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3.xml" ContentType="application/vnd.openxmlformats-officedocument.them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64" r:id="rId4"/>
    <p:sldId id="342" r:id="rId5"/>
    <p:sldId id="340" r:id="rId6"/>
    <p:sldId id="389" r:id="rId7"/>
    <p:sldId id="318" r:id="rId8"/>
    <p:sldId id="363" r:id="rId9"/>
  </p:sldIdLst>
  <p:sldSz cx="9144000" cy="6858000" type="screen4x3"/>
  <p:notesSz cx="6858000" cy="9144000"/>
  <p:custDataLst>
    <p:tags r:id="rId11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AF0"/>
    <a:srgbClr val="124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0" autoAdjust="0"/>
    <p:restoredTop sz="94687" autoAdjust="0"/>
  </p:normalViewPr>
  <p:slideViewPr>
    <p:cSldViewPr>
      <p:cViewPr varScale="1">
        <p:scale>
          <a:sx n="70" d="100"/>
          <a:sy n="70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07403-48BF-4B87-9E20-50CC050AC631}" type="datetimeFigureOut">
              <a:rPr lang="tr-TR" smtClean="0"/>
              <a:pPr/>
              <a:t>18.09.2016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959F8-A2F4-45FB-B2CC-9E3810D229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10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09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13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94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23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23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46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59F8-A2F4-45FB-B2CC-9E3810D229D2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93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3"/>
            </p:custDataLst>
          </p:nvPr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4"/>
            </p:custDataLst>
          </p:nvPr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33211F5A-2E08-43CC-ADB2-AE0E31144EA2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9"/>
            </p:custDataLst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70DB-3665-4FAF-BEE4-5BD6964DBE41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074-8273-4A0D-B6A2-87AB7BAC7D23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DEBA-5971-409F-A79B-19F780977668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63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12E2A92-3D34-4C2A-BF77-419B813C51FB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9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C50D-6847-4CE8-96A0-0F64178FC928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55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C6-87A8-456B-A25D-9C643A571D87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90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E344-31CC-436B-808B-03C782EA0E02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902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D3EB-549B-47E2-A459-895304C4B8AB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75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76A-13F0-4DCE-BB0A-885A6F0195A5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022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6B32-8E86-4D76-9AC6-1E615511D280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62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886-1644-4805-922F-2BDD80B5EC23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DF59-8B1D-414D-9D5F-DCDB33DB2071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245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DAB1-641D-41E7-BB6B-E0C1FBCE2522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49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332F-F009-4965-802E-83610E9E7A41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53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2361-8417-4EAF-964E-6B3AF1721E64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45B0-EA10-4B07-8566-CE20F9188C4B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3491-EA27-4E3B-A7B3-0119A26FB22B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847-CA54-4811-B1DC-01FAF672C498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337-47B6-4C69-84FB-6ACB4B0D9006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A0F-F9B9-46DA-8227-49B509E26861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9F51-7D0A-41C3-861F-9485E53EC16C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0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tags" Target="../tags/tag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0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24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2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>
            <p:custDataLst>
              <p:tags r:id="rId13"/>
            </p:custDataLst>
          </p:nvPr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15"/>
            </p:custDataLst>
          </p:nvPr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16"/>
            </p:custDataLst>
          </p:nvPr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E80751-1508-4B30-8CAE-152919EC98AB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BDD0B-BAA1-4B61-9F7E-305C5CC1739C}" type="datetime1">
              <a:rPr lang="tr-TR" smtClean="0"/>
              <a:pPr/>
              <a:t>18.09.2016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2219-9131-49AD-A1B5-1FFD48A79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31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2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1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65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Resim" descr="sau_logo.wmf"/>
          <p:cNvPicPr/>
          <p:nvPr/>
        </p:nvPicPr>
        <p:blipFill>
          <a:blip r:embed="rId6"/>
          <a:stretch>
            <a:fillRect/>
          </a:stretch>
        </p:blipFill>
        <p:spPr>
          <a:xfrm>
            <a:off x="189107" y="5085184"/>
            <a:ext cx="8765785" cy="16750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lt Başlık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971600" y="4305300"/>
            <a:ext cx="7200800" cy="204850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tr-T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r-TR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r-T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r-T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VE SOSYAL GÜVENLİK </a:t>
            </a:r>
            <a:r>
              <a:rPr lang="tr-T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DANIŞMANI</a:t>
            </a:r>
            <a:endParaRPr lang="tr-TR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r-T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SGK </a:t>
            </a:r>
            <a:r>
              <a:rPr lang="tr-T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MÜFETTİŞİ/E. </a:t>
            </a:r>
            <a:r>
              <a:rPr lang="tr-T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İSTANBUL İL MÜDÜR YARD.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r-T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BİLİRKİŞİ</a:t>
            </a:r>
            <a:endParaRPr lang="tr-TR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>
            <p:custDataLst>
              <p:tags r:id="rId2"/>
            </p:custDataLst>
          </p:nvPr>
        </p:nvSpPr>
        <p:spPr>
          <a:xfrm>
            <a:off x="-1" y="4114800"/>
            <a:ext cx="877136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lt Başlık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584802" y="6353805"/>
            <a:ext cx="3974393" cy="419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2400" b="1" i="1" dirty="0">
                <a:solidFill>
                  <a:srgbClr val="FF0000"/>
                </a:solidFill>
              </a:rPr>
              <a:t>e</a:t>
            </a:r>
            <a:r>
              <a:rPr lang="tr-TR" sz="2400" b="1" i="1" dirty="0" smtClean="0">
                <a:solidFill>
                  <a:srgbClr val="FF0000"/>
                </a:solidFill>
              </a:rPr>
              <a:t>rsinumdu@gmail.com</a:t>
            </a:r>
            <a:endParaRPr lang="tr-TR" sz="2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cer\Desktop\ersin umdu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2442753"/>
            <a:ext cx="619268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611559" y="292461"/>
            <a:ext cx="81597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dirty="0">
                <a:solidFill>
                  <a:srgbClr val="FF0000"/>
                </a:solidFill>
                <a:latin typeface="Algerian" panose="04020705040A02060702" pitchFamily="82" charset="0"/>
              </a:rPr>
              <a:t>ÇALIŞANLARA </a:t>
            </a:r>
            <a:br>
              <a:rPr lang="tr-TR" sz="4400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sz="4400" dirty="0">
                <a:solidFill>
                  <a:srgbClr val="FF0000"/>
                </a:solidFill>
                <a:latin typeface="Algerian" panose="04020705040A02060702" pitchFamily="82" charset="0"/>
              </a:rPr>
              <a:t>ZORUNLU </a:t>
            </a:r>
            <a:br>
              <a:rPr lang="tr-TR" sz="4400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sz="4400" dirty="0">
                <a:solidFill>
                  <a:srgbClr val="FF0000"/>
                </a:solidFill>
                <a:latin typeface="Algerian" panose="04020705040A02060702" pitchFamily="82" charset="0"/>
              </a:rPr>
              <a:t>BİREYSEL EMEKLİLİK </a:t>
            </a:r>
            <a:r>
              <a:rPr lang="tr-TR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SİSTEMİ</a:t>
            </a:r>
            <a:endParaRPr lang="tr-TR" sz="4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BİLGİLER</a:t>
            </a:r>
            <a:endParaRPr lang="tr-T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0" y="0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609702" y="1556792"/>
            <a:ext cx="69959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tr-TR" sz="2400" dirty="0" smtClean="0"/>
              <a:t>25.8.2016 tarih 29812 sayılı Resmi </a:t>
            </a:r>
            <a:r>
              <a:rPr lang="tr-TR" sz="2400" dirty="0" err="1" smtClean="0"/>
              <a:t>Gazete’de</a:t>
            </a:r>
            <a:r>
              <a:rPr lang="tr-TR" sz="2400" dirty="0" smtClean="0"/>
              <a:t> yayınlanmıştır.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2400" dirty="0" smtClean="0"/>
              <a:t>10.8.2016 tarih 6740 sayılı kanunla 28/3/2001</a:t>
            </a:r>
            <a:r>
              <a:rPr lang="tr-TR" sz="2400" dirty="0"/>
              <a:t> tarihli ve 4632 sayılı Bireysel Emeklilik Tasarruf ve Yatırım Sistemi Kanununa “Çalışanların otomatik olarak bir emeklilik planına dâhil </a:t>
            </a:r>
            <a:r>
              <a:rPr lang="tr-TR" sz="2400" dirty="0" smtClean="0"/>
              <a:t>edilmesi» başlıklı ek 2. madde </a:t>
            </a:r>
            <a:r>
              <a:rPr lang="tr-TR" sz="2400" dirty="0"/>
              <a:t>eklenmiştir.</a:t>
            </a:r>
            <a:r>
              <a:rPr lang="tr-TR" sz="2400" b="1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2400" dirty="0" smtClean="0"/>
              <a:t>Bu düzenleme ile 5510 sayılı kanunun 4/a ve c bendi kapsamında çalışanlar 1.1.2017 tarihinden itibaren OTOMATİK </a:t>
            </a:r>
            <a:r>
              <a:rPr lang="tr-TR" sz="2400" dirty="0" err="1" smtClean="0"/>
              <a:t>BES’li</a:t>
            </a:r>
            <a:r>
              <a:rPr lang="tr-TR" sz="2400" dirty="0" smtClean="0"/>
              <a:t> olacaklar.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238527" y="-46167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872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KAPSAM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0" y="0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779578" y="1455112"/>
            <a:ext cx="79340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tr-TR" sz="2800" dirty="0"/>
              <a:t>Sosyal </a:t>
            </a:r>
            <a:r>
              <a:rPr lang="tr-TR" sz="2800" dirty="0" err="1"/>
              <a:t>Güvenlik</a:t>
            </a:r>
            <a:r>
              <a:rPr lang="tr-TR" sz="2800" dirty="0"/>
              <a:t> Kurumu’na (SGK) kayıtlı, bir </a:t>
            </a:r>
            <a:r>
              <a:rPr lang="tr-TR" sz="2800" dirty="0" err="1"/>
              <a:t>işyerinde</a:t>
            </a:r>
            <a:r>
              <a:rPr lang="tr-TR" sz="2800" dirty="0"/>
              <a:t> </a:t>
            </a:r>
            <a:r>
              <a:rPr lang="tr-TR" sz="2800" dirty="0" err="1"/>
              <a:t>çalışan</a:t>
            </a:r>
            <a:r>
              <a:rPr lang="tr-TR" sz="2800" dirty="0"/>
              <a:t> ve 45 </a:t>
            </a:r>
            <a:r>
              <a:rPr lang="tr-TR" sz="2800" dirty="0" err="1"/>
              <a:t>yaşını</a:t>
            </a:r>
            <a:r>
              <a:rPr lang="tr-TR" sz="2800" dirty="0"/>
              <a:t> </a:t>
            </a:r>
            <a:r>
              <a:rPr lang="tr-TR" sz="2800" dirty="0" err="1"/>
              <a:t>doldurmamıs</a:t>
            </a:r>
            <a:r>
              <a:rPr lang="tr-TR" sz="2800" dirty="0"/>
              <a:t>̧, </a:t>
            </a:r>
            <a:r>
              <a:rPr lang="tr-TR" sz="2800" dirty="0" err="1"/>
              <a:t>tüm</a:t>
            </a:r>
            <a:r>
              <a:rPr lang="tr-TR" sz="2800" dirty="0"/>
              <a:t> </a:t>
            </a:r>
            <a:r>
              <a:rPr lang="tr-TR" sz="2800" dirty="0" err="1"/>
              <a:t>çalış</a:t>
            </a:r>
            <a:r>
              <a:rPr lang="tr-TR" sz="2800" dirty="0" err="1" smtClean="0"/>
              <a:t>anlar</a:t>
            </a:r>
            <a:r>
              <a:rPr lang="tr-TR" sz="2800" dirty="0" smtClean="0"/>
              <a:t> ZORUNLU </a:t>
            </a:r>
            <a:r>
              <a:rPr lang="tr-TR" sz="2800" dirty="0"/>
              <a:t>sisteme girecek</a:t>
            </a:r>
            <a:r>
              <a:rPr lang="tr-TR" sz="2800" dirty="0" smtClean="0"/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Çalışan sisteme başvuru için ekstra bir işlem/başvuru yapmayacak.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Şu an için işyeri bazında bir sınırlama yok. </a:t>
            </a:r>
            <a:r>
              <a:rPr lang="tr-TR" sz="2800" dirty="0"/>
              <a:t>Kararı Bakanlar Kurulu verecek. </a:t>
            </a:r>
            <a:r>
              <a:rPr lang="tr-TR" sz="2800" dirty="0" smtClean="0"/>
              <a:t>Beklenti</a:t>
            </a:r>
            <a:r>
              <a:rPr lang="tr-TR" sz="2800" dirty="0"/>
              <a:t>, 50 ve </a:t>
            </a:r>
            <a:r>
              <a:rPr lang="tr-TR" sz="2800" dirty="0" err="1"/>
              <a:t>üzeri</a:t>
            </a:r>
            <a:r>
              <a:rPr lang="tr-TR" sz="2800" dirty="0"/>
              <a:t> </a:t>
            </a:r>
            <a:r>
              <a:rPr lang="tr-TR" sz="2800" dirty="0" err="1"/>
              <a:t>çalışanı</a:t>
            </a:r>
            <a:r>
              <a:rPr lang="tr-TR" sz="2800" dirty="0"/>
              <a:t> olan </a:t>
            </a:r>
            <a:r>
              <a:rPr lang="tr-TR" sz="2800" dirty="0" err="1"/>
              <a:t>tüm</a:t>
            </a:r>
            <a:r>
              <a:rPr lang="tr-TR" sz="2800" dirty="0"/>
              <a:t> </a:t>
            </a:r>
            <a:r>
              <a:rPr lang="tr-TR" sz="2800" dirty="0" err="1"/>
              <a:t>işyerlerini</a:t>
            </a:r>
            <a:r>
              <a:rPr lang="tr-TR" sz="2800" dirty="0"/>
              <a:t> </a:t>
            </a:r>
            <a:r>
              <a:rPr lang="tr-TR" sz="2800" dirty="0" err="1"/>
              <a:t>kapsayacağı</a:t>
            </a:r>
            <a:r>
              <a:rPr lang="tr-TR" sz="2800" dirty="0"/>
              <a:t> </a:t>
            </a:r>
            <a:r>
              <a:rPr lang="tr-TR" sz="2800" dirty="0" err="1"/>
              <a:t>yönünde</a:t>
            </a:r>
            <a:r>
              <a:rPr lang="tr-TR" sz="2800" dirty="0"/>
              <a:t>. </a:t>
            </a:r>
            <a:endParaRPr lang="tr-TR" sz="28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3366637" y="-64436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7442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EMEKİLİK PLANI, KATKI PAYI VE KESİNTİ</a:t>
            </a:r>
            <a:endParaRPr lang="tr-TR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-324544" y="-15414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179512" y="1104831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Emeklilik planında; </a:t>
            </a:r>
            <a:r>
              <a:rPr lang="tr-TR" sz="2400" dirty="0"/>
              <a:t> </a:t>
            </a:r>
            <a:r>
              <a:rPr lang="tr-TR" sz="2400" dirty="0" err="1"/>
              <a:t>işveren</a:t>
            </a:r>
            <a:r>
              <a:rPr lang="tr-TR" sz="2400" dirty="0"/>
              <a:t>, hangi emeklilik </a:t>
            </a:r>
            <a:r>
              <a:rPr lang="tr-TR" sz="2400" dirty="0" err="1"/>
              <a:t>şirketi</a:t>
            </a:r>
            <a:r>
              <a:rPr lang="tr-TR" sz="2400" dirty="0"/>
              <a:t> ile </a:t>
            </a:r>
            <a:r>
              <a:rPr lang="tr-TR" sz="2400" dirty="0" err="1"/>
              <a:t>anlaşmışsa</a:t>
            </a:r>
            <a:r>
              <a:rPr lang="tr-TR" sz="2400" dirty="0"/>
              <a:t> ve hangi emeklilik planını </a:t>
            </a:r>
            <a:r>
              <a:rPr lang="tr-TR" sz="2400" dirty="0" err="1"/>
              <a:t>seçmişse</a:t>
            </a:r>
            <a:r>
              <a:rPr lang="tr-TR" sz="2400" dirty="0"/>
              <a:t>, </a:t>
            </a:r>
            <a:r>
              <a:rPr lang="tr-TR" sz="2400" dirty="0" err="1"/>
              <a:t>çalışan</a:t>
            </a:r>
            <a:r>
              <a:rPr lang="tr-TR" sz="2400" dirty="0"/>
              <a:t> bu palana girebilecek. 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err="1"/>
              <a:t>Çalış</a:t>
            </a:r>
            <a:r>
              <a:rPr lang="tr-TR" sz="2400" dirty="0" err="1" smtClean="0"/>
              <a:t>anın</a:t>
            </a:r>
            <a:r>
              <a:rPr lang="tr-TR" sz="2400" dirty="0" smtClean="0"/>
              <a:t> ücretinden %3 katkı payı kesilecek.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Çalışan </a:t>
            </a:r>
            <a:r>
              <a:rPr lang="tr-TR" sz="2400" dirty="0"/>
              <a:t>isterse, </a:t>
            </a:r>
            <a:r>
              <a:rPr lang="tr-TR" sz="2400" dirty="0" smtClean="0"/>
              <a:t>ücretinden %3’den </a:t>
            </a:r>
            <a:r>
              <a:rPr lang="tr-TR" sz="2400" dirty="0"/>
              <a:t>daha fazla bir kesinti yapılıp, </a:t>
            </a:r>
            <a:r>
              <a:rPr lang="tr-TR" sz="2400" dirty="0" err="1"/>
              <a:t>BES’e</a:t>
            </a:r>
            <a:r>
              <a:rPr lang="tr-TR" sz="2400" dirty="0"/>
              <a:t> aktarılmasını isteyebilir.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err="1" smtClean="0"/>
              <a:t>İs</a:t>
            </a:r>
            <a:r>
              <a:rPr lang="tr-TR" sz="2400" dirty="0" err="1"/>
              <a:t>̧veren</a:t>
            </a:r>
            <a:r>
              <a:rPr lang="tr-TR" sz="2400" dirty="0"/>
              <a:t>, her ayın </a:t>
            </a:r>
            <a:r>
              <a:rPr lang="tr-TR" sz="2400" dirty="0" err="1"/>
              <a:t>başında</a:t>
            </a:r>
            <a:r>
              <a:rPr lang="tr-TR" sz="2400" dirty="0"/>
              <a:t>, </a:t>
            </a:r>
            <a:r>
              <a:rPr lang="tr-TR" sz="2400" dirty="0" err="1"/>
              <a:t>çalışanı</a:t>
            </a:r>
            <a:r>
              <a:rPr lang="tr-TR" sz="2400" dirty="0"/>
              <a:t> </a:t>
            </a:r>
            <a:r>
              <a:rPr lang="tr-TR" sz="2400" dirty="0" err="1"/>
              <a:t>için</a:t>
            </a:r>
            <a:r>
              <a:rPr lang="tr-TR" sz="2400" dirty="0"/>
              <a:t> </a:t>
            </a:r>
            <a:r>
              <a:rPr lang="tr-TR" sz="2400" dirty="0" err="1"/>
              <a:t>ödediği</a:t>
            </a:r>
            <a:r>
              <a:rPr lang="tr-TR" sz="2400" dirty="0"/>
              <a:t> </a:t>
            </a:r>
            <a:r>
              <a:rPr lang="tr-TR" sz="2400" dirty="0" err="1"/>
              <a:t>maaştan</a:t>
            </a:r>
            <a:r>
              <a:rPr lang="tr-TR" sz="2400" dirty="0"/>
              <a:t> kesinti yapıp, en </a:t>
            </a:r>
            <a:r>
              <a:rPr lang="tr-TR" sz="2400" dirty="0" err="1"/>
              <a:t>gec</a:t>
            </a:r>
            <a:r>
              <a:rPr lang="tr-TR" sz="2400" dirty="0"/>
              <a:t>̧ ertesi </a:t>
            </a:r>
            <a:r>
              <a:rPr lang="tr-TR" sz="2400" dirty="0" err="1"/>
              <a:t>günu</a:t>
            </a:r>
            <a:r>
              <a:rPr lang="tr-TR" sz="2400" dirty="0"/>
              <a:t>̈ emeklilik planına aktaracak.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err="1"/>
              <a:t>Başka</a:t>
            </a:r>
            <a:r>
              <a:rPr lang="tr-TR" sz="2400" dirty="0"/>
              <a:t> bir </a:t>
            </a:r>
            <a:r>
              <a:rPr lang="tr-TR" sz="2400" dirty="0" err="1"/>
              <a:t>işyerine</a:t>
            </a:r>
            <a:r>
              <a:rPr lang="tr-TR" sz="2400" dirty="0"/>
              <a:t> </a:t>
            </a:r>
            <a:r>
              <a:rPr lang="tr-TR" sz="2400" dirty="0" err="1"/>
              <a:t>geçildiğinde</a:t>
            </a:r>
            <a:r>
              <a:rPr lang="tr-TR" sz="2400" dirty="0"/>
              <a:t> </a:t>
            </a:r>
            <a:r>
              <a:rPr lang="tr-TR" sz="2400" dirty="0" err="1"/>
              <a:t>eğer</a:t>
            </a:r>
            <a:r>
              <a:rPr lang="tr-TR" sz="2400" dirty="0"/>
              <a:t> o </a:t>
            </a:r>
            <a:r>
              <a:rPr lang="tr-TR" sz="2400" dirty="0" err="1"/>
              <a:t>işyeri</a:t>
            </a:r>
            <a:r>
              <a:rPr lang="tr-TR" sz="2400" dirty="0"/>
              <a:t> de otomatik katılım kapsamında ise </a:t>
            </a:r>
            <a:r>
              <a:rPr lang="tr-TR" sz="2400" dirty="0" err="1"/>
              <a:t>çalışanın</a:t>
            </a:r>
            <a:r>
              <a:rPr lang="tr-TR" sz="2400" dirty="0"/>
              <a:t> daha </a:t>
            </a:r>
            <a:r>
              <a:rPr lang="tr-TR" sz="2400" dirty="0" err="1"/>
              <a:t>önceki</a:t>
            </a:r>
            <a:r>
              <a:rPr lang="tr-TR" sz="2400" dirty="0"/>
              <a:t> </a:t>
            </a:r>
            <a:r>
              <a:rPr lang="tr-TR" sz="2400" dirty="0" err="1"/>
              <a:t>işyerinde</a:t>
            </a:r>
            <a:r>
              <a:rPr lang="tr-TR" sz="2400" dirty="0"/>
              <a:t> </a:t>
            </a:r>
            <a:r>
              <a:rPr lang="tr-TR" sz="2400" dirty="0" err="1"/>
              <a:t>kazandığı</a:t>
            </a:r>
            <a:r>
              <a:rPr lang="tr-TR" sz="2400" dirty="0"/>
              <a:t> birikim, emeklilik </a:t>
            </a:r>
            <a:r>
              <a:rPr lang="tr-TR" sz="2400" dirty="0" err="1"/>
              <a:t>süresi</a:t>
            </a:r>
            <a:r>
              <a:rPr lang="tr-TR" sz="2400" dirty="0"/>
              <a:t> gibi haklar yeni </a:t>
            </a:r>
            <a:r>
              <a:rPr lang="tr-TR" sz="2400" dirty="0" err="1"/>
              <a:t>işyerindeki</a:t>
            </a:r>
            <a:r>
              <a:rPr lang="tr-TR" sz="2400" dirty="0"/>
              <a:t> emeklilik planına aktarılacak. Yeni </a:t>
            </a:r>
            <a:r>
              <a:rPr lang="tr-TR" sz="2400" dirty="0" err="1"/>
              <a:t>işyeri</a:t>
            </a:r>
            <a:r>
              <a:rPr lang="tr-TR" sz="2400" dirty="0"/>
              <a:t> otomatik katılım kapsamında </a:t>
            </a:r>
            <a:r>
              <a:rPr lang="tr-TR" sz="2400" dirty="0" err="1"/>
              <a:t>değilse</a:t>
            </a:r>
            <a:r>
              <a:rPr lang="tr-TR" sz="2400" dirty="0"/>
              <a:t>, </a:t>
            </a:r>
            <a:r>
              <a:rPr lang="tr-TR" sz="2400" dirty="0" err="1"/>
              <a:t>çalışan</a:t>
            </a:r>
            <a:r>
              <a:rPr lang="tr-TR" sz="2400" dirty="0"/>
              <a:t> isterse, </a:t>
            </a:r>
            <a:r>
              <a:rPr lang="tr-TR" sz="2400" dirty="0" err="1"/>
              <a:t>önceki</a:t>
            </a:r>
            <a:r>
              <a:rPr lang="tr-TR" sz="2400" dirty="0"/>
              <a:t> </a:t>
            </a:r>
            <a:r>
              <a:rPr lang="tr-TR" sz="2400" dirty="0" err="1"/>
              <a:t>işyerindeki</a:t>
            </a:r>
            <a:r>
              <a:rPr lang="tr-TR" sz="2400" dirty="0"/>
              <a:t> </a:t>
            </a:r>
            <a:r>
              <a:rPr lang="tr-TR" sz="2400" dirty="0" err="1"/>
              <a:t>sözleşme</a:t>
            </a:r>
            <a:r>
              <a:rPr lang="tr-TR" sz="2400" dirty="0"/>
              <a:t> kapsamında </a:t>
            </a:r>
            <a:r>
              <a:rPr lang="tr-TR" sz="2400" dirty="0" err="1"/>
              <a:t>ödemeleri</a:t>
            </a:r>
            <a:r>
              <a:rPr lang="tr-TR" sz="2400" dirty="0"/>
              <a:t> kendi yapabilir, </a:t>
            </a:r>
            <a:r>
              <a:rPr lang="tr-TR" sz="2400" dirty="0" err="1"/>
              <a:t>BES’ini</a:t>
            </a:r>
            <a:r>
              <a:rPr lang="tr-TR" sz="2400" dirty="0"/>
              <a:t> kendi devam ettirebilir.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fon </a:t>
            </a:r>
            <a:r>
              <a:rPr lang="tr-TR" sz="2400" dirty="0" err="1"/>
              <a:t>işletim</a:t>
            </a:r>
            <a:r>
              <a:rPr lang="tr-TR" sz="2400" dirty="0"/>
              <a:t> gideri kesintisi yapılacak, </a:t>
            </a:r>
            <a:r>
              <a:rPr lang="tr-TR" sz="2400" dirty="0" err="1"/>
              <a:t>başka</a:t>
            </a:r>
            <a:r>
              <a:rPr lang="tr-TR" sz="2400" dirty="0"/>
              <a:t> </a:t>
            </a:r>
            <a:r>
              <a:rPr lang="tr-TR" sz="2400" dirty="0" err="1"/>
              <a:t>hiçbir</a:t>
            </a:r>
            <a:r>
              <a:rPr lang="tr-TR" sz="2400" dirty="0"/>
              <a:t> kesinti yapılmayacak. 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131840" y="-61581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21906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OTOMATİK BES’E DEVLET KATKILARI</a:t>
            </a:r>
            <a:endParaRPr lang="tr-TR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-324544" y="-15414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179512" y="1104831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Devletin katkısı iki </a:t>
            </a:r>
            <a:r>
              <a:rPr lang="tr-TR" sz="2400" dirty="0" err="1"/>
              <a:t>türlu</a:t>
            </a:r>
            <a:r>
              <a:rPr lang="tr-TR" sz="2400" dirty="0"/>
              <a:t>̈ olacak.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Birincisi</a:t>
            </a:r>
            <a:r>
              <a:rPr lang="tr-TR" sz="2400" dirty="0"/>
              <a:t>, </a:t>
            </a:r>
            <a:r>
              <a:rPr lang="tr-TR" sz="2400" dirty="0" err="1"/>
              <a:t>maaşlardan</a:t>
            </a:r>
            <a:r>
              <a:rPr lang="tr-TR" sz="2400" dirty="0"/>
              <a:t> kesilip, </a:t>
            </a:r>
            <a:r>
              <a:rPr lang="tr-TR" sz="2400" dirty="0" err="1"/>
              <a:t>BES’e</a:t>
            </a:r>
            <a:r>
              <a:rPr lang="tr-TR" sz="2400" dirty="0"/>
              <a:t> </a:t>
            </a:r>
            <a:r>
              <a:rPr lang="tr-TR" sz="2400" dirty="0" err="1"/>
              <a:t>ödenen</a:t>
            </a:r>
            <a:r>
              <a:rPr lang="tr-TR" sz="2400" dirty="0"/>
              <a:t> katkı paylarına devlet de </a:t>
            </a:r>
            <a:r>
              <a:rPr lang="tr-TR" sz="2400" dirty="0" err="1"/>
              <a:t>yüzde</a:t>
            </a:r>
            <a:r>
              <a:rPr lang="tr-TR" sz="2400" dirty="0"/>
              <a:t> 25 katkı yapacak. Yani, </a:t>
            </a:r>
            <a:r>
              <a:rPr lang="tr-TR" sz="2400" dirty="0" err="1"/>
              <a:t>maaşınızdan</a:t>
            </a:r>
            <a:r>
              <a:rPr lang="tr-TR" sz="2400" dirty="0"/>
              <a:t> her ay 100 lira kesilip, emeklilik hesabınıza yatırıldı; devlet de her ay hesabınıza 25 lira yatıracak.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err="1" smtClean="0"/>
              <a:t>I</a:t>
            </a:r>
            <a:r>
              <a:rPr lang="tr-TR" sz="2400" dirty="0" err="1"/>
              <a:t>̇kincisi</a:t>
            </a:r>
            <a:r>
              <a:rPr lang="tr-TR" sz="2400" dirty="0"/>
              <a:t>; cayma hakkını kullanmayan </a:t>
            </a:r>
            <a:r>
              <a:rPr lang="tr-TR" sz="2400" dirty="0" err="1"/>
              <a:t>çalışanlara</a:t>
            </a:r>
            <a:r>
              <a:rPr lang="tr-TR" sz="2400" dirty="0"/>
              <a:t>, bir kereye mahsus olmak </a:t>
            </a:r>
            <a:r>
              <a:rPr lang="tr-TR" sz="2400" dirty="0" err="1"/>
              <a:t>üzere</a:t>
            </a:r>
            <a:r>
              <a:rPr lang="tr-TR" sz="2400" dirty="0"/>
              <a:t> devlet, bin lira ilave katkı yapacak. Sisteme otomatik olarak girdiniz ve cayma hakkını kullanmayıp, sistemde kalmaya devam ettiniz. </a:t>
            </a:r>
            <a:r>
              <a:rPr lang="tr-TR" sz="2400" dirty="0" err="1"/>
              <a:t>Üçüncu</a:t>
            </a:r>
            <a:r>
              <a:rPr lang="tr-TR" sz="2400" dirty="0"/>
              <a:t>̈ ayda devlet aylık </a:t>
            </a:r>
            <a:r>
              <a:rPr lang="tr-TR" sz="2400" dirty="0" err="1"/>
              <a:t>yaptığı</a:t>
            </a:r>
            <a:r>
              <a:rPr lang="tr-TR" sz="2400" dirty="0"/>
              <a:t> </a:t>
            </a:r>
            <a:r>
              <a:rPr lang="tr-TR" sz="2400" dirty="0" err="1"/>
              <a:t>yüzde</a:t>
            </a:r>
            <a:r>
              <a:rPr lang="tr-TR" sz="2400" dirty="0"/>
              <a:t> 25’lik katkıların </a:t>
            </a:r>
            <a:r>
              <a:rPr lang="tr-TR" sz="2400" dirty="0" err="1"/>
              <a:t>dışında</a:t>
            </a:r>
            <a:r>
              <a:rPr lang="tr-TR" sz="2400" dirty="0"/>
              <a:t> emeklilik hesabınıza bin lira daha koyacak. Devletin </a:t>
            </a:r>
            <a:r>
              <a:rPr lang="tr-TR" sz="2400" dirty="0" err="1"/>
              <a:t>tüm</a:t>
            </a:r>
            <a:r>
              <a:rPr lang="tr-TR" sz="2400" dirty="0"/>
              <a:t> bunların </a:t>
            </a:r>
            <a:r>
              <a:rPr lang="tr-TR" sz="2400" dirty="0" err="1"/>
              <a:t>dışında</a:t>
            </a:r>
            <a:r>
              <a:rPr lang="tr-TR" sz="2400" dirty="0"/>
              <a:t> bir katkısı daha olacak. O da; </a:t>
            </a:r>
            <a:r>
              <a:rPr lang="tr-TR" sz="2400" dirty="0" err="1"/>
              <a:t>BES’ten</a:t>
            </a:r>
            <a:r>
              <a:rPr lang="tr-TR" sz="2400" dirty="0"/>
              <a:t> emeklilik hakkını elde eden </a:t>
            </a:r>
            <a:r>
              <a:rPr lang="tr-TR" sz="2400" dirty="0" err="1"/>
              <a:t>çalışanların</a:t>
            </a:r>
            <a:r>
              <a:rPr lang="tr-TR" sz="2400" dirty="0"/>
              <a:t>, birikimlerini en az 10 yıllık gelir sigortasına yatırmaları – sistemdeki birikimlerinin tamamını alıp </a:t>
            </a:r>
            <a:r>
              <a:rPr lang="tr-TR" sz="2400" dirty="0" err="1"/>
              <a:t>çıkmak</a:t>
            </a:r>
            <a:r>
              <a:rPr lang="tr-TR" sz="2400" dirty="0"/>
              <a:t> yerine, aylık </a:t>
            </a:r>
            <a:r>
              <a:rPr lang="tr-TR" sz="2400" dirty="0" err="1"/>
              <a:t>maas</a:t>
            </a:r>
            <a:r>
              <a:rPr lang="tr-TR" sz="2400" dirty="0"/>
              <a:t>̧ almaya karar vermesi- halinde devlet, birikimin </a:t>
            </a:r>
            <a:r>
              <a:rPr lang="tr-TR" sz="2400" dirty="0" err="1"/>
              <a:t>yüzde</a:t>
            </a:r>
            <a:r>
              <a:rPr lang="tr-TR" sz="2400" dirty="0"/>
              <a:t> 5’i kadar daha katkı yapacak. 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131840" y="-61581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5523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bg1"/>
                </a:solidFill>
              </a:rPr>
              <a:t>MEVCUT BES’İ OLANLAR</a:t>
            </a:r>
            <a:endParaRPr lang="tr-TR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0" y="0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356059" y="1196752"/>
            <a:ext cx="79603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Bireysel olarak </a:t>
            </a:r>
            <a:r>
              <a:rPr lang="tr-TR" sz="2400" dirty="0" err="1" smtClean="0"/>
              <a:t>BES’li</a:t>
            </a:r>
            <a:r>
              <a:rPr lang="tr-TR" sz="2400" dirty="0" smtClean="0"/>
              <a:t> olan çalışan kendi </a:t>
            </a:r>
            <a:r>
              <a:rPr lang="tr-TR" sz="2400" dirty="0" err="1" smtClean="0"/>
              <a:t>BES’ini</a:t>
            </a:r>
            <a:r>
              <a:rPr lang="tr-TR" sz="2400" dirty="0" smtClean="0"/>
              <a:t> iptal etmezse iki </a:t>
            </a:r>
            <a:r>
              <a:rPr lang="tr-TR" sz="2400" dirty="0" err="1"/>
              <a:t>BES’i</a:t>
            </a:r>
            <a:r>
              <a:rPr lang="tr-TR" sz="2400" dirty="0"/>
              <a:t> </a:t>
            </a:r>
            <a:r>
              <a:rPr lang="tr-TR" sz="2400" dirty="0" err="1"/>
              <a:t>olmus</a:t>
            </a:r>
            <a:r>
              <a:rPr lang="tr-TR" sz="2400" dirty="0"/>
              <a:t>̧ olur ve devletin otomatik katılım </a:t>
            </a:r>
            <a:r>
              <a:rPr lang="tr-TR" sz="2400" dirty="0" err="1"/>
              <a:t>için</a:t>
            </a:r>
            <a:r>
              <a:rPr lang="tr-TR" sz="2400" dirty="0"/>
              <a:t> </a:t>
            </a:r>
            <a:r>
              <a:rPr lang="tr-TR" sz="2400" dirty="0" err="1"/>
              <a:t>sunduğu</a:t>
            </a:r>
            <a:r>
              <a:rPr lang="tr-TR" sz="2400" dirty="0"/>
              <a:t> bin liralık haktan yararlanabilir. 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Ancak, </a:t>
            </a:r>
            <a:r>
              <a:rPr lang="tr-TR" sz="2400" dirty="0"/>
              <a:t>Mevcut durumdaki </a:t>
            </a:r>
            <a:r>
              <a:rPr lang="tr-TR" sz="2400" dirty="0" err="1"/>
              <a:t>BES’ten</a:t>
            </a:r>
            <a:r>
              <a:rPr lang="tr-TR" sz="2400" dirty="0"/>
              <a:t> </a:t>
            </a:r>
            <a:r>
              <a:rPr lang="tr-TR" sz="2400" dirty="0" err="1"/>
              <a:t>çıkıp</a:t>
            </a:r>
            <a:r>
              <a:rPr lang="tr-TR" sz="2400" dirty="0"/>
              <a:t>, haklarla birlikte otomatik katılıma </a:t>
            </a:r>
            <a:r>
              <a:rPr lang="tr-TR" sz="2400" dirty="0" err="1"/>
              <a:t>geçilme</a:t>
            </a:r>
            <a:r>
              <a:rPr lang="tr-TR" sz="2400" dirty="0"/>
              <a:t> hakkı yok. </a:t>
            </a:r>
            <a:r>
              <a:rPr lang="tr-TR" sz="2400" dirty="0" smtClean="0"/>
              <a:t>Bu durumda </a:t>
            </a:r>
            <a:r>
              <a:rPr lang="tr-TR" sz="2400" dirty="0" err="1" smtClean="0"/>
              <a:t>BES’teki</a:t>
            </a:r>
            <a:r>
              <a:rPr lang="tr-TR" sz="2400" dirty="0" smtClean="0"/>
              <a:t> </a:t>
            </a:r>
            <a:r>
              <a:rPr lang="tr-TR" sz="2400" dirty="0" err="1"/>
              <a:t>süre</a:t>
            </a:r>
            <a:r>
              <a:rPr lang="tr-TR" sz="2400" dirty="0"/>
              <a:t>, birikim, devlet katkısını hak etme gibi </a:t>
            </a:r>
            <a:r>
              <a:rPr lang="tr-TR" sz="2400" dirty="0" err="1"/>
              <a:t>tüm</a:t>
            </a:r>
            <a:r>
              <a:rPr lang="tr-TR" sz="2400" dirty="0"/>
              <a:t> haklar kaybolur. 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1000TL devlet katkısından mevcut </a:t>
            </a:r>
            <a:r>
              <a:rPr lang="tr-TR" sz="2400" dirty="0" err="1" smtClean="0"/>
              <a:t>BES’iler</a:t>
            </a:r>
            <a:r>
              <a:rPr lang="tr-TR" sz="2400" dirty="0" smtClean="0"/>
              <a:t> yararlanamayacak.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İşyerinde BES uygulaması bu sistem kapsamında değerlendirilecek.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268243" y="-64436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24886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6999"/>
            <a:ext cx="8229600" cy="533400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bg1"/>
                </a:solidFill>
              </a:rPr>
              <a:t>OTOMATİK BES’TEN ÇIKMA</a:t>
            </a:r>
            <a:endParaRPr lang="tr-TR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11" name="Grup 10"/>
          <p:cNvGrpSpPr/>
          <p:nvPr/>
        </p:nvGrpSpPr>
        <p:grpSpPr>
          <a:xfrm>
            <a:off x="0" y="0"/>
            <a:ext cx="9144000" cy="276999"/>
            <a:chOff x="0" y="0"/>
            <a:chExt cx="9144000" cy="381000"/>
          </a:xfrm>
        </p:grpSpPr>
        <p:sp>
          <p:nvSpPr>
            <p:cNvPr id="4" name="Dikdörtgen 3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1440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8" name="Group 9"/>
            <p:cNvGrpSpPr>
              <a:grpSpLocks noChangeAspect="1"/>
            </p:cNvGrpSpPr>
            <p:nvPr/>
          </p:nvGrpSpPr>
          <p:grpSpPr bwMode="auto">
            <a:xfrm>
              <a:off x="24723" y="14837"/>
              <a:ext cx="934093" cy="322595"/>
              <a:chOff x="1755" y="1344"/>
              <a:chExt cx="2994" cy="1034"/>
            </a:xfrm>
          </p:grpSpPr>
          <p:sp>
            <p:nvSpPr>
              <p:cNvPr id="9" name="AutoShape 8"/>
              <p:cNvSpPr>
                <a:spLocks noChangeAspect="1" noChangeArrowheads="1" noTextEdi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00" y="1344"/>
                <a:ext cx="1149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" name="Freeform 1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55" y="1437"/>
                <a:ext cx="1142" cy="941"/>
              </a:xfrm>
              <a:custGeom>
                <a:avLst/>
                <a:gdLst>
                  <a:gd name="T0" fmla="*/ 2259 w 2284"/>
                  <a:gd name="T1" fmla="*/ 1161 h 1882"/>
                  <a:gd name="T2" fmla="*/ 2061 w 2284"/>
                  <a:gd name="T3" fmla="*/ 1682 h 1882"/>
                  <a:gd name="T4" fmla="*/ 1579 w 2284"/>
                  <a:gd name="T5" fmla="*/ 1872 h 1882"/>
                  <a:gd name="T6" fmla="*/ 1303 w 2284"/>
                  <a:gd name="T7" fmla="*/ 1676 h 1882"/>
                  <a:gd name="T8" fmla="*/ 1126 w 2284"/>
                  <a:gd name="T9" fmla="*/ 1290 h 1882"/>
                  <a:gd name="T10" fmla="*/ 1247 w 2284"/>
                  <a:gd name="T11" fmla="*/ 1190 h 1882"/>
                  <a:gd name="T12" fmla="*/ 1378 w 2284"/>
                  <a:gd name="T13" fmla="*/ 1538 h 1882"/>
                  <a:gd name="T14" fmla="*/ 1594 w 2284"/>
                  <a:gd name="T15" fmla="*/ 1724 h 1882"/>
                  <a:gd name="T16" fmla="*/ 1854 w 2284"/>
                  <a:gd name="T17" fmla="*/ 1676 h 1882"/>
                  <a:gd name="T18" fmla="*/ 2053 w 2284"/>
                  <a:gd name="T19" fmla="*/ 1391 h 1882"/>
                  <a:gd name="T20" fmla="*/ 2130 w 2284"/>
                  <a:gd name="T21" fmla="*/ 951 h 1882"/>
                  <a:gd name="T22" fmla="*/ 2097 w 2284"/>
                  <a:gd name="T23" fmla="*/ 658 h 1882"/>
                  <a:gd name="T24" fmla="*/ 2008 w 2284"/>
                  <a:gd name="T25" fmla="*/ 413 h 1882"/>
                  <a:gd name="T26" fmla="*/ 1896 w 2284"/>
                  <a:gd name="T27" fmla="*/ 263 h 1882"/>
                  <a:gd name="T28" fmla="*/ 1807 w 2284"/>
                  <a:gd name="T29" fmla="*/ 198 h 1882"/>
                  <a:gd name="T30" fmla="*/ 1711 w 2284"/>
                  <a:gd name="T31" fmla="*/ 168 h 1882"/>
                  <a:gd name="T32" fmla="*/ 1513 w 2284"/>
                  <a:gd name="T33" fmla="*/ 221 h 1882"/>
                  <a:gd name="T34" fmla="*/ 1320 w 2284"/>
                  <a:gd name="T35" fmla="*/ 488 h 1882"/>
                  <a:gd name="T36" fmla="*/ 1229 w 2284"/>
                  <a:gd name="T37" fmla="*/ 936 h 1882"/>
                  <a:gd name="T38" fmla="*/ 1414 w 2284"/>
                  <a:gd name="T39" fmla="*/ 689 h 1882"/>
                  <a:gd name="T40" fmla="*/ 1517 w 2284"/>
                  <a:gd name="T41" fmla="*/ 503 h 1882"/>
                  <a:gd name="T42" fmla="*/ 1650 w 2284"/>
                  <a:gd name="T43" fmla="*/ 454 h 1882"/>
                  <a:gd name="T44" fmla="*/ 1762 w 2284"/>
                  <a:gd name="T45" fmla="*/ 519 h 1882"/>
                  <a:gd name="T46" fmla="*/ 1876 w 2284"/>
                  <a:gd name="T47" fmla="*/ 773 h 1882"/>
                  <a:gd name="T48" fmla="*/ 1883 w 2284"/>
                  <a:gd name="T49" fmla="*/ 1107 h 1882"/>
                  <a:gd name="T50" fmla="*/ 1798 w 2284"/>
                  <a:gd name="T51" fmla="*/ 1347 h 1882"/>
                  <a:gd name="T52" fmla="*/ 1657 w 2284"/>
                  <a:gd name="T53" fmla="*/ 1460 h 1882"/>
                  <a:gd name="T54" fmla="*/ 1517 w 2284"/>
                  <a:gd name="T55" fmla="*/ 1414 h 1882"/>
                  <a:gd name="T56" fmla="*/ 1414 w 2284"/>
                  <a:gd name="T57" fmla="*/ 1249 h 1882"/>
                  <a:gd name="T58" fmla="*/ 1490 w 2284"/>
                  <a:gd name="T59" fmla="*/ 1049 h 1882"/>
                  <a:gd name="T60" fmla="*/ 1573 w 2284"/>
                  <a:gd name="T61" fmla="*/ 1218 h 1882"/>
                  <a:gd name="T62" fmla="*/ 1708 w 2284"/>
                  <a:gd name="T63" fmla="*/ 1152 h 1882"/>
                  <a:gd name="T64" fmla="*/ 1736 w 2284"/>
                  <a:gd name="T65" fmla="*/ 851 h 1882"/>
                  <a:gd name="T66" fmla="*/ 1613 w 2284"/>
                  <a:gd name="T67" fmla="*/ 683 h 1882"/>
                  <a:gd name="T68" fmla="*/ 1496 w 2284"/>
                  <a:gd name="T69" fmla="*/ 833 h 1882"/>
                  <a:gd name="T70" fmla="*/ 1537 w 2284"/>
                  <a:gd name="T71" fmla="*/ 930 h 1882"/>
                  <a:gd name="T72" fmla="*/ 1577 w 2284"/>
                  <a:gd name="T73" fmla="*/ 904 h 1882"/>
                  <a:gd name="T74" fmla="*/ 1613 w 2284"/>
                  <a:gd name="T75" fmla="*/ 864 h 1882"/>
                  <a:gd name="T76" fmla="*/ 1657 w 2284"/>
                  <a:gd name="T77" fmla="*/ 920 h 1882"/>
                  <a:gd name="T78" fmla="*/ 1647 w 2284"/>
                  <a:gd name="T79" fmla="*/ 1024 h 1882"/>
                  <a:gd name="T80" fmla="*/ 1600 w 2284"/>
                  <a:gd name="T81" fmla="*/ 1047 h 1882"/>
                  <a:gd name="T82" fmla="*/ 1571 w 2284"/>
                  <a:gd name="T83" fmla="*/ 990 h 1882"/>
                  <a:gd name="T84" fmla="*/ 1469 w 2284"/>
                  <a:gd name="T85" fmla="*/ 989 h 1882"/>
                  <a:gd name="T86" fmla="*/ 1252 w 2284"/>
                  <a:gd name="T87" fmla="*/ 989 h 1882"/>
                  <a:gd name="T88" fmla="*/ 1013 w 2284"/>
                  <a:gd name="T89" fmla="*/ 989 h 1882"/>
                  <a:gd name="T90" fmla="*/ 789 w 2284"/>
                  <a:gd name="T91" fmla="*/ 989 h 1882"/>
                  <a:gd name="T92" fmla="*/ 649 w 2284"/>
                  <a:gd name="T93" fmla="*/ 990 h 1882"/>
                  <a:gd name="T94" fmla="*/ 216 w 2284"/>
                  <a:gd name="T95" fmla="*/ 990 h 1882"/>
                  <a:gd name="T96" fmla="*/ 628 w 2284"/>
                  <a:gd name="T97" fmla="*/ 930 h 1882"/>
                  <a:gd name="T98" fmla="*/ 711 w 2284"/>
                  <a:gd name="T99" fmla="*/ 930 h 1882"/>
                  <a:gd name="T100" fmla="*/ 915 w 2284"/>
                  <a:gd name="T101" fmla="*/ 930 h 1882"/>
                  <a:gd name="T102" fmla="*/ 1097 w 2284"/>
                  <a:gd name="T103" fmla="*/ 743 h 1882"/>
                  <a:gd name="T104" fmla="*/ 1258 w 2284"/>
                  <a:gd name="T105" fmla="*/ 273 h 1882"/>
                  <a:gd name="T106" fmla="*/ 1552 w 2284"/>
                  <a:gd name="T107" fmla="*/ 18 h 1882"/>
                  <a:gd name="T108" fmla="*/ 1761 w 2284"/>
                  <a:gd name="T109" fmla="*/ 8 h 1882"/>
                  <a:gd name="T110" fmla="*/ 1900 w 2284"/>
                  <a:gd name="T111" fmla="*/ 63 h 1882"/>
                  <a:gd name="T112" fmla="*/ 2038 w 2284"/>
                  <a:gd name="T113" fmla="*/ 185 h 1882"/>
                  <a:gd name="T114" fmla="*/ 2092 w 2284"/>
                  <a:gd name="T115" fmla="*/ 260 h 1882"/>
                  <a:gd name="T116" fmla="*/ 2236 w 2284"/>
                  <a:gd name="T117" fmla="*/ 560 h 1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84" h="1882">
                    <a:moveTo>
                      <a:pt x="2284" y="930"/>
                    </a:moveTo>
                    <a:lnTo>
                      <a:pt x="2284" y="942"/>
                    </a:lnTo>
                    <a:lnTo>
                      <a:pt x="2282" y="973"/>
                    </a:lnTo>
                    <a:lnTo>
                      <a:pt x="2277" y="1023"/>
                    </a:lnTo>
                    <a:lnTo>
                      <a:pt x="2270" y="1086"/>
                    </a:lnTo>
                    <a:lnTo>
                      <a:pt x="2259" y="1161"/>
                    </a:lnTo>
                    <a:lnTo>
                      <a:pt x="2243" y="1244"/>
                    </a:lnTo>
                    <a:lnTo>
                      <a:pt x="2221" y="1333"/>
                    </a:lnTo>
                    <a:lnTo>
                      <a:pt x="2193" y="1424"/>
                    </a:lnTo>
                    <a:lnTo>
                      <a:pt x="2157" y="1514"/>
                    </a:lnTo>
                    <a:lnTo>
                      <a:pt x="2114" y="1602"/>
                    </a:lnTo>
                    <a:lnTo>
                      <a:pt x="2061" y="1682"/>
                    </a:lnTo>
                    <a:lnTo>
                      <a:pt x="1998" y="1754"/>
                    </a:lnTo>
                    <a:lnTo>
                      <a:pt x="1925" y="1811"/>
                    </a:lnTo>
                    <a:lnTo>
                      <a:pt x="1840" y="1855"/>
                    </a:lnTo>
                    <a:lnTo>
                      <a:pt x="1743" y="1879"/>
                    </a:lnTo>
                    <a:lnTo>
                      <a:pt x="1632" y="1882"/>
                    </a:lnTo>
                    <a:lnTo>
                      <a:pt x="1579" y="1872"/>
                    </a:lnTo>
                    <a:lnTo>
                      <a:pt x="1528" y="1855"/>
                    </a:lnTo>
                    <a:lnTo>
                      <a:pt x="1479" y="1832"/>
                    </a:lnTo>
                    <a:lnTo>
                      <a:pt x="1431" y="1802"/>
                    </a:lnTo>
                    <a:lnTo>
                      <a:pt x="1386" y="1765"/>
                    </a:lnTo>
                    <a:lnTo>
                      <a:pt x="1344" y="1724"/>
                    </a:lnTo>
                    <a:lnTo>
                      <a:pt x="1303" y="1676"/>
                    </a:lnTo>
                    <a:lnTo>
                      <a:pt x="1265" y="1623"/>
                    </a:lnTo>
                    <a:lnTo>
                      <a:pt x="1231" y="1565"/>
                    </a:lnTo>
                    <a:lnTo>
                      <a:pt x="1200" y="1502"/>
                    </a:lnTo>
                    <a:lnTo>
                      <a:pt x="1171" y="1435"/>
                    </a:lnTo>
                    <a:lnTo>
                      <a:pt x="1147" y="1365"/>
                    </a:lnTo>
                    <a:lnTo>
                      <a:pt x="1126" y="1290"/>
                    </a:lnTo>
                    <a:lnTo>
                      <a:pt x="1109" y="1213"/>
                    </a:lnTo>
                    <a:lnTo>
                      <a:pt x="1096" y="1132"/>
                    </a:lnTo>
                    <a:lnTo>
                      <a:pt x="1088" y="1049"/>
                    </a:lnTo>
                    <a:lnTo>
                      <a:pt x="1230" y="1049"/>
                    </a:lnTo>
                    <a:lnTo>
                      <a:pt x="1237" y="1120"/>
                    </a:lnTo>
                    <a:lnTo>
                      <a:pt x="1247" y="1190"/>
                    </a:lnTo>
                    <a:lnTo>
                      <a:pt x="1262" y="1256"/>
                    </a:lnTo>
                    <a:lnTo>
                      <a:pt x="1279" y="1321"/>
                    </a:lnTo>
                    <a:lnTo>
                      <a:pt x="1300" y="1381"/>
                    </a:lnTo>
                    <a:lnTo>
                      <a:pt x="1323" y="1437"/>
                    </a:lnTo>
                    <a:lnTo>
                      <a:pt x="1350" y="1490"/>
                    </a:lnTo>
                    <a:lnTo>
                      <a:pt x="1378" y="1538"/>
                    </a:lnTo>
                    <a:lnTo>
                      <a:pt x="1408" y="1583"/>
                    </a:lnTo>
                    <a:lnTo>
                      <a:pt x="1442" y="1623"/>
                    </a:lnTo>
                    <a:lnTo>
                      <a:pt x="1477" y="1656"/>
                    </a:lnTo>
                    <a:lnTo>
                      <a:pt x="1514" y="1685"/>
                    </a:lnTo>
                    <a:lnTo>
                      <a:pt x="1554" y="1708"/>
                    </a:lnTo>
                    <a:lnTo>
                      <a:pt x="1594" y="1724"/>
                    </a:lnTo>
                    <a:lnTo>
                      <a:pt x="1635" y="1734"/>
                    </a:lnTo>
                    <a:lnTo>
                      <a:pt x="1678" y="1738"/>
                    </a:lnTo>
                    <a:lnTo>
                      <a:pt x="1724" y="1733"/>
                    </a:lnTo>
                    <a:lnTo>
                      <a:pt x="1769" y="1722"/>
                    </a:lnTo>
                    <a:lnTo>
                      <a:pt x="1813" y="1702"/>
                    </a:lnTo>
                    <a:lnTo>
                      <a:pt x="1854" y="1676"/>
                    </a:lnTo>
                    <a:lnTo>
                      <a:pt x="1893" y="1643"/>
                    </a:lnTo>
                    <a:lnTo>
                      <a:pt x="1930" y="1603"/>
                    </a:lnTo>
                    <a:lnTo>
                      <a:pt x="1966" y="1558"/>
                    </a:lnTo>
                    <a:lnTo>
                      <a:pt x="1997" y="1507"/>
                    </a:lnTo>
                    <a:lnTo>
                      <a:pt x="2027" y="1451"/>
                    </a:lnTo>
                    <a:lnTo>
                      <a:pt x="2053" y="1391"/>
                    </a:lnTo>
                    <a:lnTo>
                      <a:pt x="2076" y="1325"/>
                    </a:lnTo>
                    <a:lnTo>
                      <a:pt x="2094" y="1257"/>
                    </a:lnTo>
                    <a:lnTo>
                      <a:pt x="2109" y="1185"/>
                    </a:lnTo>
                    <a:lnTo>
                      <a:pt x="2121" y="1110"/>
                    </a:lnTo>
                    <a:lnTo>
                      <a:pt x="2127" y="1032"/>
                    </a:lnTo>
                    <a:lnTo>
                      <a:pt x="2130" y="951"/>
                    </a:lnTo>
                    <a:lnTo>
                      <a:pt x="2129" y="899"/>
                    </a:lnTo>
                    <a:lnTo>
                      <a:pt x="2126" y="849"/>
                    </a:lnTo>
                    <a:lnTo>
                      <a:pt x="2122" y="799"/>
                    </a:lnTo>
                    <a:lnTo>
                      <a:pt x="2115" y="751"/>
                    </a:lnTo>
                    <a:lnTo>
                      <a:pt x="2107" y="704"/>
                    </a:lnTo>
                    <a:lnTo>
                      <a:pt x="2097" y="658"/>
                    </a:lnTo>
                    <a:lnTo>
                      <a:pt x="2086" y="613"/>
                    </a:lnTo>
                    <a:lnTo>
                      <a:pt x="2073" y="570"/>
                    </a:lnTo>
                    <a:lnTo>
                      <a:pt x="2058" y="529"/>
                    </a:lnTo>
                    <a:lnTo>
                      <a:pt x="2042" y="488"/>
                    </a:lnTo>
                    <a:lnTo>
                      <a:pt x="2026" y="450"/>
                    </a:lnTo>
                    <a:lnTo>
                      <a:pt x="2008" y="413"/>
                    </a:lnTo>
                    <a:lnTo>
                      <a:pt x="1988" y="380"/>
                    </a:lnTo>
                    <a:lnTo>
                      <a:pt x="1967" y="348"/>
                    </a:lnTo>
                    <a:lnTo>
                      <a:pt x="1945" y="318"/>
                    </a:lnTo>
                    <a:lnTo>
                      <a:pt x="1922" y="290"/>
                    </a:lnTo>
                    <a:lnTo>
                      <a:pt x="1908" y="276"/>
                    </a:lnTo>
                    <a:lnTo>
                      <a:pt x="1896" y="263"/>
                    </a:lnTo>
                    <a:lnTo>
                      <a:pt x="1881" y="250"/>
                    </a:lnTo>
                    <a:lnTo>
                      <a:pt x="1867" y="237"/>
                    </a:lnTo>
                    <a:lnTo>
                      <a:pt x="1853" y="227"/>
                    </a:lnTo>
                    <a:lnTo>
                      <a:pt x="1838" y="216"/>
                    </a:lnTo>
                    <a:lnTo>
                      <a:pt x="1823" y="207"/>
                    </a:lnTo>
                    <a:lnTo>
                      <a:pt x="1807" y="198"/>
                    </a:lnTo>
                    <a:lnTo>
                      <a:pt x="1792" y="191"/>
                    </a:lnTo>
                    <a:lnTo>
                      <a:pt x="1776" y="184"/>
                    </a:lnTo>
                    <a:lnTo>
                      <a:pt x="1760" y="178"/>
                    </a:lnTo>
                    <a:lnTo>
                      <a:pt x="1744" y="174"/>
                    </a:lnTo>
                    <a:lnTo>
                      <a:pt x="1728" y="170"/>
                    </a:lnTo>
                    <a:lnTo>
                      <a:pt x="1711" y="168"/>
                    </a:lnTo>
                    <a:lnTo>
                      <a:pt x="1695" y="166"/>
                    </a:lnTo>
                    <a:lnTo>
                      <a:pt x="1678" y="166"/>
                    </a:lnTo>
                    <a:lnTo>
                      <a:pt x="1635" y="169"/>
                    </a:lnTo>
                    <a:lnTo>
                      <a:pt x="1593" y="180"/>
                    </a:lnTo>
                    <a:lnTo>
                      <a:pt x="1552" y="197"/>
                    </a:lnTo>
                    <a:lnTo>
                      <a:pt x="1513" y="221"/>
                    </a:lnTo>
                    <a:lnTo>
                      <a:pt x="1475" y="251"/>
                    </a:lnTo>
                    <a:lnTo>
                      <a:pt x="1439" y="287"/>
                    </a:lnTo>
                    <a:lnTo>
                      <a:pt x="1406" y="329"/>
                    </a:lnTo>
                    <a:lnTo>
                      <a:pt x="1375" y="377"/>
                    </a:lnTo>
                    <a:lnTo>
                      <a:pt x="1346" y="431"/>
                    </a:lnTo>
                    <a:lnTo>
                      <a:pt x="1320" y="488"/>
                    </a:lnTo>
                    <a:lnTo>
                      <a:pt x="1297" y="552"/>
                    </a:lnTo>
                    <a:lnTo>
                      <a:pt x="1276" y="620"/>
                    </a:lnTo>
                    <a:lnTo>
                      <a:pt x="1258" y="693"/>
                    </a:lnTo>
                    <a:lnTo>
                      <a:pt x="1246" y="770"/>
                    </a:lnTo>
                    <a:lnTo>
                      <a:pt x="1235" y="851"/>
                    </a:lnTo>
                    <a:lnTo>
                      <a:pt x="1229" y="936"/>
                    </a:lnTo>
                    <a:lnTo>
                      <a:pt x="1370" y="936"/>
                    </a:lnTo>
                    <a:lnTo>
                      <a:pt x="1375" y="881"/>
                    </a:lnTo>
                    <a:lnTo>
                      <a:pt x="1383" y="828"/>
                    </a:lnTo>
                    <a:lnTo>
                      <a:pt x="1391" y="778"/>
                    </a:lnTo>
                    <a:lnTo>
                      <a:pt x="1401" y="732"/>
                    </a:lnTo>
                    <a:lnTo>
                      <a:pt x="1414" y="689"/>
                    </a:lnTo>
                    <a:lnTo>
                      <a:pt x="1428" y="649"/>
                    </a:lnTo>
                    <a:lnTo>
                      <a:pt x="1443" y="613"/>
                    </a:lnTo>
                    <a:lnTo>
                      <a:pt x="1460" y="580"/>
                    </a:lnTo>
                    <a:lnTo>
                      <a:pt x="1477" y="550"/>
                    </a:lnTo>
                    <a:lnTo>
                      <a:pt x="1497" y="525"/>
                    </a:lnTo>
                    <a:lnTo>
                      <a:pt x="1517" y="503"/>
                    </a:lnTo>
                    <a:lnTo>
                      <a:pt x="1537" y="485"/>
                    </a:lnTo>
                    <a:lnTo>
                      <a:pt x="1559" y="471"/>
                    </a:lnTo>
                    <a:lnTo>
                      <a:pt x="1582" y="461"/>
                    </a:lnTo>
                    <a:lnTo>
                      <a:pt x="1605" y="455"/>
                    </a:lnTo>
                    <a:lnTo>
                      <a:pt x="1630" y="453"/>
                    </a:lnTo>
                    <a:lnTo>
                      <a:pt x="1650" y="454"/>
                    </a:lnTo>
                    <a:lnTo>
                      <a:pt x="1670" y="458"/>
                    </a:lnTo>
                    <a:lnTo>
                      <a:pt x="1690" y="465"/>
                    </a:lnTo>
                    <a:lnTo>
                      <a:pt x="1709" y="476"/>
                    </a:lnTo>
                    <a:lnTo>
                      <a:pt x="1728" y="488"/>
                    </a:lnTo>
                    <a:lnTo>
                      <a:pt x="1745" y="502"/>
                    </a:lnTo>
                    <a:lnTo>
                      <a:pt x="1762" y="519"/>
                    </a:lnTo>
                    <a:lnTo>
                      <a:pt x="1778" y="539"/>
                    </a:lnTo>
                    <a:lnTo>
                      <a:pt x="1804" y="576"/>
                    </a:lnTo>
                    <a:lnTo>
                      <a:pt x="1827" y="618"/>
                    </a:lnTo>
                    <a:lnTo>
                      <a:pt x="1846" y="666"/>
                    </a:lnTo>
                    <a:lnTo>
                      <a:pt x="1862" y="716"/>
                    </a:lnTo>
                    <a:lnTo>
                      <a:pt x="1876" y="773"/>
                    </a:lnTo>
                    <a:lnTo>
                      <a:pt x="1887" y="831"/>
                    </a:lnTo>
                    <a:lnTo>
                      <a:pt x="1892" y="892"/>
                    </a:lnTo>
                    <a:lnTo>
                      <a:pt x="1895" y="957"/>
                    </a:lnTo>
                    <a:lnTo>
                      <a:pt x="1893" y="1009"/>
                    </a:lnTo>
                    <a:lnTo>
                      <a:pt x="1889" y="1058"/>
                    </a:lnTo>
                    <a:lnTo>
                      <a:pt x="1883" y="1107"/>
                    </a:lnTo>
                    <a:lnTo>
                      <a:pt x="1874" y="1154"/>
                    </a:lnTo>
                    <a:lnTo>
                      <a:pt x="1862" y="1198"/>
                    </a:lnTo>
                    <a:lnTo>
                      <a:pt x="1850" y="1239"/>
                    </a:lnTo>
                    <a:lnTo>
                      <a:pt x="1834" y="1278"/>
                    </a:lnTo>
                    <a:lnTo>
                      <a:pt x="1817" y="1314"/>
                    </a:lnTo>
                    <a:lnTo>
                      <a:pt x="1798" y="1347"/>
                    </a:lnTo>
                    <a:lnTo>
                      <a:pt x="1778" y="1376"/>
                    </a:lnTo>
                    <a:lnTo>
                      <a:pt x="1756" y="1401"/>
                    </a:lnTo>
                    <a:lnTo>
                      <a:pt x="1733" y="1422"/>
                    </a:lnTo>
                    <a:lnTo>
                      <a:pt x="1708" y="1439"/>
                    </a:lnTo>
                    <a:lnTo>
                      <a:pt x="1683" y="1452"/>
                    </a:lnTo>
                    <a:lnTo>
                      <a:pt x="1657" y="1460"/>
                    </a:lnTo>
                    <a:lnTo>
                      <a:pt x="1630" y="1462"/>
                    </a:lnTo>
                    <a:lnTo>
                      <a:pt x="1605" y="1460"/>
                    </a:lnTo>
                    <a:lnTo>
                      <a:pt x="1582" y="1454"/>
                    </a:lnTo>
                    <a:lnTo>
                      <a:pt x="1559" y="1444"/>
                    </a:lnTo>
                    <a:lnTo>
                      <a:pt x="1537" y="1431"/>
                    </a:lnTo>
                    <a:lnTo>
                      <a:pt x="1517" y="1414"/>
                    </a:lnTo>
                    <a:lnTo>
                      <a:pt x="1497" y="1393"/>
                    </a:lnTo>
                    <a:lnTo>
                      <a:pt x="1477" y="1370"/>
                    </a:lnTo>
                    <a:lnTo>
                      <a:pt x="1460" y="1344"/>
                    </a:lnTo>
                    <a:lnTo>
                      <a:pt x="1443" y="1315"/>
                    </a:lnTo>
                    <a:lnTo>
                      <a:pt x="1428" y="1283"/>
                    </a:lnTo>
                    <a:lnTo>
                      <a:pt x="1414" y="1249"/>
                    </a:lnTo>
                    <a:lnTo>
                      <a:pt x="1401" y="1213"/>
                    </a:lnTo>
                    <a:lnTo>
                      <a:pt x="1391" y="1175"/>
                    </a:lnTo>
                    <a:lnTo>
                      <a:pt x="1383" y="1134"/>
                    </a:lnTo>
                    <a:lnTo>
                      <a:pt x="1375" y="1093"/>
                    </a:lnTo>
                    <a:lnTo>
                      <a:pt x="1370" y="1049"/>
                    </a:lnTo>
                    <a:lnTo>
                      <a:pt x="1490" y="1049"/>
                    </a:lnTo>
                    <a:lnTo>
                      <a:pt x="1498" y="1087"/>
                    </a:lnTo>
                    <a:lnTo>
                      <a:pt x="1509" y="1123"/>
                    </a:lnTo>
                    <a:lnTo>
                      <a:pt x="1522" y="1154"/>
                    </a:lnTo>
                    <a:lnTo>
                      <a:pt x="1537" y="1180"/>
                    </a:lnTo>
                    <a:lnTo>
                      <a:pt x="1555" y="1202"/>
                    </a:lnTo>
                    <a:lnTo>
                      <a:pt x="1573" y="1218"/>
                    </a:lnTo>
                    <a:lnTo>
                      <a:pt x="1593" y="1229"/>
                    </a:lnTo>
                    <a:lnTo>
                      <a:pt x="1613" y="1232"/>
                    </a:lnTo>
                    <a:lnTo>
                      <a:pt x="1640" y="1226"/>
                    </a:lnTo>
                    <a:lnTo>
                      <a:pt x="1665" y="1210"/>
                    </a:lnTo>
                    <a:lnTo>
                      <a:pt x="1688" y="1185"/>
                    </a:lnTo>
                    <a:lnTo>
                      <a:pt x="1708" y="1152"/>
                    </a:lnTo>
                    <a:lnTo>
                      <a:pt x="1723" y="1111"/>
                    </a:lnTo>
                    <a:lnTo>
                      <a:pt x="1736" y="1064"/>
                    </a:lnTo>
                    <a:lnTo>
                      <a:pt x="1744" y="1012"/>
                    </a:lnTo>
                    <a:lnTo>
                      <a:pt x="1746" y="957"/>
                    </a:lnTo>
                    <a:lnTo>
                      <a:pt x="1744" y="902"/>
                    </a:lnTo>
                    <a:lnTo>
                      <a:pt x="1736" y="851"/>
                    </a:lnTo>
                    <a:lnTo>
                      <a:pt x="1723" y="804"/>
                    </a:lnTo>
                    <a:lnTo>
                      <a:pt x="1708" y="763"/>
                    </a:lnTo>
                    <a:lnTo>
                      <a:pt x="1688" y="730"/>
                    </a:lnTo>
                    <a:lnTo>
                      <a:pt x="1665" y="705"/>
                    </a:lnTo>
                    <a:lnTo>
                      <a:pt x="1640" y="689"/>
                    </a:lnTo>
                    <a:lnTo>
                      <a:pt x="1613" y="683"/>
                    </a:lnTo>
                    <a:lnTo>
                      <a:pt x="1588" y="687"/>
                    </a:lnTo>
                    <a:lnTo>
                      <a:pt x="1565" y="702"/>
                    </a:lnTo>
                    <a:lnTo>
                      <a:pt x="1544" y="724"/>
                    </a:lnTo>
                    <a:lnTo>
                      <a:pt x="1525" y="754"/>
                    </a:lnTo>
                    <a:lnTo>
                      <a:pt x="1509" y="791"/>
                    </a:lnTo>
                    <a:lnTo>
                      <a:pt x="1496" y="833"/>
                    </a:lnTo>
                    <a:lnTo>
                      <a:pt x="1488" y="880"/>
                    </a:lnTo>
                    <a:lnTo>
                      <a:pt x="1483" y="930"/>
                    </a:lnTo>
                    <a:lnTo>
                      <a:pt x="1498" y="930"/>
                    </a:lnTo>
                    <a:lnTo>
                      <a:pt x="1513" y="930"/>
                    </a:lnTo>
                    <a:lnTo>
                      <a:pt x="1526" y="930"/>
                    </a:lnTo>
                    <a:lnTo>
                      <a:pt x="1537" y="930"/>
                    </a:lnTo>
                    <a:lnTo>
                      <a:pt x="1548" y="930"/>
                    </a:lnTo>
                    <a:lnTo>
                      <a:pt x="1557" y="930"/>
                    </a:lnTo>
                    <a:lnTo>
                      <a:pt x="1564" y="930"/>
                    </a:lnTo>
                    <a:lnTo>
                      <a:pt x="1570" y="930"/>
                    </a:lnTo>
                    <a:lnTo>
                      <a:pt x="1572" y="917"/>
                    </a:lnTo>
                    <a:lnTo>
                      <a:pt x="1577" y="904"/>
                    </a:lnTo>
                    <a:lnTo>
                      <a:pt x="1580" y="892"/>
                    </a:lnTo>
                    <a:lnTo>
                      <a:pt x="1586" y="882"/>
                    </a:lnTo>
                    <a:lnTo>
                      <a:pt x="1592" y="874"/>
                    </a:lnTo>
                    <a:lnTo>
                      <a:pt x="1598" y="868"/>
                    </a:lnTo>
                    <a:lnTo>
                      <a:pt x="1605" y="865"/>
                    </a:lnTo>
                    <a:lnTo>
                      <a:pt x="1613" y="864"/>
                    </a:lnTo>
                    <a:lnTo>
                      <a:pt x="1623" y="866"/>
                    </a:lnTo>
                    <a:lnTo>
                      <a:pt x="1632" y="871"/>
                    </a:lnTo>
                    <a:lnTo>
                      <a:pt x="1640" y="880"/>
                    </a:lnTo>
                    <a:lnTo>
                      <a:pt x="1647" y="891"/>
                    </a:lnTo>
                    <a:lnTo>
                      <a:pt x="1653" y="905"/>
                    </a:lnTo>
                    <a:lnTo>
                      <a:pt x="1657" y="920"/>
                    </a:lnTo>
                    <a:lnTo>
                      <a:pt x="1660" y="939"/>
                    </a:lnTo>
                    <a:lnTo>
                      <a:pt x="1661" y="957"/>
                    </a:lnTo>
                    <a:lnTo>
                      <a:pt x="1660" y="975"/>
                    </a:lnTo>
                    <a:lnTo>
                      <a:pt x="1657" y="994"/>
                    </a:lnTo>
                    <a:lnTo>
                      <a:pt x="1653" y="1010"/>
                    </a:lnTo>
                    <a:lnTo>
                      <a:pt x="1647" y="1024"/>
                    </a:lnTo>
                    <a:lnTo>
                      <a:pt x="1640" y="1035"/>
                    </a:lnTo>
                    <a:lnTo>
                      <a:pt x="1632" y="1044"/>
                    </a:lnTo>
                    <a:lnTo>
                      <a:pt x="1623" y="1049"/>
                    </a:lnTo>
                    <a:lnTo>
                      <a:pt x="1613" y="1051"/>
                    </a:lnTo>
                    <a:lnTo>
                      <a:pt x="1607" y="1050"/>
                    </a:lnTo>
                    <a:lnTo>
                      <a:pt x="1600" y="1047"/>
                    </a:lnTo>
                    <a:lnTo>
                      <a:pt x="1593" y="1041"/>
                    </a:lnTo>
                    <a:lnTo>
                      <a:pt x="1587" y="1034"/>
                    </a:lnTo>
                    <a:lnTo>
                      <a:pt x="1581" y="1025"/>
                    </a:lnTo>
                    <a:lnTo>
                      <a:pt x="1578" y="1015"/>
                    </a:lnTo>
                    <a:lnTo>
                      <a:pt x="1573" y="1003"/>
                    </a:lnTo>
                    <a:lnTo>
                      <a:pt x="1571" y="990"/>
                    </a:lnTo>
                    <a:lnTo>
                      <a:pt x="1563" y="990"/>
                    </a:lnTo>
                    <a:lnTo>
                      <a:pt x="1551" y="990"/>
                    </a:lnTo>
                    <a:lnTo>
                      <a:pt x="1536" y="990"/>
                    </a:lnTo>
                    <a:lnTo>
                      <a:pt x="1518" y="989"/>
                    </a:lnTo>
                    <a:lnTo>
                      <a:pt x="1495" y="989"/>
                    </a:lnTo>
                    <a:lnTo>
                      <a:pt x="1469" y="989"/>
                    </a:lnTo>
                    <a:lnTo>
                      <a:pt x="1441" y="989"/>
                    </a:lnTo>
                    <a:lnTo>
                      <a:pt x="1408" y="989"/>
                    </a:lnTo>
                    <a:lnTo>
                      <a:pt x="1374" y="989"/>
                    </a:lnTo>
                    <a:lnTo>
                      <a:pt x="1336" y="989"/>
                    </a:lnTo>
                    <a:lnTo>
                      <a:pt x="1294" y="989"/>
                    </a:lnTo>
                    <a:lnTo>
                      <a:pt x="1252" y="989"/>
                    </a:lnTo>
                    <a:lnTo>
                      <a:pt x="1205" y="989"/>
                    </a:lnTo>
                    <a:lnTo>
                      <a:pt x="1157" y="989"/>
                    </a:lnTo>
                    <a:lnTo>
                      <a:pt x="1106" y="989"/>
                    </a:lnTo>
                    <a:lnTo>
                      <a:pt x="1053" y="989"/>
                    </a:lnTo>
                    <a:lnTo>
                      <a:pt x="1053" y="989"/>
                    </a:lnTo>
                    <a:lnTo>
                      <a:pt x="1013" y="989"/>
                    </a:lnTo>
                    <a:lnTo>
                      <a:pt x="973" y="989"/>
                    </a:lnTo>
                    <a:lnTo>
                      <a:pt x="932" y="989"/>
                    </a:lnTo>
                    <a:lnTo>
                      <a:pt x="894" y="989"/>
                    </a:lnTo>
                    <a:lnTo>
                      <a:pt x="857" y="989"/>
                    </a:lnTo>
                    <a:lnTo>
                      <a:pt x="823" y="989"/>
                    </a:lnTo>
                    <a:lnTo>
                      <a:pt x="789" y="989"/>
                    </a:lnTo>
                    <a:lnTo>
                      <a:pt x="758" y="989"/>
                    </a:lnTo>
                    <a:lnTo>
                      <a:pt x="731" y="990"/>
                    </a:lnTo>
                    <a:lnTo>
                      <a:pt x="705" y="990"/>
                    </a:lnTo>
                    <a:lnTo>
                      <a:pt x="682" y="990"/>
                    </a:lnTo>
                    <a:lnTo>
                      <a:pt x="664" y="990"/>
                    </a:lnTo>
                    <a:lnTo>
                      <a:pt x="649" y="990"/>
                    </a:lnTo>
                    <a:lnTo>
                      <a:pt x="637" y="990"/>
                    </a:lnTo>
                    <a:lnTo>
                      <a:pt x="630" y="990"/>
                    </a:lnTo>
                    <a:lnTo>
                      <a:pt x="628" y="990"/>
                    </a:lnTo>
                    <a:lnTo>
                      <a:pt x="449" y="1218"/>
                    </a:lnTo>
                    <a:lnTo>
                      <a:pt x="51" y="1218"/>
                    </a:lnTo>
                    <a:lnTo>
                      <a:pt x="216" y="990"/>
                    </a:lnTo>
                    <a:lnTo>
                      <a:pt x="0" y="990"/>
                    </a:lnTo>
                    <a:lnTo>
                      <a:pt x="0" y="930"/>
                    </a:lnTo>
                    <a:lnTo>
                      <a:pt x="216" y="930"/>
                    </a:lnTo>
                    <a:lnTo>
                      <a:pt x="17" y="719"/>
                    </a:lnTo>
                    <a:lnTo>
                      <a:pt x="467" y="724"/>
                    </a:lnTo>
                    <a:lnTo>
                      <a:pt x="628" y="930"/>
                    </a:lnTo>
                    <a:lnTo>
                      <a:pt x="630" y="930"/>
                    </a:lnTo>
                    <a:lnTo>
                      <a:pt x="638" y="930"/>
                    </a:lnTo>
                    <a:lnTo>
                      <a:pt x="650" y="930"/>
                    </a:lnTo>
                    <a:lnTo>
                      <a:pt x="667" y="930"/>
                    </a:lnTo>
                    <a:lnTo>
                      <a:pt x="687" y="930"/>
                    </a:lnTo>
                    <a:lnTo>
                      <a:pt x="711" y="930"/>
                    </a:lnTo>
                    <a:lnTo>
                      <a:pt x="739" y="930"/>
                    </a:lnTo>
                    <a:lnTo>
                      <a:pt x="770" y="930"/>
                    </a:lnTo>
                    <a:lnTo>
                      <a:pt x="802" y="930"/>
                    </a:lnTo>
                    <a:lnTo>
                      <a:pt x="838" y="930"/>
                    </a:lnTo>
                    <a:lnTo>
                      <a:pt x="876" y="930"/>
                    </a:lnTo>
                    <a:lnTo>
                      <a:pt x="915" y="930"/>
                    </a:lnTo>
                    <a:lnTo>
                      <a:pt x="957" y="930"/>
                    </a:lnTo>
                    <a:lnTo>
                      <a:pt x="998" y="930"/>
                    </a:lnTo>
                    <a:lnTo>
                      <a:pt x="1041" y="930"/>
                    </a:lnTo>
                    <a:lnTo>
                      <a:pt x="1084" y="930"/>
                    </a:lnTo>
                    <a:lnTo>
                      <a:pt x="1088" y="835"/>
                    </a:lnTo>
                    <a:lnTo>
                      <a:pt x="1097" y="743"/>
                    </a:lnTo>
                    <a:lnTo>
                      <a:pt x="1112" y="654"/>
                    </a:lnTo>
                    <a:lnTo>
                      <a:pt x="1133" y="569"/>
                    </a:lnTo>
                    <a:lnTo>
                      <a:pt x="1157" y="487"/>
                    </a:lnTo>
                    <a:lnTo>
                      <a:pt x="1187" y="410"/>
                    </a:lnTo>
                    <a:lnTo>
                      <a:pt x="1220" y="339"/>
                    </a:lnTo>
                    <a:lnTo>
                      <a:pt x="1258" y="273"/>
                    </a:lnTo>
                    <a:lnTo>
                      <a:pt x="1300" y="213"/>
                    </a:lnTo>
                    <a:lnTo>
                      <a:pt x="1345" y="159"/>
                    </a:lnTo>
                    <a:lnTo>
                      <a:pt x="1393" y="113"/>
                    </a:lnTo>
                    <a:lnTo>
                      <a:pt x="1444" y="74"/>
                    </a:lnTo>
                    <a:lnTo>
                      <a:pt x="1497" y="41"/>
                    </a:lnTo>
                    <a:lnTo>
                      <a:pt x="1552" y="18"/>
                    </a:lnTo>
                    <a:lnTo>
                      <a:pt x="1611" y="5"/>
                    </a:lnTo>
                    <a:lnTo>
                      <a:pt x="1670" y="0"/>
                    </a:lnTo>
                    <a:lnTo>
                      <a:pt x="1693" y="0"/>
                    </a:lnTo>
                    <a:lnTo>
                      <a:pt x="1715" y="2"/>
                    </a:lnTo>
                    <a:lnTo>
                      <a:pt x="1738" y="5"/>
                    </a:lnTo>
                    <a:lnTo>
                      <a:pt x="1761" y="8"/>
                    </a:lnTo>
                    <a:lnTo>
                      <a:pt x="1784" y="14"/>
                    </a:lnTo>
                    <a:lnTo>
                      <a:pt x="1807" y="21"/>
                    </a:lnTo>
                    <a:lnTo>
                      <a:pt x="1831" y="29"/>
                    </a:lnTo>
                    <a:lnTo>
                      <a:pt x="1854" y="38"/>
                    </a:lnTo>
                    <a:lnTo>
                      <a:pt x="1877" y="50"/>
                    </a:lnTo>
                    <a:lnTo>
                      <a:pt x="1900" y="63"/>
                    </a:lnTo>
                    <a:lnTo>
                      <a:pt x="1923" y="78"/>
                    </a:lnTo>
                    <a:lnTo>
                      <a:pt x="1947" y="96"/>
                    </a:lnTo>
                    <a:lnTo>
                      <a:pt x="1970" y="114"/>
                    </a:lnTo>
                    <a:lnTo>
                      <a:pt x="1993" y="136"/>
                    </a:lnTo>
                    <a:lnTo>
                      <a:pt x="2016" y="159"/>
                    </a:lnTo>
                    <a:lnTo>
                      <a:pt x="2038" y="185"/>
                    </a:lnTo>
                    <a:lnTo>
                      <a:pt x="1989" y="136"/>
                    </a:lnTo>
                    <a:lnTo>
                      <a:pt x="2004" y="151"/>
                    </a:lnTo>
                    <a:lnTo>
                      <a:pt x="2023" y="172"/>
                    </a:lnTo>
                    <a:lnTo>
                      <a:pt x="2044" y="197"/>
                    </a:lnTo>
                    <a:lnTo>
                      <a:pt x="2068" y="226"/>
                    </a:lnTo>
                    <a:lnTo>
                      <a:pt x="2092" y="260"/>
                    </a:lnTo>
                    <a:lnTo>
                      <a:pt x="2117" y="298"/>
                    </a:lnTo>
                    <a:lnTo>
                      <a:pt x="2144" y="342"/>
                    </a:lnTo>
                    <a:lnTo>
                      <a:pt x="2169" y="389"/>
                    </a:lnTo>
                    <a:lnTo>
                      <a:pt x="2193" y="441"/>
                    </a:lnTo>
                    <a:lnTo>
                      <a:pt x="2216" y="499"/>
                    </a:lnTo>
                    <a:lnTo>
                      <a:pt x="2236" y="560"/>
                    </a:lnTo>
                    <a:lnTo>
                      <a:pt x="2254" y="625"/>
                    </a:lnTo>
                    <a:lnTo>
                      <a:pt x="2268" y="694"/>
                    </a:lnTo>
                    <a:lnTo>
                      <a:pt x="2278" y="769"/>
                    </a:lnTo>
                    <a:lnTo>
                      <a:pt x="2284" y="848"/>
                    </a:lnTo>
                    <a:lnTo>
                      <a:pt x="2284" y="93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C1FA2219-9131-49AD-A1B5-1FFD48A79E7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Metin kutusu 6"/>
          <p:cNvSpPr txBox="1"/>
          <p:nvPr>
            <p:custDataLst>
              <p:tags r:id="rId3"/>
            </p:custDataLst>
          </p:nvPr>
        </p:nvSpPr>
        <p:spPr>
          <a:xfrm>
            <a:off x="202867" y="836712"/>
            <a:ext cx="883362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200" dirty="0" smtClean="0"/>
              <a:t>İki şekilde çıkabilir:</a:t>
            </a:r>
          </a:p>
          <a:p>
            <a:r>
              <a:rPr lang="tr-TR" sz="2200" dirty="0" smtClean="0"/>
              <a:t>1- Cayma ile; </a:t>
            </a:r>
            <a:r>
              <a:rPr lang="tr-TR" sz="2200" dirty="0"/>
              <a:t>Cayma hakkını kullananlara, iki ay </a:t>
            </a:r>
            <a:r>
              <a:rPr lang="tr-TR" sz="2200" dirty="0" err="1"/>
              <a:t>içinde</a:t>
            </a:r>
            <a:r>
              <a:rPr lang="tr-TR" sz="2200" dirty="0"/>
              <a:t> </a:t>
            </a:r>
            <a:r>
              <a:rPr lang="tr-TR" sz="2200" dirty="0" err="1"/>
              <a:t>maaşından</a:t>
            </a:r>
            <a:r>
              <a:rPr lang="tr-TR" sz="2200" dirty="0"/>
              <a:t> kesilen tutarları ve bunların yatırım gelirleri iade edilecek. </a:t>
            </a:r>
            <a:endParaRPr lang="tr-TR" sz="2200" dirty="0" smtClean="0"/>
          </a:p>
          <a:p>
            <a:r>
              <a:rPr lang="tr-TR" sz="2200" dirty="0" smtClean="0"/>
              <a:t>2- Emekli Olma; </a:t>
            </a:r>
            <a:r>
              <a:rPr lang="tr-TR" sz="2200" dirty="0"/>
              <a:t>Mevcut </a:t>
            </a:r>
            <a:r>
              <a:rPr lang="tr-TR" sz="2200" dirty="0" err="1"/>
              <a:t>BES’teki</a:t>
            </a:r>
            <a:r>
              <a:rPr lang="tr-TR" sz="2200" dirty="0"/>
              <a:t> </a:t>
            </a:r>
            <a:r>
              <a:rPr lang="tr-TR" sz="2200" dirty="0" err="1"/>
              <a:t>şartlar</a:t>
            </a:r>
            <a:r>
              <a:rPr lang="tr-TR" sz="2200" dirty="0"/>
              <a:t> otomatik katılım </a:t>
            </a:r>
            <a:r>
              <a:rPr lang="tr-TR" sz="2200" dirty="0" err="1"/>
              <a:t>için</a:t>
            </a:r>
            <a:r>
              <a:rPr lang="tr-TR" sz="2200" dirty="0"/>
              <a:t> de </a:t>
            </a:r>
            <a:r>
              <a:rPr lang="tr-TR" sz="2200" dirty="0" err="1"/>
              <a:t>geçerli</a:t>
            </a:r>
            <a:r>
              <a:rPr lang="tr-TR" sz="2200" dirty="0"/>
              <a:t>; sistemde 10 yıl kalan ve 56 yaş </a:t>
            </a:r>
            <a:r>
              <a:rPr lang="tr-TR" sz="2200" dirty="0" err="1"/>
              <a:t>koşulunu</a:t>
            </a:r>
            <a:r>
              <a:rPr lang="tr-TR" sz="2200" dirty="0"/>
              <a:t> </a:t>
            </a:r>
            <a:r>
              <a:rPr lang="tr-TR" sz="2200" dirty="0" err="1"/>
              <a:t>sağlayan</a:t>
            </a:r>
            <a:r>
              <a:rPr lang="tr-TR" sz="2200" dirty="0"/>
              <a:t> </a:t>
            </a:r>
            <a:r>
              <a:rPr lang="tr-TR" sz="2200" dirty="0" err="1"/>
              <a:t>emekliliğe</a:t>
            </a:r>
            <a:r>
              <a:rPr lang="tr-TR" sz="2200" dirty="0"/>
              <a:t> hak kazanacak ve hem sistemdeki kendi birikimleri ile birlikte getirilerini hem de devletin </a:t>
            </a:r>
            <a:r>
              <a:rPr lang="tr-TR" sz="2200" dirty="0" err="1"/>
              <a:t>yaptığı</a:t>
            </a:r>
            <a:r>
              <a:rPr lang="tr-TR" sz="2200" dirty="0"/>
              <a:t> </a:t>
            </a:r>
            <a:r>
              <a:rPr lang="tr-TR" sz="2200" dirty="0" err="1"/>
              <a:t>tüm</a:t>
            </a:r>
            <a:r>
              <a:rPr lang="tr-TR" sz="2200" dirty="0"/>
              <a:t> katkıları alabilecek. </a:t>
            </a:r>
            <a:endParaRPr lang="tr-TR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200" dirty="0" smtClean="0"/>
              <a:t>Eğer </a:t>
            </a:r>
            <a:r>
              <a:rPr lang="tr-TR" sz="2200" dirty="0" err="1" smtClean="0"/>
              <a:t>emeki</a:t>
            </a:r>
            <a:r>
              <a:rPr lang="tr-TR" sz="2200" dirty="0" smtClean="0"/>
              <a:t> olmadan çıkarsa kendi birikimlerini alır, ancak; </a:t>
            </a:r>
            <a:r>
              <a:rPr lang="tr-TR" sz="2200" dirty="0"/>
              <a:t>devlet katkısını hak etmenin </a:t>
            </a:r>
            <a:r>
              <a:rPr lang="tr-TR" sz="2200" dirty="0" err="1"/>
              <a:t>süreleri</a:t>
            </a:r>
            <a:r>
              <a:rPr lang="tr-TR" sz="2200" dirty="0"/>
              <a:t> var. Gerek </a:t>
            </a:r>
            <a:r>
              <a:rPr lang="tr-TR" sz="2200" dirty="0" err="1"/>
              <a:t>yüzde</a:t>
            </a:r>
            <a:r>
              <a:rPr lang="tr-TR" sz="2200" dirty="0"/>
              <a:t> 25’lik katkı gerekse de ek bin liralık katkıyı hak etmenin </a:t>
            </a:r>
            <a:r>
              <a:rPr lang="tr-TR" sz="2200" dirty="0" err="1"/>
              <a:t>süreleri</a:t>
            </a:r>
            <a:r>
              <a:rPr lang="tr-TR" sz="2200" dirty="0"/>
              <a:t> </a:t>
            </a:r>
            <a:r>
              <a:rPr lang="tr-TR" sz="2200" dirty="0" err="1"/>
              <a:t>şöyle</a:t>
            </a:r>
            <a:r>
              <a:rPr lang="tr-TR" sz="2200" dirty="0"/>
              <a:t>: </a:t>
            </a:r>
            <a:r>
              <a:rPr lang="tr-TR" sz="2200" dirty="0" err="1"/>
              <a:t>İlk</a:t>
            </a:r>
            <a:r>
              <a:rPr lang="tr-TR" sz="2200" dirty="0"/>
              <a:t> 3 yıl </a:t>
            </a:r>
            <a:r>
              <a:rPr lang="tr-TR" sz="2200" dirty="0" err="1"/>
              <a:t>içinde</a:t>
            </a:r>
            <a:r>
              <a:rPr lang="tr-TR" sz="2200" dirty="0"/>
              <a:t> sistemden </a:t>
            </a:r>
            <a:r>
              <a:rPr lang="tr-TR" sz="2200" dirty="0" err="1"/>
              <a:t>çıkanlar</a:t>
            </a:r>
            <a:r>
              <a:rPr lang="tr-TR" sz="2200" dirty="0"/>
              <a:t> </a:t>
            </a:r>
            <a:r>
              <a:rPr lang="tr-TR" sz="2200" dirty="0" err="1"/>
              <a:t>hiçbir</a:t>
            </a:r>
            <a:r>
              <a:rPr lang="tr-TR" sz="2200" dirty="0"/>
              <a:t> </a:t>
            </a:r>
            <a:r>
              <a:rPr lang="tr-TR" sz="2200" dirty="0" err="1"/>
              <a:t>şekilde</a:t>
            </a:r>
            <a:r>
              <a:rPr lang="tr-TR" sz="2200" dirty="0"/>
              <a:t> devlet katkısını alamıyorlar. 3 ila 6 yıl arasında </a:t>
            </a:r>
            <a:r>
              <a:rPr lang="tr-TR" sz="2200" dirty="0" err="1"/>
              <a:t>çıkanlar</a:t>
            </a:r>
            <a:r>
              <a:rPr lang="tr-TR" sz="2200" dirty="0"/>
              <a:t> devlet katkısındaki birikimlerinin </a:t>
            </a:r>
            <a:r>
              <a:rPr lang="tr-TR" sz="2200" dirty="0" err="1"/>
              <a:t>yüzde</a:t>
            </a:r>
            <a:r>
              <a:rPr lang="tr-TR" sz="2200" dirty="0"/>
              <a:t> 15’ini, 6 ila 10 yıl arasında </a:t>
            </a:r>
            <a:r>
              <a:rPr lang="tr-TR" sz="2200" dirty="0" err="1"/>
              <a:t>çıkanlar</a:t>
            </a:r>
            <a:r>
              <a:rPr lang="tr-TR" sz="2200" dirty="0"/>
              <a:t> </a:t>
            </a:r>
            <a:r>
              <a:rPr lang="tr-TR" sz="2200" dirty="0" err="1"/>
              <a:t>yüzde</a:t>
            </a:r>
            <a:r>
              <a:rPr lang="tr-TR" sz="2200" dirty="0"/>
              <a:t> 35’ini, 10 yılı tamamlayanlar </a:t>
            </a:r>
            <a:r>
              <a:rPr lang="tr-TR" sz="2200" dirty="0" err="1"/>
              <a:t>yüzde</a:t>
            </a:r>
            <a:r>
              <a:rPr lang="tr-TR" sz="2200" dirty="0"/>
              <a:t> 60’ını alabiliyorlar. 10 yılı tamamlayıp bir de 56 </a:t>
            </a:r>
            <a:r>
              <a:rPr lang="tr-TR" sz="2200" dirty="0" err="1"/>
              <a:t>yaşını</a:t>
            </a:r>
            <a:r>
              <a:rPr lang="tr-TR" sz="2200" dirty="0"/>
              <a:t> dolduranlar devlet katkısının tamamını alıp, emekli oluyorlar. </a:t>
            </a:r>
            <a:endParaRPr lang="tr-TR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200" dirty="0" smtClean="0"/>
              <a:t>Çalışanlar, katkı </a:t>
            </a:r>
            <a:r>
              <a:rPr lang="tr-TR" sz="2200" dirty="0"/>
              <a:t>payı </a:t>
            </a:r>
            <a:r>
              <a:rPr lang="tr-TR" sz="2200" dirty="0" err="1"/>
              <a:t>ödemelerine</a:t>
            </a:r>
            <a:r>
              <a:rPr lang="tr-TR" sz="2200" dirty="0"/>
              <a:t> ara verebilir. Hangi </a:t>
            </a:r>
            <a:r>
              <a:rPr lang="tr-TR" sz="2200" dirty="0" err="1"/>
              <a:t>şartlarda</a:t>
            </a:r>
            <a:r>
              <a:rPr lang="tr-TR" sz="2200" dirty="0"/>
              <a:t> ara </a:t>
            </a:r>
            <a:r>
              <a:rPr lang="tr-TR" sz="2200" dirty="0" err="1"/>
              <a:t>verileceğine</a:t>
            </a:r>
            <a:r>
              <a:rPr lang="tr-TR" sz="2200" dirty="0"/>
              <a:t> ise </a:t>
            </a:r>
            <a:r>
              <a:rPr lang="tr-TR" sz="2200" dirty="0" err="1"/>
              <a:t>önümüzdeki</a:t>
            </a:r>
            <a:r>
              <a:rPr lang="tr-TR" sz="2200" dirty="0"/>
              <a:t> </a:t>
            </a:r>
            <a:r>
              <a:rPr lang="tr-TR" sz="2200" dirty="0" err="1"/>
              <a:t>dönemde</a:t>
            </a:r>
            <a:r>
              <a:rPr lang="tr-TR" sz="2200" dirty="0"/>
              <a:t> Hazine karar verip, </a:t>
            </a:r>
            <a:r>
              <a:rPr lang="tr-TR" sz="2200" dirty="0" err="1"/>
              <a:t>açıklayacak</a:t>
            </a:r>
            <a:r>
              <a:rPr lang="tr-TR" sz="2200" dirty="0"/>
              <a:t>.</a:t>
            </a:r>
            <a:endParaRPr lang="tr-TR" sz="2200" dirty="0"/>
          </a:p>
        </p:txBody>
      </p:sp>
      <p:sp>
        <p:nvSpPr>
          <p:cNvPr id="3" name="Dikdörtgen 2"/>
          <p:cNvSpPr/>
          <p:nvPr/>
        </p:nvSpPr>
        <p:spPr>
          <a:xfrm>
            <a:off x="3251227" y="-58549"/>
            <a:ext cx="24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ersinumdu@gmail.com</a:t>
            </a:r>
          </a:p>
        </p:txBody>
      </p:sp>
    </p:spTree>
    <p:extLst>
      <p:ext uri="{BB962C8B-B14F-4D97-AF65-F5344CB8AC3E}">
        <p14:creationId xmlns:p14="http://schemas.microsoft.com/office/powerpoint/2010/main" val="288951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VIDEO_FILES_RECORD" val="&lt;Videos&gt;&lt;Video Name=&quot;Math 142 Venn diagrams logic_271_1_60529.flv&quot; Position=&quot;1&quot; SlideID=&quot;271&quot;/&gt;&lt;/Videos&gt;&#10;"/>
  <p:tag name="ISPRING_RESOURCE_PATHS_HASH" val="94b0f9a2ce84e864a328139283993d548c239c2d"/>
  <p:tag name="MMPROD_10697PHOTO" val=""/>
  <p:tag name="MMPROD_10697LOGO" val="iVBORw0KGgoAAAANSUhEUgAAAJYAAAAnCAMAAADaSUEAAAAAA3NCSVQICAjb4U/gAAABgFBMVEUKAoV5c7pFQpzLyNghHIW0sM9xa67k4+mhnsJhW6gzL5QMB4SWkr3X1t6+vNWBfLRTUKMZEYbv7/AoJo2ppsc+OJfe3eaKhr3EwdlQSp1qZK17dbYMBYudnb4pIYu2tM729veJhbasrNY1L5sWDIzOzd6koMualr1bV5tKQptybbIQCIW8uNYIAIxpZrbe3uzFwtavrceDfr5iXa4vKI6RjLzW1eYbFoxRSqV8ea0jHYxLSJ5HPZ/v7/Y4M5UmGpK2tdbQz+Ps6vG/vd+ZmcyTk8URDYRXUqUNAIulo82PjLZtaa0+OZqMi72DgbZBO5x2c7UQCIve1uZLRKRlYayurc5cWK3Fxd0xKJkgGo08OJealMOzsNZzcakZEI2mpcN7eLVXUaspI5XT0d9WTKrj4ezKx9yEgb3p6PMbFYTZ2Oy1s9uko9V+fb05MZusqM9cWKZkYaYsJ5PDv98OA4dsabaSjriUkMMkIJIIAJTm5e8UDYzHx+MvJZecnMQwKJRRYdU1AAAAgHRSTlP//////////////////////////////////////////wD//////////////////////////////////////////////////////////////////////////////////////////////////////////////////////////////33b3zAAAAAJcEhZcwAACxIAAAsSAdLdfvwAAAAcdEVYdFNvZnR3YXJlAEFkb2JlIEZpcmV3b3JrcyBDUzQGstOgAAAAFnRFWHRDcmVhdGlvbiBUaW1lADA2LzA4LzEx1qX7YgAABeBJREFUWIXNmP1b2kgQx1MtpxBFQEVErn6pBluSHGdb4xuhGDWCLwinFBVqOSkRbSuItPWJLfzrN0HwsPf4tOfT53LzC7vLZPPJ7OzM7DL4XwrT2bE7Rl3omzcJpVOYm5ZSn7ty2vGYPUdJMA/oWph2o3zmE9Uo7KoDcuShbCKSIUzrN8iKYq2MDLsNONQvyAbMpGphyQ6fT2SzCO0P6thVPbDw/GfzsRwMSQJFW1VHni1DmxVFttdsrGSMJAjZ5ixghd+CtCCSqBlzsQSeIKzAKIGU2THImz6DMxYxF8tGVIuAlY3CoxJelyg2sWJ5M7E+10Sxi1aSfGpJpYa1TRWbPTURKxKLNXSM0NbTL6sKkj5frC3H5mHlfOKChDqfgBJZCBm2u6GKVc0KqwyCYi2LHJ8EdlQN8VQHVSxmVhZi5DOxipKTXH6DtSB6eIsqNnbvieMbnFW6P9b4pHgGjQ8gzh4bAesWVWzz3hOnk1rl/juGeVITr+I4XlSifBkztClvge0rbcXC1LTU7rgL3/O5/twyB2jpYntAuOsJ6R9BW6InmUPj7RVJGOgd6BJCu5O3sSa5lm7ZIWmjM61O/aT8HSw9ckW5vn7e/pCyunqH5qiTgLnOkaeDMphrCv6jfbw3sdHHeby1WgdWKtrSHZ6jh9tZUki9/w4WwimyAndThsiB0B2KGfrCX7Y6Ry5yZK02APs8/Xvv6/neQsbLdhgs3tKdSwWNBVHK/mQJ0dRj+H8FLJ+Cp+iet+fO7fkRl7JehMUfLLawPLSIdXTnyzMVCeMzoUJwCz1+Hb1babjzaY/1lPu07nFl4+jju6ahzczoEPrWM65suQOLFmyurPUm5qekzPPDm8H291JNMZslA1eU1ANE+XfY4BBc0G3bKPCRZEPavIKSgDcSevTnLSyNPxAmd5Dls3BeIjSAfEV+GMfhZdImLH72ZBFWKSgl9dMIN7aovIjbe3F2JHdikYTL9un113Uus8G2fKxtLRTWfL4tjKxqh2uU21cGaPMH8ktnR3BPhunvOPu+X0M2kalOtLAumliS8yMmJvCYX8FK6qKfg2rtP/Hi61cF8osUzf52FhfE/OHQk2+4q1dpWpiJG9+6kZ3P3UPz/jfdnFGuimKqHU+JwvLyCPBn9yvkW4v8Bxqs94X34HbuGgpH1Wny76mps+uYEuYNawWaWLZNwqqjtL8zhBL7qqCFcESuCs+CbwVv93ExuYrdlMAtwT5LpE2s2dg3YpW10ZE3r93uNfL9yaUWllcHRqryXLioGtZ69yy1jKAzFDas9dxQGKE6Dd4FyXbW1H9Vo80yNA5J/Q2Ns6a1MMbT2Cz9r+DlDu3WHmVz0LDWMr+KYwpPcLuKexHM7ZFvnXdk5muJ4gMvlU8yRnW43w4327ucVimjkfJXB11DfEA5udS9bOLplcTxi4ZCaPAL2Z8fGKZSkmSpYcsN+RU6srxSHl3KWUq5WLbRbAE1kuAUZ0RBqaKNBV3bqhK67OrXJ9SN8T+eaL8cY3iQAyN8k25iVM0/4C3YH4bOi9tt1wpxliGKLu6cfBpFIcehO10s5UrFnFy02JsaU4ZWTglZrr+kmN1KU8s9rvUIdpdkMUJTM0gsz3igCwKtOJcmT7ILPZDSJegrZM/MtIVG7AVK1Zu3qSbttHvWEOIrCNVq+TuizbeijWYKP6j6Q8LgwW1rpen4c0AV6oIbG2LN84PTLNl+bmnGQOiMnmwdxQYdfxyzS8jWxL2f+q5/hYXNjvS8BdeB0w0vna/TdPAYMREr8PdepFpwjo4/CapzPE5R3L8rkf0XWBhuG8sLVFgBK+oITgfJhgmzqJpYnmZAF8WKcRURoKNiELotZvo5EQmj+hMX5ebxx7izwSL1nZrJWLD6fL4DnfL8M0pim3Kzz6fNo2pfJFkZWxFp1UtBizJEklaVNfUmqYWFAY0CmANywyk1j9mPLGZSdVxSSiolwC4KD3GG4XdNCw3Xwty0SmUXKryAcbWaNNHZr+UvRc6TFskuISEAAAAASUVORK5CYII="/>
  <p:tag name="MMPROD_NEXTUNIQUEID" val="10108"/>
  <p:tag name="MMPROD_DATA" val="&lt;object type=&quot;10002&quot; unique_id=&quot;901&quot;&gt;&lt;property id=&quot;10007&quot; value=&quot;Next&quot;/&gt;&lt;property id=&quot;10008&quot; value=&quot;Back&quot;/&gt;&lt;property id=&quot;10012&quot; value=&quot;0&quot;/&gt;&lt;property id=&quot;10124&quot; value=&quot;Click to continue&quot;/&gt;&lt;property id=&quot;10125&quot; value=&quot;Click to submit answer&quot;/&gt;&lt;property id=&quot;10126&quot; value=&quot;Click to go back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0&quot;/&gt;&lt;property id=&quot;10157&quot; value=&quot;0&quot;/&gt;&lt;property id=&quot;10158&quot; value=&quot;0&quot;/&gt;&lt;property id=&quot;10177&quot; value=&quot;0&quot;/&gt;&lt;property id=&quot;10185&quot; value=&quot;0&quot;/&gt;&lt;property id=&quot;10188&quot; value=&quot;The time to answer this question has expired.&quot;/&gt;&lt;property id=&quot;10189&quot; value=&quot;1&quot;/&gt;&lt;property id=&quot;10194&quot; value=&quot;1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0&quot; value=&quot;&amp;lt;Format Name=&amp;quot;Presentation Default&amp;quot;&amp;gt;&amp;lt;Question FontName=&amp;quot;Trebuchet MS&amp;quot; IsBold=&amp;quot;1&amp;quot; IsItalic=&amp;quot;0&amp;quot; IsUnderline=&amp;quot;0&amp;quot; FontSize=&amp;quot;46&amp;quot; UseDefFont=&amp;quot;1&amp;quot;/&amp;gt;&amp;lt;Answer FontName=&amp;quot;Trebuchet MS&amp;quot; IsBold=&amp;quot;0&amp;quot; IsItalic=&amp;quot;0&amp;quot; IsUnderline=&amp;quot;0&amp;quot; FontSize=&amp;quot;18&amp;quot;/&amp;gt;&amp;lt;Button FontName=&amp;quot;Trebuchet MS&amp;quot; IsBold=&amp;quot;0&amp;quot; IsItalic=&amp;quot;0&amp;quot; IsUnderline=&amp;quot;0&amp;quot; FontSize=&amp;quot;14&amp;quot;/&amp;gt;&amp;lt;Message FontName=&amp;quot;Trebuchet MS&amp;quot; IsBold=&amp;quot;0&amp;quot; IsItalic=&amp;quot;0&amp;quot; IsUnderline=&amp;quot;0&amp;quot; FontSize=&amp;quot;18&amp;quot;/&amp;gt;&amp;lt;ButtonPlacement Orientation=&amp;quot;Horizontal&amp;quot; Position=&amp;quot;0&amp;quot;/&amp;gt;&amp;lt;/Format&amp;gt;&quot;/&gt;&lt;property id=&quot;10221&quot; value=&quot;&amp;lt;Format Name=&amp;quot;Presentation Default&amp;quot;&amp;gt;&amp;lt;Question FontName=&amp;quot;Trebuchet MS&amp;quot; IsBold=&amp;quot;1&amp;quot; IsItalic=&amp;quot;0&amp;quot; IsUnderline=&amp;quot;0&amp;quot; FontSize=&amp;quot;46&amp;quot;/&amp;gt;&amp;lt;Answer FontName=&amp;quot;Trebuchet MS&amp;quot; IsBold=&amp;quot;0&amp;quot; IsItalic=&amp;quot;0&amp;quot; IsUnderline=&amp;quot;0&amp;quot; FontSize=&amp;quot;18&amp;quot;/&amp;gt;&amp;lt;Button FontName=&amp;quot;Trebuchet MS&amp;quot; IsBold=&amp;quot;0&amp;quot; IsItalic=&amp;quot;0&amp;quot; IsUnderline=&amp;quot;0&amp;quot; FontSize=&amp;quot;14&amp;quot;/&amp;gt;&amp;lt;Message FontName=&amp;quot;Trebuchet MS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/&gt;&lt;property id=&quot;10009&quot; value=&quot;Submit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7&quot; value=&quot;Clear&quot;/&gt;&lt;property id=&quot;10183&quot; value=&quot;You must answer the question before continuing&quot;/&gt;&lt;/object&gt;&#10;"/>
  <p:tag name="MMPROD_THEME_BG_IMAGE" val=""/>
  <p:tag name="MMPROD_39343PHOTO" val="/9j/4AAQSkZJRgABAQAAAQABAAD/2wBDAAMCAgMCAgMDAwMEAwMEBQgFBQQEBQoHBwYIDAoMDAsKCwsNDhIQDQ4RDgsLEBYQERMUFRUVDA8XGBYUGBIUFRT/2wBDAQMEBAUEBQkFBQkUDQsNFBQUFBQUFBQUFBQUFBQUFBQUFBQUFBQUFBQUFBQUFBQUFBQUFBQUFBQUFBQUFBQUFBT/wAARCAC0AJ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2+9J/dapNrvt/iprN+83U7zH+X/Zr17HONZfm/utRtPy0Mx3fNTtp/hpgOZdzcNtqTaflpu6ub8bfEjQPh9p63Wuapbaahz5azSAGQ+gppOTshNpK7Z1G35flqRvu7mr4F+MH/BSwaXNdad4N0eKSWJiov7qTKfggr5N8YftifFHxVNM1x4svY4pW3eTat5afTAxScqdP45a+WpHPKXwr7z9rGmj2r+8X/gTU5m3LX4Q6h8dPGs9xHK/irVJJVx5bfa2+XH410Xh39qz4neH7hZbPxlqisnyhJJzIn5Nml7eh/M/u/4I7VLXsvv/AOAftw2dtV2kDqy7fu9flr85fhX/AMFKPEdnJb2vjDTYNUtQu1rm1Xy5/rjoa+2PhT8ePC3xk0lbrw/qCyThf3lnNxPH9VrX4lzQldf10HzW0krHoXO2m8/db/vqjdvWj59tZtalAudtOX5l+b/vqmq25acrHbQA5c7W/wBmhejUKxZfloVjtqBob5b9n2j0opD1ooC4xpNsm7b8tO3D+H5WprMUkanbg7bapaCBmPmNQv3lo3Hd81OVqqwHB/Gv4waX8FvBN14h1SOeaKL5IoYVy8kh6CvyP+Lnxm8YftBeMJJ7qaeZHkP2ezVv3cCe1fVX/BTL4jXL6tofg21k2wJF9ruAv8RY4UH8q8V+EPgmLQ9Hhup1/wBMn+dj/IV5GYY54anyw3Z6mXYBYyr73wo8j1D4M6za6f8AaJ18x2XlI+a5GPwbqEs3ltay/TbX3Fa2Md1tVl3L/drpNL8A6fKyyvZxbu7ba+bhmFWPxK59ZUyShJrldj4hs/g/qt/5eyzl+dd33a7zwr+zHqd1cb7xfJiHzfd+97V9qaf4bsrNVVbdV/2dtXpNLRF2ov8A3zXLVx1aWkdDsoZThqbUmrs+Sda/Zjg+ys+m3DW9wP4G5DGs39n/AMTXHwo+L1nb6pG1rcJLsD+YI9xJ/vH+E19gSaOm1t8dfPf7TXw3jl0m38QWq+XcW0m1mjX7wNdOAx9SnWjGo7xMczy2lOk50laS/E/TLSbp7/S7e4ddrSRhjt96tcoteK/se+NJ/GnwH0O4upmmurTfaSO3X5TgZ/Cvalzt/vV942uh+dtW0BW+9/DTlztoVv7y/wDAqI/uikSOX7lC78UK3y/NQlACK3JyvNFP3UUrICFlCN8tNZgzfdo3fvPl+9QzfMvy1VgD+L5aduDfe+Wm8bvlqRutUB+UP7WmuP46/aQ1re26K0nFpGq/3U4rrNNjSK1hRflVVAFcj8StP2fHDxRK3/QUm5/4FXcWah442/2a+LzJ+0q2PtcmSp03LudBoajctelaSyPGu75flrzvQVXzFVW+Y16VptvshXdXmRhyqx9NKqpGxDs/3q2LWOJ1/wBqsPdt+7/DWha3iRR73batHJzaJCjU5dWTXFqjq3y1xvxA8Ox694ZvrR1+Vo+K6C+8daJZbUlvo42Zto3Niprry7+xkdPmUrxtrKdKVPcl1o1PdTMH/gn/AHUmkaf4w8OTt88Fyl1Gvsw2nH5V9dKwda+Pf2Y1fRvjhqlr82y6spGx/usDX2HxX3uDn7ShCTetj80xkFTrzitriq3y/NQuGWnKw203cP7u2uw4hyt8rbqauPmpyt8rbaFYN/D81ADcleMZ96KduFFGo9CqzDzKG+8v92pJFCyfMtCqlWIbtG7d/wCO07b+tDY8za1SbQlID80fj14bOl/tAa9b7dqy3f2gFeOHG6uf8eeID4X0Fmg+a4ddsa+9elftDaxL4g+NDXj6a1jsU28nc5TgFq8z8XaKNZkj3r+6j+YmvjcVKKr3buj7TA06nsHFb/8AAOH8K6x8Q7qTz7DT5bqIdWbFe5eA/itqkU0dh4h0mfT5+xkXhvxrze18VeKLexktfCtrbQyRYVWusb5PXaDgce9dZ468QanBoui2lxfQaheTQB7392oMEo6hWXg0SlKcOayt+J2UoeynyXk357H0FY3Ud/atPB821c14z8Vrzxhr0i2Gl30ejwbvmfne35V1Xwm8SH+x/Klb59vDNXK+MvD6eI9avre6vruzgmjKxTQ8eWxHB464ri9q00oOzZ6vsueLcle3Q4/S/wBl/VdUaO8n8SXNw4+ZtzHr7c19AfC2z1PSdNk0jVJGuGtuIrhs5kT3zXn/AML/AIb6v4S0X914mub68M5LeZu8jy/7u1yTu/2hXt2hxloVeVf3qrtJqas25crlzGUKK5eeMeV9jJ+HLWmg/HqO4uLhbW3WxmYs3RicDFfVFjfW9/axzwSLNA/zB16V8vzaPbr4gm1RdzXCQGJfRcnk19BfDex+x+CdNRmZt0e/Lc9TmvoMsxDlH2VtFr+J8vmuEjTXt+bVu1vkdMu3+Ghdv8VOXG3bQq1758uCqPm205f9qhVFCrsoAjwrcjpRT1jAJoouBF5fzMv3v9qmsoZv9qpGU7ty0NGGZWqwG7fm+anLijbTlUbqAPjX9rCzisviRvijVfOtkeX/AGn6Z/SvH7FYr1vKf7rV9JftjeEXddN16D+6beb045FfKOl3nlXC7f8AvmvjcfC1SXY+8y2tF04W7fijtpPCNpbx79q+1cXrGixRTNK3zeldpHqUktrGG+7trF8QRhbViteZLSNke/GLvqbHwvh828WLb8tenX3heKWT5l+bd/FXm/wn2PqGGbay17ZfSRpNGySKzbQxXvVOn7lzbnadkQ6Hp8VrH5RX6NXVSWscFn8rfNWfa2qSxq6/hU19IFs2VW/hohG62Oaq7O5zbXQ/tq3TazM7bSPbvX1FpcKW+m28abVVY0wv4V81+F7UalrUcDLu82QKPXrX09HCIo1Vfuhdv5V9BlUGozl3sfJZ1VTUIeo7j+KmqopzL8tNVRtr6FI+UBVG2nKo3U5V3rQq/wB2kBE2M0U8dOetFGoEbR/vN38LU5sblqNfvfK1O/2WqtQBlPmf7NO2jdRt+anbd7bWpgcX8XPh7J8RvCc2kxXS2spkDxySLkZHqBX52+KvDd34N8UX2l3Xy3FtKYm9Gwa/Uho6+N/21PBdvpesaf4hg+WW/UxTJ/tpjB/KvGx9Dmjzrc9jA4l02qb26ep5Do9wLiFVb+GtDWls5bNov4tvNcb4f1I7vK3fM1XPEV5/Z1u1zK0rL2Crk18tJOLPuqFZzjpuN8D+H7m18RNeRXk6p3RujV7loqq90t1Ku6Xbt3e1eA+E/HFy15ut9PkkiX727g16tpfibW7pd1vpsXlN90SZzWuy1O32VSSuup7BpMw27f4e1O1bH2dlWub0O8vFVftm1Xb+70qbWtUSKFnlbaiKWYr1wK0ikkeVXlKLseufAvQwmn3moywq2+QJE7L6dcV6ssdc38M77SL/AME6TcaJN9o02SINFL/E2euffNdRt+X/AGq+uw9L2dKKPz7EVHVqybI/L+XaaasYqRVO2jy/lroOYbt+9uoVfm+WnKp20RqaAIwvFFPVXyfmooHoVNv8P3dtOZXpu75qGYq3ytQIc0e+T/aqTaU/2qo3WoRWqtLPMsKIu5nZsBR9TXg/xU/bK8F/DxpLeyuP7ev0zlLVh5an3b/CiUlBc0nZFRUpu0Vdnt3ijxVpnhLSZtR1a+jsbWFfmlmbA+lfnb8UPihqnx18TeJNXRm/sHTWjtbOLsoYnn6nGa8x+On7UXiD4w6w0t5J9l06H5beyh+4vufU16Z+yPZ23iDwDr1rcL5iz3e2X6GMYNeTWq/Wb06f9M9GlBYe1SoeVW+sS6XebHbaw6Guoj8TDWWjV2Vl6YrR+KHwpudBvJIGjZl5aGftIteXKt3o1wrMrYRq+elBX5Z7n09Kq4WlB6M958M6KIl82L5Wbr8tepeH4zbw7XZmrxnwD40t5bdUnk2v/tV6JpvjCNPlWTd83FKNNKyPVdeTV7naXl0Ldd33cU7SdHfxa32N1bbMrpu9sHJrFtbefWbiN5Nyo38Ne2eCfDqeHvCupeILr93FDaSNE3TgKctXRTpe1morbr6Hl163soOcnq9j4/8Agz8dvEPwl229vcNcafDKVksJOUYA4OPQ19ZeDf2zPAXiBlttSupdBumxj7Yv7ts+jLX58zSb5JJfus8hb5W9STWLrjb7VmRvnT5v90e1Z0MxrYeXJ8Ufy+ZjWy+liI8+0j9jtH8Qaf4h09brTb6C+t3+ZZbeQOPzFaC/Ov8Adr8Xvhv8bvE/w51rzdG1i5tdjbiisSknsV6Gvtf4V/t7QX6x23ivT/Lf7v2mz/qpr6SnjqU/i91+f+Z87Uy+rDWHvLyPspVO2mxqX3K1cn4N+K3hrxzbq+kaxBcSH/ljuxIv/ATzXXRzb1au+/Mro85xcXZ7iRqcmil2hud1FMkwdQ1yz05pGurhYURdzSycIoHqTxXh/wASv2wvBnguGZdOuv7avRnCQ8Jn3aviv4oftKeLPihNI1/efZ7JW/d2lvkR4+nf8a8rupjfx7mZml7hmry6uOUdIK/mepTwTlrUZ6Z8ZP2pPF/xLuLhJb6Sz09vljtbVtiY9/Wvn++1S4urra8jSNt3GumurP8Ad/Mvyj+9XN2MKXFxdXDL+7Vti15Uq0ptyk7nq+xjBKMNP+AZM0hSTHr2r6m/Yh1oxalr2lu3+tjjmVfoSK+X9QhCyblr2r9k/VP7L+Jmnru+W5je3P4jI/UVvh5qFSLZwVoSnGSXQ+/JPD+n+L7NtN1KPcrf6t+6n1BrwX4rfs96h4SkaVoftGnSN+6vI1+Tnsf7pr6EVXg8udflZa9Q8O3Ft4g0NrW8hiuInXbJHIuQ1ericFDERutJHDhcbPDOz1i+h+c/h/4Yzy6ht3MqrXtXhX4ex2Sq0q7m9Wr0T4reA/DfgPULOez1D7C91If9GkUuIwOScjkLXK6P8UPDmjeJLeyv47nVkLfMLePYir13Etgt/u18nOCp1fZVJpPzZ93QU61D2tKm2rN6J9D1L4b/AA1/teRby8jaPTU+6Onmn/4mrn7VXiQ+EvgvqkUG2N7xRaRqvG0N1/8AHa9U0HWtP1vR7e60uaKaydf3Zh6Y9K+Q/wBvjxkVXRdBWT5N3myJ/eNfTOnHDYaTjvb7z5B1amKxUVPvt2PklmG1fm8xf73aqt9GfLk2r8jLtPQjFTbkeP5vl/2ay9WkKQtsb5du75f4q+IVubQ+16HnMm+DWmRm2yIxWuo024li/iZttYOsQ+bMt+v3/uS/0NbWn/6lWWvRqu8EzgoK03FnbeH/ABpf6TIr29xPC4+75bYKn6ivePh/+2R4w8JNGt5dLrlhx+6uuXUezda+W5Jj5aqrfN3ap7O6Ksq/7X8VY0a9WjrCVvyNquHo1lacT9OfAv7Yng7xJZ+Zf+Zo90Fy0Uvzq3P8Ld//AK9Ffm9DdSRAqG+XqPmor0lm9bsjy3lFK+7OYX97GtNWYIyhfvU23m+VW+8tTKoXd92suaxqoLcr69fG1s2f+I/KKo2tqbXSY1b7x+Y/U1V8QXG3ULX7Qu2zVtxK9M+9bF9cR/ZY9u3bt4K9GzRO8YxVtyadpVJN9FY5fUMuzbl+7XTfDHWH0PxFp93E217edJc/7pBrBa3dtzN95um6k0+4+y6lGjf3qpS7dDFxSmm9mfrrYyQappNnewMskF3EksZX+IMM1HqHjaD4baDqGr3XzQW8e4RL1kc/dUfU1wf7NPio+I/hLpKP80ttmIfgelcz8Urq78VeLre1dvs+g2DfLtb/AF8vdj7DoK+ypSU4RmuqPk6kHTqSg+jPnHVPih4h8f8AjjUNR1vdcXk8pzEudkSDgKo9hXfaLZ29np8mqKu5lXeHXBGB1A7V5reMmjfFjXElban2n5dv8RIBxXq2i+GX8X+JNL8PWt5LGl18023gLEvLY7V+NZjSnWzH2cVecnZbWfqf0Nl1SnQyqFRu1OMbve/nbyOs/Zz+MGt6D4m1C9vI5bXwhcsElhkywWToJV/9mrzv9rbxdH4r+LzJBJ51vbRbhtbhgen6CvctS0mytbqHS7K3WHTrBfKVV6MR1Jr478cahFe/EjxFPF8sSTvbxD+6FG2v0PF0/qWAhQbvbQ/JKVb6/mU8Qo2T/pGTdXB270+8O3bFZepX3nrJ5X3fukf3a0LzHk7G+bPQrXNyTFY5k3eXLIpVX718tTSerPo6krGBeXD+ZJZwfM7t++fqFA6Ct/S/3Uexvu7az7Gxjg+V12yf3v61cjuPKZdjLuHTdXdUakrJHn0o8j5pbsuTSFP7zN/6DUliyN0+ZRVFpi21d3ytmrmntv3bV6dl9q5mly2O6Lu9DZiXMYO7b7baKs7A0SjG0rwB7UVyuxscDpN0NrJu+XvurTaRV+7938+tYVj/AOPHrWov3tu7p+denLc8qCuhL6OK8tWiddyvXKWt9LpepfYNzXFqzfuwvWOtrWNQFrGqRr+9P3UWnaDo4tY5Li4bddP8xbbkL9K3jPki7nLVg51Fy7rdjrpdqq27azfw9sVz00m2++b73SunvFR1+9/+uuT1Rj52/wDiZv4aKXvEYhaJo/QD9gvxJHqmj61oMrfvbfF1D67GG1v6V6Z42t4l1iaJV2ovy18g/sU+Mv8AhHPi5o++bbBe5spN3T5xx/48BX0x8fPEyeHLXxI27bOkZii/334GPzr6fB1lHCty+zf/ADPCxWHlUxUIx+1b/I+Z9P8AserfFLWLpf8ASLL7TIw3ZO4DjNeyfC3xtYeHPiZb/vGk+3wSWsTzNnyXP3Qv90fLXifwjhP/AAkU0r/NAMMjRtw3sfVTnmtLxdNceGdUa68vycSJcQMvXKtkfSvzCjiVHNI1m+uq6LU/cp4JVMrlhe0dHfV6fofUmtahHpdrfXDN8kEUk0jt/sgmvhPS7g3sM15Ovz3M7yhvdjmvqL4qeMorj4L6tq9rJ/x/2UaxN/10wP618y2MMcWm26t95Vr7nO6l+SK9T8myelaUnLcNSZ1hVW27tvO3pxXPx3UU6s3mLu5XC88iuivv9XHuX5tv8PpXJ6tYxpN9ot28mXui9G/D1r5yk4tWPoKvMncuQyNdTbGb5Ofn/u1ixzebI21vMTdtz/eFWdQuja2PkRN/pVwv7z/ZT/69ZtrJ5Ua7fl9a7IRW/Q8+pN81jTW42LtbtW7pLH+H5s/MNvWucjZJdrL97uP71dN4fsftFwu38ulZVbRidNG7kdLp9uNjearZ4/iorN1/xTa+Hoo1aRt7HH4c0Vwe8ztc4xdrnnWn3Qnb+6z1teXsX5v8iuL8J6h/pGx91doqhvmVd3pXq1o8srdDxsJUVWncx9es5YJI7+3/AHksPzEbfvDuK1LHUBqVms8TLsZdxX+6aJvnZnZflK1gxzf8I1q235vsFy3/AHy9Uv3kbdVsVNeynzL4Xv8A5mxcNtjVf4i232+tc1rUfzMu7pXT3EgdWbb8rfd3VzutR/u1Zvur+VVTdnuYYiPumt4D1p9G1a1uopPLnglSWPb6qQR/KvqL9pDxkPGU2m3lhJutdTWO7LL7KM/+PGvj/RZvKvF+bp2r2DQdam1S60myfay28RWLzmwjZOSDirr15UaFSEXZyS/M7cpw8cRiqU5K/Ldtd1b/ADPQfh3YiW3ma33LKM4Ma/IuBzk9uOlM+ME32fQ9k7KssUfzOq5LdBz+grW8HwweHLeZ1ZmidunPzY6Zrlf2gLiD7RC1vtjWWPcVVs7h2J9yOor87oWq4lSWytfzd+h+v137KlJd07abaJWMXVPGx1L4C+GdJ8xmuP7QNvIn+xHlhn/vpayVUp5aM38P3a8/03Unl1SGz8z/AEWGUzKn+0QAf5V3FnNvmXcvy7uFr7vHVXW5H5I/JcJSVJzS/mf5k19Mdu0t93+VcnNInnTTyt+6h+Y+tb2tSfLtTdy38Nc5qX79Vt1+4nzSbf4n9/pXNRWhpiGzO3SXk0l0/wArFuU9uwFLuD7lb5dzbvmqBpBErKvy1X84tNXopfceO5W33NjT1e4mVlb5WXdXoFns07SZrhtv3eW7LXF+G7ffMu35m7Hb61u+OMNp9rYIzKksn75v9lRkiuGqlKaitj06TdOm5LcpaLZnxJeT6jcYaPHlwKegTP8APiioBfy7Y7fT4pHREySvyjHQcUU2n2EorqebeH2K33BP3q9IjY+Wv+7RRXbifiR5WWfw5DCoaZgelUdfgSaycONw2bhnsfaiiuen8SPTr/Ayr4Qme90wRzMXCHaCepHvVfXOJCg4ULwBRRW6/iSOGX+7R9DGtWPnx17D8PlDyqW+Yxx/LntRRXn5v/uzPe4V/wB9j8z3HwzELzQ1ilJaPyjLs4xvEmA31xx9K8U+MFzJ/brx7vkXCgex60UV8thf98p+n6H6Bi2/qeI9X+aPP/D9pH/bFwecqq459etdXbsfK3/xUUV9VW6fI/OaPxT9SO7UCKZ+rRxblJ7HFZjwLDbDYSCepzzRRVU9kKpuzmdUlY3BGcA9cVStSWmjyTRRXo/ZPAfx/M7LTbl7O182PG8vtyRnA9qn8aW62txo6As/mK7O0hyWPuaKK4vtL5nq/wDLt/IzReSxKqq2FA6UUUVbMz//2Q=="/>
  <p:tag name="MMPROD_39343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ZmFsc2UiLz4NCgkJPHVpc2hvdyBuYW1lPSJzZWFyY2giIHZhbHVlPSJ0cnVlIi8+DQoJCTx1aXNob3cgbmFtZT0icXVpeiIgdmFsdWU9ImZhbHN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mI3hBOyYjeEE7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mI3hBOyYjeEE7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gk8bGFuZ3VhZ2UgaWQ9InR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YXl0ICVuIi8+DQoJCTwhLS0gc3Vic3RpdHV0aW9uOiAlbiA9PSBzbGlkZSBudW1iZXIgLS0+DQoJCTwhLS0gc3Vic3RpdHV0aW9uOiAldCA9PSB0b3RhbCBzbGlkZSBjb3VudCAtLT4NCgkJPHVpdGV4dCBuYW1lPSJTQ1JVQkJBUlNUQVRVU19TTElERUlORk8iIHZhbHVlPSJTbGF5dCAlbiAvICV0IHwgIi8+DQoJCTx1aXRleHQgbmFtZT0iU0NSVUJCQVJTVEFUVVNfU1RPUFBFRCIgdmFsdWU9IkR1cmR1cnVsZHUiLz4NCgkJPHVpdGV4dCBuYW1lPSJTQ1JVQkJBUlNUQVRVU19QTEFZSU5HIiB2YWx1ZT0iT3luYXTEsWzEsXlvciIvPg0KCQk8dWl0ZXh0IG5hbWU9IlNDUlVCQkFSU1RBVFVTX05PQVVESU8iIHZhbHVlPSJTZXMgWW9rIi8+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+DQoJCTx1aXRleHQgbmFtZT0iU0NSVUJCQVJTVEFUVVNfUVVFU1RJT04iIHZhbHVlPSJTb3J1eXUgWWFuxLF0bGEiLz4NCgkJPHVpdGV4dCBuYW1lPSJTQ1JVQkJBUlNUQVRVU19SRVZJRVdRVUlaIiB2YWx1ZT0iU8SxbmF2IMSwbmNlbGVuaXlvciIvPg0KCQk8IS0tIHN1YnN0aXR1dGlvbjogJW0gPT0gbWludXRlcyByZW1haW5pbmcgLS0+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MMPROD_UIDATA" val="&lt;database version=&quot;7.0&quot;&gt;&lt;object type=&quot;1&quot; unique_id=&quot;10001&quot;&gt;&lt;property id=&quot;20141&quot; value=&quot;İhracat Kavramı, Temel Yapısı ve İhracat Süreci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D:\+++SERTİFİKA 2013\Dış Ticaret Uzmanlığı - Burhan Özkan\İÇERİK\1.HAFTA\&quot;/&gt;&lt;property id=&quot;20224&quot; value=&quot;C:\Users\SAU\Documents\My Adobe Presentations\Hafta 1&quot;/&gt;&lt;property id=&quot;20225&quot; value=&quot;D:\+++SERTİFİKA 2013\Dış Ticaret Uzmanlığı - Burhan Özkan\İÇERİK\1.HAFTA\&quot;/&gt;&lt;property id=&quot;20226&quot; value=&quot;D:\+++++Videolar 2013\SERTİFİKA 2013\DIŞ TİCARET - Burhan Özkan\DERS İÇERİĞİ\1. HAFTA\Hafta 1.pptx&quot;/&gt;&lt;property id=&quot;20250&quot; value=&quot;0&quot;/&gt;&lt;property id=&quot;20251&quot; value=&quot;0&quot;/&gt;&lt;property id=&quot;20259&quot; value=&quot;0&quot;/&gt;&lt;object type=&quot;2&quot; unique_id=&quot;10559&quot;&gt;&lt;object type=&quot;3&quot; unique_id=&quot;10560&quot;&gt;&lt;property id=&quot;20148&quot; value=&quot;5&quot;/&gt;&lt;property id=&quot;20300&quot; value=&quot;Slide 1 - &amp;quot;İhracat Kavramı, &amp;#x0D;&amp;#x0A;Temel Yapısı ve İhracat Süreci&amp;quot;&quot;/&gt;&lt;property id=&quot;20302&quot; value=&quot;1&quot;/&gt;&lt;property id=&quot;20303&quot; value=&quot;Burhan ÖZKAN&quot;/&gt;&lt;property id=&quot;20307&quot; value=&quot;256&quot;/&gt;&lt;property id=&quot;20309&quot; value=&quot;39343&quot;/&gt;&lt;property id=&quot;20312&quot; value=&quot;0&quot;/&gt;&lt;/object&gt;&lt;object type=&quot;3&quot; unique_id=&quot;10588&quot;&gt;&lt;property id=&quot;20148&quot; value=&quot;5&quot;/&gt;&lt;property id=&quot;20300&quot; value=&quot;Slide 2 - &amp;quot;İhracat Kavramı ve İhracatın Temel Esasları&amp;quot;&quot;/&gt;&lt;property id=&quot;20302&quot; value=&quot;1&quot;/&gt;&lt;property id=&quot;20303&quot; value=&quot;Burhan ÖZKAN&quot;/&gt;&lt;property id=&quot;20307&quot; value=&quot;257&quot;/&gt;&lt;property id=&quot;20309&quot; value=&quot;39343&quot;/&gt;&lt;property id=&quot;20312&quot; value=&quot;0&quot;/&gt;&lt;/object&gt;&lt;object type=&quot;3&quot; unique_id=&quot;36754&quot;&gt;&lt;property id=&quot;20148&quot; value=&quot;5&quot;/&gt;&lt;property id=&quot;20300&quot; value=&quot;Slide 3 - &amp;quot;İhracat Kavramı ve İhracatın Temel Esasları&amp;quot;&quot;/&gt;&lt;property id=&quot;20302&quot; value=&quot;1&quot;/&gt;&lt;property id=&quot;20303&quot; value=&quot;Burhan ÖZKAN&quot;/&gt;&lt;property id=&quot;20307&quot; value=&quot;282&quot;/&gt;&lt;property id=&quot;20309&quot; value=&quot;39343&quot;/&gt;&lt;property id=&quot;20312&quot; value=&quot;0&quot;/&gt;&lt;/object&gt;&lt;object type=&quot;3&quot; unique_id=&quot;36789&quot;&gt;&lt;property id=&quot;20148&quot; value=&quot;5&quot;/&gt;&lt;property id=&quot;20300&quot; value=&quot;Slide 4 - &amp;quot;İhracat Kavramı ve İhracatın Temel Esasları&amp;quot;&quot;/&gt;&lt;property id=&quot;20302&quot; value=&quot;1&quot;/&gt;&lt;property id=&quot;20303&quot; value=&quot;Burhan ÖZKAN&quot;/&gt;&lt;property id=&quot;20307&quot; value=&quot;283&quot;/&gt;&lt;property id=&quot;20309&quot; value=&quot;39343&quot;/&gt;&lt;property id=&quot;20312&quot; value=&quot;0&quot;/&gt;&lt;/object&gt;&lt;object type=&quot;3&quot; unique_id=&quot;36826&quot;&gt;&lt;property id=&quot;20148&quot; value=&quot;5&quot;/&gt;&lt;property id=&quot;20300&quot; value=&quot;Slide 5 - &amp;quot;İhracat Kavramı ve İhracatın Temel Esasları&amp;quot;&quot;/&gt;&lt;property id=&quot;20302&quot; value=&quot;1&quot;/&gt;&lt;property id=&quot;20303&quot; value=&quot;Burhan ÖZKAN&quot;/&gt;&lt;property id=&quot;20307&quot; value=&quot;284&quot;/&gt;&lt;property id=&quot;20309&quot; value=&quot;39343&quot;/&gt;&lt;property id=&quot;20312&quot; value=&quot;0&quot;/&gt;&lt;/object&gt;&lt;object type=&quot;3&quot; unique_id=&quot;36892&quot;&gt;&lt;property id=&quot;20148&quot; value=&quot;5&quot;/&gt;&lt;property id=&quot;20300&quot; value=&quot;Slide 6 - &amp;quot;İhracatın Temel Esasları&amp;quot;&quot;/&gt;&lt;property id=&quot;20302&quot; value=&quot;1&quot;/&gt;&lt;property id=&quot;20303&quot; value=&quot;Burhan ÖZKAN&quot;/&gt;&lt;property id=&quot;20307&quot; value=&quot;285&quot;/&gt;&lt;property id=&quot;20309&quot; value=&quot;39343&quot;/&gt;&lt;property id=&quot;20312&quot; value=&quot;0&quot;/&gt;&lt;/object&gt;&lt;object type=&quot;3&quot; unique_id=&quot;36935&quot;&gt;&lt;property id=&quot;20148&quot; value=&quot;5&quot;/&gt;&lt;property id=&quot;20300&quot; value=&quot;Slide 7 - &amp;quot;İhracatın Temel Esasları&amp;quot;&quot;/&gt;&lt;property id=&quot;20302&quot; value=&quot;1&quot;/&gt;&lt;property id=&quot;20303&quot; value=&quot;Burhan ÖZKAN&quot;/&gt;&lt;property id=&quot;20307&quot; value=&quot;286&quot;/&gt;&lt;property id=&quot;20309&quot; value=&quot;39343&quot;/&gt;&lt;property id=&quot;20312&quot; value=&quot;0&quot;/&gt;&lt;/object&gt;&lt;object type=&quot;3&quot; unique_id=&quot;36981&quot;&gt;&lt;property id=&quot;20148&quot; value=&quot;5&quot;/&gt;&lt;property id=&quot;20300&quot; value=&quot;Slide 8 - &amp;quot;İhracatın Temel Esasları&amp;quot;&quot;/&gt;&lt;property id=&quot;20302&quot; value=&quot;1&quot;/&gt;&lt;property id=&quot;20303&quot; value=&quot;Burhan ÖZKAN&quot;/&gt;&lt;property id=&quot;20307&quot; value=&quot;287&quot;/&gt;&lt;property id=&quot;20309&quot; value=&quot;39343&quot;/&gt;&lt;property id=&quot;20312&quot; value=&quot;0&quot;/&gt;&lt;/object&gt;&lt;object type=&quot;3&quot; unique_id=&quot;37030&quot;&gt;&lt;property id=&quot;20148&quot; value=&quot;5&quot;/&gt;&lt;property id=&quot;20300&quot; value=&quot;Slide 9 - &amp;quot;İhracatta Başarı İlkeleri&amp;quot;&quot;/&gt;&lt;property id=&quot;20302&quot; value=&quot;1&quot;/&gt;&lt;property id=&quot;20303&quot; value=&quot;Burhan ÖZKAN&quot;/&gt;&lt;property id=&quot;20307&quot; value=&quot;288&quot;/&gt;&lt;property id=&quot;20309&quot; value=&quot;39343&quot;/&gt;&lt;property id=&quot;20312&quot; value=&quot;0&quot;/&gt;&lt;/object&gt;&lt;object type=&quot;3&quot; unique_id=&quot;37184&quot;&gt;&lt;property id=&quot;20148&quot; value=&quot;5&quot;/&gt;&lt;property id=&quot;20300&quot; value=&quot;Slide 10 - &amp;quot;İhracat Süreci&amp;quot;&quot;/&gt;&lt;property id=&quot;20302&quot; value=&quot;1&quot;/&gt;&lt;property id=&quot;20303&quot; value=&quot;Burhan ÖZKAN&quot;/&gt;&lt;property id=&quot;20307&quot; value=&quot;289&quot;/&gt;&lt;property id=&quot;20309&quot; value=&quot;39343&quot;/&gt;&lt;property id=&quot;20312&quot; value=&quot;0&quot;/&gt;&lt;/object&gt;&lt;object type=&quot;3&quot; unique_id=&quot;37239&quot;&gt;&lt;property id=&quot;20148&quot; value=&quot;5&quot;/&gt;&lt;property id=&quot;20300&quot; value=&quot;Slide 11 - &amp;quot;İhracat Süreci&amp;quot;&quot;/&gt;&lt;property id=&quot;20302&quot; value=&quot;1&quot;/&gt;&lt;property id=&quot;20303&quot; value=&quot;Burhan ÖZKAN&quot;/&gt;&lt;property id=&quot;20307&quot; value=&quot;290&quot;/&gt;&lt;property id=&quot;20309&quot; value=&quot;39343&quot;/&gt;&lt;property id=&quot;20312&quot; value=&quot;0&quot;/&gt;&lt;/object&gt;&lt;object type=&quot;3&quot; unique_id=&quot;37335&quot;&gt;&lt;property id=&quot;20148&quot; value=&quot;5&quot;/&gt;&lt;property id=&quot;20300&quot; value=&quot;Slide 12 - &amp;quot;İhracat Sürecinde Başarılı Olabilmek için Kullanılabilecek İç ve Dış Kaynaklar&amp;quot;&quot;/&gt;&lt;property id=&quot;20302&quot; value=&quot;1&quot;/&gt;&lt;property id=&quot;20303&quot; value=&quot;Burhan ÖZKAN&quot;/&gt;&lt;property id=&quot;20307&quot; value=&quot;291&quot;/&gt;&lt;property id=&quot;20309&quot; value=&quot;39343&quot;/&gt;&lt;property id=&quot;20312&quot; value=&quot;0&quot;/&gt;&lt;/object&gt;&lt;object type=&quot;3&quot; unique_id=&quot;37436&quot;&gt;&lt;property id=&quot;20148&quot; value=&quot;5&quot;/&gt;&lt;property id=&quot;20300&quot; value=&quot;Slide 13 - &amp;quot;İhracat Sürecinde Başarılı Olabilmek için Kullanılabilecek İç ve Dış Kaynaklar&amp;quot;&quot;/&gt;&lt;property id=&quot;20302&quot; value=&quot;1&quot;/&gt;&lt;property id=&quot;20303&quot; value=&quot;Burhan ÖZKAN&quot;/&gt;&lt;property id=&quot;20307&quot; value=&quot;292&quot;/&gt;&lt;property id=&quot;20309&quot; value=&quot;39343&quot;/&gt;&lt;property id=&quot;20312&quot; value=&quot;0&quot;/&gt;&lt;/object&gt;&lt;object type=&quot;3&quot; unique_id=&quot;37500&quot;&gt;&lt;property id=&quot;20148&quot; value=&quot;5&quot;/&gt;&lt;property id=&quot;20300&quot; value=&quot;Slide 14 - &amp;quot;İhracat Sürecinde Başarılı Olabilmek için Kullanılabilecek İç ve Dış Kaynaklar&amp;quot;&quot;/&gt;&lt;property id=&quot;20302&quot; value=&quot;1&quot;/&gt;&lt;property id=&quot;20303&quot; value=&quot;Burhan ÖZKAN&quot;/&gt;&lt;property id=&quot;20307&quot; value=&quot;293&quot;/&gt;&lt;property id=&quot;20309&quot; value=&quot;39343&quot;/&gt;&lt;property id=&quot;20312&quot; value=&quot;0&quot;/&gt;&lt;/object&gt;&lt;object type=&quot;3&quot; unique_id=&quot;37567&quot;&gt;&lt;property id=&quot;20148&quot; value=&quot;5&quot;/&gt;&lt;property id=&quot;20300&quot; value=&quot;Slide 15 - &amp;quot;İhracat Sürecinde Başarılı Olabilmek için Kullanılabilecek İç ve Dış Kaynaklar&amp;quot;&quot;/&gt;&lt;property id=&quot;20302&quot; value=&quot;1&quot;/&gt;&lt;property id=&quot;20303&quot; value=&quot;Burhan ÖZKAN&quot;/&gt;&lt;property id=&quot;20307&quot; value=&quot;294&quot;/&gt;&lt;property id=&quot;20309&quot; value=&quot;39343&quot;/&gt;&lt;property id=&quot;20312&quot; value=&quot;0&quot;/&gt;&lt;/object&gt;&lt;object type=&quot;3&quot; unique_id=&quot;37637&quot;&gt;&lt;property id=&quot;20148&quot; value=&quot;5&quot;/&gt;&lt;property id=&quot;20300&quot; value=&quot;Slide 16 - &amp;quot;İhracat Sürecinde Başarılı Olabilmek için Kullanılabilecek İç ve Dış Kaynaklar&amp;quot;&quot;/&gt;&lt;property id=&quot;20302&quot; value=&quot;1&quot;/&gt;&lt;property id=&quot;20303&quot; value=&quot;Burhan ÖZKAN&quot;/&gt;&lt;property id=&quot;20307&quot; value=&quot;295&quot;/&gt;&lt;property id=&quot;20309&quot; value=&quot;39343&quot;/&gt;&lt;property id=&quot;20312&quot; value=&quot;0&quot;/&gt;&lt;/object&gt;&lt;object type=&quot;3&quot; unique_id=&quot;37758&quot;&gt;&lt;property id=&quot;20148&quot; value=&quot;5&quot;/&gt;&lt;property id=&quot;20300&quot; value=&quot;Slide 17 - &amp;quot;İhracat Süreci&amp;quot;&quot;/&gt;&lt;property id=&quot;20302&quot; value=&quot;1&quot;/&gt;&lt;property id=&quot;20303&quot; value=&quot;Burhan ÖZKAN&quot;/&gt;&lt;property id=&quot;20307&quot; value=&quot;296&quot;/&gt;&lt;property id=&quot;20309&quot; value=&quot;39343&quot;/&gt;&lt;property id=&quot;20312&quot; value=&quot;0&quot;/&gt;&lt;/object&gt;&lt;object type=&quot;3&quot; unique_id=&quot;37834&quot;&gt;&lt;property id=&quot;20148&quot; value=&quot;5&quot;/&gt;&lt;property id=&quot;20300&quot; value=&quot;Slide 18 - &amp;quot;İhracat Süreci&amp;quot;&quot;/&gt;&lt;property id=&quot;20302&quot; value=&quot;1&quot;/&gt;&lt;property id=&quot;20303&quot; value=&quot;Burhan ÖZKAN&quot;/&gt;&lt;property id=&quot;20307&quot; value=&quot;297&quot;/&gt;&lt;property id=&quot;20309&quot; value=&quot;39343&quot;/&gt;&lt;property id=&quot;20312&quot; value=&quot;0&quot;/&gt;&lt;/object&gt;&lt;object type=&quot;3&quot; unique_id=&quot;37913&quot;&gt;&lt;property id=&quot;20148&quot; value=&quot;5&quot;/&gt;&lt;property id=&quot;20300&quot; value=&quot;Slide 19 - &amp;quot;İhracat Süreci&amp;quot;&quot;/&gt;&lt;property id=&quot;20302&quot; value=&quot;1&quot;/&gt;&lt;property id=&quot;20303&quot; value=&quot;Burhan ÖZKAN&quot;/&gt;&lt;property id=&quot;20307&quot; value=&quot;298&quot;/&gt;&lt;property id=&quot;20309&quot; value=&quot;39343&quot;/&gt;&lt;property id=&quot;20312&quot; value=&quot;0&quot;/&gt;&lt;/object&gt;&lt;object type=&quot;3&quot; unique_id=&quot;37995&quot;&gt;&lt;property id=&quot;20148&quot; value=&quot;5&quot;/&gt;&lt;property id=&quot;20300&quot; value=&quot;Slide 20 - &amp;quot;Dış Ticarette Karşılaşılan Sorunlar&amp;quot;&quot;/&gt;&lt;property id=&quot;20302&quot; value=&quot;1&quot;/&gt;&lt;property id=&quot;20303&quot; value=&quot;Burhan ÖZKAN&quot;/&gt;&lt;property id=&quot;20307&quot; value=&quot;299&quot;/&gt;&lt;property id=&quot;20309&quot; value=&quot;39343&quot;/&gt;&lt;property id=&quot;20312&quot; value=&quot;0&quot;/&gt;&lt;/object&gt;&lt;object type=&quot;3&quot; unique_id=&quot;38136&quot;&gt;&lt;property id=&quot;20148&quot; value=&quot;5&quot;/&gt;&lt;property id=&quot;20300&quot; value=&quot;Slide 21 - &amp;quot;Dış Ticarette Karşılaşılan Sorunlar&amp;quot;&quot;/&gt;&lt;property id=&quot;20302&quot; value=&quot;1&quot;/&gt;&lt;property id=&quot;20303&quot; value=&quot;Burhan ÖZKAN&quot;/&gt;&lt;property id=&quot;20307&quot; value=&quot;300&quot;/&gt;&lt;property id=&quot;20309&quot; value=&quot;39343&quot;/&gt;&lt;property id=&quot;20312&quot; value=&quot;0&quot;/&gt;&lt;/object&gt;&lt;object type=&quot;3&quot; unique_id=&quot;38282&quot;&gt;&lt;property id=&quot;20148&quot; value=&quot;5&quot;/&gt;&lt;property id=&quot;20300&quot; value=&quot;Slide 22 - &amp;quot;Dış Ticarette Karşılaşılan Sorunlar&amp;quot;&quot;/&gt;&lt;property id=&quot;20302&quot; value=&quot;1&quot;/&gt;&lt;property id=&quot;20303&quot; value=&quot;Burhan ÖZKAN&quot;/&gt;&lt;property id=&quot;20307&quot; value=&quot;301&quot;/&gt;&lt;property id=&quot;20309&quot; value=&quot;39343&quot;/&gt;&lt;property id=&quot;20312&quot; value=&quot;0&quot;/&gt;&lt;/object&gt;&lt;object type=&quot;3&quot; unique_id=&quot;38403&quot;&gt;&lt;property id=&quot;20148&quot; value=&quot;5&quot;/&gt;&lt;property id=&quot;20300&quot; value=&quot;Slide 23 - &amp;quot;Dış Ticaretle ile İlgili Kuruluşlar&amp;quot;&quot;/&gt;&lt;property id=&quot;20302&quot; value=&quot;1&quot;/&gt;&lt;property id=&quot;20303&quot; value=&quot;Burhan ÖZKAN&quot;/&gt;&lt;property id=&quot;20307&quot; value=&quot;302&quot;/&gt;&lt;property id=&quot;20309&quot; value=&quot;39343&quot;/&gt;&lt;property id=&quot;20312&quot; value=&quot;0&quot;/&gt;&lt;/object&gt;&lt;object type=&quot;3&quot; unique_id=&quot;38404&quot;&gt;&lt;property id=&quot;20148&quot; value=&quot;5&quot;/&gt;&lt;property id=&quot;20300&quot; value=&quot;Slide 24 - &amp;quot;Dış Ticaret Müsteşarlığı&amp;quot;&quot;/&gt;&lt;property id=&quot;20302&quot; value=&quot;1&quot;/&gt;&lt;property id=&quot;20303&quot; value=&quot;Burhan ÖZKAN&quot;/&gt;&lt;property id=&quot;20307&quot; value=&quot;303&quot;/&gt;&lt;property id=&quot;20309&quot; value=&quot;39343&quot;/&gt;&lt;property id=&quot;20312&quot; value=&quot;0&quot;/&gt;&lt;/object&gt;&lt;object type=&quot;3&quot; unique_id=&quot;38501&quot;&gt;&lt;property id=&quot;20148&quot; value=&quot;5&quot;/&gt;&lt;property id=&quot;20300&quot; value=&quot;Slide 25 - &amp;quot;İhracatçı Birlikleri&amp;quot;&quot;/&gt;&lt;property id=&quot;20302&quot; value=&quot;1&quot;/&gt;&lt;property id=&quot;20303&quot; value=&quot;Burhan ÖZKAN&quot;/&gt;&lt;property id=&quot;20307&quot; value=&quot;304&quot;/&gt;&lt;property id=&quot;20309&quot; value=&quot;39343&quot;/&gt;&lt;property id=&quot;20312&quot; value=&quot;0&quot;/&gt;&lt;/object&gt;&lt;object type=&quot;3&quot; unique_id=&quot;38601&quot;&gt;&lt;property id=&quot;20148&quot; value=&quot;5&quot;/&gt;&lt;property id=&quot;20300&quot; value=&quot;Slide 26 - &amp;quot;Gümrük Müsteşarlığı&amp;quot;&quot;/&gt;&lt;property id=&quot;20302&quot; value=&quot;1&quot;/&gt;&lt;property id=&quot;20303&quot; value=&quot;Burhan ÖZKAN&quot;/&gt;&lt;property id=&quot;20307&quot; value=&quot;305&quot;/&gt;&lt;property id=&quot;20309&quot; value=&quot;39343&quot;/&gt;&lt;property id=&quot;20312&quot; value=&quot;0&quot;/&gt;&lt;/object&gt;&lt;object type=&quot;3&quot; unique_id=&quot;38704&quot;&gt;&lt;property id=&quot;20148&quot; value=&quot;5&quot;/&gt;&lt;property id=&quot;20300&quot; value=&quot;Slide 27 - &amp;quot;Ticaret ve Sanayi Odaları&amp;quot;&quot;/&gt;&lt;property id=&quot;20302&quot; value=&quot;1&quot;/&gt;&lt;property id=&quot;20303&quot; value=&quot;Burhan ÖZKAN&quot;/&gt;&lt;property id=&quot;20307&quot; value=&quot;306&quot;/&gt;&lt;property id=&quot;20309&quot; value=&quot;39343&quot;/&gt;&lt;property id=&quot;20312&quot; value=&quot;0&quot;/&gt;&lt;/object&gt;&lt;object type=&quot;3&quot; unique_id=&quot;38810&quot;&gt;&lt;property id=&quot;20148&quot; value=&quot;5&quot;/&gt;&lt;property id=&quot;20300&quot; value=&quot;Slide 28 - &amp;quot;Türk Eximbank - Türkiye İhracat Kredi Bankası&amp;quot;&quot;/&gt;&lt;property id=&quot;20302&quot; value=&quot;1&quot;/&gt;&lt;property id=&quot;20303&quot; value=&quot;Burhan ÖZKAN&quot;/&gt;&lt;property id=&quot;20307&quot; value=&quot;307&quot;/&gt;&lt;property id=&quot;20309&quot; value=&quot;39343&quot;/&gt;&lt;property id=&quot;20312&quot; value=&quot;0&quot;/&gt;&lt;/object&gt;&lt;object type=&quot;3&quot; unique_id=&quot;38919&quot;&gt;&lt;property id=&quot;20148&quot; value=&quot;5&quot;/&gt;&lt;property id=&quot;20300&quot; value=&quot;Slide 29 - &amp;quot;İhracat İşlemleri Şeması&amp;quot;&quot;/&gt;&lt;property id=&quot;20302&quot; value=&quot;1&quot;/&gt;&lt;property id=&quot;20303&quot; value=&quot;Burhan ÖZKAN&quot;/&gt;&lt;property id=&quot;20307&quot; value=&quot;308&quot;/&gt;&lt;property id=&quot;20309&quot; value=&quot;39343&quot;/&gt;&lt;property id=&quot;20312&quot; value=&quot;0&quot;/&gt;&lt;/object&gt;&lt;object type=&quot;3&quot; unique_id=&quot;39031&quot;&gt;&lt;property id=&quot;20148&quot; value=&quot;5&quot;/&gt;&lt;property id=&quot;20300&quot; value=&quot;Slide 30 - &amp;quot;İhracat İşlemleri Şeması&amp;quot;&quot;/&gt;&lt;property id=&quot;20302&quot; value=&quot;1&quot;/&gt;&lt;property id=&quot;20303&quot; value=&quot;Burhan ÖZKAN&quot;/&gt;&lt;property id=&quot;20307&quot; value=&quot;309&quot;/&gt;&lt;property id=&quot;20309&quot; value=&quot;39343&quot;/&gt;&lt;property id=&quot;20312&quot; value=&quot;0&quot;/&gt;&lt;/object&gt;&lt;object type=&quot;3&quot; unique_id=&quot;39222&quot;&gt;&lt;property id=&quot;20148&quot; value=&quot;5&quot;/&gt;&lt;property id=&quot;20300&quot; value=&quot;Slide 31 - &amp;quot;İhracat İşlemleri Şeması&amp;quot;&quot;/&gt;&lt;property id=&quot;20302&quot; value=&quot;1&quot;/&gt;&lt;property id=&quot;20303&quot; value=&quot;Burhan ÖZKAN&quot;/&gt;&lt;property id=&quot;20307&quot; value=&quot;310&quot;/&gt;&lt;property id=&quot;20309&quot; value=&quot;39343&quot;/&gt;&lt;property id=&quot;20312&quot; value=&quot;0&quot;/&gt;&lt;/object&gt;&lt;/object&gt;&lt;object type=&quot;8&quot; unique_id=&quot;10563&quot;&gt;&lt;object type=&quot;9&quot; unique_id=&quot;39383&quot;&gt;&lt;property id=&quot;20000&quot; value=&quot;0&quot;/&gt;&lt;property id=&quot;20400&quot; value=&quot;ekitap&quot;/&gt;&lt;property id=&quot;20401&quot; value=&quot;ekitap.pdf&quot;/&gt;&lt;property id=&quot;20402&quot; value=&quot;0&quot;/&gt;&lt;property id=&quot;20404&quot; value=&quot;753024&quot;/&gt;&lt;property id=&quot;20405&quot; value=&quot;0&quot;/&gt;&lt;/object&gt;&lt;/object&gt;&lt;object type=&quot;4&quot; unique_id=&quot;10695&quot;&gt;&lt;object type=&quot;5&quot; unique_id=&quot;10697&quot;&gt;&lt;property id=&quot;20149&quot; value=&quot;Esrin Palas&quot;/&gt;&lt;property id=&quot;20150&quot; value=&quot;Öğr. Gör.&quot;/&gt;&lt;property id=&quot;20153&quot; value=&quot;epalas@sakarya.edu.tr&quot;/&gt;&lt;property id=&quot;20159&quot; value=&quot;logo_sau.png&quot;/&gt;&lt;/object&gt;&lt;object type=&quot;5&quot; unique_id=&quot;39343&quot;&gt;&lt;property id=&quot;20000&quot; value=&quot;0&quot;/&gt;&lt;property id=&quot;20149&quot; value=&quot;Burhan ÖZKAN&quot;/&gt;&lt;property id=&quot;20150&quot; value=&quot;Öğr.Gör.&quot;/&gt;&lt;property id=&quot;20151&quot; value=&quot;burhanozkan.jpg&quot;/&gt;&lt;/object&gt;&lt;/object&gt;&lt;object type=&quot;10&quot; unique_id=&quot;33809&quot;&gt;&lt;object type=&quot;11&quot; unique_id=&quot;33810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33812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8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8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923E13D3-BFBC-4DE4-A1DA-82AF94D0B99D}&quot;/&gt;&lt;isInvalidForFieldText val=&quot;0&quot;/&gt;&lt;Image&gt;&lt;filename val=&quot;C:\Users\SAU\Documents\My Adobe Presentations\Hafta 1\data\asimages\{923E13D3-BFBC-4DE4-A1DA-82AF94D0B99D}_2.png&quot;/&gt;&lt;left val=&quot;36&quot;/&gt;&lt;top val=&quot;30&quot;/&gt;&lt;width val=&quot;649&quot;/&gt;&lt;height val=&quot;62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6&quot;/&gt;&lt;lineCharCount val=&quot;27&quot;/&gt;&lt;lineCharCount val=&quot;3&quot;/&gt;&lt;lineCharCount val=&quot;72&quot;/&gt;&lt;lineCharCount val=&quot;2&quot;/&gt;&lt;lineCharCount val=&quot;73&quot;/&gt;&lt;lineCharCount val=&quot;67&quot;/&gt;&lt;lineCharCount val=&quot;77&quot;/&gt;&lt;lineCharCount val=&quot;36&quot;/&gt;&lt;lineCharCount val=&quot;2&quot;/&gt;&lt;lineCharCount val=&quot;20&quot;/&gt;&lt;lineCharCount val=&quot;2&quot;/&gt;&lt;lineCharCount val=&quot;61&quot;/&gt;&lt;lineCharCount val=&quot;1&quot;/&gt;&lt;lineCharCount val=&quot;91&quot;/&gt;&lt;lineCharCount val=&quot;93&quot;/&gt;&lt;lineCharCount val=&quot;31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923E13D3-BFBC-4DE4-A1DA-82AF94D0B99D}&quot;/&gt;&lt;isInvalidForFieldText val=&quot;0&quot;/&gt;&lt;Image&gt;&lt;filename val=&quot;C:\Users\SAU\Documents\My Adobe Presentations\Hafta 1\data\asimages\{923E13D3-BFBC-4DE4-A1DA-82AF94D0B99D}_2.png&quot;/&gt;&lt;left val=&quot;36&quot;/&gt;&lt;top val=&quot;30&quot;/&gt;&lt;width val=&quot;649&quot;/&gt;&lt;height val=&quot;62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6&quot;/&gt;&lt;lineCharCount val=&quot;27&quot;/&gt;&lt;lineCharCount val=&quot;3&quot;/&gt;&lt;lineCharCount val=&quot;72&quot;/&gt;&lt;lineCharCount val=&quot;2&quot;/&gt;&lt;lineCharCount val=&quot;73&quot;/&gt;&lt;lineCharCount val=&quot;67&quot;/&gt;&lt;lineCharCount val=&quot;77&quot;/&gt;&lt;lineCharCount val=&quot;36&quot;/&gt;&lt;lineCharCount val=&quot;2&quot;/&gt;&lt;lineCharCount val=&quot;20&quot;/&gt;&lt;lineCharCount val=&quot;2&quot;/&gt;&lt;lineCharCount val=&quot;61&quot;/&gt;&lt;lineCharCount val=&quot;1&quot;/&gt;&lt;lineCharCount val=&quot;91&quot;/&gt;&lt;lineCharCount val=&quot;93&quot;/&gt;&lt;lineCharCount val=&quot;31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923E13D3-BFBC-4DE4-A1DA-82AF94D0B99D}&quot;/&gt;&lt;isInvalidForFieldText val=&quot;0&quot;/&gt;&lt;Image&gt;&lt;filename val=&quot;C:\Users\SAU\Documents\My Adobe Presentations\Hafta 1\data\asimages\{923E13D3-BFBC-4DE4-A1DA-82AF94D0B99D}_2.png&quot;/&gt;&lt;left val=&quot;36&quot;/&gt;&lt;top val=&quot;30&quot;/&gt;&lt;width val=&quot;649&quot;/&gt;&lt;height val=&quot;62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6&quot;/&gt;&lt;lineCharCount val=&quot;27&quot;/&gt;&lt;lineCharCount val=&quot;3&quot;/&gt;&lt;lineCharCount val=&quot;72&quot;/&gt;&lt;lineCharCount val=&quot;2&quot;/&gt;&lt;lineCharCount val=&quot;73&quot;/&gt;&lt;lineCharCount val=&quot;67&quot;/&gt;&lt;lineCharCount val=&quot;77&quot;/&gt;&lt;lineCharCount val=&quot;36&quot;/&gt;&lt;lineCharCount val=&quot;2&quot;/&gt;&lt;lineCharCount val=&quot;20&quot;/&gt;&lt;lineCharCount val=&quot;2&quot;/&gt;&lt;lineCharCount val=&quot;61&quot;/&gt;&lt;lineCharCount val=&quot;1&quot;/&gt;&lt;lineCharCount val=&quot;91&quot;/&gt;&lt;lineCharCount val=&quot;93&quot;/&gt;&lt;lineCharCount val=&quot;31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923E13D3-BFBC-4DE4-A1DA-82AF94D0B99D}&quot;/&gt;&lt;isInvalidForFieldText val=&quot;0&quot;/&gt;&lt;Image&gt;&lt;filename val=&quot;C:\Users\SAU\Documents\My Adobe Presentations\Hafta 1\data\asimages\{923E13D3-BFBC-4DE4-A1DA-82AF94D0B99D}_2.png&quot;/&gt;&lt;left val=&quot;36&quot;/&gt;&lt;top val=&quot;30&quot;/&gt;&lt;width val=&quot;649&quot;/&gt;&lt;height val=&quot;62&quot;/&gt;&lt;hasText val=&quot;1&quot;/&gt;&lt;/Image&gt;&lt;/ThreeDShape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6&quot;/&gt;&lt;lineCharCount val=&quot;27&quot;/&gt;&lt;lineCharCount val=&quot;3&quot;/&gt;&lt;lineCharCount val=&quot;72&quot;/&gt;&lt;lineCharCount val=&quot;2&quot;/&gt;&lt;lineCharCount val=&quot;73&quot;/&gt;&lt;lineCharCount val=&quot;67&quot;/&gt;&lt;lineCharCount val=&quot;77&quot;/&gt;&lt;lineCharCount val=&quot;36&quot;/&gt;&lt;lineCharCount val=&quot;2&quot;/&gt;&lt;lineCharCount val=&quot;20&quot;/&gt;&lt;lineCharCount val=&quot;2&quot;/&gt;&lt;lineCharCount val=&quot;61&quot;/&gt;&lt;lineCharCount val=&quot;1&quot;/&gt;&lt;lineCharCount val=&quot;91&quot;/&gt;&lt;lineCharCount val=&quot;93&quot;/&gt;&lt;lineCharCount val=&quot;31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B8728612-1F17-40AB-B10A-E0F96EF673F5}&quot;/&gt;&lt;isInvalidForFieldText val=&quot;0&quot;/&gt;&lt;Image&gt;&lt;filename val=&quot;C:\Users\SAU\Documents\My Adobe Presentations\Hafta 1\data\asimages\{B8728612-1F17-40AB-B10A-E0F96EF673F5}_3.png&quot;/&gt;&lt;left val=&quot;36&quot;/&gt;&lt;top val=&quot;30&quot;/&gt;&lt;width val=&quot;649&quot;/&gt;&lt;height val=&quot;62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5&quot;/&gt;&lt;lineCharCount val=&quot;87&quot;/&gt;&lt;lineCharCount val=&quot;29&quot;/&gt;&lt;lineCharCount val=&quot;1&quot;/&gt;&lt;lineCharCount val=&quot;16&quot;/&gt;&lt;lineCharCount val=&quot;6&quot;/&gt;&lt;lineCharCount val=&quot;63&quot;/&gt;&lt;lineCharCount val=&quot;1&quot;/&gt;&lt;lineCharCount val=&quot;50&quot;/&gt;&lt;lineCharCount val=&quot;1&quot;/&gt;&lt;lineCharCount val=&quot;81&quot;/&gt;&lt;lineCharCount val=&quot;21&quot;/&gt;&lt;lineCharCount val=&quot;1&quot;/&gt;&lt;lineCharCount val=&quot;63&quot;/&gt;&lt;lineCharCount val=&quot;1&quot;/&gt;&lt;lineCharCount val=&quot;6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8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  <p:tag name="PRESENTER_SHAPEINFO" val="&lt;ThreeDShapeInfo&gt;&lt;uuid val=&quot;{2C9CB776-6EB8-4073-AEAA-652910DDDE59}&quot;/&gt;&lt;isInvalidForFieldText val=&quot;0&quot;/&gt;&lt;Image&gt;&lt;filename val=&quot;C:\Users\SAU\Documents\My Adobe Presentations\Hafta 1\data\asimages\{2C9CB776-6EB8-4073-AEAA-652910DDDE59}_4.png&quot;/&gt;&lt;left val=&quot;36&quot;/&gt;&lt;top val=&quot;30&quot;/&gt;&lt;width val=&quot;649&quot;/&gt;&lt;height val=&quot;62&quot;/&gt;&lt;hasText val=&quot;1&quot;/&gt;&lt;/Image&gt;&lt;/ThreeDShape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3&quot;/&gt;&lt;lineCharCount val=&quot;93&quot;/&gt;&lt;lineCharCount val=&quot;28&quot;/&gt;&lt;lineCharCount val=&quot;1&quot;/&gt;&lt;lineCharCount val=&quot;14&quot;/&gt;&lt;lineCharCount val=&quot;33&quot;/&gt;&lt;lineCharCount val=&quot;27&quot;/&gt;&lt;lineCharCount val=&quot;25&quot;/&gt;&lt;lineCharCount val=&quot;18&quot;/&gt;&lt;lineCharCount val=&quot;28&quot;/&gt;&lt;lineCharCount val=&quot;38&quot;/&gt;&lt;lineCharCount val=&quot;32&quot;/&gt;&lt;lineCharCount val=&quot;1&quot;/&gt;&lt;lineCharCount val=&quot;4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3193</TotalTime>
  <Words>412</Words>
  <Application>Microsoft Office PowerPoint</Application>
  <PresentationFormat>Ekran Gösterisi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Hava Akımı</vt:lpstr>
      <vt:lpstr>Ofis Teması</vt:lpstr>
      <vt:lpstr>PowerPoint Sunusu</vt:lpstr>
      <vt:lpstr>GENEL BİLGİLER</vt:lpstr>
      <vt:lpstr>KAPSAM</vt:lpstr>
      <vt:lpstr>EMEKİLİK PLANI, KATKI PAYI VE KESİNTİ</vt:lpstr>
      <vt:lpstr>OTOMATİK BES’E DEVLET KATKILARI</vt:lpstr>
      <vt:lpstr>MEVCUT BES’İ OLANLAR</vt:lpstr>
      <vt:lpstr>OTOMATİK BES’TEN ÇIKMA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zparlak</dc:creator>
  <cp:lastModifiedBy>Acer</cp:lastModifiedBy>
  <cp:revision>445</cp:revision>
  <dcterms:created xsi:type="dcterms:W3CDTF">2011-06-08T08:18:11Z</dcterms:created>
  <dcterms:modified xsi:type="dcterms:W3CDTF">2016-09-17T23:14:13Z</dcterms:modified>
</cp:coreProperties>
</file>