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65"/>
  </p:notesMasterIdLst>
  <p:sldIdLst>
    <p:sldId id="256" r:id="rId2"/>
    <p:sldId id="257" r:id="rId3"/>
    <p:sldId id="258" r:id="rId4"/>
    <p:sldId id="335"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8" r:id="rId43"/>
    <p:sldId id="299" r:id="rId44"/>
    <p:sldId id="300" r:id="rId45"/>
    <p:sldId id="301" r:id="rId46"/>
    <p:sldId id="302" r:id="rId47"/>
    <p:sldId id="303" r:id="rId48"/>
    <p:sldId id="304" r:id="rId49"/>
    <p:sldId id="305" r:id="rId50"/>
    <p:sldId id="306" r:id="rId51"/>
    <p:sldId id="307" r:id="rId52"/>
    <p:sldId id="308" r:id="rId53"/>
    <p:sldId id="309" r:id="rId54"/>
    <p:sldId id="310" r:id="rId55"/>
    <p:sldId id="311" r:id="rId56"/>
    <p:sldId id="329" r:id="rId57"/>
    <p:sldId id="331" r:id="rId58"/>
    <p:sldId id="332" r:id="rId59"/>
    <p:sldId id="333" r:id="rId60"/>
    <p:sldId id="334" r:id="rId61"/>
    <p:sldId id="328" r:id="rId62"/>
    <p:sldId id="330" r:id="rId63"/>
    <p:sldId id="336" r:id="rId64"/>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Açık Stil 2 - Vurgu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564"/>
    <p:restoredTop sz="94658"/>
  </p:normalViewPr>
  <p:slideViewPr>
    <p:cSldViewPr snapToGrid="0">
      <p:cViewPr varScale="1">
        <p:scale>
          <a:sx n="116" d="100"/>
          <a:sy n="116" d="100"/>
        </p:scale>
        <p:origin x="224" y="2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00C4B8-32D4-4590-AEA7-EE49337AFEDF}" type="doc">
      <dgm:prSet loTypeId="urn:microsoft.com/office/officeart/2008/layout/LinedList" loCatId="list" qsTypeId="urn:microsoft.com/office/officeart/2005/8/quickstyle/simple1" qsCatId="simple" csTypeId="urn:microsoft.com/office/officeart/2005/8/colors/accent1_2" csCatId="accent1" phldr="1"/>
      <dgm:spPr/>
      <dgm:t>
        <a:bodyPr/>
        <a:lstStyle/>
        <a:p>
          <a:endParaRPr lang="en-US"/>
        </a:p>
      </dgm:t>
    </dgm:pt>
    <dgm:pt modelId="{0084A625-173C-4104-ADCB-21D18EBE46BA}">
      <dgm:prSet/>
      <dgm:spPr/>
      <dgm:t>
        <a:bodyPr/>
        <a:lstStyle/>
        <a:p>
          <a:pPr>
            <a:lnSpc>
              <a:spcPct val="100000"/>
            </a:lnSpc>
          </a:pPr>
          <a:r>
            <a:rPr lang="tr-TR" b="1" dirty="0">
              <a:solidFill>
                <a:schemeClr val="bg1"/>
              </a:solidFill>
              <a:latin typeface="Times New Roman" panose="02020603050405020304" pitchFamily="18" charset="0"/>
              <a:cs typeface="Times New Roman" panose="02020603050405020304" pitchFamily="18" charset="0"/>
            </a:rPr>
            <a:t>KURUMLAR VERGİSİ BEYANNAME DÜZENLEME SUNUMU </a:t>
          </a:r>
          <a:endParaRPr lang="en-US" dirty="0">
            <a:solidFill>
              <a:schemeClr val="bg1"/>
            </a:solidFill>
            <a:latin typeface="Times New Roman" panose="02020603050405020304" pitchFamily="18" charset="0"/>
            <a:cs typeface="Times New Roman" panose="02020603050405020304" pitchFamily="18" charset="0"/>
          </a:endParaRPr>
        </a:p>
      </dgm:t>
    </dgm:pt>
    <dgm:pt modelId="{D482C832-9245-45D9-8EAD-D6BD441BD228}" type="parTrans" cxnId="{C76F0F49-81D7-4E9E-9A9D-447B24D26A0B}">
      <dgm:prSet/>
      <dgm:spPr/>
      <dgm:t>
        <a:bodyPr/>
        <a:lstStyle/>
        <a:p>
          <a:endParaRPr lang="en-US"/>
        </a:p>
      </dgm:t>
    </dgm:pt>
    <dgm:pt modelId="{BC531795-62E8-4A68-B4BD-B4BF3A9D6E48}" type="sibTrans" cxnId="{C76F0F49-81D7-4E9E-9A9D-447B24D26A0B}">
      <dgm:prSet/>
      <dgm:spPr/>
      <dgm:t>
        <a:bodyPr/>
        <a:lstStyle/>
        <a:p>
          <a:endParaRPr lang="en-US"/>
        </a:p>
      </dgm:t>
    </dgm:pt>
    <dgm:pt modelId="{FA25E561-E55B-4ECE-A6FC-9E1BC58D8DA8}">
      <dgm:prSet/>
      <dgm:spPr/>
      <dgm:t>
        <a:bodyPr/>
        <a:lstStyle/>
        <a:p>
          <a:pPr>
            <a:lnSpc>
              <a:spcPct val="100000"/>
            </a:lnSpc>
          </a:pPr>
          <a:r>
            <a:rPr lang="tr-TR" b="1" dirty="0">
              <a:solidFill>
                <a:schemeClr val="bg1"/>
              </a:solidFill>
              <a:latin typeface="Times New Roman" panose="02020603050405020304" pitchFamily="18" charset="0"/>
              <a:cs typeface="Times New Roman" panose="02020603050405020304" pitchFamily="18" charset="0"/>
            </a:rPr>
            <a:t>YER 		: </a:t>
          </a:r>
          <a:r>
            <a:rPr lang="tr-TR" dirty="0">
              <a:solidFill>
                <a:schemeClr val="bg1"/>
              </a:solidFill>
              <a:latin typeface="Times New Roman" panose="02020603050405020304" pitchFamily="18" charset="0"/>
              <a:cs typeface="Times New Roman" panose="02020603050405020304" pitchFamily="18" charset="0"/>
            </a:rPr>
            <a:t>SAKARYA SMMMO</a:t>
          </a:r>
          <a:endParaRPr lang="en-US" dirty="0">
            <a:solidFill>
              <a:schemeClr val="bg1"/>
            </a:solidFill>
            <a:latin typeface="Times New Roman" panose="02020603050405020304" pitchFamily="18" charset="0"/>
            <a:cs typeface="Times New Roman" panose="02020603050405020304" pitchFamily="18" charset="0"/>
          </a:endParaRPr>
        </a:p>
      </dgm:t>
    </dgm:pt>
    <dgm:pt modelId="{BB139457-8878-452E-8EE2-9A8E1598BD25}" type="parTrans" cxnId="{CD41745E-D935-43B5-939D-27DC8C2690AB}">
      <dgm:prSet/>
      <dgm:spPr/>
      <dgm:t>
        <a:bodyPr/>
        <a:lstStyle/>
        <a:p>
          <a:endParaRPr lang="en-US"/>
        </a:p>
      </dgm:t>
    </dgm:pt>
    <dgm:pt modelId="{478B197F-36B3-4E56-A3EA-0795FBF856F1}" type="sibTrans" cxnId="{CD41745E-D935-43B5-939D-27DC8C2690AB}">
      <dgm:prSet/>
      <dgm:spPr/>
      <dgm:t>
        <a:bodyPr/>
        <a:lstStyle/>
        <a:p>
          <a:endParaRPr lang="en-US"/>
        </a:p>
      </dgm:t>
    </dgm:pt>
    <dgm:pt modelId="{5F738E5A-F1F7-4C7B-95AA-508A51C3B5F3}">
      <dgm:prSet/>
      <dgm:spPr/>
      <dgm:t>
        <a:bodyPr/>
        <a:lstStyle/>
        <a:p>
          <a:pPr>
            <a:lnSpc>
              <a:spcPct val="100000"/>
            </a:lnSpc>
          </a:pPr>
          <a:r>
            <a:rPr lang="tr-TR" b="1" dirty="0">
              <a:solidFill>
                <a:schemeClr val="bg1"/>
              </a:solidFill>
              <a:latin typeface="Times New Roman" panose="02020603050405020304" pitchFamily="18" charset="0"/>
              <a:cs typeface="Times New Roman" panose="02020603050405020304" pitchFamily="18" charset="0"/>
            </a:rPr>
            <a:t>TARİH 		: </a:t>
          </a:r>
          <a:r>
            <a:rPr lang="tr-TR" dirty="0">
              <a:solidFill>
                <a:schemeClr val="bg1"/>
              </a:solidFill>
              <a:latin typeface="Times New Roman" panose="02020603050405020304" pitchFamily="18" charset="0"/>
              <a:cs typeface="Times New Roman" panose="02020603050405020304" pitchFamily="18" charset="0"/>
            </a:rPr>
            <a:t>04.04.2026</a:t>
          </a:r>
          <a:endParaRPr lang="en-US" dirty="0">
            <a:solidFill>
              <a:schemeClr val="bg1"/>
            </a:solidFill>
            <a:latin typeface="Times New Roman" panose="02020603050405020304" pitchFamily="18" charset="0"/>
            <a:cs typeface="Times New Roman" panose="02020603050405020304" pitchFamily="18" charset="0"/>
          </a:endParaRPr>
        </a:p>
      </dgm:t>
    </dgm:pt>
    <dgm:pt modelId="{F5455C6D-E92B-4A76-8E19-0E5CB2998E4A}" type="parTrans" cxnId="{343038FD-4451-4762-920C-E484AE046698}">
      <dgm:prSet/>
      <dgm:spPr/>
      <dgm:t>
        <a:bodyPr/>
        <a:lstStyle/>
        <a:p>
          <a:endParaRPr lang="en-US"/>
        </a:p>
      </dgm:t>
    </dgm:pt>
    <dgm:pt modelId="{62FD6C13-C5F6-4983-9C5C-0DCA02384D49}" type="sibTrans" cxnId="{343038FD-4451-4762-920C-E484AE046698}">
      <dgm:prSet/>
      <dgm:spPr/>
      <dgm:t>
        <a:bodyPr/>
        <a:lstStyle/>
        <a:p>
          <a:endParaRPr lang="en-US"/>
        </a:p>
      </dgm:t>
    </dgm:pt>
    <dgm:pt modelId="{A8E66BCE-7A9E-40F2-9BC5-19188591E292}">
      <dgm:prSet/>
      <dgm:spPr/>
      <dgm:t>
        <a:bodyPr/>
        <a:lstStyle/>
        <a:p>
          <a:pPr>
            <a:lnSpc>
              <a:spcPct val="100000"/>
            </a:lnSpc>
          </a:pPr>
          <a:r>
            <a:rPr lang="tr-TR" b="1" dirty="0">
              <a:solidFill>
                <a:schemeClr val="bg1"/>
              </a:solidFill>
              <a:latin typeface="Times New Roman" panose="02020603050405020304" pitchFamily="18" charset="0"/>
              <a:cs typeface="Times New Roman" panose="02020603050405020304" pitchFamily="18" charset="0"/>
            </a:rPr>
            <a:t>SAAT 		: </a:t>
          </a:r>
          <a:r>
            <a:rPr lang="tr-TR" dirty="0">
              <a:solidFill>
                <a:schemeClr val="bg1"/>
              </a:solidFill>
              <a:latin typeface="Times New Roman" panose="02020603050405020304" pitchFamily="18" charset="0"/>
              <a:cs typeface="Times New Roman" panose="02020603050405020304" pitchFamily="18" charset="0"/>
            </a:rPr>
            <a:t>10:30 </a:t>
          </a:r>
          <a:endParaRPr lang="en-US" dirty="0">
            <a:solidFill>
              <a:schemeClr val="bg1"/>
            </a:solidFill>
            <a:latin typeface="Times New Roman" panose="02020603050405020304" pitchFamily="18" charset="0"/>
            <a:cs typeface="Times New Roman" panose="02020603050405020304" pitchFamily="18" charset="0"/>
          </a:endParaRPr>
        </a:p>
      </dgm:t>
    </dgm:pt>
    <dgm:pt modelId="{BD3191BD-9DAB-40A5-9A4A-30408E143AE9}" type="parTrans" cxnId="{7FA8FBA7-13CE-4B38-B9C5-17AA8398699F}">
      <dgm:prSet/>
      <dgm:spPr/>
      <dgm:t>
        <a:bodyPr/>
        <a:lstStyle/>
        <a:p>
          <a:endParaRPr lang="en-US"/>
        </a:p>
      </dgm:t>
    </dgm:pt>
    <dgm:pt modelId="{CB6E5B8B-7B04-44D2-B49E-4FC870A2A6C1}" type="sibTrans" cxnId="{7FA8FBA7-13CE-4B38-B9C5-17AA8398699F}">
      <dgm:prSet/>
      <dgm:spPr/>
      <dgm:t>
        <a:bodyPr/>
        <a:lstStyle/>
        <a:p>
          <a:endParaRPr lang="en-US"/>
        </a:p>
      </dgm:t>
    </dgm:pt>
    <dgm:pt modelId="{85F9AF5E-DCBD-4981-AD1C-875E271746A4}">
      <dgm:prSet/>
      <dgm:spPr/>
      <dgm:t>
        <a:bodyPr/>
        <a:lstStyle/>
        <a:p>
          <a:pPr>
            <a:lnSpc>
              <a:spcPct val="100000"/>
            </a:lnSpc>
          </a:pPr>
          <a:r>
            <a:rPr lang="tr-TR" b="1" dirty="0">
              <a:solidFill>
                <a:schemeClr val="bg1"/>
              </a:solidFill>
              <a:latin typeface="Times New Roman" panose="02020603050405020304" pitchFamily="18" charset="0"/>
              <a:cs typeface="Times New Roman" panose="02020603050405020304" pitchFamily="18" charset="0"/>
            </a:rPr>
            <a:t>SÜRE		: </a:t>
          </a:r>
          <a:r>
            <a:rPr lang="tr-TR" dirty="0">
              <a:solidFill>
                <a:schemeClr val="bg1"/>
              </a:solidFill>
              <a:latin typeface="Times New Roman" panose="02020603050405020304" pitchFamily="18" charset="0"/>
              <a:cs typeface="Times New Roman" panose="02020603050405020304" pitchFamily="18" charset="0"/>
            </a:rPr>
            <a:t>3 SAAT </a:t>
          </a:r>
          <a:endParaRPr lang="en-US" dirty="0">
            <a:solidFill>
              <a:schemeClr val="bg1"/>
            </a:solidFill>
            <a:latin typeface="Times New Roman" panose="02020603050405020304" pitchFamily="18" charset="0"/>
            <a:cs typeface="Times New Roman" panose="02020603050405020304" pitchFamily="18" charset="0"/>
          </a:endParaRPr>
        </a:p>
      </dgm:t>
    </dgm:pt>
    <dgm:pt modelId="{84A09B9A-764D-462E-AAE8-8B1916E6BE0C}" type="parTrans" cxnId="{D9626CB5-0B71-4EE2-9A87-F69E2328E6F4}">
      <dgm:prSet/>
      <dgm:spPr/>
      <dgm:t>
        <a:bodyPr/>
        <a:lstStyle/>
        <a:p>
          <a:endParaRPr lang="en-US"/>
        </a:p>
      </dgm:t>
    </dgm:pt>
    <dgm:pt modelId="{A88F9166-94E3-48F9-9B69-21670794DFB4}" type="sibTrans" cxnId="{D9626CB5-0B71-4EE2-9A87-F69E2328E6F4}">
      <dgm:prSet/>
      <dgm:spPr/>
      <dgm:t>
        <a:bodyPr/>
        <a:lstStyle/>
        <a:p>
          <a:endParaRPr lang="en-US"/>
        </a:p>
      </dgm:t>
    </dgm:pt>
    <dgm:pt modelId="{209387DB-FF4E-4044-941C-D38EE5ADC30F}">
      <dgm:prSet/>
      <dgm:spPr/>
      <dgm:t>
        <a:bodyPr/>
        <a:lstStyle/>
        <a:p>
          <a:pPr>
            <a:lnSpc>
              <a:spcPct val="100000"/>
            </a:lnSpc>
          </a:pPr>
          <a:r>
            <a:rPr lang="tr-TR" b="1" dirty="0">
              <a:solidFill>
                <a:schemeClr val="bg1"/>
              </a:solidFill>
              <a:latin typeface="Times New Roman" panose="02020603050405020304" pitchFamily="18" charset="0"/>
              <a:cs typeface="Times New Roman" panose="02020603050405020304" pitchFamily="18" charset="0"/>
            </a:rPr>
            <a:t>KREDİ		: </a:t>
          </a:r>
          <a:r>
            <a:rPr lang="tr-TR" dirty="0">
              <a:solidFill>
                <a:schemeClr val="bg1"/>
              </a:solidFill>
              <a:latin typeface="Times New Roman" panose="02020603050405020304" pitchFamily="18" charset="0"/>
              <a:cs typeface="Times New Roman" panose="02020603050405020304" pitchFamily="18" charset="0"/>
            </a:rPr>
            <a:t>3 KREDİ </a:t>
          </a:r>
          <a:endParaRPr lang="en-US" dirty="0">
            <a:solidFill>
              <a:schemeClr val="bg1"/>
            </a:solidFill>
            <a:latin typeface="Times New Roman" panose="02020603050405020304" pitchFamily="18" charset="0"/>
            <a:cs typeface="Times New Roman" panose="02020603050405020304" pitchFamily="18" charset="0"/>
          </a:endParaRPr>
        </a:p>
      </dgm:t>
    </dgm:pt>
    <dgm:pt modelId="{18F4B708-7F5D-4B78-B39D-5C3FF880F99E}" type="parTrans" cxnId="{D1F23BDD-95D2-45B9-9D1B-07B66540367F}">
      <dgm:prSet/>
      <dgm:spPr/>
      <dgm:t>
        <a:bodyPr/>
        <a:lstStyle/>
        <a:p>
          <a:endParaRPr lang="en-US"/>
        </a:p>
      </dgm:t>
    </dgm:pt>
    <dgm:pt modelId="{A8C1EE95-5611-4110-8E4C-954C5AF24E07}" type="sibTrans" cxnId="{D1F23BDD-95D2-45B9-9D1B-07B66540367F}">
      <dgm:prSet/>
      <dgm:spPr/>
      <dgm:t>
        <a:bodyPr/>
        <a:lstStyle/>
        <a:p>
          <a:endParaRPr lang="en-US"/>
        </a:p>
      </dgm:t>
    </dgm:pt>
    <dgm:pt modelId="{994B0249-C0B2-455A-8ADA-C9FF7D32E8C5}">
      <dgm:prSet/>
      <dgm:spPr/>
      <dgm:t>
        <a:bodyPr/>
        <a:lstStyle/>
        <a:p>
          <a:pPr>
            <a:lnSpc>
              <a:spcPct val="100000"/>
            </a:lnSpc>
          </a:pPr>
          <a:r>
            <a:rPr lang="tr-TR" b="1" dirty="0">
              <a:solidFill>
                <a:schemeClr val="bg1"/>
              </a:solidFill>
              <a:latin typeface="Times New Roman" panose="02020603050405020304" pitchFamily="18" charset="0"/>
              <a:cs typeface="Times New Roman" panose="02020603050405020304" pitchFamily="18" charset="0"/>
            </a:rPr>
            <a:t>ONLINE 	: </a:t>
          </a:r>
          <a:r>
            <a:rPr lang="tr-TR" dirty="0">
              <a:solidFill>
                <a:schemeClr val="bg1"/>
              </a:solidFill>
              <a:latin typeface="Times New Roman" panose="02020603050405020304" pitchFamily="18" charset="0"/>
              <a:cs typeface="Times New Roman" panose="02020603050405020304" pitchFamily="18" charset="0"/>
            </a:rPr>
            <a:t>KAPALI </a:t>
          </a:r>
          <a:endParaRPr lang="en-US" dirty="0">
            <a:solidFill>
              <a:schemeClr val="bg1"/>
            </a:solidFill>
            <a:latin typeface="Times New Roman" panose="02020603050405020304" pitchFamily="18" charset="0"/>
            <a:cs typeface="Times New Roman" panose="02020603050405020304" pitchFamily="18" charset="0"/>
          </a:endParaRPr>
        </a:p>
      </dgm:t>
    </dgm:pt>
    <dgm:pt modelId="{CC596D8F-17B8-4C91-9F50-F9825B7FD055}" type="parTrans" cxnId="{F4B3B6C5-ADE4-4CF2-87A3-544F01929274}">
      <dgm:prSet/>
      <dgm:spPr/>
      <dgm:t>
        <a:bodyPr/>
        <a:lstStyle/>
        <a:p>
          <a:endParaRPr lang="en-US"/>
        </a:p>
      </dgm:t>
    </dgm:pt>
    <dgm:pt modelId="{A593FE8F-DBF2-4994-BD1C-81D7D8581F66}" type="sibTrans" cxnId="{F4B3B6C5-ADE4-4CF2-87A3-544F01929274}">
      <dgm:prSet/>
      <dgm:spPr/>
      <dgm:t>
        <a:bodyPr/>
        <a:lstStyle/>
        <a:p>
          <a:endParaRPr lang="en-US"/>
        </a:p>
      </dgm:t>
    </dgm:pt>
    <dgm:pt modelId="{48C6E89B-B959-EE46-960E-3FA09D1B7B4D}" type="pres">
      <dgm:prSet presAssocID="{7600C4B8-32D4-4590-AEA7-EE49337AFEDF}" presName="vert0" presStyleCnt="0">
        <dgm:presLayoutVars>
          <dgm:dir/>
          <dgm:animOne val="branch"/>
          <dgm:animLvl val="lvl"/>
        </dgm:presLayoutVars>
      </dgm:prSet>
      <dgm:spPr/>
    </dgm:pt>
    <dgm:pt modelId="{2CBF6F7C-B6B2-3246-B58D-180305363618}" type="pres">
      <dgm:prSet presAssocID="{0084A625-173C-4104-ADCB-21D18EBE46BA}" presName="thickLine" presStyleLbl="alignNode1" presStyleIdx="0" presStyleCnt="7"/>
      <dgm:spPr/>
    </dgm:pt>
    <dgm:pt modelId="{0935E8B6-522C-1D4B-A5A4-22BBBBC5391B}" type="pres">
      <dgm:prSet presAssocID="{0084A625-173C-4104-ADCB-21D18EBE46BA}" presName="horz1" presStyleCnt="0"/>
      <dgm:spPr/>
    </dgm:pt>
    <dgm:pt modelId="{7B443ACE-F0E1-AE4B-A973-72E30F4E4F63}" type="pres">
      <dgm:prSet presAssocID="{0084A625-173C-4104-ADCB-21D18EBE46BA}" presName="tx1" presStyleLbl="revTx" presStyleIdx="0" presStyleCnt="7"/>
      <dgm:spPr/>
    </dgm:pt>
    <dgm:pt modelId="{6B74EEC5-69D7-624D-979F-5F227282C974}" type="pres">
      <dgm:prSet presAssocID="{0084A625-173C-4104-ADCB-21D18EBE46BA}" presName="vert1" presStyleCnt="0"/>
      <dgm:spPr/>
    </dgm:pt>
    <dgm:pt modelId="{2CADA784-FC7B-9E47-9724-451AA958A448}" type="pres">
      <dgm:prSet presAssocID="{FA25E561-E55B-4ECE-A6FC-9E1BC58D8DA8}" presName="thickLine" presStyleLbl="alignNode1" presStyleIdx="1" presStyleCnt="7"/>
      <dgm:spPr/>
    </dgm:pt>
    <dgm:pt modelId="{DB2EC681-B450-4145-BD83-955672E90A26}" type="pres">
      <dgm:prSet presAssocID="{FA25E561-E55B-4ECE-A6FC-9E1BC58D8DA8}" presName="horz1" presStyleCnt="0"/>
      <dgm:spPr/>
    </dgm:pt>
    <dgm:pt modelId="{E4721861-2DE2-4F4D-B206-35CE9BA8649B}" type="pres">
      <dgm:prSet presAssocID="{FA25E561-E55B-4ECE-A6FC-9E1BC58D8DA8}" presName="tx1" presStyleLbl="revTx" presStyleIdx="1" presStyleCnt="7"/>
      <dgm:spPr/>
    </dgm:pt>
    <dgm:pt modelId="{417FC3AA-1981-1248-89CC-AC2A26B23787}" type="pres">
      <dgm:prSet presAssocID="{FA25E561-E55B-4ECE-A6FC-9E1BC58D8DA8}" presName="vert1" presStyleCnt="0"/>
      <dgm:spPr/>
    </dgm:pt>
    <dgm:pt modelId="{BD8B2062-B40E-894F-BFEA-9AB20EBD52F5}" type="pres">
      <dgm:prSet presAssocID="{5F738E5A-F1F7-4C7B-95AA-508A51C3B5F3}" presName="thickLine" presStyleLbl="alignNode1" presStyleIdx="2" presStyleCnt="7"/>
      <dgm:spPr/>
    </dgm:pt>
    <dgm:pt modelId="{AA3AB9BD-996F-4148-9286-21881EECB9F9}" type="pres">
      <dgm:prSet presAssocID="{5F738E5A-F1F7-4C7B-95AA-508A51C3B5F3}" presName="horz1" presStyleCnt="0"/>
      <dgm:spPr/>
    </dgm:pt>
    <dgm:pt modelId="{7D9AC1BA-65A9-8445-9BF8-E9D14572F426}" type="pres">
      <dgm:prSet presAssocID="{5F738E5A-F1F7-4C7B-95AA-508A51C3B5F3}" presName="tx1" presStyleLbl="revTx" presStyleIdx="2" presStyleCnt="7"/>
      <dgm:spPr/>
    </dgm:pt>
    <dgm:pt modelId="{764E0418-F191-2C42-BDFC-30C2B9C47B45}" type="pres">
      <dgm:prSet presAssocID="{5F738E5A-F1F7-4C7B-95AA-508A51C3B5F3}" presName="vert1" presStyleCnt="0"/>
      <dgm:spPr/>
    </dgm:pt>
    <dgm:pt modelId="{2EECA8F5-1781-8046-801C-221292B38EC6}" type="pres">
      <dgm:prSet presAssocID="{A8E66BCE-7A9E-40F2-9BC5-19188591E292}" presName="thickLine" presStyleLbl="alignNode1" presStyleIdx="3" presStyleCnt="7"/>
      <dgm:spPr/>
    </dgm:pt>
    <dgm:pt modelId="{2C6737B2-9D89-A844-9AE0-A7F7E3CE208C}" type="pres">
      <dgm:prSet presAssocID="{A8E66BCE-7A9E-40F2-9BC5-19188591E292}" presName="horz1" presStyleCnt="0"/>
      <dgm:spPr/>
    </dgm:pt>
    <dgm:pt modelId="{A49853BF-D459-2F49-BE7A-54A08D3A450C}" type="pres">
      <dgm:prSet presAssocID="{A8E66BCE-7A9E-40F2-9BC5-19188591E292}" presName="tx1" presStyleLbl="revTx" presStyleIdx="3" presStyleCnt="7"/>
      <dgm:spPr/>
    </dgm:pt>
    <dgm:pt modelId="{E5110CEE-E878-DD41-9104-ADDB7BFBA9D3}" type="pres">
      <dgm:prSet presAssocID="{A8E66BCE-7A9E-40F2-9BC5-19188591E292}" presName="vert1" presStyleCnt="0"/>
      <dgm:spPr/>
    </dgm:pt>
    <dgm:pt modelId="{862DA0E1-6425-654C-9CDD-B703968D4D56}" type="pres">
      <dgm:prSet presAssocID="{85F9AF5E-DCBD-4981-AD1C-875E271746A4}" presName="thickLine" presStyleLbl="alignNode1" presStyleIdx="4" presStyleCnt="7"/>
      <dgm:spPr/>
    </dgm:pt>
    <dgm:pt modelId="{87038C66-E8F3-D944-99E8-A02D5F9E1C5E}" type="pres">
      <dgm:prSet presAssocID="{85F9AF5E-DCBD-4981-AD1C-875E271746A4}" presName="horz1" presStyleCnt="0"/>
      <dgm:spPr/>
    </dgm:pt>
    <dgm:pt modelId="{1EC7D5E5-A69E-A44A-B07F-121ED7291FE4}" type="pres">
      <dgm:prSet presAssocID="{85F9AF5E-DCBD-4981-AD1C-875E271746A4}" presName="tx1" presStyleLbl="revTx" presStyleIdx="4" presStyleCnt="7"/>
      <dgm:spPr/>
    </dgm:pt>
    <dgm:pt modelId="{B8DC033F-10CF-2248-B2E5-07B18C6B29DD}" type="pres">
      <dgm:prSet presAssocID="{85F9AF5E-DCBD-4981-AD1C-875E271746A4}" presName="vert1" presStyleCnt="0"/>
      <dgm:spPr/>
    </dgm:pt>
    <dgm:pt modelId="{EA6FCA78-DC8C-AE41-B525-6A5FF1135D9F}" type="pres">
      <dgm:prSet presAssocID="{209387DB-FF4E-4044-941C-D38EE5ADC30F}" presName="thickLine" presStyleLbl="alignNode1" presStyleIdx="5" presStyleCnt="7"/>
      <dgm:spPr/>
    </dgm:pt>
    <dgm:pt modelId="{DDC5013D-81B0-164C-A203-D2537D0071B8}" type="pres">
      <dgm:prSet presAssocID="{209387DB-FF4E-4044-941C-D38EE5ADC30F}" presName="horz1" presStyleCnt="0"/>
      <dgm:spPr/>
    </dgm:pt>
    <dgm:pt modelId="{D9945554-A240-694E-B716-D79B74DEDCA3}" type="pres">
      <dgm:prSet presAssocID="{209387DB-FF4E-4044-941C-D38EE5ADC30F}" presName="tx1" presStyleLbl="revTx" presStyleIdx="5" presStyleCnt="7"/>
      <dgm:spPr/>
    </dgm:pt>
    <dgm:pt modelId="{12AB0FD8-1D53-9F4D-AC2A-BE876FB45FA8}" type="pres">
      <dgm:prSet presAssocID="{209387DB-FF4E-4044-941C-D38EE5ADC30F}" presName="vert1" presStyleCnt="0"/>
      <dgm:spPr/>
    </dgm:pt>
    <dgm:pt modelId="{F6E8470D-57FD-084B-A1DC-24C35FE49B74}" type="pres">
      <dgm:prSet presAssocID="{994B0249-C0B2-455A-8ADA-C9FF7D32E8C5}" presName="thickLine" presStyleLbl="alignNode1" presStyleIdx="6" presStyleCnt="7"/>
      <dgm:spPr/>
    </dgm:pt>
    <dgm:pt modelId="{36B07034-12B0-EF42-8C4D-3587C3264676}" type="pres">
      <dgm:prSet presAssocID="{994B0249-C0B2-455A-8ADA-C9FF7D32E8C5}" presName="horz1" presStyleCnt="0"/>
      <dgm:spPr/>
    </dgm:pt>
    <dgm:pt modelId="{D962E0E4-1E96-DC46-ACB0-B9F1008B98DC}" type="pres">
      <dgm:prSet presAssocID="{994B0249-C0B2-455A-8ADA-C9FF7D32E8C5}" presName="tx1" presStyleLbl="revTx" presStyleIdx="6" presStyleCnt="7"/>
      <dgm:spPr/>
    </dgm:pt>
    <dgm:pt modelId="{9EF88EF4-1507-1E47-9206-421134C3A412}" type="pres">
      <dgm:prSet presAssocID="{994B0249-C0B2-455A-8ADA-C9FF7D32E8C5}" presName="vert1" presStyleCnt="0"/>
      <dgm:spPr/>
    </dgm:pt>
  </dgm:ptLst>
  <dgm:cxnLst>
    <dgm:cxn modelId="{2F09061A-337D-C742-A3EB-8AAF0F24AE73}" type="presOf" srcId="{85F9AF5E-DCBD-4981-AD1C-875E271746A4}" destId="{1EC7D5E5-A69E-A44A-B07F-121ED7291FE4}" srcOrd="0" destOrd="0" presId="urn:microsoft.com/office/officeart/2008/layout/LinedList"/>
    <dgm:cxn modelId="{95340629-C3B6-FB4C-ACB4-391CE75AFA8E}" type="presOf" srcId="{FA25E561-E55B-4ECE-A6FC-9E1BC58D8DA8}" destId="{E4721861-2DE2-4F4D-B206-35CE9BA8649B}" srcOrd="0" destOrd="0" presId="urn:microsoft.com/office/officeart/2008/layout/LinedList"/>
    <dgm:cxn modelId="{C76F0F49-81D7-4E9E-9A9D-447B24D26A0B}" srcId="{7600C4B8-32D4-4590-AEA7-EE49337AFEDF}" destId="{0084A625-173C-4104-ADCB-21D18EBE46BA}" srcOrd="0" destOrd="0" parTransId="{D482C832-9245-45D9-8EAD-D6BD441BD228}" sibTransId="{BC531795-62E8-4A68-B4BD-B4BF3A9D6E48}"/>
    <dgm:cxn modelId="{CD41745E-D935-43B5-939D-27DC8C2690AB}" srcId="{7600C4B8-32D4-4590-AEA7-EE49337AFEDF}" destId="{FA25E561-E55B-4ECE-A6FC-9E1BC58D8DA8}" srcOrd="1" destOrd="0" parTransId="{BB139457-8878-452E-8EE2-9A8E1598BD25}" sibTransId="{478B197F-36B3-4E56-A3EA-0795FBF856F1}"/>
    <dgm:cxn modelId="{4BBF3C81-1E4E-8C4A-B3F9-48531E8E15CC}" type="presOf" srcId="{209387DB-FF4E-4044-941C-D38EE5ADC30F}" destId="{D9945554-A240-694E-B716-D79B74DEDCA3}" srcOrd="0" destOrd="0" presId="urn:microsoft.com/office/officeart/2008/layout/LinedList"/>
    <dgm:cxn modelId="{5FCFE881-9A47-1141-880B-252ABF5A215D}" type="presOf" srcId="{994B0249-C0B2-455A-8ADA-C9FF7D32E8C5}" destId="{D962E0E4-1E96-DC46-ACB0-B9F1008B98DC}" srcOrd="0" destOrd="0" presId="urn:microsoft.com/office/officeart/2008/layout/LinedList"/>
    <dgm:cxn modelId="{7FA8FBA7-13CE-4B38-B9C5-17AA8398699F}" srcId="{7600C4B8-32D4-4590-AEA7-EE49337AFEDF}" destId="{A8E66BCE-7A9E-40F2-9BC5-19188591E292}" srcOrd="3" destOrd="0" parTransId="{BD3191BD-9DAB-40A5-9A4A-30408E143AE9}" sibTransId="{CB6E5B8B-7B04-44D2-B49E-4FC870A2A6C1}"/>
    <dgm:cxn modelId="{3A1DD6A8-BEBE-FD43-9857-656334EB8D1A}" type="presOf" srcId="{5F738E5A-F1F7-4C7B-95AA-508A51C3B5F3}" destId="{7D9AC1BA-65A9-8445-9BF8-E9D14572F426}" srcOrd="0" destOrd="0" presId="urn:microsoft.com/office/officeart/2008/layout/LinedList"/>
    <dgm:cxn modelId="{D9626CB5-0B71-4EE2-9A87-F69E2328E6F4}" srcId="{7600C4B8-32D4-4590-AEA7-EE49337AFEDF}" destId="{85F9AF5E-DCBD-4981-AD1C-875E271746A4}" srcOrd="4" destOrd="0" parTransId="{84A09B9A-764D-462E-AAE8-8B1916E6BE0C}" sibTransId="{A88F9166-94E3-48F9-9B69-21670794DFB4}"/>
    <dgm:cxn modelId="{84ACDFC3-93D1-F443-A3A3-45152F81ECE9}" type="presOf" srcId="{7600C4B8-32D4-4590-AEA7-EE49337AFEDF}" destId="{48C6E89B-B959-EE46-960E-3FA09D1B7B4D}" srcOrd="0" destOrd="0" presId="urn:microsoft.com/office/officeart/2008/layout/LinedList"/>
    <dgm:cxn modelId="{F4B3B6C5-ADE4-4CF2-87A3-544F01929274}" srcId="{7600C4B8-32D4-4590-AEA7-EE49337AFEDF}" destId="{994B0249-C0B2-455A-8ADA-C9FF7D32E8C5}" srcOrd="6" destOrd="0" parTransId="{CC596D8F-17B8-4C91-9F50-F9825B7FD055}" sibTransId="{A593FE8F-DBF2-4994-BD1C-81D7D8581F66}"/>
    <dgm:cxn modelId="{D8142ECB-0EE9-D146-AA82-086D3A51AD38}" type="presOf" srcId="{0084A625-173C-4104-ADCB-21D18EBE46BA}" destId="{7B443ACE-F0E1-AE4B-A973-72E30F4E4F63}" srcOrd="0" destOrd="0" presId="urn:microsoft.com/office/officeart/2008/layout/LinedList"/>
    <dgm:cxn modelId="{D1F23BDD-95D2-45B9-9D1B-07B66540367F}" srcId="{7600C4B8-32D4-4590-AEA7-EE49337AFEDF}" destId="{209387DB-FF4E-4044-941C-D38EE5ADC30F}" srcOrd="5" destOrd="0" parTransId="{18F4B708-7F5D-4B78-B39D-5C3FF880F99E}" sibTransId="{A8C1EE95-5611-4110-8E4C-954C5AF24E07}"/>
    <dgm:cxn modelId="{8025E0F3-73E2-454D-A901-F488A3EC701E}" type="presOf" srcId="{A8E66BCE-7A9E-40F2-9BC5-19188591E292}" destId="{A49853BF-D459-2F49-BE7A-54A08D3A450C}" srcOrd="0" destOrd="0" presId="urn:microsoft.com/office/officeart/2008/layout/LinedList"/>
    <dgm:cxn modelId="{343038FD-4451-4762-920C-E484AE046698}" srcId="{7600C4B8-32D4-4590-AEA7-EE49337AFEDF}" destId="{5F738E5A-F1F7-4C7B-95AA-508A51C3B5F3}" srcOrd="2" destOrd="0" parTransId="{F5455C6D-E92B-4A76-8E19-0E5CB2998E4A}" sibTransId="{62FD6C13-C5F6-4983-9C5C-0DCA02384D49}"/>
    <dgm:cxn modelId="{6598C521-8778-6649-AD38-28948B1B8483}" type="presParOf" srcId="{48C6E89B-B959-EE46-960E-3FA09D1B7B4D}" destId="{2CBF6F7C-B6B2-3246-B58D-180305363618}" srcOrd="0" destOrd="0" presId="urn:microsoft.com/office/officeart/2008/layout/LinedList"/>
    <dgm:cxn modelId="{E3F39A95-9F4F-834B-AC81-3EA8F1A7B5B7}" type="presParOf" srcId="{48C6E89B-B959-EE46-960E-3FA09D1B7B4D}" destId="{0935E8B6-522C-1D4B-A5A4-22BBBBC5391B}" srcOrd="1" destOrd="0" presId="urn:microsoft.com/office/officeart/2008/layout/LinedList"/>
    <dgm:cxn modelId="{1C30F0B1-01E1-1C42-95BD-DBC975D4968E}" type="presParOf" srcId="{0935E8B6-522C-1D4B-A5A4-22BBBBC5391B}" destId="{7B443ACE-F0E1-AE4B-A973-72E30F4E4F63}" srcOrd="0" destOrd="0" presId="urn:microsoft.com/office/officeart/2008/layout/LinedList"/>
    <dgm:cxn modelId="{CC309763-E141-A74C-85A3-17F76B87DE35}" type="presParOf" srcId="{0935E8B6-522C-1D4B-A5A4-22BBBBC5391B}" destId="{6B74EEC5-69D7-624D-979F-5F227282C974}" srcOrd="1" destOrd="0" presId="urn:microsoft.com/office/officeart/2008/layout/LinedList"/>
    <dgm:cxn modelId="{64349E5C-3596-C749-8131-EDB962FCCA16}" type="presParOf" srcId="{48C6E89B-B959-EE46-960E-3FA09D1B7B4D}" destId="{2CADA784-FC7B-9E47-9724-451AA958A448}" srcOrd="2" destOrd="0" presId="urn:microsoft.com/office/officeart/2008/layout/LinedList"/>
    <dgm:cxn modelId="{3F3C43B8-A6F6-6745-AA79-90F71C99631F}" type="presParOf" srcId="{48C6E89B-B959-EE46-960E-3FA09D1B7B4D}" destId="{DB2EC681-B450-4145-BD83-955672E90A26}" srcOrd="3" destOrd="0" presId="urn:microsoft.com/office/officeart/2008/layout/LinedList"/>
    <dgm:cxn modelId="{BE0C34D2-9B86-2B48-8F01-D0DFE91E73E1}" type="presParOf" srcId="{DB2EC681-B450-4145-BD83-955672E90A26}" destId="{E4721861-2DE2-4F4D-B206-35CE9BA8649B}" srcOrd="0" destOrd="0" presId="urn:microsoft.com/office/officeart/2008/layout/LinedList"/>
    <dgm:cxn modelId="{93747F08-5430-ED47-BEE2-A9F9B3DDEE66}" type="presParOf" srcId="{DB2EC681-B450-4145-BD83-955672E90A26}" destId="{417FC3AA-1981-1248-89CC-AC2A26B23787}" srcOrd="1" destOrd="0" presId="urn:microsoft.com/office/officeart/2008/layout/LinedList"/>
    <dgm:cxn modelId="{38AC544E-C0E9-A84E-A965-67ADB5B8E907}" type="presParOf" srcId="{48C6E89B-B959-EE46-960E-3FA09D1B7B4D}" destId="{BD8B2062-B40E-894F-BFEA-9AB20EBD52F5}" srcOrd="4" destOrd="0" presId="urn:microsoft.com/office/officeart/2008/layout/LinedList"/>
    <dgm:cxn modelId="{D3157339-FDB1-9D42-9910-75AC37A27C37}" type="presParOf" srcId="{48C6E89B-B959-EE46-960E-3FA09D1B7B4D}" destId="{AA3AB9BD-996F-4148-9286-21881EECB9F9}" srcOrd="5" destOrd="0" presId="urn:microsoft.com/office/officeart/2008/layout/LinedList"/>
    <dgm:cxn modelId="{BE27AC73-5B5E-BF41-A11D-89A33322B43B}" type="presParOf" srcId="{AA3AB9BD-996F-4148-9286-21881EECB9F9}" destId="{7D9AC1BA-65A9-8445-9BF8-E9D14572F426}" srcOrd="0" destOrd="0" presId="urn:microsoft.com/office/officeart/2008/layout/LinedList"/>
    <dgm:cxn modelId="{3670C01E-3C4A-3D4B-9546-F77588B9E3DD}" type="presParOf" srcId="{AA3AB9BD-996F-4148-9286-21881EECB9F9}" destId="{764E0418-F191-2C42-BDFC-30C2B9C47B45}" srcOrd="1" destOrd="0" presId="urn:microsoft.com/office/officeart/2008/layout/LinedList"/>
    <dgm:cxn modelId="{353A9517-204A-B145-8E54-90764785654A}" type="presParOf" srcId="{48C6E89B-B959-EE46-960E-3FA09D1B7B4D}" destId="{2EECA8F5-1781-8046-801C-221292B38EC6}" srcOrd="6" destOrd="0" presId="urn:microsoft.com/office/officeart/2008/layout/LinedList"/>
    <dgm:cxn modelId="{8DA522EA-206E-3C47-85AD-4E86E2149462}" type="presParOf" srcId="{48C6E89B-B959-EE46-960E-3FA09D1B7B4D}" destId="{2C6737B2-9D89-A844-9AE0-A7F7E3CE208C}" srcOrd="7" destOrd="0" presId="urn:microsoft.com/office/officeart/2008/layout/LinedList"/>
    <dgm:cxn modelId="{A017DE6C-5971-B544-A128-8A57F340701E}" type="presParOf" srcId="{2C6737B2-9D89-A844-9AE0-A7F7E3CE208C}" destId="{A49853BF-D459-2F49-BE7A-54A08D3A450C}" srcOrd="0" destOrd="0" presId="urn:microsoft.com/office/officeart/2008/layout/LinedList"/>
    <dgm:cxn modelId="{849C9BF6-FC29-A645-823D-BE818DD521B4}" type="presParOf" srcId="{2C6737B2-9D89-A844-9AE0-A7F7E3CE208C}" destId="{E5110CEE-E878-DD41-9104-ADDB7BFBA9D3}" srcOrd="1" destOrd="0" presId="urn:microsoft.com/office/officeart/2008/layout/LinedList"/>
    <dgm:cxn modelId="{48D2C1D0-6C93-334D-8BF1-771B5288D2CF}" type="presParOf" srcId="{48C6E89B-B959-EE46-960E-3FA09D1B7B4D}" destId="{862DA0E1-6425-654C-9CDD-B703968D4D56}" srcOrd="8" destOrd="0" presId="urn:microsoft.com/office/officeart/2008/layout/LinedList"/>
    <dgm:cxn modelId="{3F956D38-DA4D-D142-934C-313ADB0EC8E3}" type="presParOf" srcId="{48C6E89B-B959-EE46-960E-3FA09D1B7B4D}" destId="{87038C66-E8F3-D944-99E8-A02D5F9E1C5E}" srcOrd="9" destOrd="0" presId="urn:microsoft.com/office/officeart/2008/layout/LinedList"/>
    <dgm:cxn modelId="{9F66DF26-0ACB-404F-A553-ACEEA7B1F6BF}" type="presParOf" srcId="{87038C66-E8F3-D944-99E8-A02D5F9E1C5E}" destId="{1EC7D5E5-A69E-A44A-B07F-121ED7291FE4}" srcOrd="0" destOrd="0" presId="urn:microsoft.com/office/officeart/2008/layout/LinedList"/>
    <dgm:cxn modelId="{84D7F785-6084-0B4E-9DB8-B0C69139673A}" type="presParOf" srcId="{87038C66-E8F3-D944-99E8-A02D5F9E1C5E}" destId="{B8DC033F-10CF-2248-B2E5-07B18C6B29DD}" srcOrd="1" destOrd="0" presId="urn:microsoft.com/office/officeart/2008/layout/LinedList"/>
    <dgm:cxn modelId="{07BA2579-05C3-6044-969E-80F20DC55012}" type="presParOf" srcId="{48C6E89B-B959-EE46-960E-3FA09D1B7B4D}" destId="{EA6FCA78-DC8C-AE41-B525-6A5FF1135D9F}" srcOrd="10" destOrd="0" presId="urn:microsoft.com/office/officeart/2008/layout/LinedList"/>
    <dgm:cxn modelId="{93BF04A1-E4A7-A349-9912-A5B8E68DE1E5}" type="presParOf" srcId="{48C6E89B-B959-EE46-960E-3FA09D1B7B4D}" destId="{DDC5013D-81B0-164C-A203-D2537D0071B8}" srcOrd="11" destOrd="0" presId="urn:microsoft.com/office/officeart/2008/layout/LinedList"/>
    <dgm:cxn modelId="{77448E00-8F65-AF4C-B1F4-A65A2FC23A90}" type="presParOf" srcId="{DDC5013D-81B0-164C-A203-D2537D0071B8}" destId="{D9945554-A240-694E-B716-D79B74DEDCA3}" srcOrd="0" destOrd="0" presId="urn:microsoft.com/office/officeart/2008/layout/LinedList"/>
    <dgm:cxn modelId="{7B2344C9-CD32-1D40-B149-3A6D459C6AF3}" type="presParOf" srcId="{DDC5013D-81B0-164C-A203-D2537D0071B8}" destId="{12AB0FD8-1D53-9F4D-AC2A-BE876FB45FA8}" srcOrd="1" destOrd="0" presId="urn:microsoft.com/office/officeart/2008/layout/LinedList"/>
    <dgm:cxn modelId="{A9F5DAC2-4866-7541-B241-759FA8F72CA4}" type="presParOf" srcId="{48C6E89B-B959-EE46-960E-3FA09D1B7B4D}" destId="{F6E8470D-57FD-084B-A1DC-24C35FE49B74}" srcOrd="12" destOrd="0" presId="urn:microsoft.com/office/officeart/2008/layout/LinedList"/>
    <dgm:cxn modelId="{C5B2F35E-A194-5144-8501-F930B254BDD6}" type="presParOf" srcId="{48C6E89B-B959-EE46-960E-3FA09D1B7B4D}" destId="{36B07034-12B0-EF42-8C4D-3587C3264676}" srcOrd="13" destOrd="0" presId="urn:microsoft.com/office/officeart/2008/layout/LinedList"/>
    <dgm:cxn modelId="{E4956625-E5DE-774A-BE2D-545C21A822E1}" type="presParOf" srcId="{36B07034-12B0-EF42-8C4D-3587C3264676}" destId="{D962E0E4-1E96-DC46-ACB0-B9F1008B98DC}" srcOrd="0" destOrd="0" presId="urn:microsoft.com/office/officeart/2008/layout/LinedList"/>
    <dgm:cxn modelId="{0F336C68-CD20-F249-9E31-5DD7629C7F0A}" type="presParOf" srcId="{36B07034-12B0-EF42-8C4D-3587C3264676}" destId="{9EF88EF4-1507-1E47-9206-421134C3A412}" srcOrd="1" destOrd="0" presId="urn:microsoft.com/office/officeart/2008/layout/Lin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CBF6F7C-B6B2-3246-B58D-180305363618}">
      <dsp:nvSpPr>
        <dsp:cNvPr id="0" name=""/>
        <dsp:cNvSpPr/>
      </dsp:nvSpPr>
      <dsp:spPr>
        <a:xfrm>
          <a:off x="0" y="435"/>
          <a:ext cx="6067558"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B443ACE-F0E1-AE4B-A973-72E30F4E4F63}">
      <dsp:nvSpPr>
        <dsp:cNvPr id="0" name=""/>
        <dsp:cNvSpPr/>
      </dsp:nvSpPr>
      <dsp:spPr>
        <a:xfrm>
          <a:off x="0" y="435"/>
          <a:ext cx="6067558" cy="509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100000"/>
            </a:lnSpc>
            <a:spcBef>
              <a:spcPct val="0"/>
            </a:spcBef>
            <a:spcAft>
              <a:spcPct val="35000"/>
            </a:spcAft>
            <a:buNone/>
          </a:pPr>
          <a:r>
            <a:rPr lang="tr-TR" sz="1600" b="1" kern="1200" dirty="0">
              <a:solidFill>
                <a:schemeClr val="bg1"/>
              </a:solidFill>
              <a:latin typeface="Times New Roman" panose="02020603050405020304" pitchFamily="18" charset="0"/>
              <a:cs typeface="Times New Roman" panose="02020603050405020304" pitchFamily="18" charset="0"/>
            </a:rPr>
            <a:t>KURUMLAR VERGİSİ BEYANNAME DÜZENLEME SUNUMU </a:t>
          </a:r>
          <a:endParaRPr lang="en-US" sz="1600" kern="1200" dirty="0">
            <a:solidFill>
              <a:schemeClr val="bg1"/>
            </a:solidFill>
            <a:latin typeface="Times New Roman" panose="02020603050405020304" pitchFamily="18" charset="0"/>
            <a:cs typeface="Times New Roman" panose="02020603050405020304" pitchFamily="18" charset="0"/>
          </a:endParaRPr>
        </a:p>
      </dsp:txBody>
      <dsp:txXfrm>
        <a:off x="0" y="435"/>
        <a:ext cx="6067558" cy="509905"/>
      </dsp:txXfrm>
    </dsp:sp>
    <dsp:sp modelId="{2CADA784-FC7B-9E47-9724-451AA958A448}">
      <dsp:nvSpPr>
        <dsp:cNvPr id="0" name=""/>
        <dsp:cNvSpPr/>
      </dsp:nvSpPr>
      <dsp:spPr>
        <a:xfrm>
          <a:off x="0" y="510341"/>
          <a:ext cx="6067558"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4721861-2DE2-4F4D-B206-35CE9BA8649B}">
      <dsp:nvSpPr>
        <dsp:cNvPr id="0" name=""/>
        <dsp:cNvSpPr/>
      </dsp:nvSpPr>
      <dsp:spPr>
        <a:xfrm>
          <a:off x="0" y="510341"/>
          <a:ext cx="6067558" cy="509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100000"/>
            </a:lnSpc>
            <a:spcBef>
              <a:spcPct val="0"/>
            </a:spcBef>
            <a:spcAft>
              <a:spcPct val="35000"/>
            </a:spcAft>
            <a:buNone/>
          </a:pPr>
          <a:r>
            <a:rPr lang="tr-TR" sz="1600" b="1" kern="1200" dirty="0">
              <a:solidFill>
                <a:schemeClr val="bg1"/>
              </a:solidFill>
              <a:latin typeface="Times New Roman" panose="02020603050405020304" pitchFamily="18" charset="0"/>
              <a:cs typeface="Times New Roman" panose="02020603050405020304" pitchFamily="18" charset="0"/>
            </a:rPr>
            <a:t>YER 		: </a:t>
          </a:r>
          <a:r>
            <a:rPr lang="tr-TR" sz="1600" kern="1200" dirty="0">
              <a:solidFill>
                <a:schemeClr val="bg1"/>
              </a:solidFill>
              <a:latin typeface="Times New Roman" panose="02020603050405020304" pitchFamily="18" charset="0"/>
              <a:cs typeface="Times New Roman" panose="02020603050405020304" pitchFamily="18" charset="0"/>
            </a:rPr>
            <a:t>SAKARYA SMMMO</a:t>
          </a:r>
          <a:endParaRPr lang="en-US" sz="1600" kern="1200" dirty="0">
            <a:solidFill>
              <a:schemeClr val="bg1"/>
            </a:solidFill>
            <a:latin typeface="Times New Roman" panose="02020603050405020304" pitchFamily="18" charset="0"/>
            <a:cs typeface="Times New Roman" panose="02020603050405020304" pitchFamily="18" charset="0"/>
          </a:endParaRPr>
        </a:p>
      </dsp:txBody>
      <dsp:txXfrm>
        <a:off x="0" y="510341"/>
        <a:ext cx="6067558" cy="509905"/>
      </dsp:txXfrm>
    </dsp:sp>
    <dsp:sp modelId="{BD8B2062-B40E-894F-BFEA-9AB20EBD52F5}">
      <dsp:nvSpPr>
        <dsp:cNvPr id="0" name=""/>
        <dsp:cNvSpPr/>
      </dsp:nvSpPr>
      <dsp:spPr>
        <a:xfrm>
          <a:off x="0" y="1020246"/>
          <a:ext cx="6067558"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D9AC1BA-65A9-8445-9BF8-E9D14572F426}">
      <dsp:nvSpPr>
        <dsp:cNvPr id="0" name=""/>
        <dsp:cNvSpPr/>
      </dsp:nvSpPr>
      <dsp:spPr>
        <a:xfrm>
          <a:off x="0" y="1020246"/>
          <a:ext cx="6067558" cy="509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100000"/>
            </a:lnSpc>
            <a:spcBef>
              <a:spcPct val="0"/>
            </a:spcBef>
            <a:spcAft>
              <a:spcPct val="35000"/>
            </a:spcAft>
            <a:buNone/>
          </a:pPr>
          <a:r>
            <a:rPr lang="tr-TR" sz="1600" b="1" kern="1200" dirty="0">
              <a:solidFill>
                <a:schemeClr val="bg1"/>
              </a:solidFill>
              <a:latin typeface="Times New Roman" panose="02020603050405020304" pitchFamily="18" charset="0"/>
              <a:cs typeface="Times New Roman" panose="02020603050405020304" pitchFamily="18" charset="0"/>
            </a:rPr>
            <a:t>TARİH 		: </a:t>
          </a:r>
          <a:r>
            <a:rPr lang="tr-TR" sz="1600" kern="1200" dirty="0">
              <a:solidFill>
                <a:schemeClr val="bg1"/>
              </a:solidFill>
              <a:latin typeface="Times New Roman" panose="02020603050405020304" pitchFamily="18" charset="0"/>
              <a:cs typeface="Times New Roman" panose="02020603050405020304" pitchFamily="18" charset="0"/>
            </a:rPr>
            <a:t>04.04.2026</a:t>
          </a:r>
          <a:endParaRPr lang="en-US" sz="1600" kern="1200" dirty="0">
            <a:solidFill>
              <a:schemeClr val="bg1"/>
            </a:solidFill>
            <a:latin typeface="Times New Roman" panose="02020603050405020304" pitchFamily="18" charset="0"/>
            <a:cs typeface="Times New Roman" panose="02020603050405020304" pitchFamily="18" charset="0"/>
          </a:endParaRPr>
        </a:p>
      </dsp:txBody>
      <dsp:txXfrm>
        <a:off x="0" y="1020246"/>
        <a:ext cx="6067558" cy="509905"/>
      </dsp:txXfrm>
    </dsp:sp>
    <dsp:sp modelId="{2EECA8F5-1781-8046-801C-221292B38EC6}">
      <dsp:nvSpPr>
        <dsp:cNvPr id="0" name=""/>
        <dsp:cNvSpPr/>
      </dsp:nvSpPr>
      <dsp:spPr>
        <a:xfrm>
          <a:off x="0" y="1530151"/>
          <a:ext cx="6067558"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49853BF-D459-2F49-BE7A-54A08D3A450C}">
      <dsp:nvSpPr>
        <dsp:cNvPr id="0" name=""/>
        <dsp:cNvSpPr/>
      </dsp:nvSpPr>
      <dsp:spPr>
        <a:xfrm>
          <a:off x="0" y="1530151"/>
          <a:ext cx="6067558" cy="509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100000"/>
            </a:lnSpc>
            <a:spcBef>
              <a:spcPct val="0"/>
            </a:spcBef>
            <a:spcAft>
              <a:spcPct val="35000"/>
            </a:spcAft>
            <a:buNone/>
          </a:pPr>
          <a:r>
            <a:rPr lang="tr-TR" sz="1600" b="1" kern="1200" dirty="0">
              <a:solidFill>
                <a:schemeClr val="bg1"/>
              </a:solidFill>
              <a:latin typeface="Times New Roman" panose="02020603050405020304" pitchFamily="18" charset="0"/>
              <a:cs typeface="Times New Roman" panose="02020603050405020304" pitchFamily="18" charset="0"/>
            </a:rPr>
            <a:t>SAAT 		: </a:t>
          </a:r>
          <a:r>
            <a:rPr lang="tr-TR" sz="1600" kern="1200" dirty="0">
              <a:solidFill>
                <a:schemeClr val="bg1"/>
              </a:solidFill>
              <a:latin typeface="Times New Roman" panose="02020603050405020304" pitchFamily="18" charset="0"/>
              <a:cs typeface="Times New Roman" panose="02020603050405020304" pitchFamily="18" charset="0"/>
            </a:rPr>
            <a:t>10:30 </a:t>
          </a:r>
          <a:endParaRPr lang="en-US" sz="1600" kern="1200" dirty="0">
            <a:solidFill>
              <a:schemeClr val="bg1"/>
            </a:solidFill>
            <a:latin typeface="Times New Roman" panose="02020603050405020304" pitchFamily="18" charset="0"/>
            <a:cs typeface="Times New Roman" panose="02020603050405020304" pitchFamily="18" charset="0"/>
          </a:endParaRPr>
        </a:p>
      </dsp:txBody>
      <dsp:txXfrm>
        <a:off x="0" y="1530151"/>
        <a:ext cx="6067558" cy="509905"/>
      </dsp:txXfrm>
    </dsp:sp>
    <dsp:sp modelId="{862DA0E1-6425-654C-9CDD-B703968D4D56}">
      <dsp:nvSpPr>
        <dsp:cNvPr id="0" name=""/>
        <dsp:cNvSpPr/>
      </dsp:nvSpPr>
      <dsp:spPr>
        <a:xfrm>
          <a:off x="0" y="2040056"/>
          <a:ext cx="6067558"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C7D5E5-A69E-A44A-B07F-121ED7291FE4}">
      <dsp:nvSpPr>
        <dsp:cNvPr id="0" name=""/>
        <dsp:cNvSpPr/>
      </dsp:nvSpPr>
      <dsp:spPr>
        <a:xfrm>
          <a:off x="0" y="2040056"/>
          <a:ext cx="6067558" cy="509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100000"/>
            </a:lnSpc>
            <a:spcBef>
              <a:spcPct val="0"/>
            </a:spcBef>
            <a:spcAft>
              <a:spcPct val="35000"/>
            </a:spcAft>
            <a:buNone/>
          </a:pPr>
          <a:r>
            <a:rPr lang="tr-TR" sz="1600" b="1" kern="1200" dirty="0">
              <a:solidFill>
                <a:schemeClr val="bg1"/>
              </a:solidFill>
              <a:latin typeface="Times New Roman" panose="02020603050405020304" pitchFamily="18" charset="0"/>
              <a:cs typeface="Times New Roman" panose="02020603050405020304" pitchFamily="18" charset="0"/>
            </a:rPr>
            <a:t>SÜRE		: </a:t>
          </a:r>
          <a:r>
            <a:rPr lang="tr-TR" sz="1600" kern="1200" dirty="0">
              <a:solidFill>
                <a:schemeClr val="bg1"/>
              </a:solidFill>
              <a:latin typeface="Times New Roman" panose="02020603050405020304" pitchFamily="18" charset="0"/>
              <a:cs typeface="Times New Roman" panose="02020603050405020304" pitchFamily="18" charset="0"/>
            </a:rPr>
            <a:t>3 SAAT </a:t>
          </a:r>
          <a:endParaRPr lang="en-US" sz="1600" kern="1200" dirty="0">
            <a:solidFill>
              <a:schemeClr val="bg1"/>
            </a:solidFill>
            <a:latin typeface="Times New Roman" panose="02020603050405020304" pitchFamily="18" charset="0"/>
            <a:cs typeface="Times New Roman" panose="02020603050405020304" pitchFamily="18" charset="0"/>
          </a:endParaRPr>
        </a:p>
      </dsp:txBody>
      <dsp:txXfrm>
        <a:off x="0" y="2040056"/>
        <a:ext cx="6067558" cy="509905"/>
      </dsp:txXfrm>
    </dsp:sp>
    <dsp:sp modelId="{EA6FCA78-DC8C-AE41-B525-6A5FF1135D9F}">
      <dsp:nvSpPr>
        <dsp:cNvPr id="0" name=""/>
        <dsp:cNvSpPr/>
      </dsp:nvSpPr>
      <dsp:spPr>
        <a:xfrm>
          <a:off x="0" y="2549961"/>
          <a:ext cx="6067558"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945554-A240-694E-B716-D79B74DEDCA3}">
      <dsp:nvSpPr>
        <dsp:cNvPr id="0" name=""/>
        <dsp:cNvSpPr/>
      </dsp:nvSpPr>
      <dsp:spPr>
        <a:xfrm>
          <a:off x="0" y="2549961"/>
          <a:ext cx="6067558" cy="509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100000"/>
            </a:lnSpc>
            <a:spcBef>
              <a:spcPct val="0"/>
            </a:spcBef>
            <a:spcAft>
              <a:spcPct val="35000"/>
            </a:spcAft>
            <a:buNone/>
          </a:pPr>
          <a:r>
            <a:rPr lang="tr-TR" sz="1600" b="1" kern="1200" dirty="0">
              <a:solidFill>
                <a:schemeClr val="bg1"/>
              </a:solidFill>
              <a:latin typeface="Times New Roman" panose="02020603050405020304" pitchFamily="18" charset="0"/>
              <a:cs typeface="Times New Roman" panose="02020603050405020304" pitchFamily="18" charset="0"/>
            </a:rPr>
            <a:t>KREDİ		: </a:t>
          </a:r>
          <a:r>
            <a:rPr lang="tr-TR" sz="1600" kern="1200" dirty="0">
              <a:solidFill>
                <a:schemeClr val="bg1"/>
              </a:solidFill>
              <a:latin typeface="Times New Roman" panose="02020603050405020304" pitchFamily="18" charset="0"/>
              <a:cs typeface="Times New Roman" panose="02020603050405020304" pitchFamily="18" charset="0"/>
            </a:rPr>
            <a:t>3 KREDİ </a:t>
          </a:r>
          <a:endParaRPr lang="en-US" sz="1600" kern="1200" dirty="0">
            <a:solidFill>
              <a:schemeClr val="bg1"/>
            </a:solidFill>
            <a:latin typeface="Times New Roman" panose="02020603050405020304" pitchFamily="18" charset="0"/>
            <a:cs typeface="Times New Roman" panose="02020603050405020304" pitchFamily="18" charset="0"/>
          </a:endParaRPr>
        </a:p>
      </dsp:txBody>
      <dsp:txXfrm>
        <a:off x="0" y="2549961"/>
        <a:ext cx="6067558" cy="509905"/>
      </dsp:txXfrm>
    </dsp:sp>
    <dsp:sp modelId="{F6E8470D-57FD-084B-A1DC-24C35FE49B74}">
      <dsp:nvSpPr>
        <dsp:cNvPr id="0" name=""/>
        <dsp:cNvSpPr/>
      </dsp:nvSpPr>
      <dsp:spPr>
        <a:xfrm>
          <a:off x="0" y="3059866"/>
          <a:ext cx="6067558" cy="0"/>
        </a:xfrm>
        <a:prstGeom prst="line">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962E0E4-1E96-DC46-ACB0-B9F1008B98DC}">
      <dsp:nvSpPr>
        <dsp:cNvPr id="0" name=""/>
        <dsp:cNvSpPr/>
      </dsp:nvSpPr>
      <dsp:spPr>
        <a:xfrm>
          <a:off x="0" y="3059866"/>
          <a:ext cx="6067558" cy="50990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100000"/>
            </a:lnSpc>
            <a:spcBef>
              <a:spcPct val="0"/>
            </a:spcBef>
            <a:spcAft>
              <a:spcPct val="35000"/>
            </a:spcAft>
            <a:buNone/>
          </a:pPr>
          <a:r>
            <a:rPr lang="tr-TR" sz="1600" b="1" kern="1200" dirty="0">
              <a:solidFill>
                <a:schemeClr val="bg1"/>
              </a:solidFill>
              <a:latin typeface="Times New Roman" panose="02020603050405020304" pitchFamily="18" charset="0"/>
              <a:cs typeface="Times New Roman" panose="02020603050405020304" pitchFamily="18" charset="0"/>
            </a:rPr>
            <a:t>ONLINE 	: </a:t>
          </a:r>
          <a:r>
            <a:rPr lang="tr-TR" sz="1600" kern="1200" dirty="0">
              <a:solidFill>
                <a:schemeClr val="bg1"/>
              </a:solidFill>
              <a:latin typeface="Times New Roman" panose="02020603050405020304" pitchFamily="18" charset="0"/>
              <a:cs typeface="Times New Roman" panose="02020603050405020304" pitchFamily="18" charset="0"/>
            </a:rPr>
            <a:t>KAPALI </a:t>
          </a:r>
          <a:endParaRPr lang="en-US" sz="1600" kern="1200" dirty="0">
            <a:solidFill>
              <a:schemeClr val="bg1"/>
            </a:solidFill>
            <a:latin typeface="Times New Roman" panose="02020603050405020304" pitchFamily="18" charset="0"/>
            <a:cs typeface="Times New Roman" panose="02020603050405020304" pitchFamily="18" charset="0"/>
          </a:endParaRPr>
        </a:p>
      </dsp:txBody>
      <dsp:txXfrm>
        <a:off x="0" y="3059866"/>
        <a:ext cx="6067558" cy="509905"/>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 Bilgi Yer Tutucusu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tr-TR"/>
          </a:p>
        </p:txBody>
      </p:sp>
      <p:sp>
        <p:nvSpPr>
          <p:cNvPr id="3" name="Veri Yer Tutucusu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96062D-C196-C341-BFB4-BE8BB987CFD3}" type="datetimeFigureOut">
              <a:rPr lang="tr-TR" smtClean="0"/>
              <a:t>4.04.2026</a:t>
            </a:fld>
            <a:endParaRPr lang="tr-TR"/>
          </a:p>
        </p:txBody>
      </p:sp>
      <p:sp>
        <p:nvSpPr>
          <p:cNvPr id="4" name="Slayt Resmi Yer Tutucus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tr-TR"/>
          </a:p>
        </p:txBody>
      </p:sp>
      <p:sp>
        <p:nvSpPr>
          <p:cNvPr id="5" name="Not Yer Tutucusu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6" name="Alt Bilgi Yer Tutucusu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tr-TR"/>
          </a:p>
        </p:txBody>
      </p:sp>
      <p:sp>
        <p:nvSpPr>
          <p:cNvPr id="7" name="Slayt Numarası Yer Tutucus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F5D3B-D304-3B44-8CBA-F04C8C15E274}" type="slidenum">
              <a:rPr lang="tr-TR" smtClean="0"/>
              <a:t>‹#›</a:t>
            </a:fld>
            <a:endParaRPr lang="tr-TR"/>
          </a:p>
        </p:txBody>
      </p:sp>
    </p:spTree>
    <p:extLst>
      <p:ext uri="{BB962C8B-B14F-4D97-AF65-F5344CB8AC3E}">
        <p14:creationId xmlns:p14="http://schemas.microsoft.com/office/powerpoint/2010/main" val="83968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50ECA44-C792-2BBA-9903-F96615F0CBC5}"/>
              </a:ext>
            </a:extLst>
          </p:cNvPr>
          <p:cNvSpPr>
            <a:spLocks noGrp="1"/>
          </p:cNvSpPr>
          <p:nvPr>
            <p:ph type="ctrTitle"/>
          </p:nvPr>
        </p:nvSpPr>
        <p:spPr>
          <a:xfrm>
            <a:off x="1524000" y="1122363"/>
            <a:ext cx="9144000" cy="2387600"/>
          </a:xfrm>
        </p:spPr>
        <p:txBody>
          <a:bodyPr anchor="b"/>
          <a:lstStyle>
            <a:lvl1pPr algn="ctr">
              <a:defRPr sz="6000"/>
            </a:lvl1pPr>
          </a:lstStyle>
          <a:p>
            <a:r>
              <a:rPr lang="tr-TR"/>
              <a:t>Asıl başlık stilini düzenlemek için tıklayın</a:t>
            </a:r>
          </a:p>
        </p:txBody>
      </p:sp>
      <p:sp>
        <p:nvSpPr>
          <p:cNvPr id="3" name="Alt Başlık 2">
            <a:extLst>
              <a:ext uri="{FF2B5EF4-FFF2-40B4-BE49-F238E27FC236}">
                <a16:creationId xmlns:a16="http://schemas.microsoft.com/office/drawing/2014/main" id="{18BC4628-A4B1-EB7F-AD24-CEFF19F9343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tr-TR"/>
              <a:t>Asıl alt başlık stilini düzenlemek için tıklayın</a:t>
            </a:r>
          </a:p>
        </p:txBody>
      </p:sp>
      <p:sp>
        <p:nvSpPr>
          <p:cNvPr id="4" name="Veri Yer Tutucusu 3">
            <a:extLst>
              <a:ext uri="{FF2B5EF4-FFF2-40B4-BE49-F238E27FC236}">
                <a16:creationId xmlns:a16="http://schemas.microsoft.com/office/drawing/2014/main" id="{0F555953-0BD6-E09C-E515-80816DA66C62}"/>
              </a:ext>
            </a:extLst>
          </p:cNvPr>
          <p:cNvSpPr>
            <a:spLocks noGrp="1"/>
          </p:cNvSpPr>
          <p:nvPr>
            <p:ph type="dt" sz="half" idx="10"/>
          </p:nvPr>
        </p:nvSpPr>
        <p:spPr/>
        <p:txBody>
          <a:bodyPr/>
          <a:lstStyle/>
          <a:p>
            <a:fld id="{5AFC42CA-D530-954E-8F6D-6A453E764112}" type="datetimeFigureOut">
              <a:rPr lang="tr-TR" smtClean="0"/>
              <a:t>4.04.2026</a:t>
            </a:fld>
            <a:endParaRPr lang="tr-TR"/>
          </a:p>
        </p:txBody>
      </p:sp>
      <p:sp>
        <p:nvSpPr>
          <p:cNvPr id="5" name="Alt Bilgi Yer Tutucusu 4">
            <a:extLst>
              <a:ext uri="{FF2B5EF4-FFF2-40B4-BE49-F238E27FC236}">
                <a16:creationId xmlns:a16="http://schemas.microsoft.com/office/drawing/2014/main" id="{C9F90280-00DF-8430-C34B-5124A2AE5BA0}"/>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FDA2CD89-AD12-A038-46D3-25A94D13D3AA}"/>
              </a:ext>
            </a:extLst>
          </p:cNvPr>
          <p:cNvSpPr>
            <a:spLocks noGrp="1"/>
          </p:cNvSpPr>
          <p:nvPr>
            <p:ph type="sldNum" sz="quarter" idx="12"/>
          </p:nvPr>
        </p:nvSpPr>
        <p:spPr/>
        <p:txBody>
          <a:bodyPr/>
          <a:lstStyle/>
          <a:p>
            <a:fld id="{F6120CB8-BF29-8941-917E-E950FF2E1D39}" type="slidenum">
              <a:rPr lang="tr-TR" smtClean="0"/>
              <a:t>‹#›</a:t>
            </a:fld>
            <a:endParaRPr lang="tr-TR"/>
          </a:p>
        </p:txBody>
      </p:sp>
    </p:spTree>
    <p:extLst>
      <p:ext uri="{BB962C8B-B14F-4D97-AF65-F5344CB8AC3E}">
        <p14:creationId xmlns:p14="http://schemas.microsoft.com/office/powerpoint/2010/main" val="23832551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C126F12-2205-601C-37DF-EDD7D7BB3A6F}"/>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7A93F2DF-DBA5-13AA-BFBA-05220D3D430F}"/>
              </a:ext>
            </a:extLst>
          </p:cNvPr>
          <p:cNvSpPr>
            <a:spLocks noGrp="1"/>
          </p:cNvSpPr>
          <p:nvPr>
            <p:ph idx="1"/>
          </p:nvPr>
        </p:nvSpPr>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2064D437-9472-B9A6-4ED9-39C9F70D3BD8}"/>
              </a:ext>
            </a:extLst>
          </p:cNvPr>
          <p:cNvSpPr>
            <a:spLocks noGrp="1"/>
          </p:cNvSpPr>
          <p:nvPr>
            <p:ph type="dt" sz="half" idx="10"/>
          </p:nvPr>
        </p:nvSpPr>
        <p:spPr/>
        <p:txBody>
          <a:bodyPr/>
          <a:lstStyle/>
          <a:p>
            <a:fld id="{5AFC42CA-D530-954E-8F6D-6A453E764112}" type="datetimeFigureOut">
              <a:rPr lang="tr-TR" smtClean="0"/>
              <a:t>4.04.2026</a:t>
            </a:fld>
            <a:endParaRPr lang="tr-TR"/>
          </a:p>
        </p:txBody>
      </p:sp>
      <p:sp>
        <p:nvSpPr>
          <p:cNvPr id="5" name="Alt Bilgi Yer Tutucusu 4">
            <a:extLst>
              <a:ext uri="{FF2B5EF4-FFF2-40B4-BE49-F238E27FC236}">
                <a16:creationId xmlns:a16="http://schemas.microsoft.com/office/drawing/2014/main" id="{C00BC15D-88B4-677F-A3A1-620DC7B493B1}"/>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DA188C3-F422-A9B1-8C9E-AC10FFC967B1}"/>
              </a:ext>
            </a:extLst>
          </p:cNvPr>
          <p:cNvSpPr>
            <a:spLocks noGrp="1"/>
          </p:cNvSpPr>
          <p:nvPr>
            <p:ph type="sldNum" sz="quarter" idx="12"/>
          </p:nvPr>
        </p:nvSpPr>
        <p:spPr/>
        <p:txBody>
          <a:bodyPr/>
          <a:lstStyle/>
          <a:p>
            <a:fld id="{F6120CB8-BF29-8941-917E-E950FF2E1D39}" type="slidenum">
              <a:rPr lang="tr-TR" smtClean="0"/>
              <a:t>‹#›</a:t>
            </a:fld>
            <a:endParaRPr lang="tr-TR"/>
          </a:p>
        </p:txBody>
      </p:sp>
    </p:spTree>
    <p:extLst>
      <p:ext uri="{BB962C8B-B14F-4D97-AF65-F5344CB8AC3E}">
        <p14:creationId xmlns:p14="http://schemas.microsoft.com/office/powerpoint/2010/main" val="2266111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 Bilgisi">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2633879-EF16-FDF8-B747-B711286EF739}"/>
              </a:ext>
            </a:extLst>
          </p:cNvPr>
          <p:cNvSpPr>
            <a:spLocks noGrp="1"/>
          </p:cNvSpPr>
          <p:nvPr>
            <p:ph type="title"/>
          </p:nvPr>
        </p:nvSpPr>
        <p:spPr>
          <a:xfrm>
            <a:off x="831850" y="1709738"/>
            <a:ext cx="10515600" cy="2852737"/>
          </a:xfrm>
        </p:spPr>
        <p:txBody>
          <a:bodyPr anchor="b"/>
          <a:lstStyle>
            <a:lvl1pPr>
              <a:defRPr sz="6000"/>
            </a:lvl1pPr>
          </a:lstStyle>
          <a:p>
            <a:r>
              <a:rPr lang="tr-TR"/>
              <a:t>Asıl başlık stilini düzenlemek için tıklayın</a:t>
            </a:r>
          </a:p>
        </p:txBody>
      </p:sp>
      <p:sp>
        <p:nvSpPr>
          <p:cNvPr id="3" name="Metin Yer Tutucusu 2">
            <a:extLst>
              <a:ext uri="{FF2B5EF4-FFF2-40B4-BE49-F238E27FC236}">
                <a16:creationId xmlns:a16="http://schemas.microsoft.com/office/drawing/2014/main" id="{7D2593A5-E700-D0BE-7DFC-AD869F8905E9}"/>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tr-TR"/>
              <a:t>Asıl metin stillerini düzenlemek için tıklayın</a:t>
            </a:r>
          </a:p>
        </p:txBody>
      </p:sp>
      <p:sp>
        <p:nvSpPr>
          <p:cNvPr id="4" name="Veri Yer Tutucusu 3">
            <a:extLst>
              <a:ext uri="{FF2B5EF4-FFF2-40B4-BE49-F238E27FC236}">
                <a16:creationId xmlns:a16="http://schemas.microsoft.com/office/drawing/2014/main" id="{0793BFB8-C80F-4CDF-C906-B309D6D8AD26}"/>
              </a:ext>
            </a:extLst>
          </p:cNvPr>
          <p:cNvSpPr>
            <a:spLocks noGrp="1"/>
          </p:cNvSpPr>
          <p:nvPr>
            <p:ph type="dt" sz="half" idx="10"/>
          </p:nvPr>
        </p:nvSpPr>
        <p:spPr/>
        <p:txBody>
          <a:bodyPr/>
          <a:lstStyle/>
          <a:p>
            <a:fld id="{5AFC42CA-D530-954E-8F6D-6A453E764112}" type="datetimeFigureOut">
              <a:rPr lang="tr-TR" smtClean="0"/>
              <a:t>4.04.2026</a:t>
            </a:fld>
            <a:endParaRPr lang="tr-TR"/>
          </a:p>
        </p:txBody>
      </p:sp>
      <p:sp>
        <p:nvSpPr>
          <p:cNvPr id="5" name="Alt Bilgi Yer Tutucusu 4">
            <a:extLst>
              <a:ext uri="{FF2B5EF4-FFF2-40B4-BE49-F238E27FC236}">
                <a16:creationId xmlns:a16="http://schemas.microsoft.com/office/drawing/2014/main" id="{AB2A6CB4-01FC-512D-EEE2-B9D071CFF0E5}"/>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8B658953-D313-8AD1-199A-157C3C088E96}"/>
              </a:ext>
            </a:extLst>
          </p:cNvPr>
          <p:cNvSpPr>
            <a:spLocks noGrp="1"/>
          </p:cNvSpPr>
          <p:nvPr>
            <p:ph type="sldNum" sz="quarter" idx="12"/>
          </p:nvPr>
        </p:nvSpPr>
        <p:spPr/>
        <p:txBody>
          <a:bodyPr/>
          <a:lstStyle/>
          <a:p>
            <a:fld id="{F6120CB8-BF29-8941-917E-E950FF2E1D39}" type="slidenum">
              <a:rPr lang="tr-TR" smtClean="0"/>
              <a:t>‹#›</a:t>
            </a:fld>
            <a:endParaRPr lang="tr-TR"/>
          </a:p>
        </p:txBody>
      </p:sp>
    </p:spTree>
    <p:extLst>
      <p:ext uri="{BB962C8B-B14F-4D97-AF65-F5344CB8AC3E}">
        <p14:creationId xmlns:p14="http://schemas.microsoft.com/office/powerpoint/2010/main" val="4089450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24C1E61F-88EE-7ABD-7163-FE7138D44352}"/>
              </a:ext>
            </a:extLst>
          </p:cNvPr>
          <p:cNvSpPr>
            <a:spLocks noGrp="1"/>
          </p:cNvSpPr>
          <p:nvPr>
            <p:ph type="title"/>
          </p:nvPr>
        </p:nvSpPr>
        <p:spPr/>
        <p:txBody>
          <a:bodyPr/>
          <a:lstStyle/>
          <a:p>
            <a:r>
              <a:rPr lang="tr-TR"/>
              <a:t>Asıl başlık stilini düzenlemek için tıklayın</a:t>
            </a:r>
          </a:p>
        </p:txBody>
      </p:sp>
      <p:sp>
        <p:nvSpPr>
          <p:cNvPr id="3" name="İçerik Yer Tutucusu 2">
            <a:extLst>
              <a:ext uri="{FF2B5EF4-FFF2-40B4-BE49-F238E27FC236}">
                <a16:creationId xmlns:a16="http://schemas.microsoft.com/office/drawing/2014/main" id="{8EE7CADE-92A0-E90B-4D4E-8510B49B0607}"/>
              </a:ext>
            </a:extLst>
          </p:cNvPr>
          <p:cNvSpPr>
            <a:spLocks noGrp="1"/>
          </p:cNvSpPr>
          <p:nvPr>
            <p:ph sz="half" idx="1"/>
          </p:nvPr>
        </p:nvSpPr>
        <p:spPr>
          <a:xfrm>
            <a:off x="838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İçerik Yer Tutucusu 3">
            <a:extLst>
              <a:ext uri="{FF2B5EF4-FFF2-40B4-BE49-F238E27FC236}">
                <a16:creationId xmlns:a16="http://schemas.microsoft.com/office/drawing/2014/main" id="{70198230-6199-211A-CB86-3896513320A6}"/>
              </a:ext>
            </a:extLst>
          </p:cNvPr>
          <p:cNvSpPr>
            <a:spLocks noGrp="1"/>
          </p:cNvSpPr>
          <p:nvPr>
            <p:ph sz="half" idx="2"/>
          </p:nvPr>
        </p:nvSpPr>
        <p:spPr>
          <a:xfrm>
            <a:off x="6172200" y="1825625"/>
            <a:ext cx="5181600" cy="435133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Veri Yer Tutucusu 4">
            <a:extLst>
              <a:ext uri="{FF2B5EF4-FFF2-40B4-BE49-F238E27FC236}">
                <a16:creationId xmlns:a16="http://schemas.microsoft.com/office/drawing/2014/main" id="{737306A2-467C-613C-84C6-66EC56C26367}"/>
              </a:ext>
            </a:extLst>
          </p:cNvPr>
          <p:cNvSpPr>
            <a:spLocks noGrp="1"/>
          </p:cNvSpPr>
          <p:nvPr>
            <p:ph type="dt" sz="half" idx="10"/>
          </p:nvPr>
        </p:nvSpPr>
        <p:spPr/>
        <p:txBody>
          <a:bodyPr/>
          <a:lstStyle/>
          <a:p>
            <a:fld id="{5AFC42CA-D530-954E-8F6D-6A453E764112}" type="datetimeFigureOut">
              <a:rPr lang="tr-TR" smtClean="0"/>
              <a:t>4.04.2026</a:t>
            </a:fld>
            <a:endParaRPr lang="tr-TR"/>
          </a:p>
        </p:txBody>
      </p:sp>
      <p:sp>
        <p:nvSpPr>
          <p:cNvPr id="6" name="Alt Bilgi Yer Tutucusu 5">
            <a:extLst>
              <a:ext uri="{FF2B5EF4-FFF2-40B4-BE49-F238E27FC236}">
                <a16:creationId xmlns:a16="http://schemas.microsoft.com/office/drawing/2014/main" id="{B62B76A3-3A06-F4DE-E0B2-DA4E98B4D03C}"/>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1D616090-5D7C-E8D4-C310-E16FBB1015A4}"/>
              </a:ext>
            </a:extLst>
          </p:cNvPr>
          <p:cNvSpPr>
            <a:spLocks noGrp="1"/>
          </p:cNvSpPr>
          <p:nvPr>
            <p:ph type="sldNum" sz="quarter" idx="12"/>
          </p:nvPr>
        </p:nvSpPr>
        <p:spPr/>
        <p:txBody>
          <a:bodyPr/>
          <a:lstStyle/>
          <a:p>
            <a:fld id="{F6120CB8-BF29-8941-917E-E950FF2E1D39}" type="slidenum">
              <a:rPr lang="tr-TR" smtClean="0"/>
              <a:t>‹#›</a:t>
            </a:fld>
            <a:endParaRPr lang="tr-TR"/>
          </a:p>
        </p:txBody>
      </p:sp>
    </p:spTree>
    <p:extLst>
      <p:ext uri="{BB962C8B-B14F-4D97-AF65-F5344CB8AC3E}">
        <p14:creationId xmlns:p14="http://schemas.microsoft.com/office/powerpoint/2010/main" val="13436223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6D1BBE-2CBD-245C-5AB0-3812B77F44E8}"/>
              </a:ext>
            </a:extLst>
          </p:cNvPr>
          <p:cNvSpPr>
            <a:spLocks noGrp="1"/>
          </p:cNvSpPr>
          <p:nvPr>
            <p:ph type="title"/>
          </p:nvPr>
        </p:nvSpPr>
        <p:spPr>
          <a:xfrm>
            <a:off x="839788" y="365125"/>
            <a:ext cx="10515600" cy="1325563"/>
          </a:xfrm>
        </p:spPr>
        <p:txBody>
          <a:bodyPr/>
          <a:lstStyle/>
          <a:p>
            <a:r>
              <a:rPr lang="tr-TR"/>
              <a:t>Asıl başlık stilini düzenlemek için tıklayın</a:t>
            </a:r>
          </a:p>
        </p:txBody>
      </p:sp>
      <p:sp>
        <p:nvSpPr>
          <p:cNvPr id="3" name="Metin Yer Tutucusu 2">
            <a:extLst>
              <a:ext uri="{FF2B5EF4-FFF2-40B4-BE49-F238E27FC236}">
                <a16:creationId xmlns:a16="http://schemas.microsoft.com/office/drawing/2014/main" id="{D84DFA90-93C4-1910-61D2-798B6A00431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4" name="İçerik Yer Tutucusu 3">
            <a:extLst>
              <a:ext uri="{FF2B5EF4-FFF2-40B4-BE49-F238E27FC236}">
                <a16:creationId xmlns:a16="http://schemas.microsoft.com/office/drawing/2014/main" id="{F28738C8-8003-1129-EF0C-6CF5CA4DCAAD}"/>
              </a:ext>
            </a:extLst>
          </p:cNvPr>
          <p:cNvSpPr>
            <a:spLocks noGrp="1"/>
          </p:cNvSpPr>
          <p:nvPr>
            <p:ph sz="half" idx="2"/>
          </p:nvPr>
        </p:nvSpPr>
        <p:spPr>
          <a:xfrm>
            <a:off x="839788" y="2505075"/>
            <a:ext cx="5157787"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5" name="Metin Yer Tutucusu 4">
            <a:extLst>
              <a:ext uri="{FF2B5EF4-FFF2-40B4-BE49-F238E27FC236}">
                <a16:creationId xmlns:a16="http://schemas.microsoft.com/office/drawing/2014/main" id="{77167545-EE10-8E66-00AE-727B2457009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a:t>Asıl metin stillerini düzenlemek için tıklayın</a:t>
            </a:r>
          </a:p>
        </p:txBody>
      </p:sp>
      <p:sp>
        <p:nvSpPr>
          <p:cNvPr id="6" name="İçerik Yer Tutucusu 5">
            <a:extLst>
              <a:ext uri="{FF2B5EF4-FFF2-40B4-BE49-F238E27FC236}">
                <a16:creationId xmlns:a16="http://schemas.microsoft.com/office/drawing/2014/main" id="{B2F15FA1-C791-0780-6937-973D472035D7}"/>
              </a:ext>
            </a:extLst>
          </p:cNvPr>
          <p:cNvSpPr>
            <a:spLocks noGrp="1"/>
          </p:cNvSpPr>
          <p:nvPr>
            <p:ph sz="quarter" idx="4"/>
          </p:nvPr>
        </p:nvSpPr>
        <p:spPr>
          <a:xfrm>
            <a:off x="6172200" y="2505075"/>
            <a:ext cx="5183188" cy="3684588"/>
          </a:xfrm>
        </p:spPr>
        <p:txBody>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7" name="Veri Yer Tutucusu 6">
            <a:extLst>
              <a:ext uri="{FF2B5EF4-FFF2-40B4-BE49-F238E27FC236}">
                <a16:creationId xmlns:a16="http://schemas.microsoft.com/office/drawing/2014/main" id="{56D06D2B-A4DA-7A9D-2ADF-D2A9594D8A63}"/>
              </a:ext>
            </a:extLst>
          </p:cNvPr>
          <p:cNvSpPr>
            <a:spLocks noGrp="1"/>
          </p:cNvSpPr>
          <p:nvPr>
            <p:ph type="dt" sz="half" idx="10"/>
          </p:nvPr>
        </p:nvSpPr>
        <p:spPr/>
        <p:txBody>
          <a:bodyPr/>
          <a:lstStyle/>
          <a:p>
            <a:fld id="{5AFC42CA-D530-954E-8F6D-6A453E764112}" type="datetimeFigureOut">
              <a:rPr lang="tr-TR" smtClean="0"/>
              <a:t>4.04.2026</a:t>
            </a:fld>
            <a:endParaRPr lang="tr-TR"/>
          </a:p>
        </p:txBody>
      </p:sp>
      <p:sp>
        <p:nvSpPr>
          <p:cNvPr id="8" name="Alt Bilgi Yer Tutucusu 7">
            <a:extLst>
              <a:ext uri="{FF2B5EF4-FFF2-40B4-BE49-F238E27FC236}">
                <a16:creationId xmlns:a16="http://schemas.microsoft.com/office/drawing/2014/main" id="{B341DA78-93C9-AEE8-4BD3-D33C75582C4E}"/>
              </a:ext>
            </a:extLst>
          </p:cNvPr>
          <p:cNvSpPr>
            <a:spLocks noGrp="1"/>
          </p:cNvSpPr>
          <p:nvPr>
            <p:ph type="ftr" sz="quarter" idx="11"/>
          </p:nvPr>
        </p:nvSpPr>
        <p:spPr/>
        <p:txBody>
          <a:bodyPr/>
          <a:lstStyle/>
          <a:p>
            <a:endParaRPr lang="tr-TR"/>
          </a:p>
        </p:txBody>
      </p:sp>
      <p:sp>
        <p:nvSpPr>
          <p:cNvPr id="9" name="Slayt Numarası Yer Tutucusu 8">
            <a:extLst>
              <a:ext uri="{FF2B5EF4-FFF2-40B4-BE49-F238E27FC236}">
                <a16:creationId xmlns:a16="http://schemas.microsoft.com/office/drawing/2014/main" id="{AFDF203D-9860-37F7-97A0-B0A420B8ADEB}"/>
              </a:ext>
            </a:extLst>
          </p:cNvPr>
          <p:cNvSpPr>
            <a:spLocks noGrp="1"/>
          </p:cNvSpPr>
          <p:nvPr>
            <p:ph type="sldNum" sz="quarter" idx="12"/>
          </p:nvPr>
        </p:nvSpPr>
        <p:spPr/>
        <p:txBody>
          <a:bodyPr/>
          <a:lstStyle/>
          <a:p>
            <a:fld id="{F6120CB8-BF29-8941-917E-E950FF2E1D39}" type="slidenum">
              <a:rPr lang="tr-TR" smtClean="0"/>
              <a:t>‹#›</a:t>
            </a:fld>
            <a:endParaRPr lang="tr-TR"/>
          </a:p>
        </p:txBody>
      </p:sp>
    </p:spTree>
    <p:extLst>
      <p:ext uri="{BB962C8B-B14F-4D97-AF65-F5344CB8AC3E}">
        <p14:creationId xmlns:p14="http://schemas.microsoft.com/office/powerpoint/2010/main" val="40829311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B3A73CC2-94AB-4E0A-BCED-DC6C6C94DF79}"/>
              </a:ext>
            </a:extLst>
          </p:cNvPr>
          <p:cNvSpPr>
            <a:spLocks noGrp="1"/>
          </p:cNvSpPr>
          <p:nvPr>
            <p:ph type="title"/>
          </p:nvPr>
        </p:nvSpPr>
        <p:spPr/>
        <p:txBody>
          <a:bodyPr/>
          <a:lstStyle/>
          <a:p>
            <a:r>
              <a:rPr lang="tr-TR"/>
              <a:t>Asıl başlık stilini düzenlemek için tıklayın</a:t>
            </a:r>
          </a:p>
        </p:txBody>
      </p:sp>
      <p:sp>
        <p:nvSpPr>
          <p:cNvPr id="3" name="Veri Yer Tutucusu 2">
            <a:extLst>
              <a:ext uri="{FF2B5EF4-FFF2-40B4-BE49-F238E27FC236}">
                <a16:creationId xmlns:a16="http://schemas.microsoft.com/office/drawing/2014/main" id="{A1B3FD30-471A-FF1A-125C-5DCB214DDD59}"/>
              </a:ext>
            </a:extLst>
          </p:cNvPr>
          <p:cNvSpPr>
            <a:spLocks noGrp="1"/>
          </p:cNvSpPr>
          <p:nvPr>
            <p:ph type="dt" sz="half" idx="10"/>
          </p:nvPr>
        </p:nvSpPr>
        <p:spPr/>
        <p:txBody>
          <a:bodyPr/>
          <a:lstStyle/>
          <a:p>
            <a:fld id="{5AFC42CA-D530-954E-8F6D-6A453E764112}" type="datetimeFigureOut">
              <a:rPr lang="tr-TR" smtClean="0"/>
              <a:t>4.04.2026</a:t>
            </a:fld>
            <a:endParaRPr lang="tr-TR"/>
          </a:p>
        </p:txBody>
      </p:sp>
      <p:sp>
        <p:nvSpPr>
          <p:cNvPr id="4" name="Alt Bilgi Yer Tutucusu 3">
            <a:extLst>
              <a:ext uri="{FF2B5EF4-FFF2-40B4-BE49-F238E27FC236}">
                <a16:creationId xmlns:a16="http://schemas.microsoft.com/office/drawing/2014/main" id="{33E7A1FA-F38E-3670-4573-3C74B7F8200A}"/>
              </a:ext>
            </a:extLst>
          </p:cNvPr>
          <p:cNvSpPr>
            <a:spLocks noGrp="1"/>
          </p:cNvSpPr>
          <p:nvPr>
            <p:ph type="ftr" sz="quarter" idx="11"/>
          </p:nvPr>
        </p:nvSpPr>
        <p:spPr/>
        <p:txBody>
          <a:bodyPr/>
          <a:lstStyle/>
          <a:p>
            <a:endParaRPr lang="tr-TR"/>
          </a:p>
        </p:txBody>
      </p:sp>
      <p:sp>
        <p:nvSpPr>
          <p:cNvPr id="5" name="Slayt Numarası Yer Tutucusu 4">
            <a:extLst>
              <a:ext uri="{FF2B5EF4-FFF2-40B4-BE49-F238E27FC236}">
                <a16:creationId xmlns:a16="http://schemas.microsoft.com/office/drawing/2014/main" id="{CEE026B0-DB01-9DB8-8F58-0544F0B32204}"/>
              </a:ext>
            </a:extLst>
          </p:cNvPr>
          <p:cNvSpPr>
            <a:spLocks noGrp="1"/>
          </p:cNvSpPr>
          <p:nvPr>
            <p:ph type="sldNum" sz="quarter" idx="12"/>
          </p:nvPr>
        </p:nvSpPr>
        <p:spPr/>
        <p:txBody>
          <a:bodyPr/>
          <a:lstStyle/>
          <a:p>
            <a:fld id="{F6120CB8-BF29-8941-917E-E950FF2E1D39}" type="slidenum">
              <a:rPr lang="tr-TR" smtClean="0"/>
              <a:t>‹#›</a:t>
            </a:fld>
            <a:endParaRPr lang="tr-TR"/>
          </a:p>
        </p:txBody>
      </p:sp>
    </p:spTree>
    <p:extLst>
      <p:ext uri="{BB962C8B-B14F-4D97-AF65-F5344CB8AC3E}">
        <p14:creationId xmlns:p14="http://schemas.microsoft.com/office/powerpoint/2010/main" val="3716957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a:extLst>
              <a:ext uri="{FF2B5EF4-FFF2-40B4-BE49-F238E27FC236}">
                <a16:creationId xmlns:a16="http://schemas.microsoft.com/office/drawing/2014/main" id="{043C71BA-0210-A04C-F320-B31C4F14DF7C}"/>
              </a:ext>
            </a:extLst>
          </p:cNvPr>
          <p:cNvSpPr>
            <a:spLocks noGrp="1"/>
          </p:cNvSpPr>
          <p:nvPr>
            <p:ph type="dt" sz="half" idx="10"/>
          </p:nvPr>
        </p:nvSpPr>
        <p:spPr/>
        <p:txBody>
          <a:bodyPr/>
          <a:lstStyle/>
          <a:p>
            <a:fld id="{5AFC42CA-D530-954E-8F6D-6A453E764112}" type="datetimeFigureOut">
              <a:rPr lang="tr-TR" smtClean="0"/>
              <a:t>4.04.2026</a:t>
            </a:fld>
            <a:endParaRPr lang="tr-TR"/>
          </a:p>
        </p:txBody>
      </p:sp>
      <p:sp>
        <p:nvSpPr>
          <p:cNvPr id="3" name="Alt Bilgi Yer Tutucusu 2">
            <a:extLst>
              <a:ext uri="{FF2B5EF4-FFF2-40B4-BE49-F238E27FC236}">
                <a16:creationId xmlns:a16="http://schemas.microsoft.com/office/drawing/2014/main" id="{360785D2-83DC-5E15-9619-9A6658494C51}"/>
              </a:ext>
            </a:extLst>
          </p:cNvPr>
          <p:cNvSpPr>
            <a:spLocks noGrp="1"/>
          </p:cNvSpPr>
          <p:nvPr>
            <p:ph type="ftr" sz="quarter" idx="11"/>
          </p:nvPr>
        </p:nvSpPr>
        <p:spPr/>
        <p:txBody>
          <a:bodyPr/>
          <a:lstStyle/>
          <a:p>
            <a:endParaRPr lang="tr-TR"/>
          </a:p>
        </p:txBody>
      </p:sp>
      <p:sp>
        <p:nvSpPr>
          <p:cNvPr id="4" name="Slayt Numarası Yer Tutucusu 3">
            <a:extLst>
              <a:ext uri="{FF2B5EF4-FFF2-40B4-BE49-F238E27FC236}">
                <a16:creationId xmlns:a16="http://schemas.microsoft.com/office/drawing/2014/main" id="{2C4AF00D-E395-8C71-4EA3-CDCDA9B6D8AE}"/>
              </a:ext>
            </a:extLst>
          </p:cNvPr>
          <p:cNvSpPr>
            <a:spLocks noGrp="1"/>
          </p:cNvSpPr>
          <p:nvPr>
            <p:ph type="sldNum" sz="quarter" idx="12"/>
          </p:nvPr>
        </p:nvSpPr>
        <p:spPr/>
        <p:txBody>
          <a:bodyPr/>
          <a:lstStyle/>
          <a:p>
            <a:fld id="{F6120CB8-BF29-8941-917E-E950FF2E1D39}" type="slidenum">
              <a:rPr lang="tr-TR" smtClean="0"/>
              <a:t>‹#›</a:t>
            </a:fld>
            <a:endParaRPr lang="tr-TR"/>
          </a:p>
        </p:txBody>
      </p:sp>
    </p:spTree>
    <p:extLst>
      <p:ext uri="{BB962C8B-B14F-4D97-AF65-F5344CB8AC3E}">
        <p14:creationId xmlns:p14="http://schemas.microsoft.com/office/powerpoint/2010/main" val="3518197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65A1FA4D-5EA6-76BB-97F6-27C1A361FC2E}"/>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İçerik Yer Tutucusu 2">
            <a:extLst>
              <a:ext uri="{FF2B5EF4-FFF2-40B4-BE49-F238E27FC236}">
                <a16:creationId xmlns:a16="http://schemas.microsoft.com/office/drawing/2014/main" id="{AD362C4D-F45E-84D8-EDA3-A8E25C05FB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Metin Yer Tutucusu 3">
            <a:extLst>
              <a:ext uri="{FF2B5EF4-FFF2-40B4-BE49-F238E27FC236}">
                <a16:creationId xmlns:a16="http://schemas.microsoft.com/office/drawing/2014/main" id="{BCD1F6D5-1D56-8DAE-88EE-614EB4875E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F5317F98-50AF-29D3-CDA3-78756BED2239}"/>
              </a:ext>
            </a:extLst>
          </p:cNvPr>
          <p:cNvSpPr>
            <a:spLocks noGrp="1"/>
          </p:cNvSpPr>
          <p:nvPr>
            <p:ph type="dt" sz="half" idx="10"/>
          </p:nvPr>
        </p:nvSpPr>
        <p:spPr/>
        <p:txBody>
          <a:bodyPr/>
          <a:lstStyle/>
          <a:p>
            <a:fld id="{5AFC42CA-D530-954E-8F6D-6A453E764112}" type="datetimeFigureOut">
              <a:rPr lang="tr-TR" smtClean="0"/>
              <a:t>4.04.2026</a:t>
            </a:fld>
            <a:endParaRPr lang="tr-TR"/>
          </a:p>
        </p:txBody>
      </p:sp>
      <p:sp>
        <p:nvSpPr>
          <p:cNvPr id="6" name="Alt Bilgi Yer Tutucusu 5">
            <a:extLst>
              <a:ext uri="{FF2B5EF4-FFF2-40B4-BE49-F238E27FC236}">
                <a16:creationId xmlns:a16="http://schemas.microsoft.com/office/drawing/2014/main" id="{267FADC0-16BA-1911-65AC-E883BD830EA8}"/>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55476B51-5421-4A6B-F67F-2E798EA45214}"/>
              </a:ext>
            </a:extLst>
          </p:cNvPr>
          <p:cNvSpPr>
            <a:spLocks noGrp="1"/>
          </p:cNvSpPr>
          <p:nvPr>
            <p:ph type="sldNum" sz="quarter" idx="12"/>
          </p:nvPr>
        </p:nvSpPr>
        <p:spPr/>
        <p:txBody>
          <a:bodyPr/>
          <a:lstStyle/>
          <a:p>
            <a:fld id="{F6120CB8-BF29-8941-917E-E950FF2E1D39}" type="slidenum">
              <a:rPr lang="tr-TR" smtClean="0"/>
              <a:t>‹#›</a:t>
            </a:fld>
            <a:endParaRPr lang="tr-TR"/>
          </a:p>
        </p:txBody>
      </p:sp>
    </p:spTree>
    <p:extLst>
      <p:ext uri="{BB962C8B-B14F-4D97-AF65-F5344CB8AC3E}">
        <p14:creationId xmlns:p14="http://schemas.microsoft.com/office/powerpoint/2010/main" val="1082430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9E91080-7981-E17E-CB41-9BA8B8862EEA}"/>
              </a:ext>
            </a:extLst>
          </p:cNvPr>
          <p:cNvSpPr>
            <a:spLocks noGrp="1"/>
          </p:cNvSpPr>
          <p:nvPr>
            <p:ph type="title"/>
          </p:nvPr>
        </p:nvSpPr>
        <p:spPr>
          <a:xfrm>
            <a:off x="839788" y="457200"/>
            <a:ext cx="3932237" cy="1600200"/>
          </a:xfrm>
        </p:spPr>
        <p:txBody>
          <a:bodyPr anchor="b"/>
          <a:lstStyle>
            <a:lvl1pPr>
              <a:defRPr sz="3200"/>
            </a:lvl1pPr>
          </a:lstStyle>
          <a:p>
            <a:r>
              <a:rPr lang="tr-TR"/>
              <a:t>Asıl başlık stilini düzenlemek için tıklayın</a:t>
            </a:r>
          </a:p>
        </p:txBody>
      </p:sp>
      <p:sp>
        <p:nvSpPr>
          <p:cNvPr id="3" name="Resim Yer Tutucusu 2">
            <a:extLst>
              <a:ext uri="{FF2B5EF4-FFF2-40B4-BE49-F238E27FC236}">
                <a16:creationId xmlns:a16="http://schemas.microsoft.com/office/drawing/2014/main" id="{560C5572-D7C8-A76E-EDBB-329DCD30E5F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tr-TR"/>
          </a:p>
        </p:txBody>
      </p:sp>
      <p:sp>
        <p:nvSpPr>
          <p:cNvPr id="4" name="Metin Yer Tutucusu 3">
            <a:extLst>
              <a:ext uri="{FF2B5EF4-FFF2-40B4-BE49-F238E27FC236}">
                <a16:creationId xmlns:a16="http://schemas.microsoft.com/office/drawing/2014/main" id="{252F7A82-01F3-B95B-60EB-3F5F4DA590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tr-TR"/>
              <a:t>Asıl metin stillerini düzenlemek için tıklayın</a:t>
            </a:r>
          </a:p>
        </p:txBody>
      </p:sp>
      <p:sp>
        <p:nvSpPr>
          <p:cNvPr id="5" name="Veri Yer Tutucusu 4">
            <a:extLst>
              <a:ext uri="{FF2B5EF4-FFF2-40B4-BE49-F238E27FC236}">
                <a16:creationId xmlns:a16="http://schemas.microsoft.com/office/drawing/2014/main" id="{47EB70E8-8A3A-73B1-4443-D6484499A449}"/>
              </a:ext>
            </a:extLst>
          </p:cNvPr>
          <p:cNvSpPr>
            <a:spLocks noGrp="1"/>
          </p:cNvSpPr>
          <p:nvPr>
            <p:ph type="dt" sz="half" idx="10"/>
          </p:nvPr>
        </p:nvSpPr>
        <p:spPr/>
        <p:txBody>
          <a:bodyPr/>
          <a:lstStyle/>
          <a:p>
            <a:fld id="{5AFC42CA-D530-954E-8F6D-6A453E764112}" type="datetimeFigureOut">
              <a:rPr lang="tr-TR" smtClean="0"/>
              <a:t>4.04.2026</a:t>
            </a:fld>
            <a:endParaRPr lang="tr-TR"/>
          </a:p>
        </p:txBody>
      </p:sp>
      <p:sp>
        <p:nvSpPr>
          <p:cNvPr id="6" name="Alt Bilgi Yer Tutucusu 5">
            <a:extLst>
              <a:ext uri="{FF2B5EF4-FFF2-40B4-BE49-F238E27FC236}">
                <a16:creationId xmlns:a16="http://schemas.microsoft.com/office/drawing/2014/main" id="{27335944-54F5-2ACC-0AE3-D1ECD63E43FA}"/>
              </a:ext>
            </a:extLst>
          </p:cNvPr>
          <p:cNvSpPr>
            <a:spLocks noGrp="1"/>
          </p:cNvSpPr>
          <p:nvPr>
            <p:ph type="ftr" sz="quarter" idx="11"/>
          </p:nvPr>
        </p:nvSpPr>
        <p:spPr/>
        <p:txBody>
          <a:bodyPr/>
          <a:lstStyle/>
          <a:p>
            <a:endParaRPr lang="tr-TR"/>
          </a:p>
        </p:txBody>
      </p:sp>
      <p:sp>
        <p:nvSpPr>
          <p:cNvPr id="7" name="Slayt Numarası Yer Tutucusu 6">
            <a:extLst>
              <a:ext uri="{FF2B5EF4-FFF2-40B4-BE49-F238E27FC236}">
                <a16:creationId xmlns:a16="http://schemas.microsoft.com/office/drawing/2014/main" id="{F7F9BB28-E610-C9AF-F38D-DB9DCF31A370}"/>
              </a:ext>
            </a:extLst>
          </p:cNvPr>
          <p:cNvSpPr>
            <a:spLocks noGrp="1"/>
          </p:cNvSpPr>
          <p:nvPr>
            <p:ph type="sldNum" sz="quarter" idx="12"/>
          </p:nvPr>
        </p:nvSpPr>
        <p:spPr/>
        <p:txBody>
          <a:bodyPr/>
          <a:lstStyle/>
          <a:p>
            <a:fld id="{F6120CB8-BF29-8941-917E-E950FF2E1D39}" type="slidenum">
              <a:rPr lang="tr-TR" smtClean="0"/>
              <a:t>‹#›</a:t>
            </a:fld>
            <a:endParaRPr lang="tr-TR"/>
          </a:p>
        </p:txBody>
      </p:sp>
    </p:spTree>
    <p:extLst>
      <p:ext uri="{BB962C8B-B14F-4D97-AF65-F5344CB8AC3E}">
        <p14:creationId xmlns:p14="http://schemas.microsoft.com/office/powerpoint/2010/main" val="1909876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ve Dikey Metin">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EAF45692-CDEF-9FA8-08A9-397B6DA7CB12}"/>
              </a:ext>
            </a:extLst>
          </p:cNvPr>
          <p:cNvSpPr>
            <a:spLocks noGrp="1"/>
          </p:cNvSpPr>
          <p:nvPr>
            <p:ph type="title"/>
          </p:nvPr>
        </p:nvSpPr>
        <p:spPr/>
        <p:txBody>
          <a:bodyPr/>
          <a:lstStyle/>
          <a:p>
            <a:r>
              <a:rPr lang="tr-TR"/>
              <a:t>Asıl başlık stilini düzenlemek için tıklayın</a:t>
            </a:r>
          </a:p>
        </p:txBody>
      </p:sp>
      <p:sp>
        <p:nvSpPr>
          <p:cNvPr id="3" name="Dikey Metin Yer Tutucusu 2">
            <a:extLst>
              <a:ext uri="{FF2B5EF4-FFF2-40B4-BE49-F238E27FC236}">
                <a16:creationId xmlns:a16="http://schemas.microsoft.com/office/drawing/2014/main" id="{1FD162DF-9901-8B92-8534-C2F5A849539F}"/>
              </a:ext>
            </a:extLst>
          </p:cNvPr>
          <p:cNvSpPr>
            <a:spLocks noGrp="1"/>
          </p:cNvSpPr>
          <p:nvPr>
            <p:ph type="body" orient="vert" idx="1"/>
          </p:nvPr>
        </p:nvSpPr>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8364B9A8-A309-A018-5C46-2AAAC72B3A28}"/>
              </a:ext>
            </a:extLst>
          </p:cNvPr>
          <p:cNvSpPr>
            <a:spLocks noGrp="1"/>
          </p:cNvSpPr>
          <p:nvPr>
            <p:ph type="dt" sz="half" idx="10"/>
          </p:nvPr>
        </p:nvSpPr>
        <p:spPr/>
        <p:txBody>
          <a:bodyPr/>
          <a:lstStyle/>
          <a:p>
            <a:fld id="{5AFC42CA-D530-954E-8F6D-6A453E764112}" type="datetimeFigureOut">
              <a:rPr lang="tr-TR" smtClean="0"/>
              <a:t>4.04.2026</a:t>
            </a:fld>
            <a:endParaRPr lang="tr-TR"/>
          </a:p>
        </p:txBody>
      </p:sp>
      <p:sp>
        <p:nvSpPr>
          <p:cNvPr id="5" name="Alt Bilgi Yer Tutucusu 4">
            <a:extLst>
              <a:ext uri="{FF2B5EF4-FFF2-40B4-BE49-F238E27FC236}">
                <a16:creationId xmlns:a16="http://schemas.microsoft.com/office/drawing/2014/main" id="{BD70A877-1046-B1E1-C522-0FA80951415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499F41D3-CA99-45CE-1A36-8FED3D163FAB}"/>
              </a:ext>
            </a:extLst>
          </p:cNvPr>
          <p:cNvSpPr>
            <a:spLocks noGrp="1"/>
          </p:cNvSpPr>
          <p:nvPr>
            <p:ph type="sldNum" sz="quarter" idx="12"/>
          </p:nvPr>
        </p:nvSpPr>
        <p:spPr/>
        <p:txBody>
          <a:bodyPr/>
          <a:lstStyle/>
          <a:p>
            <a:fld id="{F6120CB8-BF29-8941-917E-E950FF2E1D39}" type="slidenum">
              <a:rPr lang="tr-TR" smtClean="0"/>
              <a:t>‹#›</a:t>
            </a:fld>
            <a:endParaRPr lang="tr-TR"/>
          </a:p>
        </p:txBody>
      </p:sp>
    </p:spTree>
    <p:extLst>
      <p:ext uri="{BB962C8B-B14F-4D97-AF65-F5344CB8AC3E}">
        <p14:creationId xmlns:p14="http://schemas.microsoft.com/office/powerpoint/2010/main" val="3939427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a:extLst>
              <a:ext uri="{FF2B5EF4-FFF2-40B4-BE49-F238E27FC236}">
                <a16:creationId xmlns:a16="http://schemas.microsoft.com/office/drawing/2014/main" id="{2DB3AD86-F4AE-2DD0-A7F1-98E135E65C37}"/>
              </a:ext>
            </a:extLst>
          </p:cNvPr>
          <p:cNvSpPr>
            <a:spLocks noGrp="1"/>
          </p:cNvSpPr>
          <p:nvPr>
            <p:ph type="title" orient="vert"/>
          </p:nvPr>
        </p:nvSpPr>
        <p:spPr>
          <a:xfrm>
            <a:off x="8724900" y="365125"/>
            <a:ext cx="2628900" cy="5811838"/>
          </a:xfrm>
        </p:spPr>
        <p:txBody>
          <a:bodyPr vert="eaVert"/>
          <a:lstStyle/>
          <a:p>
            <a:r>
              <a:rPr lang="tr-TR"/>
              <a:t>Asıl başlık stilini düzenlemek için tıklayın</a:t>
            </a:r>
          </a:p>
        </p:txBody>
      </p:sp>
      <p:sp>
        <p:nvSpPr>
          <p:cNvPr id="3" name="Dikey Metin Yer Tutucusu 2">
            <a:extLst>
              <a:ext uri="{FF2B5EF4-FFF2-40B4-BE49-F238E27FC236}">
                <a16:creationId xmlns:a16="http://schemas.microsoft.com/office/drawing/2014/main" id="{8313660E-4F87-6552-1E65-9F7854B0AA95}"/>
              </a:ext>
            </a:extLst>
          </p:cNvPr>
          <p:cNvSpPr>
            <a:spLocks noGrp="1"/>
          </p:cNvSpPr>
          <p:nvPr>
            <p:ph type="body" orient="vert" idx="1"/>
          </p:nvPr>
        </p:nvSpPr>
        <p:spPr>
          <a:xfrm>
            <a:off x="838200" y="365125"/>
            <a:ext cx="7734300" cy="5811838"/>
          </a:xfrm>
        </p:spPr>
        <p:txBody>
          <a:bodyPr vert="eaVert"/>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DCFC7D1E-B691-E39F-616B-AFB9A3A17267}"/>
              </a:ext>
            </a:extLst>
          </p:cNvPr>
          <p:cNvSpPr>
            <a:spLocks noGrp="1"/>
          </p:cNvSpPr>
          <p:nvPr>
            <p:ph type="dt" sz="half" idx="10"/>
          </p:nvPr>
        </p:nvSpPr>
        <p:spPr/>
        <p:txBody>
          <a:bodyPr/>
          <a:lstStyle/>
          <a:p>
            <a:fld id="{5AFC42CA-D530-954E-8F6D-6A453E764112}" type="datetimeFigureOut">
              <a:rPr lang="tr-TR" smtClean="0"/>
              <a:t>4.04.2026</a:t>
            </a:fld>
            <a:endParaRPr lang="tr-TR"/>
          </a:p>
        </p:txBody>
      </p:sp>
      <p:sp>
        <p:nvSpPr>
          <p:cNvPr id="5" name="Alt Bilgi Yer Tutucusu 4">
            <a:extLst>
              <a:ext uri="{FF2B5EF4-FFF2-40B4-BE49-F238E27FC236}">
                <a16:creationId xmlns:a16="http://schemas.microsoft.com/office/drawing/2014/main" id="{F36E7FEA-83C8-4A53-9DD9-8E88B932797C}"/>
              </a:ext>
            </a:extLst>
          </p:cNvPr>
          <p:cNvSpPr>
            <a:spLocks noGrp="1"/>
          </p:cNvSpPr>
          <p:nvPr>
            <p:ph type="ftr" sz="quarter" idx="11"/>
          </p:nvPr>
        </p:nvSpPr>
        <p:spPr/>
        <p:txBody>
          <a:bodyPr/>
          <a:lstStyle/>
          <a:p>
            <a:endParaRPr lang="tr-TR"/>
          </a:p>
        </p:txBody>
      </p:sp>
      <p:sp>
        <p:nvSpPr>
          <p:cNvPr id="6" name="Slayt Numarası Yer Tutucusu 5">
            <a:extLst>
              <a:ext uri="{FF2B5EF4-FFF2-40B4-BE49-F238E27FC236}">
                <a16:creationId xmlns:a16="http://schemas.microsoft.com/office/drawing/2014/main" id="{5BB6F9EF-A952-5C22-9CC8-DA0D6E59300C}"/>
              </a:ext>
            </a:extLst>
          </p:cNvPr>
          <p:cNvSpPr>
            <a:spLocks noGrp="1"/>
          </p:cNvSpPr>
          <p:nvPr>
            <p:ph type="sldNum" sz="quarter" idx="12"/>
          </p:nvPr>
        </p:nvSpPr>
        <p:spPr/>
        <p:txBody>
          <a:bodyPr/>
          <a:lstStyle/>
          <a:p>
            <a:fld id="{F6120CB8-BF29-8941-917E-E950FF2E1D39}" type="slidenum">
              <a:rPr lang="tr-TR" smtClean="0"/>
              <a:t>‹#›</a:t>
            </a:fld>
            <a:endParaRPr lang="tr-TR"/>
          </a:p>
        </p:txBody>
      </p:sp>
    </p:spTree>
    <p:extLst>
      <p:ext uri="{BB962C8B-B14F-4D97-AF65-F5344CB8AC3E}">
        <p14:creationId xmlns:p14="http://schemas.microsoft.com/office/powerpoint/2010/main" val="11609016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Başlık Yer Tutucusu 1">
            <a:extLst>
              <a:ext uri="{FF2B5EF4-FFF2-40B4-BE49-F238E27FC236}">
                <a16:creationId xmlns:a16="http://schemas.microsoft.com/office/drawing/2014/main" id="{38B68DD1-B47D-32EF-DF0E-9E6B72A9C2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tr-TR"/>
              <a:t>Asıl başlık stilini düzenlemek için tıklayın</a:t>
            </a:r>
          </a:p>
        </p:txBody>
      </p:sp>
      <p:sp>
        <p:nvSpPr>
          <p:cNvPr id="3" name="Metin Yer Tutucusu 2">
            <a:extLst>
              <a:ext uri="{FF2B5EF4-FFF2-40B4-BE49-F238E27FC236}">
                <a16:creationId xmlns:a16="http://schemas.microsoft.com/office/drawing/2014/main" id="{440B6A23-3E06-BE5D-535D-670AE50DA08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tr-TR"/>
              <a:t>Asıl metin stillerini düzenlemek için tıklayın</a:t>
            </a:r>
          </a:p>
          <a:p>
            <a:pPr lvl="1"/>
            <a:r>
              <a:rPr lang="tr-TR"/>
              <a:t>İkinci düzey</a:t>
            </a:r>
          </a:p>
          <a:p>
            <a:pPr lvl="2"/>
            <a:r>
              <a:rPr lang="tr-TR"/>
              <a:t>Üçüncü düzey</a:t>
            </a:r>
          </a:p>
          <a:p>
            <a:pPr lvl="3"/>
            <a:r>
              <a:rPr lang="tr-TR"/>
              <a:t>Dördüncü düzey</a:t>
            </a:r>
          </a:p>
          <a:p>
            <a:pPr lvl="4"/>
            <a:r>
              <a:rPr lang="tr-TR"/>
              <a:t>Beşinci düzey</a:t>
            </a:r>
          </a:p>
        </p:txBody>
      </p:sp>
      <p:sp>
        <p:nvSpPr>
          <p:cNvPr id="4" name="Veri Yer Tutucusu 3">
            <a:extLst>
              <a:ext uri="{FF2B5EF4-FFF2-40B4-BE49-F238E27FC236}">
                <a16:creationId xmlns:a16="http://schemas.microsoft.com/office/drawing/2014/main" id="{F869DECF-77F4-AB05-A1A2-35CFBE1FE8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AFC42CA-D530-954E-8F6D-6A453E764112}" type="datetimeFigureOut">
              <a:rPr lang="tr-TR" smtClean="0"/>
              <a:t>4.04.2026</a:t>
            </a:fld>
            <a:endParaRPr lang="tr-TR"/>
          </a:p>
        </p:txBody>
      </p:sp>
      <p:sp>
        <p:nvSpPr>
          <p:cNvPr id="5" name="Alt Bilgi Yer Tutucusu 4">
            <a:extLst>
              <a:ext uri="{FF2B5EF4-FFF2-40B4-BE49-F238E27FC236}">
                <a16:creationId xmlns:a16="http://schemas.microsoft.com/office/drawing/2014/main" id="{FCD7E72C-A808-D2AC-D3E7-F801C4C066B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tr-TR"/>
          </a:p>
        </p:txBody>
      </p:sp>
      <p:sp>
        <p:nvSpPr>
          <p:cNvPr id="6" name="Slayt Numarası Yer Tutucusu 5">
            <a:extLst>
              <a:ext uri="{FF2B5EF4-FFF2-40B4-BE49-F238E27FC236}">
                <a16:creationId xmlns:a16="http://schemas.microsoft.com/office/drawing/2014/main" id="{4B7D6760-FF82-ACDC-33F0-EFEE05005CF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6120CB8-BF29-8941-917E-E950FF2E1D39}" type="slidenum">
              <a:rPr lang="tr-TR" smtClean="0"/>
              <a:t>‹#›</a:t>
            </a:fld>
            <a:endParaRPr lang="tr-TR"/>
          </a:p>
        </p:txBody>
      </p:sp>
    </p:spTree>
    <p:extLst>
      <p:ext uri="{BB962C8B-B14F-4D97-AF65-F5344CB8AC3E}">
        <p14:creationId xmlns:p14="http://schemas.microsoft.com/office/powerpoint/2010/main" val="39118296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2151139A-886F-4B97-8815-729AD3831B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14" name="Rectangle 13">
            <a:extLst>
              <a:ext uri="{FF2B5EF4-FFF2-40B4-BE49-F238E27FC236}">
                <a16:creationId xmlns:a16="http://schemas.microsoft.com/office/drawing/2014/main" id="{AB5E08C4-8CDD-4623-A5B8-E998C6DEE3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1500"/>
            <a:ext cx="12191998" cy="6858000"/>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AFFC87AC-C919-4FE5-BAC3-39509E0011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635" y="-1500"/>
            <a:ext cx="8119933" cy="6858001"/>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D0659F6-0853-468D-B1B2-44FDBE98B8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9272" y="-3000"/>
            <a:ext cx="12201265" cy="6859501"/>
          </a:xfrm>
          <a:prstGeom prst="rect">
            <a:avLst/>
          </a:prstGeom>
          <a:gradFill>
            <a:gsLst>
              <a:gs pos="0">
                <a:srgbClr val="000000">
                  <a:alpha val="71765"/>
                </a:srgbClr>
              </a:gs>
              <a:gs pos="100000">
                <a:schemeClr val="accent1">
                  <a:alpha val="24000"/>
                </a:schemeClr>
              </a:gs>
            </a:gsLst>
            <a:lin ang="15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15F33878-D502-4FFA-8ACE-F2AECDB2A2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78536" y="0"/>
            <a:ext cx="11718098" cy="6858000"/>
          </a:xfrm>
          <a:prstGeom prst="rect">
            <a:avLst/>
          </a:prstGeom>
          <a:gradFill>
            <a:gsLst>
              <a:gs pos="19000">
                <a:srgbClr val="000000">
                  <a:alpha val="62000"/>
                </a:srgbClr>
              </a:gs>
              <a:gs pos="100000">
                <a:schemeClr val="accent1">
                  <a:lumMod val="75000"/>
                  <a:alpha val="44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977ACDD7-882D-4B81-A213-84C82B96B0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4" y="2888341"/>
            <a:ext cx="12203819" cy="3968158"/>
          </a:xfrm>
          <a:prstGeom prst="rect">
            <a:avLst/>
          </a:prstGeom>
          <a:gradFill>
            <a:gsLst>
              <a:gs pos="0">
                <a:srgbClr val="000000">
                  <a:alpha val="0"/>
                </a:srgbClr>
              </a:gs>
              <a:gs pos="99000">
                <a:schemeClr val="accent1">
                  <a:lumMod val="50000"/>
                  <a:alpha val="55000"/>
                </a:schemeClr>
              </a:gs>
            </a:gsLst>
            <a:lin ang="16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Resim 3" descr="metin, ekran görüntüsü, hava taşıtı, tasarım içeren bir resim&#10;&#10;Yapay zeka tarafından oluşturulmuş içerik yanlış olabilir.">
            <a:extLst>
              <a:ext uri="{FF2B5EF4-FFF2-40B4-BE49-F238E27FC236}">
                <a16:creationId xmlns:a16="http://schemas.microsoft.com/office/drawing/2014/main" id="{6B06D942-425C-FF7B-5487-47FCF599EE17}"/>
              </a:ext>
            </a:extLst>
          </p:cNvPr>
          <p:cNvPicPr>
            <a:picLocks noChangeAspect="1"/>
          </p:cNvPicPr>
          <p:nvPr/>
        </p:nvPicPr>
        <p:blipFill>
          <a:blip r:embed="rId2"/>
          <a:srcRect t="264" r="1" b="1"/>
          <a:stretch>
            <a:fillRect/>
          </a:stretch>
        </p:blipFill>
        <p:spPr>
          <a:xfrm>
            <a:off x="7565925" y="252703"/>
            <a:ext cx="3989141" cy="5340417"/>
          </a:xfrm>
          <a:prstGeom prst="rect">
            <a:avLst/>
          </a:prstGeom>
        </p:spPr>
      </p:pic>
      <p:graphicFrame>
        <p:nvGraphicFramePr>
          <p:cNvPr id="7" name="Metin kutusu 4">
            <a:extLst>
              <a:ext uri="{FF2B5EF4-FFF2-40B4-BE49-F238E27FC236}">
                <a16:creationId xmlns:a16="http://schemas.microsoft.com/office/drawing/2014/main" id="{4EB435F7-4924-026C-99D5-50DC72B97904}"/>
              </a:ext>
            </a:extLst>
          </p:cNvPr>
          <p:cNvGraphicFramePr/>
          <p:nvPr>
            <p:extLst>
              <p:ext uri="{D42A27DB-BD31-4B8C-83A1-F6EECF244321}">
                <p14:modId xmlns:p14="http://schemas.microsoft.com/office/powerpoint/2010/main" val="63332850"/>
              </p:ext>
            </p:extLst>
          </p:nvPr>
        </p:nvGraphicFramePr>
        <p:xfrm>
          <a:off x="28442" y="129585"/>
          <a:ext cx="6067558" cy="35702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8" name="Resim 7" descr="metin, küçük resim içeren bir resim&#10;&#10;Açıklama otomatik olarak oluşturuldu">
            <a:extLst>
              <a:ext uri="{FF2B5EF4-FFF2-40B4-BE49-F238E27FC236}">
                <a16:creationId xmlns:a16="http://schemas.microsoft.com/office/drawing/2014/main" id="{1729EE55-C63F-4CB5-D23F-9D3CA29CB01A}"/>
              </a:ext>
            </a:extLst>
          </p:cNvPr>
          <p:cNvPicPr>
            <a:picLocks noChangeAspect="1"/>
          </p:cNvPicPr>
          <p:nvPr/>
        </p:nvPicPr>
        <p:blipFill>
          <a:blip r:embed="rId8" cstate="print"/>
          <a:srcRect/>
          <a:stretch>
            <a:fillRect/>
          </a:stretch>
        </p:blipFill>
        <p:spPr bwMode="auto">
          <a:xfrm>
            <a:off x="9806584" y="6286215"/>
            <a:ext cx="2128241" cy="305972"/>
          </a:xfrm>
          <a:prstGeom prst="rect">
            <a:avLst/>
          </a:prstGeom>
          <a:noFill/>
          <a:ln w="9525">
            <a:noFill/>
            <a:miter lim="800000"/>
            <a:headEnd/>
            <a:tailEnd/>
          </a:ln>
        </p:spPr>
      </p:pic>
      <p:sp>
        <p:nvSpPr>
          <p:cNvPr id="10" name="Metin kutusu 9">
            <a:extLst>
              <a:ext uri="{FF2B5EF4-FFF2-40B4-BE49-F238E27FC236}">
                <a16:creationId xmlns:a16="http://schemas.microsoft.com/office/drawing/2014/main" id="{C3FCF1F9-ADF9-DC84-E030-FFD56F7064B3}"/>
              </a:ext>
            </a:extLst>
          </p:cNvPr>
          <p:cNvSpPr txBox="1"/>
          <p:nvPr/>
        </p:nvSpPr>
        <p:spPr>
          <a:xfrm>
            <a:off x="9710049" y="6581001"/>
            <a:ext cx="2456348" cy="276999"/>
          </a:xfrm>
          <a:prstGeom prst="rect">
            <a:avLst/>
          </a:prstGeom>
          <a:noFill/>
        </p:spPr>
        <p:txBody>
          <a:bodyPr wrap="square" rtlCol="0">
            <a:spAutoFit/>
          </a:bodyPr>
          <a:lstStyle/>
          <a:p>
            <a:r>
              <a:rPr lang="tr-TR" sz="1200" b="1" dirty="0">
                <a:solidFill>
                  <a:schemeClr val="bg1"/>
                </a:solidFill>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36933468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3" name="Rectangle 8">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4" name="Group 10">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10964637" y="2358"/>
            <a:ext cx="1876653" cy="1766008"/>
            <a:chOff x="-648769" y="2358"/>
            <a:chExt cx="1876653" cy="1766008"/>
          </a:xfrm>
        </p:grpSpPr>
        <p:sp>
          <p:nvSpPr>
            <p:cNvPr id="12" name="Freeform: Shape 11">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12">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14">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737196" y="6033666"/>
            <a:ext cx="645368" cy="645368"/>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Isosceles Triangle 16">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343436" y="5721108"/>
            <a:ext cx="2261965"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Tablo 3">
            <a:extLst>
              <a:ext uri="{FF2B5EF4-FFF2-40B4-BE49-F238E27FC236}">
                <a16:creationId xmlns:a16="http://schemas.microsoft.com/office/drawing/2014/main" id="{D97FA916-8DC5-AF8E-47ED-FA494EE3A09B}"/>
              </a:ext>
            </a:extLst>
          </p:cNvPr>
          <p:cNvGraphicFramePr>
            <a:graphicFrameLocks noGrp="1"/>
          </p:cNvGraphicFramePr>
          <p:nvPr>
            <p:extLst>
              <p:ext uri="{D42A27DB-BD31-4B8C-83A1-F6EECF244321}">
                <p14:modId xmlns:p14="http://schemas.microsoft.com/office/powerpoint/2010/main" val="735212527"/>
              </p:ext>
            </p:extLst>
          </p:nvPr>
        </p:nvGraphicFramePr>
        <p:xfrm>
          <a:off x="418189" y="1377114"/>
          <a:ext cx="9904758" cy="4472646"/>
        </p:xfrm>
        <a:graphic>
          <a:graphicData uri="http://schemas.openxmlformats.org/drawingml/2006/table">
            <a:tbl>
              <a:tblPr firstRow="1" firstCol="1" bandRow="1"/>
              <a:tblGrid>
                <a:gridCol w="9904758">
                  <a:extLst>
                    <a:ext uri="{9D8B030D-6E8A-4147-A177-3AD203B41FA5}">
                      <a16:colId xmlns:a16="http://schemas.microsoft.com/office/drawing/2014/main" val="1855475995"/>
                    </a:ext>
                  </a:extLst>
                </a:gridCol>
              </a:tblGrid>
              <a:tr h="480318">
                <a:tc>
                  <a:txBody>
                    <a:bodyPr/>
                    <a:lstStyle/>
                    <a:p>
                      <a:pPr marL="530352" marR="265176" indent="-9144" algn="just" fontAlgn="t">
                        <a:lnSpc>
                          <a:spcPct val="112000"/>
                        </a:lnSpc>
                        <a:spcAft>
                          <a:spcPts val="735"/>
                        </a:spcAft>
                        <a:buNone/>
                      </a:pPr>
                      <a:r>
                        <a:rPr lang="tr-TR" sz="1600" b="1" i="1"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Ticari Bilanço Karı / Zararı </a:t>
                      </a:r>
                      <a:endParaRPr lang="tr-TR" sz="1600" b="0" i="0" u="none" strike="noStrike" dirty="0">
                        <a:effectLst/>
                        <a:latin typeface="Times New Roman" panose="02020603050405020304" pitchFamily="18" charset="0"/>
                        <a:cs typeface="Times New Roman" panose="02020603050405020304" pitchFamily="18" charset="0"/>
                      </a:endParaRPr>
                    </a:p>
                  </a:txBody>
                  <a:tcPr marL="151946" marR="151946" marT="2110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99809443"/>
                  </a:ext>
                </a:extLst>
              </a:tr>
              <a:tr h="480318">
                <a:tc>
                  <a:txBody>
                    <a:bodyPr/>
                    <a:lstStyle/>
                    <a:p>
                      <a:pPr marL="530352" marR="265176" indent="-9144" algn="just" fontAlgn="t">
                        <a:lnSpc>
                          <a:spcPct val="112000"/>
                        </a:lnSpc>
                        <a:spcAft>
                          <a:spcPts val="735"/>
                        </a:spcAft>
                        <a:buNone/>
                      </a:pPr>
                      <a:r>
                        <a:rPr lang="tr-TR" sz="1600" b="1" i="1"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Kanunen Kabul Edilmeyen Giderler </a:t>
                      </a:r>
                      <a:endParaRPr lang="tr-TR" sz="1600" b="0" i="0" u="none" strike="noStrike" dirty="0">
                        <a:effectLst/>
                        <a:latin typeface="Times New Roman" panose="02020603050405020304" pitchFamily="18" charset="0"/>
                        <a:cs typeface="Times New Roman" panose="02020603050405020304" pitchFamily="18" charset="0"/>
                      </a:endParaRPr>
                    </a:p>
                  </a:txBody>
                  <a:tcPr marL="151946" marR="151946" marT="2110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09243111"/>
                  </a:ext>
                </a:extLst>
              </a:tr>
              <a:tr h="3031692">
                <a:tc>
                  <a:txBody>
                    <a:bodyPr/>
                    <a:lstStyle/>
                    <a:p>
                      <a:pPr marL="530352" marR="265176" indent="-9144" algn="just" fontAlgn="t">
                        <a:lnSpc>
                          <a:spcPct val="112000"/>
                        </a:lnSpc>
                        <a:spcAft>
                          <a:spcPts val="595"/>
                        </a:spcAft>
                        <a:buNone/>
                      </a:pPr>
                      <a:r>
                        <a:rPr lang="tr-TR" sz="1600" b="1" i="1"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Zarar Dahi Olsa İndirilebilecek İndirim ve İstisnalar</a:t>
                      </a:r>
                      <a:endParaRPr lang="tr-TR" sz="16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675"/>
                        </a:spcAft>
                        <a:buNone/>
                      </a:pPr>
                      <a:r>
                        <a:rPr lang="tr-TR" sz="16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KVK 5. Maddede yer alan istisnalar (</a:t>
                      </a:r>
                      <a:r>
                        <a:rPr lang="tr-TR" sz="1600" b="0" i="0" u="none" strike="noStrike" kern="1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Risturnlar</a:t>
                      </a:r>
                      <a:r>
                        <a:rPr lang="tr-TR" sz="16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Hariç) </a:t>
                      </a:r>
                      <a:endParaRPr lang="tr-TR" sz="16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685"/>
                        </a:spcAft>
                        <a:buNone/>
                      </a:pPr>
                      <a:r>
                        <a:rPr lang="tr-TR" sz="16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Serbest Bölgeler istisnası</a:t>
                      </a:r>
                      <a:endParaRPr lang="tr-TR" sz="16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675"/>
                        </a:spcAft>
                        <a:buNone/>
                      </a:pPr>
                      <a:r>
                        <a:rPr lang="tr-TR" sz="16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Teknoloji Geliştirme Bölgeleri istisnası                                      </a:t>
                      </a:r>
                      <a:endParaRPr lang="tr-TR" sz="16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675"/>
                        </a:spcAft>
                        <a:buNone/>
                      </a:pPr>
                      <a:r>
                        <a:rPr lang="tr-TR" sz="16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Türk Uluslararası Gemi Sicili (TUGS) istisnası </a:t>
                      </a:r>
                      <a:endParaRPr lang="tr-TR" sz="16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675"/>
                        </a:spcAft>
                        <a:buNone/>
                      </a:pPr>
                      <a:r>
                        <a:rPr lang="tr-TR" sz="16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5300 Sayılı Lisanslı Depoculuk Kapsamında istisna </a:t>
                      </a:r>
                      <a:endParaRPr lang="tr-TR" sz="16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705"/>
                        </a:spcAft>
                        <a:buNone/>
                      </a:pPr>
                      <a:r>
                        <a:rPr lang="tr-TR" sz="16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Diğer indirim ve istisnalar   </a:t>
                      </a:r>
                      <a:endParaRPr lang="tr-TR" sz="1600" b="0" i="0" u="none" strike="noStrike" dirty="0">
                        <a:effectLst/>
                        <a:latin typeface="Times New Roman" panose="02020603050405020304" pitchFamily="18" charset="0"/>
                        <a:cs typeface="Times New Roman" panose="02020603050405020304" pitchFamily="18" charset="0"/>
                      </a:endParaRPr>
                    </a:p>
                  </a:txBody>
                  <a:tcPr marL="151946" marR="151946" marT="2110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77605508"/>
                  </a:ext>
                </a:extLst>
              </a:tr>
              <a:tr h="480318">
                <a:tc>
                  <a:txBody>
                    <a:bodyPr/>
                    <a:lstStyle/>
                    <a:p>
                      <a:pPr marL="530352" marR="265176" indent="-9144" algn="just" fontAlgn="t">
                        <a:lnSpc>
                          <a:spcPct val="112000"/>
                        </a:lnSpc>
                        <a:spcAft>
                          <a:spcPts val="735"/>
                        </a:spcAft>
                        <a:buNone/>
                      </a:pPr>
                      <a:r>
                        <a:rPr lang="tr-TR" sz="1600" b="1" i="1"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Geçmiş Yıl Zararları </a:t>
                      </a:r>
                      <a:endParaRPr lang="tr-TR" sz="1600" b="0" i="0" u="none" strike="noStrike" dirty="0">
                        <a:effectLst/>
                        <a:latin typeface="Times New Roman" panose="02020603050405020304" pitchFamily="18" charset="0"/>
                        <a:cs typeface="Times New Roman" panose="02020603050405020304" pitchFamily="18" charset="0"/>
                      </a:endParaRPr>
                    </a:p>
                  </a:txBody>
                  <a:tcPr marL="151946" marR="151946" marT="2110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50346945"/>
                  </a:ext>
                </a:extLst>
              </a:tr>
            </a:tbl>
          </a:graphicData>
        </a:graphic>
      </p:graphicFrame>
      <p:sp>
        <p:nvSpPr>
          <p:cNvPr id="5" name="Metin kutusu 4">
            <a:extLst>
              <a:ext uri="{FF2B5EF4-FFF2-40B4-BE49-F238E27FC236}">
                <a16:creationId xmlns:a16="http://schemas.microsoft.com/office/drawing/2014/main" id="{C8D91188-FC32-C0F8-B7FD-01D4A226E44C}"/>
              </a:ext>
            </a:extLst>
          </p:cNvPr>
          <p:cNvSpPr txBox="1"/>
          <p:nvPr/>
        </p:nvSpPr>
        <p:spPr>
          <a:xfrm>
            <a:off x="538980" y="707103"/>
            <a:ext cx="4468531" cy="338554"/>
          </a:xfrm>
          <a:prstGeom prst="rect">
            <a:avLst/>
          </a:prstGeom>
          <a:noFill/>
        </p:spPr>
        <p:txBody>
          <a:bodyPr wrap="none" rtlCol="0">
            <a:spAutoFit/>
          </a:bodyPr>
          <a:lstStyle/>
          <a:p>
            <a:r>
              <a:rPr lang="tr-TR" sz="1600" b="1" dirty="0">
                <a:latin typeface="Times New Roman" panose="02020603050405020304" pitchFamily="18" charset="0"/>
                <a:cs typeface="Times New Roman" panose="02020603050405020304" pitchFamily="18" charset="0"/>
              </a:rPr>
              <a:t>KURUMLAR VERGİSİ BEYANNAME YAPISI </a:t>
            </a:r>
          </a:p>
        </p:txBody>
      </p:sp>
      <p:pic>
        <p:nvPicPr>
          <p:cNvPr id="7" name="Resim 6" descr="metin, küçük resim içeren bir resim&#10;&#10;Açıklama otomatik olarak oluşturuldu">
            <a:extLst>
              <a:ext uri="{FF2B5EF4-FFF2-40B4-BE49-F238E27FC236}">
                <a16:creationId xmlns:a16="http://schemas.microsoft.com/office/drawing/2014/main" id="{EB914FA6-4B24-3235-B6A6-69F88B8014A9}"/>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8" name="Metin kutusu 7">
            <a:extLst>
              <a:ext uri="{FF2B5EF4-FFF2-40B4-BE49-F238E27FC236}">
                <a16:creationId xmlns:a16="http://schemas.microsoft.com/office/drawing/2014/main" id="{F337090B-DCD4-11D0-221C-7C43000C187D}"/>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2461722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Freeform: Shape 8">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4">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7" name="Isosceles Triangle 16">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Isosceles Triangle 18">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2" name="Tablo 1">
            <a:extLst>
              <a:ext uri="{FF2B5EF4-FFF2-40B4-BE49-F238E27FC236}">
                <a16:creationId xmlns:a16="http://schemas.microsoft.com/office/drawing/2014/main" id="{C141B8F4-FAC1-4950-1609-EBE6DF7A589C}"/>
              </a:ext>
            </a:extLst>
          </p:cNvPr>
          <p:cNvGraphicFramePr>
            <a:graphicFrameLocks noGrp="1"/>
          </p:cNvGraphicFramePr>
          <p:nvPr>
            <p:extLst>
              <p:ext uri="{D42A27DB-BD31-4B8C-83A1-F6EECF244321}">
                <p14:modId xmlns:p14="http://schemas.microsoft.com/office/powerpoint/2010/main" val="2840435830"/>
              </p:ext>
            </p:extLst>
          </p:nvPr>
        </p:nvGraphicFramePr>
        <p:xfrm>
          <a:off x="472213" y="288485"/>
          <a:ext cx="9894531" cy="6356863"/>
        </p:xfrm>
        <a:graphic>
          <a:graphicData uri="http://schemas.openxmlformats.org/drawingml/2006/table">
            <a:tbl>
              <a:tblPr firstRow="1" firstCol="1" bandRow="1"/>
              <a:tblGrid>
                <a:gridCol w="9894531">
                  <a:extLst>
                    <a:ext uri="{9D8B030D-6E8A-4147-A177-3AD203B41FA5}">
                      <a16:colId xmlns:a16="http://schemas.microsoft.com/office/drawing/2014/main" val="866508047"/>
                    </a:ext>
                  </a:extLst>
                </a:gridCol>
              </a:tblGrid>
              <a:tr h="3940281">
                <a:tc>
                  <a:txBody>
                    <a:bodyPr/>
                    <a:lstStyle/>
                    <a:p>
                      <a:pPr marL="530352" marR="265176" indent="-9144" algn="just" fontAlgn="t">
                        <a:lnSpc>
                          <a:spcPct val="112000"/>
                        </a:lnSpc>
                        <a:spcAft>
                          <a:spcPts val="595"/>
                        </a:spcAft>
                        <a:buNone/>
                      </a:pPr>
                      <a:r>
                        <a:rPr lang="tr-TR" sz="1300" b="1" i="1"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Kazancın Bulunması Halinde İndirilecek İndirim ve İstisnalar  </a:t>
                      </a:r>
                      <a:endParaRPr lang="tr-TR" sz="1300" b="0" i="0" u="none" strike="noStrike" dirty="0">
                        <a:effectLst/>
                        <a:latin typeface="Times New Roman" panose="02020603050405020304" pitchFamily="18" charset="0"/>
                        <a:cs typeface="Times New Roman" panose="02020603050405020304" pitchFamily="18" charset="0"/>
                      </a:endParaRPr>
                    </a:p>
                    <a:p>
                      <a:pPr marL="457200" marR="265176" indent="-9144" algn="just" defTabSz="914400" rtl="0" eaLnBrk="1" fontAlgn="t" latinLnBrk="0" hangingPunct="1">
                        <a:lnSpc>
                          <a:spcPct val="112000"/>
                        </a:lnSpc>
                        <a:spcAft>
                          <a:spcPts val="685"/>
                        </a:spcAft>
                        <a:buNone/>
                      </a:pPr>
                      <a:r>
                        <a:rPr lang="tr-TR" sz="1300" b="0" i="0" u="none" strike="noStrike" kern="1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Risturn</a:t>
                      </a:r>
                      <a:r>
                        <a:rPr lang="tr-TR" sz="13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İstisnası </a:t>
                      </a:r>
                      <a:endParaRPr lang="tr-TR" sz="1300" b="0" i="0" u="none" strike="noStrike" kern="100" dirty="0">
                        <a:solidFill>
                          <a:srgbClr val="000000"/>
                        </a:solidFill>
                        <a:effectLst/>
                        <a:latin typeface="Times New Roman" panose="02020603050405020304" pitchFamily="18" charset="0"/>
                        <a:cs typeface="Times New Roman" panose="02020603050405020304" pitchFamily="18" charset="0"/>
                      </a:endParaRPr>
                    </a:p>
                    <a:p>
                      <a:pPr marL="457200" marR="265176" indent="-9144" algn="just" defTabSz="914400" rtl="0" eaLnBrk="1" fontAlgn="t" latinLnBrk="0" hangingPunct="1">
                        <a:lnSpc>
                          <a:spcPct val="112000"/>
                        </a:lnSpc>
                        <a:spcAft>
                          <a:spcPts val="685"/>
                        </a:spcAft>
                        <a:buNone/>
                        <a:tabLst>
                          <a:tab pos="870585" algn="ctr"/>
                        </a:tabLst>
                      </a:pPr>
                      <a:r>
                        <a:rPr lang="tr-TR" sz="13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Ar-</a:t>
                      </a:r>
                      <a:r>
                        <a:rPr lang="tr-TR" sz="1300" b="0" i="0" u="none" strike="noStrike" kern="1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a:t>
                      </a:r>
                      <a:r>
                        <a:rPr lang="tr-TR" sz="13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İndirimi </a:t>
                      </a:r>
                      <a:endParaRPr lang="tr-TR" sz="1300" b="0" i="0" u="none" strike="noStrike" kern="100" dirty="0">
                        <a:solidFill>
                          <a:srgbClr val="000000"/>
                        </a:solidFill>
                        <a:effectLst/>
                        <a:latin typeface="Times New Roman" panose="02020603050405020304" pitchFamily="18" charset="0"/>
                        <a:cs typeface="Times New Roman" panose="02020603050405020304" pitchFamily="18" charset="0"/>
                      </a:endParaRPr>
                    </a:p>
                    <a:p>
                      <a:pPr marL="457200" marR="265176" indent="-9144" algn="just" defTabSz="914400" rtl="0" eaLnBrk="1" fontAlgn="t" latinLnBrk="0" hangingPunct="1">
                        <a:lnSpc>
                          <a:spcPct val="112000"/>
                        </a:lnSpc>
                        <a:spcAft>
                          <a:spcPts val="685"/>
                        </a:spcAft>
                        <a:buNone/>
                        <a:tabLst>
                          <a:tab pos="870585" algn="ctr"/>
                        </a:tabLst>
                      </a:pPr>
                      <a:r>
                        <a:rPr lang="tr-TR" sz="13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Tasarım İndirimi</a:t>
                      </a:r>
                      <a:endParaRPr lang="tr-TR" sz="1300" b="0" i="0" u="none" strike="noStrike" kern="100" dirty="0">
                        <a:solidFill>
                          <a:srgbClr val="000000"/>
                        </a:solidFill>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685"/>
                        </a:spcAft>
                        <a:buNone/>
                      </a:pPr>
                      <a:r>
                        <a:rPr lang="tr-TR" sz="13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Sponsorluk İndirimi </a:t>
                      </a:r>
                      <a:endParaRPr lang="tr-TR" sz="13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470"/>
                        </a:spcAft>
                        <a:buNone/>
                      </a:pPr>
                      <a:r>
                        <a:rPr lang="tr-TR" sz="13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Bağış ve Yardımlar </a:t>
                      </a:r>
                      <a:endParaRPr lang="tr-TR" sz="13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470"/>
                        </a:spcAft>
                        <a:buNone/>
                      </a:pPr>
                      <a:r>
                        <a:rPr lang="tr-TR" sz="13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Girişim Sermayesi Fonu İndirimi</a:t>
                      </a:r>
                      <a:endParaRPr lang="tr-TR" sz="13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470"/>
                        </a:spcAft>
                        <a:buNone/>
                      </a:pPr>
                      <a:r>
                        <a:rPr lang="tr-TR" sz="13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Türkiye’den Yurt Dışına Verilen Eğitim Sağlık Ve Teknik Hizmetlerden Sağlanan Kazançlarda İndirim </a:t>
                      </a:r>
                      <a:endParaRPr lang="tr-TR" sz="13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470"/>
                        </a:spcAft>
                        <a:buNone/>
                      </a:pPr>
                      <a:r>
                        <a:rPr lang="tr-TR" sz="13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Engellilere Yönelik Korumalı İş Yeri İndirimi </a:t>
                      </a:r>
                      <a:endParaRPr lang="tr-TR" sz="13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470"/>
                        </a:spcAft>
                        <a:buNone/>
                      </a:pPr>
                      <a:r>
                        <a:rPr lang="tr-TR" sz="13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Nakdi Sermaye Artırımı Faiz İndirimi</a:t>
                      </a:r>
                      <a:endParaRPr lang="tr-TR" sz="13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470"/>
                        </a:spcAft>
                        <a:buNone/>
                      </a:pPr>
                      <a:r>
                        <a:rPr lang="tr-TR" sz="13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İstanbul Finans Merkezi Kanunu Kapsamında İstisna </a:t>
                      </a:r>
                      <a:endParaRPr lang="tr-TR" sz="13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470"/>
                        </a:spcAft>
                        <a:buNone/>
                      </a:pPr>
                      <a:r>
                        <a:rPr lang="tr-TR" sz="1300" b="0" i="0" u="none" strike="noStrike" kern="1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Teknogirişim</a:t>
                      </a:r>
                      <a:r>
                        <a:rPr lang="tr-TR" sz="13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Sermaye Desteği İndirimi</a:t>
                      </a:r>
                      <a:endParaRPr lang="tr-TR" sz="13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470"/>
                        </a:spcAft>
                        <a:buNone/>
                      </a:pPr>
                      <a:r>
                        <a:rPr lang="tr-TR" sz="13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Teknokent Sermaye Desteği İndirimi</a:t>
                      </a:r>
                      <a:endParaRPr lang="tr-TR" sz="1300" b="0" i="0" u="none" strike="noStrike" dirty="0">
                        <a:effectLst/>
                        <a:latin typeface="Times New Roman" panose="02020603050405020304" pitchFamily="18" charset="0"/>
                        <a:cs typeface="Times New Roman" panose="02020603050405020304" pitchFamily="18" charset="0"/>
                      </a:endParaRPr>
                    </a:p>
                  </a:txBody>
                  <a:tcPr marL="72382" marR="72382" marT="1005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87355882"/>
                  </a:ext>
                </a:extLst>
              </a:tr>
              <a:tr h="896123">
                <a:tc>
                  <a:txBody>
                    <a:bodyPr/>
                    <a:lstStyle/>
                    <a:p>
                      <a:pPr marL="530352" marR="265176" indent="-9144" algn="just" fontAlgn="t">
                        <a:lnSpc>
                          <a:spcPct val="112000"/>
                        </a:lnSpc>
                        <a:spcAft>
                          <a:spcPts val="735"/>
                        </a:spcAft>
                        <a:buNone/>
                      </a:pPr>
                      <a:r>
                        <a:rPr lang="tr-TR" sz="1300" b="1" i="1"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Kurumlar Vergisi Matrahı  </a:t>
                      </a:r>
                      <a:endParaRPr lang="tr-TR" sz="13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470"/>
                        </a:spcAft>
                        <a:buNone/>
                      </a:pPr>
                      <a:r>
                        <a:rPr lang="tr-TR" sz="13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İndirimli Kurumlar Vergisine Tabi Matrah </a:t>
                      </a:r>
                      <a:endParaRPr lang="tr-TR" sz="13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470"/>
                        </a:spcAft>
                        <a:buNone/>
                      </a:pPr>
                      <a:r>
                        <a:rPr lang="tr-TR" sz="13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Genel Orana Tabi Matrah</a:t>
                      </a:r>
                      <a:r>
                        <a:rPr lang="tr-TR" sz="1300" b="0" i="1"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1300" b="0" i="0" u="none" strike="noStrike" dirty="0">
                        <a:effectLst/>
                        <a:latin typeface="Times New Roman" panose="02020603050405020304" pitchFamily="18" charset="0"/>
                        <a:cs typeface="Times New Roman" panose="02020603050405020304" pitchFamily="18" charset="0"/>
                      </a:endParaRPr>
                    </a:p>
                  </a:txBody>
                  <a:tcPr marL="72382" marR="72382" marT="1005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51819029"/>
                  </a:ext>
                </a:extLst>
              </a:tr>
              <a:tr h="1259599">
                <a:tc>
                  <a:txBody>
                    <a:bodyPr/>
                    <a:lstStyle/>
                    <a:p>
                      <a:pPr marL="530352" marR="265176" indent="-9144" algn="just" fontAlgn="t">
                        <a:lnSpc>
                          <a:spcPct val="112000"/>
                        </a:lnSpc>
                        <a:spcAft>
                          <a:spcPts val="735"/>
                        </a:spcAft>
                        <a:buNone/>
                      </a:pPr>
                      <a:r>
                        <a:rPr lang="tr-TR" sz="1300" b="1" i="1"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Mahsup Edilecek Vergiler  </a:t>
                      </a:r>
                      <a:endParaRPr lang="tr-TR" sz="1300" b="0" i="0" u="none" strike="noStrike" dirty="0">
                        <a:effectLst/>
                        <a:latin typeface="Times New Roman" panose="02020603050405020304" pitchFamily="18" charset="0"/>
                        <a:cs typeface="Times New Roman" panose="02020603050405020304" pitchFamily="18" charset="0"/>
                      </a:endParaRPr>
                    </a:p>
                    <a:p>
                      <a:pPr marL="457200" marR="265176" indent="-9144" algn="just" defTabSz="914400" rtl="0" eaLnBrk="1" fontAlgn="t" latinLnBrk="0" hangingPunct="1">
                        <a:lnSpc>
                          <a:spcPct val="112000"/>
                        </a:lnSpc>
                        <a:spcAft>
                          <a:spcPts val="470"/>
                        </a:spcAft>
                        <a:buNone/>
                        <a:tabLst>
                          <a:tab pos="1250315" algn="ctr"/>
                        </a:tabLst>
                      </a:pPr>
                      <a:r>
                        <a:rPr lang="tr-TR" sz="13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Yabancı Ülkelerde Ödenen Vergiler</a:t>
                      </a:r>
                      <a:endParaRPr lang="tr-TR" sz="1300" b="0" i="0" u="none" strike="noStrike" kern="100" dirty="0">
                        <a:solidFill>
                          <a:srgbClr val="000000"/>
                        </a:solidFill>
                        <a:effectLst/>
                        <a:latin typeface="Times New Roman" panose="02020603050405020304" pitchFamily="18" charset="0"/>
                        <a:cs typeface="Times New Roman" panose="02020603050405020304" pitchFamily="18" charset="0"/>
                      </a:endParaRPr>
                    </a:p>
                    <a:p>
                      <a:pPr marL="457200" marR="265176" indent="-9144" algn="just" defTabSz="914400" rtl="0" eaLnBrk="1" fontAlgn="t" latinLnBrk="0" hangingPunct="1">
                        <a:lnSpc>
                          <a:spcPct val="112000"/>
                        </a:lnSpc>
                        <a:spcAft>
                          <a:spcPts val="470"/>
                        </a:spcAft>
                        <a:buNone/>
                        <a:tabLst>
                          <a:tab pos="1650365" algn="ctr"/>
                        </a:tabLst>
                      </a:pPr>
                      <a:r>
                        <a:rPr lang="tr-TR" sz="13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Kesinti Yoluyla Ödenen Vergiler  </a:t>
                      </a:r>
                      <a:endParaRPr lang="tr-TR" sz="1300" b="0" i="0" u="none" strike="noStrike" kern="100" dirty="0">
                        <a:solidFill>
                          <a:srgbClr val="000000"/>
                        </a:solidFill>
                        <a:effectLst/>
                        <a:latin typeface="Times New Roman" panose="02020603050405020304" pitchFamily="18" charset="0"/>
                        <a:cs typeface="Times New Roman" panose="02020603050405020304" pitchFamily="18" charset="0"/>
                      </a:endParaRPr>
                    </a:p>
                    <a:p>
                      <a:pPr marL="457200" marR="265176" indent="-9144" algn="just" defTabSz="914400" rtl="0" eaLnBrk="1" fontAlgn="t" latinLnBrk="0" hangingPunct="1">
                        <a:lnSpc>
                          <a:spcPct val="112000"/>
                        </a:lnSpc>
                        <a:spcAft>
                          <a:spcPts val="470"/>
                        </a:spcAft>
                        <a:buNone/>
                        <a:tabLst>
                          <a:tab pos="866775" algn="ctr"/>
                        </a:tabLst>
                      </a:pPr>
                      <a:r>
                        <a:rPr lang="tr-TR" sz="13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Geçici Vergiler  </a:t>
                      </a:r>
                      <a:endParaRPr lang="tr-TR" sz="1300" b="0" i="0" u="none" strike="noStrike" kern="100" dirty="0">
                        <a:solidFill>
                          <a:srgbClr val="000000"/>
                        </a:solidFill>
                        <a:effectLst/>
                        <a:latin typeface="Times New Roman" panose="02020603050405020304" pitchFamily="18" charset="0"/>
                        <a:cs typeface="Times New Roman" panose="02020603050405020304" pitchFamily="18" charset="0"/>
                      </a:endParaRPr>
                    </a:p>
                  </a:txBody>
                  <a:tcPr marL="72382" marR="72382" marT="10053"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4818314"/>
                  </a:ext>
                </a:extLst>
              </a:tr>
              <a:tr h="260860">
                <a:tc>
                  <a:txBody>
                    <a:bodyPr/>
                    <a:lstStyle/>
                    <a:p>
                      <a:pPr marL="530352" marR="265176" indent="-9144" algn="l" fontAlgn="ctr">
                        <a:lnSpc>
                          <a:spcPct val="112000"/>
                        </a:lnSpc>
                        <a:spcAft>
                          <a:spcPts val="735"/>
                        </a:spcAft>
                        <a:buNone/>
                      </a:pPr>
                      <a:r>
                        <a:rPr lang="tr-TR" sz="1300" b="1" i="1"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Ödenecek Kurumlar Vergisi</a:t>
                      </a:r>
                      <a:endParaRPr lang="tr-TR" sz="1300" b="0" i="0" u="none" strike="noStrike" dirty="0">
                        <a:effectLst/>
                        <a:latin typeface="Times New Roman" panose="02020603050405020304" pitchFamily="18" charset="0"/>
                        <a:cs typeface="Times New Roman" panose="02020603050405020304" pitchFamily="18" charset="0"/>
                      </a:endParaRPr>
                    </a:p>
                  </a:txBody>
                  <a:tcPr marL="72382" marR="72382" marT="10053"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204017930"/>
                  </a:ext>
                </a:extLst>
              </a:tr>
            </a:tbl>
          </a:graphicData>
        </a:graphic>
      </p:graphicFrame>
      <p:pic>
        <p:nvPicPr>
          <p:cNvPr id="6" name="Resim 5" descr="metin, küçük resim içeren bir resim&#10;&#10;Açıklama otomatik olarak oluşturuldu">
            <a:extLst>
              <a:ext uri="{FF2B5EF4-FFF2-40B4-BE49-F238E27FC236}">
                <a16:creationId xmlns:a16="http://schemas.microsoft.com/office/drawing/2014/main" id="{CD9A5F5C-789B-77B3-B92F-61EB3197ADDD}"/>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8" name="Metin kutusu 7">
            <a:extLst>
              <a:ext uri="{FF2B5EF4-FFF2-40B4-BE49-F238E27FC236}">
                <a16:creationId xmlns:a16="http://schemas.microsoft.com/office/drawing/2014/main" id="{60460873-489C-7E29-2A74-B89958608FCE}"/>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14014681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8643D92B-126C-8C1A-A465-6E459A40EB9E}"/>
              </a:ext>
            </a:extLst>
          </p:cNvPr>
          <p:cNvGraphicFramePr>
            <a:graphicFrameLocks noGrp="1"/>
          </p:cNvGraphicFramePr>
          <p:nvPr>
            <p:extLst>
              <p:ext uri="{D42A27DB-BD31-4B8C-83A1-F6EECF244321}">
                <p14:modId xmlns:p14="http://schemas.microsoft.com/office/powerpoint/2010/main" val="3194086405"/>
              </p:ext>
            </p:extLst>
          </p:nvPr>
        </p:nvGraphicFramePr>
        <p:xfrm>
          <a:off x="-1" y="0"/>
          <a:ext cx="11326761" cy="7680766"/>
        </p:xfrm>
        <a:graphic>
          <a:graphicData uri="http://schemas.openxmlformats.org/drawingml/2006/table">
            <a:tbl>
              <a:tblPr firstRow="1" firstCol="1" bandRow="1"/>
              <a:tblGrid>
                <a:gridCol w="11326761">
                  <a:extLst>
                    <a:ext uri="{9D8B030D-6E8A-4147-A177-3AD203B41FA5}">
                      <a16:colId xmlns:a16="http://schemas.microsoft.com/office/drawing/2014/main" val="2300838267"/>
                    </a:ext>
                  </a:extLst>
                </a:gridCol>
              </a:tblGrid>
              <a:tr h="215153">
                <a:tc>
                  <a:txBody>
                    <a:bodyPr/>
                    <a:lstStyle/>
                    <a:p>
                      <a:pPr marL="530352" marR="265176" indent="-9144" algn="just" fontAlgn="t">
                        <a:lnSpc>
                          <a:spcPct val="112000"/>
                        </a:lnSpc>
                        <a:spcAft>
                          <a:spcPts val="735"/>
                        </a:spcAft>
                        <a:buNone/>
                      </a:pPr>
                      <a:r>
                        <a:rPr lang="tr-TR" sz="800" b="1" i="1"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Ticari Bilanço Karı / Zararı </a:t>
                      </a:r>
                      <a:endParaRPr lang="tr-TR" sz="800" b="0" i="0" u="none" strike="noStrike" dirty="0">
                        <a:effectLst/>
                        <a:latin typeface="Times New Roman" panose="02020603050405020304" pitchFamily="18" charset="0"/>
                        <a:cs typeface="Times New Roman" panose="02020603050405020304" pitchFamily="18" charset="0"/>
                      </a:endParaRPr>
                    </a:p>
                  </a:txBody>
                  <a:tcPr marL="151946" marR="151946" marT="2110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61880184"/>
                  </a:ext>
                </a:extLst>
              </a:tr>
              <a:tr h="215153">
                <a:tc>
                  <a:txBody>
                    <a:bodyPr/>
                    <a:lstStyle/>
                    <a:p>
                      <a:pPr marL="530352" marR="265176" indent="-9144" algn="just" fontAlgn="t">
                        <a:lnSpc>
                          <a:spcPct val="112000"/>
                        </a:lnSpc>
                        <a:spcAft>
                          <a:spcPts val="735"/>
                        </a:spcAft>
                        <a:buNone/>
                      </a:pPr>
                      <a:r>
                        <a:rPr lang="tr-TR" sz="800" b="1" i="1"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Kanunen Kabul Edilmeyen Giderler </a:t>
                      </a:r>
                      <a:endParaRPr lang="tr-TR" sz="800" b="0" i="0" u="none" strike="noStrike" dirty="0">
                        <a:effectLst/>
                        <a:latin typeface="Times New Roman" panose="02020603050405020304" pitchFamily="18" charset="0"/>
                        <a:cs typeface="Times New Roman" panose="02020603050405020304" pitchFamily="18" charset="0"/>
                      </a:endParaRPr>
                    </a:p>
                  </a:txBody>
                  <a:tcPr marL="151946" marR="151946" marT="2110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21566774"/>
                  </a:ext>
                </a:extLst>
              </a:tr>
              <a:tr h="4482298">
                <a:tc>
                  <a:txBody>
                    <a:bodyPr/>
                    <a:lstStyle/>
                    <a:p>
                      <a:pPr marL="530352" marR="265176" indent="-9144" algn="just" fontAlgn="t">
                        <a:lnSpc>
                          <a:spcPct val="112000"/>
                        </a:lnSpc>
                        <a:spcAft>
                          <a:spcPts val="595"/>
                        </a:spcAft>
                        <a:buNone/>
                      </a:pPr>
                      <a:r>
                        <a:rPr lang="tr-TR" sz="800" b="1" i="1"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Zarar Dahi Olsa İndirilebilecek İndirim ve İstisnalar</a:t>
                      </a:r>
                      <a:endParaRPr lang="tr-TR" sz="8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675"/>
                        </a:spcAft>
                        <a:buNone/>
                      </a:pPr>
                      <a:r>
                        <a:rPr lang="tr-TR" sz="8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KVK 5. Maddede yer alan istisnalar (</a:t>
                      </a:r>
                      <a:r>
                        <a:rPr lang="tr-TR" sz="800" b="0" i="0" u="none" strike="noStrike" kern="1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Risturnlar</a:t>
                      </a:r>
                      <a:r>
                        <a:rPr lang="tr-TR" sz="8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Hariç) </a:t>
                      </a:r>
                      <a:endParaRPr lang="tr-TR" sz="8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685"/>
                        </a:spcAft>
                        <a:buNone/>
                      </a:pPr>
                      <a:r>
                        <a:rPr lang="tr-TR" sz="8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Serbest Bölgeler istisnası</a:t>
                      </a:r>
                      <a:endParaRPr lang="tr-TR" sz="8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675"/>
                        </a:spcAft>
                        <a:buNone/>
                      </a:pPr>
                      <a:r>
                        <a:rPr lang="tr-TR" sz="8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Teknoloji Geliştirme Bölgeleri istisnası                                      </a:t>
                      </a:r>
                      <a:endParaRPr lang="tr-TR" sz="8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675"/>
                        </a:spcAft>
                        <a:buNone/>
                      </a:pPr>
                      <a:r>
                        <a:rPr lang="tr-TR" sz="8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Türk Uluslararası Gemi Sicili (TUGS) istisnası </a:t>
                      </a:r>
                      <a:endParaRPr lang="tr-TR" sz="8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675"/>
                        </a:spcAft>
                        <a:buNone/>
                      </a:pPr>
                      <a:r>
                        <a:rPr lang="tr-TR" sz="8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5300 Sayılı Lisanslı Depoculuk Kapsamında istisna </a:t>
                      </a:r>
                      <a:endParaRPr lang="tr-TR" sz="8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705"/>
                        </a:spcAft>
                        <a:buNone/>
                      </a:pPr>
                      <a:r>
                        <a:rPr lang="tr-TR" sz="8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Diğer indirim ve istisnalar   </a:t>
                      </a:r>
                    </a:p>
                    <a:p>
                      <a:pPr marL="457200" marR="265176" lvl="0" indent="-9144" algn="just" defTabSz="914400" rtl="0" eaLnBrk="1" fontAlgn="t" latinLnBrk="0" hangingPunct="1">
                        <a:lnSpc>
                          <a:spcPct val="112000"/>
                        </a:lnSpc>
                        <a:spcBef>
                          <a:spcPts val="0"/>
                        </a:spcBef>
                        <a:spcAft>
                          <a:spcPts val="705"/>
                        </a:spcAft>
                        <a:buClrTx/>
                        <a:buSzTx/>
                        <a:buFontTx/>
                        <a:buNone/>
                        <a:tabLst/>
                        <a:defRPr/>
                      </a:pPr>
                      <a:r>
                        <a:rPr lang="tr-TR" sz="800" b="1" i="1"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Geçmiş Yıl Zararları </a:t>
                      </a:r>
                      <a:endParaRPr lang="tr-TR" sz="800" b="0" i="0" u="none" strike="noStrike" dirty="0">
                        <a:effectLst/>
                        <a:latin typeface="Times New Roman" panose="02020603050405020304" pitchFamily="18" charset="0"/>
                        <a:cs typeface="Times New Roman" panose="02020603050405020304" pitchFamily="18" charset="0"/>
                      </a:endParaRPr>
                    </a:p>
                    <a:p>
                      <a:pPr marL="530352" marR="265176" indent="-9144" algn="just" fontAlgn="t">
                        <a:lnSpc>
                          <a:spcPct val="112000"/>
                        </a:lnSpc>
                        <a:spcAft>
                          <a:spcPts val="595"/>
                        </a:spcAft>
                        <a:buNone/>
                      </a:pPr>
                      <a:r>
                        <a:rPr lang="tr-TR" sz="800" b="1" i="1"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Kazancın Bulunması Halinde İndirilecek İndirim ve İstisnalar  </a:t>
                      </a:r>
                      <a:endParaRPr lang="tr-TR" sz="800" b="0" i="0" u="none" strike="noStrike" dirty="0">
                        <a:effectLst/>
                        <a:latin typeface="Times New Roman" panose="02020603050405020304" pitchFamily="18" charset="0"/>
                        <a:cs typeface="Times New Roman" panose="02020603050405020304" pitchFamily="18" charset="0"/>
                      </a:endParaRPr>
                    </a:p>
                    <a:p>
                      <a:pPr marL="457200" marR="265176" indent="-9144" algn="just" defTabSz="914400" rtl="0" eaLnBrk="1" fontAlgn="t" latinLnBrk="0" hangingPunct="1">
                        <a:lnSpc>
                          <a:spcPct val="112000"/>
                        </a:lnSpc>
                        <a:spcAft>
                          <a:spcPts val="685"/>
                        </a:spcAft>
                        <a:buNone/>
                      </a:pPr>
                      <a:r>
                        <a:rPr lang="tr-TR" sz="800" b="0" i="0" u="none" strike="noStrike" kern="1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Risturn</a:t>
                      </a:r>
                      <a:r>
                        <a:rPr lang="tr-TR" sz="8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İstisnası </a:t>
                      </a:r>
                      <a:endParaRPr lang="tr-TR" sz="800" b="0" i="0" u="none" strike="noStrike" kern="100" dirty="0">
                        <a:solidFill>
                          <a:srgbClr val="000000"/>
                        </a:solidFill>
                        <a:effectLst/>
                        <a:latin typeface="Times New Roman" panose="02020603050405020304" pitchFamily="18" charset="0"/>
                        <a:cs typeface="Times New Roman" panose="02020603050405020304" pitchFamily="18" charset="0"/>
                      </a:endParaRPr>
                    </a:p>
                    <a:p>
                      <a:pPr marL="457200" marR="265176" indent="-9144" algn="just" defTabSz="914400" rtl="0" eaLnBrk="1" fontAlgn="t" latinLnBrk="0" hangingPunct="1">
                        <a:lnSpc>
                          <a:spcPct val="112000"/>
                        </a:lnSpc>
                        <a:spcAft>
                          <a:spcPts val="685"/>
                        </a:spcAft>
                        <a:buNone/>
                        <a:tabLst>
                          <a:tab pos="870585" algn="ctr"/>
                        </a:tabLst>
                      </a:pPr>
                      <a:r>
                        <a:rPr lang="tr-TR" sz="8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Ar-</a:t>
                      </a:r>
                      <a:r>
                        <a:rPr lang="tr-TR" sz="800" b="0" i="0" u="none" strike="noStrike" kern="1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a:t>
                      </a:r>
                      <a:r>
                        <a:rPr lang="tr-TR" sz="8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İndirimi </a:t>
                      </a:r>
                      <a:endParaRPr lang="tr-TR" sz="800" b="0" i="0" u="none" strike="noStrike" kern="100" dirty="0">
                        <a:solidFill>
                          <a:srgbClr val="000000"/>
                        </a:solidFill>
                        <a:effectLst/>
                        <a:latin typeface="Times New Roman" panose="02020603050405020304" pitchFamily="18" charset="0"/>
                        <a:cs typeface="Times New Roman" panose="02020603050405020304" pitchFamily="18" charset="0"/>
                      </a:endParaRPr>
                    </a:p>
                    <a:p>
                      <a:pPr marL="457200" marR="265176" indent="-9144" algn="just" defTabSz="914400" rtl="0" eaLnBrk="1" fontAlgn="t" latinLnBrk="0" hangingPunct="1">
                        <a:lnSpc>
                          <a:spcPct val="112000"/>
                        </a:lnSpc>
                        <a:spcAft>
                          <a:spcPts val="685"/>
                        </a:spcAft>
                        <a:buNone/>
                        <a:tabLst>
                          <a:tab pos="870585" algn="ctr"/>
                        </a:tabLst>
                      </a:pPr>
                      <a:r>
                        <a:rPr lang="tr-TR" sz="8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Tasarım İndirimi</a:t>
                      </a:r>
                      <a:endParaRPr lang="tr-TR" sz="800" b="0" i="0" u="none" strike="noStrike" kern="100" dirty="0">
                        <a:solidFill>
                          <a:srgbClr val="000000"/>
                        </a:solidFill>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685"/>
                        </a:spcAft>
                        <a:buNone/>
                      </a:pPr>
                      <a:r>
                        <a:rPr lang="tr-TR" sz="8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Sponsorluk İndirimi </a:t>
                      </a:r>
                      <a:endParaRPr lang="tr-TR" sz="8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470"/>
                        </a:spcAft>
                        <a:buNone/>
                      </a:pPr>
                      <a:r>
                        <a:rPr lang="tr-TR" sz="8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Bağış ve Yardımlar </a:t>
                      </a:r>
                      <a:endParaRPr lang="tr-TR" sz="8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470"/>
                        </a:spcAft>
                        <a:buNone/>
                      </a:pPr>
                      <a:r>
                        <a:rPr lang="tr-TR" sz="8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Girişim Sermayesi Fonu İndirimi</a:t>
                      </a:r>
                      <a:endParaRPr lang="tr-TR" sz="8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470"/>
                        </a:spcAft>
                        <a:buNone/>
                      </a:pPr>
                      <a:r>
                        <a:rPr lang="tr-TR" sz="8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Türkiye’den Yurt Dışına Verilen Eğitim Sağlık Ve Teknik Hizmetlerden Sağlanan Kazançlarda İndirim </a:t>
                      </a:r>
                      <a:endParaRPr lang="tr-TR" sz="8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470"/>
                        </a:spcAft>
                        <a:buNone/>
                      </a:pPr>
                      <a:r>
                        <a:rPr lang="tr-TR" sz="8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Engellilere Yönelik Korumalı İş Yeri İndirimi </a:t>
                      </a:r>
                      <a:endParaRPr lang="tr-TR" sz="8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470"/>
                        </a:spcAft>
                        <a:buNone/>
                      </a:pPr>
                      <a:r>
                        <a:rPr lang="tr-TR" sz="8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Nakdi Sermaye Artırımı Faiz İndirimi</a:t>
                      </a:r>
                      <a:endParaRPr lang="tr-TR" sz="8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470"/>
                        </a:spcAft>
                        <a:buNone/>
                      </a:pPr>
                      <a:r>
                        <a:rPr lang="tr-TR" sz="8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İstanbul Finans Merkezi Kanunu Kapsamında İstisna </a:t>
                      </a:r>
                      <a:endParaRPr lang="tr-TR" sz="8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470"/>
                        </a:spcAft>
                        <a:buNone/>
                      </a:pPr>
                      <a:r>
                        <a:rPr lang="tr-TR" sz="800" b="0" i="0" u="none" strike="noStrike" kern="100" dirty="0" err="1">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Teknogirişim</a:t>
                      </a:r>
                      <a:r>
                        <a:rPr lang="tr-TR" sz="8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Sermaye Desteği İndirimi</a:t>
                      </a:r>
                      <a:endParaRPr lang="tr-TR" sz="8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470"/>
                        </a:spcAft>
                        <a:buNone/>
                      </a:pPr>
                      <a:r>
                        <a:rPr lang="tr-TR" sz="8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Teknokent Sermaye Desteği İndirimi</a:t>
                      </a:r>
                    </a:p>
                    <a:p>
                      <a:pPr marL="530352" marR="265176" indent="-9144" algn="just" fontAlgn="t">
                        <a:lnSpc>
                          <a:spcPct val="112000"/>
                        </a:lnSpc>
                        <a:spcAft>
                          <a:spcPts val="735"/>
                        </a:spcAft>
                        <a:buNone/>
                      </a:pPr>
                      <a:r>
                        <a:rPr lang="tr-TR" sz="800" b="1" i="1"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Kurumlar Vergisi Matrahı  </a:t>
                      </a:r>
                      <a:endParaRPr lang="tr-TR" sz="8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470"/>
                        </a:spcAft>
                        <a:buNone/>
                      </a:pPr>
                      <a:r>
                        <a:rPr lang="tr-TR" sz="8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İndirimli Kurumlar Vergisine Tabi Matrah </a:t>
                      </a:r>
                      <a:endParaRPr lang="tr-TR" sz="8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470"/>
                        </a:spcAft>
                        <a:buNone/>
                      </a:pPr>
                      <a:r>
                        <a:rPr lang="tr-TR" sz="8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Genel Orana Tabi Matrah</a:t>
                      </a:r>
                      <a:r>
                        <a:rPr lang="tr-TR" sz="800" b="0" i="1"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tr-TR" sz="800" b="0" i="0" u="none" strike="noStrike" dirty="0">
                        <a:effectLst/>
                        <a:latin typeface="Times New Roman" panose="02020603050405020304" pitchFamily="18" charset="0"/>
                        <a:cs typeface="Times New Roman" panose="02020603050405020304" pitchFamily="18" charset="0"/>
                      </a:endParaRPr>
                    </a:p>
                    <a:p>
                      <a:pPr marL="530352" marR="265176" indent="-9144" algn="just" fontAlgn="t">
                        <a:lnSpc>
                          <a:spcPct val="112000"/>
                        </a:lnSpc>
                        <a:spcAft>
                          <a:spcPts val="735"/>
                        </a:spcAft>
                        <a:buNone/>
                      </a:pPr>
                      <a:r>
                        <a:rPr lang="tr-TR" sz="800" b="1" i="1"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Mahsup Edilecek Vergiler  </a:t>
                      </a:r>
                      <a:endParaRPr lang="tr-TR" sz="800" b="0" i="0" u="none" strike="noStrike" dirty="0">
                        <a:effectLst/>
                        <a:latin typeface="Times New Roman" panose="02020603050405020304" pitchFamily="18" charset="0"/>
                        <a:cs typeface="Times New Roman" panose="02020603050405020304" pitchFamily="18" charset="0"/>
                      </a:endParaRPr>
                    </a:p>
                    <a:p>
                      <a:pPr marL="457200" marR="265176" indent="-9144" algn="just" defTabSz="914400" rtl="0" eaLnBrk="1" fontAlgn="t" latinLnBrk="0" hangingPunct="1">
                        <a:lnSpc>
                          <a:spcPct val="112000"/>
                        </a:lnSpc>
                        <a:spcAft>
                          <a:spcPts val="470"/>
                        </a:spcAft>
                        <a:buNone/>
                        <a:tabLst>
                          <a:tab pos="1250315" algn="ctr"/>
                        </a:tabLst>
                      </a:pPr>
                      <a:r>
                        <a:rPr lang="tr-TR" sz="8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Yabancı Ülkelerde Ödenen Vergiler</a:t>
                      </a:r>
                      <a:endParaRPr lang="tr-TR" sz="800" b="0" i="0" u="none" strike="noStrike" kern="100" dirty="0">
                        <a:solidFill>
                          <a:srgbClr val="000000"/>
                        </a:solidFill>
                        <a:effectLst/>
                        <a:latin typeface="Times New Roman" panose="02020603050405020304" pitchFamily="18" charset="0"/>
                        <a:cs typeface="Times New Roman" panose="02020603050405020304" pitchFamily="18" charset="0"/>
                      </a:endParaRPr>
                    </a:p>
                    <a:p>
                      <a:pPr marL="457200" marR="265176" indent="-9144" algn="just" defTabSz="914400" rtl="0" eaLnBrk="1" fontAlgn="t" latinLnBrk="0" hangingPunct="1">
                        <a:lnSpc>
                          <a:spcPct val="112000"/>
                        </a:lnSpc>
                        <a:spcAft>
                          <a:spcPts val="470"/>
                        </a:spcAft>
                        <a:buNone/>
                        <a:tabLst>
                          <a:tab pos="1650365" algn="ctr"/>
                        </a:tabLst>
                      </a:pPr>
                      <a:r>
                        <a:rPr lang="tr-TR" sz="8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Kesinti Yoluyla Ödenen Vergiler  </a:t>
                      </a:r>
                      <a:endParaRPr lang="tr-TR" sz="800" b="0" i="0" u="none" strike="noStrike" kern="100" dirty="0">
                        <a:solidFill>
                          <a:srgbClr val="000000"/>
                        </a:solidFill>
                        <a:effectLst/>
                        <a:latin typeface="Times New Roman" panose="02020603050405020304" pitchFamily="18" charset="0"/>
                        <a:cs typeface="Times New Roman" panose="02020603050405020304" pitchFamily="18" charset="0"/>
                      </a:endParaRPr>
                    </a:p>
                    <a:p>
                      <a:pPr marL="457200" marR="265176" indent="-9144" algn="just" defTabSz="914400" rtl="0" eaLnBrk="1" fontAlgn="t" latinLnBrk="0" hangingPunct="1">
                        <a:lnSpc>
                          <a:spcPct val="112000"/>
                        </a:lnSpc>
                        <a:spcAft>
                          <a:spcPts val="470"/>
                        </a:spcAft>
                        <a:buNone/>
                        <a:tabLst>
                          <a:tab pos="866775" algn="ctr"/>
                        </a:tabLst>
                      </a:pPr>
                      <a:r>
                        <a:rPr lang="tr-TR" sz="800" b="0" i="0"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Geçici Vergiler  </a:t>
                      </a:r>
                      <a:endParaRPr lang="tr-TR" sz="800" b="0" i="0" u="none" strike="noStrike" kern="100" dirty="0">
                        <a:solidFill>
                          <a:srgbClr val="000000"/>
                        </a:solidFill>
                        <a:effectLst/>
                        <a:latin typeface="Times New Roman" panose="02020603050405020304" pitchFamily="18" charset="0"/>
                        <a:cs typeface="Times New Roman" panose="02020603050405020304" pitchFamily="18" charset="0"/>
                      </a:endParaRPr>
                    </a:p>
                    <a:p>
                      <a:pPr marL="457200" marR="265176" lvl="0" indent="-9144" algn="just" defTabSz="914400" rtl="0" eaLnBrk="1" fontAlgn="t" latinLnBrk="0" hangingPunct="1">
                        <a:lnSpc>
                          <a:spcPct val="112000"/>
                        </a:lnSpc>
                        <a:spcBef>
                          <a:spcPts val="0"/>
                        </a:spcBef>
                        <a:spcAft>
                          <a:spcPts val="470"/>
                        </a:spcAft>
                        <a:buClrTx/>
                        <a:buSzTx/>
                        <a:buFontTx/>
                        <a:buNone/>
                        <a:tabLst/>
                        <a:defRPr/>
                      </a:pPr>
                      <a:r>
                        <a:rPr lang="tr-TR" sz="800" b="1" i="1" u="none" strike="noStrike"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Ödenecek Kurumlar Vergisi</a:t>
                      </a:r>
                      <a:endParaRPr lang="tr-TR" sz="8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470"/>
                        </a:spcAft>
                        <a:buNone/>
                      </a:pPr>
                      <a:endParaRPr lang="tr-TR" sz="800" b="0" i="0" u="none" strike="noStrike" dirty="0">
                        <a:effectLst/>
                        <a:latin typeface="Times New Roman" panose="02020603050405020304" pitchFamily="18" charset="0"/>
                        <a:cs typeface="Times New Roman" panose="02020603050405020304" pitchFamily="18" charset="0"/>
                      </a:endParaRPr>
                    </a:p>
                    <a:p>
                      <a:pPr marL="457200" marR="265176" indent="-9144" algn="just" fontAlgn="t">
                        <a:lnSpc>
                          <a:spcPct val="112000"/>
                        </a:lnSpc>
                        <a:spcAft>
                          <a:spcPts val="705"/>
                        </a:spcAft>
                        <a:buNone/>
                      </a:pPr>
                      <a:endParaRPr lang="tr-TR" sz="800" b="0" i="0" u="none" strike="noStrike" dirty="0">
                        <a:effectLst/>
                        <a:latin typeface="Times New Roman" panose="02020603050405020304" pitchFamily="18" charset="0"/>
                        <a:cs typeface="Times New Roman" panose="02020603050405020304" pitchFamily="18" charset="0"/>
                      </a:endParaRPr>
                    </a:p>
                  </a:txBody>
                  <a:tcPr marL="151946" marR="151946" marT="2110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40547228"/>
                  </a:ext>
                </a:extLst>
              </a:tr>
              <a:tr h="736481">
                <a:tc>
                  <a:txBody>
                    <a:bodyPr/>
                    <a:lstStyle/>
                    <a:p>
                      <a:pPr marL="530352" marR="265176" indent="-9144" algn="just" fontAlgn="t">
                        <a:lnSpc>
                          <a:spcPct val="112000"/>
                        </a:lnSpc>
                        <a:spcAft>
                          <a:spcPts val="735"/>
                        </a:spcAft>
                        <a:buNone/>
                      </a:pPr>
                      <a:endParaRPr lang="tr-TR" sz="1600" b="0" i="0" u="none" strike="noStrike" dirty="0">
                        <a:effectLst/>
                        <a:latin typeface="Times New Roman" panose="02020603050405020304" pitchFamily="18" charset="0"/>
                        <a:cs typeface="Times New Roman" panose="02020603050405020304" pitchFamily="18" charset="0"/>
                      </a:endParaRPr>
                    </a:p>
                  </a:txBody>
                  <a:tcPr marL="151946" marR="151946" marT="21104"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68074176"/>
                  </a:ext>
                </a:extLst>
              </a:tr>
            </a:tbl>
          </a:graphicData>
        </a:graphic>
      </p:graphicFrame>
    </p:spTree>
    <p:extLst>
      <p:ext uri="{BB962C8B-B14F-4D97-AF65-F5344CB8AC3E}">
        <p14:creationId xmlns:p14="http://schemas.microsoft.com/office/powerpoint/2010/main" val="3428552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61EB5F1D-D203-3728-B106-FC1E73D18192}"/>
              </a:ext>
            </a:extLst>
          </p:cNvPr>
          <p:cNvSpPr txBox="1"/>
          <p:nvPr/>
        </p:nvSpPr>
        <p:spPr>
          <a:xfrm>
            <a:off x="382772" y="265813"/>
            <a:ext cx="10813312" cy="6818341"/>
          </a:xfrm>
          <a:prstGeom prst="rect">
            <a:avLst/>
          </a:prstGeom>
          <a:noFill/>
        </p:spPr>
        <p:txBody>
          <a:bodyPr wrap="square">
            <a:spAutoFit/>
          </a:bodyPr>
          <a:lstStyle/>
          <a:p>
            <a:pPr algn="just">
              <a:lnSpc>
                <a:spcPct val="150000"/>
              </a:lnSpc>
            </a:pPr>
            <a:r>
              <a:rPr lang="tr-TR" sz="18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tr-TR" sz="16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Kurumlar vergisi mükelleflerinin, bir hesap dönemi boyunca elde ettikleri faaliyetlerinin sonuçları, kurumlar vergisi beyannamesine yukardaki beyanname taslağında belirtilen sıralamaya göre aktarılır. Görüldüğü üzere gelir vergisi beyannamesinde bulunan yedi kazanç unsuru kurumlar vergisi beyannamesinde yer almaz.</a:t>
            </a:r>
            <a:r>
              <a:rPr lang="tr-TR" sz="1600" dirty="0">
                <a:effectLst/>
                <a:latin typeface="Times New Roman" panose="02020603050405020304" pitchFamily="18" charset="0"/>
                <a:cs typeface="Times New Roman" panose="02020603050405020304" pitchFamily="18" charset="0"/>
              </a:rPr>
              <a:t> </a:t>
            </a:r>
          </a:p>
          <a:p>
            <a:pPr algn="just">
              <a:lnSpc>
                <a:spcPct val="150000"/>
              </a:lnSpc>
            </a:pPr>
            <a:r>
              <a:rPr lang="tr-TR" sz="1600" dirty="0">
                <a:latin typeface="Times New Roman" panose="02020603050405020304" pitchFamily="18" charset="0"/>
                <a:cs typeface="Times New Roman" panose="02020603050405020304" pitchFamily="18" charset="0"/>
              </a:rPr>
              <a:t>Elde edilen kazanç hangi kazanç unsurundan oluşursa oluşsun kurumlar vergisi beyannamesine ticari bilanço karı veya zararı olarak aktarılacaktır.  </a:t>
            </a:r>
          </a:p>
          <a:p>
            <a:pPr algn="just">
              <a:lnSpc>
                <a:spcPct val="150000"/>
              </a:lnSpc>
            </a:pPr>
            <a:r>
              <a:rPr lang="tr-TR" sz="1600" dirty="0">
                <a:latin typeface="Times New Roman" panose="02020603050405020304" pitchFamily="18" charset="0"/>
                <a:cs typeface="Times New Roman" panose="02020603050405020304" pitchFamily="18" charset="0"/>
              </a:rPr>
              <a:t>Kurumlar vergisi mükellefleri; </a:t>
            </a:r>
          </a:p>
          <a:p>
            <a:pPr algn="just">
              <a:lnSpc>
                <a:spcPct val="150000"/>
              </a:lnSpc>
            </a:pPr>
            <a:r>
              <a:rPr lang="tr-TR" sz="1600" dirty="0">
                <a:latin typeface="Times New Roman" panose="02020603050405020304" pitchFamily="18" charset="0"/>
                <a:cs typeface="Times New Roman" panose="02020603050405020304" pitchFamily="18" charset="0"/>
              </a:rPr>
              <a:t>	Sermaye Şirketleri, Kooperatifler, İktisadi Kamu Kuruluşları, Dernek ve Vakıflara Ait İktisadi İşletmeler ve İş Ortaklıklarıdır. </a:t>
            </a:r>
          </a:p>
          <a:p>
            <a:pPr algn="just">
              <a:lnSpc>
                <a:spcPct val="150000"/>
              </a:lnSpc>
            </a:pPr>
            <a:r>
              <a:rPr lang="tr-TR" sz="1600" dirty="0">
                <a:latin typeface="Times New Roman" panose="02020603050405020304" pitchFamily="18" charset="0"/>
                <a:cs typeface="Times New Roman" panose="02020603050405020304" pitchFamily="18" charset="0"/>
              </a:rPr>
              <a:t>	Beyanname hazırlanırken, muhasebe kayıtları içerisinde gider hesaplarına aktarılan bazı gider ve maliyetler işletme için harcama unsuru olmasına rağmen, ticari faaliyetle bağdaşmaması sebebiyle vergiden düşülmesi uygun görülmemiştir.  </a:t>
            </a:r>
          </a:p>
          <a:p>
            <a:pPr algn="just">
              <a:lnSpc>
                <a:spcPct val="150000"/>
              </a:lnSpc>
            </a:pPr>
            <a:r>
              <a:rPr lang="tr-TR" sz="1600" dirty="0">
                <a:latin typeface="Times New Roman" panose="02020603050405020304" pitchFamily="18" charset="0"/>
                <a:cs typeface="Times New Roman" panose="02020603050405020304" pitchFamily="18" charset="0"/>
              </a:rPr>
              <a:t>	Bu harcamalar </a:t>
            </a:r>
            <a:r>
              <a:rPr lang="tr-TR" sz="1600" i="1" dirty="0">
                <a:latin typeface="Times New Roman" panose="02020603050405020304" pitchFamily="18" charset="0"/>
                <a:cs typeface="Times New Roman" panose="02020603050405020304" pitchFamily="18" charset="0"/>
              </a:rPr>
              <a:t>Kabul Edilmeyen İndirimler</a:t>
            </a:r>
            <a:r>
              <a:rPr lang="tr-TR" sz="1600" dirty="0">
                <a:latin typeface="Times New Roman" panose="02020603050405020304" pitchFamily="18" charset="0"/>
                <a:cs typeface="Times New Roman" panose="02020603050405020304" pitchFamily="18" charset="0"/>
              </a:rPr>
              <a:t> olarak değerlendirilir.</a:t>
            </a:r>
          </a:p>
          <a:p>
            <a:pPr marL="6350" indent="-6350" algn="just">
              <a:lnSpc>
                <a:spcPct val="150000"/>
              </a:lnSpc>
              <a:spcAft>
                <a:spcPts val="70"/>
              </a:spcAft>
              <a:buNone/>
            </a:pPr>
            <a:endParaRPr lang="tr-TR" sz="1600" b="1"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6350" indent="-6350" algn="just">
              <a:lnSpc>
                <a:spcPct val="150000"/>
              </a:lnSpc>
              <a:spcAft>
                <a:spcPts val="70"/>
              </a:spcAft>
              <a:buNone/>
            </a:pPr>
            <a:r>
              <a:rPr lang="tr-TR" sz="1600" b="1"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KABUL EDİLMEYEN İNDİRİMLER  </a:t>
            </a:r>
          </a:p>
          <a:p>
            <a:pPr marL="53340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marR="268605" indent="-6350">
              <a:lnSpc>
                <a:spcPct val="150000"/>
              </a:lnSpc>
              <a:spcAft>
                <a:spcPts val="25"/>
              </a:spcAft>
              <a:buNone/>
            </a:pPr>
            <a:r>
              <a:rPr lang="tr-TR" sz="1600" dirty="0">
                <a:latin typeface="Times New Roman" panose="02020603050405020304" pitchFamily="18" charset="0"/>
                <a:cs typeface="Times New Roman" panose="02020603050405020304" pitchFamily="18" charset="0"/>
              </a:rPr>
              <a:t>Muhasebe kayıtlarında yer alan bazı giderlerin, kurum kazancının tespitinde indirim konusu yapılması idare tarafından kabul edilmez. Kabul edilmeyen bu indirimler yıl içeresinde muhasebe kayıtlarına aktarırken genellikle diğer olağan dışı gider ve zararlar hesabını KKEG alt hesabıyla kullanmaktayız. </a:t>
            </a:r>
            <a:br>
              <a:rPr lang="tr-TR" dirty="0"/>
            </a:br>
            <a:endParaRPr lang="tr-TR" dirty="0"/>
          </a:p>
        </p:txBody>
      </p:sp>
      <p:pic>
        <p:nvPicPr>
          <p:cNvPr id="5" name="Resim 4" descr="metin, küçük resim içeren bir resim&#10;&#10;Açıklama otomatik olarak oluşturuldu">
            <a:extLst>
              <a:ext uri="{FF2B5EF4-FFF2-40B4-BE49-F238E27FC236}">
                <a16:creationId xmlns:a16="http://schemas.microsoft.com/office/drawing/2014/main" id="{D8A92610-1208-B8B4-23A3-1E7DE48A46A1}"/>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6" name="Metin kutusu 5">
            <a:extLst>
              <a:ext uri="{FF2B5EF4-FFF2-40B4-BE49-F238E27FC236}">
                <a16:creationId xmlns:a16="http://schemas.microsoft.com/office/drawing/2014/main" id="{936F5088-5545-B01A-8F42-FAB698A46216}"/>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567958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5E108C8B-3F5F-3343-630F-E2B33D50732B}"/>
              </a:ext>
            </a:extLst>
          </p:cNvPr>
          <p:cNvSpPr txBox="1"/>
          <p:nvPr/>
        </p:nvSpPr>
        <p:spPr>
          <a:xfrm>
            <a:off x="414670" y="659219"/>
            <a:ext cx="10972800" cy="6859763"/>
          </a:xfrm>
          <a:prstGeom prst="rect">
            <a:avLst/>
          </a:prstGeom>
          <a:noFill/>
        </p:spPr>
        <p:txBody>
          <a:bodyPr wrap="square">
            <a:spAutoFit/>
          </a:bodyPr>
          <a:lstStyle/>
          <a:p>
            <a:pPr marR="268605" indent="-6350" algn="just">
              <a:lnSpc>
                <a:spcPct val="150000"/>
              </a:lnSpc>
              <a:spcAft>
                <a:spcPts val="25"/>
              </a:spcAft>
              <a:buNone/>
            </a:pPr>
            <a:r>
              <a:rPr lang="tr-TR" sz="1600" dirty="0">
                <a:latin typeface="Times New Roman" panose="02020603050405020304" pitchFamily="18" charset="0"/>
                <a:cs typeface="Times New Roman" panose="02020603050405020304" pitchFamily="18" charset="0"/>
              </a:rPr>
              <a:t>Bu hesapta KKEG şeklinde kayıtlara alınarak biriken tutar beyanname üzerinde bulunan Kanunen Kabul Edilmeyen Giderler bölümü üzerinden vergi matrahına ilave edilir. Bu sayede kayıtlar üzerinden gider olarak indirilmiş olan ancak indirimi kabul edilmeyen tutarlar vergiden düşülmemiş olacaktır. </a:t>
            </a:r>
          </a:p>
          <a:p>
            <a:pPr marR="268605" indent="-6350" algn="just">
              <a:lnSpc>
                <a:spcPct val="150000"/>
              </a:lnSpc>
              <a:spcAft>
                <a:spcPts val="25"/>
              </a:spcAft>
              <a:buNone/>
            </a:pPr>
            <a:endParaRPr lang="tr-TR" sz="1600" dirty="0">
              <a:latin typeface="Times New Roman" panose="02020603050405020304" pitchFamily="18" charset="0"/>
              <a:cs typeface="Times New Roman" panose="02020603050405020304" pitchFamily="18" charset="0"/>
            </a:endParaRPr>
          </a:p>
          <a:p>
            <a:pPr algn="just">
              <a:lnSpc>
                <a:spcPct val="150000"/>
              </a:lnSpc>
            </a:pPr>
            <a:r>
              <a:rPr lang="tr-TR" sz="1600" b="1" dirty="0">
                <a:latin typeface="Times New Roman" panose="02020603050405020304" pitchFamily="18" charset="0"/>
                <a:cs typeface="Times New Roman" panose="02020603050405020304" pitchFamily="18" charset="0"/>
              </a:rPr>
              <a:t>Kabul Edilmeyen İndirimler; </a:t>
            </a:r>
            <a:endParaRPr lang="tr-TR" sz="1600" dirty="0">
              <a:latin typeface="Times New Roman" panose="02020603050405020304" pitchFamily="18" charset="0"/>
              <a:cs typeface="Times New Roman" panose="02020603050405020304" pitchFamily="18" charset="0"/>
            </a:endParaRPr>
          </a:p>
          <a:p>
            <a:pPr algn="just">
              <a:lnSpc>
                <a:spcPct val="150000"/>
              </a:lnSpc>
            </a:pPr>
            <a:r>
              <a:rPr lang="tr-TR" sz="1600" dirty="0">
                <a:latin typeface="Times New Roman" panose="02020603050405020304" pitchFamily="18" charset="0"/>
                <a:cs typeface="Times New Roman" panose="02020603050405020304" pitchFamily="18" charset="0"/>
              </a:rPr>
              <a:t>-  Öz sermaye üzerinden ödenen veya hesaplanan faizler,  </a:t>
            </a:r>
          </a:p>
          <a:p>
            <a:pPr algn="just">
              <a:lnSpc>
                <a:spcPct val="150000"/>
              </a:lnSpc>
            </a:pPr>
            <a:r>
              <a:rPr lang="tr-TR" sz="1600" dirty="0">
                <a:latin typeface="Times New Roman" panose="02020603050405020304" pitchFamily="18" charset="0"/>
                <a:cs typeface="Times New Roman" panose="02020603050405020304" pitchFamily="18" charset="0"/>
              </a:rPr>
              <a:t>- Örtülü sermaye üzerinden ödenen veya hesaplanan faiz kur farkı </a:t>
            </a:r>
            <a:r>
              <a:rPr lang="tr-TR" sz="1600" dirty="0" err="1">
                <a:latin typeface="Times New Roman" panose="02020603050405020304" pitchFamily="18" charset="0"/>
                <a:cs typeface="Times New Roman" panose="02020603050405020304" pitchFamily="18" charset="0"/>
              </a:rPr>
              <a:t>vb</a:t>
            </a:r>
            <a:r>
              <a:rPr lang="tr-TR" sz="1600" dirty="0">
                <a:latin typeface="Times New Roman" panose="02020603050405020304" pitchFamily="18" charset="0"/>
                <a:cs typeface="Times New Roman" panose="02020603050405020304" pitchFamily="18" charset="0"/>
              </a:rPr>
              <a:t> giderler, </a:t>
            </a:r>
          </a:p>
          <a:p>
            <a:pPr algn="just">
              <a:lnSpc>
                <a:spcPct val="150000"/>
              </a:lnSpc>
            </a:pPr>
            <a:r>
              <a:rPr lang="tr-TR" sz="1600" dirty="0">
                <a:latin typeface="Times New Roman" panose="02020603050405020304" pitchFamily="18" charset="0"/>
                <a:cs typeface="Times New Roman" panose="02020603050405020304" pitchFamily="18" charset="0"/>
              </a:rPr>
              <a:t>-  Transfer fiyatlandırması yoluyla örtülü olarak dağıtılan kazançlar, </a:t>
            </a:r>
          </a:p>
          <a:p>
            <a:pPr algn="just">
              <a:lnSpc>
                <a:spcPct val="150000"/>
              </a:lnSpc>
            </a:pPr>
            <a:r>
              <a:rPr lang="tr-TR" sz="1600" dirty="0">
                <a:latin typeface="Times New Roman" panose="02020603050405020304" pitchFamily="18" charset="0"/>
                <a:cs typeface="Times New Roman" panose="02020603050405020304" pitchFamily="18" charset="0"/>
              </a:rPr>
              <a:t>-  Her ne şekilde ve ne isimde olursa olsun ayrılan yedek akçeler,  </a:t>
            </a:r>
          </a:p>
          <a:p>
            <a:pPr algn="just">
              <a:lnSpc>
                <a:spcPct val="150000"/>
              </a:lnSpc>
            </a:pPr>
            <a:r>
              <a:rPr lang="tr-TR" sz="1600" dirty="0">
                <a:latin typeface="Times New Roman" panose="02020603050405020304" pitchFamily="18" charset="0"/>
                <a:cs typeface="Times New Roman" panose="02020603050405020304" pitchFamily="18" charset="0"/>
              </a:rPr>
              <a:t>-  Hesaplanan Kurumlar Vergisi ile her türlü para cezaları, vergi cezaları ve gecikme zamları,  </a:t>
            </a:r>
          </a:p>
          <a:p>
            <a:pPr algn="just">
              <a:lnSpc>
                <a:spcPct val="150000"/>
              </a:lnSpc>
            </a:pPr>
            <a:r>
              <a:rPr lang="tr-TR" sz="1600" dirty="0">
                <a:latin typeface="Times New Roman" panose="02020603050405020304" pitchFamily="18" charset="0"/>
                <a:cs typeface="Times New Roman" panose="02020603050405020304" pitchFamily="18" charset="0"/>
              </a:rPr>
              <a:t>-  Kanunlarla veya kanunların verdiği yetkiye dayanılarak tespit edilen hadler saklı kalmak kaydıyla, menkul kıymetlerin itibarî değerlerinin altında ihracından doğan zararlar ile bu menkul kıymetlere ilişkin olarak ödenen komisyonlar ve benzeri her türlü giderler, </a:t>
            </a:r>
          </a:p>
          <a:p>
            <a:pPr algn="just">
              <a:lnSpc>
                <a:spcPct val="150000"/>
              </a:lnSpc>
            </a:pPr>
            <a:r>
              <a:rPr lang="tr-TR" sz="1600" dirty="0">
                <a:latin typeface="Times New Roman" panose="02020603050405020304" pitchFamily="18" charset="0"/>
                <a:cs typeface="Times New Roman" panose="02020603050405020304" pitchFamily="18" charset="0"/>
              </a:rPr>
              <a:t>-  Kiralama yoluyla edinilen veya işletmede kayıtlı olan; yat, kotra, tekne, sürat teknesi gibi motorlu deniz taşıtları ile uçak, helikopter gibi hava taşıtlarından işletmenin esas faaliyet konusu ile ilgili olmayanların giderleri ve amortismanları, </a:t>
            </a:r>
          </a:p>
          <a:p>
            <a:pPr marL="533400" marR="268605" indent="-6350" algn="just">
              <a:lnSpc>
                <a:spcPct val="150000"/>
              </a:lnSpc>
              <a:spcAft>
                <a:spcPts val="280"/>
              </a:spcAft>
              <a:buNone/>
            </a:pPr>
            <a:endParaRPr lang="tr-TR" sz="1600"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533400" marR="268605" indent="-6350" algn="just">
              <a:lnSpc>
                <a:spcPct val="150000"/>
              </a:lnSpc>
              <a:spcAft>
                <a:spcPts val="280"/>
              </a:spcAft>
              <a:buNone/>
            </a:pPr>
            <a:endParaRPr lang="tr-TR" sz="1800" kern="100" dirty="0">
              <a:solidFill>
                <a:srgbClr val="000000"/>
              </a:solidFill>
              <a:effectLst/>
              <a:latin typeface="Times New Roman" panose="02020603050405020304" pitchFamily="18" charset="0"/>
              <a:ea typeface="Times New Roman" panose="02020603050405020304" pitchFamily="18" charset="0"/>
            </a:endParaRPr>
          </a:p>
          <a:p>
            <a:pPr marL="533400" marR="268605" indent="-6350" algn="just">
              <a:lnSpc>
                <a:spcPct val="150000"/>
              </a:lnSpc>
              <a:spcAft>
                <a:spcPts val="280"/>
              </a:spcAft>
              <a:buNone/>
            </a:pPr>
            <a:endParaRPr lang="tr-TR" sz="1800" kern="100" dirty="0">
              <a:solidFill>
                <a:srgbClr val="000000"/>
              </a:solidFill>
              <a:effectLst/>
              <a:latin typeface="Times New Roman" panose="02020603050405020304" pitchFamily="18" charset="0"/>
              <a:ea typeface="Times New Roman" panose="02020603050405020304" pitchFamily="18" charset="0"/>
            </a:endParaRPr>
          </a:p>
        </p:txBody>
      </p:sp>
      <p:pic>
        <p:nvPicPr>
          <p:cNvPr id="5" name="Resim 4" descr="metin, küçük resim içeren bir resim&#10;&#10;Açıklama otomatik olarak oluşturuldu">
            <a:extLst>
              <a:ext uri="{FF2B5EF4-FFF2-40B4-BE49-F238E27FC236}">
                <a16:creationId xmlns:a16="http://schemas.microsoft.com/office/drawing/2014/main" id="{64540DE3-D572-3894-15A0-07D9295B0653}"/>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6" name="Metin kutusu 5">
            <a:extLst>
              <a:ext uri="{FF2B5EF4-FFF2-40B4-BE49-F238E27FC236}">
                <a16:creationId xmlns:a16="http://schemas.microsoft.com/office/drawing/2014/main" id="{03DDCF61-F73A-98C1-CF0D-F4561994FE5D}"/>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970578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BF4FF4A1-E081-FAA5-5A14-4F01CF2528C1}"/>
              </a:ext>
            </a:extLst>
          </p:cNvPr>
          <p:cNvSpPr txBox="1"/>
          <p:nvPr/>
        </p:nvSpPr>
        <p:spPr>
          <a:xfrm>
            <a:off x="0" y="499731"/>
            <a:ext cx="10962168" cy="4480073"/>
          </a:xfrm>
          <a:prstGeom prst="rect">
            <a:avLst/>
          </a:prstGeom>
          <a:noFill/>
        </p:spPr>
        <p:txBody>
          <a:bodyPr wrap="square">
            <a:spAutoFit/>
          </a:bodyPr>
          <a:lstStyle/>
          <a:p>
            <a:pPr marL="53340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Sözleşmelerde ceza şartı olarak konulan tazminatlar hariç olmak üzere kurumun kendisinin, ortaklarının, yöneticilerinin ve çalışanlarının suçlarından doğan maddi ve manevi zarar tazminat </a:t>
            </a:r>
          </a:p>
          <a:p>
            <a:pPr marL="53340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Basın yoluyla işlenen fiillerden veya radyo ve televizyon yayınlarından doğacak maddi ve manevi zararlardan dolayı ödenen tazminat giderleri, </a:t>
            </a:r>
          </a:p>
          <a:p>
            <a:pPr marL="53340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Her Türlü alkol ve alkollü içkiler ile tütün ve tütün mamullerine ait ilan ve reklam giderleri, </a:t>
            </a:r>
          </a:p>
          <a:p>
            <a:pPr marL="53340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Yabancı kaynakları öz kaynaklarını aşmış olan kurumlar vergisi mükelleflerinin, aşan kısımla sınırlı olmak üzere, yabancı kaynaklara ilişkin faiz, komisyon, vade farkı, kar payı, kur farkı ve benzeri adlar altında yapılan gider ve maliyet unsurları toplamının %10’luk kısmı, </a:t>
            </a:r>
          </a:p>
          <a:p>
            <a:pPr marL="53340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Binek otomobiller için ödenen MTV, </a:t>
            </a:r>
          </a:p>
          <a:p>
            <a:pPr marL="53340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Sponsorluk, Bağış ve Yardımlar, (önce KKEG olarak eklenir sonra kurum kazancının %5’ini aşmayan kısmı beyanname üzerinden indirilir) </a:t>
            </a:r>
          </a:p>
          <a:p>
            <a:pPr marL="533400" marR="268605" indent="-6350" algn="just">
              <a:lnSpc>
                <a:spcPct val="150000"/>
              </a:lnSpc>
              <a:spcAft>
                <a:spcPts val="25"/>
              </a:spcAft>
              <a:buNone/>
            </a:pPr>
            <a:endParaRPr lang="tr-TR" sz="1600" kern="100" dirty="0">
              <a:solidFill>
                <a:srgbClr val="000000"/>
              </a:solidFill>
              <a:effectLst/>
              <a:latin typeface="Times New Roman" panose="02020603050405020304" pitchFamily="18" charset="0"/>
              <a:ea typeface="Times New Roman" panose="02020603050405020304" pitchFamily="18" charset="0"/>
            </a:endParaRPr>
          </a:p>
        </p:txBody>
      </p:sp>
      <p:pic>
        <p:nvPicPr>
          <p:cNvPr id="5" name="Resim 4" descr="metin, küçük resim içeren bir resim&#10;&#10;Açıklama otomatik olarak oluşturuldu">
            <a:extLst>
              <a:ext uri="{FF2B5EF4-FFF2-40B4-BE49-F238E27FC236}">
                <a16:creationId xmlns:a16="http://schemas.microsoft.com/office/drawing/2014/main" id="{19DECDB1-2B79-06B0-950F-C64124DB36EF}"/>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6" name="Metin kutusu 5">
            <a:extLst>
              <a:ext uri="{FF2B5EF4-FFF2-40B4-BE49-F238E27FC236}">
                <a16:creationId xmlns:a16="http://schemas.microsoft.com/office/drawing/2014/main" id="{93736AC6-2A15-7671-0E46-2DB948B69011}"/>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6850126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23452436-9A1D-2041-1C3D-6B458445D35A}"/>
              </a:ext>
            </a:extLst>
          </p:cNvPr>
          <p:cNvSpPr txBox="1"/>
          <p:nvPr/>
        </p:nvSpPr>
        <p:spPr>
          <a:xfrm>
            <a:off x="85060" y="510364"/>
            <a:ext cx="11100391" cy="4205190"/>
          </a:xfrm>
          <a:prstGeom prst="rect">
            <a:avLst/>
          </a:prstGeom>
          <a:noFill/>
        </p:spPr>
        <p:txBody>
          <a:bodyPr wrap="square">
            <a:spAutoFit/>
          </a:bodyPr>
          <a:lstStyle/>
          <a:p>
            <a:pPr marL="533400" marR="268605" indent="-6350" algn="just">
              <a:lnSpc>
                <a:spcPct val="150000"/>
              </a:lnSpc>
              <a:spcAft>
                <a:spcPts val="25"/>
              </a:spcAft>
              <a:buNone/>
            </a:pPr>
            <a:r>
              <a:rPr lang="tr-TR" sz="1800" kern="100" dirty="0">
                <a:solidFill>
                  <a:srgbClr val="000000"/>
                </a:solidFill>
                <a:effectLst/>
                <a:latin typeface="Times New Roman" panose="02020603050405020304" pitchFamily="18" charset="0"/>
                <a:ea typeface="Times New Roman" panose="02020603050405020304" pitchFamily="18" charset="0"/>
              </a:rPr>
              <a:t>-  Kıdem Tazminatı Karşılığı (gerçekleşmiş bir gider değildir), </a:t>
            </a:r>
          </a:p>
          <a:p>
            <a:pPr marL="533400" marR="268605" indent="-6350" algn="just">
              <a:lnSpc>
                <a:spcPct val="150000"/>
              </a:lnSpc>
              <a:spcAft>
                <a:spcPts val="25"/>
              </a:spcAft>
              <a:buNone/>
            </a:pPr>
            <a:r>
              <a:rPr lang="tr-TR" sz="1800" kern="100" dirty="0">
                <a:solidFill>
                  <a:srgbClr val="000000"/>
                </a:solidFill>
                <a:effectLst/>
                <a:latin typeface="Times New Roman" panose="02020603050405020304" pitchFamily="18" charset="0"/>
                <a:ea typeface="Times New Roman" panose="02020603050405020304" pitchFamily="18" charset="0"/>
              </a:rPr>
              <a:t>-  Şans Oyunları Vergisi, </a:t>
            </a:r>
          </a:p>
          <a:p>
            <a:pPr marL="533400" marR="268605" indent="-6350" algn="just">
              <a:lnSpc>
                <a:spcPct val="150000"/>
              </a:lnSpc>
              <a:spcAft>
                <a:spcPts val="25"/>
              </a:spcAft>
              <a:buNone/>
            </a:pPr>
            <a:r>
              <a:rPr lang="tr-TR" sz="1800" kern="100" dirty="0">
                <a:solidFill>
                  <a:srgbClr val="000000"/>
                </a:solidFill>
                <a:effectLst/>
                <a:latin typeface="Times New Roman" panose="02020603050405020304" pitchFamily="18" charset="0"/>
                <a:ea typeface="Times New Roman" panose="02020603050405020304" pitchFamily="18" charset="0"/>
              </a:rPr>
              <a:t>-  Yönetim Kurulu Başkan ve Üyelerine Verilen Temettü İkramiyeleri, </a:t>
            </a:r>
          </a:p>
          <a:p>
            <a:pPr marL="533400" marR="268605" indent="-6350" algn="just">
              <a:lnSpc>
                <a:spcPct val="150000"/>
              </a:lnSpc>
              <a:spcAft>
                <a:spcPts val="25"/>
              </a:spcAft>
              <a:buNone/>
            </a:pPr>
            <a:r>
              <a:rPr lang="tr-TR" sz="1800" kern="100" dirty="0">
                <a:solidFill>
                  <a:srgbClr val="000000"/>
                </a:solidFill>
                <a:effectLst/>
                <a:latin typeface="Times New Roman" panose="02020603050405020304" pitchFamily="18" charset="0"/>
                <a:ea typeface="Times New Roman" panose="02020603050405020304" pitchFamily="18" charset="0"/>
              </a:rPr>
              <a:t>-  Belgelendirilememiş Giderler, </a:t>
            </a:r>
          </a:p>
          <a:p>
            <a:pPr marL="533400" marR="268605" indent="-6350" algn="just">
              <a:lnSpc>
                <a:spcPct val="150000"/>
              </a:lnSpc>
              <a:spcAft>
                <a:spcPts val="25"/>
              </a:spcAft>
              <a:buNone/>
            </a:pPr>
            <a:r>
              <a:rPr lang="tr-TR" sz="1800" kern="100" dirty="0">
                <a:solidFill>
                  <a:srgbClr val="000000"/>
                </a:solidFill>
                <a:effectLst/>
                <a:latin typeface="Times New Roman" panose="02020603050405020304" pitchFamily="18" charset="0"/>
                <a:ea typeface="Times New Roman" panose="02020603050405020304" pitchFamily="18" charset="0"/>
              </a:rPr>
              <a:t>-  Götürü Gider</a:t>
            </a:r>
          </a:p>
          <a:p>
            <a:pPr marL="533400" marR="268605" indent="-6350" algn="just">
              <a:lnSpc>
                <a:spcPct val="150000"/>
              </a:lnSpc>
              <a:spcAft>
                <a:spcPts val="25"/>
              </a:spcAft>
              <a:buNone/>
            </a:pPr>
            <a:r>
              <a:rPr lang="tr-TR" sz="1800" kern="100" dirty="0">
                <a:solidFill>
                  <a:srgbClr val="000000"/>
                </a:solidFill>
                <a:effectLst/>
                <a:latin typeface="Times New Roman" panose="02020603050405020304" pitchFamily="18" charset="0"/>
                <a:ea typeface="Times New Roman" panose="02020603050405020304" pitchFamily="18" charset="0"/>
              </a:rPr>
              <a:t>-  Kanunen Yasaklanmış Fiiller Nedeniyle Katlanılan Giderler, </a:t>
            </a:r>
          </a:p>
          <a:p>
            <a:pPr marL="533400" marR="268605" indent="-6350" algn="just">
              <a:lnSpc>
                <a:spcPct val="150000"/>
              </a:lnSpc>
              <a:spcAft>
                <a:spcPts val="25"/>
              </a:spcAft>
              <a:buNone/>
            </a:pPr>
            <a:r>
              <a:rPr lang="tr-TR" sz="1800" kern="100" dirty="0">
                <a:solidFill>
                  <a:srgbClr val="000000"/>
                </a:solidFill>
                <a:effectLst/>
                <a:latin typeface="Times New Roman" panose="02020603050405020304" pitchFamily="18" charset="0"/>
                <a:ea typeface="Times New Roman" panose="02020603050405020304" pitchFamily="18" charset="0"/>
              </a:rPr>
              <a:t>-  Fiili Olarak Ödenmemiş SGK Primleri,  </a:t>
            </a:r>
          </a:p>
          <a:p>
            <a:pPr marL="533400" marR="268605" indent="-6350" algn="just">
              <a:lnSpc>
                <a:spcPct val="150000"/>
              </a:lnSpc>
              <a:spcAft>
                <a:spcPts val="25"/>
              </a:spcAft>
              <a:buNone/>
            </a:pPr>
            <a:r>
              <a:rPr lang="tr-TR" sz="1800" kern="100" dirty="0">
                <a:solidFill>
                  <a:srgbClr val="000000"/>
                </a:solidFill>
                <a:effectLst/>
                <a:latin typeface="Times New Roman" panose="02020603050405020304" pitchFamily="18" charset="0"/>
                <a:ea typeface="Times New Roman" panose="02020603050405020304" pitchFamily="18" charset="0"/>
              </a:rPr>
              <a:t>-  İstisna edilen kazançlara ilişkin giderler, </a:t>
            </a:r>
          </a:p>
          <a:p>
            <a:pPr marL="533400" marR="268605" indent="-6350" algn="just">
              <a:lnSpc>
                <a:spcPct val="150000"/>
              </a:lnSpc>
              <a:spcAft>
                <a:spcPts val="25"/>
              </a:spcAft>
              <a:buNone/>
            </a:pPr>
            <a:r>
              <a:rPr lang="tr-TR" sz="1800" kern="100" dirty="0">
                <a:solidFill>
                  <a:srgbClr val="000000"/>
                </a:solidFill>
                <a:effectLst/>
                <a:latin typeface="Times New Roman" panose="02020603050405020304" pitchFamily="18" charset="0"/>
                <a:ea typeface="Times New Roman" panose="02020603050405020304" pitchFamily="18" charset="0"/>
              </a:rPr>
              <a:t>-  Özel İletişim Vergisi, </a:t>
            </a:r>
          </a:p>
          <a:p>
            <a:pPr marL="533400" marR="268605" indent="-6350" algn="just">
              <a:lnSpc>
                <a:spcPct val="150000"/>
              </a:lnSpc>
              <a:spcAft>
                <a:spcPts val="25"/>
              </a:spcAft>
            </a:pPr>
            <a:r>
              <a:rPr lang="tr-TR" kern="100" dirty="0">
                <a:solidFill>
                  <a:srgbClr val="000000"/>
                </a:solidFill>
                <a:latin typeface="Times New Roman" panose="02020603050405020304" pitchFamily="18" charset="0"/>
              </a:rPr>
              <a:t>-  Çalınan veya kaybolan emtialardır. </a:t>
            </a:r>
          </a:p>
        </p:txBody>
      </p:sp>
      <p:pic>
        <p:nvPicPr>
          <p:cNvPr id="5" name="Resim 4" descr="metin, küçük resim içeren bir resim&#10;&#10;Açıklama otomatik olarak oluşturuldu">
            <a:extLst>
              <a:ext uri="{FF2B5EF4-FFF2-40B4-BE49-F238E27FC236}">
                <a16:creationId xmlns:a16="http://schemas.microsoft.com/office/drawing/2014/main" id="{3163EA6E-B73C-F5B2-8D27-095389B46618}"/>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6" name="Metin kutusu 5">
            <a:extLst>
              <a:ext uri="{FF2B5EF4-FFF2-40B4-BE49-F238E27FC236}">
                <a16:creationId xmlns:a16="http://schemas.microsoft.com/office/drawing/2014/main" id="{F59E5AE7-C54D-2461-1845-7CF4425F647B}"/>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2166828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FD1296EF-97D6-7BA0-6114-9EE491ED2981}"/>
              </a:ext>
            </a:extLst>
          </p:cNvPr>
          <p:cNvSpPr txBox="1"/>
          <p:nvPr/>
        </p:nvSpPr>
        <p:spPr>
          <a:xfrm>
            <a:off x="191387" y="308344"/>
            <a:ext cx="11525692" cy="5039125"/>
          </a:xfrm>
          <a:prstGeom prst="rect">
            <a:avLst/>
          </a:prstGeom>
          <a:noFill/>
        </p:spPr>
        <p:txBody>
          <a:bodyPr wrap="square">
            <a:spAutoFit/>
          </a:bodyPr>
          <a:lstStyle/>
          <a:p>
            <a:pPr marL="533400" marR="268605" indent="-6350" algn="just">
              <a:lnSpc>
                <a:spcPct val="150000"/>
              </a:lnSpc>
              <a:spcAft>
                <a:spcPts val="25"/>
              </a:spcAft>
              <a:buNone/>
            </a:pPr>
            <a:r>
              <a:rPr lang="tr-TR" sz="1800" kern="100" dirty="0">
                <a:solidFill>
                  <a:srgbClr val="000000"/>
                </a:solidFill>
                <a:effectLst/>
                <a:latin typeface="Times New Roman" panose="02020603050405020304" pitchFamily="18" charset="0"/>
                <a:ea typeface="Times New Roman" panose="02020603050405020304" pitchFamily="18" charset="0"/>
              </a:rPr>
              <a:t>Vergiden indirimi kabul edilmeyen ancak gider olarak kayıtlara alınan harcamalar kazancının tespitinde beyanname üzerinden KKEG olarak eklenecektir. Gider olarak düşülen bu harcamalar bu sayede vergi matrahına ilave edilerek vergiden düşülmesi engellenmiş olacaktır. Kurumlar Vergisi Beyannamesinde “Kanunen Kabul Edilmeyen Giderler” bölümünden sonra beyanname üzerinden indirebileceğimiz indirim ve istisnalar bölümü bulunur. Nasıl kabul edilmeyen indirimler vergi matrahına KKEG olarak ilave ediliyor ve bu şekilde vergi matrahına ekleniyorsa, gelir hesaplarına kaydedilen kazançların istisna kısımları da tam tersi şekilde beyanname üzerinden indirilerek vergiden arındırılır.    Kayıtlarda gelir hesaplarıyla ilişkilendirilen bu kazançlar, istisna şartlarını taşıması halinde istisnaya isabet eden tutar kadar beyanname üzerinden indirilerek bir nevi nötr hale getirilir.  </a:t>
            </a:r>
          </a:p>
          <a:p>
            <a:pPr marL="533400" marR="268605" indent="-6350" algn="just">
              <a:lnSpc>
                <a:spcPct val="150000"/>
              </a:lnSpc>
              <a:spcAft>
                <a:spcPts val="25"/>
              </a:spcAft>
              <a:buNone/>
            </a:pPr>
            <a:r>
              <a:rPr lang="tr-TR" sz="1800" kern="100" dirty="0">
                <a:solidFill>
                  <a:srgbClr val="000000"/>
                </a:solidFill>
                <a:effectLst/>
                <a:latin typeface="Times New Roman" panose="02020603050405020304" pitchFamily="18" charset="0"/>
                <a:ea typeface="Times New Roman" panose="02020603050405020304" pitchFamily="18" charset="0"/>
              </a:rPr>
              <a:t>		Kurumlar vergisi kanununun 5. maddesinde her bir maddesi özellikli bir konuyu içeren birçok istisna bulunur. Bu istisnalar kurumlar vergisi beyannamesinin “Zarar Dahi Olsa İndirilebilecek İstisna ve İndirimler” bölümünde yer alır. </a:t>
            </a:r>
          </a:p>
        </p:txBody>
      </p:sp>
      <p:pic>
        <p:nvPicPr>
          <p:cNvPr id="5" name="Resim 4" descr="metin, küçük resim içeren bir resim&#10;&#10;Açıklama otomatik olarak oluşturuldu">
            <a:extLst>
              <a:ext uri="{FF2B5EF4-FFF2-40B4-BE49-F238E27FC236}">
                <a16:creationId xmlns:a16="http://schemas.microsoft.com/office/drawing/2014/main" id="{2B5A20A9-2AC3-2B25-EBF4-8FC74F6E20E5}"/>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6" name="Metin kutusu 5">
            <a:extLst>
              <a:ext uri="{FF2B5EF4-FFF2-40B4-BE49-F238E27FC236}">
                <a16:creationId xmlns:a16="http://schemas.microsoft.com/office/drawing/2014/main" id="{56B6FBCA-3446-9F11-C5E5-3D5F362D674B}"/>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856058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2D7035EE-EDCB-1A7E-E058-64084F1942DD}"/>
              </a:ext>
            </a:extLst>
          </p:cNvPr>
          <p:cNvSpPr txBox="1"/>
          <p:nvPr/>
        </p:nvSpPr>
        <p:spPr>
          <a:xfrm>
            <a:off x="468082" y="544637"/>
            <a:ext cx="10898373" cy="4591834"/>
          </a:xfrm>
          <a:prstGeom prst="rect">
            <a:avLst/>
          </a:prstGeom>
          <a:noFill/>
        </p:spPr>
        <p:txBody>
          <a:bodyPr wrap="square">
            <a:spAutoFit/>
          </a:bodyPr>
          <a:lstStyle/>
          <a:p>
            <a:pPr marL="6350" indent="-6350">
              <a:lnSpc>
                <a:spcPct val="110000"/>
              </a:lnSpc>
              <a:spcAft>
                <a:spcPts val="70"/>
              </a:spcAft>
              <a:buNone/>
            </a:pPr>
            <a:r>
              <a:rPr lang="tr-TR" sz="1400" b="1" kern="100" dirty="0">
                <a:solidFill>
                  <a:srgbClr val="000000"/>
                </a:solidFill>
                <a:effectLst/>
                <a:latin typeface="Times New Roman" panose="02020603050405020304" pitchFamily="18" charset="0"/>
                <a:ea typeface="Times New Roman" panose="02020603050405020304" pitchFamily="18" charset="0"/>
              </a:rPr>
              <a:t>KURUMLAR VERGİSİ KANUNU 5/1-a MADDESİ İSTİSNASI </a:t>
            </a:r>
          </a:p>
          <a:p>
            <a:pPr marL="6350" indent="-6350">
              <a:lnSpc>
                <a:spcPct val="110000"/>
              </a:lnSpc>
              <a:spcAft>
                <a:spcPts val="70"/>
              </a:spcAft>
              <a:buNone/>
            </a:pPr>
            <a:r>
              <a:rPr lang="tr-TR" sz="1400" b="1" kern="100" dirty="0">
                <a:solidFill>
                  <a:srgbClr val="000000"/>
                </a:solidFill>
                <a:effectLst/>
                <a:latin typeface="Times New Roman" panose="02020603050405020304" pitchFamily="18" charset="0"/>
                <a:ea typeface="Times New Roman" panose="02020603050405020304" pitchFamily="18" charset="0"/>
              </a:rPr>
              <a:t>İştirak Kazançları İstisnası </a:t>
            </a:r>
          </a:p>
          <a:p>
            <a:pPr marL="533400" marR="268605" indent="-6350" algn="just">
              <a:lnSpc>
                <a:spcPct val="112000"/>
              </a:lnSpc>
              <a:spcAft>
                <a:spcPts val="25"/>
              </a:spcAft>
              <a:buNone/>
            </a:pPr>
            <a:r>
              <a:rPr lang="tr-TR" sz="1800" kern="100" dirty="0">
                <a:solidFill>
                  <a:srgbClr val="000000"/>
                </a:solidFill>
                <a:effectLst/>
                <a:latin typeface="Times New Roman" panose="02020603050405020304" pitchFamily="18" charset="0"/>
                <a:ea typeface="Times New Roman" panose="02020603050405020304" pitchFamily="18" charset="0"/>
              </a:rPr>
              <a:t> </a:t>
            </a:r>
          </a:p>
          <a:p>
            <a:pPr marL="533400" marR="268605" indent="-6350" algn="just">
              <a:lnSpc>
                <a:spcPct val="150000"/>
              </a:lnSpc>
              <a:spcAft>
                <a:spcPts val="25"/>
              </a:spcAft>
              <a:buNone/>
            </a:pPr>
            <a:r>
              <a:rPr lang="tr-TR" sz="1800" kern="100" dirty="0">
                <a:solidFill>
                  <a:srgbClr val="000000"/>
                </a:solidFill>
                <a:effectLst/>
                <a:latin typeface="Times New Roman" panose="02020603050405020304" pitchFamily="18" charset="0"/>
                <a:ea typeface="Times New Roman" panose="02020603050405020304" pitchFamily="18" charset="0"/>
              </a:rPr>
              <a:t>	Bu istisna yurt içi iştirak kazancı istisnası olarak adlandırılır. </a:t>
            </a:r>
          </a:p>
          <a:p>
            <a:pPr marL="533400" marR="268605" indent="-6350" algn="just">
              <a:lnSpc>
                <a:spcPct val="150000"/>
              </a:lnSpc>
              <a:spcAft>
                <a:spcPts val="25"/>
              </a:spcAft>
              <a:buNone/>
            </a:pPr>
            <a:r>
              <a:rPr lang="tr-TR" sz="1800" kern="100" dirty="0">
                <a:solidFill>
                  <a:srgbClr val="000000"/>
                </a:solidFill>
                <a:effectLst/>
                <a:latin typeface="Times New Roman" panose="02020603050405020304" pitchFamily="18" charset="0"/>
                <a:ea typeface="Times New Roman" panose="02020603050405020304" pitchFamily="18" charset="0"/>
              </a:rPr>
              <a:t>Tam veya dar mükellef kurumların; </a:t>
            </a:r>
          </a:p>
          <a:p>
            <a:pPr marL="6350" marR="268605" indent="-6350" algn="just">
              <a:lnSpc>
                <a:spcPct val="150000"/>
              </a:lnSpc>
              <a:spcAft>
                <a:spcPts val="25"/>
              </a:spcAft>
              <a:buNone/>
            </a:pPr>
            <a:r>
              <a:rPr lang="tr-TR" sz="1800" b="1" kern="100" dirty="0">
                <a:solidFill>
                  <a:srgbClr val="000000"/>
                </a:solidFill>
                <a:effectLst/>
                <a:latin typeface="Times New Roman" panose="02020603050405020304" pitchFamily="18" charset="0"/>
                <a:ea typeface="Times New Roman" panose="02020603050405020304" pitchFamily="18" charset="0"/>
              </a:rPr>
              <a:t>1.</a:t>
            </a:r>
            <a:r>
              <a:rPr lang="tr-TR" sz="1800" kern="100" dirty="0">
                <a:solidFill>
                  <a:srgbClr val="000000"/>
                </a:solidFill>
                <a:effectLst/>
                <a:latin typeface="Times New Roman" panose="02020603050405020304" pitchFamily="18" charset="0"/>
                <a:ea typeface="Times New Roman" panose="02020603050405020304" pitchFamily="18" charset="0"/>
              </a:rPr>
              <a:t> Tam mükellefiyete tabi başka bir kurumun sermayesine katılımı dolayısıyla elde ettikleri kazançlar, </a:t>
            </a:r>
          </a:p>
          <a:p>
            <a:pPr marL="6350" marR="268605" indent="-6350" algn="just">
              <a:lnSpc>
                <a:spcPct val="150000"/>
              </a:lnSpc>
              <a:spcAft>
                <a:spcPts val="25"/>
              </a:spcAft>
              <a:buNone/>
            </a:pPr>
            <a:r>
              <a:rPr lang="tr-TR" sz="1800" b="1" kern="100" dirty="0">
                <a:solidFill>
                  <a:srgbClr val="000000"/>
                </a:solidFill>
                <a:effectLst/>
                <a:latin typeface="Times New Roman" panose="02020603050405020304" pitchFamily="18" charset="0"/>
                <a:ea typeface="Times New Roman" panose="02020603050405020304" pitchFamily="18" charset="0"/>
              </a:rPr>
              <a:t>2.</a:t>
            </a:r>
            <a:r>
              <a:rPr lang="tr-TR" sz="1800" kern="100" dirty="0">
                <a:solidFill>
                  <a:srgbClr val="000000"/>
                </a:solidFill>
                <a:effectLst/>
                <a:latin typeface="Times New Roman" panose="02020603050405020304" pitchFamily="18" charset="0"/>
                <a:ea typeface="Times New Roman" panose="02020603050405020304" pitchFamily="18" charset="0"/>
              </a:rPr>
              <a:t> Tam mükellefiyete tabi başka bir kurumun karına katılma imkanı veren kurucu senetleri ile diğer intifa senetlerinden elde ettikleri kar payları, </a:t>
            </a:r>
          </a:p>
          <a:p>
            <a:pPr marL="6350" marR="268605" indent="-6350" algn="just">
              <a:lnSpc>
                <a:spcPct val="150000"/>
              </a:lnSpc>
              <a:spcAft>
                <a:spcPts val="25"/>
              </a:spcAft>
              <a:buNone/>
            </a:pPr>
            <a:r>
              <a:rPr lang="tr-TR" sz="1800" b="1" kern="100" dirty="0">
                <a:solidFill>
                  <a:srgbClr val="000000"/>
                </a:solidFill>
                <a:effectLst/>
                <a:latin typeface="Times New Roman" panose="02020603050405020304" pitchFamily="18" charset="0"/>
                <a:ea typeface="Times New Roman" panose="02020603050405020304" pitchFamily="18" charset="0"/>
              </a:rPr>
              <a:t>3.</a:t>
            </a:r>
            <a:r>
              <a:rPr lang="tr-TR" sz="1800" kern="100" dirty="0">
                <a:solidFill>
                  <a:srgbClr val="000000"/>
                </a:solidFill>
                <a:effectLst/>
                <a:latin typeface="Times New Roman" panose="02020603050405020304" pitchFamily="18" charset="0"/>
                <a:ea typeface="Times New Roman" panose="02020603050405020304" pitchFamily="18" charset="0"/>
              </a:rPr>
              <a:t> Tam mükellefiyete tabi girişim sermayesi yatırım fonu katılma payları ile girişim sermayesi yatırım ortaklıklarının hisse senetlerinden elde ettikleri kâr payları ve katılma paylarının fona iadesinden doğan gelirler ile bu fonların katılma paylarının, Vergi Usul Kanununun 279 uncu maddesi kapsamında değerlenmesinden kaynaklanan değer artış kazançları istisna kapsamındadır.</a:t>
            </a:r>
          </a:p>
        </p:txBody>
      </p:sp>
      <p:pic>
        <p:nvPicPr>
          <p:cNvPr id="5" name="Resim 4" descr="metin, küçük resim içeren bir resim&#10;&#10;Açıklama otomatik olarak oluşturuldu">
            <a:extLst>
              <a:ext uri="{FF2B5EF4-FFF2-40B4-BE49-F238E27FC236}">
                <a16:creationId xmlns:a16="http://schemas.microsoft.com/office/drawing/2014/main" id="{7465CCE3-4F4D-365E-777D-7CFC7EC5BB5C}"/>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6" name="Metin kutusu 5">
            <a:extLst>
              <a:ext uri="{FF2B5EF4-FFF2-40B4-BE49-F238E27FC236}">
                <a16:creationId xmlns:a16="http://schemas.microsoft.com/office/drawing/2014/main" id="{A796DACD-7057-AD4D-92C7-3A46C4BF90DD}"/>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18258429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188CB89B-7209-D47B-28DE-B20E519A1DBC}"/>
              </a:ext>
            </a:extLst>
          </p:cNvPr>
          <p:cNvSpPr txBox="1"/>
          <p:nvPr/>
        </p:nvSpPr>
        <p:spPr>
          <a:xfrm>
            <a:off x="563526" y="446567"/>
            <a:ext cx="10972800" cy="6483506"/>
          </a:xfrm>
          <a:prstGeom prst="rect">
            <a:avLst/>
          </a:prstGeom>
          <a:noFill/>
        </p:spPr>
        <p:txBody>
          <a:bodyPr wrap="square">
            <a:spAutoFit/>
          </a:bodyPr>
          <a:lstStyle/>
          <a:p>
            <a:pPr marL="6350" indent="-6350">
              <a:lnSpc>
                <a:spcPct val="110000"/>
              </a:lnSpc>
              <a:spcAft>
                <a:spcPts val="70"/>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KURUMLAR VERGİSİ KANUNU 5/1-b MADDESİ İSTİSNASI </a:t>
            </a:r>
          </a:p>
          <a:p>
            <a:pPr marL="6350" indent="-6350">
              <a:lnSpc>
                <a:spcPct val="110000"/>
              </a:lnSpc>
              <a:spcAft>
                <a:spcPts val="70"/>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Yurt Dışı İştirak Kazançları İstisnası </a:t>
            </a:r>
          </a:p>
          <a:p>
            <a:pPr marL="533400" marR="268605" indent="-6350" algn="just">
              <a:lnSpc>
                <a:spcPct val="112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a:t>
            </a:r>
          </a:p>
          <a:p>
            <a:pPr marL="533400" marR="268605" indent="-6350" algn="just">
              <a:lnSpc>
                <a:spcPct val="150000"/>
              </a:lnSpc>
              <a:spcAft>
                <a:spcPts val="14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Tam veya dar mükellef kurumların; </a:t>
            </a:r>
            <a:r>
              <a:rPr lang="tr-TR" sz="1600" b="1" kern="100" dirty="0">
                <a:solidFill>
                  <a:srgbClr val="000000"/>
                </a:solidFill>
                <a:effectLst/>
                <a:latin typeface="Times New Roman" panose="02020603050405020304" pitchFamily="18" charset="0"/>
                <a:ea typeface="Times New Roman" panose="02020603050405020304" pitchFamily="18" charset="0"/>
              </a:rPr>
              <a:t>kanuni ve iş merkezi Türkiye’de bulunmayan</a:t>
            </a:r>
            <a:r>
              <a:rPr lang="tr-TR" sz="1600" kern="100" dirty="0">
                <a:solidFill>
                  <a:srgbClr val="000000"/>
                </a:solidFill>
                <a:effectLst/>
                <a:latin typeface="Times New Roman" panose="02020603050405020304" pitchFamily="18" charset="0"/>
                <a:ea typeface="Times New Roman" panose="02020603050405020304" pitchFamily="18" charset="0"/>
              </a:rPr>
              <a:t> Anonim ve Limited şirket niteliğindeki şirketlerin sermayesine iştirak etmesi karşılığında elde ettikleri kâr payı kazançları Kurumlar Vergisi Kanununun 5/1-b maddesi kapsamında kurumlar vergisinden istisnadır.  </a:t>
            </a:r>
          </a:p>
          <a:p>
            <a:pPr marL="533400" marR="268605" indent="-6350" algn="just">
              <a:lnSpc>
                <a:spcPct val="150000"/>
              </a:lnSpc>
              <a:spcAft>
                <a:spcPts val="145"/>
              </a:spcAft>
              <a:buNone/>
            </a:pPr>
            <a:endParaRPr lang="tr-TR" sz="1600" kern="100" dirty="0">
              <a:solidFill>
                <a:srgbClr val="000000"/>
              </a:solidFill>
              <a:latin typeface="Times New Roman" panose="02020603050405020304" pitchFamily="18" charset="0"/>
              <a:ea typeface="Times New Roman" panose="02020603050405020304" pitchFamily="18" charset="0"/>
            </a:endParaRPr>
          </a:p>
          <a:p>
            <a:pPr marL="6350" indent="-6350">
              <a:lnSpc>
                <a:spcPct val="110000"/>
              </a:lnSpc>
              <a:spcAft>
                <a:spcPts val="70"/>
              </a:spcAft>
            </a:pPr>
            <a:r>
              <a:rPr lang="tr-TR" sz="1600" b="1" kern="100" dirty="0">
                <a:solidFill>
                  <a:srgbClr val="000000"/>
                </a:solidFill>
                <a:latin typeface="Times New Roman" panose="02020603050405020304" pitchFamily="18" charset="0"/>
              </a:rPr>
              <a:t>KURUMLAR VERGİSİ KANUNU 5/1-c MADDESİ İSTİSNASI </a:t>
            </a:r>
          </a:p>
          <a:p>
            <a:pPr marL="6350" indent="-6350">
              <a:lnSpc>
                <a:spcPct val="110000"/>
              </a:lnSpc>
              <a:spcAft>
                <a:spcPts val="70"/>
              </a:spcAft>
            </a:pPr>
            <a:r>
              <a:rPr lang="tr-TR" sz="1600" b="1" kern="100" dirty="0">
                <a:solidFill>
                  <a:srgbClr val="000000"/>
                </a:solidFill>
                <a:latin typeface="Times New Roman" panose="02020603050405020304" pitchFamily="18" charset="0"/>
              </a:rPr>
              <a:t>Yurt Dışı İştirak Hisselerinin Elden Çıkartılmasına İlişkin İstisna</a:t>
            </a:r>
          </a:p>
          <a:p>
            <a:pPr marL="6350" indent="-6350">
              <a:lnSpc>
                <a:spcPct val="110000"/>
              </a:lnSpc>
              <a:spcAft>
                <a:spcPts val="70"/>
              </a:spcAft>
            </a:pPr>
            <a:endParaRPr lang="tr-TR" sz="1600" b="1" kern="100" dirty="0">
              <a:solidFill>
                <a:srgbClr val="000000"/>
              </a:solidFill>
              <a:latin typeface="Times New Roman" panose="02020603050405020304" pitchFamily="18" charset="0"/>
            </a:endParaRPr>
          </a:p>
          <a:p>
            <a:pPr>
              <a:lnSpc>
                <a:spcPct val="150000"/>
              </a:lnSpc>
            </a:pPr>
            <a:r>
              <a:rPr lang="tr-TR" sz="1600" b="1" dirty="0">
                <a:latin typeface="Times New Roman" panose="02020603050405020304" pitchFamily="18" charset="0"/>
                <a:cs typeface="Times New Roman" panose="02020603050405020304" pitchFamily="18" charset="0"/>
              </a:rPr>
              <a:t>KURUMLAR VERGİSİ KANUNU 5/1-ç MADDESİ İSTİSNASI </a:t>
            </a:r>
          </a:p>
          <a:p>
            <a:pPr>
              <a:lnSpc>
                <a:spcPct val="150000"/>
              </a:lnSpc>
            </a:pPr>
            <a:r>
              <a:rPr lang="tr-TR" sz="1600" b="1" dirty="0">
                <a:latin typeface="Times New Roman" panose="02020603050405020304" pitchFamily="18" charset="0"/>
                <a:cs typeface="Times New Roman" panose="02020603050405020304" pitchFamily="18" charset="0"/>
              </a:rPr>
              <a:t>Emisyon Prim Kazancı İstisnası </a:t>
            </a:r>
          </a:p>
          <a:p>
            <a:pPr>
              <a:lnSpc>
                <a:spcPct val="150000"/>
              </a:lnSpc>
            </a:pPr>
            <a:r>
              <a:rPr lang="tr-TR" sz="1600" dirty="0">
                <a:latin typeface="Times New Roman" panose="02020603050405020304" pitchFamily="18" charset="0"/>
                <a:cs typeface="Times New Roman" panose="02020603050405020304" pitchFamily="18" charset="0"/>
              </a:rPr>
              <a:t> </a:t>
            </a:r>
          </a:p>
          <a:p>
            <a:pPr>
              <a:lnSpc>
                <a:spcPct val="150000"/>
              </a:lnSpc>
            </a:pPr>
            <a:r>
              <a:rPr lang="tr-TR" sz="1600" dirty="0">
                <a:latin typeface="Times New Roman" panose="02020603050405020304" pitchFamily="18" charset="0"/>
                <a:cs typeface="Times New Roman" panose="02020603050405020304" pitchFamily="18" charset="0"/>
              </a:rPr>
              <a:t>Anonim Şirketlerin kuruluşlarında veya sermaye artırımlarında çıkardıkları paylarının bedelinin, itibari değeri aşan kısmı kurumlar vergisinden istisnadır. </a:t>
            </a:r>
          </a:p>
          <a:p>
            <a:pPr>
              <a:lnSpc>
                <a:spcPct val="150000"/>
              </a:lnSpc>
            </a:pPr>
            <a:r>
              <a:rPr lang="tr-TR" sz="1600" dirty="0">
                <a:latin typeface="Times New Roman" panose="02020603050405020304" pitchFamily="18" charset="0"/>
                <a:cs typeface="Times New Roman" panose="02020603050405020304" pitchFamily="18" charset="0"/>
              </a:rPr>
              <a:t>Anonim Şirketler gerek kuruluşlarında gerekse sermaye artırımında çıkarttıkları payların itibari değeri üzerinde bir bedelle satılması halinde bu aradaki farktan kaynaklanan kazanç kurumlar vergisinden istisna edilmiştir.  </a:t>
            </a:r>
          </a:p>
          <a:p>
            <a:pPr marL="6350" indent="-6350">
              <a:lnSpc>
                <a:spcPct val="110000"/>
              </a:lnSpc>
              <a:spcAft>
                <a:spcPts val="70"/>
              </a:spcAft>
            </a:pPr>
            <a:endParaRPr lang="tr-TR" sz="1600" b="1" kern="100" dirty="0">
              <a:solidFill>
                <a:srgbClr val="000000"/>
              </a:solidFill>
              <a:latin typeface="Times New Roman" panose="02020603050405020304" pitchFamily="18" charset="0"/>
            </a:endParaRPr>
          </a:p>
          <a:p>
            <a:pPr marL="533400" marR="268605" indent="-6350" algn="just">
              <a:lnSpc>
                <a:spcPct val="150000"/>
              </a:lnSpc>
              <a:spcAft>
                <a:spcPts val="145"/>
              </a:spcAft>
              <a:buNone/>
            </a:pPr>
            <a:endParaRPr lang="tr-TR" sz="1600" kern="100" dirty="0">
              <a:solidFill>
                <a:srgbClr val="000000"/>
              </a:solidFill>
              <a:effectLst/>
              <a:latin typeface="Times New Roman" panose="02020603050405020304" pitchFamily="18" charset="0"/>
              <a:ea typeface="Times New Roman" panose="02020603050405020304" pitchFamily="18" charset="0"/>
            </a:endParaRPr>
          </a:p>
        </p:txBody>
      </p:sp>
      <p:pic>
        <p:nvPicPr>
          <p:cNvPr id="5" name="Resim 4" descr="metin, küçük resim içeren bir resim&#10;&#10;Açıklama otomatik olarak oluşturuldu">
            <a:extLst>
              <a:ext uri="{FF2B5EF4-FFF2-40B4-BE49-F238E27FC236}">
                <a16:creationId xmlns:a16="http://schemas.microsoft.com/office/drawing/2014/main" id="{81FA5F06-F315-4CEA-D045-87435E584FF3}"/>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6" name="Metin kutusu 5">
            <a:extLst>
              <a:ext uri="{FF2B5EF4-FFF2-40B4-BE49-F238E27FC236}">
                <a16:creationId xmlns:a16="http://schemas.microsoft.com/office/drawing/2014/main" id="{E97EB83F-E554-0CD5-DD9D-58ADC988B3B2}"/>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856398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1BB7CD9B-6A1A-832E-97C3-4B7BEF0F7313}"/>
              </a:ext>
            </a:extLst>
          </p:cNvPr>
          <p:cNvSpPr txBox="1"/>
          <p:nvPr/>
        </p:nvSpPr>
        <p:spPr>
          <a:xfrm>
            <a:off x="382772" y="467832"/>
            <a:ext cx="10356112" cy="5596853"/>
          </a:xfrm>
          <a:prstGeom prst="rect">
            <a:avLst/>
          </a:prstGeom>
          <a:noFill/>
        </p:spPr>
        <p:txBody>
          <a:bodyPr wrap="square">
            <a:spAutoFit/>
          </a:bodyPr>
          <a:lstStyle/>
          <a:p>
            <a:pPr marL="6350" indent="-6350">
              <a:lnSpc>
                <a:spcPct val="150000"/>
              </a:lnSpc>
              <a:spcAft>
                <a:spcPts val="70"/>
              </a:spcAft>
              <a:buNone/>
            </a:pPr>
            <a:r>
              <a:rPr lang="tr-TR" sz="1600" b="1" kern="100" dirty="0">
                <a:solidFill>
                  <a:srgbClr val="000000"/>
                </a:solidFill>
                <a:latin typeface="Times New Roman" panose="02020603050405020304" pitchFamily="18" charset="0"/>
                <a:cs typeface="Times New Roman" panose="02020603050405020304" pitchFamily="18" charset="0"/>
              </a:rPr>
              <a:t>KURUMLAR VERGİSİ KANUNU 5/1-d MADDESİ İSTİSNASI </a:t>
            </a:r>
          </a:p>
          <a:p>
            <a:pPr marL="6350" indent="-6350" algn="just">
              <a:lnSpc>
                <a:spcPct val="150000"/>
              </a:lnSpc>
              <a:spcAft>
                <a:spcPts val="70"/>
              </a:spcAft>
              <a:buNone/>
            </a:pPr>
            <a:r>
              <a:rPr lang="tr-TR" sz="1600" b="1" kern="100" dirty="0">
                <a:solidFill>
                  <a:srgbClr val="000000"/>
                </a:solidFill>
                <a:latin typeface="Times New Roman" panose="02020603050405020304" pitchFamily="18" charset="0"/>
                <a:cs typeface="Times New Roman" panose="02020603050405020304" pitchFamily="18" charset="0"/>
              </a:rPr>
              <a:t>Türkiye’de Kurulu Fonlar ile Yatırım Ortaklıklarının Kazançlarına İlişkin İstisna Uygulaması </a:t>
            </a:r>
          </a:p>
          <a:p>
            <a:pPr marL="6350" indent="-6350" algn="just">
              <a:lnSpc>
                <a:spcPct val="150000"/>
              </a:lnSpc>
              <a:spcAft>
                <a:spcPts val="70"/>
              </a:spcAft>
              <a:buNone/>
            </a:pPr>
            <a:endParaRPr lang="tr-TR" sz="1600" b="1"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6350" indent="-6350" algn="just">
              <a:lnSpc>
                <a:spcPct val="150000"/>
              </a:lnSpc>
              <a:spcAft>
                <a:spcPts val="70"/>
              </a:spcAft>
              <a:buNone/>
            </a:pPr>
            <a:endParaRPr lang="tr-TR" sz="1600" b="1"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50000"/>
              </a:lnSpc>
            </a:pPr>
            <a:r>
              <a:rPr lang="tr-TR" sz="1600" b="1" dirty="0">
                <a:latin typeface="Times New Roman" panose="02020603050405020304" pitchFamily="18" charset="0"/>
                <a:cs typeface="Times New Roman" panose="02020603050405020304" pitchFamily="18" charset="0"/>
              </a:rPr>
              <a:t>KURUMLAR VERGİSİ KANUNU 5/1-e MADDESİ İSTİSNASI </a:t>
            </a:r>
          </a:p>
          <a:p>
            <a:pPr>
              <a:lnSpc>
                <a:spcPct val="150000"/>
              </a:lnSpc>
            </a:pPr>
            <a:r>
              <a:rPr lang="tr-TR" sz="1600" b="1" dirty="0">
                <a:latin typeface="Times New Roman" panose="02020603050405020304" pitchFamily="18" charset="0"/>
                <a:cs typeface="Times New Roman" panose="02020603050405020304" pitchFamily="18" charset="0"/>
              </a:rPr>
              <a:t>Taşınmaz ve İştirak Hissesi Satış Kazancı İstisnası  </a:t>
            </a:r>
          </a:p>
          <a:p>
            <a:pPr>
              <a:lnSpc>
                <a:spcPct val="150000"/>
              </a:lnSpc>
            </a:pPr>
            <a:r>
              <a:rPr lang="tr-TR" sz="1600" dirty="0">
                <a:latin typeface="Times New Roman" panose="02020603050405020304" pitchFamily="18" charset="0"/>
                <a:cs typeface="Times New Roman" panose="02020603050405020304" pitchFamily="18" charset="0"/>
              </a:rPr>
              <a:t> </a:t>
            </a:r>
          </a:p>
          <a:p>
            <a:pPr>
              <a:lnSpc>
                <a:spcPct val="150000"/>
              </a:lnSpc>
            </a:pPr>
            <a:r>
              <a:rPr lang="tr-TR" sz="1600" dirty="0">
                <a:latin typeface="Times New Roman" panose="02020603050405020304" pitchFamily="18" charset="0"/>
                <a:cs typeface="Times New Roman" panose="02020603050405020304" pitchFamily="18" charset="0"/>
              </a:rPr>
              <a:t>Kurumların en az 2 tam yıl süreyle aktiflerinde yer alan taşınmazlar ile iştirak hisseleri, kurucu senetleri, intifa senetleri ve rüçhan haklarının satışından doğan kazançların, kanunda belirlenen oranlara isabet eden kısmı kurumlar vergisinden istisna edilmiştir. </a:t>
            </a:r>
          </a:p>
          <a:p>
            <a:pPr>
              <a:lnSpc>
                <a:spcPct val="150000"/>
              </a:lnSpc>
            </a:pPr>
            <a:r>
              <a:rPr lang="tr-TR" sz="1600" dirty="0">
                <a:latin typeface="Times New Roman" panose="02020603050405020304" pitchFamily="18" charset="0"/>
                <a:cs typeface="Times New Roman" panose="02020603050405020304" pitchFamily="18" charset="0"/>
              </a:rPr>
              <a:t>Bu istisna 15.07.2023 tarihinden sonra edinilen taşınmazlarda uygulanmayacaktır. </a:t>
            </a:r>
          </a:p>
          <a:p>
            <a:pPr>
              <a:lnSpc>
                <a:spcPct val="150000"/>
              </a:lnSpc>
            </a:pPr>
            <a:r>
              <a:rPr lang="tr-TR" sz="1600" dirty="0">
                <a:latin typeface="Times New Roman" panose="02020603050405020304" pitchFamily="18" charset="0"/>
                <a:cs typeface="Times New Roman" panose="02020603050405020304" pitchFamily="18" charset="0"/>
              </a:rPr>
              <a:t>İstisna oranı 15.07.2023 tarihinden önce iktisap edilen;</a:t>
            </a:r>
          </a:p>
          <a:p>
            <a:pPr>
              <a:lnSpc>
                <a:spcPct val="150000"/>
              </a:lnSpc>
            </a:pPr>
            <a:r>
              <a:rPr lang="tr-TR" sz="1600" dirty="0">
                <a:latin typeface="Times New Roman" panose="02020603050405020304" pitchFamily="18" charset="0"/>
                <a:cs typeface="Times New Roman" panose="02020603050405020304" pitchFamily="18" charset="0"/>
              </a:rPr>
              <a:t>Taşınmazlar için %25 oranında, </a:t>
            </a:r>
          </a:p>
          <a:p>
            <a:pPr>
              <a:lnSpc>
                <a:spcPct val="150000"/>
              </a:lnSpc>
            </a:pPr>
            <a:r>
              <a:rPr lang="tr-TR" sz="1600" dirty="0">
                <a:latin typeface="Times New Roman" panose="02020603050405020304" pitchFamily="18" charset="0"/>
                <a:cs typeface="Times New Roman" panose="02020603050405020304" pitchFamily="18" charset="0"/>
              </a:rPr>
              <a:t>İştirak hisseleri, kurucu senetleri, intifa senetleri, rüçhan haklarında %50 oranında uygulanır. </a:t>
            </a:r>
          </a:p>
          <a:p>
            <a:pPr marL="6350" indent="-6350" algn="just">
              <a:lnSpc>
                <a:spcPct val="110000"/>
              </a:lnSpc>
              <a:spcAft>
                <a:spcPts val="70"/>
              </a:spcAft>
              <a:buNone/>
            </a:pPr>
            <a:endParaRPr lang="tr-TR" sz="1800" b="1" kern="100" dirty="0">
              <a:solidFill>
                <a:srgbClr val="000000"/>
              </a:solidFill>
              <a:effectLst/>
              <a:latin typeface="Times New Roman" panose="02020603050405020304" pitchFamily="18" charset="0"/>
              <a:ea typeface="Times New Roman" panose="02020603050405020304" pitchFamily="18" charset="0"/>
            </a:endParaRPr>
          </a:p>
        </p:txBody>
      </p:sp>
      <p:pic>
        <p:nvPicPr>
          <p:cNvPr id="5" name="Resim 4" descr="metin, küçük resim içeren bir resim&#10;&#10;Açıklama otomatik olarak oluşturuldu">
            <a:extLst>
              <a:ext uri="{FF2B5EF4-FFF2-40B4-BE49-F238E27FC236}">
                <a16:creationId xmlns:a16="http://schemas.microsoft.com/office/drawing/2014/main" id="{972627BB-A921-366D-A9CA-56AC786B6248}"/>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6" name="Metin kutusu 5">
            <a:extLst>
              <a:ext uri="{FF2B5EF4-FFF2-40B4-BE49-F238E27FC236}">
                <a16:creationId xmlns:a16="http://schemas.microsoft.com/office/drawing/2014/main" id="{1B48A803-2422-9E93-3DA3-929AA742AABB}"/>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39937076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E764893C-5CE1-B5A1-40D8-2629CB01613D}"/>
              </a:ext>
            </a:extLst>
          </p:cNvPr>
          <p:cNvSpPr txBox="1"/>
          <p:nvPr/>
        </p:nvSpPr>
        <p:spPr>
          <a:xfrm>
            <a:off x="765543" y="180752"/>
            <a:ext cx="10760149" cy="5983048"/>
          </a:xfrm>
          <a:prstGeom prst="rect">
            <a:avLst/>
          </a:prstGeom>
          <a:noFill/>
        </p:spPr>
        <p:txBody>
          <a:bodyPr wrap="square">
            <a:spAutoFit/>
          </a:bodyPr>
          <a:lstStyle/>
          <a:p>
            <a:pPr marL="6350" indent="-6350">
              <a:lnSpc>
                <a:spcPct val="150000"/>
              </a:lnSpc>
              <a:spcAft>
                <a:spcPts val="70"/>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KURUMLAR VERGİSİ KANUNU 5/1-f MADDESİ İSTİSNASI </a:t>
            </a:r>
          </a:p>
          <a:p>
            <a:pPr marL="6350" indent="-6350" algn="just">
              <a:lnSpc>
                <a:spcPct val="150000"/>
              </a:lnSpc>
              <a:spcAft>
                <a:spcPts val="70"/>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Bankalara, Finans Kurumlarına ve TMSF’ye Borçlu Olan Firmalara Tanınan İstisna uygulaması</a:t>
            </a:r>
          </a:p>
          <a:p>
            <a:pPr marL="53340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a:t>
            </a:r>
          </a:p>
          <a:p>
            <a:pPr marL="53340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Bankalara,  </a:t>
            </a:r>
          </a:p>
          <a:p>
            <a:pPr marL="53340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Finansman Şirketlerine veya  </a:t>
            </a:r>
          </a:p>
          <a:p>
            <a:pPr marL="53340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Finansal Kiralama Şirketlerine; borçları nedeniyle kanuni takibe alınmış veya TMSF’ye borçlu durumda olan kurumlar ile bunların kefilleri ve ipotek verenlerin, sahip oldukları </a:t>
            </a:r>
            <a:r>
              <a:rPr lang="tr-TR" sz="1600" b="1" kern="100" dirty="0">
                <a:solidFill>
                  <a:srgbClr val="000000"/>
                </a:solidFill>
                <a:effectLst/>
                <a:latin typeface="Times New Roman" panose="02020603050405020304" pitchFamily="18" charset="0"/>
                <a:ea typeface="Times New Roman" panose="02020603050405020304" pitchFamily="18" charset="0"/>
              </a:rPr>
              <a:t>taşınmazlar, iştirak hisseleri kurucu senetleri, intifa senetleri ve rüçhan haklarının</a:t>
            </a:r>
            <a:r>
              <a:rPr lang="tr-TR" sz="1600" kern="100" dirty="0">
                <a:solidFill>
                  <a:srgbClr val="000000"/>
                </a:solidFill>
                <a:effectLst/>
                <a:latin typeface="Times New Roman" panose="02020603050405020304" pitchFamily="18" charset="0"/>
                <a:ea typeface="Times New Roman" panose="02020603050405020304" pitchFamily="18" charset="0"/>
              </a:rPr>
              <a:t> bu borçlara karşılık devrinde sağlanan hasılatın bu borçların tasfiyesinde kullanılan kısmına isabet eden kazançların tamamı bu madde kapsamında kurumlar vergisinden istisnadır.  </a:t>
            </a:r>
          </a:p>
          <a:p>
            <a:pPr marL="533400" marR="268605" indent="-6350" algn="just">
              <a:lnSpc>
                <a:spcPct val="150000"/>
              </a:lnSpc>
              <a:spcAft>
                <a:spcPts val="25"/>
              </a:spcAft>
              <a:buNone/>
            </a:pPr>
            <a:endParaRPr lang="tr-TR" sz="1600" kern="100" dirty="0">
              <a:solidFill>
                <a:srgbClr val="000000"/>
              </a:solidFill>
              <a:latin typeface="Times New Roman" panose="02020603050405020304" pitchFamily="18" charset="0"/>
              <a:ea typeface="Times New Roman" panose="02020603050405020304" pitchFamily="18" charset="0"/>
            </a:endParaRPr>
          </a:p>
          <a:p>
            <a:pPr algn="just">
              <a:lnSpc>
                <a:spcPct val="150000"/>
              </a:lnSpc>
            </a:pPr>
            <a:r>
              <a:rPr lang="tr-TR" sz="1600" b="1" dirty="0">
                <a:latin typeface="Times New Roman" panose="02020603050405020304" pitchFamily="18" charset="0"/>
                <a:cs typeface="Times New Roman" panose="02020603050405020304" pitchFamily="18" charset="0"/>
              </a:rPr>
              <a:t>KURUMLAR VERGİSİ KANUNU 5/1-g MADDESİ İSTİSNASI </a:t>
            </a:r>
          </a:p>
          <a:p>
            <a:pPr algn="just">
              <a:lnSpc>
                <a:spcPct val="150000"/>
              </a:lnSpc>
            </a:pPr>
            <a:r>
              <a:rPr lang="tr-TR" sz="1600" b="1" dirty="0">
                <a:latin typeface="Times New Roman" panose="02020603050405020304" pitchFamily="18" charset="0"/>
                <a:cs typeface="Times New Roman" panose="02020603050405020304" pitchFamily="18" charset="0"/>
              </a:rPr>
              <a:t>Yurt Dışı Şube Kazançları İstisnası  </a:t>
            </a:r>
          </a:p>
          <a:p>
            <a:pPr algn="just">
              <a:lnSpc>
                <a:spcPct val="150000"/>
              </a:lnSpc>
            </a:pPr>
            <a:r>
              <a:rPr lang="tr-TR" sz="1600" dirty="0">
                <a:latin typeface="Times New Roman" panose="02020603050405020304" pitchFamily="18" charset="0"/>
                <a:cs typeface="Times New Roman" panose="02020603050405020304" pitchFamily="18" charset="0"/>
              </a:rPr>
              <a:t> </a:t>
            </a:r>
          </a:p>
          <a:p>
            <a:pPr algn="just">
              <a:lnSpc>
                <a:spcPct val="150000"/>
              </a:lnSpc>
            </a:pPr>
            <a:r>
              <a:rPr lang="tr-TR" sz="1600" dirty="0">
                <a:latin typeface="Times New Roman" panose="02020603050405020304" pitchFamily="18" charset="0"/>
                <a:cs typeface="Times New Roman" panose="02020603050405020304" pitchFamily="18" charset="0"/>
              </a:rPr>
              <a:t>Kurumların yurt dışında bulunan şube iş yerleri veya daimî temsilcileri vasıtasıyla elde ettikleri kazançlar aşağıdaki şartları sağlaması durumunda kurumlar vergisinden istisna edilmiştir.</a:t>
            </a:r>
          </a:p>
          <a:p>
            <a:pPr marL="533400" marR="268605" indent="-6350" algn="just">
              <a:lnSpc>
                <a:spcPct val="150000"/>
              </a:lnSpc>
              <a:spcAft>
                <a:spcPts val="25"/>
              </a:spcAft>
              <a:buNone/>
            </a:pPr>
            <a:endParaRPr lang="tr-TR" sz="1600" kern="100" dirty="0">
              <a:solidFill>
                <a:srgbClr val="000000"/>
              </a:solidFill>
              <a:effectLst/>
              <a:latin typeface="Times New Roman" panose="02020603050405020304" pitchFamily="18" charset="0"/>
              <a:ea typeface="Times New Roman" panose="02020603050405020304" pitchFamily="18" charset="0"/>
            </a:endParaRPr>
          </a:p>
        </p:txBody>
      </p:sp>
      <p:pic>
        <p:nvPicPr>
          <p:cNvPr id="5" name="Resim 4" descr="metin, küçük resim içeren bir resim&#10;&#10;Açıklama otomatik olarak oluşturuldu">
            <a:extLst>
              <a:ext uri="{FF2B5EF4-FFF2-40B4-BE49-F238E27FC236}">
                <a16:creationId xmlns:a16="http://schemas.microsoft.com/office/drawing/2014/main" id="{EBCDFEF5-2105-5862-5E70-7F83CCA84FF0}"/>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6" name="Metin kutusu 5">
            <a:extLst>
              <a:ext uri="{FF2B5EF4-FFF2-40B4-BE49-F238E27FC236}">
                <a16:creationId xmlns:a16="http://schemas.microsoft.com/office/drawing/2014/main" id="{047DDBAB-B230-49D8-C474-AF4DC46C5CA8}"/>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19225794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7EECF49A-0FDB-9BDE-8B66-A8682EEBCC48}"/>
              </a:ext>
            </a:extLst>
          </p:cNvPr>
          <p:cNvSpPr txBox="1"/>
          <p:nvPr/>
        </p:nvSpPr>
        <p:spPr>
          <a:xfrm>
            <a:off x="380114" y="242706"/>
            <a:ext cx="11209374" cy="5622437"/>
          </a:xfrm>
          <a:prstGeom prst="rect">
            <a:avLst/>
          </a:prstGeom>
          <a:noFill/>
        </p:spPr>
        <p:txBody>
          <a:bodyPr wrap="square">
            <a:spAutoFit/>
          </a:bodyPr>
          <a:lstStyle/>
          <a:p>
            <a:pPr marL="6350" indent="-6350" algn="just">
              <a:lnSpc>
                <a:spcPct val="150000"/>
              </a:lnSpc>
              <a:spcAft>
                <a:spcPts val="70"/>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KURUMLAR VERGİSİ KANUNU 5/1-h MADDESİ İSTİSNASI  </a:t>
            </a:r>
          </a:p>
          <a:p>
            <a:pPr marL="6350" indent="-6350" algn="just">
              <a:lnSpc>
                <a:spcPct val="150000"/>
              </a:lnSpc>
              <a:spcAft>
                <a:spcPts val="70"/>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Yurt Dışında Yapılan İnşaat Onarım Montaj İşleri ile Teknik Hizmetlerden Sağlanan Kazançlarda İstisna Uygulaması </a:t>
            </a:r>
          </a:p>
          <a:p>
            <a:pPr marL="53340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a:t>
            </a:r>
          </a:p>
          <a:p>
            <a:pPr algn="just">
              <a:lnSpc>
                <a:spcPct val="150000"/>
              </a:lnSpc>
              <a:buNone/>
            </a:pPr>
            <a:r>
              <a:rPr lang="tr-TR" sz="1600" dirty="0">
                <a:solidFill>
                  <a:srgbClr val="000000"/>
                </a:solidFill>
                <a:effectLst/>
                <a:latin typeface="Times New Roman" panose="02020603050405020304" pitchFamily="18" charset="0"/>
                <a:ea typeface="Times New Roman" panose="02020603050405020304" pitchFamily="18" charset="0"/>
              </a:rPr>
              <a:t>Yurt dışında yapılan inşaat, onarım, montaj işleri ile bu işlerin teknik hizmetlerden sağlanarak Türkiye’de genel sonuç hesaplarına aktarılan kazançlar, herhangi bir koşula bağlanmaksızın Kurumlar Vergisinden istisna edilmiştir. </a:t>
            </a:r>
          </a:p>
          <a:p>
            <a:pPr algn="just">
              <a:lnSpc>
                <a:spcPct val="150000"/>
              </a:lnSpc>
              <a:buNone/>
            </a:pPr>
            <a:endParaRPr lang="tr-TR" sz="1600" dirty="0">
              <a:solidFill>
                <a:srgbClr val="000000"/>
              </a:solidFill>
              <a:effectLst/>
              <a:latin typeface="Times New Roman" panose="02020603050405020304" pitchFamily="18" charset="0"/>
              <a:ea typeface="Times New Roman" panose="02020603050405020304" pitchFamily="18" charset="0"/>
            </a:endParaRPr>
          </a:p>
          <a:p>
            <a:pPr algn="just">
              <a:lnSpc>
                <a:spcPct val="150000"/>
              </a:lnSpc>
            </a:pPr>
            <a:r>
              <a:rPr lang="tr-TR" sz="1600" b="1" dirty="0">
                <a:latin typeface="Times New Roman" panose="02020603050405020304" pitchFamily="18" charset="0"/>
                <a:cs typeface="Times New Roman" panose="02020603050405020304" pitchFamily="18" charset="0"/>
              </a:rPr>
              <a:t>KURUMLAR VERGİSİ KANUNU 5/1-ı MADDESİ İSTİSNASI </a:t>
            </a:r>
          </a:p>
          <a:p>
            <a:pPr algn="just">
              <a:lnSpc>
                <a:spcPct val="150000"/>
              </a:lnSpc>
            </a:pPr>
            <a:r>
              <a:rPr lang="tr-TR" sz="1600" b="1" dirty="0">
                <a:latin typeface="Times New Roman" panose="02020603050405020304" pitchFamily="18" charset="0"/>
                <a:cs typeface="Times New Roman" panose="02020603050405020304" pitchFamily="18" charset="0"/>
              </a:rPr>
              <a:t>Eğitim Tesisleri, Özel Kreş, Gündüz Bakım Evleri ile Rehabilitasyon Merkezlerinin İşletilmesinden Elde Edilen Kazançlara İlişkin İstisna  </a:t>
            </a:r>
          </a:p>
          <a:p>
            <a:pPr algn="just">
              <a:lnSpc>
                <a:spcPct val="150000"/>
              </a:lnSpc>
            </a:pPr>
            <a:r>
              <a:rPr lang="tr-TR" sz="1600" b="1" dirty="0">
                <a:latin typeface="Times New Roman" panose="02020603050405020304" pitchFamily="18" charset="0"/>
                <a:cs typeface="Times New Roman" panose="02020603050405020304" pitchFamily="18" charset="0"/>
              </a:rPr>
              <a:t> </a:t>
            </a:r>
            <a:endParaRPr lang="tr-TR" sz="1600" dirty="0">
              <a:latin typeface="Times New Roman" panose="02020603050405020304" pitchFamily="18" charset="0"/>
              <a:cs typeface="Times New Roman" panose="02020603050405020304" pitchFamily="18" charset="0"/>
            </a:endParaRPr>
          </a:p>
          <a:p>
            <a:pPr algn="just">
              <a:lnSpc>
                <a:spcPct val="150000"/>
              </a:lnSpc>
            </a:pPr>
            <a:r>
              <a:rPr lang="tr-TR" sz="1600" dirty="0">
                <a:latin typeface="Times New Roman" panose="02020603050405020304" pitchFamily="18" charset="0"/>
                <a:cs typeface="Times New Roman" panose="02020603050405020304" pitchFamily="18" charset="0"/>
              </a:rPr>
              <a:t>Okul öncesi eğitim, ilköğretim, özel eğitim, orta öğretim özel okulları, özel kreş ve gündüz bakımevleri ile vergi muafiyeti tanınan dernek ve rehabilitasyon merkezlerinin 5 hesap dönemi boyunca elde ettikleri kazançları kurumlar vergisinden istisnadır.  </a:t>
            </a:r>
          </a:p>
          <a:p>
            <a:pPr algn="just">
              <a:lnSpc>
                <a:spcPct val="150000"/>
              </a:lnSpc>
            </a:pPr>
            <a:r>
              <a:rPr lang="tr-TR" sz="1600" dirty="0">
                <a:latin typeface="Times New Roman" panose="02020603050405020304" pitchFamily="18" charset="0"/>
                <a:cs typeface="Times New Roman" panose="02020603050405020304" pitchFamily="18" charset="0"/>
              </a:rPr>
              <a:t>İstisna uygulaması merkezin faaliyete geçtiği hesap döneminde başlar. İstisnadan yararlanan işletmelerin satılması veya devredilmesi durumunda devralan kurum 5 yıllık dönem içinde yararlanılmayan dönem varsa o dönem kadar istisnadan yararlanılabilir.   </a:t>
            </a:r>
          </a:p>
          <a:p>
            <a:pPr algn="just">
              <a:lnSpc>
                <a:spcPct val="150000"/>
              </a:lnSpc>
              <a:buNone/>
            </a:pPr>
            <a:endParaRPr lang="tr-TR" sz="1600" dirty="0"/>
          </a:p>
        </p:txBody>
      </p:sp>
      <p:pic>
        <p:nvPicPr>
          <p:cNvPr id="5" name="Resim 4" descr="metin, küçük resim içeren bir resim&#10;&#10;Açıklama otomatik olarak oluşturuldu">
            <a:extLst>
              <a:ext uri="{FF2B5EF4-FFF2-40B4-BE49-F238E27FC236}">
                <a16:creationId xmlns:a16="http://schemas.microsoft.com/office/drawing/2014/main" id="{CEF69E1D-9AD3-CA5A-034E-ACF96435551B}"/>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6" name="Metin kutusu 5">
            <a:extLst>
              <a:ext uri="{FF2B5EF4-FFF2-40B4-BE49-F238E27FC236}">
                <a16:creationId xmlns:a16="http://schemas.microsoft.com/office/drawing/2014/main" id="{4E775A2D-4FDC-9AAD-55AF-A55996348FC6}"/>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9582624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37108ABB-4A94-0DDE-94CC-6F2DFDA93587}"/>
              </a:ext>
            </a:extLst>
          </p:cNvPr>
          <p:cNvSpPr txBox="1"/>
          <p:nvPr/>
        </p:nvSpPr>
        <p:spPr>
          <a:xfrm>
            <a:off x="457200" y="510364"/>
            <a:ext cx="11121656" cy="5007333"/>
          </a:xfrm>
          <a:prstGeom prst="rect">
            <a:avLst/>
          </a:prstGeom>
          <a:noFill/>
        </p:spPr>
        <p:txBody>
          <a:bodyPr wrap="square">
            <a:spAutoFit/>
          </a:bodyPr>
          <a:lstStyle/>
          <a:p>
            <a:pPr marL="6350" indent="-6350">
              <a:lnSpc>
                <a:spcPct val="110000"/>
              </a:lnSpc>
              <a:spcAft>
                <a:spcPts val="70"/>
              </a:spcAft>
              <a:buNone/>
            </a:pPr>
            <a:r>
              <a:rPr lang="tr-TR" sz="1400" b="1" kern="100" dirty="0">
                <a:solidFill>
                  <a:srgbClr val="000000"/>
                </a:solidFill>
                <a:effectLst/>
                <a:latin typeface="Times New Roman" panose="02020603050405020304" pitchFamily="18" charset="0"/>
                <a:ea typeface="Times New Roman" panose="02020603050405020304" pitchFamily="18" charset="0"/>
              </a:rPr>
              <a:t>KURUMLAR VERGİSİ KANUNU 5/1-j MADDESİ İSTİSNASI    </a:t>
            </a:r>
          </a:p>
          <a:p>
            <a:pPr marL="6350" indent="-6350" algn="just">
              <a:lnSpc>
                <a:spcPct val="110000"/>
              </a:lnSpc>
              <a:spcAft>
                <a:spcPts val="70"/>
              </a:spcAft>
              <a:buNone/>
            </a:pPr>
            <a:r>
              <a:rPr lang="tr-TR" sz="1400" b="1" kern="100" dirty="0">
                <a:solidFill>
                  <a:srgbClr val="000000"/>
                </a:solidFill>
                <a:effectLst/>
                <a:latin typeface="Times New Roman" panose="02020603050405020304" pitchFamily="18" charset="0"/>
                <a:ea typeface="Times New Roman" panose="02020603050405020304" pitchFamily="18" charset="0"/>
              </a:rPr>
              <a:t>Sat Kirala Geri Al İşlemlerinden Doğan Kazançlarda İstisna Uygulaması  </a:t>
            </a:r>
          </a:p>
          <a:p>
            <a:pPr marL="533400" marR="268605" indent="-6350" algn="just">
              <a:lnSpc>
                <a:spcPct val="112000"/>
              </a:lnSpc>
              <a:spcAft>
                <a:spcPts val="25"/>
              </a:spcAft>
              <a:buNone/>
            </a:pPr>
            <a:r>
              <a:rPr lang="tr-TR" sz="1800" kern="100" dirty="0">
                <a:solidFill>
                  <a:srgbClr val="000000"/>
                </a:solidFill>
                <a:effectLst/>
                <a:latin typeface="Times New Roman" panose="02020603050405020304" pitchFamily="18" charset="0"/>
                <a:ea typeface="Times New Roman" panose="02020603050405020304" pitchFamily="18" charset="0"/>
              </a:rPr>
              <a:t> </a:t>
            </a:r>
          </a:p>
          <a:p>
            <a:pPr marR="268605" indent="-6350" algn="just">
              <a:lnSpc>
                <a:spcPct val="150000"/>
              </a:lnSpc>
              <a:spcAft>
                <a:spcPts val="25"/>
              </a:spcAft>
              <a:buNone/>
            </a:pPr>
            <a:r>
              <a:rPr lang="tr-TR" sz="1600" dirty="0">
                <a:latin typeface="Times New Roman" panose="02020603050405020304" pitchFamily="18" charset="0"/>
                <a:cs typeface="Times New Roman" panose="02020603050405020304" pitchFamily="18" charset="0"/>
              </a:rPr>
              <a:t>Her türlü taşınır ve taşınmaz malların 6361 sayılı Finansal kiralama, </a:t>
            </a:r>
            <a:r>
              <a:rPr lang="tr-TR" sz="1600" dirty="0" err="1">
                <a:latin typeface="Times New Roman" panose="02020603050405020304" pitchFamily="18" charset="0"/>
                <a:cs typeface="Times New Roman" panose="02020603050405020304" pitchFamily="18" charset="0"/>
              </a:rPr>
              <a:t>Faktoring</a:t>
            </a:r>
            <a:r>
              <a:rPr lang="tr-TR" sz="1600" dirty="0">
                <a:latin typeface="Times New Roman" panose="02020603050405020304" pitchFamily="18" charset="0"/>
                <a:cs typeface="Times New Roman" panose="02020603050405020304" pitchFamily="18" charset="0"/>
              </a:rPr>
              <a:t> ve Finansman şirketleri kanunu kapsamında geri kiralama amacıyla ve sözleşme sonunda geri alınması şartıyla, kurumlar tarafından, finansal kiralama şirketleri, katılım bankaları ile kalkınma ve yatırım bankalarına satışından doğan kazançlar ve bu kurumlarca söz konusu varlıkların devralındığı kuruma kira süresi sonunda devrinden doğan kazançlar kurumlar vergisinden istisnadır.  </a:t>
            </a:r>
          </a:p>
          <a:p>
            <a:pPr marL="533400" marR="268605" indent="-6350" algn="just">
              <a:lnSpc>
                <a:spcPct val="150000"/>
              </a:lnSpc>
              <a:spcAft>
                <a:spcPts val="25"/>
              </a:spcAft>
              <a:buNone/>
            </a:pPr>
            <a:endParaRPr lang="tr-TR" kern="100" dirty="0">
              <a:solidFill>
                <a:srgbClr val="000000"/>
              </a:solidFill>
              <a:latin typeface="Times New Roman" panose="02020603050405020304" pitchFamily="18" charset="0"/>
              <a:ea typeface="Times New Roman" panose="02020603050405020304" pitchFamily="18" charset="0"/>
            </a:endParaRPr>
          </a:p>
          <a:p>
            <a:pPr algn="just">
              <a:lnSpc>
                <a:spcPct val="150000"/>
              </a:lnSpc>
            </a:pPr>
            <a:r>
              <a:rPr lang="tr-TR" sz="1600" b="1" dirty="0">
                <a:latin typeface="Times New Roman" panose="02020603050405020304" pitchFamily="18" charset="0"/>
                <a:cs typeface="Times New Roman" panose="02020603050405020304" pitchFamily="18" charset="0"/>
              </a:rPr>
              <a:t>KURUMLAR VERGİSİ KANUNU 5/1-k MADDESİ İSTİSNASI </a:t>
            </a:r>
          </a:p>
          <a:p>
            <a:pPr algn="just">
              <a:lnSpc>
                <a:spcPct val="150000"/>
              </a:lnSpc>
            </a:pPr>
            <a:r>
              <a:rPr lang="tr-TR" sz="1600" b="1" dirty="0">
                <a:latin typeface="Times New Roman" panose="02020603050405020304" pitchFamily="18" charset="0"/>
                <a:cs typeface="Times New Roman" panose="02020603050405020304" pitchFamily="18" charset="0"/>
              </a:rPr>
              <a:t>Kira Sertifikası İhracı Amacıyla Her Türlü Varlık ve Hakların Satışından Doğan Kazançlara İlişkin İstisna  </a:t>
            </a:r>
          </a:p>
          <a:p>
            <a:pPr algn="just">
              <a:lnSpc>
                <a:spcPct val="150000"/>
              </a:lnSpc>
            </a:pPr>
            <a:r>
              <a:rPr lang="tr-TR" sz="1600" dirty="0">
                <a:latin typeface="Times New Roman" panose="02020603050405020304" pitchFamily="18" charset="0"/>
                <a:cs typeface="Times New Roman" panose="02020603050405020304" pitchFamily="18" charset="0"/>
              </a:rPr>
              <a:t> </a:t>
            </a:r>
          </a:p>
          <a:p>
            <a:pPr algn="just">
              <a:lnSpc>
                <a:spcPct val="150000"/>
              </a:lnSpc>
            </a:pPr>
            <a:r>
              <a:rPr lang="tr-TR" sz="1600" dirty="0">
                <a:latin typeface="Times New Roman" panose="02020603050405020304" pitchFamily="18" charset="0"/>
                <a:cs typeface="Times New Roman" panose="02020603050405020304" pitchFamily="18" charset="0"/>
              </a:rPr>
              <a:t>Her türlü varlık ve hakların, kaynak kuruluşlarca, kira sertifikası ihracı amacıyla ve sözleşme sonunda geri alınması şartıyla varlık kiralama şirketlerine satışı ile varlık kiralama şirketlerince bu varlıkların devralındığı kuruma satışından doğan kazançlar.  </a:t>
            </a:r>
          </a:p>
          <a:p>
            <a:pPr marL="533400" marR="268605" indent="-6350" algn="just">
              <a:lnSpc>
                <a:spcPct val="150000"/>
              </a:lnSpc>
              <a:spcAft>
                <a:spcPts val="25"/>
              </a:spcAft>
              <a:buNone/>
            </a:pPr>
            <a:endParaRPr lang="tr-TR" sz="1800" kern="100" dirty="0">
              <a:solidFill>
                <a:srgbClr val="000000"/>
              </a:solidFill>
              <a:effectLst/>
              <a:latin typeface="Times New Roman" panose="02020603050405020304" pitchFamily="18" charset="0"/>
              <a:ea typeface="Times New Roman" panose="02020603050405020304" pitchFamily="18" charset="0"/>
            </a:endParaRPr>
          </a:p>
        </p:txBody>
      </p:sp>
      <p:pic>
        <p:nvPicPr>
          <p:cNvPr id="5" name="Resim 4" descr="metin, küçük resim içeren bir resim&#10;&#10;Açıklama otomatik olarak oluşturuldu">
            <a:extLst>
              <a:ext uri="{FF2B5EF4-FFF2-40B4-BE49-F238E27FC236}">
                <a16:creationId xmlns:a16="http://schemas.microsoft.com/office/drawing/2014/main" id="{ED7CF450-5276-3651-5E80-1DA596C754C6}"/>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6" name="Metin kutusu 5">
            <a:extLst>
              <a:ext uri="{FF2B5EF4-FFF2-40B4-BE49-F238E27FC236}">
                <a16:creationId xmlns:a16="http://schemas.microsoft.com/office/drawing/2014/main" id="{3459C6F8-1380-76F1-585B-CE25282DA435}"/>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47872275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A42455A5-5C81-8FA7-C18A-A7B28133DC77}"/>
              </a:ext>
            </a:extLst>
          </p:cNvPr>
          <p:cNvSpPr txBox="1"/>
          <p:nvPr/>
        </p:nvSpPr>
        <p:spPr>
          <a:xfrm>
            <a:off x="574157" y="446567"/>
            <a:ext cx="10536865" cy="5929252"/>
          </a:xfrm>
          <a:prstGeom prst="rect">
            <a:avLst/>
          </a:prstGeom>
          <a:noFill/>
        </p:spPr>
        <p:txBody>
          <a:bodyPr wrap="square">
            <a:spAutoFit/>
          </a:bodyPr>
          <a:lstStyle/>
          <a:p>
            <a:pPr indent="-6350" algn="just">
              <a:lnSpc>
                <a:spcPct val="150000"/>
              </a:lnSpc>
              <a:spcAft>
                <a:spcPts val="70"/>
              </a:spcAft>
              <a:buNone/>
            </a:pPr>
            <a:r>
              <a:rPr lang="tr-TR" sz="1600" b="1" dirty="0">
                <a:latin typeface="Times New Roman" panose="02020603050405020304" pitchFamily="18" charset="0"/>
                <a:cs typeface="Times New Roman" panose="02020603050405020304" pitchFamily="18" charset="0"/>
              </a:rPr>
              <a:t>KURUMLAR VERGİSİ KANUNU 5/A MADDESİ İSTİSNASI </a:t>
            </a:r>
          </a:p>
          <a:p>
            <a:pPr indent="-6350" algn="just">
              <a:lnSpc>
                <a:spcPct val="150000"/>
              </a:lnSpc>
              <a:spcAft>
                <a:spcPts val="70"/>
              </a:spcAft>
              <a:buNone/>
            </a:pPr>
            <a:r>
              <a:rPr lang="tr-TR" sz="1600" b="1" dirty="0">
                <a:latin typeface="Times New Roman" panose="02020603050405020304" pitchFamily="18" charset="0"/>
                <a:cs typeface="Times New Roman" panose="02020603050405020304" pitchFamily="18" charset="0"/>
              </a:rPr>
              <a:t>Yabancı Fon Kazançlarının Vergilendirilmesi </a:t>
            </a:r>
          </a:p>
          <a:p>
            <a:pPr marL="6350" indent="-6350">
              <a:lnSpc>
                <a:spcPct val="110000"/>
              </a:lnSpc>
              <a:spcAft>
                <a:spcPts val="70"/>
              </a:spcAft>
              <a:buNone/>
            </a:pPr>
            <a:endParaRPr lang="tr-TR" b="1" kern="100" dirty="0">
              <a:solidFill>
                <a:srgbClr val="000000"/>
              </a:solidFill>
              <a:latin typeface="Times New Roman" panose="02020603050405020304" pitchFamily="18" charset="0"/>
              <a:ea typeface="Times New Roman" panose="02020603050405020304" pitchFamily="18" charset="0"/>
            </a:endParaRPr>
          </a:p>
          <a:p>
            <a:pPr marL="6350" indent="-6350">
              <a:lnSpc>
                <a:spcPct val="110000"/>
              </a:lnSpc>
              <a:spcAft>
                <a:spcPts val="70"/>
              </a:spcAft>
              <a:buNone/>
            </a:pPr>
            <a:endParaRPr lang="tr-TR" b="1" kern="100" dirty="0">
              <a:solidFill>
                <a:srgbClr val="000000"/>
              </a:solidFill>
              <a:latin typeface="Times New Roman" panose="02020603050405020304" pitchFamily="18" charset="0"/>
              <a:ea typeface="Times New Roman" panose="02020603050405020304" pitchFamily="18" charset="0"/>
            </a:endParaRPr>
          </a:p>
          <a:p>
            <a:pPr algn="just">
              <a:lnSpc>
                <a:spcPct val="150000"/>
              </a:lnSpc>
            </a:pPr>
            <a:r>
              <a:rPr lang="tr-TR" sz="1600" b="1" dirty="0">
                <a:latin typeface="Times New Roman" panose="02020603050405020304" pitchFamily="18" charset="0"/>
                <a:cs typeface="Times New Roman" panose="02020603050405020304" pitchFamily="18" charset="0"/>
              </a:rPr>
              <a:t>KURUMLAR VERGİSİ KANUNU 5/B MADDESİ İSTİSNASI  </a:t>
            </a:r>
          </a:p>
          <a:p>
            <a:pPr algn="just">
              <a:lnSpc>
                <a:spcPct val="150000"/>
              </a:lnSpc>
            </a:pPr>
            <a:r>
              <a:rPr lang="tr-TR" sz="1600" b="1" dirty="0">
                <a:latin typeface="Times New Roman" panose="02020603050405020304" pitchFamily="18" charset="0"/>
                <a:cs typeface="Times New Roman" panose="02020603050405020304" pitchFamily="18" charset="0"/>
              </a:rPr>
              <a:t>Sınai Mülkiyet Haklarında İstisna </a:t>
            </a:r>
          </a:p>
          <a:p>
            <a:pPr algn="just">
              <a:lnSpc>
                <a:spcPct val="150000"/>
              </a:lnSpc>
            </a:pPr>
            <a:r>
              <a:rPr lang="tr-TR" sz="1600" dirty="0">
                <a:latin typeface="Times New Roman" panose="02020603050405020304" pitchFamily="18" charset="0"/>
                <a:cs typeface="Times New Roman" panose="02020603050405020304" pitchFamily="18" charset="0"/>
              </a:rPr>
              <a:t> </a:t>
            </a:r>
          </a:p>
          <a:p>
            <a:pPr algn="just">
              <a:lnSpc>
                <a:spcPct val="150000"/>
              </a:lnSpc>
            </a:pPr>
            <a:r>
              <a:rPr lang="tr-TR" sz="1600" dirty="0">
                <a:latin typeface="Times New Roman" panose="02020603050405020304" pitchFamily="18" charset="0"/>
                <a:cs typeface="Times New Roman" panose="02020603050405020304" pitchFamily="18" charset="0"/>
              </a:rPr>
              <a:t>Türkiye’de gerçekleştirilen araştırma, geliştirme ve yenilik faaliyetleri ile yazılım faaliyetleri neticesinde ortaya çıkan gayri maddi hakların; </a:t>
            </a:r>
          </a:p>
          <a:p>
            <a:pPr lvl="0" algn="just" fontAlgn="base">
              <a:lnSpc>
                <a:spcPct val="150000"/>
              </a:lnSpc>
            </a:pPr>
            <a:r>
              <a:rPr lang="tr-TR" sz="1600" dirty="0">
                <a:latin typeface="Times New Roman" panose="02020603050405020304" pitchFamily="18" charset="0"/>
                <a:cs typeface="Times New Roman" panose="02020603050405020304" pitchFamily="18" charset="0"/>
              </a:rPr>
              <a:t>Kiralanması neticesinde elde edilen kazanç ve iratları, </a:t>
            </a:r>
          </a:p>
          <a:p>
            <a:pPr lvl="0" algn="just" fontAlgn="base">
              <a:lnSpc>
                <a:spcPct val="150000"/>
              </a:lnSpc>
            </a:pPr>
            <a:r>
              <a:rPr lang="tr-TR" sz="1600" dirty="0">
                <a:latin typeface="Times New Roman" panose="02020603050405020304" pitchFamily="18" charset="0"/>
                <a:cs typeface="Times New Roman" panose="02020603050405020304" pitchFamily="18" charset="0"/>
              </a:rPr>
              <a:t>Devri veya satışı neticesinde elde edilen kazançları, </a:t>
            </a:r>
          </a:p>
          <a:p>
            <a:pPr lvl="0" algn="just" fontAlgn="base">
              <a:lnSpc>
                <a:spcPct val="150000"/>
              </a:lnSpc>
            </a:pPr>
            <a:r>
              <a:rPr lang="tr-TR" sz="1600" dirty="0">
                <a:latin typeface="Times New Roman" panose="02020603050405020304" pitchFamily="18" charset="0"/>
                <a:cs typeface="Times New Roman" panose="02020603050405020304" pitchFamily="18" charset="0"/>
              </a:rPr>
              <a:t>Türkiye’de gerçekleştirilen üretim sürecinde kullanılması sonucu üretilen ürünlerin satışından elde edilen kazançların, </a:t>
            </a:r>
          </a:p>
          <a:p>
            <a:pPr algn="just">
              <a:lnSpc>
                <a:spcPct val="150000"/>
              </a:lnSpc>
            </a:pPr>
            <a:r>
              <a:rPr lang="tr-TR" sz="1600" dirty="0">
                <a:latin typeface="Times New Roman" panose="02020603050405020304" pitchFamily="18" charset="0"/>
                <a:cs typeface="Times New Roman" panose="02020603050405020304" pitchFamily="18" charset="0"/>
              </a:rPr>
              <a:t>Patentli veya faydalı model belgeli buluşa atfedilen kısmı %50 oranında kurumlar vergisinden müstesnadır. </a:t>
            </a:r>
          </a:p>
          <a:p>
            <a:pPr algn="just">
              <a:lnSpc>
                <a:spcPct val="150000"/>
              </a:lnSpc>
            </a:pPr>
            <a:r>
              <a:rPr lang="tr-TR" sz="1600" dirty="0">
                <a:latin typeface="Times New Roman" panose="02020603050405020304" pitchFamily="18" charset="0"/>
                <a:cs typeface="Times New Roman" panose="02020603050405020304" pitchFamily="18" charset="0"/>
              </a:rPr>
              <a:t>Bu istisna buluşa yönelik hakların ihlal edilmesi neticesinde elde edilen gelirler ile buluş karşılığı alınan sigorta ve diğer tazminatlar için de uygulanır.  </a:t>
            </a:r>
          </a:p>
          <a:p>
            <a:pPr marL="6350" indent="-6350">
              <a:lnSpc>
                <a:spcPct val="110000"/>
              </a:lnSpc>
              <a:spcAft>
                <a:spcPts val="70"/>
              </a:spcAft>
              <a:buNone/>
            </a:pPr>
            <a:endParaRPr lang="tr-TR" sz="1800" b="1" kern="100" dirty="0">
              <a:solidFill>
                <a:srgbClr val="000000"/>
              </a:solidFill>
              <a:effectLst/>
              <a:latin typeface="Times New Roman" panose="02020603050405020304" pitchFamily="18" charset="0"/>
              <a:ea typeface="Times New Roman" panose="02020603050405020304" pitchFamily="18" charset="0"/>
            </a:endParaRPr>
          </a:p>
        </p:txBody>
      </p:sp>
      <p:pic>
        <p:nvPicPr>
          <p:cNvPr id="5" name="Resim 4" descr="metin, küçük resim içeren bir resim&#10;&#10;Açıklama otomatik olarak oluşturuldu">
            <a:extLst>
              <a:ext uri="{FF2B5EF4-FFF2-40B4-BE49-F238E27FC236}">
                <a16:creationId xmlns:a16="http://schemas.microsoft.com/office/drawing/2014/main" id="{3907B0A1-7AE0-9911-1DE4-3AD765B90F5B}"/>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6" name="Metin kutusu 5">
            <a:extLst>
              <a:ext uri="{FF2B5EF4-FFF2-40B4-BE49-F238E27FC236}">
                <a16:creationId xmlns:a16="http://schemas.microsoft.com/office/drawing/2014/main" id="{9C83C8F3-5548-E270-6295-F660AD44ED24}"/>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400611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25C5C3FE-A423-7F66-459C-C71505A6A50C}"/>
              </a:ext>
            </a:extLst>
          </p:cNvPr>
          <p:cNvSpPr txBox="1"/>
          <p:nvPr/>
        </p:nvSpPr>
        <p:spPr>
          <a:xfrm>
            <a:off x="382771" y="297712"/>
            <a:ext cx="11451265" cy="3014800"/>
          </a:xfrm>
          <a:prstGeom prst="rect">
            <a:avLst/>
          </a:prstGeom>
          <a:noFill/>
        </p:spPr>
        <p:txBody>
          <a:bodyPr wrap="square">
            <a:spAutoFit/>
          </a:bodyPr>
          <a:lstStyle/>
          <a:p>
            <a:pPr marL="6350" indent="-6350">
              <a:lnSpc>
                <a:spcPct val="110000"/>
              </a:lnSpc>
              <a:spcAft>
                <a:spcPts val="70"/>
              </a:spcAft>
              <a:buNone/>
            </a:pPr>
            <a:r>
              <a:rPr lang="tr-TR" sz="1400" b="1" kern="100" dirty="0">
                <a:solidFill>
                  <a:srgbClr val="000000"/>
                </a:solidFill>
                <a:effectLst/>
                <a:latin typeface="Times New Roman" panose="02020603050405020304" pitchFamily="18" charset="0"/>
                <a:ea typeface="Times New Roman" panose="02020603050405020304" pitchFamily="18" charset="0"/>
              </a:rPr>
              <a:t>DİĞER KANUNLARDA YER ALAN İSTİSNALAR </a:t>
            </a:r>
          </a:p>
          <a:p>
            <a:pPr marL="533400" marR="268605" indent="-6350" algn="just">
              <a:lnSpc>
                <a:spcPct val="112000"/>
              </a:lnSpc>
              <a:spcAft>
                <a:spcPts val="25"/>
              </a:spcAft>
              <a:buNone/>
            </a:pPr>
            <a:r>
              <a:rPr lang="tr-TR" sz="1800" kern="100" dirty="0">
                <a:solidFill>
                  <a:srgbClr val="000000"/>
                </a:solidFill>
                <a:effectLst/>
                <a:latin typeface="Times New Roman" panose="02020603050405020304" pitchFamily="18" charset="0"/>
                <a:ea typeface="Times New Roman" panose="02020603050405020304" pitchFamily="18" charset="0"/>
              </a:rPr>
              <a:t> </a:t>
            </a:r>
          </a:p>
          <a:p>
            <a:pPr marL="6350" indent="-6350">
              <a:lnSpc>
                <a:spcPct val="110000"/>
              </a:lnSpc>
              <a:spcAft>
                <a:spcPts val="70"/>
              </a:spcAft>
              <a:buNone/>
            </a:pPr>
            <a:r>
              <a:rPr lang="tr-TR" sz="1400" b="1" kern="100" dirty="0">
                <a:solidFill>
                  <a:srgbClr val="000000"/>
                </a:solidFill>
                <a:effectLst/>
                <a:latin typeface="Times New Roman" panose="02020603050405020304" pitchFamily="18" charset="0"/>
                <a:ea typeface="Times New Roman" panose="02020603050405020304" pitchFamily="18" charset="0"/>
              </a:rPr>
              <a:t>4490 SAYILI TUGS İSTİSNASI  </a:t>
            </a:r>
          </a:p>
          <a:p>
            <a:pPr marL="533400" marR="268605" indent="-6350" algn="just">
              <a:lnSpc>
                <a:spcPct val="112000"/>
              </a:lnSpc>
              <a:spcAft>
                <a:spcPts val="25"/>
              </a:spcAft>
              <a:buNone/>
            </a:pPr>
            <a:r>
              <a:rPr lang="tr-TR" sz="1800" kern="100" dirty="0">
                <a:solidFill>
                  <a:srgbClr val="000000"/>
                </a:solidFill>
                <a:effectLst/>
                <a:latin typeface="Times New Roman" panose="02020603050405020304" pitchFamily="18" charset="0"/>
                <a:ea typeface="Times New Roman" panose="02020603050405020304" pitchFamily="18" charset="0"/>
              </a:rPr>
              <a:t> </a:t>
            </a:r>
          </a:p>
          <a:p>
            <a:pPr marR="268605" indent="-6350" algn="just">
              <a:lnSpc>
                <a:spcPct val="150000"/>
              </a:lnSpc>
              <a:spcAft>
                <a:spcPts val="25"/>
              </a:spcAft>
              <a:buNone/>
            </a:pPr>
            <a:r>
              <a:rPr lang="tr-TR" sz="1600" dirty="0">
                <a:latin typeface="Times New Roman" panose="02020603050405020304" pitchFamily="18" charset="0"/>
                <a:cs typeface="Times New Roman" panose="02020603050405020304" pitchFamily="18" charset="0"/>
              </a:rPr>
              <a:t>Türk Uluslararası Gemi Siciline kayıtlı gemilerin ve yatların işletilmesinden ve devrinden elde edilen kazançlar, gelir ve kurumlar vergileriyle fonlardan istisnadır. </a:t>
            </a:r>
          </a:p>
          <a:p>
            <a:pPr marR="268605" indent="-6350" algn="just">
              <a:lnSpc>
                <a:spcPct val="150000"/>
              </a:lnSpc>
              <a:spcAft>
                <a:spcPts val="225"/>
              </a:spcAft>
              <a:buNone/>
            </a:pPr>
            <a:r>
              <a:rPr lang="tr-TR" sz="1600" dirty="0">
                <a:latin typeface="Times New Roman" panose="02020603050405020304" pitchFamily="18" charset="0"/>
                <a:cs typeface="Times New Roman" panose="02020603050405020304" pitchFamily="18" charset="0"/>
              </a:rPr>
              <a:t>Türk Uluslararası Gemi Siciline kaydedilen gemilere ve yatlara ilişkin alım, satım, ipotek, tescil, kredi, gemi kira, zaman </a:t>
            </a:r>
            <a:r>
              <a:rPr lang="tr-TR" sz="1600" dirty="0" err="1">
                <a:latin typeface="Times New Roman" panose="02020603050405020304" pitchFamily="18" charset="0"/>
                <a:cs typeface="Times New Roman" panose="02020603050405020304" pitchFamily="18" charset="0"/>
              </a:rPr>
              <a:t>çarteri</a:t>
            </a:r>
            <a:r>
              <a:rPr lang="tr-TR" sz="1600" dirty="0">
                <a:latin typeface="Times New Roman" panose="02020603050405020304" pitchFamily="18" charset="0"/>
                <a:cs typeface="Times New Roman" panose="02020603050405020304" pitchFamily="18" charset="0"/>
              </a:rPr>
              <a:t> ve tüm navlun sözleşmeleri damga vergisine ve harçlara, bu işlemler nedeniyle alınacak paralar, banka ve sigorta muameleleri vergisine ve fonlara tabi tutulmaz. </a:t>
            </a:r>
          </a:p>
        </p:txBody>
      </p:sp>
      <p:pic>
        <p:nvPicPr>
          <p:cNvPr id="5" name="Resim 4" descr="metin, küçük resim içeren bir resim&#10;&#10;Açıklama otomatik olarak oluşturuldu">
            <a:extLst>
              <a:ext uri="{FF2B5EF4-FFF2-40B4-BE49-F238E27FC236}">
                <a16:creationId xmlns:a16="http://schemas.microsoft.com/office/drawing/2014/main" id="{62A4008F-DDD0-76EA-B205-1C910BCC24AD}"/>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6" name="Metin kutusu 5">
            <a:extLst>
              <a:ext uri="{FF2B5EF4-FFF2-40B4-BE49-F238E27FC236}">
                <a16:creationId xmlns:a16="http://schemas.microsoft.com/office/drawing/2014/main" id="{CA6C80F4-0C91-233D-D8D3-7A4192CC181E}"/>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8697498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52FDBC09-BFF9-44AB-8480-2FF531DCD5DD}"/>
              </a:ext>
            </a:extLst>
          </p:cNvPr>
          <p:cNvSpPr txBox="1"/>
          <p:nvPr/>
        </p:nvSpPr>
        <p:spPr>
          <a:xfrm>
            <a:off x="531627" y="382771"/>
            <a:ext cx="11185451" cy="3972691"/>
          </a:xfrm>
          <a:prstGeom prst="rect">
            <a:avLst/>
          </a:prstGeom>
          <a:noFill/>
        </p:spPr>
        <p:txBody>
          <a:bodyPr wrap="square">
            <a:spAutoFit/>
          </a:bodyPr>
          <a:lstStyle/>
          <a:p>
            <a:pPr marL="6350" indent="-6350">
              <a:lnSpc>
                <a:spcPct val="110000"/>
              </a:lnSpc>
              <a:spcAft>
                <a:spcPts val="70"/>
              </a:spcAft>
              <a:buNone/>
            </a:pPr>
            <a:r>
              <a:rPr lang="tr-TR" sz="1400" b="1" kern="100" dirty="0">
                <a:solidFill>
                  <a:srgbClr val="000000"/>
                </a:solidFill>
                <a:effectLst/>
                <a:latin typeface="Times New Roman" panose="02020603050405020304" pitchFamily="18" charset="0"/>
                <a:ea typeface="Times New Roman" panose="02020603050405020304" pitchFamily="18" charset="0"/>
              </a:rPr>
              <a:t>TEKNOLOJİ GELİŞTİRME BÖLGELERİNDE YER ALAN İSTİSNA UYGULAMASI </a:t>
            </a:r>
          </a:p>
          <a:p>
            <a:pPr marL="533400" marR="268605" indent="-6350" algn="just">
              <a:lnSpc>
                <a:spcPct val="112000"/>
              </a:lnSpc>
              <a:spcAft>
                <a:spcPts val="25"/>
              </a:spcAft>
              <a:buNone/>
            </a:pPr>
            <a:r>
              <a:rPr lang="tr-TR" sz="1800" kern="100" dirty="0">
                <a:solidFill>
                  <a:srgbClr val="000000"/>
                </a:solidFill>
                <a:effectLst/>
                <a:latin typeface="Times New Roman" panose="02020603050405020304" pitchFamily="18" charset="0"/>
                <a:ea typeface="Times New Roman" panose="02020603050405020304" pitchFamily="18" charset="0"/>
              </a:rPr>
              <a:t> </a:t>
            </a:r>
          </a:p>
          <a:p>
            <a:pPr marR="268605" indent="-6350" algn="just">
              <a:lnSpc>
                <a:spcPct val="150000"/>
              </a:lnSpc>
              <a:spcAft>
                <a:spcPts val="25"/>
              </a:spcAft>
            </a:pPr>
            <a:r>
              <a:rPr lang="tr-TR" sz="1600" dirty="0">
                <a:latin typeface="Times New Roman" panose="02020603050405020304" pitchFamily="18" charset="0"/>
                <a:cs typeface="Times New Roman" panose="02020603050405020304" pitchFamily="18" charset="0"/>
              </a:rPr>
              <a:t>Teknoloji Geliştirme Bölgelerinde faaliyet gösteren firmaların Ar-</a:t>
            </a:r>
            <a:r>
              <a:rPr lang="tr-TR" sz="1600" dirty="0" err="1">
                <a:latin typeface="Times New Roman" panose="02020603050405020304" pitchFamily="18" charset="0"/>
                <a:cs typeface="Times New Roman" panose="02020603050405020304" pitchFamily="18" charset="0"/>
              </a:rPr>
              <a:t>Ge</a:t>
            </a:r>
            <a:r>
              <a:rPr lang="tr-TR" sz="1600" dirty="0">
                <a:latin typeface="Times New Roman" panose="02020603050405020304" pitchFamily="18" charset="0"/>
                <a:cs typeface="Times New Roman" panose="02020603050405020304" pitchFamily="18" charset="0"/>
              </a:rPr>
              <a:t>, yazılım ve tasarım faaliyetleri kapsamında elde ettikleri;</a:t>
            </a:r>
          </a:p>
          <a:p>
            <a:pPr marR="268605" indent="-6350" algn="just">
              <a:lnSpc>
                <a:spcPct val="150000"/>
              </a:lnSpc>
              <a:spcAft>
                <a:spcPts val="25"/>
              </a:spcAft>
            </a:pPr>
            <a:r>
              <a:rPr lang="tr-TR" sz="1600" b="1" dirty="0">
                <a:latin typeface="Times New Roman" panose="02020603050405020304" pitchFamily="18" charset="0"/>
                <a:cs typeface="Times New Roman" panose="02020603050405020304" pitchFamily="18" charset="0"/>
              </a:rPr>
              <a:t>gayri maddi hak, ek yazılım ve güncelleme gelirleri</a:t>
            </a:r>
            <a:r>
              <a:rPr lang="tr-TR" sz="1600" dirty="0">
                <a:latin typeface="Times New Roman" panose="02020603050405020304" pitchFamily="18" charset="0"/>
                <a:cs typeface="Times New Roman" panose="02020603050405020304" pitchFamily="18" charset="0"/>
              </a:rPr>
              <a:t> 31.12.2028 tarihine kadar </a:t>
            </a:r>
            <a:r>
              <a:rPr lang="tr-TR" sz="1600" b="1" dirty="0">
                <a:latin typeface="Times New Roman" panose="02020603050405020304" pitchFamily="18" charset="0"/>
                <a:cs typeface="Times New Roman" panose="02020603050405020304" pitchFamily="18" charset="0"/>
              </a:rPr>
              <a:t>gelir ve kurumlar vergisinden istisnadır</a:t>
            </a:r>
            <a:r>
              <a:rPr lang="tr-TR" sz="1600" dirty="0">
                <a:latin typeface="Times New Roman" panose="02020603050405020304" pitchFamily="18" charset="0"/>
                <a:cs typeface="Times New Roman" panose="02020603050405020304" pitchFamily="18" charset="0"/>
              </a:rPr>
              <a:t>.</a:t>
            </a:r>
          </a:p>
          <a:p>
            <a:pPr marR="268605" indent="-6350" algn="just">
              <a:lnSpc>
                <a:spcPct val="150000"/>
              </a:lnSpc>
              <a:spcAft>
                <a:spcPts val="25"/>
              </a:spcAft>
            </a:pPr>
            <a:r>
              <a:rPr lang="tr-TR" sz="1600" dirty="0">
                <a:latin typeface="Times New Roman" panose="02020603050405020304" pitchFamily="18" charset="0"/>
                <a:cs typeface="Times New Roman" panose="02020603050405020304" pitchFamily="18" charset="0"/>
              </a:rPr>
              <a:t>Bunların dışında kalan </a:t>
            </a:r>
            <a:r>
              <a:rPr lang="tr-TR" sz="1600" b="1" dirty="0">
                <a:latin typeface="Times New Roman" panose="02020603050405020304" pitchFamily="18" charset="0"/>
                <a:cs typeface="Times New Roman" panose="02020603050405020304" pitchFamily="18" charset="0"/>
              </a:rPr>
              <a:t>çağrı destek, online destek, bakım onarım gibi gelirler istisna kazanca dahil edilemeyecektir</a:t>
            </a:r>
            <a:r>
              <a:rPr lang="tr-TR" sz="1600" dirty="0">
                <a:latin typeface="Times New Roman" panose="02020603050405020304" pitchFamily="18" charset="0"/>
                <a:cs typeface="Times New Roman" panose="02020603050405020304" pitchFamily="18" charset="0"/>
              </a:rPr>
              <a:t>.  </a:t>
            </a:r>
          </a:p>
          <a:p>
            <a:pPr marR="268605" indent="-6350" algn="just">
              <a:lnSpc>
                <a:spcPct val="150000"/>
              </a:lnSpc>
              <a:spcAft>
                <a:spcPts val="25"/>
              </a:spcAft>
            </a:pPr>
            <a:r>
              <a:rPr lang="tr-TR" sz="1600" dirty="0">
                <a:latin typeface="Times New Roman" panose="02020603050405020304" pitchFamily="18" charset="0"/>
                <a:cs typeface="Times New Roman" panose="02020603050405020304" pitchFamily="18" charset="0"/>
              </a:rPr>
              <a:t>Faaliyet kazançları dışında elde edilen, faiz gelirleri, kur farkı gelirleri, vade farkı gelirleri, kullanılan </a:t>
            </a:r>
            <a:r>
              <a:rPr lang="tr-TR" sz="1600" dirty="0" err="1">
                <a:latin typeface="Times New Roman" panose="02020603050405020304" pitchFamily="18" charset="0"/>
                <a:cs typeface="Times New Roman" panose="02020603050405020304" pitchFamily="18" charset="0"/>
              </a:rPr>
              <a:t>ATİK’lerin</a:t>
            </a:r>
            <a:r>
              <a:rPr lang="tr-TR" sz="1600" dirty="0">
                <a:latin typeface="Times New Roman" panose="02020603050405020304" pitchFamily="18" charset="0"/>
                <a:cs typeface="Times New Roman" panose="02020603050405020304" pitchFamily="18" charset="0"/>
              </a:rPr>
              <a:t> satışından elde edilen kazançlar da yine istisna kazanca dahil edilemeyecektir. </a:t>
            </a:r>
          </a:p>
          <a:p>
            <a:pPr marR="268605" indent="-6350" algn="just">
              <a:lnSpc>
                <a:spcPct val="150000"/>
              </a:lnSpc>
              <a:spcAft>
                <a:spcPts val="25"/>
              </a:spcAft>
            </a:pPr>
            <a:r>
              <a:rPr lang="tr-TR" sz="1600" dirty="0">
                <a:latin typeface="Times New Roman" panose="02020603050405020304" pitchFamily="18" charset="0"/>
                <a:cs typeface="Times New Roman" panose="02020603050405020304" pitchFamily="18" charset="0"/>
              </a:rPr>
              <a:t>Teknoloji geliştirme bölgelerinde elde edilen kazançlar için,  </a:t>
            </a:r>
          </a:p>
          <a:p>
            <a:pPr marR="268605" indent="-6350" algn="just">
              <a:lnSpc>
                <a:spcPct val="150000"/>
              </a:lnSpc>
              <a:spcAft>
                <a:spcPts val="25"/>
              </a:spcAft>
            </a:pPr>
            <a:r>
              <a:rPr lang="tr-TR" sz="1600" dirty="0">
                <a:latin typeface="Times New Roman" panose="02020603050405020304" pitchFamily="18" charset="0"/>
                <a:cs typeface="Times New Roman" panose="02020603050405020304" pitchFamily="18" charset="0"/>
              </a:rPr>
              <a:t>Ar-</a:t>
            </a:r>
            <a:r>
              <a:rPr lang="tr-TR" sz="1600" dirty="0" err="1">
                <a:latin typeface="Times New Roman" panose="02020603050405020304" pitchFamily="18" charset="0"/>
                <a:cs typeface="Times New Roman" panose="02020603050405020304" pitchFamily="18" charset="0"/>
              </a:rPr>
              <a:t>Ge</a:t>
            </a:r>
            <a:r>
              <a:rPr lang="tr-TR" sz="1600" dirty="0">
                <a:latin typeface="Times New Roman" panose="02020603050405020304" pitchFamily="18" charset="0"/>
                <a:cs typeface="Times New Roman" panose="02020603050405020304" pitchFamily="18" charset="0"/>
              </a:rPr>
              <a:t>, tasarım ve yazılım faaliyetlerinden elde edilen kazançlar ve diğer faaliyetlerden elde edilen kazançlar şeklinde ayrı iki grupta değerlendirilmesi iki ayrı kazancın tespiti gerekir.  </a:t>
            </a:r>
          </a:p>
          <a:p>
            <a:pPr marL="533400" marR="268605" indent="-6350" algn="just">
              <a:lnSpc>
                <a:spcPct val="150000"/>
              </a:lnSpc>
              <a:spcAft>
                <a:spcPts val="25"/>
              </a:spcAft>
              <a:buNone/>
            </a:pPr>
            <a:endParaRPr lang="tr-TR" sz="1800" kern="100" dirty="0">
              <a:solidFill>
                <a:srgbClr val="000000"/>
              </a:solidFill>
              <a:effectLst/>
              <a:latin typeface="Times New Roman" panose="02020603050405020304" pitchFamily="18" charset="0"/>
              <a:ea typeface="Times New Roman" panose="02020603050405020304" pitchFamily="18" charset="0"/>
            </a:endParaRPr>
          </a:p>
        </p:txBody>
      </p:sp>
      <p:pic>
        <p:nvPicPr>
          <p:cNvPr id="5" name="Resim 4" descr="metin, küçük resim içeren bir resim&#10;&#10;Açıklama otomatik olarak oluşturuldu">
            <a:extLst>
              <a:ext uri="{FF2B5EF4-FFF2-40B4-BE49-F238E27FC236}">
                <a16:creationId xmlns:a16="http://schemas.microsoft.com/office/drawing/2014/main" id="{515B2B52-7745-9BD4-0EB5-917A48A9082E}"/>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6" name="Metin kutusu 5">
            <a:extLst>
              <a:ext uri="{FF2B5EF4-FFF2-40B4-BE49-F238E27FC236}">
                <a16:creationId xmlns:a16="http://schemas.microsoft.com/office/drawing/2014/main" id="{B10B3342-B4C4-0A30-94EF-CCDAE85F8BBB}"/>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34552116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B5AB21C9-2E9B-2E18-048E-9DA84849A628}"/>
              </a:ext>
            </a:extLst>
          </p:cNvPr>
          <p:cNvSpPr txBox="1"/>
          <p:nvPr/>
        </p:nvSpPr>
        <p:spPr>
          <a:xfrm>
            <a:off x="-1" y="489098"/>
            <a:ext cx="10877107" cy="3350982"/>
          </a:xfrm>
          <a:prstGeom prst="rect">
            <a:avLst/>
          </a:prstGeom>
          <a:noFill/>
        </p:spPr>
        <p:txBody>
          <a:bodyPr wrap="square">
            <a:spAutoFit/>
          </a:bodyPr>
          <a:lstStyle/>
          <a:p>
            <a:pPr marL="533400" marR="268605" indent="-6350" algn="just">
              <a:lnSpc>
                <a:spcPct val="112000"/>
              </a:lnSpc>
              <a:spcAft>
                <a:spcPts val="675"/>
              </a:spcAft>
              <a:buNone/>
            </a:pPr>
            <a:r>
              <a:rPr lang="tr-TR" sz="1800" b="1" kern="100" dirty="0">
                <a:solidFill>
                  <a:srgbClr val="000000"/>
                </a:solidFill>
                <a:effectLst/>
                <a:latin typeface="Times New Roman" panose="02020603050405020304" pitchFamily="18" charset="0"/>
                <a:ea typeface="Times New Roman" panose="02020603050405020304" pitchFamily="18" charset="0"/>
              </a:rPr>
              <a:t>Seri üretim durumunda; </a:t>
            </a:r>
            <a:endParaRPr lang="tr-TR" sz="1800" kern="100" dirty="0">
              <a:solidFill>
                <a:srgbClr val="000000"/>
              </a:solidFill>
              <a:effectLst/>
              <a:latin typeface="Times New Roman" panose="02020603050405020304" pitchFamily="18" charset="0"/>
              <a:ea typeface="Times New Roman" panose="02020603050405020304" pitchFamily="18" charset="0"/>
            </a:endParaRPr>
          </a:p>
          <a:p>
            <a:pPr marL="533400" marR="268605" indent="-6350" algn="just">
              <a:lnSpc>
                <a:spcPct val="150000"/>
              </a:lnSpc>
              <a:spcAft>
                <a:spcPts val="25"/>
              </a:spcAft>
              <a:buNone/>
            </a:pPr>
            <a:r>
              <a:rPr lang="tr-TR" sz="1800" kern="100" dirty="0">
                <a:solidFill>
                  <a:srgbClr val="000000"/>
                </a:solidFill>
                <a:effectLst/>
                <a:latin typeface="Times New Roman" panose="02020603050405020304" pitchFamily="18" charset="0"/>
                <a:ea typeface="Times New Roman" panose="02020603050405020304" pitchFamily="18" charset="0"/>
              </a:rPr>
              <a:t>Kazancın, yalnızca gayri maddi hakka isabet eden kısmı istisna kapsamında değerlendirilebilecektir.  </a:t>
            </a:r>
          </a:p>
          <a:p>
            <a:pPr marL="533400" marR="268605" indent="-6350" algn="just">
              <a:lnSpc>
                <a:spcPct val="150000"/>
              </a:lnSpc>
              <a:spcAft>
                <a:spcPts val="25"/>
              </a:spcAft>
              <a:buNone/>
            </a:pPr>
            <a:r>
              <a:rPr lang="tr-TR" sz="1800" kern="100" dirty="0">
                <a:solidFill>
                  <a:srgbClr val="000000"/>
                </a:solidFill>
                <a:effectLst/>
                <a:latin typeface="Times New Roman" panose="02020603050405020304" pitchFamily="18" charset="0"/>
                <a:ea typeface="Times New Roman" panose="02020603050405020304" pitchFamily="18" charset="0"/>
              </a:rPr>
              <a:t>Gayri maddi hakka isabet eden kısım ayrıştırılırken transfer fiyatlandırması esasları dikkate alınmalıdır.  </a:t>
            </a:r>
          </a:p>
          <a:p>
            <a:pPr marL="533400" marR="268605" indent="-6350" algn="just">
              <a:lnSpc>
                <a:spcPct val="150000"/>
              </a:lnSpc>
              <a:spcAft>
                <a:spcPts val="25"/>
              </a:spcAft>
              <a:buNone/>
            </a:pPr>
            <a:r>
              <a:rPr lang="tr-TR" sz="1800" kern="100" dirty="0">
                <a:solidFill>
                  <a:srgbClr val="000000"/>
                </a:solidFill>
                <a:effectLst/>
                <a:latin typeface="Times New Roman" panose="02020603050405020304" pitchFamily="18" charset="0"/>
                <a:ea typeface="Times New Roman" panose="02020603050405020304" pitchFamily="18" charset="0"/>
              </a:rPr>
              <a:t>Pazarlama bölümü ayrı bir pazarlama şirketi şeklinde düşünülmelidir.   </a:t>
            </a:r>
          </a:p>
          <a:p>
            <a:pPr marL="533400" marR="268605" indent="-6350" algn="just">
              <a:lnSpc>
                <a:spcPct val="150000"/>
              </a:lnSpc>
              <a:spcAft>
                <a:spcPts val="25"/>
              </a:spcAft>
            </a:pPr>
            <a:endParaRPr lang="tr-TR" kern="100" dirty="0">
              <a:solidFill>
                <a:srgbClr val="000000"/>
              </a:solidFill>
              <a:latin typeface="Times New Roman" panose="02020603050405020304" pitchFamily="18" charset="0"/>
            </a:endParaRPr>
          </a:p>
          <a:p>
            <a:pPr marL="533400" marR="268605" indent="-6350" algn="just">
              <a:lnSpc>
                <a:spcPct val="150000"/>
              </a:lnSpc>
              <a:spcAft>
                <a:spcPts val="25"/>
              </a:spcAft>
            </a:pPr>
            <a:r>
              <a:rPr lang="tr-TR" b="1" kern="100" dirty="0">
                <a:solidFill>
                  <a:srgbClr val="000000"/>
                </a:solidFill>
                <a:latin typeface="Times New Roman" panose="02020603050405020304" pitchFamily="18" charset="0"/>
              </a:rPr>
              <a:t>Müşterek giderler </a:t>
            </a:r>
            <a:r>
              <a:rPr lang="tr-TR" kern="100" dirty="0">
                <a:solidFill>
                  <a:srgbClr val="000000"/>
                </a:solidFill>
                <a:latin typeface="Times New Roman" panose="02020603050405020304" pitchFamily="18" charset="0"/>
              </a:rPr>
              <a:t>(İstisnaya İsabet Eden Maliyet / Toplam Maliyet) formülü uygulanarak bulunacak orana göre dağıtılır.  </a:t>
            </a:r>
          </a:p>
          <a:p>
            <a:pPr marL="533400" marR="268605" indent="-6350" algn="just">
              <a:lnSpc>
                <a:spcPct val="150000"/>
              </a:lnSpc>
              <a:spcAft>
                <a:spcPts val="25"/>
              </a:spcAft>
              <a:buNone/>
            </a:pPr>
            <a:endParaRPr lang="tr-TR" sz="1800" kern="100" dirty="0">
              <a:solidFill>
                <a:srgbClr val="000000"/>
              </a:solidFill>
              <a:effectLst/>
              <a:latin typeface="Times New Roman" panose="02020603050405020304" pitchFamily="18" charset="0"/>
              <a:ea typeface="Times New Roman" panose="02020603050405020304" pitchFamily="18" charset="0"/>
            </a:endParaRPr>
          </a:p>
        </p:txBody>
      </p:sp>
      <p:graphicFrame>
        <p:nvGraphicFramePr>
          <p:cNvPr id="4" name="Tablo 3">
            <a:extLst>
              <a:ext uri="{FF2B5EF4-FFF2-40B4-BE49-F238E27FC236}">
                <a16:creationId xmlns:a16="http://schemas.microsoft.com/office/drawing/2014/main" id="{F845E4CF-41CB-2725-88D3-D95D8BAE6CCB}"/>
              </a:ext>
            </a:extLst>
          </p:cNvPr>
          <p:cNvGraphicFramePr>
            <a:graphicFrameLocks noGrp="1"/>
          </p:cNvGraphicFramePr>
          <p:nvPr>
            <p:extLst>
              <p:ext uri="{D42A27DB-BD31-4B8C-83A1-F6EECF244321}">
                <p14:modId xmlns:p14="http://schemas.microsoft.com/office/powerpoint/2010/main" val="3764697580"/>
              </p:ext>
            </p:extLst>
          </p:nvPr>
        </p:nvGraphicFramePr>
        <p:xfrm>
          <a:off x="596287" y="4249909"/>
          <a:ext cx="7537620" cy="1597998"/>
        </p:xfrm>
        <a:graphic>
          <a:graphicData uri="http://schemas.openxmlformats.org/drawingml/2006/table">
            <a:tbl>
              <a:tblPr firstRow="1" firstCol="1" bandRow="1">
                <a:tableStyleId>{5C22544A-7EE6-4342-B048-85BDC9FD1C3A}</a:tableStyleId>
              </a:tblPr>
              <a:tblGrid>
                <a:gridCol w="3773694">
                  <a:extLst>
                    <a:ext uri="{9D8B030D-6E8A-4147-A177-3AD203B41FA5}">
                      <a16:colId xmlns:a16="http://schemas.microsoft.com/office/drawing/2014/main" val="2486528911"/>
                    </a:ext>
                  </a:extLst>
                </a:gridCol>
                <a:gridCol w="3763926">
                  <a:extLst>
                    <a:ext uri="{9D8B030D-6E8A-4147-A177-3AD203B41FA5}">
                      <a16:colId xmlns:a16="http://schemas.microsoft.com/office/drawing/2014/main" val="2848514570"/>
                    </a:ext>
                  </a:extLst>
                </a:gridCol>
              </a:tblGrid>
              <a:tr h="525572">
                <a:tc>
                  <a:txBody>
                    <a:bodyPr/>
                    <a:lstStyle/>
                    <a:p>
                      <a:pPr marL="533400" marR="268605" indent="-6350" algn="l">
                        <a:lnSpc>
                          <a:spcPct val="112000"/>
                        </a:lnSpc>
                        <a:spcAft>
                          <a:spcPts val="25"/>
                        </a:spcAft>
                        <a:buNone/>
                      </a:pPr>
                      <a:r>
                        <a:rPr lang="tr-TR" sz="1600" kern="100" dirty="0">
                          <a:effectLst/>
                          <a:latin typeface="Times New Roman" panose="02020603050405020304" pitchFamily="18" charset="0"/>
                          <a:cs typeface="Times New Roman" panose="02020603050405020304" pitchFamily="18" charset="0"/>
                        </a:rPr>
                        <a:t>4691 Teknokent Amortisman</a:t>
                      </a:r>
                      <a:endParaRPr lang="tr-TR" sz="1600" kern="100" dirty="0">
                        <a:solidFill>
                          <a:srgbClr val="000000"/>
                        </a:solidFill>
                        <a:effectLst/>
                        <a:latin typeface="Times New Roman" panose="02020603050405020304" pitchFamily="18" charset="0"/>
                        <a:ea typeface="+mn-ea"/>
                        <a:cs typeface="Times New Roman" panose="02020603050405020304" pitchFamily="18" charset="0"/>
                      </a:endParaRPr>
                    </a:p>
                  </a:txBody>
                  <a:tcPr marL="68580" marR="73025" marT="7620" marB="0" anchor="ctr"/>
                </a:tc>
                <a:tc>
                  <a:txBody>
                    <a:bodyPr/>
                    <a:lstStyle/>
                    <a:p>
                      <a:pPr marL="5715" marR="268605" indent="-6350" algn="ctr">
                        <a:lnSpc>
                          <a:spcPct val="112000"/>
                        </a:lnSpc>
                        <a:spcAft>
                          <a:spcPts val="25"/>
                        </a:spcAft>
                        <a:buNone/>
                      </a:pPr>
                      <a:r>
                        <a:rPr lang="tr-TR" sz="1600" kern="100" dirty="0">
                          <a:effectLst/>
                          <a:latin typeface="Times New Roman" panose="02020603050405020304" pitchFamily="18" charset="0"/>
                          <a:cs typeface="Times New Roman" panose="02020603050405020304" pitchFamily="18" charset="0"/>
                        </a:rPr>
                        <a:t>Kullanılan Gün / 365</a:t>
                      </a:r>
                      <a:endParaRPr lang="tr-TR" sz="1600" kern="100" dirty="0">
                        <a:solidFill>
                          <a:srgbClr val="000000"/>
                        </a:solidFill>
                        <a:effectLst/>
                        <a:latin typeface="Times New Roman" panose="02020603050405020304" pitchFamily="18" charset="0"/>
                        <a:ea typeface="+mn-ea"/>
                        <a:cs typeface="Times New Roman" panose="02020603050405020304" pitchFamily="18" charset="0"/>
                      </a:endParaRPr>
                    </a:p>
                  </a:txBody>
                  <a:tcPr marL="68580" marR="73025" marT="7620" marB="0" anchor="ctr"/>
                </a:tc>
                <a:extLst>
                  <a:ext uri="{0D108BD9-81ED-4DB2-BD59-A6C34878D82A}">
                    <a16:rowId xmlns:a16="http://schemas.microsoft.com/office/drawing/2014/main" val="710078176"/>
                  </a:ext>
                </a:extLst>
              </a:tr>
              <a:tr h="1072426">
                <a:tc>
                  <a:txBody>
                    <a:bodyPr/>
                    <a:lstStyle/>
                    <a:p>
                      <a:pPr marL="533400" marR="268605" indent="-6350" algn="l">
                        <a:lnSpc>
                          <a:spcPct val="112000"/>
                        </a:lnSpc>
                        <a:spcAft>
                          <a:spcPts val="90"/>
                        </a:spcAft>
                        <a:buNone/>
                      </a:pPr>
                      <a:r>
                        <a:rPr lang="tr-TR" sz="1600" kern="100" dirty="0">
                          <a:effectLst/>
                          <a:latin typeface="Times New Roman" panose="02020603050405020304" pitchFamily="18" charset="0"/>
                          <a:cs typeface="Times New Roman" panose="02020603050405020304" pitchFamily="18" charset="0"/>
                        </a:rPr>
                        <a:t>4691 Sayılı Teknoloji Geliştirme</a:t>
                      </a:r>
                    </a:p>
                    <a:p>
                      <a:pPr marL="533400" marR="268605" indent="-6350" algn="l">
                        <a:lnSpc>
                          <a:spcPct val="112000"/>
                        </a:lnSpc>
                        <a:spcAft>
                          <a:spcPts val="25"/>
                        </a:spcAft>
                        <a:buNone/>
                      </a:pPr>
                      <a:r>
                        <a:rPr lang="tr-TR" sz="1600" kern="100" dirty="0">
                          <a:effectLst/>
                          <a:latin typeface="Times New Roman" panose="02020603050405020304" pitchFamily="18" charset="0"/>
                          <a:cs typeface="Times New Roman" panose="02020603050405020304" pitchFamily="18" charset="0"/>
                        </a:rPr>
                        <a:t>Bölgelerinde Yer Alan İstisna</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73025" marT="7620" marB="0" anchor="ctr"/>
                </a:tc>
                <a:tc>
                  <a:txBody>
                    <a:bodyPr/>
                    <a:lstStyle/>
                    <a:p>
                      <a:pPr marL="5080" marR="268605" indent="-6350" algn="ctr">
                        <a:lnSpc>
                          <a:spcPct val="112000"/>
                        </a:lnSpc>
                        <a:spcAft>
                          <a:spcPts val="25"/>
                        </a:spcAft>
                        <a:buNone/>
                      </a:pPr>
                      <a:r>
                        <a:rPr lang="tr-TR" sz="1600" kern="100" dirty="0">
                          <a:effectLst/>
                          <a:latin typeface="Times New Roman" panose="02020603050405020304" pitchFamily="18" charset="0"/>
                          <a:cs typeface="Times New Roman" panose="02020603050405020304" pitchFamily="18" charset="0"/>
                        </a:rPr>
                        <a:t>İstisna Maliyet / Toplam Maliyet</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73025" marT="7620" marB="0" anchor="ctr"/>
                </a:tc>
                <a:extLst>
                  <a:ext uri="{0D108BD9-81ED-4DB2-BD59-A6C34878D82A}">
                    <a16:rowId xmlns:a16="http://schemas.microsoft.com/office/drawing/2014/main" val="438568424"/>
                  </a:ext>
                </a:extLst>
              </a:tr>
            </a:tbl>
          </a:graphicData>
        </a:graphic>
      </p:graphicFrame>
      <p:sp>
        <p:nvSpPr>
          <p:cNvPr id="5" name="Rectangle 1">
            <a:extLst>
              <a:ext uri="{FF2B5EF4-FFF2-40B4-BE49-F238E27FC236}">
                <a16:creationId xmlns:a16="http://schemas.microsoft.com/office/drawing/2014/main" id="{A6627A82-A9BE-0EA3-0CBE-1C0482BAEF4F}"/>
              </a:ext>
            </a:extLst>
          </p:cNvPr>
          <p:cNvSpPr>
            <a:spLocks noChangeArrowheads="1"/>
          </p:cNvSpPr>
          <p:nvPr/>
        </p:nvSpPr>
        <p:spPr bwMode="auto">
          <a:xfrm>
            <a:off x="560300" y="3614107"/>
            <a:ext cx="10316806"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tr-TR" altLang="tr-TR" sz="1600" b="1" i="0" u="none" strike="noStrike" cap="none" normalizeH="0" baseline="0" dirty="0">
                <a:ln>
                  <a:noFill/>
                </a:ln>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Müşterek amortisman ve giderlerin dağıtımı aşağıdaki şekilde olacaktır.  </a:t>
            </a:r>
            <a:endParaRPr kumimoji="0" lang="tr-TR" altLang="tr-TR" sz="1600" b="0" i="0" u="none" strike="noStrike" cap="none" normalizeH="0" baseline="0" dirty="0">
              <a:ln>
                <a:noFill/>
              </a:ln>
              <a:solidFill>
                <a:schemeClr val="tx1"/>
              </a:solidFill>
              <a:effectLst/>
              <a:latin typeface="Times New Roman" panose="02020603050405020304" pitchFamily="18" charset="0"/>
              <a:cs typeface="Times New Roman" panose="02020603050405020304" pitchFamily="18" charset="0"/>
            </a:endParaRPr>
          </a:p>
        </p:txBody>
      </p:sp>
      <p:pic>
        <p:nvPicPr>
          <p:cNvPr id="7" name="Resim 6" descr="metin, küçük resim içeren bir resim&#10;&#10;Açıklama otomatik olarak oluşturuldu">
            <a:extLst>
              <a:ext uri="{FF2B5EF4-FFF2-40B4-BE49-F238E27FC236}">
                <a16:creationId xmlns:a16="http://schemas.microsoft.com/office/drawing/2014/main" id="{273B0820-53F3-25C4-E55F-2EEEBA63BFF1}"/>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8" name="Metin kutusu 7">
            <a:extLst>
              <a:ext uri="{FF2B5EF4-FFF2-40B4-BE49-F238E27FC236}">
                <a16:creationId xmlns:a16="http://schemas.microsoft.com/office/drawing/2014/main" id="{51414178-FD45-0842-1E6F-3A6247712F57}"/>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22877921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FA82C7D6-2744-587B-C28C-2654F8D7F400}"/>
              </a:ext>
            </a:extLst>
          </p:cNvPr>
          <p:cNvSpPr txBox="1"/>
          <p:nvPr/>
        </p:nvSpPr>
        <p:spPr>
          <a:xfrm>
            <a:off x="520995" y="637953"/>
            <a:ext cx="11111023" cy="4143763"/>
          </a:xfrm>
          <a:prstGeom prst="rect">
            <a:avLst/>
          </a:prstGeom>
          <a:noFill/>
        </p:spPr>
        <p:txBody>
          <a:bodyPr wrap="square">
            <a:spAutoFit/>
          </a:bodyPr>
          <a:lstStyle/>
          <a:p>
            <a:pPr marL="533400" marR="268605" indent="-6350" algn="just">
              <a:lnSpc>
                <a:spcPct val="112000"/>
              </a:lnSpc>
              <a:spcAft>
                <a:spcPts val="690"/>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KDV açısından; </a:t>
            </a:r>
            <a:endParaRPr lang="tr-TR" sz="1600" kern="100" dirty="0">
              <a:solidFill>
                <a:srgbClr val="000000"/>
              </a:solidFill>
              <a:effectLst/>
              <a:latin typeface="Times New Roman" panose="02020603050405020304" pitchFamily="18" charset="0"/>
              <a:ea typeface="Times New Roman" panose="02020603050405020304" pitchFamily="18" charset="0"/>
            </a:endParaRPr>
          </a:p>
          <a:p>
            <a:pPr marL="635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Teknoloji Geliştirme Bölgesinde faaliyette bulunan girişimcilerinin kazançlarının gelir veya kurumlar vergisinden istisna bulunduğu süre içinde, Münhasıran bu bölgelerde ürettikleri sistem yönetimi, veri yönetimi, iş uygulamaları, sektörel, internet, mobil oyun ve askeri komuta kontrol uygulama yazılımı şeklindeki teslim ve hizmetleri KDV’den müstesnadır.  </a:t>
            </a:r>
          </a:p>
          <a:p>
            <a:pPr marL="6350" marR="268605" indent="-6350" algn="just">
              <a:lnSpc>
                <a:spcPct val="150000"/>
              </a:lnSpc>
              <a:spcAft>
                <a:spcPts val="25"/>
              </a:spcAft>
              <a:buNone/>
            </a:pPr>
            <a:endParaRPr lang="tr-TR" sz="1600" kern="100" dirty="0">
              <a:solidFill>
                <a:srgbClr val="000000"/>
              </a:solidFill>
              <a:effectLst/>
              <a:latin typeface="Times New Roman" panose="02020603050405020304" pitchFamily="18" charset="0"/>
              <a:ea typeface="Times New Roman" panose="02020603050405020304" pitchFamily="18" charset="0"/>
            </a:endParaRPr>
          </a:p>
          <a:p>
            <a:pPr marL="533400" marR="268605" indent="-6350" algn="just">
              <a:lnSpc>
                <a:spcPct val="112000"/>
              </a:lnSpc>
              <a:spcAft>
                <a:spcPts val="690"/>
              </a:spcAft>
            </a:pPr>
            <a:r>
              <a:rPr lang="tr-TR" sz="1600" b="1" kern="100" dirty="0">
                <a:solidFill>
                  <a:srgbClr val="000000"/>
                </a:solidFill>
                <a:latin typeface="Times New Roman" panose="02020603050405020304" pitchFamily="18" charset="0"/>
              </a:rPr>
              <a:t>	Pasifte geçici hesapta tutulması gereken tutar;</a:t>
            </a:r>
          </a:p>
          <a:p>
            <a:pPr marL="6350" marR="268605" indent="-6350" algn="just">
              <a:lnSpc>
                <a:spcPct val="150000"/>
              </a:lnSpc>
              <a:spcAft>
                <a:spcPts val="25"/>
              </a:spcAft>
            </a:pPr>
            <a:endParaRPr lang="tr-TR" sz="1600" b="1" kern="100" dirty="0">
              <a:solidFill>
                <a:srgbClr val="000000"/>
              </a:solidFill>
              <a:latin typeface="Times New Roman" panose="02020603050405020304" pitchFamily="18" charset="0"/>
            </a:endParaRPr>
          </a:p>
          <a:p>
            <a:pPr marL="6350" marR="268605" indent="-6350" algn="just">
              <a:lnSpc>
                <a:spcPct val="150000"/>
              </a:lnSpc>
              <a:spcAft>
                <a:spcPts val="25"/>
              </a:spcAft>
            </a:pPr>
            <a:r>
              <a:rPr lang="tr-TR" sz="1600" kern="100" dirty="0">
                <a:solidFill>
                  <a:srgbClr val="000000"/>
                </a:solidFill>
                <a:latin typeface="Times New Roman" panose="02020603050405020304" pitchFamily="18" charset="0"/>
              </a:rPr>
              <a:t>01/01/2026 tarihinden itibaren yıllık beyanname üzerinden istisna edilen kazançları tutarı 5.000.000 Türk lirası ve üzerinde olan gelir ve kurumlar vergisi mükellefleri tarafından, bu tutarın yüzde üçü pasifte geçici bir hesaba aktarılır.  </a:t>
            </a:r>
          </a:p>
          <a:p>
            <a:pPr marL="6350" marR="268605" indent="-6350" algn="just">
              <a:lnSpc>
                <a:spcPct val="150000"/>
              </a:lnSpc>
              <a:spcAft>
                <a:spcPts val="25"/>
              </a:spcAft>
            </a:pPr>
            <a:r>
              <a:rPr lang="tr-TR" sz="1600" kern="100" dirty="0">
                <a:solidFill>
                  <a:srgbClr val="000000"/>
                </a:solidFill>
                <a:latin typeface="Times New Roman" panose="02020603050405020304" pitchFamily="18" charset="0"/>
              </a:rPr>
              <a:t>Bu fıkra kapsamında aktarılması gereken tutar yükümlülüğü, yıllık bazda 100.000.000 Türk lirası ile sınırlıdır.  </a:t>
            </a:r>
          </a:p>
          <a:p>
            <a:pPr marL="6350" marR="268605" indent="-6350" algn="just">
              <a:lnSpc>
                <a:spcPct val="150000"/>
              </a:lnSpc>
              <a:spcAft>
                <a:spcPts val="25"/>
              </a:spcAft>
              <a:buNone/>
            </a:pPr>
            <a:endParaRPr lang="tr-TR" sz="1800" kern="100" dirty="0">
              <a:solidFill>
                <a:srgbClr val="000000"/>
              </a:solidFill>
              <a:effectLst/>
              <a:latin typeface="Times New Roman" panose="02020603050405020304" pitchFamily="18" charset="0"/>
              <a:ea typeface="Times New Roman" panose="02020603050405020304" pitchFamily="18" charset="0"/>
            </a:endParaRPr>
          </a:p>
        </p:txBody>
      </p:sp>
      <p:pic>
        <p:nvPicPr>
          <p:cNvPr id="5" name="Resim 4" descr="metin, küçük resim içeren bir resim&#10;&#10;Açıklama otomatik olarak oluşturuldu">
            <a:extLst>
              <a:ext uri="{FF2B5EF4-FFF2-40B4-BE49-F238E27FC236}">
                <a16:creationId xmlns:a16="http://schemas.microsoft.com/office/drawing/2014/main" id="{C86521F1-17C6-9977-E77B-CDF9B890A909}"/>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6" name="Metin kutusu 5">
            <a:extLst>
              <a:ext uri="{FF2B5EF4-FFF2-40B4-BE49-F238E27FC236}">
                <a16:creationId xmlns:a16="http://schemas.microsoft.com/office/drawing/2014/main" id="{3AF503D6-6BB7-55B5-52E2-EB05C1525F3F}"/>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20393907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C45C1A7E-3C37-0CA0-0817-D5205325FD06}"/>
              </a:ext>
            </a:extLst>
          </p:cNvPr>
          <p:cNvSpPr txBox="1"/>
          <p:nvPr/>
        </p:nvSpPr>
        <p:spPr>
          <a:xfrm>
            <a:off x="616688" y="616688"/>
            <a:ext cx="10558130" cy="5408853"/>
          </a:xfrm>
          <a:prstGeom prst="rect">
            <a:avLst/>
          </a:prstGeom>
          <a:noFill/>
        </p:spPr>
        <p:txBody>
          <a:bodyPr wrap="square">
            <a:spAutoFit/>
          </a:bodyPr>
          <a:lstStyle/>
          <a:p>
            <a:pPr marL="6350" indent="-6350">
              <a:lnSpc>
                <a:spcPct val="110000"/>
              </a:lnSpc>
              <a:spcAft>
                <a:spcPts val="70"/>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SERBEST BÖLGE KAZANÇ İSTİSNASI</a:t>
            </a:r>
          </a:p>
          <a:p>
            <a:pPr marL="533400" marR="268605" indent="-6350" algn="just">
              <a:lnSpc>
                <a:spcPct val="112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a:t>
            </a:r>
          </a:p>
          <a:p>
            <a:pPr marL="6350" marR="268605" indent="-6350" algn="just">
              <a:lnSpc>
                <a:spcPct val="150000"/>
              </a:lnSpc>
              <a:spcAft>
                <a:spcPts val="25"/>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1.)</a:t>
            </a:r>
            <a:r>
              <a:rPr lang="tr-TR" sz="1600" kern="100" dirty="0">
                <a:solidFill>
                  <a:srgbClr val="000000"/>
                </a:solidFill>
                <a:effectLst/>
                <a:latin typeface="Times New Roman" panose="02020603050405020304" pitchFamily="18" charset="0"/>
                <a:ea typeface="Times New Roman" panose="02020603050405020304" pitchFamily="18" charset="0"/>
              </a:rPr>
              <a:t> 06/02/2004 tarihine kadar (bu tarih dahil) serbest bölgelerde faaliyette bulunmak üzere faaliyet ruhsatı almış olan mükelleflerin, ruhsatlarında belirtilen süre dolana kadar, bu bölgelerde gerçekleştirdikleri tüm faaliyetler dolayısıyla elde ettikleri kazançlar gelir veya kurumlar vergisinden müstesnadır. </a:t>
            </a:r>
          </a:p>
          <a:p>
            <a:pPr marL="6350" marR="268605" indent="-6350" algn="just">
              <a:lnSpc>
                <a:spcPct val="150000"/>
              </a:lnSpc>
              <a:spcAft>
                <a:spcPts val="25"/>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2.)</a:t>
            </a:r>
            <a:r>
              <a:rPr lang="tr-TR" sz="1600" kern="100" dirty="0">
                <a:solidFill>
                  <a:srgbClr val="000000"/>
                </a:solidFill>
                <a:effectLst/>
                <a:latin typeface="Times New Roman" panose="02020603050405020304" pitchFamily="18" charset="0"/>
                <a:ea typeface="Times New Roman" panose="02020603050405020304" pitchFamily="18" charset="0"/>
              </a:rPr>
              <a:t> 01.01.2025 tarihine kadar faaliyet ruhsatının alındığı tarihe bakılmaksızın, imalat faaliyetinde bulunan mükelleflerin bölgede imal ettikleri ürünlerin satışından elde ettikleri kazançları Türkiye’nin Avrupa Birliğine tam üyeliğinin gerçekleştiği tarihi içeren yıllık vergilendirme döneminin sonuna kadar kurumlar vergisinden müstesnadır. İmal edilen ürünün yurt dışına ya da yurt içine satılmasının istisna açısından bir önemi bulunmamaktadır. </a:t>
            </a:r>
          </a:p>
          <a:p>
            <a:pPr marL="635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Ancak 01.01.2025 tarihi itibariyle bu madde kapsamındaki istisna sınırlandırılmıştır. </a:t>
            </a:r>
          </a:p>
          <a:p>
            <a:pPr marL="635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Bu tarihten itibaren imalatçılar, imal ettikleri ürünlerin yalnızca yurt dışına gönderilen kısmından elde ettikleri kazançlar istisna kapsamında değerlendirilebilecektir. Yurt içine gönderilen mallardan elde edilen kazançlar istisna dışında bırakılmıştır. </a:t>
            </a:r>
          </a:p>
          <a:p>
            <a:pPr marL="635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Malın teslim tarihini takip eden ayın başından itibaren 3 ay içerisinde malın ihraç edilmesi şartıyla ihracatçılara yapılan teslimler de istisna kapsamındadır. </a:t>
            </a:r>
          </a:p>
        </p:txBody>
      </p:sp>
      <p:pic>
        <p:nvPicPr>
          <p:cNvPr id="7" name="Resim 6" descr="metin, küçük resim içeren bir resim&#10;&#10;Açıklama otomatik olarak oluşturuldu">
            <a:extLst>
              <a:ext uri="{FF2B5EF4-FFF2-40B4-BE49-F238E27FC236}">
                <a16:creationId xmlns:a16="http://schemas.microsoft.com/office/drawing/2014/main" id="{47AAC47B-F058-3C76-7F60-F61B2CAD23E2}"/>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8" name="Metin kutusu 7">
            <a:extLst>
              <a:ext uri="{FF2B5EF4-FFF2-40B4-BE49-F238E27FC236}">
                <a16:creationId xmlns:a16="http://schemas.microsoft.com/office/drawing/2014/main" id="{0B973281-C24A-42D4-5A7F-7FC1B3961AAD}"/>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20536377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1A9C0205-6DC6-4C16-FCAC-395AE8C0935A}"/>
              </a:ext>
            </a:extLst>
          </p:cNvPr>
          <p:cNvSpPr txBox="1"/>
          <p:nvPr/>
        </p:nvSpPr>
        <p:spPr>
          <a:xfrm>
            <a:off x="361507" y="233916"/>
            <a:ext cx="11472530" cy="4174861"/>
          </a:xfrm>
          <a:prstGeom prst="rect">
            <a:avLst/>
          </a:prstGeom>
          <a:noFill/>
        </p:spPr>
        <p:txBody>
          <a:bodyPr wrap="square">
            <a:spAutoFit/>
          </a:bodyPr>
          <a:lstStyle/>
          <a:p>
            <a:pPr marL="6350" marR="268605" indent="-6350" algn="just">
              <a:lnSpc>
                <a:spcPct val="150000"/>
              </a:lnSpc>
              <a:spcAft>
                <a:spcPts val="25"/>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3.) </a:t>
            </a:r>
            <a:r>
              <a:rPr lang="tr-TR" sz="1600" kern="100" dirty="0">
                <a:solidFill>
                  <a:srgbClr val="000000"/>
                </a:solidFill>
                <a:effectLst/>
                <a:latin typeface="Times New Roman" panose="02020603050405020304" pitchFamily="18" charset="0"/>
                <a:ea typeface="Times New Roman" panose="02020603050405020304" pitchFamily="18" charset="0"/>
              </a:rPr>
              <a:t>Yine ruhsat tarihine bakılmaksızın bakım, onarım, montaj, de montaj, elleçleme, ayrıştırma, ambalajlama, etiketleme, test etme, depolama hizmeti alanlarında faaliyette bulunan ve hizmetin tamamını Türkiye’de yerleşmiş̧ olmayan kişilerle, işyeri, kanuni ve iş merkezi yurt dışında bulunanlara veren hizmet işletmelerinin, söz konusu hizmetlere konu malların serbest bölgelerden </a:t>
            </a:r>
            <a:r>
              <a:rPr lang="tr-TR" sz="1600"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Türkiye’ye herhangi bir şekilde girişi</a:t>
            </a:r>
            <a:r>
              <a:rPr lang="tr-TR" sz="1600" kern="100" dirty="0">
                <a:solidFill>
                  <a:srgbClr val="000000"/>
                </a:solidFill>
                <a:effectLst/>
                <a:latin typeface="Times New Roman" panose="02020603050405020304" pitchFamily="18" charset="0"/>
                <a:ea typeface="Times New Roman" panose="02020603050405020304" pitchFamily="18" charset="0"/>
              </a:rPr>
              <a:t> </a:t>
            </a:r>
            <a:r>
              <a:rPr lang="tr-TR" sz="1600" u="sng"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rPr>
              <a:t>olmaksızın yabancı bir ülkeye gönderilmesi şartıyla</a:t>
            </a:r>
            <a:r>
              <a:rPr lang="tr-TR" sz="1600" kern="100" dirty="0">
                <a:solidFill>
                  <a:srgbClr val="000000"/>
                </a:solidFill>
                <a:effectLst/>
                <a:latin typeface="Times New Roman" panose="02020603050405020304" pitchFamily="18" charset="0"/>
                <a:ea typeface="Times New Roman" panose="02020603050405020304" pitchFamily="18" charset="0"/>
              </a:rPr>
              <a:t> bu hizmetlerden elde ettikleri kazançları da istisna kapsamına alınmıştır. </a:t>
            </a:r>
          </a:p>
          <a:p>
            <a:pPr marL="533400" marR="268605" indent="-6350" algn="just">
              <a:lnSpc>
                <a:spcPct val="150000"/>
              </a:lnSpc>
              <a:spcAft>
                <a:spcPts val="485"/>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Belirtilen bu maddelerin dışında; </a:t>
            </a:r>
            <a:endParaRPr lang="tr-TR" sz="1600" kern="100" dirty="0">
              <a:solidFill>
                <a:srgbClr val="000000"/>
              </a:solidFill>
              <a:effectLst/>
              <a:latin typeface="Times New Roman" panose="02020603050405020304" pitchFamily="18" charset="0"/>
              <a:ea typeface="Times New Roman" panose="02020603050405020304" pitchFamily="18" charset="0"/>
            </a:endParaRPr>
          </a:p>
          <a:p>
            <a:pPr marL="342900" marR="268605" lvl="0" indent="-342900" algn="just" fontAlgn="base">
              <a:lnSpc>
                <a:spcPct val="150000"/>
              </a:lnSpc>
              <a:spcAft>
                <a:spcPts val="25"/>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Üretim dışı faaliyetlerden, </a:t>
            </a:r>
          </a:p>
          <a:p>
            <a:pPr marL="342900" marR="268605" lvl="0" indent="-342900" algn="just" fontAlgn="base">
              <a:lnSpc>
                <a:spcPct val="150000"/>
              </a:lnSpc>
              <a:spcAft>
                <a:spcPts val="25"/>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Serbest Bölge dışında üretilen malların satışından, </a:t>
            </a:r>
          </a:p>
          <a:p>
            <a:pPr marL="342900" marR="268605" lvl="0" indent="-342900" algn="just" fontAlgn="base">
              <a:lnSpc>
                <a:spcPct val="150000"/>
              </a:lnSpc>
              <a:spcAft>
                <a:spcPts val="25"/>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Faaliyet ruhsatında belirtilen alanlar dışında üretilen malların satışından</a:t>
            </a:r>
          </a:p>
          <a:p>
            <a:pPr marL="342900" marR="268605" lvl="0" indent="-342900" algn="just" fontAlgn="base">
              <a:lnSpc>
                <a:spcPct val="150000"/>
              </a:lnSpc>
              <a:spcAft>
                <a:spcPts val="25"/>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Serbest Bölgede veya Serbest Bölge dışında tamamı veya ağırlıklı kısmı fason olarak imal ettirilen ürünlerin satışından elde edilen kazançlar istisna kapsamında değerlendirilmeyecektir. </a:t>
            </a:r>
          </a:p>
        </p:txBody>
      </p:sp>
      <p:pic>
        <p:nvPicPr>
          <p:cNvPr id="8" name="Resim 7" descr="metin, küçük resim içeren bir resim&#10;&#10;Açıklama otomatik olarak oluşturuldu">
            <a:extLst>
              <a:ext uri="{FF2B5EF4-FFF2-40B4-BE49-F238E27FC236}">
                <a16:creationId xmlns:a16="http://schemas.microsoft.com/office/drawing/2014/main" id="{29561A33-88F5-07E6-203A-E4EB4281601B}"/>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9" name="Metin kutusu 8">
            <a:extLst>
              <a:ext uri="{FF2B5EF4-FFF2-40B4-BE49-F238E27FC236}">
                <a16:creationId xmlns:a16="http://schemas.microsoft.com/office/drawing/2014/main" id="{26A24FC5-0660-4ED5-35A8-0E121A265F0A}"/>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23235813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8C797AFC-75F7-DC7C-FD1D-B5CED874AC99}"/>
              </a:ext>
            </a:extLst>
          </p:cNvPr>
          <p:cNvSpPr txBox="1"/>
          <p:nvPr/>
        </p:nvSpPr>
        <p:spPr>
          <a:xfrm>
            <a:off x="563526" y="255181"/>
            <a:ext cx="8583132" cy="5826275"/>
          </a:xfrm>
          <a:prstGeom prst="rect">
            <a:avLst/>
          </a:prstGeom>
          <a:noFill/>
        </p:spPr>
        <p:txBody>
          <a:bodyPr wrap="square">
            <a:spAutoFit/>
          </a:bodyPr>
          <a:lstStyle/>
          <a:p>
            <a:pPr marL="533400" marR="268605" indent="-6350" algn="just">
              <a:lnSpc>
                <a:spcPct val="150000"/>
              </a:lnSpc>
              <a:spcAft>
                <a:spcPts val="685"/>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Kazançların gelir ve kurumlar vergisinden istisna tutulabilmesi için; </a:t>
            </a:r>
            <a:endParaRPr lang="tr-TR" sz="1600" kern="100" dirty="0">
              <a:solidFill>
                <a:srgbClr val="000000"/>
              </a:solidFill>
              <a:effectLst/>
              <a:latin typeface="Times New Roman" panose="02020603050405020304" pitchFamily="18" charset="0"/>
              <a:ea typeface="Times New Roman" panose="02020603050405020304" pitchFamily="18" charset="0"/>
            </a:endParaRPr>
          </a:p>
          <a:p>
            <a:pPr marL="342900" marR="268605" lvl="0" indent="-342900" algn="just" fontAlgn="base">
              <a:lnSpc>
                <a:spcPct val="150000"/>
              </a:lnSpc>
              <a:spcAft>
                <a:spcPts val="25"/>
              </a:spcAft>
              <a:buClr>
                <a:srgbClr val="000000"/>
              </a:buClr>
              <a:buSzPts val="1100"/>
              <a:buFont typeface="+mj-lt"/>
              <a:buAutoNum type="arabicPeriod"/>
            </a:pPr>
            <a:r>
              <a:rPr lang="tr-TR"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Bölgede imalat faaliyetinde bulunmak için almış oldukları ruhsatın bir örneğini, </a:t>
            </a:r>
          </a:p>
          <a:p>
            <a:pPr marL="342900" marR="268605" lvl="0" indent="-342900" algn="just" fontAlgn="base">
              <a:lnSpc>
                <a:spcPct val="150000"/>
              </a:lnSpc>
              <a:spcAft>
                <a:spcPts val="695"/>
              </a:spcAft>
              <a:buClr>
                <a:srgbClr val="000000"/>
              </a:buClr>
              <a:buSzPts val="1100"/>
              <a:buFont typeface="+mj-lt"/>
              <a:buAutoNum type="arabicPeriod"/>
            </a:pPr>
            <a:r>
              <a:rPr lang="tr-TR"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Sanayi Sicil Belgesi ve Kapasite Raporunun bir örneğini,  </a:t>
            </a:r>
          </a:p>
          <a:p>
            <a:pPr marL="342900" marR="268605" lvl="0" indent="-342900" algn="just" fontAlgn="base">
              <a:lnSpc>
                <a:spcPct val="150000"/>
              </a:lnSpc>
              <a:spcAft>
                <a:spcPts val="150"/>
              </a:spcAft>
              <a:buClr>
                <a:srgbClr val="000000"/>
              </a:buClr>
              <a:buSzPts val="1100"/>
              <a:buFont typeface="+mj-lt"/>
              <a:buAutoNum type="arabicPeriod"/>
            </a:pPr>
            <a:r>
              <a:rPr lang="tr-TR"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İmalat faaliyetinde kullanılacak olan araç parkını gösteren bir listeyi </a:t>
            </a:r>
          </a:p>
          <a:p>
            <a:pPr marL="90170" marR="268605" indent="-6350" algn="just">
              <a:lnSpc>
                <a:spcPct val="150000"/>
              </a:lnSpc>
              <a:spcAft>
                <a:spcPts val="15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ilk geçici vergi beyanname ekinde ilgili vergi dairesine verilmesi gerekir. </a:t>
            </a:r>
          </a:p>
          <a:p>
            <a:pPr marL="533400" marR="268605" indent="-6350" algn="just">
              <a:lnSpc>
                <a:spcPct val="112000"/>
              </a:lnSpc>
              <a:spcAft>
                <a:spcPts val="485"/>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İstisna kapsamındaki fason imalat; </a:t>
            </a:r>
            <a:endParaRPr lang="tr-TR" sz="1600" kern="100" dirty="0">
              <a:solidFill>
                <a:srgbClr val="000000"/>
              </a:solidFill>
              <a:effectLst/>
              <a:latin typeface="Times New Roman" panose="02020603050405020304" pitchFamily="18" charset="0"/>
              <a:ea typeface="Times New Roman" panose="02020603050405020304" pitchFamily="18" charset="0"/>
            </a:endParaRPr>
          </a:p>
          <a:p>
            <a:pPr marL="53340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İstisna uygulaması açısından, imalat faaliyetinin Serbest Bölgede yapılması gerekmekte olup, imalatın belli safhalarında dışarıdan fason hizmet satın alınması istisna uygulamasına engel teşkil etmemektedir.  </a:t>
            </a:r>
          </a:p>
          <a:p>
            <a:pPr marL="533400" marR="268605" indent="-6350" algn="just">
              <a:lnSpc>
                <a:spcPct val="112000"/>
              </a:lnSpc>
              <a:spcAft>
                <a:spcPts val="670"/>
              </a:spcAft>
              <a:buNone/>
            </a:pPr>
            <a:r>
              <a:rPr lang="tr-TR" sz="1600" b="1" kern="100" dirty="0">
                <a:solidFill>
                  <a:srgbClr val="000000"/>
                </a:solidFill>
                <a:latin typeface="Times New Roman" panose="02020603050405020304" pitchFamily="18" charset="0"/>
                <a:ea typeface="Times New Roman" panose="02020603050405020304" pitchFamily="18" charset="0"/>
              </a:rPr>
              <a:t>Ancak; </a:t>
            </a:r>
            <a:endParaRPr lang="tr-TR" sz="1600" kern="100" dirty="0">
              <a:solidFill>
                <a:srgbClr val="000000"/>
              </a:solidFill>
              <a:latin typeface="Times New Roman" panose="02020603050405020304" pitchFamily="18" charset="0"/>
              <a:ea typeface="Times New Roman" panose="02020603050405020304" pitchFamily="18" charset="0"/>
            </a:endParaRPr>
          </a:p>
          <a:p>
            <a:pPr marL="6350" marR="268605" indent="-6350" algn="just">
              <a:lnSpc>
                <a:spcPct val="150000"/>
              </a:lnSpc>
              <a:spcAft>
                <a:spcPts val="25"/>
              </a:spcAft>
              <a:buNone/>
            </a:pPr>
            <a:r>
              <a:rPr lang="tr-TR" sz="1600" b="1" kern="100" dirty="0">
                <a:solidFill>
                  <a:srgbClr val="000000"/>
                </a:solidFill>
                <a:latin typeface="Times New Roman" panose="02020603050405020304" pitchFamily="18" charset="0"/>
                <a:ea typeface="Times New Roman" panose="02020603050405020304" pitchFamily="18" charset="0"/>
              </a:rPr>
              <a:t>1.</a:t>
            </a:r>
            <a:r>
              <a:rPr lang="tr-TR" sz="1600" kern="100" dirty="0">
                <a:solidFill>
                  <a:srgbClr val="000000"/>
                </a:solidFill>
                <a:latin typeface="Times New Roman" panose="02020603050405020304" pitchFamily="18" charset="0"/>
                <a:ea typeface="Times New Roman" panose="02020603050405020304" pitchFamily="18" charset="0"/>
              </a:rPr>
              <a:t> Fason imalatın sadece Sanayi Sicil Belgesi veya Faaliyet Ruhsatında yazılı üretim kapsamında yaptırılması, </a:t>
            </a:r>
          </a:p>
          <a:p>
            <a:pPr marL="6350" marR="268605" indent="-6350" algn="just">
              <a:lnSpc>
                <a:spcPct val="150000"/>
              </a:lnSpc>
              <a:spcAft>
                <a:spcPts val="25"/>
              </a:spcAft>
              <a:buNone/>
            </a:pPr>
            <a:r>
              <a:rPr lang="tr-TR" sz="1600" b="1" kern="100" dirty="0">
                <a:solidFill>
                  <a:srgbClr val="000000"/>
                </a:solidFill>
                <a:latin typeface="Times New Roman" panose="02020603050405020304" pitchFamily="18" charset="0"/>
                <a:ea typeface="Times New Roman" panose="02020603050405020304" pitchFamily="18" charset="0"/>
              </a:rPr>
              <a:t>2.</a:t>
            </a:r>
            <a:r>
              <a:rPr lang="tr-TR" sz="1600" kern="100" dirty="0">
                <a:solidFill>
                  <a:srgbClr val="000000"/>
                </a:solidFill>
                <a:latin typeface="Times New Roman" panose="02020603050405020304" pitchFamily="18" charset="0"/>
                <a:ea typeface="Times New Roman" panose="02020603050405020304" pitchFamily="18" charset="0"/>
              </a:rPr>
              <a:t> Söz konusu istisna Serbest Bölgede yapılan imalata tanınmış olduğundan imalatın fason imalattan çok işletmenin kendi imalatından oluşması,  </a:t>
            </a:r>
          </a:p>
          <a:p>
            <a:pPr marL="533400" marR="268605" indent="-6350" algn="just">
              <a:lnSpc>
                <a:spcPct val="150000"/>
              </a:lnSpc>
              <a:spcAft>
                <a:spcPts val="25"/>
              </a:spcAft>
              <a:buNone/>
            </a:pPr>
            <a:endParaRPr lang="tr-TR" sz="1800" kern="100" dirty="0">
              <a:solidFill>
                <a:srgbClr val="000000"/>
              </a:solidFill>
              <a:effectLst/>
              <a:latin typeface="Times New Roman" panose="02020603050405020304" pitchFamily="18" charset="0"/>
              <a:ea typeface="Times New Roman" panose="02020603050405020304" pitchFamily="18" charset="0"/>
            </a:endParaRPr>
          </a:p>
        </p:txBody>
      </p:sp>
      <p:pic>
        <p:nvPicPr>
          <p:cNvPr id="4" name="Resim 3" descr="metin, küçük resim içeren bir resim&#10;&#10;Açıklama otomatik olarak oluşturuldu">
            <a:extLst>
              <a:ext uri="{FF2B5EF4-FFF2-40B4-BE49-F238E27FC236}">
                <a16:creationId xmlns:a16="http://schemas.microsoft.com/office/drawing/2014/main" id="{9C535D7B-89DD-880D-A2A0-E8378F40C763}"/>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5" name="Metin kutusu 4">
            <a:extLst>
              <a:ext uri="{FF2B5EF4-FFF2-40B4-BE49-F238E27FC236}">
                <a16:creationId xmlns:a16="http://schemas.microsoft.com/office/drawing/2014/main" id="{66C16F3E-00FA-77B4-AB8D-2569DE7EAEB9}"/>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19748216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7A53CFA2-57AF-2DED-8E13-FB91429262FC}"/>
              </a:ext>
            </a:extLst>
          </p:cNvPr>
          <p:cNvSpPr txBox="1"/>
          <p:nvPr/>
        </p:nvSpPr>
        <p:spPr>
          <a:xfrm>
            <a:off x="733646" y="191385"/>
            <a:ext cx="10962167" cy="4875053"/>
          </a:xfrm>
          <a:prstGeom prst="rect">
            <a:avLst/>
          </a:prstGeom>
          <a:noFill/>
        </p:spPr>
        <p:txBody>
          <a:bodyPr wrap="square">
            <a:spAutoFit/>
          </a:bodyPr>
          <a:lstStyle/>
          <a:p>
            <a:pPr marL="6350" marR="268605" indent="-6350" algn="just">
              <a:lnSpc>
                <a:spcPct val="150000"/>
              </a:lnSpc>
              <a:spcAft>
                <a:spcPts val="25"/>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3.</a:t>
            </a:r>
            <a:r>
              <a:rPr lang="tr-TR" sz="1600" kern="100" dirty="0">
                <a:solidFill>
                  <a:srgbClr val="000000"/>
                </a:solidFill>
                <a:effectLst/>
                <a:latin typeface="Times New Roman" panose="02020603050405020304" pitchFamily="18" charset="0"/>
                <a:ea typeface="Times New Roman" panose="02020603050405020304" pitchFamily="18" charset="0"/>
              </a:rPr>
              <a:t> İş riskinin ve organizasyonun imalatçı tarafından üstlenilmesi,  </a:t>
            </a:r>
          </a:p>
          <a:p>
            <a:pPr marL="6350" marR="268605" indent="-6350" algn="just">
              <a:lnSpc>
                <a:spcPct val="150000"/>
              </a:lnSpc>
              <a:spcAft>
                <a:spcPts val="25"/>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4. </a:t>
            </a:r>
            <a:r>
              <a:rPr lang="tr-TR" sz="1600" kern="100" dirty="0">
                <a:solidFill>
                  <a:srgbClr val="000000"/>
                </a:solidFill>
                <a:effectLst/>
                <a:latin typeface="Times New Roman" panose="02020603050405020304" pitchFamily="18" charset="0"/>
                <a:ea typeface="Times New Roman" panose="02020603050405020304" pitchFamily="18" charset="0"/>
              </a:rPr>
              <a:t>Hammadde ve yardımcı maddelerin yine istisna kapsamındaki imalatçı tarafından temin edilmesi gerekmektedir.  </a:t>
            </a:r>
          </a:p>
          <a:p>
            <a:pPr marL="53340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Serbest Bölgede imalat faaliyetinde bulunan bir mükellefin emtia alım satımı işi ile de iştigal ediyor olması durumunda, imalat faaliyetinden elde edilen kazançlar istisna kapsamında değerlendirilecek, alım satım faaliyetlerden elde edilen kazançlar ise (faaliyet ruhsatını 06.02.2004 tarihinden önce temin eden ve ruhsat süreleri devam eden işletmelerin haklarının saklı kalması kaydıyla) istisna kapsamında değerlendiril-</a:t>
            </a:r>
            <a:r>
              <a:rPr lang="tr-TR" sz="1600" kern="100" dirty="0" err="1">
                <a:solidFill>
                  <a:srgbClr val="000000"/>
                </a:solidFill>
                <a:effectLst/>
                <a:latin typeface="Times New Roman" panose="02020603050405020304" pitchFamily="18" charset="0"/>
                <a:ea typeface="Times New Roman" panose="02020603050405020304" pitchFamily="18" charset="0"/>
              </a:rPr>
              <a:t>meyecektir</a:t>
            </a:r>
            <a:r>
              <a:rPr lang="tr-TR" sz="1600" kern="100" dirty="0">
                <a:solidFill>
                  <a:srgbClr val="000000"/>
                </a:solidFill>
                <a:effectLst/>
                <a:latin typeface="Times New Roman" panose="02020603050405020304" pitchFamily="18" charset="0"/>
                <a:ea typeface="Times New Roman" panose="02020603050405020304" pitchFamily="18" charset="0"/>
              </a:rPr>
              <a:t>.  </a:t>
            </a:r>
          </a:p>
          <a:p>
            <a:pPr marL="533400" marR="268605" indent="-6350" algn="just">
              <a:lnSpc>
                <a:spcPct val="150000"/>
              </a:lnSpc>
              <a:spcAft>
                <a:spcPts val="25"/>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Ortak giderlerin dağılımı </a:t>
            </a:r>
            <a:endParaRPr lang="tr-TR" sz="1600" kern="100" dirty="0">
              <a:solidFill>
                <a:srgbClr val="000000"/>
              </a:solidFill>
              <a:effectLst/>
              <a:latin typeface="Times New Roman" panose="02020603050405020304" pitchFamily="18" charset="0"/>
              <a:ea typeface="Times New Roman" panose="02020603050405020304" pitchFamily="18" charset="0"/>
            </a:endParaRPr>
          </a:p>
          <a:p>
            <a:pPr marL="53340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Serbest Bölgelerle, Serbest Bölgeler dışında faaliyette bulunan merkez ve şube yerleri için oluşan müşterek giderlerin dağılımı; </a:t>
            </a:r>
          </a:p>
          <a:p>
            <a:pPr marL="533400" marR="268605" indent="-6350" algn="just">
              <a:lnSpc>
                <a:spcPct val="150000"/>
              </a:lnSpc>
              <a:spcAft>
                <a:spcPts val="14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[(İstisna Faaliyetlere İlişkin Maliyet</a:t>
            </a:r>
            <a:r>
              <a:rPr lang="tr-TR" sz="1600" b="1" kern="100" dirty="0">
                <a:solidFill>
                  <a:srgbClr val="000000"/>
                </a:solidFill>
                <a:effectLst/>
                <a:latin typeface="Times New Roman" panose="02020603050405020304" pitchFamily="18" charset="0"/>
                <a:ea typeface="Times New Roman" panose="02020603050405020304" pitchFamily="18" charset="0"/>
              </a:rPr>
              <a:t> + </a:t>
            </a:r>
            <a:r>
              <a:rPr lang="tr-TR" sz="1600" kern="100" dirty="0">
                <a:solidFill>
                  <a:srgbClr val="000000"/>
                </a:solidFill>
                <a:effectLst/>
                <a:latin typeface="Times New Roman" panose="02020603050405020304" pitchFamily="18" charset="0"/>
                <a:ea typeface="Times New Roman" panose="02020603050405020304" pitchFamily="18" charset="0"/>
              </a:rPr>
              <a:t>İstisna Faaliyetlere İlişkin Faaliyet Giderleri) </a:t>
            </a:r>
            <a:r>
              <a:rPr lang="tr-TR" sz="1600" b="1" kern="100" dirty="0">
                <a:solidFill>
                  <a:srgbClr val="000000"/>
                </a:solidFill>
                <a:effectLst/>
                <a:latin typeface="Times New Roman" panose="02020603050405020304" pitchFamily="18" charset="0"/>
                <a:ea typeface="Times New Roman" panose="02020603050405020304" pitchFamily="18" charset="0"/>
              </a:rPr>
              <a:t>/</a:t>
            </a:r>
            <a:r>
              <a:rPr lang="tr-TR" sz="1600" kern="100" dirty="0">
                <a:solidFill>
                  <a:srgbClr val="000000"/>
                </a:solidFill>
                <a:effectLst/>
                <a:latin typeface="Times New Roman" panose="02020603050405020304" pitchFamily="18" charset="0"/>
                <a:ea typeface="Times New Roman" panose="02020603050405020304" pitchFamily="18" charset="0"/>
              </a:rPr>
              <a:t> (Toplam Maliyet + Toplam Faaliyet Giderleri)] formülüyle hesaplanır.  </a:t>
            </a:r>
          </a:p>
          <a:p>
            <a:pPr marL="533400" marR="268605" indent="-6350" algn="just">
              <a:lnSpc>
                <a:spcPct val="150000"/>
              </a:lnSpc>
              <a:spcAft>
                <a:spcPts val="145"/>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Amortismanlar; </a:t>
            </a:r>
            <a:endParaRPr lang="tr-TR" sz="1600" kern="100" dirty="0">
              <a:solidFill>
                <a:srgbClr val="000000"/>
              </a:solidFill>
              <a:effectLst/>
              <a:latin typeface="Times New Roman" panose="02020603050405020304" pitchFamily="18" charset="0"/>
              <a:ea typeface="Times New Roman" panose="02020603050405020304" pitchFamily="18" charset="0"/>
            </a:endParaRPr>
          </a:p>
          <a:p>
            <a:pPr marL="53340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Serbest bölgede kullanılan gün /365 formülüyle hesaplanır.  </a:t>
            </a:r>
          </a:p>
        </p:txBody>
      </p:sp>
      <p:pic>
        <p:nvPicPr>
          <p:cNvPr id="4" name="Resim 3" descr="metin, küçük resim içeren bir resim&#10;&#10;Açıklama otomatik olarak oluşturuldu">
            <a:extLst>
              <a:ext uri="{FF2B5EF4-FFF2-40B4-BE49-F238E27FC236}">
                <a16:creationId xmlns:a16="http://schemas.microsoft.com/office/drawing/2014/main" id="{57523D74-F2F0-B228-D2E8-928A4D7F68AF}"/>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5" name="Metin kutusu 4">
            <a:extLst>
              <a:ext uri="{FF2B5EF4-FFF2-40B4-BE49-F238E27FC236}">
                <a16:creationId xmlns:a16="http://schemas.microsoft.com/office/drawing/2014/main" id="{5D012A40-A5F6-6897-DD61-805BA98F009A}"/>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19873251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4E0C12E9-7B38-6587-2FDE-A50E2EEA3AD7}"/>
              </a:ext>
            </a:extLst>
          </p:cNvPr>
          <p:cNvSpPr txBox="1"/>
          <p:nvPr/>
        </p:nvSpPr>
        <p:spPr>
          <a:xfrm>
            <a:off x="669851" y="393405"/>
            <a:ext cx="10802679" cy="3931525"/>
          </a:xfrm>
          <a:prstGeom prst="rect">
            <a:avLst/>
          </a:prstGeom>
          <a:noFill/>
        </p:spPr>
        <p:txBody>
          <a:bodyPr wrap="square">
            <a:spAutoFit/>
          </a:bodyPr>
          <a:lstStyle/>
          <a:p>
            <a:pPr marL="6350" indent="-6350">
              <a:lnSpc>
                <a:spcPct val="110000"/>
              </a:lnSpc>
              <a:spcAft>
                <a:spcPts val="70"/>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GEÇMİŞ YIL ZARARLARININ MAHSUBU  </a:t>
            </a:r>
          </a:p>
          <a:p>
            <a:pPr marL="533400" marR="268605" indent="-6350" algn="just">
              <a:lnSpc>
                <a:spcPct val="112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a:t>
            </a:r>
          </a:p>
          <a:p>
            <a:pPr marL="635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Gelir ve Kurumlar vergisi mükellefleri; 5 yıldan fazla nakledilmemek kaydıyla, </a:t>
            </a:r>
          </a:p>
          <a:p>
            <a:pPr marL="53340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Geçmiş yıllara ait kurumlar vergisinde yer alan zararları kurumlar vergisi matrahının tespitinde kurum kazancından indirebilirler. </a:t>
            </a:r>
          </a:p>
          <a:p>
            <a:pPr marL="53340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“Geçmiş hesap döneminde oluşan zararların mahsubunda, söz konusu zararın en önceki hesap dönemi zararından başlayarak sırasıyla mahsup edilmesi gerekmektedir.  </a:t>
            </a:r>
          </a:p>
          <a:p>
            <a:pPr marL="53340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Geçmiş yıllara ait zararların mahsubunun, yıl atlanmaksızın mahsup imkanının doğduğu hesap döneminde uygulanması gerekmektedir. </a:t>
            </a:r>
          </a:p>
          <a:p>
            <a:pPr marL="533400" marR="268605" indent="-6350" algn="just">
              <a:lnSpc>
                <a:spcPct val="150000"/>
              </a:lnSpc>
              <a:spcAft>
                <a:spcPts val="25"/>
              </a:spcAft>
              <a:buNone/>
            </a:pPr>
            <a:r>
              <a:rPr lang="tr-TR" sz="1600" kern="100" dirty="0">
                <a:solidFill>
                  <a:srgbClr val="000000"/>
                </a:solidFill>
                <a:latin typeface="Times New Roman" panose="02020603050405020304" pitchFamily="18" charset="0"/>
              </a:rPr>
              <a:t>Mahsup imkanının olduğu dönemde mahsup edilmeyen zarar tutarının sonraki dönemlere ait kazançlardan mahsup edilmesi mümkün olmayacaktır.”  </a:t>
            </a:r>
          </a:p>
        </p:txBody>
      </p:sp>
      <p:pic>
        <p:nvPicPr>
          <p:cNvPr id="4" name="Resim 3" descr="metin, küçük resim içeren bir resim&#10;&#10;Açıklama otomatik olarak oluşturuldu">
            <a:extLst>
              <a:ext uri="{FF2B5EF4-FFF2-40B4-BE49-F238E27FC236}">
                <a16:creationId xmlns:a16="http://schemas.microsoft.com/office/drawing/2014/main" id="{E127A00C-B06E-30D5-7966-6441AF7EE3F7}"/>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5" name="Metin kutusu 4">
            <a:extLst>
              <a:ext uri="{FF2B5EF4-FFF2-40B4-BE49-F238E27FC236}">
                <a16:creationId xmlns:a16="http://schemas.microsoft.com/office/drawing/2014/main" id="{E95180E3-93C0-90D1-8133-101E353A7C23}"/>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9733586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6CC29906-9F21-BCF4-E5B3-CA445732BD7A}"/>
              </a:ext>
            </a:extLst>
          </p:cNvPr>
          <p:cNvSpPr txBox="1"/>
          <p:nvPr/>
        </p:nvSpPr>
        <p:spPr>
          <a:xfrm>
            <a:off x="154360" y="570906"/>
            <a:ext cx="11111024" cy="2761653"/>
          </a:xfrm>
          <a:prstGeom prst="rect">
            <a:avLst/>
          </a:prstGeom>
          <a:noFill/>
        </p:spPr>
        <p:txBody>
          <a:bodyPr wrap="square">
            <a:spAutoFit/>
          </a:bodyPr>
          <a:lstStyle/>
          <a:p>
            <a:pPr marL="533400" marR="268605" indent="-6350" algn="just">
              <a:lnSpc>
                <a:spcPct val="150000"/>
              </a:lnSpc>
              <a:spcAft>
                <a:spcPts val="485"/>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Devralınan veya bölünen kurumlara ait zararların mahsubu  </a:t>
            </a:r>
            <a:endParaRPr lang="tr-TR" sz="1600" kern="100" dirty="0">
              <a:solidFill>
                <a:srgbClr val="000000"/>
              </a:solidFill>
              <a:effectLst/>
              <a:latin typeface="Times New Roman" panose="02020603050405020304" pitchFamily="18" charset="0"/>
              <a:ea typeface="Times New Roman" panose="02020603050405020304" pitchFamily="18" charset="0"/>
            </a:endParaRPr>
          </a:p>
          <a:p>
            <a:pPr marL="53340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Devir veya tam bölünme hallerinde; varlıkları devralan kurumlar, devralınan veya bölünen kurumların zararlarını kurum kazancından mahsup etme imkanına sahiptirler. </a:t>
            </a:r>
          </a:p>
          <a:p>
            <a:pPr marL="533400" marR="268605" indent="-6350" algn="just">
              <a:lnSpc>
                <a:spcPct val="150000"/>
              </a:lnSpc>
              <a:spcAft>
                <a:spcPts val="47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Devredilen veya bölünen kurumları devralan kurumlar; </a:t>
            </a:r>
          </a:p>
          <a:p>
            <a:pPr marL="53340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Devir alınan kurumların devir tarihi itibariyle öz sermaye tutarını geçmeyen zararları ile, </a:t>
            </a:r>
          </a:p>
          <a:p>
            <a:pPr marL="533400" marR="268605" indent="-6350" algn="just">
              <a:lnSpc>
                <a:spcPct val="150000"/>
              </a:lnSpc>
              <a:spcAft>
                <a:spcPts val="143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Tam bölünme işlemi sonucu bölünen kurumdaki öz sermayenin devralınan tutarını geçmeyen ve devralınan kıymetle orantılı zararlarını kurum kazancından indirebilecektir. </a:t>
            </a:r>
          </a:p>
        </p:txBody>
      </p:sp>
      <p:pic>
        <p:nvPicPr>
          <p:cNvPr id="4" name="Resim 3" descr="metin, küçük resim içeren bir resim&#10;&#10;Açıklama otomatik olarak oluşturuldu">
            <a:extLst>
              <a:ext uri="{FF2B5EF4-FFF2-40B4-BE49-F238E27FC236}">
                <a16:creationId xmlns:a16="http://schemas.microsoft.com/office/drawing/2014/main" id="{3193A7D5-954A-C6B4-0887-F174857CCDA2}"/>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5" name="Metin kutusu 4">
            <a:extLst>
              <a:ext uri="{FF2B5EF4-FFF2-40B4-BE49-F238E27FC236}">
                <a16:creationId xmlns:a16="http://schemas.microsoft.com/office/drawing/2014/main" id="{4B507121-9E9E-513B-B21B-9F1DA41B2DDD}"/>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27494830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9C7AE443-0D6F-728C-2119-DA1EDC358FAD}"/>
              </a:ext>
            </a:extLst>
          </p:cNvPr>
          <p:cNvSpPr txBox="1"/>
          <p:nvPr/>
        </p:nvSpPr>
        <p:spPr>
          <a:xfrm>
            <a:off x="808074" y="276447"/>
            <a:ext cx="8338584" cy="4300857"/>
          </a:xfrm>
          <a:prstGeom prst="rect">
            <a:avLst/>
          </a:prstGeom>
          <a:noFill/>
        </p:spPr>
        <p:txBody>
          <a:bodyPr wrap="square">
            <a:spAutoFit/>
          </a:bodyPr>
          <a:lstStyle/>
          <a:p>
            <a:pPr marL="6350" indent="-6350" algn="just">
              <a:lnSpc>
                <a:spcPct val="110000"/>
              </a:lnSpc>
              <a:spcAft>
                <a:spcPts val="70"/>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KAZANCIN BULUNMASI HALİNDE İNDİRİLECEK İSTİSNA VE İNDİRİMLER </a:t>
            </a:r>
          </a:p>
          <a:p>
            <a:pPr marL="533400" marR="268605" indent="-6350" algn="just">
              <a:lnSpc>
                <a:spcPct val="112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a:t>
            </a:r>
          </a:p>
          <a:p>
            <a:pPr marL="342900" marR="268605" lvl="0" indent="-342900" algn="just" fontAlgn="base">
              <a:lnSpc>
                <a:spcPct val="150000"/>
              </a:lnSpc>
              <a:spcAft>
                <a:spcPts val="25"/>
              </a:spcAft>
              <a:buClr>
                <a:srgbClr val="000000"/>
              </a:buClr>
              <a:buSzPts val="1100"/>
              <a:buFont typeface="Symbol" pitchFamily="2" charset="2"/>
              <a:buChar char="-"/>
            </a:pPr>
            <a:r>
              <a:rPr lang="tr-TR" sz="1600" u="none" strike="noStrike" kern="1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Risturnlar</a:t>
            </a:r>
            <a:r>
              <a:rPr lang="tr-TR"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a:t>
            </a:r>
          </a:p>
          <a:p>
            <a:pPr marL="342900" marR="268605" lvl="0" indent="-342900" algn="just" fontAlgn="base">
              <a:lnSpc>
                <a:spcPct val="150000"/>
              </a:lnSpc>
              <a:spcAft>
                <a:spcPts val="25"/>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Ar-</a:t>
            </a:r>
            <a:r>
              <a:rPr lang="tr-TR" sz="1600" u="none" strike="noStrike" kern="1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Ge</a:t>
            </a:r>
            <a:r>
              <a:rPr lang="tr-TR"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İndirimi  </a:t>
            </a:r>
          </a:p>
          <a:p>
            <a:pPr marL="342900" marR="268605" lvl="0" indent="-342900" algn="just" fontAlgn="base">
              <a:lnSpc>
                <a:spcPct val="150000"/>
              </a:lnSpc>
              <a:spcAft>
                <a:spcPts val="25"/>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Tasarım İndirimi </a:t>
            </a:r>
          </a:p>
          <a:p>
            <a:pPr marL="342900" marR="268605" lvl="0" indent="-342900" algn="just" fontAlgn="base">
              <a:lnSpc>
                <a:spcPct val="150000"/>
              </a:lnSpc>
              <a:spcAft>
                <a:spcPts val="25"/>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10/1-b Sponsorluk Harcaması  </a:t>
            </a:r>
          </a:p>
          <a:p>
            <a:pPr marL="342900" marR="268605" lvl="0" indent="-342900" algn="just" fontAlgn="base">
              <a:lnSpc>
                <a:spcPct val="150000"/>
              </a:lnSpc>
              <a:spcAft>
                <a:spcPts val="25"/>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10/1-c Bağış ve Yardımlar  </a:t>
            </a:r>
          </a:p>
          <a:p>
            <a:pPr marL="342900" marR="268605" lvl="0" indent="-342900" algn="just" fontAlgn="base">
              <a:lnSpc>
                <a:spcPct val="150000"/>
              </a:lnSpc>
              <a:spcAft>
                <a:spcPts val="25"/>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10/1-ç Eğitim ve Sağlık Tesisleri ile Yurt İnşaatına İlişkin Bağış ve Yardımlar  </a:t>
            </a:r>
          </a:p>
          <a:p>
            <a:pPr marL="342900" marR="268605" lvl="0" indent="-342900" algn="just" fontAlgn="base">
              <a:lnSpc>
                <a:spcPct val="150000"/>
              </a:lnSpc>
              <a:spcAft>
                <a:spcPts val="25"/>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10/1-ç İbadethanelere ve Dini Tesislere Yapılan Bağış ve Yardımlar </a:t>
            </a:r>
          </a:p>
          <a:p>
            <a:pPr marL="342900" marR="268605" lvl="0" indent="-342900" algn="just" fontAlgn="base">
              <a:lnSpc>
                <a:spcPct val="150000"/>
              </a:lnSpc>
              <a:spcAft>
                <a:spcPts val="25"/>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10/1-d Kültür ve Turizm Amaçlı Bağış ve Yardımlar  </a:t>
            </a:r>
          </a:p>
          <a:p>
            <a:pPr marL="342900" marR="268605" lvl="0" indent="-342900" algn="just" fontAlgn="base">
              <a:lnSpc>
                <a:spcPct val="150000"/>
              </a:lnSpc>
              <a:spcAft>
                <a:spcPts val="25"/>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10/1-e Cumhurbaşkanlığınca Başlatılan Yardım Kampanyalarına </a:t>
            </a:r>
          </a:p>
          <a:p>
            <a:pPr marL="53340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Yapılan Bağış ve Yardımlar  </a:t>
            </a:r>
          </a:p>
        </p:txBody>
      </p:sp>
      <p:pic>
        <p:nvPicPr>
          <p:cNvPr id="4" name="Resim 3" descr="metin, küçük resim içeren bir resim&#10;&#10;Açıklama otomatik olarak oluşturuldu">
            <a:extLst>
              <a:ext uri="{FF2B5EF4-FFF2-40B4-BE49-F238E27FC236}">
                <a16:creationId xmlns:a16="http://schemas.microsoft.com/office/drawing/2014/main" id="{293C9D4F-0661-2BD5-4D23-A91907BBCDB9}"/>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5" name="Metin kutusu 4">
            <a:extLst>
              <a:ext uri="{FF2B5EF4-FFF2-40B4-BE49-F238E27FC236}">
                <a16:creationId xmlns:a16="http://schemas.microsoft.com/office/drawing/2014/main" id="{8C219BDC-1FB6-8078-C106-782AB81994F0}"/>
              </a:ext>
            </a:extLst>
          </p:cNvPr>
          <p:cNvSpPr txBox="1"/>
          <p:nvPr/>
        </p:nvSpPr>
        <p:spPr>
          <a:xfrm>
            <a:off x="9710049" y="6581001"/>
            <a:ext cx="2456348" cy="276999"/>
          </a:xfrm>
          <a:prstGeom prst="rect">
            <a:avLst/>
          </a:prstGeom>
          <a:noFill/>
        </p:spPr>
        <p:txBody>
          <a:bodyPr wrap="square" rtlCol="0">
            <a:spAutoFit/>
          </a:bodyPr>
          <a:lstStyle/>
          <a:p>
            <a:r>
              <a:rPr lang="tr-TR" sz="1200" b="1">
                <a:latin typeface="Times New Roman" panose="02020603050405020304" pitchFamily="18" charset="0"/>
                <a:cs typeface="Times New Roman" panose="02020603050405020304" pitchFamily="18" charset="0"/>
              </a:rPr>
              <a:t>YMM MUSTAFA EMRE ÖZKAN</a:t>
            </a:r>
            <a:endParaRPr lang="tr-TR" sz="12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3285196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19225A5D-6287-4A29-0A90-22627200E131}"/>
              </a:ext>
            </a:extLst>
          </p:cNvPr>
          <p:cNvSpPr txBox="1"/>
          <p:nvPr/>
        </p:nvSpPr>
        <p:spPr>
          <a:xfrm>
            <a:off x="818707" y="265813"/>
            <a:ext cx="10962167" cy="3002745"/>
          </a:xfrm>
          <a:prstGeom prst="rect">
            <a:avLst/>
          </a:prstGeom>
          <a:noFill/>
        </p:spPr>
        <p:txBody>
          <a:bodyPr wrap="square">
            <a:spAutoFit/>
          </a:bodyPr>
          <a:lstStyle/>
          <a:p>
            <a:pPr marL="342900" marR="268605" lvl="0" indent="-342900" algn="just" fontAlgn="base">
              <a:lnSpc>
                <a:spcPct val="150000"/>
              </a:lnSpc>
              <a:spcAft>
                <a:spcPts val="25"/>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10/1-f Türkiye Kızılay Derneğine ve Türkiye Yeşilay Cemiyetine </a:t>
            </a:r>
          </a:p>
          <a:p>
            <a:pPr marL="53340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Yapılan Nakdi Bağış ve Yardımlar  </a:t>
            </a:r>
          </a:p>
          <a:p>
            <a:pPr marL="342900" marR="268605" lvl="0" indent="-342900" algn="just" fontAlgn="base">
              <a:lnSpc>
                <a:spcPct val="150000"/>
              </a:lnSpc>
              <a:spcAft>
                <a:spcPts val="25"/>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10/1-g VUK 325/A Maddesine Göre Girişim Sermayesi Fonu Olarak Ayrılan Tutarlar  </a:t>
            </a:r>
          </a:p>
          <a:p>
            <a:pPr marL="342900" marR="268605" lvl="0" indent="-342900" algn="just" fontAlgn="base">
              <a:lnSpc>
                <a:spcPct val="150000"/>
              </a:lnSpc>
              <a:spcAft>
                <a:spcPts val="25"/>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10/1-ğ Türkiye’den Yurt Dışına Yapılan Sağlık, Eğitim ve Diğer Teknik Hizmetlere İlişkin İndirim  </a:t>
            </a:r>
          </a:p>
          <a:p>
            <a:pPr marL="342900" marR="268605" lvl="0" indent="-342900" algn="just" fontAlgn="base">
              <a:lnSpc>
                <a:spcPct val="150000"/>
              </a:lnSpc>
              <a:spcAft>
                <a:spcPts val="25"/>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5378 Sayılı Engelliler Hakkında Kanuna Göre Korumalı İş Yeri İndirimi  </a:t>
            </a:r>
          </a:p>
          <a:p>
            <a:pPr marL="342900" marR="268605" lvl="0" indent="-342900" algn="just" fontAlgn="base">
              <a:lnSpc>
                <a:spcPct val="150000"/>
              </a:lnSpc>
              <a:spcAft>
                <a:spcPts val="25"/>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10/1-ı Nakdi Sermaye Artırımından Kaynaklanan Faiz İndirimi  </a:t>
            </a:r>
          </a:p>
          <a:p>
            <a:pPr marL="342900" marR="268605" lvl="0" indent="-342900" algn="just" fontAlgn="base">
              <a:lnSpc>
                <a:spcPct val="150000"/>
              </a:lnSpc>
              <a:spcAft>
                <a:spcPts val="25"/>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5746 Sayılı Kanun Kapsamında </a:t>
            </a:r>
            <a:r>
              <a:rPr lang="tr-TR" sz="1600" u="none" strike="noStrike" kern="100" dirty="0" err="1">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Teknogirişim</a:t>
            </a:r>
            <a:r>
              <a:rPr lang="tr-TR"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 Sermaye Desteği İndirimi </a:t>
            </a:r>
          </a:p>
          <a:p>
            <a:pPr marL="342900" marR="268605" lvl="0" indent="-342900" algn="just" fontAlgn="base">
              <a:lnSpc>
                <a:spcPct val="150000"/>
              </a:lnSpc>
              <a:spcAft>
                <a:spcPts val="25"/>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4691 Sayılı Kanun Kapsamında Teknokent Sermaye Desteği İndirimi </a:t>
            </a:r>
          </a:p>
        </p:txBody>
      </p:sp>
      <p:pic>
        <p:nvPicPr>
          <p:cNvPr id="4" name="Resim 3" descr="metin, küçük resim içeren bir resim&#10;&#10;Açıklama otomatik olarak oluşturuldu">
            <a:extLst>
              <a:ext uri="{FF2B5EF4-FFF2-40B4-BE49-F238E27FC236}">
                <a16:creationId xmlns:a16="http://schemas.microsoft.com/office/drawing/2014/main" id="{7F969043-294E-9C10-4DAF-0E49800CFF0D}"/>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5" name="Metin kutusu 4">
            <a:extLst>
              <a:ext uri="{FF2B5EF4-FFF2-40B4-BE49-F238E27FC236}">
                <a16:creationId xmlns:a16="http://schemas.microsoft.com/office/drawing/2014/main" id="{99F76059-71AE-9651-17E7-D116D8C27AE1}"/>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20038024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7657C57A-EA69-DC0F-C9E3-ACCB39DE78D4}"/>
              </a:ext>
            </a:extLst>
          </p:cNvPr>
          <p:cNvSpPr txBox="1"/>
          <p:nvPr/>
        </p:nvSpPr>
        <p:spPr>
          <a:xfrm>
            <a:off x="542259" y="159488"/>
            <a:ext cx="11281145" cy="5882893"/>
          </a:xfrm>
          <a:prstGeom prst="rect">
            <a:avLst/>
          </a:prstGeom>
          <a:noFill/>
        </p:spPr>
        <p:txBody>
          <a:bodyPr wrap="square">
            <a:spAutoFit/>
          </a:bodyPr>
          <a:lstStyle/>
          <a:p>
            <a:pPr marL="6350" indent="-6350" algn="just">
              <a:lnSpc>
                <a:spcPct val="110000"/>
              </a:lnSpc>
              <a:spcAft>
                <a:spcPts val="70"/>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ARGE VE TASARIM FAALİYETLERİNİN DESTEKLENMESİ HAKKINDA KANUN  </a:t>
            </a:r>
          </a:p>
          <a:p>
            <a:pPr marL="533400" marR="268605" indent="-6350" algn="just">
              <a:lnSpc>
                <a:spcPct val="112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a:t>
            </a:r>
          </a:p>
          <a:p>
            <a:pPr marL="53340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Gelir ve Kurumlar Vergisi mükelleflerinin işletmeleri bünyesinde gerçekleştirdikleri Sanayi ve Teknoloji bakanlığı tarafından Ar-</a:t>
            </a:r>
            <a:r>
              <a:rPr lang="tr-TR" sz="1600" kern="100" dirty="0" err="1">
                <a:solidFill>
                  <a:srgbClr val="000000"/>
                </a:solidFill>
                <a:effectLst/>
                <a:latin typeface="Times New Roman" panose="02020603050405020304" pitchFamily="18" charset="0"/>
                <a:ea typeface="Times New Roman" panose="02020603050405020304" pitchFamily="18" charset="0"/>
              </a:rPr>
              <a:t>Ge</a:t>
            </a:r>
            <a:r>
              <a:rPr lang="tr-TR" sz="1600" kern="100" dirty="0">
                <a:solidFill>
                  <a:srgbClr val="000000"/>
                </a:solidFill>
                <a:effectLst/>
                <a:latin typeface="Times New Roman" panose="02020603050405020304" pitchFamily="18" charset="0"/>
                <a:ea typeface="Times New Roman" panose="02020603050405020304" pitchFamily="18" charset="0"/>
              </a:rPr>
              <a:t> merkezi veya Ar-</a:t>
            </a:r>
            <a:r>
              <a:rPr lang="tr-TR" sz="1600" kern="100" dirty="0" err="1">
                <a:solidFill>
                  <a:srgbClr val="000000"/>
                </a:solidFill>
                <a:effectLst/>
                <a:latin typeface="Times New Roman" panose="02020603050405020304" pitchFamily="18" charset="0"/>
                <a:ea typeface="Times New Roman" panose="02020603050405020304" pitchFamily="18" charset="0"/>
              </a:rPr>
              <a:t>Ge</a:t>
            </a:r>
            <a:r>
              <a:rPr lang="tr-TR" sz="1600" kern="100" dirty="0">
                <a:solidFill>
                  <a:srgbClr val="000000"/>
                </a:solidFill>
                <a:effectLst/>
                <a:latin typeface="Times New Roman" panose="02020603050405020304" pitchFamily="18" charset="0"/>
                <a:ea typeface="Times New Roman" panose="02020603050405020304" pitchFamily="18" charset="0"/>
              </a:rPr>
              <a:t> projesi olarak onay gören, yeni teknoloji ve bilgi arayışına yönelik araştırma geliştirme harcama tutarının tamamı kazancın tespitinde beyanname üzerinden indirim konusu yapılabilmektedir.  </a:t>
            </a:r>
          </a:p>
          <a:p>
            <a:pPr marL="533400" marR="268605" indent="-6350" algn="just">
              <a:lnSpc>
                <a:spcPct val="150000"/>
              </a:lnSpc>
              <a:spcAft>
                <a:spcPts val="47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Ayrıca; </a:t>
            </a:r>
          </a:p>
          <a:p>
            <a:pPr marL="53340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Bu kanun kapsamında yukarıdaki şartları sağlayan kurum ve kuruluşlar tarafından desteklenen tasarım projelerinde ve tasarım merkezlerinde gerçekleştirilen münhasıran tasarım harcamalarının tamamı kurum kazancının tespitinde indirim konusu yapılabilir. </a:t>
            </a:r>
          </a:p>
          <a:p>
            <a:pPr marL="53340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Ar-</a:t>
            </a:r>
            <a:r>
              <a:rPr lang="tr-TR" sz="1600" kern="100" dirty="0" err="1">
                <a:solidFill>
                  <a:srgbClr val="000000"/>
                </a:solidFill>
                <a:effectLst/>
                <a:latin typeface="Times New Roman" panose="02020603050405020304" pitchFamily="18" charset="0"/>
                <a:ea typeface="Times New Roman" panose="02020603050405020304" pitchFamily="18" charset="0"/>
              </a:rPr>
              <a:t>Ge</a:t>
            </a:r>
            <a:r>
              <a:rPr lang="tr-TR" sz="1600" kern="100" dirty="0">
                <a:solidFill>
                  <a:srgbClr val="000000"/>
                </a:solidFill>
                <a:effectLst/>
                <a:latin typeface="Times New Roman" panose="02020603050405020304" pitchFamily="18" charset="0"/>
                <a:ea typeface="Times New Roman" panose="02020603050405020304" pitchFamily="18" charset="0"/>
              </a:rPr>
              <a:t> kapsamında yapılan harcamalar kayıtlarda gider hesaplarıyla ilişkilendirilmez.  </a:t>
            </a:r>
          </a:p>
          <a:p>
            <a:pPr marL="53340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263 Ar-</a:t>
            </a:r>
            <a:r>
              <a:rPr lang="tr-TR" sz="1600" kern="100" dirty="0" err="1">
                <a:solidFill>
                  <a:srgbClr val="000000"/>
                </a:solidFill>
                <a:effectLst/>
                <a:latin typeface="Times New Roman" panose="02020603050405020304" pitchFamily="18" charset="0"/>
                <a:ea typeface="Times New Roman" panose="02020603050405020304" pitchFamily="18" charset="0"/>
              </a:rPr>
              <a:t>Ge</a:t>
            </a:r>
            <a:r>
              <a:rPr lang="tr-TR" sz="1600" kern="100" dirty="0">
                <a:solidFill>
                  <a:srgbClr val="000000"/>
                </a:solidFill>
                <a:effectLst/>
                <a:latin typeface="Times New Roman" panose="02020603050405020304" pitchFamily="18" charset="0"/>
                <a:ea typeface="Times New Roman" panose="02020603050405020304" pitchFamily="18" charset="0"/>
              </a:rPr>
              <a:t> harcamaları hesabında aşağıdaki şekilde aktifleştirilerek takip edilir. </a:t>
            </a:r>
          </a:p>
          <a:p>
            <a:pPr marL="533400" marR="268605" indent="-6350" algn="just">
              <a:lnSpc>
                <a:spcPct val="150000"/>
              </a:lnSpc>
              <a:spcAft>
                <a:spcPts val="25"/>
              </a:spcAft>
            </a:pPr>
            <a:r>
              <a:rPr lang="tr-TR" sz="1600" kern="100" dirty="0">
                <a:solidFill>
                  <a:srgbClr val="000000"/>
                </a:solidFill>
                <a:latin typeface="Times New Roman" panose="02020603050405020304" pitchFamily="18" charset="0"/>
              </a:rPr>
              <a:t>________________ / ____________________  </a:t>
            </a:r>
          </a:p>
          <a:p>
            <a:pPr marL="533400" marR="268605" indent="-6350" algn="just">
              <a:lnSpc>
                <a:spcPct val="150000"/>
              </a:lnSpc>
              <a:spcAft>
                <a:spcPts val="25"/>
              </a:spcAft>
            </a:pPr>
            <a:r>
              <a:rPr lang="tr-TR" sz="1600" kern="100" dirty="0">
                <a:solidFill>
                  <a:srgbClr val="000000"/>
                </a:solidFill>
                <a:latin typeface="Times New Roman" panose="02020603050405020304" pitchFamily="18" charset="0"/>
              </a:rPr>
              <a:t>263 Araştırma ve Geliştirme Giderleri Hs.      	XXX </a:t>
            </a:r>
          </a:p>
          <a:p>
            <a:pPr marL="533400" marR="268605" indent="-6350" algn="just">
              <a:lnSpc>
                <a:spcPct val="150000"/>
              </a:lnSpc>
              <a:spcAft>
                <a:spcPts val="25"/>
              </a:spcAft>
            </a:pPr>
            <a:r>
              <a:rPr lang="tr-TR" sz="1600" kern="100" dirty="0">
                <a:solidFill>
                  <a:srgbClr val="000000"/>
                </a:solidFill>
                <a:latin typeface="Times New Roman" panose="02020603050405020304" pitchFamily="18" charset="0"/>
              </a:rPr>
              <a:t> 	 	 	102 Bankalar Hs. 	 		XXX </a:t>
            </a:r>
          </a:p>
          <a:p>
            <a:pPr marL="533400" marR="268605" indent="-6350" algn="just">
              <a:lnSpc>
                <a:spcPct val="150000"/>
              </a:lnSpc>
              <a:spcAft>
                <a:spcPts val="25"/>
              </a:spcAft>
            </a:pPr>
            <a:r>
              <a:rPr lang="tr-TR" sz="1600" kern="100" dirty="0">
                <a:solidFill>
                  <a:srgbClr val="000000"/>
                </a:solidFill>
                <a:latin typeface="Times New Roman" panose="02020603050405020304" pitchFamily="18" charset="0"/>
              </a:rPr>
              <a:t>________________ / ____________________  </a:t>
            </a:r>
          </a:p>
          <a:p>
            <a:pPr marL="533400" marR="268605" indent="-6350" algn="just">
              <a:lnSpc>
                <a:spcPct val="150000"/>
              </a:lnSpc>
              <a:spcAft>
                <a:spcPts val="25"/>
              </a:spcAft>
              <a:buNone/>
            </a:pPr>
            <a:endParaRPr lang="tr-TR" sz="1800" kern="100" dirty="0">
              <a:solidFill>
                <a:srgbClr val="000000"/>
              </a:solidFill>
              <a:effectLst/>
              <a:latin typeface="Times New Roman" panose="02020603050405020304" pitchFamily="18" charset="0"/>
              <a:ea typeface="Times New Roman" panose="02020603050405020304" pitchFamily="18" charset="0"/>
            </a:endParaRPr>
          </a:p>
        </p:txBody>
      </p:sp>
      <p:pic>
        <p:nvPicPr>
          <p:cNvPr id="4" name="Resim 3" descr="metin, küçük resim içeren bir resim&#10;&#10;Açıklama otomatik olarak oluşturuldu">
            <a:extLst>
              <a:ext uri="{FF2B5EF4-FFF2-40B4-BE49-F238E27FC236}">
                <a16:creationId xmlns:a16="http://schemas.microsoft.com/office/drawing/2014/main" id="{786749EE-7E2D-CDA0-25AD-378450BE1871}"/>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5" name="Metin kutusu 4">
            <a:extLst>
              <a:ext uri="{FF2B5EF4-FFF2-40B4-BE49-F238E27FC236}">
                <a16:creationId xmlns:a16="http://schemas.microsoft.com/office/drawing/2014/main" id="{AD3EA4D6-A0E2-4258-0E93-A3BF685E6293}"/>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15682342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EA8381C6-0B44-487A-1DE8-12A8021F07DE}"/>
              </a:ext>
            </a:extLst>
          </p:cNvPr>
          <p:cNvSpPr txBox="1"/>
          <p:nvPr/>
        </p:nvSpPr>
        <p:spPr>
          <a:xfrm>
            <a:off x="159488" y="0"/>
            <a:ext cx="11472531" cy="5518818"/>
          </a:xfrm>
          <a:prstGeom prst="rect">
            <a:avLst/>
          </a:prstGeom>
          <a:noFill/>
        </p:spPr>
        <p:txBody>
          <a:bodyPr wrap="square">
            <a:spAutoFit/>
          </a:bodyPr>
          <a:lstStyle/>
          <a:p>
            <a:pPr marL="533400" marR="268605" indent="-6350" algn="just">
              <a:lnSpc>
                <a:spcPct val="150000"/>
              </a:lnSpc>
              <a:spcAft>
                <a:spcPts val="86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Ar-</a:t>
            </a:r>
            <a:r>
              <a:rPr lang="tr-TR" sz="1600" kern="100" dirty="0" err="1">
                <a:solidFill>
                  <a:srgbClr val="000000"/>
                </a:solidFill>
                <a:effectLst/>
                <a:latin typeface="Times New Roman" panose="02020603050405020304" pitchFamily="18" charset="0"/>
                <a:ea typeface="Times New Roman" panose="02020603050405020304" pitchFamily="18" charset="0"/>
              </a:rPr>
              <a:t>Ge</a:t>
            </a:r>
            <a:r>
              <a:rPr lang="tr-TR" sz="1600" kern="100" dirty="0">
                <a:solidFill>
                  <a:srgbClr val="000000"/>
                </a:solidFill>
                <a:effectLst/>
                <a:latin typeface="Times New Roman" panose="02020603050405020304" pitchFamily="18" charset="0"/>
                <a:ea typeface="Times New Roman" panose="02020603050405020304" pitchFamily="18" charset="0"/>
              </a:rPr>
              <a:t>, yazılım ve tasarım harcamaları beyannamede bulunan Ar-</a:t>
            </a:r>
            <a:r>
              <a:rPr lang="tr-TR" sz="1600" kern="100" dirty="0" err="1">
                <a:solidFill>
                  <a:srgbClr val="000000"/>
                </a:solidFill>
                <a:effectLst/>
                <a:latin typeface="Times New Roman" panose="02020603050405020304" pitchFamily="18" charset="0"/>
                <a:ea typeface="Times New Roman" panose="02020603050405020304" pitchFamily="18" charset="0"/>
              </a:rPr>
              <a:t>Ge</a:t>
            </a:r>
            <a:r>
              <a:rPr lang="tr-TR" sz="1600" kern="100" dirty="0">
                <a:solidFill>
                  <a:srgbClr val="000000"/>
                </a:solidFill>
                <a:effectLst/>
                <a:latin typeface="Times New Roman" panose="02020603050405020304" pitchFamily="18" charset="0"/>
                <a:ea typeface="Times New Roman" panose="02020603050405020304" pitchFamily="18" charset="0"/>
              </a:rPr>
              <a:t> indirimi bölümünden indirim olarak düşülür. Kazancın yetersizliği sebebiyle düşülemeyen indirim endekslenerek sonraki yıla devrolur.  </a:t>
            </a:r>
          </a:p>
          <a:p>
            <a:pPr marL="533400" marR="268605" indent="-6350" algn="just">
              <a:lnSpc>
                <a:spcPct val="150000"/>
              </a:lnSpc>
              <a:spcAft>
                <a:spcPts val="65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Proje tamamlandıktan sonra gayri maddi hak oluşursa eşit yüzdelerle 5 yıl süresince amortismana da tabi tutulur.  </a:t>
            </a:r>
          </a:p>
          <a:p>
            <a:pPr marL="533400" marR="268605" indent="-6350" algn="just">
              <a:lnSpc>
                <a:spcPct val="150000"/>
              </a:lnSpc>
              <a:spcAft>
                <a:spcPts val="89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________________ / ____________________  </a:t>
            </a:r>
          </a:p>
          <a:p>
            <a:pPr marL="533400" marR="268605" indent="-6350" algn="just">
              <a:lnSpc>
                <a:spcPct val="150000"/>
              </a:lnSpc>
              <a:spcAft>
                <a:spcPts val="930"/>
              </a:spcAft>
              <a:buNone/>
              <a:tabLst>
                <a:tab pos="2248535" algn="ctr"/>
                <a:tab pos="2698115" algn="ctr"/>
                <a:tab pos="3298825" algn="ctr"/>
              </a:tabLst>
            </a:pPr>
            <a:r>
              <a:rPr lang="tr-TR" sz="1600" kern="100" dirty="0">
                <a:solidFill>
                  <a:srgbClr val="000000"/>
                </a:solidFill>
                <a:effectLst/>
                <a:latin typeface="Times New Roman" panose="02020603050405020304" pitchFamily="18" charset="0"/>
                <a:ea typeface="Times New Roman" panose="02020603050405020304" pitchFamily="18" charset="0"/>
              </a:rPr>
              <a:t>770 Genel Yönetim Giderleri Hs. 	 	 	XXX </a:t>
            </a:r>
          </a:p>
          <a:p>
            <a:pPr marL="533400" marR="268605" indent="-6350" algn="just">
              <a:lnSpc>
                <a:spcPct val="150000"/>
              </a:lnSpc>
              <a:spcAft>
                <a:spcPts val="765"/>
              </a:spcAft>
              <a:buNone/>
              <a:tabLst>
                <a:tab pos="449580" algn="ctr"/>
                <a:tab pos="1819910" algn="ctr"/>
                <a:tab pos="3147695" algn="ctr"/>
                <a:tab pos="3749040" algn="ctr"/>
              </a:tabLst>
            </a:pPr>
            <a:r>
              <a:rPr lang="tr-TR" sz="1600" kern="100" dirty="0">
                <a:solidFill>
                  <a:srgbClr val="000000"/>
                </a:solidFill>
                <a:effectLst/>
                <a:latin typeface="Times New Roman" panose="02020603050405020304" pitchFamily="18" charset="0"/>
                <a:ea typeface="Times New Roman" panose="02020603050405020304" pitchFamily="18" charset="0"/>
              </a:rPr>
              <a:t> 	 	268 Birikmiş Amortismanlar Hs.  	 	XXX </a:t>
            </a:r>
          </a:p>
          <a:p>
            <a:pPr marL="533400" marR="268605" indent="-6350" algn="just">
              <a:lnSpc>
                <a:spcPct val="150000"/>
              </a:lnSpc>
              <a:spcAft>
                <a:spcPts val="74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________________ / ____________________  </a:t>
            </a:r>
          </a:p>
          <a:p>
            <a:pPr marL="533400" marR="268605" indent="-6350" algn="just">
              <a:lnSpc>
                <a:spcPct val="150000"/>
              </a:lnSpc>
              <a:spcAft>
                <a:spcPts val="58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Proje başarısız olur ve bir gayri maddi hak oluşmaz ise 263 hesabında biriken tutarın tamamı ilgili dönemde giderleştirilir. </a:t>
            </a:r>
          </a:p>
          <a:p>
            <a:pPr marL="533400" marR="268605" indent="-6350" algn="just">
              <a:lnSpc>
                <a:spcPct val="150000"/>
              </a:lnSpc>
              <a:spcAft>
                <a:spcPts val="90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________________ / ____________________  </a:t>
            </a:r>
          </a:p>
          <a:p>
            <a:pPr marL="533400" marR="268605" indent="-6350" algn="just">
              <a:lnSpc>
                <a:spcPct val="150000"/>
              </a:lnSpc>
              <a:spcAft>
                <a:spcPts val="930"/>
              </a:spcAft>
              <a:buNone/>
              <a:tabLst>
                <a:tab pos="2248535" algn="ctr"/>
                <a:tab pos="2698115" algn="ctr"/>
                <a:tab pos="3298825" algn="ctr"/>
              </a:tabLst>
            </a:pPr>
            <a:r>
              <a:rPr lang="tr-TR" sz="1600" kern="100" dirty="0">
                <a:solidFill>
                  <a:srgbClr val="000000"/>
                </a:solidFill>
                <a:effectLst/>
                <a:latin typeface="Times New Roman" panose="02020603050405020304" pitchFamily="18" charset="0"/>
                <a:ea typeface="Times New Roman" panose="02020603050405020304" pitchFamily="18" charset="0"/>
              </a:rPr>
              <a:t>770 Genel Yönetim Giderleri Hs. 	 	 	XXX </a:t>
            </a:r>
          </a:p>
          <a:p>
            <a:pPr marL="533400" marR="268605" indent="-6350" algn="just">
              <a:lnSpc>
                <a:spcPct val="150000"/>
              </a:lnSpc>
              <a:spcAft>
                <a:spcPts val="775"/>
              </a:spcAft>
              <a:buNone/>
              <a:tabLst>
                <a:tab pos="449580" algn="ctr"/>
                <a:tab pos="2217420" algn="ctr"/>
              </a:tabLst>
            </a:pPr>
            <a:r>
              <a:rPr lang="tr-TR" sz="1600" kern="100" dirty="0">
                <a:solidFill>
                  <a:srgbClr val="000000"/>
                </a:solidFill>
                <a:effectLst/>
                <a:latin typeface="Times New Roman" panose="02020603050405020304" pitchFamily="18" charset="0"/>
                <a:ea typeface="Times New Roman" panose="02020603050405020304" pitchFamily="18" charset="0"/>
              </a:rPr>
              <a:t> 	 	263 Araştırma ve Geliştirme Giderleri Hs. XXX   </a:t>
            </a:r>
          </a:p>
          <a:p>
            <a:pPr marL="533400" marR="268605" indent="-6350" algn="just">
              <a:lnSpc>
                <a:spcPct val="150000"/>
              </a:lnSpc>
              <a:spcAft>
                <a:spcPts val="73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________________ / ____________________  </a:t>
            </a:r>
          </a:p>
        </p:txBody>
      </p:sp>
      <p:pic>
        <p:nvPicPr>
          <p:cNvPr id="4" name="Resim 3" descr="metin, küçük resim içeren bir resim&#10;&#10;Açıklama otomatik olarak oluşturuldu">
            <a:extLst>
              <a:ext uri="{FF2B5EF4-FFF2-40B4-BE49-F238E27FC236}">
                <a16:creationId xmlns:a16="http://schemas.microsoft.com/office/drawing/2014/main" id="{7236E19B-6248-A606-2F2E-31B185BB39B6}"/>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5" name="Metin kutusu 4">
            <a:extLst>
              <a:ext uri="{FF2B5EF4-FFF2-40B4-BE49-F238E27FC236}">
                <a16:creationId xmlns:a16="http://schemas.microsoft.com/office/drawing/2014/main" id="{EDD93379-C78E-17B2-0478-31669AE039EB}"/>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124836161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861865EA-8682-F16C-F9F2-CE54906BF160}"/>
              </a:ext>
            </a:extLst>
          </p:cNvPr>
          <p:cNvSpPr txBox="1"/>
          <p:nvPr/>
        </p:nvSpPr>
        <p:spPr>
          <a:xfrm>
            <a:off x="191387" y="435935"/>
            <a:ext cx="11472530" cy="4748159"/>
          </a:xfrm>
          <a:prstGeom prst="rect">
            <a:avLst/>
          </a:prstGeom>
          <a:noFill/>
        </p:spPr>
        <p:txBody>
          <a:bodyPr wrap="square">
            <a:spAutoFit/>
          </a:bodyPr>
          <a:lstStyle/>
          <a:p>
            <a:pPr marL="533400" marR="268605" indent="-6350" algn="just">
              <a:lnSpc>
                <a:spcPct val="112000"/>
              </a:lnSpc>
              <a:spcAft>
                <a:spcPts val="1465"/>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Uygulama;  </a:t>
            </a:r>
            <a:endParaRPr lang="tr-TR" sz="1600" kern="100" dirty="0">
              <a:solidFill>
                <a:srgbClr val="000000"/>
              </a:solidFill>
              <a:effectLst/>
              <a:latin typeface="Times New Roman" panose="02020603050405020304" pitchFamily="18" charset="0"/>
              <a:ea typeface="Times New Roman" panose="02020603050405020304" pitchFamily="18" charset="0"/>
            </a:endParaRPr>
          </a:p>
          <a:p>
            <a:pPr marL="533400" marR="268605" indent="-6350" algn="just">
              <a:lnSpc>
                <a:spcPct val="150000"/>
              </a:lnSpc>
              <a:spcAft>
                <a:spcPts val="63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Ar-</a:t>
            </a:r>
            <a:r>
              <a:rPr lang="tr-TR" sz="1600" kern="100" dirty="0" err="1">
                <a:solidFill>
                  <a:srgbClr val="000000"/>
                </a:solidFill>
                <a:effectLst/>
                <a:latin typeface="Times New Roman" panose="02020603050405020304" pitchFamily="18" charset="0"/>
                <a:ea typeface="Times New Roman" panose="02020603050405020304" pitchFamily="18" charset="0"/>
              </a:rPr>
              <a:t>Ge</a:t>
            </a:r>
            <a:r>
              <a:rPr lang="tr-TR" sz="1600" kern="100" dirty="0">
                <a:solidFill>
                  <a:srgbClr val="000000"/>
                </a:solidFill>
                <a:effectLst/>
                <a:latin typeface="Times New Roman" panose="02020603050405020304" pitchFamily="18" charset="0"/>
                <a:ea typeface="Times New Roman" panose="02020603050405020304" pitchFamily="18" charset="0"/>
              </a:rPr>
              <a:t> ve tasarım merkezine başvuru yapılarak oluşturulan tasarım merkezinde yapılan Ar-</a:t>
            </a:r>
            <a:r>
              <a:rPr lang="tr-TR" sz="1600" kern="100" dirty="0" err="1">
                <a:solidFill>
                  <a:srgbClr val="000000"/>
                </a:solidFill>
                <a:effectLst/>
                <a:latin typeface="Times New Roman" panose="02020603050405020304" pitchFamily="18" charset="0"/>
                <a:ea typeface="Times New Roman" panose="02020603050405020304" pitchFamily="18" charset="0"/>
              </a:rPr>
              <a:t>Ge</a:t>
            </a:r>
            <a:r>
              <a:rPr lang="tr-TR" sz="1600" kern="100" dirty="0">
                <a:solidFill>
                  <a:srgbClr val="000000"/>
                </a:solidFill>
                <a:effectLst/>
                <a:latin typeface="Times New Roman" panose="02020603050405020304" pitchFamily="18" charset="0"/>
                <a:ea typeface="Times New Roman" panose="02020603050405020304" pitchFamily="18" charset="0"/>
              </a:rPr>
              <a:t> harcamaları için indirimden yararlanabilir. Ayrıca proje bazlı olarak da Sanayi ve Teknoloji Bakanlığına Ar-</a:t>
            </a:r>
            <a:r>
              <a:rPr lang="tr-TR" sz="1600" kern="100" dirty="0" err="1">
                <a:solidFill>
                  <a:srgbClr val="000000"/>
                </a:solidFill>
                <a:effectLst/>
                <a:latin typeface="Times New Roman" panose="02020603050405020304" pitchFamily="18" charset="0"/>
                <a:ea typeface="Times New Roman" panose="02020603050405020304" pitchFamily="18" charset="0"/>
              </a:rPr>
              <a:t>Ge</a:t>
            </a:r>
            <a:r>
              <a:rPr lang="tr-TR" sz="1600" kern="100" dirty="0">
                <a:solidFill>
                  <a:srgbClr val="000000"/>
                </a:solidFill>
                <a:effectLst/>
                <a:latin typeface="Times New Roman" panose="02020603050405020304" pitchFamily="18" charset="0"/>
                <a:ea typeface="Times New Roman" panose="02020603050405020304" pitchFamily="18" charset="0"/>
              </a:rPr>
              <a:t> ve tasarım projesi başvurusunun yapılması durumunda alınan proje onayının takibinde proje için yapılan harcamalar için Ar-</a:t>
            </a:r>
            <a:r>
              <a:rPr lang="tr-TR" sz="1600" kern="100" dirty="0" err="1">
                <a:solidFill>
                  <a:srgbClr val="000000"/>
                </a:solidFill>
                <a:effectLst/>
                <a:latin typeface="Times New Roman" panose="02020603050405020304" pitchFamily="18" charset="0"/>
                <a:ea typeface="Times New Roman" panose="02020603050405020304" pitchFamily="18" charset="0"/>
              </a:rPr>
              <a:t>Ge</a:t>
            </a:r>
            <a:r>
              <a:rPr lang="tr-TR" sz="1600" kern="100" dirty="0">
                <a:solidFill>
                  <a:srgbClr val="000000"/>
                </a:solidFill>
                <a:effectLst/>
                <a:latin typeface="Times New Roman" panose="02020603050405020304" pitchFamily="18" charset="0"/>
                <a:ea typeface="Times New Roman" panose="02020603050405020304" pitchFamily="18" charset="0"/>
              </a:rPr>
              <a:t> indiriminden yararlanılabilir.  </a:t>
            </a:r>
          </a:p>
          <a:p>
            <a:pPr marL="533400" marR="268605" indent="-6350" algn="just">
              <a:lnSpc>
                <a:spcPct val="150000"/>
              </a:lnSpc>
              <a:spcAft>
                <a:spcPts val="630"/>
              </a:spcAft>
            </a:pPr>
            <a:r>
              <a:rPr lang="tr-TR" sz="1600" b="1" kern="100" dirty="0">
                <a:solidFill>
                  <a:srgbClr val="000000"/>
                </a:solidFill>
                <a:latin typeface="Times New Roman" panose="02020603050405020304" pitchFamily="18" charset="0"/>
              </a:rPr>
              <a:t>Ar-</a:t>
            </a:r>
            <a:r>
              <a:rPr lang="tr-TR" sz="1600" b="1" kern="100" dirty="0" err="1">
                <a:solidFill>
                  <a:srgbClr val="000000"/>
                </a:solidFill>
                <a:latin typeface="Times New Roman" panose="02020603050405020304" pitchFamily="18" charset="0"/>
              </a:rPr>
              <a:t>Ge</a:t>
            </a:r>
            <a:r>
              <a:rPr lang="tr-TR" sz="1600" b="1" kern="100" dirty="0">
                <a:solidFill>
                  <a:srgbClr val="000000"/>
                </a:solidFill>
                <a:latin typeface="Times New Roman" panose="02020603050405020304" pitchFamily="18" charset="0"/>
              </a:rPr>
              <a:t> indirimine konu edilebilecek harcamalar; </a:t>
            </a:r>
          </a:p>
          <a:p>
            <a:pPr marL="533400" marR="268605" lvl="0" indent="-6350" algn="just" fontAlgn="base">
              <a:lnSpc>
                <a:spcPct val="150000"/>
              </a:lnSpc>
              <a:spcAft>
                <a:spcPts val="630"/>
              </a:spcAft>
            </a:pPr>
            <a:r>
              <a:rPr lang="tr-TR" sz="1600" b="1" kern="100" dirty="0">
                <a:solidFill>
                  <a:srgbClr val="000000"/>
                </a:solidFill>
                <a:latin typeface="Times New Roman" panose="02020603050405020304" pitchFamily="18" charset="0"/>
              </a:rPr>
              <a:t>1. </a:t>
            </a:r>
            <a:r>
              <a:rPr lang="tr-TR" sz="1600" kern="100" dirty="0">
                <a:solidFill>
                  <a:srgbClr val="000000"/>
                </a:solidFill>
                <a:latin typeface="Times New Roman" panose="02020603050405020304" pitchFamily="18" charset="0"/>
              </a:rPr>
              <a:t>İlk Madde ve Malzeme  </a:t>
            </a:r>
          </a:p>
          <a:p>
            <a:pPr marL="533400" marR="268605" lvl="0" indent="-6350" algn="just" fontAlgn="base">
              <a:lnSpc>
                <a:spcPct val="150000"/>
              </a:lnSpc>
              <a:spcAft>
                <a:spcPts val="630"/>
              </a:spcAft>
            </a:pPr>
            <a:r>
              <a:rPr lang="tr-TR" sz="1600" b="1" kern="100" dirty="0">
                <a:solidFill>
                  <a:srgbClr val="000000"/>
                </a:solidFill>
                <a:latin typeface="Times New Roman" panose="02020603050405020304" pitchFamily="18" charset="0"/>
              </a:rPr>
              <a:t>2. </a:t>
            </a:r>
            <a:r>
              <a:rPr lang="tr-TR" sz="1600" kern="100" dirty="0">
                <a:solidFill>
                  <a:srgbClr val="000000"/>
                </a:solidFill>
                <a:latin typeface="Times New Roman" panose="02020603050405020304" pitchFamily="18" charset="0"/>
              </a:rPr>
              <a:t>Ar-</a:t>
            </a:r>
            <a:r>
              <a:rPr lang="tr-TR" sz="1600" kern="100" dirty="0" err="1">
                <a:solidFill>
                  <a:srgbClr val="000000"/>
                </a:solidFill>
                <a:latin typeface="Times New Roman" panose="02020603050405020304" pitchFamily="18" charset="0"/>
              </a:rPr>
              <a:t>Ge</a:t>
            </a:r>
            <a:r>
              <a:rPr lang="tr-TR" sz="1600" kern="100" dirty="0">
                <a:solidFill>
                  <a:srgbClr val="000000"/>
                </a:solidFill>
                <a:latin typeface="Times New Roman" panose="02020603050405020304" pitchFamily="18" charset="0"/>
              </a:rPr>
              <a:t> personeli için yapılan ödemeler (fazla mesai ücreti hariç) </a:t>
            </a:r>
          </a:p>
          <a:p>
            <a:pPr marL="533400" marR="268605" lvl="0" indent="-6350" algn="just" fontAlgn="base">
              <a:lnSpc>
                <a:spcPct val="150000"/>
              </a:lnSpc>
              <a:spcAft>
                <a:spcPts val="630"/>
              </a:spcAft>
            </a:pPr>
            <a:r>
              <a:rPr lang="tr-TR" sz="1600" b="1" kern="100" dirty="0">
                <a:solidFill>
                  <a:srgbClr val="000000"/>
                </a:solidFill>
                <a:latin typeface="Times New Roman" panose="02020603050405020304" pitchFamily="18" charset="0"/>
              </a:rPr>
              <a:t>3. </a:t>
            </a:r>
            <a:r>
              <a:rPr lang="tr-TR" sz="1600" kern="100" dirty="0">
                <a:solidFill>
                  <a:srgbClr val="000000"/>
                </a:solidFill>
                <a:latin typeface="Times New Roman" panose="02020603050405020304" pitchFamily="18" charset="0"/>
              </a:rPr>
              <a:t>Ar-</a:t>
            </a:r>
            <a:r>
              <a:rPr lang="tr-TR" sz="1600" kern="100" dirty="0" err="1">
                <a:solidFill>
                  <a:srgbClr val="000000"/>
                </a:solidFill>
                <a:latin typeface="Times New Roman" panose="02020603050405020304" pitchFamily="18" charset="0"/>
              </a:rPr>
              <a:t>Ge</a:t>
            </a:r>
            <a:r>
              <a:rPr lang="tr-TR" sz="1600" kern="100" dirty="0">
                <a:solidFill>
                  <a:srgbClr val="000000"/>
                </a:solidFill>
                <a:latin typeface="Times New Roman" panose="02020603050405020304" pitchFamily="18" charset="0"/>
              </a:rPr>
              <a:t> personeli sayısının %10 una aşmayacak şekilde destek personeli için yapılan ödemeler (fazla mesai ücreti hariç) </a:t>
            </a:r>
          </a:p>
          <a:p>
            <a:pPr marL="533400" marR="268605" lvl="0" indent="-6350" algn="just" fontAlgn="base">
              <a:lnSpc>
                <a:spcPct val="150000"/>
              </a:lnSpc>
              <a:spcAft>
                <a:spcPts val="630"/>
              </a:spcAft>
            </a:pPr>
            <a:r>
              <a:rPr lang="tr-TR" sz="1600" b="1" kern="100" dirty="0">
                <a:solidFill>
                  <a:srgbClr val="000000"/>
                </a:solidFill>
                <a:latin typeface="Times New Roman" panose="02020603050405020304" pitchFamily="18" charset="0"/>
              </a:rPr>
              <a:t>4. </a:t>
            </a:r>
            <a:r>
              <a:rPr lang="tr-TR" sz="1600" kern="100" dirty="0">
                <a:solidFill>
                  <a:srgbClr val="000000"/>
                </a:solidFill>
                <a:latin typeface="Times New Roman" panose="02020603050405020304" pitchFamily="18" charset="0"/>
              </a:rPr>
              <a:t>Ar-</a:t>
            </a:r>
            <a:r>
              <a:rPr lang="tr-TR" sz="1600" kern="100" dirty="0" err="1">
                <a:solidFill>
                  <a:srgbClr val="000000"/>
                </a:solidFill>
                <a:latin typeface="Times New Roman" panose="02020603050405020304" pitchFamily="18" charset="0"/>
              </a:rPr>
              <a:t>Ge</a:t>
            </a:r>
            <a:r>
              <a:rPr lang="tr-TR" sz="1600" kern="100" dirty="0">
                <a:solidFill>
                  <a:srgbClr val="000000"/>
                </a:solidFill>
                <a:latin typeface="Times New Roman" panose="02020603050405020304" pitchFamily="18" charset="0"/>
              </a:rPr>
              <a:t> için kullanılan Amortismana Tabi İktisadi Kıymetlerin amortismanları </a:t>
            </a:r>
          </a:p>
          <a:p>
            <a:pPr marL="533400" marR="268605" lvl="0" indent="-6350" algn="just" fontAlgn="base">
              <a:lnSpc>
                <a:spcPct val="150000"/>
              </a:lnSpc>
              <a:spcAft>
                <a:spcPts val="630"/>
              </a:spcAft>
            </a:pPr>
            <a:r>
              <a:rPr lang="tr-TR" sz="1600" b="1" kern="100" dirty="0">
                <a:solidFill>
                  <a:srgbClr val="000000"/>
                </a:solidFill>
                <a:latin typeface="Times New Roman" panose="02020603050405020304" pitchFamily="18" charset="0"/>
              </a:rPr>
              <a:t>5. </a:t>
            </a:r>
            <a:r>
              <a:rPr lang="tr-TR" sz="1600" kern="100" dirty="0">
                <a:solidFill>
                  <a:srgbClr val="000000"/>
                </a:solidFill>
                <a:latin typeface="Times New Roman" panose="02020603050405020304" pitchFamily="18" charset="0"/>
              </a:rPr>
              <a:t>Ortak giderlerden Ar-</a:t>
            </a:r>
            <a:r>
              <a:rPr lang="tr-TR" sz="1600" kern="100" dirty="0" err="1">
                <a:solidFill>
                  <a:srgbClr val="000000"/>
                </a:solidFill>
                <a:latin typeface="Times New Roman" panose="02020603050405020304" pitchFamily="18" charset="0"/>
              </a:rPr>
              <a:t>Ge</a:t>
            </a:r>
            <a:r>
              <a:rPr lang="tr-TR" sz="1600" kern="100" dirty="0">
                <a:solidFill>
                  <a:srgbClr val="000000"/>
                </a:solidFill>
                <a:latin typeface="Times New Roman" panose="02020603050405020304" pitchFamily="18" charset="0"/>
              </a:rPr>
              <a:t> departmanına düşen paylar </a:t>
            </a:r>
          </a:p>
          <a:p>
            <a:pPr marL="533400" marR="268605" indent="-6350" algn="just">
              <a:lnSpc>
                <a:spcPct val="150000"/>
              </a:lnSpc>
              <a:spcAft>
                <a:spcPts val="630"/>
              </a:spcAft>
            </a:pPr>
            <a:r>
              <a:rPr lang="tr-TR" sz="1600" b="1" kern="100" dirty="0">
                <a:solidFill>
                  <a:srgbClr val="000000"/>
                </a:solidFill>
                <a:latin typeface="Times New Roman" panose="02020603050405020304" pitchFamily="18" charset="0"/>
              </a:rPr>
              <a:t>6. </a:t>
            </a:r>
            <a:r>
              <a:rPr lang="tr-TR" sz="1600" kern="100" dirty="0">
                <a:solidFill>
                  <a:srgbClr val="000000"/>
                </a:solidFill>
                <a:latin typeface="Times New Roman" panose="02020603050405020304" pitchFamily="18" charset="0"/>
              </a:rPr>
              <a:t>Direk olarak Ar-</a:t>
            </a:r>
            <a:r>
              <a:rPr lang="tr-TR" sz="1600" kern="100" dirty="0" err="1">
                <a:solidFill>
                  <a:srgbClr val="000000"/>
                </a:solidFill>
                <a:latin typeface="Times New Roman" panose="02020603050405020304" pitchFamily="18" charset="0"/>
              </a:rPr>
              <a:t>Ge</a:t>
            </a:r>
            <a:r>
              <a:rPr lang="tr-TR" sz="1600" kern="100" dirty="0">
                <a:solidFill>
                  <a:srgbClr val="000000"/>
                </a:solidFill>
                <a:latin typeface="Times New Roman" panose="02020603050405020304" pitchFamily="18" charset="0"/>
              </a:rPr>
              <a:t> departmanı ile ilgili diğer giderlerdir </a:t>
            </a:r>
          </a:p>
        </p:txBody>
      </p:sp>
      <p:pic>
        <p:nvPicPr>
          <p:cNvPr id="4" name="Resim 3" descr="metin, küçük resim içeren bir resim&#10;&#10;Açıklama otomatik olarak oluşturuldu">
            <a:extLst>
              <a:ext uri="{FF2B5EF4-FFF2-40B4-BE49-F238E27FC236}">
                <a16:creationId xmlns:a16="http://schemas.microsoft.com/office/drawing/2014/main" id="{6E86D76D-4CF0-2835-4330-85AC558146A1}"/>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5" name="Metin kutusu 4">
            <a:extLst>
              <a:ext uri="{FF2B5EF4-FFF2-40B4-BE49-F238E27FC236}">
                <a16:creationId xmlns:a16="http://schemas.microsoft.com/office/drawing/2014/main" id="{EB784575-D3E3-51AF-B624-21D1A644C9B8}"/>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7818766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B7E8C88C-CE6D-FC43-823E-BBC3E50C994A}"/>
              </a:ext>
            </a:extLst>
          </p:cNvPr>
          <p:cNvSpPr txBox="1"/>
          <p:nvPr/>
        </p:nvSpPr>
        <p:spPr>
          <a:xfrm>
            <a:off x="754912" y="116957"/>
            <a:ext cx="11025962" cy="6278642"/>
          </a:xfrm>
          <a:prstGeom prst="rect">
            <a:avLst/>
          </a:prstGeom>
          <a:noFill/>
        </p:spPr>
        <p:txBody>
          <a:bodyPr wrap="square">
            <a:spAutoFit/>
          </a:bodyPr>
          <a:lstStyle/>
          <a:p>
            <a:pPr algn="just">
              <a:lnSpc>
                <a:spcPct val="150000"/>
              </a:lnSpc>
            </a:pPr>
            <a:r>
              <a:rPr lang="tr-TR" sz="1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SPONSORLUK HARCAMALARI </a:t>
            </a:r>
          </a:p>
          <a:p>
            <a:pPr algn="just">
              <a:lnSpc>
                <a:spcPct val="150000"/>
              </a:lnSpc>
            </a:pPr>
            <a:endParaRPr lang="tr-TR" sz="1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pPr>
            <a:r>
              <a:rPr lang="tr-TR" sz="1600" dirty="0">
                <a:latin typeface="Times New Roman" panose="02020603050405020304" pitchFamily="18" charset="0"/>
                <a:cs typeface="Times New Roman" panose="02020603050405020304" pitchFamily="18" charset="0"/>
              </a:rPr>
              <a:t>Amatör spor dalları için tamamı, profesyonel spor dalları için % 50’si Kurumlar Vergisi matrahının tespitinde, Kurumlar Vergisi Beyannamesi üzerinde ayrıca gösterilmek şartıyla, kurum kazancından indirilir. </a:t>
            </a:r>
          </a:p>
          <a:p>
            <a:pPr algn="just">
              <a:lnSpc>
                <a:spcPct val="150000"/>
              </a:lnSpc>
            </a:pPr>
            <a:endParaRPr lang="tr-TR" sz="1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pPr>
            <a:r>
              <a:rPr lang="tr-TR" sz="1600" b="1" dirty="0">
                <a:latin typeface="Times New Roman" panose="02020603050405020304" pitchFamily="18" charset="0"/>
                <a:cs typeface="Times New Roman" panose="02020603050405020304" pitchFamily="18" charset="0"/>
              </a:rPr>
              <a:t>Uygulaması;  </a:t>
            </a:r>
            <a:endParaRPr lang="tr-TR" sz="1600" dirty="0">
              <a:latin typeface="Times New Roman" panose="02020603050405020304" pitchFamily="18" charset="0"/>
              <a:cs typeface="Times New Roman" panose="02020603050405020304" pitchFamily="18" charset="0"/>
            </a:endParaRPr>
          </a:p>
          <a:p>
            <a:pPr algn="just">
              <a:lnSpc>
                <a:spcPct val="150000"/>
              </a:lnSpc>
            </a:pPr>
            <a:r>
              <a:rPr lang="tr-TR" sz="1600" dirty="0">
                <a:latin typeface="Times New Roman" panose="02020603050405020304" pitchFamily="18" charset="0"/>
                <a:cs typeface="Times New Roman" panose="02020603050405020304" pitchFamily="18" charset="0"/>
              </a:rPr>
              <a:t>Sponsorluk indiriminden yararlanacak kurumun SGK ve Vergi Dairesi borçları bulunmamalıdır.  </a:t>
            </a:r>
          </a:p>
          <a:p>
            <a:pPr algn="just">
              <a:lnSpc>
                <a:spcPct val="150000"/>
              </a:lnSpc>
            </a:pPr>
            <a:r>
              <a:rPr lang="tr-TR" sz="1600" dirty="0">
                <a:latin typeface="Times New Roman" panose="02020603050405020304" pitchFamily="18" charset="0"/>
                <a:cs typeface="Times New Roman" panose="02020603050405020304" pitchFamily="18" charset="0"/>
              </a:rPr>
              <a:t>İndirim uygulanmadan önce vergi dairesine sponsorluk indiriminden faydalanabilme konusunda herhangi bir engelin olup olmadığına ilişkin başvuru yapılır. Gelen olumlu cevap veya hiç cevabın gelmemesi halinde indirimden yararlanmasında bir sakınca bulunmamaktadır.  </a:t>
            </a:r>
          </a:p>
          <a:p>
            <a:pPr algn="just">
              <a:lnSpc>
                <a:spcPct val="150000"/>
              </a:lnSpc>
            </a:pPr>
            <a:r>
              <a:rPr lang="tr-TR" sz="1600" dirty="0">
                <a:latin typeface="Times New Roman" panose="02020603050405020304" pitchFamily="18" charset="0"/>
                <a:cs typeface="Times New Roman" panose="02020603050405020304" pitchFamily="18" charset="0"/>
              </a:rPr>
              <a:t>İki taraf arasında sponsorluk sözleşmesinin bulunması ve bir örneğinin Vergi Dairesine sunulması zaruridir.  </a:t>
            </a:r>
          </a:p>
          <a:p>
            <a:pPr algn="just">
              <a:lnSpc>
                <a:spcPct val="150000"/>
              </a:lnSpc>
            </a:pPr>
            <a:r>
              <a:rPr lang="tr-TR" sz="1600" dirty="0">
                <a:latin typeface="Times New Roman" panose="02020603050405020304" pitchFamily="18" charset="0"/>
                <a:cs typeface="Times New Roman" panose="02020603050405020304" pitchFamily="18" charset="0"/>
              </a:rPr>
              <a:t>Sponsorluk kapsamında yapılan bağışlar nakdi bağış veya ayni bağış şeklinde olabilir.  </a:t>
            </a:r>
          </a:p>
          <a:p>
            <a:pPr algn="just">
              <a:lnSpc>
                <a:spcPct val="150000"/>
              </a:lnSpc>
            </a:pPr>
            <a:r>
              <a:rPr lang="tr-TR" sz="1600" dirty="0">
                <a:latin typeface="Times New Roman" panose="02020603050405020304" pitchFamily="18" charset="0"/>
                <a:cs typeface="Times New Roman" panose="02020603050405020304" pitchFamily="18" charset="0"/>
              </a:rPr>
              <a:t>Nakdi olarak yapılan sponsorluk ödemelerinin banka makbuzunda veya tahsilat makbuzunda sponsorluk kapsamında ödendiği ibaresi açık bir şekilde yazılması gereklidir.  </a:t>
            </a:r>
          </a:p>
          <a:p>
            <a:pPr algn="just">
              <a:lnSpc>
                <a:spcPct val="150000"/>
              </a:lnSpc>
            </a:pPr>
            <a:r>
              <a:rPr lang="tr-TR" sz="1600" dirty="0">
                <a:latin typeface="Times New Roman" panose="02020603050405020304" pitchFamily="18" charset="0"/>
                <a:cs typeface="Times New Roman" panose="02020603050405020304" pitchFamily="18" charset="0"/>
              </a:rPr>
              <a:t>Ayni olarak yapılan sponsorluk harcamalarında sözleşmenin içerisinde ayni yardımın içeriği belirtilmelidir.   </a:t>
            </a:r>
          </a:p>
          <a:p>
            <a:pPr algn="just">
              <a:lnSpc>
                <a:spcPct val="150000"/>
              </a:lnSpc>
            </a:pPr>
            <a:r>
              <a:rPr lang="tr-TR" sz="1600" dirty="0">
                <a:latin typeface="Times New Roman" panose="02020603050405020304" pitchFamily="18" charset="0"/>
                <a:cs typeface="Times New Roman" panose="02020603050405020304" pitchFamily="18" charset="0"/>
              </a:rPr>
              <a:t>Bu şartların varlığı halinde </a:t>
            </a:r>
            <a:r>
              <a:rPr lang="tr-TR" sz="1600" dirty="0" err="1">
                <a:latin typeface="Times New Roman" panose="02020603050405020304" pitchFamily="18" charset="0"/>
                <a:cs typeface="Times New Roman" panose="02020603050405020304" pitchFamily="18" charset="0"/>
              </a:rPr>
              <a:t>sponsoruk</a:t>
            </a:r>
            <a:r>
              <a:rPr lang="tr-TR" sz="1600" dirty="0">
                <a:latin typeface="Times New Roman" panose="02020603050405020304" pitchFamily="18" charset="0"/>
                <a:cs typeface="Times New Roman" panose="02020603050405020304" pitchFamily="18" charset="0"/>
              </a:rPr>
              <a:t> indiriminde yararlanılabilir.  </a:t>
            </a:r>
          </a:p>
          <a:p>
            <a:endParaRPr lang="tr-TR" dirty="0"/>
          </a:p>
        </p:txBody>
      </p:sp>
      <p:pic>
        <p:nvPicPr>
          <p:cNvPr id="4" name="Resim 3" descr="metin, küçük resim içeren bir resim&#10;&#10;Açıklama otomatik olarak oluşturuldu">
            <a:extLst>
              <a:ext uri="{FF2B5EF4-FFF2-40B4-BE49-F238E27FC236}">
                <a16:creationId xmlns:a16="http://schemas.microsoft.com/office/drawing/2014/main" id="{C3EC34D3-F87F-6790-B5DC-DF5200707BF1}"/>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5" name="Metin kutusu 4">
            <a:extLst>
              <a:ext uri="{FF2B5EF4-FFF2-40B4-BE49-F238E27FC236}">
                <a16:creationId xmlns:a16="http://schemas.microsoft.com/office/drawing/2014/main" id="{336C57A2-1FB0-4FED-AC61-AFB0228BA36E}"/>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82164571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DA4B0F8-FB7D-65A3-7F5B-4B88B26E4410}"/>
              </a:ext>
            </a:extLst>
          </p:cNvPr>
          <p:cNvSpPr txBox="1"/>
          <p:nvPr/>
        </p:nvSpPr>
        <p:spPr>
          <a:xfrm>
            <a:off x="588335" y="608871"/>
            <a:ext cx="11015330" cy="3718326"/>
          </a:xfrm>
          <a:prstGeom prst="rect">
            <a:avLst/>
          </a:prstGeom>
          <a:noFill/>
        </p:spPr>
        <p:txBody>
          <a:bodyPr wrap="square">
            <a:spAutoFit/>
          </a:bodyPr>
          <a:lstStyle/>
          <a:p>
            <a:pPr marL="533400" marR="268605" indent="-6350" algn="just">
              <a:lnSpc>
                <a:spcPct val="150000"/>
              </a:lnSpc>
              <a:spcAft>
                <a:spcPts val="685"/>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Sponsorluk Harcamaları; </a:t>
            </a:r>
          </a:p>
          <a:p>
            <a:pPr marL="533400" marR="268605" indent="-6350" algn="just">
              <a:lnSpc>
                <a:spcPct val="150000"/>
              </a:lnSpc>
              <a:spcAft>
                <a:spcPts val="71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Sponsor olan kurumun adının anılması koşuluyla, </a:t>
            </a:r>
          </a:p>
          <a:p>
            <a:pPr marL="342900" marR="268605" lvl="0" indent="-342900" algn="just" fontAlgn="base">
              <a:lnSpc>
                <a:spcPct val="150000"/>
              </a:lnSpc>
              <a:spcAft>
                <a:spcPts val="170"/>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Resmi spor organizasyonları için yapılan saha, salon veya tesis kira bedelleri, </a:t>
            </a:r>
          </a:p>
          <a:p>
            <a:pPr marL="342900" marR="268605" lvl="0" indent="-342900" algn="just" fontAlgn="base">
              <a:lnSpc>
                <a:spcPct val="150000"/>
              </a:lnSpc>
              <a:spcAft>
                <a:spcPts val="210"/>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Sporcuların iaşe, seyahat ve ikamet giderleri, </a:t>
            </a:r>
          </a:p>
          <a:p>
            <a:pPr marL="342900" marR="268605" lvl="0" indent="-342900" algn="just" fontAlgn="base">
              <a:lnSpc>
                <a:spcPct val="150000"/>
              </a:lnSpc>
              <a:spcAft>
                <a:spcPts val="210"/>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Spor malzemesi bedeli, </a:t>
            </a:r>
          </a:p>
          <a:p>
            <a:pPr marL="342900" marR="268605" lvl="0" indent="-342900" algn="just" fontAlgn="base">
              <a:lnSpc>
                <a:spcPct val="150000"/>
              </a:lnSpc>
              <a:spcAft>
                <a:spcPts val="25"/>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Gençlik ve Spor Genel Müdürlüğünün uygun göreceği spor tesisleri için yapılan ayni ve nakdi harcamalar, </a:t>
            </a:r>
          </a:p>
          <a:p>
            <a:pPr marL="342900" marR="268605" lvl="0" indent="-342900" algn="just" fontAlgn="base">
              <a:lnSpc>
                <a:spcPct val="150000"/>
              </a:lnSpc>
              <a:spcAft>
                <a:spcPts val="695"/>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Sporcuların transfer edilmesini sağlayacak bonservis bedelleri, </a:t>
            </a:r>
          </a:p>
          <a:p>
            <a:pPr marL="342900" marR="268605" lvl="0" indent="-342900" algn="just" fontAlgn="base">
              <a:lnSpc>
                <a:spcPct val="150000"/>
              </a:lnSpc>
              <a:spcAft>
                <a:spcPts val="25"/>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Spor müsabakaları sonucuna göre sporculara veya spor adamlarına prim mahiyetinde ayni ve nakdi ödemeler gibi harcamalar sponsorluk harcaması olarak değerlendirilecektir. </a:t>
            </a:r>
          </a:p>
        </p:txBody>
      </p:sp>
      <p:pic>
        <p:nvPicPr>
          <p:cNvPr id="4" name="Resim 3" descr="metin, küçük resim içeren bir resim&#10;&#10;Açıklama otomatik olarak oluşturuldu">
            <a:extLst>
              <a:ext uri="{FF2B5EF4-FFF2-40B4-BE49-F238E27FC236}">
                <a16:creationId xmlns:a16="http://schemas.microsoft.com/office/drawing/2014/main" id="{6363F896-F2F4-B225-1D12-C44B6895CD31}"/>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5" name="Metin kutusu 4">
            <a:extLst>
              <a:ext uri="{FF2B5EF4-FFF2-40B4-BE49-F238E27FC236}">
                <a16:creationId xmlns:a16="http://schemas.microsoft.com/office/drawing/2014/main" id="{75EFDDE4-D5DF-0BEB-C7A4-929BB8CA8A89}"/>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8764006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CABF04B5-D99B-CD43-1B85-0EDE1E7FD7FF}"/>
              </a:ext>
            </a:extLst>
          </p:cNvPr>
          <p:cNvSpPr txBox="1"/>
          <p:nvPr/>
        </p:nvSpPr>
        <p:spPr>
          <a:xfrm>
            <a:off x="446693" y="515116"/>
            <a:ext cx="11025963" cy="5954707"/>
          </a:xfrm>
          <a:prstGeom prst="rect">
            <a:avLst/>
          </a:prstGeom>
          <a:noFill/>
        </p:spPr>
        <p:txBody>
          <a:bodyPr wrap="square">
            <a:spAutoFit/>
          </a:bodyPr>
          <a:lstStyle/>
          <a:p>
            <a:pPr marL="6350" indent="-6350">
              <a:lnSpc>
                <a:spcPct val="110000"/>
              </a:lnSpc>
              <a:spcAft>
                <a:spcPts val="70"/>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BAĞIŞ VE YARDIMLAR </a:t>
            </a:r>
          </a:p>
          <a:p>
            <a:pPr marL="533400" marR="268605" indent="-6350" algn="just">
              <a:lnSpc>
                <a:spcPct val="112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a:t>
            </a:r>
          </a:p>
          <a:p>
            <a:pPr marL="533400" marR="268605" indent="-6350" algn="just">
              <a:lnSpc>
                <a:spcPct val="150000"/>
              </a:lnSpc>
              <a:spcAft>
                <a:spcPts val="675"/>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Kurumlar Vergisi Kanunu 10/1-c Maddesi Kapsamında Kazancın %5’i ile Sınırlı Olarak İndirilebilecek Bağış ve Yardımlar; </a:t>
            </a:r>
            <a:endParaRPr lang="tr-TR" sz="1600" kern="100" dirty="0">
              <a:solidFill>
                <a:srgbClr val="000000"/>
              </a:solidFill>
              <a:effectLst/>
              <a:latin typeface="Times New Roman" panose="02020603050405020304" pitchFamily="18" charset="0"/>
              <a:ea typeface="Times New Roman" panose="02020603050405020304" pitchFamily="18" charset="0"/>
            </a:endParaRPr>
          </a:p>
          <a:p>
            <a:pPr marL="53340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Genel ve Özel Bütçeli Kamu İdarelerine, İl Özel İdarelerine, Belediyelere ve Köylere, Cumhurbaşkanınca Vergi Muafiyeti Tanınan Vakıflara ve Kamu Yararına Çalışan Dernekler ile Bilimsel Araştırma ve Geliştirme Faaliyetinde Bulunan Kurum ve Kuruluşlara makbuz karşılığında yapılan bağış ve yardımların toplamının o </a:t>
            </a:r>
            <a:r>
              <a:rPr lang="tr-TR" sz="1600" kern="100" dirty="0">
                <a:solidFill>
                  <a:srgbClr val="000000"/>
                </a:solidFill>
                <a:latin typeface="Times New Roman" panose="02020603050405020304" pitchFamily="18" charset="0"/>
              </a:rPr>
              <a:t>yıla ait kurum kazancının % 5’ine kadar olan kısmı, kurumlar vergisi matrahının tespitinde, kurumlar vergisi beyannamesi üzerinde ayrıca gösterilmek şartıyla, kurum kazancından indirilir. </a:t>
            </a:r>
          </a:p>
          <a:p>
            <a:pPr algn="just">
              <a:lnSpc>
                <a:spcPct val="150000"/>
              </a:lnSpc>
            </a:pPr>
            <a:r>
              <a:rPr lang="tr-TR" sz="1600" kern="100" dirty="0">
                <a:solidFill>
                  <a:srgbClr val="000000"/>
                </a:solidFill>
                <a:latin typeface="Times New Roman" panose="02020603050405020304" pitchFamily="18" charset="0"/>
              </a:rPr>
              <a:t>Ticari kar ve zararın tespitinde gider olarak dikkate alınan bağış ve yardımların yıllık Kurumlar Vergisi Beyannamesinde KKEG olarak dikkate alındıktan sonra indirim konusu yapılması gerekir.  </a:t>
            </a:r>
          </a:p>
          <a:p>
            <a:pPr algn="just">
              <a:lnSpc>
                <a:spcPct val="150000"/>
              </a:lnSpc>
            </a:pPr>
            <a:r>
              <a:rPr lang="tr-TR" sz="1600" kern="100" dirty="0">
                <a:solidFill>
                  <a:srgbClr val="000000"/>
                </a:solidFill>
                <a:latin typeface="Times New Roman" panose="02020603050405020304" pitchFamily="18" charset="0"/>
              </a:rPr>
              <a:t>KVK 10/1-c maddesi kapsamında Kurum kazancı aşağıdaki şekilde tespit edilecektir. </a:t>
            </a:r>
          </a:p>
          <a:p>
            <a:pPr marL="533400" marR="268605" indent="-6350" algn="just">
              <a:lnSpc>
                <a:spcPct val="150000"/>
              </a:lnSpc>
              <a:spcAft>
                <a:spcPts val="25"/>
              </a:spcAft>
              <a:buNone/>
            </a:pPr>
            <a:endParaRPr lang="tr-TR" sz="1600" kern="100" dirty="0">
              <a:solidFill>
                <a:srgbClr val="000000"/>
              </a:solidFill>
              <a:latin typeface="Times New Roman" panose="02020603050405020304" pitchFamily="18" charset="0"/>
            </a:endParaRPr>
          </a:p>
          <a:p>
            <a:pPr marL="533400" marR="268605" indent="-6350" algn="just">
              <a:lnSpc>
                <a:spcPct val="150000"/>
              </a:lnSpc>
              <a:spcAft>
                <a:spcPts val="25"/>
              </a:spcAft>
            </a:pPr>
            <a:r>
              <a:rPr lang="tr-TR" sz="1600" kern="100" dirty="0">
                <a:solidFill>
                  <a:srgbClr val="000000"/>
                </a:solidFill>
                <a:latin typeface="Times New Roman" panose="02020603050405020304" pitchFamily="18" charset="0"/>
              </a:rPr>
              <a:t>Ticari Bilanço Karı – KVK 5/1-a İştirak Kazanç İstisnası – Geçmiş Yıl Zararları  </a:t>
            </a:r>
          </a:p>
          <a:p>
            <a:pPr marL="533400" marR="268605" indent="-6350" algn="just">
              <a:lnSpc>
                <a:spcPct val="150000"/>
              </a:lnSpc>
              <a:spcAft>
                <a:spcPts val="25"/>
              </a:spcAft>
              <a:buNone/>
            </a:pPr>
            <a:endParaRPr lang="tr-TR" kern="100" dirty="0">
              <a:solidFill>
                <a:srgbClr val="000000"/>
              </a:solidFill>
              <a:latin typeface="Times New Roman" panose="02020603050405020304" pitchFamily="18" charset="0"/>
              <a:ea typeface="Times New Roman" panose="02020603050405020304" pitchFamily="18" charset="0"/>
            </a:endParaRPr>
          </a:p>
          <a:p>
            <a:pPr marL="533400" marR="268605" indent="-6350" algn="just">
              <a:lnSpc>
                <a:spcPct val="150000"/>
              </a:lnSpc>
              <a:spcAft>
                <a:spcPts val="25"/>
              </a:spcAft>
              <a:buNone/>
            </a:pPr>
            <a:endParaRPr lang="tr-TR" sz="1800" kern="100" dirty="0">
              <a:solidFill>
                <a:srgbClr val="000000"/>
              </a:solidFill>
              <a:effectLst/>
              <a:latin typeface="Times New Roman" panose="02020603050405020304" pitchFamily="18" charset="0"/>
              <a:ea typeface="Times New Roman" panose="02020603050405020304" pitchFamily="18" charset="0"/>
            </a:endParaRPr>
          </a:p>
        </p:txBody>
      </p:sp>
      <p:pic>
        <p:nvPicPr>
          <p:cNvPr id="4" name="Resim 3" descr="metin, küçük resim içeren bir resim&#10;&#10;Açıklama otomatik olarak oluşturuldu">
            <a:extLst>
              <a:ext uri="{FF2B5EF4-FFF2-40B4-BE49-F238E27FC236}">
                <a16:creationId xmlns:a16="http://schemas.microsoft.com/office/drawing/2014/main" id="{3979F146-A2E7-93F3-1919-9CD4C381B204}"/>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5" name="Metin kutusu 4">
            <a:extLst>
              <a:ext uri="{FF2B5EF4-FFF2-40B4-BE49-F238E27FC236}">
                <a16:creationId xmlns:a16="http://schemas.microsoft.com/office/drawing/2014/main" id="{1C107C2F-3365-85A1-E957-CAD0068FA036}"/>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25908858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71585634-FB95-1BB4-1396-17C22E968E21}"/>
              </a:ext>
            </a:extLst>
          </p:cNvPr>
          <p:cNvSpPr txBox="1"/>
          <p:nvPr/>
        </p:nvSpPr>
        <p:spPr>
          <a:xfrm>
            <a:off x="467833" y="329609"/>
            <a:ext cx="11047227" cy="3919727"/>
          </a:xfrm>
          <a:prstGeom prst="rect">
            <a:avLst/>
          </a:prstGeom>
          <a:noFill/>
        </p:spPr>
        <p:txBody>
          <a:bodyPr wrap="square">
            <a:spAutoFit/>
          </a:bodyPr>
          <a:lstStyle/>
          <a:p>
            <a:pPr marL="6350" marR="268605" indent="-6350" algn="just">
              <a:spcBef>
                <a:spcPts val="200"/>
              </a:spcBef>
              <a:buNone/>
            </a:pPr>
            <a:r>
              <a:rPr lang="tr-TR" sz="1600" b="1" kern="100" dirty="0">
                <a:solidFill>
                  <a:srgbClr val="0A2F40"/>
                </a:solidFill>
                <a:effectLst/>
                <a:latin typeface="Times New Roman" panose="02020603050405020304" pitchFamily="18" charset="0"/>
                <a:ea typeface="Times New Roman" panose="02020603050405020304" pitchFamily="18" charset="0"/>
                <a:cs typeface="Times New Roman" panose="02020603050405020304" pitchFamily="18" charset="0"/>
              </a:rPr>
              <a:t>TAMAMI İNDİRİM KONUSU YAPILABİLECEK BAĞIŞ VE YARDIMLAR  </a:t>
            </a:r>
          </a:p>
          <a:p>
            <a:pPr marL="533400" marR="268605" indent="-6350" algn="just">
              <a:lnSpc>
                <a:spcPct val="112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a:t>
            </a:r>
          </a:p>
          <a:p>
            <a:pPr marL="53340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Genel ve Özel Bütçeli Kamu İdarelerine, İl Özel İdareleri ve Belediyelere, Köylere, Kamu Yararına Çalışan Derneklere, Vergi Muafiyeti Tanınan Vakıflara, Bilimsel Araştırma Geliştirme Faaliyetlerinde Bulunan Kurum ve Kuruluşlara, bağışlanan,  </a:t>
            </a:r>
          </a:p>
          <a:p>
            <a:pPr marL="342900" marR="268605" lvl="0" indent="-342900" algn="just" fontAlgn="base">
              <a:lnSpc>
                <a:spcPct val="150000"/>
              </a:lnSpc>
              <a:spcAft>
                <a:spcPts val="25"/>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Okul, sağlık tesisi, 100 yatak (kalkınmada öncelikli yörelerde 50 yatak) kapasitesinden az olmamak kaydıyla öğrenci yurdu ile çocuk yuvası, yetiştirme yurdu, huzurevi, bakım ve rehabilitasyon merkezi, </a:t>
            </a:r>
          </a:p>
          <a:p>
            <a:pPr marL="342900" marR="268605" lvl="0" indent="-342900" algn="just" fontAlgn="base">
              <a:lnSpc>
                <a:spcPct val="150000"/>
              </a:lnSpc>
              <a:spcAft>
                <a:spcPts val="175"/>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Diyanet işleri başkanlığı denetiminde yaygın din eğitimi veren tesisler, ibadethaneler, </a:t>
            </a:r>
          </a:p>
          <a:p>
            <a:pPr marL="342900" marR="268605" lvl="0" indent="-342900" algn="just" fontAlgn="base">
              <a:lnSpc>
                <a:spcPct val="150000"/>
              </a:lnSpc>
              <a:spcAft>
                <a:spcPts val="25"/>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Gençlik ve Spor Bakanlığına ait gençlik merkezleri ile gençlik ve izcilik kamplarının </a:t>
            </a:r>
            <a:r>
              <a:rPr lang="tr-TR" sz="1600" u="none" strike="noStrike" kern="100" dirty="0" err="1">
                <a:solidFill>
                  <a:srgbClr val="000000"/>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inşaası</a:t>
            </a:r>
            <a:r>
              <a:rPr lang="tr-TR" sz="1600" u="none" strike="noStrike" kern="100" dirty="0">
                <a:solidFill>
                  <a:srgbClr val="000000"/>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dolayısıyla yapılan harcamalar,  </a:t>
            </a:r>
          </a:p>
          <a:p>
            <a:pPr marL="53340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Bu tesislerin inşası için yapılan her türlü bağış ve yardımlar ile mevcut tesislerin faaliyetlerini devam ettirebilmesi için yapılan her türlü </a:t>
            </a:r>
            <a:r>
              <a:rPr lang="tr-TR" sz="1600" b="1"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nakdi ve ayni</a:t>
            </a:r>
            <a:r>
              <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bağış ve yardımların tamamı ile, </a:t>
            </a:r>
          </a:p>
        </p:txBody>
      </p:sp>
      <p:pic>
        <p:nvPicPr>
          <p:cNvPr id="4" name="Resim 3" descr="metin, küçük resim içeren bir resim&#10;&#10;Açıklama otomatik olarak oluşturuldu">
            <a:extLst>
              <a:ext uri="{FF2B5EF4-FFF2-40B4-BE49-F238E27FC236}">
                <a16:creationId xmlns:a16="http://schemas.microsoft.com/office/drawing/2014/main" id="{9639045F-40CE-6B1E-AEEB-8AA917FC8F9E}"/>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5" name="Metin kutusu 4">
            <a:extLst>
              <a:ext uri="{FF2B5EF4-FFF2-40B4-BE49-F238E27FC236}">
                <a16:creationId xmlns:a16="http://schemas.microsoft.com/office/drawing/2014/main" id="{CA3E6DDB-DFDC-2CFD-D341-ABC9B75EBF51}"/>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146823144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21559E7F-859D-5B80-E618-92EA7838B4B3}"/>
              </a:ext>
            </a:extLst>
          </p:cNvPr>
          <p:cNvSpPr txBox="1"/>
          <p:nvPr/>
        </p:nvSpPr>
        <p:spPr>
          <a:xfrm>
            <a:off x="627321" y="435935"/>
            <a:ext cx="10983432" cy="2264081"/>
          </a:xfrm>
          <a:prstGeom prst="rect">
            <a:avLst/>
          </a:prstGeom>
          <a:noFill/>
        </p:spPr>
        <p:txBody>
          <a:bodyPr wrap="square">
            <a:spAutoFit/>
          </a:bodyPr>
          <a:lstStyle/>
          <a:p>
            <a:pPr marL="342900" marR="268605" lvl="0" indent="-342900" algn="just" fontAlgn="base">
              <a:lnSpc>
                <a:spcPct val="150000"/>
              </a:lnSpc>
              <a:spcAft>
                <a:spcPts val="25"/>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Kültür, sanat ve Turizm faaliyetlerine ilişkin olarak yapılan bağış ve yardımlar, </a:t>
            </a:r>
          </a:p>
          <a:p>
            <a:pPr marL="342900" marR="268605" lvl="0" indent="-342900" algn="just" fontAlgn="base">
              <a:lnSpc>
                <a:spcPct val="150000"/>
              </a:lnSpc>
              <a:spcAft>
                <a:spcPts val="25"/>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Cumhurbaşkanlığınca başlatılan yardım kampanyalarına yapılan bağış ve yardımlar, </a:t>
            </a:r>
          </a:p>
          <a:p>
            <a:pPr marL="342900" marR="268605" lvl="0" indent="-342900" algn="just" fontAlgn="base">
              <a:lnSpc>
                <a:spcPct val="150000"/>
              </a:lnSpc>
              <a:spcAft>
                <a:spcPts val="25"/>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Türkiye Kızılay Derneğine ve Türkiye Yeşilay Cemiyetine makbuz karşılığı yapılan </a:t>
            </a:r>
            <a:r>
              <a:rPr lang="tr-TR" sz="1600" b="1" u="none" strike="noStrike" kern="100" dirty="0">
                <a:solidFill>
                  <a:srgbClr val="000000"/>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nakdi</a:t>
            </a:r>
            <a:r>
              <a:rPr lang="tr-TR" sz="1600" u="none" strike="noStrike" kern="100" dirty="0">
                <a:solidFill>
                  <a:srgbClr val="000000"/>
                </a:solidFill>
                <a:effectLst/>
                <a:uFill>
                  <a:solidFill>
                    <a:srgbClr val="000000"/>
                  </a:solidFill>
                </a:uFill>
                <a:latin typeface="Times New Roman" panose="02020603050405020304" pitchFamily="18" charset="0"/>
                <a:ea typeface="Calibri" panose="020F0502020204030204" pitchFamily="34" charset="0"/>
                <a:cs typeface="Times New Roman" panose="02020603050405020304" pitchFamily="18" charset="0"/>
              </a:rPr>
              <a:t> bağış ve yardımların, tamamı kazanç olması halinde Kurumlar Vergisi Beyannamesi üzerinden indirim konusu yapılabilecektir. </a:t>
            </a:r>
          </a:p>
          <a:p>
            <a:pPr marL="812800" marR="268605" indent="-285750" algn="just">
              <a:lnSpc>
                <a:spcPct val="150000"/>
              </a:lnSpc>
              <a:spcAft>
                <a:spcPts val="25"/>
              </a:spcAft>
              <a:buFontTx/>
              <a:buChar char="-"/>
            </a:pPr>
            <a:r>
              <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Matrahı aşarak döneminde indirilemeyen tutarlar sonraki yıla devretmez. </a:t>
            </a:r>
          </a:p>
          <a:p>
            <a:pPr marL="812800" marR="268605" indent="-285750" algn="just">
              <a:lnSpc>
                <a:spcPct val="150000"/>
              </a:lnSpc>
              <a:spcAft>
                <a:spcPts val="25"/>
              </a:spcAft>
              <a:buFontTx/>
              <a:buChar char="-"/>
            </a:pPr>
            <a:r>
              <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Yardımlar karşılıksız olmalıdır. Şarta bağlı olarak yapılan ödemeler bağış ve yardım olarak indirim konusu yapılamaz.  </a:t>
            </a:r>
          </a:p>
        </p:txBody>
      </p:sp>
      <p:pic>
        <p:nvPicPr>
          <p:cNvPr id="4" name="Resim 3" descr="metin, küçük resim içeren bir resim&#10;&#10;Açıklama otomatik olarak oluşturuldu">
            <a:extLst>
              <a:ext uri="{FF2B5EF4-FFF2-40B4-BE49-F238E27FC236}">
                <a16:creationId xmlns:a16="http://schemas.microsoft.com/office/drawing/2014/main" id="{EF9EB520-316C-04EC-684D-84B4F7DC4B5A}"/>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5" name="Metin kutusu 4">
            <a:extLst>
              <a:ext uri="{FF2B5EF4-FFF2-40B4-BE49-F238E27FC236}">
                <a16:creationId xmlns:a16="http://schemas.microsoft.com/office/drawing/2014/main" id="{B3B84073-AD15-A12F-B6CE-43964D1D5A59}"/>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352701443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E2563AD1-C226-9A55-AA16-E6D01DEDF1F6}"/>
              </a:ext>
            </a:extLst>
          </p:cNvPr>
          <p:cNvSpPr txBox="1"/>
          <p:nvPr/>
        </p:nvSpPr>
        <p:spPr>
          <a:xfrm>
            <a:off x="625549" y="619941"/>
            <a:ext cx="10940902" cy="5154937"/>
          </a:xfrm>
          <a:prstGeom prst="rect">
            <a:avLst/>
          </a:prstGeom>
          <a:noFill/>
        </p:spPr>
        <p:txBody>
          <a:bodyPr wrap="square">
            <a:spAutoFit/>
          </a:bodyPr>
          <a:lstStyle/>
          <a:p>
            <a:pPr marL="6350" indent="-6350" algn="just">
              <a:lnSpc>
                <a:spcPct val="110000"/>
              </a:lnSpc>
              <a:spcAft>
                <a:spcPts val="70"/>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TÜRKİYEDEN YURT DIŞINA VERİLEN TEKNİK HİZMETLERDE İNDİRİM UYGULAMASI (KVK10/1-ğ)</a:t>
            </a:r>
          </a:p>
          <a:p>
            <a:pPr marL="533400" marR="268605" indent="-6350" algn="just">
              <a:lnSpc>
                <a:spcPct val="112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a:t>
            </a:r>
          </a:p>
          <a:p>
            <a:pPr marL="533400" marR="268605" indent="-6350" algn="just">
              <a:lnSpc>
                <a:spcPct val="150000"/>
              </a:lnSpc>
              <a:spcAft>
                <a:spcPts val="25"/>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Türkiye’den Yurt Dışı Mukimi Kişi ve Kurumlara Verilen Sağlık, Eğitim ve Diğer Teknik Hizmetlerden Elde Edilen Kazançlara İlişkin İndirim Uygulaması  </a:t>
            </a:r>
            <a:endParaRPr lang="tr-TR" sz="1600" kern="100" dirty="0">
              <a:solidFill>
                <a:srgbClr val="000000"/>
              </a:solidFill>
              <a:effectLst/>
              <a:latin typeface="Times New Roman" panose="02020603050405020304" pitchFamily="18" charset="0"/>
              <a:ea typeface="Times New Roman" panose="02020603050405020304" pitchFamily="18" charset="0"/>
            </a:endParaRPr>
          </a:p>
          <a:p>
            <a:pPr marL="6350" marR="268605" indent="-6350" algn="just">
              <a:lnSpc>
                <a:spcPct val="150000"/>
              </a:lnSpc>
              <a:spcAft>
                <a:spcPts val="25"/>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Kurumların;</a:t>
            </a:r>
            <a:r>
              <a:rPr lang="tr-TR" sz="1600" kern="100" dirty="0">
                <a:solidFill>
                  <a:srgbClr val="000000"/>
                </a:solidFill>
                <a:effectLst/>
                <a:latin typeface="Times New Roman" panose="02020603050405020304" pitchFamily="18" charset="0"/>
                <a:ea typeface="Times New Roman" panose="02020603050405020304" pitchFamily="18" charset="0"/>
              </a:rPr>
              <a:t> Türkiye’de yerleşmiş olmayan kişilere, işyeri kanuni ve iş merkezi yurt dışında bulunanlara Türkiye’de verilen ve münhasıran yurt dışında faydalanılan; </a:t>
            </a:r>
          </a:p>
          <a:p>
            <a:pPr marL="6350" marR="268605" indent="-6350" algn="just">
              <a:lnSpc>
                <a:spcPct val="150000"/>
              </a:lnSpc>
              <a:spcAft>
                <a:spcPts val="7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Mühendislik, mimarlık, tıbbi yazılım, raporlama, muhasebe kaydı tutma, çağrı merkezi, ürün testi, sertifikasyon, veri saklama, veri işleme, veri analizi 	ve mesleki eğitim alanında faaliyette bulunan hizmet işletmelerinin münhasıran bu faaliyetlerden elde ettikleri kazancının, </a:t>
            </a:r>
          </a:p>
          <a:p>
            <a:pPr marL="533400" marR="268605" indent="-6350" algn="just">
              <a:lnSpc>
                <a:spcPct val="150000"/>
              </a:lnSpc>
              <a:spcAft>
                <a:spcPts val="18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İlgili Bakanlıktan görüş alınması kaydıyla Maliye Bakanlığınca belirlenen mesleki eğitim alanında faaliyette bulunan hizmet işletmelerinin münhasıran bu faaliyetlerden elde ettikleri kazancının, </a:t>
            </a:r>
          </a:p>
          <a:p>
            <a:pPr marL="53340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İlgili Bakanlığın ilgili denetimine tabi olarak eğitim ve sağlık alanında faaliyet gösteren ve Türkiye’de yerleşmiş olmayan kişilere hizmet veren işletmelerin münhasıran bu faaliyetlerden elde ettikleri kazancın dönemin kurumlar vergisi beyanname tarihine kadar Türkiye’ye transferi şartıyla %80’i beyanname üzerinden indirilebilecektir.  </a:t>
            </a:r>
          </a:p>
        </p:txBody>
      </p:sp>
      <p:pic>
        <p:nvPicPr>
          <p:cNvPr id="4" name="Resim 3" descr="metin, küçük resim içeren bir resim&#10;&#10;Açıklama otomatik olarak oluşturuldu">
            <a:extLst>
              <a:ext uri="{FF2B5EF4-FFF2-40B4-BE49-F238E27FC236}">
                <a16:creationId xmlns:a16="http://schemas.microsoft.com/office/drawing/2014/main" id="{98471E48-788A-3D57-620B-1632BE929A3B}"/>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5" name="Metin kutusu 4">
            <a:extLst>
              <a:ext uri="{FF2B5EF4-FFF2-40B4-BE49-F238E27FC236}">
                <a16:creationId xmlns:a16="http://schemas.microsoft.com/office/drawing/2014/main" id="{1331953A-80A8-2678-F8CC-D8127671F0E7}"/>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65688844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B70A78C2-7FD3-FA07-100F-6C27A6B1CD5F}"/>
              </a:ext>
            </a:extLst>
          </p:cNvPr>
          <p:cNvSpPr txBox="1"/>
          <p:nvPr/>
        </p:nvSpPr>
        <p:spPr>
          <a:xfrm>
            <a:off x="625549" y="738400"/>
            <a:ext cx="10940902" cy="4205767"/>
          </a:xfrm>
          <a:prstGeom prst="rect">
            <a:avLst/>
          </a:prstGeom>
          <a:noFill/>
        </p:spPr>
        <p:txBody>
          <a:bodyPr wrap="square">
            <a:spAutoFit/>
          </a:bodyPr>
          <a:lstStyle/>
          <a:p>
            <a:pPr marL="533400" marR="268605" indent="-6350" algn="just">
              <a:lnSpc>
                <a:spcPct val="112000"/>
              </a:lnSpc>
              <a:spcAft>
                <a:spcPts val="615"/>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İndirimden yararlanma şartları;  </a:t>
            </a:r>
          </a:p>
          <a:p>
            <a:pPr marL="533400" marR="268605" indent="-6350" algn="just">
              <a:lnSpc>
                <a:spcPct val="112000"/>
              </a:lnSpc>
              <a:spcAft>
                <a:spcPts val="615"/>
              </a:spcAft>
              <a:buNone/>
            </a:pPr>
            <a:endParaRPr lang="tr-TR" sz="1600" kern="100" dirty="0">
              <a:solidFill>
                <a:srgbClr val="000000"/>
              </a:solidFill>
              <a:effectLst/>
              <a:latin typeface="Times New Roman" panose="02020603050405020304" pitchFamily="18" charset="0"/>
              <a:ea typeface="Times New Roman" panose="02020603050405020304" pitchFamily="18" charset="0"/>
            </a:endParaRPr>
          </a:p>
          <a:p>
            <a:pPr marL="342900" marR="268605" lvl="0" indent="-342900" algn="just" fontAlgn="base">
              <a:lnSpc>
                <a:spcPct val="150000"/>
              </a:lnSpc>
              <a:spcAft>
                <a:spcPts val="160"/>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Şirketin ana faaliyet konuları arasında söz konusu hizmetleri sunmak olduğunun şirket ana sözleşmesinde yazılı olması gerekir. </a:t>
            </a:r>
          </a:p>
          <a:p>
            <a:pPr marL="342900" marR="268605" lvl="0" indent="-342900" algn="just" fontAlgn="base">
              <a:lnSpc>
                <a:spcPct val="150000"/>
              </a:lnSpc>
              <a:spcAft>
                <a:spcPts val="160"/>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Hizmetin Türkiye’den münhasıran yurt dışı mukimi kişi veya kurum için yapılmış olmalıdır. </a:t>
            </a:r>
          </a:p>
          <a:p>
            <a:pPr marL="342900" marR="268605" lvl="0" indent="-342900" algn="just" fontAlgn="base">
              <a:lnSpc>
                <a:spcPct val="150000"/>
              </a:lnSpc>
              <a:spcAft>
                <a:spcPts val="160"/>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Fatura yurt dışı mukimi kişi veya kurum adına düzenlenmelidir. </a:t>
            </a:r>
          </a:p>
          <a:p>
            <a:pPr marL="342900" marR="268605" lvl="0" indent="-342900" algn="just" fontAlgn="base">
              <a:lnSpc>
                <a:spcPct val="150000"/>
              </a:lnSpc>
              <a:spcAft>
                <a:spcPts val="160"/>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Verilen hizmetten yurt dışında yararlanılmalıdır.  </a:t>
            </a:r>
          </a:p>
          <a:p>
            <a:pPr marL="342900" marR="268605" lvl="0" indent="-342900" algn="just" fontAlgn="base">
              <a:lnSpc>
                <a:spcPct val="150000"/>
              </a:lnSpc>
              <a:spcAft>
                <a:spcPts val="160"/>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Bu faaliyetlerinden elde ettikleri kazanç, elde edildiği hesap dönemine ilişkin kurumlar vergisi beyannamesinin verilmesi gereken tarihe kadar tamamının Türkiye’ye transfer edilmelidir. </a:t>
            </a:r>
          </a:p>
          <a:p>
            <a:pPr marL="342900" marR="268605" lvl="0" indent="-342900" algn="just" fontAlgn="base">
              <a:lnSpc>
                <a:spcPct val="150000"/>
              </a:lnSpc>
              <a:spcAft>
                <a:spcPts val="160"/>
              </a:spcAft>
              <a:buClr>
                <a:srgbClr val="000000"/>
              </a:buClr>
              <a:buSzPts val="1100"/>
              <a:buFont typeface="Symbol" pitchFamily="2" charset="2"/>
              <a:buChar char="-"/>
            </a:pPr>
            <a:r>
              <a:rPr lang="tr-TR" sz="1600" u="none" strike="noStrike" kern="100" dirty="0">
                <a:solidFill>
                  <a:srgbClr val="000000"/>
                </a:solidFill>
                <a:effectLst/>
                <a:uFill>
                  <a:solidFill>
                    <a:srgbClr val="000000"/>
                  </a:solidFill>
                </a:uFill>
                <a:latin typeface="Times New Roman" panose="02020603050405020304" pitchFamily="18" charset="0"/>
                <a:ea typeface="Times New Roman" panose="02020603050405020304" pitchFamily="18" charset="0"/>
                <a:cs typeface="Times New Roman" panose="02020603050405020304" pitchFamily="18" charset="0"/>
              </a:rPr>
              <a:t>İlgili Bakanlıktan izin ve denetime tabi olarak Türkiye’de yerleşmiş olmayan kişilere verilen eğitim ve sağlık hizmetlerinin yararlanıcısı yurt dışında olmalıdır.  </a:t>
            </a:r>
          </a:p>
        </p:txBody>
      </p:sp>
      <p:pic>
        <p:nvPicPr>
          <p:cNvPr id="4" name="Resim 3" descr="metin, küçük resim içeren bir resim&#10;&#10;Açıklama otomatik olarak oluşturuldu">
            <a:extLst>
              <a:ext uri="{FF2B5EF4-FFF2-40B4-BE49-F238E27FC236}">
                <a16:creationId xmlns:a16="http://schemas.microsoft.com/office/drawing/2014/main" id="{EC39EE18-6A23-DD24-7F30-7AD752209C70}"/>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5" name="Metin kutusu 4">
            <a:extLst>
              <a:ext uri="{FF2B5EF4-FFF2-40B4-BE49-F238E27FC236}">
                <a16:creationId xmlns:a16="http://schemas.microsoft.com/office/drawing/2014/main" id="{0BD19E6D-9779-D52A-FF51-28A5B836FF82}"/>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13491912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2DBFADE2-87B0-CB16-94EE-490B4248D1F1}"/>
              </a:ext>
            </a:extLst>
          </p:cNvPr>
          <p:cNvSpPr txBox="1"/>
          <p:nvPr/>
        </p:nvSpPr>
        <p:spPr>
          <a:xfrm>
            <a:off x="545804" y="707503"/>
            <a:ext cx="11100391" cy="4111062"/>
          </a:xfrm>
          <a:prstGeom prst="rect">
            <a:avLst/>
          </a:prstGeom>
          <a:noFill/>
        </p:spPr>
        <p:txBody>
          <a:bodyPr wrap="square">
            <a:spAutoFit/>
          </a:bodyPr>
          <a:lstStyle/>
          <a:p>
            <a:pPr marL="6350" indent="-6350">
              <a:lnSpc>
                <a:spcPct val="110000"/>
              </a:lnSpc>
              <a:spcAft>
                <a:spcPts val="70"/>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NAKDİ SERMAYE ARTIRIMINDA FAİZ İNDİRİMİ (KVK 10/1-ı) </a:t>
            </a:r>
          </a:p>
          <a:p>
            <a:pPr marL="533400" marR="268605" indent="-6350" algn="just">
              <a:lnSpc>
                <a:spcPct val="112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a:t>
            </a:r>
          </a:p>
          <a:p>
            <a:pPr marL="533400" marR="268605" indent="-6350" algn="just">
              <a:lnSpc>
                <a:spcPct val="150000"/>
              </a:lnSpc>
              <a:spcAft>
                <a:spcPts val="69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Finans, bankacılık ve sigortacılık sektörlerinde faaliyet gösteren kurumlar ile kamu iktisadi teşebbüsleri hariç olmak üzere, sermaye şirketlerinin ilgili hesap dönemi içinde, ticaret siciline tescil edilmiş olan ödenmiş veya çıkarılmış sermaye tutarlarındaki nakdi sermaye artışları veya yeni kurulan sermaye şirketlerinde ödenmiş sermayenin nakit olarak karşılanan kısmı indirim oranı uygulanmak suretiyle hesaplanan tutar kadar ilgili dönem ve sonraki 4 dönem boyunca vergi indirimine konu edilebilecektir. </a:t>
            </a:r>
          </a:p>
          <a:p>
            <a:pPr marL="533400" marR="268605" indent="-6350" algn="just">
              <a:lnSpc>
                <a:spcPct val="150000"/>
              </a:lnSpc>
              <a:spcAft>
                <a:spcPts val="21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Finans, bankacılık, sigortacılık sektöründe faaliyet gösterenler ile kamu iktisadi teşebbüsleri dışında kalan tüm kurumlar vergisi mükellefleri faydalanabilir. </a:t>
            </a:r>
          </a:p>
          <a:p>
            <a:pPr marL="533400" marR="268605" indent="-6350" algn="just">
              <a:lnSpc>
                <a:spcPct val="150000"/>
              </a:lnSpc>
              <a:spcAft>
                <a:spcPts val="48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İndirim tutarı hesaplamak için aşağıdaki formül uygulanır.  </a:t>
            </a:r>
          </a:p>
          <a:p>
            <a:pPr marL="533400" marR="268605" indent="-6350" algn="just">
              <a:lnSpc>
                <a:spcPct val="150000"/>
              </a:lnSpc>
              <a:spcAft>
                <a:spcPts val="23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Nakdi sermaye artışı*ticari krediler faiz oranı*%50*yıla isabet eden ay/12 </a:t>
            </a:r>
          </a:p>
        </p:txBody>
      </p:sp>
      <p:pic>
        <p:nvPicPr>
          <p:cNvPr id="4" name="Resim 3" descr="metin, küçük resim içeren bir resim&#10;&#10;Açıklama otomatik olarak oluşturuldu">
            <a:extLst>
              <a:ext uri="{FF2B5EF4-FFF2-40B4-BE49-F238E27FC236}">
                <a16:creationId xmlns:a16="http://schemas.microsoft.com/office/drawing/2014/main" id="{C73B808C-B5B7-0F45-1B76-9F2795BDF099}"/>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5" name="Metin kutusu 4">
            <a:extLst>
              <a:ext uri="{FF2B5EF4-FFF2-40B4-BE49-F238E27FC236}">
                <a16:creationId xmlns:a16="http://schemas.microsoft.com/office/drawing/2014/main" id="{811BCB5B-223D-A52C-6BA0-7B197BA2BD3D}"/>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28732296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449CE828-8528-A085-74B8-D4CCF6E0C59F}"/>
              </a:ext>
            </a:extLst>
          </p:cNvPr>
          <p:cNvSpPr txBox="1"/>
          <p:nvPr/>
        </p:nvSpPr>
        <p:spPr>
          <a:xfrm>
            <a:off x="616687" y="435935"/>
            <a:ext cx="11015331" cy="4873385"/>
          </a:xfrm>
          <a:prstGeom prst="rect">
            <a:avLst/>
          </a:prstGeom>
          <a:noFill/>
        </p:spPr>
        <p:txBody>
          <a:bodyPr wrap="square">
            <a:spAutoFit/>
          </a:bodyPr>
          <a:lstStyle/>
          <a:p>
            <a:pPr marL="533400" marR="268605" indent="-6350" algn="just">
              <a:lnSpc>
                <a:spcPct val="112000"/>
              </a:lnSpc>
              <a:spcAft>
                <a:spcPts val="615"/>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Formüldeki nakdi sermaye artışı ile kastedilen; </a:t>
            </a:r>
            <a:endParaRPr lang="tr-TR" sz="1600" kern="100" dirty="0">
              <a:solidFill>
                <a:srgbClr val="000000"/>
              </a:solidFill>
              <a:effectLst/>
              <a:latin typeface="Times New Roman" panose="02020603050405020304" pitchFamily="18" charset="0"/>
              <a:ea typeface="Times New Roman" panose="02020603050405020304" pitchFamily="18" charset="0"/>
            </a:endParaRPr>
          </a:p>
          <a:p>
            <a:pPr marL="533400" marR="268605" indent="-6350" algn="just">
              <a:lnSpc>
                <a:spcPct val="150000"/>
              </a:lnSpc>
              <a:spcAft>
                <a:spcPts val="25"/>
              </a:spcAft>
              <a:buNone/>
            </a:pPr>
            <a:r>
              <a:rPr lang="tr-TR" sz="1600" kern="100" dirty="0">
                <a:solidFill>
                  <a:srgbClr val="000000"/>
                </a:solidFill>
                <a:effectLst/>
                <a:latin typeface="Times New Roman" panose="02020603050405020304" pitchFamily="18" charset="0"/>
                <a:ea typeface="Times New Roman" panose="02020603050405020304" pitchFamily="18" charset="0"/>
              </a:rPr>
              <a:t>Tüm sermaye artırımları ve yeni kurulan şirketlerin ödenmiş sermayelerinin nakdi olarak karşılanan kısmını ifade eder.  </a:t>
            </a:r>
          </a:p>
          <a:p>
            <a:pPr marL="533400" marR="268605" indent="-6350" algn="just">
              <a:lnSpc>
                <a:spcPct val="150000"/>
              </a:lnSpc>
              <a:spcAft>
                <a:spcPts val="25"/>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Nakit girdisi olmadan yapılan; </a:t>
            </a:r>
            <a:r>
              <a:rPr lang="tr-TR" sz="1600" kern="100" dirty="0">
                <a:solidFill>
                  <a:srgbClr val="000000"/>
                </a:solidFill>
                <a:effectLst/>
                <a:latin typeface="Times New Roman" panose="02020603050405020304" pitchFamily="18" charset="0"/>
                <a:ea typeface="Times New Roman" panose="02020603050405020304" pitchFamily="18" charset="0"/>
              </a:rPr>
              <a:t>öz sermaye kalemlerinin sermayeye eklenmesi, borç veya kredi kullanarak yapılan sermaye artışları, ortaklara borçlar hesabından karşılanan sermaye artışları, tahvil ve bonoların sermayeye konması,  </a:t>
            </a:r>
          </a:p>
          <a:p>
            <a:pPr marL="533400" marR="268605" indent="-6350" algn="just">
              <a:lnSpc>
                <a:spcPct val="150000"/>
              </a:lnSpc>
              <a:spcAft>
                <a:spcPts val="25"/>
              </a:spcAft>
            </a:pPr>
            <a:r>
              <a:rPr lang="tr-TR" sz="1600" b="1" kern="100" dirty="0">
                <a:solidFill>
                  <a:srgbClr val="000000"/>
                </a:solidFill>
                <a:latin typeface="Times New Roman" panose="02020603050405020304" pitchFamily="18" charset="0"/>
              </a:rPr>
              <a:t>Ticari krediler faiz oranından kastedilen; </a:t>
            </a:r>
          </a:p>
          <a:p>
            <a:pPr marL="533400" marR="268605" indent="-6350" algn="just">
              <a:lnSpc>
                <a:spcPct val="150000"/>
              </a:lnSpc>
              <a:spcAft>
                <a:spcPts val="25"/>
              </a:spcAft>
            </a:pPr>
            <a:r>
              <a:rPr lang="tr-TR" sz="1600" kern="100" dirty="0">
                <a:solidFill>
                  <a:srgbClr val="000000"/>
                </a:solidFill>
                <a:latin typeface="Times New Roman" panose="02020603050405020304" pitchFamily="18" charset="0"/>
              </a:rPr>
              <a:t>Bankalarca açılan ₺ cinsinden ticari kredilere uygulanan yıllık ağırlıklı ortalama faiz oranını ifade eder. (2025 yılı için %45,34 oranı uygulanmaktadır)</a:t>
            </a:r>
          </a:p>
          <a:p>
            <a:pPr marL="533400" marR="268605" indent="-6350" algn="just">
              <a:lnSpc>
                <a:spcPct val="150000"/>
              </a:lnSpc>
              <a:spcAft>
                <a:spcPts val="25"/>
              </a:spcAft>
            </a:pPr>
            <a:r>
              <a:rPr lang="tr-TR" sz="1600" b="1" kern="100" dirty="0">
                <a:solidFill>
                  <a:srgbClr val="000000"/>
                </a:solidFill>
                <a:latin typeface="Times New Roman" panose="02020603050405020304" pitchFamily="18" charset="0"/>
              </a:rPr>
              <a:t> </a:t>
            </a:r>
          </a:p>
          <a:p>
            <a:pPr marL="533400" marR="268605" indent="-6350" algn="just">
              <a:lnSpc>
                <a:spcPct val="150000"/>
              </a:lnSpc>
              <a:spcAft>
                <a:spcPts val="25"/>
              </a:spcAft>
            </a:pPr>
            <a:r>
              <a:rPr lang="tr-TR" sz="1600" b="1" kern="100" dirty="0">
                <a:solidFill>
                  <a:srgbClr val="000000"/>
                </a:solidFill>
                <a:latin typeface="Times New Roman" panose="02020603050405020304" pitchFamily="18" charset="0"/>
              </a:rPr>
              <a:t>Yıla isabet eden ayla kastedilen; </a:t>
            </a:r>
          </a:p>
          <a:p>
            <a:pPr marL="533400" marR="268605" indent="-6350" algn="just">
              <a:lnSpc>
                <a:spcPct val="150000"/>
              </a:lnSpc>
              <a:spcAft>
                <a:spcPts val="25"/>
              </a:spcAft>
            </a:pPr>
            <a:r>
              <a:rPr lang="tr-TR" sz="1600" kern="100" dirty="0">
                <a:solidFill>
                  <a:srgbClr val="000000"/>
                </a:solidFill>
                <a:latin typeface="Times New Roman" panose="02020603050405020304" pitchFamily="18" charset="0"/>
              </a:rPr>
              <a:t>Sermayenin bankaya yatırıldığı tarih ile ticaret siciline tescil edildiği tarih arasında hangisi sonra ise o ay tam ay olarak hesaplamaya konu edilir.  </a:t>
            </a:r>
          </a:p>
          <a:p>
            <a:pPr marL="533400" marR="268605" indent="-6350" algn="just">
              <a:lnSpc>
                <a:spcPct val="150000"/>
              </a:lnSpc>
              <a:spcAft>
                <a:spcPts val="25"/>
              </a:spcAft>
            </a:pPr>
            <a:r>
              <a:rPr lang="tr-TR" sz="1600" kern="100" dirty="0">
                <a:solidFill>
                  <a:srgbClr val="000000"/>
                </a:solidFill>
                <a:latin typeface="Times New Roman" panose="02020603050405020304" pitchFamily="18" charset="0"/>
              </a:rPr>
              <a:t>İndirim oranı olarak uygulanan yüzde elli genel orandır. </a:t>
            </a:r>
          </a:p>
          <a:p>
            <a:pPr marL="533400" marR="268605" indent="-6350" algn="just">
              <a:lnSpc>
                <a:spcPct val="150000"/>
              </a:lnSpc>
              <a:spcAft>
                <a:spcPts val="25"/>
              </a:spcAft>
              <a:buNone/>
            </a:pPr>
            <a:endParaRPr lang="tr-TR" sz="1800" kern="100" dirty="0">
              <a:solidFill>
                <a:srgbClr val="000000"/>
              </a:solidFill>
              <a:effectLst/>
              <a:latin typeface="Times New Roman" panose="02020603050405020304" pitchFamily="18" charset="0"/>
              <a:ea typeface="Times New Roman" panose="02020603050405020304" pitchFamily="18" charset="0"/>
            </a:endParaRPr>
          </a:p>
        </p:txBody>
      </p:sp>
      <p:pic>
        <p:nvPicPr>
          <p:cNvPr id="4" name="Resim 3" descr="metin, küçük resim içeren bir resim&#10;&#10;Açıklama otomatik olarak oluşturuldu">
            <a:extLst>
              <a:ext uri="{FF2B5EF4-FFF2-40B4-BE49-F238E27FC236}">
                <a16:creationId xmlns:a16="http://schemas.microsoft.com/office/drawing/2014/main" id="{71333A4F-551A-618A-73F8-9CF157447062}"/>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5" name="Metin kutusu 4">
            <a:extLst>
              <a:ext uri="{FF2B5EF4-FFF2-40B4-BE49-F238E27FC236}">
                <a16:creationId xmlns:a16="http://schemas.microsoft.com/office/drawing/2014/main" id="{83269F8A-99DE-D7A2-E96E-B53399CDA8AE}"/>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10684172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Freeform: Shape 10">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Isosceles Triangle 18">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Isosceles Triangle 20">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1">
            <a:extLst>
              <a:ext uri="{FF2B5EF4-FFF2-40B4-BE49-F238E27FC236}">
                <a16:creationId xmlns:a16="http://schemas.microsoft.com/office/drawing/2014/main" id="{689F2E77-3277-DEED-2A76-53464E6EC3E8}"/>
              </a:ext>
            </a:extLst>
          </p:cNvPr>
          <p:cNvSpPr>
            <a:spLocks noChangeArrowheads="1"/>
          </p:cNvSpPr>
          <p:nvPr/>
        </p:nvSpPr>
        <p:spPr bwMode="auto">
          <a:xfrm>
            <a:off x="3034615" y="2600258"/>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tr-TR"/>
          </a:p>
        </p:txBody>
      </p:sp>
      <p:graphicFrame>
        <p:nvGraphicFramePr>
          <p:cNvPr id="3" name="Tablo 2">
            <a:extLst>
              <a:ext uri="{FF2B5EF4-FFF2-40B4-BE49-F238E27FC236}">
                <a16:creationId xmlns:a16="http://schemas.microsoft.com/office/drawing/2014/main" id="{060DF6F4-32C1-C2AF-B843-7BBFC225A4C5}"/>
              </a:ext>
            </a:extLst>
          </p:cNvPr>
          <p:cNvGraphicFramePr>
            <a:graphicFrameLocks noGrp="1"/>
          </p:cNvGraphicFramePr>
          <p:nvPr>
            <p:extLst>
              <p:ext uri="{D42A27DB-BD31-4B8C-83A1-F6EECF244321}">
                <p14:modId xmlns:p14="http://schemas.microsoft.com/office/powerpoint/2010/main" val="1346276077"/>
              </p:ext>
            </p:extLst>
          </p:nvPr>
        </p:nvGraphicFramePr>
        <p:xfrm>
          <a:off x="452983" y="1480837"/>
          <a:ext cx="10905067" cy="5073072"/>
        </p:xfrm>
        <a:graphic>
          <a:graphicData uri="http://schemas.openxmlformats.org/drawingml/2006/table">
            <a:tbl>
              <a:tblPr firstRow="1" firstCol="1" bandRow="1">
                <a:tableStyleId>{5C22544A-7EE6-4342-B048-85BDC9FD1C3A}</a:tableStyleId>
              </a:tblPr>
              <a:tblGrid>
                <a:gridCol w="8268926">
                  <a:extLst>
                    <a:ext uri="{9D8B030D-6E8A-4147-A177-3AD203B41FA5}">
                      <a16:colId xmlns:a16="http://schemas.microsoft.com/office/drawing/2014/main" val="2295873230"/>
                    </a:ext>
                  </a:extLst>
                </a:gridCol>
                <a:gridCol w="2636141">
                  <a:extLst>
                    <a:ext uri="{9D8B030D-6E8A-4147-A177-3AD203B41FA5}">
                      <a16:colId xmlns:a16="http://schemas.microsoft.com/office/drawing/2014/main" val="1475137019"/>
                    </a:ext>
                  </a:extLst>
                </a:gridCol>
              </a:tblGrid>
              <a:tr h="549982">
                <a:tc>
                  <a:txBody>
                    <a:bodyPr/>
                    <a:lstStyle/>
                    <a:p>
                      <a:pPr marL="533400" marR="268605" indent="-6350" algn="l">
                        <a:lnSpc>
                          <a:spcPct val="112000"/>
                        </a:lnSpc>
                        <a:spcAft>
                          <a:spcPts val="25"/>
                        </a:spcAft>
                        <a:buNone/>
                      </a:pPr>
                      <a:r>
                        <a:rPr lang="tr-TR" sz="1600" kern="100" dirty="0">
                          <a:effectLst/>
                          <a:latin typeface="Times New Roman" panose="02020603050405020304" pitchFamily="18" charset="0"/>
                          <a:cs typeface="Times New Roman" panose="02020603050405020304" pitchFamily="18" charset="0"/>
                        </a:rPr>
                        <a:t>Halka açık ortaklıklarda halka açılma oranı %50’nin altında ise</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4178" marR="57089" marT="61318" marB="0" anchor="ctr"/>
                </a:tc>
                <a:tc>
                  <a:txBody>
                    <a:bodyPr/>
                    <a:lstStyle/>
                    <a:p>
                      <a:pPr marL="21590" marR="268605" indent="-6350" algn="ctr">
                        <a:lnSpc>
                          <a:spcPct val="112000"/>
                        </a:lnSpc>
                        <a:spcAft>
                          <a:spcPts val="25"/>
                        </a:spcAft>
                        <a:buNone/>
                      </a:pPr>
                      <a:r>
                        <a:rPr lang="tr-TR" sz="1600" kern="100" dirty="0">
                          <a:effectLst/>
                          <a:latin typeface="Times New Roman" panose="02020603050405020304" pitchFamily="18" charset="0"/>
                          <a:cs typeface="Times New Roman" panose="02020603050405020304" pitchFamily="18" charset="0"/>
                        </a:rPr>
                        <a:t>İlave %25</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4178" marR="57089" marT="61318" marB="0" anchor="ctr"/>
                </a:tc>
                <a:extLst>
                  <a:ext uri="{0D108BD9-81ED-4DB2-BD59-A6C34878D82A}">
                    <a16:rowId xmlns:a16="http://schemas.microsoft.com/office/drawing/2014/main" val="3799461486"/>
                  </a:ext>
                </a:extLst>
              </a:tr>
              <a:tr h="510362">
                <a:tc>
                  <a:txBody>
                    <a:bodyPr/>
                    <a:lstStyle/>
                    <a:p>
                      <a:pPr marL="533400" marR="268605" indent="-6350" algn="l">
                        <a:lnSpc>
                          <a:spcPct val="112000"/>
                        </a:lnSpc>
                        <a:spcAft>
                          <a:spcPts val="280"/>
                        </a:spcAft>
                        <a:buNone/>
                      </a:pPr>
                      <a:r>
                        <a:rPr lang="tr-TR" sz="1600" kern="100">
                          <a:effectLst/>
                          <a:latin typeface="Times New Roman" panose="02020603050405020304" pitchFamily="18" charset="0"/>
                          <a:cs typeface="Times New Roman" panose="02020603050405020304" pitchFamily="18" charset="0"/>
                        </a:rPr>
                        <a:t>Halka açık ortaklıklarda halka açılma oranı %50’nin üzerinde ise</a:t>
                      </a:r>
                      <a:endParaRPr lang="tr-TR" sz="16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4178" marR="57089" marT="61318" marB="0" anchor="ctr"/>
                </a:tc>
                <a:tc>
                  <a:txBody>
                    <a:bodyPr/>
                    <a:lstStyle/>
                    <a:p>
                      <a:pPr marL="21590" marR="268605" indent="-6350" algn="ctr">
                        <a:lnSpc>
                          <a:spcPct val="112000"/>
                        </a:lnSpc>
                        <a:spcAft>
                          <a:spcPts val="25"/>
                        </a:spcAft>
                        <a:buNone/>
                      </a:pPr>
                      <a:r>
                        <a:rPr lang="tr-TR" sz="1600" kern="100" dirty="0">
                          <a:effectLst/>
                          <a:latin typeface="Times New Roman" panose="02020603050405020304" pitchFamily="18" charset="0"/>
                          <a:cs typeface="Times New Roman" panose="02020603050405020304" pitchFamily="18" charset="0"/>
                        </a:rPr>
                        <a:t>İlave %50</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4178" marR="57089" marT="61318" marB="0" anchor="ctr"/>
                </a:tc>
                <a:extLst>
                  <a:ext uri="{0D108BD9-81ED-4DB2-BD59-A6C34878D82A}">
                    <a16:rowId xmlns:a16="http://schemas.microsoft.com/office/drawing/2014/main" val="1857748039"/>
                  </a:ext>
                </a:extLst>
              </a:tr>
              <a:tr h="668788">
                <a:tc>
                  <a:txBody>
                    <a:bodyPr/>
                    <a:lstStyle/>
                    <a:p>
                      <a:pPr marL="533400" marR="268605" indent="-6350" algn="l">
                        <a:lnSpc>
                          <a:spcPct val="112000"/>
                        </a:lnSpc>
                        <a:spcAft>
                          <a:spcPts val="25"/>
                        </a:spcAft>
                        <a:buNone/>
                      </a:pPr>
                      <a:r>
                        <a:rPr lang="tr-TR" sz="1600" kern="100" dirty="0">
                          <a:effectLst/>
                          <a:latin typeface="Times New Roman" panose="02020603050405020304" pitchFamily="18" charset="0"/>
                          <a:cs typeface="Times New Roman" panose="02020603050405020304" pitchFamily="18" charset="0"/>
                        </a:rPr>
                        <a:t>Artırılan sermayenin Yatırım Teşvik Belgesi kapsamındaki makine yatırımları için kullanılması</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4178" marR="57089" marT="61318" marB="0" anchor="ctr"/>
                </a:tc>
                <a:tc>
                  <a:txBody>
                    <a:bodyPr/>
                    <a:lstStyle/>
                    <a:p>
                      <a:pPr marL="21590" marR="268605" indent="-6350" algn="ctr">
                        <a:lnSpc>
                          <a:spcPct val="112000"/>
                        </a:lnSpc>
                        <a:spcAft>
                          <a:spcPts val="25"/>
                        </a:spcAft>
                        <a:buNone/>
                      </a:pPr>
                      <a:r>
                        <a:rPr lang="tr-TR" sz="1600" kern="100">
                          <a:effectLst/>
                          <a:latin typeface="Times New Roman" panose="02020603050405020304" pitchFamily="18" charset="0"/>
                          <a:cs typeface="Times New Roman" panose="02020603050405020304" pitchFamily="18" charset="0"/>
                        </a:rPr>
                        <a:t>İlave %25</a:t>
                      </a:r>
                      <a:endParaRPr lang="tr-TR" sz="16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4178" marR="57089" marT="61318" marB="0" anchor="ctr"/>
                </a:tc>
                <a:extLst>
                  <a:ext uri="{0D108BD9-81ED-4DB2-BD59-A6C34878D82A}">
                    <a16:rowId xmlns:a16="http://schemas.microsoft.com/office/drawing/2014/main" val="653311451"/>
                  </a:ext>
                </a:extLst>
              </a:tr>
              <a:tr h="668788">
                <a:tc>
                  <a:txBody>
                    <a:bodyPr/>
                    <a:lstStyle/>
                    <a:p>
                      <a:pPr marL="533400" marR="268605" indent="-6350" algn="l">
                        <a:lnSpc>
                          <a:spcPct val="112000"/>
                        </a:lnSpc>
                        <a:spcAft>
                          <a:spcPts val="25"/>
                        </a:spcAft>
                        <a:buNone/>
                      </a:pPr>
                      <a:r>
                        <a:rPr lang="tr-TR" sz="1600" kern="100" dirty="0">
                          <a:effectLst/>
                          <a:latin typeface="Times New Roman" panose="02020603050405020304" pitchFamily="18" charset="0"/>
                          <a:cs typeface="Times New Roman" panose="02020603050405020304" pitchFamily="18" charset="0"/>
                        </a:rPr>
                        <a:t>Yurt dışından gelen sermaye payları için (7338 sayılı kanunla 26.10.2021 tarihinde eklenmiştir)</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4178" marR="57089" marT="61318" marB="0" anchor="ctr"/>
                </a:tc>
                <a:tc>
                  <a:txBody>
                    <a:bodyPr/>
                    <a:lstStyle/>
                    <a:p>
                      <a:pPr marL="21590" marR="268605" indent="-6350" algn="ctr">
                        <a:lnSpc>
                          <a:spcPct val="112000"/>
                        </a:lnSpc>
                        <a:spcAft>
                          <a:spcPts val="25"/>
                        </a:spcAft>
                        <a:buNone/>
                      </a:pPr>
                      <a:r>
                        <a:rPr lang="tr-TR" sz="1600" kern="100">
                          <a:effectLst/>
                          <a:latin typeface="Times New Roman" panose="02020603050405020304" pitchFamily="18" charset="0"/>
                          <a:cs typeface="Times New Roman" panose="02020603050405020304" pitchFamily="18" charset="0"/>
                        </a:rPr>
                        <a:t>İlave %25</a:t>
                      </a:r>
                      <a:endParaRPr lang="tr-TR" sz="16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4178" marR="57089" marT="61318" marB="0" anchor="ctr"/>
                </a:tc>
                <a:extLst>
                  <a:ext uri="{0D108BD9-81ED-4DB2-BD59-A6C34878D82A}">
                    <a16:rowId xmlns:a16="http://schemas.microsoft.com/office/drawing/2014/main" val="1448921009"/>
                  </a:ext>
                </a:extLst>
              </a:tr>
              <a:tr h="668788">
                <a:tc>
                  <a:txBody>
                    <a:bodyPr/>
                    <a:lstStyle/>
                    <a:p>
                      <a:pPr marL="533400" marR="36195" indent="-6350" algn="l">
                        <a:lnSpc>
                          <a:spcPct val="112000"/>
                        </a:lnSpc>
                        <a:spcAft>
                          <a:spcPts val="25"/>
                        </a:spcAft>
                        <a:buNone/>
                      </a:pPr>
                      <a:r>
                        <a:rPr lang="tr-TR" sz="1600" kern="100" dirty="0">
                          <a:effectLst/>
                          <a:latin typeface="Times New Roman" panose="02020603050405020304" pitchFamily="18" charset="0"/>
                          <a:cs typeface="Times New Roman" panose="02020603050405020304" pitchFamily="18" charset="0"/>
                        </a:rPr>
                        <a:t>Kazancını %25 ve daha fazlası faiz, kar payı, kira, lisans ücreti, menkul kıymet satış geliri gibi pasif nitelikli gelirlerden oluşuyorsa</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4178" marR="57089" marT="61318" marB="0" anchor="ctr"/>
                </a:tc>
                <a:tc>
                  <a:txBody>
                    <a:bodyPr/>
                    <a:lstStyle/>
                    <a:p>
                      <a:pPr marL="21590" marR="268605" indent="-6350" algn="ctr">
                        <a:lnSpc>
                          <a:spcPct val="112000"/>
                        </a:lnSpc>
                        <a:spcAft>
                          <a:spcPts val="25"/>
                        </a:spcAft>
                        <a:buNone/>
                      </a:pPr>
                      <a:r>
                        <a:rPr lang="tr-TR" sz="1600" kern="100" dirty="0">
                          <a:effectLst/>
                          <a:latin typeface="Times New Roman" panose="02020603050405020304" pitchFamily="18" charset="0"/>
                          <a:cs typeface="Times New Roman" panose="02020603050405020304" pitchFamily="18" charset="0"/>
                        </a:rPr>
                        <a:t>%0 olarak</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4178" marR="57089" marT="61318" marB="0" anchor="ctr"/>
                </a:tc>
                <a:extLst>
                  <a:ext uri="{0D108BD9-81ED-4DB2-BD59-A6C34878D82A}">
                    <a16:rowId xmlns:a16="http://schemas.microsoft.com/office/drawing/2014/main" val="1968570510"/>
                  </a:ext>
                </a:extLst>
              </a:tr>
              <a:tr h="668788">
                <a:tc>
                  <a:txBody>
                    <a:bodyPr/>
                    <a:lstStyle/>
                    <a:p>
                      <a:pPr marL="533400" marR="268605" indent="-6350" algn="l">
                        <a:lnSpc>
                          <a:spcPct val="112000"/>
                        </a:lnSpc>
                        <a:spcAft>
                          <a:spcPts val="25"/>
                        </a:spcAft>
                        <a:buNone/>
                      </a:pPr>
                      <a:r>
                        <a:rPr lang="tr-TR" sz="1600" kern="100" dirty="0">
                          <a:effectLst/>
                          <a:latin typeface="Times New Roman" panose="02020603050405020304" pitchFamily="18" charset="0"/>
                          <a:cs typeface="Times New Roman" panose="02020603050405020304" pitchFamily="18" charset="0"/>
                        </a:rPr>
                        <a:t>Yatırılan nakdi sermaye başka bir şirkete sermaye olarak konulur veya kredi olarak kullandırılırsa</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4178" marR="57089" marT="61318" marB="0" anchor="ctr"/>
                </a:tc>
                <a:tc>
                  <a:txBody>
                    <a:bodyPr/>
                    <a:lstStyle/>
                    <a:p>
                      <a:pPr marL="21590" marR="268605" indent="-6350" algn="ctr">
                        <a:lnSpc>
                          <a:spcPct val="112000"/>
                        </a:lnSpc>
                        <a:spcAft>
                          <a:spcPts val="25"/>
                        </a:spcAft>
                        <a:buNone/>
                      </a:pPr>
                      <a:r>
                        <a:rPr lang="tr-TR" sz="1600" kern="100">
                          <a:effectLst/>
                          <a:latin typeface="Times New Roman" panose="02020603050405020304" pitchFamily="18" charset="0"/>
                          <a:cs typeface="Times New Roman" panose="02020603050405020304" pitchFamily="18" charset="0"/>
                        </a:rPr>
                        <a:t>%0 olarak</a:t>
                      </a:r>
                      <a:endParaRPr lang="tr-TR" sz="16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4178" marR="57089" marT="61318" marB="0" anchor="ctr"/>
                </a:tc>
                <a:extLst>
                  <a:ext uri="{0D108BD9-81ED-4DB2-BD59-A6C34878D82A}">
                    <a16:rowId xmlns:a16="http://schemas.microsoft.com/office/drawing/2014/main" val="1761890277"/>
                  </a:ext>
                </a:extLst>
              </a:tr>
              <a:tr h="668788">
                <a:tc>
                  <a:txBody>
                    <a:bodyPr/>
                    <a:lstStyle/>
                    <a:p>
                      <a:pPr marL="533400" marR="268605" indent="-6350" algn="l">
                        <a:lnSpc>
                          <a:spcPct val="112000"/>
                        </a:lnSpc>
                        <a:spcAft>
                          <a:spcPts val="25"/>
                        </a:spcAft>
                        <a:buNone/>
                      </a:pPr>
                      <a:r>
                        <a:rPr lang="tr-TR" sz="1600" kern="100" dirty="0">
                          <a:effectLst/>
                          <a:latin typeface="Times New Roman" panose="02020603050405020304" pitchFamily="18" charset="0"/>
                          <a:cs typeface="Times New Roman" panose="02020603050405020304" pitchFamily="18" charset="0"/>
                        </a:rPr>
                        <a:t>Aktif toplamının %50’si veya daha fazlası bağlı menkul kıymetler, bağlı ortaklıklar, iştirak paylarından oluşuyorsa</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4178" marR="57089" marT="61318" marB="0" anchor="ctr"/>
                </a:tc>
                <a:tc>
                  <a:txBody>
                    <a:bodyPr/>
                    <a:lstStyle/>
                    <a:p>
                      <a:pPr marL="21590" marR="268605" indent="-6350" algn="ctr">
                        <a:lnSpc>
                          <a:spcPct val="112000"/>
                        </a:lnSpc>
                        <a:spcAft>
                          <a:spcPts val="25"/>
                        </a:spcAft>
                        <a:buNone/>
                      </a:pPr>
                      <a:r>
                        <a:rPr lang="tr-TR" sz="1600" kern="100">
                          <a:effectLst/>
                          <a:latin typeface="Times New Roman" panose="02020603050405020304" pitchFamily="18" charset="0"/>
                          <a:cs typeface="Times New Roman" panose="02020603050405020304" pitchFamily="18" charset="0"/>
                        </a:rPr>
                        <a:t>%0 olarak</a:t>
                      </a:r>
                      <a:endParaRPr lang="tr-TR" sz="16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4178" marR="57089" marT="61318" marB="0" anchor="ctr"/>
                </a:tc>
                <a:extLst>
                  <a:ext uri="{0D108BD9-81ED-4DB2-BD59-A6C34878D82A}">
                    <a16:rowId xmlns:a16="http://schemas.microsoft.com/office/drawing/2014/main" val="3385316706"/>
                  </a:ext>
                </a:extLst>
              </a:tr>
              <a:tr h="668788">
                <a:tc>
                  <a:txBody>
                    <a:bodyPr/>
                    <a:lstStyle/>
                    <a:p>
                      <a:pPr marL="533400" marR="35560" indent="-6350" algn="l">
                        <a:lnSpc>
                          <a:spcPct val="112000"/>
                        </a:lnSpc>
                        <a:spcAft>
                          <a:spcPts val="25"/>
                        </a:spcAft>
                        <a:buNone/>
                      </a:pPr>
                      <a:r>
                        <a:rPr lang="tr-TR" sz="1600" kern="100" dirty="0">
                          <a:effectLst/>
                          <a:latin typeface="Times New Roman" panose="02020603050405020304" pitchFamily="18" charset="0"/>
                          <a:cs typeface="Times New Roman" panose="02020603050405020304" pitchFamily="18" charset="0"/>
                        </a:rPr>
                        <a:t>Arsa ve arazi yatırımı yapan şirketlerin nakdi sermaye artırımında arsa arazi alımı olana kadarki süre için %50 oran uygulanır. Alımdan sonra ise;</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4178" marR="57089" marT="61318" marB="0" anchor="ctr"/>
                </a:tc>
                <a:tc>
                  <a:txBody>
                    <a:bodyPr/>
                    <a:lstStyle/>
                    <a:p>
                      <a:pPr marL="21590" marR="268605" indent="-6350" algn="ctr">
                        <a:lnSpc>
                          <a:spcPct val="112000"/>
                        </a:lnSpc>
                        <a:spcAft>
                          <a:spcPts val="25"/>
                        </a:spcAft>
                        <a:buNone/>
                      </a:pPr>
                      <a:r>
                        <a:rPr lang="tr-TR" sz="1600" kern="100" dirty="0">
                          <a:effectLst/>
                          <a:latin typeface="Times New Roman" panose="02020603050405020304" pitchFamily="18" charset="0"/>
                          <a:cs typeface="Times New Roman" panose="02020603050405020304" pitchFamily="18" charset="0"/>
                        </a:rPr>
                        <a:t>%0 olarak uygulanır.</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114178" marR="57089" marT="61318" marB="0" anchor="ctr"/>
                </a:tc>
                <a:extLst>
                  <a:ext uri="{0D108BD9-81ED-4DB2-BD59-A6C34878D82A}">
                    <a16:rowId xmlns:a16="http://schemas.microsoft.com/office/drawing/2014/main" val="3454107396"/>
                  </a:ext>
                </a:extLst>
              </a:tr>
            </a:tbl>
          </a:graphicData>
        </a:graphic>
      </p:graphicFrame>
      <p:sp>
        <p:nvSpPr>
          <p:cNvPr id="5" name="Metin kutusu 4">
            <a:extLst>
              <a:ext uri="{FF2B5EF4-FFF2-40B4-BE49-F238E27FC236}">
                <a16:creationId xmlns:a16="http://schemas.microsoft.com/office/drawing/2014/main" id="{EB5D9F18-493F-BF72-E96D-32275C65BD4B}"/>
              </a:ext>
            </a:extLst>
          </p:cNvPr>
          <p:cNvSpPr txBox="1"/>
          <p:nvPr/>
        </p:nvSpPr>
        <p:spPr>
          <a:xfrm>
            <a:off x="1520726" y="831843"/>
            <a:ext cx="1563248" cy="338554"/>
          </a:xfrm>
          <a:prstGeom prst="rect">
            <a:avLst/>
          </a:prstGeom>
          <a:noFill/>
        </p:spPr>
        <p:txBody>
          <a:bodyPr wrap="none" rtlCol="0">
            <a:spAutoFit/>
          </a:bodyPr>
          <a:lstStyle/>
          <a:p>
            <a:r>
              <a:rPr lang="tr-TR" sz="1600" b="1" dirty="0">
                <a:latin typeface="Times New Roman" panose="02020603050405020304" pitchFamily="18" charset="0"/>
                <a:cs typeface="Times New Roman" panose="02020603050405020304" pitchFamily="18" charset="0"/>
              </a:rPr>
              <a:t>Ancak bu oran;</a:t>
            </a:r>
          </a:p>
        </p:txBody>
      </p:sp>
    </p:spTree>
    <p:extLst>
      <p:ext uri="{BB962C8B-B14F-4D97-AF65-F5344CB8AC3E}">
        <p14:creationId xmlns:p14="http://schemas.microsoft.com/office/powerpoint/2010/main" val="123257299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98F0314E-F72E-D7D9-6AC0-DAAD25E9E333}"/>
              </a:ext>
            </a:extLst>
          </p:cNvPr>
          <p:cNvSpPr>
            <a:spLocks noGrp="1"/>
          </p:cNvSpPr>
          <p:nvPr>
            <p:ph type="title"/>
          </p:nvPr>
        </p:nvSpPr>
        <p:spPr>
          <a:xfrm>
            <a:off x="425274" y="572307"/>
            <a:ext cx="10890929" cy="1097280"/>
          </a:xfrm>
        </p:spPr>
        <p:txBody>
          <a:bodyPr>
            <a:normAutofit/>
          </a:bodyPr>
          <a:lstStyle/>
          <a:p>
            <a:r>
              <a:rPr lang="tr-TR" sz="1600" b="1" dirty="0">
                <a:latin typeface="Times New Roman" panose="02020603050405020304" pitchFamily="18" charset="0"/>
                <a:cs typeface="Times New Roman" panose="02020603050405020304" pitchFamily="18" charset="0"/>
              </a:rPr>
              <a:t>İNDİRİMLİ KURUMLAR VERGİSİ UYGULAMASI (KVK 32/A) </a:t>
            </a:r>
            <a:br>
              <a:rPr lang="tr-TR" sz="1600" dirty="0"/>
            </a:br>
            <a:endParaRPr lang="tr-TR" sz="1600" dirty="0"/>
          </a:p>
        </p:txBody>
      </p:sp>
      <p:sp>
        <p:nvSpPr>
          <p:cNvPr id="3" name="İçerik Yer Tutucusu 2">
            <a:extLst>
              <a:ext uri="{FF2B5EF4-FFF2-40B4-BE49-F238E27FC236}">
                <a16:creationId xmlns:a16="http://schemas.microsoft.com/office/drawing/2014/main" id="{6DB2822C-60C9-51EE-4C36-B640DFB41EC7}"/>
              </a:ext>
            </a:extLst>
          </p:cNvPr>
          <p:cNvSpPr>
            <a:spLocks noGrp="1"/>
          </p:cNvSpPr>
          <p:nvPr>
            <p:ph idx="1"/>
          </p:nvPr>
        </p:nvSpPr>
        <p:spPr>
          <a:xfrm>
            <a:off x="339212" y="1755648"/>
            <a:ext cx="11710219" cy="5102352"/>
          </a:xfrm>
        </p:spPr>
        <p:txBody>
          <a:bodyPr/>
          <a:lstStyle/>
          <a:p>
            <a:pPr>
              <a:lnSpc>
                <a:spcPct val="150000"/>
              </a:lnSpc>
            </a:pPr>
            <a:r>
              <a:rPr lang="tr-TR" sz="1600" dirty="0">
                <a:latin typeface="Times New Roman" panose="02020603050405020304" pitchFamily="18" charset="0"/>
                <a:cs typeface="Times New Roman" panose="02020603050405020304" pitchFamily="18" charset="0"/>
              </a:rPr>
              <a:t>Sanayi ve Teknoloji Bakanlığı tarafından teşvik belgesine bağlanan yatırımlardan elde edilen kazançlar, </a:t>
            </a:r>
            <a:r>
              <a:rPr lang="tr-TR" sz="1600" u="sng" dirty="0">
                <a:latin typeface="Times New Roman" panose="02020603050405020304" pitchFamily="18" charset="0"/>
                <a:cs typeface="Times New Roman" panose="02020603050405020304" pitchFamily="18" charset="0"/>
              </a:rPr>
              <a:t>yatırıma katkı tutarına ulaşıncaya</a:t>
            </a:r>
            <a:r>
              <a:rPr lang="tr-TR" sz="1600" dirty="0">
                <a:latin typeface="Times New Roman" panose="02020603050405020304" pitchFamily="18" charset="0"/>
                <a:cs typeface="Times New Roman" panose="02020603050405020304" pitchFamily="18" charset="0"/>
              </a:rPr>
              <a:t> </a:t>
            </a:r>
            <a:r>
              <a:rPr lang="tr-TR" sz="1600" u="sng" dirty="0">
                <a:latin typeface="Times New Roman" panose="02020603050405020304" pitchFamily="18" charset="0"/>
                <a:cs typeface="Times New Roman" panose="02020603050405020304" pitchFamily="18" charset="0"/>
              </a:rPr>
              <a:t>kadar indirimli oranlar üzerinden</a:t>
            </a:r>
            <a:r>
              <a:rPr lang="tr-TR" sz="1600" dirty="0">
                <a:latin typeface="Times New Roman" panose="02020603050405020304" pitchFamily="18" charset="0"/>
                <a:cs typeface="Times New Roman" panose="02020603050405020304" pitchFamily="18" charset="0"/>
              </a:rPr>
              <a:t> kurumlar vergisine tabi tutulur. </a:t>
            </a:r>
          </a:p>
          <a:p>
            <a:pPr>
              <a:lnSpc>
                <a:spcPct val="150000"/>
              </a:lnSpc>
            </a:pPr>
            <a:r>
              <a:rPr lang="tr-TR" sz="1600" dirty="0">
                <a:latin typeface="Times New Roman" panose="02020603050405020304" pitchFamily="18" charset="0"/>
                <a:cs typeface="Times New Roman" panose="02020603050405020304" pitchFamily="18" charset="0"/>
              </a:rPr>
              <a:t>Kurumlar Vergisi Kanunu 32/A maddesi kapsamında indirimli kurumlar vergisi uygulamasından faydalanabilmek için Sanayi ve Teknoloji Bakanlığında bulunan Teşvik Uygulama Genel Müdürlüğüne, Yatırım Teşvik Belgesi başvurusu yapılması ve bakanlık tarafından bu başvurunun onaylanmış olması gerekir.  </a:t>
            </a:r>
          </a:p>
          <a:p>
            <a:pPr>
              <a:lnSpc>
                <a:spcPct val="150000"/>
              </a:lnSpc>
            </a:pPr>
            <a:r>
              <a:rPr lang="tr-TR" sz="1600" dirty="0">
                <a:latin typeface="Times New Roman" panose="02020603050405020304" pitchFamily="18" charset="0"/>
                <a:cs typeface="Times New Roman" panose="02020603050405020304" pitchFamily="18" charset="0"/>
              </a:rPr>
              <a:t>Sanayi ve Teknoloji Bakanlığı, Yatırım Teşvik Belgesi kapsamındaki yatırımlara belirli konularda ve belirli oranlarda katkı sağlar. </a:t>
            </a:r>
          </a:p>
          <a:p>
            <a:pPr marL="0" indent="0">
              <a:buNone/>
            </a:pPr>
            <a:endParaRPr lang="tr-TR" dirty="0"/>
          </a:p>
        </p:txBody>
      </p:sp>
      <p:pic>
        <p:nvPicPr>
          <p:cNvPr id="5" name="Resim 4" descr="metin, küçük resim içeren bir resim&#10;&#10;Açıklama otomatik olarak oluşturuldu">
            <a:extLst>
              <a:ext uri="{FF2B5EF4-FFF2-40B4-BE49-F238E27FC236}">
                <a16:creationId xmlns:a16="http://schemas.microsoft.com/office/drawing/2014/main" id="{BA0D1D46-3B11-4F58-9B67-970541E74B45}"/>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6" name="Metin kutusu 5">
            <a:extLst>
              <a:ext uri="{FF2B5EF4-FFF2-40B4-BE49-F238E27FC236}">
                <a16:creationId xmlns:a16="http://schemas.microsoft.com/office/drawing/2014/main" id="{528A31BA-B248-CB1F-7399-1B1F209A2F06}"/>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10432343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4D60A240-514A-C6D4-03FB-2F729E95E262}"/>
              </a:ext>
            </a:extLst>
          </p:cNvPr>
          <p:cNvSpPr>
            <a:spLocks noGrp="1"/>
          </p:cNvSpPr>
          <p:nvPr>
            <p:ph idx="1"/>
          </p:nvPr>
        </p:nvSpPr>
        <p:spPr>
          <a:xfrm>
            <a:off x="560439" y="1224116"/>
            <a:ext cx="10970569" cy="4975516"/>
          </a:xfrm>
        </p:spPr>
        <p:txBody>
          <a:bodyPr>
            <a:normAutofit/>
          </a:bodyPr>
          <a:lstStyle/>
          <a:p>
            <a:r>
              <a:rPr lang="tr-TR" sz="1900" b="1" dirty="0">
                <a:latin typeface="Times New Roman" panose="02020603050405020304" pitchFamily="18" charset="0"/>
                <a:cs typeface="Times New Roman" panose="02020603050405020304" pitchFamily="18" charset="0"/>
              </a:rPr>
              <a:t>Teşvikler </a:t>
            </a:r>
          </a:p>
          <a:p>
            <a:r>
              <a:rPr lang="tr-TR" sz="1900" dirty="0">
                <a:latin typeface="Times New Roman" panose="02020603050405020304" pitchFamily="18" charset="0"/>
                <a:cs typeface="Times New Roman" panose="02020603050405020304" pitchFamily="18" charset="0"/>
              </a:rPr>
              <a:t>Yatırıma katkı tutarı kadar vergi indirimi,</a:t>
            </a:r>
          </a:p>
          <a:p>
            <a:pPr lvl="0" fontAlgn="base"/>
            <a:r>
              <a:rPr lang="tr-TR" sz="1900" dirty="0">
                <a:latin typeface="Times New Roman" panose="02020603050405020304" pitchFamily="18" charset="0"/>
                <a:cs typeface="Times New Roman" panose="02020603050405020304" pitchFamily="18" charset="0"/>
              </a:rPr>
              <a:t>KDV istisnası, </a:t>
            </a:r>
          </a:p>
          <a:p>
            <a:pPr lvl="0" fontAlgn="base"/>
            <a:r>
              <a:rPr lang="tr-TR" sz="1900" dirty="0">
                <a:latin typeface="Times New Roman" panose="02020603050405020304" pitchFamily="18" charset="0"/>
                <a:cs typeface="Times New Roman" panose="02020603050405020304" pitchFamily="18" charset="0"/>
              </a:rPr>
              <a:t>Gümrük vergisi muafiyeti, </a:t>
            </a:r>
          </a:p>
          <a:p>
            <a:pPr lvl="0" fontAlgn="base"/>
            <a:r>
              <a:rPr lang="tr-TR" sz="1900" dirty="0">
                <a:latin typeface="Times New Roman" panose="02020603050405020304" pitchFamily="18" charset="0"/>
                <a:cs typeface="Times New Roman" panose="02020603050405020304" pitchFamily="18" charset="0"/>
              </a:rPr>
              <a:t>Makine Ekipman desteği,</a:t>
            </a:r>
          </a:p>
          <a:p>
            <a:pPr lvl="0" fontAlgn="base"/>
            <a:r>
              <a:rPr lang="tr-TR" sz="1900" dirty="0">
                <a:latin typeface="Times New Roman" panose="02020603050405020304" pitchFamily="18" charset="0"/>
                <a:cs typeface="Times New Roman" panose="02020603050405020304" pitchFamily="18" charset="0"/>
              </a:rPr>
              <a:t>Yatırım yeri tahsisi, </a:t>
            </a:r>
          </a:p>
          <a:p>
            <a:pPr lvl="0" fontAlgn="base"/>
            <a:r>
              <a:rPr lang="tr-TR" sz="1900" dirty="0">
                <a:latin typeface="Times New Roman" panose="02020603050405020304" pitchFamily="18" charset="0"/>
                <a:cs typeface="Times New Roman" panose="02020603050405020304" pitchFamily="18" charset="0"/>
              </a:rPr>
              <a:t>SGK desteği, </a:t>
            </a:r>
          </a:p>
          <a:p>
            <a:pPr lvl="0" fontAlgn="base"/>
            <a:r>
              <a:rPr lang="tr-TR" sz="1900" dirty="0">
                <a:latin typeface="Times New Roman" panose="02020603050405020304" pitchFamily="18" charset="0"/>
                <a:cs typeface="Times New Roman" panose="02020603050405020304" pitchFamily="18" charset="0"/>
              </a:rPr>
              <a:t>Faiz desteği, </a:t>
            </a:r>
          </a:p>
          <a:p>
            <a:pPr lvl="0" fontAlgn="base"/>
            <a:r>
              <a:rPr lang="tr-TR" sz="1900" dirty="0">
                <a:latin typeface="Times New Roman" panose="02020603050405020304" pitchFamily="18" charset="0"/>
                <a:cs typeface="Times New Roman" panose="02020603050405020304" pitchFamily="18" charset="0"/>
              </a:rPr>
              <a:t>Gelir vergisi stopajı destekleri ve bu kapsamda alınan diğer desteklerdir. </a:t>
            </a:r>
          </a:p>
          <a:p>
            <a:endParaRPr lang="tr-TR" dirty="0"/>
          </a:p>
        </p:txBody>
      </p:sp>
      <p:pic>
        <p:nvPicPr>
          <p:cNvPr id="4" name="Resim 3" descr="metin, küçük resim içeren bir resim&#10;&#10;Açıklama otomatik olarak oluşturuldu">
            <a:extLst>
              <a:ext uri="{FF2B5EF4-FFF2-40B4-BE49-F238E27FC236}">
                <a16:creationId xmlns:a16="http://schemas.microsoft.com/office/drawing/2014/main" id="{A898B345-FDEF-969F-72E5-73DAB4957CAA}"/>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5" name="Metin kutusu 4">
            <a:extLst>
              <a:ext uri="{FF2B5EF4-FFF2-40B4-BE49-F238E27FC236}">
                <a16:creationId xmlns:a16="http://schemas.microsoft.com/office/drawing/2014/main" id="{14A1B901-255B-EC4D-4D72-E3895CD96A11}"/>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206948545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2748" descr="metin, ekran görüntüsü, sayı, numara, çizgi içeren bir resim&#10;&#10;Açıklama otomatik olarak oluşturuldu">
            <a:extLst>
              <a:ext uri="{FF2B5EF4-FFF2-40B4-BE49-F238E27FC236}">
                <a16:creationId xmlns:a16="http://schemas.microsoft.com/office/drawing/2014/main" id="{3D18C03C-4F79-F3B7-828C-4493BBAD3DD2}"/>
              </a:ext>
            </a:extLst>
          </p:cNvPr>
          <p:cNvPicPr>
            <a:picLocks noGrp="1"/>
          </p:cNvPicPr>
          <p:nvPr>
            <p:ph idx="1"/>
          </p:nvPr>
        </p:nvPicPr>
        <p:blipFill>
          <a:blip r:embed="rId2"/>
          <a:stretch>
            <a:fillRect/>
          </a:stretch>
        </p:blipFill>
        <p:spPr>
          <a:xfrm>
            <a:off x="398206" y="988142"/>
            <a:ext cx="10574594" cy="5515897"/>
          </a:xfrm>
          <a:prstGeom prst="rect">
            <a:avLst/>
          </a:prstGeom>
        </p:spPr>
      </p:pic>
    </p:spTree>
    <p:extLst>
      <p:ext uri="{BB962C8B-B14F-4D97-AF65-F5344CB8AC3E}">
        <p14:creationId xmlns:p14="http://schemas.microsoft.com/office/powerpoint/2010/main" val="173599101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35867802-1927-A683-5CF4-68B9E0B9F6B9}"/>
              </a:ext>
            </a:extLst>
          </p:cNvPr>
          <p:cNvSpPr>
            <a:spLocks noGrp="1"/>
          </p:cNvSpPr>
          <p:nvPr>
            <p:ph idx="1"/>
          </p:nvPr>
        </p:nvSpPr>
        <p:spPr>
          <a:xfrm>
            <a:off x="381000" y="788509"/>
            <a:ext cx="11430000" cy="5427407"/>
          </a:xfrm>
        </p:spPr>
        <p:txBody>
          <a:bodyPr>
            <a:normAutofit/>
          </a:bodyPr>
          <a:lstStyle/>
          <a:p>
            <a:r>
              <a:rPr lang="tr-TR" sz="1600" b="1" dirty="0">
                <a:latin typeface="Times New Roman" panose="02020603050405020304" pitchFamily="18" charset="0"/>
                <a:cs typeface="Times New Roman" panose="02020603050405020304" pitchFamily="18" charset="0"/>
              </a:rPr>
              <a:t>Yatırım Teşvik Belgesi kapsamında yatırıma katkı tutarına dahil edilemeyecek yatırım kalemleri</a:t>
            </a:r>
          </a:p>
          <a:p>
            <a:pPr marL="0" indent="0">
              <a:buNone/>
            </a:pPr>
            <a:endParaRPr lang="tr-TR" sz="1600" dirty="0">
              <a:latin typeface="Times New Roman" panose="02020603050405020304" pitchFamily="18" charset="0"/>
              <a:cs typeface="Times New Roman" panose="02020603050405020304" pitchFamily="18" charset="0"/>
            </a:endParaRPr>
          </a:p>
          <a:p>
            <a:pPr lvl="0" fontAlgn="base"/>
            <a:r>
              <a:rPr lang="tr-TR" sz="1600" dirty="0">
                <a:latin typeface="Times New Roman" panose="02020603050405020304" pitchFamily="18" charset="0"/>
                <a:cs typeface="Times New Roman" panose="02020603050405020304" pitchFamily="18" charset="0"/>
              </a:rPr>
              <a:t>Arsa, arazi harcamaları </a:t>
            </a:r>
          </a:p>
          <a:p>
            <a:pPr lvl="0" fontAlgn="base"/>
            <a:r>
              <a:rPr lang="tr-TR" sz="1600" dirty="0" err="1">
                <a:latin typeface="Times New Roman" panose="02020603050405020304" pitchFamily="18" charset="0"/>
                <a:cs typeface="Times New Roman" panose="02020603050405020304" pitchFamily="18" charset="0"/>
              </a:rPr>
              <a:t>Royalty</a:t>
            </a:r>
            <a:r>
              <a:rPr lang="tr-TR" sz="1600" dirty="0">
                <a:latin typeface="Times New Roman" panose="02020603050405020304" pitchFamily="18" charset="0"/>
                <a:cs typeface="Times New Roman" panose="02020603050405020304" pitchFamily="18" charset="0"/>
              </a:rPr>
              <a:t> harcamaları </a:t>
            </a:r>
          </a:p>
          <a:p>
            <a:pPr lvl="0" fontAlgn="base"/>
            <a:r>
              <a:rPr lang="tr-TR" sz="1600" dirty="0">
                <a:latin typeface="Times New Roman" panose="02020603050405020304" pitchFamily="18" charset="0"/>
                <a:cs typeface="Times New Roman" panose="02020603050405020304" pitchFamily="18" charset="0"/>
              </a:rPr>
              <a:t>İkinci el yerli makine teçhizat harcamaları </a:t>
            </a:r>
          </a:p>
          <a:p>
            <a:pPr lvl="0" fontAlgn="base"/>
            <a:r>
              <a:rPr lang="tr-TR" sz="1600" dirty="0">
                <a:latin typeface="Times New Roman" panose="02020603050405020304" pitchFamily="18" charset="0"/>
                <a:cs typeface="Times New Roman" panose="02020603050405020304" pitchFamily="18" charset="0"/>
              </a:rPr>
              <a:t>Amortismana tabi olmayan iktisadi kıymetler </a:t>
            </a:r>
          </a:p>
          <a:p>
            <a:pPr lvl="0" fontAlgn="base"/>
            <a:r>
              <a:rPr lang="tr-TR" sz="1600" dirty="0">
                <a:latin typeface="Times New Roman" panose="02020603050405020304" pitchFamily="18" charset="0"/>
                <a:cs typeface="Times New Roman" panose="02020603050405020304" pitchFamily="18" charset="0"/>
              </a:rPr>
              <a:t>Faaliyet konusu ile ilgili olmayan nakil vasıtaları  </a:t>
            </a:r>
          </a:p>
          <a:p>
            <a:pPr lvl="0" fontAlgn="base"/>
            <a:r>
              <a:rPr lang="tr-TR" sz="1600" dirty="0">
                <a:latin typeface="Times New Roman" panose="02020603050405020304" pitchFamily="18" charset="0"/>
                <a:cs typeface="Times New Roman" panose="02020603050405020304" pitchFamily="18" charset="0"/>
              </a:rPr>
              <a:t>Sarf malzeme harcamaları  </a:t>
            </a:r>
          </a:p>
          <a:p>
            <a:endParaRPr lang="tr-TR" dirty="0"/>
          </a:p>
        </p:txBody>
      </p:sp>
      <p:pic>
        <p:nvPicPr>
          <p:cNvPr id="4" name="Resim 3" descr="metin, küçük resim içeren bir resim&#10;&#10;Açıklama otomatik olarak oluşturuldu">
            <a:extLst>
              <a:ext uri="{FF2B5EF4-FFF2-40B4-BE49-F238E27FC236}">
                <a16:creationId xmlns:a16="http://schemas.microsoft.com/office/drawing/2014/main" id="{42ABB9F4-081E-F3D5-45B0-3B9040DDDDA6}"/>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5" name="Metin kutusu 4">
            <a:extLst>
              <a:ext uri="{FF2B5EF4-FFF2-40B4-BE49-F238E27FC236}">
                <a16:creationId xmlns:a16="http://schemas.microsoft.com/office/drawing/2014/main" id="{988C1F1D-FCAE-9A8F-4E7D-4D41A59CAA93}"/>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400005160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4A36BFA6-99E9-16FD-D892-5316D1E0A5D5}"/>
              </a:ext>
            </a:extLst>
          </p:cNvPr>
          <p:cNvSpPr>
            <a:spLocks noGrp="1"/>
          </p:cNvSpPr>
          <p:nvPr>
            <p:ph type="title"/>
          </p:nvPr>
        </p:nvSpPr>
        <p:spPr>
          <a:xfrm>
            <a:off x="640079" y="250724"/>
            <a:ext cx="10890929" cy="1097280"/>
          </a:xfrm>
        </p:spPr>
        <p:txBody>
          <a:bodyPr>
            <a:normAutofit fontScale="90000"/>
          </a:bodyPr>
          <a:lstStyle/>
          <a:p>
            <a:pPr>
              <a:lnSpc>
                <a:spcPct val="150000"/>
              </a:lnSpc>
            </a:pPr>
            <a:br>
              <a:rPr lang="tr-TR" sz="1800" dirty="0">
                <a:latin typeface="Times New Roman" panose="02020603050405020304" pitchFamily="18" charset="0"/>
                <a:cs typeface="Times New Roman" panose="02020603050405020304" pitchFamily="18" charset="0"/>
              </a:rPr>
            </a:br>
            <a:br>
              <a:rPr lang="tr-TR" sz="1800" dirty="0">
                <a:latin typeface="Times New Roman" panose="02020603050405020304" pitchFamily="18" charset="0"/>
                <a:cs typeface="Times New Roman" panose="02020603050405020304" pitchFamily="18" charset="0"/>
              </a:rPr>
            </a:br>
            <a:r>
              <a:rPr lang="tr-TR" sz="1800" b="1" dirty="0">
                <a:latin typeface="Times New Roman" panose="02020603050405020304" pitchFamily="18" charset="0"/>
                <a:cs typeface="Times New Roman" panose="02020603050405020304" pitchFamily="18" charset="0"/>
              </a:rPr>
              <a:t>29.05.2025 TARİHİNDEN SONRA TEMİN EDİLMİŞ YATIRIM TEŞVİK BELGELERİNE YÖNELİK UYGULAMA </a:t>
            </a:r>
            <a:br>
              <a:rPr lang="tr-TR" sz="1800" b="1" dirty="0">
                <a:latin typeface="Times New Roman" panose="02020603050405020304" pitchFamily="18" charset="0"/>
                <a:cs typeface="Times New Roman" panose="02020603050405020304" pitchFamily="18" charset="0"/>
              </a:rPr>
            </a:br>
            <a:r>
              <a:rPr lang="tr-TR" sz="1800" b="1" dirty="0">
                <a:latin typeface="Times New Roman" panose="02020603050405020304" pitchFamily="18" charset="0"/>
                <a:cs typeface="Times New Roman" panose="02020603050405020304" pitchFamily="18" charset="0"/>
              </a:rPr>
              <a:t>YENİ YATIRIM TEŞVİK SİSTEMİ </a:t>
            </a:r>
            <a:br>
              <a:rPr lang="tr-TR" dirty="0"/>
            </a:br>
            <a:endParaRPr lang="tr-TR" dirty="0"/>
          </a:p>
        </p:txBody>
      </p:sp>
      <p:sp>
        <p:nvSpPr>
          <p:cNvPr id="3" name="İçerik Yer Tutucusu 2">
            <a:extLst>
              <a:ext uri="{FF2B5EF4-FFF2-40B4-BE49-F238E27FC236}">
                <a16:creationId xmlns:a16="http://schemas.microsoft.com/office/drawing/2014/main" id="{A0117A26-443D-F3FD-8F44-48922F26EBFF}"/>
              </a:ext>
            </a:extLst>
          </p:cNvPr>
          <p:cNvSpPr>
            <a:spLocks noGrp="1"/>
          </p:cNvSpPr>
          <p:nvPr>
            <p:ph idx="1"/>
          </p:nvPr>
        </p:nvSpPr>
        <p:spPr>
          <a:xfrm>
            <a:off x="640079" y="1224116"/>
            <a:ext cx="11202876" cy="5383160"/>
          </a:xfrm>
        </p:spPr>
        <p:txBody>
          <a:bodyPr/>
          <a:lstStyle/>
          <a:p>
            <a:pPr marL="0" indent="0">
              <a:lnSpc>
                <a:spcPct val="150000"/>
              </a:lnSpc>
              <a:buNone/>
            </a:pPr>
            <a:endParaRPr lang="tr-TR" sz="1600" dirty="0">
              <a:latin typeface="Times New Roman" panose="02020603050405020304" pitchFamily="18" charset="0"/>
              <a:cs typeface="Times New Roman" panose="02020603050405020304" pitchFamily="18" charset="0"/>
            </a:endParaRPr>
          </a:p>
          <a:p>
            <a:pPr marL="0" indent="0">
              <a:lnSpc>
                <a:spcPct val="150000"/>
              </a:lnSpc>
              <a:buNone/>
            </a:pPr>
            <a:r>
              <a:rPr lang="tr-TR" sz="1600" dirty="0">
                <a:latin typeface="Times New Roman" panose="02020603050405020304" pitchFamily="18" charset="0"/>
                <a:cs typeface="Times New Roman" panose="02020603050405020304" pitchFamily="18" charset="0"/>
              </a:rPr>
              <a:t>29.05.2025 tarihinden itibaren Yatırım Teşvik Belgesi kapsamında gerçekleşecek yatırımlara uygulanan teşviklerde birtakım değişikliklere gidildi. Yeni Yatırım Teşvik Belgesi kapsamında yapılacak yatırımlar, aşağıdaki başlıklarda belirtilen faaliyet konuları ve yatırımlardan uygun olan sınıfın desteklerinden yararlanabilecektir.</a:t>
            </a:r>
          </a:p>
          <a:p>
            <a:pPr marL="0" indent="0">
              <a:lnSpc>
                <a:spcPct val="150000"/>
              </a:lnSpc>
              <a:buNone/>
            </a:pPr>
            <a:endParaRPr lang="tr-TR" sz="1600" dirty="0">
              <a:latin typeface="Times New Roman" panose="02020603050405020304" pitchFamily="18" charset="0"/>
              <a:cs typeface="Times New Roman" panose="02020603050405020304" pitchFamily="18" charset="0"/>
            </a:endParaRPr>
          </a:p>
          <a:p>
            <a:r>
              <a:rPr lang="tr-TR" sz="1600" b="1" dirty="0">
                <a:latin typeface="Times New Roman" panose="02020603050405020304" pitchFamily="18" charset="0"/>
                <a:cs typeface="Times New Roman" panose="02020603050405020304" pitchFamily="18" charset="0"/>
              </a:rPr>
              <a:t>Türkiye Yüz Yılı Kalkınma Hamlesi </a:t>
            </a:r>
          </a:p>
          <a:p>
            <a:pPr lvl="1"/>
            <a:r>
              <a:rPr lang="tr-TR" sz="1600" i="1" dirty="0">
                <a:latin typeface="Times New Roman" panose="02020603050405020304" pitchFamily="18" charset="0"/>
                <a:cs typeface="Times New Roman" panose="02020603050405020304" pitchFamily="18" charset="0"/>
              </a:rPr>
              <a:t>Teknoloji Hamlesi</a:t>
            </a:r>
          </a:p>
          <a:p>
            <a:pPr lvl="1"/>
            <a:r>
              <a:rPr lang="tr-TR" sz="1600" i="1" dirty="0">
                <a:latin typeface="Times New Roman" panose="02020603050405020304" pitchFamily="18" charset="0"/>
                <a:cs typeface="Times New Roman" panose="02020603050405020304" pitchFamily="18" charset="0"/>
              </a:rPr>
              <a:t>Yerel Kalkınma Hamlesi </a:t>
            </a:r>
          </a:p>
          <a:p>
            <a:pPr lvl="1"/>
            <a:r>
              <a:rPr lang="tr-TR" sz="1600" i="1" dirty="0">
                <a:latin typeface="Times New Roman" panose="02020603050405020304" pitchFamily="18" charset="0"/>
                <a:cs typeface="Times New Roman" panose="02020603050405020304" pitchFamily="18" charset="0"/>
              </a:rPr>
              <a:t>Stratejik Hamle</a:t>
            </a:r>
          </a:p>
          <a:p>
            <a:pPr lvl="1"/>
            <a:endParaRPr lang="tr-TR" sz="1400" b="1" dirty="0">
              <a:latin typeface="Times New Roman" panose="02020603050405020304" pitchFamily="18" charset="0"/>
              <a:cs typeface="Times New Roman" panose="02020603050405020304" pitchFamily="18" charset="0"/>
            </a:endParaRPr>
          </a:p>
          <a:p>
            <a:pPr marL="228600" lvl="1">
              <a:spcBef>
                <a:spcPts val="1000"/>
              </a:spcBef>
            </a:pPr>
            <a:r>
              <a:rPr lang="tr-TR" sz="1600" b="1" dirty="0">
                <a:latin typeface="Times New Roman" panose="02020603050405020304" pitchFamily="18" charset="0"/>
                <a:cs typeface="Times New Roman" panose="02020603050405020304" pitchFamily="18" charset="0"/>
              </a:rPr>
              <a:t>Sektörel ve Bölgesel Teşvik Sistemi </a:t>
            </a:r>
          </a:p>
          <a:p>
            <a:pPr lvl="1"/>
            <a:r>
              <a:rPr lang="tr-TR" sz="1600" i="1" dirty="0">
                <a:latin typeface="Times New Roman" panose="02020603050405020304" pitchFamily="18" charset="0"/>
                <a:cs typeface="Times New Roman" panose="02020603050405020304" pitchFamily="18" charset="0"/>
              </a:rPr>
              <a:t>Öncelikli Yatırım </a:t>
            </a:r>
          </a:p>
          <a:p>
            <a:pPr lvl="1"/>
            <a:r>
              <a:rPr lang="tr-TR" sz="1600" i="1" dirty="0">
                <a:latin typeface="Times New Roman" panose="02020603050405020304" pitchFamily="18" charset="0"/>
                <a:cs typeface="Times New Roman" panose="02020603050405020304" pitchFamily="18" charset="0"/>
              </a:rPr>
              <a:t>Hedef Yatırım </a:t>
            </a:r>
          </a:p>
          <a:p>
            <a:endParaRPr lang="tr-TR" dirty="0"/>
          </a:p>
        </p:txBody>
      </p:sp>
      <p:pic>
        <p:nvPicPr>
          <p:cNvPr id="5" name="Resim 4" descr="metin, küçük resim içeren bir resim&#10;&#10;Açıklama otomatik olarak oluşturuldu">
            <a:extLst>
              <a:ext uri="{FF2B5EF4-FFF2-40B4-BE49-F238E27FC236}">
                <a16:creationId xmlns:a16="http://schemas.microsoft.com/office/drawing/2014/main" id="{4D5C6C1A-FDDC-E187-9DFC-C792CDC7A763}"/>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6" name="Metin kutusu 5">
            <a:extLst>
              <a:ext uri="{FF2B5EF4-FFF2-40B4-BE49-F238E27FC236}">
                <a16:creationId xmlns:a16="http://schemas.microsoft.com/office/drawing/2014/main" id="{D7814E4E-94CA-9ADF-E076-6AD2473ED8FC}"/>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192343491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7903026D-ABF7-91BA-ED71-98EC00EDCF78}"/>
              </a:ext>
            </a:extLst>
          </p:cNvPr>
          <p:cNvSpPr>
            <a:spLocks noGrp="1"/>
          </p:cNvSpPr>
          <p:nvPr>
            <p:ph idx="1"/>
          </p:nvPr>
        </p:nvSpPr>
        <p:spPr>
          <a:xfrm>
            <a:off x="486697" y="132736"/>
            <a:ext cx="12192000" cy="6858000"/>
          </a:xfrm>
        </p:spPr>
        <p:txBody>
          <a:bodyPr/>
          <a:lstStyle/>
          <a:p>
            <a:pPr lvl="0"/>
            <a:endParaRPr lang="tr-TR" sz="1600" b="1" dirty="0">
              <a:latin typeface="Times New Roman" panose="02020603050405020304" pitchFamily="18" charset="0"/>
              <a:cs typeface="Times New Roman" panose="02020603050405020304" pitchFamily="18" charset="0"/>
            </a:endParaRPr>
          </a:p>
          <a:p>
            <a:pPr marL="0" lvl="0" indent="0">
              <a:buNone/>
            </a:pPr>
            <a:r>
              <a:rPr lang="tr-TR" sz="1600" b="1" dirty="0">
                <a:latin typeface="Times New Roman" panose="02020603050405020304" pitchFamily="18" charset="0"/>
                <a:cs typeface="Times New Roman" panose="02020603050405020304" pitchFamily="18" charset="0"/>
              </a:rPr>
              <a:t>Teknoloji Hamlesi</a:t>
            </a:r>
            <a:endParaRPr lang="tr-TR" sz="1600" dirty="0">
              <a:latin typeface="Times New Roman" panose="02020603050405020304" pitchFamily="18" charset="0"/>
              <a:cs typeface="Times New Roman" panose="02020603050405020304" pitchFamily="18" charset="0"/>
            </a:endParaRPr>
          </a:p>
          <a:p>
            <a:endParaRPr lang="tr-TR" sz="1600" dirty="0">
              <a:latin typeface="Times New Roman" panose="02020603050405020304" pitchFamily="18" charset="0"/>
              <a:cs typeface="Times New Roman" panose="02020603050405020304" pitchFamily="18" charset="0"/>
            </a:endParaRPr>
          </a:p>
          <a:p>
            <a:r>
              <a:rPr lang="tr-TR" sz="1600" dirty="0">
                <a:latin typeface="Times New Roman" panose="02020603050405020304" pitchFamily="18" charset="0"/>
                <a:cs typeface="Times New Roman" panose="02020603050405020304" pitchFamily="18" charset="0"/>
              </a:rPr>
              <a:t>Öncelikli ürün listesinde yer alan ürün ve konulara yönelik yüksek katma değerli yatırımlar desteklenmektedir. </a:t>
            </a:r>
          </a:p>
          <a:p>
            <a:pPr marL="0" indent="0">
              <a:buNone/>
            </a:pPr>
            <a:endParaRPr lang="tr-TR" sz="1600" b="1" dirty="0">
              <a:latin typeface="Times New Roman" panose="02020603050405020304" pitchFamily="18" charset="0"/>
              <a:cs typeface="Times New Roman" panose="02020603050405020304" pitchFamily="18" charset="0"/>
            </a:endParaRPr>
          </a:p>
          <a:p>
            <a:r>
              <a:rPr lang="tr-TR" sz="1600" b="1" dirty="0">
                <a:latin typeface="Times New Roman" panose="02020603050405020304" pitchFamily="18" charset="0"/>
                <a:cs typeface="Times New Roman" panose="02020603050405020304" pitchFamily="18" charset="0"/>
              </a:rPr>
              <a:t>Destekler;</a:t>
            </a:r>
          </a:p>
          <a:p>
            <a:endParaRPr lang="tr-TR" sz="1600" dirty="0">
              <a:latin typeface="Times New Roman" panose="02020603050405020304" pitchFamily="18" charset="0"/>
              <a:cs typeface="Times New Roman" panose="02020603050405020304" pitchFamily="18" charset="0"/>
            </a:endParaRPr>
          </a:p>
          <a:p>
            <a:endParaRPr lang="tr-TR" dirty="0"/>
          </a:p>
        </p:txBody>
      </p:sp>
      <p:graphicFrame>
        <p:nvGraphicFramePr>
          <p:cNvPr id="6" name="Tablo 5">
            <a:extLst>
              <a:ext uri="{FF2B5EF4-FFF2-40B4-BE49-F238E27FC236}">
                <a16:creationId xmlns:a16="http://schemas.microsoft.com/office/drawing/2014/main" id="{7CF49CEF-E826-40AF-43F3-B9D22F29CAA9}"/>
              </a:ext>
            </a:extLst>
          </p:cNvPr>
          <p:cNvGraphicFramePr>
            <a:graphicFrameLocks noGrp="1"/>
          </p:cNvGraphicFramePr>
          <p:nvPr/>
        </p:nvGraphicFramePr>
        <p:xfrm>
          <a:off x="589936" y="2861187"/>
          <a:ext cx="7890387" cy="3864077"/>
        </p:xfrm>
        <a:graphic>
          <a:graphicData uri="http://schemas.openxmlformats.org/drawingml/2006/table">
            <a:tbl>
              <a:tblPr firstRow="1" firstCol="1" bandRow="1">
                <a:tableStyleId>{5C22544A-7EE6-4342-B048-85BDC9FD1C3A}</a:tableStyleId>
              </a:tblPr>
              <a:tblGrid>
                <a:gridCol w="5905951">
                  <a:extLst>
                    <a:ext uri="{9D8B030D-6E8A-4147-A177-3AD203B41FA5}">
                      <a16:colId xmlns:a16="http://schemas.microsoft.com/office/drawing/2014/main" val="4289908800"/>
                    </a:ext>
                  </a:extLst>
                </a:gridCol>
                <a:gridCol w="1984436">
                  <a:extLst>
                    <a:ext uri="{9D8B030D-6E8A-4147-A177-3AD203B41FA5}">
                      <a16:colId xmlns:a16="http://schemas.microsoft.com/office/drawing/2014/main" val="2418122201"/>
                    </a:ext>
                  </a:extLst>
                </a:gridCol>
              </a:tblGrid>
              <a:tr h="463487">
                <a:tc gridSpan="2">
                  <a:txBody>
                    <a:bodyPr/>
                    <a:lstStyle/>
                    <a:p>
                      <a:pPr marL="533400" marR="268605" indent="-6350" algn="just">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KDV istisnası </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tr-TR"/>
                    </a:p>
                  </a:txBody>
                  <a:tcPr/>
                </a:tc>
                <a:extLst>
                  <a:ext uri="{0D108BD9-81ED-4DB2-BD59-A6C34878D82A}">
                    <a16:rowId xmlns:a16="http://schemas.microsoft.com/office/drawing/2014/main" val="2750073865"/>
                  </a:ext>
                </a:extLst>
              </a:tr>
              <a:tr h="405454">
                <a:tc gridSpan="2">
                  <a:txBody>
                    <a:bodyPr/>
                    <a:lstStyle/>
                    <a:p>
                      <a:pPr marL="533400" marR="268605" indent="-6350" algn="just">
                        <a:lnSpc>
                          <a:spcPct val="112000"/>
                        </a:lnSpc>
                        <a:spcAft>
                          <a:spcPts val="670"/>
                        </a:spcAft>
                        <a:buNone/>
                      </a:pPr>
                      <a:r>
                        <a:rPr lang="tr-TR" sz="1600" kern="100">
                          <a:effectLst/>
                          <a:latin typeface="Times New Roman" panose="02020603050405020304" pitchFamily="18" charset="0"/>
                          <a:cs typeface="Times New Roman" panose="02020603050405020304" pitchFamily="18" charset="0"/>
                        </a:rPr>
                        <a:t>Gümrük Vergisi muafiyeti</a:t>
                      </a:r>
                      <a:endParaRPr lang="tr-TR" sz="16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tr-TR"/>
                    </a:p>
                  </a:txBody>
                  <a:tcPr/>
                </a:tc>
                <a:extLst>
                  <a:ext uri="{0D108BD9-81ED-4DB2-BD59-A6C34878D82A}">
                    <a16:rowId xmlns:a16="http://schemas.microsoft.com/office/drawing/2014/main" val="2124313411"/>
                  </a:ext>
                </a:extLst>
              </a:tr>
              <a:tr h="415581">
                <a:tc gridSpan="2">
                  <a:txBody>
                    <a:bodyPr/>
                    <a:lstStyle/>
                    <a:p>
                      <a:pPr marL="533400" marR="268605" indent="-6350" algn="just">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Yatırım yeri tahsisi </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tr-TR"/>
                    </a:p>
                  </a:txBody>
                  <a:tcPr/>
                </a:tc>
                <a:extLst>
                  <a:ext uri="{0D108BD9-81ED-4DB2-BD59-A6C34878D82A}">
                    <a16:rowId xmlns:a16="http://schemas.microsoft.com/office/drawing/2014/main" val="2293716832"/>
                  </a:ext>
                </a:extLst>
              </a:tr>
              <a:tr h="515911">
                <a:tc>
                  <a:txBody>
                    <a:bodyPr/>
                    <a:lstStyle/>
                    <a:p>
                      <a:pPr marL="533400" marR="268605" indent="-6350" algn="just">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Yatırıma Katkı Oranı</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533400" marR="268605" indent="-6350" algn="r">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 50</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72016850"/>
                  </a:ext>
                </a:extLst>
              </a:tr>
              <a:tr h="515911">
                <a:tc>
                  <a:txBody>
                    <a:bodyPr/>
                    <a:lstStyle/>
                    <a:p>
                      <a:pPr marL="533400" marR="268605" indent="-6350" algn="just">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Vergi indirim Oranı     </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533400" marR="268605" indent="-6350" algn="r">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 60</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541526454"/>
                  </a:ext>
                </a:extLst>
              </a:tr>
              <a:tr h="515911">
                <a:tc>
                  <a:txBody>
                    <a:bodyPr/>
                    <a:lstStyle/>
                    <a:p>
                      <a:pPr marL="533400" marR="268605" indent="-6350" algn="just">
                        <a:lnSpc>
                          <a:spcPct val="112000"/>
                        </a:lnSpc>
                        <a:spcAft>
                          <a:spcPts val="670"/>
                        </a:spcAft>
                        <a:buNone/>
                      </a:pPr>
                      <a:r>
                        <a:rPr lang="tr-TR" sz="1600" kern="100">
                          <a:effectLst/>
                          <a:latin typeface="Times New Roman" panose="02020603050405020304" pitchFamily="18" charset="0"/>
                          <a:cs typeface="Times New Roman" panose="02020603050405020304" pitchFamily="18" charset="0"/>
                        </a:rPr>
                        <a:t>Sigorta primi ve işveren hissesi desteği</a:t>
                      </a:r>
                      <a:endParaRPr lang="tr-TR" sz="16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140335" marR="268605" indent="-6350" algn="r">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6. Bölge </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365368102"/>
                  </a:ext>
                </a:extLst>
              </a:tr>
              <a:tr h="515911">
                <a:tc>
                  <a:txBody>
                    <a:bodyPr/>
                    <a:lstStyle/>
                    <a:p>
                      <a:pPr marL="533400" marR="268605" indent="-6350" algn="just">
                        <a:lnSpc>
                          <a:spcPct val="112000"/>
                        </a:lnSpc>
                        <a:spcAft>
                          <a:spcPts val="670"/>
                        </a:spcAft>
                        <a:buNone/>
                      </a:pPr>
                      <a:r>
                        <a:rPr lang="tr-TR" sz="1600" kern="100">
                          <a:effectLst/>
                          <a:latin typeface="Times New Roman" panose="02020603050405020304" pitchFamily="18" charset="0"/>
                          <a:cs typeface="Times New Roman" panose="02020603050405020304" pitchFamily="18" charset="0"/>
                        </a:rPr>
                        <a:t>Faiz ve kâr payı desteği </a:t>
                      </a:r>
                      <a:endParaRPr lang="tr-TR" sz="16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533400" marR="268605" indent="-6350" algn="r">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 40</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040940330"/>
                  </a:ext>
                </a:extLst>
              </a:tr>
              <a:tr h="515911">
                <a:tc>
                  <a:txBody>
                    <a:bodyPr/>
                    <a:lstStyle/>
                    <a:p>
                      <a:pPr marL="533400" marR="268605" indent="-6350" algn="just">
                        <a:lnSpc>
                          <a:spcPct val="112000"/>
                        </a:lnSpc>
                        <a:spcAft>
                          <a:spcPts val="670"/>
                        </a:spcAft>
                        <a:buNone/>
                      </a:pPr>
                      <a:r>
                        <a:rPr lang="tr-TR" sz="1600" kern="100">
                          <a:effectLst/>
                          <a:latin typeface="Times New Roman" panose="02020603050405020304" pitchFamily="18" charset="0"/>
                          <a:cs typeface="Times New Roman" panose="02020603050405020304" pitchFamily="18" charset="0"/>
                        </a:rPr>
                        <a:t>Makine desteği</a:t>
                      </a:r>
                      <a:endParaRPr lang="tr-TR" sz="16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533400" marR="268605" indent="-6350" algn="r">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 25</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445667972"/>
                  </a:ext>
                </a:extLst>
              </a:tr>
            </a:tbl>
          </a:graphicData>
        </a:graphic>
      </p:graphicFrame>
      <p:pic>
        <p:nvPicPr>
          <p:cNvPr id="4" name="Resim 3" descr="metin, küçük resim içeren bir resim&#10;&#10;Açıklama otomatik olarak oluşturuldu">
            <a:extLst>
              <a:ext uri="{FF2B5EF4-FFF2-40B4-BE49-F238E27FC236}">
                <a16:creationId xmlns:a16="http://schemas.microsoft.com/office/drawing/2014/main" id="{87649F40-120F-85C5-8710-27D8C2D38A91}"/>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5" name="Metin kutusu 4">
            <a:extLst>
              <a:ext uri="{FF2B5EF4-FFF2-40B4-BE49-F238E27FC236}">
                <a16:creationId xmlns:a16="http://schemas.microsoft.com/office/drawing/2014/main" id="{F31E5AD6-998A-B85D-FCB2-99DCBFB078AB}"/>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128005001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819949BA-826E-AAAF-82F2-3629D69124C6}"/>
              </a:ext>
            </a:extLst>
          </p:cNvPr>
          <p:cNvSpPr>
            <a:spLocks noGrp="1"/>
          </p:cNvSpPr>
          <p:nvPr>
            <p:ph idx="1"/>
          </p:nvPr>
        </p:nvSpPr>
        <p:spPr>
          <a:xfrm>
            <a:off x="693174" y="471947"/>
            <a:ext cx="11498826" cy="5545394"/>
          </a:xfrm>
        </p:spPr>
        <p:txBody>
          <a:bodyPr>
            <a:normAutofit/>
          </a:bodyPr>
          <a:lstStyle/>
          <a:p>
            <a:pPr marL="0" indent="0">
              <a:lnSpc>
                <a:spcPct val="150000"/>
              </a:lnSpc>
              <a:buNone/>
            </a:pPr>
            <a:r>
              <a:rPr lang="tr-TR" sz="1600" b="1" dirty="0">
                <a:latin typeface="Times New Roman" panose="02020603050405020304" pitchFamily="18" charset="0"/>
                <a:cs typeface="Times New Roman" panose="02020603050405020304" pitchFamily="18" charset="0"/>
              </a:rPr>
              <a:t>Yerel Kalkınma Hamlesi</a:t>
            </a:r>
            <a:r>
              <a:rPr lang="tr-TR" sz="1600" dirty="0">
                <a:latin typeface="Times New Roman" panose="02020603050405020304" pitchFamily="18" charset="0"/>
                <a:cs typeface="Times New Roman" panose="02020603050405020304" pitchFamily="18" charset="0"/>
              </a:rPr>
              <a:t> </a:t>
            </a:r>
          </a:p>
          <a:p>
            <a:pPr marL="0" indent="0">
              <a:lnSpc>
                <a:spcPct val="150000"/>
              </a:lnSpc>
              <a:buNone/>
            </a:pPr>
            <a:r>
              <a:rPr lang="tr-TR" sz="1600" dirty="0">
                <a:latin typeface="Times New Roman" panose="02020603050405020304" pitchFamily="18" charset="0"/>
                <a:cs typeface="Times New Roman" panose="02020603050405020304" pitchFamily="18" charset="0"/>
              </a:rPr>
              <a:t>Entegre hayvancılık, entegre gıda işleme yatırımları, katma değerli imalat yatırımları, gibi illerin potansiyellerine göre seçilecek yatırım konuları desteklenmektedir. </a:t>
            </a:r>
          </a:p>
          <a:p>
            <a:pPr marL="0" indent="0">
              <a:lnSpc>
                <a:spcPct val="150000"/>
              </a:lnSpc>
              <a:buNone/>
            </a:pPr>
            <a:r>
              <a:rPr lang="tr-TR" sz="1600" b="1" dirty="0">
                <a:latin typeface="Times New Roman" panose="02020603050405020304" pitchFamily="18" charset="0"/>
                <a:cs typeface="Times New Roman" panose="02020603050405020304" pitchFamily="18" charset="0"/>
              </a:rPr>
              <a:t>Destekler;</a:t>
            </a:r>
          </a:p>
          <a:p>
            <a:pPr marL="0" indent="0">
              <a:lnSpc>
                <a:spcPct val="150000"/>
              </a:lnSpc>
              <a:buNone/>
            </a:pPr>
            <a:endParaRPr lang="tr-TR" sz="1600" dirty="0">
              <a:latin typeface="Times New Roman" panose="02020603050405020304" pitchFamily="18" charset="0"/>
              <a:cs typeface="Times New Roman" panose="02020603050405020304" pitchFamily="18" charset="0"/>
            </a:endParaRPr>
          </a:p>
        </p:txBody>
      </p:sp>
      <p:graphicFrame>
        <p:nvGraphicFramePr>
          <p:cNvPr id="4" name="Tablo 3">
            <a:extLst>
              <a:ext uri="{FF2B5EF4-FFF2-40B4-BE49-F238E27FC236}">
                <a16:creationId xmlns:a16="http://schemas.microsoft.com/office/drawing/2014/main" id="{EAC0A100-459B-CDB9-B5A6-76B716F5D327}"/>
              </a:ext>
            </a:extLst>
          </p:cNvPr>
          <p:cNvGraphicFramePr>
            <a:graphicFrameLocks noGrp="1"/>
          </p:cNvGraphicFramePr>
          <p:nvPr>
            <p:extLst>
              <p:ext uri="{D42A27DB-BD31-4B8C-83A1-F6EECF244321}">
                <p14:modId xmlns:p14="http://schemas.microsoft.com/office/powerpoint/2010/main" val="715328449"/>
              </p:ext>
            </p:extLst>
          </p:nvPr>
        </p:nvGraphicFramePr>
        <p:xfrm>
          <a:off x="789646" y="2396082"/>
          <a:ext cx="7683910" cy="3819834"/>
        </p:xfrm>
        <a:graphic>
          <a:graphicData uri="http://schemas.openxmlformats.org/drawingml/2006/table">
            <a:tbl>
              <a:tblPr firstRow="1" firstCol="1" bandRow="1">
                <a:tableStyleId>{5C22544A-7EE6-4342-B048-85BDC9FD1C3A}</a:tableStyleId>
              </a:tblPr>
              <a:tblGrid>
                <a:gridCol w="5751404">
                  <a:extLst>
                    <a:ext uri="{9D8B030D-6E8A-4147-A177-3AD203B41FA5}">
                      <a16:colId xmlns:a16="http://schemas.microsoft.com/office/drawing/2014/main" val="3588632488"/>
                    </a:ext>
                  </a:extLst>
                </a:gridCol>
                <a:gridCol w="1932506">
                  <a:extLst>
                    <a:ext uri="{9D8B030D-6E8A-4147-A177-3AD203B41FA5}">
                      <a16:colId xmlns:a16="http://schemas.microsoft.com/office/drawing/2014/main" val="1601693870"/>
                    </a:ext>
                  </a:extLst>
                </a:gridCol>
              </a:tblGrid>
              <a:tr h="407486">
                <a:tc gridSpan="2">
                  <a:txBody>
                    <a:bodyPr/>
                    <a:lstStyle/>
                    <a:p>
                      <a:pPr marL="533400" marR="268605" indent="-6350" algn="just">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KDV istisnası </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tr-TR"/>
                    </a:p>
                  </a:txBody>
                  <a:tcPr/>
                </a:tc>
                <a:extLst>
                  <a:ext uri="{0D108BD9-81ED-4DB2-BD59-A6C34878D82A}">
                    <a16:rowId xmlns:a16="http://schemas.microsoft.com/office/drawing/2014/main" val="3022198055"/>
                  </a:ext>
                </a:extLst>
              </a:tr>
              <a:tr h="452762">
                <a:tc gridSpan="2">
                  <a:txBody>
                    <a:bodyPr/>
                    <a:lstStyle/>
                    <a:p>
                      <a:pPr marL="533400" marR="268605" indent="-6350" algn="just">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Gümrük Vergisi muafiyeti</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tr-TR"/>
                    </a:p>
                  </a:txBody>
                  <a:tcPr/>
                </a:tc>
                <a:extLst>
                  <a:ext uri="{0D108BD9-81ED-4DB2-BD59-A6C34878D82A}">
                    <a16:rowId xmlns:a16="http://schemas.microsoft.com/office/drawing/2014/main" val="2048377076"/>
                  </a:ext>
                </a:extLst>
              </a:tr>
              <a:tr h="482946">
                <a:tc gridSpan="2">
                  <a:txBody>
                    <a:bodyPr/>
                    <a:lstStyle/>
                    <a:p>
                      <a:pPr marL="533400" marR="268605" indent="-6350" algn="just">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Yatırım yeri tahsisi </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tr-TR"/>
                    </a:p>
                  </a:txBody>
                  <a:tcPr/>
                </a:tc>
                <a:extLst>
                  <a:ext uri="{0D108BD9-81ED-4DB2-BD59-A6C34878D82A}">
                    <a16:rowId xmlns:a16="http://schemas.microsoft.com/office/drawing/2014/main" val="1285294582"/>
                  </a:ext>
                </a:extLst>
              </a:tr>
              <a:tr h="513128">
                <a:tc>
                  <a:txBody>
                    <a:bodyPr/>
                    <a:lstStyle/>
                    <a:p>
                      <a:pPr marL="533400" marR="268605" indent="-6350" algn="just">
                        <a:lnSpc>
                          <a:spcPct val="112000"/>
                        </a:lnSpc>
                        <a:spcAft>
                          <a:spcPts val="670"/>
                        </a:spcAft>
                        <a:buNone/>
                      </a:pPr>
                      <a:r>
                        <a:rPr lang="tr-TR" sz="1600" kern="100">
                          <a:effectLst/>
                          <a:latin typeface="Times New Roman" panose="02020603050405020304" pitchFamily="18" charset="0"/>
                          <a:cs typeface="Times New Roman" panose="02020603050405020304" pitchFamily="18" charset="0"/>
                        </a:rPr>
                        <a:t>Yatırıma Katkı Oranı</a:t>
                      </a:r>
                      <a:endParaRPr lang="tr-TR" sz="16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533400" marR="268605" indent="-6350" algn="r">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%50</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609401296"/>
                  </a:ext>
                </a:extLst>
              </a:tr>
              <a:tr h="439283">
                <a:tc>
                  <a:txBody>
                    <a:bodyPr/>
                    <a:lstStyle/>
                    <a:p>
                      <a:pPr marL="533400" marR="268605" indent="-6350" algn="just">
                        <a:lnSpc>
                          <a:spcPct val="112000"/>
                        </a:lnSpc>
                        <a:spcAft>
                          <a:spcPts val="670"/>
                        </a:spcAft>
                        <a:buNone/>
                      </a:pPr>
                      <a:r>
                        <a:rPr lang="tr-TR" sz="1600" kern="100">
                          <a:effectLst/>
                          <a:latin typeface="Times New Roman" panose="02020603050405020304" pitchFamily="18" charset="0"/>
                          <a:cs typeface="Times New Roman" panose="02020603050405020304" pitchFamily="18" charset="0"/>
                        </a:rPr>
                        <a:t>Vergi indirim Oranı     </a:t>
                      </a:r>
                      <a:endParaRPr lang="tr-TR" sz="16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533400" marR="268605" indent="-6350" algn="r">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%60</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760942619"/>
                  </a:ext>
                </a:extLst>
              </a:tr>
              <a:tr h="466241">
                <a:tc>
                  <a:txBody>
                    <a:bodyPr/>
                    <a:lstStyle/>
                    <a:p>
                      <a:pPr marL="533400" marR="268605" indent="-6350" algn="just">
                        <a:lnSpc>
                          <a:spcPct val="112000"/>
                        </a:lnSpc>
                        <a:spcAft>
                          <a:spcPts val="670"/>
                        </a:spcAft>
                        <a:buNone/>
                      </a:pPr>
                      <a:r>
                        <a:rPr lang="tr-TR" sz="1600" kern="100">
                          <a:effectLst/>
                          <a:latin typeface="Times New Roman" panose="02020603050405020304" pitchFamily="18" charset="0"/>
                          <a:cs typeface="Times New Roman" panose="02020603050405020304" pitchFamily="18" charset="0"/>
                        </a:rPr>
                        <a:t>Sigorta primi ve işveren hissesi desteği</a:t>
                      </a:r>
                      <a:endParaRPr lang="tr-TR" sz="16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140335" marR="268605" indent="-6350" algn="r">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6. Bölge </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970349144"/>
                  </a:ext>
                </a:extLst>
              </a:tr>
              <a:tr h="440828">
                <a:tc>
                  <a:txBody>
                    <a:bodyPr/>
                    <a:lstStyle/>
                    <a:p>
                      <a:pPr marL="533400" marR="268605" indent="-6350" algn="just">
                        <a:lnSpc>
                          <a:spcPct val="112000"/>
                        </a:lnSpc>
                        <a:spcAft>
                          <a:spcPts val="670"/>
                        </a:spcAft>
                        <a:buNone/>
                      </a:pPr>
                      <a:r>
                        <a:rPr lang="tr-TR" sz="1600" kern="100">
                          <a:effectLst/>
                          <a:latin typeface="Times New Roman" panose="02020603050405020304" pitchFamily="18" charset="0"/>
                          <a:cs typeface="Times New Roman" panose="02020603050405020304" pitchFamily="18" charset="0"/>
                        </a:rPr>
                        <a:t>Faiz ve kâr payı desteği</a:t>
                      </a:r>
                      <a:endParaRPr lang="tr-TR" sz="16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533400" marR="268605" indent="-6350" algn="r">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%40</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423235094"/>
                  </a:ext>
                </a:extLst>
              </a:tr>
              <a:tr h="617160">
                <a:tc>
                  <a:txBody>
                    <a:bodyPr/>
                    <a:lstStyle/>
                    <a:p>
                      <a:pPr marL="533400" marR="268605" indent="-6350" algn="just">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Makine desteği</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533400" marR="268605" indent="-6350" algn="r">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%25</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129677840"/>
                  </a:ext>
                </a:extLst>
              </a:tr>
            </a:tbl>
          </a:graphicData>
        </a:graphic>
      </p:graphicFrame>
      <p:pic>
        <p:nvPicPr>
          <p:cNvPr id="5" name="Resim 4" descr="metin, küçük resim içeren bir resim&#10;&#10;Açıklama otomatik olarak oluşturuldu">
            <a:extLst>
              <a:ext uri="{FF2B5EF4-FFF2-40B4-BE49-F238E27FC236}">
                <a16:creationId xmlns:a16="http://schemas.microsoft.com/office/drawing/2014/main" id="{00913D1E-E57D-2AB7-A532-A36AC2E4C1B4}"/>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6" name="Metin kutusu 5">
            <a:extLst>
              <a:ext uri="{FF2B5EF4-FFF2-40B4-BE49-F238E27FC236}">
                <a16:creationId xmlns:a16="http://schemas.microsoft.com/office/drawing/2014/main" id="{CF7999D1-7C00-A03A-B615-BC962320953E}"/>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299689216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399E581-BDC5-03D4-E60C-CCFC8EFA411E}"/>
              </a:ext>
            </a:extLst>
          </p:cNvPr>
          <p:cNvSpPr>
            <a:spLocks noGrp="1"/>
          </p:cNvSpPr>
          <p:nvPr>
            <p:ph idx="1"/>
          </p:nvPr>
        </p:nvSpPr>
        <p:spPr>
          <a:xfrm>
            <a:off x="258183" y="570155"/>
            <a:ext cx="10781072" cy="4689987"/>
          </a:xfrm>
        </p:spPr>
        <p:txBody>
          <a:bodyPr>
            <a:normAutofit/>
          </a:bodyPr>
          <a:lstStyle/>
          <a:p>
            <a:endParaRPr lang="tr-TR" sz="1600" dirty="0">
              <a:latin typeface="Times New Roman" panose="02020603050405020304" pitchFamily="18" charset="0"/>
              <a:cs typeface="Times New Roman" panose="02020603050405020304" pitchFamily="18" charset="0"/>
            </a:endParaRPr>
          </a:p>
          <a:p>
            <a:pPr marL="502920" lvl="2" indent="0">
              <a:buNone/>
            </a:pPr>
            <a:r>
              <a:rPr lang="tr-TR" sz="1600" b="1" dirty="0">
                <a:latin typeface="Times New Roman" panose="02020603050405020304" pitchFamily="18" charset="0"/>
                <a:cs typeface="Times New Roman" panose="02020603050405020304" pitchFamily="18" charset="0"/>
              </a:rPr>
              <a:t>YEREL KALKINMA HAMLESİ SAKARYA İLİ YATIRIM KONULARI </a:t>
            </a:r>
          </a:p>
          <a:p>
            <a:endParaRPr lang="tr-TR" sz="1600" dirty="0">
              <a:latin typeface="Times New Roman" panose="02020603050405020304" pitchFamily="18" charset="0"/>
              <a:cs typeface="Times New Roman" panose="02020603050405020304" pitchFamily="18" charset="0"/>
            </a:endParaRPr>
          </a:p>
          <a:p>
            <a:pPr>
              <a:lnSpc>
                <a:spcPct val="150000"/>
              </a:lnSpc>
            </a:pPr>
            <a:endParaRPr lang="tr-TR" sz="1600" dirty="0">
              <a:latin typeface="Times New Roman" panose="02020603050405020304" pitchFamily="18" charset="0"/>
              <a:cs typeface="Times New Roman" panose="02020603050405020304" pitchFamily="18" charset="0"/>
            </a:endParaRPr>
          </a:p>
          <a:p>
            <a:pPr lvl="1">
              <a:lnSpc>
                <a:spcPct val="150000"/>
              </a:lnSpc>
            </a:pPr>
            <a:r>
              <a:rPr lang="tr-TR" sz="1600" dirty="0">
                <a:latin typeface="Times New Roman" panose="02020603050405020304" pitchFamily="18" charset="0"/>
                <a:cs typeface="Times New Roman" panose="02020603050405020304" pitchFamily="18" charset="0"/>
              </a:rPr>
              <a:t>Akıllı teknolojili ölçüm ve sayaç sistemleri ile ekipmanları üretimi</a:t>
            </a:r>
          </a:p>
          <a:p>
            <a:pPr lvl="1">
              <a:lnSpc>
                <a:spcPct val="150000"/>
              </a:lnSpc>
            </a:pPr>
            <a:r>
              <a:rPr lang="tr-TR" sz="1600" dirty="0">
                <a:latin typeface="Times New Roman" panose="02020603050405020304" pitchFamily="18" charset="0"/>
                <a:cs typeface="Times New Roman" panose="02020603050405020304" pitchFamily="18" charset="0"/>
              </a:rPr>
              <a:t>Araçlar için özellikli sanitasyon sistemleri üretimi </a:t>
            </a:r>
          </a:p>
          <a:p>
            <a:pPr lvl="1">
              <a:lnSpc>
                <a:spcPct val="150000"/>
              </a:lnSpc>
            </a:pPr>
            <a:r>
              <a:rPr lang="tr-TR" sz="1600" dirty="0">
                <a:latin typeface="Times New Roman" panose="02020603050405020304" pitchFamily="18" charset="0"/>
                <a:cs typeface="Times New Roman" panose="02020603050405020304" pitchFamily="18" charset="0"/>
              </a:rPr>
              <a:t>Tarımsal ürün ve / veya atıklardan katma değerli ürün üretimi</a:t>
            </a:r>
          </a:p>
          <a:p>
            <a:pPr lvl="1">
              <a:lnSpc>
                <a:spcPct val="150000"/>
              </a:lnSpc>
            </a:pPr>
            <a:r>
              <a:rPr lang="tr-TR" sz="1600" dirty="0">
                <a:latin typeface="Times New Roman" panose="02020603050405020304" pitchFamily="18" charset="0"/>
                <a:cs typeface="Times New Roman" panose="02020603050405020304" pitchFamily="18" charset="0"/>
              </a:rPr>
              <a:t>Yüksek teknolojili endüstriyel gıda işleme makineleri ve kritik bileşenlerin üretimi </a:t>
            </a:r>
          </a:p>
          <a:p>
            <a:endParaRPr lang="tr-TR" dirty="0"/>
          </a:p>
        </p:txBody>
      </p:sp>
      <p:pic>
        <p:nvPicPr>
          <p:cNvPr id="4" name="Resim 3" descr="metin, küçük resim içeren bir resim&#10;&#10;Açıklama otomatik olarak oluşturuldu">
            <a:extLst>
              <a:ext uri="{FF2B5EF4-FFF2-40B4-BE49-F238E27FC236}">
                <a16:creationId xmlns:a16="http://schemas.microsoft.com/office/drawing/2014/main" id="{1B72A5A3-621F-945E-E19D-7F0A916D51EF}"/>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5" name="Metin kutusu 4">
            <a:extLst>
              <a:ext uri="{FF2B5EF4-FFF2-40B4-BE49-F238E27FC236}">
                <a16:creationId xmlns:a16="http://schemas.microsoft.com/office/drawing/2014/main" id="{08414597-464E-A9D4-62D4-CBD19D7A079A}"/>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40314089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D776B5F-2C66-AF70-CAD6-84DDF5729B8D}"/>
              </a:ext>
            </a:extLst>
          </p:cNvPr>
          <p:cNvSpPr>
            <a:spLocks noGrp="1"/>
          </p:cNvSpPr>
          <p:nvPr>
            <p:ph idx="1"/>
          </p:nvPr>
        </p:nvSpPr>
        <p:spPr>
          <a:xfrm>
            <a:off x="516194" y="661276"/>
            <a:ext cx="11675806" cy="5707626"/>
          </a:xfrm>
        </p:spPr>
        <p:txBody>
          <a:bodyPr/>
          <a:lstStyle/>
          <a:p>
            <a:pPr lvl="0">
              <a:lnSpc>
                <a:spcPct val="150000"/>
              </a:lnSpc>
            </a:pPr>
            <a:r>
              <a:rPr lang="tr-TR" sz="1600" b="1" dirty="0">
                <a:latin typeface="Times New Roman" panose="02020603050405020304" pitchFamily="18" charset="0"/>
                <a:cs typeface="Times New Roman" panose="02020603050405020304" pitchFamily="18" charset="0"/>
              </a:rPr>
              <a:t>Stratejik Hamle</a:t>
            </a:r>
            <a:endParaRPr lang="tr-TR" sz="1600" dirty="0">
              <a:latin typeface="Times New Roman" panose="02020603050405020304" pitchFamily="18" charset="0"/>
              <a:cs typeface="Times New Roman" panose="02020603050405020304" pitchFamily="18" charset="0"/>
            </a:endParaRPr>
          </a:p>
          <a:p>
            <a:pPr>
              <a:lnSpc>
                <a:spcPct val="150000"/>
              </a:lnSpc>
            </a:pPr>
            <a:r>
              <a:rPr lang="tr-TR" sz="1600" dirty="0">
                <a:latin typeface="Times New Roman" panose="02020603050405020304" pitchFamily="18" charset="0"/>
                <a:cs typeface="Times New Roman" panose="02020603050405020304" pitchFamily="18" charset="0"/>
              </a:rPr>
              <a:t>Katma değeri yüksek, arz güvenliğini sağlayacak, dışa bağımlılığını azaltacak ve Ar-</a:t>
            </a:r>
            <a:r>
              <a:rPr lang="tr-TR" sz="1600" dirty="0" err="1">
                <a:latin typeface="Times New Roman" panose="02020603050405020304" pitchFamily="18" charset="0"/>
                <a:cs typeface="Times New Roman" panose="02020603050405020304" pitchFamily="18" charset="0"/>
              </a:rPr>
              <a:t>Ge</a:t>
            </a:r>
            <a:r>
              <a:rPr lang="tr-TR" sz="1600" dirty="0">
                <a:latin typeface="Times New Roman" panose="02020603050405020304" pitchFamily="18" charset="0"/>
                <a:cs typeface="Times New Roman" panose="02020603050405020304" pitchFamily="18" charset="0"/>
              </a:rPr>
              <a:t> içeriği yüksek yatırımlar desteklenir. İleri teknoloji makine, yeni nesil mobilite, ilaç etken maddesi, yarı iletken üretimi, gibi stratejik ve kritik konulardaki yatırımlar desteklenmektedir.</a:t>
            </a:r>
          </a:p>
          <a:p>
            <a:endParaRPr lang="tr-TR" dirty="0"/>
          </a:p>
          <a:p>
            <a:endParaRPr lang="tr-TR" dirty="0"/>
          </a:p>
          <a:p>
            <a:endParaRPr lang="tr-TR" dirty="0"/>
          </a:p>
        </p:txBody>
      </p:sp>
      <p:graphicFrame>
        <p:nvGraphicFramePr>
          <p:cNvPr id="4" name="Tablo 3">
            <a:extLst>
              <a:ext uri="{FF2B5EF4-FFF2-40B4-BE49-F238E27FC236}">
                <a16:creationId xmlns:a16="http://schemas.microsoft.com/office/drawing/2014/main" id="{410C4D4F-9C80-F3F5-C389-3B72338EBB15}"/>
              </a:ext>
            </a:extLst>
          </p:cNvPr>
          <p:cNvGraphicFramePr>
            <a:graphicFrameLocks noGrp="1"/>
          </p:cNvGraphicFramePr>
          <p:nvPr>
            <p:extLst>
              <p:ext uri="{D42A27DB-BD31-4B8C-83A1-F6EECF244321}">
                <p14:modId xmlns:p14="http://schemas.microsoft.com/office/powerpoint/2010/main" val="3289831658"/>
              </p:ext>
            </p:extLst>
          </p:nvPr>
        </p:nvGraphicFramePr>
        <p:xfrm>
          <a:off x="644939" y="2625039"/>
          <a:ext cx="8436077" cy="3451126"/>
        </p:xfrm>
        <a:graphic>
          <a:graphicData uri="http://schemas.openxmlformats.org/drawingml/2006/table">
            <a:tbl>
              <a:tblPr firstRow="1" firstCol="1" bandRow="1">
                <a:tableStyleId>{5C22544A-7EE6-4342-B048-85BDC9FD1C3A}</a:tableStyleId>
              </a:tblPr>
              <a:tblGrid>
                <a:gridCol w="6314400">
                  <a:extLst>
                    <a:ext uri="{9D8B030D-6E8A-4147-A177-3AD203B41FA5}">
                      <a16:colId xmlns:a16="http://schemas.microsoft.com/office/drawing/2014/main" val="807096216"/>
                    </a:ext>
                  </a:extLst>
                </a:gridCol>
                <a:gridCol w="2121677">
                  <a:extLst>
                    <a:ext uri="{9D8B030D-6E8A-4147-A177-3AD203B41FA5}">
                      <a16:colId xmlns:a16="http://schemas.microsoft.com/office/drawing/2014/main" val="2251444131"/>
                    </a:ext>
                  </a:extLst>
                </a:gridCol>
              </a:tblGrid>
              <a:tr h="361213">
                <a:tc gridSpan="2">
                  <a:txBody>
                    <a:bodyPr/>
                    <a:lstStyle/>
                    <a:p>
                      <a:pPr marL="533400" marR="268605" indent="-6350" algn="just">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KDV istisnası </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tr-TR"/>
                    </a:p>
                  </a:txBody>
                  <a:tcPr/>
                </a:tc>
                <a:extLst>
                  <a:ext uri="{0D108BD9-81ED-4DB2-BD59-A6C34878D82A}">
                    <a16:rowId xmlns:a16="http://schemas.microsoft.com/office/drawing/2014/main" val="1830300139"/>
                  </a:ext>
                </a:extLst>
              </a:tr>
              <a:tr h="473310">
                <a:tc gridSpan="2">
                  <a:txBody>
                    <a:bodyPr/>
                    <a:lstStyle/>
                    <a:p>
                      <a:pPr marL="533400" marR="268605" indent="-6350" algn="just">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Gümrük Vergisi muafiyeti</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tr-TR"/>
                    </a:p>
                  </a:txBody>
                  <a:tcPr/>
                </a:tc>
                <a:extLst>
                  <a:ext uri="{0D108BD9-81ED-4DB2-BD59-A6C34878D82A}">
                    <a16:rowId xmlns:a16="http://schemas.microsoft.com/office/drawing/2014/main" val="2626602767"/>
                  </a:ext>
                </a:extLst>
              </a:tr>
              <a:tr h="423863">
                <a:tc gridSpan="2">
                  <a:txBody>
                    <a:bodyPr/>
                    <a:lstStyle/>
                    <a:p>
                      <a:pPr marL="533400" marR="268605" indent="-6350" algn="just">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Yatırım yeri tahsisi </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hMerge="1">
                  <a:txBody>
                    <a:bodyPr/>
                    <a:lstStyle/>
                    <a:p>
                      <a:endParaRPr lang="tr-TR"/>
                    </a:p>
                  </a:txBody>
                  <a:tcPr/>
                </a:tc>
                <a:extLst>
                  <a:ext uri="{0D108BD9-81ED-4DB2-BD59-A6C34878D82A}">
                    <a16:rowId xmlns:a16="http://schemas.microsoft.com/office/drawing/2014/main" val="1844631260"/>
                  </a:ext>
                </a:extLst>
              </a:tr>
              <a:tr h="438548">
                <a:tc>
                  <a:txBody>
                    <a:bodyPr/>
                    <a:lstStyle/>
                    <a:p>
                      <a:pPr marL="533400" marR="268605" indent="-6350" algn="just">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Yatırıma Katkı Oranı</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533400" marR="268605" indent="-6350" algn="r">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%40</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835221286"/>
                  </a:ext>
                </a:extLst>
              </a:tr>
              <a:tr h="438548">
                <a:tc>
                  <a:txBody>
                    <a:bodyPr/>
                    <a:lstStyle/>
                    <a:p>
                      <a:pPr marL="533400" marR="268605" indent="-6350" algn="just">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Vergi indirim Oranı     </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533400" marR="268605" indent="-6350" algn="r">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%60</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054551213"/>
                  </a:ext>
                </a:extLst>
              </a:tr>
              <a:tr h="438548">
                <a:tc>
                  <a:txBody>
                    <a:bodyPr/>
                    <a:lstStyle/>
                    <a:p>
                      <a:pPr marL="533400" marR="268605" indent="-6350" algn="just">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Sigorta primi ve işveren hissesi desteği</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140335" marR="268605" indent="-6350" algn="r">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6. Bölge </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594490153"/>
                  </a:ext>
                </a:extLst>
              </a:tr>
              <a:tr h="438548">
                <a:tc>
                  <a:txBody>
                    <a:bodyPr/>
                    <a:lstStyle/>
                    <a:p>
                      <a:pPr marL="533400" marR="268605" indent="-6350" algn="just">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Faiz ve kâr payı desteği</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533400" marR="268605" indent="-6350" algn="r">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%30</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08144253"/>
                  </a:ext>
                </a:extLst>
              </a:tr>
              <a:tr h="438548">
                <a:tc>
                  <a:txBody>
                    <a:bodyPr/>
                    <a:lstStyle/>
                    <a:p>
                      <a:pPr marL="533400" marR="268605" indent="-6350" algn="just">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Makine desteği</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tc>
                  <a:txBody>
                    <a:bodyPr/>
                    <a:lstStyle/>
                    <a:p>
                      <a:pPr marL="533400" marR="268605" indent="-6350" algn="r">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%25</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241580009"/>
                  </a:ext>
                </a:extLst>
              </a:tr>
            </a:tbl>
          </a:graphicData>
        </a:graphic>
      </p:graphicFrame>
      <p:pic>
        <p:nvPicPr>
          <p:cNvPr id="5" name="Resim 4" descr="metin, küçük resim içeren bir resim&#10;&#10;Açıklama otomatik olarak oluşturuldu">
            <a:extLst>
              <a:ext uri="{FF2B5EF4-FFF2-40B4-BE49-F238E27FC236}">
                <a16:creationId xmlns:a16="http://schemas.microsoft.com/office/drawing/2014/main" id="{14E782FE-1A48-269E-8942-9D1F4D149F9E}"/>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6" name="Metin kutusu 5">
            <a:extLst>
              <a:ext uri="{FF2B5EF4-FFF2-40B4-BE49-F238E27FC236}">
                <a16:creationId xmlns:a16="http://schemas.microsoft.com/office/drawing/2014/main" id="{E7291A60-AFE4-3248-F40E-AB7B5B2F22C3}"/>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426897537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E28352B1-CA4C-EB73-BFAE-C23AE0DC8837}"/>
              </a:ext>
            </a:extLst>
          </p:cNvPr>
          <p:cNvSpPr>
            <a:spLocks noGrp="1"/>
          </p:cNvSpPr>
          <p:nvPr>
            <p:ph idx="1"/>
          </p:nvPr>
        </p:nvSpPr>
        <p:spPr>
          <a:xfrm>
            <a:off x="629323" y="1686563"/>
            <a:ext cx="5737860" cy="3666980"/>
          </a:xfrm>
        </p:spPr>
        <p:txBody>
          <a:bodyPr>
            <a:normAutofit/>
          </a:bodyPr>
          <a:lstStyle/>
          <a:p>
            <a:pPr lvl="0">
              <a:lnSpc>
                <a:spcPct val="150000"/>
              </a:lnSpc>
            </a:pPr>
            <a:r>
              <a:rPr lang="tr-TR" sz="1600" b="1" dirty="0">
                <a:latin typeface="Times New Roman" panose="02020603050405020304" pitchFamily="18" charset="0"/>
                <a:cs typeface="Times New Roman" panose="02020603050405020304" pitchFamily="18" charset="0"/>
              </a:rPr>
              <a:t>Sektörel ve Bölgesel Teşvik Sistemi </a:t>
            </a:r>
            <a:endParaRPr lang="tr-TR" sz="1600" dirty="0">
              <a:latin typeface="Times New Roman" panose="02020603050405020304" pitchFamily="18" charset="0"/>
              <a:cs typeface="Times New Roman" panose="02020603050405020304" pitchFamily="18" charset="0"/>
            </a:endParaRPr>
          </a:p>
          <a:p>
            <a:pPr lvl="0">
              <a:lnSpc>
                <a:spcPct val="150000"/>
              </a:lnSpc>
            </a:pPr>
            <a:r>
              <a:rPr lang="tr-TR" sz="1600" b="1" dirty="0">
                <a:latin typeface="Times New Roman" panose="02020603050405020304" pitchFamily="18" charset="0"/>
                <a:cs typeface="Times New Roman" panose="02020603050405020304" pitchFamily="18" charset="0"/>
              </a:rPr>
              <a:t>Öncelikli Yatırım </a:t>
            </a:r>
            <a:endParaRPr lang="tr-TR" sz="1600" dirty="0">
              <a:latin typeface="Times New Roman" panose="02020603050405020304" pitchFamily="18" charset="0"/>
              <a:cs typeface="Times New Roman" panose="02020603050405020304" pitchFamily="18" charset="0"/>
            </a:endParaRPr>
          </a:p>
          <a:p>
            <a:pPr>
              <a:lnSpc>
                <a:spcPct val="150000"/>
              </a:lnSpc>
            </a:pPr>
            <a:r>
              <a:rPr lang="tr-TR" sz="1600" dirty="0">
                <a:latin typeface="Times New Roman" panose="02020603050405020304" pitchFamily="18" charset="0"/>
                <a:cs typeface="Times New Roman" panose="02020603050405020304" pitchFamily="18" charset="0"/>
              </a:rPr>
              <a:t>Yeşil dönüşüm, dijital dönüşüm, orta yüksek ve yüksek teknolojili ürün üretimi, madencilik yatırımları, lisanssız elektrik üretimi, gibi seçili yatırım konuları desteklenmektedir.</a:t>
            </a:r>
          </a:p>
          <a:p>
            <a:endParaRPr lang="tr-TR" dirty="0"/>
          </a:p>
        </p:txBody>
      </p:sp>
      <p:graphicFrame>
        <p:nvGraphicFramePr>
          <p:cNvPr id="4" name="Tablo 3">
            <a:extLst>
              <a:ext uri="{FF2B5EF4-FFF2-40B4-BE49-F238E27FC236}">
                <a16:creationId xmlns:a16="http://schemas.microsoft.com/office/drawing/2014/main" id="{CBC0A912-01DE-C524-CA72-DA2A690BAA45}"/>
              </a:ext>
            </a:extLst>
          </p:cNvPr>
          <p:cNvGraphicFramePr>
            <a:graphicFrameLocks noGrp="1"/>
          </p:cNvGraphicFramePr>
          <p:nvPr>
            <p:extLst>
              <p:ext uri="{D42A27DB-BD31-4B8C-83A1-F6EECF244321}">
                <p14:modId xmlns:p14="http://schemas.microsoft.com/office/powerpoint/2010/main" val="1897091635"/>
              </p:ext>
            </p:extLst>
          </p:nvPr>
        </p:nvGraphicFramePr>
        <p:xfrm>
          <a:off x="6367183" y="1415846"/>
          <a:ext cx="5353664" cy="4026308"/>
        </p:xfrm>
        <a:graphic>
          <a:graphicData uri="http://schemas.openxmlformats.org/drawingml/2006/table">
            <a:tbl>
              <a:tblPr firstRow="1" firstCol="1" bandRow="1">
                <a:tableStyleId>{5C22544A-7EE6-4342-B048-85BDC9FD1C3A}</a:tableStyleId>
              </a:tblPr>
              <a:tblGrid>
                <a:gridCol w="3370507">
                  <a:extLst>
                    <a:ext uri="{9D8B030D-6E8A-4147-A177-3AD203B41FA5}">
                      <a16:colId xmlns:a16="http://schemas.microsoft.com/office/drawing/2014/main" val="2835207264"/>
                    </a:ext>
                  </a:extLst>
                </a:gridCol>
                <a:gridCol w="1983157">
                  <a:extLst>
                    <a:ext uri="{9D8B030D-6E8A-4147-A177-3AD203B41FA5}">
                      <a16:colId xmlns:a16="http://schemas.microsoft.com/office/drawing/2014/main" val="812866121"/>
                    </a:ext>
                  </a:extLst>
                </a:gridCol>
              </a:tblGrid>
              <a:tr h="505149">
                <a:tc gridSpan="2">
                  <a:txBody>
                    <a:bodyPr/>
                    <a:lstStyle/>
                    <a:p>
                      <a:pPr marL="533400" marR="268605" indent="-6350" algn="just">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KDV istisnası </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489" marR="84489" marT="0" marB="0" anchor="ctr"/>
                </a:tc>
                <a:tc hMerge="1">
                  <a:txBody>
                    <a:bodyPr/>
                    <a:lstStyle/>
                    <a:p>
                      <a:endParaRPr lang="tr-TR"/>
                    </a:p>
                  </a:txBody>
                  <a:tcPr/>
                </a:tc>
                <a:extLst>
                  <a:ext uri="{0D108BD9-81ED-4DB2-BD59-A6C34878D82A}">
                    <a16:rowId xmlns:a16="http://schemas.microsoft.com/office/drawing/2014/main" val="2048926867"/>
                  </a:ext>
                </a:extLst>
              </a:tr>
              <a:tr h="428987">
                <a:tc gridSpan="2">
                  <a:txBody>
                    <a:bodyPr/>
                    <a:lstStyle/>
                    <a:p>
                      <a:pPr marL="533400" marR="268605" indent="-6350" algn="just">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Gümrük Vergisi muafiyeti</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489" marR="84489" marT="0" marB="0" anchor="ctr"/>
                </a:tc>
                <a:tc hMerge="1">
                  <a:txBody>
                    <a:bodyPr/>
                    <a:lstStyle/>
                    <a:p>
                      <a:endParaRPr lang="tr-TR"/>
                    </a:p>
                  </a:txBody>
                  <a:tcPr/>
                </a:tc>
                <a:extLst>
                  <a:ext uri="{0D108BD9-81ED-4DB2-BD59-A6C34878D82A}">
                    <a16:rowId xmlns:a16="http://schemas.microsoft.com/office/drawing/2014/main" val="2985331907"/>
                  </a:ext>
                </a:extLst>
              </a:tr>
              <a:tr h="554106">
                <a:tc gridSpan="2">
                  <a:txBody>
                    <a:bodyPr/>
                    <a:lstStyle/>
                    <a:p>
                      <a:pPr marL="533400" marR="268605" indent="-6350" algn="just">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Yatırım yeri tahsisi </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489" marR="84489" marT="0" marB="0" anchor="ctr"/>
                </a:tc>
                <a:tc hMerge="1">
                  <a:txBody>
                    <a:bodyPr/>
                    <a:lstStyle/>
                    <a:p>
                      <a:endParaRPr lang="tr-TR"/>
                    </a:p>
                  </a:txBody>
                  <a:tcPr/>
                </a:tc>
                <a:extLst>
                  <a:ext uri="{0D108BD9-81ED-4DB2-BD59-A6C34878D82A}">
                    <a16:rowId xmlns:a16="http://schemas.microsoft.com/office/drawing/2014/main" val="4130879336"/>
                  </a:ext>
                </a:extLst>
              </a:tr>
              <a:tr h="554106">
                <a:tc>
                  <a:txBody>
                    <a:bodyPr/>
                    <a:lstStyle/>
                    <a:p>
                      <a:pPr marL="533400" marR="268605" indent="-6350" algn="just">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Yatırıma Katkı Oranı</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489" marR="84489" marT="0" marB="0" anchor="ctr"/>
                </a:tc>
                <a:tc>
                  <a:txBody>
                    <a:bodyPr/>
                    <a:lstStyle/>
                    <a:p>
                      <a:pPr marL="533400" marR="268605" indent="-6350" algn="r">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%30</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489" marR="84489" marT="0" marB="0" anchor="ctr"/>
                </a:tc>
                <a:extLst>
                  <a:ext uri="{0D108BD9-81ED-4DB2-BD59-A6C34878D82A}">
                    <a16:rowId xmlns:a16="http://schemas.microsoft.com/office/drawing/2014/main" val="333013552"/>
                  </a:ext>
                </a:extLst>
              </a:tr>
              <a:tr h="482609">
                <a:tc>
                  <a:txBody>
                    <a:bodyPr/>
                    <a:lstStyle/>
                    <a:p>
                      <a:pPr marL="533400" marR="268605" indent="-6350" algn="just">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Vergi indirim Oranı     </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489" marR="84489" marT="0" marB="0" anchor="ctr"/>
                </a:tc>
                <a:tc>
                  <a:txBody>
                    <a:bodyPr/>
                    <a:lstStyle/>
                    <a:p>
                      <a:pPr marL="533400" marR="268605" indent="-6350" algn="r">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%60</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489" marR="84489" marT="0" marB="0" anchor="ctr"/>
                </a:tc>
                <a:extLst>
                  <a:ext uri="{0D108BD9-81ED-4DB2-BD59-A6C34878D82A}">
                    <a16:rowId xmlns:a16="http://schemas.microsoft.com/office/drawing/2014/main" val="353833044"/>
                  </a:ext>
                </a:extLst>
              </a:tr>
              <a:tr h="313545">
                <a:tc gridSpan="2">
                  <a:txBody>
                    <a:bodyPr/>
                    <a:lstStyle/>
                    <a:p>
                      <a:pPr marL="533400" marR="268605" indent="-6350" algn="l">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Sigorta primi işveren hissesi desteği</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489" marR="84489" marT="0" marB="0" anchor="ctr"/>
                </a:tc>
                <a:tc hMerge="1">
                  <a:txBody>
                    <a:bodyPr/>
                    <a:lstStyle/>
                    <a:p>
                      <a:endParaRPr lang="tr-TR"/>
                    </a:p>
                  </a:txBody>
                  <a:tcPr/>
                </a:tc>
                <a:extLst>
                  <a:ext uri="{0D108BD9-81ED-4DB2-BD59-A6C34878D82A}">
                    <a16:rowId xmlns:a16="http://schemas.microsoft.com/office/drawing/2014/main" val="1643125521"/>
                  </a:ext>
                </a:extLst>
              </a:tr>
              <a:tr h="593903">
                <a:tc>
                  <a:txBody>
                    <a:bodyPr/>
                    <a:lstStyle/>
                    <a:p>
                      <a:pPr marL="533400" marR="268605" indent="-6350" algn="just">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Sigorta primi işçi hissesi desteği</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489" marR="84489" marT="0" marB="0" anchor="ctr"/>
                </a:tc>
                <a:tc>
                  <a:txBody>
                    <a:bodyPr/>
                    <a:lstStyle/>
                    <a:p>
                      <a:pPr marL="140335" marR="268605" indent="-6350" algn="r">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6. Bölge </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489" marR="84489" marT="0" marB="0" anchor="ctr"/>
                </a:tc>
                <a:extLst>
                  <a:ext uri="{0D108BD9-81ED-4DB2-BD59-A6C34878D82A}">
                    <a16:rowId xmlns:a16="http://schemas.microsoft.com/office/drawing/2014/main" val="2114327009"/>
                  </a:ext>
                </a:extLst>
              </a:tr>
              <a:tr h="593903">
                <a:tc>
                  <a:txBody>
                    <a:bodyPr/>
                    <a:lstStyle/>
                    <a:p>
                      <a:pPr marL="533400" marR="268605" indent="-6350" algn="just">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Faiz ve kâr payı desteği</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489" marR="84489" marT="0" marB="0" anchor="ctr"/>
                </a:tc>
                <a:tc>
                  <a:txBody>
                    <a:bodyPr/>
                    <a:lstStyle/>
                    <a:p>
                      <a:pPr marL="533400" marR="268605" indent="-6350" algn="r">
                        <a:lnSpc>
                          <a:spcPct val="112000"/>
                        </a:lnSpc>
                        <a:spcAft>
                          <a:spcPts val="670"/>
                        </a:spcAft>
                        <a:buNone/>
                      </a:pPr>
                      <a:r>
                        <a:rPr lang="tr-TR" sz="1600" kern="100" dirty="0">
                          <a:effectLst/>
                          <a:latin typeface="Times New Roman" panose="02020603050405020304" pitchFamily="18" charset="0"/>
                          <a:cs typeface="Times New Roman" panose="02020603050405020304" pitchFamily="18" charset="0"/>
                        </a:rPr>
                        <a:t>%25</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84489" marR="84489" marT="0" marB="0" anchor="ctr"/>
                </a:tc>
                <a:extLst>
                  <a:ext uri="{0D108BD9-81ED-4DB2-BD59-A6C34878D82A}">
                    <a16:rowId xmlns:a16="http://schemas.microsoft.com/office/drawing/2014/main" val="4241446791"/>
                  </a:ext>
                </a:extLst>
              </a:tr>
            </a:tbl>
          </a:graphicData>
        </a:graphic>
      </p:graphicFrame>
      <p:pic>
        <p:nvPicPr>
          <p:cNvPr id="2" name="Resim 1" descr="metin, küçük resim içeren bir resim&#10;&#10;Açıklama otomatik olarak oluşturuldu">
            <a:extLst>
              <a:ext uri="{FF2B5EF4-FFF2-40B4-BE49-F238E27FC236}">
                <a16:creationId xmlns:a16="http://schemas.microsoft.com/office/drawing/2014/main" id="{3138AA28-F2A2-3CAD-9D66-EDAA308B890D}"/>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5" name="Metin kutusu 4">
            <a:extLst>
              <a:ext uri="{FF2B5EF4-FFF2-40B4-BE49-F238E27FC236}">
                <a16:creationId xmlns:a16="http://schemas.microsoft.com/office/drawing/2014/main" id="{93726C24-D161-1EFD-F1A5-6D3F648D55CE}"/>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331723755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6C98BB0-F1F5-AE56-3B9A-CFB3DE1F067A}"/>
              </a:ext>
            </a:extLst>
          </p:cNvPr>
          <p:cNvSpPr>
            <a:spLocks noGrp="1"/>
          </p:cNvSpPr>
          <p:nvPr>
            <p:ph idx="1"/>
          </p:nvPr>
        </p:nvSpPr>
        <p:spPr>
          <a:xfrm>
            <a:off x="577614" y="788605"/>
            <a:ext cx="11528324" cy="5692877"/>
          </a:xfrm>
        </p:spPr>
        <p:txBody>
          <a:bodyPr/>
          <a:lstStyle/>
          <a:p>
            <a:pPr lvl="0">
              <a:lnSpc>
                <a:spcPct val="150000"/>
              </a:lnSpc>
            </a:pPr>
            <a:r>
              <a:rPr lang="tr-TR" sz="1600" b="1" dirty="0">
                <a:latin typeface="Times New Roman" panose="02020603050405020304" pitchFamily="18" charset="0"/>
                <a:cs typeface="Times New Roman" panose="02020603050405020304" pitchFamily="18" charset="0"/>
              </a:rPr>
              <a:t>Hedef Yatırım </a:t>
            </a:r>
            <a:endParaRPr lang="tr-TR" sz="1600" dirty="0">
              <a:latin typeface="Times New Roman" panose="02020603050405020304" pitchFamily="18" charset="0"/>
              <a:cs typeface="Times New Roman" panose="02020603050405020304" pitchFamily="18" charset="0"/>
            </a:endParaRPr>
          </a:p>
          <a:p>
            <a:pPr>
              <a:lnSpc>
                <a:spcPct val="150000"/>
              </a:lnSpc>
            </a:pPr>
            <a:r>
              <a:rPr lang="tr-TR" sz="1600" dirty="0">
                <a:latin typeface="Times New Roman" panose="02020603050405020304" pitchFamily="18" charset="0"/>
                <a:cs typeface="Times New Roman" panose="02020603050405020304" pitchFamily="18" charset="0"/>
              </a:rPr>
              <a:t>İmalat sanayi yatırımları, hizmet sektörü yatırımları, seracılık, entegre hayvancılık yatırımları, enerji ve madencilik yatırım konuları geniş tabanlı olarak desteklenmektedir. </a:t>
            </a:r>
          </a:p>
          <a:p>
            <a:pPr>
              <a:lnSpc>
                <a:spcPct val="150000"/>
              </a:lnSpc>
            </a:pPr>
            <a:r>
              <a:rPr lang="tr-TR" sz="1600" dirty="0">
                <a:latin typeface="Times New Roman" panose="02020603050405020304" pitchFamily="18" charset="0"/>
                <a:cs typeface="Times New Roman" panose="02020603050405020304" pitchFamily="18" charset="0"/>
              </a:rPr>
              <a:t>Eski yatırım teşvik sisteminde en çok karşımıza çıkan bölgesel teşvik yatırımları, yeni dönemde çoğunlukla hedef yatırım olarak belgelendirilmektedir. </a:t>
            </a:r>
          </a:p>
          <a:p>
            <a:endParaRPr lang="tr-TR" dirty="0"/>
          </a:p>
        </p:txBody>
      </p:sp>
      <p:graphicFrame>
        <p:nvGraphicFramePr>
          <p:cNvPr id="5" name="Tablo 4">
            <a:extLst>
              <a:ext uri="{FF2B5EF4-FFF2-40B4-BE49-F238E27FC236}">
                <a16:creationId xmlns:a16="http://schemas.microsoft.com/office/drawing/2014/main" id="{7CEBD44D-51E7-3648-6CC1-A125B25B1D02}"/>
              </a:ext>
            </a:extLst>
          </p:cNvPr>
          <p:cNvGraphicFramePr>
            <a:graphicFrameLocks noGrp="1"/>
          </p:cNvGraphicFramePr>
          <p:nvPr>
            <p:extLst>
              <p:ext uri="{D42A27DB-BD31-4B8C-83A1-F6EECF244321}">
                <p14:modId xmlns:p14="http://schemas.microsoft.com/office/powerpoint/2010/main" val="2719507993"/>
              </p:ext>
            </p:extLst>
          </p:nvPr>
        </p:nvGraphicFramePr>
        <p:xfrm>
          <a:off x="674433" y="3073997"/>
          <a:ext cx="9807679" cy="3220754"/>
        </p:xfrm>
        <a:graphic>
          <a:graphicData uri="http://schemas.openxmlformats.org/drawingml/2006/table">
            <a:tbl>
              <a:tblPr firstRow="1" firstCol="1" bandRow="1"/>
              <a:tblGrid>
                <a:gridCol w="7296433">
                  <a:extLst>
                    <a:ext uri="{9D8B030D-6E8A-4147-A177-3AD203B41FA5}">
                      <a16:colId xmlns:a16="http://schemas.microsoft.com/office/drawing/2014/main" val="1862165732"/>
                    </a:ext>
                  </a:extLst>
                </a:gridCol>
                <a:gridCol w="2511246">
                  <a:extLst>
                    <a:ext uri="{9D8B030D-6E8A-4147-A177-3AD203B41FA5}">
                      <a16:colId xmlns:a16="http://schemas.microsoft.com/office/drawing/2014/main" val="3561539891"/>
                    </a:ext>
                  </a:extLst>
                </a:gridCol>
              </a:tblGrid>
              <a:tr h="494072">
                <a:tc gridSpan="2">
                  <a:txBody>
                    <a:bodyPr/>
                    <a:lstStyle/>
                    <a:p>
                      <a:pPr marL="533400" marR="268605" indent="-6350" algn="just">
                        <a:lnSpc>
                          <a:spcPct val="112000"/>
                        </a:lnSpc>
                        <a:spcAft>
                          <a:spcPts val="67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KDV istisnası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tile tx="0" ty="0" sx="100000" sy="100000" flip="none" algn="tl"/>
                    </a:blipFill>
                  </a:tcPr>
                </a:tc>
                <a:tc hMerge="1">
                  <a:txBody>
                    <a:bodyPr/>
                    <a:lstStyle/>
                    <a:p>
                      <a:endParaRPr lang="tr-TR"/>
                    </a:p>
                  </a:txBody>
                  <a:tcPr/>
                </a:tc>
                <a:extLst>
                  <a:ext uri="{0D108BD9-81ED-4DB2-BD59-A6C34878D82A}">
                    <a16:rowId xmlns:a16="http://schemas.microsoft.com/office/drawing/2014/main" val="3810843869"/>
                  </a:ext>
                </a:extLst>
              </a:tr>
              <a:tr h="442452">
                <a:tc gridSpan="2">
                  <a:txBody>
                    <a:bodyPr/>
                    <a:lstStyle/>
                    <a:p>
                      <a:pPr marL="533400" marR="268605" indent="-6350" algn="just">
                        <a:lnSpc>
                          <a:spcPct val="112000"/>
                        </a:lnSpc>
                        <a:spcAft>
                          <a:spcPts val="67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Gümrük Vergisi muafiyeti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tile tx="0" ty="0" sx="100000" sy="100000" flip="none" algn="tl"/>
                    </a:blipFill>
                  </a:tcPr>
                </a:tc>
                <a:tc hMerge="1">
                  <a:txBody>
                    <a:bodyPr/>
                    <a:lstStyle/>
                    <a:p>
                      <a:endParaRPr lang="tr-TR"/>
                    </a:p>
                  </a:txBody>
                  <a:tcPr/>
                </a:tc>
                <a:extLst>
                  <a:ext uri="{0D108BD9-81ED-4DB2-BD59-A6C34878D82A}">
                    <a16:rowId xmlns:a16="http://schemas.microsoft.com/office/drawing/2014/main" val="2441459707"/>
                  </a:ext>
                </a:extLst>
              </a:tr>
              <a:tr h="398206">
                <a:tc gridSpan="2">
                  <a:txBody>
                    <a:bodyPr/>
                    <a:lstStyle/>
                    <a:p>
                      <a:pPr marL="533400" marR="268605" indent="-6350" algn="just">
                        <a:lnSpc>
                          <a:spcPct val="112000"/>
                        </a:lnSpc>
                        <a:spcAft>
                          <a:spcPts val="67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Yatırım yeri tahsisi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tile tx="0" ty="0" sx="100000" sy="100000" flip="none" algn="tl"/>
                    </a:blipFill>
                  </a:tcPr>
                </a:tc>
                <a:tc hMerge="1">
                  <a:txBody>
                    <a:bodyPr/>
                    <a:lstStyle/>
                    <a:p>
                      <a:endParaRPr lang="tr-TR"/>
                    </a:p>
                  </a:txBody>
                  <a:tcPr/>
                </a:tc>
                <a:extLst>
                  <a:ext uri="{0D108BD9-81ED-4DB2-BD59-A6C34878D82A}">
                    <a16:rowId xmlns:a16="http://schemas.microsoft.com/office/drawing/2014/main" val="2728827777"/>
                  </a:ext>
                </a:extLst>
              </a:tr>
              <a:tr h="280219">
                <a:tc>
                  <a:txBody>
                    <a:bodyPr/>
                    <a:lstStyle/>
                    <a:p>
                      <a:pPr marL="533400" marR="268605" indent="-6350" algn="just">
                        <a:lnSpc>
                          <a:spcPct val="112000"/>
                        </a:lnSpc>
                        <a:spcAft>
                          <a:spcPts val="67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Yatırıma Katkı Oranı</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533400" marR="268605" indent="-6350" algn="r">
                        <a:lnSpc>
                          <a:spcPct val="112000"/>
                        </a:lnSpc>
                        <a:spcAft>
                          <a:spcPts val="670"/>
                        </a:spcAft>
                        <a:buNone/>
                      </a:pPr>
                      <a:r>
                        <a:rPr lang="tr-TR" sz="1600" kern="100">
                          <a:solidFill>
                            <a:srgbClr val="000000"/>
                          </a:solidFill>
                          <a:effectLst/>
                          <a:latin typeface="Times New Roman" panose="02020603050405020304" pitchFamily="18" charset="0"/>
                          <a:ea typeface="Times New Roman" panose="02020603050405020304" pitchFamily="18" charset="0"/>
                        </a:rPr>
                        <a:t>%20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338085485"/>
                  </a:ext>
                </a:extLst>
              </a:tr>
              <a:tr h="294968">
                <a:tc>
                  <a:txBody>
                    <a:bodyPr/>
                    <a:lstStyle/>
                    <a:p>
                      <a:pPr marL="533400" marR="268605" indent="-6350" algn="just">
                        <a:lnSpc>
                          <a:spcPct val="112000"/>
                        </a:lnSpc>
                        <a:spcAft>
                          <a:spcPts val="67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Vergi indirim Oranı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533400" marR="268605" indent="-6350" algn="r">
                        <a:lnSpc>
                          <a:spcPct val="112000"/>
                        </a:lnSpc>
                        <a:spcAft>
                          <a:spcPts val="670"/>
                        </a:spcAft>
                        <a:buNone/>
                      </a:pPr>
                      <a:r>
                        <a:rPr lang="tr-TR" sz="1600" kern="100">
                          <a:solidFill>
                            <a:srgbClr val="000000"/>
                          </a:solidFill>
                          <a:effectLst/>
                          <a:latin typeface="Times New Roman" panose="02020603050405020304" pitchFamily="18" charset="0"/>
                          <a:ea typeface="Times New Roman" panose="02020603050405020304" pitchFamily="18" charset="0"/>
                        </a:rPr>
                        <a:t>%60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2512604050"/>
                  </a:ext>
                </a:extLst>
              </a:tr>
              <a:tr h="324465">
                <a:tc gridSpan="2">
                  <a:txBody>
                    <a:bodyPr/>
                    <a:lstStyle/>
                    <a:p>
                      <a:pPr marL="533400" marR="268605" indent="-6350" algn="l">
                        <a:lnSpc>
                          <a:spcPct val="112000"/>
                        </a:lnSpc>
                        <a:spcAft>
                          <a:spcPts val="67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Sigorta primi işveren hissesi desteği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tile tx="0" ty="0" sx="100000" sy="100000" flip="none" algn="tl"/>
                    </a:blipFill>
                  </a:tcPr>
                </a:tc>
                <a:tc hMerge="1">
                  <a:txBody>
                    <a:bodyPr/>
                    <a:lstStyle/>
                    <a:p>
                      <a:endParaRPr lang="tr-TR"/>
                    </a:p>
                  </a:txBody>
                  <a:tcPr/>
                </a:tc>
                <a:extLst>
                  <a:ext uri="{0D108BD9-81ED-4DB2-BD59-A6C34878D82A}">
                    <a16:rowId xmlns:a16="http://schemas.microsoft.com/office/drawing/2014/main" val="743602487"/>
                  </a:ext>
                </a:extLst>
              </a:tr>
              <a:tr h="298913">
                <a:tc>
                  <a:txBody>
                    <a:bodyPr/>
                    <a:lstStyle/>
                    <a:p>
                      <a:pPr marL="533400" marR="268605" indent="-6350" algn="just">
                        <a:lnSpc>
                          <a:spcPct val="112000"/>
                        </a:lnSpc>
                        <a:spcAft>
                          <a:spcPts val="67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Sigorta primi işçi hissesi desteği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140335" marR="268605" indent="-6350" algn="r">
                        <a:lnSpc>
                          <a:spcPct val="112000"/>
                        </a:lnSpc>
                        <a:spcAft>
                          <a:spcPts val="670"/>
                        </a:spcAft>
                        <a:buNone/>
                      </a:pPr>
                      <a:r>
                        <a:rPr lang="tr-TR" sz="1600" kern="100">
                          <a:solidFill>
                            <a:srgbClr val="000000"/>
                          </a:solidFill>
                          <a:effectLst/>
                          <a:latin typeface="Times New Roman" panose="02020603050405020304" pitchFamily="18" charset="0"/>
                          <a:ea typeface="Times New Roman" panose="02020603050405020304" pitchFamily="18" charset="0"/>
                        </a:rPr>
                        <a:t>6. Bölge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4035910201"/>
                  </a:ext>
                </a:extLst>
              </a:tr>
              <a:tr h="687459">
                <a:tc>
                  <a:txBody>
                    <a:bodyPr/>
                    <a:lstStyle/>
                    <a:p>
                      <a:pPr marL="533400" marR="268605" indent="-6350" algn="just">
                        <a:lnSpc>
                          <a:spcPct val="112000"/>
                        </a:lnSpc>
                        <a:spcAft>
                          <a:spcPts val="67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Faiz ve kâr payı desteği</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533400" marR="268605" indent="-6350" algn="r">
                        <a:lnSpc>
                          <a:spcPct val="112000"/>
                        </a:lnSpc>
                        <a:spcAft>
                          <a:spcPts val="67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%25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3098799363"/>
                  </a:ext>
                </a:extLst>
              </a:tr>
            </a:tbl>
          </a:graphicData>
        </a:graphic>
      </p:graphicFrame>
    </p:spTree>
    <p:extLst>
      <p:ext uri="{BB962C8B-B14F-4D97-AF65-F5344CB8AC3E}">
        <p14:creationId xmlns:p14="http://schemas.microsoft.com/office/powerpoint/2010/main" val="7627433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F1AD0D34-D8AF-A2FF-0658-66E2FEB88F22}"/>
              </a:ext>
            </a:extLst>
          </p:cNvPr>
          <p:cNvSpPr>
            <a:spLocks noGrp="1"/>
          </p:cNvSpPr>
          <p:nvPr>
            <p:ph idx="1"/>
          </p:nvPr>
        </p:nvSpPr>
        <p:spPr>
          <a:xfrm>
            <a:off x="634181" y="676025"/>
            <a:ext cx="11557819" cy="5692877"/>
          </a:xfrm>
        </p:spPr>
        <p:txBody>
          <a:bodyPr>
            <a:normAutofit/>
          </a:bodyPr>
          <a:lstStyle/>
          <a:p>
            <a:pPr>
              <a:lnSpc>
                <a:spcPct val="150000"/>
              </a:lnSpc>
            </a:pPr>
            <a:r>
              <a:rPr lang="tr-TR" sz="1600" b="1" dirty="0">
                <a:latin typeface="Times New Roman" panose="02020603050405020304" pitchFamily="18" charset="0"/>
                <a:cs typeface="Times New Roman" panose="02020603050405020304" pitchFamily="18" charset="0"/>
              </a:rPr>
              <a:t>Örnek</a:t>
            </a:r>
            <a:endParaRPr lang="tr-TR" sz="1600" dirty="0">
              <a:latin typeface="Times New Roman" panose="02020603050405020304" pitchFamily="18" charset="0"/>
              <a:cs typeface="Times New Roman" panose="02020603050405020304" pitchFamily="18" charset="0"/>
            </a:endParaRPr>
          </a:p>
          <a:p>
            <a:pPr>
              <a:lnSpc>
                <a:spcPct val="150000"/>
              </a:lnSpc>
            </a:pPr>
            <a:r>
              <a:rPr lang="tr-TR" sz="1600" dirty="0">
                <a:latin typeface="Times New Roman" panose="02020603050405020304" pitchFamily="18" charset="0"/>
                <a:cs typeface="Times New Roman" panose="02020603050405020304" pitchFamily="18" charset="0"/>
              </a:rPr>
              <a:t>Parlak Tasarım A.Ş. bilgisayar çantası üretimi konusunda 30.06.2025 tarihinde temin ettiği YTB kapsamında 6.000.000 ₺ tutarında makine teçhizat yatırımını tamamlamıştır. İşletme 25.08.2025 tarihinde faaliyete geçmiş ve 2025 hesap döneminde 4.000.000 ₺ vergi matrahı oluşmuştur. </a:t>
            </a:r>
          </a:p>
          <a:p>
            <a:pPr>
              <a:lnSpc>
                <a:spcPct val="150000"/>
              </a:lnSpc>
            </a:pPr>
            <a:r>
              <a:rPr lang="tr-TR" sz="1600" b="1" dirty="0">
                <a:latin typeface="Times New Roman" panose="02020603050405020304" pitchFamily="18" charset="0"/>
                <a:cs typeface="Times New Roman" panose="02020603050405020304" pitchFamily="18" charset="0"/>
              </a:rPr>
              <a:t>Çözüm </a:t>
            </a:r>
            <a:endParaRPr lang="tr-TR" sz="1600" dirty="0">
              <a:latin typeface="Times New Roman" panose="02020603050405020304" pitchFamily="18" charset="0"/>
              <a:cs typeface="Times New Roman" panose="02020603050405020304" pitchFamily="18" charset="0"/>
            </a:endParaRPr>
          </a:p>
          <a:p>
            <a:pPr>
              <a:lnSpc>
                <a:spcPct val="150000"/>
              </a:lnSpc>
            </a:pPr>
            <a:r>
              <a:rPr lang="tr-TR" sz="1600" b="1" dirty="0">
                <a:latin typeface="Times New Roman" panose="02020603050405020304" pitchFamily="18" charset="0"/>
                <a:cs typeface="Times New Roman" panose="02020603050405020304" pitchFamily="18" charset="0"/>
              </a:rPr>
              <a:t>Bilgisayar çantası imalatı, yeni yatırım teşvik sistemi kapsamında “Hedef Yatırım” olarak belgelendirilmektedir.   </a:t>
            </a:r>
            <a:endParaRPr lang="tr-TR" sz="1600" dirty="0">
              <a:latin typeface="Times New Roman" panose="02020603050405020304" pitchFamily="18" charset="0"/>
              <a:cs typeface="Times New Roman" panose="02020603050405020304" pitchFamily="18" charset="0"/>
            </a:endParaRPr>
          </a:p>
          <a:p>
            <a:pPr>
              <a:lnSpc>
                <a:spcPct val="150000"/>
              </a:lnSpc>
            </a:pPr>
            <a:r>
              <a:rPr lang="tr-TR" sz="1600" dirty="0">
                <a:latin typeface="Times New Roman" panose="02020603050405020304" pitchFamily="18" charset="0"/>
                <a:cs typeface="Times New Roman" panose="02020603050405020304" pitchFamily="18" charset="0"/>
              </a:rPr>
              <a:t>Yatırıma Katkı Oranı%20, </a:t>
            </a:r>
          </a:p>
          <a:p>
            <a:pPr>
              <a:lnSpc>
                <a:spcPct val="150000"/>
              </a:lnSpc>
            </a:pPr>
            <a:r>
              <a:rPr lang="tr-TR" sz="1600" dirty="0">
                <a:latin typeface="Times New Roman" panose="02020603050405020304" pitchFamily="18" charset="0"/>
                <a:cs typeface="Times New Roman" panose="02020603050405020304" pitchFamily="18" charset="0"/>
              </a:rPr>
              <a:t>Vergi indirim oranı;</a:t>
            </a:r>
            <a:r>
              <a:rPr lang="tr-TR" sz="1600" b="1" dirty="0">
                <a:latin typeface="Times New Roman" panose="02020603050405020304" pitchFamily="18" charset="0"/>
                <a:cs typeface="Times New Roman" panose="02020603050405020304" pitchFamily="18" charset="0"/>
              </a:rPr>
              <a:t> </a:t>
            </a:r>
            <a:r>
              <a:rPr lang="tr-TR" sz="1600" dirty="0">
                <a:latin typeface="Times New Roman" panose="02020603050405020304" pitchFamily="18" charset="0"/>
                <a:cs typeface="Times New Roman" panose="02020603050405020304" pitchFamily="18" charset="0"/>
              </a:rPr>
              <a:t>%60 olacaktır.  </a:t>
            </a:r>
          </a:p>
          <a:p>
            <a:pPr>
              <a:lnSpc>
                <a:spcPct val="150000"/>
              </a:lnSpc>
            </a:pPr>
            <a:r>
              <a:rPr lang="tr-TR" sz="1600" b="1" dirty="0">
                <a:latin typeface="Times New Roman" panose="02020603050405020304" pitchFamily="18" charset="0"/>
                <a:cs typeface="Times New Roman" panose="02020603050405020304" pitchFamily="18" charset="0"/>
              </a:rPr>
              <a:t>Yatırıma katkı tutarı:</a:t>
            </a:r>
            <a:r>
              <a:rPr lang="tr-TR" sz="1600" dirty="0">
                <a:latin typeface="Times New Roman" panose="02020603050405020304" pitchFamily="18" charset="0"/>
                <a:cs typeface="Times New Roman" panose="02020603050405020304" pitchFamily="18" charset="0"/>
              </a:rPr>
              <a:t> Yatırım Tutarı * Yatırıma Katkı Oranı </a:t>
            </a:r>
          </a:p>
          <a:p>
            <a:pPr>
              <a:lnSpc>
                <a:spcPct val="150000"/>
              </a:lnSpc>
            </a:pPr>
            <a:r>
              <a:rPr lang="tr-TR" sz="1600" dirty="0">
                <a:latin typeface="Times New Roman" panose="02020603050405020304" pitchFamily="18" charset="0"/>
                <a:cs typeface="Times New Roman" panose="02020603050405020304" pitchFamily="18" charset="0"/>
              </a:rPr>
              <a:t>6.000.000*%20= 1.200.000 ₺ olacaktır.  </a:t>
            </a:r>
          </a:p>
          <a:p>
            <a:endParaRPr lang="tr-TR" dirty="0"/>
          </a:p>
        </p:txBody>
      </p:sp>
      <p:pic>
        <p:nvPicPr>
          <p:cNvPr id="4" name="Resim 3" descr="metin, küçük resim içeren bir resim&#10;&#10;Açıklama otomatik olarak oluşturuldu">
            <a:extLst>
              <a:ext uri="{FF2B5EF4-FFF2-40B4-BE49-F238E27FC236}">
                <a16:creationId xmlns:a16="http://schemas.microsoft.com/office/drawing/2014/main" id="{BB2C8515-78C1-3D73-4475-6D272679ECAF}"/>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5" name="Metin kutusu 4">
            <a:extLst>
              <a:ext uri="{FF2B5EF4-FFF2-40B4-BE49-F238E27FC236}">
                <a16:creationId xmlns:a16="http://schemas.microsoft.com/office/drawing/2014/main" id="{69EC85BB-E52E-1AF8-CEBE-E36A611DFE84}"/>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13526028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26F6DA88-7C26-394F-C5E2-286AC494CB5D}"/>
              </a:ext>
            </a:extLst>
          </p:cNvPr>
          <p:cNvSpPr>
            <a:spLocks noGrp="1"/>
          </p:cNvSpPr>
          <p:nvPr>
            <p:ph idx="1"/>
          </p:nvPr>
        </p:nvSpPr>
        <p:spPr>
          <a:xfrm>
            <a:off x="505339" y="858627"/>
            <a:ext cx="11661058" cy="5722374"/>
          </a:xfrm>
        </p:spPr>
        <p:txBody>
          <a:bodyPr>
            <a:normAutofit/>
          </a:bodyPr>
          <a:lstStyle/>
          <a:p>
            <a:pPr>
              <a:lnSpc>
                <a:spcPct val="150000"/>
              </a:lnSpc>
            </a:pPr>
            <a:r>
              <a:rPr lang="tr-TR" sz="1600" b="1" dirty="0">
                <a:latin typeface="Times New Roman" panose="02020603050405020304" pitchFamily="18" charset="0"/>
                <a:cs typeface="Times New Roman" panose="02020603050405020304" pitchFamily="18" charset="0"/>
              </a:rPr>
              <a:t>Vergi indirim oranı; </a:t>
            </a:r>
            <a:endParaRPr lang="tr-TR" sz="1600" dirty="0">
              <a:latin typeface="Times New Roman" panose="02020603050405020304" pitchFamily="18" charset="0"/>
              <a:cs typeface="Times New Roman" panose="02020603050405020304" pitchFamily="18" charset="0"/>
            </a:endParaRPr>
          </a:p>
          <a:p>
            <a:pPr>
              <a:lnSpc>
                <a:spcPct val="150000"/>
              </a:lnSpc>
            </a:pPr>
            <a:r>
              <a:rPr lang="tr-TR" sz="1600" dirty="0">
                <a:latin typeface="Times New Roman" panose="02020603050405020304" pitchFamily="18" charset="0"/>
                <a:cs typeface="Times New Roman" panose="02020603050405020304" pitchFamily="18" charset="0"/>
              </a:rPr>
              <a:t>2025 yılında kurumlar vergisi oranı %25‘dir. </a:t>
            </a:r>
          </a:p>
          <a:p>
            <a:pPr>
              <a:lnSpc>
                <a:spcPct val="150000"/>
              </a:lnSpc>
            </a:pPr>
            <a:r>
              <a:rPr lang="tr-TR" sz="1600" b="1" dirty="0">
                <a:latin typeface="Times New Roman" panose="02020603050405020304" pitchFamily="18" charset="0"/>
                <a:cs typeface="Times New Roman" panose="02020603050405020304" pitchFamily="18" charset="0"/>
              </a:rPr>
              <a:t>İndirilecek vergi oranı (vazgeçilen oran)</a:t>
            </a:r>
            <a:r>
              <a:rPr lang="tr-TR" sz="1600" dirty="0">
                <a:latin typeface="Times New Roman" panose="02020603050405020304" pitchFamily="18" charset="0"/>
                <a:cs typeface="Times New Roman" panose="02020603050405020304" pitchFamily="18" charset="0"/>
              </a:rPr>
              <a:t> %25*%60= </a:t>
            </a:r>
            <a:r>
              <a:rPr lang="tr-TR" sz="1600" b="1" dirty="0">
                <a:latin typeface="Times New Roman" panose="02020603050405020304" pitchFamily="18" charset="0"/>
                <a:cs typeface="Times New Roman" panose="02020603050405020304" pitchFamily="18" charset="0"/>
              </a:rPr>
              <a:t>%15</a:t>
            </a:r>
            <a:r>
              <a:rPr lang="tr-TR" sz="1600" dirty="0">
                <a:latin typeface="Times New Roman" panose="02020603050405020304" pitchFamily="18" charset="0"/>
                <a:cs typeface="Times New Roman" panose="02020603050405020304" pitchFamily="18" charset="0"/>
              </a:rPr>
              <a:t> olacaktır.  Yatırıma katkı tutarının tamamına indirimli kurumlar vergisi oranı uygulanabilmesi için gereken toplam matrah   </a:t>
            </a:r>
          </a:p>
          <a:p>
            <a:r>
              <a:rPr lang="tr-TR" sz="1600" b="1" dirty="0">
                <a:latin typeface="Times New Roman" panose="02020603050405020304" pitchFamily="18" charset="0"/>
                <a:cs typeface="Times New Roman" panose="02020603050405020304" pitchFamily="18" charset="0"/>
              </a:rPr>
              <a:t>İhtiyaç duyulan matrah (İndirim Uygulanabilecek Azami Matrah) </a:t>
            </a:r>
          </a:p>
          <a:p>
            <a:endParaRPr lang="tr-TR" sz="1600" b="1" dirty="0">
              <a:latin typeface="Times New Roman" panose="02020603050405020304" pitchFamily="18" charset="0"/>
              <a:cs typeface="Times New Roman" panose="02020603050405020304" pitchFamily="18" charset="0"/>
            </a:endParaRPr>
          </a:p>
          <a:p>
            <a:pPr marL="0" indent="0">
              <a:buNone/>
            </a:pPr>
            <a:r>
              <a:rPr lang="tr-TR" sz="1600" dirty="0">
                <a:latin typeface="Times New Roman" panose="02020603050405020304" pitchFamily="18" charset="0"/>
                <a:cs typeface="Times New Roman" panose="02020603050405020304" pitchFamily="18" charset="0"/>
              </a:rPr>
              <a:t>formülüyle hesaplanır.  1.200.000/0,15=8.000.000 ₺’</a:t>
            </a:r>
            <a:r>
              <a:rPr lang="tr-TR" sz="1600" dirty="0" err="1">
                <a:latin typeface="Times New Roman" panose="02020603050405020304" pitchFamily="18" charset="0"/>
                <a:cs typeface="Times New Roman" panose="02020603050405020304" pitchFamily="18" charset="0"/>
              </a:rPr>
              <a:t>dir</a:t>
            </a:r>
            <a:r>
              <a:rPr lang="tr-TR" sz="1600" dirty="0">
                <a:latin typeface="Times New Roman" panose="02020603050405020304" pitchFamily="18" charset="0"/>
                <a:cs typeface="Times New Roman" panose="02020603050405020304" pitchFamily="18" charset="0"/>
              </a:rPr>
              <a:t>.  </a:t>
            </a:r>
          </a:p>
          <a:p>
            <a:r>
              <a:rPr lang="tr-TR" sz="1600" b="1" dirty="0">
                <a:latin typeface="Times New Roman" panose="02020603050405020304" pitchFamily="18" charset="0"/>
                <a:cs typeface="Times New Roman" panose="02020603050405020304" pitchFamily="18" charset="0"/>
              </a:rPr>
              <a:t>İndirimli kurumlar vergisi oranı; </a:t>
            </a:r>
          </a:p>
          <a:p>
            <a:endParaRPr lang="tr-TR" sz="1600" b="1" dirty="0">
              <a:latin typeface="Times New Roman" panose="02020603050405020304" pitchFamily="18" charset="0"/>
              <a:cs typeface="Times New Roman" panose="02020603050405020304" pitchFamily="18" charset="0"/>
            </a:endParaRPr>
          </a:p>
          <a:p>
            <a:r>
              <a:rPr lang="tr-TR" sz="1600" dirty="0">
                <a:latin typeface="Times New Roman" panose="02020603050405020304" pitchFamily="18" charset="0"/>
                <a:cs typeface="Times New Roman" panose="02020603050405020304" pitchFamily="18" charset="0"/>
              </a:rPr>
              <a:t>formülüyle hesaplanır.  </a:t>
            </a:r>
          </a:p>
          <a:p>
            <a:r>
              <a:rPr lang="tr-TR" sz="1600" dirty="0">
                <a:latin typeface="Times New Roman" panose="02020603050405020304" pitchFamily="18" charset="0"/>
                <a:cs typeface="Times New Roman" panose="02020603050405020304" pitchFamily="18" charset="0"/>
              </a:rPr>
              <a:t>%25-%15= %10  </a:t>
            </a:r>
          </a:p>
          <a:p>
            <a:pPr>
              <a:lnSpc>
                <a:spcPct val="150000"/>
              </a:lnSpc>
            </a:pPr>
            <a:r>
              <a:rPr lang="tr-TR" sz="1600" dirty="0">
                <a:latin typeface="Times New Roman" panose="02020603050405020304" pitchFamily="18" charset="0"/>
                <a:cs typeface="Times New Roman" panose="02020603050405020304" pitchFamily="18" charset="0"/>
              </a:rPr>
              <a:t>2025 yılı vergi matrahı 8.000.000 ₺’</a:t>
            </a:r>
            <a:r>
              <a:rPr lang="tr-TR" sz="1600" dirty="0" err="1">
                <a:latin typeface="Times New Roman" panose="02020603050405020304" pitchFamily="18" charset="0"/>
                <a:cs typeface="Times New Roman" panose="02020603050405020304" pitchFamily="18" charset="0"/>
              </a:rPr>
              <a:t>nin</a:t>
            </a:r>
            <a:r>
              <a:rPr lang="tr-TR" sz="1600" dirty="0">
                <a:latin typeface="Times New Roman" panose="02020603050405020304" pitchFamily="18" charset="0"/>
                <a:cs typeface="Times New Roman" panose="02020603050405020304" pitchFamily="18" charset="0"/>
              </a:rPr>
              <a:t> altında olması sebebiyle (4.000.000) matrahın tamamına indirimli kurumlar vergisi uygulanabilecektir. </a:t>
            </a:r>
          </a:p>
          <a:p>
            <a:endParaRPr lang="tr-TR" sz="1600" b="1" dirty="0">
              <a:latin typeface="Times New Roman" panose="02020603050405020304" pitchFamily="18" charset="0"/>
              <a:cs typeface="Times New Roman" panose="02020603050405020304" pitchFamily="18" charset="0"/>
            </a:endParaRPr>
          </a:p>
          <a:p>
            <a:endParaRPr lang="tr-TR" sz="1600" dirty="0">
              <a:latin typeface="Times New Roman" panose="02020603050405020304" pitchFamily="18" charset="0"/>
              <a:cs typeface="Times New Roman" panose="02020603050405020304" pitchFamily="18" charset="0"/>
            </a:endParaRPr>
          </a:p>
          <a:p>
            <a:endParaRPr lang="tr-TR" dirty="0"/>
          </a:p>
        </p:txBody>
      </p:sp>
      <p:graphicFrame>
        <p:nvGraphicFramePr>
          <p:cNvPr id="7" name="Tablo 6">
            <a:extLst>
              <a:ext uri="{FF2B5EF4-FFF2-40B4-BE49-F238E27FC236}">
                <a16:creationId xmlns:a16="http://schemas.microsoft.com/office/drawing/2014/main" id="{97CDE4AF-0D0F-F777-D103-F0AD8C535733}"/>
              </a:ext>
            </a:extLst>
          </p:cNvPr>
          <p:cNvGraphicFramePr>
            <a:graphicFrameLocks noGrp="1"/>
          </p:cNvGraphicFramePr>
          <p:nvPr>
            <p:extLst>
              <p:ext uri="{D42A27DB-BD31-4B8C-83A1-F6EECF244321}">
                <p14:modId xmlns:p14="http://schemas.microsoft.com/office/powerpoint/2010/main" val="1663571687"/>
              </p:ext>
            </p:extLst>
          </p:nvPr>
        </p:nvGraphicFramePr>
        <p:xfrm>
          <a:off x="530941" y="2985397"/>
          <a:ext cx="9497961" cy="305972"/>
        </p:xfrm>
        <a:graphic>
          <a:graphicData uri="http://schemas.openxmlformats.org/drawingml/2006/table">
            <a:tbl>
              <a:tblPr firstRow="1" firstCol="1" bandRow="1">
                <a:tableStyleId>{5C22544A-7EE6-4342-B048-85BDC9FD1C3A}</a:tableStyleId>
              </a:tblPr>
              <a:tblGrid>
                <a:gridCol w="3313243">
                  <a:extLst>
                    <a:ext uri="{9D8B030D-6E8A-4147-A177-3AD203B41FA5}">
                      <a16:colId xmlns:a16="http://schemas.microsoft.com/office/drawing/2014/main" val="4108577244"/>
                    </a:ext>
                  </a:extLst>
                </a:gridCol>
                <a:gridCol w="6184718">
                  <a:extLst>
                    <a:ext uri="{9D8B030D-6E8A-4147-A177-3AD203B41FA5}">
                      <a16:colId xmlns:a16="http://schemas.microsoft.com/office/drawing/2014/main" val="3967585204"/>
                    </a:ext>
                  </a:extLst>
                </a:gridCol>
              </a:tblGrid>
              <a:tr h="305972">
                <a:tc>
                  <a:txBody>
                    <a:bodyPr/>
                    <a:lstStyle/>
                    <a:p>
                      <a:pPr marL="533400" marR="268605" indent="-6350" algn="l">
                        <a:lnSpc>
                          <a:spcPct val="112000"/>
                        </a:lnSpc>
                        <a:spcAft>
                          <a:spcPts val="25"/>
                        </a:spcAft>
                        <a:buNone/>
                      </a:pPr>
                      <a:r>
                        <a:rPr lang="tr-TR" sz="1600" kern="100" dirty="0">
                          <a:effectLst/>
                          <a:latin typeface="Times New Roman" panose="02020603050405020304" pitchFamily="18" charset="0"/>
                          <a:cs typeface="Times New Roman" panose="02020603050405020304" pitchFamily="18" charset="0"/>
                        </a:rPr>
                        <a:t>İhtiyaç Duyulan Matrah:</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36830" marT="42545" marB="0" anchor="ctr"/>
                </a:tc>
                <a:tc>
                  <a:txBody>
                    <a:bodyPr/>
                    <a:lstStyle/>
                    <a:p>
                      <a:pPr marL="533400" marR="33655" indent="-6350" algn="ctr">
                        <a:lnSpc>
                          <a:spcPct val="112000"/>
                        </a:lnSpc>
                        <a:spcAft>
                          <a:spcPts val="25"/>
                        </a:spcAft>
                        <a:buNone/>
                      </a:pPr>
                      <a:r>
                        <a:rPr lang="tr-TR" sz="1600" kern="100" dirty="0">
                          <a:effectLst/>
                          <a:latin typeface="Times New Roman" panose="02020603050405020304" pitchFamily="18" charset="0"/>
                          <a:cs typeface="Times New Roman" panose="02020603050405020304" pitchFamily="18" charset="0"/>
                        </a:rPr>
                        <a:t>Yatırıma Katkı Tutarı / Vazgeçilen Kurumlar Vergisi Oranı</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36830" marT="42545" marB="0" anchor="ctr"/>
                </a:tc>
                <a:extLst>
                  <a:ext uri="{0D108BD9-81ED-4DB2-BD59-A6C34878D82A}">
                    <a16:rowId xmlns:a16="http://schemas.microsoft.com/office/drawing/2014/main" val="3752435110"/>
                  </a:ext>
                </a:extLst>
              </a:tr>
            </a:tbl>
          </a:graphicData>
        </a:graphic>
      </p:graphicFrame>
      <p:graphicFrame>
        <p:nvGraphicFramePr>
          <p:cNvPr id="9" name="Tablo 8">
            <a:extLst>
              <a:ext uri="{FF2B5EF4-FFF2-40B4-BE49-F238E27FC236}">
                <a16:creationId xmlns:a16="http://schemas.microsoft.com/office/drawing/2014/main" id="{84D038BE-6FFB-038C-390A-B816944470D7}"/>
              </a:ext>
            </a:extLst>
          </p:cNvPr>
          <p:cNvGraphicFramePr>
            <a:graphicFrameLocks noGrp="1"/>
          </p:cNvGraphicFramePr>
          <p:nvPr>
            <p:extLst>
              <p:ext uri="{D42A27DB-BD31-4B8C-83A1-F6EECF244321}">
                <p14:modId xmlns:p14="http://schemas.microsoft.com/office/powerpoint/2010/main" val="1845421473"/>
              </p:ext>
            </p:extLst>
          </p:nvPr>
        </p:nvGraphicFramePr>
        <p:xfrm>
          <a:off x="505339" y="4048782"/>
          <a:ext cx="9497961" cy="305972"/>
        </p:xfrm>
        <a:graphic>
          <a:graphicData uri="http://schemas.openxmlformats.org/drawingml/2006/table">
            <a:tbl>
              <a:tblPr firstRow="1" firstCol="1" bandRow="1">
                <a:tableStyleId>{5C22544A-7EE6-4342-B048-85BDC9FD1C3A}</a:tableStyleId>
              </a:tblPr>
              <a:tblGrid>
                <a:gridCol w="4068102">
                  <a:extLst>
                    <a:ext uri="{9D8B030D-6E8A-4147-A177-3AD203B41FA5}">
                      <a16:colId xmlns:a16="http://schemas.microsoft.com/office/drawing/2014/main" val="2191719646"/>
                    </a:ext>
                  </a:extLst>
                </a:gridCol>
                <a:gridCol w="5429859">
                  <a:extLst>
                    <a:ext uri="{9D8B030D-6E8A-4147-A177-3AD203B41FA5}">
                      <a16:colId xmlns:a16="http://schemas.microsoft.com/office/drawing/2014/main" val="2363208884"/>
                    </a:ext>
                  </a:extLst>
                </a:gridCol>
              </a:tblGrid>
              <a:tr h="305972">
                <a:tc>
                  <a:txBody>
                    <a:bodyPr/>
                    <a:lstStyle/>
                    <a:p>
                      <a:pPr marL="533400" marR="268605" indent="-6350" algn="l">
                        <a:lnSpc>
                          <a:spcPct val="112000"/>
                        </a:lnSpc>
                        <a:spcAft>
                          <a:spcPts val="25"/>
                        </a:spcAft>
                        <a:buNone/>
                      </a:pPr>
                      <a:r>
                        <a:rPr lang="tr-TR" sz="1600" kern="100" dirty="0">
                          <a:effectLst/>
                          <a:latin typeface="Times New Roman" panose="02020603050405020304" pitchFamily="18" charset="0"/>
                          <a:cs typeface="Times New Roman" panose="02020603050405020304" pitchFamily="18" charset="0"/>
                        </a:rPr>
                        <a:t>İndirimli Kurumlar Vergisi Oranı:</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41275" marT="35560" marB="0" anchor="ctr"/>
                </a:tc>
                <a:tc>
                  <a:txBody>
                    <a:bodyPr/>
                    <a:lstStyle/>
                    <a:p>
                      <a:pPr marL="533400" marR="268605" indent="-6350" algn="ctr">
                        <a:lnSpc>
                          <a:spcPct val="112000"/>
                        </a:lnSpc>
                        <a:spcAft>
                          <a:spcPts val="25"/>
                        </a:spcAft>
                        <a:buNone/>
                      </a:pPr>
                      <a:r>
                        <a:rPr lang="tr-TR" sz="1600" kern="100" dirty="0">
                          <a:effectLst/>
                          <a:latin typeface="Times New Roman" panose="02020603050405020304" pitchFamily="18" charset="0"/>
                          <a:cs typeface="Times New Roman" panose="02020603050405020304" pitchFamily="18" charset="0"/>
                        </a:rPr>
                        <a:t>Kurumlar Vergisi Oranı – Vergi İndirim Oranı</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41275" marT="35560" marB="0" anchor="ctr"/>
                </a:tc>
                <a:extLst>
                  <a:ext uri="{0D108BD9-81ED-4DB2-BD59-A6C34878D82A}">
                    <a16:rowId xmlns:a16="http://schemas.microsoft.com/office/drawing/2014/main" val="691336888"/>
                  </a:ext>
                </a:extLst>
              </a:tr>
            </a:tbl>
          </a:graphicData>
        </a:graphic>
      </p:graphicFrame>
      <p:pic>
        <p:nvPicPr>
          <p:cNvPr id="4" name="Resim 3" descr="metin, küçük resim içeren bir resim&#10;&#10;Açıklama otomatik olarak oluşturuldu">
            <a:extLst>
              <a:ext uri="{FF2B5EF4-FFF2-40B4-BE49-F238E27FC236}">
                <a16:creationId xmlns:a16="http://schemas.microsoft.com/office/drawing/2014/main" id="{45B7CC2A-C675-7785-51C7-191BF5AD85F5}"/>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5" name="Metin kutusu 4">
            <a:extLst>
              <a:ext uri="{FF2B5EF4-FFF2-40B4-BE49-F238E27FC236}">
                <a16:creationId xmlns:a16="http://schemas.microsoft.com/office/drawing/2014/main" id="{B9B59BAA-9C57-04AB-A91A-51F89AB8FD8B}"/>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391525662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a:extLst>
              <a:ext uri="{FF2B5EF4-FFF2-40B4-BE49-F238E27FC236}">
                <a16:creationId xmlns:a16="http://schemas.microsoft.com/office/drawing/2014/main" id="{56AF199D-9476-51BA-09F1-871EE754C506}"/>
              </a:ext>
            </a:extLst>
          </p:cNvPr>
          <p:cNvSpPr>
            <a:spLocks noGrp="1"/>
          </p:cNvSpPr>
          <p:nvPr>
            <p:ph idx="1"/>
          </p:nvPr>
        </p:nvSpPr>
        <p:spPr>
          <a:xfrm>
            <a:off x="634181" y="1179871"/>
            <a:ext cx="11557819" cy="5678129"/>
          </a:xfrm>
        </p:spPr>
        <p:txBody>
          <a:bodyPr/>
          <a:lstStyle/>
          <a:p>
            <a:r>
              <a:rPr lang="tr-TR" sz="1600" b="1" dirty="0">
                <a:latin typeface="Times New Roman" panose="02020603050405020304" pitchFamily="18" charset="0"/>
                <a:cs typeface="Times New Roman" panose="02020603050405020304" pitchFamily="18" charset="0"/>
              </a:rPr>
              <a:t>Bu durumda 2025 yılında hesaplanan Kurumlar vergisi;  </a:t>
            </a:r>
          </a:p>
          <a:p>
            <a:pPr marL="0" indent="0">
              <a:buNone/>
            </a:pPr>
            <a:r>
              <a:rPr lang="tr-TR" sz="1600" dirty="0">
                <a:latin typeface="Times New Roman" panose="02020603050405020304" pitchFamily="18" charset="0"/>
                <a:cs typeface="Times New Roman" panose="02020603050405020304" pitchFamily="18" charset="0"/>
              </a:rPr>
              <a:t>4.000.000*%10=400.000 ₺ olacaktır.  </a:t>
            </a:r>
          </a:p>
          <a:p>
            <a:r>
              <a:rPr lang="tr-TR" sz="1600" dirty="0">
                <a:latin typeface="Times New Roman" panose="02020603050405020304" pitchFamily="18" charset="0"/>
                <a:cs typeface="Times New Roman" panose="02020603050405020304" pitchFamily="18" charset="0"/>
              </a:rPr>
              <a:t>Yatırım Teşvik Belgesi olmasaydı hesaplanacak kurumlar vergisi aşağıdaki gibi olacaktı.  </a:t>
            </a:r>
          </a:p>
          <a:p>
            <a:pPr marL="0" indent="0">
              <a:buNone/>
            </a:pPr>
            <a:r>
              <a:rPr lang="tr-TR" sz="1600" dirty="0">
                <a:latin typeface="Times New Roman" panose="02020603050405020304" pitchFamily="18" charset="0"/>
                <a:cs typeface="Times New Roman" panose="02020603050405020304" pitchFamily="18" charset="0"/>
              </a:rPr>
              <a:t>4.000.000*%25 = 1.000.000 ₺  </a:t>
            </a:r>
          </a:p>
          <a:p>
            <a:r>
              <a:rPr lang="tr-TR" sz="1600" dirty="0">
                <a:latin typeface="Times New Roman" panose="02020603050405020304" pitchFamily="18" charset="0"/>
                <a:cs typeface="Times New Roman" panose="02020603050405020304" pitchFamily="18" charset="0"/>
              </a:rPr>
              <a:t>Bakanlık tarafından 2025 yılı için karşılanan yatırıma katkı tutarı; </a:t>
            </a:r>
          </a:p>
          <a:p>
            <a:pPr marL="0" indent="0">
              <a:buNone/>
            </a:pPr>
            <a:r>
              <a:rPr lang="tr-TR" sz="1600" dirty="0">
                <a:latin typeface="Times New Roman" panose="02020603050405020304" pitchFamily="18" charset="0"/>
                <a:cs typeface="Times New Roman" panose="02020603050405020304" pitchFamily="18" charset="0"/>
              </a:rPr>
              <a:t>1.000.000 – 400.000 = 600.000 ₺’</a:t>
            </a:r>
            <a:r>
              <a:rPr lang="tr-TR" sz="1600" dirty="0" err="1">
                <a:latin typeface="Times New Roman" panose="02020603050405020304" pitchFamily="18" charset="0"/>
                <a:cs typeface="Times New Roman" panose="02020603050405020304" pitchFamily="18" charset="0"/>
              </a:rPr>
              <a:t>dir</a:t>
            </a:r>
            <a:r>
              <a:rPr lang="tr-TR" sz="1600" dirty="0">
                <a:latin typeface="Times New Roman" panose="02020603050405020304" pitchFamily="18" charset="0"/>
                <a:cs typeface="Times New Roman" panose="02020603050405020304" pitchFamily="18" charset="0"/>
              </a:rPr>
              <a:t>.  </a:t>
            </a:r>
          </a:p>
          <a:p>
            <a:r>
              <a:rPr lang="tr-TR" sz="1600" b="1" dirty="0">
                <a:latin typeface="Times New Roman" panose="02020603050405020304" pitchFamily="18" charset="0"/>
                <a:cs typeface="Times New Roman" panose="02020603050405020304" pitchFamily="18" charset="0"/>
              </a:rPr>
              <a:t>Devreden yatırıma katkı tutarı ise;</a:t>
            </a:r>
          </a:p>
          <a:p>
            <a:endParaRPr lang="tr-TR" sz="1600" dirty="0">
              <a:latin typeface="Times New Roman" panose="02020603050405020304" pitchFamily="18" charset="0"/>
              <a:cs typeface="Times New Roman" panose="02020603050405020304" pitchFamily="18" charset="0"/>
            </a:endParaRPr>
          </a:p>
          <a:p>
            <a:endParaRPr lang="tr-TR" sz="1600" dirty="0">
              <a:latin typeface="Times New Roman" panose="02020603050405020304" pitchFamily="18" charset="0"/>
              <a:cs typeface="Times New Roman" panose="02020603050405020304" pitchFamily="18" charset="0"/>
            </a:endParaRPr>
          </a:p>
          <a:p>
            <a:endParaRPr lang="tr-TR" sz="1600" dirty="0">
              <a:latin typeface="Times New Roman" panose="02020603050405020304" pitchFamily="18" charset="0"/>
              <a:cs typeface="Times New Roman" panose="02020603050405020304" pitchFamily="18" charset="0"/>
            </a:endParaRPr>
          </a:p>
          <a:p>
            <a:pPr marL="0" indent="0">
              <a:buNone/>
            </a:pPr>
            <a:endParaRPr lang="tr-TR" sz="1600" dirty="0">
              <a:latin typeface="Times New Roman" panose="02020603050405020304" pitchFamily="18" charset="0"/>
              <a:cs typeface="Times New Roman" panose="02020603050405020304" pitchFamily="18" charset="0"/>
            </a:endParaRPr>
          </a:p>
          <a:p>
            <a:pPr marL="0" indent="0">
              <a:buNone/>
            </a:pPr>
            <a:r>
              <a:rPr lang="tr-TR" sz="1600" dirty="0">
                <a:latin typeface="Times New Roman" panose="02020603050405020304" pitchFamily="18" charset="0"/>
                <a:cs typeface="Times New Roman" panose="02020603050405020304" pitchFamily="18" charset="0"/>
              </a:rPr>
              <a:t>Yatırımın tamamlanmış olması sebebiyle devreden tutar endekslemeye tabi tutulabilecektir.</a:t>
            </a:r>
          </a:p>
          <a:p>
            <a:pPr marL="0" indent="0">
              <a:buNone/>
            </a:pPr>
            <a:endParaRPr lang="tr-TR" sz="1600" dirty="0">
              <a:latin typeface="Times New Roman" panose="02020603050405020304" pitchFamily="18" charset="0"/>
              <a:cs typeface="Times New Roman" panose="02020603050405020304" pitchFamily="18" charset="0"/>
            </a:endParaRPr>
          </a:p>
        </p:txBody>
      </p:sp>
      <p:graphicFrame>
        <p:nvGraphicFramePr>
          <p:cNvPr id="4" name="Tablo 3">
            <a:extLst>
              <a:ext uri="{FF2B5EF4-FFF2-40B4-BE49-F238E27FC236}">
                <a16:creationId xmlns:a16="http://schemas.microsoft.com/office/drawing/2014/main" id="{01A45640-DD57-E681-EC0F-B4259F95ECAE}"/>
              </a:ext>
            </a:extLst>
          </p:cNvPr>
          <p:cNvGraphicFramePr>
            <a:graphicFrameLocks noGrp="1"/>
          </p:cNvGraphicFramePr>
          <p:nvPr>
            <p:extLst>
              <p:ext uri="{D42A27DB-BD31-4B8C-83A1-F6EECF244321}">
                <p14:modId xmlns:p14="http://schemas.microsoft.com/office/powerpoint/2010/main" val="4204447829"/>
              </p:ext>
            </p:extLst>
          </p:nvPr>
        </p:nvGraphicFramePr>
        <p:xfrm>
          <a:off x="634181" y="3685447"/>
          <a:ext cx="7100567" cy="1040623"/>
        </p:xfrm>
        <a:graphic>
          <a:graphicData uri="http://schemas.openxmlformats.org/drawingml/2006/table">
            <a:tbl>
              <a:tblPr firstRow="1" firstCol="1" bandRow="1">
                <a:tableStyleId>{5C22544A-7EE6-4342-B048-85BDC9FD1C3A}</a:tableStyleId>
              </a:tblPr>
              <a:tblGrid>
                <a:gridCol w="5555112">
                  <a:extLst>
                    <a:ext uri="{9D8B030D-6E8A-4147-A177-3AD203B41FA5}">
                      <a16:colId xmlns:a16="http://schemas.microsoft.com/office/drawing/2014/main" val="814845363"/>
                    </a:ext>
                  </a:extLst>
                </a:gridCol>
                <a:gridCol w="1545455">
                  <a:extLst>
                    <a:ext uri="{9D8B030D-6E8A-4147-A177-3AD203B41FA5}">
                      <a16:colId xmlns:a16="http://schemas.microsoft.com/office/drawing/2014/main" val="3299892454"/>
                    </a:ext>
                  </a:extLst>
                </a:gridCol>
              </a:tblGrid>
              <a:tr h="346281">
                <a:tc>
                  <a:txBody>
                    <a:bodyPr/>
                    <a:lstStyle/>
                    <a:p>
                      <a:pPr marL="533400" marR="268605" indent="-6350" algn="l">
                        <a:lnSpc>
                          <a:spcPct val="112000"/>
                        </a:lnSpc>
                        <a:spcAft>
                          <a:spcPts val="25"/>
                        </a:spcAft>
                        <a:buNone/>
                      </a:pPr>
                      <a:r>
                        <a:rPr lang="tr-TR" sz="1600" kern="100" dirty="0">
                          <a:effectLst/>
                          <a:latin typeface="Times New Roman" panose="02020603050405020304" pitchFamily="18" charset="0"/>
                          <a:cs typeface="Times New Roman" panose="02020603050405020304" pitchFamily="18" charset="0"/>
                        </a:rPr>
                        <a:t>Toplam Yatırıma Katkı Tutarı </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33655" marT="8890" marB="0" anchor="ctr"/>
                </a:tc>
                <a:tc>
                  <a:txBody>
                    <a:bodyPr/>
                    <a:lstStyle/>
                    <a:p>
                      <a:pPr marL="533400" marR="33655" indent="-6350" algn="r">
                        <a:lnSpc>
                          <a:spcPct val="112000"/>
                        </a:lnSpc>
                        <a:spcAft>
                          <a:spcPts val="25"/>
                        </a:spcAft>
                        <a:buNone/>
                      </a:pPr>
                      <a:r>
                        <a:rPr lang="tr-TR" sz="1600" kern="100">
                          <a:effectLst/>
                          <a:latin typeface="Times New Roman" panose="02020603050405020304" pitchFamily="18" charset="0"/>
                          <a:cs typeface="Times New Roman" panose="02020603050405020304" pitchFamily="18" charset="0"/>
                        </a:rPr>
                        <a:t>1.200.000 </a:t>
                      </a:r>
                      <a:endParaRPr lang="tr-TR" sz="1600" kern="10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33655" marT="8890" marB="0" anchor="ctr"/>
                </a:tc>
                <a:extLst>
                  <a:ext uri="{0D108BD9-81ED-4DB2-BD59-A6C34878D82A}">
                    <a16:rowId xmlns:a16="http://schemas.microsoft.com/office/drawing/2014/main" val="1003553949"/>
                  </a:ext>
                </a:extLst>
              </a:tr>
              <a:tr h="348061">
                <a:tc>
                  <a:txBody>
                    <a:bodyPr/>
                    <a:lstStyle/>
                    <a:p>
                      <a:pPr marL="533400" marR="268605" indent="-6350" algn="l">
                        <a:lnSpc>
                          <a:spcPct val="112000"/>
                        </a:lnSpc>
                        <a:spcAft>
                          <a:spcPts val="25"/>
                        </a:spcAft>
                        <a:buNone/>
                      </a:pPr>
                      <a:r>
                        <a:rPr lang="tr-TR" sz="1600" kern="100" dirty="0">
                          <a:effectLst/>
                          <a:latin typeface="Times New Roman" panose="02020603050405020304" pitchFamily="18" charset="0"/>
                          <a:cs typeface="Times New Roman" panose="02020603050405020304" pitchFamily="18" charset="0"/>
                        </a:rPr>
                        <a:t>Kullanılan Yatırıma Katkı Tutarı </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33655" marT="8890" marB="0" anchor="ctr"/>
                </a:tc>
                <a:tc>
                  <a:txBody>
                    <a:bodyPr/>
                    <a:lstStyle/>
                    <a:p>
                      <a:pPr marL="533400" marR="34290" indent="-6350" algn="r">
                        <a:lnSpc>
                          <a:spcPct val="112000"/>
                        </a:lnSpc>
                        <a:spcAft>
                          <a:spcPts val="25"/>
                        </a:spcAft>
                        <a:buNone/>
                      </a:pPr>
                      <a:r>
                        <a:rPr lang="tr-TR" sz="1600" kern="100" dirty="0">
                          <a:effectLst/>
                          <a:latin typeface="Times New Roman" panose="02020603050405020304" pitchFamily="18" charset="0"/>
                          <a:cs typeface="Times New Roman" panose="02020603050405020304" pitchFamily="18" charset="0"/>
                        </a:rPr>
                        <a:t>(600.000) </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33655" marT="8890" marB="0" anchor="ctr"/>
                </a:tc>
                <a:extLst>
                  <a:ext uri="{0D108BD9-81ED-4DB2-BD59-A6C34878D82A}">
                    <a16:rowId xmlns:a16="http://schemas.microsoft.com/office/drawing/2014/main" val="4046067947"/>
                  </a:ext>
                </a:extLst>
              </a:tr>
              <a:tr h="346281">
                <a:tc>
                  <a:txBody>
                    <a:bodyPr/>
                    <a:lstStyle/>
                    <a:p>
                      <a:pPr marL="533400" marR="268605" indent="-6350" algn="l">
                        <a:lnSpc>
                          <a:spcPct val="112000"/>
                        </a:lnSpc>
                        <a:spcAft>
                          <a:spcPts val="25"/>
                        </a:spcAft>
                        <a:buNone/>
                      </a:pPr>
                      <a:r>
                        <a:rPr lang="tr-TR" sz="1600" kern="100" dirty="0">
                          <a:effectLst/>
                          <a:latin typeface="Times New Roman" panose="02020603050405020304" pitchFamily="18" charset="0"/>
                          <a:cs typeface="Times New Roman" panose="02020603050405020304" pitchFamily="18" charset="0"/>
                        </a:rPr>
                        <a:t>Devreden Yatırıma Katkı Tutarı </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33655" marT="8890" marB="0" anchor="ctr"/>
                </a:tc>
                <a:tc>
                  <a:txBody>
                    <a:bodyPr/>
                    <a:lstStyle/>
                    <a:p>
                      <a:pPr marL="533400" marR="33655" indent="-6350" algn="r">
                        <a:lnSpc>
                          <a:spcPct val="112000"/>
                        </a:lnSpc>
                        <a:spcAft>
                          <a:spcPts val="25"/>
                        </a:spcAft>
                        <a:buNone/>
                      </a:pPr>
                      <a:r>
                        <a:rPr lang="tr-TR" sz="1600" kern="100" dirty="0">
                          <a:effectLst/>
                          <a:latin typeface="Times New Roman" panose="02020603050405020304" pitchFamily="18" charset="0"/>
                          <a:cs typeface="Times New Roman" panose="02020603050405020304" pitchFamily="18" charset="0"/>
                        </a:rPr>
                        <a:t>600.000 </a:t>
                      </a:r>
                      <a:endPar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33655" marT="8890" marB="0" anchor="ctr"/>
                </a:tc>
                <a:extLst>
                  <a:ext uri="{0D108BD9-81ED-4DB2-BD59-A6C34878D82A}">
                    <a16:rowId xmlns:a16="http://schemas.microsoft.com/office/drawing/2014/main" val="597842045"/>
                  </a:ext>
                </a:extLst>
              </a:tr>
            </a:tbl>
          </a:graphicData>
        </a:graphic>
      </p:graphicFrame>
      <p:pic>
        <p:nvPicPr>
          <p:cNvPr id="5" name="Resim 4" descr="metin, küçük resim içeren bir resim&#10;&#10;Açıklama otomatik olarak oluşturuldu">
            <a:extLst>
              <a:ext uri="{FF2B5EF4-FFF2-40B4-BE49-F238E27FC236}">
                <a16:creationId xmlns:a16="http://schemas.microsoft.com/office/drawing/2014/main" id="{B9ACEC51-12A7-A3CC-401F-1DE93C50D9C9}"/>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6" name="Metin kutusu 5">
            <a:extLst>
              <a:ext uri="{FF2B5EF4-FFF2-40B4-BE49-F238E27FC236}">
                <a16:creationId xmlns:a16="http://schemas.microsoft.com/office/drawing/2014/main" id="{7B54D220-6AA0-986C-8D90-A9F64B5F147F}"/>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65822414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2CEF8085-9752-4EAF-78B3-DABFCA7BD5B6}"/>
              </a:ext>
            </a:extLst>
          </p:cNvPr>
          <p:cNvSpPr txBox="1"/>
          <p:nvPr/>
        </p:nvSpPr>
        <p:spPr>
          <a:xfrm>
            <a:off x="395781" y="336112"/>
            <a:ext cx="12192000" cy="7430367"/>
          </a:xfrm>
          <a:prstGeom prst="rect">
            <a:avLst/>
          </a:prstGeom>
          <a:noFill/>
        </p:spPr>
        <p:txBody>
          <a:bodyPr wrap="square">
            <a:spAutoFit/>
          </a:bodyPr>
          <a:lstStyle/>
          <a:p>
            <a:pPr marL="6350" indent="-6350">
              <a:lnSpc>
                <a:spcPct val="110000"/>
              </a:lnSpc>
              <a:spcAft>
                <a:spcPts val="70"/>
              </a:spcAft>
              <a:buNone/>
            </a:pPr>
            <a:r>
              <a:rPr lang="tr-TR" sz="1600" b="1"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		YURT İÇİ ASGARİ KURUMLAR VERGİSİ UYGULAMASI</a:t>
            </a:r>
          </a:p>
          <a:p>
            <a:pPr marL="6350" indent="-6350">
              <a:lnSpc>
                <a:spcPct val="110000"/>
              </a:lnSpc>
              <a:spcAft>
                <a:spcPts val="70"/>
              </a:spcAft>
              <a:buNone/>
            </a:pPr>
            <a:endParaRPr lang="tr-TR" sz="1600" b="1"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50000"/>
              </a:lnSpc>
            </a:pPr>
            <a:r>
              <a:rPr lang="tr-TR" sz="1600" dirty="0">
                <a:latin typeface="Times New Roman" panose="02020603050405020304" pitchFamily="18" charset="0"/>
                <a:cs typeface="Times New Roman" panose="02020603050405020304" pitchFamily="18" charset="0"/>
              </a:rPr>
              <a:t>Kurumlar vergisi Kanununun 32. maddesinde Kurumlar vergisi ve geçici vergi oranları belirtilmiştir. </a:t>
            </a:r>
          </a:p>
          <a:p>
            <a:pPr>
              <a:lnSpc>
                <a:spcPct val="150000"/>
              </a:lnSpc>
            </a:pPr>
            <a:r>
              <a:rPr lang="tr-TR" sz="1600" dirty="0">
                <a:latin typeface="Times New Roman" panose="02020603050405020304" pitchFamily="18" charset="0"/>
                <a:cs typeface="Times New Roman" panose="02020603050405020304" pitchFamily="18" charset="0"/>
              </a:rPr>
              <a:t>32/A maddesinde İndirimli Kurumlar Vergisi uygulaması belirtilmiştir. </a:t>
            </a:r>
          </a:p>
          <a:p>
            <a:pPr>
              <a:lnSpc>
                <a:spcPct val="150000"/>
              </a:lnSpc>
            </a:pPr>
            <a:r>
              <a:rPr lang="tr-TR" sz="1600" dirty="0">
                <a:latin typeface="Times New Roman" panose="02020603050405020304" pitchFamily="18" charset="0"/>
                <a:cs typeface="Times New Roman" panose="02020603050405020304" pitchFamily="18" charset="0"/>
              </a:rPr>
              <a:t>Kurumlar vergisi Kanununun 32/C Maddesinde Yurt İçi Asgari Kurumlar Vergisinin şartları belirlenmiştir. </a:t>
            </a:r>
          </a:p>
          <a:p>
            <a:pPr>
              <a:lnSpc>
                <a:spcPct val="150000"/>
              </a:lnSpc>
            </a:pPr>
            <a:r>
              <a:rPr lang="tr-TR" sz="1600" dirty="0">
                <a:latin typeface="Times New Roman" panose="02020603050405020304" pitchFamily="18" charset="0"/>
                <a:cs typeface="Times New Roman" panose="02020603050405020304" pitchFamily="18" charset="0"/>
              </a:rPr>
              <a:t>KVK 32/C Madde hükmü uyarınca 01.01.2025 tarihinden itibaren Kurumlar Vergisi Kanununun 32 </a:t>
            </a:r>
            <a:r>
              <a:rPr lang="tr-TR" sz="1600" dirty="0" err="1">
                <a:latin typeface="Times New Roman" panose="02020603050405020304" pitchFamily="18" charset="0"/>
                <a:cs typeface="Times New Roman" panose="02020603050405020304" pitchFamily="18" charset="0"/>
              </a:rPr>
              <a:t>nci</a:t>
            </a:r>
            <a:r>
              <a:rPr lang="tr-TR" sz="1600" dirty="0">
                <a:latin typeface="Times New Roman" panose="02020603050405020304" pitchFamily="18" charset="0"/>
                <a:cs typeface="Times New Roman" panose="02020603050405020304" pitchFamily="18" charset="0"/>
              </a:rPr>
              <a:t> ve 32/A maddeleri hükümleri dikkate alınarak hesaplanan kurumlar vergisi, indirim ve istisnalar düşülmeden önceki kurum kazancının %10’undan az olamaz.</a:t>
            </a:r>
          </a:p>
          <a:p>
            <a:pPr>
              <a:lnSpc>
                <a:spcPct val="150000"/>
              </a:lnSpc>
            </a:pPr>
            <a:endParaRPr lang="tr-TR" sz="1600" dirty="0">
              <a:latin typeface="Times New Roman" panose="02020603050405020304" pitchFamily="18" charset="0"/>
              <a:cs typeface="Times New Roman" panose="02020603050405020304" pitchFamily="18" charset="0"/>
            </a:endParaRPr>
          </a:p>
          <a:p>
            <a:pPr>
              <a:lnSpc>
                <a:spcPct val="150000"/>
              </a:lnSpc>
            </a:pPr>
            <a:r>
              <a:rPr lang="tr-TR" sz="1600" b="1" dirty="0">
                <a:latin typeface="Times New Roman" panose="02020603050405020304" pitchFamily="18" charset="0"/>
                <a:cs typeface="Times New Roman" panose="02020603050405020304" pitchFamily="18" charset="0"/>
              </a:rPr>
              <a:t>Yurt içi asgari kurumlar vergisi hesaplanırken kurum kazancından aşağıdaki istisna ve indirimler düşülebilir</a:t>
            </a:r>
          </a:p>
          <a:p>
            <a:pPr>
              <a:lnSpc>
                <a:spcPct val="150000"/>
              </a:lnSpc>
            </a:pPr>
            <a:endParaRPr lang="tr-TR" sz="1600" b="1" dirty="0">
              <a:latin typeface="Times New Roman" panose="02020603050405020304" pitchFamily="18" charset="0"/>
              <a:cs typeface="Times New Roman" panose="02020603050405020304" pitchFamily="18" charset="0"/>
            </a:endParaRPr>
          </a:p>
          <a:p>
            <a:pPr marL="533400" marR="268605" indent="-6350" algn="just">
              <a:lnSpc>
                <a:spcPct val="112000"/>
              </a:lnSpc>
              <a:spcAft>
                <a:spcPts val="800"/>
              </a:spcAft>
              <a:buNone/>
            </a:pPr>
            <a:r>
              <a:rPr lang="tr-TR" sz="1600" kern="100" dirty="0">
                <a:solidFill>
                  <a:srgbClr val="000000"/>
                </a:solidFill>
                <a:latin typeface="Times New Roman" panose="02020603050405020304" pitchFamily="18" charset="0"/>
                <a:ea typeface="Times New Roman" panose="02020603050405020304" pitchFamily="18" charset="0"/>
              </a:rPr>
              <a:t>- KVK 5/1-a iştirak kazancı istisnası,</a:t>
            </a:r>
          </a:p>
          <a:p>
            <a:pPr marL="533400" marR="268605" indent="-6350" algn="just">
              <a:lnSpc>
                <a:spcPct val="112000"/>
              </a:lnSpc>
              <a:spcAft>
                <a:spcPts val="800"/>
              </a:spcAft>
              <a:buNone/>
            </a:pPr>
            <a:r>
              <a:rPr lang="tr-TR" sz="1600" kern="100" dirty="0">
                <a:solidFill>
                  <a:srgbClr val="000000"/>
                </a:solidFill>
                <a:latin typeface="Times New Roman" panose="02020603050405020304" pitchFamily="18" charset="0"/>
                <a:ea typeface="Times New Roman" panose="02020603050405020304" pitchFamily="18" charset="0"/>
              </a:rPr>
              <a:t>- KVK 5/1-b yurt dışı iştirak kazancı istisnası </a:t>
            </a:r>
          </a:p>
          <a:p>
            <a:pPr marL="533400" marR="268605" indent="-6350" algn="just">
              <a:lnSpc>
                <a:spcPct val="112000"/>
              </a:lnSpc>
              <a:spcAft>
                <a:spcPts val="800"/>
              </a:spcAft>
              <a:buNone/>
            </a:pPr>
            <a:r>
              <a:rPr lang="tr-TR" sz="1600" kern="100" dirty="0">
                <a:solidFill>
                  <a:srgbClr val="000000"/>
                </a:solidFill>
                <a:latin typeface="Times New Roman" panose="02020603050405020304" pitchFamily="18" charset="0"/>
                <a:ea typeface="Times New Roman" panose="02020603050405020304" pitchFamily="18" charset="0"/>
              </a:rPr>
              <a:t>- KVK 5/1-c yurt dışı iştirak hisselerinin elden çıkartılmasından kaynaklanan istisna</a:t>
            </a:r>
          </a:p>
          <a:p>
            <a:pPr marL="533400" marR="268605" indent="-6350" algn="just">
              <a:lnSpc>
                <a:spcPct val="112000"/>
              </a:lnSpc>
              <a:spcAft>
                <a:spcPts val="800"/>
              </a:spcAft>
              <a:buNone/>
            </a:pPr>
            <a:r>
              <a:rPr lang="tr-TR" sz="1600" kern="100" dirty="0">
                <a:solidFill>
                  <a:srgbClr val="000000"/>
                </a:solidFill>
                <a:latin typeface="Times New Roman" panose="02020603050405020304" pitchFamily="18" charset="0"/>
                <a:ea typeface="Times New Roman" panose="02020603050405020304" pitchFamily="18" charset="0"/>
              </a:rPr>
              <a:t>- KVK 5/1-ç Emisyon prim kazanç istisnası</a:t>
            </a:r>
          </a:p>
          <a:p>
            <a:pPr marL="533400" marR="268605" indent="-6350" algn="just">
              <a:lnSpc>
                <a:spcPct val="112000"/>
              </a:lnSpc>
              <a:spcAft>
                <a:spcPts val="800"/>
              </a:spcAft>
              <a:buNone/>
            </a:pPr>
            <a:r>
              <a:rPr lang="tr-TR" sz="1600" kern="100" dirty="0">
                <a:solidFill>
                  <a:srgbClr val="000000"/>
                </a:solidFill>
                <a:latin typeface="Times New Roman" panose="02020603050405020304" pitchFamily="18" charset="0"/>
                <a:ea typeface="Times New Roman" panose="02020603050405020304" pitchFamily="18" charset="0"/>
              </a:rPr>
              <a:t>- KVK 5/1-i </a:t>
            </a:r>
            <a:r>
              <a:rPr lang="tr-TR" sz="1600" kern="100" dirty="0" err="1">
                <a:solidFill>
                  <a:srgbClr val="000000"/>
                </a:solidFill>
                <a:latin typeface="Times New Roman" panose="02020603050405020304" pitchFamily="18" charset="0"/>
                <a:ea typeface="Times New Roman" panose="02020603050405020304" pitchFamily="18" charset="0"/>
              </a:rPr>
              <a:t>Risturn</a:t>
            </a:r>
            <a:r>
              <a:rPr lang="tr-TR" sz="1600" kern="100" dirty="0">
                <a:solidFill>
                  <a:srgbClr val="000000"/>
                </a:solidFill>
                <a:latin typeface="Times New Roman" panose="02020603050405020304" pitchFamily="18" charset="0"/>
                <a:ea typeface="Times New Roman" panose="02020603050405020304" pitchFamily="18" charset="0"/>
              </a:rPr>
              <a:t> kazanç istisnası</a:t>
            </a:r>
          </a:p>
          <a:p>
            <a:pPr marL="533400" marR="268605" indent="-6350" algn="just">
              <a:lnSpc>
                <a:spcPct val="112000"/>
              </a:lnSpc>
              <a:spcAft>
                <a:spcPts val="800"/>
              </a:spcAft>
              <a:buNone/>
            </a:pPr>
            <a:r>
              <a:rPr lang="tr-TR" sz="1600" kern="100" dirty="0">
                <a:solidFill>
                  <a:srgbClr val="000000"/>
                </a:solidFill>
                <a:latin typeface="Times New Roman" panose="02020603050405020304" pitchFamily="18" charset="0"/>
                <a:ea typeface="Times New Roman" panose="02020603050405020304" pitchFamily="18" charset="0"/>
              </a:rPr>
              <a:t>- KVK 5/1-j Sat Kirala Geri Al istisnası </a:t>
            </a:r>
          </a:p>
          <a:p>
            <a:pPr marL="533400" marR="268605" indent="-6350" algn="just">
              <a:lnSpc>
                <a:spcPct val="112000"/>
              </a:lnSpc>
              <a:spcAft>
                <a:spcPts val="800"/>
              </a:spcAft>
              <a:buNone/>
            </a:pPr>
            <a:r>
              <a:rPr lang="tr-TR" sz="1600" kern="100" dirty="0">
                <a:solidFill>
                  <a:srgbClr val="000000"/>
                </a:solidFill>
                <a:latin typeface="Times New Roman" panose="02020603050405020304" pitchFamily="18" charset="0"/>
                <a:ea typeface="Times New Roman" panose="02020603050405020304" pitchFamily="18" charset="0"/>
              </a:rPr>
              <a:t>- Yurt dışı inşaat, onarım, montaj ve teknik hizmetler kazanç istisnası KVK 5/1-h)</a:t>
            </a:r>
          </a:p>
          <a:p>
            <a:pPr marL="6350" indent="-6350">
              <a:lnSpc>
                <a:spcPct val="110000"/>
              </a:lnSpc>
              <a:spcAft>
                <a:spcPts val="70"/>
              </a:spcAft>
              <a:buNone/>
            </a:pPr>
            <a:endParaRPr lang="tr-TR" sz="1600" b="1"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6350" indent="-6350">
              <a:lnSpc>
                <a:spcPct val="110000"/>
              </a:lnSpc>
              <a:spcAft>
                <a:spcPts val="70"/>
              </a:spcAft>
              <a:buNone/>
            </a:pPr>
            <a:endParaRPr lang="tr-TR" sz="1600" b="1"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p>
            <a:pPr marL="6350" indent="-6350">
              <a:lnSpc>
                <a:spcPct val="110000"/>
              </a:lnSpc>
              <a:spcAft>
                <a:spcPts val="70"/>
              </a:spcAft>
              <a:buNone/>
            </a:pPr>
            <a:endParaRPr lang="tr-TR" b="1" kern="100" dirty="0">
              <a:solidFill>
                <a:srgbClr val="000000"/>
              </a:solidFill>
              <a:latin typeface="Times New Roman" panose="02020603050405020304" pitchFamily="18" charset="0"/>
              <a:ea typeface="Times New Roman" panose="02020603050405020304" pitchFamily="18" charset="0"/>
            </a:endParaRPr>
          </a:p>
          <a:p>
            <a:pPr marL="6350" indent="-6350">
              <a:lnSpc>
                <a:spcPct val="110000"/>
              </a:lnSpc>
              <a:spcAft>
                <a:spcPts val="70"/>
              </a:spcAft>
              <a:buNone/>
            </a:pPr>
            <a:r>
              <a:rPr lang="tr-TR" sz="1800" b="1" kern="100" dirty="0">
                <a:solidFill>
                  <a:srgbClr val="000000"/>
                </a:solidFill>
                <a:effectLst/>
                <a:latin typeface="Times New Roman" panose="02020603050405020304" pitchFamily="18" charset="0"/>
                <a:ea typeface="Times New Roman" panose="02020603050405020304" pitchFamily="18" charset="0"/>
              </a:rPr>
              <a:t> </a:t>
            </a:r>
          </a:p>
        </p:txBody>
      </p:sp>
      <p:pic>
        <p:nvPicPr>
          <p:cNvPr id="4" name="Resim 3" descr="metin, küçük resim içeren bir resim&#10;&#10;Açıklama otomatik olarak oluşturuldu">
            <a:extLst>
              <a:ext uri="{FF2B5EF4-FFF2-40B4-BE49-F238E27FC236}">
                <a16:creationId xmlns:a16="http://schemas.microsoft.com/office/drawing/2014/main" id="{3D7A4CFD-1645-E23A-5515-C47D440D0E72}"/>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7" name="Metin kutusu 6">
            <a:extLst>
              <a:ext uri="{FF2B5EF4-FFF2-40B4-BE49-F238E27FC236}">
                <a16:creationId xmlns:a16="http://schemas.microsoft.com/office/drawing/2014/main" id="{3FC5143A-BDAF-B2EB-3230-DCA5A9DA1708}"/>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169339157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895AC35A-F9E2-1DFC-8EC9-B2CC3DD85B40}"/>
              </a:ext>
            </a:extLst>
          </p:cNvPr>
          <p:cNvSpPr txBox="1"/>
          <p:nvPr/>
        </p:nvSpPr>
        <p:spPr>
          <a:xfrm>
            <a:off x="414670" y="223284"/>
            <a:ext cx="11557589" cy="6647974"/>
          </a:xfrm>
          <a:prstGeom prst="rect">
            <a:avLst/>
          </a:prstGeom>
          <a:noFill/>
        </p:spPr>
        <p:txBody>
          <a:bodyPr wrap="square">
            <a:spAutoFit/>
          </a:bodyPr>
          <a:lstStyle/>
          <a:p>
            <a:pPr>
              <a:lnSpc>
                <a:spcPct val="150000"/>
              </a:lnSpc>
            </a:pPr>
            <a:r>
              <a:rPr lang="tr-TR" sz="1600" dirty="0">
                <a:latin typeface="Times New Roman" panose="02020603050405020304" pitchFamily="18" charset="0"/>
                <a:cs typeface="Times New Roman" panose="02020603050405020304" pitchFamily="18" charset="0"/>
              </a:rPr>
              <a:t>- KVK 5/1-k Varlık kiralama işlemlerinden elde edilen kazanç istisnası</a:t>
            </a:r>
          </a:p>
          <a:p>
            <a:pPr>
              <a:lnSpc>
                <a:spcPct val="150000"/>
              </a:lnSpc>
            </a:pPr>
            <a:r>
              <a:rPr lang="tr-TR" sz="1600" dirty="0">
                <a:latin typeface="Times New Roman" panose="02020603050405020304" pitchFamily="18" charset="0"/>
                <a:cs typeface="Times New Roman" panose="02020603050405020304" pitchFamily="18" charset="0"/>
              </a:rPr>
              <a:t>- KVK 5/1-d istisnası (sahip oldukları taşınmazlardan elde edilen kazançlar hariç)</a:t>
            </a:r>
          </a:p>
          <a:p>
            <a:pPr>
              <a:lnSpc>
                <a:spcPct val="150000"/>
              </a:lnSpc>
            </a:pPr>
            <a:r>
              <a:rPr lang="tr-TR" sz="1600" dirty="0">
                <a:latin typeface="Times New Roman" panose="02020603050405020304" pitchFamily="18" charset="0"/>
                <a:cs typeface="Times New Roman" panose="02020603050405020304" pitchFamily="18" charset="0"/>
              </a:rPr>
              <a:t>- 4490 Sayılı Kanun kapsamında TUGS istisnası</a:t>
            </a:r>
          </a:p>
          <a:p>
            <a:pPr>
              <a:lnSpc>
                <a:spcPct val="150000"/>
              </a:lnSpc>
            </a:pPr>
            <a:r>
              <a:rPr lang="tr-TR" sz="1600" dirty="0">
                <a:latin typeface="Times New Roman" panose="02020603050405020304" pitchFamily="18" charset="0"/>
                <a:cs typeface="Times New Roman" panose="02020603050405020304" pitchFamily="18" charset="0"/>
              </a:rPr>
              <a:t>- 3218 Sayılı Kanun kapsamında Serbest Bölge Kazanç İstisnası </a:t>
            </a:r>
          </a:p>
          <a:p>
            <a:pPr>
              <a:lnSpc>
                <a:spcPct val="150000"/>
              </a:lnSpc>
            </a:pPr>
            <a:r>
              <a:rPr lang="tr-TR" sz="1600" dirty="0">
                <a:latin typeface="Times New Roman" panose="02020603050405020304" pitchFamily="18" charset="0"/>
                <a:cs typeface="Times New Roman" panose="02020603050405020304" pitchFamily="18" charset="0"/>
              </a:rPr>
              <a:t>- 4691 Sayılı Kanun kapsamında Teknoloji Geliştirme Bölgeleri Kanunu kapsamındaki kazanç istisnası</a:t>
            </a:r>
          </a:p>
          <a:p>
            <a:pPr>
              <a:lnSpc>
                <a:spcPct val="150000"/>
              </a:lnSpc>
            </a:pPr>
            <a:r>
              <a:rPr lang="tr-TR" sz="1600" dirty="0">
                <a:latin typeface="Times New Roman" panose="02020603050405020304" pitchFamily="18" charset="0"/>
                <a:cs typeface="Times New Roman" panose="02020603050405020304" pitchFamily="18" charset="0"/>
              </a:rPr>
              <a:t>- Ar-</a:t>
            </a:r>
            <a:r>
              <a:rPr lang="tr-TR" sz="1600" dirty="0" err="1">
                <a:latin typeface="Times New Roman" panose="02020603050405020304" pitchFamily="18" charset="0"/>
                <a:cs typeface="Times New Roman" panose="02020603050405020304" pitchFamily="18" charset="0"/>
              </a:rPr>
              <a:t>Ge</a:t>
            </a:r>
            <a:r>
              <a:rPr lang="tr-TR" sz="1600" dirty="0">
                <a:latin typeface="Times New Roman" panose="02020603050405020304" pitchFamily="18" charset="0"/>
                <a:cs typeface="Times New Roman" panose="02020603050405020304" pitchFamily="18" charset="0"/>
              </a:rPr>
              <a:t> ve tasarım indirimi</a:t>
            </a:r>
          </a:p>
          <a:p>
            <a:pPr>
              <a:lnSpc>
                <a:spcPct val="150000"/>
              </a:lnSpc>
            </a:pPr>
            <a:r>
              <a:rPr lang="tr-TR" sz="1600" dirty="0">
                <a:latin typeface="Times New Roman" panose="02020603050405020304" pitchFamily="18" charset="0"/>
                <a:cs typeface="Times New Roman" panose="02020603050405020304" pitchFamily="18" charset="0"/>
              </a:rPr>
              <a:t>- KVK 10/1-g Girişim sermayesi fonu indirimi </a:t>
            </a:r>
          </a:p>
          <a:p>
            <a:pPr>
              <a:lnSpc>
                <a:spcPct val="150000"/>
              </a:lnSpc>
            </a:pPr>
            <a:r>
              <a:rPr lang="tr-TR" sz="1600" dirty="0">
                <a:latin typeface="Times New Roman" panose="02020603050405020304" pitchFamily="18" charset="0"/>
                <a:cs typeface="Times New Roman" panose="02020603050405020304" pitchFamily="18" charset="0"/>
              </a:rPr>
              <a:t>- KVK 10/1-h Korumalı iş yeri indirimi </a:t>
            </a:r>
          </a:p>
          <a:p>
            <a:pPr>
              <a:lnSpc>
                <a:spcPct val="150000"/>
              </a:lnSpc>
            </a:pPr>
            <a:r>
              <a:rPr lang="tr-TR" sz="1600" dirty="0">
                <a:latin typeface="Times New Roman" panose="02020603050405020304" pitchFamily="18" charset="0"/>
                <a:cs typeface="Times New Roman" panose="02020603050405020304" pitchFamily="18" charset="0"/>
              </a:rPr>
              <a:t>- Geçmiş yıllara ait zararlar</a:t>
            </a:r>
          </a:p>
          <a:p>
            <a:pPr>
              <a:lnSpc>
                <a:spcPct val="150000"/>
              </a:lnSpc>
            </a:pPr>
            <a:r>
              <a:rPr lang="tr-TR" sz="1600" dirty="0">
                <a:latin typeface="Times New Roman" panose="02020603050405020304" pitchFamily="18" charset="0"/>
                <a:cs typeface="Times New Roman" panose="02020603050405020304" pitchFamily="18" charset="0"/>
              </a:rPr>
              <a:t> - Kurumlar Vergisi Kanunu’nun 32. maddenin altıncı, yedinci ve sekizinci fıkraları uyarınca, payları </a:t>
            </a:r>
            <a:r>
              <a:rPr lang="tr-TR" sz="1600" dirty="0" err="1">
                <a:latin typeface="Times New Roman" panose="02020603050405020304" pitchFamily="18" charset="0"/>
                <a:cs typeface="Times New Roman" panose="02020603050405020304" pitchFamily="18" charset="0"/>
              </a:rPr>
              <a:t>BİST’te</a:t>
            </a:r>
            <a:r>
              <a:rPr lang="tr-TR" sz="1600" dirty="0">
                <a:latin typeface="Times New Roman" panose="02020603050405020304" pitchFamily="18" charset="0"/>
                <a:cs typeface="Times New Roman" panose="02020603050405020304" pitchFamily="18" charset="0"/>
              </a:rPr>
              <a:t> ilk defa işlem görmek üzere en az %20 oranında halka arz edilen kurumlar için belli bir süreye kadar 2 puan indirim</a:t>
            </a:r>
          </a:p>
          <a:p>
            <a:pPr>
              <a:lnSpc>
                <a:spcPct val="150000"/>
              </a:lnSpc>
            </a:pPr>
            <a:r>
              <a:rPr lang="tr-TR" sz="1600" dirty="0">
                <a:latin typeface="Times New Roman" panose="02020603050405020304" pitchFamily="18" charset="0"/>
                <a:cs typeface="Times New Roman" panose="02020603050405020304" pitchFamily="18" charset="0"/>
              </a:rPr>
              <a:t>- İhracat yapan kurumlar için 5 puan indirim </a:t>
            </a:r>
          </a:p>
          <a:p>
            <a:pPr>
              <a:lnSpc>
                <a:spcPct val="150000"/>
              </a:lnSpc>
            </a:pPr>
            <a:r>
              <a:rPr lang="tr-TR" sz="1600" dirty="0">
                <a:latin typeface="Times New Roman" panose="02020603050405020304" pitchFamily="18" charset="0"/>
                <a:cs typeface="Times New Roman" panose="02020603050405020304" pitchFamily="18" charset="0"/>
              </a:rPr>
              <a:t>- Sanayi Sicil Belgesine sahip ve fiilen üretim yapan kurumlar için ise 1 puan indirimli kurumlar vergisi </a:t>
            </a:r>
          </a:p>
          <a:p>
            <a:pPr>
              <a:lnSpc>
                <a:spcPct val="150000"/>
              </a:lnSpc>
            </a:pPr>
            <a:r>
              <a:rPr lang="tr-TR" sz="1600" dirty="0">
                <a:latin typeface="Times New Roman" panose="02020603050405020304" pitchFamily="18" charset="0"/>
                <a:cs typeface="Times New Roman" panose="02020603050405020304" pitchFamily="18" charset="0"/>
              </a:rPr>
              <a:t>- 2 Ağustos 2024 tarihi öncesinde (maddenin yürürlük tarihi) Sanayi ve Teknoloji Bakanlığından alınmış olan teşvik belgelerindeki yatırıma katkı tutarlarının kullanılması nedeniyle 32/A maddesi hükmüne istinaden ilgili hesap döneminde alınmayan vergi, indirilecektir</a:t>
            </a:r>
          </a:p>
          <a:p>
            <a:pPr>
              <a:lnSpc>
                <a:spcPct val="150000"/>
              </a:lnSpc>
            </a:pPr>
            <a:r>
              <a:rPr lang="tr-TR" sz="1600" dirty="0">
                <a:latin typeface="Times New Roman" panose="02020603050405020304" pitchFamily="18" charset="0"/>
                <a:cs typeface="Times New Roman" panose="02020603050405020304" pitchFamily="18" charset="0"/>
              </a:rPr>
              <a:t>Üzerinden %10 vergi hesaplanacak olan kurum kazancı = Ticari bilanço karı + KKEG – yukarda belirtilen istisna ve indirimler formülüyle tespit edilecektir. </a:t>
            </a:r>
          </a:p>
          <a:p>
            <a:endParaRPr lang="tr-TR" dirty="0"/>
          </a:p>
        </p:txBody>
      </p:sp>
      <p:pic>
        <p:nvPicPr>
          <p:cNvPr id="4" name="Resim 3" descr="metin, küçük resim içeren bir resim&#10;&#10;Açıklama otomatik olarak oluşturuldu">
            <a:extLst>
              <a:ext uri="{FF2B5EF4-FFF2-40B4-BE49-F238E27FC236}">
                <a16:creationId xmlns:a16="http://schemas.microsoft.com/office/drawing/2014/main" id="{2830F40B-0046-4B13-7A5F-B0D9AAA11FCE}"/>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5" name="Metin kutusu 4">
            <a:extLst>
              <a:ext uri="{FF2B5EF4-FFF2-40B4-BE49-F238E27FC236}">
                <a16:creationId xmlns:a16="http://schemas.microsoft.com/office/drawing/2014/main" id="{EC23C160-52CC-6A92-0AAF-3B392564C4C3}"/>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22485679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D5D74723-40EB-3941-458D-B57EA71C54F0}"/>
              </a:ext>
            </a:extLst>
          </p:cNvPr>
          <p:cNvSpPr txBox="1"/>
          <p:nvPr/>
        </p:nvSpPr>
        <p:spPr>
          <a:xfrm>
            <a:off x="297713" y="552892"/>
            <a:ext cx="11632018" cy="4562146"/>
          </a:xfrm>
          <a:prstGeom prst="rect">
            <a:avLst/>
          </a:prstGeom>
          <a:noFill/>
        </p:spPr>
        <p:txBody>
          <a:bodyPr wrap="square">
            <a:spAutoFit/>
          </a:bodyPr>
          <a:lstStyle/>
          <a:p>
            <a:pPr marL="6350" marR="268605" indent="-6350" algn="just">
              <a:lnSpc>
                <a:spcPct val="150000"/>
              </a:lnSpc>
              <a:spcAft>
                <a:spcPts val="800"/>
              </a:spcAft>
              <a:buNone/>
            </a:pPr>
            <a:r>
              <a:rPr lang="tr-TR" sz="1600" b="1" kern="100" dirty="0">
                <a:solidFill>
                  <a:srgbClr val="000000"/>
                </a:solidFill>
                <a:effectLst/>
                <a:latin typeface="Times New Roman" panose="02020603050405020304" pitchFamily="18" charset="0"/>
                <a:ea typeface="Times New Roman" panose="02020603050405020304" pitchFamily="18" charset="0"/>
              </a:rPr>
              <a:t>Yurt İçi Asgari Kurumlar Vergisi Hesaplanırken Kurum Kazancından </a:t>
            </a:r>
            <a:r>
              <a:rPr lang="tr-TR" sz="1600" b="1" u="sng" kern="100" dirty="0">
                <a:solidFill>
                  <a:srgbClr val="000000"/>
                </a:solidFill>
                <a:effectLst/>
                <a:latin typeface="Times New Roman" panose="02020603050405020304" pitchFamily="18" charset="0"/>
                <a:ea typeface="Times New Roman" panose="02020603050405020304" pitchFamily="18" charset="0"/>
              </a:rPr>
              <a:t>Düşülemeyecek</a:t>
            </a:r>
            <a:r>
              <a:rPr lang="tr-TR" sz="1600" b="1" kern="100" dirty="0">
                <a:solidFill>
                  <a:srgbClr val="000000"/>
                </a:solidFill>
                <a:effectLst/>
                <a:latin typeface="Times New Roman" panose="02020603050405020304" pitchFamily="18" charset="0"/>
                <a:ea typeface="Times New Roman" panose="02020603050405020304" pitchFamily="18" charset="0"/>
              </a:rPr>
              <a:t> İstisna ve İndirimler</a:t>
            </a:r>
          </a:p>
          <a:p>
            <a:pPr marL="6350" marR="268605" indent="-6350" algn="just">
              <a:lnSpc>
                <a:spcPct val="150000"/>
              </a:lnSpc>
              <a:spcAft>
                <a:spcPts val="800"/>
              </a:spcAft>
              <a:buNone/>
            </a:pPr>
            <a:endParaRPr lang="tr-TR" sz="1600" kern="100" dirty="0">
              <a:solidFill>
                <a:srgbClr val="000000"/>
              </a:solidFill>
              <a:effectLst/>
              <a:latin typeface="Times New Roman" panose="02020603050405020304" pitchFamily="18" charset="0"/>
              <a:ea typeface="Times New Roman" panose="02020603050405020304" pitchFamily="18" charset="0"/>
            </a:endParaRPr>
          </a:p>
          <a:p>
            <a:pPr marL="533400" marR="268605" indent="-6350" algn="just">
              <a:lnSpc>
                <a:spcPct val="150000"/>
              </a:lnSpc>
              <a:spcAft>
                <a:spcPts val="80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Yatırım fon ve ortaklığı kazancı istisnası (Taşınmazlardan elde edilen kazançlar) (5520 sayılı Kanun madde 5/1-d)</a:t>
            </a:r>
          </a:p>
          <a:p>
            <a:pPr marL="533400" marR="268605" indent="-6350" algn="just">
              <a:lnSpc>
                <a:spcPct val="150000"/>
              </a:lnSpc>
              <a:spcAft>
                <a:spcPts val="80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Taşınmaz, iştirak hisseleri ve fon satış kazancı istisnası (5520 sayılı Kanun madde 5/1-e)</a:t>
            </a:r>
          </a:p>
          <a:p>
            <a:pPr marL="533400" marR="268605" indent="-6350" algn="just">
              <a:lnSpc>
                <a:spcPct val="150000"/>
              </a:lnSpc>
              <a:spcAft>
                <a:spcPts val="80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Bankalara, finansal kiralama ya da finansman şirketlerine veya TMSF’ye borçlu durumda olanların taşınmaz veya iştirak hisselerinin satış kazancı istisnası (5520 sayılı Kanun madde 5/1-f)</a:t>
            </a:r>
          </a:p>
          <a:p>
            <a:pPr marL="533400" marR="268605" indent="-6350" algn="just">
              <a:lnSpc>
                <a:spcPct val="150000"/>
              </a:lnSpc>
              <a:spcAft>
                <a:spcPts val="80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Yurt dışı şube kazançları istisnası (5520 sayılı Kanun madde 5/1-g)</a:t>
            </a:r>
          </a:p>
          <a:p>
            <a:pPr marL="533400" marR="268605" indent="-6350" algn="just">
              <a:lnSpc>
                <a:spcPct val="150000"/>
              </a:lnSpc>
              <a:spcAft>
                <a:spcPts val="80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Eğitim ve öğretim kazanç istisnası (5520 sayılı Kanun madde 5/1-ı)</a:t>
            </a:r>
          </a:p>
          <a:p>
            <a:pPr marL="533400" marR="268605" indent="-6350" algn="just">
              <a:lnSpc>
                <a:spcPct val="150000"/>
              </a:lnSpc>
              <a:spcAft>
                <a:spcPts val="80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Yabancı fon kazançlarının vergilendirilmesinde yönetici şirketlere ilişkin kazanç istisnası (KVK 5/A)</a:t>
            </a:r>
          </a:p>
          <a:p>
            <a:pPr marL="533400" marR="268605" indent="-6350" algn="just">
              <a:lnSpc>
                <a:spcPct val="150000"/>
              </a:lnSpc>
              <a:spcAft>
                <a:spcPts val="80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Sınai mülkiyet hakları satış kazancı istisnası (KVK 5/B)</a:t>
            </a:r>
          </a:p>
        </p:txBody>
      </p:sp>
      <p:pic>
        <p:nvPicPr>
          <p:cNvPr id="5" name="Resim 4" descr="metin, küçük resim içeren bir resim&#10;&#10;Açıklama otomatik olarak oluşturuldu">
            <a:extLst>
              <a:ext uri="{FF2B5EF4-FFF2-40B4-BE49-F238E27FC236}">
                <a16:creationId xmlns:a16="http://schemas.microsoft.com/office/drawing/2014/main" id="{9115CA84-0E2D-251B-986E-2DE14582AA15}"/>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6" name="Metin kutusu 5">
            <a:extLst>
              <a:ext uri="{FF2B5EF4-FFF2-40B4-BE49-F238E27FC236}">
                <a16:creationId xmlns:a16="http://schemas.microsoft.com/office/drawing/2014/main" id="{71689A15-2491-85C6-A2A0-4C9D20F51C42}"/>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91782528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374E7191-FB6F-94A3-86D3-4A13155D7E9A}"/>
              </a:ext>
            </a:extLst>
          </p:cNvPr>
          <p:cNvSpPr txBox="1"/>
          <p:nvPr/>
        </p:nvSpPr>
        <p:spPr>
          <a:xfrm>
            <a:off x="349103" y="696370"/>
            <a:ext cx="11493794" cy="4090222"/>
          </a:xfrm>
          <a:prstGeom prst="rect">
            <a:avLst/>
          </a:prstGeom>
          <a:noFill/>
        </p:spPr>
        <p:txBody>
          <a:bodyPr wrap="square">
            <a:spAutoFit/>
          </a:bodyPr>
          <a:lstStyle/>
          <a:p>
            <a:pPr marL="533400" marR="268605" indent="-6350" algn="just">
              <a:lnSpc>
                <a:spcPct val="150000"/>
              </a:lnSpc>
              <a:spcAft>
                <a:spcPts val="80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Tarım Ürünleri Lisanslı Depoculuk Kanunu kapsamında düzenlenen ürün senetlerinin elden çıkarılmasından doğan kazanç istisnası </a:t>
            </a:r>
          </a:p>
          <a:p>
            <a:pPr marL="533400" marR="268605" indent="-6350" algn="just">
              <a:lnSpc>
                <a:spcPct val="150000"/>
              </a:lnSpc>
              <a:spcAft>
                <a:spcPts val="80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Kur korumalı mevduat ve katılım hesaplarından elde edilen kazanç istisnası (5520 sayılı Kanun geçici madde 14)</a:t>
            </a:r>
          </a:p>
          <a:p>
            <a:pPr marL="533400" marR="268605" indent="-6350" algn="just">
              <a:lnSpc>
                <a:spcPct val="150000"/>
              </a:lnSpc>
              <a:spcAft>
                <a:spcPts val="80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Özel kanunlarda yer alan ve asgari vergi matrahına dahil edilmesi gereken diğer istisnalar</a:t>
            </a:r>
          </a:p>
          <a:p>
            <a:pPr marL="533400" marR="268605" indent="-6350" algn="just">
              <a:lnSpc>
                <a:spcPct val="150000"/>
              </a:lnSpc>
              <a:spcAft>
                <a:spcPts val="80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Sponsorluk harcamalarında indirim (5520 sayılı Kanun madde 10/1-b)</a:t>
            </a:r>
          </a:p>
          <a:p>
            <a:pPr marL="533400" marR="268605" indent="-6350" algn="just">
              <a:lnSpc>
                <a:spcPct val="150000"/>
              </a:lnSpc>
              <a:spcAft>
                <a:spcPts val="80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Bağış ve yardımlarda indirim (5520 sayılı Kanun madde 10/1-c)</a:t>
            </a:r>
          </a:p>
          <a:p>
            <a:pPr marL="533400" marR="268605" indent="-6350" algn="just">
              <a:lnSpc>
                <a:spcPct val="150000"/>
              </a:lnSpc>
              <a:spcAft>
                <a:spcPts val="80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Eğitim ve sağlık tesisleri ile yurt inşaatlarına ilişkin bağış ve yardımlarda indirim (5520 sayılı Kanun madde 10/1-ç)</a:t>
            </a:r>
          </a:p>
          <a:p>
            <a:pPr marL="812800" marR="268605" indent="-285750" algn="just">
              <a:lnSpc>
                <a:spcPct val="150000"/>
              </a:lnSpc>
              <a:spcAft>
                <a:spcPts val="800"/>
              </a:spcAft>
              <a:buFontTx/>
              <a:buChar char="-"/>
            </a:pPr>
            <a:r>
              <a:rPr lang="tr-TR" sz="1600" kern="100" dirty="0">
                <a:solidFill>
                  <a:srgbClr val="000000"/>
                </a:solidFill>
                <a:effectLst/>
                <a:latin typeface="Times New Roman" panose="02020603050405020304" pitchFamily="18" charset="0"/>
                <a:ea typeface="Times New Roman" panose="02020603050405020304" pitchFamily="18" charset="0"/>
              </a:rPr>
              <a:t>Kültür ve turizm amaçlı bağış ve yardımlarda indirim (5520 sayılı Kanun madde 10/1-d)</a:t>
            </a:r>
          </a:p>
          <a:p>
            <a:pPr marL="812800" marR="268605" indent="-285750" algn="just">
              <a:lnSpc>
                <a:spcPct val="150000"/>
              </a:lnSpc>
              <a:spcAft>
                <a:spcPts val="800"/>
              </a:spcAft>
              <a:buFontTx/>
              <a:buChar char="-"/>
            </a:pPr>
            <a:r>
              <a:rPr lang="tr-TR" sz="1600" kern="100" dirty="0">
                <a:solidFill>
                  <a:srgbClr val="000000"/>
                </a:solidFill>
                <a:latin typeface="Times New Roman" panose="02020603050405020304" pitchFamily="18" charset="0"/>
                <a:ea typeface="Times New Roman" panose="02020603050405020304" pitchFamily="18" charset="0"/>
              </a:rPr>
              <a:t>Cumhurbaşkanınca başlatılan yardım kampanyalarına yapılan bağışlarda indirim (5520 sayılı Kanun madde 10/1-e)</a:t>
            </a:r>
          </a:p>
        </p:txBody>
      </p:sp>
      <p:pic>
        <p:nvPicPr>
          <p:cNvPr id="5" name="Resim 4" descr="metin, küçük resim içeren bir resim&#10;&#10;Açıklama otomatik olarak oluşturuldu">
            <a:extLst>
              <a:ext uri="{FF2B5EF4-FFF2-40B4-BE49-F238E27FC236}">
                <a16:creationId xmlns:a16="http://schemas.microsoft.com/office/drawing/2014/main" id="{6A21A44B-039D-52B2-BE97-82794ECD0A89}"/>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6" name="Metin kutusu 5">
            <a:extLst>
              <a:ext uri="{FF2B5EF4-FFF2-40B4-BE49-F238E27FC236}">
                <a16:creationId xmlns:a16="http://schemas.microsoft.com/office/drawing/2014/main" id="{8A550571-22CE-00F1-4107-45755AB7393E}"/>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238683713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B10DA536-50DF-8463-9233-535B95F606C2}"/>
              </a:ext>
            </a:extLst>
          </p:cNvPr>
          <p:cNvSpPr txBox="1"/>
          <p:nvPr/>
        </p:nvSpPr>
        <p:spPr>
          <a:xfrm>
            <a:off x="255181" y="404037"/>
            <a:ext cx="11600121" cy="4562146"/>
          </a:xfrm>
          <a:prstGeom prst="rect">
            <a:avLst/>
          </a:prstGeom>
          <a:noFill/>
        </p:spPr>
        <p:txBody>
          <a:bodyPr wrap="square">
            <a:spAutoFit/>
          </a:bodyPr>
          <a:lstStyle/>
          <a:p>
            <a:pPr marL="533400" marR="268605" indent="-6350" algn="just">
              <a:lnSpc>
                <a:spcPct val="150000"/>
              </a:lnSpc>
              <a:spcAft>
                <a:spcPts val="80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Kızılay Derneği ile Yeşilay Cemiyetine yapılan nakdi bağış ve yardımlarda indirim (5520 sayılı Kanun madde 10/1-f)</a:t>
            </a:r>
          </a:p>
          <a:p>
            <a:pPr marL="533400" marR="268605" indent="-6350" algn="just">
              <a:lnSpc>
                <a:spcPct val="150000"/>
              </a:lnSpc>
              <a:spcAft>
                <a:spcPts val="80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Yurt dışına verilen yazılım, mühendislik, eğitim ve sağlık hizmetleri kazanç indirimi (5520 sayılı Kanun madde 10/1-ğ)</a:t>
            </a:r>
          </a:p>
          <a:p>
            <a:pPr marL="533400" marR="268605" indent="-6350" algn="just">
              <a:lnSpc>
                <a:spcPct val="150000"/>
              </a:lnSpc>
              <a:spcAft>
                <a:spcPts val="80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Nakdi sermaye artışından kaynaklanan faiz indirimi (5520 sayılı Kanun madde 10/1-ı)</a:t>
            </a:r>
          </a:p>
          <a:p>
            <a:pPr marL="533400" marR="268605" indent="-6350" algn="just">
              <a:lnSpc>
                <a:spcPct val="150000"/>
              </a:lnSpc>
              <a:spcAft>
                <a:spcPts val="80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İstanbul Finans Merkezi Bölgesinde faaliyette bulunan kurumların elde ettiği kazançlarda indirim (5520 sayılı Kanun madde 10/1-i)</a:t>
            </a:r>
          </a:p>
          <a:p>
            <a:pPr marL="533400" marR="268605" indent="-6350" algn="just">
              <a:lnSpc>
                <a:spcPct val="150000"/>
              </a:lnSpc>
              <a:spcAft>
                <a:spcPts val="80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Yatırım indirimi istisnası </a:t>
            </a:r>
          </a:p>
          <a:p>
            <a:pPr marL="533400" marR="268605" indent="-6350" algn="just">
              <a:lnSpc>
                <a:spcPct val="150000"/>
              </a:lnSpc>
              <a:spcAft>
                <a:spcPts val="80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Tekno girişim sermaye desteği indirimi (5746 sayılı Kanun madde 3/5)</a:t>
            </a:r>
          </a:p>
          <a:p>
            <a:pPr marL="533400" marR="268605" indent="-6350" algn="just">
              <a:lnSpc>
                <a:spcPct val="150000"/>
              </a:lnSpc>
              <a:spcAft>
                <a:spcPts val="80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Teknokent sermaye desteği indirimi (4691 sayılı Kanun geçici madde 4 )</a:t>
            </a:r>
          </a:p>
          <a:p>
            <a:pPr marL="533400" marR="268605" indent="-6350" algn="just">
              <a:lnSpc>
                <a:spcPct val="150000"/>
              </a:lnSpc>
              <a:spcAft>
                <a:spcPts val="80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Özel kanunlarda yer alan ve asgari vergi matrahına dahil edilmesi gereken diğer indirimler</a:t>
            </a:r>
          </a:p>
          <a:p>
            <a:pPr marL="533400" marR="268605" indent="-6350" algn="just">
              <a:lnSpc>
                <a:spcPct val="150000"/>
              </a:lnSpc>
              <a:spcAft>
                <a:spcPts val="80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- 5520 sayılı Kanun ile diğer Kanunlarda yer alan istisna ve indirimlerdir.</a:t>
            </a:r>
          </a:p>
        </p:txBody>
      </p:sp>
      <p:pic>
        <p:nvPicPr>
          <p:cNvPr id="5" name="Resim 4" descr="metin, küçük resim içeren bir resim&#10;&#10;Açıklama otomatik olarak oluşturuldu">
            <a:extLst>
              <a:ext uri="{FF2B5EF4-FFF2-40B4-BE49-F238E27FC236}">
                <a16:creationId xmlns:a16="http://schemas.microsoft.com/office/drawing/2014/main" id="{59AF6E30-504B-791D-4537-28F82EEBC875}"/>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6" name="Metin kutusu 5">
            <a:extLst>
              <a:ext uri="{FF2B5EF4-FFF2-40B4-BE49-F238E27FC236}">
                <a16:creationId xmlns:a16="http://schemas.microsoft.com/office/drawing/2014/main" id="{E890AF29-25ED-6311-248C-5F908C3B36AB}"/>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400960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a:extLst>
              <a:ext uri="{FF2B5EF4-FFF2-40B4-BE49-F238E27FC236}">
                <a16:creationId xmlns:a16="http://schemas.microsoft.com/office/drawing/2014/main" id="{F3F82288-279E-00CE-1132-085703C3AA79}"/>
              </a:ext>
            </a:extLst>
          </p:cNvPr>
          <p:cNvSpPr txBox="1"/>
          <p:nvPr/>
        </p:nvSpPr>
        <p:spPr>
          <a:xfrm>
            <a:off x="212651" y="148856"/>
            <a:ext cx="12192000" cy="5844549"/>
          </a:xfrm>
          <a:prstGeom prst="rect">
            <a:avLst/>
          </a:prstGeom>
          <a:noFill/>
        </p:spPr>
        <p:txBody>
          <a:bodyPr wrap="square">
            <a:spAutoFit/>
          </a:bodyPr>
          <a:lstStyle/>
          <a:p>
            <a:pPr marL="533400" marR="268605" indent="-6350" algn="just">
              <a:lnSpc>
                <a:spcPct val="150000"/>
              </a:lnSpc>
              <a:spcAft>
                <a:spcPts val="615"/>
              </a:spcAft>
              <a:buNone/>
            </a:pPr>
            <a:r>
              <a:rPr lang="tr-TR" sz="1600" b="1"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Örnek  </a:t>
            </a:r>
            <a:endParaRPr lang="tr-TR" sz="1600" b="1"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marL="533400" marR="268605" indent="-6350" algn="just">
              <a:lnSpc>
                <a:spcPct val="150000"/>
              </a:lnSpc>
              <a:spcAft>
                <a:spcPts val="615"/>
              </a:spcAft>
              <a:buNone/>
            </a:pPr>
            <a:r>
              <a:rPr lang="tr-TR" sz="16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Mistik Yolculuk A.Ş. kanuni ve iş merkezi İtalya’da bulunan restoran zincirin, fırınlarının derece ve süre ayarlarında kullanılmak üzere bir veri işleme projesi tasarlamıştır. Proje karşılığında Türk Lirası karşılığı 10.000.000 hizmet bedeli faturası düzenlemiştir. Proje kapsamında 2.000.000 ₺ gider/maliyete katlanılmıştır.  </a:t>
            </a:r>
            <a:endParaRPr lang="tr-TR" sz="1600" kern="1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endParaRPr>
          </a:p>
          <a:p>
            <a:pPr>
              <a:lnSpc>
                <a:spcPct val="150000"/>
              </a:lnSpc>
            </a:pPr>
            <a:r>
              <a:rPr lang="tr-TR" sz="1600" dirty="0">
                <a:latin typeface="Times New Roman" panose="02020603050405020304" pitchFamily="18" charset="0"/>
                <a:cs typeface="Times New Roman" panose="02020603050405020304" pitchFamily="18" charset="0"/>
              </a:rPr>
              <a:t>Mistik Yolculuk </a:t>
            </a:r>
            <a:r>
              <a:rPr lang="tr-TR" sz="1600" dirty="0" err="1">
                <a:latin typeface="Times New Roman" panose="02020603050405020304" pitchFamily="18" charset="0"/>
                <a:cs typeface="Times New Roman" panose="02020603050405020304" pitchFamily="18" charset="0"/>
              </a:rPr>
              <a:t>A.Ş.nin</a:t>
            </a:r>
            <a:r>
              <a:rPr lang="tr-TR" sz="1600" dirty="0">
                <a:latin typeface="Times New Roman" panose="02020603050405020304" pitchFamily="18" charset="0"/>
                <a:cs typeface="Times New Roman" panose="02020603050405020304" pitchFamily="18" charset="0"/>
              </a:rPr>
              <a:t> yurt dışındaki kişilere verilen ve yine yurt dışında faydalanılacak olan veri işleme projesi yurt dışına fatura edilen kazanç için KVK 10/1-ğ maddesi kapsamında %80 indirimden faydalanabilecektir.  </a:t>
            </a:r>
          </a:p>
          <a:p>
            <a:pPr>
              <a:lnSpc>
                <a:spcPct val="150000"/>
              </a:lnSpc>
            </a:pPr>
            <a:r>
              <a:rPr lang="tr-TR" sz="1600" b="1" dirty="0">
                <a:latin typeface="Times New Roman" panose="02020603050405020304" pitchFamily="18" charset="0"/>
                <a:cs typeface="Times New Roman" panose="02020603050405020304" pitchFamily="18" charset="0"/>
              </a:rPr>
              <a:t>Elde edilen kazanç; </a:t>
            </a:r>
            <a:endParaRPr lang="tr-TR" sz="1600" dirty="0">
              <a:latin typeface="Times New Roman" panose="02020603050405020304" pitchFamily="18" charset="0"/>
              <a:cs typeface="Times New Roman" panose="02020603050405020304" pitchFamily="18" charset="0"/>
            </a:endParaRPr>
          </a:p>
          <a:p>
            <a:pPr>
              <a:lnSpc>
                <a:spcPct val="150000"/>
              </a:lnSpc>
            </a:pPr>
            <a:r>
              <a:rPr lang="tr-TR" sz="1600" dirty="0">
                <a:latin typeface="Times New Roman" panose="02020603050405020304" pitchFamily="18" charset="0"/>
                <a:cs typeface="Times New Roman" panose="02020603050405020304" pitchFamily="18" charset="0"/>
              </a:rPr>
              <a:t>10.000.000-2.000.000=8.000.000 ₺ </a:t>
            </a:r>
          </a:p>
          <a:p>
            <a:pPr>
              <a:lnSpc>
                <a:spcPct val="150000"/>
              </a:lnSpc>
            </a:pPr>
            <a:r>
              <a:rPr lang="tr-TR" sz="1600" dirty="0">
                <a:latin typeface="Times New Roman" panose="02020603050405020304" pitchFamily="18" charset="0"/>
                <a:cs typeface="Times New Roman" panose="02020603050405020304" pitchFamily="18" charset="0"/>
              </a:rPr>
              <a:t>KVK 10/1-ğ bendi kapsamında indirime konu edilecek tutar; </a:t>
            </a:r>
          </a:p>
          <a:p>
            <a:pPr>
              <a:lnSpc>
                <a:spcPct val="150000"/>
              </a:lnSpc>
            </a:pPr>
            <a:r>
              <a:rPr lang="tr-TR" sz="1600" dirty="0">
                <a:latin typeface="Times New Roman" panose="02020603050405020304" pitchFamily="18" charset="0"/>
                <a:cs typeface="Times New Roman" panose="02020603050405020304" pitchFamily="18" charset="0"/>
              </a:rPr>
              <a:t>8.000.000*%80=6.400.000 ₺ olacaktır. </a:t>
            </a:r>
          </a:p>
          <a:p>
            <a:pPr marL="533400" marR="268605" indent="-6350" algn="just">
              <a:lnSpc>
                <a:spcPct val="150000"/>
              </a:lnSpc>
              <a:spcAft>
                <a:spcPts val="160"/>
              </a:spcAft>
              <a:buNone/>
            </a:pPr>
            <a:r>
              <a:rPr lang="tr-TR" sz="1600" kern="100" dirty="0">
                <a:solidFill>
                  <a:srgbClr val="000000"/>
                </a:solidFill>
                <a:effectLst/>
                <a:latin typeface="Times New Roman" panose="02020603050405020304" pitchFamily="18" charset="0"/>
                <a:ea typeface="Times New Roman" panose="02020603050405020304" pitchFamily="18" charset="0"/>
              </a:rPr>
              <a:t>İhracat firmalarının münhasıran ihracattan elde ettikleri kazanca kurumlar vergisi %5 indirimli olarak uygulanır.</a:t>
            </a:r>
          </a:p>
          <a:p>
            <a:pPr marL="533400" marR="268605" indent="-6350" algn="just">
              <a:lnSpc>
                <a:spcPct val="150000"/>
              </a:lnSpc>
              <a:spcAft>
                <a:spcPts val="160"/>
              </a:spcAft>
              <a:buNone/>
            </a:pPr>
            <a:endParaRPr lang="tr-TR" sz="1600" kern="100" dirty="0">
              <a:solidFill>
                <a:srgbClr val="000000"/>
              </a:solidFill>
              <a:latin typeface="Times New Roman" panose="02020603050405020304" pitchFamily="18" charset="0"/>
              <a:ea typeface="Times New Roman" panose="02020603050405020304" pitchFamily="18" charset="0"/>
            </a:endParaRPr>
          </a:p>
          <a:p>
            <a:pPr marL="533400" marR="268605" indent="-6350" algn="just">
              <a:lnSpc>
                <a:spcPct val="150000"/>
              </a:lnSpc>
              <a:spcAft>
                <a:spcPts val="160"/>
              </a:spcAft>
              <a:buNone/>
            </a:pPr>
            <a:endParaRPr lang="tr-TR" sz="1600" kern="100" dirty="0">
              <a:solidFill>
                <a:srgbClr val="000000"/>
              </a:solidFill>
              <a:effectLst/>
              <a:latin typeface="Times New Roman" panose="02020603050405020304" pitchFamily="18" charset="0"/>
              <a:ea typeface="Times New Roman" panose="02020603050405020304" pitchFamily="18" charset="0"/>
            </a:endParaRPr>
          </a:p>
          <a:p>
            <a:pPr marL="533400" marR="268605" indent="-6350" algn="just">
              <a:lnSpc>
                <a:spcPct val="150000"/>
              </a:lnSpc>
              <a:spcAft>
                <a:spcPts val="160"/>
              </a:spcAft>
              <a:buNone/>
            </a:pPr>
            <a:endParaRPr lang="tr-TR" sz="1600" kern="100" dirty="0">
              <a:solidFill>
                <a:srgbClr val="000000"/>
              </a:solidFill>
              <a:latin typeface="Times New Roman" panose="02020603050405020304" pitchFamily="18" charset="0"/>
              <a:ea typeface="Times New Roman" panose="02020603050405020304" pitchFamily="18" charset="0"/>
            </a:endParaRPr>
          </a:p>
          <a:p>
            <a:pPr marL="533400" marR="268605" indent="-6350" algn="just">
              <a:lnSpc>
                <a:spcPct val="150000"/>
              </a:lnSpc>
              <a:spcAft>
                <a:spcPts val="160"/>
              </a:spcAft>
              <a:buNone/>
            </a:pPr>
            <a:endParaRPr lang="tr-TR" sz="1600" kern="100" dirty="0">
              <a:solidFill>
                <a:srgbClr val="000000"/>
              </a:solidFill>
              <a:effectLst/>
              <a:latin typeface="Times New Roman" panose="02020603050405020304" pitchFamily="18" charset="0"/>
              <a:ea typeface="Times New Roman" panose="02020603050405020304" pitchFamily="18" charset="0"/>
            </a:endParaRPr>
          </a:p>
        </p:txBody>
      </p:sp>
      <p:graphicFrame>
        <p:nvGraphicFramePr>
          <p:cNvPr id="4" name="Tablo 3">
            <a:extLst>
              <a:ext uri="{FF2B5EF4-FFF2-40B4-BE49-F238E27FC236}">
                <a16:creationId xmlns:a16="http://schemas.microsoft.com/office/drawing/2014/main" id="{388F438C-F9B3-BBAD-02BA-5E1AC58E1F50}"/>
              </a:ext>
            </a:extLst>
          </p:cNvPr>
          <p:cNvGraphicFramePr>
            <a:graphicFrameLocks noGrp="1"/>
          </p:cNvGraphicFramePr>
          <p:nvPr/>
        </p:nvGraphicFramePr>
        <p:xfrm>
          <a:off x="244510" y="4540102"/>
          <a:ext cx="6517758" cy="2317898"/>
        </p:xfrm>
        <a:graphic>
          <a:graphicData uri="http://schemas.openxmlformats.org/drawingml/2006/table">
            <a:tbl>
              <a:tblPr firstRow="1" firstCol="1" bandRow="1">
                <a:tableStyleId>{5C22544A-7EE6-4342-B048-85BDC9FD1C3A}</a:tableStyleId>
              </a:tblPr>
              <a:tblGrid>
                <a:gridCol w="4323863">
                  <a:extLst>
                    <a:ext uri="{9D8B030D-6E8A-4147-A177-3AD203B41FA5}">
                      <a16:colId xmlns:a16="http://schemas.microsoft.com/office/drawing/2014/main" val="871903146"/>
                    </a:ext>
                  </a:extLst>
                </a:gridCol>
                <a:gridCol w="2193895">
                  <a:extLst>
                    <a:ext uri="{9D8B030D-6E8A-4147-A177-3AD203B41FA5}">
                      <a16:colId xmlns:a16="http://schemas.microsoft.com/office/drawing/2014/main" val="4237530467"/>
                    </a:ext>
                  </a:extLst>
                </a:gridCol>
              </a:tblGrid>
              <a:tr h="342931">
                <a:tc>
                  <a:txBody>
                    <a:bodyPr/>
                    <a:lstStyle/>
                    <a:p>
                      <a:pPr marL="533400" marR="268605" indent="-6350" algn="just">
                        <a:lnSpc>
                          <a:spcPct val="112000"/>
                        </a:lnSpc>
                        <a:spcAft>
                          <a:spcPts val="25"/>
                        </a:spcAft>
                        <a:buNone/>
                      </a:pPr>
                      <a:r>
                        <a:rPr lang="tr-TR" sz="1300" kern="100" dirty="0">
                          <a:effectLst/>
                          <a:latin typeface="Times New Roman" panose="02020603050405020304" pitchFamily="18" charset="0"/>
                          <a:cs typeface="Times New Roman" panose="02020603050405020304" pitchFamily="18" charset="0"/>
                        </a:rPr>
                        <a:t>Ticari bilanço karı </a:t>
                      </a:r>
                      <a:endParaRPr lang="tr-TR" sz="13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33655" marT="12700" marB="0"/>
                </a:tc>
                <a:tc>
                  <a:txBody>
                    <a:bodyPr/>
                    <a:lstStyle/>
                    <a:p>
                      <a:pPr marL="533400" marR="33655" indent="-6350" algn="r">
                        <a:lnSpc>
                          <a:spcPct val="112000"/>
                        </a:lnSpc>
                        <a:spcAft>
                          <a:spcPts val="25"/>
                        </a:spcAft>
                        <a:buNone/>
                      </a:pPr>
                      <a:r>
                        <a:rPr lang="tr-TR" sz="1300" kern="100" dirty="0">
                          <a:effectLst/>
                          <a:latin typeface="Times New Roman" panose="02020603050405020304" pitchFamily="18" charset="0"/>
                          <a:cs typeface="Times New Roman" panose="02020603050405020304" pitchFamily="18" charset="0"/>
                        </a:rPr>
                        <a:t>8.000.000 </a:t>
                      </a:r>
                      <a:endParaRPr lang="tr-TR" sz="13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33655" marT="12700" marB="0"/>
                </a:tc>
                <a:extLst>
                  <a:ext uri="{0D108BD9-81ED-4DB2-BD59-A6C34878D82A}">
                    <a16:rowId xmlns:a16="http://schemas.microsoft.com/office/drawing/2014/main" val="107907392"/>
                  </a:ext>
                </a:extLst>
              </a:tr>
              <a:tr h="665428">
                <a:tc>
                  <a:txBody>
                    <a:bodyPr/>
                    <a:lstStyle/>
                    <a:p>
                      <a:pPr marL="533400" marR="268605" indent="-6350" algn="l">
                        <a:lnSpc>
                          <a:spcPct val="112000"/>
                        </a:lnSpc>
                        <a:spcAft>
                          <a:spcPts val="25"/>
                        </a:spcAft>
                        <a:buNone/>
                      </a:pPr>
                      <a:r>
                        <a:rPr lang="tr-TR" sz="1300" kern="100" dirty="0">
                          <a:effectLst/>
                          <a:latin typeface="Times New Roman" panose="02020603050405020304" pitchFamily="18" charset="0"/>
                          <a:cs typeface="Times New Roman" panose="02020603050405020304" pitchFamily="18" charset="0"/>
                        </a:rPr>
                        <a:t>Kazanç Olması Halinde  İndirilecek İndirim ve İstisnalar </a:t>
                      </a:r>
                      <a:endParaRPr lang="tr-TR" sz="13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33655" marT="12700" marB="0" anchor="ctr"/>
                </a:tc>
                <a:tc>
                  <a:txBody>
                    <a:bodyPr/>
                    <a:lstStyle/>
                    <a:p>
                      <a:pPr marL="533400" marR="33655" indent="-6350" algn="r">
                        <a:lnSpc>
                          <a:spcPct val="112000"/>
                        </a:lnSpc>
                        <a:spcAft>
                          <a:spcPts val="25"/>
                        </a:spcAft>
                        <a:buNone/>
                      </a:pPr>
                      <a:r>
                        <a:rPr lang="tr-TR" sz="1300" kern="100" dirty="0">
                          <a:effectLst/>
                          <a:latin typeface="Times New Roman" panose="02020603050405020304" pitchFamily="18" charset="0"/>
                          <a:cs typeface="Times New Roman" panose="02020603050405020304" pitchFamily="18" charset="0"/>
                        </a:rPr>
                        <a:t>6.400.000 </a:t>
                      </a:r>
                      <a:endParaRPr lang="tr-TR" sz="13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33655" marT="12700" marB="0" anchor="ctr"/>
                </a:tc>
                <a:extLst>
                  <a:ext uri="{0D108BD9-81ED-4DB2-BD59-A6C34878D82A}">
                    <a16:rowId xmlns:a16="http://schemas.microsoft.com/office/drawing/2014/main" val="546930068"/>
                  </a:ext>
                </a:extLst>
              </a:tr>
              <a:tr h="638735">
                <a:tc>
                  <a:txBody>
                    <a:bodyPr/>
                    <a:lstStyle/>
                    <a:p>
                      <a:pPr marL="533400" marR="268605" indent="-6350" algn="just">
                        <a:lnSpc>
                          <a:spcPct val="112000"/>
                        </a:lnSpc>
                        <a:spcAft>
                          <a:spcPts val="275"/>
                        </a:spcAft>
                        <a:buNone/>
                      </a:pPr>
                      <a:r>
                        <a:rPr lang="tr-TR" sz="1300" kern="100" dirty="0">
                          <a:effectLst/>
                          <a:latin typeface="Times New Roman" panose="02020603050405020304" pitchFamily="18" charset="0"/>
                          <a:cs typeface="Times New Roman" panose="02020603050405020304" pitchFamily="18" charset="0"/>
                        </a:rPr>
                        <a:t>KVK 10/1-ğ Maddesi Kapsamında Yurt Dışı Teknik Hizmet  Kazancı İstisnası </a:t>
                      </a:r>
                      <a:endParaRPr lang="tr-TR" sz="13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33655" marT="12700" marB="0"/>
                </a:tc>
                <a:tc>
                  <a:txBody>
                    <a:bodyPr/>
                    <a:lstStyle/>
                    <a:p>
                      <a:pPr marL="533400" marR="268605" indent="-6350" algn="just">
                        <a:lnSpc>
                          <a:spcPct val="112000"/>
                        </a:lnSpc>
                        <a:spcAft>
                          <a:spcPts val="25"/>
                        </a:spcAft>
                        <a:buNone/>
                      </a:pPr>
                      <a:r>
                        <a:rPr lang="tr-TR" sz="1300" kern="100" dirty="0">
                          <a:effectLst/>
                          <a:latin typeface="Times New Roman" panose="02020603050405020304" pitchFamily="18" charset="0"/>
                          <a:cs typeface="Times New Roman" panose="02020603050405020304" pitchFamily="18" charset="0"/>
                        </a:rPr>
                        <a:t>6.400.000 </a:t>
                      </a:r>
                      <a:endParaRPr lang="tr-TR" sz="13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33655" marT="12700" marB="0" anchor="ctr"/>
                </a:tc>
                <a:extLst>
                  <a:ext uri="{0D108BD9-81ED-4DB2-BD59-A6C34878D82A}">
                    <a16:rowId xmlns:a16="http://schemas.microsoft.com/office/drawing/2014/main" val="1486370943"/>
                  </a:ext>
                </a:extLst>
              </a:tr>
              <a:tr h="335402">
                <a:tc>
                  <a:txBody>
                    <a:bodyPr/>
                    <a:lstStyle/>
                    <a:p>
                      <a:pPr marL="533400" marR="268605" indent="-6350" algn="just">
                        <a:lnSpc>
                          <a:spcPct val="112000"/>
                        </a:lnSpc>
                        <a:spcAft>
                          <a:spcPts val="25"/>
                        </a:spcAft>
                        <a:buNone/>
                      </a:pPr>
                      <a:r>
                        <a:rPr lang="tr-TR" sz="1300" kern="100" dirty="0">
                          <a:effectLst/>
                          <a:latin typeface="Times New Roman" panose="02020603050405020304" pitchFamily="18" charset="0"/>
                          <a:cs typeface="Times New Roman" panose="02020603050405020304" pitchFamily="18" charset="0"/>
                        </a:rPr>
                        <a:t>Kurumlar Vergisi Matrahı </a:t>
                      </a:r>
                      <a:endParaRPr lang="tr-TR" sz="13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33655" marT="12700" marB="0"/>
                </a:tc>
                <a:tc>
                  <a:txBody>
                    <a:bodyPr/>
                    <a:lstStyle/>
                    <a:p>
                      <a:pPr marL="533400" marR="33655" indent="-6350" algn="r">
                        <a:lnSpc>
                          <a:spcPct val="112000"/>
                        </a:lnSpc>
                        <a:spcAft>
                          <a:spcPts val="25"/>
                        </a:spcAft>
                        <a:buNone/>
                      </a:pPr>
                      <a:r>
                        <a:rPr lang="tr-TR" sz="1300" kern="100" dirty="0">
                          <a:effectLst/>
                          <a:latin typeface="Times New Roman" panose="02020603050405020304" pitchFamily="18" charset="0"/>
                          <a:cs typeface="Times New Roman" panose="02020603050405020304" pitchFamily="18" charset="0"/>
                        </a:rPr>
                        <a:t>1.600.000 </a:t>
                      </a:r>
                      <a:endParaRPr lang="tr-TR" sz="13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33655" marT="12700" marB="0"/>
                </a:tc>
                <a:extLst>
                  <a:ext uri="{0D108BD9-81ED-4DB2-BD59-A6C34878D82A}">
                    <a16:rowId xmlns:a16="http://schemas.microsoft.com/office/drawing/2014/main" val="3416228085"/>
                  </a:ext>
                </a:extLst>
              </a:tr>
              <a:tr h="335402">
                <a:tc>
                  <a:txBody>
                    <a:bodyPr/>
                    <a:lstStyle/>
                    <a:p>
                      <a:pPr marL="533400" marR="268605" indent="-6350" algn="just">
                        <a:lnSpc>
                          <a:spcPct val="112000"/>
                        </a:lnSpc>
                        <a:spcAft>
                          <a:spcPts val="25"/>
                        </a:spcAft>
                        <a:buNone/>
                      </a:pPr>
                      <a:r>
                        <a:rPr lang="tr-TR" sz="1300" kern="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Kurumlar Vergisi (%20)</a:t>
                      </a:r>
                    </a:p>
                  </a:txBody>
                  <a:tcPr marL="68580" marR="33655" marT="12700" marB="0"/>
                </a:tc>
                <a:tc>
                  <a:txBody>
                    <a:bodyPr/>
                    <a:lstStyle/>
                    <a:p>
                      <a:pPr marL="533400" marR="33655" indent="-6350" algn="r">
                        <a:lnSpc>
                          <a:spcPct val="112000"/>
                        </a:lnSpc>
                        <a:spcAft>
                          <a:spcPts val="25"/>
                        </a:spcAft>
                        <a:buNone/>
                      </a:pPr>
                      <a:r>
                        <a:rPr lang="tr-TR" sz="13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320.000</a:t>
                      </a:r>
                    </a:p>
                  </a:txBody>
                  <a:tcPr marL="68580" marR="33655" marT="12700" marB="0"/>
                </a:tc>
                <a:extLst>
                  <a:ext uri="{0D108BD9-81ED-4DB2-BD59-A6C34878D82A}">
                    <a16:rowId xmlns:a16="http://schemas.microsoft.com/office/drawing/2014/main" val="3609856184"/>
                  </a:ext>
                </a:extLst>
              </a:tr>
            </a:tbl>
          </a:graphicData>
        </a:graphic>
      </p:graphicFrame>
      <p:pic>
        <p:nvPicPr>
          <p:cNvPr id="7" name="Resim 6" descr="metin, küçük resim içeren bir resim&#10;&#10;Açıklama otomatik olarak oluşturuldu">
            <a:extLst>
              <a:ext uri="{FF2B5EF4-FFF2-40B4-BE49-F238E27FC236}">
                <a16:creationId xmlns:a16="http://schemas.microsoft.com/office/drawing/2014/main" id="{7724518F-B84F-4C64-B735-25BBC2AEDF91}"/>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8" name="Metin kutusu 7">
            <a:extLst>
              <a:ext uri="{FF2B5EF4-FFF2-40B4-BE49-F238E27FC236}">
                <a16:creationId xmlns:a16="http://schemas.microsoft.com/office/drawing/2014/main" id="{DEF65DC2-6D5E-C25F-4B30-6A69DB557E57}"/>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320973248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o 1">
            <a:extLst>
              <a:ext uri="{FF2B5EF4-FFF2-40B4-BE49-F238E27FC236}">
                <a16:creationId xmlns:a16="http://schemas.microsoft.com/office/drawing/2014/main" id="{69E55453-D829-01A8-E65A-CD2F85C2F200}"/>
              </a:ext>
            </a:extLst>
          </p:cNvPr>
          <p:cNvGraphicFramePr>
            <a:graphicFrameLocks noGrp="1"/>
          </p:cNvGraphicFramePr>
          <p:nvPr>
            <p:extLst>
              <p:ext uri="{D42A27DB-BD31-4B8C-83A1-F6EECF244321}">
                <p14:modId xmlns:p14="http://schemas.microsoft.com/office/powerpoint/2010/main" val="3715526069"/>
              </p:ext>
            </p:extLst>
          </p:nvPr>
        </p:nvGraphicFramePr>
        <p:xfrm>
          <a:off x="643207" y="2055479"/>
          <a:ext cx="9781953" cy="2747041"/>
        </p:xfrm>
        <a:graphic>
          <a:graphicData uri="http://schemas.openxmlformats.org/drawingml/2006/table">
            <a:tbl>
              <a:tblPr firstRow="1" firstCol="1" bandRow="1">
                <a:tableStyleId>{5C22544A-7EE6-4342-B048-85BDC9FD1C3A}</a:tableStyleId>
              </a:tblPr>
              <a:tblGrid>
                <a:gridCol w="4855087">
                  <a:extLst>
                    <a:ext uri="{9D8B030D-6E8A-4147-A177-3AD203B41FA5}">
                      <a16:colId xmlns:a16="http://schemas.microsoft.com/office/drawing/2014/main" val="871903146"/>
                    </a:ext>
                  </a:extLst>
                </a:gridCol>
                <a:gridCol w="2463433">
                  <a:extLst>
                    <a:ext uri="{9D8B030D-6E8A-4147-A177-3AD203B41FA5}">
                      <a16:colId xmlns:a16="http://schemas.microsoft.com/office/drawing/2014/main" val="4237530467"/>
                    </a:ext>
                  </a:extLst>
                </a:gridCol>
                <a:gridCol w="2463433">
                  <a:extLst>
                    <a:ext uri="{9D8B030D-6E8A-4147-A177-3AD203B41FA5}">
                      <a16:colId xmlns:a16="http://schemas.microsoft.com/office/drawing/2014/main" val="1692637424"/>
                    </a:ext>
                  </a:extLst>
                </a:gridCol>
              </a:tblGrid>
              <a:tr h="343604">
                <a:tc>
                  <a:txBody>
                    <a:bodyPr/>
                    <a:lstStyle/>
                    <a:p>
                      <a:pPr marL="533400" marR="268605" indent="-6350" algn="just">
                        <a:lnSpc>
                          <a:spcPct val="112000"/>
                        </a:lnSpc>
                        <a:spcAft>
                          <a:spcPts val="25"/>
                        </a:spcAft>
                        <a:buNone/>
                      </a:pPr>
                      <a:endParaRPr lang="tr-TR" sz="13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33655" marT="12700" marB="0"/>
                </a:tc>
                <a:tc>
                  <a:txBody>
                    <a:bodyPr/>
                    <a:lstStyle/>
                    <a:p>
                      <a:pPr marL="533400" marR="33655" indent="-6350" algn="r">
                        <a:lnSpc>
                          <a:spcPct val="112000"/>
                        </a:lnSpc>
                        <a:spcAft>
                          <a:spcPts val="25"/>
                        </a:spcAft>
                        <a:buNone/>
                      </a:pPr>
                      <a:r>
                        <a:rPr lang="tr-TR" sz="1300" kern="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Kurumlar Vergisi </a:t>
                      </a:r>
                    </a:p>
                  </a:txBody>
                  <a:tcPr marL="68580" marR="33655" marT="12700" marB="0"/>
                </a:tc>
                <a:tc>
                  <a:txBody>
                    <a:bodyPr/>
                    <a:lstStyle/>
                    <a:p>
                      <a:pPr marL="533400" marR="33655" indent="-6350" algn="r">
                        <a:lnSpc>
                          <a:spcPct val="112000"/>
                        </a:lnSpc>
                        <a:spcAft>
                          <a:spcPts val="25"/>
                        </a:spcAft>
                        <a:buNone/>
                      </a:pPr>
                      <a:r>
                        <a:rPr lang="tr-TR" sz="1300" kern="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Asgari Kurumlar Vergisi</a:t>
                      </a:r>
                    </a:p>
                  </a:txBody>
                  <a:tcPr marL="68580" marR="33655" marT="12700" marB="0"/>
                </a:tc>
                <a:extLst>
                  <a:ext uri="{0D108BD9-81ED-4DB2-BD59-A6C34878D82A}">
                    <a16:rowId xmlns:a16="http://schemas.microsoft.com/office/drawing/2014/main" val="687596670"/>
                  </a:ext>
                </a:extLst>
              </a:tr>
              <a:tr h="343604">
                <a:tc>
                  <a:txBody>
                    <a:bodyPr/>
                    <a:lstStyle/>
                    <a:p>
                      <a:pPr marL="533400" marR="268605" indent="-6350" algn="just">
                        <a:lnSpc>
                          <a:spcPct val="112000"/>
                        </a:lnSpc>
                        <a:spcAft>
                          <a:spcPts val="25"/>
                        </a:spcAft>
                        <a:buNone/>
                      </a:pPr>
                      <a:r>
                        <a:rPr lang="tr-TR" sz="1300" kern="100" dirty="0">
                          <a:effectLst/>
                          <a:latin typeface="Times New Roman" panose="02020603050405020304" pitchFamily="18" charset="0"/>
                          <a:cs typeface="Times New Roman" panose="02020603050405020304" pitchFamily="18" charset="0"/>
                        </a:rPr>
                        <a:t>Ticari bilanço karı </a:t>
                      </a:r>
                      <a:endParaRPr lang="tr-TR" sz="13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33655" marT="12700" marB="0"/>
                </a:tc>
                <a:tc>
                  <a:txBody>
                    <a:bodyPr/>
                    <a:lstStyle/>
                    <a:p>
                      <a:pPr marL="533400" marR="33655" indent="-6350" algn="r">
                        <a:lnSpc>
                          <a:spcPct val="112000"/>
                        </a:lnSpc>
                        <a:spcAft>
                          <a:spcPts val="25"/>
                        </a:spcAft>
                        <a:buNone/>
                      </a:pPr>
                      <a:r>
                        <a:rPr lang="tr-TR" sz="1300" kern="100" dirty="0">
                          <a:effectLst/>
                          <a:latin typeface="Times New Roman" panose="02020603050405020304" pitchFamily="18" charset="0"/>
                          <a:cs typeface="Times New Roman" panose="02020603050405020304" pitchFamily="18" charset="0"/>
                        </a:rPr>
                        <a:t>8.000.000 </a:t>
                      </a:r>
                      <a:endParaRPr lang="tr-TR" sz="13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33655" marT="12700" marB="0"/>
                </a:tc>
                <a:tc>
                  <a:txBody>
                    <a:bodyPr/>
                    <a:lstStyle/>
                    <a:p>
                      <a:pPr marL="533400" marR="33655" indent="-6350" algn="r">
                        <a:lnSpc>
                          <a:spcPct val="112000"/>
                        </a:lnSpc>
                        <a:spcAft>
                          <a:spcPts val="25"/>
                        </a:spcAft>
                        <a:buNone/>
                      </a:pPr>
                      <a:r>
                        <a:rPr lang="tr-TR" sz="1300" kern="1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8.000.000</a:t>
                      </a:r>
                    </a:p>
                  </a:txBody>
                  <a:tcPr marL="68580" marR="33655" marT="12700" marB="0"/>
                </a:tc>
                <a:extLst>
                  <a:ext uri="{0D108BD9-81ED-4DB2-BD59-A6C34878D82A}">
                    <a16:rowId xmlns:a16="http://schemas.microsoft.com/office/drawing/2014/main" val="107907392"/>
                  </a:ext>
                </a:extLst>
              </a:tr>
              <a:tr h="686098">
                <a:tc>
                  <a:txBody>
                    <a:bodyPr/>
                    <a:lstStyle/>
                    <a:p>
                      <a:pPr marL="533400" marR="268605" indent="-6350" algn="l">
                        <a:lnSpc>
                          <a:spcPct val="112000"/>
                        </a:lnSpc>
                        <a:spcAft>
                          <a:spcPts val="25"/>
                        </a:spcAft>
                        <a:buNone/>
                      </a:pPr>
                      <a:r>
                        <a:rPr lang="tr-TR" sz="1300" kern="100" dirty="0">
                          <a:effectLst/>
                          <a:latin typeface="Times New Roman" panose="02020603050405020304" pitchFamily="18" charset="0"/>
                          <a:cs typeface="Times New Roman" panose="02020603050405020304" pitchFamily="18" charset="0"/>
                        </a:rPr>
                        <a:t>Kazanç Olması Halinde  İndirilecek İndirim ve İstisnalar </a:t>
                      </a:r>
                      <a:endParaRPr lang="tr-TR" sz="13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33655" marT="12700" marB="0" anchor="ctr"/>
                </a:tc>
                <a:tc>
                  <a:txBody>
                    <a:bodyPr/>
                    <a:lstStyle/>
                    <a:p>
                      <a:pPr marL="533400" marR="33655" indent="-6350" algn="r">
                        <a:lnSpc>
                          <a:spcPct val="112000"/>
                        </a:lnSpc>
                        <a:spcAft>
                          <a:spcPts val="25"/>
                        </a:spcAft>
                        <a:buNone/>
                      </a:pPr>
                      <a:r>
                        <a:rPr lang="tr-TR" sz="1300" kern="100" dirty="0">
                          <a:effectLst/>
                          <a:latin typeface="Times New Roman" panose="02020603050405020304" pitchFamily="18" charset="0"/>
                          <a:cs typeface="Times New Roman" panose="02020603050405020304" pitchFamily="18" charset="0"/>
                        </a:rPr>
                        <a:t>6.400.000 </a:t>
                      </a:r>
                      <a:endParaRPr lang="tr-TR" sz="13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33655" marT="12700" marB="0" anchor="ctr"/>
                </a:tc>
                <a:tc>
                  <a:txBody>
                    <a:bodyPr/>
                    <a:lstStyle/>
                    <a:p>
                      <a:pPr marL="533400" marR="33655" indent="-6350" algn="r">
                        <a:lnSpc>
                          <a:spcPct val="112000"/>
                        </a:lnSpc>
                        <a:spcAft>
                          <a:spcPts val="25"/>
                        </a:spcAft>
                        <a:buNone/>
                      </a:pPr>
                      <a:r>
                        <a:rPr lang="tr-TR" sz="13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68580" marR="33655" marT="12700" marB="0" anchor="ctr"/>
                </a:tc>
                <a:extLst>
                  <a:ext uri="{0D108BD9-81ED-4DB2-BD59-A6C34878D82A}">
                    <a16:rowId xmlns:a16="http://schemas.microsoft.com/office/drawing/2014/main" val="546930068"/>
                  </a:ext>
                </a:extLst>
              </a:tr>
              <a:tr h="682093">
                <a:tc>
                  <a:txBody>
                    <a:bodyPr/>
                    <a:lstStyle/>
                    <a:p>
                      <a:pPr marL="533400" marR="268605" indent="-6350" algn="just">
                        <a:lnSpc>
                          <a:spcPct val="112000"/>
                        </a:lnSpc>
                        <a:spcAft>
                          <a:spcPts val="275"/>
                        </a:spcAft>
                        <a:buNone/>
                      </a:pPr>
                      <a:r>
                        <a:rPr lang="tr-TR" sz="1300" kern="100" dirty="0">
                          <a:effectLst/>
                          <a:latin typeface="Times New Roman" panose="02020603050405020304" pitchFamily="18" charset="0"/>
                          <a:cs typeface="Times New Roman" panose="02020603050405020304" pitchFamily="18" charset="0"/>
                        </a:rPr>
                        <a:t>KVK 10/1-ğ Maddesi Kapsamında Yurt Dışı Teknik Hizmet  Kazancı İstisnası </a:t>
                      </a:r>
                      <a:endParaRPr lang="tr-TR" sz="13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33655" marT="12700" marB="0"/>
                </a:tc>
                <a:tc>
                  <a:txBody>
                    <a:bodyPr/>
                    <a:lstStyle/>
                    <a:p>
                      <a:pPr marL="533400" marR="268605" indent="-6350" algn="just">
                        <a:lnSpc>
                          <a:spcPct val="112000"/>
                        </a:lnSpc>
                        <a:spcAft>
                          <a:spcPts val="25"/>
                        </a:spcAft>
                        <a:buNone/>
                      </a:pPr>
                      <a:r>
                        <a:rPr lang="tr-TR" sz="1300" kern="100" dirty="0">
                          <a:effectLst/>
                          <a:latin typeface="Times New Roman" panose="02020603050405020304" pitchFamily="18" charset="0"/>
                          <a:cs typeface="Times New Roman" panose="02020603050405020304" pitchFamily="18" charset="0"/>
                        </a:rPr>
                        <a:t>6.400.000 </a:t>
                      </a:r>
                      <a:endParaRPr lang="tr-TR" sz="13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33655" marT="12700" marB="0" anchor="ctr"/>
                </a:tc>
                <a:tc>
                  <a:txBody>
                    <a:bodyPr/>
                    <a:lstStyle/>
                    <a:p>
                      <a:pPr marL="533400" marR="268605" indent="-6350" algn="just">
                        <a:lnSpc>
                          <a:spcPct val="112000"/>
                        </a:lnSpc>
                        <a:spcAft>
                          <a:spcPts val="25"/>
                        </a:spcAft>
                        <a:buNone/>
                      </a:pPr>
                      <a:r>
                        <a:rPr lang="tr-TR" sz="13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68580" marR="33655" marT="12700" marB="0" anchor="ctr"/>
                </a:tc>
                <a:extLst>
                  <a:ext uri="{0D108BD9-81ED-4DB2-BD59-A6C34878D82A}">
                    <a16:rowId xmlns:a16="http://schemas.microsoft.com/office/drawing/2014/main" val="1486370943"/>
                  </a:ext>
                </a:extLst>
              </a:tr>
              <a:tr h="345821">
                <a:tc>
                  <a:txBody>
                    <a:bodyPr/>
                    <a:lstStyle/>
                    <a:p>
                      <a:pPr marL="533400" marR="268605" indent="-6350" algn="just">
                        <a:lnSpc>
                          <a:spcPct val="112000"/>
                        </a:lnSpc>
                        <a:spcAft>
                          <a:spcPts val="25"/>
                        </a:spcAft>
                        <a:buNone/>
                      </a:pPr>
                      <a:r>
                        <a:rPr lang="tr-TR" sz="1300" kern="100" dirty="0">
                          <a:effectLst/>
                          <a:latin typeface="Times New Roman" panose="02020603050405020304" pitchFamily="18" charset="0"/>
                          <a:cs typeface="Times New Roman" panose="02020603050405020304" pitchFamily="18" charset="0"/>
                        </a:rPr>
                        <a:t>Kurumlar Vergisi Matrahı </a:t>
                      </a:r>
                      <a:endParaRPr lang="tr-TR" sz="13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33655" marT="12700" marB="0"/>
                </a:tc>
                <a:tc>
                  <a:txBody>
                    <a:bodyPr/>
                    <a:lstStyle/>
                    <a:p>
                      <a:pPr marL="533400" marR="33655" indent="-6350" algn="r">
                        <a:lnSpc>
                          <a:spcPct val="112000"/>
                        </a:lnSpc>
                        <a:spcAft>
                          <a:spcPts val="25"/>
                        </a:spcAft>
                        <a:buNone/>
                      </a:pPr>
                      <a:r>
                        <a:rPr lang="tr-TR" sz="1300" kern="100" dirty="0">
                          <a:effectLst/>
                          <a:latin typeface="Times New Roman" panose="02020603050405020304" pitchFamily="18" charset="0"/>
                          <a:cs typeface="Times New Roman" panose="02020603050405020304" pitchFamily="18" charset="0"/>
                        </a:rPr>
                        <a:t>1.600.000 </a:t>
                      </a:r>
                      <a:endParaRPr lang="tr-TR" sz="13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33655" marT="12700" marB="0"/>
                </a:tc>
                <a:tc>
                  <a:txBody>
                    <a:bodyPr/>
                    <a:lstStyle/>
                    <a:p>
                      <a:pPr marL="533400" marR="33655" indent="-6350" algn="r">
                        <a:lnSpc>
                          <a:spcPct val="112000"/>
                        </a:lnSpc>
                        <a:spcAft>
                          <a:spcPts val="25"/>
                        </a:spcAft>
                        <a:buNone/>
                      </a:pPr>
                      <a:r>
                        <a:rPr lang="tr-TR" sz="13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8.000.000</a:t>
                      </a:r>
                    </a:p>
                  </a:txBody>
                  <a:tcPr marL="68580" marR="33655" marT="12700" marB="0"/>
                </a:tc>
                <a:extLst>
                  <a:ext uri="{0D108BD9-81ED-4DB2-BD59-A6C34878D82A}">
                    <a16:rowId xmlns:a16="http://schemas.microsoft.com/office/drawing/2014/main" val="3416228085"/>
                  </a:ext>
                </a:extLst>
              </a:tr>
              <a:tr h="345821">
                <a:tc>
                  <a:txBody>
                    <a:bodyPr/>
                    <a:lstStyle/>
                    <a:p>
                      <a:pPr marL="533400" marR="268605" indent="-6350" algn="just">
                        <a:lnSpc>
                          <a:spcPct val="112000"/>
                        </a:lnSpc>
                        <a:spcAft>
                          <a:spcPts val="25"/>
                        </a:spcAft>
                        <a:buNone/>
                      </a:pPr>
                      <a:r>
                        <a:rPr lang="tr-TR" sz="1300" kern="100" dirty="0">
                          <a:solidFill>
                            <a:schemeClr val="bg1"/>
                          </a:solidFill>
                          <a:effectLst/>
                          <a:latin typeface="Times New Roman" panose="02020603050405020304" pitchFamily="18" charset="0"/>
                          <a:ea typeface="Times New Roman" panose="02020603050405020304" pitchFamily="18" charset="0"/>
                          <a:cs typeface="Times New Roman" panose="02020603050405020304" pitchFamily="18" charset="0"/>
                        </a:rPr>
                        <a:t>Kurumlar Vergisi </a:t>
                      </a:r>
                    </a:p>
                  </a:txBody>
                  <a:tcPr marL="68580" marR="33655" marT="12700" marB="0"/>
                </a:tc>
                <a:tc>
                  <a:txBody>
                    <a:bodyPr/>
                    <a:lstStyle/>
                    <a:p>
                      <a:pPr marL="533400" marR="33655" indent="-6350" algn="r">
                        <a:lnSpc>
                          <a:spcPct val="112000"/>
                        </a:lnSpc>
                        <a:spcAft>
                          <a:spcPts val="25"/>
                        </a:spcAft>
                        <a:buNone/>
                      </a:pPr>
                      <a:r>
                        <a:rPr lang="tr-TR" sz="13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(%20)     320.000</a:t>
                      </a:r>
                    </a:p>
                  </a:txBody>
                  <a:tcPr marL="68580" marR="33655" marT="12700" marB="0"/>
                </a:tc>
                <a:tc>
                  <a:txBody>
                    <a:bodyPr/>
                    <a:lstStyle/>
                    <a:p>
                      <a:pPr marL="533400" marR="33655" indent="-6350" algn="r">
                        <a:lnSpc>
                          <a:spcPct val="112000"/>
                        </a:lnSpc>
                        <a:spcAft>
                          <a:spcPts val="25"/>
                        </a:spcAft>
                        <a:buNone/>
                      </a:pPr>
                      <a:r>
                        <a:rPr lang="tr-TR" sz="1300" kern="100"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(%10)     800.000</a:t>
                      </a:r>
                    </a:p>
                  </a:txBody>
                  <a:tcPr marL="68580" marR="33655" marT="12700" marB="0"/>
                </a:tc>
                <a:extLst>
                  <a:ext uri="{0D108BD9-81ED-4DB2-BD59-A6C34878D82A}">
                    <a16:rowId xmlns:a16="http://schemas.microsoft.com/office/drawing/2014/main" val="3609856184"/>
                  </a:ext>
                </a:extLst>
              </a:tr>
            </a:tbl>
          </a:graphicData>
        </a:graphic>
      </p:graphicFrame>
      <p:pic>
        <p:nvPicPr>
          <p:cNvPr id="5" name="Resim 4" descr="metin, küçük resim içeren bir resim&#10;&#10;Açıklama otomatik olarak oluşturuldu">
            <a:extLst>
              <a:ext uri="{FF2B5EF4-FFF2-40B4-BE49-F238E27FC236}">
                <a16:creationId xmlns:a16="http://schemas.microsoft.com/office/drawing/2014/main" id="{DD7DF63D-EC58-46D7-B669-E3AFA05523CF}"/>
              </a:ext>
            </a:extLst>
          </p:cNvPr>
          <p:cNvPicPr>
            <a:picLocks noChangeAspect="1"/>
          </p:cNvPicPr>
          <p:nvPr/>
        </p:nvPicPr>
        <p:blipFill>
          <a:blip r:embed="rId2" cstate="print"/>
          <a:srcRect/>
          <a:stretch>
            <a:fillRect/>
          </a:stretch>
        </p:blipFill>
        <p:spPr bwMode="auto">
          <a:xfrm>
            <a:off x="9812985" y="6215916"/>
            <a:ext cx="2128241" cy="305972"/>
          </a:xfrm>
          <a:prstGeom prst="rect">
            <a:avLst/>
          </a:prstGeom>
          <a:noFill/>
          <a:ln w="9525">
            <a:noFill/>
            <a:miter lim="800000"/>
            <a:headEnd/>
            <a:tailEnd/>
          </a:ln>
        </p:spPr>
      </p:pic>
      <p:sp>
        <p:nvSpPr>
          <p:cNvPr id="6" name="Metin kutusu 5">
            <a:extLst>
              <a:ext uri="{FF2B5EF4-FFF2-40B4-BE49-F238E27FC236}">
                <a16:creationId xmlns:a16="http://schemas.microsoft.com/office/drawing/2014/main" id="{58DB2B34-B4EC-B9A2-3462-85951570815D}"/>
              </a:ext>
            </a:extLst>
          </p:cNvPr>
          <p:cNvSpPr txBox="1"/>
          <p:nvPr/>
        </p:nvSpPr>
        <p:spPr>
          <a:xfrm>
            <a:off x="9710049" y="6581001"/>
            <a:ext cx="2456348" cy="276999"/>
          </a:xfrm>
          <a:prstGeom prst="rect">
            <a:avLst/>
          </a:prstGeom>
          <a:noFill/>
        </p:spPr>
        <p:txBody>
          <a:bodyPr wrap="square" rtlCol="0">
            <a:spAutoFit/>
          </a:bodyPr>
          <a:lstStyle/>
          <a:p>
            <a:r>
              <a:rPr lang="tr-TR" sz="1200" b="1" dirty="0">
                <a:latin typeface="Times New Roman" panose="02020603050405020304" pitchFamily="18" charset="0"/>
                <a:cs typeface="Times New Roman" panose="02020603050405020304" pitchFamily="18" charset="0"/>
              </a:rPr>
              <a:t>YMM MUSTAFA EMRE ÖZKAN</a:t>
            </a:r>
          </a:p>
        </p:txBody>
      </p:sp>
    </p:spTree>
    <p:extLst>
      <p:ext uri="{BB962C8B-B14F-4D97-AF65-F5344CB8AC3E}">
        <p14:creationId xmlns:p14="http://schemas.microsoft.com/office/powerpoint/2010/main" val="153716097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ight Triangle 23">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576720" y="3335867"/>
            <a:ext cx="329184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Rectangle 25">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1774" y="623275"/>
            <a:ext cx="10905053"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Metin kutusu 1">
            <a:extLst>
              <a:ext uri="{FF2B5EF4-FFF2-40B4-BE49-F238E27FC236}">
                <a16:creationId xmlns:a16="http://schemas.microsoft.com/office/drawing/2014/main" id="{A05AE196-F1F3-7073-3012-7D14ECCBA990}"/>
              </a:ext>
            </a:extLst>
          </p:cNvPr>
          <p:cNvSpPr txBox="1"/>
          <p:nvPr/>
        </p:nvSpPr>
        <p:spPr>
          <a:xfrm>
            <a:off x="1285240" y="2969469"/>
            <a:ext cx="8074815" cy="2800395"/>
          </a:xfrm>
          <a:prstGeom prst="rect">
            <a:avLst/>
          </a:prstGeom>
        </p:spPr>
        <p:txBody>
          <a:bodyPr vert="horz" lIns="91440" tIns="45720" rIns="91440" bIns="45720" rtlCol="0" anchor="t">
            <a:normAutofit/>
          </a:bodyPr>
          <a:lstStyle/>
          <a:p>
            <a:pPr indent="-228600">
              <a:lnSpc>
                <a:spcPct val="90000"/>
              </a:lnSpc>
              <a:spcAft>
                <a:spcPts val="600"/>
              </a:spcAft>
              <a:buFont typeface="Arial" panose="020B0604020202020204" pitchFamily="34" charset="0"/>
              <a:buChar char="•"/>
            </a:pPr>
            <a:r>
              <a:rPr lang="en-US" sz="2000" dirty="0" err="1">
                <a:latin typeface="Times New Roman" panose="02020603050405020304" pitchFamily="18" charset="0"/>
                <a:cs typeface="Times New Roman" panose="02020603050405020304" pitchFamily="18" charset="0"/>
              </a:rPr>
              <a:t>Katılım</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sağladığınız</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ve</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sabırla</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dinlediğiniz</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için</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teşekkür</a:t>
            </a:r>
            <a:r>
              <a:rPr lang="en-US" sz="2000" dirty="0">
                <a:latin typeface="Times New Roman" panose="02020603050405020304" pitchFamily="18" charset="0"/>
                <a:cs typeface="Times New Roman" panose="02020603050405020304" pitchFamily="18" charset="0"/>
              </a:rPr>
              <a:t> </a:t>
            </a:r>
            <a:r>
              <a:rPr lang="en-US" sz="2000" dirty="0" err="1">
                <a:latin typeface="Times New Roman" panose="02020603050405020304" pitchFamily="18" charset="0"/>
                <a:cs typeface="Times New Roman" panose="02020603050405020304" pitchFamily="18" charset="0"/>
              </a:rPr>
              <a:t>ederim</a:t>
            </a:r>
            <a:r>
              <a:rPr lang="en-US" sz="2000" dirty="0">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743409568"/>
      </p:ext>
    </p:extLst>
  </p:cSld>
  <p:clrMapOvr>
    <a:masterClrMapping/>
  </p:clrMapOvr>
</p:sld>
</file>

<file path=ppt/theme/theme1.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eması">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1515</TotalTime>
  <Words>6844</Words>
  <Application>Microsoft Macintosh PowerPoint</Application>
  <PresentationFormat>Geniş ekran</PresentationFormat>
  <Paragraphs>719</Paragraphs>
  <Slides>63</Slides>
  <Notes>0</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63</vt:i4>
      </vt:variant>
    </vt:vector>
  </HeadingPairs>
  <TitlesOfParts>
    <vt:vector size="69" baseType="lpstr">
      <vt:lpstr>Aptos</vt:lpstr>
      <vt:lpstr>Aptos Display</vt:lpstr>
      <vt:lpstr>Arial</vt:lpstr>
      <vt:lpstr>Symbol</vt:lpstr>
      <vt:lpstr>Times New Roman</vt:lpstr>
      <vt:lpstr>Office Teması</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İNDİRİMLİ KURUMLAR VERGİSİ UYGULAMASI (KVK 32/A)  </vt:lpstr>
      <vt:lpstr>PowerPoint Sunusu</vt:lpstr>
      <vt:lpstr>PowerPoint Sunusu</vt:lpstr>
      <vt:lpstr>PowerPoint Sunusu</vt:lpstr>
      <vt:lpstr>  29.05.2025 TARİHİNDEN SONRA TEMİN EDİLMİŞ YATIRIM TEŞVİK BELGELERİNE YÖNELİK UYGULAMA  YENİ YATIRIM TEŞVİK SİSTEMİ  </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Gunay Erdem Ozkan</dc:creator>
  <cp:lastModifiedBy>Gunay Erdem Ozkan</cp:lastModifiedBy>
  <cp:revision>12</cp:revision>
  <dcterms:created xsi:type="dcterms:W3CDTF">2026-03-15T18:16:35Z</dcterms:created>
  <dcterms:modified xsi:type="dcterms:W3CDTF">2026-04-04T06:59:09Z</dcterms:modified>
</cp:coreProperties>
</file>