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763" r:id="rId6"/>
    <p:sldId id="260" r:id="rId7"/>
    <p:sldId id="261" r:id="rId8"/>
    <p:sldId id="267" r:id="rId9"/>
    <p:sldId id="268" r:id="rId10"/>
    <p:sldId id="269" r:id="rId11"/>
    <p:sldId id="262" r:id="rId12"/>
    <p:sldId id="263" r:id="rId13"/>
    <p:sldId id="264" r:id="rId14"/>
    <p:sldId id="271" r:id="rId15"/>
    <p:sldId id="272" r:id="rId16"/>
    <p:sldId id="273" r:id="rId17"/>
    <p:sldId id="274" r:id="rId18"/>
    <p:sldId id="747" r:id="rId19"/>
    <p:sldId id="275" r:id="rId20"/>
    <p:sldId id="276" r:id="rId21"/>
    <p:sldId id="277" r:id="rId22"/>
    <p:sldId id="748" r:id="rId23"/>
    <p:sldId id="279" r:id="rId24"/>
    <p:sldId id="749" r:id="rId25"/>
    <p:sldId id="280" r:id="rId26"/>
    <p:sldId id="281" r:id="rId27"/>
    <p:sldId id="750" r:id="rId28"/>
    <p:sldId id="282" r:id="rId29"/>
    <p:sldId id="283" r:id="rId30"/>
    <p:sldId id="284" r:id="rId31"/>
    <p:sldId id="285" r:id="rId32"/>
    <p:sldId id="286" r:id="rId33"/>
    <p:sldId id="287" r:id="rId34"/>
    <p:sldId id="751" r:id="rId35"/>
    <p:sldId id="288" r:id="rId36"/>
    <p:sldId id="289" r:id="rId37"/>
    <p:sldId id="290" r:id="rId38"/>
    <p:sldId id="291" r:id="rId39"/>
    <p:sldId id="292" r:id="rId40"/>
    <p:sldId id="293" r:id="rId41"/>
    <p:sldId id="295" r:id="rId42"/>
    <p:sldId id="296" r:id="rId43"/>
    <p:sldId id="297" r:id="rId44"/>
    <p:sldId id="299" r:id="rId45"/>
    <p:sldId id="300" r:id="rId46"/>
    <p:sldId id="301" r:id="rId47"/>
    <p:sldId id="302" r:id="rId48"/>
    <p:sldId id="304" r:id="rId49"/>
    <p:sldId id="305" r:id="rId50"/>
    <p:sldId id="306" r:id="rId51"/>
    <p:sldId id="307" r:id="rId52"/>
    <p:sldId id="308" r:id="rId53"/>
    <p:sldId id="752" r:id="rId54"/>
    <p:sldId id="310" r:id="rId55"/>
    <p:sldId id="753" r:id="rId56"/>
    <p:sldId id="311" r:id="rId57"/>
    <p:sldId id="312" r:id="rId58"/>
    <p:sldId id="314" r:id="rId59"/>
    <p:sldId id="315" r:id="rId60"/>
    <p:sldId id="316" r:id="rId61"/>
    <p:sldId id="317" r:id="rId62"/>
    <p:sldId id="318" r:id="rId63"/>
    <p:sldId id="319" r:id="rId64"/>
    <p:sldId id="322" r:id="rId65"/>
    <p:sldId id="323" r:id="rId66"/>
    <p:sldId id="326" r:id="rId67"/>
    <p:sldId id="345" r:id="rId68"/>
    <p:sldId id="346" r:id="rId69"/>
    <p:sldId id="354" r:id="rId70"/>
    <p:sldId id="355" r:id="rId71"/>
    <p:sldId id="356" r:id="rId72"/>
    <p:sldId id="357" r:id="rId73"/>
    <p:sldId id="359" r:id="rId74"/>
    <p:sldId id="374" r:id="rId75"/>
    <p:sldId id="376" r:id="rId76"/>
    <p:sldId id="378" r:id="rId77"/>
    <p:sldId id="379" r:id="rId78"/>
    <p:sldId id="384" r:id="rId79"/>
    <p:sldId id="385" r:id="rId80"/>
    <p:sldId id="386" r:id="rId81"/>
    <p:sldId id="387" r:id="rId82"/>
    <p:sldId id="388" r:id="rId83"/>
    <p:sldId id="389" r:id="rId84"/>
    <p:sldId id="397" r:id="rId85"/>
    <p:sldId id="402" r:id="rId86"/>
    <p:sldId id="403" r:id="rId87"/>
    <p:sldId id="404" r:id="rId88"/>
    <p:sldId id="405" r:id="rId89"/>
    <p:sldId id="755" r:id="rId90"/>
    <p:sldId id="406" r:id="rId91"/>
    <p:sldId id="756" r:id="rId92"/>
    <p:sldId id="408" r:id="rId93"/>
    <p:sldId id="409" r:id="rId94"/>
    <p:sldId id="410" r:id="rId95"/>
    <p:sldId id="411" r:id="rId96"/>
    <p:sldId id="412" r:id="rId97"/>
    <p:sldId id="413" r:id="rId98"/>
    <p:sldId id="414" r:id="rId99"/>
    <p:sldId id="415" r:id="rId100"/>
    <p:sldId id="758" r:id="rId101"/>
    <p:sldId id="759" r:id="rId102"/>
    <p:sldId id="760" r:id="rId103"/>
    <p:sldId id="761" r:id="rId104"/>
    <p:sldId id="416" r:id="rId105"/>
    <p:sldId id="422" r:id="rId106"/>
    <p:sldId id="423" r:id="rId107"/>
    <p:sldId id="425" r:id="rId108"/>
    <p:sldId id="757" r:id="rId109"/>
    <p:sldId id="424" r:id="rId110"/>
    <p:sldId id="426" r:id="rId111"/>
    <p:sldId id="427" r:id="rId112"/>
    <p:sldId id="428" r:id="rId113"/>
    <p:sldId id="429" r:id="rId114"/>
    <p:sldId id="436" r:id="rId115"/>
    <p:sldId id="437" r:id="rId116"/>
    <p:sldId id="441" r:id="rId117"/>
    <p:sldId id="438" r:id="rId118"/>
    <p:sldId id="439" r:id="rId119"/>
    <p:sldId id="443" r:id="rId120"/>
    <p:sldId id="444" r:id="rId121"/>
    <p:sldId id="445" r:id="rId122"/>
    <p:sldId id="446" r:id="rId123"/>
    <p:sldId id="447" r:id="rId124"/>
    <p:sldId id="448" r:id="rId125"/>
    <p:sldId id="450" r:id="rId126"/>
    <p:sldId id="449" r:id="rId127"/>
    <p:sldId id="451" r:id="rId128"/>
    <p:sldId id="452" r:id="rId129"/>
    <p:sldId id="453" r:id="rId130"/>
    <p:sldId id="454" r:id="rId131"/>
    <p:sldId id="455" r:id="rId132"/>
    <p:sldId id="456" r:id="rId133"/>
    <p:sldId id="458" r:id="rId134"/>
    <p:sldId id="460" r:id="rId13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4660"/>
  </p:normalViewPr>
  <p:slideViewPr>
    <p:cSldViewPr snapToGrid="0">
      <p:cViewPr varScale="1">
        <p:scale>
          <a:sx n="73" d="100"/>
          <a:sy n="73" d="100"/>
        </p:scale>
        <p:origin x="6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81B8F32D-D8B6-4B9E-9CBF-DCAC30B7B93D}" type="datetimeFigureOut">
              <a:rPr lang="en-US" smtClean="0"/>
              <a:t>4/6/2023</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xmlns=""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42134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xmlns=""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1B8F32D-D8B6-4B9E-9CBF-DCAC30B7B93D}" type="datetimeFigureOut">
              <a:rPr lang="en-US" smtClean="0"/>
              <a:t>4/6/2023</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xmlns=""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xmlns=""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9361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1B8F32D-D8B6-4B9E-9CBF-DCAC30B7B93D}" type="datetimeFigureOut">
              <a:rPr lang="en-US" smtClean="0"/>
              <a:t>4/6/2023</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501589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1B8F32D-D8B6-4B9E-9CBF-DCAC30B7B93D}" type="datetimeFigureOut">
              <a:rPr lang="en-US" smtClean="0"/>
              <a:t>4/6/2023</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167090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xmlns=""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81B8F32D-D8B6-4B9E-9CBF-DCAC30B7B93D}" type="datetimeFigureOut">
              <a:rPr lang="en-US" smtClean="0"/>
              <a:t>4/6/2023</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xmlns=""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xmlns=""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xmlns=""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41956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xmlns=""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81B8F32D-D8B6-4B9E-9CBF-DCAC30B7B93D}" type="datetimeFigureOut">
              <a:rPr lang="en-US" smtClean="0"/>
              <a:t>4/6/2023</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xmlns=""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xmlns=""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67311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81B8F32D-D8B6-4B9E-9CBF-DCAC30B7B93D}" type="datetimeFigureOut">
              <a:rPr lang="en-US" smtClean="0"/>
              <a:t>4/6/2023</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712548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xmlns=""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81B8F32D-D8B6-4B9E-9CBF-DCAC30B7B93D}" type="datetimeFigureOut">
              <a:rPr lang="en-US" smtClean="0"/>
              <a:t>4/6/2023</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xmlns=""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xmlns=""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31826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81B8F32D-D8B6-4B9E-9CBF-DCAC30B7B93D}" type="datetimeFigureOut">
              <a:rPr lang="en-US" smtClean="0"/>
              <a:t>4/6/2023</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182161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81B8F32D-D8B6-4B9E-9CBF-DCAC30B7B93D}" type="datetimeFigureOut">
              <a:rPr lang="en-US" smtClean="0"/>
              <a:t>4/6/2023</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662386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81B8F32D-D8B6-4B9E-9CBF-DCAC30B7B93D}" type="datetimeFigureOut">
              <a:rPr lang="en-US" smtClean="0"/>
              <a:t>4/6/2023</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461405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81B8F32D-D8B6-4B9E-9CBF-DCAC30B7B93D}" type="datetimeFigureOut">
              <a:rPr lang="en-US" smtClean="0"/>
              <a:pPr/>
              <a:t>4/6/2023</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a:t>
            </a:fld>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xmlns=""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xmlns=""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5562882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20BB609-EF92-42DB-836C-0699A590B5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0FA88D0-E295-4CF3-934C-6423EACEB0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Üzerinde kitaplar, kalemler ve arka planda karatahtayla okul sırası">
            <a:extLst>
              <a:ext uri="{FF2B5EF4-FFF2-40B4-BE49-F238E27FC236}">
                <a16:creationId xmlns:a16="http://schemas.microsoft.com/office/drawing/2014/main" id="{E48E30B0-F56A-454E-FBD7-404A73D54769}"/>
              </a:ext>
            </a:extLst>
          </p:cNvPr>
          <p:cNvPicPr>
            <a:picLocks noChangeAspect="1"/>
          </p:cNvPicPr>
          <p:nvPr/>
        </p:nvPicPr>
        <p:blipFill rotWithShape="1">
          <a:blip r:embed="rId2">
            <a:alphaModFix amt="40000"/>
          </a:blip>
          <a:srcRect t="15709" r="-1" b="-1"/>
          <a:stretch/>
        </p:blipFill>
        <p:spPr>
          <a:xfrm>
            <a:off x="-38331" y="10"/>
            <a:ext cx="12188932" cy="6857990"/>
          </a:xfrm>
          <a:prstGeom prst="rect">
            <a:avLst/>
          </a:prstGeom>
        </p:spPr>
      </p:pic>
      <p:sp>
        <p:nvSpPr>
          <p:cNvPr id="2" name="Başlık 1">
            <a:extLst>
              <a:ext uri="{FF2B5EF4-FFF2-40B4-BE49-F238E27FC236}">
                <a16:creationId xmlns:a16="http://schemas.microsoft.com/office/drawing/2014/main" id="{28BD7B13-3A74-0A82-DF02-4E741FE036E1}"/>
              </a:ext>
            </a:extLst>
          </p:cNvPr>
          <p:cNvSpPr>
            <a:spLocks noGrp="1"/>
          </p:cNvSpPr>
          <p:nvPr>
            <p:ph type="ctrTitle"/>
          </p:nvPr>
        </p:nvSpPr>
        <p:spPr>
          <a:xfrm>
            <a:off x="482600" y="732032"/>
            <a:ext cx="6900839" cy="3150856"/>
          </a:xfrm>
        </p:spPr>
        <p:txBody>
          <a:bodyPr anchor="t">
            <a:normAutofit fontScale="90000"/>
          </a:bodyPr>
          <a:lstStyle/>
          <a:p>
            <a:pPr marL="285750" indent="-285750">
              <a:lnSpc>
                <a:spcPct val="200000"/>
              </a:lnSpc>
              <a:spcAft>
                <a:spcPts val="800"/>
              </a:spcAft>
              <a:buFont typeface="Arial" panose="020B0604020202020204" pitchFamily="34" charset="0"/>
              <a:buChar char="•"/>
            </a:pPr>
            <a:r>
              <a:rPr lang="tr-TR" sz="1800" b="1" dirty="0">
                <a:solidFill>
                  <a:schemeClr val="bg1"/>
                </a:solidFill>
                <a:effectLst/>
                <a:latin typeface="Arial Narrow" panose="020B0606020202030204" pitchFamily="34" charset="0"/>
                <a:ea typeface="Georgia" panose="02040502050405020303" pitchFamily="18" charset="0"/>
                <a:cs typeface="Arial" panose="020B0604020202020204" pitchFamily="34" charset="0"/>
              </a:rPr>
              <a:t>KURUMLAR VERGİSİ EĞİTİMİ </a:t>
            </a:r>
            <a: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t/>
            </a:r>
            <a:b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br>
            <a:r>
              <a:rPr lang="tr-TR" sz="1800" b="1" dirty="0">
                <a:solidFill>
                  <a:schemeClr val="bg1"/>
                </a:solidFill>
                <a:effectLst/>
                <a:latin typeface="Arial Narrow" panose="020B0606020202030204" pitchFamily="34" charset="0"/>
                <a:ea typeface="Georgia" panose="02040502050405020303" pitchFamily="18" charset="0"/>
                <a:cs typeface="Arial" panose="020B0604020202020204" pitchFamily="34" charset="0"/>
              </a:rPr>
              <a:t> </a:t>
            </a:r>
            <a: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t/>
            </a:r>
            <a:b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br>
            <a:r>
              <a:rPr lang="tr-TR" sz="1800" b="1" dirty="0">
                <a:solidFill>
                  <a:schemeClr val="bg1"/>
                </a:solidFill>
                <a:effectLst/>
                <a:latin typeface="Arial Narrow" panose="020B0606020202030204" pitchFamily="34" charset="0"/>
                <a:ea typeface="Georgia" panose="02040502050405020303" pitchFamily="18" charset="0"/>
                <a:cs typeface="Arial" panose="020B0604020202020204" pitchFamily="34" charset="0"/>
              </a:rPr>
              <a:t>Tarih: 6 NİSAN 2023</a:t>
            </a:r>
            <a: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t/>
            </a:r>
            <a:b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br>
            <a:r>
              <a:rPr lang="tr-TR" sz="1800" b="1" dirty="0">
                <a:solidFill>
                  <a:schemeClr val="bg1"/>
                </a:solidFill>
                <a:effectLst/>
                <a:latin typeface="Arial Narrow" panose="020B0606020202030204" pitchFamily="34" charset="0"/>
                <a:ea typeface="Georgia" panose="02040502050405020303" pitchFamily="18" charset="0"/>
                <a:cs typeface="Arial" panose="020B0604020202020204" pitchFamily="34" charset="0"/>
              </a:rPr>
              <a:t>Saat:</a:t>
            </a:r>
            <a:r>
              <a:rPr lang="tr-TR" sz="1800" dirty="0">
                <a:solidFill>
                  <a:schemeClr val="bg1"/>
                </a:solidFill>
                <a:effectLst/>
                <a:latin typeface="Arial Narrow" panose="020B0606020202030204" pitchFamily="34" charset="0"/>
                <a:ea typeface="Georgia" panose="02040502050405020303" pitchFamily="18" charset="0"/>
                <a:cs typeface="Arial" panose="020B0604020202020204" pitchFamily="34" charset="0"/>
              </a:rPr>
              <a:t> 14:00 – 17:00 </a:t>
            </a:r>
            <a: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t/>
            </a:r>
            <a:b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br>
            <a:r>
              <a:rPr lang="tr-TR" sz="1800" b="1" dirty="0">
                <a:solidFill>
                  <a:schemeClr val="bg1"/>
                </a:solidFill>
                <a:effectLst/>
                <a:latin typeface="Arial Narrow" panose="020B0606020202030204" pitchFamily="34" charset="0"/>
                <a:ea typeface="Georgia" panose="02040502050405020303" pitchFamily="18" charset="0"/>
                <a:cs typeface="Arial" panose="020B0604020202020204" pitchFamily="34" charset="0"/>
              </a:rPr>
              <a:t>Eğitim Konuları:</a:t>
            </a:r>
            <a: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t/>
            </a:r>
            <a:b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br>
            <a:r>
              <a:rPr lang="tr-TR" sz="1800" dirty="0">
                <a:solidFill>
                  <a:schemeClr val="bg1"/>
                </a:solidFill>
                <a:effectLst/>
                <a:latin typeface="Arial Narrow" panose="020B0606020202030204" pitchFamily="34" charset="0"/>
                <a:ea typeface="Georgia" panose="02040502050405020303" pitchFamily="18" charset="0"/>
                <a:cs typeface="Arial" panose="020B0604020202020204" pitchFamily="34" charset="0"/>
              </a:rPr>
              <a:t>Kurumlar Vergisi Beyanname Yapısı </a:t>
            </a:r>
            <a: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t/>
            </a:r>
            <a:b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br>
            <a:r>
              <a:rPr lang="tr-TR" sz="1800" dirty="0">
                <a:solidFill>
                  <a:schemeClr val="bg1"/>
                </a:solidFill>
                <a:effectLst/>
                <a:latin typeface="Arial Narrow" panose="020B0606020202030204" pitchFamily="34" charset="0"/>
                <a:ea typeface="Georgia" panose="02040502050405020303" pitchFamily="18" charset="0"/>
                <a:cs typeface="Arial" panose="020B0604020202020204" pitchFamily="34" charset="0"/>
              </a:rPr>
              <a:t>KVK 5. Maddesi Kapsamındaki İndirim ve İstisnaların Uygulaması</a:t>
            </a:r>
            <a: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t/>
            </a:r>
            <a:b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br>
            <a:r>
              <a:rPr lang="tr-TR" sz="1800" dirty="0">
                <a:solidFill>
                  <a:schemeClr val="bg1"/>
                </a:solidFill>
                <a:effectLst/>
                <a:latin typeface="Arial Narrow" panose="020B0606020202030204" pitchFamily="34" charset="0"/>
                <a:ea typeface="Georgia" panose="02040502050405020303" pitchFamily="18" charset="0"/>
                <a:cs typeface="Arial" panose="020B0604020202020204" pitchFamily="34" charset="0"/>
              </a:rPr>
              <a:t>Diğer Kanunlarda Yer Alan İndirim ve İstisnaların Uygulaması</a:t>
            </a:r>
            <a: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t/>
            </a:r>
            <a:b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br>
            <a:r>
              <a:rPr lang="tr-TR" sz="1800" dirty="0">
                <a:solidFill>
                  <a:schemeClr val="bg1"/>
                </a:solidFill>
                <a:effectLst/>
                <a:latin typeface="Arial Narrow" panose="020B0606020202030204" pitchFamily="34" charset="0"/>
                <a:ea typeface="Georgia" panose="02040502050405020303" pitchFamily="18" charset="0"/>
                <a:cs typeface="Arial" panose="020B0604020202020204" pitchFamily="34" charset="0"/>
              </a:rPr>
              <a:t>Kazancın Bulunması Halinde İndirilecek İndirim ve İstisnaların Uygulaması</a:t>
            </a:r>
            <a: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t/>
            </a:r>
            <a:b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br>
            <a:r>
              <a:rPr lang="tr-TR" sz="1800" dirty="0">
                <a:solidFill>
                  <a:schemeClr val="bg1"/>
                </a:solidFill>
                <a:effectLst/>
                <a:latin typeface="Arial Narrow" panose="020B0606020202030204" pitchFamily="34" charset="0"/>
                <a:ea typeface="Georgia" panose="02040502050405020303" pitchFamily="18" charset="0"/>
                <a:cs typeface="Arial" panose="020B0604020202020204" pitchFamily="34" charset="0"/>
              </a:rPr>
              <a:t>Ek Kurumlar Vergisi Uygulaması </a:t>
            </a:r>
            <a: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t/>
            </a:r>
            <a:b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br>
            <a:r>
              <a:rPr lang="tr-TR" sz="1800" dirty="0">
                <a:solidFill>
                  <a:schemeClr val="bg1"/>
                </a:solidFill>
                <a:effectLst/>
                <a:latin typeface="Arial Narrow" panose="020B0606020202030204" pitchFamily="34" charset="0"/>
                <a:ea typeface="Georgia" panose="02040502050405020303" pitchFamily="18" charset="0"/>
                <a:cs typeface="Arial" panose="020B0604020202020204" pitchFamily="34" charset="0"/>
              </a:rPr>
              <a:t>Dar Mükellefiyette Vergilendirme</a:t>
            </a:r>
            <a: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t/>
            </a:r>
            <a:br>
              <a:rPr lang="tr-TR" sz="1800" dirty="0">
                <a:solidFill>
                  <a:schemeClr val="bg1"/>
                </a:solidFill>
                <a:effectLst/>
                <a:latin typeface="Arial" panose="020B0604020202020204" pitchFamily="34" charset="0"/>
                <a:ea typeface="Georgia" panose="02040502050405020303" pitchFamily="18" charset="0"/>
                <a:cs typeface="Times New Roman" panose="02020603050405020304" pitchFamily="18" charset="0"/>
              </a:rPr>
            </a:br>
            <a:r>
              <a:rPr lang="tr-TR" sz="1800" dirty="0">
                <a:effectLst/>
                <a:latin typeface="Arial" panose="020B0604020202020204" pitchFamily="34" charset="0"/>
                <a:ea typeface="Georgia" panose="02040502050405020303" pitchFamily="18" charset="0"/>
                <a:cs typeface="Times New Roman" panose="02020603050405020304" pitchFamily="18" charset="0"/>
              </a:rPr>
              <a:t/>
            </a:r>
            <a:br>
              <a:rPr lang="tr-TR" sz="1800" dirty="0">
                <a:effectLst/>
                <a:latin typeface="Arial" panose="020B0604020202020204" pitchFamily="34" charset="0"/>
                <a:ea typeface="Georgia" panose="02040502050405020303" pitchFamily="18" charset="0"/>
                <a:cs typeface="Times New Roman" panose="02020603050405020304" pitchFamily="18" charset="0"/>
              </a:rPr>
            </a:br>
            <a:endParaRPr lang="tr-TR" sz="8000" dirty="0">
              <a:solidFill>
                <a:srgbClr val="FFFFFF"/>
              </a:solidFill>
            </a:endParaRPr>
          </a:p>
        </p:txBody>
      </p:sp>
      <p:sp>
        <p:nvSpPr>
          <p:cNvPr id="3" name="Alt Başlık 2">
            <a:extLst>
              <a:ext uri="{FF2B5EF4-FFF2-40B4-BE49-F238E27FC236}">
                <a16:creationId xmlns:a16="http://schemas.microsoft.com/office/drawing/2014/main" id="{5032F189-05ED-A426-F597-152BD62A1164}"/>
              </a:ext>
            </a:extLst>
          </p:cNvPr>
          <p:cNvSpPr>
            <a:spLocks noGrp="1"/>
          </p:cNvSpPr>
          <p:nvPr>
            <p:ph type="subTitle" idx="1"/>
          </p:nvPr>
        </p:nvSpPr>
        <p:spPr>
          <a:xfrm>
            <a:off x="6596565" y="4201721"/>
            <a:ext cx="4986084" cy="1949813"/>
          </a:xfrm>
        </p:spPr>
        <p:txBody>
          <a:bodyPr anchor="b">
            <a:normAutofit fontScale="85000" lnSpcReduction="20000"/>
          </a:bodyPr>
          <a:lstStyle/>
          <a:p>
            <a:pPr algn="r">
              <a:lnSpc>
                <a:spcPct val="107000"/>
              </a:lnSpc>
              <a:spcAft>
                <a:spcPts val="800"/>
              </a:spcAft>
            </a:pPr>
            <a:endParaRPr lang="tr-TR" sz="1800" dirty="0">
              <a:effectLst/>
              <a:latin typeface="Bell MT" panose="02020503060305020303" pitchFamily="18" charset="0"/>
              <a:ea typeface="Georgia" panose="02040502050405020303" pitchFamily="18" charset="0"/>
              <a:cs typeface="Times New Roman" panose="02020603050405020304" pitchFamily="18" charset="0"/>
            </a:endParaRPr>
          </a:p>
          <a:p>
            <a:pPr algn="r">
              <a:lnSpc>
                <a:spcPct val="107000"/>
              </a:lnSpc>
              <a:spcAft>
                <a:spcPts val="800"/>
              </a:spcAft>
            </a:pPr>
            <a:endParaRPr lang="tr-TR" sz="1800" dirty="0">
              <a:latin typeface="Bell MT" panose="02020503060305020303" pitchFamily="18" charset="0"/>
              <a:ea typeface="Georgia" panose="02040502050405020303" pitchFamily="18" charset="0"/>
              <a:cs typeface="Times New Roman" panose="02020603050405020304" pitchFamily="18" charset="0"/>
            </a:endParaRPr>
          </a:p>
          <a:p>
            <a:pPr algn="r">
              <a:lnSpc>
                <a:spcPct val="120000"/>
              </a:lnSpc>
              <a:spcAft>
                <a:spcPts val="800"/>
              </a:spcAft>
            </a:pPr>
            <a:r>
              <a:rPr lang="tr-TR" sz="2600" dirty="0">
                <a:solidFill>
                  <a:schemeClr val="tx2">
                    <a:lumMod val="10000"/>
                    <a:lumOff val="90000"/>
                  </a:schemeClr>
                </a:solidFill>
                <a:effectLst/>
                <a:latin typeface="Bell MT" panose="02020503060305020303" pitchFamily="18" charset="0"/>
                <a:ea typeface="Georgia" panose="02040502050405020303" pitchFamily="18" charset="0"/>
                <a:cs typeface="Times New Roman" panose="02020603050405020304" pitchFamily="18" charset="0"/>
              </a:rPr>
              <a:t>Yeminli Mali Mü</a:t>
            </a:r>
            <a:r>
              <a:rPr lang="tr-TR" sz="2600" dirty="0">
                <a:solidFill>
                  <a:schemeClr val="tx2">
                    <a:lumMod val="10000"/>
                    <a:lumOff val="90000"/>
                  </a:schemeClr>
                </a:solidFill>
                <a:effectLst/>
                <a:latin typeface="Calibri" panose="020F0502020204030204" pitchFamily="34" charset="0"/>
                <a:ea typeface="Georgia" panose="02040502050405020303" pitchFamily="18" charset="0"/>
                <a:cs typeface="Times New Roman" panose="02020603050405020304" pitchFamily="18" charset="0"/>
              </a:rPr>
              <a:t>ş</a:t>
            </a:r>
            <a:r>
              <a:rPr lang="tr-TR" sz="2600" dirty="0">
                <a:solidFill>
                  <a:schemeClr val="tx2">
                    <a:lumMod val="10000"/>
                    <a:lumOff val="90000"/>
                  </a:schemeClr>
                </a:solidFill>
                <a:effectLst/>
                <a:latin typeface="Bell MT" panose="02020503060305020303" pitchFamily="18" charset="0"/>
                <a:ea typeface="Georgia" panose="02040502050405020303" pitchFamily="18" charset="0"/>
                <a:cs typeface="Times New Roman" panose="02020603050405020304" pitchFamily="18" charset="0"/>
              </a:rPr>
              <a:t>avir </a:t>
            </a:r>
            <a:endParaRPr lang="tr-TR" sz="2600" dirty="0">
              <a:solidFill>
                <a:schemeClr val="tx2">
                  <a:lumMod val="10000"/>
                  <a:lumOff val="90000"/>
                </a:schemeClr>
              </a:solidFill>
              <a:effectLst/>
              <a:latin typeface="Arial" panose="020B0604020202020204" pitchFamily="34" charset="0"/>
              <a:ea typeface="Georgia" panose="02040502050405020303" pitchFamily="18" charset="0"/>
              <a:cs typeface="Times New Roman" panose="02020603050405020304" pitchFamily="18" charset="0"/>
            </a:endParaRPr>
          </a:p>
          <a:p>
            <a:pPr algn="r">
              <a:lnSpc>
                <a:spcPct val="120000"/>
              </a:lnSpc>
              <a:spcAft>
                <a:spcPts val="800"/>
              </a:spcAft>
            </a:pPr>
            <a:r>
              <a:rPr lang="tr-TR" sz="2600" dirty="0">
                <a:solidFill>
                  <a:schemeClr val="tx2">
                    <a:lumMod val="10000"/>
                    <a:lumOff val="90000"/>
                  </a:schemeClr>
                </a:solidFill>
                <a:effectLst/>
                <a:latin typeface="Bell MT" panose="02020503060305020303" pitchFamily="18" charset="0"/>
                <a:ea typeface="Georgia" panose="02040502050405020303" pitchFamily="18" charset="0"/>
                <a:cs typeface="Times New Roman" panose="02020603050405020304" pitchFamily="18" charset="0"/>
              </a:rPr>
              <a:t>Mustafa Emre Özkan </a:t>
            </a:r>
            <a:endParaRPr lang="tr-TR" sz="2600" dirty="0">
              <a:solidFill>
                <a:schemeClr val="tx2">
                  <a:lumMod val="10000"/>
                  <a:lumOff val="90000"/>
                </a:schemeClr>
              </a:solidFill>
              <a:effectLst/>
              <a:latin typeface="Arial" panose="020B0604020202020204" pitchFamily="34" charset="0"/>
              <a:ea typeface="Georgia" panose="02040502050405020303" pitchFamily="18" charset="0"/>
              <a:cs typeface="Times New Roman" panose="02020603050405020304" pitchFamily="18" charset="0"/>
            </a:endParaRPr>
          </a:p>
          <a:p>
            <a:pPr algn="r"/>
            <a:endParaRPr lang="tr-TR" dirty="0">
              <a:solidFill>
                <a:srgbClr val="FFFFFF"/>
              </a:solidFill>
            </a:endParaRPr>
          </a:p>
        </p:txBody>
      </p:sp>
      <p:cxnSp>
        <p:nvCxnSpPr>
          <p:cNvPr id="13" name="Straight Connector 12">
            <a:extLst>
              <a:ext uri="{FF2B5EF4-FFF2-40B4-BE49-F238E27FC236}">
                <a16:creationId xmlns:a16="http://schemas.microsoft.com/office/drawing/2014/main" id="{8F4E56A8-93D5-4BE3-AE61-84677331AD0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BD492A0C-1773-477B-83B5-C707CB05770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pic>
        <p:nvPicPr>
          <p:cNvPr id="5" name="Resim 4">
            <a:extLst>
              <a:ext uri="{FF2B5EF4-FFF2-40B4-BE49-F238E27FC236}">
                <a16:creationId xmlns:a16="http://schemas.microsoft.com/office/drawing/2014/main" id="{F92771B5-7108-EF8A-671E-568E8289801C}"/>
              </a:ext>
            </a:extLst>
          </p:cNvPr>
          <p:cNvPicPr>
            <a:picLocks noChangeAspect="1"/>
          </p:cNvPicPr>
          <p:nvPr/>
        </p:nvPicPr>
        <p:blipFill>
          <a:blip r:embed="rId3" cstate="print"/>
          <a:srcRect/>
          <a:stretch>
            <a:fillRect/>
          </a:stretch>
        </p:blipFill>
        <p:spPr bwMode="auto">
          <a:xfrm>
            <a:off x="6592007" y="1521414"/>
            <a:ext cx="2547435" cy="1714301"/>
          </a:xfrm>
          <a:prstGeom prst="rect">
            <a:avLst/>
          </a:prstGeom>
          <a:noFill/>
          <a:ln w="9525">
            <a:noFill/>
            <a:miter lim="800000"/>
            <a:headEnd/>
            <a:tailEnd/>
          </a:ln>
        </p:spPr>
      </p:pic>
      <p:pic>
        <p:nvPicPr>
          <p:cNvPr id="6" name="Resim 5">
            <a:extLst>
              <a:ext uri="{FF2B5EF4-FFF2-40B4-BE49-F238E27FC236}">
                <a16:creationId xmlns:a16="http://schemas.microsoft.com/office/drawing/2014/main" id="{122DF64C-166C-19EA-5306-FD3C20D384BC}"/>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47897" y="1535711"/>
            <a:ext cx="2528559" cy="1685706"/>
          </a:xfrm>
          <a:prstGeom prst="rect">
            <a:avLst/>
          </a:prstGeom>
          <a:noFill/>
          <a:ln>
            <a:noFill/>
          </a:ln>
        </p:spPr>
      </p:pic>
      <p:pic>
        <p:nvPicPr>
          <p:cNvPr id="7" name="Resim 6" descr="metin, küçük resim içeren bir resim&#10;&#10;Açıklama otomatik olarak oluşturuldu">
            <a:extLst>
              <a:ext uri="{FF2B5EF4-FFF2-40B4-BE49-F238E27FC236}">
                <a16:creationId xmlns:a16="http://schemas.microsoft.com/office/drawing/2014/main" id="{3007841F-BC3D-3335-3C0C-B904BCD6AA80}"/>
              </a:ext>
            </a:extLst>
          </p:cNvPr>
          <p:cNvPicPr>
            <a:picLocks noChangeAspect="1"/>
          </p:cNvPicPr>
          <p:nvPr/>
        </p:nvPicPr>
        <p:blipFill>
          <a:blip r:embed="rId5" cstate="print"/>
          <a:srcRect/>
          <a:stretch>
            <a:fillRect/>
          </a:stretch>
        </p:blipFill>
        <p:spPr bwMode="auto">
          <a:xfrm>
            <a:off x="6580189" y="3650624"/>
            <a:ext cx="5302662" cy="762350"/>
          </a:xfrm>
          <a:prstGeom prst="rect">
            <a:avLst/>
          </a:prstGeom>
          <a:noFill/>
          <a:ln w="9525">
            <a:noFill/>
            <a:miter lim="800000"/>
            <a:headEnd/>
            <a:tailEnd/>
          </a:ln>
        </p:spPr>
      </p:pic>
    </p:spTree>
    <p:extLst>
      <p:ext uri="{BB962C8B-B14F-4D97-AF65-F5344CB8AC3E}">
        <p14:creationId xmlns:p14="http://schemas.microsoft.com/office/powerpoint/2010/main" val="81779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28CACC5-D86B-49F3-9C70-374B1C9717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1">
            <a:extLst>
              <a:ext uri="{FF2B5EF4-FFF2-40B4-BE49-F238E27FC236}">
                <a16:creationId xmlns:a16="http://schemas.microsoft.com/office/drawing/2014/main" id="{489FAEC2-F3EC-8208-38CA-545BDED75E7D}"/>
              </a:ext>
            </a:extLst>
          </p:cNvPr>
          <p:cNvSpPr>
            <a:spLocks noChangeArrowheads="1"/>
          </p:cNvSpPr>
          <p:nvPr/>
        </p:nvSpPr>
        <p:spPr bwMode="auto">
          <a:xfrm>
            <a:off x="482601" y="976160"/>
            <a:ext cx="11147070" cy="149387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L="0" marR="0" lvl="0" indent="0" fontAlgn="base">
              <a:lnSpc>
                <a:spcPct val="90000"/>
              </a:lnSpc>
              <a:spcBef>
                <a:spcPct val="0"/>
              </a:spcBef>
              <a:spcAft>
                <a:spcPts val="600"/>
              </a:spcAft>
              <a:buClrTx/>
              <a:buSzTx/>
              <a:tabLst/>
            </a:pPr>
            <a:r>
              <a:rPr kumimoji="0" lang="en-US" altLang="tr-TR" b="0" i="0" u="none" strike="noStrike" cap="none" normalizeH="0" baseline="0" dirty="0">
                <a:ln>
                  <a:noFill/>
                </a:ln>
                <a:effectLst/>
                <a:latin typeface="+mj-lt"/>
                <a:ea typeface="+mj-ea"/>
                <a:cs typeface="+mj-cs"/>
              </a:rPr>
              <a:t>202</a:t>
            </a:r>
            <a:r>
              <a:rPr kumimoji="0" lang="tr-TR" altLang="tr-TR" b="0" i="0" u="none" strike="noStrike" cap="none" normalizeH="0" baseline="0" dirty="0">
                <a:ln>
                  <a:noFill/>
                </a:ln>
                <a:effectLst/>
                <a:latin typeface="+mj-lt"/>
                <a:ea typeface="+mj-ea"/>
                <a:cs typeface="+mj-cs"/>
              </a:rPr>
              <a:t>2</a:t>
            </a:r>
            <a:r>
              <a:rPr kumimoji="0" lang="en-US" altLang="tr-TR" b="0" i="0" u="none" strike="noStrike" cap="none" normalizeH="0" baseline="0" dirty="0">
                <a:ln>
                  <a:noFill/>
                </a:ln>
                <a:effectLst/>
                <a:latin typeface="+mj-lt"/>
                <a:ea typeface="+mj-ea"/>
                <a:cs typeface="+mj-cs"/>
              </a:rPr>
              <a:t> </a:t>
            </a:r>
            <a:r>
              <a:rPr lang="tr-TR" altLang="tr-TR" dirty="0">
                <a:latin typeface="+mj-lt"/>
                <a:ea typeface="+mj-ea"/>
                <a:cs typeface="+mj-cs"/>
              </a:rPr>
              <a:t>D</a:t>
            </a:r>
            <a:r>
              <a:rPr kumimoji="0" lang="en-US" altLang="tr-TR" b="0" i="0" u="none" strike="noStrike" cap="none" normalizeH="0" baseline="0" dirty="0" err="1">
                <a:ln>
                  <a:noFill/>
                </a:ln>
                <a:effectLst/>
                <a:latin typeface="+mj-lt"/>
                <a:ea typeface="+mj-ea"/>
                <a:cs typeface="+mj-cs"/>
              </a:rPr>
              <a:t>önemi</a:t>
            </a:r>
            <a:r>
              <a:rPr kumimoji="0" lang="en-US" altLang="tr-TR" b="0" i="0" u="none" strike="noStrike" cap="none" normalizeH="0" baseline="0" dirty="0">
                <a:ln>
                  <a:noFill/>
                </a:ln>
                <a:effectLst/>
                <a:latin typeface="+mj-lt"/>
                <a:ea typeface="+mj-ea"/>
                <a:cs typeface="+mj-cs"/>
              </a:rPr>
              <a:t> </a:t>
            </a:r>
            <a:r>
              <a:rPr kumimoji="0" lang="en-US" altLang="tr-TR" b="0" i="0" u="none" strike="noStrike" cap="none" normalizeH="0" baseline="0" dirty="0" err="1">
                <a:ln>
                  <a:noFill/>
                </a:ln>
                <a:effectLst/>
                <a:latin typeface="+mj-lt"/>
                <a:ea typeface="+mj-ea"/>
                <a:cs typeface="+mj-cs"/>
              </a:rPr>
              <a:t>Kurumlar</a:t>
            </a:r>
            <a:r>
              <a:rPr kumimoji="0" lang="en-US" altLang="tr-TR" b="0" i="0" u="none" strike="noStrike" cap="none" normalizeH="0" baseline="0" dirty="0">
                <a:ln>
                  <a:noFill/>
                </a:ln>
                <a:effectLst/>
                <a:latin typeface="+mj-lt"/>
                <a:ea typeface="+mj-ea"/>
                <a:cs typeface="+mj-cs"/>
              </a:rPr>
              <a:t> </a:t>
            </a:r>
            <a:r>
              <a:rPr kumimoji="0" lang="tr-TR" altLang="tr-TR" b="0" i="0" u="none" strike="noStrike" cap="none" normalizeH="0" baseline="0" dirty="0">
                <a:ln>
                  <a:noFill/>
                </a:ln>
                <a:effectLst/>
                <a:latin typeface="+mj-lt"/>
                <a:ea typeface="+mj-ea"/>
                <a:cs typeface="+mj-cs"/>
              </a:rPr>
              <a:t>V</a:t>
            </a:r>
            <a:r>
              <a:rPr kumimoji="0" lang="en-US" altLang="tr-TR" b="0" i="0" u="none" strike="noStrike" cap="none" normalizeH="0" baseline="0" dirty="0" err="1">
                <a:ln>
                  <a:noFill/>
                </a:ln>
                <a:effectLst/>
                <a:latin typeface="+mj-lt"/>
                <a:ea typeface="+mj-ea"/>
                <a:cs typeface="+mj-cs"/>
              </a:rPr>
              <a:t>ergisi</a:t>
            </a:r>
            <a:r>
              <a:rPr kumimoji="0" lang="en-US" altLang="tr-TR" b="0" i="0" u="none" strike="noStrike" cap="none" normalizeH="0" baseline="0" dirty="0">
                <a:ln>
                  <a:noFill/>
                </a:ln>
                <a:effectLst/>
                <a:latin typeface="+mj-lt"/>
                <a:ea typeface="+mj-ea"/>
                <a:cs typeface="+mj-cs"/>
              </a:rPr>
              <a:t> </a:t>
            </a:r>
            <a:r>
              <a:rPr kumimoji="0" lang="tr-TR" altLang="tr-TR" b="0" i="0" u="none" strike="noStrike" cap="none" normalizeH="0" baseline="0" dirty="0">
                <a:ln>
                  <a:noFill/>
                </a:ln>
                <a:effectLst/>
                <a:latin typeface="+mj-lt"/>
                <a:ea typeface="+mj-ea"/>
                <a:cs typeface="+mj-cs"/>
              </a:rPr>
              <a:t>B</a:t>
            </a:r>
            <a:r>
              <a:rPr kumimoji="0" lang="en-US" altLang="tr-TR" b="0" i="0" u="none" strike="noStrike" cap="none" normalizeH="0" baseline="0" dirty="0" err="1">
                <a:ln>
                  <a:noFill/>
                </a:ln>
                <a:effectLst/>
                <a:latin typeface="+mj-lt"/>
                <a:ea typeface="+mj-ea"/>
                <a:cs typeface="+mj-cs"/>
              </a:rPr>
              <a:t>eyannamesi</a:t>
            </a:r>
            <a:r>
              <a:rPr kumimoji="0" lang="en-US" altLang="tr-TR" b="0" i="0" u="none" strike="noStrike" cap="none" normalizeH="0" baseline="0" dirty="0">
                <a:ln>
                  <a:noFill/>
                </a:ln>
                <a:effectLst/>
                <a:latin typeface="+mj-lt"/>
                <a:ea typeface="+mj-ea"/>
                <a:cs typeface="+mj-cs"/>
              </a:rPr>
              <a:t> </a:t>
            </a:r>
            <a:r>
              <a:rPr kumimoji="0" lang="en-US" altLang="tr-TR" b="0" i="0" u="none" strike="noStrike" cap="none" normalizeH="0" baseline="0" dirty="0" err="1">
                <a:ln>
                  <a:noFill/>
                </a:ln>
                <a:effectLst/>
                <a:latin typeface="+mj-lt"/>
                <a:ea typeface="+mj-ea"/>
                <a:cs typeface="+mj-cs"/>
              </a:rPr>
              <a:t>ise</a:t>
            </a:r>
            <a:r>
              <a:rPr kumimoji="0" lang="en-US" altLang="tr-TR" b="0" i="0" u="none" strike="noStrike" cap="none" normalizeH="0" baseline="0" dirty="0">
                <a:ln>
                  <a:noFill/>
                </a:ln>
                <a:effectLst/>
                <a:latin typeface="+mj-lt"/>
                <a:ea typeface="+mj-ea"/>
                <a:cs typeface="+mj-cs"/>
              </a:rPr>
              <a:t> </a:t>
            </a:r>
            <a:r>
              <a:rPr kumimoji="0" lang="en-US" altLang="tr-TR" b="0" i="0" u="none" strike="noStrike" cap="none" normalizeH="0" baseline="0" dirty="0" err="1">
                <a:ln>
                  <a:noFill/>
                </a:ln>
                <a:effectLst/>
                <a:latin typeface="+mj-lt"/>
                <a:ea typeface="+mj-ea"/>
                <a:cs typeface="+mj-cs"/>
              </a:rPr>
              <a:t>aşağıdaki</a:t>
            </a:r>
            <a:r>
              <a:rPr kumimoji="0" lang="en-US" altLang="tr-TR" b="0" i="0" u="none" strike="noStrike" cap="none" normalizeH="0" baseline="0" dirty="0">
                <a:ln>
                  <a:noFill/>
                </a:ln>
                <a:effectLst/>
                <a:latin typeface="+mj-lt"/>
                <a:ea typeface="+mj-ea"/>
                <a:cs typeface="+mj-cs"/>
              </a:rPr>
              <a:t> </a:t>
            </a:r>
            <a:r>
              <a:rPr kumimoji="0" lang="en-US" altLang="tr-TR" b="0" i="0" u="none" strike="noStrike" cap="none" normalizeH="0" baseline="0" dirty="0" err="1">
                <a:ln>
                  <a:noFill/>
                </a:ln>
                <a:effectLst/>
                <a:latin typeface="+mj-lt"/>
                <a:ea typeface="+mj-ea"/>
                <a:cs typeface="+mj-cs"/>
              </a:rPr>
              <a:t>şekilde</a:t>
            </a:r>
            <a:r>
              <a:rPr kumimoji="0" lang="en-US" altLang="tr-TR" b="0" i="0" u="none" strike="noStrike" cap="none" normalizeH="0" baseline="0" dirty="0">
                <a:ln>
                  <a:noFill/>
                </a:ln>
                <a:effectLst/>
                <a:latin typeface="+mj-lt"/>
                <a:ea typeface="+mj-ea"/>
                <a:cs typeface="+mj-cs"/>
              </a:rPr>
              <a:t> </a:t>
            </a:r>
            <a:r>
              <a:rPr kumimoji="0" lang="en-US" altLang="tr-TR" b="0" i="0" u="none" strike="noStrike" cap="none" normalizeH="0" baseline="0" dirty="0" err="1">
                <a:ln>
                  <a:noFill/>
                </a:ln>
                <a:effectLst/>
                <a:latin typeface="+mj-lt"/>
                <a:ea typeface="+mj-ea"/>
                <a:cs typeface="+mj-cs"/>
              </a:rPr>
              <a:t>oluşacaktır</a:t>
            </a:r>
            <a:r>
              <a:rPr kumimoji="0" lang="en-US" altLang="tr-TR" b="0" i="0" u="none" strike="noStrike" cap="none" normalizeH="0" baseline="0" dirty="0">
                <a:ln>
                  <a:noFill/>
                </a:ln>
                <a:effectLst/>
                <a:latin typeface="+mj-lt"/>
                <a:ea typeface="+mj-ea"/>
                <a:cs typeface="+mj-cs"/>
              </a:rPr>
              <a:t>. </a:t>
            </a:r>
          </a:p>
        </p:txBody>
      </p:sp>
      <p:cxnSp>
        <p:nvCxnSpPr>
          <p:cNvPr id="12" name="Straight Connector 11">
            <a:extLst>
              <a:ext uri="{FF2B5EF4-FFF2-40B4-BE49-F238E27FC236}">
                <a16:creationId xmlns:a16="http://schemas.microsoft.com/office/drawing/2014/main" id="{ABFB8799-63B8-4407-9098-F9346BDCDF4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8990BBA-8A0B-4EF5-A122-0815DEC1941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DBBBC5F1-8CFF-46BA-BD62-FC5AA477AAF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4" name="İçerik Yer Tutucusu 3">
            <a:extLst>
              <a:ext uri="{FF2B5EF4-FFF2-40B4-BE49-F238E27FC236}">
                <a16:creationId xmlns:a16="http://schemas.microsoft.com/office/drawing/2014/main" id="{56D2D360-5F9F-3E3B-0F71-C89C5B80790B}"/>
              </a:ext>
            </a:extLst>
          </p:cNvPr>
          <p:cNvGraphicFramePr>
            <a:graphicFrameLocks noGrp="1"/>
          </p:cNvGraphicFramePr>
          <p:nvPr>
            <p:ph idx="1"/>
            <p:extLst>
              <p:ext uri="{D42A27DB-BD31-4B8C-83A1-F6EECF244321}">
                <p14:modId xmlns:p14="http://schemas.microsoft.com/office/powerpoint/2010/main" val="1347800635"/>
              </p:ext>
            </p:extLst>
          </p:nvPr>
        </p:nvGraphicFramePr>
        <p:xfrm>
          <a:off x="482600" y="3570537"/>
          <a:ext cx="10507664" cy="2045792"/>
        </p:xfrm>
        <a:graphic>
          <a:graphicData uri="http://schemas.openxmlformats.org/drawingml/2006/table">
            <a:tbl>
              <a:tblPr firstRow="1" firstCol="1" bandRow="1"/>
              <a:tblGrid>
                <a:gridCol w="7700908">
                  <a:extLst>
                    <a:ext uri="{9D8B030D-6E8A-4147-A177-3AD203B41FA5}">
                      <a16:colId xmlns:a16="http://schemas.microsoft.com/office/drawing/2014/main" val="2653858211"/>
                    </a:ext>
                  </a:extLst>
                </a:gridCol>
                <a:gridCol w="2806756">
                  <a:extLst>
                    <a:ext uri="{9D8B030D-6E8A-4147-A177-3AD203B41FA5}">
                      <a16:colId xmlns:a16="http://schemas.microsoft.com/office/drawing/2014/main" val="1357468035"/>
                    </a:ext>
                  </a:extLst>
                </a:gridCol>
              </a:tblGrid>
              <a:tr h="511448">
                <a:tc>
                  <a:txBody>
                    <a:bodyPr/>
                    <a:lstStyle/>
                    <a:p>
                      <a:pPr algn="just" fontAlgn="t">
                        <a:lnSpc>
                          <a:spcPct val="150000"/>
                        </a:lnSpc>
                        <a:spcBef>
                          <a:spcPts val="0"/>
                        </a:spcBef>
                        <a:spcAft>
                          <a:spcPts val="800"/>
                        </a:spcAft>
                      </a:pPr>
                      <a:r>
                        <a:rPr lang="tr-TR" sz="1900" b="1" i="0" u="none" strike="noStrike">
                          <a:effectLst/>
                          <a:latin typeface="Arial" panose="020B0604020202020204" pitchFamily="34" charset="0"/>
                          <a:ea typeface="Georgia" panose="02040502050405020303" pitchFamily="18" charset="0"/>
                          <a:cs typeface="Arial" panose="020B0604020202020204" pitchFamily="34" charset="0"/>
                        </a:rPr>
                        <a:t>Ticari bilanço karı</a:t>
                      </a:r>
                      <a:endParaRPr lang="tr-TR" sz="3000" b="0" i="0" u="none" strike="noStrike">
                        <a:effectLst/>
                        <a:latin typeface="Arial" panose="020B0604020202020204" pitchFamily="34" charset="0"/>
                      </a:endParaRPr>
                    </a:p>
                  </a:txBody>
                  <a:tcPr marL="113515" marR="113515" marT="157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lnSpc>
                          <a:spcPct val="150000"/>
                        </a:lnSpc>
                        <a:spcBef>
                          <a:spcPts val="0"/>
                        </a:spcBef>
                        <a:spcAft>
                          <a:spcPts val="800"/>
                        </a:spcAft>
                      </a:pPr>
                      <a:r>
                        <a:rPr lang="tr-TR" sz="1900" b="1" i="0" u="none" strike="noStrike">
                          <a:effectLst/>
                          <a:latin typeface="Arial" panose="020B0604020202020204" pitchFamily="34" charset="0"/>
                          <a:ea typeface="Georgia" panose="02040502050405020303" pitchFamily="18" charset="0"/>
                          <a:cs typeface="Arial" panose="020B0604020202020204" pitchFamily="34" charset="0"/>
                        </a:rPr>
                        <a:t>820.800</a:t>
                      </a:r>
                      <a:endParaRPr lang="tr-TR" sz="3000" b="0" i="0" u="none" strike="noStrike">
                        <a:effectLst/>
                        <a:latin typeface="Arial" panose="020B0604020202020204" pitchFamily="34" charset="0"/>
                      </a:endParaRPr>
                    </a:p>
                  </a:txBody>
                  <a:tcPr marL="113515" marR="113515" marT="157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431517"/>
                  </a:ext>
                </a:extLst>
              </a:tr>
              <a:tr h="511448">
                <a:tc>
                  <a:txBody>
                    <a:bodyPr/>
                    <a:lstStyle/>
                    <a:p>
                      <a:pPr algn="just" fontAlgn="t">
                        <a:lnSpc>
                          <a:spcPct val="150000"/>
                        </a:lnSpc>
                        <a:spcBef>
                          <a:spcPts val="0"/>
                        </a:spcBef>
                        <a:spcAft>
                          <a:spcPts val="800"/>
                        </a:spcAft>
                      </a:pPr>
                      <a:r>
                        <a:rPr lang="tr-TR" sz="1900" b="1" i="0" u="none" strike="noStrike">
                          <a:effectLst/>
                          <a:latin typeface="Arial" panose="020B0604020202020204" pitchFamily="34" charset="0"/>
                          <a:ea typeface="Georgia" panose="02040502050405020303" pitchFamily="18" charset="0"/>
                          <a:cs typeface="Arial" panose="020B0604020202020204" pitchFamily="34" charset="0"/>
                        </a:rPr>
                        <a:t>Zarar Dahi Olsa İndirilecek İndirim ve İstisnalar</a:t>
                      </a:r>
                      <a:endParaRPr lang="tr-TR" sz="3000" b="0" i="0" u="none" strike="noStrike">
                        <a:effectLst/>
                        <a:latin typeface="Arial" panose="020B0604020202020204" pitchFamily="34" charset="0"/>
                      </a:endParaRPr>
                    </a:p>
                  </a:txBody>
                  <a:tcPr marL="113515" marR="113515" marT="157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lnSpc>
                          <a:spcPct val="150000"/>
                        </a:lnSpc>
                        <a:spcBef>
                          <a:spcPts val="0"/>
                        </a:spcBef>
                        <a:spcAft>
                          <a:spcPts val="800"/>
                        </a:spcAft>
                      </a:pPr>
                      <a:r>
                        <a:rPr lang="tr-TR" sz="1900" b="1" i="0" u="none" strike="noStrike">
                          <a:effectLst/>
                          <a:latin typeface="Arial" panose="020B0604020202020204" pitchFamily="34" charset="0"/>
                          <a:ea typeface="Georgia" panose="02040502050405020303" pitchFamily="18" charset="0"/>
                          <a:cs typeface="Arial" panose="020B0604020202020204" pitchFamily="34" charset="0"/>
                        </a:rPr>
                        <a:t>160.800</a:t>
                      </a:r>
                      <a:endParaRPr lang="tr-TR" sz="3000" b="0" i="0" u="none" strike="noStrike">
                        <a:effectLst/>
                        <a:latin typeface="Arial" panose="020B0604020202020204" pitchFamily="34" charset="0"/>
                      </a:endParaRPr>
                    </a:p>
                  </a:txBody>
                  <a:tcPr marL="113515" marR="113515" marT="157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2553421"/>
                  </a:ext>
                </a:extLst>
              </a:tr>
              <a:tr h="511448">
                <a:tc>
                  <a:txBody>
                    <a:bodyPr/>
                    <a:lstStyle/>
                    <a:p>
                      <a:pPr algn="just" fontAlgn="t">
                        <a:lnSpc>
                          <a:spcPct val="150000"/>
                        </a:lnSpc>
                        <a:spcBef>
                          <a:spcPts val="0"/>
                        </a:spcBef>
                        <a:spcAft>
                          <a:spcPts val="800"/>
                        </a:spcAft>
                      </a:pPr>
                      <a:r>
                        <a:rPr lang="tr-TR" sz="1900" b="0" i="0" u="none" strike="noStrike">
                          <a:effectLst/>
                          <a:latin typeface="Arial" panose="020B0604020202020204" pitchFamily="34" charset="0"/>
                          <a:ea typeface="Georgia" panose="02040502050405020303" pitchFamily="18" charset="0"/>
                          <a:cs typeface="Arial" panose="020B0604020202020204" pitchFamily="34" charset="0"/>
                        </a:rPr>
                        <a:t>KVK 5/1-a Maddesi Kapsamında İştirak Kazancı İstisnası</a:t>
                      </a:r>
                      <a:endParaRPr lang="tr-TR" sz="3000" b="0" i="0" u="none" strike="noStrike">
                        <a:effectLst/>
                        <a:latin typeface="Arial" panose="020B0604020202020204" pitchFamily="34" charset="0"/>
                      </a:endParaRPr>
                    </a:p>
                  </a:txBody>
                  <a:tcPr marL="113515" marR="113515" marT="157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50000"/>
                        </a:lnSpc>
                        <a:spcBef>
                          <a:spcPts val="0"/>
                        </a:spcBef>
                        <a:spcAft>
                          <a:spcPts val="800"/>
                        </a:spcAft>
                      </a:pPr>
                      <a:r>
                        <a:rPr lang="tr-TR" sz="1900" b="0" i="0" u="none" strike="noStrike">
                          <a:effectLst/>
                          <a:latin typeface="Arial" panose="020B0604020202020204" pitchFamily="34" charset="0"/>
                          <a:ea typeface="Georgia" panose="02040502050405020303" pitchFamily="18" charset="0"/>
                          <a:cs typeface="Arial" panose="020B0604020202020204" pitchFamily="34" charset="0"/>
                        </a:rPr>
                        <a:t>160.800</a:t>
                      </a:r>
                      <a:endParaRPr lang="tr-TR" sz="3000" b="0" i="0" u="none" strike="noStrike">
                        <a:effectLst/>
                        <a:latin typeface="Arial" panose="020B0604020202020204" pitchFamily="34" charset="0"/>
                      </a:endParaRPr>
                    </a:p>
                  </a:txBody>
                  <a:tcPr marL="113515" marR="113515" marT="157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6044618"/>
                  </a:ext>
                </a:extLst>
              </a:tr>
              <a:tr h="511448">
                <a:tc>
                  <a:txBody>
                    <a:bodyPr/>
                    <a:lstStyle/>
                    <a:p>
                      <a:pPr algn="just" fontAlgn="t">
                        <a:lnSpc>
                          <a:spcPct val="150000"/>
                        </a:lnSpc>
                        <a:spcBef>
                          <a:spcPts val="0"/>
                        </a:spcBef>
                        <a:spcAft>
                          <a:spcPts val="800"/>
                        </a:spcAft>
                      </a:pPr>
                      <a:r>
                        <a:rPr lang="tr-TR" sz="1900" b="1" i="0" u="none" strike="noStrike">
                          <a:effectLst/>
                          <a:latin typeface="Arial" panose="020B0604020202020204" pitchFamily="34" charset="0"/>
                          <a:ea typeface="Georgia" panose="02040502050405020303" pitchFamily="18" charset="0"/>
                          <a:cs typeface="Arial" panose="020B0604020202020204" pitchFamily="34" charset="0"/>
                        </a:rPr>
                        <a:t>Kurumlar Vergisi Matrahı</a:t>
                      </a:r>
                      <a:endParaRPr lang="tr-TR" sz="3000" b="0" i="0" u="none" strike="noStrike">
                        <a:effectLst/>
                        <a:latin typeface="Arial" panose="020B0604020202020204" pitchFamily="34" charset="0"/>
                      </a:endParaRPr>
                    </a:p>
                  </a:txBody>
                  <a:tcPr marL="113515" marR="113515" marT="157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lnSpc>
                          <a:spcPct val="150000"/>
                        </a:lnSpc>
                        <a:spcBef>
                          <a:spcPts val="0"/>
                        </a:spcBef>
                        <a:spcAft>
                          <a:spcPts val="800"/>
                        </a:spcAft>
                      </a:pPr>
                      <a:r>
                        <a:rPr lang="tr-TR" sz="1900" b="1" i="0" u="none" strike="noStrike">
                          <a:effectLst/>
                          <a:latin typeface="Arial" panose="020B0604020202020204" pitchFamily="34" charset="0"/>
                          <a:ea typeface="Georgia" panose="02040502050405020303" pitchFamily="18" charset="0"/>
                          <a:cs typeface="Arial" panose="020B0604020202020204" pitchFamily="34" charset="0"/>
                        </a:rPr>
                        <a:t>660.000</a:t>
                      </a:r>
                      <a:endParaRPr lang="tr-TR" sz="3000" b="0" i="0" u="none" strike="noStrike">
                        <a:effectLst/>
                        <a:latin typeface="Arial" panose="020B0604020202020204" pitchFamily="34" charset="0"/>
                      </a:endParaRPr>
                    </a:p>
                  </a:txBody>
                  <a:tcPr marL="113515" marR="113515" marT="157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4177893"/>
                  </a:ext>
                </a:extLst>
              </a:tr>
            </a:tbl>
          </a:graphicData>
        </a:graphic>
      </p:graphicFrame>
    </p:spTree>
    <p:extLst>
      <p:ext uri="{BB962C8B-B14F-4D97-AF65-F5344CB8AC3E}">
        <p14:creationId xmlns:p14="http://schemas.microsoft.com/office/powerpoint/2010/main" val="222882927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B0D119-1A35-6D44-C75C-0020CC33B88D}"/>
              </a:ext>
            </a:extLst>
          </p:cNvPr>
          <p:cNvSpPr>
            <a:spLocks noGrp="1"/>
          </p:cNvSpPr>
          <p:nvPr>
            <p:ph type="title"/>
          </p:nvPr>
        </p:nvSpPr>
        <p:spPr>
          <a:xfrm>
            <a:off x="482600" y="596348"/>
            <a:ext cx="10634472" cy="516835"/>
          </a:xfrm>
        </p:spPr>
        <p:txBody>
          <a:bodyPr/>
          <a:lstStyle/>
          <a:p>
            <a:r>
              <a:rPr lang="tr-TR" sz="1800" dirty="0">
                <a:latin typeface="Arial" panose="020B0604020202020204" pitchFamily="34" charset="0"/>
                <a:cs typeface="Arial" panose="020B0604020202020204" pitchFamily="34" charset="0"/>
              </a:rPr>
              <a:t>EK DEPREM VERGİSİ </a:t>
            </a:r>
          </a:p>
        </p:txBody>
      </p:sp>
      <p:graphicFrame>
        <p:nvGraphicFramePr>
          <p:cNvPr id="4" name="İçerik Yer Tutucusu 3">
            <a:extLst>
              <a:ext uri="{FF2B5EF4-FFF2-40B4-BE49-F238E27FC236}">
                <a16:creationId xmlns:a16="http://schemas.microsoft.com/office/drawing/2014/main" id="{9C13B14B-49C8-9091-7F82-FEF6B82227A1}"/>
              </a:ext>
            </a:extLst>
          </p:cNvPr>
          <p:cNvGraphicFramePr>
            <a:graphicFrameLocks noGrp="1"/>
          </p:cNvGraphicFramePr>
          <p:nvPr>
            <p:ph idx="1"/>
          </p:nvPr>
        </p:nvGraphicFramePr>
        <p:xfrm>
          <a:off x="463826" y="1356415"/>
          <a:ext cx="11156088" cy="5229026"/>
        </p:xfrm>
        <a:graphic>
          <a:graphicData uri="http://schemas.openxmlformats.org/drawingml/2006/table">
            <a:tbl>
              <a:tblPr/>
              <a:tblGrid>
                <a:gridCol w="9665885">
                  <a:extLst>
                    <a:ext uri="{9D8B030D-6E8A-4147-A177-3AD203B41FA5}">
                      <a16:colId xmlns:a16="http://schemas.microsoft.com/office/drawing/2014/main" val="4021619739"/>
                    </a:ext>
                  </a:extLst>
                </a:gridCol>
                <a:gridCol w="1490203">
                  <a:extLst>
                    <a:ext uri="{9D8B030D-6E8A-4147-A177-3AD203B41FA5}">
                      <a16:colId xmlns:a16="http://schemas.microsoft.com/office/drawing/2014/main" val="2854258141"/>
                    </a:ext>
                  </a:extLst>
                </a:gridCol>
              </a:tblGrid>
              <a:tr h="338251">
                <a:tc>
                  <a:txBody>
                    <a:bodyPr/>
                    <a:lstStyle/>
                    <a:p>
                      <a:pPr algn="l"/>
                      <a:r>
                        <a:rPr lang="tr-TR" sz="1600">
                          <a:effectLst/>
                          <a:latin typeface="Arial" panose="020B0604020202020204" pitchFamily="34" charset="0"/>
                          <a:cs typeface="Arial" panose="020B0604020202020204" pitchFamily="34" charset="0"/>
                        </a:rPr>
                        <a:t>İştirak Kazançları (K.V.K. Mad. 5/1-a)</a:t>
                      </a: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sz="1200" b="1">
                          <a:solidFill>
                            <a:srgbClr val="FF0000"/>
                          </a:solidFill>
                          <a:effectLst/>
                          <a:latin typeface="Arial" panose="020B0604020202020204" pitchFamily="34" charset="0"/>
                          <a:cs typeface="Arial" panose="020B0604020202020204" pitchFamily="34" charset="0"/>
                        </a:rPr>
                        <a:t>%5</a:t>
                      </a:r>
                      <a:endParaRPr lang="tr-TR" sz="1200">
                        <a:effectLst/>
                        <a:latin typeface="Arial" panose="020B0604020202020204" pitchFamily="34" charset="0"/>
                        <a:cs typeface="Arial" panose="020B0604020202020204" pitchFamily="34" charset="0"/>
                      </a:endParaRP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2222074224"/>
                  </a:ext>
                </a:extLst>
              </a:tr>
              <a:tr h="538951">
                <a:tc>
                  <a:txBody>
                    <a:bodyPr/>
                    <a:lstStyle/>
                    <a:p>
                      <a:pPr algn="l"/>
                      <a:r>
                        <a:rPr lang="tr-TR" sz="1600" dirty="0">
                          <a:solidFill>
                            <a:srgbClr val="FF0000"/>
                          </a:solidFill>
                          <a:effectLst/>
                          <a:latin typeface="Arial" panose="020B0604020202020204" pitchFamily="34" charset="0"/>
                          <a:cs typeface="Arial" panose="020B0604020202020204" pitchFamily="34" charset="0"/>
                        </a:rPr>
                        <a:t>En az %15 Vergi Yükü Taşıyan</a:t>
                      </a:r>
                      <a:r>
                        <a:rPr lang="tr-TR" sz="1600" dirty="0">
                          <a:effectLst/>
                          <a:latin typeface="Arial" panose="020B0604020202020204" pitchFamily="34" charset="0"/>
                          <a:cs typeface="Arial" panose="020B0604020202020204" pitchFamily="34" charset="0"/>
                        </a:rPr>
                        <a:t> Yurtdışı İştirak Kazançları(K.V.K. Mad. 5/1-b)</a:t>
                      </a: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sz="1200" b="1">
                          <a:solidFill>
                            <a:srgbClr val="FF0000"/>
                          </a:solidFill>
                          <a:effectLst/>
                          <a:latin typeface="Arial" panose="020B0604020202020204" pitchFamily="34" charset="0"/>
                          <a:cs typeface="Arial" panose="020B0604020202020204" pitchFamily="34" charset="0"/>
                        </a:rPr>
                        <a:t>%5</a:t>
                      </a:r>
                      <a:endParaRPr lang="tr-TR" sz="1200">
                        <a:effectLst/>
                        <a:latin typeface="Arial" panose="020B0604020202020204" pitchFamily="34" charset="0"/>
                        <a:cs typeface="Arial" panose="020B0604020202020204" pitchFamily="34" charset="0"/>
                      </a:endParaRP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1683285156"/>
                  </a:ext>
                </a:extLst>
              </a:tr>
              <a:tr h="538951">
                <a:tc>
                  <a:txBody>
                    <a:bodyPr/>
                    <a:lstStyle/>
                    <a:p>
                      <a:pPr algn="l"/>
                      <a:r>
                        <a:rPr lang="tr-TR" sz="1600" dirty="0">
                          <a:effectLst/>
                          <a:latin typeface="Arial" panose="020B0604020202020204" pitchFamily="34" charset="0"/>
                          <a:cs typeface="Arial" panose="020B0604020202020204" pitchFamily="34" charset="0"/>
                        </a:rPr>
                        <a:t>Tam Mükellef Anonim Şirketlerin Yurtdışı İştirak Hisseleri  Satış Kazançları (K.V.K. Mad. 5/1-c)</a:t>
                      </a: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sz="1200" b="1">
                          <a:effectLst/>
                          <a:latin typeface="Arial" panose="020B0604020202020204" pitchFamily="34" charset="0"/>
                          <a:cs typeface="Arial" panose="020B0604020202020204" pitchFamily="34" charset="0"/>
                        </a:rPr>
                        <a:t>%10</a:t>
                      </a:r>
                      <a:endParaRPr lang="tr-TR" sz="1200">
                        <a:effectLst/>
                        <a:latin typeface="Arial" panose="020B0604020202020204" pitchFamily="34" charset="0"/>
                        <a:cs typeface="Arial" panose="020B0604020202020204" pitchFamily="34" charset="0"/>
                      </a:endParaRP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2823299480"/>
                  </a:ext>
                </a:extLst>
              </a:tr>
              <a:tr h="338251">
                <a:tc>
                  <a:txBody>
                    <a:bodyPr/>
                    <a:lstStyle/>
                    <a:p>
                      <a:pPr algn="l"/>
                      <a:r>
                        <a:rPr lang="tr-TR" sz="1600" dirty="0">
                          <a:effectLst/>
                          <a:latin typeface="Arial" panose="020B0604020202020204" pitchFamily="34" charset="0"/>
                          <a:cs typeface="Arial" panose="020B0604020202020204" pitchFamily="34" charset="0"/>
                        </a:rPr>
                        <a:t>Emisyon Primi Kazancı (K.V.K. Mad. 5/1-ç)</a:t>
                      </a: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sz="1200" b="1">
                          <a:effectLst/>
                          <a:latin typeface="Arial" panose="020B0604020202020204" pitchFamily="34" charset="0"/>
                          <a:cs typeface="Arial" panose="020B0604020202020204" pitchFamily="34" charset="0"/>
                        </a:rPr>
                        <a:t>%10</a:t>
                      </a:r>
                      <a:endParaRPr lang="tr-TR" sz="1200">
                        <a:effectLst/>
                        <a:latin typeface="Arial" panose="020B0604020202020204" pitchFamily="34" charset="0"/>
                        <a:cs typeface="Arial" panose="020B0604020202020204" pitchFamily="34" charset="0"/>
                      </a:endParaRP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2578651619"/>
                  </a:ext>
                </a:extLst>
              </a:tr>
              <a:tr h="338251">
                <a:tc>
                  <a:txBody>
                    <a:bodyPr/>
                    <a:lstStyle/>
                    <a:p>
                      <a:pPr algn="l"/>
                      <a:r>
                        <a:rPr lang="tr-TR" sz="1600" dirty="0">
                          <a:effectLst/>
                          <a:latin typeface="Arial" panose="020B0604020202020204" pitchFamily="34" charset="0"/>
                          <a:cs typeface="Arial" panose="020B0604020202020204" pitchFamily="34" charset="0"/>
                        </a:rPr>
                        <a:t>Y. Fon ve Ort. Portföy İşl. Kazancı (K.V.K. Mad. 5/1-d)</a:t>
                      </a: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sz="1200" b="1">
                          <a:effectLst/>
                          <a:latin typeface="Arial" panose="020B0604020202020204" pitchFamily="34" charset="0"/>
                          <a:cs typeface="Arial" panose="020B0604020202020204" pitchFamily="34" charset="0"/>
                        </a:rPr>
                        <a:t>%10</a:t>
                      </a:r>
                      <a:endParaRPr lang="tr-TR" sz="1200">
                        <a:effectLst/>
                        <a:latin typeface="Arial" panose="020B0604020202020204" pitchFamily="34" charset="0"/>
                        <a:cs typeface="Arial" panose="020B0604020202020204" pitchFamily="34" charset="0"/>
                      </a:endParaRP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1883555500"/>
                  </a:ext>
                </a:extLst>
              </a:tr>
              <a:tr h="538951">
                <a:tc>
                  <a:txBody>
                    <a:bodyPr/>
                    <a:lstStyle/>
                    <a:p>
                      <a:pPr algn="l"/>
                      <a:r>
                        <a:rPr lang="tr-TR" sz="1600" dirty="0">
                          <a:effectLst/>
                          <a:latin typeface="Arial" panose="020B0604020202020204" pitchFamily="34" charset="0"/>
                          <a:cs typeface="Arial" panose="020B0604020202020204" pitchFamily="34" charset="0"/>
                        </a:rPr>
                        <a:t>Taşınmaz ve </a:t>
                      </a:r>
                      <a:r>
                        <a:rPr lang="tr-TR" sz="1600" dirty="0" err="1">
                          <a:effectLst/>
                          <a:latin typeface="Arial" panose="020B0604020202020204" pitchFamily="34" charset="0"/>
                          <a:cs typeface="Arial" panose="020B0604020202020204" pitchFamily="34" charset="0"/>
                        </a:rPr>
                        <a:t>İşt</a:t>
                      </a:r>
                      <a:r>
                        <a:rPr lang="tr-TR" sz="1600" dirty="0">
                          <a:effectLst/>
                          <a:latin typeface="Arial" panose="020B0604020202020204" pitchFamily="34" charset="0"/>
                          <a:cs typeface="Arial" panose="020B0604020202020204" pitchFamily="34" charset="0"/>
                        </a:rPr>
                        <a:t>. His. ile Kurucu Sen., </a:t>
                      </a:r>
                      <a:r>
                        <a:rPr lang="tr-TR" sz="1600" dirty="0" err="1">
                          <a:effectLst/>
                          <a:latin typeface="Arial" panose="020B0604020202020204" pitchFamily="34" charset="0"/>
                          <a:cs typeface="Arial" panose="020B0604020202020204" pitchFamily="34" charset="0"/>
                        </a:rPr>
                        <a:t>İnt</a:t>
                      </a:r>
                      <a:r>
                        <a:rPr lang="tr-TR" sz="1600" dirty="0">
                          <a:effectLst/>
                          <a:latin typeface="Arial" panose="020B0604020202020204" pitchFamily="34" charset="0"/>
                          <a:cs typeface="Arial" panose="020B0604020202020204" pitchFamily="34" charset="0"/>
                        </a:rPr>
                        <a:t>. Sen. ve R.</a:t>
                      </a:r>
                      <a:br>
                        <a:rPr lang="tr-TR" sz="1600" dirty="0">
                          <a:effectLst/>
                          <a:latin typeface="Arial" panose="020B0604020202020204" pitchFamily="34" charset="0"/>
                          <a:cs typeface="Arial" panose="020B0604020202020204" pitchFamily="34" charset="0"/>
                        </a:rPr>
                      </a:br>
                      <a:r>
                        <a:rPr lang="tr-TR" sz="1600" dirty="0">
                          <a:effectLst/>
                          <a:latin typeface="Arial" panose="020B0604020202020204" pitchFamily="34" charset="0"/>
                          <a:cs typeface="Arial" panose="020B0604020202020204" pitchFamily="34" charset="0"/>
                        </a:rPr>
                        <a:t>Hakları </a:t>
                      </a:r>
                      <a:r>
                        <a:rPr lang="tr-TR" sz="1600" dirty="0" err="1">
                          <a:effectLst/>
                          <a:latin typeface="Arial" panose="020B0604020202020204" pitchFamily="34" charset="0"/>
                          <a:cs typeface="Arial" panose="020B0604020202020204" pitchFamily="34" charset="0"/>
                        </a:rPr>
                        <a:t>Stş</a:t>
                      </a:r>
                      <a:r>
                        <a:rPr lang="tr-TR" sz="1600" dirty="0">
                          <a:effectLst/>
                          <a:latin typeface="Arial" panose="020B0604020202020204" pitchFamily="34" charset="0"/>
                          <a:cs typeface="Arial" panose="020B0604020202020204" pitchFamily="34" charset="0"/>
                        </a:rPr>
                        <a:t>. Kazancı (</a:t>
                      </a:r>
                      <a:r>
                        <a:rPr lang="tr-TR" sz="1600" dirty="0" err="1">
                          <a:effectLst/>
                          <a:latin typeface="Arial" panose="020B0604020202020204" pitchFamily="34" charset="0"/>
                          <a:cs typeface="Arial" panose="020B0604020202020204" pitchFamily="34" charset="0"/>
                        </a:rPr>
                        <a:t>K.V.K.Mad</a:t>
                      </a:r>
                      <a:r>
                        <a:rPr lang="tr-TR" sz="1600" dirty="0">
                          <a:effectLst/>
                          <a:latin typeface="Arial" panose="020B0604020202020204" pitchFamily="34" charset="0"/>
                          <a:cs typeface="Arial" panose="020B0604020202020204" pitchFamily="34" charset="0"/>
                        </a:rPr>
                        <a:t>. 5/1-e)</a:t>
                      </a: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sz="1200" b="1">
                          <a:effectLst/>
                          <a:latin typeface="Arial" panose="020B0604020202020204" pitchFamily="34" charset="0"/>
                          <a:cs typeface="Arial" panose="020B0604020202020204" pitchFamily="34" charset="0"/>
                        </a:rPr>
                        <a:t>%10</a:t>
                      </a:r>
                      <a:endParaRPr lang="tr-TR" sz="1200">
                        <a:effectLst/>
                        <a:latin typeface="Arial" panose="020B0604020202020204" pitchFamily="34" charset="0"/>
                        <a:cs typeface="Arial" panose="020B0604020202020204" pitchFamily="34" charset="0"/>
                      </a:endParaRP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3517138633"/>
                  </a:ext>
                </a:extLst>
              </a:tr>
              <a:tr h="739652">
                <a:tc>
                  <a:txBody>
                    <a:bodyPr/>
                    <a:lstStyle/>
                    <a:p>
                      <a:pPr algn="l"/>
                      <a:r>
                        <a:rPr lang="tr-TR" sz="1600">
                          <a:effectLst/>
                          <a:latin typeface="Arial" panose="020B0604020202020204" pitchFamily="34" charset="0"/>
                          <a:cs typeface="Arial" panose="020B0604020202020204" pitchFamily="34" charset="0"/>
                        </a:rPr>
                        <a:t>Bank. Fin. Kir. ya da Fin. Şir. veya TMSF’ye Borçlu Durumda Olan Kurumların Taş.ve İşt. His ile Kur.Sen.İnt.San.ve R. Hak. Sat. Kaz.(K.V.K.Mad.5/1-f)</a:t>
                      </a: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sz="1200" b="1">
                          <a:effectLst/>
                          <a:latin typeface="Arial" panose="020B0604020202020204" pitchFamily="34" charset="0"/>
                          <a:cs typeface="Arial" panose="020B0604020202020204" pitchFamily="34" charset="0"/>
                        </a:rPr>
                        <a:t>%10</a:t>
                      </a:r>
                      <a:endParaRPr lang="tr-TR" sz="1200">
                        <a:effectLst/>
                        <a:latin typeface="Arial" panose="020B0604020202020204" pitchFamily="34" charset="0"/>
                        <a:cs typeface="Arial" panose="020B0604020202020204" pitchFamily="34" charset="0"/>
                      </a:endParaRP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1771244210"/>
                  </a:ext>
                </a:extLst>
              </a:tr>
              <a:tr h="538951">
                <a:tc>
                  <a:txBody>
                    <a:bodyPr/>
                    <a:lstStyle/>
                    <a:p>
                      <a:pPr algn="l"/>
                      <a:r>
                        <a:rPr lang="tr-TR" sz="1600" dirty="0">
                          <a:solidFill>
                            <a:srgbClr val="FF0000"/>
                          </a:solidFill>
                          <a:effectLst/>
                          <a:latin typeface="Arial" panose="020B0604020202020204" pitchFamily="34" charset="0"/>
                          <a:cs typeface="Arial" panose="020B0604020202020204" pitchFamily="34" charset="0"/>
                        </a:rPr>
                        <a:t>En az Vergi Yükü Taşıyan Yurtdışı</a:t>
                      </a:r>
                      <a:r>
                        <a:rPr lang="tr-TR" sz="1600" dirty="0">
                          <a:effectLst/>
                          <a:latin typeface="Arial" panose="020B0604020202020204" pitchFamily="34" charset="0"/>
                          <a:cs typeface="Arial" panose="020B0604020202020204" pitchFamily="34" charset="0"/>
                        </a:rPr>
                        <a:t> Şube Kazançları (K.V.K. Mad.5/1-g)</a:t>
                      </a: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sz="1200" b="1">
                          <a:solidFill>
                            <a:srgbClr val="FF0000"/>
                          </a:solidFill>
                          <a:effectLst/>
                          <a:latin typeface="Arial" panose="020B0604020202020204" pitchFamily="34" charset="0"/>
                          <a:cs typeface="Arial" panose="020B0604020202020204" pitchFamily="34" charset="0"/>
                        </a:rPr>
                        <a:t>%5</a:t>
                      </a:r>
                      <a:endParaRPr lang="tr-TR" sz="1200">
                        <a:effectLst/>
                        <a:latin typeface="Arial" panose="020B0604020202020204" pitchFamily="34" charset="0"/>
                        <a:cs typeface="Arial" panose="020B0604020202020204" pitchFamily="34" charset="0"/>
                      </a:endParaRP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1404101833"/>
                  </a:ext>
                </a:extLst>
              </a:tr>
              <a:tr h="538951">
                <a:tc>
                  <a:txBody>
                    <a:bodyPr/>
                    <a:lstStyle/>
                    <a:p>
                      <a:pPr algn="l"/>
                      <a:r>
                        <a:rPr lang="tr-TR" sz="1600">
                          <a:solidFill>
                            <a:srgbClr val="FF0000"/>
                          </a:solidFill>
                          <a:effectLst/>
                          <a:latin typeface="Arial" panose="020B0604020202020204" pitchFamily="34" charset="0"/>
                          <a:cs typeface="Arial" panose="020B0604020202020204" pitchFamily="34" charset="0"/>
                        </a:rPr>
                        <a:t>En az Vergi Yükü Taşıyan Yurtdışı</a:t>
                      </a:r>
                      <a:r>
                        <a:rPr lang="tr-TR" sz="1600">
                          <a:effectLst/>
                          <a:latin typeface="Arial" panose="020B0604020202020204" pitchFamily="34" charset="0"/>
                          <a:cs typeface="Arial" panose="020B0604020202020204" pitchFamily="34" charset="0"/>
                        </a:rPr>
                        <a:t> İnşaat ve Onarma İşlerinden Sağlanan Kazançlar (K.V.K. Mad. 5/1-h)</a:t>
                      </a: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5F5F5"/>
                    </a:solidFill>
                  </a:tcPr>
                </a:tc>
                <a:tc>
                  <a:txBody>
                    <a:bodyPr/>
                    <a:lstStyle/>
                    <a:p>
                      <a:pPr algn="ctr"/>
                      <a:r>
                        <a:rPr lang="tr-TR" sz="1200" b="1">
                          <a:solidFill>
                            <a:srgbClr val="FF0000"/>
                          </a:solidFill>
                          <a:effectLst/>
                          <a:latin typeface="Arial" panose="020B0604020202020204" pitchFamily="34" charset="0"/>
                          <a:cs typeface="Arial" panose="020B0604020202020204" pitchFamily="34" charset="0"/>
                        </a:rPr>
                        <a:t>%5</a:t>
                      </a:r>
                      <a:endParaRPr lang="tr-TR" sz="1200">
                        <a:effectLst/>
                        <a:latin typeface="Arial" panose="020B0604020202020204" pitchFamily="34" charset="0"/>
                        <a:cs typeface="Arial" panose="020B0604020202020204" pitchFamily="34" charset="0"/>
                      </a:endParaRP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5F5F5"/>
                    </a:solidFill>
                  </a:tcPr>
                </a:tc>
                <a:extLst>
                  <a:ext uri="{0D108BD9-81ED-4DB2-BD59-A6C34878D82A}">
                    <a16:rowId xmlns:a16="http://schemas.microsoft.com/office/drawing/2014/main" val="2486485163"/>
                  </a:ext>
                </a:extLst>
              </a:tr>
              <a:tr h="538951">
                <a:tc>
                  <a:txBody>
                    <a:bodyPr/>
                    <a:lstStyle/>
                    <a:p>
                      <a:pPr algn="l"/>
                      <a:r>
                        <a:rPr lang="tr-TR" sz="1600" dirty="0">
                          <a:solidFill>
                            <a:srgbClr val="FF0000"/>
                          </a:solidFill>
                          <a:effectLst/>
                          <a:latin typeface="Arial" panose="020B0604020202020204" pitchFamily="34" charset="0"/>
                          <a:cs typeface="Arial" panose="020B0604020202020204" pitchFamily="34" charset="0"/>
                        </a:rPr>
                        <a:t>En az Vergi Yükü Taşımayan</a:t>
                      </a:r>
                      <a:r>
                        <a:rPr lang="tr-TR" sz="1600" dirty="0">
                          <a:effectLst/>
                          <a:latin typeface="Arial" panose="020B0604020202020204" pitchFamily="34" charset="0"/>
                          <a:cs typeface="Arial" panose="020B0604020202020204" pitchFamily="34" charset="0"/>
                        </a:rPr>
                        <a:t> Yurtdışı İnşaat ve Onarma İşlerinden Sağlanan Kazançlar (K.V.K. Mad. 5/1-h)</a:t>
                      </a: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sz="1200" b="1" dirty="0">
                          <a:solidFill>
                            <a:srgbClr val="000000"/>
                          </a:solidFill>
                          <a:effectLst/>
                          <a:latin typeface="Arial" panose="020B0604020202020204" pitchFamily="34" charset="0"/>
                          <a:cs typeface="Arial" panose="020B0604020202020204" pitchFamily="34" charset="0"/>
                        </a:rPr>
                        <a:t>%10</a:t>
                      </a:r>
                      <a:endParaRPr lang="tr-TR" sz="1200" dirty="0">
                        <a:effectLst/>
                        <a:latin typeface="Arial" panose="020B0604020202020204" pitchFamily="34" charset="0"/>
                        <a:cs typeface="Arial" panose="020B0604020202020204" pitchFamily="34" charset="0"/>
                      </a:endParaRPr>
                    </a:p>
                  </a:txBody>
                  <a:tcPr marL="62669" marR="62669" marT="62669" marB="62669"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1666635223"/>
                  </a:ext>
                </a:extLst>
              </a:tr>
            </a:tbl>
          </a:graphicData>
        </a:graphic>
      </p:graphicFrame>
    </p:spTree>
    <p:extLst>
      <p:ext uri="{BB962C8B-B14F-4D97-AF65-F5344CB8AC3E}">
        <p14:creationId xmlns:p14="http://schemas.microsoft.com/office/powerpoint/2010/main" val="67807860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29B5596F-96E3-798C-E188-07E111DA7055}"/>
              </a:ext>
            </a:extLst>
          </p:cNvPr>
          <p:cNvGraphicFramePr>
            <a:graphicFrameLocks noGrp="1"/>
          </p:cNvGraphicFramePr>
          <p:nvPr>
            <p:ph idx="1"/>
          </p:nvPr>
        </p:nvGraphicFramePr>
        <p:xfrm>
          <a:off x="506436" y="548641"/>
          <a:ext cx="11085341" cy="5809958"/>
        </p:xfrm>
        <a:graphic>
          <a:graphicData uri="http://schemas.openxmlformats.org/drawingml/2006/table">
            <a:tbl>
              <a:tblPr/>
              <a:tblGrid>
                <a:gridCol w="9602091">
                  <a:extLst>
                    <a:ext uri="{9D8B030D-6E8A-4147-A177-3AD203B41FA5}">
                      <a16:colId xmlns:a16="http://schemas.microsoft.com/office/drawing/2014/main" val="3348950417"/>
                    </a:ext>
                  </a:extLst>
                </a:gridCol>
                <a:gridCol w="1483250">
                  <a:extLst>
                    <a:ext uri="{9D8B030D-6E8A-4147-A177-3AD203B41FA5}">
                      <a16:colId xmlns:a16="http://schemas.microsoft.com/office/drawing/2014/main" val="3716844177"/>
                    </a:ext>
                  </a:extLst>
                </a:gridCol>
              </a:tblGrid>
              <a:tr h="784910">
                <a:tc>
                  <a:txBody>
                    <a:bodyPr/>
                    <a:lstStyle/>
                    <a:p>
                      <a:pPr algn="l"/>
                      <a:r>
                        <a:rPr lang="tr-TR" dirty="0">
                          <a:effectLst/>
                          <a:latin typeface="Arial" panose="020B0604020202020204" pitchFamily="34" charset="0"/>
                          <a:cs typeface="Arial" panose="020B0604020202020204" pitchFamily="34" charset="0"/>
                        </a:rPr>
                        <a:t>Eğ. </a:t>
                      </a:r>
                      <a:r>
                        <a:rPr lang="tr-TR" dirty="0" err="1">
                          <a:effectLst/>
                          <a:latin typeface="Arial" panose="020B0604020202020204" pitchFamily="34" charset="0"/>
                          <a:cs typeface="Arial" panose="020B0604020202020204" pitchFamily="34" charset="0"/>
                        </a:rPr>
                        <a:t>Öğ</a:t>
                      </a:r>
                      <a:r>
                        <a:rPr lang="tr-TR" dirty="0">
                          <a:effectLst/>
                          <a:latin typeface="Arial" panose="020B0604020202020204" pitchFamily="34" charset="0"/>
                          <a:cs typeface="Arial" panose="020B0604020202020204" pitchFamily="34" charset="0"/>
                        </a:rPr>
                        <a:t>. Kur. Öz. Kreş ve Gün. Bakım. ile Rehabilitasyon </a:t>
                      </a:r>
                      <a:r>
                        <a:rPr lang="tr-TR" dirty="0" err="1">
                          <a:effectLst/>
                          <a:latin typeface="Arial" panose="020B0604020202020204" pitchFamily="34" charset="0"/>
                          <a:cs typeface="Arial" panose="020B0604020202020204" pitchFamily="34" charset="0"/>
                        </a:rPr>
                        <a:t>Mrkz</a:t>
                      </a:r>
                      <a:r>
                        <a:rPr lang="tr-TR" dirty="0">
                          <a:effectLst/>
                          <a:latin typeface="Arial" panose="020B0604020202020204" pitchFamily="34" charset="0"/>
                          <a:cs typeface="Arial" panose="020B0604020202020204" pitchFamily="34" charset="0"/>
                        </a:rPr>
                        <a:t>. Kazançları (K.V.K. Mad. 5/1-ı)</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effectLst/>
                          <a:latin typeface="Arial" panose="020B0604020202020204" pitchFamily="34" charset="0"/>
                          <a:cs typeface="Arial" panose="020B0604020202020204" pitchFamily="34" charset="0"/>
                        </a:rPr>
                        <a:t>%10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1020782756"/>
                  </a:ext>
                </a:extLst>
              </a:tr>
              <a:tr h="784910">
                <a:tc>
                  <a:txBody>
                    <a:bodyPr/>
                    <a:lstStyle/>
                    <a:p>
                      <a:pPr algn="l"/>
                      <a:r>
                        <a:rPr lang="tr-TR" dirty="0">
                          <a:effectLst/>
                          <a:latin typeface="Arial" panose="020B0604020202020204" pitchFamily="34" charset="0"/>
                          <a:cs typeface="Arial" panose="020B0604020202020204" pitchFamily="34" charset="0"/>
                        </a:rPr>
                        <a:t>Sat-Kirala-Geri Al İşlemlerinden Doğan Kazançlarda İstisna (K.V.K. Mad.</a:t>
                      </a:r>
                      <a:r>
                        <a:rPr lang="tr-TR" dirty="0">
                          <a:solidFill>
                            <a:srgbClr val="FF0000"/>
                          </a:solidFill>
                          <a:effectLst/>
                          <a:latin typeface="Arial" panose="020B0604020202020204" pitchFamily="34" charset="0"/>
                          <a:cs typeface="Arial" panose="020B0604020202020204" pitchFamily="34" charset="0"/>
                        </a:rPr>
                        <a:t> </a:t>
                      </a:r>
                      <a:r>
                        <a:rPr lang="tr-TR" b="1" dirty="0">
                          <a:solidFill>
                            <a:srgbClr val="FF0000"/>
                          </a:solidFill>
                          <a:effectLst/>
                          <a:latin typeface="Arial" panose="020B0604020202020204" pitchFamily="34" charset="0"/>
                          <a:cs typeface="Arial" panose="020B0604020202020204" pitchFamily="34" charset="0"/>
                        </a:rPr>
                        <a:t>5/1-j</a:t>
                      </a:r>
                      <a:r>
                        <a:rPr lang="tr-TR" dirty="0">
                          <a:solidFill>
                            <a:srgbClr val="FF0000"/>
                          </a:solidFill>
                          <a:effectLst/>
                          <a:latin typeface="Arial" panose="020B0604020202020204" pitchFamily="34" charset="0"/>
                          <a:cs typeface="Arial" panose="020B0604020202020204" pitchFamily="34" charset="0"/>
                        </a:rPr>
                        <a:t>)</a:t>
                      </a:r>
                      <a:endParaRPr lang="tr-TR" dirty="0">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solidFill>
                            <a:srgbClr val="FF0000"/>
                          </a:solidFill>
                          <a:effectLst/>
                          <a:latin typeface="Arial" panose="020B0604020202020204" pitchFamily="34" charset="0"/>
                          <a:cs typeface="Arial" panose="020B0604020202020204" pitchFamily="34" charset="0"/>
                        </a:rPr>
                        <a:t>%0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3367797386"/>
                  </a:ext>
                </a:extLst>
              </a:tr>
              <a:tr h="784910">
                <a:tc>
                  <a:txBody>
                    <a:bodyPr/>
                    <a:lstStyle/>
                    <a:p>
                      <a:pPr algn="l"/>
                      <a:r>
                        <a:rPr lang="tr-TR" dirty="0">
                          <a:effectLst/>
                          <a:latin typeface="Arial" panose="020B0604020202020204" pitchFamily="34" charset="0"/>
                          <a:cs typeface="Arial" panose="020B0604020202020204" pitchFamily="34" charset="0"/>
                        </a:rPr>
                        <a:t>Kira Sertifikası İhracı Amacıyla Varlık ve Hakların Satışından Doğan Kazançlar İstisna (K.V.K. Mad.</a:t>
                      </a:r>
                      <a:r>
                        <a:rPr lang="tr-TR" dirty="0">
                          <a:solidFill>
                            <a:srgbClr val="FF0000"/>
                          </a:solidFill>
                          <a:effectLst/>
                          <a:latin typeface="Arial" panose="020B0604020202020204" pitchFamily="34" charset="0"/>
                          <a:cs typeface="Arial" panose="020B0604020202020204" pitchFamily="34" charset="0"/>
                        </a:rPr>
                        <a:t> </a:t>
                      </a:r>
                      <a:r>
                        <a:rPr lang="tr-TR" b="1" dirty="0">
                          <a:solidFill>
                            <a:srgbClr val="FF0000"/>
                          </a:solidFill>
                          <a:effectLst/>
                          <a:latin typeface="Arial" panose="020B0604020202020204" pitchFamily="34" charset="0"/>
                          <a:cs typeface="Arial" panose="020B0604020202020204" pitchFamily="34" charset="0"/>
                        </a:rPr>
                        <a:t>5/1-k</a:t>
                      </a:r>
                      <a:r>
                        <a:rPr lang="tr-TR" dirty="0">
                          <a:solidFill>
                            <a:srgbClr val="FF0000"/>
                          </a:solidFill>
                          <a:effectLst/>
                          <a:latin typeface="Arial" panose="020B0604020202020204" pitchFamily="34" charset="0"/>
                          <a:cs typeface="Arial" panose="020B0604020202020204" pitchFamily="34" charset="0"/>
                        </a:rPr>
                        <a:t>)</a:t>
                      </a:r>
                      <a:endParaRPr lang="tr-TR" dirty="0">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solidFill>
                            <a:srgbClr val="FF0000"/>
                          </a:solidFill>
                          <a:effectLst/>
                          <a:latin typeface="Arial" panose="020B0604020202020204" pitchFamily="34" charset="0"/>
                          <a:cs typeface="Arial" panose="020B0604020202020204" pitchFamily="34" charset="0"/>
                        </a:rPr>
                        <a:t>%0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3954318037"/>
                  </a:ext>
                </a:extLst>
              </a:tr>
              <a:tr h="493604">
                <a:tc>
                  <a:txBody>
                    <a:bodyPr/>
                    <a:lstStyle/>
                    <a:p>
                      <a:pPr algn="l"/>
                      <a:r>
                        <a:rPr lang="tr-TR" dirty="0">
                          <a:effectLst/>
                          <a:latin typeface="Arial" panose="020B0604020202020204" pitchFamily="34" charset="0"/>
                          <a:cs typeface="Arial" panose="020B0604020202020204" pitchFamily="34" charset="0"/>
                        </a:rPr>
                        <a:t> Sınai Mülkiyet Haklarında İstisna (K.V.K. Mad. 5/B)</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effectLst/>
                          <a:latin typeface="Arial" panose="020B0604020202020204" pitchFamily="34" charset="0"/>
                          <a:cs typeface="Arial" panose="020B0604020202020204" pitchFamily="34" charset="0"/>
                        </a:rPr>
                        <a:t>%10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768885999"/>
                  </a:ext>
                </a:extLst>
              </a:tr>
              <a:tr h="493604">
                <a:tc>
                  <a:txBody>
                    <a:bodyPr/>
                    <a:lstStyle/>
                    <a:p>
                      <a:pPr algn="l"/>
                      <a:r>
                        <a:rPr lang="tr-TR">
                          <a:effectLst/>
                          <a:latin typeface="Arial" panose="020B0604020202020204" pitchFamily="34" charset="0"/>
                          <a:cs typeface="Arial" panose="020B0604020202020204" pitchFamily="34" charset="0"/>
                        </a:rPr>
                        <a:t> Serbest Bölgelerde Elde Edilen Kazançlar</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effectLst/>
                          <a:latin typeface="Arial" panose="020B0604020202020204" pitchFamily="34" charset="0"/>
                          <a:cs typeface="Arial" panose="020B0604020202020204" pitchFamily="34" charset="0"/>
                        </a:rPr>
                        <a:t>%10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905639173"/>
                  </a:ext>
                </a:extLst>
              </a:tr>
              <a:tr h="493604">
                <a:tc>
                  <a:txBody>
                    <a:bodyPr/>
                    <a:lstStyle/>
                    <a:p>
                      <a:pPr algn="l"/>
                      <a:r>
                        <a:rPr lang="tr-TR">
                          <a:effectLst/>
                          <a:latin typeface="Arial" panose="020B0604020202020204" pitchFamily="34" charset="0"/>
                          <a:cs typeface="Arial" panose="020B0604020202020204" pitchFamily="34" charset="0"/>
                        </a:rPr>
                        <a:t> Teknoloji Geliştirme Bölgelerinde Elde Edilen Kazanç</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effectLst/>
                          <a:latin typeface="Arial" panose="020B0604020202020204" pitchFamily="34" charset="0"/>
                          <a:cs typeface="Arial" panose="020B0604020202020204" pitchFamily="34" charset="0"/>
                        </a:rPr>
                        <a:t>%10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891240992"/>
                  </a:ext>
                </a:extLst>
              </a:tr>
              <a:tr h="493604">
                <a:tc>
                  <a:txBody>
                    <a:bodyPr/>
                    <a:lstStyle/>
                    <a:p>
                      <a:pPr algn="l"/>
                      <a:r>
                        <a:rPr lang="tr-TR">
                          <a:effectLst/>
                          <a:latin typeface="Arial" panose="020B0604020202020204" pitchFamily="34" charset="0"/>
                          <a:cs typeface="Arial" panose="020B0604020202020204" pitchFamily="34" charset="0"/>
                        </a:rPr>
                        <a:t>TUGS Kay. Gemi İşl. Ve Devr. Sağlanan Kazançlar</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effectLst/>
                          <a:latin typeface="Arial" panose="020B0604020202020204" pitchFamily="34" charset="0"/>
                          <a:cs typeface="Arial" panose="020B0604020202020204" pitchFamily="34" charset="0"/>
                        </a:rPr>
                        <a:t>%10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1672480292"/>
                  </a:ext>
                </a:extLst>
              </a:tr>
              <a:tr h="493604">
                <a:tc>
                  <a:txBody>
                    <a:bodyPr/>
                    <a:lstStyle/>
                    <a:p>
                      <a:pPr algn="l"/>
                      <a:r>
                        <a:rPr lang="tr-TR">
                          <a:effectLst/>
                          <a:latin typeface="Arial" panose="020B0604020202020204" pitchFamily="34" charset="0"/>
                          <a:cs typeface="Arial" panose="020B0604020202020204" pitchFamily="34" charset="0"/>
                        </a:rPr>
                        <a:t>7143 S. Kanun Kapsamındaki Yurtdışı İstisna Kazançlar</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effectLst/>
                          <a:latin typeface="Arial" panose="020B0604020202020204" pitchFamily="34" charset="0"/>
                          <a:cs typeface="Arial" panose="020B0604020202020204" pitchFamily="34" charset="0"/>
                        </a:rPr>
                        <a:t>%10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2103215316"/>
                  </a:ext>
                </a:extLst>
              </a:tr>
              <a:tr h="493604">
                <a:tc>
                  <a:txBody>
                    <a:bodyPr/>
                    <a:lstStyle/>
                    <a:p>
                      <a:pPr algn="l"/>
                      <a:r>
                        <a:rPr lang="tr-TR">
                          <a:effectLst/>
                          <a:latin typeface="Arial" panose="020B0604020202020204" pitchFamily="34" charset="0"/>
                          <a:cs typeface="Arial" panose="020B0604020202020204" pitchFamily="34" charset="0"/>
                        </a:rPr>
                        <a:t>Diğer İndirimler ve İstisnalar</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effectLst/>
                          <a:latin typeface="Arial" panose="020B0604020202020204" pitchFamily="34" charset="0"/>
                          <a:cs typeface="Arial" panose="020B0604020202020204" pitchFamily="34" charset="0"/>
                        </a:rPr>
                        <a:t>***</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481319046"/>
                  </a:ext>
                </a:extLst>
              </a:tr>
              <a:tr h="493604">
                <a:tc>
                  <a:txBody>
                    <a:bodyPr/>
                    <a:lstStyle/>
                    <a:p>
                      <a:pPr algn="l"/>
                      <a:r>
                        <a:rPr lang="tr-TR">
                          <a:effectLst/>
                          <a:latin typeface="Arial" panose="020B0604020202020204" pitchFamily="34" charset="0"/>
                          <a:cs typeface="Arial" panose="020B0604020202020204" pitchFamily="34" charset="0"/>
                        </a:rPr>
                        <a:t>Kur Koruma Kazanç İstisnaları (K.V.K.</a:t>
                      </a:r>
                      <a:r>
                        <a:rPr lang="tr-TR">
                          <a:solidFill>
                            <a:srgbClr val="FF0000"/>
                          </a:solidFill>
                          <a:effectLst/>
                          <a:latin typeface="Arial" panose="020B0604020202020204" pitchFamily="34" charset="0"/>
                          <a:cs typeface="Arial" panose="020B0604020202020204" pitchFamily="34" charset="0"/>
                        </a:rPr>
                        <a:t> </a:t>
                      </a:r>
                      <a:r>
                        <a:rPr lang="tr-TR" b="1">
                          <a:solidFill>
                            <a:srgbClr val="FF0000"/>
                          </a:solidFill>
                          <a:effectLst/>
                          <a:latin typeface="Arial" panose="020B0604020202020204" pitchFamily="34" charset="0"/>
                          <a:cs typeface="Arial" panose="020B0604020202020204" pitchFamily="34" charset="0"/>
                        </a:rPr>
                        <a:t>Geç Mad. 14</a:t>
                      </a:r>
                      <a:r>
                        <a:rPr lang="tr-TR">
                          <a:effectLst/>
                          <a:latin typeface="Arial" panose="020B0604020202020204" pitchFamily="34" charset="0"/>
                          <a:cs typeface="Arial" panose="020B0604020202020204" pitchFamily="34" charset="0"/>
                        </a:rPr>
                        <a:t>)</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5F5F5"/>
                    </a:solidFill>
                  </a:tcPr>
                </a:tc>
                <a:tc>
                  <a:txBody>
                    <a:bodyPr/>
                    <a:lstStyle/>
                    <a:p>
                      <a:pPr algn="ctr"/>
                      <a:r>
                        <a:rPr lang="tr-TR" b="1" dirty="0">
                          <a:solidFill>
                            <a:srgbClr val="FF0000"/>
                          </a:solidFill>
                          <a:effectLst/>
                          <a:latin typeface="Arial" panose="020B0604020202020204" pitchFamily="34" charset="0"/>
                          <a:cs typeface="Arial" panose="020B0604020202020204" pitchFamily="34" charset="0"/>
                        </a:rPr>
                        <a:t>%0</a:t>
                      </a:r>
                      <a:endParaRPr lang="tr-TR" dirty="0">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5F5F5"/>
                    </a:solidFill>
                  </a:tcPr>
                </a:tc>
                <a:extLst>
                  <a:ext uri="{0D108BD9-81ED-4DB2-BD59-A6C34878D82A}">
                    <a16:rowId xmlns:a16="http://schemas.microsoft.com/office/drawing/2014/main" val="3584786845"/>
                  </a:ext>
                </a:extLst>
              </a:tr>
            </a:tbl>
          </a:graphicData>
        </a:graphic>
      </p:graphicFrame>
    </p:spTree>
    <p:extLst>
      <p:ext uri="{BB962C8B-B14F-4D97-AF65-F5344CB8AC3E}">
        <p14:creationId xmlns:p14="http://schemas.microsoft.com/office/powerpoint/2010/main" val="205274802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A8C3DD5A-44E7-6E60-1CAD-3A801B6F8668}"/>
              </a:ext>
            </a:extLst>
          </p:cNvPr>
          <p:cNvGraphicFramePr>
            <a:graphicFrameLocks noGrp="1"/>
          </p:cNvGraphicFramePr>
          <p:nvPr>
            <p:ph idx="1"/>
          </p:nvPr>
        </p:nvGraphicFramePr>
        <p:xfrm>
          <a:off x="492369" y="478302"/>
          <a:ext cx="11071274" cy="5908423"/>
        </p:xfrm>
        <a:graphic>
          <a:graphicData uri="http://schemas.openxmlformats.org/drawingml/2006/table">
            <a:tbl>
              <a:tblPr/>
              <a:tblGrid>
                <a:gridCol w="9595105">
                  <a:extLst>
                    <a:ext uri="{9D8B030D-6E8A-4147-A177-3AD203B41FA5}">
                      <a16:colId xmlns:a16="http://schemas.microsoft.com/office/drawing/2014/main" val="2605184709"/>
                    </a:ext>
                  </a:extLst>
                </a:gridCol>
                <a:gridCol w="1476169">
                  <a:extLst>
                    <a:ext uri="{9D8B030D-6E8A-4147-A177-3AD203B41FA5}">
                      <a16:colId xmlns:a16="http://schemas.microsoft.com/office/drawing/2014/main" val="1366367902"/>
                    </a:ext>
                  </a:extLst>
                </a:gridCol>
              </a:tblGrid>
              <a:tr h="485079">
                <a:tc>
                  <a:txBody>
                    <a:bodyPr/>
                    <a:lstStyle/>
                    <a:p>
                      <a:pPr algn="l"/>
                      <a:r>
                        <a:rPr lang="tr-TR">
                          <a:effectLst/>
                          <a:latin typeface="Arial" panose="020B0604020202020204" pitchFamily="34" charset="0"/>
                          <a:cs typeface="Arial" panose="020B0604020202020204" pitchFamily="34" charset="0"/>
                        </a:rPr>
                        <a:t>Risturnlar (K.V.K. Mad. 5/1-i)</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solidFill>
                            <a:srgbClr val="FF0000"/>
                          </a:solidFill>
                          <a:effectLst/>
                          <a:latin typeface="Arial" panose="020B0604020202020204" pitchFamily="34" charset="0"/>
                          <a:cs typeface="Arial" panose="020B0604020202020204" pitchFamily="34" charset="0"/>
                        </a:rPr>
                        <a:t>%0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1545316461"/>
                  </a:ext>
                </a:extLst>
              </a:tr>
              <a:tr h="485079">
                <a:tc>
                  <a:txBody>
                    <a:bodyPr/>
                    <a:lstStyle/>
                    <a:p>
                      <a:pPr algn="l"/>
                      <a:r>
                        <a:rPr lang="pt-BR">
                          <a:effectLst/>
                          <a:latin typeface="Arial" panose="020B0604020202020204" pitchFamily="34" charset="0"/>
                          <a:cs typeface="Arial" panose="020B0604020202020204" pitchFamily="34" charset="0"/>
                        </a:rPr>
                        <a:t>AR-GE İndirimi (K.V.K. Mad. 10/1-a)</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effectLst/>
                          <a:latin typeface="Arial" panose="020B0604020202020204" pitchFamily="34" charset="0"/>
                          <a:cs typeface="Arial" panose="020B0604020202020204" pitchFamily="34" charset="0"/>
                        </a:rPr>
                        <a:t>%10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485139913"/>
                  </a:ext>
                </a:extLst>
              </a:tr>
              <a:tr h="485079">
                <a:tc>
                  <a:txBody>
                    <a:bodyPr/>
                    <a:lstStyle/>
                    <a:p>
                      <a:pPr algn="l"/>
                      <a:r>
                        <a:rPr lang="tr-TR">
                          <a:effectLst/>
                          <a:latin typeface="Arial" panose="020B0604020202020204" pitchFamily="34" charset="0"/>
                          <a:cs typeface="Arial" panose="020B0604020202020204" pitchFamily="34" charset="0"/>
                        </a:rPr>
                        <a:t>AR-GE İndirimi (5746 s. Kanun Mad.3)</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effectLst/>
                          <a:latin typeface="Arial" panose="020B0604020202020204" pitchFamily="34" charset="0"/>
                          <a:cs typeface="Arial" panose="020B0604020202020204" pitchFamily="34" charset="0"/>
                        </a:rPr>
                        <a:t>%10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125174283"/>
                  </a:ext>
                </a:extLst>
              </a:tr>
              <a:tr h="485079">
                <a:tc>
                  <a:txBody>
                    <a:bodyPr/>
                    <a:lstStyle/>
                    <a:p>
                      <a:pPr algn="l"/>
                      <a:r>
                        <a:rPr lang="pt-BR">
                          <a:effectLst/>
                          <a:latin typeface="Arial" panose="020B0604020202020204" pitchFamily="34" charset="0"/>
                          <a:cs typeface="Arial" panose="020B0604020202020204" pitchFamily="34" charset="0"/>
                        </a:rPr>
                        <a:t>AR-GE İndirimi (5746 s. Kanun Mad.3/A)</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effectLst/>
                          <a:latin typeface="Arial" panose="020B0604020202020204" pitchFamily="34" charset="0"/>
                          <a:cs typeface="Arial" panose="020B0604020202020204" pitchFamily="34" charset="0"/>
                        </a:rPr>
                        <a:t>%10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2592074718"/>
                  </a:ext>
                </a:extLst>
              </a:tr>
              <a:tr h="485079">
                <a:tc>
                  <a:txBody>
                    <a:bodyPr/>
                    <a:lstStyle/>
                    <a:p>
                      <a:pPr algn="l"/>
                      <a:r>
                        <a:rPr lang="tr-TR" dirty="0">
                          <a:effectLst/>
                          <a:latin typeface="Arial" panose="020B0604020202020204" pitchFamily="34" charset="0"/>
                          <a:cs typeface="Arial" panose="020B0604020202020204" pitchFamily="34" charset="0"/>
                        </a:rPr>
                        <a:t>Tasarım İndirimi (5746 s. Kanun Mad.3)</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effectLst/>
                          <a:latin typeface="Arial" panose="020B0604020202020204" pitchFamily="34" charset="0"/>
                          <a:cs typeface="Arial" panose="020B0604020202020204" pitchFamily="34" charset="0"/>
                        </a:rPr>
                        <a:t>%10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3328110494"/>
                  </a:ext>
                </a:extLst>
              </a:tr>
              <a:tr h="485079">
                <a:tc>
                  <a:txBody>
                    <a:bodyPr/>
                    <a:lstStyle/>
                    <a:p>
                      <a:pPr algn="l"/>
                      <a:r>
                        <a:rPr lang="tr-TR">
                          <a:effectLst/>
                          <a:latin typeface="Arial" panose="020B0604020202020204" pitchFamily="34" charset="0"/>
                          <a:cs typeface="Arial" panose="020B0604020202020204" pitchFamily="34" charset="0"/>
                        </a:rPr>
                        <a:t>Sponsorluk Harcamaları (K.V.K. Mad. </a:t>
                      </a:r>
                      <a:r>
                        <a:rPr lang="tr-TR" b="1">
                          <a:solidFill>
                            <a:srgbClr val="FF0000"/>
                          </a:solidFill>
                          <a:effectLst/>
                          <a:latin typeface="Arial" panose="020B0604020202020204" pitchFamily="34" charset="0"/>
                          <a:cs typeface="Arial" panose="020B0604020202020204" pitchFamily="34" charset="0"/>
                        </a:rPr>
                        <a:t>10/1-b)</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solidFill>
                            <a:srgbClr val="FF0000"/>
                          </a:solidFill>
                          <a:effectLst/>
                          <a:latin typeface="Arial" panose="020B0604020202020204" pitchFamily="34" charset="0"/>
                          <a:cs typeface="Arial" panose="020B0604020202020204" pitchFamily="34" charset="0"/>
                        </a:rPr>
                        <a:t>%0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2223987738"/>
                  </a:ext>
                </a:extLst>
              </a:tr>
              <a:tr h="485079">
                <a:tc>
                  <a:txBody>
                    <a:bodyPr/>
                    <a:lstStyle/>
                    <a:p>
                      <a:pPr algn="l"/>
                      <a:r>
                        <a:rPr lang="tr-TR">
                          <a:effectLst/>
                          <a:latin typeface="Arial" panose="020B0604020202020204" pitchFamily="34" charset="0"/>
                          <a:cs typeface="Arial" panose="020B0604020202020204" pitchFamily="34" charset="0"/>
                        </a:rPr>
                        <a:t>Bağış ve Yardımlar (K.V.K. Mad. </a:t>
                      </a:r>
                      <a:r>
                        <a:rPr lang="tr-TR" b="1">
                          <a:solidFill>
                            <a:srgbClr val="FF0000"/>
                          </a:solidFill>
                          <a:effectLst/>
                          <a:latin typeface="Arial" panose="020B0604020202020204" pitchFamily="34" charset="0"/>
                          <a:cs typeface="Arial" panose="020B0604020202020204" pitchFamily="34" charset="0"/>
                        </a:rPr>
                        <a:t>10/1-c)</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solidFill>
                            <a:srgbClr val="FF0000"/>
                          </a:solidFill>
                          <a:effectLst/>
                          <a:latin typeface="Arial" panose="020B0604020202020204" pitchFamily="34" charset="0"/>
                          <a:cs typeface="Arial" panose="020B0604020202020204" pitchFamily="34" charset="0"/>
                        </a:rPr>
                        <a:t>%0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3196682587"/>
                  </a:ext>
                </a:extLst>
              </a:tr>
              <a:tr h="485079">
                <a:tc>
                  <a:txBody>
                    <a:bodyPr/>
                    <a:lstStyle/>
                    <a:p>
                      <a:pPr algn="l"/>
                      <a:r>
                        <a:rPr lang="tr-TR">
                          <a:effectLst/>
                          <a:latin typeface="Arial" panose="020B0604020202020204" pitchFamily="34" charset="0"/>
                          <a:cs typeface="Arial" panose="020B0604020202020204" pitchFamily="34" charset="0"/>
                        </a:rPr>
                        <a:t>Bağış ve Yardımlar (K.V.K. Mad. </a:t>
                      </a:r>
                      <a:r>
                        <a:rPr lang="tr-TR" b="1">
                          <a:solidFill>
                            <a:srgbClr val="FF0000"/>
                          </a:solidFill>
                          <a:effectLst/>
                          <a:latin typeface="Arial" panose="020B0604020202020204" pitchFamily="34" charset="0"/>
                          <a:cs typeface="Arial" panose="020B0604020202020204" pitchFamily="34" charset="0"/>
                        </a:rPr>
                        <a:t>10/1-ç)</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solidFill>
                            <a:srgbClr val="FF0000"/>
                          </a:solidFill>
                          <a:effectLst/>
                          <a:latin typeface="Arial" panose="020B0604020202020204" pitchFamily="34" charset="0"/>
                          <a:cs typeface="Arial" panose="020B0604020202020204" pitchFamily="34" charset="0"/>
                        </a:rPr>
                        <a:t>%0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1017530585"/>
                  </a:ext>
                </a:extLst>
              </a:tr>
              <a:tr h="485079">
                <a:tc>
                  <a:txBody>
                    <a:bodyPr/>
                    <a:lstStyle/>
                    <a:p>
                      <a:pPr algn="l"/>
                      <a:r>
                        <a:rPr lang="tr-TR">
                          <a:effectLst/>
                          <a:latin typeface="Arial" panose="020B0604020202020204" pitchFamily="34" charset="0"/>
                          <a:cs typeface="Arial" panose="020B0604020202020204" pitchFamily="34" charset="0"/>
                        </a:rPr>
                        <a:t>Kültür ve Turizm Amaçlı Bağış ve Yard. (K.V.K. Mad. </a:t>
                      </a:r>
                      <a:r>
                        <a:rPr lang="tr-TR" b="1">
                          <a:solidFill>
                            <a:srgbClr val="FF0000"/>
                          </a:solidFill>
                          <a:effectLst/>
                          <a:latin typeface="Arial" panose="020B0604020202020204" pitchFamily="34" charset="0"/>
                          <a:cs typeface="Arial" panose="020B0604020202020204" pitchFamily="34" charset="0"/>
                        </a:rPr>
                        <a:t>10/1-d)</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solidFill>
                            <a:srgbClr val="FF0000"/>
                          </a:solidFill>
                          <a:effectLst/>
                          <a:latin typeface="Arial" panose="020B0604020202020204" pitchFamily="34" charset="0"/>
                          <a:cs typeface="Arial" panose="020B0604020202020204" pitchFamily="34" charset="0"/>
                        </a:rPr>
                        <a:t>%0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28243526"/>
                  </a:ext>
                </a:extLst>
              </a:tr>
              <a:tr h="771356">
                <a:tc>
                  <a:txBody>
                    <a:bodyPr/>
                    <a:lstStyle/>
                    <a:p>
                      <a:pPr algn="l"/>
                      <a:r>
                        <a:rPr lang="tr-TR">
                          <a:effectLst/>
                          <a:latin typeface="Arial" panose="020B0604020202020204" pitchFamily="34" charset="0"/>
                          <a:cs typeface="Arial" panose="020B0604020202020204" pitchFamily="34" charset="0"/>
                        </a:rPr>
                        <a:t>Cumhurbaşkanınca Başlatılan Yardım Kampanyalarına Yapılan Bağış ve Yardımlar (K.V.K. Mad. </a:t>
                      </a:r>
                      <a:r>
                        <a:rPr lang="tr-TR" b="1">
                          <a:solidFill>
                            <a:srgbClr val="FF0000"/>
                          </a:solidFill>
                          <a:effectLst/>
                          <a:latin typeface="Arial" panose="020B0604020202020204" pitchFamily="34" charset="0"/>
                          <a:cs typeface="Arial" panose="020B0604020202020204" pitchFamily="34" charset="0"/>
                        </a:rPr>
                        <a:t>10/1-e)</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5F5F5"/>
                    </a:solidFill>
                  </a:tcPr>
                </a:tc>
                <a:tc>
                  <a:txBody>
                    <a:bodyPr/>
                    <a:lstStyle/>
                    <a:p>
                      <a:pPr algn="ctr"/>
                      <a:r>
                        <a:rPr lang="tr-TR" b="1">
                          <a:solidFill>
                            <a:srgbClr val="FF0000"/>
                          </a:solidFill>
                          <a:effectLst/>
                          <a:latin typeface="Arial" panose="020B0604020202020204" pitchFamily="34" charset="0"/>
                          <a:cs typeface="Arial" panose="020B0604020202020204" pitchFamily="34" charset="0"/>
                        </a:rPr>
                        <a:t>%0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5F5F5"/>
                    </a:solidFill>
                  </a:tcPr>
                </a:tc>
                <a:extLst>
                  <a:ext uri="{0D108BD9-81ED-4DB2-BD59-A6C34878D82A}">
                    <a16:rowId xmlns:a16="http://schemas.microsoft.com/office/drawing/2014/main" val="2395326930"/>
                  </a:ext>
                </a:extLst>
              </a:tr>
              <a:tr h="771356">
                <a:tc>
                  <a:txBody>
                    <a:bodyPr/>
                    <a:lstStyle/>
                    <a:p>
                      <a:pPr algn="l"/>
                      <a:r>
                        <a:rPr lang="tr-TR">
                          <a:effectLst/>
                          <a:latin typeface="Arial" panose="020B0604020202020204" pitchFamily="34" charset="0"/>
                          <a:cs typeface="Arial" panose="020B0604020202020204" pitchFamily="34" charset="0"/>
                        </a:rPr>
                        <a:t>Türkiye Kızılay Derneğine ve Yeşilay Cemiyetine Yapılan Nakdi Bağış ve Yardımlar (K.V.K. Mad. </a:t>
                      </a:r>
                      <a:r>
                        <a:rPr lang="tr-TR" b="1">
                          <a:solidFill>
                            <a:srgbClr val="FF0000"/>
                          </a:solidFill>
                          <a:effectLst/>
                          <a:latin typeface="Arial" panose="020B0604020202020204" pitchFamily="34" charset="0"/>
                          <a:cs typeface="Arial" panose="020B0604020202020204" pitchFamily="34" charset="0"/>
                        </a:rPr>
                        <a:t>10/1-f)</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dirty="0">
                          <a:solidFill>
                            <a:srgbClr val="FF0000"/>
                          </a:solidFill>
                          <a:effectLst/>
                          <a:latin typeface="Arial" panose="020B0604020202020204" pitchFamily="34" charset="0"/>
                          <a:cs typeface="Arial" panose="020B0604020202020204" pitchFamily="34" charset="0"/>
                        </a:rPr>
                        <a:t>%0</a:t>
                      </a:r>
                      <a:endParaRPr lang="tr-TR" dirty="0">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3159478962"/>
                  </a:ext>
                </a:extLst>
              </a:tr>
            </a:tbl>
          </a:graphicData>
        </a:graphic>
      </p:graphicFrame>
    </p:spTree>
    <p:extLst>
      <p:ext uri="{BB962C8B-B14F-4D97-AF65-F5344CB8AC3E}">
        <p14:creationId xmlns:p14="http://schemas.microsoft.com/office/powerpoint/2010/main" val="312916700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1FDC5CE3-412F-E7E9-09E5-347ED33E4AD5}"/>
              </a:ext>
            </a:extLst>
          </p:cNvPr>
          <p:cNvGraphicFramePr>
            <a:graphicFrameLocks noGrp="1"/>
          </p:cNvGraphicFramePr>
          <p:nvPr>
            <p:ph idx="1"/>
          </p:nvPr>
        </p:nvGraphicFramePr>
        <p:xfrm>
          <a:off x="490331" y="531971"/>
          <a:ext cx="11039060" cy="5054920"/>
        </p:xfrm>
        <a:graphic>
          <a:graphicData uri="http://schemas.openxmlformats.org/drawingml/2006/table">
            <a:tbl>
              <a:tblPr/>
              <a:tblGrid>
                <a:gridCol w="9565842">
                  <a:extLst>
                    <a:ext uri="{9D8B030D-6E8A-4147-A177-3AD203B41FA5}">
                      <a16:colId xmlns:a16="http://schemas.microsoft.com/office/drawing/2014/main" val="1366385578"/>
                    </a:ext>
                  </a:extLst>
                </a:gridCol>
                <a:gridCol w="1473218">
                  <a:extLst>
                    <a:ext uri="{9D8B030D-6E8A-4147-A177-3AD203B41FA5}">
                      <a16:colId xmlns:a16="http://schemas.microsoft.com/office/drawing/2014/main" val="1712766140"/>
                    </a:ext>
                  </a:extLst>
                </a:gridCol>
              </a:tblGrid>
              <a:tr h="487896">
                <a:tc>
                  <a:txBody>
                    <a:bodyPr/>
                    <a:lstStyle/>
                    <a:p>
                      <a:pPr algn="l"/>
                      <a:r>
                        <a:rPr lang="tr-TR">
                          <a:effectLst/>
                          <a:latin typeface="Arial" panose="020B0604020202020204" pitchFamily="34" charset="0"/>
                          <a:cs typeface="Arial" panose="020B0604020202020204" pitchFamily="34" charset="0"/>
                        </a:rPr>
                        <a:t>Girişim Sermayesi Fonu (K.V.K. Mad. </a:t>
                      </a:r>
                      <a:r>
                        <a:rPr lang="tr-TR" b="1">
                          <a:solidFill>
                            <a:srgbClr val="FF0000"/>
                          </a:solidFill>
                          <a:effectLst/>
                          <a:latin typeface="Arial" panose="020B0604020202020204" pitchFamily="34" charset="0"/>
                          <a:cs typeface="Arial" panose="020B0604020202020204" pitchFamily="34" charset="0"/>
                        </a:rPr>
                        <a:t>10/1-g)</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solidFill>
                            <a:srgbClr val="FF0000"/>
                          </a:solidFill>
                          <a:effectLst/>
                          <a:latin typeface="Arial" panose="020B0604020202020204" pitchFamily="34" charset="0"/>
                          <a:cs typeface="Arial" panose="020B0604020202020204" pitchFamily="34" charset="0"/>
                        </a:rPr>
                        <a:t>%0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3794154546"/>
                  </a:ext>
                </a:extLst>
              </a:tr>
              <a:tr h="775834">
                <a:tc>
                  <a:txBody>
                    <a:bodyPr/>
                    <a:lstStyle/>
                    <a:p>
                      <a:pPr algn="l"/>
                      <a:r>
                        <a:rPr lang="tr-TR">
                          <a:effectLst/>
                          <a:latin typeface="Arial" panose="020B0604020202020204" pitchFamily="34" charset="0"/>
                          <a:cs typeface="Arial" panose="020B0604020202020204" pitchFamily="34" charset="0"/>
                        </a:rPr>
                        <a:t>Türkiye’den Yurtdışı Mukim Kişi ve/veya Kurumlara Verilen Hizmetlerden Sağlanan Kazançların %50’si(K.V.K.Mad.10/1-ğ)</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effectLst/>
                          <a:latin typeface="Arial" panose="020B0604020202020204" pitchFamily="34" charset="0"/>
                          <a:cs typeface="Arial" panose="020B0604020202020204" pitchFamily="34" charset="0"/>
                        </a:rPr>
                        <a:t>%10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2608601465"/>
                  </a:ext>
                </a:extLst>
              </a:tr>
              <a:tr h="487896">
                <a:tc>
                  <a:txBody>
                    <a:bodyPr/>
                    <a:lstStyle/>
                    <a:p>
                      <a:pPr algn="l"/>
                      <a:r>
                        <a:rPr lang="tr-TR">
                          <a:effectLst/>
                          <a:latin typeface="Arial" panose="020B0604020202020204" pitchFamily="34" charset="0"/>
                          <a:cs typeface="Arial" panose="020B0604020202020204" pitchFamily="34" charset="0"/>
                        </a:rPr>
                        <a:t>Korumalı İşyeri İndirimi (K.V.K.Mad. </a:t>
                      </a:r>
                      <a:r>
                        <a:rPr lang="tr-TR" b="1">
                          <a:solidFill>
                            <a:srgbClr val="FF0000"/>
                          </a:solidFill>
                          <a:effectLst/>
                          <a:latin typeface="Arial" panose="020B0604020202020204" pitchFamily="34" charset="0"/>
                          <a:cs typeface="Arial" panose="020B0604020202020204" pitchFamily="34" charset="0"/>
                        </a:rPr>
                        <a:t>10/1-h)</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solidFill>
                            <a:srgbClr val="FF0000"/>
                          </a:solidFill>
                          <a:effectLst/>
                          <a:latin typeface="Arial" panose="020B0604020202020204" pitchFamily="34" charset="0"/>
                          <a:cs typeface="Arial" panose="020B0604020202020204" pitchFamily="34" charset="0"/>
                        </a:rPr>
                        <a:t>%0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759213565"/>
                  </a:ext>
                </a:extLst>
              </a:tr>
              <a:tr h="775834">
                <a:tc>
                  <a:txBody>
                    <a:bodyPr/>
                    <a:lstStyle/>
                    <a:p>
                      <a:pPr algn="l"/>
                      <a:r>
                        <a:rPr lang="tr-TR">
                          <a:effectLst/>
                          <a:latin typeface="Arial" panose="020B0604020202020204" pitchFamily="34" charset="0"/>
                          <a:cs typeface="Arial" panose="020B0604020202020204" pitchFamily="34" charset="0"/>
                        </a:rPr>
                        <a:t>Nakdi Sermaye Artışından Kaynaklanan Faiz İndirimi (K.V.K. Mad. 10/1-ı)</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effectLst/>
                          <a:latin typeface="Arial" panose="020B0604020202020204" pitchFamily="34" charset="0"/>
                          <a:cs typeface="Arial" panose="020B0604020202020204" pitchFamily="34" charset="0"/>
                        </a:rPr>
                        <a:t>%10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3500081787"/>
                  </a:ext>
                </a:extLst>
              </a:tr>
              <a:tr h="487896">
                <a:tc>
                  <a:txBody>
                    <a:bodyPr/>
                    <a:lstStyle/>
                    <a:p>
                      <a:pPr algn="l"/>
                      <a:r>
                        <a:rPr lang="tr-TR" dirty="0" err="1">
                          <a:effectLst/>
                          <a:latin typeface="Arial" panose="020B0604020202020204" pitchFamily="34" charset="0"/>
                          <a:cs typeface="Arial" panose="020B0604020202020204" pitchFamily="34" charset="0"/>
                        </a:rPr>
                        <a:t>Teknogirişim</a:t>
                      </a:r>
                      <a:r>
                        <a:rPr lang="tr-TR" dirty="0">
                          <a:effectLst/>
                          <a:latin typeface="Arial" panose="020B0604020202020204" pitchFamily="34" charset="0"/>
                          <a:cs typeface="Arial" panose="020B0604020202020204" pitchFamily="34" charset="0"/>
                        </a:rPr>
                        <a:t> Sermaye Desteği İndirimi (5746 s. Kanun Mad. 3/5)</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5F5F5"/>
                    </a:solidFill>
                  </a:tcPr>
                </a:tc>
                <a:tc>
                  <a:txBody>
                    <a:bodyPr/>
                    <a:lstStyle/>
                    <a:p>
                      <a:pPr algn="ctr"/>
                      <a:r>
                        <a:rPr lang="tr-TR" b="1">
                          <a:effectLst/>
                          <a:latin typeface="Arial" panose="020B0604020202020204" pitchFamily="34" charset="0"/>
                          <a:cs typeface="Arial" panose="020B0604020202020204" pitchFamily="34" charset="0"/>
                        </a:rPr>
                        <a:t>%10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5F5F5"/>
                    </a:solidFill>
                  </a:tcPr>
                </a:tc>
                <a:extLst>
                  <a:ext uri="{0D108BD9-81ED-4DB2-BD59-A6C34878D82A}">
                    <a16:rowId xmlns:a16="http://schemas.microsoft.com/office/drawing/2014/main" val="2772015607"/>
                  </a:ext>
                </a:extLst>
              </a:tr>
              <a:tr h="775834">
                <a:tc>
                  <a:txBody>
                    <a:bodyPr/>
                    <a:lstStyle/>
                    <a:p>
                      <a:pPr algn="l"/>
                      <a:r>
                        <a:rPr lang="tr-TR">
                          <a:effectLst/>
                          <a:latin typeface="Arial" panose="020B0604020202020204" pitchFamily="34" charset="0"/>
                          <a:cs typeface="Arial" panose="020B0604020202020204" pitchFamily="34" charset="0"/>
                        </a:rPr>
                        <a:t>Teknokent Sermaye Desteği İndirimi (4691 s. Kanun Geçici Mad. 4)</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effectLst/>
                          <a:latin typeface="Arial" panose="020B0604020202020204" pitchFamily="34" charset="0"/>
                          <a:cs typeface="Arial" panose="020B0604020202020204" pitchFamily="34" charset="0"/>
                        </a:rPr>
                        <a:t>%10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2122964131"/>
                  </a:ext>
                </a:extLst>
              </a:tr>
              <a:tr h="775834">
                <a:tc>
                  <a:txBody>
                    <a:bodyPr/>
                    <a:lstStyle/>
                    <a:p>
                      <a:pPr algn="l"/>
                      <a:r>
                        <a:rPr lang="tr-TR">
                          <a:effectLst/>
                          <a:latin typeface="Arial" panose="020B0604020202020204" pitchFamily="34" charset="0"/>
                          <a:cs typeface="Arial" panose="020B0604020202020204" pitchFamily="34" charset="0"/>
                        </a:rPr>
                        <a:t>Kapadokya Alanı Başkanlığına Yapılan Bağış ve Yardımlar ile Sponsorluk Harcamaları</a:t>
                      </a: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a:effectLst/>
                          <a:latin typeface="Arial" panose="020B0604020202020204" pitchFamily="34" charset="0"/>
                          <a:cs typeface="Arial" panose="020B0604020202020204" pitchFamily="34" charset="0"/>
                        </a:rPr>
                        <a:t>%10</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3429016496"/>
                  </a:ext>
                </a:extLst>
              </a:tr>
              <a:tr h="487896">
                <a:tc>
                  <a:txBody>
                    <a:bodyPr/>
                    <a:lstStyle/>
                    <a:p>
                      <a:pPr algn="l"/>
                      <a:r>
                        <a:rPr lang="tr-TR">
                          <a:effectLst/>
                          <a:latin typeface="Arial" panose="020B0604020202020204" pitchFamily="34" charset="0"/>
                          <a:cs typeface="Arial" panose="020B0604020202020204" pitchFamily="34" charset="0"/>
                        </a:rPr>
                        <a:t>Yatırım İndirimi İstisnası (G.V.K.. </a:t>
                      </a:r>
                      <a:r>
                        <a:rPr lang="tr-TR" b="1">
                          <a:solidFill>
                            <a:srgbClr val="FF0000"/>
                          </a:solidFill>
                          <a:effectLst/>
                          <a:latin typeface="Arial" panose="020B0604020202020204" pitchFamily="34" charset="0"/>
                          <a:cs typeface="Arial" panose="020B0604020202020204" pitchFamily="34" charset="0"/>
                        </a:rPr>
                        <a:t>Geç Mad. 61</a:t>
                      </a:r>
                      <a:r>
                        <a:rPr lang="tr-TR">
                          <a:solidFill>
                            <a:srgbClr val="FF0000"/>
                          </a:solidFill>
                          <a:effectLst/>
                          <a:latin typeface="Arial" panose="020B0604020202020204" pitchFamily="34" charset="0"/>
                          <a:cs typeface="Arial" panose="020B0604020202020204" pitchFamily="34" charset="0"/>
                        </a:rPr>
                        <a:t>)</a:t>
                      </a:r>
                      <a:endParaRPr lang="tr-TR">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dirty="0">
                          <a:solidFill>
                            <a:srgbClr val="FF0000"/>
                          </a:solidFill>
                          <a:effectLst/>
                          <a:latin typeface="Arial" panose="020B0604020202020204" pitchFamily="34" charset="0"/>
                          <a:cs typeface="Arial" panose="020B0604020202020204" pitchFamily="34" charset="0"/>
                        </a:rPr>
                        <a:t>%0</a:t>
                      </a:r>
                      <a:endParaRPr lang="tr-TR" dirty="0">
                        <a:effectLst/>
                        <a:latin typeface="Arial" panose="020B0604020202020204" pitchFamily="34" charset="0"/>
                        <a:cs typeface="Arial" panose="020B0604020202020204" pitchFamily="34" charset="0"/>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246475213"/>
                  </a:ext>
                </a:extLst>
              </a:tr>
            </a:tbl>
          </a:graphicData>
        </a:graphic>
      </p:graphicFrame>
      <p:graphicFrame>
        <p:nvGraphicFramePr>
          <p:cNvPr id="5" name="Tablo 4">
            <a:extLst>
              <a:ext uri="{FF2B5EF4-FFF2-40B4-BE49-F238E27FC236}">
                <a16:creationId xmlns:a16="http://schemas.microsoft.com/office/drawing/2014/main" id="{0A0EA8FD-2C8A-7A16-AE63-3D7CA8330AA9}"/>
              </a:ext>
            </a:extLst>
          </p:cNvPr>
          <p:cNvGraphicFramePr>
            <a:graphicFrameLocks noGrp="1"/>
          </p:cNvGraphicFramePr>
          <p:nvPr/>
        </p:nvGraphicFramePr>
        <p:xfrm>
          <a:off x="490331" y="5586889"/>
          <a:ext cx="11039060" cy="739138"/>
        </p:xfrm>
        <a:graphic>
          <a:graphicData uri="http://schemas.openxmlformats.org/drawingml/2006/table">
            <a:tbl>
              <a:tblPr/>
              <a:tblGrid>
                <a:gridCol w="9568069">
                  <a:extLst>
                    <a:ext uri="{9D8B030D-6E8A-4147-A177-3AD203B41FA5}">
                      <a16:colId xmlns:a16="http://schemas.microsoft.com/office/drawing/2014/main" val="4086504200"/>
                    </a:ext>
                  </a:extLst>
                </a:gridCol>
                <a:gridCol w="1470991">
                  <a:extLst>
                    <a:ext uri="{9D8B030D-6E8A-4147-A177-3AD203B41FA5}">
                      <a16:colId xmlns:a16="http://schemas.microsoft.com/office/drawing/2014/main" val="228356787"/>
                    </a:ext>
                  </a:extLst>
                </a:gridCol>
              </a:tblGrid>
              <a:tr h="739138">
                <a:tc>
                  <a:txBody>
                    <a:bodyPr/>
                    <a:lstStyle/>
                    <a:p>
                      <a:pPr algn="l"/>
                      <a:r>
                        <a:rPr lang="tr-TR" b="1" dirty="0" err="1">
                          <a:effectLst/>
                        </a:rPr>
                        <a:t>K.V.K.nın</a:t>
                      </a:r>
                      <a:r>
                        <a:rPr lang="tr-TR" b="1" dirty="0">
                          <a:effectLst/>
                        </a:rPr>
                        <a:t> 32/A Mad. Kapsamında İndirimli Kurumlar Vergisine Tabi Matrah</a:t>
                      </a:r>
                      <a:endParaRPr lang="tr-TR" dirty="0">
                        <a:effectLst/>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tc>
                  <a:txBody>
                    <a:bodyPr/>
                    <a:lstStyle/>
                    <a:p>
                      <a:pPr algn="ctr"/>
                      <a:r>
                        <a:rPr lang="tr-TR" b="1" dirty="0">
                          <a:effectLst/>
                        </a:rPr>
                        <a:t>%10</a:t>
                      </a:r>
                      <a:endParaRPr lang="tr-TR" dirty="0">
                        <a:effectLst/>
                      </a:endParaRPr>
                    </a:p>
                  </a:txBody>
                  <a:tcPr marL="95250" marR="95250" marT="95250" marB="95250" anchor="ctr">
                    <a:lnL w="9525" cap="flat" cmpd="sng" algn="ctr">
                      <a:solidFill>
                        <a:srgbClr val="898BD9"/>
                      </a:solidFill>
                      <a:prstDash val="solid"/>
                      <a:round/>
                      <a:headEnd type="none" w="med" len="med"/>
                      <a:tailEnd type="none" w="med" len="med"/>
                    </a:lnL>
                    <a:lnR w="9525" cap="flat" cmpd="sng" algn="ctr">
                      <a:solidFill>
                        <a:srgbClr val="898BD9"/>
                      </a:solidFill>
                      <a:prstDash val="solid"/>
                      <a:round/>
                      <a:headEnd type="none" w="med" len="med"/>
                      <a:tailEnd type="none" w="med" len="med"/>
                    </a:lnR>
                    <a:lnT w="9525" cap="flat" cmpd="sng" algn="ctr">
                      <a:solidFill>
                        <a:srgbClr val="898BD9"/>
                      </a:solidFill>
                      <a:prstDash val="solid"/>
                      <a:round/>
                      <a:headEnd type="none" w="med" len="med"/>
                      <a:tailEnd type="none" w="med" len="med"/>
                    </a:lnT>
                    <a:lnB w="9525" cap="flat" cmpd="sng" algn="ctr">
                      <a:solidFill>
                        <a:srgbClr val="898BD9"/>
                      </a:solidFill>
                      <a:prstDash val="solid"/>
                      <a:round/>
                      <a:headEnd type="none" w="med" len="med"/>
                      <a:tailEnd type="none" w="med" len="med"/>
                    </a:lnB>
                    <a:solidFill>
                      <a:srgbClr val="FFFFFF"/>
                    </a:solidFill>
                  </a:tcPr>
                </a:tc>
                <a:extLst>
                  <a:ext uri="{0D108BD9-81ED-4DB2-BD59-A6C34878D82A}">
                    <a16:rowId xmlns:a16="http://schemas.microsoft.com/office/drawing/2014/main" val="1867130369"/>
                  </a:ext>
                </a:extLst>
              </a:tr>
            </a:tbl>
          </a:graphicData>
        </a:graphic>
      </p:graphicFrame>
    </p:spTree>
    <p:extLst>
      <p:ext uri="{BB962C8B-B14F-4D97-AF65-F5344CB8AC3E}">
        <p14:creationId xmlns:p14="http://schemas.microsoft.com/office/powerpoint/2010/main" val="94594487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599" y="618190"/>
            <a:ext cx="11072091" cy="1358392"/>
          </a:xfrm>
        </p:spPr>
        <p:txBody>
          <a:bodyPr/>
          <a:lstStyle/>
          <a:p>
            <a:r>
              <a:rPr lang="tr-TR" sz="3200" b="1" dirty="0"/>
              <a:t/>
            </a:r>
            <a:br>
              <a:rPr lang="tr-TR" sz="3200" b="1" dirty="0"/>
            </a:br>
            <a:r>
              <a:rPr lang="tr-TR" sz="3200" b="1" dirty="0"/>
              <a:t/>
            </a:r>
            <a:br>
              <a:rPr lang="tr-TR" sz="3200" b="1" dirty="0"/>
            </a:br>
            <a:r>
              <a:rPr lang="tr-TR" sz="1600" b="1" dirty="0">
                <a:latin typeface="Arial" panose="020B0604020202020204" pitchFamily="34" charset="0"/>
                <a:cs typeface="Arial" panose="020B0604020202020204" pitchFamily="34" charset="0"/>
              </a:rPr>
              <a:t>DAR MÜKELLEFİYET ESASINDA VERGİNİN TARİHİ VE ÖDENMESİ</a:t>
            </a:r>
            <a:r>
              <a:rPr lang="tr-TR" sz="2800" b="1" dirty="0">
                <a:latin typeface="Arial" panose="020B0604020202020204" pitchFamily="34" charset="0"/>
                <a:cs typeface="Arial" panose="020B0604020202020204" pitchFamily="34" charset="0"/>
              </a:rPr>
              <a:t/>
            </a:r>
            <a:br>
              <a:rPr lang="tr-TR" sz="2800" b="1" dirty="0">
                <a:latin typeface="Arial" panose="020B0604020202020204" pitchFamily="34" charset="0"/>
                <a:cs typeface="Arial" panose="020B0604020202020204" pitchFamily="34" charset="0"/>
              </a:rPr>
            </a:br>
            <a:r>
              <a:rPr lang="tr-TR" sz="2800" b="1" dirty="0">
                <a:latin typeface="Arial" panose="020B0604020202020204" pitchFamily="34" charset="0"/>
                <a:cs typeface="Arial" panose="020B0604020202020204" pitchFamily="34" charset="0"/>
              </a:rPr>
              <a:t>            </a:t>
            </a:r>
            <a:r>
              <a:rPr lang="tr-TR" b="1" dirty="0"/>
              <a:t/>
            </a:r>
            <a:br>
              <a:rPr lang="tr-TR" b="1" dirty="0"/>
            </a:br>
            <a:endParaRPr lang="tr-TR" dirty="0"/>
          </a:p>
        </p:txBody>
      </p:sp>
      <p:sp>
        <p:nvSpPr>
          <p:cNvPr id="3" name="İçerik Yer Tutucusu 2"/>
          <p:cNvSpPr>
            <a:spLocks noGrp="1"/>
          </p:cNvSpPr>
          <p:nvPr>
            <p:ph idx="1"/>
          </p:nvPr>
        </p:nvSpPr>
        <p:spPr>
          <a:xfrm>
            <a:off x="482599" y="1533236"/>
            <a:ext cx="11072091" cy="4627418"/>
          </a:xfrm>
        </p:spPr>
        <p:txBody>
          <a:bodyPr>
            <a:normAutofit fontScale="92500" lnSpcReduction="20000"/>
          </a:bodyPr>
          <a:lstStyle/>
          <a:p>
            <a:pPr algn="just">
              <a:lnSpc>
                <a:spcPct val="160000"/>
              </a:lnSpc>
            </a:pPr>
            <a:r>
              <a:rPr lang="tr-TR" sz="2000" dirty="0">
                <a:latin typeface="Arial" panose="020B0604020202020204" pitchFamily="34" charset="0"/>
                <a:cs typeface="Arial" panose="020B0604020202020204" pitchFamily="34" charset="0"/>
              </a:rPr>
              <a:t>Kurumların kanuni (ana sözleşmede belirtilen) ve iş merkezlerinin (merkez bina) her ikisi de Türkiye’de bulunmayanlar dar mükellefiyet esasında </a:t>
            </a:r>
            <a:r>
              <a:rPr lang="tr-TR" sz="2000" b="1" dirty="0">
                <a:latin typeface="Arial" panose="020B0604020202020204" pitchFamily="34" charset="0"/>
                <a:cs typeface="Arial" panose="020B0604020202020204" pitchFamily="34" charset="0"/>
              </a:rPr>
              <a:t>sadece</a:t>
            </a:r>
            <a:r>
              <a:rPr lang="tr-TR" sz="2000" dirty="0">
                <a:latin typeface="Arial" panose="020B0604020202020204" pitchFamily="34" charset="0"/>
                <a:cs typeface="Arial" panose="020B0604020202020204" pitchFamily="34" charset="0"/>
              </a:rPr>
              <a:t> Türkiye’de elde ettikleri kazançları üzerinden vergilendirileceklerdir.</a:t>
            </a:r>
          </a:p>
          <a:p>
            <a:pPr algn="just">
              <a:lnSpc>
                <a:spcPct val="160000"/>
              </a:lnSpc>
            </a:pPr>
            <a:r>
              <a:rPr lang="tr-TR" sz="2000" dirty="0">
                <a:latin typeface="Arial" panose="020B0604020202020204" pitchFamily="34" charset="0"/>
                <a:cs typeface="Arial" panose="020B0604020202020204" pitchFamily="34" charset="0"/>
              </a:rPr>
              <a:t>Gerçek kişi dışındaki bir kişi her iki ülkenin de mukimi olduğunda, bu kişi fiili iş merkezinin bulunduğu devletin mukimi kabul edilecektir.</a:t>
            </a:r>
          </a:p>
          <a:p>
            <a:pPr algn="just">
              <a:lnSpc>
                <a:spcPct val="160000"/>
              </a:lnSpc>
            </a:pPr>
            <a:r>
              <a:rPr lang="tr-TR" sz="2000" dirty="0">
                <a:latin typeface="Arial" panose="020B0604020202020204" pitchFamily="34" charset="0"/>
                <a:cs typeface="Arial" panose="020B0604020202020204" pitchFamily="34" charset="0"/>
              </a:rPr>
              <a:t>Gerçek kişi dışındaki bir kişi devletlerden birinde fiili iş merkezine diğerinde kanuni merkeze sahip olduğunda nerenin mukimi olduğu devletlerin yetkili makamlarının karşılıklı anlaşmasıyla tespit edilecektir. </a:t>
            </a:r>
          </a:p>
          <a:p>
            <a:pPr lvl="0" algn="just">
              <a:lnSpc>
                <a:spcPct val="160000"/>
              </a:lnSpc>
            </a:pPr>
            <a:r>
              <a:rPr lang="tr-TR" sz="2000" dirty="0">
                <a:latin typeface="Arial" panose="020B0604020202020204" pitchFamily="34" charset="0"/>
                <a:cs typeface="Arial" panose="020B0604020202020204" pitchFamily="34" charset="0"/>
              </a:rPr>
              <a:t>Dar mükellef kurumların iş yeri veya daimi temsilcisi vasıtasıyla elde edilen kazançlarının tespitinde, aksi belirtilmediği taktirde, tam mükellef kurumlar için geçerli olan hükümler uygulanır.</a:t>
            </a:r>
          </a:p>
        </p:txBody>
      </p:sp>
    </p:spTree>
    <p:extLst>
      <p:ext uri="{BB962C8B-B14F-4D97-AF65-F5344CB8AC3E}">
        <p14:creationId xmlns:p14="http://schemas.microsoft.com/office/powerpoint/2010/main" val="110082465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10308" y="803563"/>
            <a:ext cx="11062855" cy="5301674"/>
          </a:xfrm>
        </p:spPr>
        <p:txBody>
          <a:bodyPr>
            <a:normAutofit/>
          </a:bodyPr>
          <a:lstStyle/>
          <a:p>
            <a:pPr algn="just">
              <a:lnSpc>
                <a:spcPct val="160000"/>
              </a:lnSpc>
            </a:pPr>
            <a:r>
              <a:rPr lang="tr-TR" sz="1600" b="1" dirty="0">
                <a:latin typeface="Arial" panose="020B0604020202020204" pitchFamily="34" charset="0"/>
                <a:cs typeface="Arial" panose="020B0604020202020204" pitchFamily="34" charset="0"/>
              </a:rPr>
              <a:t>Dar mükellef ihraç muaflığı </a:t>
            </a:r>
            <a:endParaRPr lang="tr-TR" sz="1600" dirty="0">
              <a:latin typeface="Arial" panose="020B0604020202020204" pitchFamily="34" charset="0"/>
              <a:cs typeface="Arial" panose="020B0604020202020204" pitchFamily="34" charset="0"/>
            </a:endParaRPr>
          </a:p>
          <a:p>
            <a:pPr algn="just">
              <a:lnSpc>
                <a:spcPct val="160000"/>
              </a:lnSpc>
            </a:pPr>
            <a:r>
              <a:rPr lang="tr-TR" sz="2000" dirty="0">
                <a:latin typeface="Arial" panose="020B0604020202020204" pitchFamily="34" charset="0"/>
                <a:cs typeface="Arial" panose="020B0604020202020204" pitchFamily="34" charset="0"/>
              </a:rPr>
              <a:t>Kanuni ve iş merkezi Türkiye’de bulunmayan kurumlarca Türkiye’de yalnızca mal teminine yönelik bir iş yeri </a:t>
            </a:r>
          </a:p>
          <a:p>
            <a:pPr algn="just">
              <a:lnSpc>
                <a:spcPct val="160000"/>
              </a:lnSpc>
            </a:pPr>
            <a:r>
              <a:rPr lang="tr-TR" sz="2000" dirty="0">
                <a:latin typeface="Arial" panose="020B0604020202020204" pitchFamily="34" charset="0"/>
                <a:cs typeface="Arial" panose="020B0604020202020204" pitchFamily="34" charset="0"/>
              </a:rPr>
              <a:t>oluşturulması veya daimî temsilci bulundurulması ve bu yerlerde veya bu temsilciler vasıtasıyla temin edilen malların Türkiye’de iç pazara sunulmayarak yabancı ülkelere gönderilmesi halinde teknik olarak Türkiye’de elde edilmiş bir kazançtan söz edilemeyecek ve vergi doğmayacaktır. </a:t>
            </a:r>
          </a:p>
          <a:p>
            <a:pPr algn="just"/>
            <a:endParaRPr lang="tr-TR"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37049502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82600" y="544945"/>
            <a:ext cx="11118273" cy="5717309"/>
          </a:xfrm>
        </p:spPr>
        <p:txBody>
          <a:bodyPr>
            <a:normAutofit fontScale="62500" lnSpcReduction="20000"/>
          </a:bodyPr>
          <a:lstStyle/>
          <a:p>
            <a:pPr algn="just">
              <a:lnSpc>
                <a:spcPct val="170000"/>
              </a:lnSpc>
            </a:pPr>
            <a:r>
              <a:rPr lang="tr-TR" sz="2200" b="1" dirty="0">
                <a:latin typeface="Arial" panose="020B0604020202020204" pitchFamily="34" charset="0"/>
                <a:cs typeface="Arial" panose="020B0604020202020204" pitchFamily="34" charset="0"/>
              </a:rPr>
              <a:t>Dar mükellef kurumlar tarafından Türkiye’de elde edilen Serbest Meslek Kazançları </a:t>
            </a:r>
            <a:endParaRPr lang="tr-TR" sz="2200" dirty="0">
              <a:latin typeface="Arial" panose="020B0604020202020204" pitchFamily="34" charset="0"/>
              <a:cs typeface="Arial" panose="020B0604020202020204" pitchFamily="34" charset="0"/>
            </a:endParaRPr>
          </a:p>
          <a:p>
            <a:pPr algn="just">
              <a:lnSpc>
                <a:spcPct val="170000"/>
              </a:lnSpc>
            </a:pPr>
            <a:r>
              <a:rPr lang="tr-TR" sz="2200" dirty="0">
                <a:latin typeface="Arial" panose="020B0604020202020204" pitchFamily="34" charset="0"/>
                <a:cs typeface="Arial" panose="020B0604020202020204" pitchFamily="34" charset="0"/>
              </a:rPr>
              <a:t>Dar mükellef kurumların serbest meslek kazançları istihdam ettikleri personelleri aracılığıyla olmaktadır. </a:t>
            </a:r>
          </a:p>
          <a:p>
            <a:pPr algn="just">
              <a:lnSpc>
                <a:spcPct val="170000"/>
              </a:lnSpc>
            </a:pPr>
            <a:r>
              <a:rPr lang="tr-TR" sz="2200" dirty="0">
                <a:latin typeface="Arial" panose="020B0604020202020204" pitchFamily="34" charset="0"/>
                <a:cs typeface="Arial" panose="020B0604020202020204" pitchFamily="34" charset="0"/>
              </a:rPr>
              <a:t>Serbest meslek kazançlarının Türkiye’de elde edilmiş sayılması için serbest meslek faaliyetinin Türkiye’de icra edilmesi veya Türkiye’de değerlendirilmesi gerekir. </a:t>
            </a:r>
          </a:p>
          <a:p>
            <a:pPr algn="just">
              <a:lnSpc>
                <a:spcPct val="170000"/>
              </a:lnSpc>
            </a:pPr>
            <a:r>
              <a:rPr lang="tr-TR" sz="2200" dirty="0">
                <a:latin typeface="Arial" panose="020B0604020202020204" pitchFamily="34" charset="0"/>
                <a:cs typeface="Arial" panose="020B0604020202020204" pitchFamily="34" charset="0"/>
              </a:rPr>
              <a:t>Bu durumda dar mükellef kurumun Türkiye’de ücret geliri elde etmesi olanaksızdır. </a:t>
            </a:r>
          </a:p>
          <a:p>
            <a:pPr algn="just">
              <a:lnSpc>
                <a:spcPct val="170000"/>
              </a:lnSpc>
            </a:pPr>
            <a:r>
              <a:rPr lang="tr-TR" sz="2200" dirty="0">
                <a:latin typeface="Arial" panose="020B0604020202020204" pitchFamily="34" charset="0"/>
                <a:cs typeface="Arial" panose="020B0604020202020204" pitchFamily="34" charset="0"/>
              </a:rPr>
              <a:t>Dar mükellef kurumların Türkiye’de elde ettikleri serbest meslek kazançları vergi kesintisine tabi tutulacaktır. Beyanname verilmesi halinde kesilen vergiler beyannamede hesaplanan vergiden mahsup edilebilecektir. </a:t>
            </a:r>
          </a:p>
          <a:p>
            <a:pPr algn="just">
              <a:lnSpc>
                <a:spcPct val="170000"/>
              </a:lnSpc>
            </a:pPr>
            <a:r>
              <a:rPr lang="tr-TR" sz="2200" dirty="0">
                <a:latin typeface="Arial" panose="020B0604020202020204" pitchFamily="34" charset="0"/>
                <a:cs typeface="Arial" panose="020B0604020202020204" pitchFamily="34" charset="0"/>
              </a:rPr>
              <a:t>Serbest meslek faaliyeti Türkiye’de iş yeri veya daimî temsilcisi vasıtasıyla elde edildiği taktirde ticari kazanç hükümleri geçerli olacaktır. Bu durumda aksi belirtilmedikçe vergi kesintisi yapılmayacaktır. </a:t>
            </a:r>
          </a:p>
          <a:p>
            <a:pPr algn="just">
              <a:lnSpc>
                <a:spcPct val="170000"/>
              </a:lnSpc>
            </a:pPr>
            <a:r>
              <a:rPr lang="tr-TR" sz="2200" b="1" dirty="0">
                <a:latin typeface="Arial" panose="020B0604020202020204" pitchFamily="34" charset="0"/>
                <a:cs typeface="Arial" panose="020B0604020202020204" pitchFamily="34" charset="0"/>
              </a:rPr>
              <a:t>Örneğin;</a:t>
            </a:r>
            <a:r>
              <a:rPr lang="tr-TR" sz="2200" dirty="0">
                <a:latin typeface="Arial" panose="020B0604020202020204" pitchFamily="34" charset="0"/>
                <a:cs typeface="Arial" panose="020B0604020202020204" pitchFamily="34" charset="0"/>
              </a:rPr>
              <a:t> Bir yazılım projesi için Japonya’da bulunan (a) şirketi ile yapılan anlaşma gereği (a) şirketi çalışanlarından Türkiye’ye gönderilen 3 adet yazılım mühendisinin Türkiye’de geliştirdiği yazılım çalışmaları karşılığında yazılımın geliştirilmesi için Türk firmasından elde edilen kazanç (a) firması açısından dar mükellef serbest meslek kazancıdır. </a:t>
            </a:r>
          </a:p>
          <a:p>
            <a:pPr algn="just">
              <a:lnSpc>
                <a:spcPct val="170000"/>
              </a:lnSpc>
            </a:pPr>
            <a:r>
              <a:rPr lang="tr-TR" sz="2200" dirty="0">
                <a:latin typeface="Arial" panose="020B0604020202020204" pitchFamily="34" charset="0"/>
                <a:cs typeface="Arial" panose="020B0604020202020204" pitchFamily="34" charset="0"/>
              </a:rPr>
              <a:t>(a) firmasının Türkiye’de bulunan bir şube iş yeri vasıtasıyla bu kazanç elde edilirse bu durumda ticari kazanç olarak değerlendirilmesi gerekmektedir. </a:t>
            </a:r>
          </a:p>
          <a:p>
            <a:endParaRPr lang="tr-TR" dirty="0"/>
          </a:p>
        </p:txBody>
      </p:sp>
    </p:spTree>
    <p:extLst>
      <p:ext uri="{BB962C8B-B14F-4D97-AF65-F5344CB8AC3E}">
        <p14:creationId xmlns:p14="http://schemas.microsoft.com/office/powerpoint/2010/main" val="184576523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82600" y="526473"/>
            <a:ext cx="11044382" cy="5772727"/>
          </a:xfrm>
        </p:spPr>
        <p:txBody>
          <a:bodyPr>
            <a:normAutofit fontScale="70000" lnSpcReduction="20000"/>
          </a:bodyPr>
          <a:lstStyle/>
          <a:p>
            <a:pPr algn="just">
              <a:lnSpc>
                <a:spcPct val="160000"/>
              </a:lnSpc>
            </a:pPr>
            <a:r>
              <a:rPr lang="tr-TR" sz="2600" b="1" dirty="0">
                <a:latin typeface="Arial" panose="020B0604020202020204" pitchFamily="34" charset="0"/>
                <a:cs typeface="Arial" panose="020B0604020202020204" pitchFamily="34" charset="0"/>
              </a:rPr>
              <a:t>Türkiye’de kanuni ve iş merkezinin her ikisi de bulunmayan kurumlar hangi durumlarda Türkiye’de vergiye tabi bir kazanç elde edilmiş sayılırlar. </a:t>
            </a:r>
            <a:endParaRPr lang="tr-TR" sz="2600" dirty="0">
              <a:latin typeface="Arial" panose="020B0604020202020204" pitchFamily="34" charset="0"/>
              <a:cs typeface="Arial" panose="020B0604020202020204" pitchFamily="34" charset="0"/>
            </a:endParaRPr>
          </a:p>
          <a:p>
            <a:pPr algn="just">
              <a:lnSpc>
                <a:spcPct val="160000"/>
              </a:lnSpc>
            </a:pPr>
            <a:r>
              <a:rPr lang="tr-TR" sz="2600" dirty="0">
                <a:latin typeface="Arial" panose="020B0604020202020204" pitchFamily="34" charset="0"/>
                <a:cs typeface="Arial" panose="020B0604020202020204" pitchFamily="34" charset="0"/>
              </a:rPr>
              <a:t>Dar mükellefiyete tabi kimseler bakımından kazanç ve iradın Türkiye’de elde edildiği aşağıdaki şartlara göre tayin olunur.</a:t>
            </a:r>
          </a:p>
          <a:p>
            <a:pPr algn="just">
              <a:lnSpc>
                <a:spcPct val="160000"/>
              </a:lnSpc>
            </a:pPr>
            <a:r>
              <a:rPr lang="tr-TR" sz="2600" dirty="0">
                <a:latin typeface="Arial" panose="020B0604020202020204" pitchFamily="34" charset="0"/>
                <a:cs typeface="Arial" panose="020B0604020202020204" pitchFamily="34" charset="0"/>
              </a:rPr>
              <a:t>Ticari kazançlarda: Kazanç sahibinin Türkiye’de işyerinin olması veya daimi temsilci bulundurması ve kazancın bu yerlerde veya bu temsilciler vasıtasıyla sağlanması durumunda tam mükellef kurumlar gibi kurumlar vergisine tabi tutulurlar </a:t>
            </a:r>
          </a:p>
          <a:p>
            <a:pPr algn="just">
              <a:lnSpc>
                <a:spcPct val="160000"/>
              </a:lnSpc>
            </a:pPr>
            <a:r>
              <a:rPr lang="tr-TR" sz="2600" dirty="0">
                <a:latin typeface="Arial" panose="020B0604020202020204" pitchFamily="34" charset="0"/>
                <a:cs typeface="Arial" panose="020B0604020202020204" pitchFamily="34" charset="0"/>
              </a:rPr>
              <a:t>Ancak bu şartları haiz olsalar dahi iş merkezi Türkiye’de bulunmayanlardan, ihraç edilmek üzere Türkiye’de satın aldıkları veya imal ettikleri malları Türkiye’de satmaksızın yabancı memleketlere gönderenlerin bu işlerden doğan kazançları Türkiye’de elde edilmiş sayılmazlar.</a:t>
            </a:r>
          </a:p>
          <a:p>
            <a:pPr algn="just">
              <a:lnSpc>
                <a:spcPct val="160000"/>
              </a:lnSpc>
            </a:pPr>
            <a:r>
              <a:rPr lang="tr-TR" sz="2600" dirty="0">
                <a:latin typeface="Arial" panose="020B0604020202020204" pitchFamily="34" charset="0"/>
                <a:cs typeface="Arial" panose="020B0604020202020204" pitchFamily="34" charset="0"/>
              </a:rPr>
              <a:t>Türkiye’de satmaktan maksat, alıcı veya satıcının veya her ikisinin Türkiye’de olması veya satış akdinin Türkiye’de yapılmış olmasıdır. İş merkezinden maksat ise, iş bakımından muamelelerin bilfiil toplandığı ve idare edildiği merkezdir.</a:t>
            </a:r>
          </a:p>
          <a:p>
            <a:endParaRPr lang="tr-TR" dirty="0"/>
          </a:p>
        </p:txBody>
      </p:sp>
    </p:spTree>
    <p:extLst>
      <p:ext uri="{BB962C8B-B14F-4D97-AF65-F5344CB8AC3E}">
        <p14:creationId xmlns:p14="http://schemas.microsoft.com/office/powerpoint/2010/main" val="344366071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DD069A1-35A9-1150-E892-DB52A81ADC80}"/>
              </a:ext>
            </a:extLst>
          </p:cNvPr>
          <p:cNvSpPr>
            <a:spLocks noGrp="1"/>
          </p:cNvSpPr>
          <p:nvPr>
            <p:ph idx="1"/>
          </p:nvPr>
        </p:nvSpPr>
        <p:spPr>
          <a:xfrm>
            <a:off x="482600" y="516836"/>
            <a:ext cx="11086548" cy="5857460"/>
          </a:xfrm>
        </p:spPr>
        <p:txBody>
          <a:bodyPr>
            <a:normAutofit fontScale="85000" lnSpcReduction="20000"/>
          </a:bodyPr>
          <a:lstStyle/>
          <a:p>
            <a:pPr algn="just">
              <a:lnSpc>
                <a:spcPct val="160000"/>
              </a:lnSpc>
            </a:pPr>
            <a:r>
              <a:rPr lang="tr-TR" sz="2400" u="sng" dirty="0">
                <a:latin typeface="Arial" panose="020B0604020202020204" pitchFamily="34" charset="0"/>
                <a:cs typeface="Arial" panose="020B0604020202020204" pitchFamily="34" charset="0"/>
              </a:rPr>
              <a:t>Serbest meslek kazançlarında</a:t>
            </a:r>
            <a:r>
              <a:rPr lang="tr-TR" sz="2400" dirty="0">
                <a:latin typeface="Arial" panose="020B0604020202020204" pitchFamily="34" charset="0"/>
                <a:cs typeface="Arial" panose="020B0604020202020204" pitchFamily="34" charset="0"/>
              </a:rPr>
              <a:t>: Serbest meslek faaliyetlerinin Türkiye’de icra edilmesi veya Türkiye’de değerlendirilmesi gerekir. </a:t>
            </a:r>
          </a:p>
          <a:p>
            <a:pPr algn="just">
              <a:lnSpc>
                <a:spcPct val="160000"/>
              </a:lnSpc>
            </a:pPr>
            <a:r>
              <a:rPr lang="tr-TR" sz="2400" u="sng" dirty="0">
                <a:latin typeface="Arial" panose="020B0604020202020204" pitchFamily="34" charset="0"/>
                <a:cs typeface="Arial" panose="020B0604020202020204" pitchFamily="34" charset="0"/>
              </a:rPr>
              <a:t>Zirai kazançlarda</a:t>
            </a:r>
            <a:r>
              <a:rPr lang="tr-TR" sz="2400" dirty="0">
                <a:latin typeface="Arial" panose="020B0604020202020204" pitchFamily="34" charset="0"/>
                <a:cs typeface="Arial" panose="020B0604020202020204" pitchFamily="34" charset="0"/>
              </a:rPr>
              <a:t>; Türkiye’deki bir zirai işletme vasıtasıyla kazanç elde eden yabancı kurumlar tam mükellef kurumlar gibi yani ticari kazanç hükümlerine göre vergilendirilecektir.</a:t>
            </a:r>
          </a:p>
          <a:p>
            <a:pPr algn="just">
              <a:lnSpc>
                <a:spcPct val="160000"/>
              </a:lnSpc>
            </a:pPr>
            <a:r>
              <a:rPr lang="tr-TR" sz="2400" u="sng" dirty="0">
                <a:latin typeface="Arial" panose="020B0604020202020204" pitchFamily="34" charset="0"/>
                <a:cs typeface="Arial" panose="020B0604020202020204" pitchFamily="34" charset="0"/>
              </a:rPr>
              <a:t>Gayrimenkul sermaye iratlarında</a:t>
            </a:r>
            <a:r>
              <a:rPr lang="tr-TR" sz="2400" dirty="0">
                <a:latin typeface="Arial" panose="020B0604020202020204" pitchFamily="34" charset="0"/>
                <a:cs typeface="Arial" panose="020B0604020202020204" pitchFamily="34" charset="0"/>
              </a:rPr>
              <a:t>: Gayrimenkulün Türkiye’de bulunması ve bu mahiyetteki mal ve hakların Türkiye’de kullanılması veya Türkiye’de değerlendirilmesi gerekir.</a:t>
            </a:r>
          </a:p>
          <a:p>
            <a:pPr algn="just">
              <a:lnSpc>
                <a:spcPct val="160000"/>
              </a:lnSpc>
            </a:pPr>
            <a:r>
              <a:rPr lang="tr-TR" sz="2400" u="sng" dirty="0">
                <a:latin typeface="Arial" panose="020B0604020202020204" pitchFamily="34" charset="0"/>
                <a:cs typeface="Arial" panose="020B0604020202020204" pitchFamily="34" charset="0"/>
              </a:rPr>
              <a:t>Menkul sermaye iratlarında:</a:t>
            </a:r>
            <a:r>
              <a:rPr lang="tr-TR" sz="2400" dirty="0">
                <a:latin typeface="Arial" panose="020B0604020202020204" pitchFamily="34" charset="0"/>
                <a:cs typeface="Arial" panose="020B0604020202020204" pitchFamily="34" charset="0"/>
              </a:rPr>
              <a:t> Sermayenin Türkiye’de yatırılmış olması gerekir.</a:t>
            </a:r>
          </a:p>
          <a:p>
            <a:pPr algn="just">
              <a:lnSpc>
                <a:spcPct val="160000"/>
              </a:lnSpc>
            </a:pPr>
            <a:r>
              <a:rPr lang="tr-TR" sz="2400" u="sng" dirty="0">
                <a:latin typeface="Arial" panose="020B0604020202020204" pitchFamily="34" charset="0"/>
                <a:cs typeface="Arial" panose="020B0604020202020204" pitchFamily="34" charset="0"/>
              </a:rPr>
              <a:t>Diğer kazanç ve iratlarda</a:t>
            </a:r>
            <a:r>
              <a:rPr lang="tr-TR" sz="2400" dirty="0">
                <a:latin typeface="Arial" panose="020B0604020202020204" pitchFamily="34" charset="0"/>
                <a:cs typeface="Arial" panose="020B0604020202020204" pitchFamily="34" charset="0"/>
              </a:rPr>
              <a:t>: Bu kazanç veya iratları doğuran işin veya muamelenin Türkiye’de ifa edilmesi veya Türkiye’de değerlendirilmesi gerekir.</a:t>
            </a:r>
          </a:p>
          <a:p>
            <a:pPr algn="just">
              <a:lnSpc>
                <a:spcPct val="160000"/>
              </a:lnSpc>
            </a:pPr>
            <a:r>
              <a:rPr lang="tr-TR" sz="2400" dirty="0">
                <a:latin typeface="Arial" panose="020B0604020202020204" pitchFamily="34" charset="0"/>
                <a:cs typeface="Arial" panose="020B0604020202020204" pitchFamily="34" charset="0"/>
              </a:rPr>
              <a:t>Sözü edilen değerlendirmeden maksat, ödemenin Türkiye’de yapılması veya ödeme yabancı memlekette yapılmışsa, Türkiye’de ödeyenin veya nam ve hesabına ödeme yapılanın hesaplarına intikal ettirilmesi veya karından ayrılmasıdır.</a:t>
            </a:r>
          </a:p>
          <a:p>
            <a:endParaRPr lang="tr-TR" dirty="0"/>
          </a:p>
        </p:txBody>
      </p:sp>
    </p:spTree>
    <p:extLst>
      <p:ext uri="{BB962C8B-B14F-4D97-AF65-F5344CB8AC3E}">
        <p14:creationId xmlns:p14="http://schemas.microsoft.com/office/powerpoint/2010/main" val="39179276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08000" y="483950"/>
            <a:ext cx="11009746" cy="5770811"/>
          </a:xfrm>
          <a:prstGeom prst="rect">
            <a:avLst/>
          </a:prstGeom>
        </p:spPr>
        <p:txBody>
          <a:bodyPr wrap="square">
            <a:spAutoFit/>
          </a:bodyPr>
          <a:lstStyle/>
          <a:p>
            <a:pPr algn="just">
              <a:lnSpc>
                <a:spcPct val="150000"/>
              </a:lnSpc>
              <a:spcAft>
                <a:spcPts val="0"/>
              </a:spcAft>
            </a:pPr>
            <a:r>
              <a:rPr lang="tr-TR" b="1" dirty="0">
                <a:latin typeface="Arial" panose="020B0604020202020204" pitchFamily="34" charset="0"/>
                <a:ea typeface="Georgia" panose="02040502050405020303" pitchFamily="18" charset="0"/>
                <a:cs typeface="Arial" panose="020B0604020202020204" pitchFamily="34" charset="0"/>
              </a:rPr>
              <a:t>Dar mükellefiyette vergi kesintisi</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Dar mükellefiyete tâbi kurumların aşağıdaki kazanç ve iratları üzerinden, bu kazanç ve iratları avanslar da dahil olmak üzere nakden veya </a:t>
            </a:r>
            <a:r>
              <a:rPr lang="tr-TR" dirty="0" err="1">
                <a:latin typeface="Arial" panose="020B0604020202020204" pitchFamily="34" charset="0"/>
                <a:ea typeface="Georgia" panose="02040502050405020303" pitchFamily="18" charset="0"/>
                <a:cs typeface="Arial" panose="020B0604020202020204" pitchFamily="34" charset="0"/>
              </a:rPr>
              <a:t>hesaben</a:t>
            </a:r>
            <a:r>
              <a:rPr lang="tr-TR" dirty="0">
                <a:latin typeface="Arial" panose="020B0604020202020204" pitchFamily="34" charset="0"/>
                <a:ea typeface="Georgia" panose="02040502050405020303" pitchFamily="18" charset="0"/>
                <a:cs typeface="Arial" panose="020B0604020202020204" pitchFamily="34" charset="0"/>
              </a:rPr>
              <a:t> ödeyen veya tahakkuk ettirenler tarafından kurumlar vergisi kesintisi yapılır.</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Gelir Vergisi Kanunu’nda belirtilen esaslara göre birden fazla takvim </a:t>
            </a:r>
            <a:r>
              <a:rPr lang="tr-TR" u="sng" dirty="0">
                <a:latin typeface="Arial" panose="020B0604020202020204" pitchFamily="34" charset="0"/>
                <a:ea typeface="Georgia" panose="02040502050405020303" pitchFamily="18" charset="0"/>
                <a:cs typeface="Arial" panose="020B0604020202020204" pitchFamily="34" charset="0"/>
              </a:rPr>
              <a:t>yılına yaygın inşaat ve onarım işleri ile uğraşan kurumlara</a:t>
            </a:r>
            <a:r>
              <a:rPr lang="tr-TR" dirty="0">
                <a:latin typeface="Arial" panose="020B0604020202020204" pitchFamily="34" charset="0"/>
                <a:ea typeface="Georgia" panose="02040502050405020303" pitchFamily="18" charset="0"/>
                <a:cs typeface="Arial" panose="020B0604020202020204" pitchFamily="34" charset="0"/>
              </a:rPr>
              <a:t> bu işleri ile ilgili olarak yapılan hak ediş ödemeleri. 1 Mart 2021 tarihinden itibaren yapılacak ödemelerde %5 olarak uygulanmaktadır. </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u="sng" dirty="0">
                <a:latin typeface="Arial" panose="020B0604020202020204" pitchFamily="34" charset="0"/>
                <a:ea typeface="Georgia" panose="02040502050405020303" pitchFamily="18" charset="0"/>
                <a:cs typeface="Arial" panose="020B0604020202020204" pitchFamily="34" charset="0"/>
              </a:rPr>
              <a:t>Serbest meslek kazançlarında;</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Petrol arama faaliyetleri kapsamında olanlardan %5 oranında, </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Diğer serbest meslek kazançlarında %20 oranında uygulanır. </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u="sng" dirty="0">
                <a:latin typeface="Arial" panose="020B0604020202020204" pitchFamily="34" charset="0"/>
                <a:ea typeface="Georgia" panose="02040502050405020303" pitchFamily="18" charset="0"/>
                <a:cs typeface="Arial" panose="020B0604020202020204" pitchFamily="34" charset="0"/>
              </a:rPr>
              <a:t>Gayrimenkul sermaye iratlarında;</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Finansal kiralama kanunu kapsamındaki faaliyetlerden sağlanacak gayrimenkul sermaye iratlarında %1 oranında,</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r>
              <a:rPr lang="tr-TR" dirty="0">
                <a:latin typeface="Arial" panose="020B0604020202020204" pitchFamily="34" charset="0"/>
                <a:ea typeface="Georgia" panose="02040502050405020303" pitchFamily="18" charset="0"/>
              </a:rPr>
              <a:t>Diğer gayrimenkul sermaye iratlarında %20 oranında uygulanır. </a:t>
            </a:r>
            <a:endParaRPr lang="tr-TR" dirty="0"/>
          </a:p>
        </p:txBody>
      </p:sp>
    </p:spTree>
    <p:extLst>
      <p:ext uri="{BB962C8B-B14F-4D97-AF65-F5344CB8AC3E}">
        <p14:creationId xmlns:p14="http://schemas.microsoft.com/office/powerpoint/2010/main" val="3384531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E02799E-9453-46B7-EC72-2F2BD071DA9F}"/>
              </a:ext>
            </a:extLst>
          </p:cNvPr>
          <p:cNvSpPr>
            <a:spLocks noGrp="1"/>
          </p:cNvSpPr>
          <p:nvPr>
            <p:ph idx="1"/>
          </p:nvPr>
        </p:nvSpPr>
        <p:spPr>
          <a:xfrm>
            <a:off x="482600" y="596348"/>
            <a:ext cx="11086548" cy="5804452"/>
          </a:xfrm>
        </p:spPr>
        <p:txBody>
          <a:bodyPr>
            <a:normAutofit fontScale="92500" lnSpcReduction="20000"/>
          </a:bodyPr>
          <a:lstStyle/>
          <a:p>
            <a:pPr algn="just">
              <a:lnSpc>
                <a:spcPct val="150000"/>
              </a:lnSpc>
              <a:spcAft>
                <a:spcPts val="800"/>
              </a:spcAft>
            </a:pPr>
            <a:r>
              <a:rPr lang="tr-TR" sz="1800" b="1" dirty="0">
                <a:effectLst/>
                <a:latin typeface="Arial" panose="020B0604020202020204" pitchFamily="34" charset="0"/>
                <a:ea typeface="Georgia" panose="02040502050405020303" pitchFamily="18" charset="0"/>
                <a:cs typeface="Arial" panose="020B0604020202020204" pitchFamily="34" charset="0"/>
              </a:rPr>
              <a:t>Örnek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latin typeface="Arial" panose="020B0604020202020204" pitchFamily="34" charset="0"/>
                <a:ea typeface="Georgia" panose="02040502050405020303" pitchFamily="18" charset="0"/>
                <a:cs typeface="Arial" panose="020B0604020202020204" pitchFamily="34" charset="0"/>
              </a:rPr>
              <a:t>Ardıç </a:t>
            </a:r>
            <a:r>
              <a:rPr lang="tr-TR" sz="1800" dirty="0">
                <a:effectLst/>
                <a:latin typeface="Arial" panose="020B0604020202020204" pitchFamily="34" charset="0"/>
                <a:ea typeface="Georgia" panose="02040502050405020303" pitchFamily="18" charset="0"/>
                <a:cs typeface="Arial" panose="020B0604020202020204" pitchFamily="34" charset="0"/>
              </a:rPr>
              <a:t>A.Ş. portföyünde biriken nakit tutarı değerlendirmek için 10.01.2022 tarihinde Tam mükellefiyete tabi </a:t>
            </a:r>
            <a:r>
              <a:rPr lang="tr-TR" sz="1800" dirty="0">
                <a:effectLst/>
                <a:latin typeface="Arial" panose="020B0604020202020204" pitchFamily="34" charset="0"/>
                <a:ea typeface="Georgia" panose="02040502050405020303" pitchFamily="18" charset="0"/>
                <a:cs typeface="Times New Roman" panose="02020603050405020304" pitchFamily="18" charset="0"/>
              </a:rPr>
              <a:t>yatırım fonu katılma payı satın almış ve 31.03.2022 tarihinde 100.000 ₺ kar payı geliri elde etmiştir. Yatırım fonunun kazançları altın, döviz kıymetli madenler gibi pasif nitelikli gelirlerden oluşmamaktadır. </a:t>
            </a:r>
          </a:p>
          <a:p>
            <a:pPr algn="just">
              <a:lnSpc>
                <a:spcPct val="150000"/>
              </a:lnSpc>
              <a:spcAft>
                <a:spcPts val="800"/>
              </a:spcAft>
            </a:pPr>
            <a:r>
              <a:rPr lang="tr-TR" sz="1800" b="1" dirty="0">
                <a:effectLst/>
                <a:latin typeface="Arial" panose="020B0604020202020204" pitchFamily="34" charset="0"/>
                <a:ea typeface="Georgia" panose="02040502050405020303" pitchFamily="18" charset="0"/>
                <a:cs typeface="Arial" panose="020B0604020202020204" pitchFamily="34" charset="0"/>
              </a:rPr>
              <a:t>Çözüm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Kurumlar Vergisi kanununun 5/1-a maddesine eklenen 4. bendine göre;</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rPr>
              <a:t>01.01.2022 tarihinden itibaren </a:t>
            </a:r>
            <a:r>
              <a:rPr lang="tr-TR" sz="1800" dirty="0">
                <a:effectLst/>
                <a:latin typeface="Arial" panose="020B0604020202020204" pitchFamily="34" charset="0"/>
                <a:ea typeface="Georgia" panose="02040502050405020303" pitchFamily="18" charset="0"/>
                <a:cs typeface="Times New Roman" panose="02020603050405020304" pitchFamily="18" charset="0"/>
              </a:rPr>
              <a:t>(Portföyünde yabancı para birimi cinsinden varlık ve altın ile diğer kıymetli madenler ve bunlara dayalı sermaye piyasası araçları bulunan yatırım fonlarından elde edilen kazançlar hariç)</a:t>
            </a:r>
            <a:r>
              <a:rPr lang="tr-TR" sz="1800" dirty="0">
                <a:effectLst/>
                <a:latin typeface="Arial" panose="020B0604020202020204" pitchFamily="34" charset="0"/>
                <a:ea typeface="Georgia" panose="02040502050405020303" pitchFamily="18" charset="0"/>
                <a:cs typeface="Arial" panose="020B0604020202020204" pitchFamily="34" charset="0"/>
              </a:rPr>
              <a:t> </a:t>
            </a:r>
            <a:r>
              <a:rPr lang="tr-TR" sz="1800" dirty="0">
                <a:effectLst/>
                <a:latin typeface="Arial" panose="020B0604020202020204" pitchFamily="34" charset="0"/>
                <a:ea typeface="Georgia" panose="02040502050405020303" pitchFamily="18" charset="0"/>
                <a:cs typeface="Times New Roman" panose="02020603050405020304" pitchFamily="18" charset="0"/>
              </a:rPr>
              <a:t>Tam mükellefiyete tabi olan girişim sermayesi yatırım fonu katılma payları ile girişim sermayesi yatırım ortaklıklarının hisse senetlerinden elde ettikleri kâr paylarının yanı sıra  diğer yatırım fonu katılma paylarından elde ettikleri kâr payları ile katılma paylarının fona iadesinden doğan gelirler de istisna kapsamına alınmıştır. </a:t>
            </a: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Times New Roman" panose="02020603050405020304" pitchFamily="18" charset="0"/>
              </a:rPr>
              <a:t>Bu bağlamda elde edilen 100.000 ₺ kazanç 2022 yılı birinci geçici vergi döneminde verilecek olan beyanname üzerinden Kurumlar Vergisi Kanunu 5/1-a maddesi kapsamında istisna olarak değerlendirilebilecektir. </a:t>
            </a:r>
          </a:p>
          <a:p>
            <a:endParaRPr lang="tr-TR" dirty="0"/>
          </a:p>
        </p:txBody>
      </p:sp>
    </p:spTree>
    <p:extLst>
      <p:ext uri="{BB962C8B-B14F-4D97-AF65-F5344CB8AC3E}">
        <p14:creationId xmlns:p14="http://schemas.microsoft.com/office/powerpoint/2010/main" val="3513846524"/>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8763" y="682785"/>
            <a:ext cx="11092873" cy="5078313"/>
          </a:xfrm>
          <a:prstGeom prst="rect">
            <a:avLst/>
          </a:prstGeom>
        </p:spPr>
        <p:txBody>
          <a:bodyPr wrap="square">
            <a:spAutoFit/>
          </a:bodyPr>
          <a:lstStyle/>
          <a:p>
            <a:pPr algn="just">
              <a:lnSpc>
                <a:spcPct val="150000"/>
              </a:lnSpc>
              <a:spcAft>
                <a:spcPts val="0"/>
              </a:spcAft>
            </a:pPr>
            <a:r>
              <a:rPr lang="tr-TR" u="sng" dirty="0">
                <a:latin typeface="Arial" panose="020B0604020202020204" pitchFamily="34" charset="0"/>
                <a:ea typeface="Georgia" panose="02040502050405020303" pitchFamily="18" charset="0"/>
                <a:cs typeface="Arial" panose="020B0604020202020204" pitchFamily="34" charset="0"/>
              </a:rPr>
              <a:t>Menkul Sermaye iratlarında</a:t>
            </a:r>
            <a:r>
              <a:rPr lang="tr-TR" dirty="0">
                <a:latin typeface="Arial" panose="020B0604020202020204" pitchFamily="34" charset="0"/>
                <a:ea typeface="Georgia" panose="02040502050405020303" pitchFamily="18" charset="0"/>
                <a:cs typeface="Arial" panose="020B0604020202020204" pitchFamily="34" charset="0"/>
              </a:rPr>
              <a:t>; (Gelir Vergisi Kanununun 75. Maddesinin ikinci fıkrasının 1,2,3,4 numaralı bentlerinde sayılanlar hariç)</a:t>
            </a:r>
            <a:r>
              <a:rPr lang="tr-TR" dirty="0">
                <a:latin typeface="Arial" panose="020B0604020202020204" pitchFamily="34" charset="0"/>
                <a:ea typeface="Georgia" panose="02040502050405020303" pitchFamily="18" charset="0"/>
                <a:cs typeface="Times New Roman" panose="02020603050405020304" pitchFamily="18" charset="0"/>
              </a:rPr>
              <a:t> </a:t>
            </a:r>
            <a:r>
              <a:rPr lang="tr-TR" dirty="0">
                <a:latin typeface="Arial" panose="020B0604020202020204" pitchFamily="34" charset="0"/>
                <a:ea typeface="Georgia" panose="02040502050405020303" pitchFamily="18" charset="0"/>
                <a:cs typeface="Arial" panose="020B0604020202020204" pitchFamily="34" charset="0"/>
              </a:rPr>
              <a:t>Vergi Usul Kanununun 11.inci maddesinin yedinci fıkrası kapsamındaki ödemelerden.</a:t>
            </a:r>
            <a:r>
              <a:rPr lang="tr-TR" dirty="0">
                <a:latin typeface="Arial" panose="020B0604020202020204" pitchFamily="34" charset="0"/>
                <a:ea typeface="Georgia" panose="02040502050405020303" pitchFamily="18" charset="0"/>
                <a:cs typeface="Times New Roman" panose="02020603050405020304" pitchFamily="18" charset="0"/>
              </a:rPr>
              <a:t> </a:t>
            </a:r>
            <a:r>
              <a:rPr lang="tr-TR" dirty="0">
                <a:latin typeface="Arial" panose="020B0604020202020204" pitchFamily="34" charset="0"/>
                <a:ea typeface="Georgia" panose="02040502050405020303" pitchFamily="18" charset="0"/>
                <a:cs typeface="Arial" panose="020B0604020202020204" pitchFamily="34" charset="0"/>
              </a:rPr>
              <a:t>Ticarî veya ziraî kazanca dahil olup olmadığına bakılmaksızın telif, imtiyaz, ihtira, işletme, ticaret unvanı, marka ve benzeri </a:t>
            </a:r>
            <a:r>
              <a:rPr lang="tr-TR" u="sng" dirty="0">
                <a:latin typeface="Arial" panose="020B0604020202020204" pitchFamily="34" charset="0"/>
                <a:ea typeface="Georgia" panose="02040502050405020303" pitchFamily="18" charset="0"/>
                <a:cs typeface="Arial" panose="020B0604020202020204" pitchFamily="34" charset="0"/>
              </a:rPr>
              <a:t>gayri maddi hakların satışı, devir ve temliki</a:t>
            </a:r>
            <a:r>
              <a:rPr lang="tr-TR" dirty="0">
                <a:latin typeface="Arial" panose="020B0604020202020204" pitchFamily="34" charset="0"/>
                <a:ea typeface="Georgia" panose="02040502050405020303" pitchFamily="18" charset="0"/>
                <a:cs typeface="Arial" panose="020B0604020202020204" pitchFamily="34" charset="0"/>
              </a:rPr>
              <a:t> karşılığında nakden veya </a:t>
            </a:r>
            <a:r>
              <a:rPr lang="tr-TR" dirty="0" err="1">
                <a:latin typeface="Arial" panose="020B0604020202020204" pitchFamily="34" charset="0"/>
                <a:ea typeface="Georgia" panose="02040502050405020303" pitchFamily="18" charset="0"/>
                <a:cs typeface="Arial" panose="020B0604020202020204" pitchFamily="34" charset="0"/>
              </a:rPr>
              <a:t>hesaben</a:t>
            </a:r>
            <a:r>
              <a:rPr lang="tr-TR" dirty="0">
                <a:latin typeface="Arial" panose="020B0604020202020204" pitchFamily="34" charset="0"/>
                <a:ea typeface="Georgia" panose="02040502050405020303" pitchFamily="18" charset="0"/>
                <a:cs typeface="Arial" panose="020B0604020202020204" pitchFamily="34" charset="0"/>
              </a:rPr>
              <a:t> ödenen veya tahakkuk ettirilen bedeller üzerinden bu maddenin birinci fıkrasında belirtilen kişilerce %15 oranında kurumlar vergisi kesintisi yapılır.</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Tam mükellef kurumlar tarafından, Türkiye’de bir iş yeri veya daimî temsilci aracılığıyla kâr payı elde edenler hariç olmak üzere dar mükellef kurumlara veya kurumlar vergisinden muaf olan dar mükelleflere dağıtılan (Kârın sermayeye eklenmesi kâr dağıtımı sayılmaz.) ve Gelir Vergisi Kanununun 75’inci maddesinin ikinci fıkrasının (1), (2) ve (3) numaralı bentlerinde sayılan kâr payları üzerinden bu Kanunun 15’inci maddesinin üçüncü fıkrası uyarınca vergi kesintisine tâbi tutulan kazançlar hariç olmak üzere % 15 oranında kurumlar vergisi kesintisi yapılır</a:t>
            </a:r>
            <a:endParaRPr lang="tr-TR" dirty="0">
              <a:latin typeface="Arial" panose="020B0604020202020204" pitchFamily="34"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289379973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2654" y="502882"/>
            <a:ext cx="11120582" cy="5909310"/>
          </a:xfrm>
          <a:prstGeom prst="rect">
            <a:avLst/>
          </a:prstGeom>
        </p:spPr>
        <p:txBody>
          <a:bodyPr wrap="square">
            <a:spAutoFit/>
          </a:bodyPr>
          <a:lstStyle/>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Kanunun 5’inci maddesinin birinci fıkrasının c bendinde belirtilen kurumlar vergisinden istisna edilen kazançlar ile c bendinde belirtilen şirketlerin (b) bendindeki şartları taşıyan iştirak kazançlarından anonim veya </a:t>
            </a:r>
            <a:r>
              <a:rPr lang="tr-TR" dirty="0" err="1">
                <a:latin typeface="Arial" panose="020B0604020202020204" pitchFamily="34" charset="0"/>
                <a:ea typeface="Georgia" panose="02040502050405020303" pitchFamily="18" charset="0"/>
                <a:cs typeface="Arial" panose="020B0604020202020204" pitchFamily="34" charset="0"/>
              </a:rPr>
              <a:t>limited</a:t>
            </a:r>
            <a:r>
              <a:rPr lang="tr-TR" dirty="0">
                <a:latin typeface="Arial" panose="020B0604020202020204" pitchFamily="34" charset="0"/>
                <a:ea typeface="Georgia" panose="02040502050405020303" pitchFamily="18" charset="0"/>
                <a:cs typeface="Arial" panose="020B0604020202020204" pitchFamily="34" charset="0"/>
              </a:rPr>
              <a:t> şirket niteliğindeki dar mükellef kurumlara dağıtılan kâr paylarından</a:t>
            </a:r>
            <a:r>
              <a:rPr lang="tr-TR" dirty="0">
                <a:latin typeface="Arial" panose="020B0604020202020204" pitchFamily="34" charset="0"/>
                <a:ea typeface="Georgia" panose="02040502050405020303" pitchFamily="18" charset="0"/>
                <a:cs typeface="Times New Roman" panose="02020603050405020304" pitchFamily="18" charset="0"/>
              </a:rPr>
              <a:t> </a:t>
            </a:r>
            <a:r>
              <a:rPr lang="tr-TR" dirty="0">
                <a:latin typeface="Arial" panose="020B0604020202020204" pitchFamily="34" charset="0"/>
                <a:ea typeface="Georgia" panose="02040502050405020303" pitchFamily="18" charset="0"/>
                <a:cs typeface="Arial" panose="020B0604020202020204" pitchFamily="34" charset="0"/>
              </a:rPr>
              <a:t>Türkiye’de iş yeri ve daimî temsilcisi bulunmayan mükelleflerin, yetkili makamların izniyle açılan sergi ve panayırlarda yaptıkları ticarî faaliyetlerden elde ettikleri kazançlar üzerinden, kurum bünyesinde %15 oranında kurumlar vergisi kesintisi yapılır.</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Yıllık veya özel beyanname veren dar mükellef kurumların, indirim ve istisnalar düşülmeden önceki kurum kazancından, hesaplanan kurumlar vergisi düşüldükten sonra kalan kısımdan ana merkeze aktardıkları tutar üzerinden, kurum bünyesinde %15 oranında kurumlar vergisi kesintisi yapılır.</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Kazancın elde edildiği ülke vergi sisteminin, Türk vergi sisteminin yarattığı vergilendirme kapasitesi ile aynı düzeyde bir vergilendirme imkânı sağlayıp sağlamadığı ve bilgi değişimi hususunun göz önünde bulundurulması suretiyle Cumhurbaşkanınca ilan edilen ülkelerde yerleşik olan veya faaliyette bulunan kurumlara (tam mükellef kurumların bu nitelikteki ülkelerde bulunan iş yerleri dahil) nakden veya </a:t>
            </a:r>
            <a:r>
              <a:rPr lang="tr-TR" dirty="0" err="1">
                <a:latin typeface="Arial" panose="020B0604020202020204" pitchFamily="34" charset="0"/>
                <a:ea typeface="Georgia" panose="02040502050405020303" pitchFamily="18" charset="0"/>
                <a:cs typeface="Arial" panose="020B0604020202020204" pitchFamily="34" charset="0"/>
              </a:rPr>
              <a:t>hesaben</a:t>
            </a:r>
            <a:r>
              <a:rPr lang="tr-TR" dirty="0">
                <a:latin typeface="Arial" panose="020B0604020202020204" pitchFamily="34" charset="0"/>
                <a:ea typeface="Georgia" panose="02040502050405020303" pitchFamily="18" charset="0"/>
                <a:cs typeface="Arial" panose="020B0604020202020204" pitchFamily="34" charset="0"/>
              </a:rPr>
              <a:t> yapılan veya tahakkuk ettirilen her türlü ödemeler üzerinden kurumlar vergisi kesintisi yapılır. </a:t>
            </a:r>
            <a:endParaRPr lang="tr-TR" dirty="0">
              <a:latin typeface="Arial" panose="020B0604020202020204" pitchFamily="34"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280658682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15637" y="836080"/>
            <a:ext cx="11028218" cy="5493812"/>
          </a:xfrm>
          <a:prstGeom prst="rect">
            <a:avLst/>
          </a:prstGeom>
        </p:spPr>
        <p:txBody>
          <a:bodyPr wrap="square">
            <a:spAutoFit/>
          </a:bodyPr>
          <a:lstStyle/>
          <a:p>
            <a:pPr algn="just">
              <a:lnSpc>
                <a:spcPct val="150000"/>
              </a:lnSpc>
              <a:spcAft>
                <a:spcPts val="0"/>
              </a:spcAft>
            </a:pPr>
            <a:r>
              <a:rPr lang="tr-TR" b="1" dirty="0">
                <a:latin typeface="Arial" panose="020B0604020202020204" pitchFamily="34" charset="0"/>
                <a:ea typeface="Georgia" panose="02040502050405020303" pitchFamily="18" charset="0"/>
                <a:cs typeface="Arial" panose="020B0604020202020204" pitchFamily="34" charset="0"/>
              </a:rPr>
              <a:t>Çifte vergileme, </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Vergiye tabi bir gelirin birden fazla ülkede vergi konusu olması, aynı gelirin hem elde edildiği ülkede hem de geliri elde edenin mukim (yerleşik) olduğu ülkede vergilendirilmesidir. Ülkeler bu istenilmeyen durumu ortadan kaldırmak amacıyla aralarında vergi anlaşmaları yapmaktadırlar. </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pPr>
            <a:r>
              <a:rPr lang="tr-TR" dirty="0">
                <a:latin typeface="Arial" panose="020B0604020202020204" pitchFamily="34" charset="0"/>
                <a:ea typeface="Georgia" panose="02040502050405020303" pitchFamily="18" charset="0"/>
                <a:cs typeface="Arial" panose="020B0604020202020204" pitchFamily="34" charset="0"/>
              </a:rPr>
              <a:t>T.C. Anayasası’nın 90’ıncı maddesinin son fıkrasına göre, usulüne göre yürürlüğe konulmuş, milletlerarası anlaşmalar kanun hükmündedir. Bu nedenle, </a:t>
            </a:r>
            <a:r>
              <a:rPr lang="tr-TR" u="sng" dirty="0">
                <a:latin typeface="Arial" panose="020B0604020202020204" pitchFamily="34" charset="0"/>
                <a:ea typeface="Georgia" panose="02040502050405020303" pitchFamily="18" charset="0"/>
                <a:cs typeface="Arial" panose="020B0604020202020204" pitchFamily="34" charset="0"/>
              </a:rPr>
              <a:t>Türkiye Cumhuriyeti  </a:t>
            </a:r>
            <a:r>
              <a:rPr lang="tr-TR" u="sng" dirty="0"/>
              <a:t>Devleti’nin taraf olduğu uluslararası vergi anlaşmalarında yer alan düzenlemeler, içerdikleri özel hükümler de göz önünde bulundurulduğunda vergi uygulama alanında öncelikle dikkate alınmalıdır</a:t>
            </a:r>
            <a:r>
              <a:rPr lang="tr-TR" dirty="0"/>
              <a:t>. Dolayısıyla dar mükellef kurumların Türkiye’de elde ettikleri kazançların vergilendirilmesi bakımından, dar mükellefin mukimi bulunduğu devlet ile Türkiye Cumhuriyeti Devleti arasında imzalanan “Çifte Vergilendirmeyi Önleme Anlaşması” ilk sırada gelmektedir. Bu nedenle, dar mükellef kurumların Türkiye’de elde ettikleri kazançları üzerinden vergi kesintisinde çifte vergilendirmeyi önleme anlaşmaları hüküm ifade etmektedir. </a:t>
            </a:r>
          </a:p>
          <a:p>
            <a:pPr algn="just">
              <a:lnSpc>
                <a:spcPct val="150000"/>
              </a:lnSpc>
              <a:spcAft>
                <a:spcPts val="0"/>
              </a:spcAft>
            </a:pPr>
            <a:endParaRPr lang="tr-TR" dirty="0">
              <a:latin typeface="Arial" panose="020B0604020202020204" pitchFamily="34"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1286066973"/>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07999" y="1300794"/>
            <a:ext cx="11000509" cy="4985980"/>
          </a:xfrm>
          <a:prstGeom prst="rect">
            <a:avLst/>
          </a:prstGeom>
        </p:spPr>
        <p:txBody>
          <a:bodyPr wrap="square">
            <a:spAutoFit/>
          </a:bodyPr>
          <a:lstStyle/>
          <a:p>
            <a:pPr algn="just">
              <a:lnSpc>
                <a:spcPct val="150000"/>
              </a:lnSpc>
              <a:spcAft>
                <a:spcPts val="0"/>
              </a:spcAft>
            </a:pPr>
            <a:r>
              <a:rPr lang="tr-TR" sz="2000" dirty="0">
                <a:latin typeface="Arial" panose="020B0604020202020204" pitchFamily="34" charset="0"/>
                <a:ea typeface="Georgia" panose="02040502050405020303" pitchFamily="18" charset="0"/>
                <a:cs typeface="Arial" panose="020B0604020202020204" pitchFamily="34" charset="0"/>
              </a:rPr>
              <a:t>Zira çifte vergilendirmeyi önleme anlaşmaları ile, vergiye tabi kazancın anlaşmaya taraf ülkelerden hangisi tarafınca vergilendirileceği ve bazı kazanç türleri itibariyle uygulanacak vergi oranlarının sınırları belirlenmektedir. Diğer bir ifade ile; dar mükellef kurum kazançlarının vergi kesintisine tabi tutulmasında, dar mükellef kurumun mukimi olduğu ülke ile imzalanmış bir çifte vergilendirmeyi önleme anlaşması varsa bu anlaşma hükümlerinin öncelikle göz önünde bulundurulması gerekmektedir.</a:t>
            </a:r>
          </a:p>
          <a:p>
            <a:pPr algn="just">
              <a:lnSpc>
                <a:spcPct val="150000"/>
              </a:lnSpc>
            </a:pPr>
            <a:r>
              <a:rPr lang="tr-TR" sz="2000" dirty="0">
                <a:latin typeface="Arial" panose="020B0604020202020204" pitchFamily="34" charset="0"/>
                <a:ea typeface="Georgia" panose="02040502050405020303" pitchFamily="18" charset="0"/>
                <a:cs typeface="Arial" panose="020B0604020202020204" pitchFamily="34" charset="0"/>
              </a:rPr>
              <a:t/>
            </a:r>
            <a:br>
              <a:rPr lang="tr-TR" sz="2000" dirty="0">
                <a:latin typeface="Arial" panose="020B0604020202020204" pitchFamily="34" charset="0"/>
                <a:ea typeface="Georgia" panose="02040502050405020303" pitchFamily="18" charset="0"/>
                <a:cs typeface="Arial" panose="020B0604020202020204" pitchFamily="34" charset="0"/>
              </a:rPr>
            </a:br>
            <a:r>
              <a:rPr lang="tr-TR" sz="2000" dirty="0">
                <a:latin typeface="Arial" panose="020B0604020202020204" pitchFamily="34" charset="0"/>
                <a:ea typeface="Georgia" panose="02040502050405020303" pitchFamily="18" charset="0"/>
                <a:cs typeface="Arial" panose="020B0604020202020204" pitchFamily="34" charset="0"/>
              </a:rPr>
              <a:t>Dar mükellefiyette vergi kesintisinin yapılıp yapılmayacağını veya hangi oranda yapılabileceğini doğru olarak tespit edebilmek için ilgili ülkeyle yapılan </a:t>
            </a:r>
            <a:r>
              <a:rPr lang="tr-TR" sz="2000" dirty="0">
                <a:latin typeface="Arial" panose="020B0604020202020204" pitchFamily="34" charset="0"/>
                <a:cs typeface="Arial" panose="020B0604020202020204" pitchFamily="34" charset="0"/>
              </a:rPr>
              <a:t>çifte vergiyi önleme anlaşmalarına incelenmesi gerekir. </a:t>
            </a:r>
          </a:p>
          <a:p>
            <a:endParaRPr lang="tr-TR" dirty="0"/>
          </a:p>
        </p:txBody>
      </p:sp>
    </p:spTree>
    <p:extLst>
      <p:ext uri="{BB962C8B-B14F-4D97-AF65-F5344CB8AC3E}">
        <p14:creationId xmlns:p14="http://schemas.microsoft.com/office/powerpoint/2010/main" val="67809329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82600" y="831273"/>
            <a:ext cx="11090564" cy="5403272"/>
          </a:xfrm>
        </p:spPr>
        <p:txBody>
          <a:bodyPr>
            <a:normAutofit fontScale="70000" lnSpcReduction="20000"/>
          </a:bodyPr>
          <a:lstStyle/>
          <a:p>
            <a:pPr algn="just">
              <a:lnSpc>
                <a:spcPct val="160000"/>
              </a:lnSpc>
            </a:pPr>
            <a:r>
              <a:rPr lang="tr-TR" b="1" dirty="0">
                <a:latin typeface="Arial" panose="020B0604020202020204" pitchFamily="34" charset="0"/>
                <a:cs typeface="Arial" panose="020B0604020202020204" pitchFamily="34" charset="0"/>
              </a:rPr>
              <a:t>Örnek</a:t>
            </a:r>
            <a:endParaRPr lang="tr-TR" dirty="0">
              <a:latin typeface="Arial" panose="020B0604020202020204" pitchFamily="34" charset="0"/>
              <a:cs typeface="Arial" panose="020B0604020202020204" pitchFamily="34" charset="0"/>
            </a:endParaRPr>
          </a:p>
          <a:p>
            <a:pPr algn="just">
              <a:lnSpc>
                <a:spcPct val="160000"/>
              </a:lnSpc>
            </a:pPr>
            <a:r>
              <a:rPr lang="tr-TR" dirty="0">
                <a:latin typeface="Arial" panose="020B0604020202020204" pitchFamily="34" charset="0"/>
                <a:cs typeface="Arial" panose="020B0604020202020204" pitchFamily="34" charset="0"/>
              </a:rPr>
              <a:t>Sakarya’da bulunan Arslan A.Ş. ticari hacminin geliştirilmesi amacıyla 01.04.2022 tarihinde mevcut yazılımlarının uygulama eğitimleri, teknik alt yapının geliştirilmesi, personel eğitimi ve uygulama eğitimi konusunda Haiti merkezli Aitin </a:t>
            </a:r>
            <a:r>
              <a:rPr lang="tr-TR" dirty="0" err="1">
                <a:latin typeface="Arial" panose="020B0604020202020204" pitchFamily="34" charset="0"/>
                <a:cs typeface="Arial" panose="020B0604020202020204" pitchFamily="34" charset="0"/>
              </a:rPr>
              <a:t>Company</a:t>
            </a:r>
            <a:r>
              <a:rPr lang="tr-TR" dirty="0">
                <a:latin typeface="Arial" panose="020B0604020202020204" pitchFamily="34" charset="0"/>
                <a:cs typeface="Arial" panose="020B0604020202020204" pitchFamily="34" charset="0"/>
              </a:rPr>
              <a:t> firmasından teknik destek hizmeti almıştır. Bu kapsamda Aitin </a:t>
            </a:r>
            <a:r>
              <a:rPr lang="tr-TR" dirty="0" err="1">
                <a:latin typeface="Arial" panose="020B0604020202020204" pitchFamily="34" charset="0"/>
                <a:cs typeface="Arial" panose="020B0604020202020204" pitchFamily="34" charset="0"/>
              </a:rPr>
              <a:t>Company</a:t>
            </a:r>
            <a:r>
              <a:rPr lang="tr-TR" dirty="0">
                <a:latin typeface="Arial" panose="020B0604020202020204" pitchFamily="34" charset="0"/>
                <a:cs typeface="Arial" panose="020B0604020202020204" pitchFamily="34" charset="0"/>
              </a:rPr>
              <a:t> adına 2 teknik personel 35 gün boyunca Arslan A.Ş. personeline gerekli eğitimleri vermiş ve karşılığında 500.000 ₺ kazanç sağlamıştır. Haiti ile Türkiye arasında çifte vergiyi önleme anlaşmaları bulunmamaktadır. </a:t>
            </a:r>
          </a:p>
          <a:p>
            <a:pPr algn="just">
              <a:lnSpc>
                <a:spcPct val="160000"/>
              </a:lnSpc>
            </a:pPr>
            <a:r>
              <a:rPr lang="tr-TR" b="1" dirty="0">
                <a:latin typeface="Arial" panose="020B0604020202020204" pitchFamily="34" charset="0"/>
                <a:cs typeface="Arial" panose="020B0604020202020204" pitchFamily="34" charset="0"/>
              </a:rPr>
              <a:t>Çözüm</a:t>
            </a:r>
            <a:endParaRPr lang="tr-TR" dirty="0">
              <a:latin typeface="Arial" panose="020B0604020202020204" pitchFamily="34" charset="0"/>
              <a:cs typeface="Arial" panose="020B0604020202020204" pitchFamily="34" charset="0"/>
            </a:endParaRPr>
          </a:p>
          <a:p>
            <a:pPr algn="just">
              <a:lnSpc>
                <a:spcPct val="160000"/>
              </a:lnSpc>
            </a:pPr>
            <a:r>
              <a:rPr lang="tr-TR" dirty="0">
                <a:latin typeface="Arial" panose="020B0604020202020204" pitchFamily="34" charset="0"/>
                <a:cs typeface="Arial" panose="020B0604020202020204" pitchFamily="34" charset="0"/>
              </a:rPr>
              <a:t>Kurumlar Vergisi Kanununun 1’inci maddesinde sayılan kurumların, kanuni ve iş merkezlerinin Türkiye’de bulunup bulunmadığına göre tam mükellefiyet veya dar mükellefiyet esasında vergilendirilmektedir. </a:t>
            </a:r>
          </a:p>
          <a:p>
            <a:pPr algn="just">
              <a:lnSpc>
                <a:spcPct val="160000"/>
              </a:lnSpc>
            </a:pPr>
            <a:r>
              <a:rPr lang="tr-TR" dirty="0">
                <a:latin typeface="Arial" panose="020B0604020202020204" pitchFamily="34" charset="0"/>
                <a:cs typeface="Arial" panose="020B0604020202020204" pitchFamily="34" charset="0"/>
              </a:rPr>
              <a:t>Kanuni veya iş merkezleri Türkiye’de bulunanların gerek Türkiye içinde gerekse Türkiye dışında elde ettikleri kazançları üzerinden vergilendirilecektir.</a:t>
            </a:r>
          </a:p>
          <a:p>
            <a:endParaRPr lang="tr-TR" dirty="0"/>
          </a:p>
        </p:txBody>
      </p:sp>
    </p:spTree>
    <p:extLst>
      <p:ext uri="{BB962C8B-B14F-4D97-AF65-F5344CB8AC3E}">
        <p14:creationId xmlns:p14="http://schemas.microsoft.com/office/powerpoint/2010/main" val="21535001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82600" y="785091"/>
            <a:ext cx="11099800" cy="5094501"/>
          </a:xfrm>
        </p:spPr>
        <p:txBody>
          <a:bodyPr>
            <a:normAutofit fontScale="92500" lnSpcReduction="20000"/>
          </a:bodyPr>
          <a:lstStyle/>
          <a:p>
            <a:pPr algn="just">
              <a:lnSpc>
                <a:spcPct val="160000"/>
              </a:lnSpc>
            </a:pPr>
            <a:r>
              <a:rPr lang="tr-TR" sz="2100" dirty="0">
                <a:latin typeface="Arial" panose="020B0604020202020204" pitchFamily="34" charset="0"/>
                <a:cs typeface="Arial" panose="020B0604020202020204" pitchFamily="34" charset="0"/>
              </a:rPr>
              <a:t>Gelir Vergisi Kanunu’nun 6. Maddesinde, Türkiye’de </a:t>
            </a:r>
            <a:r>
              <a:rPr lang="tr-TR" sz="2100" u="sng" dirty="0">
                <a:latin typeface="Arial" panose="020B0604020202020204" pitchFamily="34" charset="0"/>
                <a:cs typeface="Arial" panose="020B0604020202020204" pitchFamily="34" charset="0"/>
              </a:rPr>
              <a:t>yerleşmiş olmayan</a:t>
            </a:r>
            <a:r>
              <a:rPr lang="tr-TR" sz="2100" dirty="0">
                <a:latin typeface="Arial" panose="020B0604020202020204" pitchFamily="34" charset="0"/>
                <a:cs typeface="Arial" panose="020B0604020202020204" pitchFamily="34" charset="0"/>
              </a:rPr>
              <a:t> gerçek kişilerin sadece Türkiye’de elde ettikleri kazanç ve iratları üzerinden vergilendirileceği hüküm altına alınmıştır. </a:t>
            </a:r>
          </a:p>
          <a:p>
            <a:pPr algn="just">
              <a:lnSpc>
                <a:spcPct val="170000"/>
              </a:lnSpc>
            </a:pPr>
            <a:r>
              <a:rPr lang="tr-TR" sz="2100" b="1" dirty="0">
                <a:latin typeface="Arial" panose="020B0604020202020204" pitchFamily="34" charset="0"/>
                <a:cs typeface="Arial" panose="020B0604020202020204" pitchFamily="34" charset="0"/>
              </a:rPr>
              <a:t>Gelir Vergisi Kanunu’nun 7. Maddesinde;</a:t>
            </a:r>
            <a:r>
              <a:rPr lang="tr-TR" sz="2100" dirty="0">
                <a:latin typeface="Arial" panose="020B0604020202020204" pitchFamily="34" charset="0"/>
                <a:cs typeface="Arial" panose="020B0604020202020204" pitchFamily="34" charset="0"/>
              </a:rPr>
              <a:t> </a:t>
            </a:r>
          </a:p>
          <a:p>
            <a:pPr algn="just">
              <a:lnSpc>
                <a:spcPct val="170000"/>
              </a:lnSpc>
            </a:pPr>
            <a:r>
              <a:rPr lang="tr-TR" sz="2100" dirty="0">
                <a:latin typeface="Arial" panose="020B0604020202020204" pitchFamily="34" charset="0"/>
                <a:cs typeface="Arial" panose="020B0604020202020204" pitchFamily="34" charset="0"/>
              </a:rPr>
              <a:t>“Dar mükellefiyete tabi kimseler bakımından kazanç ve iradın Türkiye’de elde edildiği aşağıdaki şartlara göre tayin olunur. </a:t>
            </a:r>
          </a:p>
          <a:p>
            <a:pPr algn="just">
              <a:lnSpc>
                <a:spcPct val="170000"/>
              </a:lnSpc>
            </a:pPr>
            <a:r>
              <a:rPr lang="tr-TR" sz="2100" u="sng" dirty="0">
                <a:latin typeface="Arial" panose="020B0604020202020204" pitchFamily="34" charset="0"/>
                <a:cs typeface="Arial" panose="020B0604020202020204" pitchFamily="34" charset="0"/>
              </a:rPr>
              <a:t>Serbest meslek kazançlarında</a:t>
            </a:r>
            <a:r>
              <a:rPr lang="tr-TR" sz="2100" dirty="0">
                <a:latin typeface="Arial" panose="020B0604020202020204" pitchFamily="34" charset="0"/>
                <a:cs typeface="Arial" panose="020B0604020202020204" pitchFamily="34" charset="0"/>
              </a:rPr>
              <a:t>: Serbest meslek faaliyetlerinin Türkiye’de icra edilmesi veya Türkiye’de değerlendirilmesi; </a:t>
            </a:r>
          </a:p>
          <a:p>
            <a:pPr algn="just">
              <a:lnSpc>
                <a:spcPct val="170000"/>
              </a:lnSpc>
            </a:pPr>
            <a:r>
              <a:rPr lang="tr-TR" sz="2100" dirty="0">
                <a:latin typeface="Arial" panose="020B0604020202020204" pitchFamily="34" charset="0"/>
                <a:cs typeface="Arial" panose="020B0604020202020204" pitchFamily="34" charset="0"/>
              </a:rPr>
              <a:t>Sözü edilen değerlendirmeden maksat, ödemenin Türkiye’de yapılması veya ödeme yabancı memlekette yapılmışsa, Türkiye’de ödeyenin veya nam ve hesabına ödeme yapılanın hesaplarına intikal ettirilmesi veya kârından ayrılmasıdır.” Hükmüne yer verilmiştir. </a:t>
            </a:r>
          </a:p>
          <a:p>
            <a:pPr algn="just">
              <a:lnSpc>
                <a:spcPct val="160000"/>
              </a:lnSpc>
            </a:pPr>
            <a:endParaRPr lang="tr-TR"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180967091"/>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812800"/>
            <a:ext cx="11035145" cy="5495636"/>
          </a:xfrm>
        </p:spPr>
        <p:txBody>
          <a:bodyPr>
            <a:normAutofit fontScale="70000" lnSpcReduction="20000"/>
          </a:bodyPr>
          <a:lstStyle/>
          <a:p>
            <a:pPr algn="just">
              <a:lnSpc>
                <a:spcPct val="170000"/>
              </a:lnSpc>
            </a:pPr>
            <a:r>
              <a:rPr lang="tr-TR" b="1" dirty="0">
                <a:latin typeface="Arial" panose="020B0604020202020204" pitchFamily="34" charset="0"/>
                <a:cs typeface="Arial" panose="020B0604020202020204" pitchFamily="34" charset="0"/>
              </a:rPr>
              <a:t>Gelir Vergisi Kanunu’nun 65. Maddesine göre;</a:t>
            </a:r>
            <a:endParaRPr lang="tr-TR" dirty="0">
              <a:latin typeface="Arial" panose="020B0604020202020204" pitchFamily="34" charset="0"/>
              <a:cs typeface="Arial" panose="020B0604020202020204" pitchFamily="34" charset="0"/>
            </a:endParaRPr>
          </a:p>
          <a:p>
            <a:pPr algn="just">
              <a:lnSpc>
                <a:spcPct val="170000"/>
              </a:lnSpc>
            </a:pPr>
            <a:r>
              <a:rPr lang="tr-TR" dirty="0">
                <a:latin typeface="Arial" panose="020B0604020202020204" pitchFamily="34" charset="0"/>
                <a:cs typeface="Arial" panose="020B0604020202020204" pitchFamily="34" charset="0"/>
              </a:rPr>
              <a:t>“Her türlü serbest meslek faaliyetinden doğan kazançlar serbest meslek kazancıdır. </a:t>
            </a:r>
          </a:p>
          <a:p>
            <a:pPr algn="just">
              <a:lnSpc>
                <a:spcPct val="170000"/>
              </a:lnSpc>
            </a:pPr>
            <a:r>
              <a:rPr lang="tr-TR" dirty="0">
                <a:latin typeface="Arial" panose="020B0604020202020204" pitchFamily="34" charset="0"/>
                <a:cs typeface="Arial" panose="020B0604020202020204" pitchFamily="34" charset="0"/>
              </a:rPr>
              <a:t>Serbest meslek faaliyeti; sermayeden ziyade şahsi mesaiye, ilmi veya mesleki bilgiye veya ihtisasa dayanan ve ticari mahiyette olmayan işlerin işverene tabi olmaksızın şahsi sorumluluk altında kendi nam ve hesabına yapılmasıdır.” Hükmü yer almıştır. </a:t>
            </a:r>
          </a:p>
          <a:p>
            <a:pPr algn="just">
              <a:lnSpc>
                <a:spcPct val="170000"/>
              </a:lnSpc>
            </a:pPr>
            <a:r>
              <a:rPr lang="tr-TR" b="1" dirty="0">
                <a:latin typeface="Arial" panose="020B0604020202020204" pitchFamily="34" charset="0"/>
                <a:cs typeface="Arial" panose="020B0604020202020204" pitchFamily="34" charset="0"/>
              </a:rPr>
              <a:t>Gelir Vergisi Kanunu’nun 94. Maddesine göre;</a:t>
            </a:r>
            <a:endParaRPr lang="tr-TR" dirty="0">
              <a:latin typeface="Arial" panose="020B0604020202020204" pitchFamily="34" charset="0"/>
              <a:cs typeface="Arial" panose="020B0604020202020204" pitchFamily="34" charset="0"/>
            </a:endParaRPr>
          </a:p>
          <a:p>
            <a:pPr algn="just">
              <a:lnSpc>
                <a:spcPct val="170000"/>
              </a:lnSpc>
            </a:pPr>
            <a:r>
              <a:rPr lang="tr-TR" dirty="0">
                <a:latin typeface="Arial" panose="020B0604020202020204" pitchFamily="34" charset="0"/>
                <a:cs typeface="Arial" panose="020B0604020202020204" pitchFamily="34" charset="0"/>
              </a:rPr>
              <a:t>Kamu idare ve müesseseleri, iktisadi kamu müesseseleri, sair kurumlar, </a:t>
            </a:r>
            <a:r>
              <a:rPr lang="tr-TR" i="1" u="sng" dirty="0">
                <a:latin typeface="Arial" panose="020B0604020202020204" pitchFamily="34" charset="0"/>
                <a:cs typeface="Arial" panose="020B0604020202020204" pitchFamily="34" charset="0"/>
              </a:rPr>
              <a:t>ticaret şirketleri</a:t>
            </a:r>
            <a:r>
              <a:rPr lang="tr-TR" dirty="0">
                <a:latin typeface="Arial" panose="020B0604020202020204" pitchFamily="34" charset="0"/>
                <a:cs typeface="Arial" panose="020B0604020202020204" pitchFamily="34" charset="0"/>
              </a:rPr>
              <a:t>, iş ortaklıkları, dernekler, vakıflar, dernek ve vakıfların iktisadi işletmeleri, kooperatifler, yatırım fonu yönetenler, gerçek gelirlerini beyan etmeye mecbur olan ticaret ve serbest meslek erbabı, zirai kazançlarını bilanço veya </a:t>
            </a:r>
            <a:r>
              <a:rPr lang="tr-TR" dirty="0" err="1">
                <a:latin typeface="Arial" panose="020B0604020202020204" pitchFamily="34" charset="0"/>
                <a:cs typeface="Arial" panose="020B0604020202020204" pitchFamily="34" charset="0"/>
              </a:rPr>
              <a:t>zırai</a:t>
            </a:r>
            <a:r>
              <a:rPr lang="tr-TR" dirty="0">
                <a:latin typeface="Arial" panose="020B0604020202020204" pitchFamily="34" charset="0"/>
                <a:cs typeface="Arial" panose="020B0604020202020204" pitchFamily="34" charset="0"/>
              </a:rPr>
              <a:t> işletme hesabı esasına göre tespit eden çiftçiler aşağıdaki bentlerde sayılan ödemeleri (avans olarak ödenenler dahil) nakden veya </a:t>
            </a:r>
            <a:r>
              <a:rPr lang="tr-TR" dirty="0" err="1">
                <a:latin typeface="Arial" panose="020B0604020202020204" pitchFamily="34" charset="0"/>
                <a:cs typeface="Arial" panose="020B0604020202020204" pitchFamily="34" charset="0"/>
              </a:rPr>
              <a:t>hesaben</a:t>
            </a:r>
            <a:r>
              <a:rPr lang="tr-TR" dirty="0">
                <a:latin typeface="Arial" panose="020B0604020202020204" pitchFamily="34" charset="0"/>
                <a:cs typeface="Arial" panose="020B0604020202020204" pitchFamily="34" charset="0"/>
              </a:rPr>
              <a:t> yaptıkları sırada, istihkak sahiplerinin gelir vergilerine mahsuben </a:t>
            </a:r>
            <a:r>
              <a:rPr lang="tr-TR" dirty="0" err="1">
                <a:latin typeface="Arial" panose="020B0604020202020204" pitchFamily="34" charset="0"/>
                <a:cs typeface="Arial" panose="020B0604020202020204" pitchFamily="34" charset="0"/>
              </a:rPr>
              <a:t>tevkifat</a:t>
            </a:r>
            <a:r>
              <a:rPr lang="tr-TR" dirty="0">
                <a:latin typeface="Arial" panose="020B0604020202020204" pitchFamily="34" charset="0"/>
                <a:cs typeface="Arial" panose="020B0604020202020204" pitchFamily="34" charset="0"/>
              </a:rPr>
              <a:t> yapmaya mecburdurlar.</a:t>
            </a:r>
          </a:p>
          <a:p>
            <a:endParaRPr lang="tr-TR" dirty="0"/>
          </a:p>
        </p:txBody>
      </p:sp>
    </p:spTree>
    <p:extLst>
      <p:ext uri="{BB962C8B-B14F-4D97-AF65-F5344CB8AC3E}">
        <p14:creationId xmlns:p14="http://schemas.microsoft.com/office/powerpoint/2010/main" val="93393693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840510"/>
            <a:ext cx="11109036" cy="5388012"/>
          </a:xfrm>
        </p:spPr>
        <p:txBody>
          <a:bodyPr>
            <a:normAutofit fontScale="70000" lnSpcReduction="20000"/>
          </a:bodyPr>
          <a:lstStyle/>
          <a:p>
            <a:pPr algn="just"/>
            <a:r>
              <a:rPr lang="tr-TR" b="1" dirty="0">
                <a:latin typeface="Arial" panose="020B0604020202020204" pitchFamily="34" charset="0"/>
                <a:cs typeface="Arial" panose="020B0604020202020204" pitchFamily="34" charset="0"/>
              </a:rPr>
              <a:t>Gelir Vergisi Kanunu’nun 94/1 maddesinde</a:t>
            </a:r>
            <a:r>
              <a:rPr lang="tr-TR" dirty="0">
                <a:latin typeface="Arial" panose="020B0604020202020204" pitchFamily="34" charset="0"/>
                <a:cs typeface="Arial" panose="020B0604020202020204" pitchFamily="34" charset="0"/>
              </a:rPr>
              <a:t>; </a:t>
            </a:r>
          </a:p>
          <a:p>
            <a:pPr algn="just">
              <a:lnSpc>
                <a:spcPct val="170000"/>
              </a:lnSpc>
            </a:pPr>
            <a:r>
              <a:rPr lang="tr-TR" dirty="0" err="1">
                <a:latin typeface="Arial" panose="020B0604020202020204" pitchFamily="34" charset="0"/>
                <a:cs typeface="Arial" panose="020B0604020202020204" pitchFamily="34" charset="0"/>
              </a:rPr>
              <a:t>tevkifat</a:t>
            </a:r>
            <a:r>
              <a:rPr lang="tr-TR" dirty="0">
                <a:latin typeface="Arial" panose="020B0604020202020204" pitchFamily="34" charset="0"/>
                <a:cs typeface="Arial" panose="020B0604020202020204" pitchFamily="34" charset="0"/>
              </a:rPr>
              <a:t> yapmak zorunda olan mükellefler sayılmış olup aynı fıkranın ikinci bendinde de “Yaptıkları serbest meslek işleri dolayısıyla bu işleri icra edenlere yapılan ödemelerden, (Noterlere serbest meslek faaliyetlerinden dolayı yapılan ödemeler hariç); %20, gelir vergisi </a:t>
            </a:r>
            <a:r>
              <a:rPr lang="tr-TR" dirty="0" err="1">
                <a:latin typeface="Arial" panose="020B0604020202020204" pitchFamily="34" charset="0"/>
                <a:cs typeface="Arial" panose="020B0604020202020204" pitchFamily="34" charset="0"/>
              </a:rPr>
              <a:t>tevkifatı</a:t>
            </a:r>
            <a:r>
              <a:rPr lang="tr-TR" dirty="0">
                <a:latin typeface="Arial" panose="020B0604020202020204" pitchFamily="34" charset="0"/>
                <a:cs typeface="Arial" panose="020B0604020202020204" pitchFamily="34" charset="0"/>
              </a:rPr>
              <a:t> yapılması gerektiği hükmüne yer verilmiştir. </a:t>
            </a:r>
          </a:p>
          <a:p>
            <a:pPr algn="just">
              <a:lnSpc>
                <a:spcPct val="170000"/>
              </a:lnSpc>
            </a:pPr>
            <a:r>
              <a:rPr lang="tr-TR" dirty="0">
                <a:latin typeface="Arial" panose="020B0604020202020204" pitchFamily="34" charset="0"/>
                <a:cs typeface="Arial" panose="020B0604020202020204" pitchFamily="34" charset="0"/>
              </a:rPr>
              <a:t>Dar mükellef kurumların vergilendirilmesi, elde ettikleri kazancın niteliğine bağlı olarak beyan ya da stopaj usulüyle gerçekleştirilmektedir. Stopaj usulüyle vergilendirilecek kazançlar, Kurumlar Vergisi Kanunu’nun 30. Maddesi’nde sıralanmıştır. İlgili Bakanlar Kurulu Kararı’nca, dar mükellef kurumlara Türkiye’de elde ettikleri serbest meslek kazançları için yapılacak ödemelerdeki stopaj oranı %20 olarak belirlenmiştir.</a:t>
            </a:r>
          </a:p>
          <a:p>
            <a:pPr algn="just">
              <a:lnSpc>
                <a:spcPct val="170000"/>
              </a:lnSpc>
            </a:pPr>
            <a:r>
              <a:rPr lang="tr-TR" dirty="0">
                <a:latin typeface="Arial" panose="020B0604020202020204" pitchFamily="34" charset="0"/>
                <a:cs typeface="Arial" panose="020B0604020202020204" pitchFamily="34" charset="0"/>
              </a:rPr>
              <a:t>Ayrıca, bu hizmetler karşılığı ödenen tutarlar ticari kazancın elde edilmesi ve idame ettirilmesi için yapılan genel giderler kapsamında kurum kazancının tespitinde gider olarak indirilebilecektir. </a:t>
            </a:r>
          </a:p>
        </p:txBody>
      </p:sp>
    </p:spTree>
    <p:extLst>
      <p:ext uri="{BB962C8B-B14F-4D97-AF65-F5344CB8AC3E}">
        <p14:creationId xmlns:p14="http://schemas.microsoft.com/office/powerpoint/2010/main" val="102272816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3365" y="914400"/>
            <a:ext cx="11109036" cy="5261113"/>
          </a:xfrm>
        </p:spPr>
        <p:txBody>
          <a:bodyPr>
            <a:normAutofit/>
          </a:bodyPr>
          <a:lstStyle/>
          <a:p>
            <a:pPr algn="just">
              <a:lnSpc>
                <a:spcPct val="160000"/>
              </a:lnSpc>
            </a:pPr>
            <a:r>
              <a:rPr lang="tr-TR" sz="1600" dirty="0">
                <a:latin typeface="Arial" panose="020B0604020202020204" pitchFamily="34" charset="0"/>
                <a:cs typeface="Arial" panose="020B0604020202020204" pitchFamily="34" charset="0"/>
              </a:rPr>
              <a:t>Öte yandan, Türkiye ile Haiti arasında akdedilmiş bir Çifte Vergilendirmeyi Önleme Anlaşması bulunmaması nedeniyle söz konusu ödemelere iç mevzuat hükümlerinin uygulanması gerektiği tabiidir.</a:t>
            </a:r>
          </a:p>
          <a:p>
            <a:pPr algn="just">
              <a:lnSpc>
                <a:spcPct val="160000"/>
              </a:lnSpc>
            </a:pPr>
            <a:r>
              <a:rPr lang="tr-TR" sz="1600" dirty="0">
                <a:latin typeface="Arial" panose="020B0604020202020204" pitchFamily="34" charset="0"/>
                <a:cs typeface="Arial" panose="020B0604020202020204" pitchFamily="34" charset="0"/>
              </a:rPr>
              <a:t>Yapılacak vergi kesintisinde kazanç ve iratlar gayrisafi tutarları üzerinden dikkate alınacak, kesilmesi gereken verginin ödemeyi yapan tarafından üstlenilmesi halinde vergi kesintisi, fiilen ödenen tutar ile ödemeyi yapanın yüklendiği verginin toplamı üzerinden hesaplanacaktır.</a:t>
            </a:r>
          </a:p>
          <a:p>
            <a:pPr algn="just">
              <a:lnSpc>
                <a:spcPct val="160000"/>
              </a:lnSpc>
            </a:pPr>
            <a:r>
              <a:rPr lang="tr-TR" sz="1600" b="1" dirty="0">
                <a:latin typeface="Arial" panose="020B0604020202020204" pitchFamily="34" charset="0"/>
                <a:cs typeface="Arial" panose="020B0604020202020204" pitchFamily="34" charset="0"/>
              </a:rPr>
              <a:t>Bu bilgiler ışığında</a:t>
            </a:r>
            <a:r>
              <a:rPr lang="tr-TR" sz="1600" dirty="0">
                <a:latin typeface="Arial" panose="020B0604020202020204" pitchFamily="34" charset="0"/>
                <a:cs typeface="Arial" panose="020B0604020202020204" pitchFamily="34" charset="0"/>
              </a:rPr>
              <a:t> Arslan A.Ş. ödediği tutarı Aitin </a:t>
            </a:r>
            <a:r>
              <a:rPr lang="tr-TR" sz="1600" dirty="0" err="1">
                <a:latin typeface="Arial" panose="020B0604020202020204" pitchFamily="34" charset="0"/>
                <a:cs typeface="Arial" panose="020B0604020202020204" pitchFamily="34" charset="0"/>
              </a:rPr>
              <a:t>Company</a:t>
            </a:r>
            <a:r>
              <a:rPr lang="tr-TR" sz="1600" dirty="0">
                <a:latin typeface="Arial" panose="020B0604020202020204" pitchFamily="34" charset="0"/>
                <a:cs typeface="Arial" panose="020B0604020202020204" pitchFamily="34" charset="0"/>
              </a:rPr>
              <a:t> adına brüte iblağ ederek sorumlu sıfatıyla beyan edecektir. </a:t>
            </a:r>
          </a:p>
          <a:p>
            <a:pPr algn="just">
              <a:lnSpc>
                <a:spcPct val="160000"/>
              </a:lnSpc>
            </a:pPr>
            <a:r>
              <a:rPr lang="tr-TR" sz="1600" dirty="0">
                <a:latin typeface="Arial" panose="020B0604020202020204" pitchFamily="34" charset="0"/>
                <a:cs typeface="Arial" panose="020B0604020202020204" pitchFamily="34" charset="0"/>
              </a:rPr>
              <a:t>500.000/ (1-0,20) =625.000 ₺ brüt tutar olacaktır. </a:t>
            </a:r>
          </a:p>
          <a:p>
            <a:pPr algn="just">
              <a:lnSpc>
                <a:spcPct val="160000"/>
              </a:lnSpc>
            </a:pPr>
            <a:r>
              <a:rPr lang="tr-TR" sz="1600" dirty="0">
                <a:latin typeface="Arial" panose="020B0604020202020204" pitchFamily="34" charset="0"/>
                <a:cs typeface="Arial" panose="020B0604020202020204" pitchFamily="34" charset="0"/>
              </a:rPr>
              <a:t>625.000*%20=125.000 ₺ tevkif yoluyla ödenecek vergi olacaktır. </a:t>
            </a:r>
          </a:p>
          <a:p>
            <a:endParaRPr lang="tr-TR" sz="2800" dirty="0"/>
          </a:p>
        </p:txBody>
      </p:sp>
    </p:spTree>
    <p:extLst>
      <p:ext uri="{BB962C8B-B14F-4D97-AF65-F5344CB8AC3E}">
        <p14:creationId xmlns:p14="http://schemas.microsoft.com/office/powerpoint/2010/main" val="995106804"/>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7254" y="596349"/>
            <a:ext cx="11074903" cy="5751442"/>
          </a:xfrm>
        </p:spPr>
        <p:txBody>
          <a:bodyPr>
            <a:normAutofit/>
          </a:bodyPr>
          <a:lstStyle/>
          <a:p>
            <a:pPr algn="just">
              <a:lnSpc>
                <a:spcPct val="150000"/>
              </a:lnSpc>
            </a:pPr>
            <a:r>
              <a:rPr lang="tr-TR" sz="1600" dirty="0">
                <a:latin typeface="Arial" panose="020B0604020202020204" pitchFamily="34" charset="0"/>
                <a:cs typeface="Arial" panose="020B0604020202020204" pitchFamily="34" charset="0"/>
              </a:rPr>
              <a:t>KDV’nin sorumlu sıfatıyla beyan edilmesi için hizmetten Türkiye’de faydalanan muhatabın KDV mükellefi olması şart değildir. KDV mükellefiyeti bulunmayanlar da söz konusu hizmetler nedeniyle KDV </a:t>
            </a:r>
            <a:r>
              <a:rPr lang="tr-TR" sz="1600" dirty="0" err="1">
                <a:latin typeface="Arial" panose="020B0604020202020204" pitchFamily="34" charset="0"/>
                <a:cs typeface="Arial" panose="020B0604020202020204" pitchFamily="34" charset="0"/>
              </a:rPr>
              <a:t>tevkifatı</a:t>
            </a:r>
            <a:r>
              <a:rPr lang="tr-TR" sz="1600" dirty="0">
                <a:latin typeface="Arial" panose="020B0604020202020204" pitchFamily="34" charset="0"/>
                <a:cs typeface="Arial" panose="020B0604020202020204" pitchFamily="34" charset="0"/>
              </a:rPr>
              <a:t> yaparak 2 No.lu KDV Beyannamesi ile beyan etmek ve ödemek zorundadır. </a:t>
            </a:r>
          </a:p>
          <a:p>
            <a:pPr algn="just">
              <a:lnSpc>
                <a:spcPct val="150000"/>
              </a:lnSpc>
            </a:pPr>
            <a:r>
              <a:rPr lang="tr-TR" sz="1600" dirty="0">
                <a:latin typeface="Arial" panose="020B0604020202020204" pitchFamily="34" charset="0"/>
                <a:cs typeface="Arial" panose="020B0604020202020204" pitchFamily="34" charset="0"/>
              </a:rPr>
              <a:t>1 No.lu KDV beyannamesi ile indirim konusu yapılması da mümkün bulunmaktadır.” </a:t>
            </a:r>
          </a:p>
          <a:p>
            <a:pPr algn="just">
              <a:lnSpc>
                <a:spcPct val="150000"/>
              </a:lnSpc>
            </a:pPr>
            <a:r>
              <a:rPr lang="tr-TR" sz="1600" dirty="0">
                <a:latin typeface="Arial" panose="020B0604020202020204" pitchFamily="34" charset="0"/>
                <a:cs typeface="Arial" panose="020B0604020202020204" pitchFamily="34" charset="0"/>
              </a:rPr>
              <a:t>Bu açıklama ve düzenlemeler ışığında tevkif yoluyla ödenecek KDV </a:t>
            </a:r>
          </a:p>
          <a:p>
            <a:pPr algn="just">
              <a:lnSpc>
                <a:spcPct val="150000"/>
              </a:lnSpc>
            </a:pPr>
            <a:r>
              <a:rPr lang="tr-TR" sz="1600" dirty="0">
                <a:latin typeface="Arial" panose="020B0604020202020204" pitchFamily="34" charset="0"/>
                <a:cs typeface="Arial" panose="020B0604020202020204" pitchFamily="34" charset="0"/>
              </a:rPr>
              <a:t>625.000*%18=112.500 ₺ olacaktır. </a:t>
            </a:r>
          </a:p>
          <a:p>
            <a:endParaRPr lang="tr-TR" dirty="0"/>
          </a:p>
        </p:txBody>
      </p:sp>
    </p:spTree>
    <p:extLst>
      <p:ext uri="{BB962C8B-B14F-4D97-AF65-F5344CB8AC3E}">
        <p14:creationId xmlns:p14="http://schemas.microsoft.com/office/powerpoint/2010/main" val="3608435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A8B7D8-CE99-AC82-0AC8-35DC9B928ED3}"/>
              </a:ext>
            </a:extLst>
          </p:cNvPr>
          <p:cNvSpPr>
            <a:spLocks noGrp="1"/>
          </p:cNvSpPr>
          <p:nvPr>
            <p:ph type="title"/>
          </p:nvPr>
        </p:nvSpPr>
        <p:spPr>
          <a:xfrm>
            <a:off x="482599" y="1385516"/>
            <a:ext cx="10702235" cy="45719"/>
          </a:xfrm>
        </p:spPr>
        <p:txBody>
          <a:bodyPr/>
          <a:lstStyle/>
          <a:p>
            <a:r>
              <a:rPr lang="tr-TR" sz="1800" b="1" dirty="0">
                <a:effectLst/>
                <a:latin typeface="Arial" panose="020B0604020202020204" pitchFamily="34" charset="0"/>
                <a:ea typeface="Times New Roman" panose="02020603050405020304" pitchFamily="18" charset="0"/>
                <a:cs typeface="Times New Roman" panose="02020603050405020304" pitchFamily="18" charset="0"/>
              </a:rPr>
              <a:t>KURUMLAR VERGİSİ KANUNU 5/1-b MADDESİ KAPSAMINDA YURT DIŞI İŞTİRAK KAZANÇLARI İSTİSNASI</a:t>
            </a:r>
            <a:br>
              <a:rPr lang="tr-TR" sz="1800" b="1" dirty="0">
                <a:effectLst/>
                <a:latin typeface="Arial" panose="020B0604020202020204" pitchFamily="34" charset="0"/>
                <a:ea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8EC3CE8-2366-6D8F-4459-02E33064E9BC}"/>
              </a:ext>
            </a:extLst>
          </p:cNvPr>
          <p:cNvSpPr>
            <a:spLocks noGrp="1"/>
          </p:cNvSpPr>
          <p:nvPr>
            <p:ph idx="1"/>
          </p:nvPr>
        </p:nvSpPr>
        <p:spPr>
          <a:xfrm>
            <a:off x="482600" y="1166191"/>
            <a:ext cx="11126304" cy="5149131"/>
          </a:xfrm>
        </p:spPr>
        <p:txBody>
          <a:bodyPr>
            <a:normAutofit fontScale="85000" lnSpcReduction="10000"/>
          </a:bodyPr>
          <a:lstStyle/>
          <a:p>
            <a:pPr algn="just">
              <a:lnSpc>
                <a:spcPct val="150000"/>
              </a:lnSpc>
              <a:spcAft>
                <a:spcPts val="800"/>
              </a:spcAft>
            </a:pPr>
            <a:r>
              <a:rPr lang="tr-TR" sz="1900" dirty="0">
                <a:effectLst/>
                <a:latin typeface="Arial" panose="020B0604020202020204" pitchFamily="34" charset="0"/>
                <a:ea typeface="Georgia" panose="02040502050405020303" pitchFamily="18" charset="0"/>
                <a:cs typeface="Arial" panose="020B0604020202020204" pitchFamily="34" charset="0"/>
              </a:rPr>
              <a:t>Kanunî ve iş merkezi Türkiye’de bulunmayan Anonim ve Limited şirket niteliğindeki şirketlerin sermayesine iştirak eden kurumların, bu iştiraklerinden elde ettikleri aşağıdaki şartları taşıyan iştirak kazançları kurumlar vergisinden istisnadır.</a:t>
            </a:r>
            <a:endParaRPr lang="tr-TR" sz="19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900" dirty="0">
                <a:effectLst/>
                <a:latin typeface="Arial" panose="020B0604020202020204" pitchFamily="34" charset="0"/>
                <a:ea typeface="Georgia" panose="02040502050405020303" pitchFamily="18" charset="0"/>
                <a:cs typeface="Arial" panose="020B0604020202020204" pitchFamily="34" charset="0"/>
              </a:rPr>
              <a:t>İstisnadan yararlanma şartları;</a:t>
            </a:r>
            <a:endParaRPr lang="tr-TR" sz="1900" dirty="0">
              <a:effectLst/>
              <a:latin typeface="Arial" panose="020B0604020202020204" pitchFamily="34" charset="0"/>
              <a:ea typeface="Georgia" panose="02040502050405020303" pitchFamily="18" charset="0"/>
              <a:cs typeface="Times New Roman" panose="02020603050405020304" pitchFamily="18" charset="0"/>
            </a:endParaRPr>
          </a:p>
          <a:p>
            <a:pPr marL="342900" lvl="0" indent="-342900" algn="just">
              <a:lnSpc>
                <a:spcPct val="150000"/>
              </a:lnSpc>
              <a:buFont typeface="Arial" panose="020B0604020202020204" pitchFamily="34" charset="0"/>
              <a:buChar char="-"/>
            </a:pPr>
            <a:r>
              <a:rPr lang="tr-TR" sz="1900" dirty="0">
                <a:effectLst/>
                <a:latin typeface="Arial" panose="020B0604020202020204" pitchFamily="34" charset="0"/>
                <a:ea typeface="Georgia" panose="02040502050405020303" pitchFamily="18" charset="0"/>
                <a:cs typeface="Arial" panose="020B0604020202020204" pitchFamily="34" charset="0"/>
              </a:rPr>
              <a:t>İştirak eden kurum tam veya dar mükellef kurum olmalıdır.</a:t>
            </a:r>
            <a:endParaRPr lang="tr-TR" sz="1900" dirty="0">
              <a:effectLst/>
              <a:latin typeface="Arial" panose="020B0604020202020204" pitchFamily="34" charset="0"/>
              <a:ea typeface="Georgia" panose="02040502050405020303" pitchFamily="18" charset="0"/>
              <a:cs typeface="Times New Roman" panose="02020603050405020304" pitchFamily="18" charset="0"/>
            </a:endParaRPr>
          </a:p>
          <a:p>
            <a:pPr marL="342900" lvl="0" indent="-342900" algn="just">
              <a:lnSpc>
                <a:spcPct val="150000"/>
              </a:lnSpc>
              <a:buFont typeface="Arial" panose="020B0604020202020204" pitchFamily="34" charset="0"/>
              <a:buChar char="-"/>
            </a:pPr>
            <a:r>
              <a:rPr lang="tr-TR" sz="1900" dirty="0">
                <a:effectLst/>
                <a:latin typeface="Arial" panose="020B0604020202020204" pitchFamily="34" charset="0"/>
                <a:ea typeface="Georgia" panose="02040502050405020303" pitchFamily="18" charset="0"/>
                <a:cs typeface="Arial" panose="020B0604020202020204" pitchFamily="34" charset="0"/>
              </a:rPr>
              <a:t> İştirak edilen kurum kanuni ve iş merkezi Türkiye dışında bulunan Anonim Şirket veya Limited Şirket şeklinde bir yapıya sahip olmalıdır (sermayesi paylara bölünmüş sınırlı sorumluluk şeklinde bir ortaklık yapısı bulunmalıdır).</a:t>
            </a:r>
            <a:endParaRPr lang="tr-TR" sz="1900" dirty="0">
              <a:effectLst/>
              <a:latin typeface="Arial" panose="020B0604020202020204" pitchFamily="34" charset="0"/>
              <a:ea typeface="Georgia" panose="02040502050405020303" pitchFamily="18" charset="0"/>
              <a:cs typeface="Times New Roman" panose="02020603050405020304" pitchFamily="18" charset="0"/>
            </a:endParaRPr>
          </a:p>
          <a:p>
            <a:pPr marL="342900" lvl="0" indent="-342900" algn="just">
              <a:lnSpc>
                <a:spcPct val="150000"/>
              </a:lnSpc>
              <a:spcAft>
                <a:spcPts val="800"/>
              </a:spcAft>
              <a:buFont typeface="Arial" panose="020B0604020202020204" pitchFamily="34" charset="0"/>
              <a:buChar char="-"/>
            </a:pPr>
            <a:r>
              <a:rPr lang="tr-TR" sz="1900" dirty="0">
                <a:effectLst/>
                <a:latin typeface="Arial" panose="020B0604020202020204" pitchFamily="34" charset="0"/>
                <a:ea typeface="Georgia" panose="02040502050405020303" pitchFamily="18" charset="0"/>
                <a:cs typeface="Arial" panose="020B0604020202020204" pitchFamily="34" charset="0"/>
              </a:rPr>
              <a:t>İştirak oranı en az %10 olmalı ve bu oran en az 1 yıl süresince korunmalıdır. </a:t>
            </a:r>
          </a:p>
          <a:p>
            <a:pPr marL="342900" indent="-342900" algn="just">
              <a:lnSpc>
                <a:spcPct val="150000"/>
              </a:lnSpc>
              <a:spcAft>
                <a:spcPts val="800"/>
              </a:spcAft>
              <a:buFont typeface="Arial" panose="020B0604020202020204" pitchFamily="34" charset="0"/>
              <a:buChar char="-"/>
            </a:pPr>
            <a:r>
              <a:rPr lang="tr-TR" sz="1900" dirty="0">
                <a:effectLst/>
                <a:latin typeface="Arial" panose="020B0604020202020204" pitchFamily="34" charset="0"/>
                <a:ea typeface="Georgia" panose="02040502050405020303" pitchFamily="18" charset="0"/>
                <a:cs typeface="Arial" panose="020B0604020202020204" pitchFamily="34" charset="0"/>
              </a:rPr>
              <a:t>İştirak kazancının, elde edildiği hesap dönemine ilişkin kurumlar vergisi beyannamesinin verilmesi gereken tarihe kadar Türkiye’ye transfer edilmesi gerekir. (Kazanç kar dağıtımının yapıldığı dönemde elde edilmiş sayılır sonradan ortaya çıkan kur farkları istisnaya dahil edilemez)</a:t>
            </a:r>
            <a:endParaRPr lang="tr-TR" sz="1900" dirty="0">
              <a:effectLst/>
              <a:latin typeface="Arial" panose="020B0604020202020204" pitchFamily="34" charset="0"/>
              <a:ea typeface="Georgia" panose="02040502050405020303" pitchFamily="18" charset="0"/>
              <a:cs typeface="Times New Roman" panose="02020603050405020304" pitchFamily="18" charset="0"/>
            </a:endParaRPr>
          </a:p>
          <a:p>
            <a:pPr marL="342900" lvl="0" indent="-342900" algn="just">
              <a:lnSpc>
                <a:spcPct val="150000"/>
              </a:lnSpc>
              <a:spcAft>
                <a:spcPts val="800"/>
              </a:spcAft>
              <a:buFont typeface="Arial" panose="020B0604020202020204" pitchFamily="34" charset="0"/>
              <a:buChar char="-"/>
            </a:pP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71091211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905164"/>
            <a:ext cx="10933545" cy="5430981"/>
          </a:xfrm>
        </p:spPr>
        <p:txBody>
          <a:bodyPr>
            <a:normAutofit fontScale="55000" lnSpcReduction="20000"/>
          </a:bodyPr>
          <a:lstStyle/>
          <a:p>
            <a:pPr algn="just">
              <a:lnSpc>
                <a:spcPct val="170000"/>
              </a:lnSpc>
            </a:pPr>
            <a:r>
              <a:rPr lang="tr-TR" b="1" dirty="0">
                <a:latin typeface="Arial" panose="020B0604020202020204" pitchFamily="34" charset="0"/>
                <a:cs typeface="Arial" panose="020B0604020202020204" pitchFamily="34" charset="0"/>
              </a:rPr>
              <a:t>Örnek </a:t>
            </a:r>
            <a:endParaRPr lang="tr-TR" dirty="0">
              <a:latin typeface="Arial" panose="020B0604020202020204" pitchFamily="34" charset="0"/>
              <a:cs typeface="Arial" panose="020B0604020202020204" pitchFamily="34" charset="0"/>
            </a:endParaRPr>
          </a:p>
          <a:p>
            <a:pPr algn="just">
              <a:lnSpc>
                <a:spcPct val="170000"/>
              </a:lnSpc>
            </a:pPr>
            <a:r>
              <a:rPr lang="tr-TR" sz="2900" dirty="0">
                <a:latin typeface="Arial" panose="020B0604020202020204" pitchFamily="34" charset="0"/>
                <a:cs typeface="Arial" panose="020B0604020202020204" pitchFamily="34" charset="0"/>
              </a:rPr>
              <a:t>Sakarya’da bulunan Arslan A.Ş.’</a:t>
            </a:r>
            <a:r>
              <a:rPr lang="tr-TR" sz="2900" dirty="0" err="1">
                <a:latin typeface="Arial" panose="020B0604020202020204" pitchFamily="34" charset="0"/>
                <a:cs typeface="Arial" panose="020B0604020202020204" pitchFamily="34" charset="0"/>
              </a:rPr>
              <a:t>nin</a:t>
            </a:r>
            <a:r>
              <a:rPr lang="tr-TR" sz="2900" dirty="0">
                <a:latin typeface="Arial" panose="020B0604020202020204" pitchFamily="34" charset="0"/>
                <a:cs typeface="Arial" panose="020B0604020202020204" pitchFamily="34" charset="0"/>
              </a:rPr>
              <a:t> yurt dışı pazarına açılması ve Türkiye’de ürettiği ürünleri yurt dışında satabilmesi için Hindistan’da bulunan </a:t>
            </a:r>
            <a:r>
              <a:rPr lang="tr-TR" sz="2900" dirty="0" err="1">
                <a:latin typeface="Arial" panose="020B0604020202020204" pitchFamily="34" charset="0"/>
                <a:cs typeface="Arial" panose="020B0604020202020204" pitchFamily="34" charset="0"/>
              </a:rPr>
              <a:t>Aoxin</a:t>
            </a:r>
            <a:r>
              <a:rPr lang="tr-TR" sz="2900" dirty="0">
                <a:latin typeface="Arial" panose="020B0604020202020204" pitchFamily="34" charset="0"/>
                <a:cs typeface="Arial" panose="020B0604020202020204" pitchFamily="34" charset="0"/>
              </a:rPr>
              <a:t> </a:t>
            </a:r>
            <a:r>
              <a:rPr lang="tr-TR" sz="2900" dirty="0" err="1">
                <a:latin typeface="Arial" panose="020B0604020202020204" pitchFamily="34" charset="0"/>
                <a:cs typeface="Arial" panose="020B0604020202020204" pitchFamily="34" charset="0"/>
              </a:rPr>
              <a:t>Company</a:t>
            </a:r>
            <a:r>
              <a:rPr lang="tr-TR" sz="2900" dirty="0">
                <a:latin typeface="Arial" panose="020B0604020202020204" pitchFamily="34" charset="0"/>
                <a:cs typeface="Arial" panose="020B0604020202020204" pitchFamily="34" charset="0"/>
              </a:rPr>
              <a:t> yazılım firmasından 01.02.2022 tarihinde 1.000.000 bedel karşılığında bir yazılım satın almıştır.  Türkiye ile Hindistan arasında çifte vergiyi önleme anlaşması bulunmaktadır. </a:t>
            </a:r>
          </a:p>
          <a:p>
            <a:pPr algn="just">
              <a:lnSpc>
                <a:spcPct val="170000"/>
              </a:lnSpc>
            </a:pPr>
            <a:r>
              <a:rPr lang="tr-TR" b="1" dirty="0">
                <a:latin typeface="Arial" panose="020B0604020202020204" pitchFamily="34" charset="0"/>
                <a:cs typeface="Arial" panose="020B0604020202020204" pitchFamily="34" charset="0"/>
              </a:rPr>
              <a:t>Çözüm </a:t>
            </a:r>
            <a:endParaRPr lang="tr-TR" dirty="0">
              <a:latin typeface="Arial" panose="020B0604020202020204" pitchFamily="34" charset="0"/>
              <a:cs typeface="Arial" panose="020B0604020202020204" pitchFamily="34" charset="0"/>
            </a:endParaRPr>
          </a:p>
          <a:p>
            <a:pPr algn="just">
              <a:lnSpc>
                <a:spcPct val="170000"/>
              </a:lnSpc>
            </a:pPr>
            <a:r>
              <a:rPr lang="tr-TR" b="1" dirty="0">
                <a:latin typeface="Arial" panose="020B0604020202020204" pitchFamily="34" charset="0"/>
                <a:cs typeface="Arial" panose="020B0604020202020204" pitchFamily="34" charset="0"/>
              </a:rPr>
              <a:t>Gayri maddi hak açısından;</a:t>
            </a:r>
            <a:endParaRPr lang="tr-TR" dirty="0">
              <a:latin typeface="Arial" panose="020B0604020202020204" pitchFamily="34" charset="0"/>
              <a:cs typeface="Arial" panose="020B0604020202020204" pitchFamily="34" charset="0"/>
            </a:endParaRPr>
          </a:p>
          <a:p>
            <a:pPr algn="just">
              <a:lnSpc>
                <a:spcPct val="170000"/>
              </a:lnSpc>
            </a:pPr>
            <a:r>
              <a:rPr lang="tr-TR" b="1" dirty="0">
                <a:latin typeface="Arial" panose="020B0604020202020204" pitchFamily="34" charset="0"/>
                <a:cs typeface="Arial" panose="020B0604020202020204" pitchFamily="34" charset="0"/>
              </a:rPr>
              <a:t>Kurumlar Vergisi Kanununun 1’inci maddesine göre,</a:t>
            </a:r>
            <a:r>
              <a:rPr lang="tr-TR" dirty="0">
                <a:latin typeface="Arial" panose="020B0604020202020204" pitchFamily="34" charset="0"/>
                <a:cs typeface="Arial" panose="020B0604020202020204" pitchFamily="34" charset="0"/>
              </a:rPr>
              <a:t> anılan maddede sayılan kurumların kazançları kurumlar vergisine tâbi olup, kurum kazancı gelir vergisinin konusuna giren gelir unsurlarından oluşmaktadır. </a:t>
            </a:r>
          </a:p>
          <a:p>
            <a:pPr algn="just">
              <a:lnSpc>
                <a:spcPct val="170000"/>
              </a:lnSpc>
            </a:pPr>
            <a:r>
              <a:rPr lang="tr-TR" b="1" dirty="0">
                <a:latin typeface="Arial" panose="020B0604020202020204" pitchFamily="34" charset="0"/>
                <a:cs typeface="Arial" panose="020B0604020202020204" pitchFamily="34" charset="0"/>
              </a:rPr>
              <a:t>Aynı Kanun’un 3’üncü maddesinin 2’nci fıkrasında Dar Mükellefiyet</a:t>
            </a:r>
            <a:r>
              <a:rPr lang="tr-TR" dirty="0">
                <a:latin typeface="Arial" panose="020B0604020202020204" pitchFamily="34" charset="0"/>
                <a:cs typeface="Arial" panose="020B0604020202020204" pitchFamily="34" charset="0"/>
              </a:rPr>
              <a:t>: Kanunun 1. Maddesinde sayılı kurumlardan kanuni ve iş merkezlerinin her ikisi de Türkiye’de bulunmayanlar, sadece Türkiye’de elde ettikleri kazançları üzerinden vergilendirilirler.” Denilmiştir. </a:t>
            </a:r>
          </a:p>
          <a:p>
            <a:pPr algn="just">
              <a:lnSpc>
                <a:spcPct val="170000"/>
              </a:lnSpc>
            </a:pPr>
            <a:r>
              <a:rPr lang="tr-TR" b="1" dirty="0">
                <a:latin typeface="Arial" panose="020B0604020202020204" pitchFamily="34" charset="0"/>
                <a:cs typeface="Arial" panose="020B0604020202020204" pitchFamily="34" charset="0"/>
              </a:rPr>
              <a:t>Kanuni Merkez:</a:t>
            </a:r>
            <a:r>
              <a:rPr lang="tr-TR" dirty="0">
                <a:latin typeface="Arial" panose="020B0604020202020204" pitchFamily="34" charset="0"/>
                <a:cs typeface="Arial" panose="020B0604020202020204" pitchFamily="34" charset="0"/>
              </a:rPr>
              <a:t> Vergiye tabi kurumların kuruluş kanunlarında, tüzüklerinde, ana statülerinde veya sözleşme-</a:t>
            </a:r>
            <a:r>
              <a:rPr lang="tr-TR" dirty="0" err="1">
                <a:latin typeface="Arial" panose="020B0604020202020204" pitchFamily="34" charset="0"/>
                <a:cs typeface="Arial" panose="020B0604020202020204" pitchFamily="34" charset="0"/>
              </a:rPr>
              <a:t>lerinde</a:t>
            </a:r>
            <a:r>
              <a:rPr lang="tr-TR" dirty="0">
                <a:latin typeface="Arial" panose="020B0604020202020204" pitchFamily="34" charset="0"/>
                <a:cs typeface="Arial" panose="020B0604020202020204" pitchFamily="34" charset="0"/>
              </a:rPr>
              <a:t> gösterilen merkezdir. </a:t>
            </a:r>
          </a:p>
          <a:p>
            <a:pPr algn="just">
              <a:lnSpc>
                <a:spcPct val="170000"/>
              </a:lnSpc>
            </a:pPr>
            <a:r>
              <a:rPr lang="tr-TR" b="1" dirty="0">
                <a:latin typeface="Arial" panose="020B0604020202020204" pitchFamily="34" charset="0"/>
                <a:cs typeface="Arial" panose="020B0604020202020204" pitchFamily="34" charset="0"/>
              </a:rPr>
              <a:t>İş merkezi:</a:t>
            </a:r>
            <a:r>
              <a:rPr lang="tr-TR" dirty="0">
                <a:latin typeface="Arial" panose="020B0604020202020204" pitchFamily="34" charset="0"/>
                <a:cs typeface="Arial" panose="020B0604020202020204" pitchFamily="34" charset="0"/>
              </a:rPr>
              <a:t> İş bakımından işlemlerin fiilen toplandığı ve yönetildiği merkezdir.” Bilgisi yer almaktadır.</a:t>
            </a: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4997738"/>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942110"/>
            <a:ext cx="11127509" cy="4937482"/>
          </a:xfrm>
        </p:spPr>
        <p:txBody>
          <a:bodyPr>
            <a:normAutofit fontScale="70000" lnSpcReduction="20000"/>
          </a:bodyPr>
          <a:lstStyle/>
          <a:p>
            <a:pPr algn="just">
              <a:lnSpc>
                <a:spcPct val="160000"/>
              </a:lnSpc>
            </a:pPr>
            <a:r>
              <a:rPr lang="tr-TR" b="1" dirty="0">
                <a:latin typeface="Arial" panose="020B0604020202020204" pitchFamily="34" charset="0"/>
                <a:cs typeface="Arial" panose="020B0604020202020204" pitchFamily="34" charset="0"/>
              </a:rPr>
              <a:t>Bu açıklamalar bağlamında, Kurumlar Vergisi Kanununa  göre; </a:t>
            </a:r>
            <a:endParaRPr lang="tr-TR" dirty="0">
              <a:latin typeface="Arial" panose="020B0604020202020204" pitchFamily="34" charset="0"/>
              <a:cs typeface="Arial" panose="020B0604020202020204" pitchFamily="34" charset="0"/>
            </a:endParaRPr>
          </a:p>
          <a:p>
            <a:pPr algn="just">
              <a:lnSpc>
                <a:spcPct val="160000"/>
              </a:lnSpc>
            </a:pPr>
            <a:r>
              <a:rPr lang="tr-TR" dirty="0">
                <a:latin typeface="Arial" panose="020B0604020202020204" pitchFamily="34" charset="0"/>
                <a:cs typeface="Arial" panose="020B0604020202020204" pitchFamily="34" charset="0"/>
              </a:rPr>
              <a:t>Bir kurumun dar mükellefiyet esasına göre vergiye tabi tutulabilmesi için, aşağıda belirtilen şartların bir arada bulunması gerekmektedir. </a:t>
            </a:r>
          </a:p>
          <a:p>
            <a:pPr algn="just">
              <a:lnSpc>
                <a:spcPct val="160000"/>
              </a:lnSpc>
            </a:pPr>
            <a:r>
              <a:rPr lang="tr-TR" dirty="0">
                <a:latin typeface="Arial" panose="020B0604020202020204" pitchFamily="34" charset="0"/>
                <a:cs typeface="Arial" panose="020B0604020202020204" pitchFamily="34" charset="0"/>
              </a:rPr>
              <a:t>Kurumlar Vergisi Kanununun 1’inci maddesinde belirtilen kurumlardan biri olması,</a:t>
            </a:r>
          </a:p>
          <a:p>
            <a:pPr algn="just">
              <a:lnSpc>
                <a:spcPct val="160000"/>
              </a:lnSpc>
            </a:pPr>
            <a:r>
              <a:rPr lang="tr-TR" dirty="0">
                <a:latin typeface="Arial" panose="020B0604020202020204" pitchFamily="34" charset="0"/>
                <a:cs typeface="Arial" panose="020B0604020202020204" pitchFamily="34" charset="0"/>
              </a:rPr>
              <a:t>Bu kurumun kanuni merkez ve iş merkezinin Türkiye’de bulunmaması, </a:t>
            </a:r>
          </a:p>
          <a:p>
            <a:pPr algn="just">
              <a:lnSpc>
                <a:spcPct val="160000"/>
              </a:lnSpc>
            </a:pPr>
            <a:r>
              <a:rPr lang="tr-TR" dirty="0">
                <a:latin typeface="Arial" panose="020B0604020202020204" pitchFamily="34" charset="0"/>
                <a:cs typeface="Arial" panose="020B0604020202020204" pitchFamily="34" charset="0"/>
              </a:rPr>
              <a:t>Yukarıdaki şartlara haiz kurumun Türkiye’deki faaliyetleri sonucu, Gelir Vergisi Kanunu’nun 2. Maddesinde belirtilen gelir unsurlarından birine giren kazanç ve irat elde etmesi, gerekir. </a:t>
            </a:r>
          </a:p>
          <a:p>
            <a:pPr algn="just">
              <a:lnSpc>
                <a:spcPct val="160000"/>
              </a:lnSpc>
            </a:pPr>
            <a:r>
              <a:rPr lang="tr-TR" dirty="0">
                <a:latin typeface="Arial" panose="020B0604020202020204" pitchFamily="34" charset="0"/>
                <a:cs typeface="Arial" panose="020B0604020202020204" pitchFamily="34" charset="0"/>
              </a:rPr>
              <a:t>Bu şartları sağlayan ve dar mükellef olarak kabul edilen mükelleflerin vergilendirilecek kurum kazancı Türkiye’deki faaliyet ve elde edilen kazançla sınırlıdır.</a:t>
            </a:r>
          </a:p>
          <a:p>
            <a:pPr algn="just">
              <a:lnSpc>
                <a:spcPct val="160000"/>
              </a:lnSpc>
            </a:pPr>
            <a:r>
              <a:rPr lang="tr-TR" dirty="0">
                <a:latin typeface="Arial" panose="020B0604020202020204" pitchFamily="34" charset="0"/>
                <a:cs typeface="Arial" panose="020B0604020202020204" pitchFamily="34" charset="0"/>
              </a:rPr>
              <a:t>Dar mükellefiyete tabi kurumların vergilendirilmesinde; yıllık beyan esası, özel beyan ve kaynakta vergi kesintisi yapılmak suretiyle vergilendirme esası olmak üzere, üç esasa göre vergileme yapılmaktadır. </a:t>
            </a:r>
          </a:p>
          <a:p>
            <a:endParaRPr lang="tr-TR" dirty="0"/>
          </a:p>
        </p:txBody>
      </p:sp>
    </p:spTree>
    <p:extLst>
      <p:ext uri="{BB962C8B-B14F-4D97-AF65-F5344CB8AC3E}">
        <p14:creationId xmlns:p14="http://schemas.microsoft.com/office/powerpoint/2010/main" val="194915608"/>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4128" y="886692"/>
            <a:ext cx="11099800" cy="4876799"/>
          </a:xfrm>
        </p:spPr>
        <p:txBody>
          <a:bodyPr>
            <a:normAutofit fontScale="62500" lnSpcReduction="20000"/>
          </a:bodyPr>
          <a:lstStyle/>
          <a:p>
            <a:pPr algn="just">
              <a:lnSpc>
                <a:spcPct val="160000"/>
              </a:lnSpc>
            </a:pPr>
            <a:r>
              <a:rPr lang="tr-TR" dirty="0">
                <a:latin typeface="Arial" panose="020B0604020202020204" pitchFamily="34" charset="0"/>
                <a:cs typeface="Arial" panose="020B0604020202020204" pitchFamily="34" charset="0"/>
              </a:rPr>
              <a:t>Dar mükellefiyete tabi kurumların kazancının vergilemesinde genel kural yıllık beyan esasıdır. </a:t>
            </a:r>
          </a:p>
          <a:p>
            <a:pPr algn="just">
              <a:lnSpc>
                <a:spcPct val="160000"/>
              </a:lnSpc>
            </a:pPr>
            <a:r>
              <a:rPr lang="tr-TR" dirty="0">
                <a:latin typeface="Arial" panose="020B0604020202020204" pitchFamily="34" charset="0"/>
                <a:cs typeface="Arial" panose="020B0604020202020204" pitchFamily="34" charset="0"/>
              </a:rPr>
              <a:t>Yani, dar mükellefiyete tabi kurumların, bir hesap dönemi içinde değişik kaynaklardan elde ettikleri kazançların, yıllık kurumlar vergisi beyannamesinde birleştirerek beyan edilmesi ve bu beyan üzerine vergilendirme yapılması asıldır. </a:t>
            </a:r>
          </a:p>
          <a:p>
            <a:pPr algn="just">
              <a:lnSpc>
                <a:spcPct val="160000"/>
              </a:lnSpc>
            </a:pPr>
            <a:r>
              <a:rPr lang="tr-TR" dirty="0">
                <a:latin typeface="Arial" panose="020B0604020202020204" pitchFamily="34" charset="0"/>
                <a:cs typeface="Arial" panose="020B0604020202020204" pitchFamily="34" charset="0"/>
              </a:rPr>
              <a:t>Ancak, vergi güvenliği, vergileme tekniği ve sair nedenlerle dar mükelleflerin vergilemesinde sapma yapılarak, yıllık beyan esasının dışında da vergileme yapılması gerekmiştir. </a:t>
            </a:r>
          </a:p>
          <a:p>
            <a:pPr algn="just">
              <a:lnSpc>
                <a:spcPct val="160000"/>
              </a:lnSpc>
            </a:pPr>
            <a:r>
              <a:rPr lang="tr-TR" dirty="0">
                <a:latin typeface="Arial" panose="020B0604020202020204" pitchFamily="34" charset="0"/>
                <a:cs typeface="Arial" panose="020B0604020202020204" pitchFamily="34" charset="0"/>
              </a:rPr>
              <a:t>Bu bakımdan; dar mükellefiyette Yıllık Beyan Esasına göre vergilemeye ilave olarak Özel Beyan Esası ve Vergi Kesintisi yapılması esasları da kabul edilmiştir. </a:t>
            </a:r>
          </a:p>
          <a:p>
            <a:pPr algn="just">
              <a:lnSpc>
                <a:spcPct val="160000"/>
              </a:lnSpc>
            </a:pPr>
            <a:r>
              <a:rPr lang="tr-TR" dirty="0">
                <a:latin typeface="Arial" panose="020B0604020202020204" pitchFamily="34" charset="0"/>
                <a:cs typeface="Arial" panose="020B0604020202020204" pitchFamily="34" charset="0"/>
              </a:rPr>
              <a:t>Dar mükellef bir kurumun Türkiye’de ticari kazanç elde etmiş sayılabilmesi için; </a:t>
            </a:r>
          </a:p>
          <a:p>
            <a:pPr algn="just">
              <a:lnSpc>
                <a:spcPct val="160000"/>
              </a:lnSpc>
            </a:pPr>
            <a:r>
              <a:rPr lang="tr-TR" dirty="0">
                <a:latin typeface="Arial" panose="020B0604020202020204" pitchFamily="34" charset="0"/>
                <a:cs typeface="Arial" panose="020B0604020202020204" pitchFamily="34" charset="0"/>
              </a:rPr>
              <a:t>Türkiye’ de işyerinin olması veya daimî temsilci bulundurması ve kazancında bu yerlerde veya daimi temsilciler vasıtasıyla yapılan işlerden sağlamış olması gerekmektedir. </a:t>
            </a:r>
          </a:p>
          <a:p>
            <a:pPr algn="just">
              <a:lnSpc>
                <a:spcPct val="160000"/>
              </a:lnSpc>
            </a:pPr>
            <a:r>
              <a:rPr lang="tr-TR" dirty="0">
                <a:latin typeface="Arial" panose="020B0604020202020204" pitchFamily="34" charset="0"/>
                <a:cs typeface="Arial" panose="020B0604020202020204" pitchFamily="34" charset="0"/>
              </a:rPr>
              <a:t>Bu durumda aynı tam mükellef kurumlar gibi yıllık beyanname vererek kurumlar vergisini hesaplayacaklardır. </a:t>
            </a:r>
          </a:p>
          <a:p>
            <a:endParaRPr lang="tr-TR" dirty="0"/>
          </a:p>
        </p:txBody>
      </p:sp>
    </p:spTree>
    <p:extLst>
      <p:ext uri="{BB962C8B-B14F-4D97-AF65-F5344CB8AC3E}">
        <p14:creationId xmlns:p14="http://schemas.microsoft.com/office/powerpoint/2010/main" val="403599262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960582"/>
            <a:ext cx="11044382" cy="4919009"/>
          </a:xfrm>
        </p:spPr>
        <p:txBody>
          <a:bodyPr>
            <a:normAutofit fontScale="70000" lnSpcReduction="20000"/>
          </a:bodyPr>
          <a:lstStyle/>
          <a:p>
            <a:pPr algn="just">
              <a:lnSpc>
                <a:spcPct val="160000"/>
              </a:lnSpc>
            </a:pPr>
            <a:r>
              <a:rPr lang="tr-TR" dirty="0">
                <a:latin typeface="Arial" panose="020B0604020202020204" pitchFamily="34" charset="0"/>
                <a:cs typeface="Arial" panose="020B0604020202020204" pitchFamily="34" charset="0"/>
              </a:rPr>
              <a:t>Dar mükellef kurumların, vergilendirilmesine ilişkin kabul edilen bir diğer vergilendirme esası özel beyan esasıdır. Dar mükellef kurumların özel beyan esasında vergilendirilmeleri, değer artış kazançları ve arızi kazançlarla sınırlıdır. </a:t>
            </a:r>
          </a:p>
          <a:p>
            <a:pPr algn="just">
              <a:lnSpc>
                <a:spcPct val="160000"/>
              </a:lnSpc>
            </a:pPr>
            <a:r>
              <a:rPr lang="tr-TR" dirty="0">
                <a:latin typeface="Arial" panose="020B0604020202020204" pitchFamily="34" charset="0"/>
                <a:cs typeface="Arial" panose="020B0604020202020204" pitchFamily="34" charset="0"/>
              </a:rPr>
              <a:t>Dar mükelleflerin vergiye tabi kazancının GVK ’da yazılı diğer kazanç ve iratlardan (telif, imtiyaz, ihtira, işletme, ticaret unvanı, marka ve benzeri gayri maddi hakların satışı, devir ve temliki karşılığında alınan bedeller hariç) ibaret bulunması halinde, yabancı kurum veya Türkiye’de adına hareket eden kimse, bu kazançları elde edilme tarihinden itibaren on beş gün içinde bildirmek zorundadır. </a:t>
            </a:r>
          </a:p>
          <a:p>
            <a:pPr algn="just">
              <a:lnSpc>
                <a:spcPct val="160000"/>
              </a:lnSpc>
            </a:pPr>
            <a:r>
              <a:rPr lang="tr-TR" dirty="0">
                <a:latin typeface="Arial" panose="020B0604020202020204" pitchFamily="34" charset="0"/>
                <a:cs typeface="Arial" panose="020B0604020202020204" pitchFamily="34" charset="0"/>
              </a:rPr>
              <a:t>Bunun yanında, dar mükellef yabancı kurumun Türkiye’de ticari veya zirai faaliyette bulunması nedeniyle yıllık beyanname vermek zorunda olması durumunda, özel beyan esası geçerli olmayıp, kurumun özel beyan konusu olan kazancını da yıllık beyannamesine dâhil etmesi gerekmektedir. </a:t>
            </a:r>
          </a:p>
          <a:p>
            <a:pPr algn="just">
              <a:lnSpc>
                <a:spcPct val="160000"/>
              </a:lnSpc>
            </a:pPr>
            <a:r>
              <a:rPr lang="tr-TR" dirty="0">
                <a:latin typeface="Arial" panose="020B0604020202020204" pitchFamily="34" charset="0"/>
                <a:cs typeface="Arial" panose="020B0604020202020204" pitchFamily="34" charset="0"/>
              </a:rPr>
              <a:t>Dar mükellefiyete tabi kurumların vergilendirilmesinde kabul edilen vergilendirme esaslarından sonuncusu ise kaynakta vergi kesintisi esasıdır. </a:t>
            </a:r>
          </a:p>
          <a:p>
            <a:endParaRPr lang="tr-TR" dirty="0"/>
          </a:p>
        </p:txBody>
      </p:sp>
    </p:spTree>
    <p:extLst>
      <p:ext uri="{BB962C8B-B14F-4D97-AF65-F5344CB8AC3E}">
        <p14:creationId xmlns:p14="http://schemas.microsoft.com/office/powerpoint/2010/main" val="131840324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4128" y="886692"/>
            <a:ext cx="11044382" cy="5094500"/>
          </a:xfrm>
        </p:spPr>
        <p:txBody>
          <a:bodyPr>
            <a:normAutofit fontScale="77500" lnSpcReduction="20000"/>
          </a:bodyPr>
          <a:lstStyle/>
          <a:p>
            <a:pPr algn="just">
              <a:lnSpc>
                <a:spcPct val="160000"/>
              </a:lnSpc>
            </a:pPr>
            <a:r>
              <a:rPr lang="tr-TR" sz="2200" b="1" dirty="0">
                <a:latin typeface="Arial" panose="020B0604020202020204" pitchFamily="34" charset="0"/>
                <a:cs typeface="Arial" panose="020B0604020202020204" pitchFamily="34" charset="0"/>
              </a:rPr>
              <a:t>Kaynakta vergi kesintisi yapılması esası; </a:t>
            </a:r>
            <a:endParaRPr lang="tr-TR" sz="2200" dirty="0">
              <a:latin typeface="Arial" panose="020B0604020202020204" pitchFamily="34" charset="0"/>
              <a:cs typeface="Arial" panose="020B0604020202020204" pitchFamily="34" charset="0"/>
            </a:endParaRPr>
          </a:p>
          <a:p>
            <a:pPr algn="just">
              <a:lnSpc>
                <a:spcPct val="160000"/>
              </a:lnSpc>
            </a:pPr>
            <a:r>
              <a:rPr lang="tr-TR" sz="2200" dirty="0">
                <a:latin typeface="Arial" panose="020B0604020202020204" pitchFamily="34" charset="0"/>
                <a:cs typeface="Arial" panose="020B0604020202020204" pitchFamily="34" charset="0"/>
              </a:rPr>
              <a:t>Verginin tarh ve tahakkuku ile tahsili bakımından hem mükelleflere hem de vergi idaresine kolaylık sağlamaktadır. Ayrıca, vergi idaresi yönünden verginin emniyet altına alınması sağlanmış olmaktadır. </a:t>
            </a:r>
          </a:p>
          <a:p>
            <a:pPr algn="just">
              <a:lnSpc>
                <a:spcPct val="160000"/>
              </a:lnSpc>
            </a:pPr>
            <a:r>
              <a:rPr lang="tr-TR" sz="2200" dirty="0">
                <a:latin typeface="Arial" panose="020B0604020202020204" pitchFamily="34" charset="0"/>
                <a:cs typeface="Arial" panose="020B0604020202020204" pitchFamily="34" charset="0"/>
              </a:rPr>
              <a:t>Dar mükellefiyet esasına tabi bulunan yabancı kurumların; </a:t>
            </a:r>
          </a:p>
          <a:p>
            <a:pPr algn="just">
              <a:lnSpc>
                <a:spcPct val="160000"/>
              </a:lnSpc>
            </a:pPr>
            <a:r>
              <a:rPr lang="tr-TR" sz="2200" b="1" dirty="0">
                <a:latin typeface="Arial" panose="020B0604020202020204" pitchFamily="34" charset="0"/>
                <a:cs typeface="Arial" panose="020B0604020202020204" pitchFamily="34" charset="0"/>
              </a:rPr>
              <a:t>Kurumlar Vergisi Kanununun 30. Maddesine göre;</a:t>
            </a:r>
            <a:endParaRPr lang="tr-TR" sz="2200" dirty="0">
              <a:latin typeface="Arial" panose="020B0604020202020204" pitchFamily="34" charset="0"/>
              <a:cs typeface="Arial" panose="020B0604020202020204" pitchFamily="34" charset="0"/>
            </a:endParaRPr>
          </a:p>
          <a:p>
            <a:pPr algn="just">
              <a:lnSpc>
                <a:spcPct val="160000"/>
              </a:lnSpc>
            </a:pPr>
            <a:r>
              <a:rPr lang="tr-TR" sz="2200" dirty="0">
                <a:latin typeface="Arial" panose="020B0604020202020204" pitchFamily="34" charset="0"/>
                <a:cs typeface="Arial" panose="020B0604020202020204" pitchFamily="34" charset="0"/>
              </a:rPr>
              <a:t>Aşağıdaki kazanç ve iratları üzerinden, bu kazanç ve iratları avanslarda dahil olmak üzere nakden veya </a:t>
            </a:r>
            <a:r>
              <a:rPr lang="tr-TR" sz="2200" dirty="0" err="1">
                <a:latin typeface="Arial" panose="020B0604020202020204" pitchFamily="34" charset="0"/>
                <a:cs typeface="Arial" panose="020B0604020202020204" pitchFamily="34" charset="0"/>
              </a:rPr>
              <a:t>hesaben</a:t>
            </a:r>
            <a:r>
              <a:rPr lang="tr-TR" sz="2200" dirty="0">
                <a:latin typeface="Arial" panose="020B0604020202020204" pitchFamily="34" charset="0"/>
                <a:cs typeface="Arial" panose="020B0604020202020204" pitchFamily="34" charset="0"/>
              </a:rPr>
              <a:t> ödeyen veya tahakkuk ettirenler tarafından %15 oranında kurumlar vergisi kesintisi yapılır. Kurumlar Vergisi Kanununun 30’uncu maddesi kapsamında yapılacak vergi kesintisi, esas itibariyle dar mükellefiyete tabi bulunan kurumların Türkiye’de iş yeri veya daimi temsilci vasıtasıyla elde etmediği kazanç ve iratlarına ilişkindir. </a:t>
            </a:r>
          </a:p>
          <a:p>
            <a:pPr algn="just">
              <a:lnSpc>
                <a:spcPct val="160000"/>
              </a:lnSpc>
            </a:pPr>
            <a:r>
              <a:rPr lang="tr-TR" sz="2200" dirty="0">
                <a:latin typeface="Arial" panose="020B0604020202020204" pitchFamily="34" charset="0"/>
                <a:cs typeface="Arial" panose="020B0604020202020204" pitchFamily="34" charset="0"/>
              </a:rPr>
              <a:t>Çünkü dar mükellef kurumların Türkiye’de işyerinde veya daimi temsilci vasıtasıyla elde ettikleri kazanç ve iratlar, dikkate alındığında, elde edildiği gelir unsuru itibariyle ticari kazanç olarak değerlendirileceğinden, Kurumlar </a:t>
            </a:r>
            <a:r>
              <a:rPr lang="tr-TR" sz="2200" dirty="0" err="1">
                <a:latin typeface="Arial" panose="020B0604020202020204" pitchFamily="34" charset="0"/>
                <a:cs typeface="Arial" panose="020B0604020202020204" pitchFamily="34" charset="0"/>
              </a:rPr>
              <a:t>Vergis</a:t>
            </a:r>
            <a:r>
              <a:rPr lang="tr-TR" sz="2200" dirty="0">
                <a:latin typeface="Arial" panose="020B0604020202020204" pitchFamily="34" charset="0"/>
                <a:cs typeface="Arial" panose="020B0604020202020204" pitchFamily="34" charset="0"/>
              </a:rPr>
              <a:t> Kanununda düzenlenmiş olan bazı istisnai durumlar dışında, vergi kesintisi yapılmayacaktır. </a:t>
            </a:r>
          </a:p>
          <a:p>
            <a:endParaRPr lang="tr-TR" dirty="0"/>
          </a:p>
        </p:txBody>
      </p:sp>
    </p:spTree>
    <p:extLst>
      <p:ext uri="{BB962C8B-B14F-4D97-AF65-F5344CB8AC3E}">
        <p14:creationId xmlns:p14="http://schemas.microsoft.com/office/powerpoint/2010/main" val="88476305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572655"/>
            <a:ext cx="11044382" cy="5708071"/>
          </a:xfrm>
        </p:spPr>
        <p:txBody>
          <a:bodyPr>
            <a:normAutofit fontScale="40000" lnSpcReduction="20000"/>
          </a:bodyPr>
          <a:lstStyle/>
          <a:p>
            <a:pPr algn="just">
              <a:lnSpc>
                <a:spcPct val="170000"/>
              </a:lnSpc>
            </a:pPr>
            <a:r>
              <a:rPr lang="tr-TR" sz="2900" b="1" dirty="0">
                <a:latin typeface="Arial" panose="020B0604020202020204" pitchFamily="34" charset="0"/>
                <a:cs typeface="Arial" panose="020B0604020202020204" pitchFamily="34" charset="0"/>
              </a:rPr>
              <a:t>Kurumlar Vergisi Kanununun 30/2 Maddesine göre;</a:t>
            </a:r>
            <a:endParaRPr lang="tr-TR" sz="2900" dirty="0">
              <a:latin typeface="Arial" panose="020B0604020202020204" pitchFamily="34" charset="0"/>
              <a:cs typeface="Arial" panose="020B0604020202020204" pitchFamily="34" charset="0"/>
            </a:endParaRPr>
          </a:p>
          <a:p>
            <a:pPr algn="just">
              <a:lnSpc>
                <a:spcPct val="170000"/>
              </a:lnSpc>
            </a:pPr>
            <a:r>
              <a:rPr lang="tr-TR" sz="2900" dirty="0">
                <a:latin typeface="Arial" panose="020B0604020202020204" pitchFamily="34" charset="0"/>
                <a:cs typeface="Arial" panose="020B0604020202020204" pitchFamily="34" charset="0"/>
              </a:rPr>
              <a:t>Dar mükellef kurumların Ticari veya zirai kazanca dâhil olup olmadığına bakılmaksızın telif, imtiyaz, ihtira, işletme, ticaret unvanı, marka ve benzeri gayri maddi hakların satışı, devir ve temliki karşılığında nakden veya </a:t>
            </a:r>
            <a:r>
              <a:rPr lang="tr-TR" sz="2900" dirty="0" err="1">
                <a:latin typeface="Arial" panose="020B0604020202020204" pitchFamily="34" charset="0"/>
                <a:cs typeface="Arial" panose="020B0604020202020204" pitchFamily="34" charset="0"/>
              </a:rPr>
              <a:t>hesaben</a:t>
            </a:r>
            <a:r>
              <a:rPr lang="tr-TR" sz="2900" dirty="0">
                <a:latin typeface="Arial" panose="020B0604020202020204" pitchFamily="34" charset="0"/>
                <a:cs typeface="Arial" panose="020B0604020202020204" pitchFamily="34" charset="0"/>
              </a:rPr>
              <a:t> ödenen veya tahakkuk ettirilen bedeller üzerinden bu maddenin birinci fıkrasında belirtilen kişilerce %15 oranında kurumlar vergisi kesintisi yapılacaktır. </a:t>
            </a:r>
          </a:p>
          <a:p>
            <a:pPr algn="just">
              <a:lnSpc>
                <a:spcPct val="170000"/>
              </a:lnSpc>
            </a:pPr>
            <a:r>
              <a:rPr lang="tr-TR" sz="2900" dirty="0">
                <a:latin typeface="Arial" panose="020B0604020202020204" pitchFamily="34" charset="0"/>
                <a:cs typeface="Arial" panose="020B0604020202020204" pitchFamily="34" charset="0"/>
              </a:rPr>
              <a:t>Gayri maddi hakların satışı, devir ve temliki karşılığında nakden veya </a:t>
            </a:r>
            <a:r>
              <a:rPr lang="tr-TR" sz="2900" dirty="0" err="1">
                <a:latin typeface="Arial" panose="020B0604020202020204" pitchFamily="34" charset="0"/>
                <a:cs typeface="Arial" panose="020B0604020202020204" pitchFamily="34" charset="0"/>
              </a:rPr>
              <a:t>hesaben</a:t>
            </a:r>
            <a:r>
              <a:rPr lang="tr-TR" sz="2900" dirty="0">
                <a:latin typeface="Arial" panose="020B0604020202020204" pitchFamily="34" charset="0"/>
                <a:cs typeface="Arial" panose="020B0604020202020204" pitchFamily="34" charset="0"/>
              </a:rPr>
              <a:t> ödenen veya tahakkuk ettirilen bedellerin, nakden veya </a:t>
            </a:r>
            <a:r>
              <a:rPr lang="tr-TR" sz="2900" dirty="0" err="1">
                <a:latin typeface="Arial" panose="020B0604020202020204" pitchFamily="34" charset="0"/>
                <a:cs typeface="Arial" panose="020B0604020202020204" pitchFamily="34" charset="0"/>
              </a:rPr>
              <a:t>hesaben</a:t>
            </a:r>
            <a:r>
              <a:rPr lang="tr-TR" sz="2900" dirty="0">
                <a:latin typeface="Arial" panose="020B0604020202020204" pitchFamily="34" charset="0"/>
                <a:cs typeface="Arial" panose="020B0604020202020204" pitchFamily="34" charset="0"/>
              </a:rPr>
              <a:t> ödeyen veya tahakkuk ettirenler tarafından vergi kesintisine tabi tutulacağı hükme bağlanmıştır. </a:t>
            </a:r>
          </a:p>
          <a:p>
            <a:pPr algn="just">
              <a:lnSpc>
                <a:spcPct val="170000"/>
              </a:lnSpc>
            </a:pPr>
            <a:r>
              <a:rPr lang="tr-TR" sz="2900" dirty="0">
                <a:latin typeface="Arial" panose="020B0604020202020204" pitchFamily="34" charset="0"/>
                <a:cs typeface="Arial" panose="020B0604020202020204" pitchFamily="34" charset="0"/>
              </a:rPr>
              <a:t>Vergi kesintisi yapmakla sorumlu olanlar, bu kazanç ve iratları, dar mükellefiyete tabi kurumlara nakden veya </a:t>
            </a:r>
            <a:r>
              <a:rPr lang="tr-TR" sz="2900" dirty="0" err="1">
                <a:latin typeface="Arial" panose="020B0604020202020204" pitchFamily="34" charset="0"/>
                <a:cs typeface="Arial" panose="020B0604020202020204" pitchFamily="34" charset="0"/>
              </a:rPr>
              <a:t>hesaben</a:t>
            </a:r>
            <a:r>
              <a:rPr lang="tr-TR" sz="2900" dirty="0">
                <a:latin typeface="Arial" panose="020B0604020202020204" pitchFamily="34" charset="0"/>
                <a:cs typeface="Arial" panose="020B0604020202020204" pitchFamily="34" charset="0"/>
              </a:rPr>
              <a:t> ödeyen veya tahakkuk ettiren gerçek veya tüzel kişilerdir. </a:t>
            </a:r>
          </a:p>
          <a:p>
            <a:pPr algn="just">
              <a:lnSpc>
                <a:spcPct val="170000"/>
              </a:lnSpc>
            </a:pPr>
            <a:r>
              <a:rPr lang="tr-TR" sz="2900" dirty="0">
                <a:latin typeface="Arial" panose="020B0604020202020204" pitchFamily="34" charset="0"/>
                <a:cs typeface="Arial" panose="020B0604020202020204" pitchFamily="34" charset="0"/>
              </a:rPr>
              <a:t>Bu durumda dar mükellefiyete tabi kurumlara kazanç veya iratları avanslarda dahil olmak üzere, nakden veya </a:t>
            </a:r>
            <a:r>
              <a:rPr lang="tr-TR" sz="2900" dirty="0" err="1">
                <a:latin typeface="Arial" panose="020B0604020202020204" pitchFamily="34" charset="0"/>
                <a:cs typeface="Arial" panose="020B0604020202020204" pitchFamily="34" charset="0"/>
              </a:rPr>
              <a:t>hesaben</a:t>
            </a:r>
            <a:r>
              <a:rPr lang="tr-TR" sz="2900" dirty="0">
                <a:latin typeface="Arial" panose="020B0604020202020204" pitchFamily="34" charset="0"/>
                <a:cs typeface="Arial" panose="020B0604020202020204" pitchFamily="34" charset="0"/>
              </a:rPr>
              <a:t> ödeyen veya tahakkuk ettirenlerin gerçek veya tüzel kişi olması veya gelir ya da kurumlar vergisi mükellefi olup olmaması, vergi kesintisi yapma mükellefiyetleri yönünden önem taşımamaktadır. Kazanç veya iradı ödeyen veya tahakkuk ettirenler ister gerçek, isterse tüzel kişi olsun ya da gelir ya da kurumlar vergisi mükellefi olsun veya olmasın her durumda vergi kesintisi yapmak zorundadırlar. </a:t>
            </a:r>
          </a:p>
          <a:p>
            <a:pPr algn="just">
              <a:lnSpc>
                <a:spcPct val="170000"/>
              </a:lnSpc>
            </a:pPr>
            <a:r>
              <a:rPr lang="tr-TR" sz="2900" dirty="0">
                <a:latin typeface="Arial" panose="020B0604020202020204" pitchFamily="34" charset="0"/>
                <a:cs typeface="Arial" panose="020B0604020202020204" pitchFamily="34" charset="0"/>
              </a:rPr>
              <a:t>Nakden ödeme elden nakit ödemeyi kapsadığı gibi bir bankaya EFT veya havale yoluyla yapılan bir ifayı veya bir gerçek veya tüzel kişi adına posta yoluyla gönderilmeyi de kapsar. Nakden ödemeden parasal ödemeyi anlamamak gerekir. </a:t>
            </a:r>
          </a:p>
          <a:p>
            <a:pPr algn="just">
              <a:lnSpc>
                <a:spcPct val="170000"/>
              </a:lnSpc>
            </a:pPr>
            <a:r>
              <a:rPr lang="tr-TR" sz="2900" dirty="0" err="1">
                <a:latin typeface="Arial" panose="020B0604020202020204" pitchFamily="34" charset="0"/>
                <a:cs typeface="Arial" panose="020B0604020202020204" pitchFamily="34" charset="0"/>
              </a:rPr>
              <a:t>Hesaben</a:t>
            </a:r>
            <a:r>
              <a:rPr lang="tr-TR" sz="2900" dirty="0">
                <a:latin typeface="Arial" panose="020B0604020202020204" pitchFamily="34" charset="0"/>
                <a:cs typeface="Arial" panose="020B0604020202020204" pitchFamily="34" charset="0"/>
              </a:rPr>
              <a:t> ödeme ifadesi ise kesintiye tabi kazanç ve iratları ödeyenleri hak sahiplerine karşı borçlu durumda gösteren her türlü kayıt ve işlemleri ifade etmektedir. </a:t>
            </a:r>
          </a:p>
          <a:p>
            <a:endParaRPr lang="tr-TR" dirty="0"/>
          </a:p>
        </p:txBody>
      </p:sp>
    </p:spTree>
    <p:extLst>
      <p:ext uri="{BB962C8B-B14F-4D97-AF65-F5344CB8AC3E}">
        <p14:creationId xmlns:p14="http://schemas.microsoft.com/office/powerpoint/2010/main" val="192904404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665018"/>
            <a:ext cx="11090564" cy="5569527"/>
          </a:xfrm>
        </p:spPr>
        <p:txBody>
          <a:bodyPr>
            <a:normAutofit fontScale="55000" lnSpcReduction="20000"/>
          </a:bodyPr>
          <a:lstStyle/>
          <a:p>
            <a:pPr>
              <a:lnSpc>
                <a:spcPct val="170000"/>
              </a:lnSpc>
            </a:pPr>
            <a:r>
              <a:rPr lang="tr-TR" dirty="0">
                <a:latin typeface="Arial" panose="020B0604020202020204" pitchFamily="34" charset="0"/>
                <a:cs typeface="Arial" panose="020B0604020202020204" pitchFamily="34" charset="0"/>
              </a:rPr>
              <a:t>Gayri maddi haklar, </a:t>
            </a:r>
          </a:p>
          <a:p>
            <a:pPr>
              <a:lnSpc>
                <a:spcPct val="170000"/>
              </a:lnSpc>
            </a:pPr>
            <a:r>
              <a:rPr lang="tr-TR" dirty="0">
                <a:latin typeface="Arial" panose="020B0604020202020204" pitchFamily="34" charset="0"/>
                <a:cs typeface="Arial" panose="020B0604020202020204" pitchFamily="34" charset="0"/>
              </a:rPr>
              <a:t>Gayrimenkul olarak tapuya tescil edilen ile edebi- sınai nitelikteki imtiyaz, ihtira, telif, alametifarika ve ticaret unvanı gibi haklardır. </a:t>
            </a:r>
          </a:p>
          <a:p>
            <a:pPr>
              <a:lnSpc>
                <a:spcPct val="170000"/>
              </a:lnSpc>
            </a:pPr>
            <a:r>
              <a:rPr lang="tr-TR" dirty="0">
                <a:latin typeface="Arial" panose="020B0604020202020204" pitchFamily="34" charset="0"/>
                <a:cs typeface="Arial" panose="020B0604020202020204" pitchFamily="34" charset="0"/>
              </a:rPr>
              <a:t>Bu haklar; </a:t>
            </a:r>
          </a:p>
          <a:p>
            <a:pPr>
              <a:lnSpc>
                <a:spcPct val="170000"/>
              </a:lnSpc>
            </a:pPr>
            <a:r>
              <a:rPr lang="tr-TR" dirty="0">
                <a:latin typeface="Arial" panose="020B0604020202020204" pitchFamily="34" charset="0"/>
                <a:cs typeface="Arial" panose="020B0604020202020204" pitchFamily="34" charset="0"/>
              </a:rPr>
              <a:t>Gayrimenkul olarak tescil edilen haklar, arama, işletme ve imtiyaz hakları ve ruhsatları, ihtira beratı, alametifarika, marka, ticaret unvanı, her türlü teknik resim, desen, model, plan, ile sinema ve televizyon filmleri, ses ve görüntü bantları, sanayi ve ticaret ve bilim alanlarında elde edilmiş bir tecrübeye ait bilgiler ile gizli bir formül veya imalat usulü üzerindeki kullanma hakkı veya kullanma imtiyazı gibi haklar ve telif hakları olarak sayılabilir. </a:t>
            </a:r>
          </a:p>
          <a:p>
            <a:pPr>
              <a:lnSpc>
                <a:spcPct val="170000"/>
              </a:lnSpc>
            </a:pPr>
            <a:r>
              <a:rPr lang="tr-TR" dirty="0">
                <a:latin typeface="Arial" panose="020B0604020202020204" pitchFamily="34" charset="0"/>
                <a:cs typeface="Arial" panose="020B0604020202020204" pitchFamily="34" charset="0"/>
              </a:rPr>
              <a:t>Bir malın üretiminde ya da bir hizmetin sağlanışında kullanılan patentler, </a:t>
            </a:r>
            <a:r>
              <a:rPr lang="tr-TR" dirty="0" err="1">
                <a:latin typeface="Arial" panose="020B0604020202020204" pitchFamily="34" charset="0"/>
                <a:cs typeface="Arial" panose="020B0604020202020204" pitchFamily="34" charset="0"/>
              </a:rPr>
              <a:t>know</a:t>
            </a:r>
            <a:r>
              <a:rPr lang="tr-TR" dirty="0">
                <a:latin typeface="Arial" panose="020B0604020202020204" pitchFamily="34" charset="0"/>
                <a:cs typeface="Arial" panose="020B0604020202020204" pitchFamily="34" charset="0"/>
              </a:rPr>
              <a:t>-how, tasarımlar ve modeller ile müşterilere transfer edilen ya da ticari faaliyetin işletiminde kullanılan (ör. Bilgisayar yazılım programları gibi), ticari varlık niteliğine sahip haklar gayri maddi haklardır</a:t>
            </a:r>
          </a:p>
          <a:p>
            <a:pPr>
              <a:lnSpc>
                <a:spcPct val="170000"/>
              </a:lnSpc>
            </a:pPr>
            <a:r>
              <a:rPr lang="tr-TR" b="1" dirty="0">
                <a:latin typeface="Arial" panose="020B0604020202020204" pitchFamily="34" charset="0"/>
                <a:cs typeface="Arial" panose="020B0604020202020204" pitchFamily="34" charset="0"/>
              </a:rPr>
              <a:t>Bu kapsamda;</a:t>
            </a:r>
            <a:endParaRPr lang="tr-TR" dirty="0">
              <a:latin typeface="Arial" panose="020B0604020202020204" pitchFamily="34" charset="0"/>
              <a:cs typeface="Arial" panose="020B0604020202020204" pitchFamily="34" charset="0"/>
            </a:endParaRPr>
          </a:p>
          <a:p>
            <a:pPr>
              <a:lnSpc>
                <a:spcPct val="170000"/>
              </a:lnSpc>
            </a:pPr>
            <a:r>
              <a:rPr lang="tr-TR" dirty="0">
                <a:latin typeface="Arial" panose="020B0604020202020204" pitchFamily="34" charset="0"/>
                <a:cs typeface="Arial" panose="020B0604020202020204" pitchFamily="34" charset="0"/>
              </a:rPr>
              <a:t>Arslan A.Ş.’</a:t>
            </a:r>
            <a:r>
              <a:rPr lang="tr-TR" dirty="0" err="1">
                <a:latin typeface="Arial" panose="020B0604020202020204" pitchFamily="34" charset="0"/>
                <a:cs typeface="Arial" panose="020B0604020202020204" pitchFamily="34" charset="0"/>
              </a:rPr>
              <a:t>nin</a:t>
            </a:r>
            <a:r>
              <a:rPr lang="tr-TR" dirty="0">
                <a:latin typeface="Arial" panose="020B0604020202020204" pitchFamily="34" charset="0"/>
                <a:cs typeface="Arial" panose="020B0604020202020204" pitchFamily="34" charset="0"/>
              </a:rPr>
              <a:t> yurt dışı pazarına açılması ve Türkiye’de ürettiği ürünleri yurt dışında satabilmesi için Hindistan’da bulunan </a:t>
            </a:r>
            <a:r>
              <a:rPr lang="tr-TR" dirty="0" err="1">
                <a:latin typeface="Arial" panose="020B0604020202020204" pitchFamily="34" charset="0"/>
                <a:cs typeface="Arial" panose="020B0604020202020204" pitchFamily="34" charset="0"/>
              </a:rPr>
              <a:t>Aoxin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Company</a:t>
            </a:r>
            <a:r>
              <a:rPr lang="tr-TR" dirty="0">
                <a:latin typeface="Arial" panose="020B0604020202020204" pitchFamily="34" charset="0"/>
                <a:cs typeface="Arial" panose="020B0604020202020204" pitchFamily="34" charset="0"/>
              </a:rPr>
              <a:t> yazılım firmasından satın aldığı yazılım gayri maddi hak olarak değerlendirilecek ve sorumlu sıfatıyla %15 </a:t>
            </a:r>
            <a:r>
              <a:rPr lang="tr-TR" dirty="0" err="1">
                <a:latin typeface="Arial" panose="020B0604020202020204" pitchFamily="34" charset="0"/>
                <a:cs typeface="Arial" panose="020B0604020202020204" pitchFamily="34" charset="0"/>
              </a:rPr>
              <a:t>tevkifata</a:t>
            </a:r>
            <a:r>
              <a:rPr lang="tr-TR" dirty="0">
                <a:latin typeface="Arial" panose="020B0604020202020204" pitchFamily="34" charset="0"/>
                <a:cs typeface="Arial" panose="020B0604020202020204" pitchFamily="34" charset="0"/>
              </a:rPr>
              <a:t> tabi tutulacaktır.</a:t>
            </a:r>
            <a:br>
              <a:rPr lang="tr-TR" dirty="0">
                <a:latin typeface="Arial" panose="020B0604020202020204" pitchFamily="34" charset="0"/>
                <a:cs typeface="Arial" panose="020B0604020202020204" pitchFamily="34" charset="0"/>
              </a:rPr>
            </a:br>
            <a:r>
              <a:rPr lang="tr-TR" u="sng" dirty="0">
                <a:latin typeface="Arial" panose="020B0604020202020204" pitchFamily="34" charset="0"/>
                <a:cs typeface="Arial" panose="020B0604020202020204" pitchFamily="34" charset="0"/>
              </a:rPr>
              <a:t>Ancak T.C. Anayasası’nın 90’ıncı maddesinin son fıkrasına göre, usulüne göre yürürlüğe konulmuş, milletlerarası anlaşmalar kanun hükmündedir. </a:t>
            </a:r>
            <a:endParaRPr lang="tr-TR" dirty="0">
              <a:latin typeface="Arial" panose="020B0604020202020204" pitchFamily="34" charset="0"/>
              <a:cs typeface="Arial" panose="020B0604020202020204" pitchFamily="34" charset="0"/>
            </a:endParaRPr>
          </a:p>
          <a:p>
            <a:endParaRPr lang="tr-TR" dirty="0"/>
          </a:p>
          <a:p>
            <a:endParaRPr lang="tr-TR" dirty="0"/>
          </a:p>
        </p:txBody>
      </p:sp>
    </p:spTree>
    <p:extLst>
      <p:ext uri="{BB962C8B-B14F-4D97-AF65-F5344CB8AC3E}">
        <p14:creationId xmlns:p14="http://schemas.microsoft.com/office/powerpoint/2010/main" val="320925700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4891" y="932873"/>
            <a:ext cx="11044382" cy="5223809"/>
          </a:xfrm>
        </p:spPr>
        <p:txBody>
          <a:bodyPr>
            <a:normAutofit fontScale="62500" lnSpcReduction="20000"/>
          </a:bodyPr>
          <a:lstStyle/>
          <a:p>
            <a:pPr algn="just">
              <a:lnSpc>
                <a:spcPct val="170000"/>
              </a:lnSpc>
            </a:pPr>
            <a:r>
              <a:rPr lang="tr-TR" dirty="0">
                <a:latin typeface="Arial" panose="020B0604020202020204" pitchFamily="34" charset="0"/>
                <a:cs typeface="Arial" panose="020B0604020202020204" pitchFamily="34" charset="0"/>
              </a:rPr>
              <a:t>Bu nedenle, Türkiye Cumhuriyeti Devleti’nin taraf olduğu uluslararası vergi anlaşmalarında yer alan düzenlemeler, içerdikleri özel hükümler de göz önünde bulundurulduğunda vergi uygulama alanında öncelikle dikkate alınmalıdır. </a:t>
            </a:r>
          </a:p>
          <a:p>
            <a:pPr algn="just">
              <a:lnSpc>
                <a:spcPct val="170000"/>
              </a:lnSpc>
            </a:pPr>
            <a:r>
              <a:rPr lang="tr-TR" dirty="0">
                <a:latin typeface="Arial" panose="020B0604020202020204" pitchFamily="34" charset="0"/>
                <a:cs typeface="Arial" panose="020B0604020202020204" pitchFamily="34" charset="0"/>
              </a:rPr>
              <a:t>Dolayısıyla dar mükellef kurumların Türkiye’de elde ettikleri kazançların vergilendirilmesi bakımından, dar mükellefin mukimi bulunduğu devlet olan Hindistan ile Türkiye Cumhuriyeti Devleti arasında imzalanan “Çifte Vergilendirmeyi Önleme Anlaşması” ilk sırada gelmektedir. </a:t>
            </a:r>
          </a:p>
          <a:p>
            <a:pPr algn="just">
              <a:lnSpc>
                <a:spcPct val="170000"/>
              </a:lnSpc>
            </a:pPr>
            <a:r>
              <a:rPr lang="tr-TR" dirty="0">
                <a:latin typeface="Arial" panose="020B0604020202020204" pitchFamily="34" charset="0"/>
                <a:cs typeface="Arial" panose="020B0604020202020204" pitchFamily="34" charset="0"/>
              </a:rPr>
              <a:t>Bu nedenle, dar mükellef kurumların Türkiye’de elde ettikleri kazançları üzerinden vergi kesintisinde çifte vergilendirmeyi önleme anlaşmaları hüküm ifade etmektedir. </a:t>
            </a:r>
          </a:p>
          <a:p>
            <a:pPr algn="just">
              <a:lnSpc>
                <a:spcPct val="170000"/>
              </a:lnSpc>
            </a:pPr>
            <a:r>
              <a:rPr lang="tr-TR" dirty="0">
                <a:latin typeface="Arial" panose="020B0604020202020204" pitchFamily="34" charset="0"/>
                <a:cs typeface="Arial" panose="020B0604020202020204" pitchFamily="34" charset="0"/>
              </a:rPr>
              <a:t>Zira çifte vergilendirmeyi önleme anlaşmaları ile, vergiye tabi kazancın anlaşmaya taraf ülkelerden hangisi tarafınca vergilendirileceği ve bazı kazanç türleri itibariyle uygulanacak vergi oranlarının sınırları belirlenmektedir. </a:t>
            </a:r>
          </a:p>
          <a:p>
            <a:pPr algn="just">
              <a:lnSpc>
                <a:spcPct val="170000"/>
              </a:lnSpc>
            </a:pPr>
            <a:r>
              <a:rPr lang="tr-TR" dirty="0">
                <a:latin typeface="Arial" panose="020B0604020202020204" pitchFamily="34" charset="0"/>
                <a:cs typeface="Arial" panose="020B0604020202020204" pitchFamily="34" charset="0"/>
              </a:rPr>
              <a:t>Diğer bir ifade ile; dar mükellef kurum kazançlarının vergi kesintisine tabi tutulmasında, dar mükellef kurumun mukimi olduğu ülke ile imzalanmış bir çifte vergilendirmeyi önleme anlaşması varsa bu anlaşma hükümlerinin de göz önünde bulundurulması gerekmektedir. </a:t>
            </a:r>
          </a:p>
          <a:p>
            <a:endParaRPr lang="tr-TR" dirty="0"/>
          </a:p>
        </p:txBody>
      </p:sp>
    </p:spTree>
    <p:extLst>
      <p:ext uri="{BB962C8B-B14F-4D97-AF65-F5344CB8AC3E}">
        <p14:creationId xmlns:p14="http://schemas.microsoft.com/office/powerpoint/2010/main" val="1401966145"/>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1072" y="822036"/>
            <a:ext cx="11072091" cy="5458691"/>
          </a:xfrm>
        </p:spPr>
        <p:txBody>
          <a:bodyPr>
            <a:normAutofit fontScale="62500" lnSpcReduction="20000"/>
          </a:bodyPr>
          <a:lstStyle/>
          <a:p>
            <a:pPr algn="just">
              <a:lnSpc>
                <a:spcPct val="170000"/>
              </a:lnSpc>
            </a:pPr>
            <a:r>
              <a:rPr lang="tr-TR" b="1" dirty="0">
                <a:latin typeface="Arial" panose="020B0604020202020204" pitchFamily="34" charset="0"/>
                <a:cs typeface="Arial" panose="020B0604020202020204" pitchFamily="34" charset="0"/>
              </a:rPr>
              <a:t> “Türkiye Cumhuriyeti İle Hindistan arasında Gelir Ve Servet Üzerinden Alınan Vergilerde Çifte Vergilendirmeyi Önleme Anlaşması’nın “Gayri maddi Hak Bedelleri” başlıklı 12’nci maddesinde; </a:t>
            </a:r>
            <a:endParaRPr lang="tr-TR" dirty="0">
              <a:latin typeface="Arial" panose="020B0604020202020204" pitchFamily="34" charset="0"/>
              <a:cs typeface="Arial" panose="020B0604020202020204" pitchFamily="34" charset="0"/>
            </a:endParaRPr>
          </a:p>
          <a:p>
            <a:pPr algn="just">
              <a:lnSpc>
                <a:spcPct val="170000"/>
              </a:lnSpc>
            </a:pPr>
            <a:r>
              <a:rPr lang="tr-TR" dirty="0">
                <a:latin typeface="Arial" panose="020B0604020202020204" pitchFamily="34" charset="0"/>
                <a:cs typeface="Arial" panose="020B0604020202020204" pitchFamily="34" charset="0"/>
              </a:rPr>
              <a:t>1. Bir Akit Devlette doğan ve diğer Akit Devletin bir mukimine ödenen gayri maddi hak bedelleri ve teknik hizmet ücretleri, bu diğer Devlette vergilendirilebilir.</a:t>
            </a:r>
          </a:p>
          <a:p>
            <a:pPr algn="just">
              <a:lnSpc>
                <a:spcPct val="170000"/>
              </a:lnSpc>
            </a:pPr>
            <a:r>
              <a:rPr lang="tr-TR" dirty="0">
                <a:latin typeface="Arial" panose="020B0604020202020204" pitchFamily="34" charset="0"/>
                <a:cs typeface="Arial" panose="020B0604020202020204" pitchFamily="34" charset="0"/>
              </a:rPr>
              <a:t>2. Bununla beraber, söz konusu gayri maddi hak bedelleri veya teknik hizmet ücretleri elde edildikleri Akit Devlette ve o Devletin mevzuatına göre de vergilendirilebilir; ancak, gayri maddi hak bedeli ve teknik hizmet ücretleri elde eden kişi gayri maddi hak bedeli veya teknik hizmet ücretlerinin gerçek lehtarı ise bu şekilde alınacak vergi, gayri maddi hak bedelinin veya teknik hizmet ücretlerinin gayrisafi tutarının </a:t>
            </a:r>
            <a:r>
              <a:rPr lang="tr-TR" b="1" dirty="0">
                <a:latin typeface="Arial" panose="020B0604020202020204" pitchFamily="34" charset="0"/>
                <a:cs typeface="Arial" panose="020B0604020202020204" pitchFamily="34" charset="0"/>
              </a:rPr>
              <a:t>yüzde 15’ini</a:t>
            </a:r>
            <a:r>
              <a:rPr lang="tr-TR" dirty="0">
                <a:latin typeface="Arial" panose="020B0604020202020204" pitchFamily="34" charset="0"/>
                <a:cs typeface="Arial" panose="020B0604020202020204" pitchFamily="34" charset="0"/>
              </a:rPr>
              <a:t> aşmayacaktır.</a:t>
            </a:r>
          </a:p>
          <a:p>
            <a:pPr algn="just">
              <a:lnSpc>
                <a:spcPct val="170000"/>
              </a:lnSpc>
            </a:pPr>
            <a:r>
              <a:rPr lang="tr-TR" dirty="0">
                <a:latin typeface="Arial" panose="020B0604020202020204" pitchFamily="34" charset="0"/>
                <a:cs typeface="Arial" panose="020B0604020202020204" pitchFamily="34" charset="0"/>
              </a:rPr>
              <a:t>3. Bu maddede kullanılan “gayri maddi hak bedelleri” terimi, sinema filmleri, radyo-televizyon yayınlarında kullanılan filmler veya bantlar dahil olmak üzere edebi, sanatsal, bilimsel her nevi telif hakkının, her nevi patentin, alameti farikanın, desen veya modelin, planın, gizli formül veya üretim yönteminin kullanımı veya kullanma hakkı ile sınai, ticari, bilimsel teçhizatın veya sınai, ticari, bilimsel tecrübeye dayalı bilgilerin kullanımı veya kullanma hakkı karşılığında ödenen her türlü bedelleri kapsar.</a:t>
            </a:r>
          </a:p>
          <a:p>
            <a:endParaRPr lang="tr-TR" dirty="0"/>
          </a:p>
        </p:txBody>
      </p:sp>
    </p:spTree>
    <p:extLst>
      <p:ext uri="{BB962C8B-B14F-4D97-AF65-F5344CB8AC3E}">
        <p14:creationId xmlns:p14="http://schemas.microsoft.com/office/powerpoint/2010/main" val="197302408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4127" y="1016001"/>
            <a:ext cx="11081327" cy="5094500"/>
          </a:xfrm>
        </p:spPr>
        <p:txBody>
          <a:bodyPr>
            <a:normAutofit fontScale="55000" lnSpcReduction="20000"/>
          </a:bodyPr>
          <a:lstStyle/>
          <a:p>
            <a:pPr>
              <a:lnSpc>
                <a:spcPct val="170000"/>
              </a:lnSpc>
            </a:pPr>
            <a:r>
              <a:rPr lang="tr-TR" dirty="0">
                <a:latin typeface="Arial" panose="020B0604020202020204" pitchFamily="34" charset="0"/>
                <a:cs typeface="Arial" panose="020B0604020202020204" pitchFamily="34" charset="0"/>
              </a:rPr>
              <a:t>4. Bu maddede kullanılan “teknik hizmet ücretleri” terimi, ödemeleri yapan kişinin istihdam ettiği kişilere yapılan ödemelerin dışında herhangi bir kişiye yönetim, teknik veya danışma nitelikli hizmetler karşılığında, diğer personel veya teknik hizmetler sağlama da dahil ödemeleri ifade eder.</a:t>
            </a:r>
            <a:br>
              <a:rPr lang="tr-TR" dirty="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5. Bir Akit Devlet mukimi olan gayri maddi hak bedelinin veya teknik hizmet ücretlerinin gerçek lehtarı, söz konusu bedelin veya teknik hizmet ücretlerinin elde edildiği diğer Akit Devlette yer alan bir işyeri vasıtasıyla ticari faaliyette bulunursa ve söz konusu gayri maddi hak bedelinin veya teknik hizmet ücretlerinin ödendiği hak veya varlık ile bu işyeri arasında etkin bir bağ bulunmaktaysa, 1’inci ve 2’inci fıkra hükümleri uygulama dışı kalacaktır. Bu durumda 7’nci madde hükümleri uygulanacaktır.</a:t>
            </a:r>
            <a:br>
              <a:rPr lang="tr-TR" dirty="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6. Gayri maddi hak bedelleri veya teknik hizmet ücretleri ödeyen, bir Devletin kendisi, bir politik alt bölümü, bir mahalli idaresi veya bir mukimi olduğunda, gayri maddi hak bedelleri veya teknik hizmet ücretlerinin, o Akit Devlette elde edildiği kabul olunacaktır. Bununla beraber, gayri maddi hak bedeli veya teknik hizmet ücretlerini ödeyen kişi bir Akit Devletin mukimi olsun veya olmasın, bir Akit Devlette gayri maddi hak bedelini veya teknik hizmet ücretlerini ödemeye neden olan hak veya varlık veya sözleşme ile bağlantılı bir işyerine veya sabit bir yere sahip olduğunda ve bu gayri maddi hak bedeli veya teknik hizmet ücretleri bu işyerinden veya sabit yerden kaynaklandığında, söz konusu gayri maddi hak bedelinin veya teknik hizmet ücretlerinin, işyerinin veya sabit yerin bulunduğu Akit Devlette elde edildiği kabul olunacaktır.</a:t>
            </a: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20768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19C6610-1604-F1CA-82B6-39B39420D5A7}"/>
              </a:ext>
            </a:extLst>
          </p:cNvPr>
          <p:cNvSpPr>
            <a:spLocks noGrp="1"/>
          </p:cNvSpPr>
          <p:nvPr>
            <p:ph idx="1"/>
          </p:nvPr>
        </p:nvSpPr>
        <p:spPr>
          <a:xfrm>
            <a:off x="482600" y="516835"/>
            <a:ext cx="11126304" cy="5777947"/>
          </a:xfrm>
        </p:spPr>
        <p:txBody>
          <a:bodyPr/>
          <a:lstStyle/>
          <a:p>
            <a:pPr marL="342900" lvl="0" indent="-342900" algn="just">
              <a:lnSpc>
                <a:spcPct val="150000"/>
              </a:lnSpc>
              <a:buFont typeface="Arial" panose="020B0604020202020204" pitchFamily="34" charset="0"/>
              <a:buChar char="-"/>
            </a:pPr>
            <a:r>
              <a:rPr lang="tr-TR" sz="1800" dirty="0">
                <a:effectLst/>
                <a:latin typeface="Arial" panose="020B0604020202020204" pitchFamily="34" charset="0"/>
                <a:ea typeface="Georgia" panose="02040502050405020303" pitchFamily="18" charset="0"/>
                <a:cs typeface="Arial" panose="020B0604020202020204" pitchFamily="34" charset="0"/>
              </a:rPr>
              <a:t>İştirak edilen kurumun kendi ülkesinde en az %15 oranında vergi yükü taşıyor olmalıdır.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marL="228600"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(eğer esas faaliyet konusu finansman temini, sigorta hizmetleri, finansal kiralama, menkul kıymetlere iştirak olan firmalara iştirak edilmesinden kazanç elde edilmişse vergi yükü en az Türkiye’de ödenecek kurumlar vergisi oranında olmalıdır)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Transfer tarihinde ortaya çıkan olumlu ya da olumsuz kur farkları istisna tutarının tespitinde dikkate alınmayacaktır.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b="1" dirty="0">
                <a:effectLst/>
                <a:latin typeface="Arial" panose="020B0604020202020204" pitchFamily="34" charset="0"/>
                <a:ea typeface="Georgia" panose="02040502050405020303" pitchFamily="18" charset="0"/>
                <a:cs typeface="Arial" panose="020B0604020202020204" pitchFamily="34" charset="0"/>
              </a:rPr>
              <a:t>Vergi yükü:</a:t>
            </a:r>
            <a:r>
              <a:rPr lang="tr-TR" sz="1800" dirty="0">
                <a:effectLst/>
                <a:latin typeface="Arial" panose="020B0604020202020204" pitchFamily="34" charset="0"/>
                <a:ea typeface="Georgia" panose="02040502050405020303" pitchFamily="18" charset="0"/>
                <a:cs typeface="Arial" panose="020B0604020202020204" pitchFamily="34" charset="0"/>
              </a:rPr>
              <a:t> [Vergiler / (Dağıtılabilir kurum kazancı + Vergiler)] formülüyle hesaplanır.</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b="1" dirty="0">
                <a:effectLst/>
                <a:latin typeface="Arial" panose="020B0604020202020204" pitchFamily="34" charset="0"/>
                <a:ea typeface="Georgia" panose="02040502050405020303" pitchFamily="18" charset="0"/>
                <a:cs typeface="Arial" panose="020B0604020202020204" pitchFamily="34" charset="0"/>
              </a:rPr>
              <a:t>Dağıtılabilir kurum kazancı:</a:t>
            </a:r>
            <a:r>
              <a:rPr lang="tr-TR" sz="1800" dirty="0">
                <a:effectLst/>
                <a:latin typeface="Arial" panose="020B0604020202020204" pitchFamily="34" charset="0"/>
                <a:ea typeface="Georgia" panose="02040502050405020303" pitchFamily="18" charset="0"/>
                <a:cs typeface="Arial" panose="020B0604020202020204" pitchFamily="34" charset="0"/>
              </a:rPr>
              <a:t> (Ticari bilanço karı – geçmiş yıl zararları – vergiler) şeklinde tespit edilir.</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660782428"/>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600365"/>
            <a:ext cx="11062855" cy="5671126"/>
          </a:xfrm>
        </p:spPr>
        <p:txBody>
          <a:bodyPr>
            <a:normAutofit fontScale="62500" lnSpcReduction="20000"/>
          </a:bodyPr>
          <a:lstStyle/>
          <a:p>
            <a:pPr algn="just">
              <a:lnSpc>
                <a:spcPct val="160000"/>
              </a:lnSpc>
            </a:pPr>
            <a:r>
              <a:rPr lang="tr-TR" dirty="0">
                <a:latin typeface="Arial" panose="020B0604020202020204" pitchFamily="34" charset="0"/>
                <a:cs typeface="Arial" panose="020B0604020202020204" pitchFamily="34" charset="0"/>
              </a:rPr>
              <a:t>7. Kullanım, hak, bilgi veya teknik hizmetler karşılığında ödenen gayri maddi hak bedeli veya teknik hizmet ücretlerinin miktarı, ödeyici ile gerçek lehtar arasında veya her ikisi ile bir başka kişi arasında var olan özel ilişki nedeniyle, böyle ilişkilerin olmadığı durumlarda ödeyici ve gerçek lehtar arasında kararlaştırılacak miktarı aştığında, bu madde hükümleri en son bahsedilen miktara uygulanacaktır. Bu durumda ilave ödeme, bu Anlaşmanın diğer hükümleri de dikkate alınarak, her bir Akit Devletin mevzuatı uyarınca vergilendirilebilecektir.</a:t>
            </a:r>
          </a:p>
          <a:p>
            <a:pPr algn="just">
              <a:lnSpc>
                <a:spcPct val="160000"/>
              </a:lnSpc>
            </a:pPr>
            <a:r>
              <a:rPr lang="tr-TR" dirty="0">
                <a:latin typeface="Arial" panose="020B0604020202020204" pitchFamily="34" charset="0"/>
                <a:cs typeface="Arial" panose="020B0604020202020204" pitchFamily="34" charset="0"/>
              </a:rPr>
              <a:t>Bu kapsamda çifte vergiyi önleme anlaşmaları açısından da </a:t>
            </a:r>
            <a:r>
              <a:rPr lang="tr-TR" dirty="0" err="1">
                <a:latin typeface="Arial" panose="020B0604020202020204" pitchFamily="34" charset="0"/>
                <a:cs typeface="Arial" panose="020B0604020202020204" pitchFamily="34" charset="0"/>
              </a:rPr>
              <a:t>tevkifat</a:t>
            </a:r>
            <a:r>
              <a:rPr lang="tr-TR" dirty="0">
                <a:latin typeface="Arial" panose="020B0604020202020204" pitchFamily="34" charset="0"/>
                <a:cs typeface="Arial" panose="020B0604020202020204" pitchFamily="34" charset="0"/>
              </a:rPr>
              <a:t> oranı %15 olarak tespit edilmiştir. </a:t>
            </a:r>
          </a:p>
          <a:p>
            <a:pPr algn="just">
              <a:lnSpc>
                <a:spcPct val="160000"/>
              </a:lnSpc>
            </a:pPr>
            <a:r>
              <a:rPr lang="tr-TR" dirty="0">
                <a:latin typeface="Arial" panose="020B0604020202020204" pitchFamily="34" charset="0"/>
                <a:cs typeface="Arial" panose="020B0604020202020204" pitchFamily="34" charset="0"/>
              </a:rPr>
              <a:t>Yapılacak vergi kesintisinde kazanç ve iratlar gayrisafi tutarları üzerinden dikkate alınır. </a:t>
            </a:r>
          </a:p>
          <a:p>
            <a:pPr algn="just">
              <a:lnSpc>
                <a:spcPct val="160000"/>
              </a:lnSpc>
            </a:pPr>
            <a:r>
              <a:rPr lang="tr-TR" dirty="0">
                <a:latin typeface="Arial" panose="020B0604020202020204" pitchFamily="34" charset="0"/>
                <a:cs typeface="Arial" panose="020B0604020202020204" pitchFamily="34" charset="0"/>
              </a:rPr>
              <a:t>Kesilmesi gereken verginin ödemeyi yapan tarafından üstlenilmesi halinde vergi kesintisi, fiilen ödenen tutar ile ödemeyi yapanın yüklendiği verginin toplamı üzerinden hesaplanır.” Bilgisi yer almaktadır. Buna göre; yapılacak vergi kesintisinde kazanç ve iratlar gayrisafi tutarları üzerinden dikkate alınacak, kesilmesi gereken verginin ödemeyi yapan tarafından üstlenilmesi halinde vergi kesintisi, fiilen ödenen tutar ile ödemeyi yapanın yüklendiği verginin toplamı üzerinden hesaplanacaktır. </a:t>
            </a:r>
          </a:p>
          <a:p>
            <a:pPr>
              <a:lnSpc>
                <a:spcPct val="160000"/>
              </a:lnSpc>
            </a:pPr>
            <a:r>
              <a:rPr lang="tr-TR" dirty="0">
                <a:latin typeface="Arial" panose="020B0604020202020204" pitchFamily="34" charset="0"/>
                <a:cs typeface="Arial" panose="020B0604020202020204" pitchFamily="34" charset="0"/>
              </a:rPr>
              <a:t>Buna göre </a:t>
            </a:r>
            <a:r>
              <a:rPr lang="tr-TR" dirty="0" err="1">
                <a:latin typeface="Arial" panose="020B0604020202020204" pitchFamily="34" charset="0"/>
                <a:cs typeface="Arial" panose="020B0604020202020204" pitchFamily="34" charset="0"/>
              </a:rPr>
              <a:t>tevkifat</a:t>
            </a:r>
            <a:r>
              <a:rPr lang="tr-TR" dirty="0">
                <a:latin typeface="Arial" panose="020B0604020202020204" pitchFamily="34" charset="0"/>
                <a:cs typeface="Arial" panose="020B0604020202020204" pitchFamily="34" charset="0"/>
              </a:rPr>
              <a:t> matrahı aşağıdaki formül yardımıyla hesaplanmaktadır:</a:t>
            </a:r>
            <a:br>
              <a:rPr lang="tr-TR" dirty="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 </a:t>
            </a:r>
            <a:br>
              <a:rPr lang="tr-TR" dirty="0">
                <a:latin typeface="Arial" panose="020B0604020202020204" pitchFamily="34" charset="0"/>
                <a:cs typeface="Arial" panose="020B0604020202020204" pitchFamily="34" charset="0"/>
              </a:rPr>
            </a:br>
            <a:r>
              <a:rPr lang="tr-TR" dirty="0" err="1">
                <a:latin typeface="Arial" panose="020B0604020202020204" pitchFamily="34" charset="0"/>
                <a:cs typeface="Arial" panose="020B0604020202020204" pitchFamily="34" charset="0"/>
              </a:rPr>
              <a:t>Tevkifat</a:t>
            </a:r>
            <a:r>
              <a:rPr lang="tr-TR" dirty="0">
                <a:latin typeface="Arial" panose="020B0604020202020204" pitchFamily="34" charset="0"/>
                <a:cs typeface="Arial" panose="020B0604020202020204" pitchFamily="34" charset="0"/>
              </a:rPr>
              <a:t> Matrahı= Net Ödeme/ (1- </a:t>
            </a:r>
            <a:r>
              <a:rPr lang="tr-TR" dirty="0" err="1">
                <a:latin typeface="Arial" panose="020B0604020202020204" pitchFamily="34" charset="0"/>
                <a:cs typeface="Arial" panose="020B0604020202020204" pitchFamily="34" charset="0"/>
              </a:rPr>
              <a:t>Tevkifat</a:t>
            </a:r>
            <a:r>
              <a:rPr lang="tr-TR" dirty="0">
                <a:latin typeface="Arial" panose="020B0604020202020204" pitchFamily="34" charset="0"/>
                <a:cs typeface="Arial" panose="020B0604020202020204" pitchFamily="34" charset="0"/>
              </a:rPr>
              <a:t> Oranı) </a:t>
            </a:r>
          </a:p>
          <a:p>
            <a:endParaRPr lang="tr-TR" dirty="0"/>
          </a:p>
          <a:p>
            <a:endParaRPr lang="tr-TR" dirty="0"/>
          </a:p>
        </p:txBody>
      </p:sp>
    </p:spTree>
    <p:extLst>
      <p:ext uri="{BB962C8B-B14F-4D97-AF65-F5344CB8AC3E}">
        <p14:creationId xmlns:p14="http://schemas.microsoft.com/office/powerpoint/2010/main" val="10227326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757382"/>
            <a:ext cx="11035145" cy="5122209"/>
          </a:xfrm>
        </p:spPr>
        <p:txBody>
          <a:bodyPr/>
          <a:lstStyle/>
          <a:p>
            <a:pPr algn="just"/>
            <a:r>
              <a:rPr lang="tr-TR" sz="2000" dirty="0">
                <a:latin typeface="Arial" panose="020B0604020202020204" pitchFamily="34" charset="0"/>
                <a:cs typeface="Arial" panose="020B0604020202020204" pitchFamily="34" charset="0"/>
              </a:rPr>
              <a:t>Dar mükellef kurumlara ödemeler yabancı para cinsinden yapılmakta ise, T.C. Merkez Bankasınca tespit edilen ve ödemenin yapıldığı tarihteki kur esas alınarak, vergi kesintisi yapılması gerekmektedir.</a:t>
            </a:r>
          </a:p>
          <a:p>
            <a:pPr algn="just"/>
            <a:r>
              <a:rPr lang="tr-TR" sz="2000" dirty="0">
                <a:latin typeface="Arial" panose="020B0604020202020204" pitchFamily="34" charset="0"/>
                <a:cs typeface="Arial" panose="020B0604020202020204" pitchFamily="34" charset="0"/>
              </a:rPr>
              <a:t>Bu kapsamda ödenen gayri maddi hak bedeli brüte iblağ edilerek %15 oranında </a:t>
            </a:r>
            <a:r>
              <a:rPr lang="tr-TR" sz="2000" dirty="0" err="1">
                <a:latin typeface="Arial" panose="020B0604020202020204" pitchFamily="34" charset="0"/>
                <a:cs typeface="Arial" panose="020B0604020202020204" pitchFamily="34" charset="0"/>
              </a:rPr>
              <a:t>tevkifata</a:t>
            </a:r>
            <a:r>
              <a:rPr lang="tr-TR" sz="2000" dirty="0">
                <a:latin typeface="Arial" panose="020B0604020202020204" pitchFamily="34" charset="0"/>
                <a:cs typeface="Arial" panose="020B0604020202020204" pitchFamily="34" charset="0"/>
              </a:rPr>
              <a:t> tabi tutulacak ve Arslan A.Ş. tarafından sorumlu sıfatıyla beyan edilecektir. </a:t>
            </a:r>
          </a:p>
          <a:p>
            <a:endParaRPr lang="tr-TR" dirty="0"/>
          </a:p>
        </p:txBody>
      </p:sp>
      <p:graphicFrame>
        <p:nvGraphicFramePr>
          <p:cNvPr id="6" name="Tablo 5"/>
          <p:cNvGraphicFramePr>
            <a:graphicFrameLocks noGrp="1"/>
          </p:cNvGraphicFramePr>
          <p:nvPr>
            <p:extLst>
              <p:ext uri="{D42A27DB-BD31-4B8C-83A1-F6EECF244321}">
                <p14:modId xmlns:p14="http://schemas.microsoft.com/office/powerpoint/2010/main" val="2598128429"/>
              </p:ext>
            </p:extLst>
          </p:nvPr>
        </p:nvGraphicFramePr>
        <p:xfrm>
          <a:off x="482599" y="2800952"/>
          <a:ext cx="10932963" cy="1347537"/>
        </p:xfrm>
        <a:graphic>
          <a:graphicData uri="http://schemas.openxmlformats.org/drawingml/2006/table">
            <a:tbl>
              <a:tblPr firstRow="1" firstCol="1" bandRow="1">
                <a:tableStyleId>{5C22544A-7EE6-4342-B048-85BDC9FD1C3A}</a:tableStyleId>
              </a:tblPr>
              <a:tblGrid>
                <a:gridCol w="5042337">
                  <a:extLst>
                    <a:ext uri="{9D8B030D-6E8A-4147-A177-3AD203B41FA5}">
                      <a16:colId xmlns:a16="http://schemas.microsoft.com/office/drawing/2014/main" val="902930693"/>
                    </a:ext>
                  </a:extLst>
                </a:gridCol>
                <a:gridCol w="3710245">
                  <a:extLst>
                    <a:ext uri="{9D8B030D-6E8A-4147-A177-3AD203B41FA5}">
                      <a16:colId xmlns:a16="http://schemas.microsoft.com/office/drawing/2014/main" val="1609782021"/>
                    </a:ext>
                  </a:extLst>
                </a:gridCol>
                <a:gridCol w="2180381">
                  <a:extLst>
                    <a:ext uri="{9D8B030D-6E8A-4147-A177-3AD203B41FA5}">
                      <a16:colId xmlns:a16="http://schemas.microsoft.com/office/drawing/2014/main" val="3873610352"/>
                    </a:ext>
                  </a:extLst>
                </a:gridCol>
              </a:tblGrid>
              <a:tr h="666465">
                <a:tc>
                  <a:txBody>
                    <a:bodyPr/>
                    <a:lstStyle/>
                    <a:p>
                      <a:pPr algn="just">
                        <a:lnSpc>
                          <a:spcPct val="150000"/>
                        </a:lnSpc>
                        <a:spcAft>
                          <a:spcPts val="0"/>
                        </a:spcAft>
                      </a:pPr>
                      <a:r>
                        <a:rPr lang="tr-TR" sz="1800" dirty="0">
                          <a:effectLst/>
                        </a:rPr>
                        <a:t>Brüt tutar</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800">
                          <a:effectLst/>
                        </a:rPr>
                        <a:t>1.000.000/0,85</a:t>
                      </a:r>
                      <a:endParaRPr lang="tr-TR" sz="20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a:effectLst/>
                        </a:rPr>
                        <a:t>1.176.470</a:t>
                      </a:r>
                      <a:endParaRPr lang="tr-TR" sz="20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6384110"/>
                  </a:ext>
                </a:extLst>
              </a:tr>
              <a:tr h="681072">
                <a:tc>
                  <a:txBody>
                    <a:bodyPr/>
                    <a:lstStyle/>
                    <a:p>
                      <a:pPr algn="just">
                        <a:lnSpc>
                          <a:spcPct val="150000"/>
                        </a:lnSpc>
                        <a:spcAft>
                          <a:spcPts val="0"/>
                        </a:spcAft>
                      </a:pPr>
                      <a:r>
                        <a:rPr lang="tr-TR" sz="1800" dirty="0" err="1">
                          <a:effectLst/>
                        </a:rPr>
                        <a:t>Tevkifat</a:t>
                      </a:r>
                      <a:r>
                        <a:rPr lang="tr-TR" sz="1800" dirty="0">
                          <a:effectLst/>
                        </a:rPr>
                        <a:t> tutarı</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800" dirty="0">
                          <a:effectLst/>
                        </a:rPr>
                        <a:t>1.176.470*%15</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dirty="0">
                          <a:effectLst/>
                        </a:rPr>
                        <a:t>176.470</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84207970"/>
                  </a:ext>
                </a:extLst>
              </a:tr>
            </a:tbl>
          </a:graphicData>
        </a:graphic>
      </p:graphicFrame>
      <p:sp>
        <p:nvSpPr>
          <p:cNvPr id="7" name="Dikdörtgen 6"/>
          <p:cNvSpPr/>
          <p:nvPr/>
        </p:nvSpPr>
        <p:spPr>
          <a:xfrm>
            <a:off x="482599" y="4405506"/>
            <a:ext cx="10932963" cy="958660"/>
          </a:xfrm>
          <a:prstGeom prst="rect">
            <a:avLst/>
          </a:prstGeom>
        </p:spPr>
        <p:txBody>
          <a:bodyPr wrap="square">
            <a:spAutoFit/>
          </a:bodyPr>
          <a:lstStyle/>
          <a:p>
            <a:pPr algn="just">
              <a:lnSpc>
                <a:spcPct val="150000"/>
              </a:lnSpc>
              <a:spcAft>
                <a:spcPts val="0"/>
              </a:spcAft>
            </a:pPr>
            <a:r>
              <a:rPr lang="tr-TR" sz="2000" dirty="0" err="1">
                <a:latin typeface="Arial" panose="020B0604020202020204" pitchFamily="34" charset="0"/>
                <a:ea typeface="Georgia" panose="02040502050405020303" pitchFamily="18" charset="0"/>
                <a:cs typeface="Arial" panose="020B0604020202020204" pitchFamily="34" charset="0"/>
              </a:rPr>
              <a:t>Aoxin</a:t>
            </a:r>
            <a:r>
              <a:rPr lang="tr-TR" sz="2000" dirty="0">
                <a:latin typeface="Arial" panose="020B0604020202020204" pitchFamily="34" charset="0"/>
                <a:ea typeface="Georgia" panose="02040502050405020303" pitchFamily="18" charset="0"/>
                <a:cs typeface="Arial" panose="020B0604020202020204" pitchFamily="34" charset="0"/>
              </a:rPr>
              <a:t> </a:t>
            </a:r>
            <a:r>
              <a:rPr lang="tr-TR" sz="2000" dirty="0" err="1">
                <a:latin typeface="Arial" panose="020B0604020202020204" pitchFamily="34" charset="0"/>
                <a:ea typeface="Georgia" panose="02040502050405020303" pitchFamily="18" charset="0"/>
                <a:cs typeface="Arial" panose="020B0604020202020204" pitchFamily="34" charset="0"/>
              </a:rPr>
              <a:t>Company</a:t>
            </a:r>
            <a:r>
              <a:rPr lang="tr-TR" sz="2000" dirty="0">
                <a:latin typeface="Arial" panose="020B0604020202020204" pitchFamily="34" charset="0"/>
                <a:ea typeface="Georgia" panose="02040502050405020303" pitchFamily="18" charset="0"/>
                <a:cs typeface="Arial" panose="020B0604020202020204" pitchFamily="34" charset="0"/>
              </a:rPr>
              <a:t> firmasının Türkiye’de iş yeri ve irtibat bürosu bulunmaması sebebiyle kesinti yoluyla ödenen vergi nihai vergilendirme olacaktır. </a:t>
            </a:r>
            <a:endParaRPr lang="tr-TR" sz="2000" dirty="0">
              <a:latin typeface="Arial" panose="020B0604020202020204" pitchFamily="34"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2189954735"/>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543339"/>
            <a:ext cx="11099800" cy="5976731"/>
          </a:xfrm>
        </p:spPr>
        <p:txBody>
          <a:bodyPr>
            <a:normAutofit fontScale="55000" lnSpcReduction="20000"/>
          </a:bodyPr>
          <a:lstStyle/>
          <a:p>
            <a:pPr algn="just">
              <a:lnSpc>
                <a:spcPct val="170000"/>
              </a:lnSpc>
            </a:pPr>
            <a:r>
              <a:rPr lang="tr-TR" b="1" dirty="0">
                <a:latin typeface="Arial" panose="020B0604020202020204" pitchFamily="34" charset="0"/>
                <a:cs typeface="Arial" panose="020B0604020202020204" pitchFamily="34" charset="0"/>
              </a:rPr>
              <a:t>KDV açısından;</a:t>
            </a:r>
            <a:endParaRPr lang="tr-TR" dirty="0">
              <a:latin typeface="Arial" panose="020B0604020202020204" pitchFamily="34" charset="0"/>
              <a:cs typeface="Arial" panose="020B0604020202020204" pitchFamily="34" charset="0"/>
            </a:endParaRPr>
          </a:p>
          <a:p>
            <a:pPr algn="just">
              <a:lnSpc>
                <a:spcPct val="170000"/>
              </a:lnSpc>
            </a:pPr>
            <a:r>
              <a:rPr lang="tr-TR" b="1" dirty="0">
                <a:latin typeface="Arial" panose="020B0604020202020204" pitchFamily="34" charset="0"/>
                <a:cs typeface="Arial" panose="020B0604020202020204" pitchFamily="34" charset="0"/>
              </a:rPr>
              <a:t>KDV Kanununun 1. Maddesine göre;</a:t>
            </a:r>
            <a:endParaRPr lang="tr-TR" dirty="0">
              <a:latin typeface="Arial" panose="020B0604020202020204" pitchFamily="34" charset="0"/>
              <a:cs typeface="Arial" panose="020B0604020202020204" pitchFamily="34" charset="0"/>
            </a:endParaRPr>
          </a:p>
          <a:p>
            <a:pPr algn="just">
              <a:lnSpc>
                <a:spcPct val="170000"/>
              </a:lnSpc>
            </a:pPr>
            <a:r>
              <a:rPr lang="tr-TR" dirty="0">
                <a:latin typeface="Arial" panose="020B0604020202020204" pitchFamily="34" charset="0"/>
                <a:cs typeface="Arial" panose="020B0604020202020204" pitchFamily="34" charset="0"/>
              </a:rPr>
              <a:t>Ticari, sınai, zirai faaliyet ve serbest meslek faaliyeti çerçevesinde yapılan teslim ve hizmetler KDV’ye tabidir. </a:t>
            </a:r>
          </a:p>
          <a:p>
            <a:pPr algn="just">
              <a:lnSpc>
                <a:spcPct val="170000"/>
              </a:lnSpc>
            </a:pPr>
            <a:r>
              <a:rPr lang="tr-TR" b="1" dirty="0">
                <a:latin typeface="Arial" panose="020B0604020202020204" pitchFamily="34" charset="0"/>
                <a:cs typeface="Arial" panose="020B0604020202020204" pitchFamily="34" charset="0"/>
              </a:rPr>
              <a:t>KDV Kanununun 2. Maddesine göre;</a:t>
            </a:r>
            <a:endParaRPr lang="tr-TR" dirty="0">
              <a:latin typeface="Arial" panose="020B0604020202020204" pitchFamily="34" charset="0"/>
              <a:cs typeface="Arial" panose="020B0604020202020204" pitchFamily="34" charset="0"/>
            </a:endParaRPr>
          </a:p>
          <a:p>
            <a:pPr algn="just">
              <a:lnSpc>
                <a:spcPct val="170000"/>
              </a:lnSpc>
            </a:pPr>
            <a:r>
              <a:rPr lang="tr-TR" dirty="0">
                <a:latin typeface="Arial" panose="020B0604020202020204" pitchFamily="34" charset="0"/>
                <a:cs typeface="Arial" panose="020B0604020202020204" pitchFamily="34" charset="0"/>
              </a:rPr>
              <a:t>Teslim, bir mal üzerindeki tasarruf hakkının malik veya onun adına hareket edenlerce, alıcıya veya adına hareket edenlere devredilmesidir. Bir malın alıcı veya onun adına hareket edenlerin gösterdiği yere veya kişilere tevdii teslim hükmündedir. </a:t>
            </a:r>
          </a:p>
          <a:p>
            <a:pPr algn="just">
              <a:lnSpc>
                <a:spcPct val="170000"/>
              </a:lnSpc>
            </a:pPr>
            <a:r>
              <a:rPr lang="tr-TR" b="1" dirty="0">
                <a:latin typeface="Arial" panose="020B0604020202020204" pitchFamily="34" charset="0"/>
                <a:cs typeface="Arial" panose="020B0604020202020204" pitchFamily="34" charset="0"/>
              </a:rPr>
              <a:t>KDV Kanununun 4. Maddesine göre;</a:t>
            </a:r>
            <a:endParaRPr lang="tr-TR" dirty="0">
              <a:latin typeface="Arial" panose="020B0604020202020204" pitchFamily="34" charset="0"/>
              <a:cs typeface="Arial" panose="020B0604020202020204" pitchFamily="34" charset="0"/>
            </a:endParaRPr>
          </a:p>
          <a:p>
            <a:pPr algn="just">
              <a:lnSpc>
                <a:spcPct val="170000"/>
              </a:lnSpc>
            </a:pPr>
            <a:r>
              <a:rPr lang="tr-TR" dirty="0">
                <a:latin typeface="Arial" panose="020B0604020202020204" pitchFamily="34" charset="0"/>
                <a:cs typeface="Arial" panose="020B0604020202020204" pitchFamily="34" charset="0"/>
              </a:rPr>
              <a:t>1. Hizmet, teslim ve teslim sayılan haller ile mal ithalatı dışında kalan işlemlerdir. Bu işlemler; bir şeyi yapmak ve işlemek, meydana getirmek, imal etmek, onarmak, temizlemek, muhafaza etmek, hazırlamak, değerlendirmek, kiralamak, bir şeyi yapmamayı taahhüt etmek gibi, şekillerde gerçekleşebilir. </a:t>
            </a:r>
          </a:p>
          <a:p>
            <a:pPr algn="just">
              <a:lnSpc>
                <a:spcPct val="170000"/>
              </a:lnSpc>
            </a:pPr>
            <a:r>
              <a:rPr lang="tr-TR" dirty="0">
                <a:latin typeface="Arial" panose="020B0604020202020204" pitchFamily="34" charset="0"/>
                <a:cs typeface="Arial" panose="020B0604020202020204" pitchFamily="34" charset="0"/>
              </a:rPr>
              <a:t>2. Bir hizmetin karşılığının bir mal teslimi veya diğer bir hizmet olması halinde bunların her biri ayrı işlem olup, hizmet veya teslim hükümlerine göre ayrı ayrı vergilendirilirler </a:t>
            </a:r>
          </a:p>
          <a:p>
            <a:pPr algn="just">
              <a:lnSpc>
                <a:spcPct val="170000"/>
              </a:lnSpc>
            </a:pPr>
            <a:r>
              <a:rPr lang="tr-TR" b="1" dirty="0">
                <a:latin typeface="Arial" panose="020B0604020202020204" pitchFamily="34" charset="0"/>
                <a:cs typeface="Arial" panose="020B0604020202020204" pitchFamily="34" charset="0"/>
              </a:rPr>
              <a:t>KDV Kanununun 9. Maddesine göre;</a:t>
            </a:r>
            <a:endParaRPr lang="tr-TR" dirty="0">
              <a:latin typeface="Arial" panose="020B0604020202020204" pitchFamily="34" charset="0"/>
              <a:cs typeface="Arial" panose="020B0604020202020204" pitchFamily="34" charset="0"/>
            </a:endParaRPr>
          </a:p>
          <a:p>
            <a:pPr algn="just">
              <a:lnSpc>
                <a:spcPct val="170000"/>
              </a:lnSpc>
            </a:pPr>
            <a:r>
              <a:rPr lang="tr-TR" dirty="0">
                <a:latin typeface="Arial" panose="020B0604020202020204" pitchFamily="34" charset="0"/>
                <a:cs typeface="Arial" panose="020B0604020202020204" pitchFamily="34" charset="0"/>
              </a:rPr>
              <a:t>Mükellefin Türkiye içinde ikametgahının, işyerinin, kanuni merkezi ve iş merkezinin bulunmaması hallerinde ve gerekli görülen diğer hallerde Maliye Bakanlığı, vergi alacağının emniyet altına alınması amacıyla, vergiye tabi işlemlere taraf olanları verginin ödenmesinden sorumlu tutabilir.</a:t>
            </a:r>
          </a:p>
          <a:p>
            <a:endParaRPr lang="tr-TR" dirty="0"/>
          </a:p>
        </p:txBody>
      </p:sp>
    </p:spTree>
    <p:extLst>
      <p:ext uri="{BB962C8B-B14F-4D97-AF65-F5344CB8AC3E}">
        <p14:creationId xmlns:p14="http://schemas.microsoft.com/office/powerpoint/2010/main" val="2368668638"/>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0480" y="410817"/>
            <a:ext cx="11164455" cy="5253484"/>
          </a:xfrm>
        </p:spPr>
        <p:txBody>
          <a:bodyPr>
            <a:normAutofit fontScale="25000" lnSpcReduction="20000"/>
          </a:bodyPr>
          <a:lstStyle/>
          <a:p>
            <a:pPr algn="just">
              <a:lnSpc>
                <a:spcPct val="170000"/>
              </a:lnSpc>
            </a:pPr>
            <a:r>
              <a:rPr lang="tr-TR" sz="5600" b="1" dirty="0">
                <a:latin typeface="Arial" panose="020B0604020202020204" pitchFamily="34" charset="0"/>
                <a:cs typeface="Arial" panose="020B0604020202020204" pitchFamily="34" charset="0"/>
              </a:rPr>
              <a:t>KDV Kanununun 12/2. Maddesine göre;</a:t>
            </a:r>
            <a:endParaRPr lang="tr-TR" sz="5600" dirty="0">
              <a:latin typeface="Arial" panose="020B0604020202020204" pitchFamily="34" charset="0"/>
              <a:cs typeface="Arial" panose="020B0604020202020204" pitchFamily="34" charset="0"/>
            </a:endParaRPr>
          </a:p>
          <a:p>
            <a:pPr algn="just">
              <a:lnSpc>
                <a:spcPct val="170000"/>
              </a:lnSpc>
            </a:pPr>
            <a:r>
              <a:rPr lang="tr-TR" sz="5600" dirty="0">
                <a:latin typeface="Arial" panose="020B0604020202020204" pitchFamily="34" charset="0"/>
                <a:cs typeface="Arial" panose="020B0604020202020204" pitchFamily="34" charset="0"/>
              </a:rPr>
              <a:t>Yurt dışındaki müşteri tabiri; ikametgahı, işyeri, kanuni ve iş merkezi yurt dışında olan alıcılar ile yurt içinde bulunan bir firmanın yurt dışında kendi adına </a:t>
            </a:r>
            <a:r>
              <a:rPr lang="tr-TR" sz="5600" dirty="0" err="1">
                <a:latin typeface="Arial" panose="020B0604020202020204" pitchFamily="34" charset="0"/>
                <a:cs typeface="Arial" panose="020B0604020202020204" pitchFamily="34" charset="0"/>
              </a:rPr>
              <a:t>müstakilen</a:t>
            </a:r>
            <a:r>
              <a:rPr lang="tr-TR" sz="5600" dirty="0">
                <a:latin typeface="Arial" panose="020B0604020202020204" pitchFamily="34" charset="0"/>
                <a:cs typeface="Arial" panose="020B0604020202020204" pitchFamily="34" charset="0"/>
              </a:rPr>
              <a:t> faaliyet gösteren şubelerini ifade eder. Bir hizmetin yurt dışındaki müşteriler için </a:t>
            </a:r>
          </a:p>
          <a:p>
            <a:pPr algn="just">
              <a:lnSpc>
                <a:spcPct val="170000"/>
              </a:lnSpc>
            </a:pPr>
            <a:r>
              <a:rPr lang="tr-TR" sz="5600" dirty="0">
                <a:latin typeface="Arial" panose="020B0604020202020204" pitchFamily="34" charset="0"/>
                <a:cs typeface="Arial" panose="020B0604020202020204" pitchFamily="34" charset="0"/>
              </a:rPr>
              <a:t>yapılan hizmet sayılabilmesi için aşağıdaki şartlar yerine getirilmiş olmalıdır. </a:t>
            </a:r>
          </a:p>
          <a:p>
            <a:pPr algn="just">
              <a:lnSpc>
                <a:spcPct val="170000"/>
              </a:lnSpc>
            </a:pPr>
            <a:r>
              <a:rPr lang="tr-TR" sz="5600" dirty="0">
                <a:latin typeface="Arial" panose="020B0604020202020204" pitchFamily="34" charset="0"/>
                <a:cs typeface="Arial" panose="020B0604020202020204" pitchFamily="34" charset="0"/>
              </a:rPr>
              <a:t>a) Hizmetler yurt dışındaki bir müşteri için yapılmış olmalıdır. </a:t>
            </a:r>
          </a:p>
          <a:p>
            <a:pPr algn="just">
              <a:lnSpc>
                <a:spcPct val="170000"/>
              </a:lnSpc>
            </a:pPr>
            <a:r>
              <a:rPr lang="tr-TR" sz="5600" dirty="0">
                <a:latin typeface="Arial" panose="020B0604020202020204" pitchFamily="34" charset="0"/>
                <a:cs typeface="Arial" panose="020B0604020202020204" pitchFamily="34" charset="0"/>
              </a:rPr>
              <a:t>b) Hizmetten yurt dışında faydalanılmalıdır. </a:t>
            </a:r>
          </a:p>
          <a:p>
            <a:pPr algn="just">
              <a:lnSpc>
                <a:spcPct val="170000"/>
              </a:lnSpc>
            </a:pPr>
            <a:r>
              <a:rPr lang="tr-TR" sz="5600" dirty="0">
                <a:latin typeface="Arial" panose="020B0604020202020204" pitchFamily="34" charset="0"/>
                <a:cs typeface="Arial" panose="020B0604020202020204" pitchFamily="34" charset="0"/>
              </a:rPr>
              <a:t>Buna göre, ikametgâhı, işyeri, kanuni merkezi ve iş merkezi Türkiye’de bulunmayanların Türkiye’de yaptığı hizmetler ile bunların yurt dışında yaptığı ancak Türkiye’de faydalanılan hizmetler KDV’ye tabi olacaktır. </a:t>
            </a:r>
          </a:p>
          <a:p>
            <a:pPr algn="just">
              <a:lnSpc>
                <a:spcPct val="170000"/>
              </a:lnSpc>
            </a:pPr>
            <a:r>
              <a:rPr lang="tr-TR" sz="5600" dirty="0">
                <a:latin typeface="Arial" panose="020B0604020202020204" pitchFamily="34" charset="0"/>
                <a:cs typeface="Arial" panose="020B0604020202020204" pitchFamily="34" charset="0"/>
              </a:rPr>
              <a:t>Bu gibi hizmet ifalarında mükellef, esas olarak hizmeti ifa eden olmakla birlikte, Türkiye’de ikametgâhı, işyeri, kanuni merkezi ve iş merkezi bulunmadığından, KDV’nin tamamı, hizmetten faydalanan yurt içindeki muhatap tarafından sorumlu sıfatıyla beyan edilip ödenecektir. </a:t>
            </a:r>
          </a:p>
          <a:p>
            <a:pPr algn="just">
              <a:lnSpc>
                <a:spcPct val="170000"/>
              </a:lnSpc>
            </a:pPr>
            <a:r>
              <a:rPr lang="tr-TR" sz="5600" dirty="0">
                <a:latin typeface="Arial" panose="020B0604020202020204" pitchFamily="34" charset="0"/>
                <a:cs typeface="Arial" panose="020B0604020202020204" pitchFamily="34" charset="0"/>
              </a:rPr>
              <a:t>Hizmetin vergiden müstesna olması ve hizmetin yurt dışında yapılıp hizmetten yurtdışında faydalanılması halinde, mükellef veya sorumlu sıfatıyla KDV beyan edilmeyecektir. </a:t>
            </a:r>
          </a:p>
          <a:p>
            <a:endParaRPr lang="tr-TR" dirty="0"/>
          </a:p>
        </p:txBody>
      </p:sp>
    </p:spTree>
    <p:extLst>
      <p:ext uri="{BB962C8B-B14F-4D97-AF65-F5344CB8AC3E}">
        <p14:creationId xmlns:p14="http://schemas.microsoft.com/office/powerpoint/2010/main" val="2670915448"/>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831274"/>
            <a:ext cx="11007436" cy="5048318"/>
          </a:xfrm>
        </p:spPr>
        <p:txBody>
          <a:bodyPr/>
          <a:lstStyle/>
          <a:p>
            <a:pPr>
              <a:lnSpc>
                <a:spcPct val="150000"/>
              </a:lnSpc>
            </a:pPr>
            <a:r>
              <a:rPr lang="tr-TR" sz="2000" dirty="0">
                <a:latin typeface="Arial" panose="020B0604020202020204" pitchFamily="34" charset="0"/>
                <a:cs typeface="Arial" panose="020B0604020202020204" pitchFamily="34" charset="0"/>
              </a:rPr>
              <a:t>KDV’nin sorumlu sıfatıyla beyan edilmesi için hizmetten Türkiye’de faydalanan muhatabın KDV mükellefi olması şart değildir. KDV mükellefiyeti bulunmayanlar da söz konusu hizmetler nedeniyle KDV </a:t>
            </a:r>
            <a:r>
              <a:rPr lang="tr-TR" sz="2000" dirty="0" err="1">
                <a:latin typeface="Arial" panose="020B0604020202020204" pitchFamily="34" charset="0"/>
                <a:cs typeface="Arial" panose="020B0604020202020204" pitchFamily="34" charset="0"/>
              </a:rPr>
              <a:t>tevkifatı</a:t>
            </a:r>
            <a:r>
              <a:rPr lang="tr-TR" sz="2000" dirty="0">
                <a:latin typeface="Arial" panose="020B0604020202020204" pitchFamily="34" charset="0"/>
                <a:cs typeface="Arial" panose="020B0604020202020204" pitchFamily="34" charset="0"/>
              </a:rPr>
              <a:t> yaparak 2 No.lu KDV Beyannamesi ile beyan etmek ve ödemek zorundadır. </a:t>
            </a:r>
          </a:p>
          <a:p>
            <a:pPr>
              <a:lnSpc>
                <a:spcPct val="150000"/>
              </a:lnSpc>
            </a:pPr>
            <a:r>
              <a:rPr lang="tr-TR" sz="2000" dirty="0">
                <a:latin typeface="Arial" panose="020B0604020202020204" pitchFamily="34" charset="0"/>
                <a:cs typeface="Arial" panose="020B0604020202020204" pitchFamily="34" charset="0"/>
              </a:rPr>
              <a:t>1 No.lu KDV beyannamesi ile indirim konusu yapılması da mümkün bulunmaktadır.” </a:t>
            </a:r>
          </a:p>
          <a:p>
            <a:pPr>
              <a:lnSpc>
                <a:spcPct val="150000"/>
              </a:lnSpc>
            </a:pPr>
            <a:r>
              <a:rPr lang="tr-TR" sz="2000" dirty="0">
                <a:latin typeface="Arial" panose="020B0604020202020204" pitchFamily="34" charset="0"/>
                <a:cs typeface="Arial" panose="020B0604020202020204" pitchFamily="34" charset="0"/>
              </a:rPr>
              <a:t>Bu bilgiler ışığında, yazılım hazırlanması ve satışı hizmeti KDV’nin konusuna girecektir. Brüt tutar üzenden %18 KDV hesaplanarak Arsan A.Ş. tarafından sorumlu sıfatıyla beyan edilecektir. </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4152809601"/>
              </p:ext>
            </p:extLst>
          </p:nvPr>
        </p:nvGraphicFramePr>
        <p:xfrm>
          <a:off x="482600" y="4929069"/>
          <a:ext cx="11007435" cy="950523"/>
        </p:xfrm>
        <a:graphic>
          <a:graphicData uri="http://schemas.openxmlformats.org/drawingml/2006/table">
            <a:tbl>
              <a:tblPr firstRow="1" firstCol="1" bandRow="1">
                <a:tableStyleId>{5C22544A-7EE6-4342-B048-85BDC9FD1C3A}</a:tableStyleId>
              </a:tblPr>
              <a:tblGrid>
                <a:gridCol w="5735762">
                  <a:extLst>
                    <a:ext uri="{9D8B030D-6E8A-4147-A177-3AD203B41FA5}">
                      <a16:colId xmlns:a16="http://schemas.microsoft.com/office/drawing/2014/main" val="3332192291"/>
                    </a:ext>
                  </a:extLst>
                </a:gridCol>
                <a:gridCol w="3011684">
                  <a:extLst>
                    <a:ext uri="{9D8B030D-6E8A-4147-A177-3AD203B41FA5}">
                      <a16:colId xmlns:a16="http://schemas.microsoft.com/office/drawing/2014/main" val="1938960061"/>
                    </a:ext>
                  </a:extLst>
                </a:gridCol>
                <a:gridCol w="2259989">
                  <a:extLst>
                    <a:ext uri="{9D8B030D-6E8A-4147-A177-3AD203B41FA5}">
                      <a16:colId xmlns:a16="http://schemas.microsoft.com/office/drawing/2014/main" val="2792958210"/>
                    </a:ext>
                  </a:extLst>
                </a:gridCol>
              </a:tblGrid>
              <a:tr h="950523">
                <a:tc>
                  <a:txBody>
                    <a:bodyPr/>
                    <a:lstStyle/>
                    <a:p>
                      <a:pPr>
                        <a:lnSpc>
                          <a:spcPct val="150000"/>
                        </a:lnSpc>
                        <a:spcAft>
                          <a:spcPts val="0"/>
                        </a:spcAft>
                      </a:pPr>
                      <a:r>
                        <a:rPr lang="tr-TR" sz="1800" dirty="0">
                          <a:effectLst/>
                        </a:rPr>
                        <a:t>Tevkif yoluyla ödenecek KDV </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tr-TR" sz="1800" dirty="0">
                          <a:effectLst/>
                        </a:rPr>
                        <a:t>1.176.470*%18</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dirty="0">
                          <a:effectLst/>
                        </a:rPr>
                        <a:t>211.764</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1252861"/>
                  </a:ext>
                </a:extLst>
              </a:tr>
            </a:tbl>
          </a:graphicData>
        </a:graphic>
      </p:graphicFrame>
    </p:spTree>
    <p:extLst>
      <p:ext uri="{BB962C8B-B14F-4D97-AF65-F5344CB8AC3E}">
        <p14:creationId xmlns:p14="http://schemas.microsoft.com/office/powerpoint/2010/main" val="4231441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382D40F-A67E-CF31-607C-8C8B85772946}"/>
              </a:ext>
            </a:extLst>
          </p:cNvPr>
          <p:cNvSpPr>
            <a:spLocks noGrp="1"/>
          </p:cNvSpPr>
          <p:nvPr>
            <p:ph idx="1"/>
          </p:nvPr>
        </p:nvSpPr>
        <p:spPr>
          <a:xfrm>
            <a:off x="482600" y="543339"/>
            <a:ext cx="11113052" cy="5804451"/>
          </a:xfrm>
        </p:spPr>
        <p:txBody>
          <a:bodyPr/>
          <a:lstStyle/>
          <a:p>
            <a:pPr algn="just">
              <a:lnSpc>
                <a:spcPct val="150000"/>
              </a:lnSpc>
              <a:spcAft>
                <a:spcPts val="800"/>
              </a:spcAft>
            </a:pPr>
            <a:r>
              <a:rPr lang="tr-TR" sz="1800" b="1" dirty="0">
                <a:effectLst/>
                <a:latin typeface="Arial" panose="020B0604020202020204" pitchFamily="34" charset="0"/>
                <a:ea typeface="Georgia" panose="02040502050405020303" pitchFamily="18" charset="0"/>
                <a:cs typeface="Arial" panose="020B0604020202020204" pitchFamily="34" charset="0"/>
              </a:rPr>
              <a:t>Vergi yükünün hesaplanması ile ilgili örnek;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Tam mükellef kurum Demir A.Ş. Kanuni ve iş merkezi yurt dışında bulunan </a:t>
            </a:r>
            <a:r>
              <a:rPr lang="tr-TR" sz="1800" dirty="0" err="1">
                <a:effectLst/>
                <a:latin typeface="Arial" panose="020B0604020202020204" pitchFamily="34" charset="0"/>
                <a:ea typeface="Georgia" panose="02040502050405020303" pitchFamily="18" charset="0"/>
                <a:cs typeface="Arial" panose="020B0604020202020204" pitchFamily="34" charset="0"/>
              </a:rPr>
              <a:t>joyvana</a:t>
            </a:r>
            <a:r>
              <a:rPr lang="tr-TR" sz="1800" dirty="0">
                <a:effectLst/>
                <a:latin typeface="Arial" panose="020B0604020202020204" pitchFamily="34" charset="0"/>
                <a:ea typeface="Georgia" panose="02040502050405020303" pitchFamily="18" charset="0"/>
                <a:cs typeface="Arial" panose="020B0604020202020204" pitchFamily="34" charset="0"/>
              </a:rPr>
              <a:t> </a:t>
            </a:r>
            <a:r>
              <a:rPr lang="tr-TR" sz="1800" dirty="0" err="1">
                <a:effectLst/>
                <a:latin typeface="Arial" panose="020B0604020202020204" pitchFamily="34" charset="0"/>
                <a:ea typeface="Georgia" panose="02040502050405020303" pitchFamily="18" charset="0"/>
                <a:cs typeface="Arial" panose="020B0604020202020204" pitchFamily="34" charset="0"/>
              </a:rPr>
              <a:t>inc</a:t>
            </a:r>
            <a:r>
              <a:rPr lang="tr-TR" sz="1800" dirty="0">
                <a:effectLst/>
                <a:latin typeface="Arial" panose="020B0604020202020204" pitchFamily="34" charset="0"/>
                <a:ea typeface="Georgia" panose="02040502050405020303" pitchFamily="18" charset="0"/>
                <a:cs typeface="Arial" panose="020B0604020202020204" pitchFamily="34" charset="0"/>
              </a:rPr>
              <a:t>.’</a:t>
            </a:r>
            <a:r>
              <a:rPr lang="tr-TR" sz="1800" dirty="0" err="1">
                <a:effectLst/>
                <a:latin typeface="Arial" panose="020B0604020202020204" pitchFamily="34" charset="0"/>
                <a:ea typeface="Georgia" panose="02040502050405020303" pitchFamily="18" charset="0"/>
                <a:cs typeface="Arial" panose="020B0604020202020204" pitchFamily="34" charset="0"/>
              </a:rPr>
              <a:t>nin</a:t>
            </a:r>
            <a:r>
              <a:rPr lang="tr-TR" sz="1800" dirty="0">
                <a:effectLst/>
                <a:latin typeface="Arial" panose="020B0604020202020204" pitchFamily="34" charset="0"/>
                <a:ea typeface="Georgia" panose="02040502050405020303" pitchFamily="18" charset="0"/>
                <a:cs typeface="Arial" panose="020B0604020202020204" pitchFamily="34" charset="0"/>
              </a:rPr>
              <a:t> %20 hissesine sahiptir.  Şirket 30.06.2022 tarihinde kar dağıtımında bulunmuştur. İlgili ülkede kurumlar vergisi oranı %30’dur.</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30.06.2022  tarihinde 1 $, 15 ₺’</a:t>
            </a:r>
            <a:r>
              <a:rPr lang="tr-TR" sz="1800" dirty="0" err="1">
                <a:effectLst/>
                <a:latin typeface="Arial" panose="020B0604020202020204" pitchFamily="34" charset="0"/>
                <a:ea typeface="Georgia" panose="02040502050405020303" pitchFamily="18" charset="0"/>
                <a:cs typeface="Arial" panose="020B0604020202020204" pitchFamily="34" charset="0"/>
              </a:rPr>
              <a:t>dir</a:t>
            </a:r>
            <a:r>
              <a:rPr lang="tr-TR" sz="1800" dirty="0">
                <a:effectLst/>
                <a:latin typeface="Arial" panose="020B0604020202020204" pitchFamily="34" charset="0"/>
                <a:ea typeface="Georgia" panose="02040502050405020303" pitchFamily="18" charset="0"/>
                <a:cs typeface="Arial" panose="020B0604020202020204" pitchFamily="34" charset="0"/>
              </a:rPr>
              <a:t>.</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07000"/>
              </a:lnSpc>
              <a:spcAft>
                <a:spcPts val="800"/>
              </a:spcAft>
            </a:pPr>
            <a:r>
              <a:rPr lang="tr-TR" sz="1800" dirty="0" err="1">
                <a:effectLst/>
                <a:latin typeface="Arial" panose="020B0604020202020204" pitchFamily="34" charset="0"/>
                <a:ea typeface="Georgia" panose="02040502050405020303" pitchFamily="18" charset="0"/>
                <a:cs typeface="Arial" panose="020B0604020202020204" pitchFamily="34" charset="0"/>
              </a:rPr>
              <a:t>Joyvana</a:t>
            </a:r>
            <a:r>
              <a:rPr lang="tr-TR" sz="1800" dirty="0">
                <a:effectLst/>
                <a:latin typeface="Arial" panose="020B0604020202020204" pitchFamily="34" charset="0"/>
                <a:ea typeface="Georgia" panose="02040502050405020303" pitchFamily="18" charset="0"/>
                <a:cs typeface="Arial" panose="020B0604020202020204" pitchFamily="34" charset="0"/>
              </a:rPr>
              <a:t> </a:t>
            </a:r>
            <a:r>
              <a:rPr lang="tr-TR" sz="1800" dirty="0" err="1">
                <a:effectLst/>
                <a:latin typeface="Arial" panose="020B0604020202020204" pitchFamily="34" charset="0"/>
                <a:ea typeface="Georgia" panose="02040502050405020303" pitchFamily="18" charset="0"/>
                <a:cs typeface="Arial" panose="020B0604020202020204" pitchFamily="34" charset="0"/>
              </a:rPr>
              <a:t>inc</a:t>
            </a:r>
            <a:r>
              <a:rPr lang="tr-TR" sz="1800" dirty="0">
                <a:effectLst/>
                <a:latin typeface="Arial" panose="020B0604020202020204" pitchFamily="34" charset="0"/>
                <a:ea typeface="Georgia" panose="02040502050405020303" pitchFamily="18" charset="0"/>
                <a:cs typeface="Arial" panose="020B0604020202020204" pitchFamily="34" charset="0"/>
              </a:rPr>
              <a:t>.’</a:t>
            </a:r>
            <a:r>
              <a:rPr lang="tr-TR" sz="1800" dirty="0" err="1">
                <a:effectLst/>
                <a:latin typeface="Arial" panose="020B0604020202020204" pitchFamily="34" charset="0"/>
                <a:ea typeface="Georgia" panose="02040502050405020303" pitchFamily="18" charset="0"/>
                <a:cs typeface="Arial" panose="020B0604020202020204" pitchFamily="34" charset="0"/>
              </a:rPr>
              <a:t>nin</a:t>
            </a:r>
            <a:r>
              <a:rPr lang="tr-TR" sz="1800" dirty="0">
                <a:effectLst/>
                <a:latin typeface="Arial" panose="020B0604020202020204" pitchFamily="34" charset="0"/>
                <a:ea typeface="Georgia" panose="02040502050405020303" pitchFamily="18" charset="0"/>
                <a:cs typeface="Arial" panose="020B0604020202020204" pitchFamily="34" charset="0"/>
              </a:rPr>
              <a:t> 2021 dönemi Beyanname bilgileri şöyledir.</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endParaRPr lang="tr-TR" dirty="0"/>
          </a:p>
        </p:txBody>
      </p:sp>
      <p:graphicFrame>
        <p:nvGraphicFramePr>
          <p:cNvPr id="7" name="Tablo 6">
            <a:extLst>
              <a:ext uri="{FF2B5EF4-FFF2-40B4-BE49-F238E27FC236}">
                <a16:creationId xmlns:a16="http://schemas.microsoft.com/office/drawing/2014/main" id="{4B1F8299-8B74-6F6A-3265-467C70BE9DC0}"/>
              </a:ext>
            </a:extLst>
          </p:cNvPr>
          <p:cNvGraphicFramePr>
            <a:graphicFrameLocks noGrp="1"/>
          </p:cNvGraphicFramePr>
          <p:nvPr>
            <p:extLst>
              <p:ext uri="{D42A27DB-BD31-4B8C-83A1-F6EECF244321}">
                <p14:modId xmlns:p14="http://schemas.microsoft.com/office/powerpoint/2010/main" val="1667511665"/>
              </p:ext>
            </p:extLst>
          </p:nvPr>
        </p:nvGraphicFramePr>
        <p:xfrm>
          <a:off x="482600" y="3672449"/>
          <a:ext cx="11113052" cy="2601447"/>
        </p:xfrm>
        <a:graphic>
          <a:graphicData uri="http://schemas.openxmlformats.org/drawingml/2006/table">
            <a:tbl>
              <a:tblPr firstRow="1" firstCol="1" bandRow="1">
                <a:tableStyleId>{5C22544A-7EE6-4342-B048-85BDC9FD1C3A}</a:tableStyleId>
              </a:tblPr>
              <a:tblGrid>
                <a:gridCol w="5556526">
                  <a:extLst>
                    <a:ext uri="{9D8B030D-6E8A-4147-A177-3AD203B41FA5}">
                      <a16:colId xmlns:a16="http://schemas.microsoft.com/office/drawing/2014/main" val="3724293901"/>
                    </a:ext>
                  </a:extLst>
                </a:gridCol>
                <a:gridCol w="5556526">
                  <a:extLst>
                    <a:ext uri="{9D8B030D-6E8A-4147-A177-3AD203B41FA5}">
                      <a16:colId xmlns:a16="http://schemas.microsoft.com/office/drawing/2014/main" val="2829371578"/>
                    </a:ext>
                  </a:extLst>
                </a:gridCol>
              </a:tblGrid>
              <a:tr h="442675">
                <a:tc>
                  <a:txBody>
                    <a:bodyPr/>
                    <a:lstStyle/>
                    <a:p>
                      <a:pPr>
                        <a:lnSpc>
                          <a:spcPct val="107000"/>
                        </a:lnSpc>
                        <a:spcAft>
                          <a:spcPts val="800"/>
                        </a:spcAft>
                      </a:pPr>
                      <a:r>
                        <a:rPr lang="tr-TR" sz="1600" dirty="0">
                          <a:effectLst/>
                        </a:rPr>
                        <a:t>Ticari bilanço karı   </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tr-TR" sz="1600" dirty="0">
                          <a:effectLst/>
                        </a:rPr>
                        <a:t>500.000 $ </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5904074"/>
                  </a:ext>
                </a:extLst>
              </a:tr>
              <a:tr h="442675">
                <a:tc>
                  <a:txBody>
                    <a:bodyPr/>
                    <a:lstStyle/>
                    <a:p>
                      <a:pPr>
                        <a:lnSpc>
                          <a:spcPct val="107000"/>
                        </a:lnSpc>
                        <a:spcAft>
                          <a:spcPts val="800"/>
                        </a:spcAft>
                      </a:pPr>
                      <a:r>
                        <a:rPr lang="tr-TR" sz="1600">
                          <a:effectLst/>
                        </a:rPr>
                        <a:t>İstisna kazanç </a:t>
                      </a:r>
                      <a:endParaRPr lang="tr-TR" sz="16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tr-TR" sz="1600">
                          <a:effectLst/>
                        </a:rPr>
                        <a:t>200.000 $</a:t>
                      </a:r>
                      <a:endParaRPr lang="tr-TR" sz="16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80312688"/>
                  </a:ext>
                </a:extLst>
              </a:tr>
              <a:tr h="442675">
                <a:tc>
                  <a:txBody>
                    <a:bodyPr/>
                    <a:lstStyle/>
                    <a:p>
                      <a:pPr>
                        <a:lnSpc>
                          <a:spcPct val="107000"/>
                        </a:lnSpc>
                        <a:spcAft>
                          <a:spcPts val="800"/>
                        </a:spcAft>
                      </a:pPr>
                      <a:r>
                        <a:rPr lang="tr-TR" sz="1600">
                          <a:effectLst/>
                        </a:rPr>
                        <a:t>Geçmiş yıl zararı </a:t>
                      </a:r>
                      <a:endParaRPr lang="tr-TR" sz="16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tr-TR" sz="1600">
                          <a:effectLst/>
                        </a:rPr>
                        <a:t>100.000 $</a:t>
                      </a:r>
                      <a:endParaRPr lang="tr-TR" sz="16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27021333"/>
                  </a:ext>
                </a:extLst>
              </a:tr>
              <a:tr h="388072">
                <a:tc>
                  <a:txBody>
                    <a:bodyPr/>
                    <a:lstStyle/>
                    <a:p>
                      <a:pPr>
                        <a:lnSpc>
                          <a:spcPct val="107000"/>
                        </a:lnSpc>
                        <a:spcAft>
                          <a:spcPts val="800"/>
                        </a:spcAft>
                      </a:pPr>
                      <a:r>
                        <a:rPr lang="tr-TR" sz="1600">
                          <a:effectLst/>
                        </a:rPr>
                        <a:t>Matrah </a:t>
                      </a:r>
                      <a:endParaRPr lang="tr-TR" sz="16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tr-TR" sz="1600" dirty="0">
                          <a:effectLst/>
                        </a:rPr>
                        <a:t>200.000 $</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95997517"/>
                  </a:ext>
                </a:extLst>
              </a:tr>
              <a:tr h="442675">
                <a:tc>
                  <a:txBody>
                    <a:bodyPr/>
                    <a:lstStyle/>
                    <a:p>
                      <a:pPr>
                        <a:lnSpc>
                          <a:spcPct val="107000"/>
                        </a:lnSpc>
                        <a:spcAft>
                          <a:spcPts val="800"/>
                        </a:spcAft>
                      </a:pPr>
                      <a:r>
                        <a:rPr lang="tr-TR" sz="1600">
                          <a:effectLst/>
                        </a:rPr>
                        <a:t>Kurumlar vergisi </a:t>
                      </a:r>
                      <a:endParaRPr lang="tr-TR" sz="16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tr-TR" sz="1600">
                          <a:effectLst/>
                        </a:rPr>
                        <a:t>  60.000 $ </a:t>
                      </a:r>
                      <a:endParaRPr lang="tr-TR" sz="16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49702043"/>
                  </a:ext>
                </a:extLst>
              </a:tr>
              <a:tr h="442675">
                <a:tc>
                  <a:txBody>
                    <a:bodyPr/>
                    <a:lstStyle/>
                    <a:p>
                      <a:pPr>
                        <a:lnSpc>
                          <a:spcPct val="107000"/>
                        </a:lnSpc>
                        <a:spcAft>
                          <a:spcPts val="800"/>
                        </a:spcAft>
                      </a:pPr>
                      <a:r>
                        <a:rPr lang="tr-TR" sz="1600" dirty="0">
                          <a:effectLst/>
                        </a:rPr>
                        <a:t>Stopaj </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tr-TR" sz="1600" dirty="0">
                          <a:effectLst/>
                        </a:rPr>
                        <a:t>    3.000 $ </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80917390"/>
                  </a:ext>
                </a:extLst>
              </a:tr>
            </a:tbl>
          </a:graphicData>
        </a:graphic>
      </p:graphicFrame>
    </p:spTree>
    <p:extLst>
      <p:ext uri="{BB962C8B-B14F-4D97-AF65-F5344CB8AC3E}">
        <p14:creationId xmlns:p14="http://schemas.microsoft.com/office/powerpoint/2010/main" val="1267115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3D2427-4747-CDF2-109D-6FA27FDBC666}"/>
              </a:ext>
            </a:extLst>
          </p:cNvPr>
          <p:cNvSpPr>
            <a:spLocks noGrp="1"/>
          </p:cNvSpPr>
          <p:nvPr>
            <p:ph idx="1"/>
          </p:nvPr>
        </p:nvSpPr>
        <p:spPr>
          <a:xfrm>
            <a:off x="482600" y="424070"/>
            <a:ext cx="11113052" cy="5936973"/>
          </a:xfrm>
        </p:spPr>
        <p:txBody>
          <a:bodyPr/>
          <a:lstStyle/>
          <a:p>
            <a:pPr algn="just">
              <a:lnSpc>
                <a:spcPct val="150000"/>
              </a:lnSpc>
              <a:spcAft>
                <a:spcPts val="800"/>
              </a:spcAft>
            </a:pPr>
            <a:r>
              <a:rPr lang="tr-TR" sz="1800" b="1" dirty="0">
                <a:effectLst/>
                <a:latin typeface="Arial" panose="020B0604020202020204" pitchFamily="34" charset="0"/>
                <a:ea typeface="Georgia" panose="02040502050405020303" pitchFamily="18" charset="0"/>
                <a:cs typeface="Arial" panose="020B0604020202020204" pitchFamily="34" charset="0"/>
              </a:rPr>
              <a:t>Çözüm</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b="1" dirty="0">
                <a:effectLst/>
                <a:latin typeface="Arial" panose="020B0604020202020204" pitchFamily="34" charset="0"/>
                <a:ea typeface="Georgia" panose="02040502050405020303" pitchFamily="18" charset="0"/>
                <a:cs typeface="Arial" panose="020B0604020202020204" pitchFamily="34" charset="0"/>
              </a:rPr>
              <a:t>Dağıtılabilir kurum kazancı:</a:t>
            </a:r>
            <a:r>
              <a:rPr lang="tr-TR" sz="1800" dirty="0">
                <a:effectLst/>
                <a:latin typeface="Arial" panose="020B0604020202020204" pitchFamily="34" charset="0"/>
                <a:ea typeface="Georgia" panose="02040502050405020303" pitchFamily="18" charset="0"/>
                <a:cs typeface="Arial" panose="020B0604020202020204" pitchFamily="34" charset="0"/>
              </a:rPr>
              <a:t> Ticari bilanço karı – geçmiş yıl zararları – vergiler şeklinde tespit edilir.</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b="1" dirty="0">
                <a:effectLst/>
                <a:latin typeface="Arial" panose="020B0604020202020204" pitchFamily="34" charset="0"/>
                <a:ea typeface="Georgia" panose="02040502050405020303" pitchFamily="18" charset="0"/>
                <a:cs typeface="Arial" panose="020B0604020202020204" pitchFamily="34" charset="0"/>
              </a:rPr>
              <a:t>Dağıtılabilir Kurum kazancı:</a:t>
            </a:r>
            <a:r>
              <a:rPr lang="tr-TR" sz="1800" dirty="0">
                <a:effectLst/>
                <a:latin typeface="Arial" panose="020B0604020202020204" pitchFamily="34" charset="0"/>
                <a:ea typeface="Georgia" panose="02040502050405020303" pitchFamily="18" charset="0"/>
                <a:cs typeface="Arial" panose="020B0604020202020204" pitchFamily="34" charset="0"/>
              </a:rPr>
              <a:t> 500.000 – 100.000 – 60.000- 3.000 = 337.000 $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b="1" dirty="0">
                <a:effectLst/>
                <a:latin typeface="Arial" panose="020B0604020202020204" pitchFamily="34" charset="0"/>
                <a:ea typeface="Georgia" panose="02040502050405020303" pitchFamily="18" charset="0"/>
                <a:cs typeface="Arial" panose="020B0604020202020204" pitchFamily="34" charset="0"/>
              </a:rPr>
              <a:t>Vergi yükü ise;</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Vergiler / Dağıtılabilir kurum kazancı + Vergiler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63.000 / 337.000 + 63.000 = %15,75 olacak ve vergi yükü şartını sağlamış olacaktır.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998372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idx="1"/>
          </p:nvPr>
        </p:nvSpPr>
        <p:spPr>
          <a:xfrm>
            <a:off x="482600" y="498765"/>
            <a:ext cx="10998199" cy="5381336"/>
          </a:xfrm>
        </p:spPr>
        <p:txBody>
          <a:bodyPr/>
          <a:lstStyle/>
          <a:p>
            <a:pPr>
              <a:lnSpc>
                <a:spcPct val="150000"/>
              </a:lnSpc>
            </a:pPr>
            <a:r>
              <a:rPr lang="tr-TR" sz="1800" b="1" dirty="0">
                <a:latin typeface="Arial" panose="020B0604020202020204" pitchFamily="34" charset="0"/>
                <a:cs typeface="Arial" panose="020B0604020202020204" pitchFamily="34" charset="0"/>
              </a:rPr>
              <a:t>Örnek</a:t>
            </a:r>
            <a:r>
              <a:rPr lang="tr-TR" sz="2000" b="1" dirty="0"/>
              <a:t> </a:t>
            </a:r>
            <a:endParaRPr lang="tr-TR" sz="2000" dirty="0"/>
          </a:p>
          <a:p>
            <a:pPr algn="just">
              <a:lnSpc>
                <a:spcPct val="150000"/>
              </a:lnSpc>
            </a:pPr>
            <a:r>
              <a:rPr lang="tr-TR" sz="1800" dirty="0">
                <a:latin typeface="Arial" panose="020B0604020202020204" pitchFamily="34" charset="0"/>
                <a:cs typeface="Arial" panose="020B0604020202020204" pitchFamily="34" charset="0"/>
              </a:rPr>
              <a:t>Kanuni Merkezi Türkiye'de bulunan mükellef kurum Açılay Anonim Şirketi İspanya mukimi sermayesi paylara bölünmüş tüzel kişilik statüsünde bulunan </a:t>
            </a:r>
            <a:r>
              <a:rPr lang="tr-TR" sz="1800" dirty="0" err="1">
                <a:latin typeface="Arial" panose="020B0604020202020204" pitchFamily="34" charset="0"/>
                <a:cs typeface="Arial" panose="020B0604020202020204" pitchFamily="34" charset="0"/>
              </a:rPr>
              <a:t>Antena</a:t>
            </a:r>
            <a:r>
              <a:rPr lang="tr-TR" sz="1800" dirty="0">
                <a:latin typeface="Arial" panose="020B0604020202020204" pitchFamily="34" charset="0"/>
                <a:cs typeface="Arial" panose="020B0604020202020204" pitchFamily="34" charset="0"/>
              </a:rPr>
              <a:t> </a:t>
            </a:r>
            <a:r>
              <a:rPr lang="tr-TR" sz="1800" dirty="0" err="1">
                <a:latin typeface="Arial" panose="020B0604020202020204" pitchFamily="34" charset="0"/>
                <a:cs typeface="Arial" panose="020B0604020202020204" pitchFamily="34" charset="0"/>
              </a:rPr>
              <a:t>inc</a:t>
            </a:r>
            <a:r>
              <a:rPr lang="tr-TR" sz="1800" dirty="0">
                <a:latin typeface="Arial" panose="020B0604020202020204" pitchFamily="34" charset="0"/>
                <a:cs typeface="Arial" panose="020B0604020202020204" pitchFamily="34" charset="0"/>
              </a:rPr>
              <a:t>.  Şirketinin %15 hissesini 01.01.2019 tarihinde satın almış ve halen elinde bulundurmaktadır. </a:t>
            </a:r>
            <a:r>
              <a:rPr lang="tr-TR" sz="1800" dirty="0" err="1">
                <a:latin typeface="Arial" panose="020B0604020202020204" pitchFamily="34" charset="0"/>
                <a:cs typeface="Arial" panose="020B0604020202020204" pitchFamily="34" charset="0"/>
              </a:rPr>
              <a:t>Antena</a:t>
            </a:r>
            <a:r>
              <a:rPr lang="tr-TR" sz="1800" dirty="0">
                <a:latin typeface="Arial" panose="020B0604020202020204" pitchFamily="34" charset="0"/>
                <a:cs typeface="Arial" panose="020B0604020202020204" pitchFamily="34" charset="0"/>
              </a:rPr>
              <a:t> </a:t>
            </a:r>
            <a:r>
              <a:rPr lang="tr-TR" sz="1800" dirty="0" err="1">
                <a:latin typeface="Arial" panose="020B0604020202020204" pitchFamily="34" charset="0"/>
                <a:cs typeface="Arial" panose="020B0604020202020204" pitchFamily="34" charset="0"/>
              </a:rPr>
              <a:t>inc</a:t>
            </a:r>
            <a:r>
              <a:rPr lang="tr-TR" sz="1800" dirty="0">
                <a:latin typeface="Arial" panose="020B0604020202020204" pitchFamily="34" charset="0"/>
                <a:cs typeface="Arial" panose="020B0604020202020204" pitchFamily="34" charset="0"/>
              </a:rPr>
              <a:t>.  2020 hesap dönemi kazancı olan 1.000.000 Euro’yu 10.11.2021 ortaklara dağıtmıştır.  Mükellef kurum Açılay A.Ş.  kazanç dağıtımından elde ettiği brüt geliri 20.01.2022 tarihinde Türkiye'deki banka hesaplarına aktarılmıştır.  İspanya vergi mevzuatına göre kurumlar vergisi oranı yüzde 15 olup kazancın yarısı kurumlar vergisinden istisnadır. Elde edilen kazanç üzerinden %10 oranında </a:t>
            </a:r>
            <a:r>
              <a:rPr lang="tr-TR" sz="1800" dirty="0" err="1">
                <a:latin typeface="Arial" panose="020B0604020202020204" pitchFamily="34" charset="0"/>
                <a:cs typeface="Arial" panose="020B0604020202020204" pitchFamily="34" charset="0"/>
              </a:rPr>
              <a:t>tevkifat</a:t>
            </a:r>
            <a:r>
              <a:rPr lang="tr-TR" sz="1800" dirty="0">
                <a:latin typeface="Arial" panose="020B0604020202020204" pitchFamily="34" charset="0"/>
                <a:cs typeface="Arial" panose="020B0604020202020204" pitchFamily="34" charset="0"/>
              </a:rPr>
              <a:t> yapılmıştır. </a:t>
            </a:r>
          </a:p>
          <a:p>
            <a:pPr algn="just"/>
            <a:r>
              <a:rPr lang="tr-TR" sz="1800" dirty="0">
                <a:latin typeface="Arial" panose="020B0604020202020204" pitchFamily="34" charset="0"/>
                <a:cs typeface="Arial" panose="020B0604020202020204" pitchFamily="34" charset="0"/>
              </a:rPr>
              <a:t/>
            </a:r>
            <a:br>
              <a:rPr lang="tr-TR" sz="1800" dirty="0">
                <a:latin typeface="Arial" panose="020B0604020202020204" pitchFamily="34" charset="0"/>
                <a:cs typeface="Arial" panose="020B0604020202020204" pitchFamily="34" charset="0"/>
              </a:rPr>
            </a:br>
            <a:endParaRPr lang="tr-TR" sz="1800" dirty="0">
              <a:latin typeface="Arial" panose="020B0604020202020204" pitchFamily="34" charset="0"/>
              <a:cs typeface="Arial" panose="020B0604020202020204" pitchFamily="34" charset="0"/>
            </a:endParaRPr>
          </a:p>
          <a:p>
            <a:endParaRPr lang="tr-TR" dirty="0"/>
          </a:p>
        </p:txBody>
      </p:sp>
      <p:graphicFrame>
        <p:nvGraphicFramePr>
          <p:cNvPr id="6" name="Tablo 5"/>
          <p:cNvGraphicFramePr>
            <a:graphicFrameLocks noGrp="1"/>
          </p:cNvGraphicFramePr>
          <p:nvPr>
            <p:extLst>
              <p:ext uri="{D42A27DB-BD31-4B8C-83A1-F6EECF244321}">
                <p14:modId xmlns:p14="http://schemas.microsoft.com/office/powerpoint/2010/main" val="991941140"/>
              </p:ext>
            </p:extLst>
          </p:nvPr>
        </p:nvGraphicFramePr>
        <p:xfrm>
          <a:off x="563419" y="4137892"/>
          <a:ext cx="10917380" cy="1880757"/>
        </p:xfrm>
        <a:graphic>
          <a:graphicData uri="http://schemas.openxmlformats.org/drawingml/2006/table">
            <a:tbl>
              <a:tblPr firstRow="1" firstCol="1" bandRow="1">
                <a:tableStyleId>{5C22544A-7EE6-4342-B048-85BDC9FD1C3A}</a:tableStyleId>
              </a:tblPr>
              <a:tblGrid>
                <a:gridCol w="5986528">
                  <a:extLst>
                    <a:ext uri="{9D8B030D-6E8A-4147-A177-3AD203B41FA5}">
                      <a16:colId xmlns:a16="http://schemas.microsoft.com/office/drawing/2014/main" val="850180033"/>
                    </a:ext>
                  </a:extLst>
                </a:gridCol>
                <a:gridCol w="1291727">
                  <a:extLst>
                    <a:ext uri="{9D8B030D-6E8A-4147-A177-3AD203B41FA5}">
                      <a16:colId xmlns:a16="http://schemas.microsoft.com/office/drawing/2014/main" val="446875447"/>
                    </a:ext>
                  </a:extLst>
                </a:gridCol>
                <a:gridCol w="3639125">
                  <a:extLst>
                    <a:ext uri="{9D8B030D-6E8A-4147-A177-3AD203B41FA5}">
                      <a16:colId xmlns:a16="http://schemas.microsoft.com/office/drawing/2014/main" val="4117118064"/>
                    </a:ext>
                  </a:extLst>
                </a:gridCol>
              </a:tblGrid>
              <a:tr h="626919">
                <a:tc gridSpan="3">
                  <a:txBody>
                    <a:bodyPr/>
                    <a:lstStyle/>
                    <a:p>
                      <a:pPr algn="just">
                        <a:lnSpc>
                          <a:spcPct val="150000"/>
                        </a:lnSpc>
                        <a:spcAft>
                          <a:spcPts val="0"/>
                        </a:spcAft>
                      </a:pPr>
                      <a:r>
                        <a:rPr lang="tr-TR" sz="1800" dirty="0">
                          <a:effectLst/>
                        </a:rPr>
                        <a:t>Kurlar</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760085867"/>
                  </a:ext>
                </a:extLst>
              </a:tr>
              <a:tr h="626919">
                <a:tc>
                  <a:txBody>
                    <a:bodyPr/>
                    <a:lstStyle/>
                    <a:p>
                      <a:pPr algn="just">
                        <a:lnSpc>
                          <a:spcPct val="150000"/>
                        </a:lnSpc>
                        <a:spcAft>
                          <a:spcPts val="0"/>
                        </a:spcAft>
                      </a:pPr>
                      <a:r>
                        <a:rPr lang="tr-TR" sz="1800">
                          <a:effectLst/>
                        </a:rPr>
                        <a:t>10.11.2021 tarihinde</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2000" dirty="0">
                          <a:effectLst/>
                        </a:rPr>
                        <a:t>1 €</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800" dirty="0">
                          <a:effectLst/>
                        </a:rPr>
                        <a:t>10,00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59210060"/>
                  </a:ext>
                </a:extLst>
              </a:tr>
              <a:tr h="626919">
                <a:tc>
                  <a:txBody>
                    <a:bodyPr/>
                    <a:lstStyle/>
                    <a:p>
                      <a:pPr algn="just">
                        <a:lnSpc>
                          <a:spcPct val="150000"/>
                        </a:lnSpc>
                        <a:spcAft>
                          <a:spcPts val="0"/>
                        </a:spcAft>
                      </a:pPr>
                      <a:r>
                        <a:rPr lang="tr-TR" sz="1800" dirty="0">
                          <a:effectLst/>
                        </a:rPr>
                        <a:t>20.01.2021 tarihinde</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800">
                          <a:effectLst/>
                        </a:rPr>
                        <a:t>1 €</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800" dirty="0">
                          <a:effectLst/>
                        </a:rPr>
                        <a:t>10,50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97750940"/>
                  </a:ext>
                </a:extLst>
              </a:tr>
            </a:tbl>
          </a:graphicData>
        </a:graphic>
      </p:graphicFrame>
    </p:spTree>
    <p:extLst>
      <p:ext uri="{BB962C8B-B14F-4D97-AF65-F5344CB8AC3E}">
        <p14:creationId xmlns:p14="http://schemas.microsoft.com/office/powerpoint/2010/main" val="1671826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4572" y="607291"/>
            <a:ext cx="11062855" cy="5643417"/>
          </a:xfrm>
        </p:spPr>
        <p:txBody>
          <a:bodyPr>
            <a:normAutofit fontScale="25000" lnSpcReduction="20000"/>
          </a:bodyPr>
          <a:lstStyle/>
          <a:p>
            <a:r>
              <a:rPr lang="tr-TR" sz="7200" b="1" dirty="0">
                <a:latin typeface="Arial" panose="020B0604020202020204" pitchFamily="34" charset="0"/>
                <a:cs typeface="Arial" panose="020B0604020202020204" pitchFamily="34" charset="0"/>
              </a:rPr>
              <a:t>Çözüm </a:t>
            </a:r>
            <a:endParaRPr lang="tr-TR" sz="7200" dirty="0">
              <a:latin typeface="Arial" panose="020B0604020202020204" pitchFamily="34" charset="0"/>
              <a:cs typeface="Arial" panose="020B0604020202020204" pitchFamily="34" charset="0"/>
            </a:endParaRPr>
          </a:p>
          <a:p>
            <a:pPr>
              <a:lnSpc>
                <a:spcPct val="170000"/>
              </a:lnSpc>
            </a:pPr>
            <a:r>
              <a:rPr lang="tr-TR" sz="6400" dirty="0">
                <a:latin typeface="Arial" panose="020B0604020202020204" pitchFamily="34" charset="0"/>
                <a:cs typeface="Arial" panose="020B0604020202020204" pitchFamily="34" charset="0"/>
              </a:rPr>
              <a:t>Tam veya dar mükellef kurumların kanuni ve iş merkezi </a:t>
            </a:r>
            <a:r>
              <a:rPr lang="tr-TR" sz="6400" dirty="0" err="1">
                <a:latin typeface="Arial" panose="020B0604020202020204" pitchFamily="34" charset="0"/>
                <a:cs typeface="Arial" panose="020B0604020202020204" pitchFamily="34" charset="0"/>
              </a:rPr>
              <a:t>Türkiyede</a:t>
            </a:r>
            <a:r>
              <a:rPr lang="tr-TR" sz="6400" dirty="0">
                <a:latin typeface="Arial" panose="020B0604020202020204" pitchFamily="34" charset="0"/>
                <a:cs typeface="Arial" panose="020B0604020202020204" pitchFamily="34" charset="0"/>
              </a:rPr>
              <a:t> bulunmayan kurumların sermayelerine katılımı sebebiyle elde ettikleri, kar payları Kurumlar Vergisi kanununun 5/1-b bendi kapsamında kurumlar vergisinden istisnadır.</a:t>
            </a:r>
          </a:p>
          <a:p>
            <a:pPr>
              <a:lnSpc>
                <a:spcPct val="170000"/>
              </a:lnSpc>
            </a:pPr>
            <a:r>
              <a:rPr lang="tr-TR" sz="6400" dirty="0">
                <a:latin typeface="Arial" panose="020B0604020202020204" pitchFamily="34" charset="0"/>
                <a:cs typeface="Arial" panose="020B0604020202020204" pitchFamily="34" charset="0"/>
              </a:rPr>
              <a:t>Tam mükellef Açılay Anonim Şirketi Kurumlar Vergisi Kanunu 5/1- b istisnasından faydalanabilmesi için aşağıdaki şartları taşıması gerekmektedir.  </a:t>
            </a:r>
          </a:p>
          <a:p>
            <a:pPr>
              <a:lnSpc>
                <a:spcPct val="170000"/>
              </a:lnSpc>
            </a:pPr>
            <a:r>
              <a:rPr lang="tr-TR" sz="6400" b="1" u="sng" dirty="0">
                <a:latin typeface="Arial" panose="020B0604020202020204" pitchFamily="34" charset="0"/>
                <a:cs typeface="Arial" panose="020B0604020202020204" pitchFamily="34" charset="0"/>
              </a:rPr>
              <a:t>1.şart;</a:t>
            </a:r>
            <a:r>
              <a:rPr lang="tr-TR" sz="6400" b="1" dirty="0">
                <a:latin typeface="Arial" panose="020B0604020202020204" pitchFamily="34" charset="0"/>
                <a:cs typeface="Arial" panose="020B0604020202020204" pitchFamily="34" charset="0"/>
              </a:rPr>
              <a:t> iştirak eden kurum tam veya dar mükellef kurum olmalıdır.</a:t>
            </a:r>
            <a:endParaRPr lang="tr-TR" sz="6400" dirty="0">
              <a:latin typeface="Arial" panose="020B0604020202020204" pitchFamily="34" charset="0"/>
              <a:cs typeface="Arial" panose="020B0604020202020204" pitchFamily="34" charset="0"/>
            </a:endParaRPr>
          </a:p>
          <a:p>
            <a:pPr>
              <a:lnSpc>
                <a:spcPct val="170000"/>
              </a:lnSpc>
            </a:pPr>
            <a:r>
              <a:rPr lang="tr-TR" sz="6400" dirty="0">
                <a:latin typeface="Arial" panose="020B0604020202020204" pitchFamily="34" charset="0"/>
                <a:cs typeface="Arial" panose="020B0604020202020204" pitchFamily="34" charset="0"/>
              </a:rPr>
              <a:t>Açılay Anonim Şirketinin, şirket merkezi Türkiye'de bulunması sebebiyle tam mükellef kurum statüsündedir ve ilk şartı sağlamıştır.</a:t>
            </a:r>
          </a:p>
          <a:p>
            <a:pPr>
              <a:lnSpc>
                <a:spcPct val="170000"/>
              </a:lnSpc>
            </a:pPr>
            <a:r>
              <a:rPr lang="tr-TR" sz="6400" b="1" u="sng" dirty="0">
                <a:latin typeface="Arial" panose="020B0604020202020204" pitchFamily="34" charset="0"/>
                <a:cs typeface="Arial" panose="020B0604020202020204" pitchFamily="34" charset="0"/>
              </a:rPr>
              <a:t>2. şart;</a:t>
            </a:r>
            <a:r>
              <a:rPr lang="tr-TR" sz="6400" b="1" dirty="0">
                <a:latin typeface="Arial" panose="020B0604020202020204" pitchFamily="34" charset="0"/>
                <a:cs typeface="Arial" panose="020B0604020202020204" pitchFamily="34" charset="0"/>
              </a:rPr>
              <a:t> iştirak edilen kurum Kanuni ve İş Merkezi Türkiye'de olmayan Anonim veya Limited şirket şeklinde bir yapıya sahip olmalıdır.</a:t>
            </a:r>
            <a:endParaRPr lang="tr-TR" sz="6400" dirty="0">
              <a:latin typeface="Arial" panose="020B0604020202020204" pitchFamily="34" charset="0"/>
              <a:cs typeface="Arial" panose="020B0604020202020204" pitchFamily="34" charset="0"/>
            </a:endParaRPr>
          </a:p>
          <a:p>
            <a:pPr>
              <a:lnSpc>
                <a:spcPct val="170000"/>
              </a:lnSpc>
            </a:pPr>
            <a:r>
              <a:rPr lang="tr-TR" sz="6400" dirty="0" err="1">
                <a:latin typeface="Arial" panose="020B0604020202020204" pitchFamily="34" charset="0"/>
                <a:cs typeface="Arial" panose="020B0604020202020204" pitchFamily="34" charset="0"/>
              </a:rPr>
              <a:t>Antena</a:t>
            </a:r>
            <a:r>
              <a:rPr lang="tr-TR" sz="6400" dirty="0">
                <a:latin typeface="Arial" panose="020B0604020202020204" pitchFamily="34" charset="0"/>
                <a:cs typeface="Arial" panose="020B0604020202020204" pitchFamily="34" charset="0"/>
              </a:rPr>
              <a:t> şirketi, şirket Merkezi İspanya'dan bulunan ve sermayesi paylara bölünmüş tüzel kişilik statüsündedir ve dolayısıyla bu şartı da sağlamaktadır.</a:t>
            </a:r>
          </a:p>
          <a:p>
            <a:endParaRPr lang="tr-TR" sz="2600"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41023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24BDB9A-3A5F-C0B0-1615-F310C4194194}"/>
              </a:ext>
            </a:extLst>
          </p:cNvPr>
          <p:cNvSpPr>
            <a:spLocks noGrp="1"/>
          </p:cNvSpPr>
          <p:nvPr>
            <p:ph idx="1"/>
          </p:nvPr>
        </p:nvSpPr>
        <p:spPr>
          <a:xfrm>
            <a:off x="482600" y="410817"/>
            <a:ext cx="11086548" cy="5923721"/>
          </a:xfrm>
        </p:spPr>
        <p:txBody>
          <a:bodyPr>
            <a:normAutofit/>
          </a:bodyPr>
          <a:lstStyle/>
          <a:p>
            <a:pPr>
              <a:lnSpc>
                <a:spcPct val="160000"/>
              </a:lnSpc>
            </a:pPr>
            <a:r>
              <a:rPr lang="tr-TR" sz="1700" b="1" u="sng" dirty="0">
                <a:latin typeface="Arial" panose="020B0604020202020204" pitchFamily="34" charset="0"/>
                <a:cs typeface="Arial" panose="020B0604020202020204" pitchFamily="34" charset="0"/>
              </a:rPr>
              <a:t>3. şart;</a:t>
            </a:r>
            <a:r>
              <a:rPr lang="tr-TR" sz="1700" b="1" dirty="0">
                <a:latin typeface="Arial" panose="020B0604020202020204" pitchFamily="34" charset="0"/>
                <a:cs typeface="Arial" panose="020B0604020202020204" pitchFamily="34" charset="0"/>
              </a:rPr>
              <a:t> iştirak oranı en az % 10 olmalıdır.</a:t>
            </a:r>
            <a:endParaRPr lang="tr-TR" sz="1700" dirty="0">
              <a:latin typeface="Arial" panose="020B0604020202020204" pitchFamily="34" charset="0"/>
              <a:cs typeface="Arial" panose="020B0604020202020204" pitchFamily="34" charset="0"/>
            </a:endParaRPr>
          </a:p>
          <a:p>
            <a:pPr>
              <a:lnSpc>
                <a:spcPct val="160000"/>
              </a:lnSpc>
            </a:pPr>
            <a:r>
              <a:rPr lang="tr-TR" sz="1700" dirty="0">
                <a:latin typeface="Arial" panose="020B0604020202020204" pitchFamily="34" charset="0"/>
                <a:cs typeface="Arial" panose="020B0604020202020204" pitchFamily="34" charset="0"/>
              </a:rPr>
              <a:t>İştirak oranı yüzde 15 olduğu için bu şart da sağlanmıştır</a:t>
            </a:r>
          </a:p>
          <a:p>
            <a:pPr>
              <a:lnSpc>
                <a:spcPct val="160000"/>
              </a:lnSpc>
            </a:pPr>
            <a:r>
              <a:rPr lang="tr-TR" sz="1700" b="1" dirty="0">
                <a:latin typeface="Arial" panose="020B0604020202020204" pitchFamily="34" charset="0"/>
                <a:cs typeface="Arial" panose="020B0604020202020204" pitchFamily="34" charset="0"/>
              </a:rPr>
              <a:t>İştirak suresi %10 olarak en az 1 yıl korunmalıdır.</a:t>
            </a:r>
            <a:endParaRPr lang="tr-TR" sz="1700" dirty="0">
              <a:latin typeface="Arial" panose="020B0604020202020204" pitchFamily="34" charset="0"/>
              <a:cs typeface="Arial" panose="020B0604020202020204" pitchFamily="34" charset="0"/>
            </a:endParaRPr>
          </a:p>
          <a:p>
            <a:pPr>
              <a:lnSpc>
                <a:spcPct val="160000"/>
              </a:lnSpc>
            </a:pPr>
            <a:r>
              <a:rPr lang="tr-TR" sz="1700" dirty="0">
                <a:latin typeface="Arial" panose="020B0604020202020204" pitchFamily="34" charset="0"/>
                <a:cs typeface="Arial" panose="020B0604020202020204" pitchFamily="34" charset="0"/>
              </a:rPr>
              <a:t>Örneğimizde iştirak 01.01.2019 tarihinde gerçekleşmiş kar dağıtımı ise 10.11.2022 tarihinde yapılmıştır.  </a:t>
            </a:r>
          </a:p>
          <a:p>
            <a:pPr>
              <a:lnSpc>
                <a:spcPct val="160000"/>
              </a:lnSpc>
            </a:pPr>
            <a:r>
              <a:rPr lang="tr-TR" sz="1700" dirty="0">
                <a:latin typeface="Arial" panose="020B0604020202020204" pitchFamily="34" charset="0"/>
                <a:cs typeface="Arial" panose="020B0604020202020204" pitchFamily="34" charset="0"/>
              </a:rPr>
              <a:t>Bir yıldan fazla bir süre ile Athena şirketinin sermayesine katıldığı için bu şartla sağlanmıştır.</a:t>
            </a:r>
          </a:p>
          <a:p>
            <a:pPr>
              <a:lnSpc>
                <a:spcPct val="160000"/>
              </a:lnSpc>
            </a:pPr>
            <a:r>
              <a:rPr lang="tr-TR" sz="1700" b="1" u="sng" dirty="0">
                <a:latin typeface="Arial" panose="020B0604020202020204" pitchFamily="34" charset="0"/>
                <a:cs typeface="Arial" panose="020B0604020202020204" pitchFamily="34" charset="0"/>
              </a:rPr>
              <a:t>4.şart;</a:t>
            </a:r>
            <a:r>
              <a:rPr lang="tr-TR" sz="1700" b="1" dirty="0">
                <a:latin typeface="Arial" panose="020B0604020202020204" pitchFamily="34" charset="0"/>
                <a:cs typeface="Arial" panose="020B0604020202020204" pitchFamily="34" charset="0"/>
              </a:rPr>
              <a:t> kazancım dağıtıldığı yılın Kurumlar Vergisi beyan-namesinin verildiği tarihe kadar Türkiye'ye transfer edilmiş olması gerektir.</a:t>
            </a:r>
            <a:endParaRPr lang="tr-TR" sz="1700" dirty="0">
              <a:latin typeface="Arial" panose="020B0604020202020204" pitchFamily="34" charset="0"/>
              <a:cs typeface="Arial" panose="020B0604020202020204" pitchFamily="34" charset="0"/>
            </a:endParaRPr>
          </a:p>
          <a:p>
            <a:pPr>
              <a:lnSpc>
                <a:spcPct val="160000"/>
              </a:lnSpc>
            </a:pPr>
            <a:r>
              <a:rPr lang="tr-TR" sz="1700" dirty="0">
                <a:latin typeface="Arial" panose="020B0604020202020204" pitchFamily="34" charset="0"/>
                <a:cs typeface="Arial" panose="020B0604020202020204" pitchFamily="34" charset="0"/>
              </a:rPr>
              <a:t>Kar dağıtımı 10.11.2021 tarihinde yapılmıştır. Dönemin Kurumlar Vergisi beyannamesinin son verilme tarihi, 30.04.2022 </a:t>
            </a:r>
          </a:p>
          <a:p>
            <a:pPr>
              <a:lnSpc>
                <a:spcPct val="160000"/>
              </a:lnSpc>
            </a:pPr>
            <a:r>
              <a:rPr lang="tr-TR" sz="1700" dirty="0">
                <a:latin typeface="Arial" panose="020B0604020202020204" pitchFamily="34" charset="0"/>
                <a:cs typeface="Arial" panose="020B0604020202020204" pitchFamily="34" charset="0"/>
              </a:rPr>
              <a:t>tarihidir.  Transfer 20.01.2022 tarihinde gerçekleşmiştir. Dolayısıyla bu şart da sağlanmıştır.</a:t>
            </a:r>
          </a:p>
          <a:p>
            <a:endParaRPr lang="tr-TR" dirty="0"/>
          </a:p>
        </p:txBody>
      </p:sp>
    </p:spTree>
    <p:extLst>
      <p:ext uri="{BB962C8B-B14F-4D97-AF65-F5344CB8AC3E}">
        <p14:creationId xmlns:p14="http://schemas.microsoft.com/office/powerpoint/2010/main" val="401187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785091"/>
            <a:ext cx="11081327" cy="5541817"/>
          </a:xfrm>
        </p:spPr>
        <p:txBody>
          <a:bodyPr>
            <a:normAutofit lnSpcReduction="10000"/>
          </a:bodyPr>
          <a:lstStyle/>
          <a:p>
            <a:r>
              <a:rPr lang="tr-TR" sz="1800" b="1" u="sng" dirty="0">
                <a:latin typeface="Arial" panose="020B0604020202020204" pitchFamily="34" charset="0"/>
                <a:cs typeface="Arial" panose="020B0604020202020204" pitchFamily="34" charset="0"/>
              </a:rPr>
              <a:t>5. şart;</a:t>
            </a:r>
            <a:r>
              <a:rPr lang="tr-TR" sz="1800" b="1" dirty="0">
                <a:latin typeface="Arial" panose="020B0604020202020204" pitchFamily="34" charset="0"/>
                <a:cs typeface="Arial" panose="020B0604020202020204" pitchFamily="34" charset="0"/>
              </a:rPr>
              <a:t> ilgili ülkede vergi yükü en az %15 olmalıdır.</a:t>
            </a:r>
            <a:endParaRPr lang="tr-TR" sz="1800" dirty="0">
              <a:latin typeface="Arial" panose="020B0604020202020204" pitchFamily="34" charset="0"/>
              <a:cs typeface="Arial" panose="020B0604020202020204" pitchFamily="34" charset="0"/>
            </a:endParaRPr>
          </a:p>
          <a:p>
            <a:r>
              <a:rPr lang="tr-TR" sz="1600" b="1" dirty="0">
                <a:latin typeface="Arial" panose="020B0604020202020204" pitchFamily="34" charset="0"/>
                <a:cs typeface="Arial" panose="020B0604020202020204" pitchFamily="34" charset="0"/>
              </a:rPr>
              <a:t/>
            </a:r>
            <a:br>
              <a:rPr lang="tr-TR" sz="1600" b="1" dirty="0">
                <a:latin typeface="Arial" panose="020B0604020202020204" pitchFamily="34" charset="0"/>
                <a:cs typeface="Arial" panose="020B0604020202020204" pitchFamily="34" charset="0"/>
              </a:rPr>
            </a:br>
            <a:r>
              <a:rPr lang="tr-TR" sz="1800" b="1" dirty="0">
                <a:latin typeface="Arial" panose="020B0604020202020204" pitchFamily="34" charset="0"/>
                <a:cs typeface="Arial" panose="020B0604020202020204" pitchFamily="34" charset="0"/>
              </a:rPr>
              <a:t>Vergi yükü =</a:t>
            </a:r>
            <a:r>
              <a:rPr lang="tr-TR" sz="1800" dirty="0">
                <a:latin typeface="Arial" panose="020B0604020202020204" pitchFamily="34" charset="0"/>
                <a:cs typeface="Arial" panose="020B0604020202020204" pitchFamily="34" charset="0"/>
              </a:rPr>
              <a:t> [hesaplanan kurumlar vergisi vb. vergiler toplamı/ (dağıtılabilir kurum kazancı + vergiler)] </a:t>
            </a:r>
          </a:p>
          <a:p>
            <a:r>
              <a:rPr lang="tr-TR" sz="1800" b="1" dirty="0">
                <a:latin typeface="Arial" panose="020B0604020202020204" pitchFamily="34" charset="0"/>
                <a:cs typeface="Arial" panose="020B0604020202020204" pitchFamily="34" charset="0"/>
              </a:rPr>
              <a:t>Dağıtılabilir kazanç</a:t>
            </a:r>
            <a:r>
              <a:rPr lang="tr-TR" sz="1800" dirty="0">
                <a:latin typeface="Arial" panose="020B0604020202020204" pitchFamily="34" charset="0"/>
                <a:cs typeface="Arial" panose="020B0604020202020204" pitchFamily="34" charset="0"/>
              </a:rPr>
              <a:t>= (kazanç – geçmiş yıl zararları- vergiler) formülüyle hesaplanır. </a:t>
            </a:r>
            <a:endParaRPr lang="tr-TR" dirty="0"/>
          </a:p>
          <a:p>
            <a:r>
              <a:rPr lang="tr-TR" sz="1400" dirty="0">
                <a:latin typeface="Arial" panose="020B0604020202020204" pitchFamily="34" charset="0"/>
                <a:cs typeface="Arial" panose="020B0604020202020204" pitchFamily="34" charset="0"/>
              </a:rPr>
              <a:t/>
            </a:r>
            <a:br>
              <a:rPr lang="tr-TR" sz="1400" dirty="0">
                <a:latin typeface="Arial" panose="020B0604020202020204" pitchFamily="34" charset="0"/>
                <a:cs typeface="Arial" panose="020B0604020202020204" pitchFamily="34" charset="0"/>
              </a:rPr>
            </a:br>
            <a:r>
              <a:rPr lang="tr-TR" sz="1400" dirty="0">
                <a:latin typeface="Arial" panose="020B0604020202020204" pitchFamily="34" charset="0"/>
                <a:cs typeface="Arial" panose="020B0604020202020204" pitchFamily="34" charset="0"/>
              </a:rPr>
              <a:t/>
            </a:r>
            <a:br>
              <a:rPr lang="tr-TR" sz="1400" dirty="0">
                <a:latin typeface="Arial" panose="020B0604020202020204" pitchFamily="34" charset="0"/>
                <a:cs typeface="Arial" panose="020B0604020202020204" pitchFamily="34" charset="0"/>
              </a:rPr>
            </a:br>
            <a:r>
              <a:rPr lang="tr-TR" sz="1400" dirty="0">
                <a:latin typeface="Arial" panose="020B0604020202020204" pitchFamily="34" charset="0"/>
                <a:cs typeface="Arial" panose="020B0604020202020204" pitchFamily="34" charset="0"/>
              </a:rPr>
              <a:t/>
            </a:r>
            <a:br>
              <a:rPr lang="tr-TR" sz="1400" dirty="0">
                <a:latin typeface="Arial" panose="020B0604020202020204" pitchFamily="34" charset="0"/>
                <a:cs typeface="Arial" panose="020B0604020202020204" pitchFamily="34" charset="0"/>
              </a:rPr>
            </a:br>
            <a:endParaRPr lang="tr-TR" sz="1400" dirty="0">
              <a:latin typeface="Arial" panose="020B0604020202020204" pitchFamily="34" charset="0"/>
              <a:cs typeface="Arial" panose="020B0604020202020204" pitchFamily="34" charset="0"/>
            </a:endParaRPr>
          </a:p>
          <a:p>
            <a:r>
              <a:rPr lang="tr-TR" sz="1400" dirty="0">
                <a:latin typeface="Arial" panose="020B0604020202020204" pitchFamily="34" charset="0"/>
                <a:cs typeface="Arial" panose="020B0604020202020204" pitchFamily="34" charset="0"/>
              </a:rPr>
              <a:t/>
            </a:r>
            <a:br>
              <a:rPr lang="tr-TR" sz="1400" dirty="0">
                <a:latin typeface="Arial" panose="020B0604020202020204" pitchFamily="34" charset="0"/>
                <a:cs typeface="Arial" panose="020B0604020202020204" pitchFamily="34" charset="0"/>
              </a:rPr>
            </a:br>
            <a:endParaRPr lang="tr-TR" sz="1400" dirty="0">
              <a:latin typeface="Arial" panose="020B0604020202020204" pitchFamily="34" charset="0"/>
              <a:cs typeface="Arial" panose="020B0604020202020204" pitchFamily="34" charset="0"/>
            </a:endParaRPr>
          </a:p>
          <a:p>
            <a:endParaRPr lang="tr-TR" sz="1400" dirty="0">
              <a:latin typeface="Arial" panose="020B0604020202020204" pitchFamily="34" charset="0"/>
              <a:cs typeface="Arial" panose="020B0604020202020204" pitchFamily="34" charset="0"/>
            </a:endParaRPr>
          </a:p>
          <a:p>
            <a:endParaRPr lang="tr-TR" sz="1400" dirty="0">
              <a:latin typeface="Arial" panose="020B0604020202020204" pitchFamily="34" charset="0"/>
              <a:cs typeface="Arial" panose="020B0604020202020204" pitchFamily="34" charset="0"/>
            </a:endParaRPr>
          </a:p>
          <a:p>
            <a:endParaRPr lang="tr-TR" sz="1400" dirty="0">
              <a:latin typeface="Arial" panose="020B0604020202020204" pitchFamily="34" charset="0"/>
              <a:cs typeface="Arial" panose="020B0604020202020204" pitchFamily="34" charset="0"/>
            </a:endParaRPr>
          </a:p>
          <a:p>
            <a:endParaRPr lang="tr-TR" sz="1400" dirty="0">
              <a:latin typeface="Arial" panose="020B0604020202020204" pitchFamily="34" charset="0"/>
              <a:cs typeface="Arial" panose="020B0604020202020204" pitchFamily="34" charset="0"/>
            </a:endParaRPr>
          </a:p>
          <a:p>
            <a:endParaRPr lang="tr-TR" sz="1400" dirty="0">
              <a:latin typeface="Arial" panose="020B0604020202020204" pitchFamily="34" charset="0"/>
              <a:cs typeface="Arial" panose="020B0604020202020204" pitchFamily="34" charset="0"/>
            </a:endParaRPr>
          </a:p>
          <a:p>
            <a:pPr>
              <a:lnSpc>
                <a:spcPct val="160000"/>
              </a:lnSpc>
            </a:pPr>
            <a:r>
              <a:rPr lang="tr-TR" sz="1400" dirty="0">
                <a:latin typeface="Arial" panose="020B0604020202020204" pitchFamily="34" charset="0"/>
                <a:cs typeface="Arial" panose="020B0604020202020204" pitchFamily="34" charset="0"/>
              </a:rPr>
              <a:t/>
            </a:r>
            <a:br>
              <a:rPr lang="tr-TR" sz="1400" dirty="0">
                <a:latin typeface="Arial" panose="020B0604020202020204" pitchFamily="34" charset="0"/>
                <a:cs typeface="Arial" panose="020B0604020202020204" pitchFamily="34" charset="0"/>
              </a:rPr>
            </a:br>
            <a:r>
              <a:rPr lang="tr-TR" sz="1800" dirty="0">
                <a:latin typeface="Arial" panose="020B0604020202020204" pitchFamily="34" charset="0"/>
                <a:cs typeface="Arial" panose="020B0604020202020204" pitchFamily="34" charset="0"/>
              </a:rPr>
              <a:t>Vergi yükü şartı da sağlanmıştır. Dolayısıyla yurt dışında elde edilen kazanç Türkiye’de vergiye tabi tutulmayacaktır</a:t>
            </a:r>
            <a:r>
              <a:rPr lang="tr-TR" sz="1600" dirty="0"/>
              <a:t>. </a:t>
            </a:r>
            <a:endParaRPr lang="tr-TR" sz="1600" dirty="0">
              <a:latin typeface="Arial" panose="020B0604020202020204" pitchFamily="34" charset="0"/>
              <a:cs typeface="Arial" panose="020B0604020202020204" pitchFamily="34" charset="0"/>
            </a:endParaRPr>
          </a:p>
        </p:txBody>
      </p:sp>
      <p:graphicFrame>
        <p:nvGraphicFramePr>
          <p:cNvPr id="8" name="Tablo 7"/>
          <p:cNvGraphicFramePr>
            <a:graphicFrameLocks noGrp="1"/>
          </p:cNvGraphicFramePr>
          <p:nvPr>
            <p:extLst>
              <p:ext uri="{D42A27DB-BD31-4B8C-83A1-F6EECF244321}">
                <p14:modId xmlns:p14="http://schemas.microsoft.com/office/powerpoint/2010/main" val="3096622786"/>
              </p:ext>
            </p:extLst>
          </p:nvPr>
        </p:nvGraphicFramePr>
        <p:xfrm>
          <a:off x="482600" y="2382984"/>
          <a:ext cx="11081327" cy="3094182"/>
        </p:xfrm>
        <a:graphic>
          <a:graphicData uri="http://schemas.openxmlformats.org/drawingml/2006/table">
            <a:tbl>
              <a:tblPr firstRow="1" firstCol="1" bandRow="1">
                <a:tableStyleId>{5C22544A-7EE6-4342-B048-85BDC9FD1C3A}</a:tableStyleId>
              </a:tblPr>
              <a:tblGrid>
                <a:gridCol w="5075103">
                  <a:extLst>
                    <a:ext uri="{9D8B030D-6E8A-4147-A177-3AD203B41FA5}">
                      <a16:colId xmlns:a16="http://schemas.microsoft.com/office/drawing/2014/main" val="3357549278"/>
                    </a:ext>
                  </a:extLst>
                </a:gridCol>
                <a:gridCol w="4040342">
                  <a:extLst>
                    <a:ext uri="{9D8B030D-6E8A-4147-A177-3AD203B41FA5}">
                      <a16:colId xmlns:a16="http://schemas.microsoft.com/office/drawing/2014/main" val="3451422019"/>
                    </a:ext>
                  </a:extLst>
                </a:gridCol>
                <a:gridCol w="1965882">
                  <a:extLst>
                    <a:ext uri="{9D8B030D-6E8A-4147-A177-3AD203B41FA5}">
                      <a16:colId xmlns:a16="http://schemas.microsoft.com/office/drawing/2014/main" val="1497674605"/>
                    </a:ext>
                  </a:extLst>
                </a:gridCol>
              </a:tblGrid>
              <a:tr h="442026">
                <a:tc>
                  <a:txBody>
                    <a:bodyPr/>
                    <a:lstStyle/>
                    <a:p>
                      <a:pPr>
                        <a:lnSpc>
                          <a:spcPct val="150000"/>
                        </a:lnSpc>
                        <a:spcAft>
                          <a:spcPts val="0"/>
                        </a:spcAft>
                      </a:pPr>
                      <a:r>
                        <a:rPr lang="tr-TR" sz="1800" dirty="0">
                          <a:effectLst/>
                        </a:rPr>
                        <a:t>Kazanç</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tr-TR" sz="1800" dirty="0">
                          <a:effectLst/>
                        </a:rPr>
                        <a:t>1.000.000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a:effectLst/>
                        </a:rPr>
                        <a:t>1.000.000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7324273"/>
                  </a:ext>
                </a:extLst>
              </a:tr>
              <a:tr h="442026">
                <a:tc>
                  <a:txBody>
                    <a:bodyPr/>
                    <a:lstStyle/>
                    <a:p>
                      <a:pPr>
                        <a:lnSpc>
                          <a:spcPct val="150000"/>
                        </a:lnSpc>
                        <a:spcAft>
                          <a:spcPts val="0"/>
                        </a:spcAft>
                      </a:pPr>
                      <a:r>
                        <a:rPr lang="tr-TR" sz="1800" dirty="0">
                          <a:effectLst/>
                        </a:rPr>
                        <a:t>İstisna tutarı</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tr-TR" sz="1800" dirty="0">
                          <a:effectLst/>
                        </a:rPr>
                        <a:t>1.000.000 *%50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a:effectLst/>
                        </a:rPr>
                        <a:t>500.000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71112440"/>
                  </a:ext>
                </a:extLst>
              </a:tr>
              <a:tr h="442026">
                <a:tc>
                  <a:txBody>
                    <a:bodyPr/>
                    <a:lstStyle/>
                    <a:p>
                      <a:pPr>
                        <a:lnSpc>
                          <a:spcPct val="150000"/>
                        </a:lnSpc>
                        <a:spcAft>
                          <a:spcPts val="0"/>
                        </a:spcAft>
                      </a:pPr>
                      <a:r>
                        <a:rPr lang="tr-TR" sz="1800" dirty="0">
                          <a:effectLst/>
                        </a:rPr>
                        <a:t>Vergi tutarı</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tr-TR" sz="1800" dirty="0">
                          <a:effectLst/>
                        </a:rPr>
                        <a:t>500.000*%15</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a:effectLst/>
                        </a:rPr>
                        <a:t>75.000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21008917"/>
                  </a:ext>
                </a:extLst>
              </a:tr>
              <a:tr h="442026">
                <a:tc>
                  <a:txBody>
                    <a:bodyPr/>
                    <a:lstStyle/>
                    <a:p>
                      <a:pPr>
                        <a:lnSpc>
                          <a:spcPct val="150000"/>
                        </a:lnSpc>
                        <a:spcAft>
                          <a:spcPts val="0"/>
                        </a:spcAft>
                      </a:pPr>
                      <a:r>
                        <a:rPr lang="tr-TR" sz="1800" dirty="0" err="1">
                          <a:effectLst/>
                        </a:rPr>
                        <a:t>Tevkifat</a:t>
                      </a:r>
                      <a:r>
                        <a:rPr lang="tr-TR" sz="1800" dirty="0">
                          <a:effectLst/>
                        </a:rPr>
                        <a:t> tutarı</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tr-TR" sz="1800" dirty="0">
                          <a:effectLst/>
                        </a:rPr>
                        <a:t>1.000.000 *%10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a:effectLst/>
                        </a:rPr>
                        <a:t>100.000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95878913"/>
                  </a:ext>
                </a:extLst>
              </a:tr>
              <a:tr h="442026">
                <a:tc>
                  <a:txBody>
                    <a:bodyPr/>
                    <a:lstStyle/>
                    <a:p>
                      <a:pPr>
                        <a:lnSpc>
                          <a:spcPct val="150000"/>
                        </a:lnSpc>
                        <a:spcAft>
                          <a:spcPts val="0"/>
                        </a:spcAft>
                      </a:pPr>
                      <a:r>
                        <a:rPr lang="tr-TR" sz="1800">
                          <a:effectLst/>
                        </a:rPr>
                        <a:t>Ödenen vergiler toplamı</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tr-TR" sz="1800" dirty="0">
                          <a:effectLst/>
                        </a:rPr>
                        <a:t>75.000+100.000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a:effectLst/>
                        </a:rPr>
                        <a:t>175.000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6321822"/>
                  </a:ext>
                </a:extLst>
              </a:tr>
              <a:tr h="442026">
                <a:tc>
                  <a:txBody>
                    <a:bodyPr/>
                    <a:lstStyle/>
                    <a:p>
                      <a:pPr>
                        <a:lnSpc>
                          <a:spcPct val="150000"/>
                        </a:lnSpc>
                        <a:spcAft>
                          <a:spcPts val="0"/>
                        </a:spcAft>
                      </a:pPr>
                      <a:r>
                        <a:rPr lang="tr-TR" sz="1800">
                          <a:effectLst/>
                        </a:rPr>
                        <a:t>Dağıtılabilir kurum kazancı</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tr-TR" sz="1800">
                          <a:effectLst/>
                        </a:rPr>
                        <a:t>1.000.000-175.000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a:effectLst/>
                        </a:rPr>
                        <a:t>825.000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15849450"/>
                  </a:ext>
                </a:extLst>
              </a:tr>
              <a:tr h="442026">
                <a:tc>
                  <a:txBody>
                    <a:bodyPr/>
                    <a:lstStyle/>
                    <a:p>
                      <a:pPr>
                        <a:lnSpc>
                          <a:spcPct val="150000"/>
                        </a:lnSpc>
                        <a:spcAft>
                          <a:spcPts val="0"/>
                        </a:spcAft>
                      </a:pPr>
                      <a:r>
                        <a:rPr lang="tr-TR" sz="1800" dirty="0">
                          <a:effectLst/>
                        </a:rPr>
                        <a:t>Vergi yükü</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nSpc>
                          <a:spcPct val="150000"/>
                        </a:lnSpc>
                        <a:spcAft>
                          <a:spcPts val="0"/>
                        </a:spcAft>
                      </a:pPr>
                      <a:r>
                        <a:rPr lang="tr-TR" sz="1800" dirty="0">
                          <a:effectLst/>
                        </a:rPr>
                        <a:t>            175.000/(825.000+175.000)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dirty="0">
                          <a:effectLst/>
                        </a:rPr>
                        <a:t>%17,50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01945668"/>
                  </a:ext>
                </a:extLst>
              </a:tr>
            </a:tbl>
          </a:graphicData>
        </a:graphic>
      </p:graphicFrame>
    </p:spTree>
    <p:extLst>
      <p:ext uri="{BB962C8B-B14F-4D97-AF65-F5344CB8AC3E}">
        <p14:creationId xmlns:p14="http://schemas.microsoft.com/office/powerpoint/2010/main" val="2849512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C84A57-EADC-56FE-6CD2-FFFB59BCF4BE}"/>
              </a:ext>
            </a:extLst>
          </p:cNvPr>
          <p:cNvSpPr>
            <a:spLocks noGrp="1"/>
          </p:cNvSpPr>
          <p:nvPr>
            <p:ph type="title"/>
          </p:nvPr>
        </p:nvSpPr>
        <p:spPr>
          <a:xfrm>
            <a:off x="482600" y="596348"/>
            <a:ext cx="10634472" cy="344556"/>
          </a:xfrm>
        </p:spPr>
        <p:txBody>
          <a:bodyPr/>
          <a:lstStyle/>
          <a:p>
            <a:r>
              <a:rPr lang="tr-TR" sz="1600" b="1" dirty="0"/>
              <a:t>KURUMLAR VERGİSİ BEYANNAME YAPISI</a:t>
            </a:r>
          </a:p>
        </p:txBody>
      </p:sp>
      <p:sp>
        <p:nvSpPr>
          <p:cNvPr id="3" name="İçerik Yer Tutucusu 2">
            <a:extLst>
              <a:ext uri="{FF2B5EF4-FFF2-40B4-BE49-F238E27FC236}">
                <a16:creationId xmlns:a16="http://schemas.microsoft.com/office/drawing/2014/main" id="{8730FC5B-1F93-E459-2DE3-B6DAFF31B103}"/>
              </a:ext>
            </a:extLst>
          </p:cNvPr>
          <p:cNvSpPr>
            <a:spLocks noGrp="1"/>
          </p:cNvSpPr>
          <p:nvPr>
            <p:ph idx="1"/>
          </p:nvPr>
        </p:nvSpPr>
        <p:spPr>
          <a:xfrm>
            <a:off x="482600" y="940903"/>
            <a:ext cx="11020287" cy="5420139"/>
          </a:xfrm>
        </p:spPr>
        <p:txBody>
          <a:bodyPr>
            <a:normAutofit fontScale="70000" lnSpcReduction="20000"/>
          </a:bodyPr>
          <a:lstStyle/>
          <a:p>
            <a:pPr algn="just">
              <a:lnSpc>
                <a:spcPct val="150000"/>
              </a:lnSpc>
              <a:spcAft>
                <a:spcPts val="800"/>
              </a:spcAft>
            </a:pPr>
            <a:endParaRPr lang="tr-TR" sz="1800" b="1" u="sng" dirty="0">
              <a:effectLst/>
              <a:latin typeface="Arial" panose="020B0604020202020204" pitchFamily="34" charset="0"/>
              <a:ea typeface="Georgia" panose="02040502050405020303" pitchFamily="18" charset="0"/>
              <a:cs typeface="Arial" panose="020B0604020202020204" pitchFamily="34" charset="0"/>
            </a:endParaRPr>
          </a:p>
          <a:p>
            <a:pPr algn="just">
              <a:lnSpc>
                <a:spcPct val="150000"/>
              </a:lnSpc>
              <a:spcAft>
                <a:spcPts val="800"/>
              </a:spcAft>
            </a:pPr>
            <a:r>
              <a:rPr lang="tr-TR" sz="1800" b="1" u="sng" dirty="0">
                <a:effectLst/>
                <a:latin typeface="Arial" panose="020B0604020202020204" pitchFamily="34" charset="0"/>
                <a:ea typeface="Georgia" panose="02040502050405020303" pitchFamily="18" charset="0"/>
                <a:cs typeface="Arial" panose="020B0604020202020204" pitchFamily="34" charset="0"/>
              </a:rPr>
              <a:t>TİCARİ BİLANÇO KARI / ZARARI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b="1" u="sng" dirty="0">
                <a:effectLst/>
                <a:latin typeface="Arial" panose="020B0604020202020204" pitchFamily="34" charset="0"/>
                <a:ea typeface="Georgia" panose="02040502050405020303" pitchFamily="18" charset="0"/>
                <a:cs typeface="Arial" panose="020B0604020202020204" pitchFamily="34" charset="0"/>
              </a:rPr>
              <a:t>KANUNEN KABUL EDİLMEYEN GİDERLER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b="1" u="sng" dirty="0">
                <a:effectLst/>
                <a:latin typeface="Arial" panose="020B0604020202020204" pitchFamily="34" charset="0"/>
                <a:ea typeface="Georgia" panose="02040502050405020303" pitchFamily="18" charset="0"/>
                <a:cs typeface="Arial" panose="020B0604020202020204" pitchFamily="34" charset="0"/>
              </a:rPr>
              <a:t>ZARAR DAHİ OLSA İNDİRİLEBİLECEK İND. VE İSTİSNALAR</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indent="449580"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5. Maddede Yer Alan </a:t>
            </a:r>
            <a:r>
              <a:rPr lang="tr-TR" sz="1800" dirty="0">
                <a:latin typeface="Arial" panose="020B0604020202020204" pitchFamily="34" charset="0"/>
                <a:ea typeface="Georgia" panose="02040502050405020303" pitchFamily="18" charset="0"/>
                <a:cs typeface="Arial" panose="020B0604020202020204" pitchFamily="34" charset="0"/>
              </a:rPr>
              <a:t>İ</a:t>
            </a:r>
            <a:r>
              <a:rPr lang="tr-TR" sz="1800" dirty="0">
                <a:effectLst/>
                <a:latin typeface="Arial" panose="020B0604020202020204" pitchFamily="34" charset="0"/>
                <a:ea typeface="Georgia" panose="02040502050405020303" pitchFamily="18" charset="0"/>
                <a:cs typeface="Arial" panose="020B0604020202020204" pitchFamily="34" charset="0"/>
              </a:rPr>
              <a:t>stisnalar (</a:t>
            </a:r>
            <a:r>
              <a:rPr lang="tr-TR" sz="1800" dirty="0" err="1">
                <a:effectLst/>
                <a:latin typeface="Arial" panose="020B0604020202020204" pitchFamily="34" charset="0"/>
                <a:ea typeface="Georgia" panose="02040502050405020303" pitchFamily="18" charset="0"/>
                <a:cs typeface="Arial" panose="020B0604020202020204" pitchFamily="34" charset="0"/>
              </a:rPr>
              <a:t>Risturnlar</a:t>
            </a:r>
            <a:r>
              <a:rPr lang="tr-TR" sz="1800" dirty="0">
                <a:effectLst/>
                <a:latin typeface="Arial" panose="020B0604020202020204" pitchFamily="34" charset="0"/>
                <a:ea typeface="Georgia" panose="02040502050405020303" pitchFamily="18" charset="0"/>
                <a:cs typeface="Arial" panose="020B0604020202020204" pitchFamily="34" charset="0"/>
              </a:rPr>
              <a:t> Hariç)</a:t>
            </a:r>
          </a:p>
          <a:p>
            <a:pPr indent="449580" algn="just">
              <a:lnSpc>
                <a:spcPct val="150000"/>
              </a:lnSpc>
              <a:spcAft>
                <a:spcPts val="800"/>
              </a:spcAft>
            </a:pPr>
            <a:r>
              <a:rPr lang="tr-TR" sz="1800" dirty="0">
                <a:effectLst/>
                <a:latin typeface="Arial" panose="020B0604020202020204" pitchFamily="34" charset="0"/>
                <a:ea typeface="Georgia" panose="02040502050405020303" pitchFamily="18" charset="0"/>
                <a:cs typeface="Times New Roman" panose="02020603050405020304" pitchFamily="18" charset="0"/>
              </a:rPr>
              <a:t>KVK Geçici 14. Mad.</a:t>
            </a:r>
            <a:r>
              <a:rPr lang="tr-TR" sz="1800" dirty="0">
                <a:latin typeface="Arial" panose="020B0604020202020204" pitchFamily="34" charset="0"/>
                <a:ea typeface="Georgia" panose="02040502050405020303" pitchFamily="18" charset="0"/>
                <a:cs typeface="Times New Roman" panose="02020603050405020304" pitchFamily="18" charset="0"/>
              </a:rPr>
              <a:t> Kur Korumalı Mevduat İstisnası</a:t>
            </a:r>
            <a:endParaRPr lang="tr-TR" sz="1800" dirty="0">
              <a:effectLst/>
              <a:latin typeface="Arial" panose="020B0604020202020204" pitchFamily="34" charset="0"/>
              <a:ea typeface="Georgia" panose="02040502050405020303" pitchFamily="18" charset="0"/>
              <a:cs typeface="Arial" panose="020B0604020202020204" pitchFamily="34" charset="0"/>
            </a:endParaRPr>
          </a:p>
          <a:p>
            <a:pPr indent="449580"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Serbest Bölgeler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indent="449580"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Teknoloji Geliştirme Bölgeleri</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indent="449580"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TUGS </a:t>
            </a:r>
          </a:p>
          <a:p>
            <a:pPr indent="449580"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Diğer İndirim ve İstisnalar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b="1" u="sng" dirty="0">
                <a:effectLst/>
                <a:latin typeface="Arial" panose="020B0604020202020204" pitchFamily="34" charset="0"/>
                <a:ea typeface="Georgia" panose="02040502050405020303" pitchFamily="18" charset="0"/>
                <a:cs typeface="Arial" panose="020B0604020202020204" pitchFamily="34" charset="0"/>
              </a:rPr>
              <a:t>GEÇMİŞ YIL ZARARLARI</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19676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idx="1"/>
          </p:nvPr>
        </p:nvSpPr>
        <p:spPr>
          <a:xfrm>
            <a:off x="482600" y="609600"/>
            <a:ext cx="11155363" cy="5726113"/>
          </a:xfrm>
        </p:spPr>
        <p:txBody>
          <a:bodyPr>
            <a:normAutofit fontScale="92500" lnSpcReduction="20000"/>
          </a:bodyPr>
          <a:lstStyle/>
          <a:p>
            <a:pPr algn="just">
              <a:lnSpc>
                <a:spcPct val="150000"/>
              </a:lnSpc>
            </a:pPr>
            <a:r>
              <a:rPr lang="tr-TR" sz="1900" b="1" dirty="0">
                <a:latin typeface="Arial" panose="020B0604020202020204" pitchFamily="34" charset="0"/>
                <a:cs typeface="Arial" panose="020B0604020202020204" pitchFamily="34" charset="0"/>
              </a:rPr>
              <a:t>Kurumlar Vergisi Kanununun 5/1-b maddesinin 2’inci bendinde;</a:t>
            </a:r>
            <a:endParaRPr lang="tr-TR" sz="1900" dirty="0">
              <a:latin typeface="Arial" panose="020B0604020202020204" pitchFamily="34" charset="0"/>
              <a:cs typeface="Arial" panose="020B0604020202020204" pitchFamily="34" charset="0"/>
            </a:endParaRPr>
          </a:p>
          <a:p>
            <a:pPr algn="just">
              <a:lnSpc>
                <a:spcPct val="150000"/>
              </a:lnSpc>
            </a:pPr>
            <a:r>
              <a:rPr lang="tr-TR" sz="1900" dirty="0">
                <a:latin typeface="Arial" panose="020B0604020202020204" pitchFamily="34" charset="0"/>
                <a:cs typeface="Arial" panose="020B0604020202020204" pitchFamily="34" charset="0"/>
              </a:rPr>
              <a:t>Yurt dışı inşaat, onarım, montaj, işleri ve teknik hizmetlerin yapılabilmesi için ilgili ülkede ayrı bir şirket kurulmasının zorunlu olduğu durumlarda, özel durum için kurulduğunun ana sözleşmede yazılması ve fiilen bu faaliyet dışında bir faaliyetin bulunmaması şartıyla söz konusu şirketlere iştirak edilmesinden elde edilen kazançlar için diğer şartlar aranmaksızın Kurumlar Vergisi Kanununun 5/1-b maddesi kapsamında yurt dışı iştirak kazancı istisnasından yararlanılabilirler.</a:t>
            </a:r>
          </a:p>
          <a:p>
            <a:pPr>
              <a:lnSpc>
                <a:spcPct val="150000"/>
              </a:lnSpc>
            </a:pPr>
            <a:r>
              <a:rPr lang="tr-TR" sz="2100" b="1" dirty="0">
                <a:latin typeface="Arial" panose="020B0604020202020204" pitchFamily="34" charset="0"/>
                <a:cs typeface="Arial" panose="020B0604020202020204" pitchFamily="34" charset="0"/>
              </a:rPr>
              <a:t>Örnek</a:t>
            </a:r>
            <a:endParaRPr lang="tr-TR" sz="2100" dirty="0">
              <a:latin typeface="Arial" panose="020B0604020202020204" pitchFamily="34" charset="0"/>
              <a:cs typeface="Arial" panose="020B0604020202020204" pitchFamily="34" charset="0"/>
            </a:endParaRPr>
          </a:p>
          <a:p>
            <a:pPr algn="just">
              <a:lnSpc>
                <a:spcPct val="150000"/>
              </a:lnSpc>
            </a:pPr>
            <a:r>
              <a:rPr lang="tr-TR" sz="1900" dirty="0">
                <a:latin typeface="Arial" panose="020B0604020202020204" pitchFamily="34" charset="0"/>
                <a:cs typeface="Arial" panose="020B0604020202020204" pitchFamily="34" charset="0"/>
              </a:rPr>
              <a:t>Kanuni iş merkezi Türkiye’de bulunan Ağca A.Ş. inşaat taahhüt ve dekorasyon işi ile iştigal etmekte olup 2021 hesap dönemi yurt içi ve yurt dışı faaliyetlerinden elde etmiş olduğu ticari bilanço karı 10.000.000 ₺’</a:t>
            </a:r>
            <a:r>
              <a:rPr lang="tr-TR" sz="1900" dirty="0" err="1">
                <a:latin typeface="Arial" panose="020B0604020202020204" pitchFamily="34" charset="0"/>
                <a:cs typeface="Arial" panose="020B0604020202020204" pitchFamily="34" charset="0"/>
              </a:rPr>
              <a:t>dir</a:t>
            </a:r>
            <a:r>
              <a:rPr lang="tr-TR" sz="1900" dirty="0">
                <a:latin typeface="Arial" panose="020B0604020202020204" pitchFamily="34" charset="0"/>
                <a:cs typeface="Arial" panose="020B0604020202020204" pitchFamily="34" charset="0"/>
              </a:rPr>
              <a:t>. Şirketin hesap dönemi içinde gerçekleştirdiği işlemlere ilişkin bilgiler aşağıdakiler gibidir.</a:t>
            </a:r>
          </a:p>
          <a:p>
            <a:pPr algn="just">
              <a:lnSpc>
                <a:spcPct val="150000"/>
              </a:lnSpc>
            </a:pPr>
            <a:r>
              <a:rPr lang="tr-TR" sz="1900" dirty="0">
                <a:latin typeface="Arial" panose="020B0604020202020204" pitchFamily="34" charset="0"/>
                <a:cs typeface="Arial" panose="020B0604020202020204" pitchFamily="34" charset="0"/>
              </a:rPr>
              <a:t>Ağca A.Ş. Makedonya’da yapılacak bir otoyol inşaatı işi ile ilgili olarak söz konusu ülkenin mevzuatına göre zorunlu olarak kurulan ana sözleşmesinde bahse konu otoyol inşaat işi için kurulduğu belirtilen ve fiilen sadece bu işle uğraşan ALZ </a:t>
            </a:r>
            <a:r>
              <a:rPr lang="tr-TR" sz="1900" dirty="0" err="1">
                <a:latin typeface="Arial" panose="020B0604020202020204" pitchFamily="34" charset="0"/>
                <a:cs typeface="Arial" panose="020B0604020202020204" pitchFamily="34" charset="0"/>
              </a:rPr>
              <a:t>İnc</a:t>
            </a:r>
            <a:r>
              <a:rPr lang="tr-TR" sz="1900" dirty="0">
                <a:latin typeface="Arial" panose="020B0604020202020204" pitchFamily="34" charset="0"/>
                <a:cs typeface="Arial" panose="020B0604020202020204" pitchFamily="34" charset="0"/>
              </a:rPr>
              <a:t>. adında bir şirket kurmuştur. ALZ </a:t>
            </a:r>
            <a:r>
              <a:rPr lang="tr-TR" sz="1900" dirty="0" err="1">
                <a:latin typeface="Arial" panose="020B0604020202020204" pitchFamily="34" charset="0"/>
                <a:cs typeface="Arial" panose="020B0604020202020204" pitchFamily="34" charset="0"/>
              </a:rPr>
              <a:t>İnc</a:t>
            </a:r>
            <a:r>
              <a:rPr lang="tr-TR" sz="1900" dirty="0">
                <a:latin typeface="Arial" panose="020B0604020202020204" pitchFamily="34" charset="0"/>
                <a:cs typeface="Arial" panose="020B0604020202020204" pitchFamily="34" charset="0"/>
              </a:rPr>
              <a:t>. söz konusu otoyol inşaatını 2021 yılında tamamlamış ve 5.000.000 kazanç elde edilmiştir.</a:t>
            </a:r>
          </a:p>
          <a:p>
            <a:endParaRPr lang="tr-TR" dirty="0"/>
          </a:p>
        </p:txBody>
      </p:sp>
    </p:spTree>
    <p:extLst>
      <p:ext uri="{BB962C8B-B14F-4D97-AF65-F5344CB8AC3E}">
        <p14:creationId xmlns:p14="http://schemas.microsoft.com/office/powerpoint/2010/main" val="25668302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711200"/>
            <a:ext cx="11155218" cy="5569527"/>
          </a:xfrm>
        </p:spPr>
        <p:txBody>
          <a:bodyPr>
            <a:normAutofit fontScale="55000" lnSpcReduction="20000"/>
          </a:bodyPr>
          <a:lstStyle/>
          <a:p>
            <a:r>
              <a:rPr lang="tr-TR" sz="2900" b="1" dirty="0">
                <a:latin typeface="Arial" panose="020B0604020202020204" pitchFamily="34" charset="0"/>
                <a:cs typeface="Arial" panose="020B0604020202020204" pitchFamily="34" charset="0"/>
              </a:rPr>
              <a:t>Çözüm</a:t>
            </a:r>
            <a:endParaRPr lang="tr-TR" sz="2900" dirty="0">
              <a:latin typeface="Arial" panose="020B0604020202020204" pitchFamily="34" charset="0"/>
              <a:cs typeface="Arial" panose="020B0604020202020204" pitchFamily="34" charset="0"/>
            </a:endParaRPr>
          </a:p>
          <a:p>
            <a:pPr>
              <a:lnSpc>
                <a:spcPct val="170000"/>
              </a:lnSpc>
            </a:pPr>
            <a:r>
              <a:rPr lang="tr-TR" sz="2900" dirty="0">
                <a:latin typeface="Arial" panose="020B0604020202020204" pitchFamily="34" charset="0"/>
                <a:cs typeface="Arial" panose="020B0604020202020204" pitchFamily="34" charset="0"/>
              </a:rPr>
              <a:t>Kurumlar Vergisi Kanununun 5/1-b maddesinde bulunan yurt dışı iştirak kazançları istisnası kapsamında değerlendirecek olursak; </a:t>
            </a:r>
          </a:p>
          <a:p>
            <a:pPr>
              <a:lnSpc>
                <a:spcPct val="170000"/>
              </a:lnSpc>
            </a:pPr>
            <a:r>
              <a:rPr lang="tr-TR" sz="2900" dirty="0">
                <a:latin typeface="Arial" panose="020B0604020202020204" pitchFamily="34" charset="0"/>
                <a:cs typeface="Arial" panose="020B0604020202020204" pitchFamily="34" charset="0"/>
              </a:rPr>
              <a:t>İnşaat, onarım, montaj ve teknik hizmetlerden kaynaklı yurt dışı iştirak kazançları istisnasında, Kurumlar Vergisi Kanununun 5/1-b maddesinin birinci bendinde yazılı istisna hükümlerine ilişkin şartların sağlanmasına gerek bulunmamaktadır.</a:t>
            </a:r>
          </a:p>
          <a:p>
            <a:pPr>
              <a:lnSpc>
                <a:spcPct val="170000"/>
              </a:lnSpc>
            </a:pPr>
            <a:r>
              <a:rPr lang="tr-TR" sz="2900" dirty="0">
                <a:latin typeface="Arial" panose="020B0604020202020204" pitchFamily="34" charset="0"/>
                <a:cs typeface="Arial" panose="020B0604020202020204" pitchFamily="34" charset="0"/>
              </a:rPr>
              <a:t>Aşağıdaki şartları sağlaması istisna uygulamasında yeterli olacaktır. </a:t>
            </a:r>
          </a:p>
          <a:p>
            <a:pPr>
              <a:lnSpc>
                <a:spcPct val="170000"/>
              </a:lnSpc>
            </a:pPr>
            <a:r>
              <a:rPr lang="tr-TR" sz="2900" b="1" u="sng" dirty="0">
                <a:latin typeface="Arial" panose="020B0604020202020204" pitchFamily="34" charset="0"/>
                <a:cs typeface="Arial" panose="020B0604020202020204" pitchFamily="34" charset="0"/>
              </a:rPr>
              <a:t>1. Şart;</a:t>
            </a:r>
            <a:r>
              <a:rPr lang="tr-TR" sz="2900" b="1" dirty="0">
                <a:latin typeface="Arial" panose="020B0604020202020204" pitchFamily="34" charset="0"/>
                <a:cs typeface="Arial" panose="020B0604020202020204" pitchFamily="34" charset="0"/>
              </a:rPr>
              <a:t> Yurt dışında yapılan iş; inşaat, onarım, montaj ya da teknik hizmet işi olmalıdır. </a:t>
            </a:r>
            <a:endParaRPr lang="tr-TR" sz="2900" dirty="0">
              <a:latin typeface="Arial" panose="020B0604020202020204" pitchFamily="34" charset="0"/>
              <a:cs typeface="Arial" panose="020B0604020202020204" pitchFamily="34" charset="0"/>
            </a:endParaRPr>
          </a:p>
          <a:p>
            <a:pPr>
              <a:lnSpc>
                <a:spcPct val="170000"/>
              </a:lnSpc>
            </a:pPr>
            <a:r>
              <a:rPr lang="tr-TR" sz="2900" dirty="0">
                <a:latin typeface="Arial" panose="020B0604020202020204" pitchFamily="34" charset="0"/>
                <a:cs typeface="Arial" panose="020B0604020202020204" pitchFamily="34" charset="0"/>
              </a:rPr>
              <a:t>Sorumuzda otoyol inşaatı yapıldığı için bu şart sağlanmıştır</a:t>
            </a:r>
          </a:p>
          <a:p>
            <a:pPr>
              <a:lnSpc>
                <a:spcPct val="170000"/>
              </a:lnSpc>
            </a:pPr>
            <a:r>
              <a:rPr lang="tr-TR" sz="2900" b="1" u="sng" dirty="0">
                <a:latin typeface="Arial" panose="020B0604020202020204" pitchFamily="34" charset="0"/>
                <a:cs typeface="Arial" panose="020B0604020202020204" pitchFamily="34" charset="0"/>
              </a:rPr>
              <a:t>2. Şart;</a:t>
            </a:r>
            <a:r>
              <a:rPr lang="tr-TR" sz="2900" b="1" dirty="0">
                <a:latin typeface="Arial" panose="020B0604020202020204" pitchFamily="34" charset="0"/>
                <a:cs typeface="Arial" panose="020B0604020202020204" pitchFamily="34" charset="0"/>
              </a:rPr>
              <a:t> İlgili ülke mevzuatına göre işin yapılması için yeni bir şirket kurulmasının zorunlu olmasıdır. </a:t>
            </a:r>
            <a:endParaRPr lang="tr-TR" sz="2900" dirty="0">
              <a:latin typeface="Arial" panose="020B0604020202020204" pitchFamily="34" charset="0"/>
              <a:cs typeface="Arial" panose="020B0604020202020204" pitchFamily="34" charset="0"/>
            </a:endParaRPr>
          </a:p>
          <a:p>
            <a:pPr>
              <a:lnSpc>
                <a:spcPct val="170000"/>
              </a:lnSpc>
            </a:pPr>
            <a:r>
              <a:rPr lang="tr-TR" sz="2900" dirty="0">
                <a:latin typeface="Arial" panose="020B0604020202020204" pitchFamily="34" charset="0"/>
                <a:cs typeface="Arial" panose="020B0604020202020204" pitchFamily="34" charset="0"/>
              </a:rPr>
              <a:t>Sorumuzda söz konusu ülkenin mevzuatına göre şirketin zorunlu olarak kurulduğu belirtilmiş ve bu şart da sağlanmıştır.</a:t>
            </a:r>
          </a:p>
          <a:p>
            <a:endParaRPr lang="tr-TR" dirty="0"/>
          </a:p>
        </p:txBody>
      </p:sp>
    </p:spTree>
    <p:extLst>
      <p:ext uri="{BB962C8B-B14F-4D97-AF65-F5344CB8AC3E}">
        <p14:creationId xmlns:p14="http://schemas.microsoft.com/office/powerpoint/2010/main" val="1368242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58D263-B4F4-6705-8495-A8F25B94C010}"/>
              </a:ext>
            </a:extLst>
          </p:cNvPr>
          <p:cNvSpPr>
            <a:spLocks noGrp="1"/>
          </p:cNvSpPr>
          <p:nvPr>
            <p:ph idx="1"/>
          </p:nvPr>
        </p:nvSpPr>
        <p:spPr>
          <a:xfrm>
            <a:off x="482600" y="463826"/>
            <a:ext cx="11152809" cy="5870713"/>
          </a:xfrm>
        </p:spPr>
        <p:txBody>
          <a:bodyPr>
            <a:normAutofit/>
          </a:bodyPr>
          <a:lstStyle/>
          <a:p>
            <a:pPr>
              <a:lnSpc>
                <a:spcPct val="150000"/>
              </a:lnSpc>
            </a:pPr>
            <a:r>
              <a:rPr lang="tr-TR" sz="1600" b="1" u="sng" dirty="0">
                <a:latin typeface="Arial" panose="020B0604020202020204" pitchFamily="34" charset="0"/>
                <a:cs typeface="Arial" panose="020B0604020202020204" pitchFamily="34" charset="0"/>
              </a:rPr>
              <a:t>3. Şart;</a:t>
            </a:r>
            <a:r>
              <a:rPr lang="tr-TR" sz="1600" b="1" dirty="0">
                <a:latin typeface="Arial" panose="020B0604020202020204" pitchFamily="34" charset="0"/>
                <a:cs typeface="Arial" panose="020B0604020202020204" pitchFamily="34" charset="0"/>
              </a:rPr>
              <a:t> Ana sözleşmede yapılan işin münhasıran inşaat, onarım, montaj ya da teknik hizmetler için yapacağı belirtilmelidir.</a:t>
            </a:r>
            <a:endParaRPr lang="tr-TR" sz="1600" dirty="0">
              <a:latin typeface="Arial" panose="020B0604020202020204" pitchFamily="34" charset="0"/>
              <a:cs typeface="Arial" panose="020B0604020202020204" pitchFamily="34" charset="0"/>
            </a:endParaRPr>
          </a:p>
          <a:p>
            <a:pPr>
              <a:lnSpc>
                <a:spcPct val="150000"/>
              </a:lnSpc>
            </a:pPr>
            <a:r>
              <a:rPr lang="tr-TR" sz="1700" dirty="0">
                <a:latin typeface="Arial" panose="020B0604020202020204" pitchFamily="34" charset="0"/>
                <a:cs typeface="Arial" panose="020B0604020202020204" pitchFamily="34" charset="0"/>
              </a:rPr>
              <a:t>Ana sözleşmede otoyol inşaatı yapıldığı belirtilmiş ve bu şart da sağlanmıştır.</a:t>
            </a:r>
          </a:p>
          <a:p>
            <a:pPr>
              <a:lnSpc>
                <a:spcPct val="150000"/>
              </a:lnSpc>
            </a:pPr>
            <a:r>
              <a:rPr lang="tr-TR" sz="1600" b="1" u="sng" dirty="0">
                <a:latin typeface="Arial" panose="020B0604020202020204" pitchFamily="34" charset="0"/>
                <a:cs typeface="Arial" panose="020B0604020202020204" pitchFamily="34" charset="0"/>
              </a:rPr>
              <a:t>4. Şart</a:t>
            </a:r>
            <a:r>
              <a:rPr lang="tr-TR" sz="1600" b="1" dirty="0">
                <a:latin typeface="Arial" panose="020B0604020202020204" pitchFamily="34" charset="0"/>
                <a:cs typeface="Arial" panose="020B0604020202020204" pitchFamily="34" charset="0"/>
              </a:rPr>
              <a:t> İnşaat, onarım, montaj ve teknik hizmetlerin dışında başkaca bir faaliyetin bulunmaması gerekmektedir.</a:t>
            </a:r>
            <a:endParaRPr lang="tr-TR" sz="1600" dirty="0">
              <a:latin typeface="Arial" panose="020B0604020202020204" pitchFamily="34" charset="0"/>
              <a:cs typeface="Arial" panose="020B0604020202020204" pitchFamily="34" charset="0"/>
            </a:endParaRPr>
          </a:p>
          <a:p>
            <a:pPr>
              <a:lnSpc>
                <a:spcPct val="150000"/>
              </a:lnSpc>
            </a:pPr>
            <a:r>
              <a:rPr lang="tr-TR" sz="1700" dirty="0">
                <a:latin typeface="Arial" panose="020B0604020202020204" pitchFamily="34" charset="0"/>
                <a:cs typeface="Arial" panose="020B0604020202020204" pitchFamily="34" charset="0"/>
              </a:rPr>
              <a:t>Sorumuzda fiilen sadece otoyol inşaatı ile iştigal edildiği belirtilmiş ve dolayısıyla bu şartta sağlanmıştır.  </a:t>
            </a:r>
          </a:p>
          <a:p>
            <a:pPr>
              <a:lnSpc>
                <a:spcPct val="150000"/>
              </a:lnSpc>
            </a:pPr>
            <a:r>
              <a:rPr lang="tr-TR" sz="1700" dirty="0">
                <a:latin typeface="Arial" panose="020B0604020202020204" pitchFamily="34" charset="0"/>
                <a:cs typeface="Arial" panose="020B0604020202020204" pitchFamily="34" charset="0"/>
              </a:rPr>
              <a:t>Mükellef kurum şartların tamamını sağlamıştır ve Kurumlar Vergisi Kanununun 5/1-b maddesi kapsamında yurt dışı iştirak kazancı istisnasından yararlanabilecektir. </a:t>
            </a:r>
          </a:p>
          <a:p>
            <a:pPr>
              <a:lnSpc>
                <a:spcPct val="150000"/>
              </a:lnSpc>
            </a:pPr>
            <a:r>
              <a:rPr lang="tr-TR" sz="1700" dirty="0">
                <a:latin typeface="Arial" panose="020B0604020202020204" pitchFamily="34" charset="0"/>
                <a:cs typeface="Arial" panose="020B0604020202020204" pitchFamily="34" charset="0"/>
              </a:rPr>
              <a:t>5.000.000 istisna kazanç için, kazancın tamamı bu madde kapsamında kurumlar vergisinden istisna olacaktır.</a:t>
            </a:r>
          </a:p>
          <a:p>
            <a:endParaRPr lang="tr-TR" dirty="0"/>
          </a:p>
        </p:txBody>
      </p:sp>
    </p:spTree>
    <p:extLst>
      <p:ext uri="{BB962C8B-B14F-4D97-AF65-F5344CB8AC3E}">
        <p14:creationId xmlns:p14="http://schemas.microsoft.com/office/powerpoint/2010/main" val="983585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600" y="618836"/>
            <a:ext cx="10739582" cy="2309091"/>
          </a:xfrm>
        </p:spPr>
        <p:txBody>
          <a:bodyPr/>
          <a:lstStyle/>
          <a:p>
            <a:r>
              <a:rPr lang="tr-TR" sz="1600" b="1" dirty="0">
                <a:latin typeface="Arial" panose="020B0604020202020204" pitchFamily="34" charset="0"/>
                <a:cs typeface="Arial" panose="020B0604020202020204" pitchFamily="34" charset="0"/>
              </a:rPr>
              <a:t>KURUMLAR VERGİSİ KANUNU 5/1-c MADDESİ KAPSAMINDA YURT DIŞI İŞTİRAK HİSSELERİNİN ELDEN ÇIKARTILMASINA İLİŞKİN İSTİSNA </a:t>
            </a:r>
            <a:r>
              <a:rPr lang="tr-TR" sz="2400" dirty="0"/>
              <a:t/>
            </a:r>
            <a:br>
              <a:rPr lang="tr-TR" sz="2400" dirty="0"/>
            </a:br>
            <a:r>
              <a:rPr lang="tr-TR" b="1" dirty="0"/>
              <a:t/>
            </a:r>
            <a:br>
              <a:rPr lang="tr-TR" b="1" dirty="0"/>
            </a:br>
            <a:endParaRPr lang="tr-TR" sz="2000" dirty="0"/>
          </a:p>
        </p:txBody>
      </p:sp>
      <p:sp>
        <p:nvSpPr>
          <p:cNvPr id="3" name="İçerik Yer Tutucusu 2"/>
          <p:cNvSpPr>
            <a:spLocks noGrp="1"/>
          </p:cNvSpPr>
          <p:nvPr>
            <p:ph idx="1"/>
          </p:nvPr>
        </p:nvSpPr>
        <p:spPr>
          <a:xfrm>
            <a:off x="482600" y="1644073"/>
            <a:ext cx="11164455" cy="4692071"/>
          </a:xfrm>
        </p:spPr>
        <p:txBody>
          <a:bodyPr>
            <a:normAutofit/>
          </a:bodyPr>
          <a:lstStyle/>
          <a:p>
            <a:pPr algn="just">
              <a:lnSpc>
                <a:spcPct val="150000"/>
              </a:lnSpc>
            </a:pPr>
            <a:r>
              <a:rPr lang="tr-TR" sz="1600" dirty="0">
                <a:latin typeface="Arial" panose="020B0604020202020204" pitchFamily="34" charset="0"/>
                <a:cs typeface="Arial" panose="020B0604020202020204" pitchFamily="34" charset="0"/>
              </a:rPr>
              <a:t>Tam mükellef Anonim şirketlerin; yurt dışı iştirak hisselerini elden çıkarmalarından doğan kazançları, aşağıdaki şartları sağlaması halinde kurumlar vergisinden istisnadır. </a:t>
            </a:r>
          </a:p>
          <a:p>
            <a:pPr algn="just">
              <a:lnSpc>
                <a:spcPct val="150000"/>
              </a:lnSpc>
            </a:pPr>
            <a:r>
              <a:rPr lang="tr-TR" sz="1600" dirty="0">
                <a:latin typeface="Arial" panose="020B0604020202020204" pitchFamily="34" charset="0"/>
                <a:cs typeface="Arial" panose="020B0604020202020204" pitchFamily="34" charset="0"/>
              </a:rPr>
              <a:t>İstisnadan yararlanma şartları; </a:t>
            </a:r>
          </a:p>
          <a:p>
            <a:pPr algn="just">
              <a:lnSpc>
                <a:spcPct val="150000"/>
              </a:lnSpc>
            </a:pPr>
            <a:r>
              <a:rPr lang="tr-TR" sz="1600" dirty="0">
                <a:latin typeface="Arial" panose="020B0604020202020204" pitchFamily="34" charset="0"/>
                <a:cs typeface="Arial" panose="020B0604020202020204" pitchFamily="34" charset="0"/>
              </a:rPr>
              <a:t>1. İştirak eden kurum tam mükellef Anonim Şirket şeklinde kurulmuş olmalıdır. </a:t>
            </a:r>
          </a:p>
          <a:p>
            <a:pPr algn="just">
              <a:lnSpc>
                <a:spcPct val="150000"/>
              </a:lnSpc>
            </a:pPr>
            <a:r>
              <a:rPr lang="tr-TR" sz="1600" dirty="0">
                <a:latin typeface="Arial" panose="020B0604020202020204" pitchFamily="34" charset="0"/>
                <a:cs typeface="Arial" panose="020B0604020202020204" pitchFamily="34" charset="0"/>
              </a:rPr>
              <a:t>2. İştirak edilen kurum, kanuni ve iş merkezi Türkiye dışında bulunan Anonim Şirket veya Limited Şirket şeklinde bir yapıya sahip olmalıdır.</a:t>
            </a:r>
          </a:p>
          <a:p>
            <a:pPr algn="just">
              <a:lnSpc>
                <a:spcPct val="150000"/>
              </a:lnSpc>
            </a:pPr>
            <a:r>
              <a:rPr lang="tr-TR" sz="1600" dirty="0">
                <a:latin typeface="Arial" panose="020B0604020202020204" pitchFamily="34" charset="0"/>
                <a:cs typeface="Arial" panose="020B0604020202020204" pitchFamily="34" charset="0"/>
              </a:rPr>
              <a:t>3. İştirak oranı en az %10 olmalı ve bu oran en az 1 yıl korunmalıdır.</a:t>
            </a:r>
          </a:p>
          <a:p>
            <a:endParaRPr lang="tr-TR" dirty="0"/>
          </a:p>
        </p:txBody>
      </p:sp>
    </p:spTree>
    <p:extLst>
      <p:ext uri="{BB962C8B-B14F-4D97-AF65-F5344CB8AC3E}">
        <p14:creationId xmlns:p14="http://schemas.microsoft.com/office/powerpoint/2010/main" val="37799179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87DDB6-50B9-ECD5-3CCB-64589ACA8F8A}"/>
              </a:ext>
            </a:extLst>
          </p:cNvPr>
          <p:cNvSpPr>
            <a:spLocks noGrp="1"/>
          </p:cNvSpPr>
          <p:nvPr>
            <p:ph idx="1"/>
          </p:nvPr>
        </p:nvSpPr>
        <p:spPr>
          <a:xfrm>
            <a:off x="482600" y="463826"/>
            <a:ext cx="11086548" cy="5883965"/>
          </a:xfrm>
        </p:spPr>
        <p:txBody>
          <a:bodyPr/>
          <a:lstStyle/>
          <a:p>
            <a:pPr algn="just">
              <a:lnSpc>
                <a:spcPct val="150000"/>
              </a:lnSpc>
            </a:pPr>
            <a:r>
              <a:rPr lang="tr-TR" sz="2000" dirty="0">
                <a:latin typeface="Arial" panose="020B0604020202020204" pitchFamily="34" charset="0"/>
                <a:cs typeface="Arial" panose="020B0604020202020204" pitchFamily="34" charset="0"/>
              </a:rPr>
              <a:t>4. İştirak süresi en az 2 yıl olmalıdır. </a:t>
            </a:r>
          </a:p>
          <a:p>
            <a:pPr algn="just">
              <a:lnSpc>
                <a:spcPct val="150000"/>
              </a:lnSpc>
            </a:pPr>
            <a:r>
              <a:rPr lang="tr-TR" sz="2000" dirty="0">
                <a:latin typeface="Arial" panose="020B0604020202020204" pitchFamily="34" charset="0"/>
                <a:cs typeface="Arial" panose="020B0604020202020204" pitchFamily="34" charset="0"/>
              </a:rPr>
              <a:t>5. İştirak eden firmanın nakit varlıklar dışındaki aktif toplamının %75 veya daha fazlası yurt dışı iştirak hisselerinden oluşmalı ve bu oran en az 1 yıl süreyle korunmalıdır.  (Bu oranın hesabında, edinilmiş olan yurt dışı iştirak hisseleri %10 ‘un altında olanlar hesaplamaya dahil edilmez. Ancak nakit varlıklar dışındaki aktif toplamı için %75’lik oran şartı sağlanmışsa %10 oranının altında olan iştirakler de bu istisnadan yararlanabilirler) </a:t>
            </a:r>
          </a:p>
          <a:p>
            <a:endParaRPr lang="tr-TR" dirty="0"/>
          </a:p>
        </p:txBody>
      </p:sp>
    </p:spTree>
    <p:extLst>
      <p:ext uri="{BB962C8B-B14F-4D97-AF65-F5344CB8AC3E}">
        <p14:creationId xmlns:p14="http://schemas.microsoft.com/office/powerpoint/2010/main" val="25444055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idx="1"/>
          </p:nvPr>
        </p:nvSpPr>
        <p:spPr>
          <a:xfrm>
            <a:off x="482600" y="527050"/>
            <a:ext cx="11145838" cy="5762625"/>
          </a:xfrm>
        </p:spPr>
        <p:txBody>
          <a:bodyPr>
            <a:normAutofit fontScale="70000" lnSpcReduction="20000"/>
          </a:bodyPr>
          <a:lstStyle/>
          <a:p>
            <a:pPr algn="just"/>
            <a:r>
              <a:rPr lang="tr-TR" b="1" dirty="0">
                <a:latin typeface="Arial" panose="020B0604020202020204" pitchFamily="34" charset="0"/>
                <a:cs typeface="Arial" panose="020B0604020202020204" pitchFamily="34" charset="0"/>
              </a:rPr>
              <a:t>Örnek </a:t>
            </a:r>
            <a:endParaRPr lang="tr-TR" dirty="0">
              <a:latin typeface="Arial" panose="020B0604020202020204" pitchFamily="34" charset="0"/>
              <a:cs typeface="Arial" panose="020B0604020202020204" pitchFamily="34" charset="0"/>
            </a:endParaRPr>
          </a:p>
          <a:p>
            <a:pPr algn="just">
              <a:lnSpc>
                <a:spcPct val="150000"/>
              </a:lnSpc>
            </a:pPr>
            <a:r>
              <a:rPr lang="tr-TR" sz="2200" dirty="0">
                <a:latin typeface="Arial" panose="020B0604020202020204" pitchFamily="34" charset="0"/>
                <a:cs typeface="Arial" panose="020B0604020202020204" pitchFamily="34" charset="0"/>
              </a:rPr>
              <a:t>Kanuni ve iş merkezi Sakarya’da bulunan Perçem A.Ş. iş merkezi İtalya’da bulunan </a:t>
            </a:r>
            <a:r>
              <a:rPr lang="tr-TR" sz="2200" dirty="0" err="1">
                <a:latin typeface="Arial" panose="020B0604020202020204" pitchFamily="34" charset="0"/>
                <a:cs typeface="Arial" panose="020B0604020202020204" pitchFamily="34" charset="0"/>
              </a:rPr>
              <a:t>Upyuko</a:t>
            </a:r>
            <a:r>
              <a:rPr lang="tr-TR" sz="2200" dirty="0">
                <a:latin typeface="Arial" panose="020B0604020202020204" pitchFamily="34" charset="0"/>
                <a:cs typeface="Arial" panose="020B0604020202020204" pitchFamily="34" charset="0"/>
              </a:rPr>
              <a:t> </a:t>
            </a:r>
            <a:r>
              <a:rPr lang="tr-TR" sz="2200" dirty="0" err="1">
                <a:latin typeface="Arial" panose="020B0604020202020204" pitchFamily="34" charset="0"/>
                <a:cs typeface="Arial" panose="020B0604020202020204" pitchFamily="34" charset="0"/>
              </a:rPr>
              <a:t>İnc</a:t>
            </a:r>
            <a:r>
              <a:rPr lang="tr-TR" sz="2200" dirty="0">
                <a:latin typeface="Arial" panose="020B0604020202020204" pitchFamily="34" charset="0"/>
                <a:cs typeface="Arial" panose="020B0604020202020204" pitchFamily="34" charset="0"/>
              </a:rPr>
              <a:t>. Firmasına ait hisselerin %2’lik kısmını 10.07.2017 tarihinde 900.000₺ bedelle, </a:t>
            </a:r>
          </a:p>
          <a:p>
            <a:pPr algn="just">
              <a:lnSpc>
                <a:spcPct val="150000"/>
              </a:lnSpc>
            </a:pPr>
            <a:r>
              <a:rPr lang="tr-TR" sz="2200" dirty="0">
                <a:latin typeface="Arial" panose="020B0604020202020204" pitchFamily="34" charset="0"/>
                <a:cs typeface="Arial" panose="020B0604020202020204" pitchFamily="34" charset="0"/>
              </a:rPr>
              <a:t>%10’luk kısmını, 03.02.2018 tarihinde  5.000.000₺ bedelle satın almıştır. </a:t>
            </a:r>
          </a:p>
          <a:p>
            <a:pPr algn="just">
              <a:lnSpc>
                <a:spcPct val="150000"/>
              </a:lnSpc>
            </a:pPr>
            <a:r>
              <a:rPr lang="tr-TR" sz="2200" dirty="0">
                <a:latin typeface="Arial" panose="020B0604020202020204" pitchFamily="34" charset="0"/>
                <a:cs typeface="Arial" panose="020B0604020202020204" pitchFamily="34" charset="0"/>
              </a:rPr>
              <a:t>Bunun dışında iş merkezi Ukrayna’da bulunan </a:t>
            </a:r>
            <a:r>
              <a:rPr lang="tr-TR" sz="2200" dirty="0" err="1">
                <a:latin typeface="Arial" panose="020B0604020202020204" pitchFamily="34" charset="0"/>
                <a:cs typeface="Arial" panose="020B0604020202020204" pitchFamily="34" charset="0"/>
              </a:rPr>
              <a:t>Zinble</a:t>
            </a:r>
            <a:r>
              <a:rPr lang="tr-TR" sz="2200" dirty="0">
                <a:latin typeface="Arial" panose="020B0604020202020204" pitchFamily="34" charset="0"/>
                <a:cs typeface="Arial" panose="020B0604020202020204" pitchFamily="34" charset="0"/>
              </a:rPr>
              <a:t> </a:t>
            </a:r>
            <a:r>
              <a:rPr lang="tr-TR" sz="2200" dirty="0" err="1">
                <a:latin typeface="Arial" panose="020B0604020202020204" pitchFamily="34" charset="0"/>
                <a:cs typeface="Arial" panose="020B0604020202020204" pitchFamily="34" charset="0"/>
              </a:rPr>
              <a:t>Company’ye</a:t>
            </a:r>
            <a:r>
              <a:rPr lang="tr-TR" sz="2200" dirty="0">
                <a:latin typeface="Arial" panose="020B0604020202020204" pitchFamily="34" charset="0"/>
                <a:cs typeface="Arial" panose="020B0604020202020204" pitchFamily="34" charset="0"/>
              </a:rPr>
              <a:t> ait iştirak hisselerinin %5’lik kısmını 05.09.2019 tarihinde 2.000.000 ₺ bedelle satın almıştır. </a:t>
            </a:r>
          </a:p>
          <a:p>
            <a:pPr algn="just">
              <a:lnSpc>
                <a:spcPct val="170000"/>
              </a:lnSpc>
            </a:pPr>
            <a:r>
              <a:rPr lang="tr-TR" sz="2200" dirty="0">
                <a:latin typeface="Arial" panose="020B0604020202020204" pitchFamily="34" charset="0"/>
                <a:cs typeface="Arial" panose="020B0604020202020204" pitchFamily="34" charset="0"/>
              </a:rPr>
              <a:t>Mükellef kurum ayrıca iş merkezi Macaristan’da bulunan </a:t>
            </a:r>
            <a:r>
              <a:rPr lang="tr-TR" sz="2200" dirty="0" err="1">
                <a:latin typeface="Arial" panose="020B0604020202020204" pitchFamily="34" charset="0"/>
                <a:cs typeface="Arial" panose="020B0604020202020204" pitchFamily="34" charset="0"/>
              </a:rPr>
              <a:t>Ecovan</a:t>
            </a:r>
            <a:r>
              <a:rPr lang="tr-TR" sz="2200" dirty="0">
                <a:latin typeface="Arial" panose="020B0604020202020204" pitchFamily="34" charset="0"/>
                <a:cs typeface="Arial" panose="020B0604020202020204" pitchFamily="34" charset="0"/>
              </a:rPr>
              <a:t> </a:t>
            </a:r>
            <a:r>
              <a:rPr lang="tr-TR" sz="2200" dirty="0" err="1">
                <a:latin typeface="Arial" panose="020B0604020202020204" pitchFamily="34" charset="0"/>
                <a:cs typeface="Arial" panose="020B0604020202020204" pitchFamily="34" charset="0"/>
              </a:rPr>
              <a:t>Company’e</a:t>
            </a:r>
            <a:r>
              <a:rPr lang="tr-TR" sz="2200" dirty="0">
                <a:latin typeface="Arial" panose="020B0604020202020204" pitchFamily="34" charset="0"/>
                <a:cs typeface="Arial" panose="020B0604020202020204" pitchFamily="34" charset="0"/>
              </a:rPr>
              <a:t> ait iştirak hisselerinin %15’lik kısmını 01.10.2019 tarihinde 1.200.000 ₺ bedelle satın almıştır. </a:t>
            </a:r>
          </a:p>
          <a:p>
            <a:pPr algn="just">
              <a:lnSpc>
                <a:spcPct val="170000"/>
              </a:lnSpc>
            </a:pPr>
            <a:r>
              <a:rPr lang="tr-TR" sz="2200" dirty="0">
                <a:latin typeface="Arial" panose="020B0604020202020204" pitchFamily="34" charset="0"/>
                <a:cs typeface="Arial" panose="020B0604020202020204" pitchFamily="34" charset="0"/>
              </a:rPr>
              <a:t>Perçem A.Ş. tüm hisselerini 30.12.2021 tarihinde elden çıkartmıştır. </a:t>
            </a:r>
          </a:p>
          <a:p>
            <a:pPr algn="just">
              <a:lnSpc>
                <a:spcPct val="170000"/>
              </a:lnSpc>
            </a:pPr>
            <a:r>
              <a:rPr lang="tr-TR" sz="2200" dirty="0">
                <a:latin typeface="Arial" panose="020B0604020202020204" pitchFamily="34" charset="0"/>
                <a:cs typeface="Arial" panose="020B0604020202020204" pitchFamily="34" charset="0"/>
              </a:rPr>
              <a:t>İtalya’da bulunan </a:t>
            </a:r>
            <a:r>
              <a:rPr lang="tr-TR" sz="2200" dirty="0" err="1">
                <a:latin typeface="Arial" panose="020B0604020202020204" pitchFamily="34" charset="0"/>
                <a:cs typeface="Arial" panose="020B0604020202020204" pitchFamily="34" charset="0"/>
              </a:rPr>
              <a:t>Upyuko</a:t>
            </a:r>
            <a:r>
              <a:rPr lang="tr-TR" sz="2200" dirty="0">
                <a:latin typeface="Arial" panose="020B0604020202020204" pitchFamily="34" charset="0"/>
                <a:cs typeface="Arial" panose="020B0604020202020204" pitchFamily="34" charset="0"/>
              </a:rPr>
              <a:t> </a:t>
            </a:r>
            <a:r>
              <a:rPr lang="tr-TR" sz="2200" dirty="0" err="1">
                <a:latin typeface="Arial" panose="020B0604020202020204" pitchFamily="34" charset="0"/>
                <a:cs typeface="Arial" panose="020B0604020202020204" pitchFamily="34" charset="0"/>
              </a:rPr>
              <a:t>İnc</a:t>
            </a:r>
            <a:r>
              <a:rPr lang="tr-TR" sz="2200" dirty="0">
                <a:latin typeface="Arial" panose="020B0604020202020204" pitchFamily="34" charset="0"/>
                <a:cs typeface="Arial" panose="020B0604020202020204" pitchFamily="34" charset="0"/>
              </a:rPr>
              <a:t>. Firmasına ait hisselerini 7.000.000 ₺ bedelle,</a:t>
            </a:r>
          </a:p>
          <a:p>
            <a:pPr algn="just">
              <a:lnSpc>
                <a:spcPct val="170000"/>
              </a:lnSpc>
            </a:pPr>
            <a:r>
              <a:rPr lang="tr-TR" sz="2200" dirty="0">
                <a:latin typeface="Arial" panose="020B0604020202020204" pitchFamily="34" charset="0"/>
                <a:cs typeface="Arial" panose="020B0604020202020204" pitchFamily="34" charset="0"/>
              </a:rPr>
              <a:t>Ukrayna’da bulunan </a:t>
            </a:r>
            <a:r>
              <a:rPr lang="tr-TR" sz="2200" dirty="0" err="1">
                <a:latin typeface="Arial" panose="020B0604020202020204" pitchFamily="34" charset="0"/>
                <a:cs typeface="Arial" panose="020B0604020202020204" pitchFamily="34" charset="0"/>
              </a:rPr>
              <a:t>Zinble</a:t>
            </a:r>
            <a:r>
              <a:rPr lang="tr-TR" sz="2200" dirty="0">
                <a:latin typeface="Arial" panose="020B0604020202020204" pitchFamily="34" charset="0"/>
                <a:cs typeface="Arial" panose="020B0604020202020204" pitchFamily="34" charset="0"/>
              </a:rPr>
              <a:t> </a:t>
            </a:r>
            <a:r>
              <a:rPr lang="tr-TR" sz="2200" dirty="0" err="1">
                <a:latin typeface="Arial" panose="020B0604020202020204" pitchFamily="34" charset="0"/>
                <a:cs typeface="Arial" panose="020B0604020202020204" pitchFamily="34" charset="0"/>
              </a:rPr>
              <a:t>Company’e</a:t>
            </a:r>
            <a:r>
              <a:rPr lang="tr-TR" sz="2200" dirty="0">
                <a:latin typeface="Arial" panose="020B0604020202020204" pitchFamily="34" charset="0"/>
                <a:cs typeface="Arial" panose="020B0604020202020204" pitchFamily="34" charset="0"/>
              </a:rPr>
              <a:t> ait iştirak hisselerini 3.000.000₺ bedelle, </a:t>
            </a:r>
          </a:p>
          <a:p>
            <a:pPr algn="just">
              <a:lnSpc>
                <a:spcPct val="170000"/>
              </a:lnSpc>
            </a:pPr>
            <a:r>
              <a:rPr lang="tr-TR" sz="2200" dirty="0">
                <a:latin typeface="Arial" panose="020B0604020202020204" pitchFamily="34" charset="0"/>
                <a:cs typeface="Arial" panose="020B0604020202020204" pitchFamily="34" charset="0"/>
              </a:rPr>
              <a:t>Macaristan’da bulunan </a:t>
            </a:r>
            <a:r>
              <a:rPr lang="tr-TR" sz="2200" dirty="0" err="1">
                <a:latin typeface="Arial" panose="020B0604020202020204" pitchFamily="34" charset="0"/>
                <a:cs typeface="Arial" panose="020B0604020202020204" pitchFamily="34" charset="0"/>
              </a:rPr>
              <a:t>Ecovan</a:t>
            </a:r>
            <a:r>
              <a:rPr lang="tr-TR" sz="2200" dirty="0">
                <a:latin typeface="Arial" panose="020B0604020202020204" pitchFamily="34" charset="0"/>
                <a:cs typeface="Arial" panose="020B0604020202020204" pitchFamily="34" charset="0"/>
              </a:rPr>
              <a:t> </a:t>
            </a:r>
            <a:r>
              <a:rPr lang="tr-TR" sz="2200" dirty="0" err="1">
                <a:latin typeface="Arial" panose="020B0604020202020204" pitchFamily="34" charset="0"/>
                <a:cs typeface="Arial" panose="020B0604020202020204" pitchFamily="34" charset="0"/>
              </a:rPr>
              <a:t>Company’e</a:t>
            </a:r>
            <a:r>
              <a:rPr lang="tr-TR" sz="2200" dirty="0">
                <a:latin typeface="Arial" panose="020B0604020202020204" pitchFamily="34" charset="0"/>
                <a:cs typeface="Arial" panose="020B0604020202020204" pitchFamily="34" charset="0"/>
              </a:rPr>
              <a:t> ait iştirak hisselerini 2.000.000 ₺ bedelle satmıştır. </a:t>
            </a:r>
          </a:p>
          <a:p>
            <a:pPr algn="just">
              <a:lnSpc>
                <a:spcPct val="170000"/>
              </a:lnSpc>
            </a:pPr>
            <a:r>
              <a:rPr lang="tr-TR" sz="2200" dirty="0" err="1">
                <a:latin typeface="Arial" panose="020B0604020202020204" pitchFamily="34" charset="0"/>
                <a:cs typeface="Arial" panose="020B0604020202020204" pitchFamily="34" charset="0"/>
              </a:rPr>
              <a:t>Perçim</a:t>
            </a:r>
            <a:r>
              <a:rPr lang="tr-TR" sz="2200" dirty="0">
                <a:latin typeface="Arial" panose="020B0604020202020204" pitchFamily="34" charset="0"/>
                <a:cs typeface="Arial" panose="020B0604020202020204" pitchFamily="34" charset="0"/>
              </a:rPr>
              <a:t> A.Ş.’</a:t>
            </a:r>
            <a:r>
              <a:rPr lang="tr-TR" sz="2200" dirty="0" err="1">
                <a:latin typeface="Arial" panose="020B0604020202020204" pitchFamily="34" charset="0"/>
                <a:cs typeface="Arial" panose="020B0604020202020204" pitchFamily="34" charset="0"/>
              </a:rPr>
              <a:t>nin</a:t>
            </a:r>
            <a:r>
              <a:rPr lang="tr-TR" sz="2200" dirty="0">
                <a:latin typeface="Arial" panose="020B0604020202020204" pitchFamily="34" charset="0"/>
                <a:cs typeface="Arial" panose="020B0604020202020204" pitchFamily="34" charset="0"/>
              </a:rPr>
              <a:t> son 2 hesap döneminde nakit varlıklar dışındaki aktif toplamının %77’si yurt dışı iştiraklerden oluşmaktadır. </a:t>
            </a:r>
          </a:p>
          <a:p>
            <a:endParaRPr lang="tr-TR" dirty="0"/>
          </a:p>
        </p:txBody>
      </p:sp>
    </p:spTree>
    <p:extLst>
      <p:ext uri="{BB962C8B-B14F-4D97-AF65-F5344CB8AC3E}">
        <p14:creationId xmlns:p14="http://schemas.microsoft.com/office/powerpoint/2010/main" val="12926746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482600" y="590550"/>
            <a:ext cx="11155363" cy="5699125"/>
          </a:xfrm>
        </p:spPr>
        <p:txBody>
          <a:bodyPr>
            <a:normAutofit/>
          </a:bodyPr>
          <a:lstStyle/>
          <a:p>
            <a:pPr algn="just"/>
            <a:r>
              <a:rPr lang="tr-TR" sz="1400" b="1" dirty="0">
                <a:latin typeface="Arial" panose="020B0604020202020204" pitchFamily="34" charset="0"/>
                <a:cs typeface="Arial" panose="020B0604020202020204" pitchFamily="34" charset="0"/>
              </a:rPr>
              <a:t>Çözüm</a:t>
            </a:r>
            <a:endParaRPr lang="tr-TR" sz="1400" dirty="0">
              <a:latin typeface="Arial" panose="020B0604020202020204" pitchFamily="34" charset="0"/>
              <a:cs typeface="Arial" panose="020B0604020202020204" pitchFamily="34" charset="0"/>
            </a:endParaRPr>
          </a:p>
          <a:p>
            <a:pPr>
              <a:lnSpc>
                <a:spcPct val="170000"/>
              </a:lnSpc>
            </a:pPr>
            <a:r>
              <a:rPr lang="tr-TR" sz="1400" dirty="0">
                <a:latin typeface="Arial" panose="020B0604020202020204" pitchFamily="34" charset="0"/>
                <a:cs typeface="Arial" panose="020B0604020202020204" pitchFamily="34" charset="0"/>
              </a:rPr>
              <a:t>Mükellef kurumun Kurumlar Vergisi Kanununun 5/1-c maddesi kapsamında yurt dışı iştirak hisselerinin satışından elde edilen kazançlarda istisna maddesinden yararlanabilmesi için gerekli şartlar şöyledir.</a:t>
            </a:r>
          </a:p>
          <a:p>
            <a:pPr>
              <a:lnSpc>
                <a:spcPct val="170000"/>
              </a:lnSpc>
            </a:pPr>
            <a:r>
              <a:rPr lang="tr-TR" sz="1400" b="1" u="sng" dirty="0">
                <a:latin typeface="Arial" panose="020B0604020202020204" pitchFamily="34" charset="0"/>
                <a:cs typeface="Arial" panose="020B0604020202020204" pitchFamily="34" charset="0"/>
              </a:rPr>
              <a:t>1. Şart;</a:t>
            </a:r>
            <a:r>
              <a:rPr lang="tr-TR" sz="1400" b="1" dirty="0">
                <a:latin typeface="Arial" panose="020B0604020202020204" pitchFamily="34" charset="0"/>
                <a:cs typeface="Arial" panose="020B0604020202020204" pitchFamily="34" charset="0"/>
              </a:rPr>
              <a:t> iştirak eden kurum tam mükellef Anonim Şirket olmalıdır. </a:t>
            </a:r>
            <a:endParaRPr lang="tr-TR" sz="1400" dirty="0">
              <a:latin typeface="Arial" panose="020B0604020202020204" pitchFamily="34" charset="0"/>
              <a:cs typeface="Arial" panose="020B0604020202020204" pitchFamily="34" charset="0"/>
            </a:endParaRPr>
          </a:p>
          <a:p>
            <a:pPr>
              <a:lnSpc>
                <a:spcPct val="170000"/>
              </a:lnSpc>
            </a:pPr>
            <a:r>
              <a:rPr lang="tr-TR" sz="1400" dirty="0">
                <a:latin typeface="Arial" panose="020B0604020202020204" pitchFamily="34" charset="0"/>
                <a:cs typeface="Arial" panose="020B0604020202020204" pitchFamily="34" charset="0"/>
              </a:rPr>
              <a:t>İş merkezi Sakarya’da bulunan firma tam mükellef konumunda ve A.Ş. statüsündedir ve dolayısıyla bu şart sağlanmıştır. </a:t>
            </a:r>
          </a:p>
          <a:p>
            <a:pPr>
              <a:lnSpc>
                <a:spcPct val="170000"/>
              </a:lnSpc>
            </a:pPr>
            <a:r>
              <a:rPr lang="tr-TR" sz="1400" b="1" u="sng" dirty="0">
                <a:latin typeface="Arial" panose="020B0604020202020204" pitchFamily="34" charset="0"/>
                <a:cs typeface="Arial" panose="020B0604020202020204" pitchFamily="34" charset="0"/>
              </a:rPr>
              <a:t>2. Şart;</a:t>
            </a:r>
            <a:r>
              <a:rPr lang="tr-TR" sz="1400" b="1" dirty="0">
                <a:latin typeface="Arial" panose="020B0604020202020204" pitchFamily="34" charset="0"/>
                <a:cs typeface="Arial" panose="020B0604020202020204" pitchFamily="34" charset="0"/>
              </a:rPr>
              <a:t> İştirak edilen kurum kanuni ve iş merkezi Türkiye dışında bulunan ve Anonim Şirket veya Limited Şirket statüsünde bir firma olmalıdır. </a:t>
            </a:r>
            <a:endParaRPr lang="tr-TR" sz="1400" dirty="0">
              <a:latin typeface="Arial" panose="020B0604020202020204" pitchFamily="34" charset="0"/>
              <a:cs typeface="Arial" panose="020B0604020202020204" pitchFamily="34" charset="0"/>
            </a:endParaRPr>
          </a:p>
          <a:p>
            <a:pPr>
              <a:lnSpc>
                <a:spcPct val="170000"/>
              </a:lnSpc>
            </a:pPr>
            <a:r>
              <a:rPr lang="tr-TR" sz="1400" dirty="0">
                <a:latin typeface="Arial" panose="020B0604020202020204" pitchFamily="34" charset="0"/>
                <a:cs typeface="Arial" panose="020B0604020202020204" pitchFamily="34" charset="0"/>
              </a:rPr>
              <a:t>İştirak hissesinin sahip olunduğu tüm firmalar için bu şart sağlanmıştır. </a:t>
            </a:r>
          </a:p>
          <a:p>
            <a:r>
              <a:rPr lang="tr-TR" sz="2900" dirty="0">
                <a:latin typeface="Arial" panose="020B0604020202020204" pitchFamily="34" charset="0"/>
                <a:cs typeface="Arial" panose="020B0604020202020204" pitchFamily="34" charset="0"/>
              </a:rPr>
              <a:t/>
            </a:r>
            <a:br>
              <a:rPr lang="tr-TR" sz="2900" dirty="0">
                <a:latin typeface="Arial" panose="020B0604020202020204" pitchFamily="34" charset="0"/>
                <a:cs typeface="Arial" panose="020B0604020202020204" pitchFamily="34" charset="0"/>
              </a:rPr>
            </a:br>
            <a:endParaRPr lang="tr-TR" sz="2900"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5479771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C1AA984-7811-3756-BF0E-C6EF195EA05D}"/>
              </a:ext>
            </a:extLst>
          </p:cNvPr>
          <p:cNvSpPr>
            <a:spLocks noGrp="1"/>
          </p:cNvSpPr>
          <p:nvPr>
            <p:ph idx="1"/>
          </p:nvPr>
        </p:nvSpPr>
        <p:spPr>
          <a:xfrm>
            <a:off x="482600" y="503584"/>
            <a:ext cx="11113052" cy="5870712"/>
          </a:xfrm>
        </p:spPr>
        <p:txBody>
          <a:bodyPr>
            <a:normAutofit/>
          </a:bodyPr>
          <a:lstStyle/>
          <a:p>
            <a:pPr>
              <a:lnSpc>
                <a:spcPct val="150000"/>
              </a:lnSpc>
            </a:pPr>
            <a:r>
              <a:rPr lang="tr-TR" sz="1600" b="1" u="sng" dirty="0">
                <a:latin typeface="Arial" panose="020B0604020202020204" pitchFamily="34" charset="0"/>
                <a:cs typeface="Arial" panose="020B0604020202020204" pitchFamily="34" charset="0"/>
              </a:rPr>
              <a:t>3. Şart;</a:t>
            </a:r>
            <a:r>
              <a:rPr lang="tr-TR" sz="1600" b="1" dirty="0">
                <a:latin typeface="Arial" panose="020B0604020202020204" pitchFamily="34" charset="0"/>
                <a:cs typeface="Arial" panose="020B0604020202020204" pitchFamily="34" charset="0"/>
              </a:rPr>
              <a:t> İştirak edilen kurumun sermayesine en az %10 oranında ortak olunmalı ve bu oran en az 1 yıl süresince korunmalıdır. </a:t>
            </a:r>
            <a:endParaRPr lang="tr-TR" sz="1600" dirty="0">
              <a:latin typeface="Arial" panose="020B0604020202020204" pitchFamily="34" charset="0"/>
              <a:cs typeface="Arial" panose="020B0604020202020204" pitchFamily="34" charset="0"/>
            </a:endParaRPr>
          </a:p>
          <a:p>
            <a:pPr>
              <a:lnSpc>
                <a:spcPct val="150000"/>
              </a:lnSpc>
            </a:pPr>
            <a:r>
              <a:rPr lang="tr-TR" sz="1600" dirty="0">
                <a:latin typeface="Arial" panose="020B0604020202020204" pitchFamily="34" charset="0"/>
                <a:cs typeface="Arial" panose="020B0604020202020204" pitchFamily="34" charset="0"/>
              </a:rPr>
              <a:t>Mükellef kurum Ukrayna’da bulunan </a:t>
            </a:r>
            <a:r>
              <a:rPr lang="tr-TR" sz="1600" dirty="0" err="1">
                <a:latin typeface="Arial" panose="020B0604020202020204" pitchFamily="34" charset="0"/>
                <a:cs typeface="Arial" panose="020B0604020202020204" pitchFamily="34" charset="0"/>
              </a:rPr>
              <a:t>Zinble</a:t>
            </a:r>
            <a:r>
              <a:rPr lang="tr-TR" sz="1600" dirty="0">
                <a:latin typeface="Arial" panose="020B0604020202020204" pitchFamily="34" charset="0"/>
                <a:cs typeface="Arial" panose="020B0604020202020204" pitchFamily="34" charset="0"/>
              </a:rPr>
              <a:t> </a:t>
            </a:r>
            <a:r>
              <a:rPr lang="tr-TR" sz="1600" dirty="0" err="1">
                <a:latin typeface="Arial" panose="020B0604020202020204" pitchFamily="34" charset="0"/>
                <a:cs typeface="Arial" panose="020B0604020202020204" pitchFamily="34" charset="0"/>
              </a:rPr>
              <a:t>Company’e</a:t>
            </a:r>
            <a:r>
              <a:rPr lang="tr-TR" sz="1600" dirty="0">
                <a:latin typeface="Arial" panose="020B0604020202020204" pitchFamily="34" charset="0"/>
                <a:cs typeface="Arial" panose="020B0604020202020204" pitchFamily="34" charset="0"/>
              </a:rPr>
              <a:t> ait iştirak hisselerinin %5 ine sahiptir. </a:t>
            </a:r>
          </a:p>
          <a:p>
            <a:pPr>
              <a:lnSpc>
                <a:spcPct val="150000"/>
              </a:lnSpc>
            </a:pPr>
            <a:r>
              <a:rPr lang="tr-TR" sz="1600" dirty="0">
                <a:latin typeface="Arial" panose="020B0604020202020204" pitchFamily="34" charset="0"/>
                <a:cs typeface="Arial" panose="020B0604020202020204" pitchFamily="34" charset="0"/>
              </a:rPr>
              <a:t>%10’un altında oranda sahip olunan hisseler yurt dışı iştirak hisselerinin nakit varlıklar dışındaki aktif toplamı oranında %75’i sağlaması açısından hesaplamaya dahil edilmez. Ancak bu oran %75’i aşıyorsa %10’un altında sahip olunan hisselerin satışından elde edilen kazançlar da istisna uygulamasına dahil edilebilecektir. </a:t>
            </a:r>
          </a:p>
          <a:p>
            <a:pPr>
              <a:lnSpc>
                <a:spcPct val="150000"/>
              </a:lnSpc>
            </a:pPr>
            <a:r>
              <a:rPr lang="tr-TR" sz="1600" b="1" u="sng" dirty="0">
                <a:latin typeface="Arial" panose="020B0604020202020204" pitchFamily="34" charset="0"/>
                <a:cs typeface="Arial" panose="020B0604020202020204" pitchFamily="34" charset="0"/>
              </a:rPr>
              <a:t>4. Şart;</a:t>
            </a:r>
            <a:r>
              <a:rPr lang="tr-TR" sz="1600" b="1" dirty="0">
                <a:latin typeface="Arial" panose="020B0604020202020204" pitchFamily="34" charset="0"/>
                <a:cs typeface="Arial" panose="020B0604020202020204" pitchFamily="34" charset="0"/>
              </a:rPr>
              <a:t> İştirak eden kurumun nakit varlıklar dışındaki aktif toplamının en az %75 yurt dışı iştiraklerden oluşmalı ve bu oran 1 yıldır korunmalıdır. </a:t>
            </a:r>
            <a:endParaRPr lang="tr-TR" sz="1600" dirty="0">
              <a:latin typeface="Arial" panose="020B0604020202020204" pitchFamily="34" charset="0"/>
              <a:cs typeface="Arial" panose="020B0604020202020204" pitchFamily="34" charset="0"/>
            </a:endParaRPr>
          </a:p>
          <a:p>
            <a:pPr>
              <a:lnSpc>
                <a:spcPct val="150000"/>
              </a:lnSpc>
            </a:pPr>
            <a:r>
              <a:rPr lang="tr-TR" sz="1600" dirty="0">
                <a:latin typeface="Arial" panose="020B0604020202020204" pitchFamily="34" charset="0"/>
                <a:cs typeface="Arial" panose="020B0604020202020204" pitchFamily="34" charset="0"/>
              </a:rPr>
              <a:t>Bu oran son 2 hesap döneminde %77 olduğu için bu şart da sağlanmıştır.</a:t>
            </a:r>
            <a:endParaRPr lang="tr-TR" sz="1600" dirty="0"/>
          </a:p>
        </p:txBody>
      </p:sp>
    </p:spTree>
    <p:extLst>
      <p:ext uri="{BB962C8B-B14F-4D97-AF65-F5344CB8AC3E}">
        <p14:creationId xmlns:p14="http://schemas.microsoft.com/office/powerpoint/2010/main" val="9603236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342859021"/>
              </p:ext>
            </p:extLst>
          </p:nvPr>
        </p:nvGraphicFramePr>
        <p:xfrm>
          <a:off x="498764" y="889474"/>
          <a:ext cx="11175999" cy="1898704"/>
        </p:xfrm>
        <a:graphic>
          <a:graphicData uri="http://schemas.openxmlformats.org/drawingml/2006/table">
            <a:tbl>
              <a:tblPr firstRow="1" firstCol="1" bandRow="1">
                <a:tableStyleId>{5C22544A-7EE6-4342-B048-85BDC9FD1C3A}</a:tableStyleId>
              </a:tblPr>
              <a:tblGrid>
                <a:gridCol w="3725333">
                  <a:extLst>
                    <a:ext uri="{9D8B030D-6E8A-4147-A177-3AD203B41FA5}">
                      <a16:colId xmlns:a16="http://schemas.microsoft.com/office/drawing/2014/main" val="3560462929"/>
                    </a:ext>
                  </a:extLst>
                </a:gridCol>
                <a:gridCol w="3725333">
                  <a:extLst>
                    <a:ext uri="{9D8B030D-6E8A-4147-A177-3AD203B41FA5}">
                      <a16:colId xmlns:a16="http://schemas.microsoft.com/office/drawing/2014/main" val="327952122"/>
                    </a:ext>
                  </a:extLst>
                </a:gridCol>
                <a:gridCol w="3725333">
                  <a:extLst>
                    <a:ext uri="{9D8B030D-6E8A-4147-A177-3AD203B41FA5}">
                      <a16:colId xmlns:a16="http://schemas.microsoft.com/office/drawing/2014/main" val="3363029321"/>
                    </a:ext>
                  </a:extLst>
                </a:gridCol>
              </a:tblGrid>
              <a:tr h="357666">
                <a:tc>
                  <a:txBody>
                    <a:bodyPr/>
                    <a:lstStyle/>
                    <a:p>
                      <a:pPr algn="ctr">
                        <a:lnSpc>
                          <a:spcPct val="107000"/>
                        </a:lnSpc>
                        <a:spcAft>
                          <a:spcPts val="0"/>
                        </a:spcAft>
                      </a:pPr>
                      <a:r>
                        <a:rPr lang="tr-TR" sz="1800">
                          <a:effectLst/>
                          <a:latin typeface="+mn-lt"/>
                          <a:cs typeface="Arial" panose="020B0604020202020204" pitchFamily="34" charset="0"/>
                        </a:rPr>
                        <a:t>Firma unvanı</a:t>
                      </a:r>
                      <a:endParaRPr lang="tr-TR" sz="180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a:effectLst/>
                          <a:latin typeface="+mn-lt"/>
                          <a:cs typeface="Arial" panose="020B0604020202020204" pitchFamily="34" charset="0"/>
                        </a:rPr>
                        <a:t>İktisap tarihi</a:t>
                      </a:r>
                      <a:endParaRPr lang="tr-TR" sz="180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a:effectLst/>
                          <a:latin typeface="+mn-lt"/>
                          <a:cs typeface="Arial" panose="020B0604020202020204" pitchFamily="34" charset="0"/>
                        </a:rPr>
                        <a:t>Satış tarihi</a:t>
                      </a:r>
                      <a:endParaRPr lang="tr-TR" sz="1800">
                        <a:effectLst/>
                        <a:latin typeface="+mn-lt"/>
                        <a:ea typeface="Georgia" panose="02040502050405020303"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762298397"/>
                  </a:ext>
                </a:extLst>
              </a:tr>
              <a:tr h="357666">
                <a:tc>
                  <a:txBody>
                    <a:bodyPr/>
                    <a:lstStyle/>
                    <a:p>
                      <a:pPr>
                        <a:lnSpc>
                          <a:spcPct val="107000"/>
                        </a:lnSpc>
                        <a:spcAft>
                          <a:spcPts val="0"/>
                        </a:spcAft>
                      </a:pPr>
                      <a:r>
                        <a:rPr lang="tr-TR" sz="1800">
                          <a:effectLst/>
                          <a:latin typeface="+mn-lt"/>
                          <a:cs typeface="Arial" panose="020B0604020202020204" pitchFamily="34" charset="0"/>
                        </a:rPr>
                        <a:t>Upyuko İnc.</a:t>
                      </a:r>
                      <a:endParaRPr lang="tr-TR" sz="180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a:effectLst/>
                          <a:latin typeface="+mn-lt"/>
                          <a:cs typeface="Arial" panose="020B0604020202020204" pitchFamily="34" charset="0"/>
                        </a:rPr>
                        <a:t>10.07.2017</a:t>
                      </a:r>
                      <a:endParaRPr lang="tr-TR" sz="180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a:effectLst/>
                          <a:latin typeface="+mn-lt"/>
                          <a:cs typeface="Arial" panose="020B0604020202020204" pitchFamily="34" charset="0"/>
                        </a:rPr>
                        <a:t>30.12.2021</a:t>
                      </a:r>
                      <a:endParaRPr lang="tr-TR" sz="1800">
                        <a:effectLst/>
                        <a:latin typeface="+mn-lt"/>
                        <a:ea typeface="Georgia" panose="02040502050405020303"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269399189"/>
                  </a:ext>
                </a:extLst>
              </a:tr>
              <a:tr h="357666">
                <a:tc>
                  <a:txBody>
                    <a:bodyPr/>
                    <a:lstStyle/>
                    <a:p>
                      <a:pPr>
                        <a:lnSpc>
                          <a:spcPct val="107000"/>
                        </a:lnSpc>
                        <a:spcAft>
                          <a:spcPts val="0"/>
                        </a:spcAft>
                      </a:pPr>
                      <a:r>
                        <a:rPr lang="tr-TR" sz="1800">
                          <a:effectLst/>
                          <a:latin typeface="+mn-lt"/>
                          <a:cs typeface="Arial" panose="020B0604020202020204" pitchFamily="34" charset="0"/>
                        </a:rPr>
                        <a:t>Upyuko İnc.</a:t>
                      </a:r>
                      <a:endParaRPr lang="tr-TR" sz="180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dirty="0">
                          <a:effectLst/>
                          <a:latin typeface="+mn-lt"/>
                          <a:cs typeface="Arial" panose="020B0604020202020204" pitchFamily="34" charset="0"/>
                        </a:rPr>
                        <a:t>03.02.2018</a:t>
                      </a:r>
                      <a:endParaRPr lang="tr-TR" sz="1800" dirty="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a:effectLst/>
                          <a:latin typeface="+mn-lt"/>
                          <a:cs typeface="Arial" panose="020B0604020202020204" pitchFamily="34" charset="0"/>
                        </a:rPr>
                        <a:t>30.12.2021</a:t>
                      </a:r>
                      <a:endParaRPr lang="tr-TR" sz="1800">
                        <a:effectLst/>
                        <a:latin typeface="+mn-lt"/>
                        <a:ea typeface="Georgia" panose="02040502050405020303"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927752405"/>
                  </a:ext>
                </a:extLst>
              </a:tr>
              <a:tr h="357666">
                <a:tc>
                  <a:txBody>
                    <a:bodyPr/>
                    <a:lstStyle/>
                    <a:p>
                      <a:pPr>
                        <a:lnSpc>
                          <a:spcPct val="107000"/>
                        </a:lnSpc>
                        <a:spcAft>
                          <a:spcPts val="0"/>
                        </a:spcAft>
                      </a:pPr>
                      <a:r>
                        <a:rPr lang="tr-TR" sz="1800">
                          <a:effectLst/>
                          <a:latin typeface="+mn-lt"/>
                          <a:cs typeface="Arial" panose="020B0604020202020204" pitchFamily="34" charset="0"/>
                        </a:rPr>
                        <a:t>Zinble Company</a:t>
                      </a:r>
                      <a:endParaRPr lang="tr-TR" sz="180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dirty="0">
                          <a:effectLst/>
                          <a:latin typeface="+mn-lt"/>
                          <a:cs typeface="Arial" panose="020B0604020202020204" pitchFamily="34" charset="0"/>
                        </a:rPr>
                        <a:t>05.09.2019</a:t>
                      </a:r>
                      <a:endParaRPr lang="tr-TR" sz="1800" dirty="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a:effectLst/>
                          <a:latin typeface="+mn-lt"/>
                          <a:cs typeface="Arial" panose="020B0604020202020204" pitchFamily="34" charset="0"/>
                        </a:rPr>
                        <a:t>30.12.2021</a:t>
                      </a:r>
                      <a:endParaRPr lang="tr-TR" sz="1800">
                        <a:effectLst/>
                        <a:latin typeface="+mn-lt"/>
                        <a:ea typeface="Georgia" panose="02040502050405020303"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601662272"/>
                  </a:ext>
                </a:extLst>
              </a:tr>
              <a:tr h="468040">
                <a:tc>
                  <a:txBody>
                    <a:bodyPr/>
                    <a:lstStyle/>
                    <a:p>
                      <a:pPr>
                        <a:lnSpc>
                          <a:spcPct val="107000"/>
                        </a:lnSpc>
                        <a:spcAft>
                          <a:spcPts val="0"/>
                        </a:spcAft>
                      </a:pPr>
                      <a:r>
                        <a:rPr lang="tr-TR" sz="1800" dirty="0" err="1">
                          <a:effectLst/>
                          <a:latin typeface="+mn-lt"/>
                          <a:cs typeface="Arial" panose="020B0604020202020204" pitchFamily="34" charset="0"/>
                        </a:rPr>
                        <a:t>Ecovan</a:t>
                      </a:r>
                      <a:r>
                        <a:rPr lang="tr-TR" sz="1800" dirty="0">
                          <a:effectLst/>
                          <a:latin typeface="+mn-lt"/>
                          <a:cs typeface="Arial" panose="020B0604020202020204" pitchFamily="34" charset="0"/>
                        </a:rPr>
                        <a:t> </a:t>
                      </a:r>
                      <a:r>
                        <a:rPr lang="tr-TR" sz="1800" dirty="0" err="1">
                          <a:effectLst/>
                          <a:latin typeface="+mn-lt"/>
                          <a:cs typeface="Arial" panose="020B0604020202020204" pitchFamily="34" charset="0"/>
                        </a:rPr>
                        <a:t>Company</a:t>
                      </a:r>
                      <a:endParaRPr lang="tr-TR" sz="1800" dirty="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dirty="0">
                          <a:effectLst/>
                          <a:latin typeface="+mn-lt"/>
                          <a:cs typeface="Arial" panose="020B0604020202020204" pitchFamily="34" charset="0"/>
                        </a:rPr>
                        <a:t>01.10.2019</a:t>
                      </a:r>
                      <a:endParaRPr lang="tr-TR" sz="1800" dirty="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dirty="0">
                          <a:effectLst/>
                          <a:latin typeface="+mn-lt"/>
                          <a:cs typeface="Arial" panose="020B0604020202020204" pitchFamily="34" charset="0"/>
                        </a:rPr>
                        <a:t>30.12.2021</a:t>
                      </a:r>
                      <a:endParaRPr lang="tr-TR" sz="1800" dirty="0">
                        <a:effectLst/>
                        <a:latin typeface="+mn-lt"/>
                        <a:ea typeface="Georgia" panose="02040502050405020303"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603662813"/>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3374296655"/>
              </p:ext>
            </p:extLst>
          </p:nvPr>
        </p:nvGraphicFramePr>
        <p:xfrm>
          <a:off x="498764" y="3232729"/>
          <a:ext cx="11065162" cy="2282829"/>
        </p:xfrm>
        <a:graphic>
          <a:graphicData uri="http://schemas.openxmlformats.org/drawingml/2006/table">
            <a:tbl>
              <a:tblPr firstRow="1" firstCol="1" bandRow="1">
                <a:tableStyleId>{5C22544A-7EE6-4342-B048-85BDC9FD1C3A}</a:tableStyleId>
              </a:tblPr>
              <a:tblGrid>
                <a:gridCol w="3005538">
                  <a:extLst>
                    <a:ext uri="{9D8B030D-6E8A-4147-A177-3AD203B41FA5}">
                      <a16:colId xmlns:a16="http://schemas.microsoft.com/office/drawing/2014/main" val="3966514892"/>
                    </a:ext>
                  </a:extLst>
                </a:gridCol>
                <a:gridCol w="2527044">
                  <a:extLst>
                    <a:ext uri="{9D8B030D-6E8A-4147-A177-3AD203B41FA5}">
                      <a16:colId xmlns:a16="http://schemas.microsoft.com/office/drawing/2014/main" val="1348786704"/>
                    </a:ext>
                  </a:extLst>
                </a:gridCol>
                <a:gridCol w="2766290">
                  <a:extLst>
                    <a:ext uri="{9D8B030D-6E8A-4147-A177-3AD203B41FA5}">
                      <a16:colId xmlns:a16="http://schemas.microsoft.com/office/drawing/2014/main" val="3462370556"/>
                    </a:ext>
                  </a:extLst>
                </a:gridCol>
                <a:gridCol w="2766290">
                  <a:extLst>
                    <a:ext uri="{9D8B030D-6E8A-4147-A177-3AD203B41FA5}">
                      <a16:colId xmlns:a16="http://schemas.microsoft.com/office/drawing/2014/main" val="1511945518"/>
                    </a:ext>
                  </a:extLst>
                </a:gridCol>
              </a:tblGrid>
              <a:tr h="531813">
                <a:tc>
                  <a:txBody>
                    <a:bodyPr/>
                    <a:lstStyle/>
                    <a:p>
                      <a:pPr algn="ctr">
                        <a:lnSpc>
                          <a:spcPct val="107000"/>
                        </a:lnSpc>
                        <a:spcAft>
                          <a:spcPts val="0"/>
                        </a:spcAft>
                      </a:pPr>
                      <a:r>
                        <a:rPr lang="tr-TR" sz="1800">
                          <a:effectLst/>
                          <a:latin typeface="+mn-lt"/>
                          <a:cs typeface="Arial" panose="020B0604020202020204" pitchFamily="34" charset="0"/>
                        </a:rPr>
                        <a:t>Firma unvanı</a:t>
                      </a:r>
                      <a:endParaRPr lang="tr-TR" sz="180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dirty="0">
                          <a:effectLst/>
                          <a:latin typeface="+mn-lt"/>
                          <a:cs typeface="Arial" panose="020B0604020202020204" pitchFamily="34" charset="0"/>
                        </a:rPr>
                        <a:t>İktisap bedeli</a:t>
                      </a:r>
                      <a:endParaRPr lang="tr-TR" sz="1800" dirty="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a:effectLst/>
                          <a:latin typeface="+mn-lt"/>
                          <a:cs typeface="Arial" panose="020B0604020202020204" pitchFamily="34" charset="0"/>
                        </a:rPr>
                        <a:t>Satış bedeli</a:t>
                      </a:r>
                      <a:endParaRPr lang="tr-TR" sz="180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a:effectLst/>
                          <a:latin typeface="+mn-lt"/>
                          <a:cs typeface="Arial" panose="020B0604020202020204" pitchFamily="34" charset="0"/>
                        </a:rPr>
                        <a:t>Kazanç</a:t>
                      </a:r>
                      <a:endParaRPr lang="tr-TR" sz="1800">
                        <a:effectLst/>
                        <a:latin typeface="+mn-lt"/>
                        <a:ea typeface="Georgia" panose="02040502050405020303"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4147624615"/>
                  </a:ext>
                </a:extLst>
              </a:tr>
              <a:tr h="406401">
                <a:tc>
                  <a:txBody>
                    <a:bodyPr/>
                    <a:lstStyle/>
                    <a:p>
                      <a:pPr>
                        <a:lnSpc>
                          <a:spcPct val="107000"/>
                        </a:lnSpc>
                        <a:spcAft>
                          <a:spcPts val="0"/>
                        </a:spcAft>
                      </a:pPr>
                      <a:r>
                        <a:rPr lang="tr-TR" sz="1800">
                          <a:effectLst/>
                          <a:latin typeface="+mn-lt"/>
                          <a:cs typeface="Arial" panose="020B0604020202020204" pitchFamily="34" charset="0"/>
                        </a:rPr>
                        <a:t>Upyuko İnc.</a:t>
                      </a:r>
                      <a:endParaRPr lang="tr-TR" sz="180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dirty="0">
                          <a:effectLst/>
                          <a:latin typeface="+mn-lt"/>
                          <a:cs typeface="Arial" panose="020B0604020202020204" pitchFamily="34" charset="0"/>
                        </a:rPr>
                        <a:t>5.900.000</a:t>
                      </a:r>
                      <a:endParaRPr lang="tr-TR" sz="1800" dirty="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a:effectLst/>
                          <a:latin typeface="+mn-lt"/>
                          <a:cs typeface="Arial" panose="020B0604020202020204" pitchFamily="34" charset="0"/>
                        </a:rPr>
                        <a:t>7.000.000</a:t>
                      </a:r>
                      <a:endParaRPr lang="tr-TR" sz="180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r">
                        <a:lnSpc>
                          <a:spcPct val="107000"/>
                        </a:lnSpc>
                        <a:spcAft>
                          <a:spcPts val="0"/>
                        </a:spcAft>
                      </a:pPr>
                      <a:r>
                        <a:rPr lang="tr-TR" sz="1800">
                          <a:effectLst/>
                          <a:latin typeface="+mn-lt"/>
                          <a:cs typeface="Arial" panose="020B0604020202020204" pitchFamily="34" charset="0"/>
                        </a:rPr>
                        <a:t>1.100.000</a:t>
                      </a:r>
                      <a:endParaRPr lang="tr-TR" sz="1800">
                        <a:effectLst/>
                        <a:latin typeface="+mn-lt"/>
                        <a:ea typeface="Georgia" panose="02040502050405020303"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645155919"/>
                  </a:ext>
                </a:extLst>
              </a:tr>
              <a:tr h="406401">
                <a:tc>
                  <a:txBody>
                    <a:bodyPr/>
                    <a:lstStyle/>
                    <a:p>
                      <a:pPr>
                        <a:lnSpc>
                          <a:spcPct val="107000"/>
                        </a:lnSpc>
                        <a:spcAft>
                          <a:spcPts val="0"/>
                        </a:spcAft>
                      </a:pPr>
                      <a:r>
                        <a:rPr lang="tr-TR" sz="1800">
                          <a:effectLst/>
                          <a:latin typeface="+mn-lt"/>
                          <a:cs typeface="Arial" panose="020B0604020202020204" pitchFamily="34" charset="0"/>
                        </a:rPr>
                        <a:t>Zinble Com.</a:t>
                      </a:r>
                      <a:endParaRPr lang="tr-TR" sz="180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dirty="0">
                          <a:effectLst/>
                          <a:latin typeface="+mn-lt"/>
                          <a:cs typeface="Arial" panose="020B0604020202020204" pitchFamily="34" charset="0"/>
                        </a:rPr>
                        <a:t>2.000.000</a:t>
                      </a:r>
                      <a:endParaRPr lang="tr-TR" sz="1800" dirty="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a:effectLst/>
                          <a:latin typeface="+mn-lt"/>
                          <a:cs typeface="Arial" panose="020B0604020202020204" pitchFamily="34" charset="0"/>
                        </a:rPr>
                        <a:t>3.000.000</a:t>
                      </a:r>
                      <a:endParaRPr lang="tr-TR" sz="180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r">
                        <a:lnSpc>
                          <a:spcPct val="107000"/>
                        </a:lnSpc>
                        <a:spcAft>
                          <a:spcPts val="0"/>
                        </a:spcAft>
                      </a:pPr>
                      <a:r>
                        <a:rPr lang="tr-TR" sz="1800">
                          <a:effectLst/>
                          <a:latin typeface="+mn-lt"/>
                          <a:cs typeface="Arial" panose="020B0604020202020204" pitchFamily="34" charset="0"/>
                        </a:rPr>
                        <a:t>1.000.000</a:t>
                      </a:r>
                      <a:endParaRPr lang="tr-TR" sz="1800">
                        <a:effectLst/>
                        <a:latin typeface="+mn-lt"/>
                        <a:ea typeface="Georgia" panose="02040502050405020303"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116464338"/>
                  </a:ext>
                </a:extLst>
              </a:tr>
              <a:tr h="406401">
                <a:tc>
                  <a:txBody>
                    <a:bodyPr/>
                    <a:lstStyle/>
                    <a:p>
                      <a:pPr>
                        <a:lnSpc>
                          <a:spcPct val="107000"/>
                        </a:lnSpc>
                        <a:spcAft>
                          <a:spcPts val="0"/>
                        </a:spcAft>
                      </a:pPr>
                      <a:r>
                        <a:rPr lang="tr-TR" sz="1800">
                          <a:effectLst/>
                          <a:latin typeface="+mn-lt"/>
                          <a:cs typeface="Arial" panose="020B0604020202020204" pitchFamily="34" charset="0"/>
                        </a:rPr>
                        <a:t>Ecovan Com.</a:t>
                      </a:r>
                      <a:endParaRPr lang="tr-TR" sz="180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a:effectLst/>
                          <a:latin typeface="+mn-lt"/>
                          <a:cs typeface="Arial" panose="020B0604020202020204" pitchFamily="34" charset="0"/>
                        </a:rPr>
                        <a:t>1.200.000</a:t>
                      </a:r>
                      <a:endParaRPr lang="tr-TR" sz="180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tr-TR" sz="1800">
                          <a:effectLst/>
                          <a:latin typeface="+mn-lt"/>
                          <a:cs typeface="Arial" panose="020B0604020202020204" pitchFamily="34" charset="0"/>
                        </a:rPr>
                        <a:t>2.000.000</a:t>
                      </a:r>
                      <a:endParaRPr lang="tr-TR" sz="1800">
                        <a:effectLst/>
                        <a:latin typeface="+mn-lt"/>
                        <a:ea typeface="Georgia" panose="02040502050405020303" pitchFamily="18" charset="0"/>
                        <a:cs typeface="Arial" panose="020B0604020202020204" pitchFamily="34" charset="0"/>
                      </a:endParaRPr>
                    </a:p>
                  </a:txBody>
                  <a:tcPr marL="68580" marR="68580" marT="0" marB="0" anchor="ctr"/>
                </a:tc>
                <a:tc>
                  <a:txBody>
                    <a:bodyPr/>
                    <a:lstStyle/>
                    <a:p>
                      <a:pPr algn="r">
                        <a:lnSpc>
                          <a:spcPct val="107000"/>
                        </a:lnSpc>
                        <a:spcAft>
                          <a:spcPts val="0"/>
                        </a:spcAft>
                      </a:pPr>
                      <a:r>
                        <a:rPr lang="tr-TR" sz="1800">
                          <a:effectLst/>
                          <a:latin typeface="+mn-lt"/>
                          <a:cs typeface="Arial" panose="020B0604020202020204" pitchFamily="34" charset="0"/>
                        </a:rPr>
                        <a:t>800.000</a:t>
                      </a:r>
                      <a:endParaRPr lang="tr-TR" sz="1800">
                        <a:effectLst/>
                        <a:latin typeface="+mn-lt"/>
                        <a:ea typeface="Georgia" panose="02040502050405020303"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4118083587"/>
                  </a:ext>
                </a:extLst>
              </a:tr>
              <a:tr h="531813">
                <a:tc>
                  <a:txBody>
                    <a:bodyPr/>
                    <a:lstStyle/>
                    <a:p>
                      <a:pPr>
                        <a:lnSpc>
                          <a:spcPct val="107000"/>
                        </a:lnSpc>
                        <a:spcAft>
                          <a:spcPts val="0"/>
                        </a:spcAft>
                      </a:pPr>
                      <a:r>
                        <a:rPr lang="tr-TR" sz="1800" dirty="0">
                          <a:effectLst/>
                          <a:latin typeface="+mn-lt"/>
                          <a:cs typeface="Arial" panose="020B0604020202020204" pitchFamily="34" charset="0"/>
                        </a:rPr>
                        <a:t>Toplam Kazanç</a:t>
                      </a:r>
                      <a:endParaRPr lang="tr-TR" sz="1800" dirty="0">
                        <a:effectLst/>
                        <a:latin typeface="+mn-lt"/>
                        <a:ea typeface="Georgia" panose="02040502050405020303" pitchFamily="18" charset="0"/>
                        <a:cs typeface="Arial" panose="020B0604020202020204" pitchFamily="34" charset="0"/>
                      </a:endParaRPr>
                    </a:p>
                  </a:txBody>
                  <a:tcPr marL="68580" marR="68580" marT="0" marB="0" anchor="ctr"/>
                </a:tc>
                <a:tc gridSpan="3">
                  <a:txBody>
                    <a:bodyPr/>
                    <a:lstStyle/>
                    <a:p>
                      <a:pPr algn="r">
                        <a:lnSpc>
                          <a:spcPct val="107000"/>
                        </a:lnSpc>
                        <a:spcAft>
                          <a:spcPts val="0"/>
                        </a:spcAft>
                      </a:pPr>
                      <a:r>
                        <a:rPr lang="tr-TR" sz="1800" dirty="0">
                          <a:effectLst/>
                          <a:latin typeface="+mn-lt"/>
                          <a:cs typeface="Arial" panose="020B0604020202020204" pitchFamily="34" charset="0"/>
                        </a:rPr>
                        <a:t>2.900.000</a:t>
                      </a:r>
                      <a:endParaRPr lang="tr-TR" sz="1800" dirty="0">
                        <a:effectLst/>
                        <a:latin typeface="+mn-lt"/>
                        <a:ea typeface="Georgia" panose="02040502050405020303" pitchFamily="18" charset="0"/>
                        <a:cs typeface="Arial" panose="020B0604020202020204" pitchFamily="34" charset="0"/>
                      </a:endParaRPr>
                    </a:p>
                  </a:txBody>
                  <a:tcPr marL="68580" marR="68580" marT="0" marB="0" anchor="ct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130446801"/>
                  </a:ext>
                </a:extLst>
              </a:tr>
            </a:tbl>
          </a:graphicData>
        </a:graphic>
      </p:graphicFrame>
      <p:sp>
        <p:nvSpPr>
          <p:cNvPr id="8" name="Dikdörtgen 7"/>
          <p:cNvSpPr/>
          <p:nvPr/>
        </p:nvSpPr>
        <p:spPr>
          <a:xfrm>
            <a:off x="498764" y="2831702"/>
            <a:ext cx="4006290" cy="369332"/>
          </a:xfrm>
          <a:prstGeom prst="rect">
            <a:avLst/>
          </a:prstGeom>
        </p:spPr>
        <p:txBody>
          <a:bodyPr wrap="none">
            <a:spAutoFit/>
          </a:bodyPr>
          <a:lstStyle/>
          <a:p>
            <a:r>
              <a:rPr lang="tr-TR" dirty="0">
                <a:latin typeface="Arial" panose="020B0604020202020204" pitchFamily="34" charset="0"/>
                <a:ea typeface="Georgia" panose="02040502050405020303" pitchFamily="18" charset="0"/>
              </a:rPr>
              <a:t>Tüm satışlar için bu şart sağlanmıştır.</a:t>
            </a:r>
            <a:endParaRPr lang="tr-TR" dirty="0"/>
          </a:p>
        </p:txBody>
      </p:sp>
      <p:sp>
        <p:nvSpPr>
          <p:cNvPr id="9" name="Dikdörtgen 8"/>
          <p:cNvSpPr/>
          <p:nvPr/>
        </p:nvSpPr>
        <p:spPr>
          <a:xfrm>
            <a:off x="378690" y="5413959"/>
            <a:ext cx="10400146" cy="923330"/>
          </a:xfrm>
          <a:prstGeom prst="rect">
            <a:avLst/>
          </a:prstGeom>
        </p:spPr>
        <p:txBody>
          <a:bodyPr wrap="square">
            <a:spAutoFit/>
          </a:bodyPr>
          <a:lstStyle/>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Elde edilen 2.900.000 ₺ kazancın tamamı, Kurumlar Vergisi Kanununun 5/1-c maddesi kapsamında istisna olarak değerlendirilebilecektir.  </a:t>
            </a:r>
            <a:endParaRPr lang="tr-TR" dirty="0">
              <a:latin typeface="Arial" panose="020B0604020202020204" pitchFamily="34" charset="0"/>
              <a:ea typeface="Georgia" panose="02040502050405020303" pitchFamily="18" charset="0"/>
              <a:cs typeface="Times New Roman" panose="02020603050405020304" pitchFamily="18" charset="0"/>
            </a:endParaRPr>
          </a:p>
        </p:txBody>
      </p:sp>
      <p:sp>
        <p:nvSpPr>
          <p:cNvPr id="2" name="Dikdörtgen 1"/>
          <p:cNvSpPr/>
          <p:nvPr/>
        </p:nvSpPr>
        <p:spPr>
          <a:xfrm>
            <a:off x="498764" y="482533"/>
            <a:ext cx="4685963" cy="369332"/>
          </a:xfrm>
          <a:prstGeom prst="rect">
            <a:avLst/>
          </a:prstGeom>
        </p:spPr>
        <p:txBody>
          <a:bodyPr wrap="none">
            <a:spAutoFit/>
          </a:bodyPr>
          <a:lstStyle/>
          <a:p>
            <a:r>
              <a:rPr lang="tr-TR" b="1" u="sng" dirty="0">
                <a:latin typeface="Arial" panose="020B0604020202020204" pitchFamily="34" charset="0"/>
                <a:cs typeface="Arial" panose="020B0604020202020204" pitchFamily="34" charset="0"/>
              </a:rPr>
              <a:t>5. Şart;</a:t>
            </a:r>
            <a:r>
              <a:rPr lang="tr-TR" b="1" dirty="0">
                <a:latin typeface="Arial" panose="020B0604020202020204" pitchFamily="34" charset="0"/>
                <a:cs typeface="Arial" panose="020B0604020202020204" pitchFamily="34" charset="0"/>
              </a:rPr>
              <a:t> iştirak süresi en az 2 yıl olmalıdır.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49139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600" y="489527"/>
            <a:ext cx="11099800" cy="1117599"/>
          </a:xfrm>
        </p:spPr>
        <p:txBody>
          <a:bodyPr/>
          <a:lstStyle/>
          <a:p>
            <a:r>
              <a:rPr lang="tr-TR" sz="1800" b="1" dirty="0">
                <a:latin typeface="Arial" panose="020B0604020202020204" pitchFamily="34" charset="0"/>
                <a:cs typeface="Arial" panose="020B0604020202020204" pitchFamily="34" charset="0"/>
              </a:rPr>
              <a:t>KURUMLAR VERGİSİ KANUNU 5/1-ç MADDESİ KAPSAMINDA EMİSYON PRİM KAZANCI İSTİSNASI</a:t>
            </a:r>
            <a:r>
              <a:rPr lang="tr-TR" sz="6000" b="1" dirty="0">
                <a:latin typeface="Arial" panose="020B0604020202020204" pitchFamily="34" charset="0"/>
                <a:cs typeface="Arial" panose="020B0604020202020204" pitchFamily="34" charset="0"/>
              </a:rPr>
              <a:t/>
            </a:r>
            <a:br>
              <a:rPr lang="tr-TR" sz="6000" b="1" dirty="0">
                <a:latin typeface="Arial" panose="020B0604020202020204" pitchFamily="34" charset="0"/>
                <a:cs typeface="Arial" panose="020B0604020202020204" pitchFamily="34" charset="0"/>
              </a:rPr>
            </a:br>
            <a:endParaRPr lang="tr-TR" sz="1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82600" y="1274618"/>
            <a:ext cx="11099800" cy="5006108"/>
          </a:xfrm>
        </p:spPr>
        <p:txBody>
          <a:bodyPr>
            <a:normAutofit fontScale="55000" lnSpcReduction="20000"/>
          </a:bodyPr>
          <a:lstStyle/>
          <a:p>
            <a:pPr algn="just">
              <a:lnSpc>
                <a:spcPct val="170000"/>
              </a:lnSpc>
            </a:pPr>
            <a:r>
              <a:rPr lang="tr-TR" sz="2500" dirty="0">
                <a:latin typeface="Arial" panose="020B0604020202020204" pitchFamily="34" charset="0"/>
                <a:cs typeface="Arial" panose="020B0604020202020204" pitchFamily="34" charset="0"/>
              </a:rPr>
              <a:t>Anonim şirketlerin kuruluşlarında veya sermaye artırımlarında çıkardıkları paylarının bedelinin itibari değeri aşan kısmı kurumlar vergisinden istisnadır.</a:t>
            </a:r>
          </a:p>
          <a:p>
            <a:pPr algn="just">
              <a:lnSpc>
                <a:spcPct val="170000"/>
              </a:lnSpc>
            </a:pPr>
            <a:r>
              <a:rPr lang="tr-TR" sz="2500" dirty="0">
                <a:latin typeface="Arial" panose="020B0604020202020204" pitchFamily="34" charset="0"/>
                <a:cs typeface="Arial" panose="020B0604020202020204" pitchFamily="34" charset="0"/>
              </a:rPr>
              <a:t>Anonim şirketler gerek kuruluşlarında gerekse sermaye artırımında çıkarttıkları payların itibari değeri üzerinde bir bedelle satılması halinde bu aradaki farktan kaynaklanan kazanç kurumlar vergisinden istisna edilmiştir. </a:t>
            </a:r>
          </a:p>
          <a:p>
            <a:pPr algn="just">
              <a:lnSpc>
                <a:spcPct val="170000"/>
              </a:lnSpc>
            </a:pPr>
            <a:r>
              <a:rPr lang="tr-TR" sz="2500" dirty="0">
                <a:latin typeface="Arial" panose="020B0604020202020204" pitchFamily="34" charset="0"/>
                <a:cs typeface="Arial" panose="020B0604020202020204" pitchFamily="34" charset="0"/>
              </a:rPr>
              <a:t>İstisnadan yararlanma şartları; </a:t>
            </a:r>
          </a:p>
          <a:p>
            <a:pPr marL="457200" lvl="0" indent="-457200" algn="just">
              <a:lnSpc>
                <a:spcPct val="170000"/>
              </a:lnSpc>
              <a:buFont typeface="+mj-lt"/>
              <a:buAutoNum type="arabicPeriod"/>
            </a:pPr>
            <a:r>
              <a:rPr lang="tr-TR" sz="2500" dirty="0">
                <a:latin typeface="Arial" panose="020B0604020202020204" pitchFamily="34" charset="0"/>
                <a:cs typeface="Arial" panose="020B0604020202020204" pitchFamily="34" charset="0"/>
              </a:rPr>
              <a:t>İstisnadan tam mükellef veya dar mükellef Anonim Şirketler faydalanabilir. </a:t>
            </a:r>
          </a:p>
          <a:p>
            <a:pPr marL="457200" lvl="0" indent="-457200" algn="just">
              <a:lnSpc>
                <a:spcPct val="170000"/>
              </a:lnSpc>
              <a:buFont typeface="+mj-lt"/>
              <a:buAutoNum type="arabicPeriod"/>
            </a:pPr>
            <a:r>
              <a:rPr lang="tr-TR" sz="2500" dirty="0">
                <a:latin typeface="Arial" panose="020B0604020202020204" pitchFamily="34" charset="0"/>
                <a:cs typeface="Arial" panose="020B0604020202020204" pitchFamily="34" charset="0"/>
              </a:rPr>
              <a:t>Önce KKEG olarak ticari kazanca ilave edilmeli sonra indirim konusu yapılmalıdır. </a:t>
            </a:r>
          </a:p>
          <a:p>
            <a:pPr algn="just">
              <a:lnSpc>
                <a:spcPct val="170000"/>
              </a:lnSpc>
            </a:pPr>
            <a:r>
              <a:rPr lang="tr-TR" sz="2500" dirty="0">
                <a:latin typeface="Arial" panose="020B0604020202020204" pitchFamily="34" charset="0"/>
                <a:cs typeface="Arial" panose="020B0604020202020204" pitchFamily="34" charset="0"/>
              </a:rPr>
              <a:t>Sadece Anonim şirketlerin faydalanabileceği bu istisna için başkaca bir şart aranmamaktadır. </a:t>
            </a:r>
          </a:p>
          <a:p>
            <a:pPr algn="just">
              <a:lnSpc>
                <a:spcPct val="170000"/>
              </a:lnSpc>
            </a:pPr>
            <a:r>
              <a:rPr lang="tr-TR" sz="2500" dirty="0">
                <a:latin typeface="Arial" panose="020B0604020202020204" pitchFamily="34" charset="0"/>
                <a:cs typeface="Arial" panose="020B0604020202020204" pitchFamily="34" charset="0"/>
              </a:rPr>
              <a:t>Bu istisna için en fazla dikkat edilmesi gereken husus kazancın kurumlar vergisi beyannamesinde KKEG olarak ilave edilmesidir. Çünkü elde edilen kazanç muhasebe kayıtlarına aktarılırken kazançla ilişkilendirilmez. </a:t>
            </a:r>
          </a:p>
          <a:p>
            <a:pPr algn="just">
              <a:lnSpc>
                <a:spcPct val="170000"/>
              </a:lnSpc>
            </a:pPr>
            <a:r>
              <a:rPr lang="tr-TR" sz="2500" dirty="0">
                <a:latin typeface="Arial" panose="020B0604020202020204" pitchFamily="34" charset="0"/>
                <a:cs typeface="Arial" panose="020B0604020202020204" pitchFamily="34" charset="0"/>
              </a:rPr>
              <a:t>Ayrıca bu hisselerin ihracı esnasında yapılan komisyon giderleri veya başkaca giderlerin istisnaya isabet eden kısmı Kurumlar Vergisi Kanununun 5/3 maddesi kapsamında gider olarak dikkate alınamayacaktır. </a:t>
            </a:r>
          </a:p>
          <a:p>
            <a:endParaRPr lang="tr-TR" dirty="0"/>
          </a:p>
        </p:txBody>
      </p:sp>
    </p:spTree>
    <p:extLst>
      <p:ext uri="{BB962C8B-B14F-4D97-AF65-F5344CB8AC3E}">
        <p14:creationId xmlns:p14="http://schemas.microsoft.com/office/powerpoint/2010/main" val="3334908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F52874F-D35F-E1BB-CD05-9D01BD565106}"/>
              </a:ext>
            </a:extLst>
          </p:cNvPr>
          <p:cNvSpPr>
            <a:spLocks noGrp="1"/>
          </p:cNvSpPr>
          <p:nvPr>
            <p:ph idx="1"/>
          </p:nvPr>
        </p:nvSpPr>
        <p:spPr>
          <a:xfrm>
            <a:off x="482600" y="543340"/>
            <a:ext cx="11060043" cy="5777947"/>
          </a:xfrm>
        </p:spPr>
        <p:txBody>
          <a:bodyPr>
            <a:noAutofit/>
          </a:bodyPr>
          <a:lstStyle/>
          <a:p>
            <a:pPr algn="just">
              <a:lnSpc>
                <a:spcPct val="150000"/>
              </a:lnSpc>
              <a:spcAft>
                <a:spcPts val="800"/>
              </a:spcAft>
            </a:pPr>
            <a:r>
              <a:rPr lang="tr-TR" sz="1400" b="1" u="sng" dirty="0">
                <a:effectLst/>
                <a:latin typeface="Times New Roman" panose="02020603050405020304" pitchFamily="18" charset="0"/>
                <a:ea typeface="Georgia" panose="02040502050405020303" pitchFamily="18" charset="0"/>
                <a:cs typeface="Times New Roman" panose="02020603050405020304" pitchFamily="18" charset="0"/>
              </a:rPr>
              <a:t>KAZANCIN BULUNMASI HALİNDE İNDİRİLECEK İNDİRİM VE İSTİSNALAR </a:t>
            </a:r>
            <a:endParaRPr lang="tr-TR" sz="1400" dirty="0">
              <a:effectLst/>
              <a:latin typeface="Times New Roman" panose="02020603050405020304" pitchFamily="18" charset="0"/>
              <a:ea typeface="Georgia" panose="02040502050405020303" pitchFamily="18" charset="0"/>
              <a:cs typeface="Times New Roman" panose="02020603050405020304" pitchFamily="18" charset="0"/>
            </a:endParaRPr>
          </a:p>
          <a:p>
            <a:pPr indent="449580" algn="just">
              <a:spcAft>
                <a:spcPts val="800"/>
              </a:spcAft>
            </a:pPr>
            <a:r>
              <a:rPr lang="tr-TR" sz="1800" dirty="0" err="1">
                <a:effectLst/>
                <a:latin typeface="Times New Roman" panose="02020603050405020304" pitchFamily="18" charset="0"/>
                <a:ea typeface="Georgia" panose="02040502050405020303" pitchFamily="18" charset="0"/>
                <a:cs typeface="Times New Roman" panose="02020603050405020304" pitchFamily="18" charset="0"/>
              </a:rPr>
              <a:t>Risturn</a:t>
            </a:r>
            <a:r>
              <a:rPr lang="tr-TR" sz="1800" dirty="0">
                <a:effectLst/>
                <a:latin typeface="Times New Roman" panose="02020603050405020304" pitchFamily="18" charset="0"/>
                <a:ea typeface="Georgia" panose="02040502050405020303" pitchFamily="18" charset="0"/>
                <a:cs typeface="Times New Roman" panose="02020603050405020304" pitchFamily="18" charset="0"/>
              </a:rPr>
              <a:t> istisnası</a:t>
            </a:r>
          </a:p>
          <a:p>
            <a:pPr algn="just">
              <a:spcAft>
                <a:spcPts val="800"/>
              </a:spcAft>
            </a:pPr>
            <a:r>
              <a:rPr lang="tr-TR" sz="1800" dirty="0">
                <a:effectLst/>
                <a:latin typeface="Times New Roman" panose="02020603050405020304" pitchFamily="18" charset="0"/>
                <a:ea typeface="Georgia" panose="02040502050405020303" pitchFamily="18" charset="0"/>
                <a:cs typeface="Times New Roman" panose="02020603050405020304" pitchFamily="18" charset="0"/>
              </a:rPr>
              <a:t>        Ar-</a:t>
            </a:r>
            <a:r>
              <a:rPr lang="tr-TR" sz="1800" dirty="0" err="1">
                <a:effectLst/>
                <a:latin typeface="Times New Roman" panose="02020603050405020304" pitchFamily="18" charset="0"/>
                <a:ea typeface="Georgia" panose="02040502050405020303" pitchFamily="18" charset="0"/>
                <a:cs typeface="Times New Roman" panose="02020603050405020304" pitchFamily="18" charset="0"/>
              </a:rPr>
              <a:t>Ge</a:t>
            </a:r>
            <a:r>
              <a:rPr lang="tr-TR" sz="1800" dirty="0">
                <a:effectLst/>
                <a:latin typeface="Times New Roman" panose="02020603050405020304" pitchFamily="18" charset="0"/>
                <a:ea typeface="Georgia" panose="02040502050405020303" pitchFamily="18" charset="0"/>
                <a:cs typeface="Times New Roman" panose="02020603050405020304" pitchFamily="18" charset="0"/>
              </a:rPr>
              <a:t> indirimi</a:t>
            </a:r>
          </a:p>
          <a:p>
            <a:pPr indent="449580" algn="just">
              <a:spcAft>
                <a:spcPts val="800"/>
              </a:spcAft>
            </a:pPr>
            <a:r>
              <a:rPr lang="tr-TR" sz="1800" dirty="0">
                <a:effectLst/>
                <a:latin typeface="Times New Roman" panose="02020603050405020304" pitchFamily="18" charset="0"/>
                <a:ea typeface="Georgia" panose="02040502050405020303" pitchFamily="18" charset="0"/>
                <a:cs typeface="Times New Roman" panose="02020603050405020304" pitchFamily="18" charset="0"/>
              </a:rPr>
              <a:t>Sponsorluk indirimi</a:t>
            </a:r>
          </a:p>
          <a:p>
            <a:pPr indent="449580" algn="just">
              <a:spcAft>
                <a:spcPts val="800"/>
              </a:spcAft>
            </a:pPr>
            <a:r>
              <a:rPr lang="tr-TR" sz="1800" dirty="0">
                <a:effectLst/>
                <a:latin typeface="Times New Roman" panose="02020603050405020304" pitchFamily="18" charset="0"/>
                <a:ea typeface="Georgia" panose="02040502050405020303" pitchFamily="18" charset="0"/>
                <a:cs typeface="Times New Roman" panose="02020603050405020304" pitchFamily="18" charset="0"/>
              </a:rPr>
              <a:t>Bağış ve yardımlar </a:t>
            </a:r>
          </a:p>
          <a:p>
            <a:pPr indent="449580" algn="just">
              <a:spcAft>
                <a:spcPts val="800"/>
              </a:spcAft>
            </a:pPr>
            <a:r>
              <a:rPr lang="tr-TR" sz="1800" dirty="0">
                <a:effectLst/>
                <a:latin typeface="Times New Roman" panose="02020603050405020304" pitchFamily="18" charset="0"/>
                <a:ea typeface="Georgia" panose="02040502050405020303" pitchFamily="18" charset="0"/>
                <a:cs typeface="Times New Roman" panose="02020603050405020304" pitchFamily="18" charset="0"/>
              </a:rPr>
              <a:t>VUK 325/A Girişim sermayesi fonu </a:t>
            </a:r>
          </a:p>
          <a:p>
            <a:pPr indent="449580" algn="just">
              <a:spcAft>
                <a:spcPts val="800"/>
              </a:spcAft>
            </a:pPr>
            <a:r>
              <a:rPr lang="tr-TR" sz="1800" dirty="0">
                <a:effectLst/>
                <a:latin typeface="Times New Roman" panose="02020603050405020304" pitchFamily="18" charset="0"/>
                <a:ea typeface="Georgia" panose="02040502050405020303" pitchFamily="18" charset="0"/>
                <a:cs typeface="Times New Roman" panose="02020603050405020304" pitchFamily="18" charset="0"/>
              </a:rPr>
              <a:t>Türkiye’den yurt dışına verilen eğitim sağlık ve teknik hizmetler </a:t>
            </a:r>
          </a:p>
          <a:p>
            <a:pPr indent="449580" algn="just">
              <a:spcAft>
                <a:spcPts val="800"/>
              </a:spcAft>
            </a:pPr>
            <a:r>
              <a:rPr lang="tr-TR" sz="1800" dirty="0">
                <a:effectLst/>
                <a:latin typeface="Times New Roman" panose="02020603050405020304" pitchFamily="18" charset="0"/>
                <a:ea typeface="Georgia" panose="02040502050405020303" pitchFamily="18" charset="0"/>
                <a:cs typeface="Times New Roman" panose="02020603050405020304" pitchFamily="18" charset="0"/>
              </a:rPr>
              <a:t>5378 sayılı Engellilere yönelik korumalı iş yeri indirimi</a:t>
            </a:r>
          </a:p>
          <a:p>
            <a:pPr indent="449580" algn="just">
              <a:spcAft>
                <a:spcPts val="800"/>
              </a:spcAft>
            </a:pPr>
            <a:r>
              <a:rPr lang="tr-TR" sz="1800" dirty="0">
                <a:effectLst/>
                <a:latin typeface="Times New Roman" panose="02020603050405020304" pitchFamily="18" charset="0"/>
                <a:ea typeface="Georgia" panose="02040502050405020303" pitchFamily="18" charset="0"/>
                <a:cs typeface="Times New Roman" panose="02020603050405020304" pitchFamily="18" charset="0"/>
              </a:rPr>
              <a:t>Nakdi sermaye artırımı faiz indirimi</a:t>
            </a:r>
          </a:p>
          <a:p>
            <a:pPr algn="just">
              <a:spcAft>
                <a:spcPts val="800"/>
              </a:spcAft>
            </a:pPr>
            <a:r>
              <a:rPr lang="tr-TR" sz="1800" dirty="0">
                <a:effectLst/>
                <a:latin typeface="Times New Roman" panose="02020603050405020304" pitchFamily="18" charset="0"/>
                <a:ea typeface="Georgia" panose="02040502050405020303" pitchFamily="18" charset="0"/>
                <a:cs typeface="Times New Roman" panose="02020603050405020304" pitchFamily="18" charset="0"/>
              </a:rPr>
              <a:t>        </a:t>
            </a:r>
            <a:r>
              <a:rPr lang="tr-TR" sz="1800" dirty="0" err="1">
                <a:effectLst/>
                <a:latin typeface="Times New Roman" panose="02020603050405020304" pitchFamily="18" charset="0"/>
                <a:ea typeface="Georgia" panose="02040502050405020303" pitchFamily="18" charset="0"/>
                <a:cs typeface="Times New Roman" panose="02020603050405020304" pitchFamily="18" charset="0"/>
              </a:rPr>
              <a:t>Teknogirişim</a:t>
            </a:r>
            <a:r>
              <a:rPr lang="tr-TR" sz="1800" dirty="0">
                <a:effectLst/>
                <a:latin typeface="Times New Roman" panose="02020603050405020304" pitchFamily="18" charset="0"/>
                <a:ea typeface="Georgia" panose="02040502050405020303" pitchFamily="18" charset="0"/>
                <a:cs typeface="Times New Roman" panose="02020603050405020304" pitchFamily="18" charset="0"/>
              </a:rPr>
              <a:t> sermaye desteği  </a:t>
            </a:r>
          </a:p>
          <a:p>
            <a:r>
              <a:rPr lang="tr-TR" sz="1800" dirty="0">
                <a:effectLst/>
                <a:latin typeface="Times New Roman" panose="02020603050405020304" pitchFamily="18" charset="0"/>
                <a:ea typeface="Georgia" panose="02040502050405020303" pitchFamily="18" charset="0"/>
                <a:cs typeface="Times New Roman" panose="02020603050405020304" pitchFamily="18" charset="0"/>
              </a:rPr>
              <a:t>        Teknokent sermaye desteği </a:t>
            </a: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86700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683491"/>
            <a:ext cx="11164455" cy="5532581"/>
          </a:xfrm>
        </p:spPr>
        <p:txBody>
          <a:bodyPr/>
          <a:lstStyle/>
          <a:p>
            <a:r>
              <a:rPr lang="tr-TR" sz="2000" b="1" dirty="0">
                <a:latin typeface="Arial" panose="020B0604020202020204" pitchFamily="34" charset="0"/>
                <a:cs typeface="Arial" panose="020B0604020202020204" pitchFamily="34" charset="0"/>
              </a:rPr>
              <a:t>Örnek</a:t>
            </a:r>
            <a:endParaRPr lang="tr-TR" sz="2000" dirty="0">
              <a:latin typeface="Arial" panose="020B0604020202020204" pitchFamily="34" charset="0"/>
              <a:cs typeface="Arial" panose="020B0604020202020204" pitchFamily="34" charset="0"/>
            </a:endParaRPr>
          </a:p>
          <a:p>
            <a:pPr algn="just">
              <a:lnSpc>
                <a:spcPct val="150000"/>
              </a:lnSpc>
            </a:pPr>
            <a:r>
              <a:rPr lang="tr-TR" sz="1600" dirty="0">
                <a:latin typeface="Arial" panose="020B0604020202020204" pitchFamily="34" charset="0"/>
                <a:cs typeface="Arial" panose="020B0604020202020204" pitchFamily="34" charset="0"/>
              </a:rPr>
              <a:t>Tam mükellef Başarı Anonim Şirketi ihraç etmek amacıyla 1.000.000 ₺ sermaye artırımında bulunmuş ve bu hisse senetleri 2.000.000 ₺ tutarla ihraç edilmiştir. İhraç işlemi için 5.000 ₺ komisyon ödenmiştir. </a:t>
            </a:r>
          </a:p>
          <a:p>
            <a:pPr algn="just">
              <a:lnSpc>
                <a:spcPct val="150000"/>
              </a:lnSpc>
            </a:pPr>
            <a:r>
              <a:rPr lang="tr-TR" sz="1600" dirty="0">
                <a:latin typeface="Arial" panose="020B0604020202020204" pitchFamily="34" charset="0"/>
                <a:cs typeface="Arial" panose="020B0604020202020204" pitchFamily="34" charset="0"/>
              </a:rPr>
              <a:t>Mükellef kurumun 2022 hesap dönemi faaliyetlerinin sonucu şöyledir;</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039045214"/>
              </p:ext>
            </p:extLst>
          </p:nvPr>
        </p:nvGraphicFramePr>
        <p:xfrm>
          <a:off x="482600" y="2687782"/>
          <a:ext cx="11164455" cy="3528290"/>
        </p:xfrm>
        <a:graphic>
          <a:graphicData uri="http://schemas.openxmlformats.org/drawingml/2006/table">
            <a:tbl>
              <a:tblPr firstRow="1" firstCol="1" bandRow="1">
                <a:tableStyleId>{5C22544A-7EE6-4342-B048-85BDC9FD1C3A}</a:tableStyleId>
              </a:tblPr>
              <a:tblGrid>
                <a:gridCol w="6400998">
                  <a:extLst>
                    <a:ext uri="{9D8B030D-6E8A-4147-A177-3AD203B41FA5}">
                      <a16:colId xmlns:a16="http://schemas.microsoft.com/office/drawing/2014/main" val="3718016867"/>
                    </a:ext>
                  </a:extLst>
                </a:gridCol>
                <a:gridCol w="4763457">
                  <a:extLst>
                    <a:ext uri="{9D8B030D-6E8A-4147-A177-3AD203B41FA5}">
                      <a16:colId xmlns:a16="http://schemas.microsoft.com/office/drawing/2014/main" val="2933981551"/>
                    </a:ext>
                  </a:extLst>
                </a:gridCol>
              </a:tblGrid>
              <a:tr h="561566">
                <a:tc>
                  <a:txBody>
                    <a:bodyPr/>
                    <a:lstStyle/>
                    <a:p>
                      <a:pPr>
                        <a:lnSpc>
                          <a:spcPct val="107000"/>
                        </a:lnSpc>
                        <a:spcAft>
                          <a:spcPts val="0"/>
                        </a:spcAft>
                      </a:pPr>
                      <a:r>
                        <a:rPr lang="tr-TR" sz="1800">
                          <a:effectLst/>
                        </a:rPr>
                        <a:t>Ticari Bilanço karı 			</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tr-TR" sz="1800">
                          <a:effectLst/>
                        </a:rPr>
                        <a:t>1.000.000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8251102"/>
                  </a:ext>
                </a:extLst>
              </a:tr>
              <a:tr h="852888">
                <a:tc>
                  <a:txBody>
                    <a:bodyPr/>
                    <a:lstStyle/>
                    <a:p>
                      <a:pPr>
                        <a:lnSpc>
                          <a:spcPct val="107000"/>
                        </a:lnSpc>
                        <a:spcAft>
                          <a:spcPts val="0"/>
                        </a:spcAft>
                      </a:pPr>
                      <a:r>
                        <a:rPr lang="tr-TR" sz="1800">
                          <a:effectLst/>
                        </a:rPr>
                        <a:t>KKEG 					   </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tr-TR" sz="1800">
                          <a:effectLst/>
                        </a:rPr>
                        <a:t>200.000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979378"/>
                  </a:ext>
                </a:extLst>
              </a:tr>
              <a:tr h="429138">
                <a:tc>
                  <a:txBody>
                    <a:bodyPr/>
                    <a:lstStyle/>
                    <a:p>
                      <a:pPr>
                        <a:lnSpc>
                          <a:spcPct val="107000"/>
                        </a:lnSpc>
                        <a:spcAft>
                          <a:spcPts val="0"/>
                        </a:spcAft>
                      </a:pPr>
                      <a:r>
                        <a:rPr lang="tr-TR" sz="1800">
                          <a:effectLst/>
                        </a:rPr>
                        <a:t>Finansman gider kısıtlaması </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800">
                          <a:effectLst/>
                        </a:rPr>
                        <a:t>200.000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164639"/>
                  </a:ext>
                </a:extLst>
              </a:tr>
              <a:tr h="561566">
                <a:tc>
                  <a:txBody>
                    <a:bodyPr/>
                    <a:lstStyle/>
                    <a:p>
                      <a:pPr>
                        <a:lnSpc>
                          <a:spcPct val="107000"/>
                        </a:lnSpc>
                        <a:spcAft>
                          <a:spcPts val="0"/>
                        </a:spcAft>
                      </a:pPr>
                      <a:r>
                        <a:rPr lang="tr-TR" sz="1800">
                          <a:effectLst/>
                        </a:rPr>
                        <a:t>Zarar dahi olsa istisna ve indirimler	</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tr-TR" sz="1800">
                          <a:effectLst/>
                        </a:rPr>
                        <a:t>1.000.000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60637481"/>
                  </a:ext>
                </a:extLst>
              </a:tr>
              <a:tr h="561566">
                <a:tc>
                  <a:txBody>
                    <a:bodyPr/>
                    <a:lstStyle/>
                    <a:p>
                      <a:pPr>
                        <a:lnSpc>
                          <a:spcPct val="107000"/>
                        </a:lnSpc>
                        <a:spcAft>
                          <a:spcPts val="0"/>
                        </a:spcAft>
                      </a:pPr>
                      <a:r>
                        <a:rPr lang="tr-TR" sz="1800">
                          <a:effectLst/>
                        </a:rPr>
                        <a:t>Emisyon primi istisnası 		</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800">
                          <a:effectLst/>
                        </a:rPr>
                        <a:t>1.000.000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33751429"/>
                  </a:ext>
                </a:extLst>
              </a:tr>
              <a:tr h="561566">
                <a:tc>
                  <a:txBody>
                    <a:bodyPr/>
                    <a:lstStyle/>
                    <a:p>
                      <a:pPr>
                        <a:lnSpc>
                          <a:spcPct val="107000"/>
                        </a:lnSpc>
                        <a:spcAft>
                          <a:spcPts val="0"/>
                        </a:spcAft>
                      </a:pPr>
                      <a:r>
                        <a:rPr lang="tr-TR" sz="1800">
                          <a:effectLst/>
                        </a:rPr>
                        <a:t>Kurumlar vergisi Matrahı 		   </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tr-TR" sz="1800" dirty="0">
                          <a:effectLst/>
                        </a:rPr>
                        <a:t>200.000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00273225"/>
                  </a:ext>
                </a:extLst>
              </a:tr>
            </a:tbl>
          </a:graphicData>
        </a:graphic>
      </p:graphicFrame>
    </p:spTree>
    <p:extLst>
      <p:ext uri="{BB962C8B-B14F-4D97-AF65-F5344CB8AC3E}">
        <p14:creationId xmlns:p14="http://schemas.microsoft.com/office/powerpoint/2010/main" val="19978441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692727"/>
            <a:ext cx="11118273" cy="5532581"/>
          </a:xfrm>
        </p:spPr>
        <p:txBody>
          <a:bodyPr>
            <a:normAutofit/>
          </a:bodyPr>
          <a:lstStyle/>
          <a:p>
            <a:r>
              <a:rPr lang="tr-TR" sz="1500" b="1" dirty="0">
                <a:latin typeface="Arial" panose="020B0604020202020204" pitchFamily="34" charset="0"/>
                <a:cs typeface="Arial" panose="020B0604020202020204" pitchFamily="34" charset="0"/>
              </a:rPr>
              <a:t>Çözüm</a:t>
            </a:r>
            <a:endParaRPr lang="tr-TR" sz="1500" dirty="0">
              <a:latin typeface="Arial" panose="020B0604020202020204" pitchFamily="34" charset="0"/>
              <a:cs typeface="Arial" panose="020B0604020202020204" pitchFamily="34" charset="0"/>
            </a:endParaRPr>
          </a:p>
          <a:p>
            <a:pPr algn="just"/>
            <a:r>
              <a:rPr lang="tr-TR" sz="1500" dirty="0">
                <a:latin typeface="Arial" panose="020B0604020202020204" pitchFamily="34" charset="0"/>
                <a:cs typeface="Arial" panose="020B0604020202020204" pitchFamily="34" charset="0"/>
              </a:rPr>
              <a:t>Sermaye artırımıyla ilgili olarak yapılan muhasebe kaydı aşağıdaki şekilde olacaktır. </a:t>
            </a:r>
          </a:p>
          <a:p>
            <a:r>
              <a:rPr lang="tr-TR" sz="1500" dirty="0">
                <a:latin typeface="Arial" panose="020B0604020202020204" pitchFamily="34" charset="0"/>
                <a:cs typeface="Arial" panose="020B0604020202020204" pitchFamily="34" charset="0"/>
              </a:rPr>
              <a:t/>
            </a:r>
            <a:br>
              <a:rPr lang="tr-TR" sz="1500" dirty="0">
                <a:latin typeface="Arial" panose="020B0604020202020204" pitchFamily="34" charset="0"/>
                <a:cs typeface="Arial" panose="020B0604020202020204" pitchFamily="34" charset="0"/>
              </a:rPr>
            </a:br>
            <a:r>
              <a:rPr lang="tr-TR" sz="1500" dirty="0">
                <a:latin typeface="Arial" panose="020B0604020202020204" pitchFamily="34" charset="0"/>
                <a:cs typeface="Arial" panose="020B0604020202020204" pitchFamily="34" charset="0"/>
              </a:rPr>
              <a:t>_______________ / __________________</a:t>
            </a:r>
          </a:p>
          <a:p>
            <a:r>
              <a:rPr lang="tr-TR" sz="1500" dirty="0">
                <a:latin typeface="Arial" panose="020B0604020202020204" pitchFamily="34" charset="0"/>
                <a:cs typeface="Arial" panose="020B0604020202020204" pitchFamily="34" charset="0"/>
              </a:rPr>
              <a:t>501 Ödenmemiş sermaye Hs. 	1.000.000</a:t>
            </a:r>
          </a:p>
          <a:p>
            <a:r>
              <a:rPr lang="tr-TR" sz="1500" dirty="0">
                <a:latin typeface="Arial" panose="020B0604020202020204" pitchFamily="34" charset="0"/>
                <a:cs typeface="Arial" panose="020B0604020202020204" pitchFamily="34" charset="0"/>
              </a:rPr>
              <a:t>                   500 Sermaye Hs.                         	1.000.000</a:t>
            </a:r>
          </a:p>
          <a:p>
            <a:r>
              <a:rPr lang="tr-TR" sz="1500" dirty="0">
                <a:latin typeface="Arial" panose="020B0604020202020204" pitchFamily="34" charset="0"/>
                <a:cs typeface="Arial" panose="020B0604020202020204" pitchFamily="34" charset="0"/>
              </a:rPr>
              <a:t>_______________ / __________________</a:t>
            </a:r>
          </a:p>
          <a:p>
            <a:r>
              <a:rPr lang="tr-TR" sz="1500" dirty="0">
                <a:latin typeface="Arial" panose="020B0604020202020204" pitchFamily="34" charset="0"/>
                <a:cs typeface="Arial" panose="020B0604020202020204" pitchFamily="34" charset="0"/>
              </a:rPr>
              <a:t>102 Bankalar Hs.      		2.000.000</a:t>
            </a:r>
          </a:p>
          <a:p>
            <a:r>
              <a:rPr lang="tr-TR" sz="1500" dirty="0">
                <a:latin typeface="Arial" panose="020B0604020202020204" pitchFamily="34" charset="0"/>
                <a:cs typeface="Arial" panose="020B0604020202020204" pitchFamily="34" charset="0"/>
              </a:rPr>
              <a:t>       501Ödenmemiş Sermaye Hs.   	             1.000.000</a:t>
            </a:r>
          </a:p>
          <a:p>
            <a:r>
              <a:rPr lang="tr-TR" sz="1500" dirty="0">
                <a:latin typeface="Arial" panose="020B0604020202020204" pitchFamily="34" charset="0"/>
                <a:cs typeface="Arial" panose="020B0604020202020204" pitchFamily="34" charset="0"/>
              </a:rPr>
              <a:t>       520Hisse Sen. İhr. Pir. Hs.      	             1.000.000</a:t>
            </a:r>
          </a:p>
          <a:p>
            <a:r>
              <a:rPr lang="tr-TR" sz="1500" dirty="0">
                <a:latin typeface="Arial" panose="020B0604020202020204" pitchFamily="34" charset="0"/>
                <a:cs typeface="Arial" panose="020B0604020202020204" pitchFamily="34" charset="0"/>
              </a:rPr>
              <a:t>_______________ / __________________</a:t>
            </a:r>
          </a:p>
          <a:p>
            <a:pPr algn="just">
              <a:lnSpc>
                <a:spcPct val="160000"/>
              </a:lnSpc>
            </a:pPr>
            <a:r>
              <a:rPr lang="tr-TR" sz="1500" dirty="0">
                <a:latin typeface="Arial" panose="020B0604020202020204" pitchFamily="34" charset="0"/>
                <a:cs typeface="Arial" panose="020B0604020202020204" pitchFamily="34" charset="0"/>
              </a:rPr>
              <a:t/>
            </a:r>
            <a:br>
              <a:rPr lang="tr-TR" sz="1500" dirty="0">
                <a:latin typeface="Arial" panose="020B0604020202020204" pitchFamily="34" charset="0"/>
                <a:cs typeface="Arial" panose="020B0604020202020204" pitchFamily="34" charset="0"/>
              </a:rPr>
            </a:br>
            <a:r>
              <a:rPr lang="tr-TR" sz="1500" dirty="0">
                <a:latin typeface="Arial" panose="020B0604020202020204" pitchFamily="34" charset="0"/>
                <a:cs typeface="Arial" panose="020B0604020202020204" pitchFamily="34" charset="0"/>
              </a:rPr>
              <a:t>Görüldüğü üzere çıkarılan payların itibari değerin üzerinde satılmasından elde edilen kazanç gelir hesaplarıyla ilişkilendirilmemiştir. Dolayısıyla beyannameye KKEG olarak eklenmeli ve sonra Kurumlar Vergisi Kanununun 5/1-ç maddesi kapsamında istisna olarak indirilmelidir. </a:t>
            </a:r>
          </a:p>
          <a:p>
            <a:endParaRPr lang="tr-TR" dirty="0"/>
          </a:p>
        </p:txBody>
      </p:sp>
    </p:spTree>
    <p:extLst>
      <p:ext uri="{BB962C8B-B14F-4D97-AF65-F5344CB8AC3E}">
        <p14:creationId xmlns:p14="http://schemas.microsoft.com/office/powerpoint/2010/main" val="4953968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482600" y="498765"/>
            <a:ext cx="11229109" cy="5745017"/>
          </a:xfrm>
        </p:spPr>
        <p:txBody>
          <a:bodyPr>
            <a:normAutofit/>
          </a:bodyPr>
          <a:lstStyle/>
          <a:p>
            <a:pPr algn="just"/>
            <a:r>
              <a:rPr lang="tr-TR" sz="1800" b="1" dirty="0">
                <a:latin typeface="Arial" panose="020B0604020202020204" pitchFamily="34" charset="0"/>
                <a:cs typeface="Arial" panose="020B0604020202020204" pitchFamily="34" charset="0"/>
              </a:rPr>
              <a:t>Kurumlar Vergisi Kanununun 5/3 maddesine göre;</a:t>
            </a:r>
            <a:endParaRPr lang="tr-TR" sz="1800" dirty="0">
              <a:latin typeface="Arial" panose="020B0604020202020204" pitchFamily="34" charset="0"/>
              <a:cs typeface="Arial" panose="020B0604020202020204" pitchFamily="34" charset="0"/>
            </a:endParaRPr>
          </a:p>
          <a:p>
            <a:pPr algn="just"/>
            <a:r>
              <a:rPr lang="tr-TR" sz="1600" dirty="0">
                <a:latin typeface="Arial" panose="020B0604020202020204" pitchFamily="34" charset="0"/>
                <a:cs typeface="Arial" panose="020B0604020202020204" pitchFamily="34" charset="0"/>
              </a:rPr>
              <a:t>İstisnaya isabet eden giderler veya istisna kapsamında oluşan zararların istisna dışı kazançlardan indirimi kabul edilemez. </a:t>
            </a:r>
          </a:p>
          <a:p>
            <a:pPr algn="just"/>
            <a:r>
              <a:rPr lang="tr-TR" sz="1600" dirty="0">
                <a:latin typeface="Arial" panose="020B0604020202020204" pitchFamily="34" charset="0"/>
                <a:cs typeface="Arial" panose="020B0604020202020204" pitchFamily="34" charset="0"/>
              </a:rPr>
              <a:t>Bu kapsamda komisyon giderlerinin istisnaya isabet eden kısmı KKEG olarak kayıtlara alınmalıdır. </a:t>
            </a:r>
          </a:p>
          <a:p>
            <a:pPr algn="just"/>
            <a:r>
              <a:rPr lang="tr-TR" sz="1600" dirty="0">
                <a:latin typeface="Arial" panose="020B0604020202020204" pitchFamily="34" charset="0"/>
                <a:cs typeface="Arial" panose="020B0604020202020204" pitchFamily="34" charset="0"/>
              </a:rPr>
              <a:t>KKEG tutarı;</a:t>
            </a:r>
          </a:p>
          <a:p>
            <a:pPr algn="just"/>
            <a:r>
              <a:rPr lang="tr-TR" sz="1600" dirty="0">
                <a:latin typeface="Arial" panose="020B0604020202020204" pitchFamily="34" charset="0"/>
                <a:cs typeface="Arial" panose="020B0604020202020204" pitchFamily="34" charset="0"/>
              </a:rPr>
              <a:t>5.000*1.000.000/2.000.000= 2.500₺ olacaktır. </a:t>
            </a:r>
          </a:p>
          <a:p>
            <a:pPr algn="just"/>
            <a:r>
              <a:rPr lang="tr-TR" sz="1600" dirty="0">
                <a:latin typeface="Arial" panose="020B0604020202020204" pitchFamily="34" charset="0"/>
                <a:cs typeface="Arial" panose="020B0604020202020204" pitchFamily="34" charset="0"/>
              </a:rPr>
              <a:t>Beyan edilmesi gereken kurumlar vergisi matrahı şöyle olacaktır.  </a:t>
            </a:r>
          </a:p>
        </p:txBody>
      </p:sp>
      <p:graphicFrame>
        <p:nvGraphicFramePr>
          <p:cNvPr id="5" name="Tablo 4"/>
          <p:cNvGraphicFramePr>
            <a:graphicFrameLocks noGrp="1"/>
          </p:cNvGraphicFramePr>
          <p:nvPr>
            <p:extLst>
              <p:ext uri="{D42A27DB-BD31-4B8C-83A1-F6EECF244321}">
                <p14:modId xmlns:p14="http://schemas.microsoft.com/office/powerpoint/2010/main" val="1135853936"/>
              </p:ext>
            </p:extLst>
          </p:nvPr>
        </p:nvGraphicFramePr>
        <p:xfrm>
          <a:off x="554181" y="2733963"/>
          <a:ext cx="11157527" cy="3557544"/>
        </p:xfrm>
        <a:graphic>
          <a:graphicData uri="http://schemas.openxmlformats.org/drawingml/2006/table">
            <a:tbl>
              <a:tblPr firstRow="1" firstCol="1" bandRow="1">
                <a:tableStyleId>{5C22544A-7EE6-4342-B048-85BDC9FD1C3A}</a:tableStyleId>
              </a:tblPr>
              <a:tblGrid>
                <a:gridCol w="6356105">
                  <a:extLst>
                    <a:ext uri="{9D8B030D-6E8A-4147-A177-3AD203B41FA5}">
                      <a16:colId xmlns:a16="http://schemas.microsoft.com/office/drawing/2014/main" val="468965235"/>
                    </a:ext>
                  </a:extLst>
                </a:gridCol>
                <a:gridCol w="4801422">
                  <a:extLst>
                    <a:ext uri="{9D8B030D-6E8A-4147-A177-3AD203B41FA5}">
                      <a16:colId xmlns:a16="http://schemas.microsoft.com/office/drawing/2014/main" val="4123108941"/>
                    </a:ext>
                  </a:extLst>
                </a:gridCol>
              </a:tblGrid>
              <a:tr h="391211">
                <a:tc>
                  <a:txBody>
                    <a:bodyPr/>
                    <a:lstStyle/>
                    <a:p>
                      <a:pPr algn="just">
                        <a:lnSpc>
                          <a:spcPct val="150000"/>
                        </a:lnSpc>
                        <a:spcAft>
                          <a:spcPts val="0"/>
                        </a:spcAft>
                      </a:pPr>
                      <a:r>
                        <a:rPr lang="tr-TR" sz="1800" dirty="0">
                          <a:effectLst/>
                        </a:rPr>
                        <a:t>Ticari Bilanço karı</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800">
                          <a:effectLst/>
                        </a:rPr>
                        <a:t>1.000.000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74792221"/>
                  </a:ext>
                </a:extLst>
              </a:tr>
              <a:tr h="391211">
                <a:tc>
                  <a:txBody>
                    <a:bodyPr/>
                    <a:lstStyle/>
                    <a:p>
                      <a:pPr algn="just">
                        <a:lnSpc>
                          <a:spcPct val="150000"/>
                        </a:lnSpc>
                        <a:spcAft>
                          <a:spcPts val="0"/>
                        </a:spcAft>
                      </a:pPr>
                      <a:r>
                        <a:rPr lang="tr-TR" sz="1800" dirty="0">
                          <a:effectLst/>
                        </a:rPr>
                        <a:t>KKEG</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800" dirty="0">
                          <a:effectLst/>
                        </a:rPr>
                        <a:t>1.202.500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24109850"/>
                  </a:ext>
                </a:extLst>
              </a:tr>
              <a:tr h="391211">
                <a:tc>
                  <a:txBody>
                    <a:bodyPr/>
                    <a:lstStyle/>
                    <a:p>
                      <a:pPr algn="just">
                        <a:lnSpc>
                          <a:spcPct val="150000"/>
                        </a:lnSpc>
                        <a:spcAft>
                          <a:spcPts val="0"/>
                        </a:spcAft>
                      </a:pPr>
                      <a:r>
                        <a:rPr lang="tr-TR" sz="1800" dirty="0">
                          <a:effectLst/>
                        </a:rPr>
                        <a:t>Finansman gider kısıtlaması</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800" dirty="0">
                          <a:effectLst/>
                        </a:rPr>
                        <a:t>200.000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10706033"/>
                  </a:ext>
                </a:extLst>
              </a:tr>
              <a:tr h="391211">
                <a:tc>
                  <a:txBody>
                    <a:bodyPr/>
                    <a:lstStyle/>
                    <a:p>
                      <a:pPr algn="just">
                        <a:lnSpc>
                          <a:spcPct val="150000"/>
                        </a:lnSpc>
                        <a:spcAft>
                          <a:spcPts val="0"/>
                        </a:spcAft>
                      </a:pPr>
                      <a:r>
                        <a:rPr lang="tr-TR" sz="1800" dirty="0">
                          <a:effectLst/>
                        </a:rPr>
                        <a:t>Emisyon pirimi</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800" dirty="0">
                          <a:effectLst/>
                        </a:rPr>
                        <a:t>1.000.000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2446802"/>
                  </a:ext>
                </a:extLst>
              </a:tr>
              <a:tr h="544332">
                <a:tc>
                  <a:txBody>
                    <a:bodyPr/>
                    <a:lstStyle/>
                    <a:p>
                      <a:pPr algn="just">
                        <a:lnSpc>
                          <a:spcPct val="150000"/>
                        </a:lnSpc>
                        <a:spcAft>
                          <a:spcPts val="0"/>
                        </a:spcAft>
                      </a:pPr>
                      <a:r>
                        <a:rPr lang="tr-TR" sz="1800" dirty="0">
                          <a:effectLst/>
                        </a:rPr>
                        <a:t>İstisnaya isabet eden komisyon</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800" dirty="0">
                          <a:effectLst/>
                        </a:rPr>
                        <a:t>2.500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08778981"/>
                  </a:ext>
                </a:extLst>
              </a:tr>
              <a:tr h="544332">
                <a:tc>
                  <a:txBody>
                    <a:bodyPr/>
                    <a:lstStyle/>
                    <a:p>
                      <a:pPr algn="just">
                        <a:lnSpc>
                          <a:spcPct val="150000"/>
                        </a:lnSpc>
                        <a:spcAft>
                          <a:spcPts val="0"/>
                        </a:spcAft>
                      </a:pPr>
                      <a:r>
                        <a:rPr lang="tr-TR" sz="1800" dirty="0">
                          <a:effectLst/>
                        </a:rPr>
                        <a:t>Zarar dahi olsa indirilecek istisna ve indirimler</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800" dirty="0">
                          <a:effectLst/>
                        </a:rPr>
                        <a:t>1.000.000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6089117"/>
                  </a:ext>
                </a:extLst>
              </a:tr>
              <a:tr h="391211">
                <a:tc>
                  <a:txBody>
                    <a:bodyPr/>
                    <a:lstStyle/>
                    <a:p>
                      <a:pPr algn="just">
                        <a:lnSpc>
                          <a:spcPct val="150000"/>
                        </a:lnSpc>
                        <a:spcAft>
                          <a:spcPts val="0"/>
                        </a:spcAft>
                      </a:pPr>
                      <a:r>
                        <a:rPr lang="tr-TR" sz="1800" dirty="0">
                          <a:effectLst/>
                        </a:rPr>
                        <a:t>Emisyon primi istisnası</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800" dirty="0">
                          <a:effectLst/>
                        </a:rPr>
                        <a:t>1.000.000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86612543"/>
                  </a:ext>
                </a:extLst>
              </a:tr>
              <a:tr h="391211">
                <a:tc>
                  <a:txBody>
                    <a:bodyPr/>
                    <a:lstStyle/>
                    <a:p>
                      <a:pPr algn="just">
                        <a:lnSpc>
                          <a:spcPct val="150000"/>
                        </a:lnSpc>
                        <a:spcAft>
                          <a:spcPts val="0"/>
                        </a:spcAft>
                      </a:pPr>
                      <a:r>
                        <a:rPr lang="tr-TR" sz="1800" dirty="0">
                          <a:effectLst/>
                        </a:rPr>
                        <a:t>Kurumlar vergisi Matrahı</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800" dirty="0">
                          <a:effectLst/>
                        </a:rPr>
                        <a:t>1.202.500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6461533"/>
                  </a:ext>
                </a:extLst>
              </a:tr>
            </a:tbl>
          </a:graphicData>
        </a:graphic>
      </p:graphicFrame>
    </p:spTree>
    <p:extLst>
      <p:ext uri="{BB962C8B-B14F-4D97-AF65-F5344CB8AC3E}">
        <p14:creationId xmlns:p14="http://schemas.microsoft.com/office/powerpoint/2010/main" val="21482584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599" y="517235"/>
            <a:ext cx="10933546" cy="1339273"/>
          </a:xfrm>
        </p:spPr>
        <p:txBody>
          <a:bodyPr/>
          <a:lstStyle/>
          <a:p>
            <a:r>
              <a:rPr lang="tr-TR" sz="1600" b="1" dirty="0">
                <a:latin typeface="Arial" panose="020B0604020202020204" pitchFamily="34" charset="0"/>
                <a:cs typeface="Arial" panose="020B0604020202020204" pitchFamily="34" charset="0"/>
              </a:rPr>
              <a:t>KURUMLAR VERGİSİ KANUNU 5/1-e MADDESİ KAPSAMINDA TAŞINMAZ VE İŞTİRAK HİSSESİ SATIŞ KAZANCI İSTİSNASI </a:t>
            </a:r>
          </a:p>
        </p:txBody>
      </p:sp>
      <p:sp>
        <p:nvSpPr>
          <p:cNvPr id="3" name="İçerik Yer Tutucusu 2"/>
          <p:cNvSpPr>
            <a:spLocks noGrp="1"/>
          </p:cNvSpPr>
          <p:nvPr>
            <p:ph idx="1"/>
          </p:nvPr>
        </p:nvSpPr>
        <p:spPr>
          <a:xfrm>
            <a:off x="482601" y="1856508"/>
            <a:ext cx="11118272" cy="4341091"/>
          </a:xfrm>
        </p:spPr>
        <p:txBody>
          <a:bodyPr>
            <a:normAutofit fontScale="32500" lnSpcReduction="20000"/>
          </a:bodyPr>
          <a:lstStyle/>
          <a:p>
            <a:pPr algn="just">
              <a:lnSpc>
                <a:spcPct val="170000"/>
              </a:lnSpc>
            </a:pPr>
            <a:r>
              <a:rPr lang="tr-TR" sz="4400" dirty="0">
                <a:latin typeface="Arial" panose="020B0604020202020204" pitchFamily="34" charset="0"/>
                <a:cs typeface="Arial" panose="020B0604020202020204" pitchFamily="34" charset="0"/>
              </a:rPr>
              <a:t>Kurumların en az 2 tam yıl süreyle aktiflerinde yer alan iştirak hisseleri, kurucu senetleri, intifa senetleri ve rüçhan haklarının satışından doğan kazançların %75’i ile taşınmazların satışından doğan kazançların %50’si kurumlar vergisinden istisnadır. </a:t>
            </a:r>
          </a:p>
          <a:p>
            <a:pPr algn="just">
              <a:lnSpc>
                <a:spcPct val="170000"/>
              </a:lnSpc>
            </a:pPr>
            <a:r>
              <a:rPr lang="tr-TR" sz="4400" dirty="0">
                <a:latin typeface="Arial" panose="020B0604020202020204" pitchFamily="34" charset="0"/>
                <a:cs typeface="Arial" panose="020B0604020202020204" pitchFamily="34" charset="0"/>
              </a:rPr>
              <a:t>İstisnadan yararlanma şartları; </a:t>
            </a:r>
          </a:p>
          <a:p>
            <a:pPr lvl="0" algn="just">
              <a:lnSpc>
                <a:spcPct val="170000"/>
              </a:lnSpc>
            </a:pPr>
            <a:r>
              <a:rPr lang="tr-TR" sz="4400" dirty="0">
                <a:latin typeface="Arial" panose="020B0604020202020204" pitchFamily="34" charset="0"/>
                <a:cs typeface="Arial" panose="020B0604020202020204" pitchFamily="34" charset="0"/>
              </a:rPr>
              <a:t>Tam veya dar mükellef kurumlar faydalanabilir.</a:t>
            </a:r>
          </a:p>
          <a:p>
            <a:pPr lvl="0" algn="just">
              <a:lnSpc>
                <a:spcPct val="170000"/>
              </a:lnSpc>
            </a:pPr>
            <a:r>
              <a:rPr lang="tr-TR" sz="4400" dirty="0">
                <a:latin typeface="Arial" panose="020B0604020202020204" pitchFamily="34" charset="0"/>
                <a:cs typeface="Arial" panose="020B0604020202020204" pitchFamily="34" charset="0"/>
              </a:rPr>
              <a:t>İktisadi kıymetlerin en az 2 yıl tam süreyle (730 gün) elde tutulması gerekmektedir.</a:t>
            </a:r>
          </a:p>
          <a:p>
            <a:pPr lvl="0" algn="just">
              <a:lnSpc>
                <a:spcPct val="170000"/>
              </a:lnSpc>
            </a:pPr>
            <a:r>
              <a:rPr lang="tr-TR" sz="4400" dirty="0">
                <a:latin typeface="Arial" panose="020B0604020202020204" pitchFamily="34" charset="0"/>
                <a:cs typeface="Arial" panose="020B0604020202020204" pitchFamily="34" charset="0"/>
              </a:rPr>
              <a:t>Satış bedeli, satışı izleyen yılın başından itibaren ikinci takvim yılının sonuna kadar tahsil edilmelidir. </a:t>
            </a:r>
          </a:p>
          <a:p>
            <a:pPr lvl="0" algn="just">
              <a:lnSpc>
                <a:spcPct val="170000"/>
              </a:lnSpc>
            </a:pPr>
            <a:r>
              <a:rPr lang="tr-TR" sz="4400" dirty="0">
                <a:latin typeface="Arial" panose="020B0604020202020204" pitchFamily="34" charset="0"/>
                <a:cs typeface="Arial" panose="020B0604020202020204" pitchFamily="34" charset="0"/>
              </a:rPr>
              <a:t>Satış tutarının istisnaya isabet eden kısmı, satışın yapıldığı dönemi izleyen yılın başından itibaren 5 yıl süreyle, beşinci yılın sonuna kadar pasifte özel bir fon hesabında tutulmalıdır. </a:t>
            </a:r>
          </a:p>
          <a:p>
            <a:pPr lvl="0" algn="just">
              <a:lnSpc>
                <a:spcPct val="170000"/>
              </a:lnSpc>
            </a:pPr>
            <a:r>
              <a:rPr lang="tr-TR" sz="4400" dirty="0">
                <a:latin typeface="Arial" panose="020B0604020202020204" pitchFamily="34" charset="0"/>
                <a:cs typeface="Arial" panose="020B0604020202020204" pitchFamily="34" charset="0"/>
              </a:rPr>
              <a:t>Menkul kıymet ve taşınmaz ticaretiyle iştigal edenler bu faaliyetleri kapsamında iktisap ettikleri iktisadi kıymetler için bu istisnadan faydalanamaz. </a:t>
            </a:r>
          </a:p>
          <a:p>
            <a:endParaRPr lang="tr-TR" dirty="0"/>
          </a:p>
        </p:txBody>
      </p:sp>
    </p:spTree>
    <p:extLst>
      <p:ext uri="{BB962C8B-B14F-4D97-AF65-F5344CB8AC3E}">
        <p14:creationId xmlns:p14="http://schemas.microsoft.com/office/powerpoint/2010/main" val="34585427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4CC7C05-C57E-65E4-AAA1-CC136BCC2563}"/>
              </a:ext>
            </a:extLst>
          </p:cNvPr>
          <p:cNvSpPr>
            <a:spLocks noGrp="1"/>
          </p:cNvSpPr>
          <p:nvPr>
            <p:ph idx="1"/>
          </p:nvPr>
        </p:nvSpPr>
        <p:spPr>
          <a:xfrm>
            <a:off x="482600" y="463826"/>
            <a:ext cx="11060043" cy="5883965"/>
          </a:xfrm>
        </p:spPr>
        <p:txBody>
          <a:bodyPr>
            <a:normAutofit/>
          </a:bodyPr>
          <a:lstStyle/>
          <a:p>
            <a:pPr lvl="0" algn="just">
              <a:lnSpc>
                <a:spcPct val="170000"/>
              </a:lnSpc>
            </a:pPr>
            <a:r>
              <a:rPr lang="tr-TR" sz="1800" dirty="0">
                <a:latin typeface="Arial" panose="020B0604020202020204" pitchFamily="34" charset="0"/>
                <a:cs typeface="Arial" panose="020B0604020202020204" pitchFamily="34" charset="0"/>
              </a:rPr>
              <a:t>Pasifte özel bir fon hesabında tutulan istisna kazancın işletmeden çekilmesi, başka bir hesaba transfer edilmesi şirketin tasfiyeye girmesi durumunda istisna şartları ihlal edilmiş olacaktır. Zamanında tahsil edilmemiş olan vergiler gecikme faizi ve vergi ziya-ı cezasıyla birlikte tahsil edilir. </a:t>
            </a:r>
          </a:p>
          <a:p>
            <a:pPr algn="just">
              <a:lnSpc>
                <a:spcPct val="170000"/>
              </a:lnSpc>
            </a:pPr>
            <a:r>
              <a:rPr lang="tr-TR" sz="1800" dirty="0">
                <a:latin typeface="Arial" panose="020B0604020202020204" pitchFamily="34" charset="0"/>
                <a:cs typeface="Arial" panose="020B0604020202020204" pitchFamily="34" charset="0"/>
              </a:rPr>
              <a:t>İstisna satışın yapıldığı dönemde uygulanır. </a:t>
            </a:r>
          </a:p>
          <a:p>
            <a:pPr algn="just">
              <a:lnSpc>
                <a:spcPct val="170000"/>
              </a:lnSpc>
            </a:pPr>
            <a:r>
              <a:rPr lang="tr-TR" sz="1800" dirty="0">
                <a:latin typeface="Arial" panose="020B0604020202020204" pitchFamily="34" charset="0"/>
                <a:cs typeface="Arial" panose="020B0604020202020204" pitchFamily="34" charset="0"/>
              </a:rPr>
              <a:t>İstisnanın amacı firmaların çalışma sermayesini güçlendirmek olduğu için trampa, takas gibi nakit girdisi olmayan veya borcu azaltmayan elden çıkarmalar istisnadan yararlanamayacaktır. </a:t>
            </a:r>
          </a:p>
          <a:p>
            <a:pPr algn="just">
              <a:lnSpc>
                <a:spcPct val="170000"/>
              </a:lnSpc>
            </a:pPr>
            <a:r>
              <a:rPr lang="tr-TR" sz="1800" dirty="0">
                <a:latin typeface="Arial" panose="020B0604020202020204" pitchFamily="34" charset="0"/>
                <a:cs typeface="Arial" panose="020B0604020202020204" pitchFamily="34" charset="0"/>
              </a:rPr>
              <a:t>Kamulaştırma hallerinde istisnadan yararlanılabilir. Kamulaştırma bedeline açılan dava sonucu elde edilen kazançların yine taşınmaza isabet eden kısmı istisnadan faydalanabilir.</a:t>
            </a:r>
          </a:p>
          <a:p>
            <a:pPr algn="just">
              <a:lnSpc>
                <a:spcPct val="170000"/>
              </a:lnSpc>
            </a:pPr>
            <a:r>
              <a:rPr lang="tr-TR" sz="1800" dirty="0">
                <a:latin typeface="Arial" panose="020B0604020202020204" pitchFamily="34" charset="0"/>
                <a:cs typeface="Arial" panose="020B0604020202020204" pitchFamily="34" charset="0"/>
              </a:rPr>
              <a:t>İcra yoluyla veya rızası dışında gerçekleşen satışlarda da işletmenin finansal açıdan düzelmesine fayda sağlayacağı için istisna uygulamasından yararlanabilecektir</a:t>
            </a:r>
          </a:p>
          <a:p>
            <a:endParaRPr lang="tr-TR" dirty="0"/>
          </a:p>
        </p:txBody>
      </p:sp>
    </p:spTree>
    <p:extLst>
      <p:ext uri="{BB962C8B-B14F-4D97-AF65-F5344CB8AC3E}">
        <p14:creationId xmlns:p14="http://schemas.microsoft.com/office/powerpoint/2010/main" val="8897845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591127"/>
            <a:ext cx="11118273" cy="5661891"/>
          </a:xfrm>
        </p:spPr>
        <p:txBody>
          <a:bodyPr>
            <a:normAutofit/>
          </a:bodyPr>
          <a:lstStyle/>
          <a:p>
            <a:pPr algn="just">
              <a:lnSpc>
                <a:spcPct val="150000"/>
              </a:lnSpc>
            </a:pPr>
            <a:r>
              <a:rPr lang="tr-TR" sz="1500" dirty="0">
                <a:latin typeface="Arial" panose="020B0604020202020204" pitchFamily="34" charset="0"/>
                <a:cs typeface="Arial" panose="020B0604020202020204" pitchFamily="34" charset="0"/>
              </a:rPr>
              <a:t>Kur farkı gelirleri istisna kapsamında değerlendirilmeyecektir. </a:t>
            </a:r>
          </a:p>
          <a:p>
            <a:pPr algn="just">
              <a:lnSpc>
                <a:spcPct val="150000"/>
              </a:lnSpc>
            </a:pPr>
            <a:r>
              <a:rPr lang="tr-TR" sz="1500" dirty="0">
                <a:latin typeface="Arial" panose="020B0604020202020204" pitchFamily="34" charset="0"/>
                <a:cs typeface="Arial" panose="020B0604020202020204" pitchFamily="34" charset="0"/>
              </a:rPr>
              <a:t>Bir şirketin devir alınması durumunda o şirkete ait varlıklara uygulanacak taşınmaz ve iştirak hissesi satış kazancı istisnasında 2 yıllık sürenin başlangıç tarihi olarak, devir alınan şirketin taşınmaz veya iştirak hisselerini iktisap ettiği tarih nazara alınır. </a:t>
            </a:r>
          </a:p>
          <a:p>
            <a:pPr algn="just">
              <a:lnSpc>
                <a:spcPct val="150000"/>
              </a:lnSpc>
            </a:pPr>
            <a:r>
              <a:rPr lang="tr-TR" sz="1500" dirty="0">
                <a:latin typeface="Arial" panose="020B0604020202020204" pitchFamily="34" charset="0"/>
                <a:cs typeface="Arial" panose="020B0604020202020204" pitchFamily="34" charset="0"/>
              </a:rPr>
              <a:t>Farklı tariklerde elde edilen iştirak hisselerinin bir kısmını satmaları durumunda </a:t>
            </a:r>
            <a:r>
              <a:rPr lang="tr-TR" sz="1500" b="1" dirty="0">
                <a:latin typeface="Arial" panose="020B0604020202020204" pitchFamily="34" charset="0"/>
                <a:cs typeface="Arial" panose="020B0604020202020204" pitchFamily="34" charset="0"/>
              </a:rPr>
              <a:t>FİFO yönteminin</a:t>
            </a:r>
            <a:r>
              <a:rPr lang="tr-TR" sz="1500" dirty="0">
                <a:latin typeface="Arial" panose="020B0604020202020204" pitchFamily="34" charset="0"/>
                <a:cs typeface="Arial" panose="020B0604020202020204" pitchFamily="34" charset="0"/>
              </a:rPr>
              <a:t> kullanılması gerekir. </a:t>
            </a:r>
          </a:p>
          <a:p>
            <a:pPr algn="just">
              <a:lnSpc>
                <a:spcPct val="150000"/>
              </a:lnSpc>
            </a:pPr>
            <a:r>
              <a:rPr lang="tr-TR" sz="1500" dirty="0">
                <a:latin typeface="Arial" panose="020B0604020202020204" pitchFamily="34" charset="0"/>
                <a:cs typeface="Arial" panose="020B0604020202020204" pitchFamily="34" charset="0"/>
              </a:rPr>
              <a:t>Yasal yedeklerden elde edilen iştirak hisselerinde edinilme tarihi ilk iktisabın elde edilme tarihidir.</a:t>
            </a:r>
          </a:p>
          <a:p>
            <a:pPr algn="just">
              <a:lnSpc>
                <a:spcPct val="150000"/>
              </a:lnSpc>
            </a:pPr>
            <a:r>
              <a:rPr lang="tr-TR" sz="1500" dirty="0">
                <a:latin typeface="Arial" panose="020B0604020202020204" pitchFamily="34" charset="0"/>
                <a:cs typeface="Arial" panose="020B0604020202020204" pitchFamily="34" charset="0"/>
              </a:rPr>
              <a:t>İhraç primlerinden kaynaklı elde edilen iştirak hisseleri hisse senetlerinin ilk satın alma tarihidir.</a:t>
            </a:r>
          </a:p>
          <a:p>
            <a:pPr algn="just">
              <a:lnSpc>
                <a:spcPct val="150000"/>
              </a:lnSpc>
            </a:pPr>
            <a:r>
              <a:rPr lang="tr-TR" sz="1500" dirty="0">
                <a:latin typeface="Arial" panose="020B0604020202020204" pitchFamily="34" charset="0"/>
                <a:cs typeface="Arial" panose="020B0604020202020204" pitchFamily="34" charset="0"/>
              </a:rPr>
              <a:t>Özel fonlardan kaynaklı iştirak hissesi elde edilmesinde ilk satın alma tarihi nazara alınır. </a:t>
            </a:r>
          </a:p>
          <a:p>
            <a:pPr algn="just">
              <a:lnSpc>
                <a:spcPct val="150000"/>
              </a:lnSpc>
            </a:pPr>
            <a:r>
              <a:rPr lang="tr-TR" sz="1500" dirty="0">
                <a:latin typeface="Arial" panose="020B0604020202020204" pitchFamily="34" charset="0"/>
                <a:cs typeface="Arial" panose="020B0604020202020204" pitchFamily="34" charset="0"/>
              </a:rPr>
              <a:t>Taşınmazlarda, cins tahsisinin gecikmesi durumunda kullanım tarihi baz alınmalıdır.</a:t>
            </a:r>
          </a:p>
          <a:p>
            <a:endParaRPr lang="tr-TR" dirty="0"/>
          </a:p>
        </p:txBody>
      </p:sp>
    </p:spTree>
    <p:extLst>
      <p:ext uri="{BB962C8B-B14F-4D97-AF65-F5344CB8AC3E}">
        <p14:creationId xmlns:p14="http://schemas.microsoft.com/office/powerpoint/2010/main" val="19633640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812800"/>
            <a:ext cx="11182927" cy="5394036"/>
          </a:xfrm>
        </p:spPr>
        <p:txBody>
          <a:bodyPr>
            <a:normAutofit fontScale="62500" lnSpcReduction="20000"/>
          </a:bodyPr>
          <a:lstStyle/>
          <a:p>
            <a:pPr algn="just"/>
            <a:r>
              <a:rPr lang="tr-TR" sz="2100" b="1" dirty="0">
                <a:latin typeface="Arial" panose="020B0604020202020204" pitchFamily="34" charset="0"/>
                <a:cs typeface="Arial" panose="020B0604020202020204" pitchFamily="34" charset="0"/>
              </a:rPr>
              <a:t>İstisna;</a:t>
            </a:r>
            <a:endParaRPr lang="tr-TR" sz="2100" dirty="0">
              <a:latin typeface="Arial" panose="020B0604020202020204" pitchFamily="34" charset="0"/>
              <a:cs typeface="Arial" panose="020B0604020202020204" pitchFamily="34" charset="0"/>
            </a:endParaRPr>
          </a:p>
          <a:p>
            <a:pPr algn="just">
              <a:lnSpc>
                <a:spcPct val="160000"/>
              </a:lnSpc>
            </a:pPr>
            <a:r>
              <a:rPr lang="tr-TR" sz="2200" dirty="0">
                <a:latin typeface="Arial" panose="020B0604020202020204" pitchFamily="34" charset="0"/>
                <a:cs typeface="Arial" panose="020B0604020202020204" pitchFamily="34" charset="0"/>
              </a:rPr>
              <a:t>Taşınmazlarda %50 </a:t>
            </a:r>
          </a:p>
          <a:p>
            <a:pPr algn="just">
              <a:lnSpc>
                <a:spcPct val="160000"/>
              </a:lnSpc>
            </a:pPr>
            <a:r>
              <a:rPr lang="tr-TR" sz="2200" dirty="0">
                <a:latin typeface="Arial" panose="020B0604020202020204" pitchFamily="34" charset="0"/>
                <a:cs typeface="Arial" panose="020B0604020202020204" pitchFamily="34" charset="0"/>
              </a:rPr>
              <a:t>İştirak hisseleri, kurucu senetleri, intifa senetleri, rüçhan haklarında %75 oranında uygulanır.</a:t>
            </a:r>
          </a:p>
          <a:p>
            <a:pPr algn="just">
              <a:lnSpc>
                <a:spcPct val="160000"/>
              </a:lnSpc>
            </a:pPr>
            <a:r>
              <a:rPr lang="tr-TR" sz="2200" b="1" dirty="0">
                <a:latin typeface="Arial" panose="020B0604020202020204" pitchFamily="34" charset="0"/>
                <a:cs typeface="Arial" panose="020B0604020202020204" pitchFamily="34" charset="0"/>
              </a:rPr>
              <a:t>Taşınmazından anlamamız gereken;</a:t>
            </a:r>
            <a:endParaRPr lang="tr-TR" sz="2200" dirty="0">
              <a:latin typeface="Arial" panose="020B0604020202020204" pitchFamily="34" charset="0"/>
              <a:cs typeface="Arial" panose="020B0604020202020204" pitchFamily="34" charset="0"/>
            </a:endParaRPr>
          </a:p>
          <a:p>
            <a:pPr algn="just">
              <a:lnSpc>
                <a:spcPct val="160000"/>
              </a:lnSpc>
            </a:pPr>
            <a:r>
              <a:rPr lang="tr-TR" sz="2200" dirty="0">
                <a:latin typeface="Arial" panose="020B0604020202020204" pitchFamily="34" charset="0"/>
                <a:cs typeface="Arial" panose="020B0604020202020204" pitchFamily="34" charset="0"/>
              </a:rPr>
              <a:t>Arsa ve araziler,</a:t>
            </a:r>
          </a:p>
          <a:p>
            <a:pPr algn="just">
              <a:lnSpc>
                <a:spcPct val="160000"/>
              </a:lnSpc>
            </a:pPr>
            <a:r>
              <a:rPr lang="tr-TR" sz="2200" dirty="0">
                <a:latin typeface="Arial" panose="020B0604020202020204" pitchFamily="34" charset="0"/>
                <a:cs typeface="Arial" panose="020B0604020202020204" pitchFamily="34" charset="0"/>
              </a:rPr>
              <a:t>Tapu kütüğüne kayıtlı bağımsız bölümler,</a:t>
            </a:r>
          </a:p>
          <a:p>
            <a:pPr algn="just">
              <a:lnSpc>
                <a:spcPct val="160000"/>
              </a:lnSpc>
            </a:pPr>
            <a:r>
              <a:rPr lang="tr-TR" sz="2200" dirty="0">
                <a:latin typeface="Arial" panose="020B0604020202020204" pitchFamily="34" charset="0"/>
                <a:cs typeface="Arial" panose="020B0604020202020204" pitchFamily="34" charset="0"/>
              </a:rPr>
              <a:t>Tapu kütüğüne gayrimenkul gibi tescil edilen haklardır. (İrtifak hakkı, kaynak hakkı, geçit hakkı, devre mülk hakkı gibi)</a:t>
            </a:r>
          </a:p>
          <a:p>
            <a:pPr algn="just">
              <a:lnSpc>
                <a:spcPct val="160000"/>
              </a:lnSpc>
            </a:pPr>
            <a:r>
              <a:rPr lang="tr-TR" sz="2200" dirty="0">
                <a:latin typeface="Arial" panose="020B0604020202020204" pitchFamily="34" charset="0"/>
                <a:cs typeface="Arial" panose="020B0604020202020204" pitchFamily="34" charset="0"/>
              </a:rPr>
              <a:t>İktisadi kıymetlerin en az 2 yıl tam süreyle (730 gün) elde tutulması gerekmektedir.</a:t>
            </a:r>
          </a:p>
          <a:p>
            <a:pPr algn="just">
              <a:lnSpc>
                <a:spcPct val="160000"/>
              </a:lnSpc>
            </a:pPr>
            <a:r>
              <a:rPr lang="tr-TR" sz="2200" dirty="0">
                <a:latin typeface="Arial" panose="020B0604020202020204" pitchFamily="34" charset="0"/>
                <a:cs typeface="Arial" panose="020B0604020202020204" pitchFamily="34" charset="0"/>
              </a:rPr>
              <a:t>Taşınmazın mülkiyetinin devri tapuya tescil ile gerçekleşir. Satış vaadi sözleşmeleri veya tapuya tescil işlemi gerektirmeyen işlemler sonucu, taşınmaz mülkiyeti devredilmiş sayılmayacağından, bu işlemler sonucu tahsil edilen bedellerin istisnaya konu olabilmesi mümkün bulunmamaktadır. </a:t>
            </a:r>
          </a:p>
          <a:p>
            <a:pPr algn="just">
              <a:lnSpc>
                <a:spcPct val="160000"/>
              </a:lnSpc>
            </a:pPr>
            <a:r>
              <a:rPr lang="tr-TR" sz="2200" b="1" dirty="0">
                <a:latin typeface="Arial" panose="020B0604020202020204" pitchFamily="34" charset="0"/>
                <a:cs typeface="Arial" panose="020B0604020202020204" pitchFamily="34" charset="0"/>
              </a:rPr>
              <a:t>KDV istisnası açısından ise;</a:t>
            </a:r>
            <a:r>
              <a:rPr lang="tr-TR" sz="2200" dirty="0">
                <a:latin typeface="Arial" panose="020B0604020202020204" pitchFamily="34" charset="0"/>
                <a:cs typeface="Arial" panose="020B0604020202020204" pitchFamily="34" charset="0"/>
              </a:rPr>
              <a:t> istisna süresinin hesaplanmasında gayrimenkullerin adı geçen alıcılar adına tapuda tescil edilip edilmediğine bakılmaksızın fiili kullanıma bırakılma tarihi itibariyle iki tam yıldan fazla süredir kurumun aktifinde kayıtlı bulunması yeterli olacaktır</a:t>
            </a:r>
            <a:r>
              <a:rPr lang="tr-TR" sz="2100" dirty="0">
                <a:latin typeface="Arial" panose="020B0604020202020204" pitchFamily="34" charset="0"/>
                <a:cs typeface="Arial" panose="020B0604020202020204" pitchFamily="34" charset="0"/>
              </a:rPr>
              <a:t>. </a:t>
            </a:r>
          </a:p>
          <a:p>
            <a:endParaRPr lang="tr-TR" dirty="0"/>
          </a:p>
        </p:txBody>
      </p:sp>
    </p:spTree>
    <p:extLst>
      <p:ext uri="{BB962C8B-B14F-4D97-AF65-F5344CB8AC3E}">
        <p14:creationId xmlns:p14="http://schemas.microsoft.com/office/powerpoint/2010/main" val="29225561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748145"/>
            <a:ext cx="11155218" cy="5375563"/>
          </a:xfrm>
        </p:spPr>
        <p:txBody>
          <a:bodyPr/>
          <a:lstStyle/>
          <a:p>
            <a:pPr algn="just"/>
            <a:r>
              <a:rPr lang="tr-TR" sz="1800" b="1" dirty="0">
                <a:latin typeface="Arial" panose="020B0604020202020204" pitchFamily="34" charset="0"/>
                <a:cs typeface="Arial" panose="020B0604020202020204" pitchFamily="34" charset="0"/>
              </a:rPr>
              <a:t>Örnek</a:t>
            </a:r>
            <a:endParaRPr lang="tr-TR" sz="1800" dirty="0">
              <a:latin typeface="Arial" panose="020B0604020202020204" pitchFamily="34" charset="0"/>
              <a:cs typeface="Arial" panose="020B0604020202020204" pitchFamily="34" charset="0"/>
            </a:endParaRPr>
          </a:p>
          <a:p>
            <a:pPr algn="just">
              <a:lnSpc>
                <a:spcPct val="150000"/>
              </a:lnSpc>
            </a:pPr>
            <a:r>
              <a:rPr lang="tr-TR" sz="1400" dirty="0">
                <a:latin typeface="Arial" panose="020B0604020202020204" pitchFamily="34" charset="0"/>
                <a:cs typeface="Arial" panose="020B0604020202020204" pitchFamily="34" charset="0"/>
              </a:rPr>
              <a:t>Mobilya imalatı ve satışı faaliyetiyle iştigal eden Erdem A.Ş. 2013 hesap döneminde 1.000.000 ₺ bedelle aktifine kaydettiği ve idari ofis olarak kullandığı binasını, 01.02.2022 tarihinde 5.000.000 ₺ bedelle KDV’den istisna olarak satmıştır. Kazancın 2.000.000 ₺ kısmı KVK 5/1-e maddesi kapsamında beyanname üzerinden indirim konusu yapılmıştır. 10.01.2023 tarihinde istisna tutarı özel bir fon hesabına kaydetmiştir. </a:t>
            </a:r>
          </a:p>
          <a:p>
            <a:pPr algn="just"/>
            <a:r>
              <a:rPr lang="tr-TR" sz="1400" dirty="0">
                <a:latin typeface="Arial" panose="020B0604020202020204" pitchFamily="34" charset="0"/>
                <a:cs typeface="Arial" panose="020B0604020202020204" pitchFamily="34" charset="0"/>
              </a:rPr>
              <a:t>Satış bedelinin karşılığı olarak yapılan tahsilatlar şöyledir;</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356700602"/>
              </p:ext>
            </p:extLst>
          </p:nvPr>
        </p:nvGraphicFramePr>
        <p:xfrm>
          <a:off x="482600" y="2974107"/>
          <a:ext cx="11053619" cy="3291840"/>
        </p:xfrm>
        <a:graphic>
          <a:graphicData uri="http://schemas.openxmlformats.org/drawingml/2006/table">
            <a:tbl>
              <a:tblPr firstRow="1" firstCol="1" bandRow="1">
                <a:tableStyleId>{5C22544A-7EE6-4342-B048-85BDC9FD1C3A}</a:tableStyleId>
              </a:tblPr>
              <a:tblGrid>
                <a:gridCol w="2768384">
                  <a:extLst>
                    <a:ext uri="{9D8B030D-6E8A-4147-A177-3AD203B41FA5}">
                      <a16:colId xmlns:a16="http://schemas.microsoft.com/office/drawing/2014/main" val="886148684"/>
                    </a:ext>
                  </a:extLst>
                </a:gridCol>
                <a:gridCol w="4600695">
                  <a:extLst>
                    <a:ext uri="{9D8B030D-6E8A-4147-A177-3AD203B41FA5}">
                      <a16:colId xmlns:a16="http://schemas.microsoft.com/office/drawing/2014/main" val="3293794508"/>
                    </a:ext>
                  </a:extLst>
                </a:gridCol>
                <a:gridCol w="3684540">
                  <a:extLst>
                    <a:ext uri="{9D8B030D-6E8A-4147-A177-3AD203B41FA5}">
                      <a16:colId xmlns:a16="http://schemas.microsoft.com/office/drawing/2014/main" val="1324406904"/>
                    </a:ext>
                  </a:extLst>
                </a:gridCol>
              </a:tblGrid>
              <a:tr h="393700">
                <a:tc>
                  <a:txBody>
                    <a:bodyPr/>
                    <a:lstStyle/>
                    <a:p>
                      <a:pPr algn="ctr">
                        <a:lnSpc>
                          <a:spcPct val="150000"/>
                        </a:lnSpc>
                        <a:spcAft>
                          <a:spcPts val="0"/>
                        </a:spcAft>
                      </a:pPr>
                      <a:r>
                        <a:rPr lang="tr-TR" sz="1800">
                          <a:effectLst/>
                        </a:rPr>
                        <a:t>Tarih</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800">
                          <a:effectLst/>
                        </a:rPr>
                        <a:t>Tahsilat şekli</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800">
                          <a:effectLst/>
                        </a:rPr>
                        <a:t>Tahsilat Tutarı</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90144642"/>
                  </a:ext>
                </a:extLst>
              </a:tr>
              <a:tr h="393700">
                <a:tc>
                  <a:txBody>
                    <a:bodyPr/>
                    <a:lstStyle/>
                    <a:p>
                      <a:pPr algn="ctr">
                        <a:lnSpc>
                          <a:spcPct val="150000"/>
                        </a:lnSpc>
                        <a:spcAft>
                          <a:spcPts val="0"/>
                        </a:spcAft>
                      </a:pPr>
                      <a:r>
                        <a:rPr lang="tr-TR" sz="1800" dirty="0">
                          <a:effectLst/>
                        </a:rPr>
                        <a:t>05.01.2022</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tr-TR" sz="1800">
                          <a:effectLst/>
                        </a:rPr>
                        <a:t>Alınan Avans</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800">
                          <a:effectLst/>
                        </a:rPr>
                        <a:t>200.000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03848133"/>
                  </a:ext>
                </a:extLst>
              </a:tr>
              <a:tr h="393700">
                <a:tc>
                  <a:txBody>
                    <a:bodyPr/>
                    <a:lstStyle/>
                    <a:p>
                      <a:pPr algn="ctr">
                        <a:lnSpc>
                          <a:spcPct val="150000"/>
                        </a:lnSpc>
                        <a:spcAft>
                          <a:spcPts val="0"/>
                        </a:spcAft>
                      </a:pPr>
                      <a:r>
                        <a:rPr lang="tr-TR" sz="1800" dirty="0">
                          <a:effectLst/>
                        </a:rPr>
                        <a:t>01.02.2022</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tr-TR" sz="1800">
                          <a:effectLst/>
                        </a:rPr>
                        <a:t>Borca Mahsup</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800">
                          <a:effectLst/>
                        </a:rPr>
                        <a:t>300.000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28344945"/>
                  </a:ext>
                </a:extLst>
              </a:tr>
              <a:tr h="393700">
                <a:tc>
                  <a:txBody>
                    <a:bodyPr/>
                    <a:lstStyle/>
                    <a:p>
                      <a:pPr algn="ctr">
                        <a:lnSpc>
                          <a:spcPct val="150000"/>
                        </a:lnSpc>
                        <a:spcAft>
                          <a:spcPts val="0"/>
                        </a:spcAft>
                      </a:pPr>
                      <a:r>
                        <a:rPr lang="tr-TR" sz="1800" dirty="0">
                          <a:effectLst/>
                        </a:rPr>
                        <a:t>01.02.2022</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tr-TR" sz="1800">
                          <a:effectLst/>
                        </a:rPr>
                        <a:t>Banka Havalesi</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800">
                          <a:effectLst/>
                        </a:rPr>
                        <a:t>2.000.000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38904895"/>
                  </a:ext>
                </a:extLst>
              </a:tr>
              <a:tr h="393700">
                <a:tc>
                  <a:txBody>
                    <a:bodyPr/>
                    <a:lstStyle/>
                    <a:p>
                      <a:pPr algn="ctr">
                        <a:lnSpc>
                          <a:spcPct val="150000"/>
                        </a:lnSpc>
                        <a:spcAft>
                          <a:spcPts val="0"/>
                        </a:spcAft>
                      </a:pPr>
                      <a:r>
                        <a:rPr lang="tr-TR" sz="1800" dirty="0">
                          <a:effectLst/>
                        </a:rPr>
                        <a:t>01.02.2022</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tr-TR" sz="1800">
                          <a:effectLst/>
                        </a:rPr>
                        <a:t>Bir Adet Ofis</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800">
                          <a:effectLst/>
                        </a:rPr>
                        <a:t>1.000.000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38933383"/>
                  </a:ext>
                </a:extLst>
              </a:tr>
              <a:tr h="393700">
                <a:tc>
                  <a:txBody>
                    <a:bodyPr/>
                    <a:lstStyle/>
                    <a:p>
                      <a:pPr algn="ctr">
                        <a:lnSpc>
                          <a:spcPct val="150000"/>
                        </a:lnSpc>
                        <a:spcAft>
                          <a:spcPts val="0"/>
                        </a:spcAft>
                      </a:pPr>
                      <a:r>
                        <a:rPr lang="tr-TR" sz="1800" dirty="0">
                          <a:effectLst/>
                        </a:rPr>
                        <a:t>01.02.2022</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tr-TR" sz="1800">
                          <a:effectLst/>
                        </a:rPr>
                        <a:t>Bir Adet Binek Otomobil</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800">
                          <a:effectLst/>
                        </a:rPr>
                        <a:t>500.000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0980149"/>
                  </a:ext>
                </a:extLst>
              </a:tr>
              <a:tr h="393700">
                <a:tc>
                  <a:txBody>
                    <a:bodyPr/>
                    <a:lstStyle/>
                    <a:p>
                      <a:pPr algn="ctr">
                        <a:lnSpc>
                          <a:spcPct val="150000"/>
                        </a:lnSpc>
                        <a:spcAft>
                          <a:spcPts val="0"/>
                        </a:spcAft>
                      </a:pPr>
                      <a:r>
                        <a:rPr lang="tr-TR" sz="1800" dirty="0">
                          <a:effectLst/>
                        </a:rPr>
                        <a:t>01.02.2022</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tr-TR" sz="1800" dirty="0">
                          <a:effectLst/>
                        </a:rPr>
                        <a:t>31.12.2022 vadeli çek</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800">
                          <a:effectLst/>
                        </a:rPr>
                        <a:t>500.000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42116436"/>
                  </a:ext>
                </a:extLst>
              </a:tr>
              <a:tr h="393700">
                <a:tc>
                  <a:txBody>
                    <a:bodyPr/>
                    <a:lstStyle/>
                    <a:p>
                      <a:pPr algn="ctr">
                        <a:lnSpc>
                          <a:spcPct val="150000"/>
                        </a:lnSpc>
                        <a:spcAft>
                          <a:spcPts val="0"/>
                        </a:spcAft>
                      </a:pPr>
                      <a:r>
                        <a:rPr lang="tr-TR" sz="1800" dirty="0">
                          <a:effectLst/>
                        </a:rPr>
                        <a:t>01.02.2022</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tr-TR" sz="1800" dirty="0">
                          <a:effectLst/>
                        </a:rPr>
                        <a:t>31.12.2023 vadeli çek</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800" dirty="0">
                          <a:effectLst/>
                        </a:rPr>
                        <a:t>500.000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98122266"/>
                  </a:ext>
                </a:extLst>
              </a:tr>
            </a:tbl>
          </a:graphicData>
        </a:graphic>
      </p:graphicFrame>
    </p:spTree>
    <p:extLst>
      <p:ext uri="{BB962C8B-B14F-4D97-AF65-F5344CB8AC3E}">
        <p14:creationId xmlns:p14="http://schemas.microsoft.com/office/powerpoint/2010/main" val="5371640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674255"/>
            <a:ext cx="11155218" cy="5606471"/>
          </a:xfrm>
        </p:spPr>
        <p:txBody>
          <a:bodyPr/>
          <a:lstStyle/>
          <a:p>
            <a:r>
              <a:rPr lang="tr-TR" sz="1800" b="1" dirty="0">
                <a:latin typeface="Arial" panose="020B0604020202020204" pitchFamily="34" charset="0"/>
                <a:cs typeface="Arial" panose="020B0604020202020204" pitchFamily="34" charset="0"/>
              </a:rPr>
              <a:t>Çözüm</a:t>
            </a:r>
            <a:endParaRPr lang="tr-TR" sz="1800" dirty="0">
              <a:latin typeface="Arial" panose="020B0604020202020204" pitchFamily="34" charset="0"/>
              <a:cs typeface="Arial" panose="020B0604020202020204" pitchFamily="34" charset="0"/>
            </a:endParaRPr>
          </a:p>
          <a:p>
            <a:pPr>
              <a:lnSpc>
                <a:spcPct val="150000"/>
              </a:lnSpc>
            </a:pPr>
            <a:r>
              <a:rPr lang="tr-TR" sz="1800" dirty="0">
                <a:latin typeface="Arial" panose="020B0604020202020204" pitchFamily="34" charset="0"/>
                <a:cs typeface="Arial" panose="020B0604020202020204" pitchFamily="34" charset="0"/>
              </a:rPr>
              <a:t>İşletmede envantere kayıtlı olup bir yıldan fazla süre kullanılan yıpranmaya ve aşınmaya veya kıymetten düşmeye maruz bulunan iktisadi kıymetler amortismana tabi tutulur. </a:t>
            </a:r>
            <a:br>
              <a:rPr lang="tr-TR" sz="1800" dirty="0">
                <a:latin typeface="Arial" panose="020B0604020202020204" pitchFamily="34" charset="0"/>
                <a:cs typeface="Arial" panose="020B0604020202020204" pitchFamily="34" charset="0"/>
              </a:rPr>
            </a:br>
            <a:r>
              <a:rPr lang="tr-TR" sz="1800" dirty="0">
                <a:latin typeface="Arial" panose="020B0604020202020204" pitchFamily="34" charset="0"/>
                <a:cs typeface="Arial" panose="020B0604020202020204" pitchFamily="34" charset="0"/>
              </a:rPr>
              <a:t>Demir, çelik, beton ve </a:t>
            </a:r>
            <a:r>
              <a:rPr lang="tr-TR" sz="1800" dirty="0" err="1">
                <a:latin typeface="Arial" panose="020B0604020202020204" pitchFamily="34" charset="0"/>
                <a:cs typeface="Arial" panose="020B0604020202020204" pitchFamily="34" charset="0"/>
              </a:rPr>
              <a:t>kargir</a:t>
            </a:r>
            <a:r>
              <a:rPr lang="tr-TR" sz="1800" dirty="0">
                <a:latin typeface="Arial" panose="020B0604020202020204" pitchFamily="34" charset="0"/>
                <a:cs typeface="Arial" panose="020B0604020202020204" pitchFamily="34" charset="0"/>
              </a:rPr>
              <a:t> binaların faydalı ömrü 50 yıl olarak belirlenmiştir. </a:t>
            </a:r>
          </a:p>
          <a:p>
            <a:r>
              <a:rPr lang="tr-TR" sz="1800" b="1" dirty="0">
                <a:latin typeface="Arial" panose="020B0604020202020204" pitchFamily="34" charset="0"/>
                <a:cs typeface="Arial" panose="020B0604020202020204" pitchFamily="34" charset="0"/>
              </a:rPr>
              <a:t>2012 hesap döneminde aktife kaydedilmiş olan bina için ayrılan amortisman tutarı;</a:t>
            </a:r>
            <a:endParaRPr lang="tr-TR" sz="1800" dirty="0">
              <a:latin typeface="Arial" panose="020B0604020202020204" pitchFamily="34" charset="0"/>
              <a:cs typeface="Arial" panose="020B0604020202020204" pitchFamily="34" charset="0"/>
            </a:endParaRPr>
          </a:p>
          <a:p>
            <a:r>
              <a:rPr lang="tr-TR" dirty="0"/>
              <a:t/>
            </a:r>
            <a:br>
              <a:rPr lang="tr-TR" dirty="0"/>
            </a:br>
            <a:r>
              <a:rPr lang="tr-TR" dirty="0"/>
              <a:t/>
            </a:r>
            <a:br>
              <a:rPr lang="tr-TR" dirty="0"/>
            </a:br>
            <a:r>
              <a:rPr lang="tr-TR" dirty="0"/>
              <a:t/>
            </a:r>
            <a:br>
              <a:rPr lang="tr-TR" dirty="0"/>
            </a:br>
            <a:r>
              <a:rPr lang="tr-TR" sz="1800" dirty="0">
                <a:latin typeface="Arial" panose="020B0604020202020204" pitchFamily="34" charset="0"/>
                <a:cs typeface="Arial" panose="020B0604020202020204" pitchFamily="34" charset="0"/>
              </a:rPr>
              <a:t>olacaktır.</a:t>
            </a:r>
          </a:p>
          <a:p>
            <a:r>
              <a:rPr lang="tr-TR" sz="1800" b="1" dirty="0">
                <a:latin typeface="Arial" panose="020B0604020202020204" pitchFamily="34" charset="0"/>
                <a:cs typeface="Arial" panose="020B0604020202020204" pitchFamily="34" charset="0"/>
              </a:rPr>
              <a:t>Binanın 2022 yılında net defter değeri ise;</a:t>
            </a:r>
            <a:endParaRPr lang="tr-TR" sz="1800" dirty="0">
              <a:latin typeface="Arial" panose="020B0604020202020204" pitchFamily="34" charset="0"/>
              <a:cs typeface="Arial" panose="020B0604020202020204" pitchFamily="34" charset="0"/>
            </a:endParaRPr>
          </a:p>
          <a:p>
            <a:r>
              <a:rPr lang="tr-TR" sz="1800" dirty="0">
                <a:latin typeface="Arial" panose="020B0604020202020204" pitchFamily="34" charset="0"/>
                <a:cs typeface="Arial" panose="020B0604020202020204" pitchFamily="34" charset="0"/>
              </a:rPr>
              <a:t>1.000.000-180.000= 820.000 ₺ olacaktır. </a:t>
            </a:r>
          </a:p>
          <a:p>
            <a:r>
              <a:rPr lang="tr-TR" sz="1800" b="1" dirty="0">
                <a:latin typeface="Arial" panose="020B0604020202020204" pitchFamily="34" charset="0"/>
                <a:cs typeface="Arial" panose="020B0604020202020204" pitchFamily="34" charset="0"/>
              </a:rPr>
              <a:t>Satıştan elde edilen kazanç;</a:t>
            </a:r>
            <a:endParaRPr lang="tr-TR" sz="1800" dirty="0">
              <a:latin typeface="Arial" panose="020B0604020202020204" pitchFamily="34" charset="0"/>
              <a:cs typeface="Arial" panose="020B0604020202020204" pitchFamily="34" charset="0"/>
            </a:endParaRPr>
          </a:p>
          <a:p>
            <a:r>
              <a:rPr lang="tr-TR" sz="1800" dirty="0">
                <a:latin typeface="Arial" panose="020B0604020202020204" pitchFamily="34" charset="0"/>
                <a:cs typeface="Arial" panose="020B0604020202020204" pitchFamily="34" charset="0"/>
              </a:rPr>
              <a:t>5.000.000- (1.000.000-180.000) = 4.120.000 ₺ olacaktır. </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426229927"/>
              </p:ext>
            </p:extLst>
          </p:nvPr>
        </p:nvGraphicFramePr>
        <p:xfrm>
          <a:off x="482600" y="2438400"/>
          <a:ext cx="10723418" cy="1108363"/>
        </p:xfrm>
        <a:graphic>
          <a:graphicData uri="http://schemas.openxmlformats.org/drawingml/2006/table">
            <a:tbl>
              <a:tblPr firstRow="1" firstCol="1" bandRow="1">
                <a:tableStyleId>{5C22544A-7EE6-4342-B048-85BDC9FD1C3A}</a:tableStyleId>
              </a:tblPr>
              <a:tblGrid>
                <a:gridCol w="5881052">
                  <a:extLst>
                    <a:ext uri="{9D8B030D-6E8A-4147-A177-3AD203B41FA5}">
                      <a16:colId xmlns:a16="http://schemas.microsoft.com/office/drawing/2014/main" val="2683525939"/>
                    </a:ext>
                  </a:extLst>
                </a:gridCol>
                <a:gridCol w="2737620">
                  <a:extLst>
                    <a:ext uri="{9D8B030D-6E8A-4147-A177-3AD203B41FA5}">
                      <a16:colId xmlns:a16="http://schemas.microsoft.com/office/drawing/2014/main" val="589532271"/>
                    </a:ext>
                  </a:extLst>
                </a:gridCol>
                <a:gridCol w="2104746">
                  <a:extLst>
                    <a:ext uri="{9D8B030D-6E8A-4147-A177-3AD203B41FA5}">
                      <a16:colId xmlns:a16="http://schemas.microsoft.com/office/drawing/2014/main" val="1119275350"/>
                    </a:ext>
                  </a:extLst>
                </a:gridCol>
              </a:tblGrid>
              <a:tr h="546885">
                <a:tc>
                  <a:txBody>
                    <a:bodyPr/>
                    <a:lstStyle/>
                    <a:p>
                      <a:pPr algn="just">
                        <a:lnSpc>
                          <a:spcPct val="150000"/>
                        </a:lnSpc>
                        <a:spcAft>
                          <a:spcPts val="0"/>
                        </a:spcAft>
                      </a:pPr>
                      <a:r>
                        <a:rPr lang="tr-TR" sz="1800" dirty="0">
                          <a:effectLst/>
                        </a:rPr>
                        <a:t>Yıllık Amortisman Tutarı</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800" dirty="0">
                          <a:effectLst/>
                        </a:rPr>
                        <a:t>1.000.000*%2</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a:effectLst/>
                        </a:rPr>
                        <a:t>20.000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60153042"/>
                  </a:ext>
                </a:extLst>
              </a:tr>
              <a:tr h="561478">
                <a:tc>
                  <a:txBody>
                    <a:bodyPr/>
                    <a:lstStyle/>
                    <a:p>
                      <a:pPr algn="just">
                        <a:lnSpc>
                          <a:spcPct val="150000"/>
                        </a:lnSpc>
                        <a:spcAft>
                          <a:spcPts val="0"/>
                        </a:spcAft>
                      </a:pPr>
                      <a:r>
                        <a:rPr lang="tr-TR" sz="1800" dirty="0">
                          <a:effectLst/>
                        </a:rPr>
                        <a:t>Dokuz Yıl İçin Amortisman Tutarı</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800" dirty="0">
                          <a:effectLst/>
                        </a:rPr>
                        <a:t>20.000*9</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dirty="0">
                          <a:effectLst/>
                        </a:rPr>
                        <a:t>180.000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82954970"/>
                  </a:ext>
                </a:extLst>
              </a:tr>
            </a:tbl>
          </a:graphicData>
        </a:graphic>
      </p:graphicFrame>
    </p:spTree>
    <p:extLst>
      <p:ext uri="{BB962C8B-B14F-4D97-AF65-F5344CB8AC3E}">
        <p14:creationId xmlns:p14="http://schemas.microsoft.com/office/powerpoint/2010/main" val="14726663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729674"/>
            <a:ext cx="11145982" cy="5467926"/>
          </a:xfrm>
        </p:spPr>
        <p:txBody>
          <a:bodyPr>
            <a:normAutofit/>
          </a:bodyPr>
          <a:lstStyle/>
          <a:p>
            <a:pPr>
              <a:lnSpc>
                <a:spcPct val="150000"/>
              </a:lnSpc>
            </a:pPr>
            <a:r>
              <a:rPr lang="tr-TR" sz="1600" b="1" dirty="0">
                <a:latin typeface="Arial" panose="020B0604020202020204" pitchFamily="34" charset="0"/>
                <a:cs typeface="Arial" panose="020B0604020202020204" pitchFamily="34" charset="0"/>
              </a:rPr>
              <a:t>Mükellef kurumun KVK 5/1-e istisnasında yararlanabilmesi için;</a:t>
            </a:r>
            <a:br>
              <a:rPr lang="tr-TR" sz="1600" b="1" dirty="0">
                <a:latin typeface="Arial" panose="020B0604020202020204" pitchFamily="34" charset="0"/>
                <a:cs typeface="Arial" panose="020B0604020202020204" pitchFamily="34" charset="0"/>
              </a:rPr>
            </a:br>
            <a:r>
              <a:rPr lang="tr-TR" sz="1600" u="sng" dirty="0">
                <a:latin typeface="Arial" panose="020B0604020202020204" pitchFamily="34" charset="0"/>
                <a:cs typeface="Arial" panose="020B0604020202020204" pitchFamily="34" charset="0"/>
              </a:rPr>
              <a:t>1. şart;</a:t>
            </a:r>
            <a:r>
              <a:rPr lang="tr-TR" sz="1600" dirty="0">
                <a:latin typeface="Arial" panose="020B0604020202020204" pitchFamily="34" charset="0"/>
                <a:cs typeface="Arial" panose="020B0604020202020204" pitchFamily="34" charset="0"/>
              </a:rPr>
              <a:t> Tam veya Dar mükellef kurum olunmasıdır. </a:t>
            </a:r>
          </a:p>
          <a:p>
            <a:pPr>
              <a:lnSpc>
                <a:spcPct val="150000"/>
              </a:lnSpc>
            </a:pPr>
            <a:r>
              <a:rPr lang="tr-TR" sz="1600" dirty="0">
                <a:latin typeface="Arial" panose="020B0604020202020204" pitchFamily="34" charset="0"/>
                <a:cs typeface="Arial" panose="020B0604020202020204" pitchFamily="34" charset="0"/>
              </a:rPr>
              <a:t>Erdem A.Ş. Tam mükellef Anonim Şirket statüsünde olduğu için bu şart sağlanmıştır. </a:t>
            </a:r>
          </a:p>
          <a:p>
            <a:pPr>
              <a:lnSpc>
                <a:spcPct val="150000"/>
              </a:lnSpc>
            </a:pPr>
            <a:r>
              <a:rPr lang="tr-TR" sz="1600" u="sng" dirty="0">
                <a:latin typeface="Arial" panose="020B0604020202020204" pitchFamily="34" charset="0"/>
                <a:cs typeface="Arial" panose="020B0604020202020204" pitchFamily="34" charset="0"/>
              </a:rPr>
              <a:t>2. şart;</a:t>
            </a:r>
            <a:r>
              <a:rPr lang="tr-TR" sz="1600" dirty="0">
                <a:latin typeface="Arial" panose="020B0604020202020204" pitchFamily="34" charset="0"/>
                <a:cs typeface="Arial" panose="020B0604020202020204" pitchFamily="34" charset="0"/>
              </a:rPr>
              <a:t> İktisadi kıymetlerin en az 2 yıl tam süreyle (730 gün) elde tutulması gerekmektedir.</a:t>
            </a:r>
          </a:p>
          <a:p>
            <a:pPr>
              <a:lnSpc>
                <a:spcPct val="150000"/>
              </a:lnSpc>
            </a:pPr>
            <a:r>
              <a:rPr lang="tr-TR" sz="1600" dirty="0">
                <a:latin typeface="Arial" panose="020B0604020202020204" pitchFamily="34" charset="0"/>
                <a:cs typeface="Arial" panose="020B0604020202020204" pitchFamily="34" charset="0"/>
              </a:rPr>
              <a:t>Taşınmaz 2013 tarihinde envantere kaydedilmiştir ve dolayısıyla bu şart da sağlanmıştır. </a:t>
            </a:r>
          </a:p>
          <a:p>
            <a:pPr>
              <a:lnSpc>
                <a:spcPct val="150000"/>
              </a:lnSpc>
            </a:pPr>
            <a:r>
              <a:rPr lang="tr-TR" sz="1600" u="sng" dirty="0">
                <a:latin typeface="Arial" panose="020B0604020202020204" pitchFamily="34" charset="0"/>
                <a:cs typeface="Arial" panose="020B0604020202020204" pitchFamily="34" charset="0"/>
              </a:rPr>
              <a:t>3. şart;</a:t>
            </a:r>
            <a:r>
              <a:rPr lang="tr-TR" sz="1600" dirty="0">
                <a:latin typeface="Arial" panose="020B0604020202020204" pitchFamily="34" charset="0"/>
                <a:cs typeface="Arial" panose="020B0604020202020204" pitchFamily="34" charset="0"/>
              </a:rPr>
              <a:t> Menkul kıymet ve taşınmaz ticaretiyle uğraşanlar faaliyetleri kapsamında iktisap ettikleri iktisadi kıymetler için bu istisnadan faydalanamaz.</a:t>
            </a:r>
          </a:p>
          <a:p>
            <a:pPr>
              <a:lnSpc>
                <a:spcPct val="150000"/>
              </a:lnSpc>
            </a:pPr>
            <a:r>
              <a:rPr lang="tr-TR" sz="1600" dirty="0">
                <a:latin typeface="Arial" panose="020B0604020202020204" pitchFamily="34" charset="0"/>
                <a:cs typeface="Arial" panose="020B0604020202020204" pitchFamily="34" charset="0"/>
              </a:rPr>
              <a:t>Erdem A.Ş. mobilya imalatı faaliyeti ile iştigal etmektedir ve binayı alıp satma amacıyla değil idari ofisler için satın almıştır.  Dolayısıyla bu şart da sağlanmıştır. </a:t>
            </a:r>
          </a:p>
          <a:p>
            <a:pPr>
              <a:lnSpc>
                <a:spcPct val="150000"/>
              </a:lnSpc>
            </a:pPr>
            <a:r>
              <a:rPr lang="tr-TR" sz="1600" u="sng" dirty="0">
                <a:latin typeface="Arial" panose="020B0604020202020204" pitchFamily="34" charset="0"/>
                <a:cs typeface="Arial" panose="020B0604020202020204" pitchFamily="34" charset="0"/>
              </a:rPr>
              <a:t>4. şart;</a:t>
            </a:r>
            <a:r>
              <a:rPr lang="tr-TR" sz="1600" dirty="0">
                <a:latin typeface="Arial" panose="020B0604020202020204" pitchFamily="34" charset="0"/>
                <a:cs typeface="Arial" panose="020B0604020202020204" pitchFamily="34" charset="0"/>
              </a:rPr>
              <a:t> Satış bedeli, satışı izleyen yılın başından itibaren 2. Takvim yılının sonuna kadar tahsil edilmiş olması gerekmektedir.</a:t>
            </a:r>
          </a:p>
          <a:p>
            <a:endParaRPr lang="tr-TR" dirty="0"/>
          </a:p>
        </p:txBody>
      </p:sp>
    </p:spTree>
    <p:extLst>
      <p:ext uri="{BB962C8B-B14F-4D97-AF65-F5344CB8AC3E}">
        <p14:creationId xmlns:p14="http://schemas.microsoft.com/office/powerpoint/2010/main" val="2847201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2C18863-035A-F60E-0812-FC4992C0B01E}"/>
              </a:ext>
            </a:extLst>
          </p:cNvPr>
          <p:cNvSpPr>
            <a:spLocks noGrp="1"/>
          </p:cNvSpPr>
          <p:nvPr>
            <p:ph idx="1"/>
          </p:nvPr>
        </p:nvSpPr>
        <p:spPr>
          <a:xfrm>
            <a:off x="482600" y="543339"/>
            <a:ext cx="11139557" cy="5698435"/>
          </a:xfrm>
        </p:spPr>
        <p:txBody>
          <a:bodyPr/>
          <a:lstStyle/>
          <a:p>
            <a:pPr algn="just">
              <a:lnSpc>
                <a:spcPct val="150000"/>
              </a:lnSpc>
              <a:spcAft>
                <a:spcPts val="800"/>
              </a:spcAft>
            </a:pPr>
            <a:r>
              <a:rPr lang="tr-TR" sz="1800" b="1" u="sng" dirty="0">
                <a:effectLst/>
                <a:latin typeface="Arial" panose="020B0604020202020204" pitchFamily="34" charset="0"/>
                <a:ea typeface="Georgia" panose="02040502050405020303" pitchFamily="18" charset="0"/>
                <a:cs typeface="Arial" panose="020B0604020202020204" pitchFamily="34" charset="0"/>
              </a:rPr>
              <a:t>KURUMLAR VERGİSİ MATRAHI </a:t>
            </a:r>
          </a:p>
          <a:p>
            <a:pPr algn="just">
              <a:lnSpc>
                <a:spcPct val="150000"/>
              </a:lnSpc>
              <a:spcAft>
                <a:spcPts val="800"/>
              </a:spcAft>
            </a:pPr>
            <a:r>
              <a:rPr lang="tr-TR" sz="1800" b="1" u="sng" dirty="0">
                <a:latin typeface="Arial" panose="020B0604020202020204" pitchFamily="34" charset="0"/>
                <a:ea typeface="Georgia" panose="02040502050405020303" pitchFamily="18" charset="0"/>
                <a:cs typeface="Arial" panose="020B0604020202020204" pitchFamily="34" charset="0"/>
              </a:rPr>
              <a:t>7440 Sayılı Kanunun Geçici 1. Mad. Kapsamında Artırılan Matrah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b="1" u="sng" dirty="0">
                <a:effectLst/>
                <a:latin typeface="Arial" panose="020B0604020202020204" pitchFamily="34" charset="0"/>
                <a:ea typeface="Georgia" panose="02040502050405020303" pitchFamily="18" charset="0"/>
                <a:cs typeface="Arial" panose="020B0604020202020204" pitchFamily="34" charset="0"/>
              </a:rPr>
              <a:t>MAHSUP EDİLECEK VERGİLER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	Yurt dışında ödenen vergiler</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	Yurt içinde kesinti yoluyla ödenen vergiler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	Geçici vergiler </a:t>
            </a:r>
          </a:p>
          <a:p>
            <a:pPr algn="just">
              <a:lnSpc>
                <a:spcPct val="150000"/>
              </a:lnSpc>
              <a:spcAft>
                <a:spcPts val="800"/>
              </a:spcAft>
            </a:pPr>
            <a:r>
              <a:rPr lang="tr-TR" sz="1800" b="1" u="sng" dirty="0">
                <a:latin typeface="Arial" panose="020B0604020202020204" pitchFamily="34" charset="0"/>
                <a:ea typeface="Georgia" panose="02040502050405020303" pitchFamily="18" charset="0"/>
                <a:cs typeface="Arial" panose="020B0604020202020204" pitchFamily="34" charset="0"/>
              </a:rPr>
              <a:t>Ek Vergi Kapsamında Giren İstisna Kazanç ve İndirimler</a:t>
            </a:r>
            <a:endParaRPr lang="tr-TR" sz="1800" b="1" u="sng" dirty="0">
              <a:effectLst/>
              <a:latin typeface="Arial" panose="020B0604020202020204" pitchFamily="34" charset="0"/>
              <a:ea typeface="Georgia" panose="02040502050405020303"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8281372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812800"/>
            <a:ext cx="11145982" cy="5320145"/>
          </a:xfrm>
        </p:spPr>
        <p:txBody>
          <a:bodyPr>
            <a:normAutofit fontScale="55000" lnSpcReduction="20000"/>
          </a:bodyPr>
          <a:lstStyle/>
          <a:p>
            <a:pPr algn="just">
              <a:lnSpc>
                <a:spcPct val="170000"/>
              </a:lnSpc>
            </a:pPr>
            <a:r>
              <a:rPr lang="tr-TR" sz="2500" dirty="0">
                <a:latin typeface="Arial" panose="020B0604020202020204" pitchFamily="34" charset="0"/>
                <a:cs typeface="Arial" panose="020B0604020202020204" pitchFamily="34" charset="0"/>
              </a:rPr>
              <a:t>Bina 01.02.2022 tarihinde satılmıştır. İzleyen ikinci takvim yılı sonuna kadar yani 31.12.2024 tarihine kadar yapılacak olan tahsilatlar istisna kapsamında değerlendirilebilecektir. </a:t>
            </a:r>
          </a:p>
          <a:p>
            <a:pPr algn="just">
              <a:lnSpc>
                <a:spcPct val="170000"/>
              </a:lnSpc>
            </a:pPr>
            <a:r>
              <a:rPr lang="tr-TR" sz="2500" dirty="0">
                <a:latin typeface="Arial" panose="020B0604020202020204" pitchFamily="34" charset="0"/>
                <a:cs typeface="Arial" panose="020B0604020202020204" pitchFamily="34" charset="0"/>
              </a:rPr>
              <a:t>Borca mahsuben yapılan tahsilatlar işletmenin nakit varlıklarını arttırıcı etkiye sahiptir ve istisna uygulamasında engel teşkil etmemektedir. </a:t>
            </a:r>
          </a:p>
          <a:p>
            <a:pPr algn="just">
              <a:lnSpc>
                <a:spcPct val="170000"/>
              </a:lnSpc>
            </a:pPr>
            <a:r>
              <a:rPr lang="tr-TR" sz="2500" dirty="0">
                <a:latin typeface="Arial" panose="020B0604020202020204" pitchFamily="34" charset="0"/>
                <a:cs typeface="Arial" panose="020B0604020202020204" pitchFamily="34" charset="0"/>
              </a:rPr>
              <a:t>Borca mahsuben düşülen 300.000 ₺ istisna kapsamında değerlendirilebilecektir. </a:t>
            </a:r>
          </a:p>
          <a:p>
            <a:pPr algn="just">
              <a:lnSpc>
                <a:spcPct val="170000"/>
              </a:lnSpc>
            </a:pPr>
            <a:r>
              <a:rPr lang="tr-TR" sz="2500" dirty="0">
                <a:latin typeface="Arial" panose="020B0604020202020204" pitchFamily="34" charset="0"/>
                <a:cs typeface="Arial" panose="020B0604020202020204" pitchFamily="34" charset="0"/>
              </a:rPr>
              <a:t>Satış öncesinde tahsil edilen avanslar istisna uygulamasında engel teşkil etmemektedir.  </a:t>
            </a:r>
          </a:p>
          <a:p>
            <a:pPr algn="just">
              <a:lnSpc>
                <a:spcPct val="170000"/>
              </a:lnSpc>
            </a:pPr>
            <a:r>
              <a:rPr lang="tr-TR" sz="2500" dirty="0">
                <a:latin typeface="Arial" panose="020B0604020202020204" pitchFamily="34" charset="0"/>
                <a:cs typeface="Arial" panose="020B0604020202020204" pitchFamily="34" charset="0"/>
              </a:rPr>
              <a:t>Dolayısıyla satıştan önce 05.01.2022 tarihinde alınan 200.000 ₺ avans</a:t>
            </a:r>
            <a:r>
              <a:rPr lang="tr-TR" sz="2500" b="1" dirty="0">
                <a:latin typeface="Arial" panose="020B0604020202020204" pitchFamily="34" charset="0"/>
                <a:cs typeface="Arial" panose="020B0604020202020204" pitchFamily="34" charset="0"/>
              </a:rPr>
              <a:t> </a:t>
            </a:r>
            <a:r>
              <a:rPr lang="tr-TR" sz="2500" dirty="0">
                <a:latin typeface="Arial" panose="020B0604020202020204" pitchFamily="34" charset="0"/>
                <a:cs typeface="Arial" panose="020B0604020202020204" pitchFamily="34" charset="0"/>
              </a:rPr>
              <a:t>istisna olarak değerlendirilecektir. </a:t>
            </a:r>
          </a:p>
          <a:p>
            <a:pPr algn="just">
              <a:lnSpc>
                <a:spcPct val="170000"/>
              </a:lnSpc>
            </a:pPr>
            <a:r>
              <a:rPr lang="tr-TR" sz="2500" dirty="0">
                <a:latin typeface="Arial" panose="020B0604020202020204" pitchFamily="34" charset="0"/>
                <a:cs typeface="Arial" panose="020B0604020202020204" pitchFamily="34" charset="0"/>
              </a:rPr>
              <a:t>01.02.2022 tarihinde banka havalesi yoluyla alınan 2.000.000 ₺ tahsilat istisna kapsamında değerlendirilebilecektir.</a:t>
            </a:r>
          </a:p>
          <a:p>
            <a:pPr algn="just">
              <a:lnSpc>
                <a:spcPct val="170000"/>
              </a:lnSpc>
            </a:pPr>
            <a:r>
              <a:rPr lang="tr-TR" sz="2500" dirty="0">
                <a:latin typeface="Arial" panose="020B0604020202020204" pitchFamily="34" charset="0"/>
                <a:cs typeface="Arial" panose="020B0604020202020204" pitchFamily="34" charset="0"/>
              </a:rPr>
              <a:t>1.000.000 ₺ bedel karşılığı alınan 1 adet ofis ile 500.000 ₺ bedele sahip binek otomobil ise işletmenin mali yapısını güçlendiren bir etki göstermemesi sebebiyle istisna uygulaması kapsamında değerlendirilmeyecektir. </a:t>
            </a:r>
          </a:p>
          <a:p>
            <a:pPr algn="just">
              <a:lnSpc>
                <a:spcPct val="170000"/>
              </a:lnSpc>
            </a:pPr>
            <a:r>
              <a:rPr lang="tr-TR" sz="2500" dirty="0">
                <a:latin typeface="Arial" panose="020B0604020202020204" pitchFamily="34" charset="0"/>
                <a:cs typeface="Arial" panose="020B0604020202020204" pitchFamily="34" charset="0"/>
              </a:rPr>
              <a:t>Danıştay 3. Dairesinin 28.09.2010 tarih ve E.2008/3855, K.2010/2827 sayılı kararına göre;</a:t>
            </a:r>
          </a:p>
          <a:p>
            <a:pPr algn="just">
              <a:lnSpc>
                <a:spcPct val="170000"/>
              </a:lnSpc>
            </a:pPr>
            <a:r>
              <a:rPr lang="tr-TR" sz="2500" dirty="0">
                <a:latin typeface="Arial" panose="020B0604020202020204" pitchFamily="34" charset="0"/>
                <a:cs typeface="Arial" panose="020B0604020202020204" pitchFamily="34" charset="0"/>
              </a:rPr>
              <a:t>Şirket aktifine kayıtlı servet unsurunun biçim değiştirmesi şeklinde gerçekleşen trampa niteliğindeki işlemin, yasada öngörülen kurumun mali yapısını iyileştirme amacına yönelik doğrudan bir satış olarak kabul edilemeyeceğine hükmedilmiştir. </a:t>
            </a:r>
          </a:p>
          <a:p>
            <a:endParaRPr lang="tr-TR" dirty="0"/>
          </a:p>
        </p:txBody>
      </p:sp>
    </p:spTree>
    <p:extLst>
      <p:ext uri="{BB962C8B-B14F-4D97-AF65-F5344CB8AC3E}">
        <p14:creationId xmlns:p14="http://schemas.microsoft.com/office/powerpoint/2010/main" val="30249672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9489" y="563418"/>
            <a:ext cx="11118273" cy="5726546"/>
          </a:xfrm>
        </p:spPr>
        <p:txBody>
          <a:bodyPr/>
          <a:lstStyle/>
          <a:p>
            <a:r>
              <a:rPr lang="tr-TR" sz="1800" b="1" dirty="0">
                <a:latin typeface="Arial" panose="020B0604020202020204" pitchFamily="34" charset="0"/>
                <a:cs typeface="Arial" panose="020B0604020202020204" pitchFamily="34" charset="0"/>
              </a:rPr>
              <a:t>İstisnadan kapsamında değerlendirilebilecek tutar;</a:t>
            </a:r>
            <a:endParaRPr lang="tr-TR" sz="1800" dirty="0">
              <a:latin typeface="Arial" panose="020B0604020202020204" pitchFamily="34" charset="0"/>
              <a:cs typeface="Arial" panose="020B0604020202020204" pitchFamily="34" charset="0"/>
            </a:endParaRP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084216683"/>
              </p:ext>
            </p:extLst>
          </p:nvPr>
        </p:nvGraphicFramePr>
        <p:xfrm>
          <a:off x="482600" y="979053"/>
          <a:ext cx="11118273" cy="2549235"/>
        </p:xfrm>
        <a:graphic>
          <a:graphicData uri="http://schemas.openxmlformats.org/drawingml/2006/table">
            <a:tbl>
              <a:tblPr firstRow="1" firstCol="1" bandRow="1">
                <a:tableStyleId>{5C22544A-7EE6-4342-B048-85BDC9FD1C3A}</a:tableStyleId>
              </a:tblPr>
              <a:tblGrid>
                <a:gridCol w="7989797">
                  <a:extLst>
                    <a:ext uri="{9D8B030D-6E8A-4147-A177-3AD203B41FA5}">
                      <a16:colId xmlns:a16="http://schemas.microsoft.com/office/drawing/2014/main" val="2692913746"/>
                    </a:ext>
                  </a:extLst>
                </a:gridCol>
                <a:gridCol w="3128476">
                  <a:extLst>
                    <a:ext uri="{9D8B030D-6E8A-4147-A177-3AD203B41FA5}">
                      <a16:colId xmlns:a16="http://schemas.microsoft.com/office/drawing/2014/main" val="2912192242"/>
                    </a:ext>
                  </a:extLst>
                </a:gridCol>
              </a:tblGrid>
              <a:tr h="364315">
                <a:tc>
                  <a:txBody>
                    <a:bodyPr/>
                    <a:lstStyle/>
                    <a:p>
                      <a:pPr>
                        <a:spcAft>
                          <a:spcPts val="0"/>
                        </a:spcAft>
                        <a:tabLst>
                          <a:tab pos="3971925" algn="l"/>
                        </a:tabLst>
                      </a:pPr>
                      <a:r>
                        <a:rPr lang="tr-TR" sz="1600">
                          <a:effectLst/>
                        </a:rPr>
                        <a:t>Borca mahsuben tahsil edilen</a:t>
                      </a:r>
                      <a:endParaRPr lang="tr-TR"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tabLst>
                          <a:tab pos="3971925" algn="l"/>
                        </a:tabLst>
                      </a:pPr>
                      <a:r>
                        <a:rPr lang="tr-TR" sz="1600">
                          <a:effectLst/>
                        </a:rPr>
                        <a:t>300.000</a:t>
                      </a:r>
                      <a:endParaRPr lang="tr-TR"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58492238"/>
                  </a:ext>
                </a:extLst>
              </a:tr>
              <a:tr h="436984">
                <a:tc>
                  <a:txBody>
                    <a:bodyPr/>
                    <a:lstStyle/>
                    <a:p>
                      <a:pPr>
                        <a:spcAft>
                          <a:spcPts val="0"/>
                        </a:spcAft>
                        <a:tabLst>
                          <a:tab pos="3971925" algn="l"/>
                        </a:tabLst>
                      </a:pPr>
                      <a:r>
                        <a:rPr lang="tr-TR" sz="1600">
                          <a:effectLst/>
                        </a:rPr>
                        <a:t>05.01.2021 tarihinde avans olarak alınan                  </a:t>
                      </a:r>
                      <a:endParaRPr lang="tr-TR"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tabLst>
                          <a:tab pos="3971925" algn="l"/>
                        </a:tabLst>
                      </a:pPr>
                      <a:r>
                        <a:rPr lang="tr-TR" sz="1600">
                          <a:effectLst/>
                        </a:rPr>
                        <a:t>200.000</a:t>
                      </a:r>
                      <a:endParaRPr lang="tr-TR"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869789932"/>
                  </a:ext>
                </a:extLst>
              </a:tr>
              <a:tr h="436984">
                <a:tc>
                  <a:txBody>
                    <a:bodyPr/>
                    <a:lstStyle/>
                    <a:p>
                      <a:pPr>
                        <a:spcAft>
                          <a:spcPts val="0"/>
                        </a:spcAft>
                        <a:tabLst>
                          <a:tab pos="3971925" algn="l"/>
                        </a:tabLst>
                      </a:pPr>
                      <a:r>
                        <a:rPr lang="tr-TR" sz="1600">
                          <a:effectLst/>
                        </a:rPr>
                        <a:t>01.02.2021 tarihinde banka havalesi                      </a:t>
                      </a:r>
                      <a:endParaRPr lang="tr-TR"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tabLst>
                          <a:tab pos="3971925" algn="l"/>
                        </a:tabLst>
                      </a:pPr>
                      <a:r>
                        <a:rPr lang="tr-TR" sz="1600">
                          <a:effectLst/>
                        </a:rPr>
                        <a:t>2.000.000</a:t>
                      </a:r>
                      <a:endParaRPr lang="tr-TR"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02921924"/>
                  </a:ext>
                </a:extLst>
              </a:tr>
              <a:tr h="436984">
                <a:tc>
                  <a:txBody>
                    <a:bodyPr/>
                    <a:lstStyle/>
                    <a:p>
                      <a:pPr>
                        <a:spcAft>
                          <a:spcPts val="0"/>
                        </a:spcAft>
                        <a:tabLst>
                          <a:tab pos="3971925" algn="l"/>
                        </a:tabLst>
                      </a:pPr>
                      <a:r>
                        <a:rPr lang="tr-TR" sz="1600" dirty="0">
                          <a:effectLst/>
                        </a:rPr>
                        <a:t>31.12.2021 vadeli çek                                              </a:t>
                      </a:r>
                      <a:endParaRPr lang="tr-TR"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tabLst>
                          <a:tab pos="3971925" algn="l"/>
                        </a:tabLst>
                      </a:pPr>
                      <a:r>
                        <a:rPr lang="tr-TR" sz="1600" dirty="0">
                          <a:effectLst/>
                        </a:rPr>
                        <a:t>500.000</a:t>
                      </a:r>
                      <a:endParaRPr lang="tr-TR"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78779216"/>
                  </a:ext>
                </a:extLst>
              </a:tr>
              <a:tr h="436984">
                <a:tc>
                  <a:txBody>
                    <a:bodyPr/>
                    <a:lstStyle/>
                    <a:p>
                      <a:pPr>
                        <a:spcAft>
                          <a:spcPts val="0"/>
                        </a:spcAft>
                        <a:tabLst>
                          <a:tab pos="3971925" algn="l"/>
                        </a:tabLst>
                      </a:pPr>
                      <a:r>
                        <a:rPr lang="tr-TR" sz="1600">
                          <a:effectLst/>
                        </a:rPr>
                        <a:t>31.12.2022 vadeli çek                                              </a:t>
                      </a:r>
                      <a:endParaRPr lang="tr-TR"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tabLst>
                          <a:tab pos="3971925" algn="l"/>
                        </a:tabLst>
                      </a:pPr>
                      <a:r>
                        <a:rPr lang="tr-TR" sz="1600">
                          <a:effectLst/>
                        </a:rPr>
                        <a:t>500.000</a:t>
                      </a:r>
                      <a:endParaRPr lang="tr-TR"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556560414"/>
                  </a:ext>
                </a:extLst>
              </a:tr>
              <a:tr h="436984">
                <a:tc>
                  <a:txBody>
                    <a:bodyPr/>
                    <a:lstStyle/>
                    <a:p>
                      <a:pPr>
                        <a:spcAft>
                          <a:spcPts val="0"/>
                        </a:spcAft>
                        <a:tabLst>
                          <a:tab pos="3971925" algn="l"/>
                        </a:tabLst>
                      </a:pPr>
                      <a:r>
                        <a:rPr lang="tr-TR" sz="1600" dirty="0">
                          <a:effectLst/>
                        </a:rPr>
                        <a:t>Toplam</a:t>
                      </a:r>
                      <a:endParaRPr lang="tr-TR"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tabLst>
                          <a:tab pos="3971925" algn="l"/>
                        </a:tabLst>
                      </a:pPr>
                      <a:r>
                        <a:rPr lang="tr-TR" sz="1600" dirty="0">
                          <a:effectLst/>
                        </a:rPr>
                        <a:t>3.500.000</a:t>
                      </a:r>
                      <a:endParaRPr lang="tr-TR"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128120684"/>
                  </a:ext>
                </a:extLst>
              </a:tr>
            </a:tbl>
          </a:graphicData>
        </a:graphic>
      </p:graphicFrame>
      <p:sp>
        <p:nvSpPr>
          <p:cNvPr id="5" name="Dikdörtgen 4"/>
          <p:cNvSpPr/>
          <p:nvPr/>
        </p:nvSpPr>
        <p:spPr>
          <a:xfrm>
            <a:off x="482599" y="3523753"/>
            <a:ext cx="1108060" cy="507831"/>
          </a:xfrm>
          <a:prstGeom prst="rect">
            <a:avLst/>
          </a:prstGeom>
        </p:spPr>
        <p:txBody>
          <a:bodyPr wrap="none">
            <a:spAutoFit/>
          </a:bodyPr>
          <a:lstStyle/>
          <a:p>
            <a:pPr algn="just">
              <a:lnSpc>
                <a:spcPct val="150000"/>
              </a:lnSpc>
              <a:spcAft>
                <a:spcPts val="0"/>
              </a:spcAft>
              <a:tabLst>
                <a:tab pos="3971925" algn="l"/>
              </a:tabLst>
            </a:pPr>
            <a:r>
              <a:rPr lang="tr-TR" dirty="0">
                <a:solidFill>
                  <a:srgbClr val="000000"/>
                </a:solidFill>
                <a:latin typeface="Arial" panose="020B0604020202020204" pitchFamily="34" charset="0"/>
                <a:ea typeface="Times New Roman" panose="02020603050405020304" pitchFamily="18" charset="0"/>
              </a:rPr>
              <a:t>olacaktır.</a:t>
            </a:r>
            <a:endParaRPr lang="tr-TR" dirty="0">
              <a:latin typeface="Times New Roman" panose="02020603050405020304" pitchFamily="18" charset="0"/>
              <a:ea typeface="Times New Roman" panose="02020603050405020304" pitchFamily="18" charset="0"/>
            </a:endParaRPr>
          </a:p>
        </p:txBody>
      </p:sp>
      <p:graphicFrame>
        <p:nvGraphicFramePr>
          <p:cNvPr id="6" name="Tablo 5"/>
          <p:cNvGraphicFramePr>
            <a:graphicFrameLocks noGrp="1"/>
          </p:cNvGraphicFramePr>
          <p:nvPr>
            <p:extLst>
              <p:ext uri="{D42A27DB-BD31-4B8C-83A1-F6EECF244321}">
                <p14:modId xmlns:p14="http://schemas.microsoft.com/office/powerpoint/2010/main" val="1432406301"/>
              </p:ext>
            </p:extLst>
          </p:nvPr>
        </p:nvGraphicFramePr>
        <p:xfrm>
          <a:off x="482600" y="4073236"/>
          <a:ext cx="11118273" cy="1491586"/>
        </p:xfrm>
        <a:graphic>
          <a:graphicData uri="http://schemas.openxmlformats.org/drawingml/2006/table">
            <a:tbl>
              <a:tblPr firstRow="1" firstCol="1" bandRow="1">
                <a:tableStyleId>{5C22544A-7EE6-4342-B048-85BDC9FD1C3A}</a:tableStyleId>
              </a:tblPr>
              <a:tblGrid>
                <a:gridCol w="4440632">
                  <a:extLst>
                    <a:ext uri="{9D8B030D-6E8A-4147-A177-3AD203B41FA5}">
                      <a16:colId xmlns:a16="http://schemas.microsoft.com/office/drawing/2014/main" val="3809695385"/>
                    </a:ext>
                  </a:extLst>
                </a:gridCol>
                <a:gridCol w="2365554">
                  <a:extLst>
                    <a:ext uri="{9D8B030D-6E8A-4147-A177-3AD203B41FA5}">
                      <a16:colId xmlns:a16="http://schemas.microsoft.com/office/drawing/2014/main" val="2919203786"/>
                    </a:ext>
                  </a:extLst>
                </a:gridCol>
                <a:gridCol w="4312087">
                  <a:extLst>
                    <a:ext uri="{9D8B030D-6E8A-4147-A177-3AD203B41FA5}">
                      <a16:colId xmlns:a16="http://schemas.microsoft.com/office/drawing/2014/main" val="2167738130"/>
                    </a:ext>
                  </a:extLst>
                </a:gridCol>
              </a:tblGrid>
              <a:tr h="745793">
                <a:tc>
                  <a:txBody>
                    <a:bodyPr/>
                    <a:lstStyle/>
                    <a:p>
                      <a:pPr algn="just">
                        <a:lnSpc>
                          <a:spcPct val="150000"/>
                        </a:lnSpc>
                        <a:spcAft>
                          <a:spcPts val="0"/>
                        </a:spcAft>
                        <a:tabLst>
                          <a:tab pos="3971925" algn="l"/>
                        </a:tabLst>
                      </a:pPr>
                      <a:r>
                        <a:rPr lang="tr-TR" sz="1600" dirty="0">
                          <a:effectLst/>
                        </a:rPr>
                        <a:t>5.000.000 ₺ tamamı tahsil edilseydi</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3971925" algn="l"/>
                        </a:tabLst>
                      </a:pPr>
                      <a:r>
                        <a:rPr lang="tr-TR" sz="1600" dirty="0">
                          <a:effectLst/>
                        </a:rPr>
                        <a:t>4.120.000 ₺</a:t>
                      </a:r>
                      <a:endParaRPr lang="tr-TR"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nSpc>
                          <a:spcPct val="150000"/>
                        </a:lnSpc>
                        <a:spcAft>
                          <a:spcPts val="0"/>
                        </a:spcAft>
                        <a:tabLst>
                          <a:tab pos="3971925" algn="l"/>
                        </a:tabLst>
                      </a:pPr>
                      <a:r>
                        <a:rPr lang="tr-TR" sz="1600">
                          <a:effectLst/>
                        </a:rPr>
                        <a:t>istisnaya konu olacaktı</a:t>
                      </a:r>
                      <a:endParaRPr lang="tr-TR"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56514995"/>
                  </a:ext>
                </a:extLst>
              </a:tr>
              <a:tr h="745793">
                <a:tc>
                  <a:txBody>
                    <a:bodyPr/>
                    <a:lstStyle/>
                    <a:p>
                      <a:pPr algn="just">
                        <a:lnSpc>
                          <a:spcPct val="150000"/>
                        </a:lnSpc>
                        <a:spcAft>
                          <a:spcPts val="0"/>
                        </a:spcAft>
                        <a:tabLst>
                          <a:tab pos="3971925" algn="l"/>
                        </a:tabLst>
                      </a:pPr>
                      <a:r>
                        <a:rPr lang="tr-TR" sz="1600">
                          <a:effectLst/>
                        </a:rPr>
                        <a:t>3.500.000 ₺ tahsilat için</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3971925" algn="l"/>
                        </a:tabLst>
                      </a:pPr>
                      <a:r>
                        <a:rPr lang="tr-TR" sz="1600" dirty="0">
                          <a:effectLst/>
                        </a:rPr>
                        <a:t>        X     ₺</a:t>
                      </a:r>
                      <a:endParaRPr lang="tr-TR"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nSpc>
                          <a:spcPct val="150000"/>
                        </a:lnSpc>
                        <a:spcAft>
                          <a:spcPts val="0"/>
                        </a:spcAft>
                        <a:tabLst>
                          <a:tab pos="3971925" algn="l"/>
                        </a:tabLst>
                      </a:pPr>
                      <a:r>
                        <a:rPr lang="tr-TR" sz="1600" dirty="0">
                          <a:effectLst/>
                        </a:rPr>
                        <a:t>istisnaya konu edilebilir</a:t>
                      </a:r>
                      <a:endParaRPr lang="tr-TR"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208993210"/>
                  </a:ext>
                </a:extLst>
              </a:tr>
            </a:tbl>
          </a:graphicData>
        </a:graphic>
      </p:graphicFrame>
      <p:sp>
        <p:nvSpPr>
          <p:cNvPr id="7" name="Dikdörtgen 6"/>
          <p:cNvSpPr/>
          <p:nvPr/>
        </p:nvSpPr>
        <p:spPr>
          <a:xfrm>
            <a:off x="482599" y="5523344"/>
            <a:ext cx="5173276" cy="507831"/>
          </a:xfrm>
          <a:prstGeom prst="rect">
            <a:avLst/>
          </a:prstGeom>
        </p:spPr>
        <p:txBody>
          <a:bodyPr wrap="none">
            <a:spAutoFit/>
          </a:bodyPr>
          <a:lstStyle/>
          <a:p>
            <a:pPr algn="just">
              <a:lnSpc>
                <a:spcPct val="150000"/>
              </a:lnSpc>
              <a:spcAft>
                <a:spcPts val="0"/>
              </a:spcAft>
              <a:tabLst>
                <a:tab pos="3971925" algn="l"/>
              </a:tabLst>
            </a:pPr>
            <a:r>
              <a:rPr lang="tr-TR" dirty="0">
                <a:solidFill>
                  <a:srgbClr val="000000"/>
                </a:solidFill>
                <a:latin typeface="Arial" panose="020B0604020202020204" pitchFamily="34" charset="0"/>
                <a:ea typeface="Times New Roman" panose="02020603050405020304" pitchFamily="18" charset="0"/>
              </a:rPr>
              <a:t>şeklinde bir orantı kurularak hesaplanabilecektir. </a:t>
            </a:r>
            <a:endParaRPr lang="tr-T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683376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803564"/>
            <a:ext cx="11145982" cy="5076027"/>
          </a:xfrm>
        </p:spPr>
        <p:txBody>
          <a:bodyPr>
            <a:normAutofit fontScale="70000" lnSpcReduction="20000"/>
          </a:bodyPr>
          <a:lstStyle/>
          <a:p>
            <a:pPr algn="just">
              <a:lnSpc>
                <a:spcPct val="160000"/>
              </a:lnSpc>
            </a:pPr>
            <a:r>
              <a:rPr lang="tr-TR" sz="2100" b="1" dirty="0">
                <a:latin typeface="Arial" panose="020B0604020202020204" pitchFamily="34" charset="0"/>
                <a:cs typeface="Arial" panose="020B0604020202020204" pitchFamily="34" charset="0"/>
              </a:rPr>
              <a:t>İstisnaya konu edilebilecek tutar;</a:t>
            </a:r>
            <a:endParaRPr lang="tr-TR" sz="2100" dirty="0">
              <a:latin typeface="Arial" panose="020B0604020202020204" pitchFamily="34" charset="0"/>
              <a:cs typeface="Arial" panose="020B0604020202020204" pitchFamily="34" charset="0"/>
            </a:endParaRPr>
          </a:p>
          <a:p>
            <a:pPr algn="just">
              <a:lnSpc>
                <a:spcPct val="160000"/>
              </a:lnSpc>
            </a:pPr>
            <a:r>
              <a:rPr lang="tr-TR" sz="2100" dirty="0">
                <a:latin typeface="Arial" panose="020B0604020202020204" pitchFamily="34" charset="0"/>
                <a:cs typeface="Arial" panose="020B0604020202020204" pitchFamily="34" charset="0"/>
              </a:rPr>
              <a:t>3.500.000*4.120.000/5.000.000 = 2.884.000 ₺ olacaktır. </a:t>
            </a:r>
          </a:p>
          <a:p>
            <a:pPr algn="just">
              <a:lnSpc>
                <a:spcPct val="160000"/>
              </a:lnSpc>
            </a:pPr>
            <a:r>
              <a:rPr lang="tr-TR" sz="2100" b="1" dirty="0">
                <a:latin typeface="Arial" panose="020B0604020202020204" pitchFamily="34" charset="0"/>
                <a:cs typeface="Arial" panose="020B0604020202020204" pitchFamily="34" charset="0"/>
              </a:rPr>
              <a:t>İstisna tutarı ise;</a:t>
            </a:r>
            <a:endParaRPr lang="tr-TR" sz="2100" dirty="0">
              <a:latin typeface="Arial" panose="020B0604020202020204" pitchFamily="34" charset="0"/>
              <a:cs typeface="Arial" panose="020B0604020202020204" pitchFamily="34" charset="0"/>
            </a:endParaRPr>
          </a:p>
          <a:p>
            <a:pPr algn="just">
              <a:lnSpc>
                <a:spcPct val="160000"/>
              </a:lnSpc>
            </a:pPr>
            <a:r>
              <a:rPr lang="tr-TR" sz="2100" dirty="0">
                <a:latin typeface="Arial" panose="020B0604020202020204" pitchFamily="34" charset="0"/>
                <a:cs typeface="Arial" panose="020B0604020202020204" pitchFamily="34" charset="0"/>
              </a:rPr>
              <a:t>2.884.000*%50=1.442.000 ₺ olacaktır.</a:t>
            </a:r>
          </a:p>
          <a:p>
            <a:pPr algn="just">
              <a:lnSpc>
                <a:spcPct val="160000"/>
              </a:lnSpc>
            </a:pPr>
            <a:r>
              <a:rPr lang="tr-TR" sz="2100" dirty="0">
                <a:latin typeface="Arial" panose="020B0604020202020204" pitchFamily="34" charset="0"/>
                <a:cs typeface="Arial" panose="020B0604020202020204" pitchFamily="34" charset="0"/>
              </a:rPr>
              <a:t>Satış tutarının istisnaya isabet eden kısmı satışın yapıldığı dönemi izleyen yılın başından itibaren 5 yıl süreyle, 5. Yılın sonuna kadar kazancın pasifte özel bir fon hesabında tutulması gerekmektedir. İstisna tutarı olan 1.337.000 ₺ özel fona alınmalıdır. </a:t>
            </a:r>
          </a:p>
          <a:p>
            <a:pPr algn="just">
              <a:lnSpc>
                <a:spcPct val="160000"/>
              </a:lnSpc>
            </a:pPr>
            <a:r>
              <a:rPr lang="tr-TR" sz="2100" dirty="0">
                <a:latin typeface="Arial" panose="020B0604020202020204" pitchFamily="34" charset="0"/>
                <a:cs typeface="Arial" panose="020B0604020202020204" pitchFamily="34" charset="0"/>
              </a:rPr>
              <a:t>Pasifte özel bir fon hesabında tutulan istisna kazancın işletmeden çekilmesi, sermayeye ilave dışında başka bir hesaba transfer edilmesi şirketin tasfiyeye girmesi durumunda istisna şartlar ihlal edilmiş olur zamanında tahsil edilmemiş olan vergiler gecikme faizi ve vergi ziya-ı cezasıyla birlikte tahsil edilir</a:t>
            </a:r>
          </a:p>
          <a:p>
            <a:pPr algn="just">
              <a:lnSpc>
                <a:spcPct val="160000"/>
              </a:lnSpc>
            </a:pPr>
            <a:r>
              <a:rPr lang="tr-TR" sz="2100" dirty="0">
                <a:latin typeface="Arial" panose="020B0604020202020204" pitchFamily="34" charset="0"/>
                <a:cs typeface="Arial" panose="020B0604020202020204" pitchFamily="34" charset="0"/>
              </a:rPr>
              <a:t>İşletmenin istisna olarak değerlendirdiği tutar</a:t>
            </a:r>
            <a:r>
              <a:rPr lang="tr-TR" sz="2100" b="1" dirty="0">
                <a:latin typeface="Arial" panose="020B0604020202020204" pitchFamily="34" charset="0"/>
                <a:cs typeface="Arial" panose="020B0604020202020204" pitchFamily="34" charset="0"/>
              </a:rPr>
              <a:t> </a:t>
            </a:r>
            <a:r>
              <a:rPr lang="tr-TR" sz="2100" dirty="0">
                <a:latin typeface="Arial" panose="020B0604020202020204" pitchFamily="34" charset="0"/>
                <a:cs typeface="Arial" panose="020B0604020202020204" pitchFamily="34" charset="0"/>
              </a:rPr>
              <a:t>2.000.000 ₺’</a:t>
            </a:r>
            <a:r>
              <a:rPr lang="tr-TR" sz="2100" dirty="0" err="1">
                <a:latin typeface="Arial" panose="020B0604020202020204" pitchFamily="34" charset="0"/>
                <a:cs typeface="Arial" panose="020B0604020202020204" pitchFamily="34" charset="0"/>
              </a:rPr>
              <a:t>dir</a:t>
            </a:r>
            <a:r>
              <a:rPr lang="tr-TR" sz="2100" dirty="0">
                <a:latin typeface="Arial" panose="020B0604020202020204" pitchFamily="34" charset="0"/>
                <a:cs typeface="Arial" panose="020B0604020202020204" pitchFamily="34" charset="0"/>
              </a:rPr>
              <a:t>.</a:t>
            </a:r>
          </a:p>
          <a:p>
            <a:pPr algn="just">
              <a:lnSpc>
                <a:spcPct val="160000"/>
              </a:lnSpc>
            </a:pPr>
            <a:r>
              <a:rPr lang="tr-TR" sz="2100" dirty="0">
                <a:latin typeface="Arial" panose="020B0604020202020204" pitchFamily="34" charset="0"/>
                <a:cs typeface="Arial" panose="020B0604020202020204" pitchFamily="34" charset="0"/>
              </a:rPr>
              <a:t>Fazladan düşülen istisna tutarı;</a:t>
            </a:r>
          </a:p>
          <a:p>
            <a:pPr algn="just">
              <a:lnSpc>
                <a:spcPct val="160000"/>
              </a:lnSpc>
            </a:pPr>
            <a:r>
              <a:rPr lang="tr-TR" sz="2100" dirty="0">
                <a:latin typeface="Arial" panose="020B0604020202020204" pitchFamily="34" charset="0"/>
                <a:cs typeface="Arial" panose="020B0604020202020204" pitchFamily="34" charset="0"/>
              </a:rPr>
              <a:t>2.000.000-1.442.000=558.000 ₺ KKEG olarak beyannameye ilave edilmeli ve kurumlar vergisine tabi tutulmalıdır. </a:t>
            </a:r>
          </a:p>
          <a:p>
            <a:endParaRPr lang="tr-TR" dirty="0"/>
          </a:p>
        </p:txBody>
      </p:sp>
    </p:spTree>
    <p:extLst>
      <p:ext uri="{BB962C8B-B14F-4D97-AF65-F5344CB8AC3E}">
        <p14:creationId xmlns:p14="http://schemas.microsoft.com/office/powerpoint/2010/main" val="5174348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701964"/>
            <a:ext cx="11099800" cy="5569527"/>
          </a:xfrm>
        </p:spPr>
        <p:txBody>
          <a:bodyPr>
            <a:normAutofit fontScale="55000" lnSpcReduction="20000"/>
          </a:bodyPr>
          <a:lstStyle/>
          <a:p>
            <a:pPr algn="just"/>
            <a:r>
              <a:rPr lang="tr-TR" sz="2500" b="1" dirty="0">
                <a:latin typeface="Arial" panose="020B0604020202020204" pitchFamily="34" charset="0"/>
                <a:cs typeface="Arial" panose="020B0604020202020204" pitchFamily="34" charset="0"/>
              </a:rPr>
              <a:t>KDV açısından;</a:t>
            </a:r>
            <a:endParaRPr lang="tr-TR" sz="2500" dirty="0">
              <a:latin typeface="Arial" panose="020B0604020202020204" pitchFamily="34" charset="0"/>
              <a:cs typeface="Arial" panose="020B0604020202020204" pitchFamily="34" charset="0"/>
            </a:endParaRPr>
          </a:p>
          <a:p>
            <a:pPr algn="just">
              <a:lnSpc>
                <a:spcPct val="170000"/>
              </a:lnSpc>
            </a:pPr>
            <a:r>
              <a:rPr lang="tr-TR" sz="2500" b="1" dirty="0">
                <a:latin typeface="Arial" panose="020B0604020202020204" pitchFamily="34" charset="0"/>
                <a:cs typeface="Arial" panose="020B0604020202020204" pitchFamily="34" charset="0"/>
              </a:rPr>
              <a:t>KDV Kanununun 17/4-r maddesine göre;</a:t>
            </a:r>
            <a:endParaRPr lang="tr-TR" sz="2500" dirty="0">
              <a:latin typeface="Arial" panose="020B0604020202020204" pitchFamily="34" charset="0"/>
              <a:cs typeface="Arial" panose="020B0604020202020204" pitchFamily="34" charset="0"/>
            </a:endParaRPr>
          </a:p>
          <a:p>
            <a:pPr algn="just">
              <a:lnSpc>
                <a:spcPct val="170000"/>
              </a:lnSpc>
            </a:pPr>
            <a:r>
              <a:rPr lang="tr-TR" sz="2500" dirty="0">
                <a:latin typeface="Arial" panose="020B0604020202020204" pitchFamily="34" charset="0"/>
                <a:cs typeface="Arial" panose="020B0604020202020204" pitchFamily="34" charset="0"/>
              </a:rPr>
              <a:t>Kurumların aktifinde en az iki tam yıl süreyle bulunan iştirak hisseleri ile taşınmazların satışı suretiyle gerçekleşen devir ve teslimler ile bankalara, finansal kiralama ve finansman şirketlerine borçlu olanların ve kefillerinin borçlarına karşılık taşınmaz ve iştirak hisselerinin (müzayede mahallerinde yapılan satışlar dahil) bankalara, finansal kiralama ve finansman şirketlerine devir ve teslimleri ile bu taşınmaz ve iştirak hisselerinin finansal kiralama ve finansman şirketlerince devir ve teslimi KDV’den istisnadır. </a:t>
            </a:r>
          </a:p>
          <a:p>
            <a:pPr algn="just">
              <a:lnSpc>
                <a:spcPct val="170000"/>
              </a:lnSpc>
            </a:pPr>
            <a:r>
              <a:rPr lang="tr-TR" sz="2500" dirty="0">
                <a:latin typeface="Arial" panose="020B0604020202020204" pitchFamily="34" charset="0"/>
                <a:cs typeface="Arial" panose="020B0604020202020204" pitchFamily="34" charset="0"/>
              </a:rPr>
              <a:t>İstisna kapsamındaki kıymetlerin ticaretini yapan kurumların, bu amaçla aktiflerinde bulundurdukları taşınmaz ve iştirak hisselerinin teslimleri istisna kapsamı dışındadır. </a:t>
            </a:r>
          </a:p>
          <a:p>
            <a:pPr algn="just">
              <a:lnSpc>
                <a:spcPct val="170000"/>
              </a:lnSpc>
            </a:pPr>
            <a:r>
              <a:rPr lang="tr-TR" sz="2500" dirty="0">
                <a:latin typeface="Arial" panose="020B0604020202020204" pitchFamily="34" charset="0"/>
                <a:cs typeface="Arial" panose="020B0604020202020204" pitchFamily="34" charset="0"/>
              </a:rPr>
              <a:t>İstisna kapsamında teslim edilen kıymetlerin iktisabında yüklenilen ve teslimin yapıldığı döneme kadar indirim yoluyla giderilemeyen katma değer vergisi, teslimin yapıldığı hesap dönemine ilişkin gelir veya kurumlar vergisi matrahının tespitinde gider olarak dikkate alınır. </a:t>
            </a:r>
          </a:p>
          <a:p>
            <a:pPr algn="just">
              <a:lnSpc>
                <a:spcPct val="170000"/>
              </a:lnSpc>
            </a:pPr>
            <a:r>
              <a:rPr lang="tr-TR" sz="2500" dirty="0">
                <a:latin typeface="Arial" panose="020B0604020202020204" pitchFamily="34" charset="0"/>
                <a:cs typeface="Arial" panose="020B0604020202020204" pitchFamily="34" charset="0"/>
              </a:rPr>
              <a:t>Bu bağlamda Erdem A.Ş.’</a:t>
            </a:r>
            <a:r>
              <a:rPr lang="tr-TR" sz="2500" dirty="0" err="1">
                <a:latin typeface="Arial" panose="020B0604020202020204" pitchFamily="34" charset="0"/>
                <a:cs typeface="Arial" panose="020B0604020202020204" pitchFamily="34" charset="0"/>
              </a:rPr>
              <a:t>nin</a:t>
            </a:r>
            <a:r>
              <a:rPr lang="tr-TR" sz="2500" dirty="0">
                <a:latin typeface="Arial" panose="020B0604020202020204" pitchFamily="34" charset="0"/>
                <a:cs typeface="Arial" panose="020B0604020202020204" pitchFamily="34" charset="0"/>
              </a:rPr>
              <a:t> taşınamaz ticareti ile iştigal etmiyor olması ve iki tam yıl aktifinde tuttuğu taşınmazı satmış olması sebebiyle 17/4-r maddesi kapsamında KDV istisnasından yararlanabilecektir. Satış faturasında KDV hesaplanmamış olması hususunda eleştirilecek herhangi bir durum bulunmamaktadır. </a:t>
            </a:r>
          </a:p>
          <a:p>
            <a:endParaRPr lang="tr-TR" dirty="0"/>
          </a:p>
        </p:txBody>
      </p:sp>
    </p:spTree>
    <p:extLst>
      <p:ext uri="{BB962C8B-B14F-4D97-AF65-F5344CB8AC3E}">
        <p14:creationId xmlns:p14="http://schemas.microsoft.com/office/powerpoint/2010/main" val="23987828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600" y="410817"/>
            <a:ext cx="10634472" cy="1802296"/>
          </a:xfrm>
        </p:spPr>
        <p:txBody>
          <a:bodyPr/>
          <a:lstStyle/>
          <a:p>
            <a:r>
              <a:rPr lang="tr-TR" sz="1600" b="1" dirty="0"/>
              <a:t>KURUMLAR VERGİSİ KANUNU 5/1-f MADDESİ KAPSAMINDA BANKALARA VE TMSF’YE BORÇLU OLAN FİRMALARA TANINAN İSTİSNA </a:t>
            </a:r>
            <a:r>
              <a:rPr lang="tr-TR" b="1" dirty="0"/>
              <a:t/>
            </a:r>
            <a:br>
              <a:rPr lang="tr-TR" b="1" dirty="0"/>
            </a:br>
            <a:endParaRPr lang="tr-TR" dirty="0"/>
          </a:p>
        </p:txBody>
      </p:sp>
      <p:sp>
        <p:nvSpPr>
          <p:cNvPr id="3" name="İçerik Yer Tutucusu 2"/>
          <p:cNvSpPr>
            <a:spLocks noGrp="1"/>
          </p:cNvSpPr>
          <p:nvPr>
            <p:ph idx="1"/>
          </p:nvPr>
        </p:nvSpPr>
        <p:spPr>
          <a:xfrm>
            <a:off x="482600" y="1232451"/>
            <a:ext cx="11109036" cy="5314123"/>
          </a:xfrm>
        </p:spPr>
        <p:txBody>
          <a:bodyPr>
            <a:normAutofit fontScale="32500" lnSpcReduction="20000"/>
          </a:bodyPr>
          <a:lstStyle/>
          <a:p>
            <a:pPr algn="just">
              <a:lnSpc>
                <a:spcPct val="170000"/>
              </a:lnSpc>
            </a:pPr>
            <a:r>
              <a:rPr lang="tr-TR" sz="4300" dirty="0">
                <a:latin typeface="Arial" panose="020B0604020202020204" pitchFamily="34" charset="0"/>
                <a:cs typeface="Arial" panose="020B0604020202020204" pitchFamily="34" charset="0"/>
              </a:rPr>
              <a:t>Bankalara, finansman şirketlerine veya finansal kiralama şirketlerine borçları nedeniyle kanuni takibe alınmış veya </a:t>
            </a:r>
            <a:r>
              <a:rPr lang="tr-TR" sz="4300" dirty="0" err="1">
                <a:latin typeface="Arial" panose="020B0604020202020204" pitchFamily="34" charset="0"/>
                <a:cs typeface="Arial" panose="020B0604020202020204" pitchFamily="34" charset="0"/>
              </a:rPr>
              <a:t>TMSF’ye</a:t>
            </a:r>
            <a:r>
              <a:rPr lang="tr-TR" sz="4300" dirty="0">
                <a:latin typeface="Arial" panose="020B0604020202020204" pitchFamily="34" charset="0"/>
                <a:cs typeface="Arial" panose="020B0604020202020204" pitchFamily="34" charset="0"/>
              </a:rPr>
              <a:t> borçlu durumda olan kurumlar ile bunların kefilleri ve ipotek verenlerin, sahip oldukları taşınmazlar, iştirak hisseleri kurucu senetleri, intifa senetleri ve rüçhan haklarının bu borçlara karşılık devrinde sağlanan hasılatın bu borçların tasfiyesinde kullanılan kısmına isabet eden kazançların tamamı bu madde kapsamında kurumlar vergisinden istisnadır. </a:t>
            </a:r>
          </a:p>
          <a:p>
            <a:pPr algn="just">
              <a:lnSpc>
                <a:spcPct val="170000"/>
              </a:lnSpc>
            </a:pPr>
            <a:r>
              <a:rPr lang="tr-TR" sz="4300" dirty="0">
                <a:latin typeface="Arial" panose="020B0604020202020204" pitchFamily="34" charset="0"/>
                <a:cs typeface="Arial" panose="020B0604020202020204" pitchFamily="34" charset="0"/>
              </a:rPr>
              <a:t>İstisnadan yararlanacak olanlar;</a:t>
            </a:r>
          </a:p>
          <a:p>
            <a:pPr algn="just">
              <a:lnSpc>
                <a:spcPct val="170000"/>
              </a:lnSpc>
            </a:pPr>
            <a:r>
              <a:rPr lang="tr-TR" sz="4300" dirty="0">
                <a:latin typeface="Arial" panose="020B0604020202020204" pitchFamily="34" charset="0"/>
                <a:cs typeface="Arial" panose="020B0604020202020204" pitchFamily="34" charset="0"/>
              </a:rPr>
              <a:t>Borçlu olan kurum, Kefil olan kurum, İpotek veren kurumlardır. </a:t>
            </a:r>
          </a:p>
          <a:p>
            <a:pPr algn="just">
              <a:lnSpc>
                <a:spcPct val="170000"/>
              </a:lnSpc>
            </a:pPr>
            <a:r>
              <a:rPr lang="tr-TR" sz="4300" b="1" dirty="0">
                <a:latin typeface="Arial" panose="020B0604020202020204" pitchFamily="34" charset="0"/>
                <a:cs typeface="Arial" panose="020B0604020202020204" pitchFamily="34" charset="0"/>
              </a:rPr>
              <a:t>Devre konu aktifler;</a:t>
            </a:r>
            <a:endParaRPr lang="tr-TR" sz="4300" dirty="0">
              <a:latin typeface="Arial" panose="020B0604020202020204" pitchFamily="34" charset="0"/>
              <a:cs typeface="Arial" panose="020B0604020202020204" pitchFamily="34" charset="0"/>
            </a:endParaRPr>
          </a:p>
          <a:p>
            <a:pPr algn="just">
              <a:lnSpc>
                <a:spcPct val="170000"/>
              </a:lnSpc>
            </a:pPr>
            <a:r>
              <a:rPr lang="tr-TR" sz="4300" dirty="0">
                <a:latin typeface="Arial" panose="020B0604020202020204" pitchFamily="34" charset="0"/>
                <a:cs typeface="Arial" panose="020B0604020202020204" pitchFamily="34" charset="0"/>
              </a:rPr>
              <a:t>Taşınmazlar, Kurucu senetleri, İntifa senetleri, Rüçhan haklarıdır.</a:t>
            </a:r>
          </a:p>
          <a:p>
            <a:pPr algn="just">
              <a:lnSpc>
                <a:spcPct val="170000"/>
              </a:lnSpc>
            </a:pPr>
            <a:r>
              <a:rPr lang="tr-TR" sz="4300" b="1" dirty="0">
                <a:latin typeface="Arial" panose="020B0604020202020204" pitchFamily="34" charset="0"/>
                <a:cs typeface="Arial" panose="020B0604020202020204" pitchFamily="34" charset="0"/>
              </a:rPr>
              <a:t>Devredilecek kurumlar</a:t>
            </a:r>
            <a:endParaRPr lang="tr-TR" sz="4300" dirty="0">
              <a:latin typeface="Arial" panose="020B0604020202020204" pitchFamily="34" charset="0"/>
              <a:cs typeface="Arial" panose="020B0604020202020204" pitchFamily="34" charset="0"/>
            </a:endParaRPr>
          </a:p>
          <a:p>
            <a:pPr algn="just">
              <a:lnSpc>
                <a:spcPct val="170000"/>
              </a:lnSpc>
            </a:pPr>
            <a:r>
              <a:rPr lang="tr-TR" sz="4300" dirty="0">
                <a:latin typeface="Arial" panose="020B0604020202020204" pitchFamily="34" charset="0"/>
                <a:cs typeface="Arial" panose="020B0604020202020204" pitchFamily="34" charset="0"/>
              </a:rPr>
              <a:t>Bankalar, finansal kiralama şirketleri, finansman şirketleri veya TMSF olmalıdır.</a:t>
            </a:r>
          </a:p>
          <a:p>
            <a:pPr algn="just">
              <a:lnSpc>
                <a:spcPct val="170000"/>
              </a:lnSpc>
            </a:pPr>
            <a:r>
              <a:rPr lang="tr-TR" sz="4300" b="1" dirty="0">
                <a:latin typeface="Arial" panose="020B0604020202020204" pitchFamily="34" charset="0"/>
                <a:cs typeface="Arial" panose="020B0604020202020204" pitchFamily="34" charset="0"/>
              </a:rPr>
              <a:t>İstisna oranı</a:t>
            </a:r>
            <a:endParaRPr lang="tr-TR" sz="4300" dirty="0">
              <a:latin typeface="Arial" panose="020B0604020202020204" pitchFamily="34" charset="0"/>
              <a:cs typeface="Arial" panose="020B0604020202020204" pitchFamily="34" charset="0"/>
            </a:endParaRPr>
          </a:p>
          <a:p>
            <a:pPr algn="just">
              <a:lnSpc>
                <a:spcPct val="170000"/>
              </a:lnSpc>
            </a:pPr>
            <a:r>
              <a:rPr lang="tr-TR" sz="4300" dirty="0">
                <a:latin typeface="Arial" panose="020B0604020202020204" pitchFamily="34" charset="0"/>
                <a:cs typeface="Arial" panose="020B0604020202020204" pitchFamily="34" charset="0"/>
              </a:rPr>
              <a:t>Kazanç için uygulanacak istisna borcun hasılata oranı kadardır. Elde edilen satış tutarıyla ne kadar borç ödeniyorsa kazanca o oranda istisna uygulanır. </a:t>
            </a:r>
          </a:p>
          <a:p>
            <a:endParaRPr lang="tr-TR" dirty="0"/>
          </a:p>
        </p:txBody>
      </p:sp>
    </p:spTree>
    <p:extLst>
      <p:ext uri="{BB962C8B-B14F-4D97-AF65-F5344CB8AC3E}">
        <p14:creationId xmlns:p14="http://schemas.microsoft.com/office/powerpoint/2010/main" val="2630944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757382"/>
            <a:ext cx="11118273" cy="5477163"/>
          </a:xfrm>
        </p:spPr>
        <p:txBody>
          <a:bodyPr>
            <a:normAutofit fontScale="40000" lnSpcReduction="20000"/>
          </a:bodyPr>
          <a:lstStyle/>
          <a:p>
            <a:pPr algn="just"/>
            <a:r>
              <a:rPr lang="tr-TR" sz="3500" b="1" dirty="0">
                <a:latin typeface="Arial" panose="020B0604020202020204" pitchFamily="34" charset="0"/>
                <a:cs typeface="Arial" panose="020B0604020202020204" pitchFamily="34" charset="0"/>
              </a:rPr>
              <a:t>Örnek</a:t>
            </a:r>
            <a:endParaRPr lang="tr-TR" sz="3500" dirty="0">
              <a:latin typeface="Arial" panose="020B0604020202020204" pitchFamily="34" charset="0"/>
              <a:cs typeface="Arial" panose="020B0604020202020204" pitchFamily="34" charset="0"/>
            </a:endParaRPr>
          </a:p>
          <a:p>
            <a:pPr algn="just">
              <a:lnSpc>
                <a:spcPct val="170000"/>
              </a:lnSpc>
            </a:pPr>
            <a:r>
              <a:rPr lang="tr-TR" sz="3500" dirty="0">
                <a:latin typeface="Arial" panose="020B0604020202020204" pitchFamily="34" charset="0"/>
                <a:cs typeface="Arial" panose="020B0604020202020204" pitchFamily="34" charset="0"/>
              </a:rPr>
              <a:t>Akasya Anonim Şirketi 20.03.2022 tarihinde Akel Bankasından 3.000.000 ₺ tutarında kredi kullanmıştır. Bu krediye karşılık iştiraki olan Akgün Limited Şirketi'nin aktifinde kayıtlı olan taşınmaz ipotek verilmiştir. Taşınmaz Akgün Limited Şirketi tarafından 01.01.2021 tarihinde 3.000.000 ₺ bedelle aktife kaydedilmiştir. Akasya Anonim Şirketi aldığı krediyi ödeyememiş ve banka tarafından kanuni takibe alınmıştır. Akgün Limited Şirketi tarafından ipotek olarak verilen taşınmaz 30.07.2022 tarihinde Akel Bankası tarafından rayiç bedeli tayin edilerek 5.000.000 ₺ bedelle satın alınmıştır. Banka bu işlem sonucu faiziyle birlikte kalan 2.750.000 ₺ alacağını mahsup etmiş kalan tutarı Akgün Limited Şirketine ödemiştir. Bu işlem için ayrıca 5.000 ₺ takip gideri tahsil edilmiştir. Akel bankası aktifine kayıtlı taşınmazı 30.12.2022 tarihinde 6.500.000 ₺ bedelle satmıştır. </a:t>
            </a:r>
          </a:p>
          <a:p>
            <a:pPr algn="just"/>
            <a:r>
              <a:rPr lang="tr-TR" sz="3500" b="1" dirty="0">
                <a:latin typeface="Arial" panose="020B0604020202020204" pitchFamily="34" charset="0"/>
                <a:cs typeface="Arial" panose="020B0604020202020204" pitchFamily="34" charset="0"/>
              </a:rPr>
              <a:t/>
            </a:r>
            <a:br>
              <a:rPr lang="tr-TR" sz="3500" b="1" dirty="0">
                <a:latin typeface="Arial" panose="020B0604020202020204" pitchFamily="34" charset="0"/>
                <a:cs typeface="Arial" panose="020B0604020202020204" pitchFamily="34" charset="0"/>
              </a:rPr>
            </a:br>
            <a:r>
              <a:rPr lang="tr-TR" sz="3500" b="1" dirty="0">
                <a:latin typeface="Arial" panose="020B0604020202020204" pitchFamily="34" charset="0"/>
                <a:cs typeface="Arial" panose="020B0604020202020204" pitchFamily="34" charset="0"/>
              </a:rPr>
              <a:t>Çözüm </a:t>
            </a:r>
            <a:endParaRPr lang="tr-TR" sz="3500" dirty="0">
              <a:latin typeface="Arial" panose="020B0604020202020204" pitchFamily="34" charset="0"/>
              <a:cs typeface="Arial" panose="020B0604020202020204" pitchFamily="34" charset="0"/>
            </a:endParaRPr>
          </a:p>
          <a:p>
            <a:pPr algn="just"/>
            <a:r>
              <a:rPr lang="tr-TR" sz="3500" dirty="0">
                <a:latin typeface="Arial" panose="020B0604020202020204" pitchFamily="34" charset="0"/>
                <a:cs typeface="Arial" panose="020B0604020202020204" pitchFamily="34" charset="0"/>
              </a:rPr>
              <a:t>Bankalara,</a:t>
            </a:r>
          </a:p>
          <a:p>
            <a:pPr algn="just"/>
            <a:r>
              <a:rPr lang="tr-TR" sz="3500" dirty="0">
                <a:latin typeface="Arial" panose="020B0604020202020204" pitchFamily="34" charset="0"/>
                <a:cs typeface="Arial" panose="020B0604020202020204" pitchFamily="34" charset="0"/>
              </a:rPr>
              <a:t>Finansal kiralama şirketlerine ve</a:t>
            </a:r>
          </a:p>
          <a:p>
            <a:pPr>
              <a:lnSpc>
                <a:spcPct val="170000"/>
              </a:lnSpc>
            </a:pPr>
            <a:r>
              <a:rPr lang="tr-TR" sz="3500" dirty="0">
                <a:latin typeface="Arial" panose="020B0604020202020204" pitchFamily="34" charset="0"/>
                <a:cs typeface="Arial" panose="020B0604020202020204" pitchFamily="34" charset="0"/>
              </a:rPr>
              <a:t>Finansman Şirketleri’ne,</a:t>
            </a:r>
            <a:br>
              <a:rPr lang="tr-TR" sz="3500" dirty="0">
                <a:latin typeface="Arial" panose="020B0604020202020204" pitchFamily="34" charset="0"/>
                <a:cs typeface="Arial" panose="020B0604020202020204" pitchFamily="34" charset="0"/>
              </a:rPr>
            </a:br>
            <a:r>
              <a:rPr lang="tr-TR" sz="3500" dirty="0">
                <a:latin typeface="Arial" panose="020B0604020202020204" pitchFamily="34" charset="0"/>
                <a:cs typeface="Arial" panose="020B0604020202020204" pitchFamily="34" charset="0"/>
              </a:rPr>
              <a:t>borçları nedeniyle ipotek ettirilen  taşınmazlar, iştirak hisseleri, kurucu senetleri ve intifa senetleri ile Rüçhan haklarının satılması durumunda borcun tasfiyesinde kullanılan kısmına isabet eden kazançların tamamı kurumlar vergisinden istisnadır.</a:t>
            </a:r>
          </a:p>
          <a:p>
            <a:endParaRPr lang="tr-TR" dirty="0"/>
          </a:p>
        </p:txBody>
      </p:sp>
    </p:spTree>
    <p:extLst>
      <p:ext uri="{BB962C8B-B14F-4D97-AF65-F5344CB8AC3E}">
        <p14:creationId xmlns:p14="http://schemas.microsoft.com/office/powerpoint/2010/main" val="16514225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885964274"/>
              </p:ext>
            </p:extLst>
          </p:nvPr>
        </p:nvGraphicFramePr>
        <p:xfrm>
          <a:off x="521854" y="1507372"/>
          <a:ext cx="11166765" cy="1088084"/>
        </p:xfrm>
        <a:graphic>
          <a:graphicData uri="http://schemas.openxmlformats.org/drawingml/2006/table">
            <a:tbl>
              <a:tblPr firstRow="1" firstCol="1" bandRow="1">
                <a:tableStyleId>{5C22544A-7EE6-4342-B048-85BDC9FD1C3A}</a:tableStyleId>
              </a:tblPr>
              <a:tblGrid>
                <a:gridCol w="3722255">
                  <a:extLst>
                    <a:ext uri="{9D8B030D-6E8A-4147-A177-3AD203B41FA5}">
                      <a16:colId xmlns:a16="http://schemas.microsoft.com/office/drawing/2014/main" val="2554197480"/>
                    </a:ext>
                  </a:extLst>
                </a:gridCol>
                <a:gridCol w="3722255">
                  <a:extLst>
                    <a:ext uri="{9D8B030D-6E8A-4147-A177-3AD203B41FA5}">
                      <a16:colId xmlns:a16="http://schemas.microsoft.com/office/drawing/2014/main" val="1817770716"/>
                    </a:ext>
                  </a:extLst>
                </a:gridCol>
                <a:gridCol w="3722255">
                  <a:extLst>
                    <a:ext uri="{9D8B030D-6E8A-4147-A177-3AD203B41FA5}">
                      <a16:colId xmlns:a16="http://schemas.microsoft.com/office/drawing/2014/main" val="1338066158"/>
                    </a:ext>
                  </a:extLst>
                </a:gridCol>
              </a:tblGrid>
              <a:tr h="544042">
                <a:tc>
                  <a:txBody>
                    <a:bodyPr/>
                    <a:lstStyle/>
                    <a:p>
                      <a:pPr algn="ctr">
                        <a:lnSpc>
                          <a:spcPct val="150000"/>
                        </a:lnSpc>
                        <a:spcAft>
                          <a:spcPts val="0"/>
                        </a:spcAft>
                      </a:pPr>
                      <a:r>
                        <a:rPr lang="tr-TR" sz="1600" dirty="0">
                          <a:effectLst/>
                        </a:rPr>
                        <a:t>İktisap Tarihi</a:t>
                      </a:r>
                      <a:endParaRPr lang="tr-TR"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tr-TR" sz="1600" dirty="0">
                          <a:effectLst/>
                        </a:rPr>
                        <a:t>Devir Tarihi</a:t>
                      </a:r>
                      <a:endParaRPr lang="tr-TR"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tr-TR" sz="1600" dirty="0">
                          <a:effectLst/>
                        </a:rPr>
                        <a:t>Aktifte Kalma Süresi</a:t>
                      </a:r>
                      <a:endParaRPr lang="tr-TR"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521072509"/>
                  </a:ext>
                </a:extLst>
              </a:tr>
              <a:tr h="544042">
                <a:tc>
                  <a:txBody>
                    <a:bodyPr/>
                    <a:lstStyle/>
                    <a:p>
                      <a:pPr algn="ctr">
                        <a:lnSpc>
                          <a:spcPct val="150000"/>
                        </a:lnSpc>
                        <a:spcAft>
                          <a:spcPts val="0"/>
                        </a:spcAft>
                      </a:pPr>
                      <a:r>
                        <a:rPr lang="tr-TR" sz="1600" dirty="0">
                          <a:effectLst/>
                        </a:rPr>
                        <a:t>01.01.2021</a:t>
                      </a:r>
                      <a:endParaRPr lang="tr-TR"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tr-TR" sz="1600" dirty="0">
                          <a:effectLst/>
                        </a:rPr>
                        <a:t>30.07.2022</a:t>
                      </a:r>
                      <a:endParaRPr lang="tr-TR"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tr-TR" sz="1600" dirty="0">
                          <a:effectLst/>
                        </a:rPr>
                        <a:t>19 ay</a:t>
                      </a:r>
                      <a:endParaRPr lang="tr-TR"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158908173"/>
                  </a:ext>
                </a:extLst>
              </a:tr>
            </a:tbl>
          </a:graphicData>
        </a:graphic>
      </p:graphicFrame>
      <p:sp>
        <p:nvSpPr>
          <p:cNvPr id="5" name="Dikdörtgen 4"/>
          <p:cNvSpPr/>
          <p:nvPr/>
        </p:nvSpPr>
        <p:spPr>
          <a:xfrm>
            <a:off x="415636" y="2524939"/>
            <a:ext cx="7499928" cy="461665"/>
          </a:xfrm>
          <a:prstGeom prst="rect">
            <a:avLst/>
          </a:prstGeom>
        </p:spPr>
        <p:txBody>
          <a:bodyPr wrap="square">
            <a:spAutoFit/>
          </a:bodyPr>
          <a:lstStyle/>
          <a:p>
            <a:pPr algn="just">
              <a:lnSpc>
                <a:spcPct val="150000"/>
              </a:lnSpc>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Bu bilgiler ışığında Kurumlar Vergisi Kanununun 5/1-f kapsamında istisna tutarı;</a:t>
            </a:r>
          </a:p>
        </p:txBody>
      </p:sp>
      <p:graphicFrame>
        <p:nvGraphicFramePr>
          <p:cNvPr id="6" name="Tablo 5"/>
          <p:cNvGraphicFramePr>
            <a:graphicFrameLocks noGrp="1"/>
          </p:cNvGraphicFramePr>
          <p:nvPr>
            <p:extLst>
              <p:ext uri="{D42A27DB-BD31-4B8C-83A1-F6EECF244321}">
                <p14:modId xmlns:p14="http://schemas.microsoft.com/office/powerpoint/2010/main" val="2960971247"/>
              </p:ext>
            </p:extLst>
          </p:nvPr>
        </p:nvGraphicFramePr>
        <p:xfrm>
          <a:off x="554183" y="3029527"/>
          <a:ext cx="11102109" cy="1628240"/>
        </p:xfrm>
        <a:graphic>
          <a:graphicData uri="http://schemas.openxmlformats.org/drawingml/2006/table">
            <a:tbl>
              <a:tblPr firstRow="1" firstCol="1" bandRow="1">
                <a:tableStyleId>{5C22544A-7EE6-4342-B048-85BDC9FD1C3A}</a:tableStyleId>
              </a:tblPr>
              <a:tblGrid>
                <a:gridCol w="6324535">
                  <a:extLst>
                    <a:ext uri="{9D8B030D-6E8A-4147-A177-3AD203B41FA5}">
                      <a16:colId xmlns:a16="http://schemas.microsoft.com/office/drawing/2014/main" val="3275151190"/>
                    </a:ext>
                  </a:extLst>
                </a:gridCol>
                <a:gridCol w="4777574">
                  <a:extLst>
                    <a:ext uri="{9D8B030D-6E8A-4147-A177-3AD203B41FA5}">
                      <a16:colId xmlns:a16="http://schemas.microsoft.com/office/drawing/2014/main" val="3048889714"/>
                    </a:ext>
                  </a:extLst>
                </a:gridCol>
              </a:tblGrid>
              <a:tr h="407060">
                <a:tc>
                  <a:txBody>
                    <a:bodyPr/>
                    <a:lstStyle/>
                    <a:p>
                      <a:pPr algn="just">
                        <a:lnSpc>
                          <a:spcPct val="150000"/>
                        </a:lnSpc>
                        <a:spcAft>
                          <a:spcPts val="0"/>
                        </a:spcAft>
                      </a:pPr>
                      <a:r>
                        <a:rPr lang="tr-TR" sz="1600">
                          <a:effectLst/>
                        </a:rPr>
                        <a:t>Taşınmazın maliyet bedeli</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ct val="150000"/>
                        </a:lnSpc>
                        <a:spcAft>
                          <a:spcPts val="0"/>
                        </a:spcAft>
                      </a:pPr>
                      <a:r>
                        <a:rPr lang="tr-TR" sz="1600">
                          <a:effectLst/>
                        </a:rPr>
                        <a:t>3.000.000</a:t>
                      </a:r>
                      <a:endParaRPr lang="tr-TR"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77111208"/>
                  </a:ext>
                </a:extLst>
              </a:tr>
              <a:tr h="407060">
                <a:tc>
                  <a:txBody>
                    <a:bodyPr/>
                    <a:lstStyle/>
                    <a:p>
                      <a:pPr algn="just">
                        <a:lnSpc>
                          <a:spcPct val="150000"/>
                        </a:lnSpc>
                        <a:spcAft>
                          <a:spcPts val="0"/>
                        </a:spcAft>
                      </a:pPr>
                      <a:r>
                        <a:rPr lang="tr-TR" sz="1600">
                          <a:effectLst/>
                        </a:rPr>
                        <a:t>Satış bedeli  </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ct val="150000"/>
                        </a:lnSpc>
                        <a:spcAft>
                          <a:spcPts val="0"/>
                        </a:spcAft>
                      </a:pPr>
                      <a:r>
                        <a:rPr lang="tr-TR" sz="1600" dirty="0">
                          <a:effectLst/>
                        </a:rPr>
                        <a:t>5.000.000</a:t>
                      </a:r>
                      <a:endParaRPr lang="tr-TR"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73006308"/>
                  </a:ext>
                </a:extLst>
              </a:tr>
              <a:tr h="407060">
                <a:tc>
                  <a:txBody>
                    <a:bodyPr/>
                    <a:lstStyle/>
                    <a:p>
                      <a:pPr algn="just">
                        <a:lnSpc>
                          <a:spcPct val="150000"/>
                        </a:lnSpc>
                        <a:spcAft>
                          <a:spcPts val="0"/>
                        </a:spcAft>
                      </a:pPr>
                      <a:r>
                        <a:rPr lang="tr-TR" sz="1600" dirty="0">
                          <a:effectLst/>
                        </a:rPr>
                        <a:t>Kazanç</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ct val="150000"/>
                        </a:lnSpc>
                        <a:spcAft>
                          <a:spcPts val="0"/>
                        </a:spcAft>
                      </a:pPr>
                      <a:r>
                        <a:rPr lang="tr-TR" sz="1600" dirty="0">
                          <a:effectLst/>
                        </a:rPr>
                        <a:t>2.000.000</a:t>
                      </a:r>
                      <a:endParaRPr lang="tr-TR"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4043013"/>
                  </a:ext>
                </a:extLst>
              </a:tr>
              <a:tr h="407060">
                <a:tc>
                  <a:txBody>
                    <a:bodyPr/>
                    <a:lstStyle/>
                    <a:p>
                      <a:pPr algn="just">
                        <a:lnSpc>
                          <a:spcPct val="150000"/>
                        </a:lnSpc>
                        <a:spcAft>
                          <a:spcPts val="0"/>
                        </a:spcAft>
                      </a:pPr>
                      <a:r>
                        <a:rPr lang="tr-TR" sz="1600">
                          <a:effectLst/>
                        </a:rPr>
                        <a:t>Kredi ödemesi için kullanılan kısım</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ct val="150000"/>
                        </a:lnSpc>
                        <a:spcAft>
                          <a:spcPts val="0"/>
                        </a:spcAft>
                      </a:pPr>
                      <a:r>
                        <a:rPr lang="tr-TR" sz="1600" dirty="0">
                          <a:effectLst/>
                        </a:rPr>
                        <a:t>2.750.000</a:t>
                      </a:r>
                      <a:endParaRPr lang="tr-TR"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50607661"/>
                  </a:ext>
                </a:extLst>
              </a:tr>
            </a:tbl>
          </a:graphicData>
        </a:graphic>
      </p:graphicFrame>
      <p:sp>
        <p:nvSpPr>
          <p:cNvPr id="7" name="Dikdörtgen 6"/>
          <p:cNvSpPr/>
          <p:nvPr/>
        </p:nvSpPr>
        <p:spPr>
          <a:xfrm>
            <a:off x="554183" y="4743613"/>
            <a:ext cx="11000509" cy="1569660"/>
          </a:xfrm>
          <a:prstGeom prst="rect">
            <a:avLst/>
          </a:prstGeom>
        </p:spPr>
        <p:txBody>
          <a:bodyPr wrap="square">
            <a:spAutoFit/>
          </a:bodyPr>
          <a:lstStyle/>
          <a:p>
            <a:pPr algn="just">
              <a:lnSpc>
                <a:spcPct val="150000"/>
              </a:lnSpc>
              <a:spcAft>
                <a:spcPts val="0"/>
              </a:spcAft>
            </a:pPr>
            <a:r>
              <a:rPr lang="tr-TR" sz="1600" dirty="0">
                <a:solidFill>
                  <a:srgbClr val="000000"/>
                </a:solidFill>
                <a:latin typeface="Arial" panose="020B0604020202020204" pitchFamily="34" charset="0"/>
                <a:ea typeface="Times New Roman" panose="02020603050405020304" pitchFamily="18" charset="0"/>
              </a:rPr>
              <a:t>İstisna oranı 2.750.000/5.000.000 = %55 olacaktır. </a:t>
            </a:r>
            <a:endParaRPr lang="tr-TR" sz="1600" dirty="0">
              <a:latin typeface="Times New Roman" panose="02020603050405020304" pitchFamily="18" charset="0"/>
              <a:ea typeface="Times New Roman" panose="02020603050405020304" pitchFamily="18" charset="0"/>
            </a:endParaRPr>
          </a:p>
          <a:p>
            <a:pPr algn="just">
              <a:lnSpc>
                <a:spcPct val="150000"/>
              </a:lnSpc>
              <a:spcAft>
                <a:spcPts val="0"/>
              </a:spcAft>
            </a:pPr>
            <a:r>
              <a:rPr lang="tr-TR" sz="1600" dirty="0">
                <a:solidFill>
                  <a:srgbClr val="000000"/>
                </a:solidFill>
                <a:latin typeface="Arial" panose="020B0604020202020204" pitchFamily="34" charset="0"/>
                <a:ea typeface="Times New Roman" panose="02020603050405020304" pitchFamily="18" charset="0"/>
              </a:rPr>
              <a:t>Kazancın kredi ödemesine isabet eden kısmı olan </a:t>
            </a:r>
            <a:endParaRPr lang="tr-TR" sz="1600" dirty="0">
              <a:latin typeface="Times New Roman" panose="02020603050405020304" pitchFamily="18" charset="0"/>
              <a:ea typeface="Times New Roman" panose="02020603050405020304" pitchFamily="18" charset="0"/>
            </a:endParaRPr>
          </a:p>
          <a:p>
            <a:pPr algn="just">
              <a:lnSpc>
                <a:spcPct val="150000"/>
              </a:lnSpc>
              <a:spcAft>
                <a:spcPts val="0"/>
              </a:spcAft>
            </a:pPr>
            <a:r>
              <a:rPr lang="tr-TR" sz="1600" dirty="0">
                <a:solidFill>
                  <a:srgbClr val="000000"/>
                </a:solidFill>
                <a:latin typeface="Arial" panose="020B0604020202020204" pitchFamily="34" charset="0"/>
                <a:ea typeface="Times New Roman" panose="02020603050405020304" pitchFamily="18" charset="0"/>
              </a:rPr>
              <a:t>2.000.000*2.750.000 /5.000.000= 1.100.000 ₺ istisna olarak değerlendirilecektir.  </a:t>
            </a:r>
            <a:endParaRPr lang="tr-TR" sz="1600" dirty="0">
              <a:latin typeface="Times New Roman" panose="02020603050405020304" pitchFamily="18" charset="0"/>
              <a:ea typeface="Times New Roman" panose="02020603050405020304" pitchFamily="18" charset="0"/>
            </a:endParaRPr>
          </a:p>
          <a:p>
            <a:pPr algn="just">
              <a:lnSpc>
                <a:spcPct val="150000"/>
              </a:lnSpc>
              <a:spcAft>
                <a:spcPts val="0"/>
              </a:spcAft>
            </a:pPr>
            <a:r>
              <a:rPr lang="tr-TR" sz="1600" dirty="0">
                <a:solidFill>
                  <a:srgbClr val="000000"/>
                </a:solidFill>
                <a:latin typeface="Arial" panose="020B0604020202020204" pitchFamily="34" charset="0"/>
                <a:ea typeface="Times New Roman" panose="02020603050405020304" pitchFamily="18" charset="0"/>
              </a:rPr>
              <a:t>Akgün Limited Şirketi açısından KVK 5/1-f maddesi kapsamında istisna kazanç 1.100.000 ₺ olacaktır. </a:t>
            </a:r>
            <a:endParaRPr lang="tr-TR" sz="1600" dirty="0">
              <a:latin typeface="Times New Roman" panose="02020603050405020304" pitchFamily="18" charset="0"/>
              <a:ea typeface="Times New Roman" panose="02020603050405020304" pitchFamily="18" charset="0"/>
            </a:endParaRPr>
          </a:p>
        </p:txBody>
      </p:sp>
      <p:sp>
        <p:nvSpPr>
          <p:cNvPr id="8" name="Dikdörtgen 7"/>
          <p:cNvSpPr/>
          <p:nvPr/>
        </p:nvSpPr>
        <p:spPr>
          <a:xfrm>
            <a:off x="498764" y="541120"/>
            <a:ext cx="10972800" cy="698717"/>
          </a:xfrm>
          <a:prstGeom prst="rect">
            <a:avLst/>
          </a:prstGeom>
        </p:spPr>
        <p:txBody>
          <a:bodyPr wrap="square">
            <a:spAutoFit/>
          </a:bodyPr>
          <a:lstStyle/>
          <a:p>
            <a:pPr algn="just">
              <a:lnSpc>
                <a:spcPct val="150000"/>
              </a:lnSpc>
            </a:pPr>
            <a:r>
              <a:rPr lang="tr-TR" sz="1400" dirty="0">
                <a:latin typeface="Arial" panose="020B0604020202020204" pitchFamily="34" charset="0"/>
                <a:cs typeface="Arial" panose="020B0604020202020204" pitchFamily="34" charset="0"/>
              </a:rPr>
              <a:t>İşletmeler Kurumlar Vergisi Kanununun 5/1-e veya 5/1-f maddesi kapsamında bulunan istisnalardan yararlanmayı  kendileri özgürce seçebilirler. Ancak örneğimizde aktife kayıt süresi 2 yılın altında olduğu için 5/1-e istisnasından faydalanılması mümkün değildir. </a:t>
            </a:r>
          </a:p>
        </p:txBody>
      </p:sp>
    </p:spTree>
    <p:extLst>
      <p:ext uri="{BB962C8B-B14F-4D97-AF65-F5344CB8AC3E}">
        <p14:creationId xmlns:p14="http://schemas.microsoft.com/office/powerpoint/2010/main" val="24866087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482600" y="793750"/>
            <a:ext cx="11145838" cy="5440363"/>
          </a:xfrm>
        </p:spPr>
        <p:txBody>
          <a:bodyPr>
            <a:normAutofit fontScale="85000" lnSpcReduction="10000"/>
          </a:bodyPr>
          <a:lstStyle/>
          <a:p>
            <a:pPr algn="just"/>
            <a:r>
              <a:rPr lang="tr-TR" sz="1800" dirty="0">
                <a:latin typeface="Arial" panose="020B0604020202020204" pitchFamily="34" charset="0"/>
                <a:cs typeface="Arial" panose="020B0604020202020204" pitchFamily="34" charset="0"/>
              </a:rPr>
              <a:t>Kurumlar vergisi Kanununun 5/3 maddesine göre;</a:t>
            </a:r>
          </a:p>
          <a:p>
            <a:pPr algn="just">
              <a:lnSpc>
                <a:spcPct val="150000"/>
              </a:lnSpc>
            </a:pPr>
            <a:r>
              <a:rPr lang="tr-TR" sz="1800" dirty="0">
                <a:latin typeface="Arial" panose="020B0604020202020204" pitchFamily="34" charset="0"/>
                <a:cs typeface="Arial" panose="020B0604020202020204" pitchFamily="34" charset="0"/>
              </a:rPr>
              <a:t>İştirak hisseleri alımıyla ilgili finansman giderleri hariç olmak üzere, kurumların kurumlar vergisinden istisna edilen kazançlarına ilişkin giderlerinin veya istisna kapsamındaki faaliyetlerinden doğan zararlarının, istisna dışı kurum kazancından indirilmesi kabul edilmez. </a:t>
            </a:r>
          </a:p>
          <a:p>
            <a:pPr algn="just">
              <a:lnSpc>
                <a:spcPct val="150000"/>
              </a:lnSpc>
            </a:pPr>
            <a:r>
              <a:rPr lang="tr-TR" sz="1800" dirty="0">
                <a:latin typeface="Arial" panose="020B0604020202020204" pitchFamily="34" charset="0"/>
                <a:cs typeface="Arial" panose="020B0604020202020204" pitchFamily="34" charset="0"/>
              </a:rPr>
              <a:t>Bu bağlamda takip için ödenen giderlerin istisnaya isabet eden kısmı KKEG olarak değerlendirilecektir.</a:t>
            </a:r>
          </a:p>
          <a:p>
            <a:pPr algn="just">
              <a:lnSpc>
                <a:spcPct val="150000"/>
              </a:lnSpc>
            </a:pPr>
            <a:r>
              <a:rPr lang="tr-TR" sz="1800" dirty="0">
                <a:latin typeface="Arial" panose="020B0604020202020204" pitchFamily="34" charset="0"/>
                <a:cs typeface="Arial" panose="020B0604020202020204" pitchFamily="34" charset="0"/>
              </a:rPr>
              <a:t>KKEG tutarı  5.000*%55 = 2.750 ₺ olacaktır. </a:t>
            </a:r>
          </a:p>
          <a:p>
            <a:pPr algn="just">
              <a:lnSpc>
                <a:spcPct val="150000"/>
              </a:lnSpc>
            </a:pPr>
            <a:r>
              <a:rPr lang="tr-TR" sz="1800" b="1" dirty="0">
                <a:latin typeface="Arial" panose="020B0604020202020204" pitchFamily="34" charset="0"/>
                <a:cs typeface="Arial" panose="020B0604020202020204" pitchFamily="34" charset="0"/>
              </a:rPr>
              <a:t>İstisna düzenlemesi bankalar, finansal kiralama ve finansman şirketlerini de kapsayacak şekilde genişletilmiştir.</a:t>
            </a:r>
            <a:r>
              <a:rPr lang="tr-TR" sz="1800" dirty="0">
                <a:latin typeface="Arial" panose="020B0604020202020204" pitchFamily="34" charset="0"/>
                <a:cs typeface="Arial" panose="020B0604020202020204" pitchFamily="34" charset="0"/>
              </a:rPr>
              <a:t> </a:t>
            </a:r>
          </a:p>
          <a:p>
            <a:pPr algn="just">
              <a:lnSpc>
                <a:spcPct val="150000"/>
              </a:lnSpc>
            </a:pPr>
            <a:r>
              <a:rPr lang="tr-TR" sz="1800" dirty="0">
                <a:latin typeface="Arial" panose="020B0604020202020204" pitchFamily="34" charset="0"/>
                <a:cs typeface="Arial" panose="020B0604020202020204" pitchFamily="34" charset="0"/>
              </a:rPr>
              <a:t>Bankaların finansal kiralama şirketlerinin ve finansman şirketlerinin bu şekilde elde ettikleri söz konusu taşınmazların satışından elde ettikleri kazançların %50’si ile diğer kıymetlerin satışından elde ettikleri kazançların %75’i kurumlar vergisinden istisnadır.  İstisnadan yararlanabilmeleri için mülkün öncelikle bu finans kurumlarının aktifine girmiş olması gerekir. Direkt olarak icradan satışlarda bu istisnadan faydalanılması söz konusu değildir.  </a:t>
            </a:r>
          </a:p>
          <a:p>
            <a:pPr algn="just">
              <a:lnSpc>
                <a:spcPct val="150000"/>
              </a:lnSpc>
            </a:pPr>
            <a:r>
              <a:rPr lang="tr-TR" sz="1800" dirty="0">
                <a:latin typeface="Arial" panose="020B0604020202020204" pitchFamily="34" charset="0"/>
                <a:cs typeface="Arial" panose="020B0604020202020204" pitchFamily="34" charset="0"/>
              </a:rPr>
              <a:t>Akel bankasının bu satıştan elde ettiği 1.500.000 ₺ kazanç KVK 5/1-f maddesi kapsamında %50 oranında istisnadır.</a:t>
            </a:r>
          </a:p>
          <a:p>
            <a:pPr algn="just">
              <a:lnSpc>
                <a:spcPct val="150000"/>
              </a:lnSpc>
            </a:pPr>
            <a:r>
              <a:rPr lang="tr-TR" sz="1800" dirty="0">
                <a:latin typeface="Arial" panose="020B0604020202020204" pitchFamily="34" charset="0"/>
                <a:cs typeface="Arial" panose="020B0604020202020204" pitchFamily="34" charset="0"/>
              </a:rPr>
              <a:t>İstisna tutar 1.500.000 *%50 = 750.000 ₺ olacaktır.</a:t>
            </a:r>
          </a:p>
        </p:txBody>
      </p:sp>
    </p:spTree>
    <p:extLst>
      <p:ext uri="{BB962C8B-B14F-4D97-AF65-F5344CB8AC3E}">
        <p14:creationId xmlns:p14="http://schemas.microsoft.com/office/powerpoint/2010/main" val="29513849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600" y="978408"/>
            <a:ext cx="10634472" cy="466079"/>
          </a:xfrm>
        </p:spPr>
        <p:txBody>
          <a:bodyPr/>
          <a:lstStyle/>
          <a:p>
            <a:r>
              <a:rPr lang="tr-TR" sz="1600" b="1" dirty="0">
                <a:latin typeface="Arial" panose="020B0604020202020204" pitchFamily="34" charset="0"/>
                <a:cs typeface="Arial" panose="020B0604020202020204" pitchFamily="34" charset="0"/>
              </a:rPr>
              <a:t>KURUMLAR VERGİSİ KANUNU 5/1-g MADDESİ KAPSAMINDA YURT DIŞI ŞUBE KAZANÇLARI İSTİSNASI </a:t>
            </a:r>
            <a:r>
              <a:rPr lang="tr-TR" b="1" dirty="0"/>
              <a:t/>
            </a:r>
            <a:br>
              <a:rPr lang="tr-TR" b="1" dirty="0"/>
            </a:br>
            <a:endParaRPr lang="tr-TR" dirty="0"/>
          </a:p>
        </p:txBody>
      </p:sp>
      <p:sp>
        <p:nvSpPr>
          <p:cNvPr id="3" name="İçerik Yer Tutucusu 2"/>
          <p:cNvSpPr>
            <a:spLocks noGrp="1"/>
          </p:cNvSpPr>
          <p:nvPr>
            <p:ph idx="1"/>
          </p:nvPr>
        </p:nvSpPr>
        <p:spPr>
          <a:xfrm>
            <a:off x="482600" y="978408"/>
            <a:ext cx="11081327" cy="5237665"/>
          </a:xfrm>
        </p:spPr>
        <p:txBody>
          <a:bodyPr>
            <a:normAutofit/>
          </a:bodyPr>
          <a:lstStyle/>
          <a:p>
            <a:pPr>
              <a:lnSpc>
                <a:spcPct val="160000"/>
              </a:lnSpc>
            </a:pPr>
            <a:r>
              <a:rPr lang="tr-TR" sz="1600" dirty="0">
                <a:latin typeface="Arial" panose="020B0604020202020204" pitchFamily="34" charset="0"/>
                <a:cs typeface="Arial" panose="020B0604020202020204" pitchFamily="34" charset="0"/>
              </a:rPr>
              <a:t>Kurumların yurt dışında bulunan şube iş yerleri veya daimi temsilcileri vasıtasıyla elde ettikleri kazançlar aşağıdaki şartları sağlaması durumunda kurumlar vergisinden istisna edilmiştir.</a:t>
            </a:r>
          </a:p>
          <a:p>
            <a:pPr>
              <a:lnSpc>
                <a:spcPct val="160000"/>
              </a:lnSpc>
            </a:pPr>
            <a:r>
              <a:rPr lang="tr-TR" sz="1600" b="1" dirty="0">
                <a:latin typeface="Arial" panose="020B0604020202020204" pitchFamily="34" charset="0"/>
                <a:cs typeface="Arial" panose="020B0604020202020204" pitchFamily="34" charset="0"/>
              </a:rPr>
              <a:t/>
            </a:r>
            <a:br>
              <a:rPr lang="tr-TR" sz="1600" b="1" dirty="0">
                <a:latin typeface="Arial" panose="020B0604020202020204" pitchFamily="34" charset="0"/>
                <a:cs typeface="Arial" panose="020B0604020202020204" pitchFamily="34" charset="0"/>
              </a:rPr>
            </a:br>
            <a:r>
              <a:rPr lang="tr-TR" sz="1600" b="1" dirty="0">
                <a:latin typeface="Arial" panose="020B0604020202020204" pitchFamily="34" charset="0"/>
                <a:cs typeface="Arial" panose="020B0604020202020204" pitchFamily="34" charset="0"/>
              </a:rPr>
              <a:t>İstisnadan yararlanmak için gerekli şartlar;</a:t>
            </a:r>
            <a:r>
              <a:rPr lang="tr-TR" sz="1600" dirty="0">
                <a:latin typeface="Arial" panose="020B0604020202020204" pitchFamily="34" charset="0"/>
                <a:cs typeface="Arial" panose="020B0604020202020204" pitchFamily="34" charset="0"/>
              </a:rPr>
              <a:t> </a:t>
            </a:r>
          </a:p>
          <a:p>
            <a:pPr marL="457200" lvl="0" indent="-457200">
              <a:lnSpc>
                <a:spcPct val="160000"/>
              </a:lnSpc>
              <a:buFont typeface="+mj-lt"/>
              <a:buAutoNum type="arabicPeriod"/>
            </a:pPr>
            <a:r>
              <a:rPr lang="tr-TR" sz="1600" dirty="0">
                <a:latin typeface="Arial" panose="020B0604020202020204" pitchFamily="34" charset="0"/>
                <a:cs typeface="Arial" panose="020B0604020202020204" pitchFamily="34" charset="0"/>
              </a:rPr>
              <a:t>Tam mükellef kurumlar istisnadan yararlanabilirler. </a:t>
            </a:r>
          </a:p>
          <a:p>
            <a:pPr marL="457200" lvl="0" indent="-457200">
              <a:lnSpc>
                <a:spcPct val="160000"/>
              </a:lnSpc>
              <a:buFont typeface="+mj-lt"/>
              <a:buAutoNum type="arabicPeriod"/>
            </a:pPr>
            <a:r>
              <a:rPr lang="tr-TR" sz="1600" dirty="0">
                <a:latin typeface="Arial" panose="020B0604020202020204" pitchFamily="34" charset="0"/>
                <a:cs typeface="Arial" panose="020B0604020202020204" pitchFamily="34" charset="0"/>
              </a:rPr>
              <a:t>Bulunduğu ülkede en az %15 oranında gelir veya kurumlar vergisi benzeri vergi yükü taşımalıdır.</a:t>
            </a:r>
          </a:p>
          <a:p>
            <a:pPr>
              <a:lnSpc>
                <a:spcPct val="160000"/>
              </a:lnSpc>
            </a:pPr>
            <a:r>
              <a:rPr lang="tr-TR" sz="1600" dirty="0">
                <a:latin typeface="Arial" panose="020B0604020202020204" pitchFamily="34" charset="0"/>
                <a:cs typeface="Arial" panose="020B0604020202020204" pitchFamily="34" charset="0"/>
              </a:rPr>
              <a:t>Esas faaliyet konusu finansman temini, sigorta hizmetleri, finansal kiralama, menkul kıymetlere iştirak olan firmalara iştirak edilmesinden kazanç elde edilmişse vergi yükü en az % 25 oranında olmalıdır. </a:t>
            </a:r>
          </a:p>
          <a:p>
            <a:pPr lvl="0">
              <a:lnSpc>
                <a:spcPct val="160000"/>
              </a:lnSpc>
            </a:pPr>
            <a:r>
              <a:rPr lang="tr-TR" sz="1600" dirty="0">
                <a:latin typeface="Arial" panose="020B0604020202020204" pitchFamily="34" charset="0"/>
                <a:cs typeface="Arial" panose="020B0604020202020204" pitchFamily="34" charset="0"/>
              </a:rPr>
              <a:t>3.    Kazancın elde edildiği yılın kurumlar vergisi beyannamesi döneminin son gününe kadar paranın Türkiye’ye transfer edilmiş olması gerekir.</a:t>
            </a:r>
          </a:p>
          <a:p>
            <a:endParaRPr lang="tr-TR" dirty="0"/>
          </a:p>
        </p:txBody>
      </p:sp>
    </p:spTree>
    <p:extLst>
      <p:ext uri="{BB962C8B-B14F-4D97-AF65-F5344CB8AC3E}">
        <p14:creationId xmlns:p14="http://schemas.microsoft.com/office/powerpoint/2010/main" val="10800074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482600" y="839788"/>
            <a:ext cx="11090275" cy="5367048"/>
          </a:xfrm>
        </p:spPr>
        <p:txBody>
          <a:bodyPr>
            <a:normAutofit fontScale="40000" lnSpcReduction="20000"/>
          </a:bodyPr>
          <a:lstStyle/>
          <a:p>
            <a:pPr>
              <a:lnSpc>
                <a:spcPct val="170000"/>
              </a:lnSpc>
            </a:pPr>
            <a:r>
              <a:rPr lang="tr-TR" sz="3600" b="1" dirty="0">
                <a:latin typeface="Arial" panose="020B0604020202020204" pitchFamily="34" charset="0"/>
                <a:cs typeface="Arial" panose="020B0604020202020204" pitchFamily="34" charset="0"/>
              </a:rPr>
              <a:t>Vergi yükü:</a:t>
            </a:r>
            <a:r>
              <a:rPr lang="tr-TR" sz="3600" dirty="0">
                <a:latin typeface="Arial" panose="020B0604020202020204" pitchFamily="34" charset="0"/>
                <a:cs typeface="Arial" panose="020B0604020202020204" pitchFamily="34" charset="0"/>
              </a:rPr>
              <a:t> [Vergiler / (Dağıtılabilir kurum kazancı + Vergiler)] formülüyle hesaplanır.</a:t>
            </a:r>
          </a:p>
          <a:p>
            <a:pPr>
              <a:lnSpc>
                <a:spcPct val="170000"/>
              </a:lnSpc>
            </a:pPr>
            <a:r>
              <a:rPr lang="tr-TR" sz="3600" b="1" dirty="0">
                <a:latin typeface="Arial" panose="020B0604020202020204" pitchFamily="34" charset="0"/>
                <a:cs typeface="Arial" panose="020B0604020202020204" pitchFamily="34" charset="0"/>
              </a:rPr>
              <a:t>Dağıtılabilir kurum kazancı:</a:t>
            </a:r>
            <a:r>
              <a:rPr lang="tr-TR" sz="3600" dirty="0">
                <a:latin typeface="Arial" panose="020B0604020202020204" pitchFamily="34" charset="0"/>
                <a:cs typeface="Arial" panose="020B0604020202020204" pitchFamily="34" charset="0"/>
              </a:rPr>
              <a:t> (Ticari bilanço karı – geçmiş yıl zararları – vergiler) formülüyle tespit edilir.</a:t>
            </a:r>
          </a:p>
          <a:p>
            <a:pPr>
              <a:lnSpc>
                <a:spcPct val="170000"/>
              </a:lnSpc>
            </a:pPr>
            <a:r>
              <a:rPr lang="tr-TR" sz="3600" dirty="0">
                <a:latin typeface="Arial" panose="020B0604020202020204" pitchFamily="34" charset="0"/>
                <a:cs typeface="Arial" panose="020B0604020202020204" pitchFamily="34" charset="0"/>
              </a:rPr>
              <a:t>Tüm şartların sağlanması ancak kazancın Türkiye’ye transferinin eksik tutarla gerçekleştiği durumunda, istisnadan transfer tutarı nispetinde faydalanılabilecektir. </a:t>
            </a:r>
          </a:p>
          <a:p>
            <a:pPr>
              <a:lnSpc>
                <a:spcPct val="170000"/>
              </a:lnSpc>
            </a:pPr>
            <a:r>
              <a:rPr lang="tr-TR" sz="3600" dirty="0">
                <a:latin typeface="Arial" panose="020B0604020202020204" pitchFamily="34" charset="0"/>
                <a:cs typeface="Arial" panose="020B0604020202020204" pitchFamily="34" charset="0"/>
              </a:rPr>
              <a:t>Şube ve daimî temsilcilikler tam mükellef kurum açısından ilişkili kişidir. Bu kapsamda transfer fiyatlandırması ilkelerine dikkat edilmesi gerekir. </a:t>
            </a:r>
          </a:p>
          <a:p>
            <a:r>
              <a:rPr lang="tr-TR" sz="3600" b="1" dirty="0">
                <a:latin typeface="Arial" panose="020B0604020202020204" pitchFamily="34" charset="0"/>
                <a:cs typeface="Arial" panose="020B0604020202020204" pitchFamily="34" charset="0"/>
              </a:rPr>
              <a:t/>
            </a:r>
            <a:br>
              <a:rPr lang="tr-TR" sz="3600" b="1" dirty="0">
                <a:latin typeface="Arial" panose="020B0604020202020204" pitchFamily="34" charset="0"/>
                <a:cs typeface="Arial" panose="020B0604020202020204" pitchFamily="34" charset="0"/>
              </a:rPr>
            </a:br>
            <a:r>
              <a:rPr lang="tr-TR" sz="3600" b="1" dirty="0">
                <a:latin typeface="Arial" panose="020B0604020202020204" pitchFamily="34" charset="0"/>
                <a:cs typeface="Arial" panose="020B0604020202020204" pitchFamily="34" charset="0"/>
              </a:rPr>
              <a:t>Örnek </a:t>
            </a:r>
            <a:endParaRPr lang="tr-TR" sz="3600" dirty="0">
              <a:latin typeface="Arial" panose="020B0604020202020204" pitchFamily="34" charset="0"/>
              <a:cs typeface="Arial" panose="020B0604020202020204" pitchFamily="34" charset="0"/>
            </a:endParaRPr>
          </a:p>
          <a:p>
            <a:pPr>
              <a:lnSpc>
                <a:spcPct val="170000"/>
              </a:lnSpc>
            </a:pPr>
            <a:r>
              <a:rPr lang="tr-TR" sz="3600" dirty="0">
                <a:latin typeface="Arial" panose="020B0604020202020204" pitchFamily="34" charset="0"/>
                <a:cs typeface="Arial" panose="020B0604020202020204" pitchFamily="34" charset="0"/>
              </a:rPr>
              <a:t>Tam mükellef kurum Emet Anonim şirketi gıda sektöründe faaliyette bulunmaktadır. 2021 yılı sonunda Irak’ta bir işyeri kiralayarak restoran faaliyetinde bulunmuş, bu kapsamda 2022 hesap döneminde 500.000 $ kazanç elde etmiştir. Elde edilen ka­zancı 31.12.2022 tarihinde (bu tarihte 1 $: 13 ₺) defter kayıtlarına intikal ettirmiştir. Kazancın 200.000 $’</a:t>
            </a:r>
            <a:r>
              <a:rPr lang="tr-TR" sz="3600" dirty="0" err="1">
                <a:latin typeface="Arial" panose="020B0604020202020204" pitchFamily="34" charset="0"/>
                <a:cs typeface="Arial" panose="020B0604020202020204" pitchFamily="34" charset="0"/>
              </a:rPr>
              <a:t>lık</a:t>
            </a:r>
            <a:r>
              <a:rPr lang="tr-TR" sz="3600" dirty="0">
                <a:latin typeface="Arial" panose="020B0604020202020204" pitchFamily="34" charset="0"/>
                <a:cs typeface="Arial" panose="020B0604020202020204" pitchFamily="34" charset="0"/>
              </a:rPr>
              <a:t> kısmını 31.03.2023 tarihinde (bu tarihte 1 $: 13,50 ₺) Türkiye’ye transfer etmiştir. Irak’ta kurumlar vergisi oranı %20 olup, mükellef kurumca verilen beyannamede 10.000 $ KKEG olarak matraha eklenmiş, geçmiş yıl zararı olarak da 50.000 $ mahsup hakkından faydalanılmıştır. Ayrıca söz konusu kazancın 100.000 $ kısmına istisna uy­gulanmış, bu kazanç üzerinden %10 oranında kurum­lar vergisi kesintisi yapıldığı tespit edilmiştir.</a:t>
            </a:r>
          </a:p>
          <a:p>
            <a:endParaRPr lang="tr-TR" dirty="0"/>
          </a:p>
        </p:txBody>
      </p:sp>
    </p:spTree>
    <p:extLst>
      <p:ext uri="{BB962C8B-B14F-4D97-AF65-F5344CB8AC3E}">
        <p14:creationId xmlns:p14="http://schemas.microsoft.com/office/powerpoint/2010/main" val="227895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141159-D89C-3AF8-E291-24995626C511}"/>
              </a:ext>
            </a:extLst>
          </p:cNvPr>
          <p:cNvSpPr>
            <a:spLocks noGrp="1"/>
          </p:cNvSpPr>
          <p:nvPr>
            <p:ph type="title"/>
          </p:nvPr>
        </p:nvSpPr>
        <p:spPr/>
        <p:txBody>
          <a:bodyPr/>
          <a:lstStyle/>
          <a:p>
            <a:pPr marL="0" rtl="0" eaLnBrk="1" fontAlgn="t" latinLnBrk="0" hangingPunct="1">
              <a:spcBef>
                <a:spcPts val="0"/>
              </a:spcBef>
              <a:spcAft>
                <a:spcPts val="0"/>
              </a:spcAft>
            </a:pPr>
            <a:r>
              <a:rPr lang="tr-TR" sz="1800" b="1" i="0" u="none" strike="noStrike" kern="1200" dirty="0">
                <a:solidFill>
                  <a:srgbClr val="FFFFFF"/>
                </a:solidFill>
                <a:effectLst/>
                <a:latin typeface="Seaford" panose="00000500000000000000" pitchFamily="2" charset="0"/>
              </a:rPr>
              <a:t>İlgili Yıl</a:t>
            </a:r>
            <a:r>
              <a:rPr lang="tr-TR" sz="1800" b="0" i="0" u="none" strike="noStrike" dirty="0">
                <a:effectLst/>
                <a:latin typeface="Arial" panose="020B0604020202020204" pitchFamily="34" charset="0"/>
              </a:rPr>
              <a:t/>
            </a:r>
            <a:br>
              <a:rPr lang="tr-TR" sz="1800" b="0" i="0" u="none" strike="noStrike" dirty="0">
                <a:effectLst/>
                <a:latin typeface="Arial" panose="020B0604020202020204" pitchFamily="34" charset="0"/>
              </a:rPr>
            </a:br>
            <a:r>
              <a:rPr lang="tr-TR" sz="1800" b="1" i="0" u="none" strike="noStrike" kern="1200" dirty="0">
                <a:solidFill>
                  <a:srgbClr val="FFFFFF"/>
                </a:solidFill>
                <a:effectLst/>
                <a:latin typeface="Seaford" panose="00000500000000000000" pitchFamily="2" charset="0"/>
              </a:rPr>
              <a:t>Matrah Artırım Oranı</a:t>
            </a:r>
            <a:r>
              <a:rPr lang="tr-TR" sz="1800" b="0" i="0" u="none" strike="noStrike" dirty="0">
                <a:effectLst/>
                <a:latin typeface="Arial" panose="020B0604020202020204" pitchFamily="34" charset="0"/>
              </a:rPr>
              <a:t/>
            </a:r>
            <a:br>
              <a:rPr lang="tr-TR" sz="1800" b="0" i="0" u="none" strike="noStrike" dirty="0">
                <a:effectLst/>
                <a:latin typeface="Arial" panose="020B0604020202020204" pitchFamily="34" charset="0"/>
              </a:rPr>
            </a:br>
            <a:r>
              <a:rPr lang="tr-TR" sz="1800" b="1" i="0" u="none" strike="noStrike" kern="1200" dirty="0">
                <a:solidFill>
                  <a:srgbClr val="FFFFFF"/>
                </a:solidFill>
                <a:effectLst/>
                <a:latin typeface="Seaford" panose="00000500000000000000" pitchFamily="2" charset="0"/>
              </a:rPr>
              <a:t>Asgari Matrah Tutarı</a:t>
            </a:r>
            <a:r>
              <a:rPr lang="tr-TR" sz="1800" b="0" i="0" u="none" strike="noStrike" dirty="0">
                <a:effectLst/>
                <a:latin typeface="Arial" panose="020B0604020202020204" pitchFamily="34" charset="0"/>
              </a:rPr>
              <a:t/>
            </a:r>
            <a:br>
              <a:rPr lang="tr-TR" sz="1800" b="0" i="0" u="none" strike="noStrike" dirty="0">
                <a:effectLst/>
                <a:latin typeface="Arial" panose="020B0604020202020204" pitchFamily="34" charset="0"/>
              </a:rPr>
            </a:br>
            <a:r>
              <a:rPr lang="tr-TR" sz="1800" b="1" i="0" u="none" strike="noStrike" kern="1200" dirty="0">
                <a:solidFill>
                  <a:srgbClr val="FFFFFF"/>
                </a:solidFill>
                <a:effectLst/>
                <a:latin typeface="Seaford" panose="00000500000000000000" pitchFamily="2" charset="0"/>
              </a:rPr>
              <a:t>Vergi Oranı</a:t>
            </a:r>
            <a:r>
              <a:rPr lang="tr-TR" sz="1800" b="0" i="0" u="none" strike="noStrike" dirty="0">
                <a:effectLst/>
                <a:latin typeface="Arial" panose="020B0604020202020204" pitchFamily="34" charset="0"/>
              </a:rPr>
              <a:t/>
            </a:r>
            <a:br>
              <a:rPr lang="tr-TR" sz="1800" b="0" i="0" u="none" strike="noStrike" dirty="0">
                <a:effectLst/>
                <a:latin typeface="Arial" panose="020B0604020202020204" pitchFamily="34" charset="0"/>
              </a:rPr>
            </a:br>
            <a:r>
              <a:rPr lang="tr-TR" sz="1800" b="0" i="0" u="none" strike="noStrike" dirty="0">
                <a:effectLst/>
                <a:latin typeface="Arial" panose="020B0604020202020204" pitchFamily="34" charset="0"/>
              </a:rPr>
              <a:t/>
            </a:r>
            <a:br>
              <a:rPr lang="tr-TR" sz="1800" b="0" i="0" u="none" strike="noStrike" dirty="0">
                <a:effectLst/>
                <a:latin typeface="Arial" panose="020B0604020202020204" pitchFamily="34" charset="0"/>
              </a:rPr>
            </a:br>
            <a:endParaRPr lang="tr-TR" dirty="0"/>
          </a:p>
        </p:txBody>
      </p:sp>
      <p:sp>
        <p:nvSpPr>
          <p:cNvPr id="3" name="İçerik Yer Tutucusu 2">
            <a:extLst>
              <a:ext uri="{FF2B5EF4-FFF2-40B4-BE49-F238E27FC236}">
                <a16:creationId xmlns:a16="http://schemas.microsoft.com/office/drawing/2014/main" id="{4C775CCD-524B-19E9-FF7D-3C5662A0D304}"/>
              </a:ext>
            </a:extLst>
          </p:cNvPr>
          <p:cNvSpPr>
            <a:spLocks noGrp="1"/>
          </p:cNvSpPr>
          <p:nvPr>
            <p:ph idx="1"/>
          </p:nvPr>
        </p:nvSpPr>
        <p:spPr>
          <a:xfrm>
            <a:off x="482600" y="1998825"/>
            <a:ext cx="10927522" cy="4295957"/>
          </a:xfrm>
        </p:spPr>
        <p:txBody>
          <a:bodyPr>
            <a:normAutofit fontScale="55000" lnSpcReduction="20000"/>
          </a:bodyPr>
          <a:lstStyle/>
          <a:p>
            <a:pPr marL="457200" indent="-457200">
              <a:buAutoNum type="arabicPeriod"/>
            </a:pPr>
            <a:r>
              <a:rPr lang="tr-TR" dirty="0">
                <a:latin typeface="Arial" panose="020B0604020202020204" pitchFamily="34" charset="0"/>
                <a:cs typeface="Arial" panose="020B0604020202020204" pitchFamily="34" charset="0"/>
              </a:rPr>
              <a:t>Kıstas Asgari Matrah 		</a:t>
            </a:r>
          </a:p>
          <a:p>
            <a:pPr marL="457200" indent="-457200">
              <a:buAutoNum type="arabicPeriod"/>
            </a:pPr>
            <a:r>
              <a:rPr lang="tr-TR" dirty="0">
                <a:latin typeface="Arial" panose="020B0604020202020204" pitchFamily="34" charset="0"/>
                <a:cs typeface="Arial" panose="020B0604020202020204" pitchFamily="34" charset="0"/>
              </a:rPr>
              <a:t>Kıstas 2021 Yılı Kurumlar Vergisi Matrahının %122,93 artırılmış tutarı</a:t>
            </a:r>
          </a:p>
          <a:p>
            <a:pPr marL="457200" indent="-457200">
              <a:buAutoNum type="arabicPeriod" startAt="3"/>
            </a:pPr>
            <a:r>
              <a:rPr lang="tr-TR" dirty="0">
                <a:latin typeface="Arial" panose="020B0604020202020204" pitchFamily="34" charset="0"/>
                <a:cs typeface="Arial" panose="020B0604020202020204" pitchFamily="34" charset="0"/>
              </a:rPr>
              <a:t>Kıstas 2022 3. Dönem Geçici Matrahının % 40 artırılmış tutarı</a:t>
            </a:r>
          </a:p>
          <a:p>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Örneğin Mükellefin 2022 yılı </a:t>
            </a:r>
            <a:r>
              <a:rPr lang="tr-TR" u="sng" dirty="0">
                <a:latin typeface="Arial" panose="020B0604020202020204" pitchFamily="34" charset="0"/>
                <a:cs typeface="Arial" panose="020B0604020202020204" pitchFamily="34" charset="0"/>
              </a:rPr>
              <a:t>beyan edeceği </a:t>
            </a:r>
            <a:r>
              <a:rPr lang="tr-TR" dirty="0">
                <a:latin typeface="Arial" panose="020B0604020202020204" pitchFamily="34" charset="0"/>
                <a:cs typeface="Arial" panose="020B0604020202020204" pitchFamily="34" charset="0"/>
              </a:rPr>
              <a:t>Kurumlar Vergisi Matrahı 2.500.000 ₺</a:t>
            </a:r>
          </a:p>
          <a:p>
            <a:r>
              <a:rPr lang="tr-TR" dirty="0">
                <a:latin typeface="Arial" panose="020B0604020202020204" pitchFamily="34" charset="0"/>
                <a:cs typeface="Arial" panose="020B0604020202020204" pitchFamily="34" charset="0"/>
              </a:rPr>
              <a:t>2021 Kurumlar Vergisi Matrahı    1.500.000 ₺</a:t>
            </a:r>
          </a:p>
          <a:p>
            <a:r>
              <a:rPr lang="tr-TR" dirty="0">
                <a:latin typeface="Arial" panose="020B0604020202020204" pitchFamily="34" charset="0"/>
                <a:cs typeface="Arial" panose="020B0604020202020204" pitchFamily="34" charset="0"/>
              </a:rPr>
              <a:t>2022 yılı 3. Geçici Vergi Matrahı  2.000.000 ₺</a:t>
            </a:r>
          </a:p>
          <a:p>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Asgari Matrah                                   =</a:t>
            </a:r>
            <a:r>
              <a:rPr lang="tr-TR" b="1" dirty="0">
                <a:latin typeface="Arial" panose="020B0604020202020204" pitchFamily="34" charset="0"/>
                <a:cs typeface="Arial" panose="020B0604020202020204" pitchFamily="34" charset="0"/>
              </a:rPr>
              <a:t>500.000</a:t>
            </a:r>
          </a:p>
          <a:p>
            <a:r>
              <a:rPr lang="tr-TR" dirty="0">
                <a:latin typeface="Arial" panose="020B0604020202020204" pitchFamily="34" charset="0"/>
                <a:cs typeface="Arial" panose="020B0604020202020204" pitchFamily="34" charset="0"/>
              </a:rPr>
              <a:t>1.500.000*2.2293=</a:t>
            </a:r>
            <a:r>
              <a:rPr lang="tr-TR" b="1" dirty="0">
                <a:latin typeface="Arial" panose="020B0604020202020204" pitchFamily="34" charset="0"/>
                <a:cs typeface="Arial" panose="020B0604020202020204" pitchFamily="34" charset="0"/>
              </a:rPr>
              <a:t>3.343.950</a:t>
            </a:r>
            <a:r>
              <a:rPr lang="tr-TR" dirty="0">
                <a:latin typeface="Arial" panose="020B0604020202020204" pitchFamily="34" charset="0"/>
                <a:cs typeface="Arial" panose="020B0604020202020204" pitchFamily="34" charset="0"/>
              </a:rPr>
              <a:t> *%25 =</a:t>
            </a:r>
            <a:r>
              <a:rPr lang="tr-TR" b="1" dirty="0">
                <a:latin typeface="Arial" panose="020B0604020202020204" pitchFamily="34" charset="0"/>
                <a:cs typeface="Arial" panose="020B0604020202020204" pitchFamily="34" charset="0"/>
              </a:rPr>
              <a:t>835.987 (Matrah artırım beyannamesi matrahı 835.987)</a:t>
            </a:r>
          </a:p>
          <a:p>
            <a:r>
              <a:rPr lang="tr-TR" dirty="0">
                <a:latin typeface="Arial" panose="020B0604020202020204" pitchFamily="34" charset="0"/>
                <a:cs typeface="Arial" panose="020B0604020202020204" pitchFamily="34" charset="0"/>
              </a:rPr>
              <a:t>2.000.000*1,40     =</a:t>
            </a:r>
            <a:r>
              <a:rPr lang="tr-TR" b="1" dirty="0">
                <a:latin typeface="Arial" panose="020B0604020202020204" pitchFamily="34" charset="0"/>
                <a:cs typeface="Arial" panose="020B0604020202020204" pitchFamily="34" charset="0"/>
              </a:rPr>
              <a:t>2.800.000*</a:t>
            </a:r>
            <a:r>
              <a:rPr lang="tr-TR" dirty="0">
                <a:latin typeface="Arial" panose="020B0604020202020204" pitchFamily="34" charset="0"/>
                <a:cs typeface="Arial" panose="020B0604020202020204" pitchFamily="34" charset="0"/>
              </a:rPr>
              <a:t>%25=</a:t>
            </a:r>
            <a:r>
              <a:rPr lang="tr-TR" b="1" dirty="0">
                <a:latin typeface="Arial" panose="020B0604020202020204" pitchFamily="34" charset="0"/>
                <a:cs typeface="Arial" panose="020B0604020202020204" pitchFamily="34" charset="0"/>
              </a:rPr>
              <a:t>700.000</a:t>
            </a:r>
          </a:p>
          <a:p>
            <a:pPr algn="just">
              <a:lnSpc>
                <a:spcPct val="150000"/>
              </a:lnSpc>
              <a:spcAft>
                <a:spcPts val="800"/>
              </a:spcAft>
            </a:pPr>
            <a:r>
              <a:rPr lang="tr-TR" sz="2400" dirty="0">
                <a:effectLst/>
                <a:latin typeface="Arial" panose="020B0604020202020204" pitchFamily="34" charset="0"/>
                <a:ea typeface="Georgia" panose="02040502050405020303" pitchFamily="18" charset="0"/>
                <a:cs typeface="Arial" panose="020B0604020202020204" pitchFamily="34" charset="0"/>
              </a:rPr>
              <a:t>KURUMLAR VERGİSİ MATRAHI 				2.500.000</a:t>
            </a:r>
          </a:p>
          <a:p>
            <a:pPr algn="just">
              <a:lnSpc>
                <a:spcPct val="150000"/>
              </a:lnSpc>
              <a:spcAft>
                <a:spcPts val="800"/>
              </a:spcAft>
            </a:pPr>
            <a:r>
              <a:rPr lang="tr-TR" sz="2400" dirty="0">
                <a:latin typeface="Arial" panose="020B0604020202020204" pitchFamily="34" charset="0"/>
                <a:ea typeface="Georgia" panose="02040502050405020303" pitchFamily="18" charset="0"/>
                <a:cs typeface="Arial" panose="020B0604020202020204" pitchFamily="34" charset="0"/>
              </a:rPr>
              <a:t>7440 Sayılı Kanunun Geçici 1. Mad. Kapsamında Artırılan Matrah 	   843.950 (3.343.950-2.500.000)</a:t>
            </a:r>
            <a:endParaRPr lang="tr-TR" sz="2400" dirty="0">
              <a:effectLst/>
              <a:latin typeface="Arial" panose="020B0604020202020204" pitchFamily="34" charset="0"/>
              <a:ea typeface="Georgia" panose="02040502050405020303" pitchFamily="18" charset="0"/>
              <a:cs typeface="Arial" panose="020B0604020202020204" pitchFamily="34" charset="0"/>
            </a:endParaRPr>
          </a:p>
          <a:p>
            <a:endParaRPr lang="tr-TR" b="1" dirty="0">
              <a:latin typeface="Arial" panose="020B0604020202020204" pitchFamily="34" charset="0"/>
              <a:cs typeface="Arial" panose="020B0604020202020204" pitchFamily="34" charset="0"/>
            </a:endParaRPr>
          </a:p>
          <a:p>
            <a:endParaRPr lang="tr-TR" dirty="0"/>
          </a:p>
        </p:txBody>
      </p:sp>
      <p:graphicFrame>
        <p:nvGraphicFramePr>
          <p:cNvPr id="4" name="Tablo 8">
            <a:extLst>
              <a:ext uri="{FF2B5EF4-FFF2-40B4-BE49-F238E27FC236}">
                <a16:creationId xmlns:a16="http://schemas.microsoft.com/office/drawing/2014/main" id="{3BADC54C-CB3A-0B55-41B0-19EC811A5287}"/>
              </a:ext>
            </a:extLst>
          </p:cNvPr>
          <p:cNvGraphicFramePr>
            <a:graphicFrameLocks/>
          </p:cNvGraphicFramePr>
          <p:nvPr>
            <p:extLst>
              <p:ext uri="{D42A27DB-BD31-4B8C-83A1-F6EECF244321}">
                <p14:modId xmlns:p14="http://schemas.microsoft.com/office/powerpoint/2010/main" val="1947131009"/>
              </p:ext>
            </p:extLst>
          </p:nvPr>
        </p:nvGraphicFramePr>
        <p:xfrm>
          <a:off x="596348" y="808382"/>
          <a:ext cx="10813775" cy="1046922"/>
        </p:xfrm>
        <a:graphic>
          <a:graphicData uri="http://schemas.openxmlformats.org/drawingml/2006/table">
            <a:tbl>
              <a:tblPr firstRow="1" bandRow="1">
                <a:tableStyleId>{5C22544A-7EE6-4342-B048-85BDC9FD1C3A}</a:tableStyleId>
              </a:tblPr>
              <a:tblGrid>
                <a:gridCol w="2162755">
                  <a:extLst>
                    <a:ext uri="{9D8B030D-6E8A-4147-A177-3AD203B41FA5}">
                      <a16:colId xmlns:a16="http://schemas.microsoft.com/office/drawing/2014/main" val="1779691614"/>
                    </a:ext>
                  </a:extLst>
                </a:gridCol>
                <a:gridCol w="2162755">
                  <a:extLst>
                    <a:ext uri="{9D8B030D-6E8A-4147-A177-3AD203B41FA5}">
                      <a16:colId xmlns:a16="http://schemas.microsoft.com/office/drawing/2014/main" val="1465925142"/>
                    </a:ext>
                  </a:extLst>
                </a:gridCol>
                <a:gridCol w="2162755">
                  <a:extLst>
                    <a:ext uri="{9D8B030D-6E8A-4147-A177-3AD203B41FA5}">
                      <a16:colId xmlns:a16="http://schemas.microsoft.com/office/drawing/2014/main" val="1010413189"/>
                    </a:ext>
                  </a:extLst>
                </a:gridCol>
                <a:gridCol w="2162755">
                  <a:extLst>
                    <a:ext uri="{9D8B030D-6E8A-4147-A177-3AD203B41FA5}">
                      <a16:colId xmlns:a16="http://schemas.microsoft.com/office/drawing/2014/main" val="854152108"/>
                    </a:ext>
                  </a:extLst>
                </a:gridCol>
                <a:gridCol w="2162755">
                  <a:extLst>
                    <a:ext uri="{9D8B030D-6E8A-4147-A177-3AD203B41FA5}">
                      <a16:colId xmlns:a16="http://schemas.microsoft.com/office/drawing/2014/main" val="1859229145"/>
                    </a:ext>
                  </a:extLst>
                </a:gridCol>
              </a:tblGrid>
              <a:tr h="666224">
                <a:tc>
                  <a:txBody>
                    <a:bodyPr/>
                    <a:lstStyle/>
                    <a:p>
                      <a:pPr algn="ctr"/>
                      <a:r>
                        <a:rPr lang="tr-TR" dirty="0"/>
                        <a:t>İlgili Yıl</a:t>
                      </a:r>
                    </a:p>
                  </a:txBody>
                  <a:tcPr/>
                </a:tc>
                <a:tc>
                  <a:txBody>
                    <a:bodyPr/>
                    <a:lstStyle/>
                    <a:p>
                      <a:pPr algn="ctr"/>
                      <a:r>
                        <a:rPr lang="tr-TR" dirty="0"/>
                        <a:t>Matrah Artırım Oranı</a:t>
                      </a:r>
                    </a:p>
                  </a:txBody>
                  <a:tcPr/>
                </a:tc>
                <a:tc>
                  <a:txBody>
                    <a:bodyPr/>
                    <a:lstStyle/>
                    <a:p>
                      <a:pPr algn="ctr"/>
                      <a:r>
                        <a:rPr lang="tr-TR" dirty="0"/>
                        <a:t>Asgari Matrah Tutarı</a:t>
                      </a:r>
                    </a:p>
                  </a:txBody>
                  <a:tcPr/>
                </a:tc>
                <a:tc>
                  <a:txBody>
                    <a:bodyPr/>
                    <a:lstStyle/>
                    <a:p>
                      <a:pPr algn="ctr"/>
                      <a:r>
                        <a:rPr lang="tr-TR" dirty="0"/>
                        <a:t>Vergi Oranı</a:t>
                      </a:r>
                    </a:p>
                  </a:txBody>
                  <a:tcPr/>
                </a:tc>
                <a:tc>
                  <a:txBody>
                    <a:bodyPr/>
                    <a:lstStyle/>
                    <a:p>
                      <a:pPr algn="ctr"/>
                      <a:r>
                        <a:rPr lang="tr-TR" dirty="0"/>
                        <a:t>İndirimli Vergi Oranı</a:t>
                      </a:r>
                    </a:p>
                  </a:txBody>
                  <a:tcPr/>
                </a:tc>
                <a:extLst>
                  <a:ext uri="{0D108BD9-81ED-4DB2-BD59-A6C34878D82A}">
                    <a16:rowId xmlns:a16="http://schemas.microsoft.com/office/drawing/2014/main" val="3326231393"/>
                  </a:ext>
                </a:extLst>
              </a:tr>
              <a:tr h="380698">
                <a:tc>
                  <a:txBody>
                    <a:bodyPr/>
                    <a:lstStyle/>
                    <a:p>
                      <a:pPr algn="ctr"/>
                      <a:r>
                        <a:rPr lang="tr-TR" dirty="0"/>
                        <a:t>2022</a:t>
                      </a:r>
                    </a:p>
                  </a:txBody>
                  <a:tcPr/>
                </a:tc>
                <a:tc>
                  <a:txBody>
                    <a:bodyPr/>
                    <a:lstStyle/>
                    <a:p>
                      <a:pPr algn="ctr"/>
                      <a:r>
                        <a:rPr lang="tr-TR" dirty="0"/>
                        <a:t>%25</a:t>
                      </a:r>
                    </a:p>
                  </a:txBody>
                  <a:tcPr/>
                </a:tc>
                <a:tc>
                  <a:txBody>
                    <a:bodyPr/>
                    <a:lstStyle/>
                    <a:p>
                      <a:pPr algn="ctr"/>
                      <a:r>
                        <a:rPr lang="tr-TR" dirty="0"/>
                        <a:t>500.000</a:t>
                      </a:r>
                    </a:p>
                  </a:txBody>
                  <a:tcPr/>
                </a:tc>
                <a:tc>
                  <a:txBody>
                    <a:bodyPr/>
                    <a:lstStyle/>
                    <a:p>
                      <a:pPr algn="ctr"/>
                      <a:r>
                        <a:rPr lang="tr-TR" dirty="0"/>
                        <a:t>%20</a:t>
                      </a:r>
                    </a:p>
                  </a:txBody>
                  <a:tcPr/>
                </a:tc>
                <a:tc>
                  <a:txBody>
                    <a:bodyPr/>
                    <a:lstStyle/>
                    <a:p>
                      <a:pPr algn="ctr"/>
                      <a:r>
                        <a:rPr lang="tr-TR" dirty="0"/>
                        <a:t>%15</a:t>
                      </a:r>
                    </a:p>
                  </a:txBody>
                  <a:tcPr/>
                </a:tc>
                <a:extLst>
                  <a:ext uri="{0D108BD9-81ED-4DB2-BD59-A6C34878D82A}">
                    <a16:rowId xmlns:a16="http://schemas.microsoft.com/office/drawing/2014/main" val="2713290457"/>
                  </a:ext>
                </a:extLst>
              </a:tr>
            </a:tbl>
          </a:graphicData>
        </a:graphic>
      </p:graphicFrame>
    </p:spTree>
    <p:extLst>
      <p:ext uri="{BB962C8B-B14F-4D97-AF65-F5344CB8AC3E}">
        <p14:creationId xmlns:p14="http://schemas.microsoft.com/office/powerpoint/2010/main" val="8468063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8123" y="649357"/>
            <a:ext cx="11127509" cy="4916556"/>
          </a:xfrm>
        </p:spPr>
        <p:txBody>
          <a:bodyPr/>
          <a:lstStyle/>
          <a:p>
            <a:r>
              <a:rPr lang="tr-TR" sz="1800" b="1" dirty="0">
                <a:latin typeface="Arial" panose="020B0604020202020204" pitchFamily="34" charset="0"/>
                <a:cs typeface="Arial" panose="020B0604020202020204" pitchFamily="34" charset="0"/>
              </a:rPr>
              <a:t>Çözüm</a:t>
            </a:r>
            <a:endParaRPr lang="tr-TR" sz="1800" dirty="0">
              <a:latin typeface="Arial" panose="020B0604020202020204" pitchFamily="34" charset="0"/>
              <a:cs typeface="Arial" panose="020B0604020202020204" pitchFamily="34" charset="0"/>
            </a:endParaRPr>
          </a:p>
          <a:p>
            <a:pPr>
              <a:lnSpc>
                <a:spcPct val="150000"/>
              </a:lnSpc>
            </a:pPr>
            <a:r>
              <a:rPr lang="tr-TR" sz="1800" dirty="0">
                <a:latin typeface="Arial" panose="020B0604020202020204" pitchFamily="34" charset="0"/>
                <a:cs typeface="Arial" panose="020B0604020202020204" pitchFamily="34" charset="0"/>
              </a:rPr>
              <a:t>Kurumlar Vergisi Kanununun5/1-g maddesi kapsamında istisnadan yararlanabilmek için;</a:t>
            </a:r>
          </a:p>
          <a:p>
            <a:pPr>
              <a:lnSpc>
                <a:spcPct val="150000"/>
              </a:lnSpc>
            </a:pPr>
            <a:r>
              <a:rPr lang="tr-TR" sz="1800" b="1" dirty="0">
                <a:latin typeface="Arial" panose="020B0604020202020204" pitchFamily="34" charset="0"/>
                <a:cs typeface="Arial" panose="020B0604020202020204" pitchFamily="34" charset="0"/>
              </a:rPr>
              <a:t>1.Şart Tam mükellef kurum olunmasıdır. </a:t>
            </a:r>
            <a:endParaRPr lang="tr-TR" sz="1800" dirty="0">
              <a:latin typeface="Arial" panose="020B0604020202020204" pitchFamily="34" charset="0"/>
              <a:cs typeface="Arial" panose="020B0604020202020204" pitchFamily="34" charset="0"/>
            </a:endParaRPr>
          </a:p>
          <a:p>
            <a:pPr>
              <a:lnSpc>
                <a:spcPct val="150000"/>
              </a:lnSpc>
            </a:pPr>
            <a:r>
              <a:rPr lang="tr-TR" sz="1800" dirty="0">
                <a:latin typeface="Arial" panose="020B0604020202020204" pitchFamily="34" charset="0"/>
                <a:cs typeface="Arial" panose="020B0604020202020204" pitchFamily="34" charset="0"/>
              </a:rPr>
              <a:t>Emet Anonim Şirketi tam mükellef kurum olarak gıda sektöründe faaliyette bulunmaktadır ve </a:t>
            </a:r>
            <a:r>
              <a:rPr lang="tr-TR" sz="1800" dirty="0" err="1">
                <a:latin typeface="Arial" panose="020B0604020202020204" pitchFamily="34" charset="0"/>
                <a:cs typeface="Arial" panose="020B0604020202020204" pitchFamily="34" charset="0"/>
              </a:rPr>
              <a:t>dolayısıya</a:t>
            </a:r>
            <a:r>
              <a:rPr lang="tr-TR" sz="1800" dirty="0">
                <a:latin typeface="Arial" panose="020B0604020202020204" pitchFamily="34" charset="0"/>
                <a:cs typeface="Arial" panose="020B0604020202020204" pitchFamily="34" charset="0"/>
              </a:rPr>
              <a:t> bu şart sağlanmıştır. </a:t>
            </a:r>
          </a:p>
          <a:p>
            <a:pPr>
              <a:lnSpc>
                <a:spcPct val="150000"/>
              </a:lnSpc>
            </a:pPr>
            <a:r>
              <a:rPr lang="tr-TR" sz="1800" b="1" dirty="0">
                <a:latin typeface="Arial" panose="020B0604020202020204" pitchFamily="34" charset="0"/>
                <a:cs typeface="Arial" panose="020B0604020202020204" pitchFamily="34" charset="0"/>
              </a:rPr>
              <a:t>2.Şart Bulunduğu ülkede vergi yükü en az %15 ve üzeri oranda olmalıdır.  </a:t>
            </a:r>
            <a:endParaRPr lang="tr-TR" sz="1800" dirty="0">
              <a:latin typeface="Arial" panose="020B0604020202020204" pitchFamily="34" charset="0"/>
              <a:cs typeface="Arial" panose="020B0604020202020204" pitchFamily="34" charset="0"/>
            </a:endParaRP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044734763"/>
              </p:ext>
            </p:extLst>
          </p:nvPr>
        </p:nvGraphicFramePr>
        <p:xfrm>
          <a:off x="482600" y="3816625"/>
          <a:ext cx="11127510" cy="2609088"/>
        </p:xfrm>
        <a:graphic>
          <a:graphicData uri="http://schemas.openxmlformats.org/drawingml/2006/table">
            <a:tbl>
              <a:tblPr firstRow="1" firstCol="1" bandRow="1">
                <a:tableStyleId>{5C22544A-7EE6-4342-B048-85BDC9FD1C3A}</a:tableStyleId>
              </a:tblPr>
              <a:tblGrid>
                <a:gridCol w="5563755">
                  <a:extLst>
                    <a:ext uri="{9D8B030D-6E8A-4147-A177-3AD203B41FA5}">
                      <a16:colId xmlns:a16="http://schemas.microsoft.com/office/drawing/2014/main" val="283674176"/>
                    </a:ext>
                  </a:extLst>
                </a:gridCol>
                <a:gridCol w="5563755">
                  <a:extLst>
                    <a:ext uri="{9D8B030D-6E8A-4147-A177-3AD203B41FA5}">
                      <a16:colId xmlns:a16="http://schemas.microsoft.com/office/drawing/2014/main" val="1356403551"/>
                    </a:ext>
                  </a:extLst>
                </a:gridCol>
              </a:tblGrid>
              <a:tr h="318052">
                <a:tc>
                  <a:txBody>
                    <a:bodyPr/>
                    <a:lstStyle/>
                    <a:p>
                      <a:pPr algn="just">
                        <a:lnSpc>
                          <a:spcPct val="107000"/>
                        </a:lnSpc>
                        <a:spcAft>
                          <a:spcPts val="0"/>
                        </a:spcAft>
                      </a:pPr>
                      <a:r>
                        <a:rPr lang="tr-TR" sz="2000" dirty="0">
                          <a:effectLst/>
                        </a:rPr>
                        <a:t>Kazanç</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07000"/>
                        </a:lnSpc>
                        <a:spcAft>
                          <a:spcPts val="0"/>
                        </a:spcAft>
                      </a:pPr>
                      <a:r>
                        <a:rPr lang="tr-TR" sz="2000" dirty="0">
                          <a:effectLst/>
                        </a:rPr>
                        <a:t>500.000</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87856752"/>
                  </a:ext>
                </a:extLst>
              </a:tr>
              <a:tr h="318052">
                <a:tc>
                  <a:txBody>
                    <a:bodyPr/>
                    <a:lstStyle/>
                    <a:p>
                      <a:pPr algn="just">
                        <a:lnSpc>
                          <a:spcPct val="107000"/>
                        </a:lnSpc>
                        <a:spcAft>
                          <a:spcPts val="0"/>
                        </a:spcAft>
                      </a:pPr>
                      <a:r>
                        <a:rPr lang="tr-TR" sz="2000">
                          <a:effectLst/>
                        </a:rPr>
                        <a:t>KKEG</a:t>
                      </a:r>
                      <a:endParaRPr lang="tr-TR" sz="20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07000"/>
                        </a:lnSpc>
                        <a:spcAft>
                          <a:spcPts val="0"/>
                        </a:spcAft>
                      </a:pPr>
                      <a:r>
                        <a:rPr lang="tr-TR" sz="2000">
                          <a:effectLst/>
                        </a:rPr>
                        <a:t>10.000</a:t>
                      </a:r>
                      <a:endParaRPr lang="tr-TR" sz="20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94699202"/>
                  </a:ext>
                </a:extLst>
              </a:tr>
              <a:tr h="318052">
                <a:tc>
                  <a:txBody>
                    <a:bodyPr/>
                    <a:lstStyle/>
                    <a:p>
                      <a:pPr algn="just">
                        <a:lnSpc>
                          <a:spcPct val="107000"/>
                        </a:lnSpc>
                        <a:spcAft>
                          <a:spcPts val="0"/>
                        </a:spcAft>
                      </a:pPr>
                      <a:r>
                        <a:rPr lang="tr-TR" sz="2000" dirty="0">
                          <a:effectLst/>
                        </a:rPr>
                        <a:t>İstisna</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07000"/>
                        </a:lnSpc>
                        <a:spcAft>
                          <a:spcPts val="0"/>
                        </a:spcAft>
                      </a:pPr>
                      <a:r>
                        <a:rPr lang="tr-TR" sz="2000">
                          <a:effectLst/>
                        </a:rPr>
                        <a:t>100.000</a:t>
                      </a:r>
                      <a:endParaRPr lang="tr-TR" sz="20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89932037"/>
                  </a:ext>
                </a:extLst>
              </a:tr>
              <a:tr h="318052">
                <a:tc>
                  <a:txBody>
                    <a:bodyPr/>
                    <a:lstStyle/>
                    <a:p>
                      <a:pPr algn="just">
                        <a:lnSpc>
                          <a:spcPct val="107000"/>
                        </a:lnSpc>
                        <a:spcAft>
                          <a:spcPts val="0"/>
                        </a:spcAft>
                      </a:pPr>
                      <a:r>
                        <a:rPr lang="tr-TR" sz="2000" dirty="0">
                          <a:effectLst/>
                        </a:rPr>
                        <a:t>Geçmiş Yıl Zararları</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07000"/>
                        </a:lnSpc>
                        <a:spcAft>
                          <a:spcPts val="0"/>
                        </a:spcAft>
                      </a:pPr>
                      <a:r>
                        <a:rPr lang="tr-TR" sz="2000">
                          <a:effectLst/>
                        </a:rPr>
                        <a:t>50.000</a:t>
                      </a:r>
                      <a:endParaRPr lang="tr-TR" sz="20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2704727"/>
                  </a:ext>
                </a:extLst>
              </a:tr>
              <a:tr h="318052">
                <a:tc>
                  <a:txBody>
                    <a:bodyPr/>
                    <a:lstStyle/>
                    <a:p>
                      <a:pPr algn="just">
                        <a:lnSpc>
                          <a:spcPct val="107000"/>
                        </a:lnSpc>
                        <a:spcAft>
                          <a:spcPts val="0"/>
                        </a:spcAft>
                      </a:pPr>
                      <a:r>
                        <a:rPr lang="tr-TR" sz="2000" dirty="0">
                          <a:effectLst/>
                        </a:rPr>
                        <a:t>Vergi Matrahı</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07000"/>
                        </a:lnSpc>
                        <a:spcAft>
                          <a:spcPts val="0"/>
                        </a:spcAft>
                      </a:pPr>
                      <a:r>
                        <a:rPr lang="tr-TR" sz="2000" dirty="0">
                          <a:effectLst/>
                        </a:rPr>
                        <a:t>360.000</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08898000"/>
                  </a:ext>
                </a:extLst>
              </a:tr>
              <a:tr h="318052">
                <a:tc>
                  <a:txBody>
                    <a:bodyPr/>
                    <a:lstStyle/>
                    <a:p>
                      <a:pPr algn="just">
                        <a:lnSpc>
                          <a:spcPct val="107000"/>
                        </a:lnSpc>
                        <a:spcAft>
                          <a:spcPts val="0"/>
                        </a:spcAft>
                      </a:pPr>
                      <a:r>
                        <a:rPr lang="tr-TR" sz="2000" dirty="0">
                          <a:effectLst/>
                        </a:rPr>
                        <a:t>Vergi</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07000"/>
                        </a:lnSpc>
                        <a:spcAft>
                          <a:spcPts val="0"/>
                        </a:spcAft>
                      </a:pPr>
                      <a:r>
                        <a:rPr lang="tr-TR" sz="2000">
                          <a:effectLst/>
                        </a:rPr>
                        <a:t>72.000</a:t>
                      </a:r>
                      <a:endParaRPr lang="tr-TR" sz="20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37548536"/>
                  </a:ext>
                </a:extLst>
              </a:tr>
              <a:tr h="318052">
                <a:tc>
                  <a:txBody>
                    <a:bodyPr/>
                    <a:lstStyle/>
                    <a:p>
                      <a:pPr algn="just">
                        <a:lnSpc>
                          <a:spcPct val="107000"/>
                        </a:lnSpc>
                        <a:spcAft>
                          <a:spcPts val="0"/>
                        </a:spcAft>
                      </a:pPr>
                      <a:r>
                        <a:rPr lang="tr-TR" sz="2000">
                          <a:effectLst/>
                        </a:rPr>
                        <a:t>Stopaj</a:t>
                      </a:r>
                      <a:endParaRPr lang="tr-TR" sz="20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07000"/>
                        </a:lnSpc>
                        <a:spcAft>
                          <a:spcPts val="0"/>
                        </a:spcAft>
                      </a:pPr>
                      <a:r>
                        <a:rPr lang="tr-TR" sz="2000" dirty="0">
                          <a:effectLst/>
                        </a:rPr>
                        <a:t>10.000</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41135291"/>
                  </a:ext>
                </a:extLst>
              </a:tr>
              <a:tr h="318052">
                <a:tc>
                  <a:txBody>
                    <a:bodyPr/>
                    <a:lstStyle/>
                    <a:p>
                      <a:pPr algn="just">
                        <a:lnSpc>
                          <a:spcPct val="107000"/>
                        </a:lnSpc>
                        <a:spcAft>
                          <a:spcPts val="0"/>
                        </a:spcAft>
                      </a:pPr>
                      <a:r>
                        <a:rPr lang="tr-TR" sz="2000">
                          <a:effectLst/>
                        </a:rPr>
                        <a:t>Toplam Vergi</a:t>
                      </a:r>
                      <a:endParaRPr lang="tr-TR" sz="20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07000"/>
                        </a:lnSpc>
                        <a:spcAft>
                          <a:spcPts val="0"/>
                        </a:spcAft>
                      </a:pPr>
                      <a:r>
                        <a:rPr lang="tr-TR" sz="2000" dirty="0">
                          <a:effectLst/>
                        </a:rPr>
                        <a:t>82.000</a:t>
                      </a:r>
                      <a:endParaRPr lang="tr-TR" sz="20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9078043"/>
                  </a:ext>
                </a:extLst>
              </a:tr>
            </a:tbl>
          </a:graphicData>
        </a:graphic>
      </p:graphicFrame>
    </p:spTree>
    <p:extLst>
      <p:ext uri="{BB962C8B-B14F-4D97-AF65-F5344CB8AC3E}">
        <p14:creationId xmlns:p14="http://schemas.microsoft.com/office/powerpoint/2010/main" val="77186383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738909"/>
            <a:ext cx="11136745" cy="5227781"/>
          </a:xfrm>
        </p:spPr>
        <p:txBody>
          <a:bodyPr/>
          <a:lstStyle/>
          <a:p>
            <a:r>
              <a:rPr lang="tr-TR" sz="1800" b="1" dirty="0">
                <a:latin typeface="Arial" panose="020B0604020202020204" pitchFamily="34" charset="0"/>
                <a:cs typeface="Arial" panose="020B0604020202020204" pitchFamily="34" charset="0"/>
              </a:rPr>
              <a:t>Dağıtılabilir kurum kazancı:</a:t>
            </a:r>
            <a:r>
              <a:rPr lang="tr-TR" sz="1800" dirty="0">
                <a:latin typeface="Arial" panose="020B0604020202020204" pitchFamily="34" charset="0"/>
                <a:cs typeface="Arial" panose="020B0604020202020204" pitchFamily="34" charset="0"/>
              </a:rPr>
              <a:t> (Ticari bilanço karı – geçmiş yıl zararları – vergiler) şeklinde tespit edilir.</a:t>
            </a:r>
          </a:p>
          <a:p>
            <a:r>
              <a:rPr lang="tr-TR" sz="1800" b="1" dirty="0">
                <a:latin typeface="Arial" panose="020B0604020202020204" pitchFamily="34" charset="0"/>
                <a:cs typeface="Arial" panose="020B0604020202020204" pitchFamily="34" charset="0"/>
              </a:rPr>
              <a:t>Vergi yükü:</a:t>
            </a:r>
            <a:r>
              <a:rPr lang="tr-TR" sz="1800" dirty="0">
                <a:latin typeface="Arial" panose="020B0604020202020204" pitchFamily="34" charset="0"/>
                <a:cs typeface="Arial" panose="020B0604020202020204" pitchFamily="34" charset="0"/>
              </a:rPr>
              <a:t> (Vergiler / Dağıtılabilir kurum kazancı + Vergiler) formülüyle hesaplanır.</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489085802"/>
              </p:ext>
            </p:extLst>
          </p:nvPr>
        </p:nvGraphicFramePr>
        <p:xfrm>
          <a:off x="482599" y="1587915"/>
          <a:ext cx="11136745" cy="1358486"/>
        </p:xfrm>
        <a:graphic>
          <a:graphicData uri="http://schemas.openxmlformats.org/drawingml/2006/table">
            <a:tbl>
              <a:tblPr firstRow="1" firstCol="1" bandRow="1">
                <a:tableStyleId>{5C22544A-7EE6-4342-B048-85BDC9FD1C3A}</a:tableStyleId>
              </a:tblPr>
              <a:tblGrid>
                <a:gridCol w="4917545">
                  <a:extLst>
                    <a:ext uri="{9D8B030D-6E8A-4147-A177-3AD203B41FA5}">
                      <a16:colId xmlns:a16="http://schemas.microsoft.com/office/drawing/2014/main" val="2664762483"/>
                    </a:ext>
                  </a:extLst>
                </a:gridCol>
                <a:gridCol w="4745440">
                  <a:extLst>
                    <a:ext uri="{9D8B030D-6E8A-4147-A177-3AD203B41FA5}">
                      <a16:colId xmlns:a16="http://schemas.microsoft.com/office/drawing/2014/main" val="2785217305"/>
                    </a:ext>
                  </a:extLst>
                </a:gridCol>
                <a:gridCol w="1473760">
                  <a:extLst>
                    <a:ext uri="{9D8B030D-6E8A-4147-A177-3AD203B41FA5}">
                      <a16:colId xmlns:a16="http://schemas.microsoft.com/office/drawing/2014/main" val="814513201"/>
                    </a:ext>
                  </a:extLst>
                </a:gridCol>
              </a:tblGrid>
              <a:tr h="679243">
                <a:tc>
                  <a:txBody>
                    <a:bodyPr/>
                    <a:lstStyle/>
                    <a:p>
                      <a:pPr algn="just">
                        <a:lnSpc>
                          <a:spcPct val="150000"/>
                        </a:lnSpc>
                        <a:spcAft>
                          <a:spcPts val="0"/>
                        </a:spcAft>
                      </a:pPr>
                      <a:r>
                        <a:rPr lang="tr-TR" sz="1600" dirty="0">
                          <a:effectLst/>
                        </a:rPr>
                        <a:t>Dağıtılabilir kurum kazancı</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600" dirty="0">
                          <a:effectLst/>
                        </a:rPr>
                        <a:t>500.000- 50.000 – 82.000</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600">
                          <a:effectLst/>
                        </a:rPr>
                        <a:t>368.000</a:t>
                      </a:r>
                      <a:endParaRPr lang="tr-TR" sz="16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01540400"/>
                  </a:ext>
                </a:extLst>
              </a:tr>
              <a:tr h="679243">
                <a:tc>
                  <a:txBody>
                    <a:bodyPr/>
                    <a:lstStyle/>
                    <a:p>
                      <a:pPr algn="just">
                        <a:lnSpc>
                          <a:spcPct val="150000"/>
                        </a:lnSpc>
                        <a:spcAft>
                          <a:spcPts val="0"/>
                        </a:spcAft>
                      </a:pPr>
                      <a:r>
                        <a:rPr lang="tr-TR" sz="1600" dirty="0">
                          <a:effectLst/>
                        </a:rPr>
                        <a:t>Vergi yükü</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600">
                          <a:effectLst/>
                        </a:rPr>
                        <a:t>82.000/368.000+82.000</a:t>
                      </a:r>
                      <a:endParaRPr lang="tr-TR" sz="16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600" dirty="0">
                          <a:effectLst/>
                        </a:rPr>
                        <a:t>%18,22</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5377909"/>
                  </a:ext>
                </a:extLst>
              </a:tr>
            </a:tbl>
          </a:graphicData>
        </a:graphic>
      </p:graphicFrame>
      <p:sp>
        <p:nvSpPr>
          <p:cNvPr id="5" name="Dikdörtgen 4"/>
          <p:cNvSpPr/>
          <p:nvPr/>
        </p:nvSpPr>
        <p:spPr>
          <a:xfrm>
            <a:off x="381000" y="2946401"/>
            <a:ext cx="11395363" cy="3416320"/>
          </a:xfrm>
          <a:prstGeom prst="rect">
            <a:avLst/>
          </a:prstGeom>
        </p:spPr>
        <p:txBody>
          <a:bodyPr wrap="square">
            <a:spAutoFit/>
          </a:bodyPr>
          <a:lstStyle/>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Vergi yükü şartını da sağlamıştır.</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b="1" u="sng" dirty="0">
                <a:latin typeface="Arial" panose="020B0604020202020204" pitchFamily="34" charset="0"/>
                <a:ea typeface="Georgia" panose="02040502050405020303" pitchFamily="18" charset="0"/>
                <a:cs typeface="Arial" panose="020B0604020202020204" pitchFamily="34" charset="0"/>
              </a:rPr>
              <a:t>3.Şart;</a:t>
            </a:r>
            <a:r>
              <a:rPr lang="tr-TR" b="1" dirty="0">
                <a:latin typeface="Arial" panose="020B0604020202020204" pitchFamily="34" charset="0"/>
                <a:ea typeface="Georgia" panose="02040502050405020303" pitchFamily="18" charset="0"/>
                <a:cs typeface="Arial" panose="020B0604020202020204" pitchFamily="34" charset="0"/>
              </a:rPr>
              <a:t> kazancın kurumlar vergisi beyannamesi verilmesinin son gününe kadar Türkiye’ye transfer edilmesidir.</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Süresinde transfer edilen tutar 200.000 $</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200.000 * 13 = 2.600.000 ₺ KVK 5/1-g maddesi kapsamında faydalanabilecek istisna tutarıdır.</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İstisna edilemeyen tutar için yurt dışında ödenen vergiler Türkiye’de ödenecek vergiden mahsup edilebilecektir. Ancak Türkiye’de tarh olunacak vergilere mahsup edilecek tutar, yurt dışında elde edilen kazanca kurumlar vergisi oranının uygulanmasıyla elde edilecek tutardan fazla olamaz.</a:t>
            </a:r>
            <a:endParaRPr lang="tr-TR" dirty="0">
              <a:latin typeface="Arial" panose="020B0604020202020204" pitchFamily="34"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16479653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1727200"/>
            <a:ext cx="11182927" cy="4544292"/>
          </a:xfrm>
        </p:spPr>
        <p:txBody>
          <a:bodyPr>
            <a:noAutofit/>
          </a:bodyPr>
          <a:lstStyle/>
          <a:p>
            <a:pPr algn="just"/>
            <a:r>
              <a:rPr lang="tr-TR" sz="1600" dirty="0">
                <a:latin typeface="Arial" panose="020B0604020202020204" pitchFamily="34" charset="0"/>
                <a:cs typeface="Arial" panose="020B0604020202020204" pitchFamily="34" charset="0"/>
              </a:rPr>
              <a:t>Yurt dışında ödenen toplam vergi = 82.000 $ </a:t>
            </a:r>
          </a:p>
          <a:p>
            <a:pPr algn="just"/>
            <a:r>
              <a:rPr lang="tr-TR" sz="1600" b="1" dirty="0">
                <a:latin typeface="Arial" panose="020B0604020202020204" pitchFamily="34" charset="0"/>
                <a:cs typeface="Arial" panose="020B0604020202020204" pitchFamily="34" charset="0"/>
              </a:rPr>
              <a:t>İstisna dışında kalan tutara isabet eden vergi;</a:t>
            </a:r>
            <a:endParaRPr lang="tr-TR" sz="1600" dirty="0">
              <a:latin typeface="Arial" panose="020B0604020202020204" pitchFamily="34" charset="0"/>
              <a:cs typeface="Arial" panose="020B0604020202020204" pitchFamily="34" charset="0"/>
            </a:endParaRPr>
          </a:p>
          <a:p>
            <a:pPr algn="just"/>
            <a:r>
              <a:rPr lang="tr-TR" sz="1600" dirty="0">
                <a:latin typeface="Arial" panose="020B0604020202020204" pitchFamily="34" charset="0"/>
                <a:cs typeface="Arial" panose="020B0604020202020204" pitchFamily="34" charset="0"/>
              </a:rPr>
              <a:t>82.000*(500.000-200.000) /500.000 = 49.200 $</a:t>
            </a:r>
          </a:p>
          <a:p>
            <a:pPr algn="just">
              <a:lnSpc>
                <a:spcPct val="150000"/>
              </a:lnSpc>
            </a:pPr>
            <a:r>
              <a:rPr lang="tr-TR" sz="1600" dirty="0">
                <a:latin typeface="Arial" panose="020B0604020202020204" pitchFamily="34" charset="0"/>
                <a:cs typeface="Arial" panose="020B0604020202020204" pitchFamily="34" charset="0"/>
              </a:rPr>
              <a:t>İstisnaya isabet etmeyen kısım için yurt dışında ödenen vergi tutarı Türkiye’de ödenecek olan vergi tutarını aşmadığı için 49.200 doların tamamı Türkiye’de ödenecek kurumlar vergisinden mahsup edilebilecektir.  </a:t>
            </a:r>
          </a:p>
        </p:txBody>
      </p:sp>
      <p:graphicFrame>
        <p:nvGraphicFramePr>
          <p:cNvPr id="4" name="Tablo 3"/>
          <p:cNvGraphicFramePr>
            <a:graphicFrameLocks noGrp="1"/>
          </p:cNvGraphicFramePr>
          <p:nvPr>
            <p:extLst>
              <p:ext uri="{D42A27DB-BD31-4B8C-83A1-F6EECF244321}">
                <p14:modId xmlns:p14="http://schemas.microsoft.com/office/powerpoint/2010/main" val="1621807697"/>
              </p:ext>
            </p:extLst>
          </p:nvPr>
        </p:nvGraphicFramePr>
        <p:xfrm>
          <a:off x="482599" y="947885"/>
          <a:ext cx="11182927" cy="779314"/>
        </p:xfrm>
        <a:graphic>
          <a:graphicData uri="http://schemas.openxmlformats.org/drawingml/2006/table">
            <a:tbl>
              <a:tblPr firstRow="1" firstCol="1" bandRow="1">
                <a:tableStyleId>{5C22544A-7EE6-4342-B048-85BDC9FD1C3A}</a:tableStyleId>
              </a:tblPr>
              <a:tblGrid>
                <a:gridCol w="6364840">
                  <a:extLst>
                    <a:ext uri="{9D8B030D-6E8A-4147-A177-3AD203B41FA5}">
                      <a16:colId xmlns:a16="http://schemas.microsoft.com/office/drawing/2014/main" val="3569633030"/>
                    </a:ext>
                  </a:extLst>
                </a:gridCol>
                <a:gridCol w="2851932">
                  <a:extLst>
                    <a:ext uri="{9D8B030D-6E8A-4147-A177-3AD203B41FA5}">
                      <a16:colId xmlns:a16="http://schemas.microsoft.com/office/drawing/2014/main" val="1466057198"/>
                    </a:ext>
                  </a:extLst>
                </a:gridCol>
                <a:gridCol w="1966155">
                  <a:extLst>
                    <a:ext uri="{9D8B030D-6E8A-4147-A177-3AD203B41FA5}">
                      <a16:colId xmlns:a16="http://schemas.microsoft.com/office/drawing/2014/main" val="1433608646"/>
                    </a:ext>
                  </a:extLst>
                </a:gridCol>
              </a:tblGrid>
              <a:tr h="389657">
                <a:tc>
                  <a:txBody>
                    <a:bodyPr/>
                    <a:lstStyle/>
                    <a:p>
                      <a:pPr>
                        <a:lnSpc>
                          <a:spcPct val="150000"/>
                        </a:lnSpc>
                        <a:spcAft>
                          <a:spcPts val="0"/>
                        </a:spcAft>
                      </a:pPr>
                      <a:r>
                        <a:rPr lang="tr-TR" sz="1600" dirty="0">
                          <a:effectLst/>
                        </a:rPr>
                        <a:t>Hesaplanan Kurumlar Vergisi Tutarı</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tr-TR" sz="1600" dirty="0">
                          <a:effectLst/>
                        </a:rPr>
                        <a:t>300.000 *%25</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600" dirty="0">
                          <a:effectLst/>
                        </a:rPr>
                        <a:t>75.000 $</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03189504"/>
                  </a:ext>
                </a:extLst>
              </a:tr>
              <a:tr h="389657">
                <a:tc>
                  <a:txBody>
                    <a:bodyPr/>
                    <a:lstStyle/>
                    <a:p>
                      <a:pPr>
                        <a:lnSpc>
                          <a:spcPct val="150000"/>
                        </a:lnSpc>
                        <a:spcAft>
                          <a:spcPts val="0"/>
                        </a:spcAft>
                      </a:pPr>
                      <a:r>
                        <a:rPr lang="tr-TR" sz="1600" dirty="0">
                          <a:effectLst/>
                        </a:rPr>
                        <a:t>Türk Lirası Karşılığı</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tr-TR" sz="1600" dirty="0">
                          <a:effectLst/>
                        </a:rPr>
                        <a:t>75.000* 13</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600" dirty="0">
                          <a:effectLst/>
                        </a:rPr>
                        <a:t>975.000₺</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87791327"/>
                  </a:ext>
                </a:extLst>
              </a:tr>
            </a:tbl>
          </a:graphicData>
        </a:graphic>
      </p:graphicFrame>
      <p:sp>
        <p:nvSpPr>
          <p:cNvPr id="6" name="Dikdörtgen 5"/>
          <p:cNvSpPr/>
          <p:nvPr/>
        </p:nvSpPr>
        <p:spPr>
          <a:xfrm>
            <a:off x="397922" y="531873"/>
            <a:ext cx="5316264" cy="416011"/>
          </a:xfrm>
          <a:prstGeom prst="rect">
            <a:avLst/>
          </a:prstGeom>
        </p:spPr>
        <p:txBody>
          <a:bodyPr wrap="none">
            <a:spAutoFit/>
          </a:bodyPr>
          <a:lstStyle/>
          <a:p>
            <a:pPr algn="just">
              <a:lnSpc>
                <a:spcPct val="150000"/>
              </a:lnSpc>
              <a:spcAft>
                <a:spcPts val="0"/>
              </a:spcAft>
            </a:pPr>
            <a:r>
              <a:rPr lang="tr-TR" sz="1600" dirty="0">
                <a:latin typeface="Arial" panose="020B0604020202020204" pitchFamily="34" charset="0"/>
                <a:ea typeface="Georgia" panose="02040502050405020303" pitchFamily="18" charset="0"/>
                <a:cs typeface="Arial" panose="020B0604020202020204" pitchFamily="34" charset="0"/>
              </a:rPr>
              <a:t>Transfer edilmediği için istisna uygulanamayan tutar için </a:t>
            </a:r>
            <a:endParaRPr lang="tr-TR" sz="1600" dirty="0">
              <a:latin typeface="Arial" panose="020B0604020202020204" pitchFamily="34"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351852619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9AD1FD4-71CE-8C43-2E44-686A2F22D4D8}"/>
              </a:ext>
            </a:extLst>
          </p:cNvPr>
          <p:cNvSpPr>
            <a:spLocks noGrp="1"/>
          </p:cNvSpPr>
          <p:nvPr>
            <p:ph idx="1"/>
          </p:nvPr>
        </p:nvSpPr>
        <p:spPr>
          <a:xfrm>
            <a:off x="482600" y="490330"/>
            <a:ext cx="11099800" cy="5897218"/>
          </a:xfrm>
        </p:spPr>
        <p:txBody>
          <a:bodyPr>
            <a:normAutofit/>
          </a:bodyPr>
          <a:lstStyle/>
          <a:p>
            <a:pPr algn="just">
              <a:lnSpc>
                <a:spcPct val="150000"/>
              </a:lnSpc>
            </a:pPr>
            <a:r>
              <a:rPr lang="tr-TR" sz="1800" b="1" dirty="0">
                <a:latin typeface="Arial" panose="020B0604020202020204" pitchFamily="34" charset="0"/>
                <a:cs typeface="Arial" panose="020B0604020202020204" pitchFamily="34" charset="0"/>
              </a:rPr>
              <a:t>Kurumlar Vergisi Kanununun 5/3 maddesine göre;</a:t>
            </a:r>
            <a:endParaRPr lang="tr-TR" sz="1800" dirty="0">
              <a:latin typeface="Arial" panose="020B0604020202020204" pitchFamily="34" charset="0"/>
              <a:cs typeface="Arial" panose="020B0604020202020204" pitchFamily="34" charset="0"/>
            </a:endParaRPr>
          </a:p>
          <a:p>
            <a:pPr algn="just">
              <a:lnSpc>
                <a:spcPct val="150000"/>
              </a:lnSpc>
            </a:pPr>
            <a:r>
              <a:rPr lang="tr-TR" sz="1700" dirty="0">
                <a:latin typeface="Arial" panose="020B0604020202020204" pitchFamily="34" charset="0"/>
                <a:cs typeface="Arial" panose="020B0604020202020204" pitchFamily="34" charset="0"/>
              </a:rPr>
              <a:t>İştirak hisseleri alımıyla ilgili finansman giderleri hariç olmak üzere, kurumların kurumlar vergisinden istisna edilen kazançlarına ilişkin giderlerinin veya istisna kapsamındaki faaliyetlerinden doğan zararlarının, istisna dışı kurum kazancından indirilmesi kabul edilmez. Bu sebeple şubede oluşan geçmiş yıl zararlarının istisnaya isabet eden kısmını Türkiye’de hesaplanan kurumlar vergisi matrahından düşemeyiz. </a:t>
            </a:r>
          </a:p>
          <a:p>
            <a:pPr algn="just">
              <a:lnSpc>
                <a:spcPct val="150000"/>
              </a:lnSpc>
            </a:pPr>
            <a:r>
              <a:rPr lang="tr-TR" sz="1700" dirty="0">
                <a:latin typeface="Arial" panose="020B0604020202020204" pitchFamily="34" charset="0"/>
                <a:cs typeface="Arial" panose="020B0604020202020204" pitchFamily="34" charset="0"/>
              </a:rPr>
              <a:t>50.000*200.000/500.000 = 20.000 $ </a:t>
            </a:r>
          </a:p>
          <a:p>
            <a:pPr algn="just">
              <a:lnSpc>
                <a:spcPct val="150000"/>
              </a:lnSpc>
            </a:pPr>
            <a:r>
              <a:rPr lang="tr-TR" sz="1700" dirty="0">
                <a:latin typeface="Arial" panose="020B0604020202020204" pitchFamily="34" charset="0"/>
                <a:cs typeface="Arial" panose="020B0604020202020204" pitchFamily="34" charset="0"/>
              </a:rPr>
              <a:t>20.000 * 13 = 260.000 ₺ zarar reddi olacaktır.</a:t>
            </a:r>
          </a:p>
          <a:p>
            <a:pPr algn="just">
              <a:lnSpc>
                <a:spcPct val="150000"/>
              </a:lnSpc>
            </a:pPr>
            <a:r>
              <a:rPr lang="tr-TR" sz="1700" dirty="0">
                <a:latin typeface="Arial" panose="020B0604020202020204" pitchFamily="34" charset="0"/>
                <a:cs typeface="Arial" panose="020B0604020202020204" pitchFamily="34" charset="0"/>
              </a:rPr>
              <a:t>Aynı şekilde transfer tarihine kadar oluşan olumlu kur farkları da istisna olarak kabul edilmeyecektir. </a:t>
            </a:r>
          </a:p>
          <a:p>
            <a:pPr algn="just">
              <a:lnSpc>
                <a:spcPct val="150000"/>
              </a:lnSpc>
            </a:pPr>
            <a:r>
              <a:rPr lang="tr-TR" sz="1700" dirty="0">
                <a:latin typeface="Arial" panose="020B0604020202020204" pitchFamily="34" charset="0"/>
                <a:cs typeface="Arial" panose="020B0604020202020204" pitchFamily="34" charset="0"/>
              </a:rPr>
              <a:t>200.000 * (13,50 – 13,00) = 100.000 ₺ kambiyo karı olarak değerlendirilecektir.</a:t>
            </a:r>
          </a:p>
          <a:p>
            <a:endParaRPr lang="tr-TR" dirty="0"/>
          </a:p>
        </p:txBody>
      </p:sp>
    </p:spTree>
    <p:extLst>
      <p:ext uri="{BB962C8B-B14F-4D97-AF65-F5344CB8AC3E}">
        <p14:creationId xmlns:p14="http://schemas.microsoft.com/office/powerpoint/2010/main" val="156778127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82599" y="755374"/>
            <a:ext cx="10506991" cy="795130"/>
          </a:xfrm>
        </p:spPr>
        <p:txBody>
          <a:bodyPr/>
          <a:lstStyle/>
          <a:p>
            <a:pPr>
              <a:lnSpc>
                <a:spcPct val="150000"/>
              </a:lnSpc>
            </a:pPr>
            <a:r>
              <a:rPr lang="tr-TR" sz="1600" b="1" dirty="0">
                <a:latin typeface="Arial" panose="020B0604020202020204" pitchFamily="34" charset="0"/>
                <a:cs typeface="Arial" panose="020B0604020202020204" pitchFamily="34" charset="0"/>
              </a:rPr>
              <a:t>KURUMLAR VERGİSİ KANUNUNUN 5/1-h MADDESİ KAPSAMINDA YURT DIŞINDA YAPILAN İNŞAAT ONARIM MONTAJ İŞLERİ İLE TEKNİK HİZMETLERDEN SAĞLANAN KAZANÇLARDA İSTİSNA </a:t>
            </a:r>
            <a:r>
              <a:rPr lang="tr-TR" sz="1800" b="1" dirty="0">
                <a:latin typeface="Arial" panose="020B0604020202020204" pitchFamily="34" charset="0"/>
                <a:cs typeface="Arial" panose="020B0604020202020204" pitchFamily="34" charset="0"/>
              </a:rPr>
              <a:t/>
            </a:r>
            <a:br>
              <a:rPr lang="tr-TR" sz="1800" b="1" dirty="0">
                <a:latin typeface="Arial" panose="020B0604020202020204" pitchFamily="34" charset="0"/>
                <a:cs typeface="Arial" panose="020B0604020202020204" pitchFamily="34" charset="0"/>
              </a:rPr>
            </a:br>
            <a:endParaRPr lang="tr-TR" sz="1800" dirty="0">
              <a:latin typeface="Arial" panose="020B0604020202020204" pitchFamily="34" charset="0"/>
              <a:cs typeface="Arial" panose="020B0604020202020204" pitchFamily="34" charset="0"/>
            </a:endParaRPr>
          </a:p>
        </p:txBody>
      </p:sp>
      <p:sp>
        <p:nvSpPr>
          <p:cNvPr id="3" name="Alt Başlık 2"/>
          <p:cNvSpPr>
            <a:spLocks noGrp="1"/>
          </p:cNvSpPr>
          <p:nvPr>
            <p:ph type="subTitle" idx="1"/>
          </p:nvPr>
        </p:nvSpPr>
        <p:spPr>
          <a:xfrm>
            <a:off x="482599" y="1351723"/>
            <a:ext cx="11109037" cy="4910532"/>
          </a:xfrm>
        </p:spPr>
        <p:txBody>
          <a:bodyPr>
            <a:noAutofit/>
          </a:bodyPr>
          <a:lstStyle/>
          <a:p>
            <a:pPr algn="just">
              <a:lnSpc>
                <a:spcPct val="150000"/>
              </a:lnSpc>
            </a:pPr>
            <a:r>
              <a:rPr lang="tr-TR" sz="1800" dirty="0">
                <a:latin typeface="Arial" panose="020B0604020202020204" pitchFamily="34" charset="0"/>
                <a:cs typeface="Arial" panose="020B0604020202020204" pitchFamily="34" charset="0"/>
              </a:rPr>
              <a:t>Yurt dışında yapılan inşaat, onarım, montaj işleri ile teknik hizmetlerden sağlanarak Türkiye’de genel sonuç hesaplarına aktarılan kazançlar, herhangi bir koşula bağlanmaksızın Kurumlar Vergisinden istisna edilmiştir. (Önce sonuç hesaplarına yansıtılıp sonra istisna olarak düşülmelidir.)</a:t>
            </a:r>
          </a:p>
          <a:p>
            <a:pPr marL="342900" lvl="0" indent="-342900" algn="just">
              <a:lnSpc>
                <a:spcPct val="150000"/>
              </a:lnSpc>
              <a:buFont typeface="+mj-lt"/>
              <a:buAutoNum type="arabicPeriod"/>
            </a:pPr>
            <a:r>
              <a:rPr lang="tr-TR" sz="1800" dirty="0">
                <a:latin typeface="Arial" panose="020B0604020202020204" pitchFamily="34" charset="0"/>
                <a:cs typeface="Arial" panose="020B0604020202020204" pitchFamily="34" charset="0"/>
              </a:rPr>
              <a:t>  Vergi yükü şartı aranmaz. </a:t>
            </a:r>
          </a:p>
          <a:p>
            <a:pPr marL="342900" lvl="0" indent="-342900" algn="just">
              <a:lnSpc>
                <a:spcPct val="150000"/>
              </a:lnSpc>
              <a:buFont typeface="+mj-lt"/>
              <a:buAutoNum type="arabicPeriod"/>
            </a:pPr>
            <a:r>
              <a:rPr lang="tr-TR" sz="1800" dirty="0">
                <a:latin typeface="Arial" panose="020B0604020202020204" pitchFamily="34" charset="0"/>
                <a:cs typeface="Arial" panose="020B0604020202020204" pitchFamily="34" charset="0"/>
              </a:rPr>
              <a:t>  Sağlanan kazançların Türkiye’ye getirilmesi zorunluluğu bulunmamaktadır. </a:t>
            </a:r>
          </a:p>
          <a:p>
            <a:pPr marL="342900" lvl="0" indent="-342900" algn="just">
              <a:lnSpc>
                <a:spcPct val="150000"/>
              </a:lnSpc>
              <a:buFont typeface="+mj-lt"/>
              <a:buAutoNum type="arabicPeriod"/>
            </a:pPr>
            <a:r>
              <a:rPr lang="tr-TR" sz="1800" dirty="0">
                <a:latin typeface="Arial" panose="020B0604020202020204" pitchFamily="34" charset="0"/>
                <a:cs typeface="Arial" panose="020B0604020202020204" pitchFamily="34" charset="0"/>
              </a:rPr>
              <a:t>  İnşaat onarım montaj işleri yapılmadan sadece Türkiye’den verilen teknik hizmetlerde 5/1-h             kapsamında istisnadan faydalanılamaz. (KVK 10/1-ğ kapsamında %50 oranında istisnadan faydalanabilir.) </a:t>
            </a:r>
          </a:p>
          <a:p>
            <a:pPr algn="just">
              <a:lnSpc>
                <a:spcPct val="150000"/>
              </a:lnSpc>
              <a:spcAft>
                <a:spcPts val="0"/>
              </a:spcAft>
            </a:pPr>
            <a:endParaRPr lang="tr-TR" sz="1400" dirty="0">
              <a:latin typeface="Arial" panose="020B0604020202020204" pitchFamily="34"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39086984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FF56FA5-FEF2-F73D-EC4E-9DE93ADAB21D}"/>
              </a:ext>
            </a:extLst>
          </p:cNvPr>
          <p:cNvSpPr>
            <a:spLocks noGrp="1"/>
          </p:cNvSpPr>
          <p:nvPr>
            <p:ph idx="1"/>
          </p:nvPr>
        </p:nvSpPr>
        <p:spPr>
          <a:xfrm>
            <a:off x="482600" y="530087"/>
            <a:ext cx="11073296" cy="5817703"/>
          </a:xfrm>
        </p:spPr>
        <p:txBody>
          <a:bodyPr>
            <a:normAutofit/>
          </a:bodyPr>
          <a:lstStyle/>
          <a:p>
            <a:pPr marL="457200" lvl="0" indent="-457200" algn="just">
              <a:lnSpc>
                <a:spcPct val="150000"/>
              </a:lnSpc>
              <a:buFont typeface="+mj-lt"/>
              <a:buAutoNum type="arabicPeriod"/>
            </a:pPr>
            <a:r>
              <a:rPr lang="tr-TR" sz="1600" dirty="0">
                <a:latin typeface="Arial" panose="020B0604020202020204" pitchFamily="34" charset="0"/>
                <a:cs typeface="Arial" panose="020B0604020202020204" pitchFamily="34" charset="0"/>
              </a:rPr>
              <a:t>Yurt dışında bulunan bir şube aracılığı ile yapılmış olan teknik hizmetler ise 5/1 h kapsamında istisnadan faydalanabilecektir.</a:t>
            </a:r>
          </a:p>
          <a:p>
            <a:pPr marL="457200" lvl="0" indent="-457200" algn="just">
              <a:lnSpc>
                <a:spcPct val="150000"/>
              </a:lnSpc>
              <a:buFont typeface="+mj-lt"/>
              <a:buAutoNum type="arabicPeriod"/>
            </a:pPr>
            <a:r>
              <a:rPr lang="tr-TR" sz="1600" dirty="0">
                <a:latin typeface="Arial" panose="020B0604020202020204" pitchFamily="34" charset="0"/>
                <a:cs typeface="Arial" panose="020B0604020202020204" pitchFamily="34" charset="0"/>
              </a:rPr>
              <a:t>İşin yurt dışında yapılması şartıyla nerede fatura edildiğinin bir önemi bulunmamaktadır. </a:t>
            </a:r>
          </a:p>
          <a:p>
            <a:pPr marL="457200" lvl="0" indent="-457200" algn="just">
              <a:lnSpc>
                <a:spcPct val="150000"/>
              </a:lnSpc>
              <a:buFont typeface="+mj-lt"/>
              <a:buAutoNum type="arabicPeriod"/>
            </a:pPr>
            <a:r>
              <a:rPr lang="tr-TR" sz="1600" dirty="0">
                <a:latin typeface="Arial" panose="020B0604020202020204" pitchFamily="34" charset="0"/>
                <a:cs typeface="Arial" panose="020B0604020202020204" pitchFamily="34" charset="0"/>
              </a:rPr>
              <a:t>İşin tamamlanmasından önce elde edilen kur farkı gelirleri istisna kapsamındadır. Ancak işin bitiminden sonra elde edilen kur farkı gelirleri istisna kapsamında değerlendirilemez. </a:t>
            </a:r>
          </a:p>
          <a:p>
            <a:pPr algn="just">
              <a:lnSpc>
                <a:spcPct val="170000"/>
              </a:lnSpc>
            </a:pPr>
            <a:r>
              <a:rPr lang="tr-TR" sz="1600" b="1" dirty="0">
                <a:latin typeface="Arial" panose="020B0604020202020204" pitchFamily="34" charset="0"/>
                <a:cs typeface="Arial" panose="020B0604020202020204" pitchFamily="34" charset="0"/>
              </a:rPr>
              <a:t>Örnek</a:t>
            </a:r>
            <a:endParaRPr lang="tr-TR" sz="1600" dirty="0">
              <a:latin typeface="Arial" panose="020B0604020202020204" pitchFamily="34" charset="0"/>
              <a:cs typeface="Arial" panose="020B0604020202020204" pitchFamily="34" charset="0"/>
            </a:endParaRPr>
          </a:p>
          <a:p>
            <a:pPr algn="just">
              <a:lnSpc>
                <a:spcPct val="170000"/>
              </a:lnSpc>
            </a:pPr>
            <a:r>
              <a:rPr lang="tr-TR" sz="1600" dirty="0">
                <a:latin typeface="Arial" panose="020B0604020202020204" pitchFamily="34" charset="0"/>
                <a:cs typeface="Arial" panose="020B0604020202020204" pitchFamily="34" charset="0"/>
              </a:rPr>
              <a:t>Mükellef kurum Özbekistan’da bulunan şantiyesinde yürüttüğü ve 05.10.2022 tarihinde tamamlanan inşaat faaliyeti dolayısıyla 2022 yılında 500.000 $ kazanç elde etmiştir. Kazanç 20.10.2022 tarihinde tahsil edilmiş ve 31.12.2022 tarihinde sonuç hesaplarına aktarılmış ve Kurumlar Vergisi Kanununun 5/1-h maddesi kapsamında istisna olarak değerlendirilmiştir. </a:t>
            </a:r>
          </a:p>
          <a:p>
            <a:endParaRPr lang="tr-TR" dirty="0"/>
          </a:p>
        </p:txBody>
      </p:sp>
    </p:spTree>
    <p:extLst>
      <p:ext uri="{BB962C8B-B14F-4D97-AF65-F5344CB8AC3E}">
        <p14:creationId xmlns:p14="http://schemas.microsoft.com/office/powerpoint/2010/main" val="88596792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482600" y="591127"/>
            <a:ext cx="11155363" cy="5717309"/>
          </a:xfrm>
        </p:spPr>
        <p:txBody>
          <a:bodyPr>
            <a:normAutofit fontScale="70000" lnSpcReduction="20000"/>
          </a:bodyPr>
          <a:lstStyle/>
          <a:p>
            <a:pPr algn="just">
              <a:lnSpc>
                <a:spcPct val="170000"/>
              </a:lnSpc>
            </a:pPr>
            <a:r>
              <a:rPr lang="tr-TR" sz="2200" b="1" dirty="0">
                <a:latin typeface="Arial" panose="020B0604020202020204" pitchFamily="34" charset="0"/>
                <a:cs typeface="Arial" panose="020B0604020202020204" pitchFamily="34" charset="0"/>
              </a:rPr>
              <a:t>Kurumlar Vergisi Kanununun 3’üncü maddesinde</a:t>
            </a:r>
            <a:r>
              <a:rPr lang="tr-TR" sz="2200" dirty="0">
                <a:latin typeface="Arial" panose="020B0604020202020204" pitchFamily="34" charset="0"/>
                <a:cs typeface="Arial" panose="020B0604020202020204" pitchFamily="34" charset="0"/>
              </a:rPr>
              <a:t>; "Kanunun 1’inci maddesinde sayılı kurumlardan kanuni veya iş merkezi Türkiye'de bulunanlar gerek Türkiye içinde gerekse Türkiye dışında elde ettikleri kazançların tamamı üzerinden vergilendirilirler." hükmü yer almaktadır.</a:t>
            </a:r>
          </a:p>
          <a:p>
            <a:pPr algn="just">
              <a:lnSpc>
                <a:spcPct val="170000"/>
              </a:lnSpc>
            </a:pPr>
            <a:r>
              <a:rPr lang="tr-TR" sz="2200" b="1" dirty="0">
                <a:latin typeface="Arial" panose="020B0604020202020204" pitchFamily="34" charset="0"/>
                <a:cs typeface="Arial" panose="020B0604020202020204" pitchFamily="34" charset="0"/>
              </a:rPr>
              <a:t>Kurumlar Vergisi Kanununun 5/1-h maddesinde;</a:t>
            </a:r>
            <a:endParaRPr lang="tr-TR" sz="2200" dirty="0">
              <a:latin typeface="Arial" panose="020B0604020202020204" pitchFamily="34" charset="0"/>
              <a:cs typeface="Arial" panose="020B0604020202020204" pitchFamily="34" charset="0"/>
            </a:endParaRPr>
          </a:p>
          <a:p>
            <a:pPr algn="just">
              <a:lnSpc>
                <a:spcPct val="170000"/>
              </a:lnSpc>
            </a:pPr>
            <a:r>
              <a:rPr lang="tr-TR" sz="2200" dirty="0">
                <a:latin typeface="Arial" panose="020B0604020202020204" pitchFamily="34" charset="0"/>
                <a:cs typeface="Arial" panose="020B0604020202020204" pitchFamily="34" charset="0"/>
              </a:rPr>
              <a:t>Yurt dışında yapılan inşaat, onarım, montaj işleri ile teknik hizmetlerden sağlanarak Türkiye'de genel sonuç hesaplarına </a:t>
            </a:r>
          </a:p>
          <a:p>
            <a:pPr algn="just">
              <a:lnSpc>
                <a:spcPct val="170000"/>
              </a:lnSpc>
            </a:pPr>
            <a:r>
              <a:rPr lang="tr-TR" sz="2200" dirty="0">
                <a:latin typeface="Arial" panose="020B0604020202020204" pitchFamily="34" charset="0"/>
                <a:cs typeface="Arial" panose="020B0604020202020204" pitchFamily="34" charset="0"/>
              </a:rPr>
              <a:t>intikal ettirilen kazançların kurumlar vergisinden istisna olduğu hüküm altına alınmıştır.</a:t>
            </a:r>
          </a:p>
          <a:p>
            <a:pPr algn="just">
              <a:lnSpc>
                <a:spcPct val="170000"/>
              </a:lnSpc>
            </a:pPr>
            <a:r>
              <a:rPr lang="tr-TR" sz="2200" b="1" dirty="0">
                <a:latin typeface="Arial" panose="020B0604020202020204" pitchFamily="34" charset="0"/>
                <a:cs typeface="Arial" panose="020B0604020202020204" pitchFamily="34" charset="0"/>
              </a:rPr>
              <a:t>4734 sayılı Kamu İhale Kanunu’nun 4’üncü maddesinde;</a:t>
            </a:r>
            <a:endParaRPr lang="tr-TR" sz="2200" dirty="0">
              <a:latin typeface="Arial" panose="020B0604020202020204" pitchFamily="34" charset="0"/>
              <a:cs typeface="Arial" panose="020B0604020202020204" pitchFamily="34" charset="0"/>
            </a:endParaRPr>
          </a:p>
          <a:p>
            <a:pPr algn="just">
              <a:lnSpc>
                <a:spcPct val="170000"/>
              </a:lnSpc>
            </a:pPr>
            <a:r>
              <a:rPr lang="tr-TR" sz="2200" dirty="0">
                <a:latin typeface="Arial" panose="020B0604020202020204" pitchFamily="34" charset="0"/>
                <a:cs typeface="Arial" panose="020B0604020202020204" pitchFamily="34" charset="0"/>
              </a:rPr>
              <a:t>Bina, karayolu, demiryolu, otoyol, havalimanı, rıhtım, liman, tersane, köprü, tünel, metro, viyadük, spor tesisi, alt yapı, boru iletim hattı, haberleşme ve enerji nakil hattı, baraj, enerji santrali, rafineri tesisi, sulama tesisi, toprak ıslahı, taşkın koruma ve </a:t>
            </a:r>
            <a:r>
              <a:rPr lang="tr-TR" sz="2200" dirty="0" err="1">
                <a:latin typeface="Arial" panose="020B0604020202020204" pitchFamily="34" charset="0"/>
                <a:cs typeface="Arial" panose="020B0604020202020204" pitchFamily="34" charset="0"/>
              </a:rPr>
              <a:t>dekapaj</a:t>
            </a:r>
            <a:r>
              <a:rPr lang="tr-TR" sz="2200" dirty="0">
                <a:latin typeface="Arial" panose="020B0604020202020204" pitchFamily="34" charset="0"/>
                <a:cs typeface="Arial" panose="020B0604020202020204" pitchFamily="34" charset="0"/>
              </a:rPr>
              <a:t> gibi her türlü inşaat işleri ve bu işlerle ilgili tesisat, imalat, </a:t>
            </a:r>
            <a:r>
              <a:rPr lang="tr-TR" sz="2200" dirty="0" err="1">
                <a:latin typeface="Arial" panose="020B0604020202020204" pitchFamily="34" charset="0"/>
                <a:cs typeface="Arial" panose="020B0604020202020204" pitchFamily="34" charset="0"/>
              </a:rPr>
              <a:t>ihzarat</a:t>
            </a:r>
            <a:r>
              <a:rPr lang="tr-TR" sz="2200" dirty="0">
                <a:latin typeface="Arial" panose="020B0604020202020204" pitchFamily="34" charset="0"/>
                <a:cs typeface="Arial" panose="020B0604020202020204" pitchFamily="34" charset="0"/>
              </a:rPr>
              <a:t>, nakliye, tamamlama, büyük onarım, restorasyon, çevre düzenlemesi, sondaj, yıkma, güçlendirme ve montaj işleri ile benzeri yapım işleri "Yapım" olarak tanımlanmıştır.</a:t>
            </a:r>
          </a:p>
          <a:p>
            <a:endParaRPr lang="tr-TR" dirty="0"/>
          </a:p>
        </p:txBody>
      </p:sp>
    </p:spTree>
    <p:extLst>
      <p:ext uri="{BB962C8B-B14F-4D97-AF65-F5344CB8AC3E}">
        <p14:creationId xmlns:p14="http://schemas.microsoft.com/office/powerpoint/2010/main" val="251018614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646545"/>
            <a:ext cx="11145982" cy="3519055"/>
          </a:xfrm>
        </p:spPr>
        <p:txBody>
          <a:bodyPr>
            <a:noAutofit/>
          </a:bodyPr>
          <a:lstStyle/>
          <a:p>
            <a:pPr algn="just">
              <a:lnSpc>
                <a:spcPct val="150000"/>
              </a:lnSpc>
            </a:pPr>
            <a:r>
              <a:rPr lang="tr-TR" sz="1600" dirty="0">
                <a:latin typeface="Arial" panose="020B0604020202020204" pitchFamily="34" charset="0"/>
                <a:cs typeface="Arial" panose="020B0604020202020204" pitchFamily="34" charset="0"/>
              </a:rPr>
              <a:t>Konuyla ilgili olarak, 1 seri no.lu Kurumlar Vergisi Genel Tebliğinin "5.9. Yurt dışında yapılan inşaat, onarım, montaj işleri ile teknik hizmetlerden sağlanan kazançlarda istisna" başlıklı bölümünde;</a:t>
            </a:r>
          </a:p>
          <a:p>
            <a:pPr algn="just">
              <a:lnSpc>
                <a:spcPct val="150000"/>
              </a:lnSpc>
            </a:pPr>
            <a:r>
              <a:rPr lang="tr-TR" sz="1600" dirty="0">
                <a:latin typeface="Arial" panose="020B0604020202020204" pitchFamily="34" charset="0"/>
                <a:cs typeface="Arial" panose="020B0604020202020204" pitchFamily="34" charset="0"/>
              </a:rPr>
              <a:t>"Kurumlar Vergisi Kanununun 5’inci maddesinin birinci fıkrasının (h) bendi ile yurt dışında yapılan inşaat, onarım, montaj işleri ile teknik hizmetlerden sağlanarak Türkiye'de genel sonuç hesaplarına aktarılan kazançlar, herhangi bir koşula bağlanmaksızın kurumlar vergisinden istisna edilmiştir.</a:t>
            </a:r>
          </a:p>
          <a:p>
            <a:pPr algn="just">
              <a:lnSpc>
                <a:spcPct val="150000"/>
              </a:lnSpc>
            </a:pPr>
            <a:r>
              <a:rPr lang="tr-TR" sz="1600" dirty="0">
                <a:latin typeface="Arial" panose="020B0604020202020204" pitchFamily="34" charset="0"/>
                <a:cs typeface="Arial" panose="020B0604020202020204" pitchFamily="34" charset="0"/>
              </a:rPr>
              <a:t>Bu istisnanın uygulanması açısından, yurt dışında yapılan inşaat, onarım, montaj işleri ile teknik hizmetlerden sağlanan kazançların Türkiye'ye getirilmesi zorunluluğu bulunmamaktadır. Söz konusu kazançların Türkiye'de genel sonuç hesaplarına intikal ettirilmesi istisnadan yararlanılması için yeterlidir.</a:t>
            </a:r>
          </a:p>
          <a:p>
            <a:pPr algn="just">
              <a:lnSpc>
                <a:spcPct val="150000"/>
              </a:lnSpc>
            </a:pPr>
            <a:r>
              <a:rPr lang="tr-TR" sz="1600" dirty="0">
                <a:latin typeface="Arial" panose="020B0604020202020204" pitchFamily="34" charset="0"/>
                <a:cs typeface="Arial" panose="020B0604020202020204" pitchFamily="34" charset="0"/>
              </a:rPr>
              <a:t>Bu bağlamda mükellef kurumun Özbekistan’da bulunan şantiyesinde yürüttüğü inşaat faaliyeti dolayısıyla elde ettiği kazancın tamamı kurumlar vergisinden istisnadır.</a:t>
            </a:r>
          </a:p>
        </p:txBody>
      </p:sp>
      <p:graphicFrame>
        <p:nvGraphicFramePr>
          <p:cNvPr id="5" name="Tablo 4"/>
          <p:cNvGraphicFramePr>
            <a:graphicFrameLocks noGrp="1"/>
          </p:cNvGraphicFramePr>
          <p:nvPr>
            <p:extLst>
              <p:ext uri="{D42A27DB-BD31-4B8C-83A1-F6EECF244321}">
                <p14:modId xmlns:p14="http://schemas.microsoft.com/office/powerpoint/2010/main" val="3190774614"/>
              </p:ext>
            </p:extLst>
          </p:nvPr>
        </p:nvGraphicFramePr>
        <p:xfrm>
          <a:off x="482601" y="4719783"/>
          <a:ext cx="11145981" cy="1237671"/>
        </p:xfrm>
        <a:graphic>
          <a:graphicData uri="http://schemas.openxmlformats.org/drawingml/2006/table">
            <a:tbl>
              <a:tblPr firstRow="1" firstCol="1" bandRow="1">
                <a:tableStyleId>{5C22544A-7EE6-4342-B048-85BDC9FD1C3A}</a:tableStyleId>
              </a:tblPr>
              <a:tblGrid>
                <a:gridCol w="3715327">
                  <a:extLst>
                    <a:ext uri="{9D8B030D-6E8A-4147-A177-3AD203B41FA5}">
                      <a16:colId xmlns:a16="http://schemas.microsoft.com/office/drawing/2014/main" val="995921219"/>
                    </a:ext>
                  </a:extLst>
                </a:gridCol>
                <a:gridCol w="3715327">
                  <a:extLst>
                    <a:ext uri="{9D8B030D-6E8A-4147-A177-3AD203B41FA5}">
                      <a16:colId xmlns:a16="http://schemas.microsoft.com/office/drawing/2014/main" val="2478824431"/>
                    </a:ext>
                  </a:extLst>
                </a:gridCol>
                <a:gridCol w="3715327">
                  <a:extLst>
                    <a:ext uri="{9D8B030D-6E8A-4147-A177-3AD203B41FA5}">
                      <a16:colId xmlns:a16="http://schemas.microsoft.com/office/drawing/2014/main" val="4147988885"/>
                    </a:ext>
                  </a:extLst>
                </a:gridCol>
              </a:tblGrid>
              <a:tr h="412557">
                <a:tc gridSpan="3">
                  <a:txBody>
                    <a:bodyPr/>
                    <a:lstStyle/>
                    <a:p>
                      <a:pPr algn="just">
                        <a:lnSpc>
                          <a:spcPct val="150000"/>
                        </a:lnSpc>
                        <a:spcAft>
                          <a:spcPts val="0"/>
                        </a:spcAft>
                      </a:pPr>
                      <a:r>
                        <a:rPr lang="tr-TR" sz="1800" dirty="0">
                          <a:effectLst/>
                        </a:rPr>
                        <a:t>Kur farkları açısından</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133387843"/>
                  </a:ext>
                </a:extLst>
              </a:tr>
              <a:tr h="412557">
                <a:tc>
                  <a:txBody>
                    <a:bodyPr/>
                    <a:lstStyle/>
                    <a:p>
                      <a:pPr algn="ctr">
                        <a:lnSpc>
                          <a:spcPct val="150000"/>
                        </a:lnSpc>
                        <a:spcAft>
                          <a:spcPts val="0"/>
                        </a:spcAft>
                      </a:pPr>
                      <a:r>
                        <a:rPr lang="tr-TR" sz="1800" dirty="0">
                          <a:effectLst/>
                        </a:rPr>
                        <a:t>20.10.2022</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tr-TR" sz="1800" dirty="0">
                          <a:effectLst/>
                        </a:rPr>
                        <a:t>1 $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a:effectLst/>
                        </a:rPr>
                        <a:t>9,30 ₺</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386419"/>
                  </a:ext>
                </a:extLst>
              </a:tr>
              <a:tr h="412557">
                <a:tc>
                  <a:txBody>
                    <a:bodyPr/>
                    <a:lstStyle/>
                    <a:p>
                      <a:pPr algn="ctr">
                        <a:lnSpc>
                          <a:spcPct val="150000"/>
                        </a:lnSpc>
                        <a:spcAft>
                          <a:spcPts val="0"/>
                        </a:spcAft>
                      </a:pPr>
                      <a:r>
                        <a:rPr lang="tr-TR" sz="1800" dirty="0">
                          <a:effectLst/>
                        </a:rPr>
                        <a:t>31.12.2022</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tr-TR" sz="1800" dirty="0">
                          <a:effectLst/>
                        </a:rPr>
                        <a:t>1 $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dirty="0">
                          <a:effectLst/>
                        </a:rPr>
                        <a:t>13,00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49570334"/>
                  </a:ext>
                </a:extLst>
              </a:tr>
            </a:tbl>
          </a:graphicData>
        </a:graphic>
      </p:graphicFrame>
    </p:spTree>
    <p:extLst>
      <p:ext uri="{BB962C8B-B14F-4D97-AF65-F5344CB8AC3E}">
        <p14:creationId xmlns:p14="http://schemas.microsoft.com/office/powerpoint/2010/main" val="99048359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8709" y="581891"/>
            <a:ext cx="11081327" cy="5264727"/>
          </a:xfrm>
        </p:spPr>
        <p:txBody>
          <a:bodyPr>
            <a:normAutofit lnSpcReduction="10000"/>
          </a:bodyPr>
          <a:lstStyle/>
          <a:p>
            <a:pPr algn="just">
              <a:lnSpc>
                <a:spcPct val="150000"/>
              </a:lnSpc>
            </a:pPr>
            <a:r>
              <a:rPr lang="tr-TR" sz="2000" b="1" dirty="0">
                <a:latin typeface="Arial" panose="020B0604020202020204" pitchFamily="34" charset="0"/>
                <a:cs typeface="Arial" panose="020B0604020202020204" pitchFamily="34" charset="0"/>
              </a:rPr>
              <a:t>Kur kazancı;</a:t>
            </a:r>
            <a:endParaRPr lang="tr-TR" sz="2000" dirty="0">
              <a:latin typeface="Arial" panose="020B0604020202020204" pitchFamily="34" charset="0"/>
              <a:cs typeface="Arial" panose="020B0604020202020204" pitchFamily="34" charset="0"/>
            </a:endParaRPr>
          </a:p>
          <a:p>
            <a:pPr algn="just">
              <a:lnSpc>
                <a:spcPct val="150000"/>
              </a:lnSpc>
            </a:pPr>
            <a:r>
              <a:rPr lang="tr-TR" sz="2000" dirty="0">
                <a:latin typeface="Arial" panose="020B0604020202020204" pitchFamily="34" charset="0"/>
                <a:cs typeface="Arial" panose="020B0604020202020204" pitchFamily="34" charset="0"/>
              </a:rPr>
              <a:t>500.000*(13,00-9,30) =1.850.000 ₺ olacaktır. </a:t>
            </a:r>
          </a:p>
          <a:p>
            <a:pPr algn="just">
              <a:lnSpc>
                <a:spcPct val="150000"/>
              </a:lnSpc>
            </a:pPr>
            <a:r>
              <a:rPr lang="tr-TR" sz="2000" dirty="0">
                <a:latin typeface="Arial" panose="020B0604020202020204" pitchFamily="34" charset="0"/>
                <a:cs typeface="Arial" panose="020B0604020202020204" pitchFamily="34" charset="0"/>
              </a:rPr>
              <a:t>Kurumlar vergisi Kanununun 5/1-h istisnası kapsamında İşin bittiği tarihi içeren geçici verginin son gününe kadar paranın Türkiye’ye transfer edilmesi durumunda transfer tarihine kadar ortaya çıkan kur farkları istisnaya dahil edilebilecektir.   </a:t>
            </a:r>
          </a:p>
          <a:p>
            <a:r>
              <a:rPr lang="tr-TR" dirty="0"/>
              <a:t/>
            </a:r>
            <a:br>
              <a:rPr lang="tr-TR" dirty="0"/>
            </a:br>
            <a:r>
              <a:rPr lang="tr-TR" sz="2000" dirty="0">
                <a:latin typeface="Arial" panose="020B0604020202020204" pitchFamily="34" charset="0"/>
                <a:cs typeface="Arial" panose="020B0604020202020204" pitchFamily="34" charset="0"/>
              </a:rPr>
              <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
            </a:r>
            <a:br>
              <a:rPr lang="tr-TR" sz="2000" dirty="0">
                <a:latin typeface="Arial" panose="020B0604020202020204" pitchFamily="34" charset="0"/>
                <a:cs typeface="Arial" panose="020B0604020202020204" pitchFamily="34" charset="0"/>
              </a:rPr>
            </a:br>
            <a:endParaRPr lang="tr-TR" sz="2000" dirty="0">
              <a:latin typeface="Arial" panose="020B0604020202020204" pitchFamily="34" charset="0"/>
              <a:cs typeface="Arial" panose="020B0604020202020204" pitchFamily="34" charset="0"/>
            </a:endParaRPr>
          </a:p>
          <a:p>
            <a:pPr algn="just">
              <a:lnSpc>
                <a:spcPct val="150000"/>
              </a:lnSpc>
            </a:pPr>
            <a:r>
              <a:rPr lang="tr-TR" sz="2000" dirty="0">
                <a:latin typeface="Arial" panose="020B0604020202020204" pitchFamily="34" charset="0"/>
                <a:cs typeface="Arial" panose="020B0604020202020204" pitchFamily="34" charset="0"/>
              </a:rPr>
              <a:t>Transfer işin bitim tarihini içeren geçici vergi döneminin içinde olması sebebiyle oluşan kur farkları istisnaya tabi tutulabilecektir. </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1292480149"/>
              </p:ext>
            </p:extLst>
          </p:nvPr>
        </p:nvGraphicFramePr>
        <p:xfrm>
          <a:off x="408709" y="3343562"/>
          <a:ext cx="11081326" cy="1320800"/>
        </p:xfrm>
        <a:graphic>
          <a:graphicData uri="http://schemas.openxmlformats.org/drawingml/2006/table">
            <a:tbl>
              <a:tblPr firstRow="1" firstCol="1" bandRow="1">
                <a:tableStyleId>{5C22544A-7EE6-4342-B048-85BDC9FD1C3A}</a:tableStyleId>
              </a:tblPr>
              <a:tblGrid>
                <a:gridCol w="5540663">
                  <a:extLst>
                    <a:ext uri="{9D8B030D-6E8A-4147-A177-3AD203B41FA5}">
                      <a16:colId xmlns:a16="http://schemas.microsoft.com/office/drawing/2014/main" val="3627939334"/>
                    </a:ext>
                  </a:extLst>
                </a:gridCol>
                <a:gridCol w="5540663">
                  <a:extLst>
                    <a:ext uri="{9D8B030D-6E8A-4147-A177-3AD203B41FA5}">
                      <a16:colId xmlns:a16="http://schemas.microsoft.com/office/drawing/2014/main" val="2191774997"/>
                    </a:ext>
                  </a:extLst>
                </a:gridCol>
              </a:tblGrid>
              <a:tr h="660400">
                <a:tc>
                  <a:txBody>
                    <a:bodyPr/>
                    <a:lstStyle/>
                    <a:p>
                      <a:pPr algn="just">
                        <a:lnSpc>
                          <a:spcPct val="150000"/>
                        </a:lnSpc>
                        <a:spcAft>
                          <a:spcPts val="0"/>
                        </a:spcAft>
                      </a:pPr>
                      <a:r>
                        <a:rPr lang="tr-TR" sz="1800" dirty="0">
                          <a:effectLst/>
                        </a:rPr>
                        <a:t>İşin bitim tarihi</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800" dirty="0">
                          <a:effectLst/>
                        </a:rPr>
                        <a:t>05.10.2022</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86434817"/>
                  </a:ext>
                </a:extLst>
              </a:tr>
              <a:tr h="660400">
                <a:tc>
                  <a:txBody>
                    <a:bodyPr/>
                    <a:lstStyle/>
                    <a:p>
                      <a:pPr algn="just">
                        <a:lnSpc>
                          <a:spcPct val="150000"/>
                        </a:lnSpc>
                        <a:spcAft>
                          <a:spcPts val="0"/>
                        </a:spcAft>
                      </a:pPr>
                      <a:r>
                        <a:rPr lang="tr-TR" sz="1800">
                          <a:effectLst/>
                        </a:rPr>
                        <a:t>Paranın transfer tarihi</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800" dirty="0">
                          <a:effectLst/>
                        </a:rPr>
                        <a:t>31.12.2022</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7369381"/>
                  </a:ext>
                </a:extLst>
              </a:tr>
            </a:tbl>
          </a:graphicData>
        </a:graphic>
      </p:graphicFrame>
    </p:spTree>
    <p:extLst>
      <p:ext uri="{BB962C8B-B14F-4D97-AF65-F5344CB8AC3E}">
        <p14:creationId xmlns:p14="http://schemas.microsoft.com/office/powerpoint/2010/main" val="135253686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599" y="674255"/>
            <a:ext cx="11173691" cy="902754"/>
          </a:xfrm>
        </p:spPr>
        <p:txBody>
          <a:bodyPr/>
          <a:lstStyle/>
          <a:p>
            <a:pPr>
              <a:lnSpc>
                <a:spcPct val="150000"/>
              </a:lnSpc>
            </a:pPr>
            <a:r>
              <a:rPr lang="tr-TR" sz="2000" b="1" dirty="0"/>
              <a:t/>
            </a:r>
            <a:br>
              <a:rPr lang="tr-TR" sz="2000" b="1" dirty="0"/>
            </a:br>
            <a:r>
              <a:rPr lang="tr-TR" sz="2000" b="1" dirty="0"/>
              <a:t/>
            </a:r>
            <a:br>
              <a:rPr lang="tr-TR" sz="2000" b="1" dirty="0"/>
            </a:br>
            <a:r>
              <a:rPr lang="tr-TR" sz="2000" b="1" dirty="0"/>
              <a:t/>
            </a:r>
            <a:br>
              <a:rPr lang="tr-TR" sz="2000" b="1" dirty="0"/>
            </a:br>
            <a:r>
              <a:rPr lang="tr-TR" sz="1600" b="1" dirty="0">
                <a:latin typeface="Arial" panose="020B0604020202020204" pitchFamily="34" charset="0"/>
                <a:cs typeface="Arial" panose="020B0604020202020204" pitchFamily="34" charset="0"/>
              </a:rPr>
              <a:t>KURUMLAR VERGİSİ KANUNUNUN 5/1-ı MADDESİ KAPSAMINDA EĞİTİM TESİSLERİ, ÖZEL KREŞ, GÜNDÜZ BAKIM EVLERİ İLE REHABİLİTASYON MERKEZLERİNİN İŞLETİLMESİNDEN ELDE EDİLEN KAZANÇLARA İLİŞKİN İSTİSNA </a:t>
            </a:r>
            <a:r>
              <a:rPr lang="tr-TR" b="1" dirty="0"/>
              <a:t/>
            </a:r>
            <a:br>
              <a:rPr lang="tr-TR" b="1" dirty="0"/>
            </a:br>
            <a:endParaRPr lang="tr-TR" dirty="0"/>
          </a:p>
        </p:txBody>
      </p:sp>
      <p:sp>
        <p:nvSpPr>
          <p:cNvPr id="3" name="İçerik Yer Tutucusu 2"/>
          <p:cNvSpPr>
            <a:spLocks noGrp="1"/>
          </p:cNvSpPr>
          <p:nvPr>
            <p:ph idx="1"/>
          </p:nvPr>
        </p:nvSpPr>
        <p:spPr>
          <a:xfrm>
            <a:off x="482600" y="1921565"/>
            <a:ext cx="11099800" cy="4262180"/>
          </a:xfrm>
        </p:spPr>
        <p:txBody>
          <a:bodyPr>
            <a:normAutofit fontScale="70000" lnSpcReduction="20000"/>
          </a:bodyPr>
          <a:lstStyle/>
          <a:p>
            <a:pPr algn="just">
              <a:lnSpc>
                <a:spcPct val="170000"/>
              </a:lnSpc>
            </a:pPr>
            <a:r>
              <a:rPr lang="tr-TR" dirty="0">
                <a:latin typeface="Arial" panose="020B0604020202020204" pitchFamily="34" charset="0"/>
                <a:cs typeface="Arial" panose="020B0604020202020204" pitchFamily="34" charset="0"/>
              </a:rPr>
              <a:t>Okul öncesi eğitim, ilköğretim, özel eğitim, orta öğretim özel okulları, özel kreş ve gündüz bakımevleri ile vergi muafiyeti tanınan dernek ve rehabilitasyon merkezlerinin 5 hesap dönemi boyunca elde ettikleri kazançları kurumlar vergisinden istisnadır. İstisna uygulaması merkezin faaliyete geçtiği hesap döneminde başlar. </a:t>
            </a:r>
          </a:p>
          <a:p>
            <a:pPr>
              <a:lnSpc>
                <a:spcPct val="170000"/>
              </a:lnSpc>
            </a:pPr>
            <a:r>
              <a:rPr lang="tr-TR" dirty="0">
                <a:latin typeface="Arial" panose="020B0604020202020204" pitchFamily="34" charset="0"/>
                <a:cs typeface="Arial" panose="020B0604020202020204" pitchFamily="34" charset="0"/>
              </a:rPr>
              <a:t>İstisnadan yararlanan işletmelerin satılması veya devredilmesi durumunda devralan kurum 5 yıllık dönem içinde faydalanılmayan dönem kadar istisnadan faydalanabilir. </a:t>
            </a:r>
            <a:br>
              <a:rPr lang="tr-TR" dirty="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Kurum açma izin belgesini 2021 yılında alan ve 2022 yılında faaliyete başlayan istisna kapsamında faaliyette bulunan bir işletme 2022-2026 yılları arasında istisnadan faydalanabilir. Aynı kurumun 2023 yılında bir şube açarak faaliyette bulunması durumunda şube iş yeri için de 5 yıl boyunca istisnadan faydalanabilecektir.</a:t>
            </a:r>
          </a:p>
          <a:p>
            <a:endParaRPr lang="tr-TR" dirty="0"/>
          </a:p>
        </p:txBody>
      </p:sp>
    </p:spTree>
    <p:extLst>
      <p:ext uri="{BB962C8B-B14F-4D97-AF65-F5344CB8AC3E}">
        <p14:creationId xmlns:p14="http://schemas.microsoft.com/office/powerpoint/2010/main" val="4111329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D32A18-4012-1342-5408-227DF9CDB78F}"/>
              </a:ext>
            </a:extLst>
          </p:cNvPr>
          <p:cNvSpPr>
            <a:spLocks noGrp="1"/>
          </p:cNvSpPr>
          <p:nvPr>
            <p:ph type="title"/>
          </p:nvPr>
        </p:nvSpPr>
        <p:spPr>
          <a:xfrm>
            <a:off x="482600" y="978408"/>
            <a:ext cx="10634472" cy="996165"/>
          </a:xfrm>
        </p:spPr>
        <p:txBody>
          <a:bodyPr/>
          <a:lstStyle/>
          <a:p>
            <a:pPr>
              <a:lnSpc>
                <a:spcPct val="150000"/>
              </a:lnSpc>
            </a:pPr>
            <a:r>
              <a:rPr lang="tr-TR" sz="1800" b="1" dirty="0">
                <a:effectLst/>
                <a:latin typeface="Arial" panose="020B0604020202020204" pitchFamily="34" charset="0"/>
                <a:ea typeface="Times New Roman" panose="02020603050405020304" pitchFamily="18" charset="0"/>
                <a:cs typeface="Times New Roman" panose="02020603050405020304" pitchFamily="18" charset="0"/>
              </a:rPr>
              <a:t/>
            </a:r>
            <a:br>
              <a:rPr lang="tr-TR" sz="1800" b="1" dirty="0">
                <a:effectLst/>
                <a:latin typeface="Arial" panose="020B0604020202020204" pitchFamily="34" charset="0"/>
                <a:ea typeface="Times New Roman" panose="02020603050405020304" pitchFamily="18" charset="0"/>
                <a:cs typeface="Times New Roman" panose="02020603050405020304" pitchFamily="18" charset="0"/>
              </a:rPr>
            </a:br>
            <a:r>
              <a:rPr lang="tr-TR" sz="1800" b="1" dirty="0">
                <a:effectLst/>
                <a:latin typeface="Arial" panose="020B0604020202020204" pitchFamily="34" charset="0"/>
                <a:ea typeface="Times New Roman" panose="02020603050405020304" pitchFamily="18" charset="0"/>
                <a:cs typeface="Times New Roman" panose="02020603050405020304" pitchFamily="18" charset="0"/>
              </a:rPr>
              <a:t>ZARAR DAHİ OLSA İNDİRİLECEK İSTİSNA VE İNDİRİMLER</a:t>
            </a:r>
            <a:br>
              <a:rPr lang="tr-TR" sz="1800" b="1" dirty="0">
                <a:effectLst/>
                <a:latin typeface="Arial" panose="020B0604020202020204" pitchFamily="34" charset="0"/>
                <a:ea typeface="Times New Roman" panose="02020603050405020304" pitchFamily="18" charset="0"/>
                <a:cs typeface="Times New Roman" panose="02020603050405020304" pitchFamily="18" charset="0"/>
              </a:rPr>
            </a:br>
            <a:r>
              <a:rPr lang="tr-TR" sz="1800" b="1" dirty="0">
                <a:effectLst/>
                <a:latin typeface="Arial" panose="020B0604020202020204" pitchFamily="34" charset="0"/>
                <a:ea typeface="Times New Roman" panose="02020603050405020304" pitchFamily="18" charset="0"/>
                <a:cs typeface="Times New Roman" panose="02020603050405020304" pitchFamily="18" charset="0"/>
              </a:rPr>
              <a:t>KURUMLAR VERGİSİ KANUNU 5/1-a MADDESİ KAPSAMINDA İŞTİRAK KAZANÇLARI İSTİSNASI</a:t>
            </a:r>
            <a:br>
              <a:rPr lang="tr-TR" sz="1800" b="1" dirty="0">
                <a:effectLst/>
                <a:latin typeface="Arial" panose="020B0604020202020204" pitchFamily="34" charset="0"/>
                <a:ea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A004690-C99C-B23B-EB31-9D07DD587BE0}"/>
              </a:ext>
            </a:extLst>
          </p:cNvPr>
          <p:cNvSpPr>
            <a:spLocks noGrp="1"/>
          </p:cNvSpPr>
          <p:nvPr>
            <p:ph idx="1"/>
          </p:nvPr>
        </p:nvSpPr>
        <p:spPr>
          <a:xfrm>
            <a:off x="482600" y="1577009"/>
            <a:ext cx="11060043" cy="4797287"/>
          </a:xfrm>
        </p:spPr>
        <p:txBody>
          <a:bodyPr/>
          <a:lstStyle/>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Bu istisna yurt içi iştirak kazancı istisnası olarak adlandırılır.</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Tam veya dar mükellef kurumların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1. Tam mükellefiyete tabi başka bir kurumun sermayesine katılımı dolayısıyla elde ettikleri kazançlar,</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2.</a:t>
            </a:r>
            <a:r>
              <a:rPr lang="tr-TR" sz="1800" dirty="0">
                <a:effectLst/>
                <a:latin typeface="Arial" panose="020B0604020202020204" pitchFamily="34" charset="0"/>
                <a:ea typeface="Georgia" panose="02040502050405020303" pitchFamily="18" charset="0"/>
                <a:cs typeface="Times New Roman" panose="02020603050405020304" pitchFamily="18" charset="0"/>
              </a:rPr>
              <a:t> Tam mükellefiyete tabi başka bir kurumun kârına katılma imkânı veren kurucu senetleri ile diğer intifa senetlerinden elde ettikleri kâr payları,</a:t>
            </a: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Times New Roman" panose="02020603050405020304" pitchFamily="18" charset="0"/>
              </a:rPr>
              <a:t>3. Tam mükellefiyete tabi girişim sermayesi yatırım fonu katılma payları ile girişim sermayesi yatırım ortaklıklarının hisse senetlerinden elde ettikleri kâr payları ile katılma paylarının fona iadesinden doğan gelirler,</a:t>
            </a:r>
          </a:p>
          <a:p>
            <a:endParaRPr lang="tr-TR" dirty="0"/>
          </a:p>
        </p:txBody>
      </p:sp>
    </p:spTree>
    <p:extLst>
      <p:ext uri="{BB962C8B-B14F-4D97-AF65-F5344CB8AC3E}">
        <p14:creationId xmlns:p14="http://schemas.microsoft.com/office/powerpoint/2010/main" val="14153240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6734" y="656583"/>
            <a:ext cx="10933144" cy="5346651"/>
          </a:xfrm>
        </p:spPr>
        <p:txBody>
          <a:bodyPr>
            <a:normAutofit/>
          </a:bodyPr>
          <a:lstStyle/>
          <a:p>
            <a:pPr>
              <a:lnSpc>
                <a:spcPct val="170000"/>
              </a:lnSpc>
            </a:pPr>
            <a:r>
              <a:rPr lang="tr-TR" sz="1700" b="1" dirty="0">
                <a:latin typeface="Arial" panose="020B0604020202020204" pitchFamily="34" charset="0"/>
                <a:cs typeface="Arial" panose="020B0604020202020204" pitchFamily="34" charset="0"/>
              </a:rPr>
              <a:t>Örnek </a:t>
            </a:r>
            <a:br>
              <a:rPr lang="tr-TR" sz="1700" b="1" dirty="0">
                <a:latin typeface="Arial" panose="020B0604020202020204" pitchFamily="34" charset="0"/>
                <a:cs typeface="Arial" panose="020B0604020202020204" pitchFamily="34" charset="0"/>
              </a:rPr>
            </a:br>
            <a:r>
              <a:rPr lang="tr-TR" sz="1700" dirty="0">
                <a:latin typeface="Arial" panose="020B0604020202020204" pitchFamily="34" charset="0"/>
                <a:cs typeface="Arial" panose="020B0604020202020204" pitchFamily="34" charset="0"/>
              </a:rPr>
              <a:t>2022 yılında faaliyete geçmeyi planlayan Ahuse ilkokulu 2021 yılının kasım ayında kurum açma izin belgesini temin etmiştir.  Şubat 2022 tarihinde faaliyete başlamıştır. Kurumun 2022 ve sonraki dönemlerde elde ettiği kazançların Kurumlar Vergisi Kanunu 5/1/ı kapsamında değerlendiriniz.</a:t>
            </a:r>
          </a:p>
          <a:p>
            <a:pPr algn="just">
              <a:lnSpc>
                <a:spcPct val="170000"/>
              </a:lnSpc>
            </a:pPr>
            <a:r>
              <a:rPr lang="tr-TR" sz="1700" b="1" dirty="0">
                <a:latin typeface="Arial" panose="020B0604020202020204" pitchFamily="34" charset="0"/>
                <a:cs typeface="Arial" panose="020B0604020202020204" pitchFamily="34" charset="0"/>
              </a:rPr>
              <a:t>Çözüm </a:t>
            </a:r>
            <a:endParaRPr lang="tr-TR" sz="1700" dirty="0">
              <a:latin typeface="Arial" panose="020B0604020202020204" pitchFamily="34" charset="0"/>
              <a:cs typeface="Arial" panose="020B0604020202020204" pitchFamily="34" charset="0"/>
            </a:endParaRPr>
          </a:p>
          <a:p>
            <a:pPr algn="just">
              <a:lnSpc>
                <a:spcPct val="170000"/>
              </a:lnSpc>
            </a:pPr>
            <a:r>
              <a:rPr lang="tr-TR" sz="1700" dirty="0">
                <a:latin typeface="Arial" panose="020B0604020202020204" pitchFamily="34" charset="0"/>
                <a:cs typeface="Arial" panose="020B0604020202020204" pitchFamily="34" charset="0"/>
              </a:rPr>
              <a:t>Okul öncesi eğitim, ilköğretim, özel eğitim ve orta öğretim özel okulları, özel kreş ve gündüz bakımevleri ile Cumhurbaşkanınca vergi muafiyeti tanınan vakıflara veya kamu yararına çalışan derneklere bağlı rehabilitasyon merkezlerinin işletilmesinden, ilgili Bakanlığın görüşü alınmak suretiyle Maliye Bakanlığının belirleyeceği usuller çerçevesinde beş hesap dönemi itibarıyla elde edilen kazançlar Kurumlar Vergisi kanunun 5/1-ı maddesi kapsamında 01.01 2006 tarihinden itibaren geçerli olmak üzere 5 hesap dönemi boyunca kurumlar vergisinden istisna edilmiştir</a:t>
            </a:r>
          </a:p>
          <a:p>
            <a:endParaRPr lang="tr-TR" dirty="0"/>
          </a:p>
        </p:txBody>
      </p:sp>
    </p:spTree>
    <p:extLst>
      <p:ext uri="{BB962C8B-B14F-4D97-AF65-F5344CB8AC3E}">
        <p14:creationId xmlns:p14="http://schemas.microsoft.com/office/powerpoint/2010/main" val="347139779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609600"/>
            <a:ext cx="11090564" cy="5661891"/>
          </a:xfrm>
        </p:spPr>
        <p:txBody>
          <a:bodyPr>
            <a:normAutofit/>
          </a:bodyPr>
          <a:lstStyle/>
          <a:p>
            <a:pPr algn="just">
              <a:lnSpc>
                <a:spcPct val="170000"/>
              </a:lnSpc>
            </a:pPr>
            <a:r>
              <a:rPr lang="tr-TR" sz="1600" dirty="0">
                <a:latin typeface="Arial" panose="020B0604020202020204" pitchFamily="34" charset="0"/>
                <a:cs typeface="Arial" panose="020B0604020202020204" pitchFamily="34" charset="0"/>
              </a:rPr>
              <a:t>Bu istisna belirtilen okulların Kreş ve Gündüz bakımevleri ve rehabilitasyon merkezlerinin faaliyete geçtiği hesap Döneminden itibaren başlar gruba açma izin belgesinin faaliyete geçmeden önceki dönemlerde alınması istisna uygulama suresini değiştirmez. </a:t>
            </a:r>
          </a:p>
          <a:p>
            <a:pPr algn="just">
              <a:lnSpc>
                <a:spcPct val="170000"/>
              </a:lnSpc>
            </a:pPr>
            <a:r>
              <a:rPr lang="tr-TR" sz="1600" dirty="0">
                <a:latin typeface="Arial" panose="020B0604020202020204" pitchFamily="34" charset="0"/>
                <a:cs typeface="Arial" panose="020B0604020202020204" pitchFamily="34" charset="0"/>
              </a:rPr>
              <a:t>Bu bilgiler ışığında okul 2022 - 2026 vergilendirme dönemlerinde istisnadan yararlanabilecektir.</a:t>
            </a:r>
          </a:p>
          <a:p>
            <a:pPr algn="just">
              <a:lnSpc>
                <a:spcPct val="170000"/>
              </a:lnSpc>
            </a:pPr>
            <a:r>
              <a:rPr lang="tr-TR" sz="1600" dirty="0">
                <a:latin typeface="Arial" panose="020B0604020202020204" pitchFamily="34" charset="0"/>
                <a:cs typeface="Arial" panose="020B0604020202020204" pitchFamily="34" charset="0"/>
              </a:rPr>
              <a:t>Bu kurumların şube işyeri olarak açılmış olması istisna uygulamasında bir engel teşkil etmemektedir. Şube iş yerleri de faaliyete geçtiği tarih itibarıyla 5 yıllık süre için istisnadan faydalanabilecektir.</a:t>
            </a:r>
          </a:p>
          <a:p>
            <a:pPr algn="just">
              <a:lnSpc>
                <a:spcPct val="170000"/>
              </a:lnSpc>
            </a:pPr>
            <a:r>
              <a:rPr lang="tr-TR" sz="1600" dirty="0">
                <a:latin typeface="Arial" panose="020B0604020202020204" pitchFamily="34" charset="0"/>
                <a:cs typeface="Arial" panose="020B0604020202020204" pitchFamily="34" charset="0"/>
              </a:rPr>
              <a:t>Bu kurumların 5 yıllık istisna dönemlerinde satılması veya birleşme bölünme tür değiştirme hallerinde devir alan kurum kalan istisna suresi kadar 5/1-ı istisnasından faydalanabilir.</a:t>
            </a:r>
          </a:p>
          <a:p>
            <a:endParaRPr lang="tr-TR" dirty="0"/>
          </a:p>
        </p:txBody>
      </p:sp>
    </p:spTree>
    <p:extLst>
      <p:ext uri="{BB962C8B-B14F-4D97-AF65-F5344CB8AC3E}">
        <p14:creationId xmlns:p14="http://schemas.microsoft.com/office/powerpoint/2010/main" val="154054461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599" y="526473"/>
            <a:ext cx="11118273" cy="652970"/>
          </a:xfrm>
        </p:spPr>
        <p:txBody>
          <a:bodyPr/>
          <a:lstStyle/>
          <a:p>
            <a:pPr>
              <a:lnSpc>
                <a:spcPct val="150000"/>
              </a:lnSpc>
            </a:pPr>
            <a:r>
              <a:rPr lang="tr-TR" sz="2000" b="1" dirty="0">
                <a:latin typeface="Arial" panose="020B0604020202020204" pitchFamily="34" charset="0"/>
                <a:cs typeface="Arial" panose="020B0604020202020204" pitchFamily="34" charset="0"/>
              </a:rPr>
              <a:t/>
            </a:r>
            <a:br>
              <a:rPr lang="tr-TR" sz="2000" b="1" dirty="0">
                <a:latin typeface="Arial" panose="020B0604020202020204" pitchFamily="34" charset="0"/>
                <a:cs typeface="Arial" panose="020B0604020202020204" pitchFamily="34" charset="0"/>
              </a:rPr>
            </a:br>
            <a:r>
              <a:rPr lang="tr-TR" sz="2000" b="1" dirty="0">
                <a:latin typeface="Arial" panose="020B0604020202020204" pitchFamily="34" charset="0"/>
                <a:cs typeface="Arial" panose="020B0604020202020204" pitchFamily="34" charset="0"/>
              </a:rPr>
              <a:t/>
            </a:r>
            <a:br>
              <a:rPr lang="tr-TR" sz="2000" b="1" dirty="0">
                <a:latin typeface="Arial" panose="020B0604020202020204" pitchFamily="34" charset="0"/>
                <a:cs typeface="Arial" panose="020B0604020202020204" pitchFamily="34" charset="0"/>
              </a:rPr>
            </a:br>
            <a:r>
              <a:rPr lang="tr-TR" sz="2000" b="1" dirty="0">
                <a:latin typeface="Arial" panose="020B0604020202020204" pitchFamily="34" charset="0"/>
                <a:cs typeface="Arial" panose="020B0604020202020204" pitchFamily="34" charset="0"/>
              </a:rPr>
              <a:t/>
            </a:r>
            <a:br>
              <a:rPr lang="tr-TR" sz="2000" b="1" dirty="0">
                <a:latin typeface="Arial" panose="020B0604020202020204" pitchFamily="34" charset="0"/>
                <a:cs typeface="Arial" panose="020B0604020202020204" pitchFamily="34" charset="0"/>
              </a:rPr>
            </a:br>
            <a:r>
              <a:rPr lang="tr-TR" sz="1600" b="1" dirty="0">
                <a:latin typeface="Arial" panose="020B0604020202020204" pitchFamily="34" charset="0"/>
                <a:cs typeface="Arial" panose="020B0604020202020204" pitchFamily="34" charset="0"/>
              </a:rPr>
              <a:t>KURUMLAR VERGİSİ KANUNUNUN 5/1-j MADDESİ KAPSAMINDA SAT KİRALA GERİ AL İŞLEMLERİNDEN DOĞAN KAZANÇLARDA İSTİSNA UYGULAMASI </a:t>
            </a:r>
            <a:r>
              <a:rPr lang="tr-TR" b="1" dirty="0"/>
              <a:t/>
            </a:r>
            <a:br>
              <a:rPr lang="tr-TR" b="1" dirty="0"/>
            </a:br>
            <a:endParaRPr lang="tr-TR" dirty="0"/>
          </a:p>
        </p:txBody>
      </p:sp>
      <p:sp>
        <p:nvSpPr>
          <p:cNvPr id="3" name="İçerik Yer Tutucusu 2"/>
          <p:cNvSpPr>
            <a:spLocks noGrp="1"/>
          </p:cNvSpPr>
          <p:nvPr>
            <p:ph idx="1"/>
          </p:nvPr>
        </p:nvSpPr>
        <p:spPr>
          <a:xfrm>
            <a:off x="482599" y="1179443"/>
            <a:ext cx="11118273" cy="5152084"/>
          </a:xfrm>
        </p:spPr>
        <p:txBody>
          <a:bodyPr>
            <a:normAutofit fontScale="70000" lnSpcReduction="20000"/>
          </a:bodyPr>
          <a:lstStyle/>
          <a:p>
            <a:pPr algn="just">
              <a:lnSpc>
                <a:spcPct val="170000"/>
              </a:lnSpc>
            </a:pPr>
            <a:r>
              <a:rPr lang="tr-TR" sz="2000" dirty="0">
                <a:latin typeface="Arial" panose="020B0604020202020204" pitchFamily="34" charset="0"/>
                <a:cs typeface="Arial" panose="020B0604020202020204" pitchFamily="34" charset="0"/>
              </a:rPr>
              <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Her türlü taşınır ve taşınmaz malların 6361 sayılı Kanun kapsamında geri kiralama amacıyla ve sözleşme sonunda geri alınması şartıyla, kurumlar tarafından, finansal kiralama şirketleri, katılım bankaları ile kalkınma ve yatırım bankalarına satışından doğan kazançlar ve bu kurumlarca söz konusu varlıkların devralındığı kuruma kira süresi sonunda devrinden doğan kazançlar kurumlar vergisinden istisnadır. </a:t>
            </a:r>
          </a:p>
          <a:p>
            <a:pPr algn="just">
              <a:lnSpc>
                <a:spcPct val="170000"/>
              </a:lnSpc>
            </a:pPr>
            <a:r>
              <a:rPr lang="tr-TR" sz="2400" b="1" dirty="0">
                <a:latin typeface="Arial" panose="020B0604020202020204" pitchFamily="34" charset="0"/>
                <a:cs typeface="Arial" panose="020B0604020202020204" pitchFamily="34" charset="0"/>
              </a:rPr>
              <a:t>İstisnadan yararlanma şartları; </a:t>
            </a:r>
            <a:endParaRPr lang="tr-TR" sz="2400" dirty="0">
              <a:latin typeface="Arial" panose="020B0604020202020204" pitchFamily="34" charset="0"/>
              <a:cs typeface="Arial" panose="020B0604020202020204" pitchFamily="34" charset="0"/>
            </a:endParaRPr>
          </a:p>
          <a:p>
            <a:pPr marL="457200" lvl="0" indent="-457200" algn="just">
              <a:lnSpc>
                <a:spcPct val="170000"/>
              </a:lnSpc>
              <a:buFont typeface="+mj-lt"/>
              <a:buAutoNum type="arabicPeriod"/>
            </a:pPr>
            <a:r>
              <a:rPr lang="tr-TR" sz="2400" dirty="0">
                <a:latin typeface="Arial" panose="020B0604020202020204" pitchFamily="34" charset="0"/>
                <a:cs typeface="Arial" panose="020B0604020202020204" pitchFamily="34" charset="0"/>
              </a:rPr>
              <a:t>Devredilen taşınır ve taşınmazların sözleşme sonunda geri alınma şartının sözleşmede yer alması,</a:t>
            </a:r>
          </a:p>
          <a:p>
            <a:pPr marL="457200" lvl="0" indent="-457200" algn="just">
              <a:lnSpc>
                <a:spcPct val="170000"/>
              </a:lnSpc>
              <a:buFont typeface="+mj-lt"/>
              <a:buAutoNum type="arabicPeriod"/>
            </a:pPr>
            <a:r>
              <a:rPr lang="tr-TR" sz="2400" dirty="0">
                <a:latin typeface="Arial" panose="020B0604020202020204" pitchFamily="34" charset="0"/>
                <a:cs typeface="Arial" panose="020B0604020202020204" pitchFamily="34" charset="0"/>
              </a:rPr>
              <a:t>Sat kirala geri al sözleşmesinin finansal kiralama şirketleri, katılım bankaları, kalkınma ve yatırım bankaları ile akit altına alınması, </a:t>
            </a:r>
          </a:p>
          <a:p>
            <a:pPr marL="457200" lvl="0" indent="-457200" algn="just">
              <a:lnSpc>
                <a:spcPct val="170000"/>
              </a:lnSpc>
              <a:buFont typeface="+mj-lt"/>
              <a:buAutoNum type="arabicPeriod"/>
            </a:pPr>
            <a:r>
              <a:rPr lang="tr-TR" sz="2400" dirty="0">
                <a:latin typeface="Arial" panose="020B0604020202020204" pitchFamily="34" charset="0"/>
                <a:cs typeface="Arial" panose="020B0604020202020204" pitchFamily="34" charset="0"/>
              </a:rPr>
              <a:t>Satış kazancının özel bir fon hesabında tutulması,</a:t>
            </a:r>
          </a:p>
          <a:p>
            <a:pPr marL="457200" lvl="0" indent="-457200" algn="just">
              <a:lnSpc>
                <a:spcPct val="170000"/>
              </a:lnSpc>
              <a:buFont typeface="+mj-lt"/>
              <a:buAutoNum type="arabicPeriod"/>
            </a:pPr>
            <a:r>
              <a:rPr lang="tr-TR" sz="2400" dirty="0">
                <a:latin typeface="Arial" panose="020B0604020202020204" pitchFamily="34" charset="0"/>
                <a:cs typeface="Arial" panose="020B0604020202020204" pitchFamily="34" charset="0"/>
              </a:rPr>
              <a:t>Fon hesabında tutulan nakdin işletmeden çekilmemesi ve başka bir hesaba nakledilmemesi gerekmektedir.</a:t>
            </a:r>
          </a:p>
          <a:p>
            <a:endParaRPr lang="tr-TR" dirty="0"/>
          </a:p>
        </p:txBody>
      </p:sp>
    </p:spTree>
    <p:extLst>
      <p:ext uri="{BB962C8B-B14F-4D97-AF65-F5344CB8AC3E}">
        <p14:creationId xmlns:p14="http://schemas.microsoft.com/office/powerpoint/2010/main" val="18939912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858982"/>
            <a:ext cx="11109036" cy="5430982"/>
          </a:xfrm>
        </p:spPr>
        <p:txBody>
          <a:bodyPr>
            <a:normAutofit fontScale="62500" lnSpcReduction="20000"/>
          </a:bodyPr>
          <a:lstStyle/>
          <a:p>
            <a:pPr algn="just">
              <a:lnSpc>
                <a:spcPct val="170000"/>
              </a:lnSpc>
            </a:pPr>
            <a:r>
              <a:rPr lang="tr-TR" sz="2900" dirty="0">
                <a:latin typeface="Arial" panose="020B0604020202020204" pitchFamily="34" charset="0"/>
                <a:cs typeface="Arial" panose="020B0604020202020204" pitchFamily="34" charset="0"/>
              </a:rPr>
              <a:t>Finansman sıkıntısı içinde olan işletmelerde işletme sermayesine ek finansman sağlamak için uygulanabilir. </a:t>
            </a:r>
          </a:p>
          <a:p>
            <a:pPr algn="just">
              <a:lnSpc>
                <a:spcPct val="170000"/>
              </a:lnSpc>
            </a:pPr>
            <a:r>
              <a:rPr lang="tr-TR" sz="2900" dirty="0">
                <a:latin typeface="Arial" panose="020B0604020202020204" pitchFamily="34" charset="0"/>
                <a:cs typeface="Arial" panose="020B0604020202020204" pitchFamily="34" charset="0"/>
              </a:rPr>
              <a:t>İşletmenin finansal </a:t>
            </a:r>
            <a:r>
              <a:rPr lang="tr-TR" sz="2900" dirty="0" err="1">
                <a:latin typeface="Arial" panose="020B0604020202020204" pitchFamily="34" charset="0"/>
                <a:cs typeface="Arial" panose="020B0604020202020204" pitchFamily="34" charset="0"/>
              </a:rPr>
              <a:t>rasyoları</a:t>
            </a:r>
            <a:r>
              <a:rPr lang="tr-TR" sz="2900" dirty="0">
                <a:latin typeface="Arial" panose="020B0604020202020204" pitchFamily="34" charset="0"/>
                <a:cs typeface="Arial" panose="020B0604020202020204" pitchFamily="34" charset="0"/>
              </a:rPr>
              <a:t> olumlu etkilenecektir. </a:t>
            </a:r>
          </a:p>
          <a:p>
            <a:pPr algn="just">
              <a:lnSpc>
                <a:spcPct val="170000"/>
              </a:lnSpc>
            </a:pPr>
            <a:r>
              <a:rPr lang="tr-TR" sz="2900" dirty="0">
                <a:latin typeface="Arial" panose="020B0604020202020204" pitchFamily="34" charset="0"/>
                <a:cs typeface="Arial" panose="020B0604020202020204" pitchFamily="34" charset="0"/>
              </a:rPr>
              <a:t>Satış işlemi, geri kiralama işlemi, kira süresi sonunda tekrar satın alma işlemi KDV’den müstesnadır. </a:t>
            </a:r>
          </a:p>
          <a:p>
            <a:pPr>
              <a:lnSpc>
                <a:spcPct val="170000"/>
              </a:lnSpc>
            </a:pPr>
            <a:r>
              <a:rPr lang="tr-TR" sz="2900" dirty="0">
                <a:latin typeface="Arial" panose="020B0604020202020204" pitchFamily="34" charset="0"/>
                <a:cs typeface="Arial" panose="020B0604020202020204" pitchFamily="34" charset="0"/>
              </a:rPr>
              <a:t>İşletme kiraladığı taşınmazı geri aldığında tapuya tescil işlemi tapu harcından müstesnadır. </a:t>
            </a:r>
            <a:br>
              <a:rPr lang="tr-TR" sz="2900" dirty="0">
                <a:latin typeface="Arial" panose="020B0604020202020204" pitchFamily="34" charset="0"/>
                <a:cs typeface="Arial" panose="020B0604020202020204" pitchFamily="34" charset="0"/>
              </a:rPr>
            </a:br>
            <a:r>
              <a:rPr lang="tr-TR" sz="2900" dirty="0">
                <a:latin typeface="Arial" panose="020B0604020202020204" pitchFamily="34" charset="0"/>
                <a:cs typeface="Arial" panose="020B0604020202020204" pitchFamily="34" charset="0"/>
              </a:rPr>
              <a:t/>
            </a:r>
            <a:br>
              <a:rPr lang="tr-TR" sz="2900" dirty="0">
                <a:latin typeface="Arial" panose="020B0604020202020204" pitchFamily="34" charset="0"/>
                <a:cs typeface="Arial" panose="020B0604020202020204" pitchFamily="34" charset="0"/>
              </a:rPr>
            </a:br>
            <a:r>
              <a:rPr lang="tr-TR" sz="2900" dirty="0">
                <a:latin typeface="Arial" panose="020B0604020202020204" pitchFamily="34" charset="0"/>
                <a:cs typeface="Arial" panose="020B0604020202020204" pitchFamily="34" charset="0"/>
              </a:rPr>
              <a:t>Hazırlanan kağıtlar damga vergisinden müstesnadır. </a:t>
            </a:r>
          </a:p>
          <a:p>
            <a:pPr>
              <a:lnSpc>
                <a:spcPct val="170000"/>
              </a:lnSpc>
            </a:pPr>
            <a:r>
              <a:rPr lang="tr-TR" sz="2900" dirty="0">
                <a:latin typeface="Arial" panose="020B0604020202020204" pitchFamily="34" charset="0"/>
                <a:cs typeface="Arial" panose="020B0604020202020204" pitchFamily="34" charset="0"/>
              </a:rPr>
              <a:t>Bu varlıkları kira sonunda devreden kiralama şirketleri istisna şartlarının sağlanması durumunda sat kirala geri al işlemi kapsamında yapılan işlemler istisnadır. </a:t>
            </a:r>
          </a:p>
          <a:p>
            <a:pPr>
              <a:lnSpc>
                <a:spcPct val="170000"/>
              </a:lnSpc>
            </a:pPr>
            <a:r>
              <a:rPr lang="tr-TR" sz="2900" dirty="0">
                <a:latin typeface="Arial" panose="020B0604020202020204" pitchFamily="34" charset="0"/>
                <a:cs typeface="Arial" panose="020B0604020202020204" pitchFamily="34" charset="0"/>
              </a:rPr>
              <a:t>Ancak kiralama şirketleri bu işlemler esnasında elde ettikleri faiz gelirleri istisna kapsamında değerlendirilemez.</a:t>
            </a:r>
          </a:p>
          <a:p>
            <a:pPr algn="just"/>
            <a:endParaRPr lang="tr-TR" dirty="0"/>
          </a:p>
          <a:p>
            <a:endParaRPr lang="tr-TR" dirty="0"/>
          </a:p>
        </p:txBody>
      </p:sp>
    </p:spTree>
    <p:extLst>
      <p:ext uri="{BB962C8B-B14F-4D97-AF65-F5344CB8AC3E}">
        <p14:creationId xmlns:p14="http://schemas.microsoft.com/office/powerpoint/2010/main" val="357955761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503583"/>
            <a:ext cx="11090564" cy="5870713"/>
          </a:xfrm>
        </p:spPr>
        <p:txBody>
          <a:bodyPr>
            <a:normAutofit fontScale="25000" lnSpcReduction="20000"/>
          </a:bodyPr>
          <a:lstStyle/>
          <a:p>
            <a:r>
              <a:rPr lang="tr-TR" sz="6400" b="1" dirty="0"/>
              <a:t>Örnek </a:t>
            </a:r>
            <a:br>
              <a:rPr lang="tr-TR" sz="6400" b="1" dirty="0"/>
            </a:br>
            <a:endParaRPr lang="tr-TR" sz="6400" dirty="0"/>
          </a:p>
          <a:p>
            <a:pPr algn="just">
              <a:lnSpc>
                <a:spcPct val="170000"/>
              </a:lnSpc>
            </a:pPr>
            <a:r>
              <a:rPr lang="tr-TR" sz="6400" dirty="0">
                <a:latin typeface="Arial" panose="020B0604020202020204" pitchFamily="34" charset="0"/>
                <a:cs typeface="Arial" panose="020B0604020202020204" pitchFamily="34" charset="0"/>
              </a:rPr>
              <a:t>Akdere A.Ş. 01.12.2018 tarihinde 3.000.000 ₺ bedelle aktifine kaydettiği taşınmazı için 2021 hesap dönemine kadar 180.000 ₺ amortisman ayırmıştır. Taşınmaz, 10.01.2021 tarihinde 5.000.000 ₺ bedelle Çınar Katılım Bankası A.Ş. ile yapılan sözleşme kapsamında sat kirala geri al şeklinde devredilmiştir.   </a:t>
            </a:r>
          </a:p>
          <a:p>
            <a:pPr>
              <a:lnSpc>
                <a:spcPct val="170000"/>
              </a:lnSpc>
            </a:pPr>
            <a:r>
              <a:rPr lang="tr-TR" sz="6400" b="1" dirty="0">
                <a:latin typeface="Arial" panose="020B0604020202020204" pitchFamily="34" charset="0"/>
                <a:cs typeface="Arial" panose="020B0604020202020204" pitchFamily="34" charset="0"/>
              </a:rPr>
              <a:t> Çözüm </a:t>
            </a:r>
            <a:br>
              <a:rPr lang="tr-TR" sz="6400" b="1" dirty="0">
                <a:latin typeface="Arial" panose="020B0604020202020204" pitchFamily="34" charset="0"/>
                <a:cs typeface="Arial" panose="020B0604020202020204" pitchFamily="34" charset="0"/>
              </a:rPr>
            </a:br>
            <a:r>
              <a:rPr lang="tr-TR" sz="6400" dirty="0">
                <a:latin typeface="Arial" panose="020B0604020202020204" pitchFamily="34" charset="0"/>
                <a:cs typeface="Arial" panose="020B0604020202020204" pitchFamily="34" charset="0"/>
              </a:rPr>
              <a:t>Her türlü taşınır ve taşınmaz malların geri kiralama amacıyla ve sözleşme sonunda geri alınması şartıyla, </a:t>
            </a:r>
          </a:p>
          <a:p>
            <a:pPr algn="just">
              <a:lnSpc>
                <a:spcPct val="170000"/>
              </a:lnSpc>
            </a:pPr>
            <a:r>
              <a:rPr lang="tr-TR" sz="6400" dirty="0">
                <a:latin typeface="Arial" panose="020B0604020202020204" pitchFamily="34" charset="0"/>
                <a:cs typeface="Arial" panose="020B0604020202020204" pitchFamily="34" charset="0"/>
              </a:rPr>
              <a:t>kurumlar tarafından;</a:t>
            </a:r>
          </a:p>
          <a:p>
            <a:pPr algn="just">
              <a:lnSpc>
                <a:spcPct val="170000"/>
              </a:lnSpc>
            </a:pPr>
            <a:r>
              <a:rPr lang="tr-TR" sz="6400" dirty="0">
                <a:latin typeface="Arial" panose="020B0604020202020204" pitchFamily="34" charset="0"/>
                <a:cs typeface="Arial" panose="020B0604020202020204" pitchFamily="34" charset="0"/>
              </a:rPr>
              <a:t>finansal kiralama şirketleri, </a:t>
            </a:r>
          </a:p>
          <a:p>
            <a:pPr algn="just">
              <a:lnSpc>
                <a:spcPct val="170000"/>
              </a:lnSpc>
            </a:pPr>
            <a:r>
              <a:rPr lang="tr-TR" sz="6400" dirty="0">
                <a:latin typeface="Arial" panose="020B0604020202020204" pitchFamily="34" charset="0"/>
                <a:cs typeface="Arial" panose="020B0604020202020204" pitchFamily="34" charset="0"/>
              </a:rPr>
              <a:t>katılım bankaları ile </a:t>
            </a:r>
          </a:p>
          <a:p>
            <a:pPr algn="just">
              <a:lnSpc>
                <a:spcPct val="170000"/>
              </a:lnSpc>
            </a:pPr>
            <a:r>
              <a:rPr lang="tr-TR" sz="6400" dirty="0">
                <a:latin typeface="Arial" panose="020B0604020202020204" pitchFamily="34" charset="0"/>
                <a:cs typeface="Arial" panose="020B0604020202020204" pitchFamily="34" charset="0"/>
              </a:rPr>
              <a:t>kalkınma ve yatırım bankalarına</a:t>
            </a:r>
          </a:p>
          <a:p>
            <a:pPr algn="just">
              <a:lnSpc>
                <a:spcPct val="170000"/>
              </a:lnSpc>
            </a:pPr>
            <a:r>
              <a:rPr lang="tr-TR" sz="6400" dirty="0">
                <a:latin typeface="Arial" panose="020B0604020202020204" pitchFamily="34" charset="0"/>
                <a:cs typeface="Arial" panose="020B0604020202020204" pitchFamily="34" charset="0"/>
              </a:rPr>
              <a:t>satısından doğan kazançlar ile bu kurumlarca söz konusu varlıkların devralındığı kuruma kira suresi sonunda devrinden doğan kazançlar kurumlar vergisinden istisna tutulmuştur. </a:t>
            </a:r>
          </a:p>
          <a:p>
            <a:endParaRPr lang="tr-TR" dirty="0"/>
          </a:p>
        </p:txBody>
      </p:sp>
    </p:spTree>
    <p:extLst>
      <p:ext uri="{BB962C8B-B14F-4D97-AF65-F5344CB8AC3E}">
        <p14:creationId xmlns:p14="http://schemas.microsoft.com/office/powerpoint/2010/main" val="386518621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637309"/>
            <a:ext cx="11099800" cy="5551055"/>
          </a:xfrm>
        </p:spPr>
        <p:txBody>
          <a:bodyPr>
            <a:normAutofit fontScale="92500" lnSpcReduction="10000"/>
          </a:bodyPr>
          <a:lstStyle/>
          <a:p>
            <a:pPr algn="just">
              <a:lnSpc>
                <a:spcPct val="150000"/>
              </a:lnSpc>
            </a:pPr>
            <a:r>
              <a:rPr lang="tr-TR" sz="1600" dirty="0">
                <a:latin typeface="Arial" panose="020B0604020202020204" pitchFamily="34" charset="0"/>
                <a:cs typeface="Arial" panose="020B0604020202020204" pitchFamily="34" charset="0"/>
              </a:rPr>
              <a:t>İstisnadan yararlanmanın diğer şartları;</a:t>
            </a:r>
          </a:p>
          <a:p>
            <a:pPr lvl="0" algn="just">
              <a:lnSpc>
                <a:spcPct val="150000"/>
              </a:lnSpc>
            </a:pPr>
            <a:r>
              <a:rPr lang="tr-TR" sz="1600" dirty="0">
                <a:latin typeface="Arial" panose="020B0604020202020204" pitchFamily="34" charset="0"/>
                <a:cs typeface="Arial" panose="020B0604020202020204" pitchFamily="34" charset="0"/>
              </a:rPr>
              <a:t>-   Taşınır veya taşınmazın kiralayanlara, geri kiralama amacıyla ve sözleşme sonunda geri alınması şartıyla satıldığı hususunun sözleşmede yer alması </a:t>
            </a:r>
          </a:p>
          <a:p>
            <a:pPr lvl="0" algn="just">
              <a:lnSpc>
                <a:spcPct val="150000"/>
              </a:lnSpc>
            </a:pPr>
            <a:r>
              <a:rPr lang="tr-TR" sz="1600" dirty="0">
                <a:latin typeface="Arial" panose="020B0604020202020204" pitchFamily="34" charset="0"/>
                <a:cs typeface="Arial" panose="020B0604020202020204" pitchFamily="34" charset="0"/>
              </a:rPr>
              <a:t>-      Satış kazancının özel fon hesabında tutulması,</a:t>
            </a:r>
          </a:p>
          <a:p>
            <a:pPr marL="285750" indent="-285750">
              <a:lnSpc>
                <a:spcPct val="150000"/>
              </a:lnSpc>
              <a:buFontTx/>
              <a:buChar char="-"/>
            </a:pPr>
            <a:r>
              <a:rPr lang="tr-TR" sz="1600" dirty="0">
                <a:latin typeface="Arial" panose="020B0604020202020204" pitchFamily="34" charset="0"/>
                <a:cs typeface="Arial" panose="020B0604020202020204" pitchFamily="34" charset="0"/>
              </a:rPr>
              <a:t>Fon hesabında tutulan kazancın işletmeden çekilmemesi veya sermaye dışında başka bir hesaba nakledilmemesidir. </a:t>
            </a:r>
            <a:br>
              <a:rPr lang="tr-TR" sz="1600" dirty="0">
                <a:latin typeface="Arial" panose="020B0604020202020204" pitchFamily="34" charset="0"/>
                <a:cs typeface="Arial" panose="020B0604020202020204" pitchFamily="34" charset="0"/>
              </a:rPr>
            </a:br>
            <a:r>
              <a:rPr lang="tr-TR" sz="1600" dirty="0">
                <a:latin typeface="Arial" panose="020B0604020202020204" pitchFamily="34" charset="0"/>
                <a:cs typeface="Arial" panose="020B0604020202020204" pitchFamily="34" charset="0"/>
              </a:rPr>
              <a:t/>
            </a:r>
            <a:br>
              <a:rPr lang="tr-TR" sz="1600" dirty="0">
                <a:latin typeface="Arial" panose="020B0604020202020204" pitchFamily="34" charset="0"/>
                <a:cs typeface="Arial" panose="020B0604020202020204" pitchFamily="34" charset="0"/>
              </a:rPr>
            </a:br>
            <a:r>
              <a:rPr lang="tr-TR" sz="1600" dirty="0">
                <a:latin typeface="Arial" panose="020B0604020202020204" pitchFamily="34" charset="0"/>
                <a:cs typeface="Arial" panose="020B0604020202020204" pitchFamily="34" charset="0"/>
              </a:rPr>
              <a:t>Mükellef kurumun gerçekleştirdiği sat kirala geri al kapsamında devir işlemi istisna hükümlerine uygun olduğundan Kurumlar Vergisi Kanununun 5/1-j maddesi kapsamında istisna olarak değerlendirilebilecektir. Satış kazancının tamamı kurum kazancına ilave edilmeli ve yine tamamı beyanname üzerinden Kurumlar Vergisi Kanununun 5/1-j kapsamında istisna olarak düşülmelidir. </a:t>
            </a:r>
          </a:p>
          <a:p>
            <a:pPr algn="just"/>
            <a:r>
              <a:rPr lang="tr-TR" sz="1600" b="1" dirty="0">
                <a:latin typeface="Arial" panose="020B0604020202020204" pitchFamily="34" charset="0"/>
                <a:cs typeface="Arial" panose="020B0604020202020204" pitchFamily="34" charset="0"/>
              </a:rPr>
              <a:t>Kurum kazancına ilave edilecek satış kazancı;</a:t>
            </a:r>
            <a:endParaRPr lang="tr-TR" sz="1600" dirty="0">
              <a:latin typeface="Arial" panose="020B0604020202020204" pitchFamily="34" charset="0"/>
              <a:cs typeface="Arial" panose="020B0604020202020204" pitchFamily="34" charset="0"/>
            </a:endParaRPr>
          </a:p>
          <a:p>
            <a:pPr algn="just"/>
            <a:r>
              <a:rPr lang="tr-TR" sz="1600" dirty="0">
                <a:latin typeface="Arial" panose="020B0604020202020204" pitchFamily="34" charset="0"/>
                <a:cs typeface="Arial" panose="020B0604020202020204" pitchFamily="34" charset="0"/>
              </a:rPr>
              <a:t>5.000.000- (3.000.000-180.000) = 1.820.000₺</a:t>
            </a:r>
          </a:p>
          <a:p>
            <a:pPr algn="just"/>
            <a:r>
              <a:rPr lang="tr-TR" sz="1600" dirty="0">
                <a:latin typeface="Arial" panose="020B0604020202020204" pitchFamily="34" charset="0"/>
                <a:cs typeface="Arial" panose="020B0604020202020204" pitchFamily="34" charset="0"/>
              </a:rPr>
              <a:t>Beyanname üzerinden KVK 5/1-j bendi kapsamında </a:t>
            </a:r>
          </a:p>
          <a:p>
            <a:pPr algn="just"/>
            <a:r>
              <a:rPr lang="tr-TR" sz="1600" dirty="0">
                <a:latin typeface="Arial" panose="020B0604020202020204" pitchFamily="34" charset="0"/>
                <a:cs typeface="Arial" panose="020B0604020202020204" pitchFamily="34" charset="0"/>
              </a:rPr>
              <a:t>İstisna edilecek tutar yine 1.820.000 ₺ olacaktır. </a:t>
            </a:r>
          </a:p>
          <a:p>
            <a:pPr algn="just"/>
            <a:r>
              <a:rPr lang="tr-TR" sz="1600" dirty="0">
                <a:latin typeface="Arial" panose="020B0604020202020204" pitchFamily="34" charset="0"/>
                <a:cs typeface="Arial" panose="020B0604020202020204" pitchFamily="34" charset="0"/>
              </a:rPr>
              <a:t>Ayrıca satış ve geri satın alma işlemi KDV, damga vergisi ve harçlardan istisna olacaktır. </a:t>
            </a:r>
          </a:p>
          <a:p>
            <a:pPr marL="285750" indent="-285750">
              <a:lnSpc>
                <a:spcPct val="150000"/>
              </a:lnSpc>
              <a:buFontTx/>
              <a:buChar char="-"/>
            </a:pPr>
            <a:endParaRPr lang="tr-TR" sz="1600" dirty="0">
              <a:latin typeface="Arial" panose="020B0604020202020204" pitchFamily="34" charset="0"/>
              <a:cs typeface="Arial" panose="020B0604020202020204" pitchFamily="34" charset="0"/>
            </a:endParaRPr>
          </a:p>
          <a:p>
            <a:pPr lvl="0" algn="just"/>
            <a:endParaRPr lang="tr-TR" sz="2000"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372011423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599" y="556592"/>
            <a:ext cx="11025909" cy="1060174"/>
          </a:xfrm>
        </p:spPr>
        <p:txBody>
          <a:bodyPr/>
          <a:lstStyle/>
          <a:p>
            <a:pPr>
              <a:lnSpc>
                <a:spcPct val="150000"/>
              </a:lnSpc>
            </a:pPr>
            <a:r>
              <a:rPr lang="tr-TR" sz="2400" b="1" dirty="0"/>
              <a:t/>
            </a:r>
            <a:br>
              <a:rPr lang="tr-TR" sz="2400" b="1" dirty="0"/>
            </a:br>
            <a:r>
              <a:rPr lang="tr-TR" sz="2400" b="1" dirty="0"/>
              <a:t/>
            </a:r>
            <a:br>
              <a:rPr lang="tr-TR" sz="2400" b="1" dirty="0"/>
            </a:br>
            <a:r>
              <a:rPr lang="tr-TR" sz="2400" b="1" dirty="0"/>
              <a:t/>
            </a:r>
            <a:br>
              <a:rPr lang="tr-TR" sz="2400" b="1" dirty="0"/>
            </a:br>
            <a:r>
              <a:rPr lang="tr-TR" sz="1600" b="1" dirty="0">
                <a:latin typeface="Arial" panose="020B0604020202020204" pitchFamily="34" charset="0"/>
                <a:cs typeface="Arial" panose="020B0604020202020204" pitchFamily="34" charset="0"/>
              </a:rPr>
              <a:t>DİĞER KANUNLARDA YER ALAN İSTİSNALAR</a:t>
            </a: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1400" b="1" dirty="0">
                <a:latin typeface="Arial" panose="020B0604020202020204" pitchFamily="34" charset="0"/>
                <a:cs typeface="Arial" panose="020B0604020202020204" pitchFamily="34" charset="0"/>
              </a:rPr>
              <a:t>4490 SAYILI TÜRK ULUSLARARASI GEMİ SİCİLİNE (TUGS) KAYITLI GEMİLERİN İŞLETİLMESİNDEN VE DEVRİNDEN ELDE EDİLECEK KAZANÇLARA İLİŞKİN İSTİSNA </a:t>
            </a:r>
            <a:r>
              <a:rPr lang="tr-TR" b="1" dirty="0"/>
              <a:t/>
            </a:r>
            <a:br>
              <a:rPr lang="tr-TR" b="1" dirty="0"/>
            </a:br>
            <a:endParaRPr lang="tr-TR" dirty="0"/>
          </a:p>
        </p:txBody>
      </p:sp>
      <p:sp>
        <p:nvSpPr>
          <p:cNvPr id="3" name="İçerik Yer Tutucusu 2"/>
          <p:cNvSpPr>
            <a:spLocks noGrp="1"/>
          </p:cNvSpPr>
          <p:nvPr>
            <p:ph idx="1"/>
          </p:nvPr>
        </p:nvSpPr>
        <p:spPr>
          <a:xfrm>
            <a:off x="482600" y="2080591"/>
            <a:ext cx="11025908" cy="4357155"/>
          </a:xfrm>
        </p:spPr>
        <p:txBody>
          <a:bodyPr>
            <a:normAutofit/>
          </a:bodyPr>
          <a:lstStyle/>
          <a:p>
            <a:pPr algn="just">
              <a:lnSpc>
                <a:spcPct val="150000"/>
              </a:lnSpc>
            </a:pPr>
            <a:r>
              <a:rPr lang="tr-TR" sz="1600" dirty="0">
                <a:latin typeface="Arial" panose="020B0604020202020204" pitchFamily="34" charset="0"/>
                <a:cs typeface="Arial" panose="020B0604020202020204" pitchFamily="34" charset="0"/>
              </a:rPr>
              <a:t>Türk Uluslararası Gemi Siciline kayıtlı gemilerin ve yatların işletilmesinden ve devrinden elde edilen kazançlar, gelir ve kurumlar vergileriyle fonlardan istisnadır.</a:t>
            </a:r>
          </a:p>
          <a:p>
            <a:pPr algn="just">
              <a:lnSpc>
                <a:spcPct val="150000"/>
              </a:lnSpc>
            </a:pPr>
            <a:r>
              <a:rPr lang="tr-TR" sz="1600" dirty="0">
                <a:latin typeface="Arial" panose="020B0604020202020204" pitchFamily="34" charset="0"/>
                <a:cs typeface="Arial" panose="020B0604020202020204" pitchFamily="34" charset="0"/>
              </a:rPr>
              <a:t>Türk Uluslararası Gemi Siciline kaydedilen gemilere ve yatlara ilişkin alım, satım, ipotek, tescil, kredi, gemi kira, zaman </a:t>
            </a:r>
            <a:r>
              <a:rPr lang="tr-TR" sz="1600" dirty="0" err="1">
                <a:latin typeface="Arial" panose="020B0604020202020204" pitchFamily="34" charset="0"/>
                <a:cs typeface="Arial" panose="020B0604020202020204" pitchFamily="34" charset="0"/>
              </a:rPr>
              <a:t>çarteri</a:t>
            </a:r>
            <a:r>
              <a:rPr lang="tr-TR" sz="1600" dirty="0">
                <a:latin typeface="Arial" panose="020B0604020202020204" pitchFamily="34" charset="0"/>
                <a:cs typeface="Arial" panose="020B0604020202020204" pitchFamily="34" charset="0"/>
              </a:rPr>
              <a:t> ve tüm navlun sözleşmeleri damga vergisine ve harçlara; bu işlemler nedeniyle alınacak paralar banka ve sigorta muameleleri vergisine ve fonlara tabi tutulmaz.</a:t>
            </a:r>
          </a:p>
          <a:p>
            <a:pPr algn="just">
              <a:lnSpc>
                <a:spcPct val="150000"/>
              </a:lnSpc>
            </a:pPr>
            <a:r>
              <a:rPr lang="tr-TR" sz="1600" dirty="0">
                <a:latin typeface="Arial" panose="020B0604020202020204" pitchFamily="34" charset="0"/>
                <a:cs typeface="Arial" panose="020B0604020202020204" pitchFamily="34" charset="0"/>
              </a:rPr>
              <a:t>Gemilerin ve yatların satışıyla ilgili istisna, gemi ve yatların, Türk Uluslararası Gemi Sicilinden terkin edilerek bir başka sicile kaydedilmek üzere veya sair suretlerle devri aşamasında da uygulanır. Ancak, Türk Uluslararası Gemi Siciline kaydedilen gemilerin, bu sicilden terkin edilerek başka bir sicile kaydedilmek üzere veya sair suretlerle devri halinde, bunların en az altı ay süreyle Türk Uluslararası Gemi Siciline kayıtlı olarak işletilmiş olması şartı aranır. Gemilerin ve yatların Milli Gemi Siciline kayıtlı olması istisnadan yararlanması için yeterli değildir. </a:t>
            </a:r>
            <a:r>
              <a:rPr lang="tr-TR" sz="1600" dirty="0" err="1">
                <a:latin typeface="Arial" panose="020B0604020202020204" pitchFamily="34" charset="0"/>
                <a:cs typeface="Arial" panose="020B0604020202020204" pitchFamily="34" charset="0"/>
              </a:rPr>
              <a:t>TUGS’a</a:t>
            </a:r>
            <a:r>
              <a:rPr lang="tr-TR" sz="1600" dirty="0">
                <a:latin typeface="Arial" panose="020B0604020202020204" pitchFamily="34" charset="0"/>
                <a:cs typeface="Arial" panose="020B0604020202020204" pitchFamily="34" charset="0"/>
              </a:rPr>
              <a:t> kayıtlı olmaları gerekir.  </a:t>
            </a:r>
          </a:p>
          <a:p>
            <a:pPr algn="just"/>
            <a:endParaRPr lang="tr-TR" sz="2200" dirty="0">
              <a:latin typeface="Arial" panose="020B0604020202020204" pitchFamily="34" charset="0"/>
              <a:cs typeface="Arial" panose="020B0604020202020204" pitchFamily="34" charset="0"/>
            </a:endParaRPr>
          </a:p>
          <a:p>
            <a:pPr algn="just"/>
            <a:endParaRPr lang="tr-TR" sz="2200"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169757106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7400" y="92364"/>
            <a:ext cx="11099800" cy="397163"/>
          </a:xfrm>
        </p:spPr>
        <p:txBody>
          <a:bodyPr/>
          <a:lstStyle/>
          <a:p>
            <a:r>
              <a:rPr lang="tr-TR" sz="2400" b="1" dirty="0"/>
              <a:t/>
            </a:r>
            <a:br>
              <a:rPr lang="tr-TR" sz="2400" b="1" dirty="0"/>
            </a:br>
            <a:r>
              <a:rPr lang="tr-TR" sz="2400" b="1" dirty="0"/>
              <a:t/>
            </a:r>
            <a:br>
              <a:rPr lang="tr-TR" sz="2400" b="1" dirty="0"/>
            </a:br>
            <a:r>
              <a:rPr lang="tr-TR" sz="2400" b="1" dirty="0"/>
              <a:t/>
            </a:r>
            <a:br>
              <a:rPr lang="tr-TR" sz="2400" b="1" dirty="0"/>
            </a:br>
            <a:r>
              <a:rPr lang="tr-TR" sz="1800" b="1" dirty="0">
                <a:latin typeface="Arial" panose="020B0604020202020204" pitchFamily="34" charset="0"/>
                <a:cs typeface="Arial" panose="020B0604020202020204" pitchFamily="34" charset="0"/>
              </a:rPr>
              <a:t>3218 SAYILI KANUN KAPSAMINDA SERBEST BÖLGE KAZANÇ İSTİSNASI </a:t>
            </a:r>
            <a:r>
              <a:rPr lang="tr-TR" sz="1800" b="1" dirty="0"/>
              <a:t/>
            </a:r>
            <a:br>
              <a:rPr lang="tr-TR" sz="1800" b="1" dirty="0"/>
            </a:br>
            <a:endParaRPr lang="tr-TR" sz="1800" dirty="0"/>
          </a:p>
        </p:txBody>
      </p:sp>
      <p:sp>
        <p:nvSpPr>
          <p:cNvPr id="3" name="İçerik Yer Tutucusu 2"/>
          <p:cNvSpPr>
            <a:spLocks noGrp="1"/>
          </p:cNvSpPr>
          <p:nvPr>
            <p:ph idx="1"/>
          </p:nvPr>
        </p:nvSpPr>
        <p:spPr>
          <a:xfrm>
            <a:off x="482600" y="1006764"/>
            <a:ext cx="11099800" cy="3207427"/>
          </a:xfrm>
        </p:spPr>
        <p:txBody>
          <a:bodyPr>
            <a:normAutofit fontScale="25000" lnSpcReduction="20000"/>
          </a:bodyPr>
          <a:lstStyle/>
          <a:p>
            <a:pPr marL="457200" lvl="0" indent="-457200" algn="just">
              <a:lnSpc>
                <a:spcPct val="170000"/>
              </a:lnSpc>
              <a:buFont typeface="+mj-lt"/>
              <a:buAutoNum type="arabicPeriod"/>
            </a:pPr>
            <a:r>
              <a:rPr lang="tr-TR" sz="5600" dirty="0">
                <a:latin typeface="Arial" panose="020B0604020202020204" pitchFamily="34" charset="0"/>
                <a:cs typeface="Arial" panose="020B0604020202020204" pitchFamily="34" charset="0"/>
              </a:rPr>
              <a:t>06/02/2004 tarihine kadar (bu tarih dahil) serbest bölgelerde faaliyette bulunmak üzere faaliyet ruhsatı almış olan mükelleflerin, ruhsatlarında belirtilen süre dolana kadar, bu bölgelerde gerçekleştirdikleri tüm faaliyetler dolayısıyla elde ettikleri kazançlar gelir veya kurumlar vergisinden müstesnadır.</a:t>
            </a:r>
          </a:p>
          <a:p>
            <a:pPr marL="457200" lvl="0" indent="-457200" algn="just">
              <a:lnSpc>
                <a:spcPct val="170000"/>
              </a:lnSpc>
              <a:buFont typeface="+mj-lt"/>
              <a:buAutoNum type="arabicPeriod"/>
            </a:pPr>
            <a:r>
              <a:rPr lang="tr-TR" sz="5600" dirty="0">
                <a:latin typeface="Arial" panose="020B0604020202020204" pitchFamily="34" charset="0"/>
                <a:cs typeface="Arial" panose="020B0604020202020204" pitchFamily="34" charset="0"/>
              </a:rPr>
              <a:t>İmalat faaliyetinde bulunan mükelleflerin bölgede imal ettikleri ürünlerin satışından elde ettikleri kazançları Türkiye’nin Avrupa Birliğine tam üyeliğinin gerçekleştiği tarihi içeren yıllık vergilendirme döneminin sonuna kadar kurumlar vergisinden müstesnadır. </a:t>
            </a:r>
          </a:p>
          <a:p>
            <a:pPr>
              <a:lnSpc>
                <a:spcPct val="150000"/>
              </a:lnSpc>
            </a:pPr>
            <a:r>
              <a:rPr lang="tr-TR" sz="5600" dirty="0">
                <a:latin typeface="Arial" panose="020B0604020202020204" pitchFamily="34" charset="0"/>
                <a:cs typeface="Arial" panose="020B0604020202020204" pitchFamily="34" charset="0"/>
              </a:rPr>
              <a:t>3.      Bakım, onarım, montaj, de montaj, </a:t>
            </a:r>
            <a:r>
              <a:rPr lang="tr-TR" sz="5600" dirty="0" err="1">
                <a:latin typeface="Arial" panose="020B0604020202020204" pitchFamily="34" charset="0"/>
                <a:cs typeface="Arial" panose="020B0604020202020204" pitchFamily="34" charset="0"/>
              </a:rPr>
              <a:t>elleçleme</a:t>
            </a:r>
            <a:r>
              <a:rPr lang="tr-TR" sz="5600" dirty="0">
                <a:latin typeface="Arial" panose="020B0604020202020204" pitchFamily="34" charset="0"/>
                <a:cs typeface="Arial" panose="020B0604020202020204" pitchFamily="34" charset="0"/>
              </a:rPr>
              <a:t>, ayrıştırma, ambalajlama, etiketleme, test etme, depolama hizmeti alanlarında faaliyette bulunan ve hizmetin tamamını Türkiye’de yerleşmiş̧ olmayan kişilerle, işyeri, kanuni ve iş merkezi yurt dışında bulunanlara veren hizmet işletmelerinin, söz konusu hizmetlere konu malların serbest bölgelerden Türkiye’ye herhangi bir şekilde girişi olmaksızın yabancı bir ülkeye gönderilmesi şartıyla bu hizmetlerden elde ettikleri kazançları da istisna kapsamına alınmıştır. </a:t>
            </a:r>
            <a:br>
              <a:rPr lang="tr-TR" sz="5600" dirty="0">
                <a:latin typeface="Arial" panose="020B0604020202020204" pitchFamily="34" charset="0"/>
                <a:cs typeface="Arial" panose="020B0604020202020204" pitchFamily="34" charset="0"/>
              </a:rPr>
            </a:br>
            <a:r>
              <a:rPr lang="tr-TR" sz="5600" dirty="0">
                <a:latin typeface="Arial" panose="020B0604020202020204" pitchFamily="34" charset="0"/>
                <a:cs typeface="Arial" panose="020B0604020202020204" pitchFamily="34" charset="0"/>
              </a:rPr>
              <a:t/>
            </a:r>
            <a:br>
              <a:rPr lang="tr-TR" sz="5600" dirty="0">
                <a:latin typeface="Arial" panose="020B0604020202020204" pitchFamily="34" charset="0"/>
                <a:cs typeface="Arial" panose="020B0604020202020204" pitchFamily="34" charset="0"/>
              </a:rPr>
            </a:br>
            <a:r>
              <a:rPr lang="tr-TR" sz="5600" dirty="0">
                <a:latin typeface="Arial" panose="020B0604020202020204" pitchFamily="34" charset="0"/>
                <a:cs typeface="Arial" panose="020B0604020202020204" pitchFamily="34" charset="0"/>
              </a:rPr>
              <a:t>Üretim dışı faaliyetlerden,</a:t>
            </a:r>
            <a:br>
              <a:rPr lang="tr-TR" sz="5600" dirty="0">
                <a:latin typeface="Arial" panose="020B0604020202020204" pitchFamily="34" charset="0"/>
                <a:cs typeface="Arial" panose="020B0604020202020204" pitchFamily="34" charset="0"/>
              </a:rPr>
            </a:br>
            <a:r>
              <a:rPr lang="tr-TR" sz="5600" dirty="0">
                <a:latin typeface="Arial" panose="020B0604020202020204" pitchFamily="34" charset="0"/>
                <a:cs typeface="Arial" panose="020B0604020202020204" pitchFamily="34" charset="0"/>
              </a:rPr>
              <a:t>Serbest Bölge dışında üretilen malların satışından,</a:t>
            </a:r>
            <a:br>
              <a:rPr lang="tr-TR" sz="5600" dirty="0">
                <a:latin typeface="Arial" panose="020B0604020202020204" pitchFamily="34" charset="0"/>
                <a:cs typeface="Arial" panose="020B0604020202020204" pitchFamily="34" charset="0"/>
              </a:rPr>
            </a:br>
            <a:r>
              <a:rPr lang="tr-TR" sz="5600" dirty="0">
                <a:latin typeface="Arial" panose="020B0604020202020204" pitchFamily="34" charset="0"/>
                <a:cs typeface="Arial" panose="020B0604020202020204" pitchFamily="34" charset="0"/>
              </a:rPr>
              <a:t>Faaliyet ruhsatında belirtilen alanlar dışında üretilen malların satışından,</a:t>
            </a:r>
            <a:br>
              <a:rPr lang="tr-TR" sz="5600" dirty="0">
                <a:latin typeface="Arial" panose="020B0604020202020204" pitchFamily="34" charset="0"/>
                <a:cs typeface="Arial" panose="020B0604020202020204" pitchFamily="34" charset="0"/>
              </a:rPr>
            </a:br>
            <a:r>
              <a:rPr lang="tr-TR" sz="5600" dirty="0">
                <a:latin typeface="Arial" panose="020B0604020202020204" pitchFamily="34" charset="0"/>
                <a:cs typeface="Arial" panose="020B0604020202020204" pitchFamily="34" charset="0"/>
              </a:rPr>
              <a:t>Serbest Bölgede veya Serbest Bölge dışında fason olarak imal ettirilen ürünlerin satışından elde edilen kazançlar istisna kapsamında değerlendirilmeyecektir.</a:t>
            </a:r>
          </a:p>
          <a:p>
            <a:pPr algn="just">
              <a:lnSpc>
                <a:spcPct val="150000"/>
              </a:lnSpc>
            </a:pPr>
            <a:r>
              <a:rPr lang="tr-TR" sz="5600" dirty="0">
                <a:latin typeface="Arial" panose="020B0604020202020204" pitchFamily="34" charset="0"/>
                <a:cs typeface="Arial" panose="020B0604020202020204" pitchFamily="34" charset="0"/>
              </a:rPr>
              <a:t>İstisna uygulamasında imal edilen ürünün yurt dışına ya da yurt içine satılmasının bir önemi bulunmamaktadır. </a:t>
            </a:r>
          </a:p>
          <a:p>
            <a:pPr marL="457200" indent="-457200">
              <a:lnSpc>
                <a:spcPct val="170000"/>
              </a:lnSpc>
              <a:buFont typeface="+mj-lt"/>
              <a:buAutoNum type="arabicPeriod"/>
            </a:pPr>
            <a:endParaRPr lang="tr-TR" sz="2000" dirty="0">
              <a:latin typeface="Arial" panose="020B0604020202020204" pitchFamily="34" charset="0"/>
              <a:cs typeface="Arial" panose="020B0604020202020204" pitchFamily="34" charset="0"/>
            </a:endParaRPr>
          </a:p>
          <a:p>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719739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646546"/>
            <a:ext cx="11109036" cy="5652654"/>
          </a:xfrm>
        </p:spPr>
        <p:txBody>
          <a:bodyPr>
            <a:normAutofit fontScale="47500" lnSpcReduction="20000"/>
          </a:bodyPr>
          <a:lstStyle/>
          <a:p>
            <a:pPr algn="just"/>
            <a:r>
              <a:rPr lang="tr-TR" sz="2900" b="1" dirty="0">
                <a:latin typeface="Arial" panose="020B0604020202020204" pitchFamily="34" charset="0"/>
                <a:cs typeface="Arial" panose="020B0604020202020204" pitchFamily="34" charset="0"/>
              </a:rPr>
              <a:t>Kazançların gelir ve kurumlar vergisinden istisna tutulabilmesi için;</a:t>
            </a:r>
            <a:endParaRPr lang="tr-TR" sz="2900" dirty="0">
              <a:latin typeface="Arial" panose="020B0604020202020204" pitchFamily="34" charset="0"/>
              <a:cs typeface="Arial" panose="020B0604020202020204" pitchFamily="34" charset="0"/>
            </a:endParaRPr>
          </a:p>
          <a:p>
            <a:pPr marL="514350" lvl="0" indent="-514350" algn="just">
              <a:buFont typeface="+mj-lt"/>
              <a:buAutoNum type="arabicPeriod"/>
            </a:pPr>
            <a:r>
              <a:rPr lang="tr-TR" sz="2900" dirty="0">
                <a:latin typeface="Arial" panose="020B0604020202020204" pitchFamily="34" charset="0"/>
                <a:cs typeface="Arial" panose="020B0604020202020204" pitchFamily="34" charset="0"/>
              </a:rPr>
              <a:t>Bölgede imalat faaliyetinde bulunmak için almış oldukları ruhsatın bir örneğini,</a:t>
            </a:r>
          </a:p>
          <a:p>
            <a:pPr marL="514350" lvl="0" indent="-514350" algn="just">
              <a:buFont typeface="+mj-lt"/>
              <a:buAutoNum type="arabicPeriod"/>
            </a:pPr>
            <a:r>
              <a:rPr lang="tr-TR" sz="2900" dirty="0">
                <a:latin typeface="Arial" panose="020B0604020202020204" pitchFamily="34" charset="0"/>
                <a:cs typeface="Arial" panose="020B0604020202020204" pitchFamily="34" charset="0"/>
              </a:rPr>
              <a:t>Sanayi Sicil Belgesi ve Kapasite Raporunun bir örneğini, </a:t>
            </a:r>
          </a:p>
          <a:p>
            <a:pPr marL="514350" lvl="0" indent="-514350" algn="just">
              <a:lnSpc>
                <a:spcPct val="170000"/>
              </a:lnSpc>
              <a:buFont typeface="+mj-lt"/>
              <a:buAutoNum type="arabicPeriod"/>
            </a:pPr>
            <a:r>
              <a:rPr lang="tr-TR" sz="2900" dirty="0">
                <a:latin typeface="Arial" panose="020B0604020202020204" pitchFamily="34" charset="0"/>
                <a:cs typeface="Arial" panose="020B0604020202020204" pitchFamily="34" charset="0"/>
              </a:rPr>
              <a:t>İmalat faaliyetinde kullanılacak olan araç parkını gösteren bir listeyi ilk geçici vergi beyanname ekinde ilgili Vergi Dairesini verilmesi gerekir.</a:t>
            </a:r>
          </a:p>
          <a:p>
            <a:pPr algn="just"/>
            <a:r>
              <a:rPr lang="tr-TR" sz="2900" b="1" dirty="0">
                <a:latin typeface="Arial" panose="020B0604020202020204" pitchFamily="34" charset="0"/>
                <a:cs typeface="Arial" panose="020B0604020202020204" pitchFamily="34" charset="0"/>
              </a:rPr>
              <a:t>İstisna kapsamındaki fason imalat;</a:t>
            </a:r>
            <a:endParaRPr lang="tr-TR" sz="2900" dirty="0">
              <a:latin typeface="Arial" panose="020B0604020202020204" pitchFamily="34" charset="0"/>
              <a:cs typeface="Arial" panose="020B0604020202020204" pitchFamily="34" charset="0"/>
            </a:endParaRPr>
          </a:p>
          <a:p>
            <a:pPr algn="just">
              <a:lnSpc>
                <a:spcPct val="170000"/>
              </a:lnSpc>
            </a:pPr>
            <a:r>
              <a:rPr lang="tr-TR" sz="2900" dirty="0">
                <a:latin typeface="Arial" panose="020B0604020202020204" pitchFamily="34" charset="0"/>
                <a:cs typeface="Arial" panose="020B0604020202020204" pitchFamily="34" charset="0"/>
              </a:rPr>
              <a:t>İstisna uygulaması açısından, imalat faaliyetinin Serbest Bölgede yapılması gerekmekte olup, imalatın belli safhalarında dışarıdan fason hizmet satın alınması istisna uygulamasına engel teşkil etmemektedir. </a:t>
            </a:r>
          </a:p>
          <a:p>
            <a:pPr algn="just"/>
            <a:r>
              <a:rPr lang="tr-TR" sz="2900" b="1" dirty="0">
                <a:latin typeface="Arial" panose="020B0604020202020204" pitchFamily="34" charset="0"/>
                <a:cs typeface="Arial" panose="020B0604020202020204" pitchFamily="34" charset="0"/>
              </a:rPr>
              <a:t>Ancak;</a:t>
            </a:r>
            <a:endParaRPr lang="tr-TR" sz="2900" dirty="0">
              <a:latin typeface="Arial" panose="020B0604020202020204" pitchFamily="34" charset="0"/>
              <a:cs typeface="Arial" panose="020B0604020202020204" pitchFamily="34" charset="0"/>
            </a:endParaRPr>
          </a:p>
          <a:p>
            <a:pPr algn="just"/>
            <a:r>
              <a:rPr lang="tr-TR" sz="2900" dirty="0">
                <a:latin typeface="Arial" panose="020B0604020202020204" pitchFamily="34" charset="0"/>
                <a:cs typeface="Arial" panose="020B0604020202020204" pitchFamily="34" charset="0"/>
              </a:rPr>
              <a:t>Fason imalatın sadece Sanayi Sicil Belgesi veya Faaliyet Ruhsatında yazılı üretim kapsamında yaptırılması,</a:t>
            </a:r>
          </a:p>
          <a:p>
            <a:pPr algn="just"/>
            <a:r>
              <a:rPr lang="tr-TR" sz="2900" dirty="0">
                <a:latin typeface="Arial" panose="020B0604020202020204" pitchFamily="34" charset="0"/>
                <a:cs typeface="Arial" panose="020B0604020202020204" pitchFamily="34" charset="0"/>
              </a:rPr>
              <a:t>Söz konusu istisna Serbest Bölgede yapılan imalata tanınmış olduğundan imalatın fason imalattan çok işletmenin kendi imalatından oluşması, </a:t>
            </a:r>
          </a:p>
          <a:p>
            <a:pPr algn="just"/>
            <a:r>
              <a:rPr lang="tr-TR" sz="2900" dirty="0">
                <a:latin typeface="Arial" panose="020B0604020202020204" pitchFamily="34" charset="0"/>
                <a:cs typeface="Arial" panose="020B0604020202020204" pitchFamily="34" charset="0"/>
              </a:rPr>
              <a:t>İş riskinin ve organizasyonun imalatçı tarafından üstlenilmesi, </a:t>
            </a:r>
          </a:p>
          <a:p>
            <a:pPr algn="just"/>
            <a:r>
              <a:rPr lang="tr-TR" sz="2900" dirty="0">
                <a:latin typeface="Arial" panose="020B0604020202020204" pitchFamily="34" charset="0"/>
                <a:cs typeface="Arial" panose="020B0604020202020204" pitchFamily="34" charset="0"/>
              </a:rPr>
              <a:t>Hammadde ve yardımcı maddelerin yine istisna kapsamındaki imalatçı tarafından temin edilmesi gerekmektedir. </a:t>
            </a:r>
          </a:p>
          <a:p>
            <a:pPr algn="just">
              <a:lnSpc>
                <a:spcPct val="150000"/>
              </a:lnSpc>
              <a:spcAft>
                <a:spcPts val="0"/>
              </a:spcAft>
            </a:pPr>
            <a:r>
              <a:rPr lang="tr-TR" sz="2900" dirty="0">
                <a:latin typeface="Arial" panose="020B0604020202020204" pitchFamily="34" charset="0"/>
                <a:ea typeface="Georgia" panose="02040502050405020303" pitchFamily="18" charset="0"/>
                <a:cs typeface="Arial" panose="020B0604020202020204" pitchFamily="34" charset="0"/>
              </a:rPr>
              <a:t>Serbest Bölgede imalat faaliyetinde bulunan bir mükellefin emtia alım satımı işi ile de iştigal ediyor olması durumunda, imalat faaliyetinden elde edilen kazançlar istisna kapsamında değerlendirilecek, ticari faaliyetlerden elde edilen kazançlar ise (faaliyet ruhsatını 06.02.2004 tarihinden önce temin eden ve ruhsat süreleri devam eden işletmelerin haklarının saklı kalması kaydıyla) istisna kapsamında değerlendirilmeyecektir. </a:t>
            </a:r>
          </a:p>
          <a:p>
            <a:endParaRPr lang="tr-TR" dirty="0"/>
          </a:p>
        </p:txBody>
      </p:sp>
    </p:spTree>
    <p:extLst>
      <p:ext uri="{BB962C8B-B14F-4D97-AF65-F5344CB8AC3E}">
        <p14:creationId xmlns:p14="http://schemas.microsoft.com/office/powerpoint/2010/main" val="25598254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600" y="452581"/>
            <a:ext cx="10634472" cy="942109"/>
          </a:xfrm>
        </p:spPr>
        <p:txBody>
          <a:bodyPr/>
          <a:lstStyle/>
          <a:p>
            <a:r>
              <a:rPr lang="tr-TR" sz="2400" b="1" dirty="0"/>
              <a:t/>
            </a:r>
            <a:br>
              <a:rPr lang="tr-TR" sz="2400" b="1" dirty="0"/>
            </a:br>
            <a:r>
              <a:rPr lang="tr-TR" sz="2400" b="1" dirty="0"/>
              <a:t/>
            </a:r>
            <a:br>
              <a:rPr lang="tr-TR" sz="2400" b="1" dirty="0"/>
            </a:br>
            <a:r>
              <a:rPr lang="tr-TR" sz="1600" b="1" dirty="0"/>
              <a:t/>
            </a:r>
            <a:br>
              <a:rPr lang="tr-TR" sz="1600" b="1" dirty="0"/>
            </a:br>
            <a:r>
              <a:rPr lang="tr-TR" sz="1800" b="1" dirty="0"/>
              <a:t>KAZANCIN BULUNMASI HALİNDE İNDİRİLECEK İSTİSNA VE İNDİRİMLER</a:t>
            </a:r>
            <a:r>
              <a:rPr lang="tr-TR" b="1" dirty="0"/>
              <a:t/>
            </a:r>
            <a:br>
              <a:rPr lang="tr-TR" b="1" dirty="0"/>
            </a:br>
            <a:endParaRPr lang="tr-TR" dirty="0"/>
          </a:p>
        </p:txBody>
      </p:sp>
      <p:sp>
        <p:nvSpPr>
          <p:cNvPr id="3" name="İçerik Yer Tutucusu 2"/>
          <p:cNvSpPr>
            <a:spLocks noGrp="1"/>
          </p:cNvSpPr>
          <p:nvPr>
            <p:ph idx="1"/>
          </p:nvPr>
        </p:nvSpPr>
        <p:spPr>
          <a:xfrm>
            <a:off x="482600" y="1099930"/>
            <a:ext cx="11090564" cy="5149115"/>
          </a:xfrm>
        </p:spPr>
        <p:txBody>
          <a:bodyPr>
            <a:normAutofit/>
          </a:bodyPr>
          <a:lstStyle/>
          <a:p>
            <a:pPr marL="342900" lvl="0" indent="-342900" algn="just">
              <a:lnSpc>
                <a:spcPct val="160000"/>
              </a:lnSpc>
              <a:buFont typeface="Arial" panose="020B0604020202020204" pitchFamily="34" charset="0"/>
              <a:buChar char="•"/>
            </a:pPr>
            <a:r>
              <a:rPr lang="tr-TR" sz="1600" dirty="0" err="1">
                <a:latin typeface="Arial" panose="020B0604020202020204" pitchFamily="34" charset="0"/>
                <a:cs typeface="Arial" panose="020B0604020202020204" pitchFamily="34" charset="0"/>
              </a:rPr>
              <a:t>Risturnlar</a:t>
            </a:r>
            <a:r>
              <a:rPr lang="tr-TR" sz="1600" dirty="0">
                <a:latin typeface="Arial" panose="020B0604020202020204" pitchFamily="34" charset="0"/>
                <a:cs typeface="Arial" panose="020B0604020202020204" pitchFamily="34" charset="0"/>
              </a:rPr>
              <a:t> </a:t>
            </a:r>
          </a:p>
          <a:p>
            <a:pPr marL="342900" lvl="0" indent="-342900" algn="just">
              <a:lnSpc>
                <a:spcPct val="160000"/>
              </a:lnSpc>
              <a:buFont typeface="Arial" panose="020B0604020202020204" pitchFamily="34" charset="0"/>
              <a:buChar char="•"/>
            </a:pPr>
            <a:r>
              <a:rPr lang="tr-TR" sz="1600" dirty="0">
                <a:latin typeface="Arial" panose="020B0604020202020204" pitchFamily="34" charset="0"/>
                <a:cs typeface="Arial" panose="020B0604020202020204" pitchFamily="34" charset="0"/>
              </a:rPr>
              <a:t>Ar-Ge İndirimi </a:t>
            </a:r>
          </a:p>
          <a:p>
            <a:pPr marL="342900" lvl="0" indent="-342900" algn="just">
              <a:lnSpc>
                <a:spcPct val="160000"/>
              </a:lnSpc>
              <a:buFont typeface="Arial" panose="020B0604020202020204" pitchFamily="34" charset="0"/>
              <a:buChar char="•"/>
            </a:pPr>
            <a:r>
              <a:rPr lang="tr-TR" sz="1600" dirty="0">
                <a:latin typeface="Arial" panose="020B0604020202020204" pitchFamily="34" charset="0"/>
                <a:cs typeface="Arial" panose="020B0604020202020204" pitchFamily="34" charset="0"/>
              </a:rPr>
              <a:t>Tasarım İndirimi</a:t>
            </a:r>
          </a:p>
          <a:p>
            <a:pPr marL="342900" lvl="0" indent="-342900" algn="just">
              <a:lnSpc>
                <a:spcPct val="160000"/>
              </a:lnSpc>
              <a:buFont typeface="Arial" panose="020B0604020202020204" pitchFamily="34" charset="0"/>
              <a:buChar char="•"/>
            </a:pPr>
            <a:r>
              <a:rPr lang="tr-TR" sz="1600" dirty="0">
                <a:latin typeface="Arial" panose="020B0604020202020204" pitchFamily="34" charset="0"/>
                <a:cs typeface="Arial" panose="020B0604020202020204" pitchFamily="34" charset="0"/>
              </a:rPr>
              <a:t>10/1-b Sponsorluk Harcaması </a:t>
            </a:r>
          </a:p>
          <a:p>
            <a:pPr marL="342900" lvl="0" indent="-342900" algn="just">
              <a:lnSpc>
                <a:spcPct val="160000"/>
              </a:lnSpc>
              <a:buFont typeface="Arial" panose="020B0604020202020204" pitchFamily="34" charset="0"/>
              <a:buChar char="•"/>
            </a:pPr>
            <a:r>
              <a:rPr lang="tr-TR" sz="1600" dirty="0">
                <a:latin typeface="Arial" panose="020B0604020202020204" pitchFamily="34" charset="0"/>
                <a:cs typeface="Arial" panose="020B0604020202020204" pitchFamily="34" charset="0"/>
              </a:rPr>
              <a:t>10/1-c Bağış ve Yardımlar </a:t>
            </a:r>
          </a:p>
          <a:p>
            <a:pPr marL="342900" lvl="0" indent="-342900" algn="just">
              <a:lnSpc>
                <a:spcPct val="160000"/>
              </a:lnSpc>
              <a:buFont typeface="Arial" panose="020B0604020202020204" pitchFamily="34" charset="0"/>
              <a:buChar char="•"/>
            </a:pPr>
            <a:r>
              <a:rPr lang="tr-TR" sz="1600" dirty="0">
                <a:latin typeface="Arial" panose="020B0604020202020204" pitchFamily="34" charset="0"/>
                <a:cs typeface="Arial" panose="020B0604020202020204" pitchFamily="34" charset="0"/>
              </a:rPr>
              <a:t>10/1-ç Eğitim ve Sağlık Tesisleri ile Yurt İnşaatına İlişkin Bağış ve Yardımlar </a:t>
            </a:r>
          </a:p>
          <a:p>
            <a:pPr marL="342900" lvl="0" indent="-342900" algn="just">
              <a:lnSpc>
                <a:spcPct val="160000"/>
              </a:lnSpc>
              <a:buFont typeface="Arial" panose="020B0604020202020204" pitchFamily="34" charset="0"/>
              <a:buChar char="•"/>
            </a:pPr>
            <a:r>
              <a:rPr lang="tr-TR" sz="1600" dirty="0">
                <a:latin typeface="Arial" panose="020B0604020202020204" pitchFamily="34" charset="0"/>
                <a:cs typeface="Arial" panose="020B0604020202020204" pitchFamily="34" charset="0"/>
              </a:rPr>
              <a:t>10/1-ç İbadethanelere ve Dini Tesislere Yapılan Bağış ve Yardımlar</a:t>
            </a:r>
          </a:p>
          <a:p>
            <a:pPr marL="342900" lvl="0" indent="-342900" algn="just">
              <a:lnSpc>
                <a:spcPct val="160000"/>
              </a:lnSpc>
              <a:buFont typeface="Arial" panose="020B0604020202020204" pitchFamily="34" charset="0"/>
              <a:buChar char="•"/>
            </a:pPr>
            <a:r>
              <a:rPr lang="tr-TR" sz="1600" dirty="0">
                <a:latin typeface="Arial" panose="020B0604020202020204" pitchFamily="34" charset="0"/>
                <a:cs typeface="Arial" panose="020B0604020202020204" pitchFamily="34" charset="0"/>
              </a:rPr>
              <a:t>10/1-d Kültür ve Turizm Amaçlı Bağış ve Yardımlar </a:t>
            </a:r>
          </a:p>
          <a:p>
            <a:pPr marL="342900" lvl="0" indent="-342900" algn="just">
              <a:lnSpc>
                <a:spcPct val="160000"/>
              </a:lnSpc>
              <a:buFont typeface="Arial" panose="020B0604020202020204" pitchFamily="34" charset="0"/>
              <a:buChar char="•"/>
            </a:pPr>
            <a:r>
              <a:rPr lang="tr-TR" sz="1600" dirty="0">
                <a:latin typeface="Arial" panose="020B0604020202020204" pitchFamily="34" charset="0"/>
                <a:cs typeface="Arial" panose="020B0604020202020204" pitchFamily="34" charset="0"/>
              </a:rPr>
              <a:t>10/1-e Cumhurbaşkanlığınca Başlatılan Yardım Kampanyalarına Yapılan Bağış ve Yardımlar </a:t>
            </a:r>
          </a:p>
          <a:p>
            <a:endParaRPr lang="tr-TR" dirty="0"/>
          </a:p>
        </p:txBody>
      </p:sp>
    </p:spTree>
    <p:extLst>
      <p:ext uri="{BB962C8B-B14F-4D97-AF65-F5344CB8AC3E}">
        <p14:creationId xmlns:p14="http://schemas.microsoft.com/office/powerpoint/2010/main" val="868357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8AC5067-C437-86B8-5CB6-E4BE87B955F0}"/>
              </a:ext>
            </a:extLst>
          </p:cNvPr>
          <p:cNvSpPr>
            <a:spLocks noGrp="1"/>
          </p:cNvSpPr>
          <p:nvPr>
            <p:ph idx="1"/>
          </p:nvPr>
        </p:nvSpPr>
        <p:spPr>
          <a:xfrm>
            <a:off x="482600" y="636104"/>
            <a:ext cx="11192565" cy="5751444"/>
          </a:xfrm>
        </p:spPr>
        <p:txBody>
          <a:bodyPr/>
          <a:lstStyle/>
          <a:p>
            <a:pPr algn="just">
              <a:lnSpc>
                <a:spcPct val="150000"/>
              </a:lnSpc>
              <a:spcAft>
                <a:spcPts val="800"/>
              </a:spcAft>
            </a:pPr>
            <a:r>
              <a:rPr lang="tr-TR" sz="1800" b="1" dirty="0">
                <a:effectLst/>
                <a:latin typeface="Arial" panose="020B0604020202020204" pitchFamily="34" charset="0"/>
                <a:ea typeface="Georgia" panose="02040502050405020303" pitchFamily="18" charset="0"/>
                <a:cs typeface="Times New Roman" panose="02020603050405020304" pitchFamily="18" charset="0"/>
              </a:rPr>
              <a:t>4. </a:t>
            </a:r>
            <a:r>
              <a:rPr lang="tr-TR" sz="1800" dirty="0">
                <a:effectLst/>
                <a:latin typeface="Arial" panose="020B0604020202020204" pitchFamily="34" charset="0"/>
                <a:ea typeface="Georgia" panose="02040502050405020303" pitchFamily="18" charset="0"/>
                <a:cs typeface="Arial" panose="020B0604020202020204" pitchFamily="34" charset="0"/>
              </a:rPr>
              <a:t>01.01.2022 tarihinden itibaren </a:t>
            </a:r>
            <a:r>
              <a:rPr lang="tr-TR" sz="1800" dirty="0">
                <a:effectLst/>
                <a:latin typeface="Arial" panose="020B0604020202020204" pitchFamily="34" charset="0"/>
                <a:ea typeface="Georgia" panose="02040502050405020303" pitchFamily="18" charset="0"/>
                <a:cs typeface="Times New Roman" panose="02020603050405020304" pitchFamily="18" charset="0"/>
              </a:rPr>
              <a:t>(portföyünde yabancı para birimi cinsinden varlık ve altın ile diğer kıymetli madenler ve bunlara dayalı sermaye piyasası araçları bulunan yatırım fonlarından elde edilen kazançlar hariç)</a:t>
            </a:r>
            <a:r>
              <a:rPr lang="tr-TR" sz="1800" dirty="0">
                <a:effectLst/>
                <a:latin typeface="Arial" panose="020B0604020202020204" pitchFamily="34" charset="0"/>
                <a:ea typeface="Georgia" panose="02040502050405020303" pitchFamily="18" charset="0"/>
                <a:cs typeface="Arial" panose="020B0604020202020204" pitchFamily="34" charset="0"/>
              </a:rPr>
              <a:t> </a:t>
            </a:r>
            <a:r>
              <a:rPr lang="tr-TR" sz="1800" dirty="0">
                <a:effectLst/>
                <a:latin typeface="Arial" panose="020B0604020202020204" pitchFamily="34" charset="0"/>
                <a:ea typeface="Georgia" panose="02040502050405020303" pitchFamily="18" charset="0"/>
                <a:cs typeface="Times New Roman" panose="02020603050405020304" pitchFamily="18" charset="0"/>
              </a:rPr>
              <a:t>Tam mükellefiyete tabi diğer yatırım fonu katılma paylarından elde ettikleri kâr payları ile katılma paylarının fona iadesinden doğan gelirler istisna kapsamındadır.</a:t>
            </a: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08.04.2022 tarihinden itibaren </a:t>
            </a:r>
            <a:r>
              <a:rPr lang="tr-TR" sz="1800" dirty="0">
                <a:effectLst/>
                <a:latin typeface="Arial" panose="020B0604020202020204" pitchFamily="34" charset="0"/>
                <a:ea typeface="Georgia" panose="02040502050405020303" pitchFamily="18" charset="0"/>
                <a:cs typeface="Times New Roman" panose="02020603050405020304" pitchFamily="18" charset="0"/>
              </a:rPr>
              <a:t>(3) ve (4) numaralı alt bentlerde yer alan istisna kazançlarına kaynak oluşturan yatırım fonlarının katılma paylarının 213 sayılı Vergi Usul Kanununun 279 uncu maddesi kapsamında değerlenmesinden kaynaklanan değer artış kazançları da istisna olarak değerlendirilebilecektir. </a:t>
            </a:r>
          </a:p>
          <a:p>
            <a:pPr>
              <a:lnSpc>
                <a:spcPct val="150000"/>
              </a:lnSpc>
            </a:pPr>
            <a:r>
              <a:rPr lang="tr-TR" sz="1800" dirty="0">
                <a:effectLst/>
                <a:latin typeface="Arial" panose="020B0604020202020204" pitchFamily="34" charset="0"/>
                <a:ea typeface="Georgia" panose="02040502050405020303" pitchFamily="18" charset="0"/>
                <a:cs typeface="Arial" panose="020B0604020202020204" pitchFamily="34" charset="0"/>
              </a:rPr>
              <a:t>Dar mükellef kurum açısından, Türkiye’de şube veya irtibat bürosu bulunması durumunda kurumlar vergisi beyannamesine tabi olacakları için KVK 5/1-a maddesi istisnasından yararlanabileceklerdir.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0818211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1072" y="1108365"/>
            <a:ext cx="11118273" cy="5149918"/>
          </a:xfrm>
        </p:spPr>
        <p:txBody>
          <a:bodyPr>
            <a:normAutofit/>
          </a:bodyPr>
          <a:lstStyle/>
          <a:p>
            <a:pPr marL="342900" lvl="0" indent="-342900" algn="just">
              <a:lnSpc>
                <a:spcPct val="150000"/>
              </a:lnSpc>
              <a:buFont typeface="Arial" panose="020B0604020202020204" pitchFamily="34" charset="0"/>
              <a:buChar char="•"/>
            </a:pPr>
            <a:r>
              <a:rPr lang="tr-TR" sz="1600" dirty="0">
                <a:latin typeface="Arial" panose="020B0604020202020204" pitchFamily="34" charset="0"/>
                <a:cs typeface="Arial" panose="020B0604020202020204" pitchFamily="34" charset="0"/>
              </a:rPr>
              <a:t>10/1-f Türkiye Kızılay Derneğine ve Türkiye Yeşilay Cemiyetine Yapılan Nakdi Bağış ve Yardımlar </a:t>
            </a:r>
          </a:p>
          <a:p>
            <a:pPr marL="342900" lvl="0" indent="-342900" algn="just">
              <a:lnSpc>
                <a:spcPct val="150000"/>
              </a:lnSpc>
              <a:buFont typeface="Arial" panose="020B0604020202020204" pitchFamily="34" charset="0"/>
              <a:buChar char="•"/>
            </a:pPr>
            <a:r>
              <a:rPr lang="tr-TR" sz="1600" dirty="0">
                <a:latin typeface="Arial" panose="020B0604020202020204" pitchFamily="34" charset="0"/>
                <a:cs typeface="Arial" panose="020B0604020202020204" pitchFamily="34" charset="0"/>
              </a:rPr>
              <a:t>10/1-g VUK 325/A Maddesine Göre Girişim Sermayesi Fonu Olarak Ayrılan Tutarlar </a:t>
            </a:r>
          </a:p>
          <a:p>
            <a:pPr marL="342900" lvl="0" indent="-342900" algn="just">
              <a:lnSpc>
                <a:spcPct val="150000"/>
              </a:lnSpc>
              <a:buFont typeface="Arial" panose="020B0604020202020204" pitchFamily="34" charset="0"/>
              <a:buChar char="•"/>
            </a:pPr>
            <a:r>
              <a:rPr lang="tr-TR" sz="1600" dirty="0">
                <a:latin typeface="Arial" panose="020B0604020202020204" pitchFamily="34" charset="0"/>
                <a:cs typeface="Arial" panose="020B0604020202020204" pitchFamily="34" charset="0"/>
              </a:rPr>
              <a:t>10/1-ğ Türkiye’den Yurt Dışına Yapılan Sağlık, Eğitim ve Diğer Teknik Hizmetlere İlişkin İndirim </a:t>
            </a:r>
          </a:p>
          <a:p>
            <a:pPr marL="342900" lvl="0" indent="-342900" algn="just">
              <a:lnSpc>
                <a:spcPct val="150000"/>
              </a:lnSpc>
              <a:buFont typeface="Arial" panose="020B0604020202020204" pitchFamily="34" charset="0"/>
              <a:buChar char="•"/>
            </a:pPr>
            <a:r>
              <a:rPr lang="tr-TR" sz="1600" dirty="0">
                <a:latin typeface="Arial" panose="020B0604020202020204" pitchFamily="34" charset="0"/>
                <a:cs typeface="Arial" panose="020B0604020202020204" pitchFamily="34" charset="0"/>
              </a:rPr>
              <a:t>5378 Sayılı Engelliler Hakkında Kanuna Göre Korumalı İş Yeri İndirimi </a:t>
            </a:r>
          </a:p>
          <a:p>
            <a:pPr marL="342900" lvl="0" indent="-342900" algn="just">
              <a:lnSpc>
                <a:spcPct val="150000"/>
              </a:lnSpc>
              <a:buFont typeface="Arial" panose="020B0604020202020204" pitchFamily="34" charset="0"/>
              <a:buChar char="•"/>
            </a:pPr>
            <a:r>
              <a:rPr lang="tr-TR" sz="1600" dirty="0">
                <a:latin typeface="Arial" panose="020B0604020202020204" pitchFamily="34" charset="0"/>
                <a:cs typeface="Arial" panose="020B0604020202020204" pitchFamily="34" charset="0"/>
              </a:rPr>
              <a:t>10/1-ı Nakdi Sermaye Artırımından Kaynaklanan Faiz İndirimi </a:t>
            </a:r>
          </a:p>
          <a:p>
            <a:pPr marL="342900" lvl="0" indent="-342900" algn="just">
              <a:lnSpc>
                <a:spcPct val="150000"/>
              </a:lnSpc>
              <a:buFont typeface="Arial" panose="020B0604020202020204" pitchFamily="34" charset="0"/>
              <a:buChar char="•"/>
            </a:pPr>
            <a:r>
              <a:rPr lang="tr-TR" sz="1600" dirty="0">
                <a:latin typeface="Arial" panose="020B0604020202020204" pitchFamily="34" charset="0"/>
                <a:cs typeface="Arial" panose="020B0604020202020204" pitchFamily="34" charset="0"/>
              </a:rPr>
              <a:t>5746 Sayılı Kanun Kapsamında </a:t>
            </a:r>
            <a:r>
              <a:rPr lang="tr-TR" sz="1600" dirty="0" err="1">
                <a:latin typeface="Arial" panose="020B0604020202020204" pitchFamily="34" charset="0"/>
                <a:cs typeface="Arial" panose="020B0604020202020204" pitchFamily="34" charset="0"/>
              </a:rPr>
              <a:t>Teknogirişim</a:t>
            </a:r>
            <a:r>
              <a:rPr lang="tr-TR" sz="1600" dirty="0">
                <a:latin typeface="Arial" panose="020B0604020202020204" pitchFamily="34" charset="0"/>
                <a:cs typeface="Arial" panose="020B0604020202020204" pitchFamily="34" charset="0"/>
              </a:rPr>
              <a:t> Sermaye Desteği İndirimi</a:t>
            </a:r>
          </a:p>
          <a:p>
            <a:pPr marL="342900" lvl="0" indent="-342900" algn="just">
              <a:lnSpc>
                <a:spcPct val="150000"/>
              </a:lnSpc>
              <a:buFont typeface="Arial" panose="020B0604020202020204" pitchFamily="34" charset="0"/>
              <a:buChar char="•"/>
            </a:pPr>
            <a:r>
              <a:rPr lang="tr-TR" sz="1600" dirty="0">
                <a:latin typeface="Arial" panose="020B0604020202020204" pitchFamily="34" charset="0"/>
                <a:cs typeface="Arial" panose="020B0604020202020204" pitchFamily="34" charset="0"/>
              </a:rPr>
              <a:t>4691 Sayılı Kanun Kapsamında </a:t>
            </a:r>
            <a:r>
              <a:rPr lang="tr-TR" sz="1600" dirty="0" err="1">
                <a:latin typeface="Arial" panose="020B0604020202020204" pitchFamily="34" charset="0"/>
                <a:cs typeface="Arial" panose="020B0604020202020204" pitchFamily="34" charset="0"/>
              </a:rPr>
              <a:t>Teknokent</a:t>
            </a:r>
            <a:r>
              <a:rPr lang="tr-TR" sz="1600" dirty="0">
                <a:latin typeface="Arial" panose="020B0604020202020204" pitchFamily="34" charset="0"/>
                <a:cs typeface="Arial" panose="020B0604020202020204" pitchFamily="34" charset="0"/>
              </a:rPr>
              <a:t> Sermaye Desteği İndirimi</a:t>
            </a:r>
          </a:p>
          <a:p>
            <a:endParaRPr lang="tr-TR" dirty="0"/>
          </a:p>
        </p:txBody>
      </p:sp>
    </p:spTree>
    <p:extLst>
      <p:ext uri="{BB962C8B-B14F-4D97-AF65-F5344CB8AC3E}">
        <p14:creationId xmlns:p14="http://schemas.microsoft.com/office/powerpoint/2010/main" val="274481339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600" y="683491"/>
            <a:ext cx="10634472" cy="711198"/>
          </a:xfrm>
        </p:spPr>
        <p:txBody>
          <a:bodyPr/>
          <a:lstStyle/>
          <a:p>
            <a:r>
              <a:rPr lang="tr-TR" sz="1600" b="1" dirty="0">
                <a:latin typeface="Arial" panose="020B0604020202020204" pitchFamily="34" charset="0"/>
                <a:cs typeface="Arial" panose="020B0604020202020204" pitchFamily="34" charset="0"/>
              </a:rPr>
              <a:t/>
            </a:r>
            <a:br>
              <a:rPr lang="tr-TR" sz="1600" b="1" dirty="0">
                <a:latin typeface="Arial" panose="020B0604020202020204" pitchFamily="34" charset="0"/>
                <a:cs typeface="Arial" panose="020B0604020202020204" pitchFamily="34" charset="0"/>
              </a:rPr>
            </a:br>
            <a:r>
              <a:rPr lang="tr-TR" sz="1600" b="1" dirty="0">
                <a:latin typeface="Arial" panose="020B0604020202020204" pitchFamily="34" charset="0"/>
                <a:cs typeface="Arial" panose="020B0604020202020204" pitchFamily="34" charset="0"/>
              </a:rPr>
              <a:t/>
            </a:r>
            <a:br>
              <a:rPr lang="tr-TR" sz="1600" b="1" dirty="0">
                <a:latin typeface="Arial" panose="020B0604020202020204" pitchFamily="34" charset="0"/>
                <a:cs typeface="Arial" panose="020B0604020202020204" pitchFamily="34" charset="0"/>
              </a:rPr>
            </a:br>
            <a:r>
              <a:rPr lang="tr-TR" sz="1600" b="1" dirty="0">
                <a:latin typeface="Arial" panose="020B0604020202020204" pitchFamily="34" charset="0"/>
                <a:cs typeface="Arial" panose="020B0604020202020204" pitchFamily="34" charset="0"/>
              </a:rPr>
              <a:t/>
            </a:r>
            <a:br>
              <a:rPr lang="tr-TR" sz="1600" b="1" dirty="0">
                <a:latin typeface="Arial" panose="020B0604020202020204" pitchFamily="34" charset="0"/>
                <a:cs typeface="Arial" panose="020B0604020202020204" pitchFamily="34" charset="0"/>
              </a:rPr>
            </a:br>
            <a:r>
              <a:rPr lang="tr-TR" sz="1600" b="1" dirty="0">
                <a:latin typeface="Arial" panose="020B0604020202020204" pitchFamily="34" charset="0"/>
                <a:cs typeface="Arial" panose="020B0604020202020204" pitchFamily="34" charset="0"/>
              </a:rPr>
              <a:t/>
            </a:r>
            <a:br>
              <a:rPr lang="tr-TR" sz="1600" b="1" dirty="0">
                <a:latin typeface="Arial" panose="020B0604020202020204" pitchFamily="34" charset="0"/>
                <a:cs typeface="Arial" panose="020B0604020202020204" pitchFamily="34" charset="0"/>
              </a:rPr>
            </a:br>
            <a:r>
              <a:rPr lang="tr-TR" sz="1800" b="1" dirty="0">
                <a:latin typeface="Arial" panose="020B0604020202020204" pitchFamily="34" charset="0"/>
                <a:cs typeface="Arial" panose="020B0604020202020204" pitchFamily="34" charset="0"/>
              </a:rPr>
              <a:t>5746 SAYILI ARGE VE TASARIM FAALİYETLERİNİN DESTEKLENMESİ HAKKINDA KANUN </a:t>
            </a:r>
            <a:r>
              <a:rPr lang="tr-TR" b="1" dirty="0">
                <a:latin typeface="Arial" panose="020B0604020202020204" pitchFamily="34" charset="0"/>
                <a:cs typeface="Arial" panose="020B0604020202020204" pitchFamily="34" charset="0"/>
              </a:rPr>
              <a:t/>
            </a:r>
            <a:br>
              <a:rPr lang="tr-TR" b="1"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212990" y="1229838"/>
            <a:ext cx="11173691" cy="5172365"/>
          </a:xfrm>
        </p:spPr>
        <p:txBody>
          <a:bodyPr>
            <a:normAutofit fontScale="55000" lnSpcReduction="20000"/>
          </a:bodyPr>
          <a:lstStyle/>
          <a:p>
            <a:pPr algn="just">
              <a:lnSpc>
                <a:spcPct val="170000"/>
              </a:lnSpc>
            </a:pPr>
            <a:r>
              <a:rPr lang="tr-TR" sz="2900" dirty="0">
                <a:latin typeface="Arial" panose="020B0604020202020204" pitchFamily="34" charset="0"/>
                <a:cs typeface="Arial" panose="020B0604020202020204" pitchFamily="34" charset="0"/>
              </a:rPr>
              <a:t>Gelir ve kurumlar vergisi mükelleflerinin işletmeleri bünyesinde gerçekleştirdikleri Sanayi ve Teknoloji bakanlığı tarafından Ar-Ge merkezi veya Ar-Ge projesi olarak onay gören, yeni teknoloji ve bilgi arayışına yönelik araştırma geliştirme harcama tutarının %100’ü kazancın tespitinde beyanname üzerinden indirim konusu yapılabilmektedir. </a:t>
            </a:r>
          </a:p>
          <a:p>
            <a:pPr algn="just">
              <a:lnSpc>
                <a:spcPct val="170000"/>
              </a:lnSpc>
            </a:pPr>
            <a:r>
              <a:rPr lang="tr-TR" sz="2900" dirty="0">
                <a:latin typeface="Arial" panose="020B0604020202020204" pitchFamily="34" charset="0"/>
                <a:cs typeface="Arial" panose="020B0604020202020204" pitchFamily="34" charset="0"/>
              </a:rPr>
              <a:t>Ayrıca;</a:t>
            </a:r>
          </a:p>
          <a:p>
            <a:pPr algn="just">
              <a:lnSpc>
                <a:spcPct val="170000"/>
              </a:lnSpc>
            </a:pPr>
            <a:r>
              <a:rPr lang="tr-TR" sz="2900" dirty="0">
                <a:latin typeface="Arial" panose="020B0604020202020204" pitchFamily="34" charset="0"/>
                <a:cs typeface="Arial" panose="020B0604020202020204" pitchFamily="34" charset="0"/>
              </a:rPr>
              <a:t>Bu kanun kapsamında yukarda sağlanan kurum ve kuruluşlar tarafından desteklenen tasarım projelerinde ve tasarım merkezlerinde gerçekleştirilen münhasıran tasarım harcamalarının tamamı kurum kazancının tespitinde indirim konusu yapılabilir.</a:t>
            </a:r>
          </a:p>
          <a:p>
            <a:pPr algn="just">
              <a:lnSpc>
                <a:spcPct val="170000"/>
              </a:lnSpc>
            </a:pPr>
            <a:r>
              <a:rPr lang="tr-TR" sz="2900" dirty="0">
                <a:latin typeface="Arial" panose="020B0604020202020204" pitchFamily="34" charset="0"/>
                <a:cs typeface="Arial" panose="020B0604020202020204" pitchFamily="34" charset="0"/>
              </a:rPr>
              <a:t>Ar-Ge kapsamında yapılan harcamalar gider yazılamaz 263 Ar-Ge harcamaları hesabında aktifleştirilerek takip edilir. </a:t>
            </a:r>
            <a:br>
              <a:rPr lang="tr-TR" sz="2900" dirty="0">
                <a:latin typeface="Arial" panose="020B0604020202020204" pitchFamily="34" charset="0"/>
                <a:cs typeface="Arial" panose="020B0604020202020204" pitchFamily="34" charset="0"/>
              </a:rPr>
            </a:br>
            <a:r>
              <a:rPr lang="tr-TR" sz="2900" dirty="0">
                <a:latin typeface="Arial" panose="020B0604020202020204" pitchFamily="34" charset="0"/>
                <a:cs typeface="Arial" panose="020B0604020202020204" pitchFamily="34" charset="0"/>
              </a:rPr>
              <a:t/>
            </a:r>
            <a:br>
              <a:rPr lang="tr-TR" sz="2900" dirty="0">
                <a:latin typeface="Arial" panose="020B0604020202020204" pitchFamily="34" charset="0"/>
                <a:cs typeface="Arial" panose="020B0604020202020204" pitchFamily="34" charset="0"/>
              </a:rPr>
            </a:br>
            <a:r>
              <a:rPr lang="tr-TR" sz="2600" dirty="0">
                <a:latin typeface="Arial" panose="020B0604020202020204" pitchFamily="34" charset="0"/>
                <a:cs typeface="Arial" panose="020B0604020202020204" pitchFamily="34" charset="0"/>
              </a:rPr>
              <a:t>________________ / ____________________ </a:t>
            </a:r>
          </a:p>
          <a:p>
            <a:pPr algn="just"/>
            <a:r>
              <a:rPr lang="tr-TR" sz="2900" dirty="0">
                <a:latin typeface="Arial" panose="020B0604020202020204" pitchFamily="34" charset="0"/>
                <a:cs typeface="Arial" panose="020B0604020202020204" pitchFamily="34" charset="0"/>
              </a:rPr>
              <a:t>263 Araştırma ve geliştirme giderleri Hs.     	XXX</a:t>
            </a:r>
          </a:p>
          <a:p>
            <a:pPr algn="just"/>
            <a:r>
              <a:rPr lang="tr-TR" sz="2900" dirty="0">
                <a:latin typeface="Arial" panose="020B0604020202020204" pitchFamily="34" charset="0"/>
                <a:cs typeface="Arial" panose="020B0604020202020204" pitchFamily="34" charset="0"/>
              </a:rPr>
              <a:t> 	XXX </a:t>
            </a:r>
            <a:br>
              <a:rPr lang="tr-TR" sz="2900" dirty="0">
                <a:latin typeface="Arial" panose="020B0604020202020204" pitchFamily="34" charset="0"/>
                <a:cs typeface="Arial" panose="020B0604020202020204" pitchFamily="34" charset="0"/>
              </a:rPr>
            </a:br>
            <a:r>
              <a:rPr lang="tr-TR" sz="2900" dirty="0">
                <a:latin typeface="Arial" panose="020B0604020202020204" pitchFamily="34" charset="0"/>
                <a:cs typeface="Arial" panose="020B0604020202020204" pitchFamily="34" charset="0"/>
              </a:rPr>
              <a:t>________________ / ____________________ </a:t>
            </a:r>
          </a:p>
          <a:p>
            <a:pPr algn="just"/>
            <a:endParaRPr lang="tr-TR"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218170104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4872" y="530087"/>
            <a:ext cx="11157528" cy="5830955"/>
          </a:xfrm>
        </p:spPr>
        <p:txBody>
          <a:bodyPr>
            <a:normAutofit fontScale="92500"/>
          </a:bodyPr>
          <a:lstStyle/>
          <a:p>
            <a:pPr algn="just">
              <a:lnSpc>
                <a:spcPct val="160000"/>
              </a:lnSpc>
            </a:pPr>
            <a:r>
              <a:rPr lang="tr-TR" sz="1600" dirty="0">
                <a:latin typeface="Arial" panose="020B0604020202020204" pitchFamily="34" charset="0"/>
                <a:cs typeface="Arial" panose="020B0604020202020204" pitchFamily="34" charset="0"/>
              </a:rPr>
              <a:t/>
            </a:r>
            <a:br>
              <a:rPr lang="tr-TR" sz="1600" dirty="0">
                <a:latin typeface="Arial" panose="020B0604020202020204" pitchFamily="34" charset="0"/>
                <a:cs typeface="Arial" panose="020B0604020202020204" pitchFamily="34" charset="0"/>
              </a:rPr>
            </a:br>
            <a:r>
              <a:rPr lang="tr-TR" sz="1600" dirty="0">
                <a:latin typeface="Arial" panose="020B0604020202020204" pitchFamily="34" charset="0"/>
                <a:cs typeface="Arial" panose="020B0604020202020204" pitchFamily="34" charset="0"/>
              </a:rPr>
              <a:t>Ar-</a:t>
            </a:r>
            <a:r>
              <a:rPr lang="tr-TR" sz="1600" dirty="0" err="1">
                <a:latin typeface="Arial" panose="020B0604020202020204" pitchFamily="34" charset="0"/>
                <a:cs typeface="Arial" panose="020B0604020202020204" pitchFamily="34" charset="0"/>
              </a:rPr>
              <a:t>Ge</a:t>
            </a:r>
            <a:r>
              <a:rPr lang="tr-TR" sz="1600" dirty="0">
                <a:latin typeface="Arial" panose="020B0604020202020204" pitchFamily="34" charset="0"/>
                <a:cs typeface="Arial" panose="020B0604020202020204" pitchFamily="34" charset="0"/>
              </a:rPr>
              <a:t>, yazılım ve tasarım harcamaları ayrıca beyanname de Ar-</a:t>
            </a:r>
            <a:r>
              <a:rPr lang="tr-TR" sz="1600" dirty="0" err="1">
                <a:latin typeface="Arial" panose="020B0604020202020204" pitchFamily="34" charset="0"/>
                <a:cs typeface="Arial" panose="020B0604020202020204" pitchFamily="34" charset="0"/>
              </a:rPr>
              <a:t>Ge</a:t>
            </a:r>
            <a:r>
              <a:rPr lang="tr-TR" sz="1600" dirty="0">
                <a:latin typeface="Arial" panose="020B0604020202020204" pitchFamily="34" charset="0"/>
                <a:cs typeface="Arial" panose="020B0604020202020204" pitchFamily="34" charset="0"/>
              </a:rPr>
              <a:t> indirimi bölümünde indirim olarak düşülür. Kazancın yetersizliği sebebiyle düşülemeyen tutar söz konusu olursa endekslenerek sonraki yıla devrolur. </a:t>
            </a:r>
          </a:p>
          <a:p>
            <a:pPr algn="just">
              <a:lnSpc>
                <a:spcPct val="160000"/>
              </a:lnSpc>
            </a:pPr>
            <a:r>
              <a:rPr lang="tr-TR" sz="1600" dirty="0">
                <a:latin typeface="Arial" panose="020B0604020202020204" pitchFamily="34" charset="0"/>
                <a:cs typeface="Arial" panose="020B0604020202020204" pitchFamily="34" charset="0"/>
              </a:rPr>
              <a:t>Proje tamamlandıktan sonra gayri maddi hak oluşursa bu gayri maddi hak eşit yüzdelerle 5 yıl süresince amortismana da tabi tutulur. </a:t>
            </a:r>
          </a:p>
          <a:p>
            <a:pPr algn="just"/>
            <a:r>
              <a:rPr lang="tr-TR" sz="2000" dirty="0">
                <a:latin typeface="Arial" panose="020B0604020202020204" pitchFamily="34" charset="0"/>
                <a:cs typeface="Arial" panose="020B0604020202020204" pitchFamily="34" charset="0"/>
              </a:rPr>
              <a:t>________________ / ____________________ </a:t>
            </a:r>
          </a:p>
          <a:p>
            <a:pPr algn="just"/>
            <a:r>
              <a:rPr lang="tr-TR" sz="1700" dirty="0">
                <a:latin typeface="Arial" panose="020B0604020202020204" pitchFamily="34" charset="0"/>
                <a:cs typeface="Arial" panose="020B0604020202020204" pitchFamily="34" charset="0"/>
              </a:rPr>
              <a:t>770 Genel Yönetim Giderleri Hs.			XXX</a:t>
            </a:r>
          </a:p>
          <a:p>
            <a:pPr algn="just"/>
            <a:r>
              <a:rPr lang="tr-TR" sz="1700" dirty="0">
                <a:latin typeface="Arial" panose="020B0604020202020204" pitchFamily="34" charset="0"/>
                <a:cs typeface="Arial" panose="020B0604020202020204" pitchFamily="34" charset="0"/>
              </a:rPr>
              <a:t>		268 Birikmiş Amortismanlar Hs. 		XXX</a:t>
            </a:r>
          </a:p>
          <a:p>
            <a:pPr algn="just"/>
            <a:r>
              <a:rPr lang="tr-TR" sz="1700" dirty="0">
                <a:latin typeface="Arial" panose="020B0604020202020204" pitchFamily="34" charset="0"/>
                <a:cs typeface="Arial" panose="020B0604020202020204" pitchFamily="34" charset="0"/>
              </a:rPr>
              <a:t>________________ / ____________________ </a:t>
            </a:r>
          </a:p>
          <a:p>
            <a:pPr algn="just">
              <a:lnSpc>
                <a:spcPct val="160000"/>
              </a:lnSpc>
            </a:pPr>
            <a:r>
              <a:rPr lang="tr-TR" sz="1700" dirty="0">
                <a:latin typeface="Arial" panose="020B0604020202020204" pitchFamily="34" charset="0"/>
                <a:cs typeface="Arial" panose="020B0604020202020204" pitchFamily="34" charset="0"/>
              </a:rPr>
              <a:t>Proje başarısız olur ve bir gayri maddi hak oluşmaz ise 263 hesabında biriken tutarın tamamı ilgili dönemde </a:t>
            </a:r>
            <a:r>
              <a:rPr lang="tr-TR" sz="1700" dirty="0" err="1">
                <a:latin typeface="Arial" panose="020B0604020202020204" pitchFamily="34" charset="0"/>
                <a:cs typeface="Arial" panose="020B0604020202020204" pitchFamily="34" charset="0"/>
              </a:rPr>
              <a:t>giderleştirilir</a:t>
            </a:r>
            <a:r>
              <a:rPr lang="tr-TR" sz="1700" dirty="0">
                <a:latin typeface="Arial" panose="020B0604020202020204" pitchFamily="34" charset="0"/>
                <a:cs typeface="Arial" panose="020B0604020202020204" pitchFamily="34" charset="0"/>
              </a:rPr>
              <a:t>.</a:t>
            </a:r>
          </a:p>
          <a:p>
            <a:pPr algn="just"/>
            <a:r>
              <a:rPr lang="tr-TR" sz="1700" dirty="0">
                <a:latin typeface="Arial" panose="020B0604020202020204" pitchFamily="34" charset="0"/>
                <a:cs typeface="Arial" panose="020B0604020202020204" pitchFamily="34" charset="0"/>
              </a:rPr>
              <a:t>________________ / ____________________ </a:t>
            </a:r>
          </a:p>
          <a:p>
            <a:pPr algn="just"/>
            <a:r>
              <a:rPr lang="tr-TR" sz="1700" dirty="0">
                <a:latin typeface="Arial" panose="020B0604020202020204" pitchFamily="34" charset="0"/>
                <a:cs typeface="Arial" panose="020B0604020202020204" pitchFamily="34" charset="0"/>
              </a:rPr>
              <a:t>770 Genel Yönetim Giderleri Hs.			XXX</a:t>
            </a:r>
          </a:p>
          <a:p>
            <a:pPr algn="just"/>
            <a:r>
              <a:rPr lang="tr-TR" sz="1700" dirty="0">
                <a:latin typeface="Arial" panose="020B0604020202020204" pitchFamily="34" charset="0"/>
                <a:cs typeface="Arial" panose="020B0604020202020204" pitchFamily="34" charset="0"/>
              </a:rPr>
              <a:t>		263 Araştırma ve geliştirme giderleri Hs. XXX  </a:t>
            </a:r>
          </a:p>
          <a:p>
            <a:pPr algn="just"/>
            <a:r>
              <a:rPr lang="tr-TR" sz="2000" dirty="0">
                <a:latin typeface="Arial" panose="020B0604020202020204" pitchFamily="34" charset="0"/>
                <a:cs typeface="Arial" panose="020B0604020202020204" pitchFamily="34" charset="0"/>
              </a:rPr>
              <a:t>________________ / ____________________ </a:t>
            </a:r>
          </a:p>
          <a:p>
            <a:endParaRPr lang="tr-TR" dirty="0"/>
          </a:p>
        </p:txBody>
      </p:sp>
    </p:spTree>
    <p:extLst>
      <p:ext uri="{BB962C8B-B14F-4D97-AF65-F5344CB8AC3E}">
        <p14:creationId xmlns:p14="http://schemas.microsoft.com/office/powerpoint/2010/main" val="204870580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701964"/>
            <a:ext cx="11099800" cy="5177627"/>
          </a:xfrm>
        </p:spPr>
        <p:txBody>
          <a:bodyPr>
            <a:normAutofit/>
          </a:bodyPr>
          <a:lstStyle/>
          <a:p>
            <a:pPr algn="just"/>
            <a:r>
              <a:rPr lang="tr-TR" sz="2000" b="1" dirty="0">
                <a:latin typeface="Arial" panose="020B0604020202020204" pitchFamily="34" charset="0"/>
                <a:cs typeface="Arial" panose="020B0604020202020204" pitchFamily="34" charset="0"/>
              </a:rPr>
              <a:t>Uygulama; </a:t>
            </a:r>
            <a:endParaRPr lang="tr-TR" sz="2000" dirty="0">
              <a:latin typeface="Arial" panose="020B0604020202020204" pitchFamily="34" charset="0"/>
              <a:cs typeface="Arial" panose="020B0604020202020204" pitchFamily="34" charset="0"/>
            </a:endParaRPr>
          </a:p>
          <a:p>
            <a:pPr>
              <a:lnSpc>
                <a:spcPct val="150000"/>
              </a:lnSpc>
            </a:pPr>
            <a:r>
              <a:rPr lang="tr-TR" sz="1700" dirty="0">
                <a:latin typeface="Arial" panose="020B0604020202020204" pitchFamily="34" charset="0"/>
                <a:cs typeface="Arial" panose="020B0604020202020204" pitchFamily="34" charset="0"/>
              </a:rPr>
              <a:t>Ar-Ge ve tasarım merkezine başvuru yapılarak oluşturulan tasarım merkezinde yapılan Ar-Ge harcamaları için indirimden faydalanabilir veya proje bazlı olarak Sanayi ve Teknoloji Bakanlığına Ar-Ge ve tasarı projesi başvurusunun yapılması durumunda alınan proje onayının takibinde proje için yapılan harcamalar için Ar-Ge indiriminden faydalanılabilir. </a:t>
            </a:r>
          </a:p>
          <a:p>
            <a:pPr algn="just">
              <a:lnSpc>
                <a:spcPct val="150000"/>
              </a:lnSpc>
            </a:pPr>
            <a:r>
              <a:rPr lang="tr-TR" sz="1700" dirty="0">
                <a:latin typeface="Arial" panose="020B0604020202020204" pitchFamily="34" charset="0"/>
                <a:cs typeface="Arial" panose="020B0604020202020204" pitchFamily="34" charset="0"/>
              </a:rPr>
              <a:t>Ar-Ge indirimine konu edilebilecek harcamalar;</a:t>
            </a:r>
          </a:p>
          <a:p>
            <a:pPr marL="342900" lvl="0" indent="-342900" algn="just">
              <a:lnSpc>
                <a:spcPct val="150000"/>
              </a:lnSpc>
              <a:buFont typeface="Arial" panose="020B0604020202020204" pitchFamily="34" charset="0"/>
              <a:buChar char="•"/>
            </a:pPr>
            <a:r>
              <a:rPr lang="tr-TR" sz="1700" dirty="0">
                <a:latin typeface="Arial" panose="020B0604020202020204" pitchFamily="34" charset="0"/>
                <a:cs typeface="Arial" panose="020B0604020202020204" pitchFamily="34" charset="0"/>
              </a:rPr>
              <a:t>Ar-Ge üretimi için kullanılan tüketilmiş olan İlk madde ve malzeme  </a:t>
            </a:r>
          </a:p>
          <a:p>
            <a:pPr marL="342900" lvl="0" indent="-342900" algn="just">
              <a:lnSpc>
                <a:spcPct val="150000"/>
              </a:lnSpc>
              <a:buFont typeface="Arial" panose="020B0604020202020204" pitchFamily="34" charset="0"/>
              <a:buChar char="•"/>
            </a:pPr>
            <a:r>
              <a:rPr lang="tr-TR" sz="1700" dirty="0">
                <a:latin typeface="Arial" panose="020B0604020202020204" pitchFamily="34" charset="0"/>
                <a:cs typeface="Arial" panose="020B0604020202020204" pitchFamily="34" charset="0"/>
              </a:rPr>
              <a:t>Ar-Ge personeli</a:t>
            </a:r>
          </a:p>
          <a:p>
            <a:pPr marL="342900" lvl="0" indent="-342900" algn="just">
              <a:lnSpc>
                <a:spcPct val="150000"/>
              </a:lnSpc>
              <a:buFont typeface="Arial" panose="020B0604020202020204" pitchFamily="34" charset="0"/>
              <a:buChar char="•"/>
            </a:pPr>
            <a:r>
              <a:rPr lang="tr-TR" sz="1700" dirty="0">
                <a:latin typeface="Arial" panose="020B0604020202020204" pitchFamily="34" charset="0"/>
                <a:cs typeface="Arial" panose="020B0604020202020204" pitchFamily="34" charset="0"/>
              </a:rPr>
              <a:t>Ar-Ge personeli sayısının %10 una aşmayacak şekilde destek personeli</a:t>
            </a:r>
          </a:p>
          <a:p>
            <a:pPr marL="342900" lvl="0" indent="-342900" algn="just">
              <a:lnSpc>
                <a:spcPct val="150000"/>
              </a:lnSpc>
              <a:buFont typeface="Arial" panose="020B0604020202020204" pitchFamily="34" charset="0"/>
              <a:buChar char="•"/>
            </a:pPr>
            <a:r>
              <a:rPr lang="tr-TR" sz="1700" dirty="0">
                <a:latin typeface="Arial" panose="020B0604020202020204" pitchFamily="34" charset="0"/>
                <a:cs typeface="Arial" panose="020B0604020202020204" pitchFamily="34" charset="0"/>
              </a:rPr>
              <a:t>Ar-Ge için kullanılan Amortismana Tabi İktisadi Kıymetlerin amortismanları</a:t>
            </a:r>
          </a:p>
          <a:p>
            <a:pPr marL="342900" indent="-342900" algn="just">
              <a:lnSpc>
                <a:spcPct val="150000"/>
              </a:lnSpc>
              <a:buFont typeface="Arial" panose="020B0604020202020204" pitchFamily="34" charset="0"/>
              <a:buChar char="•"/>
            </a:pPr>
            <a:r>
              <a:rPr lang="tr-TR" sz="1700" dirty="0">
                <a:latin typeface="Arial" panose="020B0604020202020204" pitchFamily="34" charset="0"/>
                <a:cs typeface="Arial" panose="020B0604020202020204" pitchFamily="34" charset="0"/>
              </a:rPr>
              <a:t>Direk olarak Ar-Ge departmanı ile ilgili diğer giderlerdir. </a:t>
            </a:r>
          </a:p>
          <a:p>
            <a:endParaRPr lang="tr-TR" dirty="0"/>
          </a:p>
        </p:txBody>
      </p:sp>
    </p:spTree>
    <p:extLst>
      <p:ext uri="{BB962C8B-B14F-4D97-AF65-F5344CB8AC3E}">
        <p14:creationId xmlns:p14="http://schemas.microsoft.com/office/powerpoint/2010/main" val="105240223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877456"/>
            <a:ext cx="11090564" cy="5002136"/>
          </a:xfrm>
        </p:spPr>
        <p:txBody>
          <a:bodyPr/>
          <a:lstStyle/>
          <a:p>
            <a:r>
              <a:rPr lang="tr-TR" sz="1800" b="1" dirty="0">
                <a:latin typeface="Arial" panose="020B0604020202020204" pitchFamily="34" charset="0"/>
                <a:cs typeface="Arial" panose="020B0604020202020204" pitchFamily="34" charset="0"/>
              </a:rPr>
              <a:t>İLAVE ARGE İNDİRİMİ </a:t>
            </a:r>
            <a:endParaRPr lang="tr-TR" sz="1800" dirty="0">
              <a:latin typeface="Arial" panose="020B0604020202020204" pitchFamily="34" charset="0"/>
              <a:cs typeface="Arial" panose="020B0604020202020204" pitchFamily="34" charset="0"/>
            </a:endParaRPr>
          </a:p>
          <a:p>
            <a:endParaRPr lang="tr-TR" dirty="0"/>
          </a:p>
        </p:txBody>
      </p:sp>
      <p:sp>
        <p:nvSpPr>
          <p:cNvPr id="4" name="Dikdörtgen 3"/>
          <p:cNvSpPr/>
          <p:nvPr/>
        </p:nvSpPr>
        <p:spPr>
          <a:xfrm>
            <a:off x="482600" y="1503566"/>
            <a:ext cx="11090564" cy="4621778"/>
          </a:xfrm>
          <a:prstGeom prst="rect">
            <a:avLst/>
          </a:prstGeom>
        </p:spPr>
        <p:txBody>
          <a:bodyPr wrap="square">
            <a:spAutoFit/>
          </a:bodyPr>
          <a:lstStyle/>
          <a:p>
            <a:pPr marL="342900" lvl="0" indent="-342900" algn="just">
              <a:lnSpc>
                <a:spcPct val="150000"/>
              </a:lnSpc>
              <a:spcAft>
                <a:spcPts val="0"/>
              </a:spcAft>
              <a:buFont typeface="+mj-lt"/>
              <a:buAutoNum type="arabicPeriod"/>
            </a:pPr>
            <a:r>
              <a:rPr lang="tr-TR" sz="1600" dirty="0">
                <a:latin typeface="Arial" panose="020B0604020202020204" pitchFamily="34" charset="0"/>
                <a:ea typeface="Georgia" panose="02040502050405020303" pitchFamily="18" charset="0"/>
                <a:cs typeface="Arial" panose="020B0604020202020204" pitchFamily="34" charset="0"/>
              </a:rPr>
              <a:t>Ar-Ge harcamasının toplam ciro içeresindeki payı </a:t>
            </a:r>
          </a:p>
          <a:p>
            <a:pPr marL="342900" lvl="0" indent="-342900" algn="just">
              <a:lnSpc>
                <a:spcPct val="150000"/>
              </a:lnSpc>
              <a:spcAft>
                <a:spcPts val="0"/>
              </a:spcAft>
              <a:buFont typeface="+mj-lt"/>
              <a:buAutoNum type="arabicPeriod"/>
            </a:pPr>
            <a:r>
              <a:rPr lang="tr-TR" sz="1600" dirty="0">
                <a:latin typeface="Arial" panose="020B0604020202020204" pitchFamily="34" charset="0"/>
                <a:ea typeface="Georgia" panose="02040502050405020303" pitchFamily="18" charset="0"/>
                <a:cs typeface="Arial" panose="020B0604020202020204" pitchFamily="34" charset="0"/>
              </a:rPr>
              <a:t>Tescil edilen ulusal veya uluslararası patent sayısı</a:t>
            </a:r>
          </a:p>
          <a:p>
            <a:pPr marL="342900" lvl="0" indent="-342900" algn="just">
              <a:lnSpc>
                <a:spcPct val="150000"/>
              </a:lnSpc>
              <a:spcAft>
                <a:spcPts val="0"/>
              </a:spcAft>
              <a:buFont typeface="+mj-lt"/>
              <a:buAutoNum type="arabicPeriod"/>
            </a:pPr>
            <a:r>
              <a:rPr lang="tr-TR" sz="1600" dirty="0">
                <a:latin typeface="Arial" panose="020B0604020202020204" pitchFamily="34" charset="0"/>
                <a:ea typeface="Georgia" panose="02040502050405020303" pitchFamily="18" charset="0"/>
                <a:cs typeface="Arial" panose="020B0604020202020204" pitchFamily="34" charset="0"/>
              </a:rPr>
              <a:t>Uluslararası destekli proje sayısı </a:t>
            </a:r>
          </a:p>
          <a:p>
            <a:pPr marL="342900" lvl="0" indent="-342900" algn="just">
              <a:lnSpc>
                <a:spcPct val="150000"/>
              </a:lnSpc>
              <a:spcAft>
                <a:spcPts val="0"/>
              </a:spcAft>
              <a:buFont typeface="+mj-lt"/>
              <a:buAutoNum type="arabicPeriod"/>
            </a:pPr>
            <a:r>
              <a:rPr lang="tr-TR" sz="1600" dirty="0">
                <a:latin typeface="Arial" panose="020B0604020202020204" pitchFamily="34" charset="0"/>
                <a:ea typeface="Georgia" panose="02040502050405020303" pitchFamily="18" charset="0"/>
                <a:cs typeface="Arial" panose="020B0604020202020204" pitchFamily="34" charset="0"/>
              </a:rPr>
              <a:t>Lisans üstü araştırmacı sayısının toplam Ar-Ge personeline oranı </a:t>
            </a:r>
          </a:p>
          <a:p>
            <a:pPr marL="342900" lvl="0" indent="-342900" algn="just">
              <a:lnSpc>
                <a:spcPct val="150000"/>
              </a:lnSpc>
              <a:spcAft>
                <a:spcPts val="0"/>
              </a:spcAft>
              <a:buFont typeface="+mj-lt"/>
              <a:buAutoNum type="arabicPeriod"/>
            </a:pPr>
            <a:r>
              <a:rPr lang="tr-TR" sz="1600" dirty="0">
                <a:latin typeface="Arial" panose="020B0604020202020204" pitchFamily="34" charset="0"/>
                <a:ea typeface="Georgia" panose="02040502050405020303" pitchFamily="18" charset="0"/>
                <a:cs typeface="Arial" panose="020B0604020202020204" pitchFamily="34" charset="0"/>
              </a:rPr>
              <a:t>Toplam araştırmacı sayısının toplam Ar-Ge personeline oranı </a:t>
            </a:r>
          </a:p>
          <a:p>
            <a:pPr marL="342900" lvl="0" indent="-342900" algn="just">
              <a:lnSpc>
                <a:spcPct val="150000"/>
              </a:lnSpc>
              <a:spcAft>
                <a:spcPts val="800"/>
              </a:spcAft>
              <a:buFont typeface="+mj-lt"/>
              <a:buAutoNum type="arabicPeriod"/>
            </a:pPr>
            <a:r>
              <a:rPr lang="tr-TR" sz="1600" dirty="0">
                <a:latin typeface="Arial" panose="020B0604020202020204" pitchFamily="34" charset="0"/>
                <a:ea typeface="Georgia" panose="02040502050405020303" pitchFamily="18" charset="0"/>
                <a:cs typeface="Arial" panose="020B0604020202020204" pitchFamily="34" charset="0"/>
              </a:rPr>
              <a:t>Ar-Ge projesi sonucu ortaya çıkan cironun toplam ciro içeresindeki payı </a:t>
            </a:r>
          </a:p>
          <a:p>
            <a:pPr>
              <a:lnSpc>
                <a:spcPct val="150000"/>
              </a:lnSpc>
            </a:pPr>
            <a:r>
              <a:rPr lang="tr-TR" sz="1600" dirty="0">
                <a:latin typeface="Arial" panose="020B0604020202020204" pitchFamily="34" charset="0"/>
                <a:ea typeface="Georgia" panose="02040502050405020303" pitchFamily="18" charset="0"/>
                <a:cs typeface="Arial" panose="020B0604020202020204" pitchFamily="34" charset="0"/>
              </a:rPr>
              <a:t>Bu tablodaki kalemlerden herhangi birisinde bir önceki yıla göre %20’nin üzerinde bir artış olursa ilave </a:t>
            </a:r>
            <a:br>
              <a:rPr lang="tr-TR" sz="1600" dirty="0">
                <a:latin typeface="Arial" panose="020B0604020202020204" pitchFamily="34" charset="0"/>
                <a:ea typeface="Georgia" panose="02040502050405020303" pitchFamily="18" charset="0"/>
                <a:cs typeface="Arial" panose="020B0604020202020204" pitchFamily="34" charset="0"/>
              </a:rPr>
            </a:br>
            <a:r>
              <a:rPr lang="tr-TR" sz="1600" dirty="0">
                <a:latin typeface="Arial" panose="020B0604020202020204" pitchFamily="34" charset="0"/>
                <a:ea typeface="Georgia" panose="02040502050405020303" pitchFamily="18" charset="0"/>
                <a:cs typeface="Arial" panose="020B0604020202020204" pitchFamily="34" charset="0"/>
              </a:rPr>
              <a:t>Ar-Ge indiriminden yararlanabilir. </a:t>
            </a:r>
            <a:br>
              <a:rPr lang="tr-TR" sz="1600" dirty="0">
                <a:latin typeface="Arial" panose="020B0604020202020204" pitchFamily="34" charset="0"/>
                <a:ea typeface="Georgia" panose="02040502050405020303" pitchFamily="18" charset="0"/>
                <a:cs typeface="Arial" panose="020B0604020202020204" pitchFamily="34" charset="0"/>
              </a:rPr>
            </a:br>
            <a:r>
              <a:rPr lang="tr-TR" sz="1600" dirty="0">
                <a:latin typeface="Arial" panose="020B0604020202020204" pitchFamily="34" charset="0"/>
                <a:ea typeface="Georgia" panose="02040502050405020303" pitchFamily="18" charset="0"/>
                <a:cs typeface="Arial" panose="020B0604020202020204" pitchFamily="34" charset="0"/>
              </a:rPr>
              <a:t/>
            </a:r>
            <a:br>
              <a:rPr lang="tr-TR" sz="1600" dirty="0">
                <a:latin typeface="Arial" panose="020B0604020202020204" pitchFamily="34" charset="0"/>
                <a:ea typeface="Georgia" panose="02040502050405020303" pitchFamily="18" charset="0"/>
                <a:cs typeface="Arial" panose="020B0604020202020204" pitchFamily="34" charset="0"/>
              </a:rPr>
            </a:br>
            <a:r>
              <a:rPr lang="tr-TR" sz="1600" dirty="0">
                <a:latin typeface="Arial" panose="020B0604020202020204" pitchFamily="34" charset="0"/>
                <a:cs typeface="Arial" panose="020B0604020202020204" pitchFamily="34" charset="0"/>
              </a:rPr>
              <a:t>Bu durumda bir önceki yıldan bu yıla Ar-Ge harcamasında oluşan harcamanın artış tutarının yarısı kadar daha ilave Ar-Ge indiriminden yararlanılabilecektir. </a:t>
            </a:r>
          </a:p>
          <a:p>
            <a:pPr algn="just">
              <a:lnSpc>
                <a:spcPct val="150000"/>
              </a:lnSpc>
              <a:spcAft>
                <a:spcPts val="0"/>
              </a:spcAft>
            </a:pPr>
            <a:endParaRPr lang="tr-TR" dirty="0">
              <a:latin typeface="Arial" panose="020B0604020202020204" pitchFamily="34"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195542064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169166307"/>
              </p:ext>
            </p:extLst>
          </p:nvPr>
        </p:nvGraphicFramePr>
        <p:xfrm>
          <a:off x="800749" y="2837580"/>
          <a:ext cx="10735467" cy="1023220"/>
        </p:xfrm>
        <a:graphic>
          <a:graphicData uri="http://schemas.openxmlformats.org/drawingml/2006/table">
            <a:tbl>
              <a:tblPr firstRow="1" firstCol="1" bandRow="1">
                <a:tableStyleId>{5C22544A-7EE6-4342-B048-85BDC9FD1C3A}</a:tableStyleId>
              </a:tblPr>
              <a:tblGrid>
                <a:gridCol w="3578489">
                  <a:extLst>
                    <a:ext uri="{9D8B030D-6E8A-4147-A177-3AD203B41FA5}">
                      <a16:colId xmlns:a16="http://schemas.microsoft.com/office/drawing/2014/main" val="1012557455"/>
                    </a:ext>
                  </a:extLst>
                </a:gridCol>
                <a:gridCol w="3578489">
                  <a:extLst>
                    <a:ext uri="{9D8B030D-6E8A-4147-A177-3AD203B41FA5}">
                      <a16:colId xmlns:a16="http://schemas.microsoft.com/office/drawing/2014/main" val="3301306109"/>
                    </a:ext>
                  </a:extLst>
                </a:gridCol>
                <a:gridCol w="3578489">
                  <a:extLst>
                    <a:ext uri="{9D8B030D-6E8A-4147-A177-3AD203B41FA5}">
                      <a16:colId xmlns:a16="http://schemas.microsoft.com/office/drawing/2014/main" val="726770864"/>
                    </a:ext>
                  </a:extLst>
                </a:gridCol>
              </a:tblGrid>
              <a:tr h="511610">
                <a:tc>
                  <a:txBody>
                    <a:bodyPr/>
                    <a:lstStyle/>
                    <a:p>
                      <a:pPr>
                        <a:lnSpc>
                          <a:spcPct val="107000"/>
                        </a:lnSpc>
                        <a:spcAft>
                          <a:spcPts val="0"/>
                        </a:spcAft>
                      </a:pPr>
                      <a:r>
                        <a:rPr lang="tr-TR" sz="1800">
                          <a:effectLst/>
                        </a:rPr>
                        <a:t> </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800" dirty="0">
                          <a:effectLst/>
                        </a:rPr>
                        <a:t>2021</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800" dirty="0">
                          <a:effectLst/>
                        </a:rPr>
                        <a:t>2022</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77941639"/>
                  </a:ext>
                </a:extLst>
              </a:tr>
              <a:tr h="511610">
                <a:tc>
                  <a:txBody>
                    <a:bodyPr/>
                    <a:lstStyle/>
                    <a:p>
                      <a:pPr>
                        <a:lnSpc>
                          <a:spcPct val="107000"/>
                        </a:lnSpc>
                        <a:spcAft>
                          <a:spcPts val="0"/>
                        </a:spcAft>
                      </a:pPr>
                      <a:r>
                        <a:rPr lang="tr-TR" sz="1800">
                          <a:effectLst/>
                        </a:rPr>
                        <a:t>Ar-Ge harcaması</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800">
                          <a:effectLst/>
                        </a:rPr>
                        <a:t>1.000.000</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800" dirty="0">
                          <a:effectLst/>
                        </a:rPr>
                        <a:t>1.500.000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41415752"/>
                  </a:ext>
                </a:extLst>
              </a:tr>
            </a:tbl>
          </a:graphicData>
        </a:graphic>
      </p:graphicFrame>
      <p:sp>
        <p:nvSpPr>
          <p:cNvPr id="5" name="Dikdörtgen 4"/>
          <p:cNvSpPr/>
          <p:nvPr/>
        </p:nvSpPr>
        <p:spPr>
          <a:xfrm>
            <a:off x="800748" y="953946"/>
            <a:ext cx="10735469" cy="1754326"/>
          </a:xfrm>
          <a:prstGeom prst="rect">
            <a:avLst/>
          </a:prstGeom>
        </p:spPr>
        <p:txBody>
          <a:bodyPr wrap="square">
            <a:spAutoFit/>
          </a:bodyPr>
          <a:lstStyle/>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Uygulama şekli;</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2021 patent sayısı 4 </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2022 patent sayısı 6 	</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Artış oranı %50 (%20’nin üzerinde)</a:t>
            </a:r>
            <a:endParaRPr lang="tr-TR" dirty="0">
              <a:latin typeface="Arial" panose="020B0604020202020204" pitchFamily="34" charset="0"/>
              <a:ea typeface="Georgia" panose="02040502050405020303" pitchFamily="18" charset="0"/>
              <a:cs typeface="Times New Roman" panose="02020603050405020304" pitchFamily="18" charset="0"/>
            </a:endParaRPr>
          </a:p>
        </p:txBody>
      </p:sp>
      <p:sp>
        <p:nvSpPr>
          <p:cNvPr id="6" name="Dikdörtgen 5"/>
          <p:cNvSpPr/>
          <p:nvPr/>
        </p:nvSpPr>
        <p:spPr>
          <a:xfrm>
            <a:off x="800748" y="3990108"/>
            <a:ext cx="10735468" cy="1754326"/>
          </a:xfrm>
          <a:prstGeom prst="rect">
            <a:avLst/>
          </a:prstGeom>
        </p:spPr>
        <p:txBody>
          <a:bodyPr wrap="square">
            <a:spAutoFit/>
          </a:bodyPr>
          <a:lstStyle/>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İlave Ar-Ge indirimi;</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(1.500.000-1.000.000) *%50 = 250.000 </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Normal şartlarda 2022 yılı beyanname üzerinden düşülecek Ar-Ge indirimi 1.500.000 ₺ iken, </a:t>
            </a:r>
            <a:endParaRPr lang="tr-TR" dirty="0">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İlave Ar-Ge indirimi ile 1.750.000 ₺ olarak indirilebilecektir. </a:t>
            </a:r>
            <a:endParaRPr lang="tr-TR" dirty="0">
              <a:latin typeface="Arial" panose="020B0604020202020204" pitchFamily="34"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332771552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600" y="692727"/>
            <a:ext cx="10634472" cy="969818"/>
          </a:xfrm>
        </p:spPr>
        <p:txBody>
          <a:bodyPr/>
          <a:lstStyle/>
          <a:p>
            <a:r>
              <a:rPr lang="tr-TR" sz="2000" b="1" dirty="0">
                <a:latin typeface="Arial" panose="020B0604020202020204" pitchFamily="34" charset="0"/>
                <a:cs typeface="Arial" panose="020B0604020202020204" pitchFamily="34" charset="0"/>
              </a:rPr>
              <a:t/>
            </a:r>
            <a:br>
              <a:rPr lang="tr-TR" sz="2000" b="1" dirty="0">
                <a:latin typeface="Arial" panose="020B0604020202020204" pitchFamily="34" charset="0"/>
                <a:cs typeface="Arial" panose="020B0604020202020204" pitchFamily="34" charset="0"/>
              </a:rPr>
            </a:br>
            <a:r>
              <a:rPr lang="tr-TR" sz="2000" b="1" dirty="0">
                <a:latin typeface="Arial" panose="020B0604020202020204" pitchFamily="34" charset="0"/>
                <a:cs typeface="Arial" panose="020B0604020202020204" pitchFamily="34" charset="0"/>
              </a:rPr>
              <a:t/>
            </a:r>
            <a:br>
              <a:rPr lang="tr-TR" sz="2000" b="1" dirty="0">
                <a:latin typeface="Arial" panose="020B0604020202020204" pitchFamily="34" charset="0"/>
                <a:cs typeface="Arial" panose="020B0604020202020204" pitchFamily="34" charset="0"/>
              </a:rPr>
            </a:br>
            <a:r>
              <a:rPr lang="tr-TR" sz="2000" b="1" dirty="0">
                <a:latin typeface="Arial" panose="020B0604020202020204" pitchFamily="34" charset="0"/>
                <a:cs typeface="Arial" panose="020B0604020202020204" pitchFamily="34" charset="0"/>
              </a:rPr>
              <a:t/>
            </a:r>
            <a:br>
              <a:rPr lang="tr-TR" sz="2000" b="1" dirty="0">
                <a:latin typeface="Arial" panose="020B0604020202020204" pitchFamily="34" charset="0"/>
                <a:cs typeface="Arial" panose="020B0604020202020204" pitchFamily="34" charset="0"/>
              </a:rPr>
            </a:br>
            <a:r>
              <a:rPr lang="tr-TR" sz="1600" b="1" dirty="0">
                <a:latin typeface="Arial" panose="020B0604020202020204" pitchFamily="34" charset="0"/>
                <a:cs typeface="Arial" panose="020B0604020202020204" pitchFamily="34" charset="0"/>
              </a:rPr>
              <a:t>TEKNOGİRİŞİM SERMAYE DESTEĞİ </a:t>
            </a:r>
            <a:r>
              <a:rPr lang="tr-TR" b="1" dirty="0"/>
              <a:t/>
            </a:r>
            <a:br>
              <a:rPr lang="tr-TR" b="1" dirty="0"/>
            </a:br>
            <a:endParaRPr lang="tr-TR" dirty="0"/>
          </a:p>
        </p:txBody>
      </p:sp>
      <p:sp>
        <p:nvSpPr>
          <p:cNvPr id="3" name="İçerik Yer Tutucusu 2"/>
          <p:cNvSpPr>
            <a:spLocks noGrp="1"/>
          </p:cNvSpPr>
          <p:nvPr>
            <p:ph idx="1"/>
          </p:nvPr>
        </p:nvSpPr>
        <p:spPr>
          <a:xfrm>
            <a:off x="482600" y="1533236"/>
            <a:ext cx="11044382" cy="4461163"/>
          </a:xfrm>
        </p:spPr>
        <p:txBody>
          <a:bodyPr>
            <a:normAutofit fontScale="85000" lnSpcReduction="10000"/>
          </a:bodyPr>
          <a:lstStyle/>
          <a:p>
            <a:pPr algn="just">
              <a:lnSpc>
                <a:spcPct val="160000"/>
              </a:lnSpc>
            </a:pPr>
            <a:r>
              <a:rPr lang="tr-TR" sz="2000" dirty="0" err="1">
                <a:latin typeface="Arial" panose="020B0604020202020204" pitchFamily="34" charset="0"/>
                <a:cs typeface="Arial" panose="020B0604020202020204" pitchFamily="34" charset="0"/>
              </a:rPr>
              <a:t>Teknokentlerde</a:t>
            </a:r>
            <a:r>
              <a:rPr lang="tr-TR" sz="2000" dirty="0">
                <a:latin typeface="Arial" panose="020B0604020202020204" pitchFamily="34" charset="0"/>
                <a:cs typeface="Arial" panose="020B0604020202020204" pitchFamily="34" charset="0"/>
              </a:rPr>
              <a:t> faaliyette bulunanlara Bakanlık tarafından uygun görülen alanlarda gerçekleştirecekleri projelerinin finansmanında kullanılmak üzere gelir ve kurumlar vergisi mükellefleri tarafından sağlanan sermaye destekleri, beyan edilen gelirin veya kurum kazancının yüzde onunu ve öz sermayenin yüzde yirmisini aşmamak üzere, Gelir Vergisi Kanunu’nun 89’uncu maddesi uyarınca ticari kazancın tespitinde indirim konusu yapılır. </a:t>
            </a:r>
          </a:p>
          <a:p>
            <a:pPr algn="just">
              <a:lnSpc>
                <a:spcPct val="160000"/>
              </a:lnSpc>
            </a:pPr>
            <a:r>
              <a:rPr lang="tr-TR" sz="2000" dirty="0">
                <a:latin typeface="Arial" panose="020B0604020202020204" pitchFamily="34" charset="0"/>
                <a:cs typeface="Arial" panose="020B0604020202020204" pitchFamily="34" charset="0"/>
              </a:rPr>
              <a:t>Ar-Ge projesi yürütülmesi amacıyla kurulmuş olan,</a:t>
            </a:r>
          </a:p>
          <a:p>
            <a:pPr algn="just">
              <a:lnSpc>
                <a:spcPct val="160000"/>
              </a:lnSpc>
            </a:pPr>
            <a:r>
              <a:rPr lang="tr-TR" sz="2000" dirty="0">
                <a:latin typeface="Arial" panose="020B0604020202020204" pitchFamily="34" charset="0"/>
                <a:cs typeface="Arial" panose="020B0604020202020204" pitchFamily="34" charset="0"/>
              </a:rPr>
              <a:t>Kurucusunun; Lisans, yüksek lisans, doktora eğitiminin son sınıfında veya 10 yıl içerisinde mezun olmuş ve </a:t>
            </a:r>
            <a:r>
              <a:rPr lang="tr-TR" sz="2000" dirty="0" err="1">
                <a:latin typeface="Arial" panose="020B0604020202020204" pitchFamily="34" charset="0"/>
                <a:cs typeface="Arial" panose="020B0604020202020204" pitchFamily="34" charset="0"/>
              </a:rPr>
              <a:t>teknogirişim</a:t>
            </a:r>
            <a:r>
              <a:rPr lang="tr-TR" sz="2000" dirty="0">
                <a:latin typeface="Arial" panose="020B0604020202020204" pitchFamily="34" charset="0"/>
                <a:cs typeface="Arial" panose="020B0604020202020204" pitchFamily="34" charset="0"/>
              </a:rPr>
              <a:t> sermaye projesinin onayını almış olması şartıyla,  </a:t>
            </a:r>
          </a:p>
          <a:p>
            <a:pPr algn="just">
              <a:lnSpc>
                <a:spcPct val="160000"/>
              </a:lnSpc>
            </a:pPr>
            <a:r>
              <a:rPr lang="tr-TR" sz="2000" dirty="0">
                <a:latin typeface="Arial" panose="020B0604020202020204" pitchFamily="34" charset="0"/>
                <a:cs typeface="Arial" panose="020B0604020202020204" pitchFamily="34" charset="0"/>
              </a:rPr>
              <a:t>Gelir veya kurumlar vergisi mükelleflerinin bu firmalara yapmış oldukları sermaye yatırımları </a:t>
            </a:r>
            <a:r>
              <a:rPr lang="tr-TR" sz="2000" dirty="0" err="1">
                <a:latin typeface="Arial" panose="020B0604020202020204" pitchFamily="34" charset="0"/>
                <a:cs typeface="Arial" panose="020B0604020202020204" pitchFamily="34" charset="0"/>
              </a:rPr>
              <a:t>teknogirişim</a:t>
            </a:r>
            <a:r>
              <a:rPr lang="tr-TR" sz="2000" dirty="0">
                <a:latin typeface="Arial" panose="020B0604020202020204" pitchFamily="34" charset="0"/>
                <a:cs typeface="Arial" panose="020B0604020202020204" pitchFamily="34" charset="0"/>
              </a:rPr>
              <a:t> sermaye desteğinden yararlanabilir. </a:t>
            </a:r>
          </a:p>
          <a:p>
            <a:endParaRPr lang="tr-TR" dirty="0"/>
          </a:p>
        </p:txBody>
      </p:sp>
    </p:spTree>
    <p:extLst>
      <p:ext uri="{BB962C8B-B14F-4D97-AF65-F5344CB8AC3E}">
        <p14:creationId xmlns:p14="http://schemas.microsoft.com/office/powerpoint/2010/main" val="184631419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9843" y="649358"/>
            <a:ext cx="11220576" cy="5349504"/>
          </a:xfrm>
        </p:spPr>
        <p:txBody>
          <a:bodyPr>
            <a:normAutofit/>
          </a:bodyPr>
          <a:lstStyle/>
          <a:p>
            <a:pPr algn="just">
              <a:lnSpc>
                <a:spcPct val="150000"/>
              </a:lnSpc>
            </a:pPr>
            <a:r>
              <a:rPr lang="tr-TR" sz="1500" b="1" dirty="0">
                <a:latin typeface="Arial" panose="020B0604020202020204" pitchFamily="34" charset="0"/>
                <a:cs typeface="Arial" panose="020B0604020202020204" pitchFamily="34" charset="0"/>
              </a:rPr>
              <a:t>İndirime konu edilebilecek tutar;</a:t>
            </a:r>
            <a:endParaRPr lang="tr-TR" sz="1500" dirty="0">
              <a:latin typeface="Arial" panose="020B0604020202020204" pitchFamily="34" charset="0"/>
              <a:cs typeface="Arial" panose="020B0604020202020204" pitchFamily="34" charset="0"/>
            </a:endParaRPr>
          </a:p>
          <a:p>
            <a:pPr lvl="0" algn="just">
              <a:lnSpc>
                <a:spcPct val="150000"/>
              </a:lnSpc>
            </a:pPr>
            <a:r>
              <a:rPr lang="tr-TR" sz="1500" dirty="0">
                <a:latin typeface="Arial" panose="020B0604020202020204" pitchFamily="34" charset="0"/>
                <a:cs typeface="Arial" panose="020B0604020202020204" pitchFamily="34" charset="0"/>
              </a:rPr>
              <a:t>En fazla 500.000 ₺ olabilir</a:t>
            </a:r>
          </a:p>
          <a:p>
            <a:pPr lvl="0" algn="just">
              <a:lnSpc>
                <a:spcPct val="150000"/>
              </a:lnSpc>
            </a:pPr>
            <a:r>
              <a:rPr lang="tr-TR" sz="1500" dirty="0">
                <a:latin typeface="Arial" panose="020B0604020202020204" pitchFamily="34" charset="0"/>
                <a:cs typeface="Arial" panose="020B0604020202020204" pitchFamily="34" charset="0"/>
              </a:rPr>
              <a:t>Dönem başı öz sermayenin %20 sini,</a:t>
            </a:r>
          </a:p>
          <a:p>
            <a:pPr lvl="0" algn="just">
              <a:lnSpc>
                <a:spcPct val="150000"/>
              </a:lnSpc>
            </a:pPr>
            <a:r>
              <a:rPr lang="tr-TR" sz="1500" dirty="0">
                <a:latin typeface="Arial" panose="020B0604020202020204" pitchFamily="34" charset="0"/>
                <a:cs typeface="Arial" panose="020B0604020202020204" pitchFamily="34" charset="0"/>
              </a:rPr>
              <a:t>Kurum kazancının %10’unu geçemez.</a:t>
            </a:r>
          </a:p>
          <a:p>
            <a:pPr algn="just">
              <a:lnSpc>
                <a:spcPct val="150000"/>
              </a:lnSpc>
            </a:pPr>
            <a:r>
              <a:rPr lang="tr-TR" sz="1500" b="1" dirty="0">
                <a:latin typeface="Arial" panose="020B0604020202020204" pitchFamily="34" charset="0"/>
                <a:cs typeface="Arial" panose="020B0604020202020204" pitchFamily="34" charset="0"/>
              </a:rPr>
              <a:t>Kurum kazancı</a:t>
            </a:r>
            <a:r>
              <a:rPr lang="tr-TR" sz="1500" dirty="0">
                <a:latin typeface="Arial" panose="020B0604020202020204" pitchFamily="34" charset="0"/>
                <a:cs typeface="Arial" panose="020B0604020202020204" pitchFamily="34" charset="0"/>
              </a:rPr>
              <a:t>; </a:t>
            </a:r>
          </a:p>
          <a:p>
            <a:pPr algn="just">
              <a:lnSpc>
                <a:spcPct val="150000"/>
              </a:lnSpc>
            </a:pPr>
            <a:r>
              <a:rPr lang="tr-TR" sz="1500" dirty="0">
                <a:latin typeface="Arial" panose="020B0604020202020204" pitchFamily="34" charset="0"/>
                <a:cs typeface="Arial" panose="020B0604020202020204" pitchFamily="34" charset="0"/>
              </a:rPr>
              <a:t>Ticari bilanço karı + KKEG – tüm indirim istisna ve zararlar</a:t>
            </a:r>
          </a:p>
          <a:p>
            <a:pPr algn="just">
              <a:lnSpc>
                <a:spcPct val="150000"/>
              </a:lnSpc>
            </a:pPr>
            <a:r>
              <a:rPr lang="tr-TR" sz="1500" dirty="0">
                <a:latin typeface="Arial" panose="020B0604020202020204" pitchFamily="34" charset="0"/>
                <a:cs typeface="Arial" panose="020B0604020202020204" pitchFamily="34" charset="0"/>
              </a:rPr>
              <a:t>Şeklinde tespit edilir. </a:t>
            </a:r>
          </a:p>
          <a:p>
            <a:pPr algn="just">
              <a:lnSpc>
                <a:spcPct val="150000"/>
              </a:lnSpc>
            </a:pPr>
            <a:r>
              <a:rPr lang="tr-TR" sz="1500" dirty="0">
                <a:latin typeface="Arial" panose="020B0604020202020204" pitchFamily="34" charset="0"/>
                <a:cs typeface="Arial" panose="020B0604020202020204" pitchFamily="34" charset="0"/>
              </a:rPr>
              <a:t>Hesaplanan üst limit beyannameden indirim konusu yapılabilecektir. </a:t>
            </a:r>
          </a:p>
          <a:p>
            <a:pPr algn="just">
              <a:lnSpc>
                <a:spcPct val="150000"/>
              </a:lnSpc>
            </a:pPr>
            <a:r>
              <a:rPr lang="tr-TR" sz="1500" dirty="0">
                <a:latin typeface="Arial" panose="020B0604020202020204" pitchFamily="34" charset="0"/>
                <a:cs typeface="Arial" panose="020B0604020202020204" pitchFamily="34" charset="0"/>
              </a:rPr>
              <a:t>Kazanç olması halinde indirilecek indirim ve istisnalar bölümünde bulunan bu indirim kazanç çıkmaması halinde sonraki yıllara devredilemez.</a:t>
            </a:r>
          </a:p>
          <a:p>
            <a:endParaRPr lang="tr-TR" dirty="0"/>
          </a:p>
        </p:txBody>
      </p:sp>
    </p:spTree>
    <p:extLst>
      <p:ext uri="{BB962C8B-B14F-4D97-AF65-F5344CB8AC3E}">
        <p14:creationId xmlns:p14="http://schemas.microsoft.com/office/powerpoint/2010/main" val="409370858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600" y="572008"/>
            <a:ext cx="10634472" cy="1243540"/>
          </a:xfrm>
        </p:spPr>
        <p:txBody>
          <a:bodyPr/>
          <a:lstStyle/>
          <a:p>
            <a:r>
              <a:rPr lang="tr-TR" sz="1600" b="1" dirty="0">
                <a:latin typeface="Arial" panose="020B0604020202020204" pitchFamily="34" charset="0"/>
                <a:cs typeface="Arial" panose="020B0604020202020204" pitchFamily="34" charset="0"/>
              </a:rPr>
              <a:t>KURUMLAR VERGİSİ KANUNU’NUN 10. MADDESİNDE YER ALAN İSTİSNA VE İNDİRİMLER</a:t>
            </a:r>
            <a:r>
              <a:rPr lang="tr-TR" b="1" dirty="0"/>
              <a:t/>
            </a:r>
            <a:br>
              <a:rPr lang="tr-TR" b="1" dirty="0"/>
            </a:br>
            <a:endParaRPr lang="tr-TR" dirty="0"/>
          </a:p>
        </p:txBody>
      </p:sp>
      <p:sp>
        <p:nvSpPr>
          <p:cNvPr id="3" name="İçerik Yer Tutucusu 2"/>
          <p:cNvSpPr>
            <a:spLocks noGrp="1"/>
          </p:cNvSpPr>
          <p:nvPr>
            <p:ph idx="1"/>
          </p:nvPr>
        </p:nvSpPr>
        <p:spPr>
          <a:xfrm>
            <a:off x="482600" y="1060174"/>
            <a:ext cx="11062855" cy="5229790"/>
          </a:xfrm>
        </p:spPr>
        <p:txBody>
          <a:bodyPr>
            <a:normAutofit fontScale="32500" lnSpcReduction="20000"/>
          </a:bodyPr>
          <a:lstStyle/>
          <a:p>
            <a:pPr marL="457200" lvl="0" indent="-457200" algn="just">
              <a:lnSpc>
                <a:spcPct val="170000"/>
              </a:lnSpc>
              <a:buFont typeface="Arial" panose="020B0604020202020204" pitchFamily="34" charset="0"/>
              <a:buChar char="•"/>
            </a:pPr>
            <a:r>
              <a:rPr lang="tr-TR" sz="3300" dirty="0">
                <a:latin typeface="Arial" panose="020B0604020202020204" pitchFamily="34" charset="0"/>
                <a:cs typeface="Arial" panose="020B0604020202020204" pitchFamily="34" charset="0"/>
              </a:rPr>
              <a:t> 10/1-b Sponsorluk Harcaması </a:t>
            </a:r>
          </a:p>
          <a:p>
            <a:pPr marL="457200" lvl="0" indent="-457200" algn="just">
              <a:lnSpc>
                <a:spcPct val="170000"/>
              </a:lnSpc>
              <a:buFont typeface="Arial" panose="020B0604020202020204" pitchFamily="34" charset="0"/>
              <a:buChar char="•"/>
            </a:pPr>
            <a:r>
              <a:rPr lang="tr-TR" sz="3300" dirty="0">
                <a:latin typeface="Arial" panose="020B0604020202020204" pitchFamily="34" charset="0"/>
                <a:cs typeface="Arial" panose="020B0604020202020204" pitchFamily="34" charset="0"/>
              </a:rPr>
              <a:t> 10/1-c Bağış ve Yardımlar </a:t>
            </a:r>
          </a:p>
          <a:p>
            <a:pPr marL="457200" lvl="0" indent="-457200" algn="just">
              <a:lnSpc>
                <a:spcPct val="170000"/>
              </a:lnSpc>
              <a:buFont typeface="Arial" panose="020B0604020202020204" pitchFamily="34" charset="0"/>
              <a:buChar char="•"/>
            </a:pPr>
            <a:r>
              <a:rPr lang="tr-TR" sz="3300" dirty="0">
                <a:latin typeface="Arial" panose="020B0604020202020204" pitchFamily="34" charset="0"/>
                <a:cs typeface="Arial" panose="020B0604020202020204" pitchFamily="34" charset="0"/>
              </a:rPr>
              <a:t> 10/1-ç Eğitim ve Sağlık Tesisleri ile Yurt İnşaatına İlişkin Bağış ve Yardımlar </a:t>
            </a:r>
          </a:p>
          <a:p>
            <a:pPr marL="457200" lvl="0" indent="-457200" algn="just">
              <a:lnSpc>
                <a:spcPct val="170000"/>
              </a:lnSpc>
              <a:buFont typeface="Arial" panose="020B0604020202020204" pitchFamily="34" charset="0"/>
              <a:buChar char="•"/>
            </a:pPr>
            <a:r>
              <a:rPr lang="tr-TR" sz="3300" dirty="0">
                <a:latin typeface="Arial" panose="020B0604020202020204" pitchFamily="34" charset="0"/>
                <a:cs typeface="Arial" panose="020B0604020202020204" pitchFamily="34" charset="0"/>
              </a:rPr>
              <a:t> 10/1-ç İbadethanelere ve Dini Tesislere Yapılan Bağış ve Yardımlar</a:t>
            </a:r>
          </a:p>
          <a:p>
            <a:pPr marL="457200" lvl="0" indent="-457200" algn="just">
              <a:lnSpc>
                <a:spcPct val="170000"/>
              </a:lnSpc>
              <a:buFont typeface="Arial" panose="020B0604020202020204" pitchFamily="34" charset="0"/>
              <a:buChar char="•"/>
            </a:pPr>
            <a:r>
              <a:rPr lang="tr-TR" sz="3300" dirty="0">
                <a:latin typeface="Arial" panose="020B0604020202020204" pitchFamily="34" charset="0"/>
                <a:cs typeface="Arial" panose="020B0604020202020204" pitchFamily="34" charset="0"/>
              </a:rPr>
              <a:t> 10/1-d Kültür ve Turizm Amaçlı Bağış ve Yardımlar </a:t>
            </a:r>
          </a:p>
          <a:p>
            <a:pPr marL="457200" lvl="0" indent="-457200" algn="just">
              <a:lnSpc>
                <a:spcPct val="170000"/>
              </a:lnSpc>
              <a:buFont typeface="Arial" panose="020B0604020202020204" pitchFamily="34" charset="0"/>
              <a:buChar char="•"/>
            </a:pPr>
            <a:r>
              <a:rPr lang="tr-TR" sz="3300" dirty="0">
                <a:latin typeface="Arial" panose="020B0604020202020204" pitchFamily="34" charset="0"/>
                <a:cs typeface="Arial" panose="020B0604020202020204" pitchFamily="34" charset="0"/>
              </a:rPr>
              <a:t> 10/1-e Cumhurbaşkanlığınca Başlatılan Yardım Kampanyalarına Yapılan Bağış ve Yardımlar </a:t>
            </a:r>
          </a:p>
          <a:p>
            <a:pPr marL="457200" lvl="0" indent="-457200" algn="just">
              <a:lnSpc>
                <a:spcPct val="170000"/>
              </a:lnSpc>
              <a:buFont typeface="Arial" panose="020B0604020202020204" pitchFamily="34" charset="0"/>
              <a:buChar char="•"/>
            </a:pPr>
            <a:r>
              <a:rPr lang="tr-TR" sz="3300" dirty="0">
                <a:latin typeface="Arial" panose="020B0604020202020204" pitchFamily="34" charset="0"/>
                <a:cs typeface="Arial" panose="020B0604020202020204" pitchFamily="34" charset="0"/>
              </a:rPr>
              <a:t> 10/1-f Türkiye Kızılay Derneğine ve Türkiye Yeşilay Cemiyetine Yapılan Nakdi Bağış ve Yardımlar </a:t>
            </a:r>
          </a:p>
          <a:p>
            <a:pPr marL="457200" lvl="0" indent="-457200" algn="just">
              <a:lnSpc>
                <a:spcPct val="170000"/>
              </a:lnSpc>
              <a:buFont typeface="Arial" panose="020B0604020202020204" pitchFamily="34" charset="0"/>
              <a:buChar char="•"/>
            </a:pPr>
            <a:r>
              <a:rPr lang="tr-TR" sz="3300" dirty="0">
                <a:latin typeface="Arial" panose="020B0604020202020204" pitchFamily="34" charset="0"/>
                <a:cs typeface="Arial" panose="020B0604020202020204" pitchFamily="34" charset="0"/>
              </a:rPr>
              <a:t> 10/1-g VUK 325/A Maddesine Göre Girişim Sermayesi Fonu Olarak Ayrılan Tutarlar </a:t>
            </a:r>
          </a:p>
          <a:p>
            <a:pPr marL="457200" lvl="0" indent="-457200" algn="just">
              <a:lnSpc>
                <a:spcPct val="170000"/>
              </a:lnSpc>
              <a:buFont typeface="Arial" panose="020B0604020202020204" pitchFamily="34" charset="0"/>
              <a:buChar char="•"/>
            </a:pPr>
            <a:r>
              <a:rPr lang="tr-TR" sz="3300" dirty="0">
                <a:latin typeface="Arial" panose="020B0604020202020204" pitchFamily="34" charset="0"/>
                <a:cs typeface="Arial" panose="020B0604020202020204" pitchFamily="34" charset="0"/>
              </a:rPr>
              <a:t> 10/1-ğ Türkiye’den Yurt Dışına Yapılan Sağlık, Eğitim ve Diğer Teknik Hizmetlere İlişkin İndirim </a:t>
            </a:r>
          </a:p>
          <a:p>
            <a:pPr marL="457200" indent="-457200">
              <a:lnSpc>
                <a:spcPct val="170000"/>
              </a:lnSpc>
              <a:buFont typeface="Arial" panose="020B0604020202020204" pitchFamily="34" charset="0"/>
              <a:buChar char="•"/>
            </a:pPr>
            <a:r>
              <a:rPr lang="tr-TR" sz="3300" dirty="0">
                <a:latin typeface="Arial" panose="020B0604020202020204" pitchFamily="34" charset="0"/>
                <a:cs typeface="Arial" panose="020B0604020202020204" pitchFamily="34" charset="0"/>
              </a:rPr>
              <a:t> 10/1-ı Nakdi Sermaye Artırımından Kaynaklanan Faiz İndirimi </a:t>
            </a:r>
            <a:br>
              <a:rPr lang="tr-TR" sz="3300" dirty="0">
                <a:latin typeface="Arial" panose="020B0604020202020204" pitchFamily="34" charset="0"/>
                <a:cs typeface="Arial" panose="020B0604020202020204" pitchFamily="34" charset="0"/>
              </a:rPr>
            </a:br>
            <a:r>
              <a:rPr lang="tr-TR" sz="3300" dirty="0">
                <a:latin typeface="Arial" panose="020B0604020202020204" pitchFamily="34" charset="0"/>
                <a:cs typeface="Arial" panose="020B0604020202020204" pitchFamily="34" charset="0"/>
              </a:rPr>
              <a:t/>
            </a:r>
            <a:br>
              <a:rPr lang="tr-TR" sz="3300" dirty="0">
                <a:latin typeface="Arial" panose="020B0604020202020204" pitchFamily="34" charset="0"/>
                <a:cs typeface="Arial" panose="020B0604020202020204" pitchFamily="34" charset="0"/>
              </a:rPr>
            </a:br>
            <a:r>
              <a:rPr lang="tr-TR" sz="3700" dirty="0">
                <a:latin typeface="Arial" panose="020B0604020202020204" pitchFamily="34" charset="0"/>
                <a:cs typeface="Arial" panose="020B0604020202020204" pitchFamily="34" charset="0"/>
              </a:rPr>
              <a:t>Kurumlar Vergisi Matrahının tespitinde </a:t>
            </a:r>
            <a:r>
              <a:rPr lang="tr-TR" sz="3700" b="1" dirty="0">
                <a:latin typeface="Arial" panose="020B0604020202020204" pitchFamily="34" charset="0"/>
                <a:cs typeface="Arial" panose="020B0604020202020204" pitchFamily="34" charset="0"/>
              </a:rPr>
              <a:t>beyanname üzerinde</a:t>
            </a:r>
            <a:r>
              <a:rPr lang="tr-TR" sz="3700" dirty="0">
                <a:latin typeface="Arial" panose="020B0604020202020204" pitchFamily="34" charset="0"/>
                <a:cs typeface="Arial" panose="020B0604020202020204" pitchFamily="34" charset="0"/>
              </a:rPr>
              <a:t> ayrıca gösterilmesi şartıyla ve kanundaki sırasıyla kurum kazancından indirilebilecektir. </a:t>
            </a:r>
            <a:br>
              <a:rPr lang="tr-TR" sz="3700" dirty="0">
                <a:latin typeface="Arial" panose="020B0604020202020204" pitchFamily="34" charset="0"/>
                <a:cs typeface="Arial" panose="020B0604020202020204" pitchFamily="34" charset="0"/>
              </a:rPr>
            </a:br>
            <a:r>
              <a:rPr lang="tr-TR" sz="3700" dirty="0">
                <a:latin typeface="Arial" panose="020B0604020202020204" pitchFamily="34" charset="0"/>
                <a:cs typeface="Arial" panose="020B0604020202020204" pitchFamily="34" charset="0"/>
              </a:rPr>
              <a:t>Bu madde ile düzenlenen diğer indirimler esasen kazancın bulunması halinde indirim konusu yapılan, kazancın indirim için yetersiz olması halinde sonraki yıla devredemeyen indirimlerdir. </a:t>
            </a:r>
          </a:p>
          <a:p>
            <a:pPr marL="342900" lvl="0" indent="-342900" algn="just">
              <a:buFont typeface="Arial" panose="020B0604020202020204" pitchFamily="34" charset="0"/>
              <a:buChar char="•"/>
            </a:pPr>
            <a:endParaRPr lang="tr-TR"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22108332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905164"/>
            <a:ext cx="11164455" cy="5107709"/>
          </a:xfrm>
        </p:spPr>
        <p:txBody>
          <a:bodyPr>
            <a:normAutofit fontScale="55000" lnSpcReduction="20000"/>
          </a:bodyPr>
          <a:lstStyle/>
          <a:p>
            <a:r>
              <a:rPr lang="tr-TR" sz="2800" b="1" dirty="0">
                <a:latin typeface="Arial" panose="020B0604020202020204" pitchFamily="34" charset="0"/>
                <a:cs typeface="Arial" panose="020B0604020202020204" pitchFamily="34" charset="0"/>
              </a:rPr>
              <a:t>SPONSORLUK HARCAMALARI </a:t>
            </a:r>
            <a:br>
              <a:rPr lang="tr-TR" sz="2800" b="1" dirty="0">
                <a:latin typeface="Arial" panose="020B0604020202020204" pitchFamily="34" charset="0"/>
                <a:cs typeface="Arial" panose="020B0604020202020204" pitchFamily="34" charset="0"/>
              </a:rPr>
            </a:br>
            <a:endParaRPr lang="tr-TR" sz="2800" dirty="0">
              <a:latin typeface="Arial" panose="020B0604020202020204" pitchFamily="34" charset="0"/>
              <a:cs typeface="Arial" panose="020B0604020202020204" pitchFamily="34" charset="0"/>
            </a:endParaRPr>
          </a:p>
          <a:p>
            <a:pPr algn="just">
              <a:lnSpc>
                <a:spcPct val="170000"/>
              </a:lnSpc>
            </a:pPr>
            <a:r>
              <a:rPr lang="tr-TR" sz="2800" dirty="0">
                <a:latin typeface="Arial" panose="020B0604020202020204" pitchFamily="34" charset="0"/>
                <a:cs typeface="Arial" panose="020B0604020202020204" pitchFamily="34" charset="0"/>
              </a:rPr>
              <a:t>1/5/1986 tarihli ve 3289 sayılı Gençlik ve Spor Genel Müdürlüğünün Teşkilat ve Görevleri Hakkında Kanun ile 17/6/1992 tarihli ve 3813 sayılı Türkiye Futbol Federasyonu Kuruluş ve Görevleri Hakkında Kanun kapsamında yapılan sponsorluk harcamalarının sözü edilen kanunlar uyarınca tespit edilen amatör spor dalları için tamamı, profesyonel spor dalları için % 50’si Kurumlar vergisi matrahının tespitinde, kurumlar vergisi beyannamesi üzerinde ayrıca gösterilmek şartıyla, kurum kazancından indirilir.</a:t>
            </a:r>
          </a:p>
          <a:p>
            <a:pPr algn="just"/>
            <a:r>
              <a:rPr lang="tr-TR" sz="2800" b="1" dirty="0">
                <a:latin typeface="Arial" panose="020B0604020202020204" pitchFamily="34" charset="0"/>
                <a:cs typeface="Arial" panose="020B0604020202020204" pitchFamily="34" charset="0"/>
              </a:rPr>
              <a:t/>
            </a:r>
            <a:br>
              <a:rPr lang="tr-TR" sz="2800" b="1" dirty="0">
                <a:latin typeface="Arial" panose="020B0604020202020204" pitchFamily="34" charset="0"/>
                <a:cs typeface="Arial" panose="020B0604020202020204" pitchFamily="34" charset="0"/>
              </a:rPr>
            </a:br>
            <a:r>
              <a:rPr lang="tr-TR" sz="2800" b="1" dirty="0">
                <a:latin typeface="Arial" panose="020B0604020202020204" pitchFamily="34" charset="0"/>
                <a:cs typeface="Arial" panose="020B0604020202020204" pitchFamily="34" charset="0"/>
              </a:rPr>
              <a:t>Uygulaması; </a:t>
            </a:r>
            <a:endParaRPr lang="tr-TR" sz="2800" dirty="0">
              <a:latin typeface="Arial" panose="020B0604020202020204" pitchFamily="34" charset="0"/>
              <a:cs typeface="Arial" panose="020B0604020202020204" pitchFamily="34" charset="0"/>
            </a:endParaRPr>
          </a:p>
          <a:p>
            <a:pPr>
              <a:lnSpc>
                <a:spcPct val="170000"/>
              </a:lnSpc>
            </a:pPr>
            <a:r>
              <a:rPr lang="tr-TR" sz="2800" dirty="0">
                <a:latin typeface="Arial" panose="020B0604020202020204" pitchFamily="34" charset="0"/>
                <a:cs typeface="Arial" panose="020B0604020202020204" pitchFamily="34" charset="0"/>
              </a:rPr>
              <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Sponsorluk indiriminden yararlanacak kurumun SGK ve Vergi Dairesi borçları bulunmamalıdır. İndirim uygulanmadan önce vergi dairesine sponsorluk indiriminden faydalanabilme konusunda herhangi bir engelin olup olmadığına ilişkin başvuru yapılır. Gelen olumlu cevap veya hiç cevabın gelmemesi halinde indirimden yararlanmasında bir sakınca bulunmamaktadır. </a:t>
            </a:r>
            <a:br>
              <a:rPr lang="tr-TR" sz="2800" dirty="0">
                <a:latin typeface="Arial" panose="020B0604020202020204" pitchFamily="34" charset="0"/>
                <a:cs typeface="Arial" panose="020B0604020202020204" pitchFamily="34" charset="0"/>
              </a:rPr>
            </a:br>
            <a:r>
              <a:rPr lang="tr-TR" sz="2800" dirty="0">
                <a:latin typeface="Arial" panose="020B0604020202020204" pitchFamily="34" charset="0"/>
                <a:cs typeface="Arial" panose="020B0604020202020204" pitchFamily="34" charset="0"/>
              </a:rPr>
              <a:t>İki taraf arasında sponsorluk sözleşmesinin bulunması ve bir örneğinin Vergi Dairesine sunulması zaruridir. Sponsorluk kapsamında yapılan bağışlar nakdi bağış veya ayni bağış şeklinde olabilir. </a:t>
            </a:r>
          </a:p>
          <a:p>
            <a:endParaRPr lang="tr-TR" dirty="0"/>
          </a:p>
          <a:p>
            <a:endParaRPr lang="tr-TR" dirty="0"/>
          </a:p>
        </p:txBody>
      </p:sp>
    </p:spTree>
    <p:extLst>
      <p:ext uri="{BB962C8B-B14F-4D97-AF65-F5344CB8AC3E}">
        <p14:creationId xmlns:p14="http://schemas.microsoft.com/office/powerpoint/2010/main" val="3892036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54EA4AD-03B9-3FCB-7EF0-6F051BC8979E}"/>
              </a:ext>
            </a:extLst>
          </p:cNvPr>
          <p:cNvSpPr>
            <a:spLocks noGrp="1"/>
          </p:cNvSpPr>
          <p:nvPr>
            <p:ph idx="1"/>
          </p:nvPr>
        </p:nvSpPr>
        <p:spPr>
          <a:xfrm>
            <a:off x="482600" y="543340"/>
            <a:ext cx="11046791" cy="5857460"/>
          </a:xfrm>
        </p:spPr>
        <p:txBody>
          <a:bodyPr>
            <a:normAutofit lnSpcReduction="10000"/>
          </a:bodyPr>
          <a:lstStyle/>
          <a:p>
            <a:pPr algn="just">
              <a:lnSpc>
                <a:spcPct val="150000"/>
              </a:lnSpc>
              <a:spcAft>
                <a:spcPts val="800"/>
              </a:spcAft>
            </a:pPr>
            <a:r>
              <a:rPr lang="tr-TR" sz="1800" b="1" dirty="0">
                <a:solidFill>
                  <a:srgbClr val="000000"/>
                </a:solidFill>
                <a:effectLst/>
                <a:latin typeface="Arial" panose="020B0604020202020204" pitchFamily="34" charset="0"/>
                <a:ea typeface="Georgia" panose="02040502050405020303" pitchFamily="18" charset="0"/>
                <a:cs typeface="Arial" panose="020B0604020202020204" pitchFamily="34" charset="0"/>
              </a:rPr>
              <a:t>Örnek</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Tam mükellef kurum </a:t>
            </a:r>
            <a:r>
              <a:rPr lang="tr-TR" sz="1800" dirty="0" err="1">
                <a:effectLst/>
                <a:latin typeface="Arial" panose="020B0604020202020204" pitchFamily="34" charset="0"/>
                <a:ea typeface="Georgia" panose="02040502050405020303" pitchFamily="18" charset="0"/>
                <a:cs typeface="Arial" panose="020B0604020202020204" pitchFamily="34" charset="0"/>
              </a:rPr>
              <a:t>Acme</a:t>
            </a:r>
            <a:r>
              <a:rPr lang="tr-TR" sz="1800" dirty="0">
                <a:effectLst/>
                <a:latin typeface="Arial" panose="020B0604020202020204" pitchFamily="34" charset="0"/>
                <a:ea typeface="Georgia" panose="02040502050405020303" pitchFamily="18" charset="0"/>
                <a:cs typeface="Arial" panose="020B0604020202020204" pitchFamily="34" charset="0"/>
              </a:rPr>
              <a:t> A.Ş. inşaat ve taahhüt işi ile iştigal etmekte olup 2022 hesap dönemi içinde iştirak kazancı dışındaki faaliyetleri kapsamında elde ettiği kazanç 660.000 ₺’</a:t>
            </a:r>
            <a:r>
              <a:rPr lang="tr-TR" sz="1800" dirty="0" err="1">
                <a:effectLst/>
                <a:latin typeface="Arial" panose="020B0604020202020204" pitchFamily="34" charset="0"/>
                <a:ea typeface="Georgia" panose="02040502050405020303" pitchFamily="18" charset="0"/>
                <a:cs typeface="Arial" panose="020B0604020202020204" pitchFamily="34" charset="0"/>
              </a:rPr>
              <a:t>dir</a:t>
            </a:r>
            <a:r>
              <a:rPr lang="tr-TR" sz="1800" dirty="0">
                <a:effectLst/>
                <a:latin typeface="Arial" panose="020B0604020202020204" pitchFamily="34" charset="0"/>
                <a:ea typeface="Georgia" panose="02040502050405020303" pitchFamily="18" charset="0"/>
                <a:cs typeface="Arial" panose="020B0604020202020204" pitchFamily="34" charset="0"/>
              </a:rPr>
              <a:t>.</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Mükellef kurum 10.08.2022 tarihinde tam mükellef Makro </a:t>
            </a:r>
            <a:r>
              <a:rPr lang="tr-TR" sz="1800" dirty="0" err="1">
                <a:effectLst/>
                <a:latin typeface="Arial" panose="020B0604020202020204" pitchFamily="34" charset="0"/>
                <a:ea typeface="Georgia" panose="02040502050405020303" pitchFamily="18" charset="0"/>
                <a:cs typeface="Arial" panose="020B0604020202020204" pitchFamily="34" charset="0"/>
              </a:rPr>
              <a:t>A.Ş.’ye</a:t>
            </a:r>
            <a:r>
              <a:rPr lang="tr-TR" sz="1800" dirty="0">
                <a:effectLst/>
                <a:latin typeface="Arial" panose="020B0604020202020204" pitchFamily="34" charset="0"/>
                <a:ea typeface="Georgia" panose="02040502050405020303" pitchFamily="18" charset="0"/>
                <a:cs typeface="Arial" panose="020B0604020202020204" pitchFamily="34" charset="0"/>
              </a:rPr>
              <a:t> ait hisselerin %10’unu satın almıştır. Makro A.Ş. 31.12.2022 tarihinde 1.608.000 ₺ kar dağıtımında bulunmuştur. Ortaklar arasında kar paylaştırılmış ve </a:t>
            </a:r>
            <a:r>
              <a:rPr lang="tr-TR" sz="1800" dirty="0" err="1">
                <a:effectLst/>
                <a:latin typeface="Arial" panose="020B0604020202020204" pitchFamily="34" charset="0"/>
                <a:ea typeface="Georgia" panose="02040502050405020303" pitchFamily="18" charset="0"/>
                <a:cs typeface="Arial" panose="020B0604020202020204" pitchFamily="34" charset="0"/>
              </a:rPr>
              <a:t>Acme</a:t>
            </a:r>
            <a:r>
              <a:rPr lang="tr-TR" sz="1800" dirty="0">
                <a:effectLst/>
                <a:latin typeface="Arial" panose="020B0604020202020204" pitchFamily="34" charset="0"/>
                <a:ea typeface="Georgia" panose="02040502050405020303" pitchFamily="18" charset="0"/>
                <a:cs typeface="Arial" panose="020B0604020202020204" pitchFamily="34" charset="0"/>
              </a:rPr>
              <a:t> A.Ş. kar payı olarak 160.800 ₺ kazanç elde etmiştir.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b="1" dirty="0">
                <a:effectLst/>
                <a:latin typeface="Arial" panose="020B0604020202020204" pitchFamily="34" charset="0"/>
                <a:ea typeface="Georgia" panose="02040502050405020303" pitchFamily="18" charset="0"/>
                <a:cs typeface="Arial" panose="020B0604020202020204" pitchFamily="34" charset="0"/>
              </a:rPr>
              <a:t>Çözüm</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Tam veya dar mükellef kurumların tam mükellef kurumların sermayesine katılımı dolayısıyla elde ettikleri kar payı kazancı Kurumlar Vergisi Kanununun 5/1-a bendi kapsamında vergiden istisnadır.</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Ayrıca karına katılma imkanı veren kurucu senetleri ile diğer intifa senetlerinden elde edilen kar payları da istisna kapsamındadır.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54585704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969818"/>
            <a:ext cx="11090564" cy="4909773"/>
          </a:xfrm>
        </p:spPr>
        <p:txBody>
          <a:bodyPr>
            <a:normAutofit fontScale="62500" lnSpcReduction="20000"/>
          </a:bodyPr>
          <a:lstStyle/>
          <a:p>
            <a:pPr algn="just">
              <a:lnSpc>
                <a:spcPct val="170000"/>
              </a:lnSpc>
            </a:pPr>
            <a:r>
              <a:rPr lang="tr-TR" dirty="0">
                <a:latin typeface="Arial" panose="020B0604020202020204" pitchFamily="34" charset="0"/>
                <a:cs typeface="Arial" panose="020B0604020202020204" pitchFamily="34" charset="0"/>
              </a:rPr>
              <a:t>Nakdi olarak yapılan sponsorluk ödemelerinin banka makbuzunda veya tahsilat makbuzunda sponsorluk kapsamında ödendiği ibaresi açık bir şekilde yazılması gereklidir</a:t>
            </a:r>
          </a:p>
          <a:p>
            <a:pPr algn="just">
              <a:lnSpc>
                <a:spcPct val="170000"/>
              </a:lnSpc>
            </a:pPr>
            <a:r>
              <a:rPr lang="tr-TR" dirty="0">
                <a:latin typeface="Arial" panose="020B0604020202020204" pitchFamily="34" charset="0"/>
                <a:cs typeface="Arial" panose="020B0604020202020204" pitchFamily="34" charset="0"/>
              </a:rPr>
              <a:t>Ayni olarak yapılan sponsorluk harcamalarında sözleşmenin içeriğinde ayni yardımın içeriği belirtilmelidir.  </a:t>
            </a:r>
          </a:p>
          <a:p>
            <a:pPr algn="just">
              <a:lnSpc>
                <a:spcPct val="170000"/>
              </a:lnSpc>
            </a:pPr>
            <a:r>
              <a:rPr lang="tr-TR" dirty="0">
                <a:latin typeface="Arial" panose="020B0604020202020204" pitchFamily="34" charset="0"/>
                <a:cs typeface="Arial" panose="020B0604020202020204" pitchFamily="34" charset="0"/>
              </a:rPr>
              <a:t>Bu şartların varlığı halinde sponsorduk indiriminde yararlanılabilir. </a:t>
            </a:r>
          </a:p>
          <a:p>
            <a:pPr algn="just">
              <a:lnSpc>
                <a:spcPct val="170000"/>
              </a:lnSpc>
            </a:pPr>
            <a:r>
              <a:rPr lang="tr-TR" dirty="0">
                <a:latin typeface="Arial" panose="020B0604020202020204" pitchFamily="34" charset="0"/>
                <a:cs typeface="Arial" panose="020B0604020202020204" pitchFamily="34" charset="0"/>
              </a:rPr>
              <a:t>Yapılan sponsorluk harcamalarının amatör branşlar için %100 ü, profesyonel spor dalları için %50’si kurumlar vergisi matrahında kurum kazancından indirilebilecektir. </a:t>
            </a:r>
          </a:p>
          <a:p>
            <a:pPr algn="just">
              <a:lnSpc>
                <a:spcPct val="170000"/>
              </a:lnSpc>
            </a:pPr>
            <a:r>
              <a:rPr lang="tr-TR" dirty="0">
                <a:latin typeface="Arial" panose="020B0604020202020204" pitchFamily="34" charset="0"/>
                <a:cs typeface="Arial" panose="020B0604020202020204" pitchFamily="34" charset="0"/>
              </a:rPr>
              <a:t>Profesyonel spor dallarından kastedilen Türkiye Süper Ligi, 1. Lig ve 2.Lig Futbol Takımları, Basketbol 1. Ligi ve Voleybol 1. Ligidir. </a:t>
            </a:r>
          </a:p>
          <a:p>
            <a:pPr algn="just">
              <a:lnSpc>
                <a:spcPct val="170000"/>
              </a:lnSpc>
            </a:pPr>
            <a:r>
              <a:rPr lang="tr-TR" dirty="0">
                <a:latin typeface="Arial" panose="020B0604020202020204" pitchFamily="34" charset="0"/>
                <a:cs typeface="Arial" panose="020B0604020202020204" pitchFamily="34" charset="0"/>
              </a:rPr>
              <a:t>Diğer tüm futbol kulüpleri ve diğer spor branşları Kurumlar Vergisi açısından amatör branş kabul edilir. </a:t>
            </a:r>
          </a:p>
          <a:p>
            <a:pPr algn="just">
              <a:lnSpc>
                <a:spcPct val="170000"/>
              </a:lnSpc>
            </a:pPr>
            <a:r>
              <a:rPr lang="tr-TR" dirty="0">
                <a:latin typeface="Arial" panose="020B0604020202020204" pitchFamily="34" charset="0"/>
                <a:cs typeface="Arial" panose="020B0604020202020204" pitchFamily="34" charset="0"/>
              </a:rPr>
              <a:t>Sponsorluk harcamaları ticari kazancın elde edilmesiyle doğrudan bir ilişkisi olmayan veya ölçülemeyen sosyal amacı öne çıkan harcamalardır. Bu açıdan reklam giderlerinden ayrılır.</a:t>
            </a:r>
          </a:p>
          <a:p>
            <a:endParaRPr lang="tr-TR" dirty="0"/>
          </a:p>
        </p:txBody>
      </p:sp>
    </p:spTree>
    <p:extLst>
      <p:ext uri="{BB962C8B-B14F-4D97-AF65-F5344CB8AC3E}">
        <p14:creationId xmlns:p14="http://schemas.microsoft.com/office/powerpoint/2010/main" val="281876878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895928"/>
            <a:ext cx="11109036" cy="4983664"/>
          </a:xfrm>
        </p:spPr>
        <p:txBody>
          <a:bodyPr>
            <a:normAutofit fontScale="85000" lnSpcReduction="10000"/>
          </a:bodyPr>
          <a:lstStyle/>
          <a:p>
            <a:pPr algn="just"/>
            <a:r>
              <a:rPr lang="tr-TR" sz="1900" b="1" dirty="0">
                <a:latin typeface="Arial" panose="020B0604020202020204" pitchFamily="34" charset="0"/>
                <a:cs typeface="Arial" panose="020B0604020202020204" pitchFamily="34" charset="0"/>
              </a:rPr>
              <a:t>BAĞIŞ VE YARDIMLAR</a:t>
            </a:r>
          </a:p>
          <a:p>
            <a:pPr algn="just"/>
            <a:r>
              <a:rPr lang="tr-TR" dirty="0">
                <a:latin typeface="Arial" panose="020B0604020202020204" pitchFamily="34" charset="0"/>
                <a:cs typeface="Arial" panose="020B0604020202020204" pitchFamily="34" charset="0"/>
              </a:rPr>
              <a:t> </a:t>
            </a:r>
          </a:p>
          <a:p>
            <a:pPr algn="just">
              <a:lnSpc>
                <a:spcPct val="160000"/>
              </a:lnSpc>
            </a:pPr>
            <a:r>
              <a:rPr lang="tr-TR" sz="2000" b="1" dirty="0">
                <a:latin typeface="Arial" panose="020B0604020202020204" pitchFamily="34" charset="0"/>
                <a:cs typeface="Arial" panose="020B0604020202020204" pitchFamily="34" charset="0"/>
              </a:rPr>
              <a:t>Kurumlar Vergisi Kanunu 10/1-c Maddesi Kapsamında Kazancın %5’i İle Sınırlı Olarak İndirilebilecek Bağış Ve Yardımlar;</a:t>
            </a:r>
            <a:endParaRPr lang="tr-TR" sz="2000" dirty="0">
              <a:latin typeface="Arial" panose="020B0604020202020204" pitchFamily="34" charset="0"/>
              <a:cs typeface="Arial" panose="020B0604020202020204" pitchFamily="34" charset="0"/>
            </a:endParaRPr>
          </a:p>
          <a:p>
            <a:pPr algn="just">
              <a:lnSpc>
                <a:spcPct val="160000"/>
              </a:lnSpc>
            </a:pPr>
            <a:r>
              <a:rPr lang="tr-TR" sz="2100" dirty="0">
                <a:latin typeface="Arial" panose="020B0604020202020204" pitchFamily="34" charset="0"/>
                <a:cs typeface="Arial" panose="020B0604020202020204" pitchFamily="34" charset="0"/>
              </a:rPr>
              <a:t>Genel ve özel bütçeli kamu idarelerine, il özel idarelerine, belediyelere ve köylere, Cumhurbaşkanınca vergi muafiyeti tanınan vakıflara ve kamu yararına çalışan dernekler ile bilimsel araştırma ve geliştirme faaliyetinde bulunan kurum ve kuruluşlara makbuz karşılığında yapılan bağış ve yardımların toplamının o yıla ait kurum kazancının % 5’ine kadar olan kısmı, kurumlar vergisi matrahının tespitinde, kurumlar vergisi beyannamesi üzerinde ayrıca gösterilmek şartıyla, kurum kazancından indirilir.</a:t>
            </a:r>
          </a:p>
          <a:p>
            <a:pPr algn="just">
              <a:lnSpc>
                <a:spcPct val="160000"/>
              </a:lnSpc>
            </a:pPr>
            <a:r>
              <a:rPr lang="tr-TR" sz="2100" dirty="0">
                <a:latin typeface="Arial" panose="020B0604020202020204" pitchFamily="34" charset="0"/>
                <a:cs typeface="Arial" panose="020B0604020202020204" pitchFamily="34" charset="0"/>
              </a:rPr>
              <a:t>Ticari kar ve zararın tespitinde gider olarak dikkate alınan bağış ve yardımların yıllık kurumlar vergisi beyannamesinde KKEG olarak dikkate alındıktan sonra indirim konusu yapılması gerekir. </a:t>
            </a:r>
          </a:p>
          <a:p>
            <a:endParaRPr lang="tr-TR" dirty="0"/>
          </a:p>
        </p:txBody>
      </p:sp>
    </p:spTree>
    <p:extLst>
      <p:ext uri="{BB962C8B-B14F-4D97-AF65-F5344CB8AC3E}">
        <p14:creationId xmlns:p14="http://schemas.microsoft.com/office/powerpoint/2010/main" val="315255137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7254" y="923638"/>
            <a:ext cx="11035145" cy="4946718"/>
          </a:xfrm>
        </p:spPr>
        <p:txBody>
          <a:bodyPr>
            <a:normAutofit fontScale="40000" lnSpcReduction="20000"/>
          </a:bodyPr>
          <a:lstStyle/>
          <a:p>
            <a:r>
              <a:rPr lang="tr-TR" sz="2900" b="1" dirty="0">
                <a:latin typeface="Arial" panose="020B0604020202020204" pitchFamily="34" charset="0"/>
                <a:cs typeface="Arial" panose="020B0604020202020204" pitchFamily="34" charset="0"/>
              </a:rPr>
              <a:t>Bağışın Tamamı İndirim Konusu Yapılabilecek Olan Bağış Ve Yardımlar</a:t>
            </a:r>
            <a:br>
              <a:rPr lang="tr-TR" sz="2900" b="1" dirty="0">
                <a:latin typeface="Arial" panose="020B0604020202020204" pitchFamily="34" charset="0"/>
                <a:cs typeface="Arial" panose="020B0604020202020204" pitchFamily="34" charset="0"/>
              </a:rPr>
            </a:br>
            <a:r>
              <a:rPr lang="tr-TR" sz="2900" b="1" dirty="0">
                <a:latin typeface="Arial" panose="020B0604020202020204" pitchFamily="34" charset="0"/>
                <a:cs typeface="Arial" panose="020B0604020202020204" pitchFamily="34" charset="0"/>
              </a:rPr>
              <a:t> </a:t>
            </a:r>
            <a:endParaRPr lang="tr-TR" sz="2900" dirty="0">
              <a:latin typeface="Arial" panose="020B0604020202020204" pitchFamily="34" charset="0"/>
              <a:cs typeface="Arial" panose="020B0604020202020204" pitchFamily="34" charset="0"/>
            </a:endParaRPr>
          </a:p>
          <a:p>
            <a:pPr algn="just">
              <a:lnSpc>
                <a:spcPct val="170000"/>
              </a:lnSpc>
            </a:pPr>
            <a:r>
              <a:rPr lang="tr-TR" sz="2900" dirty="0">
                <a:latin typeface="Arial" panose="020B0604020202020204" pitchFamily="34" charset="0"/>
                <a:cs typeface="Arial" panose="020B0604020202020204" pitchFamily="34" charset="0"/>
              </a:rPr>
              <a:t>Genel ve özel bütçeli kamu idarelerine, İl özel idareleri ve belediyelere, Köylere, Kamu yararına çalışan derneklere, vergi muafiyeti tanınan vakıflara, Bilimsel araştırma geliştirme faaliyetlerinde bulunan kurum ve kuruluşlara, aşağıda belirtilen konular için yapılan bağışların tamamı </a:t>
            </a:r>
            <a:br>
              <a:rPr lang="tr-TR" sz="2900" dirty="0">
                <a:latin typeface="Arial" panose="020B0604020202020204" pitchFamily="34" charset="0"/>
                <a:cs typeface="Arial" panose="020B0604020202020204" pitchFamily="34" charset="0"/>
              </a:rPr>
            </a:br>
            <a:endParaRPr lang="tr-TR" sz="2900" dirty="0">
              <a:latin typeface="Arial" panose="020B0604020202020204" pitchFamily="34" charset="0"/>
              <a:cs typeface="Arial" panose="020B0604020202020204" pitchFamily="34" charset="0"/>
            </a:endParaRPr>
          </a:p>
          <a:p>
            <a:pPr lvl="0" algn="just">
              <a:lnSpc>
                <a:spcPct val="170000"/>
              </a:lnSpc>
            </a:pPr>
            <a:r>
              <a:rPr lang="tr-TR" sz="2900" dirty="0">
                <a:latin typeface="Arial" panose="020B0604020202020204" pitchFamily="34" charset="0"/>
                <a:cs typeface="Arial" panose="020B0604020202020204" pitchFamily="34" charset="0"/>
              </a:rPr>
              <a:t>-  Okul, sağlık tesisi, 100 yatak (kalkınmada öncelikli yörelerde 50 yatak) kapasitesinden az olmamak kaydıyla öğrenci yurdu ile çocuk yuvası, yetiştirme yurdu, çocuk yuvası, huzurevi, bakım ve rehabilitasyon merkezi,</a:t>
            </a:r>
          </a:p>
          <a:p>
            <a:pPr lvl="0" algn="just">
              <a:lnSpc>
                <a:spcPct val="170000"/>
              </a:lnSpc>
            </a:pPr>
            <a:r>
              <a:rPr lang="tr-TR" sz="2900" dirty="0">
                <a:latin typeface="Arial" panose="020B0604020202020204" pitchFamily="34" charset="0"/>
                <a:cs typeface="Arial" panose="020B0604020202020204" pitchFamily="34" charset="0"/>
              </a:rPr>
              <a:t>-  Diyanet işleri başkanlığı denetiminde yaygın din eğitimi veren tesisler, ibadethaneler,</a:t>
            </a:r>
          </a:p>
          <a:p>
            <a:pPr marL="457200" indent="-457200">
              <a:lnSpc>
                <a:spcPct val="170000"/>
              </a:lnSpc>
              <a:buFontTx/>
              <a:buChar char="-"/>
            </a:pPr>
            <a:r>
              <a:rPr lang="tr-TR" sz="2900" dirty="0">
                <a:latin typeface="Arial" panose="020B0604020202020204" pitchFamily="34" charset="0"/>
                <a:cs typeface="Arial" panose="020B0604020202020204" pitchFamily="34" charset="0"/>
              </a:rPr>
              <a:t>Gençlik ve Spor Bakanlığına ait gençlik merkezleri ile gençlik ve izcilik kamplarının inşası dolayısıyla yapılan harcamalar,  </a:t>
            </a:r>
          </a:p>
          <a:p>
            <a:pPr>
              <a:lnSpc>
                <a:spcPct val="170000"/>
              </a:lnSpc>
            </a:pPr>
            <a:r>
              <a:rPr lang="tr-TR" sz="2900" dirty="0">
                <a:latin typeface="Arial" panose="020B0604020202020204" pitchFamily="34" charset="0"/>
                <a:cs typeface="Arial" panose="020B0604020202020204" pitchFamily="34" charset="0"/>
              </a:rPr>
              <a:t>Bu tesislerin inşası için yapılan her türlü bağış ve yardımlar ile mevcut tesislerin faaliyetlerini devam ettirebilmesi için yapılan her türlü nakdi ve ayni bağış ve yardımlar,</a:t>
            </a:r>
          </a:p>
          <a:p>
            <a:pPr>
              <a:lnSpc>
                <a:spcPct val="170000"/>
              </a:lnSpc>
            </a:pPr>
            <a:r>
              <a:rPr lang="tr-TR" dirty="0"/>
              <a:t/>
            </a:r>
            <a:br>
              <a:rPr lang="tr-TR" dirty="0"/>
            </a:br>
            <a:r>
              <a:rPr lang="tr-TR" dirty="0"/>
              <a:t/>
            </a:r>
            <a:br>
              <a:rPr lang="tr-TR" dirty="0"/>
            </a:br>
            <a:endParaRPr lang="tr-TR" dirty="0"/>
          </a:p>
          <a:p>
            <a:endParaRPr lang="tr-TR" dirty="0"/>
          </a:p>
        </p:txBody>
      </p:sp>
    </p:spTree>
    <p:extLst>
      <p:ext uri="{BB962C8B-B14F-4D97-AF65-F5344CB8AC3E}">
        <p14:creationId xmlns:p14="http://schemas.microsoft.com/office/powerpoint/2010/main" val="28460340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1016000"/>
            <a:ext cx="11173691" cy="4863591"/>
          </a:xfrm>
        </p:spPr>
        <p:txBody>
          <a:bodyPr>
            <a:normAutofit/>
          </a:bodyPr>
          <a:lstStyle/>
          <a:p>
            <a:pPr lvl="0" algn="just">
              <a:lnSpc>
                <a:spcPct val="150000"/>
              </a:lnSpc>
            </a:pPr>
            <a:r>
              <a:rPr lang="tr-TR" sz="1700" dirty="0">
                <a:latin typeface="Arial" panose="020B0604020202020204" pitchFamily="34" charset="0"/>
                <a:cs typeface="Arial" panose="020B0604020202020204" pitchFamily="34" charset="0"/>
              </a:rPr>
              <a:t>-   Kültür, sanat ve Turizm faaliyetlerine ilişkin olarak yapılan bağış ve yardımlar,</a:t>
            </a:r>
          </a:p>
          <a:p>
            <a:pPr lvl="0" algn="just">
              <a:lnSpc>
                <a:spcPct val="150000"/>
              </a:lnSpc>
            </a:pPr>
            <a:r>
              <a:rPr lang="tr-TR" sz="1700" dirty="0">
                <a:latin typeface="Arial" panose="020B0604020202020204" pitchFamily="34" charset="0"/>
                <a:cs typeface="Arial" panose="020B0604020202020204" pitchFamily="34" charset="0"/>
              </a:rPr>
              <a:t>-   Cumhurbaşkanlığınca başlatılan yardım kampanyalarına yapılan bağış ve yardımlar,</a:t>
            </a:r>
          </a:p>
          <a:p>
            <a:pPr lvl="0" algn="just">
              <a:lnSpc>
                <a:spcPct val="150000"/>
              </a:lnSpc>
            </a:pPr>
            <a:r>
              <a:rPr lang="tr-TR" sz="1700" dirty="0">
                <a:latin typeface="Arial" panose="020B0604020202020204" pitchFamily="34" charset="0"/>
                <a:cs typeface="Arial" panose="020B0604020202020204" pitchFamily="34" charset="0"/>
              </a:rPr>
              <a:t>-   Türkiye Kızılay Derneğine ve Türkiye Yeşilay Cemiyetine makbuz karşılığı yapılan nakdi bağış ve yardımların, </a:t>
            </a:r>
          </a:p>
          <a:p>
            <a:pPr algn="just">
              <a:lnSpc>
                <a:spcPct val="150000"/>
              </a:lnSpc>
            </a:pPr>
            <a:r>
              <a:rPr lang="tr-TR" sz="1700" dirty="0">
                <a:latin typeface="Arial" panose="020B0604020202020204" pitchFamily="34" charset="0"/>
                <a:cs typeface="Arial" panose="020B0604020202020204" pitchFamily="34" charset="0"/>
              </a:rPr>
              <a:t>tamamı kazanç olması halinde kurumlar vergisi beyannamesi üzerinden indirim konusu yapılabilecektir.</a:t>
            </a:r>
          </a:p>
          <a:p>
            <a:pPr algn="just">
              <a:lnSpc>
                <a:spcPct val="150000"/>
              </a:lnSpc>
            </a:pPr>
            <a:r>
              <a:rPr lang="tr-TR" sz="1700" dirty="0">
                <a:latin typeface="Arial" panose="020B0604020202020204" pitchFamily="34" charset="0"/>
                <a:cs typeface="Arial" panose="020B0604020202020204" pitchFamily="34" charset="0"/>
              </a:rPr>
              <a:t>Matrahı aşarak döneminde indirilemeyen tutarlar sonraki yıla devretmez.</a:t>
            </a:r>
          </a:p>
          <a:p>
            <a:pPr algn="just">
              <a:lnSpc>
                <a:spcPct val="150000"/>
              </a:lnSpc>
            </a:pPr>
            <a:r>
              <a:rPr lang="tr-TR" sz="1700" dirty="0">
                <a:latin typeface="Arial" panose="020B0604020202020204" pitchFamily="34" charset="0"/>
                <a:cs typeface="Arial" panose="020B0604020202020204" pitchFamily="34" charset="0"/>
              </a:rPr>
              <a:t>Yardımlar karşılıksız olmalıdır. Şarta bağlı olarak yapılan ödemeler bağış ve yardım olarak indirim konusu yapılamaz. </a:t>
            </a:r>
          </a:p>
          <a:p>
            <a:endParaRPr lang="tr-TR" dirty="0"/>
          </a:p>
        </p:txBody>
      </p:sp>
    </p:spTree>
    <p:extLst>
      <p:ext uri="{BB962C8B-B14F-4D97-AF65-F5344CB8AC3E}">
        <p14:creationId xmlns:p14="http://schemas.microsoft.com/office/powerpoint/2010/main" val="408445157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1006764"/>
            <a:ext cx="11072091" cy="4872827"/>
          </a:xfrm>
        </p:spPr>
        <p:txBody>
          <a:bodyPr>
            <a:normAutofit fontScale="55000" lnSpcReduction="20000"/>
          </a:bodyPr>
          <a:lstStyle/>
          <a:p>
            <a:pPr algn="just"/>
            <a:r>
              <a:rPr lang="tr-TR" b="1" dirty="0">
                <a:latin typeface="Arial" panose="020B0604020202020204" pitchFamily="34" charset="0"/>
                <a:cs typeface="Arial" panose="020B0604020202020204" pitchFamily="34" charset="0"/>
              </a:rPr>
              <a:t>GİRİŞİM SERMAYESİ FONU İNDİRİMİ </a:t>
            </a:r>
          </a:p>
          <a:p>
            <a:pPr algn="just"/>
            <a:r>
              <a:rPr lang="tr-TR" b="1" dirty="0">
                <a:latin typeface="Arial" panose="020B0604020202020204" pitchFamily="34" charset="0"/>
                <a:cs typeface="Arial" panose="020B0604020202020204" pitchFamily="34" charset="0"/>
              </a:rPr>
              <a:t> </a:t>
            </a:r>
            <a:endParaRPr lang="tr-TR" dirty="0">
              <a:latin typeface="Arial" panose="020B0604020202020204" pitchFamily="34" charset="0"/>
              <a:cs typeface="Arial" panose="020B0604020202020204" pitchFamily="34" charset="0"/>
            </a:endParaRPr>
          </a:p>
          <a:p>
            <a:pPr algn="just">
              <a:lnSpc>
                <a:spcPct val="170000"/>
              </a:lnSpc>
            </a:pPr>
            <a:r>
              <a:rPr lang="tr-TR" sz="2900" dirty="0">
                <a:latin typeface="Arial" panose="020B0604020202020204" pitchFamily="34" charset="0"/>
                <a:cs typeface="Arial" panose="020B0604020202020204" pitchFamily="34" charset="0"/>
              </a:rPr>
              <a:t>SPK düzenleme ve denetimine tabi tutularak Türkiye’de kurulmuş veya kurulacak olan girişim sermayesi yatırım ortaklıklarına sermaye olarak konulması veya girişim sermayesi yatırım fonu paylarının satın alınması amacıyla, ilgili dönem </a:t>
            </a:r>
          </a:p>
          <a:p>
            <a:pPr algn="just">
              <a:lnSpc>
                <a:spcPct val="170000"/>
              </a:lnSpc>
            </a:pPr>
            <a:r>
              <a:rPr lang="tr-TR" sz="2900" dirty="0">
                <a:latin typeface="Arial" panose="020B0604020202020204" pitchFamily="34" charset="0"/>
                <a:cs typeface="Arial" panose="020B0604020202020204" pitchFamily="34" charset="0"/>
              </a:rPr>
              <a:t>kazancından veya beyan edilen gelirden girişim sermayesi fonu ayrılabilir. Bu fon kurum kazancının veya beyan edilen gelirin %10’unu ve dönem sonu öz sermayenin %20’sini(fonda birikmiş olan toplam tutar) aşamaz.  </a:t>
            </a:r>
          </a:p>
          <a:p>
            <a:pPr algn="just">
              <a:lnSpc>
                <a:spcPct val="170000"/>
              </a:lnSpc>
            </a:pPr>
            <a:r>
              <a:rPr lang="tr-TR" sz="2900" dirty="0">
                <a:latin typeface="Arial" panose="020B0604020202020204" pitchFamily="34" charset="0"/>
                <a:cs typeface="Arial" panose="020B0604020202020204" pitchFamily="34" charset="0"/>
              </a:rPr>
              <a:t>Girişim sermayesi fonu olarak ayrılan tutarlar pasifte özel bir hesapta tutulur. Başka bir hesaba nakledilemez işletmeden çekilemez, ortaklara dağıtılamaz, dar mükelleflerce ana merkeze aktarılamaz. </a:t>
            </a:r>
          </a:p>
          <a:p>
            <a:pPr algn="just">
              <a:lnSpc>
                <a:spcPct val="170000"/>
              </a:lnSpc>
            </a:pPr>
            <a:r>
              <a:rPr lang="tr-TR" sz="2900" dirty="0">
                <a:latin typeface="Arial" panose="020B0604020202020204" pitchFamily="34" charset="0"/>
                <a:cs typeface="Arial" panose="020B0604020202020204" pitchFamily="34" charset="0"/>
              </a:rPr>
              <a:t>Fonun ayrıldığı yılın sonuna kadar girişim sermayesi yatırım ortaklıklarına veya girişim sermayesi yatırım fonlarına yatırım yapılmaması halinde, zamanında tahakkuk ettirilmeyen vergiler gecikme faiziyle birlikte tahsil edilir. </a:t>
            </a:r>
          </a:p>
          <a:p>
            <a:endParaRPr lang="tr-TR" dirty="0"/>
          </a:p>
        </p:txBody>
      </p:sp>
    </p:spTree>
    <p:extLst>
      <p:ext uri="{BB962C8B-B14F-4D97-AF65-F5344CB8AC3E}">
        <p14:creationId xmlns:p14="http://schemas.microsoft.com/office/powerpoint/2010/main" val="338122638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859" y="781878"/>
            <a:ext cx="10634472" cy="609600"/>
          </a:xfrm>
        </p:spPr>
        <p:txBody>
          <a:bodyPr/>
          <a:lstStyle/>
          <a:p>
            <a:pPr>
              <a:lnSpc>
                <a:spcPct val="150000"/>
              </a:lnSpc>
            </a:pPr>
            <a:r>
              <a:rPr lang="tr-TR" sz="1600" b="1" dirty="0">
                <a:latin typeface="Arial" panose="020B0604020202020204" pitchFamily="34" charset="0"/>
                <a:cs typeface="Arial" panose="020B0604020202020204" pitchFamily="34" charset="0"/>
              </a:rPr>
              <a:t>TÜRKİYEDEN YURT DIŞI MUKİMİ KİŞİ VE KURUMLARA VERİLEN SAĞLIK, EĞİTİM VE DİĞER TEKNİK HİZMETLERDEN ELDE EDİLEN KAZANÇLARA İLİŞKİN İNDİRİM UYGULAMASI </a:t>
            </a: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18859" y="1391478"/>
            <a:ext cx="11072091" cy="5083213"/>
          </a:xfrm>
        </p:spPr>
        <p:txBody>
          <a:bodyPr>
            <a:normAutofit/>
          </a:bodyPr>
          <a:lstStyle/>
          <a:p>
            <a:pPr algn="just">
              <a:lnSpc>
                <a:spcPct val="150000"/>
              </a:lnSpc>
            </a:pPr>
            <a:r>
              <a:rPr lang="tr-TR" sz="1600" b="1" dirty="0">
                <a:latin typeface="Arial" panose="020B0604020202020204" pitchFamily="34" charset="0"/>
                <a:cs typeface="Arial" panose="020B0604020202020204" pitchFamily="34" charset="0"/>
              </a:rPr>
              <a:t>Kurumların;</a:t>
            </a:r>
            <a:r>
              <a:rPr lang="tr-TR" sz="1600" dirty="0">
                <a:latin typeface="Arial" panose="020B0604020202020204" pitchFamily="34" charset="0"/>
                <a:cs typeface="Arial" panose="020B0604020202020204" pitchFamily="34" charset="0"/>
              </a:rPr>
              <a:t> Türkiye’de yerleşmiş olmayan kişilere, işyeri kanuni ve iş merkezi yurt dışında bulunanlara Türkiye’de verilen ve münhasıran yurt dışında faydalanılan;</a:t>
            </a:r>
          </a:p>
          <a:p>
            <a:pPr algn="just">
              <a:lnSpc>
                <a:spcPct val="150000"/>
              </a:lnSpc>
            </a:pPr>
            <a:r>
              <a:rPr lang="tr-TR" sz="1600" dirty="0">
                <a:latin typeface="Arial" panose="020B0604020202020204" pitchFamily="34" charset="0"/>
                <a:cs typeface="Arial" panose="020B0604020202020204" pitchFamily="34" charset="0"/>
              </a:rPr>
              <a:t>Mühendislik, mimarlık, tıbbi yazılım, raporlama, muhasebe kaydı tutma, çağrı merkezi, ürün testi, sertifikasyon, veri saklama, veri işleme, veri analizi ve mesleki eğitim alanında faaliyette bulunan hizmet işletmelerinin münhasıran bu faaliyetlerden elde ettikleri kazancının,</a:t>
            </a:r>
          </a:p>
          <a:p>
            <a:pPr algn="just">
              <a:lnSpc>
                <a:spcPct val="150000"/>
              </a:lnSpc>
            </a:pPr>
            <a:r>
              <a:rPr lang="tr-TR" sz="1600" dirty="0">
                <a:latin typeface="Arial" panose="020B0604020202020204" pitchFamily="34" charset="0"/>
                <a:cs typeface="Arial" panose="020B0604020202020204" pitchFamily="34" charset="0"/>
              </a:rPr>
              <a:t>İlgili Bakanlıktan görüş alınması kaydıyla Maliye Bakanlığınca belirlenen mesleki eğitim alanında faaliyette bulunan hizmet işletmelerinin münhasıran bu faaliyetlerden elde ettikleri kazancının,</a:t>
            </a:r>
          </a:p>
          <a:p>
            <a:pPr algn="just">
              <a:lnSpc>
                <a:spcPct val="150000"/>
              </a:lnSpc>
            </a:pPr>
            <a:r>
              <a:rPr lang="tr-TR" sz="1600" dirty="0">
                <a:latin typeface="Arial" panose="020B0604020202020204" pitchFamily="34" charset="0"/>
                <a:cs typeface="Arial" panose="020B0604020202020204" pitchFamily="34" charset="0"/>
              </a:rPr>
              <a:t>İlgili Bakanlığın ilgili denetimine tabi olarak eğitim ve sağlık alanında faaliyet gösteren ve Türkiye’de yerleşmiş olmayan kişilere hizmet veren işletmelerin münhasıran bu faaliyetlerden elde ettikleri kazancının %50’si beyanname üzerinden indirilebilecektir. </a:t>
            </a:r>
          </a:p>
          <a:p>
            <a:endParaRPr lang="tr-TR" dirty="0"/>
          </a:p>
        </p:txBody>
      </p:sp>
    </p:spTree>
    <p:extLst>
      <p:ext uri="{BB962C8B-B14F-4D97-AF65-F5344CB8AC3E}">
        <p14:creationId xmlns:p14="http://schemas.microsoft.com/office/powerpoint/2010/main" val="366734688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662610"/>
            <a:ext cx="11136745" cy="5216982"/>
          </a:xfrm>
        </p:spPr>
        <p:txBody>
          <a:bodyPr>
            <a:normAutofit/>
          </a:bodyPr>
          <a:lstStyle/>
          <a:p>
            <a:pPr algn="just"/>
            <a:r>
              <a:rPr lang="tr-TR" sz="1600" b="1" dirty="0">
                <a:latin typeface="Arial" panose="020B0604020202020204" pitchFamily="34" charset="0"/>
                <a:cs typeface="Arial" panose="020B0604020202020204" pitchFamily="34" charset="0"/>
              </a:rPr>
              <a:t>İndirimden yararlanma şartları; </a:t>
            </a:r>
            <a:endParaRPr lang="tr-TR" sz="1600" dirty="0">
              <a:latin typeface="Arial" panose="020B0604020202020204" pitchFamily="34" charset="0"/>
              <a:cs typeface="Arial" panose="020B0604020202020204" pitchFamily="34" charset="0"/>
            </a:endParaRPr>
          </a:p>
          <a:p>
            <a:pPr algn="just">
              <a:lnSpc>
                <a:spcPct val="150000"/>
              </a:lnSpc>
            </a:pPr>
            <a:r>
              <a:rPr lang="tr-TR" sz="1400" dirty="0">
                <a:latin typeface="Arial" panose="020B0604020202020204" pitchFamily="34" charset="0"/>
                <a:cs typeface="Arial" panose="020B0604020202020204" pitchFamily="34" charset="0"/>
              </a:rPr>
              <a:t>Şirketin ana faaliyet konuları arasında söz konusu hizmetleri sunmak olduğunun şirket ana sözleşmesinde yazılı olması gerekir.</a:t>
            </a:r>
          </a:p>
          <a:p>
            <a:pPr algn="just">
              <a:lnSpc>
                <a:spcPct val="150000"/>
              </a:lnSpc>
            </a:pPr>
            <a:r>
              <a:rPr lang="tr-TR" sz="1400" dirty="0">
                <a:latin typeface="Arial" panose="020B0604020202020204" pitchFamily="34" charset="0"/>
                <a:cs typeface="Arial" panose="020B0604020202020204" pitchFamily="34" charset="0"/>
              </a:rPr>
              <a:t>Hizmetin Türkiye’den münhasıran yurt dışı mukimi kişi veya kurum için yapılmış olmalıdır.</a:t>
            </a:r>
          </a:p>
          <a:p>
            <a:pPr algn="just">
              <a:lnSpc>
                <a:spcPct val="150000"/>
              </a:lnSpc>
            </a:pPr>
            <a:r>
              <a:rPr lang="tr-TR" sz="1400" dirty="0">
                <a:latin typeface="Arial" panose="020B0604020202020204" pitchFamily="34" charset="0"/>
                <a:cs typeface="Arial" panose="020B0604020202020204" pitchFamily="34" charset="0"/>
              </a:rPr>
              <a:t>Fatura yurt dışı mukimi kişi veya kurum adına düzenlenmelidir.</a:t>
            </a:r>
          </a:p>
          <a:p>
            <a:pPr algn="just">
              <a:lnSpc>
                <a:spcPct val="150000"/>
              </a:lnSpc>
            </a:pPr>
            <a:r>
              <a:rPr lang="tr-TR" sz="1400" dirty="0">
                <a:latin typeface="Arial" panose="020B0604020202020204" pitchFamily="34" charset="0"/>
                <a:cs typeface="Arial" panose="020B0604020202020204" pitchFamily="34" charset="0"/>
              </a:rPr>
              <a:t>Verilen hizmetten yurt dışında yararlanılmalıdır. </a:t>
            </a:r>
          </a:p>
          <a:p>
            <a:pPr algn="just">
              <a:lnSpc>
                <a:spcPct val="150000"/>
              </a:lnSpc>
            </a:pPr>
            <a:r>
              <a:rPr lang="tr-TR" sz="1400" dirty="0">
                <a:latin typeface="Arial" panose="020B0604020202020204" pitchFamily="34" charset="0"/>
                <a:cs typeface="Arial" panose="020B0604020202020204" pitchFamily="34" charset="0"/>
              </a:rPr>
              <a:t>İlgili Bakanlıktan izin ve denetime tabi olarak Türkiye’de yerleşmiş olmayan kişilere verilen eğitim ve sağlık hizmetlerinin yararlanıcısı yurt dışında olmalıdır. </a:t>
            </a:r>
          </a:p>
          <a:p>
            <a:endParaRPr lang="tr-TR" dirty="0"/>
          </a:p>
        </p:txBody>
      </p:sp>
    </p:spTree>
    <p:extLst>
      <p:ext uri="{BB962C8B-B14F-4D97-AF65-F5344CB8AC3E}">
        <p14:creationId xmlns:p14="http://schemas.microsoft.com/office/powerpoint/2010/main" val="3597449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997527"/>
            <a:ext cx="11210636" cy="5076027"/>
          </a:xfrm>
        </p:spPr>
        <p:txBody>
          <a:bodyPr>
            <a:normAutofit fontScale="70000" lnSpcReduction="20000"/>
          </a:bodyPr>
          <a:lstStyle/>
          <a:p>
            <a:pPr algn="just"/>
            <a:r>
              <a:rPr lang="tr-TR" b="1" dirty="0">
                <a:latin typeface="Arial" panose="020B0604020202020204" pitchFamily="34" charset="0"/>
                <a:cs typeface="Arial" panose="020B0604020202020204" pitchFamily="34" charset="0"/>
              </a:rPr>
              <a:t>Örnek </a:t>
            </a:r>
            <a:endParaRPr lang="tr-TR" dirty="0">
              <a:latin typeface="Arial" panose="020B0604020202020204" pitchFamily="34" charset="0"/>
              <a:cs typeface="Arial" panose="020B0604020202020204" pitchFamily="34" charset="0"/>
            </a:endParaRPr>
          </a:p>
          <a:p>
            <a:pPr algn="just">
              <a:lnSpc>
                <a:spcPct val="170000"/>
              </a:lnSpc>
            </a:pPr>
            <a:r>
              <a:rPr lang="tr-TR" dirty="0">
                <a:latin typeface="Arial" panose="020B0604020202020204" pitchFamily="34" charset="0"/>
                <a:cs typeface="Arial" panose="020B0604020202020204" pitchFamily="34" charset="0"/>
              </a:rPr>
              <a:t>Kumru A.Ş. kanuni ve iş merkezi İtalya’da bulunan restoran zincirin fırınlarının derece ve süre ayarlarında kullanılmak üzere bir veri işleme projesi tasarlamıştır. Proje karşılığında 2.000.000 hizmet bedeli faturası düzenlemiştir. Proje kapsamında 250.000 ₺ gider/maliyete katlanılmıştır. </a:t>
            </a:r>
          </a:p>
          <a:p>
            <a:pPr algn="just"/>
            <a:r>
              <a:rPr lang="tr-TR" b="1" dirty="0">
                <a:latin typeface="Arial" panose="020B0604020202020204" pitchFamily="34" charset="0"/>
                <a:cs typeface="Arial" panose="020B0604020202020204" pitchFamily="34" charset="0"/>
              </a:rPr>
              <a:t>Çözüm </a:t>
            </a:r>
            <a:endParaRPr lang="tr-TR" dirty="0">
              <a:latin typeface="Arial" panose="020B0604020202020204" pitchFamily="34" charset="0"/>
              <a:cs typeface="Arial" panose="020B0604020202020204" pitchFamily="34" charset="0"/>
            </a:endParaRPr>
          </a:p>
          <a:p>
            <a:pPr algn="just">
              <a:lnSpc>
                <a:spcPct val="170000"/>
              </a:lnSpc>
            </a:pPr>
            <a:r>
              <a:rPr lang="tr-TR" dirty="0">
                <a:latin typeface="Arial" panose="020B0604020202020204" pitchFamily="34" charset="0"/>
                <a:cs typeface="Arial" panose="020B0604020202020204" pitchFamily="34" charset="0"/>
              </a:rPr>
              <a:t>Türkiye’de yerleşmiş̧ olmayan kişilerle, iş yeri, kanuni ve iş merkezi yurt dışında bulunanlara Türkiye’de verilen ve münhasıran yurt dışında yararlanılan mimarlık, mühendislik, tasarım, yazılım, tıbbi raporlama, muhasebe kaydı tutma, çağrı merkezi, ürün testi, sertifikasyon, veri saklama, veri işleme, veri analizi</a:t>
            </a:r>
          </a:p>
          <a:p>
            <a:pPr algn="just">
              <a:lnSpc>
                <a:spcPct val="170000"/>
              </a:lnSpc>
            </a:pPr>
            <a:r>
              <a:rPr lang="tr-TR" dirty="0">
                <a:latin typeface="Arial" panose="020B0604020202020204" pitchFamily="34" charset="0"/>
                <a:cs typeface="Arial" panose="020B0604020202020204" pitchFamily="34" charset="0"/>
              </a:rPr>
              <a:t>İlgili bakanlıkların görüşü alınmak suretiyle Maliye Bakanlığınca belirlenen mesleki eğitim hizmeti alanlarında faaliyette bulunan hizmet işletmeleriyle ilgili bakanlığın izni ve denetimine tabi olarak eğitim ve sağlık alanında faaliyet gösteren ve Türkiye’de yerleşmiş̧ olmayan kişilere hizmet veren işletmelerin münhasıran bu faaliyetlerinden elde ettikleri kazancın %50’sinin beyan edilen kurum kazancından indirilebileceği hüküm altına alınmıştır. </a:t>
            </a:r>
          </a:p>
          <a:p>
            <a:endParaRPr lang="tr-TR" dirty="0"/>
          </a:p>
        </p:txBody>
      </p:sp>
    </p:spTree>
    <p:extLst>
      <p:ext uri="{BB962C8B-B14F-4D97-AF65-F5344CB8AC3E}">
        <p14:creationId xmlns:p14="http://schemas.microsoft.com/office/powerpoint/2010/main" val="371391148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4127" y="600364"/>
            <a:ext cx="11072091" cy="5661891"/>
          </a:xfrm>
        </p:spPr>
        <p:txBody>
          <a:bodyPr>
            <a:normAutofit fontScale="25000" lnSpcReduction="20000"/>
          </a:bodyPr>
          <a:lstStyle/>
          <a:p>
            <a:pPr algn="just"/>
            <a:r>
              <a:rPr lang="tr-TR" sz="7200" b="1" dirty="0">
                <a:latin typeface="Arial" panose="020B0604020202020204" pitchFamily="34" charset="0"/>
                <a:cs typeface="Arial" panose="020B0604020202020204" pitchFamily="34" charset="0"/>
              </a:rPr>
              <a:t>İndirimden faydalanma koşulları ise şunlardır: </a:t>
            </a:r>
            <a:endParaRPr lang="tr-TR" sz="7200" dirty="0">
              <a:latin typeface="Arial" panose="020B0604020202020204" pitchFamily="34" charset="0"/>
              <a:cs typeface="Arial" panose="020B0604020202020204" pitchFamily="34" charset="0"/>
            </a:endParaRPr>
          </a:p>
          <a:p>
            <a:pPr algn="just">
              <a:lnSpc>
                <a:spcPct val="170000"/>
              </a:lnSpc>
            </a:pPr>
            <a:r>
              <a:rPr lang="tr-TR" sz="7200" dirty="0">
                <a:latin typeface="Arial" panose="020B0604020202020204" pitchFamily="34" charset="0"/>
                <a:cs typeface="Arial" panose="020B0604020202020204" pitchFamily="34" charset="0"/>
              </a:rPr>
              <a:t>▪ İlgili şirketlerin ana sözleşmelerinde yazılı esas faaliyet konuları arasında, mimarlık, mühendislik, tasarım, yazılım, tıbbi raporlama, muhasebe kaydı tutma, çağrı merkezi, ürün testi, sertifikasyon, veri saklama, veri işleme, veri analizi,</a:t>
            </a:r>
          </a:p>
          <a:p>
            <a:pPr algn="just">
              <a:lnSpc>
                <a:spcPct val="170000"/>
              </a:lnSpc>
            </a:pPr>
            <a:r>
              <a:rPr lang="tr-TR" sz="7200" dirty="0">
                <a:latin typeface="Arial" panose="020B0604020202020204" pitchFamily="34" charset="0"/>
                <a:cs typeface="Arial" panose="020B0604020202020204" pitchFamily="34" charset="0"/>
              </a:rPr>
              <a:t>İlgili bakanlıkların görüşü alınmak suretiyle Maliye Bakanlığınca belirlenen mesleki eğitim, eğitim ve sağlık hizmetleri sunmak olmalıdır. Şirket bünyesinde sözü̈ edilen hizmetlerden sadece birisi verilebileceği gibi ana sözleşmelerinde yer almak şartıyla birden fazlası da verilebilir. </a:t>
            </a:r>
          </a:p>
          <a:p>
            <a:pPr algn="just">
              <a:lnSpc>
                <a:spcPct val="170000"/>
              </a:lnSpc>
            </a:pPr>
            <a:r>
              <a:rPr lang="tr-TR" sz="7200" dirty="0">
                <a:latin typeface="Arial" panose="020B0604020202020204" pitchFamily="34" charset="0"/>
                <a:cs typeface="Arial" panose="020B0604020202020204" pitchFamily="34" charset="0"/>
              </a:rPr>
              <a:t>▪ Bu hizmetlerin, Türkiye’de yerleşmiş̧ olmayan kişilerle, iş yeri, kanuni ve iş merkezi yurt dışında bulunanlara; eğitim veya sağlık hizmetlerinin de Türkiye’de yerleşmiş̧ olmayan kişilere verilmesi gerekmektedir. Hizmet Türkiye’de verilmiş̧ olmalıdır. </a:t>
            </a:r>
            <a:r>
              <a:rPr lang="tr-TR" sz="6400" b="1" dirty="0">
                <a:latin typeface="Arial" panose="020B0604020202020204" pitchFamily="34" charset="0"/>
                <a:cs typeface="Arial" panose="020B0604020202020204" pitchFamily="34" charset="0"/>
              </a:rPr>
              <a:t> </a:t>
            </a:r>
          </a:p>
          <a:p>
            <a:pPr algn="just"/>
            <a:endParaRPr lang="tr-TR"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184439801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C67D82-F00A-084E-C070-6187F4E010E7}"/>
              </a:ext>
            </a:extLst>
          </p:cNvPr>
          <p:cNvSpPr>
            <a:spLocks noGrp="1"/>
          </p:cNvSpPr>
          <p:nvPr>
            <p:ph idx="1"/>
          </p:nvPr>
        </p:nvSpPr>
        <p:spPr>
          <a:xfrm>
            <a:off x="482600" y="503583"/>
            <a:ext cx="11099800" cy="5830955"/>
          </a:xfrm>
        </p:spPr>
        <p:txBody>
          <a:bodyPr>
            <a:normAutofit fontScale="70000" lnSpcReduction="20000"/>
          </a:bodyPr>
          <a:lstStyle/>
          <a:p>
            <a:pPr algn="just">
              <a:lnSpc>
                <a:spcPct val="170000"/>
              </a:lnSpc>
            </a:pPr>
            <a:endParaRPr lang="tr-TR" sz="2400" dirty="0">
              <a:latin typeface="Arial" panose="020B0604020202020204" pitchFamily="34" charset="0"/>
              <a:cs typeface="Arial" panose="020B0604020202020204" pitchFamily="34" charset="0"/>
            </a:endParaRPr>
          </a:p>
          <a:p>
            <a:pPr algn="just">
              <a:lnSpc>
                <a:spcPct val="170000"/>
              </a:lnSpc>
            </a:pPr>
            <a:r>
              <a:rPr lang="tr-TR" sz="2400" dirty="0">
                <a:latin typeface="Arial" panose="020B0604020202020204" pitchFamily="34" charset="0"/>
                <a:cs typeface="Arial" panose="020B0604020202020204" pitchFamily="34" charset="0"/>
              </a:rPr>
              <a:t>▪ Yapılan hizmet ile ilgili olarak düzenlenecek faturanın, yukarıda özellikleri açıklanan yurt dışı mukimi kişi ve/veya kurum adına düzenlenmesi gerekmektedir. </a:t>
            </a:r>
          </a:p>
          <a:p>
            <a:pPr algn="just">
              <a:lnSpc>
                <a:spcPct val="170000"/>
              </a:lnSpc>
            </a:pPr>
            <a:r>
              <a:rPr lang="tr-TR" sz="2400" dirty="0">
                <a:latin typeface="Arial" panose="020B0604020202020204" pitchFamily="34" charset="0"/>
                <a:cs typeface="Arial" panose="020B0604020202020204" pitchFamily="34" charset="0"/>
              </a:rPr>
              <a:t>▪ Verilen hizmetten yurt dışında yararlanılmış̧ olması gerekir. Diğer bir anlatımla, yurt dışı mukimi kişi ve/veya kurum için verilen hizmetin, bu kişilerin ve/veya kurumların Türkiye’deki faaliyetleri ile ilgisinin olmaması gerekmektedir.</a:t>
            </a:r>
          </a:p>
          <a:p>
            <a:pPr>
              <a:lnSpc>
                <a:spcPct val="170000"/>
              </a:lnSpc>
            </a:pPr>
            <a:r>
              <a:rPr lang="tr-TR" sz="2400" dirty="0">
                <a:latin typeface="Arial" panose="020B0604020202020204" pitchFamily="34" charset="0"/>
                <a:cs typeface="Arial" panose="020B0604020202020204" pitchFamily="34" charset="0"/>
              </a:rPr>
              <a:t>Bu bilgiler ışığında Kumru </a:t>
            </a:r>
            <a:r>
              <a:rPr lang="tr-TR" sz="2400" dirty="0" err="1">
                <a:latin typeface="Arial" panose="020B0604020202020204" pitchFamily="34" charset="0"/>
                <a:cs typeface="Arial" panose="020B0604020202020204" pitchFamily="34" charset="0"/>
              </a:rPr>
              <a:t>A.Ş.nin</a:t>
            </a:r>
            <a:r>
              <a:rPr lang="tr-TR" sz="2400" dirty="0">
                <a:latin typeface="Arial" panose="020B0604020202020204" pitchFamily="34" charset="0"/>
                <a:cs typeface="Arial" panose="020B0604020202020204" pitchFamily="34" charset="0"/>
              </a:rPr>
              <a:t> yurt dışındaki kişilere verilen ve yine yurt dışında faydalanılacak olan veri işleme projesi yurt dışına fatura edilen kazanç için KVK 10/1-ğ maddesi kapsamında %50 indirimden faydalanabilecektir. </a:t>
            </a:r>
            <a:r>
              <a:rPr lang="tr-TR" sz="1800" dirty="0">
                <a:latin typeface="Arial" panose="020B0604020202020204" pitchFamily="34" charset="0"/>
                <a:cs typeface="Arial" panose="020B0604020202020204" pitchFamily="34" charset="0"/>
              </a:rPr>
              <a:t/>
            </a:r>
            <a:br>
              <a:rPr lang="tr-TR" sz="1800" dirty="0">
                <a:latin typeface="Arial" panose="020B0604020202020204" pitchFamily="34" charset="0"/>
                <a:cs typeface="Arial" panose="020B0604020202020204" pitchFamily="34" charset="0"/>
              </a:rPr>
            </a:br>
            <a:r>
              <a:rPr lang="tr-TR" sz="1800" dirty="0">
                <a:latin typeface="Arial" panose="020B0604020202020204" pitchFamily="34" charset="0"/>
                <a:cs typeface="Arial" panose="020B0604020202020204" pitchFamily="34" charset="0"/>
              </a:rPr>
              <a:t/>
            </a:r>
            <a:br>
              <a:rPr lang="tr-TR" sz="1800" dirty="0">
                <a:latin typeface="Arial" panose="020B0604020202020204" pitchFamily="34" charset="0"/>
                <a:cs typeface="Arial" panose="020B0604020202020204" pitchFamily="34" charset="0"/>
              </a:rPr>
            </a:br>
            <a:r>
              <a:rPr lang="tr-TR" sz="2000" b="1" dirty="0">
                <a:latin typeface="Arial" panose="020B0604020202020204" pitchFamily="34" charset="0"/>
                <a:cs typeface="Arial" panose="020B0604020202020204" pitchFamily="34" charset="0"/>
              </a:rPr>
              <a:t>Elde edilen kazanç;</a:t>
            </a:r>
            <a:endParaRPr lang="tr-TR" sz="2000" dirty="0">
              <a:latin typeface="Arial" panose="020B0604020202020204" pitchFamily="34" charset="0"/>
              <a:cs typeface="Arial" panose="020B0604020202020204" pitchFamily="34" charset="0"/>
            </a:endParaRPr>
          </a:p>
          <a:p>
            <a:pPr>
              <a:lnSpc>
                <a:spcPct val="170000"/>
              </a:lnSpc>
            </a:pPr>
            <a:r>
              <a:rPr lang="tr-TR" sz="2400" dirty="0">
                <a:latin typeface="Arial" panose="020B0604020202020204" pitchFamily="34" charset="0"/>
                <a:cs typeface="Arial" panose="020B0604020202020204" pitchFamily="34" charset="0"/>
              </a:rPr>
              <a:t>2.000.000-250.000=1.750.000</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KVK 10/1-ğ bendi kapsamında indirime konu edilecek tutar; 1.750.000*%50=875.000₺ olacaktır.</a:t>
            </a:r>
          </a:p>
          <a:p>
            <a:endParaRPr lang="tr-TR" dirty="0"/>
          </a:p>
        </p:txBody>
      </p:sp>
    </p:spTree>
    <p:extLst>
      <p:ext uri="{BB962C8B-B14F-4D97-AF65-F5344CB8AC3E}">
        <p14:creationId xmlns:p14="http://schemas.microsoft.com/office/powerpoint/2010/main" val="1543923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32B133F-AC21-B6F0-727C-6CFC869770B1}"/>
              </a:ext>
            </a:extLst>
          </p:cNvPr>
          <p:cNvSpPr>
            <a:spLocks noGrp="1"/>
          </p:cNvSpPr>
          <p:nvPr>
            <p:ph idx="1"/>
          </p:nvPr>
        </p:nvSpPr>
        <p:spPr>
          <a:xfrm>
            <a:off x="482600" y="534572"/>
            <a:ext cx="11081043" cy="5809957"/>
          </a:xfrm>
        </p:spPr>
        <p:txBody>
          <a:bodyPr>
            <a:normAutofit fontScale="85000" lnSpcReduction="20000"/>
          </a:bodyPr>
          <a:lstStyle/>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Kurumlar vergisi Kanununun 5/1-a maddesi kapsamında istisnadan faydalanabilmek için;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marL="342900" lvl="0" indent="-342900" algn="just">
              <a:lnSpc>
                <a:spcPct val="150000"/>
              </a:lnSpc>
              <a:buFont typeface="+mj-lt"/>
              <a:buAutoNum type="arabicPeriod"/>
            </a:pPr>
            <a:r>
              <a:rPr lang="tr-TR" sz="1800" dirty="0">
                <a:effectLst/>
                <a:latin typeface="Arial" panose="020B0604020202020204" pitchFamily="34" charset="0"/>
                <a:ea typeface="Georgia" panose="02040502050405020303" pitchFamily="18" charset="0"/>
                <a:cs typeface="Arial" panose="020B0604020202020204" pitchFamily="34" charset="0"/>
              </a:rPr>
              <a:t>İştirak eden kurum tam veya dar mükellef olmalı,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marL="342900" lvl="0" indent="-342900" algn="just">
              <a:lnSpc>
                <a:spcPct val="150000"/>
              </a:lnSpc>
              <a:buFont typeface="+mj-lt"/>
              <a:buAutoNum type="arabicPeriod"/>
            </a:pPr>
            <a:r>
              <a:rPr lang="tr-TR" sz="1800" dirty="0">
                <a:effectLst/>
                <a:latin typeface="Arial" panose="020B0604020202020204" pitchFamily="34" charset="0"/>
                <a:ea typeface="Georgia" panose="02040502050405020303" pitchFamily="18" charset="0"/>
                <a:cs typeface="Arial" panose="020B0604020202020204" pitchFamily="34" charset="0"/>
              </a:rPr>
              <a:t>İştirak edilen kurum tam mükellef olmalı,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marL="342900" lvl="0" indent="-342900" algn="just">
              <a:lnSpc>
                <a:spcPct val="150000"/>
              </a:lnSpc>
              <a:spcAft>
                <a:spcPts val="800"/>
              </a:spcAft>
              <a:buFont typeface="+mj-lt"/>
              <a:buAutoNum type="arabicPeriod"/>
            </a:pPr>
            <a:r>
              <a:rPr lang="tr-TR" sz="1800" dirty="0">
                <a:effectLst/>
                <a:latin typeface="Arial" panose="020B0604020202020204" pitchFamily="34" charset="0"/>
                <a:ea typeface="Georgia" panose="02040502050405020303" pitchFamily="18" charset="0"/>
                <a:cs typeface="Arial" panose="020B0604020202020204" pitchFamily="34" charset="0"/>
              </a:rPr>
              <a:t>İştirak edilen kurumun sermayesine katılınmış olunmalıdır.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Şartlarının birlikte taşınması gerekmektedir.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marL="342900" lvl="0" indent="-342900" algn="just">
              <a:lnSpc>
                <a:spcPct val="150000"/>
              </a:lnSpc>
              <a:buFont typeface="+mj-lt"/>
              <a:buAutoNum type="arabicPeriod"/>
            </a:pPr>
            <a:r>
              <a:rPr lang="tr-TR" sz="1800" dirty="0">
                <a:effectLst/>
                <a:latin typeface="Arial" panose="020B0604020202020204" pitchFamily="34" charset="0"/>
                <a:ea typeface="Georgia" panose="02040502050405020303" pitchFamily="18" charset="0"/>
                <a:cs typeface="Arial" panose="020B0604020202020204" pitchFamily="34" charset="0"/>
              </a:rPr>
              <a:t>İştirak eden kurum ACME A.Ş. tam mükellef Anonim Şirket statüsündedir.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marL="342900" lvl="0" indent="-342900" algn="just">
              <a:lnSpc>
                <a:spcPct val="150000"/>
              </a:lnSpc>
              <a:buFont typeface="+mj-lt"/>
              <a:buAutoNum type="arabicPeriod"/>
            </a:pPr>
            <a:r>
              <a:rPr lang="tr-TR" sz="1800" dirty="0">
                <a:effectLst/>
                <a:latin typeface="Arial" panose="020B0604020202020204" pitchFamily="34" charset="0"/>
                <a:ea typeface="Georgia" panose="02040502050405020303" pitchFamily="18" charset="0"/>
                <a:cs typeface="Arial" panose="020B0604020202020204" pitchFamily="34" charset="0"/>
              </a:rPr>
              <a:t>İştirak edilen kurum MAKRO A.Ş. tam mükellef kurum statüsündedir.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marL="342900" lvl="0" indent="-342900" algn="just">
              <a:lnSpc>
                <a:spcPct val="150000"/>
              </a:lnSpc>
              <a:spcAft>
                <a:spcPts val="800"/>
              </a:spcAft>
              <a:buFont typeface="+mj-lt"/>
              <a:buAutoNum type="arabicPeriod"/>
            </a:pPr>
            <a:r>
              <a:rPr lang="tr-TR" sz="1800" dirty="0">
                <a:effectLst/>
                <a:latin typeface="Arial" panose="020B0604020202020204" pitchFamily="34" charset="0"/>
                <a:ea typeface="Georgia" panose="02040502050405020303" pitchFamily="18" charset="0"/>
                <a:cs typeface="Arial" panose="020B0604020202020204" pitchFamily="34" charset="0"/>
              </a:rPr>
              <a:t>İştirak edilen kuruma ortak olunmuş ve tüm şartlar sağlanmıştır.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Bu bağlamda 5/1-a istisnası kapsamında elde edilen kazanç kurumlar vergisinden istisna olacaktır.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 Muhasebe kayıtlarına;</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640 İştiraklerden temettü geliri olarak 160.800 ₺ yazılacak ve bu rakam ticari bilanço karına ilave edilecektir. Bu durumda ticari bilanço karı 820.800 ₺ olacaktır.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02249043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591127"/>
            <a:ext cx="11053618" cy="5615709"/>
          </a:xfrm>
        </p:spPr>
        <p:txBody>
          <a:bodyPr>
            <a:normAutofit/>
          </a:bodyPr>
          <a:lstStyle/>
          <a:p>
            <a:pPr algn="just"/>
            <a:r>
              <a:rPr lang="tr-TR" sz="1600" b="1" dirty="0">
                <a:latin typeface="Arial" panose="020B0604020202020204" pitchFamily="34" charset="0"/>
                <a:cs typeface="Arial" panose="020B0604020202020204" pitchFamily="34" charset="0"/>
              </a:rPr>
              <a:t>SERMAYE ARTIRIMINDA FAİZ İNDİRİMİ UYGULAMASI </a:t>
            </a:r>
            <a:endParaRPr lang="tr-TR" sz="1600" dirty="0">
              <a:latin typeface="Arial" panose="020B0604020202020204" pitchFamily="34" charset="0"/>
              <a:cs typeface="Arial" panose="020B0604020202020204" pitchFamily="34" charset="0"/>
            </a:endParaRPr>
          </a:p>
          <a:p>
            <a:pPr algn="just">
              <a:lnSpc>
                <a:spcPct val="170000"/>
              </a:lnSpc>
            </a:pPr>
            <a:r>
              <a:rPr lang="tr-TR" sz="1600" dirty="0">
                <a:latin typeface="Arial" panose="020B0604020202020204" pitchFamily="34" charset="0"/>
                <a:cs typeface="Arial" panose="020B0604020202020204" pitchFamily="34" charset="0"/>
              </a:rPr>
              <a:t>Finans, bankacılık ve sigortacılık sektörlerinde faaliyet gösteren kurumlar ile kamu iktisadi teşebbüsleri hariç olmak üzere, sermaye şirketlerinin ilgili hesap dönemi içinde, ticaret siciline tescil edilmiş olan ödenmiş veya çıkarılmış sermaye tutarlarındaki nakdi sermaye artışları veya yeni kurulan sermaye şirketlerinde ödenmiş sermayenin nakit olarak karşılanan kısmı indirim oranı uygulanmak suretiyle hesaplanan tutar kadar vergi indirimine konu edilebilecektir.</a:t>
            </a:r>
          </a:p>
          <a:p>
            <a:pPr algn="just">
              <a:lnSpc>
                <a:spcPct val="170000"/>
              </a:lnSpc>
            </a:pPr>
            <a:r>
              <a:rPr lang="tr-TR" sz="1600" dirty="0">
                <a:latin typeface="Arial" panose="020B0604020202020204" pitchFamily="34" charset="0"/>
                <a:cs typeface="Arial" panose="020B0604020202020204" pitchFamily="34" charset="0"/>
              </a:rPr>
              <a:t>Finans, bankacılık, sigortacılık sektöründe faaliyet gösterenler ile kamu iktisadi teşebbüsleri dışında kalan tüm kurumlar vergisi mükellefleri faydalanabilir.</a:t>
            </a:r>
          </a:p>
          <a:p>
            <a:endParaRPr lang="tr-TR" dirty="0"/>
          </a:p>
        </p:txBody>
      </p:sp>
    </p:spTree>
    <p:extLst>
      <p:ext uri="{BB962C8B-B14F-4D97-AF65-F5344CB8AC3E}">
        <p14:creationId xmlns:p14="http://schemas.microsoft.com/office/powerpoint/2010/main" val="175404156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36BF4C3-F03E-B3C7-1965-C318F75BB61B}"/>
              </a:ext>
            </a:extLst>
          </p:cNvPr>
          <p:cNvSpPr>
            <a:spLocks noGrp="1"/>
          </p:cNvSpPr>
          <p:nvPr>
            <p:ph idx="1"/>
          </p:nvPr>
        </p:nvSpPr>
        <p:spPr>
          <a:xfrm>
            <a:off x="482600" y="503584"/>
            <a:ext cx="11126304" cy="5883964"/>
          </a:xfrm>
        </p:spPr>
        <p:txBody>
          <a:bodyPr>
            <a:normAutofit/>
          </a:bodyPr>
          <a:lstStyle/>
          <a:p>
            <a:pPr algn="just">
              <a:lnSpc>
                <a:spcPct val="170000"/>
              </a:lnSpc>
            </a:pPr>
            <a:r>
              <a:rPr lang="tr-TR" sz="1700" dirty="0">
                <a:latin typeface="Arial" panose="020B0604020202020204" pitchFamily="34" charset="0"/>
                <a:cs typeface="Arial" panose="020B0604020202020204" pitchFamily="34" charset="0"/>
              </a:rPr>
              <a:t>İndirim tutarı hesaplamak için aşağıdaki formül uygulanır. </a:t>
            </a:r>
          </a:p>
          <a:p>
            <a:pPr algn="just">
              <a:lnSpc>
                <a:spcPct val="170000"/>
              </a:lnSpc>
            </a:pPr>
            <a:r>
              <a:rPr lang="tr-TR" sz="1700" dirty="0">
                <a:latin typeface="Arial" panose="020B0604020202020204" pitchFamily="34" charset="0"/>
                <a:cs typeface="Arial" panose="020B0604020202020204" pitchFamily="34" charset="0"/>
              </a:rPr>
              <a:t>Nakdi sermaye artışı*ticari krediler faiz oranı*%50*yıla isabet eden ay/12</a:t>
            </a:r>
          </a:p>
          <a:p>
            <a:pPr algn="just">
              <a:lnSpc>
                <a:spcPct val="170000"/>
              </a:lnSpc>
            </a:pPr>
            <a:r>
              <a:rPr lang="tr-TR" sz="1700" b="1" dirty="0">
                <a:latin typeface="Arial" panose="020B0604020202020204" pitchFamily="34" charset="0"/>
                <a:cs typeface="Arial" panose="020B0604020202020204" pitchFamily="34" charset="0"/>
              </a:rPr>
              <a:t>Formüldeki nakdi sermaye artışı ile kastedilen;</a:t>
            </a:r>
            <a:endParaRPr lang="tr-TR" sz="1700" dirty="0">
              <a:latin typeface="Arial" panose="020B0604020202020204" pitchFamily="34" charset="0"/>
              <a:cs typeface="Arial" panose="020B0604020202020204" pitchFamily="34" charset="0"/>
            </a:endParaRPr>
          </a:p>
          <a:p>
            <a:pPr algn="just">
              <a:lnSpc>
                <a:spcPct val="170000"/>
              </a:lnSpc>
            </a:pPr>
            <a:r>
              <a:rPr lang="tr-TR" sz="1700" dirty="0">
                <a:latin typeface="Arial" panose="020B0604020202020204" pitchFamily="34" charset="0"/>
                <a:cs typeface="Arial" panose="020B0604020202020204" pitchFamily="34" charset="0"/>
              </a:rPr>
              <a:t>Tüm sermaye artırımları ve yeni kurulan şirketlerin ödenmiş sermayelerinin nakdi olarak karşılanan kısmını ifade eder. </a:t>
            </a:r>
          </a:p>
          <a:p>
            <a:pPr algn="just">
              <a:lnSpc>
                <a:spcPct val="170000"/>
              </a:lnSpc>
            </a:pPr>
            <a:r>
              <a:rPr lang="tr-TR" sz="1700" dirty="0">
                <a:latin typeface="Arial" panose="020B0604020202020204" pitchFamily="34" charset="0"/>
                <a:cs typeface="Arial" panose="020B0604020202020204" pitchFamily="34" charset="0"/>
              </a:rPr>
              <a:t>Nakit girdisi olmadan yapılan;</a:t>
            </a:r>
          </a:p>
          <a:p>
            <a:pPr algn="just">
              <a:lnSpc>
                <a:spcPct val="170000"/>
              </a:lnSpc>
            </a:pPr>
            <a:r>
              <a:rPr lang="tr-TR" sz="1700" dirty="0">
                <a:latin typeface="Arial" panose="020B0604020202020204" pitchFamily="34" charset="0"/>
                <a:cs typeface="Arial" panose="020B0604020202020204" pitchFamily="34" charset="0"/>
              </a:rPr>
              <a:t>öz sermaye kalemlerinin sermayeye eklenmesi, </a:t>
            </a:r>
          </a:p>
          <a:p>
            <a:pPr algn="just">
              <a:lnSpc>
                <a:spcPct val="170000"/>
              </a:lnSpc>
            </a:pPr>
            <a:r>
              <a:rPr lang="tr-TR" sz="1700" dirty="0">
                <a:latin typeface="Arial" panose="020B0604020202020204" pitchFamily="34" charset="0"/>
                <a:cs typeface="Arial" panose="020B0604020202020204" pitchFamily="34" charset="0"/>
              </a:rPr>
              <a:t>borç veya kredi kullanarak yapılan sermaye artışları, ortaklara borçlar hesabından karşılanan sermaye artışları, tahvil ve bonoların sermayeye konması, Temmuz 2015 tarihinden önce yapılan sermaye artırımları indirim uygulamasında dikkate alınmaz. </a:t>
            </a:r>
          </a:p>
          <a:p>
            <a:endParaRPr lang="tr-TR" dirty="0"/>
          </a:p>
        </p:txBody>
      </p:sp>
    </p:spTree>
    <p:extLst>
      <p:ext uri="{BB962C8B-B14F-4D97-AF65-F5344CB8AC3E}">
        <p14:creationId xmlns:p14="http://schemas.microsoft.com/office/powerpoint/2010/main" val="304657390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850473090"/>
              </p:ext>
            </p:extLst>
          </p:nvPr>
        </p:nvGraphicFramePr>
        <p:xfrm>
          <a:off x="443345" y="1484244"/>
          <a:ext cx="11120580" cy="3426380"/>
        </p:xfrm>
        <a:graphic>
          <a:graphicData uri="http://schemas.openxmlformats.org/drawingml/2006/table">
            <a:tbl>
              <a:tblPr firstRow="1" firstCol="1" bandRow="1">
                <a:tableStyleId>{5C22544A-7EE6-4342-B048-85BDC9FD1C3A}</a:tableStyleId>
              </a:tblPr>
              <a:tblGrid>
                <a:gridCol w="9647855">
                  <a:extLst>
                    <a:ext uri="{9D8B030D-6E8A-4147-A177-3AD203B41FA5}">
                      <a16:colId xmlns:a16="http://schemas.microsoft.com/office/drawing/2014/main" val="3218729071"/>
                    </a:ext>
                  </a:extLst>
                </a:gridCol>
                <a:gridCol w="1472725">
                  <a:extLst>
                    <a:ext uri="{9D8B030D-6E8A-4147-A177-3AD203B41FA5}">
                      <a16:colId xmlns:a16="http://schemas.microsoft.com/office/drawing/2014/main" val="3679684020"/>
                    </a:ext>
                  </a:extLst>
                </a:gridCol>
              </a:tblGrid>
              <a:tr h="524522">
                <a:tc>
                  <a:txBody>
                    <a:bodyPr/>
                    <a:lstStyle/>
                    <a:p>
                      <a:pPr algn="just">
                        <a:lnSpc>
                          <a:spcPct val="150000"/>
                        </a:lnSpc>
                        <a:spcAft>
                          <a:spcPts val="0"/>
                        </a:spcAft>
                      </a:pPr>
                      <a:r>
                        <a:rPr lang="tr-TR" sz="1400" dirty="0">
                          <a:effectLst/>
                        </a:rPr>
                        <a:t>Halka açık ortaklıklarda halka açılma oranı %50’nin altında ise</a:t>
                      </a:r>
                      <a:endParaRPr lang="tr-TR" sz="14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400">
                          <a:effectLst/>
                        </a:rPr>
                        <a:t>İlave %25</a:t>
                      </a:r>
                      <a:endParaRPr lang="tr-TR" sz="14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22193294"/>
                  </a:ext>
                </a:extLst>
              </a:tr>
              <a:tr h="524522">
                <a:tc>
                  <a:txBody>
                    <a:bodyPr/>
                    <a:lstStyle/>
                    <a:p>
                      <a:pPr algn="just">
                        <a:lnSpc>
                          <a:spcPct val="150000"/>
                        </a:lnSpc>
                        <a:spcAft>
                          <a:spcPts val="0"/>
                        </a:spcAft>
                      </a:pPr>
                      <a:r>
                        <a:rPr lang="tr-TR" sz="1400" dirty="0">
                          <a:effectLst/>
                        </a:rPr>
                        <a:t>Halka açık ortaklıklarda halka açılma oranı %50’nin üzerinde ise</a:t>
                      </a:r>
                      <a:endParaRPr lang="tr-TR" sz="14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400">
                          <a:effectLst/>
                        </a:rPr>
                        <a:t>İlave %50</a:t>
                      </a:r>
                      <a:endParaRPr lang="tr-TR" sz="14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8903710"/>
                  </a:ext>
                </a:extLst>
              </a:tr>
              <a:tr h="524522">
                <a:tc>
                  <a:txBody>
                    <a:bodyPr/>
                    <a:lstStyle/>
                    <a:p>
                      <a:pPr algn="just">
                        <a:lnSpc>
                          <a:spcPct val="150000"/>
                        </a:lnSpc>
                        <a:spcAft>
                          <a:spcPts val="0"/>
                        </a:spcAft>
                      </a:pPr>
                      <a:r>
                        <a:rPr lang="tr-TR" sz="1400" dirty="0">
                          <a:effectLst/>
                        </a:rPr>
                        <a:t>Artırılan sermayenin Yatırım Teşvik Belgesi kapsamındaki makine yatırımları için kullanılması</a:t>
                      </a:r>
                      <a:endParaRPr lang="tr-TR" sz="14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400">
                          <a:effectLst/>
                        </a:rPr>
                        <a:t>İlave %25</a:t>
                      </a:r>
                      <a:endParaRPr lang="tr-TR" sz="14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62469492"/>
                  </a:ext>
                </a:extLst>
              </a:tr>
              <a:tr h="524522">
                <a:tc>
                  <a:txBody>
                    <a:bodyPr/>
                    <a:lstStyle/>
                    <a:p>
                      <a:pPr algn="just">
                        <a:lnSpc>
                          <a:spcPct val="150000"/>
                        </a:lnSpc>
                        <a:spcAft>
                          <a:spcPts val="0"/>
                        </a:spcAft>
                      </a:pPr>
                      <a:r>
                        <a:rPr lang="tr-TR" sz="1400" dirty="0">
                          <a:effectLst/>
                        </a:rPr>
                        <a:t>Yurt dışından gelen sermaye payları için (7338 sayılı kanunla 26.10.2021 tarihinde eklenmiştir)</a:t>
                      </a:r>
                      <a:endParaRPr lang="tr-TR" sz="14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400">
                          <a:effectLst/>
                        </a:rPr>
                        <a:t>İlave %25</a:t>
                      </a:r>
                      <a:endParaRPr lang="tr-TR" sz="14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19259644"/>
                  </a:ext>
                </a:extLst>
              </a:tr>
              <a:tr h="803770">
                <a:tc>
                  <a:txBody>
                    <a:bodyPr/>
                    <a:lstStyle/>
                    <a:p>
                      <a:pPr algn="just">
                        <a:lnSpc>
                          <a:spcPct val="150000"/>
                        </a:lnSpc>
                        <a:spcAft>
                          <a:spcPts val="0"/>
                        </a:spcAft>
                      </a:pPr>
                      <a:r>
                        <a:rPr lang="tr-TR" sz="1400" dirty="0">
                          <a:effectLst/>
                        </a:rPr>
                        <a:t>Kazancını %25 ve daha fazlası faiz, kâr payı, kira, lisans ücreti, menkul kıymet satış geliri gibi pasif nitelikli gelirlerden oluşuyorsa</a:t>
                      </a:r>
                      <a:endParaRPr lang="tr-TR" sz="14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400">
                          <a:effectLst/>
                        </a:rPr>
                        <a:t>%0 olarak</a:t>
                      </a:r>
                      <a:endParaRPr lang="tr-TR" sz="14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35311927"/>
                  </a:ext>
                </a:extLst>
              </a:tr>
              <a:tr h="524522">
                <a:tc>
                  <a:txBody>
                    <a:bodyPr/>
                    <a:lstStyle/>
                    <a:p>
                      <a:pPr algn="just">
                        <a:lnSpc>
                          <a:spcPct val="150000"/>
                        </a:lnSpc>
                        <a:spcAft>
                          <a:spcPts val="0"/>
                        </a:spcAft>
                      </a:pPr>
                      <a:r>
                        <a:rPr lang="tr-TR" sz="1400" dirty="0">
                          <a:effectLst/>
                        </a:rPr>
                        <a:t>Yatırılan nakdi sermaye başka bir şirkete sermaye olarak konulur veya kredi olarak kullandırılırsa</a:t>
                      </a:r>
                      <a:endParaRPr lang="tr-TR" sz="14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400" dirty="0">
                          <a:effectLst/>
                        </a:rPr>
                        <a:t>%0 olarak</a:t>
                      </a:r>
                      <a:endParaRPr lang="tr-TR" sz="14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8242710"/>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3352520803"/>
              </p:ext>
            </p:extLst>
          </p:nvPr>
        </p:nvGraphicFramePr>
        <p:xfrm>
          <a:off x="443345" y="4910621"/>
          <a:ext cx="11120580" cy="1139197"/>
        </p:xfrm>
        <a:graphic>
          <a:graphicData uri="http://schemas.openxmlformats.org/drawingml/2006/table">
            <a:tbl>
              <a:tblPr firstRow="1" firstCol="1" bandRow="1">
                <a:tableStyleId>{5C22544A-7EE6-4342-B048-85BDC9FD1C3A}</a:tableStyleId>
              </a:tblPr>
              <a:tblGrid>
                <a:gridCol w="9647855">
                  <a:extLst>
                    <a:ext uri="{9D8B030D-6E8A-4147-A177-3AD203B41FA5}">
                      <a16:colId xmlns:a16="http://schemas.microsoft.com/office/drawing/2014/main" val="3914370252"/>
                    </a:ext>
                  </a:extLst>
                </a:gridCol>
                <a:gridCol w="1472725">
                  <a:extLst>
                    <a:ext uri="{9D8B030D-6E8A-4147-A177-3AD203B41FA5}">
                      <a16:colId xmlns:a16="http://schemas.microsoft.com/office/drawing/2014/main" val="167252669"/>
                    </a:ext>
                  </a:extLst>
                </a:gridCol>
              </a:tblGrid>
              <a:tr h="322306">
                <a:tc>
                  <a:txBody>
                    <a:bodyPr/>
                    <a:lstStyle/>
                    <a:p>
                      <a:pPr algn="just">
                        <a:lnSpc>
                          <a:spcPct val="150000"/>
                        </a:lnSpc>
                        <a:spcAft>
                          <a:spcPts val="0"/>
                        </a:spcAft>
                      </a:pPr>
                      <a:r>
                        <a:rPr lang="tr-TR" sz="1400" dirty="0">
                          <a:effectLst/>
                        </a:rPr>
                        <a:t>Aktif toplamının %50’si veya daha fazlası bağlı menkul kıymetler, bağlı ortaklıklar, iştirak paylarından oluşuyorsa</a:t>
                      </a:r>
                      <a:endParaRPr lang="tr-TR" sz="14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400">
                          <a:effectLst/>
                        </a:rPr>
                        <a:t>%0 olarak</a:t>
                      </a:r>
                      <a:endParaRPr lang="tr-TR" sz="14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67880419"/>
                  </a:ext>
                </a:extLst>
              </a:tr>
              <a:tr h="816891">
                <a:tc>
                  <a:txBody>
                    <a:bodyPr/>
                    <a:lstStyle/>
                    <a:p>
                      <a:pPr algn="just">
                        <a:lnSpc>
                          <a:spcPct val="150000"/>
                        </a:lnSpc>
                        <a:spcAft>
                          <a:spcPts val="0"/>
                        </a:spcAft>
                      </a:pPr>
                      <a:r>
                        <a:rPr lang="tr-TR" sz="1400" dirty="0">
                          <a:effectLst/>
                        </a:rPr>
                        <a:t>Arsa ve arazi yatırımı yapan şirketlerin nakdi sermaye artırımında arsa arazi alımı olana kadarki süre için %50 oran uygulanır. Alımdan sonra ise;</a:t>
                      </a:r>
                      <a:endParaRPr lang="tr-TR" sz="14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tr-TR" sz="1400" dirty="0">
                          <a:effectLst/>
                        </a:rPr>
                        <a:t>%0 olarak</a:t>
                      </a:r>
                      <a:endParaRPr lang="tr-TR" sz="14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13794799"/>
                  </a:ext>
                </a:extLst>
              </a:tr>
            </a:tbl>
          </a:graphicData>
        </a:graphic>
      </p:graphicFrame>
      <p:sp>
        <p:nvSpPr>
          <p:cNvPr id="6" name="Dikdörtgen 5"/>
          <p:cNvSpPr/>
          <p:nvPr/>
        </p:nvSpPr>
        <p:spPr>
          <a:xfrm>
            <a:off x="360216" y="492266"/>
            <a:ext cx="11314547" cy="646331"/>
          </a:xfrm>
          <a:prstGeom prst="rect">
            <a:avLst/>
          </a:prstGeom>
        </p:spPr>
        <p:txBody>
          <a:bodyPr wrap="square">
            <a:spAutoFit/>
          </a:bodyPr>
          <a:lstStyle/>
          <a:p>
            <a:r>
              <a:rPr lang="tr-TR" dirty="0">
                <a:latin typeface="Arial" panose="020B0604020202020204" pitchFamily="34" charset="0"/>
                <a:cs typeface="Arial" panose="020B0604020202020204" pitchFamily="34" charset="0"/>
              </a:rPr>
              <a:t>İndirim oranı olarak uygulanan %50 genel orandır. </a:t>
            </a:r>
            <a:br>
              <a:rPr lang="tr-TR"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Ancak bu oran;</a:t>
            </a:r>
            <a:endParaRPr lang="tr-TR" dirty="0">
              <a:latin typeface="Arial" panose="020B0604020202020204" pitchFamily="34" charset="0"/>
              <a:cs typeface="Arial" panose="020B0604020202020204" pitchFamily="34" charset="0"/>
            </a:endParaRPr>
          </a:p>
        </p:txBody>
      </p:sp>
      <p:sp>
        <p:nvSpPr>
          <p:cNvPr id="7" name="Dikdörtgen 6"/>
          <p:cNvSpPr/>
          <p:nvPr/>
        </p:nvSpPr>
        <p:spPr>
          <a:xfrm>
            <a:off x="443345" y="5945995"/>
            <a:ext cx="1223476" cy="507831"/>
          </a:xfrm>
          <a:prstGeom prst="rect">
            <a:avLst/>
          </a:prstGeom>
        </p:spPr>
        <p:txBody>
          <a:bodyPr wrap="none">
            <a:spAutoFit/>
          </a:bodyPr>
          <a:lstStyle/>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Uygulanır.</a:t>
            </a:r>
            <a:endParaRPr lang="tr-TR" dirty="0">
              <a:latin typeface="Arial" panose="020B0604020202020204" pitchFamily="34"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72601365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0718" y="513521"/>
            <a:ext cx="11090564" cy="5830957"/>
          </a:xfrm>
        </p:spPr>
        <p:txBody>
          <a:bodyPr>
            <a:normAutofit fontScale="32500" lnSpcReduction="20000"/>
          </a:bodyPr>
          <a:lstStyle/>
          <a:p>
            <a:pPr algn="just">
              <a:lnSpc>
                <a:spcPct val="170000"/>
              </a:lnSpc>
            </a:pPr>
            <a:r>
              <a:rPr lang="tr-TR" dirty="0"/>
              <a:t/>
            </a:r>
            <a:br>
              <a:rPr lang="tr-TR" dirty="0"/>
            </a:br>
            <a:r>
              <a:rPr lang="tr-TR" sz="2900" dirty="0">
                <a:latin typeface="Arial" panose="020B0604020202020204" pitchFamily="34" charset="0"/>
                <a:cs typeface="Arial" panose="020B0604020202020204" pitchFamily="34" charset="0"/>
              </a:rPr>
              <a:t/>
            </a:r>
            <a:br>
              <a:rPr lang="tr-TR" sz="2900" dirty="0">
                <a:latin typeface="Arial" panose="020B0604020202020204" pitchFamily="34" charset="0"/>
                <a:cs typeface="Arial" panose="020B0604020202020204" pitchFamily="34" charset="0"/>
              </a:rPr>
            </a:br>
            <a:r>
              <a:rPr lang="tr-TR" sz="4000" dirty="0">
                <a:latin typeface="Arial" panose="020B0604020202020204" pitchFamily="34" charset="0"/>
                <a:cs typeface="Arial" panose="020B0604020202020204" pitchFamily="34" charset="0"/>
              </a:rPr>
              <a:t>Herhangi bir yevmiye kaydı yapılmaz. İstenirse nazım hesaplarda takip edilebilir. </a:t>
            </a:r>
          </a:p>
          <a:p>
            <a:pPr algn="just">
              <a:lnSpc>
                <a:spcPct val="170000"/>
              </a:lnSpc>
            </a:pPr>
            <a:r>
              <a:rPr lang="tr-TR" sz="4000" dirty="0">
                <a:latin typeface="Arial" panose="020B0604020202020204" pitchFamily="34" charset="0"/>
                <a:cs typeface="Arial" panose="020B0604020202020204" pitchFamily="34" charset="0"/>
              </a:rPr>
              <a:t>Nakdi sermayenin banka hesabına yatırıldığına dair ıslak imzalı dekontun bir örneğinin vergi dairesine gönderilmesi gerekir. </a:t>
            </a:r>
          </a:p>
          <a:p>
            <a:pPr algn="just">
              <a:lnSpc>
                <a:spcPct val="170000"/>
              </a:lnSpc>
            </a:pPr>
            <a:r>
              <a:rPr lang="tr-TR" sz="4000" dirty="0">
                <a:latin typeface="Arial" panose="020B0604020202020204" pitchFamily="34" charset="0"/>
                <a:cs typeface="Arial" panose="020B0604020202020204" pitchFamily="34" charset="0"/>
              </a:rPr>
              <a:t>Sermaye azaltışı olmadığı sürece herhangi bir süre sınırı olmaksızın her yıl indirimden faydalanılabilir.</a:t>
            </a:r>
          </a:p>
          <a:p>
            <a:pPr algn="just">
              <a:lnSpc>
                <a:spcPct val="170000"/>
              </a:lnSpc>
            </a:pPr>
            <a:r>
              <a:rPr lang="tr-TR" sz="4000" dirty="0">
                <a:latin typeface="Arial" panose="020B0604020202020204" pitchFamily="34" charset="0"/>
                <a:cs typeface="Arial" panose="020B0604020202020204" pitchFamily="34" charset="0"/>
              </a:rPr>
              <a:t>İlgili yılın 4. Geçici vergi döneminde ve kurumlar vergisinde indirim olarak düşülebilir. Kazanç yetersizliği sebebiyle indirilemeyen tutar herhangi bir endekslemeye tabi tutulmaksızın izleyen hesap dönemlerine ilişkin matrahın tespitinde indirim konusu yapılabilecektir.  </a:t>
            </a:r>
          </a:p>
          <a:p>
            <a:pPr algn="just">
              <a:lnSpc>
                <a:spcPct val="170000"/>
              </a:lnSpc>
              <a:spcAft>
                <a:spcPts val="800"/>
              </a:spcAft>
            </a:pPr>
            <a:r>
              <a:rPr lang="tr-TR" sz="4000" b="1" dirty="0">
                <a:effectLst/>
                <a:latin typeface="Arial" panose="020B0604020202020204" pitchFamily="34" charset="0"/>
                <a:ea typeface="Georgia" panose="02040502050405020303" pitchFamily="18" charset="0"/>
                <a:cs typeface="Arial" panose="020B0604020202020204" pitchFamily="34" charset="0"/>
              </a:rPr>
              <a:t>7417 sayılı kanunun 49. Maddesinde değişen fıkrada 05.07.2022 tarihinde yapılan düzenleme</a:t>
            </a:r>
            <a:r>
              <a:rPr lang="tr-TR" sz="4000" dirty="0">
                <a:effectLst/>
                <a:latin typeface="Arial" panose="020B0604020202020204" pitchFamily="34" charset="0"/>
                <a:ea typeface="Georgia" panose="02040502050405020303" pitchFamily="18" charset="0"/>
                <a:cs typeface="Arial" panose="020B0604020202020204" pitchFamily="34" charset="0"/>
              </a:rPr>
              <a:t> ile indirim düzenlemesindeki süresiz yararlanma hakkı, sermaye artırımına ilişkin kararın veya ilk kuruluş aşamasında ana sözleşmenin tescil edildiği hesap dönemi ile bu dönemi izleyen dört hesap dönemi ile sınırlandırılmaktadır. </a:t>
            </a:r>
          </a:p>
          <a:p>
            <a:pPr algn="just">
              <a:lnSpc>
                <a:spcPct val="170000"/>
              </a:lnSpc>
              <a:spcAft>
                <a:spcPts val="800"/>
              </a:spcAft>
            </a:pPr>
            <a:r>
              <a:rPr lang="tr-TR" sz="4000" dirty="0">
                <a:effectLst/>
                <a:latin typeface="Arial" panose="020B0604020202020204" pitchFamily="34" charset="0"/>
                <a:ea typeface="Georgia" panose="02040502050405020303" pitchFamily="18" charset="0"/>
                <a:cs typeface="Arial" panose="020B0604020202020204" pitchFamily="34" charset="0"/>
              </a:rPr>
              <a:t>Bu süre zarfında, kazanılan indirim tutarlarından, kazancın yetersizliği nedeniyle ilgili dönemlerde indirim konusu yapılamayan tutarlar, beş yıllık süre dolduktan sonra da indirime konu edilebilecek olup bu kapsamda bir sınırlamaya gidilmemiştir. </a:t>
            </a:r>
          </a:p>
          <a:p>
            <a:pPr algn="just"/>
            <a:endParaRPr lang="tr-TR"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391585145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775856"/>
            <a:ext cx="11136745" cy="5388234"/>
          </a:xfrm>
        </p:spPr>
        <p:txBody>
          <a:bodyPr/>
          <a:lstStyle/>
          <a:p>
            <a:pPr algn="just"/>
            <a:r>
              <a:rPr lang="tr-TR" sz="2000" b="1" dirty="0">
                <a:latin typeface="Arial" panose="020B0604020202020204" pitchFamily="34" charset="0"/>
                <a:cs typeface="Arial" panose="020B0604020202020204" pitchFamily="34" charset="0"/>
              </a:rPr>
              <a:t>Örnek </a:t>
            </a:r>
            <a:endParaRPr lang="tr-TR" sz="2000" dirty="0">
              <a:latin typeface="Arial" panose="020B0604020202020204" pitchFamily="34" charset="0"/>
              <a:cs typeface="Arial" panose="020B0604020202020204" pitchFamily="34" charset="0"/>
            </a:endParaRPr>
          </a:p>
          <a:p>
            <a:pPr algn="just">
              <a:lnSpc>
                <a:spcPct val="150000"/>
              </a:lnSpc>
              <a:spcAft>
                <a:spcPts val="800"/>
              </a:spcAft>
            </a:pPr>
            <a:r>
              <a:rPr lang="tr-TR" sz="1600" dirty="0">
                <a:effectLst/>
                <a:latin typeface="Arial" panose="020B0604020202020204" pitchFamily="34" charset="0"/>
                <a:ea typeface="Georgia" panose="02040502050405020303" pitchFamily="18" charset="0"/>
                <a:cs typeface="Arial" panose="020B0604020202020204" pitchFamily="34" charset="0"/>
              </a:rPr>
              <a:t>Ayşe Yankı ve Ali Yankı 21.06.2022 tarihinde yaptıkları Yönetim Kurulu Toplantısında yönettikleri Nilüfer Eğitim ve Danışmanlık A.Ş.’</a:t>
            </a:r>
            <a:r>
              <a:rPr lang="tr-TR" sz="1600" dirty="0" err="1">
                <a:effectLst/>
                <a:latin typeface="Arial" panose="020B0604020202020204" pitchFamily="34" charset="0"/>
                <a:ea typeface="Georgia" panose="02040502050405020303" pitchFamily="18" charset="0"/>
                <a:cs typeface="Arial" panose="020B0604020202020204" pitchFamily="34" charset="0"/>
              </a:rPr>
              <a:t>nin</a:t>
            </a:r>
            <a:r>
              <a:rPr lang="tr-TR" sz="1600" dirty="0">
                <a:effectLst/>
                <a:latin typeface="Arial" panose="020B0604020202020204" pitchFamily="34" charset="0"/>
                <a:ea typeface="Georgia" panose="02040502050405020303" pitchFamily="18" charset="0"/>
                <a:cs typeface="Arial" panose="020B0604020202020204" pitchFamily="34" charset="0"/>
              </a:rPr>
              <a:t> 2.000.000 ₺ olan sermayesini 3.000.000₺ arttırarak 5.000.000 ₺’ye çıkartılmasına karar vermişlerdir. Sermaye artırımına ilişkin,</a:t>
            </a:r>
          </a:p>
          <a:p>
            <a:pPr algn="just">
              <a:lnSpc>
                <a:spcPct val="150000"/>
              </a:lnSpc>
              <a:spcAft>
                <a:spcPts val="800"/>
              </a:spcAft>
            </a:pPr>
            <a:r>
              <a:rPr lang="tr-TR" sz="1600" dirty="0">
                <a:effectLst/>
                <a:latin typeface="Arial" panose="020B0604020202020204" pitchFamily="34" charset="0"/>
                <a:ea typeface="Georgia" panose="02040502050405020303" pitchFamily="18" charset="0"/>
                <a:cs typeface="Arial" panose="020B0604020202020204" pitchFamily="34" charset="0"/>
              </a:rPr>
              <a:t>Ayşe </a:t>
            </a:r>
            <a:r>
              <a:rPr lang="tr-TR" sz="1600" dirty="0" err="1">
                <a:effectLst/>
                <a:latin typeface="Arial" panose="020B0604020202020204" pitchFamily="34" charset="0"/>
                <a:ea typeface="Georgia" panose="02040502050405020303" pitchFamily="18" charset="0"/>
                <a:cs typeface="Arial" panose="020B0604020202020204" pitchFamily="34" charset="0"/>
              </a:rPr>
              <a:t>Yankı’ın</a:t>
            </a:r>
            <a:r>
              <a:rPr lang="tr-TR" sz="1600" dirty="0">
                <a:effectLst/>
                <a:latin typeface="Arial" panose="020B0604020202020204" pitchFamily="34" charset="0"/>
                <a:ea typeface="Georgia" panose="02040502050405020303" pitchFamily="18" charset="0"/>
                <a:cs typeface="Arial" panose="020B0604020202020204" pitchFamily="34" charset="0"/>
              </a:rPr>
              <a:t> taahhüt ettiği tutar 1.500.000 ₺ </a:t>
            </a:r>
          </a:p>
          <a:p>
            <a:pPr algn="just">
              <a:lnSpc>
                <a:spcPct val="150000"/>
              </a:lnSpc>
              <a:spcAft>
                <a:spcPts val="800"/>
              </a:spcAft>
            </a:pPr>
            <a:r>
              <a:rPr lang="tr-TR" sz="1600" dirty="0">
                <a:effectLst/>
                <a:latin typeface="Arial" panose="020B0604020202020204" pitchFamily="34" charset="0"/>
                <a:ea typeface="Georgia" panose="02040502050405020303" pitchFamily="18" charset="0"/>
                <a:cs typeface="Arial" panose="020B0604020202020204" pitchFamily="34" charset="0"/>
              </a:rPr>
              <a:t>Ali </a:t>
            </a:r>
            <a:r>
              <a:rPr lang="tr-TR" sz="1600" dirty="0" err="1">
                <a:effectLst/>
                <a:latin typeface="Arial" panose="020B0604020202020204" pitchFamily="34" charset="0"/>
                <a:ea typeface="Georgia" panose="02040502050405020303" pitchFamily="18" charset="0"/>
                <a:cs typeface="Arial" panose="020B0604020202020204" pitchFamily="34" charset="0"/>
              </a:rPr>
              <a:t>Yankı’ın</a:t>
            </a:r>
            <a:r>
              <a:rPr lang="tr-TR" sz="1600" dirty="0">
                <a:effectLst/>
                <a:latin typeface="Arial" panose="020B0604020202020204" pitchFamily="34" charset="0"/>
                <a:ea typeface="Georgia" panose="02040502050405020303" pitchFamily="18" charset="0"/>
                <a:cs typeface="Arial" panose="020B0604020202020204" pitchFamily="34" charset="0"/>
              </a:rPr>
              <a:t> taahhüt ettiği tutar 1.500.000 ₺’</a:t>
            </a:r>
            <a:r>
              <a:rPr lang="tr-TR" sz="1600" dirty="0" err="1">
                <a:effectLst/>
                <a:latin typeface="Arial" panose="020B0604020202020204" pitchFamily="34" charset="0"/>
                <a:ea typeface="Georgia" panose="02040502050405020303" pitchFamily="18" charset="0"/>
                <a:cs typeface="Arial" panose="020B0604020202020204" pitchFamily="34" charset="0"/>
              </a:rPr>
              <a:t>dir</a:t>
            </a:r>
            <a:r>
              <a:rPr lang="tr-TR" sz="1600" dirty="0">
                <a:effectLst/>
                <a:latin typeface="Arial" panose="020B0604020202020204" pitchFamily="34" charset="0"/>
                <a:ea typeface="Georgia" panose="02040502050405020303" pitchFamily="18" charset="0"/>
                <a:cs typeface="Arial" panose="020B0604020202020204" pitchFamily="34" charset="0"/>
              </a:rPr>
              <a:t>. </a:t>
            </a:r>
          </a:p>
          <a:p>
            <a:pPr algn="just">
              <a:lnSpc>
                <a:spcPct val="150000"/>
              </a:lnSpc>
              <a:spcAft>
                <a:spcPts val="800"/>
              </a:spcAft>
            </a:pPr>
            <a:r>
              <a:rPr lang="tr-TR" sz="1600" dirty="0">
                <a:effectLst/>
                <a:latin typeface="Arial" panose="020B0604020202020204" pitchFamily="34" charset="0"/>
                <a:ea typeface="Georgia" panose="02040502050405020303" pitchFamily="18" charset="0"/>
                <a:cs typeface="Arial" panose="020B0604020202020204" pitchFamily="34" charset="0"/>
              </a:rPr>
              <a:t>Ortaklar taahhüt ettikleri tutarların %50’sini 22.06.2022 tarihinde aşağıda belirtilen şekilde bankaya yatırmıştır. </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089251456"/>
              </p:ext>
            </p:extLst>
          </p:nvPr>
        </p:nvGraphicFramePr>
        <p:xfrm>
          <a:off x="482600" y="4585251"/>
          <a:ext cx="11017756" cy="1762539"/>
        </p:xfrm>
        <a:graphic>
          <a:graphicData uri="http://schemas.openxmlformats.org/drawingml/2006/table">
            <a:tbl>
              <a:tblPr firstRow="1" firstCol="1" bandRow="1">
                <a:tableStyleId>{5C22544A-7EE6-4342-B048-85BDC9FD1C3A}</a:tableStyleId>
              </a:tblPr>
              <a:tblGrid>
                <a:gridCol w="5508878">
                  <a:extLst>
                    <a:ext uri="{9D8B030D-6E8A-4147-A177-3AD203B41FA5}">
                      <a16:colId xmlns:a16="http://schemas.microsoft.com/office/drawing/2014/main" val="2260906548"/>
                    </a:ext>
                  </a:extLst>
                </a:gridCol>
                <a:gridCol w="5508878">
                  <a:extLst>
                    <a:ext uri="{9D8B030D-6E8A-4147-A177-3AD203B41FA5}">
                      <a16:colId xmlns:a16="http://schemas.microsoft.com/office/drawing/2014/main" val="52871900"/>
                    </a:ext>
                  </a:extLst>
                </a:gridCol>
              </a:tblGrid>
              <a:tr h="587513">
                <a:tc>
                  <a:txBody>
                    <a:bodyPr/>
                    <a:lstStyle/>
                    <a:p>
                      <a:pPr>
                        <a:lnSpc>
                          <a:spcPct val="150000"/>
                        </a:lnSpc>
                        <a:spcAft>
                          <a:spcPts val="0"/>
                        </a:spcAft>
                      </a:pPr>
                      <a:r>
                        <a:rPr lang="tr-TR" sz="1800" dirty="0">
                          <a:effectLst/>
                        </a:rPr>
                        <a:t>Ali Yankı</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dirty="0">
                          <a:effectLst/>
                        </a:rPr>
                        <a:t>750.000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65714436"/>
                  </a:ext>
                </a:extLst>
              </a:tr>
              <a:tr h="587513">
                <a:tc>
                  <a:txBody>
                    <a:bodyPr/>
                    <a:lstStyle/>
                    <a:p>
                      <a:pPr>
                        <a:lnSpc>
                          <a:spcPct val="150000"/>
                        </a:lnSpc>
                        <a:spcAft>
                          <a:spcPts val="0"/>
                        </a:spcAft>
                      </a:pPr>
                      <a:r>
                        <a:rPr lang="tr-TR" sz="1800" dirty="0">
                          <a:effectLst/>
                        </a:rPr>
                        <a:t>Ayşe Yankı</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dirty="0">
                          <a:effectLst/>
                        </a:rPr>
                        <a:t>750.000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867841"/>
                  </a:ext>
                </a:extLst>
              </a:tr>
              <a:tr h="587513">
                <a:tc>
                  <a:txBody>
                    <a:bodyPr/>
                    <a:lstStyle/>
                    <a:p>
                      <a:pPr>
                        <a:lnSpc>
                          <a:spcPct val="150000"/>
                        </a:lnSpc>
                        <a:spcAft>
                          <a:spcPts val="0"/>
                        </a:spcAft>
                      </a:pPr>
                      <a:r>
                        <a:rPr lang="tr-TR" sz="1800">
                          <a:effectLst/>
                        </a:rPr>
                        <a:t>TOPLAM</a:t>
                      </a:r>
                      <a:endParaRPr lang="tr-TR" sz="18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tc>
                  <a:txBody>
                    <a:bodyPr/>
                    <a:lstStyle/>
                    <a:p>
                      <a:pPr algn="r">
                        <a:lnSpc>
                          <a:spcPct val="150000"/>
                        </a:lnSpc>
                        <a:spcAft>
                          <a:spcPts val="0"/>
                        </a:spcAft>
                      </a:pPr>
                      <a:r>
                        <a:rPr lang="tr-TR" sz="1800" dirty="0">
                          <a:effectLst/>
                        </a:rPr>
                        <a:t>1.500.000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02640430"/>
                  </a:ext>
                </a:extLst>
              </a:tr>
            </a:tbl>
          </a:graphicData>
        </a:graphic>
      </p:graphicFrame>
    </p:spTree>
    <p:extLst>
      <p:ext uri="{BB962C8B-B14F-4D97-AF65-F5344CB8AC3E}">
        <p14:creationId xmlns:p14="http://schemas.microsoft.com/office/powerpoint/2010/main" val="341347559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618836"/>
            <a:ext cx="11099800" cy="5661891"/>
          </a:xfrm>
        </p:spPr>
        <p:txBody>
          <a:bodyPr/>
          <a:lstStyle/>
          <a:p>
            <a:pPr algn="just">
              <a:lnSpc>
                <a:spcPct val="150000"/>
              </a:lnSpc>
              <a:spcAft>
                <a:spcPts val="800"/>
              </a:spcAft>
            </a:pPr>
            <a:r>
              <a:rPr lang="tr-TR" sz="1400" dirty="0">
                <a:effectLst/>
                <a:latin typeface="Arial" panose="020B0604020202020204" pitchFamily="34" charset="0"/>
                <a:ea typeface="Georgia" panose="02040502050405020303" pitchFamily="18" charset="0"/>
                <a:cs typeface="Arial" panose="020B0604020202020204" pitchFamily="34" charset="0"/>
              </a:rPr>
              <a:t>Sermaye artırım kararı 02.07. 2022 tarihinde Ticaret Siciline tescil ettirilmiştir.</a:t>
            </a:r>
          </a:p>
          <a:p>
            <a:pPr algn="just">
              <a:lnSpc>
                <a:spcPct val="150000"/>
              </a:lnSpc>
              <a:spcAft>
                <a:spcPts val="800"/>
              </a:spcAft>
            </a:pPr>
            <a:r>
              <a:rPr lang="tr-TR" sz="1400" dirty="0">
                <a:effectLst/>
                <a:latin typeface="Arial" panose="020B0604020202020204" pitchFamily="34" charset="0"/>
                <a:ea typeface="Georgia" panose="02040502050405020303" pitchFamily="18" charset="0"/>
                <a:cs typeface="Arial" panose="020B0604020202020204" pitchFamily="34" charset="0"/>
              </a:rPr>
              <a:t>Arttırılan sermayenin 200.000 ₺’</a:t>
            </a:r>
            <a:r>
              <a:rPr lang="tr-TR" sz="1400" dirty="0" err="1">
                <a:effectLst/>
                <a:latin typeface="Arial" panose="020B0604020202020204" pitchFamily="34" charset="0"/>
                <a:ea typeface="Georgia" panose="02040502050405020303" pitchFamily="18" charset="0"/>
                <a:cs typeface="Arial" panose="020B0604020202020204" pitchFamily="34" charset="0"/>
              </a:rPr>
              <a:t>lik</a:t>
            </a:r>
            <a:r>
              <a:rPr lang="tr-TR" sz="1400" dirty="0">
                <a:effectLst/>
                <a:latin typeface="Arial" panose="020B0604020202020204" pitchFamily="34" charset="0"/>
                <a:ea typeface="Georgia" panose="02040502050405020303" pitchFamily="18" charset="0"/>
                <a:cs typeface="Arial" panose="020B0604020202020204" pitchFamily="34" charset="0"/>
              </a:rPr>
              <a:t> kısmı Şirketin bankalar hesabındaki tutar üzerinden aşağıda belirtilen şekilde karşılanmıştır</a:t>
            </a:r>
            <a:r>
              <a:rPr lang="tr-TR" sz="1800" dirty="0">
                <a:effectLst/>
                <a:latin typeface="Times New Roman" panose="02020603050405020304" pitchFamily="18" charset="0"/>
                <a:ea typeface="Georgia" panose="02040502050405020303" pitchFamily="18" charset="0"/>
                <a:cs typeface="Times New Roman" panose="02020603050405020304" pitchFamily="18" charset="0"/>
              </a:rPr>
              <a:t>. </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401228194"/>
              </p:ext>
            </p:extLst>
          </p:nvPr>
        </p:nvGraphicFramePr>
        <p:xfrm>
          <a:off x="544943" y="1971374"/>
          <a:ext cx="11037456" cy="1017146"/>
        </p:xfrm>
        <a:graphic>
          <a:graphicData uri="http://schemas.openxmlformats.org/drawingml/2006/table">
            <a:tbl>
              <a:tblPr firstRow="1" firstCol="1" bandRow="1">
                <a:tableStyleId>{5C22544A-7EE6-4342-B048-85BDC9FD1C3A}</a:tableStyleId>
              </a:tblPr>
              <a:tblGrid>
                <a:gridCol w="5518728">
                  <a:extLst>
                    <a:ext uri="{9D8B030D-6E8A-4147-A177-3AD203B41FA5}">
                      <a16:colId xmlns:a16="http://schemas.microsoft.com/office/drawing/2014/main" val="2439175151"/>
                    </a:ext>
                  </a:extLst>
                </a:gridCol>
                <a:gridCol w="5518728">
                  <a:extLst>
                    <a:ext uri="{9D8B030D-6E8A-4147-A177-3AD203B41FA5}">
                      <a16:colId xmlns:a16="http://schemas.microsoft.com/office/drawing/2014/main" val="3258087394"/>
                    </a:ext>
                  </a:extLst>
                </a:gridCol>
              </a:tblGrid>
              <a:tr h="256477">
                <a:tc>
                  <a:txBody>
                    <a:bodyPr/>
                    <a:lstStyle/>
                    <a:p>
                      <a:pPr algn="just">
                        <a:lnSpc>
                          <a:spcPct val="150000"/>
                        </a:lnSpc>
                        <a:spcAft>
                          <a:spcPts val="0"/>
                        </a:spcAft>
                      </a:pPr>
                      <a:r>
                        <a:rPr lang="tr-TR" sz="1400" dirty="0">
                          <a:effectLst/>
                          <a:latin typeface="Arial" panose="020B0604020202020204" pitchFamily="34" charset="0"/>
                          <a:ea typeface="Georgia" panose="02040502050405020303" pitchFamily="18" charset="0"/>
                          <a:cs typeface="Times New Roman" panose="02020603050405020304" pitchFamily="18" charset="0"/>
                        </a:rPr>
                        <a:t>Ayşe Yankı</a:t>
                      </a:r>
                    </a:p>
                  </a:txBody>
                  <a:tcPr marL="68580" marR="68580" marT="0" marB="0"/>
                </a:tc>
                <a:tc>
                  <a:txBody>
                    <a:bodyPr/>
                    <a:lstStyle/>
                    <a:p>
                      <a:pPr algn="r">
                        <a:lnSpc>
                          <a:spcPct val="150000"/>
                        </a:lnSpc>
                        <a:spcAft>
                          <a:spcPts val="0"/>
                        </a:spcAft>
                      </a:pPr>
                      <a:r>
                        <a:rPr lang="tr-TR" sz="1400">
                          <a:effectLst/>
                        </a:rPr>
                        <a:t>100.000</a:t>
                      </a:r>
                      <a:endParaRPr lang="tr-TR" sz="140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66526403"/>
                  </a:ext>
                </a:extLst>
              </a:tr>
              <a:tr h="348553">
                <a:tc>
                  <a:txBody>
                    <a:bodyPr/>
                    <a:lstStyle/>
                    <a:p>
                      <a:pPr algn="just">
                        <a:lnSpc>
                          <a:spcPct val="150000"/>
                        </a:lnSpc>
                        <a:spcAft>
                          <a:spcPts val="0"/>
                        </a:spcAft>
                      </a:pPr>
                      <a:r>
                        <a:rPr lang="tr-TR" sz="1400" dirty="0">
                          <a:effectLst/>
                        </a:rPr>
                        <a:t>Ali Yankı</a:t>
                      </a:r>
                      <a:endParaRPr lang="tr-TR" sz="14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400" dirty="0">
                          <a:effectLst/>
                        </a:rPr>
                        <a:t>100.000</a:t>
                      </a:r>
                      <a:endParaRPr lang="tr-TR" sz="14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97880928"/>
                  </a:ext>
                </a:extLst>
              </a:tr>
              <a:tr h="348553">
                <a:tc>
                  <a:txBody>
                    <a:bodyPr/>
                    <a:lstStyle/>
                    <a:p>
                      <a:pPr algn="just">
                        <a:lnSpc>
                          <a:spcPct val="150000"/>
                        </a:lnSpc>
                        <a:spcAft>
                          <a:spcPts val="0"/>
                        </a:spcAft>
                      </a:pPr>
                      <a:r>
                        <a:rPr lang="tr-TR" sz="1400" dirty="0">
                          <a:effectLst/>
                        </a:rPr>
                        <a:t>TOPLAM</a:t>
                      </a:r>
                      <a:endParaRPr lang="tr-TR" sz="14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400" dirty="0">
                          <a:effectLst/>
                        </a:rPr>
                        <a:t>200.000</a:t>
                      </a:r>
                      <a:endParaRPr lang="tr-TR" sz="14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41159142"/>
                  </a:ext>
                </a:extLst>
              </a:tr>
            </a:tbl>
          </a:graphicData>
        </a:graphic>
      </p:graphicFrame>
      <p:sp>
        <p:nvSpPr>
          <p:cNvPr id="5" name="Dikdörtgen 4"/>
          <p:cNvSpPr/>
          <p:nvPr/>
        </p:nvSpPr>
        <p:spPr>
          <a:xfrm>
            <a:off x="578427" y="2985836"/>
            <a:ext cx="10972801" cy="883512"/>
          </a:xfrm>
          <a:prstGeom prst="rect">
            <a:avLst/>
          </a:prstGeom>
        </p:spPr>
        <p:txBody>
          <a:bodyPr wrap="square">
            <a:spAutoFit/>
          </a:bodyPr>
          <a:lstStyle/>
          <a:p>
            <a:pPr algn="just">
              <a:lnSpc>
                <a:spcPct val="150000"/>
              </a:lnSpc>
              <a:spcAft>
                <a:spcPts val="800"/>
              </a:spcAft>
            </a:pPr>
            <a:r>
              <a:rPr lang="tr-TR" sz="1400" dirty="0">
                <a:effectLst/>
                <a:latin typeface="Arial" panose="020B0604020202020204" pitchFamily="34" charset="0"/>
                <a:ea typeface="Georgia" panose="02040502050405020303" pitchFamily="18" charset="0"/>
                <a:cs typeface="Arial" panose="020B0604020202020204" pitchFamily="34" charset="0"/>
              </a:rPr>
              <a:t>Arttırılan sermayenin 400.000 ₺’</a:t>
            </a:r>
            <a:r>
              <a:rPr lang="tr-TR" sz="1400" dirty="0" err="1">
                <a:effectLst/>
                <a:latin typeface="Arial" panose="020B0604020202020204" pitchFamily="34" charset="0"/>
                <a:ea typeface="Georgia" panose="02040502050405020303" pitchFamily="18" charset="0"/>
                <a:cs typeface="Arial" panose="020B0604020202020204" pitchFamily="34" charset="0"/>
              </a:rPr>
              <a:t>lik</a:t>
            </a:r>
            <a:r>
              <a:rPr lang="tr-TR" sz="1400" dirty="0">
                <a:effectLst/>
                <a:latin typeface="Arial" panose="020B0604020202020204" pitchFamily="34" charset="0"/>
                <a:ea typeface="Georgia" panose="02040502050405020303" pitchFamily="18" charset="0"/>
                <a:cs typeface="Arial" panose="020B0604020202020204" pitchFamily="34" charset="0"/>
              </a:rPr>
              <a:t> kısmı 331 Ortak Ali </a:t>
            </a:r>
            <a:r>
              <a:rPr lang="tr-TR" sz="1400" dirty="0" err="1">
                <a:effectLst/>
                <a:latin typeface="Arial" panose="020B0604020202020204" pitchFamily="34" charset="0"/>
                <a:ea typeface="Georgia" panose="02040502050405020303" pitchFamily="18" charset="0"/>
                <a:cs typeface="Arial" panose="020B0604020202020204" pitchFamily="34" charset="0"/>
              </a:rPr>
              <a:t>Yankı’a</a:t>
            </a:r>
            <a:r>
              <a:rPr lang="tr-TR" sz="1400" dirty="0">
                <a:effectLst/>
                <a:latin typeface="Arial" panose="020B0604020202020204" pitchFamily="34" charset="0"/>
                <a:ea typeface="Georgia" panose="02040502050405020303" pitchFamily="18" charset="0"/>
                <a:cs typeface="Arial" panose="020B0604020202020204" pitchFamily="34" charset="0"/>
              </a:rPr>
              <a:t> borçlar hesabından karşılanmıştır. </a:t>
            </a:r>
          </a:p>
          <a:p>
            <a:pPr algn="just">
              <a:lnSpc>
                <a:spcPct val="150000"/>
              </a:lnSpc>
              <a:spcAft>
                <a:spcPts val="800"/>
              </a:spcAft>
            </a:pPr>
            <a:r>
              <a:rPr lang="tr-TR" sz="1400" dirty="0">
                <a:effectLst/>
                <a:latin typeface="Arial" panose="020B0604020202020204" pitchFamily="34" charset="0"/>
                <a:ea typeface="Georgia" panose="02040502050405020303" pitchFamily="18" charset="0"/>
                <a:cs typeface="Arial" panose="020B0604020202020204" pitchFamily="34" charset="0"/>
              </a:rPr>
              <a:t>Kalan sermaye tutarı 28.11.2022 tarihinde bankaya nakden yatırılmış ve aynı gün Ticaret Siciline tescil edilmiştir</a:t>
            </a:r>
            <a:r>
              <a:rPr lang="tr-TR" sz="1800" dirty="0">
                <a:effectLst/>
                <a:latin typeface="Times New Roman" panose="02020603050405020304" pitchFamily="18" charset="0"/>
                <a:ea typeface="Georgia" panose="02040502050405020303" pitchFamily="18" charset="0"/>
                <a:cs typeface="Times New Roman" panose="02020603050405020304" pitchFamily="18" charset="0"/>
              </a:rPr>
              <a:t>.</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p:txBody>
      </p:sp>
      <p:graphicFrame>
        <p:nvGraphicFramePr>
          <p:cNvPr id="6" name="Tablo 5"/>
          <p:cNvGraphicFramePr>
            <a:graphicFrameLocks noGrp="1"/>
          </p:cNvGraphicFramePr>
          <p:nvPr>
            <p:extLst>
              <p:ext uri="{D42A27DB-BD31-4B8C-83A1-F6EECF244321}">
                <p14:modId xmlns:p14="http://schemas.microsoft.com/office/powerpoint/2010/main" val="2825844858"/>
              </p:ext>
            </p:extLst>
          </p:nvPr>
        </p:nvGraphicFramePr>
        <p:xfrm>
          <a:off x="513772" y="4157132"/>
          <a:ext cx="11037456" cy="1234440"/>
        </p:xfrm>
        <a:graphic>
          <a:graphicData uri="http://schemas.openxmlformats.org/drawingml/2006/table">
            <a:tbl>
              <a:tblPr firstRow="1" firstCol="1" bandRow="1">
                <a:tableStyleId>{5C22544A-7EE6-4342-B048-85BDC9FD1C3A}</a:tableStyleId>
              </a:tblPr>
              <a:tblGrid>
                <a:gridCol w="5518728">
                  <a:extLst>
                    <a:ext uri="{9D8B030D-6E8A-4147-A177-3AD203B41FA5}">
                      <a16:colId xmlns:a16="http://schemas.microsoft.com/office/drawing/2014/main" val="709825973"/>
                    </a:ext>
                  </a:extLst>
                </a:gridCol>
                <a:gridCol w="5518728">
                  <a:extLst>
                    <a:ext uri="{9D8B030D-6E8A-4147-A177-3AD203B41FA5}">
                      <a16:colId xmlns:a16="http://schemas.microsoft.com/office/drawing/2014/main" val="2398189601"/>
                    </a:ext>
                  </a:extLst>
                </a:gridCol>
              </a:tblGrid>
              <a:tr h="348131">
                <a:tc>
                  <a:txBody>
                    <a:bodyPr/>
                    <a:lstStyle/>
                    <a:p>
                      <a:pPr algn="just">
                        <a:lnSpc>
                          <a:spcPct val="150000"/>
                        </a:lnSpc>
                        <a:spcAft>
                          <a:spcPts val="0"/>
                        </a:spcAft>
                      </a:pPr>
                      <a:r>
                        <a:rPr lang="tr-TR" sz="1800" dirty="0">
                          <a:effectLst/>
                        </a:rPr>
                        <a:t>Ayşe Yankı</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800" dirty="0">
                          <a:effectLst/>
                        </a:rPr>
                        <a:t>650.000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57941915"/>
                  </a:ext>
                </a:extLst>
              </a:tr>
              <a:tr h="348131">
                <a:tc>
                  <a:txBody>
                    <a:bodyPr/>
                    <a:lstStyle/>
                    <a:p>
                      <a:pPr algn="just">
                        <a:lnSpc>
                          <a:spcPct val="150000"/>
                        </a:lnSpc>
                        <a:spcAft>
                          <a:spcPts val="0"/>
                        </a:spcAft>
                      </a:pPr>
                      <a:r>
                        <a:rPr lang="tr-TR" sz="1800" dirty="0">
                          <a:effectLst/>
                        </a:rPr>
                        <a:t>Ali Yankı</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800" dirty="0">
                          <a:effectLst/>
                        </a:rPr>
                        <a:t>250.000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29066417"/>
                  </a:ext>
                </a:extLst>
              </a:tr>
              <a:tr h="348131">
                <a:tc>
                  <a:txBody>
                    <a:bodyPr/>
                    <a:lstStyle/>
                    <a:p>
                      <a:pPr algn="just">
                        <a:lnSpc>
                          <a:spcPct val="150000"/>
                        </a:lnSpc>
                        <a:spcAft>
                          <a:spcPts val="0"/>
                        </a:spcAft>
                      </a:pPr>
                      <a:r>
                        <a:rPr lang="tr-TR" sz="1800" dirty="0">
                          <a:effectLst/>
                        </a:rPr>
                        <a:t>TOPLAM</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800" dirty="0">
                          <a:effectLst/>
                        </a:rPr>
                        <a:t>900.000</a:t>
                      </a:r>
                      <a:endParaRPr lang="tr-TR" sz="18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38373527"/>
                  </a:ext>
                </a:extLst>
              </a:tr>
            </a:tbl>
          </a:graphicData>
        </a:graphic>
      </p:graphicFrame>
      <p:sp>
        <p:nvSpPr>
          <p:cNvPr id="7" name="Dikdörtgen 6"/>
          <p:cNvSpPr/>
          <p:nvPr/>
        </p:nvSpPr>
        <p:spPr>
          <a:xfrm>
            <a:off x="482600" y="5273381"/>
            <a:ext cx="11005130" cy="785343"/>
          </a:xfrm>
          <a:prstGeom prst="rect">
            <a:avLst/>
          </a:prstGeom>
        </p:spPr>
        <p:txBody>
          <a:bodyPr wrap="square">
            <a:spAutoFit/>
          </a:bodyPr>
          <a:lstStyle/>
          <a:p>
            <a:pPr algn="just">
              <a:lnSpc>
                <a:spcPct val="150000"/>
              </a:lnSpc>
              <a:spcAft>
                <a:spcPts val="0"/>
              </a:spcAft>
            </a:pPr>
            <a:r>
              <a:rPr lang="tr-TR" sz="1600" dirty="0">
                <a:effectLst/>
                <a:latin typeface="Arial" panose="020B0604020202020204" pitchFamily="34" charset="0"/>
                <a:ea typeface="Georgia" panose="02040502050405020303" pitchFamily="18" charset="0"/>
                <a:cs typeface="Arial" panose="020B0604020202020204" pitchFamily="34" charset="0"/>
              </a:rPr>
              <a:t>Nilüfer Eğitim ve Danışmanlık A.Ş.’</a:t>
            </a:r>
            <a:r>
              <a:rPr lang="tr-TR" sz="1600" dirty="0" err="1">
                <a:effectLst/>
                <a:latin typeface="Arial" panose="020B0604020202020204" pitchFamily="34" charset="0"/>
                <a:ea typeface="Georgia" panose="02040502050405020303" pitchFamily="18" charset="0"/>
                <a:cs typeface="Arial" panose="020B0604020202020204" pitchFamily="34" charset="0"/>
              </a:rPr>
              <a:t>nin</a:t>
            </a:r>
            <a:r>
              <a:rPr lang="tr-TR" sz="1600" dirty="0">
                <a:effectLst/>
                <a:latin typeface="Arial" panose="020B0604020202020204" pitchFamily="34" charset="0"/>
                <a:ea typeface="Georgia" panose="02040502050405020303" pitchFamily="18" charset="0"/>
                <a:cs typeface="Arial" panose="020B0604020202020204" pitchFamily="34" charset="0"/>
              </a:rPr>
              <a:t> yararlanabileceği indirim oranı %50, 2022 yılı sonu TCMB tarafından açıklanan ticari kredi faiz oran %13,47 olarak açıklanmıştır.</a:t>
            </a:r>
            <a:endParaRPr lang="tr-TR" sz="1600" dirty="0">
              <a:latin typeface="Arial" panose="020B0604020202020204" pitchFamily="34" charset="0"/>
              <a:ea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90171561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858981"/>
            <a:ext cx="11072091" cy="5375563"/>
          </a:xfrm>
        </p:spPr>
        <p:txBody>
          <a:bodyPr>
            <a:normAutofit fontScale="70000" lnSpcReduction="20000"/>
          </a:bodyPr>
          <a:lstStyle/>
          <a:p>
            <a:pPr algn="just">
              <a:lnSpc>
                <a:spcPct val="170000"/>
              </a:lnSpc>
            </a:pPr>
            <a:r>
              <a:rPr lang="tr-TR" b="1" dirty="0">
                <a:latin typeface="Arial" panose="020B0604020202020204" pitchFamily="34" charset="0"/>
                <a:cs typeface="Arial" panose="020B0604020202020204" pitchFamily="34" charset="0"/>
              </a:rPr>
              <a:t>Çözüm </a:t>
            </a:r>
            <a:endParaRPr lang="tr-TR" dirty="0">
              <a:latin typeface="Arial" panose="020B0604020202020204" pitchFamily="34" charset="0"/>
              <a:cs typeface="Arial" panose="020B0604020202020204" pitchFamily="34" charset="0"/>
            </a:endParaRPr>
          </a:p>
          <a:p>
            <a:pPr algn="just">
              <a:lnSpc>
                <a:spcPct val="170000"/>
              </a:lnSpc>
            </a:pPr>
            <a:r>
              <a:rPr lang="tr-TR" b="1" dirty="0">
                <a:latin typeface="Arial" panose="020B0604020202020204" pitchFamily="34" charset="0"/>
                <a:cs typeface="Arial" panose="020B0604020202020204" pitchFamily="34" charset="0"/>
              </a:rPr>
              <a:t>Kurumlar Vergisi Kanununun 10/1-ı bendinde</a:t>
            </a:r>
            <a:r>
              <a:rPr lang="tr-TR" dirty="0">
                <a:latin typeface="Arial" panose="020B0604020202020204" pitchFamily="34" charset="0"/>
                <a:cs typeface="Arial" panose="020B0604020202020204" pitchFamily="34" charset="0"/>
              </a:rPr>
              <a:t> , finans, bankacılık ve sigortacılık sektörlerinde faaliyet gösteren kurumlar ile kamu iktisadi teşebbüsleri hariç olmak üzere sermaye şirketlerinin ilgili hesap dönemi içinde, ticaret siciline tescil edilmiş olan ödenmiş veya çıkarılmış sermaye tutarlarındaki nakdi sermaye artışları veya yeni kurulan sermaye şirketlerinde ödenmiş sermayenin nakit olarak karşılanan kısmı üzerinden Türkiye Cumhuriyet Merkez Bankası (TCMB) tarafından indirimden yararlanılan yıl için en son açıklanan bankalarca açılan ₺ cinsinden ticari kredilere uygulanan ağırlıklı yıllık ortalama faiz oranı dikkate alınarak, ilgili hesap döneminin sonuna kadar hesaplanan tutarın %50'sinin, kurumlar vergisi matrahının tespitinde kurumlar vergisi beyannamesi üzerinde ayrıca gösterilmek şartıyla, kurum kazancından indirim konusu yapılabileceği hüküm altına alınmıştır.</a:t>
            </a:r>
          </a:p>
          <a:p>
            <a:pPr algn="just">
              <a:lnSpc>
                <a:spcPct val="170000"/>
              </a:lnSpc>
            </a:pPr>
            <a:r>
              <a:rPr lang="tr-TR" dirty="0">
                <a:latin typeface="Arial" panose="020B0604020202020204" pitchFamily="34" charset="0"/>
                <a:cs typeface="Arial" panose="020B0604020202020204" pitchFamily="34" charset="0"/>
              </a:rPr>
              <a:t>Nakdi sermaye artışı üzerinden, indirimden yararlanılan yıl için TCMB tarafından en son açıklanan ticari krediler faiz oranı dikkate alınarak, ilgili hesap döneminin sonuna kadar hesaplanan tutarın Bakanlar Kurulunca belirlenen orana isabet eden kısmı ilgili dönem kurum kazancından indirilebilecektir.</a:t>
            </a:r>
          </a:p>
          <a:p>
            <a:endParaRPr lang="tr-TR" dirty="0"/>
          </a:p>
        </p:txBody>
      </p:sp>
    </p:spTree>
    <p:extLst>
      <p:ext uri="{BB962C8B-B14F-4D97-AF65-F5344CB8AC3E}">
        <p14:creationId xmlns:p14="http://schemas.microsoft.com/office/powerpoint/2010/main" val="274653462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1073" y="463826"/>
            <a:ext cx="11109036" cy="5897217"/>
          </a:xfrm>
        </p:spPr>
        <p:txBody>
          <a:bodyPr>
            <a:normAutofit/>
          </a:bodyPr>
          <a:lstStyle/>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İndirim uygulamasında sermaye artırımı için taahhüt edilen tutarın; nakden bankaya yatırıldığı dönem ile Ticaret Siciline tescil tarihi karşılaştırılarak, hangisi sonra işlem görmüş ise o tarihin olduğu ay, tam ay olarak değerlendirilecek şekilde indirim hesaplanacaktır. </a:t>
            </a: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Öncelikle, ödenen sermaye nakden banka hesabına yatırılmıştır. </a:t>
            </a: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Bankaya yatırılma tarihi 	22.06.2022</a:t>
            </a: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Tescil tarihi 		02.07.2022 </a:t>
            </a: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Tescil tarihinin daha sonraki bir tarih olması sebebiyle hesaplama tarihi tescil tarihinin bulunduğu ay olacaktır. Temmuz ayı tam ay olarak kabul edilecektir. </a:t>
            </a:r>
          </a:p>
          <a:p>
            <a:pPr algn="just">
              <a:lnSpc>
                <a:spcPct val="150000"/>
              </a:lnSpc>
              <a:spcAft>
                <a:spcPts val="800"/>
              </a:spcAft>
            </a:pPr>
            <a:r>
              <a:rPr lang="tr-TR" sz="1800" b="1" dirty="0">
                <a:effectLst/>
                <a:latin typeface="Arial" panose="020B0604020202020204" pitchFamily="34" charset="0"/>
                <a:ea typeface="Georgia" panose="02040502050405020303" pitchFamily="18" charset="0"/>
                <a:cs typeface="Arial" panose="020B0604020202020204" pitchFamily="34" charset="0"/>
              </a:rPr>
              <a:t>İndirim tutarı=</a:t>
            </a:r>
            <a:r>
              <a:rPr lang="tr-TR" sz="1800" dirty="0">
                <a:effectLst/>
                <a:latin typeface="Arial" panose="020B0604020202020204" pitchFamily="34" charset="0"/>
                <a:ea typeface="Georgia" panose="02040502050405020303" pitchFamily="18" charset="0"/>
                <a:cs typeface="Arial" panose="020B0604020202020204" pitchFamily="34" charset="0"/>
              </a:rPr>
              <a:t>Nakdi sermaye artışı*Ticari kredi faiz oranı*indirim oranı*süre</a:t>
            </a: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1.500.000*%13,47*%50*6/12=50.512 ₺  olacaktır.</a:t>
            </a:r>
          </a:p>
          <a:p>
            <a:endParaRPr lang="tr-TR" dirty="0"/>
          </a:p>
        </p:txBody>
      </p:sp>
    </p:spTree>
    <p:extLst>
      <p:ext uri="{BB962C8B-B14F-4D97-AF65-F5344CB8AC3E}">
        <p14:creationId xmlns:p14="http://schemas.microsoft.com/office/powerpoint/2010/main" val="326668675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600" y="923636"/>
            <a:ext cx="11099800" cy="4955955"/>
          </a:xfrm>
        </p:spPr>
        <p:txBody>
          <a:bodyPr>
            <a:normAutofit fontScale="92500"/>
          </a:bodyPr>
          <a:lstStyle/>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 Sermaye şirketlerine nakit dışındaki varlık devirlerinden kaynaklanan sermaye artışları, </a:t>
            </a: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 Sermaye şirketlerinin birleşme, devir ve bölünme işlemlerine taraf olmalarından kaynaklanan sermaye artışları, </a:t>
            </a: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 Bilançoda yer alan öz sermaye kalemlerinin sermayeye eklenmesinden kaynaklanan sermaye artışları, </a:t>
            </a: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 Ortaklarca veya Kurumlar Vergisi Kanununun 12’nci maddesi kapsamında ortaklarla ilişkili olan kişilerce kredi kullanılmak veya borç alınmak suretiyle gerçekleştirilen sermaye artışları, </a:t>
            </a: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 Şirkete nakdi sermaye dışında hisse senedi, tahvil veya bono gibi kıymetlerin konulması suretiyle gerçekleştirilen sermaye artışları, </a:t>
            </a: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 Bilanço içi kalemlerin birbiri içinde mahsubu şeklinde gerçekleştirilen sermaye artışlarının indirimden yararlanılması mümkün bulunmamaktadır.</a:t>
            </a:r>
          </a:p>
          <a:p>
            <a:endParaRPr lang="tr-TR" dirty="0"/>
          </a:p>
        </p:txBody>
      </p:sp>
    </p:spTree>
    <p:extLst>
      <p:ext uri="{BB962C8B-B14F-4D97-AF65-F5344CB8AC3E}">
        <p14:creationId xmlns:p14="http://schemas.microsoft.com/office/powerpoint/2010/main" val="171642205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599" y="83396"/>
            <a:ext cx="11090564" cy="6332384"/>
          </a:xfrm>
        </p:spPr>
        <p:txBody>
          <a:bodyPr/>
          <a:lstStyle/>
          <a:p>
            <a:pPr algn="just">
              <a:lnSpc>
                <a:spcPct val="150000"/>
              </a:lnSpc>
              <a:spcAft>
                <a:spcPts val="800"/>
              </a:spcAft>
            </a:pPr>
            <a:endParaRPr lang="tr-TR" sz="1400" dirty="0">
              <a:effectLst/>
              <a:latin typeface="Arial" panose="020B0604020202020204" pitchFamily="34" charset="0"/>
              <a:ea typeface="Georgia" panose="02040502050405020303" pitchFamily="18" charset="0"/>
              <a:cs typeface="Arial" panose="020B0604020202020204" pitchFamily="34" charset="0"/>
            </a:endParaRPr>
          </a:p>
          <a:p>
            <a:pPr algn="just">
              <a:lnSpc>
                <a:spcPct val="150000"/>
              </a:lnSpc>
              <a:spcAft>
                <a:spcPts val="800"/>
              </a:spcAft>
            </a:pPr>
            <a:r>
              <a:rPr lang="tr-TR" sz="1400" dirty="0">
                <a:effectLst/>
                <a:latin typeface="Arial" panose="020B0604020202020204" pitchFamily="34" charset="0"/>
                <a:ea typeface="Georgia" panose="02040502050405020303" pitchFamily="18" charset="0"/>
                <a:cs typeface="Arial" panose="020B0604020202020204" pitchFamily="34" charset="0"/>
              </a:rPr>
              <a:t>Sermaye artışının 331-Ortaklar Cari Hesabından karşılanmış olması veya 102-Bankalar Hesabında yer alan tutarlardan karşılanmış olması, bu kısım için nakdi sermaye artış indiriminin ihlali anlamına gelmektedir.</a:t>
            </a:r>
          </a:p>
          <a:p>
            <a:pPr algn="just">
              <a:lnSpc>
                <a:spcPct val="150000"/>
              </a:lnSpc>
              <a:spcAft>
                <a:spcPts val="800"/>
              </a:spcAft>
            </a:pPr>
            <a:r>
              <a:rPr lang="tr-TR" sz="1400" dirty="0">
                <a:effectLst/>
                <a:latin typeface="Arial" panose="020B0604020202020204" pitchFamily="34" charset="0"/>
                <a:ea typeface="Georgia" panose="02040502050405020303" pitchFamily="18" charset="0"/>
                <a:cs typeface="Arial" panose="020B0604020202020204" pitchFamily="34" charset="0"/>
              </a:rPr>
              <a:t>Bu bağlamda Bankalar hesabından karşılanan 200.000 ₺ ile, ortaklara borçlar hesabından karşılanan 400.000 ₺ nakdi sermaye artırımı indirimi kapsamında hesaplamaya dahil edilemeyecektir.</a:t>
            </a:r>
          </a:p>
          <a:p>
            <a:pPr algn="just">
              <a:lnSpc>
                <a:spcPct val="150000"/>
              </a:lnSpc>
              <a:spcAft>
                <a:spcPts val="800"/>
              </a:spcAft>
            </a:pPr>
            <a:r>
              <a:rPr lang="tr-TR" sz="1400" dirty="0">
                <a:effectLst/>
                <a:latin typeface="Arial" panose="020B0604020202020204" pitchFamily="34" charset="0"/>
                <a:ea typeface="Georgia" panose="02040502050405020303" pitchFamily="18" charset="0"/>
                <a:cs typeface="Arial" panose="020B0604020202020204" pitchFamily="34" charset="0"/>
              </a:rPr>
              <a:t>Kalan sermaye tutarı 28.11.2022 tarihinde bankaya nakden yatırılmış ve aynı gün Ticaret Siciline tescil edilmiştir.</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257993527"/>
              </p:ext>
            </p:extLst>
          </p:nvPr>
        </p:nvGraphicFramePr>
        <p:xfrm>
          <a:off x="518388" y="2778023"/>
          <a:ext cx="11018984" cy="1383600"/>
        </p:xfrm>
        <a:graphic>
          <a:graphicData uri="http://schemas.openxmlformats.org/drawingml/2006/table">
            <a:tbl>
              <a:tblPr firstRow="1" firstCol="1" bandRow="1">
                <a:tableStyleId>{5C22544A-7EE6-4342-B048-85BDC9FD1C3A}</a:tableStyleId>
              </a:tblPr>
              <a:tblGrid>
                <a:gridCol w="5509492">
                  <a:extLst>
                    <a:ext uri="{9D8B030D-6E8A-4147-A177-3AD203B41FA5}">
                      <a16:colId xmlns:a16="http://schemas.microsoft.com/office/drawing/2014/main" val="3265139690"/>
                    </a:ext>
                  </a:extLst>
                </a:gridCol>
                <a:gridCol w="5509492">
                  <a:extLst>
                    <a:ext uri="{9D8B030D-6E8A-4147-A177-3AD203B41FA5}">
                      <a16:colId xmlns:a16="http://schemas.microsoft.com/office/drawing/2014/main" val="2627859623"/>
                    </a:ext>
                  </a:extLst>
                </a:gridCol>
              </a:tblGrid>
              <a:tr h="521768">
                <a:tc>
                  <a:txBody>
                    <a:bodyPr/>
                    <a:lstStyle/>
                    <a:p>
                      <a:pPr algn="just">
                        <a:lnSpc>
                          <a:spcPct val="150000"/>
                        </a:lnSpc>
                        <a:spcAft>
                          <a:spcPts val="0"/>
                        </a:spcAft>
                      </a:pPr>
                      <a:r>
                        <a:rPr lang="tr-TR" sz="1600" dirty="0">
                          <a:effectLst/>
                        </a:rPr>
                        <a:t>Ayşe Yankı </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600" dirty="0">
                          <a:effectLst/>
                        </a:rPr>
                        <a:t>650.000</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98948348"/>
                  </a:ext>
                </a:extLst>
              </a:tr>
              <a:tr h="430916">
                <a:tc>
                  <a:txBody>
                    <a:bodyPr/>
                    <a:lstStyle/>
                    <a:p>
                      <a:pPr algn="just">
                        <a:lnSpc>
                          <a:spcPct val="150000"/>
                        </a:lnSpc>
                        <a:spcAft>
                          <a:spcPts val="0"/>
                        </a:spcAft>
                      </a:pPr>
                      <a:r>
                        <a:rPr lang="tr-TR" sz="1600" dirty="0">
                          <a:effectLst/>
                        </a:rPr>
                        <a:t>Ali Yankı</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600" dirty="0">
                          <a:effectLst/>
                        </a:rPr>
                        <a:t>250.000</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69287845"/>
                  </a:ext>
                </a:extLst>
              </a:tr>
              <a:tr h="430916">
                <a:tc>
                  <a:txBody>
                    <a:bodyPr/>
                    <a:lstStyle/>
                    <a:p>
                      <a:pPr algn="just">
                        <a:lnSpc>
                          <a:spcPct val="150000"/>
                        </a:lnSpc>
                        <a:spcAft>
                          <a:spcPts val="0"/>
                        </a:spcAft>
                      </a:pPr>
                      <a:r>
                        <a:rPr lang="tr-TR" sz="1600" dirty="0">
                          <a:effectLst/>
                        </a:rPr>
                        <a:t>TOPLAM</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tr-TR" sz="1600" dirty="0">
                          <a:effectLst/>
                        </a:rPr>
                        <a:t>900.000</a:t>
                      </a:r>
                      <a:endParaRPr lang="tr-TR" sz="1600" dirty="0">
                        <a:effectLst/>
                        <a:latin typeface="Arial" panose="020B0604020202020204" pitchFamily="34" charset="0"/>
                        <a:ea typeface="Georgia" panose="02040502050405020303"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49102415"/>
                  </a:ext>
                </a:extLst>
              </a:tr>
            </a:tbl>
          </a:graphicData>
        </a:graphic>
      </p:graphicFrame>
      <p:sp>
        <p:nvSpPr>
          <p:cNvPr id="5" name="Dikdörtgen 4"/>
          <p:cNvSpPr/>
          <p:nvPr/>
        </p:nvSpPr>
        <p:spPr>
          <a:xfrm>
            <a:off x="482599" y="4334594"/>
            <a:ext cx="11090563" cy="1908215"/>
          </a:xfrm>
          <a:prstGeom prst="rect">
            <a:avLst/>
          </a:prstGeom>
        </p:spPr>
        <p:txBody>
          <a:bodyPr wrap="square">
            <a:spAutoFit/>
          </a:bodyPr>
          <a:lstStyle/>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İndirim tutarı=Nakdi sermaye artışı*Ticari kredi faiz oranı*indirim oranı*süre</a:t>
            </a:r>
          </a:p>
          <a:p>
            <a:pPr algn="just">
              <a:lnSpc>
                <a:spcPct val="150000"/>
              </a:lnSpc>
              <a:spcAft>
                <a:spcPts val="800"/>
              </a:spcAft>
            </a:pPr>
            <a:r>
              <a:rPr lang="tr-TR" sz="1800" dirty="0">
                <a:effectLst/>
                <a:latin typeface="Arial" panose="020B0604020202020204" pitchFamily="34" charset="0"/>
                <a:ea typeface="Georgia" panose="02040502050405020303" pitchFamily="18" charset="0"/>
                <a:cs typeface="Arial" panose="020B0604020202020204" pitchFamily="34" charset="0"/>
              </a:rPr>
              <a:t>900.000*%13,47*%50*2/12=10.102 ₺ </a:t>
            </a:r>
          </a:p>
          <a:p>
            <a:pPr algn="just">
              <a:lnSpc>
                <a:spcPct val="150000"/>
              </a:lnSpc>
              <a:spcAft>
                <a:spcPts val="0"/>
              </a:spcAft>
            </a:pPr>
            <a:r>
              <a:rPr lang="tr-TR" b="1" dirty="0">
                <a:latin typeface="Arial" panose="020B0604020202020204" pitchFamily="34" charset="0"/>
                <a:ea typeface="Georgia" panose="02040502050405020303" pitchFamily="18" charset="0"/>
                <a:cs typeface="Arial" panose="020B0604020202020204" pitchFamily="34" charset="0"/>
              </a:rPr>
              <a:t>Sermaye artırımı indirimine konu edilebilecek toplam tutar;</a:t>
            </a:r>
            <a:endParaRPr lang="tr-TR" dirty="0">
              <a:latin typeface="Arial" panose="020B0604020202020204" pitchFamily="34" charset="0"/>
              <a:ea typeface="Georgia" panose="02040502050405020303" pitchFamily="18" charset="0"/>
              <a:cs typeface="Arial" panose="020B0604020202020204" pitchFamily="34" charset="0"/>
            </a:endParaRPr>
          </a:p>
          <a:p>
            <a:pPr algn="just">
              <a:lnSpc>
                <a:spcPct val="150000"/>
              </a:lnSpc>
              <a:spcAft>
                <a:spcPts val="0"/>
              </a:spcAft>
            </a:pPr>
            <a:r>
              <a:rPr lang="tr-TR" dirty="0">
                <a:latin typeface="Arial" panose="020B0604020202020204" pitchFamily="34" charset="0"/>
                <a:ea typeface="Georgia" panose="02040502050405020303" pitchFamily="18" charset="0"/>
                <a:cs typeface="Arial" panose="020B0604020202020204" pitchFamily="34" charset="0"/>
              </a:rPr>
              <a:t>50.512+10.102= 60.614 ₺ olacaktır. </a:t>
            </a:r>
          </a:p>
        </p:txBody>
      </p:sp>
    </p:spTree>
    <p:extLst>
      <p:ext uri="{BB962C8B-B14F-4D97-AF65-F5344CB8AC3E}">
        <p14:creationId xmlns:p14="http://schemas.microsoft.com/office/powerpoint/2010/main" val="1001148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LevelVTI">
  <a:themeElements>
    <a:clrScheme name="AnalogousFromLightSeedLeftStep">
      <a:dk1>
        <a:srgbClr val="000000"/>
      </a:dk1>
      <a:lt1>
        <a:srgbClr val="FFFFFF"/>
      </a:lt1>
      <a:dk2>
        <a:srgbClr val="21373A"/>
      </a:dk2>
      <a:lt2>
        <a:srgbClr val="E8E2E2"/>
      </a:lt2>
      <a:accent1>
        <a:srgbClr val="80A9A7"/>
      </a:accent1>
      <a:accent2>
        <a:srgbClr val="75AB91"/>
      </a:accent2>
      <a:accent3>
        <a:srgbClr val="81AC86"/>
      </a:accent3>
      <a:accent4>
        <a:srgbClr val="86AC76"/>
      </a:accent4>
      <a:accent5>
        <a:srgbClr val="9AA57D"/>
      </a:accent5>
      <a:accent6>
        <a:srgbClr val="A9A274"/>
      </a:accent6>
      <a:hlink>
        <a:srgbClr val="AE696D"/>
      </a:hlink>
      <a:folHlink>
        <a:srgbClr val="7F7F7F"/>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docProps/app.xml><?xml version="1.0" encoding="utf-8"?>
<Properties xmlns="http://schemas.openxmlformats.org/officeDocument/2006/extended-properties" xmlns:vt="http://schemas.openxmlformats.org/officeDocument/2006/docPropsVTypes">
  <TotalTime>2657</TotalTime>
  <Words>16537</Words>
  <Application>Microsoft Office PowerPoint</Application>
  <PresentationFormat>Geniş ekran</PresentationFormat>
  <Paragraphs>1154</Paragraphs>
  <Slides>134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134</vt:i4>
      </vt:variant>
    </vt:vector>
  </HeadingPairs>
  <TitlesOfParts>
    <vt:vector size="142" baseType="lpstr">
      <vt:lpstr>Arial</vt:lpstr>
      <vt:lpstr>Arial Narrow</vt:lpstr>
      <vt:lpstr>Bell MT</vt:lpstr>
      <vt:lpstr>Calibri</vt:lpstr>
      <vt:lpstr>Georgia</vt:lpstr>
      <vt:lpstr>Seaford</vt:lpstr>
      <vt:lpstr>Times New Roman</vt:lpstr>
      <vt:lpstr>LevelVTI</vt:lpstr>
      <vt:lpstr>KURUMLAR VERGİSİ EĞİTİMİ    Tarih: 6 NİSAN 2023 Saat: 14:00 – 17:00  Eğitim Konuları: Kurumlar Vergisi Beyanname Yapısı  KVK 5. Maddesi Kapsamındaki İndirim ve İstisnaların Uygulaması Diğer Kanunlarda Yer Alan İndirim ve İstisnaların Uygulaması Kazancın Bulunması Halinde İndirilecek İndirim ve İstisnaların Uygulaması Ek Kurumlar Vergisi Uygulaması  Dar Mükellefiyette Vergilendirme  </vt:lpstr>
      <vt:lpstr>KURUMLAR VERGİSİ BEYANNAME YAPISI</vt:lpstr>
      <vt:lpstr>PowerPoint Sunusu</vt:lpstr>
      <vt:lpstr>PowerPoint Sunusu</vt:lpstr>
      <vt:lpstr>İlgili Yıl Matrah Artırım Oranı Asgari Matrah Tutarı Vergi Oranı  </vt:lpstr>
      <vt:lpstr> ZARAR DAHİ OLSA İNDİRİLECEK İSTİSNA VE İNDİRİMLER KURUMLAR VERGİSİ KANUNU 5/1-a MADDESİ KAPSAMINDA İŞTİRAK KAZANÇLARI İSTİSNASI </vt:lpstr>
      <vt:lpstr>PowerPoint Sunusu</vt:lpstr>
      <vt:lpstr>PowerPoint Sunusu</vt:lpstr>
      <vt:lpstr>PowerPoint Sunusu</vt:lpstr>
      <vt:lpstr>PowerPoint Sunusu</vt:lpstr>
      <vt:lpstr>PowerPoint Sunusu</vt:lpstr>
      <vt:lpstr>KURUMLAR VERGİSİ KANUNU 5/1-b MADDESİ KAPSAMINDA YURT DIŞI İŞTİRAK KAZANÇLARI İSTİSNASI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KURUMLAR VERGİSİ KANUNU 5/1-c MADDESİ KAPSAMINDA YURT DIŞI İŞTİRAK HİSSELERİNİN ELDEN ÇIKARTILMASINA İLİŞKİN İSTİSNA   </vt:lpstr>
      <vt:lpstr>PowerPoint Sunusu</vt:lpstr>
      <vt:lpstr>PowerPoint Sunusu</vt:lpstr>
      <vt:lpstr>PowerPoint Sunusu</vt:lpstr>
      <vt:lpstr>PowerPoint Sunusu</vt:lpstr>
      <vt:lpstr>PowerPoint Sunusu</vt:lpstr>
      <vt:lpstr>KURUMLAR VERGİSİ KANUNU 5/1-ç MADDESİ KAPSAMINDA EMİSYON PRİM KAZANCI İSTİSNASI </vt:lpstr>
      <vt:lpstr>PowerPoint Sunusu</vt:lpstr>
      <vt:lpstr>PowerPoint Sunusu</vt:lpstr>
      <vt:lpstr>PowerPoint Sunusu</vt:lpstr>
      <vt:lpstr>KURUMLAR VERGİSİ KANUNU 5/1-e MADDESİ KAPSAMINDA TAŞINMAZ VE İŞTİRAK HİSSESİ SATIŞ KAZANCI İSTİSNASI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KURUMLAR VERGİSİ KANUNU 5/1-f MADDESİ KAPSAMINDA BANKALARA VE TMSF’YE BORÇLU OLAN FİRMALARA TANINAN İSTİSNA  </vt:lpstr>
      <vt:lpstr>PowerPoint Sunusu</vt:lpstr>
      <vt:lpstr>PowerPoint Sunusu</vt:lpstr>
      <vt:lpstr>PowerPoint Sunusu</vt:lpstr>
      <vt:lpstr>KURUMLAR VERGİSİ KANUNU 5/1-g MADDESİ KAPSAMINDA YURT DIŞI ŞUBE KAZANÇLARI İSTİSNASI  </vt:lpstr>
      <vt:lpstr>PowerPoint Sunusu</vt:lpstr>
      <vt:lpstr>PowerPoint Sunusu</vt:lpstr>
      <vt:lpstr>PowerPoint Sunusu</vt:lpstr>
      <vt:lpstr>PowerPoint Sunusu</vt:lpstr>
      <vt:lpstr>PowerPoint Sunusu</vt:lpstr>
      <vt:lpstr>KURUMLAR VERGİSİ KANUNUNUN 5/1-h MADDESİ KAPSAMINDA YURT DIŞINDA YAPILAN İNŞAAT ONARIM MONTAJ İŞLERİ İLE TEKNİK HİZMETLERDEN SAĞLANAN KAZANÇLARDA İSTİSNA  </vt:lpstr>
      <vt:lpstr>PowerPoint Sunusu</vt:lpstr>
      <vt:lpstr>PowerPoint Sunusu</vt:lpstr>
      <vt:lpstr>PowerPoint Sunusu</vt:lpstr>
      <vt:lpstr>PowerPoint Sunusu</vt:lpstr>
      <vt:lpstr>   KURUMLAR VERGİSİ KANUNUNUN 5/1-ı MADDESİ KAPSAMINDA EĞİTİM TESİSLERİ, ÖZEL KREŞ, GÜNDÜZ BAKIM EVLERİ İLE REHABİLİTASYON MERKEZLERİNİN İŞLETİLMESİNDEN ELDE EDİLEN KAZANÇLARA İLİŞKİN İSTİSNA  </vt:lpstr>
      <vt:lpstr>PowerPoint Sunusu</vt:lpstr>
      <vt:lpstr>PowerPoint Sunusu</vt:lpstr>
      <vt:lpstr>   KURUMLAR VERGİSİ KANUNUNUN 5/1-j MADDESİ KAPSAMINDA SAT KİRALA GERİ AL İŞLEMLERİNDEN DOĞAN KAZANÇLARDA İSTİSNA UYGULAMASI  </vt:lpstr>
      <vt:lpstr>PowerPoint Sunusu</vt:lpstr>
      <vt:lpstr>PowerPoint Sunusu</vt:lpstr>
      <vt:lpstr>PowerPoint Sunusu</vt:lpstr>
      <vt:lpstr>   DİĞER KANUNLARDA YER ALAN İSTİSNALAR 4490 SAYILI TÜRK ULUSLARARASI GEMİ SİCİLİNE (TUGS) KAYITLI GEMİLERİN İŞLETİLMESİNDEN VE DEVRİNDEN ELDE EDİLECEK KAZANÇLARA İLİŞKİN İSTİSNA  </vt:lpstr>
      <vt:lpstr>   3218 SAYILI KANUN KAPSAMINDA SERBEST BÖLGE KAZANÇ İSTİSNASI  </vt:lpstr>
      <vt:lpstr>PowerPoint Sunusu</vt:lpstr>
      <vt:lpstr>   KAZANCIN BULUNMASI HALİNDE İNDİRİLECEK İSTİSNA VE İNDİRİMLER </vt:lpstr>
      <vt:lpstr>PowerPoint Sunusu</vt:lpstr>
      <vt:lpstr>    5746 SAYILI ARGE VE TASARIM FAALİYETLERİNİN DESTEKLENMESİ HAKKINDA KANUN  </vt:lpstr>
      <vt:lpstr>PowerPoint Sunusu</vt:lpstr>
      <vt:lpstr>PowerPoint Sunusu</vt:lpstr>
      <vt:lpstr>PowerPoint Sunusu</vt:lpstr>
      <vt:lpstr>PowerPoint Sunusu</vt:lpstr>
      <vt:lpstr>   TEKNOGİRİŞİM SERMAYE DESTEĞİ  </vt:lpstr>
      <vt:lpstr>PowerPoint Sunusu</vt:lpstr>
      <vt:lpstr>KURUMLAR VERGİSİ KANUNU’NUN 10. MADDESİNDE YER ALAN İSTİSNA VE İNDİRİMLER </vt:lpstr>
      <vt:lpstr>PowerPoint Sunusu</vt:lpstr>
      <vt:lpstr>PowerPoint Sunusu</vt:lpstr>
      <vt:lpstr>PowerPoint Sunusu</vt:lpstr>
      <vt:lpstr>PowerPoint Sunusu</vt:lpstr>
      <vt:lpstr>PowerPoint Sunusu</vt:lpstr>
      <vt:lpstr>PowerPoint Sunusu</vt:lpstr>
      <vt:lpstr>TÜRKİYEDEN YURT DIŞI MUKİMİ KİŞİ VE KURUMLARA VERİLEN SAĞLIK, EĞİTİM VE DİĞER TEKNİK HİZMETLERDEN ELDE EDİLEN KAZANÇLARA İLİŞKİN İNDİRİM UYGULAMASI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EK DEPREM VERGİSİ </vt:lpstr>
      <vt:lpstr>PowerPoint Sunusu</vt:lpstr>
      <vt:lpstr>PowerPoint Sunusu</vt:lpstr>
      <vt:lpstr>PowerPoint Sunusu</vt:lpstr>
      <vt:lpstr>  DAR MÜKELLEFİYET ESASINDA VERGİNİN TARİHİ VE ÖDENMESİ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KURUMLAR VERGİSİ EĞİTİMİ    Tarih: 5 NİSAN 2023 Saat: 14:00 – 17:00  Eğitim Konuları: Kurumlar Vergisi Beyanname Yapısı  KVK 5. Maddesi Kapsamındaki İndirim ve İstisnaların Uygulaması Diğer Kanunlarda Yer Alan İndirim ve İstisnaların Uygulaması Kazancın Bulunması Halinde İndirilecek İndirim ve İstisnaların Uygulaması Ek Kurumlar Vergisi Uygulaması  Dar Mükellefiyette Vergilendirme</dc:title>
  <dc:creator>Gunay Erdem Ozkan</dc:creator>
  <cp:lastModifiedBy>SONY</cp:lastModifiedBy>
  <cp:revision>161</cp:revision>
  <dcterms:created xsi:type="dcterms:W3CDTF">2023-03-26T12:54:13Z</dcterms:created>
  <dcterms:modified xsi:type="dcterms:W3CDTF">2023-04-06T13:34:47Z</dcterms:modified>
</cp:coreProperties>
</file>