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8"/>
  </p:notesMasterIdLst>
  <p:sldIdLst>
    <p:sldId id="345" r:id="rId2"/>
    <p:sldId id="257" r:id="rId3"/>
    <p:sldId id="258" r:id="rId4"/>
    <p:sldId id="259" r:id="rId5"/>
    <p:sldId id="260" r:id="rId6"/>
    <p:sldId id="261" r:id="rId7"/>
    <p:sldId id="262" r:id="rId8"/>
    <p:sldId id="263" r:id="rId9"/>
    <p:sldId id="264" r:id="rId10"/>
    <p:sldId id="265" r:id="rId11"/>
    <p:sldId id="266" r:id="rId12"/>
    <p:sldId id="267" r:id="rId13"/>
    <p:sldId id="268" r:id="rId14"/>
    <p:sldId id="271" r:id="rId15"/>
    <p:sldId id="286" r:id="rId16"/>
    <p:sldId id="290" r:id="rId17"/>
    <p:sldId id="269" r:id="rId18"/>
    <p:sldId id="291" r:id="rId19"/>
    <p:sldId id="272" r:id="rId20"/>
    <p:sldId id="273" r:id="rId21"/>
    <p:sldId id="274" r:id="rId22"/>
    <p:sldId id="275" r:id="rId23"/>
    <p:sldId id="276" r:id="rId24"/>
    <p:sldId id="278" r:id="rId25"/>
    <p:sldId id="279" r:id="rId26"/>
    <p:sldId id="280" r:id="rId27"/>
    <p:sldId id="281" r:id="rId28"/>
    <p:sldId id="282" r:id="rId29"/>
    <p:sldId id="285" r:id="rId30"/>
    <p:sldId id="284" r:id="rId31"/>
    <p:sldId id="292" r:id="rId32"/>
    <p:sldId id="293" r:id="rId33"/>
    <p:sldId id="294" r:id="rId34"/>
    <p:sldId id="295" r:id="rId35"/>
    <p:sldId id="296" r:id="rId36"/>
    <p:sldId id="297" r:id="rId37"/>
    <p:sldId id="343" r:id="rId38"/>
    <p:sldId id="299" r:id="rId39"/>
    <p:sldId id="320" r:id="rId40"/>
    <p:sldId id="322" r:id="rId41"/>
    <p:sldId id="323" r:id="rId42"/>
    <p:sldId id="324" r:id="rId43"/>
    <p:sldId id="325" r:id="rId44"/>
    <p:sldId id="303" r:id="rId45"/>
    <p:sldId id="328" r:id="rId46"/>
    <p:sldId id="306" r:id="rId47"/>
    <p:sldId id="329" r:id="rId48"/>
    <p:sldId id="308" r:id="rId49"/>
    <p:sldId id="309" r:id="rId50"/>
    <p:sldId id="310" r:id="rId51"/>
    <p:sldId id="311" r:id="rId52"/>
    <p:sldId id="312" r:id="rId53"/>
    <p:sldId id="313" r:id="rId54"/>
    <p:sldId id="314" r:id="rId55"/>
    <p:sldId id="316" r:id="rId56"/>
    <p:sldId id="330" r:id="rId57"/>
    <p:sldId id="331" r:id="rId58"/>
    <p:sldId id="332" r:id="rId59"/>
    <p:sldId id="333" r:id="rId60"/>
    <p:sldId id="334" r:id="rId61"/>
    <p:sldId id="335" r:id="rId62"/>
    <p:sldId id="336" r:id="rId63"/>
    <p:sldId id="342" r:id="rId64"/>
    <p:sldId id="344" r:id="rId65"/>
    <p:sldId id="346" r:id="rId66"/>
    <p:sldId id="339" r:id="rId6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95829" autoAdjust="0"/>
  </p:normalViewPr>
  <p:slideViewPr>
    <p:cSldViewPr snapToGrid="0">
      <p:cViewPr varScale="1">
        <p:scale>
          <a:sx n="60" d="100"/>
          <a:sy n="60" d="100"/>
        </p:scale>
        <p:origin x="394" y="53"/>
      </p:cViewPr>
      <p:guideLst/>
    </p:cSldViewPr>
  </p:slideViewPr>
  <p:outlineViewPr>
    <p:cViewPr>
      <p:scale>
        <a:sx n="33" d="100"/>
        <a:sy n="33" d="100"/>
      </p:scale>
      <p:origin x="0" y="-63845"/>
    </p:cViewPr>
  </p:outlineViewPr>
  <p:notesTextViewPr>
    <p:cViewPr>
      <p:scale>
        <a:sx n="1" d="1"/>
        <a:sy n="1" d="1"/>
      </p:scale>
      <p:origin x="0" y="0"/>
    </p:cViewPr>
  </p:notesTextViewPr>
  <p:sorterViewPr>
    <p:cViewPr>
      <p:scale>
        <a:sx n="100" d="100"/>
        <a:sy n="100" d="100"/>
      </p:scale>
      <p:origin x="0" y="-15235"/>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8FF7E4-7B30-4F20-B7DD-2A9ADA70CDA0}" type="datetimeFigureOut">
              <a:rPr lang="tr-TR" smtClean="0"/>
              <a:t>7.02.2026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232C63-B2FE-44A5-BCC7-A4EC15AC2339}" type="slidenum">
              <a:rPr lang="tr-TR" smtClean="0"/>
              <a:t>‹#›</a:t>
            </a:fld>
            <a:endParaRPr lang="tr-TR"/>
          </a:p>
        </p:txBody>
      </p:sp>
    </p:spTree>
    <p:extLst>
      <p:ext uri="{BB962C8B-B14F-4D97-AF65-F5344CB8AC3E}">
        <p14:creationId xmlns:p14="http://schemas.microsoft.com/office/powerpoint/2010/main" val="3590586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0DEC3EE0-AA90-40A0-9A6E-882B35864DC0}" type="datetime1">
              <a:rPr lang="en-US" smtClean="0"/>
              <a:t>2/7/2026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EC0739A-D82D-41A4-B838-67831336A13D}" type="datetime1">
              <a:rPr lang="en-US" smtClean="0"/>
              <a:t>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A12D1837-B24E-4302-BABB-C0313A09C5A4}" type="datetime1">
              <a:rPr lang="en-US" smtClean="0"/>
              <a:t>2/7/2026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F0B46AF-1EDD-4BEE-861F-5BC5C8002807}" type="datetime1">
              <a:rPr lang="en-US" smtClean="0"/>
              <a:t>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100B549B-7AA8-4D18-A9D0-BC6A5EBDBD4B}" type="datetime1">
              <a:rPr lang="en-US" smtClean="0"/>
              <a:t>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F05BC725-BB98-42DB-A84D-EA9D785809F2}" type="datetime1">
              <a:rPr lang="en-US" smtClean="0"/>
              <a:t>2/7/2026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AD9CC0-DA5D-4BC3-AC68-F10FDE8F6438}" type="datetime1">
              <a:rPr lang="en-US" smtClean="0"/>
              <a:t>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0BF42A9B-6AC6-4BA1-BB76-3FFE8331C4EA}" type="datetime1">
              <a:rPr lang="en-US" smtClean="0"/>
              <a:t>2/7/2026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50DC9062-A46A-4597-83D2-CAB7F11BDA47}" type="datetime1">
              <a:rPr lang="en-US" smtClean="0"/>
              <a:t>2/7/2026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1AD4575-6D3A-48B3-83F2-DA95876300FF}" type="datetime1">
              <a:rPr lang="en-US" smtClean="0"/>
              <a:t>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FFE0E5B-7EAC-4E54-BB78-AD8F3276C666}" type="datetime1">
              <a:rPr lang="en-US" smtClean="0"/>
              <a:t>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C53E2BA4-359C-4E39-A87C-ADC055CE4603}" type="datetime1">
              <a:rPr lang="en-US" smtClean="0"/>
              <a:t>2/7/2026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71C3EE-263F-442B-BDC2-3E63D4E2BE37}"/>
              </a:ext>
            </a:extLst>
          </p:cNvPr>
          <p:cNvSpPr>
            <a:spLocks noGrp="1"/>
          </p:cNvSpPr>
          <p:nvPr>
            <p:ph type="ctrTitle"/>
          </p:nvPr>
        </p:nvSpPr>
        <p:spPr/>
        <p:txBody>
          <a:bodyPr/>
          <a:lstStyle/>
          <a:p>
            <a:r>
              <a:rPr lang="tr-TR" sz="5000" b="0" i="0" u="none" strike="noStrike" baseline="0" dirty="0">
                <a:solidFill>
                  <a:srgbClr val="C10000"/>
                </a:solidFill>
                <a:latin typeface="Georgia Pro" panose="02040502050405020303" pitchFamily="18" charset="0"/>
              </a:rPr>
              <a:t>TEKNOKENTLERDE VERGİ UYGULAMALARI</a:t>
            </a:r>
            <a:endParaRPr lang="tr-TR" sz="5000" dirty="0"/>
          </a:p>
        </p:txBody>
      </p:sp>
      <p:sp>
        <p:nvSpPr>
          <p:cNvPr id="3" name="Alt Başlık 2">
            <a:extLst>
              <a:ext uri="{FF2B5EF4-FFF2-40B4-BE49-F238E27FC236}">
                <a16:creationId xmlns:a16="http://schemas.microsoft.com/office/drawing/2014/main" id="{FF6ED641-E9F3-44FB-A568-AC2B4AAAF00D}"/>
              </a:ext>
            </a:extLst>
          </p:cNvPr>
          <p:cNvSpPr>
            <a:spLocks noGrp="1"/>
          </p:cNvSpPr>
          <p:nvPr>
            <p:ph type="subTitle" idx="1"/>
          </p:nvPr>
        </p:nvSpPr>
        <p:spPr>
          <a:xfrm>
            <a:off x="2679906" y="4247804"/>
            <a:ext cx="6831673" cy="1213658"/>
          </a:xfrm>
        </p:spPr>
        <p:txBody>
          <a:bodyPr>
            <a:normAutofit/>
          </a:bodyPr>
          <a:lstStyle/>
          <a:p>
            <a:pPr marL="0" indent="0" algn="ctr">
              <a:lnSpc>
                <a:spcPct val="100000"/>
              </a:lnSpc>
              <a:spcBef>
                <a:spcPts val="200"/>
              </a:spcBef>
              <a:buNone/>
            </a:pPr>
            <a:r>
              <a:rPr lang="tr-TR" b="1" dirty="0">
                <a:latin typeface="Georgia Pro" panose="02040502050405020303" pitchFamily="18" charset="0"/>
              </a:rPr>
              <a:t>Mustafa Ak</a:t>
            </a:r>
          </a:p>
          <a:p>
            <a:pPr marL="0" indent="0" algn="ctr">
              <a:lnSpc>
                <a:spcPct val="100000"/>
              </a:lnSpc>
              <a:spcBef>
                <a:spcPts val="200"/>
              </a:spcBef>
              <a:buNone/>
            </a:pPr>
            <a:r>
              <a:rPr lang="tr-TR" b="1" dirty="0">
                <a:latin typeface="Georgia Pro" panose="02040502050405020303" pitchFamily="18" charset="0"/>
              </a:rPr>
              <a:t>Yeminli Mali Müşavir</a:t>
            </a:r>
          </a:p>
          <a:p>
            <a:pPr marL="0" indent="0" algn="ctr">
              <a:lnSpc>
                <a:spcPct val="100000"/>
              </a:lnSpc>
              <a:spcBef>
                <a:spcPts val="200"/>
              </a:spcBef>
              <a:buNone/>
            </a:pPr>
            <a:r>
              <a:rPr lang="tr-TR" b="1" dirty="0">
                <a:latin typeface="Georgia Pro" panose="02040502050405020303" pitchFamily="18" charset="0"/>
              </a:rPr>
              <a:t>Bağımsız Denetçi</a:t>
            </a:r>
          </a:p>
          <a:p>
            <a:endParaRPr lang="tr-TR" dirty="0"/>
          </a:p>
        </p:txBody>
      </p:sp>
      <p:sp>
        <p:nvSpPr>
          <p:cNvPr id="4" name="Slayt Numarası Yer Tutucusu 3">
            <a:extLst>
              <a:ext uri="{FF2B5EF4-FFF2-40B4-BE49-F238E27FC236}">
                <a16:creationId xmlns:a16="http://schemas.microsoft.com/office/drawing/2014/main" id="{C28A4921-D9CB-4DF6-BE6B-24C25F075C44}"/>
              </a:ext>
            </a:extLst>
          </p:cNvPr>
          <p:cNvSpPr>
            <a:spLocks noGrp="1"/>
          </p:cNvSpPr>
          <p:nvPr>
            <p:ph type="sldNum" sz="quarter" idx="12"/>
          </p:nvPr>
        </p:nvSpPr>
        <p:spPr/>
        <p:txBody>
          <a:bodyPr/>
          <a:lstStyle/>
          <a:p>
            <a:fld id="{69E57DC2-970A-4B3E-BB1C-7A09969E49DF}" type="slidenum">
              <a:rPr lang="en-US" smtClean="0"/>
              <a:pPr/>
              <a:t>1</a:t>
            </a:fld>
            <a:endParaRPr lang="en-US" dirty="0"/>
          </a:p>
        </p:txBody>
      </p:sp>
    </p:spTree>
    <p:extLst>
      <p:ext uri="{BB962C8B-B14F-4D97-AF65-F5344CB8AC3E}">
        <p14:creationId xmlns:p14="http://schemas.microsoft.com/office/powerpoint/2010/main" val="1600265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E2365F-4D33-488F-9165-B6A0A6ECEB66}"/>
              </a:ext>
            </a:extLst>
          </p:cNvPr>
          <p:cNvSpPr>
            <a:spLocks noGrp="1"/>
          </p:cNvSpPr>
          <p:nvPr>
            <p:ph type="title"/>
          </p:nvPr>
        </p:nvSpPr>
        <p:spPr>
          <a:xfrm>
            <a:off x="1047405" y="572885"/>
            <a:ext cx="10798231" cy="835429"/>
          </a:xfrm>
        </p:spPr>
        <p:txBody>
          <a:bodyPr>
            <a:normAutofit/>
          </a:bodyPr>
          <a:lstStyle/>
          <a:p>
            <a:pPr algn="ctr"/>
            <a:r>
              <a:rPr lang="tr-TR" sz="3600" b="0" i="0" u="none" strike="noStrike" baseline="0" dirty="0">
                <a:solidFill>
                  <a:srgbClr val="C10000"/>
                </a:solidFill>
                <a:latin typeface="Georgia" panose="02040502050405020303" pitchFamily="18" charset="0"/>
              </a:rPr>
              <a:t>TEKNOPARK KURULUM AMAÇLARI</a:t>
            </a:r>
            <a:endParaRPr lang="tr-TR" sz="3600" dirty="0"/>
          </a:p>
        </p:txBody>
      </p:sp>
      <p:sp>
        <p:nvSpPr>
          <p:cNvPr id="3" name="İçerik Yer Tutucusu 2">
            <a:extLst>
              <a:ext uri="{FF2B5EF4-FFF2-40B4-BE49-F238E27FC236}">
                <a16:creationId xmlns:a16="http://schemas.microsoft.com/office/drawing/2014/main" id="{44A75078-90C1-4F0D-8B9D-FC36C303C9EE}"/>
              </a:ext>
            </a:extLst>
          </p:cNvPr>
          <p:cNvSpPr>
            <a:spLocks noGrp="1"/>
          </p:cNvSpPr>
          <p:nvPr>
            <p:ph idx="1"/>
          </p:nvPr>
        </p:nvSpPr>
        <p:spPr>
          <a:xfrm>
            <a:off x="1047404" y="1712422"/>
            <a:ext cx="10798232" cy="4154978"/>
          </a:xfrm>
        </p:spPr>
        <p:txBody>
          <a:bodyPr>
            <a:normAutofit lnSpcReduction="10000"/>
          </a:bodyPr>
          <a:lstStyle/>
          <a:p>
            <a:pPr marL="0" indent="0">
              <a:buNone/>
            </a:pPr>
            <a:r>
              <a:rPr lang="tr-TR" sz="3200" dirty="0">
                <a:effectLst/>
                <a:latin typeface="Georgia Pro" panose="02040502050405020303" pitchFamily="18" charset="0"/>
                <a:ea typeface="Times New Roman" panose="02020603050405020304" pitchFamily="18" charset="0"/>
                <a:cs typeface="Times New Roman" panose="02020603050405020304" pitchFamily="18" charset="0"/>
              </a:rPr>
              <a:t>"</a:t>
            </a:r>
            <a:r>
              <a:rPr lang="tr-TR" sz="3200" dirty="0" err="1">
                <a:effectLst/>
                <a:latin typeface="Georgia Pro" panose="02040502050405020303" pitchFamily="18" charset="0"/>
                <a:ea typeface="Times New Roman" panose="02020603050405020304" pitchFamily="18" charset="0"/>
                <a:cs typeface="Times New Roman" panose="02020603050405020304" pitchFamily="18" charset="0"/>
              </a:rPr>
              <a:t>Teknokentler</a:t>
            </a:r>
            <a:r>
              <a:rPr lang="tr-TR" sz="3200" dirty="0">
                <a:effectLst/>
                <a:latin typeface="Georgia Pro" panose="02040502050405020303" pitchFamily="18" charset="0"/>
                <a:ea typeface="Times New Roman" panose="02020603050405020304" pitchFamily="18" charset="0"/>
                <a:cs typeface="Times New Roman" panose="02020603050405020304" pitchFamily="18" charset="0"/>
              </a:rPr>
              <a:t>, teknoloji geliştirme ve yenilikçi projelerin desteklenmesi amacıyla kurulmuş özel alanlardır. Türkiye genelinde birçok Teknokent bulunmaktadır ve bu alanlar, Ar-Ge faaliyetlerinin yoğunlaştığı merkezlerdir. Bu bölgelerde sağlanan vergi avantajları, firmaların Ar-Ge yatırımlarını artırmalarına olanak tanımaktadır. Meslek Mensupları  için </a:t>
            </a:r>
            <a:r>
              <a:rPr lang="tr-TR" sz="3200" dirty="0" err="1">
                <a:effectLst/>
                <a:latin typeface="Georgia Pro" panose="02040502050405020303" pitchFamily="18" charset="0"/>
                <a:ea typeface="Times New Roman" panose="02020603050405020304" pitchFamily="18" charset="0"/>
                <a:cs typeface="Times New Roman" panose="02020603050405020304" pitchFamily="18" charset="0"/>
              </a:rPr>
              <a:t>teknokentlerdeki</a:t>
            </a:r>
            <a:r>
              <a:rPr lang="tr-TR" sz="3200" dirty="0">
                <a:effectLst/>
                <a:latin typeface="Georgia Pro" panose="02040502050405020303" pitchFamily="18" charset="0"/>
                <a:ea typeface="Times New Roman" panose="02020603050405020304" pitchFamily="18" charset="0"/>
                <a:cs typeface="Times New Roman" panose="02020603050405020304" pitchFamily="18" charset="0"/>
              </a:rPr>
              <a:t> vergi  uygulamalarını doğru anlamak, firmaların finansal sağlığı açısından kritik öneme sahiptir."</a:t>
            </a:r>
            <a:endParaRPr lang="tr-TR" sz="3200" dirty="0">
              <a:effectLst/>
              <a:latin typeface="Georgia Pro" panose="02040502050405020303" pitchFamily="18" charset="0"/>
              <a:ea typeface="Calibri" panose="020F0502020204030204" pitchFamily="34" charset="0"/>
              <a:cs typeface="Times New Roman" panose="02020603050405020304" pitchFamily="18" charset="0"/>
            </a:endParaRPr>
          </a:p>
          <a:p>
            <a:pPr marL="0" indent="0" algn="l">
              <a:buNone/>
            </a:pPr>
            <a:endParaRPr lang="tr-TR" dirty="0"/>
          </a:p>
        </p:txBody>
      </p:sp>
      <p:sp>
        <p:nvSpPr>
          <p:cNvPr id="4" name="Slayt Numarası Yer Tutucusu 3">
            <a:extLst>
              <a:ext uri="{FF2B5EF4-FFF2-40B4-BE49-F238E27FC236}">
                <a16:creationId xmlns:a16="http://schemas.microsoft.com/office/drawing/2014/main" id="{C2B47C75-F325-4A53-BA02-D9F44703CA4D}"/>
              </a:ext>
            </a:extLst>
          </p:cNvPr>
          <p:cNvSpPr>
            <a:spLocks noGrp="1"/>
          </p:cNvSpPr>
          <p:nvPr>
            <p:ph type="sldNum" sz="quarter" idx="12"/>
          </p:nvPr>
        </p:nvSpPr>
        <p:spPr/>
        <p:txBody>
          <a:bodyPr/>
          <a:lstStyle/>
          <a:p>
            <a:fld id="{69E57DC2-970A-4B3E-BB1C-7A09969E49DF}" type="slidenum">
              <a:rPr lang="en-US" smtClean="0"/>
              <a:t>2</a:t>
            </a:fld>
            <a:endParaRPr lang="en-US" dirty="0"/>
          </a:p>
        </p:txBody>
      </p:sp>
    </p:spTree>
    <p:extLst>
      <p:ext uri="{BB962C8B-B14F-4D97-AF65-F5344CB8AC3E}">
        <p14:creationId xmlns:p14="http://schemas.microsoft.com/office/powerpoint/2010/main" val="3085896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438A3E-5F90-4999-948E-A2E856AF9303}"/>
              </a:ext>
            </a:extLst>
          </p:cNvPr>
          <p:cNvSpPr>
            <a:spLocks noGrp="1"/>
          </p:cNvSpPr>
          <p:nvPr>
            <p:ph type="title"/>
          </p:nvPr>
        </p:nvSpPr>
        <p:spPr>
          <a:xfrm>
            <a:off x="947651" y="685800"/>
            <a:ext cx="10956174" cy="1009996"/>
          </a:xfrm>
        </p:spPr>
        <p:txBody>
          <a:bodyPr>
            <a:normAutofit/>
          </a:bodyPr>
          <a:lstStyle/>
          <a:p>
            <a:pPr algn="ctr"/>
            <a:r>
              <a:rPr lang="tr-TR" sz="3600" b="1" i="0" u="none" strike="noStrike" baseline="0" dirty="0">
                <a:solidFill>
                  <a:srgbClr val="C10000"/>
                </a:solidFill>
                <a:latin typeface="Georgia Pro" panose="02040502050405020303" pitchFamily="18" charset="0"/>
              </a:rPr>
              <a:t>AR-GE PROJESİ</a:t>
            </a:r>
            <a:endParaRPr lang="tr-TR" sz="3600" dirty="0">
              <a:latin typeface="Georgia Pro" panose="02040502050405020303" pitchFamily="18" charset="0"/>
            </a:endParaRPr>
          </a:p>
        </p:txBody>
      </p:sp>
      <p:sp>
        <p:nvSpPr>
          <p:cNvPr id="3" name="İçerik Yer Tutucusu 2">
            <a:extLst>
              <a:ext uri="{FF2B5EF4-FFF2-40B4-BE49-F238E27FC236}">
                <a16:creationId xmlns:a16="http://schemas.microsoft.com/office/drawing/2014/main" id="{2955A718-3BA9-4F27-887E-1EB6BB9A5051}"/>
              </a:ext>
            </a:extLst>
          </p:cNvPr>
          <p:cNvSpPr>
            <a:spLocks noGrp="1"/>
          </p:cNvSpPr>
          <p:nvPr>
            <p:ph idx="1"/>
          </p:nvPr>
        </p:nvSpPr>
        <p:spPr>
          <a:xfrm>
            <a:off x="947651" y="2286000"/>
            <a:ext cx="10956174" cy="3886200"/>
          </a:xfrm>
        </p:spPr>
        <p:txBody>
          <a:bodyPr>
            <a:noAutofit/>
          </a:bodyPr>
          <a:lstStyle/>
          <a:p>
            <a:pPr marL="0" indent="0" algn="l">
              <a:buNone/>
            </a:pPr>
            <a:r>
              <a:rPr lang="tr-TR" sz="3200" b="0" i="0" u="none" strike="noStrike" baseline="0" dirty="0">
                <a:solidFill>
                  <a:srgbClr val="000000"/>
                </a:solidFill>
                <a:latin typeface="Georgia Pro" panose="02040502050405020303" pitchFamily="18" charset="0"/>
              </a:rPr>
              <a:t>Amacı, kapsamı, genel ve teknik tanımı, süresi, bütçesi, özel şartları, diğer kurum, kuruluş, gerçek ve tüzel kişilerce sağlanacak aynî ve/veya nakdî destek tutarları, sonuçta doğacak fikri mülkiyet haklarının paylaşım esasları tespit edilmiş ve Ar-Ge faaliyetlerinin her safhasını belirleyecek mahiyette ve bilimsel esaslar çerçevesinde gerçekleştirilen ve araştırmacı ve/veya yazılımcı personel tarafından yürütülen projedir.</a:t>
            </a:r>
            <a:endParaRPr lang="tr-TR" sz="3200" dirty="0">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5913A2C2-BD8C-4B0E-A7AD-63BBF50FB25C}"/>
              </a:ext>
            </a:extLst>
          </p:cNvPr>
          <p:cNvSpPr>
            <a:spLocks noGrp="1"/>
          </p:cNvSpPr>
          <p:nvPr>
            <p:ph type="sldNum" sz="quarter" idx="12"/>
          </p:nvPr>
        </p:nvSpPr>
        <p:spPr/>
        <p:txBody>
          <a:bodyPr/>
          <a:lstStyle/>
          <a:p>
            <a:fld id="{69E57DC2-970A-4B3E-BB1C-7A09969E49DF}" type="slidenum">
              <a:rPr lang="en-US" smtClean="0"/>
              <a:t>3</a:t>
            </a:fld>
            <a:endParaRPr lang="en-US" dirty="0"/>
          </a:p>
        </p:txBody>
      </p:sp>
    </p:spTree>
    <p:extLst>
      <p:ext uri="{BB962C8B-B14F-4D97-AF65-F5344CB8AC3E}">
        <p14:creationId xmlns:p14="http://schemas.microsoft.com/office/powerpoint/2010/main" val="1429763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2B5858-9988-48AB-A02F-D7676EA1EE68}"/>
              </a:ext>
            </a:extLst>
          </p:cNvPr>
          <p:cNvSpPr>
            <a:spLocks noGrp="1"/>
          </p:cNvSpPr>
          <p:nvPr>
            <p:ph type="title"/>
          </p:nvPr>
        </p:nvSpPr>
        <p:spPr>
          <a:xfrm>
            <a:off x="931024" y="532015"/>
            <a:ext cx="10997739" cy="1786196"/>
          </a:xfrm>
        </p:spPr>
        <p:txBody>
          <a:bodyPr>
            <a:normAutofit/>
          </a:bodyPr>
          <a:lstStyle/>
          <a:p>
            <a:pPr algn="ctr"/>
            <a:r>
              <a:rPr lang="tr-TR" sz="3600" b="1" i="0" u="none" strike="noStrike" baseline="0" dirty="0">
                <a:solidFill>
                  <a:srgbClr val="C10000"/>
                </a:solidFill>
                <a:latin typeface="Georgia Pro" panose="02040502050405020303" pitchFamily="18" charset="0"/>
              </a:rPr>
              <a:t>TASARIM PROJESİ</a:t>
            </a:r>
            <a:endParaRPr lang="tr-TR" sz="3600" dirty="0"/>
          </a:p>
        </p:txBody>
      </p:sp>
      <p:sp>
        <p:nvSpPr>
          <p:cNvPr id="3" name="İçerik Yer Tutucusu 2">
            <a:extLst>
              <a:ext uri="{FF2B5EF4-FFF2-40B4-BE49-F238E27FC236}">
                <a16:creationId xmlns:a16="http://schemas.microsoft.com/office/drawing/2014/main" id="{65042F6E-86A3-4B2C-9258-C6C6A4B0E25F}"/>
              </a:ext>
            </a:extLst>
          </p:cNvPr>
          <p:cNvSpPr>
            <a:spLocks noGrp="1"/>
          </p:cNvSpPr>
          <p:nvPr>
            <p:ph idx="1"/>
          </p:nvPr>
        </p:nvSpPr>
        <p:spPr>
          <a:xfrm>
            <a:off x="931025" y="2277687"/>
            <a:ext cx="10997738" cy="3581400"/>
          </a:xfrm>
        </p:spPr>
        <p:txBody>
          <a:bodyPr>
            <a:noAutofit/>
          </a:bodyPr>
          <a:lstStyle/>
          <a:p>
            <a:pPr marL="0" indent="0" algn="l">
              <a:buNone/>
            </a:pPr>
            <a:r>
              <a:rPr lang="tr-TR" sz="3200" b="0" i="0" u="none" strike="noStrike" baseline="0" dirty="0">
                <a:solidFill>
                  <a:srgbClr val="000000"/>
                </a:solidFill>
                <a:latin typeface="Georgia Pro" panose="02040502050405020303" pitchFamily="18" charset="0"/>
              </a:rPr>
              <a:t>Amacı, kapsamı, genel ve teknik tanımı, </a:t>
            </a:r>
            <a:r>
              <a:rPr lang="tr-TR" sz="3200" b="0" i="0" u="none" strike="noStrike" baseline="0" dirty="0" err="1">
                <a:solidFill>
                  <a:srgbClr val="000000"/>
                </a:solidFill>
                <a:latin typeface="Georgia Pro" panose="02040502050405020303" pitchFamily="18" charset="0"/>
              </a:rPr>
              <a:t>süresi,bütçesi</a:t>
            </a:r>
            <a:r>
              <a:rPr lang="tr-TR" sz="3200" b="0" i="0" u="none" strike="noStrike" baseline="0" dirty="0">
                <a:solidFill>
                  <a:srgbClr val="000000"/>
                </a:solidFill>
                <a:latin typeface="Georgia Pro" panose="02040502050405020303" pitchFamily="18" charset="0"/>
              </a:rPr>
              <a:t>, özel şartları, diğer kurum, kuruluş, gerçek ve tüzel kişilerce sağlanacak ayni veya nakdi destek tutarları, sonuçta doğacak fikri mülkiyet haklarının paylaşım esasları tespit edilmiş ve tasarım faaliyetlerinin her safhasını belirleyecek mahiyette ve bilimsel esaslar çerçevesinde tasarımcı tarafından yürütülen projedir.</a:t>
            </a:r>
            <a:endParaRPr lang="tr-TR" sz="3200" dirty="0">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61C0A4DB-454F-446E-9E32-350A78B5335E}"/>
              </a:ext>
            </a:extLst>
          </p:cNvPr>
          <p:cNvSpPr>
            <a:spLocks noGrp="1"/>
          </p:cNvSpPr>
          <p:nvPr>
            <p:ph type="sldNum" sz="quarter" idx="12"/>
          </p:nvPr>
        </p:nvSpPr>
        <p:spPr/>
        <p:txBody>
          <a:bodyPr/>
          <a:lstStyle/>
          <a:p>
            <a:fld id="{69E57DC2-970A-4B3E-BB1C-7A09969E49DF}" type="slidenum">
              <a:rPr lang="en-US" smtClean="0"/>
              <a:t>4</a:t>
            </a:fld>
            <a:endParaRPr lang="en-US" dirty="0"/>
          </a:p>
        </p:txBody>
      </p:sp>
    </p:spTree>
    <p:extLst>
      <p:ext uri="{BB962C8B-B14F-4D97-AF65-F5344CB8AC3E}">
        <p14:creationId xmlns:p14="http://schemas.microsoft.com/office/powerpoint/2010/main" val="577296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F735398-544F-4B81-B4BE-FB6BD2641F06}"/>
              </a:ext>
            </a:extLst>
          </p:cNvPr>
          <p:cNvSpPr>
            <a:spLocks noGrp="1"/>
          </p:cNvSpPr>
          <p:nvPr>
            <p:ph type="title"/>
          </p:nvPr>
        </p:nvSpPr>
        <p:spPr>
          <a:xfrm>
            <a:off x="1097279" y="511233"/>
            <a:ext cx="10864735" cy="1093124"/>
          </a:xfrm>
        </p:spPr>
        <p:txBody>
          <a:bodyPr>
            <a:normAutofit/>
          </a:bodyPr>
          <a:lstStyle/>
          <a:p>
            <a:pPr algn="ctr"/>
            <a:r>
              <a:rPr lang="tr-TR" sz="3600" b="1" i="0" u="none" strike="noStrike" baseline="0" dirty="0">
                <a:solidFill>
                  <a:srgbClr val="C10000"/>
                </a:solidFill>
                <a:latin typeface="Georgia-Bold"/>
              </a:rPr>
              <a:t>YAZILIM</a:t>
            </a:r>
            <a:endParaRPr lang="tr-TR" sz="3600" dirty="0"/>
          </a:p>
        </p:txBody>
      </p:sp>
      <p:sp>
        <p:nvSpPr>
          <p:cNvPr id="3" name="İçerik Yer Tutucusu 2">
            <a:extLst>
              <a:ext uri="{FF2B5EF4-FFF2-40B4-BE49-F238E27FC236}">
                <a16:creationId xmlns:a16="http://schemas.microsoft.com/office/drawing/2014/main" id="{F6D8E164-E79E-4D0A-9A3A-FCD3DFB32451}"/>
              </a:ext>
            </a:extLst>
          </p:cNvPr>
          <p:cNvSpPr>
            <a:spLocks noGrp="1"/>
          </p:cNvSpPr>
          <p:nvPr>
            <p:ph idx="1"/>
          </p:nvPr>
        </p:nvSpPr>
        <p:spPr>
          <a:xfrm>
            <a:off x="1030777" y="2036618"/>
            <a:ext cx="10931237" cy="4156364"/>
          </a:xfrm>
        </p:spPr>
        <p:txBody>
          <a:bodyPr>
            <a:normAutofit lnSpcReduction="10000"/>
          </a:bodyPr>
          <a:lstStyle/>
          <a:p>
            <a:pPr marL="0" indent="0">
              <a:buNone/>
            </a:pPr>
            <a:r>
              <a:rPr lang="tr-TR" sz="3200" b="0" i="0" u="none" strike="noStrike" baseline="0" dirty="0">
                <a:solidFill>
                  <a:srgbClr val="000000"/>
                </a:solidFill>
                <a:latin typeface="Georgia Pro" panose="02040502050405020303" pitchFamily="18" charset="0"/>
              </a:rPr>
              <a:t>Bir bilgisayar, iletişim cihazı veya bilgi teknolojilerine dayalı bir diğer cihazın çalışmasını ve kendisine verilen verilerle ilgili gereken işlemleri yapmasını sağlayan </a:t>
            </a:r>
            <a:r>
              <a:rPr lang="tr-TR" sz="3200" b="0" i="0" u="none" strike="noStrike" baseline="0" dirty="0">
                <a:solidFill>
                  <a:schemeClr val="tx1"/>
                </a:solidFill>
                <a:latin typeface="Georgia Pro" panose="02040502050405020303" pitchFamily="18" charset="0"/>
              </a:rPr>
              <a:t>komutlar dizisinin </a:t>
            </a:r>
            <a:r>
              <a:rPr lang="tr-TR" sz="3200" b="0" i="0" u="none" strike="noStrike" baseline="0" dirty="0">
                <a:solidFill>
                  <a:srgbClr val="000000"/>
                </a:solidFill>
                <a:latin typeface="Georgia Pro" panose="02040502050405020303" pitchFamily="18" charset="0"/>
              </a:rPr>
              <a:t>veya programların ve bunların kod listesini, işletim ve kullanım kılavuzlarını da içeren </a:t>
            </a:r>
            <a:r>
              <a:rPr lang="tr-TR" sz="3200" b="0" i="0" u="none" strike="noStrike" baseline="0" dirty="0" err="1">
                <a:solidFill>
                  <a:srgbClr val="000000"/>
                </a:solidFill>
                <a:latin typeface="Georgia Pro" panose="02040502050405020303" pitchFamily="18" charset="0"/>
              </a:rPr>
              <a:t>belgelerin,belli</a:t>
            </a:r>
            <a:r>
              <a:rPr lang="tr-TR" sz="3200" b="0" i="0" u="none" strike="noStrike" baseline="0" dirty="0">
                <a:solidFill>
                  <a:srgbClr val="000000"/>
                </a:solidFill>
                <a:latin typeface="Georgia Pro" panose="02040502050405020303" pitchFamily="18" charset="0"/>
              </a:rPr>
              <a:t> bir sistematik içinde, tasarlama</a:t>
            </a:r>
            <a:r>
              <a:rPr lang="tr-TR" sz="3200" dirty="0">
                <a:solidFill>
                  <a:srgbClr val="000000"/>
                </a:solidFill>
                <a:latin typeface="Georgia Pro" panose="02040502050405020303" pitchFamily="18" charset="0"/>
              </a:rPr>
              <a:t> </a:t>
            </a:r>
            <a:r>
              <a:rPr lang="tr-TR" sz="3200" b="0" i="0" u="none" strike="noStrike" baseline="0" dirty="0">
                <a:solidFill>
                  <a:srgbClr val="000000"/>
                </a:solidFill>
                <a:latin typeface="Georgia Pro" panose="02040502050405020303" pitchFamily="18" charset="0"/>
              </a:rPr>
              <a:t>geliştirme şeklindeki ürün ve hizmetlerin tümü ile bu ürün ya da mal ve hizmetlerin lisanslama,</a:t>
            </a:r>
            <a:r>
              <a:rPr lang="pt-BR" sz="3200" b="0" i="0" u="none" strike="noStrike" baseline="0" dirty="0">
                <a:solidFill>
                  <a:srgbClr val="000000"/>
                </a:solidFill>
                <a:latin typeface="Georgia Pro" panose="02040502050405020303" pitchFamily="18" charset="0"/>
              </a:rPr>
              <a:t>kiralama ve tüm hakları ile devretme</a:t>
            </a:r>
            <a:r>
              <a:rPr lang="tr-TR" sz="3200" b="0" i="0" u="none" strike="noStrike" baseline="0" dirty="0">
                <a:solidFill>
                  <a:srgbClr val="000000"/>
                </a:solidFill>
                <a:latin typeface="Georgia Pro" panose="02040502050405020303" pitchFamily="18" charset="0"/>
              </a:rPr>
              <a:t> gibi teslim şekillerinin tümünü ifade eder.</a:t>
            </a:r>
            <a:endParaRPr lang="tr-TR" sz="3200" dirty="0">
              <a:latin typeface="Georgia Pro" panose="02040502050405020303" pitchFamily="18" charset="0"/>
            </a:endParaRPr>
          </a:p>
          <a:p>
            <a:pPr marL="0" indent="0">
              <a:buNone/>
            </a:pPr>
            <a:endParaRPr lang="tr-TR" dirty="0"/>
          </a:p>
        </p:txBody>
      </p:sp>
      <p:sp>
        <p:nvSpPr>
          <p:cNvPr id="4" name="Slayt Numarası Yer Tutucusu 3">
            <a:extLst>
              <a:ext uri="{FF2B5EF4-FFF2-40B4-BE49-F238E27FC236}">
                <a16:creationId xmlns:a16="http://schemas.microsoft.com/office/drawing/2014/main" id="{6D5FCA2F-F61A-4BD9-B209-B71642B97AA1}"/>
              </a:ext>
            </a:extLst>
          </p:cNvPr>
          <p:cNvSpPr>
            <a:spLocks noGrp="1"/>
          </p:cNvSpPr>
          <p:nvPr>
            <p:ph type="sldNum" sz="quarter" idx="12"/>
          </p:nvPr>
        </p:nvSpPr>
        <p:spPr/>
        <p:txBody>
          <a:bodyPr/>
          <a:lstStyle/>
          <a:p>
            <a:fld id="{69E57DC2-970A-4B3E-BB1C-7A09969E49DF}" type="slidenum">
              <a:rPr lang="en-US" smtClean="0"/>
              <a:t>5</a:t>
            </a:fld>
            <a:endParaRPr lang="en-US" dirty="0"/>
          </a:p>
        </p:txBody>
      </p:sp>
    </p:spTree>
    <p:extLst>
      <p:ext uri="{BB962C8B-B14F-4D97-AF65-F5344CB8AC3E}">
        <p14:creationId xmlns:p14="http://schemas.microsoft.com/office/powerpoint/2010/main" val="4102703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135A28-4403-4FD2-91EC-8895F07C4A85}"/>
              </a:ext>
            </a:extLst>
          </p:cNvPr>
          <p:cNvSpPr>
            <a:spLocks noGrp="1"/>
          </p:cNvSpPr>
          <p:nvPr>
            <p:ph type="title"/>
          </p:nvPr>
        </p:nvSpPr>
        <p:spPr>
          <a:xfrm>
            <a:off x="914399" y="685800"/>
            <a:ext cx="11055927" cy="1167938"/>
          </a:xfrm>
        </p:spPr>
        <p:txBody>
          <a:bodyPr>
            <a:normAutofit/>
          </a:bodyPr>
          <a:lstStyle/>
          <a:p>
            <a:pPr algn="ctr"/>
            <a:r>
              <a:rPr lang="tr-TR" sz="3600" b="1" i="0" u="none" strike="noStrike" baseline="0" dirty="0">
                <a:solidFill>
                  <a:srgbClr val="C10000"/>
                </a:solidFill>
                <a:latin typeface="Georgia-Bold"/>
              </a:rPr>
              <a:t>PROJE BİTİRME BELGESİ </a:t>
            </a:r>
            <a:endParaRPr lang="tr-TR" sz="3600" dirty="0"/>
          </a:p>
        </p:txBody>
      </p:sp>
      <p:sp>
        <p:nvSpPr>
          <p:cNvPr id="3" name="İçerik Yer Tutucusu 2">
            <a:extLst>
              <a:ext uri="{FF2B5EF4-FFF2-40B4-BE49-F238E27FC236}">
                <a16:creationId xmlns:a16="http://schemas.microsoft.com/office/drawing/2014/main" id="{2A579A15-B18B-4C41-A935-0B6D09469E78}"/>
              </a:ext>
            </a:extLst>
          </p:cNvPr>
          <p:cNvSpPr>
            <a:spLocks noGrp="1"/>
          </p:cNvSpPr>
          <p:nvPr>
            <p:ph idx="1"/>
          </p:nvPr>
        </p:nvSpPr>
        <p:spPr>
          <a:xfrm>
            <a:off x="914399" y="2286000"/>
            <a:ext cx="11055927" cy="4048298"/>
          </a:xfrm>
        </p:spPr>
        <p:txBody>
          <a:bodyPr>
            <a:noAutofit/>
          </a:bodyPr>
          <a:lstStyle/>
          <a:p>
            <a:pPr marL="0" indent="0" algn="l">
              <a:buNone/>
            </a:pPr>
            <a:r>
              <a:rPr lang="tr-TR" sz="3200" b="0" i="0" u="none" strike="noStrike" baseline="0" dirty="0">
                <a:latin typeface="Georgia Pro" panose="02040502050405020303" pitchFamily="18" charset="0"/>
              </a:rPr>
              <a:t>Bölgede başlatılan Yazılım, Ar-Ge veya tasarım projelerinin Bölgede sonuçlandırılmasını </a:t>
            </a:r>
            <a:r>
              <a:rPr lang="tr-TR" sz="3200" b="0" i="0" u="none" strike="noStrike" baseline="0" dirty="0" err="1">
                <a:latin typeface="Georgia Pro" panose="02040502050405020303" pitchFamily="18" charset="0"/>
              </a:rPr>
              <a:t>takiben,girişimcinin</a:t>
            </a:r>
            <a:r>
              <a:rPr lang="tr-TR" sz="3200" b="0" i="0" u="none" strike="noStrike" baseline="0" dirty="0">
                <a:latin typeface="Georgia Pro" panose="02040502050405020303" pitchFamily="18" charset="0"/>
              </a:rPr>
              <a:t> talebi üzerine Genel Müdürlükçe belirlenen formata uygun olarak yönetici şirket tarafından düzenlenen ve Genel Müdürlük tarafından elektronik ortamda onaylanan belgedir.</a:t>
            </a:r>
            <a:endParaRPr lang="tr-TR" sz="3200" dirty="0">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08B1AC7D-A937-42DF-91E0-38444CF30BC0}"/>
              </a:ext>
            </a:extLst>
          </p:cNvPr>
          <p:cNvSpPr>
            <a:spLocks noGrp="1"/>
          </p:cNvSpPr>
          <p:nvPr>
            <p:ph type="sldNum" sz="quarter" idx="12"/>
          </p:nvPr>
        </p:nvSpPr>
        <p:spPr/>
        <p:txBody>
          <a:bodyPr/>
          <a:lstStyle/>
          <a:p>
            <a:fld id="{69E57DC2-970A-4B3E-BB1C-7A09969E49DF}" type="slidenum">
              <a:rPr lang="en-US" smtClean="0"/>
              <a:t>6</a:t>
            </a:fld>
            <a:endParaRPr lang="en-US" dirty="0"/>
          </a:p>
        </p:txBody>
      </p:sp>
    </p:spTree>
    <p:extLst>
      <p:ext uri="{BB962C8B-B14F-4D97-AF65-F5344CB8AC3E}">
        <p14:creationId xmlns:p14="http://schemas.microsoft.com/office/powerpoint/2010/main" val="1309554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98885E-3FD1-4E54-A73C-16DDAAD50B87}"/>
              </a:ext>
            </a:extLst>
          </p:cNvPr>
          <p:cNvSpPr>
            <a:spLocks noGrp="1"/>
          </p:cNvSpPr>
          <p:nvPr>
            <p:ph type="title"/>
          </p:nvPr>
        </p:nvSpPr>
        <p:spPr>
          <a:xfrm>
            <a:off x="964275" y="685800"/>
            <a:ext cx="10906299" cy="1109749"/>
          </a:xfrm>
        </p:spPr>
        <p:txBody>
          <a:bodyPr>
            <a:normAutofit/>
          </a:bodyPr>
          <a:lstStyle/>
          <a:p>
            <a:pPr algn="ctr"/>
            <a:r>
              <a:rPr lang="tr-TR" sz="3200" b="1" i="0" u="none" strike="noStrike" baseline="0" dirty="0">
                <a:solidFill>
                  <a:srgbClr val="C10000"/>
                </a:solidFill>
                <a:latin typeface="Georgia-Bold"/>
              </a:rPr>
              <a:t>PROJE KABUL BELGESİ </a:t>
            </a:r>
            <a:endParaRPr lang="tr-TR" sz="3200" dirty="0"/>
          </a:p>
        </p:txBody>
      </p:sp>
      <p:sp>
        <p:nvSpPr>
          <p:cNvPr id="3" name="İçerik Yer Tutucusu 2">
            <a:extLst>
              <a:ext uri="{FF2B5EF4-FFF2-40B4-BE49-F238E27FC236}">
                <a16:creationId xmlns:a16="http://schemas.microsoft.com/office/drawing/2014/main" id="{8393EED7-CC8B-497F-9B23-1679E42D4228}"/>
              </a:ext>
            </a:extLst>
          </p:cNvPr>
          <p:cNvSpPr>
            <a:spLocks noGrp="1"/>
          </p:cNvSpPr>
          <p:nvPr>
            <p:ph idx="1"/>
          </p:nvPr>
        </p:nvSpPr>
        <p:spPr>
          <a:xfrm>
            <a:off x="964275" y="2286000"/>
            <a:ext cx="10906299" cy="3886200"/>
          </a:xfrm>
        </p:spPr>
        <p:txBody>
          <a:bodyPr>
            <a:noAutofit/>
          </a:bodyPr>
          <a:lstStyle/>
          <a:p>
            <a:pPr marL="0" indent="0" algn="l">
              <a:buNone/>
            </a:pPr>
            <a:r>
              <a:rPr lang="tr-TR" sz="3000" b="0" i="0" u="none" strike="noStrike" baseline="0" dirty="0">
                <a:latin typeface="Georgia Pro" panose="02040502050405020303" pitchFamily="18" charset="0"/>
              </a:rPr>
              <a:t>Bölgede yürütülecek olan Ar-Ge veya tasarım projelerinin her birinin, proje değerlendirme komisyonu görüşü çerçevesinde onaylanan veya başka bir kamu ve uluslararası Ar-Ge veya tasarım destek programları kapsamında desteklenen ya da Ar-Ge veya tasarım projesi olduğu belirtilmek üzere kamu kurum ve kuruluşlarınca oluşturulan projelerin kabulüne ilişkin olarak yönetici şirket tarafından düzenlenen ve Genel Müdürlükçe elektronik ortamda oluşturulmuş proje kodunu içeren belgedir.</a:t>
            </a:r>
            <a:endParaRPr lang="tr-TR" sz="3000" dirty="0">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9DF83147-EFCC-4A64-BFB2-9D856352243E}"/>
              </a:ext>
            </a:extLst>
          </p:cNvPr>
          <p:cNvSpPr>
            <a:spLocks noGrp="1"/>
          </p:cNvSpPr>
          <p:nvPr>
            <p:ph type="sldNum" sz="quarter" idx="12"/>
          </p:nvPr>
        </p:nvSpPr>
        <p:spPr/>
        <p:txBody>
          <a:bodyPr/>
          <a:lstStyle/>
          <a:p>
            <a:fld id="{69E57DC2-970A-4B3E-BB1C-7A09969E49DF}" type="slidenum">
              <a:rPr lang="en-US" smtClean="0"/>
              <a:t>7</a:t>
            </a:fld>
            <a:endParaRPr lang="en-US" dirty="0"/>
          </a:p>
        </p:txBody>
      </p:sp>
    </p:spTree>
    <p:extLst>
      <p:ext uri="{BB962C8B-B14F-4D97-AF65-F5344CB8AC3E}">
        <p14:creationId xmlns:p14="http://schemas.microsoft.com/office/powerpoint/2010/main" val="3124338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96C3A1-E966-42C9-BFDC-C056B2DBC0AE}"/>
              </a:ext>
            </a:extLst>
          </p:cNvPr>
          <p:cNvSpPr>
            <a:spLocks noGrp="1"/>
          </p:cNvSpPr>
          <p:nvPr>
            <p:ph type="title"/>
          </p:nvPr>
        </p:nvSpPr>
        <p:spPr>
          <a:xfrm>
            <a:off x="931024" y="694730"/>
            <a:ext cx="10947862" cy="1227204"/>
          </a:xfrm>
        </p:spPr>
        <p:txBody>
          <a:bodyPr>
            <a:normAutofit/>
          </a:bodyPr>
          <a:lstStyle/>
          <a:p>
            <a:pPr algn="ctr"/>
            <a:r>
              <a:rPr lang="sv-SE" sz="3600" b="1" i="0" u="none" strike="noStrike" baseline="0" dirty="0">
                <a:solidFill>
                  <a:srgbClr val="C10000"/>
                </a:solidFill>
                <a:latin typeface="Georgia-Bold"/>
              </a:rPr>
              <a:t>AR-GE PERSONEL</a:t>
            </a:r>
            <a:r>
              <a:rPr lang="tr-TR" sz="3600" b="1" i="0" u="none" strike="noStrike" baseline="0" dirty="0">
                <a:solidFill>
                  <a:srgbClr val="C10000"/>
                </a:solidFill>
                <a:latin typeface="Georgia-Bold"/>
              </a:rPr>
              <a:t>İ, ARAŞTIRMACI PERSONELİ </a:t>
            </a:r>
            <a:endParaRPr lang="tr-TR" sz="3600" dirty="0"/>
          </a:p>
        </p:txBody>
      </p:sp>
      <p:sp>
        <p:nvSpPr>
          <p:cNvPr id="3" name="İçerik Yer Tutucusu 2">
            <a:extLst>
              <a:ext uri="{FF2B5EF4-FFF2-40B4-BE49-F238E27FC236}">
                <a16:creationId xmlns:a16="http://schemas.microsoft.com/office/drawing/2014/main" id="{24175533-FE6C-43FE-880A-231ABE670D0E}"/>
              </a:ext>
            </a:extLst>
          </p:cNvPr>
          <p:cNvSpPr>
            <a:spLocks noGrp="1"/>
          </p:cNvSpPr>
          <p:nvPr>
            <p:ph idx="1"/>
          </p:nvPr>
        </p:nvSpPr>
        <p:spPr>
          <a:xfrm>
            <a:off x="931024" y="2175933"/>
            <a:ext cx="10947861" cy="4150051"/>
          </a:xfrm>
        </p:spPr>
        <p:txBody>
          <a:bodyPr>
            <a:noAutofit/>
          </a:bodyPr>
          <a:lstStyle/>
          <a:p>
            <a:pPr algn="l"/>
            <a:r>
              <a:rPr lang="sv-SE" sz="3200" b="1" i="0" u="none" strike="noStrike" baseline="0" dirty="0">
                <a:solidFill>
                  <a:srgbClr val="C10000"/>
                </a:solidFill>
                <a:latin typeface="Georgia Pro" panose="02040502050405020303" pitchFamily="18" charset="0"/>
              </a:rPr>
              <a:t>Ar-Ge Personeli ; </a:t>
            </a:r>
            <a:r>
              <a:rPr lang="sv-SE" sz="3200" b="0" i="0" u="none" strike="noStrike" baseline="0" dirty="0">
                <a:solidFill>
                  <a:srgbClr val="000000"/>
                </a:solidFill>
                <a:latin typeface="Georgia Pro" panose="02040502050405020303" pitchFamily="18" charset="0"/>
              </a:rPr>
              <a:t>Ar-Ge faaliyetlerinde doğrudan görevli</a:t>
            </a:r>
            <a:r>
              <a:rPr lang="tr-TR" sz="3200" b="0" i="0" u="none" strike="noStrike" baseline="0" dirty="0">
                <a:solidFill>
                  <a:srgbClr val="000000"/>
                </a:solidFill>
                <a:latin typeface="Georgia Pro" panose="02040502050405020303" pitchFamily="18" charset="0"/>
              </a:rPr>
              <a:t> araştırmacı, yazılımcı ve teknisyenlerdir.</a:t>
            </a:r>
          </a:p>
          <a:p>
            <a:pPr algn="l"/>
            <a:r>
              <a:rPr lang="tr-TR" sz="3200" b="1" i="0" u="none" strike="noStrike" baseline="0" dirty="0">
                <a:solidFill>
                  <a:srgbClr val="C10000"/>
                </a:solidFill>
                <a:latin typeface="Georgia Pro" panose="02040502050405020303" pitchFamily="18" charset="0"/>
              </a:rPr>
              <a:t>Araştırmacı ; </a:t>
            </a:r>
            <a:r>
              <a:rPr lang="tr-TR" sz="3200" b="0" i="0" u="none" strike="noStrike" baseline="0" dirty="0">
                <a:solidFill>
                  <a:srgbClr val="000000"/>
                </a:solidFill>
                <a:latin typeface="Georgia Pro" panose="02040502050405020303" pitchFamily="18" charset="0"/>
              </a:rPr>
              <a:t>Ar-Ge faaliyetleri ile yenilik tanımı kapsamındaki projelerde, yeni bilgi, ürün, süreç, yöntem ve sistemlerin tasarım veya oluşturulması ve ilgili projelerin yönetilmesi süreçlerinde yer alan en az lisans mezunu uzmanlardır.</a:t>
            </a:r>
          </a:p>
        </p:txBody>
      </p:sp>
      <p:sp>
        <p:nvSpPr>
          <p:cNvPr id="4" name="Slayt Numarası Yer Tutucusu 3">
            <a:extLst>
              <a:ext uri="{FF2B5EF4-FFF2-40B4-BE49-F238E27FC236}">
                <a16:creationId xmlns:a16="http://schemas.microsoft.com/office/drawing/2014/main" id="{932E08C1-712E-4138-9011-F6F4A3813965}"/>
              </a:ext>
            </a:extLst>
          </p:cNvPr>
          <p:cNvSpPr>
            <a:spLocks noGrp="1"/>
          </p:cNvSpPr>
          <p:nvPr>
            <p:ph type="sldNum" sz="quarter" idx="12"/>
          </p:nvPr>
        </p:nvSpPr>
        <p:spPr/>
        <p:txBody>
          <a:bodyPr/>
          <a:lstStyle/>
          <a:p>
            <a:fld id="{69E57DC2-970A-4B3E-BB1C-7A09969E49DF}" type="slidenum">
              <a:rPr lang="en-US" smtClean="0"/>
              <a:t>8</a:t>
            </a:fld>
            <a:endParaRPr lang="en-US" dirty="0"/>
          </a:p>
        </p:txBody>
      </p:sp>
    </p:spTree>
    <p:extLst>
      <p:ext uri="{BB962C8B-B14F-4D97-AF65-F5344CB8AC3E}">
        <p14:creationId xmlns:p14="http://schemas.microsoft.com/office/powerpoint/2010/main" val="4027560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7829D6F-C50A-4789-B48D-D913E6095768}"/>
              </a:ext>
            </a:extLst>
          </p:cNvPr>
          <p:cNvSpPr>
            <a:spLocks noGrp="1"/>
          </p:cNvSpPr>
          <p:nvPr>
            <p:ph type="title"/>
          </p:nvPr>
        </p:nvSpPr>
        <p:spPr>
          <a:xfrm>
            <a:off x="888999" y="685800"/>
            <a:ext cx="11032067" cy="1219200"/>
          </a:xfrm>
        </p:spPr>
        <p:txBody>
          <a:bodyPr>
            <a:normAutofit/>
          </a:bodyPr>
          <a:lstStyle/>
          <a:p>
            <a:pPr algn="ctr"/>
            <a:r>
              <a:rPr lang="tr-TR" sz="3200" b="1" i="0" u="none" strike="noStrike" baseline="0" dirty="0">
                <a:solidFill>
                  <a:srgbClr val="C10000"/>
                </a:solidFill>
                <a:latin typeface="Georgia-Bold"/>
              </a:rPr>
              <a:t>YAZILIMCI , TEKNİSYEN  PERSONELİ</a:t>
            </a:r>
            <a:endParaRPr lang="tr-TR" sz="3200" dirty="0"/>
          </a:p>
        </p:txBody>
      </p:sp>
      <p:sp>
        <p:nvSpPr>
          <p:cNvPr id="3" name="İçerik Yer Tutucusu 2">
            <a:extLst>
              <a:ext uri="{FF2B5EF4-FFF2-40B4-BE49-F238E27FC236}">
                <a16:creationId xmlns:a16="http://schemas.microsoft.com/office/drawing/2014/main" id="{2397B881-6712-408F-8D65-0BC247E6F6DD}"/>
              </a:ext>
            </a:extLst>
          </p:cNvPr>
          <p:cNvSpPr>
            <a:spLocks noGrp="1"/>
          </p:cNvSpPr>
          <p:nvPr>
            <p:ph idx="1"/>
          </p:nvPr>
        </p:nvSpPr>
        <p:spPr>
          <a:xfrm>
            <a:off x="888999" y="2285999"/>
            <a:ext cx="11032067" cy="3996267"/>
          </a:xfrm>
        </p:spPr>
        <p:txBody>
          <a:bodyPr/>
          <a:lstStyle/>
          <a:p>
            <a:pPr algn="l"/>
            <a:r>
              <a:rPr lang="tr-TR" sz="3200" b="1" i="0" u="none" strike="noStrike" baseline="0" dirty="0">
                <a:solidFill>
                  <a:srgbClr val="C10000"/>
                </a:solidFill>
                <a:latin typeface="Georgia Pro" panose="02040502050405020303" pitchFamily="18" charset="0"/>
              </a:rPr>
              <a:t>Yazılımcı ; </a:t>
            </a:r>
            <a:r>
              <a:rPr lang="tr-TR" sz="3200" b="0" i="0" u="none" strike="noStrike" baseline="0" dirty="0">
                <a:solidFill>
                  <a:srgbClr val="000000"/>
                </a:solidFill>
                <a:latin typeface="Georgia Pro" panose="02040502050405020303" pitchFamily="18" charset="0"/>
              </a:rPr>
              <a:t>Yazılım olarak tanımlanan süreçte çalışıp program geliştiren, üreten, alanında yeterli deneyime veya eğitime sahip nitelikli personeldir.</a:t>
            </a:r>
          </a:p>
          <a:p>
            <a:pPr algn="l"/>
            <a:r>
              <a:rPr lang="tr-TR" sz="3200" b="1" i="0" u="none" strike="noStrike" baseline="0" dirty="0">
                <a:solidFill>
                  <a:srgbClr val="C10000"/>
                </a:solidFill>
                <a:latin typeface="Georgia Pro" panose="02040502050405020303" pitchFamily="18" charset="0"/>
              </a:rPr>
              <a:t>Teknisyen ; </a:t>
            </a:r>
            <a:r>
              <a:rPr lang="tr-TR" sz="3200" b="0" i="0" u="none" strike="noStrike" baseline="0" dirty="0">
                <a:solidFill>
                  <a:srgbClr val="000000"/>
                </a:solidFill>
                <a:latin typeface="Georgia Pro" panose="02040502050405020303" pitchFamily="18" charset="0"/>
              </a:rPr>
              <a:t>Meslek lisesi veya meslek yüksekokullarının </a:t>
            </a:r>
            <a:r>
              <a:rPr lang="tr-TR" sz="3200" b="0" i="0" u="none" strike="noStrike" baseline="0" dirty="0" err="1">
                <a:solidFill>
                  <a:srgbClr val="000000"/>
                </a:solidFill>
                <a:latin typeface="Georgia Pro" panose="02040502050405020303" pitchFamily="18" charset="0"/>
              </a:rPr>
              <a:t>tasarım,teknik</a:t>
            </a:r>
            <a:r>
              <a:rPr lang="tr-TR" sz="3200" b="0" i="0" u="none" strike="noStrike" baseline="0" dirty="0">
                <a:solidFill>
                  <a:srgbClr val="000000"/>
                </a:solidFill>
                <a:latin typeface="Georgia Pro" panose="02040502050405020303" pitchFamily="18" charset="0"/>
              </a:rPr>
              <a:t>, fen veya sağlık bölümlerinden mezun, teknik bilgi ve deneyim sahibi kişilerdir.</a:t>
            </a:r>
            <a:endParaRPr lang="tr-TR" sz="3200" dirty="0">
              <a:latin typeface="Georgia Pro" panose="02040502050405020303" pitchFamily="18" charset="0"/>
            </a:endParaRPr>
          </a:p>
          <a:p>
            <a:endParaRPr lang="tr-TR" dirty="0"/>
          </a:p>
        </p:txBody>
      </p:sp>
      <p:sp>
        <p:nvSpPr>
          <p:cNvPr id="4" name="Slayt Numarası Yer Tutucusu 3">
            <a:extLst>
              <a:ext uri="{FF2B5EF4-FFF2-40B4-BE49-F238E27FC236}">
                <a16:creationId xmlns:a16="http://schemas.microsoft.com/office/drawing/2014/main" id="{3678AE46-F744-4952-A713-EBFBA60484BC}"/>
              </a:ext>
            </a:extLst>
          </p:cNvPr>
          <p:cNvSpPr>
            <a:spLocks noGrp="1"/>
          </p:cNvSpPr>
          <p:nvPr>
            <p:ph type="sldNum" sz="quarter" idx="12"/>
          </p:nvPr>
        </p:nvSpPr>
        <p:spPr/>
        <p:txBody>
          <a:bodyPr/>
          <a:lstStyle/>
          <a:p>
            <a:fld id="{69E57DC2-970A-4B3E-BB1C-7A09969E49DF}" type="slidenum">
              <a:rPr lang="en-US" smtClean="0"/>
              <a:t>9</a:t>
            </a:fld>
            <a:endParaRPr lang="en-US" dirty="0"/>
          </a:p>
        </p:txBody>
      </p:sp>
    </p:spTree>
    <p:extLst>
      <p:ext uri="{BB962C8B-B14F-4D97-AF65-F5344CB8AC3E}">
        <p14:creationId xmlns:p14="http://schemas.microsoft.com/office/powerpoint/2010/main" val="3470939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6649992-878C-4769-8F51-40D66EEB7B6D}"/>
              </a:ext>
            </a:extLst>
          </p:cNvPr>
          <p:cNvSpPr>
            <a:spLocks noGrp="1"/>
          </p:cNvSpPr>
          <p:nvPr>
            <p:ph type="title"/>
          </p:nvPr>
        </p:nvSpPr>
        <p:spPr>
          <a:xfrm>
            <a:off x="931333" y="685800"/>
            <a:ext cx="11074400" cy="1236133"/>
          </a:xfrm>
        </p:spPr>
        <p:txBody>
          <a:bodyPr>
            <a:normAutofit/>
          </a:bodyPr>
          <a:lstStyle/>
          <a:p>
            <a:pPr algn="ctr"/>
            <a:r>
              <a:rPr lang="tr-TR" sz="3600" b="1" i="0" u="none" strike="noStrike" baseline="0" dirty="0">
                <a:solidFill>
                  <a:srgbClr val="C10000"/>
                </a:solidFill>
                <a:latin typeface="Georgia-Bold"/>
              </a:rPr>
              <a:t>TASARIM PERSONELİ, TASARIMCI, TEKNİSYEN</a:t>
            </a:r>
            <a:endParaRPr lang="tr-TR" sz="3600" dirty="0"/>
          </a:p>
        </p:txBody>
      </p:sp>
      <p:sp>
        <p:nvSpPr>
          <p:cNvPr id="3" name="İçerik Yer Tutucusu 2">
            <a:extLst>
              <a:ext uri="{FF2B5EF4-FFF2-40B4-BE49-F238E27FC236}">
                <a16:creationId xmlns:a16="http://schemas.microsoft.com/office/drawing/2014/main" id="{73DD931B-61DB-4D3A-941F-B68B542074CF}"/>
              </a:ext>
            </a:extLst>
          </p:cNvPr>
          <p:cNvSpPr>
            <a:spLocks noGrp="1"/>
          </p:cNvSpPr>
          <p:nvPr>
            <p:ph idx="1"/>
          </p:nvPr>
        </p:nvSpPr>
        <p:spPr>
          <a:xfrm>
            <a:off x="931333" y="2285999"/>
            <a:ext cx="11074400" cy="4470401"/>
          </a:xfrm>
        </p:spPr>
        <p:txBody>
          <a:bodyPr>
            <a:noAutofit/>
          </a:bodyPr>
          <a:lstStyle/>
          <a:p>
            <a:pPr algn="l">
              <a:spcBef>
                <a:spcPts val="200"/>
              </a:spcBef>
            </a:pPr>
            <a:r>
              <a:rPr lang="tr-TR" sz="2600" b="1" i="0" u="none" strike="noStrike" baseline="0" dirty="0">
                <a:solidFill>
                  <a:srgbClr val="C10000"/>
                </a:solidFill>
                <a:latin typeface="Georgia Pro" panose="02040502050405020303" pitchFamily="18" charset="0"/>
              </a:rPr>
              <a:t>Tasarım Personeli; </a:t>
            </a:r>
            <a:r>
              <a:rPr lang="tr-TR" sz="2600" b="0" i="0" u="none" strike="noStrike" baseline="0" dirty="0">
                <a:solidFill>
                  <a:srgbClr val="000000"/>
                </a:solidFill>
                <a:latin typeface="Georgia Pro" panose="02040502050405020303" pitchFamily="18" charset="0"/>
              </a:rPr>
              <a:t>Tasarım faaliyetlerinde doğrudan</a:t>
            </a:r>
          </a:p>
          <a:p>
            <a:pPr marL="0" indent="0" algn="l">
              <a:spcBef>
                <a:spcPts val="200"/>
              </a:spcBef>
              <a:buNone/>
            </a:pPr>
            <a:r>
              <a:rPr lang="tr-TR" sz="2600" dirty="0">
                <a:solidFill>
                  <a:srgbClr val="000000"/>
                </a:solidFill>
                <a:latin typeface="Georgia Pro" panose="02040502050405020303" pitchFamily="18" charset="0"/>
              </a:rPr>
              <a:t>     </a:t>
            </a:r>
            <a:r>
              <a:rPr lang="tr-TR" sz="2600" b="0" i="0" u="none" strike="noStrike" baseline="0" dirty="0">
                <a:solidFill>
                  <a:srgbClr val="000000"/>
                </a:solidFill>
                <a:latin typeface="Georgia Pro" panose="02040502050405020303" pitchFamily="18" charset="0"/>
              </a:rPr>
              <a:t>görevli tasarımcı ve teknisyenleri,</a:t>
            </a:r>
          </a:p>
          <a:p>
            <a:pPr algn="l"/>
            <a:r>
              <a:rPr lang="tr-TR" sz="2600" b="1" i="0" u="none" strike="noStrike" baseline="0" dirty="0">
                <a:solidFill>
                  <a:srgbClr val="C10000"/>
                </a:solidFill>
                <a:latin typeface="Georgia Pro" panose="02040502050405020303" pitchFamily="18" charset="0"/>
              </a:rPr>
              <a:t>Tasarımcı ; </a:t>
            </a:r>
            <a:r>
              <a:rPr lang="tr-TR" sz="2600" b="0" i="0" u="none" strike="noStrike" baseline="0" dirty="0">
                <a:solidFill>
                  <a:srgbClr val="000000"/>
                </a:solidFill>
                <a:latin typeface="Georgia Pro" panose="02040502050405020303" pitchFamily="18" charset="0"/>
              </a:rPr>
              <a:t>Tasarım faaliyetleri kapsamındaki projelerin gerçekleştirilmesi ve ilgili projelerin yönetilmesi süreçlerinde yer alan, üniversitelerin; </a:t>
            </a:r>
            <a:r>
              <a:rPr lang="tr-TR" sz="2600" b="0" i="0" u="none" strike="noStrike" baseline="0" dirty="0" err="1">
                <a:solidFill>
                  <a:srgbClr val="000000"/>
                </a:solidFill>
                <a:latin typeface="Georgia Pro" panose="02040502050405020303" pitchFamily="18" charset="0"/>
              </a:rPr>
              <a:t>mühendislik,mimarlık</a:t>
            </a:r>
            <a:r>
              <a:rPr lang="tr-TR" sz="2600" b="0" i="0" u="none" strike="noStrike" baseline="0" dirty="0">
                <a:solidFill>
                  <a:srgbClr val="000000"/>
                </a:solidFill>
                <a:latin typeface="Georgia Pro" panose="02040502050405020303" pitchFamily="18" charset="0"/>
              </a:rPr>
              <a:t> veya tasarım ile ilgili bölümlerinden mezun en az lisans derecesine sahip kişiler ile tasarım alanlarından herhangi birinde en az lisansüstü eğitim derecesine sahip diğer kişileri</a:t>
            </a:r>
          </a:p>
          <a:p>
            <a:pPr algn="l"/>
            <a:r>
              <a:rPr lang="tr-TR" sz="2600" b="1" i="0" u="none" strike="noStrike" baseline="0" dirty="0">
                <a:solidFill>
                  <a:srgbClr val="C10000"/>
                </a:solidFill>
                <a:latin typeface="Georgia Pro" panose="02040502050405020303" pitchFamily="18" charset="0"/>
              </a:rPr>
              <a:t>Teknisyen ; </a:t>
            </a:r>
            <a:r>
              <a:rPr lang="tr-TR" sz="2600" b="0" i="0" u="none" strike="noStrike" baseline="0" dirty="0">
                <a:solidFill>
                  <a:srgbClr val="000000"/>
                </a:solidFill>
                <a:latin typeface="Georgia Pro" panose="02040502050405020303" pitchFamily="18" charset="0"/>
              </a:rPr>
              <a:t>Meslek lisesi veya meslek yüksekokullarının tasarım, teknik, fen veya sağlık bölümlerinden </a:t>
            </a:r>
            <a:r>
              <a:rPr lang="tr-TR" sz="2600" b="0" i="0" u="none" strike="noStrike" baseline="0" dirty="0" err="1">
                <a:solidFill>
                  <a:srgbClr val="000000"/>
                </a:solidFill>
                <a:latin typeface="Georgia Pro" panose="02040502050405020303" pitchFamily="18" charset="0"/>
              </a:rPr>
              <a:t>mezun,teknik</a:t>
            </a:r>
            <a:r>
              <a:rPr lang="tr-TR" sz="2600" b="0" i="0" u="none" strike="noStrike" baseline="0" dirty="0">
                <a:solidFill>
                  <a:srgbClr val="000000"/>
                </a:solidFill>
                <a:latin typeface="Georgia Pro" panose="02040502050405020303" pitchFamily="18" charset="0"/>
              </a:rPr>
              <a:t> bilgi ve deneyim sahibi kişileri,</a:t>
            </a:r>
            <a:endParaRPr lang="tr-TR" sz="2600" dirty="0">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B21BFDDC-5FA1-472A-92D6-BCE77349C19D}"/>
              </a:ext>
            </a:extLst>
          </p:cNvPr>
          <p:cNvSpPr>
            <a:spLocks noGrp="1"/>
          </p:cNvSpPr>
          <p:nvPr>
            <p:ph type="sldNum" sz="quarter" idx="12"/>
          </p:nvPr>
        </p:nvSpPr>
        <p:spPr/>
        <p:txBody>
          <a:bodyPr/>
          <a:lstStyle/>
          <a:p>
            <a:fld id="{69E57DC2-970A-4B3E-BB1C-7A09969E49DF}" type="slidenum">
              <a:rPr lang="en-US" smtClean="0"/>
              <a:t>10</a:t>
            </a:fld>
            <a:endParaRPr lang="en-US" dirty="0"/>
          </a:p>
        </p:txBody>
      </p:sp>
    </p:spTree>
    <p:extLst>
      <p:ext uri="{BB962C8B-B14F-4D97-AF65-F5344CB8AC3E}">
        <p14:creationId xmlns:p14="http://schemas.microsoft.com/office/powerpoint/2010/main" val="1459314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2E4D0C-5FE0-4B51-A938-CFF90BC234F3}"/>
              </a:ext>
            </a:extLst>
          </p:cNvPr>
          <p:cNvSpPr>
            <a:spLocks noGrp="1"/>
          </p:cNvSpPr>
          <p:nvPr>
            <p:ph type="title"/>
          </p:nvPr>
        </p:nvSpPr>
        <p:spPr>
          <a:xfrm>
            <a:off x="931332" y="702733"/>
            <a:ext cx="10778067" cy="1117600"/>
          </a:xfrm>
        </p:spPr>
        <p:txBody>
          <a:bodyPr>
            <a:normAutofit fontScale="90000"/>
          </a:bodyPr>
          <a:lstStyle/>
          <a:p>
            <a:pPr algn="ctr"/>
            <a:r>
              <a:rPr lang="tr-TR" sz="4400" b="1" i="0" u="none" strike="noStrike" baseline="0" dirty="0">
                <a:solidFill>
                  <a:srgbClr val="C10000"/>
                </a:solidFill>
                <a:latin typeface="Georgia-Bold"/>
              </a:rPr>
              <a:t>DESTEK PERSONELİ</a:t>
            </a:r>
            <a:br>
              <a:rPr lang="tr-TR" sz="4400" b="1" i="0" u="none" strike="noStrike" baseline="0" dirty="0">
                <a:solidFill>
                  <a:srgbClr val="C10000"/>
                </a:solidFill>
                <a:latin typeface="Georgia-Bold"/>
              </a:rPr>
            </a:br>
            <a:endParaRPr lang="tr-TR" dirty="0"/>
          </a:p>
        </p:txBody>
      </p:sp>
      <p:sp>
        <p:nvSpPr>
          <p:cNvPr id="3" name="İçerik Yer Tutucusu 2">
            <a:extLst>
              <a:ext uri="{FF2B5EF4-FFF2-40B4-BE49-F238E27FC236}">
                <a16:creationId xmlns:a16="http://schemas.microsoft.com/office/drawing/2014/main" id="{880A8EF6-09DC-45E8-A344-2F3C81B73A24}"/>
              </a:ext>
            </a:extLst>
          </p:cNvPr>
          <p:cNvSpPr>
            <a:spLocks noGrp="1"/>
          </p:cNvSpPr>
          <p:nvPr>
            <p:ph idx="1"/>
          </p:nvPr>
        </p:nvSpPr>
        <p:spPr>
          <a:xfrm>
            <a:off x="931332" y="2108200"/>
            <a:ext cx="11006668" cy="4267200"/>
          </a:xfrm>
        </p:spPr>
        <p:txBody>
          <a:bodyPr>
            <a:noAutofit/>
          </a:bodyPr>
          <a:lstStyle/>
          <a:p>
            <a:pPr algn="l"/>
            <a:r>
              <a:rPr lang="tr-TR" sz="3000" b="0" i="0" u="none" strike="noStrike" baseline="0" dirty="0">
                <a:solidFill>
                  <a:srgbClr val="000000"/>
                </a:solidFill>
                <a:latin typeface="Georgia Pro" panose="02040502050405020303" pitchFamily="18" charset="0"/>
              </a:rPr>
              <a:t>Ar-Ge veya tasarım faaliyetlerine katılan veya bu faaliyetlerle doğrudan ilişkili yönetici, teknik eleman laborant, sekreter, işçi ve benzeri personeli ifade eder.</a:t>
            </a:r>
          </a:p>
          <a:p>
            <a:pPr algn="l"/>
            <a:r>
              <a:rPr lang="tr-TR" sz="3000" b="0" i="0" u="none" strike="noStrike" baseline="0" dirty="0">
                <a:solidFill>
                  <a:srgbClr val="000000"/>
                </a:solidFill>
                <a:latin typeface="Georgia Pro" panose="02040502050405020303" pitchFamily="18" charset="0"/>
              </a:rPr>
              <a:t>Destek personeli sayısı toplam Ar-Ge /Tasarım Personeli Sayısının %10’u kadardır.</a:t>
            </a:r>
          </a:p>
          <a:p>
            <a:pPr algn="l"/>
            <a:r>
              <a:rPr lang="tr-TR" sz="3000" b="0" i="0" u="none" strike="noStrike" baseline="0" dirty="0">
                <a:solidFill>
                  <a:srgbClr val="000000"/>
                </a:solidFill>
                <a:latin typeface="Georgia Pro" panose="02040502050405020303" pitchFamily="18" charset="0"/>
              </a:rPr>
              <a:t>Küsuratlı sayılar tama iblağ edilir.</a:t>
            </a:r>
          </a:p>
          <a:p>
            <a:pPr algn="l"/>
            <a:r>
              <a:rPr lang="tr-TR" sz="3000" b="1" i="0" u="none" strike="noStrike" baseline="0" dirty="0">
                <a:solidFill>
                  <a:srgbClr val="C10000"/>
                </a:solidFill>
                <a:latin typeface="Georgia Pro" panose="02040502050405020303" pitchFamily="18" charset="0"/>
              </a:rPr>
              <a:t>7263 sayılı Kanun ile 15 personele kadar olan bölge </a:t>
            </a:r>
            <a:r>
              <a:rPr lang="sv-SE" sz="3000" b="1" i="0" u="none" strike="noStrike" baseline="0" dirty="0">
                <a:solidFill>
                  <a:srgbClr val="C10000"/>
                </a:solidFill>
                <a:latin typeface="Georgia Pro" panose="02040502050405020303" pitchFamily="18" charset="0"/>
              </a:rPr>
              <a:t>firmaları için bu oran %20 olarak uygulanacaktır.</a:t>
            </a:r>
            <a:endParaRPr lang="tr-TR" sz="3000" dirty="0">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EC093349-AB15-4754-BF7E-F9AAC599A50E}"/>
              </a:ext>
            </a:extLst>
          </p:cNvPr>
          <p:cNvSpPr>
            <a:spLocks noGrp="1"/>
          </p:cNvSpPr>
          <p:nvPr>
            <p:ph type="sldNum" sz="quarter" idx="12"/>
          </p:nvPr>
        </p:nvSpPr>
        <p:spPr/>
        <p:txBody>
          <a:bodyPr/>
          <a:lstStyle/>
          <a:p>
            <a:fld id="{69E57DC2-970A-4B3E-BB1C-7A09969E49DF}" type="slidenum">
              <a:rPr lang="en-US" smtClean="0"/>
              <a:t>11</a:t>
            </a:fld>
            <a:endParaRPr lang="en-US" dirty="0"/>
          </a:p>
        </p:txBody>
      </p:sp>
    </p:spTree>
    <p:extLst>
      <p:ext uri="{BB962C8B-B14F-4D97-AF65-F5344CB8AC3E}">
        <p14:creationId xmlns:p14="http://schemas.microsoft.com/office/powerpoint/2010/main" val="1910519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2A9276-D8C6-4EC0-9274-5F5285B39E26}"/>
              </a:ext>
            </a:extLst>
          </p:cNvPr>
          <p:cNvSpPr>
            <a:spLocks noGrp="1"/>
          </p:cNvSpPr>
          <p:nvPr>
            <p:ph type="title"/>
          </p:nvPr>
        </p:nvSpPr>
        <p:spPr/>
        <p:txBody>
          <a:bodyPr/>
          <a:lstStyle/>
          <a:p>
            <a:pPr algn="ctr"/>
            <a:r>
              <a:rPr lang="tr-TR" sz="3600" b="1" i="0" u="none" strike="noStrike" baseline="0" dirty="0">
                <a:solidFill>
                  <a:srgbClr val="C10000"/>
                </a:solidFill>
                <a:latin typeface="Georgia-Bold"/>
              </a:rPr>
              <a:t>GİRİŞİMCİ</a:t>
            </a:r>
            <a:br>
              <a:rPr lang="tr-TR" sz="4400" b="1" i="0" u="none" strike="noStrike" baseline="0" dirty="0">
                <a:solidFill>
                  <a:srgbClr val="C10000"/>
                </a:solidFill>
                <a:latin typeface="Georgia-Bold"/>
              </a:rPr>
            </a:br>
            <a:endParaRPr lang="tr-TR" dirty="0"/>
          </a:p>
        </p:txBody>
      </p:sp>
      <p:sp>
        <p:nvSpPr>
          <p:cNvPr id="3" name="İçerik Yer Tutucusu 2">
            <a:extLst>
              <a:ext uri="{FF2B5EF4-FFF2-40B4-BE49-F238E27FC236}">
                <a16:creationId xmlns:a16="http://schemas.microsoft.com/office/drawing/2014/main" id="{C6164F0D-24A1-4A25-8029-6BFA37044B30}"/>
              </a:ext>
            </a:extLst>
          </p:cNvPr>
          <p:cNvSpPr>
            <a:spLocks noGrp="1"/>
          </p:cNvSpPr>
          <p:nvPr>
            <p:ph idx="1"/>
          </p:nvPr>
        </p:nvSpPr>
        <p:spPr/>
        <p:txBody>
          <a:bodyPr>
            <a:normAutofit/>
          </a:bodyPr>
          <a:lstStyle/>
          <a:p>
            <a:pPr algn="l"/>
            <a:r>
              <a:rPr lang="tr-TR" sz="3200" b="0" i="0" u="none" strike="noStrike" baseline="0" dirty="0">
                <a:solidFill>
                  <a:srgbClr val="000000"/>
                </a:solidFill>
                <a:latin typeface="Georgia Pro" panose="02040502050405020303" pitchFamily="18" charset="0"/>
              </a:rPr>
              <a:t>Bölgedeki hizmet ve imkânlardan yararlanmak isteyen veya yararlanmakta olan gerçek ve tüzel kişileri ifade eder.</a:t>
            </a:r>
            <a:endParaRPr lang="tr-TR" sz="3200" dirty="0">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8F8DF90D-8CD9-444E-98B0-B0692DC807B6}"/>
              </a:ext>
            </a:extLst>
          </p:cNvPr>
          <p:cNvSpPr>
            <a:spLocks noGrp="1"/>
          </p:cNvSpPr>
          <p:nvPr>
            <p:ph type="sldNum" sz="quarter" idx="12"/>
          </p:nvPr>
        </p:nvSpPr>
        <p:spPr/>
        <p:txBody>
          <a:bodyPr/>
          <a:lstStyle/>
          <a:p>
            <a:fld id="{69E57DC2-970A-4B3E-BB1C-7A09969E49DF}" type="slidenum">
              <a:rPr lang="en-US" smtClean="0"/>
              <a:t>12</a:t>
            </a:fld>
            <a:endParaRPr lang="en-US" dirty="0"/>
          </a:p>
        </p:txBody>
      </p:sp>
    </p:spTree>
    <p:extLst>
      <p:ext uri="{BB962C8B-B14F-4D97-AF65-F5344CB8AC3E}">
        <p14:creationId xmlns:p14="http://schemas.microsoft.com/office/powerpoint/2010/main" val="1851829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6742485-57E9-47F2-A96E-C42561AB7072}"/>
              </a:ext>
            </a:extLst>
          </p:cNvPr>
          <p:cNvSpPr>
            <a:spLocks noGrp="1"/>
          </p:cNvSpPr>
          <p:nvPr>
            <p:ph type="title"/>
          </p:nvPr>
        </p:nvSpPr>
        <p:spPr>
          <a:xfrm>
            <a:off x="939799" y="490452"/>
            <a:ext cx="10964333" cy="914399"/>
          </a:xfrm>
        </p:spPr>
        <p:txBody>
          <a:bodyPr>
            <a:normAutofit/>
          </a:bodyPr>
          <a:lstStyle/>
          <a:p>
            <a:pPr algn="ctr"/>
            <a:r>
              <a:rPr lang="tr-TR" sz="2800" b="0" i="0" u="none" strike="noStrike" baseline="0" dirty="0">
                <a:solidFill>
                  <a:srgbClr val="C10000"/>
                </a:solidFill>
                <a:latin typeface="Georgia" panose="02040502050405020303" pitchFamily="18" charset="0"/>
              </a:rPr>
              <a:t>MEVZUAT SÜRECİ</a:t>
            </a:r>
            <a:endParaRPr lang="tr-TR" sz="2800" dirty="0"/>
          </a:p>
        </p:txBody>
      </p:sp>
      <p:sp>
        <p:nvSpPr>
          <p:cNvPr id="6" name="İçerik Yer Tutucusu 5">
            <a:extLst>
              <a:ext uri="{FF2B5EF4-FFF2-40B4-BE49-F238E27FC236}">
                <a16:creationId xmlns:a16="http://schemas.microsoft.com/office/drawing/2014/main" id="{8E8FA6F4-E13A-43B5-BDFE-5A2F6A01E22F}"/>
              </a:ext>
            </a:extLst>
          </p:cNvPr>
          <p:cNvSpPr>
            <a:spLocks noGrp="1"/>
          </p:cNvSpPr>
          <p:nvPr>
            <p:ph idx="1"/>
          </p:nvPr>
        </p:nvSpPr>
        <p:spPr>
          <a:xfrm>
            <a:off x="939799" y="1845425"/>
            <a:ext cx="11055466" cy="4846320"/>
          </a:xfrm>
        </p:spPr>
        <p:txBody>
          <a:bodyPr>
            <a:normAutofit fontScale="92500" lnSpcReduction="10000"/>
          </a:bodyPr>
          <a:lstStyle/>
          <a:p>
            <a:r>
              <a:rPr lang="tr-TR" dirty="0">
                <a:latin typeface="Georgia Pro" panose="02040502050405020303" pitchFamily="18" charset="0"/>
              </a:rPr>
              <a:t>4691 Teknoloji Geliştirme Bölgeleri Kanunu 26.06.2001</a:t>
            </a:r>
          </a:p>
          <a:p>
            <a:r>
              <a:rPr lang="tr-TR" dirty="0">
                <a:latin typeface="Georgia Pro" panose="02040502050405020303" pitchFamily="18" charset="0"/>
              </a:rPr>
              <a:t>5035 Bazı Kanunlarda Değişiklik Yapılması Hakkında Kanun 25.12.2003</a:t>
            </a:r>
          </a:p>
          <a:p>
            <a:r>
              <a:rPr lang="tr-TR" dirty="0">
                <a:latin typeface="Georgia Pro" panose="02040502050405020303" pitchFamily="18" charset="0"/>
              </a:rPr>
              <a:t>5281 Vergi Kanunlarının Yeni Türk Lirasına Uyumu İle Bazı Kanunlarda Değişiklik Yapılması Hakkında Kanun 30.12.2004</a:t>
            </a:r>
          </a:p>
          <a:p>
            <a:r>
              <a:rPr lang="tr-TR" dirty="0">
                <a:latin typeface="Georgia Pro" panose="02040502050405020303" pitchFamily="18" charset="0"/>
              </a:rPr>
              <a:t>6170 Teknoloji Geliştirme Bölgeleri Kanununda Değişiklik Yapılmasına Dair Kanun 02.03.2011</a:t>
            </a:r>
          </a:p>
          <a:p>
            <a:r>
              <a:rPr lang="tr-TR" dirty="0">
                <a:latin typeface="Georgia Pro" panose="02040502050405020303" pitchFamily="18" charset="0"/>
              </a:rPr>
              <a:t>6676 Araştırma Geliştirme Faaliyetlerinin Desteklenmesi Hakkında Kanun İle Bazı Kanun ve Kanun Hükmünde Kararnamelerde Değişiklik Yapılmasına Dair Kanun 16.02.2016</a:t>
            </a:r>
          </a:p>
          <a:p>
            <a:r>
              <a:rPr lang="tr-TR" dirty="0">
                <a:latin typeface="Georgia Pro" panose="02040502050405020303" pitchFamily="18" charset="0"/>
              </a:rPr>
              <a:t>7033 Sanayinin Geliştirilmesi ve Üretimin Desteklenmesi Amacıyla Bazı Kanun ve Kanun Hükmünde Kararnamelerde Değişiklik Yapılmasına Dair Kanun 18.06.2017</a:t>
            </a:r>
          </a:p>
          <a:p>
            <a:r>
              <a:rPr lang="tr-TR" dirty="0">
                <a:latin typeface="Georgia Pro" panose="02040502050405020303" pitchFamily="18" charset="0"/>
              </a:rPr>
              <a:t>7263 Teknoloji Geliştirme Bölgeleri Kanunu İle Bazı Kanunlarda Değişiklik Yapılmasına Dair Kanun 03.02.2021</a:t>
            </a:r>
          </a:p>
          <a:p>
            <a:r>
              <a:rPr lang="tr-TR" dirty="0">
                <a:latin typeface="Georgia Pro" panose="02040502050405020303" pitchFamily="18" charset="0"/>
              </a:rPr>
              <a:t>7263 Teknoloji Geliştirme Bölgeleri Kanunu İle Bazı Kanunlarda Değişiklik Yapılmasına Dair Kanun  Yönetmeliği  10.02.2022</a:t>
            </a:r>
          </a:p>
          <a:p>
            <a:r>
              <a:rPr lang="tr-TR" dirty="0">
                <a:latin typeface="Georgia Pro" panose="02040502050405020303" pitchFamily="18" charset="0"/>
              </a:rPr>
              <a:t>7346 Bazı Kanunlarda Değişiklik Yapılmasına Dair Kanun  21.12.2021</a:t>
            </a:r>
          </a:p>
          <a:p>
            <a:endParaRPr lang="tr-TR" dirty="0"/>
          </a:p>
          <a:p>
            <a:endParaRPr lang="tr-TR" dirty="0"/>
          </a:p>
        </p:txBody>
      </p:sp>
      <p:sp>
        <p:nvSpPr>
          <p:cNvPr id="3" name="Slayt Numarası Yer Tutucusu 2">
            <a:extLst>
              <a:ext uri="{FF2B5EF4-FFF2-40B4-BE49-F238E27FC236}">
                <a16:creationId xmlns:a16="http://schemas.microsoft.com/office/drawing/2014/main" id="{2465AB11-B06F-4B1F-B8D2-7DB52AB07786}"/>
              </a:ext>
            </a:extLst>
          </p:cNvPr>
          <p:cNvSpPr>
            <a:spLocks noGrp="1"/>
          </p:cNvSpPr>
          <p:nvPr>
            <p:ph type="sldNum" sz="quarter" idx="12"/>
          </p:nvPr>
        </p:nvSpPr>
        <p:spPr/>
        <p:txBody>
          <a:bodyPr/>
          <a:lstStyle/>
          <a:p>
            <a:fld id="{69E57DC2-970A-4B3E-BB1C-7A09969E49DF}" type="slidenum">
              <a:rPr lang="en-US" smtClean="0"/>
              <a:t>13</a:t>
            </a:fld>
            <a:endParaRPr lang="en-US" dirty="0"/>
          </a:p>
        </p:txBody>
      </p:sp>
    </p:spTree>
    <p:extLst>
      <p:ext uri="{BB962C8B-B14F-4D97-AF65-F5344CB8AC3E}">
        <p14:creationId xmlns:p14="http://schemas.microsoft.com/office/powerpoint/2010/main" val="1470353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E99725F-7D8E-4550-80A3-C165ADBFDAD0}"/>
              </a:ext>
            </a:extLst>
          </p:cNvPr>
          <p:cNvSpPr>
            <a:spLocks noGrp="1"/>
          </p:cNvSpPr>
          <p:nvPr>
            <p:ph type="title"/>
          </p:nvPr>
        </p:nvSpPr>
        <p:spPr>
          <a:xfrm>
            <a:off x="897775" y="685800"/>
            <a:ext cx="10997738" cy="1134687"/>
          </a:xfrm>
        </p:spPr>
        <p:txBody>
          <a:bodyPr>
            <a:normAutofit/>
          </a:bodyPr>
          <a:lstStyle/>
          <a:p>
            <a:pPr algn="ctr"/>
            <a:r>
              <a:rPr lang="tr-TR" sz="3600" dirty="0">
                <a:solidFill>
                  <a:srgbClr val="FF0000"/>
                </a:solidFill>
                <a:latin typeface="Georgia Pro" panose="02040502050405020303" pitchFamily="18" charset="0"/>
              </a:rPr>
              <a:t>AR-GE MEVZUATI</a:t>
            </a:r>
          </a:p>
        </p:txBody>
      </p:sp>
      <p:sp>
        <p:nvSpPr>
          <p:cNvPr id="3" name="İçerik Yer Tutucusu 2">
            <a:extLst>
              <a:ext uri="{FF2B5EF4-FFF2-40B4-BE49-F238E27FC236}">
                <a16:creationId xmlns:a16="http://schemas.microsoft.com/office/drawing/2014/main" id="{D2B320AB-362A-4B78-95FE-BD62C4B8BE6D}"/>
              </a:ext>
            </a:extLst>
          </p:cNvPr>
          <p:cNvSpPr>
            <a:spLocks noGrp="1"/>
          </p:cNvSpPr>
          <p:nvPr>
            <p:ph sz="half" idx="1"/>
          </p:nvPr>
        </p:nvSpPr>
        <p:spPr>
          <a:xfrm>
            <a:off x="964276" y="2285999"/>
            <a:ext cx="4855110" cy="3815543"/>
          </a:xfrm>
        </p:spPr>
        <p:txBody>
          <a:bodyPr>
            <a:normAutofit/>
          </a:bodyPr>
          <a:lstStyle/>
          <a:p>
            <a:pPr algn="ctr"/>
            <a:endParaRPr lang="tr-TR" sz="3200" dirty="0">
              <a:latin typeface="Georgia Pro" panose="02040502050405020303" pitchFamily="18" charset="0"/>
            </a:endParaRPr>
          </a:p>
          <a:p>
            <a:pPr algn="ctr"/>
            <a:r>
              <a:rPr lang="tr-TR" sz="3200" dirty="0">
                <a:latin typeface="Georgia Pro" panose="02040502050405020303" pitchFamily="18" charset="0"/>
              </a:rPr>
              <a:t>4691 TEKNOKENT KANUNU</a:t>
            </a:r>
          </a:p>
        </p:txBody>
      </p:sp>
      <p:sp>
        <p:nvSpPr>
          <p:cNvPr id="4" name="İçerik Yer Tutucusu 3">
            <a:extLst>
              <a:ext uri="{FF2B5EF4-FFF2-40B4-BE49-F238E27FC236}">
                <a16:creationId xmlns:a16="http://schemas.microsoft.com/office/drawing/2014/main" id="{1D485EE0-08B7-482E-AD5F-3A67A3D82516}"/>
              </a:ext>
            </a:extLst>
          </p:cNvPr>
          <p:cNvSpPr>
            <a:spLocks noGrp="1"/>
          </p:cNvSpPr>
          <p:nvPr>
            <p:ph sz="half" idx="2"/>
          </p:nvPr>
        </p:nvSpPr>
        <p:spPr>
          <a:xfrm>
            <a:off x="6525402" y="2285999"/>
            <a:ext cx="5295295" cy="3815543"/>
          </a:xfrm>
        </p:spPr>
        <p:txBody>
          <a:bodyPr>
            <a:normAutofit/>
          </a:bodyPr>
          <a:lstStyle/>
          <a:p>
            <a:pPr algn="ctr"/>
            <a:endParaRPr lang="tr-TR" sz="3600" dirty="0">
              <a:latin typeface="Georgia Pro" panose="02040502050405020303" pitchFamily="18" charset="0"/>
            </a:endParaRPr>
          </a:p>
          <a:p>
            <a:pPr marL="385200" algn="ctr"/>
            <a:r>
              <a:rPr lang="tr-TR" sz="3200" dirty="0">
                <a:latin typeface="Georgia Pro" panose="02040502050405020303" pitchFamily="18" charset="0"/>
              </a:rPr>
              <a:t>5746 AR-GE TASARIM KANUNU</a:t>
            </a:r>
          </a:p>
        </p:txBody>
      </p:sp>
      <p:sp>
        <p:nvSpPr>
          <p:cNvPr id="5" name="Slayt Numarası Yer Tutucusu 4">
            <a:extLst>
              <a:ext uri="{FF2B5EF4-FFF2-40B4-BE49-F238E27FC236}">
                <a16:creationId xmlns:a16="http://schemas.microsoft.com/office/drawing/2014/main" id="{4B6BF17A-0547-41D2-99AE-B25909F657A4}"/>
              </a:ext>
            </a:extLst>
          </p:cNvPr>
          <p:cNvSpPr>
            <a:spLocks noGrp="1"/>
          </p:cNvSpPr>
          <p:nvPr>
            <p:ph type="sldNum" sz="quarter" idx="12"/>
          </p:nvPr>
        </p:nvSpPr>
        <p:spPr/>
        <p:txBody>
          <a:bodyPr/>
          <a:lstStyle/>
          <a:p>
            <a:fld id="{69E57DC2-970A-4B3E-BB1C-7A09969E49DF}" type="slidenum">
              <a:rPr lang="en-US" smtClean="0"/>
              <a:t>14</a:t>
            </a:fld>
            <a:endParaRPr lang="en-US" dirty="0"/>
          </a:p>
        </p:txBody>
      </p:sp>
    </p:spTree>
    <p:extLst>
      <p:ext uri="{BB962C8B-B14F-4D97-AF65-F5344CB8AC3E}">
        <p14:creationId xmlns:p14="http://schemas.microsoft.com/office/powerpoint/2010/main" val="2529703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18C8A4-7433-40EF-9FEF-8E60E8D1E952}"/>
              </a:ext>
            </a:extLst>
          </p:cNvPr>
          <p:cNvSpPr>
            <a:spLocks noGrp="1"/>
          </p:cNvSpPr>
          <p:nvPr>
            <p:ph type="title"/>
          </p:nvPr>
        </p:nvSpPr>
        <p:spPr>
          <a:xfrm>
            <a:off x="882501" y="685800"/>
            <a:ext cx="11057861" cy="1079205"/>
          </a:xfrm>
        </p:spPr>
        <p:txBody>
          <a:bodyPr>
            <a:normAutofit/>
          </a:bodyPr>
          <a:lstStyle/>
          <a:p>
            <a:pPr algn="ctr"/>
            <a:r>
              <a:rPr lang="tr-TR" sz="3000" dirty="0">
                <a:solidFill>
                  <a:srgbClr val="FF0000"/>
                </a:solidFill>
                <a:latin typeface="Georgia Pro" panose="02040502050405020303" pitchFamily="18" charset="0"/>
              </a:rPr>
              <a:t>AR-GE YAZILIM VE TASARIN FAALİYETLERİNDE İŞLETMELERE SAĞLANAN TEŞVİKLER </a:t>
            </a:r>
          </a:p>
        </p:txBody>
      </p:sp>
      <p:sp>
        <p:nvSpPr>
          <p:cNvPr id="3" name="İçerik Yer Tutucusu 2">
            <a:extLst>
              <a:ext uri="{FF2B5EF4-FFF2-40B4-BE49-F238E27FC236}">
                <a16:creationId xmlns:a16="http://schemas.microsoft.com/office/drawing/2014/main" id="{05AE2EE0-5274-4A6A-87FF-382B6E6E1F37}"/>
              </a:ext>
            </a:extLst>
          </p:cNvPr>
          <p:cNvSpPr>
            <a:spLocks noGrp="1"/>
          </p:cNvSpPr>
          <p:nvPr>
            <p:ph sz="half" idx="1"/>
          </p:nvPr>
        </p:nvSpPr>
        <p:spPr>
          <a:xfrm>
            <a:off x="882501" y="2285999"/>
            <a:ext cx="5380076" cy="3581401"/>
          </a:xfrm>
        </p:spPr>
        <p:txBody>
          <a:bodyPr>
            <a:normAutofit fontScale="92500" lnSpcReduction="20000"/>
          </a:bodyPr>
          <a:lstStyle/>
          <a:p>
            <a:pPr algn="ctr"/>
            <a:r>
              <a:rPr lang="tr-TR" sz="2400" b="1" dirty="0">
                <a:solidFill>
                  <a:srgbClr val="FF0000"/>
                </a:solidFill>
              </a:rPr>
              <a:t> </a:t>
            </a:r>
            <a:r>
              <a:rPr lang="tr-TR" sz="2000" b="1" u="sng" dirty="0">
                <a:solidFill>
                  <a:srgbClr val="FF0000"/>
                </a:solidFill>
                <a:latin typeface="Georgia Pro" panose="02040502050405020303" pitchFamily="18" charset="0"/>
              </a:rPr>
              <a:t>4691 SAYILI TGB KANUNU TEŞVİKLERİ</a:t>
            </a:r>
          </a:p>
          <a:p>
            <a:pPr marL="540000" indent="-285750">
              <a:buFont typeface="Wingdings" panose="05000000000000000000" pitchFamily="2" charset="2"/>
              <a:buChar char="ü"/>
            </a:pPr>
            <a:r>
              <a:rPr lang="tr-TR" sz="2000" dirty="0">
                <a:latin typeface="Georgia Pro" panose="02040502050405020303" pitchFamily="18" charset="0"/>
              </a:rPr>
              <a:t>Gelir ve Kurumlar Vergisi İstisnası </a:t>
            </a:r>
          </a:p>
          <a:p>
            <a:pPr marL="540000" indent="-285750">
              <a:buFont typeface="Wingdings" panose="05000000000000000000" pitchFamily="2" charset="2"/>
              <a:buChar char="ü"/>
            </a:pPr>
            <a:r>
              <a:rPr lang="tr-TR" sz="2000" dirty="0">
                <a:latin typeface="Georgia Pro" panose="02040502050405020303" pitchFamily="18" charset="0"/>
              </a:rPr>
              <a:t>Gelir vergisi stopaj teşviki</a:t>
            </a:r>
          </a:p>
          <a:p>
            <a:pPr marL="540000" indent="-285750">
              <a:buFont typeface="Wingdings" panose="05000000000000000000" pitchFamily="2" charset="2"/>
              <a:buChar char="ü"/>
            </a:pPr>
            <a:r>
              <a:rPr lang="tr-TR" sz="2000" dirty="0">
                <a:latin typeface="Georgia Pro" panose="02040502050405020303" pitchFamily="18" charset="0"/>
              </a:rPr>
              <a:t>Damga vergisi İstisnası(</a:t>
            </a:r>
            <a:r>
              <a:rPr lang="tr-TR" sz="1600" dirty="0">
                <a:latin typeface="Georgia Pro" panose="02040502050405020303" pitchFamily="18" charset="0"/>
              </a:rPr>
              <a:t>Sadece Ücretlerde</a:t>
            </a:r>
            <a:r>
              <a:rPr lang="tr-TR" sz="2000" dirty="0">
                <a:latin typeface="Georgia Pro" panose="02040502050405020303" pitchFamily="18" charset="0"/>
              </a:rPr>
              <a:t>)</a:t>
            </a:r>
          </a:p>
          <a:p>
            <a:pPr marL="540000" indent="-285750">
              <a:buFont typeface="Wingdings" panose="05000000000000000000" pitchFamily="2" charset="2"/>
              <a:buChar char="ü"/>
            </a:pPr>
            <a:r>
              <a:rPr lang="tr-TR" sz="2000" dirty="0">
                <a:latin typeface="Georgia Pro" panose="02040502050405020303" pitchFamily="18" charset="0"/>
              </a:rPr>
              <a:t>Gümrük Vergisi İstisnası</a:t>
            </a:r>
          </a:p>
          <a:p>
            <a:pPr marL="540000" indent="-285750">
              <a:buFont typeface="Wingdings" panose="05000000000000000000" pitchFamily="2" charset="2"/>
              <a:buChar char="ü"/>
            </a:pPr>
            <a:r>
              <a:rPr lang="tr-TR" sz="2000" dirty="0">
                <a:latin typeface="Georgia Pro" panose="02040502050405020303" pitchFamily="18" charset="0"/>
              </a:rPr>
              <a:t>Yazılım Satışlarında KDV istisnası</a:t>
            </a:r>
          </a:p>
          <a:p>
            <a:pPr marL="540000" indent="-285750">
              <a:buFont typeface="Wingdings" panose="05000000000000000000" pitchFamily="2" charset="2"/>
              <a:buChar char="ü"/>
            </a:pPr>
            <a:r>
              <a:rPr lang="tr-TR" sz="2000" dirty="0">
                <a:latin typeface="Georgia Pro" panose="02040502050405020303" pitchFamily="18" charset="0"/>
              </a:rPr>
              <a:t>Makine ve Teçhizat Alımlarında KDV istisnası </a:t>
            </a:r>
          </a:p>
          <a:p>
            <a:pPr marL="540000" indent="-285750">
              <a:buFont typeface="Wingdings" panose="05000000000000000000" pitchFamily="2" charset="2"/>
              <a:buChar char="ü"/>
            </a:pPr>
            <a:r>
              <a:rPr lang="tr-TR" sz="2000" dirty="0">
                <a:latin typeface="Georgia Pro" panose="02040502050405020303" pitchFamily="18" charset="0"/>
              </a:rPr>
              <a:t>SGK işveren prim desteği</a:t>
            </a:r>
            <a:endParaRPr lang="tr-TR" dirty="0">
              <a:latin typeface="Georgia Pro" panose="02040502050405020303" pitchFamily="18" charset="0"/>
            </a:endParaRPr>
          </a:p>
        </p:txBody>
      </p:sp>
      <p:sp>
        <p:nvSpPr>
          <p:cNvPr id="4" name="İçerik Yer Tutucusu 3">
            <a:extLst>
              <a:ext uri="{FF2B5EF4-FFF2-40B4-BE49-F238E27FC236}">
                <a16:creationId xmlns:a16="http://schemas.microsoft.com/office/drawing/2014/main" id="{34F8FFAE-B226-4A88-97DE-C9B75A35BC10}"/>
              </a:ext>
            </a:extLst>
          </p:cNvPr>
          <p:cNvSpPr>
            <a:spLocks noGrp="1"/>
          </p:cNvSpPr>
          <p:nvPr>
            <p:ph sz="half" idx="2"/>
          </p:nvPr>
        </p:nvSpPr>
        <p:spPr>
          <a:xfrm>
            <a:off x="6655981" y="2285998"/>
            <a:ext cx="5135915" cy="3581401"/>
          </a:xfrm>
        </p:spPr>
        <p:txBody>
          <a:bodyPr>
            <a:normAutofit fontScale="92500" lnSpcReduction="20000"/>
          </a:bodyPr>
          <a:lstStyle/>
          <a:p>
            <a:pPr algn="ctr">
              <a:lnSpc>
                <a:spcPct val="110000"/>
              </a:lnSpc>
              <a:spcBef>
                <a:spcPts val="0"/>
              </a:spcBef>
              <a:spcAft>
                <a:spcPts val="0"/>
              </a:spcAft>
            </a:pPr>
            <a:r>
              <a:rPr lang="tr-TR" sz="2000" b="1" u="sng" dirty="0">
                <a:solidFill>
                  <a:srgbClr val="FF0000"/>
                </a:solidFill>
                <a:latin typeface="Georgia Pro" panose="02040502050405020303" pitchFamily="18" charset="0"/>
              </a:rPr>
              <a:t>5746 SAYILI AR-GE VE TASARIM KANUNU </a:t>
            </a:r>
            <a:r>
              <a:rPr lang="tr-TR" b="1" u="sng" dirty="0">
                <a:solidFill>
                  <a:srgbClr val="FF0000"/>
                </a:solidFill>
                <a:latin typeface="Georgia Pro" panose="02040502050405020303" pitchFamily="18" charset="0"/>
              </a:rPr>
              <a:t>	TEŞVİKLERİ</a:t>
            </a:r>
            <a:endParaRPr lang="tr-TR" sz="2000" b="1" u="sng" dirty="0">
              <a:solidFill>
                <a:srgbClr val="FF0000"/>
              </a:solidFill>
              <a:latin typeface="Georgia Pro" panose="02040502050405020303" pitchFamily="18" charset="0"/>
            </a:endParaRPr>
          </a:p>
          <a:p>
            <a:pPr marL="817200">
              <a:buFont typeface="Wingdings" panose="05000000000000000000" pitchFamily="2" charset="2"/>
              <a:buChar char="ü"/>
            </a:pPr>
            <a:r>
              <a:rPr lang="tr-TR" sz="2000" dirty="0">
                <a:latin typeface="Georgia Pro" panose="02040502050405020303" pitchFamily="18" charset="0"/>
              </a:rPr>
              <a:t>Ar-Ge ve Tasarım İndirimi </a:t>
            </a:r>
          </a:p>
          <a:p>
            <a:pPr marL="816102" lvl="1" indent="-285750">
              <a:buFont typeface="Wingdings" panose="05000000000000000000" pitchFamily="2" charset="2"/>
              <a:buChar char="ü"/>
            </a:pPr>
            <a:r>
              <a:rPr lang="tr-TR" i="0" dirty="0">
                <a:latin typeface="Georgia Pro" panose="02040502050405020303" pitchFamily="18" charset="0"/>
              </a:rPr>
              <a:t>Gelir vergisi stopaj teşviki</a:t>
            </a:r>
          </a:p>
          <a:p>
            <a:pPr marL="816102" lvl="1" indent="-285750">
              <a:buFont typeface="Wingdings" panose="05000000000000000000" pitchFamily="2" charset="2"/>
              <a:buChar char="ü"/>
            </a:pPr>
            <a:r>
              <a:rPr lang="tr-TR" i="0" dirty="0">
                <a:latin typeface="Georgia Pro" panose="02040502050405020303" pitchFamily="18" charset="0"/>
              </a:rPr>
              <a:t>Damga vergisi İstisnası</a:t>
            </a:r>
          </a:p>
          <a:p>
            <a:pPr marL="816102" lvl="1" indent="-285750">
              <a:buFont typeface="Wingdings" panose="05000000000000000000" pitchFamily="2" charset="2"/>
              <a:buChar char="ü"/>
            </a:pPr>
            <a:r>
              <a:rPr lang="tr-TR" i="0" dirty="0">
                <a:latin typeface="Georgia Pro" panose="02040502050405020303" pitchFamily="18" charset="0"/>
              </a:rPr>
              <a:t>SGK işveren prim desteği</a:t>
            </a:r>
          </a:p>
          <a:p>
            <a:endParaRPr lang="tr-TR" dirty="0"/>
          </a:p>
        </p:txBody>
      </p:sp>
      <p:sp>
        <p:nvSpPr>
          <p:cNvPr id="5" name="Slayt Numarası Yer Tutucusu 4">
            <a:extLst>
              <a:ext uri="{FF2B5EF4-FFF2-40B4-BE49-F238E27FC236}">
                <a16:creationId xmlns:a16="http://schemas.microsoft.com/office/drawing/2014/main" id="{283003B2-92C6-4AB2-AC20-54827FCC9FCD}"/>
              </a:ext>
            </a:extLst>
          </p:cNvPr>
          <p:cNvSpPr>
            <a:spLocks noGrp="1"/>
          </p:cNvSpPr>
          <p:nvPr>
            <p:ph type="sldNum" sz="quarter" idx="12"/>
          </p:nvPr>
        </p:nvSpPr>
        <p:spPr/>
        <p:txBody>
          <a:bodyPr/>
          <a:lstStyle/>
          <a:p>
            <a:fld id="{69E57DC2-970A-4B3E-BB1C-7A09969E49DF}" type="slidenum">
              <a:rPr lang="en-US" smtClean="0"/>
              <a:t>15</a:t>
            </a:fld>
            <a:endParaRPr lang="en-US" dirty="0"/>
          </a:p>
        </p:txBody>
      </p:sp>
    </p:spTree>
    <p:extLst>
      <p:ext uri="{BB962C8B-B14F-4D97-AF65-F5344CB8AC3E}">
        <p14:creationId xmlns:p14="http://schemas.microsoft.com/office/powerpoint/2010/main" val="4141044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09BB1F-89B7-46FC-8177-12D05BE19CE5}"/>
              </a:ext>
            </a:extLst>
          </p:cNvPr>
          <p:cNvSpPr>
            <a:spLocks noGrp="1"/>
          </p:cNvSpPr>
          <p:nvPr>
            <p:ph type="title"/>
          </p:nvPr>
        </p:nvSpPr>
        <p:spPr>
          <a:xfrm>
            <a:off x="893135" y="685800"/>
            <a:ext cx="10972800" cy="1015409"/>
          </a:xfrm>
        </p:spPr>
        <p:txBody>
          <a:bodyPr>
            <a:normAutofit/>
          </a:bodyPr>
          <a:lstStyle/>
          <a:p>
            <a:pPr algn="ctr"/>
            <a:r>
              <a:rPr lang="tr-TR" sz="3600" dirty="0">
                <a:solidFill>
                  <a:srgbClr val="FF0000"/>
                </a:solidFill>
                <a:latin typeface="Georgia Pro" panose="02040502050405020303" pitchFamily="18" charset="0"/>
              </a:rPr>
              <a:t>KURUMLAR VERGİSİ İSTİSNASI</a:t>
            </a:r>
            <a:endParaRPr lang="tr-TR" sz="3600" dirty="0"/>
          </a:p>
        </p:txBody>
      </p:sp>
      <p:sp>
        <p:nvSpPr>
          <p:cNvPr id="3" name="İçerik Yer Tutucusu 2">
            <a:extLst>
              <a:ext uri="{FF2B5EF4-FFF2-40B4-BE49-F238E27FC236}">
                <a16:creationId xmlns:a16="http://schemas.microsoft.com/office/drawing/2014/main" id="{D4596605-630A-461C-8C40-832A365F5D03}"/>
              </a:ext>
            </a:extLst>
          </p:cNvPr>
          <p:cNvSpPr>
            <a:spLocks noGrp="1"/>
          </p:cNvSpPr>
          <p:nvPr>
            <p:ph idx="1"/>
          </p:nvPr>
        </p:nvSpPr>
        <p:spPr>
          <a:xfrm>
            <a:off x="967563" y="1881963"/>
            <a:ext cx="10898372" cy="5337543"/>
          </a:xfrm>
        </p:spPr>
        <p:txBody>
          <a:bodyPr>
            <a:noAutofit/>
          </a:bodyPr>
          <a:lstStyle/>
          <a:p>
            <a:pPr marL="324000" algn="just"/>
            <a:r>
              <a:rPr lang="tr-TR" sz="2300" dirty="0">
                <a:solidFill>
                  <a:schemeClr val="tx1"/>
                </a:solidFill>
                <a:latin typeface="Georgia Pro" panose="02040502050405020303" pitchFamily="18" charset="0"/>
              </a:rPr>
              <a:t>Kurumlar Vergisi Kanunun 5/B maddesiyle ‘</a:t>
            </a:r>
            <a:r>
              <a:rPr lang="tr-TR" sz="2300" b="1" dirty="0">
                <a:solidFill>
                  <a:schemeClr val="tx1"/>
                </a:solidFill>
                <a:latin typeface="Georgia Pro" panose="02040502050405020303" pitchFamily="18" charset="0"/>
              </a:rPr>
              <a:t>’Sınai mülkiyet haklarında istisna</a:t>
            </a:r>
            <a:r>
              <a:rPr lang="tr-TR" sz="2300" dirty="0">
                <a:solidFill>
                  <a:schemeClr val="tx1"/>
                </a:solidFill>
                <a:latin typeface="Georgia Pro" panose="02040502050405020303" pitchFamily="18" charset="0"/>
              </a:rPr>
              <a:t>’’  </a:t>
            </a:r>
          </a:p>
          <a:p>
            <a:pPr marL="609750" indent="-285750" algn="just">
              <a:lnSpc>
                <a:spcPct val="100000"/>
              </a:lnSpc>
              <a:spcBef>
                <a:spcPts val="0"/>
              </a:spcBef>
              <a:spcAft>
                <a:spcPts val="0"/>
              </a:spcAft>
              <a:buFont typeface="Wingdings" panose="05000000000000000000" pitchFamily="2" charset="2"/>
              <a:buChar char="Ø"/>
            </a:pPr>
            <a:r>
              <a:rPr lang="tr-TR" sz="2300" b="0" i="0" dirty="0">
                <a:solidFill>
                  <a:srgbClr val="000000"/>
                </a:solidFill>
                <a:effectLst/>
                <a:latin typeface="Georgia Pro" panose="02040502050405020303" pitchFamily="18" charset="0"/>
              </a:rPr>
              <a:t>Türkiye'de gerçekleştirilen araştırma, geliştirme ve yenilik faaliyetleri ile yazılım faaliyetleri neticesinde ortaya çıkan buluşların;</a:t>
            </a:r>
          </a:p>
          <a:p>
            <a:pPr marL="0" indent="0" algn="just">
              <a:lnSpc>
                <a:spcPct val="100000"/>
              </a:lnSpc>
              <a:spcBef>
                <a:spcPts val="0"/>
              </a:spcBef>
              <a:spcAft>
                <a:spcPts val="0"/>
              </a:spcAft>
              <a:buNone/>
            </a:pPr>
            <a:r>
              <a:rPr lang="tr-TR" sz="2300" b="0" i="0" dirty="0">
                <a:solidFill>
                  <a:srgbClr val="000000"/>
                </a:solidFill>
                <a:effectLst/>
                <a:latin typeface="Georgia Pro" panose="02040502050405020303" pitchFamily="18" charset="0"/>
              </a:rPr>
              <a:t>	  a) Kiralanması neticesinde elde edilen kazanç ve iratların,</a:t>
            </a:r>
          </a:p>
          <a:p>
            <a:pPr marL="0" indent="0" algn="just">
              <a:lnSpc>
                <a:spcPct val="100000"/>
              </a:lnSpc>
              <a:spcBef>
                <a:spcPts val="0"/>
              </a:spcBef>
              <a:spcAft>
                <a:spcPts val="0"/>
              </a:spcAft>
              <a:buNone/>
            </a:pPr>
            <a:r>
              <a:rPr lang="tr-TR" sz="2300" b="0" i="0" dirty="0">
                <a:solidFill>
                  <a:srgbClr val="000000"/>
                </a:solidFill>
                <a:effectLst/>
                <a:latin typeface="Georgia Pro" panose="02040502050405020303" pitchFamily="18" charset="0"/>
              </a:rPr>
              <a:t>	  b) Devri veya satışı neticesinde elde edilen kazançların,</a:t>
            </a:r>
          </a:p>
          <a:p>
            <a:pPr marL="0" indent="0" algn="just">
              <a:lnSpc>
                <a:spcPct val="100000"/>
              </a:lnSpc>
              <a:spcBef>
                <a:spcPts val="0"/>
              </a:spcBef>
              <a:spcAft>
                <a:spcPts val="0"/>
              </a:spcAft>
              <a:buNone/>
            </a:pPr>
            <a:r>
              <a:rPr lang="tr-TR" sz="2300" b="0" i="0" dirty="0">
                <a:solidFill>
                  <a:srgbClr val="000000"/>
                </a:solidFill>
                <a:effectLst/>
                <a:latin typeface="Georgia Pro" panose="02040502050405020303" pitchFamily="18" charset="0"/>
              </a:rPr>
              <a:t>	  c) Türkiye'de seri üretime tabi tutularak pazarlanmaları hâlinde elde   </a:t>
            </a:r>
          </a:p>
          <a:p>
            <a:pPr marL="0" indent="0" algn="just">
              <a:lnSpc>
                <a:spcPct val="100000"/>
              </a:lnSpc>
              <a:spcBef>
                <a:spcPts val="0"/>
              </a:spcBef>
              <a:spcAft>
                <a:spcPts val="0"/>
              </a:spcAft>
              <a:buNone/>
            </a:pPr>
            <a:r>
              <a:rPr lang="tr-TR" sz="2300" dirty="0">
                <a:solidFill>
                  <a:srgbClr val="000000"/>
                </a:solidFill>
                <a:latin typeface="Georgia Pro" panose="02040502050405020303" pitchFamily="18" charset="0"/>
              </a:rPr>
              <a:t>                    </a:t>
            </a:r>
            <a:r>
              <a:rPr lang="tr-TR" sz="2300" b="0" i="0" dirty="0">
                <a:solidFill>
                  <a:srgbClr val="000000"/>
                </a:solidFill>
                <a:effectLst/>
                <a:latin typeface="Georgia Pro" panose="02040502050405020303" pitchFamily="18" charset="0"/>
              </a:rPr>
              <a:t>edilen kazançların,</a:t>
            </a:r>
          </a:p>
          <a:p>
            <a:pPr marL="0" indent="0" algn="just">
              <a:lnSpc>
                <a:spcPct val="100000"/>
              </a:lnSpc>
              <a:spcBef>
                <a:spcPts val="0"/>
              </a:spcBef>
              <a:spcAft>
                <a:spcPts val="0"/>
              </a:spcAft>
              <a:buNone/>
            </a:pPr>
            <a:r>
              <a:rPr lang="tr-TR" sz="2300" b="0" i="0" dirty="0">
                <a:solidFill>
                  <a:srgbClr val="000000"/>
                </a:solidFill>
                <a:effectLst/>
                <a:latin typeface="Georgia Pro" panose="02040502050405020303" pitchFamily="18" charset="0"/>
              </a:rPr>
              <a:t>	   ç) Türkiye'de gerçekleştirilen üretim sürecinde kullanılması sonucu </a:t>
            </a:r>
            <a:r>
              <a:rPr lang="tr-TR" sz="2300" dirty="0">
                <a:solidFill>
                  <a:srgbClr val="000000"/>
                </a:solidFill>
                <a:latin typeface="Georgia Pro" panose="02040502050405020303" pitchFamily="18" charset="0"/>
              </a:rPr>
              <a:t>      </a:t>
            </a:r>
          </a:p>
          <a:p>
            <a:pPr marL="0" indent="0" algn="just">
              <a:lnSpc>
                <a:spcPct val="100000"/>
              </a:lnSpc>
              <a:spcBef>
                <a:spcPts val="0"/>
              </a:spcBef>
              <a:spcAft>
                <a:spcPts val="0"/>
              </a:spcAft>
              <a:buNone/>
            </a:pPr>
            <a:r>
              <a:rPr lang="tr-TR" sz="2300" b="0" i="0" dirty="0">
                <a:solidFill>
                  <a:srgbClr val="000000"/>
                </a:solidFill>
                <a:effectLst/>
                <a:latin typeface="Georgia Pro" panose="02040502050405020303" pitchFamily="18" charset="0"/>
              </a:rPr>
              <a:t>                     üretilen ürünlerin satışından elde edilen kazançların patentli veya </a:t>
            </a:r>
          </a:p>
          <a:p>
            <a:pPr marL="0" indent="0" algn="just">
              <a:lnSpc>
                <a:spcPct val="100000"/>
              </a:lnSpc>
              <a:spcBef>
                <a:spcPts val="0"/>
              </a:spcBef>
              <a:spcAft>
                <a:spcPts val="0"/>
              </a:spcAft>
              <a:buNone/>
            </a:pPr>
            <a:r>
              <a:rPr lang="tr-TR" sz="2300" dirty="0">
                <a:solidFill>
                  <a:srgbClr val="000000"/>
                </a:solidFill>
                <a:latin typeface="Georgia Pro" panose="02040502050405020303" pitchFamily="18" charset="0"/>
              </a:rPr>
              <a:t>                     </a:t>
            </a:r>
            <a:r>
              <a:rPr lang="tr-TR" sz="2300" b="0" i="0" dirty="0">
                <a:solidFill>
                  <a:srgbClr val="000000"/>
                </a:solidFill>
                <a:effectLst/>
                <a:latin typeface="Georgia Pro" panose="02040502050405020303" pitchFamily="18" charset="0"/>
              </a:rPr>
              <a:t>faydalı model belgeli buluşa atfedilen kısmının	% 50'si kurumlar  </a:t>
            </a:r>
          </a:p>
          <a:p>
            <a:pPr marL="0" indent="0" algn="just">
              <a:lnSpc>
                <a:spcPct val="100000"/>
              </a:lnSpc>
              <a:spcBef>
                <a:spcPts val="0"/>
              </a:spcBef>
              <a:spcAft>
                <a:spcPts val="0"/>
              </a:spcAft>
              <a:buNone/>
            </a:pPr>
            <a:r>
              <a:rPr lang="tr-TR" sz="2300" dirty="0">
                <a:solidFill>
                  <a:srgbClr val="000000"/>
                </a:solidFill>
                <a:latin typeface="Georgia Pro" panose="02040502050405020303" pitchFamily="18" charset="0"/>
              </a:rPr>
              <a:t>                     </a:t>
            </a:r>
            <a:r>
              <a:rPr lang="tr-TR" sz="2300" b="0" i="0" dirty="0">
                <a:solidFill>
                  <a:srgbClr val="000000"/>
                </a:solidFill>
                <a:effectLst/>
                <a:latin typeface="Georgia Pro" panose="02040502050405020303" pitchFamily="18" charset="0"/>
              </a:rPr>
              <a:t>vergisinden istisnadır. </a:t>
            </a:r>
          </a:p>
          <a:p>
            <a:pPr marL="0" indent="0" algn="just">
              <a:lnSpc>
                <a:spcPct val="100000"/>
              </a:lnSpc>
              <a:spcBef>
                <a:spcPts val="0"/>
              </a:spcBef>
              <a:spcAft>
                <a:spcPts val="0"/>
              </a:spcAft>
              <a:buNone/>
            </a:pPr>
            <a:r>
              <a:rPr lang="tr-TR" sz="2300" dirty="0">
                <a:solidFill>
                  <a:srgbClr val="000000"/>
                </a:solidFill>
                <a:latin typeface="Georgia Pro" panose="02040502050405020303" pitchFamily="18" charset="0"/>
              </a:rPr>
              <a:t>        </a:t>
            </a:r>
            <a:r>
              <a:rPr lang="tr-TR" sz="2300" dirty="0">
                <a:solidFill>
                  <a:schemeClr val="tx1"/>
                </a:solidFill>
                <a:latin typeface="Georgia Pro" panose="02040502050405020303" pitchFamily="18" charset="0"/>
              </a:rPr>
              <a:t>Ayrıca bu gayri maddi hakkın kiralanması, devri, satışı KDV’den istisna        </a:t>
            </a:r>
          </a:p>
          <a:p>
            <a:pPr marL="0" indent="0" algn="just">
              <a:lnSpc>
                <a:spcPct val="100000"/>
              </a:lnSpc>
              <a:spcBef>
                <a:spcPts val="0"/>
              </a:spcBef>
              <a:spcAft>
                <a:spcPts val="0"/>
              </a:spcAft>
              <a:buNone/>
            </a:pPr>
            <a:r>
              <a:rPr lang="tr-TR" sz="2300" dirty="0">
                <a:solidFill>
                  <a:schemeClr val="tx1"/>
                </a:solidFill>
                <a:latin typeface="Georgia Pro" panose="02040502050405020303" pitchFamily="18" charset="0"/>
              </a:rPr>
              <a:t>         edilmiştir.</a:t>
            </a:r>
            <a:endParaRPr lang="tr-TR" sz="2300" dirty="0"/>
          </a:p>
        </p:txBody>
      </p:sp>
      <p:sp>
        <p:nvSpPr>
          <p:cNvPr id="4" name="Slayt Numarası Yer Tutucusu 3">
            <a:extLst>
              <a:ext uri="{FF2B5EF4-FFF2-40B4-BE49-F238E27FC236}">
                <a16:creationId xmlns:a16="http://schemas.microsoft.com/office/drawing/2014/main" id="{ACB5A87A-88D1-4B39-AC71-7195A6E87C08}"/>
              </a:ext>
            </a:extLst>
          </p:cNvPr>
          <p:cNvSpPr>
            <a:spLocks noGrp="1"/>
          </p:cNvSpPr>
          <p:nvPr>
            <p:ph type="sldNum" sz="quarter" idx="12"/>
          </p:nvPr>
        </p:nvSpPr>
        <p:spPr/>
        <p:txBody>
          <a:bodyPr/>
          <a:lstStyle/>
          <a:p>
            <a:fld id="{69E57DC2-970A-4B3E-BB1C-7A09969E49DF}" type="slidenum">
              <a:rPr lang="en-US" smtClean="0"/>
              <a:t>16</a:t>
            </a:fld>
            <a:endParaRPr lang="en-US" dirty="0"/>
          </a:p>
        </p:txBody>
      </p:sp>
    </p:spTree>
    <p:extLst>
      <p:ext uri="{BB962C8B-B14F-4D97-AF65-F5344CB8AC3E}">
        <p14:creationId xmlns:p14="http://schemas.microsoft.com/office/powerpoint/2010/main" val="3725212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Katlanmış Köşe 1">
            <a:extLst>
              <a:ext uri="{FF2B5EF4-FFF2-40B4-BE49-F238E27FC236}">
                <a16:creationId xmlns:a16="http://schemas.microsoft.com/office/drawing/2014/main" id="{AE437EB2-8711-490B-A837-BE1F6771A2D4}"/>
              </a:ext>
            </a:extLst>
          </p:cNvPr>
          <p:cNvSpPr/>
          <p:nvPr/>
        </p:nvSpPr>
        <p:spPr>
          <a:xfrm>
            <a:off x="5520267" y="1791548"/>
            <a:ext cx="45719" cy="45719"/>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Başlık 5">
            <a:extLst>
              <a:ext uri="{FF2B5EF4-FFF2-40B4-BE49-F238E27FC236}">
                <a16:creationId xmlns:a16="http://schemas.microsoft.com/office/drawing/2014/main" id="{C0BFB984-AC1F-424E-A7CE-7A8673CBE83B}"/>
              </a:ext>
            </a:extLst>
          </p:cNvPr>
          <p:cNvSpPr>
            <a:spLocks noGrp="1"/>
          </p:cNvSpPr>
          <p:nvPr>
            <p:ph type="title"/>
          </p:nvPr>
        </p:nvSpPr>
        <p:spPr>
          <a:xfrm>
            <a:off x="931333" y="474134"/>
            <a:ext cx="10041467" cy="1004147"/>
          </a:xfrm>
        </p:spPr>
        <p:txBody>
          <a:bodyPr>
            <a:normAutofit fontScale="90000"/>
          </a:bodyPr>
          <a:lstStyle/>
          <a:p>
            <a:pPr algn="ctr"/>
            <a:r>
              <a:rPr lang="tr-TR" sz="4000" dirty="0">
                <a:solidFill>
                  <a:srgbClr val="C00000"/>
                </a:solidFill>
                <a:latin typeface="Georgia Pro" panose="02040502050405020303" pitchFamily="18" charset="0"/>
              </a:rPr>
              <a:t>TEKNOPARKLARDA </a:t>
            </a:r>
            <a:br>
              <a:rPr lang="tr-TR" sz="4000" dirty="0">
                <a:solidFill>
                  <a:srgbClr val="C00000"/>
                </a:solidFill>
                <a:latin typeface="Georgia Pro" panose="02040502050405020303" pitchFamily="18" charset="0"/>
              </a:rPr>
            </a:br>
            <a:r>
              <a:rPr lang="tr-TR" sz="4000" dirty="0">
                <a:solidFill>
                  <a:srgbClr val="C00000"/>
                </a:solidFill>
                <a:latin typeface="Georgia Pro" panose="02040502050405020303" pitchFamily="18" charset="0"/>
              </a:rPr>
              <a:t>VERGİSİ İSTİSNASININ  ŞARTLARI</a:t>
            </a:r>
            <a:br>
              <a:rPr lang="tr-TR" dirty="0"/>
            </a:br>
            <a:endParaRPr lang="tr-TR" dirty="0"/>
          </a:p>
        </p:txBody>
      </p:sp>
      <p:sp>
        <p:nvSpPr>
          <p:cNvPr id="7" name="İçerik Yer Tutucusu 6">
            <a:extLst>
              <a:ext uri="{FF2B5EF4-FFF2-40B4-BE49-F238E27FC236}">
                <a16:creationId xmlns:a16="http://schemas.microsoft.com/office/drawing/2014/main" id="{F4FF5FCC-5C25-4960-8524-1D10E737682F}"/>
              </a:ext>
            </a:extLst>
          </p:cNvPr>
          <p:cNvSpPr>
            <a:spLocks noGrp="1"/>
          </p:cNvSpPr>
          <p:nvPr>
            <p:ph idx="1"/>
          </p:nvPr>
        </p:nvSpPr>
        <p:spPr>
          <a:xfrm>
            <a:off x="1090504" y="2285999"/>
            <a:ext cx="9882296" cy="4097867"/>
          </a:xfrm>
        </p:spPr>
        <p:txBody>
          <a:bodyPr>
            <a:noAutofit/>
          </a:bodyPr>
          <a:lstStyle/>
          <a:p>
            <a:pPr algn="just">
              <a:spcBef>
                <a:spcPts val="200"/>
              </a:spcBef>
            </a:pPr>
            <a:r>
              <a:rPr lang="tr-TR" sz="2400" b="1" dirty="0">
                <a:solidFill>
                  <a:srgbClr val="FF0000"/>
                </a:solidFill>
                <a:latin typeface="Georgia Pro" panose="02040502050405020303" pitchFamily="18" charset="0"/>
              </a:rPr>
              <a:t>-</a:t>
            </a:r>
            <a:r>
              <a:rPr lang="tr-TR" sz="2400" dirty="0">
                <a:latin typeface="Georgia Pro" panose="02040502050405020303" pitchFamily="18" charset="0"/>
              </a:rPr>
              <a:t>İşletmelerin faaliyetlerini Sanayi ve Teknoloji Bakanlığı’nca belirlenmiş teknoloji geliştirme bölgelerinde gerçekleştirmeleri,</a:t>
            </a:r>
          </a:p>
          <a:p>
            <a:pPr algn="just">
              <a:spcBef>
                <a:spcPts val="200"/>
              </a:spcBef>
            </a:pPr>
            <a:endParaRPr lang="tr-TR" sz="2400" dirty="0">
              <a:latin typeface="Georgia Pro" panose="02040502050405020303" pitchFamily="18" charset="0"/>
            </a:endParaRPr>
          </a:p>
          <a:p>
            <a:pPr algn="just">
              <a:spcBef>
                <a:spcPts val="200"/>
              </a:spcBef>
            </a:pPr>
            <a:r>
              <a:rPr lang="tr-TR" sz="2400" b="1" dirty="0">
                <a:solidFill>
                  <a:srgbClr val="FF0000"/>
                </a:solidFill>
                <a:latin typeface="Georgia Pro" panose="02040502050405020303" pitchFamily="18" charset="0"/>
              </a:rPr>
              <a:t>-</a:t>
            </a:r>
            <a:r>
              <a:rPr lang="tr-TR" sz="2400" dirty="0">
                <a:latin typeface="Georgia Pro" panose="02040502050405020303" pitchFamily="18" charset="0"/>
              </a:rPr>
              <a:t>Teknoparklarda elde edilen kazançların istisna kapsamında yer alan  </a:t>
            </a:r>
            <a:r>
              <a:rPr lang="tr-TR" sz="2400" u="sng" dirty="0">
                <a:solidFill>
                  <a:srgbClr val="FF0000"/>
                </a:solidFill>
                <a:latin typeface="Georgia Pro" panose="02040502050405020303" pitchFamily="18" charset="0"/>
              </a:rPr>
              <a:t>AR-GE</a:t>
            </a:r>
            <a:r>
              <a:rPr lang="tr-TR" sz="2400" dirty="0">
                <a:solidFill>
                  <a:srgbClr val="FF0000"/>
                </a:solidFill>
                <a:latin typeface="Georgia Pro" panose="02040502050405020303" pitchFamily="18" charset="0"/>
              </a:rPr>
              <a:t>, </a:t>
            </a:r>
            <a:r>
              <a:rPr lang="tr-TR" sz="2400" u="sng" dirty="0">
                <a:solidFill>
                  <a:srgbClr val="FF0000"/>
                </a:solidFill>
                <a:latin typeface="Georgia Pro" panose="02040502050405020303" pitchFamily="18" charset="0"/>
              </a:rPr>
              <a:t>YAZILIM</a:t>
            </a:r>
            <a:r>
              <a:rPr lang="tr-TR" sz="2400" dirty="0">
                <a:solidFill>
                  <a:srgbClr val="FF0000"/>
                </a:solidFill>
                <a:latin typeface="Georgia Pro" panose="02040502050405020303" pitchFamily="18" charset="0"/>
              </a:rPr>
              <a:t> ve </a:t>
            </a:r>
            <a:r>
              <a:rPr lang="tr-TR" sz="2400" u="sng" dirty="0">
                <a:solidFill>
                  <a:srgbClr val="FF0000"/>
                </a:solidFill>
                <a:latin typeface="Georgia Pro" panose="02040502050405020303" pitchFamily="18" charset="0"/>
              </a:rPr>
              <a:t>TASARIM</a:t>
            </a:r>
            <a:r>
              <a:rPr lang="tr-TR" sz="2400" dirty="0">
                <a:solidFill>
                  <a:srgbClr val="FF0000"/>
                </a:solidFill>
                <a:latin typeface="Georgia Pro" panose="02040502050405020303" pitchFamily="18" charset="0"/>
              </a:rPr>
              <a:t> </a:t>
            </a:r>
            <a:r>
              <a:rPr lang="tr-TR" sz="2400" dirty="0">
                <a:latin typeface="Georgia Pro" panose="02040502050405020303" pitchFamily="18" charset="0"/>
              </a:rPr>
              <a:t>faaliyetlerine dayalı olması,</a:t>
            </a:r>
          </a:p>
          <a:p>
            <a:pPr algn="just">
              <a:spcBef>
                <a:spcPts val="200"/>
              </a:spcBef>
            </a:pPr>
            <a:endParaRPr lang="tr-TR" sz="2400" dirty="0">
              <a:latin typeface="Georgia Pro" panose="02040502050405020303" pitchFamily="18" charset="0"/>
            </a:endParaRPr>
          </a:p>
          <a:p>
            <a:pPr algn="just">
              <a:spcBef>
                <a:spcPts val="200"/>
              </a:spcBef>
            </a:pPr>
            <a:r>
              <a:rPr lang="tr-TR" sz="2400" b="1" dirty="0">
                <a:solidFill>
                  <a:srgbClr val="FF0000"/>
                </a:solidFill>
                <a:latin typeface="Georgia Pro" panose="02040502050405020303" pitchFamily="18" charset="0"/>
              </a:rPr>
              <a:t>-</a:t>
            </a:r>
            <a:r>
              <a:rPr lang="tr-TR" sz="2400" dirty="0">
                <a:latin typeface="Georgia Pro" panose="02040502050405020303" pitchFamily="18" charset="0"/>
              </a:rPr>
              <a:t>İşletmeler gelirlerini bölge içi ve bölge dışı faaliyetlerinin ayrımını yaparak muhasebe hesap planlarını oluştururken buna göre hareket  etmeleri.</a:t>
            </a:r>
          </a:p>
          <a:p>
            <a:pPr marL="0" indent="0">
              <a:lnSpc>
                <a:spcPct val="100000"/>
              </a:lnSpc>
              <a:spcBef>
                <a:spcPts val="200"/>
              </a:spcBef>
              <a:buNone/>
            </a:pPr>
            <a:r>
              <a:rPr lang="tr-TR" sz="2400" dirty="0">
                <a:latin typeface="Georgia Pro" panose="02040502050405020303" pitchFamily="18" charset="0"/>
              </a:rPr>
              <a:t>      </a:t>
            </a:r>
            <a:r>
              <a:rPr lang="tr-TR" sz="2400" dirty="0">
                <a:solidFill>
                  <a:srgbClr val="FF0000"/>
                </a:solidFill>
                <a:latin typeface="Georgia Pro" panose="02040502050405020303" pitchFamily="18" charset="0"/>
              </a:rPr>
              <a:t>- </a:t>
            </a:r>
            <a:r>
              <a:rPr lang="tr-TR" sz="2400" dirty="0">
                <a:latin typeface="Georgia Pro" panose="02040502050405020303" pitchFamily="18" charset="0"/>
              </a:rPr>
              <a:t>31.12.2028 tarihine kadar gelir ve kurumlar vergisinden istisnadır.</a:t>
            </a:r>
          </a:p>
          <a:p>
            <a:pPr marL="0" indent="0">
              <a:lnSpc>
                <a:spcPct val="100000"/>
              </a:lnSpc>
              <a:spcBef>
                <a:spcPts val="200"/>
              </a:spcBef>
              <a:buNone/>
            </a:pPr>
            <a:endParaRPr lang="tr-TR" sz="2400" dirty="0">
              <a:latin typeface="Georgia Pro" panose="02040502050405020303" pitchFamily="18" charset="0"/>
            </a:endParaRPr>
          </a:p>
          <a:p>
            <a:pPr marL="0" indent="0">
              <a:lnSpc>
                <a:spcPct val="100000"/>
              </a:lnSpc>
              <a:spcBef>
                <a:spcPts val="200"/>
              </a:spcBef>
              <a:buNone/>
            </a:pPr>
            <a:endParaRPr lang="tr-TR" sz="2400" dirty="0">
              <a:latin typeface="Georgia Pro" panose="02040502050405020303" pitchFamily="18" charset="0"/>
            </a:endParaRPr>
          </a:p>
          <a:p>
            <a:pPr marL="0" indent="0">
              <a:lnSpc>
                <a:spcPct val="100000"/>
              </a:lnSpc>
              <a:spcBef>
                <a:spcPts val="200"/>
              </a:spcBef>
              <a:buNone/>
            </a:pPr>
            <a:endParaRPr lang="tr-TR" sz="2400" dirty="0">
              <a:latin typeface="Georgia Pro" panose="02040502050405020303" pitchFamily="18" charset="0"/>
            </a:endParaRPr>
          </a:p>
          <a:p>
            <a:pPr marL="0" indent="0">
              <a:lnSpc>
                <a:spcPct val="100000"/>
              </a:lnSpc>
              <a:spcBef>
                <a:spcPts val="200"/>
              </a:spcBef>
              <a:buNone/>
            </a:pPr>
            <a:endParaRPr lang="tr-TR" sz="2400" dirty="0">
              <a:latin typeface="Georgia Pro" panose="02040502050405020303" pitchFamily="18" charset="0"/>
            </a:endParaRPr>
          </a:p>
          <a:p>
            <a:pPr marL="0" indent="0">
              <a:lnSpc>
                <a:spcPct val="100000"/>
              </a:lnSpc>
              <a:spcBef>
                <a:spcPts val="200"/>
              </a:spcBef>
              <a:buNone/>
            </a:pPr>
            <a:endParaRPr lang="tr-TR" sz="2400" dirty="0">
              <a:latin typeface="Georgia Pro" panose="02040502050405020303" pitchFamily="18" charset="0"/>
            </a:endParaRPr>
          </a:p>
          <a:p>
            <a:pPr marL="0" indent="0">
              <a:lnSpc>
                <a:spcPct val="100000"/>
              </a:lnSpc>
              <a:spcBef>
                <a:spcPts val="200"/>
              </a:spcBef>
              <a:buNone/>
            </a:pPr>
            <a:r>
              <a:rPr lang="tr-TR" sz="2400" dirty="0">
                <a:latin typeface="Georgia Pro" panose="02040502050405020303" pitchFamily="18" charset="0"/>
              </a:rPr>
              <a:t>	</a:t>
            </a:r>
          </a:p>
        </p:txBody>
      </p:sp>
      <p:sp>
        <p:nvSpPr>
          <p:cNvPr id="3" name="Slayt Numarası Yer Tutucusu 2">
            <a:extLst>
              <a:ext uri="{FF2B5EF4-FFF2-40B4-BE49-F238E27FC236}">
                <a16:creationId xmlns:a16="http://schemas.microsoft.com/office/drawing/2014/main" id="{6F75B5B3-DB28-4F37-8728-05CC11780E7A}"/>
              </a:ext>
            </a:extLst>
          </p:cNvPr>
          <p:cNvSpPr>
            <a:spLocks noGrp="1"/>
          </p:cNvSpPr>
          <p:nvPr>
            <p:ph type="sldNum" sz="quarter" idx="12"/>
          </p:nvPr>
        </p:nvSpPr>
        <p:spPr/>
        <p:txBody>
          <a:bodyPr/>
          <a:lstStyle/>
          <a:p>
            <a:fld id="{69E57DC2-970A-4B3E-BB1C-7A09969E49DF}" type="slidenum">
              <a:rPr lang="en-US" smtClean="0"/>
              <a:t>17</a:t>
            </a:fld>
            <a:endParaRPr lang="en-US" dirty="0"/>
          </a:p>
        </p:txBody>
      </p:sp>
    </p:spTree>
    <p:extLst>
      <p:ext uri="{BB962C8B-B14F-4D97-AF65-F5344CB8AC3E}">
        <p14:creationId xmlns:p14="http://schemas.microsoft.com/office/powerpoint/2010/main" val="2821021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DCA2008-FB0E-4D8B-B4AA-AE0C92DD9023}"/>
              </a:ext>
            </a:extLst>
          </p:cNvPr>
          <p:cNvSpPr>
            <a:spLocks noGrp="1"/>
          </p:cNvSpPr>
          <p:nvPr>
            <p:ph type="title"/>
          </p:nvPr>
        </p:nvSpPr>
        <p:spPr>
          <a:xfrm>
            <a:off x="861237" y="685800"/>
            <a:ext cx="11100391" cy="1100470"/>
          </a:xfrm>
        </p:spPr>
        <p:txBody>
          <a:bodyPr>
            <a:normAutofit fontScale="90000"/>
          </a:bodyPr>
          <a:lstStyle/>
          <a:p>
            <a:pPr algn="ctr"/>
            <a:r>
              <a:rPr lang="tr-TR" sz="4000" b="1" dirty="0">
                <a:solidFill>
                  <a:srgbClr val="FF0000"/>
                </a:solidFill>
                <a:latin typeface="Georgia Pro" panose="02040502050405020303" pitchFamily="18" charset="0"/>
              </a:rPr>
              <a:t>İSTİSNA KAPSAMINDA YER ALMAYAN KAZANÇLAR</a:t>
            </a:r>
            <a:br>
              <a:rPr lang="tr-TR" sz="4400" dirty="0">
                <a:solidFill>
                  <a:srgbClr val="FF0000"/>
                </a:solidFill>
                <a:latin typeface="+mj-lt"/>
              </a:rPr>
            </a:br>
            <a:endParaRPr lang="tr-TR" dirty="0"/>
          </a:p>
        </p:txBody>
      </p:sp>
      <p:sp>
        <p:nvSpPr>
          <p:cNvPr id="3" name="İçerik Yer Tutucusu 2">
            <a:extLst>
              <a:ext uri="{FF2B5EF4-FFF2-40B4-BE49-F238E27FC236}">
                <a16:creationId xmlns:a16="http://schemas.microsoft.com/office/drawing/2014/main" id="{29F4860B-1E55-4A18-A4DB-874FEFE84303}"/>
              </a:ext>
            </a:extLst>
          </p:cNvPr>
          <p:cNvSpPr>
            <a:spLocks noGrp="1"/>
          </p:cNvSpPr>
          <p:nvPr>
            <p:ph idx="1"/>
          </p:nvPr>
        </p:nvSpPr>
        <p:spPr>
          <a:xfrm>
            <a:off x="861237" y="2286000"/>
            <a:ext cx="11100391" cy="4146698"/>
          </a:xfrm>
        </p:spPr>
        <p:txBody>
          <a:bodyPr>
            <a:normAutofit lnSpcReduction="10000"/>
          </a:bodyPr>
          <a:lstStyle/>
          <a:p>
            <a:pPr algn="just"/>
            <a:r>
              <a:rPr lang="tr-TR" sz="2400" dirty="0">
                <a:solidFill>
                  <a:schemeClr val="tx1"/>
                </a:solidFill>
                <a:latin typeface="Georgia Pro" panose="02040502050405020303" pitchFamily="18" charset="0"/>
              </a:rPr>
              <a:t>1- </a:t>
            </a:r>
            <a:r>
              <a:rPr lang="tr-TR" sz="2400" dirty="0">
                <a:latin typeface="Georgia Pro" panose="02040502050405020303" pitchFamily="18" charset="0"/>
              </a:rPr>
              <a:t>İşletmelerin Teknoparklarda diğer faaliyetlerinden  elde ettikleri kazançlar istisna kapsamı dışındadır.</a:t>
            </a:r>
          </a:p>
          <a:p>
            <a:pPr algn="just"/>
            <a:endParaRPr lang="tr-TR" sz="2400" dirty="0">
              <a:latin typeface="Georgia Pro" panose="02040502050405020303" pitchFamily="18" charset="0"/>
            </a:endParaRPr>
          </a:p>
          <a:p>
            <a:pPr algn="just"/>
            <a:r>
              <a:rPr lang="tr-TR" sz="2400" dirty="0">
                <a:solidFill>
                  <a:schemeClr val="tx1"/>
                </a:solidFill>
                <a:latin typeface="Georgia Pro" panose="02040502050405020303" pitchFamily="18" charset="0"/>
              </a:rPr>
              <a:t>2- </a:t>
            </a:r>
            <a:r>
              <a:rPr lang="tr-TR" sz="2400" dirty="0">
                <a:latin typeface="Georgia Pro" panose="02040502050405020303" pitchFamily="18" charset="0"/>
              </a:rPr>
              <a:t>Ar-Ge, yazılım ve tasarım faaliyeti kapsamında yer almakla birlikte, teknopark dışında yürütülen faaliyetlerden elde edilen kazançlar istisna kapsamında yer almazlar.</a:t>
            </a:r>
          </a:p>
          <a:p>
            <a:pPr algn="just"/>
            <a:endParaRPr lang="tr-TR" sz="2400" dirty="0">
              <a:latin typeface="Georgia Pro" panose="02040502050405020303" pitchFamily="18" charset="0"/>
            </a:endParaRPr>
          </a:p>
          <a:p>
            <a:pPr algn="just"/>
            <a:r>
              <a:rPr lang="tr-TR" sz="2400" dirty="0">
                <a:solidFill>
                  <a:schemeClr val="tx1"/>
                </a:solidFill>
                <a:latin typeface="Georgia Pro" panose="02040502050405020303" pitchFamily="18" charset="0"/>
              </a:rPr>
              <a:t>3-</a:t>
            </a:r>
            <a:r>
              <a:rPr lang="tr-TR" sz="2400" dirty="0">
                <a:solidFill>
                  <a:srgbClr val="FF0000"/>
                </a:solidFill>
                <a:latin typeface="Georgia Pro" panose="02040502050405020303" pitchFamily="18" charset="0"/>
              </a:rPr>
              <a:t> </a:t>
            </a:r>
            <a:r>
              <a:rPr lang="tr-TR" sz="2400" dirty="0">
                <a:latin typeface="Georgia Pro" panose="02040502050405020303" pitchFamily="18" charset="0"/>
              </a:rPr>
              <a:t>Yukarıda yer alan faaliyetler dışındaki elde edilen kazançlar (kur farkı geliri, vade farkı geliri, faiz, repo gelirleri vb.) istisna kapsamında değerlendirilmez. </a:t>
            </a:r>
          </a:p>
          <a:p>
            <a:endParaRPr lang="tr-TR" dirty="0"/>
          </a:p>
        </p:txBody>
      </p:sp>
      <p:sp>
        <p:nvSpPr>
          <p:cNvPr id="4" name="Slayt Numarası Yer Tutucusu 3">
            <a:extLst>
              <a:ext uri="{FF2B5EF4-FFF2-40B4-BE49-F238E27FC236}">
                <a16:creationId xmlns:a16="http://schemas.microsoft.com/office/drawing/2014/main" id="{613ABD1A-B89C-438C-A98A-7BEB118B8324}"/>
              </a:ext>
            </a:extLst>
          </p:cNvPr>
          <p:cNvSpPr>
            <a:spLocks noGrp="1"/>
          </p:cNvSpPr>
          <p:nvPr>
            <p:ph type="sldNum" sz="quarter" idx="12"/>
          </p:nvPr>
        </p:nvSpPr>
        <p:spPr/>
        <p:txBody>
          <a:bodyPr/>
          <a:lstStyle/>
          <a:p>
            <a:fld id="{69E57DC2-970A-4B3E-BB1C-7A09969E49DF}" type="slidenum">
              <a:rPr lang="en-US" smtClean="0"/>
              <a:t>18</a:t>
            </a:fld>
            <a:endParaRPr lang="en-US" dirty="0"/>
          </a:p>
        </p:txBody>
      </p:sp>
    </p:spTree>
    <p:extLst>
      <p:ext uri="{BB962C8B-B14F-4D97-AF65-F5344CB8AC3E}">
        <p14:creationId xmlns:p14="http://schemas.microsoft.com/office/powerpoint/2010/main" val="1508000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94E9A68-C486-43B8-85DE-BC5F4C113AB9}"/>
              </a:ext>
            </a:extLst>
          </p:cNvPr>
          <p:cNvSpPr>
            <a:spLocks noGrp="1"/>
          </p:cNvSpPr>
          <p:nvPr>
            <p:ph type="title"/>
          </p:nvPr>
        </p:nvSpPr>
        <p:spPr>
          <a:xfrm>
            <a:off x="914400" y="685800"/>
            <a:ext cx="11057860" cy="1036674"/>
          </a:xfrm>
        </p:spPr>
        <p:txBody>
          <a:bodyPr>
            <a:noAutofit/>
          </a:bodyPr>
          <a:lstStyle/>
          <a:p>
            <a:pPr algn="ctr"/>
            <a:r>
              <a:rPr lang="tr-TR" sz="3600" dirty="0">
                <a:solidFill>
                  <a:srgbClr val="FF0000"/>
                </a:solidFill>
                <a:latin typeface="Georgia Pro" panose="02040502050405020303" pitchFamily="18" charset="0"/>
              </a:rPr>
              <a:t>TEKNOPARKTAKİ İŞLEMLERİN  MUHASEBELEŞTİRİLMESİ </a:t>
            </a:r>
          </a:p>
        </p:txBody>
      </p:sp>
      <p:sp>
        <p:nvSpPr>
          <p:cNvPr id="3" name="İçerik Yer Tutucusu 2">
            <a:extLst>
              <a:ext uri="{FF2B5EF4-FFF2-40B4-BE49-F238E27FC236}">
                <a16:creationId xmlns:a16="http://schemas.microsoft.com/office/drawing/2014/main" id="{0F7322EE-20CE-4AEE-9D1B-6CBE7419CED4}"/>
              </a:ext>
            </a:extLst>
          </p:cNvPr>
          <p:cNvSpPr>
            <a:spLocks noGrp="1"/>
          </p:cNvSpPr>
          <p:nvPr>
            <p:ph idx="1"/>
          </p:nvPr>
        </p:nvSpPr>
        <p:spPr>
          <a:xfrm>
            <a:off x="914400" y="2285999"/>
            <a:ext cx="11057860" cy="3976577"/>
          </a:xfrm>
        </p:spPr>
        <p:txBody>
          <a:bodyPr>
            <a:normAutofit/>
          </a:bodyPr>
          <a:lstStyle/>
          <a:p>
            <a:r>
              <a:rPr lang="tr-TR" sz="2800" b="1" dirty="0">
                <a:latin typeface="Georgia Pro" panose="02040502050405020303" pitchFamily="18" charset="0"/>
              </a:rPr>
              <a:t>İŞLETMELER TEKNOPARKLARDA TEMEL OLARAK GERÇEKLEŞTİRDİĞİ  İŞLEMLER</a:t>
            </a:r>
          </a:p>
          <a:p>
            <a:pPr>
              <a:buFont typeface="Wingdings" panose="05000000000000000000" pitchFamily="2" charset="2"/>
              <a:buChar char="ü"/>
            </a:pPr>
            <a:r>
              <a:rPr lang="tr-TR" sz="3200" dirty="0">
                <a:latin typeface="Georgia Pro" panose="02040502050405020303" pitchFamily="18" charset="0"/>
              </a:rPr>
              <a:t> Ar-Ge, yazılım ve tasarım projesine bağlı olarak yapılan giderler</a:t>
            </a:r>
          </a:p>
          <a:p>
            <a:pPr>
              <a:buFont typeface="Wingdings" panose="05000000000000000000" pitchFamily="2" charset="2"/>
              <a:buChar char="ü"/>
            </a:pPr>
            <a:r>
              <a:rPr lang="tr-TR" sz="3200" dirty="0">
                <a:latin typeface="Georgia Pro" panose="02040502050405020303" pitchFamily="18" charset="0"/>
              </a:rPr>
              <a:t>İstisna kapsamında olan veya olmayan satışlar</a:t>
            </a:r>
          </a:p>
          <a:p>
            <a:pPr>
              <a:buFont typeface="Wingdings" panose="05000000000000000000" pitchFamily="2" charset="2"/>
              <a:buChar char="ü"/>
            </a:pPr>
            <a:r>
              <a:rPr lang="tr-TR" sz="3200" dirty="0">
                <a:latin typeface="Georgia Pro" panose="02040502050405020303" pitchFamily="18" charset="0"/>
              </a:rPr>
              <a:t>Çeşitli kurum ve kuruluşlardan alınan hibeler</a:t>
            </a:r>
          </a:p>
          <a:p>
            <a:pPr>
              <a:buFont typeface="Wingdings" panose="05000000000000000000" pitchFamily="2" charset="2"/>
              <a:buChar char="ü"/>
            </a:pPr>
            <a:r>
              <a:rPr lang="tr-TR" sz="3200" dirty="0">
                <a:latin typeface="Georgia Pro" panose="02040502050405020303" pitchFamily="18" charset="0"/>
              </a:rPr>
              <a:t>Seri üretim faaliyetler</a:t>
            </a:r>
          </a:p>
        </p:txBody>
      </p:sp>
      <p:sp>
        <p:nvSpPr>
          <p:cNvPr id="4" name="Slayt Numarası Yer Tutucusu 3">
            <a:extLst>
              <a:ext uri="{FF2B5EF4-FFF2-40B4-BE49-F238E27FC236}">
                <a16:creationId xmlns:a16="http://schemas.microsoft.com/office/drawing/2014/main" id="{C611EB42-D2FD-4882-B9C9-BB474310BCC5}"/>
              </a:ext>
            </a:extLst>
          </p:cNvPr>
          <p:cNvSpPr>
            <a:spLocks noGrp="1"/>
          </p:cNvSpPr>
          <p:nvPr>
            <p:ph type="sldNum" sz="quarter" idx="12"/>
          </p:nvPr>
        </p:nvSpPr>
        <p:spPr/>
        <p:txBody>
          <a:bodyPr/>
          <a:lstStyle/>
          <a:p>
            <a:fld id="{69E57DC2-970A-4B3E-BB1C-7A09969E49DF}" type="slidenum">
              <a:rPr lang="en-US" smtClean="0"/>
              <a:t>19</a:t>
            </a:fld>
            <a:endParaRPr lang="en-US" dirty="0"/>
          </a:p>
        </p:txBody>
      </p:sp>
    </p:spTree>
    <p:extLst>
      <p:ext uri="{BB962C8B-B14F-4D97-AF65-F5344CB8AC3E}">
        <p14:creationId xmlns:p14="http://schemas.microsoft.com/office/powerpoint/2010/main" val="395267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CD4AFD-ED9F-4359-8627-18CDAF66FECA}"/>
              </a:ext>
            </a:extLst>
          </p:cNvPr>
          <p:cNvSpPr>
            <a:spLocks noGrp="1"/>
          </p:cNvSpPr>
          <p:nvPr>
            <p:ph type="title"/>
          </p:nvPr>
        </p:nvSpPr>
        <p:spPr>
          <a:xfrm>
            <a:off x="829340" y="590107"/>
            <a:ext cx="11174818" cy="940981"/>
          </a:xfrm>
        </p:spPr>
        <p:txBody>
          <a:bodyPr>
            <a:noAutofit/>
          </a:bodyPr>
          <a:lstStyle/>
          <a:p>
            <a:pPr algn="ctr"/>
            <a:r>
              <a:rPr lang="tr-TR" sz="3600" dirty="0">
                <a:solidFill>
                  <a:srgbClr val="FF0000"/>
                </a:solidFill>
                <a:latin typeface="Georgia Pro" panose="02040502050405020303" pitchFamily="18" charset="0"/>
              </a:rPr>
              <a:t>TEKNOPARKTAKİ İŞLEMLERİN  MUHASEBELEŞTİRİLMESİ </a:t>
            </a:r>
            <a:endParaRPr lang="tr-TR" sz="3600" dirty="0"/>
          </a:p>
        </p:txBody>
      </p:sp>
      <p:sp>
        <p:nvSpPr>
          <p:cNvPr id="3" name="İçerik Yer Tutucusu 2">
            <a:extLst>
              <a:ext uri="{FF2B5EF4-FFF2-40B4-BE49-F238E27FC236}">
                <a16:creationId xmlns:a16="http://schemas.microsoft.com/office/drawing/2014/main" id="{A206730B-872C-49D0-ACAD-6D5C214F55BB}"/>
              </a:ext>
            </a:extLst>
          </p:cNvPr>
          <p:cNvSpPr>
            <a:spLocks noGrp="1"/>
          </p:cNvSpPr>
          <p:nvPr>
            <p:ph idx="1"/>
          </p:nvPr>
        </p:nvSpPr>
        <p:spPr>
          <a:xfrm>
            <a:off x="829340" y="2286000"/>
            <a:ext cx="11174818" cy="4199860"/>
          </a:xfrm>
        </p:spPr>
        <p:txBody>
          <a:bodyPr>
            <a:noAutofit/>
          </a:bodyPr>
          <a:lstStyle/>
          <a:p>
            <a:r>
              <a:rPr lang="tr-TR" sz="3200" dirty="0">
                <a:latin typeface="Georgia Pro" panose="02040502050405020303" pitchFamily="18" charset="0"/>
              </a:rPr>
              <a:t>Teknoparklardaki tüm faaliyetler yönetici şirketin onayladığı Ar-Ge projesi çerçevesinde gerçekleştirildiğinden, bu bölgelerdeki </a:t>
            </a:r>
            <a:r>
              <a:rPr lang="tr-TR" sz="3200" b="1" dirty="0">
                <a:latin typeface="Georgia Pro" panose="02040502050405020303" pitchFamily="18" charset="0"/>
              </a:rPr>
              <a:t>Ar-Ge, yazılım ve tasarım faaliyetlerine yönelik harcamalar doğrudan gider yazılmazlar</a:t>
            </a:r>
            <a:r>
              <a:rPr lang="tr-TR" sz="3200" dirty="0">
                <a:latin typeface="Georgia Pro" panose="02040502050405020303" pitchFamily="18" charset="0"/>
              </a:rPr>
              <a:t>. Bu harcamaların aktifleştirilmesi ve ortaya çıkan </a:t>
            </a:r>
            <a:r>
              <a:rPr lang="tr-TR" sz="3200" dirty="0" err="1">
                <a:latin typeface="Georgia Pro" panose="02040502050405020303" pitchFamily="18" charset="0"/>
              </a:rPr>
              <a:t>gayrimaddi</a:t>
            </a:r>
            <a:r>
              <a:rPr lang="tr-TR" sz="3200" dirty="0">
                <a:latin typeface="Georgia Pro" panose="02040502050405020303" pitchFamily="18" charset="0"/>
              </a:rPr>
              <a:t> hakkın maliyet bedelinin amortisman yoluyla itfa edilmesi gerekir. Ar-Ge faaliyetinin başarısız olması durumunda ise, yapılan harcamalar muhasebe açısından tek seferde gider yazılır. </a:t>
            </a:r>
          </a:p>
          <a:p>
            <a:pPr marL="0" indent="0">
              <a:buNone/>
            </a:pPr>
            <a:endParaRPr lang="tr-TR" sz="2600" dirty="0">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65DAF028-682F-43F1-B18A-6491E7994266}"/>
              </a:ext>
            </a:extLst>
          </p:cNvPr>
          <p:cNvSpPr>
            <a:spLocks noGrp="1"/>
          </p:cNvSpPr>
          <p:nvPr>
            <p:ph type="sldNum" sz="quarter" idx="12"/>
          </p:nvPr>
        </p:nvSpPr>
        <p:spPr/>
        <p:txBody>
          <a:bodyPr/>
          <a:lstStyle/>
          <a:p>
            <a:fld id="{69E57DC2-970A-4B3E-BB1C-7A09969E49DF}" type="slidenum">
              <a:rPr lang="en-US" smtClean="0"/>
              <a:t>20</a:t>
            </a:fld>
            <a:endParaRPr lang="en-US" dirty="0"/>
          </a:p>
        </p:txBody>
      </p:sp>
    </p:spTree>
    <p:extLst>
      <p:ext uri="{BB962C8B-B14F-4D97-AF65-F5344CB8AC3E}">
        <p14:creationId xmlns:p14="http://schemas.microsoft.com/office/powerpoint/2010/main" val="2993432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87CFE1F-61E7-4EF0-9D78-1F28C17D25C5}"/>
              </a:ext>
            </a:extLst>
          </p:cNvPr>
          <p:cNvSpPr>
            <a:spLocks noGrp="1"/>
          </p:cNvSpPr>
          <p:nvPr>
            <p:ph type="title"/>
          </p:nvPr>
        </p:nvSpPr>
        <p:spPr>
          <a:xfrm>
            <a:off x="914400" y="685800"/>
            <a:ext cx="11079126" cy="1004777"/>
          </a:xfrm>
        </p:spPr>
        <p:txBody>
          <a:bodyPr>
            <a:noAutofit/>
          </a:bodyPr>
          <a:lstStyle/>
          <a:p>
            <a:pPr algn="ctr"/>
            <a:r>
              <a:rPr lang="tr-TR" sz="3600" dirty="0">
                <a:solidFill>
                  <a:srgbClr val="FF0000"/>
                </a:solidFill>
                <a:latin typeface="Georgia Pro" panose="02040502050405020303" pitchFamily="18" charset="0"/>
              </a:rPr>
              <a:t>TEKNOPARKTAKİ İŞLEMLERİN  MUHASEBELEŞTİRİLMESİ </a:t>
            </a:r>
            <a:endParaRPr lang="tr-TR" sz="3600" dirty="0"/>
          </a:p>
        </p:txBody>
      </p:sp>
      <p:sp>
        <p:nvSpPr>
          <p:cNvPr id="3" name="İçerik Yer Tutucusu 2">
            <a:extLst>
              <a:ext uri="{FF2B5EF4-FFF2-40B4-BE49-F238E27FC236}">
                <a16:creationId xmlns:a16="http://schemas.microsoft.com/office/drawing/2014/main" id="{75E8C42E-2FEB-477D-A82B-DBE971A19A86}"/>
              </a:ext>
            </a:extLst>
          </p:cNvPr>
          <p:cNvSpPr>
            <a:spLocks noGrp="1"/>
          </p:cNvSpPr>
          <p:nvPr>
            <p:ph idx="1"/>
          </p:nvPr>
        </p:nvSpPr>
        <p:spPr>
          <a:xfrm>
            <a:off x="914400" y="2307265"/>
            <a:ext cx="11079126" cy="4189228"/>
          </a:xfrm>
        </p:spPr>
        <p:txBody>
          <a:bodyPr/>
          <a:lstStyle/>
          <a:p>
            <a:r>
              <a:rPr lang="tr-TR" sz="2800" dirty="0">
                <a:latin typeface="Georgia Pro" panose="02040502050405020303" pitchFamily="18" charset="0"/>
              </a:rPr>
              <a:t>1 sıra no.lu Muhasebe Sistemi Uygulama Genel Tebliğine göre, işletmede yeni ürün ve teknolojiler oluşturulması, mevcutların geliştirilmesi ve benzeri amaçlarla yapılan her türlü harcamalardan aktifleştirilmesi gerekenler, </a:t>
            </a:r>
            <a:r>
              <a:rPr lang="tr-TR" sz="2800" b="1" dirty="0">
                <a:latin typeface="Georgia Pro" panose="02040502050405020303" pitchFamily="18" charset="0"/>
              </a:rPr>
              <a:t>“263. Araştırma ve Geliştirme Giderleri”</a:t>
            </a:r>
            <a:r>
              <a:rPr lang="tr-TR" sz="2800" dirty="0">
                <a:latin typeface="Georgia Pro" panose="02040502050405020303" pitchFamily="18" charset="0"/>
              </a:rPr>
              <a:t> hesabının borcuna maliyet bedeli ile kaydedilir. Teknoparklarda yapılan Ar-Ge harcamaları da aktifleştirileceğinden, bu kapsamda yapılan tüm harcamalar </a:t>
            </a:r>
            <a:r>
              <a:rPr lang="tr-TR" sz="2800" b="1" dirty="0">
                <a:latin typeface="Georgia Pro" panose="02040502050405020303" pitchFamily="18" charset="0"/>
              </a:rPr>
              <a:t>“263. Araştırma ve Geliştirme Giderleri” </a:t>
            </a:r>
            <a:r>
              <a:rPr lang="tr-TR" sz="2800" dirty="0">
                <a:latin typeface="Georgia Pro" panose="02040502050405020303" pitchFamily="18" charset="0"/>
              </a:rPr>
              <a:t>hesabına getirilir. Bunun tek istisnası “</a:t>
            </a:r>
            <a:r>
              <a:rPr lang="tr-TR" sz="2800" b="1" dirty="0">
                <a:latin typeface="Georgia Pro" panose="02040502050405020303" pitchFamily="18" charset="0"/>
              </a:rPr>
              <a:t>sipariş üzerine yapılan Ar-Ge </a:t>
            </a:r>
            <a:r>
              <a:rPr lang="tr-TR" sz="2800" b="1" dirty="0" err="1">
                <a:latin typeface="Georgia Pro" panose="02040502050405020303" pitchFamily="18" charset="0"/>
              </a:rPr>
              <a:t>projeleri”dir</a:t>
            </a:r>
            <a:endParaRPr lang="tr-TR" sz="2800" b="1" dirty="0">
              <a:latin typeface="Georgia Pro" panose="02040502050405020303" pitchFamily="18" charset="0"/>
            </a:endParaRPr>
          </a:p>
          <a:p>
            <a:endParaRPr lang="tr-TR" dirty="0"/>
          </a:p>
        </p:txBody>
      </p:sp>
      <p:sp>
        <p:nvSpPr>
          <p:cNvPr id="4" name="Slayt Numarası Yer Tutucusu 3">
            <a:extLst>
              <a:ext uri="{FF2B5EF4-FFF2-40B4-BE49-F238E27FC236}">
                <a16:creationId xmlns:a16="http://schemas.microsoft.com/office/drawing/2014/main" id="{B74AA426-5863-48DE-99F8-6E2AD290863A}"/>
              </a:ext>
            </a:extLst>
          </p:cNvPr>
          <p:cNvSpPr>
            <a:spLocks noGrp="1"/>
          </p:cNvSpPr>
          <p:nvPr>
            <p:ph type="sldNum" sz="quarter" idx="12"/>
          </p:nvPr>
        </p:nvSpPr>
        <p:spPr/>
        <p:txBody>
          <a:bodyPr/>
          <a:lstStyle/>
          <a:p>
            <a:fld id="{69E57DC2-970A-4B3E-BB1C-7A09969E49DF}" type="slidenum">
              <a:rPr lang="en-US" smtClean="0"/>
              <a:t>21</a:t>
            </a:fld>
            <a:endParaRPr lang="en-US" dirty="0"/>
          </a:p>
        </p:txBody>
      </p:sp>
    </p:spTree>
    <p:extLst>
      <p:ext uri="{BB962C8B-B14F-4D97-AF65-F5344CB8AC3E}">
        <p14:creationId xmlns:p14="http://schemas.microsoft.com/office/powerpoint/2010/main" val="3669438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19D638-CCB9-45AA-A9FD-1BA9D6EB3590}"/>
              </a:ext>
            </a:extLst>
          </p:cNvPr>
          <p:cNvSpPr>
            <a:spLocks noGrp="1"/>
          </p:cNvSpPr>
          <p:nvPr>
            <p:ph type="title"/>
          </p:nvPr>
        </p:nvSpPr>
        <p:spPr>
          <a:xfrm>
            <a:off x="882502" y="653903"/>
            <a:ext cx="11036596" cy="1036674"/>
          </a:xfrm>
        </p:spPr>
        <p:txBody>
          <a:bodyPr>
            <a:noAutofit/>
          </a:bodyPr>
          <a:lstStyle/>
          <a:p>
            <a:pPr algn="ctr"/>
            <a:r>
              <a:rPr lang="tr-TR" sz="3600" dirty="0">
                <a:solidFill>
                  <a:srgbClr val="FF0000"/>
                </a:solidFill>
                <a:latin typeface="Georgia Pro" panose="02040502050405020303" pitchFamily="18" charset="0"/>
              </a:rPr>
              <a:t>TEKNOPARKTAKİ İŞLEMLERİN  MUHASEBELEŞTİRİLMESİ </a:t>
            </a:r>
            <a:endParaRPr lang="tr-TR" sz="3600" dirty="0"/>
          </a:p>
        </p:txBody>
      </p:sp>
      <p:sp>
        <p:nvSpPr>
          <p:cNvPr id="3" name="İçerik Yer Tutucusu 2">
            <a:extLst>
              <a:ext uri="{FF2B5EF4-FFF2-40B4-BE49-F238E27FC236}">
                <a16:creationId xmlns:a16="http://schemas.microsoft.com/office/drawing/2014/main" id="{C90DD329-BB23-49F1-ADBD-9FADEF4B9D45}"/>
              </a:ext>
            </a:extLst>
          </p:cNvPr>
          <p:cNvSpPr>
            <a:spLocks noGrp="1"/>
          </p:cNvSpPr>
          <p:nvPr>
            <p:ph idx="1"/>
          </p:nvPr>
        </p:nvSpPr>
        <p:spPr>
          <a:xfrm>
            <a:off x="882502" y="1956391"/>
            <a:ext cx="11036596" cy="4635795"/>
          </a:xfrm>
        </p:spPr>
        <p:txBody>
          <a:bodyPr>
            <a:normAutofit/>
          </a:bodyPr>
          <a:lstStyle/>
          <a:p>
            <a:pPr algn="ctr"/>
            <a:r>
              <a:rPr lang="tr-TR" sz="2400" dirty="0">
                <a:latin typeface="Georgia Pro" panose="02040502050405020303" pitchFamily="18" charset="0"/>
              </a:rPr>
              <a:t>DEVAM EDEN PROJELERDE KULLANILMASI GEREKEN HESAPLAR</a:t>
            </a:r>
          </a:p>
        </p:txBody>
      </p:sp>
      <p:sp>
        <p:nvSpPr>
          <p:cNvPr id="4" name="Dikdörtgen: Köşeleri Yuvarlatılmış 3">
            <a:extLst>
              <a:ext uri="{FF2B5EF4-FFF2-40B4-BE49-F238E27FC236}">
                <a16:creationId xmlns:a16="http://schemas.microsoft.com/office/drawing/2014/main" id="{41ABEF54-4001-4016-B4D4-041B80ADD5CA}"/>
              </a:ext>
            </a:extLst>
          </p:cNvPr>
          <p:cNvSpPr/>
          <p:nvPr/>
        </p:nvSpPr>
        <p:spPr>
          <a:xfrm>
            <a:off x="4547452" y="2578396"/>
            <a:ext cx="1190847" cy="914400"/>
          </a:xfrm>
          <a:prstGeom prst="roundRect">
            <a:avLst/>
          </a:prstGeom>
          <a:solidFill>
            <a:schemeClr val="tx2">
              <a:lumMod val="50000"/>
              <a:lumOff val="5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dirty="0"/>
              <a:t>750</a:t>
            </a:r>
          </a:p>
          <a:p>
            <a:pPr algn="ctr"/>
            <a:r>
              <a:rPr lang="tr-TR" dirty="0"/>
              <a:t>HESAP</a:t>
            </a:r>
          </a:p>
        </p:txBody>
      </p:sp>
      <p:sp>
        <p:nvSpPr>
          <p:cNvPr id="5" name="Ok: Sağ 4">
            <a:extLst>
              <a:ext uri="{FF2B5EF4-FFF2-40B4-BE49-F238E27FC236}">
                <a16:creationId xmlns:a16="http://schemas.microsoft.com/office/drawing/2014/main" id="{87AF4683-2282-4917-9A13-985355273243}"/>
              </a:ext>
            </a:extLst>
          </p:cNvPr>
          <p:cNvSpPr/>
          <p:nvPr/>
        </p:nvSpPr>
        <p:spPr>
          <a:xfrm>
            <a:off x="6096000" y="274878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Köşeleri Yuvarlatılmış 8">
            <a:extLst>
              <a:ext uri="{FF2B5EF4-FFF2-40B4-BE49-F238E27FC236}">
                <a16:creationId xmlns:a16="http://schemas.microsoft.com/office/drawing/2014/main" id="{EDE7F159-A066-46EE-AA12-F94E43904D10}"/>
              </a:ext>
            </a:extLst>
          </p:cNvPr>
          <p:cNvSpPr/>
          <p:nvPr/>
        </p:nvSpPr>
        <p:spPr>
          <a:xfrm>
            <a:off x="7354188" y="2537247"/>
            <a:ext cx="1275694" cy="90770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a:t>751</a:t>
            </a:r>
          </a:p>
          <a:p>
            <a:pPr algn="ctr"/>
            <a:r>
              <a:rPr lang="tr-TR"/>
              <a:t>HESAP</a:t>
            </a:r>
            <a:endParaRPr lang="tr-TR" dirty="0"/>
          </a:p>
        </p:txBody>
      </p:sp>
      <p:sp>
        <p:nvSpPr>
          <p:cNvPr id="10" name="Dikdörtgen: Köşeleri Yuvarlatılmış 9">
            <a:extLst>
              <a:ext uri="{FF2B5EF4-FFF2-40B4-BE49-F238E27FC236}">
                <a16:creationId xmlns:a16="http://schemas.microsoft.com/office/drawing/2014/main" id="{33683E77-BA11-44E9-9930-398AADFA25BF}"/>
              </a:ext>
            </a:extLst>
          </p:cNvPr>
          <p:cNvSpPr/>
          <p:nvPr/>
        </p:nvSpPr>
        <p:spPr>
          <a:xfrm>
            <a:off x="4547452" y="3984091"/>
            <a:ext cx="1190848" cy="9144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tr-TR" dirty="0"/>
              <a:t>751 HESAP</a:t>
            </a:r>
          </a:p>
        </p:txBody>
      </p:sp>
      <p:sp>
        <p:nvSpPr>
          <p:cNvPr id="11" name="Ok: Sağ 10">
            <a:extLst>
              <a:ext uri="{FF2B5EF4-FFF2-40B4-BE49-F238E27FC236}">
                <a16:creationId xmlns:a16="http://schemas.microsoft.com/office/drawing/2014/main" id="{71EF2E01-3455-4DBD-986F-4ED3A43482FC}"/>
              </a:ext>
            </a:extLst>
          </p:cNvPr>
          <p:cNvSpPr/>
          <p:nvPr/>
        </p:nvSpPr>
        <p:spPr>
          <a:xfrm>
            <a:off x="6096001" y="4249904"/>
            <a:ext cx="97840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Dikdörtgen: Köşeleri Yuvarlatılmış 11">
            <a:extLst>
              <a:ext uri="{FF2B5EF4-FFF2-40B4-BE49-F238E27FC236}">
                <a16:creationId xmlns:a16="http://schemas.microsoft.com/office/drawing/2014/main" id="{8BF876A8-E346-4DCF-B48C-42C75365248A}"/>
              </a:ext>
            </a:extLst>
          </p:cNvPr>
          <p:cNvSpPr/>
          <p:nvPr/>
        </p:nvSpPr>
        <p:spPr>
          <a:xfrm>
            <a:off x="7354188" y="3991145"/>
            <a:ext cx="1275694" cy="91439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tr-TR" dirty="0"/>
              <a:t>263</a:t>
            </a:r>
          </a:p>
          <a:p>
            <a:pPr algn="ctr"/>
            <a:r>
              <a:rPr lang="tr-TR" dirty="0"/>
              <a:t>HESAP</a:t>
            </a:r>
          </a:p>
        </p:txBody>
      </p:sp>
      <p:sp>
        <p:nvSpPr>
          <p:cNvPr id="13" name="Dikdörtgen: Köşeleri Yuvarlatılmış 12">
            <a:extLst>
              <a:ext uri="{FF2B5EF4-FFF2-40B4-BE49-F238E27FC236}">
                <a16:creationId xmlns:a16="http://schemas.microsoft.com/office/drawing/2014/main" id="{A76ADA5C-4C3D-4AF6-A7E6-CC8E67B139BA}"/>
              </a:ext>
            </a:extLst>
          </p:cNvPr>
          <p:cNvSpPr/>
          <p:nvPr/>
        </p:nvSpPr>
        <p:spPr>
          <a:xfrm>
            <a:off x="4547452" y="5555512"/>
            <a:ext cx="1190847" cy="9144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dirty="0"/>
              <a:t>263</a:t>
            </a:r>
          </a:p>
          <a:p>
            <a:pPr algn="ctr"/>
            <a:r>
              <a:rPr lang="tr-TR" dirty="0"/>
              <a:t>HESAP</a:t>
            </a:r>
          </a:p>
        </p:txBody>
      </p:sp>
      <p:sp>
        <p:nvSpPr>
          <p:cNvPr id="14" name="Ok: Sağ 13">
            <a:extLst>
              <a:ext uri="{FF2B5EF4-FFF2-40B4-BE49-F238E27FC236}">
                <a16:creationId xmlns:a16="http://schemas.microsoft.com/office/drawing/2014/main" id="{E63AECB8-3A0E-4633-9E3E-F60ED40CEE45}"/>
              </a:ext>
            </a:extLst>
          </p:cNvPr>
          <p:cNvSpPr/>
          <p:nvPr/>
        </p:nvSpPr>
        <p:spPr>
          <a:xfrm>
            <a:off x="6096000" y="571946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Köşeleri Yuvarlatılmış 14">
            <a:extLst>
              <a:ext uri="{FF2B5EF4-FFF2-40B4-BE49-F238E27FC236}">
                <a16:creationId xmlns:a16="http://schemas.microsoft.com/office/drawing/2014/main" id="{624C3DE0-6871-48A5-990F-0F57BC797302}"/>
              </a:ext>
            </a:extLst>
          </p:cNvPr>
          <p:cNvSpPr/>
          <p:nvPr/>
        </p:nvSpPr>
        <p:spPr>
          <a:xfrm>
            <a:off x="7432108" y="5555512"/>
            <a:ext cx="1197773" cy="9144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tr-TR" dirty="0"/>
              <a:t>260</a:t>
            </a:r>
          </a:p>
          <a:p>
            <a:pPr algn="ctr"/>
            <a:r>
              <a:rPr lang="tr-TR" dirty="0"/>
              <a:t>HESAP</a:t>
            </a:r>
          </a:p>
        </p:txBody>
      </p:sp>
      <p:sp>
        <p:nvSpPr>
          <p:cNvPr id="6" name="Slayt Numarası Yer Tutucusu 5">
            <a:extLst>
              <a:ext uri="{FF2B5EF4-FFF2-40B4-BE49-F238E27FC236}">
                <a16:creationId xmlns:a16="http://schemas.microsoft.com/office/drawing/2014/main" id="{DE4267A8-B6C2-426A-ADF5-A8FC45E59263}"/>
              </a:ext>
            </a:extLst>
          </p:cNvPr>
          <p:cNvSpPr>
            <a:spLocks noGrp="1"/>
          </p:cNvSpPr>
          <p:nvPr>
            <p:ph type="sldNum" sz="quarter" idx="12"/>
          </p:nvPr>
        </p:nvSpPr>
        <p:spPr/>
        <p:txBody>
          <a:bodyPr/>
          <a:lstStyle/>
          <a:p>
            <a:fld id="{69E57DC2-970A-4B3E-BB1C-7A09969E49DF}" type="slidenum">
              <a:rPr lang="en-US" smtClean="0"/>
              <a:t>22</a:t>
            </a:fld>
            <a:endParaRPr lang="en-US" dirty="0"/>
          </a:p>
        </p:txBody>
      </p:sp>
    </p:spTree>
    <p:extLst>
      <p:ext uri="{BB962C8B-B14F-4D97-AF65-F5344CB8AC3E}">
        <p14:creationId xmlns:p14="http://schemas.microsoft.com/office/powerpoint/2010/main" val="16306340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6CF3B76A-7D12-49E9-8466-03F787D07ED8}"/>
              </a:ext>
            </a:extLst>
          </p:cNvPr>
          <p:cNvSpPr>
            <a:spLocks noGrp="1"/>
          </p:cNvSpPr>
          <p:nvPr>
            <p:ph type="title"/>
          </p:nvPr>
        </p:nvSpPr>
        <p:spPr>
          <a:xfrm>
            <a:off x="925033" y="685800"/>
            <a:ext cx="11057860" cy="1026042"/>
          </a:xfrm>
        </p:spPr>
        <p:txBody>
          <a:bodyPr>
            <a:noAutofit/>
          </a:bodyPr>
          <a:lstStyle/>
          <a:p>
            <a:pPr algn="ctr"/>
            <a:r>
              <a:rPr lang="tr-TR" sz="3600" dirty="0">
                <a:solidFill>
                  <a:srgbClr val="FF0000"/>
                </a:solidFill>
                <a:latin typeface="Georgia Pro" panose="02040502050405020303" pitchFamily="18" charset="0"/>
              </a:rPr>
              <a:t>TEKNOPARKTAKİ İŞLEMLERİN  MUHASEBELEŞTİRİLMESİ </a:t>
            </a:r>
            <a:endParaRPr lang="tr-TR" sz="3600" dirty="0"/>
          </a:p>
        </p:txBody>
      </p:sp>
      <p:sp>
        <p:nvSpPr>
          <p:cNvPr id="4" name="İçerik Yer Tutucusu 3">
            <a:extLst>
              <a:ext uri="{FF2B5EF4-FFF2-40B4-BE49-F238E27FC236}">
                <a16:creationId xmlns:a16="http://schemas.microsoft.com/office/drawing/2014/main" id="{E46DF2B5-4952-4E5B-BA4C-FC4DE37BFC3B}"/>
              </a:ext>
            </a:extLst>
          </p:cNvPr>
          <p:cNvSpPr>
            <a:spLocks noGrp="1"/>
          </p:cNvSpPr>
          <p:nvPr>
            <p:ph idx="1"/>
          </p:nvPr>
        </p:nvSpPr>
        <p:spPr>
          <a:xfrm>
            <a:off x="925033" y="2286000"/>
            <a:ext cx="11057860" cy="3581400"/>
          </a:xfrm>
        </p:spPr>
        <p:txBody>
          <a:bodyPr>
            <a:normAutofit/>
          </a:bodyPr>
          <a:lstStyle/>
          <a:p>
            <a:r>
              <a:rPr lang="tr-TR" sz="2400" dirty="0">
                <a:latin typeface="Georgia Pro" panose="02040502050405020303" pitchFamily="18" charset="0"/>
              </a:rPr>
              <a:t>TAMAMLANAN PROJELERDE KULLANILMASI GEREKEN HESAPLAR</a:t>
            </a:r>
          </a:p>
          <a:p>
            <a:pPr marL="0" indent="0">
              <a:buNone/>
            </a:pPr>
            <a:endParaRPr lang="tr-TR" sz="2400" dirty="0">
              <a:latin typeface="Georgia Pro" panose="02040502050405020303" pitchFamily="18" charset="0"/>
            </a:endParaRPr>
          </a:p>
          <a:p>
            <a:pPr marL="0" indent="0">
              <a:buNone/>
            </a:pPr>
            <a:endParaRPr lang="tr-TR" sz="2400" dirty="0">
              <a:latin typeface="Georgia Pro" panose="02040502050405020303" pitchFamily="18" charset="0"/>
            </a:endParaRPr>
          </a:p>
        </p:txBody>
      </p:sp>
      <p:sp>
        <p:nvSpPr>
          <p:cNvPr id="5" name="Dikdörtgen: Köşeleri Yuvarlatılmış 4">
            <a:extLst>
              <a:ext uri="{FF2B5EF4-FFF2-40B4-BE49-F238E27FC236}">
                <a16:creationId xmlns:a16="http://schemas.microsoft.com/office/drawing/2014/main" id="{E06AAF59-B769-422D-A298-DDCCC2DF5DE0}"/>
              </a:ext>
            </a:extLst>
          </p:cNvPr>
          <p:cNvSpPr/>
          <p:nvPr/>
        </p:nvSpPr>
        <p:spPr>
          <a:xfrm>
            <a:off x="3019646" y="3040912"/>
            <a:ext cx="1127051" cy="9144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dirty="0"/>
              <a:t>750</a:t>
            </a:r>
          </a:p>
        </p:txBody>
      </p:sp>
      <p:sp>
        <p:nvSpPr>
          <p:cNvPr id="6" name="Dikdörtgen: Köşeleri Yuvarlatılmış 5">
            <a:extLst>
              <a:ext uri="{FF2B5EF4-FFF2-40B4-BE49-F238E27FC236}">
                <a16:creationId xmlns:a16="http://schemas.microsoft.com/office/drawing/2014/main" id="{9F95CC52-5319-439B-9505-3361DEA73E13}"/>
              </a:ext>
            </a:extLst>
          </p:cNvPr>
          <p:cNvSpPr/>
          <p:nvPr/>
        </p:nvSpPr>
        <p:spPr>
          <a:xfrm>
            <a:off x="3019646" y="4848446"/>
            <a:ext cx="1127051" cy="9144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tr-TR" dirty="0"/>
              <a:t>751 HESAP</a:t>
            </a:r>
          </a:p>
        </p:txBody>
      </p:sp>
      <p:sp>
        <p:nvSpPr>
          <p:cNvPr id="7" name="Ok: Sağ 6">
            <a:extLst>
              <a:ext uri="{FF2B5EF4-FFF2-40B4-BE49-F238E27FC236}">
                <a16:creationId xmlns:a16="http://schemas.microsoft.com/office/drawing/2014/main" id="{3D6C854B-B1BB-4BCB-BCDC-A59ADB5ECA76}"/>
              </a:ext>
            </a:extLst>
          </p:cNvPr>
          <p:cNvSpPr/>
          <p:nvPr/>
        </p:nvSpPr>
        <p:spPr>
          <a:xfrm>
            <a:off x="4731488" y="318668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Ok: Sağ 8">
            <a:extLst>
              <a:ext uri="{FF2B5EF4-FFF2-40B4-BE49-F238E27FC236}">
                <a16:creationId xmlns:a16="http://schemas.microsoft.com/office/drawing/2014/main" id="{27D0405D-357E-45F2-839B-73E3B71C350D}"/>
              </a:ext>
            </a:extLst>
          </p:cNvPr>
          <p:cNvSpPr/>
          <p:nvPr/>
        </p:nvSpPr>
        <p:spPr>
          <a:xfrm>
            <a:off x="5539563" y="5132337"/>
            <a:ext cx="4571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Ok: Sağ 9">
            <a:extLst>
              <a:ext uri="{FF2B5EF4-FFF2-40B4-BE49-F238E27FC236}">
                <a16:creationId xmlns:a16="http://schemas.microsoft.com/office/drawing/2014/main" id="{556FB35F-7167-41BD-AED9-F3F27485883A}"/>
              </a:ext>
            </a:extLst>
          </p:cNvPr>
          <p:cNvSpPr/>
          <p:nvPr/>
        </p:nvSpPr>
        <p:spPr>
          <a:xfrm>
            <a:off x="4731488" y="506333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Dikdörtgen: Köşeleri Yuvarlatılmış 10">
            <a:extLst>
              <a:ext uri="{FF2B5EF4-FFF2-40B4-BE49-F238E27FC236}">
                <a16:creationId xmlns:a16="http://schemas.microsoft.com/office/drawing/2014/main" id="{347CAA5C-771A-4068-AE95-4ED267B83065}"/>
              </a:ext>
            </a:extLst>
          </p:cNvPr>
          <p:cNvSpPr/>
          <p:nvPr/>
        </p:nvSpPr>
        <p:spPr>
          <a:xfrm>
            <a:off x="6251943" y="3040913"/>
            <a:ext cx="1127051" cy="914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dirty="0"/>
              <a:t>268 HESAP</a:t>
            </a:r>
          </a:p>
        </p:txBody>
      </p:sp>
      <p:sp>
        <p:nvSpPr>
          <p:cNvPr id="12" name="Dikdörtgen: Köşeleri Yuvarlatılmış 11">
            <a:extLst>
              <a:ext uri="{FF2B5EF4-FFF2-40B4-BE49-F238E27FC236}">
                <a16:creationId xmlns:a16="http://schemas.microsoft.com/office/drawing/2014/main" id="{6DB90269-BC93-4245-9A2A-F7C51468806F}"/>
              </a:ext>
            </a:extLst>
          </p:cNvPr>
          <p:cNvSpPr/>
          <p:nvPr/>
        </p:nvSpPr>
        <p:spPr>
          <a:xfrm>
            <a:off x="6241310" y="4805916"/>
            <a:ext cx="1137683" cy="914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tr-TR" dirty="0"/>
              <a:t>630 HESAP</a:t>
            </a:r>
          </a:p>
        </p:txBody>
      </p:sp>
      <p:sp>
        <p:nvSpPr>
          <p:cNvPr id="2" name="Slayt Numarası Yer Tutucusu 1">
            <a:extLst>
              <a:ext uri="{FF2B5EF4-FFF2-40B4-BE49-F238E27FC236}">
                <a16:creationId xmlns:a16="http://schemas.microsoft.com/office/drawing/2014/main" id="{371A0EAC-C011-4337-9CD4-C1944310FCAF}"/>
              </a:ext>
            </a:extLst>
          </p:cNvPr>
          <p:cNvSpPr>
            <a:spLocks noGrp="1"/>
          </p:cNvSpPr>
          <p:nvPr>
            <p:ph type="sldNum" sz="quarter" idx="12"/>
          </p:nvPr>
        </p:nvSpPr>
        <p:spPr/>
        <p:txBody>
          <a:bodyPr/>
          <a:lstStyle/>
          <a:p>
            <a:fld id="{69E57DC2-970A-4B3E-BB1C-7A09969E49DF}" type="slidenum">
              <a:rPr lang="en-US" smtClean="0"/>
              <a:t>23</a:t>
            </a:fld>
            <a:endParaRPr lang="en-US" dirty="0"/>
          </a:p>
        </p:txBody>
      </p:sp>
    </p:spTree>
    <p:extLst>
      <p:ext uri="{BB962C8B-B14F-4D97-AF65-F5344CB8AC3E}">
        <p14:creationId xmlns:p14="http://schemas.microsoft.com/office/powerpoint/2010/main" val="1494306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65433CB-76CE-419C-9167-1B49E75D3F53}"/>
              </a:ext>
            </a:extLst>
          </p:cNvPr>
          <p:cNvSpPr>
            <a:spLocks noGrp="1"/>
          </p:cNvSpPr>
          <p:nvPr>
            <p:ph type="title"/>
          </p:nvPr>
        </p:nvSpPr>
        <p:spPr>
          <a:xfrm>
            <a:off x="893135" y="685800"/>
            <a:ext cx="11036595" cy="1047307"/>
          </a:xfrm>
        </p:spPr>
        <p:txBody>
          <a:bodyPr>
            <a:noAutofit/>
          </a:bodyPr>
          <a:lstStyle/>
          <a:p>
            <a:pPr algn="ctr"/>
            <a:r>
              <a:rPr lang="tr-TR" sz="3600" dirty="0">
                <a:solidFill>
                  <a:srgbClr val="FF0000"/>
                </a:solidFill>
                <a:latin typeface="Georgia Pro" panose="02040502050405020303" pitchFamily="18" charset="0"/>
              </a:rPr>
              <a:t>TEKNOPARKTAKİ İŞLEMLERİN  MUHASEBELEŞTİRİLMESİ </a:t>
            </a:r>
            <a:endParaRPr lang="tr-TR" sz="3600" dirty="0"/>
          </a:p>
        </p:txBody>
      </p:sp>
      <p:sp>
        <p:nvSpPr>
          <p:cNvPr id="3" name="İçerik Yer Tutucusu 2">
            <a:extLst>
              <a:ext uri="{FF2B5EF4-FFF2-40B4-BE49-F238E27FC236}">
                <a16:creationId xmlns:a16="http://schemas.microsoft.com/office/drawing/2014/main" id="{9CA3D867-AD5A-4E19-88C4-7E6065A328C5}"/>
              </a:ext>
            </a:extLst>
          </p:cNvPr>
          <p:cNvSpPr>
            <a:spLocks noGrp="1"/>
          </p:cNvSpPr>
          <p:nvPr>
            <p:ph idx="1"/>
          </p:nvPr>
        </p:nvSpPr>
        <p:spPr>
          <a:xfrm>
            <a:off x="893135" y="2285999"/>
            <a:ext cx="10951535" cy="4295553"/>
          </a:xfrm>
        </p:spPr>
        <p:txBody>
          <a:bodyPr>
            <a:normAutofit/>
          </a:bodyPr>
          <a:lstStyle/>
          <a:p>
            <a:r>
              <a:rPr lang="tr-TR" sz="2000" b="1" dirty="0">
                <a:solidFill>
                  <a:schemeClr val="tx1"/>
                </a:solidFill>
                <a:latin typeface="Georgia Pro" panose="02040502050405020303" pitchFamily="18" charset="0"/>
              </a:rPr>
              <a:t>İlk Madde ve Malzeme Giderleri         </a:t>
            </a:r>
          </a:p>
          <a:p>
            <a:pPr marL="0" indent="0">
              <a:spcBef>
                <a:spcPts val="0"/>
              </a:spcBef>
              <a:buNone/>
            </a:pPr>
            <a:r>
              <a:rPr lang="tr-TR" b="1" dirty="0">
                <a:solidFill>
                  <a:srgbClr val="FF0000"/>
                </a:solidFill>
                <a:latin typeface="Georgia Pro" panose="02040502050405020303" pitchFamily="18" charset="0"/>
              </a:rPr>
              <a:t>      ÖRNEK: </a:t>
            </a:r>
            <a:r>
              <a:rPr lang="tr-TR" b="1" dirty="0">
                <a:solidFill>
                  <a:schemeClr val="tx1"/>
                </a:solidFill>
                <a:latin typeface="Georgia Pro" panose="02040502050405020303" pitchFamily="18" charset="0"/>
              </a:rPr>
              <a:t>(X)</a:t>
            </a:r>
            <a:r>
              <a:rPr lang="tr-TR" dirty="0">
                <a:latin typeface="Georgia Pro" panose="02040502050405020303" pitchFamily="18" charset="0"/>
              </a:rPr>
              <a:t> AŞ, SAU </a:t>
            </a:r>
            <a:r>
              <a:rPr lang="tr-TR" dirty="0" err="1">
                <a:latin typeface="Georgia Pro" panose="02040502050405020303" pitchFamily="18" charset="0"/>
              </a:rPr>
              <a:t>Teknopark’ta</a:t>
            </a:r>
            <a:r>
              <a:rPr lang="tr-TR" dirty="0">
                <a:latin typeface="Georgia Pro" panose="02040502050405020303" pitchFamily="18" charset="0"/>
              </a:rPr>
              <a:t> faaliyete geçmiş, yeni deprem erken uyarı </a:t>
            </a:r>
            <a:r>
              <a:rPr lang="tr-TR" b="1" dirty="0">
                <a:latin typeface="Georgia Pro" panose="02040502050405020303" pitchFamily="18" charset="0"/>
              </a:rPr>
              <a:t>cihazının     </a:t>
            </a:r>
          </a:p>
          <a:p>
            <a:pPr marL="0" indent="0">
              <a:spcBef>
                <a:spcPts val="0"/>
              </a:spcBef>
              <a:buNone/>
            </a:pPr>
            <a:r>
              <a:rPr lang="tr-TR" b="1" dirty="0">
                <a:latin typeface="Georgia Pro" panose="02040502050405020303" pitchFamily="18" charset="0"/>
              </a:rPr>
              <a:t>       yazılımı  ve üretimi ile</a:t>
            </a:r>
            <a:r>
              <a:rPr lang="tr-TR" dirty="0">
                <a:latin typeface="Georgia Pro" panose="02040502050405020303" pitchFamily="18" charset="0"/>
              </a:rPr>
              <a:t> ilgili projesi yönetici şirket tarafından onaylanmıştır. </a:t>
            </a:r>
          </a:p>
          <a:p>
            <a:pPr marL="0" indent="0">
              <a:spcBef>
                <a:spcPts val="0"/>
              </a:spcBef>
              <a:buNone/>
            </a:pPr>
            <a:r>
              <a:rPr lang="tr-TR" dirty="0">
                <a:latin typeface="Georgia Pro" panose="02040502050405020303" pitchFamily="18" charset="0"/>
              </a:rPr>
              <a:t>       Şirket, üretimde kullanmak üzere 150.000-TL tutarında ilk madde ve malzeme almış ve  </a:t>
            </a:r>
          </a:p>
          <a:p>
            <a:pPr marL="0" indent="0">
              <a:spcBef>
                <a:spcPts val="0"/>
              </a:spcBef>
              <a:buNone/>
            </a:pPr>
            <a:r>
              <a:rPr lang="tr-TR" dirty="0">
                <a:latin typeface="Georgia Pro" panose="02040502050405020303" pitchFamily="18" charset="0"/>
              </a:rPr>
              <a:t>       30.000-TL KDV borç senedi ile   ödemiştir. </a:t>
            </a:r>
          </a:p>
          <a:p>
            <a:pPr marL="0" indent="0">
              <a:buNone/>
            </a:pPr>
            <a:r>
              <a:rPr lang="tr-TR" dirty="0">
                <a:latin typeface="Georgia Pro" panose="02040502050405020303" pitchFamily="18" charset="0"/>
              </a:rPr>
              <a:t>	------------------------/---------------------------------------------------------------</a:t>
            </a:r>
          </a:p>
          <a:p>
            <a:pPr marL="0" indent="0">
              <a:buNone/>
            </a:pPr>
            <a:r>
              <a:rPr lang="tr-TR" dirty="0">
                <a:latin typeface="Georgia Pro" panose="02040502050405020303" pitchFamily="18" charset="0"/>
              </a:rPr>
              <a:t>	150 İlk Madde ve Malzeme 	: 150.000-</a:t>
            </a:r>
          </a:p>
          <a:p>
            <a:pPr marL="0" indent="0">
              <a:buNone/>
            </a:pPr>
            <a:r>
              <a:rPr lang="tr-TR" dirty="0">
                <a:latin typeface="Georgia Pro" panose="02040502050405020303" pitchFamily="18" charset="0"/>
              </a:rPr>
              <a:t>	191 </a:t>
            </a:r>
            <a:r>
              <a:rPr lang="tr-TR" dirty="0" err="1">
                <a:latin typeface="Georgia Pro" panose="02040502050405020303" pitchFamily="18" charset="0"/>
              </a:rPr>
              <a:t>İnd</a:t>
            </a:r>
            <a:r>
              <a:rPr lang="tr-TR" dirty="0">
                <a:latin typeface="Georgia Pro" panose="02040502050405020303" pitchFamily="18" charset="0"/>
              </a:rPr>
              <a:t>. KDV			:   30.000-</a:t>
            </a:r>
          </a:p>
          <a:p>
            <a:pPr marL="0" indent="0">
              <a:buNone/>
            </a:pPr>
            <a:r>
              <a:rPr lang="tr-TR" dirty="0">
                <a:latin typeface="Georgia Pro" panose="02040502050405020303" pitchFamily="18" charset="0"/>
              </a:rPr>
              <a:t>				    321 BORÇ SENETLERİ      :180.000-</a:t>
            </a:r>
          </a:p>
          <a:p>
            <a:pPr marL="0" indent="0">
              <a:buNone/>
            </a:pPr>
            <a:r>
              <a:rPr lang="tr-TR" dirty="0">
                <a:latin typeface="Georgia Pro" panose="02040502050405020303" pitchFamily="18" charset="0"/>
              </a:rPr>
              <a:t>	----------------------------------------------------------------------------------------</a:t>
            </a:r>
          </a:p>
          <a:p>
            <a:endParaRPr lang="tr-TR" dirty="0">
              <a:highlight>
                <a:srgbClr val="FFFF00"/>
              </a:highlight>
            </a:endParaRPr>
          </a:p>
        </p:txBody>
      </p:sp>
      <p:sp>
        <p:nvSpPr>
          <p:cNvPr id="4" name="Slayt Numarası Yer Tutucusu 3">
            <a:extLst>
              <a:ext uri="{FF2B5EF4-FFF2-40B4-BE49-F238E27FC236}">
                <a16:creationId xmlns:a16="http://schemas.microsoft.com/office/drawing/2014/main" id="{B7208FBC-F2AF-445E-B7C8-9F8CF1D54EF7}"/>
              </a:ext>
            </a:extLst>
          </p:cNvPr>
          <p:cNvSpPr>
            <a:spLocks noGrp="1"/>
          </p:cNvSpPr>
          <p:nvPr>
            <p:ph type="sldNum" sz="quarter" idx="12"/>
          </p:nvPr>
        </p:nvSpPr>
        <p:spPr/>
        <p:txBody>
          <a:bodyPr/>
          <a:lstStyle/>
          <a:p>
            <a:fld id="{69E57DC2-970A-4B3E-BB1C-7A09969E49DF}" type="slidenum">
              <a:rPr lang="en-US" smtClean="0"/>
              <a:t>24</a:t>
            </a:fld>
            <a:endParaRPr lang="en-US" dirty="0"/>
          </a:p>
        </p:txBody>
      </p:sp>
    </p:spTree>
    <p:extLst>
      <p:ext uri="{BB962C8B-B14F-4D97-AF65-F5344CB8AC3E}">
        <p14:creationId xmlns:p14="http://schemas.microsoft.com/office/powerpoint/2010/main" val="2146024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DB1490-DCAD-4F34-A039-D53FFD5A187A}"/>
              </a:ext>
            </a:extLst>
          </p:cNvPr>
          <p:cNvSpPr>
            <a:spLocks noGrp="1"/>
          </p:cNvSpPr>
          <p:nvPr>
            <p:ph type="title"/>
          </p:nvPr>
        </p:nvSpPr>
        <p:spPr>
          <a:xfrm>
            <a:off x="861236" y="632637"/>
            <a:ext cx="11025963" cy="855921"/>
          </a:xfrm>
        </p:spPr>
        <p:txBody>
          <a:bodyPr>
            <a:noAutofit/>
          </a:bodyPr>
          <a:lstStyle/>
          <a:p>
            <a:pPr algn="ctr"/>
            <a:r>
              <a:rPr lang="tr-TR" sz="3600" dirty="0">
                <a:solidFill>
                  <a:srgbClr val="FF0000"/>
                </a:solidFill>
                <a:latin typeface="Georgia Pro" panose="02040502050405020303" pitchFamily="18" charset="0"/>
              </a:rPr>
              <a:t>TEKNOPARKTAKİ İŞLEMLERİN  MUHASEBELEŞTİRİLMESİ </a:t>
            </a:r>
            <a:endParaRPr lang="tr-TR" sz="3600" dirty="0"/>
          </a:p>
        </p:txBody>
      </p:sp>
      <p:sp>
        <p:nvSpPr>
          <p:cNvPr id="3" name="İçerik Yer Tutucusu 2">
            <a:extLst>
              <a:ext uri="{FF2B5EF4-FFF2-40B4-BE49-F238E27FC236}">
                <a16:creationId xmlns:a16="http://schemas.microsoft.com/office/drawing/2014/main" id="{F27DDAD7-9FFB-4CC9-8CEE-021AEE4F5371}"/>
              </a:ext>
            </a:extLst>
          </p:cNvPr>
          <p:cNvSpPr>
            <a:spLocks noGrp="1"/>
          </p:cNvSpPr>
          <p:nvPr>
            <p:ph idx="1"/>
          </p:nvPr>
        </p:nvSpPr>
        <p:spPr>
          <a:xfrm>
            <a:off x="861236" y="2041451"/>
            <a:ext cx="11142922" cy="4571999"/>
          </a:xfrm>
        </p:spPr>
        <p:txBody>
          <a:bodyPr>
            <a:normAutofit fontScale="85000" lnSpcReduction="20000"/>
          </a:bodyPr>
          <a:lstStyle/>
          <a:p>
            <a:r>
              <a:rPr lang="tr-TR" b="1" dirty="0">
                <a:latin typeface="Georgia Pro" panose="02040502050405020303" pitchFamily="18" charset="0"/>
              </a:rPr>
              <a:t>Alınan ilk madde ve malzemeler üretimde kullanılmış, malzemeler stok hesabından üretim hesabına nakledilmiştir. </a:t>
            </a:r>
          </a:p>
          <a:p>
            <a:pPr marL="360000">
              <a:lnSpc>
                <a:spcPct val="110000"/>
              </a:lnSpc>
              <a:spcBef>
                <a:spcPts val="0"/>
              </a:spcBef>
              <a:spcAft>
                <a:spcPts val="0"/>
              </a:spcAft>
            </a:pPr>
            <a:r>
              <a:rPr lang="tr-TR" dirty="0">
                <a:latin typeface="Georgia Pro" panose="02040502050405020303" pitchFamily="18" charset="0"/>
              </a:rPr>
              <a:t>----------------------------////------------------------------------------------------</a:t>
            </a:r>
          </a:p>
          <a:p>
            <a:pPr marL="360000" indent="0">
              <a:lnSpc>
                <a:spcPct val="110000"/>
              </a:lnSpc>
              <a:spcBef>
                <a:spcPts val="0"/>
              </a:spcBef>
              <a:spcAft>
                <a:spcPts val="0"/>
              </a:spcAft>
              <a:buNone/>
            </a:pPr>
            <a:r>
              <a:rPr lang="tr-TR" dirty="0">
                <a:latin typeface="Georgia Pro" panose="02040502050405020303" pitchFamily="18" charset="0"/>
              </a:rPr>
              <a:t>	750 Araştırma ve Geliştirme Gideri 	:150.000-</a:t>
            </a:r>
          </a:p>
          <a:p>
            <a:pPr marL="360000" indent="0">
              <a:lnSpc>
                <a:spcPct val="110000"/>
              </a:lnSpc>
              <a:spcBef>
                <a:spcPts val="0"/>
              </a:spcBef>
              <a:spcAft>
                <a:spcPts val="0"/>
              </a:spcAft>
              <a:buNone/>
            </a:pPr>
            <a:r>
              <a:rPr lang="tr-TR" dirty="0">
                <a:latin typeface="Georgia Pro" panose="02040502050405020303" pitchFamily="18" charset="0"/>
              </a:rPr>
              <a:t>		       150 İlk Madde ve Malzeme 	    :150.000-</a:t>
            </a:r>
          </a:p>
          <a:p>
            <a:pPr marL="360000" indent="0">
              <a:lnSpc>
                <a:spcPct val="110000"/>
              </a:lnSpc>
              <a:spcBef>
                <a:spcPts val="0"/>
              </a:spcBef>
              <a:spcAft>
                <a:spcPts val="0"/>
              </a:spcAft>
              <a:buNone/>
            </a:pPr>
            <a:r>
              <a:rPr lang="tr-TR" dirty="0">
                <a:latin typeface="Georgia Pro" panose="02040502050405020303" pitchFamily="18" charset="0"/>
              </a:rPr>
              <a:t>----------------------------------------------------------------------------------------</a:t>
            </a:r>
          </a:p>
          <a:p>
            <a:pPr marL="360000" indent="0">
              <a:lnSpc>
                <a:spcPct val="110000"/>
              </a:lnSpc>
              <a:spcBef>
                <a:spcPts val="0"/>
              </a:spcBef>
              <a:spcAft>
                <a:spcPts val="0"/>
              </a:spcAft>
              <a:buNone/>
            </a:pPr>
            <a:r>
              <a:rPr lang="tr-TR" b="1" dirty="0">
                <a:latin typeface="Georgia Pro" panose="02040502050405020303" pitchFamily="18" charset="0"/>
              </a:rPr>
              <a:t>Yapılan Harcamanın aktifleştirilmesi</a:t>
            </a:r>
          </a:p>
          <a:p>
            <a:pPr marL="360000">
              <a:lnSpc>
                <a:spcPct val="110000"/>
              </a:lnSpc>
              <a:spcBef>
                <a:spcPts val="0"/>
              </a:spcBef>
              <a:spcAft>
                <a:spcPts val="0"/>
              </a:spcAft>
            </a:pPr>
            <a:r>
              <a:rPr lang="tr-TR" dirty="0">
                <a:latin typeface="Georgia Pro" panose="02040502050405020303" pitchFamily="18" charset="0"/>
              </a:rPr>
              <a:t>----------------------------/////-----------------------------------------------------</a:t>
            </a:r>
          </a:p>
          <a:p>
            <a:pPr marL="360000" indent="0">
              <a:lnSpc>
                <a:spcPct val="110000"/>
              </a:lnSpc>
              <a:spcBef>
                <a:spcPts val="0"/>
              </a:spcBef>
              <a:spcAft>
                <a:spcPts val="0"/>
              </a:spcAft>
              <a:buNone/>
            </a:pPr>
            <a:r>
              <a:rPr lang="tr-TR" dirty="0">
                <a:latin typeface="Georgia Pro" panose="02040502050405020303" pitchFamily="18" charset="0"/>
              </a:rPr>
              <a:t>	263 Araştırma ve Geliştirme Gideri	: 150.000-</a:t>
            </a:r>
          </a:p>
          <a:p>
            <a:pPr marL="360000" indent="0">
              <a:lnSpc>
                <a:spcPct val="110000"/>
              </a:lnSpc>
              <a:spcBef>
                <a:spcPts val="0"/>
              </a:spcBef>
              <a:spcAft>
                <a:spcPts val="0"/>
              </a:spcAft>
              <a:buNone/>
            </a:pPr>
            <a:r>
              <a:rPr lang="tr-TR" dirty="0">
                <a:latin typeface="Georgia Pro" panose="02040502050405020303" pitchFamily="18" charset="0"/>
              </a:rPr>
              <a:t>		     751 </a:t>
            </a:r>
            <a:r>
              <a:rPr lang="tr-TR" dirty="0" err="1">
                <a:latin typeface="Georgia Pro" panose="02040502050405020303" pitchFamily="18" charset="0"/>
              </a:rPr>
              <a:t>Araş</a:t>
            </a:r>
            <a:r>
              <a:rPr lang="tr-TR" dirty="0">
                <a:latin typeface="Georgia Pro" panose="02040502050405020303" pitchFamily="18" charset="0"/>
              </a:rPr>
              <a:t>. ve Gel. </a:t>
            </a:r>
            <a:r>
              <a:rPr lang="tr-TR" dirty="0" err="1">
                <a:latin typeface="Georgia Pro" panose="02040502050405020303" pitchFamily="18" charset="0"/>
              </a:rPr>
              <a:t>Gid</a:t>
            </a:r>
            <a:r>
              <a:rPr lang="tr-TR" dirty="0">
                <a:latin typeface="Georgia Pro" panose="02040502050405020303" pitchFamily="18" charset="0"/>
              </a:rPr>
              <a:t>. </a:t>
            </a:r>
            <a:r>
              <a:rPr lang="tr-TR" dirty="0" err="1">
                <a:latin typeface="Georgia Pro" panose="02040502050405020303" pitchFamily="18" charset="0"/>
              </a:rPr>
              <a:t>Yanst.Hs</a:t>
            </a:r>
            <a:r>
              <a:rPr lang="tr-TR" dirty="0">
                <a:latin typeface="Georgia Pro" panose="02040502050405020303" pitchFamily="18" charset="0"/>
              </a:rPr>
              <a:t>.	    : 150.000-</a:t>
            </a:r>
          </a:p>
          <a:p>
            <a:pPr marL="0" indent="0">
              <a:lnSpc>
                <a:spcPct val="110000"/>
              </a:lnSpc>
              <a:spcBef>
                <a:spcPts val="0"/>
              </a:spcBef>
              <a:spcAft>
                <a:spcPts val="0"/>
              </a:spcAft>
              <a:buNone/>
            </a:pPr>
            <a:r>
              <a:rPr lang="tr-TR" dirty="0">
                <a:latin typeface="Georgia Pro" panose="02040502050405020303" pitchFamily="18" charset="0"/>
              </a:rPr>
              <a:t>       ----------------------------------------------------------------------------------------</a:t>
            </a:r>
          </a:p>
          <a:p>
            <a:pPr marL="360000" indent="0">
              <a:buNone/>
            </a:pPr>
            <a:r>
              <a:rPr lang="tr-TR" sz="2400" dirty="0">
                <a:latin typeface="Georgia Pro" panose="02040502050405020303" pitchFamily="18" charset="0"/>
              </a:rPr>
              <a:t>Yansıtma Hesabının Kapatılması </a:t>
            </a:r>
          </a:p>
          <a:p>
            <a:pPr marL="360000">
              <a:lnSpc>
                <a:spcPct val="120000"/>
              </a:lnSpc>
              <a:spcBef>
                <a:spcPts val="0"/>
              </a:spcBef>
              <a:spcAft>
                <a:spcPts val="0"/>
              </a:spcAft>
            </a:pPr>
            <a:r>
              <a:rPr lang="tr-TR" sz="2400" dirty="0">
                <a:latin typeface="Georgia Pro" panose="02040502050405020303" pitchFamily="18" charset="0"/>
              </a:rPr>
              <a:t>----------------------------/////------------------------------------------------------</a:t>
            </a:r>
          </a:p>
          <a:p>
            <a:pPr marL="360000" indent="0">
              <a:lnSpc>
                <a:spcPct val="120000"/>
              </a:lnSpc>
              <a:spcBef>
                <a:spcPts val="0"/>
              </a:spcBef>
              <a:spcAft>
                <a:spcPts val="0"/>
              </a:spcAft>
              <a:buNone/>
            </a:pPr>
            <a:r>
              <a:rPr lang="tr-TR" sz="2400" dirty="0">
                <a:latin typeface="Georgia Pro" panose="02040502050405020303" pitchFamily="18" charset="0"/>
              </a:rPr>
              <a:t>	751 </a:t>
            </a:r>
            <a:r>
              <a:rPr lang="tr-TR" sz="2400" dirty="0" err="1">
                <a:latin typeface="Georgia Pro" panose="02040502050405020303" pitchFamily="18" charset="0"/>
              </a:rPr>
              <a:t>Araş</a:t>
            </a:r>
            <a:r>
              <a:rPr lang="tr-TR" sz="2400" dirty="0">
                <a:latin typeface="Georgia Pro" panose="02040502050405020303" pitchFamily="18" charset="0"/>
              </a:rPr>
              <a:t>. ve Gel. </a:t>
            </a:r>
            <a:r>
              <a:rPr lang="tr-TR" sz="2400" dirty="0" err="1">
                <a:latin typeface="Georgia Pro" panose="02040502050405020303" pitchFamily="18" charset="0"/>
              </a:rPr>
              <a:t>Gid</a:t>
            </a:r>
            <a:r>
              <a:rPr lang="tr-TR" sz="2400" dirty="0">
                <a:latin typeface="Georgia Pro" panose="02040502050405020303" pitchFamily="18" charset="0"/>
              </a:rPr>
              <a:t>. Yan. Hs.	: 150.000-</a:t>
            </a:r>
          </a:p>
          <a:p>
            <a:pPr marL="360000" indent="0">
              <a:lnSpc>
                <a:spcPct val="120000"/>
              </a:lnSpc>
              <a:spcBef>
                <a:spcPts val="0"/>
              </a:spcBef>
              <a:spcAft>
                <a:spcPts val="0"/>
              </a:spcAft>
              <a:buNone/>
            </a:pPr>
            <a:r>
              <a:rPr lang="tr-TR" sz="2400" dirty="0">
                <a:latin typeface="Georgia Pro" panose="02040502050405020303" pitchFamily="18" charset="0"/>
              </a:rPr>
              <a:t>		         750 Araştırma ve Geliştirme Gideri    : 150.000-</a:t>
            </a:r>
          </a:p>
          <a:p>
            <a:pPr marL="360000" indent="0">
              <a:lnSpc>
                <a:spcPct val="120000"/>
              </a:lnSpc>
              <a:spcBef>
                <a:spcPts val="0"/>
              </a:spcBef>
              <a:spcAft>
                <a:spcPts val="0"/>
              </a:spcAft>
              <a:buNone/>
            </a:pPr>
            <a:r>
              <a:rPr lang="tr-TR" sz="2400" dirty="0">
                <a:latin typeface="Georgia Pro" panose="02040502050405020303" pitchFamily="18" charset="0"/>
              </a:rPr>
              <a:t>-----------------------------------------------------------------------------------------</a:t>
            </a:r>
          </a:p>
          <a:p>
            <a:endParaRPr lang="tr-TR" sz="2800" dirty="0">
              <a:highlight>
                <a:srgbClr val="FFFF00"/>
              </a:highlight>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6B8BE097-A945-4831-B9BB-24CFD4CC1075}"/>
              </a:ext>
            </a:extLst>
          </p:cNvPr>
          <p:cNvSpPr>
            <a:spLocks noGrp="1"/>
          </p:cNvSpPr>
          <p:nvPr>
            <p:ph type="sldNum" sz="quarter" idx="12"/>
          </p:nvPr>
        </p:nvSpPr>
        <p:spPr/>
        <p:txBody>
          <a:bodyPr/>
          <a:lstStyle/>
          <a:p>
            <a:fld id="{69E57DC2-970A-4B3E-BB1C-7A09969E49DF}" type="slidenum">
              <a:rPr lang="en-US" smtClean="0"/>
              <a:t>25</a:t>
            </a:fld>
            <a:endParaRPr lang="en-US" dirty="0"/>
          </a:p>
        </p:txBody>
      </p:sp>
    </p:spTree>
    <p:extLst>
      <p:ext uri="{BB962C8B-B14F-4D97-AF65-F5344CB8AC3E}">
        <p14:creationId xmlns:p14="http://schemas.microsoft.com/office/powerpoint/2010/main" val="3534118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61D5F5-FED7-4ADE-96DD-D0FF43BCCCCA}"/>
              </a:ext>
            </a:extLst>
          </p:cNvPr>
          <p:cNvSpPr>
            <a:spLocks noGrp="1"/>
          </p:cNvSpPr>
          <p:nvPr>
            <p:ph type="title"/>
          </p:nvPr>
        </p:nvSpPr>
        <p:spPr>
          <a:xfrm>
            <a:off x="861237" y="685800"/>
            <a:ext cx="11132289" cy="1015409"/>
          </a:xfrm>
        </p:spPr>
        <p:txBody>
          <a:bodyPr>
            <a:noAutofit/>
          </a:bodyPr>
          <a:lstStyle/>
          <a:p>
            <a:pPr algn="ctr"/>
            <a:r>
              <a:rPr lang="tr-TR" sz="3600" dirty="0">
                <a:solidFill>
                  <a:srgbClr val="FF0000"/>
                </a:solidFill>
                <a:latin typeface="Georgia Pro" panose="02040502050405020303" pitchFamily="18" charset="0"/>
              </a:rPr>
              <a:t>TEKNOPARKTAKİ İŞLEMLERİN  MUHASEBELEŞTİRİLMESİ </a:t>
            </a:r>
            <a:endParaRPr lang="tr-TR" sz="3600" dirty="0"/>
          </a:p>
        </p:txBody>
      </p:sp>
      <p:sp>
        <p:nvSpPr>
          <p:cNvPr id="3" name="İçerik Yer Tutucusu 2">
            <a:extLst>
              <a:ext uri="{FF2B5EF4-FFF2-40B4-BE49-F238E27FC236}">
                <a16:creationId xmlns:a16="http://schemas.microsoft.com/office/drawing/2014/main" id="{3A270ADA-18AC-4148-89DA-918BE7CE5B23}"/>
              </a:ext>
            </a:extLst>
          </p:cNvPr>
          <p:cNvSpPr>
            <a:spLocks noGrp="1"/>
          </p:cNvSpPr>
          <p:nvPr>
            <p:ph idx="1"/>
          </p:nvPr>
        </p:nvSpPr>
        <p:spPr>
          <a:xfrm>
            <a:off x="978195" y="1701210"/>
            <a:ext cx="11015330" cy="4572000"/>
          </a:xfrm>
        </p:spPr>
        <p:txBody>
          <a:bodyPr>
            <a:normAutofit fontScale="25000" lnSpcReduction="20000"/>
          </a:bodyPr>
          <a:lstStyle/>
          <a:p>
            <a:r>
              <a:rPr lang="tr-TR" sz="8000" b="1" dirty="0">
                <a:solidFill>
                  <a:schemeClr val="tx1"/>
                </a:solidFill>
                <a:latin typeface="Georgia Pro" panose="02040502050405020303" pitchFamily="18" charset="0"/>
              </a:rPr>
              <a:t>Ar-Ge Yazılım ve Tasarım Harcamalarının Aktifleştirilmesi Zorunludur</a:t>
            </a:r>
            <a:r>
              <a:rPr lang="tr-TR" sz="6200" b="1" dirty="0">
                <a:solidFill>
                  <a:schemeClr val="tx1"/>
                </a:solidFill>
                <a:latin typeface="Georgia Pro" panose="02040502050405020303" pitchFamily="18" charset="0"/>
              </a:rPr>
              <a:t>. </a:t>
            </a:r>
          </a:p>
          <a:p>
            <a:pPr marL="0" indent="0">
              <a:buNone/>
            </a:pPr>
            <a:endParaRPr lang="tr-TR" sz="6200" b="1" dirty="0">
              <a:solidFill>
                <a:srgbClr val="FF0000"/>
              </a:solidFill>
              <a:latin typeface="Georgia Pro" panose="02040502050405020303" pitchFamily="18" charset="0"/>
            </a:endParaRPr>
          </a:p>
          <a:p>
            <a:pPr algn="just">
              <a:lnSpc>
                <a:spcPct val="120000"/>
              </a:lnSpc>
              <a:spcBef>
                <a:spcPts val="200"/>
              </a:spcBef>
            </a:pPr>
            <a:r>
              <a:rPr lang="tr-TR" sz="8000" dirty="0">
                <a:latin typeface="Georgia Pro" panose="02040502050405020303" pitchFamily="18" charset="0"/>
              </a:rPr>
              <a:t>Teknoparklardaki Ar-Ge, yazılım, tasarım faaliyetlerine yönelik harcamalar hiçbir zaman </a:t>
            </a:r>
            <a:r>
              <a:rPr lang="tr-TR" sz="8000" b="1" dirty="0">
                <a:solidFill>
                  <a:srgbClr val="FF0000"/>
                </a:solidFill>
                <a:latin typeface="Georgia Pro" panose="02040502050405020303" pitchFamily="18" charset="0"/>
              </a:rPr>
              <a:t>doğrudan gider yazılamazlar. </a:t>
            </a:r>
          </a:p>
          <a:p>
            <a:pPr algn="just">
              <a:lnSpc>
                <a:spcPct val="120000"/>
              </a:lnSpc>
              <a:spcBef>
                <a:spcPts val="200"/>
              </a:spcBef>
            </a:pPr>
            <a:endParaRPr lang="tr-TR" sz="8000" u="sng" dirty="0">
              <a:latin typeface="Georgia Pro" panose="02040502050405020303" pitchFamily="18" charset="0"/>
            </a:endParaRPr>
          </a:p>
          <a:p>
            <a:pPr algn="just">
              <a:lnSpc>
                <a:spcPct val="120000"/>
              </a:lnSpc>
              <a:spcBef>
                <a:spcPts val="200"/>
              </a:spcBef>
            </a:pPr>
            <a:r>
              <a:rPr lang="tr-TR" sz="8000" u="sng" dirty="0">
                <a:latin typeface="Georgia Pro" panose="02040502050405020303" pitchFamily="18" charset="0"/>
              </a:rPr>
              <a:t>Bunun tek istisnası </a:t>
            </a:r>
            <a:r>
              <a:rPr lang="tr-TR" sz="8000" b="1" u="sng" dirty="0">
                <a:solidFill>
                  <a:srgbClr val="FF0000"/>
                </a:solidFill>
                <a:latin typeface="Georgia Pro" panose="02040502050405020303" pitchFamily="18" charset="0"/>
              </a:rPr>
              <a:t>«sipariş üzerine yapılan»</a:t>
            </a:r>
            <a:r>
              <a:rPr lang="tr-TR" sz="8000" b="1" u="sng" dirty="0">
                <a:latin typeface="Georgia Pro" panose="02040502050405020303" pitchFamily="18" charset="0"/>
              </a:rPr>
              <a:t> </a:t>
            </a:r>
            <a:r>
              <a:rPr lang="tr-TR" sz="8000" u="sng" dirty="0">
                <a:latin typeface="Georgia Pro" panose="02040502050405020303" pitchFamily="18" charset="0"/>
              </a:rPr>
              <a:t>Ar-Ge projeleridir. </a:t>
            </a:r>
          </a:p>
          <a:p>
            <a:pPr algn="just">
              <a:lnSpc>
                <a:spcPct val="120000"/>
              </a:lnSpc>
              <a:spcBef>
                <a:spcPts val="200"/>
              </a:spcBef>
            </a:pPr>
            <a:endParaRPr lang="tr-TR" sz="8000" u="sng" dirty="0">
              <a:latin typeface="Georgia Pro" panose="02040502050405020303" pitchFamily="18" charset="0"/>
            </a:endParaRPr>
          </a:p>
          <a:p>
            <a:pPr algn="just">
              <a:lnSpc>
                <a:spcPct val="120000"/>
              </a:lnSpc>
              <a:spcBef>
                <a:spcPts val="200"/>
              </a:spcBef>
            </a:pPr>
            <a:r>
              <a:rPr lang="tr-TR" sz="8000" dirty="0">
                <a:latin typeface="Georgia Pro" panose="02040502050405020303" pitchFamily="18" charset="0"/>
              </a:rPr>
              <a:t>Bu harcamaların aktifleştirilmesi ve ortaya çıkan </a:t>
            </a:r>
            <a:r>
              <a:rPr lang="tr-TR" sz="8000" dirty="0" err="1">
                <a:latin typeface="Georgia Pro" panose="02040502050405020303" pitchFamily="18" charset="0"/>
              </a:rPr>
              <a:t>gayrimaddi</a:t>
            </a:r>
            <a:r>
              <a:rPr lang="tr-TR" sz="8000" dirty="0">
                <a:latin typeface="Georgia Pro" panose="02040502050405020303" pitchFamily="18" charset="0"/>
              </a:rPr>
              <a:t> hakkın maliyet bedelinin amortisman yoluyla itfa edilmesi gerekir. </a:t>
            </a:r>
          </a:p>
          <a:p>
            <a:pPr algn="just">
              <a:lnSpc>
                <a:spcPct val="120000"/>
              </a:lnSpc>
              <a:spcBef>
                <a:spcPts val="200"/>
              </a:spcBef>
            </a:pPr>
            <a:endParaRPr lang="tr-TR" sz="8000" dirty="0">
              <a:latin typeface="Georgia Pro" panose="02040502050405020303" pitchFamily="18" charset="0"/>
            </a:endParaRPr>
          </a:p>
          <a:p>
            <a:pPr algn="just">
              <a:lnSpc>
                <a:spcPct val="120000"/>
              </a:lnSpc>
              <a:spcBef>
                <a:spcPts val="200"/>
              </a:spcBef>
            </a:pPr>
            <a:r>
              <a:rPr lang="tr-TR" sz="8000" dirty="0">
                <a:latin typeface="Georgia Pro" panose="02040502050405020303" pitchFamily="18" charset="0"/>
              </a:rPr>
              <a:t>Ar-Ge ve yazılım </a:t>
            </a:r>
            <a:r>
              <a:rPr lang="tr-TR" sz="8000" b="1" dirty="0">
                <a:solidFill>
                  <a:srgbClr val="FF0000"/>
                </a:solidFill>
                <a:latin typeface="Georgia Pro" panose="02040502050405020303" pitchFamily="18" charset="0"/>
              </a:rPr>
              <a:t>faaliyetlerinin başarısız olması durumunda</a:t>
            </a:r>
            <a:r>
              <a:rPr lang="tr-TR" sz="8000" dirty="0">
                <a:latin typeface="Georgia Pro" panose="02040502050405020303" pitchFamily="18" charset="0"/>
              </a:rPr>
              <a:t> ise, yapılan harcamalar </a:t>
            </a:r>
            <a:r>
              <a:rPr lang="tr-TR" sz="8000" b="1" dirty="0">
                <a:solidFill>
                  <a:srgbClr val="FF0000"/>
                </a:solidFill>
                <a:latin typeface="Georgia Pro" panose="02040502050405020303" pitchFamily="18" charset="0"/>
              </a:rPr>
              <a:t>tek seferde gider yazılır. </a:t>
            </a:r>
            <a:r>
              <a:rPr lang="tr-TR" sz="8000" dirty="0">
                <a:latin typeface="Georgia Pro" panose="02040502050405020303" pitchFamily="18" charset="0"/>
              </a:rPr>
              <a:t>İşletmelerin verecekleri gelir veya kurumlar vergisi beyannamelerinde  bu zararı K.K.E.G olarak dikkate almaları gerekmektedir. </a:t>
            </a:r>
          </a:p>
          <a:p>
            <a:pPr algn="just">
              <a:lnSpc>
                <a:spcPct val="120000"/>
              </a:lnSpc>
              <a:spcBef>
                <a:spcPts val="200"/>
              </a:spcBef>
            </a:pPr>
            <a:endParaRPr lang="tr-TR" sz="8000" dirty="0">
              <a:latin typeface="Georgia Pro" panose="02040502050405020303" pitchFamily="18" charset="0"/>
            </a:endParaRPr>
          </a:p>
          <a:p>
            <a:pPr algn="just">
              <a:lnSpc>
                <a:spcPct val="120000"/>
              </a:lnSpc>
              <a:spcBef>
                <a:spcPts val="200"/>
              </a:spcBef>
            </a:pPr>
            <a:r>
              <a:rPr lang="tr-TR" sz="8000" dirty="0">
                <a:latin typeface="Georgia Pro" panose="02040502050405020303" pitchFamily="18" charset="0"/>
              </a:rPr>
              <a:t>Ar-Ge projesi devam ederken amortisman ayrılmamalıdır. </a:t>
            </a:r>
          </a:p>
          <a:p>
            <a:endParaRPr lang="tr-TR" sz="2800" dirty="0">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1FAD078A-AC82-477B-BECF-27D2E20B6691}"/>
              </a:ext>
            </a:extLst>
          </p:cNvPr>
          <p:cNvSpPr>
            <a:spLocks noGrp="1"/>
          </p:cNvSpPr>
          <p:nvPr>
            <p:ph type="sldNum" sz="quarter" idx="12"/>
          </p:nvPr>
        </p:nvSpPr>
        <p:spPr/>
        <p:txBody>
          <a:bodyPr/>
          <a:lstStyle/>
          <a:p>
            <a:fld id="{69E57DC2-970A-4B3E-BB1C-7A09969E49DF}" type="slidenum">
              <a:rPr lang="en-US" smtClean="0"/>
              <a:t>26</a:t>
            </a:fld>
            <a:endParaRPr lang="en-US" dirty="0"/>
          </a:p>
        </p:txBody>
      </p:sp>
    </p:spTree>
    <p:extLst>
      <p:ext uri="{BB962C8B-B14F-4D97-AF65-F5344CB8AC3E}">
        <p14:creationId xmlns:p14="http://schemas.microsoft.com/office/powerpoint/2010/main" val="39457347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9B7B3E-D20F-4A2A-9597-52EE4EF30BCE}"/>
              </a:ext>
            </a:extLst>
          </p:cNvPr>
          <p:cNvSpPr>
            <a:spLocks noGrp="1"/>
          </p:cNvSpPr>
          <p:nvPr>
            <p:ph type="title"/>
          </p:nvPr>
        </p:nvSpPr>
        <p:spPr>
          <a:xfrm>
            <a:off x="882502" y="685800"/>
            <a:ext cx="11079126" cy="1047307"/>
          </a:xfrm>
        </p:spPr>
        <p:txBody>
          <a:bodyPr>
            <a:noAutofit/>
          </a:bodyPr>
          <a:lstStyle/>
          <a:p>
            <a:pPr algn="ctr"/>
            <a:r>
              <a:rPr lang="tr-TR" sz="3600" dirty="0">
                <a:solidFill>
                  <a:srgbClr val="FF0000"/>
                </a:solidFill>
                <a:latin typeface="Georgia Pro" panose="02040502050405020303" pitchFamily="18" charset="0"/>
              </a:rPr>
              <a:t>TEKNOPARKTAKİ İŞLEMLERİN  MUHASEBELEŞTİRİLMESİ </a:t>
            </a:r>
            <a:endParaRPr lang="tr-TR" sz="3600" dirty="0"/>
          </a:p>
        </p:txBody>
      </p:sp>
      <p:sp>
        <p:nvSpPr>
          <p:cNvPr id="3" name="İçerik Yer Tutucusu 2">
            <a:extLst>
              <a:ext uri="{FF2B5EF4-FFF2-40B4-BE49-F238E27FC236}">
                <a16:creationId xmlns:a16="http://schemas.microsoft.com/office/drawing/2014/main" id="{CA83C639-0C3E-49A4-9F98-71CCE23B9316}"/>
              </a:ext>
            </a:extLst>
          </p:cNvPr>
          <p:cNvSpPr>
            <a:spLocks noGrp="1"/>
          </p:cNvSpPr>
          <p:nvPr>
            <p:ph idx="1"/>
          </p:nvPr>
        </p:nvSpPr>
        <p:spPr>
          <a:xfrm>
            <a:off x="882501" y="2275367"/>
            <a:ext cx="11079125" cy="4338083"/>
          </a:xfrm>
        </p:spPr>
        <p:txBody>
          <a:bodyPr>
            <a:normAutofit fontScale="92500" lnSpcReduction="20000"/>
          </a:bodyPr>
          <a:lstStyle/>
          <a:p>
            <a:pPr algn="just"/>
            <a:r>
              <a:rPr lang="tr-TR" sz="2200" b="1" dirty="0">
                <a:solidFill>
                  <a:schemeClr val="tx1"/>
                </a:solidFill>
                <a:latin typeface="Georgia Pro" panose="02040502050405020303" pitchFamily="18" charset="0"/>
              </a:rPr>
              <a:t>Ar-ge Faaliyeti Ne Zaman Sona Erer?  </a:t>
            </a:r>
          </a:p>
          <a:p>
            <a:pPr algn="just"/>
            <a:endParaRPr lang="tr-TR" sz="2200" b="1" dirty="0">
              <a:solidFill>
                <a:srgbClr val="FF0000"/>
              </a:solidFill>
              <a:latin typeface="Georgia Pro" panose="02040502050405020303" pitchFamily="18" charset="0"/>
            </a:endParaRPr>
          </a:p>
          <a:p>
            <a:pPr algn="just"/>
            <a:r>
              <a:rPr lang="tr-TR" sz="2200" dirty="0">
                <a:latin typeface="Georgia Pro" panose="02040502050405020303" pitchFamily="18" charset="0"/>
              </a:rPr>
              <a:t>Ar-Ge faaliyeti, denemelerin sona erdiği ve ilk üretimin yapıldığı (prototipin ortaya çıkması), ortaya çıkan ürünün pazarlanabilir duruma geldiği andan itibaren sona erer. </a:t>
            </a:r>
          </a:p>
          <a:p>
            <a:pPr algn="just"/>
            <a:endParaRPr lang="tr-TR" sz="2200" b="1" dirty="0">
              <a:solidFill>
                <a:srgbClr val="FF0000"/>
              </a:solidFill>
              <a:latin typeface="Georgia Pro" panose="02040502050405020303" pitchFamily="18" charset="0"/>
            </a:endParaRPr>
          </a:p>
          <a:p>
            <a:pPr algn="just"/>
            <a:r>
              <a:rPr lang="tr-TR" sz="2200" dirty="0">
                <a:latin typeface="Georgia Pro" panose="02040502050405020303" pitchFamily="18" charset="0"/>
              </a:rPr>
              <a:t>Bu aşamada </a:t>
            </a:r>
            <a:r>
              <a:rPr lang="tr-TR" sz="2200" b="1" dirty="0" err="1">
                <a:solidFill>
                  <a:srgbClr val="FF0000"/>
                </a:solidFill>
                <a:latin typeface="Georgia Pro" panose="02040502050405020303" pitchFamily="18" charset="0"/>
              </a:rPr>
              <a:t>gayrimaddi</a:t>
            </a:r>
            <a:r>
              <a:rPr lang="tr-TR" sz="2200" b="1" dirty="0">
                <a:solidFill>
                  <a:srgbClr val="FF0000"/>
                </a:solidFill>
                <a:latin typeface="Georgia Pro" panose="02040502050405020303" pitchFamily="18" charset="0"/>
              </a:rPr>
              <a:t> hak ortaya çıkmış </a:t>
            </a:r>
            <a:r>
              <a:rPr lang="tr-TR" sz="2200" dirty="0">
                <a:latin typeface="Georgia Pro" panose="02040502050405020303" pitchFamily="18" charset="0"/>
              </a:rPr>
              <a:t>sayılacaktır.</a:t>
            </a:r>
          </a:p>
          <a:p>
            <a:pPr algn="just"/>
            <a:r>
              <a:rPr lang="tr-TR" sz="2200" b="1" dirty="0" err="1">
                <a:solidFill>
                  <a:srgbClr val="FF0000"/>
                </a:solidFill>
                <a:latin typeface="Georgia Pro" panose="02040502050405020303" pitchFamily="18" charset="0"/>
              </a:rPr>
              <a:t>Gayrimaddi</a:t>
            </a:r>
            <a:r>
              <a:rPr lang="tr-TR" sz="2200" b="1" dirty="0">
                <a:solidFill>
                  <a:srgbClr val="FF0000"/>
                </a:solidFill>
                <a:latin typeface="Georgia Pro" panose="02040502050405020303" pitchFamily="18" charset="0"/>
              </a:rPr>
              <a:t> hakka dönüşen </a:t>
            </a:r>
            <a:r>
              <a:rPr lang="tr-TR" sz="2200" dirty="0">
                <a:latin typeface="Georgia Pro" panose="02040502050405020303" pitchFamily="18" charset="0"/>
              </a:rPr>
              <a:t>Ar-Ge harcamalarının </a:t>
            </a:r>
            <a:r>
              <a:rPr lang="tr-TR" sz="2200" b="1" dirty="0">
                <a:solidFill>
                  <a:srgbClr val="FF0000"/>
                </a:solidFill>
                <a:latin typeface="Georgia Pro" panose="02040502050405020303" pitchFamily="18" charset="0"/>
              </a:rPr>
              <a:t>‘’260  Haklar Hesabında ’’  </a:t>
            </a:r>
            <a:r>
              <a:rPr lang="tr-TR" sz="2200" dirty="0">
                <a:latin typeface="Georgia Pro" panose="02040502050405020303" pitchFamily="18" charset="0"/>
              </a:rPr>
              <a:t>izlenmesi uygun olacaktır. </a:t>
            </a:r>
          </a:p>
          <a:p>
            <a:pPr>
              <a:lnSpc>
                <a:spcPct val="120000"/>
              </a:lnSpc>
              <a:spcBef>
                <a:spcPts val="0"/>
              </a:spcBef>
            </a:pPr>
            <a:r>
              <a:rPr lang="tr-TR" sz="2200" dirty="0">
                <a:latin typeface="Georgia Pro" panose="02040502050405020303" pitchFamily="18" charset="0"/>
              </a:rPr>
              <a:t>-----------------------------------------…/…/2024/-----------------------------------------</a:t>
            </a:r>
          </a:p>
          <a:p>
            <a:pPr marL="0" indent="0">
              <a:lnSpc>
                <a:spcPct val="120000"/>
              </a:lnSpc>
              <a:spcBef>
                <a:spcPts val="0"/>
              </a:spcBef>
              <a:buNone/>
            </a:pPr>
            <a:r>
              <a:rPr lang="tr-TR" sz="2200" dirty="0">
                <a:latin typeface="Georgia Pro" panose="02040502050405020303" pitchFamily="18" charset="0"/>
              </a:rPr>
              <a:t>	260  Haklar Hesabı 	: xxx- TL </a:t>
            </a:r>
          </a:p>
          <a:p>
            <a:pPr marL="0" indent="0">
              <a:lnSpc>
                <a:spcPct val="120000"/>
              </a:lnSpc>
              <a:spcBef>
                <a:spcPts val="0"/>
              </a:spcBef>
              <a:buNone/>
            </a:pPr>
            <a:r>
              <a:rPr lang="tr-TR" sz="2200" dirty="0">
                <a:latin typeface="Georgia Pro" panose="02040502050405020303" pitchFamily="18" charset="0"/>
              </a:rPr>
              <a:t>			</a:t>
            </a:r>
          </a:p>
          <a:p>
            <a:pPr marL="0" indent="0">
              <a:lnSpc>
                <a:spcPct val="120000"/>
              </a:lnSpc>
              <a:spcBef>
                <a:spcPts val="0"/>
              </a:spcBef>
              <a:buNone/>
            </a:pPr>
            <a:r>
              <a:rPr lang="tr-TR" sz="2200" dirty="0">
                <a:latin typeface="Georgia Pro" panose="02040502050405020303" pitchFamily="18" charset="0"/>
              </a:rPr>
              <a:t>		263 Araştırma ve Geliştirme Hesabı : xxx-TL</a:t>
            </a:r>
          </a:p>
          <a:p>
            <a:pPr>
              <a:lnSpc>
                <a:spcPct val="120000"/>
              </a:lnSpc>
              <a:spcBef>
                <a:spcPts val="0"/>
              </a:spcBef>
            </a:pPr>
            <a:r>
              <a:rPr lang="tr-TR" sz="2200" dirty="0">
                <a:latin typeface="Georgia Pro" panose="02040502050405020303" pitchFamily="18" charset="0"/>
              </a:rPr>
              <a:t>----------------------------------------///----------------------------------------------</a:t>
            </a:r>
          </a:p>
          <a:p>
            <a:pPr algn="just"/>
            <a:endParaRPr lang="tr-TR" dirty="0"/>
          </a:p>
        </p:txBody>
      </p:sp>
      <p:sp>
        <p:nvSpPr>
          <p:cNvPr id="4" name="Slayt Numarası Yer Tutucusu 3">
            <a:extLst>
              <a:ext uri="{FF2B5EF4-FFF2-40B4-BE49-F238E27FC236}">
                <a16:creationId xmlns:a16="http://schemas.microsoft.com/office/drawing/2014/main" id="{A9221DDE-B9AD-440D-8F81-79FBD232AA19}"/>
              </a:ext>
            </a:extLst>
          </p:cNvPr>
          <p:cNvSpPr>
            <a:spLocks noGrp="1"/>
          </p:cNvSpPr>
          <p:nvPr>
            <p:ph type="sldNum" sz="quarter" idx="12"/>
          </p:nvPr>
        </p:nvSpPr>
        <p:spPr/>
        <p:txBody>
          <a:bodyPr/>
          <a:lstStyle/>
          <a:p>
            <a:fld id="{69E57DC2-970A-4B3E-BB1C-7A09969E49DF}" type="slidenum">
              <a:rPr lang="en-US" smtClean="0"/>
              <a:t>27</a:t>
            </a:fld>
            <a:endParaRPr lang="en-US" dirty="0"/>
          </a:p>
        </p:txBody>
      </p:sp>
    </p:spTree>
    <p:extLst>
      <p:ext uri="{BB962C8B-B14F-4D97-AF65-F5344CB8AC3E}">
        <p14:creationId xmlns:p14="http://schemas.microsoft.com/office/powerpoint/2010/main" val="3582669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57C102A-28E5-4FB4-8715-15D21225FE0B}"/>
              </a:ext>
            </a:extLst>
          </p:cNvPr>
          <p:cNvSpPr>
            <a:spLocks noGrp="1"/>
          </p:cNvSpPr>
          <p:nvPr>
            <p:ph type="title"/>
          </p:nvPr>
        </p:nvSpPr>
        <p:spPr>
          <a:xfrm>
            <a:off x="925033" y="685800"/>
            <a:ext cx="10972800" cy="1217428"/>
          </a:xfrm>
        </p:spPr>
        <p:txBody>
          <a:bodyPr>
            <a:normAutofit fontScale="90000"/>
          </a:bodyPr>
          <a:lstStyle/>
          <a:p>
            <a:pPr algn="ctr"/>
            <a:r>
              <a:rPr lang="tr-TR" sz="4400" dirty="0">
                <a:solidFill>
                  <a:srgbClr val="FF0000"/>
                </a:solidFill>
                <a:latin typeface="Georgia Pro" panose="02040502050405020303" pitchFamily="18" charset="0"/>
              </a:rPr>
              <a:t>TEKNOPARKTAKİ İŞLEMLERİN  MUHASEBELEŞTİRİLMESİ </a:t>
            </a:r>
            <a:endParaRPr lang="tr-TR" dirty="0"/>
          </a:p>
        </p:txBody>
      </p:sp>
      <p:sp>
        <p:nvSpPr>
          <p:cNvPr id="3" name="İçerik Yer Tutucusu 2">
            <a:extLst>
              <a:ext uri="{FF2B5EF4-FFF2-40B4-BE49-F238E27FC236}">
                <a16:creationId xmlns:a16="http://schemas.microsoft.com/office/drawing/2014/main" id="{4E9DD82C-1F94-41B5-B885-BF2B539F40A9}"/>
              </a:ext>
            </a:extLst>
          </p:cNvPr>
          <p:cNvSpPr>
            <a:spLocks noGrp="1"/>
          </p:cNvSpPr>
          <p:nvPr>
            <p:ph idx="1"/>
          </p:nvPr>
        </p:nvSpPr>
        <p:spPr>
          <a:xfrm>
            <a:off x="925032" y="2339162"/>
            <a:ext cx="10972799" cy="4178596"/>
          </a:xfrm>
        </p:spPr>
        <p:txBody>
          <a:bodyPr>
            <a:normAutofit/>
          </a:bodyPr>
          <a:lstStyle/>
          <a:p>
            <a:r>
              <a:rPr lang="tr-TR" sz="1700" b="1" dirty="0">
                <a:solidFill>
                  <a:schemeClr val="tx1"/>
                </a:solidFill>
                <a:latin typeface="Georgia Pro" panose="02040502050405020303" pitchFamily="18" charset="0"/>
              </a:rPr>
              <a:t>GAYRİMADDİ HAKKIN AMORTİSMANI</a:t>
            </a:r>
          </a:p>
          <a:p>
            <a:r>
              <a:rPr lang="tr-TR" sz="1700" dirty="0">
                <a:latin typeface="Georgia Pro" panose="02040502050405020303" pitchFamily="18" charset="0"/>
              </a:rPr>
              <a:t>Ar-Ge faaliyetleri sonucunda, </a:t>
            </a:r>
            <a:r>
              <a:rPr lang="tr-TR" sz="1700" dirty="0" err="1">
                <a:latin typeface="Georgia Pro" panose="02040502050405020303" pitchFamily="18" charset="0"/>
              </a:rPr>
              <a:t>gayrimaddi</a:t>
            </a:r>
            <a:r>
              <a:rPr lang="tr-TR" sz="1700" dirty="0">
                <a:latin typeface="Georgia Pro" panose="02040502050405020303" pitchFamily="18" charset="0"/>
              </a:rPr>
              <a:t> hakkın tescil edilip edilmemesine bağlı kalınmaksızın (PATENT, FAYDALI MODEL, YAZILIM, LİSAN VS) aktifleştirilmesi gereken bir kıymete ulaşılması halinde </a:t>
            </a:r>
            <a:r>
              <a:rPr lang="tr-TR" sz="1700" b="1" dirty="0">
                <a:solidFill>
                  <a:schemeClr val="tx1"/>
                </a:solidFill>
                <a:latin typeface="Georgia Pro" panose="02040502050405020303" pitchFamily="18" charset="0"/>
              </a:rPr>
              <a:t>aktifleştirilen harcamalar normal veya hızlandırılmış amortisman yöntemine göre 5 yıl içinde </a:t>
            </a:r>
            <a:r>
              <a:rPr lang="tr-TR" sz="1700" b="1" dirty="0" err="1">
                <a:solidFill>
                  <a:schemeClr val="tx1"/>
                </a:solidFill>
                <a:latin typeface="Georgia Pro" panose="02040502050405020303" pitchFamily="18" charset="0"/>
              </a:rPr>
              <a:t>giderleştirilir</a:t>
            </a:r>
            <a:r>
              <a:rPr lang="tr-TR" sz="1700" b="1" dirty="0">
                <a:solidFill>
                  <a:schemeClr val="tx1"/>
                </a:solidFill>
                <a:latin typeface="Georgia Pro" panose="02040502050405020303" pitchFamily="18" charset="0"/>
              </a:rPr>
              <a:t>. </a:t>
            </a:r>
          </a:p>
          <a:p>
            <a:r>
              <a:rPr lang="tr-TR" sz="1700" dirty="0">
                <a:latin typeface="Georgia Pro" panose="02040502050405020303" pitchFamily="18" charset="0"/>
              </a:rPr>
              <a:t>Ar-Ge sonucu aktifleştirilen ‘’260 HAKLAR </a:t>
            </a:r>
            <a:r>
              <a:rPr lang="tr-TR" sz="1700" dirty="0" err="1">
                <a:latin typeface="Georgia Pro" panose="02040502050405020303" pitchFamily="18" charset="0"/>
              </a:rPr>
              <a:t>HESABI’nın</a:t>
            </a:r>
            <a:r>
              <a:rPr lang="tr-TR" sz="1700" dirty="0">
                <a:latin typeface="Georgia Pro" panose="02040502050405020303" pitchFamily="18" charset="0"/>
              </a:rPr>
              <a:t>’’  amortismanı, sadece </a:t>
            </a:r>
            <a:r>
              <a:rPr lang="tr-TR" sz="1700" b="1" dirty="0">
                <a:solidFill>
                  <a:schemeClr val="tx1"/>
                </a:solidFill>
                <a:latin typeface="Georgia Pro" panose="02040502050405020303" pitchFamily="18" charset="0"/>
              </a:rPr>
              <a:t>İSTİSNAYA TABİ KAZANCIN</a:t>
            </a:r>
            <a:r>
              <a:rPr lang="tr-TR" sz="1700" b="1" dirty="0">
                <a:solidFill>
                  <a:srgbClr val="FF0000"/>
                </a:solidFill>
                <a:latin typeface="Georgia Pro" panose="02040502050405020303" pitchFamily="18" charset="0"/>
              </a:rPr>
              <a:t> </a:t>
            </a:r>
            <a:r>
              <a:rPr lang="tr-TR" sz="1700" dirty="0">
                <a:latin typeface="Georgia Pro" panose="02040502050405020303" pitchFamily="18" charset="0"/>
              </a:rPr>
              <a:t>tespitinde gider olarak dikkate alınacaktır, şirketin </a:t>
            </a:r>
            <a:r>
              <a:rPr lang="tr-TR" sz="1700" b="1" dirty="0">
                <a:solidFill>
                  <a:schemeClr val="tx1"/>
                </a:solidFill>
                <a:latin typeface="Georgia Pro" panose="02040502050405020303" pitchFamily="18" charset="0"/>
              </a:rPr>
              <a:t>DİĞER FAALİYETLERİYLE </a:t>
            </a:r>
            <a:r>
              <a:rPr lang="tr-TR" sz="1700" dirty="0">
                <a:latin typeface="Georgia Pro" panose="02040502050405020303" pitchFamily="18" charset="0"/>
              </a:rPr>
              <a:t>ilişkilendirilmeyecektir. </a:t>
            </a:r>
          </a:p>
          <a:p>
            <a:pPr algn="just"/>
            <a:r>
              <a:rPr lang="tr-TR" sz="1700" b="1" u="sng" dirty="0">
                <a:solidFill>
                  <a:schemeClr val="tx1"/>
                </a:solidFill>
                <a:latin typeface="Georgia Pro" panose="02040502050405020303" pitchFamily="18" charset="0"/>
              </a:rPr>
              <a:t>Hangi durumlarda amortisman ayrılmalıdır.</a:t>
            </a:r>
          </a:p>
          <a:p>
            <a:pPr algn="just"/>
            <a:r>
              <a:rPr lang="tr-TR" sz="1700" dirty="0">
                <a:latin typeface="Georgia Pro" panose="02040502050405020303" pitchFamily="18" charset="0"/>
              </a:rPr>
              <a:t>İstisnaya konu </a:t>
            </a:r>
            <a:r>
              <a:rPr lang="tr-TR" sz="1700" dirty="0" err="1">
                <a:latin typeface="Georgia Pro" panose="02040502050405020303" pitchFamily="18" charset="0"/>
              </a:rPr>
              <a:t>gayrimaddi</a:t>
            </a:r>
            <a:r>
              <a:rPr lang="tr-TR" sz="1700" dirty="0">
                <a:latin typeface="Georgia Pro" panose="02040502050405020303" pitchFamily="18" charset="0"/>
              </a:rPr>
              <a:t> hakların mülkiyet hakkı şirkette kalacak şekilde kiralanması, lisansının veya satış hakkının verilmesi durumunda, </a:t>
            </a:r>
            <a:r>
              <a:rPr lang="tr-TR" sz="1700" dirty="0" err="1">
                <a:latin typeface="Georgia Pro" panose="02040502050405020303" pitchFamily="18" charset="0"/>
              </a:rPr>
              <a:t>gayrimaddi</a:t>
            </a:r>
            <a:r>
              <a:rPr lang="tr-TR" sz="1700" dirty="0">
                <a:latin typeface="Georgia Pro" panose="02040502050405020303" pitchFamily="18" charset="0"/>
              </a:rPr>
              <a:t> hakkın amortismanının kiralama veya lisanslama maliyetine eklenmesi gerekmektedir. </a:t>
            </a:r>
            <a:r>
              <a:rPr lang="tr-TR" sz="1700" b="1" dirty="0">
                <a:solidFill>
                  <a:schemeClr val="tx1"/>
                </a:solidFill>
                <a:latin typeface="Georgia Pro" panose="02040502050405020303" pitchFamily="18" charset="0"/>
              </a:rPr>
              <a:t>Bu hakların seri üretime tabi tutulması halinde ise, amortismanlardan üretime pay verilecektir.</a:t>
            </a:r>
          </a:p>
          <a:p>
            <a:endParaRPr lang="tr-TR" dirty="0"/>
          </a:p>
        </p:txBody>
      </p:sp>
      <p:sp>
        <p:nvSpPr>
          <p:cNvPr id="4" name="Slayt Numarası Yer Tutucusu 3">
            <a:extLst>
              <a:ext uri="{FF2B5EF4-FFF2-40B4-BE49-F238E27FC236}">
                <a16:creationId xmlns:a16="http://schemas.microsoft.com/office/drawing/2014/main" id="{F906FD0E-CA61-46DB-837A-ACE7BFA800E3}"/>
              </a:ext>
            </a:extLst>
          </p:cNvPr>
          <p:cNvSpPr>
            <a:spLocks noGrp="1"/>
          </p:cNvSpPr>
          <p:nvPr>
            <p:ph type="sldNum" sz="quarter" idx="12"/>
          </p:nvPr>
        </p:nvSpPr>
        <p:spPr/>
        <p:txBody>
          <a:bodyPr/>
          <a:lstStyle/>
          <a:p>
            <a:fld id="{69E57DC2-970A-4B3E-BB1C-7A09969E49DF}" type="slidenum">
              <a:rPr lang="en-US" smtClean="0"/>
              <a:t>28</a:t>
            </a:fld>
            <a:endParaRPr lang="en-US" dirty="0"/>
          </a:p>
        </p:txBody>
      </p:sp>
    </p:spTree>
    <p:extLst>
      <p:ext uri="{BB962C8B-B14F-4D97-AF65-F5344CB8AC3E}">
        <p14:creationId xmlns:p14="http://schemas.microsoft.com/office/powerpoint/2010/main" val="2677598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A830E5-1462-4D5D-BA45-7081CB4D31FF}"/>
              </a:ext>
            </a:extLst>
          </p:cNvPr>
          <p:cNvSpPr>
            <a:spLocks noGrp="1"/>
          </p:cNvSpPr>
          <p:nvPr>
            <p:ph type="title"/>
          </p:nvPr>
        </p:nvSpPr>
        <p:spPr>
          <a:xfrm>
            <a:off x="871870" y="643270"/>
            <a:ext cx="11121656" cy="1036674"/>
          </a:xfrm>
        </p:spPr>
        <p:txBody>
          <a:bodyPr>
            <a:noAutofit/>
          </a:bodyPr>
          <a:lstStyle/>
          <a:p>
            <a:pPr algn="ctr"/>
            <a:r>
              <a:rPr lang="tr-TR" sz="3600" dirty="0">
                <a:solidFill>
                  <a:srgbClr val="FF0000"/>
                </a:solidFill>
                <a:latin typeface="Georgia Pro" panose="02040502050405020303" pitchFamily="18" charset="0"/>
              </a:rPr>
              <a:t>TEKNOPARKTAKİ İSTİSNA KAZANCIN TESPİTİ </a:t>
            </a:r>
            <a:endParaRPr lang="tr-TR" sz="3600" dirty="0"/>
          </a:p>
        </p:txBody>
      </p:sp>
      <p:sp>
        <p:nvSpPr>
          <p:cNvPr id="3" name="İçerik Yer Tutucusu 2">
            <a:extLst>
              <a:ext uri="{FF2B5EF4-FFF2-40B4-BE49-F238E27FC236}">
                <a16:creationId xmlns:a16="http://schemas.microsoft.com/office/drawing/2014/main" id="{C83E56FF-B4FD-46DB-8962-E7FCA4820D5E}"/>
              </a:ext>
            </a:extLst>
          </p:cNvPr>
          <p:cNvSpPr>
            <a:spLocks noGrp="1"/>
          </p:cNvSpPr>
          <p:nvPr>
            <p:ph idx="1"/>
          </p:nvPr>
        </p:nvSpPr>
        <p:spPr>
          <a:xfrm>
            <a:off x="871869" y="2285999"/>
            <a:ext cx="11121655" cy="4306187"/>
          </a:xfrm>
        </p:spPr>
        <p:txBody>
          <a:bodyPr>
            <a:normAutofit fontScale="92500" lnSpcReduction="20000"/>
          </a:bodyPr>
          <a:lstStyle/>
          <a:p>
            <a:r>
              <a:rPr lang="tr-TR" sz="2800" b="1" dirty="0" err="1">
                <a:solidFill>
                  <a:srgbClr val="FF0000"/>
                </a:solidFill>
                <a:latin typeface="+mj-lt"/>
              </a:rPr>
              <a:t>Teknokentlerde</a:t>
            </a:r>
            <a:r>
              <a:rPr lang="tr-TR" sz="2800" b="1" dirty="0">
                <a:solidFill>
                  <a:srgbClr val="FF0000"/>
                </a:solidFill>
                <a:latin typeface="+mj-lt"/>
              </a:rPr>
              <a:t> Ar-Ge ve yazılım faaliyeti sonucu ortaya çıkan bir </a:t>
            </a:r>
            <a:r>
              <a:rPr lang="tr-TR" sz="2800" b="1" dirty="0" err="1">
                <a:solidFill>
                  <a:srgbClr val="FF0000"/>
                </a:solidFill>
                <a:latin typeface="+mj-lt"/>
              </a:rPr>
              <a:t>gayrimaddi</a:t>
            </a:r>
            <a:r>
              <a:rPr lang="tr-TR" sz="2800" b="1" dirty="0">
                <a:solidFill>
                  <a:srgbClr val="FF0000"/>
                </a:solidFill>
                <a:latin typeface="+mj-lt"/>
              </a:rPr>
              <a:t> hakkın veya ürünün; </a:t>
            </a:r>
          </a:p>
          <a:p>
            <a:pPr marL="0" indent="0">
              <a:buNone/>
            </a:pPr>
            <a:r>
              <a:rPr lang="tr-TR" sz="2800" dirty="0">
                <a:latin typeface="+mj-lt"/>
              </a:rPr>
              <a:t>	1-) </a:t>
            </a:r>
            <a:r>
              <a:rPr lang="tr-TR" sz="2800" b="1" dirty="0">
                <a:latin typeface="+mj-lt"/>
              </a:rPr>
              <a:t>Satışı veya Devri</a:t>
            </a:r>
            <a:endParaRPr lang="tr-TR" sz="2800" dirty="0">
              <a:latin typeface="+mj-lt"/>
            </a:endParaRPr>
          </a:p>
          <a:p>
            <a:pPr marL="0" indent="0">
              <a:buNone/>
            </a:pPr>
            <a:r>
              <a:rPr lang="tr-TR" sz="2800" dirty="0">
                <a:latin typeface="+mj-lt"/>
              </a:rPr>
              <a:t>	2-) </a:t>
            </a:r>
            <a:r>
              <a:rPr lang="tr-TR" sz="2800" b="1" dirty="0">
                <a:latin typeface="+mj-lt"/>
              </a:rPr>
              <a:t>Kiralanması</a:t>
            </a:r>
            <a:endParaRPr lang="tr-TR" sz="2800" dirty="0">
              <a:latin typeface="+mj-lt"/>
            </a:endParaRPr>
          </a:p>
          <a:p>
            <a:pPr marL="0" indent="0">
              <a:buNone/>
            </a:pPr>
            <a:r>
              <a:rPr lang="tr-TR" sz="2800" dirty="0">
                <a:latin typeface="+mj-lt"/>
              </a:rPr>
              <a:t>	3-) </a:t>
            </a:r>
            <a:r>
              <a:rPr lang="tr-TR" sz="2800" b="1" dirty="0">
                <a:latin typeface="+mj-lt"/>
              </a:rPr>
              <a:t>Seri Üretim</a:t>
            </a:r>
            <a:endParaRPr lang="tr-TR" sz="2800" dirty="0">
              <a:latin typeface="+mj-lt"/>
            </a:endParaRPr>
          </a:p>
          <a:p>
            <a:pPr marL="0" indent="0">
              <a:buNone/>
            </a:pPr>
            <a:r>
              <a:rPr lang="tr-TR" sz="2800" dirty="0">
                <a:latin typeface="+mj-lt"/>
              </a:rPr>
              <a:t>	faaliyetleri sonucu elde edilen kazançlar kurumlar vergisinden istisna 	edilmiştir.  </a:t>
            </a:r>
          </a:p>
          <a:p>
            <a:pPr marL="0" indent="0" algn="just">
              <a:buNone/>
            </a:pPr>
            <a:r>
              <a:rPr lang="tr-TR" sz="2800" dirty="0">
                <a:latin typeface="+mj-lt"/>
              </a:rPr>
              <a:t>	Bu faaliyetlerin  yanında;   </a:t>
            </a:r>
          </a:p>
          <a:p>
            <a:pPr marL="0" indent="0" algn="just">
              <a:buNone/>
            </a:pPr>
            <a:r>
              <a:rPr lang="tr-TR" sz="2800" dirty="0">
                <a:latin typeface="+mj-lt"/>
              </a:rPr>
              <a:t>	4-) </a:t>
            </a:r>
            <a:r>
              <a:rPr lang="tr-TR" sz="2800" b="1" dirty="0">
                <a:latin typeface="+mj-lt"/>
              </a:rPr>
              <a:t>Uyarlama, yerleştirme, geliştirme, revizyon, ek yazılım </a:t>
            </a:r>
            <a:r>
              <a:rPr lang="tr-TR" sz="2800" dirty="0">
                <a:latin typeface="+mj-lt"/>
              </a:rPr>
              <a:t>gibi faaliyetlerden elde edilen kazançlar ile işletmelerin </a:t>
            </a:r>
            <a:r>
              <a:rPr lang="tr-TR" sz="2800" b="1" dirty="0">
                <a:latin typeface="+mj-lt"/>
              </a:rPr>
              <a:t>proje süresince aldıkları </a:t>
            </a:r>
            <a:r>
              <a:rPr lang="tr-TR" sz="2800" b="1" dirty="0">
                <a:solidFill>
                  <a:srgbClr val="FF0000"/>
                </a:solidFill>
                <a:latin typeface="+mj-lt"/>
              </a:rPr>
              <a:t>hibeler de </a:t>
            </a:r>
            <a:r>
              <a:rPr lang="tr-TR" sz="2800" b="1" dirty="0">
                <a:latin typeface="+mj-lt"/>
              </a:rPr>
              <a:t>istisna kapsamındadır. </a:t>
            </a:r>
            <a:endParaRPr lang="tr-TR" sz="2800" dirty="0">
              <a:latin typeface="+mj-lt"/>
            </a:endParaRPr>
          </a:p>
          <a:p>
            <a:endParaRPr lang="tr-TR" sz="2500" dirty="0">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E8344CDF-F256-459C-9B3B-58CB3D6882F7}"/>
              </a:ext>
            </a:extLst>
          </p:cNvPr>
          <p:cNvSpPr>
            <a:spLocks noGrp="1"/>
          </p:cNvSpPr>
          <p:nvPr>
            <p:ph type="sldNum" sz="quarter" idx="12"/>
          </p:nvPr>
        </p:nvSpPr>
        <p:spPr/>
        <p:txBody>
          <a:bodyPr/>
          <a:lstStyle/>
          <a:p>
            <a:fld id="{69E57DC2-970A-4B3E-BB1C-7A09969E49DF}" type="slidenum">
              <a:rPr lang="en-US" smtClean="0"/>
              <a:t>29</a:t>
            </a:fld>
            <a:endParaRPr lang="en-US" dirty="0"/>
          </a:p>
        </p:txBody>
      </p:sp>
    </p:spTree>
    <p:extLst>
      <p:ext uri="{BB962C8B-B14F-4D97-AF65-F5344CB8AC3E}">
        <p14:creationId xmlns:p14="http://schemas.microsoft.com/office/powerpoint/2010/main" val="1901387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A7718B-ECFE-4AC3-B270-B7976278BE65}"/>
              </a:ext>
            </a:extLst>
          </p:cNvPr>
          <p:cNvSpPr>
            <a:spLocks noGrp="1"/>
          </p:cNvSpPr>
          <p:nvPr>
            <p:ph type="title"/>
          </p:nvPr>
        </p:nvSpPr>
        <p:spPr>
          <a:xfrm>
            <a:off x="861237" y="685800"/>
            <a:ext cx="11164186" cy="824023"/>
          </a:xfrm>
        </p:spPr>
        <p:txBody>
          <a:bodyPr>
            <a:normAutofit/>
          </a:bodyPr>
          <a:lstStyle/>
          <a:p>
            <a:pPr algn="ctr"/>
            <a:r>
              <a:rPr lang="tr-TR" sz="3600" dirty="0">
                <a:solidFill>
                  <a:srgbClr val="FF0000"/>
                </a:solidFill>
                <a:latin typeface="Georgia Pro" panose="02040502050405020303" pitchFamily="18" charset="0"/>
              </a:rPr>
              <a:t>TEKNOPARKTAKİ İSTİSNA KAZANCIN TESPİTİ </a:t>
            </a:r>
            <a:endParaRPr lang="tr-TR" sz="3600" dirty="0"/>
          </a:p>
        </p:txBody>
      </p:sp>
      <p:sp>
        <p:nvSpPr>
          <p:cNvPr id="3" name="İçerik Yer Tutucusu 2">
            <a:extLst>
              <a:ext uri="{FF2B5EF4-FFF2-40B4-BE49-F238E27FC236}">
                <a16:creationId xmlns:a16="http://schemas.microsoft.com/office/drawing/2014/main" id="{20DDE39B-E39B-4BAD-9651-EC5FED576EC4}"/>
              </a:ext>
            </a:extLst>
          </p:cNvPr>
          <p:cNvSpPr>
            <a:spLocks noGrp="1"/>
          </p:cNvSpPr>
          <p:nvPr>
            <p:ph idx="1"/>
          </p:nvPr>
        </p:nvSpPr>
        <p:spPr>
          <a:xfrm>
            <a:off x="861237" y="2285999"/>
            <a:ext cx="11015330" cy="4125433"/>
          </a:xfrm>
        </p:spPr>
        <p:txBody>
          <a:bodyPr>
            <a:normAutofit/>
          </a:bodyPr>
          <a:lstStyle/>
          <a:p>
            <a:r>
              <a:rPr lang="tr-TR" sz="2800" dirty="0">
                <a:latin typeface="+mj-lt"/>
              </a:rPr>
              <a:t>Kurumlar Vergisi Kanunun 1 seri no.lu tebliği uyarınca yeni Bakanlar Kurulu Kararı kapsamına sadece, gayri maddi hakların </a:t>
            </a:r>
            <a:r>
              <a:rPr lang="tr-TR" sz="2800" b="1" dirty="0">
                <a:latin typeface="+mj-lt"/>
              </a:rPr>
              <a:t>satışı, devri veya kiralanmasından </a:t>
            </a:r>
            <a:r>
              <a:rPr lang="tr-TR" sz="2800" dirty="0">
                <a:latin typeface="+mj-lt"/>
              </a:rPr>
              <a:t>(1 ve 2’den) </a:t>
            </a:r>
            <a:r>
              <a:rPr lang="tr-TR" sz="2800" b="1" dirty="0">
                <a:latin typeface="+mj-lt"/>
              </a:rPr>
              <a:t>doğan kazançlar girmektedir</a:t>
            </a:r>
            <a:r>
              <a:rPr lang="tr-TR" sz="2800" dirty="0">
                <a:latin typeface="+mj-lt"/>
              </a:rPr>
              <a:t>. </a:t>
            </a:r>
            <a:r>
              <a:rPr lang="tr-TR" sz="2800" b="1" dirty="0">
                <a:solidFill>
                  <a:srgbClr val="FF0000"/>
                </a:solidFill>
                <a:latin typeface="+mj-lt"/>
              </a:rPr>
              <a:t>Seri üretimde ise BKK hükümleri dikkate alınmaksızın eski hükümler</a:t>
            </a:r>
            <a:r>
              <a:rPr lang="tr-TR" sz="2800" dirty="0">
                <a:latin typeface="+mj-lt"/>
              </a:rPr>
              <a:t> uygulanacaktır. </a:t>
            </a:r>
          </a:p>
          <a:p>
            <a:pPr marL="0" indent="0">
              <a:buNone/>
            </a:pPr>
            <a:endParaRPr lang="tr-TR" sz="2800" dirty="0">
              <a:highlight>
                <a:srgbClr val="FFFF00"/>
              </a:highlight>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4B0E3866-DA95-4431-889B-6B42F89D020C}"/>
              </a:ext>
            </a:extLst>
          </p:cNvPr>
          <p:cNvSpPr>
            <a:spLocks noGrp="1"/>
          </p:cNvSpPr>
          <p:nvPr>
            <p:ph type="sldNum" sz="quarter" idx="12"/>
          </p:nvPr>
        </p:nvSpPr>
        <p:spPr/>
        <p:txBody>
          <a:bodyPr/>
          <a:lstStyle/>
          <a:p>
            <a:fld id="{69E57DC2-970A-4B3E-BB1C-7A09969E49DF}" type="slidenum">
              <a:rPr lang="en-US" smtClean="0"/>
              <a:t>30</a:t>
            </a:fld>
            <a:endParaRPr lang="en-US" dirty="0"/>
          </a:p>
        </p:txBody>
      </p:sp>
    </p:spTree>
    <p:extLst>
      <p:ext uri="{BB962C8B-B14F-4D97-AF65-F5344CB8AC3E}">
        <p14:creationId xmlns:p14="http://schemas.microsoft.com/office/powerpoint/2010/main" val="993287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78F4368-DE2E-4ED9-9DCF-366EFFFA7AF3}"/>
              </a:ext>
            </a:extLst>
          </p:cNvPr>
          <p:cNvSpPr>
            <a:spLocks noGrp="1"/>
          </p:cNvSpPr>
          <p:nvPr>
            <p:ph type="title"/>
          </p:nvPr>
        </p:nvSpPr>
        <p:spPr>
          <a:xfrm>
            <a:off x="871869" y="685800"/>
            <a:ext cx="11004697" cy="1143000"/>
          </a:xfrm>
        </p:spPr>
        <p:txBody>
          <a:bodyPr>
            <a:normAutofit/>
          </a:bodyPr>
          <a:lstStyle/>
          <a:p>
            <a:pPr algn="ctr"/>
            <a:r>
              <a:rPr lang="tr-TR" sz="3600" dirty="0">
                <a:solidFill>
                  <a:srgbClr val="FF0000"/>
                </a:solidFill>
                <a:latin typeface="Georgia Pro" panose="02040502050405020303" pitchFamily="18" charset="0"/>
              </a:rPr>
              <a:t>TEKNOPARKTAKİ İSTİSNA KAZANCIN TESPİTİ </a:t>
            </a:r>
            <a:endParaRPr lang="tr-TR" sz="3600" dirty="0"/>
          </a:p>
        </p:txBody>
      </p:sp>
      <p:sp>
        <p:nvSpPr>
          <p:cNvPr id="3" name="İçerik Yer Tutucusu 2">
            <a:extLst>
              <a:ext uri="{FF2B5EF4-FFF2-40B4-BE49-F238E27FC236}">
                <a16:creationId xmlns:a16="http://schemas.microsoft.com/office/drawing/2014/main" id="{BD0129A1-0340-4418-9D8F-00B9E89A095D}"/>
              </a:ext>
            </a:extLst>
          </p:cNvPr>
          <p:cNvSpPr>
            <a:spLocks noGrp="1"/>
          </p:cNvSpPr>
          <p:nvPr>
            <p:ph idx="1"/>
          </p:nvPr>
        </p:nvSpPr>
        <p:spPr>
          <a:xfrm>
            <a:off x="999460" y="2069869"/>
            <a:ext cx="10877106" cy="4405359"/>
          </a:xfrm>
        </p:spPr>
        <p:txBody>
          <a:bodyPr>
            <a:noAutofit/>
          </a:bodyPr>
          <a:lstStyle/>
          <a:p>
            <a:pPr algn="just"/>
            <a:r>
              <a:rPr lang="tr-TR" b="1" dirty="0">
                <a:solidFill>
                  <a:schemeClr val="tx1"/>
                </a:solidFill>
                <a:latin typeface="Georgia Pro" panose="02040502050405020303" pitchFamily="18" charset="0"/>
              </a:rPr>
              <a:t>Yeni BKK ile, </a:t>
            </a:r>
          </a:p>
          <a:p>
            <a:pPr marL="0" indent="0" algn="just">
              <a:lnSpc>
                <a:spcPct val="100000"/>
              </a:lnSpc>
              <a:spcBef>
                <a:spcPts val="200"/>
              </a:spcBef>
              <a:buNone/>
            </a:pPr>
            <a:endParaRPr lang="tr-TR" dirty="0">
              <a:latin typeface="Georgia Pro" panose="02040502050405020303" pitchFamily="18" charset="0"/>
            </a:endParaRPr>
          </a:p>
          <a:p>
            <a:pPr algn="just">
              <a:lnSpc>
                <a:spcPct val="100000"/>
              </a:lnSpc>
              <a:spcBef>
                <a:spcPts val="0"/>
              </a:spcBef>
              <a:spcAft>
                <a:spcPts val="0"/>
              </a:spcAft>
            </a:pPr>
            <a:r>
              <a:rPr lang="tr-TR" dirty="0" err="1">
                <a:latin typeface="Georgia Pro" panose="02040502050405020303" pitchFamily="18" charset="0"/>
              </a:rPr>
              <a:t>Teknokentlerdeki</a:t>
            </a:r>
            <a:r>
              <a:rPr lang="tr-TR" dirty="0">
                <a:latin typeface="Georgia Pro" panose="02040502050405020303" pitchFamily="18" charset="0"/>
              </a:rPr>
              <a:t> kurumlar vergisi istisnası </a:t>
            </a:r>
            <a:r>
              <a:rPr lang="tr-TR" b="1" dirty="0">
                <a:solidFill>
                  <a:srgbClr val="FF0000"/>
                </a:solidFill>
                <a:latin typeface="Georgia Pro" panose="02040502050405020303" pitchFamily="18" charset="0"/>
              </a:rPr>
              <a:t>BELGE ŞARTINA </a:t>
            </a:r>
            <a:r>
              <a:rPr lang="tr-TR" dirty="0">
                <a:latin typeface="Georgia Pro" panose="02040502050405020303" pitchFamily="18" charset="0"/>
              </a:rPr>
              <a:t>bağlanmıştır. </a:t>
            </a:r>
          </a:p>
          <a:p>
            <a:pPr algn="just">
              <a:lnSpc>
                <a:spcPct val="100000"/>
              </a:lnSpc>
              <a:spcBef>
                <a:spcPts val="0"/>
              </a:spcBef>
              <a:spcAft>
                <a:spcPts val="0"/>
              </a:spcAft>
            </a:pPr>
            <a:endParaRPr lang="tr-TR" b="1" u="sng" dirty="0">
              <a:latin typeface="Georgia Pro" panose="02040502050405020303" pitchFamily="18" charset="0"/>
            </a:endParaRPr>
          </a:p>
          <a:p>
            <a:pPr algn="just">
              <a:lnSpc>
                <a:spcPct val="100000"/>
              </a:lnSpc>
              <a:spcBef>
                <a:spcPts val="0"/>
              </a:spcBef>
              <a:spcAft>
                <a:spcPts val="0"/>
              </a:spcAft>
            </a:pPr>
            <a:r>
              <a:rPr lang="tr-TR" dirty="0">
                <a:latin typeface="Georgia Pro" panose="02040502050405020303" pitchFamily="18" charset="0"/>
              </a:rPr>
              <a:t>İstisnadan yararlanacak kazanç kısmının belirlenmesi ile ilgili bir </a:t>
            </a:r>
            <a:r>
              <a:rPr lang="tr-TR" b="1" dirty="0">
                <a:solidFill>
                  <a:srgbClr val="FF0000"/>
                </a:solidFill>
                <a:latin typeface="Georgia Pro" panose="02040502050405020303" pitchFamily="18" charset="0"/>
              </a:rPr>
              <a:t>HESAPLAMA YAPILMASI</a:t>
            </a:r>
            <a:r>
              <a:rPr lang="tr-TR" dirty="0">
                <a:solidFill>
                  <a:srgbClr val="FF0000"/>
                </a:solidFill>
                <a:latin typeface="Georgia Pro" panose="02040502050405020303" pitchFamily="18" charset="0"/>
              </a:rPr>
              <a:t> </a:t>
            </a:r>
            <a:r>
              <a:rPr lang="tr-TR" dirty="0">
                <a:latin typeface="Georgia Pro" panose="02040502050405020303" pitchFamily="18" charset="0"/>
              </a:rPr>
              <a:t>şartı getirilmiştir.  </a:t>
            </a:r>
          </a:p>
          <a:p>
            <a:pPr marL="0" indent="0" algn="just">
              <a:lnSpc>
                <a:spcPct val="100000"/>
              </a:lnSpc>
              <a:spcBef>
                <a:spcPts val="0"/>
              </a:spcBef>
              <a:spcAft>
                <a:spcPts val="0"/>
              </a:spcAft>
              <a:buNone/>
            </a:pPr>
            <a:endParaRPr lang="tr-TR" b="1" dirty="0">
              <a:latin typeface="Georgia Pro" panose="02040502050405020303" pitchFamily="18" charset="0"/>
            </a:endParaRPr>
          </a:p>
          <a:p>
            <a:pPr algn="just">
              <a:lnSpc>
                <a:spcPct val="100000"/>
              </a:lnSpc>
              <a:spcBef>
                <a:spcPts val="0"/>
              </a:spcBef>
              <a:spcAft>
                <a:spcPts val="0"/>
              </a:spcAft>
            </a:pPr>
            <a:r>
              <a:rPr lang="tr-TR" b="1" dirty="0">
                <a:solidFill>
                  <a:srgbClr val="FF0000"/>
                </a:solidFill>
                <a:latin typeface="Georgia Pro" panose="02040502050405020303" pitchFamily="18" charset="0"/>
              </a:rPr>
              <a:t>19.10.2017 tarihinden sonra </a:t>
            </a:r>
            <a:r>
              <a:rPr lang="tr-TR" dirty="0">
                <a:latin typeface="Georgia Pro" panose="02040502050405020303" pitchFamily="18" charset="0"/>
              </a:rPr>
              <a:t>yönetici şirket hakem heyetlerince onaylanmış projeler  yeni </a:t>
            </a:r>
            <a:r>
              <a:rPr lang="tr-TR" dirty="0" err="1">
                <a:latin typeface="Georgia Pro" panose="02040502050405020303" pitchFamily="18" charset="0"/>
              </a:rPr>
              <a:t>BKK’ya</a:t>
            </a:r>
            <a:r>
              <a:rPr lang="tr-TR" dirty="0">
                <a:latin typeface="Georgia Pro" panose="02040502050405020303" pitchFamily="18" charset="0"/>
              </a:rPr>
              <a:t> tabidir. </a:t>
            </a:r>
          </a:p>
          <a:p>
            <a:pPr marL="0" indent="0" algn="just">
              <a:lnSpc>
                <a:spcPct val="100000"/>
              </a:lnSpc>
              <a:spcBef>
                <a:spcPts val="0"/>
              </a:spcBef>
              <a:spcAft>
                <a:spcPts val="0"/>
              </a:spcAft>
              <a:buNone/>
            </a:pPr>
            <a:endParaRPr lang="tr-TR" dirty="0">
              <a:latin typeface="Georgia Pro" panose="02040502050405020303" pitchFamily="18" charset="0"/>
            </a:endParaRPr>
          </a:p>
          <a:p>
            <a:pPr algn="just">
              <a:lnSpc>
                <a:spcPct val="100000"/>
              </a:lnSpc>
              <a:spcBef>
                <a:spcPts val="0"/>
              </a:spcBef>
              <a:spcAft>
                <a:spcPts val="0"/>
              </a:spcAft>
            </a:pPr>
            <a:r>
              <a:rPr lang="tr-TR" dirty="0">
                <a:latin typeface="Georgia Pro" panose="02040502050405020303" pitchFamily="18" charset="0"/>
              </a:rPr>
              <a:t>19.10.2017 tarihinden önce onaylanmış projelere ilişkin kazançlar, 30.06.2021 tarihine kadar eski hükümlere tabi olacaklar, </a:t>
            </a:r>
            <a:r>
              <a:rPr lang="tr-TR" b="1" dirty="0">
                <a:solidFill>
                  <a:srgbClr val="FF0000"/>
                </a:solidFill>
                <a:latin typeface="Georgia Pro" panose="02040502050405020303" pitchFamily="18" charset="0"/>
              </a:rPr>
              <a:t>30.06.2021 tarihinden sonra kazanç elde edilmesi durumunda ise,</a:t>
            </a:r>
            <a:r>
              <a:rPr lang="tr-TR" dirty="0">
                <a:latin typeface="Georgia Pro" panose="02040502050405020303" pitchFamily="18" charset="0"/>
              </a:rPr>
              <a:t> bu projeler de yeni BKK hükümlerine tabi olacaktır</a:t>
            </a:r>
          </a:p>
        </p:txBody>
      </p:sp>
      <p:sp>
        <p:nvSpPr>
          <p:cNvPr id="4" name="Slayt Numarası Yer Tutucusu 3">
            <a:extLst>
              <a:ext uri="{FF2B5EF4-FFF2-40B4-BE49-F238E27FC236}">
                <a16:creationId xmlns:a16="http://schemas.microsoft.com/office/drawing/2014/main" id="{25A09211-C878-4706-B3BA-F5328E5D2CA5}"/>
              </a:ext>
            </a:extLst>
          </p:cNvPr>
          <p:cNvSpPr>
            <a:spLocks noGrp="1"/>
          </p:cNvSpPr>
          <p:nvPr>
            <p:ph type="sldNum" sz="quarter" idx="12"/>
          </p:nvPr>
        </p:nvSpPr>
        <p:spPr/>
        <p:txBody>
          <a:bodyPr/>
          <a:lstStyle/>
          <a:p>
            <a:fld id="{69E57DC2-970A-4B3E-BB1C-7A09969E49DF}" type="slidenum">
              <a:rPr lang="en-US" smtClean="0"/>
              <a:t>31</a:t>
            </a:fld>
            <a:endParaRPr lang="en-US" dirty="0"/>
          </a:p>
        </p:txBody>
      </p:sp>
    </p:spTree>
    <p:extLst>
      <p:ext uri="{BB962C8B-B14F-4D97-AF65-F5344CB8AC3E}">
        <p14:creationId xmlns:p14="http://schemas.microsoft.com/office/powerpoint/2010/main" val="4289892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8A1ED1-2937-4BCC-A09F-46A584C8D17B}"/>
              </a:ext>
            </a:extLst>
          </p:cNvPr>
          <p:cNvSpPr>
            <a:spLocks noGrp="1"/>
          </p:cNvSpPr>
          <p:nvPr>
            <p:ph type="title"/>
          </p:nvPr>
        </p:nvSpPr>
        <p:spPr>
          <a:xfrm>
            <a:off x="967562" y="696433"/>
            <a:ext cx="10887739" cy="1079204"/>
          </a:xfrm>
        </p:spPr>
        <p:txBody>
          <a:bodyPr>
            <a:normAutofit/>
          </a:bodyPr>
          <a:lstStyle/>
          <a:p>
            <a:pPr algn="ctr"/>
            <a:r>
              <a:rPr lang="tr-TR" sz="3600" dirty="0">
                <a:solidFill>
                  <a:srgbClr val="FF0000"/>
                </a:solidFill>
                <a:latin typeface="Georgia Pro" panose="02040502050405020303" pitchFamily="18" charset="0"/>
              </a:rPr>
              <a:t>TEKNOPARKTAKİ İSTİSNA KAZANCIN TESPİTİ </a:t>
            </a:r>
            <a:endParaRPr lang="tr-TR" sz="3600" dirty="0"/>
          </a:p>
        </p:txBody>
      </p:sp>
      <p:sp>
        <p:nvSpPr>
          <p:cNvPr id="3" name="İçerik Yer Tutucusu 2">
            <a:extLst>
              <a:ext uri="{FF2B5EF4-FFF2-40B4-BE49-F238E27FC236}">
                <a16:creationId xmlns:a16="http://schemas.microsoft.com/office/drawing/2014/main" id="{75CDC3C4-2B0E-46E8-9DF6-0816B18B56C7}"/>
              </a:ext>
            </a:extLst>
          </p:cNvPr>
          <p:cNvSpPr>
            <a:spLocks noGrp="1"/>
          </p:cNvSpPr>
          <p:nvPr>
            <p:ph idx="1"/>
          </p:nvPr>
        </p:nvSpPr>
        <p:spPr>
          <a:xfrm>
            <a:off x="967561" y="2286000"/>
            <a:ext cx="10887739" cy="4348716"/>
          </a:xfrm>
        </p:spPr>
        <p:txBody>
          <a:bodyPr/>
          <a:lstStyle/>
          <a:p>
            <a:r>
              <a:rPr lang="tr-TR" sz="2300" b="1" dirty="0">
                <a:solidFill>
                  <a:srgbClr val="FF0000"/>
                </a:solidFill>
                <a:latin typeface="Georgia Pro" panose="02040502050405020303" pitchFamily="18" charset="0"/>
              </a:rPr>
              <a:t>BELGELENDİRMEDE KULLANILACAK BELGELER</a:t>
            </a:r>
          </a:p>
          <a:p>
            <a:pPr>
              <a:buFont typeface="Wingdings" panose="05000000000000000000" pitchFamily="2" charset="2"/>
              <a:buChar char="Ø"/>
            </a:pPr>
            <a:r>
              <a:rPr lang="tr-TR" sz="2300" dirty="0">
                <a:latin typeface="Georgia Pro" panose="02040502050405020303" pitchFamily="18" charset="0"/>
              </a:rPr>
              <a:t> Patent</a:t>
            </a:r>
          </a:p>
          <a:p>
            <a:pPr>
              <a:buFont typeface="Wingdings" panose="05000000000000000000" pitchFamily="2" charset="2"/>
              <a:buChar char="Ø"/>
            </a:pPr>
            <a:r>
              <a:rPr lang="tr-TR" sz="2300" dirty="0">
                <a:latin typeface="Georgia Pro" panose="02040502050405020303" pitchFamily="18" charset="0"/>
              </a:rPr>
              <a:t> Faydalı Model Belgesi  </a:t>
            </a:r>
          </a:p>
          <a:p>
            <a:pPr>
              <a:buFont typeface="Wingdings" panose="05000000000000000000" pitchFamily="2" charset="2"/>
              <a:buChar char="Ø"/>
            </a:pPr>
            <a:r>
              <a:rPr lang="tr-TR" sz="2300" dirty="0">
                <a:latin typeface="Georgia Pro" panose="02040502050405020303" pitchFamily="18" charset="0"/>
              </a:rPr>
              <a:t>Tasarım Tescil Belgesi (Ar-Ge faaliyetleri neticesinde alınan)</a:t>
            </a:r>
          </a:p>
          <a:p>
            <a:pPr>
              <a:buFont typeface="Wingdings" panose="05000000000000000000" pitchFamily="2" charset="2"/>
              <a:buChar char="Ø"/>
            </a:pPr>
            <a:r>
              <a:rPr lang="tr-TR" sz="2300" dirty="0">
                <a:latin typeface="Georgia Pro" panose="02040502050405020303" pitchFamily="18" charset="0"/>
              </a:rPr>
              <a:t> Telif Hakkı Belgesi (Yazılımlar için)</a:t>
            </a:r>
          </a:p>
          <a:p>
            <a:pPr>
              <a:buFont typeface="Wingdings" panose="05000000000000000000" pitchFamily="2" charset="2"/>
              <a:buChar char="Ø"/>
            </a:pPr>
            <a:r>
              <a:rPr lang="tr-TR" sz="2300" dirty="0">
                <a:latin typeface="Georgia Pro" panose="02040502050405020303" pitchFamily="18" charset="0"/>
              </a:rPr>
              <a:t>Entegre Devre Topografyası Belgesi</a:t>
            </a:r>
          </a:p>
          <a:p>
            <a:pPr>
              <a:buFont typeface="Wingdings" panose="05000000000000000000" pitchFamily="2" charset="2"/>
              <a:buChar char="Ø"/>
            </a:pPr>
            <a:r>
              <a:rPr lang="tr-TR" sz="2300" dirty="0">
                <a:latin typeface="Georgia Pro" panose="02040502050405020303" pitchFamily="18" charset="0"/>
              </a:rPr>
              <a:t>Yeni Bitki Çeşitlerine Ait Islah Hakkı Tescil Belgesi </a:t>
            </a:r>
          </a:p>
          <a:p>
            <a:pPr>
              <a:buFont typeface="Wingdings" panose="05000000000000000000" pitchFamily="2" charset="2"/>
              <a:buChar char="Ø"/>
            </a:pPr>
            <a:r>
              <a:rPr lang="tr-TR" sz="2300" dirty="0">
                <a:latin typeface="Georgia Pro" panose="02040502050405020303" pitchFamily="18" charset="0"/>
              </a:rPr>
              <a:t> ve Benzeri Belgeler</a:t>
            </a:r>
          </a:p>
          <a:p>
            <a:endParaRPr lang="tr-TR" dirty="0"/>
          </a:p>
        </p:txBody>
      </p:sp>
      <p:sp>
        <p:nvSpPr>
          <p:cNvPr id="4" name="Slayt Numarası Yer Tutucusu 3">
            <a:extLst>
              <a:ext uri="{FF2B5EF4-FFF2-40B4-BE49-F238E27FC236}">
                <a16:creationId xmlns:a16="http://schemas.microsoft.com/office/drawing/2014/main" id="{E60CB4CC-ACD9-4A1D-9A75-4731D4D47A53}"/>
              </a:ext>
            </a:extLst>
          </p:cNvPr>
          <p:cNvSpPr>
            <a:spLocks noGrp="1"/>
          </p:cNvSpPr>
          <p:nvPr>
            <p:ph type="sldNum" sz="quarter" idx="12"/>
          </p:nvPr>
        </p:nvSpPr>
        <p:spPr/>
        <p:txBody>
          <a:bodyPr/>
          <a:lstStyle/>
          <a:p>
            <a:fld id="{69E57DC2-970A-4B3E-BB1C-7A09969E49DF}" type="slidenum">
              <a:rPr lang="en-US" smtClean="0"/>
              <a:t>32</a:t>
            </a:fld>
            <a:endParaRPr lang="en-US" dirty="0"/>
          </a:p>
        </p:txBody>
      </p:sp>
    </p:spTree>
    <p:extLst>
      <p:ext uri="{BB962C8B-B14F-4D97-AF65-F5344CB8AC3E}">
        <p14:creationId xmlns:p14="http://schemas.microsoft.com/office/powerpoint/2010/main" val="4439713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3CDCDB-851B-42E4-A869-847447E795B0}"/>
              </a:ext>
            </a:extLst>
          </p:cNvPr>
          <p:cNvSpPr>
            <a:spLocks noGrp="1"/>
          </p:cNvSpPr>
          <p:nvPr>
            <p:ph type="title"/>
          </p:nvPr>
        </p:nvSpPr>
        <p:spPr>
          <a:xfrm>
            <a:off x="871869" y="685800"/>
            <a:ext cx="11068493" cy="1185530"/>
          </a:xfrm>
        </p:spPr>
        <p:txBody>
          <a:bodyPr>
            <a:normAutofit/>
          </a:bodyPr>
          <a:lstStyle/>
          <a:p>
            <a:pPr algn="ctr"/>
            <a:r>
              <a:rPr lang="tr-TR" sz="3600" dirty="0">
                <a:solidFill>
                  <a:srgbClr val="FF0000"/>
                </a:solidFill>
                <a:latin typeface="Georgia Pro" panose="02040502050405020303" pitchFamily="18" charset="0"/>
              </a:rPr>
              <a:t>TEKNOPARKTAKİ İSTİSNA KAZANCIN TESPİTİ </a:t>
            </a:r>
            <a:endParaRPr lang="tr-TR" sz="3600" dirty="0"/>
          </a:p>
        </p:txBody>
      </p:sp>
      <p:sp>
        <p:nvSpPr>
          <p:cNvPr id="3" name="İçerik Yer Tutucusu 2">
            <a:extLst>
              <a:ext uri="{FF2B5EF4-FFF2-40B4-BE49-F238E27FC236}">
                <a16:creationId xmlns:a16="http://schemas.microsoft.com/office/drawing/2014/main" id="{80153BE7-FBBC-415B-BF46-94CBBA17F5E1}"/>
              </a:ext>
            </a:extLst>
          </p:cNvPr>
          <p:cNvSpPr>
            <a:spLocks noGrp="1"/>
          </p:cNvSpPr>
          <p:nvPr>
            <p:ph idx="1"/>
          </p:nvPr>
        </p:nvSpPr>
        <p:spPr>
          <a:xfrm>
            <a:off x="871869" y="2285999"/>
            <a:ext cx="11068493" cy="4189615"/>
          </a:xfrm>
        </p:spPr>
        <p:txBody>
          <a:bodyPr>
            <a:normAutofit/>
          </a:bodyPr>
          <a:lstStyle/>
          <a:p>
            <a:r>
              <a:rPr lang="tr-TR" b="1" dirty="0">
                <a:solidFill>
                  <a:srgbClr val="FF0000"/>
                </a:solidFill>
                <a:latin typeface="Georgia Pro" panose="02040502050405020303" pitchFamily="18" charset="0"/>
              </a:rPr>
              <a:t>HESAPLAMA ŞARTI  </a:t>
            </a:r>
            <a:endParaRPr lang="tr-TR" dirty="0">
              <a:solidFill>
                <a:srgbClr val="FF0000"/>
              </a:solidFill>
              <a:latin typeface="Georgia Pro" panose="02040502050405020303" pitchFamily="18" charset="0"/>
            </a:endParaRPr>
          </a:p>
          <a:p>
            <a:r>
              <a:rPr lang="tr-TR" dirty="0">
                <a:latin typeface="Georgia Pro" panose="02040502050405020303" pitchFamily="18" charset="0"/>
              </a:rPr>
              <a:t>Bölgede faaliyet gösteren gelir ve kurumlar vergisi mükelleflerinin gayri maddi hakların </a:t>
            </a:r>
            <a:r>
              <a:rPr lang="tr-TR" b="1" dirty="0">
                <a:latin typeface="Georgia Pro" panose="02040502050405020303" pitchFamily="18" charset="0"/>
              </a:rPr>
              <a:t>satışı, devri veya kiralanmasından</a:t>
            </a:r>
            <a:r>
              <a:rPr lang="tr-TR" dirty="0">
                <a:latin typeface="Georgia Pro" panose="02040502050405020303" pitchFamily="18" charset="0"/>
              </a:rPr>
              <a:t> kaynaklanan kazançların istisnadan yararlanacak kısmı, bölgede yürütülen </a:t>
            </a:r>
            <a:r>
              <a:rPr lang="tr-TR" b="1" dirty="0">
                <a:latin typeface="Georgia Pro" panose="02040502050405020303" pitchFamily="18" charset="0"/>
              </a:rPr>
              <a:t>her bir projeden elde edilen kazanca, ilgili projeye ilişkin </a:t>
            </a:r>
            <a:r>
              <a:rPr lang="tr-TR" b="1" dirty="0">
                <a:solidFill>
                  <a:srgbClr val="FF0000"/>
                </a:solidFill>
                <a:latin typeface="Georgia Pro" panose="02040502050405020303" pitchFamily="18" charset="0"/>
              </a:rPr>
              <a:t>nitelikli harcamaların toplam harcamaya oranı </a:t>
            </a:r>
            <a:r>
              <a:rPr lang="tr-TR" b="1" dirty="0">
                <a:latin typeface="Georgia Pro" panose="02040502050405020303" pitchFamily="18" charset="0"/>
              </a:rPr>
              <a:t>uygulanmak suretiyle hesaplanacaktır. </a:t>
            </a:r>
            <a:endParaRPr lang="tr-TR" dirty="0">
              <a:latin typeface="Georgia Pro" panose="02040502050405020303" pitchFamily="18" charset="0"/>
            </a:endParaRPr>
          </a:p>
          <a:p>
            <a:pPr marL="0" indent="0">
              <a:lnSpc>
                <a:spcPct val="100000"/>
              </a:lnSpc>
              <a:spcBef>
                <a:spcPts val="600"/>
              </a:spcBef>
              <a:buNone/>
            </a:pPr>
            <a:r>
              <a:rPr lang="tr-TR" b="1" dirty="0">
                <a:latin typeface="Georgia Pro" panose="02040502050405020303" pitchFamily="18" charset="0"/>
              </a:rPr>
              <a:t>                                                              Nitelikli Harcama</a:t>
            </a:r>
            <a:endParaRPr lang="tr-TR" dirty="0">
              <a:latin typeface="Georgia Pro" panose="02040502050405020303" pitchFamily="18" charset="0"/>
            </a:endParaRPr>
          </a:p>
          <a:p>
            <a:pPr marL="0" indent="0">
              <a:lnSpc>
                <a:spcPct val="100000"/>
              </a:lnSpc>
              <a:spcBef>
                <a:spcPts val="600"/>
              </a:spcBef>
              <a:buNone/>
            </a:pPr>
            <a:r>
              <a:rPr lang="tr-TR" b="1" dirty="0">
                <a:latin typeface="Georgia Pro" panose="02040502050405020303" pitchFamily="18" charset="0"/>
              </a:rPr>
              <a:t>                                 İstisna Tutarı = ------------------------- x Kazanç</a:t>
            </a:r>
            <a:endParaRPr lang="tr-TR" dirty="0">
              <a:latin typeface="Georgia Pro" panose="02040502050405020303" pitchFamily="18" charset="0"/>
            </a:endParaRPr>
          </a:p>
          <a:p>
            <a:pPr marL="0" indent="0">
              <a:lnSpc>
                <a:spcPct val="100000"/>
              </a:lnSpc>
              <a:spcBef>
                <a:spcPts val="600"/>
              </a:spcBef>
              <a:buNone/>
            </a:pPr>
            <a:r>
              <a:rPr lang="tr-TR" b="1" dirty="0">
                <a:latin typeface="Georgia Pro" panose="02040502050405020303" pitchFamily="18" charset="0"/>
              </a:rPr>
              <a:t>	                                                  Toplam Harcama</a:t>
            </a:r>
          </a:p>
          <a:p>
            <a:pPr marL="0" indent="0">
              <a:lnSpc>
                <a:spcPct val="100000"/>
              </a:lnSpc>
              <a:spcBef>
                <a:spcPts val="600"/>
              </a:spcBef>
              <a:buNone/>
            </a:pPr>
            <a:r>
              <a:rPr lang="tr-TR" b="1" dirty="0">
                <a:latin typeface="Georgia Pro" panose="02040502050405020303" pitchFamily="18" charset="0"/>
              </a:rPr>
              <a:t>                                                    (Nitelikli + Nitelikli Olmayan Harcama)</a:t>
            </a:r>
            <a:endParaRPr lang="tr-TR" dirty="0">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2D382196-6787-4D70-AB43-B4B4DF28685C}"/>
              </a:ext>
            </a:extLst>
          </p:cNvPr>
          <p:cNvSpPr>
            <a:spLocks noGrp="1"/>
          </p:cNvSpPr>
          <p:nvPr>
            <p:ph type="sldNum" sz="quarter" idx="12"/>
          </p:nvPr>
        </p:nvSpPr>
        <p:spPr/>
        <p:txBody>
          <a:bodyPr/>
          <a:lstStyle/>
          <a:p>
            <a:fld id="{69E57DC2-970A-4B3E-BB1C-7A09969E49DF}" type="slidenum">
              <a:rPr lang="en-US" smtClean="0"/>
              <a:t>33</a:t>
            </a:fld>
            <a:endParaRPr lang="en-US" dirty="0"/>
          </a:p>
        </p:txBody>
      </p:sp>
    </p:spTree>
    <p:extLst>
      <p:ext uri="{BB962C8B-B14F-4D97-AF65-F5344CB8AC3E}">
        <p14:creationId xmlns:p14="http://schemas.microsoft.com/office/powerpoint/2010/main" val="1735586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7C921E4-28F3-4CF0-A8FF-C349C8648849}"/>
              </a:ext>
            </a:extLst>
          </p:cNvPr>
          <p:cNvSpPr>
            <a:spLocks noGrp="1"/>
          </p:cNvSpPr>
          <p:nvPr>
            <p:ph type="title"/>
          </p:nvPr>
        </p:nvSpPr>
        <p:spPr>
          <a:xfrm>
            <a:off x="925033" y="685800"/>
            <a:ext cx="10972800" cy="1185530"/>
          </a:xfrm>
        </p:spPr>
        <p:txBody>
          <a:bodyPr>
            <a:normAutofit/>
          </a:bodyPr>
          <a:lstStyle/>
          <a:p>
            <a:pPr algn="ctr"/>
            <a:r>
              <a:rPr lang="tr-TR" sz="3600" dirty="0">
                <a:solidFill>
                  <a:srgbClr val="FF0000"/>
                </a:solidFill>
                <a:latin typeface="Georgia Pro" panose="02040502050405020303" pitchFamily="18" charset="0"/>
              </a:rPr>
              <a:t>TEKNOPARKTAKİ İSTİSNA KAZANCIN TESPİTİ </a:t>
            </a:r>
            <a:endParaRPr lang="tr-TR" sz="3600" dirty="0"/>
          </a:p>
        </p:txBody>
      </p:sp>
      <p:sp>
        <p:nvSpPr>
          <p:cNvPr id="3" name="İçerik Yer Tutucusu 2">
            <a:extLst>
              <a:ext uri="{FF2B5EF4-FFF2-40B4-BE49-F238E27FC236}">
                <a16:creationId xmlns:a16="http://schemas.microsoft.com/office/drawing/2014/main" id="{B5FED31D-F7BB-4FCB-B80C-F89E4D1D9145}"/>
              </a:ext>
            </a:extLst>
          </p:cNvPr>
          <p:cNvSpPr>
            <a:spLocks noGrp="1"/>
          </p:cNvSpPr>
          <p:nvPr>
            <p:ph idx="1"/>
          </p:nvPr>
        </p:nvSpPr>
        <p:spPr>
          <a:xfrm>
            <a:off x="1041991" y="2285999"/>
            <a:ext cx="10972800" cy="4210493"/>
          </a:xfrm>
        </p:spPr>
        <p:txBody>
          <a:bodyPr>
            <a:normAutofit fontScale="92500" lnSpcReduction="20000"/>
          </a:bodyPr>
          <a:lstStyle/>
          <a:p>
            <a:r>
              <a:rPr lang="tr-TR" sz="2200" b="1" dirty="0">
                <a:solidFill>
                  <a:srgbClr val="FF0000"/>
                </a:solidFill>
                <a:latin typeface="Georgia Pro" panose="02040502050405020303" pitchFamily="18" charset="0"/>
              </a:rPr>
              <a:t>NİTELİKLİ HARCAMALAR </a:t>
            </a:r>
            <a:endParaRPr lang="tr-TR" sz="2200" dirty="0">
              <a:solidFill>
                <a:srgbClr val="FF0000"/>
              </a:solidFill>
              <a:latin typeface="Georgia Pro" panose="02040502050405020303" pitchFamily="18" charset="0"/>
            </a:endParaRPr>
          </a:p>
          <a:p>
            <a:pPr marL="360000" indent="0">
              <a:buNone/>
            </a:pPr>
            <a:r>
              <a:rPr lang="tr-TR" sz="2200" b="1" dirty="0">
                <a:solidFill>
                  <a:srgbClr val="FF0000"/>
                </a:solidFill>
                <a:latin typeface="Georgia Pro" panose="02040502050405020303" pitchFamily="18" charset="0"/>
              </a:rPr>
              <a:t>1. </a:t>
            </a:r>
            <a:r>
              <a:rPr lang="tr-TR" sz="2200" dirty="0" err="1">
                <a:latin typeface="Georgia Pro" panose="02040502050405020303" pitchFamily="18" charset="0"/>
              </a:rPr>
              <a:t>Gayrimaddi</a:t>
            </a:r>
            <a:r>
              <a:rPr lang="tr-TR" sz="2200" dirty="0">
                <a:latin typeface="Georgia Pro" panose="02040502050405020303" pitchFamily="18" charset="0"/>
              </a:rPr>
              <a:t> hakkın elde edilebilmesi için mükellefin kendisi tarafından yapılan ve </a:t>
            </a:r>
            <a:r>
              <a:rPr lang="tr-TR" sz="2200" dirty="0" err="1">
                <a:latin typeface="Georgia Pro" panose="02040502050405020303" pitchFamily="18" charset="0"/>
              </a:rPr>
              <a:t>gayrimaddi</a:t>
            </a:r>
            <a:r>
              <a:rPr lang="tr-TR" sz="2200" dirty="0">
                <a:latin typeface="Georgia Pro" panose="02040502050405020303" pitchFamily="18" charset="0"/>
              </a:rPr>
              <a:t> hak ile </a:t>
            </a:r>
            <a:r>
              <a:rPr lang="tr-TR" sz="2200" u="sng" dirty="0">
                <a:latin typeface="Georgia Pro" panose="02040502050405020303" pitchFamily="18" charset="0"/>
              </a:rPr>
              <a:t>doğrudan bağlantılı harcamalardır. (</a:t>
            </a:r>
            <a:r>
              <a:rPr lang="tr-TR" sz="2200" dirty="0">
                <a:latin typeface="Georgia Pro" panose="02040502050405020303" pitchFamily="18" charset="0"/>
              </a:rPr>
              <a:t>İlk Madde ve Malzeme Giderleri, Ar-Ge Personel Giderleri vb. )</a:t>
            </a:r>
          </a:p>
          <a:p>
            <a:pPr marL="360000" indent="0">
              <a:buNone/>
            </a:pPr>
            <a:r>
              <a:rPr lang="tr-TR" sz="2200" b="1" dirty="0">
                <a:solidFill>
                  <a:srgbClr val="FF0000"/>
                </a:solidFill>
                <a:latin typeface="Georgia Pro" panose="02040502050405020303" pitchFamily="18" charset="0"/>
              </a:rPr>
              <a:t>2. </a:t>
            </a:r>
            <a:r>
              <a:rPr lang="tr-TR" sz="2200" u="sng" dirty="0">
                <a:latin typeface="Georgia Pro" panose="02040502050405020303" pitchFamily="18" charset="0"/>
              </a:rPr>
              <a:t>İlişkisiz kişilerden</a:t>
            </a:r>
            <a:r>
              <a:rPr lang="tr-TR" sz="2200" dirty="0">
                <a:latin typeface="Georgia Pro" panose="02040502050405020303" pitchFamily="18" charset="0"/>
              </a:rPr>
              <a:t> sağlanan ve aynı mahiyeti taşıyan (doğrudan gayri maddi hakla bağlantılı) fayda ve hizmet bedelleri. (Başka firmalardan alınan </a:t>
            </a:r>
            <a:r>
              <a:rPr lang="tr-TR" sz="2200" u="sng" dirty="0">
                <a:latin typeface="Georgia Pro" panose="02040502050405020303" pitchFamily="18" charset="0"/>
              </a:rPr>
              <a:t>mesleki,</a:t>
            </a:r>
            <a:r>
              <a:rPr lang="tr-TR" sz="2200" dirty="0">
                <a:latin typeface="Georgia Pro" panose="02040502050405020303" pitchFamily="18" charset="0"/>
              </a:rPr>
              <a:t> veya </a:t>
            </a:r>
            <a:r>
              <a:rPr lang="tr-TR" sz="2200" u="sng" dirty="0">
                <a:latin typeface="Georgia Pro" panose="02040502050405020303" pitchFamily="18" charset="0"/>
              </a:rPr>
              <a:t>teknik destek</a:t>
            </a:r>
            <a:r>
              <a:rPr lang="tr-TR" sz="2200" dirty="0">
                <a:latin typeface="Georgia Pro" panose="02040502050405020303" pitchFamily="18" charset="0"/>
              </a:rPr>
              <a:t>, </a:t>
            </a:r>
            <a:r>
              <a:rPr lang="tr-TR" sz="2200" u="sng" dirty="0">
                <a:latin typeface="Georgia Pro" panose="02040502050405020303" pitchFamily="18" charset="0"/>
              </a:rPr>
              <a:t>test,</a:t>
            </a:r>
            <a:r>
              <a:rPr lang="tr-TR" sz="2200" dirty="0">
                <a:latin typeface="Georgia Pro" panose="02040502050405020303" pitchFamily="18" charset="0"/>
              </a:rPr>
              <a:t> </a:t>
            </a:r>
            <a:r>
              <a:rPr lang="tr-TR" sz="2200" u="sng" dirty="0">
                <a:latin typeface="Georgia Pro" panose="02040502050405020303" pitchFamily="18" charset="0"/>
              </a:rPr>
              <a:t>laboratuva</a:t>
            </a:r>
            <a:r>
              <a:rPr lang="tr-TR" sz="2200" dirty="0">
                <a:latin typeface="Georgia Pro" panose="02040502050405020303" pitchFamily="18" charset="0"/>
              </a:rPr>
              <a:t>r ve </a:t>
            </a:r>
            <a:r>
              <a:rPr lang="tr-TR" sz="2200" u="sng" dirty="0">
                <a:latin typeface="Georgia Pro" panose="02040502050405020303" pitchFamily="18" charset="0"/>
              </a:rPr>
              <a:t>analiz hizmetleri</a:t>
            </a:r>
            <a:r>
              <a:rPr lang="tr-TR" sz="2200" dirty="0">
                <a:latin typeface="Georgia Pro" panose="02040502050405020303" pitchFamily="18" charset="0"/>
              </a:rPr>
              <a:t>, </a:t>
            </a:r>
            <a:r>
              <a:rPr lang="tr-TR" sz="2200" u="sng" dirty="0">
                <a:latin typeface="Georgia Pro" panose="02040502050405020303" pitchFamily="18" charset="0"/>
              </a:rPr>
              <a:t>hukuki</a:t>
            </a:r>
            <a:r>
              <a:rPr lang="tr-TR" sz="2200" dirty="0">
                <a:latin typeface="Georgia Pro" panose="02040502050405020303" pitchFamily="18" charset="0"/>
              </a:rPr>
              <a:t> veya </a:t>
            </a:r>
            <a:r>
              <a:rPr lang="tr-TR" sz="2200" u="sng" dirty="0">
                <a:latin typeface="Georgia Pro" panose="02040502050405020303" pitchFamily="18" charset="0"/>
              </a:rPr>
              <a:t>bilimsel danışmanlık hizmetleri</a:t>
            </a:r>
            <a:r>
              <a:rPr lang="tr-TR" sz="2200" dirty="0">
                <a:latin typeface="Georgia Pro" panose="02040502050405020303" pitchFamily="18" charset="0"/>
              </a:rPr>
              <a:t> ile bu mahiyetteki diğer hizmet alımları)</a:t>
            </a:r>
          </a:p>
          <a:p>
            <a:pPr marL="360000" indent="0" algn="just">
              <a:buNone/>
            </a:pPr>
            <a:r>
              <a:rPr lang="tr-TR" sz="2200" b="1" dirty="0">
                <a:solidFill>
                  <a:srgbClr val="FF0000"/>
                </a:solidFill>
                <a:latin typeface="Georgia Pro" panose="02040502050405020303" pitchFamily="18" charset="0"/>
              </a:rPr>
              <a:t>3. </a:t>
            </a:r>
            <a:r>
              <a:rPr lang="tr-TR" sz="2200" dirty="0">
                <a:latin typeface="Georgia Pro" panose="02040502050405020303" pitchFamily="18" charset="0"/>
              </a:rPr>
              <a:t>Aktifleştirilen  amortismana  tabi  tutulması gereken  iktisadi  kıymetler. (Bu iktisadi kıymetlerin hesaplamada ayrılan amortisman tutarı değil, iktisadi kıymetin alış bedeli dikkate alınmalıdır.)</a:t>
            </a:r>
          </a:p>
          <a:p>
            <a:pPr marL="360000" indent="0" algn="just">
              <a:buNone/>
            </a:pPr>
            <a:r>
              <a:rPr lang="tr-TR" sz="2200" b="1" dirty="0">
                <a:solidFill>
                  <a:srgbClr val="FF0000"/>
                </a:solidFill>
                <a:latin typeface="Georgia Pro" panose="02040502050405020303" pitchFamily="18" charset="0"/>
              </a:rPr>
              <a:t>4. </a:t>
            </a:r>
            <a:r>
              <a:rPr lang="tr-TR" sz="2200" dirty="0">
                <a:latin typeface="Georgia Pro" panose="02040502050405020303" pitchFamily="18" charset="0"/>
              </a:rPr>
              <a:t>Ülkemizin Avrupa  Birliğine tam üyeliğinin gerçekleşeceği tarihteki vergilendirme döneminin sonuna kadar yurt içinde yerleşik ilişkili kişilerden sağlanan fayda ve hizmet bedelleri nitelikli harcama olarak kabul edilecektir.  (2017/10821 BKK)</a:t>
            </a:r>
          </a:p>
          <a:p>
            <a:endParaRPr lang="tr-TR" dirty="0"/>
          </a:p>
        </p:txBody>
      </p:sp>
      <p:sp>
        <p:nvSpPr>
          <p:cNvPr id="4" name="Slayt Numarası Yer Tutucusu 3">
            <a:extLst>
              <a:ext uri="{FF2B5EF4-FFF2-40B4-BE49-F238E27FC236}">
                <a16:creationId xmlns:a16="http://schemas.microsoft.com/office/drawing/2014/main" id="{652ECF57-B202-4F7E-98D7-36DE4EFFC90B}"/>
              </a:ext>
            </a:extLst>
          </p:cNvPr>
          <p:cNvSpPr>
            <a:spLocks noGrp="1"/>
          </p:cNvSpPr>
          <p:nvPr>
            <p:ph type="sldNum" sz="quarter" idx="12"/>
          </p:nvPr>
        </p:nvSpPr>
        <p:spPr/>
        <p:txBody>
          <a:bodyPr/>
          <a:lstStyle/>
          <a:p>
            <a:fld id="{69E57DC2-970A-4B3E-BB1C-7A09969E49DF}" type="slidenum">
              <a:rPr lang="en-US" smtClean="0"/>
              <a:t>34</a:t>
            </a:fld>
            <a:endParaRPr lang="en-US" dirty="0"/>
          </a:p>
        </p:txBody>
      </p:sp>
    </p:spTree>
    <p:extLst>
      <p:ext uri="{BB962C8B-B14F-4D97-AF65-F5344CB8AC3E}">
        <p14:creationId xmlns:p14="http://schemas.microsoft.com/office/powerpoint/2010/main" val="17370508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121536-7FF7-436B-AE2E-DA6BD9E6B066}"/>
              </a:ext>
            </a:extLst>
          </p:cNvPr>
          <p:cNvSpPr>
            <a:spLocks noGrp="1"/>
          </p:cNvSpPr>
          <p:nvPr>
            <p:ph type="title"/>
          </p:nvPr>
        </p:nvSpPr>
        <p:spPr>
          <a:xfrm>
            <a:off x="946298" y="800100"/>
            <a:ext cx="11015330" cy="954272"/>
          </a:xfrm>
        </p:spPr>
        <p:txBody>
          <a:bodyPr>
            <a:normAutofit/>
          </a:bodyPr>
          <a:lstStyle/>
          <a:p>
            <a:r>
              <a:rPr lang="tr-TR" sz="3600" dirty="0">
                <a:solidFill>
                  <a:srgbClr val="FF0000"/>
                </a:solidFill>
                <a:latin typeface="Georgia Pro" panose="02040502050405020303" pitchFamily="18" charset="0"/>
              </a:rPr>
              <a:t>TEKNOPARKTAKİ İSTİSNA KAZANCIN TESPİTİ </a:t>
            </a:r>
            <a:endParaRPr lang="tr-TR" sz="3600" dirty="0"/>
          </a:p>
        </p:txBody>
      </p:sp>
      <p:sp>
        <p:nvSpPr>
          <p:cNvPr id="3" name="İçerik Yer Tutucusu 2">
            <a:extLst>
              <a:ext uri="{FF2B5EF4-FFF2-40B4-BE49-F238E27FC236}">
                <a16:creationId xmlns:a16="http://schemas.microsoft.com/office/drawing/2014/main" id="{C492BB08-3DB1-4319-9605-88555F56FB18}"/>
              </a:ext>
            </a:extLst>
          </p:cNvPr>
          <p:cNvSpPr>
            <a:spLocks noGrp="1"/>
          </p:cNvSpPr>
          <p:nvPr>
            <p:ph idx="1"/>
          </p:nvPr>
        </p:nvSpPr>
        <p:spPr>
          <a:xfrm>
            <a:off x="946298" y="2286000"/>
            <a:ext cx="11015330" cy="4348716"/>
          </a:xfrm>
        </p:spPr>
        <p:txBody>
          <a:bodyPr/>
          <a:lstStyle/>
          <a:p>
            <a:r>
              <a:rPr lang="tr-TR" sz="2400" b="1" dirty="0">
                <a:solidFill>
                  <a:srgbClr val="FF0000"/>
                </a:solidFill>
                <a:latin typeface="Georgia Pro" panose="02040502050405020303" pitchFamily="18" charset="0"/>
              </a:rPr>
              <a:t>NİTELİKLİ OLMAYAN HARCAMALAR </a:t>
            </a:r>
            <a:endParaRPr lang="tr-TR" sz="2400" dirty="0">
              <a:solidFill>
                <a:srgbClr val="FF0000"/>
              </a:solidFill>
              <a:latin typeface="Georgia Pro" panose="02040502050405020303" pitchFamily="18" charset="0"/>
            </a:endParaRPr>
          </a:p>
          <a:p>
            <a:pPr marL="0" indent="0">
              <a:lnSpc>
                <a:spcPct val="100000"/>
              </a:lnSpc>
              <a:spcBef>
                <a:spcPts val="200"/>
              </a:spcBef>
              <a:buNone/>
            </a:pPr>
            <a:r>
              <a:rPr lang="tr-TR" sz="2400" dirty="0">
                <a:latin typeface="Georgia Pro" panose="02040502050405020303" pitchFamily="18" charset="0"/>
              </a:rPr>
              <a:t> 	 1.  </a:t>
            </a:r>
            <a:r>
              <a:rPr lang="tr-TR" sz="2400" dirty="0" err="1">
                <a:latin typeface="Georgia Pro" panose="02040502050405020303" pitchFamily="18" charset="0"/>
              </a:rPr>
              <a:t>Gayrimaddi</a:t>
            </a:r>
            <a:r>
              <a:rPr lang="tr-TR" sz="2400" dirty="0">
                <a:latin typeface="Georgia Pro" panose="02040502050405020303" pitchFamily="18" charset="0"/>
              </a:rPr>
              <a:t> hak satın alma bedelleri (lisans ve benzeri bedeller dahil)</a:t>
            </a:r>
          </a:p>
          <a:p>
            <a:pPr marL="1330452" lvl="2" indent="-342900">
              <a:lnSpc>
                <a:spcPct val="100000"/>
              </a:lnSpc>
              <a:spcBef>
                <a:spcPts val="200"/>
              </a:spcBef>
              <a:buAutoNum type="arabicPeriod" startAt="2"/>
            </a:pPr>
            <a:r>
              <a:rPr lang="tr-TR" sz="2400" i="0" dirty="0">
                <a:latin typeface="Georgia Pro" panose="02040502050405020303" pitchFamily="18" charset="0"/>
              </a:rPr>
              <a:t>Yurt dışındaki ilişkili kişilerden sağlanan fayda ve hizmet bedelleri </a:t>
            </a:r>
          </a:p>
          <a:p>
            <a:pPr marL="0" indent="0">
              <a:buNone/>
            </a:pPr>
            <a:r>
              <a:rPr lang="tr-TR" sz="2400" b="1" dirty="0">
                <a:latin typeface="Georgia Pro" panose="02040502050405020303" pitchFamily="18" charset="0"/>
              </a:rPr>
              <a:t>	Toplam Harcama=Nitelikli </a:t>
            </a:r>
            <a:r>
              <a:rPr lang="tr-TR" sz="2400" b="1" dirty="0" err="1">
                <a:latin typeface="Georgia Pro" panose="02040502050405020303" pitchFamily="18" charset="0"/>
              </a:rPr>
              <a:t>Harcamalar+Nitelikli</a:t>
            </a:r>
            <a:r>
              <a:rPr lang="tr-TR" sz="2400" b="1" dirty="0">
                <a:latin typeface="Georgia Pro" panose="02040502050405020303" pitchFamily="18" charset="0"/>
              </a:rPr>
              <a:t> Olmayan Harcamalar</a:t>
            </a:r>
          </a:p>
          <a:p>
            <a:endParaRPr lang="tr-TR" dirty="0"/>
          </a:p>
        </p:txBody>
      </p:sp>
      <p:sp>
        <p:nvSpPr>
          <p:cNvPr id="4" name="Slayt Numarası Yer Tutucusu 3">
            <a:extLst>
              <a:ext uri="{FF2B5EF4-FFF2-40B4-BE49-F238E27FC236}">
                <a16:creationId xmlns:a16="http://schemas.microsoft.com/office/drawing/2014/main" id="{7CC793E9-2A4B-435A-ADFC-79D46A677C79}"/>
              </a:ext>
            </a:extLst>
          </p:cNvPr>
          <p:cNvSpPr>
            <a:spLocks noGrp="1"/>
          </p:cNvSpPr>
          <p:nvPr>
            <p:ph type="sldNum" sz="quarter" idx="12"/>
          </p:nvPr>
        </p:nvSpPr>
        <p:spPr/>
        <p:txBody>
          <a:bodyPr/>
          <a:lstStyle/>
          <a:p>
            <a:fld id="{69E57DC2-970A-4B3E-BB1C-7A09969E49DF}" type="slidenum">
              <a:rPr lang="en-US" smtClean="0"/>
              <a:t>35</a:t>
            </a:fld>
            <a:endParaRPr lang="en-US" dirty="0"/>
          </a:p>
        </p:txBody>
      </p:sp>
    </p:spTree>
    <p:extLst>
      <p:ext uri="{BB962C8B-B14F-4D97-AF65-F5344CB8AC3E}">
        <p14:creationId xmlns:p14="http://schemas.microsoft.com/office/powerpoint/2010/main" val="1079222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BE02BA-BD56-4461-8219-76D3B37E1AA8}"/>
              </a:ext>
            </a:extLst>
          </p:cNvPr>
          <p:cNvSpPr>
            <a:spLocks noGrp="1"/>
          </p:cNvSpPr>
          <p:nvPr>
            <p:ph type="title"/>
          </p:nvPr>
        </p:nvSpPr>
        <p:spPr>
          <a:xfrm>
            <a:off x="946298" y="800100"/>
            <a:ext cx="10940902" cy="816827"/>
          </a:xfrm>
        </p:spPr>
        <p:txBody>
          <a:bodyPr>
            <a:normAutofit/>
          </a:bodyPr>
          <a:lstStyle/>
          <a:p>
            <a:pPr algn="ctr"/>
            <a:r>
              <a:rPr lang="tr-TR" sz="3600" dirty="0">
                <a:solidFill>
                  <a:srgbClr val="FF0000"/>
                </a:solidFill>
                <a:latin typeface="Georgia Pro" panose="02040502050405020303" pitchFamily="18" charset="0"/>
              </a:rPr>
              <a:t>TEKNOPARKTAKİ İSTİSNA KAZANCIN TESPİTİ </a:t>
            </a:r>
            <a:endParaRPr lang="tr-TR" sz="3600" dirty="0"/>
          </a:p>
        </p:txBody>
      </p:sp>
      <p:sp>
        <p:nvSpPr>
          <p:cNvPr id="3" name="İçerik Yer Tutucusu 2">
            <a:extLst>
              <a:ext uri="{FF2B5EF4-FFF2-40B4-BE49-F238E27FC236}">
                <a16:creationId xmlns:a16="http://schemas.microsoft.com/office/drawing/2014/main" id="{8A0B6A55-26E1-4F1A-BCAB-03218CC09CCA}"/>
              </a:ext>
            </a:extLst>
          </p:cNvPr>
          <p:cNvSpPr>
            <a:spLocks noGrp="1"/>
          </p:cNvSpPr>
          <p:nvPr>
            <p:ph idx="1"/>
          </p:nvPr>
        </p:nvSpPr>
        <p:spPr>
          <a:xfrm>
            <a:off x="946298" y="2285999"/>
            <a:ext cx="10940902" cy="4242391"/>
          </a:xfrm>
        </p:spPr>
        <p:txBody>
          <a:bodyPr>
            <a:normAutofit fontScale="92500" lnSpcReduction="10000"/>
          </a:bodyPr>
          <a:lstStyle/>
          <a:p>
            <a:r>
              <a:rPr lang="tr-TR" sz="2000" b="1" dirty="0">
                <a:solidFill>
                  <a:srgbClr val="FF0000"/>
                </a:solidFill>
                <a:latin typeface="Georgia Pro" panose="02040502050405020303" pitchFamily="18" charset="0"/>
              </a:rPr>
              <a:t>HESAPLAMA DIŞINDA KALACAK HARCAMALAR </a:t>
            </a:r>
            <a:endParaRPr lang="tr-TR" sz="2000" dirty="0">
              <a:solidFill>
                <a:srgbClr val="FF0000"/>
              </a:solidFill>
              <a:latin typeface="Georgia Pro" panose="02040502050405020303" pitchFamily="18" charset="0"/>
            </a:endParaRPr>
          </a:p>
          <a:p>
            <a:pPr algn="just"/>
            <a:r>
              <a:rPr lang="tr-TR" dirty="0">
                <a:latin typeface="Georgia Pro" panose="02040502050405020303" pitchFamily="18" charset="0"/>
              </a:rPr>
              <a:t>İşletmelerin aşağıda yer alan harcama kalemleri, nitelikli ve toplam harcama hesaplamalarında dikkate alınmaz:</a:t>
            </a:r>
          </a:p>
          <a:p>
            <a:pPr algn="just"/>
            <a:endParaRPr lang="tr-TR" dirty="0">
              <a:latin typeface="Georgia Pro" panose="02040502050405020303" pitchFamily="18" charset="0"/>
            </a:endParaRPr>
          </a:p>
          <a:p>
            <a:pPr marL="540000" indent="-285750" algn="just">
              <a:buFontTx/>
              <a:buChar char="-"/>
            </a:pPr>
            <a:r>
              <a:rPr lang="tr-TR" dirty="0">
                <a:latin typeface="Georgia Pro" panose="02040502050405020303" pitchFamily="18" charset="0"/>
              </a:rPr>
              <a:t>Finansman giderleri</a:t>
            </a:r>
          </a:p>
          <a:p>
            <a:pPr marL="540000" indent="-285750" algn="just">
              <a:buFontTx/>
              <a:buChar char="-"/>
            </a:pPr>
            <a:r>
              <a:rPr lang="tr-TR" dirty="0">
                <a:latin typeface="Georgia Pro" panose="02040502050405020303" pitchFamily="18" charset="0"/>
              </a:rPr>
              <a:t>Binalara ilişkin amortismanlar, kiralar</a:t>
            </a:r>
          </a:p>
          <a:p>
            <a:pPr marL="540000" indent="-285750" algn="just">
              <a:buFontTx/>
              <a:buChar char="-"/>
            </a:pPr>
            <a:r>
              <a:rPr lang="tr-TR" dirty="0">
                <a:latin typeface="Georgia Pro" panose="02040502050405020303" pitchFamily="18" charset="0"/>
              </a:rPr>
              <a:t>Bakım onarım giderleri</a:t>
            </a:r>
          </a:p>
          <a:p>
            <a:pPr marL="540000" indent="-285750" algn="just">
              <a:buFontTx/>
              <a:buChar char="-"/>
            </a:pPr>
            <a:r>
              <a:rPr lang="tr-TR" dirty="0">
                <a:latin typeface="Georgia Pro" panose="02040502050405020303" pitchFamily="18" charset="0"/>
              </a:rPr>
              <a:t>Temizlik, su, aydınlatma, ısıtma giderleri</a:t>
            </a:r>
          </a:p>
          <a:p>
            <a:pPr marL="540000" indent="-285750" algn="just">
              <a:buFontTx/>
              <a:buChar char="-"/>
            </a:pPr>
            <a:r>
              <a:rPr lang="tr-TR" dirty="0">
                <a:latin typeface="Georgia Pro" panose="02040502050405020303" pitchFamily="18" charset="0"/>
              </a:rPr>
              <a:t>Güvenlik</a:t>
            </a:r>
          </a:p>
          <a:p>
            <a:pPr marL="540000" indent="-285750" algn="just">
              <a:buFontTx/>
              <a:buChar char="-"/>
            </a:pPr>
            <a:r>
              <a:rPr lang="tr-TR" dirty="0">
                <a:latin typeface="Georgia Pro" panose="02040502050405020303" pitchFamily="18" charset="0"/>
              </a:rPr>
              <a:t>Binalara ilişkin vergi, resim ve harçlar</a:t>
            </a:r>
          </a:p>
          <a:p>
            <a:pPr marL="540000" indent="-285750" algn="just">
              <a:buFontTx/>
              <a:buChar char="-"/>
            </a:pPr>
            <a:r>
              <a:rPr lang="tr-TR" dirty="0">
                <a:latin typeface="Georgia Pro" panose="02040502050405020303" pitchFamily="18" charset="0"/>
              </a:rPr>
              <a:t>Genel yönetim giderlerinden verilen paylar</a:t>
            </a:r>
          </a:p>
          <a:p>
            <a:endParaRPr lang="tr-TR" dirty="0"/>
          </a:p>
        </p:txBody>
      </p:sp>
      <p:sp>
        <p:nvSpPr>
          <p:cNvPr id="4" name="Slayt Numarası Yer Tutucusu 3">
            <a:extLst>
              <a:ext uri="{FF2B5EF4-FFF2-40B4-BE49-F238E27FC236}">
                <a16:creationId xmlns:a16="http://schemas.microsoft.com/office/drawing/2014/main" id="{5513E416-5390-4CC2-9B03-1D46790DC34B}"/>
              </a:ext>
            </a:extLst>
          </p:cNvPr>
          <p:cNvSpPr>
            <a:spLocks noGrp="1"/>
          </p:cNvSpPr>
          <p:nvPr>
            <p:ph type="sldNum" sz="quarter" idx="12"/>
          </p:nvPr>
        </p:nvSpPr>
        <p:spPr/>
        <p:txBody>
          <a:bodyPr/>
          <a:lstStyle/>
          <a:p>
            <a:fld id="{69E57DC2-970A-4B3E-BB1C-7A09969E49DF}" type="slidenum">
              <a:rPr lang="en-US" smtClean="0"/>
              <a:t>36</a:t>
            </a:fld>
            <a:endParaRPr lang="en-US" dirty="0"/>
          </a:p>
        </p:txBody>
      </p:sp>
    </p:spTree>
    <p:extLst>
      <p:ext uri="{BB962C8B-B14F-4D97-AF65-F5344CB8AC3E}">
        <p14:creationId xmlns:p14="http://schemas.microsoft.com/office/powerpoint/2010/main" val="1872296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FA9D16D-F22E-47D0-8A1B-0C545730DBE7}"/>
              </a:ext>
            </a:extLst>
          </p:cNvPr>
          <p:cNvSpPr>
            <a:spLocks noGrp="1"/>
          </p:cNvSpPr>
          <p:nvPr>
            <p:ph type="title"/>
          </p:nvPr>
        </p:nvSpPr>
        <p:spPr>
          <a:xfrm>
            <a:off x="892097" y="685800"/>
            <a:ext cx="11062009" cy="1014214"/>
          </a:xfrm>
        </p:spPr>
        <p:txBody>
          <a:bodyPr>
            <a:normAutofit/>
          </a:bodyPr>
          <a:lstStyle/>
          <a:p>
            <a:pPr algn="ctr"/>
            <a:r>
              <a:rPr lang="tr-TR" sz="3600" dirty="0">
                <a:solidFill>
                  <a:srgbClr val="FF0000"/>
                </a:solidFill>
                <a:latin typeface="Georgia Pro" panose="02040502050405020303" pitchFamily="18" charset="0"/>
              </a:rPr>
              <a:t>TEKNOPARKTAKİ İSTİSNA KAZANCIN TESPİTİ </a:t>
            </a:r>
            <a:endParaRPr lang="tr-TR" sz="3600" dirty="0"/>
          </a:p>
        </p:txBody>
      </p:sp>
      <p:sp>
        <p:nvSpPr>
          <p:cNvPr id="3" name="İçerik Yer Tutucusu 2">
            <a:extLst>
              <a:ext uri="{FF2B5EF4-FFF2-40B4-BE49-F238E27FC236}">
                <a16:creationId xmlns:a16="http://schemas.microsoft.com/office/drawing/2014/main" id="{F8515D47-7BFD-4EC7-8F76-D029AA229EDD}"/>
              </a:ext>
            </a:extLst>
          </p:cNvPr>
          <p:cNvSpPr>
            <a:spLocks noGrp="1"/>
          </p:cNvSpPr>
          <p:nvPr>
            <p:ph idx="1"/>
          </p:nvPr>
        </p:nvSpPr>
        <p:spPr>
          <a:xfrm>
            <a:off x="892096" y="2007218"/>
            <a:ext cx="11062009" cy="4446167"/>
          </a:xfrm>
        </p:spPr>
        <p:txBody>
          <a:bodyPr>
            <a:normAutofit/>
          </a:bodyPr>
          <a:lstStyle/>
          <a:p>
            <a:pPr algn="just"/>
            <a:r>
              <a:rPr lang="tr-TR" sz="2400" dirty="0">
                <a:latin typeface="Georgia Pro" panose="02040502050405020303" pitchFamily="18" charset="0"/>
              </a:rPr>
              <a:t>4691 sayılı Kanun’ a eklenen geçici 2 </a:t>
            </a:r>
            <a:r>
              <a:rPr lang="tr-TR" sz="2400" dirty="0" err="1">
                <a:latin typeface="Georgia Pro" panose="02040502050405020303" pitchFamily="18" charset="0"/>
              </a:rPr>
              <a:t>nci</a:t>
            </a:r>
            <a:r>
              <a:rPr lang="tr-TR" sz="2400" dirty="0">
                <a:latin typeface="Georgia Pro" panose="02040502050405020303" pitchFamily="18" charset="0"/>
              </a:rPr>
              <a:t> maddede yer alan (yazılım ,tasarım ve Ar-Ge faaliyetleri)</a:t>
            </a:r>
            <a:r>
              <a:rPr lang="tr-TR" sz="2400" dirty="0" err="1">
                <a:latin typeface="Georgia Pro" panose="02040502050405020303" pitchFamily="18" charset="0"/>
              </a:rPr>
              <a:t>istisna,bir</a:t>
            </a:r>
            <a:r>
              <a:rPr lang="tr-TR" sz="2400" dirty="0">
                <a:latin typeface="Georgia Pro" panose="02040502050405020303" pitchFamily="18" charset="0"/>
              </a:rPr>
              <a:t> kazanç  </a:t>
            </a:r>
            <a:r>
              <a:rPr lang="tr-TR" sz="2400" dirty="0" err="1">
                <a:latin typeface="Georgia Pro" panose="02040502050405020303" pitchFamily="18" charset="0"/>
              </a:rPr>
              <a:t>istisnasıdır.İstisna</a:t>
            </a:r>
            <a:r>
              <a:rPr lang="tr-TR" sz="2400" dirty="0">
                <a:latin typeface="Georgia Pro" panose="02040502050405020303" pitchFamily="18" charset="0"/>
              </a:rPr>
              <a:t> kapsamındaki faaliyetlerden elde edilen hasılattan bu faaliyetler nedeniyle yüklenilen gider ve maliyet unsurlarının düşülmesi sonucu bulunacak kazancın tamamı istisna olacaktır.</a:t>
            </a:r>
          </a:p>
          <a:p>
            <a:r>
              <a:rPr lang="tr-TR" sz="2400" b="1" dirty="0">
                <a:latin typeface="Georgia Pro" panose="02040502050405020303" pitchFamily="18" charset="0"/>
              </a:rPr>
              <a:t>İstisna Kazanç=İstisna Faaliyet Hasılatı-(Proje </a:t>
            </a:r>
            <a:r>
              <a:rPr lang="tr-TR" sz="2400" b="1" dirty="0" err="1">
                <a:latin typeface="Georgia Pro" panose="02040502050405020303" pitchFamily="18" charset="0"/>
              </a:rPr>
              <a:t>Maliyeti+Proje</a:t>
            </a:r>
            <a:r>
              <a:rPr lang="tr-TR" sz="2400" b="1" dirty="0">
                <a:latin typeface="Georgia Pro" panose="02040502050405020303" pitchFamily="18" charset="0"/>
              </a:rPr>
              <a:t> Gideri) </a:t>
            </a:r>
          </a:p>
        </p:txBody>
      </p:sp>
      <p:sp>
        <p:nvSpPr>
          <p:cNvPr id="4" name="Slayt Numarası Yer Tutucusu 3">
            <a:extLst>
              <a:ext uri="{FF2B5EF4-FFF2-40B4-BE49-F238E27FC236}">
                <a16:creationId xmlns:a16="http://schemas.microsoft.com/office/drawing/2014/main" id="{94774EE0-1114-410B-8803-1157208513D7}"/>
              </a:ext>
            </a:extLst>
          </p:cNvPr>
          <p:cNvSpPr>
            <a:spLocks noGrp="1"/>
          </p:cNvSpPr>
          <p:nvPr>
            <p:ph type="sldNum" sz="quarter" idx="12"/>
          </p:nvPr>
        </p:nvSpPr>
        <p:spPr/>
        <p:txBody>
          <a:bodyPr/>
          <a:lstStyle/>
          <a:p>
            <a:fld id="{69E57DC2-970A-4B3E-BB1C-7A09969E49DF}" type="slidenum">
              <a:rPr lang="en-US" smtClean="0"/>
              <a:t>37</a:t>
            </a:fld>
            <a:endParaRPr lang="en-US" dirty="0"/>
          </a:p>
        </p:txBody>
      </p:sp>
    </p:spTree>
    <p:extLst>
      <p:ext uri="{BB962C8B-B14F-4D97-AF65-F5344CB8AC3E}">
        <p14:creationId xmlns:p14="http://schemas.microsoft.com/office/powerpoint/2010/main" val="13185208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9958257-D698-46BD-A11A-C5500DBAB673}"/>
              </a:ext>
            </a:extLst>
          </p:cNvPr>
          <p:cNvSpPr>
            <a:spLocks noGrp="1"/>
          </p:cNvSpPr>
          <p:nvPr>
            <p:ph type="title"/>
          </p:nvPr>
        </p:nvSpPr>
        <p:spPr>
          <a:xfrm>
            <a:off x="947650" y="694113"/>
            <a:ext cx="10964487" cy="1251065"/>
          </a:xfrm>
        </p:spPr>
        <p:txBody>
          <a:bodyPr>
            <a:normAutofit fontScale="90000"/>
          </a:bodyPr>
          <a:lstStyle/>
          <a:p>
            <a:pPr algn="ctr"/>
            <a:r>
              <a:rPr lang="tr-TR" sz="4400" dirty="0">
                <a:solidFill>
                  <a:srgbClr val="FF0000"/>
                </a:solidFill>
                <a:latin typeface="Georgia Pro" panose="02040502050405020303" pitchFamily="18" charset="0"/>
              </a:rPr>
              <a:t>TEKNOPARKTAKİ İSTİSNA KAZANCIN TESPİTİ </a:t>
            </a:r>
            <a:endParaRPr lang="tr-TR" dirty="0"/>
          </a:p>
        </p:txBody>
      </p:sp>
      <p:sp>
        <p:nvSpPr>
          <p:cNvPr id="3" name="İçerik Yer Tutucusu 2">
            <a:extLst>
              <a:ext uri="{FF2B5EF4-FFF2-40B4-BE49-F238E27FC236}">
                <a16:creationId xmlns:a16="http://schemas.microsoft.com/office/drawing/2014/main" id="{EF45D3D1-9FD1-4413-B59C-73E42DA16A2E}"/>
              </a:ext>
            </a:extLst>
          </p:cNvPr>
          <p:cNvSpPr>
            <a:spLocks noGrp="1"/>
          </p:cNvSpPr>
          <p:nvPr>
            <p:ph idx="1"/>
          </p:nvPr>
        </p:nvSpPr>
        <p:spPr>
          <a:xfrm>
            <a:off x="947650" y="2285999"/>
            <a:ext cx="10897986" cy="4314305"/>
          </a:xfrm>
        </p:spPr>
        <p:txBody>
          <a:bodyPr>
            <a:normAutofit/>
          </a:bodyPr>
          <a:lstStyle/>
          <a:p>
            <a:r>
              <a:rPr lang="tr-TR" b="1" dirty="0">
                <a:latin typeface="Georgia Pro" panose="02040502050405020303" pitchFamily="18" charset="0"/>
              </a:rPr>
              <a:t>Monografik</a:t>
            </a:r>
            <a:r>
              <a:rPr lang="tr-TR" b="1" dirty="0"/>
              <a:t> </a:t>
            </a:r>
            <a:r>
              <a:rPr lang="tr-TR" b="1" dirty="0">
                <a:latin typeface="Georgia Pro" panose="02040502050405020303" pitchFamily="18" charset="0"/>
              </a:rPr>
              <a:t>Örnek :</a:t>
            </a:r>
          </a:p>
          <a:p>
            <a:pPr algn="l"/>
            <a:r>
              <a:rPr lang="tr-TR" sz="2400" dirty="0">
                <a:latin typeface="Georgia Pro" panose="02040502050405020303" pitchFamily="18" charset="0"/>
              </a:rPr>
              <a:t>SAU </a:t>
            </a:r>
            <a:r>
              <a:rPr lang="tr-TR" sz="2400" dirty="0" err="1">
                <a:latin typeface="Georgia Pro" panose="02040502050405020303" pitchFamily="18" charset="0"/>
              </a:rPr>
              <a:t>Teknokent</a:t>
            </a:r>
            <a:r>
              <a:rPr lang="tr-TR" sz="2400" dirty="0">
                <a:latin typeface="Georgia Pro" panose="02040502050405020303" pitchFamily="18" charset="0"/>
              </a:rPr>
              <a:t>’ te faaliyette bulunan (XY) Yazılım A.Ş.</a:t>
            </a:r>
            <a:r>
              <a:rPr lang="tr-TR" sz="2400" b="0" i="0" u="none" strike="noStrike" baseline="0" dirty="0">
                <a:latin typeface="Georgia Pro" panose="02040502050405020303" pitchFamily="18" charset="0"/>
              </a:rPr>
              <a:t> Otel  inşaatı ile ilgili deprem risklerini belirlemesinde kullanılacak bir yazılım geliştirmeye başlamış  ve yazılımı 31.08.2024 tarihinde  tamamlayarak S</a:t>
            </a:r>
            <a:r>
              <a:rPr lang="tr-TR" sz="2400" dirty="0">
                <a:latin typeface="Georgia Pro" panose="02040502050405020303" pitchFamily="18" charset="0"/>
              </a:rPr>
              <a:t>anayi ve Teknoloji Bakanlığı’ndan Proje Bitirme Belgesi’ </a:t>
            </a:r>
            <a:r>
              <a:rPr lang="tr-TR" sz="2400" dirty="0" err="1">
                <a:latin typeface="Georgia Pro" panose="02040502050405020303" pitchFamily="18" charset="0"/>
              </a:rPr>
              <a:t>ni</a:t>
            </a:r>
            <a:r>
              <a:rPr lang="tr-TR" sz="2400" dirty="0">
                <a:latin typeface="Georgia Pro" panose="02040502050405020303" pitchFamily="18" charset="0"/>
              </a:rPr>
              <a:t> 10.10.2024 tarihinde </a:t>
            </a:r>
            <a:r>
              <a:rPr lang="tr-TR" sz="2400" b="0" i="0" u="none" strike="noStrike" baseline="0" dirty="0">
                <a:latin typeface="Georgia Pro" panose="02040502050405020303" pitchFamily="18" charset="0"/>
              </a:rPr>
              <a:t> almıştır.</a:t>
            </a:r>
          </a:p>
          <a:p>
            <a:pPr marL="0" indent="0" algn="l">
              <a:buNone/>
            </a:pPr>
            <a:r>
              <a:rPr lang="tr-TR" sz="2400" dirty="0">
                <a:latin typeface="Georgia Pro" panose="02040502050405020303" pitchFamily="18" charset="0"/>
              </a:rPr>
              <a:t>      (XY) A.Ş. Anılan yazılım için yapmış olduğu giderler aşağıdaki gibidir.</a:t>
            </a:r>
            <a:endParaRPr lang="tr-TR" sz="2400" b="0" i="0" u="none" strike="noStrike" baseline="0" dirty="0">
              <a:latin typeface="Georgia Pro" panose="02040502050405020303" pitchFamily="18" charset="0"/>
            </a:endParaRPr>
          </a:p>
          <a:p>
            <a:pPr marL="0" indent="0" algn="l">
              <a:buNone/>
            </a:pPr>
            <a:endParaRPr lang="tr-TR" dirty="0">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21A2C77D-9887-4ADC-AB2A-9CA91686AC84}"/>
              </a:ext>
            </a:extLst>
          </p:cNvPr>
          <p:cNvSpPr>
            <a:spLocks noGrp="1"/>
          </p:cNvSpPr>
          <p:nvPr>
            <p:ph type="sldNum" sz="quarter" idx="12"/>
          </p:nvPr>
        </p:nvSpPr>
        <p:spPr/>
        <p:txBody>
          <a:bodyPr/>
          <a:lstStyle/>
          <a:p>
            <a:fld id="{69E57DC2-970A-4B3E-BB1C-7A09969E49DF}" type="slidenum">
              <a:rPr lang="en-US" smtClean="0"/>
              <a:t>38</a:t>
            </a:fld>
            <a:endParaRPr lang="en-US" dirty="0"/>
          </a:p>
        </p:txBody>
      </p:sp>
    </p:spTree>
    <p:extLst>
      <p:ext uri="{BB962C8B-B14F-4D97-AF65-F5344CB8AC3E}">
        <p14:creationId xmlns:p14="http://schemas.microsoft.com/office/powerpoint/2010/main" val="12011202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o 2">
            <a:extLst>
              <a:ext uri="{FF2B5EF4-FFF2-40B4-BE49-F238E27FC236}">
                <a16:creationId xmlns:a16="http://schemas.microsoft.com/office/drawing/2014/main" id="{44C0A0D1-0906-43D1-BFAC-18C53E9AC96B}"/>
              </a:ext>
            </a:extLst>
          </p:cNvPr>
          <p:cNvGraphicFramePr>
            <a:graphicFrameLocks noGrp="1"/>
          </p:cNvGraphicFramePr>
          <p:nvPr>
            <p:extLst>
              <p:ext uri="{D42A27DB-BD31-4B8C-83A1-F6EECF244321}">
                <p14:modId xmlns:p14="http://schemas.microsoft.com/office/powerpoint/2010/main" val="3402023890"/>
              </p:ext>
            </p:extLst>
          </p:nvPr>
        </p:nvGraphicFramePr>
        <p:xfrm>
          <a:off x="1097280" y="523702"/>
          <a:ext cx="10490662" cy="5051520"/>
        </p:xfrm>
        <a:graphic>
          <a:graphicData uri="http://schemas.openxmlformats.org/drawingml/2006/table">
            <a:tbl>
              <a:tblPr firstRow="1" firstCol="1" bandRow="1"/>
              <a:tblGrid>
                <a:gridCol w="9336643">
                  <a:extLst>
                    <a:ext uri="{9D8B030D-6E8A-4147-A177-3AD203B41FA5}">
                      <a16:colId xmlns:a16="http://schemas.microsoft.com/office/drawing/2014/main" val="1648838512"/>
                    </a:ext>
                  </a:extLst>
                </a:gridCol>
                <a:gridCol w="1154019">
                  <a:extLst>
                    <a:ext uri="{9D8B030D-6E8A-4147-A177-3AD203B41FA5}">
                      <a16:colId xmlns:a16="http://schemas.microsoft.com/office/drawing/2014/main" val="3724210806"/>
                    </a:ext>
                  </a:extLst>
                </a:gridCol>
              </a:tblGrid>
              <a:tr h="652248">
                <a:tc>
                  <a:txBody>
                    <a:bodyPr/>
                    <a:lstStyle/>
                    <a:p>
                      <a:pPr>
                        <a:lnSpc>
                          <a:spcPct val="107000"/>
                        </a:lnSpc>
                        <a:spcAft>
                          <a:spcPts val="800"/>
                        </a:spcAft>
                      </a:pPr>
                      <a:r>
                        <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GİDER CİNSİ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TUTAR</a:t>
                      </a:r>
                    </a:p>
                    <a:p>
                      <a:pPr algn="ctr">
                        <a:lnSpc>
                          <a:spcPct val="107000"/>
                        </a:lnSpc>
                        <a:spcAft>
                          <a:spcPts val="800"/>
                        </a:spcAft>
                      </a:pPr>
                      <a:r>
                        <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(TL)</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7417763"/>
                  </a:ext>
                </a:extLst>
              </a:tr>
              <a:tr h="336644">
                <a:tc>
                  <a:txBody>
                    <a:bodyPr/>
                    <a:lstStyle/>
                    <a:p>
                      <a:pPr>
                        <a:lnSpc>
                          <a:spcPct val="107000"/>
                        </a:lnSpc>
                        <a:spcAft>
                          <a:spcPts val="800"/>
                        </a:spcAft>
                      </a:pPr>
                      <a:r>
                        <a:rPr lang="tr-TR" sz="14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Teknokent</a:t>
                      </a: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Yönetici Şirkete Ödenen İşyeri Kirası</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175.000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3641609"/>
                  </a:ext>
                </a:extLst>
              </a:tr>
              <a:tr h="336644">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Banka Alınan Kredi İçin Faiz Ödemesi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240.000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470716"/>
                  </a:ext>
                </a:extLst>
              </a:tr>
              <a:tr h="336644">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Yazılım Personeli Ücreti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300.000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0991909"/>
                  </a:ext>
                </a:extLst>
              </a:tr>
              <a:tr h="336644">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İTÜ ‘ de  Görevli Öğretim Üyesine ödenen Yazılım Danışmanlık Bedeli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85.000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9385003"/>
                  </a:ext>
                </a:extLst>
              </a:tr>
              <a:tr h="336644">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İlişkili Kişi Kapsamında Yurtiçi BETA A.Ş. Grup Şirketinden Alınan Yazılım Danışmanlığı</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90.000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1680484"/>
                  </a:ext>
                </a:extLst>
              </a:tr>
              <a:tr h="385512">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İlişkili Kişi Kapsamında Yurtdışında Faaliyette bulunan  Grup Şirketinden Alınan Mühendislik Hizmeti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135.000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3135607"/>
                  </a:ext>
                </a:extLst>
              </a:tr>
              <a:tr h="336644">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Geliştirilen Yazılıma Entegre Edilen Zemin </a:t>
                      </a:r>
                      <a:r>
                        <a:rPr lang="tr-TR" sz="14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Etütü</a:t>
                      </a: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Yazılımı Modülü Alımı İçin</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37829876"/>
                  </a:ext>
                </a:extLst>
              </a:tr>
              <a:tr h="192780">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(Z) Yazılım Firmasına ödenen Gayri Maddi Hak Bedeli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320.000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1749857"/>
                  </a:ext>
                </a:extLst>
              </a:tr>
              <a:tr h="336644">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Ofise  ait </a:t>
                      </a:r>
                      <a:r>
                        <a:rPr lang="tr-TR" sz="14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su,elektrik</a:t>
                      </a: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ve ısınma giderleri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45.000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5225398"/>
                  </a:ext>
                </a:extLst>
              </a:tr>
              <a:tr h="336644">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İşyeri Güvenliği için Güvenlik Firmasına yapılan ödeme</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65.000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181874"/>
                  </a:ext>
                </a:extLst>
              </a:tr>
              <a:tr h="336644">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Yazılımın Geliştirilmesi için gerekli olan ve 30.06.2024 tarihinde satın alınan </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300.000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60869744"/>
                  </a:ext>
                </a:extLst>
              </a:tr>
              <a:tr h="61953">
                <a:tc>
                  <a:txBody>
                    <a:bodyPr/>
                    <a:lstStyle/>
                    <a:p>
                      <a:pPr>
                        <a:lnSpc>
                          <a:spcPct val="107000"/>
                        </a:lnSpc>
                        <a:spcAft>
                          <a:spcPts val="800"/>
                        </a:spcAft>
                      </a:pPr>
                      <a:r>
                        <a:rPr lang="tr-TR" sz="14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Bilgisayar,Printer</a:t>
                      </a: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Vb. Maliyet Bedeli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9776173"/>
                  </a:ext>
                </a:extLst>
              </a:tr>
              <a:tr h="336644">
                <a:tc>
                  <a:txBody>
                    <a:bodyPr/>
                    <a:lstStyle/>
                    <a:p>
                      <a:pPr>
                        <a:lnSpc>
                          <a:spcPct val="100000"/>
                        </a:lnSpc>
                        <a:spcAft>
                          <a:spcPts val="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Yazılımın Geliştirilmesi için gerekli olan ve 30.06.2024 tarihinde satın alınan </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0000"/>
                        </a:lnSpc>
                        <a:spcAft>
                          <a:spcPts val="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87871568"/>
                  </a:ext>
                </a:extLst>
              </a:tr>
              <a:tr h="66349">
                <a:tc>
                  <a:txBody>
                    <a:bodyPr/>
                    <a:lstStyle/>
                    <a:p>
                      <a:pPr>
                        <a:lnSpc>
                          <a:spcPct val="100000"/>
                        </a:lnSpc>
                        <a:spcAft>
                          <a:spcPts val="0"/>
                        </a:spcAft>
                      </a:pPr>
                      <a:r>
                        <a:rPr lang="tr-TR" sz="14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Bilgisayar,Printer</a:t>
                      </a: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Vb. 2024 Yılı için Amortisman Tutarı</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75.000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9587915"/>
                  </a:ext>
                </a:extLst>
              </a:tr>
            </a:tbl>
          </a:graphicData>
        </a:graphic>
      </p:graphicFrame>
      <p:sp>
        <p:nvSpPr>
          <p:cNvPr id="2" name="Slayt Numarası Yer Tutucusu 1">
            <a:extLst>
              <a:ext uri="{FF2B5EF4-FFF2-40B4-BE49-F238E27FC236}">
                <a16:creationId xmlns:a16="http://schemas.microsoft.com/office/drawing/2014/main" id="{C6DE7297-A83A-413E-BE72-45CA947AED40}"/>
              </a:ext>
            </a:extLst>
          </p:cNvPr>
          <p:cNvSpPr>
            <a:spLocks noGrp="1"/>
          </p:cNvSpPr>
          <p:nvPr>
            <p:ph type="sldNum" sz="quarter" idx="12"/>
          </p:nvPr>
        </p:nvSpPr>
        <p:spPr/>
        <p:txBody>
          <a:bodyPr/>
          <a:lstStyle/>
          <a:p>
            <a:fld id="{69E57DC2-970A-4B3E-BB1C-7A09969E49DF}" type="slidenum">
              <a:rPr lang="en-US" smtClean="0"/>
              <a:t>39</a:t>
            </a:fld>
            <a:endParaRPr lang="en-US" dirty="0"/>
          </a:p>
        </p:txBody>
      </p:sp>
    </p:spTree>
    <p:extLst>
      <p:ext uri="{BB962C8B-B14F-4D97-AF65-F5344CB8AC3E}">
        <p14:creationId xmlns:p14="http://schemas.microsoft.com/office/powerpoint/2010/main" val="40295894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77A9239-9435-442C-9B4E-40889AE6A721}"/>
              </a:ext>
            </a:extLst>
          </p:cNvPr>
          <p:cNvSpPr>
            <a:spLocks noGrp="1"/>
          </p:cNvSpPr>
          <p:nvPr>
            <p:ph type="title"/>
          </p:nvPr>
        </p:nvSpPr>
        <p:spPr>
          <a:xfrm>
            <a:off x="947651" y="644237"/>
            <a:ext cx="10906298" cy="885305"/>
          </a:xfrm>
        </p:spPr>
        <p:txBody>
          <a:bodyPr>
            <a:noAutofit/>
          </a:bodyPr>
          <a:lstStyle/>
          <a:p>
            <a:r>
              <a:rPr lang="tr-TR" sz="2000" dirty="0">
                <a:latin typeface="Georgia Pro" panose="02040502050405020303" pitchFamily="18" charset="0"/>
              </a:rPr>
              <a:t>Şirket Geliştirmiş olduğu yazılımın tüm haklarını  25.12.2024 tarihinde (XYZ) İnşaat A.Ş.’ ne 2.500.000 TL bedelle satmıştır</a:t>
            </a:r>
            <a:br>
              <a:rPr lang="tr-TR" sz="2000" dirty="0">
                <a:latin typeface="Georgia Pro" panose="02040502050405020303" pitchFamily="18" charset="0"/>
              </a:rPr>
            </a:br>
            <a:endParaRPr lang="tr-TR" sz="2000" dirty="0"/>
          </a:p>
        </p:txBody>
      </p:sp>
      <p:graphicFrame>
        <p:nvGraphicFramePr>
          <p:cNvPr id="3" name="Tablo 2">
            <a:extLst>
              <a:ext uri="{FF2B5EF4-FFF2-40B4-BE49-F238E27FC236}">
                <a16:creationId xmlns:a16="http://schemas.microsoft.com/office/drawing/2014/main" id="{02E43563-1F62-451B-8E72-683B5D4348B9}"/>
              </a:ext>
            </a:extLst>
          </p:cNvPr>
          <p:cNvGraphicFramePr>
            <a:graphicFrameLocks noGrp="1"/>
          </p:cNvGraphicFramePr>
          <p:nvPr>
            <p:extLst>
              <p:ext uri="{D42A27DB-BD31-4B8C-83A1-F6EECF244321}">
                <p14:modId xmlns:p14="http://schemas.microsoft.com/office/powerpoint/2010/main" val="1737982333"/>
              </p:ext>
            </p:extLst>
          </p:nvPr>
        </p:nvGraphicFramePr>
        <p:xfrm>
          <a:off x="1130531" y="1454728"/>
          <a:ext cx="10482349" cy="5217894"/>
        </p:xfrm>
        <a:graphic>
          <a:graphicData uri="http://schemas.openxmlformats.org/drawingml/2006/table">
            <a:tbl>
              <a:tblPr firstRow="1" firstCol="1" bandRow="1"/>
              <a:tblGrid>
                <a:gridCol w="8312727">
                  <a:extLst>
                    <a:ext uri="{9D8B030D-6E8A-4147-A177-3AD203B41FA5}">
                      <a16:colId xmlns:a16="http://schemas.microsoft.com/office/drawing/2014/main" val="2725121623"/>
                    </a:ext>
                  </a:extLst>
                </a:gridCol>
                <a:gridCol w="920636">
                  <a:extLst>
                    <a:ext uri="{9D8B030D-6E8A-4147-A177-3AD203B41FA5}">
                      <a16:colId xmlns:a16="http://schemas.microsoft.com/office/drawing/2014/main" val="2124033279"/>
                    </a:ext>
                  </a:extLst>
                </a:gridCol>
                <a:gridCol w="1248986">
                  <a:extLst>
                    <a:ext uri="{9D8B030D-6E8A-4147-A177-3AD203B41FA5}">
                      <a16:colId xmlns:a16="http://schemas.microsoft.com/office/drawing/2014/main" val="1270124488"/>
                    </a:ext>
                  </a:extLst>
                </a:gridCol>
              </a:tblGrid>
              <a:tr h="612605">
                <a:tc>
                  <a:txBody>
                    <a:bodyPr/>
                    <a:lstStyle/>
                    <a:p>
                      <a:pPr>
                        <a:lnSpc>
                          <a:spcPct val="107000"/>
                        </a:lnSpc>
                      </a:pPr>
                      <a:endParaRPr lang="tr-TR" sz="1400" dirty="0">
                        <a:effectLst/>
                        <a:latin typeface="Georgia Pro" panose="02040502050405020303" pitchFamily="18"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TUTAR</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(TL)</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TUTAR</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(TL)</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8464025"/>
                  </a:ext>
                </a:extLst>
              </a:tr>
              <a:tr h="393234">
                <a:tc>
                  <a:txBody>
                    <a:bodyPr/>
                    <a:lstStyle/>
                    <a:p>
                      <a:pPr>
                        <a:lnSpc>
                          <a:spcPct val="107000"/>
                        </a:lnSpc>
                        <a:spcAft>
                          <a:spcPts val="800"/>
                        </a:spcAft>
                      </a:pPr>
                      <a:r>
                        <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YAZILIM SATIŞ GELİRİ</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b="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endPar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endParaRPr>
                    </a:p>
                    <a:p>
                      <a:pPr algn="r">
                        <a:lnSpc>
                          <a:spcPct val="107000"/>
                        </a:lnSpc>
                        <a:spcAft>
                          <a:spcPts val="800"/>
                        </a:spcAft>
                      </a:pPr>
                      <a:r>
                        <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2.500.000</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4234316"/>
                  </a:ext>
                </a:extLst>
              </a:tr>
              <a:tr h="275603">
                <a:tc>
                  <a:txBody>
                    <a:bodyPr/>
                    <a:lstStyle/>
                    <a:p>
                      <a:pPr>
                        <a:lnSpc>
                          <a:spcPct val="107000"/>
                        </a:lnSpc>
                        <a:spcAft>
                          <a:spcPts val="800"/>
                        </a:spcAft>
                      </a:pPr>
                      <a:r>
                        <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TOPLAM GİDER VE MALİYET</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b="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endPar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endParaRPr>
                    </a:p>
                    <a:p>
                      <a:pPr algn="r">
                        <a:lnSpc>
                          <a:spcPct val="107000"/>
                        </a:lnSpc>
                        <a:spcAft>
                          <a:spcPts val="800"/>
                        </a:spcAft>
                      </a:pPr>
                      <a:r>
                        <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(1.830.000)</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9360889"/>
                  </a:ext>
                </a:extLst>
              </a:tr>
              <a:tr h="227200">
                <a:tc>
                  <a:txBody>
                    <a:bodyPr/>
                    <a:lstStyle/>
                    <a:p>
                      <a:pPr>
                        <a:lnSpc>
                          <a:spcPct val="107000"/>
                        </a:lnSpc>
                        <a:spcAft>
                          <a:spcPts val="800"/>
                        </a:spcAft>
                      </a:pPr>
                      <a:r>
                        <a:rPr lang="tr-TR" sz="14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Teknokent</a:t>
                      </a: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Yönetici Şirkete Ödenen İşyeri Kirası</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175.000</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7541919"/>
                  </a:ext>
                </a:extLst>
              </a:tr>
              <a:tr h="227200">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Bankadan Alınan  Kredi İçin Faiz Ödemesi</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240.000</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6557049"/>
                  </a:ext>
                </a:extLst>
              </a:tr>
              <a:tr h="227200">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Yazılım Personeli Ücreti</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300.000</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6339500"/>
                  </a:ext>
                </a:extLst>
              </a:tr>
              <a:tr h="227200">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İTÜ ‘ de  Görevli Öğretim Üyesine ödenen Yazılım Danışmanlık Bedeli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85.000</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4554153"/>
                  </a:ext>
                </a:extLst>
              </a:tr>
              <a:tr h="227200">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İlişkili Kişi Kapsamında Yurtiçi BETA A.Ş. Grup Şirketinden Alınan Yazılım Danışmanlığı</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90.000</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9586366"/>
                  </a:ext>
                </a:extLst>
              </a:tr>
              <a:tr h="24898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İlişkili Kişi Kapsamında Yurtdışında Faaliyette bulunan  Grup Şirketinden Alınan Mühendislik Hizmeti</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135.000</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1501203"/>
                  </a:ext>
                </a:extLst>
              </a:tr>
              <a:tr h="227200">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Geliştirilen Yazılıma Entegre Edilen Zemin </a:t>
                      </a:r>
                      <a:r>
                        <a:rPr lang="tr-TR" sz="14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Etütü</a:t>
                      </a: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Yazılımı Modülü Alımı İçin</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tr-TR" sz="14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80033764"/>
                  </a:ext>
                </a:extLst>
              </a:tr>
              <a:tr h="227200">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(Z) Yazılım Firmasına ödenen Gayri Maddi Hak Bedeli</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320.000</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0732899"/>
                  </a:ext>
                </a:extLst>
              </a:tr>
              <a:tr h="227200">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Ofise  ait </a:t>
                      </a:r>
                      <a:r>
                        <a:rPr lang="tr-TR" sz="14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su,elektri</a:t>
                      </a: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ve ısınma giderleri</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45.000</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3184607"/>
                  </a:ext>
                </a:extLst>
              </a:tr>
              <a:tr h="227200">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İşyeri Güvenliği için Güvenlik Firmasına yapılan ödeme</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65.000</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7255523"/>
                  </a:ext>
                </a:extLst>
              </a:tr>
              <a:tr h="227200">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Yazılımın Geliştirilmesi için gerekli olan ve 30.06.2024 tarihinde satın alınan </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300.000</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tr-TR" sz="14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81616281"/>
                  </a:ext>
                </a:extLst>
              </a:tr>
              <a:tr h="227200">
                <a:tc>
                  <a:txBody>
                    <a:bodyPr/>
                    <a:lstStyle/>
                    <a:p>
                      <a:pPr>
                        <a:lnSpc>
                          <a:spcPct val="107000"/>
                        </a:lnSpc>
                        <a:spcAft>
                          <a:spcPts val="800"/>
                        </a:spcAft>
                      </a:pPr>
                      <a:r>
                        <a:rPr lang="tr-TR" sz="14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Bilgisayar,Printer</a:t>
                      </a: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Vb. Maliyet Bedeli</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2475587"/>
                  </a:ext>
                </a:extLst>
              </a:tr>
              <a:tr h="227200">
                <a:tc>
                  <a:txBody>
                    <a:bodyPr/>
                    <a:lstStyle/>
                    <a:p>
                      <a:pP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Yazılımın Geliştirilmesi için gerekli olan ve 30.06.2024 tarihinde satın alınan </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tr-TR" sz="14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51527607"/>
                  </a:ext>
                </a:extLst>
              </a:tr>
              <a:tr h="227200">
                <a:tc>
                  <a:txBody>
                    <a:bodyPr/>
                    <a:lstStyle/>
                    <a:p>
                      <a:pPr>
                        <a:lnSpc>
                          <a:spcPct val="107000"/>
                        </a:lnSpc>
                        <a:spcAft>
                          <a:spcPts val="800"/>
                        </a:spcAft>
                      </a:pPr>
                      <a:r>
                        <a:rPr lang="tr-TR" sz="14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Bilgisayar,Printer</a:t>
                      </a: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Vb. 2024 Yılı için Amortisman Tutarı</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75.000</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8245059"/>
                  </a:ext>
                </a:extLst>
              </a:tr>
              <a:tr h="318129">
                <a:tc>
                  <a:txBody>
                    <a:bodyPr/>
                    <a:lstStyle/>
                    <a:p>
                      <a:pPr>
                        <a:lnSpc>
                          <a:spcPct val="107000"/>
                        </a:lnSpc>
                        <a:spcAft>
                          <a:spcPts val="800"/>
                        </a:spcAft>
                      </a:pPr>
                      <a:r>
                        <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YAZILIM SATIŞI KARI (TİCARİ KAR )</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670.000</a:t>
                      </a:r>
                      <a:endParaRPr lang="tr-TR" sz="14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416375"/>
                  </a:ext>
                </a:extLst>
              </a:tr>
            </a:tbl>
          </a:graphicData>
        </a:graphic>
      </p:graphicFrame>
      <p:sp>
        <p:nvSpPr>
          <p:cNvPr id="4" name="Slayt Numarası Yer Tutucusu 3">
            <a:extLst>
              <a:ext uri="{FF2B5EF4-FFF2-40B4-BE49-F238E27FC236}">
                <a16:creationId xmlns:a16="http://schemas.microsoft.com/office/drawing/2014/main" id="{13556497-0285-476A-AA85-543346F33EA8}"/>
              </a:ext>
            </a:extLst>
          </p:cNvPr>
          <p:cNvSpPr>
            <a:spLocks noGrp="1"/>
          </p:cNvSpPr>
          <p:nvPr>
            <p:ph type="sldNum" sz="quarter" idx="12"/>
          </p:nvPr>
        </p:nvSpPr>
        <p:spPr/>
        <p:txBody>
          <a:bodyPr/>
          <a:lstStyle/>
          <a:p>
            <a:fld id="{69E57DC2-970A-4B3E-BB1C-7A09969E49DF}" type="slidenum">
              <a:rPr lang="en-US" smtClean="0"/>
              <a:t>40</a:t>
            </a:fld>
            <a:endParaRPr lang="en-US" dirty="0"/>
          </a:p>
        </p:txBody>
      </p:sp>
    </p:spTree>
    <p:extLst>
      <p:ext uri="{BB962C8B-B14F-4D97-AF65-F5344CB8AC3E}">
        <p14:creationId xmlns:p14="http://schemas.microsoft.com/office/powerpoint/2010/main" val="16075710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6C97CFFD-9705-4C46-AF5A-C78F15EFF99B}"/>
              </a:ext>
            </a:extLst>
          </p:cNvPr>
          <p:cNvGraphicFramePr>
            <a:graphicFrameLocks noGrp="1"/>
          </p:cNvGraphicFramePr>
          <p:nvPr>
            <p:extLst>
              <p:ext uri="{D42A27DB-BD31-4B8C-83A1-F6EECF244321}">
                <p14:modId xmlns:p14="http://schemas.microsoft.com/office/powerpoint/2010/main" val="1730951116"/>
              </p:ext>
            </p:extLst>
          </p:nvPr>
        </p:nvGraphicFramePr>
        <p:xfrm>
          <a:off x="1097280" y="423948"/>
          <a:ext cx="10631978" cy="6212121"/>
        </p:xfrm>
        <a:graphic>
          <a:graphicData uri="http://schemas.openxmlformats.org/drawingml/2006/table">
            <a:tbl>
              <a:tblPr firstRow="1" firstCol="1" bandRow="1"/>
              <a:tblGrid>
                <a:gridCol w="7868778">
                  <a:extLst>
                    <a:ext uri="{9D8B030D-6E8A-4147-A177-3AD203B41FA5}">
                      <a16:colId xmlns:a16="http://schemas.microsoft.com/office/drawing/2014/main" val="3972202884"/>
                    </a:ext>
                  </a:extLst>
                </a:gridCol>
                <a:gridCol w="1325321">
                  <a:extLst>
                    <a:ext uri="{9D8B030D-6E8A-4147-A177-3AD203B41FA5}">
                      <a16:colId xmlns:a16="http://schemas.microsoft.com/office/drawing/2014/main" val="324716073"/>
                    </a:ext>
                  </a:extLst>
                </a:gridCol>
                <a:gridCol w="1437879">
                  <a:extLst>
                    <a:ext uri="{9D8B030D-6E8A-4147-A177-3AD203B41FA5}">
                      <a16:colId xmlns:a16="http://schemas.microsoft.com/office/drawing/2014/main" val="3229772746"/>
                    </a:ext>
                  </a:extLst>
                </a:gridCol>
              </a:tblGrid>
              <a:tr h="673332">
                <a:tc>
                  <a:txBody>
                    <a:bodyPr/>
                    <a:lstStyle/>
                    <a:p>
                      <a:pPr>
                        <a:lnSpc>
                          <a:spcPct val="100000"/>
                        </a:lnSpc>
                        <a:spcAft>
                          <a:spcPts val="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GİDER CİNSİ</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Nitelikli Harcama</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p>
                      <a:pPr algn="ctr">
                        <a:lnSpc>
                          <a:spcPct val="100000"/>
                        </a:lnSpc>
                        <a:spcAft>
                          <a:spcPts val="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(TL)</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Nitelikli</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p>
                      <a:pPr algn="ctr">
                        <a:lnSpc>
                          <a:spcPct val="100000"/>
                        </a:lnSpc>
                        <a:spcAft>
                          <a:spcPts val="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Olmayan Harcama</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p>
                      <a:pPr algn="ctr">
                        <a:lnSpc>
                          <a:spcPct val="100000"/>
                        </a:lnSpc>
                        <a:spcAft>
                          <a:spcPts val="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(TL)</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6001012"/>
                  </a:ext>
                </a:extLst>
              </a:tr>
              <a:tr h="162100">
                <a:tc>
                  <a:txBody>
                    <a:bodyPr/>
                    <a:lstStyle/>
                    <a:p>
                      <a:pPr>
                        <a:lnSpc>
                          <a:spcPct val="107000"/>
                        </a:lnSpc>
                        <a:spcAft>
                          <a:spcPts val="800"/>
                        </a:spcAft>
                      </a:pPr>
                      <a:r>
                        <a:rPr lang="tr-TR" sz="16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Teknokent</a:t>
                      </a: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Yönetici Şirkete Ödenen İşyeri Kirası</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1990964"/>
                  </a:ext>
                </a:extLst>
              </a:tr>
              <a:tr h="162100">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Bankadan Alınan  Kredi İçin Faiz Ödemesi</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5255995"/>
                  </a:ext>
                </a:extLst>
              </a:tr>
              <a:tr h="162100">
                <a:tc>
                  <a:txBody>
                    <a:bodyPr/>
                    <a:lstStyle/>
                    <a:p>
                      <a:pPr>
                        <a:lnSpc>
                          <a:spcPct val="107000"/>
                        </a:lnSpc>
                        <a:spcAft>
                          <a:spcPts val="800"/>
                        </a:spcAft>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Yazılım Personeli Ücreti</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300.000</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0141593"/>
                  </a:ext>
                </a:extLst>
              </a:tr>
              <a:tr h="310129">
                <a:tc>
                  <a:txBody>
                    <a:bodyPr/>
                    <a:lstStyle/>
                    <a:p>
                      <a:pPr>
                        <a:lnSpc>
                          <a:spcPct val="107000"/>
                        </a:lnSpc>
                        <a:spcAft>
                          <a:spcPts val="800"/>
                        </a:spcAft>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İTÜ ‘ de  Görevli Öğretim Üyesine ödenen Yazılım Danışmanlık Bedeli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85.000</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5363010"/>
                  </a:ext>
                </a:extLst>
              </a:tr>
              <a:tr h="310129">
                <a:tc>
                  <a:txBody>
                    <a:bodyPr/>
                    <a:lstStyle/>
                    <a:p>
                      <a:pPr>
                        <a:lnSpc>
                          <a:spcPct val="107000"/>
                        </a:lnSpc>
                        <a:spcAft>
                          <a:spcPts val="800"/>
                        </a:spcAft>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İlişkili Kişi Kapsamında Yurtiçi BETA A.Ş. Grup Şirketinden Alınan Yazılım Danışmanlığı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90.000</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8047042"/>
                  </a:ext>
                </a:extLst>
              </a:tr>
              <a:tr h="310129">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İlişkili Kişi Kapsamında Yurtdışında Faaliyette bulunan  Grup Şirketinden Alınan Mühendislik Hizmeti</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37648" marR="3764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135.000</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8615237"/>
                  </a:ext>
                </a:extLst>
              </a:tr>
              <a:tr h="310129">
                <a:tc>
                  <a:txBody>
                    <a:bodyPr/>
                    <a:lstStyle/>
                    <a:p>
                      <a:pPr>
                        <a:lnSpc>
                          <a:spcPct val="107000"/>
                        </a:lnSpc>
                        <a:spcAft>
                          <a:spcPts val="800"/>
                        </a:spcAft>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Geliştirilen Yazılıma Entegre Edilen Zemin </a:t>
                      </a:r>
                      <a:r>
                        <a:rPr lang="tr-TR" sz="16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Etütü</a:t>
                      </a: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Yazılımı Modülü Alımı İçin</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91741613"/>
                  </a:ext>
                </a:extLst>
              </a:tr>
              <a:tr h="162100">
                <a:tc>
                  <a:txBody>
                    <a:bodyPr/>
                    <a:lstStyle/>
                    <a:p>
                      <a:pPr>
                        <a:lnSpc>
                          <a:spcPct val="107000"/>
                        </a:lnSpc>
                        <a:spcAft>
                          <a:spcPts val="800"/>
                        </a:spcAft>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(Z) Yazılım Firmasına ödenen Gayri Maddi Hak Bedeli</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320.000</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6342900"/>
                  </a:ext>
                </a:extLst>
              </a:tr>
              <a:tr h="162100">
                <a:tc>
                  <a:txBody>
                    <a:bodyPr/>
                    <a:lstStyle/>
                    <a:p>
                      <a:pPr>
                        <a:lnSpc>
                          <a:spcPct val="107000"/>
                        </a:lnSpc>
                        <a:spcAft>
                          <a:spcPts val="800"/>
                        </a:spcAft>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Ofise  ait </a:t>
                      </a:r>
                      <a:r>
                        <a:rPr lang="tr-TR" sz="16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su,elektri</a:t>
                      </a: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ve ısınma giderleri</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7985957"/>
                  </a:ext>
                </a:extLst>
              </a:tr>
              <a:tr h="162100">
                <a:tc>
                  <a:txBody>
                    <a:bodyPr/>
                    <a:lstStyle/>
                    <a:p>
                      <a:pPr>
                        <a:lnSpc>
                          <a:spcPct val="107000"/>
                        </a:lnSpc>
                        <a:spcAft>
                          <a:spcPts val="800"/>
                        </a:spcAft>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İşyeri Güvenliği için Güvenlik Firmasına yapılan ödeme</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1512490"/>
                  </a:ext>
                </a:extLst>
              </a:tr>
              <a:tr h="310129">
                <a:tc>
                  <a:txBody>
                    <a:bodyPr/>
                    <a:lstStyle/>
                    <a:p>
                      <a:pPr>
                        <a:lnSpc>
                          <a:spcPct val="107000"/>
                        </a:lnSpc>
                        <a:spcAft>
                          <a:spcPts val="800"/>
                        </a:spcAft>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Yazılımın Geliştirilmesi için gerekli olan ve 30.06.2024 tarihinde satın alınan </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300.000</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45310990"/>
                  </a:ext>
                </a:extLst>
              </a:tr>
              <a:tr h="0">
                <a:tc>
                  <a:txBody>
                    <a:bodyPr/>
                    <a:lstStyle/>
                    <a:p>
                      <a:pPr>
                        <a:lnSpc>
                          <a:spcPct val="107000"/>
                        </a:lnSpc>
                        <a:spcAft>
                          <a:spcPts val="800"/>
                        </a:spcAft>
                      </a:pPr>
                      <a:r>
                        <a:rPr lang="tr-TR" sz="16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Bilgisayar,Printer</a:t>
                      </a: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Vb. Maliyet Bedeli</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7566875"/>
                  </a:ext>
                </a:extLst>
              </a:tr>
              <a:tr h="310129">
                <a:tc>
                  <a:txBody>
                    <a:bodyPr/>
                    <a:lstStyle/>
                    <a:p>
                      <a:pPr>
                        <a:lnSpc>
                          <a:spcPct val="107000"/>
                        </a:lnSpc>
                        <a:spcAft>
                          <a:spcPts val="800"/>
                        </a:spcAft>
                      </a:pP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Yazılımın Geliştirilmesi için gerekli olan ve 30.06.2024 tarihinde satın alınan </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68316189"/>
                  </a:ext>
                </a:extLst>
              </a:tr>
              <a:tr h="162100">
                <a:tc>
                  <a:txBody>
                    <a:bodyPr/>
                    <a:lstStyle/>
                    <a:p>
                      <a:pPr>
                        <a:lnSpc>
                          <a:spcPct val="107000"/>
                        </a:lnSpc>
                        <a:spcAft>
                          <a:spcPts val="800"/>
                        </a:spcAft>
                      </a:pPr>
                      <a:r>
                        <a:rPr lang="tr-TR" sz="1600" dirty="0" err="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Bilgisayar,Printer</a:t>
                      </a:r>
                      <a:r>
                        <a:rPr lang="tr-TR" sz="16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 Vb. 2024 Yılı için Amortisman Tutarı</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1182463"/>
                  </a:ext>
                </a:extLst>
              </a:tr>
              <a:tr h="310129">
                <a:tc>
                  <a:txBody>
                    <a:bodyPr/>
                    <a:lstStyle/>
                    <a:p>
                      <a:pPr>
                        <a:lnSpc>
                          <a:spcPct val="107000"/>
                        </a:lnSpc>
                        <a:spcAft>
                          <a:spcPts val="80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TOPLAM HARCAMA</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775.000</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1600" b="1">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455.000</a:t>
                      </a:r>
                      <a:endParaRPr lang="tr-TR" sz="160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6325904"/>
                  </a:ext>
                </a:extLst>
              </a:tr>
              <a:tr h="638103">
                <a:tc>
                  <a:txBody>
                    <a:bodyPr/>
                    <a:lstStyle/>
                    <a:p>
                      <a:pPr>
                        <a:lnSpc>
                          <a:spcPct val="107000"/>
                        </a:lnSpc>
                        <a:spcAft>
                          <a:spcPts val="80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Harcama Türünün Toplam Harcama Tutarına (1.230.000)TL 0ranı</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775.000/</a:t>
                      </a:r>
                    </a:p>
                    <a:p>
                      <a:pPr algn="ctr">
                        <a:lnSpc>
                          <a:spcPct val="100000"/>
                        </a:lnSpc>
                        <a:spcAft>
                          <a:spcPts val="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1.230.000</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p>
                      <a:pPr algn="ctr">
                        <a:lnSpc>
                          <a:spcPct val="100000"/>
                        </a:lnSpc>
                        <a:spcAft>
                          <a:spcPts val="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=%63.</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455.000/</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p>
                      <a:pPr algn="r">
                        <a:lnSpc>
                          <a:spcPct val="100000"/>
                        </a:lnSpc>
                        <a:spcAft>
                          <a:spcPts val="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1.230.000</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p>
                      <a:pPr algn="r">
                        <a:lnSpc>
                          <a:spcPct val="100000"/>
                        </a:lnSpc>
                        <a:spcAft>
                          <a:spcPts val="0"/>
                        </a:spcAft>
                      </a:pPr>
                      <a:r>
                        <a:rPr lang="tr-TR" sz="16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=%37</a:t>
                      </a:r>
                      <a:endParaRPr lang="tr-TR" sz="1600" dirty="0">
                        <a:effectLst/>
                        <a:latin typeface="Georgia Pro" panose="02040502050405020303" pitchFamily="18" charset="0"/>
                        <a:ea typeface="Calibri" panose="020F0502020204030204" pitchFamily="34" charset="0"/>
                        <a:cs typeface="Times New Roman" panose="02020603050405020304" pitchFamily="18" charset="0"/>
                      </a:endParaRPr>
                    </a:p>
                  </a:txBody>
                  <a:tcPr marL="25373" marR="2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0950693"/>
                  </a:ext>
                </a:extLst>
              </a:tr>
            </a:tbl>
          </a:graphicData>
        </a:graphic>
      </p:graphicFrame>
      <p:sp>
        <p:nvSpPr>
          <p:cNvPr id="3" name="Slayt Numarası Yer Tutucusu 2">
            <a:extLst>
              <a:ext uri="{FF2B5EF4-FFF2-40B4-BE49-F238E27FC236}">
                <a16:creationId xmlns:a16="http://schemas.microsoft.com/office/drawing/2014/main" id="{5367126D-F11F-4920-9D04-F209E5B164E3}"/>
              </a:ext>
            </a:extLst>
          </p:cNvPr>
          <p:cNvSpPr>
            <a:spLocks noGrp="1"/>
          </p:cNvSpPr>
          <p:nvPr>
            <p:ph type="sldNum" sz="quarter" idx="12"/>
          </p:nvPr>
        </p:nvSpPr>
        <p:spPr/>
        <p:txBody>
          <a:bodyPr/>
          <a:lstStyle/>
          <a:p>
            <a:fld id="{69E57DC2-970A-4B3E-BB1C-7A09969E49DF}" type="slidenum">
              <a:rPr lang="en-US" smtClean="0"/>
              <a:t>41</a:t>
            </a:fld>
            <a:endParaRPr lang="en-US" dirty="0"/>
          </a:p>
        </p:txBody>
      </p:sp>
    </p:spTree>
    <p:extLst>
      <p:ext uri="{BB962C8B-B14F-4D97-AF65-F5344CB8AC3E}">
        <p14:creationId xmlns:p14="http://schemas.microsoft.com/office/powerpoint/2010/main" val="2258228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B9E851F-F76F-424D-9BB1-EC10A11F3C40}"/>
              </a:ext>
            </a:extLst>
          </p:cNvPr>
          <p:cNvSpPr>
            <a:spLocks noGrp="1"/>
          </p:cNvSpPr>
          <p:nvPr>
            <p:ph type="title"/>
          </p:nvPr>
        </p:nvSpPr>
        <p:spPr>
          <a:xfrm>
            <a:off x="1039091" y="685800"/>
            <a:ext cx="10698480" cy="1043247"/>
          </a:xfrm>
        </p:spPr>
        <p:txBody>
          <a:bodyPr>
            <a:normAutofit/>
          </a:bodyPr>
          <a:lstStyle/>
          <a:p>
            <a:pPr algn="ctr"/>
            <a:r>
              <a:rPr lang="tr-TR" sz="3600" dirty="0">
                <a:solidFill>
                  <a:srgbClr val="FF0000"/>
                </a:solidFill>
                <a:latin typeface="Georgia Pro" panose="02040502050405020303" pitchFamily="18" charset="0"/>
              </a:rPr>
              <a:t>TEKNOPARKTAKİ İSTİSNA KAZANCIN TESPİTİ </a:t>
            </a:r>
            <a:endParaRPr lang="tr-TR" sz="3600" dirty="0"/>
          </a:p>
        </p:txBody>
      </p:sp>
      <p:sp>
        <p:nvSpPr>
          <p:cNvPr id="3" name="İçerik Yer Tutucusu 2">
            <a:extLst>
              <a:ext uri="{FF2B5EF4-FFF2-40B4-BE49-F238E27FC236}">
                <a16:creationId xmlns:a16="http://schemas.microsoft.com/office/drawing/2014/main" id="{4F8BFD2D-A18B-47D4-BEF3-CCF92FD93387}"/>
              </a:ext>
            </a:extLst>
          </p:cNvPr>
          <p:cNvSpPr>
            <a:spLocks noGrp="1"/>
          </p:cNvSpPr>
          <p:nvPr>
            <p:ph idx="1"/>
          </p:nvPr>
        </p:nvSpPr>
        <p:spPr>
          <a:xfrm>
            <a:off x="1039091" y="2286000"/>
            <a:ext cx="10856421" cy="3581400"/>
          </a:xfrm>
        </p:spPr>
        <p:txBody>
          <a:bodyPr>
            <a:normAutofit/>
          </a:bodyPr>
          <a:lstStyle/>
          <a:p>
            <a:pPr algn="just"/>
            <a:r>
              <a:rPr lang="tr-TR" sz="2400" dirty="0">
                <a:effectLst/>
                <a:latin typeface="Georgia Pro" panose="02040502050405020303" pitchFamily="18" charset="0"/>
                <a:ea typeface="Calibri" panose="020F0502020204030204" pitchFamily="34" charset="0"/>
                <a:cs typeface="Times New Roman" panose="02020603050405020304" pitchFamily="18" charset="0"/>
              </a:rPr>
              <a:t>SAU </a:t>
            </a:r>
            <a:r>
              <a:rPr lang="tr-TR" sz="2400" dirty="0" err="1">
                <a:effectLst/>
                <a:latin typeface="Georgia Pro" panose="02040502050405020303" pitchFamily="18" charset="0"/>
                <a:ea typeface="Calibri" panose="020F0502020204030204" pitchFamily="34" charset="0"/>
                <a:cs typeface="Times New Roman" panose="02020603050405020304" pitchFamily="18" charset="0"/>
              </a:rPr>
              <a:t>Teknokent</a:t>
            </a:r>
            <a:r>
              <a:rPr lang="tr-TR" sz="2400" dirty="0">
                <a:effectLst/>
                <a:latin typeface="Georgia Pro" panose="02040502050405020303" pitchFamily="18" charset="0"/>
                <a:ea typeface="Calibri" panose="020F0502020204030204" pitchFamily="34" charset="0"/>
                <a:cs typeface="Times New Roman" panose="02020603050405020304" pitchFamily="18" charset="0"/>
              </a:rPr>
              <a:t> Bölgesinde  faaliyette bulunan (XY) Yazılım </a:t>
            </a:r>
            <a:r>
              <a:rPr lang="tr-TR" sz="2400" dirty="0" err="1">
                <a:effectLst/>
                <a:latin typeface="Georgia Pro" panose="02040502050405020303" pitchFamily="18" charset="0"/>
                <a:ea typeface="Calibri" panose="020F0502020204030204" pitchFamily="34" charset="0"/>
                <a:cs typeface="Times New Roman" panose="02020603050405020304" pitchFamily="18" charset="0"/>
              </a:rPr>
              <a:t>A.Ş.teknokentte</a:t>
            </a:r>
            <a:r>
              <a:rPr lang="tr-TR" sz="2400" dirty="0">
                <a:effectLst/>
                <a:latin typeface="Georgia Pro" panose="02040502050405020303" pitchFamily="18" charset="0"/>
                <a:ea typeface="Calibri" panose="020F0502020204030204" pitchFamily="34" charset="0"/>
                <a:cs typeface="Times New Roman" panose="02020603050405020304" pitchFamily="18" charset="0"/>
              </a:rPr>
              <a:t> gerçekleştirdiği ve yasaya uygun olarak Sanayi ve Teknoloji Bakanlığı’ </a:t>
            </a:r>
            <a:r>
              <a:rPr lang="tr-TR" sz="2400" dirty="0" err="1">
                <a:effectLst/>
                <a:latin typeface="Georgia Pro" panose="02040502050405020303" pitchFamily="18" charset="0"/>
                <a:ea typeface="Calibri" panose="020F0502020204030204" pitchFamily="34" charset="0"/>
                <a:cs typeface="Times New Roman" panose="02020603050405020304" pitchFamily="18" charset="0"/>
              </a:rPr>
              <a:t>ndan</a:t>
            </a:r>
            <a:r>
              <a:rPr lang="tr-TR" sz="2400" dirty="0">
                <a:effectLst/>
                <a:latin typeface="Georgia Pro" panose="02040502050405020303" pitchFamily="18" charset="0"/>
                <a:ea typeface="Calibri" panose="020F0502020204030204" pitchFamily="34" charset="0"/>
                <a:cs typeface="Times New Roman" panose="02020603050405020304" pitchFamily="18" charset="0"/>
              </a:rPr>
              <a:t> </a:t>
            </a:r>
            <a:r>
              <a:rPr lang="tr-TR" sz="2400" b="1" dirty="0">
                <a:effectLst/>
                <a:latin typeface="Georgia Pro" panose="02040502050405020303" pitchFamily="18" charset="0"/>
                <a:ea typeface="Calibri" panose="020F0502020204030204" pitchFamily="34" charset="0"/>
                <a:cs typeface="Times New Roman" panose="02020603050405020304" pitchFamily="18" charset="0"/>
              </a:rPr>
              <a:t>Proje Bitirme Belgesi’ ne </a:t>
            </a:r>
            <a:r>
              <a:rPr lang="tr-TR" sz="2400" dirty="0">
                <a:effectLst/>
                <a:latin typeface="Georgia Pro" panose="02040502050405020303" pitchFamily="18" charset="0"/>
                <a:ea typeface="Calibri" panose="020F0502020204030204" pitchFamily="34" charset="0"/>
                <a:cs typeface="Times New Roman" panose="02020603050405020304" pitchFamily="18" charset="0"/>
              </a:rPr>
              <a:t>bağladığı yazılımın satışından elde ettiği 670.000 TL kazancın nitelikli harcamaların toplam harcamalara  oranı olan % 63 oranındaki kısmı için (670.000X0,63) =422.100 </a:t>
            </a:r>
            <a:r>
              <a:rPr lang="tr-TR" sz="2400" dirty="0" err="1">
                <a:effectLst/>
                <a:latin typeface="Georgia Pro" panose="02040502050405020303" pitchFamily="18" charset="0"/>
                <a:ea typeface="Calibri" panose="020F0502020204030204" pitchFamily="34" charset="0"/>
                <a:cs typeface="Times New Roman" panose="02020603050405020304" pitchFamily="18" charset="0"/>
              </a:rPr>
              <a:t>TL.lik</a:t>
            </a:r>
            <a:r>
              <a:rPr lang="tr-TR" sz="2400" dirty="0">
                <a:effectLst/>
                <a:latin typeface="Georgia Pro" panose="02040502050405020303" pitchFamily="18" charset="0"/>
                <a:ea typeface="Calibri" panose="020F0502020204030204" pitchFamily="34" charset="0"/>
                <a:cs typeface="Times New Roman" panose="02020603050405020304" pitchFamily="18" charset="0"/>
              </a:rPr>
              <a:t> kısmı için istisnadan yararlanabilecektir.</a:t>
            </a:r>
          </a:p>
          <a:p>
            <a:pPr algn="just"/>
            <a:r>
              <a:rPr lang="tr-TR" sz="2400" dirty="0">
                <a:effectLst/>
                <a:latin typeface="Georgia Pro" panose="02040502050405020303" pitchFamily="18" charset="0"/>
                <a:ea typeface="Calibri" panose="020F0502020204030204" pitchFamily="34" charset="0"/>
                <a:cs typeface="Times New Roman" panose="02020603050405020304" pitchFamily="18" charset="0"/>
              </a:rPr>
              <a:t>Şirket 2017/10821 Sayılı Bakanlar Kurulu Kararı ile  kendisine tanınan nitelikli harcamalarını %30 artırma imkanından yararlanmak isterse yararlanabileceği istisna oranı ve tutarı şu şekilde olacaktır.</a:t>
            </a:r>
          </a:p>
          <a:p>
            <a:endParaRPr lang="tr-TR" dirty="0"/>
          </a:p>
        </p:txBody>
      </p:sp>
      <p:sp>
        <p:nvSpPr>
          <p:cNvPr id="4" name="Slayt Numarası Yer Tutucusu 3">
            <a:extLst>
              <a:ext uri="{FF2B5EF4-FFF2-40B4-BE49-F238E27FC236}">
                <a16:creationId xmlns:a16="http://schemas.microsoft.com/office/drawing/2014/main" id="{F0534CE9-AC0A-4916-8FDC-7B78DB120CC2}"/>
              </a:ext>
            </a:extLst>
          </p:cNvPr>
          <p:cNvSpPr>
            <a:spLocks noGrp="1"/>
          </p:cNvSpPr>
          <p:nvPr>
            <p:ph type="sldNum" sz="quarter" idx="12"/>
          </p:nvPr>
        </p:nvSpPr>
        <p:spPr/>
        <p:txBody>
          <a:bodyPr/>
          <a:lstStyle/>
          <a:p>
            <a:fld id="{69E57DC2-970A-4B3E-BB1C-7A09969E49DF}" type="slidenum">
              <a:rPr lang="en-US" smtClean="0"/>
              <a:t>42</a:t>
            </a:fld>
            <a:endParaRPr lang="en-US" dirty="0"/>
          </a:p>
        </p:txBody>
      </p:sp>
    </p:spTree>
    <p:extLst>
      <p:ext uri="{BB962C8B-B14F-4D97-AF65-F5344CB8AC3E}">
        <p14:creationId xmlns:p14="http://schemas.microsoft.com/office/powerpoint/2010/main" val="12961607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91C02FC-1A76-4CB0-987F-53CC26A163DE}"/>
              </a:ext>
            </a:extLst>
          </p:cNvPr>
          <p:cNvSpPr>
            <a:spLocks noGrp="1"/>
          </p:cNvSpPr>
          <p:nvPr>
            <p:ph type="title"/>
          </p:nvPr>
        </p:nvSpPr>
        <p:spPr>
          <a:xfrm>
            <a:off x="1030777" y="635924"/>
            <a:ext cx="10781607" cy="943494"/>
          </a:xfrm>
        </p:spPr>
        <p:txBody>
          <a:bodyPr>
            <a:normAutofit/>
          </a:bodyPr>
          <a:lstStyle/>
          <a:p>
            <a:pPr algn="ctr"/>
            <a:r>
              <a:rPr lang="tr-TR" sz="3600" dirty="0">
                <a:solidFill>
                  <a:srgbClr val="FF0000"/>
                </a:solidFill>
                <a:latin typeface="Georgia Pro" panose="02040502050405020303" pitchFamily="18" charset="0"/>
              </a:rPr>
              <a:t>TEKNOPARKTAKİ İSTİSNA KAZANCIN TESPİTİ </a:t>
            </a:r>
            <a:endParaRPr lang="tr-TR" sz="3600" dirty="0"/>
          </a:p>
        </p:txBody>
      </p:sp>
      <p:graphicFrame>
        <p:nvGraphicFramePr>
          <p:cNvPr id="3" name="Tablo 2">
            <a:extLst>
              <a:ext uri="{FF2B5EF4-FFF2-40B4-BE49-F238E27FC236}">
                <a16:creationId xmlns:a16="http://schemas.microsoft.com/office/drawing/2014/main" id="{268EEE8B-A045-41C9-BB8D-261A9B6F0EEF}"/>
              </a:ext>
            </a:extLst>
          </p:cNvPr>
          <p:cNvGraphicFramePr>
            <a:graphicFrameLocks noGrp="1"/>
          </p:cNvGraphicFramePr>
          <p:nvPr>
            <p:extLst>
              <p:ext uri="{D42A27DB-BD31-4B8C-83A1-F6EECF244321}">
                <p14:modId xmlns:p14="http://schemas.microsoft.com/office/powerpoint/2010/main" val="1792823378"/>
              </p:ext>
            </p:extLst>
          </p:nvPr>
        </p:nvGraphicFramePr>
        <p:xfrm>
          <a:off x="1088967" y="1837113"/>
          <a:ext cx="10482349" cy="4630188"/>
        </p:xfrm>
        <a:graphic>
          <a:graphicData uri="http://schemas.openxmlformats.org/drawingml/2006/table">
            <a:tbl>
              <a:tblPr firstRow="1" firstCol="1" bandRow="1"/>
              <a:tblGrid>
                <a:gridCol w="8401344">
                  <a:extLst>
                    <a:ext uri="{9D8B030D-6E8A-4147-A177-3AD203B41FA5}">
                      <a16:colId xmlns:a16="http://schemas.microsoft.com/office/drawing/2014/main" val="3833027301"/>
                    </a:ext>
                  </a:extLst>
                </a:gridCol>
                <a:gridCol w="2081005">
                  <a:extLst>
                    <a:ext uri="{9D8B030D-6E8A-4147-A177-3AD203B41FA5}">
                      <a16:colId xmlns:a16="http://schemas.microsoft.com/office/drawing/2014/main" val="2164978705"/>
                    </a:ext>
                  </a:extLst>
                </a:gridCol>
              </a:tblGrid>
              <a:tr h="710947">
                <a:tc>
                  <a:txBody>
                    <a:bodyPr/>
                    <a:lstStyle/>
                    <a:p>
                      <a:pPr>
                        <a:lnSpc>
                          <a:spcPct val="107000"/>
                        </a:lnSpc>
                        <a:spcAft>
                          <a:spcPts val="800"/>
                        </a:spcAft>
                      </a:pPr>
                      <a:r>
                        <a:rPr lang="tr-TR" sz="2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Nitelikli Harcama Toplamı</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2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775.000 TL</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6576331"/>
                  </a:ext>
                </a:extLst>
              </a:tr>
              <a:tr h="710947">
                <a:tc>
                  <a:txBody>
                    <a:bodyPr/>
                    <a:lstStyle/>
                    <a:p>
                      <a:pPr>
                        <a:lnSpc>
                          <a:spcPct val="107000"/>
                        </a:lnSpc>
                        <a:spcAft>
                          <a:spcPts val="800"/>
                        </a:spcAft>
                      </a:pPr>
                      <a:r>
                        <a:rPr lang="tr-TR" sz="2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%30 Artırım</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2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232.500 TL</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8810405"/>
                  </a:ext>
                </a:extLst>
              </a:tr>
              <a:tr h="710947">
                <a:tc>
                  <a:txBody>
                    <a:bodyPr/>
                    <a:lstStyle/>
                    <a:p>
                      <a:pPr>
                        <a:lnSpc>
                          <a:spcPct val="107000"/>
                        </a:lnSpc>
                        <a:spcAft>
                          <a:spcPts val="800"/>
                        </a:spcAft>
                      </a:pPr>
                      <a:r>
                        <a:rPr lang="tr-TR" sz="2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Artırılmış Nitelikli Harcama Toplamı</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2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1.007.500 TL</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8190290"/>
                  </a:ext>
                </a:extLst>
              </a:tr>
              <a:tr h="710947">
                <a:tc>
                  <a:txBody>
                    <a:bodyPr/>
                    <a:lstStyle/>
                    <a:p>
                      <a:pPr>
                        <a:lnSpc>
                          <a:spcPct val="107000"/>
                        </a:lnSpc>
                        <a:spcAft>
                          <a:spcPts val="800"/>
                        </a:spcAft>
                      </a:pPr>
                      <a:r>
                        <a:rPr lang="tr-TR" sz="2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Toplam Harcama</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2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1.230.000 TL</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7693343"/>
                  </a:ext>
                </a:extLst>
              </a:tr>
              <a:tr h="1075453">
                <a:tc>
                  <a:txBody>
                    <a:bodyPr/>
                    <a:lstStyle/>
                    <a:p>
                      <a:pPr>
                        <a:lnSpc>
                          <a:spcPct val="107000"/>
                        </a:lnSpc>
                        <a:spcAft>
                          <a:spcPts val="800"/>
                        </a:spcAft>
                      </a:pPr>
                      <a:r>
                        <a:rPr lang="tr-TR" sz="2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Artırılmış Nitelikli Harcama Toplamının Toplam Harcamaya oranı(1.007.500/1.230.000)</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2400"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%81,91</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4992349"/>
                  </a:ext>
                </a:extLst>
              </a:tr>
              <a:tr h="710947">
                <a:tc>
                  <a:txBody>
                    <a:bodyPr/>
                    <a:lstStyle/>
                    <a:p>
                      <a:pPr>
                        <a:lnSpc>
                          <a:spcPct val="107000"/>
                        </a:lnSpc>
                        <a:spcAft>
                          <a:spcPts val="800"/>
                        </a:spcAft>
                      </a:pPr>
                      <a:r>
                        <a:rPr lang="tr-TR" sz="2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Kurumlar Vergisi İstisna Tutarı(670.000X%81,91)</a:t>
                      </a:r>
                      <a:endParaRPr lang="tr-TR"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tr-TR" sz="2400" b="1" dirty="0">
                          <a:solidFill>
                            <a:srgbClr val="000000"/>
                          </a:solidFill>
                          <a:effectLst/>
                          <a:latin typeface="Georgia Pro" panose="02040502050405020303" pitchFamily="18" charset="0"/>
                          <a:ea typeface="Times New Roman" panose="02020603050405020304" pitchFamily="18" charset="0"/>
                          <a:cs typeface="Calibri" panose="020F0502020204030204" pitchFamily="34" charset="0"/>
                        </a:rPr>
                        <a:t>548.797 TL</a:t>
                      </a:r>
                      <a:endParaRPr lang="tr-TR"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5480786"/>
                  </a:ext>
                </a:extLst>
              </a:tr>
            </a:tbl>
          </a:graphicData>
        </a:graphic>
      </p:graphicFrame>
      <p:sp>
        <p:nvSpPr>
          <p:cNvPr id="4" name="Rectangle 1">
            <a:extLst>
              <a:ext uri="{FF2B5EF4-FFF2-40B4-BE49-F238E27FC236}">
                <a16:creationId xmlns:a16="http://schemas.microsoft.com/office/drawing/2014/main" id="{08EEEDD5-BB2E-4DC5-860B-6364C6E2A282}"/>
              </a:ext>
            </a:extLst>
          </p:cNvPr>
          <p:cNvSpPr>
            <a:spLocks noChangeArrowheads="1"/>
          </p:cNvSpPr>
          <p:nvPr/>
        </p:nvSpPr>
        <p:spPr bwMode="auto">
          <a:xfrm>
            <a:off x="3840163" y="3278188"/>
            <a:ext cx="7639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sp>
        <p:nvSpPr>
          <p:cNvPr id="5" name="Slayt Numarası Yer Tutucusu 4">
            <a:extLst>
              <a:ext uri="{FF2B5EF4-FFF2-40B4-BE49-F238E27FC236}">
                <a16:creationId xmlns:a16="http://schemas.microsoft.com/office/drawing/2014/main" id="{C918E16F-3937-47C4-A30B-AACB37EB958E}"/>
              </a:ext>
            </a:extLst>
          </p:cNvPr>
          <p:cNvSpPr>
            <a:spLocks noGrp="1"/>
          </p:cNvSpPr>
          <p:nvPr>
            <p:ph type="sldNum" sz="quarter" idx="12"/>
          </p:nvPr>
        </p:nvSpPr>
        <p:spPr/>
        <p:txBody>
          <a:bodyPr/>
          <a:lstStyle/>
          <a:p>
            <a:fld id="{69E57DC2-970A-4B3E-BB1C-7A09969E49DF}" type="slidenum">
              <a:rPr lang="en-US" smtClean="0"/>
              <a:t>43</a:t>
            </a:fld>
            <a:endParaRPr lang="en-US" dirty="0"/>
          </a:p>
        </p:txBody>
      </p:sp>
    </p:spTree>
    <p:extLst>
      <p:ext uri="{BB962C8B-B14F-4D97-AF65-F5344CB8AC3E}">
        <p14:creationId xmlns:p14="http://schemas.microsoft.com/office/powerpoint/2010/main" val="4141520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BB5D3C-D801-4EDB-81D0-2C3E39C912FC}"/>
              </a:ext>
            </a:extLst>
          </p:cNvPr>
          <p:cNvSpPr>
            <a:spLocks noGrp="1"/>
          </p:cNvSpPr>
          <p:nvPr>
            <p:ph type="title"/>
          </p:nvPr>
        </p:nvSpPr>
        <p:spPr>
          <a:xfrm>
            <a:off x="1022465" y="660862"/>
            <a:ext cx="10922923" cy="1151313"/>
          </a:xfrm>
        </p:spPr>
        <p:txBody>
          <a:bodyPr>
            <a:normAutofit/>
          </a:bodyPr>
          <a:lstStyle/>
          <a:p>
            <a:pPr algn="ctr"/>
            <a:r>
              <a:rPr lang="tr-TR" sz="3600" dirty="0">
                <a:solidFill>
                  <a:srgbClr val="FF0000"/>
                </a:solidFill>
                <a:latin typeface="Georgia Pro" panose="02040502050405020303" pitchFamily="18" charset="0"/>
              </a:rPr>
              <a:t>TEKNOPARKTAKİ İSTİSNA KAZANCIN TESPİTİ </a:t>
            </a:r>
            <a:endParaRPr lang="tr-TR" sz="3600" dirty="0"/>
          </a:p>
        </p:txBody>
      </p:sp>
      <p:sp>
        <p:nvSpPr>
          <p:cNvPr id="3" name="İçerik Yer Tutucusu 2">
            <a:extLst>
              <a:ext uri="{FF2B5EF4-FFF2-40B4-BE49-F238E27FC236}">
                <a16:creationId xmlns:a16="http://schemas.microsoft.com/office/drawing/2014/main" id="{A7798909-4A50-4822-B42C-5C677530FCD6}"/>
              </a:ext>
            </a:extLst>
          </p:cNvPr>
          <p:cNvSpPr>
            <a:spLocks noGrp="1"/>
          </p:cNvSpPr>
          <p:nvPr>
            <p:ph idx="1"/>
          </p:nvPr>
        </p:nvSpPr>
        <p:spPr>
          <a:xfrm>
            <a:off x="1022465" y="2310937"/>
            <a:ext cx="10781607" cy="4264429"/>
          </a:xfrm>
        </p:spPr>
        <p:txBody>
          <a:bodyPr>
            <a:normAutofit lnSpcReduction="10000"/>
          </a:bodyPr>
          <a:lstStyle/>
          <a:p>
            <a:r>
              <a:rPr lang="tr-TR" sz="2400" b="1" dirty="0">
                <a:solidFill>
                  <a:srgbClr val="FF0000"/>
                </a:solidFill>
                <a:latin typeface="Georgia Pro" panose="02040502050405020303" pitchFamily="18" charset="0"/>
              </a:rPr>
              <a:t>SERİ ÜRETİM</a:t>
            </a:r>
          </a:p>
          <a:p>
            <a:pPr marL="0" indent="0">
              <a:buNone/>
            </a:pPr>
            <a:r>
              <a:rPr lang="tr-TR" sz="2400" dirty="0">
                <a:latin typeface="Georgia Pro" panose="02040502050405020303" pitchFamily="18" charset="0"/>
              </a:rPr>
              <a:t>İşletmeler seri üretim faaliyetlerini, </a:t>
            </a:r>
            <a:r>
              <a:rPr lang="tr-TR" sz="2400" b="1" dirty="0">
                <a:latin typeface="Georgia Pro" panose="02040502050405020303" pitchFamily="18" charset="0"/>
              </a:rPr>
              <a:t>yönetici şirketin uygun bulması ve Sanayi ve Teknoloji Bakanlığının izin vermesi şartıyla </a:t>
            </a:r>
            <a:r>
              <a:rPr lang="tr-TR" sz="2400" dirty="0">
                <a:latin typeface="Georgia Pro" panose="02040502050405020303" pitchFamily="18" charset="0"/>
              </a:rPr>
              <a:t>bölge içinde yapabilirler. </a:t>
            </a:r>
          </a:p>
          <a:p>
            <a:pPr marL="0" indent="0" algn="just">
              <a:buNone/>
            </a:pPr>
            <a:r>
              <a:rPr lang="tr-TR" sz="2400" dirty="0">
                <a:latin typeface="Georgia Pro" panose="02040502050405020303" pitchFamily="18" charset="0"/>
              </a:rPr>
              <a:t>1.nolu KVK Tebliğine göre, işletmeler Ar-Ge ve yazılım faaliyetleri sonucu ürettikleri teknolojik ürünleri seri üretime tabi tutarak pazarlamaları halinde, bu ürünlerin satılmasından dolayı elde ettikleri  </a:t>
            </a:r>
            <a:r>
              <a:rPr lang="tr-TR" sz="2400" b="1" dirty="0">
                <a:solidFill>
                  <a:srgbClr val="FF0000"/>
                </a:solidFill>
                <a:latin typeface="Georgia Pro" panose="02040502050405020303" pitchFamily="18" charset="0"/>
              </a:rPr>
              <a:t>kazançlarının (lisans, patent vb.) gayri maddi hakka isabet eden kısmı </a:t>
            </a:r>
            <a:r>
              <a:rPr lang="tr-TR" sz="2400" dirty="0">
                <a:latin typeface="Georgia Pro" panose="02040502050405020303" pitchFamily="18" charset="0"/>
              </a:rPr>
              <a:t>transfer fiyatlandırması esaslarına göre </a:t>
            </a:r>
            <a:r>
              <a:rPr lang="tr-TR" sz="2400" b="1" dirty="0">
                <a:solidFill>
                  <a:srgbClr val="FF0000"/>
                </a:solidFill>
                <a:latin typeface="Georgia Pro" panose="02040502050405020303" pitchFamily="18" charset="0"/>
              </a:rPr>
              <a:t>ayrıştırılmak</a:t>
            </a:r>
            <a:r>
              <a:rPr lang="tr-TR" sz="2400" b="1" dirty="0">
                <a:latin typeface="Georgia Pro" panose="02040502050405020303" pitchFamily="18" charset="0"/>
              </a:rPr>
              <a:t> </a:t>
            </a:r>
            <a:r>
              <a:rPr lang="tr-TR" sz="2400" b="1" dirty="0">
                <a:solidFill>
                  <a:srgbClr val="FF0000"/>
                </a:solidFill>
                <a:latin typeface="Georgia Pro" panose="02040502050405020303" pitchFamily="18" charset="0"/>
              </a:rPr>
              <a:t>suretiyle</a:t>
            </a:r>
            <a:r>
              <a:rPr lang="tr-TR" sz="2400" b="1" dirty="0">
                <a:latin typeface="Georgia Pro" panose="02040502050405020303" pitchFamily="18" charset="0"/>
              </a:rPr>
              <a:t> </a:t>
            </a:r>
            <a:r>
              <a:rPr lang="tr-TR" sz="2400" dirty="0">
                <a:latin typeface="Georgia Pro" panose="02040502050405020303" pitchFamily="18" charset="0"/>
              </a:rPr>
              <a:t>istisnadan yararlanabileceklerdir. </a:t>
            </a:r>
          </a:p>
          <a:p>
            <a:pPr marL="0" indent="0" algn="just">
              <a:buNone/>
            </a:pPr>
            <a:r>
              <a:rPr lang="tr-TR" sz="2400" dirty="0">
                <a:latin typeface="Georgia Pro" panose="02040502050405020303" pitchFamily="18" charset="0"/>
              </a:rPr>
              <a:t>Seri üretime tabi tutulan ürünün, üretim ve pazarlama organizasyonları nedeniyle doğan kazanç kısmı istisna kapsamında değerlendirilmeyecektir.</a:t>
            </a:r>
          </a:p>
          <a:p>
            <a:endParaRPr lang="tr-TR" dirty="0"/>
          </a:p>
        </p:txBody>
      </p:sp>
      <p:sp>
        <p:nvSpPr>
          <p:cNvPr id="4" name="Slayt Numarası Yer Tutucusu 3">
            <a:extLst>
              <a:ext uri="{FF2B5EF4-FFF2-40B4-BE49-F238E27FC236}">
                <a16:creationId xmlns:a16="http://schemas.microsoft.com/office/drawing/2014/main" id="{918389A4-253B-4491-9DC0-79D6F08B37D3}"/>
              </a:ext>
            </a:extLst>
          </p:cNvPr>
          <p:cNvSpPr>
            <a:spLocks noGrp="1"/>
          </p:cNvSpPr>
          <p:nvPr>
            <p:ph type="sldNum" sz="quarter" idx="12"/>
          </p:nvPr>
        </p:nvSpPr>
        <p:spPr/>
        <p:txBody>
          <a:bodyPr/>
          <a:lstStyle/>
          <a:p>
            <a:fld id="{69E57DC2-970A-4B3E-BB1C-7A09969E49DF}" type="slidenum">
              <a:rPr lang="en-US" smtClean="0"/>
              <a:t>44</a:t>
            </a:fld>
            <a:endParaRPr lang="en-US" dirty="0"/>
          </a:p>
        </p:txBody>
      </p:sp>
    </p:spTree>
    <p:extLst>
      <p:ext uri="{BB962C8B-B14F-4D97-AF65-F5344CB8AC3E}">
        <p14:creationId xmlns:p14="http://schemas.microsoft.com/office/powerpoint/2010/main" val="1533644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ECCB3A2-ADA7-468C-89C9-F456C5306F85}"/>
              </a:ext>
            </a:extLst>
          </p:cNvPr>
          <p:cNvSpPr>
            <a:spLocks noGrp="1"/>
          </p:cNvSpPr>
          <p:nvPr>
            <p:ph type="title"/>
          </p:nvPr>
        </p:nvSpPr>
        <p:spPr>
          <a:xfrm>
            <a:off x="1371600" y="685800"/>
            <a:ext cx="9601200" cy="2323214"/>
          </a:xfrm>
        </p:spPr>
        <p:txBody>
          <a:bodyPr>
            <a:noAutofit/>
          </a:bodyPr>
          <a:lstStyle/>
          <a:p>
            <a:r>
              <a:rPr lang="tr-TR" sz="2400" dirty="0">
                <a:latin typeface="Georgia Pro" panose="02040502050405020303" pitchFamily="18" charset="0"/>
              </a:rPr>
              <a:t>Seri üretim faaliyetleri BKK hükümlerine tabi olmayacak ve seri üretim için eski düzenlemelerdeki hükümler aynen devam edecektir. </a:t>
            </a:r>
            <a:br>
              <a:rPr lang="tr-TR" sz="2400" dirty="0">
                <a:latin typeface="Georgia Pro" panose="02040502050405020303" pitchFamily="18" charset="0"/>
              </a:rPr>
            </a:br>
            <a:br>
              <a:rPr lang="tr-TR" sz="2400" dirty="0">
                <a:latin typeface="Georgia Pro" panose="02040502050405020303" pitchFamily="18" charset="0"/>
              </a:rPr>
            </a:br>
            <a:r>
              <a:rPr lang="tr-TR" sz="2400" dirty="0">
                <a:latin typeface="Georgia Pro" panose="02040502050405020303" pitchFamily="18" charset="0"/>
              </a:rPr>
              <a:t>Seri üretimde çalıştırılan personellere ait ücret ödemelerinde gelir vergisi ve damga vergisi istisnası ile işveren sigorta primi teşviki de </a:t>
            </a:r>
            <a:r>
              <a:rPr lang="tr-TR" sz="2400" b="1" dirty="0">
                <a:solidFill>
                  <a:srgbClr val="FF0000"/>
                </a:solidFill>
                <a:latin typeface="Georgia Pro" panose="02040502050405020303" pitchFamily="18" charset="0"/>
              </a:rPr>
              <a:t>uygulanmayacaktır. </a:t>
            </a:r>
            <a:br>
              <a:rPr lang="tr-TR" sz="2400" b="1" dirty="0">
                <a:solidFill>
                  <a:srgbClr val="FF0000"/>
                </a:solidFill>
                <a:latin typeface="Georgia Pro" panose="02040502050405020303" pitchFamily="18" charset="0"/>
              </a:rPr>
            </a:br>
            <a:endParaRPr lang="tr-TR" sz="2400" dirty="0">
              <a:latin typeface="Georgia Pro" panose="02040502050405020303" pitchFamily="18" charset="0"/>
            </a:endParaRPr>
          </a:p>
        </p:txBody>
      </p:sp>
      <p:sp>
        <p:nvSpPr>
          <p:cNvPr id="3" name="İçerik Yer Tutucusu 2">
            <a:extLst>
              <a:ext uri="{FF2B5EF4-FFF2-40B4-BE49-F238E27FC236}">
                <a16:creationId xmlns:a16="http://schemas.microsoft.com/office/drawing/2014/main" id="{9F953E93-7102-4D29-B391-DA82F730A277}"/>
              </a:ext>
            </a:extLst>
          </p:cNvPr>
          <p:cNvSpPr>
            <a:spLocks noGrp="1"/>
          </p:cNvSpPr>
          <p:nvPr>
            <p:ph idx="1"/>
          </p:nvPr>
        </p:nvSpPr>
        <p:spPr>
          <a:xfrm>
            <a:off x="1371600" y="3009014"/>
            <a:ext cx="9601200" cy="2858386"/>
          </a:xfrm>
        </p:spPr>
        <p:txBody>
          <a:bodyPr/>
          <a:lstStyle/>
          <a:p>
            <a:pPr marL="0" indent="0">
              <a:buNone/>
            </a:pPr>
            <a:r>
              <a:rPr lang="tr-TR" sz="2400" dirty="0">
                <a:latin typeface="Georgia Pro" panose="02040502050405020303" pitchFamily="18" charset="0"/>
              </a:rPr>
              <a:t>Ar-Ge sonucu ortaya çıkan ürün seri üretim yapılarak satılacaksa (eski hükümler devam edecek) patent almaya gerek kalmaksızın satış yapılabilecektir. Ancak, bu ürünün satışı, devri veya kiralanması durumunda </a:t>
            </a:r>
            <a:r>
              <a:rPr lang="tr-TR" sz="2400" b="1" dirty="0">
                <a:solidFill>
                  <a:srgbClr val="FF0000"/>
                </a:solidFill>
                <a:latin typeface="Georgia Pro" panose="02040502050405020303" pitchFamily="18" charset="0"/>
              </a:rPr>
              <a:t>patent veya eşdeğer belgelerin alınması </a:t>
            </a:r>
            <a:r>
              <a:rPr lang="tr-TR" sz="2400" dirty="0">
                <a:latin typeface="Georgia Pro" panose="02040502050405020303" pitchFamily="18" charset="0"/>
              </a:rPr>
              <a:t>gerekmektedir. </a:t>
            </a:r>
          </a:p>
          <a:p>
            <a:endParaRPr lang="tr-TR" dirty="0"/>
          </a:p>
        </p:txBody>
      </p:sp>
      <p:sp>
        <p:nvSpPr>
          <p:cNvPr id="4" name="Slayt Numarası Yer Tutucusu 3">
            <a:extLst>
              <a:ext uri="{FF2B5EF4-FFF2-40B4-BE49-F238E27FC236}">
                <a16:creationId xmlns:a16="http://schemas.microsoft.com/office/drawing/2014/main" id="{088C3DEF-090D-4B88-A021-BD546DE0382C}"/>
              </a:ext>
            </a:extLst>
          </p:cNvPr>
          <p:cNvSpPr>
            <a:spLocks noGrp="1"/>
          </p:cNvSpPr>
          <p:nvPr>
            <p:ph type="sldNum" sz="quarter" idx="12"/>
          </p:nvPr>
        </p:nvSpPr>
        <p:spPr/>
        <p:txBody>
          <a:bodyPr/>
          <a:lstStyle/>
          <a:p>
            <a:fld id="{69E57DC2-970A-4B3E-BB1C-7A09969E49DF}" type="slidenum">
              <a:rPr lang="en-US" smtClean="0"/>
              <a:t>45</a:t>
            </a:fld>
            <a:endParaRPr lang="en-US" dirty="0"/>
          </a:p>
        </p:txBody>
      </p:sp>
    </p:spTree>
    <p:extLst>
      <p:ext uri="{BB962C8B-B14F-4D97-AF65-F5344CB8AC3E}">
        <p14:creationId xmlns:p14="http://schemas.microsoft.com/office/powerpoint/2010/main" val="20122743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762F7E2-BF0C-4C8B-8B91-A928B5679A5A}"/>
              </a:ext>
            </a:extLst>
          </p:cNvPr>
          <p:cNvSpPr>
            <a:spLocks noGrp="1"/>
          </p:cNvSpPr>
          <p:nvPr>
            <p:ph type="title"/>
          </p:nvPr>
        </p:nvSpPr>
        <p:spPr>
          <a:xfrm>
            <a:off x="893134" y="579474"/>
            <a:ext cx="11079125" cy="1047307"/>
          </a:xfrm>
        </p:spPr>
        <p:txBody>
          <a:bodyPr>
            <a:normAutofit fontScale="90000"/>
          </a:bodyPr>
          <a:lstStyle/>
          <a:p>
            <a:pPr algn="ctr"/>
            <a:r>
              <a:rPr lang="tr-TR" sz="4000" b="1" dirty="0">
                <a:solidFill>
                  <a:srgbClr val="FF0000"/>
                </a:solidFill>
                <a:latin typeface="Georgia Pro" panose="02040502050405020303" pitchFamily="18" charset="0"/>
              </a:rPr>
              <a:t>YAZILIM SATIŞLARINDA KDV İSTİSNASI</a:t>
            </a:r>
            <a:br>
              <a:rPr lang="tr-TR" sz="4400" b="1" dirty="0">
                <a:solidFill>
                  <a:srgbClr val="FF0000"/>
                </a:solidFill>
                <a:latin typeface="+mj-lt"/>
              </a:rPr>
            </a:br>
            <a:endParaRPr lang="tr-TR" dirty="0"/>
          </a:p>
        </p:txBody>
      </p:sp>
      <p:sp>
        <p:nvSpPr>
          <p:cNvPr id="3" name="İçerik Yer Tutucusu 2">
            <a:extLst>
              <a:ext uri="{FF2B5EF4-FFF2-40B4-BE49-F238E27FC236}">
                <a16:creationId xmlns:a16="http://schemas.microsoft.com/office/drawing/2014/main" id="{54D8C8C1-B6AC-4A38-9890-7C9463A7F903}"/>
              </a:ext>
            </a:extLst>
          </p:cNvPr>
          <p:cNvSpPr>
            <a:spLocks noGrp="1"/>
          </p:cNvSpPr>
          <p:nvPr>
            <p:ph idx="1"/>
          </p:nvPr>
        </p:nvSpPr>
        <p:spPr>
          <a:xfrm>
            <a:off x="893133" y="1998921"/>
            <a:ext cx="11079125" cy="4667693"/>
          </a:xfrm>
        </p:spPr>
        <p:txBody>
          <a:bodyPr>
            <a:normAutofit fontScale="85000" lnSpcReduction="20000"/>
          </a:bodyPr>
          <a:lstStyle/>
          <a:p>
            <a:endParaRPr lang="tr-TR" dirty="0">
              <a:solidFill>
                <a:srgbClr val="FF0000"/>
              </a:solidFill>
              <a:latin typeface="Georgia Pro" panose="02040502050405020303" pitchFamily="18" charset="0"/>
            </a:endParaRPr>
          </a:p>
          <a:p>
            <a:pPr algn="just">
              <a:lnSpc>
                <a:spcPct val="110000"/>
              </a:lnSpc>
              <a:spcBef>
                <a:spcPts val="0"/>
              </a:spcBef>
            </a:pPr>
            <a:r>
              <a:rPr lang="tr-TR" sz="2200" dirty="0">
                <a:latin typeface="Georgia Pro" panose="02040502050405020303" pitchFamily="18" charset="0"/>
              </a:rPr>
              <a:t>KDV Kanunu’nun geçici 20. maddesi uyarınca, teknoparklarda faaliyette bulanan işletmelerin elde etmiş oldukları kazançları gelir ve kurumlar vergisinden istisna edildiği sürece,  sadece bu bölgelerde ürettikleri, </a:t>
            </a:r>
            <a:r>
              <a:rPr lang="tr-TR" sz="2200" b="1" dirty="0">
                <a:latin typeface="Georgia Pro" panose="02040502050405020303" pitchFamily="18" charset="0"/>
              </a:rPr>
              <a:t>sistem yönetimi, veri yönetimi, iş uygulamaları, internet, oyun, mobil ve askeri komuta kontrol uygulama yazılımı </a:t>
            </a:r>
            <a:r>
              <a:rPr lang="tr-TR" sz="2200" dirty="0">
                <a:latin typeface="Georgia Pro" panose="02040502050405020303" pitchFamily="18" charset="0"/>
              </a:rPr>
              <a:t>şeklindeki teslim ve hizmetler de KDV’den istisnadır. </a:t>
            </a:r>
          </a:p>
          <a:p>
            <a:pPr algn="just">
              <a:lnSpc>
                <a:spcPct val="110000"/>
              </a:lnSpc>
              <a:spcBef>
                <a:spcPts val="0"/>
              </a:spcBef>
            </a:pPr>
            <a:endParaRPr lang="tr-TR" sz="2200" dirty="0">
              <a:latin typeface="Georgia Pro" panose="02040502050405020303" pitchFamily="18" charset="0"/>
            </a:endParaRPr>
          </a:p>
          <a:p>
            <a:pPr algn="just">
              <a:lnSpc>
                <a:spcPct val="110000"/>
              </a:lnSpc>
              <a:spcBef>
                <a:spcPts val="0"/>
              </a:spcBef>
            </a:pPr>
            <a:r>
              <a:rPr lang="tr-TR" sz="2200" dirty="0" err="1">
                <a:latin typeface="Georgia Pro" panose="02040502050405020303" pitchFamily="18" charset="0"/>
              </a:rPr>
              <a:t>Teknokent</a:t>
            </a:r>
            <a:r>
              <a:rPr lang="tr-TR" sz="2200" dirty="0">
                <a:latin typeface="Georgia Pro" panose="02040502050405020303" pitchFamily="18" charset="0"/>
              </a:rPr>
              <a:t> bölgelerinde KDV’den istisna olan yazılım hizmeti ifa eden işletmeler 01.01.2019 tarihinden itibaren, yüklendikleri KDV’yi indirim konusu yapmaya başlayacaklardır. </a:t>
            </a:r>
            <a:r>
              <a:rPr lang="tr-TR" sz="2200" dirty="0">
                <a:solidFill>
                  <a:srgbClr val="FF0000"/>
                </a:solidFill>
                <a:latin typeface="Georgia Pro" panose="02040502050405020303" pitchFamily="18" charset="0"/>
              </a:rPr>
              <a:t>(Yazılım ve oyunlarda KDV Kanunu’nun 30/1-a Md. hükmü uygulanmaz.) </a:t>
            </a:r>
            <a:r>
              <a:rPr lang="tr-TR" sz="2200" dirty="0">
                <a:latin typeface="Georgia Pro" panose="02040502050405020303" pitchFamily="18" charset="0"/>
              </a:rPr>
              <a:t>Ancak indirim konusu yapılamayan KDV’nin iadesi söz konusu olmayacaktır. </a:t>
            </a:r>
          </a:p>
          <a:p>
            <a:pPr algn="just">
              <a:lnSpc>
                <a:spcPct val="110000"/>
              </a:lnSpc>
              <a:spcBef>
                <a:spcPts val="0"/>
              </a:spcBef>
            </a:pPr>
            <a:endParaRPr lang="tr-TR" sz="2200" dirty="0">
              <a:latin typeface="Georgia Pro" panose="02040502050405020303" pitchFamily="18" charset="0"/>
            </a:endParaRPr>
          </a:p>
          <a:p>
            <a:pPr algn="just">
              <a:lnSpc>
                <a:spcPct val="110000"/>
              </a:lnSpc>
              <a:spcBef>
                <a:spcPts val="0"/>
              </a:spcBef>
            </a:pPr>
            <a:r>
              <a:rPr lang="tr-TR" sz="2200" dirty="0">
                <a:latin typeface="Georgia Pro" panose="02040502050405020303" pitchFamily="18" charset="0"/>
              </a:rPr>
              <a:t>Seri üretimi yapılan yazılım satışındaki istisna ile ilgili KDV genel tebliğinde gerekli açıklamalar yapılmış; Gelir idaresi, </a:t>
            </a:r>
            <a:r>
              <a:rPr lang="tr-TR" sz="2200" dirty="0" err="1">
                <a:latin typeface="Georgia Pro" panose="02040502050405020303" pitchFamily="18" charset="0"/>
              </a:rPr>
              <a:t>teknokentlerde</a:t>
            </a:r>
            <a:r>
              <a:rPr lang="tr-TR" sz="2200" dirty="0">
                <a:latin typeface="Georgia Pro" panose="02040502050405020303" pitchFamily="18" charset="0"/>
              </a:rPr>
              <a:t> seri üretim faaliyetlerine ilişkin KDV istisnası uygulamasında, kurumlar vergisindeki uygulamayı referans almış, seri üretimi yapılan ürünün satışında, sadece </a:t>
            </a:r>
            <a:r>
              <a:rPr lang="tr-TR" sz="2200" dirty="0" err="1">
                <a:latin typeface="Georgia Pro" panose="02040502050405020303" pitchFamily="18" charset="0"/>
              </a:rPr>
              <a:t>gayrimaddi</a:t>
            </a:r>
            <a:r>
              <a:rPr lang="tr-TR" sz="2200" dirty="0">
                <a:latin typeface="Georgia Pro" panose="02040502050405020303" pitchFamily="18" charset="0"/>
              </a:rPr>
              <a:t> hakka isabet eden kısmının KDV’den istisna edileceğini belirtilmiştir. </a:t>
            </a:r>
          </a:p>
          <a:p>
            <a:endParaRPr lang="tr-TR" dirty="0"/>
          </a:p>
        </p:txBody>
      </p:sp>
      <p:sp>
        <p:nvSpPr>
          <p:cNvPr id="4" name="Slayt Numarası Yer Tutucusu 3">
            <a:extLst>
              <a:ext uri="{FF2B5EF4-FFF2-40B4-BE49-F238E27FC236}">
                <a16:creationId xmlns:a16="http://schemas.microsoft.com/office/drawing/2014/main" id="{AF159817-00E7-4D52-91C1-E936E91B7EB4}"/>
              </a:ext>
            </a:extLst>
          </p:cNvPr>
          <p:cNvSpPr>
            <a:spLocks noGrp="1"/>
          </p:cNvSpPr>
          <p:nvPr>
            <p:ph type="sldNum" sz="quarter" idx="12"/>
          </p:nvPr>
        </p:nvSpPr>
        <p:spPr/>
        <p:txBody>
          <a:bodyPr/>
          <a:lstStyle/>
          <a:p>
            <a:fld id="{69E57DC2-970A-4B3E-BB1C-7A09969E49DF}" type="slidenum">
              <a:rPr lang="en-US" smtClean="0"/>
              <a:t>46</a:t>
            </a:fld>
            <a:endParaRPr lang="en-US" dirty="0"/>
          </a:p>
        </p:txBody>
      </p:sp>
    </p:spTree>
    <p:extLst>
      <p:ext uri="{BB962C8B-B14F-4D97-AF65-F5344CB8AC3E}">
        <p14:creationId xmlns:p14="http://schemas.microsoft.com/office/powerpoint/2010/main" val="22959845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A735AF-D4FC-4E86-9005-15B902465011}"/>
              </a:ext>
            </a:extLst>
          </p:cNvPr>
          <p:cNvSpPr>
            <a:spLocks noGrp="1"/>
          </p:cNvSpPr>
          <p:nvPr>
            <p:ph type="title"/>
          </p:nvPr>
        </p:nvSpPr>
        <p:spPr>
          <a:xfrm>
            <a:off x="925033" y="388089"/>
            <a:ext cx="10898371" cy="1485900"/>
          </a:xfrm>
        </p:spPr>
        <p:txBody>
          <a:bodyPr>
            <a:normAutofit/>
          </a:bodyPr>
          <a:lstStyle/>
          <a:p>
            <a:r>
              <a:rPr lang="tr-TR" sz="2400" dirty="0" err="1">
                <a:latin typeface="Georgia Pro" panose="02040502050405020303" pitchFamily="18" charset="0"/>
              </a:rPr>
              <a:t>Örnek:Alfa</a:t>
            </a:r>
            <a:r>
              <a:rPr lang="tr-TR" sz="2400" dirty="0">
                <a:latin typeface="Georgia Pro" panose="02040502050405020303" pitchFamily="18" charset="0"/>
              </a:rPr>
              <a:t> </a:t>
            </a:r>
            <a:r>
              <a:rPr lang="tr-TR" sz="2400" dirty="0" err="1">
                <a:latin typeface="Georgia Pro" panose="02040502050405020303" pitchFamily="18" charset="0"/>
              </a:rPr>
              <a:t>Ltd.Şti.Sau</a:t>
            </a:r>
            <a:r>
              <a:rPr lang="tr-TR" sz="2400" dirty="0">
                <a:latin typeface="Georgia Pro" panose="02040502050405020303" pitchFamily="18" charset="0"/>
              </a:rPr>
              <a:t> Teknoparkta gerçekleştirdiği 50.000 TL maliyetli yazılımı 250.000 TL’ ye satmış ve 5.000 TL amortisman ayırılmıştır.(Hesaplama sonucu kazançtan  istisna edilecek oran %100 olarak tespit edilmiştir.)</a:t>
            </a:r>
          </a:p>
        </p:txBody>
      </p:sp>
      <p:sp>
        <p:nvSpPr>
          <p:cNvPr id="3" name="İçerik Yer Tutucusu 2">
            <a:extLst>
              <a:ext uri="{FF2B5EF4-FFF2-40B4-BE49-F238E27FC236}">
                <a16:creationId xmlns:a16="http://schemas.microsoft.com/office/drawing/2014/main" id="{AD6E0854-00E5-4C02-B364-B7708F9DF4AE}"/>
              </a:ext>
            </a:extLst>
          </p:cNvPr>
          <p:cNvSpPr>
            <a:spLocks noGrp="1"/>
          </p:cNvSpPr>
          <p:nvPr>
            <p:ph idx="1"/>
          </p:nvPr>
        </p:nvSpPr>
        <p:spPr>
          <a:xfrm>
            <a:off x="925033" y="2275367"/>
            <a:ext cx="11164185" cy="4194544"/>
          </a:xfrm>
        </p:spPr>
        <p:txBody>
          <a:bodyPr>
            <a:normAutofit fontScale="92500"/>
          </a:bodyPr>
          <a:lstStyle/>
          <a:p>
            <a:pPr marL="45720" indent="0" algn="just">
              <a:lnSpc>
                <a:spcPct val="110000"/>
              </a:lnSpc>
              <a:spcBef>
                <a:spcPts val="0"/>
              </a:spcBef>
              <a:spcAft>
                <a:spcPts val="0"/>
              </a:spcAft>
              <a:buNone/>
            </a:pPr>
            <a:r>
              <a:rPr lang="tr-TR" sz="2000" dirty="0">
                <a:effectLst/>
                <a:latin typeface="Tahoma" panose="020B0604030504040204" pitchFamily="34" charset="0"/>
                <a:ea typeface="Times New Roman" panose="02020603050405020304" pitchFamily="18" charset="0"/>
                <a:cs typeface="Times New Roman" panose="02020603050405020304" pitchFamily="18" charset="0"/>
              </a:rPr>
              <a:t>-------------------------------------------------…./…/2024------------------------------------------</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 indent="0" algn="just">
              <a:lnSpc>
                <a:spcPct val="110000"/>
              </a:lnSpc>
              <a:spcBef>
                <a:spcPts val="0"/>
              </a:spcBef>
              <a:spcAft>
                <a:spcPts val="0"/>
              </a:spcAft>
              <a:buNone/>
            </a:pPr>
            <a:r>
              <a:rPr lang="tr-TR" sz="2000" dirty="0">
                <a:effectLst/>
                <a:latin typeface="Tahoma" panose="020B0604030504040204" pitchFamily="34" charset="0"/>
                <a:ea typeface="Times New Roman" panose="02020603050405020304" pitchFamily="18" charset="0"/>
                <a:cs typeface="Times New Roman" panose="02020603050405020304" pitchFamily="18" charset="0"/>
              </a:rPr>
              <a:t>102 BANKALAR 			   : 250.000-</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 indent="0" algn="just">
              <a:lnSpc>
                <a:spcPct val="110000"/>
              </a:lnSpc>
              <a:spcBef>
                <a:spcPts val="0"/>
              </a:spcBef>
              <a:spcAft>
                <a:spcPts val="0"/>
              </a:spcAft>
              <a:buNone/>
            </a:pPr>
            <a:r>
              <a:rPr lang="tr-TR" sz="2000" dirty="0">
                <a:effectLst/>
                <a:latin typeface="Tahoma" panose="020B0604030504040204" pitchFamily="34" charset="0"/>
                <a:ea typeface="Times New Roman" panose="02020603050405020304" pitchFamily="18" charset="0"/>
                <a:cs typeface="Times New Roman" panose="02020603050405020304" pitchFamily="18" charset="0"/>
              </a:rPr>
              <a:t>268 BİRİKMİŞ AMORTİSMANLAR 	   :     5.000-</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 indent="0" algn="just">
              <a:lnSpc>
                <a:spcPct val="110000"/>
              </a:lnSpc>
              <a:spcBef>
                <a:spcPts val="0"/>
              </a:spcBef>
              <a:spcAft>
                <a:spcPts val="0"/>
              </a:spcAft>
              <a:buNone/>
            </a:pPr>
            <a:r>
              <a:rPr lang="tr-TR" sz="2000" dirty="0">
                <a:effectLst/>
                <a:latin typeface="Tahoma" panose="020B0604030504040204" pitchFamily="34" charset="0"/>
                <a:ea typeface="Times New Roman" panose="02020603050405020304" pitchFamily="18" charset="0"/>
                <a:cs typeface="Times New Roman" panose="02020603050405020304" pitchFamily="18" charset="0"/>
              </a:rPr>
              <a:t>			263 ARAŞTIRMA VE GELİŞTİRME GİDERİ :  50.000-</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 indent="0" algn="just">
              <a:lnSpc>
                <a:spcPct val="110000"/>
              </a:lnSpc>
              <a:spcBef>
                <a:spcPts val="0"/>
              </a:spcBef>
              <a:spcAft>
                <a:spcPts val="0"/>
              </a:spcAft>
              <a:buNone/>
            </a:pPr>
            <a:r>
              <a:rPr lang="tr-TR" sz="2000" dirty="0">
                <a:effectLst/>
                <a:latin typeface="Tahoma" panose="020B0604030504040204" pitchFamily="34" charset="0"/>
                <a:ea typeface="Times New Roman" panose="02020603050405020304" pitchFamily="18" charset="0"/>
                <a:cs typeface="Times New Roman" panose="02020603050405020304" pitchFamily="18" charset="0"/>
              </a:rPr>
              <a:t>			649  DİĞ.OLAĞAN GELİR VE KARLAR HS  : 205</a:t>
            </a:r>
            <a:r>
              <a:rPr lang="tr-TR" sz="2000" dirty="0">
                <a:latin typeface="Tahoma" panose="020B0604030504040204" pitchFamily="34" charset="0"/>
                <a:ea typeface="Times New Roman" panose="02020603050405020304" pitchFamily="18" charset="0"/>
                <a:cs typeface="Times New Roman" panose="02020603050405020304" pitchFamily="18" charset="0"/>
              </a:rPr>
              <a:t>.000</a:t>
            </a:r>
            <a:r>
              <a:rPr lang="tr-TR" sz="2000" dirty="0">
                <a:effectLst/>
                <a:latin typeface="Tahoma" panose="020B0604030504040204" pitchFamily="34" charset="0"/>
                <a:ea typeface="Times New Roman" panose="02020603050405020304" pitchFamily="18" charset="0"/>
                <a:cs typeface="Times New Roman" panose="02020603050405020304" pitchFamily="18" charset="0"/>
              </a:rPr>
              <a:t>-</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 indent="0" algn="just">
              <a:lnSpc>
                <a:spcPct val="110000"/>
              </a:lnSpc>
              <a:spcBef>
                <a:spcPts val="0"/>
              </a:spcBef>
              <a:spcAft>
                <a:spcPts val="0"/>
              </a:spcAft>
              <a:buNone/>
            </a:pPr>
            <a:r>
              <a:rPr lang="tr-TR" sz="2000" dirty="0">
                <a:effectLst/>
                <a:latin typeface="Tahoma" panose="020B0604030504040204" pitchFamily="34" charset="0"/>
                <a:ea typeface="Times New Roman" panose="02020603050405020304" pitchFamily="18" charset="0"/>
                <a:cs typeface="Times New Roman" panose="02020603050405020304" pitchFamily="18" charset="0"/>
              </a:rPr>
              <a:t>-------------------------------------------------------------------------------------------------------</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 indent="0" algn="just">
              <a:lnSpc>
                <a:spcPct val="115000"/>
              </a:lnSpc>
              <a:spcAft>
                <a:spcPts val="1000"/>
              </a:spcAft>
              <a:buNone/>
            </a:pPr>
            <a:r>
              <a:rPr lang="tr-TR" sz="2200" dirty="0">
                <a:solidFill>
                  <a:srgbClr val="FF0000"/>
                </a:solidFill>
                <a:latin typeface="Georgia Pro" panose="02040502050405020303" pitchFamily="18" charset="0"/>
                <a:ea typeface="Times New Roman" panose="02020603050405020304" pitchFamily="18" charset="0"/>
                <a:cs typeface="Times New Roman" panose="02020603050405020304" pitchFamily="18" charset="0"/>
              </a:rPr>
              <a:t>İstisna oranı %100 olarak tespit edildiği için, Ar-Ge sonucu oluşan yazılımın satışından elde edilen kazanç kurumlar vergisinden, bu satış işlemi de KDV’den istisnadır. Yani;</a:t>
            </a:r>
          </a:p>
          <a:p>
            <a:pPr marL="45720" indent="0" algn="just">
              <a:lnSpc>
                <a:spcPct val="115000"/>
              </a:lnSpc>
              <a:spcAft>
                <a:spcPts val="1000"/>
              </a:spcAft>
              <a:buNone/>
            </a:pPr>
            <a:r>
              <a:rPr lang="tr-TR" sz="2200" dirty="0">
                <a:effectLst/>
                <a:latin typeface="Georgia Pro" panose="02040502050405020303" pitchFamily="18" charset="0"/>
                <a:ea typeface="Times New Roman" panose="02020603050405020304" pitchFamily="18" charset="0"/>
                <a:cs typeface="Times New Roman" panose="02020603050405020304" pitchFamily="18" charset="0"/>
              </a:rPr>
              <a:t>*Şirket bu satış sonucu, 205.000/100*25 = 51.250-TL </a:t>
            </a:r>
            <a:r>
              <a:rPr lang="tr-TR" sz="2200" b="1" u="sng" dirty="0">
                <a:effectLst/>
                <a:latin typeface="Georgia Pro" panose="02040502050405020303" pitchFamily="18" charset="0"/>
                <a:ea typeface="Times New Roman" panose="02020603050405020304" pitchFamily="18" charset="0"/>
                <a:cs typeface="Times New Roman" panose="02020603050405020304" pitchFamily="18" charset="0"/>
              </a:rPr>
              <a:t>Kurumlar Vergisi ödemeyecektir.</a:t>
            </a:r>
            <a:r>
              <a:rPr lang="tr-TR" sz="2200" dirty="0">
                <a:effectLst/>
                <a:latin typeface="Georgia Pro" panose="02040502050405020303" pitchFamily="18" charset="0"/>
                <a:ea typeface="Times New Roman" panose="02020603050405020304" pitchFamily="18" charset="0"/>
                <a:cs typeface="Times New Roman" panose="02020603050405020304" pitchFamily="18" charset="0"/>
              </a:rPr>
              <a:t> </a:t>
            </a:r>
          </a:p>
          <a:p>
            <a:pPr marL="45720" indent="0" algn="just">
              <a:lnSpc>
                <a:spcPct val="115000"/>
              </a:lnSpc>
              <a:spcAft>
                <a:spcPts val="1000"/>
              </a:spcAft>
              <a:buNone/>
            </a:pPr>
            <a:r>
              <a:rPr lang="tr-TR" sz="2200" dirty="0">
                <a:effectLst/>
                <a:latin typeface="Georgia Pro" panose="02040502050405020303" pitchFamily="18" charset="0"/>
                <a:ea typeface="Times New Roman" panose="02020603050405020304" pitchFamily="18" charset="0"/>
                <a:cs typeface="Times New Roman" panose="02020603050405020304" pitchFamily="18" charset="0"/>
              </a:rPr>
              <a:t>**Şirket bu satış sonucu, 250.000/100*20   = 50.000- TL </a:t>
            </a:r>
            <a:r>
              <a:rPr lang="tr-TR" sz="2200" b="1" u="sng" dirty="0">
                <a:effectLst/>
                <a:latin typeface="Georgia Pro" panose="02040502050405020303" pitchFamily="18" charset="0"/>
                <a:ea typeface="Times New Roman" panose="02020603050405020304" pitchFamily="18" charset="0"/>
                <a:cs typeface="Times New Roman" panose="02020603050405020304" pitchFamily="18" charset="0"/>
              </a:rPr>
              <a:t>KDV hesaplamayacaktır</a:t>
            </a:r>
            <a:endParaRPr lang="tr-TR" sz="2200" dirty="0">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083B2211-01E1-4365-86F7-C8AB280BCC78}"/>
              </a:ext>
            </a:extLst>
          </p:cNvPr>
          <p:cNvSpPr>
            <a:spLocks noGrp="1"/>
          </p:cNvSpPr>
          <p:nvPr>
            <p:ph type="sldNum" sz="quarter" idx="12"/>
          </p:nvPr>
        </p:nvSpPr>
        <p:spPr/>
        <p:txBody>
          <a:bodyPr/>
          <a:lstStyle/>
          <a:p>
            <a:fld id="{69E57DC2-970A-4B3E-BB1C-7A09969E49DF}" type="slidenum">
              <a:rPr lang="en-US" smtClean="0"/>
              <a:t>47</a:t>
            </a:fld>
            <a:endParaRPr lang="en-US" dirty="0"/>
          </a:p>
        </p:txBody>
      </p:sp>
    </p:spTree>
    <p:extLst>
      <p:ext uri="{BB962C8B-B14F-4D97-AF65-F5344CB8AC3E}">
        <p14:creationId xmlns:p14="http://schemas.microsoft.com/office/powerpoint/2010/main" val="5688116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745BE4-C3AA-4458-941E-5D36F0AA1199}"/>
              </a:ext>
            </a:extLst>
          </p:cNvPr>
          <p:cNvSpPr>
            <a:spLocks noGrp="1"/>
          </p:cNvSpPr>
          <p:nvPr>
            <p:ph type="title"/>
          </p:nvPr>
        </p:nvSpPr>
        <p:spPr>
          <a:xfrm>
            <a:off x="925033" y="685801"/>
            <a:ext cx="10047767" cy="770860"/>
          </a:xfrm>
        </p:spPr>
        <p:txBody>
          <a:bodyPr>
            <a:noAutofit/>
          </a:bodyPr>
          <a:lstStyle/>
          <a:p>
            <a:pPr algn="ctr"/>
            <a:r>
              <a:rPr lang="tr-TR" sz="3600" b="1" dirty="0">
                <a:solidFill>
                  <a:srgbClr val="FF0000"/>
                </a:solidFill>
                <a:latin typeface="Georgia Pro" panose="02040502050405020303" pitchFamily="18" charset="0"/>
              </a:rPr>
              <a:t>HİBELER</a:t>
            </a:r>
            <a:br>
              <a:rPr lang="tr-TR" sz="3600" b="1" dirty="0">
                <a:solidFill>
                  <a:srgbClr val="FF0000"/>
                </a:solidFill>
                <a:latin typeface="Georgia Pro" panose="02040502050405020303" pitchFamily="18" charset="0"/>
              </a:rPr>
            </a:br>
            <a:endParaRPr lang="tr-TR" sz="3600" dirty="0">
              <a:latin typeface="Georgia Pro" panose="02040502050405020303" pitchFamily="18" charset="0"/>
            </a:endParaRPr>
          </a:p>
        </p:txBody>
      </p:sp>
      <p:sp>
        <p:nvSpPr>
          <p:cNvPr id="3" name="İçerik Yer Tutucusu 2">
            <a:extLst>
              <a:ext uri="{FF2B5EF4-FFF2-40B4-BE49-F238E27FC236}">
                <a16:creationId xmlns:a16="http://schemas.microsoft.com/office/drawing/2014/main" id="{5FC8B938-A748-4050-BEF6-3D35AE3E3C0F}"/>
              </a:ext>
            </a:extLst>
          </p:cNvPr>
          <p:cNvSpPr>
            <a:spLocks noGrp="1"/>
          </p:cNvSpPr>
          <p:nvPr>
            <p:ph idx="1"/>
          </p:nvPr>
        </p:nvSpPr>
        <p:spPr>
          <a:xfrm>
            <a:off x="925033" y="2052085"/>
            <a:ext cx="11004697" cy="4550734"/>
          </a:xfrm>
        </p:spPr>
        <p:txBody>
          <a:bodyPr>
            <a:normAutofit/>
          </a:bodyPr>
          <a:lstStyle/>
          <a:p>
            <a:pPr algn="just"/>
            <a:r>
              <a:rPr lang="tr-TR" dirty="0">
                <a:latin typeface="Georgia Pro" panose="02040502050405020303" pitchFamily="18" charset="0"/>
              </a:rPr>
              <a:t>İşletmelerin Ar-Ge, yazılım ve tasarım projelerine ilişkin olarak TÜBİTAK, KOSGEB ve benzeri kurumlardan hibe olarak aldıkları destekler ile diğer kurumlarca bu tarzda yapılan her türlü bağış ve yardımlar önce </a:t>
            </a:r>
            <a:r>
              <a:rPr lang="tr-TR" b="1" dirty="0">
                <a:latin typeface="Georgia Pro" panose="02040502050405020303" pitchFamily="18" charset="0"/>
              </a:rPr>
              <a:t>kurum kazancına dahil edilecek</a:t>
            </a:r>
            <a:r>
              <a:rPr lang="tr-TR" dirty="0">
                <a:latin typeface="Georgia Pro" panose="02040502050405020303" pitchFamily="18" charset="0"/>
              </a:rPr>
              <a:t>, devamında ise kurumlar vergisi beyannamesi üzerinde </a:t>
            </a:r>
            <a:r>
              <a:rPr lang="tr-TR" b="1" dirty="0">
                <a:latin typeface="Georgia Pro" panose="02040502050405020303" pitchFamily="18" charset="0"/>
              </a:rPr>
              <a:t>teknopark istisna satırına yazılarak </a:t>
            </a:r>
            <a:r>
              <a:rPr lang="tr-TR" dirty="0">
                <a:latin typeface="Georgia Pro" panose="02040502050405020303" pitchFamily="18" charset="0"/>
              </a:rPr>
              <a:t>vergiden istisna edilecektir. </a:t>
            </a:r>
          </a:p>
          <a:p>
            <a:pPr algn="just"/>
            <a:r>
              <a:rPr lang="tr-TR" b="1" dirty="0">
                <a:solidFill>
                  <a:srgbClr val="FF0000"/>
                </a:solidFill>
                <a:latin typeface="Georgia Pro" panose="02040502050405020303" pitchFamily="18" charset="0"/>
              </a:rPr>
              <a:t>ÖRNEK: </a:t>
            </a:r>
            <a:r>
              <a:rPr lang="tr-TR" dirty="0">
                <a:solidFill>
                  <a:schemeClr val="tx1"/>
                </a:solidFill>
                <a:latin typeface="Georgia Pro" panose="02040502050405020303" pitchFamily="18" charset="0"/>
              </a:rPr>
              <a:t>SAU</a:t>
            </a:r>
            <a:r>
              <a:rPr lang="tr-TR" b="1" dirty="0">
                <a:solidFill>
                  <a:srgbClr val="FF0000"/>
                </a:solidFill>
                <a:latin typeface="Georgia Pro" panose="02040502050405020303" pitchFamily="18" charset="0"/>
              </a:rPr>
              <a:t> </a:t>
            </a:r>
            <a:r>
              <a:rPr lang="tr-TR" dirty="0" err="1">
                <a:latin typeface="Georgia Pro" panose="02040502050405020303" pitchFamily="18" charset="0"/>
              </a:rPr>
              <a:t>Teknopark’ta</a:t>
            </a:r>
            <a:r>
              <a:rPr lang="tr-TR" dirty="0">
                <a:latin typeface="Georgia Pro" panose="02040502050405020303" pitchFamily="18" charset="0"/>
              </a:rPr>
              <a:t> faaliyet gösteren Sen Teknoloji  A.Ş.    Ar-Ge projesi dolayısıyla </a:t>
            </a:r>
            <a:r>
              <a:rPr lang="tr-TR" dirty="0" err="1">
                <a:latin typeface="Georgia Pro" panose="02040502050405020303" pitchFamily="18" charset="0"/>
              </a:rPr>
              <a:t>Tübitak’tan</a:t>
            </a:r>
            <a:r>
              <a:rPr lang="tr-TR" dirty="0">
                <a:latin typeface="Georgia Pro" panose="02040502050405020303" pitchFamily="18" charset="0"/>
              </a:rPr>
              <a:t> 600.000-TL hibe almıştır. Bu durumda; </a:t>
            </a:r>
          </a:p>
          <a:p>
            <a:pPr marL="540000" indent="0" algn="just">
              <a:lnSpc>
                <a:spcPct val="120000"/>
              </a:lnSpc>
              <a:spcBef>
                <a:spcPts val="0"/>
              </a:spcBef>
              <a:spcAft>
                <a:spcPts val="0"/>
              </a:spcAft>
              <a:buNone/>
            </a:pPr>
            <a:r>
              <a:rPr lang="tr-TR" dirty="0">
                <a:latin typeface="Georgia Pro" panose="02040502050405020303" pitchFamily="18" charset="0"/>
              </a:rPr>
              <a:t> ---------------------------------- / -----------------------------------------------------</a:t>
            </a:r>
          </a:p>
          <a:p>
            <a:pPr marL="540000" indent="0" algn="just">
              <a:lnSpc>
                <a:spcPct val="120000"/>
              </a:lnSpc>
              <a:spcBef>
                <a:spcPts val="0"/>
              </a:spcBef>
              <a:spcAft>
                <a:spcPts val="0"/>
              </a:spcAft>
              <a:buNone/>
            </a:pPr>
            <a:r>
              <a:rPr lang="tr-TR" dirty="0">
                <a:latin typeface="Georgia Pro" panose="02040502050405020303" pitchFamily="18" charset="0"/>
              </a:rPr>
              <a:t> 102 Bankalar Hs.		:600.000-TL</a:t>
            </a:r>
          </a:p>
          <a:p>
            <a:pPr marL="540000" indent="0" algn="just">
              <a:lnSpc>
                <a:spcPct val="120000"/>
              </a:lnSpc>
              <a:spcBef>
                <a:spcPts val="0"/>
              </a:spcBef>
              <a:spcAft>
                <a:spcPts val="0"/>
              </a:spcAft>
              <a:buNone/>
            </a:pPr>
            <a:r>
              <a:rPr lang="tr-TR" dirty="0">
                <a:latin typeface="Georgia Pro" panose="02040502050405020303" pitchFamily="18" charset="0"/>
              </a:rPr>
              <a:t> 		602 Diğer Gelirler 		: 600.000-TL</a:t>
            </a:r>
          </a:p>
          <a:p>
            <a:pPr marL="540000" indent="0" algn="just">
              <a:lnSpc>
                <a:spcPct val="120000"/>
              </a:lnSpc>
              <a:spcBef>
                <a:spcPts val="0"/>
              </a:spcBef>
              <a:spcAft>
                <a:spcPts val="0"/>
              </a:spcAft>
              <a:buNone/>
            </a:pPr>
            <a:r>
              <a:rPr lang="tr-TR" dirty="0">
                <a:latin typeface="Georgia Pro" panose="02040502050405020303" pitchFamily="18" charset="0"/>
              </a:rPr>
              <a:t>		         Hibe Geliri </a:t>
            </a:r>
          </a:p>
          <a:p>
            <a:pPr marL="540000" indent="0" algn="just">
              <a:lnSpc>
                <a:spcPct val="120000"/>
              </a:lnSpc>
              <a:spcBef>
                <a:spcPts val="0"/>
              </a:spcBef>
              <a:spcAft>
                <a:spcPts val="0"/>
              </a:spcAft>
              <a:buNone/>
            </a:pPr>
            <a:r>
              <a:rPr lang="tr-TR" dirty="0">
                <a:latin typeface="Georgia Pro" panose="02040502050405020303" pitchFamily="18" charset="0"/>
              </a:rPr>
              <a:t>---------------------------------  /  ----------------------------------------------------</a:t>
            </a:r>
          </a:p>
          <a:p>
            <a:pPr marL="0" indent="0" algn="just">
              <a:buNone/>
            </a:pPr>
            <a:endParaRPr lang="tr-TR" dirty="0">
              <a:latin typeface="+mj-lt"/>
            </a:endParaRPr>
          </a:p>
          <a:p>
            <a:endParaRPr lang="tr-TR" dirty="0"/>
          </a:p>
        </p:txBody>
      </p:sp>
      <p:sp>
        <p:nvSpPr>
          <p:cNvPr id="4" name="Slayt Numarası Yer Tutucusu 3">
            <a:extLst>
              <a:ext uri="{FF2B5EF4-FFF2-40B4-BE49-F238E27FC236}">
                <a16:creationId xmlns:a16="http://schemas.microsoft.com/office/drawing/2014/main" id="{6278F973-BB8B-48A4-8163-B7F024EDA63E}"/>
              </a:ext>
            </a:extLst>
          </p:cNvPr>
          <p:cNvSpPr>
            <a:spLocks noGrp="1"/>
          </p:cNvSpPr>
          <p:nvPr>
            <p:ph type="sldNum" sz="quarter" idx="12"/>
          </p:nvPr>
        </p:nvSpPr>
        <p:spPr/>
        <p:txBody>
          <a:bodyPr/>
          <a:lstStyle/>
          <a:p>
            <a:fld id="{69E57DC2-970A-4B3E-BB1C-7A09969E49DF}" type="slidenum">
              <a:rPr lang="en-US" smtClean="0"/>
              <a:t>48</a:t>
            </a:fld>
            <a:endParaRPr lang="en-US" dirty="0"/>
          </a:p>
        </p:txBody>
      </p:sp>
    </p:spTree>
    <p:extLst>
      <p:ext uri="{BB962C8B-B14F-4D97-AF65-F5344CB8AC3E}">
        <p14:creationId xmlns:p14="http://schemas.microsoft.com/office/powerpoint/2010/main" val="38590590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9BF479-3E06-4C7B-8294-157E5C9044EC}"/>
              </a:ext>
            </a:extLst>
          </p:cNvPr>
          <p:cNvSpPr>
            <a:spLocks noGrp="1"/>
          </p:cNvSpPr>
          <p:nvPr>
            <p:ph type="title"/>
          </p:nvPr>
        </p:nvSpPr>
        <p:spPr/>
        <p:txBody>
          <a:bodyPr>
            <a:normAutofit/>
          </a:bodyPr>
          <a:lstStyle/>
          <a:p>
            <a:pPr algn="ctr"/>
            <a:r>
              <a:rPr lang="tr-TR" sz="3200" b="1" dirty="0">
                <a:solidFill>
                  <a:srgbClr val="C00000"/>
                </a:solidFill>
                <a:latin typeface="Georgia Pro" panose="02040502050405020303" pitchFamily="18" charset="0"/>
              </a:rPr>
              <a:t>Bakanlar Kurulu Kararı ile Getirilen Yeni Düzenlemeler </a:t>
            </a:r>
          </a:p>
        </p:txBody>
      </p:sp>
      <p:sp>
        <p:nvSpPr>
          <p:cNvPr id="3" name="İçerik Yer Tutucusu 2">
            <a:extLst>
              <a:ext uri="{FF2B5EF4-FFF2-40B4-BE49-F238E27FC236}">
                <a16:creationId xmlns:a16="http://schemas.microsoft.com/office/drawing/2014/main" id="{B58D570C-19FD-4EAC-9F5A-7F0375B552E4}"/>
              </a:ext>
            </a:extLst>
          </p:cNvPr>
          <p:cNvSpPr>
            <a:spLocks noGrp="1"/>
          </p:cNvSpPr>
          <p:nvPr>
            <p:ph idx="1"/>
          </p:nvPr>
        </p:nvSpPr>
        <p:spPr>
          <a:xfrm>
            <a:off x="1137684" y="2558901"/>
            <a:ext cx="10515600" cy="4118345"/>
          </a:xfrm>
        </p:spPr>
        <p:txBody>
          <a:bodyPr>
            <a:normAutofit fontScale="92500"/>
          </a:bodyPr>
          <a:lstStyle/>
          <a:p>
            <a:pPr marL="0" indent="0" algn="just">
              <a:lnSpc>
                <a:spcPct val="100000"/>
              </a:lnSpc>
              <a:spcBef>
                <a:spcPts val="0"/>
              </a:spcBef>
              <a:spcAft>
                <a:spcPts val="0"/>
              </a:spcAft>
              <a:buNone/>
            </a:pPr>
            <a:r>
              <a:rPr lang="tr-TR" sz="2400" dirty="0">
                <a:latin typeface="Georgia Pro" panose="02040502050405020303" pitchFamily="18" charset="0"/>
              </a:rPr>
              <a:t>-  Kurumlar Vergisi İstisna Uygulaması değişmiş, hesaplama ve belge alma    </a:t>
            </a:r>
          </a:p>
          <a:p>
            <a:pPr marL="0" indent="0" algn="just">
              <a:lnSpc>
                <a:spcPct val="100000"/>
              </a:lnSpc>
              <a:spcBef>
                <a:spcPts val="0"/>
              </a:spcBef>
              <a:spcAft>
                <a:spcPts val="0"/>
              </a:spcAft>
              <a:buNone/>
            </a:pPr>
            <a:r>
              <a:rPr lang="tr-TR" sz="2400" dirty="0">
                <a:latin typeface="Georgia Pro" panose="02040502050405020303" pitchFamily="18" charset="0"/>
              </a:rPr>
              <a:t>    zorunluluğu         getirilmiştir. </a:t>
            </a:r>
          </a:p>
          <a:p>
            <a:pPr marL="285750" lvl="0" indent="-285750" algn="just">
              <a:buFontTx/>
              <a:buChar char="-"/>
            </a:pPr>
            <a:r>
              <a:rPr lang="tr-TR" sz="2400" dirty="0">
                <a:latin typeface="Georgia Pro" panose="02040502050405020303" pitchFamily="18" charset="0"/>
              </a:rPr>
              <a:t>2019 yılından itibaren Oyun Yazılımları da KDV istisnası kapsamına alınmıştır.</a:t>
            </a:r>
          </a:p>
          <a:p>
            <a:pPr marL="285750" lvl="0" indent="-285750" algn="just">
              <a:buFontTx/>
              <a:buChar char="-"/>
            </a:pPr>
            <a:r>
              <a:rPr lang="tr-TR" sz="2400" dirty="0">
                <a:latin typeface="Georgia Pro" panose="02040502050405020303" pitchFamily="18" charset="0"/>
              </a:rPr>
              <a:t>2019 yılından başlamak üzere, işletmelere yazılım satışlarına ait yüklenilen KDV’nin indirim hakkı tanınmıştır.</a:t>
            </a:r>
          </a:p>
          <a:p>
            <a:pPr marL="285750" lvl="0" indent="-285750" algn="just">
              <a:buFontTx/>
              <a:buChar char="-"/>
            </a:pPr>
            <a:r>
              <a:rPr lang="tr-TR" sz="2400" dirty="0">
                <a:latin typeface="Georgia Pro" panose="02040502050405020303" pitchFamily="18" charset="0"/>
              </a:rPr>
              <a:t>Makine ve Teçhizat alımlarında KDV istisnası getirilmiştir. </a:t>
            </a:r>
          </a:p>
          <a:p>
            <a:pPr marL="285750" lvl="0" indent="-285750" algn="just">
              <a:buFontTx/>
              <a:buChar char="-"/>
            </a:pPr>
            <a:r>
              <a:rPr lang="tr-TR" sz="2400" dirty="0">
                <a:latin typeface="Georgia Pro" panose="02040502050405020303" pitchFamily="18" charset="0"/>
              </a:rPr>
              <a:t>Gümrük Vergisi İstisnası getirilmiştir. </a:t>
            </a:r>
          </a:p>
          <a:p>
            <a:pPr marL="285750" lvl="0" indent="-285750" algn="just">
              <a:buFontTx/>
              <a:buChar char="-"/>
            </a:pPr>
            <a:r>
              <a:rPr lang="tr-TR" sz="2400" dirty="0" err="1">
                <a:latin typeface="Georgia Pro" panose="02040502050405020303" pitchFamily="18" charset="0"/>
              </a:rPr>
              <a:t>Teknokent</a:t>
            </a:r>
            <a:r>
              <a:rPr lang="tr-TR" sz="2400" dirty="0">
                <a:latin typeface="Georgia Pro" panose="02040502050405020303" pitchFamily="18" charset="0"/>
              </a:rPr>
              <a:t> işletmelerine sermaye desteği sağlayan işletmelere sağlanan bu desteğin belirli şartlar dahilinde, gelir ve kurumlar vergisi indirim hakkı getirilmiştir. </a:t>
            </a:r>
          </a:p>
        </p:txBody>
      </p:sp>
      <p:sp>
        <p:nvSpPr>
          <p:cNvPr id="4" name="Slayt Numarası Yer Tutucusu 3">
            <a:extLst>
              <a:ext uri="{FF2B5EF4-FFF2-40B4-BE49-F238E27FC236}">
                <a16:creationId xmlns:a16="http://schemas.microsoft.com/office/drawing/2014/main" id="{F9562051-C7D4-4ED8-9E26-9DDDF109549D}"/>
              </a:ext>
            </a:extLst>
          </p:cNvPr>
          <p:cNvSpPr>
            <a:spLocks noGrp="1"/>
          </p:cNvSpPr>
          <p:nvPr>
            <p:ph type="sldNum" sz="quarter" idx="12"/>
          </p:nvPr>
        </p:nvSpPr>
        <p:spPr/>
        <p:txBody>
          <a:bodyPr/>
          <a:lstStyle/>
          <a:p>
            <a:fld id="{69E57DC2-970A-4B3E-BB1C-7A09969E49DF}" type="slidenum">
              <a:rPr lang="en-US" smtClean="0"/>
              <a:t>49</a:t>
            </a:fld>
            <a:endParaRPr lang="en-US" dirty="0"/>
          </a:p>
        </p:txBody>
      </p:sp>
    </p:spTree>
    <p:extLst>
      <p:ext uri="{BB962C8B-B14F-4D97-AF65-F5344CB8AC3E}">
        <p14:creationId xmlns:p14="http://schemas.microsoft.com/office/powerpoint/2010/main" val="34177991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4AE54A-710B-4C93-850A-DEE5AC6329EC}"/>
              </a:ext>
            </a:extLst>
          </p:cNvPr>
          <p:cNvSpPr>
            <a:spLocks noGrp="1"/>
          </p:cNvSpPr>
          <p:nvPr>
            <p:ph type="title"/>
          </p:nvPr>
        </p:nvSpPr>
        <p:spPr>
          <a:xfrm>
            <a:off x="935665" y="685800"/>
            <a:ext cx="10930270" cy="1485900"/>
          </a:xfrm>
        </p:spPr>
        <p:txBody>
          <a:bodyPr>
            <a:normAutofit fontScale="90000"/>
          </a:bodyPr>
          <a:lstStyle/>
          <a:p>
            <a:pPr algn="ctr"/>
            <a:r>
              <a:rPr lang="tr-TR" sz="4000" b="1" dirty="0">
                <a:solidFill>
                  <a:srgbClr val="FF0000"/>
                </a:solidFill>
                <a:latin typeface="Georgia Pro" panose="02040502050405020303" pitchFamily="18" charset="0"/>
              </a:rPr>
              <a:t>KURUMLAR VERGİSİ BEYANNAME DÜZENLENMESİ </a:t>
            </a:r>
            <a:br>
              <a:rPr lang="tr-TR" sz="4400" b="1" dirty="0">
                <a:solidFill>
                  <a:srgbClr val="FF0000"/>
                </a:solidFill>
                <a:latin typeface="+mj-lt"/>
              </a:rPr>
            </a:br>
            <a:endParaRPr lang="tr-TR" dirty="0"/>
          </a:p>
        </p:txBody>
      </p:sp>
      <p:sp>
        <p:nvSpPr>
          <p:cNvPr id="3" name="İçerik Yer Tutucusu 2">
            <a:extLst>
              <a:ext uri="{FF2B5EF4-FFF2-40B4-BE49-F238E27FC236}">
                <a16:creationId xmlns:a16="http://schemas.microsoft.com/office/drawing/2014/main" id="{573F64D2-F008-4618-801F-6DBA8378BF94}"/>
              </a:ext>
            </a:extLst>
          </p:cNvPr>
          <p:cNvSpPr>
            <a:spLocks noGrp="1"/>
          </p:cNvSpPr>
          <p:nvPr>
            <p:ph idx="1"/>
          </p:nvPr>
        </p:nvSpPr>
        <p:spPr>
          <a:xfrm>
            <a:off x="935665" y="2285999"/>
            <a:ext cx="11100391" cy="4284921"/>
          </a:xfrm>
        </p:spPr>
        <p:txBody>
          <a:bodyPr>
            <a:normAutofit lnSpcReduction="10000"/>
          </a:bodyPr>
          <a:lstStyle/>
          <a:p>
            <a:pPr algn="just"/>
            <a:r>
              <a:rPr lang="tr-TR" sz="2400" dirty="0" err="1">
                <a:latin typeface="Georgia Pro" panose="02040502050405020303" pitchFamily="18" charset="0"/>
              </a:rPr>
              <a:t>Teknokentlerde</a:t>
            </a:r>
            <a:r>
              <a:rPr lang="tr-TR" sz="2400" dirty="0">
                <a:latin typeface="Georgia Pro" panose="02040502050405020303" pitchFamily="18" charset="0"/>
              </a:rPr>
              <a:t> istisnaya isabet eden </a:t>
            </a:r>
            <a:r>
              <a:rPr lang="tr-TR" sz="2400" b="1" dirty="0">
                <a:solidFill>
                  <a:srgbClr val="FF0000"/>
                </a:solidFill>
                <a:latin typeface="Georgia Pro" panose="02040502050405020303" pitchFamily="18" charset="0"/>
              </a:rPr>
              <a:t>kazançlar</a:t>
            </a:r>
            <a:r>
              <a:rPr lang="tr-TR" sz="2400" dirty="0">
                <a:latin typeface="Georgia Pro" panose="02040502050405020303" pitchFamily="18" charset="0"/>
              </a:rPr>
              <a:t>, işletmelerin verecekleri gelir ve kurumlar vergisi beyannameleri üzerinde gösterilerek </a:t>
            </a:r>
            <a:r>
              <a:rPr lang="tr-TR" sz="2400" b="1" dirty="0">
                <a:solidFill>
                  <a:srgbClr val="FF0000"/>
                </a:solidFill>
                <a:latin typeface="Georgia Pro" panose="02040502050405020303" pitchFamily="18" charset="0"/>
              </a:rPr>
              <a:t>indirim konusu yapılır. </a:t>
            </a:r>
          </a:p>
          <a:p>
            <a:pPr algn="just"/>
            <a:r>
              <a:rPr lang="tr-TR" sz="2400" dirty="0" err="1">
                <a:latin typeface="Georgia Pro" panose="02040502050405020303" pitchFamily="18" charset="0"/>
              </a:rPr>
              <a:t>Teknokent</a:t>
            </a:r>
            <a:r>
              <a:rPr lang="tr-TR" sz="2400" dirty="0">
                <a:latin typeface="Georgia Pro" panose="02040502050405020303" pitchFamily="18" charset="0"/>
              </a:rPr>
              <a:t> kazançları, gelir gider hesaplarında gösterilir, bu hesaplar yardımıyla </a:t>
            </a:r>
            <a:r>
              <a:rPr lang="tr-TR" sz="2400" b="1" dirty="0">
                <a:solidFill>
                  <a:srgbClr val="FF0000"/>
                </a:solidFill>
                <a:latin typeface="Georgia Pro" panose="02040502050405020303" pitchFamily="18" charset="0"/>
              </a:rPr>
              <a:t>690 Dönem Karı ve Zararı hesabına </a:t>
            </a:r>
            <a:r>
              <a:rPr lang="tr-TR" sz="2400" dirty="0">
                <a:latin typeface="Georgia Pro" panose="02040502050405020303" pitchFamily="18" charset="0"/>
              </a:rPr>
              <a:t>kaydedilir.</a:t>
            </a:r>
          </a:p>
          <a:p>
            <a:pPr algn="just"/>
            <a:r>
              <a:rPr lang="tr-TR" sz="2400" dirty="0" err="1">
                <a:latin typeface="Georgia Pro" panose="02040502050405020303" pitchFamily="18" charset="0"/>
              </a:rPr>
              <a:t>Teknokentlerde</a:t>
            </a:r>
            <a:r>
              <a:rPr lang="tr-TR" sz="2400" dirty="0">
                <a:latin typeface="Georgia Pro" panose="02040502050405020303" pitchFamily="18" charset="0"/>
              </a:rPr>
              <a:t> elde edilen istisnaya tabi kazançlar beyannamenin ‘</a:t>
            </a:r>
            <a:r>
              <a:rPr lang="tr-TR" sz="2400" b="1" dirty="0">
                <a:solidFill>
                  <a:srgbClr val="FF0000"/>
                </a:solidFill>
                <a:latin typeface="Georgia Pro" panose="02040502050405020303" pitchFamily="18" charset="0"/>
              </a:rPr>
              <a:t>’Zarar Olsa Dahi İndirilecek İstisna ve İndirimler’’ </a:t>
            </a:r>
            <a:r>
              <a:rPr lang="tr-TR" sz="2400" dirty="0">
                <a:latin typeface="Georgia Pro" panose="02040502050405020303" pitchFamily="18" charset="0"/>
              </a:rPr>
              <a:t>sütununda gösterilir ve vergilendirilmez.</a:t>
            </a:r>
          </a:p>
          <a:p>
            <a:pPr algn="just"/>
            <a:r>
              <a:rPr lang="tr-TR" sz="2400" dirty="0" err="1">
                <a:latin typeface="Georgia Pro" panose="02040502050405020303" pitchFamily="18" charset="0"/>
              </a:rPr>
              <a:t>Teknokentlerdeki</a:t>
            </a:r>
            <a:r>
              <a:rPr lang="tr-TR" sz="2400" dirty="0">
                <a:latin typeface="Georgia Pro" panose="02040502050405020303" pitchFamily="18" charset="0"/>
              </a:rPr>
              <a:t> faaliyetin </a:t>
            </a:r>
            <a:r>
              <a:rPr lang="tr-TR" sz="2400" b="1" dirty="0">
                <a:solidFill>
                  <a:srgbClr val="FF0000"/>
                </a:solidFill>
                <a:latin typeface="Georgia Pro" panose="02040502050405020303" pitchFamily="18" charset="0"/>
              </a:rPr>
              <a:t>zararla sonuçlanması halinde</a:t>
            </a:r>
            <a:r>
              <a:rPr lang="tr-TR" sz="2400" dirty="0">
                <a:latin typeface="Georgia Pro" panose="02040502050405020303" pitchFamily="18" charset="0"/>
              </a:rPr>
              <a:t>, işletmelerin verecekleri gelir ve kurumlar vergisi beyannamesi üzerinde K.K.E.G olarak gösterilerek vergi matrahına dahil edilir  </a:t>
            </a:r>
          </a:p>
          <a:p>
            <a:endParaRPr lang="tr-TR" dirty="0"/>
          </a:p>
        </p:txBody>
      </p:sp>
      <p:sp>
        <p:nvSpPr>
          <p:cNvPr id="4" name="Slayt Numarası Yer Tutucusu 3">
            <a:extLst>
              <a:ext uri="{FF2B5EF4-FFF2-40B4-BE49-F238E27FC236}">
                <a16:creationId xmlns:a16="http://schemas.microsoft.com/office/drawing/2014/main" id="{A3A0D16A-6586-4819-86C7-0EC2F559BC0F}"/>
              </a:ext>
            </a:extLst>
          </p:cNvPr>
          <p:cNvSpPr>
            <a:spLocks noGrp="1"/>
          </p:cNvSpPr>
          <p:nvPr>
            <p:ph type="sldNum" sz="quarter" idx="12"/>
          </p:nvPr>
        </p:nvSpPr>
        <p:spPr/>
        <p:txBody>
          <a:bodyPr/>
          <a:lstStyle/>
          <a:p>
            <a:fld id="{69E57DC2-970A-4B3E-BB1C-7A09969E49DF}" type="slidenum">
              <a:rPr lang="en-US" smtClean="0"/>
              <a:t>50</a:t>
            </a:fld>
            <a:endParaRPr lang="en-US" dirty="0"/>
          </a:p>
        </p:txBody>
      </p:sp>
    </p:spTree>
    <p:extLst>
      <p:ext uri="{BB962C8B-B14F-4D97-AF65-F5344CB8AC3E}">
        <p14:creationId xmlns:p14="http://schemas.microsoft.com/office/powerpoint/2010/main" val="24850943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550EF5-C1CB-46EE-811F-92AF051D360B}"/>
              </a:ext>
            </a:extLst>
          </p:cNvPr>
          <p:cNvSpPr>
            <a:spLocks noGrp="1"/>
          </p:cNvSpPr>
          <p:nvPr>
            <p:ph type="title"/>
          </p:nvPr>
        </p:nvSpPr>
        <p:spPr>
          <a:xfrm>
            <a:off x="1020726" y="685800"/>
            <a:ext cx="9952074" cy="1485900"/>
          </a:xfrm>
        </p:spPr>
        <p:txBody>
          <a:bodyPr>
            <a:normAutofit fontScale="90000"/>
          </a:bodyPr>
          <a:lstStyle/>
          <a:p>
            <a:pPr algn="ctr"/>
            <a:r>
              <a:rPr lang="tr-TR" sz="3600" b="1" dirty="0">
                <a:solidFill>
                  <a:srgbClr val="FF0000"/>
                </a:solidFill>
                <a:latin typeface="Georgia Pro" panose="02040502050405020303" pitchFamily="18" charset="0"/>
              </a:rPr>
              <a:t>03.02.2021 TARİH VE  7263 SAYILI KANUNLA GETİRİLEN DÜZENLEMELER</a:t>
            </a:r>
            <a:br>
              <a:rPr lang="tr-TR" dirty="0">
                <a:latin typeface="+mj-lt"/>
              </a:rPr>
            </a:br>
            <a:endParaRPr lang="tr-TR" dirty="0"/>
          </a:p>
        </p:txBody>
      </p:sp>
      <p:sp>
        <p:nvSpPr>
          <p:cNvPr id="3" name="İçerik Yer Tutucusu 2">
            <a:extLst>
              <a:ext uri="{FF2B5EF4-FFF2-40B4-BE49-F238E27FC236}">
                <a16:creationId xmlns:a16="http://schemas.microsoft.com/office/drawing/2014/main" id="{307869BF-502A-47EF-9AD2-12DF571B1959}"/>
              </a:ext>
            </a:extLst>
          </p:cNvPr>
          <p:cNvSpPr>
            <a:spLocks noGrp="1"/>
          </p:cNvSpPr>
          <p:nvPr>
            <p:ph idx="1"/>
          </p:nvPr>
        </p:nvSpPr>
        <p:spPr>
          <a:xfrm>
            <a:off x="1371599" y="2286000"/>
            <a:ext cx="10536865" cy="4348716"/>
          </a:xfrm>
        </p:spPr>
        <p:txBody>
          <a:bodyPr/>
          <a:lstStyle/>
          <a:p>
            <a:r>
              <a:rPr lang="tr-TR" sz="2400" b="1" dirty="0">
                <a:solidFill>
                  <a:schemeClr val="tx1"/>
                </a:solidFill>
                <a:latin typeface="Georgia Pro" panose="02040502050405020303" pitchFamily="18" charset="0"/>
              </a:rPr>
              <a:t>1.</a:t>
            </a:r>
            <a:r>
              <a:rPr lang="tr-TR" sz="2400" b="1" dirty="0">
                <a:solidFill>
                  <a:srgbClr val="FF0000"/>
                </a:solidFill>
                <a:latin typeface="Georgia Pro" panose="02040502050405020303" pitchFamily="18" charset="0"/>
              </a:rPr>
              <a:t> </a:t>
            </a:r>
            <a:r>
              <a:rPr lang="tr-TR" sz="2400" dirty="0">
                <a:latin typeface="Georgia Pro" panose="02040502050405020303" pitchFamily="18" charset="0"/>
              </a:rPr>
              <a:t>Teknoloji Geliştirme Bölgelerinde uygulanan teşvik, istisna ve muafiyetlerin süresi  </a:t>
            </a:r>
            <a:r>
              <a:rPr lang="tr-TR" sz="2400" b="1" dirty="0">
                <a:solidFill>
                  <a:srgbClr val="FF0000"/>
                </a:solidFill>
                <a:latin typeface="Georgia Pro" panose="02040502050405020303" pitchFamily="18" charset="0"/>
              </a:rPr>
              <a:t>31.12.2028 tarihine kadar </a:t>
            </a:r>
            <a:r>
              <a:rPr lang="tr-TR" sz="2400" dirty="0">
                <a:latin typeface="Georgia Pro" panose="02040502050405020303" pitchFamily="18" charset="0"/>
              </a:rPr>
              <a:t>uzatılmıştır. </a:t>
            </a:r>
            <a:endParaRPr lang="tr-TR" sz="2400" b="1" dirty="0">
              <a:solidFill>
                <a:srgbClr val="FF0000"/>
              </a:solidFill>
              <a:latin typeface="Georgia Pro" panose="02040502050405020303" pitchFamily="18" charset="0"/>
            </a:endParaRPr>
          </a:p>
          <a:p>
            <a:r>
              <a:rPr lang="tr-TR" sz="2400" b="1" dirty="0">
                <a:solidFill>
                  <a:schemeClr val="tx1"/>
                </a:solidFill>
                <a:latin typeface="Georgia Pro" panose="02040502050405020303" pitchFamily="18" charset="0"/>
              </a:rPr>
              <a:t>2.</a:t>
            </a:r>
            <a:r>
              <a:rPr lang="tr-TR" sz="2400" b="1" dirty="0">
                <a:solidFill>
                  <a:srgbClr val="FF0000"/>
                </a:solidFill>
                <a:latin typeface="Georgia Pro" panose="02040502050405020303" pitchFamily="18" charset="0"/>
              </a:rPr>
              <a:t> </a:t>
            </a:r>
            <a:r>
              <a:rPr lang="tr-TR" sz="2400" dirty="0">
                <a:latin typeface="Georgia Pro" panose="02040502050405020303" pitchFamily="18" charset="0"/>
              </a:rPr>
              <a:t>4691 sayılı kanunun 2 </a:t>
            </a:r>
            <a:r>
              <a:rPr lang="tr-TR" sz="2400" dirty="0" err="1">
                <a:latin typeface="Georgia Pro" panose="02040502050405020303" pitchFamily="18" charset="0"/>
              </a:rPr>
              <a:t>nci</a:t>
            </a:r>
            <a:r>
              <a:rPr lang="tr-TR" sz="2400" dirty="0">
                <a:latin typeface="Georgia Pro" panose="02040502050405020303" pitchFamily="18" charset="0"/>
              </a:rPr>
              <a:t> maddesinin e bendinde yer alan Temel Bilimler (Matematik, Fizik, Kimya ve Biyoloji Bölümü) yerine </a:t>
            </a:r>
            <a:r>
              <a:rPr lang="tr-TR" sz="2400" b="1" dirty="0">
                <a:solidFill>
                  <a:srgbClr val="FF0000"/>
                </a:solidFill>
                <a:latin typeface="Georgia Pro" panose="02040502050405020303" pitchFamily="18" charset="0"/>
              </a:rPr>
              <a:t>‘’Desteklenecek Programlar’’ </a:t>
            </a:r>
            <a:r>
              <a:rPr lang="tr-TR" sz="2400" dirty="0">
                <a:latin typeface="Georgia Pro" panose="02040502050405020303" pitchFamily="18" charset="0"/>
              </a:rPr>
              <a:t>tanımı getirilmiş,  yeni düzenleme ile Yükseköğretim kurumlarının da görüşü alınarak Sanayi ve Teknoloji Bakanlığınca da uygun görülen benzer bölümlerden mezun olan personellerin desteklenmesi amaçlanmıştır.</a:t>
            </a:r>
          </a:p>
          <a:p>
            <a:r>
              <a:rPr lang="tr-TR" sz="2400" b="1" dirty="0">
                <a:solidFill>
                  <a:schemeClr val="tx1"/>
                </a:solidFill>
                <a:latin typeface="Georgia Pro" panose="02040502050405020303" pitchFamily="18" charset="0"/>
              </a:rPr>
              <a:t>3.</a:t>
            </a:r>
            <a:r>
              <a:rPr lang="tr-TR" sz="2400" b="1" dirty="0">
                <a:solidFill>
                  <a:srgbClr val="FF0000"/>
                </a:solidFill>
                <a:latin typeface="Georgia Pro" panose="02040502050405020303" pitchFamily="18" charset="0"/>
              </a:rPr>
              <a:t> </a:t>
            </a:r>
            <a:r>
              <a:rPr lang="tr-TR" sz="2400" dirty="0" err="1">
                <a:latin typeface="Georgia Pro" panose="02040502050405020303" pitchFamily="18" charset="0"/>
              </a:rPr>
              <a:t>Teknokentlerde</a:t>
            </a:r>
            <a:r>
              <a:rPr lang="tr-TR" sz="2400" dirty="0">
                <a:latin typeface="Georgia Pro" panose="02040502050405020303" pitchFamily="18" charset="0"/>
              </a:rPr>
              <a:t> Ar-Ge ve Tasarım faaliyetinde bulunan firmalar için </a:t>
            </a:r>
            <a:r>
              <a:rPr lang="tr-TR" sz="2400" b="1" dirty="0">
                <a:solidFill>
                  <a:srgbClr val="FF0000"/>
                </a:solidFill>
                <a:latin typeface="Georgia Pro" panose="02040502050405020303" pitchFamily="18" charset="0"/>
              </a:rPr>
              <a:t>işyeri açma ve çalıştırma ruhsatı</a:t>
            </a:r>
            <a:r>
              <a:rPr lang="tr-TR" sz="2400" dirty="0">
                <a:solidFill>
                  <a:srgbClr val="FF0000"/>
                </a:solidFill>
                <a:latin typeface="Georgia Pro" panose="02040502050405020303" pitchFamily="18" charset="0"/>
              </a:rPr>
              <a:t>,</a:t>
            </a:r>
            <a:r>
              <a:rPr lang="tr-TR" sz="2400" dirty="0">
                <a:latin typeface="Georgia Pro" panose="02040502050405020303" pitchFamily="18" charset="0"/>
              </a:rPr>
              <a:t> </a:t>
            </a:r>
            <a:r>
              <a:rPr lang="tr-TR" sz="2400" b="1" dirty="0">
                <a:solidFill>
                  <a:srgbClr val="FF0000"/>
                </a:solidFill>
                <a:latin typeface="Georgia Pro" panose="02040502050405020303" pitchFamily="18" charset="0"/>
              </a:rPr>
              <a:t>Sanayi ve Teknoloji </a:t>
            </a:r>
            <a:r>
              <a:rPr lang="tr-TR" sz="2400" dirty="0">
                <a:solidFill>
                  <a:srgbClr val="FF0000"/>
                </a:solidFill>
                <a:latin typeface="Georgia Pro" panose="02040502050405020303" pitchFamily="18" charset="0"/>
              </a:rPr>
              <a:t>Bakanlığı</a:t>
            </a:r>
            <a:r>
              <a:rPr lang="tr-TR" sz="2400" b="1" dirty="0">
                <a:solidFill>
                  <a:srgbClr val="FF0000"/>
                </a:solidFill>
                <a:latin typeface="Georgia Pro" panose="02040502050405020303" pitchFamily="18" charset="0"/>
              </a:rPr>
              <a:t> İl Müdürlükleri tarafından </a:t>
            </a:r>
            <a:r>
              <a:rPr lang="tr-TR" sz="2400" dirty="0">
                <a:latin typeface="Georgia Pro" panose="02040502050405020303" pitchFamily="18" charset="0"/>
              </a:rPr>
              <a:t>verilecektir.</a:t>
            </a:r>
          </a:p>
          <a:p>
            <a:endParaRPr lang="tr-TR" dirty="0"/>
          </a:p>
        </p:txBody>
      </p:sp>
      <p:sp>
        <p:nvSpPr>
          <p:cNvPr id="4" name="Slayt Numarası Yer Tutucusu 3">
            <a:extLst>
              <a:ext uri="{FF2B5EF4-FFF2-40B4-BE49-F238E27FC236}">
                <a16:creationId xmlns:a16="http://schemas.microsoft.com/office/drawing/2014/main" id="{3474232F-5FD9-4241-9C27-E214D97F0BF1}"/>
              </a:ext>
            </a:extLst>
          </p:cNvPr>
          <p:cNvSpPr>
            <a:spLocks noGrp="1"/>
          </p:cNvSpPr>
          <p:nvPr>
            <p:ph type="sldNum" sz="quarter" idx="12"/>
          </p:nvPr>
        </p:nvSpPr>
        <p:spPr/>
        <p:txBody>
          <a:bodyPr/>
          <a:lstStyle/>
          <a:p>
            <a:fld id="{69E57DC2-970A-4B3E-BB1C-7A09969E49DF}" type="slidenum">
              <a:rPr lang="en-US" smtClean="0"/>
              <a:t>51</a:t>
            </a:fld>
            <a:endParaRPr lang="en-US" dirty="0"/>
          </a:p>
        </p:txBody>
      </p:sp>
    </p:spTree>
    <p:extLst>
      <p:ext uri="{BB962C8B-B14F-4D97-AF65-F5344CB8AC3E}">
        <p14:creationId xmlns:p14="http://schemas.microsoft.com/office/powerpoint/2010/main" val="33504639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6B40C9-5977-470D-8705-0CC3837AB822}"/>
              </a:ext>
            </a:extLst>
          </p:cNvPr>
          <p:cNvSpPr>
            <a:spLocks noGrp="1"/>
          </p:cNvSpPr>
          <p:nvPr>
            <p:ph type="title"/>
          </p:nvPr>
        </p:nvSpPr>
        <p:spPr>
          <a:xfrm>
            <a:off x="893135" y="568842"/>
            <a:ext cx="11089758" cy="1238693"/>
          </a:xfrm>
        </p:spPr>
        <p:txBody>
          <a:bodyPr>
            <a:normAutofit/>
          </a:bodyPr>
          <a:lstStyle/>
          <a:p>
            <a:pPr algn="ctr"/>
            <a:r>
              <a:rPr lang="tr-TR" sz="3200" b="1" dirty="0">
                <a:solidFill>
                  <a:srgbClr val="FF0000"/>
                </a:solidFill>
                <a:latin typeface="Georgia Pro" panose="02040502050405020303" pitchFamily="18" charset="0"/>
              </a:rPr>
              <a:t>03.02.2021 TARİH VE  7263 SAYILI KANUNLA GETİRİLEN DÜZENLEMELER</a:t>
            </a:r>
            <a:endParaRPr lang="tr-TR" sz="3200" dirty="0"/>
          </a:p>
        </p:txBody>
      </p:sp>
      <p:sp>
        <p:nvSpPr>
          <p:cNvPr id="3" name="İçerik Yer Tutucusu 2">
            <a:extLst>
              <a:ext uri="{FF2B5EF4-FFF2-40B4-BE49-F238E27FC236}">
                <a16:creationId xmlns:a16="http://schemas.microsoft.com/office/drawing/2014/main" id="{BA6ABEEC-2854-4267-8DC0-6C6B51BA96BA}"/>
              </a:ext>
            </a:extLst>
          </p:cNvPr>
          <p:cNvSpPr>
            <a:spLocks noGrp="1"/>
          </p:cNvSpPr>
          <p:nvPr>
            <p:ph idx="1"/>
          </p:nvPr>
        </p:nvSpPr>
        <p:spPr>
          <a:xfrm>
            <a:off x="893135" y="2286000"/>
            <a:ext cx="10983432" cy="4263656"/>
          </a:xfrm>
        </p:spPr>
        <p:txBody>
          <a:bodyPr>
            <a:normAutofit/>
          </a:bodyPr>
          <a:lstStyle/>
          <a:p>
            <a:r>
              <a:rPr lang="tr-TR" sz="2400" b="1" dirty="0">
                <a:solidFill>
                  <a:schemeClr val="tx1"/>
                </a:solidFill>
                <a:latin typeface="Georgia Pro" panose="02040502050405020303" pitchFamily="18" charset="0"/>
              </a:rPr>
              <a:t>4.</a:t>
            </a:r>
            <a:r>
              <a:rPr lang="tr-TR" sz="2400" dirty="0">
                <a:latin typeface="Georgia Pro" panose="02040502050405020303" pitchFamily="18" charset="0"/>
              </a:rPr>
              <a:t>Teknokentlerde destek personel sayısı, Ar-Ge ve Tasarım personel sayısının </a:t>
            </a:r>
            <a:r>
              <a:rPr lang="tr-TR" sz="2400" dirty="0">
                <a:solidFill>
                  <a:srgbClr val="FF0000"/>
                </a:solidFill>
                <a:latin typeface="Georgia Pro" panose="02040502050405020303" pitchFamily="18" charset="0"/>
              </a:rPr>
              <a:t>% 10’u</a:t>
            </a:r>
            <a:r>
              <a:rPr lang="tr-TR" sz="2400" dirty="0">
                <a:latin typeface="Georgia Pro" panose="02040502050405020303" pitchFamily="18" charset="0"/>
              </a:rPr>
              <a:t> ile sınırlandırılmışken, toplam çalışan personel sayısı </a:t>
            </a:r>
            <a:r>
              <a:rPr lang="tr-TR" sz="2400" b="1" dirty="0">
                <a:solidFill>
                  <a:srgbClr val="FF0000"/>
                </a:solidFill>
                <a:latin typeface="Georgia Pro" panose="02040502050405020303" pitchFamily="18" charset="0"/>
              </a:rPr>
              <a:t>15’e kadar </a:t>
            </a:r>
            <a:r>
              <a:rPr lang="tr-TR" sz="2400" dirty="0">
                <a:latin typeface="Georgia Pro" panose="02040502050405020303" pitchFamily="18" charset="0"/>
              </a:rPr>
              <a:t>olan işletmelerde bu oran </a:t>
            </a:r>
            <a:r>
              <a:rPr lang="tr-TR" sz="2400" b="1" dirty="0">
                <a:solidFill>
                  <a:srgbClr val="FF0000"/>
                </a:solidFill>
                <a:latin typeface="Georgia Pro" panose="02040502050405020303" pitchFamily="18" charset="0"/>
              </a:rPr>
              <a:t>% 20 </a:t>
            </a:r>
            <a:r>
              <a:rPr lang="tr-TR" sz="2400" dirty="0">
                <a:latin typeface="Georgia Pro" panose="02040502050405020303" pitchFamily="18" charset="0"/>
              </a:rPr>
              <a:t>olarak belirlenmiştir. Böylelikle destek personelin sayısı artmıştır. </a:t>
            </a:r>
            <a:endParaRPr lang="tr-TR" sz="2400" b="1" dirty="0">
              <a:solidFill>
                <a:srgbClr val="FF0000"/>
              </a:solidFill>
              <a:latin typeface="Georgia Pro" panose="02040502050405020303" pitchFamily="18" charset="0"/>
            </a:endParaRPr>
          </a:p>
          <a:p>
            <a:pPr algn="just"/>
            <a:r>
              <a:rPr lang="tr-TR" sz="2400" b="1" dirty="0">
                <a:solidFill>
                  <a:schemeClr val="tx1"/>
                </a:solidFill>
                <a:latin typeface="Georgia Pro" panose="02040502050405020303" pitchFamily="18" charset="0"/>
              </a:rPr>
              <a:t>5.</a:t>
            </a:r>
            <a:r>
              <a:rPr lang="tr-TR" sz="2400" dirty="0">
                <a:latin typeface="Georgia Pro" panose="02040502050405020303" pitchFamily="18" charset="0"/>
              </a:rPr>
              <a:t>Teknokentlerde gelir vergisi stopajı teşvikine konu edilen toplam çalışma sürelerinin % 20’si herhangi bir şarta bağlı olmaksızın direk gelir vergisi teşvikinden faydalanacaktır. </a:t>
            </a:r>
          </a:p>
          <a:p>
            <a:pPr algn="just"/>
            <a:r>
              <a:rPr lang="tr-TR" sz="2400" b="1" dirty="0">
                <a:solidFill>
                  <a:schemeClr val="tx1"/>
                </a:solidFill>
                <a:latin typeface="Georgia Pro" panose="02040502050405020303" pitchFamily="18" charset="0"/>
              </a:rPr>
              <a:t>6.</a:t>
            </a:r>
            <a:r>
              <a:rPr lang="tr-TR" sz="2400" dirty="0">
                <a:latin typeface="Georgia Pro" panose="02040502050405020303" pitchFamily="18" charset="0"/>
              </a:rPr>
              <a:t>Teknokentlerde yer alan firmaların, istihdam ettikleri doktora öğrencisi ve </a:t>
            </a:r>
            <a:r>
              <a:rPr lang="tr-TR" sz="2400" dirty="0" err="1">
                <a:latin typeface="Georgia Pro" panose="02040502050405020303" pitchFamily="18" charset="0"/>
              </a:rPr>
              <a:t>stajer</a:t>
            </a:r>
            <a:r>
              <a:rPr lang="tr-TR" sz="2400" dirty="0">
                <a:latin typeface="Georgia Pro" panose="02040502050405020303" pitchFamily="18" charset="0"/>
              </a:rPr>
              <a:t> öğrenci Ar-Ge personeli için, 2 yıl süreyi geçmemek üzere  Sanayi ve Teknoloji Bakanlığınca belirlenen yönetmelik çerçevesinde destek verilmesi planlanmaktadır. </a:t>
            </a:r>
          </a:p>
          <a:p>
            <a:endParaRPr lang="tr-TR" dirty="0"/>
          </a:p>
        </p:txBody>
      </p:sp>
      <p:sp>
        <p:nvSpPr>
          <p:cNvPr id="4" name="Slayt Numarası Yer Tutucusu 3">
            <a:extLst>
              <a:ext uri="{FF2B5EF4-FFF2-40B4-BE49-F238E27FC236}">
                <a16:creationId xmlns:a16="http://schemas.microsoft.com/office/drawing/2014/main" id="{A0106ABD-05C7-4F92-8EFD-0C24E138459F}"/>
              </a:ext>
            </a:extLst>
          </p:cNvPr>
          <p:cNvSpPr>
            <a:spLocks noGrp="1"/>
          </p:cNvSpPr>
          <p:nvPr>
            <p:ph type="sldNum" sz="quarter" idx="12"/>
          </p:nvPr>
        </p:nvSpPr>
        <p:spPr/>
        <p:txBody>
          <a:bodyPr/>
          <a:lstStyle/>
          <a:p>
            <a:fld id="{69E57DC2-970A-4B3E-BB1C-7A09969E49DF}" type="slidenum">
              <a:rPr lang="en-US" smtClean="0"/>
              <a:t>52</a:t>
            </a:fld>
            <a:endParaRPr lang="en-US" dirty="0"/>
          </a:p>
        </p:txBody>
      </p:sp>
    </p:spTree>
    <p:extLst>
      <p:ext uri="{BB962C8B-B14F-4D97-AF65-F5344CB8AC3E}">
        <p14:creationId xmlns:p14="http://schemas.microsoft.com/office/powerpoint/2010/main" val="27168890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1FB4CEF-4E61-423E-801A-A8240DD6A2CD}"/>
              </a:ext>
            </a:extLst>
          </p:cNvPr>
          <p:cNvSpPr>
            <a:spLocks noGrp="1"/>
          </p:cNvSpPr>
          <p:nvPr>
            <p:ph type="title"/>
          </p:nvPr>
        </p:nvSpPr>
        <p:spPr>
          <a:xfrm>
            <a:off x="871869" y="685800"/>
            <a:ext cx="11004697" cy="1485900"/>
          </a:xfrm>
        </p:spPr>
        <p:txBody>
          <a:bodyPr>
            <a:normAutofit/>
          </a:bodyPr>
          <a:lstStyle/>
          <a:p>
            <a:pPr algn="ctr"/>
            <a:r>
              <a:rPr lang="tr-TR" sz="3200" b="1" dirty="0">
                <a:solidFill>
                  <a:srgbClr val="FF0000"/>
                </a:solidFill>
                <a:latin typeface="Georgia Pro" panose="02040502050405020303" pitchFamily="18" charset="0"/>
              </a:rPr>
              <a:t>03.02.2021 TARİH VE  7263 SAYILI KANUNLA GETİRİLEN DÜZENLEMELER</a:t>
            </a:r>
            <a:endParaRPr lang="tr-TR" sz="3200" dirty="0"/>
          </a:p>
        </p:txBody>
      </p:sp>
      <p:sp>
        <p:nvSpPr>
          <p:cNvPr id="3" name="İçerik Yer Tutucusu 2">
            <a:extLst>
              <a:ext uri="{FF2B5EF4-FFF2-40B4-BE49-F238E27FC236}">
                <a16:creationId xmlns:a16="http://schemas.microsoft.com/office/drawing/2014/main" id="{57838943-7966-4963-93A8-3A4C85E7EDA4}"/>
              </a:ext>
            </a:extLst>
          </p:cNvPr>
          <p:cNvSpPr>
            <a:spLocks noGrp="1"/>
          </p:cNvSpPr>
          <p:nvPr>
            <p:ph idx="1"/>
          </p:nvPr>
        </p:nvSpPr>
        <p:spPr>
          <a:xfrm>
            <a:off x="1020725" y="2285999"/>
            <a:ext cx="10930269" cy="4391247"/>
          </a:xfrm>
        </p:spPr>
        <p:txBody>
          <a:bodyPr>
            <a:normAutofit fontScale="85000" lnSpcReduction="10000"/>
          </a:bodyPr>
          <a:lstStyle/>
          <a:p>
            <a:r>
              <a:rPr lang="tr-TR" sz="2600" b="1" dirty="0">
                <a:solidFill>
                  <a:schemeClr val="tx1"/>
                </a:solidFill>
                <a:latin typeface="Georgia Pro" panose="02040502050405020303" pitchFamily="18" charset="0"/>
              </a:rPr>
              <a:t>7. </a:t>
            </a:r>
            <a:r>
              <a:rPr lang="tr-TR" sz="2600" dirty="0">
                <a:latin typeface="Georgia Pro" panose="02040502050405020303" pitchFamily="18" charset="0"/>
              </a:rPr>
              <a:t>Bölgede faaliyet gösteren girişimciler projelerini   tamamlama tarihinden itibaren yeni  proje sunmamaları ve mevzuat gereği yönetici şirkete vermeleri gereken bilgi ve belgeleri süresinde vermemeleri halinde, </a:t>
            </a:r>
            <a:r>
              <a:rPr lang="tr-TR" sz="2600" b="1" dirty="0">
                <a:solidFill>
                  <a:srgbClr val="FF0000"/>
                </a:solidFill>
                <a:latin typeface="Georgia Pro" panose="02040502050405020303" pitchFamily="18" charset="0"/>
              </a:rPr>
              <a:t>sözleşmeleri </a:t>
            </a:r>
            <a:r>
              <a:rPr lang="tr-TR" sz="2600" b="1" dirty="0" err="1">
                <a:solidFill>
                  <a:srgbClr val="FF0000"/>
                </a:solidFill>
                <a:latin typeface="Georgia Pro" panose="02040502050405020303" pitchFamily="18" charset="0"/>
              </a:rPr>
              <a:t>fesh</a:t>
            </a:r>
            <a:r>
              <a:rPr lang="tr-TR" sz="2600" b="1" dirty="0">
                <a:solidFill>
                  <a:srgbClr val="FF0000"/>
                </a:solidFill>
                <a:latin typeface="Georgia Pro" panose="02040502050405020303" pitchFamily="18" charset="0"/>
              </a:rPr>
              <a:t> olmuş</a:t>
            </a:r>
            <a:r>
              <a:rPr lang="tr-TR" sz="2600" dirty="0">
                <a:latin typeface="Georgia Pro" panose="02040502050405020303" pitchFamily="18" charset="0"/>
              </a:rPr>
              <a:t> sayılacak ve bu durum </a:t>
            </a:r>
            <a:r>
              <a:rPr lang="tr-TR" sz="2600" b="1" dirty="0">
                <a:solidFill>
                  <a:srgbClr val="FF0000"/>
                </a:solidFill>
                <a:latin typeface="Georgia Pro" panose="02040502050405020303" pitchFamily="18" charset="0"/>
              </a:rPr>
              <a:t>tahliye nedeni </a:t>
            </a:r>
            <a:r>
              <a:rPr lang="tr-TR" sz="2600" dirty="0">
                <a:latin typeface="Georgia Pro" panose="02040502050405020303" pitchFamily="18" charset="0"/>
              </a:rPr>
              <a:t>olarak kabul edilecektir.  </a:t>
            </a:r>
          </a:p>
          <a:p>
            <a:pPr algn="just"/>
            <a:r>
              <a:rPr lang="tr-TR" sz="2600" b="1" dirty="0">
                <a:solidFill>
                  <a:schemeClr val="tx1"/>
                </a:solidFill>
                <a:latin typeface="Georgia Pro" panose="02040502050405020303" pitchFamily="18" charset="0"/>
              </a:rPr>
              <a:t>8.</a:t>
            </a:r>
            <a:r>
              <a:rPr lang="tr-TR" sz="2600" b="1" dirty="0">
                <a:solidFill>
                  <a:srgbClr val="FF0000"/>
                </a:solidFill>
                <a:latin typeface="Georgia Pro" panose="02040502050405020303" pitchFamily="18" charset="0"/>
              </a:rPr>
              <a:t> </a:t>
            </a:r>
            <a:r>
              <a:rPr lang="tr-TR" sz="2600" dirty="0" err="1">
                <a:latin typeface="Georgia Pro" panose="02040502050405020303" pitchFamily="18" charset="0"/>
              </a:rPr>
              <a:t>Teknokentlerde</a:t>
            </a:r>
            <a:r>
              <a:rPr lang="tr-TR" sz="2600" dirty="0">
                <a:latin typeface="Georgia Pro" panose="02040502050405020303" pitchFamily="18" charset="0"/>
              </a:rPr>
              <a:t> faaliyette bulunan işletmelere sermaye desteği sağlayan firmalar, sağladıkları bu desteği belirli şartlar dahilinde, gelir ve kurumlar vergisinden indirecekler, indirim tutarı yıllık </a:t>
            </a:r>
            <a:r>
              <a:rPr lang="tr-TR" sz="2600" b="1" dirty="0">
                <a:solidFill>
                  <a:srgbClr val="FF0000"/>
                </a:solidFill>
                <a:latin typeface="Georgia Pro" panose="02040502050405020303" pitchFamily="18" charset="0"/>
              </a:rPr>
              <a:t>1.000.000- TL </a:t>
            </a:r>
            <a:r>
              <a:rPr lang="tr-TR" sz="2600" dirty="0" err="1">
                <a:latin typeface="Georgia Pro" panose="02040502050405020303" pitchFamily="18" charset="0"/>
              </a:rPr>
              <a:t>yi</a:t>
            </a:r>
            <a:r>
              <a:rPr lang="tr-TR" sz="2600" dirty="0">
                <a:latin typeface="Georgia Pro" panose="02040502050405020303" pitchFamily="18" charset="0"/>
              </a:rPr>
              <a:t> aşamayacaktır.(eski düzenleme :500.000-TL) İndirimden yararlanma süresi </a:t>
            </a:r>
            <a:r>
              <a:rPr lang="tr-TR" sz="2600" b="1" dirty="0">
                <a:solidFill>
                  <a:srgbClr val="FF0000"/>
                </a:solidFill>
                <a:latin typeface="Georgia Pro" panose="02040502050405020303" pitchFamily="18" charset="0"/>
              </a:rPr>
              <a:t>31.12.2028</a:t>
            </a:r>
            <a:r>
              <a:rPr lang="tr-TR" sz="2600" dirty="0">
                <a:latin typeface="Georgia Pro" panose="02040502050405020303" pitchFamily="18" charset="0"/>
              </a:rPr>
              <a:t> tarihine kadar uzatılmıştır. (eski tarih 31.12.2023) </a:t>
            </a:r>
          </a:p>
          <a:p>
            <a:pPr algn="just"/>
            <a:r>
              <a:rPr lang="tr-TR" sz="2600" dirty="0">
                <a:latin typeface="Georgia Pro" panose="02040502050405020303" pitchFamily="18" charset="0"/>
              </a:rPr>
              <a:t>Sermaye desteği sağlanan bu tutarın </a:t>
            </a:r>
            <a:r>
              <a:rPr lang="tr-TR" sz="2600" b="1" dirty="0">
                <a:solidFill>
                  <a:srgbClr val="FF0000"/>
                </a:solidFill>
                <a:latin typeface="Georgia Pro" panose="02040502050405020303" pitchFamily="18" charset="0"/>
              </a:rPr>
              <a:t>4 yıl </a:t>
            </a:r>
            <a:r>
              <a:rPr lang="tr-TR" sz="2600" dirty="0">
                <a:latin typeface="Georgia Pro" panose="02040502050405020303" pitchFamily="18" charset="0"/>
              </a:rPr>
              <a:t>(eski şekli :2 yıl) boyunca bu şirketlerde kalması zorunludur, bu payların satılması, kısmen veya tamamen geri alınması halinde istisna hükümlerinden faydalandırılmayacak, buna ilişkin vergi ve gecikme zammı hesaplanacak, vergi </a:t>
            </a:r>
            <a:r>
              <a:rPr lang="tr-TR" sz="2600" dirty="0" err="1">
                <a:latin typeface="Georgia Pro" panose="02040502050405020303" pitchFamily="18" charset="0"/>
              </a:rPr>
              <a:t>ziyaı</a:t>
            </a:r>
            <a:r>
              <a:rPr lang="tr-TR" sz="2600" dirty="0">
                <a:latin typeface="Georgia Pro" panose="02040502050405020303" pitchFamily="18" charset="0"/>
              </a:rPr>
              <a:t> cezası uygulanmaksızın tahsil edilecektir. </a:t>
            </a:r>
            <a:r>
              <a:rPr lang="tr-TR" sz="2600" dirty="0">
                <a:solidFill>
                  <a:srgbClr val="FF0000"/>
                </a:solidFill>
                <a:latin typeface="Georgia Pro" panose="02040502050405020303" pitchFamily="18" charset="0"/>
              </a:rPr>
              <a:t> </a:t>
            </a:r>
          </a:p>
          <a:p>
            <a:endParaRPr lang="tr-TR" dirty="0"/>
          </a:p>
        </p:txBody>
      </p:sp>
      <p:sp>
        <p:nvSpPr>
          <p:cNvPr id="4" name="Slayt Numarası Yer Tutucusu 3">
            <a:extLst>
              <a:ext uri="{FF2B5EF4-FFF2-40B4-BE49-F238E27FC236}">
                <a16:creationId xmlns:a16="http://schemas.microsoft.com/office/drawing/2014/main" id="{5C453273-83DA-4A7D-8303-C8B8B3A6C561}"/>
              </a:ext>
            </a:extLst>
          </p:cNvPr>
          <p:cNvSpPr>
            <a:spLocks noGrp="1"/>
          </p:cNvSpPr>
          <p:nvPr>
            <p:ph type="sldNum" sz="quarter" idx="12"/>
          </p:nvPr>
        </p:nvSpPr>
        <p:spPr/>
        <p:txBody>
          <a:bodyPr/>
          <a:lstStyle/>
          <a:p>
            <a:fld id="{69E57DC2-970A-4B3E-BB1C-7A09969E49DF}" type="slidenum">
              <a:rPr lang="en-US" smtClean="0"/>
              <a:t>53</a:t>
            </a:fld>
            <a:endParaRPr lang="en-US" dirty="0"/>
          </a:p>
        </p:txBody>
      </p:sp>
    </p:spTree>
    <p:extLst>
      <p:ext uri="{BB962C8B-B14F-4D97-AF65-F5344CB8AC3E}">
        <p14:creationId xmlns:p14="http://schemas.microsoft.com/office/powerpoint/2010/main" val="40344497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EB14776-20CC-4FE8-B84A-4E205C5FCEFB}"/>
              </a:ext>
            </a:extLst>
          </p:cNvPr>
          <p:cNvSpPr>
            <a:spLocks noGrp="1"/>
          </p:cNvSpPr>
          <p:nvPr>
            <p:ph type="title"/>
          </p:nvPr>
        </p:nvSpPr>
        <p:spPr>
          <a:xfrm>
            <a:off x="999460" y="738962"/>
            <a:ext cx="10855842" cy="1345019"/>
          </a:xfrm>
        </p:spPr>
        <p:txBody>
          <a:bodyPr>
            <a:noAutofit/>
          </a:bodyPr>
          <a:lstStyle/>
          <a:p>
            <a:pPr algn="ctr"/>
            <a:r>
              <a:rPr lang="tr-TR" sz="3100" i="0" dirty="0">
                <a:solidFill>
                  <a:srgbClr val="FF0000"/>
                </a:solidFill>
                <a:effectLst/>
                <a:latin typeface="Georgia Pro" panose="02040502050405020303" pitchFamily="18" charset="0"/>
                <a:cs typeface="Times New Roman" panose="02020603050405020304" pitchFamily="18" charset="0"/>
              </a:rPr>
              <a:t>31/12/2025 tarihli ve 33124 (5. Mükerrer) sayılı Resmî </a:t>
            </a:r>
            <a:r>
              <a:rPr lang="tr-TR" sz="3100" i="0" dirty="0" err="1">
                <a:solidFill>
                  <a:srgbClr val="FF0000"/>
                </a:solidFill>
                <a:effectLst/>
                <a:latin typeface="Georgia Pro" panose="02040502050405020303" pitchFamily="18" charset="0"/>
                <a:cs typeface="Times New Roman" panose="02020603050405020304" pitchFamily="18" charset="0"/>
              </a:rPr>
              <a:t>Gazete’de</a:t>
            </a:r>
            <a:r>
              <a:rPr lang="tr-TR" sz="3100" i="0" dirty="0">
                <a:solidFill>
                  <a:srgbClr val="FF0000"/>
                </a:solidFill>
                <a:effectLst/>
                <a:latin typeface="Georgia Pro" panose="02040502050405020303" pitchFamily="18" charset="0"/>
                <a:cs typeface="Times New Roman" panose="02020603050405020304" pitchFamily="18" charset="0"/>
              </a:rPr>
              <a:t> yayımlanan 10803 sayılı Cumhurbaşkanı Kararı </a:t>
            </a:r>
            <a:r>
              <a:rPr lang="tr-TR" sz="3200" i="0" dirty="0">
                <a:solidFill>
                  <a:srgbClr val="FF0000"/>
                </a:solidFill>
                <a:effectLst/>
                <a:latin typeface="Georgia Pro" panose="02040502050405020303" pitchFamily="18" charset="0"/>
                <a:cs typeface="Times New Roman" panose="02020603050405020304" pitchFamily="18" charset="0"/>
              </a:rPr>
              <a:t>ile</a:t>
            </a:r>
            <a:r>
              <a:rPr lang="tr-TR" sz="3200" b="1" dirty="0">
                <a:solidFill>
                  <a:srgbClr val="FF0000"/>
                </a:solidFill>
                <a:latin typeface="Georgia Pro" panose="02040502050405020303" pitchFamily="18" charset="0"/>
                <a:cs typeface="Times New Roman" panose="02020603050405020304" pitchFamily="18" charset="0"/>
              </a:rPr>
              <a:t> </a:t>
            </a:r>
            <a:r>
              <a:rPr lang="tr-TR" sz="3200" b="1" dirty="0">
                <a:solidFill>
                  <a:srgbClr val="FF0000"/>
                </a:solidFill>
                <a:latin typeface="Georgia Pro" panose="02040502050405020303" pitchFamily="18" charset="0"/>
              </a:rPr>
              <a:t>GETİRİLEN DÜZENLEMELER</a:t>
            </a:r>
            <a:endParaRPr lang="tr-TR" sz="3200" dirty="0">
              <a:solidFill>
                <a:srgbClr val="FF0000"/>
              </a:solidFill>
              <a:latin typeface="Georgia Pro" panose="02040502050405020303" pitchFamily="18" charset="0"/>
            </a:endParaRPr>
          </a:p>
        </p:txBody>
      </p:sp>
      <p:sp>
        <p:nvSpPr>
          <p:cNvPr id="3" name="İçerik Yer Tutucusu 2">
            <a:extLst>
              <a:ext uri="{FF2B5EF4-FFF2-40B4-BE49-F238E27FC236}">
                <a16:creationId xmlns:a16="http://schemas.microsoft.com/office/drawing/2014/main" id="{89B4A368-7DC5-4797-8722-09B78E58BD2B}"/>
              </a:ext>
            </a:extLst>
          </p:cNvPr>
          <p:cNvSpPr>
            <a:spLocks noGrp="1"/>
          </p:cNvSpPr>
          <p:nvPr>
            <p:ph idx="1"/>
          </p:nvPr>
        </p:nvSpPr>
        <p:spPr>
          <a:xfrm>
            <a:off x="999459" y="2317897"/>
            <a:ext cx="10951536" cy="4540103"/>
          </a:xfrm>
        </p:spPr>
        <p:txBody>
          <a:bodyPr>
            <a:normAutofit lnSpcReduction="10000"/>
          </a:bodyPr>
          <a:lstStyle/>
          <a:p>
            <a:pPr marL="45720" indent="0" algn="just">
              <a:buNone/>
            </a:pPr>
            <a:r>
              <a:rPr lang="tr-TR" sz="2000" b="1" dirty="0">
                <a:solidFill>
                  <a:srgbClr val="FF0000"/>
                </a:solidFill>
                <a:latin typeface="Trebuchet MS (Başlıklar)"/>
              </a:rPr>
              <a:t>9</a:t>
            </a:r>
            <a:r>
              <a:rPr lang="tr-TR" sz="2000" b="1" i="0" dirty="0">
                <a:solidFill>
                  <a:srgbClr val="FF0000"/>
                </a:solidFill>
                <a:effectLst/>
                <a:latin typeface="Trebuchet MS (Başlıklar)"/>
              </a:rPr>
              <a:t>. </a:t>
            </a:r>
            <a:r>
              <a:rPr lang="tr-TR" sz="2000" i="0" dirty="0" err="1">
                <a:solidFill>
                  <a:srgbClr val="333333"/>
                </a:solidFill>
                <a:effectLst/>
                <a:latin typeface="Georgia Pro" panose="02040502050405020303" pitchFamily="18" charset="0"/>
              </a:rPr>
              <a:t>Teknokent</a:t>
            </a:r>
            <a:r>
              <a:rPr lang="tr-TR" sz="2000" dirty="0" err="1">
                <a:solidFill>
                  <a:srgbClr val="333333"/>
                </a:solidFill>
                <a:latin typeface="Georgia Pro" panose="02040502050405020303" pitchFamily="18" charset="0"/>
              </a:rPr>
              <a:t>lerde</a:t>
            </a:r>
            <a:r>
              <a:rPr lang="tr-TR" sz="2000" dirty="0">
                <a:solidFill>
                  <a:srgbClr val="333333"/>
                </a:solidFill>
                <a:latin typeface="Georgia Pro" panose="02040502050405020303" pitchFamily="18" charset="0"/>
              </a:rPr>
              <a:t> faaliyet gösteren işletmelerin yıllık gelir ve kurumlar vergisi beyannamelerinden istisna ettikleri  kazanç tutarının </a:t>
            </a:r>
            <a:r>
              <a:rPr lang="tr-TR" sz="2000" dirty="0">
                <a:solidFill>
                  <a:srgbClr val="FF0000"/>
                </a:solidFill>
                <a:latin typeface="Georgia Pro" panose="02040502050405020303" pitchFamily="18" charset="0"/>
              </a:rPr>
              <a:t>5</a:t>
            </a:r>
            <a:r>
              <a:rPr lang="tr-TR" sz="2000" i="0" dirty="0">
                <a:solidFill>
                  <a:srgbClr val="FF0000"/>
                </a:solidFill>
                <a:effectLst/>
                <a:latin typeface="Georgia Pro" panose="02040502050405020303" pitchFamily="18" charset="0"/>
              </a:rPr>
              <a:t>.000.000 TL</a:t>
            </a:r>
            <a:r>
              <a:rPr lang="tr-TR" sz="2000" i="0" dirty="0">
                <a:solidFill>
                  <a:srgbClr val="333333"/>
                </a:solidFill>
                <a:effectLst/>
                <a:latin typeface="Georgia Pro" panose="02040502050405020303" pitchFamily="18" charset="0"/>
              </a:rPr>
              <a:t> ve üzerinde olması durumunda 01.01.2026 tarihinden geçerli olmak üzere; </a:t>
            </a:r>
            <a:endParaRPr lang="tr-TR" sz="2000" b="1" dirty="0">
              <a:solidFill>
                <a:srgbClr val="333333"/>
              </a:solidFill>
              <a:latin typeface="Georgia Pro" panose="02040502050405020303" pitchFamily="18" charset="0"/>
            </a:endParaRPr>
          </a:p>
          <a:p>
            <a:pPr algn="just">
              <a:buFont typeface="Wingdings" panose="05000000000000000000" pitchFamily="2" charset="2"/>
              <a:buChar char="ü"/>
            </a:pPr>
            <a:r>
              <a:rPr lang="tr-TR" sz="2000" dirty="0">
                <a:solidFill>
                  <a:srgbClr val="333333"/>
                </a:solidFill>
                <a:latin typeface="Georgia Pro" panose="02040502050405020303" pitchFamily="18" charset="0"/>
              </a:rPr>
              <a:t>İstisna edilen bu kazanç tutarının </a:t>
            </a:r>
            <a:r>
              <a:rPr lang="tr-TR" sz="2000" dirty="0">
                <a:solidFill>
                  <a:srgbClr val="FF0000"/>
                </a:solidFill>
                <a:latin typeface="Georgia Pro" panose="02040502050405020303" pitchFamily="18" charset="0"/>
              </a:rPr>
              <a:t>% 3’si pasifte</a:t>
            </a:r>
            <a:r>
              <a:rPr lang="tr-TR" sz="2000" dirty="0">
                <a:solidFill>
                  <a:srgbClr val="333333"/>
                </a:solidFill>
                <a:latin typeface="Georgia Pro" panose="02040502050405020303" pitchFamily="18" charset="0"/>
              </a:rPr>
              <a:t> geçici bir hesaba aktarılır.</a:t>
            </a:r>
          </a:p>
          <a:p>
            <a:pPr algn="just">
              <a:buFont typeface="Wingdings" panose="05000000000000000000" pitchFamily="2" charset="2"/>
              <a:buChar char="ü"/>
            </a:pPr>
            <a:r>
              <a:rPr lang="tr-TR" sz="2000" dirty="0">
                <a:solidFill>
                  <a:srgbClr val="333333"/>
                </a:solidFill>
                <a:latin typeface="Georgia Pro" panose="02040502050405020303" pitchFamily="18" charset="0"/>
              </a:rPr>
              <a:t>Bu tutar </a:t>
            </a:r>
            <a:r>
              <a:rPr lang="tr-TR" sz="2000" dirty="0">
                <a:solidFill>
                  <a:srgbClr val="FF0000"/>
                </a:solidFill>
                <a:latin typeface="Georgia Pro" panose="02040502050405020303" pitchFamily="18" charset="0"/>
              </a:rPr>
              <a:t>yıllık bazda  100.000.000-TL </a:t>
            </a:r>
            <a:r>
              <a:rPr lang="tr-TR" sz="2000" dirty="0">
                <a:solidFill>
                  <a:srgbClr val="333333"/>
                </a:solidFill>
                <a:latin typeface="Georgia Pro" panose="02040502050405020303" pitchFamily="18" charset="0"/>
              </a:rPr>
              <a:t>ile sınırlıdır.</a:t>
            </a:r>
          </a:p>
          <a:p>
            <a:pPr algn="just">
              <a:buFont typeface="Wingdings" panose="05000000000000000000" pitchFamily="2" charset="2"/>
              <a:buChar char="ü"/>
            </a:pPr>
            <a:r>
              <a:rPr lang="tr-TR" sz="2000" dirty="0">
                <a:solidFill>
                  <a:srgbClr val="333333"/>
                </a:solidFill>
                <a:latin typeface="Georgia Pro" panose="02040502050405020303" pitchFamily="18" charset="0"/>
              </a:rPr>
              <a:t>Bu tutarın, geçici hesabın oluştuğu yılın sonuna kadar Türkiye’de yerleşik girişimcilere yatırım yapmak üzere kurulmuş girişim sermayesi yatırım fonu paylarının satın alınması veya girişim sermayesi yatırım ortaklıkları ya da bu Kanun kapsamındaki kuluçka merkezlerinde faaliyet gösteren diğer girişimcilere sermaye olarak konulması şarttır.</a:t>
            </a:r>
          </a:p>
          <a:p>
            <a:pPr algn="just">
              <a:buFont typeface="Wingdings" panose="05000000000000000000" pitchFamily="2" charset="2"/>
              <a:buChar char="ü"/>
            </a:pPr>
            <a:r>
              <a:rPr lang="tr-TR" sz="2000" dirty="0">
                <a:solidFill>
                  <a:srgbClr val="333333"/>
                </a:solidFill>
                <a:latin typeface="Georgia Pro" panose="02040502050405020303" pitchFamily="18" charset="0"/>
              </a:rPr>
              <a:t>İşletmelerin bu yükümlülüklerini yıl sonuna kadar getirmemeleri halinde, bu Kanun kapsamında istisna etmiş oldukları kazanç tutarının %20’si o yılda yararlanılan gelir ve kurumlar vergisi istisnasına konu edilemez. Buna ilişkin işletmelerden zamanında alınmayan vergiler gecikme zammıyla birlikte tahsil edilecek ancak vergi </a:t>
            </a:r>
            <a:r>
              <a:rPr lang="tr-TR" sz="2000" dirty="0" err="1">
                <a:solidFill>
                  <a:srgbClr val="333333"/>
                </a:solidFill>
                <a:latin typeface="Georgia Pro" panose="02040502050405020303" pitchFamily="18" charset="0"/>
              </a:rPr>
              <a:t>ziyaı</a:t>
            </a:r>
            <a:r>
              <a:rPr lang="tr-TR" sz="2000" dirty="0">
                <a:solidFill>
                  <a:srgbClr val="333333"/>
                </a:solidFill>
                <a:latin typeface="Georgia Pro" panose="02040502050405020303" pitchFamily="18" charset="0"/>
              </a:rPr>
              <a:t> cezası uygulanmayacaktır. </a:t>
            </a:r>
          </a:p>
          <a:p>
            <a:endParaRPr lang="tr-TR" dirty="0"/>
          </a:p>
        </p:txBody>
      </p:sp>
      <p:sp>
        <p:nvSpPr>
          <p:cNvPr id="4" name="Slayt Numarası Yer Tutucusu 3">
            <a:extLst>
              <a:ext uri="{FF2B5EF4-FFF2-40B4-BE49-F238E27FC236}">
                <a16:creationId xmlns:a16="http://schemas.microsoft.com/office/drawing/2014/main" id="{8A6EECC1-55C6-4A78-86E9-055264310E72}"/>
              </a:ext>
            </a:extLst>
          </p:cNvPr>
          <p:cNvSpPr>
            <a:spLocks noGrp="1"/>
          </p:cNvSpPr>
          <p:nvPr>
            <p:ph type="sldNum" sz="quarter" idx="12"/>
          </p:nvPr>
        </p:nvSpPr>
        <p:spPr/>
        <p:txBody>
          <a:bodyPr/>
          <a:lstStyle/>
          <a:p>
            <a:fld id="{69E57DC2-970A-4B3E-BB1C-7A09969E49DF}" type="slidenum">
              <a:rPr lang="en-US" smtClean="0"/>
              <a:t>54</a:t>
            </a:fld>
            <a:endParaRPr lang="en-US" dirty="0"/>
          </a:p>
        </p:txBody>
      </p:sp>
    </p:spTree>
    <p:extLst>
      <p:ext uri="{BB962C8B-B14F-4D97-AF65-F5344CB8AC3E}">
        <p14:creationId xmlns:p14="http://schemas.microsoft.com/office/powerpoint/2010/main" val="29243279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EDE2AA-AEB8-448C-A216-C998345E9590}"/>
              </a:ext>
            </a:extLst>
          </p:cNvPr>
          <p:cNvSpPr>
            <a:spLocks noGrp="1"/>
          </p:cNvSpPr>
          <p:nvPr>
            <p:ph type="title"/>
          </p:nvPr>
        </p:nvSpPr>
        <p:spPr>
          <a:xfrm>
            <a:off x="964275" y="685800"/>
            <a:ext cx="10906299" cy="1068185"/>
          </a:xfrm>
        </p:spPr>
        <p:txBody>
          <a:bodyPr>
            <a:normAutofit/>
          </a:bodyPr>
          <a:lstStyle/>
          <a:p>
            <a:pPr algn="ctr"/>
            <a:r>
              <a:rPr lang="tr-TR" sz="3200" b="1" dirty="0">
                <a:solidFill>
                  <a:srgbClr val="FF0000"/>
                </a:solidFill>
                <a:latin typeface="Georgia Pro" panose="02040502050405020303" pitchFamily="18" charset="0"/>
              </a:rPr>
              <a:t>03.02.2021 TARİH VE  7263 SAYILI KANUNLA GETİRİLEN DÜZENLEMELER</a:t>
            </a:r>
            <a:endParaRPr lang="tr-TR" sz="3200" dirty="0"/>
          </a:p>
        </p:txBody>
      </p:sp>
      <p:sp>
        <p:nvSpPr>
          <p:cNvPr id="3" name="İçerik Yer Tutucusu 2">
            <a:extLst>
              <a:ext uri="{FF2B5EF4-FFF2-40B4-BE49-F238E27FC236}">
                <a16:creationId xmlns:a16="http://schemas.microsoft.com/office/drawing/2014/main" id="{51833570-D64B-4E57-8AB1-0F99D266A0C1}"/>
              </a:ext>
            </a:extLst>
          </p:cNvPr>
          <p:cNvSpPr>
            <a:spLocks noGrp="1"/>
          </p:cNvSpPr>
          <p:nvPr>
            <p:ph idx="1"/>
          </p:nvPr>
        </p:nvSpPr>
        <p:spPr>
          <a:xfrm>
            <a:off x="964275" y="2286000"/>
            <a:ext cx="10848110" cy="3981796"/>
          </a:xfrm>
        </p:spPr>
        <p:txBody>
          <a:bodyPr>
            <a:normAutofit fontScale="77500" lnSpcReduction="20000"/>
          </a:bodyPr>
          <a:lstStyle/>
          <a:p>
            <a:pPr lvl="0" algn="just"/>
            <a:r>
              <a:rPr lang="tr-TR" sz="2800" b="1" dirty="0">
                <a:solidFill>
                  <a:srgbClr val="FF0000"/>
                </a:solidFill>
                <a:latin typeface="Georgia Pro" panose="02040502050405020303" pitchFamily="18" charset="0"/>
              </a:rPr>
              <a:t>11.</a:t>
            </a:r>
            <a:r>
              <a:rPr lang="tr-TR" sz="2800" dirty="0">
                <a:latin typeface="Georgia Pro" panose="02040502050405020303" pitchFamily="18" charset="0"/>
              </a:rPr>
              <a:t>Personel ücretlerinde uygulanan gelir vergisi hesaplamalarında değişikliğe gidilmiştir. </a:t>
            </a:r>
          </a:p>
          <a:p>
            <a:pPr lvl="0" algn="just"/>
            <a:endParaRPr lang="tr-TR" sz="2800" dirty="0">
              <a:latin typeface="Georgia Pro" panose="02040502050405020303" pitchFamily="18" charset="0"/>
            </a:endParaRPr>
          </a:p>
          <a:p>
            <a:pPr marL="540000" lvl="0" indent="0" algn="just">
              <a:buNone/>
            </a:pPr>
            <a:r>
              <a:rPr lang="tr-TR" sz="2800" dirty="0">
                <a:latin typeface="Georgia Pro" panose="02040502050405020303" pitchFamily="18" charset="0"/>
              </a:rPr>
              <a:t>Değişiklik sonrası 31.12.2028 tarihine kadar, bölgede çalışan Ar-Ge, tasarım ve destek personelinin bu görevleri ile ilgili ücretleri üzerinden asgari geçim uygulandıktan sonra </a:t>
            </a:r>
            <a:r>
              <a:rPr lang="tr-TR" sz="2800" b="1" dirty="0">
                <a:solidFill>
                  <a:srgbClr val="FF0000"/>
                </a:solidFill>
                <a:latin typeface="Georgia Pro" panose="02040502050405020303" pitchFamily="18" charset="0"/>
              </a:rPr>
              <a:t>hesaplanan gelir vergisi</a:t>
            </a:r>
            <a:r>
              <a:rPr lang="tr-TR" sz="2800" dirty="0">
                <a:latin typeface="Georgia Pro" panose="02040502050405020303" pitchFamily="18" charset="0"/>
              </a:rPr>
              <a:t>, verilecek muhtasar ve prim hizmet beyannamesi üzerinden tahakkuk eden </a:t>
            </a:r>
            <a:r>
              <a:rPr lang="tr-TR" sz="2800" b="1" dirty="0">
                <a:solidFill>
                  <a:srgbClr val="FF0000"/>
                </a:solidFill>
                <a:latin typeface="Georgia Pro" panose="02040502050405020303" pitchFamily="18" charset="0"/>
              </a:rPr>
              <a:t>vergiden indirilmek suretiyle </a:t>
            </a:r>
            <a:r>
              <a:rPr lang="tr-TR" sz="2800" b="1" u="sng" dirty="0">
                <a:solidFill>
                  <a:srgbClr val="FF0000"/>
                </a:solidFill>
                <a:latin typeface="Georgia Pro" panose="02040502050405020303" pitchFamily="18" charset="0"/>
              </a:rPr>
              <a:t>terkin edilir.</a:t>
            </a:r>
            <a:r>
              <a:rPr lang="tr-TR" sz="2800" b="1" dirty="0">
                <a:solidFill>
                  <a:srgbClr val="FF0000"/>
                </a:solidFill>
                <a:latin typeface="Georgia Pro" panose="02040502050405020303" pitchFamily="18" charset="0"/>
              </a:rPr>
              <a:t> (5746 Ar-Ge personeline uygulanan aynı yöntem benimsenmiştir.) </a:t>
            </a:r>
            <a:r>
              <a:rPr lang="tr-TR" sz="2800" dirty="0">
                <a:latin typeface="Georgia Pro" panose="02040502050405020303" pitchFamily="18" charset="0"/>
              </a:rPr>
              <a:t>Bu kapsamdaki ücretlere ilişkin düzenlenen kağıtlar </a:t>
            </a:r>
            <a:r>
              <a:rPr lang="tr-TR" sz="2800" b="1" dirty="0">
                <a:solidFill>
                  <a:srgbClr val="FF0000"/>
                </a:solidFill>
                <a:latin typeface="Georgia Pro" panose="02040502050405020303" pitchFamily="18" charset="0"/>
              </a:rPr>
              <a:t>damga vergisinden istisnadır. </a:t>
            </a:r>
          </a:p>
          <a:p>
            <a:pPr marL="540000" lvl="0" indent="0" algn="just">
              <a:buNone/>
            </a:pPr>
            <a:endParaRPr lang="tr-TR" sz="2800" b="1" dirty="0">
              <a:solidFill>
                <a:srgbClr val="FF0000"/>
              </a:solidFill>
              <a:latin typeface="Georgia Pro" panose="02040502050405020303" pitchFamily="18" charset="0"/>
            </a:endParaRPr>
          </a:p>
          <a:p>
            <a:pPr marL="540000" lvl="0" indent="0" algn="just">
              <a:buNone/>
            </a:pPr>
            <a:r>
              <a:rPr lang="tr-TR" sz="2800" dirty="0">
                <a:latin typeface="Georgia Pro" panose="02040502050405020303" pitchFamily="18" charset="0"/>
              </a:rPr>
              <a:t>Yapılan düzenleme ile birlikte gelir vergisi ve damga vergisi teşvikinin işverene sağlandığı netleşmiştir.</a:t>
            </a:r>
          </a:p>
          <a:p>
            <a:endParaRPr lang="tr-TR" dirty="0"/>
          </a:p>
        </p:txBody>
      </p:sp>
      <p:sp>
        <p:nvSpPr>
          <p:cNvPr id="4" name="Slayt Numarası Yer Tutucusu 3">
            <a:extLst>
              <a:ext uri="{FF2B5EF4-FFF2-40B4-BE49-F238E27FC236}">
                <a16:creationId xmlns:a16="http://schemas.microsoft.com/office/drawing/2014/main" id="{44D18448-6135-4E08-A82F-FB5957624DD6}"/>
              </a:ext>
            </a:extLst>
          </p:cNvPr>
          <p:cNvSpPr>
            <a:spLocks noGrp="1"/>
          </p:cNvSpPr>
          <p:nvPr>
            <p:ph type="sldNum" sz="quarter" idx="12"/>
          </p:nvPr>
        </p:nvSpPr>
        <p:spPr/>
        <p:txBody>
          <a:bodyPr/>
          <a:lstStyle/>
          <a:p>
            <a:fld id="{69E57DC2-970A-4B3E-BB1C-7A09969E49DF}" type="slidenum">
              <a:rPr lang="en-US" smtClean="0"/>
              <a:t>55</a:t>
            </a:fld>
            <a:endParaRPr lang="en-US" dirty="0"/>
          </a:p>
        </p:txBody>
      </p:sp>
    </p:spTree>
    <p:extLst>
      <p:ext uri="{BB962C8B-B14F-4D97-AF65-F5344CB8AC3E}">
        <p14:creationId xmlns:p14="http://schemas.microsoft.com/office/powerpoint/2010/main" val="27983573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427A08B5-040A-4C8A-898F-88895405976D}"/>
              </a:ext>
            </a:extLst>
          </p:cNvPr>
          <p:cNvGraphicFramePr>
            <a:graphicFrameLocks noGrp="1"/>
          </p:cNvGraphicFramePr>
          <p:nvPr>
            <p:extLst>
              <p:ext uri="{D42A27DB-BD31-4B8C-83A1-F6EECF244321}">
                <p14:modId xmlns:p14="http://schemas.microsoft.com/office/powerpoint/2010/main" val="3756048016"/>
              </p:ext>
            </p:extLst>
          </p:nvPr>
        </p:nvGraphicFramePr>
        <p:xfrm>
          <a:off x="1213658" y="673331"/>
          <a:ext cx="10216341" cy="5213047"/>
        </p:xfrm>
        <a:graphic>
          <a:graphicData uri="http://schemas.openxmlformats.org/drawingml/2006/table">
            <a:tbl>
              <a:tblPr firstRow="1" firstCol="1" bandRow="1">
                <a:tableStyleId>{5C22544A-7EE6-4342-B048-85BDC9FD1C3A}</a:tableStyleId>
              </a:tblPr>
              <a:tblGrid>
                <a:gridCol w="6706798">
                  <a:extLst>
                    <a:ext uri="{9D8B030D-6E8A-4147-A177-3AD203B41FA5}">
                      <a16:colId xmlns:a16="http://schemas.microsoft.com/office/drawing/2014/main" val="4027380069"/>
                    </a:ext>
                  </a:extLst>
                </a:gridCol>
                <a:gridCol w="1573827">
                  <a:extLst>
                    <a:ext uri="{9D8B030D-6E8A-4147-A177-3AD203B41FA5}">
                      <a16:colId xmlns:a16="http://schemas.microsoft.com/office/drawing/2014/main" val="2010468862"/>
                    </a:ext>
                  </a:extLst>
                </a:gridCol>
                <a:gridCol w="1935716">
                  <a:extLst>
                    <a:ext uri="{9D8B030D-6E8A-4147-A177-3AD203B41FA5}">
                      <a16:colId xmlns:a16="http://schemas.microsoft.com/office/drawing/2014/main" val="170612294"/>
                    </a:ext>
                  </a:extLst>
                </a:gridCol>
              </a:tblGrid>
              <a:tr h="1259787">
                <a:tc>
                  <a:txBody>
                    <a:bodyPr/>
                    <a:lstStyle/>
                    <a:p>
                      <a:pPr algn="ctr">
                        <a:lnSpc>
                          <a:spcPct val="107000"/>
                        </a:lnSpc>
                        <a:spcAft>
                          <a:spcPts val="800"/>
                        </a:spcAft>
                      </a:pPr>
                      <a:r>
                        <a:rPr lang="tr-TR" sz="1800" dirty="0">
                          <a:effectLst/>
                          <a:latin typeface="Georgia Pro" panose="02040502050405020303" pitchFamily="18" charset="0"/>
                        </a:rPr>
                        <a:t>TEŞVİK KALEMLERİ</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tc>
                  <a:txBody>
                    <a:bodyPr/>
                    <a:lstStyle/>
                    <a:p>
                      <a:pPr algn="ctr">
                        <a:lnSpc>
                          <a:spcPct val="107000"/>
                        </a:lnSpc>
                        <a:spcAft>
                          <a:spcPts val="800"/>
                        </a:spcAft>
                      </a:pPr>
                      <a:r>
                        <a:rPr lang="tr-TR" sz="1800" dirty="0">
                          <a:effectLst/>
                          <a:latin typeface="Georgia Pro" panose="02040502050405020303" pitchFamily="18" charset="0"/>
                        </a:rPr>
                        <a:t>5746</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tc>
                  <a:txBody>
                    <a:bodyPr/>
                    <a:lstStyle/>
                    <a:p>
                      <a:pPr algn="ctr">
                        <a:lnSpc>
                          <a:spcPct val="107000"/>
                        </a:lnSpc>
                        <a:spcAft>
                          <a:spcPts val="800"/>
                        </a:spcAft>
                      </a:pPr>
                      <a:r>
                        <a:rPr lang="tr-TR" sz="1800" dirty="0">
                          <a:effectLst/>
                          <a:latin typeface="Georgia Pro" panose="02040502050405020303" pitchFamily="18" charset="0"/>
                        </a:rPr>
                        <a:t> </a:t>
                      </a:r>
                    </a:p>
                    <a:p>
                      <a:pPr algn="ctr">
                        <a:lnSpc>
                          <a:spcPct val="107000"/>
                        </a:lnSpc>
                        <a:spcAft>
                          <a:spcPts val="800"/>
                        </a:spcAft>
                      </a:pPr>
                      <a:r>
                        <a:rPr lang="tr-TR" sz="1800" dirty="0">
                          <a:effectLst/>
                          <a:latin typeface="Georgia Pro" panose="02040502050405020303" pitchFamily="18" charset="0"/>
                        </a:rPr>
                        <a:t>4691</a:t>
                      </a:r>
                    </a:p>
                    <a:p>
                      <a:pPr algn="ctr">
                        <a:lnSpc>
                          <a:spcPct val="107000"/>
                        </a:lnSpc>
                        <a:spcAft>
                          <a:spcPts val="800"/>
                        </a:spcAft>
                      </a:pPr>
                      <a:r>
                        <a:rPr lang="tr-TR" sz="1800" dirty="0">
                          <a:effectLst/>
                          <a:latin typeface="Georgia Pro" panose="02040502050405020303" pitchFamily="18" charset="0"/>
                        </a:rPr>
                        <a:t> </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extLst>
                  <a:ext uri="{0D108BD9-81ED-4DB2-BD59-A6C34878D82A}">
                    <a16:rowId xmlns:a16="http://schemas.microsoft.com/office/drawing/2014/main" val="1695502958"/>
                  </a:ext>
                </a:extLst>
              </a:tr>
              <a:tr h="486702">
                <a:tc>
                  <a:txBody>
                    <a:bodyPr/>
                    <a:lstStyle/>
                    <a:p>
                      <a:pPr>
                        <a:lnSpc>
                          <a:spcPct val="107000"/>
                        </a:lnSpc>
                        <a:spcAft>
                          <a:spcPts val="800"/>
                        </a:spcAft>
                      </a:pPr>
                      <a:r>
                        <a:rPr lang="tr-TR" sz="1800" dirty="0">
                          <a:effectLst/>
                          <a:latin typeface="Georgia Pro" panose="02040502050405020303" pitchFamily="18" charset="0"/>
                        </a:rPr>
                        <a:t>Ar-Ge İndirimi ve Tasarım İndirimi </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tc>
                <a:tc>
                  <a:txBody>
                    <a:bodyPr/>
                    <a:lstStyle/>
                    <a:p>
                      <a:pPr algn="ctr">
                        <a:lnSpc>
                          <a:spcPct val="107000"/>
                        </a:lnSpc>
                        <a:spcAft>
                          <a:spcPts val="800"/>
                        </a:spcAft>
                      </a:pPr>
                      <a:r>
                        <a:rPr lang="tr-TR" sz="1800" dirty="0">
                          <a:effectLst/>
                          <a:latin typeface="Georgia Pro" panose="02040502050405020303" pitchFamily="18" charset="0"/>
                        </a:rPr>
                        <a:t>Var</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tc>
                  <a:txBody>
                    <a:bodyPr/>
                    <a:lstStyle/>
                    <a:p>
                      <a:pPr algn="ctr">
                        <a:lnSpc>
                          <a:spcPct val="107000"/>
                        </a:lnSpc>
                        <a:spcAft>
                          <a:spcPts val="800"/>
                        </a:spcAft>
                      </a:pPr>
                      <a:r>
                        <a:rPr lang="tr-TR" sz="1800" dirty="0">
                          <a:effectLst/>
                          <a:latin typeface="Georgia Pro" panose="02040502050405020303" pitchFamily="18" charset="0"/>
                        </a:rPr>
                        <a:t>Yok</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extLst>
                  <a:ext uri="{0D108BD9-81ED-4DB2-BD59-A6C34878D82A}">
                    <a16:rowId xmlns:a16="http://schemas.microsoft.com/office/drawing/2014/main" val="2200992009"/>
                  </a:ext>
                </a:extLst>
              </a:tr>
              <a:tr h="311707">
                <a:tc>
                  <a:txBody>
                    <a:bodyPr/>
                    <a:lstStyle/>
                    <a:p>
                      <a:pPr>
                        <a:lnSpc>
                          <a:spcPct val="107000"/>
                        </a:lnSpc>
                        <a:spcAft>
                          <a:spcPts val="800"/>
                        </a:spcAft>
                      </a:pPr>
                      <a:r>
                        <a:rPr lang="tr-TR" sz="1800" dirty="0">
                          <a:effectLst/>
                          <a:latin typeface="Georgia Pro" panose="02040502050405020303" pitchFamily="18" charset="0"/>
                        </a:rPr>
                        <a:t>SGK İşveren Prim Desteği</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tc>
                <a:tc>
                  <a:txBody>
                    <a:bodyPr/>
                    <a:lstStyle/>
                    <a:p>
                      <a:pPr algn="ctr">
                        <a:lnSpc>
                          <a:spcPct val="107000"/>
                        </a:lnSpc>
                        <a:spcAft>
                          <a:spcPts val="800"/>
                        </a:spcAft>
                      </a:pPr>
                      <a:r>
                        <a:rPr lang="tr-TR" sz="1800" dirty="0">
                          <a:effectLst/>
                          <a:latin typeface="Georgia Pro" panose="02040502050405020303" pitchFamily="18" charset="0"/>
                        </a:rPr>
                        <a:t>Var</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tc>
                  <a:txBody>
                    <a:bodyPr/>
                    <a:lstStyle/>
                    <a:p>
                      <a:pPr algn="ctr">
                        <a:lnSpc>
                          <a:spcPct val="107000"/>
                        </a:lnSpc>
                        <a:spcAft>
                          <a:spcPts val="800"/>
                        </a:spcAft>
                      </a:pPr>
                      <a:r>
                        <a:rPr lang="tr-TR" sz="1800" dirty="0">
                          <a:effectLst/>
                          <a:latin typeface="Georgia Pro" panose="02040502050405020303" pitchFamily="18" charset="0"/>
                        </a:rPr>
                        <a:t>Var</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extLst>
                  <a:ext uri="{0D108BD9-81ED-4DB2-BD59-A6C34878D82A}">
                    <a16:rowId xmlns:a16="http://schemas.microsoft.com/office/drawing/2014/main" val="2015568533"/>
                  </a:ext>
                </a:extLst>
              </a:tr>
              <a:tr h="311707">
                <a:tc>
                  <a:txBody>
                    <a:bodyPr/>
                    <a:lstStyle/>
                    <a:p>
                      <a:pPr>
                        <a:lnSpc>
                          <a:spcPct val="107000"/>
                        </a:lnSpc>
                        <a:spcAft>
                          <a:spcPts val="800"/>
                        </a:spcAft>
                      </a:pPr>
                      <a:r>
                        <a:rPr lang="tr-TR" sz="1800" dirty="0">
                          <a:effectLst/>
                          <a:latin typeface="Georgia Pro" panose="02040502050405020303" pitchFamily="18" charset="0"/>
                        </a:rPr>
                        <a:t>Gelir Vergisi Stopaj Teşviki</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tc>
                <a:tc>
                  <a:txBody>
                    <a:bodyPr/>
                    <a:lstStyle/>
                    <a:p>
                      <a:pPr algn="ctr">
                        <a:lnSpc>
                          <a:spcPct val="107000"/>
                        </a:lnSpc>
                        <a:spcAft>
                          <a:spcPts val="800"/>
                        </a:spcAft>
                      </a:pPr>
                      <a:r>
                        <a:rPr lang="tr-TR" sz="1800" dirty="0">
                          <a:effectLst/>
                          <a:latin typeface="Georgia Pro" panose="02040502050405020303" pitchFamily="18" charset="0"/>
                        </a:rPr>
                        <a:t>Var</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tc>
                  <a:txBody>
                    <a:bodyPr/>
                    <a:lstStyle/>
                    <a:p>
                      <a:pPr algn="ctr">
                        <a:lnSpc>
                          <a:spcPct val="107000"/>
                        </a:lnSpc>
                        <a:spcAft>
                          <a:spcPts val="800"/>
                        </a:spcAft>
                      </a:pPr>
                      <a:r>
                        <a:rPr lang="tr-TR" sz="1800" dirty="0">
                          <a:effectLst/>
                          <a:latin typeface="Georgia Pro" panose="02040502050405020303" pitchFamily="18" charset="0"/>
                        </a:rPr>
                        <a:t>Var</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extLst>
                  <a:ext uri="{0D108BD9-81ED-4DB2-BD59-A6C34878D82A}">
                    <a16:rowId xmlns:a16="http://schemas.microsoft.com/office/drawing/2014/main" val="2683013803"/>
                  </a:ext>
                </a:extLst>
              </a:tr>
              <a:tr h="634137">
                <a:tc>
                  <a:txBody>
                    <a:bodyPr/>
                    <a:lstStyle/>
                    <a:p>
                      <a:pPr>
                        <a:lnSpc>
                          <a:spcPct val="107000"/>
                        </a:lnSpc>
                        <a:spcAft>
                          <a:spcPts val="800"/>
                        </a:spcAft>
                      </a:pPr>
                      <a:r>
                        <a:rPr lang="tr-TR" sz="1800" dirty="0">
                          <a:effectLst/>
                          <a:latin typeface="Georgia Pro" panose="02040502050405020303" pitchFamily="18" charset="0"/>
                        </a:rPr>
                        <a:t>Damga Vergisi İstisnası</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tc>
                <a:tc>
                  <a:txBody>
                    <a:bodyPr/>
                    <a:lstStyle/>
                    <a:p>
                      <a:pPr algn="ctr">
                        <a:lnSpc>
                          <a:spcPct val="107000"/>
                        </a:lnSpc>
                        <a:spcAft>
                          <a:spcPts val="800"/>
                        </a:spcAft>
                      </a:pPr>
                      <a:r>
                        <a:rPr lang="tr-TR" sz="1800" dirty="0">
                          <a:effectLst/>
                          <a:latin typeface="Georgia Pro" panose="02040502050405020303" pitchFamily="18" charset="0"/>
                        </a:rPr>
                        <a:t>Var</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tc>
                  <a:txBody>
                    <a:bodyPr/>
                    <a:lstStyle/>
                    <a:p>
                      <a:pPr algn="ctr">
                        <a:lnSpc>
                          <a:spcPct val="107000"/>
                        </a:lnSpc>
                        <a:spcAft>
                          <a:spcPts val="800"/>
                        </a:spcAft>
                      </a:pPr>
                      <a:r>
                        <a:rPr lang="tr-TR" sz="1800" dirty="0">
                          <a:effectLst/>
                          <a:latin typeface="Georgia Pro" panose="02040502050405020303" pitchFamily="18" charset="0"/>
                        </a:rPr>
                        <a:t>Ücretlerde</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extLst>
                  <a:ext uri="{0D108BD9-81ED-4DB2-BD59-A6C34878D82A}">
                    <a16:rowId xmlns:a16="http://schemas.microsoft.com/office/drawing/2014/main" val="3644515424"/>
                  </a:ext>
                </a:extLst>
              </a:tr>
              <a:tr h="311707">
                <a:tc>
                  <a:txBody>
                    <a:bodyPr/>
                    <a:lstStyle/>
                    <a:p>
                      <a:pPr>
                        <a:lnSpc>
                          <a:spcPct val="107000"/>
                        </a:lnSpc>
                        <a:spcAft>
                          <a:spcPts val="800"/>
                        </a:spcAft>
                      </a:pPr>
                      <a:r>
                        <a:rPr lang="tr-TR" sz="1800" dirty="0">
                          <a:effectLst/>
                          <a:latin typeface="Georgia Pro" panose="02040502050405020303" pitchFamily="18" charset="0"/>
                        </a:rPr>
                        <a:t>Gümrük Vergisi İstisnası</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tc>
                <a:tc>
                  <a:txBody>
                    <a:bodyPr/>
                    <a:lstStyle/>
                    <a:p>
                      <a:pPr algn="ctr">
                        <a:lnSpc>
                          <a:spcPct val="107000"/>
                        </a:lnSpc>
                        <a:spcAft>
                          <a:spcPts val="800"/>
                        </a:spcAft>
                      </a:pPr>
                      <a:r>
                        <a:rPr lang="tr-TR" sz="1800" dirty="0">
                          <a:effectLst/>
                          <a:latin typeface="Georgia Pro" panose="02040502050405020303" pitchFamily="18" charset="0"/>
                        </a:rPr>
                        <a:t>Var</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tc>
                  <a:txBody>
                    <a:bodyPr/>
                    <a:lstStyle/>
                    <a:p>
                      <a:pPr algn="ctr">
                        <a:lnSpc>
                          <a:spcPct val="107000"/>
                        </a:lnSpc>
                        <a:spcAft>
                          <a:spcPts val="800"/>
                        </a:spcAft>
                      </a:pPr>
                      <a:r>
                        <a:rPr lang="tr-TR" sz="1800" dirty="0">
                          <a:effectLst/>
                          <a:latin typeface="Georgia Pro" panose="02040502050405020303" pitchFamily="18" charset="0"/>
                        </a:rPr>
                        <a:t>Var</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extLst>
                  <a:ext uri="{0D108BD9-81ED-4DB2-BD59-A6C34878D82A}">
                    <a16:rowId xmlns:a16="http://schemas.microsoft.com/office/drawing/2014/main" val="1046733857"/>
                  </a:ext>
                </a:extLst>
              </a:tr>
              <a:tr h="311707">
                <a:tc>
                  <a:txBody>
                    <a:bodyPr/>
                    <a:lstStyle/>
                    <a:p>
                      <a:pPr>
                        <a:lnSpc>
                          <a:spcPct val="107000"/>
                        </a:lnSpc>
                        <a:spcAft>
                          <a:spcPts val="800"/>
                        </a:spcAft>
                      </a:pPr>
                      <a:r>
                        <a:rPr lang="tr-TR" sz="1800" dirty="0">
                          <a:effectLst/>
                          <a:latin typeface="Georgia Pro" panose="02040502050405020303" pitchFamily="18" charset="0"/>
                        </a:rPr>
                        <a:t>Kurumlar Vergisi İstisnası</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tc>
                <a:tc>
                  <a:txBody>
                    <a:bodyPr/>
                    <a:lstStyle/>
                    <a:p>
                      <a:pPr algn="ctr">
                        <a:lnSpc>
                          <a:spcPct val="107000"/>
                        </a:lnSpc>
                        <a:spcAft>
                          <a:spcPts val="800"/>
                        </a:spcAft>
                      </a:pPr>
                      <a:r>
                        <a:rPr lang="tr-TR" sz="1800" dirty="0">
                          <a:effectLst/>
                          <a:latin typeface="Georgia Pro" panose="02040502050405020303" pitchFamily="18" charset="0"/>
                        </a:rPr>
                        <a:t>Yok</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tc>
                  <a:txBody>
                    <a:bodyPr/>
                    <a:lstStyle/>
                    <a:p>
                      <a:pPr algn="ctr">
                        <a:lnSpc>
                          <a:spcPct val="107000"/>
                        </a:lnSpc>
                        <a:spcAft>
                          <a:spcPts val="800"/>
                        </a:spcAft>
                      </a:pPr>
                      <a:r>
                        <a:rPr lang="tr-TR" sz="1800" dirty="0">
                          <a:effectLst/>
                          <a:latin typeface="Georgia Pro" panose="02040502050405020303" pitchFamily="18" charset="0"/>
                        </a:rPr>
                        <a:t>Var</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extLst>
                  <a:ext uri="{0D108BD9-81ED-4DB2-BD59-A6C34878D82A}">
                    <a16:rowId xmlns:a16="http://schemas.microsoft.com/office/drawing/2014/main" val="2885014972"/>
                  </a:ext>
                </a:extLst>
              </a:tr>
              <a:tr h="634137">
                <a:tc>
                  <a:txBody>
                    <a:bodyPr/>
                    <a:lstStyle/>
                    <a:p>
                      <a:pPr>
                        <a:lnSpc>
                          <a:spcPct val="107000"/>
                        </a:lnSpc>
                        <a:spcAft>
                          <a:spcPts val="800"/>
                        </a:spcAft>
                      </a:pPr>
                      <a:r>
                        <a:rPr lang="tr-TR" sz="1800" dirty="0">
                          <a:effectLst/>
                          <a:latin typeface="Georgia Pro" panose="02040502050405020303" pitchFamily="18" charset="0"/>
                        </a:rPr>
                        <a:t>Makine ve teçhizat alımında KDV istisnası</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tc>
                <a:tc>
                  <a:txBody>
                    <a:bodyPr/>
                    <a:lstStyle/>
                    <a:p>
                      <a:pPr algn="ctr">
                        <a:lnSpc>
                          <a:spcPct val="107000"/>
                        </a:lnSpc>
                        <a:spcAft>
                          <a:spcPts val="800"/>
                        </a:spcAft>
                      </a:pPr>
                      <a:r>
                        <a:rPr lang="tr-TR" sz="1800" dirty="0">
                          <a:effectLst/>
                          <a:latin typeface="Georgia Pro" panose="02040502050405020303" pitchFamily="18" charset="0"/>
                        </a:rPr>
                        <a:t>Var</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tc>
                  <a:txBody>
                    <a:bodyPr/>
                    <a:lstStyle/>
                    <a:p>
                      <a:pPr algn="ctr">
                        <a:lnSpc>
                          <a:spcPct val="107000"/>
                        </a:lnSpc>
                        <a:spcAft>
                          <a:spcPts val="800"/>
                        </a:spcAft>
                      </a:pPr>
                      <a:r>
                        <a:rPr lang="tr-TR" sz="1800" dirty="0">
                          <a:effectLst/>
                          <a:latin typeface="Georgia Pro" panose="02040502050405020303" pitchFamily="18" charset="0"/>
                        </a:rPr>
                        <a:t>Var</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extLst>
                  <a:ext uri="{0D108BD9-81ED-4DB2-BD59-A6C34878D82A}">
                    <a16:rowId xmlns:a16="http://schemas.microsoft.com/office/drawing/2014/main" val="3502526140"/>
                  </a:ext>
                </a:extLst>
              </a:tr>
              <a:tr h="311707">
                <a:tc>
                  <a:txBody>
                    <a:bodyPr/>
                    <a:lstStyle/>
                    <a:p>
                      <a:pPr>
                        <a:lnSpc>
                          <a:spcPct val="107000"/>
                        </a:lnSpc>
                        <a:spcAft>
                          <a:spcPts val="800"/>
                        </a:spcAft>
                      </a:pPr>
                      <a:r>
                        <a:rPr lang="tr-TR" sz="1800" dirty="0">
                          <a:effectLst/>
                          <a:latin typeface="Georgia Pro" panose="02040502050405020303" pitchFamily="18" charset="0"/>
                        </a:rPr>
                        <a:t>KDV İstisnası (Yazılım</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tc>
                <a:tc>
                  <a:txBody>
                    <a:bodyPr/>
                    <a:lstStyle/>
                    <a:p>
                      <a:pPr algn="ctr">
                        <a:lnSpc>
                          <a:spcPct val="107000"/>
                        </a:lnSpc>
                        <a:spcAft>
                          <a:spcPts val="800"/>
                        </a:spcAft>
                      </a:pPr>
                      <a:r>
                        <a:rPr lang="tr-TR" sz="1800" dirty="0">
                          <a:effectLst/>
                          <a:latin typeface="Georgia Pro" panose="02040502050405020303" pitchFamily="18" charset="0"/>
                        </a:rPr>
                        <a:t>Yok</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tc>
                  <a:txBody>
                    <a:bodyPr/>
                    <a:lstStyle/>
                    <a:p>
                      <a:pPr algn="ctr">
                        <a:lnSpc>
                          <a:spcPct val="107000"/>
                        </a:lnSpc>
                        <a:spcAft>
                          <a:spcPts val="800"/>
                        </a:spcAft>
                      </a:pPr>
                      <a:r>
                        <a:rPr lang="tr-TR" sz="1800" dirty="0">
                          <a:effectLst/>
                          <a:latin typeface="Georgia Pro" panose="02040502050405020303" pitchFamily="18" charset="0"/>
                        </a:rPr>
                        <a:t>Var</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extLst>
                  <a:ext uri="{0D108BD9-81ED-4DB2-BD59-A6C34878D82A}">
                    <a16:rowId xmlns:a16="http://schemas.microsoft.com/office/drawing/2014/main" val="2456821031"/>
                  </a:ext>
                </a:extLst>
              </a:tr>
              <a:tr h="639749">
                <a:tc>
                  <a:txBody>
                    <a:bodyPr/>
                    <a:lstStyle/>
                    <a:p>
                      <a:pPr>
                        <a:lnSpc>
                          <a:spcPct val="107000"/>
                        </a:lnSpc>
                        <a:spcAft>
                          <a:spcPts val="800"/>
                        </a:spcAft>
                      </a:pPr>
                      <a:r>
                        <a:rPr lang="tr-TR" sz="1800" dirty="0">
                          <a:effectLst/>
                          <a:latin typeface="Georgia Pro" panose="02040502050405020303" pitchFamily="18" charset="0"/>
                        </a:rPr>
                        <a:t>Tasarıma Dayalı Ürün Satışlarında Kurumlar Vergisi İstisnası</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tc>
                <a:tc>
                  <a:txBody>
                    <a:bodyPr/>
                    <a:lstStyle/>
                    <a:p>
                      <a:pPr algn="ctr">
                        <a:lnSpc>
                          <a:spcPct val="107000"/>
                        </a:lnSpc>
                        <a:spcAft>
                          <a:spcPts val="800"/>
                        </a:spcAft>
                      </a:pPr>
                      <a:r>
                        <a:rPr lang="tr-TR" sz="1800" dirty="0">
                          <a:effectLst/>
                          <a:latin typeface="Georgia Pro" panose="02040502050405020303" pitchFamily="18" charset="0"/>
                        </a:rPr>
                        <a:t>Yok</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tc>
                  <a:txBody>
                    <a:bodyPr/>
                    <a:lstStyle/>
                    <a:p>
                      <a:pPr algn="ctr">
                        <a:lnSpc>
                          <a:spcPct val="107000"/>
                        </a:lnSpc>
                        <a:spcAft>
                          <a:spcPts val="800"/>
                        </a:spcAft>
                      </a:pPr>
                      <a:r>
                        <a:rPr lang="tr-TR" sz="1800" dirty="0">
                          <a:effectLst/>
                          <a:latin typeface="Georgia Pro" panose="02040502050405020303" pitchFamily="18" charset="0"/>
                        </a:rPr>
                        <a:t>Var</a:t>
                      </a:r>
                      <a:endParaRPr lang="tr-TR" sz="1800" dirty="0">
                        <a:effectLst/>
                        <a:latin typeface="Georgia Pro" panose="02040502050405020303" pitchFamily="18" charset="0"/>
                        <a:ea typeface="Calibri" panose="020F0502020204030204" pitchFamily="34" charset="0"/>
                        <a:cs typeface="Times New Roman" panose="02020603050405020304" pitchFamily="18" charset="0"/>
                      </a:endParaRPr>
                    </a:p>
                  </a:txBody>
                  <a:tcPr marL="59478" marR="59478" marT="0" marB="0" anchor="ctr"/>
                </a:tc>
                <a:extLst>
                  <a:ext uri="{0D108BD9-81ED-4DB2-BD59-A6C34878D82A}">
                    <a16:rowId xmlns:a16="http://schemas.microsoft.com/office/drawing/2014/main" val="2601982281"/>
                  </a:ext>
                </a:extLst>
              </a:tr>
            </a:tbl>
          </a:graphicData>
        </a:graphic>
      </p:graphicFrame>
      <p:sp>
        <p:nvSpPr>
          <p:cNvPr id="3" name="Slayt Numarası Yer Tutucusu 2">
            <a:extLst>
              <a:ext uri="{FF2B5EF4-FFF2-40B4-BE49-F238E27FC236}">
                <a16:creationId xmlns:a16="http://schemas.microsoft.com/office/drawing/2014/main" id="{8BAE13EC-5FCA-48B8-BB81-2D90FFDEF7BA}"/>
              </a:ext>
            </a:extLst>
          </p:cNvPr>
          <p:cNvSpPr>
            <a:spLocks noGrp="1"/>
          </p:cNvSpPr>
          <p:nvPr>
            <p:ph type="sldNum" sz="quarter" idx="12"/>
          </p:nvPr>
        </p:nvSpPr>
        <p:spPr/>
        <p:txBody>
          <a:bodyPr/>
          <a:lstStyle/>
          <a:p>
            <a:fld id="{69E57DC2-970A-4B3E-BB1C-7A09969E49DF}" type="slidenum">
              <a:rPr lang="en-US" smtClean="0"/>
              <a:t>56</a:t>
            </a:fld>
            <a:endParaRPr lang="en-US" dirty="0"/>
          </a:p>
        </p:txBody>
      </p:sp>
    </p:spTree>
    <p:extLst>
      <p:ext uri="{BB962C8B-B14F-4D97-AF65-F5344CB8AC3E}">
        <p14:creationId xmlns:p14="http://schemas.microsoft.com/office/powerpoint/2010/main" val="15354093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3EDC91-6F3E-487D-B55C-35A628AFD60A}"/>
              </a:ext>
            </a:extLst>
          </p:cNvPr>
          <p:cNvSpPr>
            <a:spLocks noGrp="1"/>
          </p:cNvSpPr>
          <p:nvPr>
            <p:ph type="title"/>
          </p:nvPr>
        </p:nvSpPr>
        <p:spPr>
          <a:xfrm>
            <a:off x="864524" y="685800"/>
            <a:ext cx="11022676" cy="1276004"/>
          </a:xfrm>
        </p:spPr>
        <p:txBody>
          <a:bodyPr>
            <a:normAutofit/>
          </a:bodyPr>
          <a:lstStyle/>
          <a:p>
            <a:pPr algn="ctr"/>
            <a:r>
              <a:rPr lang="tr-TR" sz="3200" b="1" dirty="0">
                <a:solidFill>
                  <a:srgbClr val="FF0000"/>
                </a:solidFill>
                <a:latin typeface="Georgia Pro" panose="02040502050405020303" pitchFamily="18" charset="0"/>
              </a:rPr>
              <a:t>YMM TASDİK RAPORU İLE SAĞLANAN İSTİSNA VE İNDİRİMLER </a:t>
            </a:r>
          </a:p>
        </p:txBody>
      </p:sp>
      <p:sp>
        <p:nvSpPr>
          <p:cNvPr id="3" name="İçerik Yer Tutucusu 2">
            <a:extLst>
              <a:ext uri="{FF2B5EF4-FFF2-40B4-BE49-F238E27FC236}">
                <a16:creationId xmlns:a16="http://schemas.microsoft.com/office/drawing/2014/main" id="{B7A4B35F-4E8C-44F6-8735-537C0CB0AF05}"/>
              </a:ext>
            </a:extLst>
          </p:cNvPr>
          <p:cNvSpPr>
            <a:spLocks noGrp="1"/>
          </p:cNvSpPr>
          <p:nvPr>
            <p:ph idx="1"/>
          </p:nvPr>
        </p:nvSpPr>
        <p:spPr>
          <a:xfrm>
            <a:off x="881149" y="2277687"/>
            <a:ext cx="11089178" cy="4272742"/>
          </a:xfrm>
        </p:spPr>
        <p:txBody>
          <a:bodyPr>
            <a:noAutofit/>
          </a:bodyPr>
          <a:lstStyle/>
          <a:p>
            <a:r>
              <a:rPr lang="tr-TR" sz="2400" dirty="0">
                <a:latin typeface="Georgia Pro" panose="02040502050405020303" pitchFamily="18" charset="0"/>
              </a:rPr>
              <a:t>30/12/2025 tarihli Resmi Gazete’ de Yayımlanan 49 Seri No.lu Serbest Muhasebeci Mali Müşavirlik ve Yeminli Mali Müşavirlik Kanunu Genel Tebliği ile Gelir ve Kurumlar Vergisi Beyannamelerinde yer alan istisna ,indirim ve uygulamalardan yararlanabilmeleri ile  yerel ve küresel asgari tamamlayıcı kurumlar vergisi işlemlerinin Yeminli Mali Müşavirlerce düzenlenmiş tasdik raporu ibraz şartına bağlanmıştır.</a:t>
            </a:r>
          </a:p>
          <a:p>
            <a:r>
              <a:rPr lang="tr-TR" sz="2400" dirty="0">
                <a:latin typeface="Georgia Pro" panose="02040502050405020303" pitchFamily="18" charset="0"/>
              </a:rPr>
              <a:t>Bu tebliğ uyarınca 2025 yılından itibaren «</a:t>
            </a:r>
            <a:r>
              <a:rPr lang="tr-TR" sz="2400" b="1" dirty="0">
                <a:solidFill>
                  <a:srgbClr val="FF0000"/>
                </a:solidFill>
                <a:latin typeface="Georgia Pro" panose="02040502050405020303" pitchFamily="18" charset="0"/>
              </a:rPr>
              <a:t>Teknoloji Geliştirme Bölgelerinde Elde Edilen Kazanç İstisnası ve Ar-Ge İndiriminde</a:t>
            </a:r>
            <a:r>
              <a:rPr lang="tr-TR" sz="2400" dirty="0">
                <a:latin typeface="Georgia Pro" panose="02040502050405020303" pitchFamily="18" charset="0"/>
              </a:rPr>
              <a:t>n» yararlanabilmeleri için her  </a:t>
            </a:r>
            <a:r>
              <a:rPr lang="tr-TR" sz="2400" b="1" dirty="0">
                <a:solidFill>
                  <a:srgbClr val="FF0000"/>
                </a:solidFill>
                <a:latin typeface="Georgia Pro" panose="02040502050405020303" pitchFamily="18" charset="0"/>
              </a:rPr>
              <a:t>500.000 TL</a:t>
            </a:r>
            <a:r>
              <a:rPr lang="tr-TR" sz="2400" dirty="0">
                <a:latin typeface="Georgia Pro" panose="02040502050405020303" pitchFamily="18" charset="0"/>
              </a:rPr>
              <a:t>. </a:t>
            </a:r>
            <a:r>
              <a:rPr lang="tr-TR" sz="2400" dirty="0" err="1">
                <a:latin typeface="Georgia Pro" panose="02040502050405020303" pitchFamily="18" charset="0"/>
              </a:rPr>
              <a:t>yi</a:t>
            </a:r>
            <a:r>
              <a:rPr lang="tr-TR" sz="2400" dirty="0">
                <a:latin typeface="Georgia Pro" panose="02040502050405020303" pitchFamily="18" charset="0"/>
              </a:rPr>
              <a:t> aşan istisna ve indirimler için 2026 yılında verilecek Gelir Vergisi Beyannamesi ve Kurumlar Vergisi ekinde yada anılan beyannamelerinin verildiği ayı takip eden 2 ay içerisinde YMM tasdik raporu ibraz etme şartı getirilmiştir.</a:t>
            </a:r>
          </a:p>
        </p:txBody>
      </p:sp>
      <p:sp>
        <p:nvSpPr>
          <p:cNvPr id="4" name="Slayt Numarası Yer Tutucusu 3">
            <a:extLst>
              <a:ext uri="{FF2B5EF4-FFF2-40B4-BE49-F238E27FC236}">
                <a16:creationId xmlns:a16="http://schemas.microsoft.com/office/drawing/2014/main" id="{B11E1CD8-11F1-4792-BE3A-051F191AAE5D}"/>
              </a:ext>
            </a:extLst>
          </p:cNvPr>
          <p:cNvSpPr>
            <a:spLocks noGrp="1"/>
          </p:cNvSpPr>
          <p:nvPr>
            <p:ph type="sldNum" sz="quarter" idx="12"/>
          </p:nvPr>
        </p:nvSpPr>
        <p:spPr/>
        <p:txBody>
          <a:bodyPr/>
          <a:lstStyle/>
          <a:p>
            <a:fld id="{69E57DC2-970A-4B3E-BB1C-7A09969E49DF}" type="slidenum">
              <a:rPr lang="en-US" smtClean="0"/>
              <a:t>57</a:t>
            </a:fld>
            <a:endParaRPr lang="en-US" dirty="0"/>
          </a:p>
        </p:txBody>
      </p:sp>
    </p:spTree>
    <p:extLst>
      <p:ext uri="{BB962C8B-B14F-4D97-AF65-F5344CB8AC3E}">
        <p14:creationId xmlns:p14="http://schemas.microsoft.com/office/powerpoint/2010/main" val="29219212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261BD2-EF36-48B8-92C3-2AAA6A875C16}"/>
              </a:ext>
            </a:extLst>
          </p:cNvPr>
          <p:cNvSpPr>
            <a:spLocks noGrp="1"/>
          </p:cNvSpPr>
          <p:nvPr>
            <p:ph type="title"/>
          </p:nvPr>
        </p:nvSpPr>
        <p:spPr>
          <a:xfrm>
            <a:off x="1014761" y="507107"/>
            <a:ext cx="10972799" cy="1020610"/>
          </a:xfrm>
        </p:spPr>
        <p:txBody>
          <a:bodyPr>
            <a:normAutofit/>
          </a:bodyPr>
          <a:lstStyle/>
          <a:p>
            <a:pPr algn="ctr"/>
            <a:r>
              <a:rPr lang="tr-TR" sz="3600" dirty="0">
                <a:solidFill>
                  <a:srgbClr val="FF0000"/>
                </a:solidFill>
                <a:latin typeface="Georgia Pro" panose="02040502050405020303" pitchFamily="18" charset="0"/>
              </a:rPr>
              <a:t>KONU İLE İLGİLİ ÖZELGELER</a:t>
            </a:r>
          </a:p>
        </p:txBody>
      </p:sp>
      <p:sp>
        <p:nvSpPr>
          <p:cNvPr id="3" name="İçerik Yer Tutucusu 2">
            <a:extLst>
              <a:ext uri="{FF2B5EF4-FFF2-40B4-BE49-F238E27FC236}">
                <a16:creationId xmlns:a16="http://schemas.microsoft.com/office/drawing/2014/main" id="{D8D50967-945B-411A-AC49-BDADA363B4B8}"/>
              </a:ext>
            </a:extLst>
          </p:cNvPr>
          <p:cNvSpPr>
            <a:spLocks noGrp="1"/>
          </p:cNvSpPr>
          <p:nvPr>
            <p:ph idx="1"/>
          </p:nvPr>
        </p:nvSpPr>
        <p:spPr>
          <a:xfrm>
            <a:off x="1014760" y="2040673"/>
            <a:ext cx="10850137" cy="4560849"/>
          </a:xfrm>
        </p:spPr>
        <p:txBody>
          <a:bodyPr>
            <a:normAutofit lnSpcReduction="10000"/>
          </a:bodyPr>
          <a:lstStyle/>
          <a:p>
            <a:r>
              <a:rPr lang="tr-TR" sz="2000" b="1" u="sng" kern="100" dirty="0">
                <a:effectLst/>
                <a:latin typeface="Georgia Pro" panose="02040502050405020303" pitchFamily="18" charset="0"/>
                <a:ea typeface="Calibri" panose="020F0502020204030204" pitchFamily="34" charset="0"/>
                <a:cs typeface="Times New Roman" panose="02020603050405020304" pitchFamily="18" charset="0"/>
              </a:rPr>
              <a:t>Konya Vergi Dairesi Başkanlığı’nın 17/12/2011 tarih ve B.07.1.GİB.4.42.16.02-KDV-2-1982-106 sayılı </a:t>
            </a:r>
            <a:r>
              <a:rPr lang="tr-TR" sz="2000" b="1" u="sng" kern="100" dirty="0" err="1">
                <a:effectLst/>
                <a:latin typeface="Georgia Pro" panose="02040502050405020303" pitchFamily="18" charset="0"/>
                <a:ea typeface="Calibri" panose="020F0502020204030204" pitchFamily="34" charset="0"/>
                <a:cs typeface="Times New Roman" panose="02020603050405020304" pitchFamily="18" charset="0"/>
              </a:rPr>
              <a:t>özelgesinde</a:t>
            </a:r>
            <a:r>
              <a:rPr lang="tr-TR" sz="2000" b="1" u="sng" kern="100" dirty="0">
                <a:effectLst/>
                <a:latin typeface="Georgia Pro" panose="02040502050405020303" pitchFamily="18" charset="0"/>
                <a:ea typeface="Calibri" panose="020F0502020204030204" pitchFamily="34" charset="0"/>
                <a:cs typeface="Times New Roman" panose="02020603050405020304" pitchFamily="18" charset="0"/>
              </a:rPr>
              <a:t> </a:t>
            </a:r>
            <a:r>
              <a:rPr lang="tr-TR" sz="2000" u="sng" kern="100" dirty="0">
                <a:effectLst/>
                <a:latin typeface="Georgia Pro" panose="02040502050405020303" pitchFamily="18" charset="0"/>
                <a:ea typeface="Calibri" panose="020F0502020204030204" pitchFamily="34" charset="0"/>
                <a:cs typeface="Times New Roman" panose="02020603050405020304" pitchFamily="18" charset="0"/>
              </a:rPr>
              <a:t>«</a:t>
            </a:r>
            <a:r>
              <a:rPr lang="tr-TR" sz="2000" kern="100" dirty="0">
                <a:effectLst/>
                <a:latin typeface="Georgia Pro" panose="02040502050405020303" pitchFamily="18" charset="0"/>
                <a:ea typeface="Calibri" panose="020F0502020204030204" pitchFamily="34" charset="0"/>
                <a:cs typeface="Times New Roman" panose="02020603050405020304" pitchFamily="18" charset="0"/>
              </a:rPr>
              <a:t>Buna göre,   </a:t>
            </a:r>
            <a:r>
              <a:rPr lang="tr-TR" sz="2000" kern="100" dirty="0" err="1">
                <a:effectLst/>
                <a:latin typeface="Georgia Pro" panose="02040502050405020303" pitchFamily="18" charset="0"/>
                <a:ea typeface="Calibri" panose="020F0502020204030204" pitchFamily="34" charset="0"/>
                <a:cs typeface="Times New Roman" panose="02020603050405020304" pitchFamily="18" charset="0"/>
              </a:rPr>
              <a:t>Teknokent</a:t>
            </a:r>
            <a:r>
              <a:rPr lang="tr-TR" sz="2000" kern="100" dirty="0">
                <a:effectLst/>
                <a:latin typeface="Georgia Pro" panose="02040502050405020303" pitchFamily="18" charset="0"/>
                <a:ea typeface="Calibri" panose="020F0502020204030204" pitchFamily="34" charset="0"/>
                <a:cs typeface="Times New Roman" panose="02020603050405020304" pitchFamily="18" charset="0"/>
              </a:rPr>
              <a:t> binası içinde telefon ve internet yardımı ile satış sonrasında müşterilere çağrı destek hizmeti verilmesi karşılığında elde edilen kazancın kurumlar vergisi istisnası kapsamında ve katma değer vergisi istisnası kapsamında değerlendirilmesi mümkün bulunmamaktadır.» hükmü yer almaktadır</a:t>
            </a:r>
            <a:r>
              <a:rPr lang="tr-TR" sz="2000" kern="100" dirty="0">
                <a:effectLst/>
                <a:latin typeface="Century Gothic" panose="020B0502020202020204" pitchFamily="34" charset="0"/>
                <a:ea typeface="Calibri" panose="020F0502020204030204" pitchFamily="34" charset="0"/>
                <a:cs typeface="Times New Roman" panose="02020603050405020304" pitchFamily="18" charset="0"/>
              </a:rPr>
              <a:t>.</a:t>
            </a:r>
          </a:p>
          <a:p>
            <a:r>
              <a:rPr lang="tr-TR" sz="2000" b="1" u="sng" kern="100" dirty="0">
                <a:effectLst/>
                <a:latin typeface="Georgia Pro" panose="02040502050405020303" pitchFamily="18" charset="0"/>
                <a:ea typeface="Calibri" panose="020F0502020204030204" pitchFamily="34" charset="0"/>
                <a:cs typeface="Times New Roman" panose="02020603050405020304" pitchFamily="18" charset="0"/>
              </a:rPr>
              <a:t>İstanbul Vergi Dairesi Başkanlığı’nın 19/08/2011 Tarih ve B.07.1.GİB.4.34.16.01-KVK 6-1352sayılı </a:t>
            </a:r>
            <a:r>
              <a:rPr lang="tr-TR" sz="2000" b="1" u="sng" kern="100" dirty="0" err="1">
                <a:effectLst/>
                <a:latin typeface="Georgia Pro" panose="02040502050405020303" pitchFamily="18" charset="0"/>
                <a:ea typeface="Calibri" panose="020F0502020204030204" pitchFamily="34" charset="0"/>
                <a:cs typeface="Times New Roman" panose="02020603050405020304" pitchFamily="18" charset="0"/>
              </a:rPr>
              <a:t>özelgesinde</a:t>
            </a:r>
            <a:r>
              <a:rPr lang="tr-TR" sz="2000" b="1" u="sng" kern="100" dirty="0">
                <a:effectLst/>
                <a:latin typeface="Georgia Pro" panose="02040502050405020303" pitchFamily="18" charset="0"/>
                <a:ea typeface="Calibri" panose="020F0502020204030204" pitchFamily="34" charset="0"/>
                <a:cs typeface="Times New Roman" panose="02020603050405020304" pitchFamily="18" charset="0"/>
              </a:rPr>
              <a:t> </a:t>
            </a:r>
            <a:r>
              <a:rPr lang="tr-TR" sz="2000" kern="100" dirty="0">
                <a:effectLst/>
                <a:latin typeface="Georgia Pro" panose="02040502050405020303" pitchFamily="18" charset="0"/>
                <a:ea typeface="Calibri" panose="020F0502020204030204" pitchFamily="34" charset="0"/>
                <a:cs typeface="Times New Roman" panose="02020603050405020304" pitchFamily="18" charset="0"/>
              </a:rPr>
              <a:t>“Bu hüküm ve açıklamalara göre, Şirketinizin katıldığı fuarlarda yapılan organizasyon ve reklam harcamaları ile </a:t>
            </a:r>
            <a:r>
              <a:rPr lang="tr-TR" sz="2000" kern="100" dirty="0" err="1">
                <a:effectLst/>
                <a:latin typeface="Georgia Pro" panose="02040502050405020303" pitchFamily="18" charset="0"/>
                <a:ea typeface="Calibri" panose="020F0502020204030204" pitchFamily="34" charset="0"/>
                <a:cs typeface="Times New Roman" panose="02020603050405020304" pitchFamily="18" charset="0"/>
              </a:rPr>
              <a:t>stand</a:t>
            </a:r>
            <a:r>
              <a:rPr lang="tr-TR" sz="2000" kern="100" dirty="0">
                <a:effectLst/>
                <a:latin typeface="Georgia Pro" panose="02040502050405020303" pitchFamily="18" charset="0"/>
                <a:ea typeface="Calibri" panose="020F0502020204030204" pitchFamily="34" charset="0"/>
                <a:cs typeface="Times New Roman" panose="02020603050405020304" pitchFamily="18" charset="0"/>
              </a:rPr>
              <a:t> kiralama ve broşür  alımı gibi giderlerin, istisna kapsamında olan ya da olmayan faaliyetlerinizle doğrudan ilişkilendirilememesi şartıyla, bu faaliyetler ile ilgili olarak cari yılda oluşan maliyetlerin birbirine oranı esas alınarak dağıtılması mümkün bulunmaktadır.</a:t>
            </a:r>
          </a:p>
          <a:p>
            <a:r>
              <a:rPr lang="tr-TR" dirty="0">
                <a:latin typeface="Georgia Pro" panose="02040502050405020303" pitchFamily="18" charset="0"/>
                <a:ea typeface="Calibri" panose="020F0502020204030204" pitchFamily="34" charset="0"/>
                <a:cs typeface="Times New Roman" panose="02020603050405020304" pitchFamily="18" charset="0"/>
              </a:rPr>
              <a:t>Diğer taraftan belirlenen esaslar çerçevesinde </a:t>
            </a:r>
            <a:r>
              <a:rPr lang="tr-TR" dirty="0" err="1">
                <a:latin typeface="Georgia Pro" panose="02040502050405020303" pitchFamily="18" charset="0"/>
                <a:ea typeface="Calibri" panose="020F0502020204030204" pitchFamily="34" charset="0"/>
                <a:cs typeface="Times New Roman" panose="02020603050405020304" pitchFamily="18" charset="0"/>
              </a:rPr>
              <a:t>tescil,kayıt</a:t>
            </a:r>
            <a:r>
              <a:rPr lang="tr-TR" dirty="0">
                <a:latin typeface="Georgia Pro" panose="02040502050405020303" pitchFamily="18" charset="0"/>
                <a:ea typeface="Calibri" panose="020F0502020204030204" pitchFamily="34" charset="0"/>
                <a:cs typeface="Times New Roman" panose="02020603050405020304" pitchFamily="18" charset="0"/>
              </a:rPr>
              <a:t> veya bildirim şartının yerine getirilmemesi durumunda ise yararlanılan istisna kapsamında zamanında tahakkuk ettirilmeyen </a:t>
            </a:r>
            <a:r>
              <a:rPr lang="tr-TR" dirty="0" err="1">
                <a:latin typeface="Georgia Pro" panose="02040502050405020303" pitchFamily="18" charset="0"/>
                <a:ea typeface="Calibri" panose="020F0502020204030204" pitchFamily="34" charset="0"/>
                <a:cs typeface="Times New Roman" panose="02020603050405020304" pitchFamily="18" charset="0"/>
              </a:rPr>
              <a:t>verginin,vergi</a:t>
            </a:r>
            <a:r>
              <a:rPr lang="tr-TR" dirty="0">
                <a:latin typeface="Georgia Pro" panose="02040502050405020303" pitchFamily="18" charset="0"/>
                <a:ea typeface="Calibri" panose="020F0502020204030204" pitchFamily="34" charset="0"/>
                <a:cs typeface="Times New Roman" panose="02020603050405020304" pitchFamily="18" charset="0"/>
              </a:rPr>
              <a:t> </a:t>
            </a:r>
            <a:r>
              <a:rPr lang="tr-TR" dirty="0" err="1">
                <a:latin typeface="Georgia Pro" panose="02040502050405020303" pitchFamily="18" charset="0"/>
                <a:ea typeface="Calibri" panose="020F0502020204030204" pitchFamily="34" charset="0"/>
                <a:cs typeface="Times New Roman" panose="02020603050405020304" pitchFamily="18" charset="0"/>
              </a:rPr>
              <a:t>ziyaı</a:t>
            </a:r>
            <a:r>
              <a:rPr lang="tr-TR" dirty="0">
                <a:latin typeface="Georgia Pro" panose="02040502050405020303" pitchFamily="18" charset="0"/>
                <a:ea typeface="Calibri" panose="020F0502020204030204" pitchFamily="34" charset="0"/>
                <a:cs typeface="Times New Roman" panose="02020603050405020304" pitchFamily="18" charset="0"/>
              </a:rPr>
              <a:t> cezası uygulanmaksızın gecikme faiziyle birlikte tahsil olunacağı tabidir» diye cevap verilmiştir.</a:t>
            </a:r>
            <a:r>
              <a:rPr lang="tr-TR" sz="2000" dirty="0">
                <a:effectLst/>
                <a:latin typeface="Georgia Pro" panose="02040502050405020303" pitchFamily="18" charset="0"/>
                <a:ea typeface="Calibri" panose="020F0502020204030204" pitchFamily="34" charset="0"/>
                <a:cs typeface="Times New Roman" panose="02020603050405020304" pitchFamily="18" charset="0"/>
              </a:rPr>
              <a:t>  </a:t>
            </a:r>
            <a:endParaRPr lang="tr-TR" dirty="0">
              <a:latin typeface="Georgia Pro" panose="02040502050405020303" pitchFamily="18" charset="0"/>
            </a:endParaRPr>
          </a:p>
          <a:p>
            <a:endParaRPr lang="tr-TR" dirty="0"/>
          </a:p>
        </p:txBody>
      </p:sp>
      <p:sp>
        <p:nvSpPr>
          <p:cNvPr id="4" name="Slayt Numarası Yer Tutucusu 3">
            <a:extLst>
              <a:ext uri="{FF2B5EF4-FFF2-40B4-BE49-F238E27FC236}">
                <a16:creationId xmlns:a16="http://schemas.microsoft.com/office/drawing/2014/main" id="{75308430-86C2-4403-883B-ED3BEE6943E1}"/>
              </a:ext>
            </a:extLst>
          </p:cNvPr>
          <p:cNvSpPr>
            <a:spLocks noGrp="1"/>
          </p:cNvSpPr>
          <p:nvPr>
            <p:ph type="sldNum" sz="quarter" idx="12"/>
          </p:nvPr>
        </p:nvSpPr>
        <p:spPr/>
        <p:txBody>
          <a:bodyPr/>
          <a:lstStyle/>
          <a:p>
            <a:fld id="{69E57DC2-970A-4B3E-BB1C-7A09969E49DF}" type="slidenum">
              <a:rPr lang="en-US" smtClean="0"/>
              <a:t>58</a:t>
            </a:fld>
            <a:endParaRPr lang="en-US" dirty="0"/>
          </a:p>
        </p:txBody>
      </p:sp>
    </p:spTree>
    <p:extLst>
      <p:ext uri="{BB962C8B-B14F-4D97-AF65-F5344CB8AC3E}">
        <p14:creationId xmlns:p14="http://schemas.microsoft.com/office/powerpoint/2010/main" val="34874632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B482E3-93D8-491C-83E1-65280FB0A181}"/>
              </a:ext>
            </a:extLst>
          </p:cNvPr>
          <p:cNvSpPr>
            <a:spLocks noGrp="1"/>
          </p:cNvSpPr>
          <p:nvPr>
            <p:ph type="title"/>
          </p:nvPr>
        </p:nvSpPr>
        <p:spPr>
          <a:xfrm>
            <a:off x="892097" y="685800"/>
            <a:ext cx="11006253" cy="875371"/>
          </a:xfrm>
        </p:spPr>
        <p:txBody>
          <a:bodyPr>
            <a:normAutofit/>
          </a:bodyPr>
          <a:lstStyle/>
          <a:p>
            <a:pPr algn="ctr"/>
            <a:r>
              <a:rPr lang="tr-TR" sz="3600" b="1" dirty="0">
                <a:solidFill>
                  <a:srgbClr val="FF0000"/>
                </a:solidFill>
                <a:latin typeface="Georgia Pro" panose="02040502050405020303" pitchFamily="18" charset="0"/>
              </a:rPr>
              <a:t>KONU İLE İLGİLİ ÖZELGELER</a:t>
            </a:r>
            <a:endParaRPr lang="tr-TR" sz="3600" b="1" dirty="0"/>
          </a:p>
        </p:txBody>
      </p:sp>
      <p:sp>
        <p:nvSpPr>
          <p:cNvPr id="3" name="İçerik Yer Tutucusu 2">
            <a:extLst>
              <a:ext uri="{FF2B5EF4-FFF2-40B4-BE49-F238E27FC236}">
                <a16:creationId xmlns:a16="http://schemas.microsoft.com/office/drawing/2014/main" id="{4E9661F1-C646-41D1-9F2A-FCE911A25052}"/>
              </a:ext>
            </a:extLst>
          </p:cNvPr>
          <p:cNvSpPr>
            <a:spLocks noGrp="1"/>
          </p:cNvSpPr>
          <p:nvPr>
            <p:ph idx="1"/>
          </p:nvPr>
        </p:nvSpPr>
        <p:spPr>
          <a:xfrm>
            <a:off x="981307" y="2285999"/>
            <a:ext cx="10917043" cy="4304371"/>
          </a:xfrm>
        </p:spPr>
        <p:txBody>
          <a:bodyPr/>
          <a:lstStyle/>
          <a:p>
            <a:r>
              <a:rPr lang="tr-TR" sz="2000" b="1" kern="100" dirty="0">
                <a:effectLst/>
                <a:latin typeface="Georgia Pro" panose="02040502050405020303" pitchFamily="18" charset="0"/>
                <a:ea typeface="Calibri" panose="020F0502020204030204" pitchFamily="34" charset="0"/>
                <a:cs typeface="Times New Roman" panose="02020603050405020304" pitchFamily="18" charset="0"/>
              </a:rPr>
              <a:t>Ankara Vergi Dairesi Başkanlığı’ </a:t>
            </a:r>
            <a:r>
              <a:rPr lang="tr-TR" sz="2000" b="1" kern="100" dirty="0" err="1">
                <a:effectLst/>
                <a:latin typeface="Georgia Pro" panose="02040502050405020303" pitchFamily="18" charset="0"/>
                <a:ea typeface="Calibri" panose="020F0502020204030204" pitchFamily="34" charset="0"/>
                <a:cs typeface="Times New Roman" panose="02020603050405020304" pitchFamily="18" charset="0"/>
              </a:rPr>
              <a:t>nın</a:t>
            </a:r>
            <a:r>
              <a:rPr lang="tr-TR" sz="2000" b="1" kern="100" dirty="0">
                <a:effectLst/>
                <a:latin typeface="Georgia Pro" panose="02040502050405020303" pitchFamily="18" charset="0"/>
                <a:ea typeface="Calibri" panose="020F0502020204030204" pitchFamily="34" charset="0"/>
                <a:cs typeface="Times New Roman" panose="02020603050405020304" pitchFamily="18" charset="0"/>
              </a:rPr>
              <a:t> 19/08/2020 tarih ve 84974990-130[KDV2/İ/GEÇ20/2017/09]-217849sayılı  </a:t>
            </a:r>
            <a:r>
              <a:rPr lang="tr-TR" sz="2000" b="1" kern="100" dirty="0" err="1">
                <a:effectLst/>
                <a:latin typeface="Georgia Pro" panose="02040502050405020303" pitchFamily="18" charset="0"/>
                <a:ea typeface="Calibri" panose="020F0502020204030204" pitchFamily="34" charset="0"/>
                <a:cs typeface="Times New Roman" panose="02020603050405020304" pitchFamily="18" charset="0"/>
              </a:rPr>
              <a:t>özelgesinde</a:t>
            </a:r>
            <a:r>
              <a:rPr lang="tr-TR" sz="2000" b="1" kern="100" dirty="0">
                <a:effectLst/>
                <a:latin typeface="Georgia Pro" panose="02040502050405020303" pitchFamily="18" charset="0"/>
                <a:ea typeface="Calibri" panose="020F0502020204030204" pitchFamily="34" charset="0"/>
                <a:cs typeface="Times New Roman" panose="02020603050405020304" pitchFamily="18" charset="0"/>
              </a:rPr>
              <a:t> </a:t>
            </a:r>
            <a:r>
              <a:rPr lang="tr-TR" sz="2000" kern="100" dirty="0">
                <a:effectLst/>
                <a:latin typeface="Georgia Pro" panose="02040502050405020303" pitchFamily="18" charset="0"/>
                <a:ea typeface="Calibri" panose="020F0502020204030204" pitchFamily="34" charset="0"/>
                <a:cs typeface="Times New Roman" panose="02020603050405020304" pitchFamily="18" charset="0"/>
              </a:rPr>
              <a:t>“Buna göre, şirketinizin … </a:t>
            </a:r>
            <a:r>
              <a:rPr lang="tr-TR" sz="2000" kern="100" dirty="0" err="1">
                <a:effectLst/>
                <a:latin typeface="Georgia Pro" panose="02040502050405020303" pitchFamily="18" charset="0"/>
                <a:ea typeface="Calibri" panose="020F0502020204030204" pitchFamily="34" charset="0"/>
                <a:cs typeface="Times New Roman" panose="02020603050405020304" pitchFamily="18" charset="0"/>
              </a:rPr>
              <a:t>Teknokent'te</a:t>
            </a:r>
            <a:r>
              <a:rPr lang="tr-TR" sz="2000" kern="100" dirty="0">
                <a:effectLst/>
                <a:latin typeface="Georgia Pro" panose="02040502050405020303" pitchFamily="18" charset="0"/>
                <a:ea typeface="Calibri" panose="020F0502020204030204" pitchFamily="34" charset="0"/>
                <a:cs typeface="Times New Roman" panose="02020603050405020304" pitchFamily="18" charset="0"/>
              </a:rPr>
              <a:t> geliştirdiği proje kapsamında üretilen elektronik ticaret yazılımını kullanarak mağaza kiralama hizmeti sonucu elde ettiği kazancın kurumlar vergisi istisnasına ve  söz konusu hizmetin KDV Kanununun geçici 20 </a:t>
            </a:r>
            <a:r>
              <a:rPr lang="tr-TR" sz="2000" kern="100" dirty="0" err="1">
                <a:effectLst/>
                <a:latin typeface="Georgia Pro" panose="02040502050405020303" pitchFamily="18" charset="0"/>
                <a:ea typeface="Calibri" panose="020F0502020204030204" pitchFamily="34" charset="0"/>
                <a:cs typeface="Times New Roman" panose="02020603050405020304" pitchFamily="18" charset="0"/>
              </a:rPr>
              <a:t>nci</a:t>
            </a:r>
            <a:r>
              <a:rPr lang="tr-TR" sz="2000" kern="100" dirty="0">
                <a:effectLst/>
                <a:latin typeface="Georgia Pro" panose="02040502050405020303" pitchFamily="18" charset="0"/>
                <a:ea typeface="Calibri" panose="020F0502020204030204" pitchFamily="34" charset="0"/>
                <a:cs typeface="Times New Roman" panose="02020603050405020304" pitchFamily="18" charset="0"/>
              </a:rPr>
              <a:t> maddesi kapsamında KDV'den istisna tutulması mümkün değildir.</a:t>
            </a:r>
          </a:p>
          <a:p>
            <a:endParaRPr lang="tr-TR" dirty="0"/>
          </a:p>
        </p:txBody>
      </p:sp>
      <p:sp>
        <p:nvSpPr>
          <p:cNvPr id="4" name="Slayt Numarası Yer Tutucusu 3">
            <a:extLst>
              <a:ext uri="{FF2B5EF4-FFF2-40B4-BE49-F238E27FC236}">
                <a16:creationId xmlns:a16="http://schemas.microsoft.com/office/drawing/2014/main" id="{3ED69826-37B9-4665-99F6-F79002AE3C25}"/>
              </a:ext>
            </a:extLst>
          </p:cNvPr>
          <p:cNvSpPr>
            <a:spLocks noGrp="1"/>
          </p:cNvSpPr>
          <p:nvPr>
            <p:ph type="sldNum" sz="quarter" idx="12"/>
          </p:nvPr>
        </p:nvSpPr>
        <p:spPr/>
        <p:txBody>
          <a:bodyPr/>
          <a:lstStyle/>
          <a:p>
            <a:fld id="{69E57DC2-970A-4B3E-BB1C-7A09969E49DF}" type="slidenum">
              <a:rPr lang="en-US" smtClean="0"/>
              <a:t>59</a:t>
            </a:fld>
            <a:endParaRPr lang="en-US" dirty="0"/>
          </a:p>
        </p:txBody>
      </p:sp>
    </p:spTree>
    <p:extLst>
      <p:ext uri="{BB962C8B-B14F-4D97-AF65-F5344CB8AC3E}">
        <p14:creationId xmlns:p14="http://schemas.microsoft.com/office/powerpoint/2010/main" val="21976141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A5A181-2C11-4510-99C2-8D1246EA90B6}"/>
              </a:ext>
            </a:extLst>
          </p:cNvPr>
          <p:cNvSpPr>
            <a:spLocks noGrp="1"/>
          </p:cNvSpPr>
          <p:nvPr>
            <p:ph type="title"/>
          </p:nvPr>
        </p:nvSpPr>
        <p:spPr>
          <a:xfrm>
            <a:off x="981307" y="652346"/>
            <a:ext cx="10972800" cy="986883"/>
          </a:xfrm>
        </p:spPr>
        <p:txBody>
          <a:bodyPr>
            <a:normAutofit/>
          </a:bodyPr>
          <a:lstStyle/>
          <a:p>
            <a:pPr algn="ctr"/>
            <a:r>
              <a:rPr lang="tr-TR" sz="3600" b="1" dirty="0">
                <a:solidFill>
                  <a:srgbClr val="FF0000"/>
                </a:solidFill>
                <a:latin typeface="Georgia Pro" panose="02040502050405020303" pitchFamily="18" charset="0"/>
              </a:rPr>
              <a:t>KONU İLE İLGİLİ ÖZELGELER</a:t>
            </a:r>
            <a:endParaRPr lang="tr-TR" sz="3600" dirty="0"/>
          </a:p>
        </p:txBody>
      </p:sp>
      <p:sp>
        <p:nvSpPr>
          <p:cNvPr id="3" name="İçerik Yer Tutucusu 2">
            <a:extLst>
              <a:ext uri="{FF2B5EF4-FFF2-40B4-BE49-F238E27FC236}">
                <a16:creationId xmlns:a16="http://schemas.microsoft.com/office/drawing/2014/main" id="{6CA2EBCB-5A46-4AAB-BF96-C6C17656F722}"/>
              </a:ext>
            </a:extLst>
          </p:cNvPr>
          <p:cNvSpPr>
            <a:spLocks noGrp="1"/>
          </p:cNvSpPr>
          <p:nvPr>
            <p:ph idx="1"/>
          </p:nvPr>
        </p:nvSpPr>
        <p:spPr>
          <a:xfrm>
            <a:off x="959005" y="2286000"/>
            <a:ext cx="10995102" cy="4167386"/>
          </a:xfrm>
        </p:spPr>
        <p:txBody>
          <a:bodyPr>
            <a:normAutofit fontScale="92500" lnSpcReduction="20000"/>
          </a:bodyPr>
          <a:lstStyle/>
          <a:p>
            <a:pPr>
              <a:lnSpc>
                <a:spcPct val="107000"/>
              </a:lnSpc>
              <a:spcAft>
                <a:spcPts val="800"/>
              </a:spcAft>
            </a:pPr>
            <a:r>
              <a:rPr lang="tr-TR" sz="2000" b="1" u="sng" kern="100" dirty="0">
                <a:effectLst/>
                <a:latin typeface="Georgia Pro" panose="02040502050405020303" pitchFamily="18" charset="0"/>
                <a:ea typeface="Calibri" panose="020F0502020204030204" pitchFamily="34" charset="0"/>
                <a:cs typeface="Times New Roman" panose="02020603050405020304" pitchFamily="18" charset="0"/>
              </a:rPr>
              <a:t>Ankara Vergi Dairesi Başkanlığı’ </a:t>
            </a:r>
            <a:r>
              <a:rPr lang="tr-TR" sz="2000" b="1" u="sng" kern="100" dirty="0" err="1">
                <a:effectLst/>
                <a:latin typeface="Georgia Pro" panose="02040502050405020303" pitchFamily="18" charset="0"/>
                <a:ea typeface="Calibri" panose="020F0502020204030204" pitchFamily="34" charset="0"/>
                <a:cs typeface="Times New Roman" panose="02020603050405020304" pitchFamily="18" charset="0"/>
              </a:rPr>
              <a:t>nın</a:t>
            </a:r>
            <a:r>
              <a:rPr lang="tr-TR" sz="2000" b="1" u="sng" kern="100" dirty="0">
                <a:effectLst/>
                <a:latin typeface="Georgia Pro" panose="02040502050405020303" pitchFamily="18" charset="0"/>
                <a:ea typeface="Calibri" panose="020F0502020204030204" pitchFamily="34" charset="0"/>
                <a:cs typeface="Times New Roman" panose="02020603050405020304" pitchFamily="18" charset="0"/>
              </a:rPr>
              <a:t> 04/05/2020 tarih ve 84974990-130[KDV 5 / İ / GEÇ. 20-2018/03]-E.131737 sayılı </a:t>
            </a:r>
            <a:r>
              <a:rPr lang="tr-TR" sz="2000" b="1" u="sng" kern="100" dirty="0" err="1">
                <a:effectLst/>
                <a:latin typeface="Georgia Pro" panose="02040502050405020303" pitchFamily="18" charset="0"/>
                <a:ea typeface="Calibri" panose="020F0502020204030204" pitchFamily="34" charset="0"/>
                <a:cs typeface="Times New Roman" panose="02020603050405020304" pitchFamily="18" charset="0"/>
              </a:rPr>
              <a:t>özelgesinde</a:t>
            </a:r>
            <a:r>
              <a:rPr lang="tr-TR" sz="2000" b="1" kern="100" dirty="0">
                <a:effectLst/>
                <a:latin typeface="Georgia Pro" panose="02040502050405020303" pitchFamily="18" charset="0"/>
                <a:ea typeface="Calibri" panose="020F0502020204030204" pitchFamily="34" charset="0"/>
                <a:cs typeface="Times New Roman" panose="02020603050405020304" pitchFamily="18" charset="0"/>
              </a:rPr>
              <a:t> </a:t>
            </a:r>
            <a:r>
              <a:rPr lang="tr-TR" sz="2000" kern="100" dirty="0">
                <a:effectLst/>
                <a:latin typeface="Georgia Pro" panose="02040502050405020303" pitchFamily="18" charset="0"/>
                <a:ea typeface="Calibri" panose="020F0502020204030204" pitchFamily="34" charset="0"/>
                <a:cs typeface="Times New Roman" panose="02020603050405020304" pitchFamily="18" charset="0"/>
              </a:rPr>
              <a:t>“TÜBİTAK tarafından uygun görülerek TEYDEB kapsamında desteklenen ve ODTÜ </a:t>
            </a:r>
            <a:r>
              <a:rPr lang="tr-TR" sz="2000" kern="100" dirty="0" err="1">
                <a:effectLst/>
                <a:latin typeface="Georgia Pro" panose="02040502050405020303" pitchFamily="18" charset="0"/>
                <a:ea typeface="Calibri" panose="020F0502020204030204" pitchFamily="34" charset="0"/>
                <a:cs typeface="Times New Roman" panose="02020603050405020304" pitchFamily="18" charset="0"/>
              </a:rPr>
              <a:t>Teknokent</a:t>
            </a:r>
            <a:r>
              <a:rPr lang="tr-TR" sz="2000" kern="100" dirty="0">
                <a:effectLst/>
                <a:latin typeface="Georgia Pro" panose="02040502050405020303" pitchFamily="18" charset="0"/>
                <a:ea typeface="Calibri" panose="020F0502020204030204" pitchFamily="34" charset="0"/>
                <a:cs typeface="Times New Roman" panose="02020603050405020304" pitchFamily="18" charset="0"/>
              </a:rPr>
              <a:t> </a:t>
            </a:r>
            <a:r>
              <a:rPr lang="tr-TR" sz="2000" kern="100" dirty="0" err="1">
                <a:effectLst/>
                <a:latin typeface="Georgia Pro" panose="02040502050405020303" pitchFamily="18" charset="0"/>
                <a:ea typeface="Calibri" panose="020F0502020204030204" pitchFamily="34" charset="0"/>
                <a:cs typeface="Times New Roman" panose="02020603050405020304" pitchFamily="18" charset="0"/>
              </a:rPr>
              <a:t>Ostim</a:t>
            </a:r>
            <a:r>
              <a:rPr lang="tr-TR" sz="2000" kern="100" dirty="0">
                <a:effectLst/>
                <a:latin typeface="Georgia Pro" panose="02040502050405020303" pitchFamily="18" charset="0"/>
                <a:ea typeface="Calibri" panose="020F0502020204030204" pitchFamily="34" charset="0"/>
                <a:cs typeface="Times New Roman" panose="02020603050405020304" pitchFamily="18" charset="0"/>
              </a:rPr>
              <a:t> Kuluçka Merkezinde yürüttüğünüz gümrük tarife numarası tespiti için "Yapay Zeka ve Anlamsal Ağ Uygulamasının Geliştirilmesi" (Tarife Anlama Sistemi) isimli projenizin, "……….." adlı internet adresinde tüm dünya kullanıcılarının hizmetine İngilizce olarak sunularak ürünün satışından elde edilen kazancınızın transfer fiyatlandırması esaslarına göre gerekli ayrıştırma yapılmak suretiyle lisans, patent gibi </a:t>
            </a:r>
            <a:r>
              <a:rPr lang="tr-TR" sz="2000" kern="100" dirty="0" err="1">
                <a:effectLst/>
                <a:latin typeface="Georgia Pro" panose="02040502050405020303" pitchFamily="18" charset="0"/>
                <a:ea typeface="Calibri" panose="020F0502020204030204" pitchFamily="34" charset="0"/>
                <a:cs typeface="Times New Roman" panose="02020603050405020304" pitchFamily="18" charset="0"/>
              </a:rPr>
              <a:t>gayrimaddi</a:t>
            </a:r>
            <a:r>
              <a:rPr lang="tr-TR" sz="2000" kern="100" dirty="0">
                <a:effectLst/>
                <a:latin typeface="Georgia Pro" panose="02040502050405020303" pitchFamily="18" charset="0"/>
                <a:ea typeface="Calibri" panose="020F0502020204030204" pitchFamily="34" charset="0"/>
                <a:cs typeface="Times New Roman" panose="02020603050405020304" pitchFamily="18" charset="0"/>
              </a:rPr>
              <a:t> haklara isabet eden kısmı için, 4691 sayılı Kanunun geçici 2 </a:t>
            </a:r>
            <a:r>
              <a:rPr lang="tr-TR" sz="2000" kern="100" dirty="0" err="1">
                <a:effectLst/>
                <a:latin typeface="Georgia Pro" panose="02040502050405020303" pitchFamily="18" charset="0"/>
                <a:ea typeface="Calibri" panose="020F0502020204030204" pitchFamily="34" charset="0"/>
                <a:cs typeface="Times New Roman" panose="02020603050405020304" pitchFamily="18" charset="0"/>
              </a:rPr>
              <a:t>nci</a:t>
            </a:r>
            <a:r>
              <a:rPr lang="tr-TR" sz="2000" kern="100" dirty="0">
                <a:effectLst/>
                <a:latin typeface="Georgia Pro" panose="02040502050405020303" pitchFamily="18" charset="0"/>
                <a:ea typeface="Calibri" panose="020F0502020204030204" pitchFamily="34" charset="0"/>
                <a:cs typeface="Times New Roman" panose="02020603050405020304" pitchFamily="18" charset="0"/>
              </a:rPr>
              <a:t> maddesi kapsamında istisna hükümlerinden yararlanılması mümkündür. Ürün satışından elde edilen kazancın lisans, patent gibi </a:t>
            </a:r>
            <a:r>
              <a:rPr lang="tr-TR" sz="2000" kern="100" dirty="0" err="1">
                <a:effectLst/>
                <a:latin typeface="Georgia Pro" panose="02040502050405020303" pitchFamily="18" charset="0"/>
                <a:ea typeface="Calibri" panose="020F0502020204030204" pitchFamily="34" charset="0"/>
                <a:cs typeface="Times New Roman" panose="02020603050405020304" pitchFamily="18" charset="0"/>
              </a:rPr>
              <a:t>gayrimaddi</a:t>
            </a:r>
            <a:r>
              <a:rPr lang="tr-TR" sz="2000" kern="100" dirty="0">
                <a:effectLst/>
                <a:latin typeface="Georgia Pro" panose="02040502050405020303" pitchFamily="18" charset="0"/>
                <a:ea typeface="Calibri" panose="020F0502020204030204" pitchFamily="34" charset="0"/>
                <a:cs typeface="Times New Roman" panose="02020603050405020304" pitchFamily="18" charset="0"/>
              </a:rPr>
              <a:t> haklara isabet eden kısmı için KDV Kanununun geçici 20/1 inci maddesinde yer alan istisna hükmünden yararlanılması mümkündür. </a:t>
            </a:r>
          </a:p>
          <a:p>
            <a:pPr>
              <a:lnSpc>
                <a:spcPct val="107000"/>
              </a:lnSpc>
              <a:spcAft>
                <a:spcPts val="800"/>
              </a:spcAft>
            </a:pPr>
            <a:r>
              <a:rPr lang="tr-TR" sz="2000" kern="100" dirty="0">
                <a:effectLst/>
                <a:latin typeface="Georgia Pro" panose="02040502050405020303" pitchFamily="18" charset="0"/>
                <a:ea typeface="Calibri" panose="020F0502020204030204" pitchFamily="34" charset="0"/>
                <a:cs typeface="Times New Roman" panose="02020603050405020304" pitchFamily="18" charset="0"/>
              </a:rPr>
              <a:t> Öte yandan, "……….." adlı internet adresinde kullanıcıların hizmetine sunulan ürün için siteye alınacak reklam gelirlerine ilişkin tutarların ise kurumlar vergisi istisnası  ve KDV İstisnası kapsamında değerlendirilmeyeceği tabidir.</a:t>
            </a:r>
            <a:endParaRPr lang="tr-TR" dirty="0">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8D48EAE5-E3E2-4BDC-89F0-EC9EA852162A}"/>
              </a:ext>
            </a:extLst>
          </p:cNvPr>
          <p:cNvSpPr>
            <a:spLocks noGrp="1"/>
          </p:cNvSpPr>
          <p:nvPr>
            <p:ph type="sldNum" sz="quarter" idx="12"/>
          </p:nvPr>
        </p:nvSpPr>
        <p:spPr/>
        <p:txBody>
          <a:bodyPr/>
          <a:lstStyle/>
          <a:p>
            <a:fld id="{69E57DC2-970A-4B3E-BB1C-7A09969E49DF}" type="slidenum">
              <a:rPr lang="en-US" smtClean="0"/>
              <a:t>60</a:t>
            </a:fld>
            <a:endParaRPr lang="en-US" dirty="0"/>
          </a:p>
        </p:txBody>
      </p:sp>
    </p:spTree>
    <p:extLst>
      <p:ext uri="{BB962C8B-B14F-4D97-AF65-F5344CB8AC3E}">
        <p14:creationId xmlns:p14="http://schemas.microsoft.com/office/powerpoint/2010/main" val="33308898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A3534C-B22C-42B0-B05D-1C3B503C1953}"/>
              </a:ext>
            </a:extLst>
          </p:cNvPr>
          <p:cNvSpPr>
            <a:spLocks noGrp="1"/>
          </p:cNvSpPr>
          <p:nvPr>
            <p:ph type="title"/>
          </p:nvPr>
        </p:nvSpPr>
        <p:spPr>
          <a:xfrm>
            <a:off x="959004" y="641196"/>
            <a:ext cx="10961649" cy="797312"/>
          </a:xfrm>
        </p:spPr>
        <p:txBody>
          <a:bodyPr>
            <a:normAutofit/>
          </a:bodyPr>
          <a:lstStyle/>
          <a:p>
            <a:pPr algn="ctr"/>
            <a:r>
              <a:rPr lang="tr-TR" sz="3600" b="1" dirty="0">
                <a:solidFill>
                  <a:srgbClr val="FF0000"/>
                </a:solidFill>
                <a:latin typeface="Georgia Pro" panose="02040502050405020303" pitchFamily="18" charset="0"/>
              </a:rPr>
              <a:t>KONU İLE İLGİLİ ÖZELGELER</a:t>
            </a:r>
            <a:endParaRPr lang="tr-TR" sz="3600" dirty="0"/>
          </a:p>
        </p:txBody>
      </p:sp>
      <p:sp>
        <p:nvSpPr>
          <p:cNvPr id="3" name="İçerik Yer Tutucusu 2">
            <a:extLst>
              <a:ext uri="{FF2B5EF4-FFF2-40B4-BE49-F238E27FC236}">
                <a16:creationId xmlns:a16="http://schemas.microsoft.com/office/drawing/2014/main" id="{710148EC-8E87-4973-8E9E-2A255DA7F796}"/>
              </a:ext>
            </a:extLst>
          </p:cNvPr>
          <p:cNvSpPr>
            <a:spLocks noGrp="1"/>
          </p:cNvSpPr>
          <p:nvPr>
            <p:ph idx="1"/>
          </p:nvPr>
        </p:nvSpPr>
        <p:spPr>
          <a:xfrm>
            <a:off x="981305" y="2297151"/>
            <a:ext cx="10939347" cy="4237464"/>
          </a:xfrm>
        </p:spPr>
        <p:txBody>
          <a:bodyPr>
            <a:normAutofit lnSpcReduction="10000"/>
          </a:bodyPr>
          <a:lstStyle/>
          <a:p>
            <a:r>
              <a:rPr lang="tr-TR" b="1" dirty="0">
                <a:solidFill>
                  <a:srgbClr val="FF0000"/>
                </a:solidFill>
                <a:latin typeface="Georgia Pro" panose="02040502050405020303" pitchFamily="18" charset="0"/>
              </a:rPr>
              <a:t>Teknopark bölgesinde faaliyet gösteren firmanın kurumlar vergisi istisnasından proje başlangıç tarihinden itibaren mi yoksa telif tescil belgesine başvuru tarihinden itibaren mi yararlanılacağına yönelik sorusana</a:t>
            </a:r>
          </a:p>
          <a:p>
            <a:r>
              <a:rPr lang="tr-TR" b="1" dirty="0">
                <a:latin typeface="Georgia Pro" panose="02040502050405020303" pitchFamily="18" charset="0"/>
              </a:rPr>
              <a:t> </a:t>
            </a:r>
            <a:r>
              <a:rPr lang="tr-TR" sz="2000" b="1" u="sng" dirty="0">
                <a:effectLst/>
                <a:latin typeface="Georgia Pro" panose="02040502050405020303" pitchFamily="18" charset="0"/>
                <a:ea typeface="Calibri" panose="020F0502020204030204" pitchFamily="34" charset="0"/>
                <a:cs typeface="Times New Roman" panose="02020603050405020304" pitchFamily="18" charset="0"/>
              </a:rPr>
              <a:t>İstanbul Vergi Dairesi Başkanlığı’ </a:t>
            </a:r>
            <a:r>
              <a:rPr lang="tr-TR" sz="2000" b="1" u="sng" dirty="0" err="1">
                <a:effectLst/>
                <a:latin typeface="Georgia Pro" panose="02040502050405020303" pitchFamily="18" charset="0"/>
                <a:ea typeface="Calibri" panose="020F0502020204030204" pitchFamily="34" charset="0"/>
                <a:cs typeface="Times New Roman" panose="02020603050405020304" pitchFamily="18" charset="0"/>
              </a:rPr>
              <a:t>nın</a:t>
            </a:r>
            <a:r>
              <a:rPr lang="tr-TR" sz="2000" b="1" u="sng" dirty="0">
                <a:effectLst/>
                <a:latin typeface="Georgia Pro" panose="02040502050405020303" pitchFamily="18" charset="0"/>
                <a:ea typeface="Calibri" panose="020F0502020204030204" pitchFamily="34" charset="0"/>
                <a:cs typeface="Times New Roman" panose="02020603050405020304" pitchFamily="18" charset="0"/>
              </a:rPr>
              <a:t>  20/03/2023 tarih ve 62030549-125[5-2020/463]-337743 sayılı </a:t>
            </a:r>
            <a:r>
              <a:rPr lang="tr-TR" sz="2000" b="1" u="sng" dirty="0" err="1">
                <a:effectLst/>
                <a:latin typeface="Georgia Pro" panose="02040502050405020303" pitchFamily="18" charset="0"/>
                <a:ea typeface="Calibri" panose="020F0502020204030204" pitchFamily="34" charset="0"/>
                <a:cs typeface="Times New Roman" panose="02020603050405020304" pitchFamily="18" charset="0"/>
              </a:rPr>
              <a:t>özelgesinde</a:t>
            </a:r>
            <a:r>
              <a:rPr lang="tr-TR" sz="2000" b="1" dirty="0">
                <a:effectLst/>
                <a:latin typeface="Georgia Pro" panose="02040502050405020303" pitchFamily="18" charset="0"/>
                <a:ea typeface="Calibri" panose="020F0502020204030204" pitchFamily="34" charset="0"/>
                <a:cs typeface="Times New Roman" panose="02020603050405020304" pitchFamily="18" charset="0"/>
              </a:rPr>
              <a:t> </a:t>
            </a:r>
            <a:r>
              <a:rPr lang="tr-TR" sz="2000" dirty="0">
                <a:effectLst/>
                <a:latin typeface="Georgia Pro" panose="02040502050405020303" pitchFamily="18" charset="0"/>
                <a:ea typeface="Calibri" panose="020F0502020204030204" pitchFamily="34" charset="0"/>
                <a:cs typeface="Times New Roman" panose="02020603050405020304" pitchFamily="18" charset="0"/>
              </a:rPr>
              <a:t>“Kararın uygulaması bakımından şirketiniz tarafından teknoloji geliştirme bölgesinde yazılım faaliyetlerinden elde edilen kazancın, elde edildiği vergilendirme dönemine ilişkin beyannamenin verilmesi gereken sürenin sonuna kadar tescil veya kayıt için yetkili kuruma başvurulmuş olması </a:t>
            </a:r>
            <a:r>
              <a:rPr lang="tr-TR" sz="2000" dirty="0" err="1">
                <a:effectLst/>
                <a:latin typeface="Georgia Pro" panose="02040502050405020303" pitchFamily="18" charset="0"/>
                <a:ea typeface="Calibri" panose="020F0502020204030204" pitchFamily="34" charset="0"/>
                <a:cs typeface="Times New Roman" panose="02020603050405020304" pitchFamily="18" charset="0"/>
              </a:rPr>
              <a:t>kaydıyla,bu</a:t>
            </a:r>
            <a:r>
              <a:rPr lang="tr-TR" sz="2000" dirty="0">
                <a:effectLst/>
                <a:latin typeface="Georgia Pro" panose="02040502050405020303" pitchFamily="18" charset="0"/>
                <a:ea typeface="Calibri" panose="020F0502020204030204" pitchFamily="34" charset="0"/>
                <a:cs typeface="Times New Roman" panose="02020603050405020304" pitchFamily="18" charset="0"/>
              </a:rPr>
              <a:t> kazançları doğrudan işlemlerin gerçekleştiği vergileme döneminden başlayarak istisnadan yararlanılması mümkün bulunmaktadır.</a:t>
            </a:r>
          </a:p>
          <a:p>
            <a:r>
              <a:rPr lang="tr-TR" dirty="0">
                <a:latin typeface="Georgia Pro" panose="02040502050405020303" pitchFamily="18" charset="0"/>
                <a:ea typeface="Calibri" panose="020F0502020204030204" pitchFamily="34" charset="0"/>
                <a:cs typeface="Times New Roman" panose="02020603050405020304" pitchFamily="18" charset="0"/>
              </a:rPr>
              <a:t>Diğer taraftan belirlenen esaslar çerçevesinde </a:t>
            </a:r>
            <a:r>
              <a:rPr lang="tr-TR" dirty="0" err="1">
                <a:latin typeface="Georgia Pro" panose="02040502050405020303" pitchFamily="18" charset="0"/>
                <a:ea typeface="Calibri" panose="020F0502020204030204" pitchFamily="34" charset="0"/>
                <a:cs typeface="Times New Roman" panose="02020603050405020304" pitchFamily="18" charset="0"/>
              </a:rPr>
              <a:t>tescil,kayıt</a:t>
            </a:r>
            <a:r>
              <a:rPr lang="tr-TR" dirty="0">
                <a:latin typeface="Georgia Pro" panose="02040502050405020303" pitchFamily="18" charset="0"/>
                <a:ea typeface="Calibri" panose="020F0502020204030204" pitchFamily="34" charset="0"/>
                <a:cs typeface="Times New Roman" panose="02020603050405020304" pitchFamily="18" charset="0"/>
              </a:rPr>
              <a:t> veya bildirim şartının yerine getirilmemesi durumunda ise yararlanılan istisna kapsamında zamanında tahakkuk ettirilmeyen </a:t>
            </a:r>
            <a:r>
              <a:rPr lang="tr-TR" dirty="0" err="1">
                <a:latin typeface="Georgia Pro" panose="02040502050405020303" pitchFamily="18" charset="0"/>
                <a:ea typeface="Calibri" panose="020F0502020204030204" pitchFamily="34" charset="0"/>
                <a:cs typeface="Times New Roman" panose="02020603050405020304" pitchFamily="18" charset="0"/>
              </a:rPr>
              <a:t>verginin,vergi</a:t>
            </a:r>
            <a:r>
              <a:rPr lang="tr-TR" dirty="0">
                <a:latin typeface="Georgia Pro" panose="02040502050405020303" pitchFamily="18" charset="0"/>
                <a:ea typeface="Calibri" panose="020F0502020204030204" pitchFamily="34" charset="0"/>
                <a:cs typeface="Times New Roman" panose="02020603050405020304" pitchFamily="18" charset="0"/>
              </a:rPr>
              <a:t> </a:t>
            </a:r>
            <a:r>
              <a:rPr lang="tr-TR" dirty="0" err="1">
                <a:latin typeface="Georgia Pro" panose="02040502050405020303" pitchFamily="18" charset="0"/>
                <a:ea typeface="Calibri" panose="020F0502020204030204" pitchFamily="34" charset="0"/>
                <a:cs typeface="Times New Roman" panose="02020603050405020304" pitchFamily="18" charset="0"/>
              </a:rPr>
              <a:t>ziyaı</a:t>
            </a:r>
            <a:r>
              <a:rPr lang="tr-TR" dirty="0">
                <a:latin typeface="Georgia Pro" panose="02040502050405020303" pitchFamily="18" charset="0"/>
                <a:ea typeface="Calibri" panose="020F0502020204030204" pitchFamily="34" charset="0"/>
                <a:cs typeface="Times New Roman" panose="02020603050405020304" pitchFamily="18" charset="0"/>
              </a:rPr>
              <a:t> cezası uygulanmaksızın gecikme faiziyle birlikte tahsil olunacağı tabidir» diye cevap verilmiştir.</a:t>
            </a:r>
            <a:r>
              <a:rPr lang="tr-TR" sz="2000" dirty="0">
                <a:effectLst/>
                <a:latin typeface="Georgia Pro" panose="02040502050405020303" pitchFamily="18" charset="0"/>
                <a:ea typeface="Calibri" panose="020F0502020204030204" pitchFamily="34" charset="0"/>
                <a:cs typeface="Times New Roman" panose="02020603050405020304" pitchFamily="18" charset="0"/>
              </a:rPr>
              <a:t>  </a:t>
            </a:r>
            <a:endParaRPr lang="tr-TR" dirty="0">
              <a:latin typeface="Georgia Pro" panose="02040502050405020303" pitchFamily="18" charset="0"/>
            </a:endParaRPr>
          </a:p>
          <a:p>
            <a:endParaRPr lang="tr-TR" dirty="0"/>
          </a:p>
        </p:txBody>
      </p:sp>
      <p:sp>
        <p:nvSpPr>
          <p:cNvPr id="4" name="Slayt Numarası Yer Tutucusu 3">
            <a:extLst>
              <a:ext uri="{FF2B5EF4-FFF2-40B4-BE49-F238E27FC236}">
                <a16:creationId xmlns:a16="http://schemas.microsoft.com/office/drawing/2014/main" id="{1532F531-4B01-4400-87BC-02CE6CF25D71}"/>
              </a:ext>
            </a:extLst>
          </p:cNvPr>
          <p:cNvSpPr>
            <a:spLocks noGrp="1"/>
          </p:cNvSpPr>
          <p:nvPr>
            <p:ph type="sldNum" sz="quarter" idx="12"/>
          </p:nvPr>
        </p:nvSpPr>
        <p:spPr/>
        <p:txBody>
          <a:bodyPr/>
          <a:lstStyle/>
          <a:p>
            <a:fld id="{69E57DC2-970A-4B3E-BB1C-7A09969E49DF}" type="slidenum">
              <a:rPr lang="en-US" smtClean="0"/>
              <a:t>61</a:t>
            </a:fld>
            <a:endParaRPr lang="en-US" dirty="0"/>
          </a:p>
        </p:txBody>
      </p:sp>
    </p:spTree>
    <p:extLst>
      <p:ext uri="{BB962C8B-B14F-4D97-AF65-F5344CB8AC3E}">
        <p14:creationId xmlns:p14="http://schemas.microsoft.com/office/powerpoint/2010/main" val="4593630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A2E7ED-AB02-4DCC-A27D-EE594FA74421}"/>
              </a:ext>
            </a:extLst>
          </p:cNvPr>
          <p:cNvSpPr>
            <a:spLocks noGrp="1"/>
          </p:cNvSpPr>
          <p:nvPr>
            <p:ph type="title"/>
          </p:nvPr>
        </p:nvSpPr>
        <p:spPr>
          <a:xfrm>
            <a:off x="892097" y="685800"/>
            <a:ext cx="11039707" cy="1014214"/>
          </a:xfrm>
        </p:spPr>
        <p:txBody>
          <a:bodyPr>
            <a:normAutofit/>
          </a:bodyPr>
          <a:lstStyle/>
          <a:p>
            <a:pPr algn="ctr"/>
            <a:r>
              <a:rPr lang="tr-TR" sz="3600" b="1" dirty="0">
                <a:solidFill>
                  <a:srgbClr val="FF0000"/>
                </a:solidFill>
                <a:latin typeface="Georgia Pro" panose="02040502050405020303" pitchFamily="18" charset="0"/>
              </a:rPr>
              <a:t>KONU İLE İLGİLİ ÖZELGELER</a:t>
            </a:r>
            <a:endParaRPr lang="tr-TR" sz="3600" dirty="0"/>
          </a:p>
        </p:txBody>
      </p:sp>
      <p:sp>
        <p:nvSpPr>
          <p:cNvPr id="3" name="İçerik Yer Tutucusu 2">
            <a:extLst>
              <a:ext uri="{FF2B5EF4-FFF2-40B4-BE49-F238E27FC236}">
                <a16:creationId xmlns:a16="http://schemas.microsoft.com/office/drawing/2014/main" id="{1A879755-FCAA-4999-99A0-E7D238811A04}"/>
              </a:ext>
            </a:extLst>
          </p:cNvPr>
          <p:cNvSpPr>
            <a:spLocks noGrp="1"/>
          </p:cNvSpPr>
          <p:nvPr>
            <p:ph idx="1"/>
          </p:nvPr>
        </p:nvSpPr>
        <p:spPr>
          <a:xfrm>
            <a:off x="892097" y="2085279"/>
            <a:ext cx="11039707" cy="4505092"/>
          </a:xfrm>
        </p:spPr>
        <p:txBody>
          <a:bodyPr>
            <a:normAutofit fontScale="25000" lnSpcReduction="20000"/>
          </a:bodyPr>
          <a:lstStyle/>
          <a:p>
            <a:pPr>
              <a:lnSpc>
                <a:spcPct val="107000"/>
              </a:lnSpc>
              <a:spcAft>
                <a:spcPts val="800"/>
              </a:spcAft>
            </a:pPr>
            <a:r>
              <a:rPr lang="tr-TR" sz="5600" b="1" dirty="0" err="1">
                <a:solidFill>
                  <a:srgbClr val="C00000"/>
                </a:solidFill>
                <a:effectLst/>
                <a:latin typeface="Georgia Pro" panose="02040502050405020303" pitchFamily="18" charset="0"/>
                <a:ea typeface="Calibri" panose="020F0502020204030204" pitchFamily="34" charset="0"/>
                <a:cs typeface="Times New Roman" panose="02020603050405020304" pitchFamily="18" charset="0"/>
              </a:rPr>
              <a:t>Teknokentte</a:t>
            </a:r>
            <a:r>
              <a:rPr lang="tr-TR" sz="5600" b="1" dirty="0">
                <a:solidFill>
                  <a:srgbClr val="C00000"/>
                </a:solidFill>
                <a:effectLst/>
                <a:latin typeface="Georgia Pro" panose="02040502050405020303" pitchFamily="18" charset="0"/>
                <a:ea typeface="Calibri" panose="020F0502020204030204" pitchFamily="34" charset="0"/>
                <a:cs typeface="Times New Roman" panose="02020603050405020304" pitchFamily="18" charset="0"/>
              </a:rPr>
              <a:t> sipariş üzerine gerçekleştirilen yazılım faaliyetleri nedeniyle elde edilen kazancın 4691 sayılı Kanun kapsamında istisna olup olmadığı ile ilgili soruya </a:t>
            </a:r>
            <a:endParaRPr lang="tr-TR" sz="5600" b="1" kern="100" dirty="0">
              <a:solidFill>
                <a:srgbClr val="C00000"/>
              </a:solidFill>
              <a:effectLst/>
              <a:latin typeface="Georgia Pro" panose="02040502050405020303" pitchFamily="18" charset="0"/>
              <a:ea typeface="Calibri" panose="020F0502020204030204" pitchFamily="34" charset="0"/>
              <a:cs typeface="Times New Roman" panose="02020603050405020304" pitchFamily="18" charset="0"/>
            </a:endParaRPr>
          </a:p>
          <a:p>
            <a:pPr>
              <a:lnSpc>
                <a:spcPct val="107000"/>
              </a:lnSpc>
              <a:spcAft>
                <a:spcPts val="800"/>
              </a:spcAft>
            </a:pPr>
            <a:r>
              <a:rPr lang="tr-TR" sz="5600" b="1" kern="100" dirty="0">
                <a:effectLst/>
                <a:latin typeface="Georgia Pro" panose="02040502050405020303" pitchFamily="18" charset="0"/>
                <a:ea typeface="Calibri" panose="020F0502020204030204" pitchFamily="34" charset="0"/>
                <a:cs typeface="Times New Roman" panose="02020603050405020304" pitchFamily="18" charset="0"/>
              </a:rPr>
              <a:t>Ankara Vergi Dairesi Başkanlığı</a:t>
            </a:r>
            <a:r>
              <a:rPr lang="tr-TR" sz="5600" b="1" u="sng" kern="100" dirty="0">
                <a:effectLst/>
                <a:latin typeface="Georgia Pro" panose="02040502050405020303" pitchFamily="18" charset="0"/>
                <a:ea typeface="Calibri" panose="020F0502020204030204" pitchFamily="34" charset="0"/>
                <a:cs typeface="Times New Roman" panose="02020603050405020304" pitchFamily="18" charset="0"/>
              </a:rPr>
              <a:t>’ </a:t>
            </a:r>
            <a:r>
              <a:rPr lang="tr-TR" sz="5600" b="1" u="sng" kern="100" dirty="0" err="1">
                <a:effectLst/>
                <a:latin typeface="Georgia Pro" panose="02040502050405020303" pitchFamily="18" charset="0"/>
                <a:ea typeface="Calibri" panose="020F0502020204030204" pitchFamily="34" charset="0"/>
                <a:cs typeface="Times New Roman" panose="02020603050405020304" pitchFamily="18" charset="0"/>
              </a:rPr>
              <a:t>nın</a:t>
            </a:r>
            <a:r>
              <a:rPr lang="tr-TR" sz="5600" b="1" u="sng" kern="100" dirty="0">
                <a:effectLst/>
                <a:latin typeface="Georgia Pro" panose="02040502050405020303" pitchFamily="18" charset="0"/>
                <a:ea typeface="Calibri" panose="020F0502020204030204" pitchFamily="34" charset="0"/>
                <a:cs typeface="Times New Roman" panose="02020603050405020304" pitchFamily="18" charset="0"/>
              </a:rPr>
              <a:t>  22/03/2023 tarih ve E-38418978-125[4691-2022/2]-132688 sayılı </a:t>
            </a:r>
            <a:r>
              <a:rPr lang="tr-TR" sz="5600" b="1" u="sng" kern="100" dirty="0" err="1">
                <a:effectLst/>
                <a:latin typeface="Georgia Pro" panose="02040502050405020303" pitchFamily="18" charset="0"/>
                <a:ea typeface="Calibri" panose="020F0502020204030204" pitchFamily="34" charset="0"/>
                <a:cs typeface="Times New Roman" panose="02020603050405020304" pitchFamily="18" charset="0"/>
              </a:rPr>
              <a:t>özelgesinde</a:t>
            </a:r>
            <a:r>
              <a:rPr lang="tr-TR" sz="5600" b="1" kern="100" dirty="0">
                <a:effectLst/>
                <a:latin typeface="Georgia Pro" panose="02040502050405020303" pitchFamily="18" charset="0"/>
                <a:ea typeface="Calibri" panose="020F0502020204030204" pitchFamily="34" charset="0"/>
                <a:cs typeface="Times New Roman" panose="02020603050405020304" pitchFamily="18" charset="0"/>
              </a:rPr>
              <a:t> </a:t>
            </a:r>
            <a:r>
              <a:rPr lang="tr-TR" sz="5600" kern="100" dirty="0">
                <a:effectLst/>
                <a:latin typeface="Georgia Pro" panose="02040502050405020303" pitchFamily="18" charset="0"/>
                <a:ea typeface="Calibri" panose="020F0502020204030204" pitchFamily="34" charset="0"/>
                <a:cs typeface="Times New Roman" panose="02020603050405020304" pitchFamily="18" charset="0"/>
              </a:rPr>
              <a:t>“</a:t>
            </a:r>
          </a:p>
          <a:p>
            <a:pPr>
              <a:lnSpc>
                <a:spcPct val="120000"/>
              </a:lnSpc>
              <a:spcBef>
                <a:spcPts val="0"/>
              </a:spcBef>
            </a:pPr>
            <a:r>
              <a:rPr lang="tr-TR" sz="5600" kern="100" dirty="0">
                <a:effectLst/>
                <a:latin typeface="Georgia Pro" panose="02040502050405020303" pitchFamily="18" charset="0"/>
                <a:ea typeface="Calibri" panose="020F0502020204030204" pitchFamily="34" charset="0"/>
                <a:cs typeface="Times New Roman" panose="02020603050405020304" pitchFamily="18" charset="0"/>
              </a:rPr>
              <a:t>Bu hüküm ve açıklamalara göre;</a:t>
            </a:r>
          </a:p>
          <a:p>
            <a:pPr marL="0" indent="0">
              <a:lnSpc>
                <a:spcPct val="120000"/>
              </a:lnSpc>
              <a:spcBef>
                <a:spcPts val="0"/>
              </a:spcBef>
              <a:buNone/>
            </a:pPr>
            <a:r>
              <a:rPr lang="tr-TR" sz="5600" kern="100" dirty="0">
                <a:effectLst/>
                <a:latin typeface="Georgia Pro" panose="02040502050405020303" pitchFamily="18" charset="0"/>
                <a:ea typeface="Calibri" panose="020F0502020204030204" pitchFamily="34" charset="0"/>
                <a:cs typeface="Times New Roman" panose="02020603050405020304" pitchFamily="18" charset="0"/>
              </a:rPr>
              <a:t> </a:t>
            </a:r>
          </a:p>
          <a:p>
            <a:pPr>
              <a:lnSpc>
                <a:spcPct val="120000"/>
              </a:lnSpc>
              <a:spcBef>
                <a:spcPts val="0"/>
              </a:spcBef>
            </a:pPr>
            <a:r>
              <a:rPr lang="tr-TR" sz="5600" kern="100" dirty="0">
                <a:effectLst/>
                <a:latin typeface="Georgia Pro" panose="02040502050405020303" pitchFamily="18" charset="0"/>
                <a:ea typeface="Calibri" panose="020F0502020204030204" pitchFamily="34" charset="0"/>
                <a:cs typeface="Times New Roman" panose="02020603050405020304" pitchFamily="18" charset="0"/>
              </a:rPr>
              <a:t>- Sipariş usulüne göre yapılan yazılım işiyle ilgili alınan tutarların avans olarak; yapılan harcamaların da aktifleştirilerek dikkate alınması ve söz konusu tutarların yazılım işinin tamamlanıp yazılımın teslim edildiği dönem kâr/zararı ile ilişkilendirilmesi gerekmektedir. Öte yandan, proje ilerledikçe projenin içerisindeki yazılım paketlerinin ayrı ayrı müşteriye teslim edilmesi ve bu durumda gelirin mahiyet ve tutar itibariyle kesinleşmesi halinde, her bir teslim itibariyle gelirin tespit edilmesi ve kurum kazancına eklenmesi mümkündür.</a:t>
            </a:r>
          </a:p>
          <a:p>
            <a:pPr marL="0" indent="0">
              <a:lnSpc>
                <a:spcPct val="120000"/>
              </a:lnSpc>
              <a:spcBef>
                <a:spcPts val="0"/>
              </a:spcBef>
              <a:buNone/>
            </a:pPr>
            <a:r>
              <a:rPr lang="tr-TR" sz="5600" kern="100" dirty="0">
                <a:effectLst/>
                <a:latin typeface="Georgia Pro" panose="02040502050405020303" pitchFamily="18" charset="0"/>
                <a:ea typeface="Calibri" panose="020F0502020204030204" pitchFamily="34" charset="0"/>
                <a:cs typeface="Times New Roman" panose="02020603050405020304" pitchFamily="18" charset="0"/>
              </a:rPr>
              <a:t> </a:t>
            </a:r>
          </a:p>
          <a:p>
            <a:pPr>
              <a:lnSpc>
                <a:spcPct val="120000"/>
              </a:lnSpc>
              <a:spcBef>
                <a:spcPts val="0"/>
              </a:spcBef>
            </a:pPr>
            <a:r>
              <a:rPr lang="tr-TR" sz="5600" kern="100" dirty="0">
                <a:effectLst/>
                <a:latin typeface="Georgia Pro" panose="02040502050405020303" pitchFamily="18" charset="0"/>
                <a:ea typeface="Calibri" panose="020F0502020204030204" pitchFamily="34" charset="0"/>
                <a:cs typeface="Times New Roman" panose="02020603050405020304" pitchFamily="18" charset="0"/>
              </a:rPr>
              <a:t>- 4691 sayılı Kanunda belirtilen şartların taşınması halinde Şirketinizin, sipariş üzerine yürüttüğü yazılım faaliyetiyle ile ilgili olarak elde ettiği kazançların anılan istisna hükümlerinden faydalanması mümkün bulunmakta olup istisna kapsamında olan faaliyetlere ait hasılat, maliyet ve gider unsurlarının, diğer faaliyetlerle ilişkilendirilmemesi ve kayıtların da bu ayrımı sağlayacak şekilde ayrı tutulması gerekmektedir. </a:t>
            </a:r>
          </a:p>
          <a:p>
            <a:pPr>
              <a:lnSpc>
                <a:spcPct val="120000"/>
              </a:lnSpc>
              <a:spcBef>
                <a:spcPts val="0"/>
              </a:spcBef>
            </a:pPr>
            <a:endParaRPr lang="tr-TR" sz="5600" kern="100" dirty="0">
              <a:effectLst/>
              <a:latin typeface="Georgia Pro" panose="02040502050405020303" pitchFamily="18" charset="0"/>
              <a:ea typeface="Calibri" panose="020F0502020204030204" pitchFamily="34" charset="0"/>
              <a:cs typeface="Times New Roman" panose="02020603050405020304" pitchFamily="18" charset="0"/>
            </a:endParaRPr>
          </a:p>
          <a:p>
            <a:pPr>
              <a:lnSpc>
                <a:spcPct val="120000"/>
              </a:lnSpc>
              <a:spcBef>
                <a:spcPts val="0"/>
              </a:spcBef>
            </a:pPr>
            <a:r>
              <a:rPr lang="tr-TR" sz="5600" kern="100" dirty="0">
                <a:effectLst/>
                <a:latin typeface="Georgia Pro" panose="02040502050405020303" pitchFamily="18" charset="0"/>
                <a:ea typeface="Calibri" panose="020F0502020204030204" pitchFamily="34" charset="0"/>
                <a:cs typeface="Times New Roman" panose="02020603050405020304" pitchFamily="18" charset="0"/>
              </a:rPr>
              <a:t>- Öte yandan, sipariş üzerine yapılan ve doğabilecek tüm </a:t>
            </a:r>
            <a:r>
              <a:rPr lang="tr-TR" sz="5600" kern="100" dirty="0" err="1">
                <a:effectLst/>
                <a:latin typeface="Georgia Pro" panose="02040502050405020303" pitchFamily="18" charset="0"/>
                <a:ea typeface="Calibri" panose="020F0502020204030204" pitchFamily="34" charset="0"/>
                <a:cs typeface="Times New Roman" panose="02020603050405020304" pitchFamily="18" charset="0"/>
              </a:rPr>
              <a:t>gayrimaddi</a:t>
            </a:r>
            <a:r>
              <a:rPr lang="tr-TR" sz="5600" kern="100" dirty="0">
                <a:effectLst/>
                <a:latin typeface="Georgia Pro" panose="02040502050405020303" pitchFamily="18" charset="0"/>
                <a:ea typeface="Calibri" panose="020F0502020204030204" pitchFamily="34" charset="0"/>
                <a:cs typeface="Times New Roman" panose="02020603050405020304" pitchFamily="18" charset="0"/>
              </a:rPr>
              <a:t> hakların sözleşme hükümleri çerçevesinde siparişi verene ait olacağı işlerde, 2017/10821 sayılı Bakanlar Kurulu Kararı uygulanmayacaktır.</a:t>
            </a:r>
          </a:p>
          <a:p>
            <a:pPr>
              <a:lnSpc>
                <a:spcPct val="107000"/>
              </a:lnSpc>
              <a:spcAft>
                <a:spcPts val="800"/>
              </a:spcAft>
            </a:pPr>
            <a:r>
              <a:rPr lang="tr-TR" sz="5600" kern="100" dirty="0">
                <a:effectLst/>
                <a:latin typeface="Georgia Pro" panose="02040502050405020303" pitchFamily="18" charset="0"/>
                <a:ea typeface="Calibri" panose="020F0502020204030204" pitchFamily="34" charset="0"/>
                <a:cs typeface="Times New Roman" panose="02020603050405020304" pitchFamily="18" charset="0"/>
              </a:rPr>
              <a:t> </a:t>
            </a:r>
          </a:p>
          <a:p>
            <a:endParaRPr lang="tr-TR" dirty="0"/>
          </a:p>
        </p:txBody>
      </p:sp>
      <p:sp>
        <p:nvSpPr>
          <p:cNvPr id="4" name="Slayt Numarası Yer Tutucusu 3">
            <a:extLst>
              <a:ext uri="{FF2B5EF4-FFF2-40B4-BE49-F238E27FC236}">
                <a16:creationId xmlns:a16="http://schemas.microsoft.com/office/drawing/2014/main" id="{C0C9D3A2-7069-42B0-99E5-E2106628ABF3}"/>
              </a:ext>
            </a:extLst>
          </p:cNvPr>
          <p:cNvSpPr>
            <a:spLocks noGrp="1"/>
          </p:cNvSpPr>
          <p:nvPr>
            <p:ph type="sldNum" sz="quarter" idx="12"/>
          </p:nvPr>
        </p:nvSpPr>
        <p:spPr/>
        <p:txBody>
          <a:bodyPr/>
          <a:lstStyle/>
          <a:p>
            <a:fld id="{69E57DC2-970A-4B3E-BB1C-7A09969E49DF}" type="slidenum">
              <a:rPr lang="en-US" smtClean="0"/>
              <a:t>62</a:t>
            </a:fld>
            <a:endParaRPr lang="en-US" dirty="0"/>
          </a:p>
        </p:txBody>
      </p:sp>
    </p:spTree>
    <p:extLst>
      <p:ext uri="{BB962C8B-B14F-4D97-AF65-F5344CB8AC3E}">
        <p14:creationId xmlns:p14="http://schemas.microsoft.com/office/powerpoint/2010/main" val="27821717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7560BDD-F532-4C92-B2AA-0B8A771A5B92}"/>
              </a:ext>
            </a:extLst>
          </p:cNvPr>
          <p:cNvSpPr>
            <a:spLocks noGrp="1"/>
          </p:cNvSpPr>
          <p:nvPr>
            <p:ph type="title"/>
          </p:nvPr>
        </p:nvSpPr>
        <p:spPr>
          <a:xfrm>
            <a:off x="959005" y="685800"/>
            <a:ext cx="10905893" cy="886522"/>
          </a:xfrm>
        </p:spPr>
        <p:txBody>
          <a:bodyPr>
            <a:normAutofit/>
          </a:bodyPr>
          <a:lstStyle/>
          <a:p>
            <a:pPr algn="ctr"/>
            <a:r>
              <a:rPr lang="tr-TR" sz="3600" b="1" dirty="0">
                <a:solidFill>
                  <a:srgbClr val="FF0000"/>
                </a:solidFill>
                <a:latin typeface="Georgia Pro" panose="02040502050405020303" pitchFamily="18" charset="0"/>
              </a:rPr>
              <a:t>KONU İLE İLGİLİ ÖZELGELER</a:t>
            </a:r>
            <a:endParaRPr lang="tr-TR" sz="3600" dirty="0"/>
          </a:p>
        </p:txBody>
      </p:sp>
      <p:sp>
        <p:nvSpPr>
          <p:cNvPr id="3" name="İçerik Yer Tutucusu 2">
            <a:extLst>
              <a:ext uri="{FF2B5EF4-FFF2-40B4-BE49-F238E27FC236}">
                <a16:creationId xmlns:a16="http://schemas.microsoft.com/office/drawing/2014/main" id="{C8AED532-6BA9-4A6E-9965-B350A0581B65}"/>
              </a:ext>
            </a:extLst>
          </p:cNvPr>
          <p:cNvSpPr>
            <a:spLocks noGrp="1"/>
          </p:cNvSpPr>
          <p:nvPr>
            <p:ph idx="1"/>
          </p:nvPr>
        </p:nvSpPr>
        <p:spPr>
          <a:xfrm>
            <a:off x="959005" y="1973766"/>
            <a:ext cx="10905893" cy="4594302"/>
          </a:xfrm>
        </p:spPr>
        <p:txBody>
          <a:bodyPr>
            <a:noAutofit/>
          </a:bodyPr>
          <a:lstStyle/>
          <a:p>
            <a:r>
              <a:rPr lang="tr-TR" sz="2400" dirty="0" err="1">
                <a:solidFill>
                  <a:srgbClr val="C00000"/>
                </a:solidFill>
                <a:latin typeface="Georgia Pro" panose="02040502050405020303" pitchFamily="18" charset="0"/>
              </a:rPr>
              <a:t>Teknokentte</a:t>
            </a:r>
            <a:r>
              <a:rPr lang="tr-TR" sz="2400" dirty="0">
                <a:solidFill>
                  <a:srgbClr val="C00000"/>
                </a:solidFill>
                <a:latin typeface="Georgia Pro" panose="02040502050405020303" pitchFamily="18" charset="0"/>
              </a:rPr>
              <a:t> Oluşan Kur Farkı Zararının İstisna Dışı Kurum Kazancının Tespitinde Dikkate Alınıp Alınmayacağı sorusuna</a:t>
            </a:r>
          </a:p>
          <a:p>
            <a:r>
              <a:rPr lang="tr-TR" sz="2400" b="1" u="sng" dirty="0">
                <a:effectLst/>
                <a:latin typeface="Georgia Pro" panose="02040502050405020303" pitchFamily="18" charset="0"/>
                <a:ea typeface="Calibri" panose="020F0502020204030204" pitchFamily="34" charset="0"/>
                <a:cs typeface="Times New Roman" panose="02020603050405020304" pitchFamily="18" charset="0"/>
              </a:rPr>
              <a:t>Ankara Defterdarlığı Gelir </a:t>
            </a:r>
            <a:r>
              <a:rPr lang="tr-TR" sz="2400" b="1" u="sng" dirty="0" err="1">
                <a:effectLst/>
                <a:latin typeface="Georgia Pro" panose="02040502050405020303" pitchFamily="18" charset="0"/>
                <a:ea typeface="Calibri" panose="020F0502020204030204" pitchFamily="34" charset="0"/>
                <a:cs typeface="Times New Roman" panose="02020603050405020304" pitchFamily="18" charset="0"/>
              </a:rPr>
              <a:t>Kkanunları</a:t>
            </a:r>
            <a:r>
              <a:rPr lang="tr-TR" sz="2400" b="1" u="sng" dirty="0">
                <a:effectLst/>
                <a:latin typeface="Georgia Pro" panose="02040502050405020303" pitchFamily="18" charset="0"/>
                <a:ea typeface="Calibri" panose="020F0502020204030204" pitchFamily="34" charset="0"/>
                <a:cs typeface="Times New Roman" panose="02020603050405020304" pitchFamily="18" charset="0"/>
              </a:rPr>
              <a:t> Gelir Vergileri Grup Müdürlüğü’nün   30/07/2025 tarih E-38418978-125[4691-2022/5-(i)]-.. sayılı </a:t>
            </a:r>
            <a:r>
              <a:rPr lang="tr-TR" sz="2400" b="1" u="sng" dirty="0" err="1">
                <a:effectLst/>
                <a:latin typeface="Georgia Pro" panose="02040502050405020303" pitchFamily="18" charset="0"/>
                <a:ea typeface="Calibri" panose="020F0502020204030204" pitchFamily="34" charset="0"/>
                <a:cs typeface="Times New Roman" panose="02020603050405020304" pitchFamily="18" charset="0"/>
              </a:rPr>
              <a:t>özelgesinde</a:t>
            </a:r>
            <a:endParaRPr lang="tr-TR" sz="2400" b="1" u="sng" dirty="0">
              <a:effectLst/>
              <a:latin typeface="Georgia Pro" panose="02040502050405020303" pitchFamily="18" charset="0"/>
              <a:ea typeface="Calibri" panose="020F0502020204030204" pitchFamily="34" charset="0"/>
              <a:cs typeface="Times New Roman" panose="02020603050405020304" pitchFamily="18" charset="0"/>
            </a:endParaRPr>
          </a:p>
          <a:p>
            <a:r>
              <a:rPr lang="tr-TR" sz="2400" dirty="0">
                <a:solidFill>
                  <a:schemeClr val="tx1"/>
                </a:solidFill>
                <a:latin typeface="Georgia Pro" panose="02040502050405020303" pitchFamily="18" charset="0"/>
                <a:cs typeface="Times New Roman" panose="02020603050405020304" pitchFamily="18" charset="0"/>
              </a:rPr>
              <a:t>Teknoloji geliştirme bölgelerinde yürütülen faaliyetlerden doğan alacaklara ilişkin kur farkı gelirleri,4691 sayılı Kanun kapsamındaki ticari işlemlerden elde edilen gelir olarak </a:t>
            </a:r>
            <a:r>
              <a:rPr lang="tr-TR" sz="2400" dirty="0" err="1">
                <a:solidFill>
                  <a:schemeClr val="tx1"/>
                </a:solidFill>
                <a:latin typeface="Georgia Pro" panose="02040502050405020303" pitchFamily="18" charset="0"/>
                <a:cs typeface="Times New Roman" panose="02020603050405020304" pitchFamily="18" charset="0"/>
              </a:rPr>
              <a:t>değerlendirildiğinden,söz</a:t>
            </a:r>
            <a:r>
              <a:rPr lang="tr-TR" sz="2400" dirty="0">
                <a:solidFill>
                  <a:schemeClr val="tx1"/>
                </a:solidFill>
                <a:latin typeface="Georgia Pro" panose="02040502050405020303" pitchFamily="18" charset="0"/>
                <a:cs typeface="Times New Roman" panose="02020603050405020304" pitchFamily="18" charset="0"/>
              </a:rPr>
              <a:t> konu istisnanın kapsamında olacaktır.</a:t>
            </a:r>
          </a:p>
          <a:p>
            <a:r>
              <a:rPr lang="tr-TR" sz="2400" dirty="0">
                <a:solidFill>
                  <a:schemeClr val="tx1"/>
                </a:solidFill>
                <a:latin typeface="Georgia Pro" panose="02040502050405020303" pitchFamily="18" charset="0"/>
                <a:cs typeface="Times New Roman" panose="02020603050405020304" pitchFamily="18" charset="0"/>
              </a:rPr>
              <a:t>Banka hesaplarındaki döviz mevcutlarına ilişkin ortaya çıkan kur farkı gelirlerinin ise Teknoloji Geliştirme Bölgeleri Kanunun 2 </a:t>
            </a:r>
            <a:r>
              <a:rPr lang="tr-TR" sz="2400" dirty="0" err="1">
                <a:solidFill>
                  <a:schemeClr val="tx1"/>
                </a:solidFill>
                <a:latin typeface="Georgia Pro" panose="02040502050405020303" pitchFamily="18" charset="0"/>
                <a:cs typeface="Times New Roman" panose="02020603050405020304" pitchFamily="18" charset="0"/>
              </a:rPr>
              <a:t>nci</a:t>
            </a:r>
            <a:r>
              <a:rPr lang="tr-TR" sz="2400" dirty="0">
                <a:solidFill>
                  <a:schemeClr val="tx1"/>
                </a:solidFill>
                <a:latin typeface="Georgia Pro" panose="02040502050405020303" pitchFamily="18" charset="0"/>
                <a:cs typeface="Times New Roman" panose="02020603050405020304" pitchFamily="18" charset="0"/>
              </a:rPr>
              <a:t> maddesinde yer verilen istisna kapsamında değerlendirilmesi mümkün bulunmamaktadır.</a:t>
            </a:r>
            <a:endParaRPr lang="tr-TR" sz="2400" dirty="0">
              <a:solidFill>
                <a:schemeClr val="tx1"/>
              </a:solidFill>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5997AC71-DDB1-4BE2-BA3F-74CE15AA0E00}"/>
              </a:ext>
            </a:extLst>
          </p:cNvPr>
          <p:cNvSpPr>
            <a:spLocks noGrp="1"/>
          </p:cNvSpPr>
          <p:nvPr>
            <p:ph type="sldNum" sz="quarter" idx="12"/>
          </p:nvPr>
        </p:nvSpPr>
        <p:spPr/>
        <p:txBody>
          <a:bodyPr/>
          <a:lstStyle/>
          <a:p>
            <a:fld id="{69E57DC2-970A-4B3E-BB1C-7A09969E49DF}" type="slidenum">
              <a:rPr lang="en-US" smtClean="0"/>
              <a:t>63</a:t>
            </a:fld>
            <a:endParaRPr lang="en-US" dirty="0"/>
          </a:p>
        </p:txBody>
      </p:sp>
    </p:spTree>
    <p:extLst>
      <p:ext uri="{BB962C8B-B14F-4D97-AF65-F5344CB8AC3E}">
        <p14:creationId xmlns:p14="http://schemas.microsoft.com/office/powerpoint/2010/main" val="19432864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A740EA-1716-478B-9789-DB51867E5CF6}"/>
              </a:ext>
            </a:extLst>
          </p:cNvPr>
          <p:cNvSpPr>
            <a:spLocks noGrp="1"/>
          </p:cNvSpPr>
          <p:nvPr>
            <p:ph type="title"/>
          </p:nvPr>
        </p:nvSpPr>
        <p:spPr>
          <a:xfrm>
            <a:off x="869795" y="685800"/>
            <a:ext cx="11128917" cy="931127"/>
          </a:xfrm>
        </p:spPr>
        <p:txBody>
          <a:bodyPr>
            <a:normAutofit/>
          </a:bodyPr>
          <a:lstStyle/>
          <a:p>
            <a:pPr algn="ctr"/>
            <a:r>
              <a:rPr lang="tr-TR" sz="3600" b="1" dirty="0">
                <a:solidFill>
                  <a:srgbClr val="FF0000"/>
                </a:solidFill>
                <a:latin typeface="Georgia Pro" panose="02040502050405020303" pitchFamily="18" charset="0"/>
              </a:rPr>
              <a:t>KONU İLE İLGİLİ ÖZELGELER</a:t>
            </a:r>
            <a:endParaRPr lang="tr-TR" sz="3600" dirty="0"/>
          </a:p>
        </p:txBody>
      </p:sp>
      <p:sp>
        <p:nvSpPr>
          <p:cNvPr id="3" name="İçerik Yer Tutucusu 2">
            <a:extLst>
              <a:ext uri="{FF2B5EF4-FFF2-40B4-BE49-F238E27FC236}">
                <a16:creationId xmlns:a16="http://schemas.microsoft.com/office/drawing/2014/main" id="{29CC833C-1003-4D97-8FA1-F9DEF61D9E96}"/>
              </a:ext>
            </a:extLst>
          </p:cNvPr>
          <p:cNvSpPr>
            <a:spLocks noGrp="1"/>
          </p:cNvSpPr>
          <p:nvPr>
            <p:ph idx="1"/>
          </p:nvPr>
        </p:nvSpPr>
        <p:spPr>
          <a:xfrm>
            <a:off x="869795" y="2107581"/>
            <a:ext cx="11128917" cy="4427034"/>
          </a:xfrm>
        </p:spPr>
        <p:txBody>
          <a:bodyPr>
            <a:normAutofit lnSpcReduction="10000"/>
          </a:bodyPr>
          <a:lstStyle/>
          <a:p>
            <a:r>
              <a:rPr lang="tr-TR" sz="2400" dirty="0">
                <a:solidFill>
                  <a:srgbClr val="C00000"/>
                </a:solidFill>
                <a:latin typeface="Georgia Pro" panose="02040502050405020303" pitchFamily="18" charset="0"/>
              </a:rPr>
              <a:t>Teknoloji Geliştirme Bölgesinde Ar-Ge ve Yazılım faaliyetleri ile ilgili kiralama ve kullandırma suretiyle gelir elde edilmesinde  2017/10821 sayılı Bakanlar Kurulu Kararına göre </a:t>
            </a:r>
            <a:r>
              <a:rPr lang="tr-TR" sz="2400" dirty="0" err="1">
                <a:solidFill>
                  <a:srgbClr val="C00000"/>
                </a:solidFill>
                <a:latin typeface="Georgia Pro" panose="02040502050405020303" pitchFamily="18" charset="0"/>
              </a:rPr>
              <a:t>teknokent</a:t>
            </a:r>
            <a:r>
              <a:rPr lang="tr-TR" sz="2400" dirty="0">
                <a:solidFill>
                  <a:srgbClr val="C00000"/>
                </a:solidFill>
                <a:latin typeface="Georgia Pro" panose="02040502050405020303" pitchFamily="18" charset="0"/>
              </a:rPr>
              <a:t> kazanç istisna oranının tespitinde proje geliştirme dönemine ait harcamaların mı yoksa gelir elde edildiği döneme ait harcamaların mı esas alınacağı huşunda görüş talep edilmiştir.</a:t>
            </a:r>
          </a:p>
          <a:p>
            <a:r>
              <a:rPr lang="tr-TR" sz="2400" b="1" u="sng" dirty="0">
                <a:effectLst/>
                <a:latin typeface="Georgia Pro" panose="02040502050405020303" pitchFamily="18" charset="0"/>
                <a:ea typeface="Calibri" panose="020F0502020204030204" pitchFamily="34" charset="0"/>
                <a:cs typeface="Times New Roman" panose="02020603050405020304" pitchFamily="18" charset="0"/>
              </a:rPr>
              <a:t>Ankara Defterdarlığı Gelir </a:t>
            </a:r>
            <a:r>
              <a:rPr lang="tr-TR" sz="2400" b="1" u="sng" dirty="0" err="1">
                <a:effectLst/>
                <a:latin typeface="Georgia Pro" panose="02040502050405020303" pitchFamily="18" charset="0"/>
                <a:ea typeface="Calibri" panose="020F0502020204030204" pitchFamily="34" charset="0"/>
                <a:cs typeface="Times New Roman" panose="02020603050405020304" pitchFamily="18" charset="0"/>
              </a:rPr>
              <a:t>Kkanunları</a:t>
            </a:r>
            <a:r>
              <a:rPr lang="tr-TR" sz="2400" b="1" u="sng" dirty="0">
                <a:effectLst/>
                <a:latin typeface="Georgia Pro" panose="02040502050405020303" pitchFamily="18" charset="0"/>
                <a:ea typeface="Calibri" panose="020F0502020204030204" pitchFamily="34" charset="0"/>
                <a:cs typeface="Times New Roman" panose="02020603050405020304" pitchFamily="18" charset="0"/>
              </a:rPr>
              <a:t> Gelir Vergileri Grup Müdürlüğü’nün   26/06/2025 tarih E-38418978-125-… sayılı </a:t>
            </a:r>
            <a:r>
              <a:rPr lang="tr-TR" sz="2400" b="1" u="sng" dirty="0" err="1">
                <a:effectLst/>
                <a:latin typeface="Georgia Pro" panose="02040502050405020303" pitchFamily="18" charset="0"/>
                <a:ea typeface="Calibri" panose="020F0502020204030204" pitchFamily="34" charset="0"/>
                <a:cs typeface="Times New Roman" panose="02020603050405020304" pitchFamily="18" charset="0"/>
              </a:rPr>
              <a:t>özelgesinde</a:t>
            </a:r>
            <a:endParaRPr lang="tr-TR" sz="2400" b="1" u="sng" dirty="0">
              <a:effectLst/>
              <a:latin typeface="Georgia Pro" panose="02040502050405020303" pitchFamily="18" charset="0"/>
              <a:ea typeface="Calibri" panose="020F0502020204030204" pitchFamily="34" charset="0"/>
              <a:cs typeface="Times New Roman" panose="02020603050405020304" pitchFamily="18" charset="0"/>
            </a:endParaRPr>
          </a:p>
          <a:p>
            <a:r>
              <a:rPr lang="tr-TR" sz="2400" dirty="0" err="1">
                <a:latin typeface="Georgia Pro" panose="02040502050405020303" pitchFamily="18" charset="0"/>
                <a:ea typeface="Calibri" panose="020F0502020204030204" pitchFamily="34" charset="0"/>
                <a:cs typeface="Times New Roman" panose="02020603050405020304" pitchFamily="18" charset="0"/>
              </a:rPr>
              <a:t>Teknokentteki</a:t>
            </a:r>
            <a:r>
              <a:rPr lang="tr-TR" sz="2400" dirty="0">
                <a:latin typeface="Georgia Pro" panose="02040502050405020303" pitchFamily="18" charset="0"/>
                <a:ea typeface="Calibri" panose="020F0502020204030204" pitchFamily="34" charset="0"/>
                <a:cs typeface="Times New Roman" panose="02020603050405020304" pitchFamily="18" charset="0"/>
              </a:rPr>
              <a:t> proje kapsamında geliştirilen </a:t>
            </a:r>
            <a:r>
              <a:rPr lang="tr-TR" sz="2400" dirty="0" err="1">
                <a:latin typeface="Georgia Pro" panose="02040502050405020303" pitchFamily="18" charset="0"/>
                <a:ea typeface="Calibri" panose="020F0502020204030204" pitchFamily="34" charset="0"/>
                <a:cs typeface="Times New Roman" panose="02020603050405020304" pitchFamily="18" charset="0"/>
              </a:rPr>
              <a:t>gayrimaddi</a:t>
            </a:r>
            <a:r>
              <a:rPr lang="tr-TR" sz="2400" dirty="0">
                <a:latin typeface="Georgia Pro" panose="02040502050405020303" pitchFamily="18" charset="0"/>
                <a:ea typeface="Calibri" panose="020F0502020204030204" pitchFamily="34" charset="0"/>
                <a:cs typeface="Times New Roman" panose="02020603050405020304" pitchFamily="18" charset="0"/>
              </a:rPr>
              <a:t> hakların sadece </a:t>
            </a:r>
            <a:r>
              <a:rPr lang="tr-TR" sz="2400" dirty="0" err="1">
                <a:latin typeface="Georgia Pro" panose="02040502050405020303" pitchFamily="18" charset="0"/>
                <a:ea typeface="Calibri" panose="020F0502020204030204" pitchFamily="34" charset="0"/>
                <a:cs typeface="Times New Roman" panose="02020603050405020304" pitchFamily="18" charset="0"/>
              </a:rPr>
              <a:t>satışı,devri</a:t>
            </a:r>
            <a:r>
              <a:rPr lang="tr-TR" sz="2400" dirty="0">
                <a:latin typeface="Georgia Pro" panose="02040502050405020303" pitchFamily="18" charset="0"/>
                <a:ea typeface="Calibri" panose="020F0502020204030204" pitchFamily="34" charset="0"/>
                <a:cs typeface="Times New Roman" panose="02020603050405020304" pitchFamily="18" charset="0"/>
              </a:rPr>
              <a:t> veya kiralamasından kaynaklı kazançların istisnadan yararlanacak </a:t>
            </a:r>
            <a:r>
              <a:rPr lang="tr-TR" sz="2400" dirty="0" err="1">
                <a:latin typeface="Georgia Pro" panose="02040502050405020303" pitchFamily="18" charset="0"/>
                <a:ea typeface="Calibri" panose="020F0502020204030204" pitchFamily="34" charset="0"/>
                <a:cs typeface="Times New Roman" panose="02020603050405020304" pitchFamily="18" charset="0"/>
              </a:rPr>
              <a:t>kısmı,proje</a:t>
            </a:r>
            <a:r>
              <a:rPr lang="tr-TR" sz="2400" dirty="0">
                <a:latin typeface="Georgia Pro" panose="02040502050405020303" pitchFamily="18" charset="0"/>
                <a:ea typeface="Calibri" panose="020F0502020204030204" pitchFamily="34" charset="0"/>
                <a:cs typeface="Times New Roman" panose="02020603050405020304" pitchFamily="18" charset="0"/>
              </a:rPr>
              <a:t> dönemine ilişkin nitelikli harcamaların toplam harcamaya oranı esas alınarak hesaplanacaktır. </a:t>
            </a:r>
            <a:endParaRPr lang="tr-TR" sz="2400" dirty="0">
              <a:effectLst/>
              <a:latin typeface="Georgia Pro" panose="02040502050405020303" pitchFamily="18" charset="0"/>
              <a:ea typeface="Calibri" panose="020F0502020204030204" pitchFamily="34" charset="0"/>
              <a:cs typeface="Times New Roman" panose="02020603050405020304" pitchFamily="18" charset="0"/>
            </a:endParaRPr>
          </a:p>
          <a:p>
            <a:endParaRPr lang="tr-TR" dirty="0">
              <a:solidFill>
                <a:srgbClr val="C00000"/>
              </a:solidFill>
              <a:latin typeface="Georgia Pro" panose="02040502050405020303" pitchFamily="18" charset="0"/>
            </a:endParaRPr>
          </a:p>
        </p:txBody>
      </p:sp>
      <p:sp>
        <p:nvSpPr>
          <p:cNvPr id="4" name="Slayt Numarası Yer Tutucusu 3">
            <a:extLst>
              <a:ext uri="{FF2B5EF4-FFF2-40B4-BE49-F238E27FC236}">
                <a16:creationId xmlns:a16="http://schemas.microsoft.com/office/drawing/2014/main" id="{127E4D0F-F2CE-4F16-9574-D4D98572524C}"/>
              </a:ext>
            </a:extLst>
          </p:cNvPr>
          <p:cNvSpPr>
            <a:spLocks noGrp="1"/>
          </p:cNvSpPr>
          <p:nvPr>
            <p:ph type="sldNum" sz="quarter" idx="12"/>
          </p:nvPr>
        </p:nvSpPr>
        <p:spPr/>
        <p:txBody>
          <a:bodyPr/>
          <a:lstStyle/>
          <a:p>
            <a:fld id="{69E57DC2-970A-4B3E-BB1C-7A09969E49DF}" type="slidenum">
              <a:rPr lang="en-US" smtClean="0"/>
              <a:t>64</a:t>
            </a:fld>
            <a:endParaRPr lang="en-US" dirty="0"/>
          </a:p>
        </p:txBody>
      </p:sp>
    </p:spTree>
    <p:extLst>
      <p:ext uri="{BB962C8B-B14F-4D97-AF65-F5344CB8AC3E}">
        <p14:creationId xmlns:p14="http://schemas.microsoft.com/office/powerpoint/2010/main" val="41784532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4FF576-63BD-4855-A4CA-4D90B5E7D454}"/>
              </a:ext>
            </a:extLst>
          </p:cNvPr>
          <p:cNvSpPr>
            <a:spLocks noGrp="1"/>
          </p:cNvSpPr>
          <p:nvPr>
            <p:ph type="ctrTitle"/>
          </p:nvPr>
        </p:nvSpPr>
        <p:spPr/>
        <p:txBody>
          <a:bodyPr anchor="ctr"/>
          <a:lstStyle/>
          <a:p>
            <a:r>
              <a:rPr lang="tr-TR" dirty="0">
                <a:solidFill>
                  <a:srgbClr val="C00000"/>
                </a:solidFill>
                <a:latin typeface="Georgia Pro" panose="02040502050405020303" pitchFamily="18" charset="0"/>
              </a:rPr>
              <a:t>Teşekkürler</a:t>
            </a:r>
            <a:endParaRPr lang="tr-TR" dirty="0"/>
          </a:p>
        </p:txBody>
      </p:sp>
      <p:sp>
        <p:nvSpPr>
          <p:cNvPr id="3" name="Alt Başlık 2">
            <a:extLst>
              <a:ext uri="{FF2B5EF4-FFF2-40B4-BE49-F238E27FC236}">
                <a16:creationId xmlns:a16="http://schemas.microsoft.com/office/drawing/2014/main" id="{1852B082-A086-40B6-BF11-9038A0E6316B}"/>
              </a:ext>
            </a:extLst>
          </p:cNvPr>
          <p:cNvSpPr>
            <a:spLocks noGrp="1"/>
          </p:cNvSpPr>
          <p:nvPr>
            <p:ph type="subTitle" idx="1"/>
          </p:nvPr>
        </p:nvSpPr>
        <p:spPr/>
        <p:txBody>
          <a:bodyPr>
            <a:normAutofit fontScale="92500" lnSpcReduction="10000"/>
          </a:bodyPr>
          <a:lstStyle/>
          <a:p>
            <a:pPr marL="0" indent="0" algn="ctr">
              <a:lnSpc>
                <a:spcPct val="100000"/>
              </a:lnSpc>
              <a:spcBef>
                <a:spcPts val="200"/>
              </a:spcBef>
              <a:buNone/>
            </a:pPr>
            <a:r>
              <a:rPr lang="tr-TR" b="1" dirty="0">
                <a:latin typeface="Georgia Pro" panose="02040502050405020303" pitchFamily="18" charset="0"/>
              </a:rPr>
              <a:t>Mustafa Ak</a:t>
            </a:r>
          </a:p>
          <a:p>
            <a:pPr marL="0" indent="0" algn="ctr">
              <a:lnSpc>
                <a:spcPct val="100000"/>
              </a:lnSpc>
              <a:spcBef>
                <a:spcPts val="200"/>
              </a:spcBef>
              <a:buNone/>
            </a:pPr>
            <a:r>
              <a:rPr lang="tr-TR" b="1" dirty="0">
                <a:latin typeface="Georgia Pro" panose="02040502050405020303" pitchFamily="18" charset="0"/>
              </a:rPr>
              <a:t>Yeminli Mali Müşavir</a:t>
            </a:r>
          </a:p>
          <a:p>
            <a:pPr marL="0" indent="0" algn="ctr">
              <a:lnSpc>
                <a:spcPct val="100000"/>
              </a:lnSpc>
              <a:spcBef>
                <a:spcPts val="200"/>
              </a:spcBef>
              <a:buNone/>
            </a:pPr>
            <a:r>
              <a:rPr lang="tr-TR" b="1" dirty="0">
                <a:latin typeface="Georgia Pro" panose="02040502050405020303" pitchFamily="18" charset="0"/>
              </a:rPr>
              <a:t>Bağımsız Denetçi</a:t>
            </a:r>
          </a:p>
          <a:p>
            <a:endParaRPr lang="tr-TR" dirty="0"/>
          </a:p>
        </p:txBody>
      </p:sp>
      <p:sp>
        <p:nvSpPr>
          <p:cNvPr id="4" name="Slayt Numarası Yer Tutucusu 3">
            <a:extLst>
              <a:ext uri="{FF2B5EF4-FFF2-40B4-BE49-F238E27FC236}">
                <a16:creationId xmlns:a16="http://schemas.microsoft.com/office/drawing/2014/main" id="{B84DA96A-D657-4986-BD56-0D0EAE4545D0}"/>
              </a:ext>
            </a:extLst>
          </p:cNvPr>
          <p:cNvSpPr>
            <a:spLocks noGrp="1"/>
          </p:cNvSpPr>
          <p:nvPr>
            <p:ph type="sldNum" sz="quarter" idx="12"/>
          </p:nvPr>
        </p:nvSpPr>
        <p:spPr/>
        <p:txBody>
          <a:bodyPr/>
          <a:lstStyle/>
          <a:p>
            <a:fld id="{69E57DC2-970A-4B3E-BB1C-7A09969E49DF}" type="slidenum">
              <a:rPr lang="en-US" smtClean="0"/>
              <a:pPr/>
              <a:t>65</a:t>
            </a:fld>
            <a:endParaRPr lang="en-US" dirty="0"/>
          </a:p>
        </p:txBody>
      </p:sp>
    </p:spTree>
    <p:extLst>
      <p:ext uri="{BB962C8B-B14F-4D97-AF65-F5344CB8AC3E}">
        <p14:creationId xmlns:p14="http://schemas.microsoft.com/office/powerpoint/2010/main" val="19307843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54402D-B9B8-4D5C-9AF5-0275010028D1}"/>
              </a:ext>
            </a:extLst>
          </p:cNvPr>
          <p:cNvSpPr>
            <a:spLocks noGrp="1"/>
          </p:cNvSpPr>
          <p:nvPr>
            <p:ph type="title"/>
          </p:nvPr>
        </p:nvSpPr>
        <p:spPr>
          <a:xfrm>
            <a:off x="1628078" y="1761893"/>
            <a:ext cx="9601200" cy="4795024"/>
          </a:xfrm>
        </p:spPr>
        <p:txBody>
          <a:bodyPr>
            <a:normAutofit/>
          </a:bodyPr>
          <a:lstStyle/>
          <a:p>
            <a:r>
              <a:rPr lang="tr-TR" sz="2800" b="1" u="sng" dirty="0">
                <a:latin typeface="Georgia Pro" panose="02040502050405020303" pitchFamily="18" charset="0"/>
              </a:rPr>
              <a:t>Kaynaklar :</a:t>
            </a:r>
            <a:br>
              <a:rPr lang="tr-TR" sz="2800" dirty="0">
                <a:latin typeface="Georgia Pro" panose="02040502050405020303" pitchFamily="18" charset="0"/>
              </a:rPr>
            </a:br>
            <a:r>
              <a:rPr lang="tr-TR" sz="2200" dirty="0">
                <a:latin typeface="Georgia Pro" panose="02040502050405020303" pitchFamily="18" charset="0"/>
              </a:rPr>
              <a:t>1) Kurumlar Vergisi Kanunu</a:t>
            </a:r>
            <a:br>
              <a:rPr lang="tr-TR" sz="2200" dirty="0">
                <a:latin typeface="Georgia Pro" panose="02040502050405020303" pitchFamily="18" charset="0"/>
              </a:rPr>
            </a:br>
            <a:r>
              <a:rPr lang="tr-TR" sz="2200" dirty="0">
                <a:latin typeface="Georgia Pro" panose="02040502050405020303" pitchFamily="18" charset="0"/>
              </a:rPr>
              <a:t>2) 1 Seri </a:t>
            </a:r>
            <a:r>
              <a:rPr lang="tr-TR" sz="2200" dirty="0" err="1">
                <a:latin typeface="Georgia Pro" panose="02040502050405020303" pitchFamily="18" charset="0"/>
              </a:rPr>
              <a:t>Nolu</a:t>
            </a:r>
            <a:r>
              <a:rPr lang="tr-TR" sz="2200" dirty="0">
                <a:latin typeface="Georgia Pro" panose="02040502050405020303" pitchFamily="18" charset="0"/>
              </a:rPr>
              <a:t> Kurumlar Vergisi Genel Tebliği</a:t>
            </a:r>
            <a:br>
              <a:rPr lang="tr-TR" sz="2200" dirty="0">
                <a:latin typeface="Georgia Pro" panose="02040502050405020303" pitchFamily="18" charset="0"/>
              </a:rPr>
            </a:br>
            <a:r>
              <a:rPr lang="tr-TR" sz="2200" dirty="0">
                <a:latin typeface="Georgia Pro" panose="02040502050405020303" pitchFamily="18" charset="0"/>
              </a:rPr>
              <a:t>3) 49 </a:t>
            </a:r>
            <a:r>
              <a:rPr lang="tr-TR" sz="2200" dirty="0" err="1">
                <a:latin typeface="Georgia Pro" panose="02040502050405020303" pitchFamily="18" charset="0"/>
              </a:rPr>
              <a:t>Nolu</a:t>
            </a:r>
            <a:r>
              <a:rPr lang="tr-TR" sz="2200" dirty="0">
                <a:latin typeface="Georgia Pro" panose="02040502050405020303" pitchFamily="18" charset="0"/>
              </a:rPr>
              <a:t> Serbest Muhasebeci Mali Müşavir ve Yeminli </a:t>
            </a:r>
            <a:br>
              <a:rPr lang="tr-TR" sz="2200" dirty="0">
                <a:latin typeface="Georgia Pro" panose="02040502050405020303" pitchFamily="18" charset="0"/>
              </a:rPr>
            </a:br>
            <a:r>
              <a:rPr lang="tr-TR" sz="2200" dirty="0">
                <a:latin typeface="Georgia Pro" panose="02040502050405020303" pitchFamily="18" charset="0"/>
              </a:rPr>
              <a:t>     Mali Müşavirlik Kanunu Genel Tebliğ</a:t>
            </a:r>
            <a:br>
              <a:rPr lang="tr-TR" sz="2200" dirty="0">
                <a:latin typeface="Georgia Pro" panose="02040502050405020303" pitchFamily="18" charset="0"/>
              </a:rPr>
            </a:br>
            <a:r>
              <a:rPr lang="tr-TR" sz="2200" dirty="0">
                <a:latin typeface="Georgia Pro" panose="02040502050405020303" pitchFamily="18" charset="0"/>
              </a:rPr>
              <a:t>4) Gelir İadesi Başkanlığı </a:t>
            </a:r>
            <a:r>
              <a:rPr lang="tr-TR" sz="2200" dirty="0" err="1">
                <a:latin typeface="Georgia Pro" panose="02040502050405020303" pitchFamily="18" charset="0"/>
              </a:rPr>
              <a:t>Özelge</a:t>
            </a:r>
            <a:r>
              <a:rPr lang="tr-TR" sz="2200" dirty="0">
                <a:latin typeface="Georgia Pro" panose="02040502050405020303" pitchFamily="18" charset="0"/>
              </a:rPr>
              <a:t> Sistemi </a:t>
            </a:r>
            <a:br>
              <a:rPr lang="tr-TR" sz="2200" dirty="0">
                <a:latin typeface="Georgia Pro" panose="02040502050405020303" pitchFamily="18" charset="0"/>
              </a:rPr>
            </a:br>
            <a:r>
              <a:rPr lang="tr-TR" sz="2200" dirty="0">
                <a:latin typeface="Georgia Pro" panose="02040502050405020303" pitchFamily="18" charset="0"/>
              </a:rPr>
              <a:t>5) SMMM Güven Ayyıldız»</a:t>
            </a:r>
            <a:r>
              <a:rPr lang="tr-TR" sz="2200" b="0" i="0" u="none" strike="noStrike" baseline="0" dirty="0">
                <a:solidFill>
                  <a:srgbClr val="C10000"/>
                </a:solidFill>
                <a:latin typeface="Georgia Pro" panose="02040502050405020303" pitchFamily="18" charset="0"/>
              </a:rPr>
              <a:t> </a:t>
            </a:r>
            <a:r>
              <a:rPr lang="tr-TR" sz="2200" b="0" i="0" u="none" strike="noStrike" baseline="0" dirty="0">
                <a:solidFill>
                  <a:schemeClr val="tx1"/>
                </a:solidFill>
                <a:latin typeface="Georgia Pro" panose="02040502050405020303" pitchFamily="18" charset="0"/>
              </a:rPr>
              <a:t>TEKNOKENTLERDE </a:t>
            </a:r>
            <a:br>
              <a:rPr lang="tr-TR" sz="2200" b="0" i="0" u="none" strike="noStrike" baseline="0" dirty="0">
                <a:solidFill>
                  <a:schemeClr val="tx1"/>
                </a:solidFill>
                <a:latin typeface="Georgia Pro" panose="02040502050405020303" pitchFamily="18" charset="0"/>
              </a:rPr>
            </a:br>
            <a:r>
              <a:rPr lang="tr-TR" sz="2200" b="0" i="0" u="none" strike="noStrike" baseline="0" dirty="0">
                <a:solidFill>
                  <a:schemeClr val="tx1"/>
                </a:solidFill>
                <a:latin typeface="Georgia Pro" panose="02040502050405020303" pitchFamily="18" charset="0"/>
              </a:rPr>
              <a:t>     MUHASEBE,VERGİ VE SGK </a:t>
            </a:r>
            <a:r>
              <a:rPr lang="tr-TR" sz="2200" b="0" i="0" u="none" strike="noStrike" baseline="0" dirty="0" err="1">
                <a:solidFill>
                  <a:schemeClr val="tx1"/>
                </a:solidFill>
                <a:latin typeface="Georgia Pro" panose="02040502050405020303" pitchFamily="18" charset="0"/>
              </a:rPr>
              <a:t>UYGULAMALARI»Sunumu</a:t>
            </a:r>
            <a:br>
              <a:rPr lang="tr-TR" sz="2200" b="0" i="0" u="none" strike="noStrike" baseline="0" dirty="0">
                <a:solidFill>
                  <a:schemeClr val="tx1"/>
                </a:solidFill>
                <a:latin typeface="Georgia Pro" panose="02040502050405020303" pitchFamily="18" charset="0"/>
              </a:rPr>
            </a:br>
            <a:r>
              <a:rPr lang="tr-TR" sz="2200" b="0" i="0" u="none" strike="noStrike" baseline="0" dirty="0">
                <a:solidFill>
                  <a:schemeClr val="tx1"/>
                </a:solidFill>
                <a:latin typeface="Georgia Pro" panose="02040502050405020303" pitchFamily="18" charset="0"/>
              </a:rPr>
              <a:t>6) SMMM İlker BOZ»</a:t>
            </a:r>
            <a:r>
              <a:rPr lang="tr-TR" sz="2200" b="1" dirty="0">
                <a:effectLst/>
                <a:latin typeface="Georgia Pro" panose="02040502050405020303" pitchFamily="18" charset="0"/>
                <a:ea typeface="Calibri" panose="020F0502020204030204" pitchFamily="34" charset="0"/>
                <a:cs typeface="Times New Roman" panose="02020603050405020304" pitchFamily="18" charset="0"/>
              </a:rPr>
              <a:t> </a:t>
            </a:r>
            <a:r>
              <a:rPr lang="tr-TR" sz="2200" dirty="0">
                <a:effectLst/>
                <a:latin typeface="Georgia Pro" panose="02040502050405020303" pitchFamily="18" charset="0"/>
                <a:ea typeface="Calibri" panose="020F0502020204030204" pitchFamily="34" charset="0"/>
                <a:cs typeface="Times New Roman" panose="02020603050405020304" pitchFamily="18" charset="0"/>
              </a:rPr>
              <a:t>4691 SAYILI TEKNOLOJİ GELİŞTİRME    ,      </a:t>
            </a:r>
            <a:br>
              <a:rPr lang="tr-TR" sz="2200" dirty="0">
                <a:effectLst/>
                <a:latin typeface="Georgia Pro" panose="02040502050405020303" pitchFamily="18" charset="0"/>
                <a:ea typeface="Calibri" panose="020F0502020204030204" pitchFamily="34" charset="0"/>
                <a:cs typeface="Times New Roman" panose="02020603050405020304" pitchFamily="18" charset="0"/>
              </a:rPr>
            </a:br>
            <a:r>
              <a:rPr lang="tr-TR" sz="2200" dirty="0">
                <a:effectLst/>
                <a:latin typeface="Georgia Pro" panose="02040502050405020303" pitchFamily="18" charset="0"/>
                <a:ea typeface="Calibri" panose="020F0502020204030204" pitchFamily="34" charset="0"/>
                <a:cs typeface="Times New Roman" panose="02020603050405020304" pitchFamily="18" charset="0"/>
              </a:rPr>
              <a:t>     BÖLGELERİ KANUNU VE YENİ DÜZENLEMELER</a:t>
            </a:r>
            <a:r>
              <a:rPr lang="tr-TR" sz="2200" b="1" dirty="0">
                <a:effectLst/>
                <a:latin typeface="Georgia Pro" panose="02040502050405020303" pitchFamily="18" charset="0"/>
                <a:ea typeface="Calibri" panose="020F0502020204030204" pitchFamily="34" charset="0"/>
                <a:cs typeface="Times New Roman" panose="02020603050405020304" pitchFamily="18" charset="0"/>
              </a:rPr>
              <a:t>» </a:t>
            </a:r>
            <a:r>
              <a:rPr lang="tr-TR" sz="2200" dirty="0">
                <a:effectLst/>
                <a:latin typeface="Georgia Pro" panose="02040502050405020303" pitchFamily="18" charset="0"/>
                <a:ea typeface="Calibri" panose="020F0502020204030204" pitchFamily="34" charset="0"/>
                <a:cs typeface="Times New Roman" panose="02020603050405020304" pitchFamily="18" charset="0"/>
              </a:rPr>
              <a:t>sunumu</a:t>
            </a:r>
            <a:br>
              <a:rPr lang="tr-TR" sz="2200" dirty="0">
                <a:effectLst/>
                <a:latin typeface="Georgia Pro" panose="02040502050405020303" pitchFamily="18" charset="0"/>
                <a:ea typeface="Calibri" panose="020F0502020204030204" pitchFamily="34" charset="0"/>
                <a:cs typeface="Times New Roman" panose="02020603050405020304" pitchFamily="18" charset="0"/>
              </a:rPr>
            </a:br>
            <a:br>
              <a:rPr lang="tr-TR" sz="2200" dirty="0">
                <a:solidFill>
                  <a:schemeClr val="tx1"/>
                </a:solidFill>
                <a:latin typeface="Georgia Pro" panose="02040502050405020303" pitchFamily="18" charset="0"/>
              </a:rPr>
            </a:br>
            <a:endParaRPr lang="tr-TR" sz="2200" dirty="0">
              <a:solidFill>
                <a:schemeClr val="tx1"/>
              </a:solidFill>
              <a:latin typeface="Georgia Pro" panose="02040502050405020303" pitchFamily="18" charset="0"/>
            </a:endParaRPr>
          </a:p>
        </p:txBody>
      </p:sp>
      <p:sp>
        <p:nvSpPr>
          <p:cNvPr id="3" name="Slayt Numarası Yer Tutucusu 2">
            <a:extLst>
              <a:ext uri="{FF2B5EF4-FFF2-40B4-BE49-F238E27FC236}">
                <a16:creationId xmlns:a16="http://schemas.microsoft.com/office/drawing/2014/main" id="{D6E92CB5-97CA-403B-9DB3-8856143AD4A0}"/>
              </a:ext>
            </a:extLst>
          </p:cNvPr>
          <p:cNvSpPr>
            <a:spLocks noGrp="1"/>
          </p:cNvSpPr>
          <p:nvPr>
            <p:ph type="sldNum" sz="quarter" idx="12"/>
          </p:nvPr>
        </p:nvSpPr>
        <p:spPr/>
        <p:txBody>
          <a:bodyPr/>
          <a:lstStyle/>
          <a:p>
            <a:fld id="{69E57DC2-970A-4B3E-BB1C-7A09969E49DF}" type="slidenum">
              <a:rPr lang="en-US" smtClean="0"/>
              <a:t>66</a:t>
            </a:fld>
            <a:endParaRPr lang="en-US" dirty="0"/>
          </a:p>
        </p:txBody>
      </p:sp>
    </p:spTree>
    <p:extLst>
      <p:ext uri="{BB962C8B-B14F-4D97-AF65-F5344CB8AC3E}">
        <p14:creationId xmlns:p14="http://schemas.microsoft.com/office/powerpoint/2010/main" val="2556372660"/>
      </p:ext>
    </p:extLst>
  </p:cSld>
  <p:clrMapOvr>
    <a:masterClrMapping/>
  </p:clrMapOvr>
</p:sld>
</file>

<file path=ppt/theme/theme1.xml><?xml version="1.0" encoding="utf-8"?>
<a:theme xmlns:a="http://schemas.openxmlformats.org/drawingml/2006/main" name="Kırpma">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{8E8C8811-15E5-432F-B061-A1215EB9C497}TFc3084226-2d0c-440f-9f46-6b48c7a7f67006566231-57a1ff5027c2</Template>
  <TotalTime>2590</TotalTime>
  <Words>5807</Words>
  <Application>Microsoft Office PowerPoint</Application>
  <PresentationFormat>Geniş ekran</PresentationFormat>
  <Paragraphs>617</Paragraphs>
  <Slides>66</Slides>
  <Notes>0</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66</vt:i4>
      </vt:variant>
    </vt:vector>
  </HeadingPairs>
  <TitlesOfParts>
    <vt:vector size="76" baseType="lpstr">
      <vt:lpstr>Calibri</vt:lpstr>
      <vt:lpstr>Century Gothic</vt:lpstr>
      <vt:lpstr>Franklin Gothic Book</vt:lpstr>
      <vt:lpstr>Georgia</vt:lpstr>
      <vt:lpstr>Georgia Pro</vt:lpstr>
      <vt:lpstr>Georgia-Bold</vt:lpstr>
      <vt:lpstr>Tahoma</vt:lpstr>
      <vt:lpstr>Trebuchet MS (Başlıklar)</vt:lpstr>
      <vt:lpstr>Wingdings</vt:lpstr>
      <vt:lpstr>Kırpma</vt:lpstr>
      <vt:lpstr>TEKNOKENTLERDE VERGİ UYGULAMALARI</vt:lpstr>
      <vt:lpstr>TEKNOPARK KURULUM AMAÇLARI</vt:lpstr>
      <vt:lpstr>AR-GE PROJESİ</vt:lpstr>
      <vt:lpstr>TASARIM PROJESİ</vt:lpstr>
      <vt:lpstr>YAZILIM</vt:lpstr>
      <vt:lpstr>PROJE BİTİRME BELGESİ </vt:lpstr>
      <vt:lpstr>PROJE KABUL BELGESİ </vt:lpstr>
      <vt:lpstr>AR-GE PERSONELİ, ARAŞTIRMACI PERSONELİ </vt:lpstr>
      <vt:lpstr>YAZILIMCI , TEKNİSYEN  PERSONELİ</vt:lpstr>
      <vt:lpstr>TASARIM PERSONELİ, TASARIMCI, TEKNİSYEN</vt:lpstr>
      <vt:lpstr>DESTEK PERSONELİ </vt:lpstr>
      <vt:lpstr>GİRİŞİMCİ </vt:lpstr>
      <vt:lpstr>MEVZUAT SÜRECİ</vt:lpstr>
      <vt:lpstr>AR-GE MEVZUATI</vt:lpstr>
      <vt:lpstr>AR-GE YAZILIM VE TASARIN FAALİYETLERİNDE İŞLETMELERE SAĞLANAN TEŞVİKLER </vt:lpstr>
      <vt:lpstr>KURUMLAR VERGİSİ İSTİSNASI</vt:lpstr>
      <vt:lpstr>TEKNOPARKLARDA  VERGİSİ İSTİSNASININ  ŞARTLARI </vt:lpstr>
      <vt:lpstr>İSTİSNA KAPSAMINDA YER ALMAYAN KAZANÇLAR </vt:lpstr>
      <vt:lpstr>TEKNOPARKTAKİ İŞLEMLERİN  MUHASEBELEŞTİRİLMESİ </vt:lpstr>
      <vt:lpstr>TEKNOPARKTAKİ İŞLEMLERİN  MUHASEBELEŞTİRİLMESİ </vt:lpstr>
      <vt:lpstr>TEKNOPARKTAKİ İŞLEMLERİN  MUHASEBELEŞTİRİLMESİ </vt:lpstr>
      <vt:lpstr>TEKNOPARKTAKİ İŞLEMLERİN  MUHASEBELEŞTİRİLMESİ </vt:lpstr>
      <vt:lpstr>TEKNOPARKTAKİ İŞLEMLERİN  MUHASEBELEŞTİRİLMESİ </vt:lpstr>
      <vt:lpstr>TEKNOPARKTAKİ İŞLEMLERİN  MUHASEBELEŞTİRİLMESİ </vt:lpstr>
      <vt:lpstr>TEKNOPARKTAKİ İŞLEMLERİN  MUHASEBELEŞTİRİLMESİ </vt:lpstr>
      <vt:lpstr>TEKNOPARKTAKİ İŞLEMLERİN  MUHASEBELEŞTİRİLMESİ </vt:lpstr>
      <vt:lpstr>TEKNOPARKTAKİ İŞLEMLERİN  MUHASEBELEŞTİRİLMESİ </vt:lpstr>
      <vt:lpstr>TEKNOPARKTAKİ İŞLEMLERİN  MUHASEBELEŞTİRİLMESİ </vt:lpstr>
      <vt:lpstr>TEKNOPARKTAKİ İSTİSNA KAZANCIN TESPİTİ </vt:lpstr>
      <vt:lpstr>TEKNOPARKTAKİ İSTİSNA KAZANCIN TESPİTİ </vt:lpstr>
      <vt:lpstr>TEKNOPARKTAKİ İSTİSNA KAZANCIN TESPİTİ </vt:lpstr>
      <vt:lpstr>TEKNOPARKTAKİ İSTİSNA KAZANCIN TESPİTİ </vt:lpstr>
      <vt:lpstr>TEKNOPARKTAKİ İSTİSNA KAZANCIN TESPİTİ </vt:lpstr>
      <vt:lpstr>TEKNOPARKTAKİ İSTİSNA KAZANCIN TESPİTİ </vt:lpstr>
      <vt:lpstr>TEKNOPARKTAKİ İSTİSNA KAZANCIN TESPİTİ </vt:lpstr>
      <vt:lpstr>TEKNOPARKTAKİ İSTİSNA KAZANCIN TESPİTİ </vt:lpstr>
      <vt:lpstr>TEKNOPARKTAKİ İSTİSNA KAZANCIN TESPİTİ </vt:lpstr>
      <vt:lpstr>TEKNOPARKTAKİ İSTİSNA KAZANCIN TESPİTİ </vt:lpstr>
      <vt:lpstr>PowerPoint Sunusu</vt:lpstr>
      <vt:lpstr>Şirket Geliştirmiş olduğu yazılımın tüm haklarını  25.12.2024 tarihinde (XYZ) İnşaat A.Ş.’ ne 2.500.000 TL bedelle satmıştır </vt:lpstr>
      <vt:lpstr>PowerPoint Sunusu</vt:lpstr>
      <vt:lpstr>TEKNOPARKTAKİ İSTİSNA KAZANCIN TESPİTİ </vt:lpstr>
      <vt:lpstr>TEKNOPARKTAKİ İSTİSNA KAZANCIN TESPİTİ </vt:lpstr>
      <vt:lpstr>TEKNOPARKTAKİ İSTİSNA KAZANCIN TESPİTİ </vt:lpstr>
      <vt:lpstr>Seri üretim faaliyetleri BKK hükümlerine tabi olmayacak ve seri üretim için eski düzenlemelerdeki hükümler aynen devam edecektir.   Seri üretimde çalıştırılan personellere ait ücret ödemelerinde gelir vergisi ve damga vergisi istisnası ile işveren sigorta primi teşviki de uygulanmayacaktır.  </vt:lpstr>
      <vt:lpstr>YAZILIM SATIŞLARINDA KDV İSTİSNASI </vt:lpstr>
      <vt:lpstr>Örnek:Alfa Ltd.Şti.Sau Teknoparkta gerçekleştirdiği 50.000 TL maliyetli yazılımı 250.000 TL’ ye satmış ve 5.000 TL amortisman ayırılmıştır.(Hesaplama sonucu kazançtan  istisna edilecek oran %100 olarak tespit edilmiştir.)</vt:lpstr>
      <vt:lpstr>HİBELER </vt:lpstr>
      <vt:lpstr>Bakanlar Kurulu Kararı ile Getirilen Yeni Düzenlemeler </vt:lpstr>
      <vt:lpstr>KURUMLAR VERGİSİ BEYANNAME DÜZENLENMESİ  </vt:lpstr>
      <vt:lpstr>03.02.2021 TARİH VE  7263 SAYILI KANUNLA GETİRİLEN DÜZENLEMELER </vt:lpstr>
      <vt:lpstr>03.02.2021 TARİH VE  7263 SAYILI KANUNLA GETİRİLEN DÜZENLEMELER</vt:lpstr>
      <vt:lpstr>03.02.2021 TARİH VE  7263 SAYILI KANUNLA GETİRİLEN DÜZENLEMELER</vt:lpstr>
      <vt:lpstr>31/12/2025 tarihli ve 33124 (5. Mükerrer) sayılı Resmî Gazete’de yayımlanan 10803 sayılı Cumhurbaşkanı Kararı ile GETİRİLEN DÜZENLEMELER</vt:lpstr>
      <vt:lpstr>03.02.2021 TARİH VE  7263 SAYILI KANUNLA GETİRİLEN DÜZENLEMELER</vt:lpstr>
      <vt:lpstr>PowerPoint Sunusu</vt:lpstr>
      <vt:lpstr>YMM TASDİK RAPORU İLE SAĞLANAN İSTİSNA VE İNDİRİMLER </vt:lpstr>
      <vt:lpstr>KONU İLE İLGİLİ ÖZELGELER</vt:lpstr>
      <vt:lpstr>KONU İLE İLGİLİ ÖZELGELER</vt:lpstr>
      <vt:lpstr>KONU İLE İLGİLİ ÖZELGELER</vt:lpstr>
      <vt:lpstr>KONU İLE İLGİLİ ÖZELGELER</vt:lpstr>
      <vt:lpstr>KONU İLE İLGİLİ ÖZELGELER</vt:lpstr>
      <vt:lpstr>KONU İLE İLGİLİ ÖZELGELER</vt:lpstr>
      <vt:lpstr>KONU İLE İLGİLİ ÖZELGELER</vt:lpstr>
      <vt:lpstr>Teşekkürler</vt:lpstr>
      <vt:lpstr>Kaynaklar : 1) Kurumlar Vergisi Kanunu 2) 1 Seri Nolu Kurumlar Vergisi Genel Tebliği 3) 49 Nolu Serbest Muhasebeci Mali Müşavir ve Yeminli       Mali Müşavirlik Kanunu Genel Tebliğ 4) Gelir İadesi Başkanlığı Özelge Sistemi  5) SMMM Güven Ayyıldız» TEKNOKENTLERDE       MUHASEBE,VERGİ VE SGK UYGULAMALARI»Sunumu 6) SMMM İlker BOZ» 4691 SAYILI TEKNOLOJİ GELİŞTİRME    ,            BÖLGELERİ KANUNU VE YENİ DÜZENLEMELER» sunumu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TEKNOKENTLERDE MUHASEBE, VERGİ VE SGK UYGULAMALARI</dc:title>
  <dc:creator>mustafa ak</dc:creator>
  <cp:lastModifiedBy>mustafa ak</cp:lastModifiedBy>
  <cp:revision>131</cp:revision>
  <dcterms:created xsi:type="dcterms:W3CDTF">2026-01-20T17:39:27Z</dcterms:created>
  <dcterms:modified xsi:type="dcterms:W3CDTF">2026-02-07T05:34:57Z</dcterms:modified>
</cp:coreProperties>
</file>