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908" r:id="rId4"/>
    <p:sldMasterId id="2147483957" r:id="rId5"/>
    <p:sldMasterId id="2147483945" r:id="rId6"/>
    <p:sldMasterId id="2147483932" r:id="rId7"/>
  </p:sldMasterIdLst>
  <p:notesMasterIdLst>
    <p:notesMasterId r:id="rId60"/>
  </p:notesMasterIdLst>
  <p:handoutMasterIdLst>
    <p:handoutMasterId r:id="rId61"/>
  </p:handoutMasterIdLst>
  <p:sldIdLst>
    <p:sldId id="465" r:id="rId8"/>
    <p:sldId id="656" r:id="rId9"/>
    <p:sldId id="316" r:id="rId10"/>
    <p:sldId id="692" r:id="rId11"/>
    <p:sldId id="497" r:id="rId12"/>
    <p:sldId id="678" r:id="rId13"/>
    <p:sldId id="679" r:id="rId14"/>
    <p:sldId id="693" r:id="rId15"/>
    <p:sldId id="667" r:id="rId16"/>
    <p:sldId id="668" r:id="rId17"/>
    <p:sldId id="680" r:id="rId18"/>
    <p:sldId id="319" r:id="rId19"/>
    <p:sldId id="321" r:id="rId20"/>
    <p:sldId id="325" r:id="rId21"/>
    <p:sldId id="326" r:id="rId22"/>
    <p:sldId id="691" r:id="rId23"/>
    <p:sldId id="331" r:id="rId24"/>
    <p:sldId id="361" r:id="rId25"/>
    <p:sldId id="683" r:id="rId26"/>
    <p:sldId id="363" r:id="rId27"/>
    <p:sldId id="376" r:id="rId28"/>
    <p:sldId id="689" r:id="rId29"/>
    <p:sldId id="522" r:id="rId30"/>
    <p:sldId id="690" r:id="rId31"/>
    <p:sldId id="527" r:id="rId32"/>
    <p:sldId id="682" r:id="rId33"/>
    <p:sldId id="694" r:id="rId34"/>
    <p:sldId id="258" r:id="rId35"/>
    <p:sldId id="695" r:id="rId36"/>
    <p:sldId id="643" r:id="rId37"/>
    <p:sldId id="697" r:id="rId38"/>
    <p:sldId id="696" r:id="rId39"/>
    <p:sldId id="702" r:id="rId40"/>
    <p:sldId id="698" r:id="rId41"/>
    <p:sldId id="699" r:id="rId42"/>
    <p:sldId id="262" r:id="rId43"/>
    <p:sldId id="704" r:id="rId44"/>
    <p:sldId id="705" r:id="rId45"/>
    <p:sldId id="707" r:id="rId46"/>
    <p:sldId id="706" r:id="rId47"/>
    <p:sldId id="708" r:id="rId48"/>
    <p:sldId id="700" r:id="rId49"/>
    <p:sldId id="265" r:id="rId50"/>
    <p:sldId id="669" r:id="rId51"/>
    <p:sldId id="670" r:id="rId52"/>
    <p:sldId id="671" r:id="rId53"/>
    <p:sldId id="676" r:id="rId54"/>
    <p:sldId id="672" r:id="rId55"/>
    <p:sldId id="674" r:id="rId56"/>
    <p:sldId id="675" r:id="rId57"/>
    <p:sldId id="677" r:id="rId58"/>
    <p:sldId id="375"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atih Tapkan" initials="FT" lastIdx="3" clrIdx="0">
    <p:extLst>
      <p:ext uri="{19B8F6BF-5375-455C-9EA6-DF929625EA0E}">
        <p15:presenceInfo xmlns:p15="http://schemas.microsoft.com/office/powerpoint/2012/main" userId="S-1-5-21-832729541-1075864977-3319663909-115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a:srgbClr val="DDDCDC"/>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74" autoAdjust="0"/>
    <p:restoredTop sz="95207" autoAdjust="0"/>
  </p:normalViewPr>
  <p:slideViewPr>
    <p:cSldViewPr snapToGrid="0">
      <p:cViewPr varScale="1">
        <p:scale>
          <a:sx n="80" d="100"/>
          <a:sy n="80" d="100"/>
        </p:scale>
        <p:origin x="792" y="67"/>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0" d="100"/>
        <a:sy n="60" d="100"/>
      </p:scale>
      <p:origin x="0" y="0"/>
    </p:cViewPr>
  </p:sorterViewPr>
  <p:notesViewPr>
    <p:cSldViewPr snapToGrid="0">
      <p:cViewPr varScale="1">
        <p:scale>
          <a:sx n="99" d="100"/>
          <a:sy n="99" d="100"/>
        </p:scale>
        <p:origin x="3570"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presProps" Target="pres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handoutMaster" Target="handoutMasters/handoutMaster1.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viewProps" Target="viewProp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B3AB9A-EF54-4DE5-B737-E500780EB2B4}"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tr-TR"/>
        </a:p>
      </dgm:t>
    </dgm:pt>
    <dgm:pt modelId="{2C993858-883D-4826-A6AA-CE4ED076490F}">
      <dgm:prSet phldrT="[Metin]" custT="1"/>
      <dgm:spPr>
        <a:solidFill>
          <a:schemeClr val="accent3">
            <a:lumMod val="20000"/>
            <a:lumOff val="80000"/>
          </a:schemeClr>
        </a:solidFill>
      </dgm:spPr>
      <dgm:t>
        <a:bodyPr/>
        <a:lstStyle/>
        <a:p>
          <a:r>
            <a:rPr lang="tr-TR" sz="2000" kern="1200" dirty="0">
              <a:solidFill>
                <a:prstClr val="black"/>
              </a:solidFill>
              <a:latin typeface="Calibri" panose="020F0502020204030204" pitchFamily="34" charset="0"/>
              <a:ea typeface="Calibri" panose="020F0502020204030204" pitchFamily="34" charset="0"/>
              <a:cs typeface="Arial" panose="020B0604020202020204" pitchFamily="34" charset="0"/>
            </a:rPr>
            <a:t>Bu hükme göre, 2023 hesap dönemi gerçekleştirilen bir mal teslimine ilişkin faturada yer alan KDV tutarı; 2023 veya 2024 yıllarında yasal defter kayıtlarına alınmak kaydıyla, en geç Aralık/2024 dönemine kadar olmak üzere, ilgili belgenin yasal defterlere kaydedildiği dönemde alıcı tarafından indirim konusu yapılabilecektir.</a:t>
          </a:r>
        </a:p>
      </dgm:t>
    </dgm:pt>
    <dgm:pt modelId="{4270C368-32A9-4DD4-8197-62A3CD432F06}" type="parTrans" cxnId="{3B62A98D-CFCF-4173-A4A5-F6D18506D147}">
      <dgm:prSet/>
      <dgm:spPr/>
      <dgm:t>
        <a:bodyPr/>
        <a:lstStyle/>
        <a:p>
          <a:endParaRPr lang="tr-TR"/>
        </a:p>
      </dgm:t>
    </dgm:pt>
    <dgm:pt modelId="{CA4EC2A7-1619-4A65-9D41-086072404301}" type="sibTrans" cxnId="{3B62A98D-CFCF-4173-A4A5-F6D18506D147}">
      <dgm:prSet/>
      <dgm:spPr/>
      <dgm:t>
        <a:bodyPr/>
        <a:lstStyle/>
        <a:p>
          <a:endParaRPr lang="tr-TR"/>
        </a:p>
      </dgm:t>
    </dgm:pt>
    <dgm:pt modelId="{25A50D4B-B6E0-4DDA-A64F-874944D36D3C}">
      <dgm:prSet phldrT="[Metin]" custT="1"/>
      <dgm:spPr>
        <a:solidFill>
          <a:schemeClr val="accent3">
            <a:lumMod val="20000"/>
            <a:lumOff val="80000"/>
          </a:schemeClr>
        </a:solidFill>
      </dgm:spPr>
      <dgm:t>
        <a:bodyPr/>
        <a:lstStyle/>
        <a:p>
          <a:r>
            <a:rPr lang="tr-TR" sz="2000" kern="1200" dirty="0">
              <a:solidFill>
                <a:schemeClr val="tx1"/>
              </a:solidFill>
              <a:latin typeface="Calibri" panose="020F0502020204030204" pitchFamily="34" charset="0"/>
              <a:ea typeface="Calibri" panose="020F0502020204030204" pitchFamily="34" charset="0"/>
              <a:cs typeface="Arial" panose="020B0604020202020204" pitchFamily="34" charset="0"/>
            </a:rPr>
            <a:t>Gelir veya kurumlar vergisi açısından söz konusu belgelerin defterlere kaydedildiği vergilendirme dönemleri için dönemsellik ilkesi gereği kanunen kabul edilmeyen gider (KKEG) olarak dikkate alınsa dahi, bu belgelerde gösterilen KDV indirim konusu yapılabilir</a:t>
          </a:r>
        </a:p>
      </dgm:t>
    </dgm:pt>
    <dgm:pt modelId="{791E8593-B594-4980-B1DF-2161A8853853}" type="parTrans" cxnId="{6C228331-A6FE-49C0-9E1F-7349C530B811}">
      <dgm:prSet/>
      <dgm:spPr/>
      <dgm:t>
        <a:bodyPr/>
        <a:lstStyle/>
        <a:p>
          <a:endParaRPr lang="tr-TR"/>
        </a:p>
      </dgm:t>
    </dgm:pt>
    <dgm:pt modelId="{F1938D35-8A1C-4BB5-AD39-C70D271C1053}" type="sibTrans" cxnId="{6C228331-A6FE-49C0-9E1F-7349C530B811}">
      <dgm:prSet/>
      <dgm:spPr/>
      <dgm:t>
        <a:bodyPr/>
        <a:lstStyle/>
        <a:p>
          <a:endParaRPr lang="tr-TR"/>
        </a:p>
      </dgm:t>
    </dgm:pt>
    <dgm:pt modelId="{01A4EF8D-C635-4FEA-8A40-67F02AC30DB4}">
      <dgm:prSet custT="1"/>
      <dgm:spPr>
        <a:solidFill>
          <a:schemeClr val="accent3">
            <a:lumMod val="20000"/>
            <a:lumOff val="80000"/>
          </a:schemeClr>
        </a:solidFill>
      </dgm:spPr>
      <dgm:t>
        <a:bodyPr/>
        <a:lstStyle/>
        <a:p>
          <a:pPr marL="0" lvl="0" indent="0" algn="l" defTabSz="800100">
            <a:lnSpc>
              <a:spcPct val="90000"/>
            </a:lnSpc>
            <a:spcBef>
              <a:spcPct val="0"/>
            </a:spcBef>
            <a:spcAft>
              <a:spcPct val="35000"/>
            </a:spcAft>
            <a:buNone/>
          </a:pPr>
          <a:r>
            <a:rPr lang="tr-TR" sz="2000" kern="1200" dirty="0">
              <a:solidFill>
                <a:prstClr val="black"/>
              </a:solidFill>
              <a:latin typeface="Calibri" panose="020F0502020204030204" pitchFamily="34" charset="0"/>
              <a:ea typeface="Calibri" panose="020F0502020204030204" pitchFamily="34" charset="0"/>
              <a:cs typeface="Arial" panose="020B0604020202020204" pitchFamily="34" charset="0"/>
            </a:rPr>
            <a:t>İndirim hakkı, vergiyi doğuran olayın </a:t>
          </a:r>
          <a:r>
            <a:rPr lang="tr-TR" sz="2000" kern="1200" dirty="0">
              <a:solidFill>
                <a:srgbClr val="FF0000"/>
              </a:solidFill>
              <a:latin typeface="Calibri" panose="020F0502020204030204" pitchFamily="34" charset="0"/>
              <a:ea typeface="Calibri" panose="020F0502020204030204" pitchFamily="34" charset="0"/>
              <a:cs typeface="Arial" panose="020B0604020202020204" pitchFamily="34" charset="0"/>
            </a:rPr>
            <a:t>vuku bulduğu takvim yılını takip eden takvim yılı aşılmamak şartıyla,</a:t>
          </a:r>
          <a:r>
            <a:rPr lang="tr-TR" sz="2000" kern="1200" dirty="0">
              <a:solidFill>
                <a:prstClr val="black"/>
              </a:solidFill>
              <a:latin typeface="Calibri" panose="020F0502020204030204" pitchFamily="34" charset="0"/>
              <a:ea typeface="Calibri" panose="020F0502020204030204" pitchFamily="34" charset="0"/>
              <a:cs typeface="Arial" panose="020B0604020202020204" pitchFamily="34" charset="0"/>
            </a:rPr>
            <a:t> ilgili vesikaların kanuni defterlere kaydedildiği vergilendirme döneminde kullanılabilecektir.</a:t>
          </a:r>
        </a:p>
      </dgm:t>
    </dgm:pt>
    <dgm:pt modelId="{BCD08118-BCF3-434F-811F-6134701B3628}" type="parTrans" cxnId="{2B7D8F9B-0680-4B75-A79D-EAF80112D1BB}">
      <dgm:prSet/>
      <dgm:spPr/>
      <dgm:t>
        <a:bodyPr/>
        <a:lstStyle/>
        <a:p>
          <a:endParaRPr lang="tr-TR"/>
        </a:p>
      </dgm:t>
    </dgm:pt>
    <dgm:pt modelId="{CDAA6A59-A748-4DC5-A828-667BECAB5DF0}" type="sibTrans" cxnId="{2B7D8F9B-0680-4B75-A79D-EAF80112D1BB}">
      <dgm:prSet/>
      <dgm:spPr/>
      <dgm:t>
        <a:bodyPr/>
        <a:lstStyle/>
        <a:p>
          <a:endParaRPr lang="tr-TR"/>
        </a:p>
      </dgm:t>
    </dgm:pt>
    <dgm:pt modelId="{3C3355CE-9031-4A25-944C-8AF4B94C4EF2}" type="pres">
      <dgm:prSet presAssocID="{1BB3AB9A-EF54-4DE5-B737-E500780EB2B4}" presName="Name0" presStyleCnt="0">
        <dgm:presLayoutVars>
          <dgm:chMax val="7"/>
          <dgm:chPref val="7"/>
          <dgm:dir/>
        </dgm:presLayoutVars>
      </dgm:prSet>
      <dgm:spPr/>
    </dgm:pt>
    <dgm:pt modelId="{5F7337E4-E7AB-4317-B00A-A6CEF3A2F1C9}" type="pres">
      <dgm:prSet presAssocID="{1BB3AB9A-EF54-4DE5-B737-E500780EB2B4}" presName="Name1" presStyleCnt="0"/>
      <dgm:spPr/>
    </dgm:pt>
    <dgm:pt modelId="{7E324B37-363C-4464-AF11-0D3C8F9984D3}" type="pres">
      <dgm:prSet presAssocID="{1BB3AB9A-EF54-4DE5-B737-E500780EB2B4}" presName="cycle" presStyleCnt="0"/>
      <dgm:spPr/>
    </dgm:pt>
    <dgm:pt modelId="{DBA0936C-26FF-4348-96E1-09084D9CB5FD}" type="pres">
      <dgm:prSet presAssocID="{1BB3AB9A-EF54-4DE5-B737-E500780EB2B4}" presName="srcNode" presStyleLbl="node1" presStyleIdx="0" presStyleCnt="3"/>
      <dgm:spPr/>
    </dgm:pt>
    <dgm:pt modelId="{39BECCEA-0E52-442F-84FA-C90C52837219}" type="pres">
      <dgm:prSet presAssocID="{1BB3AB9A-EF54-4DE5-B737-E500780EB2B4}" presName="conn" presStyleLbl="parChTrans1D2" presStyleIdx="0" presStyleCnt="1"/>
      <dgm:spPr/>
    </dgm:pt>
    <dgm:pt modelId="{D54AA500-FB89-43A2-9B66-D61B0C9FDBEB}" type="pres">
      <dgm:prSet presAssocID="{1BB3AB9A-EF54-4DE5-B737-E500780EB2B4}" presName="extraNode" presStyleLbl="node1" presStyleIdx="0" presStyleCnt="3"/>
      <dgm:spPr/>
    </dgm:pt>
    <dgm:pt modelId="{8987C318-3878-426B-830E-1A8A5A07812A}" type="pres">
      <dgm:prSet presAssocID="{1BB3AB9A-EF54-4DE5-B737-E500780EB2B4}" presName="dstNode" presStyleLbl="node1" presStyleIdx="0" presStyleCnt="3"/>
      <dgm:spPr/>
    </dgm:pt>
    <dgm:pt modelId="{AFF02CE4-6D22-4517-B0D5-4D89834D107C}" type="pres">
      <dgm:prSet presAssocID="{01A4EF8D-C635-4FEA-8A40-67F02AC30DB4}" presName="text_1" presStyleLbl="node1" presStyleIdx="0" presStyleCnt="3" custScaleY="158786" custLinFactNeighborX="1446" custLinFactNeighborY="-21884">
        <dgm:presLayoutVars>
          <dgm:bulletEnabled val="1"/>
        </dgm:presLayoutVars>
      </dgm:prSet>
      <dgm:spPr/>
    </dgm:pt>
    <dgm:pt modelId="{F5E1FF75-DC56-4F81-88ED-E7BAAE17E87C}" type="pres">
      <dgm:prSet presAssocID="{01A4EF8D-C635-4FEA-8A40-67F02AC30DB4}" presName="accent_1" presStyleCnt="0"/>
      <dgm:spPr/>
    </dgm:pt>
    <dgm:pt modelId="{30B7252D-23C0-40D2-97F1-6CFC6A8EF2CD}" type="pres">
      <dgm:prSet presAssocID="{01A4EF8D-C635-4FEA-8A40-67F02AC30DB4}" presName="accentRepeatNode" presStyleLbl="solidFgAcc1" presStyleIdx="0" presStyleCnt="3"/>
      <dgm:spPr/>
    </dgm:pt>
    <dgm:pt modelId="{48C0D593-7951-4637-9B52-CA992FA01E24}" type="pres">
      <dgm:prSet presAssocID="{2C993858-883D-4826-A6AA-CE4ED076490F}" presName="text_2" presStyleLbl="node1" presStyleIdx="1" presStyleCnt="3" custScaleY="152609" custLinFactNeighborX="1337" custLinFactNeighborY="2934">
        <dgm:presLayoutVars>
          <dgm:bulletEnabled val="1"/>
        </dgm:presLayoutVars>
      </dgm:prSet>
      <dgm:spPr/>
    </dgm:pt>
    <dgm:pt modelId="{CBD71213-38A4-4DB2-80EB-155C0C2506E9}" type="pres">
      <dgm:prSet presAssocID="{2C993858-883D-4826-A6AA-CE4ED076490F}" presName="accent_2" presStyleCnt="0"/>
      <dgm:spPr/>
    </dgm:pt>
    <dgm:pt modelId="{6D630765-1F4A-4067-896C-097E1B6D75A7}" type="pres">
      <dgm:prSet presAssocID="{2C993858-883D-4826-A6AA-CE4ED076490F}" presName="accentRepeatNode" presStyleLbl="solidFgAcc1" presStyleIdx="1" presStyleCnt="3"/>
      <dgm:spPr/>
    </dgm:pt>
    <dgm:pt modelId="{D983B164-C5EF-47F0-A427-A90FED880C5B}" type="pres">
      <dgm:prSet presAssocID="{25A50D4B-B6E0-4DDA-A64F-874944D36D3C}" presName="text_3" presStyleLbl="node1" presStyleIdx="2" presStyleCnt="3" custScaleY="154625" custLinFactNeighborX="1446" custLinFactNeighborY="17455">
        <dgm:presLayoutVars>
          <dgm:bulletEnabled val="1"/>
        </dgm:presLayoutVars>
      </dgm:prSet>
      <dgm:spPr/>
    </dgm:pt>
    <dgm:pt modelId="{B92B86D6-5074-4786-B105-D4578BC69D26}" type="pres">
      <dgm:prSet presAssocID="{25A50D4B-B6E0-4DDA-A64F-874944D36D3C}" presName="accent_3" presStyleCnt="0"/>
      <dgm:spPr/>
    </dgm:pt>
    <dgm:pt modelId="{FB8CB6FB-7859-47C0-AD06-331E0830B75F}" type="pres">
      <dgm:prSet presAssocID="{25A50D4B-B6E0-4DDA-A64F-874944D36D3C}" presName="accentRepeatNode" presStyleLbl="solidFgAcc1" presStyleIdx="2" presStyleCnt="3"/>
      <dgm:spPr/>
    </dgm:pt>
  </dgm:ptLst>
  <dgm:cxnLst>
    <dgm:cxn modelId="{6C228331-A6FE-49C0-9E1F-7349C530B811}" srcId="{1BB3AB9A-EF54-4DE5-B737-E500780EB2B4}" destId="{25A50D4B-B6E0-4DDA-A64F-874944D36D3C}" srcOrd="2" destOrd="0" parTransId="{791E8593-B594-4980-B1DF-2161A8853853}" sibTransId="{F1938D35-8A1C-4BB5-AD39-C70D271C1053}"/>
    <dgm:cxn modelId="{E4BF0F70-DD63-42E9-B02C-2BFAD63D4924}" type="presOf" srcId="{25A50D4B-B6E0-4DDA-A64F-874944D36D3C}" destId="{D983B164-C5EF-47F0-A427-A90FED880C5B}" srcOrd="0" destOrd="0" presId="urn:microsoft.com/office/officeart/2008/layout/VerticalCurvedList"/>
    <dgm:cxn modelId="{08F61972-D91D-4B0A-9A03-C03E96603015}" type="presOf" srcId="{CDAA6A59-A748-4DC5-A828-667BECAB5DF0}" destId="{39BECCEA-0E52-442F-84FA-C90C52837219}" srcOrd="0" destOrd="0" presId="urn:microsoft.com/office/officeart/2008/layout/VerticalCurvedList"/>
    <dgm:cxn modelId="{3B62A98D-CFCF-4173-A4A5-F6D18506D147}" srcId="{1BB3AB9A-EF54-4DE5-B737-E500780EB2B4}" destId="{2C993858-883D-4826-A6AA-CE4ED076490F}" srcOrd="1" destOrd="0" parTransId="{4270C368-32A9-4DD4-8197-62A3CD432F06}" sibTransId="{CA4EC2A7-1619-4A65-9D41-086072404301}"/>
    <dgm:cxn modelId="{2B7D8F9B-0680-4B75-A79D-EAF80112D1BB}" srcId="{1BB3AB9A-EF54-4DE5-B737-E500780EB2B4}" destId="{01A4EF8D-C635-4FEA-8A40-67F02AC30DB4}" srcOrd="0" destOrd="0" parTransId="{BCD08118-BCF3-434F-811F-6134701B3628}" sibTransId="{CDAA6A59-A748-4DC5-A828-667BECAB5DF0}"/>
    <dgm:cxn modelId="{5D82C5CA-A8DF-4355-87B6-884D728D2651}" type="presOf" srcId="{01A4EF8D-C635-4FEA-8A40-67F02AC30DB4}" destId="{AFF02CE4-6D22-4517-B0D5-4D89834D107C}" srcOrd="0" destOrd="0" presId="urn:microsoft.com/office/officeart/2008/layout/VerticalCurvedList"/>
    <dgm:cxn modelId="{04CD69DC-6EAC-47C7-9919-E8AD16C41AE4}" type="presOf" srcId="{1BB3AB9A-EF54-4DE5-B737-E500780EB2B4}" destId="{3C3355CE-9031-4A25-944C-8AF4B94C4EF2}" srcOrd="0" destOrd="0" presId="urn:microsoft.com/office/officeart/2008/layout/VerticalCurvedList"/>
    <dgm:cxn modelId="{E57CCEE1-14F0-49B6-A9CF-5030E9A10990}" type="presOf" srcId="{2C993858-883D-4826-A6AA-CE4ED076490F}" destId="{48C0D593-7951-4637-9B52-CA992FA01E24}" srcOrd="0" destOrd="0" presId="urn:microsoft.com/office/officeart/2008/layout/VerticalCurvedList"/>
    <dgm:cxn modelId="{E9F01C8A-22D5-4A17-857A-4555D38568EC}" type="presParOf" srcId="{3C3355CE-9031-4A25-944C-8AF4B94C4EF2}" destId="{5F7337E4-E7AB-4317-B00A-A6CEF3A2F1C9}" srcOrd="0" destOrd="0" presId="urn:microsoft.com/office/officeart/2008/layout/VerticalCurvedList"/>
    <dgm:cxn modelId="{9458533A-B045-4369-BA44-FD002C58FD27}" type="presParOf" srcId="{5F7337E4-E7AB-4317-B00A-A6CEF3A2F1C9}" destId="{7E324B37-363C-4464-AF11-0D3C8F9984D3}" srcOrd="0" destOrd="0" presId="urn:microsoft.com/office/officeart/2008/layout/VerticalCurvedList"/>
    <dgm:cxn modelId="{E4D26A1B-60F2-40B3-B5C3-0366D3615BE9}" type="presParOf" srcId="{7E324B37-363C-4464-AF11-0D3C8F9984D3}" destId="{DBA0936C-26FF-4348-96E1-09084D9CB5FD}" srcOrd="0" destOrd="0" presId="urn:microsoft.com/office/officeart/2008/layout/VerticalCurvedList"/>
    <dgm:cxn modelId="{6357F4B0-9140-46AB-9E00-EB610D9B0CC1}" type="presParOf" srcId="{7E324B37-363C-4464-AF11-0D3C8F9984D3}" destId="{39BECCEA-0E52-442F-84FA-C90C52837219}" srcOrd="1" destOrd="0" presId="urn:microsoft.com/office/officeart/2008/layout/VerticalCurvedList"/>
    <dgm:cxn modelId="{E8D1AFAD-6CC8-491C-8C62-C7972A1D26F4}" type="presParOf" srcId="{7E324B37-363C-4464-AF11-0D3C8F9984D3}" destId="{D54AA500-FB89-43A2-9B66-D61B0C9FDBEB}" srcOrd="2" destOrd="0" presId="urn:microsoft.com/office/officeart/2008/layout/VerticalCurvedList"/>
    <dgm:cxn modelId="{2585D469-2F39-4BF0-9C0B-8E8FFD3B9960}" type="presParOf" srcId="{7E324B37-363C-4464-AF11-0D3C8F9984D3}" destId="{8987C318-3878-426B-830E-1A8A5A07812A}" srcOrd="3" destOrd="0" presId="urn:microsoft.com/office/officeart/2008/layout/VerticalCurvedList"/>
    <dgm:cxn modelId="{8574AB2E-3647-4377-B2F2-642347F81F27}" type="presParOf" srcId="{5F7337E4-E7AB-4317-B00A-A6CEF3A2F1C9}" destId="{AFF02CE4-6D22-4517-B0D5-4D89834D107C}" srcOrd="1" destOrd="0" presId="urn:microsoft.com/office/officeart/2008/layout/VerticalCurvedList"/>
    <dgm:cxn modelId="{585FC984-04B4-4922-B7E3-9570CA9B1AED}" type="presParOf" srcId="{5F7337E4-E7AB-4317-B00A-A6CEF3A2F1C9}" destId="{F5E1FF75-DC56-4F81-88ED-E7BAAE17E87C}" srcOrd="2" destOrd="0" presId="urn:microsoft.com/office/officeart/2008/layout/VerticalCurvedList"/>
    <dgm:cxn modelId="{CA4FC31A-0182-4968-A8F0-7B759A71EC8F}" type="presParOf" srcId="{F5E1FF75-DC56-4F81-88ED-E7BAAE17E87C}" destId="{30B7252D-23C0-40D2-97F1-6CFC6A8EF2CD}" srcOrd="0" destOrd="0" presId="urn:microsoft.com/office/officeart/2008/layout/VerticalCurvedList"/>
    <dgm:cxn modelId="{2529AF69-AEF0-43CB-B3AE-0621F403E6E5}" type="presParOf" srcId="{5F7337E4-E7AB-4317-B00A-A6CEF3A2F1C9}" destId="{48C0D593-7951-4637-9B52-CA992FA01E24}" srcOrd="3" destOrd="0" presId="urn:microsoft.com/office/officeart/2008/layout/VerticalCurvedList"/>
    <dgm:cxn modelId="{910E2E79-D023-4567-A378-AE54C2944994}" type="presParOf" srcId="{5F7337E4-E7AB-4317-B00A-A6CEF3A2F1C9}" destId="{CBD71213-38A4-4DB2-80EB-155C0C2506E9}" srcOrd="4" destOrd="0" presId="urn:microsoft.com/office/officeart/2008/layout/VerticalCurvedList"/>
    <dgm:cxn modelId="{02BBD5EB-4AA6-48FE-876C-939DB001C92C}" type="presParOf" srcId="{CBD71213-38A4-4DB2-80EB-155C0C2506E9}" destId="{6D630765-1F4A-4067-896C-097E1B6D75A7}" srcOrd="0" destOrd="0" presId="urn:microsoft.com/office/officeart/2008/layout/VerticalCurvedList"/>
    <dgm:cxn modelId="{B410974D-5A65-4E28-BC83-7299C5652023}" type="presParOf" srcId="{5F7337E4-E7AB-4317-B00A-A6CEF3A2F1C9}" destId="{D983B164-C5EF-47F0-A427-A90FED880C5B}" srcOrd="5" destOrd="0" presId="urn:microsoft.com/office/officeart/2008/layout/VerticalCurvedList"/>
    <dgm:cxn modelId="{D497AF22-7E18-4271-9A84-437B8D3B8443}" type="presParOf" srcId="{5F7337E4-E7AB-4317-B00A-A6CEF3A2F1C9}" destId="{B92B86D6-5074-4786-B105-D4578BC69D26}" srcOrd="6" destOrd="0" presId="urn:microsoft.com/office/officeart/2008/layout/VerticalCurvedList"/>
    <dgm:cxn modelId="{6B76E192-566A-4361-BB74-0DA89766BA38}" type="presParOf" srcId="{B92B86D6-5074-4786-B105-D4578BC69D26}" destId="{FB8CB6FB-7859-47C0-AD06-331E0830B75F}"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BECCEA-0E52-442F-84FA-C90C52837219}">
      <dsp:nvSpPr>
        <dsp:cNvPr id="0" name=""/>
        <dsp:cNvSpPr/>
      </dsp:nvSpPr>
      <dsp:spPr>
        <a:xfrm>
          <a:off x="-5306919" y="-812794"/>
          <a:ext cx="6319741" cy="6319741"/>
        </a:xfrm>
        <a:prstGeom prst="blockArc">
          <a:avLst>
            <a:gd name="adj1" fmla="val 18900000"/>
            <a:gd name="adj2" fmla="val 2700000"/>
            <a:gd name="adj3" fmla="val 342"/>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FF02CE4-6D22-4517-B0D5-4D89834D107C}">
      <dsp:nvSpPr>
        <dsp:cNvPr id="0" name=""/>
        <dsp:cNvSpPr/>
      </dsp:nvSpPr>
      <dsp:spPr>
        <a:xfrm>
          <a:off x="716327" y="0"/>
          <a:ext cx="10465169" cy="1490731"/>
        </a:xfrm>
        <a:prstGeom prst="rect">
          <a:avLst/>
        </a:prstGeom>
        <a:solidFill>
          <a:schemeClr val="accent3">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45197" tIns="50800" rIns="50800" bIns="50800" numCol="1" spcCol="1270" anchor="ctr" anchorCtr="0">
          <a:noAutofit/>
        </a:bodyPr>
        <a:lstStyle/>
        <a:p>
          <a:pPr marL="0" lvl="0" indent="0" algn="l" defTabSz="800100">
            <a:lnSpc>
              <a:spcPct val="90000"/>
            </a:lnSpc>
            <a:spcBef>
              <a:spcPct val="0"/>
            </a:spcBef>
            <a:spcAft>
              <a:spcPct val="35000"/>
            </a:spcAft>
            <a:buNone/>
          </a:pPr>
          <a:r>
            <a:rPr lang="tr-TR" sz="2000" kern="1200" dirty="0">
              <a:solidFill>
                <a:prstClr val="black"/>
              </a:solidFill>
              <a:latin typeface="Calibri" panose="020F0502020204030204" pitchFamily="34" charset="0"/>
              <a:ea typeface="Calibri" panose="020F0502020204030204" pitchFamily="34" charset="0"/>
              <a:cs typeface="Arial" panose="020B0604020202020204" pitchFamily="34" charset="0"/>
            </a:rPr>
            <a:t>İndirim hakkı, vergiyi doğuran olayın </a:t>
          </a:r>
          <a:r>
            <a:rPr lang="tr-TR" sz="2000" kern="1200" dirty="0">
              <a:solidFill>
                <a:srgbClr val="FF0000"/>
              </a:solidFill>
              <a:latin typeface="Calibri" panose="020F0502020204030204" pitchFamily="34" charset="0"/>
              <a:ea typeface="Calibri" panose="020F0502020204030204" pitchFamily="34" charset="0"/>
              <a:cs typeface="Arial" panose="020B0604020202020204" pitchFamily="34" charset="0"/>
            </a:rPr>
            <a:t>vuku bulduğu takvim yılını takip eden takvim yılı aşılmamak şartıyla,</a:t>
          </a:r>
          <a:r>
            <a:rPr lang="tr-TR" sz="2000" kern="1200" dirty="0">
              <a:solidFill>
                <a:prstClr val="black"/>
              </a:solidFill>
              <a:latin typeface="Calibri" panose="020F0502020204030204" pitchFamily="34" charset="0"/>
              <a:ea typeface="Calibri" panose="020F0502020204030204" pitchFamily="34" charset="0"/>
              <a:cs typeface="Arial" panose="020B0604020202020204" pitchFamily="34" charset="0"/>
            </a:rPr>
            <a:t> ilgili vesikaların kanuni defterlere kaydedildiği vergilendirme döneminde kullanılabilecektir.</a:t>
          </a:r>
        </a:p>
      </dsp:txBody>
      <dsp:txXfrm>
        <a:off x="716327" y="0"/>
        <a:ext cx="10465169" cy="1490731"/>
      </dsp:txXfrm>
    </dsp:sp>
    <dsp:sp modelId="{30B7252D-23C0-40D2-97F1-6CFC6A8EF2CD}">
      <dsp:nvSpPr>
        <dsp:cNvPr id="0" name=""/>
        <dsp:cNvSpPr/>
      </dsp:nvSpPr>
      <dsp:spPr>
        <a:xfrm>
          <a:off x="64779" y="352061"/>
          <a:ext cx="1173538" cy="1173538"/>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8C0D593-7951-4637-9B52-CA992FA01E24}">
      <dsp:nvSpPr>
        <dsp:cNvPr id="0" name=""/>
        <dsp:cNvSpPr/>
      </dsp:nvSpPr>
      <dsp:spPr>
        <a:xfrm>
          <a:off x="1057592" y="1658251"/>
          <a:ext cx="10123904" cy="1432739"/>
        </a:xfrm>
        <a:prstGeom prst="rect">
          <a:avLst/>
        </a:prstGeom>
        <a:solidFill>
          <a:schemeClr val="accent3">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45197" tIns="50800" rIns="50800" bIns="50800" numCol="1" spcCol="1270" anchor="ctr" anchorCtr="0">
          <a:noAutofit/>
        </a:bodyPr>
        <a:lstStyle/>
        <a:p>
          <a:pPr marL="0" lvl="0" indent="0" algn="l" defTabSz="889000">
            <a:lnSpc>
              <a:spcPct val="90000"/>
            </a:lnSpc>
            <a:spcBef>
              <a:spcPct val="0"/>
            </a:spcBef>
            <a:spcAft>
              <a:spcPct val="35000"/>
            </a:spcAft>
            <a:buNone/>
          </a:pPr>
          <a:r>
            <a:rPr lang="tr-TR" sz="2000" kern="1200" dirty="0">
              <a:solidFill>
                <a:prstClr val="black"/>
              </a:solidFill>
              <a:latin typeface="Calibri" panose="020F0502020204030204" pitchFamily="34" charset="0"/>
              <a:ea typeface="Calibri" panose="020F0502020204030204" pitchFamily="34" charset="0"/>
              <a:cs typeface="Arial" panose="020B0604020202020204" pitchFamily="34" charset="0"/>
            </a:rPr>
            <a:t>Bu hükme göre, 2023 hesap dönemi gerçekleştirilen bir mal teslimine ilişkin faturada yer alan KDV tutarı; 2023 veya 2024 yıllarında yasal defter kayıtlarına alınmak kaydıyla, en geç Aralık/2024 dönemine kadar olmak üzere, ilgili belgenin yasal defterlere kaydedildiği dönemde alıcı tarafından indirim konusu yapılabilecektir.</a:t>
          </a:r>
        </a:p>
      </dsp:txBody>
      <dsp:txXfrm>
        <a:off x="1057592" y="1658251"/>
        <a:ext cx="10123904" cy="1432739"/>
      </dsp:txXfrm>
    </dsp:sp>
    <dsp:sp modelId="{6D630765-1F4A-4067-896C-097E1B6D75A7}">
      <dsp:nvSpPr>
        <dsp:cNvPr id="0" name=""/>
        <dsp:cNvSpPr/>
      </dsp:nvSpPr>
      <dsp:spPr>
        <a:xfrm>
          <a:off x="406044" y="1760307"/>
          <a:ext cx="1173538" cy="1173538"/>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983B164-C5EF-47F0-A427-A90FED880C5B}">
      <dsp:nvSpPr>
        <dsp:cNvPr id="0" name=""/>
        <dsp:cNvSpPr/>
      </dsp:nvSpPr>
      <dsp:spPr>
        <a:xfrm>
          <a:off x="716327" y="3193361"/>
          <a:ext cx="10465169" cy="1451666"/>
        </a:xfrm>
        <a:prstGeom prst="rect">
          <a:avLst/>
        </a:prstGeom>
        <a:solidFill>
          <a:schemeClr val="accent3">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45197" tIns="50800" rIns="50800" bIns="50800" numCol="1" spcCol="1270" anchor="ctr" anchorCtr="0">
          <a:noAutofit/>
        </a:bodyPr>
        <a:lstStyle/>
        <a:p>
          <a:pPr marL="0" lvl="0" indent="0" algn="l" defTabSz="889000">
            <a:lnSpc>
              <a:spcPct val="90000"/>
            </a:lnSpc>
            <a:spcBef>
              <a:spcPct val="0"/>
            </a:spcBef>
            <a:spcAft>
              <a:spcPct val="35000"/>
            </a:spcAft>
            <a:buNone/>
          </a:pPr>
          <a:r>
            <a:rPr lang="tr-TR" sz="2000" kern="1200" dirty="0">
              <a:solidFill>
                <a:schemeClr val="tx1"/>
              </a:solidFill>
              <a:latin typeface="Calibri" panose="020F0502020204030204" pitchFamily="34" charset="0"/>
              <a:ea typeface="Calibri" panose="020F0502020204030204" pitchFamily="34" charset="0"/>
              <a:cs typeface="Arial" panose="020B0604020202020204" pitchFamily="34" charset="0"/>
            </a:rPr>
            <a:t>Gelir veya kurumlar vergisi açısından söz konusu belgelerin defterlere kaydedildiği vergilendirme dönemleri için dönemsellik ilkesi gereği kanunen kabul edilmeyen gider (KKEG) olarak dikkate alınsa dahi, bu belgelerde gösterilen KDV indirim konusu yapılabilir</a:t>
          </a:r>
        </a:p>
      </dsp:txBody>
      <dsp:txXfrm>
        <a:off x="716327" y="3193361"/>
        <a:ext cx="10465169" cy="1451666"/>
      </dsp:txXfrm>
    </dsp:sp>
    <dsp:sp modelId="{FB8CB6FB-7859-47C0-AD06-331E0830B75F}">
      <dsp:nvSpPr>
        <dsp:cNvPr id="0" name=""/>
        <dsp:cNvSpPr/>
      </dsp:nvSpPr>
      <dsp:spPr>
        <a:xfrm>
          <a:off x="64779" y="3168553"/>
          <a:ext cx="1173538" cy="1173538"/>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35F37830-0032-42FE-BB7D-4D0AEAE76A4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tr-TR"/>
          </a:p>
        </p:txBody>
      </p:sp>
      <p:sp>
        <p:nvSpPr>
          <p:cNvPr id="3" name="Tarih Yer Tutucusu 2">
            <a:extLst>
              <a:ext uri="{FF2B5EF4-FFF2-40B4-BE49-F238E27FC236}">
                <a16:creationId xmlns:a16="http://schemas.microsoft.com/office/drawing/2014/main" id="{E6D4F4FE-5BC5-49AA-86B9-F8316897080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E9A9ED92-688F-42B4-84DF-35D0C4D8F745}" type="datetime1">
              <a:rPr lang="tr-TR" smtClean="0"/>
              <a:t>2.12.2024</a:t>
            </a:fld>
            <a:endParaRPr lang="tr-TR"/>
          </a:p>
        </p:txBody>
      </p:sp>
      <p:sp>
        <p:nvSpPr>
          <p:cNvPr id="4" name="Alt Bilgi Yer Tutucusu 3">
            <a:extLst>
              <a:ext uri="{FF2B5EF4-FFF2-40B4-BE49-F238E27FC236}">
                <a16:creationId xmlns:a16="http://schemas.microsoft.com/office/drawing/2014/main" id="{8B6F02CC-5414-4BB2-A7DD-9EF9BB13A4A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tr-TR"/>
          </a:p>
        </p:txBody>
      </p:sp>
      <p:sp>
        <p:nvSpPr>
          <p:cNvPr id="5" name="Slayt Numarası Yer Tutucusu 4">
            <a:extLst>
              <a:ext uri="{FF2B5EF4-FFF2-40B4-BE49-F238E27FC236}">
                <a16:creationId xmlns:a16="http://schemas.microsoft.com/office/drawing/2014/main" id="{5E891B5D-A255-454F-9ABC-4D3310921B8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F5B3D83-8D1A-4DFC-A85C-775CC8A19941}" type="slidenum">
              <a:rPr lang="tr-TR" smtClean="0"/>
              <a:t>‹#›</a:t>
            </a:fld>
            <a:endParaRPr lang="tr-TR"/>
          </a:p>
        </p:txBody>
      </p:sp>
    </p:spTree>
    <p:extLst>
      <p:ext uri="{BB962C8B-B14F-4D97-AF65-F5344CB8AC3E}">
        <p14:creationId xmlns:p14="http://schemas.microsoft.com/office/powerpoint/2010/main" val="21107771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tr-TR" noProof="0"/>
          </a:p>
        </p:txBody>
      </p:sp>
      <p:sp>
        <p:nvSpPr>
          <p:cNvPr id="3" name="Tarih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C3DCAF-3977-42B1-B3D8-B551F9C6CC7C}" type="datetime1">
              <a:rPr lang="tr-TR" smtClean="0"/>
              <a:pPr/>
              <a:t>2.12.2024</a:t>
            </a:fld>
            <a:endParaRPr lang="tr-TR" dirty="0"/>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tr-TR" noProof="0"/>
          </a:p>
        </p:txBody>
      </p:sp>
      <p:sp>
        <p:nvSpPr>
          <p:cNvPr id="5" name="Notlar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tr-TR" noProof="0"/>
              <a:t>Asıl metin stillerini düzenlemek için tıklayın</a:t>
            </a:r>
          </a:p>
          <a:p>
            <a:pPr lvl="1" rtl="0"/>
            <a:r>
              <a:rPr lang="tr-TR" noProof="0"/>
              <a:t>İkinci düzey</a:t>
            </a:r>
          </a:p>
          <a:p>
            <a:pPr lvl="2" rtl="0"/>
            <a:r>
              <a:rPr lang="tr-TR" noProof="0"/>
              <a:t>Üçüncü düzey</a:t>
            </a:r>
          </a:p>
          <a:p>
            <a:pPr lvl="3" rtl="0"/>
            <a:r>
              <a:rPr lang="tr-TR" noProof="0"/>
              <a:t>Dördüncü düzey</a:t>
            </a:r>
          </a:p>
          <a:p>
            <a:pPr lvl="4" rtl="0"/>
            <a:r>
              <a:rPr lang="tr-TR" noProof="0"/>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tr-TR" noProof="0"/>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6702109-9DB5-4930-9529-97D0F7F71D9D}" type="slidenum">
              <a:rPr lang="tr-TR" noProof="0" smtClean="0"/>
              <a:t>‹#›</a:t>
            </a:fld>
            <a:endParaRPr lang="tr-TR" noProof="0"/>
          </a:p>
        </p:txBody>
      </p:sp>
    </p:spTree>
    <p:extLst>
      <p:ext uri="{BB962C8B-B14F-4D97-AF65-F5344CB8AC3E}">
        <p14:creationId xmlns:p14="http://schemas.microsoft.com/office/powerpoint/2010/main" val="240454552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0" name="Google Shape;25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52511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D866F13-62B0-0E40-8F71-1C192F656F6B}"/>
              </a:ext>
            </a:extLst>
          </p:cNvPr>
          <p:cNvSpPr>
            <a:spLocks noGrp="1" noChangeArrowheads="1"/>
          </p:cNvSpPr>
          <p:nvPr>
            <p:ph type="sldNum"/>
          </p:nvPr>
        </p:nvSpPr>
        <p:spPr>
          <a:ln/>
        </p:spPr>
        <p:txBody>
          <a:bodyPr/>
          <a:lstStyle/>
          <a:p>
            <a:fld id="{B14AFE9E-F23C-F14B-957F-BB9659128B2F}" type="slidenum">
              <a:rPr lang="en-US" altLang="ru-UA"/>
              <a:pPr/>
              <a:t>3</a:t>
            </a:fld>
            <a:endParaRPr lang="en-US" altLang="ru-UA"/>
          </a:p>
        </p:txBody>
      </p:sp>
      <p:sp>
        <p:nvSpPr>
          <p:cNvPr id="4097" name="Text Box 1">
            <a:extLst>
              <a:ext uri="{FF2B5EF4-FFF2-40B4-BE49-F238E27FC236}">
                <a16:creationId xmlns:a16="http://schemas.microsoft.com/office/drawing/2014/main" id="{5A87B2B8-0315-374D-B313-8E40C1E25C12}"/>
              </a:ext>
            </a:extLst>
          </p:cNvPr>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8" name="Text Box 2">
            <a:extLst>
              <a:ext uri="{FF2B5EF4-FFF2-40B4-BE49-F238E27FC236}">
                <a16:creationId xmlns:a16="http://schemas.microsoft.com/office/drawing/2014/main" id="{9547B700-11DC-AB45-A6D7-6CD71D84D72D}"/>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UA" altLang="ru-UA"/>
          </a:p>
        </p:txBody>
      </p:sp>
    </p:spTree>
    <p:extLst>
      <p:ext uri="{BB962C8B-B14F-4D97-AF65-F5344CB8AC3E}">
        <p14:creationId xmlns:p14="http://schemas.microsoft.com/office/powerpoint/2010/main" val="1919700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00603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6"/>
        <p:cNvGrpSpPr/>
        <p:nvPr/>
      </p:nvGrpSpPr>
      <p:grpSpPr>
        <a:xfrm>
          <a:off x="0" y="0"/>
          <a:ext cx="0" cy="0"/>
          <a:chOff x="0" y="0"/>
          <a:chExt cx="0" cy="0"/>
        </a:xfrm>
      </p:grpSpPr>
      <p:sp>
        <p:nvSpPr>
          <p:cNvPr id="977" name="Google Shape;977;p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8" name="Google Shape;978;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30812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6"/>
        <p:cNvGrpSpPr/>
        <p:nvPr/>
      </p:nvGrpSpPr>
      <p:grpSpPr>
        <a:xfrm>
          <a:off x="0" y="0"/>
          <a:ext cx="0" cy="0"/>
          <a:chOff x="0" y="0"/>
          <a:chExt cx="0" cy="0"/>
        </a:xfrm>
      </p:grpSpPr>
      <p:sp>
        <p:nvSpPr>
          <p:cNvPr id="977" name="Google Shape;977;p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8" name="Google Shape;978;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038382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6"/>
        <p:cNvGrpSpPr/>
        <p:nvPr/>
      </p:nvGrpSpPr>
      <p:grpSpPr>
        <a:xfrm>
          <a:off x="0" y="0"/>
          <a:ext cx="0" cy="0"/>
          <a:chOff x="0" y="0"/>
          <a:chExt cx="0" cy="0"/>
        </a:xfrm>
      </p:grpSpPr>
      <p:sp>
        <p:nvSpPr>
          <p:cNvPr id="977" name="Google Shape;977;p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8" name="Google Shape;978;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68880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6"/>
        <p:cNvGrpSpPr/>
        <p:nvPr/>
      </p:nvGrpSpPr>
      <p:grpSpPr>
        <a:xfrm>
          <a:off x="0" y="0"/>
          <a:ext cx="0" cy="0"/>
          <a:chOff x="0" y="0"/>
          <a:chExt cx="0" cy="0"/>
        </a:xfrm>
      </p:grpSpPr>
      <p:sp>
        <p:nvSpPr>
          <p:cNvPr id="977" name="Google Shape;977;p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8" name="Google Shape;978;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14880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6">
            <a:extLst>
              <a:ext uri="{FF2B5EF4-FFF2-40B4-BE49-F238E27FC236}">
                <a16:creationId xmlns:a16="http://schemas.microsoft.com/office/drawing/2014/main" id="{C4467BD2-4BC2-8444-963A-1B2F53D1403C}"/>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723900" algn="l"/>
                <a:tab pos="1447800" algn="l"/>
                <a:tab pos="2171700" algn="l"/>
                <a:tab pos="28956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723900" algn="l"/>
                <a:tab pos="1447800" algn="l"/>
                <a:tab pos="2171700" algn="l"/>
                <a:tab pos="28956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723900" algn="l"/>
                <a:tab pos="1447800" algn="l"/>
                <a:tab pos="2171700" algn="l"/>
                <a:tab pos="28956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723900" algn="l"/>
                <a:tab pos="1447800" algn="l"/>
                <a:tab pos="2171700" algn="l"/>
                <a:tab pos="28956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723900" algn="l"/>
                <a:tab pos="1447800" algn="l"/>
                <a:tab pos="2171700" algn="l"/>
                <a:tab pos="28956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A090269F-B977-A846-8BD6-9FABEC45026F}" type="slidenum">
              <a:rPr lang="en-US" altLang="en-UA" smtClean="0">
                <a:solidFill>
                  <a:srgbClr val="000000"/>
                </a:solidFill>
                <a:latin typeface="Times New Roman" panose="02020603050405020304" pitchFamily="18" charset="0"/>
              </a:rPr>
              <a:pPr/>
              <a:t>9</a:t>
            </a:fld>
            <a:endParaRPr lang="en-US" altLang="en-UA">
              <a:solidFill>
                <a:srgbClr val="000000"/>
              </a:solidFill>
              <a:latin typeface="Times New Roman" panose="02020603050405020304" pitchFamily="18" charset="0"/>
            </a:endParaRPr>
          </a:p>
        </p:txBody>
      </p:sp>
      <p:sp>
        <p:nvSpPr>
          <p:cNvPr id="49155" name="Text Box 1">
            <a:extLst>
              <a:ext uri="{FF2B5EF4-FFF2-40B4-BE49-F238E27FC236}">
                <a16:creationId xmlns:a16="http://schemas.microsoft.com/office/drawing/2014/main" id="{540DAADE-2C57-9948-B3F8-1CE62E5ADCFC}"/>
              </a:ext>
            </a:extLst>
          </p:cNvPr>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6" name="Text Box 2">
            <a:extLst>
              <a:ext uri="{FF2B5EF4-FFF2-40B4-BE49-F238E27FC236}">
                <a16:creationId xmlns:a16="http://schemas.microsoft.com/office/drawing/2014/main" id="{F73D92A9-4227-3B4D-ABD1-453CA65C6FA1}"/>
              </a:ext>
            </a:extLst>
          </p:cNvPr>
          <p:cNvSpPr>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A" altLang="en-UA"/>
          </a:p>
        </p:txBody>
      </p:sp>
    </p:spTree>
    <p:extLst>
      <p:ext uri="{BB962C8B-B14F-4D97-AF65-F5344CB8AC3E}">
        <p14:creationId xmlns:p14="http://schemas.microsoft.com/office/powerpoint/2010/main" val="27883998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6">
            <a:extLst>
              <a:ext uri="{FF2B5EF4-FFF2-40B4-BE49-F238E27FC236}">
                <a16:creationId xmlns:a16="http://schemas.microsoft.com/office/drawing/2014/main" id="{C4467BD2-4BC2-8444-963A-1B2F53D1403C}"/>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723900" algn="l"/>
                <a:tab pos="1447800" algn="l"/>
                <a:tab pos="2171700" algn="l"/>
                <a:tab pos="28956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723900" algn="l"/>
                <a:tab pos="1447800" algn="l"/>
                <a:tab pos="2171700" algn="l"/>
                <a:tab pos="28956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723900" algn="l"/>
                <a:tab pos="1447800" algn="l"/>
                <a:tab pos="2171700" algn="l"/>
                <a:tab pos="28956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723900" algn="l"/>
                <a:tab pos="1447800" algn="l"/>
                <a:tab pos="2171700" algn="l"/>
                <a:tab pos="28956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723900" algn="l"/>
                <a:tab pos="1447800" algn="l"/>
                <a:tab pos="2171700" algn="l"/>
                <a:tab pos="28956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spcBef>
                <a:spcPct val="0"/>
              </a:spcBef>
              <a:spcAft>
                <a:spcPct val="0"/>
              </a:spcAft>
              <a:tabLst>
                <a:tab pos="723900" algn="l"/>
                <a:tab pos="1447800" algn="l"/>
                <a:tab pos="2171700" algn="l"/>
                <a:tab pos="2895600" algn="l"/>
              </a:tabLst>
              <a:defRPr>
                <a:solidFill>
                  <a:schemeClr val="tx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A090269F-B977-A846-8BD6-9FABEC45026F}" type="slidenum">
              <a:rPr lang="en-US" altLang="en-UA" smtClean="0">
                <a:solidFill>
                  <a:srgbClr val="000000"/>
                </a:solidFill>
                <a:latin typeface="Times New Roman" panose="02020603050405020304" pitchFamily="18" charset="0"/>
              </a:rPr>
              <a:pPr/>
              <a:t>10</a:t>
            </a:fld>
            <a:endParaRPr lang="en-US" altLang="en-UA">
              <a:solidFill>
                <a:srgbClr val="000000"/>
              </a:solidFill>
              <a:latin typeface="Times New Roman" panose="02020603050405020304" pitchFamily="18" charset="0"/>
            </a:endParaRPr>
          </a:p>
        </p:txBody>
      </p:sp>
      <p:sp>
        <p:nvSpPr>
          <p:cNvPr id="49155" name="Text Box 1">
            <a:extLst>
              <a:ext uri="{FF2B5EF4-FFF2-40B4-BE49-F238E27FC236}">
                <a16:creationId xmlns:a16="http://schemas.microsoft.com/office/drawing/2014/main" id="{540DAADE-2C57-9948-B3F8-1CE62E5ADCFC}"/>
              </a:ext>
            </a:extLst>
          </p:cNvPr>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6" name="Text Box 2">
            <a:extLst>
              <a:ext uri="{FF2B5EF4-FFF2-40B4-BE49-F238E27FC236}">
                <a16:creationId xmlns:a16="http://schemas.microsoft.com/office/drawing/2014/main" id="{F73D92A9-4227-3B4D-ABD1-453CA65C6FA1}"/>
              </a:ext>
            </a:extLst>
          </p:cNvPr>
          <p:cNvSpPr>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A" altLang="en-UA"/>
          </a:p>
        </p:txBody>
      </p:sp>
    </p:spTree>
    <p:extLst>
      <p:ext uri="{BB962C8B-B14F-4D97-AF65-F5344CB8AC3E}">
        <p14:creationId xmlns:p14="http://schemas.microsoft.com/office/powerpoint/2010/main" val="8157766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6"/>
        <p:cNvGrpSpPr/>
        <p:nvPr/>
      </p:nvGrpSpPr>
      <p:grpSpPr>
        <a:xfrm>
          <a:off x="0" y="0"/>
          <a:ext cx="0" cy="0"/>
          <a:chOff x="0" y="0"/>
          <a:chExt cx="0" cy="0"/>
        </a:xfrm>
      </p:grpSpPr>
      <p:sp>
        <p:nvSpPr>
          <p:cNvPr id="977" name="Google Shape;977;p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8" name="Google Shape;978;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716035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09600" y="1800225"/>
            <a:ext cx="8229600" cy="5057775"/>
          </a:xfrm>
        </p:spPr>
        <p:txBody>
          <a:bodyPr>
            <a:noAutofit/>
          </a:bodyPr>
          <a:lstStyle/>
          <a:p>
            <a:endParaRPr lang="tr-TR" sz="1200" b="0" baseline="0" dirty="0"/>
          </a:p>
        </p:txBody>
      </p:sp>
      <p:sp>
        <p:nvSpPr>
          <p:cNvPr id="6" name="Slide Image Placeholder 5"/>
          <p:cNvSpPr>
            <a:spLocks noGrp="1" noRot="1" noChangeAspect="1"/>
          </p:cNvSpPr>
          <p:nvPr>
            <p:ph type="sldImg"/>
          </p:nvPr>
        </p:nvSpPr>
        <p:spPr>
          <a:xfrm>
            <a:off x="1116013" y="344488"/>
            <a:ext cx="2435225" cy="1370012"/>
          </a:xfr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09600" y="1800225"/>
            <a:ext cx="8229600" cy="5057775"/>
          </a:xfrm>
        </p:spPr>
        <p:txBody>
          <a:bodyPr>
            <a:noAutofit/>
          </a:bodyPr>
          <a:lstStyle/>
          <a:p>
            <a:endParaRPr lang="tr-TR" sz="1200" b="0" baseline="0" dirty="0"/>
          </a:p>
        </p:txBody>
      </p:sp>
      <p:sp>
        <p:nvSpPr>
          <p:cNvPr id="6" name="Slide Image Placeholder 5"/>
          <p:cNvSpPr>
            <a:spLocks noGrp="1" noRot="1" noChangeAspect="1"/>
          </p:cNvSpPr>
          <p:nvPr>
            <p:ph type="sldImg"/>
          </p:nvPr>
        </p:nvSpPr>
        <p:spPr>
          <a:xfrm>
            <a:off x="1116013" y="344488"/>
            <a:ext cx="2435225" cy="1370012"/>
          </a:xfr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09600" y="1800225"/>
            <a:ext cx="8229600" cy="5057775"/>
          </a:xfrm>
        </p:spPr>
        <p:txBody>
          <a:bodyPr>
            <a:noAutofit/>
          </a:bodyPr>
          <a:lstStyle/>
          <a:p>
            <a:endParaRPr lang="tr-TR" sz="1200" b="0" baseline="0" dirty="0"/>
          </a:p>
        </p:txBody>
      </p:sp>
      <p:sp>
        <p:nvSpPr>
          <p:cNvPr id="6" name="Slide Image Placeholder 5"/>
          <p:cNvSpPr>
            <a:spLocks noGrp="1" noRot="1" noChangeAspect="1"/>
          </p:cNvSpPr>
          <p:nvPr>
            <p:ph type="sldImg"/>
          </p:nvPr>
        </p:nvSpPr>
        <p:spPr>
          <a:xfrm>
            <a:off x="1116013" y="344488"/>
            <a:ext cx="2435225" cy="1370012"/>
          </a:xfr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09600" y="1800225"/>
            <a:ext cx="8229600" cy="5057775"/>
          </a:xfrm>
        </p:spPr>
        <p:txBody>
          <a:bodyPr>
            <a:noAutofit/>
          </a:bodyPr>
          <a:lstStyle/>
          <a:p>
            <a:endParaRPr lang="tr-TR" sz="1200" b="0" baseline="0" dirty="0"/>
          </a:p>
        </p:txBody>
      </p:sp>
      <p:sp>
        <p:nvSpPr>
          <p:cNvPr id="6" name="Slide Image Placeholder 5"/>
          <p:cNvSpPr>
            <a:spLocks noGrp="1" noRot="1" noChangeAspect="1"/>
          </p:cNvSpPr>
          <p:nvPr>
            <p:ph type="sldImg"/>
          </p:nvPr>
        </p:nvSpPr>
        <p:spPr>
          <a:xfrm>
            <a:off x="1116013" y="344488"/>
            <a:ext cx="2435225" cy="1370012"/>
          </a:xfr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09600" y="1800225"/>
            <a:ext cx="8229600" cy="5057775"/>
          </a:xfrm>
        </p:spPr>
        <p:txBody>
          <a:bodyPr>
            <a:noAutofit/>
          </a:bodyPr>
          <a:lstStyle/>
          <a:p>
            <a:endParaRPr lang="tr-TR" sz="1200" b="0" baseline="0" dirty="0"/>
          </a:p>
        </p:txBody>
      </p:sp>
      <p:sp>
        <p:nvSpPr>
          <p:cNvPr id="6" name="Slide Image Placeholder 5"/>
          <p:cNvSpPr>
            <a:spLocks noGrp="1" noRot="1" noChangeAspect="1"/>
          </p:cNvSpPr>
          <p:nvPr>
            <p:ph type="sldImg"/>
          </p:nvPr>
        </p:nvSpPr>
        <p:spPr>
          <a:xfrm>
            <a:off x="1116013" y="344488"/>
            <a:ext cx="2435225" cy="1370012"/>
          </a:xfr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09600" y="1800225"/>
            <a:ext cx="8229600" cy="5057775"/>
          </a:xfrm>
        </p:spPr>
        <p:txBody>
          <a:bodyPr>
            <a:noAutofit/>
          </a:bodyPr>
          <a:lstStyle/>
          <a:p>
            <a:endParaRPr lang="tr-TR" sz="1200" b="0" baseline="0" dirty="0"/>
          </a:p>
        </p:txBody>
      </p:sp>
      <p:sp>
        <p:nvSpPr>
          <p:cNvPr id="6" name="Slide Image Placeholder 5"/>
          <p:cNvSpPr>
            <a:spLocks noGrp="1" noRot="1" noChangeAspect="1"/>
          </p:cNvSpPr>
          <p:nvPr>
            <p:ph type="sldImg"/>
          </p:nvPr>
        </p:nvSpPr>
        <p:spPr>
          <a:xfrm>
            <a:off x="1116013" y="344488"/>
            <a:ext cx="2435225" cy="1370012"/>
          </a:xfr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09600" y="1800225"/>
            <a:ext cx="8229600" cy="5057775"/>
          </a:xfrm>
        </p:spPr>
        <p:txBody>
          <a:bodyPr>
            <a:noAutofit/>
          </a:bodyPr>
          <a:lstStyle/>
          <a:p>
            <a:endParaRPr lang="tr-TR" sz="1200" b="0" baseline="0" dirty="0"/>
          </a:p>
        </p:txBody>
      </p:sp>
      <p:sp>
        <p:nvSpPr>
          <p:cNvPr id="6" name="Slide Image Placeholder 5"/>
          <p:cNvSpPr>
            <a:spLocks noGrp="1" noRot="1" noChangeAspect="1"/>
          </p:cNvSpPr>
          <p:nvPr>
            <p:ph type="sldImg"/>
          </p:nvPr>
        </p:nvSpPr>
        <p:spPr>
          <a:xfrm>
            <a:off x="1116013" y="344488"/>
            <a:ext cx="2435225" cy="1370012"/>
          </a:xfr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6"/>
        <p:cNvGrpSpPr/>
        <p:nvPr/>
      </p:nvGrpSpPr>
      <p:grpSpPr>
        <a:xfrm>
          <a:off x="0" y="0"/>
          <a:ext cx="0" cy="0"/>
          <a:chOff x="0" y="0"/>
          <a:chExt cx="0" cy="0"/>
        </a:xfrm>
      </p:grpSpPr>
      <p:sp>
        <p:nvSpPr>
          <p:cNvPr id="977" name="Google Shape;977;p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8" name="Google Shape;978;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3091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09600" y="1800225"/>
            <a:ext cx="8229600" cy="5057775"/>
          </a:xfrm>
        </p:spPr>
        <p:txBody>
          <a:bodyPr>
            <a:noAutofit/>
          </a:bodyPr>
          <a:lstStyle/>
          <a:p>
            <a:endParaRPr lang="tr-TR" sz="1200" b="0" baseline="0" dirty="0"/>
          </a:p>
        </p:txBody>
      </p:sp>
      <p:sp>
        <p:nvSpPr>
          <p:cNvPr id="6" name="Slide Image Placeholder 5"/>
          <p:cNvSpPr>
            <a:spLocks noGrp="1" noRot="1" noChangeAspect="1"/>
          </p:cNvSpPr>
          <p:nvPr>
            <p:ph type="sldImg"/>
          </p:nvPr>
        </p:nvSpPr>
        <p:spPr>
          <a:xfrm>
            <a:off x="1116013" y="344488"/>
            <a:ext cx="2435225" cy="1370012"/>
          </a:xfrm>
        </p:spPr>
      </p:sp>
    </p:spTree>
    <p:extLst>
      <p:ext uri="{BB962C8B-B14F-4D97-AF65-F5344CB8AC3E}">
        <p14:creationId xmlns:p14="http://schemas.microsoft.com/office/powerpoint/2010/main" val="18404129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09600" y="1800225"/>
            <a:ext cx="8229600" cy="5057775"/>
          </a:xfrm>
        </p:spPr>
        <p:txBody>
          <a:bodyPr>
            <a:noAutofit/>
          </a:bodyPr>
          <a:lstStyle/>
          <a:p>
            <a:endParaRPr lang="tr-TR" sz="1200" b="0" baseline="0" dirty="0"/>
          </a:p>
        </p:txBody>
      </p:sp>
      <p:sp>
        <p:nvSpPr>
          <p:cNvPr id="6" name="Slide Image Placeholder 5"/>
          <p:cNvSpPr>
            <a:spLocks noGrp="1" noRot="1" noChangeAspect="1"/>
          </p:cNvSpPr>
          <p:nvPr>
            <p:ph type="sldImg"/>
          </p:nvPr>
        </p:nvSpPr>
        <p:spPr>
          <a:xfrm>
            <a:off x="1116013" y="344488"/>
            <a:ext cx="2435225" cy="1370012"/>
          </a:xfrm>
        </p:spPr>
      </p:sp>
    </p:spTree>
    <p:extLst>
      <p:ext uri="{BB962C8B-B14F-4D97-AF65-F5344CB8AC3E}">
        <p14:creationId xmlns:p14="http://schemas.microsoft.com/office/powerpoint/2010/main" val="17753705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09600" y="1800225"/>
            <a:ext cx="8229600" cy="5057775"/>
          </a:xfrm>
        </p:spPr>
        <p:txBody>
          <a:bodyPr>
            <a:noAutofit/>
          </a:bodyPr>
          <a:lstStyle/>
          <a:p>
            <a:endParaRPr lang="tr-TR" sz="1200" b="0" baseline="0" dirty="0"/>
          </a:p>
        </p:txBody>
      </p:sp>
      <p:sp>
        <p:nvSpPr>
          <p:cNvPr id="6" name="Slide Image Placeholder 5"/>
          <p:cNvSpPr>
            <a:spLocks noGrp="1" noRot="1" noChangeAspect="1"/>
          </p:cNvSpPr>
          <p:nvPr>
            <p:ph type="sldImg"/>
          </p:nvPr>
        </p:nvSpPr>
        <p:spPr>
          <a:xfrm>
            <a:off x="1116013" y="344488"/>
            <a:ext cx="2435225" cy="1370012"/>
          </a:xfrm>
        </p:spPr>
      </p:sp>
    </p:spTree>
    <p:extLst>
      <p:ext uri="{BB962C8B-B14F-4D97-AF65-F5344CB8AC3E}">
        <p14:creationId xmlns:p14="http://schemas.microsoft.com/office/powerpoint/2010/main" val="20994334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09600" y="1800225"/>
            <a:ext cx="8229600" cy="5057775"/>
          </a:xfrm>
        </p:spPr>
        <p:txBody>
          <a:bodyPr>
            <a:noAutofit/>
          </a:bodyPr>
          <a:lstStyle/>
          <a:p>
            <a:endParaRPr lang="tr-TR" sz="1200" b="0" baseline="0" dirty="0"/>
          </a:p>
        </p:txBody>
      </p:sp>
      <p:sp>
        <p:nvSpPr>
          <p:cNvPr id="6" name="Slide Image Placeholder 5"/>
          <p:cNvSpPr>
            <a:spLocks noGrp="1" noRot="1" noChangeAspect="1"/>
          </p:cNvSpPr>
          <p:nvPr>
            <p:ph type="sldImg"/>
          </p:nvPr>
        </p:nvSpPr>
        <p:spPr>
          <a:xfrm>
            <a:off x="1116013" y="344488"/>
            <a:ext cx="2435225" cy="1370012"/>
          </a:xfrm>
        </p:spPr>
      </p:sp>
    </p:spTree>
    <p:extLst>
      <p:ext uri="{BB962C8B-B14F-4D97-AF65-F5344CB8AC3E}">
        <p14:creationId xmlns:p14="http://schemas.microsoft.com/office/powerpoint/2010/main" val="5951362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09600" y="1800225"/>
            <a:ext cx="8229600" cy="5057775"/>
          </a:xfrm>
        </p:spPr>
        <p:txBody>
          <a:bodyPr>
            <a:noAutofit/>
          </a:bodyPr>
          <a:lstStyle/>
          <a:p>
            <a:endParaRPr lang="tr-TR" sz="1200" b="0" baseline="0" dirty="0"/>
          </a:p>
        </p:txBody>
      </p:sp>
      <p:sp>
        <p:nvSpPr>
          <p:cNvPr id="6" name="Slide Image Placeholder 5"/>
          <p:cNvSpPr>
            <a:spLocks noGrp="1" noRot="1" noChangeAspect="1"/>
          </p:cNvSpPr>
          <p:nvPr>
            <p:ph type="sldImg"/>
          </p:nvPr>
        </p:nvSpPr>
        <p:spPr>
          <a:xfrm>
            <a:off x="1116013" y="344488"/>
            <a:ext cx="2435225" cy="1370012"/>
          </a:xfrm>
        </p:spPr>
      </p:sp>
    </p:spTree>
    <p:extLst>
      <p:ext uri="{BB962C8B-B14F-4D97-AF65-F5344CB8AC3E}">
        <p14:creationId xmlns:p14="http://schemas.microsoft.com/office/powerpoint/2010/main" val="4976097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09600" y="1800225"/>
            <a:ext cx="8229600" cy="5057775"/>
          </a:xfrm>
        </p:spPr>
        <p:txBody>
          <a:bodyPr>
            <a:noAutofit/>
          </a:bodyPr>
          <a:lstStyle/>
          <a:p>
            <a:endParaRPr lang="tr-TR" sz="1200" b="0" baseline="0" dirty="0"/>
          </a:p>
        </p:txBody>
      </p:sp>
      <p:sp>
        <p:nvSpPr>
          <p:cNvPr id="6" name="Slide Image Placeholder 5"/>
          <p:cNvSpPr>
            <a:spLocks noGrp="1" noRot="1" noChangeAspect="1"/>
          </p:cNvSpPr>
          <p:nvPr>
            <p:ph type="sldImg"/>
          </p:nvPr>
        </p:nvSpPr>
        <p:spPr>
          <a:xfrm>
            <a:off x="1116013" y="344488"/>
            <a:ext cx="2435225" cy="1370012"/>
          </a:xfrm>
        </p:spPr>
      </p:sp>
    </p:spTree>
    <p:extLst>
      <p:ext uri="{BB962C8B-B14F-4D97-AF65-F5344CB8AC3E}">
        <p14:creationId xmlns:p14="http://schemas.microsoft.com/office/powerpoint/2010/main" val="17766434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6"/>
        <p:cNvGrpSpPr/>
        <p:nvPr/>
      </p:nvGrpSpPr>
      <p:grpSpPr>
        <a:xfrm>
          <a:off x="0" y="0"/>
          <a:ext cx="0" cy="0"/>
          <a:chOff x="0" y="0"/>
          <a:chExt cx="0" cy="0"/>
        </a:xfrm>
      </p:grpSpPr>
      <p:sp>
        <p:nvSpPr>
          <p:cNvPr id="977" name="Google Shape;977;p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8" name="Google Shape;978;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344233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6"/>
        <p:cNvGrpSpPr/>
        <p:nvPr/>
      </p:nvGrpSpPr>
      <p:grpSpPr>
        <a:xfrm>
          <a:off x="0" y="0"/>
          <a:ext cx="0" cy="0"/>
          <a:chOff x="0" y="0"/>
          <a:chExt cx="0" cy="0"/>
        </a:xfrm>
      </p:grpSpPr>
      <p:sp>
        <p:nvSpPr>
          <p:cNvPr id="977" name="Google Shape;977;p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8" name="Google Shape;978;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08338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6"/>
        <p:cNvGrpSpPr/>
        <p:nvPr/>
      </p:nvGrpSpPr>
      <p:grpSpPr>
        <a:xfrm>
          <a:off x="0" y="0"/>
          <a:ext cx="0" cy="0"/>
          <a:chOff x="0" y="0"/>
          <a:chExt cx="0" cy="0"/>
        </a:xfrm>
      </p:grpSpPr>
      <p:sp>
        <p:nvSpPr>
          <p:cNvPr id="977" name="Google Shape;977;p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8" name="Google Shape;978;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381612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pPr rtl="0"/>
            <a:fld id="{96702109-9DB5-4930-9529-97D0F7F71D9D}" type="slidenum">
              <a:rPr lang="tr-TR" smtClean="0"/>
              <a:t>30</a:t>
            </a:fld>
            <a:endParaRPr lang="tr-TR"/>
          </a:p>
        </p:txBody>
      </p:sp>
    </p:spTree>
    <p:extLst>
      <p:ext uri="{BB962C8B-B14F-4D97-AF65-F5344CB8AC3E}">
        <p14:creationId xmlns:p14="http://schemas.microsoft.com/office/powerpoint/2010/main" val="22548622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6">
            <a:extLst>
              <a:ext uri="{FF2B5EF4-FFF2-40B4-BE49-F238E27FC236}">
                <a16:creationId xmlns:a16="http://schemas.microsoft.com/office/drawing/2014/main" id="{7A63F216-CFF0-9743-B36D-F19300772DF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E8C64F78-9379-E14E-91C5-DEFE98B19E66}" type="slidenum">
              <a:rPr lang="en-US" altLang="en-UA" sz="1400" smtClean="0"/>
              <a:pPr>
                <a:spcBef>
                  <a:spcPct val="0"/>
                </a:spcBef>
              </a:pPr>
              <a:t>31</a:t>
            </a:fld>
            <a:endParaRPr lang="en-US" altLang="en-UA" sz="1400"/>
          </a:p>
        </p:txBody>
      </p:sp>
      <p:sp>
        <p:nvSpPr>
          <p:cNvPr id="16387" name="Text Box 1">
            <a:extLst>
              <a:ext uri="{FF2B5EF4-FFF2-40B4-BE49-F238E27FC236}">
                <a16:creationId xmlns:a16="http://schemas.microsoft.com/office/drawing/2014/main" id="{ED50B2B2-C8FB-8B45-B456-843D7DD9FA21}"/>
              </a:ext>
            </a:extLst>
          </p:cNvPr>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8" name="Text Box 2">
            <a:extLst>
              <a:ext uri="{FF2B5EF4-FFF2-40B4-BE49-F238E27FC236}">
                <a16:creationId xmlns:a16="http://schemas.microsoft.com/office/drawing/2014/main" id="{5530066F-A07E-F84F-918B-8D7403B29ED4}"/>
              </a:ext>
            </a:extLst>
          </p:cNvPr>
          <p:cNvSpPr>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A" altLang="en-UA"/>
          </a:p>
        </p:txBody>
      </p:sp>
    </p:spTree>
    <p:extLst>
      <p:ext uri="{BB962C8B-B14F-4D97-AF65-F5344CB8AC3E}">
        <p14:creationId xmlns:p14="http://schemas.microsoft.com/office/powerpoint/2010/main" val="29694620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09600" y="1800225"/>
            <a:ext cx="8229600" cy="5057775"/>
          </a:xfrm>
        </p:spPr>
        <p:txBody>
          <a:bodyPr>
            <a:noAutofit/>
          </a:bodyPr>
          <a:lstStyle/>
          <a:p>
            <a:endParaRPr lang="tr-TR" sz="1200" b="0" baseline="0" dirty="0"/>
          </a:p>
        </p:txBody>
      </p:sp>
      <p:sp>
        <p:nvSpPr>
          <p:cNvPr id="6" name="Slide Image Placeholder 5"/>
          <p:cNvSpPr>
            <a:spLocks noGrp="1" noRot="1" noChangeAspect="1"/>
          </p:cNvSpPr>
          <p:nvPr>
            <p:ph type="sldImg"/>
          </p:nvPr>
        </p:nvSpPr>
        <p:spPr>
          <a:xfrm>
            <a:off x="1116013" y="344488"/>
            <a:ext cx="2435225" cy="1370012"/>
          </a:xfrm>
        </p:spPr>
      </p:sp>
    </p:spTree>
    <p:extLst>
      <p:ext uri="{BB962C8B-B14F-4D97-AF65-F5344CB8AC3E}">
        <p14:creationId xmlns:p14="http://schemas.microsoft.com/office/powerpoint/2010/main" val="36303898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09600" y="1800225"/>
            <a:ext cx="8229600" cy="5057775"/>
          </a:xfrm>
        </p:spPr>
        <p:txBody>
          <a:bodyPr>
            <a:noAutofit/>
          </a:bodyPr>
          <a:lstStyle/>
          <a:p>
            <a:endParaRPr lang="tr-TR" sz="1200" b="0" baseline="0" dirty="0"/>
          </a:p>
        </p:txBody>
      </p:sp>
      <p:sp>
        <p:nvSpPr>
          <p:cNvPr id="6" name="Slide Image Placeholder 5"/>
          <p:cNvSpPr>
            <a:spLocks noGrp="1" noRot="1" noChangeAspect="1"/>
          </p:cNvSpPr>
          <p:nvPr>
            <p:ph type="sldImg"/>
          </p:nvPr>
        </p:nvSpPr>
        <p:spPr>
          <a:xfrm>
            <a:off x="1116013" y="344488"/>
            <a:ext cx="2435225" cy="1370012"/>
          </a:xfrm>
        </p:spPr>
      </p:sp>
    </p:spTree>
    <p:extLst>
      <p:ext uri="{BB962C8B-B14F-4D97-AF65-F5344CB8AC3E}">
        <p14:creationId xmlns:p14="http://schemas.microsoft.com/office/powerpoint/2010/main" val="35154919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6">
            <a:extLst>
              <a:ext uri="{FF2B5EF4-FFF2-40B4-BE49-F238E27FC236}">
                <a16:creationId xmlns:a16="http://schemas.microsoft.com/office/drawing/2014/main" id="{7A63F216-CFF0-9743-B36D-F19300772DF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E8C64F78-9379-E14E-91C5-DEFE98B19E66}" type="slidenum">
              <a:rPr lang="en-US" altLang="en-UA" sz="1400" smtClean="0"/>
              <a:pPr>
                <a:spcBef>
                  <a:spcPct val="0"/>
                </a:spcBef>
              </a:pPr>
              <a:t>34</a:t>
            </a:fld>
            <a:endParaRPr lang="en-US" altLang="en-UA" sz="1400"/>
          </a:p>
        </p:txBody>
      </p:sp>
      <p:sp>
        <p:nvSpPr>
          <p:cNvPr id="16387" name="Text Box 1">
            <a:extLst>
              <a:ext uri="{FF2B5EF4-FFF2-40B4-BE49-F238E27FC236}">
                <a16:creationId xmlns:a16="http://schemas.microsoft.com/office/drawing/2014/main" id="{ED50B2B2-C8FB-8B45-B456-843D7DD9FA21}"/>
              </a:ext>
            </a:extLst>
          </p:cNvPr>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8" name="Text Box 2">
            <a:extLst>
              <a:ext uri="{FF2B5EF4-FFF2-40B4-BE49-F238E27FC236}">
                <a16:creationId xmlns:a16="http://schemas.microsoft.com/office/drawing/2014/main" id="{5530066F-A07E-F84F-918B-8D7403B29ED4}"/>
              </a:ext>
            </a:extLst>
          </p:cNvPr>
          <p:cNvSpPr>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A" altLang="en-UA"/>
          </a:p>
        </p:txBody>
      </p:sp>
    </p:spTree>
    <p:extLst>
      <p:ext uri="{BB962C8B-B14F-4D97-AF65-F5344CB8AC3E}">
        <p14:creationId xmlns:p14="http://schemas.microsoft.com/office/powerpoint/2010/main" val="29694620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6">
            <a:extLst>
              <a:ext uri="{FF2B5EF4-FFF2-40B4-BE49-F238E27FC236}">
                <a16:creationId xmlns:a16="http://schemas.microsoft.com/office/drawing/2014/main" id="{7A63F216-CFF0-9743-B36D-F19300772DF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E8C64F78-9379-E14E-91C5-DEFE98B19E66}" type="slidenum">
              <a:rPr lang="en-US" altLang="en-UA" sz="1400" smtClean="0"/>
              <a:pPr>
                <a:spcBef>
                  <a:spcPct val="0"/>
                </a:spcBef>
              </a:pPr>
              <a:t>35</a:t>
            </a:fld>
            <a:endParaRPr lang="en-US" altLang="en-UA" sz="1400"/>
          </a:p>
        </p:txBody>
      </p:sp>
      <p:sp>
        <p:nvSpPr>
          <p:cNvPr id="16387" name="Text Box 1">
            <a:extLst>
              <a:ext uri="{FF2B5EF4-FFF2-40B4-BE49-F238E27FC236}">
                <a16:creationId xmlns:a16="http://schemas.microsoft.com/office/drawing/2014/main" id="{ED50B2B2-C8FB-8B45-B456-843D7DD9FA21}"/>
              </a:ext>
            </a:extLst>
          </p:cNvPr>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8" name="Text Box 2">
            <a:extLst>
              <a:ext uri="{FF2B5EF4-FFF2-40B4-BE49-F238E27FC236}">
                <a16:creationId xmlns:a16="http://schemas.microsoft.com/office/drawing/2014/main" id="{5530066F-A07E-F84F-918B-8D7403B29ED4}"/>
              </a:ext>
            </a:extLst>
          </p:cNvPr>
          <p:cNvSpPr>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A" altLang="en-UA"/>
          </a:p>
        </p:txBody>
      </p:sp>
    </p:spTree>
    <p:extLst>
      <p:ext uri="{BB962C8B-B14F-4D97-AF65-F5344CB8AC3E}">
        <p14:creationId xmlns:p14="http://schemas.microsoft.com/office/powerpoint/2010/main" val="42564895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3" name="Google Shape;29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6">
            <a:extLst>
              <a:ext uri="{FF2B5EF4-FFF2-40B4-BE49-F238E27FC236}">
                <a16:creationId xmlns:a16="http://schemas.microsoft.com/office/drawing/2014/main" id="{7A63F216-CFF0-9743-B36D-F19300772DF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E8C64F78-9379-E14E-91C5-DEFE98B19E66}" type="slidenum">
              <a:rPr lang="en-US" altLang="en-UA" sz="1400" smtClean="0"/>
              <a:pPr>
                <a:spcBef>
                  <a:spcPct val="0"/>
                </a:spcBef>
              </a:pPr>
              <a:t>37</a:t>
            </a:fld>
            <a:endParaRPr lang="en-US" altLang="en-UA" sz="1400"/>
          </a:p>
        </p:txBody>
      </p:sp>
      <p:sp>
        <p:nvSpPr>
          <p:cNvPr id="16387" name="Text Box 1">
            <a:extLst>
              <a:ext uri="{FF2B5EF4-FFF2-40B4-BE49-F238E27FC236}">
                <a16:creationId xmlns:a16="http://schemas.microsoft.com/office/drawing/2014/main" id="{ED50B2B2-C8FB-8B45-B456-843D7DD9FA21}"/>
              </a:ext>
            </a:extLst>
          </p:cNvPr>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8" name="Text Box 2">
            <a:extLst>
              <a:ext uri="{FF2B5EF4-FFF2-40B4-BE49-F238E27FC236}">
                <a16:creationId xmlns:a16="http://schemas.microsoft.com/office/drawing/2014/main" id="{5530066F-A07E-F84F-918B-8D7403B29ED4}"/>
              </a:ext>
            </a:extLst>
          </p:cNvPr>
          <p:cNvSpPr>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A" altLang="en-UA"/>
          </a:p>
        </p:txBody>
      </p:sp>
    </p:spTree>
    <p:extLst>
      <p:ext uri="{BB962C8B-B14F-4D97-AF65-F5344CB8AC3E}">
        <p14:creationId xmlns:p14="http://schemas.microsoft.com/office/powerpoint/2010/main" val="28805146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6">
            <a:extLst>
              <a:ext uri="{FF2B5EF4-FFF2-40B4-BE49-F238E27FC236}">
                <a16:creationId xmlns:a16="http://schemas.microsoft.com/office/drawing/2014/main" id="{7A63F216-CFF0-9743-B36D-F19300772DF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E8C64F78-9379-E14E-91C5-DEFE98B19E66}" type="slidenum">
              <a:rPr lang="en-US" altLang="en-UA" sz="1400" smtClean="0"/>
              <a:pPr>
                <a:spcBef>
                  <a:spcPct val="0"/>
                </a:spcBef>
              </a:pPr>
              <a:t>38</a:t>
            </a:fld>
            <a:endParaRPr lang="en-US" altLang="en-UA" sz="1400"/>
          </a:p>
        </p:txBody>
      </p:sp>
      <p:sp>
        <p:nvSpPr>
          <p:cNvPr id="16387" name="Text Box 1">
            <a:extLst>
              <a:ext uri="{FF2B5EF4-FFF2-40B4-BE49-F238E27FC236}">
                <a16:creationId xmlns:a16="http://schemas.microsoft.com/office/drawing/2014/main" id="{ED50B2B2-C8FB-8B45-B456-843D7DD9FA21}"/>
              </a:ext>
            </a:extLst>
          </p:cNvPr>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8" name="Text Box 2">
            <a:extLst>
              <a:ext uri="{FF2B5EF4-FFF2-40B4-BE49-F238E27FC236}">
                <a16:creationId xmlns:a16="http://schemas.microsoft.com/office/drawing/2014/main" id="{5530066F-A07E-F84F-918B-8D7403B29ED4}"/>
              </a:ext>
            </a:extLst>
          </p:cNvPr>
          <p:cNvSpPr>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A" altLang="en-UA"/>
          </a:p>
        </p:txBody>
      </p:sp>
    </p:spTree>
    <p:extLst>
      <p:ext uri="{BB962C8B-B14F-4D97-AF65-F5344CB8AC3E}">
        <p14:creationId xmlns:p14="http://schemas.microsoft.com/office/powerpoint/2010/main" val="3833088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6">
          <a:extLst>
            <a:ext uri="{FF2B5EF4-FFF2-40B4-BE49-F238E27FC236}">
              <a16:creationId xmlns:a16="http://schemas.microsoft.com/office/drawing/2014/main" id="{2ECD5C08-B2BF-6C2C-6764-4648CC355A32}"/>
            </a:ext>
          </a:extLst>
        </p:cNvPr>
        <p:cNvGrpSpPr/>
        <p:nvPr/>
      </p:nvGrpSpPr>
      <p:grpSpPr>
        <a:xfrm>
          <a:off x="0" y="0"/>
          <a:ext cx="0" cy="0"/>
          <a:chOff x="0" y="0"/>
          <a:chExt cx="0" cy="0"/>
        </a:xfrm>
      </p:grpSpPr>
      <p:sp>
        <p:nvSpPr>
          <p:cNvPr id="977" name="Google Shape;977;p45:notes">
            <a:extLst>
              <a:ext uri="{FF2B5EF4-FFF2-40B4-BE49-F238E27FC236}">
                <a16:creationId xmlns:a16="http://schemas.microsoft.com/office/drawing/2014/main" id="{127147F0-2665-C763-0D9F-D67D0E3F133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8" name="Google Shape;978;p45:notes">
            <a:extLst>
              <a:ext uri="{FF2B5EF4-FFF2-40B4-BE49-F238E27FC236}">
                <a16:creationId xmlns:a16="http://schemas.microsoft.com/office/drawing/2014/main" id="{0550EB3E-2219-CA6E-E45C-ACF976F2DC5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450009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05C6FA57-6852-CE1C-D0E6-D4CEE69C08C2}"/>
            </a:ext>
          </a:extLst>
        </p:cNvPr>
        <p:cNvGrpSpPr/>
        <p:nvPr/>
      </p:nvGrpSpPr>
      <p:grpSpPr>
        <a:xfrm>
          <a:off x="0" y="0"/>
          <a:ext cx="0" cy="0"/>
          <a:chOff x="0" y="0"/>
          <a:chExt cx="0" cy="0"/>
        </a:xfrm>
      </p:grpSpPr>
      <p:sp>
        <p:nvSpPr>
          <p:cNvPr id="16386" name="Rectangle 6">
            <a:extLst>
              <a:ext uri="{FF2B5EF4-FFF2-40B4-BE49-F238E27FC236}">
                <a16:creationId xmlns:a16="http://schemas.microsoft.com/office/drawing/2014/main" id="{4CBE3C4E-2166-F600-3151-A8410530FE76}"/>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E8C64F78-9379-E14E-91C5-DEFE98B19E66}" type="slidenum">
              <a:rPr lang="en-US" altLang="en-UA" sz="1400" smtClean="0"/>
              <a:pPr>
                <a:spcBef>
                  <a:spcPct val="0"/>
                </a:spcBef>
              </a:pPr>
              <a:t>40</a:t>
            </a:fld>
            <a:endParaRPr lang="en-US" altLang="en-UA" sz="1400"/>
          </a:p>
        </p:txBody>
      </p:sp>
      <p:sp>
        <p:nvSpPr>
          <p:cNvPr id="16387" name="Text Box 1">
            <a:extLst>
              <a:ext uri="{FF2B5EF4-FFF2-40B4-BE49-F238E27FC236}">
                <a16:creationId xmlns:a16="http://schemas.microsoft.com/office/drawing/2014/main" id="{C2468013-A1F5-689A-DC83-A6F7450A668B}"/>
              </a:ext>
            </a:extLst>
          </p:cNvPr>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8" name="Text Box 2">
            <a:extLst>
              <a:ext uri="{FF2B5EF4-FFF2-40B4-BE49-F238E27FC236}">
                <a16:creationId xmlns:a16="http://schemas.microsoft.com/office/drawing/2014/main" id="{8C6E3695-DE44-BAF6-A4D5-5D6666ABF2B3}"/>
              </a:ext>
            </a:extLst>
          </p:cNvPr>
          <p:cNvSpPr>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A" altLang="en-UA"/>
          </a:p>
        </p:txBody>
      </p:sp>
    </p:spTree>
    <p:extLst>
      <p:ext uri="{BB962C8B-B14F-4D97-AF65-F5344CB8AC3E}">
        <p14:creationId xmlns:p14="http://schemas.microsoft.com/office/powerpoint/2010/main" val="37915476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7A06103-AFAE-38A9-E848-BDA6748DBB98}"/>
            </a:ext>
          </a:extLst>
        </p:cNvPr>
        <p:cNvGrpSpPr/>
        <p:nvPr/>
      </p:nvGrpSpPr>
      <p:grpSpPr>
        <a:xfrm>
          <a:off x="0" y="0"/>
          <a:ext cx="0" cy="0"/>
          <a:chOff x="0" y="0"/>
          <a:chExt cx="0" cy="0"/>
        </a:xfrm>
      </p:grpSpPr>
      <p:sp>
        <p:nvSpPr>
          <p:cNvPr id="16386" name="Rectangle 6">
            <a:extLst>
              <a:ext uri="{FF2B5EF4-FFF2-40B4-BE49-F238E27FC236}">
                <a16:creationId xmlns:a16="http://schemas.microsoft.com/office/drawing/2014/main" id="{E8C55FA8-E457-A1F0-533D-B2948CC11A99}"/>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E8C64F78-9379-E14E-91C5-DEFE98B19E66}" type="slidenum">
              <a:rPr lang="en-US" altLang="en-UA" sz="1400" smtClean="0"/>
              <a:pPr>
                <a:spcBef>
                  <a:spcPct val="0"/>
                </a:spcBef>
              </a:pPr>
              <a:t>41</a:t>
            </a:fld>
            <a:endParaRPr lang="en-US" altLang="en-UA" sz="1400"/>
          </a:p>
        </p:txBody>
      </p:sp>
      <p:sp>
        <p:nvSpPr>
          <p:cNvPr id="16387" name="Text Box 1">
            <a:extLst>
              <a:ext uri="{FF2B5EF4-FFF2-40B4-BE49-F238E27FC236}">
                <a16:creationId xmlns:a16="http://schemas.microsoft.com/office/drawing/2014/main" id="{F7861574-6E15-1F88-6DF2-76DA75D87362}"/>
              </a:ext>
            </a:extLst>
          </p:cNvPr>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8" name="Text Box 2">
            <a:extLst>
              <a:ext uri="{FF2B5EF4-FFF2-40B4-BE49-F238E27FC236}">
                <a16:creationId xmlns:a16="http://schemas.microsoft.com/office/drawing/2014/main" id="{154D4E89-DA47-7B27-1ADE-9E2D8D46BE79}"/>
              </a:ext>
            </a:extLst>
          </p:cNvPr>
          <p:cNvSpPr>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A" altLang="en-UA"/>
          </a:p>
        </p:txBody>
      </p:sp>
    </p:spTree>
    <p:extLst>
      <p:ext uri="{BB962C8B-B14F-4D97-AF65-F5344CB8AC3E}">
        <p14:creationId xmlns:p14="http://schemas.microsoft.com/office/powerpoint/2010/main" val="31472831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09600" y="1800225"/>
            <a:ext cx="8229600" cy="5057775"/>
          </a:xfrm>
        </p:spPr>
        <p:txBody>
          <a:bodyPr>
            <a:noAutofit/>
          </a:bodyPr>
          <a:lstStyle/>
          <a:p>
            <a:endParaRPr lang="tr-TR" sz="1200" b="0" baseline="0" dirty="0"/>
          </a:p>
        </p:txBody>
      </p:sp>
      <p:sp>
        <p:nvSpPr>
          <p:cNvPr id="6" name="Slide Image Placeholder 5"/>
          <p:cNvSpPr>
            <a:spLocks noGrp="1" noRot="1" noChangeAspect="1"/>
          </p:cNvSpPr>
          <p:nvPr>
            <p:ph type="sldImg"/>
          </p:nvPr>
        </p:nvSpPr>
        <p:spPr>
          <a:xfrm>
            <a:off x="1116013" y="344488"/>
            <a:ext cx="2435225" cy="1370012"/>
          </a:xfrm>
        </p:spPr>
      </p:sp>
    </p:spTree>
    <p:extLst>
      <p:ext uri="{BB962C8B-B14F-4D97-AF65-F5344CB8AC3E}">
        <p14:creationId xmlns:p14="http://schemas.microsoft.com/office/powerpoint/2010/main" val="22644016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5" name="Google Shape;335;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07353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6">
            <a:extLst>
              <a:ext uri="{FF2B5EF4-FFF2-40B4-BE49-F238E27FC236}">
                <a16:creationId xmlns:a16="http://schemas.microsoft.com/office/drawing/2014/main" id="{7A63F216-CFF0-9743-B36D-F19300772DF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E8C64F78-9379-E14E-91C5-DEFE98B19E66}" type="slidenum">
              <a:rPr lang="en-US" altLang="en-UA" sz="1400" smtClean="0"/>
              <a:pPr>
                <a:spcBef>
                  <a:spcPct val="0"/>
                </a:spcBef>
              </a:pPr>
              <a:t>44</a:t>
            </a:fld>
            <a:endParaRPr lang="en-US" altLang="en-UA" sz="1400"/>
          </a:p>
        </p:txBody>
      </p:sp>
      <p:sp>
        <p:nvSpPr>
          <p:cNvPr id="16387" name="Text Box 1">
            <a:extLst>
              <a:ext uri="{FF2B5EF4-FFF2-40B4-BE49-F238E27FC236}">
                <a16:creationId xmlns:a16="http://schemas.microsoft.com/office/drawing/2014/main" id="{ED50B2B2-C8FB-8B45-B456-843D7DD9FA21}"/>
              </a:ext>
            </a:extLst>
          </p:cNvPr>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8" name="Text Box 2">
            <a:extLst>
              <a:ext uri="{FF2B5EF4-FFF2-40B4-BE49-F238E27FC236}">
                <a16:creationId xmlns:a16="http://schemas.microsoft.com/office/drawing/2014/main" id="{5530066F-A07E-F84F-918B-8D7403B29ED4}"/>
              </a:ext>
            </a:extLst>
          </p:cNvPr>
          <p:cNvSpPr>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A" altLang="en-UA"/>
          </a:p>
        </p:txBody>
      </p:sp>
    </p:spTree>
    <p:extLst>
      <p:ext uri="{BB962C8B-B14F-4D97-AF65-F5344CB8AC3E}">
        <p14:creationId xmlns:p14="http://schemas.microsoft.com/office/powerpoint/2010/main" val="13156570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6">
            <a:extLst>
              <a:ext uri="{FF2B5EF4-FFF2-40B4-BE49-F238E27FC236}">
                <a16:creationId xmlns:a16="http://schemas.microsoft.com/office/drawing/2014/main" id="{7A63F216-CFF0-9743-B36D-F19300772DF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E8C64F78-9379-E14E-91C5-DEFE98B19E66}" type="slidenum">
              <a:rPr lang="en-US" altLang="en-UA" sz="1400" smtClean="0"/>
              <a:pPr>
                <a:spcBef>
                  <a:spcPct val="0"/>
                </a:spcBef>
              </a:pPr>
              <a:t>45</a:t>
            </a:fld>
            <a:endParaRPr lang="en-US" altLang="en-UA" sz="1400"/>
          </a:p>
        </p:txBody>
      </p:sp>
      <p:sp>
        <p:nvSpPr>
          <p:cNvPr id="16387" name="Text Box 1">
            <a:extLst>
              <a:ext uri="{FF2B5EF4-FFF2-40B4-BE49-F238E27FC236}">
                <a16:creationId xmlns:a16="http://schemas.microsoft.com/office/drawing/2014/main" id="{ED50B2B2-C8FB-8B45-B456-843D7DD9FA21}"/>
              </a:ext>
            </a:extLst>
          </p:cNvPr>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8" name="Text Box 2">
            <a:extLst>
              <a:ext uri="{FF2B5EF4-FFF2-40B4-BE49-F238E27FC236}">
                <a16:creationId xmlns:a16="http://schemas.microsoft.com/office/drawing/2014/main" id="{5530066F-A07E-F84F-918B-8D7403B29ED4}"/>
              </a:ext>
            </a:extLst>
          </p:cNvPr>
          <p:cNvSpPr>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A" altLang="en-UA"/>
          </a:p>
        </p:txBody>
      </p:sp>
    </p:spTree>
    <p:extLst>
      <p:ext uri="{BB962C8B-B14F-4D97-AF65-F5344CB8AC3E}">
        <p14:creationId xmlns:p14="http://schemas.microsoft.com/office/powerpoint/2010/main" val="38524721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6">
            <a:extLst>
              <a:ext uri="{FF2B5EF4-FFF2-40B4-BE49-F238E27FC236}">
                <a16:creationId xmlns:a16="http://schemas.microsoft.com/office/drawing/2014/main" id="{7A63F216-CFF0-9743-B36D-F19300772DF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E8C64F78-9379-E14E-91C5-DEFE98B19E66}" type="slidenum">
              <a:rPr lang="en-US" altLang="en-UA" sz="1400" smtClean="0"/>
              <a:pPr>
                <a:spcBef>
                  <a:spcPct val="0"/>
                </a:spcBef>
              </a:pPr>
              <a:t>46</a:t>
            </a:fld>
            <a:endParaRPr lang="en-US" altLang="en-UA" sz="1400"/>
          </a:p>
        </p:txBody>
      </p:sp>
      <p:sp>
        <p:nvSpPr>
          <p:cNvPr id="16387" name="Text Box 1">
            <a:extLst>
              <a:ext uri="{FF2B5EF4-FFF2-40B4-BE49-F238E27FC236}">
                <a16:creationId xmlns:a16="http://schemas.microsoft.com/office/drawing/2014/main" id="{ED50B2B2-C8FB-8B45-B456-843D7DD9FA21}"/>
              </a:ext>
            </a:extLst>
          </p:cNvPr>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8" name="Text Box 2">
            <a:extLst>
              <a:ext uri="{FF2B5EF4-FFF2-40B4-BE49-F238E27FC236}">
                <a16:creationId xmlns:a16="http://schemas.microsoft.com/office/drawing/2014/main" id="{5530066F-A07E-F84F-918B-8D7403B29ED4}"/>
              </a:ext>
            </a:extLst>
          </p:cNvPr>
          <p:cNvSpPr>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A" altLang="en-UA"/>
          </a:p>
        </p:txBody>
      </p:sp>
    </p:spTree>
    <p:extLst>
      <p:ext uri="{BB962C8B-B14F-4D97-AF65-F5344CB8AC3E}">
        <p14:creationId xmlns:p14="http://schemas.microsoft.com/office/powerpoint/2010/main" val="5917338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6">
            <a:extLst>
              <a:ext uri="{FF2B5EF4-FFF2-40B4-BE49-F238E27FC236}">
                <a16:creationId xmlns:a16="http://schemas.microsoft.com/office/drawing/2014/main" id="{7A63F216-CFF0-9743-B36D-F19300772DF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E8C64F78-9379-E14E-91C5-DEFE98B19E66}" type="slidenum">
              <a:rPr lang="en-US" altLang="en-UA" sz="1400" smtClean="0"/>
              <a:pPr>
                <a:spcBef>
                  <a:spcPct val="0"/>
                </a:spcBef>
              </a:pPr>
              <a:t>47</a:t>
            </a:fld>
            <a:endParaRPr lang="en-US" altLang="en-UA" sz="1400"/>
          </a:p>
        </p:txBody>
      </p:sp>
      <p:sp>
        <p:nvSpPr>
          <p:cNvPr id="16387" name="Text Box 1">
            <a:extLst>
              <a:ext uri="{FF2B5EF4-FFF2-40B4-BE49-F238E27FC236}">
                <a16:creationId xmlns:a16="http://schemas.microsoft.com/office/drawing/2014/main" id="{ED50B2B2-C8FB-8B45-B456-843D7DD9FA21}"/>
              </a:ext>
            </a:extLst>
          </p:cNvPr>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8" name="Text Box 2">
            <a:extLst>
              <a:ext uri="{FF2B5EF4-FFF2-40B4-BE49-F238E27FC236}">
                <a16:creationId xmlns:a16="http://schemas.microsoft.com/office/drawing/2014/main" id="{5530066F-A07E-F84F-918B-8D7403B29ED4}"/>
              </a:ext>
            </a:extLst>
          </p:cNvPr>
          <p:cNvSpPr>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A" altLang="en-UA"/>
          </a:p>
        </p:txBody>
      </p:sp>
    </p:spTree>
    <p:extLst>
      <p:ext uri="{BB962C8B-B14F-4D97-AF65-F5344CB8AC3E}">
        <p14:creationId xmlns:p14="http://schemas.microsoft.com/office/powerpoint/2010/main" val="418782280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6">
            <a:extLst>
              <a:ext uri="{FF2B5EF4-FFF2-40B4-BE49-F238E27FC236}">
                <a16:creationId xmlns:a16="http://schemas.microsoft.com/office/drawing/2014/main" id="{7A63F216-CFF0-9743-B36D-F19300772DF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E8C64F78-9379-E14E-91C5-DEFE98B19E66}" type="slidenum">
              <a:rPr lang="en-US" altLang="en-UA" sz="1400" smtClean="0"/>
              <a:pPr>
                <a:spcBef>
                  <a:spcPct val="0"/>
                </a:spcBef>
              </a:pPr>
              <a:t>48</a:t>
            </a:fld>
            <a:endParaRPr lang="en-US" altLang="en-UA" sz="1400"/>
          </a:p>
        </p:txBody>
      </p:sp>
      <p:sp>
        <p:nvSpPr>
          <p:cNvPr id="16387" name="Text Box 1">
            <a:extLst>
              <a:ext uri="{FF2B5EF4-FFF2-40B4-BE49-F238E27FC236}">
                <a16:creationId xmlns:a16="http://schemas.microsoft.com/office/drawing/2014/main" id="{ED50B2B2-C8FB-8B45-B456-843D7DD9FA21}"/>
              </a:ext>
            </a:extLst>
          </p:cNvPr>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8" name="Text Box 2">
            <a:extLst>
              <a:ext uri="{FF2B5EF4-FFF2-40B4-BE49-F238E27FC236}">
                <a16:creationId xmlns:a16="http://schemas.microsoft.com/office/drawing/2014/main" id="{5530066F-A07E-F84F-918B-8D7403B29ED4}"/>
              </a:ext>
            </a:extLst>
          </p:cNvPr>
          <p:cNvSpPr>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A" altLang="en-UA"/>
          </a:p>
        </p:txBody>
      </p:sp>
    </p:spTree>
    <p:extLst>
      <p:ext uri="{BB962C8B-B14F-4D97-AF65-F5344CB8AC3E}">
        <p14:creationId xmlns:p14="http://schemas.microsoft.com/office/powerpoint/2010/main" val="2528217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6">
            <a:extLst>
              <a:ext uri="{FF2B5EF4-FFF2-40B4-BE49-F238E27FC236}">
                <a16:creationId xmlns:a16="http://schemas.microsoft.com/office/drawing/2014/main" id="{7A63F216-CFF0-9743-B36D-F19300772DF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E8C64F78-9379-E14E-91C5-DEFE98B19E66}" type="slidenum">
              <a:rPr lang="en-US" altLang="en-UA" sz="1400" smtClean="0"/>
              <a:pPr>
                <a:spcBef>
                  <a:spcPct val="0"/>
                </a:spcBef>
              </a:pPr>
              <a:t>49</a:t>
            </a:fld>
            <a:endParaRPr lang="en-US" altLang="en-UA" sz="1400"/>
          </a:p>
        </p:txBody>
      </p:sp>
      <p:sp>
        <p:nvSpPr>
          <p:cNvPr id="16387" name="Text Box 1">
            <a:extLst>
              <a:ext uri="{FF2B5EF4-FFF2-40B4-BE49-F238E27FC236}">
                <a16:creationId xmlns:a16="http://schemas.microsoft.com/office/drawing/2014/main" id="{ED50B2B2-C8FB-8B45-B456-843D7DD9FA21}"/>
              </a:ext>
            </a:extLst>
          </p:cNvPr>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8" name="Text Box 2">
            <a:extLst>
              <a:ext uri="{FF2B5EF4-FFF2-40B4-BE49-F238E27FC236}">
                <a16:creationId xmlns:a16="http://schemas.microsoft.com/office/drawing/2014/main" id="{5530066F-A07E-F84F-918B-8D7403B29ED4}"/>
              </a:ext>
            </a:extLst>
          </p:cNvPr>
          <p:cNvSpPr>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A" altLang="en-UA"/>
          </a:p>
        </p:txBody>
      </p:sp>
    </p:spTree>
    <p:extLst>
      <p:ext uri="{BB962C8B-B14F-4D97-AF65-F5344CB8AC3E}">
        <p14:creationId xmlns:p14="http://schemas.microsoft.com/office/powerpoint/2010/main" val="13398611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6">
            <a:extLst>
              <a:ext uri="{FF2B5EF4-FFF2-40B4-BE49-F238E27FC236}">
                <a16:creationId xmlns:a16="http://schemas.microsoft.com/office/drawing/2014/main" id="{7A63F216-CFF0-9743-B36D-F19300772DF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E8C64F78-9379-E14E-91C5-DEFE98B19E66}" type="slidenum">
              <a:rPr lang="en-US" altLang="en-UA" sz="1400" smtClean="0"/>
              <a:pPr>
                <a:spcBef>
                  <a:spcPct val="0"/>
                </a:spcBef>
              </a:pPr>
              <a:t>50</a:t>
            </a:fld>
            <a:endParaRPr lang="en-US" altLang="en-UA" sz="1400"/>
          </a:p>
        </p:txBody>
      </p:sp>
      <p:sp>
        <p:nvSpPr>
          <p:cNvPr id="16387" name="Text Box 1">
            <a:extLst>
              <a:ext uri="{FF2B5EF4-FFF2-40B4-BE49-F238E27FC236}">
                <a16:creationId xmlns:a16="http://schemas.microsoft.com/office/drawing/2014/main" id="{ED50B2B2-C8FB-8B45-B456-843D7DD9FA21}"/>
              </a:ext>
            </a:extLst>
          </p:cNvPr>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8" name="Text Box 2">
            <a:extLst>
              <a:ext uri="{FF2B5EF4-FFF2-40B4-BE49-F238E27FC236}">
                <a16:creationId xmlns:a16="http://schemas.microsoft.com/office/drawing/2014/main" id="{5530066F-A07E-F84F-918B-8D7403B29ED4}"/>
              </a:ext>
            </a:extLst>
          </p:cNvPr>
          <p:cNvSpPr>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A" altLang="en-UA"/>
          </a:p>
        </p:txBody>
      </p:sp>
    </p:spTree>
    <p:extLst>
      <p:ext uri="{BB962C8B-B14F-4D97-AF65-F5344CB8AC3E}">
        <p14:creationId xmlns:p14="http://schemas.microsoft.com/office/powerpoint/2010/main" val="27137180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6">
            <a:extLst>
              <a:ext uri="{FF2B5EF4-FFF2-40B4-BE49-F238E27FC236}">
                <a16:creationId xmlns:a16="http://schemas.microsoft.com/office/drawing/2014/main" id="{7A63F216-CFF0-9743-B36D-F19300772DF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E8C64F78-9379-E14E-91C5-DEFE98B19E66}" type="slidenum">
              <a:rPr lang="en-US" altLang="en-UA" sz="1400" smtClean="0"/>
              <a:pPr>
                <a:spcBef>
                  <a:spcPct val="0"/>
                </a:spcBef>
              </a:pPr>
              <a:t>51</a:t>
            </a:fld>
            <a:endParaRPr lang="en-US" altLang="en-UA" sz="1400"/>
          </a:p>
        </p:txBody>
      </p:sp>
      <p:sp>
        <p:nvSpPr>
          <p:cNvPr id="16387" name="Text Box 1">
            <a:extLst>
              <a:ext uri="{FF2B5EF4-FFF2-40B4-BE49-F238E27FC236}">
                <a16:creationId xmlns:a16="http://schemas.microsoft.com/office/drawing/2014/main" id="{ED50B2B2-C8FB-8B45-B456-843D7DD9FA21}"/>
              </a:ext>
            </a:extLst>
          </p:cNvPr>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8" name="Text Box 2">
            <a:extLst>
              <a:ext uri="{FF2B5EF4-FFF2-40B4-BE49-F238E27FC236}">
                <a16:creationId xmlns:a16="http://schemas.microsoft.com/office/drawing/2014/main" id="{5530066F-A07E-F84F-918B-8D7403B29ED4}"/>
              </a:ext>
            </a:extLst>
          </p:cNvPr>
          <p:cNvSpPr>
            <a:spLocks noGrp="1" noChangeArrowheads="1"/>
          </p:cNvSpPr>
          <p:nvPr>
            <p:ph type="body" idx="1"/>
          </p:nvPr>
        </p:nvSpPr>
        <p:spPr>
          <a:xfrm>
            <a:off x="755650" y="5078413"/>
            <a:ext cx="6048375" cy="4811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A" altLang="en-UA"/>
          </a:p>
        </p:txBody>
      </p:sp>
    </p:spTree>
    <p:extLst>
      <p:ext uri="{BB962C8B-B14F-4D97-AF65-F5344CB8AC3E}">
        <p14:creationId xmlns:p14="http://schemas.microsoft.com/office/powerpoint/2010/main" val="7726062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lar Yer Tutucusu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a:p>
        </p:txBody>
      </p:sp>
      <p:sp>
        <p:nvSpPr>
          <p:cNvPr id="4" name="Slayt Numarası Yer Tutucusu 3"/>
          <p:cNvSpPr>
            <a:spLocks noGrp="1"/>
          </p:cNvSpPr>
          <p:nvPr>
            <p:ph type="sldNum" sz="quarter" idx="5"/>
          </p:nvPr>
        </p:nvSpPr>
        <p:spPr/>
        <p:txBody>
          <a:bodyPr rtlCol="0"/>
          <a:lstStyle/>
          <a:p>
            <a:pPr rtl="0"/>
            <a:fld id="{EDA29696-2BE8-442F-AE32-06B5202A784A}" type="slidenum">
              <a:rPr lang="tr-TR" smtClean="0"/>
              <a:t>52</a:t>
            </a:fld>
            <a:endParaRPr lang="tr-TR"/>
          </a:p>
        </p:txBody>
      </p:sp>
    </p:spTree>
    <p:extLst>
      <p:ext uri="{BB962C8B-B14F-4D97-AF65-F5344CB8AC3E}">
        <p14:creationId xmlns:p14="http://schemas.microsoft.com/office/powerpoint/2010/main" val="3243980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96F6C90-8D55-4566-A4E8-88273C712193}"/>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endParaRPr lang="en-US"/>
          </a:p>
        </p:txBody>
      </p:sp>
      <p:sp>
        <p:nvSpPr>
          <p:cNvPr id="3" name="Alt Başlık 2">
            <a:extLst>
              <a:ext uri="{FF2B5EF4-FFF2-40B4-BE49-F238E27FC236}">
                <a16:creationId xmlns:a16="http://schemas.microsoft.com/office/drawing/2014/main" id="{80E37952-C841-4900-B77E-7BA7471DF0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a:p>
        </p:txBody>
      </p:sp>
      <p:sp>
        <p:nvSpPr>
          <p:cNvPr id="4" name="Veri Yer Tutucusu 3">
            <a:extLst>
              <a:ext uri="{FF2B5EF4-FFF2-40B4-BE49-F238E27FC236}">
                <a16:creationId xmlns:a16="http://schemas.microsoft.com/office/drawing/2014/main" id="{CECED79A-7981-4ABB-BF6A-D97F8C197CAF}"/>
              </a:ext>
            </a:extLst>
          </p:cNvPr>
          <p:cNvSpPr>
            <a:spLocks noGrp="1"/>
          </p:cNvSpPr>
          <p:nvPr>
            <p:ph type="dt" sz="half" idx="10"/>
          </p:nvPr>
        </p:nvSpPr>
        <p:spPr/>
        <p:txBody>
          <a:bodyPr/>
          <a:lstStyle/>
          <a:p>
            <a:fld id="{33E31785-C268-437E-B29D-2A379A4C796D}" type="datetimeFigureOut">
              <a:rPr lang="tr-TR" smtClean="0"/>
              <a:t>2.12.2024</a:t>
            </a:fld>
            <a:endParaRPr lang="tr-TR"/>
          </a:p>
        </p:txBody>
      </p:sp>
      <p:sp>
        <p:nvSpPr>
          <p:cNvPr id="5" name="Alt Bilgi Yer Tutucusu 4">
            <a:extLst>
              <a:ext uri="{FF2B5EF4-FFF2-40B4-BE49-F238E27FC236}">
                <a16:creationId xmlns:a16="http://schemas.microsoft.com/office/drawing/2014/main" id="{F18CCF7F-BDCD-457E-8AE0-0BF80A51DB6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78D9216-E742-422B-B8F2-F7DA14AE3176}"/>
              </a:ext>
            </a:extLst>
          </p:cNvPr>
          <p:cNvSpPr>
            <a:spLocks noGrp="1"/>
          </p:cNvSpPr>
          <p:nvPr>
            <p:ph type="sldNum" sz="quarter" idx="12"/>
          </p:nvPr>
        </p:nvSpPr>
        <p:spPr/>
        <p:txBody>
          <a:bodyPr/>
          <a:lstStyle/>
          <a:p>
            <a:fld id="{50FB9624-11F6-4096-AE26-705BE2BC3C69}" type="slidenum">
              <a:rPr lang="tr-TR" smtClean="0"/>
              <a:t>‹#›</a:t>
            </a:fld>
            <a:endParaRPr lang="tr-TR"/>
          </a:p>
        </p:txBody>
      </p:sp>
      <p:sp>
        <p:nvSpPr>
          <p:cNvPr id="7" name="Freeform 1456">
            <a:extLst>
              <a:ext uri="{FF2B5EF4-FFF2-40B4-BE49-F238E27FC236}">
                <a16:creationId xmlns:a16="http://schemas.microsoft.com/office/drawing/2014/main" id="{473BCEB0-9CEF-4A3D-9BFF-23BA45C8094A}"/>
              </a:ext>
            </a:extLst>
          </p:cNvPr>
          <p:cNvSpPr>
            <a:spLocks/>
          </p:cNvSpPr>
          <p:nvPr userDrawn="1"/>
        </p:nvSpPr>
        <p:spPr bwMode="auto">
          <a:xfrm>
            <a:off x="4762" y="-18226"/>
            <a:ext cx="12201526" cy="830263"/>
          </a:xfrm>
          <a:custGeom>
            <a:avLst/>
            <a:gdLst>
              <a:gd name="T0" fmla="*/ 12190413 w 2770"/>
              <a:gd name="T1" fmla="*/ 3365014 h 940"/>
              <a:gd name="T2" fmla="*/ 8880958 w 2770"/>
              <a:gd name="T3" fmla="*/ 3219666 h 940"/>
              <a:gd name="T4" fmla="*/ 3124618 w 2770"/>
              <a:gd name="T5" fmla="*/ 3294542 h 940"/>
              <a:gd name="T6" fmla="*/ 0 w 2770"/>
              <a:gd name="T7" fmla="*/ 1915944 h 940"/>
              <a:gd name="T8" fmla="*/ 0 w 2770"/>
              <a:gd name="T9" fmla="*/ 0 h 940"/>
              <a:gd name="T10" fmla="*/ 12190413 w 2770"/>
              <a:gd name="T11" fmla="*/ 0 h 940"/>
              <a:gd name="T12" fmla="*/ 12190413 w 2770"/>
              <a:gd name="T13" fmla="*/ 3365014 h 9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70" h="940">
                <a:moveTo>
                  <a:pt x="2770" y="764"/>
                </a:moveTo>
                <a:cubicBezTo>
                  <a:pt x="2770" y="764"/>
                  <a:pt x="2447" y="531"/>
                  <a:pt x="2018" y="731"/>
                </a:cubicBezTo>
                <a:cubicBezTo>
                  <a:pt x="1568" y="940"/>
                  <a:pt x="1502" y="395"/>
                  <a:pt x="710" y="748"/>
                </a:cubicBezTo>
                <a:cubicBezTo>
                  <a:pt x="296" y="932"/>
                  <a:pt x="0" y="435"/>
                  <a:pt x="0" y="435"/>
                </a:cubicBezTo>
                <a:cubicBezTo>
                  <a:pt x="0" y="0"/>
                  <a:pt x="0" y="0"/>
                  <a:pt x="0" y="0"/>
                </a:cubicBezTo>
                <a:cubicBezTo>
                  <a:pt x="2770" y="0"/>
                  <a:pt x="2770" y="0"/>
                  <a:pt x="2770" y="0"/>
                </a:cubicBezTo>
                <a:lnTo>
                  <a:pt x="2770" y="764"/>
                </a:lnTo>
                <a:close/>
              </a:path>
            </a:pathLst>
          </a:custGeom>
          <a:solidFill>
            <a:schemeClr val="accent2">
              <a:lumMod val="75000"/>
              <a:alpha val="50000"/>
            </a:schemeClr>
          </a:solidFill>
          <a:ln>
            <a:noFill/>
          </a:ln>
        </p:spPr>
        <p:txBody>
          <a:bodyPr/>
          <a:lstStyle/>
          <a:p>
            <a:pPr algn="ctr"/>
            <a:endParaRPr lang="tr-TR" dirty="0">
              <a:solidFill>
                <a:schemeClr val="tx1">
                  <a:lumMod val="95000"/>
                  <a:lumOff val="5000"/>
                </a:schemeClr>
              </a:solidFill>
            </a:endParaRPr>
          </a:p>
        </p:txBody>
      </p:sp>
    </p:spTree>
    <p:extLst>
      <p:ext uri="{BB962C8B-B14F-4D97-AF65-F5344CB8AC3E}">
        <p14:creationId xmlns:p14="http://schemas.microsoft.com/office/powerpoint/2010/main" val="399794009"/>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4766FCA-C8B2-482B-A5FC-ED372E8459DF}"/>
              </a:ext>
            </a:extLst>
          </p:cNvPr>
          <p:cNvSpPr>
            <a:spLocks noGrp="1"/>
          </p:cNvSpPr>
          <p:nvPr>
            <p:ph type="title"/>
          </p:nvPr>
        </p:nvSpPr>
        <p:spPr/>
        <p:txBody>
          <a:bodyPr/>
          <a:lstStyle/>
          <a:p>
            <a:r>
              <a:rPr lang="tr-TR"/>
              <a:t>Asıl başlık stilini düzenlemek için tıklayın</a:t>
            </a:r>
            <a:endParaRPr lang="en-US"/>
          </a:p>
        </p:txBody>
      </p:sp>
      <p:sp>
        <p:nvSpPr>
          <p:cNvPr id="3" name="İçerik Yer Tutucusu 2">
            <a:extLst>
              <a:ext uri="{FF2B5EF4-FFF2-40B4-BE49-F238E27FC236}">
                <a16:creationId xmlns:a16="http://schemas.microsoft.com/office/drawing/2014/main" id="{41500F80-429E-4390-A7E7-7E8395F8AB1F}"/>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AFE03091-B6C8-4DCA-8B5B-C1CF5EB4FA06}"/>
              </a:ext>
            </a:extLst>
          </p:cNvPr>
          <p:cNvSpPr>
            <a:spLocks noGrp="1"/>
          </p:cNvSpPr>
          <p:nvPr>
            <p:ph type="dt" sz="half" idx="10"/>
          </p:nvPr>
        </p:nvSpPr>
        <p:spPr/>
        <p:txBody>
          <a:bodyPr/>
          <a:lstStyle/>
          <a:p>
            <a:fld id="{6063318B-DE6D-C840-83D4-F23270993CA4}" type="datetimeFigureOut">
              <a:rPr lang="tr-TR" smtClean="0"/>
              <a:t>2.12.2024</a:t>
            </a:fld>
            <a:endParaRPr lang="tr-TR"/>
          </a:p>
        </p:txBody>
      </p:sp>
      <p:sp>
        <p:nvSpPr>
          <p:cNvPr id="5" name="Alt Bilgi Yer Tutucusu 4">
            <a:extLst>
              <a:ext uri="{FF2B5EF4-FFF2-40B4-BE49-F238E27FC236}">
                <a16:creationId xmlns:a16="http://schemas.microsoft.com/office/drawing/2014/main" id="{89DA031C-D2D0-4255-AC62-F85AAFC6080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70E8F38-1FA8-49C6-AC51-085B7AA08E6E}"/>
              </a:ext>
            </a:extLst>
          </p:cNvPr>
          <p:cNvSpPr>
            <a:spLocks noGrp="1"/>
          </p:cNvSpPr>
          <p:nvPr>
            <p:ph type="sldNum" sz="quarter" idx="12"/>
          </p:nvPr>
        </p:nvSpPr>
        <p:spPr/>
        <p:txBody>
          <a:bodyPr/>
          <a:lstStyle/>
          <a:p>
            <a:fld id="{F4BFBA16-21BF-E24B-8B17-F011EA1F0488}" type="slidenum">
              <a:rPr lang="tr-TR" smtClean="0"/>
              <a:t>‹#›</a:t>
            </a:fld>
            <a:endParaRPr lang="tr-TR"/>
          </a:p>
        </p:txBody>
      </p:sp>
    </p:spTree>
    <p:extLst>
      <p:ext uri="{BB962C8B-B14F-4D97-AF65-F5344CB8AC3E}">
        <p14:creationId xmlns:p14="http://schemas.microsoft.com/office/powerpoint/2010/main" val="3710737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E36F18A-0D8E-4813-87F6-37903DC52482}"/>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endParaRPr lang="en-US"/>
          </a:p>
        </p:txBody>
      </p:sp>
      <p:sp>
        <p:nvSpPr>
          <p:cNvPr id="3" name="Metin Yer Tutucusu 2">
            <a:extLst>
              <a:ext uri="{FF2B5EF4-FFF2-40B4-BE49-F238E27FC236}">
                <a16:creationId xmlns:a16="http://schemas.microsoft.com/office/drawing/2014/main" id="{7AEE339A-1F62-4FB8-962C-79A9B01BFFB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2D4E7BEC-EA1E-460B-B352-F046E85B8A3E}"/>
              </a:ext>
            </a:extLst>
          </p:cNvPr>
          <p:cNvSpPr>
            <a:spLocks noGrp="1"/>
          </p:cNvSpPr>
          <p:nvPr>
            <p:ph type="dt" sz="half" idx="10"/>
          </p:nvPr>
        </p:nvSpPr>
        <p:spPr/>
        <p:txBody>
          <a:bodyPr/>
          <a:lstStyle/>
          <a:p>
            <a:fld id="{33E31785-C268-437E-B29D-2A379A4C796D}" type="datetimeFigureOut">
              <a:rPr lang="tr-TR" smtClean="0"/>
              <a:t>2.12.2024</a:t>
            </a:fld>
            <a:endParaRPr lang="tr-TR"/>
          </a:p>
        </p:txBody>
      </p:sp>
      <p:sp>
        <p:nvSpPr>
          <p:cNvPr id="5" name="Alt Bilgi Yer Tutucusu 4">
            <a:extLst>
              <a:ext uri="{FF2B5EF4-FFF2-40B4-BE49-F238E27FC236}">
                <a16:creationId xmlns:a16="http://schemas.microsoft.com/office/drawing/2014/main" id="{46A59BAB-49B7-4E60-A33A-E838552EA35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AC02B5D-0B2F-466E-9CD1-E0BA4DCCE0B3}"/>
              </a:ext>
            </a:extLst>
          </p:cNvPr>
          <p:cNvSpPr>
            <a:spLocks noGrp="1"/>
          </p:cNvSpPr>
          <p:nvPr>
            <p:ph type="sldNum" sz="quarter" idx="12"/>
          </p:nvPr>
        </p:nvSpPr>
        <p:spPr/>
        <p:txBody>
          <a:bodyPr/>
          <a:lstStyle/>
          <a:p>
            <a:fld id="{50FB9624-11F6-4096-AE26-705BE2BC3C69}" type="slidenum">
              <a:rPr lang="tr-TR" smtClean="0"/>
              <a:t>‹#›</a:t>
            </a:fld>
            <a:endParaRPr lang="tr-TR"/>
          </a:p>
        </p:txBody>
      </p:sp>
    </p:spTree>
    <p:extLst>
      <p:ext uri="{BB962C8B-B14F-4D97-AF65-F5344CB8AC3E}">
        <p14:creationId xmlns:p14="http://schemas.microsoft.com/office/powerpoint/2010/main" val="758812002"/>
      </p:ext>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1EC2EE9-3D73-49F6-A76E-70748A3FA76D}"/>
              </a:ext>
            </a:extLst>
          </p:cNvPr>
          <p:cNvSpPr>
            <a:spLocks noGrp="1"/>
          </p:cNvSpPr>
          <p:nvPr>
            <p:ph type="title"/>
          </p:nvPr>
        </p:nvSpPr>
        <p:spPr/>
        <p:txBody>
          <a:bodyPr/>
          <a:lstStyle/>
          <a:p>
            <a:r>
              <a:rPr lang="tr-TR"/>
              <a:t>Asıl başlık stilini düzenlemek için tıklayın</a:t>
            </a:r>
            <a:endParaRPr lang="en-US"/>
          </a:p>
        </p:txBody>
      </p:sp>
      <p:sp>
        <p:nvSpPr>
          <p:cNvPr id="3" name="İçerik Yer Tutucusu 2">
            <a:extLst>
              <a:ext uri="{FF2B5EF4-FFF2-40B4-BE49-F238E27FC236}">
                <a16:creationId xmlns:a16="http://schemas.microsoft.com/office/drawing/2014/main" id="{DF641E34-6DE0-4A29-8A49-19077B00F271}"/>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İçerik Yer Tutucusu 3">
            <a:extLst>
              <a:ext uri="{FF2B5EF4-FFF2-40B4-BE49-F238E27FC236}">
                <a16:creationId xmlns:a16="http://schemas.microsoft.com/office/drawing/2014/main" id="{B64E2928-86A9-4A77-9368-DA44E290D5ED}"/>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Veri Yer Tutucusu 4">
            <a:extLst>
              <a:ext uri="{FF2B5EF4-FFF2-40B4-BE49-F238E27FC236}">
                <a16:creationId xmlns:a16="http://schemas.microsoft.com/office/drawing/2014/main" id="{DA7FAC93-CC16-4153-90A2-E3A596B95120}"/>
              </a:ext>
            </a:extLst>
          </p:cNvPr>
          <p:cNvSpPr>
            <a:spLocks noGrp="1"/>
          </p:cNvSpPr>
          <p:nvPr>
            <p:ph type="dt" sz="half" idx="10"/>
          </p:nvPr>
        </p:nvSpPr>
        <p:spPr/>
        <p:txBody>
          <a:bodyPr/>
          <a:lstStyle/>
          <a:p>
            <a:fld id="{33E31785-C268-437E-B29D-2A379A4C796D}" type="datetimeFigureOut">
              <a:rPr lang="tr-TR" smtClean="0"/>
              <a:t>2.12.2024</a:t>
            </a:fld>
            <a:endParaRPr lang="tr-TR"/>
          </a:p>
        </p:txBody>
      </p:sp>
      <p:sp>
        <p:nvSpPr>
          <p:cNvPr id="6" name="Alt Bilgi Yer Tutucusu 5">
            <a:extLst>
              <a:ext uri="{FF2B5EF4-FFF2-40B4-BE49-F238E27FC236}">
                <a16:creationId xmlns:a16="http://schemas.microsoft.com/office/drawing/2014/main" id="{8B8452BE-F82A-4063-814D-4CCDF46810C6}"/>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67FDF69-3583-4B76-AFB8-71C386F843D5}"/>
              </a:ext>
            </a:extLst>
          </p:cNvPr>
          <p:cNvSpPr>
            <a:spLocks noGrp="1"/>
          </p:cNvSpPr>
          <p:nvPr>
            <p:ph type="sldNum" sz="quarter" idx="12"/>
          </p:nvPr>
        </p:nvSpPr>
        <p:spPr/>
        <p:txBody>
          <a:bodyPr/>
          <a:lstStyle/>
          <a:p>
            <a:fld id="{50FB9624-11F6-4096-AE26-705BE2BC3C69}" type="slidenum">
              <a:rPr lang="tr-TR" smtClean="0"/>
              <a:t>‹#›</a:t>
            </a:fld>
            <a:endParaRPr lang="tr-TR"/>
          </a:p>
        </p:txBody>
      </p:sp>
    </p:spTree>
    <p:extLst>
      <p:ext uri="{BB962C8B-B14F-4D97-AF65-F5344CB8AC3E}">
        <p14:creationId xmlns:p14="http://schemas.microsoft.com/office/powerpoint/2010/main" val="2320074676"/>
      </p:ext>
    </p:extLst>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AFC52E6-38C0-443D-BA09-F202D838D535}"/>
              </a:ext>
            </a:extLst>
          </p:cNvPr>
          <p:cNvSpPr>
            <a:spLocks noGrp="1"/>
          </p:cNvSpPr>
          <p:nvPr>
            <p:ph type="title"/>
          </p:nvPr>
        </p:nvSpPr>
        <p:spPr>
          <a:xfrm>
            <a:off x="839788" y="365125"/>
            <a:ext cx="10515600" cy="1325563"/>
          </a:xfrm>
        </p:spPr>
        <p:txBody>
          <a:bodyPr/>
          <a:lstStyle/>
          <a:p>
            <a:r>
              <a:rPr lang="tr-TR"/>
              <a:t>Asıl başlık stilini düzenlemek için tıklayın</a:t>
            </a:r>
            <a:endParaRPr lang="en-US"/>
          </a:p>
        </p:txBody>
      </p:sp>
      <p:sp>
        <p:nvSpPr>
          <p:cNvPr id="3" name="Metin Yer Tutucusu 2">
            <a:extLst>
              <a:ext uri="{FF2B5EF4-FFF2-40B4-BE49-F238E27FC236}">
                <a16:creationId xmlns:a16="http://schemas.microsoft.com/office/drawing/2014/main" id="{8783D6FC-5925-4157-AD46-10455D4159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ACBE64F1-4114-40E2-A8A3-251F83D037B8}"/>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Metin Yer Tutucusu 4">
            <a:extLst>
              <a:ext uri="{FF2B5EF4-FFF2-40B4-BE49-F238E27FC236}">
                <a16:creationId xmlns:a16="http://schemas.microsoft.com/office/drawing/2014/main" id="{C7490F55-A63D-407C-9D32-6AF0014C92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4A538B97-138D-4763-AC7B-17C35714FB0A}"/>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Veri Yer Tutucusu 6">
            <a:extLst>
              <a:ext uri="{FF2B5EF4-FFF2-40B4-BE49-F238E27FC236}">
                <a16:creationId xmlns:a16="http://schemas.microsoft.com/office/drawing/2014/main" id="{80DEA5D0-0ACE-4F5B-B0C3-E77FBD522D95}"/>
              </a:ext>
            </a:extLst>
          </p:cNvPr>
          <p:cNvSpPr>
            <a:spLocks noGrp="1"/>
          </p:cNvSpPr>
          <p:nvPr>
            <p:ph type="dt" sz="half" idx="10"/>
          </p:nvPr>
        </p:nvSpPr>
        <p:spPr/>
        <p:txBody>
          <a:bodyPr/>
          <a:lstStyle/>
          <a:p>
            <a:fld id="{33E31785-C268-437E-B29D-2A379A4C796D}" type="datetimeFigureOut">
              <a:rPr lang="tr-TR" smtClean="0"/>
              <a:t>2.12.2024</a:t>
            </a:fld>
            <a:endParaRPr lang="tr-TR"/>
          </a:p>
        </p:txBody>
      </p:sp>
      <p:sp>
        <p:nvSpPr>
          <p:cNvPr id="8" name="Alt Bilgi Yer Tutucusu 7">
            <a:extLst>
              <a:ext uri="{FF2B5EF4-FFF2-40B4-BE49-F238E27FC236}">
                <a16:creationId xmlns:a16="http://schemas.microsoft.com/office/drawing/2014/main" id="{3F8B807C-AA33-4D5F-9F73-60A7D2C85C7F}"/>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BBE628B3-A05F-44C2-9DEE-2FE166AC37C9}"/>
              </a:ext>
            </a:extLst>
          </p:cNvPr>
          <p:cNvSpPr>
            <a:spLocks noGrp="1"/>
          </p:cNvSpPr>
          <p:nvPr>
            <p:ph type="sldNum" sz="quarter" idx="12"/>
          </p:nvPr>
        </p:nvSpPr>
        <p:spPr/>
        <p:txBody>
          <a:bodyPr/>
          <a:lstStyle/>
          <a:p>
            <a:fld id="{50FB9624-11F6-4096-AE26-705BE2BC3C69}" type="slidenum">
              <a:rPr lang="tr-TR" smtClean="0"/>
              <a:t>‹#›</a:t>
            </a:fld>
            <a:endParaRPr lang="tr-TR"/>
          </a:p>
        </p:txBody>
      </p:sp>
    </p:spTree>
    <p:extLst>
      <p:ext uri="{BB962C8B-B14F-4D97-AF65-F5344CB8AC3E}">
        <p14:creationId xmlns:p14="http://schemas.microsoft.com/office/powerpoint/2010/main" val="1816116717"/>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610B84-EA6C-47A7-B27E-0ACAA46A46C2}"/>
              </a:ext>
            </a:extLst>
          </p:cNvPr>
          <p:cNvSpPr>
            <a:spLocks noGrp="1"/>
          </p:cNvSpPr>
          <p:nvPr>
            <p:ph type="title"/>
          </p:nvPr>
        </p:nvSpPr>
        <p:spPr/>
        <p:txBody>
          <a:bodyPr/>
          <a:lstStyle/>
          <a:p>
            <a:r>
              <a:rPr lang="tr-TR"/>
              <a:t>Asıl başlık stilini düzenlemek için tıklayın</a:t>
            </a:r>
            <a:endParaRPr lang="en-US"/>
          </a:p>
        </p:txBody>
      </p:sp>
      <p:sp>
        <p:nvSpPr>
          <p:cNvPr id="3" name="Veri Yer Tutucusu 2">
            <a:extLst>
              <a:ext uri="{FF2B5EF4-FFF2-40B4-BE49-F238E27FC236}">
                <a16:creationId xmlns:a16="http://schemas.microsoft.com/office/drawing/2014/main" id="{30A3CE66-FF37-402F-92B7-5B6BAA7F2F68}"/>
              </a:ext>
            </a:extLst>
          </p:cNvPr>
          <p:cNvSpPr>
            <a:spLocks noGrp="1"/>
          </p:cNvSpPr>
          <p:nvPr>
            <p:ph type="dt" sz="half" idx="10"/>
          </p:nvPr>
        </p:nvSpPr>
        <p:spPr/>
        <p:txBody>
          <a:bodyPr/>
          <a:lstStyle/>
          <a:p>
            <a:fld id="{33E31785-C268-437E-B29D-2A379A4C796D}" type="datetimeFigureOut">
              <a:rPr lang="tr-TR" smtClean="0"/>
              <a:t>2.12.2024</a:t>
            </a:fld>
            <a:endParaRPr lang="tr-TR"/>
          </a:p>
        </p:txBody>
      </p:sp>
      <p:sp>
        <p:nvSpPr>
          <p:cNvPr id="4" name="Alt Bilgi Yer Tutucusu 3">
            <a:extLst>
              <a:ext uri="{FF2B5EF4-FFF2-40B4-BE49-F238E27FC236}">
                <a16:creationId xmlns:a16="http://schemas.microsoft.com/office/drawing/2014/main" id="{BF96FE2B-F1E6-431D-BE39-137D1C5DFE11}"/>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87623C3A-63C7-43F0-BAAE-1093D0972BF4}"/>
              </a:ext>
            </a:extLst>
          </p:cNvPr>
          <p:cNvSpPr>
            <a:spLocks noGrp="1"/>
          </p:cNvSpPr>
          <p:nvPr>
            <p:ph type="sldNum" sz="quarter" idx="12"/>
          </p:nvPr>
        </p:nvSpPr>
        <p:spPr/>
        <p:txBody>
          <a:bodyPr/>
          <a:lstStyle/>
          <a:p>
            <a:fld id="{50FB9624-11F6-4096-AE26-705BE2BC3C69}" type="slidenum">
              <a:rPr lang="tr-TR" smtClean="0"/>
              <a:t>‹#›</a:t>
            </a:fld>
            <a:endParaRPr lang="tr-TR"/>
          </a:p>
        </p:txBody>
      </p:sp>
    </p:spTree>
    <p:extLst>
      <p:ext uri="{BB962C8B-B14F-4D97-AF65-F5344CB8AC3E}">
        <p14:creationId xmlns:p14="http://schemas.microsoft.com/office/powerpoint/2010/main" val="4161603826"/>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3CE985EE-00E6-499A-83C2-C2A4F4D56BD9}"/>
              </a:ext>
            </a:extLst>
          </p:cNvPr>
          <p:cNvSpPr>
            <a:spLocks noGrp="1"/>
          </p:cNvSpPr>
          <p:nvPr>
            <p:ph type="dt" sz="half" idx="10"/>
          </p:nvPr>
        </p:nvSpPr>
        <p:spPr/>
        <p:txBody>
          <a:bodyPr/>
          <a:lstStyle/>
          <a:p>
            <a:fld id="{33E31785-C268-437E-B29D-2A379A4C796D}" type="datetimeFigureOut">
              <a:rPr lang="tr-TR" smtClean="0"/>
              <a:t>2.12.2024</a:t>
            </a:fld>
            <a:endParaRPr lang="tr-TR"/>
          </a:p>
        </p:txBody>
      </p:sp>
      <p:sp>
        <p:nvSpPr>
          <p:cNvPr id="3" name="Alt Bilgi Yer Tutucusu 2">
            <a:extLst>
              <a:ext uri="{FF2B5EF4-FFF2-40B4-BE49-F238E27FC236}">
                <a16:creationId xmlns:a16="http://schemas.microsoft.com/office/drawing/2014/main" id="{994C73BF-EAA5-4C04-8DEB-A69E29496320}"/>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F6825900-911A-471C-B26F-CF64BC6AADA5}"/>
              </a:ext>
            </a:extLst>
          </p:cNvPr>
          <p:cNvSpPr>
            <a:spLocks noGrp="1"/>
          </p:cNvSpPr>
          <p:nvPr>
            <p:ph type="sldNum" sz="quarter" idx="12"/>
          </p:nvPr>
        </p:nvSpPr>
        <p:spPr/>
        <p:txBody>
          <a:bodyPr/>
          <a:lstStyle/>
          <a:p>
            <a:fld id="{50FB9624-11F6-4096-AE26-705BE2BC3C69}" type="slidenum">
              <a:rPr lang="tr-TR" smtClean="0"/>
              <a:t>‹#›</a:t>
            </a:fld>
            <a:endParaRPr lang="tr-TR"/>
          </a:p>
        </p:txBody>
      </p:sp>
    </p:spTree>
    <p:extLst>
      <p:ext uri="{BB962C8B-B14F-4D97-AF65-F5344CB8AC3E}">
        <p14:creationId xmlns:p14="http://schemas.microsoft.com/office/powerpoint/2010/main" val="3893221445"/>
      </p:ext>
    </p:extLst>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2380365-C5F5-4641-B88B-F5329745D940}"/>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a:p>
        </p:txBody>
      </p:sp>
      <p:sp>
        <p:nvSpPr>
          <p:cNvPr id="3" name="İçerik Yer Tutucusu 2">
            <a:extLst>
              <a:ext uri="{FF2B5EF4-FFF2-40B4-BE49-F238E27FC236}">
                <a16:creationId xmlns:a16="http://schemas.microsoft.com/office/drawing/2014/main" id="{295F17A9-58AA-4CD4-B544-3905D8DC4E8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Metin Yer Tutucusu 3">
            <a:extLst>
              <a:ext uri="{FF2B5EF4-FFF2-40B4-BE49-F238E27FC236}">
                <a16:creationId xmlns:a16="http://schemas.microsoft.com/office/drawing/2014/main" id="{5F4787B4-3702-4FEF-836B-2CB9991ED6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111D85AD-E1C7-474A-8E1B-4D7D2A19D71D}"/>
              </a:ext>
            </a:extLst>
          </p:cNvPr>
          <p:cNvSpPr>
            <a:spLocks noGrp="1"/>
          </p:cNvSpPr>
          <p:nvPr>
            <p:ph type="dt" sz="half" idx="10"/>
          </p:nvPr>
        </p:nvSpPr>
        <p:spPr/>
        <p:txBody>
          <a:bodyPr/>
          <a:lstStyle/>
          <a:p>
            <a:fld id="{33E31785-C268-437E-B29D-2A379A4C796D}" type="datetimeFigureOut">
              <a:rPr lang="tr-TR" smtClean="0"/>
              <a:t>2.12.2024</a:t>
            </a:fld>
            <a:endParaRPr lang="tr-TR"/>
          </a:p>
        </p:txBody>
      </p:sp>
      <p:sp>
        <p:nvSpPr>
          <p:cNvPr id="6" name="Alt Bilgi Yer Tutucusu 5">
            <a:extLst>
              <a:ext uri="{FF2B5EF4-FFF2-40B4-BE49-F238E27FC236}">
                <a16:creationId xmlns:a16="http://schemas.microsoft.com/office/drawing/2014/main" id="{746357DA-6E2A-4E37-B124-0D40196C604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73925F3-A873-4861-99B9-064198B36356}"/>
              </a:ext>
            </a:extLst>
          </p:cNvPr>
          <p:cNvSpPr>
            <a:spLocks noGrp="1"/>
          </p:cNvSpPr>
          <p:nvPr>
            <p:ph type="sldNum" sz="quarter" idx="12"/>
          </p:nvPr>
        </p:nvSpPr>
        <p:spPr/>
        <p:txBody>
          <a:bodyPr/>
          <a:lstStyle/>
          <a:p>
            <a:fld id="{50FB9624-11F6-4096-AE26-705BE2BC3C69}" type="slidenum">
              <a:rPr lang="tr-TR" smtClean="0"/>
              <a:t>‹#›</a:t>
            </a:fld>
            <a:endParaRPr lang="tr-TR"/>
          </a:p>
        </p:txBody>
      </p:sp>
    </p:spTree>
    <p:extLst>
      <p:ext uri="{BB962C8B-B14F-4D97-AF65-F5344CB8AC3E}">
        <p14:creationId xmlns:p14="http://schemas.microsoft.com/office/powerpoint/2010/main" val="3249752607"/>
      </p:ext>
    </p:extLst>
  </p:cSld>
  <p:clrMapOvr>
    <a:masterClrMapping/>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B5F5D15-A063-4824-8A7D-48D96E24C28E}"/>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a:p>
        </p:txBody>
      </p:sp>
      <p:sp>
        <p:nvSpPr>
          <p:cNvPr id="3" name="Resim Yer Tutucusu 2">
            <a:extLst>
              <a:ext uri="{FF2B5EF4-FFF2-40B4-BE49-F238E27FC236}">
                <a16:creationId xmlns:a16="http://schemas.microsoft.com/office/drawing/2014/main" id="{A2C9B9CD-842A-43B9-8EF8-5A72D507EB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etin Yer Tutucusu 3">
            <a:extLst>
              <a:ext uri="{FF2B5EF4-FFF2-40B4-BE49-F238E27FC236}">
                <a16:creationId xmlns:a16="http://schemas.microsoft.com/office/drawing/2014/main" id="{431C37C6-9DC2-4193-999A-F2080EC6F0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EDDE1FF6-6038-4020-B1DE-611F821813DF}"/>
              </a:ext>
            </a:extLst>
          </p:cNvPr>
          <p:cNvSpPr>
            <a:spLocks noGrp="1"/>
          </p:cNvSpPr>
          <p:nvPr>
            <p:ph type="dt" sz="half" idx="10"/>
          </p:nvPr>
        </p:nvSpPr>
        <p:spPr/>
        <p:txBody>
          <a:bodyPr/>
          <a:lstStyle/>
          <a:p>
            <a:fld id="{33E31785-C268-437E-B29D-2A379A4C796D}" type="datetimeFigureOut">
              <a:rPr lang="tr-TR" smtClean="0"/>
              <a:t>2.12.2024</a:t>
            </a:fld>
            <a:endParaRPr lang="tr-TR"/>
          </a:p>
        </p:txBody>
      </p:sp>
      <p:sp>
        <p:nvSpPr>
          <p:cNvPr id="6" name="Alt Bilgi Yer Tutucusu 5">
            <a:extLst>
              <a:ext uri="{FF2B5EF4-FFF2-40B4-BE49-F238E27FC236}">
                <a16:creationId xmlns:a16="http://schemas.microsoft.com/office/drawing/2014/main" id="{C05E61FB-B39A-4A91-B078-FAD8C9DC4169}"/>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984C3E1B-FDE3-490B-AF89-B1F9774B3692}"/>
              </a:ext>
            </a:extLst>
          </p:cNvPr>
          <p:cNvSpPr>
            <a:spLocks noGrp="1"/>
          </p:cNvSpPr>
          <p:nvPr>
            <p:ph type="sldNum" sz="quarter" idx="12"/>
          </p:nvPr>
        </p:nvSpPr>
        <p:spPr/>
        <p:txBody>
          <a:bodyPr/>
          <a:lstStyle/>
          <a:p>
            <a:fld id="{50FB9624-11F6-4096-AE26-705BE2BC3C69}" type="slidenum">
              <a:rPr lang="tr-TR" smtClean="0"/>
              <a:t>‹#›</a:t>
            </a:fld>
            <a:endParaRPr lang="tr-TR"/>
          </a:p>
        </p:txBody>
      </p:sp>
    </p:spTree>
    <p:extLst>
      <p:ext uri="{BB962C8B-B14F-4D97-AF65-F5344CB8AC3E}">
        <p14:creationId xmlns:p14="http://schemas.microsoft.com/office/powerpoint/2010/main" val="2990541280"/>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7B87EA5-870E-4AE3-8769-6DD1F76E2481}"/>
              </a:ext>
            </a:extLst>
          </p:cNvPr>
          <p:cNvSpPr>
            <a:spLocks noGrp="1"/>
          </p:cNvSpPr>
          <p:nvPr>
            <p:ph type="title"/>
          </p:nvPr>
        </p:nvSpPr>
        <p:spPr/>
        <p:txBody>
          <a:bodyPr/>
          <a:lstStyle/>
          <a:p>
            <a:r>
              <a:rPr lang="tr-TR"/>
              <a:t>Asıl başlık stilini düzenlemek için tıklayın</a:t>
            </a:r>
            <a:endParaRPr lang="en-US"/>
          </a:p>
        </p:txBody>
      </p:sp>
      <p:sp>
        <p:nvSpPr>
          <p:cNvPr id="3" name="Dikey Metin Yer Tutucusu 2">
            <a:extLst>
              <a:ext uri="{FF2B5EF4-FFF2-40B4-BE49-F238E27FC236}">
                <a16:creationId xmlns:a16="http://schemas.microsoft.com/office/drawing/2014/main" id="{3153AE88-498F-4829-BB7D-9231759CEA9B}"/>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A4E1CCBB-323D-4C3E-B55B-10812C4F1F33}"/>
              </a:ext>
            </a:extLst>
          </p:cNvPr>
          <p:cNvSpPr>
            <a:spLocks noGrp="1"/>
          </p:cNvSpPr>
          <p:nvPr>
            <p:ph type="dt" sz="half" idx="10"/>
          </p:nvPr>
        </p:nvSpPr>
        <p:spPr/>
        <p:txBody>
          <a:bodyPr/>
          <a:lstStyle/>
          <a:p>
            <a:fld id="{33E31785-C268-437E-B29D-2A379A4C796D}" type="datetimeFigureOut">
              <a:rPr lang="tr-TR" smtClean="0"/>
              <a:t>2.12.2024</a:t>
            </a:fld>
            <a:endParaRPr lang="tr-TR"/>
          </a:p>
        </p:txBody>
      </p:sp>
      <p:sp>
        <p:nvSpPr>
          <p:cNvPr id="5" name="Alt Bilgi Yer Tutucusu 4">
            <a:extLst>
              <a:ext uri="{FF2B5EF4-FFF2-40B4-BE49-F238E27FC236}">
                <a16:creationId xmlns:a16="http://schemas.microsoft.com/office/drawing/2014/main" id="{C1E66316-6829-4516-91E3-197907771BF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EE47C4F8-F6A4-41BD-8B08-81ED0B4CD782}"/>
              </a:ext>
            </a:extLst>
          </p:cNvPr>
          <p:cNvSpPr>
            <a:spLocks noGrp="1"/>
          </p:cNvSpPr>
          <p:nvPr>
            <p:ph type="sldNum" sz="quarter" idx="12"/>
          </p:nvPr>
        </p:nvSpPr>
        <p:spPr/>
        <p:txBody>
          <a:bodyPr/>
          <a:lstStyle/>
          <a:p>
            <a:fld id="{50FB9624-11F6-4096-AE26-705BE2BC3C69}" type="slidenum">
              <a:rPr lang="tr-TR" smtClean="0"/>
              <a:t>‹#›</a:t>
            </a:fld>
            <a:endParaRPr lang="tr-TR"/>
          </a:p>
        </p:txBody>
      </p:sp>
    </p:spTree>
    <p:extLst>
      <p:ext uri="{BB962C8B-B14F-4D97-AF65-F5344CB8AC3E}">
        <p14:creationId xmlns:p14="http://schemas.microsoft.com/office/powerpoint/2010/main" val="3224928223"/>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2C3B1844-B1B9-462B-814E-03AB85CDD258}"/>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endParaRPr lang="en-US"/>
          </a:p>
        </p:txBody>
      </p:sp>
      <p:sp>
        <p:nvSpPr>
          <p:cNvPr id="3" name="Dikey Metin Yer Tutucusu 2">
            <a:extLst>
              <a:ext uri="{FF2B5EF4-FFF2-40B4-BE49-F238E27FC236}">
                <a16:creationId xmlns:a16="http://schemas.microsoft.com/office/drawing/2014/main" id="{ADEF4A94-AF9B-4816-BC37-582650041932}"/>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9B32CD4B-3FA6-48F3-8D28-AA73B1467DAE}"/>
              </a:ext>
            </a:extLst>
          </p:cNvPr>
          <p:cNvSpPr>
            <a:spLocks noGrp="1"/>
          </p:cNvSpPr>
          <p:nvPr>
            <p:ph type="dt" sz="half" idx="10"/>
          </p:nvPr>
        </p:nvSpPr>
        <p:spPr/>
        <p:txBody>
          <a:bodyPr/>
          <a:lstStyle/>
          <a:p>
            <a:fld id="{33E31785-C268-437E-B29D-2A379A4C796D}" type="datetimeFigureOut">
              <a:rPr lang="tr-TR" smtClean="0"/>
              <a:t>2.12.2024</a:t>
            </a:fld>
            <a:endParaRPr lang="tr-TR"/>
          </a:p>
        </p:txBody>
      </p:sp>
      <p:sp>
        <p:nvSpPr>
          <p:cNvPr id="5" name="Alt Bilgi Yer Tutucusu 4">
            <a:extLst>
              <a:ext uri="{FF2B5EF4-FFF2-40B4-BE49-F238E27FC236}">
                <a16:creationId xmlns:a16="http://schemas.microsoft.com/office/drawing/2014/main" id="{EFE56F72-7D9B-4F45-9BD5-F30448BA88C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61CA12C-12B8-410E-B705-885D2D084529}"/>
              </a:ext>
            </a:extLst>
          </p:cNvPr>
          <p:cNvSpPr>
            <a:spLocks noGrp="1"/>
          </p:cNvSpPr>
          <p:nvPr>
            <p:ph type="sldNum" sz="quarter" idx="12"/>
          </p:nvPr>
        </p:nvSpPr>
        <p:spPr/>
        <p:txBody>
          <a:bodyPr/>
          <a:lstStyle/>
          <a:p>
            <a:fld id="{50FB9624-11F6-4096-AE26-705BE2BC3C69}" type="slidenum">
              <a:rPr lang="tr-TR" smtClean="0"/>
              <a:t>‹#›</a:t>
            </a:fld>
            <a:endParaRPr lang="tr-TR"/>
          </a:p>
        </p:txBody>
      </p:sp>
    </p:spTree>
    <p:extLst>
      <p:ext uri="{BB962C8B-B14F-4D97-AF65-F5344CB8AC3E}">
        <p14:creationId xmlns:p14="http://schemas.microsoft.com/office/powerpoint/2010/main" val="2306651008"/>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Заголовок и объект" userDrawn="1">
  <p:cSld name="Заголовок и объект">
    <p:spTree>
      <p:nvGrpSpPr>
        <p:cNvPr id="1" name="Shape 17"/>
        <p:cNvGrpSpPr/>
        <p:nvPr/>
      </p:nvGrpSpPr>
      <p:grpSpPr>
        <a:xfrm>
          <a:off x="0" y="0"/>
          <a:ext cx="0" cy="0"/>
          <a:chOff x="0" y="0"/>
          <a:chExt cx="0" cy="0"/>
        </a:xfrm>
      </p:grpSpPr>
    </p:spTree>
    <p:extLst>
      <p:ext uri="{BB962C8B-B14F-4D97-AF65-F5344CB8AC3E}">
        <p14:creationId xmlns:p14="http://schemas.microsoft.com/office/powerpoint/2010/main" val="2469682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Alıntı">
    <p:spTree>
      <p:nvGrpSpPr>
        <p:cNvPr id="1" name=""/>
        <p:cNvGrpSpPr/>
        <p:nvPr/>
      </p:nvGrpSpPr>
      <p:grpSpPr>
        <a:xfrm>
          <a:off x="0" y="0"/>
          <a:ext cx="0" cy="0"/>
          <a:chOff x="0" y="0"/>
          <a:chExt cx="0" cy="0"/>
        </a:xfrm>
      </p:grpSpPr>
      <p:sp useBgFill="1">
        <p:nvSpPr>
          <p:cNvPr id="2" name="Dikdörtgen 1">
            <a:extLst>
              <a:ext uri="{FF2B5EF4-FFF2-40B4-BE49-F238E27FC236}">
                <a16:creationId xmlns:a16="http://schemas.microsoft.com/office/drawing/2014/main" id="{A0A1C8BA-EE32-4677-A0DB-E8B4A9367ACA}"/>
              </a:ext>
              <a:ext uri="{C183D7F6-B498-43B3-948B-1728B52AA6E4}">
                <adec:decorative xmlns:adec="http://schemas.microsoft.com/office/drawing/2017/decorative" val="1"/>
              </a:ext>
            </a:extLst>
          </p:cNvPr>
          <p:cNvSpPr/>
          <p:nvPr userDrawn="1"/>
        </p:nvSpPr>
        <p:spPr>
          <a:xfrm>
            <a:off x="0" y="0"/>
            <a:ext cx="12192000" cy="6858000"/>
          </a:xfrm>
          <a:prstGeom prst="rect">
            <a:avLst/>
          </a:prstGeom>
          <a:ln w="3848" cap="flat">
            <a:noFill/>
            <a:prstDash val="solid"/>
            <a:miter/>
          </a:ln>
          <a:effectLst/>
        </p:spPr>
        <p:txBody>
          <a:bodyPr rtlCol="0" anchor="ctr"/>
          <a:lstStyle/>
          <a:p>
            <a:pPr rtl="0"/>
            <a:endParaRPr lang="tr-TR" noProof="0">
              <a:solidFill>
                <a:schemeClr val="tx1"/>
              </a:solidFill>
            </a:endParaRPr>
          </a:p>
        </p:txBody>
      </p:sp>
      <p:sp>
        <p:nvSpPr>
          <p:cNvPr id="44" name="Resim Yer Tutucusu 43">
            <a:extLst>
              <a:ext uri="{FF2B5EF4-FFF2-40B4-BE49-F238E27FC236}">
                <a16:creationId xmlns:a16="http://schemas.microsoft.com/office/drawing/2014/main" id="{5579473C-4A97-4174-B0C4-C4B3192B7406}"/>
              </a:ext>
            </a:extLst>
          </p:cNvPr>
          <p:cNvSpPr>
            <a:spLocks noGrp="1"/>
          </p:cNvSpPr>
          <p:nvPr>
            <p:ph type="pic" sz="quarter" idx="13" hasCustomPrompt="1"/>
          </p:nvPr>
        </p:nvSpPr>
        <p:spPr>
          <a:xfrm>
            <a:off x="0" y="0"/>
            <a:ext cx="12192000" cy="6858000"/>
          </a:xfrm>
          <a:prstGeom prst="rect">
            <a:avLst/>
          </a:prstGeom>
        </p:spPr>
        <p:txBody>
          <a:bodyPr rtlCol="0" anchor="ctr"/>
          <a:lstStyle>
            <a:lvl1pPr marL="0" indent="0" algn="ctr">
              <a:buNone/>
              <a:defRPr/>
            </a:lvl1pPr>
          </a:lstStyle>
          <a:p>
            <a:pPr rtl="0"/>
            <a:r>
              <a:rPr lang="tr-TR" noProof="0"/>
              <a:t>Buraya fotoğraf ekleyin</a:t>
            </a:r>
          </a:p>
        </p:txBody>
      </p:sp>
      <p:sp>
        <p:nvSpPr>
          <p:cNvPr id="35" name="Başlık 1">
            <a:extLst>
              <a:ext uri="{FF2B5EF4-FFF2-40B4-BE49-F238E27FC236}">
                <a16:creationId xmlns:a16="http://schemas.microsoft.com/office/drawing/2014/main" id="{31A29B09-9725-4A06-8144-D0350E24878C}"/>
              </a:ext>
            </a:extLst>
          </p:cNvPr>
          <p:cNvSpPr>
            <a:spLocks noGrp="1"/>
          </p:cNvSpPr>
          <p:nvPr>
            <p:ph type="ctrTitle"/>
          </p:nvPr>
        </p:nvSpPr>
        <p:spPr>
          <a:xfrm>
            <a:off x="12192" y="-1"/>
            <a:ext cx="12167616" cy="3278531"/>
          </a:xfrm>
          <a:custGeom>
            <a:avLst/>
            <a:gdLst>
              <a:gd name="connsiteX0" fmla="*/ 0 w 12167616"/>
              <a:gd name="connsiteY0" fmla="*/ 0 h 3048002"/>
              <a:gd name="connsiteX1" fmla="*/ 12167616 w 12167616"/>
              <a:gd name="connsiteY1" fmla="*/ 0 h 3048002"/>
              <a:gd name="connsiteX2" fmla="*/ 12167616 w 12167616"/>
              <a:gd name="connsiteY2" fmla="*/ 3048002 h 3048002"/>
              <a:gd name="connsiteX3" fmla="*/ 0 w 12167616"/>
              <a:gd name="connsiteY3" fmla="*/ 3048002 h 3048002"/>
              <a:gd name="connsiteX4" fmla="*/ 0 w 12167616"/>
              <a:gd name="connsiteY4" fmla="*/ 0 h 3048002"/>
              <a:gd name="connsiteX0" fmla="*/ 0 w 12167616"/>
              <a:gd name="connsiteY0" fmla="*/ 0 h 3276633"/>
              <a:gd name="connsiteX1" fmla="*/ 12167616 w 12167616"/>
              <a:gd name="connsiteY1" fmla="*/ 0 h 3276633"/>
              <a:gd name="connsiteX2" fmla="*/ 12167616 w 12167616"/>
              <a:gd name="connsiteY2" fmla="*/ 3048002 h 3276633"/>
              <a:gd name="connsiteX3" fmla="*/ 3226308 w 12167616"/>
              <a:gd name="connsiteY3" fmla="*/ 3276602 h 3276633"/>
              <a:gd name="connsiteX4" fmla="*/ 0 w 12167616"/>
              <a:gd name="connsiteY4" fmla="*/ 3048002 h 3276633"/>
              <a:gd name="connsiteX5" fmla="*/ 0 w 12167616"/>
              <a:gd name="connsiteY5" fmla="*/ 0 h 3276633"/>
              <a:gd name="connsiteX0" fmla="*/ 0 w 12167616"/>
              <a:gd name="connsiteY0" fmla="*/ 0 h 3277205"/>
              <a:gd name="connsiteX1" fmla="*/ 12167616 w 12167616"/>
              <a:gd name="connsiteY1" fmla="*/ 0 h 3277205"/>
              <a:gd name="connsiteX2" fmla="*/ 12167616 w 12167616"/>
              <a:gd name="connsiteY2" fmla="*/ 3048002 h 3277205"/>
              <a:gd name="connsiteX3" fmla="*/ 7493508 w 12167616"/>
              <a:gd name="connsiteY3" fmla="*/ 2819402 h 3277205"/>
              <a:gd name="connsiteX4" fmla="*/ 3226308 w 12167616"/>
              <a:gd name="connsiteY4" fmla="*/ 3276602 h 3277205"/>
              <a:gd name="connsiteX5" fmla="*/ 0 w 12167616"/>
              <a:gd name="connsiteY5" fmla="*/ 3048002 h 3277205"/>
              <a:gd name="connsiteX6" fmla="*/ 0 w 12167616"/>
              <a:gd name="connsiteY6" fmla="*/ 0 h 3277205"/>
              <a:gd name="connsiteX0" fmla="*/ 0 w 12167616"/>
              <a:gd name="connsiteY0" fmla="*/ 0 h 3277205"/>
              <a:gd name="connsiteX1" fmla="*/ 12167616 w 12167616"/>
              <a:gd name="connsiteY1" fmla="*/ 0 h 3277205"/>
              <a:gd name="connsiteX2" fmla="*/ 12158091 w 12167616"/>
              <a:gd name="connsiteY2" fmla="*/ 2495552 h 3277205"/>
              <a:gd name="connsiteX3" fmla="*/ 7493508 w 12167616"/>
              <a:gd name="connsiteY3" fmla="*/ 2819402 h 3277205"/>
              <a:gd name="connsiteX4" fmla="*/ 3226308 w 12167616"/>
              <a:gd name="connsiteY4" fmla="*/ 3276602 h 3277205"/>
              <a:gd name="connsiteX5" fmla="*/ 0 w 12167616"/>
              <a:gd name="connsiteY5" fmla="*/ 3048002 h 3277205"/>
              <a:gd name="connsiteX6" fmla="*/ 0 w 12167616"/>
              <a:gd name="connsiteY6" fmla="*/ 0 h 3277205"/>
              <a:gd name="connsiteX0" fmla="*/ 0 w 12167616"/>
              <a:gd name="connsiteY0" fmla="*/ 0 h 3277205"/>
              <a:gd name="connsiteX1" fmla="*/ 12167616 w 12167616"/>
              <a:gd name="connsiteY1" fmla="*/ 0 h 3277205"/>
              <a:gd name="connsiteX2" fmla="*/ 12158091 w 12167616"/>
              <a:gd name="connsiteY2" fmla="*/ 2495552 h 3277205"/>
              <a:gd name="connsiteX3" fmla="*/ 7493508 w 12167616"/>
              <a:gd name="connsiteY3" fmla="*/ 2819402 h 3277205"/>
              <a:gd name="connsiteX4" fmla="*/ 3226308 w 12167616"/>
              <a:gd name="connsiteY4" fmla="*/ 3276602 h 3277205"/>
              <a:gd name="connsiteX5" fmla="*/ 0 w 12167616"/>
              <a:gd name="connsiteY5" fmla="*/ 3048002 h 3277205"/>
              <a:gd name="connsiteX6" fmla="*/ 0 w 12167616"/>
              <a:gd name="connsiteY6" fmla="*/ 0 h 3277205"/>
              <a:gd name="connsiteX0" fmla="*/ 0 w 12167616"/>
              <a:gd name="connsiteY0" fmla="*/ 0 h 3277205"/>
              <a:gd name="connsiteX1" fmla="*/ 12167616 w 12167616"/>
              <a:gd name="connsiteY1" fmla="*/ 0 h 3277205"/>
              <a:gd name="connsiteX2" fmla="*/ 12158091 w 12167616"/>
              <a:gd name="connsiteY2" fmla="*/ 2495552 h 3277205"/>
              <a:gd name="connsiteX3" fmla="*/ 7493508 w 12167616"/>
              <a:gd name="connsiteY3" fmla="*/ 2819402 h 3277205"/>
              <a:gd name="connsiteX4" fmla="*/ 3226308 w 12167616"/>
              <a:gd name="connsiteY4" fmla="*/ 3276602 h 3277205"/>
              <a:gd name="connsiteX5" fmla="*/ 0 w 12167616"/>
              <a:gd name="connsiteY5" fmla="*/ 3048002 h 3277205"/>
              <a:gd name="connsiteX6" fmla="*/ 0 w 12167616"/>
              <a:gd name="connsiteY6" fmla="*/ 0 h 3277205"/>
              <a:gd name="connsiteX0" fmla="*/ 0 w 12167616"/>
              <a:gd name="connsiteY0" fmla="*/ 0 h 3277912"/>
              <a:gd name="connsiteX1" fmla="*/ 12167616 w 12167616"/>
              <a:gd name="connsiteY1" fmla="*/ 0 h 3277912"/>
              <a:gd name="connsiteX2" fmla="*/ 12158091 w 12167616"/>
              <a:gd name="connsiteY2" fmla="*/ 2495552 h 3277912"/>
              <a:gd name="connsiteX3" fmla="*/ 7493508 w 12167616"/>
              <a:gd name="connsiteY3" fmla="*/ 2819402 h 3277912"/>
              <a:gd name="connsiteX4" fmla="*/ 3226308 w 12167616"/>
              <a:gd name="connsiteY4" fmla="*/ 3276602 h 3277912"/>
              <a:gd name="connsiteX5" fmla="*/ 0 w 12167616"/>
              <a:gd name="connsiteY5" fmla="*/ 3048002 h 3277912"/>
              <a:gd name="connsiteX6" fmla="*/ 0 w 12167616"/>
              <a:gd name="connsiteY6" fmla="*/ 0 h 3277912"/>
              <a:gd name="connsiteX0" fmla="*/ 0 w 12167616"/>
              <a:gd name="connsiteY0" fmla="*/ 0 h 3278531"/>
              <a:gd name="connsiteX1" fmla="*/ 12167616 w 12167616"/>
              <a:gd name="connsiteY1" fmla="*/ 0 h 3278531"/>
              <a:gd name="connsiteX2" fmla="*/ 12158091 w 12167616"/>
              <a:gd name="connsiteY2" fmla="*/ 2495552 h 3278531"/>
              <a:gd name="connsiteX3" fmla="*/ 7493508 w 12167616"/>
              <a:gd name="connsiteY3" fmla="*/ 2819402 h 3278531"/>
              <a:gd name="connsiteX4" fmla="*/ 3226308 w 12167616"/>
              <a:gd name="connsiteY4" fmla="*/ 3276602 h 3278531"/>
              <a:gd name="connsiteX5" fmla="*/ 0 w 12167616"/>
              <a:gd name="connsiteY5" fmla="*/ 3048002 h 3278531"/>
              <a:gd name="connsiteX6" fmla="*/ 0 w 12167616"/>
              <a:gd name="connsiteY6" fmla="*/ 0 h 3278531"/>
              <a:gd name="connsiteX0" fmla="*/ 0 w 12167616"/>
              <a:gd name="connsiteY0" fmla="*/ 0 h 3278531"/>
              <a:gd name="connsiteX1" fmla="*/ 12167616 w 12167616"/>
              <a:gd name="connsiteY1" fmla="*/ 0 h 3278531"/>
              <a:gd name="connsiteX2" fmla="*/ 12158091 w 12167616"/>
              <a:gd name="connsiteY2" fmla="*/ 2495552 h 3278531"/>
              <a:gd name="connsiteX3" fmla="*/ 7493508 w 12167616"/>
              <a:gd name="connsiteY3" fmla="*/ 2819402 h 3278531"/>
              <a:gd name="connsiteX4" fmla="*/ 3226308 w 12167616"/>
              <a:gd name="connsiteY4" fmla="*/ 3276602 h 3278531"/>
              <a:gd name="connsiteX5" fmla="*/ 0 w 12167616"/>
              <a:gd name="connsiteY5" fmla="*/ 3048002 h 3278531"/>
              <a:gd name="connsiteX6" fmla="*/ 0 w 12167616"/>
              <a:gd name="connsiteY6" fmla="*/ 0 h 3278531"/>
              <a:gd name="connsiteX0" fmla="*/ 0 w 12167616"/>
              <a:gd name="connsiteY0" fmla="*/ 0 h 3278531"/>
              <a:gd name="connsiteX1" fmla="*/ 12167616 w 12167616"/>
              <a:gd name="connsiteY1" fmla="*/ 0 h 3278531"/>
              <a:gd name="connsiteX2" fmla="*/ 12158091 w 12167616"/>
              <a:gd name="connsiteY2" fmla="*/ 2495552 h 3278531"/>
              <a:gd name="connsiteX3" fmla="*/ 7493508 w 12167616"/>
              <a:gd name="connsiteY3" fmla="*/ 2819402 h 3278531"/>
              <a:gd name="connsiteX4" fmla="*/ 3226308 w 12167616"/>
              <a:gd name="connsiteY4" fmla="*/ 3276602 h 3278531"/>
              <a:gd name="connsiteX5" fmla="*/ 0 w 12167616"/>
              <a:gd name="connsiteY5" fmla="*/ 3048002 h 3278531"/>
              <a:gd name="connsiteX6" fmla="*/ 0 w 12167616"/>
              <a:gd name="connsiteY6" fmla="*/ 0 h 3278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67616" h="3278531">
                <a:moveTo>
                  <a:pt x="0" y="0"/>
                </a:moveTo>
                <a:lnTo>
                  <a:pt x="12167616" y="0"/>
                </a:lnTo>
                <a:lnTo>
                  <a:pt x="12158091" y="2495552"/>
                </a:lnTo>
                <a:cubicBezTo>
                  <a:pt x="11077448" y="2460627"/>
                  <a:pt x="8936101" y="2571752"/>
                  <a:pt x="7493508" y="2819402"/>
                </a:cubicBezTo>
                <a:cubicBezTo>
                  <a:pt x="5984240" y="3009902"/>
                  <a:pt x="5107051" y="3305177"/>
                  <a:pt x="3226308" y="3276602"/>
                </a:cubicBezTo>
                <a:cubicBezTo>
                  <a:pt x="1579372" y="3257552"/>
                  <a:pt x="1046861" y="3171827"/>
                  <a:pt x="0" y="3048002"/>
                </a:cubicBezTo>
                <a:lnTo>
                  <a:pt x="0" y="0"/>
                </a:lnTo>
                <a:close/>
              </a:path>
            </a:pathLst>
          </a:custGeom>
          <a:solidFill>
            <a:schemeClr val="accent5">
              <a:alpha val="60000"/>
            </a:schemeClr>
          </a:solidFill>
        </p:spPr>
        <p:txBody>
          <a:bodyPr lIns="1600200" tIns="731520" rIns="731520" rtlCol="0"/>
          <a:lstStyle>
            <a:lvl1pPr algn="l">
              <a:defRPr sz="4400" baseline="0">
                <a:effectLst>
                  <a:outerShdw blurRad="50800" dist="38100" dir="2700000" algn="tl" rotWithShape="0">
                    <a:prstClr val="black">
                      <a:alpha val="40000"/>
                    </a:prstClr>
                  </a:outerShdw>
                </a:effectLst>
              </a:defRPr>
            </a:lvl1pPr>
          </a:lstStyle>
          <a:p>
            <a:pPr rtl="0"/>
            <a:r>
              <a:rPr lang="tr-TR" noProof="0">
                <a:solidFill>
                  <a:srgbClr val="FFFFFF"/>
                </a:solidFill>
                <a:effectLst>
                  <a:outerShdw blurRad="38100" dist="38100" dir="2700000" algn="tl">
                    <a:srgbClr val="000000">
                      <a:alpha val="43137"/>
                    </a:srgbClr>
                  </a:outerShdw>
                </a:effectLst>
              </a:rPr>
              <a:t>Asıl başlık stilini düzenlemek için tıklayın</a:t>
            </a:r>
            <a:endParaRPr lang="tr-TR" noProof="0" dirty="0">
              <a:solidFill>
                <a:srgbClr val="FFFFFF"/>
              </a:solidFill>
              <a:effectLst>
                <a:outerShdw blurRad="38100" dist="38100" dir="2700000" algn="tl">
                  <a:srgbClr val="000000">
                    <a:alpha val="43137"/>
                  </a:srgbClr>
                </a:outerShdw>
              </a:effectLst>
            </a:endParaRPr>
          </a:p>
        </p:txBody>
      </p:sp>
      <p:sp>
        <p:nvSpPr>
          <p:cNvPr id="36" name="Alt Başlık 2">
            <a:extLst>
              <a:ext uri="{FF2B5EF4-FFF2-40B4-BE49-F238E27FC236}">
                <a16:creationId xmlns:a16="http://schemas.microsoft.com/office/drawing/2014/main" id="{0BC153F2-4F90-4C1D-9840-7ED0BE6CC071}"/>
              </a:ext>
            </a:extLst>
          </p:cNvPr>
          <p:cNvSpPr>
            <a:spLocks noGrp="1"/>
          </p:cNvSpPr>
          <p:nvPr>
            <p:ph type="subTitle" idx="1" hasCustomPrompt="1"/>
          </p:nvPr>
        </p:nvSpPr>
        <p:spPr>
          <a:xfrm>
            <a:off x="1571625" y="2057400"/>
            <a:ext cx="9144000" cy="697889"/>
          </a:xfrm>
          <a:prstGeom prst="rect">
            <a:avLst/>
          </a:prstGeom>
        </p:spPr>
        <p:txBody>
          <a:bodyPr rtlCol="0"/>
          <a:lstStyle>
            <a:lvl1pPr marL="0" indent="0">
              <a:lnSpc>
                <a:spcPct val="100000"/>
              </a:lnSpc>
              <a:buNone/>
              <a:defRPr sz="3200">
                <a:effectLst>
                  <a:outerShdw blurRad="50800" dist="38100" dir="2700000" algn="tl" rotWithShape="0">
                    <a:prstClr val="black">
                      <a:alpha val="40000"/>
                    </a:prstClr>
                  </a:outerShdw>
                </a:effectLst>
              </a:defRPr>
            </a:lvl1pPr>
          </a:lstStyle>
          <a:p>
            <a:pPr rtl="0">
              <a:lnSpc>
                <a:spcPct val="110000"/>
              </a:lnSpc>
              <a:tabLst>
                <a:tab pos="4686300" algn="l"/>
              </a:tabLst>
            </a:pPr>
            <a:r>
              <a:rPr lang="tr-TR" sz="2200" noProof="0">
                <a:solidFill>
                  <a:srgbClr val="FFFFFF"/>
                </a:solidFill>
                <a:effectLst>
                  <a:outerShdw blurRad="38100" dist="38100" dir="2700000" algn="tl">
                    <a:srgbClr val="000000">
                      <a:alpha val="43137"/>
                    </a:srgbClr>
                  </a:outerShdw>
                </a:effectLst>
              </a:rPr>
              <a:t>Alt başlık eklemek için tıklayın</a:t>
            </a:r>
          </a:p>
        </p:txBody>
      </p:sp>
      <p:sp>
        <p:nvSpPr>
          <p:cNvPr id="40" name="Tarih Yer Tutucusu 3">
            <a:extLst>
              <a:ext uri="{FF2B5EF4-FFF2-40B4-BE49-F238E27FC236}">
                <a16:creationId xmlns:a16="http://schemas.microsoft.com/office/drawing/2014/main" id="{16DF808F-D351-410D-9F2D-398F16508341}"/>
              </a:ext>
            </a:extLst>
          </p:cNvPr>
          <p:cNvSpPr>
            <a:spLocks noGrp="1"/>
          </p:cNvSpPr>
          <p:nvPr>
            <p:ph type="dt" sz="half" idx="10"/>
          </p:nvPr>
        </p:nvSpPr>
        <p:spPr>
          <a:xfrm>
            <a:off x="457200" y="6324600"/>
            <a:ext cx="2560220" cy="365125"/>
          </a:xfrm>
          <a:prstGeom prst="rect">
            <a:avLst/>
          </a:prstGeom>
        </p:spPr>
        <p:txBody>
          <a:bodyPr rtlCol="0" anchor="ctr"/>
          <a:lstStyle>
            <a:lvl1pPr>
              <a:defRPr sz="900" spc="150" baseline="0">
                <a:solidFill>
                  <a:schemeClr val="tx1"/>
                </a:solidFill>
              </a:defRPr>
            </a:lvl1pPr>
          </a:lstStyle>
          <a:p>
            <a:pPr rtl="0"/>
            <a:r>
              <a:rPr lang="tr-TR" noProof="0"/>
              <a:t>02/02/20XX</a:t>
            </a:r>
          </a:p>
        </p:txBody>
      </p:sp>
      <p:sp>
        <p:nvSpPr>
          <p:cNvPr id="41" name="Alt Bilgi Yer Tutucusu 4">
            <a:extLst>
              <a:ext uri="{FF2B5EF4-FFF2-40B4-BE49-F238E27FC236}">
                <a16:creationId xmlns:a16="http://schemas.microsoft.com/office/drawing/2014/main" id="{5CBDF859-0E53-403F-BDF5-D2ACFDE0F0DC}"/>
              </a:ext>
            </a:extLst>
          </p:cNvPr>
          <p:cNvSpPr>
            <a:spLocks noGrp="1"/>
          </p:cNvSpPr>
          <p:nvPr>
            <p:ph type="ftr" sz="quarter" idx="11"/>
          </p:nvPr>
        </p:nvSpPr>
        <p:spPr>
          <a:xfrm>
            <a:off x="4200861" y="6319838"/>
            <a:ext cx="3982781" cy="365125"/>
          </a:xfrm>
          <a:prstGeom prst="rect">
            <a:avLst/>
          </a:prstGeom>
        </p:spPr>
        <p:txBody>
          <a:bodyPr rtlCol="0" anchor="ctr"/>
          <a:lstStyle>
            <a:lvl1pPr algn="ctr">
              <a:defRPr sz="900" spc="150" baseline="0">
                <a:solidFill>
                  <a:schemeClr val="tx1"/>
                </a:solidFill>
              </a:defRPr>
            </a:lvl1pPr>
          </a:lstStyle>
          <a:p>
            <a:pPr rtl="0"/>
            <a:r>
              <a:rPr lang="tr-TR" noProof="0"/>
              <a:t>SUNU BAŞLIĞI</a:t>
            </a:r>
          </a:p>
        </p:txBody>
      </p:sp>
      <p:sp>
        <p:nvSpPr>
          <p:cNvPr id="42" name="Slayt Numarası Yer Tutucusu 5">
            <a:extLst>
              <a:ext uri="{FF2B5EF4-FFF2-40B4-BE49-F238E27FC236}">
                <a16:creationId xmlns:a16="http://schemas.microsoft.com/office/drawing/2014/main" id="{6C783243-E8EE-43A9-8751-47F28258C851}"/>
              </a:ext>
            </a:extLst>
          </p:cNvPr>
          <p:cNvSpPr>
            <a:spLocks noGrp="1"/>
          </p:cNvSpPr>
          <p:nvPr>
            <p:ph type="sldNum" sz="quarter" idx="12"/>
          </p:nvPr>
        </p:nvSpPr>
        <p:spPr>
          <a:xfrm>
            <a:off x="11190806" y="6324600"/>
            <a:ext cx="799078" cy="365125"/>
          </a:xfrm>
          <a:prstGeom prst="rect">
            <a:avLst/>
          </a:prstGeom>
        </p:spPr>
        <p:txBody>
          <a:bodyPr rtlCol="0" anchor="ctr"/>
          <a:lstStyle>
            <a:lvl1pPr algn="ctr">
              <a:defRPr sz="900" spc="150" baseline="0">
                <a:solidFill>
                  <a:schemeClr val="tx1"/>
                </a:solidFill>
              </a:defRPr>
            </a:lvl1pPr>
          </a:lstStyle>
          <a:p>
            <a:pPr rtl="0"/>
            <a:fld id="{11A71338-8BA2-4C79-A6C5-5A8E30081D0C}" type="slidenum">
              <a:rPr lang="tr-TR" noProof="0" smtClean="0"/>
              <a:pPr/>
              <a:t>‹#›</a:t>
            </a:fld>
            <a:endParaRPr lang="tr-TR" noProof="0"/>
          </a:p>
        </p:txBody>
      </p:sp>
    </p:spTree>
    <p:extLst>
      <p:ext uri="{BB962C8B-B14F-4D97-AF65-F5344CB8AC3E}">
        <p14:creationId xmlns:p14="http://schemas.microsoft.com/office/powerpoint/2010/main" val="20049890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rafik">
    <p:spTree>
      <p:nvGrpSpPr>
        <p:cNvPr id="1" name=""/>
        <p:cNvGrpSpPr/>
        <p:nvPr/>
      </p:nvGrpSpPr>
      <p:grpSpPr>
        <a:xfrm>
          <a:off x="0" y="0"/>
          <a:ext cx="0" cy="0"/>
          <a:chOff x="0" y="0"/>
          <a:chExt cx="0" cy="0"/>
        </a:xfrm>
      </p:grpSpPr>
      <p:sp useBgFill="1">
        <p:nvSpPr>
          <p:cNvPr id="2" name="Dikdörtgen 1">
            <a:extLst>
              <a:ext uri="{FF2B5EF4-FFF2-40B4-BE49-F238E27FC236}">
                <a16:creationId xmlns:a16="http://schemas.microsoft.com/office/drawing/2014/main" id="{1BA840BD-172F-4ADB-A4C1-EA3FB3A68A67}"/>
              </a:ext>
              <a:ext uri="{C183D7F6-B498-43B3-948B-1728B52AA6E4}">
                <adec:decorative xmlns:adec="http://schemas.microsoft.com/office/drawing/2017/decorative" val="1"/>
              </a:ext>
            </a:extLst>
          </p:cNvPr>
          <p:cNvSpPr/>
          <p:nvPr userDrawn="1"/>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noProof="0">
              <a:solidFill>
                <a:schemeClr val="bg1"/>
              </a:solidFill>
            </a:endParaRPr>
          </a:p>
        </p:txBody>
      </p:sp>
      <p:sp>
        <p:nvSpPr>
          <p:cNvPr id="3" name="Dikdörtgen 2">
            <a:extLst>
              <a:ext uri="{FF2B5EF4-FFF2-40B4-BE49-F238E27FC236}">
                <a16:creationId xmlns:a16="http://schemas.microsoft.com/office/drawing/2014/main" id="{D0D03E71-B54E-4A6E-A4F8-B6056182446C}"/>
              </a:ext>
              <a:ext uri="{C183D7F6-B498-43B3-948B-1728B52AA6E4}">
                <adec:decorative xmlns:adec="http://schemas.microsoft.com/office/drawing/2017/decorative" val="1"/>
              </a:ext>
            </a:extLst>
          </p:cNvPr>
          <p:cNvSpPr/>
          <p:nvPr userDrawn="1"/>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noProof="0">
              <a:solidFill>
                <a:schemeClr val="tx2"/>
              </a:solidFill>
            </a:endParaRPr>
          </a:p>
        </p:txBody>
      </p:sp>
      <p:sp>
        <p:nvSpPr>
          <p:cNvPr id="4" name="Dik Üçgen 3">
            <a:extLst>
              <a:ext uri="{FF2B5EF4-FFF2-40B4-BE49-F238E27FC236}">
                <a16:creationId xmlns:a16="http://schemas.microsoft.com/office/drawing/2014/main" id="{DD6F5FA1-46FA-4429-A549-1D06D0D7D981}"/>
              </a:ext>
              <a:ext uri="{C183D7F6-B498-43B3-948B-1728B52AA6E4}">
                <adec:decorative xmlns:adec="http://schemas.microsoft.com/office/drawing/2017/decorative" val="1"/>
              </a:ext>
            </a:extLst>
          </p:cNvPr>
          <p:cNvSpPr/>
          <p:nvPr userDrawn="1"/>
        </p:nvSpPr>
        <p:spPr>
          <a:xfrm rot="18900000">
            <a:off x="5901199" y="-284145"/>
            <a:ext cx="568289" cy="568289"/>
          </a:xfrm>
          <a:prstGeom prst="rtTriangl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noProof="0"/>
          </a:p>
        </p:txBody>
      </p:sp>
      <p:grpSp>
        <p:nvGrpSpPr>
          <p:cNvPr id="5" name="Grup 4">
            <a:extLst>
              <a:ext uri="{FF2B5EF4-FFF2-40B4-BE49-F238E27FC236}">
                <a16:creationId xmlns:a16="http://schemas.microsoft.com/office/drawing/2014/main" id="{971BDD7C-B416-481F-A16C-3B14FBB3132F}"/>
              </a:ext>
              <a:ext uri="{C183D7F6-B498-43B3-948B-1728B52AA6E4}">
                <adec:decorative xmlns:adec="http://schemas.microsoft.com/office/drawing/2017/decorative" val="1"/>
              </a:ext>
            </a:extLst>
          </p:cNvPr>
          <p:cNvGrpSpPr/>
          <p:nvPr userDrawn="1"/>
        </p:nvGrpSpPr>
        <p:grpSpPr>
          <a:xfrm>
            <a:off x="0" y="-1"/>
            <a:ext cx="12214827" cy="6858000"/>
            <a:chOff x="-6214" y="-1"/>
            <a:chExt cx="12214827" cy="6858000"/>
          </a:xfrm>
        </p:grpSpPr>
        <p:cxnSp>
          <p:nvCxnSpPr>
            <p:cNvPr id="6" name="Düz Bağlayıcı 5">
              <a:extLst>
                <a:ext uri="{FF2B5EF4-FFF2-40B4-BE49-F238E27FC236}">
                  <a16:creationId xmlns:a16="http://schemas.microsoft.com/office/drawing/2014/main" id="{BCB31C5D-A43A-4C38-B74E-9234A84B02E9}"/>
                </a:ext>
              </a:extLst>
            </p:cNvPr>
            <p:cNvCxnSpPr>
              <a:cxnSpLocks/>
            </p:cNvCxnSpPr>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Düz Bağlayıcı 6">
              <a:extLst>
                <a:ext uri="{FF2B5EF4-FFF2-40B4-BE49-F238E27FC236}">
                  <a16:creationId xmlns:a16="http://schemas.microsoft.com/office/drawing/2014/main" id="{C6244DD8-1D8F-4AA3-A5F5-4298E404A2C8}"/>
                </a:ext>
              </a:extLst>
            </p:cNvPr>
            <p:cNvCxnSpPr>
              <a:cxnSpLocks/>
            </p:cNvCxnSpPr>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Düz Bağlayıcı 7">
              <a:extLst>
                <a:ext uri="{FF2B5EF4-FFF2-40B4-BE49-F238E27FC236}">
                  <a16:creationId xmlns:a16="http://schemas.microsoft.com/office/drawing/2014/main" id="{4CE3EBC0-4667-4BC6-A9CC-DA103BD5F43C}"/>
                </a:ext>
              </a:extLst>
            </p:cNvPr>
            <p:cNvCxnSpPr>
              <a:cxnSpLocks/>
            </p:cNvCxnSpPr>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Düz Bağlayıcı 8">
              <a:extLst>
                <a:ext uri="{FF2B5EF4-FFF2-40B4-BE49-F238E27FC236}">
                  <a16:creationId xmlns:a16="http://schemas.microsoft.com/office/drawing/2014/main" id="{BFF8C9D8-06A6-4057-AF4A-E68C2FF52192}"/>
                </a:ext>
              </a:extLst>
            </p:cNvPr>
            <p:cNvCxnSpPr>
              <a:cxnSpLocks/>
            </p:cNvCxnSpPr>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Düz Bağlayıcı 9">
              <a:extLst>
                <a:ext uri="{FF2B5EF4-FFF2-40B4-BE49-F238E27FC236}">
                  <a16:creationId xmlns:a16="http://schemas.microsoft.com/office/drawing/2014/main" id="{1698C5D6-0CD8-4B0A-9018-E4E8AB06B165}"/>
                </a:ext>
              </a:extLst>
            </p:cNvPr>
            <p:cNvCxnSpPr>
              <a:cxnSpLocks/>
            </p:cNvCxnSpPr>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Düz Bağlayıcı 10">
              <a:extLst>
                <a:ext uri="{FF2B5EF4-FFF2-40B4-BE49-F238E27FC236}">
                  <a16:creationId xmlns:a16="http://schemas.microsoft.com/office/drawing/2014/main" id="{E5FA1E06-A7E0-4387-B888-01CD139E36C5}"/>
                </a:ext>
              </a:extLst>
            </p:cNvPr>
            <p:cNvCxnSpPr>
              <a:cxnSpLocks/>
            </p:cNvCxnSpPr>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Düz Bağlayıcı 11">
              <a:extLst>
                <a:ext uri="{FF2B5EF4-FFF2-40B4-BE49-F238E27FC236}">
                  <a16:creationId xmlns:a16="http://schemas.microsoft.com/office/drawing/2014/main" id="{67D7FF7A-6DED-49BA-B18D-C07C47CAC127}"/>
                </a:ext>
              </a:extLst>
            </p:cNvPr>
            <p:cNvCxnSpPr>
              <a:cxnSpLocks/>
            </p:cNvCxnSpPr>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Düz Bağlayıcı 12">
              <a:extLst>
                <a:ext uri="{FF2B5EF4-FFF2-40B4-BE49-F238E27FC236}">
                  <a16:creationId xmlns:a16="http://schemas.microsoft.com/office/drawing/2014/main" id="{50FB5490-621E-4776-8805-17DC2DEB2B2A}"/>
                </a:ext>
              </a:extLst>
            </p:cNvPr>
            <p:cNvCxnSpPr>
              <a:cxnSpLocks/>
            </p:cNvCxnSpPr>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Düz Bağlayıcı 13">
              <a:extLst>
                <a:ext uri="{FF2B5EF4-FFF2-40B4-BE49-F238E27FC236}">
                  <a16:creationId xmlns:a16="http://schemas.microsoft.com/office/drawing/2014/main" id="{4EFD8034-FE34-446D-BB83-87D71E740780}"/>
                </a:ext>
              </a:extLst>
            </p:cNvPr>
            <p:cNvCxnSpPr>
              <a:cxnSpLocks/>
            </p:cNvCxnSpPr>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Düz Bağlayıcı 14">
              <a:extLst>
                <a:ext uri="{FF2B5EF4-FFF2-40B4-BE49-F238E27FC236}">
                  <a16:creationId xmlns:a16="http://schemas.microsoft.com/office/drawing/2014/main" id="{F8094A7D-9F32-4BC1-807A-99DF2F31074F}"/>
                </a:ext>
              </a:extLst>
            </p:cNvPr>
            <p:cNvCxnSpPr>
              <a:cxnSpLocks/>
            </p:cNvCxnSpPr>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Düz Bağlayıcı 15">
              <a:extLst>
                <a:ext uri="{FF2B5EF4-FFF2-40B4-BE49-F238E27FC236}">
                  <a16:creationId xmlns:a16="http://schemas.microsoft.com/office/drawing/2014/main" id="{57259383-E3EA-4FD9-8ED8-83404582FD54}"/>
                </a:ext>
              </a:extLst>
            </p:cNvPr>
            <p:cNvCxnSpPr>
              <a:cxnSpLocks/>
            </p:cNvCxnSpPr>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Düz Bağlayıcı 16">
              <a:extLst>
                <a:ext uri="{FF2B5EF4-FFF2-40B4-BE49-F238E27FC236}">
                  <a16:creationId xmlns:a16="http://schemas.microsoft.com/office/drawing/2014/main" id="{AA077C54-7103-434A-AC1C-7F8C94E7DE48}"/>
                </a:ext>
              </a:extLst>
            </p:cNvPr>
            <p:cNvCxnSpPr>
              <a:cxnSpLocks/>
            </p:cNvCxnSpPr>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Düz Bağlayıcı 17">
              <a:extLst>
                <a:ext uri="{FF2B5EF4-FFF2-40B4-BE49-F238E27FC236}">
                  <a16:creationId xmlns:a16="http://schemas.microsoft.com/office/drawing/2014/main" id="{F6FEA7A7-36E0-418B-B34C-E78BF293A96C}"/>
                </a:ext>
              </a:extLst>
            </p:cNvPr>
            <p:cNvCxnSpPr>
              <a:cxnSpLocks/>
            </p:cNvCxnSpPr>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Düz Bağlayıcı 18">
              <a:extLst>
                <a:ext uri="{FF2B5EF4-FFF2-40B4-BE49-F238E27FC236}">
                  <a16:creationId xmlns:a16="http://schemas.microsoft.com/office/drawing/2014/main" id="{BC33DAE9-7530-473F-B552-AEFA8FB27772}"/>
                </a:ext>
              </a:extLst>
            </p:cNvPr>
            <p:cNvCxnSpPr>
              <a:cxnSpLocks/>
            </p:cNvCxnSpPr>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Düz Bağlayıcı 19">
              <a:extLst>
                <a:ext uri="{FF2B5EF4-FFF2-40B4-BE49-F238E27FC236}">
                  <a16:creationId xmlns:a16="http://schemas.microsoft.com/office/drawing/2014/main" id="{EE5A9F99-D683-48ED-A296-1FFD3F21F3A1}"/>
                </a:ext>
              </a:extLst>
            </p:cNvPr>
            <p:cNvCxnSpPr>
              <a:cxnSpLocks/>
            </p:cNvCxnSpPr>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Düz Bağlayıcı 20">
              <a:extLst>
                <a:ext uri="{FF2B5EF4-FFF2-40B4-BE49-F238E27FC236}">
                  <a16:creationId xmlns:a16="http://schemas.microsoft.com/office/drawing/2014/main" id="{2D183D34-AB5D-4F46-8E22-B01A42D6AC64}"/>
                </a:ext>
              </a:extLst>
            </p:cNvPr>
            <p:cNvCxnSpPr>
              <a:cxnSpLocks/>
            </p:cNvCxnSpPr>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Düz Bağlayıcı 21">
              <a:extLst>
                <a:ext uri="{FF2B5EF4-FFF2-40B4-BE49-F238E27FC236}">
                  <a16:creationId xmlns:a16="http://schemas.microsoft.com/office/drawing/2014/main" id="{84D26E20-E8AB-4CF7-B688-5BFDFA98C97D}"/>
                </a:ext>
              </a:extLst>
            </p:cNvPr>
            <p:cNvCxnSpPr>
              <a:cxnSpLocks/>
            </p:cNvCxnSpPr>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Düz Bağlayıcı 22">
              <a:extLst>
                <a:ext uri="{FF2B5EF4-FFF2-40B4-BE49-F238E27FC236}">
                  <a16:creationId xmlns:a16="http://schemas.microsoft.com/office/drawing/2014/main" id="{2D5CACA9-37C6-4659-BECC-9BE92661075C}"/>
                </a:ext>
              </a:extLst>
            </p:cNvPr>
            <p:cNvCxnSpPr>
              <a:cxnSpLocks/>
            </p:cNvCxnSpPr>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Düz Bağlayıcı 23">
              <a:extLst>
                <a:ext uri="{FF2B5EF4-FFF2-40B4-BE49-F238E27FC236}">
                  <a16:creationId xmlns:a16="http://schemas.microsoft.com/office/drawing/2014/main" id="{D43037EA-282B-48DA-A0BF-8B91F2AB9F1F}"/>
                </a:ext>
              </a:extLst>
            </p:cNvPr>
            <p:cNvCxnSpPr>
              <a:cxnSpLocks/>
            </p:cNvCxnSpPr>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Düz Bağlayıcı 24">
              <a:extLst>
                <a:ext uri="{FF2B5EF4-FFF2-40B4-BE49-F238E27FC236}">
                  <a16:creationId xmlns:a16="http://schemas.microsoft.com/office/drawing/2014/main" id="{C77A6A28-098B-407A-831E-D7948FE5E23B}"/>
                </a:ext>
              </a:extLst>
            </p:cNvPr>
            <p:cNvCxnSpPr>
              <a:cxnSpLocks/>
            </p:cNvCxnSpPr>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Düz Bağlayıcı 25">
              <a:extLst>
                <a:ext uri="{FF2B5EF4-FFF2-40B4-BE49-F238E27FC236}">
                  <a16:creationId xmlns:a16="http://schemas.microsoft.com/office/drawing/2014/main" id="{2BF6BC88-7C7A-46D2-ADA4-C76A9305F463}"/>
                </a:ext>
              </a:extLst>
            </p:cNvPr>
            <p:cNvCxnSpPr>
              <a:cxnSpLocks/>
            </p:cNvCxnSpPr>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Düz Bağlayıcı 26">
              <a:extLst>
                <a:ext uri="{FF2B5EF4-FFF2-40B4-BE49-F238E27FC236}">
                  <a16:creationId xmlns:a16="http://schemas.microsoft.com/office/drawing/2014/main" id="{E47B60D5-0F4B-420A-AB1D-D0294AC71C9E}"/>
                </a:ext>
              </a:extLst>
            </p:cNvPr>
            <p:cNvCxnSpPr>
              <a:cxnSpLocks/>
            </p:cNvCxnSpPr>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Düz Bağlayıcı 27">
              <a:extLst>
                <a:ext uri="{FF2B5EF4-FFF2-40B4-BE49-F238E27FC236}">
                  <a16:creationId xmlns:a16="http://schemas.microsoft.com/office/drawing/2014/main" id="{33834F93-1811-4CFD-83C0-27A8A4B7C345}"/>
                </a:ext>
              </a:extLst>
            </p:cNvPr>
            <p:cNvCxnSpPr>
              <a:cxnSpLocks/>
            </p:cNvCxnSpPr>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Düz Bağlayıcı 28">
              <a:extLst>
                <a:ext uri="{FF2B5EF4-FFF2-40B4-BE49-F238E27FC236}">
                  <a16:creationId xmlns:a16="http://schemas.microsoft.com/office/drawing/2014/main" id="{90F437B9-26C4-4229-BB1F-5642B6DFAA0A}"/>
                </a:ext>
              </a:extLst>
            </p:cNvPr>
            <p:cNvCxnSpPr>
              <a:cxnSpLocks/>
            </p:cNvCxnSpPr>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Düz Bağlayıcı 29">
              <a:extLst>
                <a:ext uri="{FF2B5EF4-FFF2-40B4-BE49-F238E27FC236}">
                  <a16:creationId xmlns:a16="http://schemas.microsoft.com/office/drawing/2014/main" id="{A167DE33-C7E4-48D4-9D60-DDC9998505F3}"/>
                </a:ext>
              </a:extLst>
            </p:cNvPr>
            <p:cNvCxnSpPr>
              <a:cxnSpLocks/>
            </p:cNvCxnSpPr>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Düz Bağlayıcı 30">
              <a:extLst>
                <a:ext uri="{FF2B5EF4-FFF2-40B4-BE49-F238E27FC236}">
                  <a16:creationId xmlns:a16="http://schemas.microsoft.com/office/drawing/2014/main" id="{3313C28F-6328-443A-8D90-A5449D98ACB1}"/>
                </a:ext>
              </a:extLst>
            </p:cNvPr>
            <p:cNvCxnSpPr>
              <a:cxnSpLocks/>
            </p:cNvCxnSpPr>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Düz Bağlayıcı 31">
              <a:extLst>
                <a:ext uri="{FF2B5EF4-FFF2-40B4-BE49-F238E27FC236}">
                  <a16:creationId xmlns:a16="http://schemas.microsoft.com/office/drawing/2014/main" id="{F98F2146-C0F1-40F0-8F15-8C43677357E3}"/>
                </a:ext>
              </a:extLst>
            </p:cNvPr>
            <p:cNvCxnSpPr>
              <a:cxnSpLocks/>
            </p:cNvCxnSpPr>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Düz Bağlayıcı 32">
              <a:extLst>
                <a:ext uri="{FF2B5EF4-FFF2-40B4-BE49-F238E27FC236}">
                  <a16:creationId xmlns:a16="http://schemas.microsoft.com/office/drawing/2014/main" id="{A7712F40-2F4A-4840-9A39-5A5D70CF6FD7}"/>
                </a:ext>
              </a:extLst>
            </p:cNvPr>
            <p:cNvCxnSpPr>
              <a:cxnSpLocks/>
            </p:cNvCxnSpPr>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Düz Bağlayıcı 33">
              <a:extLst>
                <a:ext uri="{FF2B5EF4-FFF2-40B4-BE49-F238E27FC236}">
                  <a16:creationId xmlns:a16="http://schemas.microsoft.com/office/drawing/2014/main" id="{80515D50-4076-4227-A8A6-1EB1AFD0ED33}"/>
                </a:ext>
              </a:extLst>
            </p:cNvPr>
            <p:cNvCxnSpPr>
              <a:cxnSpLocks/>
            </p:cNvCxnSpPr>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5" name="Dikdörtgen 34">
            <a:extLst>
              <a:ext uri="{FF2B5EF4-FFF2-40B4-BE49-F238E27FC236}">
                <a16:creationId xmlns:a16="http://schemas.microsoft.com/office/drawing/2014/main" id="{6B10FFBE-9594-45E8-A55B-2C29EC499487}"/>
              </a:ext>
              <a:ext uri="{C183D7F6-B498-43B3-948B-1728B52AA6E4}">
                <adec:decorative xmlns:adec="http://schemas.microsoft.com/office/drawing/2017/decorative" val="1"/>
              </a:ext>
            </a:extLst>
          </p:cNvPr>
          <p:cNvSpPr/>
          <p:nvPr userDrawn="1"/>
        </p:nvSpPr>
        <p:spPr>
          <a:xfrm>
            <a:off x="198742" y="1839842"/>
            <a:ext cx="11791142" cy="44051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noProof="0">
              <a:solidFill>
                <a:schemeClr val="bg1"/>
              </a:solidFill>
            </a:endParaRPr>
          </a:p>
        </p:txBody>
      </p:sp>
      <p:sp>
        <p:nvSpPr>
          <p:cNvPr id="36" name="Başlık 1">
            <a:extLst>
              <a:ext uri="{FF2B5EF4-FFF2-40B4-BE49-F238E27FC236}">
                <a16:creationId xmlns:a16="http://schemas.microsoft.com/office/drawing/2014/main" id="{6A6EAAA1-04E1-4507-BB68-77740F2960C1}"/>
              </a:ext>
              <a:ext uri="{C183D7F6-B498-43B3-948B-1728B52AA6E4}">
                <adec:decorative xmlns:adec="http://schemas.microsoft.com/office/drawing/2017/decorative" val="0"/>
              </a:ext>
            </a:extLst>
          </p:cNvPr>
          <p:cNvSpPr>
            <a:spLocks noGrp="1"/>
          </p:cNvSpPr>
          <p:nvPr>
            <p:ph type="title"/>
          </p:nvPr>
        </p:nvSpPr>
        <p:spPr>
          <a:xfrm>
            <a:off x="304804" y="339991"/>
            <a:ext cx="11502142" cy="1499851"/>
          </a:xfrm>
          <a:prstGeom prst="rect">
            <a:avLst/>
          </a:prstGeom>
        </p:spPr>
        <p:txBody>
          <a:bodyPr rtlCol="0" anchor="ctr">
            <a:normAutofit/>
          </a:bodyPr>
          <a:lstStyle>
            <a:lvl1pPr algn="ctr">
              <a:defRPr sz="4400">
                <a:solidFill>
                  <a:schemeClr val="tx1">
                    <a:alpha val="80000"/>
                  </a:schemeClr>
                </a:solidFill>
              </a:defRPr>
            </a:lvl1pPr>
          </a:lstStyle>
          <a:p>
            <a:pPr algn="ctr" rtl="0">
              <a:lnSpc>
                <a:spcPct val="110000"/>
              </a:lnSpc>
            </a:pPr>
            <a:r>
              <a:rPr lang="tr-TR" noProof="0">
                <a:solidFill>
                  <a:schemeClr val="tx2">
                    <a:alpha val="80000"/>
                  </a:schemeClr>
                </a:solidFill>
                <a:cs typeface="Posterama" panose="020B0504020200020000" pitchFamily="34" charset="0"/>
              </a:rPr>
              <a:t>Asıl başlık stilini düzenlemek için tıklayın</a:t>
            </a:r>
          </a:p>
        </p:txBody>
      </p:sp>
      <p:sp>
        <p:nvSpPr>
          <p:cNvPr id="38" name="İçerik Yer Tutucusu 37">
            <a:extLst>
              <a:ext uri="{FF2B5EF4-FFF2-40B4-BE49-F238E27FC236}">
                <a16:creationId xmlns:a16="http://schemas.microsoft.com/office/drawing/2014/main" id="{A3DF4F51-7BE0-4413-AE23-64539333639A}"/>
              </a:ext>
            </a:extLst>
          </p:cNvPr>
          <p:cNvSpPr>
            <a:spLocks noGrp="1"/>
          </p:cNvSpPr>
          <p:nvPr>
            <p:ph sz="quarter" idx="13" hasCustomPrompt="1"/>
          </p:nvPr>
        </p:nvSpPr>
        <p:spPr>
          <a:xfrm>
            <a:off x="839788" y="2124075"/>
            <a:ext cx="10512425" cy="3906838"/>
          </a:xfrm>
          <a:prstGeom prst="rect">
            <a:avLst/>
          </a:prstGeom>
        </p:spPr>
        <p:txBody>
          <a:bodyPr rtlCol="0"/>
          <a:lstStyle>
            <a:lvl1pPr marL="0" indent="0">
              <a:buNone/>
              <a:defRPr sz="2000">
                <a:solidFill>
                  <a:schemeClr val="tx1"/>
                </a:solidFill>
              </a:defRPr>
            </a:lvl1pPr>
            <a:lvl2pPr marL="0" indent="0">
              <a:buNone/>
              <a:defRPr sz="1800">
                <a:solidFill>
                  <a:schemeClr val="tx1"/>
                </a:solidFill>
              </a:defRPr>
            </a:lvl2pPr>
            <a:lvl3pPr marL="0" indent="0">
              <a:buNone/>
              <a:defRPr sz="1600">
                <a:solidFill>
                  <a:schemeClr val="tx1"/>
                </a:solidFill>
              </a:defRPr>
            </a:lvl3pPr>
            <a:lvl4pPr marL="0" indent="0">
              <a:buNone/>
              <a:defRPr sz="1400">
                <a:solidFill>
                  <a:schemeClr val="tx1"/>
                </a:solidFill>
              </a:defRPr>
            </a:lvl4pPr>
            <a:lvl5pPr marL="0" indent="0">
              <a:buNone/>
              <a:defRPr sz="1400">
                <a:solidFill>
                  <a:schemeClr val="tx1"/>
                </a:solidFill>
              </a:defRPr>
            </a:lvl5pPr>
          </a:lstStyle>
          <a:p>
            <a:pPr lvl="0" rtl="0"/>
            <a:r>
              <a:rPr lang="tr-TR" noProof="0"/>
              <a:t>İçerik eklemek için tıklayın</a:t>
            </a:r>
          </a:p>
        </p:txBody>
      </p:sp>
      <p:sp>
        <p:nvSpPr>
          <p:cNvPr id="40" name="Tarih Yer Tutucusu 3">
            <a:extLst>
              <a:ext uri="{FF2B5EF4-FFF2-40B4-BE49-F238E27FC236}">
                <a16:creationId xmlns:a16="http://schemas.microsoft.com/office/drawing/2014/main" id="{523D1252-F7F4-4FB8-950F-8E4B712E27C1}"/>
              </a:ext>
            </a:extLst>
          </p:cNvPr>
          <p:cNvSpPr>
            <a:spLocks noGrp="1"/>
          </p:cNvSpPr>
          <p:nvPr>
            <p:ph type="dt" sz="half" idx="10"/>
          </p:nvPr>
        </p:nvSpPr>
        <p:spPr>
          <a:xfrm>
            <a:off x="457200" y="6324600"/>
            <a:ext cx="2560220" cy="365125"/>
          </a:xfrm>
          <a:prstGeom prst="rect">
            <a:avLst/>
          </a:prstGeom>
        </p:spPr>
        <p:txBody>
          <a:bodyPr rtlCol="0" anchor="ctr"/>
          <a:lstStyle>
            <a:lvl1pPr>
              <a:defRPr sz="900" spc="150" baseline="0">
                <a:solidFill>
                  <a:schemeClr val="tx1"/>
                </a:solidFill>
              </a:defRPr>
            </a:lvl1pPr>
          </a:lstStyle>
          <a:p>
            <a:pPr rtl="0"/>
            <a:r>
              <a:rPr lang="tr-TR" noProof="0"/>
              <a:t>02/02/20XX</a:t>
            </a:r>
          </a:p>
        </p:txBody>
      </p:sp>
      <p:sp>
        <p:nvSpPr>
          <p:cNvPr id="41" name="Alt Bilgi Yer Tutucusu 4">
            <a:extLst>
              <a:ext uri="{FF2B5EF4-FFF2-40B4-BE49-F238E27FC236}">
                <a16:creationId xmlns:a16="http://schemas.microsoft.com/office/drawing/2014/main" id="{F83A4E74-05AF-4A1F-A4D9-6EF4B285C271}"/>
              </a:ext>
            </a:extLst>
          </p:cNvPr>
          <p:cNvSpPr>
            <a:spLocks noGrp="1"/>
          </p:cNvSpPr>
          <p:nvPr>
            <p:ph type="ftr" sz="quarter" idx="11"/>
          </p:nvPr>
        </p:nvSpPr>
        <p:spPr>
          <a:xfrm>
            <a:off x="4200861" y="6319838"/>
            <a:ext cx="3982781" cy="365125"/>
          </a:xfrm>
          <a:prstGeom prst="rect">
            <a:avLst/>
          </a:prstGeom>
        </p:spPr>
        <p:txBody>
          <a:bodyPr rtlCol="0" anchor="ctr"/>
          <a:lstStyle>
            <a:lvl1pPr algn="ctr">
              <a:defRPr sz="900" spc="150" baseline="0">
                <a:solidFill>
                  <a:schemeClr val="tx1"/>
                </a:solidFill>
              </a:defRPr>
            </a:lvl1pPr>
          </a:lstStyle>
          <a:p>
            <a:pPr rtl="0"/>
            <a:r>
              <a:rPr lang="tr-TR" noProof="0"/>
              <a:t>SUNU BAŞLIĞI</a:t>
            </a:r>
          </a:p>
        </p:txBody>
      </p:sp>
      <p:sp>
        <p:nvSpPr>
          <p:cNvPr id="42" name="Slayt Numarası Yer Tutucusu 5">
            <a:extLst>
              <a:ext uri="{FF2B5EF4-FFF2-40B4-BE49-F238E27FC236}">
                <a16:creationId xmlns:a16="http://schemas.microsoft.com/office/drawing/2014/main" id="{0E42BF9C-AE51-478A-B770-1FB2E0831E0D}"/>
              </a:ext>
            </a:extLst>
          </p:cNvPr>
          <p:cNvSpPr>
            <a:spLocks noGrp="1"/>
          </p:cNvSpPr>
          <p:nvPr>
            <p:ph type="sldNum" sz="quarter" idx="12"/>
          </p:nvPr>
        </p:nvSpPr>
        <p:spPr>
          <a:xfrm>
            <a:off x="11190806" y="6324600"/>
            <a:ext cx="799078" cy="365125"/>
          </a:xfrm>
          <a:prstGeom prst="rect">
            <a:avLst/>
          </a:prstGeom>
        </p:spPr>
        <p:txBody>
          <a:bodyPr rtlCol="0" anchor="ctr"/>
          <a:lstStyle>
            <a:lvl1pPr algn="ctr">
              <a:defRPr sz="900" spc="150" baseline="0">
                <a:solidFill>
                  <a:schemeClr val="tx1"/>
                </a:solidFill>
              </a:defRPr>
            </a:lvl1pPr>
          </a:lstStyle>
          <a:p>
            <a:pPr rtl="0"/>
            <a:fld id="{11A71338-8BA2-4C79-A6C5-5A8E30081D0C}" type="slidenum">
              <a:rPr lang="tr-TR" noProof="0" smtClean="0"/>
              <a:pPr/>
              <a:t>‹#›</a:t>
            </a:fld>
            <a:endParaRPr lang="tr-TR" noProof="0"/>
          </a:p>
        </p:txBody>
      </p:sp>
    </p:spTree>
    <p:extLst>
      <p:ext uri="{BB962C8B-B14F-4D97-AF65-F5344CB8AC3E}">
        <p14:creationId xmlns:p14="http://schemas.microsoft.com/office/powerpoint/2010/main" val="2300808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ablo">
    <p:spTree>
      <p:nvGrpSpPr>
        <p:cNvPr id="1" name=""/>
        <p:cNvGrpSpPr/>
        <p:nvPr/>
      </p:nvGrpSpPr>
      <p:grpSpPr>
        <a:xfrm>
          <a:off x="0" y="0"/>
          <a:ext cx="0" cy="0"/>
          <a:chOff x="0" y="0"/>
          <a:chExt cx="0" cy="0"/>
        </a:xfrm>
      </p:grpSpPr>
      <p:sp useBgFill="1">
        <p:nvSpPr>
          <p:cNvPr id="2" name="Dikdörtgen 1">
            <a:extLst>
              <a:ext uri="{FF2B5EF4-FFF2-40B4-BE49-F238E27FC236}">
                <a16:creationId xmlns:a16="http://schemas.microsoft.com/office/drawing/2014/main" id="{14214285-E69B-44FA-8F37-3B82B332A01D}"/>
              </a:ext>
              <a:ext uri="{C183D7F6-B498-43B3-948B-1728B52AA6E4}">
                <adec:decorative xmlns:adec="http://schemas.microsoft.com/office/drawing/2017/decorative" val="1"/>
              </a:ext>
            </a:extLst>
          </p:cNvPr>
          <p:cNvSpPr/>
          <p:nvPr userDrawn="1"/>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noProof="0">
              <a:solidFill>
                <a:schemeClr val="bg1"/>
              </a:solidFill>
            </a:endParaRPr>
          </a:p>
        </p:txBody>
      </p:sp>
      <p:sp>
        <p:nvSpPr>
          <p:cNvPr id="3" name="Dikdörtgen 2">
            <a:extLst>
              <a:ext uri="{FF2B5EF4-FFF2-40B4-BE49-F238E27FC236}">
                <a16:creationId xmlns:a16="http://schemas.microsoft.com/office/drawing/2014/main" id="{48A3C966-52CB-4916-B4BA-FF672A06457C}"/>
              </a:ext>
              <a:ext uri="{C183D7F6-B498-43B3-948B-1728B52AA6E4}">
                <adec:decorative xmlns:adec="http://schemas.microsoft.com/office/drawing/2017/decorative" val="1"/>
              </a:ext>
            </a:extLst>
          </p:cNvPr>
          <p:cNvSpPr/>
          <p:nvPr userDrawn="1"/>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noProof="0">
              <a:solidFill>
                <a:schemeClr val="bg1"/>
              </a:solidFill>
            </a:endParaRPr>
          </a:p>
        </p:txBody>
      </p:sp>
      <p:sp>
        <p:nvSpPr>
          <p:cNvPr id="4" name="Dik Üçgen 3">
            <a:extLst>
              <a:ext uri="{FF2B5EF4-FFF2-40B4-BE49-F238E27FC236}">
                <a16:creationId xmlns:a16="http://schemas.microsoft.com/office/drawing/2014/main" id="{CB4C4AFF-B140-4B74-98E9-8E0DBC2D11FF}"/>
              </a:ext>
              <a:ext uri="{C183D7F6-B498-43B3-948B-1728B52AA6E4}">
                <adec:decorative xmlns:adec="http://schemas.microsoft.com/office/drawing/2017/decorative" val="1"/>
              </a:ext>
            </a:extLst>
          </p:cNvPr>
          <p:cNvSpPr/>
          <p:nvPr userDrawn="1"/>
        </p:nvSpPr>
        <p:spPr>
          <a:xfrm rot="18900000">
            <a:off x="5901199" y="-284145"/>
            <a:ext cx="568289" cy="568289"/>
          </a:xfrm>
          <a:prstGeom prst="rtTriangl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noProof="0"/>
          </a:p>
        </p:txBody>
      </p:sp>
      <p:grpSp>
        <p:nvGrpSpPr>
          <p:cNvPr id="5" name="Grup 4">
            <a:extLst>
              <a:ext uri="{FF2B5EF4-FFF2-40B4-BE49-F238E27FC236}">
                <a16:creationId xmlns:a16="http://schemas.microsoft.com/office/drawing/2014/main" id="{CE8265C3-9975-474C-9EC6-1865EDA8BC92}"/>
              </a:ext>
              <a:ext uri="{C183D7F6-B498-43B3-948B-1728B52AA6E4}">
                <adec:decorative xmlns:adec="http://schemas.microsoft.com/office/drawing/2017/decorative" val="1"/>
              </a:ext>
            </a:extLst>
          </p:cNvPr>
          <p:cNvGrpSpPr/>
          <p:nvPr userDrawn="1"/>
        </p:nvGrpSpPr>
        <p:grpSpPr>
          <a:xfrm>
            <a:off x="0" y="-1"/>
            <a:ext cx="12214827" cy="6858000"/>
            <a:chOff x="-6214" y="-1"/>
            <a:chExt cx="12214827" cy="6858000"/>
          </a:xfrm>
        </p:grpSpPr>
        <p:cxnSp>
          <p:nvCxnSpPr>
            <p:cNvPr id="6" name="Düz Bağlayıcı 5">
              <a:extLst>
                <a:ext uri="{FF2B5EF4-FFF2-40B4-BE49-F238E27FC236}">
                  <a16:creationId xmlns:a16="http://schemas.microsoft.com/office/drawing/2014/main" id="{430252D8-1C62-46C0-BAAF-2D16620E3F2B}"/>
                </a:ext>
              </a:extLst>
            </p:cNvPr>
            <p:cNvCxnSpPr>
              <a:cxnSpLocks/>
            </p:cNvCxnSpPr>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Düz Bağlayıcı 6">
              <a:extLst>
                <a:ext uri="{FF2B5EF4-FFF2-40B4-BE49-F238E27FC236}">
                  <a16:creationId xmlns:a16="http://schemas.microsoft.com/office/drawing/2014/main" id="{3FDBCA84-EA87-46AE-8031-A5D0D41767C3}"/>
                </a:ext>
              </a:extLst>
            </p:cNvPr>
            <p:cNvCxnSpPr>
              <a:cxnSpLocks/>
            </p:cNvCxnSpPr>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Düz Bağlayıcı 7">
              <a:extLst>
                <a:ext uri="{FF2B5EF4-FFF2-40B4-BE49-F238E27FC236}">
                  <a16:creationId xmlns:a16="http://schemas.microsoft.com/office/drawing/2014/main" id="{3D233BD8-AAA6-4B1E-997F-C2EDAB752A52}"/>
                </a:ext>
              </a:extLst>
            </p:cNvPr>
            <p:cNvCxnSpPr>
              <a:cxnSpLocks/>
            </p:cNvCxnSpPr>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Düz Bağlayıcı 8">
              <a:extLst>
                <a:ext uri="{FF2B5EF4-FFF2-40B4-BE49-F238E27FC236}">
                  <a16:creationId xmlns:a16="http://schemas.microsoft.com/office/drawing/2014/main" id="{447343BE-C40B-42DF-9412-19CFE586E634}"/>
                </a:ext>
              </a:extLst>
            </p:cNvPr>
            <p:cNvCxnSpPr>
              <a:cxnSpLocks/>
            </p:cNvCxnSpPr>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Düz Bağlayıcı 9">
              <a:extLst>
                <a:ext uri="{FF2B5EF4-FFF2-40B4-BE49-F238E27FC236}">
                  <a16:creationId xmlns:a16="http://schemas.microsoft.com/office/drawing/2014/main" id="{8FB20094-175C-4954-AC21-B3DF7A29FD9B}"/>
                </a:ext>
              </a:extLst>
            </p:cNvPr>
            <p:cNvCxnSpPr>
              <a:cxnSpLocks/>
            </p:cNvCxnSpPr>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Düz Bağlayıcı 10">
              <a:extLst>
                <a:ext uri="{FF2B5EF4-FFF2-40B4-BE49-F238E27FC236}">
                  <a16:creationId xmlns:a16="http://schemas.microsoft.com/office/drawing/2014/main" id="{1CB5AAC6-CAF7-49AB-868B-96216F48F522}"/>
                </a:ext>
              </a:extLst>
            </p:cNvPr>
            <p:cNvCxnSpPr>
              <a:cxnSpLocks/>
            </p:cNvCxnSpPr>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Düz Bağlayıcı 11">
              <a:extLst>
                <a:ext uri="{FF2B5EF4-FFF2-40B4-BE49-F238E27FC236}">
                  <a16:creationId xmlns:a16="http://schemas.microsoft.com/office/drawing/2014/main" id="{9B4F6A36-B3CB-477C-8DC4-27974A6E6AB0}"/>
                </a:ext>
              </a:extLst>
            </p:cNvPr>
            <p:cNvCxnSpPr>
              <a:cxnSpLocks/>
            </p:cNvCxnSpPr>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Düz Bağlayıcı 12">
              <a:extLst>
                <a:ext uri="{FF2B5EF4-FFF2-40B4-BE49-F238E27FC236}">
                  <a16:creationId xmlns:a16="http://schemas.microsoft.com/office/drawing/2014/main" id="{74710AA7-7038-4AA1-BF59-5F70CD51DC85}"/>
                </a:ext>
              </a:extLst>
            </p:cNvPr>
            <p:cNvCxnSpPr>
              <a:cxnSpLocks/>
            </p:cNvCxnSpPr>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Düz Bağlayıcı 13">
              <a:extLst>
                <a:ext uri="{FF2B5EF4-FFF2-40B4-BE49-F238E27FC236}">
                  <a16:creationId xmlns:a16="http://schemas.microsoft.com/office/drawing/2014/main" id="{FB32F850-461E-4AFE-8859-EF590175A8D8}"/>
                </a:ext>
              </a:extLst>
            </p:cNvPr>
            <p:cNvCxnSpPr>
              <a:cxnSpLocks/>
            </p:cNvCxnSpPr>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Düz Bağlayıcı 14">
              <a:extLst>
                <a:ext uri="{FF2B5EF4-FFF2-40B4-BE49-F238E27FC236}">
                  <a16:creationId xmlns:a16="http://schemas.microsoft.com/office/drawing/2014/main" id="{358594BA-77A7-4C7A-89BB-094E0EEC9072}"/>
                </a:ext>
              </a:extLst>
            </p:cNvPr>
            <p:cNvCxnSpPr>
              <a:cxnSpLocks/>
            </p:cNvCxnSpPr>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Düz Bağlayıcı 15">
              <a:extLst>
                <a:ext uri="{FF2B5EF4-FFF2-40B4-BE49-F238E27FC236}">
                  <a16:creationId xmlns:a16="http://schemas.microsoft.com/office/drawing/2014/main" id="{6144C66B-6345-41CE-87F1-9835625D215F}"/>
                </a:ext>
              </a:extLst>
            </p:cNvPr>
            <p:cNvCxnSpPr>
              <a:cxnSpLocks/>
            </p:cNvCxnSpPr>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Düz Bağlayıcı 16">
              <a:extLst>
                <a:ext uri="{FF2B5EF4-FFF2-40B4-BE49-F238E27FC236}">
                  <a16:creationId xmlns:a16="http://schemas.microsoft.com/office/drawing/2014/main" id="{476F4275-9BB8-482F-B133-0A4409246900}"/>
                </a:ext>
              </a:extLst>
            </p:cNvPr>
            <p:cNvCxnSpPr>
              <a:cxnSpLocks/>
            </p:cNvCxnSpPr>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Düz Bağlayıcı 17">
              <a:extLst>
                <a:ext uri="{FF2B5EF4-FFF2-40B4-BE49-F238E27FC236}">
                  <a16:creationId xmlns:a16="http://schemas.microsoft.com/office/drawing/2014/main" id="{CF48B500-CA83-4484-AD8A-B2D2D070AC29}"/>
                </a:ext>
              </a:extLst>
            </p:cNvPr>
            <p:cNvCxnSpPr>
              <a:cxnSpLocks/>
            </p:cNvCxnSpPr>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Düz Bağlayıcı 18">
              <a:extLst>
                <a:ext uri="{FF2B5EF4-FFF2-40B4-BE49-F238E27FC236}">
                  <a16:creationId xmlns:a16="http://schemas.microsoft.com/office/drawing/2014/main" id="{60090DED-C809-419C-B282-4CF2C023C03B}"/>
                </a:ext>
              </a:extLst>
            </p:cNvPr>
            <p:cNvCxnSpPr>
              <a:cxnSpLocks/>
            </p:cNvCxnSpPr>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Düz Bağlayıcı 19">
              <a:extLst>
                <a:ext uri="{FF2B5EF4-FFF2-40B4-BE49-F238E27FC236}">
                  <a16:creationId xmlns:a16="http://schemas.microsoft.com/office/drawing/2014/main" id="{07812DB4-DFE4-4544-B138-17181A0765EB}"/>
                </a:ext>
              </a:extLst>
            </p:cNvPr>
            <p:cNvCxnSpPr>
              <a:cxnSpLocks/>
            </p:cNvCxnSpPr>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Düz Bağlayıcı 20">
              <a:extLst>
                <a:ext uri="{FF2B5EF4-FFF2-40B4-BE49-F238E27FC236}">
                  <a16:creationId xmlns:a16="http://schemas.microsoft.com/office/drawing/2014/main" id="{BB7C4281-5CEE-4DDC-A1C3-643D462CF979}"/>
                </a:ext>
              </a:extLst>
            </p:cNvPr>
            <p:cNvCxnSpPr>
              <a:cxnSpLocks/>
            </p:cNvCxnSpPr>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Düz Bağlayıcı 21">
              <a:extLst>
                <a:ext uri="{FF2B5EF4-FFF2-40B4-BE49-F238E27FC236}">
                  <a16:creationId xmlns:a16="http://schemas.microsoft.com/office/drawing/2014/main" id="{967C4728-2C62-4235-A5E5-C1BC3E3A7D9B}"/>
                </a:ext>
              </a:extLst>
            </p:cNvPr>
            <p:cNvCxnSpPr>
              <a:cxnSpLocks/>
            </p:cNvCxnSpPr>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Düz Bağlayıcı 22">
              <a:extLst>
                <a:ext uri="{FF2B5EF4-FFF2-40B4-BE49-F238E27FC236}">
                  <a16:creationId xmlns:a16="http://schemas.microsoft.com/office/drawing/2014/main" id="{5A6AFA3C-432C-422E-8648-0294B214BD4F}"/>
                </a:ext>
              </a:extLst>
            </p:cNvPr>
            <p:cNvCxnSpPr>
              <a:cxnSpLocks/>
            </p:cNvCxnSpPr>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Düz Bağlayıcı 23">
              <a:extLst>
                <a:ext uri="{FF2B5EF4-FFF2-40B4-BE49-F238E27FC236}">
                  <a16:creationId xmlns:a16="http://schemas.microsoft.com/office/drawing/2014/main" id="{B3AB0C1E-8902-4F27-9C8B-4EAD269CB020}"/>
                </a:ext>
              </a:extLst>
            </p:cNvPr>
            <p:cNvCxnSpPr>
              <a:cxnSpLocks/>
            </p:cNvCxnSpPr>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Düz Bağlayıcı 24">
              <a:extLst>
                <a:ext uri="{FF2B5EF4-FFF2-40B4-BE49-F238E27FC236}">
                  <a16:creationId xmlns:a16="http://schemas.microsoft.com/office/drawing/2014/main" id="{514D8F3C-E2CF-4B21-8A75-F7E2C934190B}"/>
                </a:ext>
              </a:extLst>
            </p:cNvPr>
            <p:cNvCxnSpPr>
              <a:cxnSpLocks/>
            </p:cNvCxnSpPr>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Düz Bağlayıcı 25">
              <a:extLst>
                <a:ext uri="{FF2B5EF4-FFF2-40B4-BE49-F238E27FC236}">
                  <a16:creationId xmlns:a16="http://schemas.microsoft.com/office/drawing/2014/main" id="{973221B9-91B2-4BEA-A3AE-41740B0ED3D5}"/>
                </a:ext>
              </a:extLst>
            </p:cNvPr>
            <p:cNvCxnSpPr>
              <a:cxnSpLocks/>
            </p:cNvCxnSpPr>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Düz Bağlayıcı 26">
              <a:extLst>
                <a:ext uri="{FF2B5EF4-FFF2-40B4-BE49-F238E27FC236}">
                  <a16:creationId xmlns:a16="http://schemas.microsoft.com/office/drawing/2014/main" id="{C378359E-9B9D-46E3-8C5F-50F2DDC78B30}"/>
                </a:ext>
              </a:extLst>
            </p:cNvPr>
            <p:cNvCxnSpPr>
              <a:cxnSpLocks/>
            </p:cNvCxnSpPr>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Düz Bağlayıcı 27">
              <a:extLst>
                <a:ext uri="{FF2B5EF4-FFF2-40B4-BE49-F238E27FC236}">
                  <a16:creationId xmlns:a16="http://schemas.microsoft.com/office/drawing/2014/main" id="{0C909D46-962B-42D0-B061-0E7496E67E18}"/>
                </a:ext>
              </a:extLst>
            </p:cNvPr>
            <p:cNvCxnSpPr>
              <a:cxnSpLocks/>
            </p:cNvCxnSpPr>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Düz Bağlayıcı 28">
              <a:extLst>
                <a:ext uri="{FF2B5EF4-FFF2-40B4-BE49-F238E27FC236}">
                  <a16:creationId xmlns:a16="http://schemas.microsoft.com/office/drawing/2014/main" id="{EBA859C6-92B5-4DD3-A147-73B1350FF3C7}"/>
                </a:ext>
              </a:extLst>
            </p:cNvPr>
            <p:cNvCxnSpPr>
              <a:cxnSpLocks/>
            </p:cNvCxnSpPr>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Düz Bağlayıcı 29">
              <a:extLst>
                <a:ext uri="{FF2B5EF4-FFF2-40B4-BE49-F238E27FC236}">
                  <a16:creationId xmlns:a16="http://schemas.microsoft.com/office/drawing/2014/main" id="{1926E7FA-BD78-40EC-BD71-DD58D0410E5D}"/>
                </a:ext>
              </a:extLst>
            </p:cNvPr>
            <p:cNvCxnSpPr>
              <a:cxnSpLocks/>
            </p:cNvCxnSpPr>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Düz Bağlayıcı 30">
              <a:extLst>
                <a:ext uri="{FF2B5EF4-FFF2-40B4-BE49-F238E27FC236}">
                  <a16:creationId xmlns:a16="http://schemas.microsoft.com/office/drawing/2014/main" id="{0CC56267-308A-47A2-9533-FA19C9ECCDCE}"/>
                </a:ext>
              </a:extLst>
            </p:cNvPr>
            <p:cNvCxnSpPr>
              <a:cxnSpLocks/>
            </p:cNvCxnSpPr>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Düz Bağlayıcı 31">
              <a:extLst>
                <a:ext uri="{FF2B5EF4-FFF2-40B4-BE49-F238E27FC236}">
                  <a16:creationId xmlns:a16="http://schemas.microsoft.com/office/drawing/2014/main" id="{AB57300A-1BE1-4257-AB52-6BBDA69F19D5}"/>
                </a:ext>
              </a:extLst>
            </p:cNvPr>
            <p:cNvCxnSpPr>
              <a:cxnSpLocks/>
            </p:cNvCxnSpPr>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Düz Bağlayıcı 32">
              <a:extLst>
                <a:ext uri="{FF2B5EF4-FFF2-40B4-BE49-F238E27FC236}">
                  <a16:creationId xmlns:a16="http://schemas.microsoft.com/office/drawing/2014/main" id="{9722AA96-3A9B-4BE2-B7A3-D4B32EF3D46B}"/>
                </a:ext>
              </a:extLst>
            </p:cNvPr>
            <p:cNvCxnSpPr>
              <a:cxnSpLocks/>
            </p:cNvCxnSpPr>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Düz Bağlayıcı 33">
              <a:extLst>
                <a:ext uri="{FF2B5EF4-FFF2-40B4-BE49-F238E27FC236}">
                  <a16:creationId xmlns:a16="http://schemas.microsoft.com/office/drawing/2014/main" id="{6BD30F02-803D-4FDF-AA50-E6144C01D805}"/>
                </a:ext>
              </a:extLst>
            </p:cNvPr>
            <p:cNvCxnSpPr>
              <a:cxnSpLocks/>
            </p:cNvCxnSpPr>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5" name="Dikdörtgen 34">
            <a:extLst>
              <a:ext uri="{FF2B5EF4-FFF2-40B4-BE49-F238E27FC236}">
                <a16:creationId xmlns:a16="http://schemas.microsoft.com/office/drawing/2014/main" id="{9E5E795C-10D5-4BFA-AFD1-F1128D94FCD0}"/>
              </a:ext>
              <a:ext uri="{C183D7F6-B498-43B3-948B-1728B52AA6E4}">
                <adec:decorative xmlns:adec="http://schemas.microsoft.com/office/drawing/2017/decorative" val="1"/>
              </a:ext>
            </a:extLst>
          </p:cNvPr>
          <p:cNvSpPr/>
          <p:nvPr userDrawn="1"/>
        </p:nvSpPr>
        <p:spPr>
          <a:xfrm>
            <a:off x="198742" y="1839842"/>
            <a:ext cx="11791142" cy="44051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noProof="0">
              <a:solidFill>
                <a:schemeClr val="bg1"/>
              </a:solidFill>
            </a:endParaRPr>
          </a:p>
        </p:txBody>
      </p:sp>
      <p:sp>
        <p:nvSpPr>
          <p:cNvPr id="36" name="Başlık 1">
            <a:extLst>
              <a:ext uri="{FF2B5EF4-FFF2-40B4-BE49-F238E27FC236}">
                <a16:creationId xmlns:a16="http://schemas.microsoft.com/office/drawing/2014/main" id="{4CBDD123-7FC3-4DB0-9740-BA9F7A8BF0F9}"/>
              </a:ext>
              <a:ext uri="{C183D7F6-B498-43B3-948B-1728B52AA6E4}">
                <adec:decorative xmlns:adec="http://schemas.microsoft.com/office/drawing/2017/decorative" val="0"/>
              </a:ext>
            </a:extLst>
          </p:cNvPr>
          <p:cNvSpPr>
            <a:spLocks noGrp="1"/>
          </p:cNvSpPr>
          <p:nvPr>
            <p:ph type="title"/>
          </p:nvPr>
        </p:nvSpPr>
        <p:spPr>
          <a:xfrm>
            <a:off x="304804" y="339991"/>
            <a:ext cx="11502142" cy="1499851"/>
          </a:xfrm>
          <a:prstGeom prst="rect">
            <a:avLst/>
          </a:prstGeom>
        </p:spPr>
        <p:txBody>
          <a:bodyPr rtlCol="0" anchor="ctr">
            <a:normAutofit/>
          </a:bodyPr>
          <a:lstStyle>
            <a:lvl1pPr algn="ctr">
              <a:defRPr sz="4400">
                <a:solidFill>
                  <a:schemeClr val="tx1">
                    <a:alpha val="80000"/>
                  </a:schemeClr>
                </a:solidFill>
              </a:defRPr>
            </a:lvl1pPr>
          </a:lstStyle>
          <a:p>
            <a:pPr algn="ctr" rtl="0">
              <a:lnSpc>
                <a:spcPct val="110000"/>
              </a:lnSpc>
            </a:pPr>
            <a:r>
              <a:rPr lang="tr-TR" noProof="0">
                <a:solidFill>
                  <a:schemeClr val="tx2">
                    <a:alpha val="80000"/>
                  </a:schemeClr>
                </a:solidFill>
                <a:cs typeface="Posterama" panose="020B0504020200020000" pitchFamily="34" charset="0"/>
              </a:rPr>
              <a:t>Asıl başlık stilini düzenlemek için tıklayın</a:t>
            </a:r>
          </a:p>
        </p:txBody>
      </p:sp>
      <p:sp>
        <p:nvSpPr>
          <p:cNvPr id="37" name="Tarih Yer Tutucusu 3">
            <a:extLst>
              <a:ext uri="{FF2B5EF4-FFF2-40B4-BE49-F238E27FC236}">
                <a16:creationId xmlns:a16="http://schemas.microsoft.com/office/drawing/2014/main" id="{24199D58-7108-494B-8A84-EB5906E2606D}"/>
              </a:ext>
            </a:extLst>
          </p:cNvPr>
          <p:cNvSpPr>
            <a:spLocks noGrp="1"/>
          </p:cNvSpPr>
          <p:nvPr>
            <p:ph type="dt" sz="half" idx="10"/>
          </p:nvPr>
        </p:nvSpPr>
        <p:spPr>
          <a:xfrm>
            <a:off x="457200" y="6324600"/>
            <a:ext cx="2560220" cy="365125"/>
          </a:xfrm>
          <a:prstGeom prst="rect">
            <a:avLst/>
          </a:prstGeom>
        </p:spPr>
        <p:txBody>
          <a:bodyPr rtlCol="0" anchor="ctr"/>
          <a:lstStyle>
            <a:lvl1pPr>
              <a:defRPr sz="900" spc="150" baseline="0">
                <a:solidFill>
                  <a:schemeClr val="tx1"/>
                </a:solidFill>
              </a:defRPr>
            </a:lvl1pPr>
          </a:lstStyle>
          <a:p>
            <a:pPr rtl="0"/>
            <a:r>
              <a:rPr lang="tr-TR" noProof="0"/>
              <a:t>02/02/20XX</a:t>
            </a:r>
          </a:p>
        </p:txBody>
      </p:sp>
      <p:sp>
        <p:nvSpPr>
          <p:cNvPr id="38" name="Alt Bilgi Yer Tutucusu 4">
            <a:extLst>
              <a:ext uri="{FF2B5EF4-FFF2-40B4-BE49-F238E27FC236}">
                <a16:creationId xmlns:a16="http://schemas.microsoft.com/office/drawing/2014/main" id="{3AAF141C-063A-4050-A290-B4B15D7D975F}"/>
              </a:ext>
            </a:extLst>
          </p:cNvPr>
          <p:cNvSpPr>
            <a:spLocks noGrp="1"/>
          </p:cNvSpPr>
          <p:nvPr>
            <p:ph type="ftr" sz="quarter" idx="11"/>
          </p:nvPr>
        </p:nvSpPr>
        <p:spPr>
          <a:xfrm>
            <a:off x="4200861" y="6319838"/>
            <a:ext cx="3982781" cy="365125"/>
          </a:xfrm>
          <a:prstGeom prst="rect">
            <a:avLst/>
          </a:prstGeom>
        </p:spPr>
        <p:txBody>
          <a:bodyPr rtlCol="0" anchor="ctr"/>
          <a:lstStyle>
            <a:lvl1pPr algn="ctr">
              <a:defRPr sz="900" spc="150" baseline="0">
                <a:solidFill>
                  <a:schemeClr val="tx1"/>
                </a:solidFill>
              </a:defRPr>
            </a:lvl1pPr>
          </a:lstStyle>
          <a:p>
            <a:pPr rtl="0"/>
            <a:r>
              <a:rPr lang="tr-TR" noProof="0"/>
              <a:t>SUNU BAŞLIĞI</a:t>
            </a:r>
          </a:p>
        </p:txBody>
      </p:sp>
      <p:sp>
        <p:nvSpPr>
          <p:cNvPr id="39" name="Slayt Numarası Yer Tutucusu 5">
            <a:extLst>
              <a:ext uri="{FF2B5EF4-FFF2-40B4-BE49-F238E27FC236}">
                <a16:creationId xmlns:a16="http://schemas.microsoft.com/office/drawing/2014/main" id="{A3C23607-1575-4DAD-BCAD-E0DEAE79F25E}"/>
              </a:ext>
            </a:extLst>
          </p:cNvPr>
          <p:cNvSpPr>
            <a:spLocks noGrp="1"/>
          </p:cNvSpPr>
          <p:nvPr>
            <p:ph type="sldNum" sz="quarter" idx="12"/>
          </p:nvPr>
        </p:nvSpPr>
        <p:spPr>
          <a:xfrm>
            <a:off x="11190806" y="6324600"/>
            <a:ext cx="799078" cy="365125"/>
          </a:xfrm>
          <a:prstGeom prst="rect">
            <a:avLst/>
          </a:prstGeom>
        </p:spPr>
        <p:txBody>
          <a:bodyPr rtlCol="0" anchor="ctr"/>
          <a:lstStyle>
            <a:lvl1pPr algn="ctr">
              <a:defRPr sz="900" spc="150" baseline="0">
                <a:solidFill>
                  <a:schemeClr val="tx1"/>
                </a:solidFill>
              </a:defRPr>
            </a:lvl1pPr>
          </a:lstStyle>
          <a:p>
            <a:pPr rtl="0"/>
            <a:fld id="{11A71338-8BA2-4C79-A6C5-5A8E30081D0C}" type="slidenum">
              <a:rPr lang="tr-TR" noProof="0" smtClean="0"/>
              <a:pPr/>
              <a:t>‹#›</a:t>
            </a:fld>
            <a:endParaRPr lang="tr-TR" noProof="0"/>
          </a:p>
        </p:txBody>
      </p:sp>
      <p:sp>
        <p:nvSpPr>
          <p:cNvPr id="43" name="İçerik Yer Tutucusu 37">
            <a:extLst>
              <a:ext uri="{FF2B5EF4-FFF2-40B4-BE49-F238E27FC236}">
                <a16:creationId xmlns:a16="http://schemas.microsoft.com/office/drawing/2014/main" id="{64C5BEB3-C2F1-4083-B518-6A3C5E3D91C4}"/>
              </a:ext>
            </a:extLst>
          </p:cNvPr>
          <p:cNvSpPr>
            <a:spLocks noGrp="1"/>
          </p:cNvSpPr>
          <p:nvPr>
            <p:ph sz="quarter" idx="13" hasCustomPrompt="1"/>
          </p:nvPr>
        </p:nvSpPr>
        <p:spPr>
          <a:xfrm>
            <a:off x="1285461" y="2419525"/>
            <a:ext cx="9621076" cy="3334804"/>
          </a:xfrm>
          <a:prstGeom prst="rect">
            <a:avLst/>
          </a:prstGeom>
        </p:spPr>
        <p:txBody>
          <a:bodyPr rtlCol="0"/>
          <a:lstStyle>
            <a:lvl1pPr marL="0" indent="0">
              <a:buNone/>
              <a:defRPr sz="2000">
                <a:solidFill>
                  <a:schemeClr val="tx1"/>
                </a:solidFill>
              </a:defRPr>
            </a:lvl1pPr>
            <a:lvl2pPr marL="0" indent="0">
              <a:buNone/>
              <a:defRPr sz="1800">
                <a:solidFill>
                  <a:schemeClr val="tx1"/>
                </a:solidFill>
              </a:defRPr>
            </a:lvl2pPr>
            <a:lvl3pPr marL="0" indent="0">
              <a:buNone/>
              <a:defRPr sz="1600">
                <a:solidFill>
                  <a:schemeClr val="tx1"/>
                </a:solidFill>
              </a:defRPr>
            </a:lvl3pPr>
            <a:lvl4pPr marL="0" indent="0">
              <a:buNone/>
              <a:defRPr sz="1400">
                <a:solidFill>
                  <a:schemeClr val="tx1"/>
                </a:solidFill>
              </a:defRPr>
            </a:lvl4pPr>
            <a:lvl5pPr marL="0" indent="0">
              <a:buNone/>
              <a:defRPr sz="1400">
                <a:solidFill>
                  <a:schemeClr val="tx1"/>
                </a:solidFill>
              </a:defRPr>
            </a:lvl5pPr>
          </a:lstStyle>
          <a:p>
            <a:pPr lvl="0" rtl="0"/>
            <a:r>
              <a:rPr lang="tr-TR" noProof="0"/>
              <a:t>İçerik eklemek için tıklayın</a:t>
            </a:r>
          </a:p>
        </p:txBody>
      </p:sp>
    </p:spTree>
    <p:extLst>
      <p:ext uri="{BB962C8B-B14F-4D97-AF65-F5344CB8AC3E}">
        <p14:creationId xmlns:p14="http://schemas.microsoft.com/office/powerpoint/2010/main" val="33548553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kip">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5CF8AECF-5A92-463B-BA47-0FCC18460F23}"/>
              </a:ext>
              <a:ext uri="{C183D7F6-B498-43B3-948B-1728B52AA6E4}">
                <adec:decorative xmlns:adec="http://schemas.microsoft.com/office/drawing/2017/decorative" val="1"/>
              </a:ext>
            </a:extLst>
          </p:cNvPr>
          <p:cNvSpPr/>
          <p:nvPr userDrawn="1"/>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noProof="0">
              <a:solidFill>
                <a:schemeClr val="bg1"/>
              </a:solidFill>
            </a:endParaRPr>
          </a:p>
        </p:txBody>
      </p:sp>
      <p:sp>
        <p:nvSpPr>
          <p:cNvPr id="3" name="Dikdörtgen 2">
            <a:extLst>
              <a:ext uri="{FF2B5EF4-FFF2-40B4-BE49-F238E27FC236}">
                <a16:creationId xmlns:a16="http://schemas.microsoft.com/office/drawing/2014/main" id="{93EE04FB-7154-40A4-B450-6D374EEA1D49}"/>
              </a:ext>
              <a:ext uri="{C183D7F6-B498-43B3-948B-1728B52AA6E4}">
                <adec:decorative xmlns:adec="http://schemas.microsoft.com/office/drawing/2017/decorative" val="1"/>
              </a:ext>
            </a:extLst>
          </p:cNvPr>
          <p:cNvSpPr/>
          <p:nvPr userDrawn="1"/>
        </p:nvSpPr>
        <p:spPr>
          <a:xfrm>
            <a:off x="0" y="-2"/>
            <a:ext cx="12208613"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noProof="0">
              <a:solidFill>
                <a:schemeClr val="bg1"/>
              </a:solidFill>
            </a:endParaRPr>
          </a:p>
        </p:txBody>
      </p:sp>
      <p:sp>
        <p:nvSpPr>
          <p:cNvPr id="4" name="Dik Üçgen 3">
            <a:extLst>
              <a:ext uri="{FF2B5EF4-FFF2-40B4-BE49-F238E27FC236}">
                <a16:creationId xmlns:a16="http://schemas.microsoft.com/office/drawing/2014/main" id="{9CC78B40-9FD9-446A-B45F-300105F793C2}"/>
              </a:ext>
              <a:ext uri="{C183D7F6-B498-43B3-948B-1728B52AA6E4}">
                <adec:decorative xmlns:adec="http://schemas.microsoft.com/office/drawing/2017/decorative" val="1"/>
              </a:ext>
            </a:extLst>
          </p:cNvPr>
          <p:cNvSpPr/>
          <p:nvPr userDrawn="1"/>
        </p:nvSpPr>
        <p:spPr>
          <a:xfrm rot="13500000">
            <a:off x="-284145" y="5174205"/>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noProof="0"/>
          </a:p>
        </p:txBody>
      </p:sp>
      <p:grpSp>
        <p:nvGrpSpPr>
          <p:cNvPr id="5" name="Grup 4">
            <a:extLst>
              <a:ext uri="{FF2B5EF4-FFF2-40B4-BE49-F238E27FC236}">
                <a16:creationId xmlns:a16="http://schemas.microsoft.com/office/drawing/2014/main" id="{530379A0-5C8C-401F-999E-853BBE819ED7}"/>
              </a:ext>
              <a:ext uri="{C183D7F6-B498-43B3-948B-1728B52AA6E4}">
                <adec:decorative xmlns:adec="http://schemas.microsoft.com/office/drawing/2017/decorative" val="1"/>
              </a:ext>
            </a:extLst>
          </p:cNvPr>
          <p:cNvGrpSpPr/>
          <p:nvPr userDrawn="1"/>
        </p:nvGrpSpPr>
        <p:grpSpPr>
          <a:xfrm>
            <a:off x="-6214" y="-1"/>
            <a:ext cx="12214827" cy="6858000"/>
            <a:chOff x="-6214" y="-1"/>
            <a:chExt cx="12214827" cy="6858000"/>
          </a:xfrm>
        </p:grpSpPr>
        <p:cxnSp>
          <p:nvCxnSpPr>
            <p:cNvPr id="6" name="Düz Bağlayıcı 5">
              <a:extLst>
                <a:ext uri="{FF2B5EF4-FFF2-40B4-BE49-F238E27FC236}">
                  <a16:creationId xmlns:a16="http://schemas.microsoft.com/office/drawing/2014/main" id="{6BAD8CB8-0B8F-4FFC-9B53-0A25A6D8C271}"/>
                </a:ext>
              </a:extLst>
            </p:cNvPr>
            <p:cNvCxnSpPr>
              <a:cxnSpLocks/>
            </p:cNvCxnSpPr>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Düz Bağlayıcı 6">
              <a:extLst>
                <a:ext uri="{FF2B5EF4-FFF2-40B4-BE49-F238E27FC236}">
                  <a16:creationId xmlns:a16="http://schemas.microsoft.com/office/drawing/2014/main" id="{A06EB755-19BC-4135-AC9E-216BD9EFBC78}"/>
                </a:ext>
              </a:extLst>
            </p:cNvPr>
            <p:cNvCxnSpPr>
              <a:cxnSpLocks/>
            </p:cNvCxnSpPr>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Düz Bağlayıcı 7">
              <a:extLst>
                <a:ext uri="{FF2B5EF4-FFF2-40B4-BE49-F238E27FC236}">
                  <a16:creationId xmlns:a16="http://schemas.microsoft.com/office/drawing/2014/main" id="{FABBCDE1-ED90-46D4-A54F-8DF75E6355D9}"/>
                </a:ext>
              </a:extLst>
            </p:cNvPr>
            <p:cNvCxnSpPr>
              <a:cxnSpLocks/>
            </p:cNvCxnSpPr>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Düz Bağlayıcı 8">
              <a:extLst>
                <a:ext uri="{FF2B5EF4-FFF2-40B4-BE49-F238E27FC236}">
                  <a16:creationId xmlns:a16="http://schemas.microsoft.com/office/drawing/2014/main" id="{617EE92D-999B-42DC-AE5F-C0EF864B3A76}"/>
                </a:ext>
              </a:extLst>
            </p:cNvPr>
            <p:cNvCxnSpPr>
              <a:cxnSpLocks/>
            </p:cNvCxnSpPr>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Düz Bağlayıcı 9">
              <a:extLst>
                <a:ext uri="{FF2B5EF4-FFF2-40B4-BE49-F238E27FC236}">
                  <a16:creationId xmlns:a16="http://schemas.microsoft.com/office/drawing/2014/main" id="{0D2D8FEC-E645-4653-AED1-8AC4726539B8}"/>
                </a:ext>
              </a:extLst>
            </p:cNvPr>
            <p:cNvCxnSpPr>
              <a:cxnSpLocks/>
            </p:cNvCxnSpPr>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Düz Bağlayıcı 10">
              <a:extLst>
                <a:ext uri="{FF2B5EF4-FFF2-40B4-BE49-F238E27FC236}">
                  <a16:creationId xmlns:a16="http://schemas.microsoft.com/office/drawing/2014/main" id="{D24F2FD6-0640-4CC1-8BC0-943E18377221}"/>
                </a:ext>
              </a:extLst>
            </p:cNvPr>
            <p:cNvCxnSpPr>
              <a:cxnSpLocks/>
            </p:cNvCxnSpPr>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Düz Bağlayıcı 11">
              <a:extLst>
                <a:ext uri="{FF2B5EF4-FFF2-40B4-BE49-F238E27FC236}">
                  <a16:creationId xmlns:a16="http://schemas.microsoft.com/office/drawing/2014/main" id="{53428DDD-12A7-460B-812A-8B399DB06E80}"/>
                </a:ext>
              </a:extLst>
            </p:cNvPr>
            <p:cNvCxnSpPr>
              <a:cxnSpLocks/>
            </p:cNvCxnSpPr>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Düz Bağlayıcı 12">
              <a:extLst>
                <a:ext uri="{FF2B5EF4-FFF2-40B4-BE49-F238E27FC236}">
                  <a16:creationId xmlns:a16="http://schemas.microsoft.com/office/drawing/2014/main" id="{D5338223-5FF2-41AC-983B-2579BF283589}"/>
                </a:ext>
              </a:extLst>
            </p:cNvPr>
            <p:cNvCxnSpPr>
              <a:cxnSpLocks/>
            </p:cNvCxnSpPr>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Düz Bağlayıcı 13">
              <a:extLst>
                <a:ext uri="{FF2B5EF4-FFF2-40B4-BE49-F238E27FC236}">
                  <a16:creationId xmlns:a16="http://schemas.microsoft.com/office/drawing/2014/main" id="{205BC773-8A9D-4A41-AB44-232E27D97A01}"/>
                </a:ext>
              </a:extLst>
            </p:cNvPr>
            <p:cNvCxnSpPr>
              <a:cxnSpLocks/>
            </p:cNvCxnSpPr>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Düz Bağlayıcı 14">
              <a:extLst>
                <a:ext uri="{FF2B5EF4-FFF2-40B4-BE49-F238E27FC236}">
                  <a16:creationId xmlns:a16="http://schemas.microsoft.com/office/drawing/2014/main" id="{88C44602-D29E-4377-8B26-1026454E539F}"/>
                </a:ext>
              </a:extLst>
            </p:cNvPr>
            <p:cNvCxnSpPr>
              <a:cxnSpLocks/>
            </p:cNvCxnSpPr>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Düz Bağlayıcı 15">
              <a:extLst>
                <a:ext uri="{FF2B5EF4-FFF2-40B4-BE49-F238E27FC236}">
                  <a16:creationId xmlns:a16="http://schemas.microsoft.com/office/drawing/2014/main" id="{62256972-09FB-4BB3-9C4C-E3B88A018FBA}"/>
                </a:ext>
              </a:extLst>
            </p:cNvPr>
            <p:cNvCxnSpPr>
              <a:cxnSpLocks/>
            </p:cNvCxnSpPr>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Düz Bağlayıcı 16">
              <a:extLst>
                <a:ext uri="{FF2B5EF4-FFF2-40B4-BE49-F238E27FC236}">
                  <a16:creationId xmlns:a16="http://schemas.microsoft.com/office/drawing/2014/main" id="{0134E892-CE91-40D7-92B3-CDD7EC5FA953}"/>
                </a:ext>
              </a:extLst>
            </p:cNvPr>
            <p:cNvCxnSpPr>
              <a:cxnSpLocks/>
            </p:cNvCxnSpPr>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Düz Bağlayıcı 17">
              <a:extLst>
                <a:ext uri="{FF2B5EF4-FFF2-40B4-BE49-F238E27FC236}">
                  <a16:creationId xmlns:a16="http://schemas.microsoft.com/office/drawing/2014/main" id="{87C3F8A2-919C-48E1-80E9-3CE46ED50A89}"/>
                </a:ext>
              </a:extLst>
            </p:cNvPr>
            <p:cNvCxnSpPr>
              <a:cxnSpLocks/>
            </p:cNvCxnSpPr>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Düz Bağlayıcı 18">
              <a:extLst>
                <a:ext uri="{FF2B5EF4-FFF2-40B4-BE49-F238E27FC236}">
                  <a16:creationId xmlns:a16="http://schemas.microsoft.com/office/drawing/2014/main" id="{5F8EAB05-F7F8-4E3A-90CA-1F649D8F75C3}"/>
                </a:ext>
              </a:extLst>
            </p:cNvPr>
            <p:cNvCxnSpPr>
              <a:cxnSpLocks/>
            </p:cNvCxnSpPr>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Düz Bağlayıcı 19">
              <a:extLst>
                <a:ext uri="{FF2B5EF4-FFF2-40B4-BE49-F238E27FC236}">
                  <a16:creationId xmlns:a16="http://schemas.microsoft.com/office/drawing/2014/main" id="{3DEB4BDA-07F6-406A-9F3D-B698C40621E2}"/>
                </a:ext>
              </a:extLst>
            </p:cNvPr>
            <p:cNvCxnSpPr>
              <a:cxnSpLocks/>
            </p:cNvCxnSpPr>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Düz Bağlayıcı 20">
              <a:extLst>
                <a:ext uri="{FF2B5EF4-FFF2-40B4-BE49-F238E27FC236}">
                  <a16:creationId xmlns:a16="http://schemas.microsoft.com/office/drawing/2014/main" id="{07F9A11A-092D-46B1-9A4A-1D4B6EA5ACB5}"/>
                </a:ext>
              </a:extLst>
            </p:cNvPr>
            <p:cNvCxnSpPr>
              <a:cxnSpLocks/>
            </p:cNvCxnSpPr>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Düz Bağlayıcı 21">
              <a:extLst>
                <a:ext uri="{FF2B5EF4-FFF2-40B4-BE49-F238E27FC236}">
                  <a16:creationId xmlns:a16="http://schemas.microsoft.com/office/drawing/2014/main" id="{0001BAA7-FA74-4D23-BA66-9B69F5C93BFA}"/>
                </a:ext>
              </a:extLst>
            </p:cNvPr>
            <p:cNvCxnSpPr>
              <a:cxnSpLocks/>
            </p:cNvCxnSpPr>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Düz Bağlayıcı 22">
              <a:extLst>
                <a:ext uri="{FF2B5EF4-FFF2-40B4-BE49-F238E27FC236}">
                  <a16:creationId xmlns:a16="http://schemas.microsoft.com/office/drawing/2014/main" id="{C9A5E888-F108-4A4B-8F5C-BDDA111A2C24}"/>
                </a:ext>
              </a:extLst>
            </p:cNvPr>
            <p:cNvCxnSpPr>
              <a:cxnSpLocks/>
            </p:cNvCxnSpPr>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Düz Bağlayıcı 23">
              <a:extLst>
                <a:ext uri="{FF2B5EF4-FFF2-40B4-BE49-F238E27FC236}">
                  <a16:creationId xmlns:a16="http://schemas.microsoft.com/office/drawing/2014/main" id="{D6BEBDE4-B729-4E11-BF86-C230F3E43ED3}"/>
                </a:ext>
              </a:extLst>
            </p:cNvPr>
            <p:cNvCxnSpPr>
              <a:cxnSpLocks/>
            </p:cNvCxnSpPr>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Düz Bağlayıcı 24">
              <a:extLst>
                <a:ext uri="{FF2B5EF4-FFF2-40B4-BE49-F238E27FC236}">
                  <a16:creationId xmlns:a16="http://schemas.microsoft.com/office/drawing/2014/main" id="{D89A8680-5A41-4BF5-8D16-9527D5255B52}"/>
                </a:ext>
              </a:extLst>
            </p:cNvPr>
            <p:cNvCxnSpPr>
              <a:cxnSpLocks/>
            </p:cNvCxnSpPr>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Düz Bağlayıcı 25">
              <a:extLst>
                <a:ext uri="{FF2B5EF4-FFF2-40B4-BE49-F238E27FC236}">
                  <a16:creationId xmlns:a16="http://schemas.microsoft.com/office/drawing/2014/main" id="{6CECFD79-4E24-4938-B106-D35D6B7557A4}"/>
                </a:ext>
              </a:extLst>
            </p:cNvPr>
            <p:cNvCxnSpPr>
              <a:cxnSpLocks/>
            </p:cNvCxnSpPr>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Düz Bağlayıcı 26">
              <a:extLst>
                <a:ext uri="{FF2B5EF4-FFF2-40B4-BE49-F238E27FC236}">
                  <a16:creationId xmlns:a16="http://schemas.microsoft.com/office/drawing/2014/main" id="{DCA81B51-2EF6-40AB-90F9-7BCBEBEAA09C}"/>
                </a:ext>
              </a:extLst>
            </p:cNvPr>
            <p:cNvCxnSpPr>
              <a:cxnSpLocks/>
            </p:cNvCxnSpPr>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Düz Bağlayıcı 27">
              <a:extLst>
                <a:ext uri="{FF2B5EF4-FFF2-40B4-BE49-F238E27FC236}">
                  <a16:creationId xmlns:a16="http://schemas.microsoft.com/office/drawing/2014/main" id="{95BAA676-23D8-4C3F-852F-187DC2B66BF0}"/>
                </a:ext>
              </a:extLst>
            </p:cNvPr>
            <p:cNvCxnSpPr>
              <a:cxnSpLocks/>
            </p:cNvCxnSpPr>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Düz Bağlayıcı 28">
              <a:extLst>
                <a:ext uri="{FF2B5EF4-FFF2-40B4-BE49-F238E27FC236}">
                  <a16:creationId xmlns:a16="http://schemas.microsoft.com/office/drawing/2014/main" id="{CA6E4405-CD90-4F7F-85B0-08CF800D99CB}"/>
                </a:ext>
              </a:extLst>
            </p:cNvPr>
            <p:cNvCxnSpPr>
              <a:cxnSpLocks/>
            </p:cNvCxnSpPr>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Düz Bağlayıcı 29">
              <a:extLst>
                <a:ext uri="{FF2B5EF4-FFF2-40B4-BE49-F238E27FC236}">
                  <a16:creationId xmlns:a16="http://schemas.microsoft.com/office/drawing/2014/main" id="{8DD2B8C8-4CC0-425C-9E23-15300BEF5BEA}"/>
                </a:ext>
              </a:extLst>
            </p:cNvPr>
            <p:cNvCxnSpPr>
              <a:cxnSpLocks/>
            </p:cNvCxnSpPr>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Düz Bağlayıcı 30">
              <a:extLst>
                <a:ext uri="{FF2B5EF4-FFF2-40B4-BE49-F238E27FC236}">
                  <a16:creationId xmlns:a16="http://schemas.microsoft.com/office/drawing/2014/main" id="{E84B1743-F5A2-44CC-A085-7DF4AD9F9FDC}"/>
                </a:ext>
              </a:extLst>
            </p:cNvPr>
            <p:cNvCxnSpPr>
              <a:cxnSpLocks/>
            </p:cNvCxnSpPr>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Düz Bağlayıcı 31">
              <a:extLst>
                <a:ext uri="{FF2B5EF4-FFF2-40B4-BE49-F238E27FC236}">
                  <a16:creationId xmlns:a16="http://schemas.microsoft.com/office/drawing/2014/main" id="{C31D2A5C-768C-44BE-BCC2-DE75C8D36665}"/>
                </a:ext>
              </a:extLst>
            </p:cNvPr>
            <p:cNvCxnSpPr>
              <a:cxnSpLocks/>
            </p:cNvCxnSpPr>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Düz Bağlayıcı 32">
              <a:extLst>
                <a:ext uri="{FF2B5EF4-FFF2-40B4-BE49-F238E27FC236}">
                  <a16:creationId xmlns:a16="http://schemas.microsoft.com/office/drawing/2014/main" id="{F4196A7A-2609-45EB-A922-866317428BAD}"/>
                </a:ext>
              </a:extLst>
            </p:cNvPr>
            <p:cNvCxnSpPr>
              <a:cxnSpLocks/>
            </p:cNvCxnSpPr>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Düz Bağlayıcı 33">
              <a:extLst>
                <a:ext uri="{FF2B5EF4-FFF2-40B4-BE49-F238E27FC236}">
                  <a16:creationId xmlns:a16="http://schemas.microsoft.com/office/drawing/2014/main" id="{653E6B24-2886-472E-9BCF-702135CB99E5}"/>
                </a:ext>
              </a:extLst>
            </p:cNvPr>
            <p:cNvCxnSpPr>
              <a:cxnSpLocks/>
            </p:cNvCxnSpPr>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5" name="Akış çizelgesi: Belge 8">
            <a:extLst>
              <a:ext uri="{FF2B5EF4-FFF2-40B4-BE49-F238E27FC236}">
                <a16:creationId xmlns:a16="http://schemas.microsoft.com/office/drawing/2014/main" id="{8950255A-61D7-40B8-81A8-E5551BC999C0}"/>
              </a:ext>
              <a:ext uri="{C183D7F6-B498-43B3-948B-1728B52AA6E4}">
                <adec:decorative xmlns:adec="http://schemas.microsoft.com/office/drawing/2017/decorative" val="1"/>
              </a:ext>
            </a:extLst>
          </p:cNvPr>
          <p:cNvSpPr/>
          <p:nvPr userDrawn="1"/>
        </p:nvSpPr>
        <p:spPr>
          <a:xfrm>
            <a:off x="-6214" y="-31894"/>
            <a:ext cx="12214827" cy="4760619"/>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26328 h 47652"/>
              <a:gd name="connsiteX1" fmla="*/ 21562 w 21600"/>
              <a:gd name="connsiteY1" fmla="*/ 0 h 47652"/>
              <a:gd name="connsiteX2" fmla="*/ 21600 w 21600"/>
              <a:gd name="connsiteY2" fmla="*/ 43650 h 47652"/>
              <a:gd name="connsiteX3" fmla="*/ 0 w 21600"/>
              <a:gd name="connsiteY3" fmla="*/ 46500 h 47652"/>
              <a:gd name="connsiteX4" fmla="*/ 0 w 21600"/>
              <a:gd name="connsiteY4" fmla="*/ 26328 h 47652"/>
              <a:gd name="connsiteX0" fmla="*/ 56 w 21600"/>
              <a:gd name="connsiteY0" fmla="*/ 98 h 47652"/>
              <a:gd name="connsiteX1" fmla="*/ 21562 w 21600"/>
              <a:gd name="connsiteY1" fmla="*/ 0 h 47652"/>
              <a:gd name="connsiteX2" fmla="*/ 21600 w 21600"/>
              <a:gd name="connsiteY2" fmla="*/ 43650 h 47652"/>
              <a:gd name="connsiteX3" fmla="*/ 0 w 21600"/>
              <a:gd name="connsiteY3" fmla="*/ 46500 h 47652"/>
              <a:gd name="connsiteX4" fmla="*/ 56 w 21600"/>
              <a:gd name="connsiteY4" fmla="*/ 98 h 47652"/>
              <a:gd name="connsiteX0" fmla="*/ 37 w 21600"/>
              <a:gd name="connsiteY0" fmla="*/ 196 h 47652"/>
              <a:gd name="connsiteX1" fmla="*/ 21562 w 21600"/>
              <a:gd name="connsiteY1" fmla="*/ 0 h 47652"/>
              <a:gd name="connsiteX2" fmla="*/ 21600 w 21600"/>
              <a:gd name="connsiteY2" fmla="*/ 43650 h 47652"/>
              <a:gd name="connsiteX3" fmla="*/ 0 w 21600"/>
              <a:gd name="connsiteY3" fmla="*/ 46500 h 47652"/>
              <a:gd name="connsiteX4" fmla="*/ 37 w 21600"/>
              <a:gd name="connsiteY4" fmla="*/ 196 h 47652"/>
              <a:gd name="connsiteX0" fmla="*/ 5 w 21606"/>
              <a:gd name="connsiteY0" fmla="*/ 196 h 47652"/>
              <a:gd name="connsiteX1" fmla="*/ 21568 w 21606"/>
              <a:gd name="connsiteY1" fmla="*/ 0 h 47652"/>
              <a:gd name="connsiteX2" fmla="*/ 21606 w 21606"/>
              <a:gd name="connsiteY2" fmla="*/ 43650 h 47652"/>
              <a:gd name="connsiteX3" fmla="*/ 6 w 21606"/>
              <a:gd name="connsiteY3" fmla="*/ 46500 h 47652"/>
              <a:gd name="connsiteX4" fmla="*/ 5 w 21606"/>
              <a:gd name="connsiteY4" fmla="*/ 196 h 47652"/>
              <a:gd name="connsiteX0" fmla="*/ 3 w 21642"/>
              <a:gd name="connsiteY0" fmla="*/ 1 h 47652"/>
              <a:gd name="connsiteX1" fmla="*/ 21604 w 21642"/>
              <a:gd name="connsiteY1" fmla="*/ 0 h 47652"/>
              <a:gd name="connsiteX2" fmla="*/ 21642 w 21642"/>
              <a:gd name="connsiteY2" fmla="*/ 43650 h 47652"/>
              <a:gd name="connsiteX3" fmla="*/ 42 w 21642"/>
              <a:gd name="connsiteY3" fmla="*/ 46500 h 47652"/>
              <a:gd name="connsiteX4" fmla="*/ 3 w 21642"/>
              <a:gd name="connsiteY4" fmla="*/ 1 h 47652"/>
              <a:gd name="connsiteX0" fmla="*/ 3 w 21642"/>
              <a:gd name="connsiteY0" fmla="*/ 0 h 47651"/>
              <a:gd name="connsiteX1" fmla="*/ 21623 w 21642"/>
              <a:gd name="connsiteY1" fmla="*/ 97 h 47651"/>
              <a:gd name="connsiteX2" fmla="*/ 21642 w 21642"/>
              <a:gd name="connsiteY2" fmla="*/ 43649 h 47651"/>
              <a:gd name="connsiteX3" fmla="*/ 42 w 21642"/>
              <a:gd name="connsiteY3" fmla="*/ 46499 h 47651"/>
              <a:gd name="connsiteX4" fmla="*/ 3 w 21642"/>
              <a:gd name="connsiteY4" fmla="*/ 0 h 47651"/>
              <a:gd name="connsiteX0" fmla="*/ 3 w 21642"/>
              <a:gd name="connsiteY0" fmla="*/ 147 h 47798"/>
              <a:gd name="connsiteX1" fmla="*/ 21623 w 21642"/>
              <a:gd name="connsiteY1" fmla="*/ 0 h 47798"/>
              <a:gd name="connsiteX2" fmla="*/ 21642 w 21642"/>
              <a:gd name="connsiteY2" fmla="*/ 43796 h 47798"/>
              <a:gd name="connsiteX3" fmla="*/ 42 w 21642"/>
              <a:gd name="connsiteY3" fmla="*/ 46646 h 47798"/>
              <a:gd name="connsiteX4" fmla="*/ 3 w 21642"/>
              <a:gd name="connsiteY4" fmla="*/ 147 h 47798"/>
              <a:gd name="connsiteX0" fmla="*/ 17 w 21656"/>
              <a:gd name="connsiteY0" fmla="*/ 147 h 47742"/>
              <a:gd name="connsiteX1" fmla="*/ 21637 w 21656"/>
              <a:gd name="connsiteY1" fmla="*/ 0 h 47742"/>
              <a:gd name="connsiteX2" fmla="*/ 21656 w 21656"/>
              <a:gd name="connsiteY2" fmla="*/ 43796 h 47742"/>
              <a:gd name="connsiteX3" fmla="*/ 0 w 21656"/>
              <a:gd name="connsiteY3" fmla="*/ 46582 h 47742"/>
              <a:gd name="connsiteX4" fmla="*/ 17 w 21656"/>
              <a:gd name="connsiteY4" fmla="*/ 147 h 47742"/>
              <a:gd name="connsiteX0" fmla="*/ 17 w 21663"/>
              <a:gd name="connsiteY0" fmla="*/ 73 h 47668"/>
              <a:gd name="connsiteX1" fmla="*/ 21663 w 21663"/>
              <a:gd name="connsiteY1" fmla="*/ 0 h 47668"/>
              <a:gd name="connsiteX2" fmla="*/ 21656 w 21663"/>
              <a:gd name="connsiteY2" fmla="*/ 43722 h 47668"/>
              <a:gd name="connsiteX3" fmla="*/ 0 w 21663"/>
              <a:gd name="connsiteY3" fmla="*/ 46508 h 47668"/>
              <a:gd name="connsiteX4" fmla="*/ 17 w 21663"/>
              <a:gd name="connsiteY4" fmla="*/ 73 h 47668"/>
              <a:gd name="connsiteX0" fmla="*/ 5 w 21671"/>
              <a:gd name="connsiteY0" fmla="*/ 73 h 47668"/>
              <a:gd name="connsiteX1" fmla="*/ 21671 w 21671"/>
              <a:gd name="connsiteY1" fmla="*/ 0 h 47668"/>
              <a:gd name="connsiteX2" fmla="*/ 21664 w 21671"/>
              <a:gd name="connsiteY2" fmla="*/ 43722 h 47668"/>
              <a:gd name="connsiteX3" fmla="*/ 8 w 21671"/>
              <a:gd name="connsiteY3" fmla="*/ 46508 h 47668"/>
              <a:gd name="connsiteX4" fmla="*/ 5 w 21671"/>
              <a:gd name="connsiteY4" fmla="*/ 73 h 47668"/>
              <a:gd name="connsiteX0" fmla="*/ 5 w 21671"/>
              <a:gd name="connsiteY0" fmla="*/ 73 h 47668"/>
              <a:gd name="connsiteX1" fmla="*/ 21671 w 21671"/>
              <a:gd name="connsiteY1" fmla="*/ 0 h 47668"/>
              <a:gd name="connsiteX2" fmla="*/ 21670 w 21671"/>
              <a:gd name="connsiteY2" fmla="*/ 43722 h 47668"/>
              <a:gd name="connsiteX3" fmla="*/ 8 w 21671"/>
              <a:gd name="connsiteY3" fmla="*/ 46508 h 47668"/>
              <a:gd name="connsiteX4" fmla="*/ 5 w 21671"/>
              <a:gd name="connsiteY4" fmla="*/ 73 h 47668"/>
              <a:gd name="connsiteX0" fmla="*/ 4 w 21676"/>
              <a:gd name="connsiteY0" fmla="*/ 0 h 47722"/>
              <a:gd name="connsiteX1" fmla="*/ 21676 w 21676"/>
              <a:gd name="connsiteY1" fmla="*/ 54 h 47722"/>
              <a:gd name="connsiteX2" fmla="*/ 21675 w 21676"/>
              <a:gd name="connsiteY2" fmla="*/ 43776 h 47722"/>
              <a:gd name="connsiteX3" fmla="*/ 13 w 21676"/>
              <a:gd name="connsiteY3" fmla="*/ 46562 h 47722"/>
              <a:gd name="connsiteX4" fmla="*/ 4 w 21676"/>
              <a:gd name="connsiteY4" fmla="*/ 0 h 47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6" h="47722">
                <a:moveTo>
                  <a:pt x="4" y="0"/>
                </a:moveTo>
                <a:lnTo>
                  <a:pt x="21676" y="54"/>
                </a:lnTo>
                <a:cubicBezTo>
                  <a:pt x="21676" y="5828"/>
                  <a:pt x="21675" y="38002"/>
                  <a:pt x="21675" y="43776"/>
                </a:cubicBezTo>
                <a:cubicBezTo>
                  <a:pt x="10875" y="43776"/>
                  <a:pt x="10813" y="50312"/>
                  <a:pt x="13" y="46562"/>
                </a:cubicBezTo>
                <a:cubicBezTo>
                  <a:pt x="32" y="31095"/>
                  <a:pt x="-15" y="15467"/>
                  <a:pt x="4"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noProof="0">
              <a:solidFill>
                <a:schemeClr val="bg1"/>
              </a:solidFill>
            </a:endParaRPr>
          </a:p>
        </p:txBody>
      </p:sp>
      <p:sp>
        <p:nvSpPr>
          <p:cNvPr id="36" name="Başlık 1">
            <a:extLst>
              <a:ext uri="{FF2B5EF4-FFF2-40B4-BE49-F238E27FC236}">
                <a16:creationId xmlns:a16="http://schemas.microsoft.com/office/drawing/2014/main" id="{38904292-78D1-42CD-8EC5-4992803B9A1E}"/>
              </a:ext>
            </a:extLst>
          </p:cNvPr>
          <p:cNvSpPr>
            <a:spLocks noGrp="1"/>
          </p:cNvSpPr>
          <p:nvPr>
            <p:ph type="title"/>
          </p:nvPr>
        </p:nvSpPr>
        <p:spPr>
          <a:xfrm>
            <a:off x="457200" y="4657856"/>
            <a:ext cx="10744186" cy="1589223"/>
          </a:xfrm>
          <a:prstGeom prst="rect">
            <a:avLst/>
          </a:prstGeom>
        </p:spPr>
        <p:txBody>
          <a:bodyPr rtlCol="0" anchor="ctr">
            <a:normAutofit/>
          </a:bodyPr>
          <a:lstStyle>
            <a:lvl1pPr>
              <a:defRPr sz="4400"/>
            </a:lvl1pPr>
          </a:lstStyle>
          <a:p>
            <a:pPr rtl="0">
              <a:lnSpc>
                <a:spcPct val="110000"/>
              </a:lnSpc>
            </a:pPr>
            <a:r>
              <a:rPr lang="tr-TR" noProof="0">
                <a:solidFill>
                  <a:srgbClr val="FFFFFF"/>
                </a:solidFill>
                <a:cs typeface="Posterama" panose="020B0504020200020000" pitchFamily="34" charset="0"/>
              </a:rPr>
              <a:t>Asıl başlık stilini düzenlemek için tıklayın</a:t>
            </a:r>
          </a:p>
        </p:txBody>
      </p:sp>
      <p:sp>
        <p:nvSpPr>
          <p:cNvPr id="40" name="Tarih Yer Tutucusu 3">
            <a:extLst>
              <a:ext uri="{FF2B5EF4-FFF2-40B4-BE49-F238E27FC236}">
                <a16:creationId xmlns:a16="http://schemas.microsoft.com/office/drawing/2014/main" id="{0B283B3A-087C-457E-A2AA-C7F855A8F10F}"/>
              </a:ext>
            </a:extLst>
          </p:cNvPr>
          <p:cNvSpPr>
            <a:spLocks noGrp="1"/>
          </p:cNvSpPr>
          <p:nvPr>
            <p:ph type="dt" sz="half" idx="10"/>
          </p:nvPr>
        </p:nvSpPr>
        <p:spPr>
          <a:xfrm>
            <a:off x="457200" y="6324600"/>
            <a:ext cx="2560220" cy="365125"/>
          </a:xfrm>
          <a:prstGeom prst="rect">
            <a:avLst/>
          </a:prstGeom>
        </p:spPr>
        <p:txBody>
          <a:bodyPr rtlCol="0" anchor="ctr"/>
          <a:lstStyle>
            <a:lvl1pPr>
              <a:defRPr sz="900" spc="150" baseline="0">
                <a:solidFill>
                  <a:schemeClr val="bg1"/>
                </a:solidFill>
              </a:defRPr>
            </a:lvl1pPr>
          </a:lstStyle>
          <a:p>
            <a:pPr rtl="0"/>
            <a:r>
              <a:rPr lang="tr-TR" noProof="0"/>
              <a:t>02/02/20XX</a:t>
            </a:r>
          </a:p>
        </p:txBody>
      </p:sp>
      <p:sp>
        <p:nvSpPr>
          <p:cNvPr id="41" name="Alt Bilgi Yer Tutucusu 4">
            <a:extLst>
              <a:ext uri="{FF2B5EF4-FFF2-40B4-BE49-F238E27FC236}">
                <a16:creationId xmlns:a16="http://schemas.microsoft.com/office/drawing/2014/main" id="{B407BCF8-1966-4465-AC77-708642E4FEDC}"/>
              </a:ext>
            </a:extLst>
          </p:cNvPr>
          <p:cNvSpPr>
            <a:spLocks noGrp="1"/>
          </p:cNvSpPr>
          <p:nvPr>
            <p:ph type="ftr" sz="quarter" idx="11"/>
          </p:nvPr>
        </p:nvSpPr>
        <p:spPr>
          <a:xfrm>
            <a:off x="4200861" y="6319838"/>
            <a:ext cx="3982781" cy="365125"/>
          </a:xfrm>
          <a:prstGeom prst="rect">
            <a:avLst/>
          </a:prstGeom>
        </p:spPr>
        <p:txBody>
          <a:bodyPr rtlCol="0" anchor="ctr"/>
          <a:lstStyle>
            <a:lvl1pPr algn="ctr">
              <a:defRPr sz="900" spc="150" baseline="0">
                <a:solidFill>
                  <a:schemeClr val="bg1"/>
                </a:solidFill>
              </a:defRPr>
            </a:lvl1pPr>
          </a:lstStyle>
          <a:p>
            <a:pPr rtl="0"/>
            <a:r>
              <a:rPr lang="tr-TR" noProof="0"/>
              <a:t>SUNU BAŞLIĞI</a:t>
            </a:r>
          </a:p>
        </p:txBody>
      </p:sp>
      <p:sp>
        <p:nvSpPr>
          <p:cNvPr id="42" name="Slayt Numarası Yer Tutucusu 5">
            <a:extLst>
              <a:ext uri="{FF2B5EF4-FFF2-40B4-BE49-F238E27FC236}">
                <a16:creationId xmlns:a16="http://schemas.microsoft.com/office/drawing/2014/main" id="{771AF851-D6F8-47DF-80DA-62CC552687E0}"/>
              </a:ext>
            </a:extLst>
          </p:cNvPr>
          <p:cNvSpPr>
            <a:spLocks noGrp="1"/>
          </p:cNvSpPr>
          <p:nvPr>
            <p:ph type="sldNum" sz="quarter" idx="12"/>
          </p:nvPr>
        </p:nvSpPr>
        <p:spPr>
          <a:xfrm>
            <a:off x="11190806" y="6324600"/>
            <a:ext cx="799078" cy="365125"/>
          </a:xfrm>
          <a:prstGeom prst="rect">
            <a:avLst/>
          </a:prstGeom>
        </p:spPr>
        <p:txBody>
          <a:bodyPr rtlCol="0" anchor="ctr"/>
          <a:lstStyle>
            <a:lvl1pPr algn="ctr">
              <a:defRPr sz="900" spc="150" baseline="0">
                <a:solidFill>
                  <a:schemeClr val="bg1"/>
                </a:solidFill>
              </a:defRPr>
            </a:lvl1pPr>
          </a:lstStyle>
          <a:p>
            <a:pPr rtl="0"/>
            <a:fld id="{11A71338-8BA2-4C79-A6C5-5A8E30081D0C}" type="slidenum">
              <a:rPr lang="tr-TR" noProof="0" smtClean="0"/>
              <a:pPr/>
              <a:t>‹#›</a:t>
            </a:fld>
            <a:endParaRPr lang="tr-TR" noProof="0"/>
          </a:p>
        </p:txBody>
      </p:sp>
      <p:sp>
        <p:nvSpPr>
          <p:cNvPr id="44" name="İçerik Yer Tutucusu 37">
            <a:extLst>
              <a:ext uri="{FF2B5EF4-FFF2-40B4-BE49-F238E27FC236}">
                <a16:creationId xmlns:a16="http://schemas.microsoft.com/office/drawing/2014/main" id="{8814F959-09CC-4946-86C4-CFAD4C2BF452}"/>
              </a:ext>
            </a:extLst>
          </p:cNvPr>
          <p:cNvSpPr>
            <a:spLocks noGrp="1"/>
          </p:cNvSpPr>
          <p:nvPr>
            <p:ph sz="quarter" idx="13" hasCustomPrompt="1"/>
          </p:nvPr>
        </p:nvSpPr>
        <p:spPr>
          <a:xfrm>
            <a:off x="401840" y="170451"/>
            <a:ext cx="11407483" cy="4184701"/>
          </a:xfrm>
          <a:prstGeom prst="rect">
            <a:avLst/>
          </a:prstGeom>
        </p:spPr>
        <p:txBody>
          <a:bodyPr rtlCol="0"/>
          <a:lstStyle>
            <a:lvl1pPr marL="0" indent="0">
              <a:buNone/>
              <a:defRPr sz="2000">
                <a:solidFill>
                  <a:schemeClr val="tx1"/>
                </a:solidFill>
              </a:defRPr>
            </a:lvl1pPr>
            <a:lvl2pPr marL="0" indent="0">
              <a:buNone/>
              <a:defRPr sz="1800">
                <a:solidFill>
                  <a:schemeClr val="tx1"/>
                </a:solidFill>
              </a:defRPr>
            </a:lvl2pPr>
            <a:lvl3pPr marL="0" indent="0">
              <a:buNone/>
              <a:defRPr sz="1600">
                <a:solidFill>
                  <a:schemeClr val="tx1"/>
                </a:solidFill>
              </a:defRPr>
            </a:lvl3pPr>
            <a:lvl4pPr marL="0" indent="0">
              <a:buNone/>
              <a:defRPr sz="1400">
                <a:solidFill>
                  <a:schemeClr val="tx1"/>
                </a:solidFill>
              </a:defRPr>
            </a:lvl4pPr>
            <a:lvl5pPr marL="0" indent="0">
              <a:buNone/>
              <a:defRPr sz="1400">
                <a:solidFill>
                  <a:schemeClr val="tx1"/>
                </a:solidFill>
              </a:defRPr>
            </a:lvl5pPr>
          </a:lstStyle>
          <a:p>
            <a:pPr lvl="0" rtl="0"/>
            <a:r>
              <a:rPr lang="tr-TR" noProof="0"/>
              <a:t>İçerik eklemek için tıklayın</a:t>
            </a:r>
          </a:p>
        </p:txBody>
      </p:sp>
    </p:spTree>
    <p:extLst>
      <p:ext uri="{BB962C8B-B14F-4D97-AF65-F5344CB8AC3E}">
        <p14:creationId xmlns:p14="http://schemas.microsoft.com/office/powerpoint/2010/main" val="27131295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apanış">
    <p:spTree>
      <p:nvGrpSpPr>
        <p:cNvPr id="1" name=""/>
        <p:cNvGrpSpPr/>
        <p:nvPr/>
      </p:nvGrpSpPr>
      <p:grpSpPr>
        <a:xfrm>
          <a:off x="0" y="0"/>
          <a:ext cx="0" cy="0"/>
          <a:chOff x="0" y="0"/>
          <a:chExt cx="0" cy="0"/>
        </a:xfrm>
      </p:grpSpPr>
      <p:sp useBgFill="1">
        <p:nvSpPr>
          <p:cNvPr id="51" name="Dikdörtgen 50">
            <a:extLst>
              <a:ext uri="{FF2B5EF4-FFF2-40B4-BE49-F238E27FC236}">
                <a16:creationId xmlns:a16="http://schemas.microsoft.com/office/drawing/2014/main" id="{4987528D-293D-419F-B6B1-A104443B2F85}"/>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noProof="0">
              <a:solidFill>
                <a:schemeClr val="bg1"/>
              </a:solidFill>
            </a:endParaRPr>
          </a:p>
        </p:txBody>
      </p:sp>
      <p:sp>
        <p:nvSpPr>
          <p:cNvPr id="52" name="Dikdörtgen 51">
            <a:extLst>
              <a:ext uri="{FF2B5EF4-FFF2-40B4-BE49-F238E27FC236}">
                <a16:creationId xmlns:a16="http://schemas.microsoft.com/office/drawing/2014/main" id="{AA467263-FC60-4269-BE10-A00F3AE96AB9}"/>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noProof="0">
              <a:solidFill>
                <a:schemeClr val="bg1"/>
              </a:solidFill>
            </a:endParaRPr>
          </a:p>
        </p:txBody>
      </p:sp>
      <p:sp>
        <p:nvSpPr>
          <p:cNvPr id="53" name="Dik Üçgen 52">
            <a:extLst>
              <a:ext uri="{FF2B5EF4-FFF2-40B4-BE49-F238E27FC236}">
                <a16:creationId xmlns:a16="http://schemas.microsoft.com/office/drawing/2014/main" id="{0A2143FD-5B7E-4844-9056-07C72D17C935}"/>
              </a:ext>
              <a:ext uri="{C183D7F6-B498-43B3-948B-1728B52AA6E4}">
                <adec:decorative xmlns:adec="http://schemas.microsoft.com/office/drawing/2017/decorative" val="1"/>
              </a:ext>
            </a:extLst>
          </p:cNvPr>
          <p:cNvSpPr/>
          <p:nvPr userDrawn="1"/>
        </p:nvSpPr>
        <p:spPr>
          <a:xfrm rot="13500000">
            <a:off x="-265271" y="2673521"/>
            <a:ext cx="568289" cy="568289"/>
          </a:xfrm>
          <a:prstGeom prst="rtTriangl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noProof="0"/>
          </a:p>
        </p:txBody>
      </p:sp>
      <p:sp>
        <p:nvSpPr>
          <p:cNvPr id="54" name="Akış çizelgesi: Belge 53">
            <a:extLst>
              <a:ext uri="{FF2B5EF4-FFF2-40B4-BE49-F238E27FC236}">
                <a16:creationId xmlns:a16="http://schemas.microsoft.com/office/drawing/2014/main" id="{FD193356-2BA7-4BBE-A881-735188BBDB3F}"/>
              </a:ext>
              <a:ext uri="{C183D7F6-B498-43B3-948B-1728B52AA6E4}">
                <adec:decorative xmlns:adec="http://schemas.microsoft.com/office/drawing/2017/decorative" val="1"/>
              </a:ext>
            </a:extLst>
          </p:cNvPr>
          <p:cNvSpPr/>
          <p:nvPr userDrawn="1"/>
        </p:nvSpPr>
        <p:spPr>
          <a:xfrm rot="5400000">
            <a:off x="7455724" y="2105114"/>
            <a:ext cx="6858000" cy="2647778"/>
          </a:xfrm>
          <a:prstGeom prst="flowChartDocument">
            <a:avLst/>
          </a:prstGeom>
          <a:solidFill>
            <a:schemeClr val="accent6">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noProof="0">
              <a:solidFill>
                <a:schemeClr val="bg1"/>
              </a:solidFill>
            </a:endParaRPr>
          </a:p>
        </p:txBody>
      </p:sp>
      <p:grpSp>
        <p:nvGrpSpPr>
          <p:cNvPr id="55" name="Grup 54">
            <a:extLst>
              <a:ext uri="{FF2B5EF4-FFF2-40B4-BE49-F238E27FC236}">
                <a16:creationId xmlns:a16="http://schemas.microsoft.com/office/drawing/2014/main" id="{BABB6A4E-AAF5-46BC-AF70-EFB826898F06}"/>
              </a:ext>
              <a:ext uri="{C183D7F6-B498-43B3-948B-1728B52AA6E4}">
                <adec:decorative xmlns:adec="http://schemas.microsoft.com/office/drawing/2017/decorative" val="1"/>
              </a:ext>
            </a:extLst>
          </p:cNvPr>
          <p:cNvGrpSpPr/>
          <p:nvPr userDrawn="1"/>
        </p:nvGrpSpPr>
        <p:grpSpPr>
          <a:xfrm>
            <a:off x="-6214" y="-1"/>
            <a:ext cx="12214827" cy="6858000"/>
            <a:chOff x="-6214" y="-1"/>
            <a:chExt cx="12214827" cy="6858000"/>
          </a:xfrm>
        </p:grpSpPr>
        <p:cxnSp>
          <p:nvCxnSpPr>
            <p:cNvPr id="56" name="Düz Bağlayıcı 55">
              <a:extLst>
                <a:ext uri="{FF2B5EF4-FFF2-40B4-BE49-F238E27FC236}">
                  <a16:creationId xmlns:a16="http://schemas.microsoft.com/office/drawing/2014/main" id="{5098CE0A-07AF-475D-847B-BC2C09B11257}"/>
                </a:ext>
              </a:extLst>
            </p:cNvPr>
            <p:cNvCxnSpPr>
              <a:cxnSpLocks/>
            </p:cNvCxnSpPr>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Düz Bağlayıcı 56">
              <a:extLst>
                <a:ext uri="{FF2B5EF4-FFF2-40B4-BE49-F238E27FC236}">
                  <a16:creationId xmlns:a16="http://schemas.microsoft.com/office/drawing/2014/main" id="{0FAF8888-5C58-4210-9B6C-8453116F89D7}"/>
                </a:ext>
              </a:extLst>
            </p:cNvPr>
            <p:cNvCxnSpPr>
              <a:cxnSpLocks/>
            </p:cNvCxnSpPr>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Düz Bağlayıcı 57">
              <a:extLst>
                <a:ext uri="{FF2B5EF4-FFF2-40B4-BE49-F238E27FC236}">
                  <a16:creationId xmlns:a16="http://schemas.microsoft.com/office/drawing/2014/main" id="{E55DA967-527D-4EF5-BC5B-C9A4D0AE670B}"/>
                </a:ext>
              </a:extLst>
            </p:cNvPr>
            <p:cNvCxnSpPr>
              <a:cxnSpLocks/>
            </p:cNvCxnSpPr>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Düz Bağlayıcı 58">
              <a:extLst>
                <a:ext uri="{FF2B5EF4-FFF2-40B4-BE49-F238E27FC236}">
                  <a16:creationId xmlns:a16="http://schemas.microsoft.com/office/drawing/2014/main" id="{AD4B90F1-FA63-44F8-AFBD-EAA664F2668D}"/>
                </a:ext>
              </a:extLst>
            </p:cNvPr>
            <p:cNvCxnSpPr>
              <a:cxnSpLocks/>
            </p:cNvCxnSpPr>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Düz Bağlayıcı 59">
              <a:extLst>
                <a:ext uri="{FF2B5EF4-FFF2-40B4-BE49-F238E27FC236}">
                  <a16:creationId xmlns:a16="http://schemas.microsoft.com/office/drawing/2014/main" id="{779BC52E-5A86-4380-BDBD-4A8C8F79F3DA}"/>
                </a:ext>
              </a:extLst>
            </p:cNvPr>
            <p:cNvCxnSpPr>
              <a:cxnSpLocks/>
            </p:cNvCxnSpPr>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Düz Bağlayıcı 60">
              <a:extLst>
                <a:ext uri="{FF2B5EF4-FFF2-40B4-BE49-F238E27FC236}">
                  <a16:creationId xmlns:a16="http://schemas.microsoft.com/office/drawing/2014/main" id="{7518DD47-B72F-4572-8652-594CB38C7C77}"/>
                </a:ext>
              </a:extLst>
            </p:cNvPr>
            <p:cNvCxnSpPr>
              <a:cxnSpLocks/>
            </p:cNvCxnSpPr>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Düz Bağlayıcı 61">
              <a:extLst>
                <a:ext uri="{FF2B5EF4-FFF2-40B4-BE49-F238E27FC236}">
                  <a16:creationId xmlns:a16="http://schemas.microsoft.com/office/drawing/2014/main" id="{6BB75A49-D451-4D82-A22C-FF0946E6DED9}"/>
                </a:ext>
              </a:extLst>
            </p:cNvPr>
            <p:cNvCxnSpPr>
              <a:cxnSpLocks/>
            </p:cNvCxnSpPr>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Düz Bağlayıcı 62">
              <a:extLst>
                <a:ext uri="{FF2B5EF4-FFF2-40B4-BE49-F238E27FC236}">
                  <a16:creationId xmlns:a16="http://schemas.microsoft.com/office/drawing/2014/main" id="{0BCB1FB9-CC9B-48F2-90C3-821F3F616C17}"/>
                </a:ext>
              </a:extLst>
            </p:cNvPr>
            <p:cNvCxnSpPr>
              <a:cxnSpLocks/>
            </p:cNvCxnSpPr>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Düz Bağlayıcı 63">
              <a:extLst>
                <a:ext uri="{FF2B5EF4-FFF2-40B4-BE49-F238E27FC236}">
                  <a16:creationId xmlns:a16="http://schemas.microsoft.com/office/drawing/2014/main" id="{A6D00A7D-DC23-4315-9EC0-B669EB491DB1}"/>
                </a:ext>
              </a:extLst>
            </p:cNvPr>
            <p:cNvCxnSpPr>
              <a:cxnSpLocks/>
            </p:cNvCxnSpPr>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Düz Bağlayıcı 64">
              <a:extLst>
                <a:ext uri="{FF2B5EF4-FFF2-40B4-BE49-F238E27FC236}">
                  <a16:creationId xmlns:a16="http://schemas.microsoft.com/office/drawing/2014/main" id="{3E76C2DE-1D31-4289-AE7D-6C34B9BEE7E0}"/>
                </a:ext>
              </a:extLst>
            </p:cNvPr>
            <p:cNvCxnSpPr>
              <a:cxnSpLocks/>
            </p:cNvCxnSpPr>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Düz Bağlayıcı 65">
              <a:extLst>
                <a:ext uri="{FF2B5EF4-FFF2-40B4-BE49-F238E27FC236}">
                  <a16:creationId xmlns:a16="http://schemas.microsoft.com/office/drawing/2014/main" id="{B62E9492-F409-482D-B645-10FF6AC41AF9}"/>
                </a:ext>
              </a:extLst>
            </p:cNvPr>
            <p:cNvCxnSpPr>
              <a:cxnSpLocks/>
            </p:cNvCxnSpPr>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Düz Bağlayıcı 66">
              <a:extLst>
                <a:ext uri="{FF2B5EF4-FFF2-40B4-BE49-F238E27FC236}">
                  <a16:creationId xmlns:a16="http://schemas.microsoft.com/office/drawing/2014/main" id="{62DC565F-0CA2-4501-8213-735FFE3DF6B3}"/>
                </a:ext>
              </a:extLst>
            </p:cNvPr>
            <p:cNvCxnSpPr>
              <a:cxnSpLocks/>
            </p:cNvCxnSpPr>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Düz Bağlayıcı 67">
              <a:extLst>
                <a:ext uri="{FF2B5EF4-FFF2-40B4-BE49-F238E27FC236}">
                  <a16:creationId xmlns:a16="http://schemas.microsoft.com/office/drawing/2014/main" id="{7E5A3D38-7FDD-4709-88C6-590F3E5AEA78}"/>
                </a:ext>
              </a:extLst>
            </p:cNvPr>
            <p:cNvCxnSpPr>
              <a:cxnSpLocks/>
            </p:cNvCxnSpPr>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Düz Bağlayıcı 68">
              <a:extLst>
                <a:ext uri="{FF2B5EF4-FFF2-40B4-BE49-F238E27FC236}">
                  <a16:creationId xmlns:a16="http://schemas.microsoft.com/office/drawing/2014/main" id="{3F34FB10-A2A2-42BE-89D3-59CDCDF82CEB}"/>
                </a:ext>
              </a:extLst>
            </p:cNvPr>
            <p:cNvCxnSpPr>
              <a:cxnSpLocks/>
            </p:cNvCxnSpPr>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Düz Bağlayıcı 69">
              <a:extLst>
                <a:ext uri="{FF2B5EF4-FFF2-40B4-BE49-F238E27FC236}">
                  <a16:creationId xmlns:a16="http://schemas.microsoft.com/office/drawing/2014/main" id="{A0EB0B65-231B-4586-AB6F-5AB3DE9FAADA}"/>
                </a:ext>
              </a:extLst>
            </p:cNvPr>
            <p:cNvCxnSpPr>
              <a:cxnSpLocks/>
            </p:cNvCxnSpPr>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Düz Bağlayıcı 70">
              <a:extLst>
                <a:ext uri="{FF2B5EF4-FFF2-40B4-BE49-F238E27FC236}">
                  <a16:creationId xmlns:a16="http://schemas.microsoft.com/office/drawing/2014/main" id="{519DB94B-4BD3-4672-BD6B-3994D5B9CE77}"/>
                </a:ext>
              </a:extLst>
            </p:cNvPr>
            <p:cNvCxnSpPr>
              <a:cxnSpLocks/>
            </p:cNvCxnSpPr>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Düz Bağlayıcı 71">
              <a:extLst>
                <a:ext uri="{FF2B5EF4-FFF2-40B4-BE49-F238E27FC236}">
                  <a16:creationId xmlns:a16="http://schemas.microsoft.com/office/drawing/2014/main" id="{6806E7D0-A3FD-43BC-B099-D9AD77116FD8}"/>
                </a:ext>
              </a:extLst>
            </p:cNvPr>
            <p:cNvCxnSpPr>
              <a:cxnSpLocks/>
            </p:cNvCxnSpPr>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Düz Bağlayıcı 72">
              <a:extLst>
                <a:ext uri="{FF2B5EF4-FFF2-40B4-BE49-F238E27FC236}">
                  <a16:creationId xmlns:a16="http://schemas.microsoft.com/office/drawing/2014/main" id="{F9D3F4C0-B895-47F1-B38A-1D86C2396A92}"/>
                </a:ext>
              </a:extLst>
            </p:cNvPr>
            <p:cNvCxnSpPr>
              <a:cxnSpLocks/>
            </p:cNvCxnSpPr>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Düz Bağlayıcı 73">
              <a:extLst>
                <a:ext uri="{FF2B5EF4-FFF2-40B4-BE49-F238E27FC236}">
                  <a16:creationId xmlns:a16="http://schemas.microsoft.com/office/drawing/2014/main" id="{52FA5DF4-DE8F-4EF8-BC50-0BDA1ED6BA11}"/>
                </a:ext>
              </a:extLst>
            </p:cNvPr>
            <p:cNvCxnSpPr>
              <a:cxnSpLocks/>
            </p:cNvCxnSpPr>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Düz Bağlayıcı 74">
              <a:extLst>
                <a:ext uri="{FF2B5EF4-FFF2-40B4-BE49-F238E27FC236}">
                  <a16:creationId xmlns:a16="http://schemas.microsoft.com/office/drawing/2014/main" id="{741CF04F-8C94-4781-839F-DCABB2D7BC97}"/>
                </a:ext>
              </a:extLst>
            </p:cNvPr>
            <p:cNvCxnSpPr>
              <a:cxnSpLocks/>
            </p:cNvCxnSpPr>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Düz Bağlayıcı 75">
              <a:extLst>
                <a:ext uri="{FF2B5EF4-FFF2-40B4-BE49-F238E27FC236}">
                  <a16:creationId xmlns:a16="http://schemas.microsoft.com/office/drawing/2014/main" id="{508DF419-049D-4C31-BE0A-E5F9FADA5100}"/>
                </a:ext>
              </a:extLst>
            </p:cNvPr>
            <p:cNvCxnSpPr>
              <a:cxnSpLocks/>
            </p:cNvCxnSpPr>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Düz Bağlayıcı 76">
              <a:extLst>
                <a:ext uri="{FF2B5EF4-FFF2-40B4-BE49-F238E27FC236}">
                  <a16:creationId xmlns:a16="http://schemas.microsoft.com/office/drawing/2014/main" id="{9619C9CF-0817-4920-8D58-4983252BD91C}"/>
                </a:ext>
              </a:extLst>
            </p:cNvPr>
            <p:cNvCxnSpPr>
              <a:cxnSpLocks/>
            </p:cNvCxnSpPr>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Düz Bağlayıcı 77">
              <a:extLst>
                <a:ext uri="{FF2B5EF4-FFF2-40B4-BE49-F238E27FC236}">
                  <a16:creationId xmlns:a16="http://schemas.microsoft.com/office/drawing/2014/main" id="{7A5B031B-FA3D-4738-BB48-5143A29B8002}"/>
                </a:ext>
              </a:extLst>
            </p:cNvPr>
            <p:cNvCxnSpPr>
              <a:cxnSpLocks/>
            </p:cNvCxnSpPr>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Düz Bağlayıcı 78">
              <a:extLst>
                <a:ext uri="{FF2B5EF4-FFF2-40B4-BE49-F238E27FC236}">
                  <a16:creationId xmlns:a16="http://schemas.microsoft.com/office/drawing/2014/main" id="{94D8098E-5CEA-4903-A146-23D553F698E1}"/>
                </a:ext>
              </a:extLst>
            </p:cNvPr>
            <p:cNvCxnSpPr>
              <a:cxnSpLocks/>
            </p:cNvCxnSpPr>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Düz Bağlayıcı 79">
              <a:extLst>
                <a:ext uri="{FF2B5EF4-FFF2-40B4-BE49-F238E27FC236}">
                  <a16:creationId xmlns:a16="http://schemas.microsoft.com/office/drawing/2014/main" id="{DA900A38-58AC-40D4-896C-5B66E9712355}"/>
                </a:ext>
              </a:extLst>
            </p:cNvPr>
            <p:cNvCxnSpPr>
              <a:cxnSpLocks/>
            </p:cNvCxnSpPr>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Düz Bağlayıcı 80">
              <a:extLst>
                <a:ext uri="{FF2B5EF4-FFF2-40B4-BE49-F238E27FC236}">
                  <a16:creationId xmlns:a16="http://schemas.microsoft.com/office/drawing/2014/main" id="{53E623E7-180E-4DB5-91B3-48CE8414D8BA}"/>
                </a:ext>
              </a:extLst>
            </p:cNvPr>
            <p:cNvCxnSpPr>
              <a:cxnSpLocks/>
            </p:cNvCxnSpPr>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Düz Bağlayıcı 81">
              <a:extLst>
                <a:ext uri="{FF2B5EF4-FFF2-40B4-BE49-F238E27FC236}">
                  <a16:creationId xmlns:a16="http://schemas.microsoft.com/office/drawing/2014/main" id="{6C3F2957-4A6D-4C53-A2BC-0ED300AE530D}"/>
                </a:ext>
              </a:extLst>
            </p:cNvPr>
            <p:cNvCxnSpPr>
              <a:cxnSpLocks/>
            </p:cNvCxnSpPr>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Düz Bağlayıcı 82">
              <a:extLst>
                <a:ext uri="{FF2B5EF4-FFF2-40B4-BE49-F238E27FC236}">
                  <a16:creationId xmlns:a16="http://schemas.microsoft.com/office/drawing/2014/main" id="{29A34577-91E4-43A1-965D-0E340D1398EA}"/>
                </a:ext>
              </a:extLst>
            </p:cNvPr>
            <p:cNvCxnSpPr>
              <a:cxnSpLocks/>
            </p:cNvCxnSpPr>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Düz Bağlayıcı 83">
              <a:extLst>
                <a:ext uri="{FF2B5EF4-FFF2-40B4-BE49-F238E27FC236}">
                  <a16:creationId xmlns:a16="http://schemas.microsoft.com/office/drawing/2014/main" id="{2C7E108E-58D2-4FB5-AFA0-27A86DA9630B}"/>
                </a:ext>
              </a:extLst>
            </p:cNvPr>
            <p:cNvCxnSpPr>
              <a:cxnSpLocks/>
            </p:cNvCxnSpPr>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Başlık 1">
            <a:extLst>
              <a:ext uri="{FF2B5EF4-FFF2-40B4-BE49-F238E27FC236}">
                <a16:creationId xmlns:a16="http://schemas.microsoft.com/office/drawing/2014/main" id="{38B22350-AB76-4020-9872-4E63DFBF96A3}"/>
              </a:ext>
            </a:extLst>
          </p:cNvPr>
          <p:cNvSpPr>
            <a:spLocks noGrp="1"/>
          </p:cNvSpPr>
          <p:nvPr>
            <p:ph type="title" hasCustomPrompt="1"/>
          </p:nvPr>
        </p:nvSpPr>
        <p:spPr>
          <a:xfrm>
            <a:off x="444604" y="689389"/>
            <a:ext cx="5465225" cy="2637455"/>
          </a:xfrm>
          <a:prstGeom prst="rect">
            <a:avLst/>
          </a:prstGeom>
        </p:spPr>
        <p:txBody>
          <a:bodyPr rtlCol="0" anchor="b"/>
          <a:lstStyle>
            <a:lvl1pPr>
              <a:defRPr>
                <a:solidFill>
                  <a:schemeClr val="tx2"/>
                </a:solidFill>
              </a:defRPr>
            </a:lvl1pPr>
          </a:lstStyle>
          <a:p>
            <a:pPr rtl="0"/>
            <a:r>
              <a:rPr lang="tr-TR" noProof="0"/>
              <a:t>Başlık eklemek için tıklayın</a:t>
            </a:r>
          </a:p>
        </p:txBody>
      </p:sp>
      <p:sp>
        <p:nvSpPr>
          <p:cNvPr id="86" name="Alt Başlık 2">
            <a:extLst>
              <a:ext uri="{FF2B5EF4-FFF2-40B4-BE49-F238E27FC236}">
                <a16:creationId xmlns:a16="http://schemas.microsoft.com/office/drawing/2014/main" id="{89A872D6-4D76-4CD1-9873-C29D72DFD68D}"/>
              </a:ext>
            </a:extLst>
          </p:cNvPr>
          <p:cNvSpPr>
            <a:spLocks noGrp="1"/>
          </p:cNvSpPr>
          <p:nvPr>
            <p:ph type="subTitle" idx="1"/>
          </p:nvPr>
        </p:nvSpPr>
        <p:spPr>
          <a:xfrm>
            <a:off x="453142" y="3602038"/>
            <a:ext cx="5414255" cy="1560594"/>
          </a:xfrm>
          <a:prstGeom prst="rect">
            <a:avLst/>
          </a:prstGeom>
        </p:spPr>
        <p:txBody>
          <a:bodyPr rtlCol="0"/>
          <a:lstStyle>
            <a:lvl1pPr marL="0" indent="0">
              <a:lnSpc>
                <a:spcPct val="100000"/>
              </a:lnSpc>
              <a:buNone/>
              <a:defRPr sz="1800">
                <a:solidFill>
                  <a:schemeClr val="tx2"/>
                </a:solidFill>
              </a:defRPr>
            </a:lvl1pPr>
          </a:lstStyle>
          <a:p>
            <a:pPr algn="l" rtl="0">
              <a:lnSpc>
                <a:spcPct val="110000"/>
              </a:lnSpc>
            </a:pPr>
            <a:r>
              <a:rPr lang="tr-TR" noProof="0">
                <a:solidFill>
                  <a:schemeClr val="tx2">
                    <a:alpha val="80000"/>
                  </a:schemeClr>
                </a:solidFill>
              </a:rPr>
              <a:t>Asıl alt başlık stilini düzenlemek için tıklayın</a:t>
            </a:r>
          </a:p>
        </p:txBody>
      </p:sp>
      <p:sp>
        <p:nvSpPr>
          <p:cNvPr id="91" name="Tarih Yer Tutucusu 3">
            <a:extLst>
              <a:ext uri="{FF2B5EF4-FFF2-40B4-BE49-F238E27FC236}">
                <a16:creationId xmlns:a16="http://schemas.microsoft.com/office/drawing/2014/main" id="{4986AE78-551F-477B-AF47-E26167A61C65}"/>
              </a:ext>
            </a:extLst>
          </p:cNvPr>
          <p:cNvSpPr>
            <a:spLocks noGrp="1"/>
          </p:cNvSpPr>
          <p:nvPr>
            <p:ph type="dt" sz="half" idx="10"/>
          </p:nvPr>
        </p:nvSpPr>
        <p:spPr>
          <a:xfrm>
            <a:off x="457200" y="6324600"/>
            <a:ext cx="2560220" cy="365125"/>
          </a:xfrm>
          <a:prstGeom prst="rect">
            <a:avLst/>
          </a:prstGeom>
        </p:spPr>
        <p:txBody>
          <a:bodyPr rtlCol="0" anchor="ctr"/>
          <a:lstStyle>
            <a:lvl1pPr>
              <a:defRPr sz="900" spc="150" baseline="0">
                <a:solidFill>
                  <a:schemeClr val="tx1"/>
                </a:solidFill>
              </a:defRPr>
            </a:lvl1pPr>
          </a:lstStyle>
          <a:p>
            <a:pPr rtl="0"/>
            <a:r>
              <a:rPr lang="tr-TR" noProof="0"/>
              <a:t>02/02/20XX</a:t>
            </a:r>
          </a:p>
        </p:txBody>
      </p:sp>
      <p:sp>
        <p:nvSpPr>
          <p:cNvPr id="47" name="Resim Yer Tutucusu 4">
            <a:extLst>
              <a:ext uri="{FF2B5EF4-FFF2-40B4-BE49-F238E27FC236}">
                <a16:creationId xmlns:a16="http://schemas.microsoft.com/office/drawing/2014/main" id="{5C9DFB21-140A-4BCA-8D67-8581312FE9D8}"/>
              </a:ext>
            </a:extLst>
          </p:cNvPr>
          <p:cNvSpPr>
            <a:spLocks noGrp="1"/>
          </p:cNvSpPr>
          <p:nvPr>
            <p:ph type="pic" sz="quarter" idx="15" hasCustomPrompt="1"/>
          </p:nvPr>
        </p:nvSpPr>
        <p:spPr>
          <a:xfrm>
            <a:off x="5996630" y="443884"/>
            <a:ext cx="5909831" cy="5879389"/>
          </a:xfrm>
          <a:prstGeom prst="ellipse">
            <a:avLst/>
          </a:prstGeom>
        </p:spPr>
        <p:txBody>
          <a:bodyPr rtlCol="0" anchor="ctr"/>
          <a:lstStyle>
            <a:lvl1pPr marL="0" indent="0" algn="ctr">
              <a:buNone/>
              <a:defRPr sz="2000">
                <a:solidFill>
                  <a:schemeClr val="tx1"/>
                </a:solidFill>
              </a:defRPr>
            </a:lvl1pPr>
          </a:lstStyle>
          <a:p>
            <a:pPr rtl="0"/>
            <a:r>
              <a:rPr lang="tr-TR" noProof="0"/>
              <a:t>Fotoğraf eklemek için tıklayın</a:t>
            </a:r>
          </a:p>
        </p:txBody>
      </p:sp>
      <p:sp>
        <p:nvSpPr>
          <p:cNvPr id="92" name="Alt Bilgi Yer Tutucusu 4">
            <a:extLst>
              <a:ext uri="{FF2B5EF4-FFF2-40B4-BE49-F238E27FC236}">
                <a16:creationId xmlns:a16="http://schemas.microsoft.com/office/drawing/2014/main" id="{19C3F2E1-5471-4835-8A24-5F00674FDEFA}"/>
              </a:ext>
            </a:extLst>
          </p:cNvPr>
          <p:cNvSpPr>
            <a:spLocks noGrp="1"/>
          </p:cNvSpPr>
          <p:nvPr>
            <p:ph type="ftr" sz="quarter" idx="11"/>
          </p:nvPr>
        </p:nvSpPr>
        <p:spPr>
          <a:xfrm>
            <a:off x="4200861" y="6319838"/>
            <a:ext cx="3982781" cy="365125"/>
          </a:xfrm>
          <a:prstGeom prst="rect">
            <a:avLst/>
          </a:prstGeom>
        </p:spPr>
        <p:txBody>
          <a:bodyPr rtlCol="0" anchor="ctr"/>
          <a:lstStyle>
            <a:lvl1pPr algn="ctr">
              <a:defRPr sz="900" spc="150" baseline="0">
                <a:solidFill>
                  <a:schemeClr val="tx1"/>
                </a:solidFill>
              </a:defRPr>
            </a:lvl1pPr>
          </a:lstStyle>
          <a:p>
            <a:pPr rtl="0"/>
            <a:r>
              <a:rPr lang="tr-TR" noProof="0"/>
              <a:t>SUNU BAŞLIĞI</a:t>
            </a:r>
          </a:p>
        </p:txBody>
      </p:sp>
      <p:sp>
        <p:nvSpPr>
          <p:cNvPr id="93" name="Slayt Numarası Yer Tutucusu 5">
            <a:extLst>
              <a:ext uri="{FF2B5EF4-FFF2-40B4-BE49-F238E27FC236}">
                <a16:creationId xmlns:a16="http://schemas.microsoft.com/office/drawing/2014/main" id="{24B165E2-B012-4272-BBB2-66D70B29AEDC}"/>
              </a:ext>
            </a:extLst>
          </p:cNvPr>
          <p:cNvSpPr>
            <a:spLocks noGrp="1"/>
          </p:cNvSpPr>
          <p:nvPr>
            <p:ph type="sldNum" sz="quarter" idx="12"/>
          </p:nvPr>
        </p:nvSpPr>
        <p:spPr>
          <a:xfrm>
            <a:off x="11190806" y="6324600"/>
            <a:ext cx="799078" cy="365125"/>
          </a:xfrm>
          <a:prstGeom prst="rect">
            <a:avLst/>
          </a:prstGeom>
        </p:spPr>
        <p:txBody>
          <a:bodyPr rtlCol="0" anchor="ctr"/>
          <a:lstStyle>
            <a:lvl1pPr algn="ctr">
              <a:defRPr sz="900" spc="150" baseline="0">
                <a:solidFill>
                  <a:schemeClr val="tx1"/>
                </a:solidFill>
              </a:defRPr>
            </a:lvl1pPr>
          </a:lstStyle>
          <a:p>
            <a:pPr rtl="0"/>
            <a:fld id="{11A71338-8BA2-4C79-A6C5-5A8E30081D0C}" type="slidenum">
              <a:rPr lang="tr-TR" noProof="0" smtClean="0"/>
              <a:pPr/>
              <a:t>‹#›</a:t>
            </a:fld>
            <a:endParaRPr lang="tr-TR" noProof="0"/>
          </a:p>
        </p:txBody>
      </p:sp>
    </p:spTree>
    <p:extLst>
      <p:ext uri="{BB962C8B-B14F-4D97-AF65-F5344CB8AC3E}">
        <p14:creationId xmlns:p14="http://schemas.microsoft.com/office/powerpoint/2010/main" val="16100601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Пользовательский макет">
    <p:bg>
      <p:bgPr>
        <a:solidFill>
          <a:srgbClr val="F0F2FA"/>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865" y="273844"/>
            <a:ext cx="10970948" cy="1144323"/>
          </a:xfrm>
        </p:spPr>
        <p:txBody>
          <a:bodyPr/>
          <a:lstStyle/>
          <a:p>
            <a:r>
              <a:rPr lang="ru-RU"/>
              <a:t>Образец заголовка</a:t>
            </a:r>
            <a:endParaRPr lang="ru-UA"/>
          </a:p>
        </p:txBody>
      </p:sp>
      <p:sp>
        <p:nvSpPr>
          <p:cNvPr id="3" name="Rectangle 3">
            <a:extLst>
              <a:ext uri="{FF2B5EF4-FFF2-40B4-BE49-F238E27FC236}">
                <a16:creationId xmlns:a16="http://schemas.microsoft.com/office/drawing/2014/main" id="{E309F4AA-BC66-B34D-8B52-8829564F6CDA}"/>
              </a:ext>
            </a:extLst>
          </p:cNvPr>
          <p:cNvSpPr>
            <a:spLocks noGrp="1" noChangeArrowheads="1"/>
          </p:cNvSpPr>
          <p:nvPr>
            <p:ph type="dt" idx="10"/>
          </p:nvPr>
        </p:nvSpPr>
        <p:spPr/>
        <p:txBody>
          <a:bodyPr/>
          <a:lstStyle>
            <a:lvl1pPr>
              <a:defRPr/>
            </a:lvl1pPr>
          </a:lstStyle>
          <a:p>
            <a:pPr>
              <a:defRPr/>
            </a:pPr>
            <a:endParaRPr lang="en-US" altLang="ru-UA"/>
          </a:p>
        </p:txBody>
      </p:sp>
      <p:sp>
        <p:nvSpPr>
          <p:cNvPr id="4" name="Rectangle 4">
            <a:extLst>
              <a:ext uri="{FF2B5EF4-FFF2-40B4-BE49-F238E27FC236}">
                <a16:creationId xmlns:a16="http://schemas.microsoft.com/office/drawing/2014/main" id="{B28802EB-C053-E241-8282-EDE63CD88B58}"/>
              </a:ext>
            </a:extLst>
          </p:cNvPr>
          <p:cNvSpPr>
            <a:spLocks noGrp="1" noChangeArrowheads="1"/>
          </p:cNvSpPr>
          <p:nvPr>
            <p:ph type="ftr" idx="11"/>
          </p:nvPr>
        </p:nvSpPr>
        <p:spPr/>
        <p:txBody>
          <a:bodyPr/>
          <a:lstStyle>
            <a:lvl1pPr>
              <a:defRPr/>
            </a:lvl1pPr>
          </a:lstStyle>
          <a:p>
            <a:pPr>
              <a:defRPr/>
            </a:pPr>
            <a:endParaRPr lang="en-US" altLang="ru-UA"/>
          </a:p>
        </p:txBody>
      </p:sp>
      <p:sp>
        <p:nvSpPr>
          <p:cNvPr id="5" name="Rectangle 5">
            <a:extLst>
              <a:ext uri="{FF2B5EF4-FFF2-40B4-BE49-F238E27FC236}">
                <a16:creationId xmlns:a16="http://schemas.microsoft.com/office/drawing/2014/main" id="{6867B4E5-CBB1-7046-8F29-C4E99367BC05}"/>
              </a:ext>
            </a:extLst>
          </p:cNvPr>
          <p:cNvSpPr>
            <a:spLocks noGrp="1" noChangeArrowheads="1"/>
          </p:cNvSpPr>
          <p:nvPr>
            <p:ph type="sldNum" idx="12"/>
          </p:nvPr>
        </p:nvSpPr>
        <p:spPr/>
        <p:txBody>
          <a:bodyPr/>
          <a:lstStyle>
            <a:lvl1pPr>
              <a:defRPr/>
            </a:lvl1pPr>
          </a:lstStyle>
          <a:p>
            <a:pPr>
              <a:defRPr/>
            </a:pPr>
            <a:fld id="{D1C4E16D-E3D4-2D4C-BDAA-E36D22C82642}" type="slidenum">
              <a:rPr lang="en-US" altLang="ru-UA"/>
              <a:pPr>
                <a:defRPr/>
              </a:pPr>
              <a:t>‹#›</a:t>
            </a:fld>
            <a:endParaRPr lang="en-US" altLang="ru-UA"/>
          </a:p>
        </p:txBody>
      </p:sp>
    </p:spTree>
    <p:extLst>
      <p:ext uri="{BB962C8B-B14F-4D97-AF65-F5344CB8AC3E}">
        <p14:creationId xmlns:p14="http://schemas.microsoft.com/office/powerpoint/2010/main" val="23622322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40975-8F86-B640-9A88-678FFC87417E}"/>
              </a:ext>
            </a:extLst>
          </p:cNvPr>
          <p:cNvSpPr>
            <a:spLocks noGrp="1"/>
          </p:cNvSpPr>
          <p:nvPr>
            <p:ph type="title"/>
          </p:nvPr>
        </p:nvSpPr>
        <p:spPr>
          <a:xfrm>
            <a:off x="609865" y="273844"/>
            <a:ext cx="10970948" cy="1144323"/>
          </a:xfrm>
        </p:spPr>
        <p:txBody>
          <a:bodyPr/>
          <a:lstStyle/>
          <a:p>
            <a:r>
              <a:rPr lang="en-GB"/>
              <a:t>Click to edit Master title style</a:t>
            </a:r>
            <a:endParaRPr lang="en-UA"/>
          </a:p>
        </p:txBody>
      </p:sp>
      <p:sp>
        <p:nvSpPr>
          <p:cNvPr id="3" name="Date Placeholder 2">
            <a:extLst>
              <a:ext uri="{FF2B5EF4-FFF2-40B4-BE49-F238E27FC236}">
                <a16:creationId xmlns:a16="http://schemas.microsoft.com/office/drawing/2014/main" id="{FC300235-FC11-3043-BAD3-1BFDB895CC1D}"/>
              </a:ext>
            </a:extLst>
          </p:cNvPr>
          <p:cNvSpPr>
            <a:spLocks noGrp="1"/>
          </p:cNvSpPr>
          <p:nvPr>
            <p:ph type="dt" idx="10"/>
          </p:nvPr>
        </p:nvSpPr>
        <p:spPr>
          <a:xfrm>
            <a:off x="609866" y="6248136"/>
            <a:ext cx="2838979" cy="470958"/>
          </a:xfrm>
        </p:spPr>
        <p:txBody>
          <a:bodyPr/>
          <a:lstStyle>
            <a:lvl1pPr>
              <a:defRPr/>
            </a:lvl1pPr>
          </a:lstStyle>
          <a:p>
            <a:endParaRPr lang="en-US" altLang="en-UA"/>
          </a:p>
        </p:txBody>
      </p:sp>
      <p:sp>
        <p:nvSpPr>
          <p:cNvPr id="4" name="Footer Placeholder 3">
            <a:extLst>
              <a:ext uri="{FF2B5EF4-FFF2-40B4-BE49-F238E27FC236}">
                <a16:creationId xmlns:a16="http://schemas.microsoft.com/office/drawing/2014/main" id="{646DCD2A-CA85-AC49-BFD1-C2E0E4DA9B4F}"/>
              </a:ext>
            </a:extLst>
          </p:cNvPr>
          <p:cNvSpPr>
            <a:spLocks noGrp="1"/>
          </p:cNvSpPr>
          <p:nvPr>
            <p:ph type="ftr" idx="11"/>
          </p:nvPr>
        </p:nvSpPr>
        <p:spPr>
          <a:xfrm>
            <a:off x="4169833" y="6248136"/>
            <a:ext cx="3862917" cy="470958"/>
          </a:xfrm>
        </p:spPr>
        <p:txBody>
          <a:bodyPr/>
          <a:lstStyle>
            <a:lvl1pPr>
              <a:defRPr/>
            </a:lvl1pPr>
          </a:lstStyle>
          <a:p>
            <a:endParaRPr lang="en-US" altLang="en-UA"/>
          </a:p>
        </p:txBody>
      </p:sp>
      <p:sp>
        <p:nvSpPr>
          <p:cNvPr id="5" name="Slide Number Placeholder 4">
            <a:extLst>
              <a:ext uri="{FF2B5EF4-FFF2-40B4-BE49-F238E27FC236}">
                <a16:creationId xmlns:a16="http://schemas.microsoft.com/office/drawing/2014/main" id="{B8C16A0B-5006-844A-875E-6A6DC6B85799}"/>
              </a:ext>
            </a:extLst>
          </p:cNvPr>
          <p:cNvSpPr>
            <a:spLocks noGrp="1"/>
          </p:cNvSpPr>
          <p:nvPr>
            <p:ph type="sldNum" idx="12"/>
          </p:nvPr>
        </p:nvSpPr>
        <p:spPr>
          <a:xfrm>
            <a:off x="8741834" y="6248136"/>
            <a:ext cx="2838979" cy="470958"/>
          </a:xfrm>
        </p:spPr>
        <p:txBody>
          <a:bodyPr/>
          <a:lstStyle>
            <a:lvl1pPr>
              <a:defRPr/>
            </a:lvl1pPr>
          </a:lstStyle>
          <a:p>
            <a:fld id="{926A0DDF-D21C-B348-81D2-B2249C7E8E29}" type="slidenum">
              <a:rPr lang="en-US" altLang="en-UA"/>
              <a:pPr/>
              <a:t>‹#›</a:t>
            </a:fld>
            <a:endParaRPr lang="en-US" altLang="en-UA"/>
          </a:p>
        </p:txBody>
      </p:sp>
    </p:spTree>
    <p:extLst>
      <p:ext uri="{BB962C8B-B14F-4D97-AF65-F5344CB8AC3E}">
        <p14:creationId xmlns:p14="http://schemas.microsoft.com/office/powerpoint/2010/main" val="37388479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İçerik 3 Sütunu">
    <p:spTree>
      <p:nvGrpSpPr>
        <p:cNvPr id="1" name=""/>
        <p:cNvGrpSpPr/>
        <p:nvPr/>
      </p:nvGrpSpPr>
      <p:grpSpPr>
        <a:xfrm>
          <a:off x="0" y="0"/>
          <a:ext cx="0" cy="0"/>
          <a:chOff x="0" y="0"/>
          <a:chExt cx="0" cy="0"/>
        </a:xfrm>
      </p:grpSpPr>
      <p:sp useBgFill="1">
        <p:nvSpPr>
          <p:cNvPr id="86" name="Dikdörtgen 85">
            <a:extLst>
              <a:ext uri="{FF2B5EF4-FFF2-40B4-BE49-F238E27FC236}">
                <a16:creationId xmlns:a16="http://schemas.microsoft.com/office/drawing/2014/main" id="{91CF620B-CA95-44EA-ABB7-3C0D72771DB4}"/>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noProof="0">
              <a:solidFill>
                <a:schemeClr val="bg1"/>
              </a:solidFill>
            </a:endParaRPr>
          </a:p>
        </p:txBody>
      </p:sp>
      <p:sp>
        <p:nvSpPr>
          <p:cNvPr id="117" name="Dikdörtgen 116">
            <a:extLst>
              <a:ext uri="{FF2B5EF4-FFF2-40B4-BE49-F238E27FC236}">
                <a16:creationId xmlns:a16="http://schemas.microsoft.com/office/drawing/2014/main" id="{25C8A854-6AD5-4EA8-ADB0-B4224410C3A9}"/>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noProof="0">
              <a:solidFill>
                <a:schemeClr val="bg1"/>
              </a:solidFill>
            </a:endParaRPr>
          </a:p>
        </p:txBody>
      </p:sp>
      <p:grpSp>
        <p:nvGrpSpPr>
          <p:cNvPr id="87" name="Grup 86">
            <a:extLst>
              <a:ext uri="{FF2B5EF4-FFF2-40B4-BE49-F238E27FC236}">
                <a16:creationId xmlns:a16="http://schemas.microsoft.com/office/drawing/2014/main" id="{3A155F89-2CC8-4507-9CAF-52B9C04F1C09}"/>
              </a:ext>
              <a:ext uri="{C183D7F6-B498-43B3-948B-1728B52AA6E4}">
                <adec:decorative xmlns:adec="http://schemas.microsoft.com/office/drawing/2017/decorative" val="1"/>
              </a:ext>
            </a:extLst>
          </p:cNvPr>
          <p:cNvGrpSpPr/>
          <p:nvPr userDrawn="1"/>
        </p:nvGrpSpPr>
        <p:grpSpPr>
          <a:xfrm>
            <a:off x="17514" y="-1"/>
            <a:ext cx="12214827" cy="6858000"/>
            <a:chOff x="-6214" y="-1"/>
            <a:chExt cx="12214827" cy="6858000"/>
          </a:xfrm>
        </p:grpSpPr>
        <p:cxnSp>
          <p:nvCxnSpPr>
            <p:cNvPr id="88" name="Düz Bağlayıcı 87">
              <a:extLst>
                <a:ext uri="{FF2B5EF4-FFF2-40B4-BE49-F238E27FC236}">
                  <a16:creationId xmlns:a16="http://schemas.microsoft.com/office/drawing/2014/main" id="{8BD4B67D-F11A-42B5-AD36-64E839983324}"/>
                </a:ext>
              </a:extLst>
            </p:cNvPr>
            <p:cNvCxnSpPr>
              <a:cxnSpLocks/>
            </p:cNvCxnSpPr>
            <p:nvPr/>
          </p:nvCxnSpPr>
          <p:spPr>
            <a:xfrm>
              <a:off x="-6214" y="6686283"/>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9" name="Düz Bağlayıcı 88">
              <a:extLst>
                <a:ext uri="{FF2B5EF4-FFF2-40B4-BE49-F238E27FC236}">
                  <a16:creationId xmlns:a16="http://schemas.microsoft.com/office/drawing/2014/main" id="{D6D992C2-C73A-4020-AB80-910ABD8B665B}"/>
                </a:ext>
              </a:extLst>
            </p:cNvPr>
            <p:cNvCxnSpPr>
              <a:cxnSpLocks/>
            </p:cNvCxnSpPr>
            <p:nvPr/>
          </p:nvCxnSpPr>
          <p:spPr>
            <a:xfrm>
              <a:off x="0"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Düz Bağlayıcı 89">
              <a:extLst>
                <a:ext uri="{FF2B5EF4-FFF2-40B4-BE49-F238E27FC236}">
                  <a16:creationId xmlns:a16="http://schemas.microsoft.com/office/drawing/2014/main" id="{CFE2C1AC-3C9C-4E6F-AB7D-796BB42A793B}"/>
                </a:ext>
              </a:extLst>
            </p:cNvPr>
            <p:cNvCxnSpPr>
              <a:cxnSpLocks/>
            </p:cNvCxnSpPr>
            <p:nvPr/>
          </p:nvCxnSpPr>
          <p:spPr>
            <a:xfrm>
              <a:off x="11993258"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1" name="Düz Bağlayıcı 90">
              <a:extLst>
                <a:ext uri="{FF2B5EF4-FFF2-40B4-BE49-F238E27FC236}">
                  <a16:creationId xmlns:a16="http://schemas.microsoft.com/office/drawing/2014/main" id="{274DEF58-5490-4294-BAB9-82EDB4B685B9}"/>
                </a:ext>
              </a:extLst>
            </p:cNvPr>
            <p:cNvCxnSpPr>
              <a:cxnSpLocks/>
            </p:cNvCxnSpPr>
            <p:nvPr/>
          </p:nvCxnSpPr>
          <p:spPr>
            <a:xfrm>
              <a:off x="192528"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Düz Bağlayıcı 91">
              <a:extLst>
                <a:ext uri="{FF2B5EF4-FFF2-40B4-BE49-F238E27FC236}">
                  <a16:creationId xmlns:a16="http://schemas.microsoft.com/office/drawing/2014/main" id="{36C22FA6-2BFF-4A17-A8A3-6D0DF06B1F11}"/>
                </a:ext>
              </a:extLst>
            </p:cNvPr>
            <p:cNvCxnSpPr>
              <a:cxnSpLocks/>
            </p:cNvCxnSpPr>
            <p:nvPr/>
          </p:nvCxnSpPr>
          <p:spPr>
            <a:xfrm>
              <a:off x="1191966"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3" name="Düz Bağlayıcı 92">
              <a:extLst>
                <a:ext uri="{FF2B5EF4-FFF2-40B4-BE49-F238E27FC236}">
                  <a16:creationId xmlns:a16="http://schemas.microsoft.com/office/drawing/2014/main" id="{F6D8CA74-FFC2-4419-A69D-5FA13927B46F}"/>
                </a:ext>
              </a:extLst>
            </p:cNvPr>
            <p:cNvCxnSpPr>
              <a:cxnSpLocks/>
            </p:cNvCxnSpPr>
            <p:nvPr/>
          </p:nvCxnSpPr>
          <p:spPr>
            <a:xfrm>
              <a:off x="2191404"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4" name="Düz Bağlayıcı 93">
              <a:extLst>
                <a:ext uri="{FF2B5EF4-FFF2-40B4-BE49-F238E27FC236}">
                  <a16:creationId xmlns:a16="http://schemas.microsoft.com/office/drawing/2014/main" id="{A324DD6D-F6AE-4E1F-898D-939DCF98FC63}"/>
                </a:ext>
              </a:extLst>
            </p:cNvPr>
            <p:cNvCxnSpPr>
              <a:cxnSpLocks/>
            </p:cNvCxnSpPr>
            <p:nvPr/>
          </p:nvCxnSpPr>
          <p:spPr>
            <a:xfrm>
              <a:off x="3190842"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Düz Bağlayıcı 94">
              <a:extLst>
                <a:ext uri="{FF2B5EF4-FFF2-40B4-BE49-F238E27FC236}">
                  <a16:creationId xmlns:a16="http://schemas.microsoft.com/office/drawing/2014/main" id="{0E0F22C7-C523-4F27-A682-25E22C10A4B4}"/>
                </a:ext>
              </a:extLst>
            </p:cNvPr>
            <p:cNvCxnSpPr>
              <a:cxnSpLocks/>
            </p:cNvCxnSpPr>
            <p:nvPr/>
          </p:nvCxnSpPr>
          <p:spPr>
            <a:xfrm>
              <a:off x="4190280"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Düz Bağlayıcı 95">
              <a:extLst>
                <a:ext uri="{FF2B5EF4-FFF2-40B4-BE49-F238E27FC236}">
                  <a16:creationId xmlns:a16="http://schemas.microsoft.com/office/drawing/2014/main" id="{D8C830C3-0BFC-4AA7-872B-FF1C785DBB5E}"/>
                </a:ext>
              </a:extLst>
            </p:cNvPr>
            <p:cNvCxnSpPr>
              <a:cxnSpLocks/>
            </p:cNvCxnSpPr>
            <p:nvPr/>
          </p:nvCxnSpPr>
          <p:spPr>
            <a:xfrm>
              <a:off x="5189718"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Düz Bağlayıcı 96">
              <a:extLst>
                <a:ext uri="{FF2B5EF4-FFF2-40B4-BE49-F238E27FC236}">
                  <a16:creationId xmlns:a16="http://schemas.microsoft.com/office/drawing/2014/main" id="{C33F1ADE-8ECD-4FC1-8B6A-DE1C1675B95C}"/>
                </a:ext>
              </a:extLst>
            </p:cNvPr>
            <p:cNvCxnSpPr>
              <a:cxnSpLocks/>
            </p:cNvCxnSpPr>
            <p:nvPr/>
          </p:nvCxnSpPr>
          <p:spPr>
            <a:xfrm>
              <a:off x="6189156"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Düz Bağlayıcı 97">
              <a:extLst>
                <a:ext uri="{FF2B5EF4-FFF2-40B4-BE49-F238E27FC236}">
                  <a16:creationId xmlns:a16="http://schemas.microsoft.com/office/drawing/2014/main" id="{13D25F39-5E7A-43D1-B675-629B3393384A}"/>
                </a:ext>
              </a:extLst>
            </p:cNvPr>
            <p:cNvCxnSpPr>
              <a:cxnSpLocks/>
            </p:cNvCxnSpPr>
            <p:nvPr/>
          </p:nvCxnSpPr>
          <p:spPr>
            <a:xfrm>
              <a:off x="7188594"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Düz Bağlayıcı 98">
              <a:extLst>
                <a:ext uri="{FF2B5EF4-FFF2-40B4-BE49-F238E27FC236}">
                  <a16:creationId xmlns:a16="http://schemas.microsoft.com/office/drawing/2014/main" id="{F9FBA4B2-FB49-4B68-ABBB-19B47CCAF2EC}"/>
                </a:ext>
              </a:extLst>
            </p:cNvPr>
            <p:cNvCxnSpPr>
              <a:cxnSpLocks/>
            </p:cNvCxnSpPr>
            <p:nvPr/>
          </p:nvCxnSpPr>
          <p:spPr>
            <a:xfrm>
              <a:off x="8188032"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Düz Bağlayıcı 99">
              <a:extLst>
                <a:ext uri="{FF2B5EF4-FFF2-40B4-BE49-F238E27FC236}">
                  <a16:creationId xmlns:a16="http://schemas.microsoft.com/office/drawing/2014/main" id="{631B16C3-0946-4E2F-9275-87F95C25C0E6}"/>
                </a:ext>
              </a:extLst>
            </p:cNvPr>
            <p:cNvCxnSpPr>
              <a:cxnSpLocks/>
            </p:cNvCxnSpPr>
            <p:nvPr/>
          </p:nvCxnSpPr>
          <p:spPr>
            <a:xfrm>
              <a:off x="9187470"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Düz Bağlayıcı 100">
              <a:extLst>
                <a:ext uri="{FF2B5EF4-FFF2-40B4-BE49-F238E27FC236}">
                  <a16:creationId xmlns:a16="http://schemas.microsoft.com/office/drawing/2014/main" id="{6160A9E2-9353-4FC1-9099-E56AEFE6C022}"/>
                </a:ext>
              </a:extLst>
            </p:cNvPr>
            <p:cNvCxnSpPr>
              <a:cxnSpLocks/>
            </p:cNvCxnSpPr>
            <p:nvPr/>
          </p:nvCxnSpPr>
          <p:spPr>
            <a:xfrm>
              <a:off x="10186908"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Düz Bağlayıcı 101">
              <a:extLst>
                <a:ext uri="{FF2B5EF4-FFF2-40B4-BE49-F238E27FC236}">
                  <a16:creationId xmlns:a16="http://schemas.microsoft.com/office/drawing/2014/main" id="{501D6BDE-C806-4832-BFE5-B43692D4EC54}"/>
                </a:ext>
              </a:extLst>
            </p:cNvPr>
            <p:cNvCxnSpPr>
              <a:cxnSpLocks/>
            </p:cNvCxnSpPr>
            <p:nvPr/>
          </p:nvCxnSpPr>
          <p:spPr>
            <a:xfrm>
              <a:off x="11186346"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Düz Bağlayıcı 102">
              <a:extLst>
                <a:ext uri="{FF2B5EF4-FFF2-40B4-BE49-F238E27FC236}">
                  <a16:creationId xmlns:a16="http://schemas.microsoft.com/office/drawing/2014/main" id="{C13E0E13-B29D-4A6F-BD03-B4B74E5C9F8D}"/>
                </a:ext>
              </a:extLst>
            </p:cNvPr>
            <p:cNvCxnSpPr>
              <a:cxnSpLocks/>
            </p:cNvCxnSpPr>
            <p:nvPr/>
          </p:nvCxnSpPr>
          <p:spPr>
            <a:xfrm>
              <a:off x="12185786" y="-1"/>
              <a:ext cx="0" cy="685800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Düz Bağlayıcı 103">
              <a:extLst>
                <a:ext uri="{FF2B5EF4-FFF2-40B4-BE49-F238E27FC236}">
                  <a16:creationId xmlns:a16="http://schemas.microsoft.com/office/drawing/2014/main" id="{99062266-EA73-40C1-B2BA-84A5B170C468}"/>
                </a:ext>
              </a:extLst>
            </p:cNvPr>
            <p:cNvCxnSpPr>
              <a:cxnSpLocks/>
            </p:cNvCxnSpPr>
            <p:nvPr/>
          </p:nvCxnSpPr>
          <p:spPr>
            <a:xfrm>
              <a:off x="0" y="17171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Düz Bağlayıcı 104">
              <a:extLst>
                <a:ext uri="{FF2B5EF4-FFF2-40B4-BE49-F238E27FC236}">
                  <a16:creationId xmlns:a16="http://schemas.microsoft.com/office/drawing/2014/main" id="{98CA1C91-AC4A-4ECC-ABBE-F95A0D716391}"/>
                </a:ext>
              </a:extLst>
            </p:cNvPr>
            <p:cNvCxnSpPr>
              <a:cxnSpLocks/>
            </p:cNvCxnSpPr>
            <p:nvPr/>
          </p:nvCxnSpPr>
          <p:spPr>
            <a:xfrm>
              <a:off x="0" y="72890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Düz Bağlayıcı 105">
              <a:extLst>
                <a:ext uri="{FF2B5EF4-FFF2-40B4-BE49-F238E27FC236}">
                  <a16:creationId xmlns:a16="http://schemas.microsoft.com/office/drawing/2014/main" id="{D9ED7D18-4C21-4EC7-A69E-F217BB037F41}"/>
                </a:ext>
              </a:extLst>
            </p:cNvPr>
            <p:cNvCxnSpPr>
              <a:cxnSpLocks/>
            </p:cNvCxnSpPr>
            <p:nvPr/>
          </p:nvCxnSpPr>
          <p:spPr>
            <a:xfrm>
              <a:off x="0" y="128609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Düz Bağlayıcı 106">
              <a:extLst>
                <a:ext uri="{FF2B5EF4-FFF2-40B4-BE49-F238E27FC236}">
                  <a16:creationId xmlns:a16="http://schemas.microsoft.com/office/drawing/2014/main" id="{3DE6646E-0507-49D1-BC5A-96FDF97E8D4D}"/>
                </a:ext>
              </a:extLst>
            </p:cNvPr>
            <p:cNvCxnSpPr>
              <a:cxnSpLocks/>
            </p:cNvCxnSpPr>
            <p:nvPr/>
          </p:nvCxnSpPr>
          <p:spPr>
            <a:xfrm>
              <a:off x="0" y="184328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Düz Bağlayıcı 107">
              <a:extLst>
                <a:ext uri="{FF2B5EF4-FFF2-40B4-BE49-F238E27FC236}">
                  <a16:creationId xmlns:a16="http://schemas.microsoft.com/office/drawing/2014/main" id="{880A6265-73D5-4AFE-B003-E79690762B85}"/>
                </a:ext>
              </a:extLst>
            </p:cNvPr>
            <p:cNvCxnSpPr>
              <a:cxnSpLocks/>
            </p:cNvCxnSpPr>
            <p:nvPr/>
          </p:nvCxnSpPr>
          <p:spPr>
            <a:xfrm>
              <a:off x="0" y="240047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Düz Bağlayıcı 108">
              <a:extLst>
                <a:ext uri="{FF2B5EF4-FFF2-40B4-BE49-F238E27FC236}">
                  <a16:creationId xmlns:a16="http://schemas.microsoft.com/office/drawing/2014/main" id="{C5FF6B8A-5930-4909-A84D-9D86FAAEA49A}"/>
                </a:ext>
              </a:extLst>
            </p:cNvPr>
            <p:cNvCxnSpPr>
              <a:cxnSpLocks/>
            </p:cNvCxnSpPr>
            <p:nvPr/>
          </p:nvCxnSpPr>
          <p:spPr>
            <a:xfrm>
              <a:off x="0" y="295766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0" name="Düz Bağlayıcı 109">
              <a:extLst>
                <a:ext uri="{FF2B5EF4-FFF2-40B4-BE49-F238E27FC236}">
                  <a16:creationId xmlns:a16="http://schemas.microsoft.com/office/drawing/2014/main" id="{0BE97C02-B5E8-4E85-AB2D-1B144728C667}"/>
                </a:ext>
              </a:extLst>
            </p:cNvPr>
            <p:cNvCxnSpPr>
              <a:cxnSpLocks/>
            </p:cNvCxnSpPr>
            <p:nvPr/>
          </p:nvCxnSpPr>
          <p:spPr>
            <a:xfrm>
              <a:off x="0" y="351485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1" name="Düz Bağlayıcı 110">
              <a:extLst>
                <a:ext uri="{FF2B5EF4-FFF2-40B4-BE49-F238E27FC236}">
                  <a16:creationId xmlns:a16="http://schemas.microsoft.com/office/drawing/2014/main" id="{9E0D9532-E4F7-4181-B732-B402D7E92939}"/>
                </a:ext>
              </a:extLst>
            </p:cNvPr>
            <p:cNvCxnSpPr>
              <a:cxnSpLocks/>
            </p:cNvCxnSpPr>
            <p:nvPr/>
          </p:nvCxnSpPr>
          <p:spPr>
            <a:xfrm>
              <a:off x="0" y="407204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2" name="Düz Bağlayıcı 111">
              <a:extLst>
                <a:ext uri="{FF2B5EF4-FFF2-40B4-BE49-F238E27FC236}">
                  <a16:creationId xmlns:a16="http://schemas.microsoft.com/office/drawing/2014/main" id="{E0FED504-48F9-42AE-8C1D-18ABEA360C46}"/>
                </a:ext>
              </a:extLst>
            </p:cNvPr>
            <p:cNvCxnSpPr>
              <a:cxnSpLocks/>
            </p:cNvCxnSpPr>
            <p:nvPr/>
          </p:nvCxnSpPr>
          <p:spPr>
            <a:xfrm>
              <a:off x="0" y="462923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3" name="Düz Bağlayıcı 112">
              <a:extLst>
                <a:ext uri="{FF2B5EF4-FFF2-40B4-BE49-F238E27FC236}">
                  <a16:creationId xmlns:a16="http://schemas.microsoft.com/office/drawing/2014/main" id="{761B5F04-4827-493D-8CDB-8FC1F21F8690}"/>
                </a:ext>
              </a:extLst>
            </p:cNvPr>
            <p:cNvCxnSpPr>
              <a:cxnSpLocks/>
            </p:cNvCxnSpPr>
            <p:nvPr/>
          </p:nvCxnSpPr>
          <p:spPr>
            <a:xfrm>
              <a:off x="0" y="518642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4" name="Düz Bağlayıcı 113">
              <a:extLst>
                <a:ext uri="{FF2B5EF4-FFF2-40B4-BE49-F238E27FC236}">
                  <a16:creationId xmlns:a16="http://schemas.microsoft.com/office/drawing/2014/main" id="{A4D02F9F-A9FF-4569-B1CF-3D5B0B8A589C}"/>
                </a:ext>
              </a:extLst>
            </p:cNvPr>
            <p:cNvCxnSpPr>
              <a:cxnSpLocks/>
            </p:cNvCxnSpPr>
            <p:nvPr/>
          </p:nvCxnSpPr>
          <p:spPr>
            <a:xfrm>
              <a:off x="0" y="5743616"/>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5" name="Düz Bağlayıcı 114">
              <a:extLst>
                <a:ext uri="{FF2B5EF4-FFF2-40B4-BE49-F238E27FC236}">
                  <a16:creationId xmlns:a16="http://schemas.microsoft.com/office/drawing/2014/main" id="{EE699586-9F40-4AEA-B070-FBBD17753352}"/>
                </a:ext>
              </a:extLst>
            </p:cNvPr>
            <p:cNvCxnSpPr>
              <a:cxnSpLocks/>
            </p:cNvCxnSpPr>
            <p:nvPr/>
          </p:nvCxnSpPr>
          <p:spPr>
            <a:xfrm>
              <a:off x="0" y="6857999"/>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6" name="Düz Bağlayıcı 115">
              <a:extLst>
                <a:ext uri="{FF2B5EF4-FFF2-40B4-BE49-F238E27FC236}">
                  <a16:creationId xmlns:a16="http://schemas.microsoft.com/office/drawing/2014/main" id="{4D4BD64C-0BF9-4084-8C20-90D20EA6B6D7}"/>
                </a:ext>
              </a:extLst>
            </p:cNvPr>
            <p:cNvCxnSpPr>
              <a:cxnSpLocks/>
            </p:cNvCxnSpPr>
            <p:nvPr/>
          </p:nvCxnSpPr>
          <p:spPr>
            <a:xfrm>
              <a:off x="16613" y="6248400"/>
              <a:ext cx="12192000" cy="0"/>
            </a:xfrm>
            <a:prstGeom prst="line">
              <a:avLst/>
            </a:prstGeom>
            <a:ln w="19050">
              <a:solidFill>
                <a:schemeClr val="accent2">
                  <a:alpha val="2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6" name="Dikdörtgen 45">
            <a:extLst>
              <a:ext uri="{FF2B5EF4-FFF2-40B4-BE49-F238E27FC236}">
                <a16:creationId xmlns:a16="http://schemas.microsoft.com/office/drawing/2014/main" id="{CC3AD463-404C-4576-AC21-F2558295325E}"/>
              </a:ext>
              <a:ext uri="{C183D7F6-B498-43B3-948B-1728B52AA6E4}">
                <adec:decorative xmlns:adec="http://schemas.microsoft.com/office/drawing/2017/decorative" val="1"/>
              </a:ext>
            </a:extLst>
          </p:cNvPr>
          <p:cNvSpPr/>
          <p:nvPr userDrawn="1"/>
        </p:nvSpPr>
        <p:spPr>
          <a:xfrm>
            <a:off x="0" y="-1"/>
            <a:ext cx="12192000" cy="6858001"/>
          </a:xfrm>
          <a:prstGeom prst="rect">
            <a:avLst/>
          </a:prstGeom>
          <a:solidFill>
            <a:schemeClr val="accent1">
              <a:lumMod val="40000"/>
              <a:lumOff val="60000"/>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noProof="0"/>
          </a:p>
        </p:txBody>
      </p:sp>
      <p:sp>
        <p:nvSpPr>
          <p:cNvPr id="120" name="Dik Üçgen 119">
            <a:extLst>
              <a:ext uri="{FF2B5EF4-FFF2-40B4-BE49-F238E27FC236}">
                <a16:creationId xmlns:a16="http://schemas.microsoft.com/office/drawing/2014/main" id="{2A73DFF6-076E-4BBC-9CDB-E1B24D9B6C48}"/>
              </a:ext>
              <a:ext uri="{C183D7F6-B498-43B3-948B-1728B52AA6E4}">
                <adec:decorative xmlns:adec="http://schemas.microsoft.com/office/drawing/2017/decorative" val="1"/>
              </a:ext>
            </a:extLst>
          </p:cNvPr>
          <p:cNvSpPr/>
          <p:nvPr userDrawn="1"/>
        </p:nvSpPr>
        <p:spPr>
          <a:xfrm rot="18900000">
            <a:off x="5905012" y="-284145"/>
            <a:ext cx="568289" cy="568289"/>
          </a:xfrm>
          <a:prstGeom prst="rtTriangle">
            <a:avLst/>
          </a:prstGeom>
          <a:solidFill>
            <a:schemeClr val="bg1">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noProof="0"/>
          </a:p>
        </p:txBody>
      </p:sp>
      <p:sp>
        <p:nvSpPr>
          <p:cNvPr id="2" name="Başlık 1">
            <a:extLst>
              <a:ext uri="{FF2B5EF4-FFF2-40B4-BE49-F238E27FC236}">
                <a16:creationId xmlns:a16="http://schemas.microsoft.com/office/drawing/2014/main" id="{C9DE89C6-E571-4739-8BA7-D97BDCD1D16D}"/>
              </a:ext>
            </a:extLst>
          </p:cNvPr>
          <p:cNvSpPr>
            <a:spLocks noGrp="1"/>
          </p:cNvSpPr>
          <p:nvPr>
            <p:ph type="title" hasCustomPrompt="1"/>
          </p:nvPr>
        </p:nvSpPr>
        <p:spPr>
          <a:xfrm>
            <a:off x="1434268" y="441042"/>
            <a:ext cx="9323464" cy="1162258"/>
          </a:xfrm>
          <a:prstGeom prst="rect">
            <a:avLst/>
          </a:prstGeom>
        </p:spPr>
        <p:txBody>
          <a:bodyPr rtlCol="0" anchor="ctr"/>
          <a:lstStyle>
            <a:lvl1pPr algn="ctr">
              <a:defRPr>
                <a:solidFill>
                  <a:schemeClr val="tx2"/>
                </a:solidFill>
              </a:defRPr>
            </a:lvl1pPr>
          </a:lstStyle>
          <a:p>
            <a:pPr rtl="0"/>
            <a:r>
              <a:rPr lang="tr-TR" noProof="0"/>
              <a:t>Başlık eklemek için tıklayın</a:t>
            </a:r>
          </a:p>
        </p:txBody>
      </p:sp>
      <p:sp>
        <p:nvSpPr>
          <p:cNvPr id="121" name="Metin Yer Tutucusu 81">
            <a:extLst>
              <a:ext uri="{FF2B5EF4-FFF2-40B4-BE49-F238E27FC236}">
                <a16:creationId xmlns:a16="http://schemas.microsoft.com/office/drawing/2014/main" id="{24221B82-BDC2-43E4-9DC3-109392FCBFAA}"/>
              </a:ext>
            </a:extLst>
          </p:cNvPr>
          <p:cNvSpPr>
            <a:spLocks noGrp="1"/>
          </p:cNvSpPr>
          <p:nvPr>
            <p:ph type="body" sz="quarter" idx="13" hasCustomPrompt="1"/>
          </p:nvPr>
        </p:nvSpPr>
        <p:spPr>
          <a:xfrm>
            <a:off x="319757" y="1816398"/>
            <a:ext cx="3661357" cy="772972"/>
          </a:xfrm>
          <a:prstGeom prst="rect">
            <a:avLst/>
          </a:prstGeom>
        </p:spPr>
        <p:txBody>
          <a:bodyPr rtlCol="0"/>
          <a:lstStyle>
            <a:lvl1pPr marL="0" indent="0">
              <a:buNone/>
              <a:defRPr b="1">
                <a:solidFill>
                  <a:schemeClr val="accent5"/>
                </a:solidFill>
                <a:latin typeface="+mj-lt"/>
              </a:defRPr>
            </a:lvl1pPr>
          </a:lstStyle>
          <a:p>
            <a:pPr lvl="0" rtl="0"/>
            <a:r>
              <a:rPr lang="tr-TR" noProof="0"/>
              <a:t>Buraya alt başlık ekleyin</a:t>
            </a:r>
          </a:p>
        </p:txBody>
      </p:sp>
      <p:sp>
        <p:nvSpPr>
          <p:cNvPr id="123" name="Metin Yer Tutucusu 84">
            <a:extLst>
              <a:ext uri="{FF2B5EF4-FFF2-40B4-BE49-F238E27FC236}">
                <a16:creationId xmlns:a16="http://schemas.microsoft.com/office/drawing/2014/main" id="{F064B050-C9E2-4CBD-8063-8F72369DEA27}"/>
              </a:ext>
            </a:extLst>
          </p:cNvPr>
          <p:cNvSpPr>
            <a:spLocks noGrp="1"/>
          </p:cNvSpPr>
          <p:nvPr>
            <p:ph type="body" sz="quarter" idx="15" hasCustomPrompt="1"/>
          </p:nvPr>
        </p:nvSpPr>
        <p:spPr>
          <a:xfrm>
            <a:off x="319280" y="2595913"/>
            <a:ext cx="3661357" cy="3119437"/>
          </a:xfrm>
          <a:prstGeom prst="rect">
            <a:avLst/>
          </a:prstGeom>
        </p:spPr>
        <p:txBody>
          <a:bodyPr rtlCol="0"/>
          <a:lstStyle>
            <a:lvl1pPr marL="457200" indent="-457200">
              <a:lnSpc>
                <a:spcPct val="100000"/>
              </a:lnSpc>
              <a:buClr>
                <a:schemeClr val="tx1"/>
              </a:buClr>
              <a:buFont typeface="+mj-lt"/>
              <a:buAutoNum type="arabicPeriod"/>
              <a:defRPr sz="1800">
                <a:solidFill>
                  <a:schemeClr val="tx1"/>
                </a:solidFill>
              </a:defRPr>
            </a:lvl1pPr>
          </a:lstStyle>
          <a:p>
            <a:pPr lvl="0" rtl="0"/>
            <a:r>
              <a:rPr lang="tr-TR" noProof="0"/>
              <a:t>Buraya metin ekleyin</a:t>
            </a:r>
          </a:p>
        </p:txBody>
      </p:sp>
      <p:sp>
        <p:nvSpPr>
          <p:cNvPr id="132" name="Metin Yer Tutucusu 81">
            <a:extLst>
              <a:ext uri="{FF2B5EF4-FFF2-40B4-BE49-F238E27FC236}">
                <a16:creationId xmlns:a16="http://schemas.microsoft.com/office/drawing/2014/main" id="{AB4DD233-B719-42EE-AE0F-930CABD5AA94}"/>
              </a:ext>
            </a:extLst>
          </p:cNvPr>
          <p:cNvSpPr>
            <a:spLocks noGrp="1"/>
          </p:cNvSpPr>
          <p:nvPr>
            <p:ph type="body" sz="quarter" idx="16" hasCustomPrompt="1"/>
          </p:nvPr>
        </p:nvSpPr>
        <p:spPr>
          <a:xfrm>
            <a:off x="4251938" y="1822941"/>
            <a:ext cx="3661357" cy="772972"/>
          </a:xfrm>
          <a:prstGeom prst="rect">
            <a:avLst/>
          </a:prstGeom>
        </p:spPr>
        <p:txBody>
          <a:bodyPr rtlCol="0"/>
          <a:lstStyle>
            <a:lvl1pPr marL="0" indent="0">
              <a:buNone/>
              <a:defRPr b="1">
                <a:solidFill>
                  <a:schemeClr val="accent5"/>
                </a:solidFill>
                <a:latin typeface="+mj-lt"/>
              </a:defRPr>
            </a:lvl1pPr>
          </a:lstStyle>
          <a:p>
            <a:pPr lvl="0" rtl="0"/>
            <a:r>
              <a:rPr lang="tr-TR" noProof="0"/>
              <a:t>Buraya alt başlık ekleyin</a:t>
            </a:r>
          </a:p>
        </p:txBody>
      </p:sp>
      <p:sp>
        <p:nvSpPr>
          <p:cNvPr id="133" name="Metin Yer Tutucusu 84">
            <a:extLst>
              <a:ext uri="{FF2B5EF4-FFF2-40B4-BE49-F238E27FC236}">
                <a16:creationId xmlns:a16="http://schemas.microsoft.com/office/drawing/2014/main" id="{E2F4A9D6-F113-40C1-B3C8-A9BDB2877263}"/>
              </a:ext>
            </a:extLst>
          </p:cNvPr>
          <p:cNvSpPr>
            <a:spLocks noGrp="1"/>
          </p:cNvSpPr>
          <p:nvPr>
            <p:ph type="body" sz="quarter" idx="17" hasCustomPrompt="1"/>
          </p:nvPr>
        </p:nvSpPr>
        <p:spPr>
          <a:xfrm>
            <a:off x="4251461" y="2602456"/>
            <a:ext cx="3661357" cy="3119437"/>
          </a:xfrm>
          <a:prstGeom prst="rect">
            <a:avLst/>
          </a:prstGeom>
        </p:spPr>
        <p:txBody>
          <a:bodyPr rtlCol="0"/>
          <a:lstStyle>
            <a:lvl1pPr marL="457200" indent="-457200">
              <a:lnSpc>
                <a:spcPct val="100000"/>
              </a:lnSpc>
              <a:buClr>
                <a:schemeClr val="tx1"/>
              </a:buClr>
              <a:buFont typeface="+mj-lt"/>
              <a:buAutoNum type="arabicPeriod"/>
              <a:defRPr sz="1800">
                <a:solidFill>
                  <a:schemeClr val="tx1"/>
                </a:solidFill>
              </a:defRPr>
            </a:lvl1pPr>
          </a:lstStyle>
          <a:p>
            <a:pPr lvl="0" rtl="0"/>
            <a:r>
              <a:rPr lang="tr-TR" noProof="0"/>
              <a:t>Buraya metin ekleyin</a:t>
            </a:r>
          </a:p>
        </p:txBody>
      </p:sp>
      <p:sp>
        <p:nvSpPr>
          <p:cNvPr id="134" name="Metin Yer Tutucusu 81">
            <a:extLst>
              <a:ext uri="{FF2B5EF4-FFF2-40B4-BE49-F238E27FC236}">
                <a16:creationId xmlns:a16="http://schemas.microsoft.com/office/drawing/2014/main" id="{B5E6D4D3-9E8F-4D92-B05A-7E9BBD75948A}"/>
              </a:ext>
            </a:extLst>
          </p:cNvPr>
          <p:cNvSpPr>
            <a:spLocks noGrp="1"/>
          </p:cNvSpPr>
          <p:nvPr>
            <p:ph type="body" sz="quarter" idx="18" hasCustomPrompt="1"/>
          </p:nvPr>
        </p:nvSpPr>
        <p:spPr>
          <a:xfrm>
            <a:off x="8183642" y="1822661"/>
            <a:ext cx="3661357" cy="772972"/>
          </a:xfrm>
          <a:prstGeom prst="rect">
            <a:avLst/>
          </a:prstGeom>
        </p:spPr>
        <p:txBody>
          <a:bodyPr rtlCol="0"/>
          <a:lstStyle>
            <a:lvl1pPr marL="0" indent="0">
              <a:buNone/>
              <a:defRPr b="1">
                <a:solidFill>
                  <a:schemeClr val="accent5"/>
                </a:solidFill>
                <a:latin typeface="+mj-lt"/>
              </a:defRPr>
            </a:lvl1pPr>
          </a:lstStyle>
          <a:p>
            <a:pPr lvl="0" rtl="0"/>
            <a:r>
              <a:rPr lang="tr-TR" noProof="0"/>
              <a:t>Buraya alt başlık ekleyin</a:t>
            </a:r>
          </a:p>
        </p:txBody>
      </p:sp>
      <p:sp>
        <p:nvSpPr>
          <p:cNvPr id="135" name="Metin Yer Tutucusu 84">
            <a:extLst>
              <a:ext uri="{FF2B5EF4-FFF2-40B4-BE49-F238E27FC236}">
                <a16:creationId xmlns:a16="http://schemas.microsoft.com/office/drawing/2014/main" id="{9C80C61E-A8B2-4011-AE18-0294FFF88909}"/>
              </a:ext>
            </a:extLst>
          </p:cNvPr>
          <p:cNvSpPr>
            <a:spLocks noGrp="1"/>
          </p:cNvSpPr>
          <p:nvPr>
            <p:ph type="body" sz="quarter" idx="19" hasCustomPrompt="1"/>
          </p:nvPr>
        </p:nvSpPr>
        <p:spPr>
          <a:xfrm>
            <a:off x="8183165" y="2602176"/>
            <a:ext cx="3661357" cy="3119437"/>
          </a:xfrm>
          <a:prstGeom prst="rect">
            <a:avLst/>
          </a:prstGeom>
        </p:spPr>
        <p:txBody>
          <a:bodyPr rtlCol="0"/>
          <a:lstStyle>
            <a:lvl1pPr marL="457200" indent="-457200">
              <a:lnSpc>
                <a:spcPct val="100000"/>
              </a:lnSpc>
              <a:buClr>
                <a:schemeClr val="tx1"/>
              </a:buClr>
              <a:buFont typeface="+mj-lt"/>
              <a:buAutoNum type="arabicPeriod"/>
              <a:defRPr sz="1800">
                <a:solidFill>
                  <a:schemeClr val="tx1"/>
                </a:solidFill>
              </a:defRPr>
            </a:lvl1pPr>
          </a:lstStyle>
          <a:p>
            <a:pPr lvl="0" rtl="0"/>
            <a:r>
              <a:rPr lang="tr-TR" noProof="0"/>
              <a:t>Buraya metin ekleyin</a:t>
            </a:r>
          </a:p>
        </p:txBody>
      </p:sp>
      <p:sp>
        <p:nvSpPr>
          <p:cNvPr id="125" name="Tarih Yer Tutucusu 3">
            <a:extLst>
              <a:ext uri="{FF2B5EF4-FFF2-40B4-BE49-F238E27FC236}">
                <a16:creationId xmlns:a16="http://schemas.microsoft.com/office/drawing/2014/main" id="{DEB76336-3978-4E04-820F-CCD4115F0AF5}"/>
              </a:ext>
            </a:extLst>
          </p:cNvPr>
          <p:cNvSpPr>
            <a:spLocks noGrp="1"/>
          </p:cNvSpPr>
          <p:nvPr>
            <p:ph type="dt" sz="half" idx="10"/>
          </p:nvPr>
        </p:nvSpPr>
        <p:spPr>
          <a:xfrm>
            <a:off x="457200" y="6324600"/>
            <a:ext cx="2560220" cy="365125"/>
          </a:xfrm>
          <a:prstGeom prst="rect">
            <a:avLst/>
          </a:prstGeom>
        </p:spPr>
        <p:txBody>
          <a:bodyPr rtlCol="0" anchor="ctr"/>
          <a:lstStyle>
            <a:lvl1pPr>
              <a:defRPr sz="900" spc="150" baseline="0">
                <a:solidFill>
                  <a:schemeClr val="tx1"/>
                </a:solidFill>
              </a:defRPr>
            </a:lvl1pPr>
          </a:lstStyle>
          <a:p>
            <a:pPr rtl="0"/>
            <a:r>
              <a:rPr lang="tr-TR" noProof="0"/>
              <a:t>02/02/20XX</a:t>
            </a:r>
          </a:p>
        </p:txBody>
      </p:sp>
      <p:sp>
        <p:nvSpPr>
          <p:cNvPr id="126" name="Alt Bilgi Yer Tutucusu 4">
            <a:extLst>
              <a:ext uri="{FF2B5EF4-FFF2-40B4-BE49-F238E27FC236}">
                <a16:creationId xmlns:a16="http://schemas.microsoft.com/office/drawing/2014/main" id="{296D1F50-7662-4B72-8D59-73594E51901D}"/>
              </a:ext>
            </a:extLst>
          </p:cNvPr>
          <p:cNvSpPr>
            <a:spLocks noGrp="1"/>
          </p:cNvSpPr>
          <p:nvPr>
            <p:ph type="ftr" sz="quarter" idx="11"/>
          </p:nvPr>
        </p:nvSpPr>
        <p:spPr>
          <a:xfrm>
            <a:off x="4200861" y="6319838"/>
            <a:ext cx="3982781" cy="365125"/>
          </a:xfrm>
          <a:prstGeom prst="rect">
            <a:avLst/>
          </a:prstGeom>
        </p:spPr>
        <p:txBody>
          <a:bodyPr rtlCol="0" anchor="ctr"/>
          <a:lstStyle>
            <a:lvl1pPr algn="ctr">
              <a:defRPr sz="900" spc="150" baseline="0">
                <a:solidFill>
                  <a:schemeClr val="tx1"/>
                </a:solidFill>
              </a:defRPr>
            </a:lvl1pPr>
          </a:lstStyle>
          <a:p>
            <a:pPr rtl="0"/>
            <a:r>
              <a:rPr lang="tr-TR" noProof="0"/>
              <a:t>SUNU BAŞLIĞI</a:t>
            </a:r>
          </a:p>
        </p:txBody>
      </p:sp>
      <p:sp>
        <p:nvSpPr>
          <p:cNvPr id="127" name="Slayt Numarası Yer Tutucusu 5">
            <a:extLst>
              <a:ext uri="{FF2B5EF4-FFF2-40B4-BE49-F238E27FC236}">
                <a16:creationId xmlns:a16="http://schemas.microsoft.com/office/drawing/2014/main" id="{DEDEAF7E-D577-4B93-BAE4-358F8963B0DF}"/>
              </a:ext>
            </a:extLst>
          </p:cNvPr>
          <p:cNvSpPr>
            <a:spLocks noGrp="1"/>
          </p:cNvSpPr>
          <p:nvPr>
            <p:ph type="sldNum" sz="quarter" idx="12"/>
          </p:nvPr>
        </p:nvSpPr>
        <p:spPr>
          <a:xfrm>
            <a:off x="11190806" y="6324600"/>
            <a:ext cx="799078" cy="365125"/>
          </a:xfrm>
          <a:prstGeom prst="rect">
            <a:avLst/>
          </a:prstGeom>
        </p:spPr>
        <p:txBody>
          <a:bodyPr rtlCol="0" anchor="ctr"/>
          <a:lstStyle>
            <a:lvl1pPr algn="ctr">
              <a:defRPr sz="900" spc="150" baseline="0">
                <a:solidFill>
                  <a:schemeClr val="tx1"/>
                </a:solidFill>
              </a:defRPr>
            </a:lvl1pPr>
          </a:lstStyle>
          <a:p>
            <a:pPr rtl="0"/>
            <a:fld id="{11A71338-8BA2-4C79-A6C5-5A8E30081D0C}" type="slidenum">
              <a:rPr lang="tr-TR" noProof="0" smtClean="0"/>
              <a:pPr/>
              <a:t>‹#›</a:t>
            </a:fld>
            <a:endParaRPr lang="tr-TR" noProof="0"/>
          </a:p>
        </p:txBody>
      </p:sp>
    </p:spTree>
    <p:extLst>
      <p:ext uri="{BB962C8B-B14F-4D97-AF65-F5344CB8AC3E}">
        <p14:creationId xmlns:p14="http://schemas.microsoft.com/office/powerpoint/2010/main" val="30436345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181933D-0DE4-4855-9898-78796B844FA9}"/>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endParaRPr lang="en-US"/>
          </a:p>
        </p:txBody>
      </p:sp>
      <p:sp>
        <p:nvSpPr>
          <p:cNvPr id="3" name="Alt Başlık 2">
            <a:extLst>
              <a:ext uri="{FF2B5EF4-FFF2-40B4-BE49-F238E27FC236}">
                <a16:creationId xmlns:a16="http://schemas.microsoft.com/office/drawing/2014/main" id="{1C75E9B2-024F-4FCE-BE41-365EE06680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a:p>
        </p:txBody>
      </p:sp>
      <p:sp>
        <p:nvSpPr>
          <p:cNvPr id="4" name="Veri Yer Tutucusu 3">
            <a:extLst>
              <a:ext uri="{FF2B5EF4-FFF2-40B4-BE49-F238E27FC236}">
                <a16:creationId xmlns:a16="http://schemas.microsoft.com/office/drawing/2014/main" id="{71C080E3-0BF9-4402-A3FD-4A13C52679CD}"/>
              </a:ext>
            </a:extLst>
          </p:cNvPr>
          <p:cNvSpPr>
            <a:spLocks noGrp="1"/>
          </p:cNvSpPr>
          <p:nvPr>
            <p:ph type="dt" sz="half" idx="10"/>
          </p:nvPr>
        </p:nvSpPr>
        <p:spPr/>
        <p:txBody>
          <a:bodyPr/>
          <a:lstStyle/>
          <a:p>
            <a:fld id="{57081506-EA8D-4249-9BBE-DF3C52AC2E3C}" type="datetimeFigureOut">
              <a:rPr lang="en-US" smtClean="0"/>
              <a:t>12/2/2024</a:t>
            </a:fld>
            <a:endParaRPr lang="en-US"/>
          </a:p>
        </p:txBody>
      </p:sp>
      <p:sp>
        <p:nvSpPr>
          <p:cNvPr id="5" name="Alt Bilgi Yer Tutucusu 4">
            <a:extLst>
              <a:ext uri="{FF2B5EF4-FFF2-40B4-BE49-F238E27FC236}">
                <a16:creationId xmlns:a16="http://schemas.microsoft.com/office/drawing/2014/main" id="{DCE51676-150B-4E45-A786-7565E81B49A7}"/>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635EBF05-5D94-46D8-B06A-3CE94BEC6AF2}"/>
              </a:ext>
            </a:extLst>
          </p:cNvPr>
          <p:cNvSpPr>
            <a:spLocks noGrp="1"/>
          </p:cNvSpPr>
          <p:nvPr>
            <p:ph type="sldNum" sz="quarter" idx="12"/>
          </p:nvPr>
        </p:nvSpPr>
        <p:spPr/>
        <p:txBody>
          <a:bodyPr/>
          <a:lstStyle/>
          <a:p>
            <a:fld id="{D7750422-404A-4DEE-9A3D-2B08DE05A9F4}" type="slidenum">
              <a:rPr lang="en-US" smtClean="0"/>
              <a:t>‹#›</a:t>
            </a:fld>
            <a:endParaRPr lang="en-US"/>
          </a:p>
        </p:txBody>
      </p:sp>
    </p:spTree>
    <p:extLst>
      <p:ext uri="{BB962C8B-B14F-4D97-AF65-F5344CB8AC3E}">
        <p14:creationId xmlns:p14="http://schemas.microsoft.com/office/powerpoint/2010/main" val="18396171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3CF996E-89E1-4756-81A6-B16FAB2BB302}"/>
              </a:ext>
            </a:extLst>
          </p:cNvPr>
          <p:cNvSpPr>
            <a:spLocks noGrp="1"/>
          </p:cNvSpPr>
          <p:nvPr>
            <p:ph type="title"/>
          </p:nvPr>
        </p:nvSpPr>
        <p:spPr/>
        <p:txBody>
          <a:bodyPr/>
          <a:lstStyle/>
          <a:p>
            <a:r>
              <a:rPr lang="tr-TR"/>
              <a:t>Asıl başlık stilini düzenlemek için tıklayın</a:t>
            </a:r>
            <a:endParaRPr lang="en-US"/>
          </a:p>
        </p:txBody>
      </p:sp>
      <p:sp>
        <p:nvSpPr>
          <p:cNvPr id="3" name="İçerik Yer Tutucusu 2">
            <a:extLst>
              <a:ext uri="{FF2B5EF4-FFF2-40B4-BE49-F238E27FC236}">
                <a16:creationId xmlns:a16="http://schemas.microsoft.com/office/drawing/2014/main" id="{A426F1CA-2426-47FD-B0C5-3BE7FF6E194B}"/>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3F6D2B40-AB11-4E38-B055-1DB2C3902487}"/>
              </a:ext>
            </a:extLst>
          </p:cNvPr>
          <p:cNvSpPr>
            <a:spLocks noGrp="1"/>
          </p:cNvSpPr>
          <p:nvPr>
            <p:ph type="dt" sz="half" idx="10"/>
          </p:nvPr>
        </p:nvSpPr>
        <p:spPr/>
        <p:txBody>
          <a:bodyPr/>
          <a:lstStyle/>
          <a:p>
            <a:fld id="{57081506-EA8D-4249-9BBE-DF3C52AC2E3C}" type="datetimeFigureOut">
              <a:rPr lang="en-US" smtClean="0"/>
              <a:t>12/2/2024</a:t>
            </a:fld>
            <a:endParaRPr lang="en-US"/>
          </a:p>
        </p:txBody>
      </p:sp>
      <p:sp>
        <p:nvSpPr>
          <p:cNvPr id="5" name="Alt Bilgi Yer Tutucusu 4">
            <a:extLst>
              <a:ext uri="{FF2B5EF4-FFF2-40B4-BE49-F238E27FC236}">
                <a16:creationId xmlns:a16="http://schemas.microsoft.com/office/drawing/2014/main" id="{36701013-47F7-4079-AA87-46E03CF57CB7}"/>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98D9F406-C101-48F0-9228-D9DD8DEB7C9E}"/>
              </a:ext>
            </a:extLst>
          </p:cNvPr>
          <p:cNvSpPr>
            <a:spLocks noGrp="1"/>
          </p:cNvSpPr>
          <p:nvPr>
            <p:ph type="sldNum" sz="quarter" idx="12"/>
          </p:nvPr>
        </p:nvSpPr>
        <p:spPr/>
        <p:txBody>
          <a:bodyPr/>
          <a:lstStyle/>
          <a:p>
            <a:fld id="{D7750422-404A-4DEE-9A3D-2B08DE05A9F4}" type="slidenum">
              <a:rPr lang="en-US" smtClean="0"/>
              <a:t>‹#›</a:t>
            </a:fld>
            <a:endParaRPr lang="en-US"/>
          </a:p>
        </p:txBody>
      </p:sp>
    </p:spTree>
    <p:extLst>
      <p:ext uri="{BB962C8B-B14F-4D97-AF65-F5344CB8AC3E}">
        <p14:creationId xmlns:p14="http://schemas.microsoft.com/office/powerpoint/2010/main" val="27431166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E5EAF74-EB4D-4AB3-97A4-9237D9B8127B}"/>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endParaRPr lang="en-US"/>
          </a:p>
        </p:txBody>
      </p:sp>
      <p:sp>
        <p:nvSpPr>
          <p:cNvPr id="3" name="Metin Yer Tutucusu 2">
            <a:extLst>
              <a:ext uri="{FF2B5EF4-FFF2-40B4-BE49-F238E27FC236}">
                <a16:creationId xmlns:a16="http://schemas.microsoft.com/office/drawing/2014/main" id="{64B31E18-8429-4ACE-AA9E-DF946900F4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0BB282F9-5F36-426D-825F-30BC54D73501}"/>
              </a:ext>
            </a:extLst>
          </p:cNvPr>
          <p:cNvSpPr>
            <a:spLocks noGrp="1"/>
          </p:cNvSpPr>
          <p:nvPr>
            <p:ph type="dt" sz="half" idx="10"/>
          </p:nvPr>
        </p:nvSpPr>
        <p:spPr/>
        <p:txBody>
          <a:bodyPr/>
          <a:lstStyle/>
          <a:p>
            <a:fld id="{57081506-EA8D-4249-9BBE-DF3C52AC2E3C}" type="datetimeFigureOut">
              <a:rPr lang="en-US" smtClean="0"/>
              <a:t>12/2/2024</a:t>
            </a:fld>
            <a:endParaRPr lang="en-US"/>
          </a:p>
        </p:txBody>
      </p:sp>
      <p:sp>
        <p:nvSpPr>
          <p:cNvPr id="5" name="Alt Bilgi Yer Tutucusu 4">
            <a:extLst>
              <a:ext uri="{FF2B5EF4-FFF2-40B4-BE49-F238E27FC236}">
                <a16:creationId xmlns:a16="http://schemas.microsoft.com/office/drawing/2014/main" id="{67000ADF-293B-4A0D-9EF8-06F1303033D4}"/>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89A2A038-0936-4032-BDE6-DEACAA2FF8B7}"/>
              </a:ext>
            </a:extLst>
          </p:cNvPr>
          <p:cNvSpPr>
            <a:spLocks noGrp="1"/>
          </p:cNvSpPr>
          <p:nvPr>
            <p:ph type="sldNum" sz="quarter" idx="12"/>
          </p:nvPr>
        </p:nvSpPr>
        <p:spPr/>
        <p:txBody>
          <a:bodyPr/>
          <a:lstStyle/>
          <a:p>
            <a:fld id="{D7750422-404A-4DEE-9A3D-2B08DE05A9F4}" type="slidenum">
              <a:rPr lang="en-US" smtClean="0"/>
              <a:t>‹#›</a:t>
            </a:fld>
            <a:endParaRPr lang="en-US"/>
          </a:p>
        </p:txBody>
      </p:sp>
    </p:spTree>
    <p:extLst>
      <p:ext uri="{BB962C8B-B14F-4D97-AF65-F5344CB8AC3E}">
        <p14:creationId xmlns:p14="http://schemas.microsoft.com/office/powerpoint/2010/main" val="10225588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4F056A1-D035-4FAC-A21D-919DECCA6D7C}"/>
              </a:ext>
            </a:extLst>
          </p:cNvPr>
          <p:cNvSpPr>
            <a:spLocks noGrp="1"/>
          </p:cNvSpPr>
          <p:nvPr>
            <p:ph type="title"/>
          </p:nvPr>
        </p:nvSpPr>
        <p:spPr/>
        <p:txBody>
          <a:bodyPr/>
          <a:lstStyle/>
          <a:p>
            <a:r>
              <a:rPr lang="tr-TR"/>
              <a:t>Asıl başlık stilini düzenlemek için tıklayın</a:t>
            </a:r>
            <a:endParaRPr lang="en-US"/>
          </a:p>
        </p:txBody>
      </p:sp>
      <p:sp>
        <p:nvSpPr>
          <p:cNvPr id="3" name="İçerik Yer Tutucusu 2">
            <a:extLst>
              <a:ext uri="{FF2B5EF4-FFF2-40B4-BE49-F238E27FC236}">
                <a16:creationId xmlns:a16="http://schemas.microsoft.com/office/drawing/2014/main" id="{E5946908-D7B1-4CA5-9B5F-CAEF7A49922B}"/>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İçerik Yer Tutucusu 3">
            <a:extLst>
              <a:ext uri="{FF2B5EF4-FFF2-40B4-BE49-F238E27FC236}">
                <a16:creationId xmlns:a16="http://schemas.microsoft.com/office/drawing/2014/main" id="{0A96EC6C-D14A-4D64-AB5E-3FF38B29D895}"/>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Veri Yer Tutucusu 4">
            <a:extLst>
              <a:ext uri="{FF2B5EF4-FFF2-40B4-BE49-F238E27FC236}">
                <a16:creationId xmlns:a16="http://schemas.microsoft.com/office/drawing/2014/main" id="{CF2B82BB-46E9-4D32-9238-6F676E22BDBC}"/>
              </a:ext>
            </a:extLst>
          </p:cNvPr>
          <p:cNvSpPr>
            <a:spLocks noGrp="1"/>
          </p:cNvSpPr>
          <p:nvPr>
            <p:ph type="dt" sz="half" idx="10"/>
          </p:nvPr>
        </p:nvSpPr>
        <p:spPr/>
        <p:txBody>
          <a:bodyPr/>
          <a:lstStyle/>
          <a:p>
            <a:fld id="{57081506-EA8D-4249-9BBE-DF3C52AC2E3C}" type="datetimeFigureOut">
              <a:rPr lang="en-US" smtClean="0"/>
              <a:t>12/2/2024</a:t>
            </a:fld>
            <a:endParaRPr lang="en-US"/>
          </a:p>
        </p:txBody>
      </p:sp>
      <p:sp>
        <p:nvSpPr>
          <p:cNvPr id="6" name="Alt Bilgi Yer Tutucusu 5">
            <a:extLst>
              <a:ext uri="{FF2B5EF4-FFF2-40B4-BE49-F238E27FC236}">
                <a16:creationId xmlns:a16="http://schemas.microsoft.com/office/drawing/2014/main" id="{75E1C9CE-31B6-4622-A84B-4ED4C5F353FE}"/>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CBB36190-0171-4A40-B1DB-9E103FAC1E47}"/>
              </a:ext>
            </a:extLst>
          </p:cNvPr>
          <p:cNvSpPr>
            <a:spLocks noGrp="1"/>
          </p:cNvSpPr>
          <p:nvPr>
            <p:ph type="sldNum" sz="quarter" idx="12"/>
          </p:nvPr>
        </p:nvSpPr>
        <p:spPr/>
        <p:txBody>
          <a:bodyPr/>
          <a:lstStyle/>
          <a:p>
            <a:fld id="{D7750422-404A-4DEE-9A3D-2B08DE05A9F4}" type="slidenum">
              <a:rPr lang="en-US" smtClean="0"/>
              <a:t>‹#›</a:t>
            </a:fld>
            <a:endParaRPr lang="en-US"/>
          </a:p>
        </p:txBody>
      </p:sp>
    </p:spTree>
    <p:extLst>
      <p:ext uri="{BB962C8B-B14F-4D97-AF65-F5344CB8AC3E}">
        <p14:creationId xmlns:p14="http://schemas.microsoft.com/office/powerpoint/2010/main" val="31480259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B3378E2-712B-433F-92C5-1AA06726085D}"/>
              </a:ext>
            </a:extLst>
          </p:cNvPr>
          <p:cNvSpPr>
            <a:spLocks noGrp="1"/>
          </p:cNvSpPr>
          <p:nvPr>
            <p:ph type="title"/>
          </p:nvPr>
        </p:nvSpPr>
        <p:spPr>
          <a:xfrm>
            <a:off x="839788" y="365125"/>
            <a:ext cx="10515600" cy="1325563"/>
          </a:xfrm>
        </p:spPr>
        <p:txBody>
          <a:bodyPr/>
          <a:lstStyle/>
          <a:p>
            <a:r>
              <a:rPr lang="tr-TR"/>
              <a:t>Asıl başlık stilini düzenlemek için tıklayın</a:t>
            </a:r>
            <a:endParaRPr lang="en-US"/>
          </a:p>
        </p:txBody>
      </p:sp>
      <p:sp>
        <p:nvSpPr>
          <p:cNvPr id="3" name="Metin Yer Tutucusu 2">
            <a:extLst>
              <a:ext uri="{FF2B5EF4-FFF2-40B4-BE49-F238E27FC236}">
                <a16:creationId xmlns:a16="http://schemas.microsoft.com/office/drawing/2014/main" id="{96D33FAA-ED1E-49DB-9880-3E741C83F0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7A873A5D-9B30-49CC-BEF4-0B911704AF54}"/>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Metin Yer Tutucusu 4">
            <a:extLst>
              <a:ext uri="{FF2B5EF4-FFF2-40B4-BE49-F238E27FC236}">
                <a16:creationId xmlns:a16="http://schemas.microsoft.com/office/drawing/2014/main" id="{C02D981A-425F-4692-8BB1-CB98C718D5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CC6B9857-C175-4D11-A77B-8A65FC7D28ED}"/>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Veri Yer Tutucusu 6">
            <a:extLst>
              <a:ext uri="{FF2B5EF4-FFF2-40B4-BE49-F238E27FC236}">
                <a16:creationId xmlns:a16="http://schemas.microsoft.com/office/drawing/2014/main" id="{728AB3DE-D20B-4234-8C76-E61FA2348411}"/>
              </a:ext>
            </a:extLst>
          </p:cNvPr>
          <p:cNvSpPr>
            <a:spLocks noGrp="1"/>
          </p:cNvSpPr>
          <p:nvPr>
            <p:ph type="dt" sz="half" idx="10"/>
          </p:nvPr>
        </p:nvSpPr>
        <p:spPr/>
        <p:txBody>
          <a:bodyPr/>
          <a:lstStyle/>
          <a:p>
            <a:fld id="{57081506-EA8D-4249-9BBE-DF3C52AC2E3C}" type="datetimeFigureOut">
              <a:rPr lang="en-US" smtClean="0"/>
              <a:t>12/2/2024</a:t>
            </a:fld>
            <a:endParaRPr lang="en-US"/>
          </a:p>
        </p:txBody>
      </p:sp>
      <p:sp>
        <p:nvSpPr>
          <p:cNvPr id="8" name="Alt Bilgi Yer Tutucusu 7">
            <a:extLst>
              <a:ext uri="{FF2B5EF4-FFF2-40B4-BE49-F238E27FC236}">
                <a16:creationId xmlns:a16="http://schemas.microsoft.com/office/drawing/2014/main" id="{F3AFBAAF-0C8A-4B1C-9D3A-62F2147FCD25}"/>
              </a:ext>
            </a:extLst>
          </p:cNvPr>
          <p:cNvSpPr>
            <a:spLocks noGrp="1"/>
          </p:cNvSpPr>
          <p:nvPr>
            <p:ph type="ftr" sz="quarter" idx="11"/>
          </p:nvPr>
        </p:nvSpPr>
        <p:spPr/>
        <p:txBody>
          <a:bodyPr/>
          <a:lstStyle/>
          <a:p>
            <a:endParaRPr lang="en-US"/>
          </a:p>
        </p:txBody>
      </p:sp>
      <p:sp>
        <p:nvSpPr>
          <p:cNvPr id="9" name="Slayt Numarası Yer Tutucusu 8">
            <a:extLst>
              <a:ext uri="{FF2B5EF4-FFF2-40B4-BE49-F238E27FC236}">
                <a16:creationId xmlns:a16="http://schemas.microsoft.com/office/drawing/2014/main" id="{AD919817-34B8-4C81-9ED3-FADEBE1C06D0}"/>
              </a:ext>
            </a:extLst>
          </p:cNvPr>
          <p:cNvSpPr>
            <a:spLocks noGrp="1"/>
          </p:cNvSpPr>
          <p:nvPr>
            <p:ph type="sldNum" sz="quarter" idx="12"/>
          </p:nvPr>
        </p:nvSpPr>
        <p:spPr/>
        <p:txBody>
          <a:bodyPr/>
          <a:lstStyle/>
          <a:p>
            <a:fld id="{D7750422-404A-4DEE-9A3D-2B08DE05A9F4}" type="slidenum">
              <a:rPr lang="en-US" smtClean="0"/>
              <a:t>‹#›</a:t>
            </a:fld>
            <a:endParaRPr lang="en-US"/>
          </a:p>
        </p:txBody>
      </p:sp>
    </p:spTree>
    <p:extLst>
      <p:ext uri="{BB962C8B-B14F-4D97-AF65-F5344CB8AC3E}">
        <p14:creationId xmlns:p14="http://schemas.microsoft.com/office/powerpoint/2010/main" val="22243555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3BDFDEC-30E7-434E-95EF-A67692CDF4F0}"/>
              </a:ext>
            </a:extLst>
          </p:cNvPr>
          <p:cNvSpPr>
            <a:spLocks noGrp="1"/>
          </p:cNvSpPr>
          <p:nvPr>
            <p:ph type="title"/>
          </p:nvPr>
        </p:nvSpPr>
        <p:spPr/>
        <p:txBody>
          <a:bodyPr/>
          <a:lstStyle/>
          <a:p>
            <a:r>
              <a:rPr lang="tr-TR"/>
              <a:t>Asıl başlık stilini düzenlemek için tıklayın</a:t>
            </a:r>
            <a:endParaRPr lang="en-US"/>
          </a:p>
        </p:txBody>
      </p:sp>
      <p:sp>
        <p:nvSpPr>
          <p:cNvPr id="3" name="Veri Yer Tutucusu 2">
            <a:extLst>
              <a:ext uri="{FF2B5EF4-FFF2-40B4-BE49-F238E27FC236}">
                <a16:creationId xmlns:a16="http://schemas.microsoft.com/office/drawing/2014/main" id="{D342711F-C016-4E6E-A548-1DF36792839E}"/>
              </a:ext>
            </a:extLst>
          </p:cNvPr>
          <p:cNvSpPr>
            <a:spLocks noGrp="1"/>
          </p:cNvSpPr>
          <p:nvPr>
            <p:ph type="dt" sz="half" idx="10"/>
          </p:nvPr>
        </p:nvSpPr>
        <p:spPr/>
        <p:txBody>
          <a:bodyPr/>
          <a:lstStyle/>
          <a:p>
            <a:fld id="{57081506-EA8D-4249-9BBE-DF3C52AC2E3C}" type="datetimeFigureOut">
              <a:rPr lang="en-US" smtClean="0"/>
              <a:t>12/2/2024</a:t>
            </a:fld>
            <a:endParaRPr lang="en-US"/>
          </a:p>
        </p:txBody>
      </p:sp>
      <p:sp>
        <p:nvSpPr>
          <p:cNvPr id="4" name="Alt Bilgi Yer Tutucusu 3">
            <a:extLst>
              <a:ext uri="{FF2B5EF4-FFF2-40B4-BE49-F238E27FC236}">
                <a16:creationId xmlns:a16="http://schemas.microsoft.com/office/drawing/2014/main" id="{EAAE2556-8D8A-4F73-AF74-601AC48F4FA2}"/>
              </a:ext>
            </a:extLst>
          </p:cNvPr>
          <p:cNvSpPr>
            <a:spLocks noGrp="1"/>
          </p:cNvSpPr>
          <p:nvPr>
            <p:ph type="ftr" sz="quarter" idx="11"/>
          </p:nvPr>
        </p:nvSpPr>
        <p:spPr/>
        <p:txBody>
          <a:bodyPr/>
          <a:lstStyle/>
          <a:p>
            <a:endParaRPr lang="en-US"/>
          </a:p>
        </p:txBody>
      </p:sp>
      <p:sp>
        <p:nvSpPr>
          <p:cNvPr id="5" name="Slayt Numarası Yer Tutucusu 4">
            <a:extLst>
              <a:ext uri="{FF2B5EF4-FFF2-40B4-BE49-F238E27FC236}">
                <a16:creationId xmlns:a16="http://schemas.microsoft.com/office/drawing/2014/main" id="{B8111CAA-2EC3-46F7-A7F0-BE97F17FC527}"/>
              </a:ext>
            </a:extLst>
          </p:cNvPr>
          <p:cNvSpPr>
            <a:spLocks noGrp="1"/>
          </p:cNvSpPr>
          <p:nvPr>
            <p:ph type="sldNum" sz="quarter" idx="12"/>
          </p:nvPr>
        </p:nvSpPr>
        <p:spPr/>
        <p:txBody>
          <a:bodyPr/>
          <a:lstStyle/>
          <a:p>
            <a:fld id="{D7750422-404A-4DEE-9A3D-2B08DE05A9F4}" type="slidenum">
              <a:rPr lang="en-US" smtClean="0"/>
              <a:t>‹#›</a:t>
            </a:fld>
            <a:endParaRPr lang="en-US"/>
          </a:p>
        </p:txBody>
      </p:sp>
    </p:spTree>
    <p:extLst>
      <p:ext uri="{BB962C8B-B14F-4D97-AF65-F5344CB8AC3E}">
        <p14:creationId xmlns:p14="http://schemas.microsoft.com/office/powerpoint/2010/main" val="28280852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910A5931-34F7-4327-B216-1674ADACA7F1}"/>
              </a:ext>
            </a:extLst>
          </p:cNvPr>
          <p:cNvSpPr>
            <a:spLocks noGrp="1"/>
          </p:cNvSpPr>
          <p:nvPr>
            <p:ph type="dt" sz="half" idx="10"/>
          </p:nvPr>
        </p:nvSpPr>
        <p:spPr/>
        <p:txBody>
          <a:bodyPr/>
          <a:lstStyle/>
          <a:p>
            <a:fld id="{57081506-EA8D-4249-9BBE-DF3C52AC2E3C}" type="datetimeFigureOut">
              <a:rPr lang="en-US" smtClean="0"/>
              <a:t>12/2/2024</a:t>
            </a:fld>
            <a:endParaRPr lang="en-US"/>
          </a:p>
        </p:txBody>
      </p:sp>
      <p:sp>
        <p:nvSpPr>
          <p:cNvPr id="3" name="Alt Bilgi Yer Tutucusu 2">
            <a:extLst>
              <a:ext uri="{FF2B5EF4-FFF2-40B4-BE49-F238E27FC236}">
                <a16:creationId xmlns:a16="http://schemas.microsoft.com/office/drawing/2014/main" id="{F6387F57-B2C7-4E70-A8F7-FD93AFF586C0}"/>
              </a:ext>
            </a:extLst>
          </p:cNvPr>
          <p:cNvSpPr>
            <a:spLocks noGrp="1"/>
          </p:cNvSpPr>
          <p:nvPr>
            <p:ph type="ftr" sz="quarter" idx="11"/>
          </p:nvPr>
        </p:nvSpPr>
        <p:spPr/>
        <p:txBody>
          <a:bodyPr/>
          <a:lstStyle/>
          <a:p>
            <a:endParaRPr lang="en-US"/>
          </a:p>
        </p:txBody>
      </p:sp>
      <p:sp>
        <p:nvSpPr>
          <p:cNvPr id="4" name="Slayt Numarası Yer Tutucusu 3">
            <a:extLst>
              <a:ext uri="{FF2B5EF4-FFF2-40B4-BE49-F238E27FC236}">
                <a16:creationId xmlns:a16="http://schemas.microsoft.com/office/drawing/2014/main" id="{D37C24D9-2F6B-46C0-B983-D04953FBF6AF}"/>
              </a:ext>
            </a:extLst>
          </p:cNvPr>
          <p:cNvSpPr>
            <a:spLocks noGrp="1"/>
          </p:cNvSpPr>
          <p:nvPr>
            <p:ph type="sldNum" sz="quarter" idx="12"/>
          </p:nvPr>
        </p:nvSpPr>
        <p:spPr/>
        <p:txBody>
          <a:bodyPr/>
          <a:lstStyle/>
          <a:p>
            <a:fld id="{D7750422-404A-4DEE-9A3D-2B08DE05A9F4}" type="slidenum">
              <a:rPr lang="en-US" smtClean="0"/>
              <a:t>‹#›</a:t>
            </a:fld>
            <a:endParaRPr lang="en-US"/>
          </a:p>
        </p:txBody>
      </p:sp>
    </p:spTree>
    <p:extLst>
      <p:ext uri="{BB962C8B-B14F-4D97-AF65-F5344CB8AC3E}">
        <p14:creationId xmlns:p14="http://schemas.microsoft.com/office/powerpoint/2010/main" val="26432272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104D3C3-C2BB-4CCA-B39C-CFA52BB877C1}"/>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a:p>
        </p:txBody>
      </p:sp>
      <p:sp>
        <p:nvSpPr>
          <p:cNvPr id="3" name="İçerik Yer Tutucusu 2">
            <a:extLst>
              <a:ext uri="{FF2B5EF4-FFF2-40B4-BE49-F238E27FC236}">
                <a16:creationId xmlns:a16="http://schemas.microsoft.com/office/drawing/2014/main" id="{1B7B87D8-DC1A-419D-ADC5-A3F10740ED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Metin Yer Tutucusu 3">
            <a:extLst>
              <a:ext uri="{FF2B5EF4-FFF2-40B4-BE49-F238E27FC236}">
                <a16:creationId xmlns:a16="http://schemas.microsoft.com/office/drawing/2014/main" id="{08653F09-0DA7-4C82-BF11-D12643336D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5A230D51-8537-4C2B-A96D-C99E4B07196A}"/>
              </a:ext>
            </a:extLst>
          </p:cNvPr>
          <p:cNvSpPr>
            <a:spLocks noGrp="1"/>
          </p:cNvSpPr>
          <p:nvPr>
            <p:ph type="dt" sz="half" idx="10"/>
          </p:nvPr>
        </p:nvSpPr>
        <p:spPr/>
        <p:txBody>
          <a:bodyPr/>
          <a:lstStyle/>
          <a:p>
            <a:fld id="{57081506-EA8D-4249-9BBE-DF3C52AC2E3C}" type="datetimeFigureOut">
              <a:rPr lang="en-US" smtClean="0"/>
              <a:t>12/2/2024</a:t>
            </a:fld>
            <a:endParaRPr lang="en-US"/>
          </a:p>
        </p:txBody>
      </p:sp>
      <p:sp>
        <p:nvSpPr>
          <p:cNvPr id="6" name="Alt Bilgi Yer Tutucusu 5">
            <a:extLst>
              <a:ext uri="{FF2B5EF4-FFF2-40B4-BE49-F238E27FC236}">
                <a16:creationId xmlns:a16="http://schemas.microsoft.com/office/drawing/2014/main" id="{91C25930-FCF6-4766-BF2C-EAA09AA89B11}"/>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82CA37E9-9795-44FB-9A6F-225AA265C19D}"/>
              </a:ext>
            </a:extLst>
          </p:cNvPr>
          <p:cNvSpPr>
            <a:spLocks noGrp="1"/>
          </p:cNvSpPr>
          <p:nvPr>
            <p:ph type="sldNum" sz="quarter" idx="12"/>
          </p:nvPr>
        </p:nvSpPr>
        <p:spPr/>
        <p:txBody>
          <a:bodyPr/>
          <a:lstStyle/>
          <a:p>
            <a:fld id="{D7750422-404A-4DEE-9A3D-2B08DE05A9F4}" type="slidenum">
              <a:rPr lang="en-US" smtClean="0"/>
              <a:t>‹#›</a:t>
            </a:fld>
            <a:endParaRPr lang="en-US"/>
          </a:p>
        </p:txBody>
      </p:sp>
    </p:spTree>
    <p:extLst>
      <p:ext uri="{BB962C8B-B14F-4D97-AF65-F5344CB8AC3E}">
        <p14:creationId xmlns:p14="http://schemas.microsoft.com/office/powerpoint/2010/main" val="9431190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E42A292-8C44-42FA-B68A-6079E870E882}"/>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a:p>
        </p:txBody>
      </p:sp>
      <p:sp>
        <p:nvSpPr>
          <p:cNvPr id="3" name="Resim Yer Tutucusu 2">
            <a:extLst>
              <a:ext uri="{FF2B5EF4-FFF2-40B4-BE49-F238E27FC236}">
                <a16:creationId xmlns:a16="http://schemas.microsoft.com/office/drawing/2014/main" id="{BAE3F956-82CE-4782-AE66-CEC032B2F0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etin Yer Tutucusu 3">
            <a:extLst>
              <a:ext uri="{FF2B5EF4-FFF2-40B4-BE49-F238E27FC236}">
                <a16:creationId xmlns:a16="http://schemas.microsoft.com/office/drawing/2014/main" id="{A98B41BE-670F-47A8-9AD9-1E41B4A947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64E0DC7D-D35E-4DE8-BCCE-B31A63E54509}"/>
              </a:ext>
            </a:extLst>
          </p:cNvPr>
          <p:cNvSpPr>
            <a:spLocks noGrp="1"/>
          </p:cNvSpPr>
          <p:nvPr>
            <p:ph type="dt" sz="half" idx="10"/>
          </p:nvPr>
        </p:nvSpPr>
        <p:spPr/>
        <p:txBody>
          <a:bodyPr/>
          <a:lstStyle/>
          <a:p>
            <a:fld id="{57081506-EA8D-4249-9BBE-DF3C52AC2E3C}" type="datetimeFigureOut">
              <a:rPr lang="en-US" smtClean="0"/>
              <a:t>12/2/2024</a:t>
            </a:fld>
            <a:endParaRPr lang="en-US"/>
          </a:p>
        </p:txBody>
      </p:sp>
      <p:sp>
        <p:nvSpPr>
          <p:cNvPr id="6" name="Alt Bilgi Yer Tutucusu 5">
            <a:extLst>
              <a:ext uri="{FF2B5EF4-FFF2-40B4-BE49-F238E27FC236}">
                <a16:creationId xmlns:a16="http://schemas.microsoft.com/office/drawing/2014/main" id="{3E90A9A3-DCC7-4423-867B-3FC89A2B4354}"/>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AA75B0E8-E3E3-4E01-9F1A-5560A87A0C2E}"/>
              </a:ext>
            </a:extLst>
          </p:cNvPr>
          <p:cNvSpPr>
            <a:spLocks noGrp="1"/>
          </p:cNvSpPr>
          <p:nvPr>
            <p:ph type="sldNum" sz="quarter" idx="12"/>
          </p:nvPr>
        </p:nvSpPr>
        <p:spPr/>
        <p:txBody>
          <a:bodyPr/>
          <a:lstStyle/>
          <a:p>
            <a:fld id="{D7750422-404A-4DEE-9A3D-2B08DE05A9F4}" type="slidenum">
              <a:rPr lang="en-US" smtClean="0"/>
              <a:t>‹#›</a:t>
            </a:fld>
            <a:endParaRPr lang="en-US"/>
          </a:p>
        </p:txBody>
      </p:sp>
    </p:spTree>
    <p:extLst>
      <p:ext uri="{BB962C8B-B14F-4D97-AF65-F5344CB8AC3E}">
        <p14:creationId xmlns:p14="http://schemas.microsoft.com/office/powerpoint/2010/main" val="34532001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ABDAD94-AF64-4812-A405-7129318448A4}"/>
              </a:ext>
            </a:extLst>
          </p:cNvPr>
          <p:cNvSpPr>
            <a:spLocks noGrp="1"/>
          </p:cNvSpPr>
          <p:nvPr>
            <p:ph type="title"/>
          </p:nvPr>
        </p:nvSpPr>
        <p:spPr/>
        <p:txBody>
          <a:bodyPr/>
          <a:lstStyle/>
          <a:p>
            <a:r>
              <a:rPr lang="tr-TR"/>
              <a:t>Asıl başlık stilini düzenlemek için tıklayın</a:t>
            </a:r>
            <a:endParaRPr lang="en-US"/>
          </a:p>
        </p:txBody>
      </p:sp>
      <p:sp>
        <p:nvSpPr>
          <p:cNvPr id="3" name="Dikey Metin Yer Tutucusu 2">
            <a:extLst>
              <a:ext uri="{FF2B5EF4-FFF2-40B4-BE49-F238E27FC236}">
                <a16:creationId xmlns:a16="http://schemas.microsoft.com/office/drawing/2014/main" id="{96B1EB97-1A20-4708-85D8-A8FD5A5FC72A}"/>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6F3922F7-6560-4F59-B38B-7D851E6D615E}"/>
              </a:ext>
            </a:extLst>
          </p:cNvPr>
          <p:cNvSpPr>
            <a:spLocks noGrp="1"/>
          </p:cNvSpPr>
          <p:nvPr>
            <p:ph type="dt" sz="half" idx="10"/>
          </p:nvPr>
        </p:nvSpPr>
        <p:spPr/>
        <p:txBody>
          <a:bodyPr/>
          <a:lstStyle/>
          <a:p>
            <a:fld id="{57081506-EA8D-4249-9BBE-DF3C52AC2E3C}" type="datetimeFigureOut">
              <a:rPr lang="en-US" smtClean="0"/>
              <a:t>12/2/2024</a:t>
            </a:fld>
            <a:endParaRPr lang="en-US"/>
          </a:p>
        </p:txBody>
      </p:sp>
      <p:sp>
        <p:nvSpPr>
          <p:cNvPr id="5" name="Alt Bilgi Yer Tutucusu 4">
            <a:extLst>
              <a:ext uri="{FF2B5EF4-FFF2-40B4-BE49-F238E27FC236}">
                <a16:creationId xmlns:a16="http://schemas.microsoft.com/office/drawing/2014/main" id="{24CD4C71-0908-4AFF-BAC0-EBDEB5AB7DD4}"/>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AF84074C-D9CC-49E8-8B05-92C13B575C23}"/>
              </a:ext>
            </a:extLst>
          </p:cNvPr>
          <p:cNvSpPr>
            <a:spLocks noGrp="1"/>
          </p:cNvSpPr>
          <p:nvPr>
            <p:ph type="sldNum" sz="quarter" idx="12"/>
          </p:nvPr>
        </p:nvSpPr>
        <p:spPr/>
        <p:txBody>
          <a:bodyPr/>
          <a:lstStyle/>
          <a:p>
            <a:fld id="{D7750422-404A-4DEE-9A3D-2B08DE05A9F4}" type="slidenum">
              <a:rPr lang="en-US" smtClean="0"/>
              <a:t>‹#›</a:t>
            </a:fld>
            <a:endParaRPr lang="en-US"/>
          </a:p>
        </p:txBody>
      </p:sp>
    </p:spTree>
    <p:extLst>
      <p:ext uri="{BB962C8B-B14F-4D97-AF65-F5344CB8AC3E}">
        <p14:creationId xmlns:p14="http://schemas.microsoft.com/office/powerpoint/2010/main" val="34950823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133B8048-0483-4E7C-9C4D-A3602E70F74F}"/>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endParaRPr lang="en-US"/>
          </a:p>
        </p:txBody>
      </p:sp>
      <p:sp>
        <p:nvSpPr>
          <p:cNvPr id="3" name="Dikey Metin Yer Tutucusu 2">
            <a:extLst>
              <a:ext uri="{FF2B5EF4-FFF2-40B4-BE49-F238E27FC236}">
                <a16:creationId xmlns:a16="http://schemas.microsoft.com/office/drawing/2014/main" id="{27EFA665-B75B-485F-87B4-5ADB67386EFB}"/>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1BA61994-17CF-4C81-82F7-64CCE4D8BB40}"/>
              </a:ext>
            </a:extLst>
          </p:cNvPr>
          <p:cNvSpPr>
            <a:spLocks noGrp="1"/>
          </p:cNvSpPr>
          <p:nvPr>
            <p:ph type="dt" sz="half" idx="10"/>
          </p:nvPr>
        </p:nvSpPr>
        <p:spPr/>
        <p:txBody>
          <a:bodyPr/>
          <a:lstStyle/>
          <a:p>
            <a:fld id="{57081506-EA8D-4249-9BBE-DF3C52AC2E3C}" type="datetimeFigureOut">
              <a:rPr lang="en-US" smtClean="0"/>
              <a:t>12/2/2024</a:t>
            </a:fld>
            <a:endParaRPr lang="en-US"/>
          </a:p>
        </p:txBody>
      </p:sp>
      <p:sp>
        <p:nvSpPr>
          <p:cNvPr id="5" name="Alt Bilgi Yer Tutucusu 4">
            <a:extLst>
              <a:ext uri="{FF2B5EF4-FFF2-40B4-BE49-F238E27FC236}">
                <a16:creationId xmlns:a16="http://schemas.microsoft.com/office/drawing/2014/main" id="{55D4A4A9-B6F2-4217-A858-957E2B869240}"/>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E6D2BB23-A1CD-4AEC-BBBD-FDAF202A90CE}"/>
              </a:ext>
            </a:extLst>
          </p:cNvPr>
          <p:cNvSpPr>
            <a:spLocks noGrp="1"/>
          </p:cNvSpPr>
          <p:nvPr>
            <p:ph type="sldNum" sz="quarter" idx="12"/>
          </p:nvPr>
        </p:nvSpPr>
        <p:spPr/>
        <p:txBody>
          <a:bodyPr/>
          <a:lstStyle/>
          <a:p>
            <a:fld id="{D7750422-404A-4DEE-9A3D-2B08DE05A9F4}" type="slidenum">
              <a:rPr lang="en-US" smtClean="0"/>
              <a:t>‹#›</a:t>
            </a:fld>
            <a:endParaRPr lang="en-US"/>
          </a:p>
        </p:txBody>
      </p:sp>
    </p:spTree>
    <p:extLst>
      <p:ext uri="{BB962C8B-B14F-4D97-AF65-F5344CB8AC3E}">
        <p14:creationId xmlns:p14="http://schemas.microsoft.com/office/powerpoint/2010/main" val="42309842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7921F0A-C228-4C56-99A7-173A62E512EF}"/>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endParaRPr lang="en-US"/>
          </a:p>
        </p:txBody>
      </p:sp>
      <p:sp>
        <p:nvSpPr>
          <p:cNvPr id="3" name="Alt Başlık 2">
            <a:extLst>
              <a:ext uri="{FF2B5EF4-FFF2-40B4-BE49-F238E27FC236}">
                <a16:creationId xmlns:a16="http://schemas.microsoft.com/office/drawing/2014/main" id="{38868D14-4C53-483E-8328-EBCF952092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a:p>
        </p:txBody>
      </p:sp>
      <p:sp>
        <p:nvSpPr>
          <p:cNvPr id="4" name="Veri Yer Tutucusu 3">
            <a:extLst>
              <a:ext uri="{FF2B5EF4-FFF2-40B4-BE49-F238E27FC236}">
                <a16:creationId xmlns:a16="http://schemas.microsoft.com/office/drawing/2014/main" id="{45D9E89C-AEB0-4783-95A3-4EC2F575FCE3}"/>
              </a:ext>
            </a:extLst>
          </p:cNvPr>
          <p:cNvSpPr>
            <a:spLocks noGrp="1"/>
          </p:cNvSpPr>
          <p:nvPr>
            <p:ph type="dt" sz="half" idx="10"/>
          </p:nvPr>
        </p:nvSpPr>
        <p:spPr/>
        <p:txBody>
          <a:bodyPr/>
          <a:lstStyle/>
          <a:p>
            <a:fld id="{963D72A6-1D94-423A-BA1A-B04F07E4C99D}" type="datetimeFigureOut">
              <a:rPr lang="en-US" smtClean="0"/>
              <a:t>12/2/2024</a:t>
            </a:fld>
            <a:endParaRPr lang="en-US"/>
          </a:p>
        </p:txBody>
      </p:sp>
      <p:sp>
        <p:nvSpPr>
          <p:cNvPr id="5" name="Alt Bilgi Yer Tutucusu 4">
            <a:extLst>
              <a:ext uri="{FF2B5EF4-FFF2-40B4-BE49-F238E27FC236}">
                <a16:creationId xmlns:a16="http://schemas.microsoft.com/office/drawing/2014/main" id="{12E1683D-761D-481E-9390-F53213993F40}"/>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18CC691F-D277-46E7-9609-31F1521400D5}"/>
              </a:ext>
            </a:extLst>
          </p:cNvPr>
          <p:cNvSpPr>
            <a:spLocks noGrp="1"/>
          </p:cNvSpPr>
          <p:nvPr>
            <p:ph type="sldNum" sz="quarter" idx="12"/>
          </p:nvPr>
        </p:nvSpPr>
        <p:spPr/>
        <p:txBody>
          <a:bodyPr/>
          <a:lstStyle/>
          <a:p>
            <a:fld id="{7EE7A24F-0F84-4647-AB02-CC28A486E448}" type="slidenum">
              <a:rPr lang="en-US" smtClean="0"/>
              <a:t>‹#›</a:t>
            </a:fld>
            <a:endParaRPr lang="en-US"/>
          </a:p>
        </p:txBody>
      </p:sp>
    </p:spTree>
    <p:extLst>
      <p:ext uri="{BB962C8B-B14F-4D97-AF65-F5344CB8AC3E}">
        <p14:creationId xmlns:p14="http://schemas.microsoft.com/office/powerpoint/2010/main" val="4310824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A0EFA29-78A1-4B3C-A1C0-78D87B305173}"/>
              </a:ext>
            </a:extLst>
          </p:cNvPr>
          <p:cNvSpPr>
            <a:spLocks noGrp="1"/>
          </p:cNvSpPr>
          <p:nvPr>
            <p:ph type="title"/>
          </p:nvPr>
        </p:nvSpPr>
        <p:spPr/>
        <p:txBody>
          <a:bodyPr/>
          <a:lstStyle/>
          <a:p>
            <a:r>
              <a:rPr lang="tr-TR"/>
              <a:t>Asıl başlık stilini düzenlemek için tıklayın</a:t>
            </a:r>
            <a:endParaRPr lang="en-US"/>
          </a:p>
        </p:txBody>
      </p:sp>
      <p:sp>
        <p:nvSpPr>
          <p:cNvPr id="3" name="İçerik Yer Tutucusu 2">
            <a:extLst>
              <a:ext uri="{FF2B5EF4-FFF2-40B4-BE49-F238E27FC236}">
                <a16:creationId xmlns:a16="http://schemas.microsoft.com/office/drawing/2014/main" id="{E7EB1139-D637-450E-8ED5-7C5CDE2D8DE8}"/>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BFDF51B8-C15B-4CD9-A0C6-591C9399011C}"/>
              </a:ext>
            </a:extLst>
          </p:cNvPr>
          <p:cNvSpPr>
            <a:spLocks noGrp="1"/>
          </p:cNvSpPr>
          <p:nvPr>
            <p:ph type="dt" sz="half" idx="10"/>
          </p:nvPr>
        </p:nvSpPr>
        <p:spPr/>
        <p:txBody>
          <a:bodyPr/>
          <a:lstStyle/>
          <a:p>
            <a:fld id="{963D72A6-1D94-423A-BA1A-B04F07E4C99D}" type="datetimeFigureOut">
              <a:rPr lang="en-US" smtClean="0"/>
              <a:t>12/2/2024</a:t>
            </a:fld>
            <a:endParaRPr lang="en-US"/>
          </a:p>
        </p:txBody>
      </p:sp>
      <p:sp>
        <p:nvSpPr>
          <p:cNvPr id="5" name="Alt Bilgi Yer Tutucusu 4">
            <a:extLst>
              <a:ext uri="{FF2B5EF4-FFF2-40B4-BE49-F238E27FC236}">
                <a16:creationId xmlns:a16="http://schemas.microsoft.com/office/drawing/2014/main" id="{6A625126-B681-4CAF-BA03-64022048CB2A}"/>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6D76FB83-68E7-4082-AD39-6E5A4F1FDA47}"/>
              </a:ext>
            </a:extLst>
          </p:cNvPr>
          <p:cNvSpPr>
            <a:spLocks noGrp="1"/>
          </p:cNvSpPr>
          <p:nvPr>
            <p:ph type="sldNum" sz="quarter" idx="12"/>
          </p:nvPr>
        </p:nvSpPr>
        <p:spPr/>
        <p:txBody>
          <a:bodyPr/>
          <a:lstStyle/>
          <a:p>
            <a:fld id="{7EE7A24F-0F84-4647-AB02-CC28A486E448}" type="slidenum">
              <a:rPr lang="en-US" smtClean="0"/>
              <a:t>‹#›</a:t>
            </a:fld>
            <a:endParaRPr lang="en-US"/>
          </a:p>
        </p:txBody>
      </p:sp>
    </p:spTree>
    <p:extLst>
      <p:ext uri="{BB962C8B-B14F-4D97-AF65-F5344CB8AC3E}">
        <p14:creationId xmlns:p14="http://schemas.microsoft.com/office/powerpoint/2010/main" val="39521954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243628E-73E8-4BB9-BE1F-2B8D3D23DFD6}"/>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endParaRPr lang="en-US"/>
          </a:p>
        </p:txBody>
      </p:sp>
      <p:sp>
        <p:nvSpPr>
          <p:cNvPr id="3" name="Metin Yer Tutucusu 2">
            <a:extLst>
              <a:ext uri="{FF2B5EF4-FFF2-40B4-BE49-F238E27FC236}">
                <a16:creationId xmlns:a16="http://schemas.microsoft.com/office/drawing/2014/main" id="{3EE83759-33AD-4050-8E7F-C889691F1D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AA7B78FE-B3CC-43FD-A6C8-57DC01AE4AC9}"/>
              </a:ext>
            </a:extLst>
          </p:cNvPr>
          <p:cNvSpPr>
            <a:spLocks noGrp="1"/>
          </p:cNvSpPr>
          <p:nvPr>
            <p:ph type="dt" sz="half" idx="10"/>
          </p:nvPr>
        </p:nvSpPr>
        <p:spPr/>
        <p:txBody>
          <a:bodyPr/>
          <a:lstStyle/>
          <a:p>
            <a:fld id="{963D72A6-1D94-423A-BA1A-B04F07E4C99D}" type="datetimeFigureOut">
              <a:rPr lang="en-US" smtClean="0"/>
              <a:t>12/2/2024</a:t>
            </a:fld>
            <a:endParaRPr lang="en-US"/>
          </a:p>
        </p:txBody>
      </p:sp>
      <p:sp>
        <p:nvSpPr>
          <p:cNvPr id="5" name="Alt Bilgi Yer Tutucusu 4">
            <a:extLst>
              <a:ext uri="{FF2B5EF4-FFF2-40B4-BE49-F238E27FC236}">
                <a16:creationId xmlns:a16="http://schemas.microsoft.com/office/drawing/2014/main" id="{6F47971F-A6CE-450D-92D7-9FA6158735A2}"/>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388A927D-9981-41E9-913A-3F484E5A3FD3}"/>
              </a:ext>
            </a:extLst>
          </p:cNvPr>
          <p:cNvSpPr>
            <a:spLocks noGrp="1"/>
          </p:cNvSpPr>
          <p:nvPr>
            <p:ph type="sldNum" sz="quarter" idx="12"/>
          </p:nvPr>
        </p:nvSpPr>
        <p:spPr/>
        <p:txBody>
          <a:bodyPr/>
          <a:lstStyle/>
          <a:p>
            <a:fld id="{7EE7A24F-0F84-4647-AB02-CC28A486E448}" type="slidenum">
              <a:rPr lang="en-US" smtClean="0"/>
              <a:t>‹#›</a:t>
            </a:fld>
            <a:endParaRPr lang="en-US"/>
          </a:p>
        </p:txBody>
      </p:sp>
    </p:spTree>
    <p:extLst>
      <p:ext uri="{BB962C8B-B14F-4D97-AF65-F5344CB8AC3E}">
        <p14:creationId xmlns:p14="http://schemas.microsoft.com/office/powerpoint/2010/main" val="8029215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0E2B3C5-A665-4E1C-9E3C-9031CC4F65FF}"/>
              </a:ext>
            </a:extLst>
          </p:cNvPr>
          <p:cNvSpPr>
            <a:spLocks noGrp="1"/>
          </p:cNvSpPr>
          <p:nvPr>
            <p:ph type="title"/>
          </p:nvPr>
        </p:nvSpPr>
        <p:spPr/>
        <p:txBody>
          <a:bodyPr/>
          <a:lstStyle/>
          <a:p>
            <a:r>
              <a:rPr lang="tr-TR"/>
              <a:t>Asıl başlık stilini düzenlemek için tıklayın</a:t>
            </a:r>
            <a:endParaRPr lang="en-US"/>
          </a:p>
        </p:txBody>
      </p:sp>
      <p:sp>
        <p:nvSpPr>
          <p:cNvPr id="3" name="İçerik Yer Tutucusu 2">
            <a:extLst>
              <a:ext uri="{FF2B5EF4-FFF2-40B4-BE49-F238E27FC236}">
                <a16:creationId xmlns:a16="http://schemas.microsoft.com/office/drawing/2014/main" id="{5586E939-EDA6-4CE4-B893-3CBCCBCCA68C}"/>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İçerik Yer Tutucusu 3">
            <a:extLst>
              <a:ext uri="{FF2B5EF4-FFF2-40B4-BE49-F238E27FC236}">
                <a16:creationId xmlns:a16="http://schemas.microsoft.com/office/drawing/2014/main" id="{16E1D47B-3FD0-4ACE-9210-5870185B855D}"/>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Veri Yer Tutucusu 4">
            <a:extLst>
              <a:ext uri="{FF2B5EF4-FFF2-40B4-BE49-F238E27FC236}">
                <a16:creationId xmlns:a16="http://schemas.microsoft.com/office/drawing/2014/main" id="{4BAF86A6-FA78-484A-A05E-AEF4017AF5C6}"/>
              </a:ext>
            </a:extLst>
          </p:cNvPr>
          <p:cNvSpPr>
            <a:spLocks noGrp="1"/>
          </p:cNvSpPr>
          <p:nvPr>
            <p:ph type="dt" sz="half" idx="10"/>
          </p:nvPr>
        </p:nvSpPr>
        <p:spPr/>
        <p:txBody>
          <a:bodyPr/>
          <a:lstStyle/>
          <a:p>
            <a:fld id="{963D72A6-1D94-423A-BA1A-B04F07E4C99D}" type="datetimeFigureOut">
              <a:rPr lang="en-US" smtClean="0"/>
              <a:t>12/2/2024</a:t>
            </a:fld>
            <a:endParaRPr lang="en-US"/>
          </a:p>
        </p:txBody>
      </p:sp>
      <p:sp>
        <p:nvSpPr>
          <p:cNvPr id="6" name="Alt Bilgi Yer Tutucusu 5">
            <a:extLst>
              <a:ext uri="{FF2B5EF4-FFF2-40B4-BE49-F238E27FC236}">
                <a16:creationId xmlns:a16="http://schemas.microsoft.com/office/drawing/2014/main" id="{068B5187-ED4F-4A51-8C92-6784A8B13791}"/>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BD31F23D-1708-4818-8518-1464838A0D46}"/>
              </a:ext>
            </a:extLst>
          </p:cNvPr>
          <p:cNvSpPr>
            <a:spLocks noGrp="1"/>
          </p:cNvSpPr>
          <p:nvPr>
            <p:ph type="sldNum" sz="quarter" idx="12"/>
          </p:nvPr>
        </p:nvSpPr>
        <p:spPr/>
        <p:txBody>
          <a:bodyPr/>
          <a:lstStyle/>
          <a:p>
            <a:fld id="{7EE7A24F-0F84-4647-AB02-CC28A486E448}" type="slidenum">
              <a:rPr lang="en-US" smtClean="0"/>
              <a:t>‹#›</a:t>
            </a:fld>
            <a:endParaRPr lang="en-US"/>
          </a:p>
        </p:txBody>
      </p:sp>
    </p:spTree>
    <p:extLst>
      <p:ext uri="{BB962C8B-B14F-4D97-AF65-F5344CB8AC3E}">
        <p14:creationId xmlns:p14="http://schemas.microsoft.com/office/powerpoint/2010/main" val="14906946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1223311-FE7D-479A-B1CB-F35D93A6D7E5}"/>
              </a:ext>
            </a:extLst>
          </p:cNvPr>
          <p:cNvSpPr>
            <a:spLocks noGrp="1"/>
          </p:cNvSpPr>
          <p:nvPr>
            <p:ph type="title"/>
          </p:nvPr>
        </p:nvSpPr>
        <p:spPr>
          <a:xfrm>
            <a:off x="839788" y="365125"/>
            <a:ext cx="10515600" cy="1325563"/>
          </a:xfrm>
        </p:spPr>
        <p:txBody>
          <a:bodyPr/>
          <a:lstStyle/>
          <a:p>
            <a:r>
              <a:rPr lang="tr-TR"/>
              <a:t>Asıl başlık stilini düzenlemek için tıklayın</a:t>
            </a:r>
            <a:endParaRPr lang="en-US"/>
          </a:p>
        </p:txBody>
      </p:sp>
      <p:sp>
        <p:nvSpPr>
          <p:cNvPr id="3" name="Metin Yer Tutucusu 2">
            <a:extLst>
              <a:ext uri="{FF2B5EF4-FFF2-40B4-BE49-F238E27FC236}">
                <a16:creationId xmlns:a16="http://schemas.microsoft.com/office/drawing/2014/main" id="{2FE0877E-453B-4F72-BA06-20BF411F56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FA213B97-0A23-4B9B-9DCD-A127240A10B3}"/>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Metin Yer Tutucusu 4">
            <a:extLst>
              <a:ext uri="{FF2B5EF4-FFF2-40B4-BE49-F238E27FC236}">
                <a16:creationId xmlns:a16="http://schemas.microsoft.com/office/drawing/2014/main" id="{61B63F7D-8F62-46BD-9581-D4D9A5BE92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21031BC2-3C72-4AA5-A569-37A7EAF0A3AC}"/>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Veri Yer Tutucusu 6">
            <a:extLst>
              <a:ext uri="{FF2B5EF4-FFF2-40B4-BE49-F238E27FC236}">
                <a16:creationId xmlns:a16="http://schemas.microsoft.com/office/drawing/2014/main" id="{10A16792-9799-4BD4-BACD-E99EC367DB96}"/>
              </a:ext>
            </a:extLst>
          </p:cNvPr>
          <p:cNvSpPr>
            <a:spLocks noGrp="1"/>
          </p:cNvSpPr>
          <p:nvPr>
            <p:ph type="dt" sz="half" idx="10"/>
          </p:nvPr>
        </p:nvSpPr>
        <p:spPr/>
        <p:txBody>
          <a:bodyPr/>
          <a:lstStyle/>
          <a:p>
            <a:fld id="{963D72A6-1D94-423A-BA1A-B04F07E4C99D}" type="datetimeFigureOut">
              <a:rPr lang="en-US" smtClean="0"/>
              <a:t>12/2/2024</a:t>
            </a:fld>
            <a:endParaRPr lang="en-US"/>
          </a:p>
        </p:txBody>
      </p:sp>
      <p:sp>
        <p:nvSpPr>
          <p:cNvPr id="8" name="Alt Bilgi Yer Tutucusu 7">
            <a:extLst>
              <a:ext uri="{FF2B5EF4-FFF2-40B4-BE49-F238E27FC236}">
                <a16:creationId xmlns:a16="http://schemas.microsoft.com/office/drawing/2014/main" id="{B87E70BF-0340-4797-BCB4-15A9EC1FA6FB}"/>
              </a:ext>
            </a:extLst>
          </p:cNvPr>
          <p:cNvSpPr>
            <a:spLocks noGrp="1"/>
          </p:cNvSpPr>
          <p:nvPr>
            <p:ph type="ftr" sz="quarter" idx="11"/>
          </p:nvPr>
        </p:nvSpPr>
        <p:spPr/>
        <p:txBody>
          <a:bodyPr/>
          <a:lstStyle/>
          <a:p>
            <a:endParaRPr lang="en-US"/>
          </a:p>
        </p:txBody>
      </p:sp>
      <p:sp>
        <p:nvSpPr>
          <p:cNvPr id="9" name="Slayt Numarası Yer Tutucusu 8">
            <a:extLst>
              <a:ext uri="{FF2B5EF4-FFF2-40B4-BE49-F238E27FC236}">
                <a16:creationId xmlns:a16="http://schemas.microsoft.com/office/drawing/2014/main" id="{8EF0D6E8-E9D9-40F6-95CE-950E57FF26D7}"/>
              </a:ext>
            </a:extLst>
          </p:cNvPr>
          <p:cNvSpPr>
            <a:spLocks noGrp="1"/>
          </p:cNvSpPr>
          <p:nvPr>
            <p:ph type="sldNum" sz="quarter" idx="12"/>
          </p:nvPr>
        </p:nvSpPr>
        <p:spPr/>
        <p:txBody>
          <a:bodyPr/>
          <a:lstStyle/>
          <a:p>
            <a:fld id="{7EE7A24F-0F84-4647-AB02-CC28A486E448}" type="slidenum">
              <a:rPr lang="en-US" smtClean="0"/>
              <a:t>‹#›</a:t>
            </a:fld>
            <a:endParaRPr lang="en-US"/>
          </a:p>
        </p:txBody>
      </p:sp>
    </p:spTree>
    <p:extLst>
      <p:ext uri="{BB962C8B-B14F-4D97-AF65-F5344CB8AC3E}">
        <p14:creationId xmlns:p14="http://schemas.microsoft.com/office/powerpoint/2010/main" val="20018105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AADE07E-7F0D-45F1-A58C-DE811A4DB1DD}"/>
              </a:ext>
            </a:extLst>
          </p:cNvPr>
          <p:cNvSpPr>
            <a:spLocks noGrp="1"/>
          </p:cNvSpPr>
          <p:nvPr>
            <p:ph type="title"/>
          </p:nvPr>
        </p:nvSpPr>
        <p:spPr/>
        <p:txBody>
          <a:bodyPr/>
          <a:lstStyle/>
          <a:p>
            <a:r>
              <a:rPr lang="tr-TR"/>
              <a:t>Asıl başlık stilini düzenlemek için tıklayın</a:t>
            </a:r>
            <a:endParaRPr lang="en-US"/>
          </a:p>
        </p:txBody>
      </p:sp>
      <p:sp>
        <p:nvSpPr>
          <p:cNvPr id="3" name="Veri Yer Tutucusu 2">
            <a:extLst>
              <a:ext uri="{FF2B5EF4-FFF2-40B4-BE49-F238E27FC236}">
                <a16:creationId xmlns:a16="http://schemas.microsoft.com/office/drawing/2014/main" id="{4624A6B1-51C3-4BC9-8CE6-6932E7396AFF}"/>
              </a:ext>
            </a:extLst>
          </p:cNvPr>
          <p:cNvSpPr>
            <a:spLocks noGrp="1"/>
          </p:cNvSpPr>
          <p:nvPr>
            <p:ph type="dt" sz="half" idx="10"/>
          </p:nvPr>
        </p:nvSpPr>
        <p:spPr/>
        <p:txBody>
          <a:bodyPr/>
          <a:lstStyle/>
          <a:p>
            <a:fld id="{963D72A6-1D94-423A-BA1A-B04F07E4C99D}" type="datetimeFigureOut">
              <a:rPr lang="en-US" smtClean="0"/>
              <a:t>12/2/2024</a:t>
            </a:fld>
            <a:endParaRPr lang="en-US"/>
          </a:p>
        </p:txBody>
      </p:sp>
      <p:sp>
        <p:nvSpPr>
          <p:cNvPr id="4" name="Alt Bilgi Yer Tutucusu 3">
            <a:extLst>
              <a:ext uri="{FF2B5EF4-FFF2-40B4-BE49-F238E27FC236}">
                <a16:creationId xmlns:a16="http://schemas.microsoft.com/office/drawing/2014/main" id="{FBDC637D-AF99-412D-BE06-2D3591DD6BDE}"/>
              </a:ext>
            </a:extLst>
          </p:cNvPr>
          <p:cNvSpPr>
            <a:spLocks noGrp="1"/>
          </p:cNvSpPr>
          <p:nvPr>
            <p:ph type="ftr" sz="quarter" idx="11"/>
          </p:nvPr>
        </p:nvSpPr>
        <p:spPr/>
        <p:txBody>
          <a:bodyPr/>
          <a:lstStyle/>
          <a:p>
            <a:endParaRPr lang="en-US"/>
          </a:p>
        </p:txBody>
      </p:sp>
      <p:sp>
        <p:nvSpPr>
          <p:cNvPr id="5" name="Slayt Numarası Yer Tutucusu 4">
            <a:extLst>
              <a:ext uri="{FF2B5EF4-FFF2-40B4-BE49-F238E27FC236}">
                <a16:creationId xmlns:a16="http://schemas.microsoft.com/office/drawing/2014/main" id="{3435790B-BAC9-4919-91FC-A14492BC45F8}"/>
              </a:ext>
            </a:extLst>
          </p:cNvPr>
          <p:cNvSpPr>
            <a:spLocks noGrp="1"/>
          </p:cNvSpPr>
          <p:nvPr>
            <p:ph type="sldNum" sz="quarter" idx="12"/>
          </p:nvPr>
        </p:nvSpPr>
        <p:spPr/>
        <p:txBody>
          <a:bodyPr/>
          <a:lstStyle/>
          <a:p>
            <a:fld id="{7EE7A24F-0F84-4647-AB02-CC28A486E448}" type="slidenum">
              <a:rPr lang="en-US" smtClean="0"/>
              <a:t>‹#›</a:t>
            </a:fld>
            <a:endParaRPr lang="en-US"/>
          </a:p>
        </p:txBody>
      </p:sp>
    </p:spTree>
    <p:extLst>
      <p:ext uri="{BB962C8B-B14F-4D97-AF65-F5344CB8AC3E}">
        <p14:creationId xmlns:p14="http://schemas.microsoft.com/office/powerpoint/2010/main" val="18994295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12F1782E-0C3C-4A59-9166-E01E301072FE}"/>
              </a:ext>
            </a:extLst>
          </p:cNvPr>
          <p:cNvSpPr>
            <a:spLocks noGrp="1"/>
          </p:cNvSpPr>
          <p:nvPr>
            <p:ph type="dt" sz="half" idx="10"/>
          </p:nvPr>
        </p:nvSpPr>
        <p:spPr/>
        <p:txBody>
          <a:bodyPr/>
          <a:lstStyle/>
          <a:p>
            <a:fld id="{963D72A6-1D94-423A-BA1A-B04F07E4C99D}" type="datetimeFigureOut">
              <a:rPr lang="en-US" smtClean="0"/>
              <a:t>12/2/2024</a:t>
            </a:fld>
            <a:endParaRPr lang="en-US"/>
          </a:p>
        </p:txBody>
      </p:sp>
      <p:sp>
        <p:nvSpPr>
          <p:cNvPr id="3" name="Alt Bilgi Yer Tutucusu 2">
            <a:extLst>
              <a:ext uri="{FF2B5EF4-FFF2-40B4-BE49-F238E27FC236}">
                <a16:creationId xmlns:a16="http://schemas.microsoft.com/office/drawing/2014/main" id="{C16224CC-D312-4D3C-9BE6-537072DDA73E}"/>
              </a:ext>
            </a:extLst>
          </p:cNvPr>
          <p:cNvSpPr>
            <a:spLocks noGrp="1"/>
          </p:cNvSpPr>
          <p:nvPr>
            <p:ph type="ftr" sz="quarter" idx="11"/>
          </p:nvPr>
        </p:nvSpPr>
        <p:spPr/>
        <p:txBody>
          <a:bodyPr/>
          <a:lstStyle/>
          <a:p>
            <a:endParaRPr lang="en-US"/>
          </a:p>
        </p:txBody>
      </p:sp>
      <p:sp>
        <p:nvSpPr>
          <p:cNvPr id="4" name="Slayt Numarası Yer Tutucusu 3">
            <a:extLst>
              <a:ext uri="{FF2B5EF4-FFF2-40B4-BE49-F238E27FC236}">
                <a16:creationId xmlns:a16="http://schemas.microsoft.com/office/drawing/2014/main" id="{DEAD9AFA-A2AE-4D22-8B4A-CEE6696E68DC}"/>
              </a:ext>
            </a:extLst>
          </p:cNvPr>
          <p:cNvSpPr>
            <a:spLocks noGrp="1"/>
          </p:cNvSpPr>
          <p:nvPr>
            <p:ph type="sldNum" sz="quarter" idx="12"/>
          </p:nvPr>
        </p:nvSpPr>
        <p:spPr/>
        <p:txBody>
          <a:bodyPr/>
          <a:lstStyle/>
          <a:p>
            <a:fld id="{7EE7A24F-0F84-4647-AB02-CC28A486E448}" type="slidenum">
              <a:rPr lang="en-US" smtClean="0"/>
              <a:t>‹#›</a:t>
            </a:fld>
            <a:endParaRPr lang="en-US"/>
          </a:p>
        </p:txBody>
      </p:sp>
    </p:spTree>
    <p:extLst>
      <p:ext uri="{BB962C8B-B14F-4D97-AF65-F5344CB8AC3E}">
        <p14:creationId xmlns:p14="http://schemas.microsoft.com/office/powerpoint/2010/main" val="40984398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410D6B5-B123-41CE-8935-87296BABC714}"/>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a:p>
        </p:txBody>
      </p:sp>
      <p:sp>
        <p:nvSpPr>
          <p:cNvPr id="3" name="İçerik Yer Tutucusu 2">
            <a:extLst>
              <a:ext uri="{FF2B5EF4-FFF2-40B4-BE49-F238E27FC236}">
                <a16:creationId xmlns:a16="http://schemas.microsoft.com/office/drawing/2014/main" id="{DF9562DF-B432-4E0F-9CB4-CA126FB62A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Metin Yer Tutucusu 3">
            <a:extLst>
              <a:ext uri="{FF2B5EF4-FFF2-40B4-BE49-F238E27FC236}">
                <a16:creationId xmlns:a16="http://schemas.microsoft.com/office/drawing/2014/main" id="{28BBFC41-8630-46EF-9FD7-6327CB410A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4900D307-3A80-4414-A302-A25EA45442AC}"/>
              </a:ext>
            </a:extLst>
          </p:cNvPr>
          <p:cNvSpPr>
            <a:spLocks noGrp="1"/>
          </p:cNvSpPr>
          <p:nvPr>
            <p:ph type="dt" sz="half" idx="10"/>
          </p:nvPr>
        </p:nvSpPr>
        <p:spPr/>
        <p:txBody>
          <a:bodyPr/>
          <a:lstStyle/>
          <a:p>
            <a:fld id="{963D72A6-1D94-423A-BA1A-B04F07E4C99D}" type="datetimeFigureOut">
              <a:rPr lang="en-US" smtClean="0"/>
              <a:t>12/2/2024</a:t>
            </a:fld>
            <a:endParaRPr lang="en-US"/>
          </a:p>
        </p:txBody>
      </p:sp>
      <p:sp>
        <p:nvSpPr>
          <p:cNvPr id="6" name="Alt Bilgi Yer Tutucusu 5">
            <a:extLst>
              <a:ext uri="{FF2B5EF4-FFF2-40B4-BE49-F238E27FC236}">
                <a16:creationId xmlns:a16="http://schemas.microsoft.com/office/drawing/2014/main" id="{8464E783-06F3-45D9-90F1-60BBBE0482A5}"/>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A3E76508-E829-4291-A5BC-89FF320EA609}"/>
              </a:ext>
            </a:extLst>
          </p:cNvPr>
          <p:cNvSpPr>
            <a:spLocks noGrp="1"/>
          </p:cNvSpPr>
          <p:nvPr>
            <p:ph type="sldNum" sz="quarter" idx="12"/>
          </p:nvPr>
        </p:nvSpPr>
        <p:spPr/>
        <p:txBody>
          <a:bodyPr/>
          <a:lstStyle/>
          <a:p>
            <a:fld id="{7EE7A24F-0F84-4647-AB02-CC28A486E448}" type="slidenum">
              <a:rPr lang="en-US" smtClean="0"/>
              <a:t>‹#›</a:t>
            </a:fld>
            <a:endParaRPr lang="en-US"/>
          </a:p>
        </p:txBody>
      </p:sp>
    </p:spTree>
    <p:extLst>
      <p:ext uri="{BB962C8B-B14F-4D97-AF65-F5344CB8AC3E}">
        <p14:creationId xmlns:p14="http://schemas.microsoft.com/office/powerpoint/2010/main" val="32369266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1741829-E539-466E-9B45-3583A4312477}"/>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a:p>
        </p:txBody>
      </p:sp>
      <p:sp>
        <p:nvSpPr>
          <p:cNvPr id="3" name="Resim Yer Tutucusu 2">
            <a:extLst>
              <a:ext uri="{FF2B5EF4-FFF2-40B4-BE49-F238E27FC236}">
                <a16:creationId xmlns:a16="http://schemas.microsoft.com/office/drawing/2014/main" id="{C15A5072-581F-482D-8F8D-EEFD6868B4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etin Yer Tutucusu 3">
            <a:extLst>
              <a:ext uri="{FF2B5EF4-FFF2-40B4-BE49-F238E27FC236}">
                <a16:creationId xmlns:a16="http://schemas.microsoft.com/office/drawing/2014/main" id="{3FCD41B6-B0D3-4299-81A4-F16942E2F7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F1180B6C-9EF4-48F5-A0C7-48B8EA8FCDC4}"/>
              </a:ext>
            </a:extLst>
          </p:cNvPr>
          <p:cNvSpPr>
            <a:spLocks noGrp="1"/>
          </p:cNvSpPr>
          <p:nvPr>
            <p:ph type="dt" sz="half" idx="10"/>
          </p:nvPr>
        </p:nvSpPr>
        <p:spPr/>
        <p:txBody>
          <a:bodyPr/>
          <a:lstStyle/>
          <a:p>
            <a:fld id="{963D72A6-1D94-423A-BA1A-B04F07E4C99D}" type="datetimeFigureOut">
              <a:rPr lang="en-US" smtClean="0"/>
              <a:t>12/2/2024</a:t>
            </a:fld>
            <a:endParaRPr lang="en-US"/>
          </a:p>
        </p:txBody>
      </p:sp>
      <p:sp>
        <p:nvSpPr>
          <p:cNvPr id="6" name="Alt Bilgi Yer Tutucusu 5">
            <a:extLst>
              <a:ext uri="{FF2B5EF4-FFF2-40B4-BE49-F238E27FC236}">
                <a16:creationId xmlns:a16="http://schemas.microsoft.com/office/drawing/2014/main" id="{13831CF7-49C4-440B-AE04-CCDA10216F08}"/>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0512E277-2B4E-43BE-A0FB-6B9435B8E73B}"/>
              </a:ext>
            </a:extLst>
          </p:cNvPr>
          <p:cNvSpPr>
            <a:spLocks noGrp="1"/>
          </p:cNvSpPr>
          <p:nvPr>
            <p:ph type="sldNum" sz="quarter" idx="12"/>
          </p:nvPr>
        </p:nvSpPr>
        <p:spPr/>
        <p:txBody>
          <a:bodyPr/>
          <a:lstStyle/>
          <a:p>
            <a:fld id="{7EE7A24F-0F84-4647-AB02-CC28A486E448}" type="slidenum">
              <a:rPr lang="en-US" smtClean="0"/>
              <a:t>‹#›</a:t>
            </a:fld>
            <a:endParaRPr lang="en-US"/>
          </a:p>
        </p:txBody>
      </p:sp>
    </p:spTree>
    <p:extLst>
      <p:ext uri="{BB962C8B-B14F-4D97-AF65-F5344CB8AC3E}">
        <p14:creationId xmlns:p14="http://schemas.microsoft.com/office/powerpoint/2010/main" val="10719943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B51CAD9-C0E3-48A2-902F-44612773CA27}"/>
              </a:ext>
            </a:extLst>
          </p:cNvPr>
          <p:cNvSpPr>
            <a:spLocks noGrp="1"/>
          </p:cNvSpPr>
          <p:nvPr>
            <p:ph type="title"/>
          </p:nvPr>
        </p:nvSpPr>
        <p:spPr/>
        <p:txBody>
          <a:bodyPr/>
          <a:lstStyle/>
          <a:p>
            <a:r>
              <a:rPr lang="tr-TR"/>
              <a:t>Asıl başlık stilini düzenlemek için tıklayın</a:t>
            </a:r>
            <a:endParaRPr lang="en-US"/>
          </a:p>
        </p:txBody>
      </p:sp>
      <p:sp>
        <p:nvSpPr>
          <p:cNvPr id="3" name="Dikey Metin Yer Tutucusu 2">
            <a:extLst>
              <a:ext uri="{FF2B5EF4-FFF2-40B4-BE49-F238E27FC236}">
                <a16:creationId xmlns:a16="http://schemas.microsoft.com/office/drawing/2014/main" id="{1E7AD938-DC72-4321-85DF-D165EADFD4CA}"/>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749FD076-EB1B-4966-9B2D-47523D9501E3}"/>
              </a:ext>
            </a:extLst>
          </p:cNvPr>
          <p:cNvSpPr>
            <a:spLocks noGrp="1"/>
          </p:cNvSpPr>
          <p:nvPr>
            <p:ph type="dt" sz="half" idx="10"/>
          </p:nvPr>
        </p:nvSpPr>
        <p:spPr/>
        <p:txBody>
          <a:bodyPr/>
          <a:lstStyle/>
          <a:p>
            <a:fld id="{963D72A6-1D94-423A-BA1A-B04F07E4C99D}" type="datetimeFigureOut">
              <a:rPr lang="en-US" smtClean="0"/>
              <a:t>12/2/2024</a:t>
            </a:fld>
            <a:endParaRPr lang="en-US"/>
          </a:p>
        </p:txBody>
      </p:sp>
      <p:sp>
        <p:nvSpPr>
          <p:cNvPr id="5" name="Alt Bilgi Yer Tutucusu 4">
            <a:extLst>
              <a:ext uri="{FF2B5EF4-FFF2-40B4-BE49-F238E27FC236}">
                <a16:creationId xmlns:a16="http://schemas.microsoft.com/office/drawing/2014/main" id="{39DB6B46-CA7D-4DCD-80B3-546E80EB2407}"/>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0B65950E-3CAC-4FEB-A25C-39765281948E}"/>
              </a:ext>
            </a:extLst>
          </p:cNvPr>
          <p:cNvSpPr>
            <a:spLocks noGrp="1"/>
          </p:cNvSpPr>
          <p:nvPr>
            <p:ph type="sldNum" sz="quarter" idx="12"/>
          </p:nvPr>
        </p:nvSpPr>
        <p:spPr/>
        <p:txBody>
          <a:bodyPr/>
          <a:lstStyle/>
          <a:p>
            <a:fld id="{7EE7A24F-0F84-4647-AB02-CC28A486E448}" type="slidenum">
              <a:rPr lang="en-US" smtClean="0"/>
              <a:t>‹#›</a:t>
            </a:fld>
            <a:endParaRPr lang="en-US"/>
          </a:p>
        </p:txBody>
      </p:sp>
    </p:spTree>
    <p:extLst>
      <p:ext uri="{BB962C8B-B14F-4D97-AF65-F5344CB8AC3E}">
        <p14:creationId xmlns:p14="http://schemas.microsoft.com/office/powerpoint/2010/main" val="361865016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A9A3EC35-B896-4768-8317-B7E8FA15859C}"/>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endParaRPr lang="en-US"/>
          </a:p>
        </p:txBody>
      </p:sp>
      <p:sp>
        <p:nvSpPr>
          <p:cNvPr id="3" name="Dikey Metin Yer Tutucusu 2">
            <a:extLst>
              <a:ext uri="{FF2B5EF4-FFF2-40B4-BE49-F238E27FC236}">
                <a16:creationId xmlns:a16="http://schemas.microsoft.com/office/drawing/2014/main" id="{01A13CB1-4633-494A-9D76-8D28D3C699F2}"/>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FA357F57-13B4-435D-8A77-6E01BD04532B}"/>
              </a:ext>
            </a:extLst>
          </p:cNvPr>
          <p:cNvSpPr>
            <a:spLocks noGrp="1"/>
          </p:cNvSpPr>
          <p:nvPr>
            <p:ph type="dt" sz="half" idx="10"/>
          </p:nvPr>
        </p:nvSpPr>
        <p:spPr/>
        <p:txBody>
          <a:bodyPr/>
          <a:lstStyle/>
          <a:p>
            <a:fld id="{963D72A6-1D94-423A-BA1A-B04F07E4C99D}" type="datetimeFigureOut">
              <a:rPr lang="en-US" smtClean="0"/>
              <a:t>12/2/2024</a:t>
            </a:fld>
            <a:endParaRPr lang="en-US"/>
          </a:p>
        </p:txBody>
      </p:sp>
      <p:sp>
        <p:nvSpPr>
          <p:cNvPr id="5" name="Alt Bilgi Yer Tutucusu 4">
            <a:extLst>
              <a:ext uri="{FF2B5EF4-FFF2-40B4-BE49-F238E27FC236}">
                <a16:creationId xmlns:a16="http://schemas.microsoft.com/office/drawing/2014/main" id="{C0D0BB85-CCFE-41F1-A66C-AF2AD1FA4BBC}"/>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A0A3BEF4-3BED-4EEB-90DC-BB2D0C9061A2}"/>
              </a:ext>
            </a:extLst>
          </p:cNvPr>
          <p:cNvSpPr>
            <a:spLocks noGrp="1"/>
          </p:cNvSpPr>
          <p:nvPr>
            <p:ph type="sldNum" sz="quarter" idx="12"/>
          </p:nvPr>
        </p:nvSpPr>
        <p:spPr/>
        <p:txBody>
          <a:bodyPr/>
          <a:lstStyle/>
          <a:p>
            <a:fld id="{7EE7A24F-0F84-4647-AB02-CC28A486E448}" type="slidenum">
              <a:rPr lang="en-US" smtClean="0"/>
              <a:t>‹#›</a:t>
            </a:fld>
            <a:endParaRPr lang="en-US"/>
          </a:p>
        </p:txBody>
      </p:sp>
    </p:spTree>
    <p:extLst>
      <p:ext uri="{BB962C8B-B14F-4D97-AF65-F5344CB8AC3E}">
        <p14:creationId xmlns:p14="http://schemas.microsoft.com/office/powerpoint/2010/main" val="13803205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6A84FBE-6E63-419B-8674-D4AF3C9744CE}"/>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endParaRPr lang="en-US"/>
          </a:p>
        </p:txBody>
      </p:sp>
      <p:sp>
        <p:nvSpPr>
          <p:cNvPr id="3" name="Alt Başlık 2">
            <a:extLst>
              <a:ext uri="{FF2B5EF4-FFF2-40B4-BE49-F238E27FC236}">
                <a16:creationId xmlns:a16="http://schemas.microsoft.com/office/drawing/2014/main" id="{CFCD0890-75AA-472C-8CB1-983E2D4251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a:p>
        </p:txBody>
      </p:sp>
      <p:sp>
        <p:nvSpPr>
          <p:cNvPr id="4" name="Veri Yer Tutucusu 3">
            <a:extLst>
              <a:ext uri="{FF2B5EF4-FFF2-40B4-BE49-F238E27FC236}">
                <a16:creationId xmlns:a16="http://schemas.microsoft.com/office/drawing/2014/main" id="{3FEEF49B-E89D-49EC-8270-6046D71F533B}"/>
              </a:ext>
            </a:extLst>
          </p:cNvPr>
          <p:cNvSpPr>
            <a:spLocks noGrp="1"/>
          </p:cNvSpPr>
          <p:nvPr>
            <p:ph type="dt" sz="half" idx="10"/>
          </p:nvPr>
        </p:nvSpPr>
        <p:spPr/>
        <p:txBody>
          <a:bodyPr/>
          <a:lstStyle/>
          <a:p>
            <a:fld id="{58237E91-6B34-41F1-93BE-358515F706B7}" type="datetimeFigureOut">
              <a:rPr lang="en-US" smtClean="0"/>
              <a:t>12/2/2024</a:t>
            </a:fld>
            <a:endParaRPr lang="en-US"/>
          </a:p>
        </p:txBody>
      </p:sp>
      <p:sp>
        <p:nvSpPr>
          <p:cNvPr id="5" name="Alt Bilgi Yer Tutucusu 4">
            <a:extLst>
              <a:ext uri="{FF2B5EF4-FFF2-40B4-BE49-F238E27FC236}">
                <a16:creationId xmlns:a16="http://schemas.microsoft.com/office/drawing/2014/main" id="{AE2053A4-6FBA-4DFF-B3F6-5E105CFFC60E}"/>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46414D53-97F2-4F1E-A2C8-742BA45A78A1}"/>
              </a:ext>
            </a:extLst>
          </p:cNvPr>
          <p:cNvSpPr>
            <a:spLocks noGrp="1"/>
          </p:cNvSpPr>
          <p:nvPr>
            <p:ph type="sldNum" sz="quarter" idx="12"/>
          </p:nvPr>
        </p:nvSpPr>
        <p:spPr/>
        <p:txBody>
          <a:bodyPr/>
          <a:lstStyle/>
          <a:p>
            <a:fld id="{EB41B078-55A5-4CE8-B7B3-D78F5EDBD2FF}" type="slidenum">
              <a:rPr lang="en-US" smtClean="0"/>
              <a:t>‹#›</a:t>
            </a:fld>
            <a:endParaRPr lang="en-US"/>
          </a:p>
        </p:txBody>
      </p:sp>
    </p:spTree>
    <p:extLst>
      <p:ext uri="{BB962C8B-B14F-4D97-AF65-F5344CB8AC3E}">
        <p14:creationId xmlns:p14="http://schemas.microsoft.com/office/powerpoint/2010/main" val="20791888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E0F59F9-F473-4B14-80CE-1A27DFF9AAA8}"/>
              </a:ext>
            </a:extLst>
          </p:cNvPr>
          <p:cNvSpPr>
            <a:spLocks noGrp="1"/>
          </p:cNvSpPr>
          <p:nvPr>
            <p:ph type="title"/>
          </p:nvPr>
        </p:nvSpPr>
        <p:spPr/>
        <p:txBody>
          <a:bodyPr/>
          <a:lstStyle/>
          <a:p>
            <a:r>
              <a:rPr lang="tr-TR"/>
              <a:t>Asıl başlık stilini düzenlemek için tıklayın</a:t>
            </a:r>
            <a:endParaRPr lang="en-US"/>
          </a:p>
        </p:txBody>
      </p:sp>
      <p:sp>
        <p:nvSpPr>
          <p:cNvPr id="3" name="İçerik Yer Tutucusu 2">
            <a:extLst>
              <a:ext uri="{FF2B5EF4-FFF2-40B4-BE49-F238E27FC236}">
                <a16:creationId xmlns:a16="http://schemas.microsoft.com/office/drawing/2014/main" id="{5F7099D8-107A-4865-83CC-5F025836F544}"/>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C4090023-E947-4453-B1E6-9500D2B096E8}"/>
              </a:ext>
            </a:extLst>
          </p:cNvPr>
          <p:cNvSpPr>
            <a:spLocks noGrp="1"/>
          </p:cNvSpPr>
          <p:nvPr>
            <p:ph type="dt" sz="half" idx="10"/>
          </p:nvPr>
        </p:nvSpPr>
        <p:spPr/>
        <p:txBody>
          <a:bodyPr/>
          <a:lstStyle/>
          <a:p>
            <a:fld id="{58237E91-6B34-41F1-93BE-358515F706B7}" type="datetimeFigureOut">
              <a:rPr lang="en-US" smtClean="0"/>
              <a:t>12/2/2024</a:t>
            </a:fld>
            <a:endParaRPr lang="en-US"/>
          </a:p>
        </p:txBody>
      </p:sp>
      <p:sp>
        <p:nvSpPr>
          <p:cNvPr id="5" name="Alt Bilgi Yer Tutucusu 4">
            <a:extLst>
              <a:ext uri="{FF2B5EF4-FFF2-40B4-BE49-F238E27FC236}">
                <a16:creationId xmlns:a16="http://schemas.microsoft.com/office/drawing/2014/main" id="{EF18B7E0-50B5-4951-883A-3C1005C75F68}"/>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B4B05CA2-E99B-4850-BAA1-8DFE85A0C14C}"/>
              </a:ext>
            </a:extLst>
          </p:cNvPr>
          <p:cNvSpPr>
            <a:spLocks noGrp="1"/>
          </p:cNvSpPr>
          <p:nvPr>
            <p:ph type="sldNum" sz="quarter" idx="12"/>
          </p:nvPr>
        </p:nvSpPr>
        <p:spPr/>
        <p:txBody>
          <a:bodyPr/>
          <a:lstStyle/>
          <a:p>
            <a:fld id="{EB41B078-55A5-4CE8-B7B3-D78F5EDBD2FF}" type="slidenum">
              <a:rPr lang="en-US" smtClean="0"/>
              <a:t>‹#›</a:t>
            </a:fld>
            <a:endParaRPr lang="en-US"/>
          </a:p>
        </p:txBody>
      </p:sp>
    </p:spTree>
    <p:extLst>
      <p:ext uri="{BB962C8B-B14F-4D97-AF65-F5344CB8AC3E}">
        <p14:creationId xmlns:p14="http://schemas.microsoft.com/office/powerpoint/2010/main" val="222139101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A674459-C27A-45A3-A767-6792C262C279}"/>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endParaRPr lang="en-US"/>
          </a:p>
        </p:txBody>
      </p:sp>
      <p:sp>
        <p:nvSpPr>
          <p:cNvPr id="3" name="Metin Yer Tutucusu 2">
            <a:extLst>
              <a:ext uri="{FF2B5EF4-FFF2-40B4-BE49-F238E27FC236}">
                <a16:creationId xmlns:a16="http://schemas.microsoft.com/office/drawing/2014/main" id="{FD73869A-6A88-4F8F-A560-AD21043001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E1D6E81E-486A-447A-9A7D-9374490320BD}"/>
              </a:ext>
            </a:extLst>
          </p:cNvPr>
          <p:cNvSpPr>
            <a:spLocks noGrp="1"/>
          </p:cNvSpPr>
          <p:nvPr>
            <p:ph type="dt" sz="half" idx="10"/>
          </p:nvPr>
        </p:nvSpPr>
        <p:spPr/>
        <p:txBody>
          <a:bodyPr/>
          <a:lstStyle/>
          <a:p>
            <a:fld id="{58237E91-6B34-41F1-93BE-358515F706B7}" type="datetimeFigureOut">
              <a:rPr lang="en-US" smtClean="0"/>
              <a:t>12/2/2024</a:t>
            </a:fld>
            <a:endParaRPr lang="en-US"/>
          </a:p>
        </p:txBody>
      </p:sp>
      <p:sp>
        <p:nvSpPr>
          <p:cNvPr id="5" name="Alt Bilgi Yer Tutucusu 4">
            <a:extLst>
              <a:ext uri="{FF2B5EF4-FFF2-40B4-BE49-F238E27FC236}">
                <a16:creationId xmlns:a16="http://schemas.microsoft.com/office/drawing/2014/main" id="{B6F1627E-1101-499D-A6C1-7A381B20C0B8}"/>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5AA65E7C-C1FA-4F0A-A515-ADF622D47AA4}"/>
              </a:ext>
            </a:extLst>
          </p:cNvPr>
          <p:cNvSpPr>
            <a:spLocks noGrp="1"/>
          </p:cNvSpPr>
          <p:nvPr>
            <p:ph type="sldNum" sz="quarter" idx="12"/>
          </p:nvPr>
        </p:nvSpPr>
        <p:spPr/>
        <p:txBody>
          <a:bodyPr/>
          <a:lstStyle/>
          <a:p>
            <a:fld id="{EB41B078-55A5-4CE8-B7B3-D78F5EDBD2FF}" type="slidenum">
              <a:rPr lang="en-US" smtClean="0"/>
              <a:t>‹#›</a:t>
            </a:fld>
            <a:endParaRPr lang="en-US"/>
          </a:p>
        </p:txBody>
      </p:sp>
    </p:spTree>
    <p:extLst>
      <p:ext uri="{BB962C8B-B14F-4D97-AF65-F5344CB8AC3E}">
        <p14:creationId xmlns:p14="http://schemas.microsoft.com/office/powerpoint/2010/main" val="192210741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2ECC535-FE4F-4675-99FE-C5370FF9E44E}"/>
              </a:ext>
            </a:extLst>
          </p:cNvPr>
          <p:cNvSpPr>
            <a:spLocks noGrp="1"/>
          </p:cNvSpPr>
          <p:nvPr>
            <p:ph type="title"/>
          </p:nvPr>
        </p:nvSpPr>
        <p:spPr/>
        <p:txBody>
          <a:bodyPr/>
          <a:lstStyle/>
          <a:p>
            <a:r>
              <a:rPr lang="tr-TR"/>
              <a:t>Asıl başlık stilini düzenlemek için tıklayın</a:t>
            </a:r>
            <a:endParaRPr lang="en-US"/>
          </a:p>
        </p:txBody>
      </p:sp>
      <p:sp>
        <p:nvSpPr>
          <p:cNvPr id="3" name="İçerik Yer Tutucusu 2">
            <a:extLst>
              <a:ext uri="{FF2B5EF4-FFF2-40B4-BE49-F238E27FC236}">
                <a16:creationId xmlns:a16="http://schemas.microsoft.com/office/drawing/2014/main" id="{E95BDE8D-0471-4079-967E-685A0ABD327B}"/>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İçerik Yer Tutucusu 3">
            <a:extLst>
              <a:ext uri="{FF2B5EF4-FFF2-40B4-BE49-F238E27FC236}">
                <a16:creationId xmlns:a16="http://schemas.microsoft.com/office/drawing/2014/main" id="{EE46FDAE-B5CE-4205-9F1F-E945153BE2C8}"/>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Veri Yer Tutucusu 4">
            <a:extLst>
              <a:ext uri="{FF2B5EF4-FFF2-40B4-BE49-F238E27FC236}">
                <a16:creationId xmlns:a16="http://schemas.microsoft.com/office/drawing/2014/main" id="{E4E528A8-717B-4DA7-BE13-7DE24CFEE1C1}"/>
              </a:ext>
            </a:extLst>
          </p:cNvPr>
          <p:cNvSpPr>
            <a:spLocks noGrp="1"/>
          </p:cNvSpPr>
          <p:nvPr>
            <p:ph type="dt" sz="half" idx="10"/>
          </p:nvPr>
        </p:nvSpPr>
        <p:spPr/>
        <p:txBody>
          <a:bodyPr/>
          <a:lstStyle/>
          <a:p>
            <a:fld id="{58237E91-6B34-41F1-93BE-358515F706B7}" type="datetimeFigureOut">
              <a:rPr lang="en-US" smtClean="0"/>
              <a:t>12/2/2024</a:t>
            </a:fld>
            <a:endParaRPr lang="en-US"/>
          </a:p>
        </p:txBody>
      </p:sp>
      <p:sp>
        <p:nvSpPr>
          <p:cNvPr id="6" name="Alt Bilgi Yer Tutucusu 5">
            <a:extLst>
              <a:ext uri="{FF2B5EF4-FFF2-40B4-BE49-F238E27FC236}">
                <a16:creationId xmlns:a16="http://schemas.microsoft.com/office/drawing/2014/main" id="{C12CFCCC-7BD3-4F97-BB58-FA6F399631F7}"/>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8C43908F-21D7-4A96-88B8-FEFB054EAED9}"/>
              </a:ext>
            </a:extLst>
          </p:cNvPr>
          <p:cNvSpPr>
            <a:spLocks noGrp="1"/>
          </p:cNvSpPr>
          <p:nvPr>
            <p:ph type="sldNum" sz="quarter" idx="12"/>
          </p:nvPr>
        </p:nvSpPr>
        <p:spPr/>
        <p:txBody>
          <a:bodyPr/>
          <a:lstStyle/>
          <a:p>
            <a:fld id="{EB41B078-55A5-4CE8-B7B3-D78F5EDBD2FF}" type="slidenum">
              <a:rPr lang="en-US" smtClean="0"/>
              <a:t>‹#›</a:t>
            </a:fld>
            <a:endParaRPr lang="en-US"/>
          </a:p>
        </p:txBody>
      </p:sp>
    </p:spTree>
    <p:extLst>
      <p:ext uri="{BB962C8B-B14F-4D97-AF65-F5344CB8AC3E}">
        <p14:creationId xmlns:p14="http://schemas.microsoft.com/office/powerpoint/2010/main" val="242891561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156B6B3-EE81-4AA8-9F85-6E59E1776C39}"/>
              </a:ext>
            </a:extLst>
          </p:cNvPr>
          <p:cNvSpPr>
            <a:spLocks noGrp="1"/>
          </p:cNvSpPr>
          <p:nvPr>
            <p:ph type="title"/>
          </p:nvPr>
        </p:nvSpPr>
        <p:spPr>
          <a:xfrm>
            <a:off x="839788" y="365125"/>
            <a:ext cx="10515600" cy="1325563"/>
          </a:xfrm>
        </p:spPr>
        <p:txBody>
          <a:bodyPr/>
          <a:lstStyle/>
          <a:p>
            <a:r>
              <a:rPr lang="tr-TR"/>
              <a:t>Asıl başlık stilini düzenlemek için tıklayın</a:t>
            </a:r>
            <a:endParaRPr lang="en-US"/>
          </a:p>
        </p:txBody>
      </p:sp>
      <p:sp>
        <p:nvSpPr>
          <p:cNvPr id="3" name="Metin Yer Tutucusu 2">
            <a:extLst>
              <a:ext uri="{FF2B5EF4-FFF2-40B4-BE49-F238E27FC236}">
                <a16:creationId xmlns:a16="http://schemas.microsoft.com/office/drawing/2014/main" id="{B53A5768-C2C5-4070-88E1-9829C7F982F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EB98FCDB-F720-4240-9B11-5B7685BE6708}"/>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Metin Yer Tutucusu 4">
            <a:extLst>
              <a:ext uri="{FF2B5EF4-FFF2-40B4-BE49-F238E27FC236}">
                <a16:creationId xmlns:a16="http://schemas.microsoft.com/office/drawing/2014/main" id="{2AF024EE-920C-4147-B548-32A3069DC8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146A1DA7-ABAD-42AA-9181-B09D72AF6BF1}"/>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Veri Yer Tutucusu 6">
            <a:extLst>
              <a:ext uri="{FF2B5EF4-FFF2-40B4-BE49-F238E27FC236}">
                <a16:creationId xmlns:a16="http://schemas.microsoft.com/office/drawing/2014/main" id="{2133FA99-519A-44ED-91EE-C81D30850E9F}"/>
              </a:ext>
            </a:extLst>
          </p:cNvPr>
          <p:cNvSpPr>
            <a:spLocks noGrp="1"/>
          </p:cNvSpPr>
          <p:nvPr>
            <p:ph type="dt" sz="half" idx="10"/>
          </p:nvPr>
        </p:nvSpPr>
        <p:spPr/>
        <p:txBody>
          <a:bodyPr/>
          <a:lstStyle/>
          <a:p>
            <a:fld id="{58237E91-6B34-41F1-93BE-358515F706B7}" type="datetimeFigureOut">
              <a:rPr lang="en-US" smtClean="0"/>
              <a:t>12/2/2024</a:t>
            </a:fld>
            <a:endParaRPr lang="en-US"/>
          </a:p>
        </p:txBody>
      </p:sp>
      <p:sp>
        <p:nvSpPr>
          <p:cNvPr id="8" name="Alt Bilgi Yer Tutucusu 7">
            <a:extLst>
              <a:ext uri="{FF2B5EF4-FFF2-40B4-BE49-F238E27FC236}">
                <a16:creationId xmlns:a16="http://schemas.microsoft.com/office/drawing/2014/main" id="{0555BFAD-8C74-4885-8737-A6701F935D0B}"/>
              </a:ext>
            </a:extLst>
          </p:cNvPr>
          <p:cNvSpPr>
            <a:spLocks noGrp="1"/>
          </p:cNvSpPr>
          <p:nvPr>
            <p:ph type="ftr" sz="quarter" idx="11"/>
          </p:nvPr>
        </p:nvSpPr>
        <p:spPr/>
        <p:txBody>
          <a:bodyPr/>
          <a:lstStyle/>
          <a:p>
            <a:endParaRPr lang="en-US"/>
          </a:p>
        </p:txBody>
      </p:sp>
      <p:sp>
        <p:nvSpPr>
          <p:cNvPr id="9" name="Slayt Numarası Yer Tutucusu 8">
            <a:extLst>
              <a:ext uri="{FF2B5EF4-FFF2-40B4-BE49-F238E27FC236}">
                <a16:creationId xmlns:a16="http://schemas.microsoft.com/office/drawing/2014/main" id="{7C3395FA-2862-41BC-90E1-87826926FB16}"/>
              </a:ext>
            </a:extLst>
          </p:cNvPr>
          <p:cNvSpPr>
            <a:spLocks noGrp="1"/>
          </p:cNvSpPr>
          <p:nvPr>
            <p:ph type="sldNum" sz="quarter" idx="12"/>
          </p:nvPr>
        </p:nvSpPr>
        <p:spPr/>
        <p:txBody>
          <a:bodyPr/>
          <a:lstStyle/>
          <a:p>
            <a:fld id="{EB41B078-55A5-4CE8-B7B3-D78F5EDBD2FF}" type="slidenum">
              <a:rPr lang="en-US" smtClean="0"/>
              <a:t>‹#›</a:t>
            </a:fld>
            <a:endParaRPr lang="en-US"/>
          </a:p>
        </p:txBody>
      </p:sp>
    </p:spTree>
    <p:extLst>
      <p:ext uri="{BB962C8B-B14F-4D97-AF65-F5344CB8AC3E}">
        <p14:creationId xmlns:p14="http://schemas.microsoft.com/office/powerpoint/2010/main" val="26688812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4A8C4FB-7A06-4B05-AE02-C9DBF9B582C9}"/>
              </a:ext>
            </a:extLst>
          </p:cNvPr>
          <p:cNvSpPr>
            <a:spLocks noGrp="1"/>
          </p:cNvSpPr>
          <p:nvPr>
            <p:ph type="title"/>
          </p:nvPr>
        </p:nvSpPr>
        <p:spPr/>
        <p:txBody>
          <a:bodyPr/>
          <a:lstStyle/>
          <a:p>
            <a:r>
              <a:rPr lang="tr-TR"/>
              <a:t>Asıl başlık stilini düzenlemek için tıklayın</a:t>
            </a:r>
            <a:endParaRPr lang="en-US"/>
          </a:p>
        </p:txBody>
      </p:sp>
      <p:sp>
        <p:nvSpPr>
          <p:cNvPr id="3" name="Veri Yer Tutucusu 2">
            <a:extLst>
              <a:ext uri="{FF2B5EF4-FFF2-40B4-BE49-F238E27FC236}">
                <a16:creationId xmlns:a16="http://schemas.microsoft.com/office/drawing/2014/main" id="{2B2A3E73-803B-4F00-9A80-12BC9583CB90}"/>
              </a:ext>
            </a:extLst>
          </p:cNvPr>
          <p:cNvSpPr>
            <a:spLocks noGrp="1"/>
          </p:cNvSpPr>
          <p:nvPr>
            <p:ph type="dt" sz="half" idx="10"/>
          </p:nvPr>
        </p:nvSpPr>
        <p:spPr/>
        <p:txBody>
          <a:bodyPr/>
          <a:lstStyle/>
          <a:p>
            <a:fld id="{58237E91-6B34-41F1-93BE-358515F706B7}" type="datetimeFigureOut">
              <a:rPr lang="en-US" smtClean="0"/>
              <a:t>12/2/2024</a:t>
            </a:fld>
            <a:endParaRPr lang="en-US"/>
          </a:p>
        </p:txBody>
      </p:sp>
      <p:sp>
        <p:nvSpPr>
          <p:cNvPr id="4" name="Alt Bilgi Yer Tutucusu 3">
            <a:extLst>
              <a:ext uri="{FF2B5EF4-FFF2-40B4-BE49-F238E27FC236}">
                <a16:creationId xmlns:a16="http://schemas.microsoft.com/office/drawing/2014/main" id="{5AF9FD25-4D2B-4937-883C-1E4F23358B0D}"/>
              </a:ext>
            </a:extLst>
          </p:cNvPr>
          <p:cNvSpPr>
            <a:spLocks noGrp="1"/>
          </p:cNvSpPr>
          <p:nvPr>
            <p:ph type="ftr" sz="quarter" idx="11"/>
          </p:nvPr>
        </p:nvSpPr>
        <p:spPr/>
        <p:txBody>
          <a:bodyPr/>
          <a:lstStyle/>
          <a:p>
            <a:endParaRPr lang="en-US"/>
          </a:p>
        </p:txBody>
      </p:sp>
      <p:sp>
        <p:nvSpPr>
          <p:cNvPr id="5" name="Slayt Numarası Yer Tutucusu 4">
            <a:extLst>
              <a:ext uri="{FF2B5EF4-FFF2-40B4-BE49-F238E27FC236}">
                <a16:creationId xmlns:a16="http://schemas.microsoft.com/office/drawing/2014/main" id="{3B26CD64-3FF4-4C50-8981-24E3F6697E54}"/>
              </a:ext>
            </a:extLst>
          </p:cNvPr>
          <p:cNvSpPr>
            <a:spLocks noGrp="1"/>
          </p:cNvSpPr>
          <p:nvPr>
            <p:ph type="sldNum" sz="quarter" idx="12"/>
          </p:nvPr>
        </p:nvSpPr>
        <p:spPr/>
        <p:txBody>
          <a:bodyPr/>
          <a:lstStyle/>
          <a:p>
            <a:fld id="{EB41B078-55A5-4CE8-B7B3-D78F5EDBD2FF}" type="slidenum">
              <a:rPr lang="en-US" smtClean="0"/>
              <a:t>‹#›</a:t>
            </a:fld>
            <a:endParaRPr lang="en-US"/>
          </a:p>
        </p:txBody>
      </p:sp>
    </p:spTree>
    <p:extLst>
      <p:ext uri="{BB962C8B-B14F-4D97-AF65-F5344CB8AC3E}">
        <p14:creationId xmlns:p14="http://schemas.microsoft.com/office/powerpoint/2010/main" val="138607129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178F9A9C-A46A-41D9-970C-94BA87F4551A}"/>
              </a:ext>
            </a:extLst>
          </p:cNvPr>
          <p:cNvSpPr>
            <a:spLocks noGrp="1"/>
          </p:cNvSpPr>
          <p:nvPr>
            <p:ph type="dt" sz="half" idx="10"/>
          </p:nvPr>
        </p:nvSpPr>
        <p:spPr/>
        <p:txBody>
          <a:bodyPr/>
          <a:lstStyle/>
          <a:p>
            <a:fld id="{58237E91-6B34-41F1-93BE-358515F706B7}" type="datetimeFigureOut">
              <a:rPr lang="en-US" smtClean="0"/>
              <a:t>12/2/2024</a:t>
            </a:fld>
            <a:endParaRPr lang="en-US"/>
          </a:p>
        </p:txBody>
      </p:sp>
      <p:sp>
        <p:nvSpPr>
          <p:cNvPr id="3" name="Alt Bilgi Yer Tutucusu 2">
            <a:extLst>
              <a:ext uri="{FF2B5EF4-FFF2-40B4-BE49-F238E27FC236}">
                <a16:creationId xmlns:a16="http://schemas.microsoft.com/office/drawing/2014/main" id="{C3DCE133-B24F-4933-8E14-2B0DE85FECB7}"/>
              </a:ext>
            </a:extLst>
          </p:cNvPr>
          <p:cNvSpPr>
            <a:spLocks noGrp="1"/>
          </p:cNvSpPr>
          <p:nvPr>
            <p:ph type="ftr" sz="quarter" idx="11"/>
          </p:nvPr>
        </p:nvSpPr>
        <p:spPr/>
        <p:txBody>
          <a:bodyPr/>
          <a:lstStyle/>
          <a:p>
            <a:endParaRPr lang="en-US"/>
          </a:p>
        </p:txBody>
      </p:sp>
      <p:sp>
        <p:nvSpPr>
          <p:cNvPr id="4" name="Slayt Numarası Yer Tutucusu 3">
            <a:extLst>
              <a:ext uri="{FF2B5EF4-FFF2-40B4-BE49-F238E27FC236}">
                <a16:creationId xmlns:a16="http://schemas.microsoft.com/office/drawing/2014/main" id="{CBE605EF-DB5C-454D-A7F4-104C127477B9}"/>
              </a:ext>
            </a:extLst>
          </p:cNvPr>
          <p:cNvSpPr>
            <a:spLocks noGrp="1"/>
          </p:cNvSpPr>
          <p:nvPr>
            <p:ph type="sldNum" sz="quarter" idx="12"/>
          </p:nvPr>
        </p:nvSpPr>
        <p:spPr/>
        <p:txBody>
          <a:bodyPr/>
          <a:lstStyle/>
          <a:p>
            <a:fld id="{EB41B078-55A5-4CE8-B7B3-D78F5EDBD2FF}" type="slidenum">
              <a:rPr lang="en-US" smtClean="0"/>
              <a:t>‹#›</a:t>
            </a:fld>
            <a:endParaRPr lang="en-US"/>
          </a:p>
        </p:txBody>
      </p:sp>
    </p:spTree>
    <p:extLst>
      <p:ext uri="{BB962C8B-B14F-4D97-AF65-F5344CB8AC3E}">
        <p14:creationId xmlns:p14="http://schemas.microsoft.com/office/powerpoint/2010/main" val="25078742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D6120F5-5F7E-4807-832F-4895744D01A9}"/>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a:p>
        </p:txBody>
      </p:sp>
      <p:sp>
        <p:nvSpPr>
          <p:cNvPr id="3" name="İçerik Yer Tutucusu 2">
            <a:extLst>
              <a:ext uri="{FF2B5EF4-FFF2-40B4-BE49-F238E27FC236}">
                <a16:creationId xmlns:a16="http://schemas.microsoft.com/office/drawing/2014/main" id="{6C1FA0C7-EC1B-4D15-9E13-A4FB0837CB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Metin Yer Tutucusu 3">
            <a:extLst>
              <a:ext uri="{FF2B5EF4-FFF2-40B4-BE49-F238E27FC236}">
                <a16:creationId xmlns:a16="http://schemas.microsoft.com/office/drawing/2014/main" id="{818AFB36-9B94-429D-970F-46887A7894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CFECEF73-A7B6-4196-8889-9D63D8A81699}"/>
              </a:ext>
            </a:extLst>
          </p:cNvPr>
          <p:cNvSpPr>
            <a:spLocks noGrp="1"/>
          </p:cNvSpPr>
          <p:nvPr>
            <p:ph type="dt" sz="half" idx="10"/>
          </p:nvPr>
        </p:nvSpPr>
        <p:spPr/>
        <p:txBody>
          <a:bodyPr/>
          <a:lstStyle/>
          <a:p>
            <a:fld id="{58237E91-6B34-41F1-93BE-358515F706B7}" type="datetimeFigureOut">
              <a:rPr lang="en-US" smtClean="0"/>
              <a:t>12/2/2024</a:t>
            </a:fld>
            <a:endParaRPr lang="en-US"/>
          </a:p>
        </p:txBody>
      </p:sp>
      <p:sp>
        <p:nvSpPr>
          <p:cNvPr id="6" name="Alt Bilgi Yer Tutucusu 5">
            <a:extLst>
              <a:ext uri="{FF2B5EF4-FFF2-40B4-BE49-F238E27FC236}">
                <a16:creationId xmlns:a16="http://schemas.microsoft.com/office/drawing/2014/main" id="{3FB9852D-776A-486E-9A99-705E6E2935F6}"/>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6CBC94CB-11C2-4928-8EF9-42ACEA1EAA2D}"/>
              </a:ext>
            </a:extLst>
          </p:cNvPr>
          <p:cNvSpPr>
            <a:spLocks noGrp="1"/>
          </p:cNvSpPr>
          <p:nvPr>
            <p:ph type="sldNum" sz="quarter" idx="12"/>
          </p:nvPr>
        </p:nvSpPr>
        <p:spPr/>
        <p:txBody>
          <a:bodyPr/>
          <a:lstStyle/>
          <a:p>
            <a:fld id="{EB41B078-55A5-4CE8-B7B3-D78F5EDBD2FF}" type="slidenum">
              <a:rPr lang="en-US" smtClean="0"/>
              <a:t>‹#›</a:t>
            </a:fld>
            <a:endParaRPr lang="en-US"/>
          </a:p>
        </p:txBody>
      </p:sp>
    </p:spTree>
    <p:extLst>
      <p:ext uri="{BB962C8B-B14F-4D97-AF65-F5344CB8AC3E}">
        <p14:creationId xmlns:p14="http://schemas.microsoft.com/office/powerpoint/2010/main" val="16714315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FC31C57-1B2F-412C-97AC-62817F4A702C}"/>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a:p>
        </p:txBody>
      </p:sp>
      <p:sp>
        <p:nvSpPr>
          <p:cNvPr id="3" name="Resim Yer Tutucusu 2">
            <a:extLst>
              <a:ext uri="{FF2B5EF4-FFF2-40B4-BE49-F238E27FC236}">
                <a16:creationId xmlns:a16="http://schemas.microsoft.com/office/drawing/2014/main" id="{B8C5431C-6E80-4436-8EB2-252C4900C0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etin Yer Tutucusu 3">
            <a:extLst>
              <a:ext uri="{FF2B5EF4-FFF2-40B4-BE49-F238E27FC236}">
                <a16:creationId xmlns:a16="http://schemas.microsoft.com/office/drawing/2014/main" id="{401D1364-160F-4B9D-851B-80C6A16C9D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98CB5144-41CA-4551-BB45-6D3C804FB61B}"/>
              </a:ext>
            </a:extLst>
          </p:cNvPr>
          <p:cNvSpPr>
            <a:spLocks noGrp="1"/>
          </p:cNvSpPr>
          <p:nvPr>
            <p:ph type="dt" sz="half" idx="10"/>
          </p:nvPr>
        </p:nvSpPr>
        <p:spPr/>
        <p:txBody>
          <a:bodyPr/>
          <a:lstStyle/>
          <a:p>
            <a:fld id="{58237E91-6B34-41F1-93BE-358515F706B7}" type="datetimeFigureOut">
              <a:rPr lang="en-US" smtClean="0"/>
              <a:t>12/2/2024</a:t>
            </a:fld>
            <a:endParaRPr lang="en-US"/>
          </a:p>
        </p:txBody>
      </p:sp>
      <p:sp>
        <p:nvSpPr>
          <p:cNvPr id="6" name="Alt Bilgi Yer Tutucusu 5">
            <a:extLst>
              <a:ext uri="{FF2B5EF4-FFF2-40B4-BE49-F238E27FC236}">
                <a16:creationId xmlns:a16="http://schemas.microsoft.com/office/drawing/2014/main" id="{7B404224-CF97-4482-A5CA-25270011B4A8}"/>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8F8C31DA-C252-49A3-8A1C-C8E3B5F6A0BA}"/>
              </a:ext>
            </a:extLst>
          </p:cNvPr>
          <p:cNvSpPr>
            <a:spLocks noGrp="1"/>
          </p:cNvSpPr>
          <p:nvPr>
            <p:ph type="sldNum" sz="quarter" idx="12"/>
          </p:nvPr>
        </p:nvSpPr>
        <p:spPr/>
        <p:txBody>
          <a:bodyPr/>
          <a:lstStyle/>
          <a:p>
            <a:fld id="{EB41B078-55A5-4CE8-B7B3-D78F5EDBD2FF}" type="slidenum">
              <a:rPr lang="en-US" smtClean="0"/>
              <a:t>‹#›</a:t>
            </a:fld>
            <a:endParaRPr lang="en-US"/>
          </a:p>
        </p:txBody>
      </p:sp>
    </p:spTree>
    <p:extLst>
      <p:ext uri="{BB962C8B-B14F-4D97-AF65-F5344CB8AC3E}">
        <p14:creationId xmlns:p14="http://schemas.microsoft.com/office/powerpoint/2010/main" val="367716158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F9C4441-78D1-4972-B5A6-7C2C5AA07675}"/>
              </a:ext>
            </a:extLst>
          </p:cNvPr>
          <p:cNvSpPr>
            <a:spLocks noGrp="1"/>
          </p:cNvSpPr>
          <p:nvPr>
            <p:ph type="title"/>
          </p:nvPr>
        </p:nvSpPr>
        <p:spPr/>
        <p:txBody>
          <a:bodyPr/>
          <a:lstStyle/>
          <a:p>
            <a:r>
              <a:rPr lang="tr-TR"/>
              <a:t>Asıl başlık stilini düzenlemek için tıklayın</a:t>
            </a:r>
            <a:endParaRPr lang="en-US"/>
          </a:p>
        </p:txBody>
      </p:sp>
      <p:sp>
        <p:nvSpPr>
          <p:cNvPr id="3" name="Dikey Metin Yer Tutucusu 2">
            <a:extLst>
              <a:ext uri="{FF2B5EF4-FFF2-40B4-BE49-F238E27FC236}">
                <a16:creationId xmlns:a16="http://schemas.microsoft.com/office/drawing/2014/main" id="{BDD5C475-23FC-4813-9F8E-45AD3E80BA9F}"/>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0A815C92-45C8-4317-B829-B33528620367}"/>
              </a:ext>
            </a:extLst>
          </p:cNvPr>
          <p:cNvSpPr>
            <a:spLocks noGrp="1"/>
          </p:cNvSpPr>
          <p:nvPr>
            <p:ph type="dt" sz="half" idx="10"/>
          </p:nvPr>
        </p:nvSpPr>
        <p:spPr/>
        <p:txBody>
          <a:bodyPr/>
          <a:lstStyle/>
          <a:p>
            <a:fld id="{58237E91-6B34-41F1-93BE-358515F706B7}" type="datetimeFigureOut">
              <a:rPr lang="en-US" smtClean="0"/>
              <a:t>12/2/2024</a:t>
            </a:fld>
            <a:endParaRPr lang="en-US"/>
          </a:p>
        </p:txBody>
      </p:sp>
      <p:sp>
        <p:nvSpPr>
          <p:cNvPr id="5" name="Alt Bilgi Yer Tutucusu 4">
            <a:extLst>
              <a:ext uri="{FF2B5EF4-FFF2-40B4-BE49-F238E27FC236}">
                <a16:creationId xmlns:a16="http://schemas.microsoft.com/office/drawing/2014/main" id="{BBC06196-104B-4082-966C-679F6C427DE1}"/>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0AFE61F2-5531-49C5-82A9-D2E77F374489}"/>
              </a:ext>
            </a:extLst>
          </p:cNvPr>
          <p:cNvSpPr>
            <a:spLocks noGrp="1"/>
          </p:cNvSpPr>
          <p:nvPr>
            <p:ph type="sldNum" sz="quarter" idx="12"/>
          </p:nvPr>
        </p:nvSpPr>
        <p:spPr/>
        <p:txBody>
          <a:bodyPr/>
          <a:lstStyle/>
          <a:p>
            <a:fld id="{EB41B078-55A5-4CE8-B7B3-D78F5EDBD2FF}" type="slidenum">
              <a:rPr lang="en-US" smtClean="0"/>
              <a:t>‹#›</a:t>
            </a:fld>
            <a:endParaRPr lang="en-US"/>
          </a:p>
        </p:txBody>
      </p:sp>
    </p:spTree>
    <p:extLst>
      <p:ext uri="{BB962C8B-B14F-4D97-AF65-F5344CB8AC3E}">
        <p14:creationId xmlns:p14="http://schemas.microsoft.com/office/powerpoint/2010/main" val="131403544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017E271C-1FF6-4C6B-AD5C-341FEB905D84}"/>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endParaRPr lang="en-US"/>
          </a:p>
        </p:txBody>
      </p:sp>
      <p:sp>
        <p:nvSpPr>
          <p:cNvPr id="3" name="Dikey Metin Yer Tutucusu 2">
            <a:extLst>
              <a:ext uri="{FF2B5EF4-FFF2-40B4-BE49-F238E27FC236}">
                <a16:creationId xmlns:a16="http://schemas.microsoft.com/office/drawing/2014/main" id="{5C5978F0-E03C-43D6-94A6-7E031764F07F}"/>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0836FD88-8FBC-40A9-90B1-2CDBC9783C99}"/>
              </a:ext>
            </a:extLst>
          </p:cNvPr>
          <p:cNvSpPr>
            <a:spLocks noGrp="1"/>
          </p:cNvSpPr>
          <p:nvPr>
            <p:ph type="dt" sz="half" idx="10"/>
          </p:nvPr>
        </p:nvSpPr>
        <p:spPr/>
        <p:txBody>
          <a:bodyPr/>
          <a:lstStyle/>
          <a:p>
            <a:fld id="{58237E91-6B34-41F1-93BE-358515F706B7}" type="datetimeFigureOut">
              <a:rPr lang="en-US" smtClean="0"/>
              <a:t>12/2/2024</a:t>
            </a:fld>
            <a:endParaRPr lang="en-US"/>
          </a:p>
        </p:txBody>
      </p:sp>
      <p:sp>
        <p:nvSpPr>
          <p:cNvPr id="5" name="Alt Bilgi Yer Tutucusu 4">
            <a:extLst>
              <a:ext uri="{FF2B5EF4-FFF2-40B4-BE49-F238E27FC236}">
                <a16:creationId xmlns:a16="http://schemas.microsoft.com/office/drawing/2014/main" id="{CB5B93B3-A1EF-4C21-8D33-84670DBB6084}"/>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94E715C7-F418-46CB-AC7C-95B49EBE526B}"/>
              </a:ext>
            </a:extLst>
          </p:cNvPr>
          <p:cNvSpPr>
            <a:spLocks noGrp="1"/>
          </p:cNvSpPr>
          <p:nvPr>
            <p:ph type="sldNum" sz="quarter" idx="12"/>
          </p:nvPr>
        </p:nvSpPr>
        <p:spPr/>
        <p:txBody>
          <a:bodyPr/>
          <a:lstStyle/>
          <a:p>
            <a:fld id="{EB41B078-55A5-4CE8-B7B3-D78F5EDBD2FF}" type="slidenum">
              <a:rPr lang="en-US" smtClean="0"/>
              <a:t>‹#›</a:t>
            </a:fld>
            <a:endParaRPr lang="en-US"/>
          </a:p>
        </p:txBody>
      </p:sp>
    </p:spTree>
    <p:extLst>
      <p:ext uri="{BB962C8B-B14F-4D97-AF65-F5344CB8AC3E}">
        <p14:creationId xmlns:p14="http://schemas.microsoft.com/office/powerpoint/2010/main" val="2066375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image" Target="../media/image1.png"/><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theme" Target="../theme/theme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theme" Target="../theme/theme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A359BF23-DD76-4484-B3EE-8756E6B8DF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endParaRPr lang="en-US"/>
          </a:p>
        </p:txBody>
      </p:sp>
      <p:sp>
        <p:nvSpPr>
          <p:cNvPr id="3" name="Metin Yer Tutucusu 2">
            <a:extLst>
              <a:ext uri="{FF2B5EF4-FFF2-40B4-BE49-F238E27FC236}">
                <a16:creationId xmlns:a16="http://schemas.microsoft.com/office/drawing/2014/main" id="{8633617F-5BDA-49B7-84C0-F27398B0C8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4341BD6D-EB5E-434C-9E17-650500D532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E31785-C268-437E-B29D-2A379A4C796D}" type="datetimeFigureOut">
              <a:rPr lang="tr-TR" smtClean="0"/>
              <a:t>2.12.2024</a:t>
            </a:fld>
            <a:endParaRPr lang="tr-TR"/>
          </a:p>
        </p:txBody>
      </p:sp>
      <p:sp>
        <p:nvSpPr>
          <p:cNvPr id="5" name="Alt Bilgi Yer Tutucusu 4">
            <a:extLst>
              <a:ext uri="{FF2B5EF4-FFF2-40B4-BE49-F238E27FC236}">
                <a16:creationId xmlns:a16="http://schemas.microsoft.com/office/drawing/2014/main" id="{2E85CFFF-B4F9-4ABD-8CDD-79868C5EEE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0F751BF4-6B4A-4F89-A5A5-A15A2EFE27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FB9624-11F6-4096-AE26-705BE2BC3C69}" type="slidenum">
              <a:rPr lang="tr-TR" smtClean="0"/>
              <a:t>‹#›</a:t>
            </a:fld>
            <a:endParaRPr lang="tr-TR"/>
          </a:p>
        </p:txBody>
      </p:sp>
    </p:spTree>
    <p:extLst>
      <p:ext uri="{BB962C8B-B14F-4D97-AF65-F5344CB8AC3E}">
        <p14:creationId xmlns:p14="http://schemas.microsoft.com/office/powerpoint/2010/main" val="2971327133"/>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 id="2147483914" r:id="rId6"/>
    <p:sldLayoutId id="2147483915" r:id="rId7"/>
    <p:sldLayoutId id="2147483916" r:id="rId8"/>
    <p:sldLayoutId id="2147483917" r:id="rId9"/>
    <p:sldLayoutId id="2147483918" r:id="rId10"/>
    <p:sldLayoutId id="2147483919" r:id="rId11"/>
    <p:sldLayoutId id="2147483925" r:id="rId12"/>
    <p:sldLayoutId id="2147483928" r:id="rId13"/>
    <p:sldLayoutId id="2147483713" r:id="rId14"/>
    <p:sldLayoutId id="2147483714" r:id="rId15"/>
    <p:sldLayoutId id="2147483716" r:id="rId16"/>
    <p:sldLayoutId id="2147483805" r:id="rId17"/>
    <p:sldLayoutId id="2147483930" r:id="rId18"/>
    <p:sldLayoutId id="2147483944" r:id="rId19"/>
    <p:sldLayoutId id="2147483969" r:id="rId20"/>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3E96FA42-7115-4963-9D72-AD83E9B827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endParaRPr lang="en-US"/>
          </a:p>
        </p:txBody>
      </p:sp>
      <p:sp>
        <p:nvSpPr>
          <p:cNvPr id="3" name="Metin Yer Tutucusu 2">
            <a:extLst>
              <a:ext uri="{FF2B5EF4-FFF2-40B4-BE49-F238E27FC236}">
                <a16:creationId xmlns:a16="http://schemas.microsoft.com/office/drawing/2014/main" id="{632A8BF1-6799-4E17-8B11-0285C1DCA1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87B5707E-A6C6-45C6-9463-66FEBF186A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081506-EA8D-4249-9BBE-DF3C52AC2E3C}" type="datetimeFigureOut">
              <a:rPr lang="en-US" smtClean="0"/>
              <a:t>12/2/2024</a:t>
            </a:fld>
            <a:endParaRPr lang="en-US"/>
          </a:p>
        </p:txBody>
      </p:sp>
      <p:sp>
        <p:nvSpPr>
          <p:cNvPr id="5" name="Alt Bilgi Yer Tutucusu 4">
            <a:extLst>
              <a:ext uri="{FF2B5EF4-FFF2-40B4-BE49-F238E27FC236}">
                <a16:creationId xmlns:a16="http://schemas.microsoft.com/office/drawing/2014/main" id="{2B97D9C8-19DB-411E-9FF4-4EF83EFDD9F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ayt Numarası Yer Tutucusu 5">
            <a:extLst>
              <a:ext uri="{FF2B5EF4-FFF2-40B4-BE49-F238E27FC236}">
                <a16:creationId xmlns:a16="http://schemas.microsoft.com/office/drawing/2014/main" id="{8A577B86-C5BB-4F6B-B5FB-E866172E05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750422-404A-4DEE-9A3D-2B08DE05A9F4}" type="slidenum">
              <a:rPr lang="en-US" smtClean="0"/>
              <a:t>‹#›</a:t>
            </a:fld>
            <a:endParaRPr lang="en-US"/>
          </a:p>
        </p:txBody>
      </p:sp>
      <p:pic>
        <p:nvPicPr>
          <p:cNvPr id="7" name="Picture 2" descr="TÜRMOB (@turmob) / X">
            <a:extLst>
              <a:ext uri="{FF2B5EF4-FFF2-40B4-BE49-F238E27FC236}">
                <a16:creationId xmlns:a16="http://schemas.microsoft.com/office/drawing/2014/main" id="{C97EA807-1EB4-4D77-BD93-536BE0D09B50}"/>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1582400" y="14704"/>
            <a:ext cx="609600" cy="71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3357035"/>
      </p:ext>
    </p:extLst>
  </p:cSld>
  <p:clrMap bg1="lt1" tx1="dk1" bg2="lt2" tx2="dk2" accent1="accent1" accent2="accent2" accent3="accent3" accent4="accent4" accent5="accent5" accent6="accent6" hlink="hlink" folHlink="folHlink"/>
  <p:sldLayoutIdLst>
    <p:sldLayoutId id="2147483958" r:id="rId1"/>
    <p:sldLayoutId id="2147483959" r:id="rId2"/>
    <p:sldLayoutId id="2147483960" r:id="rId3"/>
    <p:sldLayoutId id="2147483961" r:id="rId4"/>
    <p:sldLayoutId id="2147483962" r:id="rId5"/>
    <p:sldLayoutId id="2147483963" r:id="rId6"/>
    <p:sldLayoutId id="2147483964" r:id="rId7"/>
    <p:sldLayoutId id="2147483965" r:id="rId8"/>
    <p:sldLayoutId id="2147483966" r:id="rId9"/>
    <p:sldLayoutId id="2147483967" r:id="rId10"/>
    <p:sldLayoutId id="214748396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608B9F1E-D4F9-409A-A5D2-236561F46A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endParaRPr lang="en-US"/>
          </a:p>
        </p:txBody>
      </p:sp>
      <p:sp>
        <p:nvSpPr>
          <p:cNvPr id="3" name="Metin Yer Tutucusu 2">
            <a:extLst>
              <a:ext uri="{FF2B5EF4-FFF2-40B4-BE49-F238E27FC236}">
                <a16:creationId xmlns:a16="http://schemas.microsoft.com/office/drawing/2014/main" id="{69AC105F-8614-40D4-8615-BB0E948F5E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72DB2A11-A8A4-4E9F-BD1C-7ED98744CC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3D72A6-1D94-423A-BA1A-B04F07E4C99D}" type="datetimeFigureOut">
              <a:rPr lang="en-US" smtClean="0"/>
              <a:t>12/2/2024</a:t>
            </a:fld>
            <a:endParaRPr lang="en-US"/>
          </a:p>
        </p:txBody>
      </p:sp>
      <p:sp>
        <p:nvSpPr>
          <p:cNvPr id="5" name="Alt Bilgi Yer Tutucusu 4">
            <a:extLst>
              <a:ext uri="{FF2B5EF4-FFF2-40B4-BE49-F238E27FC236}">
                <a16:creationId xmlns:a16="http://schemas.microsoft.com/office/drawing/2014/main" id="{A9ACF1F6-65AF-41C5-9C6A-0C3D550A99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ayt Numarası Yer Tutucusu 5">
            <a:extLst>
              <a:ext uri="{FF2B5EF4-FFF2-40B4-BE49-F238E27FC236}">
                <a16:creationId xmlns:a16="http://schemas.microsoft.com/office/drawing/2014/main" id="{B45F8719-4772-4C77-9624-B4747F8FF4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E7A24F-0F84-4647-AB02-CC28A486E448}" type="slidenum">
              <a:rPr lang="en-US" smtClean="0"/>
              <a:t>‹#›</a:t>
            </a:fld>
            <a:endParaRPr lang="en-US"/>
          </a:p>
        </p:txBody>
      </p:sp>
    </p:spTree>
    <p:extLst>
      <p:ext uri="{BB962C8B-B14F-4D97-AF65-F5344CB8AC3E}">
        <p14:creationId xmlns:p14="http://schemas.microsoft.com/office/powerpoint/2010/main" val="1719935883"/>
      </p:ext>
    </p:extLst>
  </p:cSld>
  <p:clrMap bg1="lt1" tx1="dk1" bg2="lt2" tx2="dk2" accent1="accent1" accent2="accent2" accent3="accent3" accent4="accent4" accent5="accent5" accent6="accent6" hlink="hlink" folHlink="folHlink"/>
  <p:sldLayoutIdLst>
    <p:sldLayoutId id="2147483946" r:id="rId1"/>
    <p:sldLayoutId id="2147483947" r:id="rId2"/>
    <p:sldLayoutId id="2147483948" r:id="rId3"/>
    <p:sldLayoutId id="2147483949" r:id="rId4"/>
    <p:sldLayoutId id="2147483950" r:id="rId5"/>
    <p:sldLayoutId id="2147483951" r:id="rId6"/>
    <p:sldLayoutId id="2147483952" r:id="rId7"/>
    <p:sldLayoutId id="2147483953" r:id="rId8"/>
    <p:sldLayoutId id="2147483954" r:id="rId9"/>
    <p:sldLayoutId id="2147483955" r:id="rId10"/>
    <p:sldLayoutId id="214748395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2D8570B2-5BBD-4246-B541-2BA3479F36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endParaRPr lang="en-US"/>
          </a:p>
        </p:txBody>
      </p:sp>
      <p:sp>
        <p:nvSpPr>
          <p:cNvPr id="3" name="Metin Yer Tutucusu 2">
            <a:extLst>
              <a:ext uri="{FF2B5EF4-FFF2-40B4-BE49-F238E27FC236}">
                <a16:creationId xmlns:a16="http://schemas.microsoft.com/office/drawing/2014/main" id="{EDD4298C-8E40-4C06-9A91-F726350EEF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1716DBD3-20F8-44B8-B310-EEEDF86417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237E91-6B34-41F1-93BE-358515F706B7}" type="datetimeFigureOut">
              <a:rPr lang="en-US" smtClean="0"/>
              <a:t>12/2/2024</a:t>
            </a:fld>
            <a:endParaRPr lang="en-US"/>
          </a:p>
        </p:txBody>
      </p:sp>
      <p:sp>
        <p:nvSpPr>
          <p:cNvPr id="5" name="Alt Bilgi Yer Tutucusu 4">
            <a:extLst>
              <a:ext uri="{FF2B5EF4-FFF2-40B4-BE49-F238E27FC236}">
                <a16:creationId xmlns:a16="http://schemas.microsoft.com/office/drawing/2014/main" id="{2CD39C9F-1F15-454A-80E2-EDD184B6F6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ayt Numarası Yer Tutucusu 5">
            <a:extLst>
              <a:ext uri="{FF2B5EF4-FFF2-40B4-BE49-F238E27FC236}">
                <a16:creationId xmlns:a16="http://schemas.microsoft.com/office/drawing/2014/main" id="{E44C37CD-4076-4A2C-988D-B9A4D755B9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41B078-55A5-4CE8-B7B3-D78F5EDBD2FF}" type="slidenum">
              <a:rPr lang="en-US" smtClean="0"/>
              <a:t>‹#›</a:t>
            </a:fld>
            <a:endParaRPr lang="en-US"/>
          </a:p>
        </p:txBody>
      </p:sp>
    </p:spTree>
    <p:extLst>
      <p:ext uri="{BB962C8B-B14F-4D97-AF65-F5344CB8AC3E}">
        <p14:creationId xmlns:p14="http://schemas.microsoft.com/office/powerpoint/2010/main" val="1978631010"/>
      </p:ext>
    </p:extLst>
  </p:cSld>
  <p:clrMap bg1="lt1" tx1="dk1" bg2="lt2" tx2="dk2" accent1="accent1" accent2="accent2" accent3="accent3" accent4="accent4" accent5="accent5" accent6="accent6" hlink="hlink" folHlink="folHlink"/>
  <p:sldLayoutIdLst>
    <p:sldLayoutId id="2147483933" r:id="rId1"/>
    <p:sldLayoutId id="2147483934" r:id="rId2"/>
    <p:sldLayoutId id="2147483935"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0.xml"/><Relationship Id="rId1" Type="http://schemas.openxmlformats.org/officeDocument/2006/relationships/slideLayout" Target="../slideLayouts/slideLayout2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9.xml"/></Relationships>
</file>

<file path=ppt/slides/_rels/slide5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2.xml"/><Relationship Id="rId1" Type="http://schemas.openxmlformats.org/officeDocument/2006/relationships/slideLayout" Target="../slideLayouts/slideLayout13.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5" name="Google Shape;255;p21"/>
          <p:cNvSpPr txBox="1"/>
          <p:nvPr/>
        </p:nvSpPr>
        <p:spPr>
          <a:xfrm>
            <a:off x="7910419" y="5548496"/>
            <a:ext cx="3842310" cy="1052373"/>
          </a:xfrm>
          <a:prstGeom prst="rect">
            <a:avLst/>
          </a:prstGeom>
          <a:noFill/>
          <a:ln>
            <a:noFill/>
          </a:ln>
        </p:spPr>
        <p:txBody>
          <a:bodyPr spcFirstLastPara="1" wrap="square" lIns="0" tIns="0" rIns="0" bIns="0" anchor="t" anchorCtr="0">
            <a:noAutofit/>
          </a:bodyPr>
          <a:lstStyle/>
          <a:p>
            <a:pPr>
              <a:buClr>
                <a:srgbClr val="282828"/>
              </a:buClr>
              <a:buSzPts val="2200"/>
            </a:pPr>
            <a:r>
              <a:rPr lang="tr-TR" altLang="en-US" sz="2000" b="1" dirty="0">
                <a:solidFill>
                  <a:schemeClr val="tx1"/>
                </a:solidFill>
                <a:latin typeface="Montserrat" panose="02000505000000020004" pitchFamily="2" charset="77"/>
                <a:cs typeface="Open Sans Semibold" panose="020B0706030804020204" pitchFamily="34" charset="0"/>
                <a:sym typeface="Open Sans Semibold" panose="020B0706030804020204" pitchFamily="34" charset="0"/>
              </a:rPr>
              <a:t>Enflasyon Düzeltmesinde Son Durum</a:t>
            </a:r>
            <a:endParaRPr dirty="0"/>
          </a:p>
        </p:txBody>
      </p:sp>
      <p:sp>
        <p:nvSpPr>
          <p:cNvPr id="256" name="Google Shape;256;p21"/>
          <p:cNvSpPr txBox="1"/>
          <p:nvPr/>
        </p:nvSpPr>
        <p:spPr>
          <a:xfrm>
            <a:off x="8534213" y="3244012"/>
            <a:ext cx="4011941" cy="781050"/>
          </a:xfrm>
          <a:prstGeom prst="rect">
            <a:avLst/>
          </a:prstGeom>
          <a:noFill/>
          <a:ln>
            <a:noFill/>
          </a:ln>
        </p:spPr>
        <p:txBody>
          <a:bodyPr spcFirstLastPara="1" wrap="square" lIns="0" tIns="0" rIns="0" bIns="0" anchor="t" anchorCtr="0">
            <a:noAutofit/>
          </a:bodyPr>
          <a:lstStyle/>
          <a:p>
            <a:pPr>
              <a:buClr>
                <a:srgbClr val="282828"/>
              </a:buClr>
              <a:buSzPts val="2200"/>
            </a:pPr>
            <a:r>
              <a:rPr lang="tr-TR" altLang="en-US" sz="2000" b="1" dirty="0">
                <a:solidFill>
                  <a:schemeClr val="tx1"/>
                </a:solidFill>
                <a:latin typeface="Montserrat" panose="02000505000000020004" pitchFamily="2" charset="77"/>
                <a:cs typeface="Open Sans Semibold" panose="020B0706030804020204" pitchFamily="34" charset="0"/>
                <a:sym typeface="Open Sans Semibold" panose="020B0706030804020204" pitchFamily="34" charset="0"/>
              </a:rPr>
              <a:t>KDV Yönünden Dikkat Edilmes</a:t>
            </a:r>
            <a:r>
              <a:rPr lang="tr-TR" altLang="en-US" sz="2000" b="1" dirty="0">
                <a:latin typeface="Montserrat" panose="02000505000000020004" pitchFamily="2" charset="77"/>
                <a:cs typeface="Open Sans Semibold" panose="020B0706030804020204" pitchFamily="34" charset="0"/>
                <a:sym typeface="Open Sans Semibold" panose="020B0706030804020204" pitchFamily="34" charset="0"/>
              </a:rPr>
              <a:t>i Gerekenler</a:t>
            </a:r>
            <a:endParaRPr dirty="0"/>
          </a:p>
        </p:txBody>
      </p:sp>
      <p:sp>
        <p:nvSpPr>
          <p:cNvPr id="257" name="Google Shape;257;p21"/>
          <p:cNvSpPr txBox="1"/>
          <p:nvPr/>
        </p:nvSpPr>
        <p:spPr>
          <a:xfrm>
            <a:off x="8009730" y="1079504"/>
            <a:ext cx="2741781" cy="460375"/>
          </a:xfrm>
          <a:prstGeom prst="rect">
            <a:avLst/>
          </a:prstGeom>
          <a:noFill/>
          <a:ln>
            <a:noFill/>
          </a:ln>
        </p:spPr>
        <p:txBody>
          <a:bodyPr spcFirstLastPara="1" wrap="square" lIns="0" tIns="0" rIns="0" bIns="0" anchor="t" anchorCtr="0">
            <a:noAutofit/>
          </a:bodyPr>
          <a:lstStyle/>
          <a:p>
            <a:pPr>
              <a:buClr>
                <a:srgbClr val="282828"/>
              </a:buClr>
              <a:buSzPts val="2200"/>
            </a:pPr>
            <a:r>
              <a:rPr lang="tr-TR" altLang="en-US" sz="2000" b="1" dirty="0">
                <a:solidFill>
                  <a:schemeClr val="tx1"/>
                </a:solidFill>
                <a:latin typeface="Montserrat" panose="02000505000000020004" pitchFamily="2" charset="77"/>
                <a:cs typeface="Open Sans Semibold" panose="020B0706030804020204" pitchFamily="34" charset="0"/>
                <a:sym typeface="Open Sans Semibold" panose="020B0706030804020204" pitchFamily="34" charset="0"/>
              </a:rPr>
              <a:t>Envanter İşlemleri</a:t>
            </a:r>
            <a:endParaRPr lang="en-US" altLang="en-US" sz="2000" dirty="0">
              <a:solidFill>
                <a:schemeClr val="tx1"/>
              </a:solidFill>
              <a:latin typeface="Montserrat" panose="02000505000000020004" pitchFamily="2" charset="77"/>
              <a:cs typeface="Open Sans Semibold" panose="020B0706030804020204" pitchFamily="34" charset="0"/>
            </a:endParaRPr>
          </a:p>
          <a:p>
            <a:pPr marL="0" marR="0" lvl="0" indent="0" algn="l" rtl="0">
              <a:lnSpc>
                <a:spcPct val="100000"/>
              </a:lnSpc>
              <a:spcBef>
                <a:spcPts val="0"/>
              </a:spcBef>
              <a:spcAft>
                <a:spcPts val="0"/>
              </a:spcAft>
              <a:buClr>
                <a:srgbClr val="282828"/>
              </a:buClr>
              <a:buSzPts val="2200"/>
              <a:buFont typeface="Open Sans SemiBold"/>
              <a:buNone/>
            </a:pPr>
            <a:endParaRPr dirty="0"/>
          </a:p>
        </p:txBody>
      </p:sp>
      <p:grpSp>
        <p:nvGrpSpPr>
          <p:cNvPr id="6" name="Группа 5">
            <a:extLst>
              <a:ext uri="{FF2B5EF4-FFF2-40B4-BE49-F238E27FC236}">
                <a16:creationId xmlns:a16="http://schemas.microsoft.com/office/drawing/2014/main" id="{2B8971D9-7864-794D-A94F-8FC933CD98D6}"/>
              </a:ext>
            </a:extLst>
          </p:cNvPr>
          <p:cNvGrpSpPr/>
          <p:nvPr/>
        </p:nvGrpSpPr>
        <p:grpSpPr>
          <a:xfrm>
            <a:off x="6492011" y="930044"/>
            <a:ext cx="893762" cy="925512"/>
            <a:chOff x="7380287" y="923925"/>
            <a:chExt cx="893762" cy="925512"/>
          </a:xfrm>
          <a:solidFill>
            <a:srgbClr val="64D2DA"/>
          </a:solidFill>
        </p:grpSpPr>
        <p:sp>
          <p:nvSpPr>
            <p:cNvPr id="260" name="Google Shape;260;p21"/>
            <p:cNvSpPr/>
            <p:nvPr/>
          </p:nvSpPr>
          <p:spPr>
            <a:xfrm>
              <a:off x="7380287" y="923925"/>
              <a:ext cx="893762" cy="889000"/>
            </a:xfrm>
            <a:prstGeom prst="ellipse">
              <a:avLst/>
            </a:prstGeom>
            <a:gr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261" name="Google Shape;261;p21"/>
            <p:cNvSpPr txBox="1"/>
            <p:nvPr/>
          </p:nvSpPr>
          <p:spPr>
            <a:xfrm>
              <a:off x="7712075" y="1031875"/>
              <a:ext cx="539750" cy="817562"/>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4400"/>
                <a:buFont typeface="Montserrat"/>
                <a:buNone/>
              </a:pPr>
              <a:r>
                <a:rPr lang="en-US" sz="4400" b="0" i="0" u="none" dirty="0">
                  <a:solidFill>
                    <a:srgbClr val="FFFFFF"/>
                  </a:solidFill>
                  <a:latin typeface="Montserrat"/>
                  <a:ea typeface="Montserrat"/>
                  <a:cs typeface="Montserrat"/>
                  <a:sym typeface="Montserrat"/>
                </a:rPr>
                <a:t>1</a:t>
              </a:r>
              <a:endParaRPr dirty="0"/>
            </a:p>
          </p:txBody>
        </p:sp>
      </p:grpSp>
      <p:grpSp>
        <p:nvGrpSpPr>
          <p:cNvPr id="7" name="Группа 6">
            <a:extLst>
              <a:ext uri="{FF2B5EF4-FFF2-40B4-BE49-F238E27FC236}">
                <a16:creationId xmlns:a16="http://schemas.microsoft.com/office/drawing/2014/main" id="{BE7F007D-F751-D14A-B6E8-06B6FCAB1306}"/>
              </a:ext>
            </a:extLst>
          </p:cNvPr>
          <p:cNvGrpSpPr/>
          <p:nvPr/>
        </p:nvGrpSpPr>
        <p:grpSpPr>
          <a:xfrm>
            <a:off x="7465919" y="3040064"/>
            <a:ext cx="933449" cy="908049"/>
            <a:chOff x="7950200" y="3028950"/>
            <a:chExt cx="933449" cy="908049"/>
          </a:xfrm>
        </p:grpSpPr>
        <p:sp>
          <p:nvSpPr>
            <p:cNvPr id="258" name="Google Shape;258;p21"/>
            <p:cNvSpPr/>
            <p:nvPr/>
          </p:nvSpPr>
          <p:spPr>
            <a:xfrm>
              <a:off x="7950200" y="3028950"/>
              <a:ext cx="889000" cy="889000"/>
            </a:xfrm>
            <a:prstGeom prst="ellipse">
              <a:avLst/>
            </a:prstGeom>
            <a:solidFill>
              <a:srgbClr val="35B2E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262" name="Google Shape;262;p21"/>
            <p:cNvSpPr txBox="1"/>
            <p:nvPr/>
          </p:nvSpPr>
          <p:spPr>
            <a:xfrm>
              <a:off x="8228012" y="3119437"/>
              <a:ext cx="655637" cy="817562"/>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4400"/>
                <a:buFont typeface="Montserrat"/>
                <a:buNone/>
              </a:pPr>
              <a:r>
                <a:rPr lang="en-US" sz="4400" b="0" i="0" u="none">
                  <a:solidFill>
                    <a:srgbClr val="FFFFFF"/>
                  </a:solidFill>
                  <a:latin typeface="Montserrat"/>
                  <a:ea typeface="Montserrat"/>
                  <a:cs typeface="Montserrat"/>
                  <a:sym typeface="Montserrat"/>
                </a:rPr>
                <a:t>2</a:t>
              </a:r>
              <a:endParaRPr/>
            </a:p>
          </p:txBody>
        </p:sp>
      </p:grpSp>
      <p:grpSp>
        <p:nvGrpSpPr>
          <p:cNvPr id="8" name="Группа 7">
            <a:extLst>
              <a:ext uri="{FF2B5EF4-FFF2-40B4-BE49-F238E27FC236}">
                <a16:creationId xmlns:a16="http://schemas.microsoft.com/office/drawing/2014/main" id="{2525ADE2-F9B3-7C4D-AFFA-5D1011BAF014}"/>
              </a:ext>
            </a:extLst>
          </p:cNvPr>
          <p:cNvGrpSpPr/>
          <p:nvPr/>
        </p:nvGrpSpPr>
        <p:grpSpPr>
          <a:xfrm>
            <a:off x="6622186" y="5420842"/>
            <a:ext cx="942975" cy="925512"/>
            <a:chOff x="7380287" y="5080000"/>
            <a:chExt cx="942975" cy="925512"/>
          </a:xfrm>
        </p:grpSpPr>
        <p:sp>
          <p:nvSpPr>
            <p:cNvPr id="259" name="Google Shape;259;p21"/>
            <p:cNvSpPr/>
            <p:nvPr/>
          </p:nvSpPr>
          <p:spPr>
            <a:xfrm>
              <a:off x="7380287" y="5080000"/>
              <a:ext cx="893762" cy="889000"/>
            </a:xfrm>
            <a:prstGeom prst="ellipse">
              <a:avLst/>
            </a:prstGeom>
            <a:solidFill>
              <a:srgbClr val="06518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263" name="Google Shape;263;p21"/>
            <p:cNvSpPr txBox="1"/>
            <p:nvPr/>
          </p:nvSpPr>
          <p:spPr>
            <a:xfrm>
              <a:off x="7672387" y="5187950"/>
              <a:ext cx="650875" cy="817562"/>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4400"/>
                <a:buFont typeface="Montserrat"/>
                <a:buNone/>
              </a:pPr>
              <a:r>
                <a:rPr lang="en-US" sz="4400" b="0" i="0" u="none">
                  <a:solidFill>
                    <a:srgbClr val="FFFFFF"/>
                  </a:solidFill>
                  <a:latin typeface="Montserrat"/>
                  <a:ea typeface="Montserrat"/>
                  <a:cs typeface="Montserrat"/>
                  <a:sym typeface="Montserrat"/>
                </a:rPr>
                <a:t>3</a:t>
              </a:r>
              <a:endParaRPr/>
            </a:p>
          </p:txBody>
        </p:sp>
      </p:grpSp>
      <p:sp>
        <p:nvSpPr>
          <p:cNvPr id="264" name="Google Shape;264;p21"/>
          <p:cNvSpPr/>
          <p:nvPr/>
        </p:nvSpPr>
        <p:spPr>
          <a:xfrm>
            <a:off x="7385773" y="1539879"/>
            <a:ext cx="716032" cy="1375569"/>
          </a:xfrm>
          <a:custGeom>
            <a:avLst/>
            <a:gdLst/>
            <a:ahLst/>
            <a:cxnLst/>
            <a:rect l="l" t="t" r="r" b="b"/>
            <a:pathLst>
              <a:path w="71" h="237" extrusionOk="0">
                <a:moveTo>
                  <a:pt x="66" y="237"/>
                </a:moveTo>
                <a:cubicBezTo>
                  <a:pt x="64" y="237"/>
                  <a:pt x="62" y="235"/>
                  <a:pt x="61" y="233"/>
                </a:cubicBezTo>
                <a:cubicBezTo>
                  <a:pt x="51" y="155"/>
                  <a:pt x="30" y="80"/>
                  <a:pt x="1" y="8"/>
                </a:cubicBezTo>
                <a:cubicBezTo>
                  <a:pt x="0" y="5"/>
                  <a:pt x="1" y="3"/>
                  <a:pt x="3" y="1"/>
                </a:cubicBezTo>
                <a:cubicBezTo>
                  <a:pt x="6" y="0"/>
                  <a:pt x="9" y="2"/>
                  <a:pt x="10" y="4"/>
                </a:cubicBezTo>
                <a:cubicBezTo>
                  <a:pt x="40" y="77"/>
                  <a:pt x="60" y="153"/>
                  <a:pt x="71" y="231"/>
                </a:cubicBezTo>
                <a:cubicBezTo>
                  <a:pt x="71" y="234"/>
                  <a:pt x="69" y="237"/>
                  <a:pt x="67" y="237"/>
                </a:cubicBezTo>
                <a:cubicBezTo>
                  <a:pt x="67" y="237"/>
                  <a:pt x="66" y="237"/>
                  <a:pt x="66" y="237"/>
                </a:cubicBezTo>
                <a:close/>
              </a:path>
            </a:pathLst>
          </a:custGeom>
          <a:solidFill>
            <a:srgbClr val="28282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265" name="Google Shape;265;p21"/>
          <p:cNvSpPr/>
          <p:nvPr/>
        </p:nvSpPr>
        <p:spPr>
          <a:xfrm>
            <a:off x="7465919" y="4119562"/>
            <a:ext cx="543811" cy="1301280"/>
          </a:xfrm>
          <a:custGeom>
            <a:avLst/>
            <a:gdLst/>
            <a:ahLst/>
            <a:cxnLst/>
            <a:rect l="l" t="t" r="r" b="b"/>
            <a:pathLst>
              <a:path w="71" h="236" extrusionOk="0">
                <a:moveTo>
                  <a:pt x="5" y="236"/>
                </a:moveTo>
                <a:cubicBezTo>
                  <a:pt x="5" y="236"/>
                  <a:pt x="4" y="236"/>
                  <a:pt x="3" y="236"/>
                </a:cubicBezTo>
                <a:cubicBezTo>
                  <a:pt x="1" y="235"/>
                  <a:pt x="0" y="232"/>
                  <a:pt x="1" y="229"/>
                </a:cubicBezTo>
                <a:cubicBezTo>
                  <a:pt x="30" y="157"/>
                  <a:pt x="51" y="82"/>
                  <a:pt x="61" y="5"/>
                </a:cubicBezTo>
                <a:cubicBezTo>
                  <a:pt x="62" y="2"/>
                  <a:pt x="64" y="0"/>
                  <a:pt x="67" y="0"/>
                </a:cubicBezTo>
                <a:cubicBezTo>
                  <a:pt x="69" y="1"/>
                  <a:pt x="71" y="3"/>
                  <a:pt x="71" y="6"/>
                </a:cubicBezTo>
                <a:cubicBezTo>
                  <a:pt x="60" y="84"/>
                  <a:pt x="40" y="160"/>
                  <a:pt x="10" y="233"/>
                </a:cubicBezTo>
                <a:cubicBezTo>
                  <a:pt x="9" y="235"/>
                  <a:pt x="7" y="236"/>
                  <a:pt x="5" y="236"/>
                </a:cubicBezTo>
                <a:close/>
              </a:path>
            </a:pathLst>
          </a:custGeom>
          <a:solidFill>
            <a:srgbClr val="28282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5" name="Metin kutusu 4">
            <a:extLst>
              <a:ext uri="{FF2B5EF4-FFF2-40B4-BE49-F238E27FC236}">
                <a16:creationId xmlns:a16="http://schemas.microsoft.com/office/drawing/2014/main" id="{4BC2EF84-C600-4DB1-B409-21ACC889B6AF}"/>
              </a:ext>
            </a:extLst>
          </p:cNvPr>
          <p:cNvSpPr txBox="1"/>
          <p:nvPr/>
        </p:nvSpPr>
        <p:spPr>
          <a:xfrm>
            <a:off x="325456" y="3539332"/>
            <a:ext cx="5044971" cy="1231106"/>
          </a:xfrm>
          <a:prstGeom prst="rect">
            <a:avLst/>
          </a:prstGeom>
          <a:noFill/>
        </p:spPr>
        <p:txBody>
          <a:bodyPr wrap="none" rtlCol="0">
            <a:spAutoFit/>
          </a:bodyPr>
          <a:lstStyle/>
          <a:p>
            <a:r>
              <a:rPr lang="tr-TR" sz="2800" b="1" dirty="0">
                <a:latin typeface="Montserrat" panose="02000505000000020004" pitchFamily="2" charset="77"/>
                <a:cs typeface="Open Sans Semibold" panose="020B0706030804020204" pitchFamily="34" charset="0"/>
              </a:rPr>
              <a:t>DÖNEM SONU İŞLEMLERİ:</a:t>
            </a:r>
          </a:p>
          <a:p>
            <a:r>
              <a:rPr lang="tr-TR" sz="2800" b="1" dirty="0">
                <a:latin typeface="Montserrat" panose="02000505000000020004" pitchFamily="2" charset="77"/>
                <a:cs typeface="Open Sans Semibold" panose="020B0706030804020204" pitchFamily="34" charset="0"/>
              </a:rPr>
              <a:t>HATIRLATMALAR</a:t>
            </a:r>
            <a:endParaRPr lang="tr-TR" sz="3200" dirty="0"/>
          </a:p>
          <a:p>
            <a:endParaRPr lang="en-US" dirty="0"/>
          </a:p>
        </p:txBody>
      </p:sp>
      <p:sp>
        <p:nvSpPr>
          <p:cNvPr id="9" name="Metin kutusu 8">
            <a:extLst>
              <a:ext uri="{FF2B5EF4-FFF2-40B4-BE49-F238E27FC236}">
                <a16:creationId xmlns:a16="http://schemas.microsoft.com/office/drawing/2014/main" id="{BA78B8C4-1DE5-45F3-8D6C-66A01E881D13}"/>
              </a:ext>
            </a:extLst>
          </p:cNvPr>
          <p:cNvSpPr txBox="1"/>
          <p:nvPr/>
        </p:nvSpPr>
        <p:spPr>
          <a:xfrm>
            <a:off x="358587" y="4882461"/>
            <a:ext cx="2983703" cy="830997"/>
          </a:xfrm>
          <a:prstGeom prst="rect">
            <a:avLst/>
          </a:prstGeom>
          <a:noFill/>
        </p:spPr>
        <p:txBody>
          <a:bodyPr wrap="square" rtlCol="0" anchor="ctr">
            <a:spAutoFit/>
          </a:bodyPr>
          <a:lstStyle/>
          <a:p>
            <a:pPr algn="ctr"/>
            <a:r>
              <a:rPr lang="tr-TR" sz="2400" b="1" dirty="0">
                <a:latin typeface="Montserrat" panose="02000505000000020004" pitchFamily="2" charset="77"/>
                <a:cs typeface="Open Sans Semibold" panose="020B0706030804020204" pitchFamily="34" charset="0"/>
              </a:rPr>
              <a:t>SERKAN SÜNMEZ</a:t>
            </a:r>
          </a:p>
          <a:p>
            <a:pPr algn="ctr"/>
            <a:r>
              <a:rPr lang="tr-TR" sz="2400" b="1" dirty="0">
                <a:latin typeface="Montserrat" panose="02000505000000020004" pitchFamily="2" charset="77"/>
                <a:cs typeface="Open Sans Semibold" panose="020B0706030804020204" pitchFamily="34" charset="0"/>
              </a:rPr>
              <a:t>SMMM</a:t>
            </a:r>
            <a:endParaRPr lang="en-US" sz="2400" b="1" dirty="0">
              <a:latin typeface="Montserrat" panose="02000505000000020004" pitchFamily="2" charset="77"/>
              <a:cs typeface="Open Sans Semibold" panose="020B0706030804020204" pitchFamily="34" charset="0"/>
            </a:endParaRPr>
          </a:p>
        </p:txBody>
      </p:sp>
      <p:pic>
        <p:nvPicPr>
          <p:cNvPr id="18" name="Picture 2" descr="...">
            <a:extLst>
              <a:ext uri="{FF2B5EF4-FFF2-40B4-BE49-F238E27FC236}">
                <a16:creationId xmlns:a16="http://schemas.microsoft.com/office/drawing/2014/main" id="{4A53DE70-CBE3-44DD-9F2A-F979F27AA76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6911" y="1665410"/>
            <a:ext cx="6622439" cy="146514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grpSp>
        <p:nvGrpSpPr>
          <p:cNvPr id="2" name="Группа 1">
            <a:extLst>
              <a:ext uri="{FF2B5EF4-FFF2-40B4-BE49-F238E27FC236}">
                <a16:creationId xmlns:a16="http://schemas.microsoft.com/office/drawing/2014/main" id="{C44F2A9A-D061-DE46-9272-021ADD4F9F4D}"/>
              </a:ext>
            </a:extLst>
          </p:cNvPr>
          <p:cNvGrpSpPr/>
          <p:nvPr/>
        </p:nvGrpSpPr>
        <p:grpSpPr>
          <a:xfrm>
            <a:off x="2386012" y="1292225"/>
            <a:ext cx="1824038" cy="4503737"/>
            <a:chOff x="2386012" y="1292225"/>
            <a:chExt cx="1824038" cy="4503737"/>
          </a:xfrm>
        </p:grpSpPr>
        <p:sp>
          <p:nvSpPr>
            <p:cNvPr id="134" name="Google Shape;134;p14"/>
            <p:cNvSpPr/>
            <p:nvPr/>
          </p:nvSpPr>
          <p:spPr>
            <a:xfrm>
              <a:off x="2386012" y="1292225"/>
              <a:ext cx="1824037" cy="858837"/>
            </a:xfrm>
            <a:custGeom>
              <a:avLst/>
              <a:gdLst/>
              <a:ahLst/>
              <a:cxnLst/>
              <a:rect l="l" t="t" r="r" b="b"/>
              <a:pathLst>
                <a:path w="1149" h="541" extrusionOk="0">
                  <a:moveTo>
                    <a:pt x="0" y="541"/>
                  </a:moveTo>
                  <a:lnTo>
                    <a:pt x="541" y="541"/>
                  </a:lnTo>
                  <a:lnTo>
                    <a:pt x="1149" y="541"/>
                  </a:lnTo>
                  <a:lnTo>
                    <a:pt x="575" y="0"/>
                  </a:lnTo>
                  <a:lnTo>
                    <a:pt x="0" y="541"/>
                  </a:lnTo>
                  <a:close/>
                </a:path>
              </a:pathLst>
            </a:custGeom>
            <a:solidFill>
              <a:srgbClr val="FFCA5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135" name="Google Shape;135;p14"/>
            <p:cNvSpPr/>
            <p:nvPr/>
          </p:nvSpPr>
          <p:spPr>
            <a:xfrm>
              <a:off x="2386012" y="1292225"/>
              <a:ext cx="912812" cy="858837"/>
            </a:xfrm>
            <a:custGeom>
              <a:avLst/>
              <a:gdLst/>
              <a:ahLst/>
              <a:cxnLst/>
              <a:rect l="l" t="t" r="r" b="b"/>
              <a:pathLst>
                <a:path w="575" h="541" extrusionOk="0">
                  <a:moveTo>
                    <a:pt x="0" y="0"/>
                  </a:moveTo>
                  <a:lnTo>
                    <a:pt x="0" y="541"/>
                  </a:lnTo>
                  <a:lnTo>
                    <a:pt x="575" y="0"/>
                  </a:lnTo>
                  <a:lnTo>
                    <a:pt x="0" y="0"/>
                  </a:lnTo>
                  <a:close/>
                </a:path>
              </a:pathLst>
            </a:custGeom>
            <a:solidFill>
              <a:srgbClr val="FFD48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136" name="Google Shape;136;p14"/>
            <p:cNvSpPr/>
            <p:nvPr/>
          </p:nvSpPr>
          <p:spPr>
            <a:xfrm>
              <a:off x="3298825" y="1292225"/>
              <a:ext cx="911225" cy="858837"/>
            </a:xfrm>
            <a:custGeom>
              <a:avLst/>
              <a:gdLst/>
              <a:ahLst/>
              <a:cxnLst/>
              <a:rect l="l" t="t" r="r" b="b"/>
              <a:pathLst>
                <a:path w="574" h="541" extrusionOk="0">
                  <a:moveTo>
                    <a:pt x="0" y="0"/>
                  </a:moveTo>
                  <a:lnTo>
                    <a:pt x="574" y="541"/>
                  </a:lnTo>
                  <a:lnTo>
                    <a:pt x="574" y="0"/>
                  </a:lnTo>
                  <a:lnTo>
                    <a:pt x="0" y="0"/>
                  </a:lnTo>
                  <a:close/>
                </a:path>
              </a:pathLst>
            </a:custGeom>
            <a:solidFill>
              <a:srgbClr val="FAB32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137" name="Google Shape;137;p14"/>
            <p:cNvSpPr/>
            <p:nvPr/>
          </p:nvSpPr>
          <p:spPr>
            <a:xfrm>
              <a:off x="3244850" y="2797175"/>
              <a:ext cx="965200" cy="576262"/>
            </a:xfrm>
            <a:custGeom>
              <a:avLst/>
              <a:gdLst/>
              <a:ahLst/>
              <a:cxnLst/>
              <a:rect l="l" t="t" r="r" b="b"/>
              <a:pathLst>
                <a:path w="608" h="363" extrusionOk="0">
                  <a:moveTo>
                    <a:pt x="608" y="363"/>
                  </a:moveTo>
                  <a:lnTo>
                    <a:pt x="608" y="0"/>
                  </a:lnTo>
                  <a:lnTo>
                    <a:pt x="0" y="363"/>
                  </a:lnTo>
                  <a:lnTo>
                    <a:pt x="608" y="363"/>
                  </a:lnTo>
                  <a:close/>
                </a:path>
              </a:pathLst>
            </a:custGeom>
            <a:solidFill>
              <a:srgbClr val="FA790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138" name="Google Shape;138;p14"/>
            <p:cNvSpPr/>
            <p:nvPr/>
          </p:nvSpPr>
          <p:spPr>
            <a:xfrm>
              <a:off x="3244850" y="2216150"/>
              <a:ext cx="965200" cy="1157287"/>
            </a:xfrm>
            <a:custGeom>
              <a:avLst/>
              <a:gdLst/>
              <a:ahLst/>
              <a:cxnLst/>
              <a:rect l="l" t="t" r="r" b="b"/>
              <a:pathLst>
                <a:path w="608" h="729" extrusionOk="0">
                  <a:moveTo>
                    <a:pt x="0" y="729"/>
                  </a:moveTo>
                  <a:lnTo>
                    <a:pt x="608" y="366"/>
                  </a:lnTo>
                  <a:lnTo>
                    <a:pt x="0" y="0"/>
                  </a:lnTo>
                  <a:lnTo>
                    <a:pt x="0" y="729"/>
                  </a:lnTo>
                  <a:close/>
                </a:path>
              </a:pathLst>
            </a:custGeom>
            <a:solidFill>
              <a:srgbClr val="FF912B"/>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139" name="Google Shape;139;p14"/>
            <p:cNvSpPr/>
            <p:nvPr/>
          </p:nvSpPr>
          <p:spPr>
            <a:xfrm>
              <a:off x="3244850" y="2216150"/>
              <a:ext cx="965200" cy="581025"/>
            </a:xfrm>
            <a:custGeom>
              <a:avLst/>
              <a:gdLst/>
              <a:ahLst/>
              <a:cxnLst/>
              <a:rect l="l" t="t" r="r" b="b"/>
              <a:pathLst>
                <a:path w="608" h="366" extrusionOk="0">
                  <a:moveTo>
                    <a:pt x="608" y="366"/>
                  </a:moveTo>
                  <a:lnTo>
                    <a:pt x="608" y="0"/>
                  </a:lnTo>
                  <a:lnTo>
                    <a:pt x="0" y="0"/>
                  </a:lnTo>
                  <a:lnTo>
                    <a:pt x="608" y="366"/>
                  </a:lnTo>
                  <a:close/>
                </a:path>
              </a:pathLst>
            </a:custGeom>
            <a:solidFill>
              <a:srgbClr val="FFA75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140" name="Google Shape;140;p14"/>
            <p:cNvSpPr/>
            <p:nvPr/>
          </p:nvSpPr>
          <p:spPr>
            <a:xfrm>
              <a:off x="3244850" y="4635500"/>
              <a:ext cx="965200" cy="579437"/>
            </a:xfrm>
            <a:custGeom>
              <a:avLst/>
              <a:gdLst/>
              <a:ahLst/>
              <a:cxnLst/>
              <a:rect l="l" t="t" r="r" b="b"/>
              <a:pathLst>
                <a:path w="608" h="365" extrusionOk="0">
                  <a:moveTo>
                    <a:pt x="608" y="365"/>
                  </a:moveTo>
                  <a:lnTo>
                    <a:pt x="608" y="0"/>
                  </a:lnTo>
                  <a:lnTo>
                    <a:pt x="0" y="0"/>
                  </a:lnTo>
                  <a:lnTo>
                    <a:pt x="608" y="365"/>
                  </a:lnTo>
                  <a:close/>
                </a:path>
              </a:pathLst>
            </a:custGeom>
            <a:solidFill>
              <a:srgbClr val="A632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141" name="Google Shape;141;p14"/>
            <p:cNvSpPr/>
            <p:nvPr/>
          </p:nvSpPr>
          <p:spPr>
            <a:xfrm>
              <a:off x="3244850" y="4635500"/>
              <a:ext cx="965200" cy="1160462"/>
            </a:xfrm>
            <a:custGeom>
              <a:avLst/>
              <a:gdLst/>
              <a:ahLst/>
              <a:cxnLst/>
              <a:rect l="l" t="t" r="r" b="b"/>
              <a:pathLst>
                <a:path w="608" h="731" extrusionOk="0">
                  <a:moveTo>
                    <a:pt x="0" y="731"/>
                  </a:moveTo>
                  <a:lnTo>
                    <a:pt x="608" y="365"/>
                  </a:lnTo>
                  <a:lnTo>
                    <a:pt x="0" y="0"/>
                  </a:lnTo>
                  <a:lnTo>
                    <a:pt x="0" y="731"/>
                  </a:lnTo>
                  <a:close/>
                </a:path>
              </a:pathLst>
            </a:custGeom>
            <a:solidFill>
              <a:srgbClr val="8C103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142" name="Google Shape;142;p14"/>
            <p:cNvSpPr/>
            <p:nvPr/>
          </p:nvSpPr>
          <p:spPr>
            <a:xfrm>
              <a:off x="3244850" y="5214937"/>
              <a:ext cx="965200" cy="581025"/>
            </a:xfrm>
            <a:custGeom>
              <a:avLst/>
              <a:gdLst/>
              <a:ahLst/>
              <a:cxnLst/>
              <a:rect l="l" t="t" r="r" b="b"/>
              <a:pathLst>
                <a:path w="608" h="366" extrusionOk="0">
                  <a:moveTo>
                    <a:pt x="608" y="366"/>
                  </a:moveTo>
                  <a:lnTo>
                    <a:pt x="608" y="0"/>
                  </a:lnTo>
                  <a:lnTo>
                    <a:pt x="0" y="366"/>
                  </a:lnTo>
                  <a:lnTo>
                    <a:pt x="608" y="366"/>
                  </a:lnTo>
                  <a:close/>
                </a:path>
              </a:pathLst>
            </a:custGeom>
            <a:solidFill>
              <a:srgbClr val="78012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143" name="Google Shape;143;p14"/>
            <p:cNvSpPr/>
            <p:nvPr/>
          </p:nvSpPr>
          <p:spPr>
            <a:xfrm>
              <a:off x="3244850" y="3444875"/>
              <a:ext cx="965200" cy="558800"/>
            </a:xfrm>
            <a:custGeom>
              <a:avLst/>
              <a:gdLst/>
              <a:ahLst/>
              <a:cxnLst/>
              <a:rect l="l" t="t" r="r" b="b"/>
              <a:pathLst>
                <a:path w="608" h="352" extrusionOk="0">
                  <a:moveTo>
                    <a:pt x="608" y="352"/>
                  </a:moveTo>
                  <a:lnTo>
                    <a:pt x="608" y="0"/>
                  </a:lnTo>
                  <a:lnTo>
                    <a:pt x="0" y="0"/>
                  </a:lnTo>
                  <a:lnTo>
                    <a:pt x="608" y="352"/>
                  </a:lnTo>
                  <a:close/>
                </a:path>
              </a:pathLst>
            </a:custGeom>
            <a:solidFill>
              <a:srgbClr val="F06E7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144" name="Google Shape;144;p14"/>
            <p:cNvSpPr/>
            <p:nvPr/>
          </p:nvSpPr>
          <p:spPr>
            <a:xfrm>
              <a:off x="3244850" y="3444875"/>
              <a:ext cx="965200" cy="1123950"/>
            </a:xfrm>
            <a:custGeom>
              <a:avLst/>
              <a:gdLst/>
              <a:ahLst/>
              <a:cxnLst/>
              <a:rect l="l" t="t" r="r" b="b"/>
              <a:pathLst>
                <a:path w="608" h="708" extrusionOk="0">
                  <a:moveTo>
                    <a:pt x="0" y="708"/>
                  </a:moveTo>
                  <a:lnTo>
                    <a:pt x="608" y="352"/>
                  </a:lnTo>
                  <a:lnTo>
                    <a:pt x="0" y="0"/>
                  </a:lnTo>
                  <a:lnTo>
                    <a:pt x="0" y="708"/>
                  </a:lnTo>
                  <a:close/>
                </a:path>
              </a:pathLst>
            </a:custGeom>
            <a:solidFill>
              <a:srgbClr val="E2495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145" name="Google Shape;145;p14"/>
            <p:cNvSpPr/>
            <p:nvPr/>
          </p:nvSpPr>
          <p:spPr>
            <a:xfrm>
              <a:off x="3244850" y="4003675"/>
              <a:ext cx="965200" cy="565150"/>
            </a:xfrm>
            <a:custGeom>
              <a:avLst/>
              <a:gdLst/>
              <a:ahLst/>
              <a:cxnLst/>
              <a:rect l="l" t="t" r="r" b="b"/>
              <a:pathLst>
                <a:path w="608" h="356" extrusionOk="0">
                  <a:moveTo>
                    <a:pt x="608" y="356"/>
                  </a:moveTo>
                  <a:lnTo>
                    <a:pt x="608" y="0"/>
                  </a:lnTo>
                  <a:lnTo>
                    <a:pt x="0" y="356"/>
                  </a:lnTo>
                  <a:lnTo>
                    <a:pt x="608" y="356"/>
                  </a:lnTo>
                  <a:close/>
                </a:path>
              </a:pathLst>
            </a:custGeom>
            <a:solidFill>
              <a:srgbClr val="CC233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grpSp>
      <p:sp>
        <p:nvSpPr>
          <p:cNvPr id="35" name="Alt Başlık 8">
            <a:extLst>
              <a:ext uri="{FF2B5EF4-FFF2-40B4-BE49-F238E27FC236}">
                <a16:creationId xmlns:a16="http://schemas.microsoft.com/office/drawing/2014/main" id="{6927F7F2-E2F2-4023-9A15-2A032E0E6B34}"/>
              </a:ext>
            </a:extLst>
          </p:cNvPr>
          <p:cNvSpPr>
            <a:spLocks noGrp="1"/>
          </p:cNvSpPr>
          <p:nvPr>
            <p:ph type="subTitle" idx="1"/>
          </p:nvPr>
        </p:nvSpPr>
        <p:spPr>
          <a:xfrm>
            <a:off x="6096000" y="4925218"/>
            <a:ext cx="4294565" cy="698126"/>
          </a:xfrm>
        </p:spPr>
        <p:txBody>
          <a:bodyPr rtlCol="0">
            <a:noAutofit/>
          </a:bodyPr>
          <a:lstStyle/>
          <a:p>
            <a:pPr marL="0" marR="0" lvl="0" indent="0" defTabSz="914400" rtl="0" eaLnBrk="0" fontAlgn="base" latinLnBrk="0" hangingPunct="0">
              <a:lnSpc>
                <a:spcPct val="100000"/>
              </a:lnSpc>
              <a:spcBef>
                <a:spcPct val="0"/>
              </a:spcBef>
              <a:spcAft>
                <a:spcPct val="0"/>
              </a:spcAft>
              <a:buClrTx/>
              <a:buSzTx/>
              <a:buFontTx/>
              <a:buNone/>
              <a:tabLst/>
            </a:pPr>
            <a:r>
              <a:rPr lang="tr-TR" altLang="en-US" sz="3200" dirty="0">
                <a:solidFill>
                  <a:schemeClr val="tx1">
                    <a:lumMod val="95000"/>
                    <a:lumOff val="5000"/>
                  </a:schemeClr>
                </a:solidFill>
              </a:rPr>
              <a:t>ENVANTER İŞLEMLERİ</a:t>
            </a:r>
            <a:endParaRPr lang="en-US" altLang="en-US" sz="3200" dirty="0">
              <a:solidFill>
                <a:schemeClr val="tx1">
                  <a:lumMod val="95000"/>
                  <a:lumOff val="5000"/>
                </a:schemeClr>
              </a:solidFill>
            </a:endParaRPr>
          </a:p>
        </p:txBody>
      </p:sp>
      <p:sp>
        <p:nvSpPr>
          <p:cNvPr id="16" name="Alt Başlık 8">
            <a:extLst>
              <a:ext uri="{FF2B5EF4-FFF2-40B4-BE49-F238E27FC236}">
                <a16:creationId xmlns:a16="http://schemas.microsoft.com/office/drawing/2014/main" id="{249F9B0E-AF0A-49BE-94C8-98617CBA085D}"/>
              </a:ext>
            </a:extLst>
          </p:cNvPr>
          <p:cNvSpPr txBox="1">
            <a:spLocks/>
          </p:cNvSpPr>
          <p:nvPr/>
        </p:nvSpPr>
        <p:spPr>
          <a:xfrm>
            <a:off x="1902897" y="-51826"/>
            <a:ext cx="7178351"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buFontTx/>
              <a:buNone/>
            </a:pPr>
            <a:r>
              <a:rPr lang="tr-TR" altLang="en-US" sz="3200" dirty="0">
                <a:solidFill>
                  <a:schemeClr val="tx1">
                    <a:lumMod val="95000"/>
                    <a:lumOff val="5000"/>
                  </a:schemeClr>
                </a:solidFill>
                <a:latin typeface="Arial Rounded MT Bold" panose="020F0704030504030204" pitchFamily="34" charset="0"/>
              </a:rPr>
              <a:t>DÖNEM SONU HATIRLATMALAR  </a:t>
            </a:r>
            <a:endParaRPr lang="en-US" altLang="en-US" sz="3200" dirty="0">
              <a:solidFill>
                <a:schemeClr val="tx1">
                  <a:lumMod val="95000"/>
                  <a:lumOff val="5000"/>
                </a:schemeClr>
              </a:solidFill>
              <a:latin typeface="Arial Rounded MT Bold" panose="020F0704030504030204" pitchFamily="34" charset="0"/>
            </a:endParaRPr>
          </a:p>
        </p:txBody>
      </p:sp>
    </p:spTree>
    <p:extLst>
      <p:ext uri="{BB962C8B-B14F-4D97-AF65-F5344CB8AC3E}">
        <p14:creationId xmlns:p14="http://schemas.microsoft.com/office/powerpoint/2010/main" val="2533301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Freeform 2">
            <a:extLst>
              <a:ext uri="{FF2B5EF4-FFF2-40B4-BE49-F238E27FC236}">
                <a16:creationId xmlns:a16="http://schemas.microsoft.com/office/drawing/2014/main" id="{1D5A4CCA-A355-1F4C-AFE7-EEC757DBA26E}"/>
              </a:ext>
            </a:extLst>
          </p:cNvPr>
          <p:cNvSpPr>
            <a:spLocks noChangeArrowheads="1"/>
          </p:cNvSpPr>
          <p:nvPr/>
        </p:nvSpPr>
        <p:spPr bwMode="auto">
          <a:xfrm>
            <a:off x="932852" y="2821279"/>
            <a:ext cx="2376000" cy="1476000"/>
          </a:xfrm>
          <a:custGeom>
            <a:avLst/>
            <a:gdLst>
              <a:gd name="T0" fmla="*/ 6011 w 7472"/>
              <a:gd name="T1" fmla="*/ 4439 h 4440"/>
              <a:gd name="T2" fmla="*/ 0 w 7472"/>
              <a:gd name="T3" fmla="*/ 4439 h 4440"/>
              <a:gd name="T4" fmla="*/ 1460 w 7472"/>
              <a:gd name="T5" fmla="*/ 2219 h 4440"/>
              <a:gd name="T6" fmla="*/ 0 w 7472"/>
              <a:gd name="T7" fmla="*/ 0 h 4440"/>
              <a:gd name="T8" fmla="*/ 6011 w 7472"/>
              <a:gd name="T9" fmla="*/ 0 h 4440"/>
              <a:gd name="T10" fmla="*/ 7471 w 7472"/>
              <a:gd name="T11" fmla="*/ 2219 h 4440"/>
              <a:gd name="T12" fmla="*/ 6011 w 7472"/>
              <a:gd name="T13" fmla="*/ 4439 h 4440"/>
            </a:gdLst>
            <a:ahLst/>
            <a:cxnLst>
              <a:cxn ang="0">
                <a:pos x="T0" y="T1"/>
              </a:cxn>
              <a:cxn ang="0">
                <a:pos x="T2" y="T3"/>
              </a:cxn>
              <a:cxn ang="0">
                <a:pos x="T4" y="T5"/>
              </a:cxn>
              <a:cxn ang="0">
                <a:pos x="T6" y="T7"/>
              </a:cxn>
              <a:cxn ang="0">
                <a:pos x="T8" y="T9"/>
              </a:cxn>
              <a:cxn ang="0">
                <a:pos x="T10" y="T11"/>
              </a:cxn>
              <a:cxn ang="0">
                <a:pos x="T12" y="T13"/>
              </a:cxn>
            </a:cxnLst>
            <a:rect l="0" t="0" r="r" b="b"/>
            <a:pathLst>
              <a:path w="7472" h="4440">
                <a:moveTo>
                  <a:pt x="6011" y="4439"/>
                </a:moveTo>
                <a:lnTo>
                  <a:pt x="0" y="4439"/>
                </a:lnTo>
                <a:lnTo>
                  <a:pt x="1460" y="2219"/>
                </a:lnTo>
                <a:lnTo>
                  <a:pt x="0" y="0"/>
                </a:lnTo>
                <a:lnTo>
                  <a:pt x="6011" y="0"/>
                </a:lnTo>
                <a:lnTo>
                  <a:pt x="7471" y="2219"/>
                </a:lnTo>
                <a:lnTo>
                  <a:pt x="6011" y="4439"/>
                </a:lnTo>
              </a:path>
            </a:pathLst>
          </a:custGeom>
          <a:solidFill>
            <a:srgbClr val="105A87"/>
          </a:solidFill>
          <a:ln w="9525" cap="flat">
            <a:solidFill>
              <a:schemeClr val="bg1">
                <a:lumMod val="75000"/>
              </a:schemeClr>
            </a:solid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ru-UA" sz="1167" dirty="0"/>
          </a:p>
        </p:txBody>
      </p:sp>
      <p:sp>
        <p:nvSpPr>
          <p:cNvPr id="3075" name="Freeform 3">
            <a:extLst>
              <a:ext uri="{FF2B5EF4-FFF2-40B4-BE49-F238E27FC236}">
                <a16:creationId xmlns:a16="http://schemas.microsoft.com/office/drawing/2014/main" id="{CF7B1ADB-5AF3-CF40-B7F8-A8EEBF4311C7}"/>
              </a:ext>
            </a:extLst>
          </p:cNvPr>
          <p:cNvSpPr>
            <a:spLocks noChangeArrowheads="1"/>
          </p:cNvSpPr>
          <p:nvPr/>
        </p:nvSpPr>
        <p:spPr bwMode="auto">
          <a:xfrm>
            <a:off x="2994904" y="2826571"/>
            <a:ext cx="2376000" cy="1476000"/>
          </a:xfrm>
          <a:custGeom>
            <a:avLst/>
            <a:gdLst>
              <a:gd name="T0" fmla="*/ 6010 w 7472"/>
              <a:gd name="T1" fmla="*/ 4439 h 4440"/>
              <a:gd name="T2" fmla="*/ 0 w 7472"/>
              <a:gd name="T3" fmla="*/ 4439 h 4440"/>
              <a:gd name="T4" fmla="*/ 1460 w 7472"/>
              <a:gd name="T5" fmla="*/ 2219 h 4440"/>
              <a:gd name="T6" fmla="*/ 0 w 7472"/>
              <a:gd name="T7" fmla="*/ 0 h 4440"/>
              <a:gd name="T8" fmla="*/ 6010 w 7472"/>
              <a:gd name="T9" fmla="*/ 0 h 4440"/>
              <a:gd name="T10" fmla="*/ 7471 w 7472"/>
              <a:gd name="T11" fmla="*/ 2219 h 4440"/>
              <a:gd name="T12" fmla="*/ 6010 w 7472"/>
              <a:gd name="T13" fmla="*/ 4439 h 4440"/>
            </a:gdLst>
            <a:ahLst/>
            <a:cxnLst>
              <a:cxn ang="0">
                <a:pos x="T0" y="T1"/>
              </a:cxn>
              <a:cxn ang="0">
                <a:pos x="T2" y="T3"/>
              </a:cxn>
              <a:cxn ang="0">
                <a:pos x="T4" y="T5"/>
              </a:cxn>
              <a:cxn ang="0">
                <a:pos x="T6" y="T7"/>
              </a:cxn>
              <a:cxn ang="0">
                <a:pos x="T8" y="T9"/>
              </a:cxn>
              <a:cxn ang="0">
                <a:pos x="T10" y="T11"/>
              </a:cxn>
              <a:cxn ang="0">
                <a:pos x="T12" y="T13"/>
              </a:cxn>
            </a:cxnLst>
            <a:rect l="0" t="0" r="r" b="b"/>
            <a:pathLst>
              <a:path w="7472" h="4440">
                <a:moveTo>
                  <a:pt x="6010" y="4439"/>
                </a:moveTo>
                <a:lnTo>
                  <a:pt x="0" y="4439"/>
                </a:lnTo>
                <a:lnTo>
                  <a:pt x="1460" y="2219"/>
                </a:lnTo>
                <a:lnTo>
                  <a:pt x="0" y="0"/>
                </a:lnTo>
                <a:lnTo>
                  <a:pt x="6010" y="0"/>
                </a:lnTo>
                <a:lnTo>
                  <a:pt x="7471" y="2219"/>
                </a:lnTo>
                <a:lnTo>
                  <a:pt x="6010" y="4439"/>
                </a:lnTo>
              </a:path>
            </a:pathLst>
          </a:custGeom>
          <a:solidFill>
            <a:srgbClr val="00C9C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ru-UA" sz="1167"/>
          </a:p>
        </p:txBody>
      </p:sp>
      <p:sp>
        <p:nvSpPr>
          <p:cNvPr id="3078" name="Freeform 6">
            <a:extLst>
              <a:ext uri="{FF2B5EF4-FFF2-40B4-BE49-F238E27FC236}">
                <a16:creationId xmlns:a16="http://schemas.microsoft.com/office/drawing/2014/main" id="{C8BF7476-6717-DC4E-967F-1B78510CAF45}"/>
              </a:ext>
            </a:extLst>
          </p:cNvPr>
          <p:cNvSpPr>
            <a:spLocks noChangeArrowheads="1"/>
          </p:cNvSpPr>
          <p:nvPr/>
        </p:nvSpPr>
        <p:spPr bwMode="auto">
          <a:xfrm>
            <a:off x="8995654" y="2826571"/>
            <a:ext cx="2376000" cy="1476000"/>
          </a:xfrm>
          <a:custGeom>
            <a:avLst/>
            <a:gdLst>
              <a:gd name="T0" fmla="*/ 6011 w 7472"/>
              <a:gd name="T1" fmla="*/ 4439 h 4440"/>
              <a:gd name="T2" fmla="*/ 0 w 7472"/>
              <a:gd name="T3" fmla="*/ 4439 h 4440"/>
              <a:gd name="T4" fmla="*/ 1460 w 7472"/>
              <a:gd name="T5" fmla="*/ 2219 h 4440"/>
              <a:gd name="T6" fmla="*/ 0 w 7472"/>
              <a:gd name="T7" fmla="*/ 0 h 4440"/>
              <a:gd name="T8" fmla="*/ 6011 w 7472"/>
              <a:gd name="T9" fmla="*/ 0 h 4440"/>
              <a:gd name="T10" fmla="*/ 7471 w 7472"/>
              <a:gd name="T11" fmla="*/ 2219 h 4440"/>
              <a:gd name="T12" fmla="*/ 6011 w 7472"/>
              <a:gd name="T13" fmla="*/ 4439 h 4440"/>
            </a:gdLst>
            <a:ahLst/>
            <a:cxnLst>
              <a:cxn ang="0">
                <a:pos x="T0" y="T1"/>
              </a:cxn>
              <a:cxn ang="0">
                <a:pos x="T2" y="T3"/>
              </a:cxn>
              <a:cxn ang="0">
                <a:pos x="T4" y="T5"/>
              </a:cxn>
              <a:cxn ang="0">
                <a:pos x="T6" y="T7"/>
              </a:cxn>
              <a:cxn ang="0">
                <a:pos x="T8" y="T9"/>
              </a:cxn>
              <a:cxn ang="0">
                <a:pos x="T10" y="T11"/>
              </a:cxn>
              <a:cxn ang="0">
                <a:pos x="T12" y="T13"/>
              </a:cxn>
            </a:cxnLst>
            <a:rect l="0" t="0" r="r" b="b"/>
            <a:pathLst>
              <a:path w="7472" h="4440">
                <a:moveTo>
                  <a:pt x="6011" y="4439"/>
                </a:moveTo>
                <a:lnTo>
                  <a:pt x="0" y="4439"/>
                </a:lnTo>
                <a:lnTo>
                  <a:pt x="1460" y="2219"/>
                </a:lnTo>
                <a:lnTo>
                  <a:pt x="0" y="0"/>
                </a:lnTo>
                <a:lnTo>
                  <a:pt x="6011" y="0"/>
                </a:lnTo>
                <a:lnTo>
                  <a:pt x="7471" y="2219"/>
                </a:lnTo>
                <a:lnTo>
                  <a:pt x="6011" y="4439"/>
                </a:lnTo>
              </a:path>
            </a:pathLst>
          </a:custGeom>
          <a:solidFill>
            <a:srgbClr val="D93B3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ru-UA" sz="1167"/>
          </a:p>
        </p:txBody>
      </p:sp>
      <p:sp>
        <p:nvSpPr>
          <p:cNvPr id="3076" name="Freeform 4">
            <a:extLst>
              <a:ext uri="{FF2B5EF4-FFF2-40B4-BE49-F238E27FC236}">
                <a16:creationId xmlns:a16="http://schemas.microsoft.com/office/drawing/2014/main" id="{6E5D60AE-D492-304D-B7B5-31E53BBDA3B5}"/>
              </a:ext>
            </a:extLst>
          </p:cNvPr>
          <p:cNvSpPr>
            <a:spLocks noChangeArrowheads="1"/>
          </p:cNvSpPr>
          <p:nvPr/>
        </p:nvSpPr>
        <p:spPr bwMode="auto">
          <a:xfrm>
            <a:off x="4995154" y="2826571"/>
            <a:ext cx="2376000" cy="1476000"/>
          </a:xfrm>
          <a:custGeom>
            <a:avLst/>
            <a:gdLst>
              <a:gd name="T0" fmla="*/ 6010 w 7471"/>
              <a:gd name="T1" fmla="*/ 4439 h 4440"/>
              <a:gd name="T2" fmla="*/ 0 w 7471"/>
              <a:gd name="T3" fmla="*/ 4439 h 4440"/>
              <a:gd name="T4" fmla="*/ 1460 w 7471"/>
              <a:gd name="T5" fmla="*/ 2219 h 4440"/>
              <a:gd name="T6" fmla="*/ 0 w 7471"/>
              <a:gd name="T7" fmla="*/ 0 h 4440"/>
              <a:gd name="T8" fmla="*/ 6010 w 7471"/>
              <a:gd name="T9" fmla="*/ 0 h 4440"/>
              <a:gd name="T10" fmla="*/ 7470 w 7471"/>
              <a:gd name="T11" fmla="*/ 2219 h 4440"/>
              <a:gd name="T12" fmla="*/ 6010 w 7471"/>
              <a:gd name="T13" fmla="*/ 4439 h 4440"/>
            </a:gdLst>
            <a:ahLst/>
            <a:cxnLst>
              <a:cxn ang="0">
                <a:pos x="T0" y="T1"/>
              </a:cxn>
              <a:cxn ang="0">
                <a:pos x="T2" y="T3"/>
              </a:cxn>
              <a:cxn ang="0">
                <a:pos x="T4" y="T5"/>
              </a:cxn>
              <a:cxn ang="0">
                <a:pos x="T6" y="T7"/>
              </a:cxn>
              <a:cxn ang="0">
                <a:pos x="T8" y="T9"/>
              </a:cxn>
              <a:cxn ang="0">
                <a:pos x="T10" y="T11"/>
              </a:cxn>
              <a:cxn ang="0">
                <a:pos x="T12" y="T13"/>
              </a:cxn>
            </a:cxnLst>
            <a:rect l="0" t="0" r="r" b="b"/>
            <a:pathLst>
              <a:path w="7471" h="4440">
                <a:moveTo>
                  <a:pt x="6010" y="4439"/>
                </a:moveTo>
                <a:lnTo>
                  <a:pt x="0" y="4439"/>
                </a:lnTo>
                <a:lnTo>
                  <a:pt x="1460" y="2219"/>
                </a:lnTo>
                <a:lnTo>
                  <a:pt x="0" y="0"/>
                </a:lnTo>
                <a:lnTo>
                  <a:pt x="6010" y="0"/>
                </a:lnTo>
                <a:lnTo>
                  <a:pt x="7470" y="2219"/>
                </a:lnTo>
                <a:lnTo>
                  <a:pt x="6010" y="4439"/>
                </a:lnTo>
              </a:path>
            </a:pathLst>
          </a:custGeom>
          <a:solidFill>
            <a:srgbClr val="7DC92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ru-UA" sz="1167"/>
          </a:p>
        </p:txBody>
      </p:sp>
      <p:sp>
        <p:nvSpPr>
          <p:cNvPr id="3077" name="Freeform 5">
            <a:extLst>
              <a:ext uri="{FF2B5EF4-FFF2-40B4-BE49-F238E27FC236}">
                <a16:creationId xmlns:a16="http://schemas.microsoft.com/office/drawing/2014/main" id="{2E764081-A25B-084E-8344-3FB2A4AFAC6F}"/>
              </a:ext>
            </a:extLst>
          </p:cNvPr>
          <p:cNvSpPr>
            <a:spLocks noChangeArrowheads="1"/>
          </p:cNvSpPr>
          <p:nvPr/>
        </p:nvSpPr>
        <p:spPr bwMode="auto">
          <a:xfrm>
            <a:off x="6995404" y="2826571"/>
            <a:ext cx="2376000" cy="1476000"/>
          </a:xfrm>
          <a:custGeom>
            <a:avLst/>
            <a:gdLst>
              <a:gd name="T0" fmla="*/ 6010 w 7471"/>
              <a:gd name="T1" fmla="*/ 4439 h 4440"/>
              <a:gd name="T2" fmla="*/ 0 w 7471"/>
              <a:gd name="T3" fmla="*/ 4439 h 4440"/>
              <a:gd name="T4" fmla="*/ 1460 w 7471"/>
              <a:gd name="T5" fmla="*/ 2219 h 4440"/>
              <a:gd name="T6" fmla="*/ 0 w 7471"/>
              <a:gd name="T7" fmla="*/ 0 h 4440"/>
              <a:gd name="T8" fmla="*/ 6010 w 7471"/>
              <a:gd name="T9" fmla="*/ 0 h 4440"/>
              <a:gd name="T10" fmla="*/ 7470 w 7471"/>
              <a:gd name="T11" fmla="*/ 2219 h 4440"/>
              <a:gd name="T12" fmla="*/ 6010 w 7471"/>
              <a:gd name="T13" fmla="*/ 4439 h 4440"/>
            </a:gdLst>
            <a:ahLst/>
            <a:cxnLst>
              <a:cxn ang="0">
                <a:pos x="T0" y="T1"/>
              </a:cxn>
              <a:cxn ang="0">
                <a:pos x="T2" y="T3"/>
              </a:cxn>
              <a:cxn ang="0">
                <a:pos x="T4" y="T5"/>
              </a:cxn>
              <a:cxn ang="0">
                <a:pos x="T6" y="T7"/>
              </a:cxn>
              <a:cxn ang="0">
                <a:pos x="T8" y="T9"/>
              </a:cxn>
              <a:cxn ang="0">
                <a:pos x="T10" y="T11"/>
              </a:cxn>
              <a:cxn ang="0">
                <a:pos x="T12" y="T13"/>
              </a:cxn>
            </a:cxnLst>
            <a:rect l="0" t="0" r="r" b="b"/>
            <a:pathLst>
              <a:path w="7471" h="4440">
                <a:moveTo>
                  <a:pt x="6010" y="4439"/>
                </a:moveTo>
                <a:lnTo>
                  <a:pt x="0" y="4439"/>
                </a:lnTo>
                <a:lnTo>
                  <a:pt x="1460" y="2219"/>
                </a:lnTo>
                <a:lnTo>
                  <a:pt x="0" y="0"/>
                </a:lnTo>
                <a:lnTo>
                  <a:pt x="6010" y="0"/>
                </a:lnTo>
                <a:lnTo>
                  <a:pt x="7470" y="2219"/>
                </a:lnTo>
                <a:lnTo>
                  <a:pt x="6010" y="4439"/>
                </a:lnTo>
              </a:path>
            </a:pathLst>
          </a:custGeom>
          <a:solidFill>
            <a:srgbClr val="FFC4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ru-UA" sz="1167"/>
          </a:p>
        </p:txBody>
      </p:sp>
      <p:sp>
        <p:nvSpPr>
          <p:cNvPr id="113" name="Прямоугольник 112">
            <a:extLst>
              <a:ext uri="{FF2B5EF4-FFF2-40B4-BE49-F238E27FC236}">
                <a16:creationId xmlns:a16="http://schemas.microsoft.com/office/drawing/2014/main" id="{16E8674C-F44F-394B-AB4C-F18C0AEA8A8F}"/>
              </a:ext>
            </a:extLst>
          </p:cNvPr>
          <p:cNvSpPr/>
          <p:nvPr/>
        </p:nvSpPr>
        <p:spPr>
          <a:xfrm>
            <a:off x="678168" y="631593"/>
            <a:ext cx="10371038" cy="584775"/>
          </a:xfrm>
          <a:prstGeom prst="rect">
            <a:avLst/>
          </a:prstGeom>
        </p:spPr>
        <p:txBody>
          <a:bodyPr wrap="square">
            <a:spAutoFit/>
          </a:bodyPr>
          <a:lstStyle/>
          <a:p>
            <a:pPr algn="ctr"/>
            <a:r>
              <a:rPr lang="tr-TR" sz="3200" b="1" dirty="0">
                <a:latin typeface="Montserrat ExtraBold" panose="02000505000000020004" pitchFamily="2" charset="77"/>
              </a:rPr>
              <a:t>Dönem Sonunda Yapılacak İşlemler Sırası</a:t>
            </a:r>
            <a:endParaRPr lang="en" sz="3200" b="1" dirty="0">
              <a:latin typeface="Montserrat ExtraBold" panose="02000505000000020004" pitchFamily="2" charset="77"/>
            </a:endParaRPr>
          </a:p>
        </p:txBody>
      </p:sp>
      <p:sp>
        <p:nvSpPr>
          <p:cNvPr id="115" name="Прямоугольник 114">
            <a:extLst>
              <a:ext uri="{FF2B5EF4-FFF2-40B4-BE49-F238E27FC236}">
                <a16:creationId xmlns:a16="http://schemas.microsoft.com/office/drawing/2014/main" id="{B1A19C5A-45C8-4143-8653-7827ADB49CE9}"/>
              </a:ext>
            </a:extLst>
          </p:cNvPr>
          <p:cNvSpPr/>
          <p:nvPr/>
        </p:nvSpPr>
        <p:spPr>
          <a:xfrm>
            <a:off x="1646454" y="3259804"/>
            <a:ext cx="1010012" cy="707886"/>
          </a:xfrm>
          <a:prstGeom prst="rect">
            <a:avLst/>
          </a:prstGeom>
        </p:spPr>
        <p:txBody>
          <a:bodyPr wrap="square">
            <a:spAutoFit/>
          </a:bodyPr>
          <a:lstStyle/>
          <a:p>
            <a:pPr algn="ctr">
              <a:defRPr/>
            </a:pPr>
            <a:r>
              <a:rPr lang="tr-TR" sz="2000" b="1" dirty="0"/>
              <a:t>Geçici                Mizan</a:t>
            </a:r>
            <a:endParaRPr lang="en" sz="1167" b="1" dirty="0">
              <a:latin typeface="Open Sans" panose="020B0606030504020204" pitchFamily="34" charset="0"/>
            </a:endParaRPr>
          </a:p>
        </p:txBody>
      </p:sp>
      <p:sp>
        <p:nvSpPr>
          <p:cNvPr id="117" name="Прямоугольник 116">
            <a:extLst>
              <a:ext uri="{FF2B5EF4-FFF2-40B4-BE49-F238E27FC236}">
                <a16:creationId xmlns:a16="http://schemas.microsoft.com/office/drawing/2014/main" id="{EF2648F6-1A68-E943-AB7B-5B38E29F7EB1}"/>
              </a:ext>
            </a:extLst>
          </p:cNvPr>
          <p:cNvSpPr/>
          <p:nvPr/>
        </p:nvSpPr>
        <p:spPr>
          <a:xfrm>
            <a:off x="1312692" y="1966934"/>
            <a:ext cx="1324402" cy="451342"/>
          </a:xfrm>
          <a:prstGeom prst="rect">
            <a:avLst/>
          </a:prstGeom>
        </p:spPr>
        <p:txBody>
          <a:bodyPr wrap="none">
            <a:spAutoFit/>
          </a:bodyPr>
          <a:lstStyle/>
          <a:p>
            <a:pPr algn="ctr"/>
            <a:r>
              <a:rPr lang="tr-TR" sz="2333" b="1" dirty="0">
                <a:latin typeface="Montserrat" pitchFamily="2" charset="0"/>
              </a:rPr>
              <a:t>1. ADIM</a:t>
            </a:r>
            <a:endParaRPr lang="en" sz="2333" dirty="0">
              <a:latin typeface="Montserrat" pitchFamily="2" charset="0"/>
            </a:endParaRPr>
          </a:p>
        </p:txBody>
      </p:sp>
      <p:sp>
        <p:nvSpPr>
          <p:cNvPr id="122" name="Прямоугольник 121">
            <a:extLst>
              <a:ext uri="{FF2B5EF4-FFF2-40B4-BE49-F238E27FC236}">
                <a16:creationId xmlns:a16="http://schemas.microsoft.com/office/drawing/2014/main" id="{C24CE32E-3BE1-9F42-890E-5DD3778A40D4}"/>
              </a:ext>
            </a:extLst>
          </p:cNvPr>
          <p:cNvSpPr/>
          <p:nvPr/>
        </p:nvSpPr>
        <p:spPr>
          <a:xfrm>
            <a:off x="3622507" y="3351854"/>
            <a:ext cx="1287767" cy="400110"/>
          </a:xfrm>
          <a:prstGeom prst="rect">
            <a:avLst/>
          </a:prstGeom>
        </p:spPr>
        <p:txBody>
          <a:bodyPr wrap="square">
            <a:spAutoFit/>
          </a:bodyPr>
          <a:lstStyle/>
          <a:p>
            <a:pPr algn="ctr">
              <a:defRPr/>
            </a:pPr>
            <a:r>
              <a:rPr lang="tr-TR" sz="2000" dirty="0"/>
              <a:t>Envanter</a:t>
            </a:r>
          </a:p>
        </p:txBody>
      </p:sp>
      <p:sp>
        <p:nvSpPr>
          <p:cNvPr id="132" name="Прямоугольник 131">
            <a:extLst>
              <a:ext uri="{FF2B5EF4-FFF2-40B4-BE49-F238E27FC236}">
                <a16:creationId xmlns:a16="http://schemas.microsoft.com/office/drawing/2014/main" id="{79F92B97-5C64-3645-831E-FE0003CDA461}"/>
              </a:ext>
            </a:extLst>
          </p:cNvPr>
          <p:cNvSpPr/>
          <p:nvPr/>
        </p:nvSpPr>
        <p:spPr>
          <a:xfrm>
            <a:off x="5513680" y="3078285"/>
            <a:ext cx="1565726" cy="1015663"/>
          </a:xfrm>
          <a:prstGeom prst="rect">
            <a:avLst/>
          </a:prstGeom>
        </p:spPr>
        <p:txBody>
          <a:bodyPr wrap="square">
            <a:spAutoFit/>
          </a:bodyPr>
          <a:lstStyle/>
          <a:p>
            <a:pPr algn="ctr">
              <a:defRPr/>
            </a:pPr>
            <a:r>
              <a:rPr lang="tr-TR" sz="2000" dirty="0"/>
              <a:t>Dönem Sonu Muhasebe İşlemleri</a:t>
            </a:r>
          </a:p>
        </p:txBody>
      </p:sp>
      <p:sp>
        <p:nvSpPr>
          <p:cNvPr id="137" name="Прямоугольник 136">
            <a:extLst>
              <a:ext uri="{FF2B5EF4-FFF2-40B4-BE49-F238E27FC236}">
                <a16:creationId xmlns:a16="http://schemas.microsoft.com/office/drawing/2014/main" id="{77637C8F-80F3-5B4B-A314-35A562FEB8BD}"/>
              </a:ext>
            </a:extLst>
          </p:cNvPr>
          <p:cNvSpPr/>
          <p:nvPr/>
        </p:nvSpPr>
        <p:spPr>
          <a:xfrm>
            <a:off x="7793169" y="3259804"/>
            <a:ext cx="1069148" cy="707886"/>
          </a:xfrm>
          <a:prstGeom prst="rect">
            <a:avLst/>
          </a:prstGeom>
        </p:spPr>
        <p:txBody>
          <a:bodyPr wrap="square">
            <a:spAutoFit/>
          </a:bodyPr>
          <a:lstStyle/>
          <a:p>
            <a:pPr algn="ctr">
              <a:defRPr/>
            </a:pPr>
            <a:r>
              <a:rPr lang="tr-TR" sz="2000" dirty="0"/>
              <a:t>Kesin              Mizan</a:t>
            </a:r>
          </a:p>
        </p:txBody>
      </p:sp>
      <p:sp>
        <p:nvSpPr>
          <p:cNvPr id="142" name="Прямоугольник 141">
            <a:extLst>
              <a:ext uri="{FF2B5EF4-FFF2-40B4-BE49-F238E27FC236}">
                <a16:creationId xmlns:a16="http://schemas.microsoft.com/office/drawing/2014/main" id="{0E6F5752-81AC-1D4C-A197-09999FF351AE}"/>
              </a:ext>
            </a:extLst>
          </p:cNvPr>
          <p:cNvSpPr/>
          <p:nvPr/>
        </p:nvSpPr>
        <p:spPr>
          <a:xfrm>
            <a:off x="9637199" y="3214919"/>
            <a:ext cx="1131049" cy="707886"/>
          </a:xfrm>
          <a:prstGeom prst="rect">
            <a:avLst/>
          </a:prstGeom>
        </p:spPr>
        <p:txBody>
          <a:bodyPr wrap="square">
            <a:spAutoFit/>
          </a:bodyPr>
          <a:lstStyle/>
          <a:p>
            <a:pPr algn="ctr">
              <a:defRPr/>
            </a:pPr>
            <a:r>
              <a:rPr lang="tr-TR" sz="2000" dirty="0"/>
              <a:t>Finansal                 Tablolar</a:t>
            </a:r>
          </a:p>
        </p:txBody>
      </p:sp>
      <p:sp>
        <p:nvSpPr>
          <p:cNvPr id="7" name="Rectangle 6">
            <a:extLst>
              <a:ext uri="{FF2B5EF4-FFF2-40B4-BE49-F238E27FC236}">
                <a16:creationId xmlns:a16="http://schemas.microsoft.com/office/drawing/2014/main" id="{BD192A84-27F5-1143-99C5-4442D2D9D8CB}"/>
              </a:ext>
            </a:extLst>
          </p:cNvPr>
          <p:cNvSpPr/>
          <p:nvPr/>
        </p:nvSpPr>
        <p:spPr bwMode="auto">
          <a:xfrm>
            <a:off x="11098695" y="198783"/>
            <a:ext cx="861392" cy="574261"/>
          </a:xfrm>
          <a:prstGeom prst="rect">
            <a:avLst/>
          </a:prstGeom>
          <a:solidFill>
            <a:schemeClr val="bg1"/>
          </a:solidFill>
          <a:ln w="9525" cap="flat" cmpd="sng" algn="ctr">
            <a:noFill/>
            <a:prstDash val="solid"/>
            <a:round/>
            <a:headEnd type="none" w="med" len="med"/>
            <a:tailEnd type="none" w="med" len="med"/>
          </a:ln>
          <a:effectLst/>
        </p:spPr>
        <p:txBody>
          <a:bodyPr vert="horz" wrap="square" lIns="76200" tIns="38100" rIns="76200" bIns="38100" numCol="1" rtlCol="0" anchor="t" anchorCtr="0" compatLnSpc="1">
            <a:prstTxWarp prst="textNoShape">
              <a:avLst/>
            </a:prstTxWarp>
          </a:bodyPr>
          <a:lstStyle/>
          <a:p>
            <a:pPr defTabSz="380985" fontAlgn="base" hangingPunct="0">
              <a:lnSpc>
                <a:spcPct val="93000"/>
              </a:lnSpc>
              <a:spcBef>
                <a:spcPct val="0"/>
              </a:spcBef>
              <a:spcAft>
                <a:spcPct val="0"/>
              </a:spcAft>
              <a:buSzPct val="100000"/>
            </a:pPr>
            <a:endParaRPr lang="en-UA" sz="1500">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44" name="Прямоугольник 116">
            <a:extLst>
              <a:ext uri="{FF2B5EF4-FFF2-40B4-BE49-F238E27FC236}">
                <a16:creationId xmlns:a16="http://schemas.microsoft.com/office/drawing/2014/main" id="{C5D0D175-95DE-4BF6-92DE-E012A18C6369}"/>
              </a:ext>
            </a:extLst>
          </p:cNvPr>
          <p:cNvSpPr/>
          <p:nvPr/>
        </p:nvSpPr>
        <p:spPr>
          <a:xfrm>
            <a:off x="3289187" y="1963602"/>
            <a:ext cx="1383713" cy="451342"/>
          </a:xfrm>
          <a:prstGeom prst="rect">
            <a:avLst/>
          </a:prstGeom>
        </p:spPr>
        <p:txBody>
          <a:bodyPr wrap="none">
            <a:spAutoFit/>
          </a:bodyPr>
          <a:lstStyle/>
          <a:p>
            <a:pPr algn="ctr"/>
            <a:r>
              <a:rPr lang="tr-TR" sz="2333" b="1" dirty="0">
                <a:latin typeface="Montserrat" pitchFamily="2" charset="0"/>
              </a:rPr>
              <a:t>2. ADIM</a:t>
            </a:r>
            <a:endParaRPr lang="en" sz="2333" dirty="0">
              <a:latin typeface="Montserrat" pitchFamily="2" charset="0"/>
            </a:endParaRPr>
          </a:p>
        </p:txBody>
      </p:sp>
      <p:sp>
        <p:nvSpPr>
          <p:cNvPr id="45" name="Прямоугольник 116">
            <a:extLst>
              <a:ext uri="{FF2B5EF4-FFF2-40B4-BE49-F238E27FC236}">
                <a16:creationId xmlns:a16="http://schemas.microsoft.com/office/drawing/2014/main" id="{E48379DA-1C34-4147-923B-E52BD657C66C}"/>
              </a:ext>
            </a:extLst>
          </p:cNvPr>
          <p:cNvSpPr/>
          <p:nvPr/>
        </p:nvSpPr>
        <p:spPr>
          <a:xfrm>
            <a:off x="5171831" y="1975559"/>
            <a:ext cx="1383713" cy="451342"/>
          </a:xfrm>
          <a:prstGeom prst="rect">
            <a:avLst/>
          </a:prstGeom>
        </p:spPr>
        <p:txBody>
          <a:bodyPr wrap="none">
            <a:spAutoFit/>
          </a:bodyPr>
          <a:lstStyle/>
          <a:p>
            <a:pPr algn="ctr"/>
            <a:r>
              <a:rPr lang="tr-TR" sz="2333" b="1" dirty="0">
                <a:latin typeface="Montserrat" pitchFamily="2" charset="0"/>
              </a:rPr>
              <a:t>3. ADIM</a:t>
            </a:r>
            <a:endParaRPr lang="en" sz="2333" dirty="0">
              <a:latin typeface="Montserrat" pitchFamily="2" charset="0"/>
            </a:endParaRPr>
          </a:p>
        </p:txBody>
      </p:sp>
      <p:sp>
        <p:nvSpPr>
          <p:cNvPr id="46" name="Прямоугольник 116">
            <a:extLst>
              <a:ext uri="{FF2B5EF4-FFF2-40B4-BE49-F238E27FC236}">
                <a16:creationId xmlns:a16="http://schemas.microsoft.com/office/drawing/2014/main" id="{9E3AE599-D4B6-4A06-94D9-80938656707D}"/>
              </a:ext>
            </a:extLst>
          </p:cNvPr>
          <p:cNvSpPr/>
          <p:nvPr/>
        </p:nvSpPr>
        <p:spPr>
          <a:xfrm>
            <a:off x="7207637" y="1975559"/>
            <a:ext cx="1414170" cy="451342"/>
          </a:xfrm>
          <a:prstGeom prst="rect">
            <a:avLst/>
          </a:prstGeom>
        </p:spPr>
        <p:txBody>
          <a:bodyPr wrap="none">
            <a:spAutoFit/>
          </a:bodyPr>
          <a:lstStyle/>
          <a:p>
            <a:pPr algn="ctr"/>
            <a:r>
              <a:rPr lang="tr-TR" sz="2333" b="1" dirty="0">
                <a:latin typeface="Montserrat" pitchFamily="2" charset="0"/>
              </a:rPr>
              <a:t>4. ADIM</a:t>
            </a:r>
            <a:endParaRPr lang="en" sz="2333" dirty="0">
              <a:latin typeface="Montserrat" pitchFamily="2" charset="0"/>
            </a:endParaRPr>
          </a:p>
        </p:txBody>
      </p:sp>
      <p:sp>
        <p:nvSpPr>
          <p:cNvPr id="47" name="Прямоугольник 116">
            <a:extLst>
              <a:ext uri="{FF2B5EF4-FFF2-40B4-BE49-F238E27FC236}">
                <a16:creationId xmlns:a16="http://schemas.microsoft.com/office/drawing/2014/main" id="{371CA57E-2C1E-442A-BD2E-9276016BED90}"/>
              </a:ext>
            </a:extLst>
          </p:cNvPr>
          <p:cNvSpPr/>
          <p:nvPr/>
        </p:nvSpPr>
        <p:spPr>
          <a:xfrm>
            <a:off x="9273900" y="1975559"/>
            <a:ext cx="1385316" cy="451342"/>
          </a:xfrm>
          <a:prstGeom prst="rect">
            <a:avLst/>
          </a:prstGeom>
        </p:spPr>
        <p:txBody>
          <a:bodyPr wrap="none">
            <a:spAutoFit/>
          </a:bodyPr>
          <a:lstStyle/>
          <a:p>
            <a:pPr algn="ctr"/>
            <a:r>
              <a:rPr lang="tr-TR" sz="2333" b="1" dirty="0">
                <a:latin typeface="Montserrat" pitchFamily="2" charset="0"/>
              </a:rPr>
              <a:t>5. ADIM</a:t>
            </a:r>
            <a:endParaRPr lang="en" sz="2333" dirty="0">
              <a:latin typeface="Montserrat" pitchFamily="2" charset="0"/>
            </a:endParaRPr>
          </a:p>
        </p:txBody>
      </p:sp>
      <p:sp>
        <p:nvSpPr>
          <p:cNvPr id="64" name="Google Shape;1187;p53">
            <a:extLst>
              <a:ext uri="{FF2B5EF4-FFF2-40B4-BE49-F238E27FC236}">
                <a16:creationId xmlns:a16="http://schemas.microsoft.com/office/drawing/2014/main" id="{81979CE9-083B-480F-B48A-7F9C3A78EBE8}"/>
              </a:ext>
            </a:extLst>
          </p:cNvPr>
          <p:cNvSpPr txBox="1"/>
          <p:nvPr/>
        </p:nvSpPr>
        <p:spPr>
          <a:xfrm>
            <a:off x="932851" y="5986976"/>
            <a:ext cx="10080000" cy="540000"/>
          </a:xfrm>
          <a:prstGeom prst="rect">
            <a:avLst/>
          </a:prstGeom>
          <a:solidFill>
            <a:schemeClr val="accent3">
              <a:lumMod val="40000"/>
              <a:lumOff val="60000"/>
            </a:schemeClr>
          </a:solid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282828"/>
              </a:buClr>
              <a:buSzPts val="2400"/>
              <a:buFont typeface="Open Sans SemiBold"/>
              <a:buNone/>
            </a:pPr>
            <a:r>
              <a:rPr lang="tr-TR" sz="2800" b="1" i="0" u="none" dirty="0">
                <a:solidFill>
                  <a:srgbClr val="FF0000"/>
                </a:solidFill>
                <a:latin typeface="Open Sans Semibold"/>
                <a:ea typeface="Open Sans Semibold"/>
                <a:cs typeface="Open Sans Semibold"/>
                <a:sym typeface="Open Sans SemiBold"/>
              </a:rPr>
              <a:t>DÖNEMSELLİK</a:t>
            </a:r>
            <a:endParaRPr sz="2800" dirty="0">
              <a:solidFill>
                <a:srgbClr val="FF0000"/>
              </a:solidFill>
            </a:endParaRPr>
          </a:p>
        </p:txBody>
      </p:sp>
      <p:sp>
        <p:nvSpPr>
          <p:cNvPr id="67" name="Metin kutusu 66">
            <a:extLst>
              <a:ext uri="{FF2B5EF4-FFF2-40B4-BE49-F238E27FC236}">
                <a16:creationId xmlns:a16="http://schemas.microsoft.com/office/drawing/2014/main" id="{0D36118D-EDC0-4710-AD04-2391DCFC1AAB}"/>
              </a:ext>
            </a:extLst>
          </p:cNvPr>
          <p:cNvSpPr txBox="1"/>
          <p:nvPr/>
        </p:nvSpPr>
        <p:spPr>
          <a:xfrm>
            <a:off x="963460" y="5037849"/>
            <a:ext cx="2520000" cy="720000"/>
          </a:xfrm>
          <a:prstGeom prst="rect">
            <a:avLst/>
          </a:prstGeom>
          <a:solidFill>
            <a:schemeClr val="accent1">
              <a:lumMod val="60000"/>
              <a:lumOff val="40000"/>
            </a:schemeClr>
          </a:solidFill>
        </p:spPr>
        <p:txBody>
          <a:bodyPr wrap="square">
            <a:spAutoFit/>
          </a:bodyPr>
          <a:lstStyle/>
          <a:p>
            <a:pPr marL="0" marR="0" lvl="0" indent="0" algn="ctr" rtl="0">
              <a:lnSpc>
                <a:spcPct val="100000"/>
              </a:lnSpc>
              <a:spcBef>
                <a:spcPts val="0"/>
              </a:spcBef>
              <a:spcAft>
                <a:spcPts val="0"/>
              </a:spcAft>
              <a:buClr>
                <a:srgbClr val="282828"/>
              </a:buClr>
              <a:buSzPts val="2400"/>
              <a:buFont typeface="Open Sans SemiBold"/>
              <a:buNone/>
            </a:pPr>
            <a:r>
              <a:rPr lang="tr-TR" sz="1600" b="1" i="0" u="none" dirty="0">
                <a:latin typeface="Open Sans Semibold"/>
                <a:ea typeface="Open Sans Semibold"/>
                <a:cs typeface="Open Sans Semibold"/>
                <a:sym typeface="Open Sans SemiBold"/>
              </a:rPr>
              <a:t>SAYIM VE ÖLÇÜM İŞLEMLERİ</a:t>
            </a:r>
            <a:endParaRPr lang="tr-TR" sz="1600" dirty="0"/>
          </a:p>
        </p:txBody>
      </p:sp>
      <p:sp>
        <p:nvSpPr>
          <p:cNvPr id="68" name="Metin kutusu 67">
            <a:extLst>
              <a:ext uri="{FF2B5EF4-FFF2-40B4-BE49-F238E27FC236}">
                <a16:creationId xmlns:a16="http://schemas.microsoft.com/office/drawing/2014/main" id="{E6542A3C-5649-48C4-950F-B891C1CE5A9F}"/>
              </a:ext>
            </a:extLst>
          </p:cNvPr>
          <p:cNvSpPr txBox="1"/>
          <p:nvPr/>
        </p:nvSpPr>
        <p:spPr>
          <a:xfrm>
            <a:off x="8552298" y="5007070"/>
            <a:ext cx="2520000" cy="720000"/>
          </a:xfrm>
          <a:prstGeom prst="rect">
            <a:avLst/>
          </a:prstGeom>
          <a:solidFill>
            <a:schemeClr val="accent6">
              <a:lumMod val="40000"/>
              <a:lumOff val="60000"/>
            </a:schemeClr>
          </a:solidFill>
        </p:spPr>
        <p:txBody>
          <a:bodyPr wrap="square">
            <a:spAutoFit/>
          </a:bodyPr>
          <a:lstStyle/>
          <a:p>
            <a:pPr marL="0" marR="0" lvl="0" indent="0" algn="ctr" rtl="0">
              <a:lnSpc>
                <a:spcPct val="100000"/>
              </a:lnSpc>
              <a:spcBef>
                <a:spcPts val="0"/>
              </a:spcBef>
              <a:spcAft>
                <a:spcPts val="0"/>
              </a:spcAft>
              <a:buClr>
                <a:srgbClr val="282828"/>
              </a:buClr>
              <a:buSzPts val="2400"/>
              <a:buFont typeface="Open Sans SemiBold"/>
              <a:buNone/>
            </a:pPr>
            <a:r>
              <a:rPr lang="tr-TR" sz="1800" b="1" i="0" u="none" dirty="0">
                <a:latin typeface="Open Sans Semibold"/>
                <a:ea typeface="Open Sans Semibold"/>
                <a:cs typeface="Open Sans Semibold"/>
                <a:sym typeface="Open Sans SemiBold"/>
              </a:rPr>
              <a:t>ENFLASYON DÜZELTMESİ</a:t>
            </a:r>
            <a:endParaRPr lang="tr-TR" sz="1800" dirty="0"/>
          </a:p>
        </p:txBody>
      </p:sp>
      <p:sp>
        <p:nvSpPr>
          <p:cNvPr id="69" name="Metin kutusu 68">
            <a:extLst>
              <a:ext uri="{FF2B5EF4-FFF2-40B4-BE49-F238E27FC236}">
                <a16:creationId xmlns:a16="http://schemas.microsoft.com/office/drawing/2014/main" id="{24C1D376-558A-4ACB-84AB-FD061746CBC6}"/>
              </a:ext>
            </a:extLst>
          </p:cNvPr>
          <p:cNvSpPr txBox="1"/>
          <p:nvPr/>
        </p:nvSpPr>
        <p:spPr>
          <a:xfrm>
            <a:off x="4838753" y="5007070"/>
            <a:ext cx="2520000" cy="720000"/>
          </a:xfrm>
          <a:prstGeom prst="rect">
            <a:avLst/>
          </a:prstGeom>
          <a:solidFill>
            <a:schemeClr val="accent2">
              <a:lumMod val="60000"/>
              <a:lumOff val="40000"/>
            </a:schemeClr>
          </a:solidFill>
        </p:spPr>
        <p:txBody>
          <a:bodyPr wrap="square">
            <a:spAutoFit/>
          </a:bodyPr>
          <a:lstStyle/>
          <a:p>
            <a:pPr marL="0" marR="0" lvl="0" indent="0" algn="ctr" rtl="0">
              <a:lnSpc>
                <a:spcPct val="100000"/>
              </a:lnSpc>
              <a:spcBef>
                <a:spcPts val="0"/>
              </a:spcBef>
              <a:spcAft>
                <a:spcPts val="0"/>
              </a:spcAft>
              <a:buClr>
                <a:srgbClr val="282828"/>
              </a:buClr>
              <a:buSzPts val="2400"/>
              <a:buFont typeface="Open Sans SemiBold"/>
              <a:buNone/>
            </a:pPr>
            <a:r>
              <a:rPr lang="tr-TR" sz="1800" b="1" i="0" u="none" dirty="0">
                <a:latin typeface="Open Sans Semibold"/>
                <a:ea typeface="Open Sans Semibold"/>
                <a:cs typeface="Open Sans Semibold"/>
                <a:sym typeface="Open Sans SemiBold"/>
              </a:rPr>
              <a:t>DEĞERLEME İŞLEMLERİ</a:t>
            </a:r>
            <a:endParaRPr lang="tr-TR" sz="1800" dirty="0"/>
          </a:p>
        </p:txBody>
      </p:sp>
    </p:spTree>
    <p:extLst>
      <p:ext uri="{BB962C8B-B14F-4D97-AF65-F5344CB8AC3E}">
        <p14:creationId xmlns:p14="http://schemas.microsoft.com/office/powerpoint/2010/main" val="3518293045"/>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graphicFrame>
        <p:nvGraphicFramePr>
          <p:cNvPr id="5" name="Tablo 4">
            <a:extLst>
              <a:ext uri="{FF2B5EF4-FFF2-40B4-BE49-F238E27FC236}">
                <a16:creationId xmlns:a16="http://schemas.microsoft.com/office/drawing/2014/main" id="{CF454161-E405-45F9-BD35-FB59C2D9E2B9}"/>
              </a:ext>
            </a:extLst>
          </p:cNvPr>
          <p:cNvGraphicFramePr>
            <a:graphicFrameLocks noGrp="1"/>
          </p:cNvGraphicFramePr>
          <p:nvPr>
            <p:extLst>
              <p:ext uri="{D42A27DB-BD31-4B8C-83A1-F6EECF244321}">
                <p14:modId xmlns:p14="http://schemas.microsoft.com/office/powerpoint/2010/main" val="632319204"/>
              </p:ext>
            </p:extLst>
          </p:nvPr>
        </p:nvGraphicFramePr>
        <p:xfrm>
          <a:off x="4924425" y="1476376"/>
          <a:ext cx="7067550" cy="5076820"/>
        </p:xfrm>
        <a:graphic>
          <a:graphicData uri="http://schemas.openxmlformats.org/drawingml/2006/table">
            <a:tbl>
              <a:tblPr>
                <a:tableStyleId>{5C22544A-7EE6-4342-B048-85BDC9FD1C3A}</a:tableStyleId>
              </a:tblPr>
              <a:tblGrid>
                <a:gridCol w="4137996">
                  <a:extLst>
                    <a:ext uri="{9D8B030D-6E8A-4147-A177-3AD203B41FA5}">
                      <a16:colId xmlns:a16="http://schemas.microsoft.com/office/drawing/2014/main" val="4183900024"/>
                    </a:ext>
                  </a:extLst>
                </a:gridCol>
                <a:gridCol w="2929554">
                  <a:extLst>
                    <a:ext uri="{9D8B030D-6E8A-4147-A177-3AD203B41FA5}">
                      <a16:colId xmlns:a16="http://schemas.microsoft.com/office/drawing/2014/main" val="1633218247"/>
                    </a:ext>
                  </a:extLst>
                </a:gridCol>
              </a:tblGrid>
              <a:tr h="502822">
                <a:tc>
                  <a:txBody>
                    <a:bodyPr/>
                    <a:lstStyle/>
                    <a:p>
                      <a:pPr algn="l" rtl="0" fontAlgn="ctr"/>
                      <a:r>
                        <a:rPr lang="en-US" sz="1800" u="none" strike="noStrike">
                          <a:effectLst/>
                        </a:rPr>
                        <a:t>Maliyet bedeli</a:t>
                      </a:r>
                      <a:endParaRPr lang="en-US" sz="1800" b="0" i="0" u="none" strike="noStrike">
                        <a:solidFill>
                          <a:srgbClr val="000000"/>
                        </a:solidFill>
                        <a:effectLst/>
                        <a:latin typeface="Calibri" panose="020F0502020204030204" pitchFamily="34" charset="0"/>
                      </a:endParaRPr>
                    </a:p>
                  </a:txBody>
                  <a:tcPr marR="7620" marT="7620" marB="0" anchor="ctr">
                    <a:solidFill>
                      <a:schemeClr val="accent4">
                        <a:lumMod val="40000"/>
                        <a:lumOff val="60000"/>
                      </a:schemeClr>
                    </a:solidFill>
                  </a:tcPr>
                </a:tc>
                <a:tc>
                  <a:txBody>
                    <a:bodyPr/>
                    <a:lstStyle/>
                    <a:p>
                      <a:pPr algn="ctr" rtl="0" fontAlgn="ctr"/>
                      <a:r>
                        <a:rPr lang="en-US" sz="1800" u="none" strike="noStrike">
                          <a:effectLst/>
                        </a:rPr>
                        <a:t>262. md</a:t>
                      </a:r>
                      <a:endParaRPr lang="en-US" sz="1800" b="0" i="0" u="none" strike="noStrike">
                        <a:solidFill>
                          <a:srgbClr val="000000"/>
                        </a:solidFill>
                        <a:effectLst/>
                        <a:latin typeface="Calibri" panose="020F0502020204030204" pitchFamily="34" charset="0"/>
                      </a:endParaRPr>
                    </a:p>
                  </a:txBody>
                  <a:tcPr marL="7620" marR="7620" marT="7620" marB="0" anchor="ctr">
                    <a:solidFill>
                      <a:schemeClr val="accent4">
                        <a:lumMod val="40000"/>
                        <a:lumOff val="60000"/>
                      </a:schemeClr>
                    </a:solidFill>
                  </a:tcPr>
                </a:tc>
                <a:extLst>
                  <a:ext uri="{0D108BD9-81ED-4DB2-BD59-A6C34878D82A}">
                    <a16:rowId xmlns:a16="http://schemas.microsoft.com/office/drawing/2014/main" val="2380700500"/>
                  </a:ext>
                </a:extLst>
              </a:tr>
              <a:tr h="502822">
                <a:tc>
                  <a:txBody>
                    <a:bodyPr/>
                    <a:lstStyle/>
                    <a:p>
                      <a:pPr algn="l" rtl="0" fontAlgn="ctr"/>
                      <a:r>
                        <a:rPr lang="en-US" sz="1800" u="none" strike="noStrike">
                          <a:effectLst/>
                        </a:rPr>
                        <a:t>Borsa rayici</a:t>
                      </a:r>
                      <a:endParaRPr lang="en-US" sz="1800" b="0" i="0" u="none" strike="noStrike">
                        <a:solidFill>
                          <a:srgbClr val="000000"/>
                        </a:solidFill>
                        <a:effectLst/>
                        <a:latin typeface="Calibri" panose="020F0502020204030204" pitchFamily="34" charset="0"/>
                      </a:endParaRPr>
                    </a:p>
                  </a:txBody>
                  <a:tcPr marR="7620" marT="7620" marB="0" anchor="ctr">
                    <a:solidFill>
                      <a:schemeClr val="accent4">
                        <a:lumMod val="40000"/>
                        <a:lumOff val="60000"/>
                      </a:schemeClr>
                    </a:solidFill>
                  </a:tcPr>
                </a:tc>
                <a:tc>
                  <a:txBody>
                    <a:bodyPr/>
                    <a:lstStyle/>
                    <a:p>
                      <a:pPr algn="ctr" rtl="0" fontAlgn="ctr"/>
                      <a:r>
                        <a:rPr lang="en-US" sz="1800" u="none" strike="noStrike">
                          <a:effectLst/>
                        </a:rPr>
                        <a:t>263. md</a:t>
                      </a:r>
                      <a:endParaRPr lang="en-US" sz="1800" b="0" i="0" u="none" strike="noStrike">
                        <a:solidFill>
                          <a:srgbClr val="000000"/>
                        </a:solidFill>
                        <a:effectLst/>
                        <a:latin typeface="Calibri" panose="020F0502020204030204" pitchFamily="34" charset="0"/>
                      </a:endParaRPr>
                    </a:p>
                  </a:txBody>
                  <a:tcPr marL="7620" marR="7620" marT="7620" marB="0" anchor="ctr">
                    <a:solidFill>
                      <a:schemeClr val="accent4">
                        <a:lumMod val="40000"/>
                        <a:lumOff val="60000"/>
                      </a:schemeClr>
                    </a:solidFill>
                  </a:tcPr>
                </a:tc>
                <a:extLst>
                  <a:ext uri="{0D108BD9-81ED-4DB2-BD59-A6C34878D82A}">
                    <a16:rowId xmlns:a16="http://schemas.microsoft.com/office/drawing/2014/main" val="1104676371"/>
                  </a:ext>
                </a:extLst>
              </a:tr>
              <a:tr h="502822">
                <a:tc>
                  <a:txBody>
                    <a:bodyPr/>
                    <a:lstStyle/>
                    <a:p>
                      <a:pPr algn="l" rtl="0" fontAlgn="ctr"/>
                      <a:r>
                        <a:rPr lang="en-US" sz="1800" u="none" strike="noStrike" dirty="0">
                          <a:effectLst/>
                        </a:rPr>
                        <a:t>Tasarruf değeri</a:t>
                      </a:r>
                      <a:endParaRPr lang="en-US" sz="1800" b="0" i="0" u="none" strike="noStrike" dirty="0">
                        <a:solidFill>
                          <a:srgbClr val="000000"/>
                        </a:solidFill>
                        <a:effectLst/>
                        <a:latin typeface="Calibri" panose="020F0502020204030204" pitchFamily="34" charset="0"/>
                      </a:endParaRPr>
                    </a:p>
                  </a:txBody>
                  <a:tcPr marR="7620" marT="7620" marB="0" anchor="ctr">
                    <a:solidFill>
                      <a:schemeClr val="accent4">
                        <a:lumMod val="40000"/>
                        <a:lumOff val="60000"/>
                      </a:schemeClr>
                    </a:solidFill>
                  </a:tcPr>
                </a:tc>
                <a:tc>
                  <a:txBody>
                    <a:bodyPr/>
                    <a:lstStyle/>
                    <a:p>
                      <a:pPr algn="ctr" rtl="0" fontAlgn="ctr"/>
                      <a:r>
                        <a:rPr lang="en-US" sz="1800" u="none" strike="noStrike">
                          <a:effectLst/>
                        </a:rPr>
                        <a:t>264. md</a:t>
                      </a:r>
                      <a:endParaRPr lang="en-US" sz="1800" b="0" i="0" u="none" strike="noStrike">
                        <a:solidFill>
                          <a:srgbClr val="000000"/>
                        </a:solidFill>
                        <a:effectLst/>
                        <a:latin typeface="Calibri" panose="020F0502020204030204" pitchFamily="34" charset="0"/>
                      </a:endParaRPr>
                    </a:p>
                  </a:txBody>
                  <a:tcPr marL="7620" marR="7620" marT="7620" marB="0" anchor="ctr">
                    <a:solidFill>
                      <a:schemeClr val="accent4">
                        <a:lumMod val="40000"/>
                        <a:lumOff val="60000"/>
                      </a:schemeClr>
                    </a:solidFill>
                  </a:tcPr>
                </a:tc>
                <a:extLst>
                  <a:ext uri="{0D108BD9-81ED-4DB2-BD59-A6C34878D82A}">
                    <a16:rowId xmlns:a16="http://schemas.microsoft.com/office/drawing/2014/main" val="1759338119"/>
                  </a:ext>
                </a:extLst>
              </a:tr>
              <a:tr h="502822">
                <a:tc>
                  <a:txBody>
                    <a:bodyPr/>
                    <a:lstStyle/>
                    <a:p>
                      <a:pPr algn="l" rtl="0" fontAlgn="ctr"/>
                      <a:r>
                        <a:rPr lang="en-US" sz="1800" u="none" strike="noStrike" dirty="0">
                          <a:effectLst/>
                        </a:rPr>
                        <a:t>Mukayyet değeri</a:t>
                      </a:r>
                      <a:endParaRPr lang="en-US" sz="1800" b="0" i="0" u="none" strike="noStrike" dirty="0">
                        <a:solidFill>
                          <a:srgbClr val="000000"/>
                        </a:solidFill>
                        <a:effectLst/>
                        <a:latin typeface="Calibri" panose="020F0502020204030204" pitchFamily="34" charset="0"/>
                      </a:endParaRPr>
                    </a:p>
                  </a:txBody>
                  <a:tcPr marR="7620" marT="7620" marB="0" anchor="ctr">
                    <a:solidFill>
                      <a:schemeClr val="accent4">
                        <a:lumMod val="40000"/>
                        <a:lumOff val="60000"/>
                      </a:schemeClr>
                    </a:solidFill>
                  </a:tcPr>
                </a:tc>
                <a:tc>
                  <a:txBody>
                    <a:bodyPr/>
                    <a:lstStyle/>
                    <a:p>
                      <a:pPr algn="ctr" rtl="0" fontAlgn="ctr"/>
                      <a:r>
                        <a:rPr lang="en-US" sz="1800" u="none" strike="noStrike">
                          <a:effectLst/>
                        </a:rPr>
                        <a:t>265.md</a:t>
                      </a:r>
                      <a:endParaRPr lang="en-US" sz="1800" b="0" i="0" u="none" strike="noStrike">
                        <a:solidFill>
                          <a:srgbClr val="000000"/>
                        </a:solidFill>
                        <a:effectLst/>
                        <a:latin typeface="Calibri" panose="020F0502020204030204" pitchFamily="34" charset="0"/>
                      </a:endParaRPr>
                    </a:p>
                  </a:txBody>
                  <a:tcPr marL="7620" marR="7620" marT="7620" marB="0" anchor="ctr">
                    <a:solidFill>
                      <a:schemeClr val="accent4">
                        <a:lumMod val="40000"/>
                        <a:lumOff val="60000"/>
                      </a:schemeClr>
                    </a:solidFill>
                  </a:tcPr>
                </a:tc>
                <a:extLst>
                  <a:ext uri="{0D108BD9-81ED-4DB2-BD59-A6C34878D82A}">
                    <a16:rowId xmlns:a16="http://schemas.microsoft.com/office/drawing/2014/main" val="480770495"/>
                  </a:ext>
                </a:extLst>
              </a:tr>
              <a:tr h="502822">
                <a:tc>
                  <a:txBody>
                    <a:bodyPr/>
                    <a:lstStyle/>
                    <a:p>
                      <a:pPr algn="l" rtl="0" fontAlgn="ctr"/>
                      <a:r>
                        <a:rPr lang="en-US" sz="1800" u="none" strike="noStrike">
                          <a:effectLst/>
                        </a:rPr>
                        <a:t>İtibari değer</a:t>
                      </a:r>
                      <a:endParaRPr lang="en-US" sz="1800" b="0" i="0" u="none" strike="noStrike">
                        <a:solidFill>
                          <a:srgbClr val="000000"/>
                        </a:solidFill>
                        <a:effectLst/>
                        <a:latin typeface="Calibri" panose="020F0502020204030204" pitchFamily="34" charset="0"/>
                      </a:endParaRPr>
                    </a:p>
                  </a:txBody>
                  <a:tcPr marR="7620" marT="7620" marB="0" anchor="ctr">
                    <a:solidFill>
                      <a:schemeClr val="accent4">
                        <a:lumMod val="40000"/>
                        <a:lumOff val="60000"/>
                      </a:schemeClr>
                    </a:solidFill>
                  </a:tcPr>
                </a:tc>
                <a:tc>
                  <a:txBody>
                    <a:bodyPr/>
                    <a:lstStyle/>
                    <a:p>
                      <a:pPr algn="ctr" rtl="0" fontAlgn="ctr"/>
                      <a:r>
                        <a:rPr lang="en-US" sz="1800" u="none" strike="noStrike" dirty="0">
                          <a:effectLst/>
                        </a:rPr>
                        <a:t>266.md</a:t>
                      </a:r>
                      <a:endParaRPr lang="en-US" sz="1800" b="0" i="0" u="none" strike="noStrike" dirty="0">
                        <a:solidFill>
                          <a:srgbClr val="000000"/>
                        </a:solidFill>
                        <a:effectLst/>
                        <a:latin typeface="Calibri" panose="020F0502020204030204" pitchFamily="34" charset="0"/>
                      </a:endParaRPr>
                    </a:p>
                  </a:txBody>
                  <a:tcPr marL="7620" marR="7620" marT="7620" marB="0" anchor="ctr">
                    <a:solidFill>
                      <a:schemeClr val="accent4">
                        <a:lumMod val="40000"/>
                        <a:lumOff val="60000"/>
                      </a:schemeClr>
                    </a:solidFill>
                  </a:tcPr>
                </a:tc>
                <a:extLst>
                  <a:ext uri="{0D108BD9-81ED-4DB2-BD59-A6C34878D82A}">
                    <a16:rowId xmlns:a16="http://schemas.microsoft.com/office/drawing/2014/main" val="3277952705"/>
                  </a:ext>
                </a:extLst>
              </a:tr>
              <a:tr h="502822">
                <a:tc>
                  <a:txBody>
                    <a:bodyPr/>
                    <a:lstStyle/>
                    <a:p>
                      <a:pPr algn="l" rtl="0" fontAlgn="ctr"/>
                      <a:r>
                        <a:rPr lang="en-US" sz="1800" u="none" strike="noStrike">
                          <a:effectLst/>
                        </a:rPr>
                        <a:t>Rayiç bedel</a:t>
                      </a:r>
                      <a:endParaRPr lang="en-US" sz="1800" b="0" i="0" u="none" strike="noStrike">
                        <a:solidFill>
                          <a:srgbClr val="000000"/>
                        </a:solidFill>
                        <a:effectLst/>
                        <a:latin typeface="Calibri" panose="020F0502020204030204" pitchFamily="34" charset="0"/>
                      </a:endParaRPr>
                    </a:p>
                  </a:txBody>
                  <a:tcPr marR="7620" marT="7620" marB="0" anchor="ctr">
                    <a:solidFill>
                      <a:schemeClr val="accent4">
                        <a:lumMod val="40000"/>
                        <a:lumOff val="60000"/>
                      </a:schemeClr>
                    </a:solidFill>
                  </a:tcPr>
                </a:tc>
                <a:tc>
                  <a:txBody>
                    <a:bodyPr/>
                    <a:lstStyle/>
                    <a:p>
                      <a:pPr algn="ctr" rtl="0" fontAlgn="ctr"/>
                      <a:r>
                        <a:rPr lang="en-US" sz="1800" u="none" strike="noStrike">
                          <a:effectLst/>
                        </a:rPr>
                        <a:t>Mükerrer 266.md</a:t>
                      </a:r>
                      <a:endParaRPr lang="en-US" sz="1800" b="0" i="0" u="none" strike="noStrike">
                        <a:solidFill>
                          <a:srgbClr val="000000"/>
                        </a:solidFill>
                        <a:effectLst/>
                        <a:latin typeface="Calibri" panose="020F0502020204030204" pitchFamily="34" charset="0"/>
                      </a:endParaRPr>
                    </a:p>
                  </a:txBody>
                  <a:tcPr marL="7620" marR="7620" marT="7620" marB="0" anchor="ctr">
                    <a:solidFill>
                      <a:schemeClr val="accent4">
                        <a:lumMod val="40000"/>
                        <a:lumOff val="60000"/>
                      </a:schemeClr>
                    </a:solidFill>
                  </a:tcPr>
                </a:tc>
                <a:extLst>
                  <a:ext uri="{0D108BD9-81ED-4DB2-BD59-A6C34878D82A}">
                    <a16:rowId xmlns:a16="http://schemas.microsoft.com/office/drawing/2014/main" val="4158735180"/>
                  </a:ext>
                </a:extLst>
              </a:tr>
              <a:tr h="502822">
                <a:tc>
                  <a:txBody>
                    <a:bodyPr/>
                    <a:lstStyle/>
                    <a:p>
                      <a:pPr algn="l" rtl="0" fontAlgn="ctr"/>
                      <a:r>
                        <a:rPr lang="en-US" sz="1800" u="none" strike="noStrike">
                          <a:effectLst/>
                        </a:rPr>
                        <a:t>Emsal bedeli ve ücreti</a:t>
                      </a:r>
                      <a:endParaRPr lang="en-US" sz="1800" b="0" i="0" u="none" strike="noStrike">
                        <a:solidFill>
                          <a:srgbClr val="000000"/>
                        </a:solidFill>
                        <a:effectLst/>
                        <a:latin typeface="Calibri" panose="020F0502020204030204" pitchFamily="34" charset="0"/>
                      </a:endParaRPr>
                    </a:p>
                  </a:txBody>
                  <a:tcPr marR="7620" marT="7620" marB="0" anchor="ctr">
                    <a:solidFill>
                      <a:schemeClr val="accent4">
                        <a:lumMod val="40000"/>
                        <a:lumOff val="60000"/>
                      </a:schemeClr>
                    </a:solidFill>
                  </a:tcPr>
                </a:tc>
                <a:tc>
                  <a:txBody>
                    <a:bodyPr/>
                    <a:lstStyle/>
                    <a:p>
                      <a:pPr algn="ctr" rtl="0" fontAlgn="ctr"/>
                      <a:r>
                        <a:rPr lang="en-US" sz="1800" u="none" strike="noStrike">
                          <a:effectLst/>
                        </a:rPr>
                        <a:t>267.md</a:t>
                      </a:r>
                      <a:endParaRPr lang="en-US" sz="1800" b="0" i="0" u="none" strike="noStrike">
                        <a:solidFill>
                          <a:srgbClr val="000000"/>
                        </a:solidFill>
                        <a:effectLst/>
                        <a:latin typeface="Calibri" panose="020F0502020204030204" pitchFamily="34" charset="0"/>
                      </a:endParaRPr>
                    </a:p>
                  </a:txBody>
                  <a:tcPr marL="7620" marR="7620" marT="7620" marB="0" anchor="ctr">
                    <a:solidFill>
                      <a:schemeClr val="accent4">
                        <a:lumMod val="40000"/>
                        <a:lumOff val="60000"/>
                      </a:schemeClr>
                    </a:solidFill>
                  </a:tcPr>
                </a:tc>
                <a:extLst>
                  <a:ext uri="{0D108BD9-81ED-4DB2-BD59-A6C34878D82A}">
                    <a16:rowId xmlns:a16="http://schemas.microsoft.com/office/drawing/2014/main" val="405437595"/>
                  </a:ext>
                </a:extLst>
              </a:tr>
              <a:tr h="551422">
                <a:tc>
                  <a:txBody>
                    <a:bodyPr/>
                    <a:lstStyle/>
                    <a:p>
                      <a:pPr algn="l" rtl="0" fontAlgn="ctr"/>
                      <a:r>
                        <a:rPr lang="en-US" sz="1800" u="none" strike="noStrike" dirty="0" err="1">
                          <a:effectLst/>
                        </a:rPr>
                        <a:t>Mükellefçe</a:t>
                      </a:r>
                      <a:r>
                        <a:rPr lang="en-US" sz="1800" u="none" strike="noStrike" dirty="0">
                          <a:effectLst/>
                        </a:rPr>
                        <a:t> </a:t>
                      </a:r>
                      <a:r>
                        <a:rPr lang="en-US" sz="1800" u="none" strike="noStrike" dirty="0" err="1">
                          <a:effectLst/>
                        </a:rPr>
                        <a:t>tahmin</a:t>
                      </a:r>
                      <a:r>
                        <a:rPr lang="en-US" sz="1800" u="none" strike="noStrike" dirty="0">
                          <a:effectLst/>
                        </a:rPr>
                        <a:t> </a:t>
                      </a:r>
                      <a:r>
                        <a:rPr lang="en-US" sz="1800" u="none" strike="noStrike" dirty="0" err="1">
                          <a:effectLst/>
                        </a:rPr>
                        <a:t>olunacak</a:t>
                      </a:r>
                      <a:r>
                        <a:rPr lang="en-US" sz="1800" u="none" strike="noStrike" dirty="0">
                          <a:effectLst/>
                        </a:rPr>
                        <a:t> bedel </a:t>
                      </a:r>
                      <a:endParaRPr lang="en-US" sz="1800" b="0" i="0" u="none" strike="noStrike" dirty="0">
                        <a:solidFill>
                          <a:srgbClr val="000000"/>
                        </a:solidFill>
                        <a:effectLst/>
                        <a:latin typeface="Calibri" panose="020F0502020204030204" pitchFamily="34" charset="0"/>
                      </a:endParaRPr>
                    </a:p>
                  </a:txBody>
                  <a:tcPr marR="7620" marT="7620" marB="0" anchor="ctr">
                    <a:solidFill>
                      <a:schemeClr val="accent4">
                        <a:lumMod val="40000"/>
                        <a:lumOff val="60000"/>
                      </a:schemeClr>
                    </a:solidFill>
                  </a:tcPr>
                </a:tc>
                <a:tc>
                  <a:txBody>
                    <a:bodyPr/>
                    <a:lstStyle/>
                    <a:p>
                      <a:pPr algn="ctr" rtl="0" fontAlgn="ctr"/>
                      <a:r>
                        <a:rPr lang="en-US" sz="1800" u="none" strike="noStrike" dirty="0" err="1">
                          <a:effectLst/>
                        </a:rPr>
                        <a:t>Geçici</a:t>
                      </a:r>
                      <a:r>
                        <a:rPr lang="en-US" sz="1800" u="none" strike="noStrike" dirty="0">
                          <a:effectLst/>
                        </a:rPr>
                        <a:t> </a:t>
                      </a:r>
                      <a:r>
                        <a:rPr lang="en-US" sz="1800" u="none" strike="noStrike" dirty="0" err="1">
                          <a:effectLst/>
                        </a:rPr>
                        <a:t>md.</a:t>
                      </a:r>
                      <a:r>
                        <a:rPr lang="en-US" sz="1800" u="none" strike="noStrike" dirty="0">
                          <a:effectLst/>
                        </a:rPr>
                        <a:t> 5</a:t>
                      </a:r>
                      <a:endParaRPr lang="en-US" sz="1800" b="0" i="0" u="none" strike="noStrike" dirty="0">
                        <a:solidFill>
                          <a:srgbClr val="000000"/>
                        </a:solidFill>
                        <a:effectLst/>
                        <a:latin typeface="Calibri" panose="020F0502020204030204" pitchFamily="34" charset="0"/>
                      </a:endParaRPr>
                    </a:p>
                  </a:txBody>
                  <a:tcPr marL="7620" marR="7620" marT="7620" marB="0" anchor="ctr">
                    <a:solidFill>
                      <a:schemeClr val="accent4">
                        <a:lumMod val="40000"/>
                        <a:lumOff val="60000"/>
                      </a:schemeClr>
                    </a:solidFill>
                  </a:tcPr>
                </a:tc>
                <a:extLst>
                  <a:ext uri="{0D108BD9-81ED-4DB2-BD59-A6C34878D82A}">
                    <a16:rowId xmlns:a16="http://schemas.microsoft.com/office/drawing/2014/main" val="1573940980"/>
                  </a:ext>
                </a:extLst>
              </a:tr>
              <a:tr h="502822">
                <a:tc>
                  <a:txBody>
                    <a:bodyPr/>
                    <a:lstStyle/>
                    <a:p>
                      <a:pPr algn="l" rtl="0" fontAlgn="ctr"/>
                      <a:r>
                        <a:rPr lang="en-US" sz="1800" u="none" strike="noStrike">
                          <a:effectLst/>
                        </a:rPr>
                        <a:t>Tapu siciline kayıtlı bedel</a:t>
                      </a:r>
                      <a:endParaRPr lang="en-US" sz="1800" b="0" i="0" u="none" strike="noStrike">
                        <a:solidFill>
                          <a:srgbClr val="000000"/>
                        </a:solidFill>
                        <a:effectLst/>
                        <a:latin typeface="Calibri" panose="020F0502020204030204" pitchFamily="34" charset="0"/>
                      </a:endParaRPr>
                    </a:p>
                  </a:txBody>
                  <a:tcPr marR="7620" marT="7620" marB="0" anchor="ctr">
                    <a:solidFill>
                      <a:schemeClr val="accent4">
                        <a:lumMod val="40000"/>
                        <a:lumOff val="60000"/>
                      </a:schemeClr>
                    </a:solidFill>
                  </a:tcPr>
                </a:tc>
                <a:tc>
                  <a:txBody>
                    <a:bodyPr/>
                    <a:lstStyle/>
                    <a:p>
                      <a:pPr algn="ctr" rtl="0" fontAlgn="ctr"/>
                      <a:r>
                        <a:rPr lang="en-US" sz="1800" u="none" strike="noStrike">
                          <a:effectLst/>
                        </a:rPr>
                        <a:t>296.md</a:t>
                      </a:r>
                      <a:endParaRPr lang="en-US" sz="1800" b="0" i="0" u="none" strike="noStrike">
                        <a:solidFill>
                          <a:srgbClr val="000000"/>
                        </a:solidFill>
                        <a:effectLst/>
                        <a:latin typeface="Calibri" panose="020F0502020204030204" pitchFamily="34" charset="0"/>
                      </a:endParaRPr>
                    </a:p>
                  </a:txBody>
                  <a:tcPr marL="7620" marR="7620" marT="7620" marB="0" anchor="ctr">
                    <a:solidFill>
                      <a:schemeClr val="accent4">
                        <a:lumMod val="40000"/>
                        <a:lumOff val="60000"/>
                      </a:schemeClr>
                    </a:solidFill>
                  </a:tcPr>
                </a:tc>
                <a:extLst>
                  <a:ext uri="{0D108BD9-81ED-4DB2-BD59-A6C34878D82A}">
                    <a16:rowId xmlns:a16="http://schemas.microsoft.com/office/drawing/2014/main" val="3375262249"/>
                  </a:ext>
                </a:extLst>
              </a:tr>
              <a:tr h="502822">
                <a:tc>
                  <a:txBody>
                    <a:bodyPr/>
                    <a:lstStyle/>
                    <a:p>
                      <a:pPr algn="l" rtl="0" fontAlgn="ctr"/>
                      <a:r>
                        <a:rPr lang="en-US" sz="1800" u="none" strike="noStrike" dirty="0" err="1">
                          <a:effectLst/>
                        </a:rPr>
                        <a:t>Vergi</a:t>
                      </a:r>
                      <a:r>
                        <a:rPr lang="en-US" sz="1800" u="none" strike="noStrike" dirty="0">
                          <a:effectLst/>
                        </a:rPr>
                        <a:t> Değeri </a:t>
                      </a:r>
                      <a:endParaRPr lang="en-US" sz="1800" b="0" i="0" u="none" strike="noStrike" dirty="0">
                        <a:solidFill>
                          <a:srgbClr val="000000"/>
                        </a:solidFill>
                        <a:effectLst/>
                        <a:latin typeface="Calibri" panose="020F0502020204030204" pitchFamily="34" charset="0"/>
                      </a:endParaRPr>
                    </a:p>
                  </a:txBody>
                  <a:tcPr marR="7620" marT="7620" marB="0" anchor="ctr">
                    <a:solidFill>
                      <a:schemeClr val="accent4">
                        <a:lumMod val="40000"/>
                        <a:lumOff val="60000"/>
                      </a:schemeClr>
                    </a:solidFill>
                  </a:tcPr>
                </a:tc>
                <a:tc>
                  <a:txBody>
                    <a:bodyPr/>
                    <a:lstStyle/>
                    <a:p>
                      <a:pPr algn="ctr" rtl="0" fontAlgn="ctr"/>
                      <a:r>
                        <a:rPr lang="en-US" sz="1800" u="none" strike="noStrike" dirty="0">
                          <a:effectLst/>
                        </a:rPr>
                        <a:t>268.md</a:t>
                      </a:r>
                      <a:endParaRPr lang="en-US" sz="1800" b="0" i="0" u="none" strike="noStrike" dirty="0">
                        <a:solidFill>
                          <a:srgbClr val="000000"/>
                        </a:solidFill>
                        <a:effectLst/>
                        <a:latin typeface="Calibri" panose="020F0502020204030204" pitchFamily="34" charset="0"/>
                      </a:endParaRPr>
                    </a:p>
                  </a:txBody>
                  <a:tcPr marL="7620" marR="7620" marT="7620" marB="0" anchor="ctr">
                    <a:solidFill>
                      <a:schemeClr val="accent4">
                        <a:lumMod val="40000"/>
                        <a:lumOff val="60000"/>
                      </a:schemeClr>
                    </a:solidFill>
                  </a:tcPr>
                </a:tc>
                <a:extLst>
                  <a:ext uri="{0D108BD9-81ED-4DB2-BD59-A6C34878D82A}">
                    <a16:rowId xmlns:a16="http://schemas.microsoft.com/office/drawing/2014/main" val="3496568526"/>
                  </a:ext>
                </a:extLst>
              </a:tr>
            </a:tbl>
          </a:graphicData>
        </a:graphic>
      </p:graphicFrame>
      <p:sp>
        <p:nvSpPr>
          <p:cNvPr id="21" name="Google Shape;1027;p57">
            <a:extLst>
              <a:ext uri="{FF2B5EF4-FFF2-40B4-BE49-F238E27FC236}">
                <a16:creationId xmlns:a16="http://schemas.microsoft.com/office/drawing/2014/main" id="{FA5454CC-5463-4ABA-987B-1AC1F4C6F7F2}"/>
              </a:ext>
            </a:extLst>
          </p:cNvPr>
          <p:cNvSpPr/>
          <p:nvPr/>
        </p:nvSpPr>
        <p:spPr>
          <a:xfrm>
            <a:off x="0" y="1226134"/>
            <a:ext cx="3057525" cy="50048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b="1" dirty="0">
                <a:solidFill>
                  <a:srgbClr val="000000"/>
                </a:solidFill>
                <a:latin typeface="Montserrat ExtraBold" panose="02000505000000020004" pitchFamily="2" charset="77"/>
                <a:ea typeface="Open Sans"/>
                <a:cs typeface="Open Sans"/>
                <a:sym typeface="Open Sans"/>
              </a:rPr>
              <a:t>Değerleme Ölçüleri</a:t>
            </a:r>
            <a:endParaRPr b="1" dirty="0">
              <a:solidFill>
                <a:schemeClr val="dk1"/>
              </a:solidFill>
              <a:latin typeface="Montserrat ExtraBold" panose="02000505000000020004" pitchFamily="2" charset="77"/>
              <a:ea typeface="Calibri"/>
              <a:cs typeface="Calibri"/>
              <a:sym typeface="Calibri"/>
            </a:endParaRPr>
          </a:p>
        </p:txBody>
      </p:sp>
      <p:sp>
        <p:nvSpPr>
          <p:cNvPr id="25" name="Metin kutusu 24">
            <a:extLst>
              <a:ext uri="{FF2B5EF4-FFF2-40B4-BE49-F238E27FC236}">
                <a16:creationId xmlns:a16="http://schemas.microsoft.com/office/drawing/2014/main" id="{54E4EB8F-7936-457A-BA87-FEAA904F7D74}"/>
              </a:ext>
            </a:extLst>
          </p:cNvPr>
          <p:cNvSpPr txBox="1"/>
          <p:nvPr/>
        </p:nvSpPr>
        <p:spPr>
          <a:xfrm>
            <a:off x="276225" y="1888132"/>
            <a:ext cx="4114800" cy="2485552"/>
          </a:xfrm>
          <a:prstGeom prst="rect">
            <a:avLst/>
          </a:prstGeom>
          <a:noFill/>
        </p:spPr>
        <p:txBody>
          <a:bodyPr wrap="square">
            <a:spAutoFit/>
          </a:bodyPr>
          <a:lstStyle/>
          <a:p>
            <a:pPr>
              <a:lnSpc>
                <a:spcPct val="107000"/>
              </a:lnSpc>
              <a:spcAft>
                <a:spcPts val="800"/>
              </a:spcAft>
            </a:pPr>
            <a:r>
              <a:rPr lang="tr-TR" sz="2000" dirty="0">
                <a:effectLst/>
                <a:latin typeface="Calibri" panose="020F0502020204030204" pitchFamily="34" charset="0"/>
                <a:ea typeface="Calibri" panose="020F0502020204030204" pitchFamily="34" charset="0"/>
                <a:cs typeface="Arial" panose="020B0604020202020204" pitchFamily="34" charset="0"/>
              </a:rPr>
              <a:t>VUK’a göre </a:t>
            </a:r>
            <a:r>
              <a:rPr lang="tr-TR" sz="2000" b="1" dirty="0">
                <a:effectLst/>
                <a:latin typeface="Calibri" panose="020F0502020204030204" pitchFamily="34" charset="0"/>
                <a:ea typeface="Calibri" panose="020F0502020204030204" pitchFamily="34" charset="0"/>
                <a:cs typeface="Arial" panose="020B0604020202020204" pitchFamily="34" charset="0"/>
              </a:rPr>
              <a:t>değerleme</a:t>
            </a:r>
            <a:r>
              <a:rPr lang="tr-TR" sz="2000" dirty="0">
                <a:effectLst/>
                <a:latin typeface="Calibri" panose="020F0502020204030204" pitchFamily="34" charset="0"/>
                <a:ea typeface="Calibri" panose="020F0502020204030204" pitchFamily="34" charset="0"/>
                <a:cs typeface="Arial" panose="020B0604020202020204" pitchFamily="34" charset="0"/>
              </a:rPr>
              <a:t>, vergi matrahlarının hesaplanmasıyla ilgili iktisadi kıymetlerin takdir ve tespitidir.</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tr-TR" sz="2000" dirty="0">
                <a:effectLst/>
                <a:latin typeface="Calibri" panose="020F0502020204030204" pitchFamily="34" charset="0"/>
                <a:ea typeface="Calibri" panose="020F0502020204030204" pitchFamily="34" charset="0"/>
                <a:cs typeface="Arial" panose="020B0604020202020204" pitchFamily="34" charset="0"/>
              </a:rPr>
              <a:t>Değerlemede, iktisadi kıymetlerin vergi kanunlarında gösterilen </a:t>
            </a:r>
            <a:r>
              <a:rPr lang="tr-TR" sz="2000" b="1" dirty="0">
                <a:effectLst/>
                <a:latin typeface="Calibri" panose="020F0502020204030204" pitchFamily="34" charset="0"/>
                <a:ea typeface="Calibri" panose="020F0502020204030204" pitchFamily="34" charset="0"/>
                <a:cs typeface="Arial" panose="020B0604020202020204" pitchFamily="34" charset="0"/>
              </a:rPr>
              <a:t>gün ve zamanlarda </a:t>
            </a:r>
            <a:r>
              <a:rPr lang="tr-TR" sz="2000" dirty="0">
                <a:effectLst/>
                <a:latin typeface="Calibri" panose="020F0502020204030204" pitchFamily="34" charset="0"/>
                <a:ea typeface="Calibri" panose="020F0502020204030204" pitchFamily="34" charset="0"/>
                <a:cs typeface="Arial" panose="020B0604020202020204" pitchFamily="34" charset="0"/>
              </a:rPr>
              <a:t>haiz oldukları kıymetler esas tutulur.</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Alt Başlık 8">
            <a:extLst>
              <a:ext uri="{FF2B5EF4-FFF2-40B4-BE49-F238E27FC236}">
                <a16:creationId xmlns:a16="http://schemas.microsoft.com/office/drawing/2014/main" id="{0ABD45C7-F0C3-4ABD-98A7-0C6584DE86FA}"/>
              </a:ext>
            </a:extLst>
          </p:cNvPr>
          <p:cNvSpPr txBox="1">
            <a:spLocks/>
          </p:cNvSpPr>
          <p:nvPr/>
        </p:nvSpPr>
        <p:spPr>
          <a:xfrm>
            <a:off x="1902897" y="-51826"/>
            <a:ext cx="7178351"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buFontTx/>
              <a:buNone/>
            </a:pPr>
            <a:r>
              <a:rPr lang="tr-TR" altLang="en-US" sz="3200" dirty="0">
                <a:solidFill>
                  <a:schemeClr val="tx1">
                    <a:lumMod val="95000"/>
                    <a:lumOff val="5000"/>
                  </a:schemeClr>
                </a:solidFill>
                <a:latin typeface="Bahnschrift SemiLight" panose="020B0502040204020203" pitchFamily="34" charset="0"/>
              </a:rPr>
              <a:t>ENVANTER İŞLEMLERİ</a:t>
            </a:r>
            <a:endParaRPr lang="en-US" altLang="en-US" sz="3200" dirty="0">
              <a:solidFill>
                <a:schemeClr val="tx1">
                  <a:lumMod val="95000"/>
                  <a:lumOff val="5000"/>
                </a:schemeClr>
              </a:solidFill>
              <a:latin typeface="Bahnschrift SemiLight" panose="020B0502040204020203" pitchFamily="34" charset="0"/>
            </a:endParaRPr>
          </a:p>
        </p:txBody>
      </p:sp>
    </p:spTree>
    <p:extLst>
      <p:ext uri="{BB962C8B-B14F-4D97-AF65-F5344CB8AC3E}">
        <p14:creationId xmlns:p14="http://schemas.microsoft.com/office/powerpoint/2010/main" val="3299789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979"/>
        <p:cNvGrpSpPr/>
        <p:nvPr/>
      </p:nvGrpSpPr>
      <p:grpSpPr>
        <a:xfrm>
          <a:off x="0" y="0"/>
          <a:ext cx="0" cy="0"/>
          <a:chOff x="0" y="0"/>
          <a:chExt cx="0" cy="0"/>
        </a:xfrm>
      </p:grpSpPr>
      <p:pic>
        <p:nvPicPr>
          <p:cNvPr id="980" name="Google Shape;980;p57"/>
          <p:cNvPicPr preferRelativeResize="0"/>
          <p:nvPr/>
        </p:nvPicPr>
        <p:blipFill rotWithShape="1">
          <a:blip r:embed="rId3">
            <a:alphaModFix/>
          </a:blip>
          <a:srcRect/>
          <a:stretch/>
        </p:blipFill>
        <p:spPr>
          <a:xfrm>
            <a:off x="334963" y="2104299"/>
            <a:ext cx="11485562" cy="906463"/>
          </a:xfrm>
          <a:prstGeom prst="rect">
            <a:avLst/>
          </a:prstGeom>
          <a:noFill/>
          <a:ln>
            <a:noFill/>
          </a:ln>
        </p:spPr>
      </p:pic>
      <p:sp>
        <p:nvSpPr>
          <p:cNvPr id="985" name="Google Shape;985;p57"/>
          <p:cNvSpPr/>
          <p:nvPr/>
        </p:nvSpPr>
        <p:spPr>
          <a:xfrm>
            <a:off x="1108134" y="5503137"/>
            <a:ext cx="1174750" cy="211137"/>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p:txBody>
      </p:sp>
      <p:sp>
        <p:nvSpPr>
          <p:cNvPr id="986" name="Google Shape;986;p57"/>
          <p:cNvSpPr/>
          <p:nvPr/>
        </p:nvSpPr>
        <p:spPr>
          <a:xfrm>
            <a:off x="4019627" y="5503137"/>
            <a:ext cx="1174750" cy="211137"/>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p:txBody>
      </p:sp>
      <p:sp>
        <p:nvSpPr>
          <p:cNvPr id="987" name="Google Shape;987;p57"/>
          <p:cNvSpPr/>
          <p:nvPr/>
        </p:nvSpPr>
        <p:spPr>
          <a:xfrm>
            <a:off x="7008019" y="5503137"/>
            <a:ext cx="1174750" cy="211137"/>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p:txBody>
      </p:sp>
      <p:sp>
        <p:nvSpPr>
          <p:cNvPr id="1027" name="Google Shape;1027;p57"/>
          <p:cNvSpPr/>
          <p:nvPr/>
        </p:nvSpPr>
        <p:spPr>
          <a:xfrm>
            <a:off x="334963" y="1275990"/>
            <a:ext cx="1763992" cy="50048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rgbClr val="000000"/>
                </a:solidFill>
                <a:latin typeface="Montserrat ExtraBold" panose="02000505000000020004" pitchFamily="2" charset="77"/>
                <a:ea typeface="Open Sans"/>
                <a:cs typeface="Open Sans"/>
                <a:sym typeface="Open Sans"/>
              </a:rPr>
              <a:t>Kasa</a:t>
            </a:r>
            <a:endParaRPr sz="2400" b="1" dirty="0">
              <a:solidFill>
                <a:schemeClr val="dk1"/>
              </a:solidFill>
              <a:latin typeface="Montserrat ExtraBold" panose="02000505000000020004" pitchFamily="2" charset="77"/>
              <a:ea typeface="Calibri"/>
              <a:cs typeface="Calibri"/>
              <a:sym typeface="Calibri"/>
            </a:endParaRPr>
          </a:p>
        </p:txBody>
      </p:sp>
      <p:sp>
        <p:nvSpPr>
          <p:cNvPr id="1028" name="Google Shape;1028;p57"/>
          <p:cNvSpPr/>
          <p:nvPr/>
        </p:nvSpPr>
        <p:spPr>
          <a:xfrm>
            <a:off x="3482897" y="2401174"/>
            <a:ext cx="2187651" cy="354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1600" b="1" dirty="0">
                <a:latin typeface="Montserrat" panose="02000505000000020004" pitchFamily="2" charset="77"/>
                <a:ea typeface="Open Sans Semibold"/>
                <a:cs typeface="Open Sans Semibold"/>
                <a:sym typeface="Open Sans SemiBold"/>
              </a:rPr>
              <a:t>2</a:t>
            </a:r>
            <a:endParaRPr sz="1600" dirty="0">
              <a:latin typeface="Montserrat" panose="02000505000000020004" pitchFamily="2" charset="77"/>
              <a:ea typeface="Calibri"/>
              <a:cs typeface="Calibri"/>
              <a:sym typeface="Calibri"/>
            </a:endParaRPr>
          </a:p>
        </p:txBody>
      </p:sp>
      <p:sp>
        <p:nvSpPr>
          <p:cNvPr id="1029" name="Google Shape;1029;p57"/>
          <p:cNvSpPr/>
          <p:nvPr/>
        </p:nvSpPr>
        <p:spPr>
          <a:xfrm>
            <a:off x="7005201" y="2378938"/>
            <a:ext cx="1166098" cy="304799"/>
          </a:xfrm>
          <a:prstGeom prst="rect">
            <a:avLst/>
          </a:prstGeom>
          <a:noFill/>
          <a:ln>
            <a:noFill/>
          </a:ln>
        </p:spPr>
        <p:txBody>
          <a:bodyPr spcFirstLastPara="1" wrap="square" lIns="0" tIns="0" rIns="0" bIns="0" anchor="t" anchorCtr="0">
            <a:noAutofit/>
          </a:bodyPr>
          <a:lstStyle/>
          <a:p>
            <a:pPr lvl="0" algn="ctr"/>
            <a:r>
              <a:rPr lang="tr-TR" sz="1600" b="1" dirty="0">
                <a:latin typeface="Montserrat" panose="02000505000000020004" pitchFamily="2" charset="77"/>
                <a:ea typeface="Open Sans Semibold"/>
                <a:cs typeface="Open Sans Semibold"/>
                <a:sym typeface="Open Sans SemiBold"/>
              </a:rPr>
              <a:t>3</a:t>
            </a:r>
            <a:endParaRPr lang="tr-TR" sz="1600" dirty="0">
              <a:latin typeface="Montserrat" panose="02000505000000020004" pitchFamily="2" charset="77"/>
              <a:ea typeface="Calibri"/>
              <a:cs typeface="Calibri"/>
              <a:sym typeface="Calibri"/>
            </a:endParaRPr>
          </a:p>
        </p:txBody>
      </p:sp>
      <p:sp>
        <p:nvSpPr>
          <p:cNvPr id="1030" name="Google Shape;1030;p57"/>
          <p:cNvSpPr/>
          <p:nvPr/>
        </p:nvSpPr>
        <p:spPr>
          <a:xfrm>
            <a:off x="759498" y="2412293"/>
            <a:ext cx="1678902" cy="354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chemeClr val="bg1"/>
                </a:solidFill>
                <a:latin typeface="Montserrat" panose="02000505000000020004" pitchFamily="2" charset="77"/>
                <a:ea typeface="Open Sans Semibold"/>
                <a:cs typeface="Open Sans Semibold"/>
                <a:sym typeface="Open Sans SemiBold"/>
              </a:rPr>
              <a:t>1</a:t>
            </a:r>
            <a:endParaRPr sz="2400" dirty="0">
              <a:solidFill>
                <a:schemeClr val="bg1"/>
              </a:solidFill>
              <a:latin typeface="Montserrat" panose="02000505000000020004" pitchFamily="2" charset="77"/>
              <a:ea typeface="Calibri"/>
              <a:cs typeface="Calibri"/>
              <a:sym typeface="Calibri"/>
            </a:endParaRPr>
          </a:p>
        </p:txBody>
      </p:sp>
      <p:sp>
        <p:nvSpPr>
          <p:cNvPr id="1031" name="Google Shape;1031;p57"/>
          <p:cNvSpPr/>
          <p:nvPr/>
        </p:nvSpPr>
        <p:spPr>
          <a:xfrm>
            <a:off x="9566899" y="2449008"/>
            <a:ext cx="1925700" cy="354000"/>
          </a:xfrm>
          <a:prstGeom prst="rect">
            <a:avLst/>
          </a:prstGeom>
          <a:noFill/>
          <a:ln>
            <a:noFill/>
          </a:ln>
        </p:spPr>
        <p:txBody>
          <a:bodyPr spcFirstLastPara="1" wrap="square" lIns="0" tIns="0" rIns="0" bIns="0" anchor="t" anchorCtr="0">
            <a:noAutofit/>
          </a:bodyPr>
          <a:lstStyle/>
          <a:p>
            <a:pPr lvl="0" algn="ctr"/>
            <a:r>
              <a:rPr lang="tr-TR" sz="1400" b="1" dirty="0">
                <a:latin typeface="Montserrat" panose="02000505000000020004" pitchFamily="2" charset="77"/>
                <a:ea typeface="Open Sans Semibold"/>
                <a:cs typeface="Open Sans Semibold"/>
                <a:sym typeface="Open Sans SemiBold"/>
              </a:rPr>
              <a:t>4</a:t>
            </a:r>
            <a:endParaRPr sz="1400" dirty="0">
              <a:solidFill>
                <a:schemeClr val="lt1"/>
              </a:solidFill>
              <a:latin typeface="Montserrat" panose="02000505000000020004" pitchFamily="2" charset="77"/>
              <a:ea typeface="Calibri"/>
              <a:cs typeface="Calibri"/>
              <a:sym typeface="Calibri"/>
            </a:endParaRPr>
          </a:p>
        </p:txBody>
      </p:sp>
      <p:sp>
        <p:nvSpPr>
          <p:cNvPr id="1041" name="Google Shape;1041;p57"/>
          <p:cNvSpPr/>
          <p:nvPr/>
        </p:nvSpPr>
        <p:spPr>
          <a:xfrm>
            <a:off x="3171825" y="2239237"/>
            <a:ext cx="17463" cy="3484562"/>
          </a:xfrm>
          <a:prstGeom prst="rect">
            <a:avLst/>
          </a:prstGeom>
          <a:solidFill>
            <a:srgbClr val="808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sp>
        <p:nvSpPr>
          <p:cNvPr id="1042" name="Google Shape;1042;p57"/>
          <p:cNvSpPr/>
          <p:nvPr/>
        </p:nvSpPr>
        <p:spPr>
          <a:xfrm>
            <a:off x="6089650" y="2239237"/>
            <a:ext cx="17463" cy="3484562"/>
          </a:xfrm>
          <a:prstGeom prst="rect">
            <a:avLst/>
          </a:prstGeom>
          <a:solidFill>
            <a:srgbClr val="808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sp>
        <p:nvSpPr>
          <p:cNvPr id="1043" name="Google Shape;1043;p57"/>
          <p:cNvSpPr/>
          <p:nvPr/>
        </p:nvSpPr>
        <p:spPr>
          <a:xfrm>
            <a:off x="9009063" y="2239237"/>
            <a:ext cx="15875" cy="3484562"/>
          </a:xfrm>
          <a:prstGeom prst="rect">
            <a:avLst/>
          </a:prstGeom>
          <a:solidFill>
            <a:srgbClr val="808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sp>
        <p:nvSpPr>
          <p:cNvPr id="25" name="Metin kutusu 24">
            <a:extLst>
              <a:ext uri="{FF2B5EF4-FFF2-40B4-BE49-F238E27FC236}">
                <a16:creationId xmlns:a16="http://schemas.microsoft.com/office/drawing/2014/main" id="{896F7B6E-3219-4467-90FD-FADDFD0A962B}"/>
              </a:ext>
            </a:extLst>
          </p:cNvPr>
          <p:cNvSpPr txBox="1"/>
          <p:nvPr/>
        </p:nvSpPr>
        <p:spPr>
          <a:xfrm>
            <a:off x="516285" y="3269586"/>
            <a:ext cx="2266205" cy="1561005"/>
          </a:xfrm>
          <a:prstGeom prst="rect">
            <a:avLst/>
          </a:prstGeom>
          <a:noFill/>
        </p:spPr>
        <p:txBody>
          <a:bodyPr wrap="square" rtlCol="0">
            <a:spAutoFit/>
          </a:bodyPr>
          <a:lstStyle/>
          <a:p>
            <a:pPr>
              <a:lnSpc>
                <a:spcPct val="107000"/>
              </a:lnSpc>
              <a:spcAft>
                <a:spcPts val="800"/>
              </a:spcAft>
            </a:pPr>
            <a:r>
              <a:rPr lang="tr-TR" sz="1800" dirty="0">
                <a:effectLst/>
                <a:latin typeface="Calibri" panose="020F0502020204030204" pitchFamily="34" charset="0"/>
                <a:ea typeface="Calibri" panose="020F0502020204030204" pitchFamily="34" charset="0"/>
                <a:cs typeface="Arial" panose="020B0604020202020204" pitchFamily="34" charset="0"/>
              </a:rPr>
              <a:t>Kasa mevcutlarının fiilen sayımı ve sayım tutanağına bağlanması gerekmektedir.</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0" name="Metin kutusu 89">
            <a:extLst>
              <a:ext uri="{FF2B5EF4-FFF2-40B4-BE49-F238E27FC236}">
                <a16:creationId xmlns:a16="http://schemas.microsoft.com/office/drawing/2014/main" id="{67DCC568-DD00-46CB-B9BC-5A65FFED6ED7}"/>
              </a:ext>
            </a:extLst>
          </p:cNvPr>
          <p:cNvSpPr txBox="1"/>
          <p:nvPr/>
        </p:nvSpPr>
        <p:spPr>
          <a:xfrm>
            <a:off x="3499939" y="3276736"/>
            <a:ext cx="2266205" cy="1200329"/>
          </a:xfrm>
          <a:prstGeom prst="rect">
            <a:avLst/>
          </a:prstGeom>
          <a:noFill/>
        </p:spPr>
        <p:txBody>
          <a:bodyPr wrap="square" rtlCol="0">
            <a:spAutoFit/>
          </a:bodyPr>
          <a:lstStyle/>
          <a:p>
            <a:r>
              <a:rPr lang="tr-TR" dirty="0"/>
              <a:t>Sayım sonucuna göre ilgili muhasebe kayıtlarının yapılması gerekmektedir.</a:t>
            </a:r>
            <a:endParaRPr lang="en-US" dirty="0"/>
          </a:p>
        </p:txBody>
      </p:sp>
      <p:sp>
        <p:nvSpPr>
          <p:cNvPr id="91" name="Metin kutusu 90">
            <a:extLst>
              <a:ext uri="{FF2B5EF4-FFF2-40B4-BE49-F238E27FC236}">
                <a16:creationId xmlns:a16="http://schemas.microsoft.com/office/drawing/2014/main" id="{5529CB5A-C36F-487A-95A0-2FBF96357AED}"/>
              </a:ext>
            </a:extLst>
          </p:cNvPr>
          <p:cNvSpPr txBox="1"/>
          <p:nvPr/>
        </p:nvSpPr>
        <p:spPr>
          <a:xfrm>
            <a:off x="6213476" y="3233375"/>
            <a:ext cx="2726701" cy="2031325"/>
          </a:xfrm>
          <a:prstGeom prst="rect">
            <a:avLst/>
          </a:prstGeom>
          <a:noFill/>
        </p:spPr>
        <p:txBody>
          <a:bodyPr wrap="square" rtlCol="0">
            <a:spAutoFit/>
          </a:bodyPr>
          <a:lstStyle/>
          <a:p>
            <a:r>
              <a:rPr lang="tr-TR" dirty="0"/>
              <a:t>Kayden var olan ancak fiilen kasada olmayan mevcutlar için gerekli düzeltme kayıtları yapılmalıdır.</a:t>
            </a:r>
          </a:p>
          <a:p>
            <a:r>
              <a:rPr lang="tr-TR" dirty="0"/>
              <a:t>Duruma göre adat hesaplaması yapılmalıdır. </a:t>
            </a:r>
            <a:endParaRPr lang="en-US" dirty="0"/>
          </a:p>
        </p:txBody>
      </p:sp>
      <p:sp>
        <p:nvSpPr>
          <p:cNvPr id="92" name="Metin kutusu 91">
            <a:extLst>
              <a:ext uri="{FF2B5EF4-FFF2-40B4-BE49-F238E27FC236}">
                <a16:creationId xmlns:a16="http://schemas.microsoft.com/office/drawing/2014/main" id="{9CBD72EB-AFBA-4AEB-8384-040F5127830D}"/>
              </a:ext>
            </a:extLst>
          </p:cNvPr>
          <p:cNvSpPr txBox="1"/>
          <p:nvPr/>
        </p:nvSpPr>
        <p:spPr>
          <a:xfrm>
            <a:off x="9396646" y="3314365"/>
            <a:ext cx="2266205" cy="1200329"/>
          </a:xfrm>
          <a:prstGeom prst="rect">
            <a:avLst/>
          </a:prstGeom>
          <a:noFill/>
        </p:spPr>
        <p:txBody>
          <a:bodyPr wrap="square" rtlCol="0">
            <a:spAutoFit/>
          </a:bodyPr>
          <a:lstStyle/>
          <a:p>
            <a:r>
              <a:rPr lang="tr-TR" dirty="0"/>
              <a:t>Yabancı para biriminden mevcutlar kur değerlemesine tabi tutulmalıdır.</a:t>
            </a:r>
            <a:endParaRPr lang="en-US" dirty="0"/>
          </a:p>
        </p:txBody>
      </p:sp>
      <p:sp>
        <p:nvSpPr>
          <p:cNvPr id="22" name="Freeform 1456">
            <a:extLst>
              <a:ext uri="{FF2B5EF4-FFF2-40B4-BE49-F238E27FC236}">
                <a16:creationId xmlns:a16="http://schemas.microsoft.com/office/drawing/2014/main" id="{DBAF5C14-8C4B-4C6B-BB8B-FCA6347C1BDA}"/>
              </a:ext>
            </a:extLst>
          </p:cNvPr>
          <p:cNvSpPr>
            <a:spLocks/>
          </p:cNvSpPr>
          <p:nvPr/>
        </p:nvSpPr>
        <p:spPr bwMode="auto">
          <a:xfrm>
            <a:off x="12822" y="-1337"/>
            <a:ext cx="12179177" cy="830263"/>
          </a:xfrm>
          <a:custGeom>
            <a:avLst/>
            <a:gdLst>
              <a:gd name="T0" fmla="*/ 12190413 w 2770"/>
              <a:gd name="T1" fmla="*/ 3365014 h 940"/>
              <a:gd name="T2" fmla="*/ 8880958 w 2770"/>
              <a:gd name="T3" fmla="*/ 3219666 h 940"/>
              <a:gd name="T4" fmla="*/ 3124618 w 2770"/>
              <a:gd name="T5" fmla="*/ 3294542 h 940"/>
              <a:gd name="T6" fmla="*/ 0 w 2770"/>
              <a:gd name="T7" fmla="*/ 1915944 h 940"/>
              <a:gd name="T8" fmla="*/ 0 w 2770"/>
              <a:gd name="T9" fmla="*/ 0 h 940"/>
              <a:gd name="T10" fmla="*/ 12190413 w 2770"/>
              <a:gd name="T11" fmla="*/ 0 h 940"/>
              <a:gd name="T12" fmla="*/ 12190413 w 2770"/>
              <a:gd name="T13" fmla="*/ 3365014 h 9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70" h="940">
                <a:moveTo>
                  <a:pt x="2770" y="764"/>
                </a:moveTo>
                <a:cubicBezTo>
                  <a:pt x="2770" y="764"/>
                  <a:pt x="2447" y="531"/>
                  <a:pt x="2018" y="731"/>
                </a:cubicBezTo>
                <a:cubicBezTo>
                  <a:pt x="1568" y="940"/>
                  <a:pt x="1502" y="395"/>
                  <a:pt x="710" y="748"/>
                </a:cubicBezTo>
                <a:cubicBezTo>
                  <a:pt x="296" y="932"/>
                  <a:pt x="0" y="435"/>
                  <a:pt x="0" y="435"/>
                </a:cubicBezTo>
                <a:cubicBezTo>
                  <a:pt x="0" y="0"/>
                  <a:pt x="0" y="0"/>
                  <a:pt x="0" y="0"/>
                </a:cubicBezTo>
                <a:cubicBezTo>
                  <a:pt x="2770" y="0"/>
                  <a:pt x="2770" y="0"/>
                  <a:pt x="2770" y="0"/>
                </a:cubicBezTo>
                <a:lnTo>
                  <a:pt x="2770" y="764"/>
                </a:lnTo>
                <a:close/>
              </a:path>
            </a:pathLst>
          </a:custGeom>
          <a:solidFill>
            <a:schemeClr val="accent2">
              <a:lumMod val="75000"/>
              <a:alpha val="50000"/>
            </a:schemeClr>
          </a:solidFill>
          <a:ln>
            <a:noFill/>
          </a:ln>
        </p:spPr>
        <p:txBody>
          <a:bodyPr/>
          <a:lstStyle/>
          <a:p>
            <a:pPr algn="ctr"/>
            <a:endParaRPr lang="tr-TR" dirty="0">
              <a:solidFill>
                <a:schemeClr val="tx1">
                  <a:lumMod val="95000"/>
                  <a:lumOff val="5000"/>
                </a:schemeClr>
              </a:solidFill>
            </a:endParaRPr>
          </a:p>
        </p:txBody>
      </p:sp>
      <p:sp>
        <p:nvSpPr>
          <p:cNvPr id="23" name="Metin kutusu 22">
            <a:extLst>
              <a:ext uri="{FF2B5EF4-FFF2-40B4-BE49-F238E27FC236}">
                <a16:creationId xmlns:a16="http://schemas.microsoft.com/office/drawing/2014/main" id="{B1CABCBA-96E0-445C-8F50-B012C37A2770}"/>
              </a:ext>
            </a:extLst>
          </p:cNvPr>
          <p:cNvSpPr txBox="1"/>
          <p:nvPr/>
        </p:nvSpPr>
        <p:spPr>
          <a:xfrm>
            <a:off x="3506366" y="4770643"/>
            <a:ext cx="2266205" cy="646331"/>
          </a:xfrm>
          <a:prstGeom prst="rect">
            <a:avLst/>
          </a:prstGeom>
          <a:noFill/>
        </p:spPr>
        <p:txBody>
          <a:bodyPr wrap="square" rtlCol="0">
            <a:spAutoFit/>
          </a:bodyPr>
          <a:lstStyle/>
          <a:p>
            <a:r>
              <a:rPr lang="tr-TR" dirty="0">
                <a:solidFill>
                  <a:srgbClr val="FF0000"/>
                </a:solidFill>
              </a:rPr>
              <a:t>Kasa sayım fazlalıkları</a:t>
            </a:r>
          </a:p>
          <a:p>
            <a:r>
              <a:rPr lang="tr-TR" dirty="0">
                <a:solidFill>
                  <a:srgbClr val="FF0000"/>
                </a:solidFill>
              </a:rPr>
              <a:t>Kasa sayım noksanları</a:t>
            </a:r>
            <a:endParaRPr lang="en-US" dirty="0">
              <a:solidFill>
                <a:srgbClr val="FF0000"/>
              </a:solidFill>
            </a:endParaRPr>
          </a:p>
        </p:txBody>
      </p:sp>
      <p:sp>
        <p:nvSpPr>
          <p:cNvPr id="26" name="Metin kutusu 25">
            <a:extLst>
              <a:ext uri="{FF2B5EF4-FFF2-40B4-BE49-F238E27FC236}">
                <a16:creationId xmlns:a16="http://schemas.microsoft.com/office/drawing/2014/main" id="{FBDF563A-3DFB-4A5D-8FE3-534098291987}"/>
              </a:ext>
            </a:extLst>
          </p:cNvPr>
          <p:cNvSpPr txBox="1"/>
          <p:nvPr/>
        </p:nvSpPr>
        <p:spPr>
          <a:xfrm>
            <a:off x="9366943" y="4856806"/>
            <a:ext cx="2266205" cy="369332"/>
          </a:xfrm>
          <a:prstGeom prst="rect">
            <a:avLst/>
          </a:prstGeom>
          <a:noFill/>
        </p:spPr>
        <p:txBody>
          <a:bodyPr wrap="square" rtlCol="0">
            <a:spAutoFit/>
          </a:bodyPr>
          <a:lstStyle/>
          <a:p>
            <a:r>
              <a:rPr lang="tr-TR" dirty="0">
                <a:solidFill>
                  <a:srgbClr val="FF0000"/>
                </a:solidFill>
              </a:rPr>
              <a:t>Efektif Alış Kuru</a:t>
            </a:r>
          </a:p>
        </p:txBody>
      </p:sp>
      <p:sp>
        <p:nvSpPr>
          <p:cNvPr id="27" name="Alt Başlık 8">
            <a:extLst>
              <a:ext uri="{FF2B5EF4-FFF2-40B4-BE49-F238E27FC236}">
                <a16:creationId xmlns:a16="http://schemas.microsoft.com/office/drawing/2014/main" id="{6E121267-4100-427E-84D7-384B935D6459}"/>
              </a:ext>
            </a:extLst>
          </p:cNvPr>
          <p:cNvSpPr txBox="1">
            <a:spLocks/>
          </p:cNvSpPr>
          <p:nvPr/>
        </p:nvSpPr>
        <p:spPr>
          <a:xfrm>
            <a:off x="1902897" y="-51826"/>
            <a:ext cx="7178351"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buFontTx/>
              <a:buNone/>
            </a:pPr>
            <a:r>
              <a:rPr lang="tr-TR" altLang="en-US" sz="3200" dirty="0">
                <a:solidFill>
                  <a:schemeClr val="tx1">
                    <a:lumMod val="95000"/>
                    <a:lumOff val="5000"/>
                  </a:schemeClr>
                </a:solidFill>
                <a:latin typeface="Bahnschrift SemiLight" panose="020B0502040204020203" pitchFamily="34" charset="0"/>
              </a:rPr>
              <a:t>ENVANTER İŞLEMLERİ</a:t>
            </a:r>
            <a:endParaRPr lang="en-US" altLang="en-US" sz="3200" dirty="0">
              <a:solidFill>
                <a:schemeClr val="tx1">
                  <a:lumMod val="95000"/>
                  <a:lumOff val="5000"/>
                </a:schemeClr>
              </a:solidFill>
              <a:latin typeface="Bahnschrift SemiLight" panose="020B0502040204020203" pitchFamily="34" charset="0"/>
            </a:endParaRPr>
          </a:p>
        </p:txBody>
      </p:sp>
    </p:spTree>
    <p:extLst>
      <p:ext uri="{BB962C8B-B14F-4D97-AF65-F5344CB8AC3E}">
        <p14:creationId xmlns:p14="http://schemas.microsoft.com/office/powerpoint/2010/main" val="2495262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79"/>
        <p:cNvGrpSpPr/>
        <p:nvPr/>
      </p:nvGrpSpPr>
      <p:grpSpPr>
        <a:xfrm>
          <a:off x="0" y="0"/>
          <a:ext cx="0" cy="0"/>
          <a:chOff x="0" y="0"/>
          <a:chExt cx="0" cy="0"/>
        </a:xfrm>
      </p:grpSpPr>
      <p:pic>
        <p:nvPicPr>
          <p:cNvPr id="980" name="Google Shape;980;p57"/>
          <p:cNvPicPr preferRelativeResize="0"/>
          <p:nvPr/>
        </p:nvPicPr>
        <p:blipFill rotWithShape="1">
          <a:blip r:embed="rId3">
            <a:alphaModFix/>
          </a:blip>
          <a:srcRect/>
          <a:stretch/>
        </p:blipFill>
        <p:spPr>
          <a:xfrm>
            <a:off x="334963" y="2104299"/>
            <a:ext cx="11485562" cy="906463"/>
          </a:xfrm>
          <a:prstGeom prst="rect">
            <a:avLst/>
          </a:prstGeom>
          <a:noFill/>
          <a:ln>
            <a:noFill/>
          </a:ln>
        </p:spPr>
      </p:pic>
      <p:sp>
        <p:nvSpPr>
          <p:cNvPr id="986" name="Google Shape;986;p57"/>
          <p:cNvSpPr/>
          <p:nvPr/>
        </p:nvSpPr>
        <p:spPr>
          <a:xfrm>
            <a:off x="4019627" y="5503137"/>
            <a:ext cx="1174750" cy="211137"/>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p:txBody>
      </p:sp>
      <p:sp>
        <p:nvSpPr>
          <p:cNvPr id="1027" name="Google Shape;1027;p57"/>
          <p:cNvSpPr/>
          <p:nvPr/>
        </p:nvSpPr>
        <p:spPr>
          <a:xfrm>
            <a:off x="518892" y="1300213"/>
            <a:ext cx="1763992" cy="50048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rgbClr val="000000"/>
                </a:solidFill>
                <a:latin typeface="Montserrat ExtraBold" panose="02000505000000020004" pitchFamily="2" charset="77"/>
                <a:ea typeface="Open Sans"/>
                <a:cs typeface="Open Sans"/>
                <a:sym typeface="Open Sans"/>
              </a:rPr>
              <a:t>Bankalar</a:t>
            </a:r>
            <a:endParaRPr sz="2400" b="1" dirty="0">
              <a:solidFill>
                <a:schemeClr val="dk1"/>
              </a:solidFill>
              <a:latin typeface="Montserrat ExtraBold" panose="02000505000000020004" pitchFamily="2" charset="77"/>
              <a:ea typeface="Calibri"/>
              <a:cs typeface="Calibri"/>
              <a:sym typeface="Calibri"/>
            </a:endParaRPr>
          </a:p>
        </p:txBody>
      </p:sp>
      <p:sp>
        <p:nvSpPr>
          <p:cNvPr id="1028" name="Google Shape;1028;p57"/>
          <p:cNvSpPr/>
          <p:nvPr/>
        </p:nvSpPr>
        <p:spPr>
          <a:xfrm>
            <a:off x="3482897" y="2401174"/>
            <a:ext cx="2187651" cy="354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1600" b="1" dirty="0">
                <a:latin typeface="Montserrat" panose="02000505000000020004" pitchFamily="2" charset="77"/>
                <a:ea typeface="Open Sans Semibold"/>
                <a:cs typeface="Open Sans Semibold"/>
                <a:sym typeface="Open Sans SemiBold"/>
              </a:rPr>
              <a:t>2</a:t>
            </a:r>
            <a:endParaRPr sz="1600" dirty="0">
              <a:latin typeface="Montserrat" panose="02000505000000020004" pitchFamily="2" charset="77"/>
              <a:ea typeface="Calibri"/>
              <a:cs typeface="Calibri"/>
              <a:sym typeface="Calibri"/>
            </a:endParaRPr>
          </a:p>
        </p:txBody>
      </p:sp>
      <p:sp>
        <p:nvSpPr>
          <p:cNvPr id="1029" name="Google Shape;1029;p57"/>
          <p:cNvSpPr/>
          <p:nvPr/>
        </p:nvSpPr>
        <p:spPr>
          <a:xfrm>
            <a:off x="7005201" y="2378938"/>
            <a:ext cx="1166098" cy="304799"/>
          </a:xfrm>
          <a:prstGeom prst="rect">
            <a:avLst/>
          </a:prstGeom>
          <a:noFill/>
          <a:ln>
            <a:noFill/>
          </a:ln>
        </p:spPr>
        <p:txBody>
          <a:bodyPr spcFirstLastPara="1" wrap="square" lIns="0" tIns="0" rIns="0" bIns="0" anchor="t" anchorCtr="0">
            <a:noAutofit/>
          </a:bodyPr>
          <a:lstStyle/>
          <a:p>
            <a:pPr lvl="0" algn="ctr"/>
            <a:r>
              <a:rPr lang="tr-TR" sz="1600" b="1" dirty="0">
                <a:latin typeface="Montserrat" panose="02000505000000020004" pitchFamily="2" charset="77"/>
                <a:ea typeface="Open Sans Semibold"/>
                <a:cs typeface="Open Sans Semibold"/>
                <a:sym typeface="Open Sans SemiBold"/>
              </a:rPr>
              <a:t>3</a:t>
            </a:r>
            <a:endParaRPr lang="tr-TR" sz="1600" dirty="0">
              <a:latin typeface="Montserrat" panose="02000505000000020004" pitchFamily="2" charset="77"/>
              <a:ea typeface="Calibri"/>
              <a:cs typeface="Calibri"/>
              <a:sym typeface="Calibri"/>
            </a:endParaRPr>
          </a:p>
        </p:txBody>
      </p:sp>
      <p:sp>
        <p:nvSpPr>
          <p:cNvPr id="1030" name="Google Shape;1030;p57"/>
          <p:cNvSpPr/>
          <p:nvPr/>
        </p:nvSpPr>
        <p:spPr>
          <a:xfrm>
            <a:off x="759498" y="2412293"/>
            <a:ext cx="1678902" cy="354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chemeClr val="bg1"/>
                </a:solidFill>
                <a:latin typeface="Montserrat" panose="02000505000000020004" pitchFamily="2" charset="77"/>
                <a:ea typeface="Open Sans Semibold"/>
                <a:cs typeface="Open Sans Semibold"/>
                <a:sym typeface="Open Sans SemiBold"/>
              </a:rPr>
              <a:t>1</a:t>
            </a:r>
            <a:endParaRPr sz="2400" dirty="0">
              <a:solidFill>
                <a:schemeClr val="bg1"/>
              </a:solidFill>
              <a:latin typeface="Montserrat" panose="02000505000000020004" pitchFamily="2" charset="77"/>
              <a:ea typeface="Calibri"/>
              <a:cs typeface="Calibri"/>
              <a:sym typeface="Calibri"/>
            </a:endParaRPr>
          </a:p>
        </p:txBody>
      </p:sp>
      <p:sp>
        <p:nvSpPr>
          <p:cNvPr id="1031" name="Google Shape;1031;p57"/>
          <p:cNvSpPr/>
          <p:nvPr/>
        </p:nvSpPr>
        <p:spPr>
          <a:xfrm>
            <a:off x="9566899" y="2449008"/>
            <a:ext cx="1925700" cy="354000"/>
          </a:xfrm>
          <a:prstGeom prst="rect">
            <a:avLst/>
          </a:prstGeom>
          <a:noFill/>
          <a:ln>
            <a:noFill/>
          </a:ln>
        </p:spPr>
        <p:txBody>
          <a:bodyPr spcFirstLastPara="1" wrap="square" lIns="0" tIns="0" rIns="0" bIns="0" anchor="t" anchorCtr="0">
            <a:noAutofit/>
          </a:bodyPr>
          <a:lstStyle/>
          <a:p>
            <a:pPr lvl="0" algn="ctr"/>
            <a:r>
              <a:rPr lang="tr-TR" sz="1400" b="1" dirty="0">
                <a:latin typeface="Montserrat" panose="02000505000000020004" pitchFamily="2" charset="77"/>
                <a:ea typeface="Open Sans Semibold"/>
                <a:cs typeface="Open Sans Semibold"/>
                <a:sym typeface="Open Sans SemiBold"/>
              </a:rPr>
              <a:t>4</a:t>
            </a:r>
            <a:endParaRPr sz="1400" dirty="0">
              <a:solidFill>
                <a:schemeClr val="lt1"/>
              </a:solidFill>
              <a:latin typeface="Montserrat" panose="02000505000000020004" pitchFamily="2" charset="77"/>
              <a:ea typeface="Calibri"/>
              <a:cs typeface="Calibri"/>
              <a:sym typeface="Calibri"/>
            </a:endParaRPr>
          </a:p>
        </p:txBody>
      </p:sp>
      <p:sp>
        <p:nvSpPr>
          <p:cNvPr id="1041" name="Google Shape;1041;p57"/>
          <p:cNvSpPr/>
          <p:nvPr/>
        </p:nvSpPr>
        <p:spPr>
          <a:xfrm>
            <a:off x="3171825" y="2239237"/>
            <a:ext cx="17463" cy="3484562"/>
          </a:xfrm>
          <a:prstGeom prst="rect">
            <a:avLst/>
          </a:prstGeom>
          <a:solidFill>
            <a:srgbClr val="808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sp>
        <p:nvSpPr>
          <p:cNvPr id="1042" name="Google Shape;1042;p57"/>
          <p:cNvSpPr/>
          <p:nvPr/>
        </p:nvSpPr>
        <p:spPr>
          <a:xfrm>
            <a:off x="6089650" y="2239237"/>
            <a:ext cx="17463" cy="3484562"/>
          </a:xfrm>
          <a:prstGeom prst="rect">
            <a:avLst/>
          </a:prstGeom>
          <a:solidFill>
            <a:srgbClr val="808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sp>
        <p:nvSpPr>
          <p:cNvPr id="1043" name="Google Shape;1043;p57"/>
          <p:cNvSpPr/>
          <p:nvPr/>
        </p:nvSpPr>
        <p:spPr>
          <a:xfrm>
            <a:off x="9009063" y="2239237"/>
            <a:ext cx="15875" cy="3484562"/>
          </a:xfrm>
          <a:prstGeom prst="rect">
            <a:avLst/>
          </a:prstGeom>
          <a:solidFill>
            <a:srgbClr val="808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sp>
        <p:nvSpPr>
          <p:cNvPr id="25" name="Metin kutusu 24">
            <a:extLst>
              <a:ext uri="{FF2B5EF4-FFF2-40B4-BE49-F238E27FC236}">
                <a16:creationId xmlns:a16="http://schemas.microsoft.com/office/drawing/2014/main" id="{896F7B6E-3219-4467-90FD-FADDFD0A962B}"/>
              </a:ext>
            </a:extLst>
          </p:cNvPr>
          <p:cNvSpPr txBox="1"/>
          <p:nvPr/>
        </p:nvSpPr>
        <p:spPr>
          <a:xfrm>
            <a:off x="516285" y="3269586"/>
            <a:ext cx="2266205" cy="1561005"/>
          </a:xfrm>
          <a:prstGeom prst="rect">
            <a:avLst/>
          </a:prstGeom>
          <a:noFill/>
        </p:spPr>
        <p:txBody>
          <a:bodyPr wrap="square" rtlCol="0">
            <a:spAutoFit/>
          </a:bodyPr>
          <a:lstStyle/>
          <a:p>
            <a:pPr>
              <a:lnSpc>
                <a:spcPct val="107000"/>
              </a:lnSpc>
              <a:spcAft>
                <a:spcPts val="800"/>
              </a:spcAft>
            </a:pPr>
            <a:r>
              <a:rPr lang="tr-TR" sz="1800" dirty="0">
                <a:effectLst/>
                <a:latin typeface="Calibri" panose="020F0502020204030204" pitchFamily="34" charset="0"/>
                <a:ea typeface="Calibri" panose="020F0502020204030204" pitchFamily="34" charset="0"/>
                <a:cs typeface="Arial" panose="020B0604020202020204" pitchFamily="34" charset="0"/>
              </a:rPr>
              <a:t>Banka hesaplarının bakiyelerinin ilgili banka ekstreleri ile uyumlu olması gerekir.</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0" name="Metin kutusu 89">
            <a:extLst>
              <a:ext uri="{FF2B5EF4-FFF2-40B4-BE49-F238E27FC236}">
                <a16:creationId xmlns:a16="http://schemas.microsoft.com/office/drawing/2014/main" id="{67DCC568-DD00-46CB-B9BC-5A65FFED6ED7}"/>
              </a:ext>
            </a:extLst>
          </p:cNvPr>
          <p:cNvSpPr txBox="1"/>
          <p:nvPr/>
        </p:nvSpPr>
        <p:spPr>
          <a:xfrm>
            <a:off x="3499939" y="3276736"/>
            <a:ext cx="2266205" cy="1477328"/>
          </a:xfrm>
          <a:prstGeom prst="rect">
            <a:avLst/>
          </a:prstGeom>
          <a:noFill/>
        </p:spPr>
        <p:txBody>
          <a:bodyPr wrap="square" rtlCol="0">
            <a:spAutoFit/>
          </a:bodyPr>
          <a:lstStyle/>
          <a:p>
            <a:r>
              <a:rPr lang="tr-TR" dirty="0"/>
              <a:t>Yabancı para biriminden banka hesaplarının kur değerlemesi yapılmalıdır.</a:t>
            </a:r>
            <a:endParaRPr lang="en-US" dirty="0"/>
          </a:p>
        </p:txBody>
      </p:sp>
      <p:sp>
        <p:nvSpPr>
          <p:cNvPr id="91" name="Metin kutusu 90">
            <a:extLst>
              <a:ext uri="{FF2B5EF4-FFF2-40B4-BE49-F238E27FC236}">
                <a16:creationId xmlns:a16="http://schemas.microsoft.com/office/drawing/2014/main" id="{5529CB5A-C36F-487A-95A0-2FBF96357AED}"/>
              </a:ext>
            </a:extLst>
          </p:cNvPr>
          <p:cNvSpPr txBox="1"/>
          <p:nvPr/>
        </p:nvSpPr>
        <p:spPr>
          <a:xfrm>
            <a:off x="6468844" y="3233375"/>
            <a:ext cx="2471333" cy="1477328"/>
          </a:xfrm>
          <a:prstGeom prst="rect">
            <a:avLst/>
          </a:prstGeom>
          <a:noFill/>
        </p:spPr>
        <p:txBody>
          <a:bodyPr wrap="square" rtlCol="0">
            <a:spAutoFit/>
          </a:bodyPr>
          <a:lstStyle/>
          <a:p>
            <a:r>
              <a:rPr lang="tr-TR" dirty="0"/>
              <a:t>Vadeli mevduatlar için kıst döneme ait faiz gelirleri hesaplanmalı ve faiz tahakkuku yapılmalıdır.</a:t>
            </a:r>
            <a:endParaRPr lang="en-US" dirty="0"/>
          </a:p>
        </p:txBody>
      </p:sp>
      <p:sp>
        <p:nvSpPr>
          <p:cNvPr id="92" name="Metin kutusu 91">
            <a:extLst>
              <a:ext uri="{FF2B5EF4-FFF2-40B4-BE49-F238E27FC236}">
                <a16:creationId xmlns:a16="http://schemas.microsoft.com/office/drawing/2014/main" id="{9CBD72EB-AFBA-4AEB-8384-040F5127830D}"/>
              </a:ext>
            </a:extLst>
          </p:cNvPr>
          <p:cNvSpPr txBox="1"/>
          <p:nvPr/>
        </p:nvSpPr>
        <p:spPr>
          <a:xfrm>
            <a:off x="9396646" y="3247074"/>
            <a:ext cx="2266205" cy="1477328"/>
          </a:xfrm>
          <a:prstGeom prst="rect">
            <a:avLst/>
          </a:prstGeom>
          <a:noFill/>
        </p:spPr>
        <p:txBody>
          <a:bodyPr wrap="square" rtlCol="0">
            <a:spAutoFit/>
          </a:bodyPr>
          <a:lstStyle/>
          <a:p>
            <a:r>
              <a:rPr lang="tr-TR" dirty="0"/>
              <a:t>Faiz gelirleri için ilgili bankadan vergi kesintisi yazıları alınmalı ve kayıtlar ile kontrol edilmelidir.</a:t>
            </a:r>
            <a:endParaRPr lang="en-US" dirty="0"/>
          </a:p>
        </p:txBody>
      </p:sp>
      <p:sp>
        <p:nvSpPr>
          <p:cNvPr id="22" name="Freeform 1456">
            <a:extLst>
              <a:ext uri="{FF2B5EF4-FFF2-40B4-BE49-F238E27FC236}">
                <a16:creationId xmlns:a16="http://schemas.microsoft.com/office/drawing/2014/main" id="{DBAF5C14-8C4B-4C6B-BB8B-FCA6347C1BDA}"/>
              </a:ext>
            </a:extLst>
          </p:cNvPr>
          <p:cNvSpPr>
            <a:spLocks/>
          </p:cNvSpPr>
          <p:nvPr/>
        </p:nvSpPr>
        <p:spPr bwMode="auto">
          <a:xfrm>
            <a:off x="12822" y="8567"/>
            <a:ext cx="12179177" cy="830263"/>
          </a:xfrm>
          <a:custGeom>
            <a:avLst/>
            <a:gdLst>
              <a:gd name="T0" fmla="*/ 12190413 w 2770"/>
              <a:gd name="T1" fmla="*/ 3365014 h 940"/>
              <a:gd name="T2" fmla="*/ 8880958 w 2770"/>
              <a:gd name="T3" fmla="*/ 3219666 h 940"/>
              <a:gd name="T4" fmla="*/ 3124618 w 2770"/>
              <a:gd name="T5" fmla="*/ 3294542 h 940"/>
              <a:gd name="T6" fmla="*/ 0 w 2770"/>
              <a:gd name="T7" fmla="*/ 1915944 h 940"/>
              <a:gd name="T8" fmla="*/ 0 w 2770"/>
              <a:gd name="T9" fmla="*/ 0 h 940"/>
              <a:gd name="T10" fmla="*/ 12190413 w 2770"/>
              <a:gd name="T11" fmla="*/ 0 h 940"/>
              <a:gd name="T12" fmla="*/ 12190413 w 2770"/>
              <a:gd name="T13" fmla="*/ 3365014 h 9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70" h="940">
                <a:moveTo>
                  <a:pt x="2770" y="764"/>
                </a:moveTo>
                <a:cubicBezTo>
                  <a:pt x="2770" y="764"/>
                  <a:pt x="2447" y="531"/>
                  <a:pt x="2018" y="731"/>
                </a:cubicBezTo>
                <a:cubicBezTo>
                  <a:pt x="1568" y="940"/>
                  <a:pt x="1502" y="395"/>
                  <a:pt x="710" y="748"/>
                </a:cubicBezTo>
                <a:cubicBezTo>
                  <a:pt x="296" y="932"/>
                  <a:pt x="0" y="435"/>
                  <a:pt x="0" y="435"/>
                </a:cubicBezTo>
                <a:cubicBezTo>
                  <a:pt x="0" y="0"/>
                  <a:pt x="0" y="0"/>
                  <a:pt x="0" y="0"/>
                </a:cubicBezTo>
                <a:cubicBezTo>
                  <a:pt x="2770" y="0"/>
                  <a:pt x="2770" y="0"/>
                  <a:pt x="2770" y="0"/>
                </a:cubicBezTo>
                <a:lnTo>
                  <a:pt x="2770" y="764"/>
                </a:lnTo>
                <a:close/>
              </a:path>
            </a:pathLst>
          </a:custGeom>
          <a:solidFill>
            <a:schemeClr val="accent2">
              <a:lumMod val="75000"/>
              <a:alpha val="50000"/>
            </a:schemeClr>
          </a:solidFill>
          <a:ln>
            <a:noFill/>
          </a:ln>
        </p:spPr>
        <p:txBody>
          <a:bodyPr/>
          <a:lstStyle/>
          <a:p>
            <a:pPr algn="ctr"/>
            <a:endParaRPr lang="tr-TR" dirty="0">
              <a:solidFill>
                <a:schemeClr val="tx1">
                  <a:lumMod val="95000"/>
                  <a:lumOff val="5000"/>
                </a:schemeClr>
              </a:solidFill>
            </a:endParaRPr>
          </a:p>
        </p:txBody>
      </p:sp>
      <p:sp>
        <p:nvSpPr>
          <p:cNvPr id="23" name="Metin kutusu 22">
            <a:extLst>
              <a:ext uri="{FF2B5EF4-FFF2-40B4-BE49-F238E27FC236}">
                <a16:creationId xmlns:a16="http://schemas.microsoft.com/office/drawing/2014/main" id="{33D4F78D-2576-436E-9BCD-C9612897B78D}"/>
              </a:ext>
            </a:extLst>
          </p:cNvPr>
          <p:cNvSpPr txBox="1"/>
          <p:nvPr/>
        </p:nvSpPr>
        <p:spPr>
          <a:xfrm>
            <a:off x="3506366" y="5020038"/>
            <a:ext cx="2266205" cy="369332"/>
          </a:xfrm>
          <a:prstGeom prst="rect">
            <a:avLst/>
          </a:prstGeom>
          <a:noFill/>
        </p:spPr>
        <p:txBody>
          <a:bodyPr wrap="square" rtlCol="0">
            <a:spAutoFit/>
          </a:bodyPr>
          <a:lstStyle/>
          <a:p>
            <a:r>
              <a:rPr lang="tr-TR" dirty="0">
                <a:solidFill>
                  <a:srgbClr val="FF0000"/>
                </a:solidFill>
              </a:rPr>
              <a:t>Döviz Alış Kuru</a:t>
            </a:r>
          </a:p>
        </p:txBody>
      </p:sp>
      <p:sp>
        <p:nvSpPr>
          <p:cNvPr id="26" name="Alt Başlık 8">
            <a:extLst>
              <a:ext uri="{FF2B5EF4-FFF2-40B4-BE49-F238E27FC236}">
                <a16:creationId xmlns:a16="http://schemas.microsoft.com/office/drawing/2014/main" id="{1E460969-437D-4E14-B2AE-3229C286CF3E}"/>
              </a:ext>
            </a:extLst>
          </p:cNvPr>
          <p:cNvSpPr txBox="1">
            <a:spLocks/>
          </p:cNvSpPr>
          <p:nvPr/>
        </p:nvSpPr>
        <p:spPr>
          <a:xfrm>
            <a:off x="1902897" y="-51826"/>
            <a:ext cx="7178351"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buFontTx/>
              <a:buNone/>
            </a:pPr>
            <a:r>
              <a:rPr lang="tr-TR" altLang="en-US" sz="3200" dirty="0">
                <a:solidFill>
                  <a:schemeClr val="tx1">
                    <a:lumMod val="95000"/>
                    <a:lumOff val="5000"/>
                  </a:schemeClr>
                </a:solidFill>
                <a:latin typeface="Bahnschrift SemiLight" panose="020B0502040204020203" pitchFamily="34" charset="0"/>
              </a:rPr>
              <a:t>ENVANTER İŞLEMLERİ</a:t>
            </a:r>
            <a:endParaRPr lang="en-US" altLang="en-US" sz="3200" dirty="0">
              <a:solidFill>
                <a:schemeClr val="tx1">
                  <a:lumMod val="95000"/>
                  <a:lumOff val="5000"/>
                </a:schemeClr>
              </a:solidFill>
              <a:latin typeface="Bahnschrift SemiLight" panose="020B0502040204020203" pitchFamily="34" charset="0"/>
            </a:endParaRPr>
          </a:p>
        </p:txBody>
      </p:sp>
    </p:spTree>
    <p:extLst>
      <p:ext uri="{BB962C8B-B14F-4D97-AF65-F5344CB8AC3E}">
        <p14:creationId xmlns:p14="http://schemas.microsoft.com/office/powerpoint/2010/main" val="20511294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79"/>
        <p:cNvGrpSpPr/>
        <p:nvPr/>
      </p:nvGrpSpPr>
      <p:grpSpPr>
        <a:xfrm>
          <a:off x="0" y="0"/>
          <a:ext cx="0" cy="0"/>
          <a:chOff x="0" y="0"/>
          <a:chExt cx="0" cy="0"/>
        </a:xfrm>
      </p:grpSpPr>
      <p:pic>
        <p:nvPicPr>
          <p:cNvPr id="980" name="Google Shape;980;p57"/>
          <p:cNvPicPr preferRelativeResize="0"/>
          <p:nvPr/>
        </p:nvPicPr>
        <p:blipFill rotWithShape="1">
          <a:blip r:embed="rId3">
            <a:alphaModFix/>
          </a:blip>
          <a:srcRect/>
          <a:stretch/>
        </p:blipFill>
        <p:spPr>
          <a:xfrm>
            <a:off x="334963" y="2104299"/>
            <a:ext cx="11485562" cy="906463"/>
          </a:xfrm>
          <a:prstGeom prst="rect">
            <a:avLst/>
          </a:prstGeom>
          <a:noFill/>
          <a:ln>
            <a:noFill/>
          </a:ln>
        </p:spPr>
      </p:pic>
      <p:sp>
        <p:nvSpPr>
          <p:cNvPr id="985" name="Google Shape;985;p57"/>
          <p:cNvSpPr/>
          <p:nvPr/>
        </p:nvSpPr>
        <p:spPr>
          <a:xfrm>
            <a:off x="1108134" y="5503137"/>
            <a:ext cx="1174750" cy="211137"/>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p:txBody>
      </p:sp>
      <p:sp>
        <p:nvSpPr>
          <p:cNvPr id="986" name="Google Shape;986;p57"/>
          <p:cNvSpPr/>
          <p:nvPr/>
        </p:nvSpPr>
        <p:spPr>
          <a:xfrm>
            <a:off x="4019627" y="5503137"/>
            <a:ext cx="1174750" cy="211137"/>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p:txBody>
      </p:sp>
      <p:sp>
        <p:nvSpPr>
          <p:cNvPr id="987" name="Google Shape;987;p57"/>
          <p:cNvSpPr/>
          <p:nvPr/>
        </p:nvSpPr>
        <p:spPr>
          <a:xfrm>
            <a:off x="7008019" y="5503137"/>
            <a:ext cx="1174750" cy="211137"/>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p:txBody>
      </p:sp>
      <p:sp>
        <p:nvSpPr>
          <p:cNvPr id="1027" name="Google Shape;1027;p57"/>
          <p:cNvSpPr/>
          <p:nvPr/>
        </p:nvSpPr>
        <p:spPr>
          <a:xfrm>
            <a:off x="518891" y="1300213"/>
            <a:ext cx="2981047" cy="50048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rgbClr val="000000"/>
                </a:solidFill>
                <a:latin typeface="Montserrat ExtraBold" panose="02000505000000020004" pitchFamily="2" charset="77"/>
                <a:ea typeface="Open Sans"/>
                <a:cs typeface="Open Sans"/>
                <a:sym typeface="Open Sans"/>
              </a:rPr>
              <a:t>Çek ve Senetler</a:t>
            </a:r>
            <a:endParaRPr sz="2400" b="1" dirty="0">
              <a:solidFill>
                <a:schemeClr val="dk1"/>
              </a:solidFill>
              <a:latin typeface="Montserrat ExtraBold" panose="02000505000000020004" pitchFamily="2" charset="77"/>
              <a:ea typeface="Calibri"/>
              <a:cs typeface="Calibri"/>
              <a:sym typeface="Calibri"/>
            </a:endParaRPr>
          </a:p>
        </p:txBody>
      </p:sp>
      <p:sp>
        <p:nvSpPr>
          <p:cNvPr id="1028" name="Google Shape;1028;p57"/>
          <p:cNvSpPr/>
          <p:nvPr/>
        </p:nvSpPr>
        <p:spPr>
          <a:xfrm>
            <a:off x="3482897" y="2401174"/>
            <a:ext cx="2187651" cy="354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1600" b="1" dirty="0">
                <a:latin typeface="Montserrat" panose="02000505000000020004" pitchFamily="2" charset="77"/>
                <a:ea typeface="Open Sans Semibold"/>
                <a:cs typeface="Open Sans Semibold"/>
                <a:sym typeface="Open Sans SemiBold"/>
              </a:rPr>
              <a:t>2</a:t>
            </a:r>
            <a:endParaRPr sz="1600" dirty="0">
              <a:latin typeface="Montserrat" panose="02000505000000020004" pitchFamily="2" charset="77"/>
              <a:ea typeface="Calibri"/>
              <a:cs typeface="Calibri"/>
              <a:sym typeface="Calibri"/>
            </a:endParaRPr>
          </a:p>
        </p:txBody>
      </p:sp>
      <p:sp>
        <p:nvSpPr>
          <p:cNvPr id="1029" name="Google Shape;1029;p57"/>
          <p:cNvSpPr/>
          <p:nvPr/>
        </p:nvSpPr>
        <p:spPr>
          <a:xfrm>
            <a:off x="7005201" y="2378938"/>
            <a:ext cx="1166098" cy="304799"/>
          </a:xfrm>
          <a:prstGeom prst="rect">
            <a:avLst/>
          </a:prstGeom>
          <a:noFill/>
          <a:ln>
            <a:noFill/>
          </a:ln>
        </p:spPr>
        <p:txBody>
          <a:bodyPr spcFirstLastPara="1" wrap="square" lIns="0" tIns="0" rIns="0" bIns="0" anchor="t" anchorCtr="0">
            <a:noAutofit/>
          </a:bodyPr>
          <a:lstStyle/>
          <a:p>
            <a:pPr lvl="0" algn="ctr"/>
            <a:r>
              <a:rPr lang="tr-TR" sz="1600" b="1" dirty="0">
                <a:latin typeface="Montserrat" panose="02000505000000020004" pitchFamily="2" charset="77"/>
                <a:ea typeface="Open Sans Semibold"/>
                <a:cs typeface="Open Sans Semibold"/>
                <a:sym typeface="Open Sans SemiBold"/>
              </a:rPr>
              <a:t>3</a:t>
            </a:r>
            <a:endParaRPr lang="tr-TR" sz="1600" dirty="0">
              <a:latin typeface="Montserrat" panose="02000505000000020004" pitchFamily="2" charset="77"/>
              <a:ea typeface="Calibri"/>
              <a:cs typeface="Calibri"/>
              <a:sym typeface="Calibri"/>
            </a:endParaRPr>
          </a:p>
        </p:txBody>
      </p:sp>
      <p:sp>
        <p:nvSpPr>
          <p:cNvPr id="1030" name="Google Shape;1030;p57"/>
          <p:cNvSpPr/>
          <p:nvPr/>
        </p:nvSpPr>
        <p:spPr>
          <a:xfrm>
            <a:off x="759498" y="2412293"/>
            <a:ext cx="1678902" cy="354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chemeClr val="bg1"/>
                </a:solidFill>
                <a:latin typeface="Montserrat" panose="02000505000000020004" pitchFamily="2" charset="77"/>
                <a:ea typeface="Open Sans Semibold"/>
                <a:cs typeface="Open Sans Semibold"/>
                <a:sym typeface="Open Sans SemiBold"/>
              </a:rPr>
              <a:t>1</a:t>
            </a:r>
            <a:endParaRPr sz="2400" dirty="0">
              <a:solidFill>
                <a:schemeClr val="bg1"/>
              </a:solidFill>
              <a:latin typeface="Montserrat" panose="02000505000000020004" pitchFamily="2" charset="77"/>
              <a:ea typeface="Calibri"/>
              <a:cs typeface="Calibri"/>
              <a:sym typeface="Calibri"/>
            </a:endParaRPr>
          </a:p>
        </p:txBody>
      </p:sp>
      <p:sp>
        <p:nvSpPr>
          <p:cNvPr id="1031" name="Google Shape;1031;p57"/>
          <p:cNvSpPr/>
          <p:nvPr/>
        </p:nvSpPr>
        <p:spPr>
          <a:xfrm>
            <a:off x="9566899" y="2449008"/>
            <a:ext cx="1925700" cy="354000"/>
          </a:xfrm>
          <a:prstGeom prst="rect">
            <a:avLst/>
          </a:prstGeom>
          <a:noFill/>
          <a:ln>
            <a:noFill/>
          </a:ln>
        </p:spPr>
        <p:txBody>
          <a:bodyPr spcFirstLastPara="1" wrap="square" lIns="0" tIns="0" rIns="0" bIns="0" anchor="t" anchorCtr="0">
            <a:noAutofit/>
          </a:bodyPr>
          <a:lstStyle/>
          <a:p>
            <a:pPr lvl="0" algn="ctr"/>
            <a:r>
              <a:rPr lang="tr-TR" sz="1400" b="1" dirty="0">
                <a:latin typeface="Montserrat" panose="02000505000000020004" pitchFamily="2" charset="77"/>
                <a:ea typeface="Open Sans Semibold"/>
                <a:cs typeface="Open Sans Semibold"/>
                <a:sym typeface="Open Sans SemiBold"/>
              </a:rPr>
              <a:t>4</a:t>
            </a:r>
            <a:endParaRPr sz="1400" dirty="0">
              <a:solidFill>
                <a:schemeClr val="lt1"/>
              </a:solidFill>
              <a:latin typeface="Montserrat" panose="02000505000000020004" pitchFamily="2" charset="77"/>
              <a:ea typeface="Calibri"/>
              <a:cs typeface="Calibri"/>
              <a:sym typeface="Calibri"/>
            </a:endParaRPr>
          </a:p>
        </p:txBody>
      </p:sp>
      <p:sp>
        <p:nvSpPr>
          <p:cNvPr id="1041" name="Google Shape;1041;p57"/>
          <p:cNvSpPr/>
          <p:nvPr/>
        </p:nvSpPr>
        <p:spPr>
          <a:xfrm>
            <a:off x="3171825" y="2239237"/>
            <a:ext cx="17463" cy="3484562"/>
          </a:xfrm>
          <a:prstGeom prst="rect">
            <a:avLst/>
          </a:prstGeom>
          <a:solidFill>
            <a:srgbClr val="808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sp>
        <p:nvSpPr>
          <p:cNvPr id="1042" name="Google Shape;1042;p57"/>
          <p:cNvSpPr/>
          <p:nvPr/>
        </p:nvSpPr>
        <p:spPr>
          <a:xfrm>
            <a:off x="6089650" y="2239237"/>
            <a:ext cx="17463" cy="3484562"/>
          </a:xfrm>
          <a:prstGeom prst="rect">
            <a:avLst/>
          </a:prstGeom>
          <a:solidFill>
            <a:srgbClr val="808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sp>
        <p:nvSpPr>
          <p:cNvPr id="1043" name="Google Shape;1043;p57"/>
          <p:cNvSpPr/>
          <p:nvPr/>
        </p:nvSpPr>
        <p:spPr>
          <a:xfrm>
            <a:off x="9009063" y="2239237"/>
            <a:ext cx="15875" cy="3484562"/>
          </a:xfrm>
          <a:prstGeom prst="rect">
            <a:avLst/>
          </a:prstGeom>
          <a:solidFill>
            <a:srgbClr val="808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sp>
        <p:nvSpPr>
          <p:cNvPr id="25" name="Metin kutusu 24">
            <a:extLst>
              <a:ext uri="{FF2B5EF4-FFF2-40B4-BE49-F238E27FC236}">
                <a16:creationId xmlns:a16="http://schemas.microsoft.com/office/drawing/2014/main" id="{896F7B6E-3219-4467-90FD-FADDFD0A962B}"/>
              </a:ext>
            </a:extLst>
          </p:cNvPr>
          <p:cNvSpPr txBox="1"/>
          <p:nvPr/>
        </p:nvSpPr>
        <p:spPr>
          <a:xfrm>
            <a:off x="587748" y="3228021"/>
            <a:ext cx="2266205" cy="1857368"/>
          </a:xfrm>
          <a:prstGeom prst="rect">
            <a:avLst/>
          </a:prstGeom>
          <a:noFill/>
        </p:spPr>
        <p:txBody>
          <a:bodyPr wrap="square" rtlCol="0">
            <a:spAutoFit/>
          </a:bodyPr>
          <a:lstStyle/>
          <a:p>
            <a:pPr>
              <a:lnSpc>
                <a:spcPct val="107000"/>
              </a:lnSpc>
              <a:spcAft>
                <a:spcPts val="800"/>
              </a:spcAft>
            </a:pPr>
            <a:r>
              <a:rPr lang="tr-TR" dirty="0">
                <a:latin typeface="Calibri" panose="020F0502020204030204" pitchFamily="34" charset="0"/>
                <a:ea typeface="Calibri" panose="020F0502020204030204" pitchFamily="34" charset="0"/>
                <a:cs typeface="Arial" panose="020B0604020202020204" pitchFamily="34" charset="0"/>
              </a:rPr>
              <a:t>Portföydeki çekler sayılmalı ve kayıtlar ile karşılaştırılmalıdır. Sayım sonuçlarına göre ilgili muhasebe kayıtları yapılmalıdır.</a:t>
            </a:r>
          </a:p>
        </p:txBody>
      </p:sp>
      <p:sp>
        <p:nvSpPr>
          <p:cNvPr id="90" name="Metin kutusu 89">
            <a:extLst>
              <a:ext uri="{FF2B5EF4-FFF2-40B4-BE49-F238E27FC236}">
                <a16:creationId xmlns:a16="http://schemas.microsoft.com/office/drawing/2014/main" id="{67DCC568-DD00-46CB-B9BC-5A65FFED6ED7}"/>
              </a:ext>
            </a:extLst>
          </p:cNvPr>
          <p:cNvSpPr txBox="1"/>
          <p:nvPr/>
        </p:nvSpPr>
        <p:spPr>
          <a:xfrm>
            <a:off x="3488110" y="3248924"/>
            <a:ext cx="2266205" cy="1200329"/>
          </a:xfrm>
          <a:prstGeom prst="rect">
            <a:avLst/>
          </a:prstGeom>
          <a:noFill/>
        </p:spPr>
        <p:txBody>
          <a:bodyPr wrap="square" rtlCol="0">
            <a:spAutoFit/>
          </a:bodyPr>
          <a:lstStyle/>
          <a:p>
            <a:r>
              <a:rPr lang="tr-TR" dirty="0"/>
              <a:t>Tahsile verilen çekler ilgili bankalardan temin edilecek yazılar ile kontrol edilmelidir.</a:t>
            </a:r>
            <a:endParaRPr lang="en-US" dirty="0"/>
          </a:p>
        </p:txBody>
      </p:sp>
      <p:sp>
        <p:nvSpPr>
          <p:cNvPr id="91" name="Metin kutusu 90">
            <a:extLst>
              <a:ext uri="{FF2B5EF4-FFF2-40B4-BE49-F238E27FC236}">
                <a16:creationId xmlns:a16="http://schemas.microsoft.com/office/drawing/2014/main" id="{5529CB5A-C36F-487A-95A0-2FBF96357AED}"/>
              </a:ext>
            </a:extLst>
          </p:cNvPr>
          <p:cNvSpPr txBox="1"/>
          <p:nvPr/>
        </p:nvSpPr>
        <p:spPr>
          <a:xfrm>
            <a:off x="6468844" y="3233375"/>
            <a:ext cx="2471333" cy="923330"/>
          </a:xfrm>
          <a:prstGeom prst="rect">
            <a:avLst/>
          </a:prstGeom>
          <a:noFill/>
        </p:spPr>
        <p:txBody>
          <a:bodyPr wrap="square" rtlCol="0">
            <a:spAutoFit/>
          </a:bodyPr>
          <a:lstStyle/>
          <a:p>
            <a:r>
              <a:rPr lang="tr-TR" dirty="0"/>
              <a:t>Yabancı para biriminden çeklerin kur değerlemesi yapılmalıdır.</a:t>
            </a:r>
            <a:endParaRPr lang="en-US" dirty="0"/>
          </a:p>
        </p:txBody>
      </p:sp>
      <p:sp>
        <p:nvSpPr>
          <p:cNvPr id="92" name="Metin kutusu 91">
            <a:extLst>
              <a:ext uri="{FF2B5EF4-FFF2-40B4-BE49-F238E27FC236}">
                <a16:creationId xmlns:a16="http://schemas.microsoft.com/office/drawing/2014/main" id="{9CBD72EB-AFBA-4AEB-8384-040F5127830D}"/>
              </a:ext>
            </a:extLst>
          </p:cNvPr>
          <p:cNvSpPr txBox="1"/>
          <p:nvPr/>
        </p:nvSpPr>
        <p:spPr>
          <a:xfrm>
            <a:off x="9156820" y="3247074"/>
            <a:ext cx="2948602" cy="1754326"/>
          </a:xfrm>
          <a:prstGeom prst="rect">
            <a:avLst/>
          </a:prstGeom>
          <a:noFill/>
        </p:spPr>
        <p:txBody>
          <a:bodyPr wrap="square" rtlCol="0">
            <a:spAutoFit/>
          </a:bodyPr>
          <a:lstStyle/>
          <a:p>
            <a:r>
              <a:rPr lang="tr-TR" dirty="0"/>
              <a:t>Alınan Çekler hesabının bakiyesi Alacak Senetleri hesabına, verilen çekler hesabının bakiyesi ise Borç Senetleri hesabına aktarılmalıdır.</a:t>
            </a:r>
            <a:endParaRPr lang="en-US" dirty="0"/>
          </a:p>
        </p:txBody>
      </p:sp>
      <p:sp>
        <p:nvSpPr>
          <p:cNvPr id="22" name="Freeform 1456">
            <a:extLst>
              <a:ext uri="{FF2B5EF4-FFF2-40B4-BE49-F238E27FC236}">
                <a16:creationId xmlns:a16="http://schemas.microsoft.com/office/drawing/2014/main" id="{DBAF5C14-8C4B-4C6B-BB8B-FCA6347C1BDA}"/>
              </a:ext>
            </a:extLst>
          </p:cNvPr>
          <p:cNvSpPr>
            <a:spLocks/>
          </p:cNvSpPr>
          <p:nvPr/>
        </p:nvSpPr>
        <p:spPr bwMode="auto">
          <a:xfrm>
            <a:off x="-4764" y="14704"/>
            <a:ext cx="12196763" cy="830263"/>
          </a:xfrm>
          <a:custGeom>
            <a:avLst/>
            <a:gdLst>
              <a:gd name="T0" fmla="*/ 12190413 w 2770"/>
              <a:gd name="T1" fmla="*/ 3365014 h 940"/>
              <a:gd name="T2" fmla="*/ 8880958 w 2770"/>
              <a:gd name="T3" fmla="*/ 3219666 h 940"/>
              <a:gd name="T4" fmla="*/ 3124618 w 2770"/>
              <a:gd name="T5" fmla="*/ 3294542 h 940"/>
              <a:gd name="T6" fmla="*/ 0 w 2770"/>
              <a:gd name="T7" fmla="*/ 1915944 h 940"/>
              <a:gd name="T8" fmla="*/ 0 w 2770"/>
              <a:gd name="T9" fmla="*/ 0 h 940"/>
              <a:gd name="T10" fmla="*/ 12190413 w 2770"/>
              <a:gd name="T11" fmla="*/ 0 h 940"/>
              <a:gd name="T12" fmla="*/ 12190413 w 2770"/>
              <a:gd name="T13" fmla="*/ 3365014 h 9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70" h="940">
                <a:moveTo>
                  <a:pt x="2770" y="764"/>
                </a:moveTo>
                <a:cubicBezTo>
                  <a:pt x="2770" y="764"/>
                  <a:pt x="2447" y="531"/>
                  <a:pt x="2018" y="731"/>
                </a:cubicBezTo>
                <a:cubicBezTo>
                  <a:pt x="1568" y="940"/>
                  <a:pt x="1502" y="395"/>
                  <a:pt x="710" y="748"/>
                </a:cubicBezTo>
                <a:cubicBezTo>
                  <a:pt x="296" y="932"/>
                  <a:pt x="0" y="435"/>
                  <a:pt x="0" y="435"/>
                </a:cubicBezTo>
                <a:cubicBezTo>
                  <a:pt x="0" y="0"/>
                  <a:pt x="0" y="0"/>
                  <a:pt x="0" y="0"/>
                </a:cubicBezTo>
                <a:cubicBezTo>
                  <a:pt x="2770" y="0"/>
                  <a:pt x="2770" y="0"/>
                  <a:pt x="2770" y="0"/>
                </a:cubicBezTo>
                <a:lnTo>
                  <a:pt x="2770" y="764"/>
                </a:lnTo>
                <a:close/>
              </a:path>
            </a:pathLst>
          </a:custGeom>
          <a:solidFill>
            <a:schemeClr val="accent2">
              <a:lumMod val="75000"/>
              <a:alpha val="50000"/>
            </a:schemeClr>
          </a:solidFill>
          <a:ln>
            <a:noFill/>
          </a:ln>
        </p:spPr>
        <p:txBody>
          <a:bodyPr/>
          <a:lstStyle/>
          <a:p>
            <a:pPr algn="ctr"/>
            <a:endParaRPr lang="tr-TR" dirty="0">
              <a:solidFill>
                <a:schemeClr val="tx1">
                  <a:lumMod val="95000"/>
                  <a:lumOff val="5000"/>
                </a:schemeClr>
              </a:solidFill>
            </a:endParaRPr>
          </a:p>
        </p:txBody>
      </p:sp>
      <p:sp>
        <p:nvSpPr>
          <p:cNvPr id="23" name="Metin kutusu 22">
            <a:extLst>
              <a:ext uri="{FF2B5EF4-FFF2-40B4-BE49-F238E27FC236}">
                <a16:creationId xmlns:a16="http://schemas.microsoft.com/office/drawing/2014/main" id="{F44E6C73-5F6D-4785-81D8-4C9EDE6C1836}"/>
              </a:ext>
            </a:extLst>
          </p:cNvPr>
          <p:cNvSpPr txBox="1"/>
          <p:nvPr/>
        </p:nvSpPr>
        <p:spPr>
          <a:xfrm>
            <a:off x="6526215" y="4645255"/>
            <a:ext cx="2266205" cy="369332"/>
          </a:xfrm>
          <a:prstGeom prst="rect">
            <a:avLst/>
          </a:prstGeom>
          <a:noFill/>
        </p:spPr>
        <p:txBody>
          <a:bodyPr wrap="square" rtlCol="0">
            <a:spAutoFit/>
          </a:bodyPr>
          <a:lstStyle/>
          <a:p>
            <a:r>
              <a:rPr lang="tr-TR" dirty="0">
                <a:solidFill>
                  <a:srgbClr val="FF0000"/>
                </a:solidFill>
              </a:rPr>
              <a:t>Döviz Alış Kuru</a:t>
            </a:r>
          </a:p>
        </p:txBody>
      </p:sp>
      <p:sp>
        <p:nvSpPr>
          <p:cNvPr id="26" name="Metin kutusu 25">
            <a:extLst>
              <a:ext uri="{FF2B5EF4-FFF2-40B4-BE49-F238E27FC236}">
                <a16:creationId xmlns:a16="http://schemas.microsoft.com/office/drawing/2014/main" id="{3DC9B98B-EDD0-4EFA-B02F-303C6587CD0A}"/>
              </a:ext>
            </a:extLst>
          </p:cNvPr>
          <p:cNvSpPr txBox="1"/>
          <p:nvPr/>
        </p:nvSpPr>
        <p:spPr>
          <a:xfrm>
            <a:off x="9241581" y="5160980"/>
            <a:ext cx="2266205" cy="646331"/>
          </a:xfrm>
          <a:prstGeom prst="rect">
            <a:avLst/>
          </a:prstGeom>
          <a:noFill/>
        </p:spPr>
        <p:txBody>
          <a:bodyPr wrap="square" rtlCol="0">
            <a:spAutoFit/>
          </a:bodyPr>
          <a:lstStyle/>
          <a:p>
            <a:r>
              <a:rPr lang="tr-TR" dirty="0">
                <a:solidFill>
                  <a:srgbClr val="FF0000"/>
                </a:solidFill>
              </a:rPr>
              <a:t>Ticari nitelikli olmayan çekler için 136/336</a:t>
            </a:r>
          </a:p>
        </p:txBody>
      </p:sp>
      <p:sp>
        <p:nvSpPr>
          <p:cNvPr id="28" name="Alt Başlık 8">
            <a:extLst>
              <a:ext uri="{FF2B5EF4-FFF2-40B4-BE49-F238E27FC236}">
                <a16:creationId xmlns:a16="http://schemas.microsoft.com/office/drawing/2014/main" id="{85D2F403-2440-4C31-996C-F8AE54657D71}"/>
              </a:ext>
            </a:extLst>
          </p:cNvPr>
          <p:cNvSpPr txBox="1">
            <a:spLocks/>
          </p:cNvSpPr>
          <p:nvPr/>
        </p:nvSpPr>
        <p:spPr>
          <a:xfrm>
            <a:off x="1902897" y="-51826"/>
            <a:ext cx="7178351"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buFontTx/>
              <a:buNone/>
            </a:pPr>
            <a:r>
              <a:rPr lang="tr-TR" altLang="en-US" sz="3200" dirty="0">
                <a:solidFill>
                  <a:schemeClr val="tx1">
                    <a:lumMod val="95000"/>
                    <a:lumOff val="5000"/>
                  </a:schemeClr>
                </a:solidFill>
                <a:latin typeface="Bahnschrift SemiLight" panose="020B0502040204020203" pitchFamily="34" charset="0"/>
              </a:rPr>
              <a:t>ENVANTER İŞLEMLERİ</a:t>
            </a:r>
            <a:endParaRPr lang="en-US" altLang="en-US" sz="3200" dirty="0">
              <a:solidFill>
                <a:schemeClr val="tx1">
                  <a:lumMod val="95000"/>
                  <a:lumOff val="5000"/>
                </a:schemeClr>
              </a:solidFill>
              <a:latin typeface="Bahnschrift SemiLight" panose="020B0502040204020203" pitchFamily="34" charset="0"/>
            </a:endParaRPr>
          </a:p>
        </p:txBody>
      </p:sp>
    </p:spTree>
    <p:extLst>
      <p:ext uri="{BB962C8B-B14F-4D97-AF65-F5344CB8AC3E}">
        <p14:creationId xmlns:p14="http://schemas.microsoft.com/office/powerpoint/2010/main" val="2584428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79"/>
        <p:cNvGrpSpPr/>
        <p:nvPr/>
      </p:nvGrpSpPr>
      <p:grpSpPr>
        <a:xfrm>
          <a:off x="0" y="0"/>
          <a:ext cx="0" cy="0"/>
          <a:chOff x="0" y="0"/>
          <a:chExt cx="0" cy="0"/>
        </a:xfrm>
      </p:grpSpPr>
      <p:sp>
        <p:nvSpPr>
          <p:cNvPr id="985" name="Google Shape;985;p57"/>
          <p:cNvSpPr/>
          <p:nvPr/>
        </p:nvSpPr>
        <p:spPr>
          <a:xfrm>
            <a:off x="539691" y="2996890"/>
            <a:ext cx="2503589" cy="1556063"/>
          </a:xfrm>
          <a:prstGeom prst="rect">
            <a:avLst/>
          </a:prstGeom>
          <a:noFill/>
          <a:ln>
            <a:noFill/>
          </a:ln>
        </p:spPr>
        <p:txBody>
          <a:bodyPr spcFirstLastPara="1" wrap="square" lIns="0" tIns="0" rIns="0" bIns="0" anchor="t" anchorCtr="0">
            <a:noAutofit/>
          </a:bodyPr>
          <a:lstStyle/>
          <a:p>
            <a:pPr marL="285750" lvl="0" indent="-285750">
              <a:buFont typeface="Arial" panose="020B0604020202020204" pitchFamily="34" charset="0"/>
              <a:buChar char="•"/>
            </a:pPr>
            <a:r>
              <a:rPr lang="tr-TR" dirty="0"/>
              <a:t>Devlet Tahvilleri, </a:t>
            </a:r>
          </a:p>
          <a:p>
            <a:pPr marL="285750" lvl="0" indent="-285750">
              <a:buFont typeface="Arial" panose="020B0604020202020204" pitchFamily="34" charset="0"/>
              <a:buChar char="•"/>
            </a:pPr>
            <a:r>
              <a:rPr lang="tr-TR" dirty="0"/>
              <a:t>Hazine Bonosu, </a:t>
            </a:r>
          </a:p>
          <a:p>
            <a:pPr marL="285750" lvl="0" indent="-285750">
              <a:buFont typeface="Arial" panose="020B0604020202020204" pitchFamily="34" charset="0"/>
              <a:buChar char="•"/>
            </a:pPr>
            <a:r>
              <a:rPr lang="tr-TR" dirty="0"/>
              <a:t>Gelir Ortaklığı Senetleri, Özel Sektör Tahvilleri, Varlığa Dayalı Menkul Kıymetler, </a:t>
            </a:r>
          </a:p>
          <a:p>
            <a:pPr marL="285750" lvl="0" indent="-285750">
              <a:buFont typeface="Arial" panose="020B0604020202020204" pitchFamily="34" charset="0"/>
              <a:buChar char="•"/>
            </a:pPr>
            <a:r>
              <a:rPr lang="tr-TR" dirty="0"/>
              <a:t>Finansman Bonoları, Kamu idarelerince ihraç edilmiş tahviller</a:t>
            </a:r>
          </a:p>
        </p:txBody>
      </p:sp>
      <p:sp>
        <p:nvSpPr>
          <p:cNvPr id="986" name="Google Shape;986;p57"/>
          <p:cNvSpPr/>
          <p:nvPr/>
        </p:nvSpPr>
        <p:spPr>
          <a:xfrm>
            <a:off x="4019627" y="5503137"/>
            <a:ext cx="1174750" cy="211137"/>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p:txBody>
      </p:sp>
      <p:sp>
        <p:nvSpPr>
          <p:cNvPr id="987" name="Google Shape;987;p57"/>
          <p:cNvSpPr/>
          <p:nvPr/>
        </p:nvSpPr>
        <p:spPr>
          <a:xfrm>
            <a:off x="7008019" y="5503137"/>
            <a:ext cx="1174750" cy="211137"/>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p:txBody>
      </p:sp>
      <p:sp>
        <p:nvSpPr>
          <p:cNvPr id="1027" name="Google Shape;1027;p57"/>
          <p:cNvSpPr/>
          <p:nvPr/>
        </p:nvSpPr>
        <p:spPr>
          <a:xfrm>
            <a:off x="518891" y="1300213"/>
            <a:ext cx="2981047" cy="50048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rgbClr val="000000"/>
                </a:solidFill>
                <a:latin typeface="Montserrat ExtraBold" panose="02000505000000020004" pitchFamily="2" charset="77"/>
                <a:ea typeface="Open Sans"/>
                <a:cs typeface="Open Sans"/>
                <a:sym typeface="Open Sans"/>
              </a:rPr>
              <a:t>Menkul Kıymetler</a:t>
            </a:r>
            <a:endParaRPr sz="2400" b="1" dirty="0">
              <a:solidFill>
                <a:schemeClr val="dk1"/>
              </a:solidFill>
              <a:latin typeface="Montserrat ExtraBold" panose="02000505000000020004" pitchFamily="2" charset="77"/>
              <a:ea typeface="Calibri"/>
              <a:cs typeface="Calibri"/>
              <a:sym typeface="Calibri"/>
            </a:endParaRPr>
          </a:p>
        </p:txBody>
      </p:sp>
      <p:sp>
        <p:nvSpPr>
          <p:cNvPr id="1030" name="Google Shape;1030;p57"/>
          <p:cNvSpPr/>
          <p:nvPr/>
        </p:nvSpPr>
        <p:spPr>
          <a:xfrm>
            <a:off x="759498" y="2412293"/>
            <a:ext cx="1678902" cy="354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chemeClr val="bg1"/>
                </a:solidFill>
                <a:latin typeface="Montserrat" panose="02000505000000020004" pitchFamily="2" charset="77"/>
                <a:ea typeface="Open Sans Semibold"/>
                <a:cs typeface="Open Sans Semibold"/>
                <a:sym typeface="Open Sans SemiBold"/>
              </a:rPr>
              <a:t>1</a:t>
            </a:r>
            <a:endParaRPr sz="2400" dirty="0">
              <a:solidFill>
                <a:schemeClr val="bg1"/>
              </a:solidFill>
              <a:latin typeface="Montserrat" panose="02000505000000020004" pitchFamily="2" charset="77"/>
              <a:ea typeface="Calibri"/>
              <a:cs typeface="Calibri"/>
              <a:sym typeface="Calibri"/>
            </a:endParaRPr>
          </a:p>
        </p:txBody>
      </p:sp>
      <p:sp>
        <p:nvSpPr>
          <p:cNvPr id="1041" name="Google Shape;1041;p57"/>
          <p:cNvSpPr/>
          <p:nvPr/>
        </p:nvSpPr>
        <p:spPr>
          <a:xfrm>
            <a:off x="3525338" y="2127628"/>
            <a:ext cx="45719" cy="3607656"/>
          </a:xfrm>
          <a:prstGeom prst="rect">
            <a:avLst/>
          </a:prstGeom>
          <a:solidFill>
            <a:srgbClr val="808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sp>
        <p:nvSpPr>
          <p:cNvPr id="1042" name="Google Shape;1042;p57"/>
          <p:cNvSpPr/>
          <p:nvPr/>
        </p:nvSpPr>
        <p:spPr>
          <a:xfrm flipH="1">
            <a:off x="7983755" y="2127628"/>
            <a:ext cx="45719" cy="3731584"/>
          </a:xfrm>
          <a:prstGeom prst="rect">
            <a:avLst/>
          </a:prstGeom>
          <a:solidFill>
            <a:srgbClr val="808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sp>
        <p:nvSpPr>
          <p:cNvPr id="25" name="Metin kutusu 24">
            <a:extLst>
              <a:ext uri="{FF2B5EF4-FFF2-40B4-BE49-F238E27FC236}">
                <a16:creationId xmlns:a16="http://schemas.microsoft.com/office/drawing/2014/main" id="{896F7B6E-3219-4467-90FD-FADDFD0A962B}"/>
              </a:ext>
            </a:extLst>
          </p:cNvPr>
          <p:cNvSpPr txBox="1"/>
          <p:nvPr/>
        </p:nvSpPr>
        <p:spPr>
          <a:xfrm>
            <a:off x="824967" y="2181696"/>
            <a:ext cx="1436185" cy="369332"/>
          </a:xfrm>
          <a:prstGeom prst="rect">
            <a:avLst/>
          </a:prstGeom>
          <a:noFill/>
        </p:spPr>
        <p:txBody>
          <a:bodyPr wrap="square" rtlCol="0">
            <a:spAutoFit/>
          </a:bodyPr>
          <a:lstStyle/>
          <a:p>
            <a:r>
              <a:rPr lang="tr-TR" sz="1800" b="1" dirty="0"/>
              <a:t>Borsa Rayici</a:t>
            </a:r>
            <a:endParaRPr lang="tr-TR" sz="1800" dirty="0"/>
          </a:p>
        </p:txBody>
      </p:sp>
      <p:sp>
        <p:nvSpPr>
          <p:cNvPr id="90" name="Metin kutusu 89">
            <a:extLst>
              <a:ext uri="{FF2B5EF4-FFF2-40B4-BE49-F238E27FC236}">
                <a16:creationId xmlns:a16="http://schemas.microsoft.com/office/drawing/2014/main" id="{67DCC568-DD00-46CB-B9BC-5A65FFED6ED7}"/>
              </a:ext>
            </a:extLst>
          </p:cNvPr>
          <p:cNvSpPr txBox="1"/>
          <p:nvPr/>
        </p:nvSpPr>
        <p:spPr>
          <a:xfrm>
            <a:off x="4571208" y="2127628"/>
            <a:ext cx="1246338" cy="372885"/>
          </a:xfrm>
          <a:prstGeom prst="rect">
            <a:avLst/>
          </a:prstGeom>
          <a:noFill/>
        </p:spPr>
        <p:txBody>
          <a:bodyPr wrap="square" rtlCol="0">
            <a:spAutoFit/>
          </a:bodyPr>
          <a:lstStyle/>
          <a:p>
            <a:r>
              <a:rPr lang="tr-TR" sz="1800" b="1" dirty="0"/>
              <a:t>Alış Bedeli </a:t>
            </a:r>
            <a:endParaRPr lang="en-US" dirty="0"/>
          </a:p>
        </p:txBody>
      </p:sp>
      <p:sp>
        <p:nvSpPr>
          <p:cNvPr id="91" name="Metin kutusu 90">
            <a:extLst>
              <a:ext uri="{FF2B5EF4-FFF2-40B4-BE49-F238E27FC236}">
                <a16:creationId xmlns:a16="http://schemas.microsoft.com/office/drawing/2014/main" id="{5529CB5A-C36F-487A-95A0-2FBF96357AED}"/>
              </a:ext>
            </a:extLst>
          </p:cNvPr>
          <p:cNvSpPr txBox="1"/>
          <p:nvPr/>
        </p:nvSpPr>
        <p:spPr>
          <a:xfrm>
            <a:off x="8594885" y="2050699"/>
            <a:ext cx="1901666" cy="369332"/>
          </a:xfrm>
          <a:prstGeom prst="rect">
            <a:avLst/>
          </a:prstGeom>
          <a:noFill/>
        </p:spPr>
        <p:txBody>
          <a:bodyPr wrap="square" rtlCol="0">
            <a:spAutoFit/>
          </a:bodyPr>
          <a:lstStyle/>
          <a:p>
            <a:r>
              <a:rPr lang="tr-TR" sz="1800" b="1" dirty="0"/>
              <a:t>Kıst Getiri Ölçüsü</a:t>
            </a:r>
            <a:endParaRPr lang="en-US" dirty="0"/>
          </a:p>
        </p:txBody>
      </p:sp>
      <p:sp>
        <p:nvSpPr>
          <p:cNvPr id="22" name="Freeform 1456">
            <a:extLst>
              <a:ext uri="{FF2B5EF4-FFF2-40B4-BE49-F238E27FC236}">
                <a16:creationId xmlns:a16="http://schemas.microsoft.com/office/drawing/2014/main" id="{DBAF5C14-8C4B-4C6B-BB8B-FCA6347C1BDA}"/>
              </a:ext>
            </a:extLst>
          </p:cNvPr>
          <p:cNvSpPr>
            <a:spLocks/>
          </p:cNvSpPr>
          <p:nvPr/>
        </p:nvSpPr>
        <p:spPr bwMode="auto">
          <a:xfrm>
            <a:off x="0" y="156"/>
            <a:ext cx="12196763" cy="830263"/>
          </a:xfrm>
          <a:custGeom>
            <a:avLst/>
            <a:gdLst>
              <a:gd name="T0" fmla="*/ 12190413 w 2770"/>
              <a:gd name="T1" fmla="*/ 3365014 h 940"/>
              <a:gd name="T2" fmla="*/ 8880958 w 2770"/>
              <a:gd name="T3" fmla="*/ 3219666 h 940"/>
              <a:gd name="T4" fmla="*/ 3124618 w 2770"/>
              <a:gd name="T5" fmla="*/ 3294542 h 940"/>
              <a:gd name="T6" fmla="*/ 0 w 2770"/>
              <a:gd name="T7" fmla="*/ 1915944 h 940"/>
              <a:gd name="T8" fmla="*/ 0 w 2770"/>
              <a:gd name="T9" fmla="*/ 0 h 940"/>
              <a:gd name="T10" fmla="*/ 12190413 w 2770"/>
              <a:gd name="T11" fmla="*/ 0 h 940"/>
              <a:gd name="T12" fmla="*/ 12190413 w 2770"/>
              <a:gd name="T13" fmla="*/ 3365014 h 9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70" h="940">
                <a:moveTo>
                  <a:pt x="2770" y="764"/>
                </a:moveTo>
                <a:cubicBezTo>
                  <a:pt x="2770" y="764"/>
                  <a:pt x="2447" y="531"/>
                  <a:pt x="2018" y="731"/>
                </a:cubicBezTo>
                <a:cubicBezTo>
                  <a:pt x="1568" y="940"/>
                  <a:pt x="1502" y="395"/>
                  <a:pt x="710" y="748"/>
                </a:cubicBezTo>
                <a:cubicBezTo>
                  <a:pt x="296" y="932"/>
                  <a:pt x="0" y="435"/>
                  <a:pt x="0" y="435"/>
                </a:cubicBezTo>
                <a:cubicBezTo>
                  <a:pt x="0" y="0"/>
                  <a:pt x="0" y="0"/>
                  <a:pt x="0" y="0"/>
                </a:cubicBezTo>
                <a:cubicBezTo>
                  <a:pt x="2770" y="0"/>
                  <a:pt x="2770" y="0"/>
                  <a:pt x="2770" y="0"/>
                </a:cubicBezTo>
                <a:lnTo>
                  <a:pt x="2770" y="764"/>
                </a:lnTo>
                <a:close/>
              </a:path>
            </a:pathLst>
          </a:custGeom>
          <a:solidFill>
            <a:schemeClr val="accent2">
              <a:lumMod val="75000"/>
              <a:alpha val="50000"/>
            </a:schemeClr>
          </a:solidFill>
          <a:ln>
            <a:noFill/>
          </a:ln>
        </p:spPr>
        <p:txBody>
          <a:bodyPr/>
          <a:lstStyle/>
          <a:p>
            <a:pPr algn="ctr"/>
            <a:endParaRPr lang="tr-TR" dirty="0">
              <a:solidFill>
                <a:schemeClr val="tx1">
                  <a:lumMod val="95000"/>
                  <a:lumOff val="5000"/>
                </a:schemeClr>
              </a:solidFill>
            </a:endParaRPr>
          </a:p>
        </p:txBody>
      </p:sp>
      <p:sp>
        <p:nvSpPr>
          <p:cNvPr id="27" name="Metin kutusu 26">
            <a:extLst>
              <a:ext uri="{FF2B5EF4-FFF2-40B4-BE49-F238E27FC236}">
                <a16:creationId xmlns:a16="http://schemas.microsoft.com/office/drawing/2014/main" id="{B2539E65-50C3-499A-9C5D-D85F9F746C48}"/>
              </a:ext>
            </a:extLst>
          </p:cNvPr>
          <p:cNvSpPr txBox="1"/>
          <p:nvPr/>
        </p:nvSpPr>
        <p:spPr>
          <a:xfrm>
            <a:off x="3964423" y="2872962"/>
            <a:ext cx="3994149" cy="2862322"/>
          </a:xfrm>
          <a:prstGeom prst="rect">
            <a:avLst/>
          </a:prstGeom>
          <a:noFill/>
        </p:spPr>
        <p:txBody>
          <a:bodyPr wrap="square">
            <a:spAutoFit/>
          </a:bodyPr>
          <a:lstStyle/>
          <a:p>
            <a:pPr marL="285750" lvl="0" indent="-285750">
              <a:buFont typeface="Arial" panose="020B0604020202020204" pitchFamily="34" charset="0"/>
              <a:buChar char="•"/>
            </a:pPr>
            <a:r>
              <a:rPr lang="tr-TR" dirty="0"/>
              <a:t>Hisse Senetleri, </a:t>
            </a:r>
          </a:p>
          <a:p>
            <a:pPr marL="285750" lvl="0" indent="-285750">
              <a:buFont typeface="Arial" panose="020B0604020202020204" pitchFamily="34" charset="0"/>
              <a:buChar char="•"/>
            </a:pPr>
            <a:r>
              <a:rPr lang="tr-TR" dirty="0"/>
              <a:t>Yabancı Hisse Senetleri, </a:t>
            </a:r>
          </a:p>
          <a:p>
            <a:pPr marL="285750" lvl="0" indent="-285750">
              <a:buFont typeface="Arial" panose="020B0604020202020204" pitchFamily="34" charset="0"/>
              <a:buChar char="•"/>
            </a:pPr>
            <a:r>
              <a:rPr lang="tr-TR" dirty="0"/>
              <a:t>Bedelsiz Hisse Senetleri, </a:t>
            </a:r>
          </a:p>
          <a:p>
            <a:pPr marL="285750" lvl="0" indent="-285750">
              <a:buFont typeface="Arial" panose="020B0604020202020204" pitchFamily="34" charset="0"/>
              <a:buChar char="•"/>
            </a:pPr>
            <a:r>
              <a:rPr lang="tr-TR" dirty="0"/>
              <a:t>Yatırım Ortaklıklarına İlişkin Hisse Senetleri, </a:t>
            </a:r>
          </a:p>
          <a:p>
            <a:pPr marL="285750" lvl="0" indent="-285750">
              <a:buFont typeface="Arial" panose="020B0604020202020204" pitchFamily="34" charset="0"/>
              <a:buChar char="•"/>
            </a:pPr>
            <a:r>
              <a:rPr lang="tr-TR" dirty="0"/>
              <a:t>Yatırım Fonu Katılma Belgeleri (portföyleri %51’i Türkiye’de kurulmuş bulunan şirketlerin hisse senetlerinden oluşan), </a:t>
            </a:r>
          </a:p>
          <a:p>
            <a:pPr marL="285750" lvl="0" indent="-285750">
              <a:buFont typeface="Arial" panose="020B0604020202020204" pitchFamily="34" charset="0"/>
              <a:buChar char="•"/>
            </a:pPr>
            <a:r>
              <a:rPr lang="tr-TR" dirty="0"/>
              <a:t>Kar Zarar Ortaklığı Belgeleri</a:t>
            </a:r>
          </a:p>
        </p:txBody>
      </p:sp>
      <p:sp>
        <p:nvSpPr>
          <p:cNvPr id="28" name="Metin kutusu 27">
            <a:extLst>
              <a:ext uri="{FF2B5EF4-FFF2-40B4-BE49-F238E27FC236}">
                <a16:creationId xmlns:a16="http://schemas.microsoft.com/office/drawing/2014/main" id="{DA7286C0-DF4F-4F62-87FF-95568F9C653B}"/>
              </a:ext>
            </a:extLst>
          </p:cNvPr>
          <p:cNvSpPr txBox="1"/>
          <p:nvPr/>
        </p:nvSpPr>
        <p:spPr>
          <a:xfrm>
            <a:off x="8351938" y="2872962"/>
            <a:ext cx="3151347" cy="2308324"/>
          </a:xfrm>
          <a:prstGeom prst="rect">
            <a:avLst/>
          </a:prstGeom>
          <a:noFill/>
        </p:spPr>
        <p:txBody>
          <a:bodyPr wrap="square">
            <a:spAutoFit/>
          </a:bodyPr>
          <a:lstStyle/>
          <a:p>
            <a:pPr marL="285750" indent="-285750">
              <a:buFont typeface="Arial" panose="020B0604020202020204" pitchFamily="34" charset="0"/>
              <a:buChar char="•"/>
            </a:pPr>
            <a:r>
              <a:rPr lang="tr-TR" dirty="0"/>
              <a:t>Yatırım Fonu Katılım Belgesi</a:t>
            </a:r>
          </a:p>
          <a:p>
            <a:r>
              <a:rPr lang="tr-TR" dirty="0"/>
              <a:t>(portföyü,  en az %51’i Türkiye de kurulmuş şirketlerin hisse senetlerinden olmayan)</a:t>
            </a:r>
          </a:p>
          <a:p>
            <a:pPr marL="285750" indent="-285750">
              <a:buFont typeface="Arial" panose="020B0604020202020204" pitchFamily="34" charset="0"/>
              <a:buChar char="•"/>
            </a:pPr>
            <a:r>
              <a:rPr lang="tr-TR" dirty="0" err="1"/>
              <a:t>Eurobondlar</a:t>
            </a:r>
            <a:endParaRPr lang="tr-TR" dirty="0"/>
          </a:p>
          <a:p>
            <a:pPr marL="285750" indent="-285750">
              <a:buFont typeface="Arial" panose="020B0604020202020204" pitchFamily="34" charset="0"/>
              <a:buChar char="•"/>
            </a:pPr>
            <a:r>
              <a:rPr lang="tr-TR" dirty="0"/>
              <a:t>Varlığa Dayalı Menkul Kıymetler</a:t>
            </a:r>
          </a:p>
          <a:p>
            <a:pPr marL="285750" indent="-285750">
              <a:buFont typeface="Arial" panose="020B0604020202020204" pitchFamily="34" charset="0"/>
              <a:buChar char="•"/>
            </a:pPr>
            <a:r>
              <a:rPr lang="tr-TR" dirty="0"/>
              <a:t>Gelir ortaklığı Senetleri</a:t>
            </a:r>
            <a:endParaRPr lang="en-US" dirty="0"/>
          </a:p>
        </p:txBody>
      </p:sp>
      <p:sp>
        <p:nvSpPr>
          <p:cNvPr id="17" name="Alt Başlık 8">
            <a:extLst>
              <a:ext uri="{FF2B5EF4-FFF2-40B4-BE49-F238E27FC236}">
                <a16:creationId xmlns:a16="http://schemas.microsoft.com/office/drawing/2014/main" id="{19E9D5B0-89DF-4067-8063-6FC137199D89}"/>
              </a:ext>
            </a:extLst>
          </p:cNvPr>
          <p:cNvSpPr txBox="1">
            <a:spLocks/>
          </p:cNvSpPr>
          <p:nvPr/>
        </p:nvSpPr>
        <p:spPr>
          <a:xfrm>
            <a:off x="1902897" y="-51826"/>
            <a:ext cx="7178351"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buFontTx/>
              <a:buNone/>
            </a:pPr>
            <a:r>
              <a:rPr lang="tr-TR" altLang="en-US" sz="3200" dirty="0">
                <a:solidFill>
                  <a:schemeClr val="tx1">
                    <a:lumMod val="95000"/>
                    <a:lumOff val="5000"/>
                  </a:schemeClr>
                </a:solidFill>
                <a:latin typeface="Bahnschrift SemiLight" panose="020B0502040204020203" pitchFamily="34" charset="0"/>
              </a:rPr>
              <a:t>ENVANTER İŞLEMLERİ</a:t>
            </a:r>
            <a:endParaRPr lang="en-US" altLang="en-US" sz="3200" dirty="0">
              <a:solidFill>
                <a:schemeClr val="tx1">
                  <a:lumMod val="95000"/>
                  <a:lumOff val="5000"/>
                </a:schemeClr>
              </a:solidFill>
              <a:latin typeface="Bahnschrift SemiLight" panose="020B0502040204020203" pitchFamily="34" charset="0"/>
            </a:endParaRPr>
          </a:p>
        </p:txBody>
      </p:sp>
    </p:spTree>
    <p:extLst>
      <p:ext uri="{BB962C8B-B14F-4D97-AF65-F5344CB8AC3E}">
        <p14:creationId xmlns:p14="http://schemas.microsoft.com/office/powerpoint/2010/main" val="3909776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 name="Прямоугольник 23">
            <a:extLst>
              <a:ext uri="{FF2B5EF4-FFF2-40B4-BE49-F238E27FC236}">
                <a16:creationId xmlns:a16="http://schemas.microsoft.com/office/drawing/2014/main" id="{AD79F3F0-FA42-4590-9FAE-E98B1FC910C4}"/>
              </a:ext>
            </a:extLst>
          </p:cNvPr>
          <p:cNvSpPr>
            <a:spLocks noChangeArrowheads="1"/>
          </p:cNvSpPr>
          <p:nvPr/>
        </p:nvSpPr>
        <p:spPr bwMode="auto">
          <a:xfrm>
            <a:off x="273367" y="2243231"/>
            <a:ext cx="11645265" cy="3451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07000"/>
              </a:lnSpc>
              <a:spcAft>
                <a:spcPts val="800"/>
              </a:spcAft>
            </a:pPr>
            <a:r>
              <a:rPr lang="tr-TR" sz="2000" dirty="0">
                <a:effectLst/>
                <a:latin typeface="Calibri" panose="020F0502020204030204" pitchFamily="34" charset="0"/>
                <a:ea typeface="Calibri" panose="020F0502020204030204" pitchFamily="34" charset="0"/>
                <a:cs typeface="Arial" panose="020B0604020202020204" pitchFamily="34" charset="0"/>
              </a:rPr>
              <a:t>213 sayılı Kanunun 274’üncü maddesinden sonra gelmek üzere 274/A </a:t>
            </a:r>
            <a:r>
              <a:rPr lang="tr-TR" sz="2000" dirty="0" err="1">
                <a:effectLst/>
                <a:latin typeface="Calibri" panose="020F0502020204030204" pitchFamily="34" charset="0"/>
                <a:ea typeface="Calibri" panose="020F0502020204030204" pitchFamily="34" charset="0"/>
                <a:cs typeface="Arial" panose="020B0604020202020204" pitchFamily="34" charset="0"/>
              </a:rPr>
              <a:t>nolu</a:t>
            </a:r>
            <a:r>
              <a:rPr lang="tr-TR" sz="2000" dirty="0">
                <a:effectLst/>
                <a:latin typeface="Calibri" panose="020F0502020204030204" pitchFamily="34" charset="0"/>
                <a:ea typeface="Calibri" panose="020F0502020204030204" pitchFamily="34" charset="0"/>
                <a:cs typeface="Arial" panose="020B0604020202020204" pitchFamily="34" charset="0"/>
              </a:rPr>
              <a:t> madde eklenmiştir.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tr-TR" sz="2000" dirty="0">
                <a:effectLst/>
                <a:latin typeface="Calibri" panose="020F0502020204030204" pitchFamily="34" charset="0"/>
                <a:ea typeface="Calibri" panose="020F0502020204030204" pitchFamily="34" charset="0"/>
                <a:cs typeface="Arial" panose="020B0604020202020204" pitchFamily="34" charset="0"/>
              </a:rPr>
              <a:t>Yapılan düzenleme ile;</a:t>
            </a:r>
          </a:p>
          <a:p>
            <a:pPr>
              <a:lnSpc>
                <a:spcPct val="107000"/>
              </a:lnSpc>
              <a:spcAft>
                <a:spcPts val="800"/>
              </a:spcAft>
            </a:pP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indent="-342900">
              <a:lnSpc>
                <a:spcPct val="107000"/>
              </a:lnSpc>
              <a:spcAft>
                <a:spcPts val="800"/>
              </a:spcAft>
              <a:buFont typeface="Wingdings" panose="05000000000000000000" pitchFamily="2" charset="2"/>
              <a:buChar char="Ø"/>
            </a:pPr>
            <a:r>
              <a:rPr lang="tr-TR" sz="2000" dirty="0">
                <a:effectLst/>
                <a:latin typeface="Calibri" panose="020F0502020204030204" pitchFamily="34" charset="0"/>
                <a:ea typeface="Calibri" panose="020F0502020204030204" pitchFamily="34" charset="0"/>
                <a:cs typeface="Arial" panose="020B0604020202020204" pitchFamily="34" charset="0"/>
              </a:rPr>
              <a:t>Kıymetli maden üretim ve alım-satımı ile iştigal eden mükelleflerin aktiflerinde ticari mal olarak kayıtlı olanlar hariç olmak üzere, mükelleflerin aktiflerinde </a:t>
            </a:r>
            <a:r>
              <a:rPr lang="tr-TR" sz="2000" b="1" dirty="0">
                <a:effectLst/>
                <a:latin typeface="Calibri" panose="020F0502020204030204" pitchFamily="34" charset="0"/>
                <a:ea typeface="Calibri" panose="020F0502020204030204" pitchFamily="34" charset="0"/>
                <a:cs typeface="Arial" panose="020B0604020202020204" pitchFamily="34" charset="0"/>
              </a:rPr>
              <a:t>tasarruf/yatırım </a:t>
            </a:r>
            <a:r>
              <a:rPr lang="tr-TR" sz="2000" dirty="0">
                <a:effectLst/>
                <a:latin typeface="Calibri" panose="020F0502020204030204" pitchFamily="34" charset="0"/>
                <a:ea typeface="Calibri" panose="020F0502020204030204" pitchFamily="34" charset="0"/>
                <a:cs typeface="Arial" panose="020B0604020202020204" pitchFamily="34" charset="0"/>
              </a:rPr>
              <a:t>amacıyla elde tutmuş oldukları </a:t>
            </a:r>
            <a:r>
              <a:rPr lang="tr-TR" sz="2000" b="1" dirty="0">
                <a:effectLst/>
                <a:latin typeface="Calibri" panose="020F0502020204030204" pitchFamily="34" charset="0"/>
                <a:ea typeface="Calibri" panose="020F0502020204030204" pitchFamily="34" charset="0"/>
                <a:cs typeface="Arial" panose="020B0604020202020204" pitchFamily="34" charset="0"/>
              </a:rPr>
              <a:t>kıymetli madenler</a:t>
            </a:r>
            <a:r>
              <a:rPr lang="tr-TR" sz="2000" dirty="0">
                <a:effectLst/>
                <a:latin typeface="Calibri" panose="020F0502020204030204" pitchFamily="34" charset="0"/>
                <a:ea typeface="Calibri" panose="020F0502020204030204" pitchFamily="34" charset="0"/>
                <a:cs typeface="Arial" panose="020B0604020202020204" pitchFamily="34" charset="0"/>
              </a:rPr>
              <a:t> ile kıymetli maden ile olan </a:t>
            </a:r>
            <a:r>
              <a:rPr lang="tr-TR" sz="2000" b="1" dirty="0">
                <a:effectLst/>
                <a:latin typeface="Calibri" panose="020F0502020204030204" pitchFamily="34" charset="0"/>
                <a:ea typeface="Calibri" panose="020F0502020204030204" pitchFamily="34" charset="0"/>
                <a:cs typeface="Arial" panose="020B0604020202020204" pitchFamily="34" charset="0"/>
              </a:rPr>
              <a:t>alacak ve borçlar borsa rayici </a:t>
            </a:r>
            <a:r>
              <a:rPr lang="tr-TR" sz="2000" dirty="0">
                <a:effectLst/>
                <a:latin typeface="Calibri" panose="020F0502020204030204" pitchFamily="34" charset="0"/>
                <a:ea typeface="Calibri" panose="020F0502020204030204" pitchFamily="34" charset="0"/>
                <a:cs typeface="Arial" panose="020B0604020202020204" pitchFamily="34" charset="0"/>
              </a:rPr>
              <a:t>ile değerlenir. Borsa rayici yoksa veya muvazaalı olarak tespit ediliyor ise maliyet bedeli ile raporlanacaktır.</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indent="-342900">
              <a:lnSpc>
                <a:spcPct val="107000"/>
              </a:lnSpc>
              <a:spcAft>
                <a:spcPts val="800"/>
              </a:spcAft>
              <a:buFont typeface="Wingdings" panose="05000000000000000000" pitchFamily="2" charset="2"/>
              <a:buChar char="Ø"/>
            </a:pPr>
            <a:r>
              <a:rPr lang="tr-TR" sz="2000" dirty="0">
                <a:effectLst/>
                <a:latin typeface="Calibri" panose="020F0502020204030204" pitchFamily="34" charset="0"/>
                <a:ea typeface="Calibri" panose="020F0502020204030204" pitchFamily="34" charset="0"/>
                <a:cs typeface="Arial" panose="020B0604020202020204" pitchFamily="34" charset="0"/>
              </a:rPr>
              <a:t>Madde hükmü, yayımlandığı 2.8.2024 tarihi itibariyle yürürlüğe girmiştir. Dolayısı ile ilk kez 2024/3. geçici vergi döneminde uygulanacak olup, daha sonra 2024 yıl sonunda ve müteakip yıllarda uygulanacaktır.</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Freeform 1456">
            <a:extLst>
              <a:ext uri="{FF2B5EF4-FFF2-40B4-BE49-F238E27FC236}">
                <a16:creationId xmlns:a16="http://schemas.microsoft.com/office/drawing/2014/main" id="{ECEA1E47-1AD6-41AB-BC09-C5EFABAD8CAC}"/>
              </a:ext>
            </a:extLst>
          </p:cNvPr>
          <p:cNvSpPr>
            <a:spLocks/>
          </p:cNvSpPr>
          <p:nvPr/>
        </p:nvSpPr>
        <p:spPr bwMode="auto">
          <a:xfrm>
            <a:off x="0" y="0"/>
            <a:ext cx="12196763" cy="830263"/>
          </a:xfrm>
          <a:custGeom>
            <a:avLst/>
            <a:gdLst>
              <a:gd name="T0" fmla="*/ 12190413 w 2770"/>
              <a:gd name="T1" fmla="*/ 3365014 h 940"/>
              <a:gd name="T2" fmla="*/ 8880958 w 2770"/>
              <a:gd name="T3" fmla="*/ 3219666 h 940"/>
              <a:gd name="T4" fmla="*/ 3124618 w 2770"/>
              <a:gd name="T5" fmla="*/ 3294542 h 940"/>
              <a:gd name="T6" fmla="*/ 0 w 2770"/>
              <a:gd name="T7" fmla="*/ 1915944 h 940"/>
              <a:gd name="T8" fmla="*/ 0 w 2770"/>
              <a:gd name="T9" fmla="*/ 0 h 940"/>
              <a:gd name="T10" fmla="*/ 12190413 w 2770"/>
              <a:gd name="T11" fmla="*/ 0 h 940"/>
              <a:gd name="T12" fmla="*/ 12190413 w 2770"/>
              <a:gd name="T13" fmla="*/ 3365014 h 9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70" h="940">
                <a:moveTo>
                  <a:pt x="2770" y="764"/>
                </a:moveTo>
                <a:cubicBezTo>
                  <a:pt x="2770" y="764"/>
                  <a:pt x="2447" y="531"/>
                  <a:pt x="2018" y="731"/>
                </a:cubicBezTo>
                <a:cubicBezTo>
                  <a:pt x="1568" y="940"/>
                  <a:pt x="1502" y="395"/>
                  <a:pt x="710" y="748"/>
                </a:cubicBezTo>
                <a:cubicBezTo>
                  <a:pt x="296" y="932"/>
                  <a:pt x="0" y="435"/>
                  <a:pt x="0" y="435"/>
                </a:cubicBezTo>
                <a:cubicBezTo>
                  <a:pt x="0" y="0"/>
                  <a:pt x="0" y="0"/>
                  <a:pt x="0" y="0"/>
                </a:cubicBezTo>
                <a:cubicBezTo>
                  <a:pt x="2770" y="0"/>
                  <a:pt x="2770" y="0"/>
                  <a:pt x="2770" y="0"/>
                </a:cubicBezTo>
                <a:lnTo>
                  <a:pt x="2770" y="764"/>
                </a:lnTo>
                <a:close/>
              </a:path>
            </a:pathLst>
          </a:custGeom>
          <a:solidFill>
            <a:schemeClr val="accent2">
              <a:lumMod val="75000"/>
              <a:alpha val="50000"/>
            </a:schemeClr>
          </a:solidFill>
          <a:ln>
            <a:noFill/>
          </a:ln>
        </p:spPr>
        <p:txBody>
          <a:bodyPr/>
          <a:lstStyle/>
          <a:p>
            <a:pPr algn="ctr"/>
            <a:endParaRPr lang="tr-TR" dirty="0">
              <a:solidFill>
                <a:schemeClr val="tx1">
                  <a:lumMod val="95000"/>
                  <a:lumOff val="5000"/>
                </a:schemeClr>
              </a:solidFill>
            </a:endParaRPr>
          </a:p>
        </p:txBody>
      </p:sp>
      <p:sp>
        <p:nvSpPr>
          <p:cNvPr id="7" name="Google Shape;1027;p57">
            <a:extLst>
              <a:ext uri="{FF2B5EF4-FFF2-40B4-BE49-F238E27FC236}">
                <a16:creationId xmlns:a16="http://schemas.microsoft.com/office/drawing/2014/main" id="{9AE254A8-E85E-4C31-9DB8-7C9018DAD99C}"/>
              </a:ext>
            </a:extLst>
          </p:cNvPr>
          <p:cNvSpPr/>
          <p:nvPr/>
        </p:nvSpPr>
        <p:spPr>
          <a:xfrm>
            <a:off x="137891" y="1246934"/>
            <a:ext cx="3586384" cy="50048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rgbClr val="000000"/>
                </a:solidFill>
                <a:latin typeface="Montserrat ExtraBold" panose="02000505000000020004" pitchFamily="2" charset="77"/>
                <a:ea typeface="Open Sans"/>
                <a:cs typeface="Open Sans"/>
                <a:sym typeface="Open Sans"/>
              </a:rPr>
              <a:t>Kıymetli Madenler I</a:t>
            </a:r>
            <a:endParaRPr sz="2400" b="1" dirty="0">
              <a:solidFill>
                <a:schemeClr val="dk1"/>
              </a:solidFill>
              <a:latin typeface="Montserrat ExtraBold" panose="02000505000000020004" pitchFamily="2" charset="77"/>
              <a:ea typeface="Calibri"/>
              <a:cs typeface="Calibri"/>
              <a:sym typeface="Calibri"/>
            </a:endParaRPr>
          </a:p>
        </p:txBody>
      </p:sp>
      <p:sp>
        <p:nvSpPr>
          <p:cNvPr id="8" name="Alt Başlık 8">
            <a:extLst>
              <a:ext uri="{FF2B5EF4-FFF2-40B4-BE49-F238E27FC236}">
                <a16:creationId xmlns:a16="http://schemas.microsoft.com/office/drawing/2014/main" id="{3AF3DB56-F1EE-4405-A37D-0E36EB460BCF}"/>
              </a:ext>
            </a:extLst>
          </p:cNvPr>
          <p:cNvSpPr txBox="1">
            <a:spLocks/>
          </p:cNvSpPr>
          <p:nvPr/>
        </p:nvSpPr>
        <p:spPr>
          <a:xfrm>
            <a:off x="1902897" y="-51826"/>
            <a:ext cx="7178351"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buFontTx/>
              <a:buNone/>
            </a:pPr>
            <a:r>
              <a:rPr lang="tr-TR" altLang="en-US" sz="3200" dirty="0">
                <a:solidFill>
                  <a:schemeClr val="tx1">
                    <a:lumMod val="95000"/>
                    <a:lumOff val="5000"/>
                  </a:schemeClr>
                </a:solidFill>
                <a:latin typeface="Bahnschrift SemiLight" panose="020B0502040204020203" pitchFamily="34" charset="0"/>
              </a:rPr>
              <a:t>ENVANTER İŞLEMLERİ</a:t>
            </a:r>
            <a:endParaRPr lang="en-US" altLang="en-US" sz="3200" dirty="0">
              <a:solidFill>
                <a:schemeClr val="tx1">
                  <a:lumMod val="95000"/>
                  <a:lumOff val="5000"/>
                </a:schemeClr>
              </a:solidFill>
              <a:latin typeface="Bahnschrift SemiLight" panose="020B0502040204020203" pitchFamily="34" charset="0"/>
            </a:endParaRPr>
          </a:p>
        </p:txBody>
      </p:sp>
    </p:spTree>
    <p:extLst>
      <p:ext uri="{BB962C8B-B14F-4D97-AF65-F5344CB8AC3E}">
        <p14:creationId xmlns:p14="http://schemas.microsoft.com/office/powerpoint/2010/main" val="3126714067"/>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 name="Прямоугольник 23">
            <a:extLst>
              <a:ext uri="{FF2B5EF4-FFF2-40B4-BE49-F238E27FC236}">
                <a16:creationId xmlns:a16="http://schemas.microsoft.com/office/drawing/2014/main" id="{AD79F3F0-FA42-4590-9FAE-E98B1FC910C4}"/>
              </a:ext>
            </a:extLst>
          </p:cNvPr>
          <p:cNvSpPr>
            <a:spLocks noChangeArrowheads="1"/>
          </p:cNvSpPr>
          <p:nvPr/>
        </p:nvSpPr>
        <p:spPr bwMode="auto">
          <a:xfrm>
            <a:off x="303371" y="1909032"/>
            <a:ext cx="11585258" cy="4381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07000"/>
              </a:lnSpc>
              <a:spcAft>
                <a:spcPts val="800"/>
              </a:spcAft>
            </a:pPr>
            <a:r>
              <a:rPr lang="tr-TR" sz="2400" dirty="0">
                <a:effectLst/>
                <a:latin typeface="Calibri" panose="020F0502020204030204" pitchFamily="34" charset="0"/>
                <a:ea typeface="Calibri" panose="020F0502020204030204" pitchFamily="34" charset="0"/>
                <a:cs typeface="Arial" panose="020B0604020202020204" pitchFamily="34" charset="0"/>
              </a:rPr>
              <a:t> </a:t>
            </a:r>
            <a:r>
              <a:rPr lang="tr-TR" sz="2000" dirty="0">
                <a:effectLst/>
                <a:latin typeface="Calibri" panose="020F0502020204030204" pitchFamily="34" charset="0"/>
                <a:ea typeface="Calibri" panose="020F0502020204030204" pitchFamily="34" charset="0"/>
                <a:cs typeface="Arial" panose="020B0604020202020204" pitchFamily="34" charset="0"/>
              </a:rPr>
              <a:t>Sonuç olarak;</a:t>
            </a:r>
          </a:p>
          <a:p>
            <a:pPr>
              <a:lnSpc>
                <a:spcPct val="107000"/>
              </a:lnSpc>
              <a:spcAft>
                <a:spcPts val="800"/>
              </a:spcAft>
            </a:pP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tr-TR" sz="2000" dirty="0">
                <a:effectLst/>
                <a:latin typeface="Calibri" panose="020F0502020204030204" pitchFamily="34" charset="0"/>
                <a:ea typeface="Calibri" panose="020F0502020204030204" pitchFamily="34" charset="0"/>
                <a:cs typeface="Arial" panose="020B0604020202020204" pitchFamily="34" charset="0"/>
              </a:rPr>
              <a:t>Kıymetli madenlere dayalı </a:t>
            </a:r>
            <a:r>
              <a:rPr lang="tr-TR" sz="2000" b="1" dirty="0">
                <a:effectLst/>
                <a:latin typeface="Calibri" panose="020F0502020204030204" pitchFamily="34" charset="0"/>
                <a:ea typeface="Calibri" panose="020F0502020204030204" pitchFamily="34" charset="0"/>
                <a:cs typeface="Arial" panose="020B0604020202020204" pitchFamily="34" charset="0"/>
              </a:rPr>
              <a:t>fiziki </a:t>
            </a:r>
            <a:r>
              <a:rPr lang="tr-TR" sz="2000" dirty="0">
                <a:effectLst/>
                <a:latin typeface="Calibri" panose="020F0502020204030204" pitchFamily="34" charset="0"/>
                <a:ea typeface="Calibri" panose="020F0502020204030204" pitchFamily="34" charset="0"/>
                <a:cs typeface="Arial" panose="020B0604020202020204" pitchFamily="34" charset="0"/>
              </a:rPr>
              <a:t>ya da </a:t>
            </a:r>
            <a:r>
              <a:rPr lang="tr-TR" sz="2000" b="1" dirty="0" err="1">
                <a:effectLst/>
                <a:latin typeface="Calibri" panose="020F0502020204030204" pitchFamily="34" charset="0"/>
                <a:ea typeface="Calibri" panose="020F0502020204030204" pitchFamily="34" charset="0"/>
                <a:cs typeface="Arial" panose="020B0604020202020204" pitchFamily="34" charset="0"/>
              </a:rPr>
              <a:t>kaydi</a:t>
            </a:r>
            <a:r>
              <a:rPr lang="tr-TR" sz="2000" dirty="0">
                <a:effectLst/>
                <a:latin typeface="Calibri" panose="020F0502020204030204" pitchFamily="34" charset="0"/>
                <a:ea typeface="Calibri" panose="020F0502020204030204" pitchFamily="34" charset="0"/>
                <a:cs typeface="Arial" panose="020B0604020202020204" pitchFamily="34" charset="0"/>
              </a:rPr>
              <a:t> olarak açılan mevduat hesapları ile kredi hesapları </a:t>
            </a:r>
            <a:r>
              <a:rPr lang="tr-TR" sz="2000" b="1" dirty="0">
                <a:effectLst/>
                <a:latin typeface="Calibri" panose="020F0502020204030204" pitchFamily="34" charset="0"/>
                <a:ea typeface="Calibri" panose="020F0502020204030204" pitchFamily="34" charset="0"/>
                <a:cs typeface="Arial" panose="020B0604020202020204" pitchFamily="34" charset="0"/>
              </a:rPr>
              <a:t>borsa rayici</a:t>
            </a:r>
            <a:r>
              <a:rPr lang="tr-TR" sz="2000" dirty="0">
                <a:effectLst/>
                <a:latin typeface="Calibri" panose="020F0502020204030204" pitchFamily="34" charset="0"/>
                <a:ea typeface="Calibri" panose="020F0502020204030204" pitchFamily="34" charset="0"/>
                <a:cs typeface="Arial" panose="020B0604020202020204" pitchFamily="34" charset="0"/>
              </a:rPr>
              <a:t> ile değerlenmelidir.</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tr-TR" sz="2000" b="1" dirty="0">
                <a:effectLst/>
                <a:latin typeface="Calibri" panose="020F0502020204030204" pitchFamily="34" charset="0"/>
                <a:ea typeface="Calibri" panose="020F0502020204030204" pitchFamily="34" charset="0"/>
                <a:cs typeface="Arial" panose="020B0604020202020204" pitchFamily="34" charset="0"/>
              </a:rPr>
              <a:t>Fiziki</a:t>
            </a:r>
            <a:r>
              <a:rPr lang="tr-TR" sz="2000" dirty="0">
                <a:effectLst/>
                <a:latin typeface="Calibri" panose="020F0502020204030204" pitchFamily="34" charset="0"/>
                <a:ea typeface="Calibri" panose="020F0502020204030204" pitchFamily="34" charset="0"/>
                <a:cs typeface="Arial" panose="020B0604020202020204" pitchFamily="34" charset="0"/>
              </a:rPr>
              <a:t> olarak mevcut olan kıymetli madenlerin </a:t>
            </a:r>
            <a:r>
              <a:rPr lang="tr-TR" sz="2000" b="1" dirty="0">
                <a:effectLst/>
                <a:latin typeface="Calibri" panose="020F0502020204030204" pitchFamily="34" charset="0"/>
                <a:ea typeface="Calibri" panose="020F0502020204030204" pitchFamily="34" charset="0"/>
                <a:cs typeface="Arial" panose="020B0604020202020204" pitchFamily="34" charset="0"/>
              </a:rPr>
              <a:t>borsa rayici</a:t>
            </a:r>
            <a:r>
              <a:rPr lang="tr-TR" sz="2000" dirty="0">
                <a:effectLst/>
                <a:latin typeface="Calibri" panose="020F0502020204030204" pitchFamily="34" charset="0"/>
                <a:ea typeface="Calibri" panose="020F0502020204030204" pitchFamily="34" charset="0"/>
                <a:cs typeface="Arial" panose="020B0604020202020204" pitchFamily="34" charset="0"/>
              </a:rPr>
              <a:t> için </a:t>
            </a:r>
            <a:r>
              <a:rPr lang="tr-TR" sz="2000" b="1" dirty="0">
                <a:effectLst/>
                <a:latin typeface="Calibri" panose="020F0502020204030204" pitchFamily="34" charset="0"/>
                <a:ea typeface="Calibri" panose="020F0502020204030204" pitchFamily="34" charset="0"/>
                <a:cs typeface="Arial" panose="020B0604020202020204" pitchFamily="34" charset="0"/>
              </a:rPr>
              <a:t>“Borsa İstanbul Kıymetli Madenler Piyasası'nda</a:t>
            </a:r>
            <a:r>
              <a:rPr lang="tr-TR" sz="2000" dirty="0">
                <a:effectLst/>
                <a:latin typeface="Calibri" panose="020F0502020204030204" pitchFamily="34" charset="0"/>
                <a:ea typeface="Calibri" panose="020F0502020204030204" pitchFamily="34" charset="0"/>
                <a:cs typeface="Arial" panose="020B0604020202020204" pitchFamily="34" charset="0"/>
              </a:rPr>
              <a:t> oluşan değer esas alınmalıdır.</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tr-TR" sz="2000" dirty="0">
                <a:effectLst/>
                <a:latin typeface="Calibri" panose="020F0502020204030204" pitchFamily="34" charset="0"/>
                <a:ea typeface="Calibri" panose="020F0502020204030204" pitchFamily="34" charset="0"/>
                <a:cs typeface="Arial" panose="020B0604020202020204" pitchFamily="34" charset="0"/>
              </a:rPr>
              <a:t>Kaydi olarak mevcut olan kıymetli madenlerin bora rayici için ise </a:t>
            </a:r>
            <a:r>
              <a:rPr lang="tr-TR" sz="2000" b="1" dirty="0">
                <a:effectLst/>
                <a:latin typeface="Calibri" panose="020F0502020204030204" pitchFamily="34" charset="0"/>
                <a:ea typeface="Calibri" panose="020F0502020204030204" pitchFamily="34" charset="0"/>
                <a:cs typeface="Arial" panose="020B0604020202020204" pitchFamily="34" charset="0"/>
              </a:rPr>
              <a:t>ilgili bankanın kapanış değeri</a:t>
            </a:r>
            <a:r>
              <a:rPr lang="tr-TR" sz="2000" dirty="0">
                <a:effectLst/>
                <a:latin typeface="Calibri" panose="020F0502020204030204" pitchFamily="34" charset="0"/>
                <a:ea typeface="Calibri" panose="020F0502020204030204" pitchFamily="34" charset="0"/>
                <a:cs typeface="Arial" panose="020B0604020202020204" pitchFamily="34" charset="0"/>
              </a:rPr>
              <a:t> esas alınarak değerleme yapılacaktır.</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tr-TR" sz="2000" dirty="0">
                <a:effectLst/>
                <a:latin typeface="Calibri" panose="020F0502020204030204" pitchFamily="34" charset="0"/>
                <a:ea typeface="Calibri" panose="020F0502020204030204" pitchFamily="34" charset="0"/>
                <a:cs typeface="Arial" panose="020B0604020202020204" pitchFamily="34" charset="0"/>
              </a:rPr>
              <a:t>Borsa rayici ile değerlenen kıymetli madenler parasal kıymet kabul edilir ve enflasyon düzeltmesi yapılmaz.</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tr-TR" sz="2000" dirty="0">
                <a:effectLst/>
                <a:latin typeface="Calibri" panose="020F0502020204030204" pitchFamily="34" charset="0"/>
                <a:ea typeface="Calibri" panose="020F0502020204030204" pitchFamily="34" charset="0"/>
                <a:cs typeface="Arial" panose="020B0604020202020204" pitchFamily="34" charset="0"/>
              </a:rPr>
              <a:t>Maliyet bedeli ile izlenen kıymetli madenler parasal olmayan kıymet kabul edilir ve enflasyon düzeltmesine tabi olurlar.</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Freeform 1456">
            <a:extLst>
              <a:ext uri="{FF2B5EF4-FFF2-40B4-BE49-F238E27FC236}">
                <a16:creationId xmlns:a16="http://schemas.microsoft.com/office/drawing/2014/main" id="{74855F9B-B03B-4A06-9BF2-08C7E1453F8A}"/>
              </a:ext>
            </a:extLst>
          </p:cNvPr>
          <p:cNvSpPr>
            <a:spLocks/>
          </p:cNvSpPr>
          <p:nvPr/>
        </p:nvSpPr>
        <p:spPr bwMode="auto">
          <a:xfrm>
            <a:off x="0" y="0"/>
            <a:ext cx="12196763" cy="830263"/>
          </a:xfrm>
          <a:custGeom>
            <a:avLst/>
            <a:gdLst>
              <a:gd name="T0" fmla="*/ 12190413 w 2770"/>
              <a:gd name="T1" fmla="*/ 3365014 h 940"/>
              <a:gd name="T2" fmla="*/ 8880958 w 2770"/>
              <a:gd name="T3" fmla="*/ 3219666 h 940"/>
              <a:gd name="T4" fmla="*/ 3124618 w 2770"/>
              <a:gd name="T5" fmla="*/ 3294542 h 940"/>
              <a:gd name="T6" fmla="*/ 0 w 2770"/>
              <a:gd name="T7" fmla="*/ 1915944 h 940"/>
              <a:gd name="T8" fmla="*/ 0 w 2770"/>
              <a:gd name="T9" fmla="*/ 0 h 940"/>
              <a:gd name="T10" fmla="*/ 12190413 w 2770"/>
              <a:gd name="T11" fmla="*/ 0 h 940"/>
              <a:gd name="T12" fmla="*/ 12190413 w 2770"/>
              <a:gd name="T13" fmla="*/ 3365014 h 9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70" h="940">
                <a:moveTo>
                  <a:pt x="2770" y="764"/>
                </a:moveTo>
                <a:cubicBezTo>
                  <a:pt x="2770" y="764"/>
                  <a:pt x="2447" y="531"/>
                  <a:pt x="2018" y="731"/>
                </a:cubicBezTo>
                <a:cubicBezTo>
                  <a:pt x="1568" y="940"/>
                  <a:pt x="1502" y="395"/>
                  <a:pt x="710" y="748"/>
                </a:cubicBezTo>
                <a:cubicBezTo>
                  <a:pt x="296" y="932"/>
                  <a:pt x="0" y="435"/>
                  <a:pt x="0" y="435"/>
                </a:cubicBezTo>
                <a:cubicBezTo>
                  <a:pt x="0" y="0"/>
                  <a:pt x="0" y="0"/>
                  <a:pt x="0" y="0"/>
                </a:cubicBezTo>
                <a:cubicBezTo>
                  <a:pt x="2770" y="0"/>
                  <a:pt x="2770" y="0"/>
                  <a:pt x="2770" y="0"/>
                </a:cubicBezTo>
                <a:lnTo>
                  <a:pt x="2770" y="764"/>
                </a:lnTo>
                <a:close/>
              </a:path>
            </a:pathLst>
          </a:custGeom>
          <a:solidFill>
            <a:schemeClr val="accent2">
              <a:lumMod val="75000"/>
              <a:alpha val="50000"/>
            </a:schemeClr>
          </a:solidFill>
          <a:ln>
            <a:noFill/>
          </a:ln>
        </p:spPr>
        <p:txBody>
          <a:bodyPr/>
          <a:lstStyle/>
          <a:p>
            <a:pPr algn="ctr"/>
            <a:endParaRPr lang="tr-TR" dirty="0">
              <a:solidFill>
                <a:schemeClr val="tx1">
                  <a:lumMod val="95000"/>
                  <a:lumOff val="5000"/>
                </a:schemeClr>
              </a:solidFill>
            </a:endParaRPr>
          </a:p>
        </p:txBody>
      </p:sp>
      <p:sp>
        <p:nvSpPr>
          <p:cNvPr id="7" name="Google Shape;1027;p57">
            <a:extLst>
              <a:ext uri="{FF2B5EF4-FFF2-40B4-BE49-F238E27FC236}">
                <a16:creationId xmlns:a16="http://schemas.microsoft.com/office/drawing/2014/main" id="{309AAC96-991C-46BE-BF06-5DAAA39B607F}"/>
              </a:ext>
            </a:extLst>
          </p:cNvPr>
          <p:cNvSpPr/>
          <p:nvPr/>
        </p:nvSpPr>
        <p:spPr>
          <a:xfrm>
            <a:off x="273367" y="1275632"/>
            <a:ext cx="3529234" cy="50048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rgbClr val="000000"/>
                </a:solidFill>
                <a:latin typeface="Montserrat ExtraBold" panose="02000505000000020004" pitchFamily="2" charset="77"/>
                <a:ea typeface="Open Sans"/>
                <a:cs typeface="Open Sans"/>
                <a:sym typeface="Open Sans"/>
              </a:rPr>
              <a:t>Kıymetli Madenler II</a:t>
            </a:r>
            <a:endParaRPr sz="2400" b="1" dirty="0">
              <a:solidFill>
                <a:schemeClr val="dk1"/>
              </a:solidFill>
              <a:latin typeface="Montserrat ExtraBold" panose="02000505000000020004" pitchFamily="2" charset="77"/>
              <a:ea typeface="Calibri"/>
              <a:cs typeface="Calibri"/>
              <a:sym typeface="Calibri"/>
            </a:endParaRPr>
          </a:p>
        </p:txBody>
      </p:sp>
      <p:sp>
        <p:nvSpPr>
          <p:cNvPr id="8" name="Alt Başlık 8">
            <a:extLst>
              <a:ext uri="{FF2B5EF4-FFF2-40B4-BE49-F238E27FC236}">
                <a16:creationId xmlns:a16="http://schemas.microsoft.com/office/drawing/2014/main" id="{1AE6A7FC-202D-4B56-BE1A-6103DAC9A2E1}"/>
              </a:ext>
            </a:extLst>
          </p:cNvPr>
          <p:cNvSpPr txBox="1">
            <a:spLocks/>
          </p:cNvSpPr>
          <p:nvPr/>
        </p:nvSpPr>
        <p:spPr>
          <a:xfrm>
            <a:off x="1902897" y="-51826"/>
            <a:ext cx="7178351"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buFontTx/>
              <a:buNone/>
            </a:pPr>
            <a:r>
              <a:rPr lang="tr-TR" altLang="en-US" sz="3200" dirty="0">
                <a:solidFill>
                  <a:schemeClr val="tx1">
                    <a:lumMod val="95000"/>
                    <a:lumOff val="5000"/>
                  </a:schemeClr>
                </a:solidFill>
                <a:latin typeface="Bahnschrift SemiLight" panose="020B0502040204020203" pitchFamily="34" charset="0"/>
              </a:rPr>
              <a:t>ENVANTER İŞLEMLERİ</a:t>
            </a:r>
            <a:endParaRPr lang="en-US" altLang="en-US" sz="3200" dirty="0">
              <a:solidFill>
                <a:schemeClr val="tx1">
                  <a:lumMod val="95000"/>
                  <a:lumOff val="5000"/>
                </a:schemeClr>
              </a:solidFill>
              <a:latin typeface="Bahnschrift SemiLight" panose="020B0502040204020203" pitchFamily="34" charset="0"/>
            </a:endParaRPr>
          </a:p>
        </p:txBody>
      </p:sp>
    </p:spTree>
    <p:extLst>
      <p:ext uri="{BB962C8B-B14F-4D97-AF65-F5344CB8AC3E}">
        <p14:creationId xmlns:p14="http://schemas.microsoft.com/office/powerpoint/2010/main" val="1307575122"/>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79"/>
        <p:cNvGrpSpPr/>
        <p:nvPr/>
      </p:nvGrpSpPr>
      <p:grpSpPr>
        <a:xfrm>
          <a:off x="0" y="0"/>
          <a:ext cx="0" cy="0"/>
          <a:chOff x="0" y="0"/>
          <a:chExt cx="0" cy="0"/>
        </a:xfrm>
      </p:grpSpPr>
      <p:sp>
        <p:nvSpPr>
          <p:cNvPr id="22" name="Freeform 1456">
            <a:extLst>
              <a:ext uri="{FF2B5EF4-FFF2-40B4-BE49-F238E27FC236}">
                <a16:creationId xmlns:a16="http://schemas.microsoft.com/office/drawing/2014/main" id="{DBAF5C14-8C4B-4C6B-BB8B-FCA6347C1BDA}"/>
              </a:ext>
            </a:extLst>
          </p:cNvPr>
          <p:cNvSpPr>
            <a:spLocks/>
          </p:cNvSpPr>
          <p:nvPr/>
        </p:nvSpPr>
        <p:spPr bwMode="auto">
          <a:xfrm>
            <a:off x="-4764" y="14704"/>
            <a:ext cx="12196763" cy="830263"/>
          </a:xfrm>
          <a:custGeom>
            <a:avLst/>
            <a:gdLst>
              <a:gd name="T0" fmla="*/ 12190413 w 2770"/>
              <a:gd name="T1" fmla="*/ 3365014 h 940"/>
              <a:gd name="T2" fmla="*/ 8880958 w 2770"/>
              <a:gd name="T3" fmla="*/ 3219666 h 940"/>
              <a:gd name="T4" fmla="*/ 3124618 w 2770"/>
              <a:gd name="T5" fmla="*/ 3294542 h 940"/>
              <a:gd name="T6" fmla="*/ 0 w 2770"/>
              <a:gd name="T7" fmla="*/ 1915944 h 940"/>
              <a:gd name="T8" fmla="*/ 0 w 2770"/>
              <a:gd name="T9" fmla="*/ 0 h 940"/>
              <a:gd name="T10" fmla="*/ 12190413 w 2770"/>
              <a:gd name="T11" fmla="*/ 0 h 940"/>
              <a:gd name="T12" fmla="*/ 12190413 w 2770"/>
              <a:gd name="T13" fmla="*/ 3365014 h 9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70" h="940">
                <a:moveTo>
                  <a:pt x="2770" y="764"/>
                </a:moveTo>
                <a:cubicBezTo>
                  <a:pt x="2770" y="764"/>
                  <a:pt x="2447" y="531"/>
                  <a:pt x="2018" y="731"/>
                </a:cubicBezTo>
                <a:cubicBezTo>
                  <a:pt x="1568" y="940"/>
                  <a:pt x="1502" y="395"/>
                  <a:pt x="710" y="748"/>
                </a:cubicBezTo>
                <a:cubicBezTo>
                  <a:pt x="296" y="932"/>
                  <a:pt x="0" y="435"/>
                  <a:pt x="0" y="435"/>
                </a:cubicBezTo>
                <a:cubicBezTo>
                  <a:pt x="0" y="0"/>
                  <a:pt x="0" y="0"/>
                  <a:pt x="0" y="0"/>
                </a:cubicBezTo>
                <a:cubicBezTo>
                  <a:pt x="2770" y="0"/>
                  <a:pt x="2770" y="0"/>
                  <a:pt x="2770" y="0"/>
                </a:cubicBezTo>
                <a:lnTo>
                  <a:pt x="2770" y="764"/>
                </a:lnTo>
                <a:close/>
              </a:path>
            </a:pathLst>
          </a:custGeom>
          <a:solidFill>
            <a:schemeClr val="accent2">
              <a:lumMod val="75000"/>
              <a:alpha val="50000"/>
            </a:schemeClr>
          </a:solidFill>
          <a:ln>
            <a:noFill/>
          </a:ln>
        </p:spPr>
        <p:txBody>
          <a:bodyPr/>
          <a:lstStyle/>
          <a:p>
            <a:pPr algn="ctr"/>
            <a:endParaRPr lang="tr-TR" dirty="0">
              <a:solidFill>
                <a:schemeClr val="tx1">
                  <a:lumMod val="95000"/>
                  <a:lumOff val="5000"/>
                </a:schemeClr>
              </a:solidFill>
            </a:endParaRPr>
          </a:p>
        </p:txBody>
      </p:sp>
      <p:pic>
        <p:nvPicPr>
          <p:cNvPr id="980" name="Google Shape;980;p57"/>
          <p:cNvPicPr preferRelativeResize="0"/>
          <p:nvPr/>
        </p:nvPicPr>
        <p:blipFill rotWithShape="1">
          <a:blip r:embed="rId3">
            <a:alphaModFix/>
          </a:blip>
          <a:srcRect/>
          <a:stretch/>
        </p:blipFill>
        <p:spPr>
          <a:xfrm>
            <a:off x="334963" y="2104299"/>
            <a:ext cx="11485562" cy="906463"/>
          </a:xfrm>
          <a:prstGeom prst="rect">
            <a:avLst/>
          </a:prstGeom>
          <a:noFill/>
          <a:ln>
            <a:noFill/>
          </a:ln>
        </p:spPr>
      </p:pic>
      <p:sp>
        <p:nvSpPr>
          <p:cNvPr id="985" name="Google Shape;985;p57"/>
          <p:cNvSpPr/>
          <p:nvPr/>
        </p:nvSpPr>
        <p:spPr>
          <a:xfrm>
            <a:off x="1108134" y="5503137"/>
            <a:ext cx="1174750" cy="211137"/>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p:txBody>
      </p:sp>
      <p:sp>
        <p:nvSpPr>
          <p:cNvPr id="986" name="Google Shape;986;p57"/>
          <p:cNvSpPr/>
          <p:nvPr/>
        </p:nvSpPr>
        <p:spPr>
          <a:xfrm>
            <a:off x="4019627" y="5503137"/>
            <a:ext cx="1174750" cy="211137"/>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p:txBody>
      </p:sp>
      <p:sp>
        <p:nvSpPr>
          <p:cNvPr id="987" name="Google Shape;987;p57"/>
          <p:cNvSpPr/>
          <p:nvPr/>
        </p:nvSpPr>
        <p:spPr>
          <a:xfrm>
            <a:off x="7008019" y="5503137"/>
            <a:ext cx="1174750" cy="211137"/>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p:txBody>
      </p:sp>
      <p:sp>
        <p:nvSpPr>
          <p:cNvPr id="1027" name="Google Shape;1027;p57"/>
          <p:cNvSpPr/>
          <p:nvPr/>
        </p:nvSpPr>
        <p:spPr>
          <a:xfrm>
            <a:off x="518891" y="1300213"/>
            <a:ext cx="2981047" cy="50048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rgbClr val="000000"/>
                </a:solidFill>
                <a:latin typeface="Montserrat ExtraBold" panose="02000505000000020004" pitchFamily="2" charset="77"/>
                <a:ea typeface="Open Sans"/>
                <a:cs typeface="Open Sans"/>
                <a:sym typeface="Open Sans"/>
              </a:rPr>
              <a:t>Alıcılar - Satıcılar</a:t>
            </a:r>
            <a:endParaRPr sz="2400" b="1" dirty="0">
              <a:solidFill>
                <a:schemeClr val="dk1"/>
              </a:solidFill>
              <a:latin typeface="Montserrat ExtraBold" panose="02000505000000020004" pitchFamily="2" charset="77"/>
              <a:ea typeface="Calibri"/>
              <a:cs typeface="Calibri"/>
              <a:sym typeface="Calibri"/>
            </a:endParaRPr>
          </a:p>
        </p:txBody>
      </p:sp>
      <p:sp>
        <p:nvSpPr>
          <p:cNvPr id="1028" name="Google Shape;1028;p57"/>
          <p:cNvSpPr/>
          <p:nvPr/>
        </p:nvSpPr>
        <p:spPr>
          <a:xfrm>
            <a:off x="3482897" y="2401174"/>
            <a:ext cx="2187651" cy="354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1600" b="1" dirty="0">
                <a:latin typeface="Montserrat" panose="02000505000000020004" pitchFamily="2" charset="77"/>
                <a:ea typeface="Open Sans Semibold"/>
                <a:cs typeface="Open Sans Semibold"/>
                <a:sym typeface="Open Sans SemiBold"/>
              </a:rPr>
              <a:t>2</a:t>
            </a:r>
            <a:endParaRPr sz="1600" dirty="0">
              <a:latin typeface="Montserrat" panose="02000505000000020004" pitchFamily="2" charset="77"/>
              <a:ea typeface="Calibri"/>
              <a:cs typeface="Calibri"/>
              <a:sym typeface="Calibri"/>
            </a:endParaRPr>
          </a:p>
        </p:txBody>
      </p:sp>
      <p:sp>
        <p:nvSpPr>
          <p:cNvPr id="1029" name="Google Shape;1029;p57"/>
          <p:cNvSpPr/>
          <p:nvPr/>
        </p:nvSpPr>
        <p:spPr>
          <a:xfrm>
            <a:off x="7005201" y="2378938"/>
            <a:ext cx="1166098" cy="304799"/>
          </a:xfrm>
          <a:prstGeom prst="rect">
            <a:avLst/>
          </a:prstGeom>
          <a:noFill/>
          <a:ln>
            <a:noFill/>
          </a:ln>
        </p:spPr>
        <p:txBody>
          <a:bodyPr spcFirstLastPara="1" wrap="square" lIns="0" tIns="0" rIns="0" bIns="0" anchor="t" anchorCtr="0">
            <a:noAutofit/>
          </a:bodyPr>
          <a:lstStyle/>
          <a:p>
            <a:pPr lvl="0" algn="ctr"/>
            <a:r>
              <a:rPr lang="tr-TR" sz="1600" b="1" dirty="0">
                <a:latin typeface="Montserrat" panose="02000505000000020004" pitchFamily="2" charset="77"/>
                <a:ea typeface="Open Sans Semibold"/>
                <a:cs typeface="Open Sans Semibold"/>
                <a:sym typeface="Open Sans SemiBold"/>
              </a:rPr>
              <a:t>3</a:t>
            </a:r>
            <a:endParaRPr lang="tr-TR" sz="1600" dirty="0">
              <a:latin typeface="Montserrat" panose="02000505000000020004" pitchFamily="2" charset="77"/>
              <a:ea typeface="Calibri"/>
              <a:cs typeface="Calibri"/>
              <a:sym typeface="Calibri"/>
            </a:endParaRPr>
          </a:p>
        </p:txBody>
      </p:sp>
      <p:sp>
        <p:nvSpPr>
          <p:cNvPr id="1030" name="Google Shape;1030;p57"/>
          <p:cNvSpPr/>
          <p:nvPr/>
        </p:nvSpPr>
        <p:spPr>
          <a:xfrm>
            <a:off x="759498" y="2412293"/>
            <a:ext cx="1678902" cy="354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chemeClr val="bg1"/>
                </a:solidFill>
                <a:latin typeface="Montserrat" panose="02000505000000020004" pitchFamily="2" charset="77"/>
                <a:ea typeface="Open Sans Semibold"/>
                <a:cs typeface="Open Sans Semibold"/>
                <a:sym typeface="Open Sans SemiBold"/>
              </a:rPr>
              <a:t>1</a:t>
            </a:r>
            <a:endParaRPr sz="2400" dirty="0">
              <a:solidFill>
                <a:schemeClr val="bg1"/>
              </a:solidFill>
              <a:latin typeface="Montserrat" panose="02000505000000020004" pitchFamily="2" charset="77"/>
              <a:ea typeface="Calibri"/>
              <a:cs typeface="Calibri"/>
              <a:sym typeface="Calibri"/>
            </a:endParaRPr>
          </a:p>
        </p:txBody>
      </p:sp>
      <p:sp>
        <p:nvSpPr>
          <p:cNvPr id="1031" name="Google Shape;1031;p57"/>
          <p:cNvSpPr/>
          <p:nvPr/>
        </p:nvSpPr>
        <p:spPr>
          <a:xfrm>
            <a:off x="9566899" y="2449008"/>
            <a:ext cx="1925700" cy="354000"/>
          </a:xfrm>
          <a:prstGeom prst="rect">
            <a:avLst/>
          </a:prstGeom>
          <a:noFill/>
          <a:ln>
            <a:noFill/>
          </a:ln>
        </p:spPr>
        <p:txBody>
          <a:bodyPr spcFirstLastPara="1" wrap="square" lIns="0" tIns="0" rIns="0" bIns="0" anchor="t" anchorCtr="0">
            <a:noAutofit/>
          </a:bodyPr>
          <a:lstStyle/>
          <a:p>
            <a:pPr lvl="0" algn="ctr"/>
            <a:r>
              <a:rPr lang="tr-TR" sz="1400" b="1" dirty="0">
                <a:latin typeface="Montserrat" panose="02000505000000020004" pitchFamily="2" charset="77"/>
                <a:ea typeface="Open Sans Semibold"/>
                <a:cs typeface="Open Sans Semibold"/>
                <a:sym typeface="Open Sans SemiBold"/>
              </a:rPr>
              <a:t>4</a:t>
            </a:r>
            <a:endParaRPr sz="1400" dirty="0">
              <a:solidFill>
                <a:schemeClr val="lt1"/>
              </a:solidFill>
              <a:latin typeface="Montserrat" panose="02000505000000020004" pitchFamily="2" charset="77"/>
              <a:ea typeface="Calibri"/>
              <a:cs typeface="Calibri"/>
              <a:sym typeface="Calibri"/>
            </a:endParaRPr>
          </a:p>
        </p:txBody>
      </p:sp>
      <p:sp>
        <p:nvSpPr>
          <p:cNvPr id="1041" name="Google Shape;1041;p57"/>
          <p:cNvSpPr/>
          <p:nvPr/>
        </p:nvSpPr>
        <p:spPr>
          <a:xfrm>
            <a:off x="3171825" y="2239237"/>
            <a:ext cx="17463" cy="3484562"/>
          </a:xfrm>
          <a:prstGeom prst="rect">
            <a:avLst/>
          </a:prstGeom>
          <a:solidFill>
            <a:srgbClr val="808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sp>
        <p:nvSpPr>
          <p:cNvPr id="1042" name="Google Shape;1042;p57"/>
          <p:cNvSpPr/>
          <p:nvPr/>
        </p:nvSpPr>
        <p:spPr>
          <a:xfrm>
            <a:off x="6089650" y="2239237"/>
            <a:ext cx="17463" cy="3484562"/>
          </a:xfrm>
          <a:prstGeom prst="rect">
            <a:avLst/>
          </a:prstGeom>
          <a:solidFill>
            <a:srgbClr val="808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sp>
        <p:nvSpPr>
          <p:cNvPr id="1043" name="Google Shape;1043;p57"/>
          <p:cNvSpPr/>
          <p:nvPr/>
        </p:nvSpPr>
        <p:spPr>
          <a:xfrm>
            <a:off x="9009063" y="2239237"/>
            <a:ext cx="15875" cy="3484562"/>
          </a:xfrm>
          <a:prstGeom prst="rect">
            <a:avLst/>
          </a:prstGeom>
          <a:solidFill>
            <a:srgbClr val="808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sp>
        <p:nvSpPr>
          <p:cNvPr id="25" name="Metin kutusu 24">
            <a:extLst>
              <a:ext uri="{FF2B5EF4-FFF2-40B4-BE49-F238E27FC236}">
                <a16:creationId xmlns:a16="http://schemas.microsoft.com/office/drawing/2014/main" id="{896F7B6E-3219-4467-90FD-FADDFD0A962B}"/>
              </a:ext>
            </a:extLst>
          </p:cNvPr>
          <p:cNvSpPr txBox="1"/>
          <p:nvPr/>
        </p:nvSpPr>
        <p:spPr>
          <a:xfrm>
            <a:off x="562406" y="3251692"/>
            <a:ext cx="2266205" cy="1264642"/>
          </a:xfrm>
          <a:prstGeom prst="rect">
            <a:avLst/>
          </a:prstGeom>
          <a:noFill/>
        </p:spPr>
        <p:txBody>
          <a:bodyPr wrap="square" rtlCol="0">
            <a:spAutoFit/>
          </a:bodyPr>
          <a:lstStyle/>
          <a:p>
            <a:pPr>
              <a:lnSpc>
                <a:spcPct val="107000"/>
              </a:lnSpc>
              <a:spcAft>
                <a:spcPts val="800"/>
              </a:spcAft>
            </a:pPr>
            <a:r>
              <a:rPr lang="tr-TR" dirty="0">
                <a:latin typeface="Calibri" panose="020F0502020204030204" pitchFamily="34" charset="0"/>
                <a:ea typeface="Calibri" panose="020F0502020204030204" pitchFamily="34" charset="0"/>
                <a:cs typeface="Arial" panose="020B0604020202020204" pitchFamily="34" charset="0"/>
              </a:rPr>
              <a:t>Alıcı ve satıcılar için ilgili taraflar ile yazılı mutabakat yapılmalıdır.</a:t>
            </a:r>
          </a:p>
        </p:txBody>
      </p:sp>
      <p:sp>
        <p:nvSpPr>
          <p:cNvPr id="91" name="Metin kutusu 90">
            <a:extLst>
              <a:ext uri="{FF2B5EF4-FFF2-40B4-BE49-F238E27FC236}">
                <a16:creationId xmlns:a16="http://schemas.microsoft.com/office/drawing/2014/main" id="{5529CB5A-C36F-487A-95A0-2FBF96357AED}"/>
              </a:ext>
            </a:extLst>
          </p:cNvPr>
          <p:cNvSpPr txBox="1"/>
          <p:nvPr/>
        </p:nvSpPr>
        <p:spPr>
          <a:xfrm>
            <a:off x="6468844" y="3233375"/>
            <a:ext cx="2471333" cy="1200329"/>
          </a:xfrm>
          <a:prstGeom prst="rect">
            <a:avLst/>
          </a:prstGeom>
          <a:noFill/>
        </p:spPr>
        <p:txBody>
          <a:bodyPr wrap="square" rtlCol="0">
            <a:spAutoFit/>
          </a:bodyPr>
          <a:lstStyle/>
          <a:p>
            <a:r>
              <a:rPr lang="tr-TR" dirty="0"/>
              <a:t>Yabancı para biriminden alıcılar ve satıcılar için kur değerlemesi yapılmalıdır.</a:t>
            </a:r>
            <a:endParaRPr lang="en-US" dirty="0"/>
          </a:p>
        </p:txBody>
      </p:sp>
      <p:sp>
        <p:nvSpPr>
          <p:cNvPr id="92" name="Metin kutusu 91">
            <a:extLst>
              <a:ext uri="{FF2B5EF4-FFF2-40B4-BE49-F238E27FC236}">
                <a16:creationId xmlns:a16="http://schemas.microsoft.com/office/drawing/2014/main" id="{9CBD72EB-AFBA-4AEB-8384-040F5127830D}"/>
              </a:ext>
            </a:extLst>
          </p:cNvPr>
          <p:cNvSpPr txBox="1"/>
          <p:nvPr/>
        </p:nvSpPr>
        <p:spPr>
          <a:xfrm>
            <a:off x="9396646" y="3247074"/>
            <a:ext cx="2266205" cy="2031325"/>
          </a:xfrm>
          <a:prstGeom prst="rect">
            <a:avLst/>
          </a:prstGeom>
          <a:noFill/>
        </p:spPr>
        <p:txBody>
          <a:bodyPr wrap="square" rtlCol="0">
            <a:spAutoFit/>
          </a:bodyPr>
          <a:lstStyle/>
          <a:p>
            <a:r>
              <a:rPr lang="tr-TR" dirty="0"/>
              <a:t>Ters bakiye veren hesapların ilgili hesaplara aktarılması gerekmektedir. </a:t>
            </a:r>
          </a:p>
          <a:p>
            <a:endParaRPr lang="tr-TR" dirty="0"/>
          </a:p>
          <a:p>
            <a:r>
              <a:rPr lang="tr-TR" dirty="0">
                <a:solidFill>
                  <a:srgbClr val="FF0000"/>
                </a:solidFill>
              </a:rPr>
              <a:t>120 </a:t>
            </a:r>
            <a:r>
              <a:rPr lang="tr-TR" dirty="0">
                <a:solidFill>
                  <a:srgbClr val="FF0000"/>
                </a:solidFill>
                <a:sym typeface="Wingdings" panose="05000000000000000000" pitchFamily="2" charset="2"/>
              </a:rPr>
              <a:t> 340</a:t>
            </a:r>
          </a:p>
          <a:p>
            <a:r>
              <a:rPr lang="tr-TR" dirty="0">
                <a:solidFill>
                  <a:srgbClr val="FF0000"/>
                </a:solidFill>
                <a:sym typeface="Wingdings" panose="05000000000000000000" pitchFamily="2" charset="2"/>
              </a:rPr>
              <a:t>320  159</a:t>
            </a:r>
            <a:endParaRPr lang="en-US" dirty="0">
              <a:solidFill>
                <a:srgbClr val="FF0000"/>
              </a:solidFill>
            </a:endParaRPr>
          </a:p>
        </p:txBody>
      </p:sp>
      <p:sp>
        <p:nvSpPr>
          <p:cNvPr id="23" name="Metin kutusu 22">
            <a:extLst>
              <a:ext uri="{FF2B5EF4-FFF2-40B4-BE49-F238E27FC236}">
                <a16:creationId xmlns:a16="http://schemas.microsoft.com/office/drawing/2014/main" id="{2F23C6A5-94E2-48CD-8F6C-960CEC1789DD}"/>
              </a:ext>
            </a:extLst>
          </p:cNvPr>
          <p:cNvSpPr txBox="1"/>
          <p:nvPr/>
        </p:nvSpPr>
        <p:spPr>
          <a:xfrm>
            <a:off x="6526215" y="4783754"/>
            <a:ext cx="2266205" cy="369332"/>
          </a:xfrm>
          <a:prstGeom prst="rect">
            <a:avLst/>
          </a:prstGeom>
          <a:noFill/>
        </p:spPr>
        <p:txBody>
          <a:bodyPr wrap="square" rtlCol="0">
            <a:spAutoFit/>
          </a:bodyPr>
          <a:lstStyle/>
          <a:p>
            <a:r>
              <a:rPr lang="tr-TR" dirty="0">
                <a:solidFill>
                  <a:srgbClr val="FF0000"/>
                </a:solidFill>
              </a:rPr>
              <a:t>Döviz Alış Kuru</a:t>
            </a:r>
          </a:p>
        </p:txBody>
      </p:sp>
      <p:sp>
        <p:nvSpPr>
          <p:cNvPr id="26" name="Metin kutusu 25">
            <a:extLst>
              <a:ext uri="{FF2B5EF4-FFF2-40B4-BE49-F238E27FC236}">
                <a16:creationId xmlns:a16="http://schemas.microsoft.com/office/drawing/2014/main" id="{488A9FEF-A064-4974-9FA3-C60CAF8FD6DA}"/>
              </a:ext>
            </a:extLst>
          </p:cNvPr>
          <p:cNvSpPr txBox="1"/>
          <p:nvPr/>
        </p:nvSpPr>
        <p:spPr>
          <a:xfrm>
            <a:off x="3555163" y="3274104"/>
            <a:ext cx="2266205" cy="968278"/>
          </a:xfrm>
          <a:prstGeom prst="rect">
            <a:avLst/>
          </a:prstGeom>
          <a:noFill/>
        </p:spPr>
        <p:txBody>
          <a:bodyPr wrap="square" rtlCol="0">
            <a:spAutoFit/>
          </a:bodyPr>
          <a:lstStyle/>
          <a:p>
            <a:pPr>
              <a:lnSpc>
                <a:spcPct val="107000"/>
              </a:lnSpc>
              <a:spcAft>
                <a:spcPts val="800"/>
              </a:spcAft>
            </a:pPr>
            <a:r>
              <a:rPr lang="tr-TR" dirty="0">
                <a:latin typeface="Calibri" panose="020F0502020204030204" pitchFamily="34" charset="0"/>
                <a:ea typeface="Calibri" panose="020F0502020204030204" pitchFamily="34" charset="0"/>
                <a:cs typeface="Arial" panose="020B0604020202020204" pitchFamily="34" charset="0"/>
              </a:rPr>
              <a:t>Uzun süre hareket görmeyen hesaplar incelenmelidir.</a:t>
            </a:r>
          </a:p>
        </p:txBody>
      </p:sp>
      <p:sp>
        <p:nvSpPr>
          <p:cNvPr id="27" name="Metin kutusu 26">
            <a:extLst>
              <a:ext uri="{FF2B5EF4-FFF2-40B4-BE49-F238E27FC236}">
                <a16:creationId xmlns:a16="http://schemas.microsoft.com/office/drawing/2014/main" id="{EB3C6F1C-0352-471D-8A9C-9405FADB05E9}"/>
              </a:ext>
            </a:extLst>
          </p:cNvPr>
          <p:cNvSpPr txBox="1"/>
          <p:nvPr/>
        </p:nvSpPr>
        <p:spPr>
          <a:xfrm>
            <a:off x="3875244" y="4685375"/>
            <a:ext cx="1277280" cy="923330"/>
          </a:xfrm>
          <a:prstGeom prst="rect">
            <a:avLst/>
          </a:prstGeom>
          <a:noFill/>
        </p:spPr>
        <p:txBody>
          <a:bodyPr wrap="square" rtlCol="0">
            <a:spAutoFit/>
          </a:bodyPr>
          <a:lstStyle/>
          <a:p>
            <a:r>
              <a:rPr lang="tr-TR" dirty="0">
                <a:solidFill>
                  <a:srgbClr val="FF0000"/>
                </a:solidFill>
              </a:rPr>
              <a:t>Şüpheli </a:t>
            </a:r>
          </a:p>
          <a:p>
            <a:r>
              <a:rPr lang="tr-TR" dirty="0">
                <a:solidFill>
                  <a:srgbClr val="FF0000"/>
                </a:solidFill>
              </a:rPr>
              <a:t>Değersiz</a:t>
            </a:r>
          </a:p>
          <a:p>
            <a:r>
              <a:rPr lang="tr-TR" dirty="0">
                <a:solidFill>
                  <a:srgbClr val="FF0000"/>
                </a:solidFill>
              </a:rPr>
              <a:t>Vazgeçilen</a:t>
            </a:r>
          </a:p>
        </p:txBody>
      </p:sp>
      <p:sp>
        <p:nvSpPr>
          <p:cNvPr id="28" name="Alt Başlık 8">
            <a:extLst>
              <a:ext uri="{FF2B5EF4-FFF2-40B4-BE49-F238E27FC236}">
                <a16:creationId xmlns:a16="http://schemas.microsoft.com/office/drawing/2014/main" id="{3192F61E-E031-49D2-A3FD-CD7C34207256}"/>
              </a:ext>
            </a:extLst>
          </p:cNvPr>
          <p:cNvSpPr txBox="1">
            <a:spLocks/>
          </p:cNvSpPr>
          <p:nvPr/>
        </p:nvSpPr>
        <p:spPr>
          <a:xfrm>
            <a:off x="1902897" y="-51826"/>
            <a:ext cx="7178351"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buFontTx/>
              <a:buNone/>
            </a:pPr>
            <a:r>
              <a:rPr lang="tr-TR" altLang="en-US" sz="3200" dirty="0">
                <a:solidFill>
                  <a:schemeClr val="tx1">
                    <a:lumMod val="95000"/>
                    <a:lumOff val="5000"/>
                  </a:schemeClr>
                </a:solidFill>
                <a:latin typeface="Bahnschrift SemiLight" panose="020B0502040204020203" pitchFamily="34" charset="0"/>
              </a:rPr>
              <a:t>ENVANTER İŞLEMLERİ</a:t>
            </a:r>
            <a:endParaRPr lang="en-US" altLang="en-US" sz="3200" dirty="0">
              <a:solidFill>
                <a:schemeClr val="tx1">
                  <a:lumMod val="95000"/>
                  <a:lumOff val="5000"/>
                </a:schemeClr>
              </a:solidFill>
              <a:latin typeface="Bahnschrift SemiLight" panose="020B0502040204020203" pitchFamily="34" charset="0"/>
            </a:endParaRPr>
          </a:p>
        </p:txBody>
      </p:sp>
    </p:spTree>
    <p:extLst>
      <p:ext uri="{BB962C8B-B14F-4D97-AF65-F5344CB8AC3E}">
        <p14:creationId xmlns:p14="http://schemas.microsoft.com/office/powerpoint/2010/main" val="26643306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18 Dikdörtgen"/>
          <p:cNvSpPr/>
          <p:nvPr/>
        </p:nvSpPr>
        <p:spPr>
          <a:xfrm>
            <a:off x="7524760" y="1857364"/>
            <a:ext cx="2500330" cy="369332"/>
          </a:xfrm>
          <a:prstGeom prst="rect">
            <a:avLst/>
          </a:prstGeom>
        </p:spPr>
        <p:txBody>
          <a:bodyPr wrap="square">
            <a:spAutoFit/>
          </a:bodyPr>
          <a:lstStyle/>
          <a:p>
            <a:endParaRPr lang="tr-TR" dirty="0"/>
          </a:p>
        </p:txBody>
      </p:sp>
      <p:sp>
        <p:nvSpPr>
          <p:cNvPr id="21" name="20 Dikdörtgen"/>
          <p:cNvSpPr/>
          <p:nvPr/>
        </p:nvSpPr>
        <p:spPr>
          <a:xfrm>
            <a:off x="248042" y="1554961"/>
            <a:ext cx="2704708" cy="461665"/>
          </a:xfrm>
          <a:prstGeom prst="rect">
            <a:avLst/>
          </a:prstGeom>
        </p:spPr>
        <p:txBody>
          <a:bodyPr wrap="square">
            <a:spAutoFit/>
          </a:bodyPr>
          <a:lstStyle/>
          <a:p>
            <a:r>
              <a:rPr lang="tr-TR" sz="2400" b="1" dirty="0"/>
              <a:t>Şüpheli Alacaklar I</a:t>
            </a:r>
          </a:p>
        </p:txBody>
      </p:sp>
      <p:sp>
        <p:nvSpPr>
          <p:cNvPr id="22" name="21 Dikdörtgen"/>
          <p:cNvSpPr/>
          <p:nvPr/>
        </p:nvSpPr>
        <p:spPr>
          <a:xfrm>
            <a:off x="248042" y="2273490"/>
            <a:ext cx="11376212" cy="461665"/>
          </a:xfrm>
          <a:prstGeom prst="rect">
            <a:avLst/>
          </a:prstGeom>
        </p:spPr>
        <p:txBody>
          <a:bodyPr wrap="square">
            <a:spAutoFit/>
          </a:bodyPr>
          <a:lstStyle/>
          <a:p>
            <a:pPr>
              <a:buFont typeface="Wingdings" pitchFamily="2" charset="2"/>
              <a:buChar char="Ø"/>
            </a:pPr>
            <a:r>
              <a:rPr lang="tr-TR" sz="2400" dirty="0"/>
              <a:t>Ticari ve zirai kazancın elde edilmesi ve idame ettirilmesi ile ilgili olmak şartı  ile;</a:t>
            </a:r>
          </a:p>
        </p:txBody>
      </p:sp>
      <p:sp>
        <p:nvSpPr>
          <p:cNvPr id="32" name="31 Yuvarlatılmış Dikdörtgen"/>
          <p:cNvSpPr/>
          <p:nvPr/>
        </p:nvSpPr>
        <p:spPr>
          <a:xfrm>
            <a:off x="1757081" y="3071808"/>
            <a:ext cx="8205255" cy="714381"/>
          </a:xfrm>
          <a:prstGeom prst="roundRect">
            <a:avLst/>
          </a:prstGeom>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000" dirty="0">
                <a:latin typeface="Arial" pitchFamily="34" charset="0"/>
                <a:cs typeface="Arial" pitchFamily="34" charset="0"/>
              </a:rPr>
              <a:t>Dava veya icra safhasında bulunan alacaklar</a:t>
            </a:r>
          </a:p>
          <a:p>
            <a:pPr algn="ctr"/>
            <a:r>
              <a:rPr lang="tr-TR" sz="2000" dirty="0">
                <a:latin typeface="Aharoni" pitchFamily="2" charset="-79"/>
                <a:cs typeface="Aharoni" pitchFamily="2" charset="-79"/>
              </a:rPr>
              <a:t>        </a:t>
            </a:r>
          </a:p>
        </p:txBody>
      </p:sp>
      <p:sp>
        <p:nvSpPr>
          <p:cNvPr id="33" name="32 Yuvarlatılmış Dikdörtgen"/>
          <p:cNvSpPr/>
          <p:nvPr/>
        </p:nvSpPr>
        <p:spPr>
          <a:xfrm>
            <a:off x="1111624" y="5413013"/>
            <a:ext cx="8534400" cy="1214446"/>
          </a:xfrm>
          <a:prstGeom prst="roundRect">
            <a:avLst/>
          </a:prstGeom>
          <a:solidFill>
            <a:schemeClr val="tx2">
              <a:lumMod val="75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dirty="0">
                <a:latin typeface="Arial" pitchFamily="34" charset="0"/>
                <a:cs typeface="Arial" pitchFamily="34" charset="0"/>
              </a:rPr>
              <a:t>Teminata bağlanmış alacaklar için karşılık ayrılmaz</a:t>
            </a:r>
          </a:p>
        </p:txBody>
      </p:sp>
      <p:sp>
        <p:nvSpPr>
          <p:cNvPr id="34" name="33 5-Nokta Yıldız"/>
          <p:cNvSpPr/>
          <p:nvPr/>
        </p:nvSpPr>
        <p:spPr>
          <a:xfrm>
            <a:off x="1250553" y="5499094"/>
            <a:ext cx="642942" cy="857256"/>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5" name="34 Sağ Ok"/>
          <p:cNvSpPr/>
          <p:nvPr/>
        </p:nvSpPr>
        <p:spPr>
          <a:xfrm>
            <a:off x="607051" y="3086453"/>
            <a:ext cx="714380" cy="785818"/>
          </a:xfrm>
          <a:prstGeom prst="rightArrow">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a:p>
            <a:pPr algn="ctr"/>
            <a:endParaRPr lang="tr-TR" dirty="0"/>
          </a:p>
          <a:p>
            <a:pPr algn="ctr"/>
            <a:endParaRPr lang="tr-TR" dirty="0"/>
          </a:p>
        </p:txBody>
      </p:sp>
      <p:sp>
        <p:nvSpPr>
          <p:cNvPr id="36" name="35 Sağ Ok"/>
          <p:cNvSpPr/>
          <p:nvPr/>
        </p:nvSpPr>
        <p:spPr>
          <a:xfrm flipV="1">
            <a:off x="607051" y="4143380"/>
            <a:ext cx="714380" cy="714380"/>
          </a:xfrm>
          <a:prstGeom prst="rightArrow">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37" name="36 Yuvarlatılmış Dikdörtgen"/>
          <p:cNvSpPr/>
          <p:nvPr/>
        </p:nvSpPr>
        <p:spPr>
          <a:xfrm>
            <a:off x="1819835" y="4143380"/>
            <a:ext cx="8205255" cy="714380"/>
          </a:xfrm>
          <a:prstGeom prst="roundRect">
            <a:avLst/>
          </a:prstGeom>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dirty="0">
              <a:latin typeface="Arial" pitchFamily="34" charset="0"/>
              <a:cs typeface="Arial" pitchFamily="34" charset="0"/>
            </a:endParaRPr>
          </a:p>
          <a:p>
            <a:r>
              <a:rPr lang="tr-TR" sz="2000" dirty="0">
                <a:latin typeface="Arial" pitchFamily="34" charset="0"/>
                <a:cs typeface="Arial" pitchFamily="34" charset="0"/>
              </a:rPr>
              <a:t>Dava ve icra  takibine değmeyecek derecede küçük alacaklar (14.000- 2024 Yılı İçin)</a:t>
            </a:r>
          </a:p>
          <a:p>
            <a:pPr algn="ctr"/>
            <a:endParaRPr lang="tr-TR" sz="2400" dirty="0">
              <a:latin typeface="Arial" pitchFamily="34" charset="0"/>
              <a:cs typeface="Arial" pitchFamily="34" charset="0"/>
            </a:endParaRPr>
          </a:p>
        </p:txBody>
      </p:sp>
      <p:pic>
        <p:nvPicPr>
          <p:cNvPr id="28" name="Picture 16" descr="MCj01603420000[1]"/>
          <p:cNvPicPr>
            <a:picLocks noChangeAspect="1" noChangeArrowheads="1"/>
          </p:cNvPicPr>
          <p:nvPr/>
        </p:nvPicPr>
        <p:blipFill>
          <a:blip r:embed="rId3" cstate="print"/>
          <a:srcRect/>
          <a:stretch>
            <a:fillRect/>
          </a:stretch>
        </p:blipFill>
        <p:spPr bwMode="auto">
          <a:xfrm>
            <a:off x="10263766" y="4638690"/>
            <a:ext cx="1360488" cy="1866900"/>
          </a:xfrm>
          <a:prstGeom prst="rect">
            <a:avLst/>
          </a:prstGeom>
          <a:noFill/>
        </p:spPr>
      </p:pic>
      <p:sp>
        <p:nvSpPr>
          <p:cNvPr id="31" name="30 Slayt Numarası Yer Tutucusu"/>
          <p:cNvSpPr>
            <a:spLocks noGrp="1"/>
          </p:cNvSpPr>
          <p:nvPr>
            <p:ph type="sldNum" sz="quarter" idx="12"/>
          </p:nvPr>
        </p:nvSpPr>
        <p:spPr/>
        <p:txBody>
          <a:bodyPr/>
          <a:lstStyle/>
          <a:p>
            <a:fld id="{FA1C692C-4F2D-45F6-A9A8-8A3A8FE27806}" type="slidenum">
              <a:rPr lang="en-US" smtClean="0"/>
              <a:pPr/>
              <a:t>12</a:t>
            </a:fld>
            <a:endParaRPr lang="en-US"/>
          </a:p>
        </p:txBody>
      </p:sp>
      <p:sp>
        <p:nvSpPr>
          <p:cNvPr id="13" name="Alt Başlık 8">
            <a:extLst>
              <a:ext uri="{FF2B5EF4-FFF2-40B4-BE49-F238E27FC236}">
                <a16:creationId xmlns:a16="http://schemas.microsoft.com/office/drawing/2014/main" id="{D31BC9EB-B5E4-4A99-83FE-3F70E2A91DA8}"/>
              </a:ext>
            </a:extLst>
          </p:cNvPr>
          <p:cNvSpPr txBox="1">
            <a:spLocks/>
          </p:cNvSpPr>
          <p:nvPr/>
        </p:nvSpPr>
        <p:spPr>
          <a:xfrm>
            <a:off x="1902897" y="-51826"/>
            <a:ext cx="7178351"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buFontTx/>
              <a:buNone/>
            </a:pPr>
            <a:r>
              <a:rPr lang="tr-TR" altLang="en-US" sz="3200" dirty="0">
                <a:solidFill>
                  <a:schemeClr val="tx1">
                    <a:lumMod val="95000"/>
                    <a:lumOff val="5000"/>
                  </a:schemeClr>
                </a:solidFill>
                <a:latin typeface="Bahnschrift SemiLight" panose="020B0502040204020203" pitchFamily="34" charset="0"/>
              </a:rPr>
              <a:t>ENVANTER İŞLEMLERİ</a:t>
            </a:r>
            <a:endParaRPr lang="en-US" altLang="en-US" sz="3200" dirty="0">
              <a:solidFill>
                <a:schemeClr val="tx1">
                  <a:lumMod val="95000"/>
                  <a:lumOff val="5000"/>
                </a:schemeClr>
              </a:solidFill>
              <a:latin typeface="Bahnschrift SemiLight" panose="020B0502040204020203" pitchFamily="34" charset="0"/>
            </a:endParaRPr>
          </a:p>
        </p:txBody>
      </p:sp>
    </p:spTree>
    <p:extLst>
      <p:ext uri="{BB962C8B-B14F-4D97-AF65-F5344CB8AC3E}">
        <p14:creationId xmlns:p14="http://schemas.microsoft.com/office/powerpoint/2010/main" val="8969934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24 Dikdörtgen"/>
          <p:cNvSpPr/>
          <p:nvPr/>
        </p:nvSpPr>
        <p:spPr>
          <a:xfrm>
            <a:off x="2309786" y="857233"/>
            <a:ext cx="4572000" cy="830997"/>
          </a:xfrm>
          <a:prstGeom prst="rect">
            <a:avLst/>
          </a:prstGeom>
        </p:spPr>
        <p:txBody>
          <a:bodyPr wrap="square">
            <a:spAutoFit/>
          </a:bodyPr>
          <a:lstStyle/>
          <a:p>
            <a:endParaRPr lang="tr-TR" sz="2400" dirty="0"/>
          </a:p>
          <a:p>
            <a:endParaRPr lang="tr-TR" sz="2400" dirty="0"/>
          </a:p>
        </p:txBody>
      </p:sp>
      <p:sp>
        <p:nvSpPr>
          <p:cNvPr id="19" name="18 Dikdörtgen"/>
          <p:cNvSpPr/>
          <p:nvPr/>
        </p:nvSpPr>
        <p:spPr>
          <a:xfrm>
            <a:off x="7524760" y="1857364"/>
            <a:ext cx="2500330" cy="369332"/>
          </a:xfrm>
          <a:prstGeom prst="rect">
            <a:avLst/>
          </a:prstGeom>
        </p:spPr>
        <p:txBody>
          <a:bodyPr wrap="square">
            <a:spAutoFit/>
          </a:bodyPr>
          <a:lstStyle/>
          <a:p>
            <a:endParaRPr lang="tr-TR" dirty="0"/>
          </a:p>
        </p:txBody>
      </p:sp>
      <p:sp>
        <p:nvSpPr>
          <p:cNvPr id="21" name="1 Başlık"/>
          <p:cNvSpPr txBox="1">
            <a:spLocks/>
          </p:cNvSpPr>
          <p:nvPr/>
        </p:nvSpPr>
        <p:spPr>
          <a:xfrm>
            <a:off x="311496" y="2748955"/>
            <a:ext cx="4698632" cy="642942"/>
          </a:xfrm>
          <a:prstGeom prst="rect">
            <a:avLst/>
          </a:prstGeom>
        </p:spPr>
        <p:txBody>
          <a:bodyPr vert="horz" lIns="91440" tIns="45720" rIns="91440" bIns="45720" rtlCol="0" anchor="ctr">
            <a:normAutofit/>
          </a:bodyPr>
          <a:lstStyle/>
          <a:p>
            <a:pPr>
              <a:spcBef>
                <a:spcPct val="0"/>
              </a:spcBef>
              <a:defRPr/>
            </a:pPr>
            <a:r>
              <a:rPr lang="tr-TR" sz="3200" b="1" u="sng" dirty="0">
                <a:latin typeface="+mj-lt"/>
                <a:ea typeface="+mj-ea"/>
                <a:cs typeface="+mj-cs"/>
              </a:rPr>
              <a:t>Şartlar:</a:t>
            </a:r>
            <a:endParaRPr lang="tr-TR" sz="3200" u="sng" dirty="0">
              <a:latin typeface="+mj-lt"/>
              <a:ea typeface="+mj-ea"/>
              <a:cs typeface="+mj-cs"/>
            </a:endParaRPr>
          </a:p>
        </p:txBody>
      </p:sp>
      <p:sp>
        <p:nvSpPr>
          <p:cNvPr id="22" name="21 Dikdörtgen"/>
          <p:cNvSpPr/>
          <p:nvPr/>
        </p:nvSpPr>
        <p:spPr>
          <a:xfrm>
            <a:off x="311496" y="3561896"/>
            <a:ext cx="8043610" cy="3170099"/>
          </a:xfrm>
          <a:prstGeom prst="rect">
            <a:avLst/>
          </a:prstGeom>
        </p:spPr>
        <p:txBody>
          <a:bodyPr wrap="square">
            <a:spAutoFit/>
          </a:bodyPr>
          <a:lstStyle/>
          <a:p>
            <a:pPr marL="342900" indent="-342900">
              <a:buFont typeface="Arial" panose="020B0604020202020204" pitchFamily="34" charset="0"/>
              <a:buChar char="•"/>
            </a:pPr>
            <a:r>
              <a:rPr lang="tr-TR" sz="2000" dirty="0"/>
              <a:t>Alacak  </a:t>
            </a:r>
            <a:r>
              <a:rPr lang="tr-TR" sz="2000" b="1" u="sng" dirty="0"/>
              <a:t>Ticari karın elde edilmesi  ve devamı </a:t>
            </a:r>
            <a:r>
              <a:rPr lang="tr-TR" sz="2000" dirty="0"/>
              <a:t>ile ilgili olmalıdır.</a:t>
            </a:r>
          </a:p>
          <a:p>
            <a:pPr marL="342900" indent="-342900">
              <a:buFont typeface="Arial" panose="020B0604020202020204" pitchFamily="34" charset="0"/>
              <a:buChar char="•"/>
            </a:pPr>
            <a:r>
              <a:rPr lang="tr-TR" sz="2000" dirty="0"/>
              <a:t>Mükellef </a:t>
            </a:r>
            <a:r>
              <a:rPr lang="tr-TR" sz="2000" b="1" u="sng" dirty="0"/>
              <a:t>Bilanço veya İşletme </a:t>
            </a:r>
            <a:r>
              <a:rPr lang="tr-TR" sz="2000" dirty="0"/>
              <a:t>esasına göre defter tutmalıdır.</a:t>
            </a:r>
          </a:p>
          <a:p>
            <a:pPr marL="342900" indent="-342900">
              <a:buFont typeface="Arial" panose="020B0604020202020204" pitchFamily="34" charset="0"/>
              <a:buChar char="•"/>
            </a:pPr>
            <a:r>
              <a:rPr lang="tr-TR" sz="2000" dirty="0"/>
              <a:t>Alacak </a:t>
            </a:r>
            <a:r>
              <a:rPr lang="tr-TR" sz="2000" b="1" u="sng" dirty="0"/>
              <a:t>Zamanında tahsil edilmemiş </a:t>
            </a:r>
            <a:r>
              <a:rPr lang="tr-TR" sz="2000" dirty="0"/>
              <a:t>olmalıdır.</a:t>
            </a:r>
          </a:p>
          <a:p>
            <a:pPr marL="342900" indent="-342900">
              <a:buFont typeface="Arial" panose="020B0604020202020204" pitchFamily="34" charset="0"/>
              <a:buChar char="•"/>
            </a:pPr>
            <a:r>
              <a:rPr lang="tr-TR" sz="2000" dirty="0"/>
              <a:t>Alacak </a:t>
            </a:r>
            <a:r>
              <a:rPr lang="tr-TR" sz="2000" b="1" u="sng" dirty="0"/>
              <a:t>Teminatsız</a:t>
            </a:r>
            <a:r>
              <a:rPr lang="tr-TR" sz="2000" dirty="0"/>
              <a:t> olmalıdır.</a:t>
            </a:r>
          </a:p>
          <a:p>
            <a:pPr marL="342900" indent="-342900">
              <a:buFont typeface="Arial" panose="020B0604020202020204" pitchFamily="34" charset="0"/>
              <a:buChar char="•"/>
            </a:pPr>
            <a:r>
              <a:rPr lang="tr-TR" sz="2000" dirty="0"/>
              <a:t>Karşılık ayrılacak alacak </a:t>
            </a:r>
            <a:r>
              <a:rPr lang="tr-TR" sz="2000" b="1" u="sng" dirty="0"/>
              <a:t>Tahakkuk</a:t>
            </a:r>
            <a:r>
              <a:rPr lang="tr-TR" sz="2000" dirty="0"/>
              <a:t> etmiş olmalıdır.</a:t>
            </a:r>
          </a:p>
          <a:p>
            <a:pPr marL="342900" indent="-342900">
              <a:buFont typeface="Arial" panose="020B0604020202020204" pitchFamily="34" charset="0"/>
              <a:buChar char="•"/>
            </a:pPr>
            <a:r>
              <a:rPr lang="tr-TR" sz="2000" dirty="0"/>
              <a:t>İşletme hesabı esasında defter tutan mükellefler; şüpheli alacaklarını </a:t>
            </a:r>
            <a:r>
              <a:rPr lang="tr-TR" sz="2000" b="1" u="sng" dirty="0"/>
              <a:t>defterlerinin gider kısmına, tahsil edilen miktarları ise tahsil edildikleri dönemde defterlerinin gelir kısmına, </a:t>
            </a:r>
            <a:r>
              <a:rPr lang="tr-TR" sz="2000" dirty="0"/>
              <a:t>hangi alacaklara ait olduğunu gösterecek şekilde, kaydederler.</a:t>
            </a:r>
          </a:p>
          <a:p>
            <a:pPr marL="342900" indent="-342900">
              <a:buFont typeface="Arial" panose="020B0604020202020204" pitchFamily="34" charset="0"/>
              <a:buChar char="•"/>
            </a:pPr>
            <a:endParaRPr lang="tr-TR" sz="2000" dirty="0"/>
          </a:p>
        </p:txBody>
      </p:sp>
      <p:sp>
        <p:nvSpPr>
          <p:cNvPr id="27" name="26 Dikdörtgen"/>
          <p:cNvSpPr/>
          <p:nvPr/>
        </p:nvSpPr>
        <p:spPr>
          <a:xfrm>
            <a:off x="385482" y="1792126"/>
            <a:ext cx="11134165" cy="400110"/>
          </a:xfrm>
          <a:prstGeom prst="rect">
            <a:avLst/>
          </a:prstGeom>
        </p:spPr>
        <p:txBody>
          <a:bodyPr wrap="square">
            <a:spAutoFit/>
          </a:bodyPr>
          <a:lstStyle/>
          <a:p>
            <a:r>
              <a:rPr lang="tr-TR" sz="2000" dirty="0"/>
              <a:t>Şüpheli hale gelen alacaklar için değerleme gününde </a:t>
            </a:r>
            <a:r>
              <a:rPr lang="tr-TR" sz="2000" i="1" u="sng" dirty="0">
                <a:solidFill>
                  <a:srgbClr val="FF0000"/>
                </a:solidFill>
              </a:rPr>
              <a:t>tasarruf değerine  </a:t>
            </a:r>
            <a:r>
              <a:rPr lang="tr-TR" sz="2000" dirty="0"/>
              <a:t>göre pasifte karşılık ayrılabilir. </a:t>
            </a:r>
          </a:p>
        </p:txBody>
      </p:sp>
      <p:sp>
        <p:nvSpPr>
          <p:cNvPr id="24" name="23 Satır Belirtme Çizgisi 1"/>
          <p:cNvSpPr/>
          <p:nvPr/>
        </p:nvSpPr>
        <p:spPr>
          <a:xfrm>
            <a:off x="8774925" y="3841893"/>
            <a:ext cx="2643206" cy="2316859"/>
          </a:xfrm>
          <a:prstGeom prst="borderCallout1">
            <a:avLst>
              <a:gd name="adj1" fmla="val 18750"/>
              <a:gd name="adj2" fmla="val -8333"/>
              <a:gd name="adj3" fmla="val -66891"/>
              <a:gd name="adj4" fmla="val -55062"/>
            </a:avLst>
          </a:prstGeom>
          <a:solidFill>
            <a:schemeClr val="accent6">
              <a:lumMod val="60000"/>
              <a:lumOff val="40000"/>
            </a:schemeClr>
          </a:solidFill>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dirty="0"/>
              <a:t> </a:t>
            </a:r>
            <a:r>
              <a:rPr lang="tr-TR" dirty="0">
                <a:solidFill>
                  <a:schemeClr val="tx1"/>
                </a:solidFill>
              </a:rPr>
              <a:t>Tasarruf değeri, bir iktisadi kıymetin değerleme gününde sahibi için arz ettiği gerçek değerdir.</a:t>
            </a:r>
          </a:p>
          <a:p>
            <a:endParaRPr lang="tr-TR" b="1" dirty="0">
              <a:solidFill>
                <a:schemeClr val="tx1"/>
              </a:solidFill>
            </a:endParaRPr>
          </a:p>
        </p:txBody>
      </p:sp>
      <p:sp>
        <p:nvSpPr>
          <p:cNvPr id="29" name="28 Slayt Numarası Yer Tutucusu"/>
          <p:cNvSpPr>
            <a:spLocks noGrp="1"/>
          </p:cNvSpPr>
          <p:nvPr>
            <p:ph type="sldNum" sz="quarter" idx="12"/>
          </p:nvPr>
        </p:nvSpPr>
        <p:spPr/>
        <p:txBody>
          <a:bodyPr/>
          <a:lstStyle/>
          <a:p>
            <a:fld id="{FA1C692C-4F2D-45F6-A9A8-8A3A8FE27806}" type="slidenum">
              <a:rPr lang="en-US" smtClean="0"/>
              <a:pPr/>
              <a:t>13</a:t>
            </a:fld>
            <a:endParaRPr lang="en-US"/>
          </a:p>
        </p:txBody>
      </p:sp>
      <p:sp>
        <p:nvSpPr>
          <p:cNvPr id="30" name="20 Dikdörtgen">
            <a:extLst>
              <a:ext uri="{FF2B5EF4-FFF2-40B4-BE49-F238E27FC236}">
                <a16:creationId xmlns:a16="http://schemas.microsoft.com/office/drawing/2014/main" id="{ACA90B79-F795-4848-A9AD-2045709F2E50}"/>
              </a:ext>
            </a:extLst>
          </p:cNvPr>
          <p:cNvSpPr/>
          <p:nvPr/>
        </p:nvSpPr>
        <p:spPr>
          <a:xfrm>
            <a:off x="311496" y="1272731"/>
            <a:ext cx="2704708" cy="461665"/>
          </a:xfrm>
          <a:prstGeom prst="rect">
            <a:avLst/>
          </a:prstGeom>
        </p:spPr>
        <p:txBody>
          <a:bodyPr wrap="square">
            <a:spAutoFit/>
          </a:bodyPr>
          <a:lstStyle/>
          <a:p>
            <a:r>
              <a:rPr lang="tr-TR" sz="2400" b="1" dirty="0"/>
              <a:t>Şüpheli Alacaklar II</a:t>
            </a:r>
          </a:p>
        </p:txBody>
      </p:sp>
      <p:sp>
        <p:nvSpPr>
          <p:cNvPr id="10" name="Alt Başlık 8">
            <a:extLst>
              <a:ext uri="{FF2B5EF4-FFF2-40B4-BE49-F238E27FC236}">
                <a16:creationId xmlns:a16="http://schemas.microsoft.com/office/drawing/2014/main" id="{53EDC84C-11FC-4183-B128-A2DD04B1A0F0}"/>
              </a:ext>
            </a:extLst>
          </p:cNvPr>
          <p:cNvSpPr txBox="1">
            <a:spLocks/>
          </p:cNvSpPr>
          <p:nvPr/>
        </p:nvSpPr>
        <p:spPr>
          <a:xfrm>
            <a:off x="1902897" y="-51826"/>
            <a:ext cx="7178351"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buFontTx/>
              <a:buNone/>
            </a:pPr>
            <a:r>
              <a:rPr lang="tr-TR" altLang="en-US" sz="3200" dirty="0">
                <a:solidFill>
                  <a:schemeClr val="tx1">
                    <a:lumMod val="95000"/>
                    <a:lumOff val="5000"/>
                  </a:schemeClr>
                </a:solidFill>
                <a:latin typeface="Bahnschrift SemiLight" panose="020B0502040204020203" pitchFamily="34" charset="0"/>
              </a:rPr>
              <a:t>ENVANTER İŞLEMLERİ</a:t>
            </a:r>
            <a:endParaRPr lang="en-US" altLang="en-US" sz="3200" dirty="0">
              <a:solidFill>
                <a:schemeClr val="tx1">
                  <a:lumMod val="95000"/>
                  <a:lumOff val="5000"/>
                </a:schemeClr>
              </a:solidFill>
              <a:latin typeface="Bahnschrift SemiLight" panose="020B0502040204020203" pitchFamily="34" charset="0"/>
            </a:endParaRPr>
          </a:p>
        </p:txBody>
      </p:sp>
    </p:spTree>
    <p:extLst>
      <p:ext uri="{BB962C8B-B14F-4D97-AF65-F5344CB8AC3E}">
        <p14:creationId xmlns:p14="http://schemas.microsoft.com/office/powerpoint/2010/main" val="106313153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18 Dikdörtgen"/>
          <p:cNvSpPr/>
          <p:nvPr/>
        </p:nvSpPr>
        <p:spPr>
          <a:xfrm>
            <a:off x="7524760" y="1857364"/>
            <a:ext cx="2500330" cy="369332"/>
          </a:xfrm>
          <a:prstGeom prst="rect">
            <a:avLst/>
          </a:prstGeom>
        </p:spPr>
        <p:txBody>
          <a:bodyPr wrap="square">
            <a:spAutoFit/>
          </a:bodyPr>
          <a:lstStyle/>
          <a:p>
            <a:endParaRPr lang="tr-TR" dirty="0"/>
          </a:p>
        </p:txBody>
      </p:sp>
      <p:sp>
        <p:nvSpPr>
          <p:cNvPr id="27" name="1 Başlık"/>
          <p:cNvSpPr txBox="1">
            <a:spLocks/>
          </p:cNvSpPr>
          <p:nvPr/>
        </p:nvSpPr>
        <p:spPr>
          <a:xfrm>
            <a:off x="2309786" y="214290"/>
            <a:ext cx="4714908" cy="1203348"/>
          </a:xfrm>
          <a:prstGeom prst="rect">
            <a:avLst/>
          </a:prstGeom>
        </p:spPr>
        <p:txBody>
          <a:bodyPr vert="horz" lIns="91440" tIns="45720" rIns="91440" bIns="45720" rtlCol="0" anchor="ctr">
            <a:normAutofit/>
          </a:bodyPr>
          <a:lstStyle/>
          <a:p>
            <a:pPr algn="ctr">
              <a:spcBef>
                <a:spcPct val="0"/>
              </a:spcBef>
              <a:defRPr/>
            </a:pPr>
            <a:endParaRPr lang="tr-TR" sz="4400" dirty="0">
              <a:latin typeface="+mj-lt"/>
              <a:ea typeface="+mj-ea"/>
              <a:cs typeface="+mj-cs"/>
            </a:endParaRPr>
          </a:p>
        </p:txBody>
      </p:sp>
      <p:sp>
        <p:nvSpPr>
          <p:cNvPr id="32" name="31 Dikdörtgen"/>
          <p:cNvSpPr/>
          <p:nvPr/>
        </p:nvSpPr>
        <p:spPr>
          <a:xfrm>
            <a:off x="207869" y="1872020"/>
            <a:ext cx="10936941" cy="4062651"/>
          </a:xfrm>
          <a:prstGeom prst="rect">
            <a:avLst/>
          </a:prstGeom>
        </p:spPr>
        <p:txBody>
          <a:bodyPr wrap="square">
            <a:spAutoFit/>
          </a:bodyPr>
          <a:lstStyle/>
          <a:p>
            <a:r>
              <a:rPr lang="tr-TR" b="1" dirty="0">
                <a:solidFill>
                  <a:srgbClr val="FF0000"/>
                </a:solidFill>
              </a:rPr>
              <a:t>ÖZELLİKLİ DURUMLAR </a:t>
            </a:r>
            <a:endParaRPr lang="tr-TR" sz="2000" dirty="0"/>
          </a:p>
          <a:p>
            <a:pPr marL="285750" indent="-285750">
              <a:buFont typeface="Arial" panose="020B0604020202020204" pitchFamily="34" charset="0"/>
              <a:buChar char="•"/>
            </a:pPr>
            <a:r>
              <a:rPr lang="tr-TR" sz="2000" dirty="0"/>
              <a:t>334 sayılı VUK Genel Tebliği’ne göre alacağın ilgili dönem kayıtlarına girmiş olması ve KDV beyannamelerinde beyan edilmiş olması şartıyla, KDV içeren şüpheli alacaklarda katma değer vergisi için de karşılık ayrılabilecektir.</a:t>
            </a:r>
          </a:p>
          <a:p>
            <a:pPr marL="285750" indent="-285750">
              <a:buFont typeface="Arial" panose="020B0604020202020204" pitchFamily="34" charset="0"/>
              <a:buChar char="•"/>
            </a:pPr>
            <a:r>
              <a:rPr lang="tr-TR" sz="2000" dirty="0"/>
              <a:t>Aciz vesikasına bağlanan alacaklarda alacağın tamamı için değil bu vesikada yer alan tutar kadar karşılık ayrılabilir.</a:t>
            </a:r>
          </a:p>
          <a:p>
            <a:pPr marL="285750" indent="-285750">
              <a:buFont typeface="Arial" panose="020B0604020202020204" pitchFamily="34" charset="0"/>
              <a:buChar char="•"/>
            </a:pPr>
            <a:r>
              <a:rPr lang="tr-TR" sz="2000" dirty="0"/>
              <a:t>Yurt dışından olan alacaklar içinde dava açıldığının dış temsilciliklere onaylatılması şartıyla karşılık ayrılabilir.</a:t>
            </a:r>
          </a:p>
          <a:p>
            <a:pPr marL="285750" indent="-285750">
              <a:buFont typeface="Arial" panose="020B0604020202020204" pitchFamily="34" charset="0"/>
              <a:buChar char="•"/>
            </a:pPr>
            <a:r>
              <a:rPr lang="tr-TR" sz="2000" dirty="0"/>
              <a:t>Dövize endeksli  veya döviz cinsinden olan şüpheli alacaklar için karşılık ayrılmasına karar verilmesi halinde,  bu alacağa bağlı olarak ortaya çıkan kur farkları da şüpheli alacak kabul edilerek karşılık ayrılır. </a:t>
            </a:r>
          </a:p>
          <a:p>
            <a:pPr marL="285750" indent="-285750">
              <a:buFont typeface="Arial" panose="020B0604020202020204" pitchFamily="34" charset="0"/>
              <a:buChar char="•"/>
            </a:pPr>
            <a:r>
              <a:rPr lang="tr-TR" sz="2000" dirty="0"/>
              <a:t>İştiraklerden olan alacaklar için karşılık ayrılabilir.</a:t>
            </a:r>
          </a:p>
          <a:p>
            <a:endParaRPr lang="tr-TR" sz="2000" dirty="0"/>
          </a:p>
        </p:txBody>
      </p:sp>
      <p:sp>
        <p:nvSpPr>
          <p:cNvPr id="22" name="21 Slayt Numarası Yer Tutucusu"/>
          <p:cNvSpPr>
            <a:spLocks noGrp="1"/>
          </p:cNvSpPr>
          <p:nvPr>
            <p:ph type="sldNum" sz="quarter" idx="12"/>
          </p:nvPr>
        </p:nvSpPr>
        <p:spPr/>
        <p:txBody>
          <a:bodyPr/>
          <a:lstStyle/>
          <a:p>
            <a:fld id="{FA1C692C-4F2D-45F6-A9A8-8A3A8FE27806}" type="slidenum">
              <a:rPr lang="en-US" smtClean="0"/>
              <a:pPr/>
              <a:t>14</a:t>
            </a:fld>
            <a:endParaRPr lang="en-US"/>
          </a:p>
        </p:txBody>
      </p:sp>
      <p:sp>
        <p:nvSpPr>
          <p:cNvPr id="24" name="20 Dikdörtgen">
            <a:extLst>
              <a:ext uri="{FF2B5EF4-FFF2-40B4-BE49-F238E27FC236}">
                <a16:creationId xmlns:a16="http://schemas.microsoft.com/office/drawing/2014/main" id="{32318727-2B68-4364-9330-81412F130916}"/>
              </a:ext>
            </a:extLst>
          </p:cNvPr>
          <p:cNvSpPr/>
          <p:nvPr/>
        </p:nvSpPr>
        <p:spPr>
          <a:xfrm>
            <a:off x="207869" y="1322735"/>
            <a:ext cx="2704708" cy="461665"/>
          </a:xfrm>
          <a:prstGeom prst="rect">
            <a:avLst/>
          </a:prstGeom>
        </p:spPr>
        <p:txBody>
          <a:bodyPr wrap="square">
            <a:spAutoFit/>
          </a:bodyPr>
          <a:lstStyle/>
          <a:p>
            <a:r>
              <a:rPr lang="tr-TR" sz="2400" b="1" dirty="0"/>
              <a:t>Şüpheli Alacaklar III</a:t>
            </a:r>
          </a:p>
        </p:txBody>
      </p:sp>
      <p:sp>
        <p:nvSpPr>
          <p:cNvPr id="7" name="Alt Başlık 8">
            <a:extLst>
              <a:ext uri="{FF2B5EF4-FFF2-40B4-BE49-F238E27FC236}">
                <a16:creationId xmlns:a16="http://schemas.microsoft.com/office/drawing/2014/main" id="{028A5C1C-78BA-428A-AA3E-55E100500443}"/>
              </a:ext>
            </a:extLst>
          </p:cNvPr>
          <p:cNvSpPr txBox="1">
            <a:spLocks/>
          </p:cNvSpPr>
          <p:nvPr/>
        </p:nvSpPr>
        <p:spPr>
          <a:xfrm>
            <a:off x="1902897" y="-51826"/>
            <a:ext cx="7178351"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buFontTx/>
              <a:buNone/>
            </a:pPr>
            <a:r>
              <a:rPr lang="tr-TR" altLang="en-US" sz="3200" dirty="0">
                <a:solidFill>
                  <a:schemeClr val="tx1">
                    <a:lumMod val="95000"/>
                    <a:lumOff val="5000"/>
                  </a:schemeClr>
                </a:solidFill>
                <a:latin typeface="Bahnschrift SemiLight" panose="020B0502040204020203" pitchFamily="34" charset="0"/>
              </a:rPr>
              <a:t>ENVANTER İŞLEMLERİ</a:t>
            </a:r>
            <a:endParaRPr lang="en-US" altLang="en-US" sz="3200" dirty="0">
              <a:solidFill>
                <a:schemeClr val="tx1">
                  <a:lumMod val="95000"/>
                  <a:lumOff val="5000"/>
                </a:schemeClr>
              </a:solidFill>
              <a:latin typeface="Bahnschrift SemiLight" panose="020B0502040204020203" pitchFamily="34" charset="0"/>
            </a:endParaRPr>
          </a:p>
        </p:txBody>
      </p:sp>
    </p:spTree>
    <p:extLst>
      <p:ext uri="{BB962C8B-B14F-4D97-AF65-F5344CB8AC3E}">
        <p14:creationId xmlns:p14="http://schemas.microsoft.com/office/powerpoint/2010/main" val="29690473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18 Dikdörtgen"/>
          <p:cNvSpPr/>
          <p:nvPr/>
        </p:nvSpPr>
        <p:spPr>
          <a:xfrm>
            <a:off x="7524760" y="1857364"/>
            <a:ext cx="2500330" cy="369332"/>
          </a:xfrm>
          <a:prstGeom prst="rect">
            <a:avLst/>
          </a:prstGeom>
        </p:spPr>
        <p:txBody>
          <a:bodyPr wrap="square">
            <a:spAutoFit/>
          </a:bodyPr>
          <a:lstStyle/>
          <a:p>
            <a:endParaRPr lang="tr-TR" dirty="0"/>
          </a:p>
        </p:txBody>
      </p:sp>
      <p:sp>
        <p:nvSpPr>
          <p:cNvPr id="23" name="22 Dikdörtgen"/>
          <p:cNvSpPr/>
          <p:nvPr/>
        </p:nvSpPr>
        <p:spPr>
          <a:xfrm>
            <a:off x="287729" y="1857364"/>
            <a:ext cx="11064688" cy="4093428"/>
          </a:xfrm>
          <a:prstGeom prst="rect">
            <a:avLst/>
          </a:prstGeom>
        </p:spPr>
        <p:txBody>
          <a:bodyPr wrap="square">
            <a:spAutoFit/>
          </a:bodyPr>
          <a:lstStyle/>
          <a:p>
            <a:r>
              <a:rPr lang="tr-TR" sz="2000" b="1" dirty="0">
                <a:solidFill>
                  <a:srgbClr val="FF0000"/>
                </a:solidFill>
              </a:rPr>
              <a:t>ÖZELLİKLİ DURUMLAR </a:t>
            </a:r>
            <a:endParaRPr lang="tr-TR" sz="2000" dirty="0"/>
          </a:p>
          <a:p>
            <a:pPr marL="342900" indent="-342900">
              <a:buFont typeface="Arial" panose="020B0604020202020204" pitchFamily="34" charset="0"/>
              <a:buChar char="•"/>
            </a:pPr>
            <a:r>
              <a:rPr lang="tr-TR" sz="2000" dirty="0"/>
              <a:t>İflas halindeki kişilerden olan alacaklar için karşılık ayrılabilir</a:t>
            </a:r>
          </a:p>
          <a:p>
            <a:pPr marL="342900" indent="-342900">
              <a:buFont typeface="Arial" panose="020B0604020202020204" pitchFamily="34" charset="0"/>
              <a:buChar char="•"/>
            </a:pPr>
            <a:r>
              <a:rPr lang="tr-TR" sz="2000" dirty="0"/>
              <a:t>Ferdi işletme ve şahıs şirketlerinde şirketin ortaklarından olan alacakları için karşılık ayrılamaz.         </a:t>
            </a:r>
          </a:p>
          <a:p>
            <a:pPr marL="342900" indent="-342900">
              <a:buFont typeface="Arial" panose="020B0604020202020204" pitchFamily="34" charset="0"/>
              <a:buChar char="•"/>
            </a:pPr>
            <a:r>
              <a:rPr lang="tr-TR" sz="2000" dirty="0"/>
              <a:t>Şahıs şirketlerinden ( </a:t>
            </a:r>
            <a:r>
              <a:rPr lang="tr-TR" sz="2000" dirty="0" err="1"/>
              <a:t>Kollektif</a:t>
            </a:r>
            <a:r>
              <a:rPr lang="tr-TR" sz="2000" dirty="0"/>
              <a:t> ve Adi Ortaklıklar ) olan alacaklarda  TTK hükümlerine göre tüm ortaklar bütün mal varlıklarıyla </a:t>
            </a:r>
            <a:r>
              <a:rPr lang="tr-TR" sz="2000" dirty="0" err="1"/>
              <a:t>müteselsilen</a:t>
            </a:r>
            <a:r>
              <a:rPr lang="tr-TR" sz="2000" dirty="0"/>
              <a:t> sorumlu olduklarından şüpheli alacak karşılığı ayrılabilmesi için şirket tüzel kişiliği ve ortakların hepsi için takibata geçilmiş olması gerekmektedir. </a:t>
            </a:r>
          </a:p>
          <a:p>
            <a:pPr marL="342900" indent="-342900">
              <a:buFont typeface="Arial" panose="020B0604020202020204" pitchFamily="34" charset="0"/>
              <a:buChar char="•"/>
            </a:pPr>
            <a:r>
              <a:rPr lang="tr-TR" sz="2000" dirty="0"/>
              <a:t>Ciro edilmek suretiyle gelen senet bedelinin ödenmemiş olması durumunda, şüpheli alacak karşılığı ayrılabilmesi için bu senedi ciro eden kişi hakkında takibat yapılmış olması gerekir.</a:t>
            </a:r>
          </a:p>
          <a:p>
            <a:pPr marL="342900" indent="-342900">
              <a:buFont typeface="Arial" panose="020B0604020202020204" pitchFamily="34" charset="0"/>
              <a:buChar char="•"/>
            </a:pPr>
            <a:r>
              <a:rPr lang="tr-TR" sz="2000" dirty="0"/>
              <a:t>Kefalete bağlı olan alacaklarda asıl borçlunun yanı sıra kefil  nezdinde de takibata geçilmiş olması gerekir. </a:t>
            </a:r>
          </a:p>
          <a:p>
            <a:pPr marL="342900" indent="-342900">
              <a:buFont typeface="Arial" panose="020B0604020202020204" pitchFamily="34" charset="0"/>
              <a:buChar char="•"/>
            </a:pPr>
            <a:r>
              <a:rPr lang="tr-TR" sz="2000" dirty="0"/>
              <a:t>Hatır senetleri için şüpheli alacak karşılığı ayrılamaz. </a:t>
            </a:r>
          </a:p>
          <a:p>
            <a:pPr marL="342900" indent="-342900">
              <a:buFont typeface="Arial" panose="020B0604020202020204" pitchFamily="34" charset="0"/>
              <a:buChar char="•"/>
            </a:pPr>
            <a:r>
              <a:rPr lang="tr-TR" sz="2000" dirty="0"/>
              <a:t>TMSF’ ye devredilen bankalarda bulunan mevduat ve repo hesapları için karşılık ayrılamaz</a:t>
            </a:r>
          </a:p>
          <a:p>
            <a:pPr marL="342900" indent="-342900">
              <a:buFont typeface="Arial" panose="020B0604020202020204" pitchFamily="34" charset="0"/>
              <a:buChar char="•"/>
            </a:pPr>
            <a:r>
              <a:rPr lang="tr-TR" sz="2000" dirty="0"/>
              <a:t>Grup içi firmalardan olan alacaklar için şüpheli alacak ayrılabilir.</a:t>
            </a:r>
          </a:p>
        </p:txBody>
      </p:sp>
      <p:sp>
        <p:nvSpPr>
          <p:cNvPr id="21" name="20 Slayt Numarası Yer Tutucusu"/>
          <p:cNvSpPr>
            <a:spLocks noGrp="1"/>
          </p:cNvSpPr>
          <p:nvPr>
            <p:ph type="sldNum" sz="quarter" idx="12"/>
          </p:nvPr>
        </p:nvSpPr>
        <p:spPr/>
        <p:txBody>
          <a:bodyPr/>
          <a:lstStyle/>
          <a:p>
            <a:fld id="{FA1C692C-4F2D-45F6-A9A8-8A3A8FE27806}" type="slidenum">
              <a:rPr lang="en-US" smtClean="0"/>
              <a:pPr/>
              <a:t>15</a:t>
            </a:fld>
            <a:endParaRPr lang="en-US"/>
          </a:p>
        </p:txBody>
      </p:sp>
      <p:sp>
        <p:nvSpPr>
          <p:cNvPr id="26" name="20 Dikdörtgen">
            <a:extLst>
              <a:ext uri="{FF2B5EF4-FFF2-40B4-BE49-F238E27FC236}">
                <a16:creationId xmlns:a16="http://schemas.microsoft.com/office/drawing/2014/main" id="{4C504180-CEDA-4820-971F-9D6BF2251939}"/>
              </a:ext>
            </a:extLst>
          </p:cNvPr>
          <p:cNvSpPr/>
          <p:nvPr/>
        </p:nvSpPr>
        <p:spPr>
          <a:xfrm>
            <a:off x="287729" y="1026367"/>
            <a:ext cx="2704708" cy="461665"/>
          </a:xfrm>
          <a:prstGeom prst="rect">
            <a:avLst/>
          </a:prstGeom>
        </p:spPr>
        <p:txBody>
          <a:bodyPr wrap="square">
            <a:spAutoFit/>
          </a:bodyPr>
          <a:lstStyle/>
          <a:p>
            <a:r>
              <a:rPr lang="tr-TR" sz="2400" b="1" dirty="0"/>
              <a:t>Şüpheli Alacaklar IV</a:t>
            </a:r>
          </a:p>
        </p:txBody>
      </p:sp>
      <p:sp>
        <p:nvSpPr>
          <p:cNvPr id="6" name="Alt Başlık 8">
            <a:extLst>
              <a:ext uri="{FF2B5EF4-FFF2-40B4-BE49-F238E27FC236}">
                <a16:creationId xmlns:a16="http://schemas.microsoft.com/office/drawing/2014/main" id="{A1598E4D-37FD-451D-9E94-D39DFA1BFC5E}"/>
              </a:ext>
            </a:extLst>
          </p:cNvPr>
          <p:cNvSpPr txBox="1">
            <a:spLocks/>
          </p:cNvSpPr>
          <p:nvPr/>
        </p:nvSpPr>
        <p:spPr>
          <a:xfrm>
            <a:off x="1902897" y="-51826"/>
            <a:ext cx="7178351"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buFontTx/>
              <a:buNone/>
            </a:pPr>
            <a:r>
              <a:rPr lang="tr-TR" altLang="en-US" sz="3200" dirty="0">
                <a:solidFill>
                  <a:schemeClr val="tx1">
                    <a:lumMod val="95000"/>
                    <a:lumOff val="5000"/>
                  </a:schemeClr>
                </a:solidFill>
                <a:latin typeface="Bahnschrift SemiLight" panose="020B0502040204020203" pitchFamily="34" charset="0"/>
              </a:rPr>
              <a:t>ENVANTER İŞLEMLERİ</a:t>
            </a:r>
            <a:endParaRPr lang="en-US" altLang="en-US" sz="3200" dirty="0">
              <a:solidFill>
                <a:schemeClr val="tx1">
                  <a:lumMod val="95000"/>
                  <a:lumOff val="5000"/>
                </a:schemeClr>
              </a:solidFill>
              <a:latin typeface="Bahnschrift SemiLight" panose="020B0502040204020203" pitchFamily="34" charset="0"/>
            </a:endParaRPr>
          </a:p>
        </p:txBody>
      </p:sp>
    </p:spTree>
    <p:extLst>
      <p:ext uri="{BB962C8B-B14F-4D97-AF65-F5344CB8AC3E}">
        <p14:creationId xmlns:p14="http://schemas.microsoft.com/office/powerpoint/2010/main" val="3741270271"/>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18 Dikdörtgen"/>
          <p:cNvSpPr/>
          <p:nvPr/>
        </p:nvSpPr>
        <p:spPr>
          <a:xfrm>
            <a:off x="7524760" y="1857364"/>
            <a:ext cx="2500330" cy="369332"/>
          </a:xfrm>
          <a:prstGeom prst="rect">
            <a:avLst/>
          </a:prstGeom>
        </p:spPr>
        <p:txBody>
          <a:bodyPr wrap="square">
            <a:spAutoFit/>
          </a:bodyPr>
          <a:lstStyle/>
          <a:p>
            <a:endParaRPr lang="tr-TR" dirty="0"/>
          </a:p>
        </p:txBody>
      </p:sp>
      <p:sp>
        <p:nvSpPr>
          <p:cNvPr id="21" name="20 Yuvarlatılmış Dikdörtgen"/>
          <p:cNvSpPr/>
          <p:nvPr/>
        </p:nvSpPr>
        <p:spPr>
          <a:xfrm>
            <a:off x="3156909" y="4978800"/>
            <a:ext cx="1785950" cy="785818"/>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a:t>VUK  323</a:t>
            </a:r>
          </a:p>
        </p:txBody>
      </p:sp>
      <p:grpSp>
        <p:nvGrpSpPr>
          <p:cNvPr id="7" name="34 Grup"/>
          <p:cNvGrpSpPr/>
          <p:nvPr/>
        </p:nvGrpSpPr>
        <p:grpSpPr>
          <a:xfrm>
            <a:off x="2572953" y="3779822"/>
            <a:ext cx="2221806" cy="434995"/>
            <a:chOff x="3933023" y="2065439"/>
            <a:chExt cx="371937" cy="434995"/>
          </a:xfrm>
          <a:scene3d>
            <a:camera prst="perspectiveFront" fov="5100000">
              <a:rot lat="0" lon="2100000" rev="0"/>
            </a:camera>
            <a:lightRig rig="flood" dir="t">
              <a:rot lat="0" lon="0" rev="13800000"/>
            </a:lightRig>
          </a:scene3d>
        </p:grpSpPr>
        <p:sp>
          <p:nvSpPr>
            <p:cNvPr id="36" name="35 Sağ Ok"/>
            <p:cNvSpPr/>
            <p:nvPr/>
          </p:nvSpPr>
          <p:spPr>
            <a:xfrm rot="21554558">
              <a:off x="3933023" y="2065439"/>
              <a:ext cx="371937" cy="434995"/>
            </a:xfrm>
            <a:prstGeom prst="rightArrow">
              <a:avLst>
                <a:gd name="adj1" fmla="val 60000"/>
                <a:gd name="adj2" fmla="val 50000"/>
              </a:avLst>
            </a:prstGeom>
            <a:ln>
              <a:noFill/>
            </a:ln>
            <a:effectLst>
              <a:outerShdw blurRad="184150" dist="241300" dir="11520000" sx="110000" sy="110000" algn="ctr">
                <a:srgbClr val="000000">
                  <a:alpha val="18000"/>
                </a:srgbClr>
              </a:outerShdw>
            </a:effectLst>
            <a:sp3d extrusionH="107950" prstMaterial="plastic">
              <a:bevelT w="82550" h="63500" prst="divot"/>
              <a:bevelB/>
            </a:sp3d>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tr-TR"/>
            </a:p>
          </p:txBody>
        </p:sp>
        <p:sp>
          <p:nvSpPr>
            <p:cNvPr id="37" name="Sağ Ok 4"/>
            <p:cNvSpPr/>
            <p:nvPr/>
          </p:nvSpPr>
          <p:spPr>
            <a:xfrm rot="21554558">
              <a:off x="3933028" y="2153175"/>
              <a:ext cx="260356" cy="260997"/>
            </a:xfrm>
            <a:prstGeom prst="rect">
              <a:avLst/>
            </a:prstGeom>
            <a:ln>
              <a:noFill/>
            </a:ln>
            <a:effectLst>
              <a:outerShdw blurRad="184150" dist="241300" dir="11520000" sx="110000" sy="110000" algn="ctr">
                <a:srgbClr val="000000">
                  <a:alpha val="18000"/>
                </a:srgbClr>
              </a:outerShdw>
            </a:effectLst>
            <a:sp3d extrusionH="107950" prstMaterial="plastic">
              <a:bevelT w="82550" h="63500" prst="divot"/>
              <a:bevelB/>
            </a:sp3d>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800100">
                <a:lnSpc>
                  <a:spcPct val="90000"/>
                </a:lnSpc>
                <a:spcBef>
                  <a:spcPct val="0"/>
                </a:spcBef>
                <a:spcAft>
                  <a:spcPct val="35000"/>
                </a:spcAft>
              </a:pPr>
              <a:endParaRPr lang="tr-TR"/>
            </a:p>
          </p:txBody>
        </p:sp>
      </p:grpSp>
      <p:sp>
        <p:nvSpPr>
          <p:cNvPr id="31" name="30 Oval"/>
          <p:cNvSpPr/>
          <p:nvPr/>
        </p:nvSpPr>
        <p:spPr>
          <a:xfrm>
            <a:off x="128069" y="4667250"/>
            <a:ext cx="2571768" cy="1504966"/>
          </a:xfrm>
          <a:prstGeom prst="ellipse">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b="1" dirty="0">
                <a:latin typeface="Arial" pitchFamily="34" charset="0"/>
                <a:cs typeface="Arial" pitchFamily="34" charset="0"/>
              </a:rPr>
              <a:t>Kanaat verici bir Vesika</a:t>
            </a:r>
          </a:p>
        </p:txBody>
      </p:sp>
      <p:sp>
        <p:nvSpPr>
          <p:cNvPr id="32" name="31 Oval"/>
          <p:cNvSpPr/>
          <p:nvPr/>
        </p:nvSpPr>
        <p:spPr>
          <a:xfrm>
            <a:off x="95208" y="2270334"/>
            <a:ext cx="2500330" cy="1357322"/>
          </a:xfrm>
          <a:prstGeom prst="ellipse">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b="1" dirty="0" err="1">
                <a:latin typeface="Arial" pitchFamily="34" charset="0"/>
                <a:cs typeface="Arial" pitchFamily="34" charset="0"/>
              </a:rPr>
              <a:t>Kazai</a:t>
            </a:r>
            <a:r>
              <a:rPr lang="tr-TR" b="1" dirty="0">
                <a:latin typeface="Arial" pitchFamily="34" charset="0"/>
                <a:cs typeface="Arial" pitchFamily="34" charset="0"/>
              </a:rPr>
              <a:t> bir hüküm</a:t>
            </a:r>
          </a:p>
        </p:txBody>
      </p:sp>
      <p:sp>
        <p:nvSpPr>
          <p:cNvPr id="33" name="32 Oval"/>
          <p:cNvSpPr/>
          <p:nvPr/>
        </p:nvSpPr>
        <p:spPr>
          <a:xfrm>
            <a:off x="4942859" y="3104344"/>
            <a:ext cx="1700218" cy="1785950"/>
          </a:xfrm>
          <a:prstGeom prst="ellipse">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b="1" dirty="0"/>
              <a:t>DEĞERSİZ ALACAK</a:t>
            </a:r>
          </a:p>
        </p:txBody>
      </p:sp>
      <p:sp>
        <p:nvSpPr>
          <p:cNvPr id="28" name="27 Slayt Numarası Yer Tutucusu"/>
          <p:cNvSpPr>
            <a:spLocks noGrp="1"/>
          </p:cNvSpPr>
          <p:nvPr>
            <p:ph type="sldNum" sz="quarter" idx="12"/>
          </p:nvPr>
        </p:nvSpPr>
        <p:spPr/>
        <p:txBody>
          <a:bodyPr/>
          <a:lstStyle/>
          <a:p>
            <a:fld id="{FA1C692C-4F2D-45F6-A9A8-8A3A8FE27806}" type="slidenum">
              <a:rPr lang="en-US" smtClean="0"/>
              <a:pPr/>
              <a:t>16</a:t>
            </a:fld>
            <a:endParaRPr lang="en-US"/>
          </a:p>
        </p:txBody>
      </p:sp>
      <p:sp>
        <p:nvSpPr>
          <p:cNvPr id="6" name="Metin kutusu 5">
            <a:extLst>
              <a:ext uri="{FF2B5EF4-FFF2-40B4-BE49-F238E27FC236}">
                <a16:creationId xmlns:a16="http://schemas.microsoft.com/office/drawing/2014/main" id="{8373CA7B-DF75-4CD0-9EA5-F064B472FB24}"/>
              </a:ext>
            </a:extLst>
          </p:cNvPr>
          <p:cNvSpPr txBox="1"/>
          <p:nvPr/>
        </p:nvSpPr>
        <p:spPr>
          <a:xfrm>
            <a:off x="1044941" y="3922320"/>
            <a:ext cx="656462" cy="369332"/>
          </a:xfrm>
          <a:prstGeom prst="rect">
            <a:avLst/>
          </a:prstGeom>
          <a:noFill/>
        </p:spPr>
        <p:txBody>
          <a:bodyPr wrap="none" rtlCol="0">
            <a:spAutoFit/>
          </a:bodyPr>
          <a:lstStyle/>
          <a:p>
            <a:r>
              <a:rPr lang="tr-TR" dirty="0"/>
              <a:t>VEYA</a:t>
            </a:r>
            <a:endParaRPr lang="en-US" dirty="0"/>
          </a:p>
        </p:txBody>
      </p:sp>
      <p:sp>
        <p:nvSpPr>
          <p:cNvPr id="30" name="24 Dikdörtgen">
            <a:extLst>
              <a:ext uri="{FF2B5EF4-FFF2-40B4-BE49-F238E27FC236}">
                <a16:creationId xmlns:a16="http://schemas.microsoft.com/office/drawing/2014/main" id="{96364DF8-DB78-479B-9CA9-8CECC2901F3B}"/>
              </a:ext>
            </a:extLst>
          </p:cNvPr>
          <p:cNvSpPr/>
          <p:nvPr/>
        </p:nvSpPr>
        <p:spPr>
          <a:xfrm>
            <a:off x="7185881" y="3090696"/>
            <a:ext cx="4688743" cy="2064698"/>
          </a:xfrm>
          <a:prstGeom prst="rect">
            <a:avLst/>
          </a:prstGeom>
          <a:solidFill>
            <a:schemeClr val="tx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a:latin typeface="Arial" pitchFamily="34" charset="0"/>
                <a:cs typeface="Arial" pitchFamily="34" charset="0"/>
              </a:rPr>
              <a:t>Şirket avukatlarının alacağın takibi için yapılan işlemlerin sonuçsuz kaldığı yolundaki görüşüne istinaden değersiz alacak kaydı yapılamaz</a:t>
            </a:r>
          </a:p>
        </p:txBody>
      </p:sp>
      <p:sp>
        <p:nvSpPr>
          <p:cNvPr id="35" name="25 5-Nokta Yıldız">
            <a:extLst>
              <a:ext uri="{FF2B5EF4-FFF2-40B4-BE49-F238E27FC236}">
                <a16:creationId xmlns:a16="http://schemas.microsoft.com/office/drawing/2014/main" id="{98B5FD0A-E854-4D2E-A28B-D3AE61987896}"/>
              </a:ext>
            </a:extLst>
          </p:cNvPr>
          <p:cNvSpPr/>
          <p:nvPr/>
        </p:nvSpPr>
        <p:spPr>
          <a:xfrm>
            <a:off x="6643077" y="2633496"/>
            <a:ext cx="914400" cy="914400"/>
          </a:xfrm>
          <a:prstGeom prst="star5">
            <a:avLst/>
          </a:prstGeom>
          <a:solidFill>
            <a:srgbClr val="FFFF00"/>
          </a:solid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8" name="20 Dikdörtgen">
            <a:extLst>
              <a:ext uri="{FF2B5EF4-FFF2-40B4-BE49-F238E27FC236}">
                <a16:creationId xmlns:a16="http://schemas.microsoft.com/office/drawing/2014/main" id="{BBAA55C7-F20F-494B-940B-2D5AB047E9E3}"/>
              </a:ext>
            </a:extLst>
          </p:cNvPr>
          <p:cNvSpPr/>
          <p:nvPr/>
        </p:nvSpPr>
        <p:spPr>
          <a:xfrm>
            <a:off x="230579" y="1288872"/>
            <a:ext cx="2704708" cy="461665"/>
          </a:xfrm>
          <a:prstGeom prst="rect">
            <a:avLst/>
          </a:prstGeom>
        </p:spPr>
        <p:txBody>
          <a:bodyPr wrap="square">
            <a:spAutoFit/>
          </a:bodyPr>
          <a:lstStyle/>
          <a:p>
            <a:r>
              <a:rPr lang="tr-TR" sz="2400" b="1" dirty="0"/>
              <a:t>Değersiz Alacaklar I</a:t>
            </a:r>
          </a:p>
        </p:txBody>
      </p:sp>
      <p:sp>
        <p:nvSpPr>
          <p:cNvPr id="15" name="Alt Başlık 8">
            <a:extLst>
              <a:ext uri="{FF2B5EF4-FFF2-40B4-BE49-F238E27FC236}">
                <a16:creationId xmlns:a16="http://schemas.microsoft.com/office/drawing/2014/main" id="{024BBC39-3C70-4ED4-9679-0986832F2992}"/>
              </a:ext>
            </a:extLst>
          </p:cNvPr>
          <p:cNvSpPr txBox="1">
            <a:spLocks/>
          </p:cNvSpPr>
          <p:nvPr/>
        </p:nvSpPr>
        <p:spPr>
          <a:xfrm>
            <a:off x="1902897" y="-51826"/>
            <a:ext cx="7178351"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buFontTx/>
              <a:buNone/>
            </a:pPr>
            <a:r>
              <a:rPr lang="tr-TR" altLang="en-US" sz="3200" dirty="0">
                <a:solidFill>
                  <a:schemeClr val="tx1">
                    <a:lumMod val="95000"/>
                    <a:lumOff val="5000"/>
                  </a:schemeClr>
                </a:solidFill>
                <a:latin typeface="Bahnschrift SemiLight" panose="020B0502040204020203" pitchFamily="34" charset="0"/>
              </a:rPr>
              <a:t>ENVANTER İŞLEMLERİ</a:t>
            </a:r>
            <a:endParaRPr lang="en-US" altLang="en-US" sz="3200" dirty="0">
              <a:solidFill>
                <a:schemeClr val="tx1">
                  <a:lumMod val="95000"/>
                  <a:lumOff val="5000"/>
                </a:schemeClr>
              </a:solidFill>
              <a:latin typeface="Bahnschrift SemiLight" panose="020B0502040204020203" pitchFamily="34" charset="0"/>
            </a:endParaRPr>
          </a:p>
        </p:txBody>
      </p:sp>
    </p:spTree>
    <p:extLst>
      <p:ext uri="{BB962C8B-B14F-4D97-AF65-F5344CB8AC3E}">
        <p14:creationId xmlns:p14="http://schemas.microsoft.com/office/powerpoint/2010/main" val="65237829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18 Dikdörtgen"/>
          <p:cNvSpPr/>
          <p:nvPr/>
        </p:nvSpPr>
        <p:spPr>
          <a:xfrm>
            <a:off x="7524760" y="1857364"/>
            <a:ext cx="2500330" cy="369332"/>
          </a:xfrm>
          <a:prstGeom prst="rect">
            <a:avLst/>
          </a:prstGeom>
        </p:spPr>
        <p:txBody>
          <a:bodyPr wrap="square">
            <a:spAutoFit/>
          </a:bodyPr>
          <a:lstStyle/>
          <a:p>
            <a:endParaRPr lang="tr-TR" dirty="0"/>
          </a:p>
        </p:txBody>
      </p:sp>
      <p:sp>
        <p:nvSpPr>
          <p:cNvPr id="22" name="21 Dikdörtgen"/>
          <p:cNvSpPr/>
          <p:nvPr/>
        </p:nvSpPr>
        <p:spPr>
          <a:xfrm>
            <a:off x="142875" y="2051544"/>
            <a:ext cx="11210925" cy="1323439"/>
          </a:xfrm>
          <a:prstGeom prst="rect">
            <a:avLst/>
          </a:prstGeom>
        </p:spPr>
        <p:txBody>
          <a:bodyPr wrap="square">
            <a:spAutoFit/>
          </a:bodyPr>
          <a:lstStyle/>
          <a:p>
            <a:pPr marL="342900" indent="-342900">
              <a:buFont typeface="Arial" panose="020B0604020202020204" pitchFamily="34" charset="0"/>
              <a:buChar char="•"/>
            </a:pPr>
            <a:r>
              <a:rPr lang="tr-TR" sz="2000" i="1" dirty="0"/>
              <a:t>Değersiz alacaklar bu mahiyete girdikleri tarihte tasarruf değerlerini kaybederler </a:t>
            </a:r>
            <a:r>
              <a:rPr lang="tr-TR" sz="2000" i="1" u="sng" dirty="0"/>
              <a:t>ve mukayyet kıymetleri </a:t>
            </a:r>
            <a:r>
              <a:rPr lang="tr-TR" sz="2000" i="1" dirty="0"/>
              <a:t>ile zarara geçirilerek yok edilirler. </a:t>
            </a:r>
            <a:endParaRPr lang="tr-TR" sz="2000" b="1" i="1" u="sng" dirty="0"/>
          </a:p>
          <a:p>
            <a:pPr marL="342900" indent="-342900">
              <a:buFont typeface="Arial" panose="020B0604020202020204" pitchFamily="34" charset="0"/>
              <a:buChar char="•"/>
            </a:pPr>
            <a:r>
              <a:rPr lang="tr-TR" sz="2000" b="1" dirty="0"/>
              <a:t>Bir alacağın değersiz alacak sayılabilmesi için tüm hukuki yolların tüketilmiş olması gerekir.</a:t>
            </a:r>
          </a:p>
          <a:p>
            <a:pPr marL="342900" indent="-342900">
              <a:buFont typeface="Arial" panose="020B0604020202020204" pitchFamily="34" charset="0"/>
              <a:buChar char="•"/>
            </a:pPr>
            <a:r>
              <a:rPr lang="tr-TR" sz="2000" dirty="0"/>
              <a:t>Borçlunun iflas etmiş olması tek başına değersiz alacak yazmak için yeterli değildir.</a:t>
            </a:r>
          </a:p>
        </p:txBody>
      </p:sp>
      <p:sp>
        <p:nvSpPr>
          <p:cNvPr id="24" name="23 Slayt Numarası Yer Tutucusu"/>
          <p:cNvSpPr>
            <a:spLocks noGrp="1"/>
          </p:cNvSpPr>
          <p:nvPr>
            <p:ph type="sldNum" sz="quarter" idx="12"/>
          </p:nvPr>
        </p:nvSpPr>
        <p:spPr/>
        <p:txBody>
          <a:bodyPr/>
          <a:lstStyle/>
          <a:p>
            <a:fld id="{FA1C692C-4F2D-45F6-A9A8-8A3A8FE27806}" type="slidenum">
              <a:rPr lang="en-US" smtClean="0"/>
              <a:pPr/>
              <a:t>17</a:t>
            </a:fld>
            <a:endParaRPr lang="en-US"/>
          </a:p>
        </p:txBody>
      </p:sp>
      <p:sp>
        <p:nvSpPr>
          <p:cNvPr id="27" name="21 Dikdörtgen">
            <a:extLst>
              <a:ext uri="{FF2B5EF4-FFF2-40B4-BE49-F238E27FC236}">
                <a16:creationId xmlns:a16="http://schemas.microsoft.com/office/drawing/2014/main" id="{1509D291-8CE5-4E26-8F9D-1571E1108874}"/>
              </a:ext>
            </a:extLst>
          </p:cNvPr>
          <p:cNvSpPr/>
          <p:nvPr/>
        </p:nvSpPr>
        <p:spPr>
          <a:xfrm>
            <a:off x="2602701" y="4382372"/>
            <a:ext cx="9558366" cy="2246769"/>
          </a:xfrm>
          <a:prstGeom prst="rect">
            <a:avLst/>
          </a:prstGeom>
        </p:spPr>
        <p:txBody>
          <a:bodyPr wrap="square">
            <a:spAutoFit/>
          </a:bodyPr>
          <a:lstStyle/>
          <a:p>
            <a:pPr lvl="0">
              <a:buFont typeface="Wingdings" pitchFamily="2" charset="2"/>
              <a:buChar char="ü"/>
            </a:pPr>
            <a:r>
              <a:rPr lang="tr-TR" sz="2000" dirty="0"/>
              <a:t>Borçlunun gaipliğine ilişkin mahkeme kararı,</a:t>
            </a:r>
            <a:endParaRPr lang="tr-TR" sz="2000" b="1" i="1" u="sng" dirty="0"/>
          </a:p>
          <a:p>
            <a:pPr lvl="0">
              <a:buFont typeface="Wingdings" pitchFamily="2" charset="2"/>
              <a:buChar char="ü"/>
            </a:pPr>
            <a:r>
              <a:rPr lang="tr-TR" sz="2000" dirty="0"/>
              <a:t>Konkordato ilan edildiği durumda alacaklının borçluyu ibra ettiği tutar,</a:t>
            </a:r>
            <a:endParaRPr lang="tr-TR" sz="2000" b="1" i="1" u="sng" dirty="0"/>
          </a:p>
          <a:p>
            <a:pPr lvl="0">
              <a:buFont typeface="Wingdings" pitchFamily="2" charset="2"/>
              <a:buChar char="ü"/>
            </a:pPr>
            <a:r>
              <a:rPr lang="tr-TR" sz="2000" dirty="0"/>
              <a:t>Alacağın olmadığını ifade eden mahkeme tutanakları,</a:t>
            </a:r>
            <a:endParaRPr lang="tr-TR" sz="2000" b="1" i="1" u="sng" dirty="0"/>
          </a:p>
          <a:p>
            <a:pPr lvl="0">
              <a:buFont typeface="Wingdings" pitchFamily="2" charset="2"/>
              <a:buChar char="ü"/>
            </a:pPr>
            <a:r>
              <a:rPr lang="tr-TR" sz="2000" dirty="0"/>
              <a:t>Borçlunun herhangi bir malvarlığı bırakmadan ölümü ve mirasçıların da mirası </a:t>
            </a:r>
            <a:r>
              <a:rPr lang="tr-TR" sz="2000" dirty="0" err="1"/>
              <a:t>red</a:t>
            </a:r>
            <a:r>
              <a:rPr lang="tr-TR" sz="2000" dirty="0"/>
              <a:t> kararı,</a:t>
            </a:r>
            <a:endParaRPr lang="tr-TR" sz="2000" b="1" i="1" u="sng" dirty="0"/>
          </a:p>
          <a:p>
            <a:pPr lvl="0">
              <a:buFont typeface="Wingdings" pitchFamily="2" charset="2"/>
              <a:buChar char="ü"/>
            </a:pPr>
            <a:r>
              <a:rPr lang="tr-TR" sz="2000" dirty="0"/>
              <a:t>Borçlunun memleketi terk ettiği ve haczi mümkün mal bulunmadığını gösteren belgeler,</a:t>
            </a:r>
            <a:endParaRPr lang="tr-TR" sz="2000" b="1" i="1" u="sng" dirty="0"/>
          </a:p>
          <a:p>
            <a:pPr lvl="0">
              <a:buFont typeface="Wingdings" pitchFamily="2" charset="2"/>
              <a:buChar char="ü"/>
            </a:pPr>
            <a:r>
              <a:rPr lang="tr-TR" sz="2000" dirty="0"/>
              <a:t>Mahkeme huzurunda sulh suretiyle alacağın bir kısmından vazgeçilmesi,</a:t>
            </a:r>
            <a:endParaRPr lang="tr-TR" sz="2000" b="1" i="1" u="sng" dirty="0"/>
          </a:p>
          <a:p>
            <a:pPr>
              <a:buNone/>
            </a:pPr>
            <a:r>
              <a:rPr lang="tr-TR" sz="2000" b="1" dirty="0"/>
              <a:t> </a:t>
            </a:r>
            <a:endParaRPr lang="tr-TR" sz="2000" b="1" i="1" u="sng" dirty="0"/>
          </a:p>
        </p:txBody>
      </p:sp>
      <p:sp>
        <p:nvSpPr>
          <p:cNvPr id="28" name="20 Dikdörtgen">
            <a:extLst>
              <a:ext uri="{FF2B5EF4-FFF2-40B4-BE49-F238E27FC236}">
                <a16:creationId xmlns:a16="http://schemas.microsoft.com/office/drawing/2014/main" id="{81420C07-EC4C-4681-AF14-5854E8EE2E50}"/>
              </a:ext>
            </a:extLst>
          </p:cNvPr>
          <p:cNvSpPr/>
          <p:nvPr/>
        </p:nvSpPr>
        <p:spPr>
          <a:xfrm>
            <a:off x="333375" y="4382372"/>
            <a:ext cx="2309839" cy="1569660"/>
          </a:xfrm>
          <a:prstGeom prst="rect">
            <a:avLst/>
          </a:prstGeom>
        </p:spPr>
        <p:txBody>
          <a:bodyPr wrap="square">
            <a:spAutoFit/>
          </a:bodyPr>
          <a:lstStyle/>
          <a:p>
            <a:r>
              <a:rPr lang="tr-TR" sz="3200" dirty="0"/>
              <a:t>Kanaat getirici vesikalar?</a:t>
            </a:r>
          </a:p>
        </p:txBody>
      </p:sp>
      <p:cxnSp>
        <p:nvCxnSpPr>
          <p:cNvPr id="29" name="Düz Bağlayıcı 28">
            <a:extLst>
              <a:ext uri="{FF2B5EF4-FFF2-40B4-BE49-F238E27FC236}">
                <a16:creationId xmlns:a16="http://schemas.microsoft.com/office/drawing/2014/main" id="{17494647-D392-4F3D-A140-317310791D59}"/>
              </a:ext>
            </a:extLst>
          </p:cNvPr>
          <p:cNvCxnSpPr>
            <a:cxnSpLocks/>
          </p:cNvCxnSpPr>
          <p:nvPr/>
        </p:nvCxnSpPr>
        <p:spPr>
          <a:xfrm>
            <a:off x="0" y="3926258"/>
            <a:ext cx="12161067" cy="0"/>
          </a:xfrm>
          <a:prstGeom prst="line">
            <a:avLst/>
          </a:prstGeom>
          <a:ln w="98425"/>
        </p:spPr>
        <p:style>
          <a:lnRef idx="1">
            <a:schemeClr val="accent1"/>
          </a:lnRef>
          <a:fillRef idx="0">
            <a:schemeClr val="accent1"/>
          </a:fillRef>
          <a:effectRef idx="0">
            <a:schemeClr val="accent1"/>
          </a:effectRef>
          <a:fontRef idx="minor">
            <a:schemeClr val="tx1"/>
          </a:fontRef>
        </p:style>
      </p:cxnSp>
      <p:sp>
        <p:nvSpPr>
          <p:cNvPr id="30" name="20 Dikdörtgen">
            <a:extLst>
              <a:ext uri="{FF2B5EF4-FFF2-40B4-BE49-F238E27FC236}">
                <a16:creationId xmlns:a16="http://schemas.microsoft.com/office/drawing/2014/main" id="{BAB2C781-CD5E-4744-952D-A85D8DA62472}"/>
              </a:ext>
            </a:extLst>
          </p:cNvPr>
          <p:cNvSpPr/>
          <p:nvPr/>
        </p:nvSpPr>
        <p:spPr>
          <a:xfrm>
            <a:off x="230579" y="1288872"/>
            <a:ext cx="2865046" cy="461665"/>
          </a:xfrm>
          <a:prstGeom prst="rect">
            <a:avLst/>
          </a:prstGeom>
        </p:spPr>
        <p:txBody>
          <a:bodyPr wrap="square">
            <a:spAutoFit/>
          </a:bodyPr>
          <a:lstStyle/>
          <a:p>
            <a:r>
              <a:rPr lang="tr-TR" sz="2400" b="1" dirty="0"/>
              <a:t>Değersiz Alacaklar II</a:t>
            </a:r>
          </a:p>
        </p:txBody>
      </p:sp>
      <p:sp>
        <p:nvSpPr>
          <p:cNvPr id="9" name="Alt Başlık 8">
            <a:extLst>
              <a:ext uri="{FF2B5EF4-FFF2-40B4-BE49-F238E27FC236}">
                <a16:creationId xmlns:a16="http://schemas.microsoft.com/office/drawing/2014/main" id="{8FC62603-8B56-4594-9694-DA1FA9BE179A}"/>
              </a:ext>
            </a:extLst>
          </p:cNvPr>
          <p:cNvSpPr txBox="1">
            <a:spLocks/>
          </p:cNvSpPr>
          <p:nvPr/>
        </p:nvSpPr>
        <p:spPr>
          <a:xfrm>
            <a:off x="1902897" y="-51826"/>
            <a:ext cx="7178351"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buFontTx/>
              <a:buNone/>
            </a:pPr>
            <a:r>
              <a:rPr lang="tr-TR" altLang="en-US" sz="3200" dirty="0">
                <a:solidFill>
                  <a:schemeClr val="tx1">
                    <a:lumMod val="95000"/>
                    <a:lumOff val="5000"/>
                  </a:schemeClr>
                </a:solidFill>
                <a:latin typeface="Bahnschrift SemiLight" panose="020B0502040204020203" pitchFamily="34" charset="0"/>
              </a:rPr>
              <a:t>ENVANTER İŞLEMLERİ</a:t>
            </a:r>
            <a:endParaRPr lang="en-US" altLang="en-US" sz="3200" dirty="0">
              <a:solidFill>
                <a:schemeClr val="tx1">
                  <a:lumMod val="95000"/>
                  <a:lumOff val="5000"/>
                </a:schemeClr>
              </a:solidFill>
              <a:latin typeface="Bahnschrift SemiLight" panose="020B0502040204020203" pitchFamily="34" charset="0"/>
            </a:endParaRPr>
          </a:p>
        </p:txBody>
      </p:sp>
    </p:spTree>
    <p:extLst>
      <p:ext uri="{BB962C8B-B14F-4D97-AF65-F5344CB8AC3E}">
        <p14:creationId xmlns:p14="http://schemas.microsoft.com/office/powerpoint/2010/main" val="4258066176"/>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18 Dikdörtgen"/>
          <p:cNvSpPr/>
          <p:nvPr/>
        </p:nvSpPr>
        <p:spPr>
          <a:xfrm>
            <a:off x="7524760" y="1857364"/>
            <a:ext cx="2500330" cy="369332"/>
          </a:xfrm>
          <a:prstGeom prst="rect">
            <a:avLst/>
          </a:prstGeom>
        </p:spPr>
        <p:txBody>
          <a:bodyPr wrap="square">
            <a:spAutoFit/>
          </a:bodyPr>
          <a:lstStyle/>
          <a:p>
            <a:endParaRPr lang="tr-TR" dirty="0"/>
          </a:p>
        </p:txBody>
      </p:sp>
      <p:sp>
        <p:nvSpPr>
          <p:cNvPr id="23" name="22 Dikdörtgen"/>
          <p:cNvSpPr/>
          <p:nvPr/>
        </p:nvSpPr>
        <p:spPr>
          <a:xfrm>
            <a:off x="2452662" y="3643314"/>
            <a:ext cx="4786346" cy="369332"/>
          </a:xfrm>
          <a:prstGeom prst="rect">
            <a:avLst/>
          </a:prstGeom>
        </p:spPr>
        <p:txBody>
          <a:bodyPr wrap="square">
            <a:spAutoFit/>
          </a:bodyPr>
          <a:lstStyle/>
          <a:p>
            <a:pPr algn="ctr"/>
            <a:endParaRPr lang="tr-TR" dirty="0">
              <a:latin typeface="Arial" pitchFamily="34" charset="0"/>
              <a:cs typeface="Arial" pitchFamily="34" charset="0"/>
            </a:endParaRPr>
          </a:p>
        </p:txBody>
      </p:sp>
      <p:sp>
        <p:nvSpPr>
          <p:cNvPr id="28" name="27 Yuvarlatılmış Dikdörtgen"/>
          <p:cNvSpPr/>
          <p:nvPr/>
        </p:nvSpPr>
        <p:spPr>
          <a:xfrm>
            <a:off x="533400" y="4643446"/>
            <a:ext cx="6705608" cy="1071570"/>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latin typeface="Arial" pitchFamily="34" charset="0"/>
                <a:cs typeface="Arial" pitchFamily="34" charset="0"/>
              </a:rPr>
              <a:t>Birleşme, tasfiye devir ve ölüm hallerinde süre beklenmemeli</a:t>
            </a:r>
          </a:p>
        </p:txBody>
      </p:sp>
      <p:sp>
        <p:nvSpPr>
          <p:cNvPr id="29" name="28 Yuvarlatılmış Dikdörtgen"/>
          <p:cNvSpPr/>
          <p:nvPr/>
        </p:nvSpPr>
        <p:spPr>
          <a:xfrm>
            <a:off x="533400" y="3143248"/>
            <a:ext cx="6705608" cy="1071570"/>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latin typeface="Arial" pitchFamily="34" charset="0"/>
                <a:cs typeface="Arial" pitchFamily="34" charset="0"/>
              </a:rPr>
              <a:t>Alacaktan vazgeçildiği yılın sonundan başlayarak üç yıl içinde zararla itfa edilme</a:t>
            </a:r>
            <a:endParaRPr lang="tr-TR" dirty="0"/>
          </a:p>
        </p:txBody>
      </p:sp>
      <p:sp>
        <p:nvSpPr>
          <p:cNvPr id="30" name="29 Yuvarlatılmış Dikdörtgen"/>
          <p:cNvSpPr/>
          <p:nvPr/>
        </p:nvSpPr>
        <p:spPr>
          <a:xfrm>
            <a:off x="533400" y="1928802"/>
            <a:ext cx="6705608" cy="928694"/>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latin typeface="Arial" pitchFamily="34" charset="0"/>
                <a:cs typeface="Arial" pitchFamily="34" charset="0"/>
              </a:rPr>
              <a:t>Konkordato veya sulh yoluyla alınmasından vazgeçilmesi</a:t>
            </a:r>
          </a:p>
        </p:txBody>
      </p:sp>
      <p:sp>
        <p:nvSpPr>
          <p:cNvPr id="26" name="25 Slayt Numarası Yer Tutucusu"/>
          <p:cNvSpPr>
            <a:spLocks noGrp="1"/>
          </p:cNvSpPr>
          <p:nvPr>
            <p:ph type="sldNum" sz="quarter" idx="12"/>
          </p:nvPr>
        </p:nvSpPr>
        <p:spPr/>
        <p:txBody>
          <a:bodyPr/>
          <a:lstStyle/>
          <a:p>
            <a:fld id="{FA1C692C-4F2D-45F6-A9A8-8A3A8FE27806}" type="slidenum">
              <a:rPr lang="en-US" smtClean="0"/>
              <a:pPr/>
              <a:t>18</a:t>
            </a:fld>
            <a:endParaRPr lang="en-US"/>
          </a:p>
        </p:txBody>
      </p:sp>
      <p:sp>
        <p:nvSpPr>
          <p:cNvPr id="32" name="Metin kutusu 31">
            <a:extLst>
              <a:ext uri="{FF2B5EF4-FFF2-40B4-BE49-F238E27FC236}">
                <a16:creationId xmlns:a16="http://schemas.microsoft.com/office/drawing/2014/main" id="{73E4EAC1-B5EE-4556-B83A-B34D76B9D3D0}"/>
              </a:ext>
            </a:extLst>
          </p:cNvPr>
          <p:cNvSpPr txBox="1"/>
          <p:nvPr/>
        </p:nvSpPr>
        <p:spPr>
          <a:xfrm>
            <a:off x="7670032" y="2535318"/>
            <a:ext cx="4138612" cy="2585323"/>
          </a:xfrm>
          <a:prstGeom prst="rect">
            <a:avLst/>
          </a:prstGeom>
          <a:noFill/>
        </p:spPr>
        <p:txBody>
          <a:bodyPr wrap="square">
            <a:spAutoFit/>
          </a:bodyPr>
          <a:lstStyle/>
          <a:p>
            <a:r>
              <a:rPr lang="tr-TR" sz="1800" b="1" dirty="0"/>
              <a:t>Vazgeçilen alacakları değersiz alacaklardan ayıran en önemli husus </a:t>
            </a:r>
            <a:r>
              <a:rPr lang="tr-TR" sz="1800" b="1" u="sng" dirty="0">
                <a:solidFill>
                  <a:srgbClr val="FF0000"/>
                </a:solidFill>
              </a:rPr>
              <a:t>sulh yoluyla </a:t>
            </a:r>
            <a:r>
              <a:rPr lang="tr-TR" sz="1800" b="1" dirty="0"/>
              <a:t>alacaktan vazgeçme halidir.</a:t>
            </a:r>
          </a:p>
          <a:p>
            <a:endParaRPr lang="tr-TR" sz="1800" dirty="0"/>
          </a:p>
          <a:p>
            <a:r>
              <a:rPr lang="tr-TR" sz="1800" dirty="0"/>
              <a:t>Sulh yolunun kabul edilebilmesi için sulhun yine de mahkeme sürecinde ve mahkeme vasıtasıyla sağlanmış olması kanaat verici vesika oluşturmak için gereklidir.</a:t>
            </a:r>
          </a:p>
        </p:txBody>
      </p:sp>
      <p:sp>
        <p:nvSpPr>
          <p:cNvPr id="33" name="20 Dikdörtgen">
            <a:extLst>
              <a:ext uri="{FF2B5EF4-FFF2-40B4-BE49-F238E27FC236}">
                <a16:creationId xmlns:a16="http://schemas.microsoft.com/office/drawing/2014/main" id="{BC88EA14-68E7-4EFC-9A5C-E610E553228B}"/>
              </a:ext>
            </a:extLst>
          </p:cNvPr>
          <p:cNvSpPr/>
          <p:nvPr/>
        </p:nvSpPr>
        <p:spPr>
          <a:xfrm>
            <a:off x="459179" y="1217104"/>
            <a:ext cx="2865046" cy="461665"/>
          </a:xfrm>
          <a:prstGeom prst="rect">
            <a:avLst/>
          </a:prstGeom>
        </p:spPr>
        <p:txBody>
          <a:bodyPr wrap="square">
            <a:spAutoFit/>
          </a:bodyPr>
          <a:lstStyle/>
          <a:p>
            <a:r>
              <a:rPr lang="tr-TR" sz="2400" b="1" dirty="0"/>
              <a:t>Vazgeçilen Alacaklar</a:t>
            </a:r>
          </a:p>
        </p:txBody>
      </p:sp>
      <p:sp>
        <p:nvSpPr>
          <p:cNvPr id="10" name="Alt Başlık 8">
            <a:extLst>
              <a:ext uri="{FF2B5EF4-FFF2-40B4-BE49-F238E27FC236}">
                <a16:creationId xmlns:a16="http://schemas.microsoft.com/office/drawing/2014/main" id="{4B8EF7F4-4200-4CED-AF73-DFB716CD8AAA}"/>
              </a:ext>
            </a:extLst>
          </p:cNvPr>
          <p:cNvSpPr txBox="1">
            <a:spLocks/>
          </p:cNvSpPr>
          <p:nvPr/>
        </p:nvSpPr>
        <p:spPr>
          <a:xfrm>
            <a:off x="1902897" y="-51826"/>
            <a:ext cx="7178351"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buFontTx/>
              <a:buNone/>
            </a:pPr>
            <a:r>
              <a:rPr lang="tr-TR" altLang="en-US" sz="3200" dirty="0">
                <a:solidFill>
                  <a:schemeClr val="tx1">
                    <a:lumMod val="95000"/>
                    <a:lumOff val="5000"/>
                  </a:schemeClr>
                </a:solidFill>
                <a:latin typeface="Bahnschrift SemiLight" panose="020B0502040204020203" pitchFamily="34" charset="0"/>
              </a:rPr>
              <a:t>ENVANTER İŞLEMLERİ</a:t>
            </a:r>
            <a:endParaRPr lang="en-US" altLang="en-US" sz="3200" dirty="0">
              <a:solidFill>
                <a:schemeClr val="tx1">
                  <a:lumMod val="95000"/>
                  <a:lumOff val="5000"/>
                </a:schemeClr>
              </a:solidFill>
              <a:latin typeface="Bahnschrift SemiLight" panose="020B0502040204020203" pitchFamily="34" charset="0"/>
            </a:endParaRPr>
          </a:p>
        </p:txBody>
      </p:sp>
    </p:spTree>
    <p:extLst>
      <p:ext uri="{BB962C8B-B14F-4D97-AF65-F5344CB8AC3E}">
        <p14:creationId xmlns:p14="http://schemas.microsoft.com/office/powerpoint/2010/main" val="763948083"/>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79"/>
        <p:cNvGrpSpPr/>
        <p:nvPr/>
      </p:nvGrpSpPr>
      <p:grpSpPr>
        <a:xfrm>
          <a:off x="0" y="0"/>
          <a:ext cx="0" cy="0"/>
          <a:chOff x="0" y="0"/>
          <a:chExt cx="0" cy="0"/>
        </a:xfrm>
      </p:grpSpPr>
      <p:pic>
        <p:nvPicPr>
          <p:cNvPr id="980" name="Google Shape;980;p57"/>
          <p:cNvPicPr preferRelativeResize="0"/>
          <p:nvPr/>
        </p:nvPicPr>
        <p:blipFill rotWithShape="1">
          <a:blip r:embed="rId3">
            <a:alphaModFix/>
          </a:blip>
          <a:srcRect/>
          <a:stretch/>
        </p:blipFill>
        <p:spPr>
          <a:xfrm>
            <a:off x="334963" y="2104299"/>
            <a:ext cx="11485562" cy="906463"/>
          </a:xfrm>
          <a:prstGeom prst="rect">
            <a:avLst/>
          </a:prstGeom>
          <a:noFill/>
          <a:ln>
            <a:noFill/>
          </a:ln>
        </p:spPr>
      </p:pic>
      <p:sp>
        <p:nvSpPr>
          <p:cNvPr id="985" name="Google Shape;985;p57"/>
          <p:cNvSpPr/>
          <p:nvPr/>
        </p:nvSpPr>
        <p:spPr>
          <a:xfrm>
            <a:off x="1108134" y="5503137"/>
            <a:ext cx="1174750" cy="211137"/>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p:txBody>
      </p:sp>
      <p:sp>
        <p:nvSpPr>
          <p:cNvPr id="986" name="Google Shape;986;p57"/>
          <p:cNvSpPr/>
          <p:nvPr/>
        </p:nvSpPr>
        <p:spPr>
          <a:xfrm>
            <a:off x="4019627" y="5503137"/>
            <a:ext cx="1174750" cy="211137"/>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p:txBody>
      </p:sp>
      <p:sp>
        <p:nvSpPr>
          <p:cNvPr id="987" name="Google Shape;987;p57"/>
          <p:cNvSpPr/>
          <p:nvPr/>
        </p:nvSpPr>
        <p:spPr>
          <a:xfrm>
            <a:off x="7008019" y="5503137"/>
            <a:ext cx="1174750" cy="211137"/>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p:txBody>
      </p:sp>
      <p:sp>
        <p:nvSpPr>
          <p:cNvPr id="1027" name="Google Shape;1027;p57"/>
          <p:cNvSpPr/>
          <p:nvPr/>
        </p:nvSpPr>
        <p:spPr>
          <a:xfrm>
            <a:off x="185518" y="1318486"/>
            <a:ext cx="2049742" cy="50048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rgbClr val="000000"/>
                </a:solidFill>
                <a:latin typeface="Montserrat ExtraBold" panose="02000505000000020004" pitchFamily="2" charset="77"/>
                <a:ea typeface="Open Sans"/>
                <a:cs typeface="Open Sans"/>
                <a:sym typeface="Open Sans"/>
              </a:rPr>
              <a:t>Stoklar I</a:t>
            </a:r>
            <a:endParaRPr sz="2400" b="1" dirty="0">
              <a:solidFill>
                <a:schemeClr val="dk1"/>
              </a:solidFill>
              <a:latin typeface="Montserrat ExtraBold" panose="02000505000000020004" pitchFamily="2" charset="77"/>
              <a:ea typeface="Calibri"/>
              <a:cs typeface="Calibri"/>
              <a:sym typeface="Calibri"/>
            </a:endParaRPr>
          </a:p>
        </p:txBody>
      </p:sp>
      <p:sp>
        <p:nvSpPr>
          <p:cNvPr id="1028" name="Google Shape;1028;p57"/>
          <p:cNvSpPr/>
          <p:nvPr/>
        </p:nvSpPr>
        <p:spPr>
          <a:xfrm>
            <a:off x="3482897" y="2401174"/>
            <a:ext cx="2187651" cy="354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1600" b="1" dirty="0">
                <a:latin typeface="Montserrat" panose="02000505000000020004" pitchFamily="2" charset="77"/>
                <a:ea typeface="Open Sans Semibold"/>
                <a:cs typeface="Open Sans Semibold"/>
                <a:sym typeface="Open Sans SemiBold"/>
              </a:rPr>
              <a:t>2</a:t>
            </a:r>
            <a:endParaRPr sz="1600" dirty="0">
              <a:latin typeface="Montserrat" panose="02000505000000020004" pitchFamily="2" charset="77"/>
              <a:ea typeface="Calibri"/>
              <a:cs typeface="Calibri"/>
              <a:sym typeface="Calibri"/>
            </a:endParaRPr>
          </a:p>
        </p:txBody>
      </p:sp>
      <p:sp>
        <p:nvSpPr>
          <p:cNvPr id="1029" name="Google Shape;1029;p57"/>
          <p:cNvSpPr/>
          <p:nvPr/>
        </p:nvSpPr>
        <p:spPr>
          <a:xfrm>
            <a:off x="7005201" y="2378938"/>
            <a:ext cx="1166098" cy="304799"/>
          </a:xfrm>
          <a:prstGeom prst="rect">
            <a:avLst/>
          </a:prstGeom>
          <a:noFill/>
          <a:ln>
            <a:noFill/>
          </a:ln>
        </p:spPr>
        <p:txBody>
          <a:bodyPr spcFirstLastPara="1" wrap="square" lIns="0" tIns="0" rIns="0" bIns="0" anchor="t" anchorCtr="0">
            <a:noAutofit/>
          </a:bodyPr>
          <a:lstStyle/>
          <a:p>
            <a:pPr lvl="0" algn="ctr"/>
            <a:r>
              <a:rPr lang="tr-TR" sz="1600" b="1" dirty="0">
                <a:latin typeface="Montserrat" panose="02000505000000020004" pitchFamily="2" charset="77"/>
                <a:ea typeface="Open Sans Semibold"/>
                <a:cs typeface="Open Sans Semibold"/>
                <a:sym typeface="Open Sans SemiBold"/>
              </a:rPr>
              <a:t>3</a:t>
            </a:r>
            <a:endParaRPr lang="tr-TR" sz="1600" dirty="0">
              <a:latin typeface="Montserrat" panose="02000505000000020004" pitchFamily="2" charset="77"/>
              <a:ea typeface="Calibri"/>
              <a:cs typeface="Calibri"/>
              <a:sym typeface="Calibri"/>
            </a:endParaRPr>
          </a:p>
        </p:txBody>
      </p:sp>
      <p:sp>
        <p:nvSpPr>
          <p:cNvPr id="1030" name="Google Shape;1030;p57"/>
          <p:cNvSpPr/>
          <p:nvPr/>
        </p:nvSpPr>
        <p:spPr>
          <a:xfrm>
            <a:off x="759498" y="2412293"/>
            <a:ext cx="1678902" cy="354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chemeClr val="bg1"/>
                </a:solidFill>
                <a:latin typeface="Montserrat" panose="02000505000000020004" pitchFamily="2" charset="77"/>
                <a:ea typeface="Open Sans Semibold"/>
                <a:cs typeface="Open Sans Semibold"/>
                <a:sym typeface="Open Sans SemiBold"/>
              </a:rPr>
              <a:t>1</a:t>
            </a:r>
            <a:endParaRPr sz="2400" dirty="0">
              <a:solidFill>
                <a:schemeClr val="bg1"/>
              </a:solidFill>
              <a:latin typeface="Montserrat" panose="02000505000000020004" pitchFamily="2" charset="77"/>
              <a:ea typeface="Calibri"/>
              <a:cs typeface="Calibri"/>
              <a:sym typeface="Calibri"/>
            </a:endParaRPr>
          </a:p>
        </p:txBody>
      </p:sp>
      <p:sp>
        <p:nvSpPr>
          <p:cNvPr id="1031" name="Google Shape;1031;p57"/>
          <p:cNvSpPr/>
          <p:nvPr/>
        </p:nvSpPr>
        <p:spPr>
          <a:xfrm>
            <a:off x="9566899" y="2449008"/>
            <a:ext cx="1925700" cy="354000"/>
          </a:xfrm>
          <a:prstGeom prst="rect">
            <a:avLst/>
          </a:prstGeom>
          <a:noFill/>
          <a:ln>
            <a:noFill/>
          </a:ln>
        </p:spPr>
        <p:txBody>
          <a:bodyPr spcFirstLastPara="1" wrap="square" lIns="0" tIns="0" rIns="0" bIns="0" anchor="t" anchorCtr="0">
            <a:noAutofit/>
          </a:bodyPr>
          <a:lstStyle/>
          <a:p>
            <a:pPr lvl="0" algn="ctr"/>
            <a:r>
              <a:rPr lang="tr-TR" sz="1400" b="1" dirty="0">
                <a:latin typeface="Montserrat" panose="02000505000000020004" pitchFamily="2" charset="77"/>
                <a:ea typeface="Open Sans Semibold"/>
                <a:cs typeface="Open Sans Semibold"/>
                <a:sym typeface="Open Sans SemiBold"/>
              </a:rPr>
              <a:t>4</a:t>
            </a:r>
            <a:endParaRPr sz="1400" dirty="0">
              <a:solidFill>
                <a:schemeClr val="lt1"/>
              </a:solidFill>
              <a:latin typeface="Montserrat" panose="02000505000000020004" pitchFamily="2" charset="77"/>
              <a:ea typeface="Calibri"/>
              <a:cs typeface="Calibri"/>
              <a:sym typeface="Calibri"/>
            </a:endParaRPr>
          </a:p>
        </p:txBody>
      </p:sp>
      <p:sp>
        <p:nvSpPr>
          <p:cNvPr id="1041" name="Google Shape;1041;p57"/>
          <p:cNvSpPr/>
          <p:nvPr/>
        </p:nvSpPr>
        <p:spPr>
          <a:xfrm>
            <a:off x="3171825" y="2239237"/>
            <a:ext cx="17463" cy="3484562"/>
          </a:xfrm>
          <a:prstGeom prst="rect">
            <a:avLst/>
          </a:prstGeom>
          <a:solidFill>
            <a:srgbClr val="808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sp>
        <p:nvSpPr>
          <p:cNvPr id="1042" name="Google Shape;1042;p57"/>
          <p:cNvSpPr/>
          <p:nvPr/>
        </p:nvSpPr>
        <p:spPr>
          <a:xfrm>
            <a:off x="6089650" y="2239237"/>
            <a:ext cx="17463" cy="3484562"/>
          </a:xfrm>
          <a:prstGeom prst="rect">
            <a:avLst/>
          </a:prstGeom>
          <a:solidFill>
            <a:srgbClr val="808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sp>
        <p:nvSpPr>
          <p:cNvPr id="1043" name="Google Shape;1043;p57"/>
          <p:cNvSpPr/>
          <p:nvPr/>
        </p:nvSpPr>
        <p:spPr>
          <a:xfrm>
            <a:off x="9009063" y="2239237"/>
            <a:ext cx="15875" cy="3484562"/>
          </a:xfrm>
          <a:prstGeom prst="rect">
            <a:avLst/>
          </a:prstGeom>
          <a:solidFill>
            <a:srgbClr val="808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sp>
        <p:nvSpPr>
          <p:cNvPr id="25" name="Metin kutusu 24">
            <a:extLst>
              <a:ext uri="{FF2B5EF4-FFF2-40B4-BE49-F238E27FC236}">
                <a16:creationId xmlns:a16="http://schemas.microsoft.com/office/drawing/2014/main" id="{896F7B6E-3219-4467-90FD-FADDFD0A962B}"/>
              </a:ext>
            </a:extLst>
          </p:cNvPr>
          <p:cNvSpPr txBox="1"/>
          <p:nvPr/>
        </p:nvSpPr>
        <p:spPr>
          <a:xfrm>
            <a:off x="562406" y="3251692"/>
            <a:ext cx="2266205" cy="1264642"/>
          </a:xfrm>
          <a:prstGeom prst="rect">
            <a:avLst/>
          </a:prstGeom>
          <a:noFill/>
        </p:spPr>
        <p:txBody>
          <a:bodyPr wrap="square" rtlCol="0">
            <a:spAutoFit/>
          </a:bodyPr>
          <a:lstStyle/>
          <a:p>
            <a:pPr>
              <a:lnSpc>
                <a:spcPct val="107000"/>
              </a:lnSpc>
              <a:spcAft>
                <a:spcPts val="800"/>
              </a:spcAft>
            </a:pPr>
            <a:r>
              <a:rPr lang="tr-TR" sz="1800" dirty="0">
                <a:effectLst/>
                <a:latin typeface="Calibri" panose="020F0502020204030204" pitchFamily="34" charset="0"/>
                <a:ea typeface="Calibri" panose="020F0502020204030204" pitchFamily="34" charset="0"/>
                <a:cs typeface="Arial" panose="020B0604020202020204" pitchFamily="34" charset="0"/>
              </a:rPr>
              <a:t>Stokların fiilen sayımı ve sayım tutanağına bağlanması gerekmektedir.</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2" name="Metin kutusu 91">
            <a:extLst>
              <a:ext uri="{FF2B5EF4-FFF2-40B4-BE49-F238E27FC236}">
                <a16:creationId xmlns:a16="http://schemas.microsoft.com/office/drawing/2014/main" id="{9CBD72EB-AFBA-4AEB-8384-040F5127830D}"/>
              </a:ext>
            </a:extLst>
          </p:cNvPr>
          <p:cNvSpPr txBox="1"/>
          <p:nvPr/>
        </p:nvSpPr>
        <p:spPr>
          <a:xfrm>
            <a:off x="9312649" y="3167954"/>
            <a:ext cx="2493655" cy="1200329"/>
          </a:xfrm>
          <a:prstGeom prst="rect">
            <a:avLst/>
          </a:prstGeom>
          <a:noFill/>
        </p:spPr>
        <p:txBody>
          <a:bodyPr wrap="square" rtlCol="0">
            <a:spAutoFit/>
          </a:bodyPr>
          <a:lstStyle/>
          <a:p>
            <a:r>
              <a:rPr lang="tr-TR" dirty="0"/>
              <a:t>740 Hizmet Üretim Giderleri ve 750 Ar-Ge Giderleri hesapları kontrol edilmelidir.</a:t>
            </a:r>
          </a:p>
        </p:txBody>
      </p:sp>
      <p:sp>
        <p:nvSpPr>
          <p:cNvPr id="22" name="Freeform 1456">
            <a:extLst>
              <a:ext uri="{FF2B5EF4-FFF2-40B4-BE49-F238E27FC236}">
                <a16:creationId xmlns:a16="http://schemas.microsoft.com/office/drawing/2014/main" id="{DBAF5C14-8C4B-4C6B-BB8B-FCA6347C1BDA}"/>
              </a:ext>
            </a:extLst>
          </p:cNvPr>
          <p:cNvSpPr>
            <a:spLocks/>
          </p:cNvSpPr>
          <p:nvPr/>
        </p:nvSpPr>
        <p:spPr bwMode="auto">
          <a:xfrm>
            <a:off x="-4764" y="14704"/>
            <a:ext cx="12196763" cy="830263"/>
          </a:xfrm>
          <a:custGeom>
            <a:avLst/>
            <a:gdLst>
              <a:gd name="T0" fmla="*/ 12190413 w 2770"/>
              <a:gd name="T1" fmla="*/ 3365014 h 940"/>
              <a:gd name="T2" fmla="*/ 8880958 w 2770"/>
              <a:gd name="T3" fmla="*/ 3219666 h 940"/>
              <a:gd name="T4" fmla="*/ 3124618 w 2770"/>
              <a:gd name="T5" fmla="*/ 3294542 h 940"/>
              <a:gd name="T6" fmla="*/ 0 w 2770"/>
              <a:gd name="T7" fmla="*/ 1915944 h 940"/>
              <a:gd name="T8" fmla="*/ 0 w 2770"/>
              <a:gd name="T9" fmla="*/ 0 h 940"/>
              <a:gd name="T10" fmla="*/ 12190413 w 2770"/>
              <a:gd name="T11" fmla="*/ 0 h 940"/>
              <a:gd name="T12" fmla="*/ 12190413 w 2770"/>
              <a:gd name="T13" fmla="*/ 3365014 h 9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70" h="940">
                <a:moveTo>
                  <a:pt x="2770" y="764"/>
                </a:moveTo>
                <a:cubicBezTo>
                  <a:pt x="2770" y="764"/>
                  <a:pt x="2447" y="531"/>
                  <a:pt x="2018" y="731"/>
                </a:cubicBezTo>
                <a:cubicBezTo>
                  <a:pt x="1568" y="940"/>
                  <a:pt x="1502" y="395"/>
                  <a:pt x="710" y="748"/>
                </a:cubicBezTo>
                <a:cubicBezTo>
                  <a:pt x="296" y="932"/>
                  <a:pt x="0" y="435"/>
                  <a:pt x="0" y="435"/>
                </a:cubicBezTo>
                <a:cubicBezTo>
                  <a:pt x="0" y="0"/>
                  <a:pt x="0" y="0"/>
                  <a:pt x="0" y="0"/>
                </a:cubicBezTo>
                <a:cubicBezTo>
                  <a:pt x="2770" y="0"/>
                  <a:pt x="2770" y="0"/>
                  <a:pt x="2770" y="0"/>
                </a:cubicBezTo>
                <a:lnTo>
                  <a:pt x="2770" y="764"/>
                </a:lnTo>
                <a:close/>
              </a:path>
            </a:pathLst>
          </a:custGeom>
          <a:solidFill>
            <a:schemeClr val="accent2">
              <a:lumMod val="75000"/>
              <a:alpha val="50000"/>
            </a:schemeClr>
          </a:solidFill>
          <a:ln>
            <a:noFill/>
          </a:ln>
        </p:spPr>
        <p:txBody>
          <a:bodyPr/>
          <a:lstStyle/>
          <a:p>
            <a:pPr algn="ctr"/>
            <a:endParaRPr lang="tr-TR" dirty="0">
              <a:solidFill>
                <a:schemeClr val="tx1">
                  <a:lumMod val="95000"/>
                  <a:lumOff val="5000"/>
                </a:schemeClr>
              </a:solidFill>
            </a:endParaRPr>
          </a:p>
        </p:txBody>
      </p:sp>
      <p:sp>
        <p:nvSpPr>
          <p:cNvPr id="26" name="Metin kutusu 25">
            <a:extLst>
              <a:ext uri="{FF2B5EF4-FFF2-40B4-BE49-F238E27FC236}">
                <a16:creationId xmlns:a16="http://schemas.microsoft.com/office/drawing/2014/main" id="{488A9FEF-A064-4974-9FA3-C60CAF8FD6DA}"/>
              </a:ext>
            </a:extLst>
          </p:cNvPr>
          <p:cNvSpPr txBox="1"/>
          <p:nvPr/>
        </p:nvSpPr>
        <p:spPr>
          <a:xfrm>
            <a:off x="6455147" y="3148580"/>
            <a:ext cx="2266205" cy="1561005"/>
          </a:xfrm>
          <a:prstGeom prst="rect">
            <a:avLst/>
          </a:prstGeom>
          <a:noFill/>
        </p:spPr>
        <p:txBody>
          <a:bodyPr wrap="square" rtlCol="0">
            <a:spAutoFit/>
          </a:bodyPr>
          <a:lstStyle/>
          <a:p>
            <a:pPr>
              <a:lnSpc>
                <a:spcPct val="107000"/>
              </a:lnSpc>
              <a:spcAft>
                <a:spcPts val="800"/>
              </a:spcAft>
            </a:pPr>
            <a:r>
              <a:rPr lang="tr-TR" dirty="0">
                <a:latin typeface="Calibri" panose="020F0502020204030204" pitchFamily="34" charset="0"/>
                <a:ea typeface="Calibri" panose="020F0502020204030204" pitchFamily="34" charset="0"/>
                <a:cs typeface="Arial" panose="020B0604020202020204" pitchFamily="34" charset="0"/>
              </a:rPr>
              <a:t>Satışların maliyetinin tespit edilmesi ve gerekli muhasebe kayıtlarının yapılması gerekmektedir.</a:t>
            </a:r>
          </a:p>
        </p:txBody>
      </p:sp>
      <p:sp>
        <p:nvSpPr>
          <p:cNvPr id="27" name="Metin kutusu 26">
            <a:extLst>
              <a:ext uri="{FF2B5EF4-FFF2-40B4-BE49-F238E27FC236}">
                <a16:creationId xmlns:a16="http://schemas.microsoft.com/office/drawing/2014/main" id="{DF5D7AB8-72B3-41C5-BA29-742510BF1A6C}"/>
              </a:ext>
            </a:extLst>
          </p:cNvPr>
          <p:cNvSpPr txBox="1"/>
          <p:nvPr/>
        </p:nvSpPr>
        <p:spPr>
          <a:xfrm>
            <a:off x="6375395" y="4911949"/>
            <a:ext cx="2612956" cy="369332"/>
          </a:xfrm>
          <a:prstGeom prst="rect">
            <a:avLst/>
          </a:prstGeom>
          <a:noFill/>
        </p:spPr>
        <p:txBody>
          <a:bodyPr wrap="square" rtlCol="0">
            <a:spAutoFit/>
          </a:bodyPr>
          <a:lstStyle/>
          <a:p>
            <a:r>
              <a:rPr lang="tr-TR" dirty="0">
                <a:solidFill>
                  <a:srgbClr val="FF0000"/>
                </a:solidFill>
              </a:rPr>
              <a:t>Stok Değerleme Yöntemi</a:t>
            </a:r>
          </a:p>
        </p:txBody>
      </p:sp>
      <p:sp>
        <p:nvSpPr>
          <p:cNvPr id="28" name="Metin kutusu 27">
            <a:extLst>
              <a:ext uri="{FF2B5EF4-FFF2-40B4-BE49-F238E27FC236}">
                <a16:creationId xmlns:a16="http://schemas.microsoft.com/office/drawing/2014/main" id="{680900E3-BC5D-45B2-A69A-5A34670BB0CC}"/>
              </a:ext>
            </a:extLst>
          </p:cNvPr>
          <p:cNvSpPr txBox="1"/>
          <p:nvPr/>
        </p:nvSpPr>
        <p:spPr>
          <a:xfrm>
            <a:off x="460524" y="5029618"/>
            <a:ext cx="2266205" cy="646331"/>
          </a:xfrm>
          <a:prstGeom prst="rect">
            <a:avLst/>
          </a:prstGeom>
          <a:noFill/>
        </p:spPr>
        <p:txBody>
          <a:bodyPr wrap="square" rtlCol="0">
            <a:spAutoFit/>
          </a:bodyPr>
          <a:lstStyle/>
          <a:p>
            <a:r>
              <a:rPr lang="tr-TR" dirty="0">
                <a:solidFill>
                  <a:srgbClr val="FF0000"/>
                </a:solidFill>
              </a:rPr>
              <a:t>Sayım Fazlalıkları</a:t>
            </a:r>
          </a:p>
          <a:p>
            <a:r>
              <a:rPr lang="tr-TR" dirty="0">
                <a:solidFill>
                  <a:srgbClr val="FF0000"/>
                </a:solidFill>
              </a:rPr>
              <a:t>Sayım Noksanlıkları</a:t>
            </a:r>
          </a:p>
        </p:txBody>
      </p:sp>
      <p:sp>
        <p:nvSpPr>
          <p:cNvPr id="29" name="Metin kutusu 28">
            <a:extLst>
              <a:ext uri="{FF2B5EF4-FFF2-40B4-BE49-F238E27FC236}">
                <a16:creationId xmlns:a16="http://schemas.microsoft.com/office/drawing/2014/main" id="{B5BC485D-105A-4D79-86D4-704037EA988F}"/>
              </a:ext>
            </a:extLst>
          </p:cNvPr>
          <p:cNvSpPr txBox="1"/>
          <p:nvPr/>
        </p:nvSpPr>
        <p:spPr>
          <a:xfrm>
            <a:off x="3500721" y="4513945"/>
            <a:ext cx="2331295" cy="1200329"/>
          </a:xfrm>
          <a:prstGeom prst="rect">
            <a:avLst/>
          </a:prstGeom>
          <a:noFill/>
        </p:spPr>
        <p:txBody>
          <a:bodyPr wrap="square">
            <a:spAutoFit/>
          </a:bodyPr>
          <a:lstStyle/>
          <a:p>
            <a:r>
              <a:rPr lang="tr-TR" dirty="0">
                <a:solidFill>
                  <a:srgbClr val="FF0000"/>
                </a:solidFill>
              </a:rPr>
              <a:t>Satın Alma Bedeli</a:t>
            </a:r>
          </a:p>
          <a:p>
            <a:r>
              <a:rPr lang="tr-TR" dirty="0">
                <a:solidFill>
                  <a:srgbClr val="FF0000"/>
                </a:solidFill>
              </a:rPr>
              <a:t>Kur Farkları</a:t>
            </a:r>
          </a:p>
          <a:p>
            <a:r>
              <a:rPr lang="tr-TR" dirty="0">
                <a:solidFill>
                  <a:srgbClr val="FF0000"/>
                </a:solidFill>
              </a:rPr>
              <a:t>Faizler</a:t>
            </a:r>
          </a:p>
          <a:p>
            <a:r>
              <a:rPr lang="tr-TR" dirty="0">
                <a:solidFill>
                  <a:srgbClr val="FF0000"/>
                </a:solidFill>
              </a:rPr>
              <a:t>Vade Farkları</a:t>
            </a:r>
          </a:p>
        </p:txBody>
      </p:sp>
      <p:sp>
        <p:nvSpPr>
          <p:cNvPr id="30" name="Metin kutusu 29">
            <a:extLst>
              <a:ext uri="{FF2B5EF4-FFF2-40B4-BE49-F238E27FC236}">
                <a16:creationId xmlns:a16="http://schemas.microsoft.com/office/drawing/2014/main" id="{7F055A66-B653-410F-92DD-A8F22E39CD8D}"/>
              </a:ext>
            </a:extLst>
          </p:cNvPr>
          <p:cNvSpPr txBox="1"/>
          <p:nvPr/>
        </p:nvSpPr>
        <p:spPr>
          <a:xfrm>
            <a:off x="3443619" y="3239687"/>
            <a:ext cx="2266205" cy="671915"/>
          </a:xfrm>
          <a:prstGeom prst="rect">
            <a:avLst/>
          </a:prstGeom>
          <a:noFill/>
        </p:spPr>
        <p:txBody>
          <a:bodyPr wrap="square" rtlCol="0">
            <a:spAutoFit/>
          </a:bodyPr>
          <a:lstStyle/>
          <a:p>
            <a:pPr>
              <a:lnSpc>
                <a:spcPct val="107000"/>
              </a:lnSpc>
              <a:spcAft>
                <a:spcPts val="800"/>
              </a:spcAft>
            </a:pPr>
            <a:r>
              <a:rPr lang="tr-TR" dirty="0">
                <a:latin typeface="Calibri" panose="020F0502020204030204" pitchFamily="34" charset="0"/>
                <a:ea typeface="Calibri" panose="020F0502020204030204" pitchFamily="34" charset="0"/>
                <a:cs typeface="Arial" panose="020B0604020202020204" pitchFamily="34" charset="0"/>
              </a:rPr>
              <a:t>Maliyet Bedeli kontrolü yapılmalıdır. </a:t>
            </a:r>
          </a:p>
        </p:txBody>
      </p:sp>
      <p:sp>
        <p:nvSpPr>
          <p:cNvPr id="31" name="Metin kutusu 30">
            <a:extLst>
              <a:ext uri="{FF2B5EF4-FFF2-40B4-BE49-F238E27FC236}">
                <a16:creationId xmlns:a16="http://schemas.microsoft.com/office/drawing/2014/main" id="{B463F9C9-E047-44BB-B04E-D813EBAC5174}"/>
              </a:ext>
            </a:extLst>
          </p:cNvPr>
          <p:cNvSpPr txBox="1"/>
          <p:nvPr/>
        </p:nvSpPr>
        <p:spPr>
          <a:xfrm>
            <a:off x="9081248" y="4752618"/>
            <a:ext cx="3063426" cy="923330"/>
          </a:xfrm>
          <a:prstGeom prst="rect">
            <a:avLst/>
          </a:prstGeom>
          <a:noFill/>
        </p:spPr>
        <p:txBody>
          <a:bodyPr wrap="square">
            <a:spAutoFit/>
          </a:bodyPr>
          <a:lstStyle/>
          <a:p>
            <a:r>
              <a:rPr lang="tr-TR" dirty="0">
                <a:solidFill>
                  <a:srgbClr val="FF0000"/>
                </a:solidFill>
              </a:rPr>
              <a:t>AR-GE (263)</a:t>
            </a:r>
          </a:p>
          <a:p>
            <a:r>
              <a:rPr lang="tr-TR" dirty="0">
                <a:solidFill>
                  <a:srgbClr val="FF0000"/>
                </a:solidFill>
              </a:rPr>
              <a:t>İnşaat ve Onarım İşleri (17/35)</a:t>
            </a:r>
          </a:p>
          <a:p>
            <a:r>
              <a:rPr lang="tr-TR" dirty="0">
                <a:solidFill>
                  <a:srgbClr val="FF0000"/>
                </a:solidFill>
              </a:rPr>
              <a:t>Sair Projeler</a:t>
            </a:r>
          </a:p>
        </p:txBody>
      </p:sp>
      <p:sp>
        <p:nvSpPr>
          <p:cNvPr id="32" name="Alt Başlık 8">
            <a:extLst>
              <a:ext uri="{FF2B5EF4-FFF2-40B4-BE49-F238E27FC236}">
                <a16:creationId xmlns:a16="http://schemas.microsoft.com/office/drawing/2014/main" id="{36997DAE-C698-42BD-8853-B7ED6B5CFE1F}"/>
              </a:ext>
            </a:extLst>
          </p:cNvPr>
          <p:cNvSpPr txBox="1">
            <a:spLocks/>
          </p:cNvSpPr>
          <p:nvPr/>
        </p:nvSpPr>
        <p:spPr>
          <a:xfrm>
            <a:off x="1902897" y="-51826"/>
            <a:ext cx="7178351"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buFontTx/>
              <a:buNone/>
            </a:pPr>
            <a:r>
              <a:rPr lang="tr-TR" altLang="en-US" sz="3200" dirty="0">
                <a:solidFill>
                  <a:schemeClr val="tx1">
                    <a:lumMod val="95000"/>
                    <a:lumOff val="5000"/>
                  </a:schemeClr>
                </a:solidFill>
                <a:latin typeface="Bahnschrift SemiLight" panose="020B0502040204020203" pitchFamily="34" charset="0"/>
              </a:rPr>
              <a:t>ENVANTER İŞLEMLERİ</a:t>
            </a:r>
            <a:endParaRPr lang="en-US" altLang="en-US" sz="3200" dirty="0">
              <a:solidFill>
                <a:schemeClr val="tx1">
                  <a:lumMod val="95000"/>
                  <a:lumOff val="5000"/>
                </a:schemeClr>
              </a:solidFill>
              <a:latin typeface="Bahnschrift SemiLight" panose="020B0502040204020203" pitchFamily="34" charset="0"/>
            </a:endParaRPr>
          </a:p>
        </p:txBody>
      </p:sp>
    </p:spTree>
    <p:extLst>
      <p:ext uri="{BB962C8B-B14F-4D97-AF65-F5344CB8AC3E}">
        <p14:creationId xmlns:p14="http://schemas.microsoft.com/office/powerpoint/2010/main" val="20952777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20 Dikdörtgen"/>
          <p:cNvSpPr/>
          <p:nvPr/>
        </p:nvSpPr>
        <p:spPr>
          <a:xfrm>
            <a:off x="221316" y="1631328"/>
            <a:ext cx="11241741" cy="923330"/>
          </a:xfrm>
          <a:prstGeom prst="rect">
            <a:avLst/>
          </a:prstGeom>
        </p:spPr>
        <p:txBody>
          <a:bodyPr wrap="square">
            <a:spAutoFit/>
          </a:bodyPr>
          <a:lstStyle/>
          <a:p>
            <a:pPr algn="just"/>
            <a:r>
              <a:rPr lang="tr-TR" b="1" dirty="0"/>
              <a:t>Stoklar</a:t>
            </a:r>
            <a:r>
              <a:rPr lang="tr-TR" dirty="0"/>
              <a:t> işletmenin üretimde kullanmak veya satmak amacı ile edindiği ilk madde ve malzeme ticari mal yarı mamul, mamul hurda gibi varlıklar ile kendi ürettiği benzeri nitelikteki iktisadi kıymetleri ifade eder. </a:t>
            </a:r>
          </a:p>
          <a:p>
            <a:pPr algn="just"/>
            <a:endParaRPr lang="tr-TR" dirty="0"/>
          </a:p>
        </p:txBody>
      </p:sp>
      <p:sp>
        <p:nvSpPr>
          <p:cNvPr id="23" name="22 Yuvarlatılmış Dikdörtgen"/>
          <p:cNvSpPr/>
          <p:nvPr/>
        </p:nvSpPr>
        <p:spPr>
          <a:xfrm>
            <a:off x="9458325" y="2697923"/>
            <a:ext cx="2099982" cy="438318"/>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a:t>VUK  </a:t>
            </a:r>
            <a:r>
              <a:rPr lang="tr-TR" dirty="0" err="1"/>
              <a:t>md.</a:t>
            </a:r>
            <a:r>
              <a:rPr lang="tr-TR" dirty="0"/>
              <a:t> 274</a:t>
            </a:r>
          </a:p>
        </p:txBody>
      </p:sp>
      <p:sp>
        <p:nvSpPr>
          <p:cNvPr id="24" name="23 Slayt Numarası Yer Tutucusu"/>
          <p:cNvSpPr>
            <a:spLocks noGrp="1"/>
          </p:cNvSpPr>
          <p:nvPr>
            <p:ph type="sldNum" sz="quarter" idx="12"/>
          </p:nvPr>
        </p:nvSpPr>
        <p:spPr/>
        <p:txBody>
          <a:bodyPr/>
          <a:lstStyle/>
          <a:p>
            <a:fld id="{FA1C692C-4F2D-45F6-A9A8-8A3A8FE27806}" type="slidenum">
              <a:rPr lang="en-US" smtClean="0"/>
              <a:pPr/>
              <a:t>20</a:t>
            </a:fld>
            <a:endParaRPr lang="en-US"/>
          </a:p>
        </p:txBody>
      </p:sp>
      <p:sp>
        <p:nvSpPr>
          <p:cNvPr id="26" name="Google Shape;1027;p57">
            <a:extLst>
              <a:ext uri="{FF2B5EF4-FFF2-40B4-BE49-F238E27FC236}">
                <a16:creationId xmlns:a16="http://schemas.microsoft.com/office/drawing/2014/main" id="{E4B69B5E-A869-4772-8096-90A0321980D8}"/>
              </a:ext>
            </a:extLst>
          </p:cNvPr>
          <p:cNvSpPr/>
          <p:nvPr/>
        </p:nvSpPr>
        <p:spPr>
          <a:xfrm>
            <a:off x="0" y="1090687"/>
            <a:ext cx="2049742" cy="50048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rgbClr val="000000"/>
                </a:solidFill>
                <a:latin typeface="Montserrat ExtraBold" panose="02000505000000020004" pitchFamily="2" charset="77"/>
                <a:ea typeface="Open Sans"/>
                <a:cs typeface="Open Sans"/>
                <a:sym typeface="Open Sans"/>
              </a:rPr>
              <a:t>Stoklar II</a:t>
            </a:r>
            <a:endParaRPr sz="2400" b="1" dirty="0">
              <a:solidFill>
                <a:schemeClr val="dk1"/>
              </a:solidFill>
              <a:latin typeface="Montserrat ExtraBold" panose="02000505000000020004" pitchFamily="2" charset="77"/>
              <a:ea typeface="Calibri"/>
              <a:cs typeface="Calibri"/>
              <a:sym typeface="Calibri"/>
            </a:endParaRPr>
          </a:p>
        </p:txBody>
      </p:sp>
      <p:sp>
        <p:nvSpPr>
          <p:cNvPr id="27" name="Metin kutusu 26">
            <a:extLst>
              <a:ext uri="{FF2B5EF4-FFF2-40B4-BE49-F238E27FC236}">
                <a16:creationId xmlns:a16="http://schemas.microsoft.com/office/drawing/2014/main" id="{74134E9E-CC80-4311-BD98-389610F0A983}"/>
              </a:ext>
            </a:extLst>
          </p:cNvPr>
          <p:cNvSpPr txBox="1"/>
          <p:nvPr/>
        </p:nvSpPr>
        <p:spPr>
          <a:xfrm>
            <a:off x="221316" y="3168213"/>
            <a:ext cx="11537855" cy="646331"/>
          </a:xfrm>
          <a:prstGeom prst="rect">
            <a:avLst/>
          </a:prstGeom>
          <a:noFill/>
        </p:spPr>
        <p:txBody>
          <a:bodyPr wrap="square">
            <a:spAutoFit/>
          </a:bodyPr>
          <a:lstStyle/>
          <a:p>
            <a:r>
              <a:rPr lang="tr-TR" dirty="0">
                <a:solidFill>
                  <a:schemeClr val="tx1"/>
                </a:solidFill>
              </a:rPr>
              <a:t>Maliyet bedeli, iktisadi bir kıymetin iktisap edilmesi veyahut değerinin artırılması münasebetiyle yapılan ödemelerle bunlara müteferri bilumum giderlerin toplamını ifade eder.</a:t>
            </a:r>
          </a:p>
        </p:txBody>
      </p:sp>
      <p:sp>
        <p:nvSpPr>
          <p:cNvPr id="30" name="Metin kutusu 29">
            <a:extLst>
              <a:ext uri="{FF2B5EF4-FFF2-40B4-BE49-F238E27FC236}">
                <a16:creationId xmlns:a16="http://schemas.microsoft.com/office/drawing/2014/main" id="{1212C6E3-C63E-42FF-A4B8-0C411808C5E2}"/>
              </a:ext>
            </a:extLst>
          </p:cNvPr>
          <p:cNvSpPr txBox="1"/>
          <p:nvPr/>
        </p:nvSpPr>
        <p:spPr>
          <a:xfrm>
            <a:off x="3057525" y="4214444"/>
            <a:ext cx="8124825" cy="369332"/>
          </a:xfrm>
          <a:prstGeom prst="rect">
            <a:avLst/>
          </a:prstGeom>
          <a:noFill/>
        </p:spPr>
        <p:txBody>
          <a:bodyPr wrap="square">
            <a:spAutoFit/>
          </a:bodyPr>
          <a:lstStyle/>
          <a:p>
            <a:r>
              <a:rPr lang="tr-TR" sz="1800" dirty="0">
                <a:effectLst/>
                <a:latin typeface="Calibri" panose="020F0502020204030204" pitchFamily="34" charset="0"/>
                <a:ea typeface="Calibri" panose="020F0502020204030204" pitchFamily="34" charset="0"/>
                <a:cs typeface="Arial" panose="020B0604020202020204" pitchFamily="34" charset="0"/>
              </a:rPr>
              <a:t>gümrük vergi ve komisyonları, yükleme, boşaltma, nakliye ve montaj giderleri,</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2" name="Metin kutusu 31">
            <a:extLst>
              <a:ext uri="{FF2B5EF4-FFF2-40B4-BE49-F238E27FC236}">
                <a16:creationId xmlns:a16="http://schemas.microsoft.com/office/drawing/2014/main" id="{C47F0811-BDBD-4917-BE42-D89330E1720A}"/>
              </a:ext>
            </a:extLst>
          </p:cNvPr>
          <p:cNvSpPr txBox="1"/>
          <p:nvPr/>
        </p:nvSpPr>
        <p:spPr>
          <a:xfrm>
            <a:off x="3057525" y="4786513"/>
            <a:ext cx="8297536" cy="646331"/>
          </a:xfrm>
          <a:prstGeom prst="rect">
            <a:avLst/>
          </a:prstGeom>
          <a:noFill/>
        </p:spPr>
        <p:txBody>
          <a:bodyPr wrap="square">
            <a:spAutoFit/>
          </a:bodyPr>
          <a:lstStyle/>
          <a:p>
            <a:r>
              <a:rPr lang="tr-TR" sz="1800" dirty="0">
                <a:effectLst/>
                <a:latin typeface="Calibri" panose="020F0502020204030204" pitchFamily="34" charset="0"/>
                <a:ea typeface="Calibri" panose="020F0502020204030204" pitchFamily="34" charset="0"/>
                <a:cs typeface="Arial" panose="020B0604020202020204" pitchFamily="34" charset="0"/>
              </a:rPr>
              <a:t>resim ve harçlar, noter, tapu, mahkeme, değer tespiti, danışmanlık, komisyon ve ilan giderleri</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4" name="Metin kutusu 33">
            <a:extLst>
              <a:ext uri="{FF2B5EF4-FFF2-40B4-BE49-F238E27FC236}">
                <a16:creationId xmlns:a16="http://schemas.microsoft.com/office/drawing/2014/main" id="{134BDFC8-88B6-4C60-93BE-329E99FF965F}"/>
              </a:ext>
            </a:extLst>
          </p:cNvPr>
          <p:cNvSpPr txBox="1"/>
          <p:nvPr/>
        </p:nvSpPr>
        <p:spPr>
          <a:xfrm>
            <a:off x="3057525" y="5619433"/>
            <a:ext cx="2997154" cy="369332"/>
          </a:xfrm>
          <a:prstGeom prst="rect">
            <a:avLst/>
          </a:prstGeom>
          <a:noFill/>
        </p:spPr>
        <p:txBody>
          <a:bodyPr wrap="square">
            <a:spAutoFit/>
          </a:bodyPr>
          <a:lstStyle/>
          <a:p>
            <a:r>
              <a:rPr lang="tr-TR" sz="1800" dirty="0">
                <a:effectLst/>
                <a:latin typeface="Calibri" panose="020F0502020204030204" pitchFamily="34" charset="0"/>
                <a:ea typeface="Calibri" panose="020F0502020204030204" pitchFamily="34" charset="0"/>
                <a:cs typeface="Arial" panose="020B0604020202020204" pitchFamily="34" charset="0"/>
              </a:rPr>
              <a:t>depolama ve sigorta giderleri</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6" name="Metin kutusu 35">
            <a:extLst>
              <a:ext uri="{FF2B5EF4-FFF2-40B4-BE49-F238E27FC236}">
                <a16:creationId xmlns:a16="http://schemas.microsoft.com/office/drawing/2014/main" id="{36AAC394-930D-427E-A643-15B9F437582F}"/>
              </a:ext>
            </a:extLst>
          </p:cNvPr>
          <p:cNvSpPr txBox="1"/>
          <p:nvPr/>
        </p:nvSpPr>
        <p:spPr>
          <a:xfrm>
            <a:off x="3079797" y="6033184"/>
            <a:ext cx="8083504" cy="646331"/>
          </a:xfrm>
          <a:prstGeom prst="rect">
            <a:avLst/>
          </a:prstGeom>
          <a:noFill/>
        </p:spPr>
        <p:txBody>
          <a:bodyPr wrap="square">
            <a:spAutoFit/>
          </a:bodyPr>
          <a:lstStyle/>
          <a:p>
            <a:r>
              <a:rPr lang="tr-TR" sz="1800" dirty="0">
                <a:effectLst/>
                <a:latin typeface="Calibri" panose="020F0502020204030204" pitchFamily="34" charset="0"/>
                <a:ea typeface="Calibri" panose="020F0502020204030204" pitchFamily="34" charset="0"/>
                <a:cs typeface="Arial" panose="020B0604020202020204" pitchFamily="34" charset="0"/>
              </a:rPr>
              <a:t>kredilere ait faiz giderleri ve bunlara ilişkin kur farklarının; stoklara girdiği tarihe kadar olan kısmı</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cxnSp>
        <p:nvCxnSpPr>
          <p:cNvPr id="39" name="Düz Bağlayıcı 38">
            <a:extLst>
              <a:ext uri="{FF2B5EF4-FFF2-40B4-BE49-F238E27FC236}">
                <a16:creationId xmlns:a16="http://schemas.microsoft.com/office/drawing/2014/main" id="{38A14551-D1C1-4471-A385-6337B6A0537D}"/>
              </a:ext>
            </a:extLst>
          </p:cNvPr>
          <p:cNvCxnSpPr>
            <a:cxnSpLocks/>
          </p:cNvCxnSpPr>
          <p:nvPr/>
        </p:nvCxnSpPr>
        <p:spPr>
          <a:xfrm>
            <a:off x="327072" y="4011706"/>
            <a:ext cx="11231235" cy="0"/>
          </a:xfrm>
          <a:prstGeom prst="line">
            <a:avLst/>
          </a:prstGeom>
          <a:ln w="98425"/>
        </p:spPr>
        <p:style>
          <a:lnRef idx="1">
            <a:schemeClr val="accent1"/>
          </a:lnRef>
          <a:fillRef idx="0">
            <a:schemeClr val="accent1"/>
          </a:fillRef>
          <a:effectRef idx="0">
            <a:schemeClr val="accent1"/>
          </a:effectRef>
          <a:fontRef idx="minor">
            <a:schemeClr val="tx1"/>
          </a:fontRef>
        </p:style>
      </p:cxnSp>
      <p:cxnSp>
        <p:nvCxnSpPr>
          <p:cNvPr id="41" name="Düz Bağlayıcı 40">
            <a:extLst>
              <a:ext uri="{FF2B5EF4-FFF2-40B4-BE49-F238E27FC236}">
                <a16:creationId xmlns:a16="http://schemas.microsoft.com/office/drawing/2014/main" id="{51E8FBBF-48B2-4E10-8A88-157B7FBEF19C}"/>
              </a:ext>
            </a:extLst>
          </p:cNvPr>
          <p:cNvCxnSpPr>
            <a:cxnSpLocks/>
          </p:cNvCxnSpPr>
          <p:nvPr/>
        </p:nvCxnSpPr>
        <p:spPr>
          <a:xfrm>
            <a:off x="293167" y="2554658"/>
            <a:ext cx="11265140" cy="0"/>
          </a:xfrm>
          <a:prstGeom prst="line">
            <a:avLst/>
          </a:prstGeom>
          <a:ln w="98425"/>
        </p:spPr>
        <p:style>
          <a:lnRef idx="1">
            <a:schemeClr val="accent1"/>
          </a:lnRef>
          <a:fillRef idx="0">
            <a:schemeClr val="accent1"/>
          </a:fillRef>
          <a:effectRef idx="0">
            <a:schemeClr val="accent1"/>
          </a:effectRef>
          <a:fontRef idx="minor">
            <a:schemeClr val="tx1"/>
          </a:fontRef>
        </p:style>
      </p:cxnSp>
      <p:sp>
        <p:nvSpPr>
          <p:cNvPr id="43" name="Metin kutusu 42">
            <a:extLst>
              <a:ext uri="{FF2B5EF4-FFF2-40B4-BE49-F238E27FC236}">
                <a16:creationId xmlns:a16="http://schemas.microsoft.com/office/drawing/2014/main" id="{3BD38E52-17C3-458E-BDB6-4B2C9CFD8B47}"/>
              </a:ext>
            </a:extLst>
          </p:cNvPr>
          <p:cNvSpPr txBox="1"/>
          <p:nvPr/>
        </p:nvSpPr>
        <p:spPr>
          <a:xfrm>
            <a:off x="221316" y="2746266"/>
            <a:ext cx="4931709" cy="341632"/>
          </a:xfrm>
          <a:prstGeom prst="rect">
            <a:avLst/>
          </a:prstGeom>
          <a:noFill/>
        </p:spPr>
        <p:txBody>
          <a:bodyPr wrap="square">
            <a:spAutoFit/>
          </a:bodyPr>
          <a:lstStyle/>
          <a:p>
            <a:pPr>
              <a:lnSpc>
                <a:spcPct val="90000"/>
              </a:lnSpc>
            </a:pPr>
            <a:r>
              <a:rPr lang="tr-TR" dirty="0"/>
              <a:t>Stoklar </a:t>
            </a:r>
            <a:r>
              <a:rPr lang="tr-TR" b="1" u="sng" dirty="0"/>
              <a:t>genel</a:t>
            </a:r>
            <a:r>
              <a:rPr lang="tr-TR" b="1" dirty="0"/>
              <a:t> </a:t>
            </a:r>
            <a:r>
              <a:rPr lang="tr-TR" dirty="0"/>
              <a:t>olarak </a:t>
            </a:r>
            <a:r>
              <a:rPr lang="tr-TR" u="sng" dirty="0">
                <a:solidFill>
                  <a:srgbClr val="FF0000"/>
                </a:solidFill>
              </a:rPr>
              <a:t>maliyet</a:t>
            </a:r>
            <a:r>
              <a:rPr lang="tr-TR" dirty="0"/>
              <a:t> bedeli ile değerlenir. </a:t>
            </a:r>
          </a:p>
        </p:txBody>
      </p:sp>
      <p:sp>
        <p:nvSpPr>
          <p:cNvPr id="60" name="Metin kutusu 59">
            <a:extLst>
              <a:ext uri="{FF2B5EF4-FFF2-40B4-BE49-F238E27FC236}">
                <a16:creationId xmlns:a16="http://schemas.microsoft.com/office/drawing/2014/main" id="{7D79FF2A-2063-4BC4-BEA0-7A24B510D43D}"/>
              </a:ext>
            </a:extLst>
          </p:cNvPr>
          <p:cNvSpPr txBox="1"/>
          <p:nvPr/>
        </p:nvSpPr>
        <p:spPr>
          <a:xfrm>
            <a:off x="327072" y="5080241"/>
            <a:ext cx="2730453" cy="757130"/>
          </a:xfrm>
          <a:prstGeom prst="rect">
            <a:avLst/>
          </a:prstGeom>
          <a:noFill/>
        </p:spPr>
        <p:txBody>
          <a:bodyPr wrap="square">
            <a:spAutoFit/>
          </a:bodyPr>
          <a:lstStyle/>
          <a:p>
            <a:pPr>
              <a:lnSpc>
                <a:spcPct val="90000"/>
              </a:lnSpc>
            </a:pPr>
            <a:r>
              <a:rPr lang="tr-TR" sz="2400" b="1" dirty="0"/>
              <a:t>Maliyet bedeline </a:t>
            </a:r>
          </a:p>
          <a:p>
            <a:pPr>
              <a:lnSpc>
                <a:spcPct val="90000"/>
              </a:lnSpc>
            </a:pPr>
            <a:r>
              <a:rPr lang="tr-TR" sz="2400" b="1" dirty="0"/>
              <a:t>eklenecek unsurlar</a:t>
            </a:r>
          </a:p>
        </p:txBody>
      </p:sp>
      <p:sp>
        <p:nvSpPr>
          <p:cNvPr id="61" name="22 Yuvarlatılmış Dikdörtgen">
            <a:extLst>
              <a:ext uri="{FF2B5EF4-FFF2-40B4-BE49-F238E27FC236}">
                <a16:creationId xmlns:a16="http://schemas.microsoft.com/office/drawing/2014/main" id="{A455F198-84D9-457A-B9BB-8B471B569483}"/>
              </a:ext>
            </a:extLst>
          </p:cNvPr>
          <p:cNvSpPr/>
          <p:nvPr/>
        </p:nvSpPr>
        <p:spPr>
          <a:xfrm>
            <a:off x="327072" y="4300954"/>
            <a:ext cx="2099982" cy="440666"/>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a:t>VUK  </a:t>
            </a:r>
            <a:r>
              <a:rPr lang="tr-TR" dirty="0" err="1"/>
              <a:t>md.</a:t>
            </a:r>
            <a:r>
              <a:rPr lang="tr-TR" dirty="0"/>
              <a:t> 262</a:t>
            </a:r>
          </a:p>
        </p:txBody>
      </p:sp>
      <p:sp>
        <p:nvSpPr>
          <p:cNvPr id="16" name="Alt Başlık 8">
            <a:extLst>
              <a:ext uri="{FF2B5EF4-FFF2-40B4-BE49-F238E27FC236}">
                <a16:creationId xmlns:a16="http://schemas.microsoft.com/office/drawing/2014/main" id="{45E8C2BD-D4CE-47C9-838A-23DD90DD873A}"/>
              </a:ext>
            </a:extLst>
          </p:cNvPr>
          <p:cNvSpPr txBox="1">
            <a:spLocks/>
          </p:cNvSpPr>
          <p:nvPr/>
        </p:nvSpPr>
        <p:spPr>
          <a:xfrm>
            <a:off x="1902897" y="-51826"/>
            <a:ext cx="7178351"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buFontTx/>
              <a:buNone/>
            </a:pPr>
            <a:r>
              <a:rPr lang="tr-TR" altLang="en-US" sz="3200" dirty="0">
                <a:solidFill>
                  <a:schemeClr val="tx1">
                    <a:lumMod val="95000"/>
                    <a:lumOff val="5000"/>
                  </a:schemeClr>
                </a:solidFill>
                <a:latin typeface="Bahnschrift SemiLight" panose="020B0502040204020203" pitchFamily="34" charset="0"/>
              </a:rPr>
              <a:t>ENVANTER İŞLEMLERİ</a:t>
            </a:r>
            <a:endParaRPr lang="en-US" altLang="en-US" sz="3200" dirty="0">
              <a:solidFill>
                <a:schemeClr val="tx1">
                  <a:lumMod val="95000"/>
                  <a:lumOff val="5000"/>
                </a:schemeClr>
              </a:solidFill>
              <a:latin typeface="Bahnschrift SemiLight" panose="020B0502040204020203" pitchFamily="34" charset="0"/>
            </a:endParaRPr>
          </a:p>
        </p:txBody>
      </p:sp>
    </p:spTree>
    <p:extLst>
      <p:ext uri="{BB962C8B-B14F-4D97-AF65-F5344CB8AC3E}">
        <p14:creationId xmlns:p14="http://schemas.microsoft.com/office/powerpoint/2010/main" val="257335377"/>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24 Dikdörtgen"/>
          <p:cNvSpPr/>
          <p:nvPr/>
        </p:nvSpPr>
        <p:spPr>
          <a:xfrm>
            <a:off x="2452662" y="1500175"/>
            <a:ext cx="5357850" cy="830997"/>
          </a:xfrm>
          <a:prstGeom prst="rect">
            <a:avLst/>
          </a:prstGeom>
        </p:spPr>
        <p:txBody>
          <a:bodyPr wrap="square">
            <a:spAutoFit/>
          </a:bodyPr>
          <a:lstStyle/>
          <a:p>
            <a:pPr indent="185738"/>
            <a:endParaRPr lang="tr-TR" sz="2400" b="1" u="sng" dirty="0">
              <a:solidFill>
                <a:prstClr val="black"/>
              </a:solidFill>
            </a:endParaRPr>
          </a:p>
          <a:p>
            <a:pPr indent="185738"/>
            <a:endParaRPr lang="tr-TR" sz="2400" b="1" dirty="0">
              <a:solidFill>
                <a:prstClr val="black"/>
              </a:solidFill>
            </a:endParaRPr>
          </a:p>
        </p:txBody>
      </p:sp>
      <p:sp>
        <p:nvSpPr>
          <p:cNvPr id="7" name="Dikdörtgen 6"/>
          <p:cNvSpPr/>
          <p:nvPr/>
        </p:nvSpPr>
        <p:spPr>
          <a:xfrm>
            <a:off x="2135560" y="1412776"/>
            <a:ext cx="5904656" cy="1477328"/>
          </a:xfrm>
          <a:prstGeom prst="rect">
            <a:avLst/>
          </a:prstGeom>
        </p:spPr>
        <p:txBody>
          <a:bodyPr wrap="square">
            <a:spAutoFit/>
          </a:bodyPr>
          <a:lstStyle/>
          <a:p>
            <a:endParaRPr lang="tr-TR" dirty="0">
              <a:solidFill>
                <a:prstClr val="black"/>
              </a:solidFill>
            </a:endParaRPr>
          </a:p>
          <a:p>
            <a:endParaRPr lang="tr-TR" dirty="0">
              <a:solidFill>
                <a:prstClr val="black"/>
              </a:solidFill>
            </a:endParaRPr>
          </a:p>
          <a:p>
            <a:endParaRPr lang="tr-TR" dirty="0">
              <a:solidFill>
                <a:prstClr val="black"/>
              </a:solidFill>
            </a:endParaRPr>
          </a:p>
          <a:p>
            <a:endParaRPr lang="tr-TR" dirty="0">
              <a:solidFill>
                <a:prstClr val="black"/>
              </a:solidFill>
            </a:endParaRPr>
          </a:p>
          <a:p>
            <a:endParaRPr lang="tr-TR" dirty="0">
              <a:solidFill>
                <a:prstClr val="black"/>
              </a:solidFill>
            </a:endParaRPr>
          </a:p>
        </p:txBody>
      </p:sp>
      <p:sp>
        <p:nvSpPr>
          <p:cNvPr id="23" name="22 Slayt Numarası Yer Tutucusu"/>
          <p:cNvSpPr>
            <a:spLocks noGrp="1"/>
          </p:cNvSpPr>
          <p:nvPr>
            <p:ph type="sldNum" sz="quarter" idx="12"/>
          </p:nvPr>
        </p:nvSpPr>
        <p:spPr/>
        <p:txBody>
          <a:bodyPr/>
          <a:lstStyle/>
          <a:p>
            <a:fld id="{FA1C692C-4F2D-45F6-A9A8-8A3A8FE27806}" type="slidenum">
              <a:rPr lang="en-US" smtClean="0"/>
              <a:pPr/>
              <a:t>21</a:t>
            </a:fld>
            <a:endParaRPr lang="en-US" dirty="0"/>
          </a:p>
        </p:txBody>
      </p:sp>
      <p:sp>
        <p:nvSpPr>
          <p:cNvPr id="24" name="Dikdörtgen 23">
            <a:extLst>
              <a:ext uri="{FF2B5EF4-FFF2-40B4-BE49-F238E27FC236}">
                <a16:creationId xmlns:a16="http://schemas.microsoft.com/office/drawing/2014/main" id="{A7FEEE96-8565-4977-ADAC-A38E0FD119AA}"/>
              </a:ext>
            </a:extLst>
          </p:cNvPr>
          <p:cNvSpPr/>
          <p:nvPr/>
        </p:nvSpPr>
        <p:spPr>
          <a:xfrm>
            <a:off x="269217" y="2438188"/>
            <a:ext cx="11322708" cy="646331"/>
          </a:xfrm>
          <a:prstGeom prst="rect">
            <a:avLst/>
          </a:prstGeom>
        </p:spPr>
        <p:txBody>
          <a:bodyPr wrap="square">
            <a:spAutoFit/>
          </a:bodyPr>
          <a:lstStyle/>
          <a:p>
            <a:pPr algn="just"/>
            <a:r>
              <a:rPr lang="tr-TR" dirty="0"/>
              <a:t>Emtianın </a:t>
            </a:r>
            <a:r>
              <a:rPr lang="tr-TR" b="1" u="sng" dirty="0"/>
              <a:t>maliyet bedeline nazaran </a:t>
            </a:r>
            <a:r>
              <a:rPr lang="tr-TR" dirty="0"/>
              <a:t>değerleme günündeki </a:t>
            </a:r>
            <a:r>
              <a:rPr lang="tr-TR" b="1" u="sng" dirty="0"/>
              <a:t>satış bedelleri % 10 ve daha fazla bir düşüklük gösterdiği hallerde</a:t>
            </a:r>
            <a:r>
              <a:rPr lang="tr-TR" dirty="0"/>
              <a:t> mükellef maliyet bedeli yerine </a:t>
            </a:r>
            <a:r>
              <a:rPr lang="tr-TR" b="1" u="sng" dirty="0"/>
              <a:t>emsal bedeli ölçüsünü </a:t>
            </a:r>
            <a:r>
              <a:rPr lang="tr-TR" dirty="0"/>
              <a:t>uygulayarak değerleme yapabilir.</a:t>
            </a:r>
          </a:p>
        </p:txBody>
      </p:sp>
      <p:sp>
        <p:nvSpPr>
          <p:cNvPr id="26" name="Metin kutusu 25">
            <a:extLst>
              <a:ext uri="{FF2B5EF4-FFF2-40B4-BE49-F238E27FC236}">
                <a16:creationId xmlns:a16="http://schemas.microsoft.com/office/drawing/2014/main" id="{66D36997-021D-4D49-A4BE-8D6A8F892328}"/>
              </a:ext>
            </a:extLst>
          </p:cNvPr>
          <p:cNvSpPr txBox="1"/>
          <p:nvPr/>
        </p:nvSpPr>
        <p:spPr>
          <a:xfrm>
            <a:off x="164451" y="5297303"/>
            <a:ext cx="11322708" cy="923330"/>
          </a:xfrm>
          <a:prstGeom prst="rect">
            <a:avLst/>
          </a:prstGeom>
          <a:noFill/>
        </p:spPr>
        <p:txBody>
          <a:bodyPr wrap="square">
            <a:spAutoFit/>
          </a:bodyPr>
          <a:lstStyle/>
          <a:p>
            <a:r>
              <a:rPr lang="tr-TR" dirty="0"/>
              <a:t>Mükelleflerin isteğine bağlı olan bu değerleme şeklinde kriter olan satış fiyatı, mükellefin kendi satış fiyatı değil piyasada oluşan ortalama fiyattır. Bu nedenle dönem sonu stoklarını emsal bedelle değerlemek isteyen mükellefin, mal maliyet bedelinin piyasadaki o mala ilişkin genel satış fiyat düzeyinin % 10 ve daha fazla altında kaldığını ispatlaması gerekir.</a:t>
            </a:r>
            <a:endParaRPr lang="en-US" dirty="0"/>
          </a:p>
        </p:txBody>
      </p:sp>
      <p:sp>
        <p:nvSpPr>
          <p:cNvPr id="27" name="Metin kutusu 26">
            <a:extLst>
              <a:ext uri="{FF2B5EF4-FFF2-40B4-BE49-F238E27FC236}">
                <a16:creationId xmlns:a16="http://schemas.microsoft.com/office/drawing/2014/main" id="{A11477F0-9429-46AD-80F4-006774845CC7}"/>
              </a:ext>
            </a:extLst>
          </p:cNvPr>
          <p:cNvSpPr txBox="1"/>
          <p:nvPr/>
        </p:nvSpPr>
        <p:spPr>
          <a:xfrm>
            <a:off x="273836" y="1874382"/>
            <a:ext cx="6546063" cy="369332"/>
          </a:xfrm>
          <a:prstGeom prst="rect">
            <a:avLst/>
          </a:prstGeom>
          <a:noFill/>
        </p:spPr>
        <p:txBody>
          <a:bodyPr wrap="square">
            <a:spAutoFit/>
          </a:bodyPr>
          <a:lstStyle/>
          <a:p>
            <a:r>
              <a:rPr lang="tr-TR" sz="1800" b="1" dirty="0"/>
              <a:t>Emsal Bedel Kullanımı: Emtiada Düşük Bedel İle Değerleme</a:t>
            </a:r>
          </a:p>
        </p:txBody>
      </p:sp>
      <p:sp>
        <p:nvSpPr>
          <p:cNvPr id="32" name="Metin kutusu 31">
            <a:extLst>
              <a:ext uri="{FF2B5EF4-FFF2-40B4-BE49-F238E27FC236}">
                <a16:creationId xmlns:a16="http://schemas.microsoft.com/office/drawing/2014/main" id="{BE2A27AD-EC89-4C01-96DB-EAF45CB4A00D}"/>
              </a:ext>
            </a:extLst>
          </p:cNvPr>
          <p:cNvSpPr txBox="1"/>
          <p:nvPr/>
        </p:nvSpPr>
        <p:spPr>
          <a:xfrm>
            <a:off x="1438275" y="3527612"/>
            <a:ext cx="10277474" cy="1561005"/>
          </a:xfrm>
          <a:prstGeom prst="rect">
            <a:avLst/>
          </a:prstGeom>
          <a:noFill/>
        </p:spPr>
        <p:txBody>
          <a:bodyPr wrap="square">
            <a:spAutoFit/>
          </a:bodyPr>
          <a:lstStyle/>
          <a:p>
            <a:pPr>
              <a:lnSpc>
                <a:spcPct val="107000"/>
              </a:lnSpc>
              <a:spcAft>
                <a:spcPts val="800"/>
              </a:spcAft>
            </a:pPr>
            <a:r>
              <a:rPr lang="tr-TR" sz="1800" dirty="0">
                <a:effectLst/>
                <a:latin typeface="Calibri" panose="020F0502020204030204" pitchFamily="34" charset="0"/>
                <a:ea typeface="Calibri" panose="020F0502020204030204" pitchFamily="34" charset="0"/>
                <a:cs typeface="Arial" panose="020B0604020202020204" pitchFamily="34" charset="0"/>
              </a:rPr>
              <a:t>Emsal bedeli olarak «ortalama fiyat esası» yöntemi Kullanılabilir. Bu yönteme göre; aynı cins ve nevideki mallardan sıra ile değerlemenin yapılacağı ayda veya bir evvelki veya bir daha evvelki aylarda satış yapılmışsa, emsal bedeli bu satışların miktar ve tutarına göre mükellef tarafından çıkarılacak olan «Ortalama satış fiyatı» ile hesaplanır. Bu esasın uygulanması için, aylık satış miktarının, emsal bedeli tayin olunacak her bir malın miktarına nazaran % 25 ten az olmaması şarttır.</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3" name="Google Shape;1027;p57">
            <a:extLst>
              <a:ext uri="{FF2B5EF4-FFF2-40B4-BE49-F238E27FC236}">
                <a16:creationId xmlns:a16="http://schemas.microsoft.com/office/drawing/2014/main" id="{60D36350-E26D-4760-A60F-BB271A724F53}"/>
              </a:ext>
            </a:extLst>
          </p:cNvPr>
          <p:cNvSpPr/>
          <p:nvPr/>
        </p:nvSpPr>
        <p:spPr>
          <a:xfrm>
            <a:off x="85818" y="1162534"/>
            <a:ext cx="2049742" cy="50048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rgbClr val="000000"/>
                </a:solidFill>
                <a:latin typeface="Montserrat ExtraBold" panose="02000505000000020004" pitchFamily="2" charset="77"/>
                <a:ea typeface="Open Sans"/>
                <a:cs typeface="Open Sans"/>
                <a:sym typeface="Open Sans"/>
              </a:rPr>
              <a:t>Stoklar III</a:t>
            </a:r>
            <a:endParaRPr sz="2400" b="1" dirty="0">
              <a:solidFill>
                <a:schemeClr val="dk1"/>
              </a:solidFill>
              <a:latin typeface="Montserrat ExtraBold" panose="02000505000000020004" pitchFamily="2" charset="77"/>
              <a:ea typeface="Calibri"/>
              <a:cs typeface="Calibri"/>
              <a:sym typeface="Calibri"/>
            </a:endParaRPr>
          </a:p>
        </p:txBody>
      </p:sp>
      <p:sp>
        <p:nvSpPr>
          <p:cNvPr id="36" name="22 Yuvarlatılmış Dikdörtgen">
            <a:extLst>
              <a:ext uri="{FF2B5EF4-FFF2-40B4-BE49-F238E27FC236}">
                <a16:creationId xmlns:a16="http://schemas.microsoft.com/office/drawing/2014/main" id="{1DEBE527-C234-47EA-B8F4-4C0AE8DD9EDB}"/>
              </a:ext>
            </a:extLst>
          </p:cNvPr>
          <p:cNvSpPr/>
          <p:nvPr/>
        </p:nvSpPr>
        <p:spPr>
          <a:xfrm>
            <a:off x="9491943" y="2890104"/>
            <a:ext cx="2099982" cy="438318"/>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a:t>VUK  </a:t>
            </a:r>
            <a:r>
              <a:rPr lang="tr-TR" dirty="0" err="1"/>
              <a:t>md.</a:t>
            </a:r>
            <a:r>
              <a:rPr lang="tr-TR" dirty="0"/>
              <a:t> 274</a:t>
            </a:r>
          </a:p>
        </p:txBody>
      </p:sp>
      <p:sp>
        <p:nvSpPr>
          <p:cNvPr id="37" name="22 Yuvarlatılmış Dikdörtgen">
            <a:extLst>
              <a:ext uri="{FF2B5EF4-FFF2-40B4-BE49-F238E27FC236}">
                <a16:creationId xmlns:a16="http://schemas.microsoft.com/office/drawing/2014/main" id="{AB72413C-DBEF-4785-BC8B-D9F8FC7F3D48}"/>
              </a:ext>
            </a:extLst>
          </p:cNvPr>
          <p:cNvSpPr/>
          <p:nvPr/>
        </p:nvSpPr>
        <p:spPr>
          <a:xfrm>
            <a:off x="164451" y="3671612"/>
            <a:ext cx="1169049" cy="1243287"/>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a:t>VUK  </a:t>
            </a:r>
            <a:r>
              <a:rPr lang="tr-TR" dirty="0" err="1"/>
              <a:t>md.</a:t>
            </a:r>
            <a:r>
              <a:rPr lang="tr-TR" dirty="0"/>
              <a:t> 267</a:t>
            </a:r>
          </a:p>
        </p:txBody>
      </p:sp>
      <p:sp>
        <p:nvSpPr>
          <p:cNvPr id="12" name="Alt Başlık 8">
            <a:extLst>
              <a:ext uri="{FF2B5EF4-FFF2-40B4-BE49-F238E27FC236}">
                <a16:creationId xmlns:a16="http://schemas.microsoft.com/office/drawing/2014/main" id="{688A0335-45F3-4B09-B6EA-58D7C6B7143C}"/>
              </a:ext>
            </a:extLst>
          </p:cNvPr>
          <p:cNvSpPr txBox="1">
            <a:spLocks/>
          </p:cNvSpPr>
          <p:nvPr/>
        </p:nvSpPr>
        <p:spPr>
          <a:xfrm>
            <a:off x="1902897" y="-51826"/>
            <a:ext cx="7178351"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buFontTx/>
              <a:buNone/>
            </a:pPr>
            <a:r>
              <a:rPr lang="tr-TR" altLang="en-US" sz="3200" dirty="0">
                <a:solidFill>
                  <a:schemeClr val="tx1">
                    <a:lumMod val="95000"/>
                    <a:lumOff val="5000"/>
                  </a:schemeClr>
                </a:solidFill>
                <a:latin typeface="Bahnschrift SemiLight" panose="020B0502040204020203" pitchFamily="34" charset="0"/>
              </a:rPr>
              <a:t>ENVANTER İŞLEMLERİ</a:t>
            </a:r>
            <a:endParaRPr lang="en-US" altLang="en-US" sz="3200" dirty="0">
              <a:solidFill>
                <a:schemeClr val="tx1">
                  <a:lumMod val="95000"/>
                  <a:lumOff val="5000"/>
                </a:schemeClr>
              </a:solidFill>
              <a:latin typeface="Bahnschrift SemiLight" panose="020B0502040204020203" pitchFamily="34" charset="0"/>
            </a:endParaRPr>
          </a:p>
        </p:txBody>
      </p:sp>
    </p:spTree>
    <p:extLst>
      <p:ext uri="{BB962C8B-B14F-4D97-AF65-F5344CB8AC3E}">
        <p14:creationId xmlns:p14="http://schemas.microsoft.com/office/powerpoint/2010/main" val="230241942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24 Dikdörtgen"/>
          <p:cNvSpPr/>
          <p:nvPr/>
        </p:nvSpPr>
        <p:spPr>
          <a:xfrm>
            <a:off x="2452662" y="1500175"/>
            <a:ext cx="5357850" cy="830997"/>
          </a:xfrm>
          <a:prstGeom prst="rect">
            <a:avLst/>
          </a:prstGeom>
        </p:spPr>
        <p:txBody>
          <a:bodyPr wrap="square">
            <a:spAutoFit/>
          </a:bodyPr>
          <a:lstStyle/>
          <a:p>
            <a:pPr indent="185738"/>
            <a:endParaRPr lang="tr-TR" sz="2400" b="1" u="sng" dirty="0">
              <a:solidFill>
                <a:prstClr val="black"/>
              </a:solidFill>
            </a:endParaRPr>
          </a:p>
          <a:p>
            <a:pPr indent="185738"/>
            <a:endParaRPr lang="tr-TR" sz="2400" b="1" dirty="0">
              <a:solidFill>
                <a:prstClr val="black"/>
              </a:solidFill>
            </a:endParaRPr>
          </a:p>
        </p:txBody>
      </p:sp>
      <p:sp>
        <p:nvSpPr>
          <p:cNvPr id="7" name="Dikdörtgen 6"/>
          <p:cNvSpPr/>
          <p:nvPr/>
        </p:nvSpPr>
        <p:spPr>
          <a:xfrm>
            <a:off x="2135560" y="1412776"/>
            <a:ext cx="5904656" cy="1477328"/>
          </a:xfrm>
          <a:prstGeom prst="rect">
            <a:avLst/>
          </a:prstGeom>
        </p:spPr>
        <p:txBody>
          <a:bodyPr wrap="square">
            <a:spAutoFit/>
          </a:bodyPr>
          <a:lstStyle/>
          <a:p>
            <a:endParaRPr lang="tr-TR" dirty="0">
              <a:solidFill>
                <a:prstClr val="black"/>
              </a:solidFill>
            </a:endParaRPr>
          </a:p>
          <a:p>
            <a:endParaRPr lang="tr-TR" dirty="0">
              <a:solidFill>
                <a:prstClr val="black"/>
              </a:solidFill>
            </a:endParaRPr>
          </a:p>
          <a:p>
            <a:endParaRPr lang="tr-TR" dirty="0">
              <a:solidFill>
                <a:prstClr val="black"/>
              </a:solidFill>
            </a:endParaRPr>
          </a:p>
          <a:p>
            <a:endParaRPr lang="tr-TR" dirty="0">
              <a:solidFill>
                <a:prstClr val="black"/>
              </a:solidFill>
            </a:endParaRPr>
          </a:p>
          <a:p>
            <a:endParaRPr lang="tr-TR" dirty="0">
              <a:solidFill>
                <a:prstClr val="black"/>
              </a:solidFill>
            </a:endParaRPr>
          </a:p>
        </p:txBody>
      </p:sp>
      <p:sp>
        <p:nvSpPr>
          <p:cNvPr id="6" name="Dikdörtgen 5"/>
          <p:cNvSpPr/>
          <p:nvPr/>
        </p:nvSpPr>
        <p:spPr>
          <a:xfrm>
            <a:off x="332831" y="2392310"/>
            <a:ext cx="4572544" cy="2585323"/>
          </a:xfrm>
          <a:prstGeom prst="rect">
            <a:avLst/>
          </a:prstGeom>
        </p:spPr>
        <p:txBody>
          <a:bodyPr wrap="square">
            <a:spAutoFit/>
          </a:bodyPr>
          <a:lstStyle/>
          <a:p>
            <a:pPr algn="just"/>
            <a:r>
              <a:rPr lang="tr-TR" dirty="0"/>
              <a:t>Yangın, deprem ve su basması gibi afetler yüzünden veyahut bozulmak, çürümek, kırılmak, çatlamak, paslanmak gibi haller neticesinde iktisadı kıymetlerinde önemli bir azalış vâki olan emtia ile maliyetlerinin hesaplanması </a:t>
            </a:r>
            <a:r>
              <a:rPr lang="tr-TR" dirty="0" err="1"/>
              <a:t>mûtat</a:t>
            </a:r>
            <a:r>
              <a:rPr lang="tr-TR" dirty="0"/>
              <a:t> olmayan hurdalar ve döküntüler, üstupu, deşe ve ıskartalar </a:t>
            </a:r>
            <a:r>
              <a:rPr lang="tr-TR" b="1" dirty="0"/>
              <a:t>emsal bedeli </a:t>
            </a:r>
            <a:r>
              <a:rPr lang="tr-TR" dirty="0"/>
              <a:t>ile değerlenir.</a:t>
            </a:r>
            <a:endParaRPr lang="en-US" dirty="0"/>
          </a:p>
          <a:p>
            <a:pPr algn="just"/>
            <a:endParaRPr lang="tr-TR" dirty="0"/>
          </a:p>
        </p:txBody>
      </p:sp>
      <p:sp>
        <p:nvSpPr>
          <p:cNvPr id="22" name="21 Yuvarlatılmış Dikdörtgen"/>
          <p:cNvSpPr/>
          <p:nvPr/>
        </p:nvSpPr>
        <p:spPr>
          <a:xfrm>
            <a:off x="404830" y="4977633"/>
            <a:ext cx="1357322" cy="571504"/>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a:t>VUK  md. 278</a:t>
            </a:r>
          </a:p>
        </p:txBody>
      </p:sp>
      <p:sp>
        <p:nvSpPr>
          <p:cNvPr id="23" name="22 Slayt Numarası Yer Tutucusu"/>
          <p:cNvSpPr>
            <a:spLocks noGrp="1"/>
          </p:cNvSpPr>
          <p:nvPr>
            <p:ph type="sldNum" sz="quarter" idx="12"/>
          </p:nvPr>
        </p:nvSpPr>
        <p:spPr/>
        <p:txBody>
          <a:bodyPr/>
          <a:lstStyle/>
          <a:p>
            <a:fld id="{FA1C692C-4F2D-45F6-A9A8-8A3A8FE27806}" type="slidenum">
              <a:rPr lang="en-US" smtClean="0"/>
              <a:pPr/>
              <a:t>22</a:t>
            </a:fld>
            <a:endParaRPr lang="en-US"/>
          </a:p>
        </p:txBody>
      </p:sp>
      <p:sp>
        <p:nvSpPr>
          <p:cNvPr id="28" name="Metin kutusu 27">
            <a:extLst>
              <a:ext uri="{FF2B5EF4-FFF2-40B4-BE49-F238E27FC236}">
                <a16:creationId xmlns:a16="http://schemas.microsoft.com/office/drawing/2014/main" id="{1A161BB8-1CC1-4A94-B8E2-FAC6E59B0AA4}"/>
              </a:ext>
            </a:extLst>
          </p:cNvPr>
          <p:cNvSpPr txBox="1"/>
          <p:nvPr/>
        </p:nvSpPr>
        <p:spPr>
          <a:xfrm>
            <a:off x="250674" y="1782108"/>
            <a:ext cx="6105524" cy="369332"/>
          </a:xfrm>
          <a:prstGeom prst="rect">
            <a:avLst/>
          </a:prstGeom>
          <a:noFill/>
        </p:spPr>
        <p:txBody>
          <a:bodyPr wrap="square">
            <a:spAutoFit/>
          </a:bodyPr>
          <a:lstStyle/>
          <a:p>
            <a:r>
              <a:rPr lang="tr-TR" sz="1800" b="1" dirty="0"/>
              <a:t>Emsal Bedel Kullanımı: Kıymeti Düşen Emtiada Değerleme</a:t>
            </a:r>
          </a:p>
        </p:txBody>
      </p:sp>
      <p:sp>
        <p:nvSpPr>
          <p:cNvPr id="11" name="Google Shape;1027;p57">
            <a:extLst>
              <a:ext uri="{FF2B5EF4-FFF2-40B4-BE49-F238E27FC236}">
                <a16:creationId xmlns:a16="http://schemas.microsoft.com/office/drawing/2014/main" id="{93ED5528-E83A-4970-A131-7824A523EBFB}"/>
              </a:ext>
            </a:extLst>
          </p:cNvPr>
          <p:cNvSpPr/>
          <p:nvPr/>
        </p:nvSpPr>
        <p:spPr>
          <a:xfrm>
            <a:off x="173216" y="1220487"/>
            <a:ext cx="2049742" cy="50048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rgbClr val="000000"/>
                </a:solidFill>
                <a:latin typeface="Montserrat ExtraBold" panose="02000505000000020004" pitchFamily="2" charset="77"/>
                <a:ea typeface="Open Sans"/>
                <a:cs typeface="Open Sans"/>
                <a:sym typeface="Open Sans"/>
              </a:rPr>
              <a:t>Stoklar IV</a:t>
            </a:r>
            <a:endParaRPr sz="2400" b="1" dirty="0">
              <a:solidFill>
                <a:schemeClr val="dk1"/>
              </a:solidFill>
              <a:latin typeface="Montserrat ExtraBold" panose="02000505000000020004" pitchFamily="2" charset="77"/>
              <a:ea typeface="Calibri"/>
              <a:cs typeface="Calibri"/>
              <a:sym typeface="Calibri"/>
            </a:endParaRPr>
          </a:p>
        </p:txBody>
      </p:sp>
      <p:sp>
        <p:nvSpPr>
          <p:cNvPr id="13" name="Metin kutusu 12">
            <a:extLst>
              <a:ext uri="{FF2B5EF4-FFF2-40B4-BE49-F238E27FC236}">
                <a16:creationId xmlns:a16="http://schemas.microsoft.com/office/drawing/2014/main" id="{94F4A9EB-067D-4E3E-8A0B-9546490995DE}"/>
              </a:ext>
            </a:extLst>
          </p:cNvPr>
          <p:cNvSpPr txBox="1"/>
          <p:nvPr/>
        </p:nvSpPr>
        <p:spPr>
          <a:xfrm>
            <a:off x="1393514" y="5817323"/>
            <a:ext cx="9404972" cy="646331"/>
          </a:xfrm>
          <a:prstGeom prst="rect">
            <a:avLst/>
          </a:prstGeom>
          <a:noFill/>
        </p:spPr>
        <p:txBody>
          <a:bodyPr wrap="square">
            <a:spAutoFit/>
          </a:bodyPr>
          <a:lstStyle/>
          <a:p>
            <a:pPr algn="ctr"/>
            <a:r>
              <a:rPr lang="tr-TR" b="1" dirty="0">
                <a:solidFill>
                  <a:srgbClr val="FF0000"/>
                </a:solidFill>
              </a:rPr>
              <a:t>Bu haller dışında, örneğin çalınma veya kaybolma suretiyle emtiada meydana gelen kayıplar için </a:t>
            </a:r>
          </a:p>
          <a:p>
            <a:pPr algn="ctr"/>
            <a:r>
              <a:rPr lang="tr-TR" b="1" dirty="0">
                <a:solidFill>
                  <a:srgbClr val="FF0000"/>
                </a:solidFill>
              </a:rPr>
              <a:t>bu hükmün uygulanması mümkün değildir.</a:t>
            </a:r>
            <a:endParaRPr lang="en-US" b="1" dirty="0">
              <a:solidFill>
                <a:srgbClr val="FF0000"/>
              </a:solidFill>
            </a:endParaRPr>
          </a:p>
        </p:txBody>
      </p:sp>
      <p:sp>
        <p:nvSpPr>
          <p:cNvPr id="15" name="Metin kutusu 14">
            <a:extLst>
              <a:ext uri="{FF2B5EF4-FFF2-40B4-BE49-F238E27FC236}">
                <a16:creationId xmlns:a16="http://schemas.microsoft.com/office/drawing/2014/main" id="{F8A0F4BF-2DDA-4008-BC58-1E80F5482F1D}"/>
              </a:ext>
            </a:extLst>
          </p:cNvPr>
          <p:cNvSpPr txBox="1"/>
          <p:nvPr/>
        </p:nvSpPr>
        <p:spPr>
          <a:xfrm>
            <a:off x="5426862" y="2331172"/>
            <a:ext cx="6105524" cy="2862322"/>
          </a:xfrm>
          <a:prstGeom prst="rect">
            <a:avLst/>
          </a:prstGeom>
          <a:noFill/>
        </p:spPr>
        <p:txBody>
          <a:bodyPr wrap="square">
            <a:spAutoFit/>
          </a:bodyPr>
          <a:lstStyle/>
          <a:p>
            <a:pPr algn="just"/>
            <a:r>
              <a:rPr lang="tr-TR" dirty="0"/>
              <a:t>Emtiadaki kıymet kaybı dolayısıyla </a:t>
            </a:r>
            <a:r>
              <a:rPr lang="tr-TR" b="1" u="sng" dirty="0"/>
              <a:t>takdir komisyonuna başvurulup, emsal bedeli tespitinin istenmesi gerekir. </a:t>
            </a:r>
            <a:r>
              <a:rPr lang="tr-TR" dirty="0"/>
              <a:t>Stoklarında meydana gelen bir azalmanın takdir edilmesi talebinde bulunan bir mükellefin;</a:t>
            </a:r>
          </a:p>
          <a:p>
            <a:pPr algn="just"/>
            <a:endParaRPr lang="tr-TR" dirty="0"/>
          </a:p>
          <a:p>
            <a:pPr marL="285750" indent="-285750" algn="just">
              <a:buFont typeface="Arial" panose="020B0604020202020204" pitchFamily="34" charset="0"/>
              <a:buChar char="•"/>
            </a:pPr>
            <a:r>
              <a:rPr lang="tr-TR" dirty="0"/>
              <a:t>değer düşüklüğüne yol açan olayı,</a:t>
            </a:r>
          </a:p>
          <a:p>
            <a:pPr marL="285750" indent="-285750" algn="just">
              <a:buFont typeface="Arial" panose="020B0604020202020204" pitchFamily="34" charset="0"/>
              <a:buChar char="•"/>
            </a:pPr>
            <a:r>
              <a:rPr lang="tr-TR" dirty="0"/>
              <a:t>stokunda iddia ettiği miktarda mal bulunduğunu,</a:t>
            </a:r>
          </a:p>
          <a:p>
            <a:pPr marL="285750" indent="-285750" algn="just">
              <a:buFont typeface="Arial" panose="020B0604020202020204" pitchFamily="34" charset="0"/>
              <a:buChar char="•"/>
            </a:pPr>
            <a:r>
              <a:rPr lang="tr-TR" dirty="0"/>
              <a:t>değer düşüklüğünün kanunda sayılan olay veya hallerden kaynaklandığını, </a:t>
            </a:r>
          </a:p>
          <a:p>
            <a:pPr algn="just"/>
            <a:r>
              <a:rPr lang="tr-TR" dirty="0"/>
              <a:t>ispatlaması gerekir.</a:t>
            </a:r>
          </a:p>
        </p:txBody>
      </p:sp>
      <p:sp>
        <p:nvSpPr>
          <p:cNvPr id="12" name="Alt Başlık 8">
            <a:extLst>
              <a:ext uri="{FF2B5EF4-FFF2-40B4-BE49-F238E27FC236}">
                <a16:creationId xmlns:a16="http://schemas.microsoft.com/office/drawing/2014/main" id="{73E2DC48-3165-451F-9EF4-BC1F0C86A240}"/>
              </a:ext>
            </a:extLst>
          </p:cNvPr>
          <p:cNvSpPr txBox="1">
            <a:spLocks/>
          </p:cNvSpPr>
          <p:nvPr/>
        </p:nvSpPr>
        <p:spPr>
          <a:xfrm>
            <a:off x="1902897" y="-51826"/>
            <a:ext cx="7178351"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buFontTx/>
              <a:buNone/>
            </a:pPr>
            <a:r>
              <a:rPr lang="tr-TR" altLang="en-US" sz="3200" dirty="0">
                <a:solidFill>
                  <a:schemeClr val="tx1">
                    <a:lumMod val="95000"/>
                    <a:lumOff val="5000"/>
                  </a:schemeClr>
                </a:solidFill>
                <a:latin typeface="Bahnschrift SemiLight" panose="020B0502040204020203" pitchFamily="34" charset="0"/>
              </a:rPr>
              <a:t>ENVANTER İŞLEMLERİ</a:t>
            </a:r>
            <a:endParaRPr lang="en-US" altLang="en-US" sz="3200" dirty="0">
              <a:solidFill>
                <a:schemeClr val="tx1">
                  <a:lumMod val="95000"/>
                  <a:lumOff val="5000"/>
                </a:schemeClr>
              </a:solidFill>
              <a:latin typeface="Bahnschrift SemiLight" panose="020B0502040204020203" pitchFamily="34" charset="0"/>
            </a:endParaRPr>
          </a:p>
        </p:txBody>
      </p:sp>
    </p:spTree>
    <p:extLst>
      <p:ext uri="{BB962C8B-B14F-4D97-AF65-F5344CB8AC3E}">
        <p14:creationId xmlns:p14="http://schemas.microsoft.com/office/powerpoint/2010/main" val="64836960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24 Dikdörtgen"/>
          <p:cNvSpPr/>
          <p:nvPr/>
        </p:nvSpPr>
        <p:spPr>
          <a:xfrm>
            <a:off x="2783632" y="1268761"/>
            <a:ext cx="4572000" cy="395173"/>
          </a:xfrm>
          <a:prstGeom prst="rect">
            <a:avLst/>
          </a:prstGeom>
        </p:spPr>
        <p:txBody>
          <a:bodyPr wrap="square">
            <a:spAutoFit/>
          </a:bodyPr>
          <a:lstStyle/>
          <a:p>
            <a:pPr>
              <a:lnSpc>
                <a:spcPct val="80000"/>
              </a:lnSpc>
            </a:pPr>
            <a:endParaRPr lang="tr-TR" sz="2400" b="1" u="sng" dirty="0">
              <a:solidFill>
                <a:prstClr val="black"/>
              </a:solidFill>
            </a:endParaRPr>
          </a:p>
        </p:txBody>
      </p:sp>
      <p:sp>
        <p:nvSpPr>
          <p:cNvPr id="33" name="32 Dikdörtgen"/>
          <p:cNvSpPr/>
          <p:nvPr/>
        </p:nvSpPr>
        <p:spPr>
          <a:xfrm>
            <a:off x="2217583" y="1819311"/>
            <a:ext cx="6745382" cy="319446"/>
          </a:xfrm>
          <a:prstGeom prst="rect">
            <a:avLst/>
          </a:prstGeom>
        </p:spPr>
        <p:txBody>
          <a:bodyPr wrap="square">
            <a:spAutoFit/>
          </a:bodyPr>
          <a:lstStyle/>
          <a:p>
            <a:pPr>
              <a:lnSpc>
                <a:spcPct val="80000"/>
              </a:lnSpc>
              <a:buFont typeface="Wingdings" pitchFamily="2" charset="2"/>
              <a:buNone/>
            </a:pPr>
            <a:r>
              <a:rPr lang="tr-TR" dirty="0">
                <a:solidFill>
                  <a:prstClr val="black"/>
                </a:solidFill>
              </a:rPr>
              <a:t>                           </a:t>
            </a:r>
          </a:p>
        </p:txBody>
      </p:sp>
      <p:sp>
        <p:nvSpPr>
          <p:cNvPr id="21" name="Dikdörtgen 20"/>
          <p:cNvSpPr/>
          <p:nvPr/>
        </p:nvSpPr>
        <p:spPr>
          <a:xfrm>
            <a:off x="2351584" y="2060848"/>
            <a:ext cx="6048672" cy="369332"/>
          </a:xfrm>
          <a:prstGeom prst="rect">
            <a:avLst/>
          </a:prstGeom>
        </p:spPr>
        <p:txBody>
          <a:bodyPr wrap="square">
            <a:spAutoFit/>
          </a:bodyPr>
          <a:lstStyle/>
          <a:p>
            <a:r>
              <a:rPr lang="tr-TR" dirty="0">
                <a:solidFill>
                  <a:prstClr val="black"/>
                </a:solidFill>
              </a:rPr>
              <a:t> </a:t>
            </a:r>
            <a:endParaRPr lang="tr-TR" dirty="0"/>
          </a:p>
        </p:txBody>
      </p:sp>
      <p:sp>
        <p:nvSpPr>
          <p:cNvPr id="24" name="23 Slayt Numarası Yer Tutucusu"/>
          <p:cNvSpPr>
            <a:spLocks noGrp="1"/>
          </p:cNvSpPr>
          <p:nvPr>
            <p:ph type="sldNum" sz="quarter" idx="12"/>
          </p:nvPr>
        </p:nvSpPr>
        <p:spPr/>
        <p:txBody>
          <a:bodyPr/>
          <a:lstStyle/>
          <a:p>
            <a:fld id="{FA1C692C-4F2D-45F6-A9A8-8A3A8FE27806}" type="slidenum">
              <a:rPr lang="en-US" smtClean="0"/>
              <a:pPr/>
              <a:t>23</a:t>
            </a:fld>
            <a:endParaRPr lang="en-US"/>
          </a:p>
        </p:txBody>
      </p:sp>
      <p:sp>
        <p:nvSpPr>
          <p:cNvPr id="26" name="Metin kutusu 25">
            <a:extLst>
              <a:ext uri="{FF2B5EF4-FFF2-40B4-BE49-F238E27FC236}">
                <a16:creationId xmlns:a16="http://schemas.microsoft.com/office/drawing/2014/main" id="{A4611C76-C67B-48DD-B695-F08C22D042D4}"/>
              </a:ext>
            </a:extLst>
          </p:cNvPr>
          <p:cNvSpPr txBox="1"/>
          <p:nvPr/>
        </p:nvSpPr>
        <p:spPr>
          <a:xfrm>
            <a:off x="339818" y="2259449"/>
            <a:ext cx="11339512" cy="3447098"/>
          </a:xfrm>
          <a:prstGeom prst="rect">
            <a:avLst/>
          </a:prstGeom>
          <a:noFill/>
        </p:spPr>
        <p:txBody>
          <a:bodyPr wrap="square">
            <a:spAutoFit/>
          </a:bodyPr>
          <a:lstStyle/>
          <a:p>
            <a:r>
              <a:rPr lang="tr-TR" sz="1800" dirty="0"/>
              <a:t>Vergi idaresi, ticari işletmelerde malların çalınması, yahut dolandırıcılık sonucu işletmelerin zarara uğraması halinde bu zararın vergi matrahı ile ilişkilendirilmesini kesin olarak kabul etmemektedir. Kaybolan veya çalınan malların maliyet bedelleri, kaybolma veya çalınma olayının </a:t>
            </a:r>
            <a:r>
              <a:rPr lang="tr-TR" sz="1800" b="1" u="sng" dirty="0"/>
              <a:t>polis raporu veya benzeri belgelerle kanıtlanması halinde kanunen kabul edilmeyen gider olarak kayıtlara alınır.</a:t>
            </a:r>
          </a:p>
          <a:p>
            <a:pPr>
              <a:buNone/>
            </a:pPr>
            <a:endParaRPr lang="tr-TR" sz="1800" dirty="0"/>
          </a:p>
          <a:p>
            <a:r>
              <a:rPr lang="tr-TR" sz="1800" dirty="0"/>
              <a:t>Kaybolma veya çalınma olayının </a:t>
            </a:r>
            <a:r>
              <a:rPr lang="tr-TR" sz="1800" b="1" u="sng" dirty="0"/>
              <a:t>polis raporu veya benzeri belgelerle kanıtlanamaması durumunda söz konusu mallar işletmeden çekilmiş kabul edilir</a:t>
            </a:r>
            <a:r>
              <a:rPr lang="tr-TR" sz="1800" dirty="0"/>
              <a:t> ve fatura düzenlenerek emsal bedellerinin hasılat yazılması gerekir.</a:t>
            </a:r>
          </a:p>
          <a:p>
            <a:endParaRPr lang="tr-TR" dirty="0"/>
          </a:p>
          <a:p>
            <a:r>
              <a:rPr lang="tr-TR" sz="1800" dirty="0"/>
              <a:t>Söz konusu faturanın ortaklar adına düzenlenmesi gerekmektedir.</a:t>
            </a:r>
          </a:p>
          <a:p>
            <a:endParaRPr lang="tr-TR" dirty="0"/>
          </a:p>
          <a:p>
            <a:r>
              <a:rPr lang="tr-TR" sz="1800" dirty="0"/>
              <a:t>KDV oranı olarak ilgili emtianın tabi olduğu oran kullanılmalıdır.</a:t>
            </a:r>
          </a:p>
          <a:p>
            <a:pPr indent="185738"/>
            <a:r>
              <a:rPr lang="tr-TR" sz="2000" b="1" dirty="0">
                <a:solidFill>
                  <a:prstClr val="black"/>
                </a:solidFill>
              </a:rPr>
              <a:t> </a:t>
            </a:r>
          </a:p>
        </p:txBody>
      </p:sp>
      <p:sp>
        <p:nvSpPr>
          <p:cNvPr id="8" name="Metin kutusu 7">
            <a:extLst>
              <a:ext uri="{FF2B5EF4-FFF2-40B4-BE49-F238E27FC236}">
                <a16:creationId xmlns:a16="http://schemas.microsoft.com/office/drawing/2014/main" id="{5F1043F6-26CD-4FC4-95A2-21534AFC72E8}"/>
              </a:ext>
            </a:extLst>
          </p:cNvPr>
          <p:cNvSpPr txBox="1"/>
          <p:nvPr/>
        </p:nvSpPr>
        <p:spPr>
          <a:xfrm>
            <a:off x="165847" y="1613828"/>
            <a:ext cx="6104964" cy="369332"/>
          </a:xfrm>
          <a:prstGeom prst="rect">
            <a:avLst/>
          </a:prstGeom>
          <a:noFill/>
        </p:spPr>
        <p:txBody>
          <a:bodyPr wrap="square">
            <a:spAutoFit/>
          </a:bodyPr>
          <a:lstStyle/>
          <a:p>
            <a:pPr indent="185738"/>
            <a:r>
              <a:rPr lang="tr-TR" sz="1800" b="1" dirty="0">
                <a:solidFill>
                  <a:prstClr val="black"/>
                </a:solidFill>
              </a:rPr>
              <a:t>Çalınan Malların Değerlemesi</a:t>
            </a:r>
          </a:p>
        </p:txBody>
      </p:sp>
      <p:sp>
        <p:nvSpPr>
          <p:cNvPr id="9" name="Google Shape;1027;p57">
            <a:extLst>
              <a:ext uri="{FF2B5EF4-FFF2-40B4-BE49-F238E27FC236}">
                <a16:creationId xmlns:a16="http://schemas.microsoft.com/office/drawing/2014/main" id="{1BAB951B-DF66-4D32-8F3B-9D110594E81B}"/>
              </a:ext>
            </a:extLst>
          </p:cNvPr>
          <p:cNvSpPr/>
          <p:nvPr/>
        </p:nvSpPr>
        <p:spPr>
          <a:xfrm>
            <a:off x="173216" y="1220487"/>
            <a:ext cx="2049742" cy="50048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rgbClr val="000000"/>
                </a:solidFill>
                <a:latin typeface="Montserrat ExtraBold" panose="02000505000000020004" pitchFamily="2" charset="77"/>
                <a:ea typeface="Open Sans"/>
                <a:cs typeface="Open Sans"/>
                <a:sym typeface="Open Sans"/>
              </a:rPr>
              <a:t>Stoklar V</a:t>
            </a:r>
            <a:endParaRPr sz="2400" b="1" dirty="0">
              <a:solidFill>
                <a:schemeClr val="dk1"/>
              </a:solidFill>
              <a:latin typeface="Montserrat ExtraBold" panose="02000505000000020004" pitchFamily="2" charset="77"/>
              <a:ea typeface="Calibri"/>
              <a:cs typeface="Calibri"/>
              <a:sym typeface="Calibri"/>
            </a:endParaRPr>
          </a:p>
        </p:txBody>
      </p:sp>
      <p:sp>
        <p:nvSpPr>
          <p:cNvPr id="10" name="Alt Başlık 8">
            <a:extLst>
              <a:ext uri="{FF2B5EF4-FFF2-40B4-BE49-F238E27FC236}">
                <a16:creationId xmlns:a16="http://schemas.microsoft.com/office/drawing/2014/main" id="{5B543855-9058-4FC0-A44C-6ABAE82D0970}"/>
              </a:ext>
            </a:extLst>
          </p:cNvPr>
          <p:cNvSpPr txBox="1">
            <a:spLocks/>
          </p:cNvSpPr>
          <p:nvPr/>
        </p:nvSpPr>
        <p:spPr>
          <a:xfrm>
            <a:off x="1902897" y="-51826"/>
            <a:ext cx="7178351"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buFontTx/>
              <a:buNone/>
            </a:pPr>
            <a:r>
              <a:rPr lang="tr-TR" altLang="en-US" sz="3200" dirty="0">
                <a:solidFill>
                  <a:schemeClr val="tx1">
                    <a:lumMod val="95000"/>
                    <a:lumOff val="5000"/>
                  </a:schemeClr>
                </a:solidFill>
                <a:latin typeface="Bahnschrift SemiLight" panose="020B0502040204020203" pitchFamily="34" charset="0"/>
              </a:rPr>
              <a:t>ENVANTER İŞLEMLERİ</a:t>
            </a:r>
            <a:endParaRPr lang="en-US" altLang="en-US" sz="3200" dirty="0">
              <a:solidFill>
                <a:schemeClr val="tx1">
                  <a:lumMod val="95000"/>
                  <a:lumOff val="5000"/>
                </a:schemeClr>
              </a:solidFill>
              <a:latin typeface="Bahnschrift SemiLight" panose="020B0502040204020203" pitchFamily="34" charset="0"/>
            </a:endParaRPr>
          </a:p>
        </p:txBody>
      </p:sp>
    </p:spTree>
    <p:extLst>
      <p:ext uri="{BB962C8B-B14F-4D97-AF65-F5344CB8AC3E}">
        <p14:creationId xmlns:p14="http://schemas.microsoft.com/office/powerpoint/2010/main" val="1275699554"/>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24 Dikdörtgen"/>
          <p:cNvSpPr/>
          <p:nvPr/>
        </p:nvSpPr>
        <p:spPr>
          <a:xfrm>
            <a:off x="2783632" y="1268761"/>
            <a:ext cx="4572000" cy="395173"/>
          </a:xfrm>
          <a:prstGeom prst="rect">
            <a:avLst/>
          </a:prstGeom>
        </p:spPr>
        <p:txBody>
          <a:bodyPr wrap="square">
            <a:spAutoFit/>
          </a:bodyPr>
          <a:lstStyle/>
          <a:p>
            <a:pPr>
              <a:lnSpc>
                <a:spcPct val="80000"/>
              </a:lnSpc>
            </a:pPr>
            <a:endParaRPr lang="tr-TR" sz="2400" b="1" u="sng" dirty="0">
              <a:solidFill>
                <a:prstClr val="black"/>
              </a:solidFill>
            </a:endParaRPr>
          </a:p>
        </p:txBody>
      </p:sp>
      <p:sp>
        <p:nvSpPr>
          <p:cNvPr id="33" name="32 Dikdörtgen"/>
          <p:cNvSpPr/>
          <p:nvPr/>
        </p:nvSpPr>
        <p:spPr>
          <a:xfrm>
            <a:off x="2217583" y="1819311"/>
            <a:ext cx="6745382" cy="319446"/>
          </a:xfrm>
          <a:prstGeom prst="rect">
            <a:avLst/>
          </a:prstGeom>
        </p:spPr>
        <p:txBody>
          <a:bodyPr wrap="square">
            <a:spAutoFit/>
          </a:bodyPr>
          <a:lstStyle/>
          <a:p>
            <a:pPr>
              <a:lnSpc>
                <a:spcPct val="80000"/>
              </a:lnSpc>
              <a:buFont typeface="Wingdings" pitchFamily="2" charset="2"/>
              <a:buNone/>
            </a:pPr>
            <a:r>
              <a:rPr lang="tr-TR" dirty="0">
                <a:solidFill>
                  <a:prstClr val="black"/>
                </a:solidFill>
              </a:rPr>
              <a:t>                           </a:t>
            </a:r>
          </a:p>
        </p:txBody>
      </p:sp>
      <p:sp>
        <p:nvSpPr>
          <p:cNvPr id="21" name="Dikdörtgen 20"/>
          <p:cNvSpPr/>
          <p:nvPr/>
        </p:nvSpPr>
        <p:spPr>
          <a:xfrm>
            <a:off x="2351584" y="2060848"/>
            <a:ext cx="6048672" cy="369332"/>
          </a:xfrm>
          <a:prstGeom prst="rect">
            <a:avLst/>
          </a:prstGeom>
        </p:spPr>
        <p:txBody>
          <a:bodyPr wrap="square">
            <a:spAutoFit/>
          </a:bodyPr>
          <a:lstStyle/>
          <a:p>
            <a:r>
              <a:rPr lang="tr-TR" dirty="0">
                <a:solidFill>
                  <a:prstClr val="black"/>
                </a:solidFill>
              </a:rPr>
              <a:t> </a:t>
            </a:r>
            <a:endParaRPr lang="tr-TR" dirty="0"/>
          </a:p>
        </p:txBody>
      </p:sp>
      <p:sp>
        <p:nvSpPr>
          <p:cNvPr id="26" name="Metin kutusu 25">
            <a:extLst>
              <a:ext uri="{FF2B5EF4-FFF2-40B4-BE49-F238E27FC236}">
                <a16:creationId xmlns:a16="http://schemas.microsoft.com/office/drawing/2014/main" id="{A4611C76-C67B-48DD-B695-F08C22D042D4}"/>
              </a:ext>
            </a:extLst>
          </p:cNvPr>
          <p:cNvSpPr txBox="1"/>
          <p:nvPr/>
        </p:nvSpPr>
        <p:spPr>
          <a:xfrm>
            <a:off x="92618" y="2529035"/>
            <a:ext cx="4919662" cy="3785652"/>
          </a:xfrm>
          <a:prstGeom prst="rect">
            <a:avLst/>
          </a:prstGeom>
          <a:noFill/>
        </p:spPr>
        <p:txBody>
          <a:bodyPr wrap="square">
            <a:spAutoFit/>
          </a:bodyPr>
          <a:lstStyle/>
          <a:p>
            <a:pPr algn="just"/>
            <a:r>
              <a:rPr lang="tr-TR" sz="2000" dirty="0"/>
              <a:t>Vade farkları, alış faturasında açıkça gösterilmiş veya alış fiyatı içinde gizlenmiş olabileceği gibi, ödemelerdeki gecikme nedeniyle sonradan da doğabilir. </a:t>
            </a:r>
            <a:r>
              <a:rPr lang="tr-TR" sz="2000" b="1" u="sng" dirty="0"/>
              <a:t>Alış faturasında açıkça gösterilen veya alış fiyatı içinde gizlenmiş olan vade farkları maliyete dahildir. </a:t>
            </a:r>
          </a:p>
          <a:p>
            <a:pPr algn="just"/>
            <a:r>
              <a:rPr lang="tr-TR" sz="2000" dirty="0"/>
              <a:t>Ödemenin gecikmesi nedeni ile sonradan düzenlenen vade farkları, (ilgili emtianın alıcının stoklarına girdiği tarihten sonra düzenlendikleri için) doğrudan gider olarak kayıtlara alınır.  </a:t>
            </a:r>
          </a:p>
        </p:txBody>
      </p:sp>
      <p:sp>
        <p:nvSpPr>
          <p:cNvPr id="10" name="Metin kutusu 9">
            <a:extLst>
              <a:ext uri="{FF2B5EF4-FFF2-40B4-BE49-F238E27FC236}">
                <a16:creationId xmlns:a16="http://schemas.microsoft.com/office/drawing/2014/main" id="{AF55D9A6-7E6C-4644-AA36-7022A483629D}"/>
              </a:ext>
            </a:extLst>
          </p:cNvPr>
          <p:cNvSpPr txBox="1"/>
          <p:nvPr/>
        </p:nvSpPr>
        <p:spPr>
          <a:xfrm>
            <a:off x="331058" y="2091668"/>
            <a:ext cx="1953526" cy="369332"/>
          </a:xfrm>
          <a:prstGeom prst="rect">
            <a:avLst/>
          </a:prstGeom>
          <a:noFill/>
        </p:spPr>
        <p:txBody>
          <a:bodyPr wrap="square">
            <a:spAutoFit/>
          </a:bodyPr>
          <a:lstStyle/>
          <a:p>
            <a:r>
              <a:rPr lang="tr-TR" sz="1800" b="1" dirty="0">
                <a:solidFill>
                  <a:srgbClr val="FF0000"/>
                </a:solidFill>
              </a:rPr>
              <a:t>Vade ve fiyat farkı </a:t>
            </a:r>
          </a:p>
        </p:txBody>
      </p:sp>
      <p:sp>
        <p:nvSpPr>
          <p:cNvPr id="12" name="Metin kutusu 11">
            <a:extLst>
              <a:ext uri="{FF2B5EF4-FFF2-40B4-BE49-F238E27FC236}">
                <a16:creationId xmlns:a16="http://schemas.microsoft.com/office/drawing/2014/main" id="{40A43C7B-A7A4-47A8-812F-51D3E5EC7985}"/>
              </a:ext>
            </a:extLst>
          </p:cNvPr>
          <p:cNvSpPr txBox="1"/>
          <p:nvPr/>
        </p:nvSpPr>
        <p:spPr>
          <a:xfrm>
            <a:off x="5604978" y="2497402"/>
            <a:ext cx="6146057" cy="1631216"/>
          </a:xfrm>
          <a:prstGeom prst="rect">
            <a:avLst/>
          </a:prstGeom>
          <a:noFill/>
        </p:spPr>
        <p:txBody>
          <a:bodyPr wrap="square">
            <a:spAutoFit/>
          </a:bodyPr>
          <a:lstStyle/>
          <a:p>
            <a:r>
              <a:rPr lang="tr-TR" sz="2000" dirty="0">
                <a:effectLst/>
                <a:latin typeface="Calibri" panose="020F0502020204030204" pitchFamily="34" charset="0"/>
                <a:ea typeface="Calibri" panose="020F0502020204030204" pitchFamily="34" charset="0"/>
                <a:cs typeface="Arial" panose="020B0604020202020204" pitchFamily="34" charset="0"/>
              </a:rPr>
              <a:t>Faturada yer alan </a:t>
            </a:r>
            <a:r>
              <a:rPr lang="tr-TR" sz="2000" b="1" u="sng" dirty="0">
                <a:effectLst/>
                <a:latin typeface="Calibri" panose="020F0502020204030204" pitchFamily="34" charset="0"/>
                <a:ea typeface="Calibri" panose="020F0502020204030204" pitchFamily="34" charset="0"/>
                <a:cs typeface="Arial" panose="020B0604020202020204" pitchFamily="34" charset="0"/>
              </a:rPr>
              <a:t>ıskonto sonrası tutar, malın satın alma bedelidir.  </a:t>
            </a:r>
            <a:r>
              <a:rPr lang="tr-TR" sz="2000" dirty="0">
                <a:effectLst/>
                <a:latin typeface="Calibri" panose="020F0502020204030204" pitchFamily="34" charset="0"/>
                <a:ea typeface="Calibri" panose="020F0502020204030204" pitchFamily="34" charset="0"/>
                <a:cs typeface="Arial" panose="020B0604020202020204" pitchFamily="34" charset="0"/>
              </a:rPr>
              <a:t>Buna karşılık, daha önce alınmış bir malla ilgili olarak, </a:t>
            </a:r>
            <a:r>
              <a:rPr lang="tr-TR" sz="2000" u="sng" dirty="0">
                <a:effectLst/>
                <a:latin typeface="Calibri" panose="020F0502020204030204" pitchFamily="34" charset="0"/>
                <a:ea typeface="Calibri" panose="020F0502020204030204" pitchFamily="34" charset="0"/>
                <a:cs typeface="Arial" panose="020B0604020202020204" pitchFamily="34" charset="0"/>
              </a:rPr>
              <a:t>belirlenen vadeden önce ödemeden dolayı, sonradan yapılan erken ödeme iskontosu </a:t>
            </a:r>
            <a:r>
              <a:rPr lang="tr-TR" sz="2000" dirty="0">
                <a:effectLst/>
                <a:latin typeface="Calibri" panose="020F0502020204030204" pitchFamily="34" charset="0"/>
                <a:ea typeface="Calibri" panose="020F0502020204030204" pitchFamily="34" charset="0"/>
                <a:cs typeface="Arial" panose="020B0604020202020204" pitchFamily="34" charset="0"/>
              </a:rPr>
              <a:t>maliyet bedelinden düşülmez, </a:t>
            </a:r>
            <a:r>
              <a:rPr lang="tr-TR" sz="2000" u="sng" dirty="0">
                <a:effectLst/>
                <a:latin typeface="Calibri" panose="020F0502020204030204" pitchFamily="34" charset="0"/>
                <a:ea typeface="Calibri" panose="020F0502020204030204" pitchFamily="34" charset="0"/>
                <a:cs typeface="Arial" panose="020B0604020202020204" pitchFamily="34" charset="0"/>
              </a:rPr>
              <a:t>gelir yazılır</a:t>
            </a:r>
            <a:r>
              <a:rPr lang="tr-TR" sz="2000" dirty="0">
                <a:effectLst/>
                <a:latin typeface="Calibri" panose="020F0502020204030204" pitchFamily="34" charset="0"/>
                <a:ea typeface="Calibri" panose="020F0502020204030204" pitchFamily="34" charset="0"/>
                <a:cs typeface="Arial" panose="020B0604020202020204" pitchFamily="34" charset="0"/>
              </a:rPr>
              <a:t>. </a:t>
            </a:r>
            <a:endParaRPr lang="tr-TR" sz="2000" dirty="0">
              <a:solidFill>
                <a:prstClr val="black"/>
              </a:solidFill>
            </a:endParaRPr>
          </a:p>
        </p:txBody>
      </p:sp>
      <p:sp>
        <p:nvSpPr>
          <p:cNvPr id="13" name="Metin kutusu 12">
            <a:extLst>
              <a:ext uri="{FF2B5EF4-FFF2-40B4-BE49-F238E27FC236}">
                <a16:creationId xmlns:a16="http://schemas.microsoft.com/office/drawing/2014/main" id="{88876172-D8B0-4301-A2DD-711FAF64AF3D}"/>
              </a:ext>
            </a:extLst>
          </p:cNvPr>
          <p:cNvSpPr txBox="1"/>
          <p:nvPr/>
        </p:nvSpPr>
        <p:spPr>
          <a:xfrm>
            <a:off x="5590274" y="2022148"/>
            <a:ext cx="1953526" cy="369332"/>
          </a:xfrm>
          <a:prstGeom prst="rect">
            <a:avLst/>
          </a:prstGeom>
          <a:noFill/>
        </p:spPr>
        <p:txBody>
          <a:bodyPr wrap="square">
            <a:spAutoFit/>
          </a:bodyPr>
          <a:lstStyle/>
          <a:p>
            <a:r>
              <a:rPr lang="tr-TR" sz="1800" b="1" dirty="0" err="1">
                <a:solidFill>
                  <a:srgbClr val="FF0000"/>
                </a:solidFill>
              </a:rPr>
              <a:t>İskontolar</a:t>
            </a:r>
            <a:endParaRPr lang="tr-TR" sz="1800" b="1" dirty="0">
              <a:solidFill>
                <a:srgbClr val="FF0000"/>
              </a:solidFill>
            </a:endParaRPr>
          </a:p>
        </p:txBody>
      </p:sp>
      <p:cxnSp>
        <p:nvCxnSpPr>
          <p:cNvPr id="14" name="Düz Bağlayıcı 13">
            <a:extLst>
              <a:ext uri="{FF2B5EF4-FFF2-40B4-BE49-F238E27FC236}">
                <a16:creationId xmlns:a16="http://schemas.microsoft.com/office/drawing/2014/main" id="{7E246159-E165-4DE1-95D4-04407D5613DF}"/>
              </a:ext>
            </a:extLst>
          </p:cNvPr>
          <p:cNvCxnSpPr>
            <a:cxnSpLocks/>
          </p:cNvCxnSpPr>
          <p:nvPr/>
        </p:nvCxnSpPr>
        <p:spPr>
          <a:xfrm>
            <a:off x="101904" y="1720970"/>
            <a:ext cx="11767367" cy="0"/>
          </a:xfrm>
          <a:prstGeom prst="line">
            <a:avLst/>
          </a:prstGeom>
          <a:ln w="98425"/>
        </p:spPr>
        <p:style>
          <a:lnRef idx="1">
            <a:schemeClr val="accent1"/>
          </a:lnRef>
          <a:fillRef idx="0">
            <a:schemeClr val="accent1"/>
          </a:fillRef>
          <a:effectRef idx="0">
            <a:schemeClr val="accent1"/>
          </a:effectRef>
          <a:fontRef idx="minor">
            <a:schemeClr val="tx1"/>
          </a:fontRef>
        </p:style>
      </p:cxnSp>
      <p:sp>
        <p:nvSpPr>
          <p:cNvPr id="22" name="Google Shape;1027;p57">
            <a:extLst>
              <a:ext uri="{FF2B5EF4-FFF2-40B4-BE49-F238E27FC236}">
                <a16:creationId xmlns:a16="http://schemas.microsoft.com/office/drawing/2014/main" id="{45D94FA4-8ED2-446B-8CCE-C042863474A9}"/>
              </a:ext>
            </a:extLst>
          </p:cNvPr>
          <p:cNvSpPr/>
          <p:nvPr/>
        </p:nvSpPr>
        <p:spPr>
          <a:xfrm>
            <a:off x="173216" y="1220487"/>
            <a:ext cx="2049742" cy="50048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rgbClr val="000000"/>
                </a:solidFill>
                <a:latin typeface="Montserrat ExtraBold" panose="02000505000000020004" pitchFamily="2" charset="77"/>
                <a:ea typeface="Open Sans"/>
                <a:cs typeface="Open Sans"/>
                <a:sym typeface="Open Sans"/>
              </a:rPr>
              <a:t>Stoklar VI</a:t>
            </a:r>
            <a:endParaRPr sz="2400" b="1" dirty="0">
              <a:solidFill>
                <a:schemeClr val="dk1"/>
              </a:solidFill>
              <a:latin typeface="Montserrat ExtraBold" panose="02000505000000020004" pitchFamily="2" charset="77"/>
              <a:ea typeface="Calibri"/>
              <a:cs typeface="Calibri"/>
              <a:sym typeface="Calibri"/>
            </a:endParaRPr>
          </a:p>
        </p:txBody>
      </p:sp>
      <p:sp>
        <p:nvSpPr>
          <p:cNvPr id="15" name="Metin kutusu 14">
            <a:extLst>
              <a:ext uri="{FF2B5EF4-FFF2-40B4-BE49-F238E27FC236}">
                <a16:creationId xmlns:a16="http://schemas.microsoft.com/office/drawing/2014/main" id="{4A67C8DE-35E4-4D7C-BE25-6C1170CF5C6D}"/>
              </a:ext>
            </a:extLst>
          </p:cNvPr>
          <p:cNvSpPr txBox="1"/>
          <p:nvPr/>
        </p:nvSpPr>
        <p:spPr>
          <a:xfrm>
            <a:off x="5604978" y="4793058"/>
            <a:ext cx="6013186" cy="1200329"/>
          </a:xfrm>
          <a:prstGeom prst="rect">
            <a:avLst/>
          </a:prstGeom>
          <a:noFill/>
        </p:spPr>
        <p:txBody>
          <a:bodyPr wrap="square">
            <a:spAutoFit/>
          </a:bodyPr>
          <a:lstStyle/>
          <a:p>
            <a:pPr algn="just"/>
            <a:r>
              <a:rPr lang="tr-TR" dirty="0"/>
              <a:t>Ciro primine karşılık </a:t>
            </a:r>
            <a:r>
              <a:rPr lang="tr-TR" b="1" u="sng" dirty="0"/>
              <a:t>bedelsiz mal gönderilmesi </a:t>
            </a:r>
            <a:r>
              <a:rPr lang="tr-TR" dirty="0"/>
              <a:t>halinde </a:t>
            </a:r>
            <a:r>
              <a:rPr lang="tr-TR" b="1" u="sng" dirty="0"/>
              <a:t>ciro primi gelir yazılır</a:t>
            </a:r>
            <a:r>
              <a:rPr lang="tr-TR" dirty="0"/>
              <a:t>, bu tutar aynı zamanda bedelsiz alınan malın alış bedeli olarak kaydedilir.</a:t>
            </a:r>
          </a:p>
          <a:p>
            <a:pPr algn="just"/>
            <a:r>
              <a:rPr lang="tr-TR" dirty="0"/>
              <a:t>Söz konusu mallar işletme aktifinde bu bedelle gösterilir.</a:t>
            </a:r>
          </a:p>
        </p:txBody>
      </p:sp>
      <p:cxnSp>
        <p:nvCxnSpPr>
          <p:cNvPr id="8" name="Düz Bağlayıcı 7">
            <a:extLst>
              <a:ext uri="{FF2B5EF4-FFF2-40B4-BE49-F238E27FC236}">
                <a16:creationId xmlns:a16="http://schemas.microsoft.com/office/drawing/2014/main" id="{7A694259-1318-4B85-A064-4294FC9061A2}"/>
              </a:ext>
            </a:extLst>
          </p:cNvPr>
          <p:cNvCxnSpPr/>
          <p:nvPr/>
        </p:nvCxnSpPr>
        <p:spPr>
          <a:xfrm>
            <a:off x="5476352" y="1720970"/>
            <a:ext cx="0" cy="5137030"/>
          </a:xfrm>
          <a:prstGeom prst="line">
            <a:avLst/>
          </a:prstGeom>
          <a:ln w="98425"/>
        </p:spPr>
        <p:style>
          <a:lnRef idx="1">
            <a:schemeClr val="accent1"/>
          </a:lnRef>
          <a:fillRef idx="0">
            <a:schemeClr val="accent1"/>
          </a:fillRef>
          <a:effectRef idx="0">
            <a:schemeClr val="accent1"/>
          </a:effectRef>
          <a:fontRef idx="minor">
            <a:schemeClr val="tx1"/>
          </a:fontRef>
        </p:style>
      </p:cxnSp>
      <p:sp>
        <p:nvSpPr>
          <p:cNvPr id="23" name="Metin kutusu 22">
            <a:extLst>
              <a:ext uri="{FF2B5EF4-FFF2-40B4-BE49-F238E27FC236}">
                <a16:creationId xmlns:a16="http://schemas.microsoft.com/office/drawing/2014/main" id="{8C46BE19-05F4-44C1-A914-ABC552A3291F}"/>
              </a:ext>
            </a:extLst>
          </p:cNvPr>
          <p:cNvSpPr txBox="1"/>
          <p:nvPr/>
        </p:nvSpPr>
        <p:spPr>
          <a:xfrm>
            <a:off x="5604978" y="4289485"/>
            <a:ext cx="1953526" cy="369332"/>
          </a:xfrm>
          <a:prstGeom prst="rect">
            <a:avLst/>
          </a:prstGeom>
          <a:noFill/>
        </p:spPr>
        <p:txBody>
          <a:bodyPr wrap="square">
            <a:spAutoFit/>
          </a:bodyPr>
          <a:lstStyle/>
          <a:p>
            <a:r>
              <a:rPr lang="tr-TR" sz="1800" b="1" dirty="0">
                <a:solidFill>
                  <a:srgbClr val="FF0000"/>
                </a:solidFill>
              </a:rPr>
              <a:t>Ciro Primleri</a:t>
            </a:r>
          </a:p>
        </p:txBody>
      </p:sp>
      <p:sp>
        <p:nvSpPr>
          <p:cNvPr id="16" name="Alt Başlık 8">
            <a:extLst>
              <a:ext uri="{FF2B5EF4-FFF2-40B4-BE49-F238E27FC236}">
                <a16:creationId xmlns:a16="http://schemas.microsoft.com/office/drawing/2014/main" id="{4B9B17FE-A404-4283-82F4-82B7F2E9677E}"/>
              </a:ext>
            </a:extLst>
          </p:cNvPr>
          <p:cNvSpPr txBox="1">
            <a:spLocks/>
          </p:cNvSpPr>
          <p:nvPr/>
        </p:nvSpPr>
        <p:spPr>
          <a:xfrm>
            <a:off x="1902897" y="-51826"/>
            <a:ext cx="7178351"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buFontTx/>
              <a:buNone/>
            </a:pPr>
            <a:r>
              <a:rPr lang="tr-TR" altLang="en-US" sz="3200" dirty="0">
                <a:solidFill>
                  <a:schemeClr val="tx1">
                    <a:lumMod val="95000"/>
                    <a:lumOff val="5000"/>
                  </a:schemeClr>
                </a:solidFill>
                <a:latin typeface="Bahnschrift SemiLight" panose="020B0502040204020203" pitchFamily="34" charset="0"/>
              </a:rPr>
              <a:t>ENVANTER İŞLEMLERİ</a:t>
            </a:r>
            <a:endParaRPr lang="en-US" altLang="en-US" sz="3200" dirty="0">
              <a:solidFill>
                <a:schemeClr val="tx1">
                  <a:lumMod val="95000"/>
                  <a:lumOff val="5000"/>
                </a:schemeClr>
              </a:solidFill>
              <a:latin typeface="Bahnschrift SemiLight" panose="020B0502040204020203" pitchFamily="34" charset="0"/>
            </a:endParaRPr>
          </a:p>
        </p:txBody>
      </p:sp>
    </p:spTree>
    <p:extLst>
      <p:ext uri="{BB962C8B-B14F-4D97-AF65-F5344CB8AC3E}">
        <p14:creationId xmlns:p14="http://schemas.microsoft.com/office/powerpoint/2010/main" val="2840396305"/>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kdörtgen 6"/>
          <p:cNvSpPr/>
          <p:nvPr/>
        </p:nvSpPr>
        <p:spPr>
          <a:xfrm>
            <a:off x="2135560" y="1412776"/>
            <a:ext cx="5904656" cy="1477328"/>
          </a:xfrm>
          <a:prstGeom prst="rect">
            <a:avLst/>
          </a:prstGeom>
        </p:spPr>
        <p:txBody>
          <a:bodyPr wrap="square">
            <a:spAutoFit/>
          </a:bodyPr>
          <a:lstStyle/>
          <a:p>
            <a:endParaRPr lang="tr-TR" dirty="0">
              <a:solidFill>
                <a:prstClr val="black"/>
              </a:solidFill>
            </a:endParaRPr>
          </a:p>
          <a:p>
            <a:endParaRPr lang="tr-TR" dirty="0">
              <a:solidFill>
                <a:prstClr val="black"/>
              </a:solidFill>
            </a:endParaRPr>
          </a:p>
          <a:p>
            <a:endParaRPr lang="tr-TR" dirty="0">
              <a:solidFill>
                <a:prstClr val="black"/>
              </a:solidFill>
            </a:endParaRPr>
          </a:p>
          <a:p>
            <a:endParaRPr lang="tr-TR" dirty="0">
              <a:solidFill>
                <a:prstClr val="black"/>
              </a:solidFill>
            </a:endParaRPr>
          </a:p>
          <a:p>
            <a:endParaRPr lang="tr-TR" dirty="0">
              <a:solidFill>
                <a:prstClr val="black"/>
              </a:solidFill>
            </a:endParaRPr>
          </a:p>
        </p:txBody>
      </p:sp>
      <p:sp>
        <p:nvSpPr>
          <p:cNvPr id="8" name="Dikdörtgen 7"/>
          <p:cNvSpPr/>
          <p:nvPr/>
        </p:nvSpPr>
        <p:spPr>
          <a:xfrm>
            <a:off x="2207568" y="1720841"/>
            <a:ext cx="5688632" cy="1200329"/>
          </a:xfrm>
          <a:prstGeom prst="rect">
            <a:avLst/>
          </a:prstGeom>
        </p:spPr>
        <p:txBody>
          <a:bodyPr wrap="square">
            <a:spAutoFit/>
          </a:bodyPr>
          <a:lstStyle/>
          <a:p>
            <a:endParaRPr lang="tr-TR" dirty="0">
              <a:solidFill>
                <a:prstClr val="black"/>
              </a:solidFill>
            </a:endParaRPr>
          </a:p>
          <a:p>
            <a:endParaRPr lang="tr-TR" dirty="0">
              <a:solidFill>
                <a:prstClr val="black"/>
              </a:solidFill>
            </a:endParaRPr>
          </a:p>
          <a:p>
            <a:endParaRPr lang="tr-TR" dirty="0">
              <a:solidFill>
                <a:prstClr val="black"/>
              </a:solidFill>
            </a:endParaRPr>
          </a:p>
          <a:p>
            <a:endParaRPr lang="tr-TR" dirty="0">
              <a:solidFill>
                <a:prstClr val="black"/>
              </a:solidFill>
            </a:endParaRPr>
          </a:p>
        </p:txBody>
      </p:sp>
      <p:sp>
        <p:nvSpPr>
          <p:cNvPr id="6" name="Dikdörtgen 5"/>
          <p:cNvSpPr/>
          <p:nvPr/>
        </p:nvSpPr>
        <p:spPr>
          <a:xfrm>
            <a:off x="2207568" y="1443842"/>
            <a:ext cx="5832648" cy="1200329"/>
          </a:xfrm>
          <a:prstGeom prst="rect">
            <a:avLst/>
          </a:prstGeom>
        </p:spPr>
        <p:txBody>
          <a:bodyPr wrap="square">
            <a:spAutoFit/>
          </a:bodyPr>
          <a:lstStyle/>
          <a:p>
            <a:endParaRPr lang="tr-TR" dirty="0">
              <a:solidFill>
                <a:prstClr val="black"/>
              </a:solidFill>
            </a:endParaRPr>
          </a:p>
          <a:p>
            <a:endParaRPr lang="tr-TR" dirty="0">
              <a:solidFill>
                <a:prstClr val="black"/>
              </a:solidFill>
            </a:endParaRPr>
          </a:p>
          <a:p>
            <a:endParaRPr lang="tr-TR" dirty="0">
              <a:solidFill>
                <a:prstClr val="black"/>
              </a:solidFill>
            </a:endParaRPr>
          </a:p>
          <a:p>
            <a:endParaRPr lang="tr-TR" dirty="0">
              <a:solidFill>
                <a:prstClr val="black"/>
              </a:solidFill>
            </a:endParaRPr>
          </a:p>
        </p:txBody>
      </p:sp>
      <p:sp>
        <p:nvSpPr>
          <p:cNvPr id="10" name="Dikdörtgen 9"/>
          <p:cNvSpPr/>
          <p:nvPr/>
        </p:nvSpPr>
        <p:spPr>
          <a:xfrm>
            <a:off x="277905" y="1877810"/>
            <a:ext cx="10963835" cy="3939540"/>
          </a:xfrm>
          <a:prstGeom prst="rect">
            <a:avLst/>
          </a:prstGeom>
        </p:spPr>
        <p:txBody>
          <a:bodyPr wrap="square">
            <a:spAutoFit/>
          </a:bodyPr>
          <a:lstStyle/>
          <a:p>
            <a:endParaRPr lang="tr-TR" sz="1000" dirty="0"/>
          </a:p>
          <a:p>
            <a:pPr marL="342900" indent="-342900">
              <a:buFont typeface="Arial" panose="020B0604020202020204" pitchFamily="34" charset="0"/>
              <a:buChar char="•"/>
            </a:pPr>
            <a:r>
              <a:rPr lang="tr-TR" sz="2400" dirty="0"/>
              <a:t>İşletmenin gerek üretim ve gerekse ticari fire oranlarının tespitinin yapılması gerekir. Bu oranlar üretimde ve ticarette (</a:t>
            </a:r>
            <a:r>
              <a:rPr lang="tr-TR" sz="2400" dirty="0" err="1"/>
              <a:t>kaydi</a:t>
            </a:r>
            <a:r>
              <a:rPr lang="tr-TR" sz="2400" dirty="0"/>
              <a:t>-fiili miktar dengeleri kontrol edilmek suretiyle) tespit edilir. </a:t>
            </a:r>
          </a:p>
          <a:p>
            <a:pPr marL="342900" indent="-342900">
              <a:buFont typeface="Arial" panose="020B0604020202020204" pitchFamily="34" charset="0"/>
              <a:buChar char="•"/>
            </a:pPr>
            <a:r>
              <a:rPr lang="tr-TR" sz="2400" dirty="0"/>
              <a:t>Fiili fire oranları </a:t>
            </a:r>
            <a:r>
              <a:rPr lang="tr-TR" sz="2400" b="1" u="sng" dirty="0"/>
              <a:t>şirketteki imalatın yapısına, benzer sektörlerdeki nispetlere, kapasite raporundaki prensiplere ve varsa Sanayi ve Ticaret odası kriterlerine uygun olmalı</a:t>
            </a:r>
            <a:r>
              <a:rPr lang="tr-TR" sz="2400" dirty="0"/>
              <a:t>, (varsa) mevcut resmi fire oranlarını aşmamalıdır. Aksi halde uygulanan firelerin iktisadi ticari ve teknik icaplara uygun olduğunun izahı gerekebilir. </a:t>
            </a:r>
          </a:p>
          <a:p>
            <a:pPr marL="342900" indent="-342900">
              <a:buFont typeface="Arial" panose="020B0604020202020204" pitchFamily="34" charset="0"/>
              <a:buChar char="•"/>
            </a:pPr>
            <a:r>
              <a:rPr lang="tr-TR" sz="2400" b="1" u="sng" dirty="0"/>
              <a:t>Makul oranlardaki fireler dönem sonuç hesaplarında gider veya maliyet olarak dikkate alınabilir</a:t>
            </a:r>
            <a:r>
              <a:rPr lang="tr-TR" sz="2400" dirty="0"/>
              <a:t>. Zaten bir çok üretim programı fireler dahil muhasebeleştirme yapmakla birlikte farklar olabilmektedir. </a:t>
            </a:r>
          </a:p>
        </p:txBody>
      </p:sp>
      <p:sp>
        <p:nvSpPr>
          <p:cNvPr id="22" name="21 Slayt Numarası Yer Tutucusu"/>
          <p:cNvSpPr>
            <a:spLocks noGrp="1"/>
          </p:cNvSpPr>
          <p:nvPr>
            <p:ph type="sldNum" sz="quarter" idx="12"/>
          </p:nvPr>
        </p:nvSpPr>
        <p:spPr/>
        <p:txBody>
          <a:bodyPr/>
          <a:lstStyle/>
          <a:p>
            <a:fld id="{FA1C692C-4F2D-45F6-A9A8-8A3A8FE27806}" type="slidenum">
              <a:rPr lang="en-US" smtClean="0"/>
              <a:pPr/>
              <a:t>25</a:t>
            </a:fld>
            <a:endParaRPr lang="en-US"/>
          </a:p>
        </p:txBody>
      </p:sp>
      <p:sp>
        <p:nvSpPr>
          <p:cNvPr id="25" name="Metin kutusu 24">
            <a:extLst>
              <a:ext uri="{FF2B5EF4-FFF2-40B4-BE49-F238E27FC236}">
                <a16:creationId xmlns:a16="http://schemas.microsoft.com/office/drawing/2014/main" id="{F23CF500-7CCF-414B-82AE-0C9AC2ADDF89}"/>
              </a:ext>
            </a:extLst>
          </p:cNvPr>
          <p:cNvSpPr txBox="1"/>
          <p:nvPr/>
        </p:nvSpPr>
        <p:spPr>
          <a:xfrm>
            <a:off x="277905" y="1536175"/>
            <a:ext cx="6104964" cy="369332"/>
          </a:xfrm>
          <a:prstGeom prst="rect">
            <a:avLst/>
          </a:prstGeom>
          <a:noFill/>
        </p:spPr>
        <p:txBody>
          <a:bodyPr wrap="square">
            <a:spAutoFit/>
          </a:bodyPr>
          <a:lstStyle/>
          <a:p>
            <a:r>
              <a:rPr lang="tr-TR" sz="1800" b="1" dirty="0"/>
              <a:t>Fire Oranlarının Tespiti ve Geçerli Oranlara Uygunluğu </a:t>
            </a:r>
          </a:p>
        </p:txBody>
      </p:sp>
      <p:sp>
        <p:nvSpPr>
          <p:cNvPr id="26" name="Google Shape;1027;p57">
            <a:extLst>
              <a:ext uri="{FF2B5EF4-FFF2-40B4-BE49-F238E27FC236}">
                <a16:creationId xmlns:a16="http://schemas.microsoft.com/office/drawing/2014/main" id="{2CB276A5-79B0-4513-AFD0-EA7D0D9B85C2}"/>
              </a:ext>
            </a:extLst>
          </p:cNvPr>
          <p:cNvSpPr/>
          <p:nvPr/>
        </p:nvSpPr>
        <p:spPr>
          <a:xfrm>
            <a:off x="157826" y="1088568"/>
            <a:ext cx="2049742" cy="50048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rgbClr val="000000"/>
                </a:solidFill>
                <a:latin typeface="Montserrat ExtraBold" panose="02000505000000020004" pitchFamily="2" charset="77"/>
                <a:ea typeface="Open Sans"/>
                <a:cs typeface="Open Sans"/>
                <a:sym typeface="Open Sans"/>
              </a:rPr>
              <a:t>Stoklar VII</a:t>
            </a:r>
            <a:endParaRPr sz="2400" b="1" dirty="0">
              <a:solidFill>
                <a:schemeClr val="dk1"/>
              </a:solidFill>
              <a:latin typeface="Montserrat ExtraBold" panose="02000505000000020004" pitchFamily="2" charset="77"/>
              <a:ea typeface="Calibri"/>
              <a:cs typeface="Calibri"/>
              <a:sym typeface="Calibri"/>
            </a:endParaRPr>
          </a:p>
        </p:txBody>
      </p:sp>
      <p:sp>
        <p:nvSpPr>
          <p:cNvPr id="9" name="Alt Başlık 8">
            <a:extLst>
              <a:ext uri="{FF2B5EF4-FFF2-40B4-BE49-F238E27FC236}">
                <a16:creationId xmlns:a16="http://schemas.microsoft.com/office/drawing/2014/main" id="{86B6E9E3-41F0-4D39-96AD-AABB530D4FD9}"/>
              </a:ext>
            </a:extLst>
          </p:cNvPr>
          <p:cNvSpPr txBox="1">
            <a:spLocks/>
          </p:cNvSpPr>
          <p:nvPr/>
        </p:nvSpPr>
        <p:spPr>
          <a:xfrm>
            <a:off x="1902897" y="-51826"/>
            <a:ext cx="7178351"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buFontTx/>
              <a:buNone/>
            </a:pPr>
            <a:r>
              <a:rPr lang="tr-TR" altLang="en-US" sz="3200" dirty="0">
                <a:solidFill>
                  <a:schemeClr val="tx1">
                    <a:lumMod val="95000"/>
                    <a:lumOff val="5000"/>
                  </a:schemeClr>
                </a:solidFill>
                <a:latin typeface="Bahnschrift SemiLight" panose="020B0502040204020203" pitchFamily="34" charset="0"/>
              </a:rPr>
              <a:t>ENVANTER İŞLEMLERİ</a:t>
            </a:r>
            <a:endParaRPr lang="en-US" altLang="en-US" sz="3200" dirty="0">
              <a:solidFill>
                <a:schemeClr val="tx1">
                  <a:lumMod val="95000"/>
                  <a:lumOff val="5000"/>
                </a:schemeClr>
              </a:solidFill>
              <a:latin typeface="Bahnschrift SemiLight" panose="020B0502040204020203" pitchFamily="34" charset="0"/>
            </a:endParaRPr>
          </a:p>
        </p:txBody>
      </p:sp>
    </p:spTree>
    <p:extLst>
      <p:ext uri="{BB962C8B-B14F-4D97-AF65-F5344CB8AC3E}">
        <p14:creationId xmlns:p14="http://schemas.microsoft.com/office/powerpoint/2010/main" val="3231330015"/>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79"/>
        <p:cNvGrpSpPr/>
        <p:nvPr/>
      </p:nvGrpSpPr>
      <p:grpSpPr>
        <a:xfrm>
          <a:off x="0" y="0"/>
          <a:ext cx="0" cy="0"/>
          <a:chOff x="0" y="0"/>
          <a:chExt cx="0" cy="0"/>
        </a:xfrm>
      </p:grpSpPr>
      <p:pic>
        <p:nvPicPr>
          <p:cNvPr id="980" name="Google Shape;980;p57"/>
          <p:cNvPicPr preferRelativeResize="0"/>
          <p:nvPr/>
        </p:nvPicPr>
        <p:blipFill rotWithShape="1">
          <a:blip r:embed="rId3">
            <a:alphaModFix/>
          </a:blip>
          <a:srcRect/>
          <a:stretch/>
        </p:blipFill>
        <p:spPr>
          <a:xfrm>
            <a:off x="334963" y="2104299"/>
            <a:ext cx="11485562" cy="906463"/>
          </a:xfrm>
          <a:prstGeom prst="rect">
            <a:avLst/>
          </a:prstGeom>
          <a:noFill/>
          <a:ln>
            <a:noFill/>
          </a:ln>
        </p:spPr>
      </p:pic>
      <p:sp>
        <p:nvSpPr>
          <p:cNvPr id="985" name="Google Shape;985;p57"/>
          <p:cNvSpPr/>
          <p:nvPr/>
        </p:nvSpPr>
        <p:spPr>
          <a:xfrm>
            <a:off x="1108134" y="5503137"/>
            <a:ext cx="1174750" cy="211137"/>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p:txBody>
      </p:sp>
      <p:sp>
        <p:nvSpPr>
          <p:cNvPr id="986" name="Google Shape;986;p57"/>
          <p:cNvSpPr/>
          <p:nvPr/>
        </p:nvSpPr>
        <p:spPr>
          <a:xfrm>
            <a:off x="4019627" y="5503137"/>
            <a:ext cx="1174750" cy="211137"/>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p:txBody>
      </p:sp>
      <p:sp>
        <p:nvSpPr>
          <p:cNvPr id="987" name="Google Shape;987;p57"/>
          <p:cNvSpPr/>
          <p:nvPr/>
        </p:nvSpPr>
        <p:spPr>
          <a:xfrm>
            <a:off x="7008019" y="5503137"/>
            <a:ext cx="1174750" cy="211137"/>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p:txBody>
      </p:sp>
      <p:sp>
        <p:nvSpPr>
          <p:cNvPr id="1027" name="Google Shape;1027;p57"/>
          <p:cNvSpPr/>
          <p:nvPr/>
        </p:nvSpPr>
        <p:spPr>
          <a:xfrm>
            <a:off x="334963" y="1316349"/>
            <a:ext cx="2981047" cy="50048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rgbClr val="000000"/>
                </a:solidFill>
                <a:latin typeface="Montserrat ExtraBold" panose="02000505000000020004" pitchFamily="2" charset="77"/>
                <a:ea typeface="Open Sans"/>
                <a:cs typeface="Open Sans"/>
                <a:sym typeface="Open Sans"/>
              </a:rPr>
              <a:t>Vergi Hesapları</a:t>
            </a:r>
            <a:endParaRPr sz="2400" b="1" dirty="0">
              <a:solidFill>
                <a:schemeClr val="dk1"/>
              </a:solidFill>
              <a:latin typeface="Montserrat ExtraBold" panose="02000505000000020004" pitchFamily="2" charset="77"/>
              <a:ea typeface="Calibri"/>
              <a:cs typeface="Calibri"/>
              <a:sym typeface="Calibri"/>
            </a:endParaRPr>
          </a:p>
        </p:txBody>
      </p:sp>
      <p:sp>
        <p:nvSpPr>
          <p:cNvPr id="1028" name="Google Shape;1028;p57"/>
          <p:cNvSpPr/>
          <p:nvPr/>
        </p:nvSpPr>
        <p:spPr>
          <a:xfrm>
            <a:off x="3482897" y="2401174"/>
            <a:ext cx="2187651" cy="354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1600" b="1" dirty="0">
                <a:latin typeface="Montserrat" panose="02000505000000020004" pitchFamily="2" charset="77"/>
                <a:ea typeface="Open Sans Semibold"/>
                <a:cs typeface="Open Sans Semibold"/>
                <a:sym typeface="Open Sans SemiBold"/>
              </a:rPr>
              <a:t>2</a:t>
            </a:r>
            <a:endParaRPr sz="1600" dirty="0">
              <a:latin typeface="Montserrat" panose="02000505000000020004" pitchFamily="2" charset="77"/>
              <a:ea typeface="Calibri"/>
              <a:cs typeface="Calibri"/>
              <a:sym typeface="Calibri"/>
            </a:endParaRPr>
          </a:p>
        </p:txBody>
      </p:sp>
      <p:sp>
        <p:nvSpPr>
          <p:cNvPr id="1029" name="Google Shape;1029;p57"/>
          <p:cNvSpPr/>
          <p:nvPr/>
        </p:nvSpPr>
        <p:spPr>
          <a:xfrm>
            <a:off x="7005201" y="2378938"/>
            <a:ext cx="1166098" cy="304799"/>
          </a:xfrm>
          <a:prstGeom prst="rect">
            <a:avLst/>
          </a:prstGeom>
          <a:noFill/>
          <a:ln>
            <a:noFill/>
          </a:ln>
        </p:spPr>
        <p:txBody>
          <a:bodyPr spcFirstLastPara="1" wrap="square" lIns="0" tIns="0" rIns="0" bIns="0" anchor="t" anchorCtr="0">
            <a:noAutofit/>
          </a:bodyPr>
          <a:lstStyle/>
          <a:p>
            <a:pPr lvl="0" algn="ctr"/>
            <a:r>
              <a:rPr lang="tr-TR" sz="1600" b="1" dirty="0">
                <a:latin typeface="Montserrat" panose="02000505000000020004" pitchFamily="2" charset="77"/>
                <a:ea typeface="Open Sans Semibold"/>
                <a:cs typeface="Open Sans Semibold"/>
                <a:sym typeface="Open Sans SemiBold"/>
              </a:rPr>
              <a:t>3</a:t>
            </a:r>
            <a:endParaRPr lang="tr-TR" sz="1600" dirty="0">
              <a:latin typeface="Montserrat" panose="02000505000000020004" pitchFamily="2" charset="77"/>
              <a:ea typeface="Calibri"/>
              <a:cs typeface="Calibri"/>
              <a:sym typeface="Calibri"/>
            </a:endParaRPr>
          </a:p>
        </p:txBody>
      </p:sp>
      <p:sp>
        <p:nvSpPr>
          <p:cNvPr id="1030" name="Google Shape;1030;p57"/>
          <p:cNvSpPr/>
          <p:nvPr/>
        </p:nvSpPr>
        <p:spPr>
          <a:xfrm>
            <a:off x="759498" y="2412293"/>
            <a:ext cx="1678902" cy="354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chemeClr val="bg1"/>
                </a:solidFill>
                <a:latin typeface="Montserrat" panose="02000505000000020004" pitchFamily="2" charset="77"/>
                <a:ea typeface="Open Sans Semibold"/>
                <a:cs typeface="Open Sans Semibold"/>
                <a:sym typeface="Open Sans SemiBold"/>
              </a:rPr>
              <a:t>1</a:t>
            </a:r>
            <a:endParaRPr sz="2400" dirty="0">
              <a:solidFill>
                <a:schemeClr val="bg1"/>
              </a:solidFill>
              <a:latin typeface="Montserrat" panose="02000505000000020004" pitchFamily="2" charset="77"/>
              <a:ea typeface="Calibri"/>
              <a:cs typeface="Calibri"/>
              <a:sym typeface="Calibri"/>
            </a:endParaRPr>
          </a:p>
        </p:txBody>
      </p:sp>
      <p:sp>
        <p:nvSpPr>
          <p:cNvPr id="1031" name="Google Shape;1031;p57"/>
          <p:cNvSpPr/>
          <p:nvPr/>
        </p:nvSpPr>
        <p:spPr>
          <a:xfrm>
            <a:off x="9566899" y="2449008"/>
            <a:ext cx="1925700" cy="354000"/>
          </a:xfrm>
          <a:prstGeom prst="rect">
            <a:avLst/>
          </a:prstGeom>
          <a:noFill/>
          <a:ln>
            <a:noFill/>
          </a:ln>
        </p:spPr>
        <p:txBody>
          <a:bodyPr spcFirstLastPara="1" wrap="square" lIns="0" tIns="0" rIns="0" bIns="0" anchor="t" anchorCtr="0">
            <a:noAutofit/>
          </a:bodyPr>
          <a:lstStyle/>
          <a:p>
            <a:pPr lvl="0" algn="ctr"/>
            <a:r>
              <a:rPr lang="tr-TR" sz="1400" b="1" dirty="0">
                <a:latin typeface="Montserrat" panose="02000505000000020004" pitchFamily="2" charset="77"/>
                <a:ea typeface="Open Sans Semibold"/>
                <a:cs typeface="Open Sans Semibold"/>
                <a:sym typeface="Open Sans SemiBold"/>
              </a:rPr>
              <a:t>4</a:t>
            </a:r>
            <a:endParaRPr sz="1400" dirty="0">
              <a:solidFill>
                <a:schemeClr val="lt1"/>
              </a:solidFill>
              <a:latin typeface="Montserrat" panose="02000505000000020004" pitchFamily="2" charset="77"/>
              <a:ea typeface="Calibri"/>
              <a:cs typeface="Calibri"/>
              <a:sym typeface="Calibri"/>
            </a:endParaRPr>
          </a:p>
        </p:txBody>
      </p:sp>
      <p:sp>
        <p:nvSpPr>
          <p:cNvPr id="1041" name="Google Shape;1041;p57"/>
          <p:cNvSpPr/>
          <p:nvPr/>
        </p:nvSpPr>
        <p:spPr>
          <a:xfrm>
            <a:off x="3171825" y="2239237"/>
            <a:ext cx="17463" cy="3484562"/>
          </a:xfrm>
          <a:prstGeom prst="rect">
            <a:avLst/>
          </a:prstGeom>
          <a:solidFill>
            <a:srgbClr val="808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sp>
        <p:nvSpPr>
          <p:cNvPr id="1042" name="Google Shape;1042;p57"/>
          <p:cNvSpPr/>
          <p:nvPr/>
        </p:nvSpPr>
        <p:spPr>
          <a:xfrm>
            <a:off x="6089650" y="2239237"/>
            <a:ext cx="17463" cy="3484562"/>
          </a:xfrm>
          <a:prstGeom prst="rect">
            <a:avLst/>
          </a:prstGeom>
          <a:solidFill>
            <a:srgbClr val="808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sp>
        <p:nvSpPr>
          <p:cNvPr id="1043" name="Google Shape;1043;p57"/>
          <p:cNvSpPr/>
          <p:nvPr/>
        </p:nvSpPr>
        <p:spPr>
          <a:xfrm>
            <a:off x="9009063" y="2239237"/>
            <a:ext cx="15875" cy="3484562"/>
          </a:xfrm>
          <a:prstGeom prst="rect">
            <a:avLst/>
          </a:prstGeom>
          <a:solidFill>
            <a:srgbClr val="808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sp>
        <p:nvSpPr>
          <p:cNvPr id="25" name="Metin kutusu 24">
            <a:extLst>
              <a:ext uri="{FF2B5EF4-FFF2-40B4-BE49-F238E27FC236}">
                <a16:creationId xmlns:a16="http://schemas.microsoft.com/office/drawing/2014/main" id="{896F7B6E-3219-4467-90FD-FADDFD0A962B}"/>
              </a:ext>
            </a:extLst>
          </p:cNvPr>
          <p:cNvSpPr txBox="1"/>
          <p:nvPr/>
        </p:nvSpPr>
        <p:spPr>
          <a:xfrm>
            <a:off x="562406" y="3251692"/>
            <a:ext cx="2266205" cy="2256323"/>
          </a:xfrm>
          <a:prstGeom prst="rect">
            <a:avLst/>
          </a:prstGeom>
          <a:noFill/>
        </p:spPr>
        <p:txBody>
          <a:bodyPr wrap="square" rtlCol="0">
            <a:spAutoFit/>
          </a:bodyPr>
          <a:lstStyle/>
          <a:p>
            <a:pPr>
              <a:lnSpc>
                <a:spcPct val="107000"/>
              </a:lnSpc>
              <a:spcAft>
                <a:spcPts val="800"/>
              </a:spcAft>
            </a:pPr>
            <a:r>
              <a:rPr lang="tr-TR" dirty="0">
                <a:latin typeface="Calibri" panose="020F0502020204030204" pitchFamily="34" charset="0"/>
                <a:ea typeface="Calibri" panose="020F0502020204030204" pitchFamily="34" charset="0"/>
                <a:cs typeface="Arial" panose="020B0604020202020204" pitchFamily="34" charset="0"/>
              </a:rPr>
              <a:t>Devreden KDV hesabının Aralık KDV Beyannamesi ile mutabakatının yapılması gerekmektedir</a:t>
            </a:r>
          </a:p>
          <a:p>
            <a:pPr>
              <a:lnSpc>
                <a:spcPct val="107000"/>
              </a:lnSpc>
              <a:spcAft>
                <a:spcPts val="800"/>
              </a:spcAft>
            </a:pPr>
            <a:endParaRPr lang="tr-TR" dirty="0">
              <a:latin typeface="Calibri" panose="020F0502020204030204" pitchFamily="34" charset="0"/>
              <a:ea typeface="Calibri" panose="020F0502020204030204" pitchFamily="34" charset="0"/>
              <a:cs typeface="Arial" panose="020B0604020202020204" pitchFamily="34" charset="0"/>
            </a:endParaRPr>
          </a:p>
        </p:txBody>
      </p:sp>
      <p:sp>
        <p:nvSpPr>
          <p:cNvPr id="22" name="Freeform 1456">
            <a:extLst>
              <a:ext uri="{FF2B5EF4-FFF2-40B4-BE49-F238E27FC236}">
                <a16:creationId xmlns:a16="http://schemas.microsoft.com/office/drawing/2014/main" id="{DBAF5C14-8C4B-4C6B-BB8B-FCA6347C1BDA}"/>
              </a:ext>
            </a:extLst>
          </p:cNvPr>
          <p:cNvSpPr>
            <a:spLocks/>
          </p:cNvSpPr>
          <p:nvPr/>
        </p:nvSpPr>
        <p:spPr bwMode="auto">
          <a:xfrm>
            <a:off x="12206" y="-2554"/>
            <a:ext cx="12189813" cy="830263"/>
          </a:xfrm>
          <a:custGeom>
            <a:avLst/>
            <a:gdLst>
              <a:gd name="T0" fmla="*/ 12190413 w 2770"/>
              <a:gd name="T1" fmla="*/ 3365014 h 940"/>
              <a:gd name="T2" fmla="*/ 8880958 w 2770"/>
              <a:gd name="T3" fmla="*/ 3219666 h 940"/>
              <a:gd name="T4" fmla="*/ 3124618 w 2770"/>
              <a:gd name="T5" fmla="*/ 3294542 h 940"/>
              <a:gd name="T6" fmla="*/ 0 w 2770"/>
              <a:gd name="T7" fmla="*/ 1915944 h 940"/>
              <a:gd name="T8" fmla="*/ 0 w 2770"/>
              <a:gd name="T9" fmla="*/ 0 h 940"/>
              <a:gd name="T10" fmla="*/ 12190413 w 2770"/>
              <a:gd name="T11" fmla="*/ 0 h 940"/>
              <a:gd name="T12" fmla="*/ 12190413 w 2770"/>
              <a:gd name="T13" fmla="*/ 3365014 h 9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70" h="940">
                <a:moveTo>
                  <a:pt x="2770" y="764"/>
                </a:moveTo>
                <a:cubicBezTo>
                  <a:pt x="2770" y="764"/>
                  <a:pt x="2447" y="531"/>
                  <a:pt x="2018" y="731"/>
                </a:cubicBezTo>
                <a:cubicBezTo>
                  <a:pt x="1568" y="940"/>
                  <a:pt x="1502" y="395"/>
                  <a:pt x="710" y="748"/>
                </a:cubicBezTo>
                <a:cubicBezTo>
                  <a:pt x="296" y="932"/>
                  <a:pt x="0" y="435"/>
                  <a:pt x="0" y="435"/>
                </a:cubicBezTo>
                <a:cubicBezTo>
                  <a:pt x="0" y="0"/>
                  <a:pt x="0" y="0"/>
                  <a:pt x="0" y="0"/>
                </a:cubicBezTo>
                <a:cubicBezTo>
                  <a:pt x="2770" y="0"/>
                  <a:pt x="2770" y="0"/>
                  <a:pt x="2770" y="0"/>
                </a:cubicBezTo>
                <a:lnTo>
                  <a:pt x="2770" y="764"/>
                </a:lnTo>
                <a:close/>
              </a:path>
            </a:pathLst>
          </a:custGeom>
          <a:solidFill>
            <a:schemeClr val="accent2">
              <a:lumMod val="75000"/>
              <a:alpha val="50000"/>
            </a:schemeClr>
          </a:solidFill>
          <a:ln>
            <a:noFill/>
          </a:ln>
        </p:spPr>
        <p:txBody>
          <a:bodyPr/>
          <a:lstStyle/>
          <a:p>
            <a:pPr algn="ctr"/>
            <a:endParaRPr lang="tr-TR" dirty="0">
              <a:solidFill>
                <a:schemeClr val="tx1">
                  <a:lumMod val="95000"/>
                  <a:lumOff val="5000"/>
                </a:schemeClr>
              </a:solidFill>
            </a:endParaRPr>
          </a:p>
        </p:txBody>
      </p:sp>
      <p:sp>
        <p:nvSpPr>
          <p:cNvPr id="23" name="Metin kutusu 22">
            <a:extLst>
              <a:ext uri="{FF2B5EF4-FFF2-40B4-BE49-F238E27FC236}">
                <a16:creationId xmlns:a16="http://schemas.microsoft.com/office/drawing/2014/main" id="{2F23C6A5-94E2-48CD-8F6C-960CEC1789DD}"/>
              </a:ext>
            </a:extLst>
          </p:cNvPr>
          <p:cNvSpPr txBox="1"/>
          <p:nvPr/>
        </p:nvSpPr>
        <p:spPr>
          <a:xfrm>
            <a:off x="3608390" y="5106961"/>
            <a:ext cx="2266205" cy="923330"/>
          </a:xfrm>
          <a:prstGeom prst="rect">
            <a:avLst/>
          </a:prstGeom>
          <a:noFill/>
        </p:spPr>
        <p:txBody>
          <a:bodyPr wrap="square" rtlCol="0">
            <a:spAutoFit/>
          </a:bodyPr>
          <a:lstStyle/>
          <a:p>
            <a:r>
              <a:rPr lang="tr-TR" dirty="0">
                <a:solidFill>
                  <a:srgbClr val="FF0000"/>
                </a:solidFill>
              </a:rPr>
              <a:t>KDV, Muhtasar, Damga ve sair yasal beyannameler</a:t>
            </a:r>
          </a:p>
        </p:txBody>
      </p:sp>
      <p:sp>
        <p:nvSpPr>
          <p:cNvPr id="26" name="Metin kutusu 25">
            <a:extLst>
              <a:ext uri="{FF2B5EF4-FFF2-40B4-BE49-F238E27FC236}">
                <a16:creationId xmlns:a16="http://schemas.microsoft.com/office/drawing/2014/main" id="{F782DD61-4E26-4E87-85EF-11FA8ED9F0F4}"/>
              </a:ext>
            </a:extLst>
          </p:cNvPr>
          <p:cNvSpPr txBox="1"/>
          <p:nvPr/>
        </p:nvSpPr>
        <p:spPr>
          <a:xfrm>
            <a:off x="3560996" y="3222749"/>
            <a:ext cx="2266205" cy="1857368"/>
          </a:xfrm>
          <a:prstGeom prst="rect">
            <a:avLst/>
          </a:prstGeom>
          <a:noFill/>
        </p:spPr>
        <p:txBody>
          <a:bodyPr wrap="square" rtlCol="0">
            <a:spAutoFit/>
          </a:bodyPr>
          <a:lstStyle/>
          <a:p>
            <a:pPr>
              <a:lnSpc>
                <a:spcPct val="107000"/>
              </a:lnSpc>
              <a:spcAft>
                <a:spcPts val="800"/>
              </a:spcAft>
            </a:pPr>
            <a:r>
              <a:rPr lang="tr-TR" dirty="0">
                <a:latin typeface="Calibri" panose="020F0502020204030204" pitchFamily="34" charset="0"/>
                <a:ea typeface="Calibri" panose="020F0502020204030204" pitchFamily="34" charset="0"/>
                <a:cs typeface="Arial" panose="020B0604020202020204" pitchFamily="34" charset="0"/>
              </a:rPr>
              <a:t>Ödenecek Vergi ve Yasal Yükümlülükler hesabının bakiyesi; ilgili dönem vergi beyannameleri ile doğrulanmalıdır. </a:t>
            </a:r>
          </a:p>
        </p:txBody>
      </p:sp>
      <p:sp>
        <p:nvSpPr>
          <p:cNvPr id="20" name="Metin kutusu 19">
            <a:extLst>
              <a:ext uri="{FF2B5EF4-FFF2-40B4-BE49-F238E27FC236}">
                <a16:creationId xmlns:a16="http://schemas.microsoft.com/office/drawing/2014/main" id="{31BF5066-AF32-4060-AD55-6E092928E5D1}"/>
              </a:ext>
            </a:extLst>
          </p:cNvPr>
          <p:cNvSpPr txBox="1"/>
          <p:nvPr/>
        </p:nvSpPr>
        <p:spPr>
          <a:xfrm>
            <a:off x="6246303" y="3251693"/>
            <a:ext cx="2610825" cy="1857368"/>
          </a:xfrm>
          <a:prstGeom prst="rect">
            <a:avLst/>
          </a:prstGeom>
          <a:noFill/>
        </p:spPr>
        <p:txBody>
          <a:bodyPr wrap="square" rtlCol="0">
            <a:spAutoFit/>
          </a:bodyPr>
          <a:lstStyle/>
          <a:p>
            <a:pPr>
              <a:lnSpc>
                <a:spcPct val="107000"/>
              </a:lnSpc>
              <a:spcAft>
                <a:spcPts val="800"/>
              </a:spcAft>
            </a:pPr>
            <a:r>
              <a:rPr lang="tr-TR" dirty="0">
                <a:latin typeface="Calibri" panose="020F0502020204030204" pitchFamily="34" charset="0"/>
                <a:ea typeface="Calibri" panose="020F0502020204030204" pitchFamily="34" charset="0"/>
                <a:cs typeface="Arial" panose="020B0604020202020204" pitchFamily="34" charset="0"/>
              </a:rPr>
              <a:t>İhraç kayıtlı satışlar varsa, bu satışlara ilişkin KDV tutarlarının muhasebe kayıtları ile doğruluğu ilgili dönem beyanname ile kontrol edilmelidir.</a:t>
            </a:r>
          </a:p>
        </p:txBody>
      </p:sp>
      <p:sp>
        <p:nvSpPr>
          <p:cNvPr id="27" name="Metin kutusu 26">
            <a:extLst>
              <a:ext uri="{FF2B5EF4-FFF2-40B4-BE49-F238E27FC236}">
                <a16:creationId xmlns:a16="http://schemas.microsoft.com/office/drawing/2014/main" id="{3F60D2E8-DEAF-42AA-895F-27438B4F1056}"/>
              </a:ext>
            </a:extLst>
          </p:cNvPr>
          <p:cNvSpPr txBox="1"/>
          <p:nvPr/>
        </p:nvSpPr>
        <p:spPr>
          <a:xfrm>
            <a:off x="9365055" y="3222749"/>
            <a:ext cx="2561833" cy="2450094"/>
          </a:xfrm>
          <a:prstGeom prst="rect">
            <a:avLst/>
          </a:prstGeom>
          <a:noFill/>
        </p:spPr>
        <p:txBody>
          <a:bodyPr wrap="square" rtlCol="0">
            <a:spAutoFit/>
          </a:bodyPr>
          <a:lstStyle/>
          <a:p>
            <a:pPr>
              <a:lnSpc>
                <a:spcPct val="107000"/>
              </a:lnSpc>
              <a:spcAft>
                <a:spcPts val="800"/>
              </a:spcAft>
            </a:pPr>
            <a:r>
              <a:rPr lang="tr-TR" dirty="0">
                <a:latin typeface="Calibri" panose="020F0502020204030204" pitchFamily="34" charset="0"/>
                <a:ea typeface="Calibri" panose="020F0502020204030204" pitchFamily="34" charset="0"/>
                <a:cs typeface="Arial" panose="020B0604020202020204" pitchFamily="34" charset="0"/>
              </a:rPr>
              <a:t>KDV iadeleri, kesinti yolu ile ödenen vergiler ile geçici vergi ödemeleri ödeme dekontları, beyannameler ve banka ekstreleri ile defter kayıtları uyumu kontrol edilmelidir. </a:t>
            </a:r>
          </a:p>
        </p:txBody>
      </p:sp>
      <p:sp>
        <p:nvSpPr>
          <p:cNvPr id="29" name="Metin kutusu 28">
            <a:extLst>
              <a:ext uri="{FF2B5EF4-FFF2-40B4-BE49-F238E27FC236}">
                <a16:creationId xmlns:a16="http://schemas.microsoft.com/office/drawing/2014/main" id="{E297C270-A2BC-4FDD-90DE-D94B4C9661DC}"/>
              </a:ext>
            </a:extLst>
          </p:cNvPr>
          <p:cNvSpPr txBox="1"/>
          <p:nvPr/>
        </p:nvSpPr>
        <p:spPr>
          <a:xfrm>
            <a:off x="6259048" y="5262134"/>
            <a:ext cx="2266205" cy="369332"/>
          </a:xfrm>
          <a:prstGeom prst="rect">
            <a:avLst/>
          </a:prstGeom>
          <a:noFill/>
        </p:spPr>
        <p:txBody>
          <a:bodyPr wrap="square" rtlCol="0">
            <a:spAutoFit/>
          </a:bodyPr>
          <a:lstStyle/>
          <a:p>
            <a:r>
              <a:rPr lang="tr-TR" dirty="0">
                <a:solidFill>
                  <a:srgbClr val="FF0000"/>
                </a:solidFill>
              </a:rPr>
              <a:t>192/392</a:t>
            </a:r>
          </a:p>
        </p:txBody>
      </p:sp>
      <p:sp>
        <p:nvSpPr>
          <p:cNvPr id="30" name="Metin kutusu 29">
            <a:extLst>
              <a:ext uri="{FF2B5EF4-FFF2-40B4-BE49-F238E27FC236}">
                <a16:creationId xmlns:a16="http://schemas.microsoft.com/office/drawing/2014/main" id="{52063A2D-65BF-4ACE-BA2C-805C9ACE559A}"/>
              </a:ext>
            </a:extLst>
          </p:cNvPr>
          <p:cNvSpPr txBox="1"/>
          <p:nvPr/>
        </p:nvSpPr>
        <p:spPr>
          <a:xfrm>
            <a:off x="9512868" y="5884830"/>
            <a:ext cx="2266205" cy="369332"/>
          </a:xfrm>
          <a:prstGeom prst="rect">
            <a:avLst/>
          </a:prstGeom>
          <a:noFill/>
        </p:spPr>
        <p:txBody>
          <a:bodyPr wrap="square" rtlCol="0">
            <a:spAutoFit/>
          </a:bodyPr>
          <a:lstStyle/>
          <a:p>
            <a:r>
              <a:rPr lang="tr-TR" dirty="0">
                <a:solidFill>
                  <a:srgbClr val="FF0000"/>
                </a:solidFill>
              </a:rPr>
              <a:t>136/193</a:t>
            </a:r>
          </a:p>
        </p:txBody>
      </p:sp>
      <p:sp>
        <p:nvSpPr>
          <p:cNvPr id="28" name="Alt Başlık 8">
            <a:extLst>
              <a:ext uri="{FF2B5EF4-FFF2-40B4-BE49-F238E27FC236}">
                <a16:creationId xmlns:a16="http://schemas.microsoft.com/office/drawing/2014/main" id="{93B1FF28-7873-4E3E-ABF4-668A031A8D32}"/>
              </a:ext>
            </a:extLst>
          </p:cNvPr>
          <p:cNvSpPr txBox="1">
            <a:spLocks/>
          </p:cNvSpPr>
          <p:nvPr/>
        </p:nvSpPr>
        <p:spPr>
          <a:xfrm>
            <a:off x="1902897" y="-51826"/>
            <a:ext cx="7178351"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buFontTx/>
              <a:buNone/>
            </a:pPr>
            <a:r>
              <a:rPr lang="tr-TR" altLang="en-US" sz="3200" dirty="0">
                <a:solidFill>
                  <a:schemeClr val="tx1">
                    <a:lumMod val="95000"/>
                    <a:lumOff val="5000"/>
                  </a:schemeClr>
                </a:solidFill>
                <a:latin typeface="Bahnschrift SemiLight" panose="020B0502040204020203" pitchFamily="34" charset="0"/>
              </a:rPr>
              <a:t>ENVANTER İŞLEMLERİ</a:t>
            </a:r>
            <a:endParaRPr lang="en-US" altLang="en-US" sz="3200" dirty="0">
              <a:solidFill>
                <a:schemeClr val="tx1">
                  <a:lumMod val="95000"/>
                  <a:lumOff val="5000"/>
                </a:schemeClr>
              </a:solidFill>
              <a:latin typeface="Bahnschrift SemiLight" panose="020B0502040204020203" pitchFamily="34" charset="0"/>
            </a:endParaRPr>
          </a:p>
        </p:txBody>
      </p:sp>
    </p:spTree>
    <p:extLst>
      <p:ext uri="{BB962C8B-B14F-4D97-AF65-F5344CB8AC3E}">
        <p14:creationId xmlns:p14="http://schemas.microsoft.com/office/powerpoint/2010/main" val="38305765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79"/>
        <p:cNvGrpSpPr/>
        <p:nvPr/>
      </p:nvGrpSpPr>
      <p:grpSpPr>
        <a:xfrm>
          <a:off x="0" y="0"/>
          <a:ext cx="0" cy="0"/>
          <a:chOff x="0" y="0"/>
          <a:chExt cx="0" cy="0"/>
        </a:xfrm>
      </p:grpSpPr>
      <p:pic>
        <p:nvPicPr>
          <p:cNvPr id="980" name="Google Shape;980;p57"/>
          <p:cNvPicPr preferRelativeResize="0"/>
          <p:nvPr/>
        </p:nvPicPr>
        <p:blipFill rotWithShape="1">
          <a:blip r:embed="rId3">
            <a:alphaModFix/>
          </a:blip>
          <a:srcRect/>
          <a:stretch/>
        </p:blipFill>
        <p:spPr>
          <a:xfrm>
            <a:off x="334963" y="2104299"/>
            <a:ext cx="11485562" cy="906463"/>
          </a:xfrm>
          <a:prstGeom prst="rect">
            <a:avLst/>
          </a:prstGeom>
          <a:noFill/>
          <a:ln>
            <a:noFill/>
          </a:ln>
        </p:spPr>
      </p:pic>
      <p:sp>
        <p:nvSpPr>
          <p:cNvPr id="985" name="Google Shape;985;p57"/>
          <p:cNvSpPr/>
          <p:nvPr/>
        </p:nvSpPr>
        <p:spPr>
          <a:xfrm>
            <a:off x="1108134" y="5503137"/>
            <a:ext cx="1174750" cy="211137"/>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p:txBody>
      </p:sp>
      <p:sp>
        <p:nvSpPr>
          <p:cNvPr id="986" name="Google Shape;986;p57"/>
          <p:cNvSpPr/>
          <p:nvPr/>
        </p:nvSpPr>
        <p:spPr>
          <a:xfrm>
            <a:off x="4019627" y="5503137"/>
            <a:ext cx="1174750" cy="211137"/>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p:txBody>
      </p:sp>
      <p:sp>
        <p:nvSpPr>
          <p:cNvPr id="987" name="Google Shape;987;p57"/>
          <p:cNvSpPr/>
          <p:nvPr/>
        </p:nvSpPr>
        <p:spPr>
          <a:xfrm>
            <a:off x="7008019" y="5503137"/>
            <a:ext cx="1174750" cy="211137"/>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p:txBody>
      </p:sp>
      <p:sp>
        <p:nvSpPr>
          <p:cNvPr id="1027" name="Google Shape;1027;p57"/>
          <p:cNvSpPr/>
          <p:nvPr/>
        </p:nvSpPr>
        <p:spPr>
          <a:xfrm>
            <a:off x="334963" y="1316349"/>
            <a:ext cx="6670238" cy="50788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rgbClr val="000000"/>
                </a:solidFill>
                <a:latin typeface="Montserrat ExtraBold" panose="02000505000000020004" pitchFamily="2" charset="77"/>
                <a:ea typeface="Open Sans"/>
                <a:cs typeface="Open Sans"/>
                <a:sym typeface="Open Sans"/>
              </a:rPr>
              <a:t>Amortismana Tabi İktisadi Kıymetler</a:t>
            </a:r>
            <a:endParaRPr sz="2400" b="1" dirty="0">
              <a:solidFill>
                <a:schemeClr val="dk1"/>
              </a:solidFill>
              <a:latin typeface="Montserrat ExtraBold" panose="02000505000000020004" pitchFamily="2" charset="77"/>
              <a:ea typeface="Calibri"/>
              <a:cs typeface="Calibri"/>
              <a:sym typeface="Calibri"/>
            </a:endParaRPr>
          </a:p>
        </p:txBody>
      </p:sp>
      <p:sp>
        <p:nvSpPr>
          <p:cNvPr id="1028" name="Google Shape;1028;p57"/>
          <p:cNvSpPr/>
          <p:nvPr/>
        </p:nvSpPr>
        <p:spPr>
          <a:xfrm>
            <a:off x="3482897" y="2401174"/>
            <a:ext cx="2187651" cy="354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1600" b="1" dirty="0">
                <a:latin typeface="Montserrat" panose="02000505000000020004" pitchFamily="2" charset="77"/>
                <a:ea typeface="Open Sans Semibold"/>
                <a:cs typeface="Open Sans Semibold"/>
                <a:sym typeface="Open Sans SemiBold"/>
              </a:rPr>
              <a:t>2</a:t>
            </a:r>
            <a:endParaRPr sz="1600" dirty="0">
              <a:latin typeface="Montserrat" panose="02000505000000020004" pitchFamily="2" charset="77"/>
              <a:ea typeface="Calibri"/>
              <a:cs typeface="Calibri"/>
              <a:sym typeface="Calibri"/>
            </a:endParaRPr>
          </a:p>
        </p:txBody>
      </p:sp>
      <p:sp>
        <p:nvSpPr>
          <p:cNvPr id="1029" name="Google Shape;1029;p57"/>
          <p:cNvSpPr/>
          <p:nvPr/>
        </p:nvSpPr>
        <p:spPr>
          <a:xfrm>
            <a:off x="7005201" y="2378938"/>
            <a:ext cx="1166098" cy="304799"/>
          </a:xfrm>
          <a:prstGeom prst="rect">
            <a:avLst/>
          </a:prstGeom>
          <a:noFill/>
          <a:ln>
            <a:noFill/>
          </a:ln>
        </p:spPr>
        <p:txBody>
          <a:bodyPr spcFirstLastPara="1" wrap="square" lIns="0" tIns="0" rIns="0" bIns="0" anchor="t" anchorCtr="0">
            <a:noAutofit/>
          </a:bodyPr>
          <a:lstStyle/>
          <a:p>
            <a:pPr lvl="0" algn="ctr"/>
            <a:r>
              <a:rPr lang="tr-TR" sz="1600" b="1" dirty="0">
                <a:latin typeface="Montserrat" panose="02000505000000020004" pitchFamily="2" charset="77"/>
                <a:ea typeface="Open Sans Semibold"/>
                <a:cs typeface="Open Sans Semibold"/>
                <a:sym typeface="Open Sans SemiBold"/>
              </a:rPr>
              <a:t>3</a:t>
            </a:r>
            <a:endParaRPr lang="tr-TR" sz="1600" dirty="0">
              <a:latin typeface="Montserrat" panose="02000505000000020004" pitchFamily="2" charset="77"/>
              <a:ea typeface="Calibri"/>
              <a:cs typeface="Calibri"/>
              <a:sym typeface="Calibri"/>
            </a:endParaRPr>
          </a:p>
        </p:txBody>
      </p:sp>
      <p:sp>
        <p:nvSpPr>
          <p:cNvPr id="1030" name="Google Shape;1030;p57"/>
          <p:cNvSpPr/>
          <p:nvPr/>
        </p:nvSpPr>
        <p:spPr>
          <a:xfrm>
            <a:off x="759498" y="2412293"/>
            <a:ext cx="1678902" cy="354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chemeClr val="bg1"/>
                </a:solidFill>
                <a:latin typeface="Montserrat" panose="02000505000000020004" pitchFamily="2" charset="77"/>
                <a:ea typeface="Open Sans Semibold"/>
                <a:cs typeface="Open Sans Semibold"/>
                <a:sym typeface="Open Sans SemiBold"/>
              </a:rPr>
              <a:t>1</a:t>
            </a:r>
            <a:endParaRPr sz="2400" dirty="0">
              <a:solidFill>
                <a:schemeClr val="bg1"/>
              </a:solidFill>
              <a:latin typeface="Montserrat" panose="02000505000000020004" pitchFamily="2" charset="77"/>
              <a:ea typeface="Calibri"/>
              <a:cs typeface="Calibri"/>
              <a:sym typeface="Calibri"/>
            </a:endParaRPr>
          </a:p>
        </p:txBody>
      </p:sp>
      <p:sp>
        <p:nvSpPr>
          <p:cNvPr id="1031" name="Google Shape;1031;p57"/>
          <p:cNvSpPr/>
          <p:nvPr/>
        </p:nvSpPr>
        <p:spPr>
          <a:xfrm>
            <a:off x="9566899" y="2449008"/>
            <a:ext cx="1925700" cy="354000"/>
          </a:xfrm>
          <a:prstGeom prst="rect">
            <a:avLst/>
          </a:prstGeom>
          <a:noFill/>
          <a:ln>
            <a:noFill/>
          </a:ln>
        </p:spPr>
        <p:txBody>
          <a:bodyPr spcFirstLastPara="1" wrap="square" lIns="0" tIns="0" rIns="0" bIns="0" anchor="t" anchorCtr="0">
            <a:noAutofit/>
          </a:bodyPr>
          <a:lstStyle/>
          <a:p>
            <a:pPr lvl="0" algn="ctr"/>
            <a:r>
              <a:rPr lang="tr-TR" sz="1400" b="1" dirty="0">
                <a:latin typeface="Montserrat" panose="02000505000000020004" pitchFamily="2" charset="77"/>
                <a:ea typeface="Open Sans Semibold"/>
                <a:cs typeface="Open Sans Semibold"/>
                <a:sym typeface="Open Sans SemiBold"/>
              </a:rPr>
              <a:t>4</a:t>
            </a:r>
            <a:endParaRPr sz="1400" dirty="0">
              <a:solidFill>
                <a:schemeClr val="lt1"/>
              </a:solidFill>
              <a:latin typeface="Montserrat" panose="02000505000000020004" pitchFamily="2" charset="77"/>
              <a:ea typeface="Calibri"/>
              <a:cs typeface="Calibri"/>
              <a:sym typeface="Calibri"/>
            </a:endParaRPr>
          </a:p>
        </p:txBody>
      </p:sp>
      <p:sp>
        <p:nvSpPr>
          <p:cNvPr id="1041" name="Google Shape;1041;p57"/>
          <p:cNvSpPr/>
          <p:nvPr/>
        </p:nvSpPr>
        <p:spPr>
          <a:xfrm>
            <a:off x="3171825" y="2239237"/>
            <a:ext cx="17463" cy="3484562"/>
          </a:xfrm>
          <a:prstGeom prst="rect">
            <a:avLst/>
          </a:prstGeom>
          <a:solidFill>
            <a:srgbClr val="808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sp>
        <p:nvSpPr>
          <p:cNvPr id="1042" name="Google Shape;1042;p57"/>
          <p:cNvSpPr/>
          <p:nvPr/>
        </p:nvSpPr>
        <p:spPr>
          <a:xfrm>
            <a:off x="6089650" y="2239237"/>
            <a:ext cx="17463" cy="3484562"/>
          </a:xfrm>
          <a:prstGeom prst="rect">
            <a:avLst/>
          </a:prstGeom>
          <a:solidFill>
            <a:srgbClr val="808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sp>
        <p:nvSpPr>
          <p:cNvPr id="1043" name="Google Shape;1043;p57"/>
          <p:cNvSpPr/>
          <p:nvPr/>
        </p:nvSpPr>
        <p:spPr>
          <a:xfrm>
            <a:off x="9009063" y="2239237"/>
            <a:ext cx="15875" cy="3484562"/>
          </a:xfrm>
          <a:prstGeom prst="rect">
            <a:avLst/>
          </a:prstGeom>
          <a:solidFill>
            <a:srgbClr val="808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sp>
        <p:nvSpPr>
          <p:cNvPr id="25" name="Metin kutusu 24">
            <a:extLst>
              <a:ext uri="{FF2B5EF4-FFF2-40B4-BE49-F238E27FC236}">
                <a16:creationId xmlns:a16="http://schemas.microsoft.com/office/drawing/2014/main" id="{896F7B6E-3219-4467-90FD-FADDFD0A962B}"/>
              </a:ext>
            </a:extLst>
          </p:cNvPr>
          <p:cNvSpPr txBox="1"/>
          <p:nvPr/>
        </p:nvSpPr>
        <p:spPr>
          <a:xfrm>
            <a:off x="562406" y="3251692"/>
            <a:ext cx="2315810" cy="1367234"/>
          </a:xfrm>
          <a:prstGeom prst="rect">
            <a:avLst/>
          </a:prstGeom>
          <a:noFill/>
        </p:spPr>
        <p:txBody>
          <a:bodyPr wrap="square" rtlCol="0">
            <a:spAutoFit/>
          </a:bodyPr>
          <a:lstStyle/>
          <a:p>
            <a:pPr>
              <a:lnSpc>
                <a:spcPct val="107000"/>
              </a:lnSpc>
              <a:spcAft>
                <a:spcPts val="800"/>
              </a:spcAft>
            </a:pPr>
            <a:r>
              <a:rPr lang="tr-TR" dirty="0">
                <a:latin typeface="Calibri" panose="020F0502020204030204" pitchFamily="34" charset="0"/>
                <a:ea typeface="Calibri" panose="020F0502020204030204" pitchFamily="34" charset="0"/>
                <a:cs typeface="Arial" panose="020B0604020202020204" pitchFamily="34" charset="0"/>
              </a:rPr>
              <a:t>Amortismana Tabi İktisadi Kıymetlerde Maliyet Bedeli</a:t>
            </a:r>
          </a:p>
          <a:p>
            <a:pPr>
              <a:lnSpc>
                <a:spcPct val="107000"/>
              </a:lnSpc>
              <a:spcAft>
                <a:spcPts val="800"/>
              </a:spcAft>
            </a:pPr>
            <a:endParaRPr lang="tr-TR" dirty="0">
              <a:latin typeface="Calibri" panose="020F0502020204030204" pitchFamily="34" charset="0"/>
              <a:ea typeface="Calibri" panose="020F0502020204030204" pitchFamily="34" charset="0"/>
              <a:cs typeface="Arial" panose="020B0604020202020204" pitchFamily="34" charset="0"/>
            </a:endParaRPr>
          </a:p>
        </p:txBody>
      </p:sp>
      <p:sp>
        <p:nvSpPr>
          <p:cNvPr id="22" name="Freeform 1456">
            <a:extLst>
              <a:ext uri="{FF2B5EF4-FFF2-40B4-BE49-F238E27FC236}">
                <a16:creationId xmlns:a16="http://schemas.microsoft.com/office/drawing/2014/main" id="{DBAF5C14-8C4B-4C6B-BB8B-FCA6347C1BDA}"/>
              </a:ext>
            </a:extLst>
          </p:cNvPr>
          <p:cNvSpPr>
            <a:spLocks/>
          </p:cNvSpPr>
          <p:nvPr/>
        </p:nvSpPr>
        <p:spPr bwMode="auto">
          <a:xfrm>
            <a:off x="2186" y="19433"/>
            <a:ext cx="12189813" cy="830263"/>
          </a:xfrm>
          <a:custGeom>
            <a:avLst/>
            <a:gdLst>
              <a:gd name="T0" fmla="*/ 12190413 w 2770"/>
              <a:gd name="T1" fmla="*/ 3365014 h 940"/>
              <a:gd name="T2" fmla="*/ 8880958 w 2770"/>
              <a:gd name="T3" fmla="*/ 3219666 h 940"/>
              <a:gd name="T4" fmla="*/ 3124618 w 2770"/>
              <a:gd name="T5" fmla="*/ 3294542 h 940"/>
              <a:gd name="T6" fmla="*/ 0 w 2770"/>
              <a:gd name="T7" fmla="*/ 1915944 h 940"/>
              <a:gd name="T8" fmla="*/ 0 w 2770"/>
              <a:gd name="T9" fmla="*/ 0 h 940"/>
              <a:gd name="T10" fmla="*/ 12190413 w 2770"/>
              <a:gd name="T11" fmla="*/ 0 h 940"/>
              <a:gd name="T12" fmla="*/ 12190413 w 2770"/>
              <a:gd name="T13" fmla="*/ 3365014 h 9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70" h="940">
                <a:moveTo>
                  <a:pt x="2770" y="764"/>
                </a:moveTo>
                <a:cubicBezTo>
                  <a:pt x="2770" y="764"/>
                  <a:pt x="2447" y="531"/>
                  <a:pt x="2018" y="731"/>
                </a:cubicBezTo>
                <a:cubicBezTo>
                  <a:pt x="1568" y="940"/>
                  <a:pt x="1502" y="395"/>
                  <a:pt x="710" y="748"/>
                </a:cubicBezTo>
                <a:cubicBezTo>
                  <a:pt x="296" y="932"/>
                  <a:pt x="0" y="435"/>
                  <a:pt x="0" y="435"/>
                </a:cubicBezTo>
                <a:cubicBezTo>
                  <a:pt x="0" y="0"/>
                  <a:pt x="0" y="0"/>
                  <a:pt x="0" y="0"/>
                </a:cubicBezTo>
                <a:cubicBezTo>
                  <a:pt x="2770" y="0"/>
                  <a:pt x="2770" y="0"/>
                  <a:pt x="2770" y="0"/>
                </a:cubicBezTo>
                <a:lnTo>
                  <a:pt x="2770" y="764"/>
                </a:lnTo>
                <a:close/>
              </a:path>
            </a:pathLst>
          </a:custGeom>
          <a:solidFill>
            <a:schemeClr val="accent2">
              <a:lumMod val="75000"/>
              <a:alpha val="50000"/>
            </a:schemeClr>
          </a:solidFill>
          <a:ln>
            <a:noFill/>
          </a:ln>
        </p:spPr>
        <p:txBody>
          <a:bodyPr/>
          <a:lstStyle/>
          <a:p>
            <a:pPr algn="ctr"/>
            <a:endParaRPr lang="tr-TR" dirty="0">
              <a:solidFill>
                <a:schemeClr val="tx1">
                  <a:lumMod val="95000"/>
                  <a:lumOff val="5000"/>
                </a:schemeClr>
              </a:solidFill>
            </a:endParaRPr>
          </a:p>
        </p:txBody>
      </p:sp>
      <p:sp>
        <p:nvSpPr>
          <p:cNvPr id="26" name="Metin kutusu 25">
            <a:extLst>
              <a:ext uri="{FF2B5EF4-FFF2-40B4-BE49-F238E27FC236}">
                <a16:creationId xmlns:a16="http://schemas.microsoft.com/office/drawing/2014/main" id="{F782DD61-4E26-4E87-85EF-11FA8ED9F0F4}"/>
              </a:ext>
            </a:extLst>
          </p:cNvPr>
          <p:cNvSpPr txBox="1"/>
          <p:nvPr/>
        </p:nvSpPr>
        <p:spPr>
          <a:xfrm>
            <a:off x="3560996" y="3222749"/>
            <a:ext cx="2266205" cy="2256323"/>
          </a:xfrm>
          <a:prstGeom prst="rect">
            <a:avLst/>
          </a:prstGeom>
          <a:noFill/>
        </p:spPr>
        <p:txBody>
          <a:bodyPr wrap="square" rtlCol="0">
            <a:spAutoFit/>
          </a:bodyPr>
          <a:lstStyle/>
          <a:p>
            <a:pPr>
              <a:lnSpc>
                <a:spcPct val="107000"/>
              </a:lnSpc>
              <a:spcAft>
                <a:spcPts val="800"/>
              </a:spcAft>
            </a:pPr>
            <a:r>
              <a:rPr lang="tr-TR" dirty="0">
                <a:latin typeface="Calibri" panose="020F0502020204030204" pitchFamily="34" charset="0"/>
                <a:ea typeface="Calibri" panose="020F0502020204030204" pitchFamily="34" charset="0"/>
                <a:cs typeface="Arial" panose="020B0604020202020204" pitchFamily="34" charset="0"/>
              </a:rPr>
              <a:t>Amortisman Tablosu kontrol edilmelidir.</a:t>
            </a:r>
          </a:p>
          <a:p>
            <a:pPr>
              <a:lnSpc>
                <a:spcPct val="107000"/>
              </a:lnSpc>
              <a:spcAft>
                <a:spcPts val="800"/>
              </a:spcAft>
            </a:pPr>
            <a:r>
              <a:rPr lang="tr-TR" dirty="0">
                <a:latin typeface="Calibri" panose="020F0502020204030204" pitchFamily="34" charset="0"/>
                <a:ea typeface="Calibri" panose="020F0502020204030204" pitchFamily="34" charset="0"/>
                <a:cs typeface="Arial" panose="020B0604020202020204" pitchFamily="34" charset="0"/>
              </a:rPr>
              <a:t>2024 yılı amortisman giderleri enflasyon düzeltmesine tabi tutulmuş değerleri üzerinden ayrılır</a:t>
            </a:r>
          </a:p>
        </p:txBody>
      </p:sp>
      <p:sp>
        <p:nvSpPr>
          <p:cNvPr id="20" name="Metin kutusu 19">
            <a:extLst>
              <a:ext uri="{FF2B5EF4-FFF2-40B4-BE49-F238E27FC236}">
                <a16:creationId xmlns:a16="http://schemas.microsoft.com/office/drawing/2014/main" id="{31BF5066-AF32-4060-AD55-6E092928E5D1}"/>
              </a:ext>
            </a:extLst>
          </p:cNvPr>
          <p:cNvSpPr txBox="1"/>
          <p:nvPr/>
        </p:nvSpPr>
        <p:spPr>
          <a:xfrm>
            <a:off x="6246303" y="3251693"/>
            <a:ext cx="2610825" cy="1971374"/>
          </a:xfrm>
          <a:prstGeom prst="rect">
            <a:avLst/>
          </a:prstGeom>
          <a:noFill/>
        </p:spPr>
        <p:txBody>
          <a:bodyPr wrap="square" rtlCol="0">
            <a:spAutoFit/>
          </a:bodyPr>
          <a:lstStyle/>
          <a:p>
            <a:pPr>
              <a:lnSpc>
                <a:spcPct val="107000"/>
              </a:lnSpc>
              <a:spcAft>
                <a:spcPts val="800"/>
              </a:spcAft>
            </a:pPr>
            <a:r>
              <a:rPr lang="tr-TR" dirty="0">
                <a:latin typeface="Calibri" panose="020F0502020204030204" pitchFamily="34" charset="0"/>
                <a:ea typeface="Calibri" panose="020F0502020204030204" pitchFamily="34" charset="0"/>
                <a:cs typeface="Arial" panose="020B0604020202020204" pitchFamily="34" charset="0"/>
              </a:rPr>
              <a:t>Normal </a:t>
            </a:r>
          </a:p>
          <a:p>
            <a:pPr>
              <a:lnSpc>
                <a:spcPct val="107000"/>
              </a:lnSpc>
              <a:spcAft>
                <a:spcPts val="800"/>
              </a:spcAft>
            </a:pPr>
            <a:r>
              <a:rPr lang="tr-TR" dirty="0">
                <a:latin typeface="Calibri" panose="020F0502020204030204" pitchFamily="34" charset="0"/>
                <a:ea typeface="Calibri" panose="020F0502020204030204" pitchFamily="34" charset="0"/>
                <a:cs typeface="Arial" panose="020B0604020202020204" pitchFamily="34" charset="0"/>
              </a:rPr>
              <a:t>Azalan Bakiyeler Usulü</a:t>
            </a:r>
          </a:p>
          <a:p>
            <a:pPr>
              <a:lnSpc>
                <a:spcPct val="107000"/>
              </a:lnSpc>
              <a:spcAft>
                <a:spcPts val="800"/>
              </a:spcAft>
            </a:pPr>
            <a:r>
              <a:rPr lang="tr-TR" dirty="0">
                <a:latin typeface="Calibri" panose="020F0502020204030204" pitchFamily="34" charset="0"/>
                <a:ea typeface="Calibri" panose="020F0502020204030204" pitchFamily="34" charset="0"/>
                <a:cs typeface="Arial" panose="020B0604020202020204" pitchFamily="34" charset="0"/>
              </a:rPr>
              <a:t>Fevkalade</a:t>
            </a:r>
          </a:p>
          <a:p>
            <a:pPr>
              <a:lnSpc>
                <a:spcPct val="107000"/>
              </a:lnSpc>
              <a:spcAft>
                <a:spcPts val="800"/>
              </a:spcAft>
            </a:pPr>
            <a:r>
              <a:rPr lang="tr-TR" dirty="0">
                <a:latin typeface="Calibri" panose="020F0502020204030204" pitchFamily="34" charset="0"/>
                <a:ea typeface="Calibri" panose="020F0502020204030204" pitchFamily="34" charset="0"/>
                <a:cs typeface="Arial" panose="020B0604020202020204" pitchFamily="34" charset="0"/>
              </a:rPr>
              <a:t>Gün esası</a:t>
            </a:r>
          </a:p>
          <a:p>
            <a:pPr>
              <a:lnSpc>
                <a:spcPct val="107000"/>
              </a:lnSpc>
              <a:spcAft>
                <a:spcPts val="800"/>
              </a:spcAft>
            </a:pPr>
            <a:r>
              <a:rPr lang="tr-TR" dirty="0">
                <a:latin typeface="Calibri" panose="020F0502020204030204" pitchFamily="34" charset="0"/>
                <a:ea typeface="Calibri" panose="020F0502020204030204" pitchFamily="34" charset="0"/>
                <a:cs typeface="Arial" panose="020B0604020202020204" pitchFamily="34" charset="0"/>
              </a:rPr>
              <a:t>Binek Otomobiller</a:t>
            </a:r>
          </a:p>
        </p:txBody>
      </p:sp>
      <p:sp>
        <p:nvSpPr>
          <p:cNvPr id="27" name="Metin kutusu 26">
            <a:extLst>
              <a:ext uri="{FF2B5EF4-FFF2-40B4-BE49-F238E27FC236}">
                <a16:creationId xmlns:a16="http://schemas.microsoft.com/office/drawing/2014/main" id="{3F60D2E8-DEAF-42AA-895F-27438B4F1056}"/>
              </a:ext>
            </a:extLst>
          </p:cNvPr>
          <p:cNvSpPr txBox="1"/>
          <p:nvPr/>
        </p:nvSpPr>
        <p:spPr>
          <a:xfrm>
            <a:off x="9365055" y="3222749"/>
            <a:ext cx="2561833" cy="774507"/>
          </a:xfrm>
          <a:prstGeom prst="rect">
            <a:avLst/>
          </a:prstGeom>
          <a:noFill/>
        </p:spPr>
        <p:txBody>
          <a:bodyPr wrap="square" rtlCol="0">
            <a:spAutoFit/>
          </a:bodyPr>
          <a:lstStyle/>
          <a:p>
            <a:pPr>
              <a:lnSpc>
                <a:spcPct val="107000"/>
              </a:lnSpc>
              <a:spcAft>
                <a:spcPts val="800"/>
              </a:spcAft>
            </a:pPr>
            <a:r>
              <a:rPr lang="tr-TR" dirty="0">
                <a:latin typeface="Calibri" panose="020F0502020204030204" pitchFamily="34" charset="0"/>
                <a:ea typeface="Calibri" panose="020F0502020204030204" pitchFamily="34" charset="0"/>
                <a:cs typeface="Arial" panose="020B0604020202020204" pitchFamily="34" charset="0"/>
              </a:rPr>
              <a:t>Yenileme Fonu</a:t>
            </a:r>
          </a:p>
          <a:p>
            <a:pPr>
              <a:lnSpc>
                <a:spcPct val="107000"/>
              </a:lnSpc>
              <a:spcAft>
                <a:spcPts val="800"/>
              </a:spcAft>
            </a:pPr>
            <a:r>
              <a:rPr lang="tr-TR" dirty="0">
                <a:latin typeface="Calibri" panose="020F0502020204030204" pitchFamily="34" charset="0"/>
                <a:ea typeface="Calibri" panose="020F0502020204030204" pitchFamily="34" charset="0"/>
                <a:cs typeface="Arial" panose="020B0604020202020204" pitchFamily="34" charset="0"/>
              </a:rPr>
              <a:t>Değer Artış Fonu</a:t>
            </a:r>
          </a:p>
        </p:txBody>
      </p:sp>
      <p:sp>
        <p:nvSpPr>
          <p:cNvPr id="28" name="Alt Başlık 8">
            <a:extLst>
              <a:ext uri="{FF2B5EF4-FFF2-40B4-BE49-F238E27FC236}">
                <a16:creationId xmlns:a16="http://schemas.microsoft.com/office/drawing/2014/main" id="{93B1FF28-7873-4E3E-ABF4-668A031A8D32}"/>
              </a:ext>
            </a:extLst>
          </p:cNvPr>
          <p:cNvSpPr txBox="1">
            <a:spLocks/>
          </p:cNvSpPr>
          <p:nvPr/>
        </p:nvSpPr>
        <p:spPr>
          <a:xfrm>
            <a:off x="1902897" y="-51826"/>
            <a:ext cx="7178351"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buFontTx/>
              <a:buNone/>
            </a:pPr>
            <a:r>
              <a:rPr lang="tr-TR" altLang="en-US" sz="3200" dirty="0">
                <a:solidFill>
                  <a:schemeClr val="tx1">
                    <a:lumMod val="95000"/>
                    <a:lumOff val="5000"/>
                  </a:schemeClr>
                </a:solidFill>
                <a:latin typeface="Bahnschrift SemiLight" panose="020B0502040204020203" pitchFamily="34" charset="0"/>
              </a:rPr>
              <a:t>ENVANTER İŞLEMLERİ</a:t>
            </a:r>
            <a:endParaRPr lang="en-US" altLang="en-US" sz="3200" dirty="0">
              <a:solidFill>
                <a:schemeClr val="tx1">
                  <a:lumMod val="95000"/>
                  <a:lumOff val="5000"/>
                </a:schemeClr>
              </a:solidFill>
              <a:latin typeface="Bahnschrift SemiLight" panose="020B0502040204020203" pitchFamily="34" charset="0"/>
            </a:endParaRPr>
          </a:p>
        </p:txBody>
      </p:sp>
    </p:spTree>
    <p:extLst>
      <p:ext uri="{BB962C8B-B14F-4D97-AF65-F5344CB8AC3E}">
        <p14:creationId xmlns:p14="http://schemas.microsoft.com/office/powerpoint/2010/main" val="3740772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grpSp>
        <p:nvGrpSpPr>
          <p:cNvPr id="2" name="Группа 1">
            <a:extLst>
              <a:ext uri="{FF2B5EF4-FFF2-40B4-BE49-F238E27FC236}">
                <a16:creationId xmlns:a16="http://schemas.microsoft.com/office/drawing/2014/main" id="{FAEEB802-E949-1D4A-815D-0454C1010098}"/>
              </a:ext>
            </a:extLst>
          </p:cNvPr>
          <p:cNvGrpSpPr/>
          <p:nvPr/>
        </p:nvGrpSpPr>
        <p:grpSpPr>
          <a:xfrm>
            <a:off x="2117725" y="1284287"/>
            <a:ext cx="3130549" cy="4433888"/>
            <a:chOff x="2117725" y="1284287"/>
            <a:chExt cx="3130549" cy="4433888"/>
          </a:xfrm>
        </p:grpSpPr>
        <p:sp>
          <p:nvSpPr>
            <p:cNvPr id="153" name="Google Shape;153;p15"/>
            <p:cNvSpPr/>
            <p:nvPr/>
          </p:nvSpPr>
          <p:spPr>
            <a:xfrm>
              <a:off x="2400300" y="3756025"/>
              <a:ext cx="1641475" cy="1030287"/>
            </a:xfrm>
            <a:custGeom>
              <a:avLst/>
              <a:gdLst/>
              <a:ahLst/>
              <a:cxnLst/>
              <a:rect l="l" t="t" r="r" b="b"/>
              <a:pathLst>
                <a:path w="1034" h="649" extrusionOk="0">
                  <a:moveTo>
                    <a:pt x="1034" y="358"/>
                  </a:moveTo>
                  <a:lnTo>
                    <a:pt x="632" y="0"/>
                  </a:lnTo>
                  <a:lnTo>
                    <a:pt x="0" y="649"/>
                  </a:lnTo>
                  <a:lnTo>
                    <a:pt x="1034" y="358"/>
                  </a:lnTo>
                  <a:close/>
                </a:path>
              </a:pathLst>
            </a:custGeom>
            <a:solidFill>
              <a:srgbClr val="64D1D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154" name="Google Shape;154;p15"/>
            <p:cNvSpPr/>
            <p:nvPr/>
          </p:nvSpPr>
          <p:spPr>
            <a:xfrm>
              <a:off x="3465512" y="3254375"/>
              <a:ext cx="1481137" cy="439737"/>
            </a:xfrm>
            <a:custGeom>
              <a:avLst/>
              <a:gdLst/>
              <a:ahLst/>
              <a:cxnLst/>
              <a:rect l="l" t="t" r="r" b="b"/>
              <a:pathLst>
                <a:path w="334" h="99" extrusionOk="0">
                  <a:moveTo>
                    <a:pt x="334" y="0"/>
                  </a:moveTo>
                  <a:cubicBezTo>
                    <a:pt x="0" y="99"/>
                    <a:pt x="0" y="99"/>
                    <a:pt x="0" y="99"/>
                  </a:cubicBezTo>
                  <a:cubicBezTo>
                    <a:pt x="263" y="99"/>
                    <a:pt x="263" y="99"/>
                    <a:pt x="263" y="99"/>
                  </a:cubicBezTo>
                  <a:cubicBezTo>
                    <a:pt x="294" y="61"/>
                    <a:pt x="318" y="28"/>
                    <a:pt x="334" y="0"/>
                  </a:cubicBezTo>
                  <a:close/>
                </a:path>
              </a:pathLst>
            </a:custGeom>
            <a:solidFill>
              <a:srgbClr val="78012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155" name="Google Shape;155;p15"/>
            <p:cNvSpPr/>
            <p:nvPr/>
          </p:nvSpPr>
          <p:spPr>
            <a:xfrm>
              <a:off x="3465512" y="2668587"/>
              <a:ext cx="1481137" cy="1025525"/>
            </a:xfrm>
            <a:custGeom>
              <a:avLst/>
              <a:gdLst/>
              <a:ahLst/>
              <a:cxnLst/>
              <a:rect l="l" t="t" r="r" b="b"/>
              <a:pathLst>
                <a:path w="334" h="231" extrusionOk="0">
                  <a:moveTo>
                    <a:pt x="159" y="0"/>
                  </a:moveTo>
                  <a:cubicBezTo>
                    <a:pt x="157" y="30"/>
                    <a:pt x="145" y="60"/>
                    <a:pt x="123" y="91"/>
                  </a:cubicBezTo>
                  <a:cubicBezTo>
                    <a:pt x="98" y="126"/>
                    <a:pt x="57" y="172"/>
                    <a:pt x="0" y="231"/>
                  </a:cubicBezTo>
                  <a:cubicBezTo>
                    <a:pt x="334" y="132"/>
                    <a:pt x="334" y="132"/>
                    <a:pt x="334" y="132"/>
                  </a:cubicBezTo>
                  <a:lnTo>
                    <a:pt x="159" y="0"/>
                  </a:lnTo>
                  <a:close/>
                </a:path>
              </a:pathLst>
            </a:custGeom>
            <a:solidFill>
              <a:srgbClr val="8C103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156" name="Google Shape;156;p15"/>
            <p:cNvSpPr/>
            <p:nvPr/>
          </p:nvSpPr>
          <p:spPr>
            <a:xfrm>
              <a:off x="4170362" y="2668587"/>
              <a:ext cx="944562" cy="585787"/>
            </a:xfrm>
            <a:custGeom>
              <a:avLst/>
              <a:gdLst/>
              <a:ahLst/>
              <a:cxnLst/>
              <a:rect l="l" t="t" r="r" b="b"/>
              <a:pathLst>
                <a:path w="213" h="132" extrusionOk="0">
                  <a:moveTo>
                    <a:pt x="213" y="0"/>
                  </a:moveTo>
                  <a:cubicBezTo>
                    <a:pt x="0" y="0"/>
                    <a:pt x="0" y="0"/>
                    <a:pt x="0" y="0"/>
                  </a:cubicBezTo>
                  <a:cubicBezTo>
                    <a:pt x="175" y="132"/>
                    <a:pt x="175" y="132"/>
                    <a:pt x="175" y="132"/>
                  </a:cubicBezTo>
                  <a:cubicBezTo>
                    <a:pt x="198" y="90"/>
                    <a:pt x="211" y="46"/>
                    <a:pt x="213" y="0"/>
                  </a:cubicBezTo>
                  <a:close/>
                </a:path>
              </a:pathLst>
            </a:custGeom>
            <a:solidFill>
              <a:srgbClr val="A632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157" name="Google Shape;157;p15"/>
            <p:cNvSpPr/>
            <p:nvPr/>
          </p:nvSpPr>
          <p:spPr>
            <a:xfrm>
              <a:off x="2117725" y="1528762"/>
              <a:ext cx="774700" cy="1171575"/>
            </a:xfrm>
            <a:custGeom>
              <a:avLst/>
              <a:gdLst/>
              <a:ahLst/>
              <a:cxnLst/>
              <a:rect l="l" t="t" r="r" b="b"/>
              <a:pathLst>
                <a:path w="175" h="264" extrusionOk="0">
                  <a:moveTo>
                    <a:pt x="150" y="0"/>
                  </a:moveTo>
                  <a:cubicBezTo>
                    <a:pt x="96" y="36"/>
                    <a:pt x="46" y="90"/>
                    <a:pt x="0" y="160"/>
                  </a:cubicBezTo>
                  <a:cubicBezTo>
                    <a:pt x="175" y="264"/>
                    <a:pt x="175" y="264"/>
                    <a:pt x="175" y="264"/>
                  </a:cubicBezTo>
                  <a:lnTo>
                    <a:pt x="150" y="0"/>
                  </a:lnTo>
                  <a:close/>
                </a:path>
              </a:pathLst>
            </a:custGeom>
            <a:solidFill>
              <a:srgbClr val="FFCB8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158" name="Google Shape;158;p15"/>
            <p:cNvSpPr/>
            <p:nvPr/>
          </p:nvSpPr>
          <p:spPr>
            <a:xfrm>
              <a:off x="2782887" y="1284287"/>
              <a:ext cx="890587" cy="830262"/>
            </a:xfrm>
            <a:custGeom>
              <a:avLst/>
              <a:gdLst/>
              <a:ahLst/>
              <a:cxnLst/>
              <a:rect l="l" t="t" r="r" b="b"/>
              <a:pathLst>
                <a:path w="201" h="187" extrusionOk="0">
                  <a:moveTo>
                    <a:pt x="201" y="0"/>
                  </a:moveTo>
                  <a:cubicBezTo>
                    <a:pt x="120" y="1"/>
                    <a:pt x="53" y="19"/>
                    <a:pt x="0" y="55"/>
                  </a:cubicBezTo>
                  <a:cubicBezTo>
                    <a:pt x="201" y="187"/>
                    <a:pt x="201" y="187"/>
                    <a:pt x="201" y="187"/>
                  </a:cubicBezTo>
                  <a:lnTo>
                    <a:pt x="201" y="0"/>
                  </a:lnTo>
                  <a:close/>
                </a:path>
              </a:pathLst>
            </a:custGeom>
            <a:solidFill>
              <a:srgbClr val="FAAC3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159" name="Google Shape;159;p15"/>
            <p:cNvSpPr/>
            <p:nvPr/>
          </p:nvSpPr>
          <p:spPr>
            <a:xfrm>
              <a:off x="2782887" y="1528762"/>
              <a:ext cx="890587" cy="1171575"/>
            </a:xfrm>
            <a:custGeom>
              <a:avLst/>
              <a:gdLst/>
              <a:ahLst/>
              <a:cxnLst/>
              <a:rect l="l" t="t" r="r" b="b"/>
              <a:pathLst>
                <a:path w="201" h="264" extrusionOk="0">
                  <a:moveTo>
                    <a:pt x="199" y="132"/>
                  </a:moveTo>
                  <a:cubicBezTo>
                    <a:pt x="200" y="132"/>
                    <a:pt x="201" y="132"/>
                    <a:pt x="201" y="132"/>
                  </a:cubicBezTo>
                  <a:cubicBezTo>
                    <a:pt x="0" y="0"/>
                    <a:pt x="0" y="0"/>
                    <a:pt x="0" y="0"/>
                  </a:cubicBezTo>
                  <a:cubicBezTo>
                    <a:pt x="25" y="264"/>
                    <a:pt x="25" y="264"/>
                    <a:pt x="25" y="264"/>
                  </a:cubicBezTo>
                  <a:cubicBezTo>
                    <a:pt x="80" y="176"/>
                    <a:pt x="138" y="132"/>
                    <a:pt x="199" y="132"/>
                  </a:cubicBezTo>
                  <a:close/>
                </a:path>
              </a:pathLst>
            </a:custGeom>
            <a:solidFill>
              <a:srgbClr val="FFBE5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160" name="Google Shape;160;p15"/>
            <p:cNvSpPr/>
            <p:nvPr/>
          </p:nvSpPr>
          <p:spPr>
            <a:xfrm>
              <a:off x="3722687" y="1679575"/>
              <a:ext cx="1011237" cy="927100"/>
            </a:xfrm>
            <a:custGeom>
              <a:avLst/>
              <a:gdLst/>
              <a:ahLst/>
              <a:cxnLst/>
              <a:rect l="l" t="t" r="r" b="b"/>
              <a:pathLst>
                <a:path w="228" h="209" extrusionOk="0">
                  <a:moveTo>
                    <a:pt x="102" y="209"/>
                  </a:moveTo>
                  <a:cubicBezTo>
                    <a:pt x="228" y="0"/>
                    <a:pt x="228" y="0"/>
                    <a:pt x="228" y="0"/>
                  </a:cubicBezTo>
                  <a:cubicBezTo>
                    <a:pt x="228" y="0"/>
                    <a:pt x="228" y="0"/>
                    <a:pt x="228" y="0"/>
                  </a:cubicBezTo>
                  <a:cubicBezTo>
                    <a:pt x="0" y="99"/>
                    <a:pt x="0" y="99"/>
                    <a:pt x="0" y="99"/>
                  </a:cubicBezTo>
                  <a:cubicBezTo>
                    <a:pt x="28" y="101"/>
                    <a:pt x="51" y="112"/>
                    <a:pt x="70" y="131"/>
                  </a:cubicBezTo>
                  <a:cubicBezTo>
                    <a:pt x="90" y="152"/>
                    <a:pt x="101" y="178"/>
                    <a:pt x="102" y="209"/>
                  </a:cubicBezTo>
                  <a:close/>
                </a:path>
              </a:pathLst>
            </a:custGeom>
            <a:solidFill>
              <a:srgbClr val="E2494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161" name="Google Shape;161;p15"/>
            <p:cNvSpPr/>
            <p:nvPr/>
          </p:nvSpPr>
          <p:spPr>
            <a:xfrm>
              <a:off x="4175125" y="1679575"/>
              <a:ext cx="939800" cy="927100"/>
            </a:xfrm>
            <a:custGeom>
              <a:avLst/>
              <a:gdLst/>
              <a:ahLst/>
              <a:cxnLst/>
              <a:rect l="l" t="t" r="r" b="b"/>
              <a:pathLst>
                <a:path w="212" h="209" extrusionOk="0">
                  <a:moveTo>
                    <a:pt x="212" y="209"/>
                  </a:moveTo>
                  <a:cubicBezTo>
                    <a:pt x="212" y="122"/>
                    <a:pt x="183" y="53"/>
                    <a:pt x="126" y="0"/>
                  </a:cubicBezTo>
                  <a:cubicBezTo>
                    <a:pt x="0" y="209"/>
                    <a:pt x="0" y="209"/>
                    <a:pt x="0" y="209"/>
                  </a:cubicBezTo>
                  <a:lnTo>
                    <a:pt x="212" y="209"/>
                  </a:lnTo>
                  <a:close/>
                </a:path>
              </a:pathLst>
            </a:custGeom>
            <a:solidFill>
              <a:srgbClr val="CC242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162" name="Google Shape;162;p15"/>
            <p:cNvSpPr/>
            <p:nvPr/>
          </p:nvSpPr>
          <p:spPr>
            <a:xfrm>
              <a:off x="3722687" y="1284287"/>
              <a:ext cx="1011237" cy="835025"/>
            </a:xfrm>
            <a:custGeom>
              <a:avLst/>
              <a:gdLst/>
              <a:ahLst/>
              <a:cxnLst/>
              <a:rect l="l" t="t" r="r" b="b"/>
              <a:pathLst>
                <a:path w="228" h="188" extrusionOk="0">
                  <a:moveTo>
                    <a:pt x="219" y="81"/>
                  </a:moveTo>
                  <a:cubicBezTo>
                    <a:pt x="156" y="28"/>
                    <a:pt x="83" y="1"/>
                    <a:pt x="0" y="0"/>
                  </a:cubicBezTo>
                  <a:cubicBezTo>
                    <a:pt x="0" y="188"/>
                    <a:pt x="0" y="188"/>
                    <a:pt x="0" y="188"/>
                  </a:cubicBezTo>
                  <a:cubicBezTo>
                    <a:pt x="228" y="89"/>
                    <a:pt x="228" y="89"/>
                    <a:pt x="228" y="89"/>
                  </a:cubicBezTo>
                  <a:cubicBezTo>
                    <a:pt x="225" y="86"/>
                    <a:pt x="222" y="83"/>
                    <a:pt x="219" y="81"/>
                  </a:cubicBezTo>
                  <a:close/>
                </a:path>
              </a:pathLst>
            </a:custGeom>
            <a:solidFill>
              <a:srgbClr val="F06E6E"/>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163" name="Google Shape;163;p15"/>
            <p:cNvSpPr/>
            <p:nvPr/>
          </p:nvSpPr>
          <p:spPr>
            <a:xfrm>
              <a:off x="3744912" y="4848225"/>
              <a:ext cx="1503362" cy="869950"/>
            </a:xfrm>
            <a:custGeom>
              <a:avLst/>
              <a:gdLst/>
              <a:ahLst/>
              <a:cxnLst/>
              <a:rect l="l" t="t" r="r" b="b"/>
              <a:pathLst>
                <a:path w="947" h="548" extrusionOk="0">
                  <a:moveTo>
                    <a:pt x="472" y="0"/>
                  </a:moveTo>
                  <a:lnTo>
                    <a:pt x="0" y="548"/>
                  </a:lnTo>
                  <a:lnTo>
                    <a:pt x="947" y="548"/>
                  </a:lnTo>
                  <a:lnTo>
                    <a:pt x="472" y="0"/>
                  </a:lnTo>
                  <a:close/>
                </a:path>
              </a:pathLst>
            </a:custGeom>
            <a:solidFill>
              <a:srgbClr val="06528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164" name="Google Shape;164;p15"/>
            <p:cNvSpPr/>
            <p:nvPr/>
          </p:nvSpPr>
          <p:spPr>
            <a:xfrm>
              <a:off x="4494212" y="4848225"/>
              <a:ext cx="754062" cy="869950"/>
            </a:xfrm>
            <a:custGeom>
              <a:avLst/>
              <a:gdLst/>
              <a:ahLst/>
              <a:cxnLst/>
              <a:rect l="l" t="t" r="r" b="b"/>
              <a:pathLst>
                <a:path w="475" h="548" extrusionOk="0">
                  <a:moveTo>
                    <a:pt x="0" y="0"/>
                  </a:moveTo>
                  <a:lnTo>
                    <a:pt x="475" y="548"/>
                  </a:lnTo>
                  <a:lnTo>
                    <a:pt x="475" y="0"/>
                  </a:lnTo>
                  <a:lnTo>
                    <a:pt x="0" y="0"/>
                  </a:lnTo>
                  <a:close/>
                </a:path>
              </a:pathLst>
            </a:custGeom>
            <a:solidFill>
              <a:srgbClr val="0A436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165" name="Google Shape;165;p15"/>
            <p:cNvSpPr/>
            <p:nvPr/>
          </p:nvSpPr>
          <p:spPr>
            <a:xfrm>
              <a:off x="3744912" y="4848225"/>
              <a:ext cx="749300" cy="869950"/>
            </a:xfrm>
            <a:custGeom>
              <a:avLst/>
              <a:gdLst/>
              <a:ahLst/>
              <a:cxnLst/>
              <a:rect l="l" t="t" r="r" b="b"/>
              <a:pathLst>
                <a:path w="472" h="548" extrusionOk="0">
                  <a:moveTo>
                    <a:pt x="0" y="0"/>
                  </a:moveTo>
                  <a:lnTo>
                    <a:pt x="0" y="548"/>
                  </a:lnTo>
                  <a:lnTo>
                    <a:pt x="472" y="0"/>
                  </a:lnTo>
                  <a:lnTo>
                    <a:pt x="0" y="0"/>
                  </a:lnTo>
                  <a:close/>
                </a:path>
              </a:pathLst>
            </a:custGeom>
            <a:solidFill>
              <a:srgbClr val="2070A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166" name="Google Shape;166;p15"/>
            <p:cNvSpPr/>
            <p:nvPr/>
          </p:nvSpPr>
          <p:spPr>
            <a:xfrm>
              <a:off x="2192337" y="4848225"/>
              <a:ext cx="1503362" cy="869950"/>
            </a:xfrm>
            <a:custGeom>
              <a:avLst/>
              <a:gdLst/>
              <a:ahLst/>
              <a:cxnLst/>
              <a:rect l="l" t="t" r="r" b="b"/>
              <a:pathLst>
                <a:path w="947" h="548" extrusionOk="0">
                  <a:moveTo>
                    <a:pt x="0" y="548"/>
                  </a:moveTo>
                  <a:lnTo>
                    <a:pt x="947" y="548"/>
                  </a:lnTo>
                  <a:lnTo>
                    <a:pt x="475" y="0"/>
                  </a:lnTo>
                  <a:lnTo>
                    <a:pt x="0" y="548"/>
                  </a:lnTo>
                  <a:close/>
                </a:path>
              </a:pathLst>
            </a:custGeom>
            <a:solidFill>
              <a:srgbClr val="34B2E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167" name="Google Shape;167;p15"/>
            <p:cNvSpPr/>
            <p:nvPr/>
          </p:nvSpPr>
          <p:spPr>
            <a:xfrm>
              <a:off x="2400300" y="4324350"/>
              <a:ext cx="1641475" cy="461962"/>
            </a:xfrm>
            <a:custGeom>
              <a:avLst/>
              <a:gdLst/>
              <a:ahLst/>
              <a:cxnLst/>
              <a:rect l="l" t="t" r="r" b="b"/>
              <a:pathLst>
                <a:path w="1034" h="291" extrusionOk="0">
                  <a:moveTo>
                    <a:pt x="755" y="291"/>
                  </a:moveTo>
                  <a:lnTo>
                    <a:pt x="1034" y="0"/>
                  </a:lnTo>
                  <a:lnTo>
                    <a:pt x="0" y="291"/>
                  </a:lnTo>
                  <a:lnTo>
                    <a:pt x="755" y="291"/>
                  </a:lnTo>
                  <a:close/>
                </a:path>
              </a:pathLst>
            </a:custGeom>
            <a:solidFill>
              <a:srgbClr val="3DC6D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168" name="Google Shape;168;p15"/>
            <p:cNvSpPr/>
            <p:nvPr/>
          </p:nvSpPr>
          <p:spPr>
            <a:xfrm>
              <a:off x="3403600" y="3756025"/>
              <a:ext cx="1169987" cy="568325"/>
            </a:xfrm>
            <a:custGeom>
              <a:avLst/>
              <a:gdLst/>
              <a:ahLst/>
              <a:cxnLst/>
              <a:rect l="l" t="t" r="r" b="b"/>
              <a:pathLst>
                <a:path w="264" h="128" extrusionOk="0">
                  <a:moveTo>
                    <a:pt x="264" y="0"/>
                  </a:moveTo>
                  <a:cubicBezTo>
                    <a:pt x="0" y="0"/>
                    <a:pt x="0" y="0"/>
                    <a:pt x="0" y="0"/>
                  </a:cubicBezTo>
                  <a:cubicBezTo>
                    <a:pt x="144" y="128"/>
                    <a:pt x="144" y="128"/>
                    <a:pt x="144" y="128"/>
                  </a:cubicBezTo>
                  <a:cubicBezTo>
                    <a:pt x="206" y="63"/>
                    <a:pt x="206" y="63"/>
                    <a:pt x="206" y="63"/>
                  </a:cubicBezTo>
                  <a:cubicBezTo>
                    <a:pt x="228" y="41"/>
                    <a:pt x="247" y="20"/>
                    <a:pt x="264" y="0"/>
                  </a:cubicBezTo>
                  <a:close/>
                </a:path>
              </a:pathLst>
            </a:custGeom>
            <a:solidFill>
              <a:srgbClr val="91E5EB"/>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169" name="Google Shape;169;p15"/>
            <p:cNvSpPr/>
            <p:nvPr/>
          </p:nvSpPr>
          <p:spPr>
            <a:xfrm>
              <a:off x="2192337" y="4848225"/>
              <a:ext cx="754062" cy="869950"/>
            </a:xfrm>
            <a:custGeom>
              <a:avLst/>
              <a:gdLst/>
              <a:ahLst/>
              <a:cxnLst/>
              <a:rect l="l" t="t" r="r" b="b"/>
              <a:pathLst>
                <a:path w="475" h="548" extrusionOk="0">
                  <a:moveTo>
                    <a:pt x="92" y="0"/>
                  </a:moveTo>
                  <a:lnTo>
                    <a:pt x="0" y="95"/>
                  </a:lnTo>
                  <a:lnTo>
                    <a:pt x="0" y="548"/>
                  </a:lnTo>
                  <a:lnTo>
                    <a:pt x="475" y="0"/>
                  </a:lnTo>
                  <a:lnTo>
                    <a:pt x="92" y="0"/>
                  </a:lnTo>
                  <a:close/>
                </a:path>
              </a:pathLst>
            </a:custGeom>
            <a:solidFill>
              <a:srgbClr val="68CBF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170" name="Google Shape;170;p15"/>
            <p:cNvSpPr/>
            <p:nvPr/>
          </p:nvSpPr>
          <p:spPr>
            <a:xfrm>
              <a:off x="2946400" y="4848225"/>
              <a:ext cx="749300" cy="869950"/>
            </a:xfrm>
            <a:custGeom>
              <a:avLst/>
              <a:gdLst/>
              <a:ahLst/>
              <a:cxnLst/>
              <a:rect l="l" t="t" r="r" b="b"/>
              <a:pathLst>
                <a:path w="472" h="548" extrusionOk="0">
                  <a:moveTo>
                    <a:pt x="371" y="0"/>
                  </a:moveTo>
                  <a:lnTo>
                    <a:pt x="371" y="0"/>
                  </a:lnTo>
                  <a:lnTo>
                    <a:pt x="0" y="0"/>
                  </a:lnTo>
                  <a:lnTo>
                    <a:pt x="472" y="548"/>
                  </a:lnTo>
                  <a:lnTo>
                    <a:pt x="472" y="0"/>
                  </a:lnTo>
                  <a:lnTo>
                    <a:pt x="371" y="0"/>
                  </a:lnTo>
                  <a:close/>
                </a:path>
              </a:pathLst>
            </a:custGeom>
            <a:solidFill>
              <a:srgbClr val="22A2D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grpSp>
      <p:sp>
        <p:nvSpPr>
          <p:cNvPr id="27" name="Alt Başlık 8">
            <a:extLst>
              <a:ext uri="{FF2B5EF4-FFF2-40B4-BE49-F238E27FC236}">
                <a16:creationId xmlns:a16="http://schemas.microsoft.com/office/drawing/2014/main" id="{4A2228A3-5369-47B2-860C-23FBD725A3DA}"/>
              </a:ext>
            </a:extLst>
          </p:cNvPr>
          <p:cNvSpPr>
            <a:spLocks noGrp="1"/>
          </p:cNvSpPr>
          <p:nvPr>
            <p:ph type="subTitle" idx="1"/>
          </p:nvPr>
        </p:nvSpPr>
        <p:spPr>
          <a:xfrm>
            <a:off x="6373906" y="4222796"/>
            <a:ext cx="4567990" cy="1495379"/>
          </a:xfrm>
        </p:spPr>
        <p:txBody>
          <a:bodyPr rtlCol="0">
            <a:normAutofit/>
          </a:bodyPr>
          <a:lstStyle/>
          <a:p>
            <a:pPr>
              <a:buClr>
                <a:srgbClr val="282828"/>
              </a:buClr>
              <a:buSzPts val="2200"/>
            </a:pPr>
            <a:r>
              <a:rPr lang="tr-TR" altLang="en-US" sz="3200" b="1" dirty="0">
                <a:solidFill>
                  <a:schemeClr val="tx1"/>
                </a:solidFill>
                <a:latin typeface="Montserrat" panose="02000505000000020004" pitchFamily="2" charset="77"/>
                <a:cs typeface="Open Sans Semibold" panose="020B0706030804020204" pitchFamily="34" charset="0"/>
                <a:sym typeface="Open Sans Semibold" panose="020B0706030804020204" pitchFamily="34" charset="0"/>
              </a:rPr>
              <a:t>KDV Yönünden Dikkat Edilmes</a:t>
            </a:r>
            <a:r>
              <a:rPr lang="tr-TR" altLang="en-US" sz="3200" b="1" dirty="0">
                <a:latin typeface="Montserrat" panose="02000505000000020004" pitchFamily="2" charset="77"/>
                <a:cs typeface="Open Sans Semibold" panose="020B0706030804020204" pitchFamily="34" charset="0"/>
                <a:sym typeface="Open Sans Semibold" panose="020B0706030804020204" pitchFamily="34" charset="0"/>
              </a:rPr>
              <a:t>i Gerekenler</a:t>
            </a:r>
            <a:endParaRPr lang="tr-TR" sz="2400" dirty="0"/>
          </a:p>
        </p:txBody>
      </p:sp>
      <p:sp>
        <p:nvSpPr>
          <p:cNvPr id="22" name="Alt Başlık 8">
            <a:extLst>
              <a:ext uri="{FF2B5EF4-FFF2-40B4-BE49-F238E27FC236}">
                <a16:creationId xmlns:a16="http://schemas.microsoft.com/office/drawing/2014/main" id="{8266F254-3665-41E3-90CB-3172DBD2B7A5}"/>
              </a:ext>
            </a:extLst>
          </p:cNvPr>
          <p:cNvSpPr txBox="1">
            <a:spLocks/>
          </p:cNvSpPr>
          <p:nvPr/>
        </p:nvSpPr>
        <p:spPr>
          <a:xfrm>
            <a:off x="1902897" y="-51826"/>
            <a:ext cx="7178351"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buFontTx/>
              <a:buNone/>
            </a:pPr>
            <a:r>
              <a:rPr lang="tr-TR" altLang="en-US" sz="3200" dirty="0">
                <a:solidFill>
                  <a:schemeClr val="tx1">
                    <a:lumMod val="95000"/>
                    <a:lumOff val="5000"/>
                  </a:schemeClr>
                </a:solidFill>
                <a:latin typeface="Arial Rounded MT Bold" panose="020F0704030504030204" pitchFamily="34" charset="0"/>
              </a:rPr>
              <a:t>DÖNEM SONU HATIRLATMALAR  </a:t>
            </a:r>
            <a:endParaRPr lang="en-US" altLang="en-US" sz="3200" dirty="0">
              <a:solidFill>
                <a:schemeClr val="tx1">
                  <a:lumMod val="95000"/>
                  <a:lumOff val="5000"/>
                </a:schemeClr>
              </a:solidFill>
              <a:latin typeface="Arial Rounded MT Bold" panose="020F070403050403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79"/>
        <p:cNvGrpSpPr/>
        <p:nvPr/>
      </p:nvGrpSpPr>
      <p:grpSpPr>
        <a:xfrm>
          <a:off x="0" y="0"/>
          <a:ext cx="0" cy="0"/>
          <a:chOff x="0" y="0"/>
          <a:chExt cx="0" cy="0"/>
        </a:xfrm>
      </p:grpSpPr>
      <p:pic>
        <p:nvPicPr>
          <p:cNvPr id="980" name="Google Shape;980;p57"/>
          <p:cNvPicPr preferRelativeResize="0"/>
          <p:nvPr/>
        </p:nvPicPr>
        <p:blipFill rotWithShape="1">
          <a:blip r:embed="rId3">
            <a:alphaModFix/>
          </a:blip>
          <a:srcRect/>
          <a:stretch/>
        </p:blipFill>
        <p:spPr>
          <a:xfrm>
            <a:off x="334963" y="2104299"/>
            <a:ext cx="11485562" cy="906463"/>
          </a:xfrm>
          <a:prstGeom prst="rect">
            <a:avLst/>
          </a:prstGeom>
          <a:noFill/>
          <a:ln>
            <a:noFill/>
          </a:ln>
        </p:spPr>
      </p:pic>
      <p:sp>
        <p:nvSpPr>
          <p:cNvPr id="985" name="Google Shape;985;p57"/>
          <p:cNvSpPr/>
          <p:nvPr/>
        </p:nvSpPr>
        <p:spPr>
          <a:xfrm>
            <a:off x="1108134" y="5503137"/>
            <a:ext cx="1174750" cy="211137"/>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p:txBody>
      </p:sp>
      <p:sp>
        <p:nvSpPr>
          <p:cNvPr id="986" name="Google Shape;986;p57"/>
          <p:cNvSpPr/>
          <p:nvPr/>
        </p:nvSpPr>
        <p:spPr>
          <a:xfrm>
            <a:off x="4019627" y="5503137"/>
            <a:ext cx="1174750" cy="211137"/>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p:txBody>
      </p:sp>
      <p:sp>
        <p:nvSpPr>
          <p:cNvPr id="987" name="Google Shape;987;p57"/>
          <p:cNvSpPr/>
          <p:nvPr/>
        </p:nvSpPr>
        <p:spPr>
          <a:xfrm>
            <a:off x="7008019" y="5503137"/>
            <a:ext cx="1174750" cy="211137"/>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p:txBody>
      </p:sp>
      <p:sp>
        <p:nvSpPr>
          <p:cNvPr id="1027" name="Google Shape;1027;p57"/>
          <p:cNvSpPr/>
          <p:nvPr/>
        </p:nvSpPr>
        <p:spPr>
          <a:xfrm>
            <a:off x="334963" y="1316349"/>
            <a:ext cx="2981047" cy="50048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rgbClr val="000000"/>
                </a:solidFill>
                <a:latin typeface="Montserrat ExtraBold" panose="02000505000000020004" pitchFamily="2" charset="77"/>
                <a:ea typeface="Open Sans"/>
                <a:cs typeface="Open Sans"/>
                <a:sym typeface="Open Sans"/>
              </a:rPr>
              <a:t>Vergi İndirimi</a:t>
            </a:r>
            <a:endParaRPr sz="2400" b="1" dirty="0">
              <a:solidFill>
                <a:schemeClr val="dk1"/>
              </a:solidFill>
              <a:latin typeface="Montserrat ExtraBold" panose="02000505000000020004" pitchFamily="2" charset="77"/>
              <a:ea typeface="Calibri"/>
              <a:cs typeface="Calibri"/>
              <a:sym typeface="Calibri"/>
            </a:endParaRPr>
          </a:p>
        </p:txBody>
      </p:sp>
      <p:sp>
        <p:nvSpPr>
          <p:cNvPr id="1028" name="Google Shape;1028;p57"/>
          <p:cNvSpPr/>
          <p:nvPr/>
        </p:nvSpPr>
        <p:spPr>
          <a:xfrm>
            <a:off x="3482897" y="2401174"/>
            <a:ext cx="2187651" cy="354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1600" b="1" dirty="0">
                <a:latin typeface="Montserrat" panose="02000505000000020004" pitchFamily="2" charset="77"/>
                <a:ea typeface="Open Sans Semibold"/>
                <a:cs typeface="Open Sans Semibold"/>
                <a:sym typeface="Open Sans SemiBold"/>
              </a:rPr>
              <a:t>2</a:t>
            </a:r>
            <a:endParaRPr sz="1600" dirty="0">
              <a:latin typeface="Montserrat" panose="02000505000000020004" pitchFamily="2" charset="77"/>
              <a:ea typeface="Calibri"/>
              <a:cs typeface="Calibri"/>
              <a:sym typeface="Calibri"/>
            </a:endParaRPr>
          </a:p>
        </p:txBody>
      </p:sp>
      <p:sp>
        <p:nvSpPr>
          <p:cNvPr id="1029" name="Google Shape;1029;p57"/>
          <p:cNvSpPr/>
          <p:nvPr/>
        </p:nvSpPr>
        <p:spPr>
          <a:xfrm>
            <a:off x="7005201" y="2378938"/>
            <a:ext cx="1166098" cy="304799"/>
          </a:xfrm>
          <a:prstGeom prst="rect">
            <a:avLst/>
          </a:prstGeom>
          <a:noFill/>
          <a:ln>
            <a:noFill/>
          </a:ln>
        </p:spPr>
        <p:txBody>
          <a:bodyPr spcFirstLastPara="1" wrap="square" lIns="0" tIns="0" rIns="0" bIns="0" anchor="t" anchorCtr="0">
            <a:noAutofit/>
          </a:bodyPr>
          <a:lstStyle/>
          <a:p>
            <a:pPr lvl="0" algn="ctr"/>
            <a:r>
              <a:rPr lang="tr-TR" sz="1600" b="1" dirty="0">
                <a:latin typeface="Montserrat" panose="02000505000000020004" pitchFamily="2" charset="77"/>
                <a:ea typeface="Open Sans Semibold"/>
                <a:cs typeface="Open Sans Semibold"/>
                <a:sym typeface="Open Sans SemiBold"/>
              </a:rPr>
              <a:t>3</a:t>
            </a:r>
            <a:endParaRPr lang="tr-TR" sz="1600" dirty="0">
              <a:latin typeface="Montserrat" panose="02000505000000020004" pitchFamily="2" charset="77"/>
              <a:ea typeface="Calibri"/>
              <a:cs typeface="Calibri"/>
              <a:sym typeface="Calibri"/>
            </a:endParaRPr>
          </a:p>
        </p:txBody>
      </p:sp>
      <p:sp>
        <p:nvSpPr>
          <p:cNvPr id="1030" name="Google Shape;1030;p57"/>
          <p:cNvSpPr/>
          <p:nvPr/>
        </p:nvSpPr>
        <p:spPr>
          <a:xfrm>
            <a:off x="759498" y="2412293"/>
            <a:ext cx="1678902" cy="354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chemeClr val="bg1"/>
                </a:solidFill>
                <a:latin typeface="Montserrat" panose="02000505000000020004" pitchFamily="2" charset="77"/>
                <a:ea typeface="Open Sans Semibold"/>
                <a:cs typeface="Open Sans Semibold"/>
                <a:sym typeface="Open Sans SemiBold"/>
              </a:rPr>
              <a:t>1</a:t>
            </a:r>
            <a:endParaRPr sz="2400" dirty="0">
              <a:solidFill>
                <a:schemeClr val="bg1"/>
              </a:solidFill>
              <a:latin typeface="Montserrat" panose="02000505000000020004" pitchFamily="2" charset="77"/>
              <a:ea typeface="Calibri"/>
              <a:cs typeface="Calibri"/>
              <a:sym typeface="Calibri"/>
            </a:endParaRPr>
          </a:p>
        </p:txBody>
      </p:sp>
      <p:sp>
        <p:nvSpPr>
          <p:cNvPr id="1031" name="Google Shape;1031;p57"/>
          <p:cNvSpPr/>
          <p:nvPr/>
        </p:nvSpPr>
        <p:spPr>
          <a:xfrm>
            <a:off x="9566899" y="2449008"/>
            <a:ext cx="1925700" cy="354000"/>
          </a:xfrm>
          <a:prstGeom prst="rect">
            <a:avLst/>
          </a:prstGeom>
          <a:noFill/>
          <a:ln>
            <a:noFill/>
          </a:ln>
        </p:spPr>
        <p:txBody>
          <a:bodyPr spcFirstLastPara="1" wrap="square" lIns="0" tIns="0" rIns="0" bIns="0" anchor="t" anchorCtr="0">
            <a:noAutofit/>
          </a:bodyPr>
          <a:lstStyle/>
          <a:p>
            <a:pPr lvl="0" algn="ctr"/>
            <a:r>
              <a:rPr lang="tr-TR" sz="1400" b="1" dirty="0">
                <a:latin typeface="Montserrat" panose="02000505000000020004" pitchFamily="2" charset="77"/>
                <a:ea typeface="Open Sans Semibold"/>
                <a:cs typeface="Open Sans Semibold"/>
                <a:sym typeface="Open Sans SemiBold"/>
              </a:rPr>
              <a:t>4</a:t>
            </a:r>
            <a:endParaRPr sz="1400" dirty="0">
              <a:solidFill>
                <a:schemeClr val="lt1"/>
              </a:solidFill>
              <a:latin typeface="Montserrat" panose="02000505000000020004" pitchFamily="2" charset="77"/>
              <a:ea typeface="Calibri"/>
              <a:cs typeface="Calibri"/>
              <a:sym typeface="Calibri"/>
            </a:endParaRPr>
          </a:p>
        </p:txBody>
      </p:sp>
      <p:sp>
        <p:nvSpPr>
          <p:cNvPr id="1041" name="Google Shape;1041;p57"/>
          <p:cNvSpPr/>
          <p:nvPr/>
        </p:nvSpPr>
        <p:spPr>
          <a:xfrm>
            <a:off x="3171825" y="2239237"/>
            <a:ext cx="17463" cy="3484562"/>
          </a:xfrm>
          <a:prstGeom prst="rect">
            <a:avLst/>
          </a:prstGeom>
          <a:solidFill>
            <a:srgbClr val="808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sp>
        <p:nvSpPr>
          <p:cNvPr id="1042" name="Google Shape;1042;p57"/>
          <p:cNvSpPr/>
          <p:nvPr/>
        </p:nvSpPr>
        <p:spPr>
          <a:xfrm>
            <a:off x="6089650" y="2239237"/>
            <a:ext cx="17463" cy="3484562"/>
          </a:xfrm>
          <a:prstGeom prst="rect">
            <a:avLst/>
          </a:prstGeom>
          <a:solidFill>
            <a:srgbClr val="808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sp>
        <p:nvSpPr>
          <p:cNvPr id="1043" name="Google Shape;1043;p57"/>
          <p:cNvSpPr/>
          <p:nvPr/>
        </p:nvSpPr>
        <p:spPr>
          <a:xfrm>
            <a:off x="9009063" y="2239237"/>
            <a:ext cx="15875" cy="3484562"/>
          </a:xfrm>
          <a:prstGeom prst="rect">
            <a:avLst/>
          </a:prstGeom>
          <a:solidFill>
            <a:srgbClr val="808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sp>
        <p:nvSpPr>
          <p:cNvPr id="25" name="Metin kutusu 24">
            <a:extLst>
              <a:ext uri="{FF2B5EF4-FFF2-40B4-BE49-F238E27FC236}">
                <a16:creationId xmlns:a16="http://schemas.microsoft.com/office/drawing/2014/main" id="{896F7B6E-3219-4467-90FD-FADDFD0A962B}"/>
              </a:ext>
            </a:extLst>
          </p:cNvPr>
          <p:cNvSpPr txBox="1"/>
          <p:nvPr/>
        </p:nvSpPr>
        <p:spPr>
          <a:xfrm>
            <a:off x="562406" y="3251692"/>
            <a:ext cx="2266205" cy="966803"/>
          </a:xfrm>
          <a:prstGeom prst="rect">
            <a:avLst/>
          </a:prstGeom>
          <a:noFill/>
        </p:spPr>
        <p:txBody>
          <a:bodyPr wrap="square" rtlCol="0">
            <a:spAutoFit/>
          </a:bodyPr>
          <a:lstStyle/>
          <a:p>
            <a:pPr algn="ctr">
              <a:lnSpc>
                <a:spcPct val="107000"/>
              </a:lnSpc>
              <a:spcAft>
                <a:spcPts val="800"/>
              </a:spcAft>
            </a:pPr>
            <a:r>
              <a:rPr lang="tr-TR" dirty="0">
                <a:latin typeface="Calibri" panose="020F0502020204030204" pitchFamily="34" charset="0"/>
                <a:ea typeface="Calibri" panose="020F0502020204030204" pitchFamily="34" charset="0"/>
                <a:cs typeface="Arial" panose="020B0604020202020204" pitchFamily="34" charset="0"/>
              </a:rPr>
              <a:t>indirimi engelleyen herhangi bir hükmün bulunmaması</a:t>
            </a:r>
          </a:p>
        </p:txBody>
      </p:sp>
      <p:sp>
        <p:nvSpPr>
          <p:cNvPr id="22" name="Freeform 1456">
            <a:extLst>
              <a:ext uri="{FF2B5EF4-FFF2-40B4-BE49-F238E27FC236}">
                <a16:creationId xmlns:a16="http://schemas.microsoft.com/office/drawing/2014/main" id="{DBAF5C14-8C4B-4C6B-BB8B-FCA6347C1BDA}"/>
              </a:ext>
            </a:extLst>
          </p:cNvPr>
          <p:cNvSpPr>
            <a:spLocks/>
          </p:cNvSpPr>
          <p:nvPr/>
        </p:nvSpPr>
        <p:spPr bwMode="auto">
          <a:xfrm>
            <a:off x="2187" y="-10606"/>
            <a:ext cx="12189813" cy="830263"/>
          </a:xfrm>
          <a:custGeom>
            <a:avLst/>
            <a:gdLst>
              <a:gd name="T0" fmla="*/ 12190413 w 2770"/>
              <a:gd name="T1" fmla="*/ 3365014 h 940"/>
              <a:gd name="T2" fmla="*/ 8880958 w 2770"/>
              <a:gd name="T3" fmla="*/ 3219666 h 940"/>
              <a:gd name="T4" fmla="*/ 3124618 w 2770"/>
              <a:gd name="T5" fmla="*/ 3294542 h 940"/>
              <a:gd name="T6" fmla="*/ 0 w 2770"/>
              <a:gd name="T7" fmla="*/ 1915944 h 940"/>
              <a:gd name="T8" fmla="*/ 0 w 2770"/>
              <a:gd name="T9" fmla="*/ 0 h 940"/>
              <a:gd name="T10" fmla="*/ 12190413 w 2770"/>
              <a:gd name="T11" fmla="*/ 0 h 940"/>
              <a:gd name="T12" fmla="*/ 12190413 w 2770"/>
              <a:gd name="T13" fmla="*/ 3365014 h 9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70" h="940">
                <a:moveTo>
                  <a:pt x="2770" y="764"/>
                </a:moveTo>
                <a:cubicBezTo>
                  <a:pt x="2770" y="764"/>
                  <a:pt x="2447" y="531"/>
                  <a:pt x="2018" y="731"/>
                </a:cubicBezTo>
                <a:cubicBezTo>
                  <a:pt x="1568" y="940"/>
                  <a:pt x="1502" y="395"/>
                  <a:pt x="710" y="748"/>
                </a:cubicBezTo>
                <a:cubicBezTo>
                  <a:pt x="296" y="932"/>
                  <a:pt x="0" y="435"/>
                  <a:pt x="0" y="435"/>
                </a:cubicBezTo>
                <a:cubicBezTo>
                  <a:pt x="0" y="0"/>
                  <a:pt x="0" y="0"/>
                  <a:pt x="0" y="0"/>
                </a:cubicBezTo>
                <a:cubicBezTo>
                  <a:pt x="2770" y="0"/>
                  <a:pt x="2770" y="0"/>
                  <a:pt x="2770" y="0"/>
                </a:cubicBezTo>
                <a:lnTo>
                  <a:pt x="2770" y="764"/>
                </a:lnTo>
                <a:close/>
              </a:path>
            </a:pathLst>
          </a:custGeom>
          <a:solidFill>
            <a:schemeClr val="accent2">
              <a:lumMod val="75000"/>
              <a:alpha val="50000"/>
            </a:schemeClr>
          </a:solidFill>
          <a:ln>
            <a:noFill/>
          </a:ln>
        </p:spPr>
        <p:txBody>
          <a:bodyPr/>
          <a:lstStyle/>
          <a:p>
            <a:pPr algn="ctr"/>
            <a:endParaRPr lang="tr-TR" dirty="0">
              <a:solidFill>
                <a:schemeClr val="tx1">
                  <a:lumMod val="95000"/>
                  <a:lumOff val="5000"/>
                </a:schemeClr>
              </a:solidFill>
            </a:endParaRPr>
          </a:p>
        </p:txBody>
      </p:sp>
      <p:sp>
        <p:nvSpPr>
          <p:cNvPr id="26" name="Metin kutusu 25">
            <a:extLst>
              <a:ext uri="{FF2B5EF4-FFF2-40B4-BE49-F238E27FC236}">
                <a16:creationId xmlns:a16="http://schemas.microsoft.com/office/drawing/2014/main" id="{F782DD61-4E26-4E87-85EF-11FA8ED9F0F4}"/>
              </a:ext>
            </a:extLst>
          </p:cNvPr>
          <p:cNvSpPr txBox="1"/>
          <p:nvPr/>
        </p:nvSpPr>
        <p:spPr>
          <a:xfrm>
            <a:off x="3560996" y="3222749"/>
            <a:ext cx="2266205" cy="966803"/>
          </a:xfrm>
          <a:prstGeom prst="rect">
            <a:avLst/>
          </a:prstGeom>
          <a:noFill/>
        </p:spPr>
        <p:txBody>
          <a:bodyPr wrap="square" rtlCol="0">
            <a:spAutoFit/>
          </a:bodyPr>
          <a:lstStyle/>
          <a:p>
            <a:pPr>
              <a:lnSpc>
                <a:spcPct val="107000"/>
              </a:lnSpc>
              <a:spcAft>
                <a:spcPts val="800"/>
              </a:spcAft>
            </a:pPr>
            <a:r>
              <a:rPr lang="tr-TR" dirty="0">
                <a:latin typeface="Calibri" panose="020F0502020204030204" pitchFamily="34" charset="0"/>
                <a:ea typeface="Calibri" panose="020F0502020204030204" pitchFamily="34" charset="0"/>
                <a:cs typeface="Arial" panose="020B0604020202020204" pitchFamily="34" charset="0"/>
              </a:rPr>
              <a:t>ticari, sınai zirai veya mesleki faaliyeti ile ilgili olması </a:t>
            </a:r>
          </a:p>
        </p:txBody>
      </p:sp>
      <p:sp>
        <p:nvSpPr>
          <p:cNvPr id="20" name="Metin kutusu 19">
            <a:extLst>
              <a:ext uri="{FF2B5EF4-FFF2-40B4-BE49-F238E27FC236}">
                <a16:creationId xmlns:a16="http://schemas.microsoft.com/office/drawing/2014/main" id="{31BF5066-AF32-4060-AD55-6E092928E5D1}"/>
              </a:ext>
            </a:extLst>
          </p:cNvPr>
          <p:cNvSpPr txBox="1"/>
          <p:nvPr/>
        </p:nvSpPr>
        <p:spPr>
          <a:xfrm>
            <a:off x="6311011" y="3290352"/>
            <a:ext cx="2266205" cy="691098"/>
          </a:xfrm>
          <a:prstGeom prst="rect">
            <a:avLst/>
          </a:prstGeom>
          <a:noFill/>
        </p:spPr>
        <p:txBody>
          <a:bodyPr wrap="square" rtlCol="0">
            <a:spAutoFit/>
          </a:bodyPr>
          <a:lstStyle/>
          <a:p>
            <a:pPr algn="ctr">
              <a:lnSpc>
                <a:spcPct val="107000"/>
              </a:lnSpc>
              <a:spcAft>
                <a:spcPts val="800"/>
              </a:spcAft>
            </a:pPr>
            <a:r>
              <a:rPr lang="tr-TR" dirty="0">
                <a:latin typeface="Calibri" panose="020F0502020204030204" pitchFamily="34" charset="0"/>
                <a:ea typeface="Calibri" panose="020F0502020204030204" pitchFamily="34" charset="0"/>
                <a:cs typeface="Arial" panose="020B0604020202020204" pitchFamily="34" charset="0"/>
              </a:rPr>
              <a:t>yasal şekilde belgelendirilmesi </a:t>
            </a:r>
          </a:p>
        </p:txBody>
      </p:sp>
      <p:sp>
        <p:nvSpPr>
          <p:cNvPr id="27" name="Metin kutusu 26">
            <a:extLst>
              <a:ext uri="{FF2B5EF4-FFF2-40B4-BE49-F238E27FC236}">
                <a16:creationId xmlns:a16="http://schemas.microsoft.com/office/drawing/2014/main" id="{3F60D2E8-DEAF-42AA-895F-27438B4F1056}"/>
              </a:ext>
            </a:extLst>
          </p:cNvPr>
          <p:cNvSpPr txBox="1"/>
          <p:nvPr/>
        </p:nvSpPr>
        <p:spPr>
          <a:xfrm>
            <a:off x="9365055" y="3222749"/>
            <a:ext cx="2561833" cy="671915"/>
          </a:xfrm>
          <a:prstGeom prst="rect">
            <a:avLst/>
          </a:prstGeom>
          <a:noFill/>
        </p:spPr>
        <p:txBody>
          <a:bodyPr wrap="square" rtlCol="0">
            <a:spAutoFit/>
          </a:bodyPr>
          <a:lstStyle/>
          <a:p>
            <a:pPr algn="ctr">
              <a:lnSpc>
                <a:spcPct val="107000"/>
              </a:lnSpc>
              <a:spcAft>
                <a:spcPts val="800"/>
              </a:spcAft>
            </a:pPr>
            <a:r>
              <a:rPr lang="tr-TR" dirty="0">
                <a:latin typeface="Calibri" panose="020F0502020204030204" pitchFamily="34" charset="0"/>
                <a:ea typeface="Calibri" panose="020F0502020204030204" pitchFamily="34" charset="0"/>
                <a:cs typeface="Arial" panose="020B0604020202020204" pitchFamily="34" charset="0"/>
              </a:rPr>
              <a:t>Yasal defterlere kaydedilmiş olması</a:t>
            </a:r>
          </a:p>
        </p:txBody>
      </p:sp>
      <p:sp>
        <p:nvSpPr>
          <p:cNvPr id="28" name="Alt Başlık 8">
            <a:extLst>
              <a:ext uri="{FF2B5EF4-FFF2-40B4-BE49-F238E27FC236}">
                <a16:creationId xmlns:a16="http://schemas.microsoft.com/office/drawing/2014/main" id="{93B1FF28-7873-4E3E-ABF4-668A031A8D32}"/>
              </a:ext>
            </a:extLst>
          </p:cNvPr>
          <p:cNvSpPr txBox="1">
            <a:spLocks/>
          </p:cNvSpPr>
          <p:nvPr/>
        </p:nvSpPr>
        <p:spPr>
          <a:xfrm>
            <a:off x="1137186" y="53380"/>
            <a:ext cx="9917628"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Clr>
                <a:srgbClr val="282828"/>
              </a:buClr>
              <a:buSzPts val="2200"/>
            </a:pPr>
            <a:r>
              <a:rPr lang="tr-TR" altLang="en-US" sz="2800" b="1" dirty="0">
                <a:solidFill>
                  <a:schemeClr val="tx1"/>
                </a:solidFill>
                <a:latin typeface="Montserrat" panose="02000505000000020004" pitchFamily="2" charset="77"/>
                <a:cs typeface="Open Sans Semibold" panose="020B0706030804020204" pitchFamily="34" charset="0"/>
                <a:sym typeface="Open Sans Semibold" panose="020B0706030804020204" pitchFamily="34" charset="0"/>
              </a:rPr>
              <a:t>KDV Yönünden Dikkat Edilmes</a:t>
            </a:r>
            <a:r>
              <a:rPr lang="tr-TR" altLang="en-US" sz="2800" b="1" dirty="0">
                <a:latin typeface="Montserrat" panose="02000505000000020004" pitchFamily="2" charset="77"/>
                <a:cs typeface="Open Sans Semibold" panose="020B0706030804020204" pitchFamily="34" charset="0"/>
                <a:sym typeface="Open Sans Semibold" panose="020B0706030804020204" pitchFamily="34" charset="0"/>
              </a:rPr>
              <a:t>i Gerekenler</a:t>
            </a:r>
            <a:endParaRPr lang="tr-TR" sz="2800" dirty="0"/>
          </a:p>
        </p:txBody>
      </p:sp>
      <p:sp>
        <p:nvSpPr>
          <p:cNvPr id="21" name="21 Yuvarlatılmış Dikdörtgen">
            <a:extLst>
              <a:ext uri="{FF2B5EF4-FFF2-40B4-BE49-F238E27FC236}">
                <a16:creationId xmlns:a16="http://schemas.microsoft.com/office/drawing/2014/main" id="{D5249251-FE7A-4DEE-92BF-69D44A4D6A06}"/>
              </a:ext>
            </a:extLst>
          </p:cNvPr>
          <p:cNvSpPr/>
          <p:nvPr/>
        </p:nvSpPr>
        <p:spPr>
          <a:xfrm>
            <a:off x="10043510" y="1245328"/>
            <a:ext cx="1204922" cy="571504"/>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a:t>KDV </a:t>
            </a:r>
          </a:p>
          <a:p>
            <a:pPr algn="ctr"/>
            <a:r>
              <a:rPr lang="tr-TR" dirty="0" err="1"/>
              <a:t>md.</a:t>
            </a:r>
            <a:r>
              <a:rPr lang="tr-TR" dirty="0"/>
              <a:t> 29</a:t>
            </a:r>
          </a:p>
        </p:txBody>
      </p:sp>
    </p:spTree>
    <p:extLst>
      <p:ext uri="{BB962C8B-B14F-4D97-AF65-F5344CB8AC3E}">
        <p14:creationId xmlns:p14="http://schemas.microsoft.com/office/powerpoint/2010/main" val="26528660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6" name="Slayt Numarası Yer Tutucusu 15">
            <a:extLst>
              <a:ext uri="{FF2B5EF4-FFF2-40B4-BE49-F238E27FC236}">
                <a16:creationId xmlns:a16="http://schemas.microsoft.com/office/drawing/2014/main" id="{6533EEB3-A562-4A55-A6CD-C406E09B2316}"/>
              </a:ext>
            </a:extLst>
          </p:cNvPr>
          <p:cNvSpPr>
            <a:spLocks noGrp="1"/>
          </p:cNvSpPr>
          <p:nvPr>
            <p:ph type="sldNum" sz="quarter" idx="12"/>
          </p:nvPr>
        </p:nvSpPr>
        <p:spPr/>
        <p:txBody>
          <a:bodyPr rtlCol="0"/>
          <a:lstStyle/>
          <a:p>
            <a:pPr rtl="0"/>
            <a:fld id="{11A71338-8BA2-4C79-A6C5-5A8E30081D0C}" type="slidenum">
              <a:rPr lang="tr-TR" smtClean="0"/>
              <a:pPr rtl="0"/>
              <a:t>30</a:t>
            </a:fld>
            <a:endParaRPr lang="tr-TR"/>
          </a:p>
        </p:txBody>
      </p:sp>
      <p:graphicFrame>
        <p:nvGraphicFramePr>
          <p:cNvPr id="3" name="Diyagram 2">
            <a:extLst>
              <a:ext uri="{FF2B5EF4-FFF2-40B4-BE49-F238E27FC236}">
                <a16:creationId xmlns:a16="http://schemas.microsoft.com/office/drawing/2014/main" id="{5A806777-B71C-804C-9EBE-6925CBBE4E6F}"/>
              </a:ext>
            </a:extLst>
          </p:cNvPr>
          <p:cNvGraphicFramePr/>
          <p:nvPr>
            <p:extLst>
              <p:ext uri="{D42A27DB-BD31-4B8C-83A1-F6EECF244321}">
                <p14:modId xmlns:p14="http://schemas.microsoft.com/office/powerpoint/2010/main" val="3658790510"/>
              </p:ext>
            </p:extLst>
          </p:nvPr>
        </p:nvGraphicFramePr>
        <p:xfrm>
          <a:off x="585960" y="1444180"/>
          <a:ext cx="11181497" cy="46941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Metin kutusu 4">
            <a:extLst>
              <a:ext uri="{FF2B5EF4-FFF2-40B4-BE49-F238E27FC236}">
                <a16:creationId xmlns:a16="http://schemas.microsoft.com/office/drawing/2014/main" id="{064420D9-03D6-3653-DDB7-AADEDD17B8F1}"/>
              </a:ext>
            </a:extLst>
          </p:cNvPr>
          <p:cNvSpPr txBox="1"/>
          <p:nvPr/>
        </p:nvSpPr>
        <p:spPr>
          <a:xfrm>
            <a:off x="967409" y="2119910"/>
            <a:ext cx="649356" cy="523220"/>
          </a:xfrm>
          <a:prstGeom prst="rect">
            <a:avLst/>
          </a:prstGeom>
          <a:noFill/>
        </p:spPr>
        <p:txBody>
          <a:bodyPr wrap="square" rtlCol="0">
            <a:spAutoFit/>
          </a:bodyPr>
          <a:lstStyle/>
          <a:p>
            <a:r>
              <a:rPr lang="tr-TR" sz="2800" b="1" dirty="0"/>
              <a:t>a</a:t>
            </a:r>
          </a:p>
        </p:txBody>
      </p:sp>
      <p:sp>
        <p:nvSpPr>
          <p:cNvPr id="6" name="Metin kutusu 5">
            <a:extLst>
              <a:ext uri="{FF2B5EF4-FFF2-40B4-BE49-F238E27FC236}">
                <a16:creationId xmlns:a16="http://schemas.microsoft.com/office/drawing/2014/main" id="{3D6A52E8-BBB5-43EF-F9BA-840258DA1689}"/>
              </a:ext>
            </a:extLst>
          </p:cNvPr>
          <p:cNvSpPr txBox="1"/>
          <p:nvPr/>
        </p:nvSpPr>
        <p:spPr>
          <a:xfrm>
            <a:off x="1298713" y="3571999"/>
            <a:ext cx="649356" cy="523220"/>
          </a:xfrm>
          <a:prstGeom prst="rect">
            <a:avLst/>
          </a:prstGeom>
          <a:noFill/>
        </p:spPr>
        <p:txBody>
          <a:bodyPr wrap="square" rtlCol="0">
            <a:spAutoFit/>
          </a:bodyPr>
          <a:lstStyle/>
          <a:p>
            <a:r>
              <a:rPr lang="tr-TR" sz="2800" b="1" dirty="0"/>
              <a:t>b</a:t>
            </a:r>
          </a:p>
        </p:txBody>
      </p:sp>
      <p:sp>
        <p:nvSpPr>
          <p:cNvPr id="7" name="Metin kutusu 6">
            <a:extLst>
              <a:ext uri="{FF2B5EF4-FFF2-40B4-BE49-F238E27FC236}">
                <a16:creationId xmlns:a16="http://schemas.microsoft.com/office/drawing/2014/main" id="{3AADA9DC-6675-C281-5796-EF17733715C3}"/>
              </a:ext>
            </a:extLst>
          </p:cNvPr>
          <p:cNvSpPr txBox="1"/>
          <p:nvPr/>
        </p:nvSpPr>
        <p:spPr>
          <a:xfrm>
            <a:off x="960783" y="4890600"/>
            <a:ext cx="649356" cy="523220"/>
          </a:xfrm>
          <a:prstGeom prst="rect">
            <a:avLst/>
          </a:prstGeom>
          <a:noFill/>
        </p:spPr>
        <p:txBody>
          <a:bodyPr wrap="square" rtlCol="0">
            <a:spAutoFit/>
          </a:bodyPr>
          <a:lstStyle/>
          <a:p>
            <a:r>
              <a:rPr lang="tr-TR" sz="2800" b="1" dirty="0"/>
              <a:t>c</a:t>
            </a:r>
          </a:p>
        </p:txBody>
      </p:sp>
      <p:sp>
        <p:nvSpPr>
          <p:cNvPr id="13" name="Google Shape;4142;p89">
            <a:extLst>
              <a:ext uri="{FF2B5EF4-FFF2-40B4-BE49-F238E27FC236}">
                <a16:creationId xmlns:a16="http://schemas.microsoft.com/office/drawing/2014/main" id="{2ABA0101-E52A-4956-BB00-C952214D4020}"/>
              </a:ext>
            </a:extLst>
          </p:cNvPr>
          <p:cNvSpPr txBox="1">
            <a:spLocks noChangeArrowheads="1"/>
          </p:cNvSpPr>
          <p:nvPr/>
        </p:nvSpPr>
        <p:spPr bwMode="auto">
          <a:xfrm>
            <a:off x="343840" y="861694"/>
            <a:ext cx="2637485" cy="329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eaLnBrk="1" hangingPunct="1">
              <a:buClr>
                <a:srgbClr val="B39C85"/>
              </a:buClr>
              <a:buSzPts val="2600"/>
              <a:buFont typeface="Open Sans" panose="020B0606030504020204" pitchFamily="34" charset="0"/>
              <a:buNone/>
            </a:pPr>
            <a:r>
              <a:rPr lang="tr-TR" altLang="en-US" sz="2200" b="1" dirty="0">
                <a:solidFill>
                  <a:schemeClr val="tx1"/>
                </a:solidFill>
                <a:latin typeface="Montserrat" panose="02000505000000020004" pitchFamily="2" charset="77"/>
                <a:ea typeface="Open Sans Semibold" panose="020B0606030504020204" pitchFamily="34" charset="0"/>
                <a:cs typeface="Open Sans Semibold" panose="020B0606030504020204" pitchFamily="34" charset="0"/>
                <a:sym typeface="Open Sans" panose="020B0606030504020204" pitchFamily="34" charset="0"/>
              </a:rPr>
              <a:t>İndirim Zamanı</a:t>
            </a:r>
            <a:endParaRPr lang="en-US" altLang="en-US" sz="2200" b="1" dirty="0">
              <a:solidFill>
                <a:schemeClr val="tx1"/>
              </a:solidFill>
              <a:latin typeface="Montserrat" panose="02000505000000020004" pitchFamily="2" charset="77"/>
              <a:ea typeface="Open Sans Semibold" panose="020B0606030504020204" pitchFamily="34" charset="0"/>
              <a:cs typeface="Open Sans Semibold" panose="020B0606030504020204" pitchFamily="34" charset="0"/>
            </a:endParaRPr>
          </a:p>
        </p:txBody>
      </p:sp>
      <p:sp>
        <p:nvSpPr>
          <p:cNvPr id="27" name="Freeform 1456">
            <a:extLst>
              <a:ext uri="{FF2B5EF4-FFF2-40B4-BE49-F238E27FC236}">
                <a16:creationId xmlns:a16="http://schemas.microsoft.com/office/drawing/2014/main" id="{D6255AA9-4302-46F7-B51C-52A85F49A20F}"/>
              </a:ext>
            </a:extLst>
          </p:cNvPr>
          <p:cNvSpPr>
            <a:spLocks/>
          </p:cNvSpPr>
          <p:nvPr/>
        </p:nvSpPr>
        <p:spPr bwMode="auto">
          <a:xfrm>
            <a:off x="0" y="289"/>
            <a:ext cx="12189813" cy="830263"/>
          </a:xfrm>
          <a:custGeom>
            <a:avLst/>
            <a:gdLst>
              <a:gd name="T0" fmla="*/ 12190413 w 2770"/>
              <a:gd name="T1" fmla="*/ 3365014 h 940"/>
              <a:gd name="T2" fmla="*/ 8880958 w 2770"/>
              <a:gd name="T3" fmla="*/ 3219666 h 940"/>
              <a:gd name="T4" fmla="*/ 3124618 w 2770"/>
              <a:gd name="T5" fmla="*/ 3294542 h 940"/>
              <a:gd name="T6" fmla="*/ 0 w 2770"/>
              <a:gd name="T7" fmla="*/ 1915944 h 940"/>
              <a:gd name="T8" fmla="*/ 0 w 2770"/>
              <a:gd name="T9" fmla="*/ 0 h 940"/>
              <a:gd name="T10" fmla="*/ 12190413 w 2770"/>
              <a:gd name="T11" fmla="*/ 0 h 940"/>
              <a:gd name="T12" fmla="*/ 12190413 w 2770"/>
              <a:gd name="T13" fmla="*/ 3365014 h 9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70" h="940">
                <a:moveTo>
                  <a:pt x="2770" y="764"/>
                </a:moveTo>
                <a:cubicBezTo>
                  <a:pt x="2770" y="764"/>
                  <a:pt x="2447" y="531"/>
                  <a:pt x="2018" y="731"/>
                </a:cubicBezTo>
                <a:cubicBezTo>
                  <a:pt x="1568" y="940"/>
                  <a:pt x="1502" y="395"/>
                  <a:pt x="710" y="748"/>
                </a:cubicBezTo>
                <a:cubicBezTo>
                  <a:pt x="296" y="932"/>
                  <a:pt x="0" y="435"/>
                  <a:pt x="0" y="435"/>
                </a:cubicBezTo>
                <a:cubicBezTo>
                  <a:pt x="0" y="0"/>
                  <a:pt x="0" y="0"/>
                  <a:pt x="0" y="0"/>
                </a:cubicBezTo>
                <a:cubicBezTo>
                  <a:pt x="2770" y="0"/>
                  <a:pt x="2770" y="0"/>
                  <a:pt x="2770" y="0"/>
                </a:cubicBezTo>
                <a:lnTo>
                  <a:pt x="2770" y="764"/>
                </a:lnTo>
                <a:close/>
              </a:path>
            </a:pathLst>
          </a:custGeom>
          <a:solidFill>
            <a:schemeClr val="accent2">
              <a:lumMod val="75000"/>
              <a:alpha val="50000"/>
            </a:schemeClr>
          </a:solidFill>
          <a:ln>
            <a:noFill/>
          </a:ln>
        </p:spPr>
        <p:txBody>
          <a:bodyPr/>
          <a:lstStyle/>
          <a:p>
            <a:pPr algn="ctr"/>
            <a:endParaRPr lang="tr-TR" dirty="0">
              <a:solidFill>
                <a:schemeClr val="tx1">
                  <a:lumMod val="95000"/>
                  <a:lumOff val="5000"/>
                </a:schemeClr>
              </a:solidFill>
            </a:endParaRPr>
          </a:p>
        </p:txBody>
      </p:sp>
      <p:sp>
        <p:nvSpPr>
          <p:cNvPr id="28" name="Alt Başlık 8">
            <a:extLst>
              <a:ext uri="{FF2B5EF4-FFF2-40B4-BE49-F238E27FC236}">
                <a16:creationId xmlns:a16="http://schemas.microsoft.com/office/drawing/2014/main" id="{B04A09BA-071D-4055-8ED5-D942058ADB59}"/>
              </a:ext>
            </a:extLst>
          </p:cNvPr>
          <p:cNvSpPr txBox="1">
            <a:spLocks/>
          </p:cNvSpPr>
          <p:nvPr/>
        </p:nvSpPr>
        <p:spPr>
          <a:xfrm>
            <a:off x="1137186" y="53380"/>
            <a:ext cx="9917628"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Clr>
                <a:srgbClr val="282828"/>
              </a:buClr>
              <a:buSzPts val="2200"/>
            </a:pPr>
            <a:r>
              <a:rPr lang="tr-TR" altLang="en-US" sz="2800" b="1" dirty="0">
                <a:solidFill>
                  <a:schemeClr val="tx1"/>
                </a:solidFill>
                <a:latin typeface="Montserrat" panose="02000505000000020004" pitchFamily="2" charset="77"/>
                <a:cs typeface="Open Sans Semibold" panose="020B0706030804020204" pitchFamily="34" charset="0"/>
                <a:sym typeface="Open Sans Semibold" panose="020B0706030804020204" pitchFamily="34" charset="0"/>
              </a:rPr>
              <a:t>KDV Yönünden Dikkat Edilmes</a:t>
            </a:r>
            <a:r>
              <a:rPr lang="tr-TR" altLang="en-US" sz="2800" b="1" dirty="0">
                <a:latin typeface="Montserrat" panose="02000505000000020004" pitchFamily="2" charset="77"/>
                <a:cs typeface="Open Sans Semibold" panose="020B0706030804020204" pitchFamily="34" charset="0"/>
                <a:sym typeface="Open Sans Semibold" panose="020B0706030804020204" pitchFamily="34" charset="0"/>
              </a:rPr>
              <a:t>i Gerekenler</a:t>
            </a:r>
            <a:endParaRPr lang="tr-TR" sz="2800" dirty="0"/>
          </a:p>
        </p:txBody>
      </p:sp>
      <p:sp>
        <p:nvSpPr>
          <p:cNvPr id="10" name="21 Yuvarlatılmış Dikdörtgen">
            <a:extLst>
              <a:ext uri="{FF2B5EF4-FFF2-40B4-BE49-F238E27FC236}">
                <a16:creationId xmlns:a16="http://schemas.microsoft.com/office/drawing/2014/main" id="{B1DFC908-84A3-4221-829D-3DACDD834E9A}"/>
              </a:ext>
            </a:extLst>
          </p:cNvPr>
          <p:cNvSpPr/>
          <p:nvPr/>
        </p:nvSpPr>
        <p:spPr>
          <a:xfrm>
            <a:off x="80539" y="4076062"/>
            <a:ext cx="1204922" cy="571504"/>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a:t>KDV </a:t>
            </a:r>
          </a:p>
          <a:p>
            <a:pPr algn="ctr"/>
            <a:r>
              <a:rPr lang="tr-TR" dirty="0" err="1"/>
              <a:t>md.</a:t>
            </a:r>
            <a:r>
              <a:rPr lang="tr-TR" dirty="0"/>
              <a:t> 29</a:t>
            </a:r>
          </a:p>
        </p:txBody>
      </p:sp>
    </p:spTree>
    <p:extLst>
      <p:ext uri="{BB962C8B-B14F-4D97-AF65-F5344CB8AC3E}">
        <p14:creationId xmlns:p14="http://schemas.microsoft.com/office/powerpoint/2010/main" val="15158088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1456">
            <a:extLst>
              <a:ext uri="{FF2B5EF4-FFF2-40B4-BE49-F238E27FC236}">
                <a16:creationId xmlns:a16="http://schemas.microsoft.com/office/drawing/2014/main" id="{CD5CB384-434D-46C2-AE14-44A2EF6D321B}"/>
              </a:ext>
            </a:extLst>
          </p:cNvPr>
          <p:cNvSpPr>
            <a:spLocks/>
          </p:cNvSpPr>
          <p:nvPr/>
        </p:nvSpPr>
        <p:spPr bwMode="auto">
          <a:xfrm>
            <a:off x="0" y="0"/>
            <a:ext cx="12192000" cy="830263"/>
          </a:xfrm>
          <a:custGeom>
            <a:avLst/>
            <a:gdLst>
              <a:gd name="T0" fmla="*/ 12190413 w 2770"/>
              <a:gd name="T1" fmla="*/ 3365014 h 940"/>
              <a:gd name="T2" fmla="*/ 8880958 w 2770"/>
              <a:gd name="T3" fmla="*/ 3219666 h 940"/>
              <a:gd name="T4" fmla="*/ 3124618 w 2770"/>
              <a:gd name="T5" fmla="*/ 3294542 h 940"/>
              <a:gd name="T6" fmla="*/ 0 w 2770"/>
              <a:gd name="T7" fmla="*/ 1915944 h 940"/>
              <a:gd name="T8" fmla="*/ 0 w 2770"/>
              <a:gd name="T9" fmla="*/ 0 h 940"/>
              <a:gd name="T10" fmla="*/ 12190413 w 2770"/>
              <a:gd name="T11" fmla="*/ 0 h 940"/>
              <a:gd name="T12" fmla="*/ 12190413 w 2770"/>
              <a:gd name="T13" fmla="*/ 3365014 h 9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70" h="940">
                <a:moveTo>
                  <a:pt x="2770" y="764"/>
                </a:moveTo>
                <a:cubicBezTo>
                  <a:pt x="2770" y="764"/>
                  <a:pt x="2447" y="531"/>
                  <a:pt x="2018" y="731"/>
                </a:cubicBezTo>
                <a:cubicBezTo>
                  <a:pt x="1568" y="940"/>
                  <a:pt x="1502" y="395"/>
                  <a:pt x="710" y="748"/>
                </a:cubicBezTo>
                <a:cubicBezTo>
                  <a:pt x="296" y="932"/>
                  <a:pt x="0" y="435"/>
                  <a:pt x="0" y="435"/>
                </a:cubicBezTo>
                <a:cubicBezTo>
                  <a:pt x="0" y="0"/>
                  <a:pt x="0" y="0"/>
                  <a:pt x="0" y="0"/>
                </a:cubicBezTo>
                <a:cubicBezTo>
                  <a:pt x="2770" y="0"/>
                  <a:pt x="2770" y="0"/>
                  <a:pt x="2770" y="0"/>
                </a:cubicBezTo>
                <a:lnTo>
                  <a:pt x="2770" y="764"/>
                </a:lnTo>
                <a:close/>
              </a:path>
            </a:pathLst>
          </a:custGeom>
          <a:solidFill>
            <a:schemeClr val="accent2">
              <a:lumMod val="75000"/>
              <a:alpha val="50000"/>
            </a:schemeClr>
          </a:solidFill>
          <a:ln>
            <a:noFill/>
          </a:ln>
        </p:spPr>
        <p:txBody>
          <a:bodyPr/>
          <a:lstStyle/>
          <a:p>
            <a:pPr algn="ctr"/>
            <a:endParaRPr lang="tr-TR" dirty="0">
              <a:solidFill>
                <a:schemeClr val="tx1">
                  <a:lumMod val="95000"/>
                  <a:lumOff val="5000"/>
                </a:schemeClr>
              </a:solidFill>
            </a:endParaRPr>
          </a:p>
        </p:txBody>
      </p:sp>
      <p:cxnSp>
        <p:nvCxnSpPr>
          <p:cNvPr id="6" name="Düz Bağlayıcı 5">
            <a:extLst>
              <a:ext uri="{FF2B5EF4-FFF2-40B4-BE49-F238E27FC236}">
                <a16:creationId xmlns:a16="http://schemas.microsoft.com/office/drawing/2014/main" id="{E5B0A1CB-2CFA-4620-A647-32202B88873F}"/>
              </a:ext>
            </a:extLst>
          </p:cNvPr>
          <p:cNvCxnSpPr>
            <a:cxnSpLocks/>
          </p:cNvCxnSpPr>
          <p:nvPr/>
        </p:nvCxnSpPr>
        <p:spPr>
          <a:xfrm flipV="1">
            <a:off x="-41623" y="2995607"/>
            <a:ext cx="12192000" cy="31376"/>
          </a:xfrm>
          <a:prstGeom prst="line">
            <a:avLst/>
          </a:prstGeom>
          <a:ln w="98425"/>
        </p:spPr>
        <p:style>
          <a:lnRef idx="1">
            <a:schemeClr val="accent1"/>
          </a:lnRef>
          <a:fillRef idx="0">
            <a:schemeClr val="accent1"/>
          </a:fillRef>
          <a:effectRef idx="0">
            <a:schemeClr val="accent1"/>
          </a:effectRef>
          <a:fontRef idx="minor">
            <a:schemeClr val="tx1"/>
          </a:fontRef>
        </p:style>
      </p:cxnSp>
      <p:cxnSp>
        <p:nvCxnSpPr>
          <p:cNvPr id="8" name="Düz Bağlayıcı 7">
            <a:extLst>
              <a:ext uri="{FF2B5EF4-FFF2-40B4-BE49-F238E27FC236}">
                <a16:creationId xmlns:a16="http://schemas.microsoft.com/office/drawing/2014/main" id="{F1A5631E-2E78-4B98-A9E8-C337D5F8D13C}"/>
              </a:ext>
            </a:extLst>
          </p:cNvPr>
          <p:cNvCxnSpPr>
            <a:cxnSpLocks/>
          </p:cNvCxnSpPr>
          <p:nvPr/>
        </p:nvCxnSpPr>
        <p:spPr>
          <a:xfrm>
            <a:off x="5471397" y="3075062"/>
            <a:ext cx="0" cy="2117266"/>
          </a:xfrm>
          <a:prstGeom prst="line">
            <a:avLst/>
          </a:prstGeom>
          <a:ln w="984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Düz Bağlayıcı 18">
            <a:extLst>
              <a:ext uri="{FF2B5EF4-FFF2-40B4-BE49-F238E27FC236}">
                <a16:creationId xmlns:a16="http://schemas.microsoft.com/office/drawing/2014/main" id="{750082D6-B4BB-429C-9699-A46AE9E67A4E}"/>
              </a:ext>
            </a:extLst>
          </p:cNvPr>
          <p:cNvCxnSpPr>
            <a:cxnSpLocks/>
          </p:cNvCxnSpPr>
          <p:nvPr/>
        </p:nvCxnSpPr>
        <p:spPr>
          <a:xfrm>
            <a:off x="40341" y="5192328"/>
            <a:ext cx="11555506" cy="0"/>
          </a:xfrm>
          <a:prstGeom prst="line">
            <a:avLst/>
          </a:prstGeom>
          <a:ln w="98425">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Metin kutusu 22">
            <a:extLst>
              <a:ext uri="{FF2B5EF4-FFF2-40B4-BE49-F238E27FC236}">
                <a16:creationId xmlns:a16="http://schemas.microsoft.com/office/drawing/2014/main" id="{E67932B8-5DDE-4F0E-9D7B-71EB8E483423}"/>
              </a:ext>
            </a:extLst>
          </p:cNvPr>
          <p:cNvSpPr txBox="1"/>
          <p:nvPr/>
        </p:nvSpPr>
        <p:spPr>
          <a:xfrm>
            <a:off x="211310" y="1104065"/>
            <a:ext cx="4645824" cy="461665"/>
          </a:xfrm>
          <a:prstGeom prst="rect">
            <a:avLst/>
          </a:prstGeom>
          <a:noFill/>
        </p:spPr>
        <p:txBody>
          <a:bodyPr wrap="none" rtlCol="0">
            <a:spAutoFit/>
          </a:bodyPr>
          <a:lstStyle/>
          <a:p>
            <a:r>
              <a:rPr lang="tr-TR" sz="2400" b="1" dirty="0">
                <a:latin typeface="Montserrat" panose="00000500000000000000" pitchFamily="2" charset="-94"/>
              </a:rPr>
              <a:t>İndirimin Belgelendirilmesi</a:t>
            </a:r>
            <a:endParaRPr lang="en-US" sz="2400" b="1" dirty="0">
              <a:latin typeface="Montserrat" panose="00000500000000000000" pitchFamily="2" charset="-94"/>
            </a:endParaRPr>
          </a:p>
        </p:txBody>
      </p:sp>
      <p:sp>
        <p:nvSpPr>
          <p:cNvPr id="13" name="Metin kutusu 12">
            <a:extLst>
              <a:ext uri="{FF2B5EF4-FFF2-40B4-BE49-F238E27FC236}">
                <a16:creationId xmlns:a16="http://schemas.microsoft.com/office/drawing/2014/main" id="{0EA36C30-4A3D-45F5-B84C-438EC0172E1A}"/>
              </a:ext>
            </a:extLst>
          </p:cNvPr>
          <p:cNvSpPr txBox="1"/>
          <p:nvPr/>
        </p:nvSpPr>
        <p:spPr>
          <a:xfrm>
            <a:off x="715624" y="1732508"/>
            <a:ext cx="9932888" cy="1384995"/>
          </a:xfrm>
          <a:prstGeom prst="rect">
            <a:avLst/>
          </a:prstGeom>
          <a:noFill/>
        </p:spPr>
        <p:txBody>
          <a:bodyPr wrap="square">
            <a:spAutoFit/>
          </a:bodyPr>
          <a:lstStyle/>
          <a:p>
            <a:pPr algn="ctr"/>
            <a:r>
              <a:rPr lang="tr-TR" sz="2200" dirty="0">
                <a:latin typeface="Calibri" panose="020F0502020204030204" pitchFamily="34" charset="0"/>
                <a:ea typeface="Calibri" panose="020F0502020204030204" pitchFamily="34" charset="0"/>
                <a:cs typeface="Arial" panose="020B0604020202020204" pitchFamily="34" charset="0"/>
              </a:rPr>
              <a:t>3065 sayılı Kanunun 34 üncü maddesine göre, yurt içinden sağlanan veya ithal olunan mal ve hizmetlere ait KDV’nin indirilebilmesi için aşağıda sayılan </a:t>
            </a:r>
            <a:r>
              <a:rPr lang="tr-TR" sz="2200" b="1" dirty="0">
                <a:solidFill>
                  <a:srgbClr val="FF0000"/>
                </a:solidFill>
                <a:latin typeface="Calibri" panose="020F0502020204030204" pitchFamily="34" charset="0"/>
                <a:ea typeface="Calibri" panose="020F0502020204030204" pitchFamily="34" charset="0"/>
                <a:cs typeface="Arial" panose="020B0604020202020204" pitchFamily="34" charset="0"/>
              </a:rPr>
              <a:t>iki şartın gerçekleştirilmesi</a:t>
            </a:r>
            <a:r>
              <a:rPr lang="tr-TR" sz="2200" dirty="0">
                <a:latin typeface="Calibri" panose="020F0502020204030204" pitchFamily="34" charset="0"/>
                <a:ea typeface="Calibri" panose="020F0502020204030204" pitchFamily="34" charset="0"/>
                <a:cs typeface="Arial" panose="020B0604020202020204" pitchFamily="34" charset="0"/>
              </a:rPr>
              <a:t> gerekmektedir.</a:t>
            </a:r>
            <a:endParaRPr lang="en-US" sz="2200" dirty="0">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14" name="Metin kutusu 13">
            <a:extLst>
              <a:ext uri="{FF2B5EF4-FFF2-40B4-BE49-F238E27FC236}">
                <a16:creationId xmlns:a16="http://schemas.microsoft.com/office/drawing/2014/main" id="{062F17B9-D569-4BD2-8875-88D303DCE6ED}"/>
              </a:ext>
            </a:extLst>
          </p:cNvPr>
          <p:cNvSpPr txBox="1"/>
          <p:nvPr/>
        </p:nvSpPr>
        <p:spPr>
          <a:xfrm>
            <a:off x="571867" y="3533530"/>
            <a:ext cx="4368005" cy="1015663"/>
          </a:xfrm>
          <a:prstGeom prst="rect">
            <a:avLst/>
          </a:prstGeom>
          <a:noFill/>
        </p:spPr>
        <p:txBody>
          <a:bodyPr wrap="square">
            <a:spAutoFit/>
          </a:bodyPr>
          <a:lstStyle/>
          <a:p>
            <a:pPr algn="ctr"/>
            <a:r>
              <a:rPr lang="tr-TR" sz="2000" kern="0" dirty="0">
                <a:effectLst/>
                <a:latin typeface="Calibri   "/>
                <a:ea typeface="Times New Roman" panose="02020603050405020304" pitchFamily="18" charset="0"/>
              </a:rPr>
              <a:t>KDV, alış faturası veya benzeri vesikalar ile gümrük makbuzu üzerinde ayrıca gösterilmeli</a:t>
            </a:r>
            <a:endParaRPr lang="en-US" sz="2000" dirty="0">
              <a:effectLst/>
              <a:latin typeface="Calibri   "/>
              <a:ea typeface="Calibri" panose="020F0502020204030204" pitchFamily="34" charset="0"/>
              <a:cs typeface="Arial" panose="020B0604020202020204" pitchFamily="34" charset="0"/>
            </a:endParaRPr>
          </a:p>
        </p:txBody>
      </p:sp>
      <p:sp>
        <p:nvSpPr>
          <p:cNvPr id="16" name="Metin kutusu 15">
            <a:extLst>
              <a:ext uri="{FF2B5EF4-FFF2-40B4-BE49-F238E27FC236}">
                <a16:creationId xmlns:a16="http://schemas.microsoft.com/office/drawing/2014/main" id="{78BDED3E-AF41-4E5B-AD1C-5F80F64D9B7C}"/>
              </a:ext>
            </a:extLst>
          </p:cNvPr>
          <p:cNvSpPr txBox="1"/>
          <p:nvPr/>
        </p:nvSpPr>
        <p:spPr>
          <a:xfrm>
            <a:off x="715624" y="5594849"/>
            <a:ext cx="10453119" cy="707886"/>
          </a:xfrm>
          <a:prstGeom prst="rect">
            <a:avLst/>
          </a:prstGeom>
          <a:noFill/>
        </p:spPr>
        <p:txBody>
          <a:bodyPr wrap="square">
            <a:spAutoFit/>
          </a:bodyPr>
          <a:lstStyle/>
          <a:p>
            <a:pPr algn="ctr"/>
            <a:r>
              <a:rPr lang="tr-TR" sz="2000" kern="0" dirty="0">
                <a:solidFill>
                  <a:srgbClr val="FF0000"/>
                </a:solidFill>
                <a:latin typeface="Calibri   "/>
              </a:rPr>
              <a:t>“İşletmenin tüketimi dışında satışa konu olacak mal ve hizmetlerin alımlarında ise bedeli ne olursa olsun fatura düzenlenmesi defterlere faturalara dayanılarak kayıt yapılması gerekmektedir."</a:t>
            </a:r>
            <a:endParaRPr lang="en-US" sz="2000" kern="0" dirty="0">
              <a:solidFill>
                <a:srgbClr val="FF0000"/>
              </a:solidFill>
              <a:latin typeface="Calibri   "/>
            </a:endParaRPr>
          </a:p>
        </p:txBody>
      </p:sp>
      <p:sp>
        <p:nvSpPr>
          <p:cNvPr id="15" name="Metin kutusu 14">
            <a:extLst>
              <a:ext uri="{FF2B5EF4-FFF2-40B4-BE49-F238E27FC236}">
                <a16:creationId xmlns:a16="http://schemas.microsoft.com/office/drawing/2014/main" id="{D104FEBF-622C-4A7D-8BBF-27949F68DE92}"/>
              </a:ext>
            </a:extLst>
          </p:cNvPr>
          <p:cNvSpPr txBox="1"/>
          <p:nvPr/>
        </p:nvSpPr>
        <p:spPr>
          <a:xfrm>
            <a:off x="5859166" y="3533530"/>
            <a:ext cx="6123214" cy="1015663"/>
          </a:xfrm>
          <a:prstGeom prst="rect">
            <a:avLst/>
          </a:prstGeom>
          <a:noFill/>
        </p:spPr>
        <p:txBody>
          <a:bodyPr wrap="square">
            <a:spAutoFit/>
          </a:bodyPr>
          <a:lstStyle/>
          <a:p>
            <a:pPr algn="ctr"/>
            <a:r>
              <a:rPr lang="tr-TR" sz="2000" kern="0" dirty="0">
                <a:latin typeface="Calibri   "/>
              </a:rPr>
              <a:t>belgeler, vergiyi doğuran olayın vuku bulduğu takvim yılını takip eden takvim yılı aşılmamak şartıyla kanuni defterlere kaydedilmelidir</a:t>
            </a:r>
            <a:endParaRPr lang="en-US" sz="2000" kern="0" dirty="0">
              <a:latin typeface="Calibri   "/>
            </a:endParaRPr>
          </a:p>
        </p:txBody>
      </p:sp>
      <p:sp>
        <p:nvSpPr>
          <p:cNvPr id="17" name="Alt Başlık 8">
            <a:extLst>
              <a:ext uri="{FF2B5EF4-FFF2-40B4-BE49-F238E27FC236}">
                <a16:creationId xmlns:a16="http://schemas.microsoft.com/office/drawing/2014/main" id="{8E75FF9A-A449-41C1-939F-88DDBFD47616}"/>
              </a:ext>
            </a:extLst>
          </p:cNvPr>
          <p:cNvSpPr txBox="1">
            <a:spLocks/>
          </p:cNvSpPr>
          <p:nvPr/>
        </p:nvSpPr>
        <p:spPr>
          <a:xfrm>
            <a:off x="1137186" y="53380"/>
            <a:ext cx="9917628"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Clr>
                <a:srgbClr val="282828"/>
              </a:buClr>
              <a:buSzPts val="2200"/>
            </a:pPr>
            <a:r>
              <a:rPr lang="tr-TR" altLang="en-US" sz="2800" b="1" dirty="0">
                <a:solidFill>
                  <a:schemeClr val="tx1"/>
                </a:solidFill>
                <a:latin typeface="Montserrat" panose="02000505000000020004" pitchFamily="2" charset="77"/>
                <a:cs typeface="Open Sans Semibold" panose="020B0706030804020204" pitchFamily="34" charset="0"/>
                <a:sym typeface="Open Sans Semibold" panose="020B0706030804020204" pitchFamily="34" charset="0"/>
              </a:rPr>
              <a:t>KDV Yönünden Dikkat Edilmes</a:t>
            </a:r>
            <a:r>
              <a:rPr lang="tr-TR" altLang="en-US" sz="2800" b="1" dirty="0">
                <a:latin typeface="Montserrat" panose="02000505000000020004" pitchFamily="2" charset="77"/>
                <a:cs typeface="Open Sans Semibold" panose="020B0706030804020204" pitchFamily="34" charset="0"/>
                <a:sym typeface="Open Sans Semibold" panose="020B0706030804020204" pitchFamily="34" charset="0"/>
              </a:rPr>
              <a:t>i Gerekenler</a:t>
            </a:r>
            <a:endParaRPr lang="tr-TR" sz="2800" dirty="0"/>
          </a:p>
        </p:txBody>
      </p:sp>
      <p:sp>
        <p:nvSpPr>
          <p:cNvPr id="12" name="21 Yuvarlatılmış Dikdörtgen">
            <a:extLst>
              <a:ext uri="{FF2B5EF4-FFF2-40B4-BE49-F238E27FC236}">
                <a16:creationId xmlns:a16="http://schemas.microsoft.com/office/drawing/2014/main" id="{CACD09EE-67E3-4E7F-B110-66DD0DD20B26}"/>
              </a:ext>
            </a:extLst>
          </p:cNvPr>
          <p:cNvSpPr/>
          <p:nvPr/>
        </p:nvSpPr>
        <p:spPr>
          <a:xfrm>
            <a:off x="10777458" y="2193767"/>
            <a:ext cx="1204922" cy="571504"/>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a:t>KDV </a:t>
            </a:r>
          </a:p>
          <a:p>
            <a:pPr algn="ctr"/>
            <a:r>
              <a:rPr lang="tr-TR" dirty="0" err="1"/>
              <a:t>md.</a:t>
            </a:r>
            <a:r>
              <a:rPr lang="tr-TR" dirty="0"/>
              <a:t> 34</a:t>
            </a:r>
          </a:p>
        </p:txBody>
      </p:sp>
    </p:spTree>
    <p:extLst>
      <p:ext uri="{BB962C8B-B14F-4D97-AF65-F5344CB8AC3E}">
        <p14:creationId xmlns:p14="http://schemas.microsoft.com/office/powerpoint/2010/main" val="278544876"/>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kdörtgen 6"/>
          <p:cNvSpPr/>
          <p:nvPr/>
        </p:nvSpPr>
        <p:spPr>
          <a:xfrm>
            <a:off x="2135560" y="1412776"/>
            <a:ext cx="5904656" cy="1477328"/>
          </a:xfrm>
          <a:prstGeom prst="rect">
            <a:avLst/>
          </a:prstGeom>
        </p:spPr>
        <p:txBody>
          <a:bodyPr wrap="square">
            <a:spAutoFit/>
          </a:bodyPr>
          <a:lstStyle/>
          <a:p>
            <a:endParaRPr lang="tr-TR" dirty="0">
              <a:solidFill>
                <a:prstClr val="black"/>
              </a:solidFill>
            </a:endParaRPr>
          </a:p>
          <a:p>
            <a:endParaRPr lang="tr-TR" dirty="0">
              <a:solidFill>
                <a:prstClr val="black"/>
              </a:solidFill>
            </a:endParaRPr>
          </a:p>
          <a:p>
            <a:endParaRPr lang="tr-TR" dirty="0">
              <a:solidFill>
                <a:prstClr val="black"/>
              </a:solidFill>
            </a:endParaRPr>
          </a:p>
          <a:p>
            <a:endParaRPr lang="tr-TR" dirty="0">
              <a:solidFill>
                <a:prstClr val="black"/>
              </a:solidFill>
            </a:endParaRPr>
          </a:p>
          <a:p>
            <a:endParaRPr lang="tr-TR" dirty="0">
              <a:solidFill>
                <a:prstClr val="black"/>
              </a:solidFill>
            </a:endParaRPr>
          </a:p>
        </p:txBody>
      </p:sp>
      <p:sp>
        <p:nvSpPr>
          <p:cNvPr id="8" name="Dikdörtgen 7"/>
          <p:cNvSpPr/>
          <p:nvPr/>
        </p:nvSpPr>
        <p:spPr>
          <a:xfrm>
            <a:off x="2207568" y="1720841"/>
            <a:ext cx="5688632" cy="1200329"/>
          </a:xfrm>
          <a:prstGeom prst="rect">
            <a:avLst/>
          </a:prstGeom>
        </p:spPr>
        <p:txBody>
          <a:bodyPr wrap="square">
            <a:spAutoFit/>
          </a:bodyPr>
          <a:lstStyle/>
          <a:p>
            <a:endParaRPr lang="tr-TR" dirty="0">
              <a:solidFill>
                <a:prstClr val="black"/>
              </a:solidFill>
            </a:endParaRPr>
          </a:p>
          <a:p>
            <a:endParaRPr lang="tr-TR" dirty="0">
              <a:solidFill>
                <a:prstClr val="black"/>
              </a:solidFill>
            </a:endParaRPr>
          </a:p>
          <a:p>
            <a:endParaRPr lang="tr-TR" dirty="0">
              <a:solidFill>
                <a:prstClr val="black"/>
              </a:solidFill>
            </a:endParaRPr>
          </a:p>
          <a:p>
            <a:endParaRPr lang="tr-TR" dirty="0">
              <a:solidFill>
                <a:prstClr val="black"/>
              </a:solidFill>
            </a:endParaRPr>
          </a:p>
        </p:txBody>
      </p:sp>
      <p:sp>
        <p:nvSpPr>
          <p:cNvPr id="6" name="Dikdörtgen 5"/>
          <p:cNvSpPr/>
          <p:nvPr/>
        </p:nvSpPr>
        <p:spPr>
          <a:xfrm>
            <a:off x="2207568" y="1443842"/>
            <a:ext cx="5832648" cy="1200329"/>
          </a:xfrm>
          <a:prstGeom prst="rect">
            <a:avLst/>
          </a:prstGeom>
        </p:spPr>
        <p:txBody>
          <a:bodyPr wrap="square">
            <a:spAutoFit/>
          </a:bodyPr>
          <a:lstStyle/>
          <a:p>
            <a:endParaRPr lang="tr-TR" dirty="0">
              <a:solidFill>
                <a:prstClr val="black"/>
              </a:solidFill>
            </a:endParaRPr>
          </a:p>
          <a:p>
            <a:endParaRPr lang="tr-TR" dirty="0">
              <a:solidFill>
                <a:prstClr val="black"/>
              </a:solidFill>
            </a:endParaRPr>
          </a:p>
          <a:p>
            <a:endParaRPr lang="tr-TR" dirty="0">
              <a:solidFill>
                <a:prstClr val="black"/>
              </a:solidFill>
            </a:endParaRPr>
          </a:p>
          <a:p>
            <a:endParaRPr lang="tr-TR" dirty="0">
              <a:solidFill>
                <a:prstClr val="black"/>
              </a:solidFill>
            </a:endParaRPr>
          </a:p>
        </p:txBody>
      </p:sp>
      <p:sp>
        <p:nvSpPr>
          <p:cNvPr id="22" name="21 Slayt Numarası Yer Tutucusu"/>
          <p:cNvSpPr>
            <a:spLocks noGrp="1"/>
          </p:cNvSpPr>
          <p:nvPr>
            <p:ph type="sldNum" sz="quarter" idx="12"/>
          </p:nvPr>
        </p:nvSpPr>
        <p:spPr/>
        <p:txBody>
          <a:bodyPr/>
          <a:lstStyle/>
          <a:p>
            <a:fld id="{FA1C692C-4F2D-45F6-A9A8-8A3A8FE27806}" type="slidenum">
              <a:rPr lang="en-US" smtClean="0"/>
              <a:pPr/>
              <a:t>32</a:t>
            </a:fld>
            <a:endParaRPr lang="en-US"/>
          </a:p>
        </p:txBody>
      </p:sp>
      <p:sp>
        <p:nvSpPr>
          <p:cNvPr id="11" name="Google Shape;1027;p57">
            <a:extLst>
              <a:ext uri="{FF2B5EF4-FFF2-40B4-BE49-F238E27FC236}">
                <a16:creationId xmlns:a16="http://schemas.microsoft.com/office/drawing/2014/main" id="{D0C612A2-F366-41B6-ADFF-F2C1564B81BB}"/>
              </a:ext>
            </a:extLst>
          </p:cNvPr>
          <p:cNvSpPr/>
          <p:nvPr/>
        </p:nvSpPr>
        <p:spPr>
          <a:xfrm>
            <a:off x="334963" y="1316349"/>
            <a:ext cx="3866923" cy="50048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rgbClr val="000000"/>
                </a:solidFill>
                <a:latin typeface="Montserrat ExtraBold" panose="02000505000000020004" pitchFamily="2" charset="77"/>
                <a:ea typeface="Open Sans"/>
                <a:cs typeface="Open Sans"/>
                <a:sym typeface="Open Sans"/>
              </a:rPr>
              <a:t>İndirilemeyecek KDV I</a:t>
            </a:r>
            <a:endParaRPr sz="2400" b="1" dirty="0">
              <a:solidFill>
                <a:schemeClr val="dk1"/>
              </a:solidFill>
              <a:latin typeface="Montserrat ExtraBold" panose="02000505000000020004" pitchFamily="2" charset="77"/>
              <a:ea typeface="Calibri"/>
              <a:cs typeface="Calibri"/>
              <a:sym typeface="Calibri"/>
            </a:endParaRPr>
          </a:p>
        </p:txBody>
      </p:sp>
      <p:sp>
        <p:nvSpPr>
          <p:cNvPr id="14" name="Alt Başlık 8">
            <a:extLst>
              <a:ext uri="{FF2B5EF4-FFF2-40B4-BE49-F238E27FC236}">
                <a16:creationId xmlns:a16="http://schemas.microsoft.com/office/drawing/2014/main" id="{9DAC0CE8-40B8-4D93-8A2B-1B1F3CA41194}"/>
              </a:ext>
            </a:extLst>
          </p:cNvPr>
          <p:cNvSpPr txBox="1">
            <a:spLocks/>
          </p:cNvSpPr>
          <p:nvPr/>
        </p:nvSpPr>
        <p:spPr>
          <a:xfrm>
            <a:off x="1137186" y="53380"/>
            <a:ext cx="9917628"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Clr>
                <a:srgbClr val="282828"/>
              </a:buClr>
              <a:buSzPts val="2200"/>
            </a:pPr>
            <a:r>
              <a:rPr lang="tr-TR" altLang="en-US" sz="2800" b="1" dirty="0">
                <a:solidFill>
                  <a:schemeClr val="tx1"/>
                </a:solidFill>
                <a:latin typeface="Montserrat" panose="02000505000000020004" pitchFamily="2" charset="77"/>
                <a:cs typeface="Open Sans Semibold" panose="020B0706030804020204" pitchFamily="34" charset="0"/>
                <a:sym typeface="Open Sans Semibold" panose="020B0706030804020204" pitchFamily="34" charset="0"/>
              </a:rPr>
              <a:t>KDV Yönünden Dikkat Edilmes</a:t>
            </a:r>
            <a:r>
              <a:rPr lang="tr-TR" altLang="en-US" sz="2800" b="1" dirty="0">
                <a:latin typeface="Montserrat" panose="02000505000000020004" pitchFamily="2" charset="77"/>
                <a:cs typeface="Open Sans Semibold" panose="020B0706030804020204" pitchFamily="34" charset="0"/>
                <a:sym typeface="Open Sans Semibold" panose="020B0706030804020204" pitchFamily="34" charset="0"/>
              </a:rPr>
              <a:t>i Gerekenler</a:t>
            </a:r>
            <a:endParaRPr lang="tr-TR" sz="2800" dirty="0"/>
          </a:p>
        </p:txBody>
      </p:sp>
      <p:sp>
        <p:nvSpPr>
          <p:cNvPr id="16" name="Metin kutusu 15">
            <a:extLst>
              <a:ext uri="{FF2B5EF4-FFF2-40B4-BE49-F238E27FC236}">
                <a16:creationId xmlns:a16="http://schemas.microsoft.com/office/drawing/2014/main" id="{8CA8FB57-73B5-434A-BD6B-FBECD400DB08}"/>
              </a:ext>
            </a:extLst>
          </p:cNvPr>
          <p:cNvSpPr txBox="1"/>
          <p:nvPr/>
        </p:nvSpPr>
        <p:spPr>
          <a:xfrm>
            <a:off x="334963" y="1809720"/>
            <a:ext cx="10689771" cy="3785652"/>
          </a:xfrm>
          <a:prstGeom prst="rect">
            <a:avLst/>
          </a:prstGeom>
          <a:noFill/>
        </p:spPr>
        <p:txBody>
          <a:bodyPr wrap="square">
            <a:spAutoFit/>
          </a:bodyPr>
          <a:lstStyle/>
          <a:p>
            <a:pPr algn="just"/>
            <a:r>
              <a:rPr lang="tr-TR" sz="2400" b="1" dirty="0">
                <a:solidFill>
                  <a:srgbClr val="FF0000"/>
                </a:solidFill>
                <a:effectLst/>
                <a:latin typeface="Calibri   "/>
                <a:ea typeface="Times New Roman" panose="02020603050405020304" pitchFamily="18" charset="0"/>
              </a:rPr>
              <a:t>KDV 30. </a:t>
            </a:r>
            <a:r>
              <a:rPr lang="tr-TR" sz="2400" b="1" dirty="0">
                <a:solidFill>
                  <a:srgbClr val="FF0000"/>
                </a:solidFill>
                <a:latin typeface="Calibri   "/>
                <a:ea typeface="Times New Roman" panose="02020603050405020304" pitchFamily="18" charset="0"/>
              </a:rPr>
              <a:t>m</a:t>
            </a:r>
            <a:r>
              <a:rPr lang="tr-TR" sz="2400" b="1" dirty="0">
                <a:solidFill>
                  <a:srgbClr val="FF0000"/>
                </a:solidFill>
                <a:effectLst/>
                <a:latin typeface="Calibri   "/>
                <a:ea typeface="Times New Roman" panose="02020603050405020304" pitchFamily="18" charset="0"/>
              </a:rPr>
              <a:t>adde a bendine göre </a:t>
            </a:r>
          </a:p>
          <a:p>
            <a:pPr algn="just"/>
            <a:endParaRPr lang="tr-TR" sz="2400" dirty="0">
              <a:latin typeface="Calibri   "/>
              <a:ea typeface="Times New Roman" panose="02020603050405020304" pitchFamily="18" charset="0"/>
            </a:endParaRPr>
          </a:p>
          <a:p>
            <a:pPr algn="just"/>
            <a:r>
              <a:rPr lang="tr-TR" sz="2400" i="1" dirty="0">
                <a:effectLst/>
                <a:latin typeface="Calibri   "/>
                <a:ea typeface="Times New Roman" panose="02020603050405020304" pitchFamily="18" charset="0"/>
              </a:rPr>
              <a:t>Vergiye tabi olmayan veya vergiden istisna edilmiş bulunan malların teslimi ve hizmet ifası (Bu Kanunun 17. maddesinin (2) numaralı fıkrasının (b), (c) ve (d) bentleri ile (4) numaralı fıkrasının (ı) ve (ö) bentleri uyarınca katma değer vergisinden istisna edilen işlemler hariç) ile ilgili alış vesikalarında gösterilen veya bu mal ve hizmetlerin maliyetleri içinde yer alan katma değer vergisi</a:t>
            </a:r>
            <a:endParaRPr lang="en-US" sz="2400" dirty="0">
              <a:effectLst/>
              <a:latin typeface="Calibri   "/>
              <a:ea typeface="Times New Roman" panose="02020603050405020304" pitchFamily="18" charset="0"/>
            </a:endParaRPr>
          </a:p>
          <a:p>
            <a:pPr algn="just"/>
            <a:endParaRPr lang="en-US" sz="2400" dirty="0">
              <a:effectLst/>
              <a:latin typeface="Calibri   "/>
              <a:ea typeface="Times New Roman" panose="02020603050405020304" pitchFamily="18" charset="0"/>
            </a:endParaRPr>
          </a:p>
          <a:p>
            <a:pPr algn="just"/>
            <a:r>
              <a:rPr lang="tr-TR" sz="2400" dirty="0">
                <a:effectLst/>
                <a:latin typeface="Calibri   "/>
                <a:ea typeface="Times New Roman" panose="02020603050405020304" pitchFamily="18" charset="0"/>
              </a:rPr>
              <a:t>Diğer bir değişle; Katma Değer Vergisine tabi olmayan teslim ve hizmetler nedeniyle yüklenilen vergiler indirim konusu yapılamamaktadır.</a:t>
            </a:r>
            <a:endParaRPr lang="en-US" sz="2400" dirty="0">
              <a:effectLst/>
              <a:latin typeface="Calibri   "/>
              <a:ea typeface="Times New Roman" panose="02020603050405020304" pitchFamily="18" charset="0"/>
            </a:endParaRPr>
          </a:p>
        </p:txBody>
      </p:sp>
      <p:sp>
        <p:nvSpPr>
          <p:cNvPr id="9" name="21 Yuvarlatılmış Dikdörtgen">
            <a:extLst>
              <a:ext uri="{FF2B5EF4-FFF2-40B4-BE49-F238E27FC236}">
                <a16:creationId xmlns:a16="http://schemas.microsoft.com/office/drawing/2014/main" id="{573B6919-6815-436E-8700-BD00FC502D9A}"/>
              </a:ext>
            </a:extLst>
          </p:cNvPr>
          <p:cNvSpPr/>
          <p:nvPr/>
        </p:nvSpPr>
        <p:spPr>
          <a:xfrm>
            <a:off x="9672558" y="1566590"/>
            <a:ext cx="1204922" cy="571504"/>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a:t>KDV </a:t>
            </a:r>
          </a:p>
          <a:p>
            <a:pPr algn="ctr"/>
            <a:r>
              <a:rPr lang="tr-TR" dirty="0"/>
              <a:t>md.30</a:t>
            </a:r>
          </a:p>
        </p:txBody>
      </p:sp>
    </p:spTree>
    <p:extLst>
      <p:ext uri="{BB962C8B-B14F-4D97-AF65-F5344CB8AC3E}">
        <p14:creationId xmlns:p14="http://schemas.microsoft.com/office/powerpoint/2010/main" val="838985544"/>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kdörtgen 6"/>
          <p:cNvSpPr/>
          <p:nvPr/>
        </p:nvSpPr>
        <p:spPr>
          <a:xfrm>
            <a:off x="2135560" y="1412776"/>
            <a:ext cx="5904656" cy="1477328"/>
          </a:xfrm>
          <a:prstGeom prst="rect">
            <a:avLst/>
          </a:prstGeom>
        </p:spPr>
        <p:txBody>
          <a:bodyPr wrap="square">
            <a:spAutoFit/>
          </a:bodyPr>
          <a:lstStyle/>
          <a:p>
            <a:endParaRPr lang="tr-TR" dirty="0">
              <a:solidFill>
                <a:prstClr val="black"/>
              </a:solidFill>
            </a:endParaRPr>
          </a:p>
          <a:p>
            <a:endParaRPr lang="tr-TR" dirty="0">
              <a:solidFill>
                <a:prstClr val="black"/>
              </a:solidFill>
            </a:endParaRPr>
          </a:p>
          <a:p>
            <a:endParaRPr lang="tr-TR" dirty="0">
              <a:solidFill>
                <a:prstClr val="black"/>
              </a:solidFill>
            </a:endParaRPr>
          </a:p>
          <a:p>
            <a:endParaRPr lang="tr-TR" dirty="0">
              <a:solidFill>
                <a:prstClr val="black"/>
              </a:solidFill>
            </a:endParaRPr>
          </a:p>
          <a:p>
            <a:endParaRPr lang="tr-TR" dirty="0">
              <a:solidFill>
                <a:prstClr val="black"/>
              </a:solidFill>
            </a:endParaRPr>
          </a:p>
        </p:txBody>
      </p:sp>
      <p:sp>
        <p:nvSpPr>
          <p:cNvPr id="8" name="Dikdörtgen 7"/>
          <p:cNvSpPr/>
          <p:nvPr/>
        </p:nvSpPr>
        <p:spPr>
          <a:xfrm>
            <a:off x="2207568" y="1720841"/>
            <a:ext cx="5688632" cy="1200329"/>
          </a:xfrm>
          <a:prstGeom prst="rect">
            <a:avLst/>
          </a:prstGeom>
        </p:spPr>
        <p:txBody>
          <a:bodyPr wrap="square">
            <a:spAutoFit/>
          </a:bodyPr>
          <a:lstStyle/>
          <a:p>
            <a:endParaRPr lang="tr-TR" dirty="0">
              <a:solidFill>
                <a:prstClr val="black"/>
              </a:solidFill>
            </a:endParaRPr>
          </a:p>
          <a:p>
            <a:endParaRPr lang="tr-TR" dirty="0">
              <a:solidFill>
                <a:prstClr val="black"/>
              </a:solidFill>
            </a:endParaRPr>
          </a:p>
          <a:p>
            <a:endParaRPr lang="tr-TR" dirty="0">
              <a:solidFill>
                <a:prstClr val="black"/>
              </a:solidFill>
            </a:endParaRPr>
          </a:p>
          <a:p>
            <a:endParaRPr lang="tr-TR" dirty="0">
              <a:solidFill>
                <a:prstClr val="black"/>
              </a:solidFill>
            </a:endParaRPr>
          </a:p>
        </p:txBody>
      </p:sp>
      <p:sp>
        <p:nvSpPr>
          <p:cNvPr id="6" name="Dikdörtgen 5"/>
          <p:cNvSpPr/>
          <p:nvPr/>
        </p:nvSpPr>
        <p:spPr>
          <a:xfrm>
            <a:off x="2207568" y="1443842"/>
            <a:ext cx="5832648" cy="1200329"/>
          </a:xfrm>
          <a:prstGeom prst="rect">
            <a:avLst/>
          </a:prstGeom>
        </p:spPr>
        <p:txBody>
          <a:bodyPr wrap="square">
            <a:spAutoFit/>
          </a:bodyPr>
          <a:lstStyle/>
          <a:p>
            <a:endParaRPr lang="tr-TR" dirty="0">
              <a:solidFill>
                <a:prstClr val="black"/>
              </a:solidFill>
            </a:endParaRPr>
          </a:p>
          <a:p>
            <a:endParaRPr lang="tr-TR" dirty="0">
              <a:solidFill>
                <a:prstClr val="black"/>
              </a:solidFill>
            </a:endParaRPr>
          </a:p>
          <a:p>
            <a:endParaRPr lang="tr-TR" dirty="0">
              <a:solidFill>
                <a:prstClr val="black"/>
              </a:solidFill>
            </a:endParaRPr>
          </a:p>
          <a:p>
            <a:endParaRPr lang="tr-TR" dirty="0">
              <a:solidFill>
                <a:prstClr val="black"/>
              </a:solidFill>
            </a:endParaRPr>
          </a:p>
        </p:txBody>
      </p:sp>
      <p:sp>
        <p:nvSpPr>
          <p:cNvPr id="22" name="21 Slayt Numarası Yer Tutucusu"/>
          <p:cNvSpPr>
            <a:spLocks noGrp="1"/>
          </p:cNvSpPr>
          <p:nvPr>
            <p:ph type="sldNum" sz="quarter" idx="12"/>
          </p:nvPr>
        </p:nvSpPr>
        <p:spPr/>
        <p:txBody>
          <a:bodyPr/>
          <a:lstStyle/>
          <a:p>
            <a:fld id="{FA1C692C-4F2D-45F6-A9A8-8A3A8FE27806}" type="slidenum">
              <a:rPr lang="en-US" smtClean="0"/>
              <a:pPr/>
              <a:t>33</a:t>
            </a:fld>
            <a:endParaRPr lang="en-US"/>
          </a:p>
        </p:txBody>
      </p:sp>
      <p:sp>
        <p:nvSpPr>
          <p:cNvPr id="11" name="Google Shape;1027;p57">
            <a:extLst>
              <a:ext uri="{FF2B5EF4-FFF2-40B4-BE49-F238E27FC236}">
                <a16:creationId xmlns:a16="http://schemas.microsoft.com/office/drawing/2014/main" id="{D0C612A2-F366-41B6-ADFF-F2C1564B81BB}"/>
              </a:ext>
            </a:extLst>
          </p:cNvPr>
          <p:cNvSpPr/>
          <p:nvPr/>
        </p:nvSpPr>
        <p:spPr>
          <a:xfrm>
            <a:off x="334963" y="1316349"/>
            <a:ext cx="3866923" cy="50048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rgbClr val="000000"/>
                </a:solidFill>
                <a:latin typeface="Montserrat ExtraBold" panose="02000505000000020004" pitchFamily="2" charset="77"/>
                <a:ea typeface="Open Sans"/>
                <a:cs typeface="Open Sans"/>
                <a:sym typeface="Open Sans"/>
              </a:rPr>
              <a:t>İndirilemeyecek KDV II</a:t>
            </a:r>
            <a:endParaRPr sz="2400" b="1" dirty="0">
              <a:solidFill>
                <a:schemeClr val="dk1"/>
              </a:solidFill>
              <a:latin typeface="Montserrat ExtraBold" panose="02000505000000020004" pitchFamily="2" charset="77"/>
              <a:ea typeface="Calibri"/>
              <a:cs typeface="Calibri"/>
              <a:sym typeface="Calibri"/>
            </a:endParaRPr>
          </a:p>
        </p:txBody>
      </p:sp>
      <p:sp>
        <p:nvSpPr>
          <p:cNvPr id="14" name="Alt Başlık 8">
            <a:extLst>
              <a:ext uri="{FF2B5EF4-FFF2-40B4-BE49-F238E27FC236}">
                <a16:creationId xmlns:a16="http://schemas.microsoft.com/office/drawing/2014/main" id="{9DAC0CE8-40B8-4D93-8A2B-1B1F3CA41194}"/>
              </a:ext>
            </a:extLst>
          </p:cNvPr>
          <p:cNvSpPr txBox="1">
            <a:spLocks/>
          </p:cNvSpPr>
          <p:nvPr/>
        </p:nvSpPr>
        <p:spPr>
          <a:xfrm>
            <a:off x="1137186" y="53380"/>
            <a:ext cx="9917628"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Clr>
                <a:srgbClr val="282828"/>
              </a:buClr>
              <a:buSzPts val="2200"/>
            </a:pPr>
            <a:r>
              <a:rPr lang="tr-TR" altLang="en-US" sz="2800" b="1" dirty="0">
                <a:solidFill>
                  <a:schemeClr val="tx1"/>
                </a:solidFill>
                <a:latin typeface="Montserrat" panose="02000505000000020004" pitchFamily="2" charset="77"/>
                <a:cs typeface="Open Sans Semibold" panose="020B0706030804020204" pitchFamily="34" charset="0"/>
                <a:sym typeface="Open Sans Semibold" panose="020B0706030804020204" pitchFamily="34" charset="0"/>
              </a:rPr>
              <a:t>KDV Yönünden Dikkat Edilmes</a:t>
            </a:r>
            <a:r>
              <a:rPr lang="tr-TR" altLang="en-US" sz="2800" b="1" dirty="0">
                <a:latin typeface="Montserrat" panose="02000505000000020004" pitchFamily="2" charset="77"/>
                <a:cs typeface="Open Sans Semibold" panose="020B0706030804020204" pitchFamily="34" charset="0"/>
                <a:sym typeface="Open Sans Semibold" panose="020B0706030804020204" pitchFamily="34" charset="0"/>
              </a:rPr>
              <a:t>i Gerekenler</a:t>
            </a:r>
            <a:endParaRPr lang="tr-TR" sz="2800" dirty="0"/>
          </a:p>
        </p:txBody>
      </p:sp>
      <p:sp>
        <p:nvSpPr>
          <p:cNvPr id="16" name="Metin kutusu 15">
            <a:extLst>
              <a:ext uri="{FF2B5EF4-FFF2-40B4-BE49-F238E27FC236}">
                <a16:creationId xmlns:a16="http://schemas.microsoft.com/office/drawing/2014/main" id="{8CA8FB57-73B5-434A-BD6B-FBECD400DB08}"/>
              </a:ext>
            </a:extLst>
          </p:cNvPr>
          <p:cNvSpPr txBox="1"/>
          <p:nvPr/>
        </p:nvSpPr>
        <p:spPr>
          <a:xfrm>
            <a:off x="334963" y="1809720"/>
            <a:ext cx="10689771" cy="4985980"/>
          </a:xfrm>
          <a:prstGeom prst="rect">
            <a:avLst/>
          </a:prstGeom>
          <a:noFill/>
        </p:spPr>
        <p:txBody>
          <a:bodyPr wrap="square">
            <a:spAutoFit/>
          </a:bodyPr>
          <a:lstStyle/>
          <a:p>
            <a:pPr algn="just"/>
            <a:r>
              <a:rPr lang="tr-TR" sz="2000" b="1" dirty="0">
                <a:solidFill>
                  <a:srgbClr val="FF0000"/>
                </a:solidFill>
                <a:effectLst/>
                <a:ea typeface="Times New Roman" panose="02020603050405020304" pitchFamily="18" charset="0"/>
              </a:rPr>
              <a:t>Örneğin;</a:t>
            </a:r>
          </a:p>
          <a:p>
            <a:pPr algn="just"/>
            <a:endParaRPr lang="tr-TR" sz="2000" dirty="0">
              <a:effectLst/>
              <a:ea typeface="Times New Roman" panose="02020603050405020304" pitchFamily="18" charset="0"/>
            </a:endParaRPr>
          </a:p>
          <a:p>
            <a:pPr marL="285750" indent="-285750" algn="just">
              <a:buFont typeface="Arial" panose="020B0604020202020204" pitchFamily="34" charset="0"/>
              <a:buChar char="•"/>
            </a:pPr>
            <a:r>
              <a:rPr lang="tr-TR" sz="2000" dirty="0">
                <a:effectLst/>
                <a:ea typeface="Times New Roman" panose="02020603050405020304" pitchFamily="18" charset="0"/>
              </a:rPr>
              <a:t>Yurt dışındaki malların Türkiye'ye getirilmeksizin yine yurt dışına satışı yoluyla yapılan transit (doğrudan) ihracat işlemi,</a:t>
            </a:r>
          </a:p>
          <a:p>
            <a:pPr marL="285750" indent="-285750" algn="just">
              <a:buFont typeface="Arial" panose="020B0604020202020204" pitchFamily="34" charset="0"/>
              <a:buChar char="•"/>
            </a:pPr>
            <a:r>
              <a:rPr lang="tr-TR" sz="2000" dirty="0">
                <a:effectLst/>
                <a:ea typeface="Times New Roman" panose="02020603050405020304" pitchFamily="18" charset="0"/>
              </a:rPr>
              <a:t>Türkiye'de KDV mükellefi olan bir firmanın yabancı bir ülkede yer alan fabrikasında üretilen malların yurt dışında satışı,</a:t>
            </a:r>
            <a:endParaRPr lang="en-US" sz="2000" dirty="0">
              <a:effectLst/>
              <a:ea typeface="Times New Roman" panose="02020603050405020304" pitchFamily="18" charset="0"/>
            </a:endParaRPr>
          </a:p>
          <a:p>
            <a:pPr marL="285750" indent="-285750" algn="just">
              <a:buFont typeface="Arial" panose="020B0604020202020204" pitchFamily="34" charset="0"/>
              <a:buChar char="•"/>
            </a:pPr>
            <a:r>
              <a:rPr lang="tr-TR" sz="2000" dirty="0">
                <a:effectLst/>
                <a:ea typeface="Times New Roman" panose="02020603050405020304" pitchFamily="18" charset="0"/>
              </a:rPr>
              <a:t>Yurt dışındaki hava yolu firmalarına yurt dışında yolcu taşımak üzere yapılan uçuş hizmetleri,</a:t>
            </a:r>
            <a:endParaRPr lang="en-US" sz="2000" dirty="0">
              <a:effectLst/>
              <a:ea typeface="Times New Roman" panose="02020603050405020304" pitchFamily="18" charset="0"/>
            </a:endParaRPr>
          </a:p>
          <a:p>
            <a:pPr marL="285750" indent="-285750" algn="just">
              <a:buFont typeface="Arial" panose="020B0604020202020204" pitchFamily="34" charset="0"/>
              <a:buChar char="•"/>
            </a:pPr>
            <a:r>
              <a:rPr lang="tr-TR" sz="2000" dirty="0">
                <a:effectLst/>
                <a:ea typeface="Times New Roman" panose="02020603050405020304" pitchFamily="18" charset="0"/>
              </a:rPr>
              <a:t>Yurt dışına çıkartılan kamyon, iş makinesi, tarım makinesi vb. araçların yine yurt dışındaki kişi ve kurumlara kiralanması,</a:t>
            </a:r>
            <a:endParaRPr lang="en-US" sz="2000" dirty="0">
              <a:effectLst/>
              <a:ea typeface="Times New Roman" panose="02020603050405020304" pitchFamily="18" charset="0"/>
            </a:endParaRPr>
          </a:p>
          <a:p>
            <a:pPr marL="285750" indent="-285750" algn="just">
              <a:buFont typeface="Arial" panose="020B0604020202020204" pitchFamily="34" charset="0"/>
              <a:buChar char="•"/>
            </a:pPr>
            <a:r>
              <a:rPr lang="tr-TR" sz="2000" dirty="0">
                <a:effectLst/>
                <a:ea typeface="Times New Roman" panose="02020603050405020304" pitchFamily="18" charset="0"/>
              </a:rPr>
              <a:t>Türkiye'de mükellef olan avukatın yurt dışında görülen bir davada müvekkilini temsil etmesi,</a:t>
            </a:r>
            <a:endParaRPr lang="en-US" sz="2000" dirty="0">
              <a:effectLst/>
              <a:ea typeface="Times New Roman" panose="02020603050405020304" pitchFamily="18" charset="0"/>
            </a:endParaRPr>
          </a:p>
          <a:p>
            <a:pPr marL="285750" indent="-285750" algn="just">
              <a:buFont typeface="Arial" panose="020B0604020202020204" pitchFamily="34" charset="0"/>
              <a:buChar char="•"/>
            </a:pPr>
            <a:r>
              <a:rPr lang="tr-TR" sz="2000" dirty="0">
                <a:effectLst/>
                <a:ea typeface="Times New Roman" panose="02020603050405020304" pitchFamily="18" charset="0"/>
              </a:rPr>
              <a:t>Türk inşaat firmasının yurt dışında otoyol inşaatı yapması,</a:t>
            </a:r>
            <a:endParaRPr lang="en-US" sz="2000" dirty="0">
              <a:effectLst/>
              <a:ea typeface="Times New Roman" panose="02020603050405020304" pitchFamily="18" charset="0"/>
            </a:endParaRPr>
          </a:p>
          <a:p>
            <a:pPr marL="285750" indent="-285750" algn="just">
              <a:buFont typeface="Arial" panose="020B0604020202020204" pitchFamily="34" charset="0"/>
              <a:buChar char="•"/>
            </a:pPr>
            <a:r>
              <a:rPr lang="tr-TR" sz="2000" dirty="0">
                <a:effectLst/>
                <a:ea typeface="Times New Roman" panose="02020603050405020304" pitchFamily="18" charset="0"/>
              </a:rPr>
              <a:t>Türkiye'de mukim bir inşaat firmasının yurt dışında yaptığı inşaatlara ilişkin bakım, onarım, montaj gibi hizmetlerin Türkiye'de mukim başka bir firma tarafından yurt dışında yapılması gibi işlemler KDV'ye tabi olmadığından, bu işlemler nedeniyle Türkiye'de KDV ödenmiş olması halinde, verginin konusuna girmeyen bu işlemlere ait yüklenilen KDV indirim konusu yapılamayacaktır.</a:t>
            </a:r>
            <a:endParaRPr lang="en-US" sz="2000" dirty="0">
              <a:effectLst/>
              <a:ea typeface="Times New Roman" panose="02020603050405020304" pitchFamily="18" charset="0"/>
            </a:endParaRPr>
          </a:p>
          <a:p>
            <a:pPr algn="just"/>
            <a:endParaRPr lang="tr-TR" sz="1800" b="1" dirty="0">
              <a:solidFill>
                <a:srgbClr val="FF0000"/>
              </a:solidFill>
              <a:effectLst/>
              <a:latin typeface="Calibri   "/>
              <a:ea typeface="Times New Roman" panose="02020603050405020304" pitchFamily="18" charset="0"/>
            </a:endParaRPr>
          </a:p>
        </p:txBody>
      </p:sp>
      <p:sp>
        <p:nvSpPr>
          <p:cNvPr id="9" name="21 Yuvarlatılmış Dikdörtgen">
            <a:extLst>
              <a:ext uri="{FF2B5EF4-FFF2-40B4-BE49-F238E27FC236}">
                <a16:creationId xmlns:a16="http://schemas.microsoft.com/office/drawing/2014/main" id="{12C8A0E9-3AFB-4064-9D7C-1B0D0C1A2B77}"/>
              </a:ext>
            </a:extLst>
          </p:cNvPr>
          <p:cNvSpPr/>
          <p:nvPr/>
        </p:nvSpPr>
        <p:spPr>
          <a:xfrm>
            <a:off x="9768805" y="1531080"/>
            <a:ext cx="1204922" cy="571504"/>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a:t>KDV </a:t>
            </a:r>
          </a:p>
          <a:p>
            <a:pPr algn="ctr"/>
            <a:r>
              <a:rPr lang="tr-TR" dirty="0"/>
              <a:t>md.30</a:t>
            </a:r>
          </a:p>
        </p:txBody>
      </p:sp>
    </p:spTree>
    <p:extLst>
      <p:ext uri="{BB962C8B-B14F-4D97-AF65-F5344CB8AC3E}">
        <p14:creationId xmlns:p14="http://schemas.microsoft.com/office/powerpoint/2010/main" val="905300957"/>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1456">
            <a:extLst>
              <a:ext uri="{FF2B5EF4-FFF2-40B4-BE49-F238E27FC236}">
                <a16:creationId xmlns:a16="http://schemas.microsoft.com/office/drawing/2014/main" id="{CD5CB384-434D-46C2-AE14-44A2EF6D321B}"/>
              </a:ext>
            </a:extLst>
          </p:cNvPr>
          <p:cNvSpPr>
            <a:spLocks/>
          </p:cNvSpPr>
          <p:nvPr/>
        </p:nvSpPr>
        <p:spPr bwMode="auto">
          <a:xfrm>
            <a:off x="0" y="0"/>
            <a:ext cx="12192000" cy="830263"/>
          </a:xfrm>
          <a:custGeom>
            <a:avLst/>
            <a:gdLst>
              <a:gd name="T0" fmla="*/ 12190413 w 2770"/>
              <a:gd name="T1" fmla="*/ 3365014 h 940"/>
              <a:gd name="T2" fmla="*/ 8880958 w 2770"/>
              <a:gd name="T3" fmla="*/ 3219666 h 940"/>
              <a:gd name="T4" fmla="*/ 3124618 w 2770"/>
              <a:gd name="T5" fmla="*/ 3294542 h 940"/>
              <a:gd name="T6" fmla="*/ 0 w 2770"/>
              <a:gd name="T7" fmla="*/ 1915944 h 940"/>
              <a:gd name="T8" fmla="*/ 0 w 2770"/>
              <a:gd name="T9" fmla="*/ 0 h 940"/>
              <a:gd name="T10" fmla="*/ 12190413 w 2770"/>
              <a:gd name="T11" fmla="*/ 0 h 940"/>
              <a:gd name="T12" fmla="*/ 12190413 w 2770"/>
              <a:gd name="T13" fmla="*/ 3365014 h 9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70" h="940">
                <a:moveTo>
                  <a:pt x="2770" y="764"/>
                </a:moveTo>
                <a:cubicBezTo>
                  <a:pt x="2770" y="764"/>
                  <a:pt x="2447" y="531"/>
                  <a:pt x="2018" y="731"/>
                </a:cubicBezTo>
                <a:cubicBezTo>
                  <a:pt x="1568" y="940"/>
                  <a:pt x="1502" y="395"/>
                  <a:pt x="710" y="748"/>
                </a:cubicBezTo>
                <a:cubicBezTo>
                  <a:pt x="296" y="932"/>
                  <a:pt x="0" y="435"/>
                  <a:pt x="0" y="435"/>
                </a:cubicBezTo>
                <a:cubicBezTo>
                  <a:pt x="0" y="0"/>
                  <a:pt x="0" y="0"/>
                  <a:pt x="0" y="0"/>
                </a:cubicBezTo>
                <a:cubicBezTo>
                  <a:pt x="2770" y="0"/>
                  <a:pt x="2770" y="0"/>
                  <a:pt x="2770" y="0"/>
                </a:cubicBezTo>
                <a:lnTo>
                  <a:pt x="2770" y="764"/>
                </a:lnTo>
                <a:close/>
              </a:path>
            </a:pathLst>
          </a:custGeom>
          <a:solidFill>
            <a:schemeClr val="accent2">
              <a:lumMod val="75000"/>
              <a:alpha val="50000"/>
            </a:schemeClr>
          </a:solidFill>
          <a:ln>
            <a:noFill/>
          </a:ln>
        </p:spPr>
        <p:txBody>
          <a:bodyPr/>
          <a:lstStyle/>
          <a:p>
            <a:pPr algn="ctr"/>
            <a:endParaRPr lang="tr-TR" dirty="0">
              <a:solidFill>
                <a:schemeClr val="tx1">
                  <a:lumMod val="95000"/>
                  <a:lumOff val="5000"/>
                </a:schemeClr>
              </a:solidFill>
            </a:endParaRPr>
          </a:p>
        </p:txBody>
      </p:sp>
      <p:sp>
        <p:nvSpPr>
          <p:cNvPr id="17" name="Metin kutusu 16">
            <a:extLst>
              <a:ext uri="{FF2B5EF4-FFF2-40B4-BE49-F238E27FC236}">
                <a16:creationId xmlns:a16="http://schemas.microsoft.com/office/drawing/2014/main" id="{EFD63553-7E4C-4376-9733-7193B1B19F41}"/>
              </a:ext>
            </a:extLst>
          </p:cNvPr>
          <p:cNvSpPr txBox="1"/>
          <p:nvPr/>
        </p:nvSpPr>
        <p:spPr>
          <a:xfrm>
            <a:off x="334963" y="1583592"/>
            <a:ext cx="11269208" cy="4924425"/>
          </a:xfrm>
          <a:prstGeom prst="rect">
            <a:avLst/>
          </a:prstGeom>
          <a:noFill/>
        </p:spPr>
        <p:txBody>
          <a:bodyPr wrap="square">
            <a:spAutoFit/>
          </a:bodyPr>
          <a:lstStyle/>
          <a:p>
            <a:pPr algn="just"/>
            <a:r>
              <a:rPr lang="tr-TR" sz="2000" b="1" dirty="0">
                <a:solidFill>
                  <a:srgbClr val="FF0000"/>
                </a:solidFill>
                <a:effectLst/>
                <a:latin typeface="Calibri   "/>
                <a:ea typeface="Times New Roman" panose="02020603050405020304" pitchFamily="18" charset="0"/>
              </a:rPr>
              <a:t>KDV 30. </a:t>
            </a:r>
            <a:r>
              <a:rPr lang="tr-TR" sz="2000" b="1" dirty="0">
                <a:solidFill>
                  <a:srgbClr val="FF0000"/>
                </a:solidFill>
                <a:latin typeface="Calibri   "/>
                <a:ea typeface="Times New Roman" panose="02020603050405020304" pitchFamily="18" charset="0"/>
              </a:rPr>
              <a:t>m</a:t>
            </a:r>
            <a:r>
              <a:rPr lang="tr-TR" sz="2000" b="1" dirty="0">
                <a:solidFill>
                  <a:srgbClr val="FF0000"/>
                </a:solidFill>
                <a:effectLst/>
                <a:latin typeface="Calibri   "/>
                <a:ea typeface="Times New Roman" panose="02020603050405020304" pitchFamily="18" charset="0"/>
              </a:rPr>
              <a:t>adde b bendine göre </a:t>
            </a:r>
          </a:p>
          <a:p>
            <a:pPr marL="514350" indent="-514350" algn="just">
              <a:buFont typeface="+mj-lt"/>
              <a:buAutoNum type="romanUcPeriod"/>
            </a:pPr>
            <a:endParaRPr lang="tr-TR" sz="1200" dirty="0">
              <a:effectLst/>
              <a:latin typeface="Calibri   "/>
              <a:ea typeface="Times New Roman" panose="02020603050405020304" pitchFamily="18" charset="0"/>
            </a:endParaRPr>
          </a:p>
          <a:p>
            <a:pPr marL="514350" indent="-514350" algn="just">
              <a:buFont typeface="+mj-lt"/>
              <a:buAutoNum type="romanUcPeriod"/>
            </a:pPr>
            <a:r>
              <a:rPr lang="tr-TR" sz="2200" dirty="0">
                <a:latin typeface="Calibri   "/>
                <a:ea typeface="Times New Roman" panose="02020603050405020304" pitchFamily="18" charset="0"/>
              </a:rPr>
              <a:t>B</a:t>
            </a:r>
            <a:r>
              <a:rPr lang="tr-TR" sz="2200" dirty="0">
                <a:effectLst/>
                <a:latin typeface="Calibri   "/>
                <a:ea typeface="Times New Roman" panose="02020603050405020304" pitchFamily="18" charset="0"/>
              </a:rPr>
              <a:t>inek otomobillerin alış vesikalarında gösterilen KDV’nin indirimi prensip olarak yasaklanmıştır.</a:t>
            </a:r>
          </a:p>
          <a:p>
            <a:pPr marL="514350" indent="-514350" algn="just">
              <a:buFont typeface="+mj-lt"/>
              <a:buAutoNum type="romanUcPeriod"/>
            </a:pPr>
            <a:endParaRPr lang="tr-TR" sz="2200" dirty="0">
              <a:latin typeface="Calibri   "/>
              <a:ea typeface="Times New Roman" panose="02020603050405020304" pitchFamily="18" charset="0"/>
            </a:endParaRPr>
          </a:p>
          <a:p>
            <a:pPr marL="514350" indent="-514350" algn="just">
              <a:buFont typeface="+mj-lt"/>
              <a:buAutoNum type="romanUcPeriod"/>
            </a:pPr>
            <a:r>
              <a:rPr lang="tr-TR" sz="2200" dirty="0">
                <a:latin typeface="Calibri   "/>
              </a:rPr>
              <a:t>Ancak, faaliyetleri kısmen veya tamamen binek otomobillerinin kiralanması veya çeşitli şekillerde işletilmesi olanların bu amaçla kullandıkları binek otomobillerinin alış belgelerinde gösterilen KDV’nin indirimi mümkündür.</a:t>
            </a:r>
          </a:p>
          <a:p>
            <a:pPr algn="just"/>
            <a:endParaRPr lang="tr-TR" sz="2200" dirty="0">
              <a:latin typeface="Calibri   "/>
            </a:endParaRPr>
          </a:p>
          <a:p>
            <a:pPr algn="just"/>
            <a:r>
              <a:rPr lang="tr-TR" sz="2000" b="1" dirty="0">
                <a:solidFill>
                  <a:srgbClr val="FF0000"/>
                </a:solidFill>
                <a:latin typeface="Calibri   "/>
              </a:rPr>
              <a:t>ayrıca KDV 30. madde d bendine göre </a:t>
            </a:r>
          </a:p>
          <a:p>
            <a:pPr algn="just"/>
            <a:endParaRPr lang="tr-TR" sz="1200" dirty="0">
              <a:latin typeface="Calibri   "/>
            </a:endParaRPr>
          </a:p>
          <a:p>
            <a:pPr algn="just"/>
            <a:r>
              <a:rPr lang="tr-TR" sz="2200" dirty="0">
                <a:latin typeface="Calibri   "/>
              </a:rPr>
              <a:t>Binek otomobillerine ilişkin giderlerin (tamir, bakım, yakıt ve benzeri cari giderler) en fazla %70’i ve kiralama yoluyla edinilen binek otomobillerinin her birine ilişkin aylık kira bedelinin 26.000 TL (2024 yılı için) kadarlık kısmı</a:t>
            </a:r>
            <a:endParaRPr lang="tr-TR" sz="2200" dirty="0">
              <a:effectLst/>
              <a:latin typeface="Calibri   "/>
              <a:ea typeface="Times New Roman" panose="02020603050405020304" pitchFamily="18" charset="0"/>
            </a:endParaRPr>
          </a:p>
          <a:p>
            <a:pPr marL="514350" indent="-514350" algn="just">
              <a:buFont typeface="+mj-lt"/>
              <a:buAutoNum type="romanUcPeriod"/>
            </a:pPr>
            <a:endParaRPr lang="en-US" sz="2000" dirty="0">
              <a:effectLst/>
              <a:latin typeface="Calibri   "/>
              <a:ea typeface="Times New Roman" panose="02020603050405020304" pitchFamily="18" charset="0"/>
            </a:endParaRPr>
          </a:p>
        </p:txBody>
      </p:sp>
      <p:sp>
        <p:nvSpPr>
          <p:cNvPr id="21" name="Alt Başlık 8">
            <a:extLst>
              <a:ext uri="{FF2B5EF4-FFF2-40B4-BE49-F238E27FC236}">
                <a16:creationId xmlns:a16="http://schemas.microsoft.com/office/drawing/2014/main" id="{55189380-A152-485D-A3C6-30F03E8C6938}"/>
              </a:ext>
            </a:extLst>
          </p:cNvPr>
          <p:cNvSpPr txBox="1">
            <a:spLocks/>
          </p:cNvSpPr>
          <p:nvPr/>
        </p:nvSpPr>
        <p:spPr>
          <a:xfrm>
            <a:off x="1137186" y="53380"/>
            <a:ext cx="9917628"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Clr>
                <a:srgbClr val="282828"/>
              </a:buClr>
              <a:buSzPts val="2200"/>
            </a:pPr>
            <a:r>
              <a:rPr lang="tr-TR" altLang="en-US" sz="2800" b="1" dirty="0">
                <a:solidFill>
                  <a:schemeClr val="tx1"/>
                </a:solidFill>
                <a:latin typeface="Montserrat" panose="02000505000000020004" pitchFamily="2" charset="77"/>
                <a:cs typeface="Open Sans Semibold" panose="020B0706030804020204" pitchFamily="34" charset="0"/>
                <a:sym typeface="Open Sans Semibold" panose="020B0706030804020204" pitchFamily="34" charset="0"/>
              </a:rPr>
              <a:t>KDV Yönünden Dikkat Edilmes</a:t>
            </a:r>
            <a:r>
              <a:rPr lang="tr-TR" altLang="en-US" sz="2800" b="1" dirty="0">
                <a:latin typeface="Montserrat" panose="02000505000000020004" pitchFamily="2" charset="77"/>
                <a:cs typeface="Open Sans Semibold" panose="020B0706030804020204" pitchFamily="34" charset="0"/>
                <a:sym typeface="Open Sans Semibold" panose="020B0706030804020204" pitchFamily="34" charset="0"/>
              </a:rPr>
              <a:t>i Gerekenler</a:t>
            </a:r>
            <a:endParaRPr lang="tr-TR" sz="2800" dirty="0"/>
          </a:p>
        </p:txBody>
      </p:sp>
      <p:sp>
        <p:nvSpPr>
          <p:cNvPr id="22" name="Google Shape;1027;p57">
            <a:extLst>
              <a:ext uri="{FF2B5EF4-FFF2-40B4-BE49-F238E27FC236}">
                <a16:creationId xmlns:a16="http://schemas.microsoft.com/office/drawing/2014/main" id="{797995D1-B421-4562-B5F7-EB179E39CEBF}"/>
              </a:ext>
            </a:extLst>
          </p:cNvPr>
          <p:cNvSpPr/>
          <p:nvPr/>
        </p:nvSpPr>
        <p:spPr>
          <a:xfrm>
            <a:off x="247878" y="1073306"/>
            <a:ext cx="3866923" cy="50048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rgbClr val="000000"/>
                </a:solidFill>
                <a:latin typeface="Montserrat ExtraBold" panose="02000505000000020004" pitchFamily="2" charset="77"/>
                <a:ea typeface="Open Sans"/>
                <a:cs typeface="Open Sans"/>
                <a:sym typeface="Open Sans"/>
              </a:rPr>
              <a:t>İndirilemeyecek KDV III</a:t>
            </a:r>
            <a:endParaRPr sz="2400" b="1" dirty="0">
              <a:solidFill>
                <a:schemeClr val="dk1"/>
              </a:solidFill>
              <a:latin typeface="Montserrat ExtraBold" panose="02000505000000020004" pitchFamily="2" charset="77"/>
              <a:ea typeface="Calibri"/>
              <a:cs typeface="Calibri"/>
              <a:sym typeface="Calibri"/>
            </a:endParaRPr>
          </a:p>
        </p:txBody>
      </p:sp>
      <p:sp>
        <p:nvSpPr>
          <p:cNvPr id="6" name="21 Yuvarlatılmış Dikdörtgen">
            <a:extLst>
              <a:ext uri="{FF2B5EF4-FFF2-40B4-BE49-F238E27FC236}">
                <a16:creationId xmlns:a16="http://schemas.microsoft.com/office/drawing/2014/main" id="{1FDE7E16-BD17-4768-AE6B-217012BD2F02}"/>
              </a:ext>
            </a:extLst>
          </p:cNvPr>
          <p:cNvSpPr/>
          <p:nvPr/>
        </p:nvSpPr>
        <p:spPr>
          <a:xfrm>
            <a:off x="10015458" y="1297840"/>
            <a:ext cx="1204922" cy="571504"/>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a:t>KDV </a:t>
            </a:r>
          </a:p>
          <a:p>
            <a:pPr algn="ctr"/>
            <a:r>
              <a:rPr lang="tr-TR" dirty="0"/>
              <a:t>md.30</a:t>
            </a:r>
          </a:p>
        </p:txBody>
      </p:sp>
    </p:spTree>
    <p:extLst>
      <p:ext uri="{BB962C8B-B14F-4D97-AF65-F5344CB8AC3E}">
        <p14:creationId xmlns:p14="http://schemas.microsoft.com/office/powerpoint/2010/main" val="3357801411"/>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1456">
            <a:extLst>
              <a:ext uri="{FF2B5EF4-FFF2-40B4-BE49-F238E27FC236}">
                <a16:creationId xmlns:a16="http://schemas.microsoft.com/office/drawing/2014/main" id="{CD5CB384-434D-46C2-AE14-44A2EF6D321B}"/>
              </a:ext>
            </a:extLst>
          </p:cNvPr>
          <p:cNvSpPr>
            <a:spLocks/>
          </p:cNvSpPr>
          <p:nvPr/>
        </p:nvSpPr>
        <p:spPr bwMode="auto">
          <a:xfrm>
            <a:off x="0" y="0"/>
            <a:ext cx="12192000" cy="830263"/>
          </a:xfrm>
          <a:custGeom>
            <a:avLst/>
            <a:gdLst>
              <a:gd name="T0" fmla="*/ 12190413 w 2770"/>
              <a:gd name="T1" fmla="*/ 3365014 h 940"/>
              <a:gd name="T2" fmla="*/ 8880958 w 2770"/>
              <a:gd name="T3" fmla="*/ 3219666 h 940"/>
              <a:gd name="T4" fmla="*/ 3124618 w 2770"/>
              <a:gd name="T5" fmla="*/ 3294542 h 940"/>
              <a:gd name="T6" fmla="*/ 0 w 2770"/>
              <a:gd name="T7" fmla="*/ 1915944 h 940"/>
              <a:gd name="T8" fmla="*/ 0 w 2770"/>
              <a:gd name="T9" fmla="*/ 0 h 940"/>
              <a:gd name="T10" fmla="*/ 12190413 w 2770"/>
              <a:gd name="T11" fmla="*/ 0 h 940"/>
              <a:gd name="T12" fmla="*/ 12190413 w 2770"/>
              <a:gd name="T13" fmla="*/ 3365014 h 9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70" h="940">
                <a:moveTo>
                  <a:pt x="2770" y="764"/>
                </a:moveTo>
                <a:cubicBezTo>
                  <a:pt x="2770" y="764"/>
                  <a:pt x="2447" y="531"/>
                  <a:pt x="2018" y="731"/>
                </a:cubicBezTo>
                <a:cubicBezTo>
                  <a:pt x="1568" y="940"/>
                  <a:pt x="1502" y="395"/>
                  <a:pt x="710" y="748"/>
                </a:cubicBezTo>
                <a:cubicBezTo>
                  <a:pt x="296" y="932"/>
                  <a:pt x="0" y="435"/>
                  <a:pt x="0" y="435"/>
                </a:cubicBezTo>
                <a:cubicBezTo>
                  <a:pt x="0" y="0"/>
                  <a:pt x="0" y="0"/>
                  <a:pt x="0" y="0"/>
                </a:cubicBezTo>
                <a:cubicBezTo>
                  <a:pt x="2770" y="0"/>
                  <a:pt x="2770" y="0"/>
                  <a:pt x="2770" y="0"/>
                </a:cubicBezTo>
                <a:lnTo>
                  <a:pt x="2770" y="764"/>
                </a:lnTo>
                <a:close/>
              </a:path>
            </a:pathLst>
          </a:custGeom>
          <a:solidFill>
            <a:schemeClr val="accent2">
              <a:lumMod val="75000"/>
              <a:alpha val="50000"/>
            </a:schemeClr>
          </a:solidFill>
          <a:ln>
            <a:noFill/>
          </a:ln>
        </p:spPr>
        <p:txBody>
          <a:bodyPr/>
          <a:lstStyle/>
          <a:p>
            <a:pPr algn="ctr"/>
            <a:endParaRPr lang="tr-TR" dirty="0">
              <a:solidFill>
                <a:schemeClr val="tx1">
                  <a:lumMod val="95000"/>
                  <a:lumOff val="5000"/>
                </a:schemeClr>
              </a:solidFill>
            </a:endParaRPr>
          </a:p>
        </p:txBody>
      </p:sp>
      <p:sp>
        <p:nvSpPr>
          <p:cNvPr id="17" name="Metin kutusu 16">
            <a:extLst>
              <a:ext uri="{FF2B5EF4-FFF2-40B4-BE49-F238E27FC236}">
                <a16:creationId xmlns:a16="http://schemas.microsoft.com/office/drawing/2014/main" id="{EFD63553-7E4C-4376-9733-7193B1B19F41}"/>
              </a:ext>
            </a:extLst>
          </p:cNvPr>
          <p:cNvSpPr txBox="1"/>
          <p:nvPr/>
        </p:nvSpPr>
        <p:spPr>
          <a:xfrm>
            <a:off x="406618" y="1721828"/>
            <a:ext cx="10413782" cy="4339650"/>
          </a:xfrm>
          <a:prstGeom prst="rect">
            <a:avLst/>
          </a:prstGeom>
          <a:noFill/>
        </p:spPr>
        <p:txBody>
          <a:bodyPr wrap="square">
            <a:spAutoFit/>
          </a:bodyPr>
          <a:lstStyle/>
          <a:p>
            <a:pPr algn="just"/>
            <a:r>
              <a:rPr lang="tr-TR" sz="2400" b="1" dirty="0">
                <a:solidFill>
                  <a:srgbClr val="FF0000"/>
                </a:solidFill>
                <a:latin typeface="Calibri   "/>
              </a:rPr>
              <a:t>KDV 30. madde c bendine göre </a:t>
            </a:r>
          </a:p>
          <a:p>
            <a:pPr algn="just"/>
            <a:endParaRPr lang="tr-TR" sz="1200" dirty="0">
              <a:latin typeface="Calibri   "/>
            </a:endParaRPr>
          </a:p>
          <a:p>
            <a:pPr marL="342900" indent="-342900" algn="just">
              <a:buFont typeface="Arial" panose="020B0604020202020204" pitchFamily="34" charset="0"/>
              <a:buChar char="•"/>
            </a:pPr>
            <a:r>
              <a:rPr lang="tr-TR" sz="2200" dirty="0">
                <a:latin typeface="Calibri   "/>
              </a:rPr>
              <a:t>Zayi olan malların alış vesikalarında gösterilen KDV'nin mükellefin vergiye tabi işlemleri üzerinden hesaplanan KDV'den indirilemeyeceği belirtilmiştir.</a:t>
            </a:r>
            <a:endParaRPr lang="en-US" sz="2200" dirty="0">
              <a:latin typeface="Calibri   "/>
            </a:endParaRPr>
          </a:p>
          <a:p>
            <a:pPr marL="342900" indent="-342900" algn="just">
              <a:buFont typeface="Arial" panose="020B0604020202020204" pitchFamily="34" charset="0"/>
              <a:buChar char="•"/>
            </a:pPr>
            <a:endParaRPr lang="en-US" sz="2200" dirty="0">
              <a:latin typeface="Calibri   "/>
            </a:endParaRPr>
          </a:p>
          <a:p>
            <a:pPr marL="342900" indent="-342900" algn="just">
              <a:buFont typeface="Arial" panose="020B0604020202020204" pitchFamily="34" charset="0"/>
              <a:buChar char="•"/>
            </a:pPr>
            <a:r>
              <a:rPr lang="tr-TR" sz="2200" dirty="0">
                <a:latin typeface="Calibri   "/>
              </a:rPr>
              <a:t>Öte yandan aynı bentte, deprem, sel felaketi ve Maliye Bakanlığının yangın sebebiyle mücbir sebep ilan ettiği yerlerdeki yangın sonucu zayi olan mallar nedeniyle yüklenilen vergilerin indirimine olanak tanınmaktadır.</a:t>
            </a:r>
            <a:endParaRPr lang="en-US" sz="2200" dirty="0">
              <a:latin typeface="Calibri   "/>
            </a:endParaRPr>
          </a:p>
          <a:p>
            <a:pPr algn="just"/>
            <a:r>
              <a:rPr lang="tr-TR" sz="2200" dirty="0">
                <a:latin typeface="Calibri   "/>
              </a:rPr>
              <a:t> </a:t>
            </a:r>
            <a:endParaRPr lang="en-US" sz="2200" dirty="0">
              <a:latin typeface="Calibri   "/>
            </a:endParaRPr>
          </a:p>
          <a:p>
            <a:pPr marL="342900" indent="-342900" algn="just">
              <a:buFont typeface="Arial" panose="020B0604020202020204" pitchFamily="34" charset="0"/>
              <a:buChar char="•"/>
            </a:pPr>
            <a:r>
              <a:rPr lang="tr-TR" sz="2200" dirty="0">
                <a:latin typeface="Calibri   "/>
              </a:rPr>
              <a:t>Örneğin, ithal edilen malların depolandığı antrepolarda çıkan yangın sonrasında Maliye Bakanlığınca mücbir sebep ilan edilmediği takdirde, zayi olan malların ithalinde ödenen KDV'nin indirim konusu yapılması mümkün bulunmamaktadır.</a:t>
            </a:r>
            <a:endParaRPr lang="en-US" sz="2200" dirty="0">
              <a:latin typeface="Calibri   "/>
            </a:endParaRPr>
          </a:p>
          <a:p>
            <a:pPr marL="514350" indent="-514350" algn="just">
              <a:buFont typeface="+mj-lt"/>
              <a:buAutoNum type="romanUcPeriod"/>
            </a:pPr>
            <a:endParaRPr lang="en-US" sz="2000" dirty="0">
              <a:effectLst/>
              <a:latin typeface="Calibri   "/>
              <a:ea typeface="Times New Roman" panose="02020603050405020304" pitchFamily="18" charset="0"/>
            </a:endParaRPr>
          </a:p>
        </p:txBody>
      </p:sp>
      <p:sp>
        <p:nvSpPr>
          <p:cNvPr id="7" name="Alt Başlık 8">
            <a:extLst>
              <a:ext uri="{FF2B5EF4-FFF2-40B4-BE49-F238E27FC236}">
                <a16:creationId xmlns:a16="http://schemas.microsoft.com/office/drawing/2014/main" id="{C968D94A-CD70-4755-9949-6FB910CAD815}"/>
              </a:ext>
            </a:extLst>
          </p:cNvPr>
          <p:cNvSpPr txBox="1">
            <a:spLocks/>
          </p:cNvSpPr>
          <p:nvPr/>
        </p:nvSpPr>
        <p:spPr>
          <a:xfrm>
            <a:off x="1137186" y="53380"/>
            <a:ext cx="9917628"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Clr>
                <a:srgbClr val="282828"/>
              </a:buClr>
              <a:buSzPts val="2200"/>
            </a:pPr>
            <a:r>
              <a:rPr lang="tr-TR" altLang="en-US" sz="2800" b="1" dirty="0">
                <a:solidFill>
                  <a:schemeClr val="tx1"/>
                </a:solidFill>
                <a:latin typeface="Montserrat" panose="02000505000000020004" pitchFamily="2" charset="77"/>
                <a:cs typeface="Open Sans Semibold" panose="020B0706030804020204" pitchFamily="34" charset="0"/>
                <a:sym typeface="Open Sans Semibold" panose="020B0706030804020204" pitchFamily="34" charset="0"/>
              </a:rPr>
              <a:t>KDV Yönünden Dikkat Edilmes</a:t>
            </a:r>
            <a:r>
              <a:rPr lang="tr-TR" altLang="en-US" sz="2800" b="1" dirty="0">
                <a:latin typeface="Montserrat" panose="02000505000000020004" pitchFamily="2" charset="77"/>
                <a:cs typeface="Open Sans Semibold" panose="020B0706030804020204" pitchFamily="34" charset="0"/>
                <a:sym typeface="Open Sans Semibold" panose="020B0706030804020204" pitchFamily="34" charset="0"/>
              </a:rPr>
              <a:t>i Gerekenler</a:t>
            </a:r>
            <a:endParaRPr lang="tr-TR" sz="2800" dirty="0"/>
          </a:p>
        </p:txBody>
      </p:sp>
      <p:sp>
        <p:nvSpPr>
          <p:cNvPr id="8" name="Google Shape;1027;p57">
            <a:extLst>
              <a:ext uri="{FF2B5EF4-FFF2-40B4-BE49-F238E27FC236}">
                <a16:creationId xmlns:a16="http://schemas.microsoft.com/office/drawing/2014/main" id="{F2CEBD25-4751-4B55-B179-794DA762587F}"/>
              </a:ext>
            </a:extLst>
          </p:cNvPr>
          <p:cNvSpPr/>
          <p:nvPr/>
        </p:nvSpPr>
        <p:spPr>
          <a:xfrm>
            <a:off x="406618" y="1221345"/>
            <a:ext cx="3866923" cy="500483"/>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rgbClr val="000000"/>
                </a:solidFill>
                <a:latin typeface="Montserrat ExtraBold" panose="02000505000000020004" pitchFamily="2" charset="77"/>
                <a:ea typeface="Open Sans"/>
                <a:cs typeface="Open Sans"/>
                <a:sym typeface="Open Sans"/>
              </a:rPr>
              <a:t>İndirilemeyecek KDV IV</a:t>
            </a:r>
            <a:endParaRPr sz="2400" b="1" dirty="0">
              <a:solidFill>
                <a:schemeClr val="dk1"/>
              </a:solidFill>
              <a:latin typeface="Montserrat ExtraBold" panose="02000505000000020004" pitchFamily="2" charset="77"/>
              <a:ea typeface="Calibri"/>
              <a:cs typeface="Calibri"/>
              <a:sym typeface="Calibri"/>
            </a:endParaRPr>
          </a:p>
        </p:txBody>
      </p:sp>
      <p:sp>
        <p:nvSpPr>
          <p:cNvPr id="6" name="21 Yuvarlatılmış Dikdörtgen">
            <a:extLst>
              <a:ext uri="{FF2B5EF4-FFF2-40B4-BE49-F238E27FC236}">
                <a16:creationId xmlns:a16="http://schemas.microsoft.com/office/drawing/2014/main" id="{5C1643BA-8B94-4563-AEFC-40FB98A3F337}"/>
              </a:ext>
            </a:extLst>
          </p:cNvPr>
          <p:cNvSpPr/>
          <p:nvPr/>
        </p:nvSpPr>
        <p:spPr>
          <a:xfrm>
            <a:off x="9615478" y="1436076"/>
            <a:ext cx="1204922" cy="571504"/>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tr-TR" dirty="0"/>
              <a:t>KDV </a:t>
            </a:r>
          </a:p>
          <a:p>
            <a:pPr algn="ctr"/>
            <a:r>
              <a:rPr lang="tr-TR" dirty="0"/>
              <a:t>md.30</a:t>
            </a:r>
          </a:p>
        </p:txBody>
      </p:sp>
    </p:spTree>
    <p:extLst>
      <p:ext uri="{BB962C8B-B14F-4D97-AF65-F5344CB8AC3E}">
        <p14:creationId xmlns:p14="http://schemas.microsoft.com/office/powerpoint/2010/main" val="3874312334"/>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pic>
        <p:nvPicPr>
          <p:cNvPr id="295" name="Google Shape;295;p19"/>
          <p:cNvPicPr preferRelativeResize="0"/>
          <p:nvPr/>
        </p:nvPicPr>
        <p:blipFill rotWithShape="1">
          <a:blip r:embed="rId3">
            <a:alphaModFix/>
          </a:blip>
          <a:srcRect/>
          <a:stretch/>
        </p:blipFill>
        <p:spPr>
          <a:xfrm>
            <a:off x="0" y="0"/>
            <a:ext cx="12180887" cy="6861175"/>
          </a:xfrm>
          <a:prstGeom prst="rect">
            <a:avLst/>
          </a:prstGeom>
          <a:noFill/>
          <a:ln>
            <a:noFill/>
          </a:ln>
        </p:spPr>
      </p:pic>
      <p:sp>
        <p:nvSpPr>
          <p:cNvPr id="15" name="Freeform 1456">
            <a:extLst>
              <a:ext uri="{FF2B5EF4-FFF2-40B4-BE49-F238E27FC236}">
                <a16:creationId xmlns:a16="http://schemas.microsoft.com/office/drawing/2014/main" id="{E681EA2C-4C73-445B-8176-7DBFFC3AB06C}"/>
              </a:ext>
            </a:extLst>
          </p:cNvPr>
          <p:cNvSpPr>
            <a:spLocks/>
          </p:cNvSpPr>
          <p:nvPr/>
        </p:nvSpPr>
        <p:spPr bwMode="auto">
          <a:xfrm>
            <a:off x="0" y="0"/>
            <a:ext cx="12192000" cy="830263"/>
          </a:xfrm>
          <a:custGeom>
            <a:avLst/>
            <a:gdLst>
              <a:gd name="T0" fmla="*/ 12190413 w 2770"/>
              <a:gd name="T1" fmla="*/ 3365014 h 940"/>
              <a:gd name="T2" fmla="*/ 8880958 w 2770"/>
              <a:gd name="T3" fmla="*/ 3219666 h 940"/>
              <a:gd name="T4" fmla="*/ 3124618 w 2770"/>
              <a:gd name="T5" fmla="*/ 3294542 h 940"/>
              <a:gd name="T6" fmla="*/ 0 w 2770"/>
              <a:gd name="T7" fmla="*/ 1915944 h 940"/>
              <a:gd name="T8" fmla="*/ 0 w 2770"/>
              <a:gd name="T9" fmla="*/ 0 h 940"/>
              <a:gd name="T10" fmla="*/ 12190413 w 2770"/>
              <a:gd name="T11" fmla="*/ 0 h 940"/>
              <a:gd name="T12" fmla="*/ 12190413 w 2770"/>
              <a:gd name="T13" fmla="*/ 3365014 h 9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70" h="940">
                <a:moveTo>
                  <a:pt x="2770" y="764"/>
                </a:moveTo>
                <a:cubicBezTo>
                  <a:pt x="2770" y="764"/>
                  <a:pt x="2447" y="531"/>
                  <a:pt x="2018" y="731"/>
                </a:cubicBezTo>
                <a:cubicBezTo>
                  <a:pt x="1568" y="940"/>
                  <a:pt x="1502" y="395"/>
                  <a:pt x="710" y="748"/>
                </a:cubicBezTo>
                <a:cubicBezTo>
                  <a:pt x="296" y="932"/>
                  <a:pt x="0" y="435"/>
                  <a:pt x="0" y="435"/>
                </a:cubicBezTo>
                <a:cubicBezTo>
                  <a:pt x="0" y="0"/>
                  <a:pt x="0" y="0"/>
                  <a:pt x="0" y="0"/>
                </a:cubicBezTo>
                <a:cubicBezTo>
                  <a:pt x="2770" y="0"/>
                  <a:pt x="2770" y="0"/>
                  <a:pt x="2770" y="0"/>
                </a:cubicBezTo>
                <a:lnTo>
                  <a:pt x="2770" y="764"/>
                </a:lnTo>
                <a:close/>
              </a:path>
            </a:pathLst>
          </a:custGeom>
          <a:solidFill>
            <a:schemeClr val="accent2">
              <a:lumMod val="75000"/>
              <a:alpha val="50000"/>
            </a:schemeClr>
          </a:solidFill>
          <a:ln>
            <a:noFill/>
          </a:ln>
        </p:spPr>
        <p:txBody>
          <a:bodyPr/>
          <a:lstStyle/>
          <a:p>
            <a:pPr algn="ctr"/>
            <a:endParaRPr lang="tr-TR" dirty="0">
              <a:solidFill>
                <a:schemeClr val="tx1">
                  <a:lumMod val="95000"/>
                  <a:lumOff val="5000"/>
                </a:schemeClr>
              </a:solidFill>
            </a:endParaRPr>
          </a:p>
        </p:txBody>
      </p:sp>
      <p:sp>
        <p:nvSpPr>
          <p:cNvPr id="16" name="Alt Başlık 8">
            <a:extLst>
              <a:ext uri="{FF2B5EF4-FFF2-40B4-BE49-F238E27FC236}">
                <a16:creationId xmlns:a16="http://schemas.microsoft.com/office/drawing/2014/main" id="{E99343FE-AF1A-4C3C-BB79-8FCAB5553A34}"/>
              </a:ext>
            </a:extLst>
          </p:cNvPr>
          <p:cNvSpPr txBox="1">
            <a:spLocks/>
          </p:cNvSpPr>
          <p:nvPr/>
        </p:nvSpPr>
        <p:spPr>
          <a:xfrm>
            <a:off x="1137186" y="53380"/>
            <a:ext cx="9917628"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Clr>
                <a:srgbClr val="282828"/>
              </a:buClr>
              <a:buSzPts val="2200"/>
            </a:pPr>
            <a:r>
              <a:rPr lang="tr-TR" altLang="en-US" sz="2800" b="1" dirty="0">
                <a:solidFill>
                  <a:schemeClr val="tx1"/>
                </a:solidFill>
                <a:latin typeface="Montserrat" panose="02000505000000020004" pitchFamily="2" charset="77"/>
                <a:cs typeface="Open Sans Semibold" panose="020B0706030804020204" pitchFamily="34" charset="0"/>
                <a:sym typeface="Open Sans Semibold" panose="020B0706030804020204" pitchFamily="34" charset="0"/>
              </a:rPr>
              <a:t>KDV Yönünden Dikkat Edilmes</a:t>
            </a:r>
            <a:r>
              <a:rPr lang="tr-TR" altLang="en-US" sz="2800" b="1" dirty="0">
                <a:latin typeface="Montserrat" panose="02000505000000020004" pitchFamily="2" charset="77"/>
                <a:cs typeface="Open Sans Semibold" panose="020B0706030804020204" pitchFamily="34" charset="0"/>
                <a:sym typeface="Open Sans Semibold" panose="020B0706030804020204" pitchFamily="34" charset="0"/>
              </a:rPr>
              <a:t>i Gerekenler</a:t>
            </a:r>
            <a:endParaRPr lang="tr-TR" sz="2800" dirty="0"/>
          </a:p>
        </p:txBody>
      </p:sp>
      <p:sp>
        <p:nvSpPr>
          <p:cNvPr id="17" name="Google Shape;1027;p57">
            <a:extLst>
              <a:ext uri="{FF2B5EF4-FFF2-40B4-BE49-F238E27FC236}">
                <a16:creationId xmlns:a16="http://schemas.microsoft.com/office/drawing/2014/main" id="{9E98FE91-B76E-451D-BBB9-0B434DD05262}"/>
              </a:ext>
            </a:extLst>
          </p:cNvPr>
          <p:cNvSpPr/>
          <p:nvPr/>
        </p:nvSpPr>
        <p:spPr>
          <a:xfrm>
            <a:off x="293914" y="1036858"/>
            <a:ext cx="4332514" cy="506991"/>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rgbClr val="000000"/>
                </a:solidFill>
                <a:latin typeface="Montserrat ExtraBold" panose="02000505000000020004" pitchFamily="2" charset="77"/>
                <a:ea typeface="Open Sans"/>
                <a:cs typeface="Open Sans"/>
                <a:sym typeface="Open Sans"/>
              </a:rPr>
              <a:t>Değersiz Alacaklarda KDV</a:t>
            </a:r>
            <a:endParaRPr sz="2400" b="1" dirty="0">
              <a:solidFill>
                <a:schemeClr val="dk1"/>
              </a:solidFill>
              <a:latin typeface="Montserrat ExtraBold" panose="02000505000000020004" pitchFamily="2" charset="77"/>
              <a:ea typeface="Calibri"/>
              <a:cs typeface="Calibri"/>
              <a:sym typeface="Calibri"/>
            </a:endParaRPr>
          </a:p>
        </p:txBody>
      </p:sp>
      <p:sp>
        <p:nvSpPr>
          <p:cNvPr id="19" name="Metin kutusu 18">
            <a:extLst>
              <a:ext uri="{FF2B5EF4-FFF2-40B4-BE49-F238E27FC236}">
                <a16:creationId xmlns:a16="http://schemas.microsoft.com/office/drawing/2014/main" id="{F7F2065D-3D61-48C4-BF04-4A31147D2238}"/>
              </a:ext>
            </a:extLst>
          </p:cNvPr>
          <p:cNvSpPr txBox="1"/>
          <p:nvPr/>
        </p:nvSpPr>
        <p:spPr>
          <a:xfrm flipH="1">
            <a:off x="49357" y="3099399"/>
            <a:ext cx="5410200" cy="2800767"/>
          </a:xfrm>
          <a:prstGeom prst="rect">
            <a:avLst/>
          </a:prstGeom>
          <a:noFill/>
        </p:spPr>
        <p:txBody>
          <a:bodyPr wrap="square">
            <a:spAutoFit/>
          </a:bodyPr>
          <a:lstStyle/>
          <a:p>
            <a:r>
              <a:rPr lang="tr-TR" sz="2200" kern="0" dirty="0">
                <a:latin typeface="Calibri   "/>
                <a:ea typeface="Times New Roman" panose="02020603050405020304" pitchFamily="18" charset="0"/>
              </a:rPr>
              <a:t>D</a:t>
            </a:r>
            <a:r>
              <a:rPr lang="tr-TR" sz="2200" kern="0" dirty="0">
                <a:effectLst/>
                <a:latin typeface="Calibri   "/>
                <a:ea typeface="Times New Roman" panose="02020603050405020304" pitchFamily="18" charset="0"/>
              </a:rPr>
              <a:t>eğersiz hale gelen alacaklara ilişkin alıcı tarafından ödenmeyen ve daha önce indirim konusu yapılmış KDV, alacağın zarar yazıldığı vergilendirme döneminde 1 No.lu KDV Beyannamesinin “Matrah” kulakçığında “Diğer İşlemler” tablosunda 505 kod numaralı “VUK 322 Kapsamına Giren Borçlara Ait KDV” satırı aracılığıyla beyan edilir.</a:t>
            </a:r>
            <a:endParaRPr lang="en-US" sz="2200" dirty="0">
              <a:latin typeface="Calibri   "/>
            </a:endParaRPr>
          </a:p>
        </p:txBody>
      </p:sp>
      <p:sp>
        <p:nvSpPr>
          <p:cNvPr id="21" name="Metin kutusu 20">
            <a:extLst>
              <a:ext uri="{FF2B5EF4-FFF2-40B4-BE49-F238E27FC236}">
                <a16:creationId xmlns:a16="http://schemas.microsoft.com/office/drawing/2014/main" id="{37D10EC3-9314-4D7A-A1F8-6BE5E2325455}"/>
              </a:ext>
            </a:extLst>
          </p:cNvPr>
          <p:cNvSpPr txBox="1"/>
          <p:nvPr/>
        </p:nvSpPr>
        <p:spPr>
          <a:xfrm>
            <a:off x="6368143" y="3015341"/>
            <a:ext cx="5649686" cy="3139321"/>
          </a:xfrm>
          <a:prstGeom prst="rect">
            <a:avLst/>
          </a:prstGeom>
          <a:noFill/>
        </p:spPr>
        <p:txBody>
          <a:bodyPr wrap="square">
            <a:spAutoFit/>
          </a:bodyPr>
          <a:lstStyle/>
          <a:p>
            <a:r>
              <a:rPr lang="tr-TR" sz="2200" kern="0" dirty="0">
                <a:latin typeface="Calibri   "/>
              </a:rPr>
              <a:t>Değersiz hale gelen alacaklara ilişkin hesaplanan ve beyan edilen KDV tutarı, alacağın zarar yazıldığı tarihi kapsayan vergilendirme dönemi  1 No.lu KDV Beyannamesinin “İndirimler” kulakçığında 111 kod numaralı “Değersiz Hale Gelen Alacaklara İlişkin İndirilecek KDV” satırında indirilir ve değersiz hale gelen alacağa ilişkin borçlu mükellef bilgilerini içeren beyanname eki form doldurulur.</a:t>
            </a:r>
            <a:endParaRPr lang="en-US" sz="2200" kern="0" dirty="0">
              <a:latin typeface="Calibri   "/>
            </a:endParaRPr>
          </a:p>
        </p:txBody>
      </p:sp>
      <p:grpSp>
        <p:nvGrpSpPr>
          <p:cNvPr id="22" name="Группа 7">
            <a:extLst>
              <a:ext uri="{FF2B5EF4-FFF2-40B4-BE49-F238E27FC236}">
                <a16:creationId xmlns:a16="http://schemas.microsoft.com/office/drawing/2014/main" id="{D9F1EEFB-E3D6-4618-AA8F-108C3D7C8E1E}"/>
              </a:ext>
            </a:extLst>
          </p:cNvPr>
          <p:cNvGrpSpPr/>
          <p:nvPr/>
        </p:nvGrpSpPr>
        <p:grpSpPr>
          <a:xfrm>
            <a:off x="464671" y="1640086"/>
            <a:ext cx="2340000" cy="1296000"/>
            <a:chOff x="2868613" y="771525"/>
            <a:chExt cx="1660528" cy="1735138"/>
          </a:xfrm>
        </p:grpSpPr>
        <p:pic>
          <p:nvPicPr>
            <p:cNvPr id="23" name="Google Shape;547;p23">
              <a:extLst>
                <a:ext uri="{FF2B5EF4-FFF2-40B4-BE49-F238E27FC236}">
                  <a16:creationId xmlns:a16="http://schemas.microsoft.com/office/drawing/2014/main" id="{81FA1729-CFB9-46CA-9CD3-28E0BF91A5C2}"/>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68613" y="2320925"/>
              <a:ext cx="1490662"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Группа 5">
              <a:extLst>
                <a:ext uri="{FF2B5EF4-FFF2-40B4-BE49-F238E27FC236}">
                  <a16:creationId xmlns:a16="http://schemas.microsoft.com/office/drawing/2014/main" id="{5A4CF290-C6C1-43AD-A3CE-C64080C8A3D4}"/>
                </a:ext>
              </a:extLst>
            </p:cNvPr>
            <p:cNvGrpSpPr/>
            <p:nvPr/>
          </p:nvGrpSpPr>
          <p:grpSpPr>
            <a:xfrm>
              <a:off x="2984502" y="771525"/>
              <a:ext cx="1544639" cy="1536700"/>
              <a:chOff x="2984502" y="771525"/>
              <a:chExt cx="1544639" cy="1536700"/>
            </a:xfrm>
          </p:grpSpPr>
          <p:grpSp>
            <p:nvGrpSpPr>
              <p:cNvPr id="25" name="Google Shape;538;p23">
                <a:extLst>
                  <a:ext uri="{FF2B5EF4-FFF2-40B4-BE49-F238E27FC236}">
                    <a16:creationId xmlns:a16="http://schemas.microsoft.com/office/drawing/2014/main" id="{9EDE4ED3-7BF6-4B05-9DAC-D8B79450A4BB}"/>
                  </a:ext>
                </a:extLst>
              </p:cNvPr>
              <p:cNvGrpSpPr>
                <a:grpSpLocks/>
              </p:cNvGrpSpPr>
              <p:nvPr/>
            </p:nvGrpSpPr>
            <p:grpSpPr bwMode="auto">
              <a:xfrm>
                <a:off x="2984502" y="771525"/>
                <a:ext cx="1544639" cy="1536700"/>
                <a:chOff x="2984500" y="771526"/>
                <a:chExt cx="1544637" cy="1536700"/>
              </a:xfrm>
            </p:grpSpPr>
            <p:sp>
              <p:nvSpPr>
                <p:cNvPr id="27" name="Google Shape;539;p23">
                  <a:extLst>
                    <a:ext uri="{FF2B5EF4-FFF2-40B4-BE49-F238E27FC236}">
                      <a16:creationId xmlns:a16="http://schemas.microsoft.com/office/drawing/2014/main" id="{CB34882D-E74E-4127-AEF1-6A4CE3345252}"/>
                    </a:ext>
                  </a:extLst>
                </p:cNvPr>
                <p:cNvSpPr>
                  <a:spLocks/>
                </p:cNvSpPr>
                <p:nvPr/>
              </p:nvSpPr>
              <p:spPr bwMode="auto">
                <a:xfrm>
                  <a:off x="2984500" y="771526"/>
                  <a:ext cx="1544637" cy="1052513"/>
                </a:xfrm>
                <a:custGeom>
                  <a:avLst/>
                  <a:gdLst>
                    <a:gd name="T0" fmla="*/ 2147483646 w 373"/>
                    <a:gd name="T1" fmla="*/ 2147483646 h 254"/>
                    <a:gd name="T2" fmla="*/ 0 w 373"/>
                    <a:gd name="T3" fmla="*/ 2147483646 h 254"/>
                    <a:gd name="T4" fmla="*/ 0 w 373"/>
                    <a:gd name="T5" fmla="*/ 2147483646 h 254"/>
                    <a:gd name="T6" fmla="*/ 2147483646 w 373"/>
                    <a:gd name="T7" fmla="*/ 0 h 254"/>
                    <a:gd name="T8" fmla="*/ 2147483646 w 373"/>
                    <a:gd name="T9" fmla="*/ 0 h 254"/>
                    <a:gd name="T10" fmla="*/ 2147483646 w 373"/>
                    <a:gd name="T11" fmla="*/ 2147483646 h 254"/>
                    <a:gd name="T12" fmla="*/ 2147483646 w 373"/>
                    <a:gd name="T13" fmla="*/ 2147483646 h 254"/>
                    <a:gd name="T14" fmla="*/ 2147483646 w 373"/>
                    <a:gd name="T15" fmla="*/ 2147483646 h 2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73" h="254" extrusionOk="0">
                      <a:moveTo>
                        <a:pt x="355" y="254"/>
                      </a:moveTo>
                      <a:cubicBezTo>
                        <a:pt x="0" y="254"/>
                        <a:pt x="0" y="254"/>
                        <a:pt x="0" y="254"/>
                      </a:cubicBezTo>
                      <a:cubicBezTo>
                        <a:pt x="0" y="18"/>
                        <a:pt x="0" y="18"/>
                        <a:pt x="0" y="18"/>
                      </a:cubicBezTo>
                      <a:cubicBezTo>
                        <a:pt x="0" y="8"/>
                        <a:pt x="8" y="0"/>
                        <a:pt x="17" y="0"/>
                      </a:cubicBezTo>
                      <a:cubicBezTo>
                        <a:pt x="355" y="0"/>
                        <a:pt x="355" y="0"/>
                        <a:pt x="355" y="0"/>
                      </a:cubicBezTo>
                      <a:cubicBezTo>
                        <a:pt x="365" y="0"/>
                        <a:pt x="373" y="8"/>
                        <a:pt x="373" y="18"/>
                      </a:cubicBezTo>
                      <a:cubicBezTo>
                        <a:pt x="373" y="237"/>
                        <a:pt x="373" y="237"/>
                        <a:pt x="373" y="237"/>
                      </a:cubicBezTo>
                      <a:cubicBezTo>
                        <a:pt x="373" y="247"/>
                        <a:pt x="365" y="254"/>
                        <a:pt x="355" y="254"/>
                      </a:cubicBezTo>
                      <a:close/>
                    </a:path>
                  </a:pathLst>
                </a:custGeom>
                <a:solidFill>
                  <a:srgbClr val="FFAB2B"/>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p>
                  <a:endParaRPr lang="en-US"/>
                </a:p>
              </p:txBody>
            </p:sp>
            <p:sp>
              <p:nvSpPr>
                <p:cNvPr id="28" name="Google Shape;540;p23">
                  <a:extLst>
                    <a:ext uri="{FF2B5EF4-FFF2-40B4-BE49-F238E27FC236}">
                      <a16:creationId xmlns:a16="http://schemas.microsoft.com/office/drawing/2014/main" id="{D34BF4BD-0B4E-4D73-801E-F0D425A40E6D}"/>
                    </a:ext>
                  </a:extLst>
                </p:cNvPr>
                <p:cNvSpPr>
                  <a:spLocks/>
                </p:cNvSpPr>
                <p:nvPr/>
              </p:nvSpPr>
              <p:spPr bwMode="auto">
                <a:xfrm>
                  <a:off x="2984500" y="1824038"/>
                  <a:ext cx="906462" cy="257175"/>
                </a:xfrm>
                <a:custGeom>
                  <a:avLst/>
                  <a:gdLst>
                    <a:gd name="T0" fmla="*/ 2147483646 w 571"/>
                    <a:gd name="T1" fmla="*/ 2147483646 h 162"/>
                    <a:gd name="T2" fmla="*/ 0 w 571"/>
                    <a:gd name="T3" fmla="*/ 0 h 162"/>
                    <a:gd name="T4" fmla="*/ 2147483646 w 571"/>
                    <a:gd name="T5" fmla="*/ 0 h 162"/>
                    <a:gd name="T6" fmla="*/ 2147483646 w 571"/>
                    <a:gd name="T7" fmla="*/ 2147483646 h 16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1" h="162" extrusionOk="0">
                      <a:moveTo>
                        <a:pt x="571" y="162"/>
                      </a:moveTo>
                      <a:lnTo>
                        <a:pt x="0" y="0"/>
                      </a:lnTo>
                      <a:lnTo>
                        <a:pt x="571" y="0"/>
                      </a:lnTo>
                      <a:lnTo>
                        <a:pt x="571" y="162"/>
                      </a:lnTo>
                      <a:close/>
                    </a:path>
                  </a:pathLst>
                </a:custGeom>
                <a:solidFill>
                  <a:srgbClr val="F29200"/>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p>
                  <a:endParaRPr lang="en-US"/>
                </a:p>
              </p:txBody>
            </p:sp>
            <p:sp>
              <p:nvSpPr>
                <p:cNvPr id="29" name="Google Shape;541;p23">
                  <a:extLst>
                    <a:ext uri="{FF2B5EF4-FFF2-40B4-BE49-F238E27FC236}">
                      <a16:creationId xmlns:a16="http://schemas.microsoft.com/office/drawing/2014/main" id="{1F040FC0-4351-4D1C-9ED2-C6A2EA1733DD}"/>
                    </a:ext>
                  </a:extLst>
                </p:cNvPr>
                <p:cNvSpPr>
                  <a:spLocks/>
                </p:cNvSpPr>
                <p:nvPr/>
              </p:nvSpPr>
              <p:spPr bwMode="auto">
                <a:xfrm>
                  <a:off x="3324225" y="1919288"/>
                  <a:ext cx="566737" cy="161925"/>
                </a:xfrm>
                <a:custGeom>
                  <a:avLst/>
                  <a:gdLst>
                    <a:gd name="T0" fmla="*/ 0 w 357"/>
                    <a:gd name="T1" fmla="*/ 2147483646 h 102"/>
                    <a:gd name="T2" fmla="*/ 2147483646 w 357"/>
                    <a:gd name="T3" fmla="*/ 2147483646 h 102"/>
                    <a:gd name="T4" fmla="*/ 0 w 357"/>
                    <a:gd name="T5" fmla="*/ 0 h 102"/>
                    <a:gd name="T6" fmla="*/ 0 w 357"/>
                    <a:gd name="T7" fmla="*/ 2147483646 h 10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7" h="102" extrusionOk="0">
                      <a:moveTo>
                        <a:pt x="0" y="102"/>
                      </a:moveTo>
                      <a:lnTo>
                        <a:pt x="357" y="102"/>
                      </a:lnTo>
                      <a:lnTo>
                        <a:pt x="0" y="0"/>
                      </a:lnTo>
                      <a:lnTo>
                        <a:pt x="0" y="102"/>
                      </a:lnTo>
                      <a:close/>
                    </a:path>
                  </a:pathLst>
                </a:custGeom>
                <a:solidFill>
                  <a:srgbClr val="FFAB2B"/>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p>
                  <a:endParaRPr lang="en-US"/>
                </a:p>
              </p:txBody>
            </p:sp>
            <p:sp>
              <p:nvSpPr>
                <p:cNvPr id="30" name="Google Shape;542;p23">
                  <a:extLst>
                    <a:ext uri="{FF2B5EF4-FFF2-40B4-BE49-F238E27FC236}">
                      <a16:creationId xmlns:a16="http://schemas.microsoft.com/office/drawing/2014/main" id="{AEAFF448-1297-47D8-833F-91AE168B353B}"/>
                    </a:ext>
                  </a:extLst>
                </p:cNvPr>
                <p:cNvSpPr>
                  <a:spLocks/>
                </p:cNvSpPr>
                <p:nvPr/>
              </p:nvSpPr>
              <p:spPr bwMode="auto">
                <a:xfrm>
                  <a:off x="3324225" y="2081213"/>
                  <a:ext cx="285750" cy="227013"/>
                </a:xfrm>
                <a:custGeom>
                  <a:avLst/>
                  <a:gdLst>
                    <a:gd name="T0" fmla="*/ 2147483646 w 180"/>
                    <a:gd name="T1" fmla="*/ 2147483646 h 143"/>
                    <a:gd name="T2" fmla="*/ 0 w 180"/>
                    <a:gd name="T3" fmla="*/ 0 h 143"/>
                    <a:gd name="T4" fmla="*/ 2147483646 w 180"/>
                    <a:gd name="T5" fmla="*/ 0 h 143"/>
                    <a:gd name="T6" fmla="*/ 2147483646 w 180"/>
                    <a:gd name="T7" fmla="*/ 2147483646 h 14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0" h="143" extrusionOk="0">
                      <a:moveTo>
                        <a:pt x="180" y="143"/>
                      </a:moveTo>
                      <a:lnTo>
                        <a:pt x="0" y="0"/>
                      </a:lnTo>
                      <a:lnTo>
                        <a:pt x="180" y="0"/>
                      </a:lnTo>
                      <a:lnTo>
                        <a:pt x="180" y="143"/>
                      </a:lnTo>
                      <a:close/>
                    </a:path>
                  </a:pathLst>
                </a:custGeom>
                <a:solidFill>
                  <a:srgbClr val="F29200"/>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p>
                  <a:endParaRPr lang="en-US"/>
                </a:p>
              </p:txBody>
            </p:sp>
          </p:grpSp>
          <p:sp>
            <p:nvSpPr>
              <p:cNvPr id="26" name="Google Shape;552;p23">
                <a:extLst>
                  <a:ext uri="{FF2B5EF4-FFF2-40B4-BE49-F238E27FC236}">
                    <a16:creationId xmlns:a16="http://schemas.microsoft.com/office/drawing/2014/main" id="{4D411AB8-FC86-476B-BF3A-4C1A24BD39F6}"/>
                  </a:ext>
                </a:extLst>
              </p:cNvPr>
              <p:cNvSpPr txBox="1">
                <a:spLocks noChangeArrowheads="1"/>
              </p:cNvSpPr>
              <p:nvPr/>
            </p:nvSpPr>
            <p:spPr bwMode="auto">
              <a:xfrm>
                <a:off x="3241675" y="871538"/>
                <a:ext cx="1030288"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FFFFFF"/>
                  </a:buClr>
                  <a:buSzPts val="1800"/>
                  <a:buFont typeface="Montserrat" panose="02000505000000020004" pitchFamily="2" charset="0"/>
                  <a:buNone/>
                </a:pPr>
                <a:r>
                  <a:rPr lang="tr-TR" altLang="en-US" sz="2800" b="1" dirty="0">
                    <a:solidFill>
                      <a:schemeClr val="tx1"/>
                    </a:solidFill>
                    <a:latin typeface="Montserrat" panose="02000505000000020004" pitchFamily="2" charset="0"/>
                    <a:sym typeface="Montserrat" panose="02000505000000020004" pitchFamily="2" charset="0"/>
                  </a:rPr>
                  <a:t>ALICI </a:t>
                </a:r>
                <a:endParaRPr lang="en-US" altLang="en-US" sz="2800" dirty="0">
                  <a:solidFill>
                    <a:schemeClr val="tx1"/>
                  </a:solidFill>
                </a:endParaRPr>
              </a:p>
            </p:txBody>
          </p:sp>
        </p:grpSp>
      </p:grpSp>
      <p:grpSp>
        <p:nvGrpSpPr>
          <p:cNvPr id="31" name="Группа 7">
            <a:extLst>
              <a:ext uri="{FF2B5EF4-FFF2-40B4-BE49-F238E27FC236}">
                <a16:creationId xmlns:a16="http://schemas.microsoft.com/office/drawing/2014/main" id="{F91E3029-0E4A-4659-83FA-BCD15C4EC839}"/>
              </a:ext>
            </a:extLst>
          </p:cNvPr>
          <p:cNvGrpSpPr/>
          <p:nvPr/>
        </p:nvGrpSpPr>
        <p:grpSpPr>
          <a:xfrm>
            <a:off x="8144536" y="1543849"/>
            <a:ext cx="2340000" cy="1296000"/>
            <a:chOff x="2868613" y="771525"/>
            <a:chExt cx="1660528" cy="1735138"/>
          </a:xfrm>
        </p:grpSpPr>
        <p:pic>
          <p:nvPicPr>
            <p:cNvPr id="32" name="Google Shape;547;p23">
              <a:extLst>
                <a:ext uri="{FF2B5EF4-FFF2-40B4-BE49-F238E27FC236}">
                  <a16:creationId xmlns:a16="http://schemas.microsoft.com/office/drawing/2014/main" id="{47F3B978-DA25-4A40-85D2-2D68FFD1EBE8}"/>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68613" y="2320925"/>
              <a:ext cx="1490662"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3" name="Группа 5">
              <a:extLst>
                <a:ext uri="{FF2B5EF4-FFF2-40B4-BE49-F238E27FC236}">
                  <a16:creationId xmlns:a16="http://schemas.microsoft.com/office/drawing/2014/main" id="{7D442E00-12C7-44E6-AB72-E0E198D098C1}"/>
                </a:ext>
              </a:extLst>
            </p:cNvPr>
            <p:cNvGrpSpPr/>
            <p:nvPr/>
          </p:nvGrpSpPr>
          <p:grpSpPr>
            <a:xfrm>
              <a:off x="2984502" y="771525"/>
              <a:ext cx="1544639" cy="1536700"/>
              <a:chOff x="2984502" y="771525"/>
              <a:chExt cx="1544639" cy="1536700"/>
            </a:xfrm>
          </p:grpSpPr>
          <p:grpSp>
            <p:nvGrpSpPr>
              <p:cNvPr id="34" name="Google Shape;538;p23">
                <a:extLst>
                  <a:ext uri="{FF2B5EF4-FFF2-40B4-BE49-F238E27FC236}">
                    <a16:creationId xmlns:a16="http://schemas.microsoft.com/office/drawing/2014/main" id="{6CD90193-109E-48F2-AAF2-0587B93226F4}"/>
                  </a:ext>
                </a:extLst>
              </p:cNvPr>
              <p:cNvGrpSpPr>
                <a:grpSpLocks/>
              </p:cNvGrpSpPr>
              <p:nvPr/>
            </p:nvGrpSpPr>
            <p:grpSpPr bwMode="auto">
              <a:xfrm>
                <a:off x="2984502" y="771525"/>
                <a:ext cx="1544639" cy="1536700"/>
                <a:chOff x="2984500" y="771526"/>
                <a:chExt cx="1544637" cy="1536700"/>
              </a:xfrm>
            </p:grpSpPr>
            <p:sp>
              <p:nvSpPr>
                <p:cNvPr id="36" name="Google Shape;539;p23">
                  <a:extLst>
                    <a:ext uri="{FF2B5EF4-FFF2-40B4-BE49-F238E27FC236}">
                      <a16:creationId xmlns:a16="http://schemas.microsoft.com/office/drawing/2014/main" id="{9692E3FB-957F-49E1-AB54-8D5835AC72AD}"/>
                    </a:ext>
                  </a:extLst>
                </p:cNvPr>
                <p:cNvSpPr>
                  <a:spLocks/>
                </p:cNvSpPr>
                <p:nvPr/>
              </p:nvSpPr>
              <p:spPr bwMode="auto">
                <a:xfrm>
                  <a:off x="2984500" y="771526"/>
                  <a:ext cx="1544637" cy="1052513"/>
                </a:xfrm>
                <a:custGeom>
                  <a:avLst/>
                  <a:gdLst>
                    <a:gd name="T0" fmla="*/ 2147483646 w 373"/>
                    <a:gd name="T1" fmla="*/ 2147483646 h 254"/>
                    <a:gd name="T2" fmla="*/ 0 w 373"/>
                    <a:gd name="T3" fmla="*/ 2147483646 h 254"/>
                    <a:gd name="T4" fmla="*/ 0 w 373"/>
                    <a:gd name="T5" fmla="*/ 2147483646 h 254"/>
                    <a:gd name="T6" fmla="*/ 2147483646 w 373"/>
                    <a:gd name="T7" fmla="*/ 0 h 254"/>
                    <a:gd name="T8" fmla="*/ 2147483646 w 373"/>
                    <a:gd name="T9" fmla="*/ 0 h 254"/>
                    <a:gd name="T10" fmla="*/ 2147483646 w 373"/>
                    <a:gd name="T11" fmla="*/ 2147483646 h 254"/>
                    <a:gd name="T12" fmla="*/ 2147483646 w 373"/>
                    <a:gd name="T13" fmla="*/ 2147483646 h 254"/>
                    <a:gd name="T14" fmla="*/ 2147483646 w 373"/>
                    <a:gd name="T15" fmla="*/ 2147483646 h 2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73" h="254" extrusionOk="0">
                      <a:moveTo>
                        <a:pt x="355" y="254"/>
                      </a:moveTo>
                      <a:cubicBezTo>
                        <a:pt x="0" y="254"/>
                        <a:pt x="0" y="254"/>
                        <a:pt x="0" y="254"/>
                      </a:cubicBezTo>
                      <a:cubicBezTo>
                        <a:pt x="0" y="18"/>
                        <a:pt x="0" y="18"/>
                        <a:pt x="0" y="18"/>
                      </a:cubicBezTo>
                      <a:cubicBezTo>
                        <a:pt x="0" y="8"/>
                        <a:pt x="8" y="0"/>
                        <a:pt x="17" y="0"/>
                      </a:cubicBezTo>
                      <a:cubicBezTo>
                        <a:pt x="355" y="0"/>
                        <a:pt x="355" y="0"/>
                        <a:pt x="355" y="0"/>
                      </a:cubicBezTo>
                      <a:cubicBezTo>
                        <a:pt x="365" y="0"/>
                        <a:pt x="373" y="8"/>
                        <a:pt x="373" y="18"/>
                      </a:cubicBezTo>
                      <a:cubicBezTo>
                        <a:pt x="373" y="237"/>
                        <a:pt x="373" y="237"/>
                        <a:pt x="373" y="237"/>
                      </a:cubicBezTo>
                      <a:cubicBezTo>
                        <a:pt x="373" y="247"/>
                        <a:pt x="365" y="254"/>
                        <a:pt x="355" y="254"/>
                      </a:cubicBezTo>
                      <a:close/>
                    </a:path>
                  </a:pathLst>
                </a:custGeom>
                <a:solidFill>
                  <a:srgbClr val="FFAB2B"/>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p>
                  <a:endParaRPr lang="en-US"/>
                </a:p>
              </p:txBody>
            </p:sp>
            <p:sp>
              <p:nvSpPr>
                <p:cNvPr id="37" name="Google Shape;540;p23">
                  <a:extLst>
                    <a:ext uri="{FF2B5EF4-FFF2-40B4-BE49-F238E27FC236}">
                      <a16:creationId xmlns:a16="http://schemas.microsoft.com/office/drawing/2014/main" id="{9BCBCA2B-49D3-47F7-BCA0-75EFACBA95CF}"/>
                    </a:ext>
                  </a:extLst>
                </p:cNvPr>
                <p:cNvSpPr>
                  <a:spLocks/>
                </p:cNvSpPr>
                <p:nvPr/>
              </p:nvSpPr>
              <p:spPr bwMode="auto">
                <a:xfrm>
                  <a:off x="2984500" y="1824038"/>
                  <a:ext cx="906462" cy="257175"/>
                </a:xfrm>
                <a:custGeom>
                  <a:avLst/>
                  <a:gdLst>
                    <a:gd name="T0" fmla="*/ 2147483646 w 571"/>
                    <a:gd name="T1" fmla="*/ 2147483646 h 162"/>
                    <a:gd name="T2" fmla="*/ 0 w 571"/>
                    <a:gd name="T3" fmla="*/ 0 h 162"/>
                    <a:gd name="T4" fmla="*/ 2147483646 w 571"/>
                    <a:gd name="T5" fmla="*/ 0 h 162"/>
                    <a:gd name="T6" fmla="*/ 2147483646 w 571"/>
                    <a:gd name="T7" fmla="*/ 2147483646 h 16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1" h="162" extrusionOk="0">
                      <a:moveTo>
                        <a:pt x="571" y="162"/>
                      </a:moveTo>
                      <a:lnTo>
                        <a:pt x="0" y="0"/>
                      </a:lnTo>
                      <a:lnTo>
                        <a:pt x="571" y="0"/>
                      </a:lnTo>
                      <a:lnTo>
                        <a:pt x="571" y="162"/>
                      </a:lnTo>
                      <a:close/>
                    </a:path>
                  </a:pathLst>
                </a:custGeom>
                <a:solidFill>
                  <a:srgbClr val="F29200"/>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p>
                  <a:endParaRPr lang="en-US"/>
                </a:p>
              </p:txBody>
            </p:sp>
            <p:sp>
              <p:nvSpPr>
                <p:cNvPr id="38" name="Google Shape;541;p23">
                  <a:extLst>
                    <a:ext uri="{FF2B5EF4-FFF2-40B4-BE49-F238E27FC236}">
                      <a16:creationId xmlns:a16="http://schemas.microsoft.com/office/drawing/2014/main" id="{B7C7EF6A-71B0-40DA-ACEF-DBDFF0FE216C}"/>
                    </a:ext>
                  </a:extLst>
                </p:cNvPr>
                <p:cNvSpPr>
                  <a:spLocks/>
                </p:cNvSpPr>
                <p:nvPr/>
              </p:nvSpPr>
              <p:spPr bwMode="auto">
                <a:xfrm>
                  <a:off x="3324225" y="1919288"/>
                  <a:ext cx="566737" cy="161925"/>
                </a:xfrm>
                <a:custGeom>
                  <a:avLst/>
                  <a:gdLst>
                    <a:gd name="T0" fmla="*/ 0 w 357"/>
                    <a:gd name="T1" fmla="*/ 2147483646 h 102"/>
                    <a:gd name="T2" fmla="*/ 2147483646 w 357"/>
                    <a:gd name="T3" fmla="*/ 2147483646 h 102"/>
                    <a:gd name="T4" fmla="*/ 0 w 357"/>
                    <a:gd name="T5" fmla="*/ 0 h 102"/>
                    <a:gd name="T6" fmla="*/ 0 w 357"/>
                    <a:gd name="T7" fmla="*/ 2147483646 h 10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7" h="102" extrusionOk="0">
                      <a:moveTo>
                        <a:pt x="0" y="102"/>
                      </a:moveTo>
                      <a:lnTo>
                        <a:pt x="357" y="102"/>
                      </a:lnTo>
                      <a:lnTo>
                        <a:pt x="0" y="0"/>
                      </a:lnTo>
                      <a:lnTo>
                        <a:pt x="0" y="102"/>
                      </a:lnTo>
                      <a:close/>
                    </a:path>
                  </a:pathLst>
                </a:custGeom>
                <a:solidFill>
                  <a:srgbClr val="FFAB2B"/>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p>
                  <a:endParaRPr lang="en-US"/>
                </a:p>
              </p:txBody>
            </p:sp>
            <p:sp>
              <p:nvSpPr>
                <p:cNvPr id="39" name="Google Shape;542;p23">
                  <a:extLst>
                    <a:ext uri="{FF2B5EF4-FFF2-40B4-BE49-F238E27FC236}">
                      <a16:creationId xmlns:a16="http://schemas.microsoft.com/office/drawing/2014/main" id="{B8ADFC1B-5108-440F-B62C-CF190D3721BF}"/>
                    </a:ext>
                  </a:extLst>
                </p:cNvPr>
                <p:cNvSpPr>
                  <a:spLocks/>
                </p:cNvSpPr>
                <p:nvPr/>
              </p:nvSpPr>
              <p:spPr bwMode="auto">
                <a:xfrm>
                  <a:off x="3324225" y="2081213"/>
                  <a:ext cx="285750" cy="227013"/>
                </a:xfrm>
                <a:custGeom>
                  <a:avLst/>
                  <a:gdLst>
                    <a:gd name="T0" fmla="*/ 2147483646 w 180"/>
                    <a:gd name="T1" fmla="*/ 2147483646 h 143"/>
                    <a:gd name="T2" fmla="*/ 0 w 180"/>
                    <a:gd name="T3" fmla="*/ 0 h 143"/>
                    <a:gd name="T4" fmla="*/ 2147483646 w 180"/>
                    <a:gd name="T5" fmla="*/ 0 h 143"/>
                    <a:gd name="T6" fmla="*/ 2147483646 w 180"/>
                    <a:gd name="T7" fmla="*/ 2147483646 h 14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0" h="143" extrusionOk="0">
                      <a:moveTo>
                        <a:pt x="180" y="143"/>
                      </a:moveTo>
                      <a:lnTo>
                        <a:pt x="0" y="0"/>
                      </a:lnTo>
                      <a:lnTo>
                        <a:pt x="180" y="0"/>
                      </a:lnTo>
                      <a:lnTo>
                        <a:pt x="180" y="143"/>
                      </a:lnTo>
                      <a:close/>
                    </a:path>
                  </a:pathLst>
                </a:custGeom>
                <a:solidFill>
                  <a:srgbClr val="F29200"/>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lstStyle/>
                <a:p>
                  <a:endParaRPr lang="en-US"/>
                </a:p>
              </p:txBody>
            </p:sp>
          </p:grpSp>
          <p:sp>
            <p:nvSpPr>
              <p:cNvPr id="35" name="Google Shape;552;p23">
                <a:extLst>
                  <a:ext uri="{FF2B5EF4-FFF2-40B4-BE49-F238E27FC236}">
                    <a16:creationId xmlns:a16="http://schemas.microsoft.com/office/drawing/2014/main" id="{9D359372-FE73-4CFA-8687-2480A149FF66}"/>
                  </a:ext>
                </a:extLst>
              </p:cNvPr>
              <p:cNvSpPr txBox="1">
                <a:spLocks noChangeArrowheads="1"/>
              </p:cNvSpPr>
              <p:nvPr/>
            </p:nvSpPr>
            <p:spPr bwMode="auto">
              <a:xfrm>
                <a:off x="3241675" y="871538"/>
                <a:ext cx="1030288"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FFFFFF"/>
                  </a:buClr>
                  <a:buSzPts val="1800"/>
                  <a:buFont typeface="Montserrat" panose="02000505000000020004" pitchFamily="2" charset="0"/>
                  <a:buNone/>
                </a:pPr>
                <a:r>
                  <a:rPr lang="tr-TR" altLang="en-US" sz="2800" b="1" dirty="0">
                    <a:solidFill>
                      <a:schemeClr val="tx1"/>
                    </a:solidFill>
                    <a:latin typeface="Montserrat" panose="02000505000000020004" pitchFamily="2" charset="0"/>
                    <a:sym typeface="Montserrat" panose="02000505000000020004" pitchFamily="2" charset="0"/>
                  </a:rPr>
                  <a:t>SATICI</a:t>
                </a:r>
                <a:endParaRPr lang="en-US" altLang="en-US" sz="2800" dirty="0">
                  <a:solidFill>
                    <a:schemeClr val="tx1"/>
                  </a:solidFill>
                </a:endParaRPr>
              </a:p>
            </p:txBody>
          </p:sp>
        </p:gr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1456">
            <a:extLst>
              <a:ext uri="{FF2B5EF4-FFF2-40B4-BE49-F238E27FC236}">
                <a16:creationId xmlns:a16="http://schemas.microsoft.com/office/drawing/2014/main" id="{CD5CB384-434D-46C2-AE14-44A2EF6D321B}"/>
              </a:ext>
            </a:extLst>
          </p:cNvPr>
          <p:cNvSpPr>
            <a:spLocks/>
          </p:cNvSpPr>
          <p:nvPr/>
        </p:nvSpPr>
        <p:spPr bwMode="auto">
          <a:xfrm>
            <a:off x="0" y="0"/>
            <a:ext cx="12192000" cy="830263"/>
          </a:xfrm>
          <a:custGeom>
            <a:avLst/>
            <a:gdLst>
              <a:gd name="T0" fmla="*/ 12190413 w 2770"/>
              <a:gd name="T1" fmla="*/ 3365014 h 940"/>
              <a:gd name="T2" fmla="*/ 8880958 w 2770"/>
              <a:gd name="T3" fmla="*/ 3219666 h 940"/>
              <a:gd name="T4" fmla="*/ 3124618 w 2770"/>
              <a:gd name="T5" fmla="*/ 3294542 h 940"/>
              <a:gd name="T6" fmla="*/ 0 w 2770"/>
              <a:gd name="T7" fmla="*/ 1915944 h 940"/>
              <a:gd name="T8" fmla="*/ 0 w 2770"/>
              <a:gd name="T9" fmla="*/ 0 h 940"/>
              <a:gd name="T10" fmla="*/ 12190413 w 2770"/>
              <a:gd name="T11" fmla="*/ 0 h 940"/>
              <a:gd name="T12" fmla="*/ 12190413 w 2770"/>
              <a:gd name="T13" fmla="*/ 3365014 h 9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70" h="940">
                <a:moveTo>
                  <a:pt x="2770" y="764"/>
                </a:moveTo>
                <a:cubicBezTo>
                  <a:pt x="2770" y="764"/>
                  <a:pt x="2447" y="531"/>
                  <a:pt x="2018" y="731"/>
                </a:cubicBezTo>
                <a:cubicBezTo>
                  <a:pt x="1568" y="940"/>
                  <a:pt x="1502" y="395"/>
                  <a:pt x="710" y="748"/>
                </a:cubicBezTo>
                <a:cubicBezTo>
                  <a:pt x="296" y="932"/>
                  <a:pt x="0" y="435"/>
                  <a:pt x="0" y="435"/>
                </a:cubicBezTo>
                <a:cubicBezTo>
                  <a:pt x="0" y="0"/>
                  <a:pt x="0" y="0"/>
                  <a:pt x="0" y="0"/>
                </a:cubicBezTo>
                <a:cubicBezTo>
                  <a:pt x="2770" y="0"/>
                  <a:pt x="2770" y="0"/>
                  <a:pt x="2770" y="0"/>
                </a:cubicBezTo>
                <a:lnTo>
                  <a:pt x="2770" y="764"/>
                </a:lnTo>
                <a:close/>
              </a:path>
            </a:pathLst>
          </a:custGeom>
          <a:solidFill>
            <a:schemeClr val="accent2">
              <a:lumMod val="75000"/>
              <a:alpha val="50000"/>
            </a:schemeClr>
          </a:solidFill>
          <a:ln>
            <a:noFill/>
          </a:ln>
        </p:spPr>
        <p:txBody>
          <a:bodyPr/>
          <a:lstStyle/>
          <a:p>
            <a:pPr algn="ctr"/>
            <a:endParaRPr lang="tr-TR" dirty="0">
              <a:solidFill>
                <a:schemeClr val="tx1">
                  <a:lumMod val="95000"/>
                  <a:lumOff val="5000"/>
                </a:schemeClr>
              </a:solidFill>
            </a:endParaRPr>
          </a:p>
        </p:txBody>
      </p:sp>
      <p:sp>
        <p:nvSpPr>
          <p:cNvPr id="17" name="Metin kutusu 16">
            <a:extLst>
              <a:ext uri="{FF2B5EF4-FFF2-40B4-BE49-F238E27FC236}">
                <a16:creationId xmlns:a16="http://schemas.microsoft.com/office/drawing/2014/main" id="{EFD63553-7E4C-4376-9733-7193B1B19F41}"/>
              </a:ext>
            </a:extLst>
          </p:cNvPr>
          <p:cNvSpPr txBox="1"/>
          <p:nvPr/>
        </p:nvSpPr>
        <p:spPr>
          <a:xfrm>
            <a:off x="280533" y="1661745"/>
            <a:ext cx="11639323" cy="5016758"/>
          </a:xfrm>
          <a:prstGeom prst="rect">
            <a:avLst/>
          </a:prstGeom>
          <a:noFill/>
        </p:spPr>
        <p:txBody>
          <a:bodyPr wrap="square">
            <a:spAutoFit/>
          </a:bodyPr>
          <a:lstStyle/>
          <a:p>
            <a:pPr marL="285750" indent="-285750" algn="just">
              <a:buFont typeface="Arial" panose="020B0604020202020204" pitchFamily="34" charset="0"/>
              <a:buChar char="•"/>
            </a:pPr>
            <a:r>
              <a:rPr lang="tr-TR" sz="2000" dirty="0">
                <a:latin typeface="Calibri   "/>
              </a:rPr>
              <a:t>Faydalı ömrünü tamamladıktan sonra zayi olan veya istisna kapsamında teslim edilen ATİK’lerin alımında yüklenilen ve indirim konusu yapılan KDV için işlem yapılmaz.</a:t>
            </a:r>
          </a:p>
          <a:p>
            <a:pPr algn="just"/>
            <a:endParaRPr lang="en-US" sz="2000" dirty="0">
              <a:effectLst/>
              <a:latin typeface="Calibri   "/>
              <a:ea typeface="Times New Roman" panose="02020603050405020304" pitchFamily="18" charset="0"/>
            </a:endParaRPr>
          </a:p>
          <a:p>
            <a:pPr marL="285750" indent="-285750" algn="just">
              <a:buFont typeface="Arial" panose="020B0604020202020204" pitchFamily="34" charset="0"/>
              <a:buChar char="•"/>
            </a:pPr>
            <a:r>
              <a:rPr lang="tr-TR" sz="2000" dirty="0">
                <a:effectLst/>
                <a:latin typeface="Calibri   "/>
                <a:ea typeface="Times New Roman" panose="02020603050405020304" pitchFamily="18" charset="0"/>
              </a:rPr>
              <a:t>Faydalı ömrünü tamamlamadan zayi olan veya istisna kapsamında teslim edilen ATİK için ise aşağıdaki gibi işlem yapılır.</a:t>
            </a:r>
            <a:endParaRPr lang="en-US" sz="2000" dirty="0">
              <a:effectLst/>
              <a:latin typeface="Calibri   "/>
              <a:ea typeface="Times New Roman" panose="02020603050405020304" pitchFamily="18" charset="0"/>
            </a:endParaRPr>
          </a:p>
          <a:p>
            <a:pPr algn="just"/>
            <a:r>
              <a:rPr lang="tr-TR" sz="2000" dirty="0">
                <a:effectLst/>
                <a:latin typeface="Calibri   "/>
                <a:ea typeface="Times New Roman" panose="02020603050405020304" pitchFamily="18" charset="0"/>
              </a:rPr>
              <a:t> </a:t>
            </a:r>
            <a:endParaRPr lang="en-US" sz="2000" dirty="0">
              <a:effectLst/>
              <a:latin typeface="Calibri   "/>
              <a:ea typeface="Times New Roman" panose="02020603050405020304" pitchFamily="18" charset="0"/>
            </a:endParaRPr>
          </a:p>
          <a:p>
            <a:pPr marL="1257300" lvl="2" indent="-342900" algn="just">
              <a:buFont typeface="+mj-lt"/>
              <a:buAutoNum type="arabicPeriod"/>
            </a:pPr>
            <a:r>
              <a:rPr lang="tr-TR" sz="2000" dirty="0">
                <a:effectLst/>
                <a:latin typeface="Calibri   "/>
                <a:ea typeface="Times New Roman" panose="02020603050405020304" pitchFamily="18" charset="0"/>
              </a:rPr>
              <a:t>Faydalı ömrünün işletmede kullanılan süresine isabet eden kısım için işlem yapılmaz,</a:t>
            </a:r>
          </a:p>
          <a:p>
            <a:pPr marL="1371600" lvl="2" indent="-457200" algn="just">
              <a:buFont typeface="+mj-lt"/>
              <a:buAutoNum type="arabicPeriod"/>
            </a:pPr>
            <a:endParaRPr lang="tr-TR" sz="2000" dirty="0">
              <a:effectLst/>
              <a:latin typeface="Calibri   "/>
              <a:ea typeface="Times New Roman" panose="02020603050405020304" pitchFamily="18" charset="0"/>
            </a:endParaRPr>
          </a:p>
          <a:p>
            <a:pPr marL="1257300" lvl="2" indent="-342900" algn="just">
              <a:buFont typeface="+mj-lt"/>
              <a:buAutoNum type="arabicPeriod"/>
            </a:pPr>
            <a:r>
              <a:rPr lang="tr-TR" sz="2000" dirty="0">
                <a:effectLst/>
                <a:latin typeface="Calibri   "/>
                <a:ea typeface="Times New Roman" panose="02020603050405020304" pitchFamily="18" charset="0"/>
              </a:rPr>
              <a:t>Faydalı ömrünün kalan kısmına isabet eden ve daha önce indirim konusu yapılan KDV’nin ilgili kıymetin zayi olduğu veya istisna kapsamında teslim edildiği döneme ait beyannamede “Daha Önce İndirim Konusu Yapılan KDV’nin İlavesi” satırında beyan edilmek suretiyle indirim hesaplarından çıkarılması gerekir.</a:t>
            </a:r>
          </a:p>
          <a:p>
            <a:pPr marL="1371600" lvl="2" indent="-457200" algn="just">
              <a:buFont typeface="+mj-lt"/>
              <a:buAutoNum type="arabicPeriod"/>
            </a:pPr>
            <a:endParaRPr lang="tr-TR" sz="2000" dirty="0">
              <a:latin typeface="Calibri   "/>
              <a:ea typeface="Times New Roman" panose="02020603050405020304" pitchFamily="18" charset="0"/>
            </a:endParaRPr>
          </a:p>
          <a:p>
            <a:pPr marL="1257300" lvl="2" indent="-342900" algn="just">
              <a:buFont typeface="+mj-lt"/>
              <a:buAutoNum type="arabicPeriod"/>
            </a:pPr>
            <a:r>
              <a:rPr lang="tr-TR" sz="2000" dirty="0" err="1">
                <a:effectLst/>
                <a:latin typeface="Calibri   "/>
                <a:ea typeface="Times New Roman" panose="02020603050405020304" pitchFamily="18" charset="0"/>
              </a:rPr>
              <a:t>ATİK’in</a:t>
            </a:r>
            <a:r>
              <a:rPr lang="tr-TR" sz="2000" dirty="0">
                <a:effectLst/>
                <a:latin typeface="Calibri   "/>
                <a:ea typeface="Times New Roman" panose="02020603050405020304" pitchFamily="18" charset="0"/>
              </a:rPr>
              <a:t> işletmede kullanılan süresinin tespitinde </a:t>
            </a:r>
            <a:r>
              <a:rPr lang="tr-TR" sz="2000" dirty="0" err="1">
                <a:effectLst/>
                <a:latin typeface="Calibri   "/>
                <a:ea typeface="Times New Roman" panose="02020603050405020304" pitchFamily="18" charset="0"/>
              </a:rPr>
              <a:t>ATİK’in</a:t>
            </a:r>
            <a:r>
              <a:rPr lang="tr-TR" sz="2000" dirty="0">
                <a:effectLst/>
                <a:latin typeface="Calibri   "/>
                <a:ea typeface="Times New Roman" panose="02020603050405020304" pitchFamily="18" charset="0"/>
              </a:rPr>
              <a:t> işletmede kullanıldığı her 12 ay ile 12 aydan kısa olan süreler bir yıl olarak kabul edilecektir.  </a:t>
            </a:r>
            <a:endParaRPr lang="en-US" sz="2000" dirty="0">
              <a:effectLst/>
              <a:latin typeface="Calibri   "/>
              <a:ea typeface="Times New Roman" panose="02020603050405020304" pitchFamily="18" charset="0"/>
            </a:endParaRPr>
          </a:p>
          <a:p>
            <a:pPr marL="514350" indent="-514350" algn="just">
              <a:buFont typeface="+mj-lt"/>
              <a:buAutoNum type="romanUcPeriod"/>
            </a:pPr>
            <a:endParaRPr lang="en-US" sz="2000" dirty="0">
              <a:effectLst/>
              <a:latin typeface="Calibri   "/>
              <a:ea typeface="Times New Roman" panose="02020603050405020304" pitchFamily="18" charset="0"/>
            </a:endParaRPr>
          </a:p>
        </p:txBody>
      </p:sp>
      <p:sp>
        <p:nvSpPr>
          <p:cNvPr id="21" name="Alt Başlık 8">
            <a:extLst>
              <a:ext uri="{FF2B5EF4-FFF2-40B4-BE49-F238E27FC236}">
                <a16:creationId xmlns:a16="http://schemas.microsoft.com/office/drawing/2014/main" id="{55189380-A152-485D-A3C6-30F03E8C6938}"/>
              </a:ext>
            </a:extLst>
          </p:cNvPr>
          <p:cNvSpPr txBox="1">
            <a:spLocks/>
          </p:cNvSpPr>
          <p:nvPr/>
        </p:nvSpPr>
        <p:spPr>
          <a:xfrm>
            <a:off x="1137186" y="53380"/>
            <a:ext cx="9917628"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Clr>
                <a:srgbClr val="282828"/>
              </a:buClr>
              <a:buSzPts val="2200"/>
            </a:pPr>
            <a:r>
              <a:rPr lang="tr-TR" altLang="en-US" sz="2800" b="1" dirty="0">
                <a:solidFill>
                  <a:schemeClr val="tx1"/>
                </a:solidFill>
                <a:latin typeface="Montserrat" panose="02000505000000020004" pitchFamily="2" charset="77"/>
                <a:cs typeface="Open Sans Semibold" panose="020B0706030804020204" pitchFamily="34" charset="0"/>
                <a:sym typeface="Open Sans Semibold" panose="020B0706030804020204" pitchFamily="34" charset="0"/>
              </a:rPr>
              <a:t>KDV Yönünden Dikkat Edilmes</a:t>
            </a:r>
            <a:r>
              <a:rPr lang="tr-TR" altLang="en-US" sz="2800" b="1" dirty="0">
                <a:latin typeface="Montserrat" panose="02000505000000020004" pitchFamily="2" charset="77"/>
                <a:cs typeface="Open Sans Semibold" panose="020B0706030804020204" pitchFamily="34" charset="0"/>
                <a:sym typeface="Open Sans Semibold" panose="020B0706030804020204" pitchFamily="34" charset="0"/>
              </a:rPr>
              <a:t>i Gerekenler</a:t>
            </a:r>
            <a:endParaRPr lang="tr-TR" sz="2800" dirty="0"/>
          </a:p>
        </p:txBody>
      </p:sp>
      <p:sp>
        <p:nvSpPr>
          <p:cNvPr id="22" name="Google Shape;1027;p57">
            <a:extLst>
              <a:ext uri="{FF2B5EF4-FFF2-40B4-BE49-F238E27FC236}">
                <a16:creationId xmlns:a16="http://schemas.microsoft.com/office/drawing/2014/main" id="{797995D1-B421-4562-B5F7-EB179E39CEBF}"/>
              </a:ext>
            </a:extLst>
          </p:cNvPr>
          <p:cNvSpPr/>
          <p:nvPr/>
        </p:nvSpPr>
        <p:spPr>
          <a:xfrm>
            <a:off x="280534" y="1055093"/>
            <a:ext cx="4661580" cy="381822"/>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rgbClr val="000000"/>
                </a:solidFill>
                <a:latin typeface="Montserrat ExtraBold" panose="02000505000000020004" pitchFamily="2" charset="77"/>
                <a:ea typeface="Open Sans"/>
                <a:cs typeface="Open Sans"/>
                <a:sym typeface="Open Sans"/>
              </a:rPr>
              <a:t>Zayi olan </a:t>
            </a:r>
            <a:r>
              <a:rPr lang="tr-TR" sz="2400" b="1" dirty="0" err="1">
                <a:solidFill>
                  <a:srgbClr val="000000"/>
                </a:solidFill>
                <a:latin typeface="Montserrat ExtraBold" panose="02000505000000020004" pitchFamily="2" charset="77"/>
                <a:ea typeface="Open Sans"/>
                <a:cs typeface="Open Sans"/>
                <a:sym typeface="Open Sans"/>
              </a:rPr>
              <a:t>ATİK’lerde</a:t>
            </a:r>
            <a:r>
              <a:rPr lang="tr-TR" sz="2400" b="1" dirty="0">
                <a:solidFill>
                  <a:srgbClr val="000000"/>
                </a:solidFill>
                <a:latin typeface="Montserrat ExtraBold" panose="02000505000000020004" pitchFamily="2" charset="77"/>
                <a:ea typeface="Open Sans"/>
                <a:cs typeface="Open Sans"/>
                <a:sym typeface="Open Sans"/>
              </a:rPr>
              <a:t> KDV</a:t>
            </a:r>
            <a:endParaRPr sz="2400" b="1" dirty="0">
              <a:solidFill>
                <a:schemeClr val="dk1"/>
              </a:solidFill>
              <a:latin typeface="Montserrat ExtraBold" panose="02000505000000020004" pitchFamily="2" charset="77"/>
              <a:ea typeface="Calibri"/>
              <a:cs typeface="Calibri"/>
              <a:sym typeface="Calibri"/>
            </a:endParaRPr>
          </a:p>
        </p:txBody>
      </p:sp>
    </p:spTree>
    <p:extLst>
      <p:ext uri="{BB962C8B-B14F-4D97-AF65-F5344CB8AC3E}">
        <p14:creationId xmlns:p14="http://schemas.microsoft.com/office/powerpoint/2010/main" val="1672040866"/>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1456">
            <a:extLst>
              <a:ext uri="{FF2B5EF4-FFF2-40B4-BE49-F238E27FC236}">
                <a16:creationId xmlns:a16="http://schemas.microsoft.com/office/drawing/2014/main" id="{CD5CB384-434D-46C2-AE14-44A2EF6D321B}"/>
              </a:ext>
            </a:extLst>
          </p:cNvPr>
          <p:cNvSpPr>
            <a:spLocks/>
          </p:cNvSpPr>
          <p:nvPr/>
        </p:nvSpPr>
        <p:spPr bwMode="auto">
          <a:xfrm>
            <a:off x="-1" y="-9525"/>
            <a:ext cx="12191999" cy="830263"/>
          </a:xfrm>
          <a:custGeom>
            <a:avLst/>
            <a:gdLst>
              <a:gd name="T0" fmla="*/ 12190413 w 2770"/>
              <a:gd name="T1" fmla="*/ 3365014 h 940"/>
              <a:gd name="T2" fmla="*/ 8880958 w 2770"/>
              <a:gd name="T3" fmla="*/ 3219666 h 940"/>
              <a:gd name="T4" fmla="*/ 3124618 w 2770"/>
              <a:gd name="T5" fmla="*/ 3294542 h 940"/>
              <a:gd name="T6" fmla="*/ 0 w 2770"/>
              <a:gd name="T7" fmla="*/ 1915944 h 940"/>
              <a:gd name="T8" fmla="*/ 0 w 2770"/>
              <a:gd name="T9" fmla="*/ 0 h 940"/>
              <a:gd name="T10" fmla="*/ 12190413 w 2770"/>
              <a:gd name="T11" fmla="*/ 0 h 940"/>
              <a:gd name="T12" fmla="*/ 12190413 w 2770"/>
              <a:gd name="T13" fmla="*/ 3365014 h 9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70" h="940">
                <a:moveTo>
                  <a:pt x="2770" y="764"/>
                </a:moveTo>
                <a:cubicBezTo>
                  <a:pt x="2770" y="764"/>
                  <a:pt x="2447" y="531"/>
                  <a:pt x="2018" y="731"/>
                </a:cubicBezTo>
                <a:cubicBezTo>
                  <a:pt x="1568" y="940"/>
                  <a:pt x="1502" y="395"/>
                  <a:pt x="710" y="748"/>
                </a:cubicBezTo>
                <a:cubicBezTo>
                  <a:pt x="296" y="932"/>
                  <a:pt x="0" y="435"/>
                  <a:pt x="0" y="435"/>
                </a:cubicBezTo>
                <a:cubicBezTo>
                  <a:pt x="0" y="0"/>
                  <a:pt x="0" y="0"/>
                  <a:pt x="0" y="0"/>
                </a:cubicBezTo>
                <a:cubicBezTo>
                  <a:pt x="2770" y="0"/>
                  <a:pt x="2770" y="0"/>
                  <a:pt x="2770" y="0"/>
                </a:cubicBezTo>
                <a:lnTo>
                  <a:pt x="2770" y="764"/>
                </a:lnTo>
                <a:close/>
              </a:path>
            </a:pathLst>
          </a:custGeom>
          <a:solidFill>
            <a:schemeClr val="accent2">
              <a:lumMod val="75000"/>
              <a:alpha val="50000"/>
            </a:schemeClr>
          </a:solidFill>
          <a:ln>
            <a:noFill/>
          </a:ln>
        </p:spPr>
        <p:txBody>
          <a:bodyPr/>
          <a:lstStyle/>
          <a:p>
            <a:pPr algn="ctr"/>
            <a:endParaRPr lang="tr-TR" dirty="0">
              <a:solidFill>
                <a:schemeClr val="tx1">
                  <a:lumMod val="95000"/>
                  <a:lumOff val="5000"/>
                </a:schemeClr>
              </a:solidFill>
            </a:endParaRPr>
          </a:p>
        </p:txBody>
      </p:sp>
      <p:cxnSp>
        <p:nvCxnSpPr>
          <p:cNvPr id="6" name="Düz Bağlayıcı 5">
            <a:extLst>
              <a:ext uri="{FF2B5EF4-FFF2-40B4-BE49-F238E27FC236}">
                <a16:creationId xmlns:a16="http://schemas.microsoft.com/office/drawing/2014/main" id="{E5B0A1CB-2CFA-4620-A647-32202B88873F}"/>
              </a:ext>
            </a:extLst>
          </p:cNvPr>
          <p:cNvCxnSpPr>
            <a:cxnSpLocks/>
          </p:cNvCxnSpPr>
          <p:nvPr/>
        </p:nvCxnSpPr>
        <p:spPr>
          <a:xfrm flipV="1">
            <a:off x="0" y="3346778"/>
            <a:ext cx="12192000" cy="31376"/>
          </a:xfrm>
          <a:prstGeom prst="line">
            <a:avLst/>
          </a:prstGeom>
          <a:ln w="98425"/>
        </p:spPr>
        <p:style>
          <a:lnRef idx="1">
            <a:schemeClr val="accent1"/>
          </a:lnRef>
          <a:fillRef idx="0">
            <a:schemeClr val="accent1"/>
          </a:fillRef>
          <a:effectRef idx="0">
            <a:schemeClr val="accent1"/>
          </a:effectRef>
          <a:fontRef idx="minor">
            <a:schemeClr val="tx1"/>
          </a:fontRef>
        </p:style>
      </p:cxnSp>
      <p:cxnSp>
        <p:nvCxnSpPr>
          <p:cNvPr id="8" name="Düz Bağlayıcı 7">
            <a:extLst>
              <a:ext uri="{FF2B5EF4-FFF2-40B4-BE49-F238E27FC236}">
                <a16:creationId xmlns:a16="http://schemas.microsoft.com/office/drawing/2014/main" id="{F1A5631E-2E78-4B98-A9E8-C337D5F8D13C}"/>
              </a:ext>
            </a:extLst>
          </p:cNvPr>
          <p:cNvCxnSpPr>
            <a:cxnSpLocks/>
          </p:cNvCxnSpPr>
          <p:nvPr/>
        </p:nvCxnSpPr>
        <p:spPr>
          <a:xfrm>
            <a:off x="11632341" y="3378154"/>
            <a:ext cx="0" cy="1629275"/>
          </a:xfrm>
          <a:prstGeom prst="line">
            <a:avLst/>
          </a:prstGeom>
          <a:ln w="984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Düz Bağlayıcı 11">
            <a:extLst>
              <a:ext uri="{FF2B5EF4-FFF2-40B4-BE49-F238E27FC236}">
                <a16:creationId xmlns:a16="http://schemas.microsoft.com/office/drawing/2014/main" id="{F6213660-C913-4FAB-9472-8AEA26442FA7}"/>
              </a:ext>
            </a:extLst>
          </p:cNvPr>
          <p:cNvCxnSpPr>
            <a:cxnSpLocks/>
          </p:cNvCxnSpPr>
          <p:nvPr/>
        </p:nvCxnSpPr>
        <p:spPr>
          <a:xfrm>
            <a:off x="432000" y="2695402"/>
            <a:ext cx="0" cy="1890216"/>
          </a:xfrm>
          <a:prstGeom prst="line">
            <a:avLst/>
          </a:prstGeom>
          <a:ln w="98425"/>
        </p:spPr>
        <p:style>
          <a:lnRef idx="1">
            <a:schemeClr val="accent1"/>
          </a:lnRef>
          <a:fillRef idx="0">
            <a:schemeClr val="accent1"/>
          </a:fillRef>
          <a:effectRef idx="0">
            <a:schemeClr val="accent1"/>
          </a:effectRef>
          <a:fontRef idx="minor">
            <a:schemeClr val="tx1"/>
          </a:fontRef>
        </p:style>
      </p:cxnSp>
      <p:cxnSp>
        <p:nvCxnSpPr>
          <p:cNvPr id="19" name="Düz Bağlayıcı 18">
            <a:extLst>
              <a:ext uri="{FF2B5EF4-FFF2-40B4-BE49-F238E27FC236}">
                <a16:creationId xmlns:a16="http://schemas.microsoft.com/office/drawing/2014/main" id="{750082D6-B4BB-429C-9699-A46AE9E67A4E}"/>
              </a:ext>
            </a:extLst>
          </p:cNvPr>
          <p:cNvCxnSpPr>
            <a:cxnSpLocks/>
          </p:cNvCxnSpPr>
          <p:nvPr/>
        </p:nvCxnSpPr>
        <p:spPr>
          <a:xfrm flipV="1">
            <a:off x="2" y="4534661"/>
            <a:ext cx="12191998" cy="50957"/>
          </a:xfrm>
          <a:prstGeom prst="line">
            <a:avLst/>
          </a:prstGeom>
          <a:ln w="98425">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Metin kutusu 22">
            <a:extLst>
              <a:ext uri="{FF2B5EF4-FFF2-40B4-BE49-F238E27FC236}">
                <a16:creationId xmlns:a16="http://schemas.microsoft.com/office/drawing/2014/main" id="{E67932B8-5DDE-4F0E-9D7B-71EB8E483423}"/>
              </a:ext>
            </a:extLst>
          </p:cNvPr>
          <p:cNvSpPr txBox="1"/>
          <p:nvPr/>
        </p:nvSpPr>
        <p:spPr>
          <a:xfrm>
            <a:off x="169680" y="1017217"/>
            <a:ext cx="4011611" cy="461665"/>
          </a:xfrm>
          <a:prstGeom prst="rect">
            <a:avLst/>
          </a:prstGeom>
          <a:noFill/>
        </p:spPr>
        <p:txBody>
          <a:bodyPr wrap="none" rtlCol="0">
            <a:spAutoFit/>
          </a:bodyPr>
          <a:lstStyle/>
          <a:p>
            <a:r>
              <a:rPr lang="tr-TR" sz="2400" b="1" dirty="0"/>
              <a:t>İthalatta Gözetim ve Korunma</a:t>
            </a:r>
            <a:endParaRPr lang="en-US" sz="2400" b="1" dirty="0"/>
          </a:p>
        </p:txBody>
      </p:sp>
      <p:sp>
        <p:nvSpPr>
          <p:cNvPr id="13" name="Metin kutusu 12">
            <a:extLst>
              <a:ext uri="{FF2B5EF4-FFF2-40B4-BE49-F238E27FC236}">
                <a16:creationId xmlns:a16="http://schemas.microsoft.com/office/drawing/2014/main" id="{0EA36C30-4A3D-45F5-B84C-438EC0172E1A}"/>
              </a:ext>
            </a:extLst>
          </p:cNvPr>
          <p:cNvSpPr txBox="1"/>
          <p:nvPr/>
        </p:nvSpPr>
        <p:spPr>
          <a:xfrm>
            <a:off x="391903" y="1739821"/>
            <a:ext cx="10755067" cy="1477328"/>
          </a:xfrm>
          <a:prstGeom prst="rect">
            <a:avLst/>
          </a:prstGeom>
          <a:noFill/>
        </p:spPr>
        <p:txBody>
          <a:bodyPr wrap="square">
            <a:spAutoFit/>
          </a:bodyPr>
          <a:lstStyle/>
          <a:p>
            <a:pPr algn="just"/>
            <a:r>
              <a:rPr lang="tr-TR" sz="2000" b="1" dirty="0">
                <a:solidFill>
                  <a:srgbClr val="FF0000"/>
                </a:solidFill>
                <a:effectLst/>
                <a:latin typeface="Calibri   "/>
                <a:ea typeface="Times New Roman" panose="02020603050405020304" pitchFamily="18" charset="0"/>
              </a:rPr>
              <a:t>İthalatta gözetim uygulamasına tabi mallarda gümrük beyannamesinde beyan edilen; </a:t>
            </a:r>
          </a:p>
          <a:p>
            <a:pPr algn="just"/>
            <a:endParaRPr lang="tr-TR" sz="1000" u="sng" dirty="0">
              <a:latin typeface="Calibri   "/>
              <a:ea typeface="Times New Roman" panose="02020603050405020304" pitchFamily="18" charset="0"/>
            </a:endParaRPr>
          </a:p>
          <a:p>
            <a:pPr lvl="1" algn="just"/>
            <a:r>
              <a:rPr lang="tr-TR" sz="2000" b="1" dirty="0">
                <a:effectLst/>
                <a:latin typeface="Calibri   "/>
                <a:ea typeface="Times New Roman" panose="02020603050405020304" pitchFamily="18" charset="0"/>
              </a:rPr>
              <a:t>a) </a:t>
            </a:r>
            <a:r>
              <a:rPr lang="tr-TR" sz="2000" dirty="0">
                <a:effectLst/>
                <a:latin typeface="Calibri   "/>
                <a:ea typeface="Times New Roman" panose="02020603050405020304" pitchFamily="18" charset="0"/>
              </a:rPr>
              <a:t>Gözetim farkına isabet eden KDV ile,</a:t>
            </a:r>
            <a:endParaRPr lang="en-US" sz="2000" dirty="0">
              <a:effectLst/>
              <a:latin typeface="Calibri   "/>
              <a:ea typeface="Times New Roman" panose="02020603050405020304" pitchFamily="18" charset="0"/>
            </a:endParaRPr>
          </a:p>
          <a:p>
            <a:pPr lvl="1" algn="just"/>
            <a:r>
              <a:rPr lang="tr-TR" sz="2000" b="1" dirty="0">
                <a:effectLst/>
                <a:latin typeface="Calibri   "/>
                <a:ea typeface="Times New Roman" panose="02020603050405020304" pitchFamily="18" charset="0"/>
              </a:rPr>
              <a:t>b) </a:t>
            </a:r>
            <a:r>
              <a:rPr lang="tr-TR" sz="2000" dirty="0">
                <a:effectLst/>
                <a:latin typeface="Calibri   "/>
                <a:ea typeface="Times New Roman" panose="02020603050405020304" pitchFamily="18" charset="0"/>
              </a:rPr>
              <a:t>Gözetim farkı nedeniyle ödenen gümrük vergisi, ilave gümrük vergisi, ek mali yükümlülük gibi diğer vergilere isabet eden KDV,</a:t>
            </a:r>
            <a:endParaRPr lang="en-US" sz="2000" dirty="0">
              <a:effectLst/>
              <a:latin typeface="Calibri   "/>
              <a:ea typeface="Times New Roman" panose="02020603050405020304" pitchFamily="18" charset="0"/>
            </a:endParaRPr>
          </a:p>
        </p:txBody>
      </p:sp>
      <p:sp>
        <p:nvSpPr>
          <p:cNvPr id="15" name="Metin kutusu 14">
            <a:extLst>
              <a:ext uri="{FF2B5EF4-FFF2-40B4-BE49-F238E27FC236}">
                <a16:creationId xmlns:a16="http://schemas.microsoft.com/office/drawing/2014/main" id="{B10A9961-5635-4B21-9596-0B6FF8319698}"/>
              </a:ext>
            </a:extLst>
          </p:cNvPr>
          <p:cNvSpPr txBox="1"/>
          <p:nvPr/>
        </p:nvSpPr>
        <p:spPr>
          <a:xfrm>
            <a:off x="603200" y="3591754"/>
            <a:ext cx="10553620" cy="707886"/>
          </a:xfrm>
          <a:prstGeom prst="rect">
            <a:avLst/>
          </a:prstGeom>
          <a:noFill/>
        </p:spPr>
        <p:txBody>
          <a:bodyPr wrap="square">
            <a:spAutoFit/>
          </a:bodyPr>
          <a:lstStyle/>
          <a:p>
            <a:pPr algn="just"/>
            <a:r>
              <a:rPr lang="tr-TR" sz="2000" b="1" dirty="0">
                <a:solidFill>
                  <a:srgbClr val="FF0000"/>
                </a:solidFill>
                <a:latin typeface="Calibri   "/>
              </a:rPr>
              <a:t>İthalatta korunma önlemi mevzuatı kapsamında korunma önlemi olarak uygulanan </a:t>
            </a:r>
            <a:r>
              <a:rPr lang="tr-TR" sz="2000" dirty="0">
                <a:effectLst/>
                <a:latin typeface="Calibri   "/>
                <a:ea typeface="Times New Roman" panose="02020603050405020304" pitchFamily="18" charset="0"/>
              </a:rPr>
              <a:t>gümrük vergisi ve/veya ek mali mükellefiyetler ile her türlü vergi, resim, harç ve paylar, kapsamında ödenen KDV,</a:t>
            </a:r>
            <a:endParaRPr lang="en-US" sz="2000" dirty="0">
              <a:effectLst/>
              <a:latin typeface="Calibri   "/>
              <a:ea typeface="Times New Roman" panose="02020603050405020304" pitchFamily="18" charset="0"/>
            </a:endParaRPr>
          </a:p>
        </p:txBody>
      </p:sp>
      <p:sp>
        <p:nvSpPr>
          <p:cNvPr id="17" name="Metin kutusu 16">
            <a:extLst>
              <a:ext uri="{FF2B5EF4-FFF2-40B4-BE49-F238E27FC236}">
                <a16:creationId xmlns:a16="http://schemas.microsoft.com/office/drawing/2014/main" id="{45C1332D-EB97-46E1-9C8C-730A04F04CED}"/>
              </a:ext>
            </a:extLst>
          </p:cNvPr>
          <p:cNvSpPr txBox="1"/>
          <p:nvPr/>
        </p:nvSpPr>
        <p:spPr>
          <a:xfrm>
            <a:off x="432000" y="4845878"/>
            <a:ext cx="10977290" cy="707886"/>
          </a:xfrm>
          <a:prstGeom prst="rect">
            <a:avLst/>
          </a:prstGeom>
          <a:noFill/>
        </p:spPr>
        <p:txBody>
          <a:bodyPr wrap="square">
            <a:spAutoFit/>
          </a:bodyPr>
          <a:lstStyle/>
          <a:p>
            <a:pPr algn="just"/>
            <a:r>
              <a:rPr lang="tr-TR" sz="2000" b="1" dirty="0">
                <a:solidFill>
                  <a:srgbClr val="FF0000"/>
                </a:solidFill>
                <a:effectLst/>
                <a:latin typeface="Calibri   "/>
                <a:ea typeface="Times New Roman" panose="02020603050405020304" pitchFamily="18" charset="0"/>
              </a:rPr>
              <a:t>İthalatta haksız rekabetin önlenmesi hakkındaki mevzuat kapsamında uygulanan </a:t>
            </a:r>
            <a:r>
              <a:rPr lang="tr-TR" sz="2000" dirty="0">
                <a:effectLst/>
                <a:latin typeface="Calibri   "/>
                <a:ea typeface="Times New Roman" panose="02020603050405020304" pitchFamily="18" charset="0"/>
              </a:rPr>
              <a:t>dampinge karşı vergi ve telafi edici vergiler ile her türlü vergi, resim, harç ve paylar kapsamında ödenen KDV,</a:t>
            </a:r>
            <a:endParaRPr lang="en-US" sz="2000" dirty="0">
              <a:effectLst/>
              <a:latin typeface="Calibri   "/>
              <a:ea typeface="Times New Roman" panose="02020603050405020304" pitchFamily="18" charset="0"/>
            </a:endParaRPr>
          </a:p>
        </p:txBody>
      </p:sp>
      <p:sp>
        <p:nvSpPr>
          <p:cNvPr id="22" name="Metin kutusu 21">
            <a:extLst>
              <a:ext uri="{FF2B5EF4-FFF2-40B4-BE49-F238E27FC236}">
                <a16:creationId xmlns:a16="http://schemas.microsoft.com/office/drawing/2014/main" id="{0F918EEB-B623-4868-B6F1-145196F87AA9}"/>
              </a:ext>
            </a:extLst>
          </p:cNvPr>
          <p:cNvSpPr txBox="1"/>
          <p:nvPr/>
        </p:nvSpPr>
        <p:spPr>
          <a:xfrm>
            <a:off x="2175485" y="5702315"/>
            <a:ext cx="9091230" cy="492443"/>
          </a:xfrm>
          <a:prstGeom prst="rect">
            <a:avLst/>
          </a:prstGeom>
          <a:noFill/>
          <a:ln w="38100">
            <a:solidFill>
              <a:srgbClr val="FF0000"/>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tr-TR" sz="2600" kern="0" dirty="0">
                <a:effectLst/>
                <a:latin typeface="Calibri   "/>
                <a:ea typeface="Times New Roman" panose="02020603050405020304" pitchFamily="18" charset="0"/>
              </a:rPr>
              <a:t>24.11.2023 tarihinden itibaren indirim konusu yapılamayacaktır.</a:t>
            </a:r>
            <a:endParaRPr lang="en-US" sz="2600" dirty="0">
              <a:latin typeface="Calibri   "/>
            </a:endParaRPr>
          </a:p>
        </p:txBody>
      </p:sp>
      <p:sp>
        <p:nvSpPr>
          <p:cNvPr id="24" name="34 Sağ Ok">
            <a:extLst>
              <a:ext uri="{FF2B5EF4-FFF2-40B4-BE49-F238E27FC236}">
                <a16:creationId xmlns:a16="http://schemas.microsoft.com/office/drawing/2014/main" id="{AFD020AD-83D1-4E31-862F-C7358F2FB8F4}"/>
              </a:ext>
            </a:extLst>
          </p:cNvPr>
          <p:cNvSpPr>
            <a:spLocks noChangeAspect="1"/>
          </p:cNvSpPr>
          <p:nvPr/>
        </p:nvSpPr>
        <p:spPr>
          <a:xfrm>
            <a:off x="471867" y="5599046"/>
            <a:ext cx="1504800" cy="684000"/>
          </a:xfrm>
          <a:prstGeom prst="rightArrow">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a:p>
            <a:pPr algn="ctr"/>
            <a:endParaRPr lang="tr-TR" dirty="0"/>
          </a:p>
          <a:p>
            <a:pPr algn="ctr"/>
            <a:endParaRPr lang="tr-TR" dirty="0"/>
          </a:p>
        </p:txBody>
      </p:sp>
      <p:sp>
        <p:nvSpPr>
          <p:cNvPr id="25" name="Alt Başlık 8">
            <a:extLst>
              <a:ext uri="{FF2B5EF4-FFF2-40B4-BE49-F238E27FC236}">
                <a16:creationId xmlns:a16="http://schemas.microsoft.com/office/drawing/2014/main" id="{9FD024EA-69D6-4945-A03F-FDFDA530F112}"/>
              </a:ext>
            </a:extLst>
          </p:cNvPr>
          <p:cNvSpPr txBox="1">
            <a:spLocks/>
          </p:cNvSpPr>
          <p:nvPr/>
        </p:nvSpPr>
        <p:spPr>
          <a:xfrm>
            <a:off x="1137186" y="53380"/>
            <a:ext cx="9917628"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Clr>
                <a:srgbClr val="282828"/>
              </a:buClr>
              <a:buSzPts val="2200"/>
            </a:pPr>
            <a:r>
              <a:rPr lang="tr-TR" altLang="en-US" sz="2800" b="1" dirty="0">
                <a:solidFill>
                  <a:schemeClr val="tx1"/>
                </a:solidFill>
                <a:latin typeface="Montserrat" panose="02000505000000020004" pitchFamily="2" charset="77"/>
                <a:cs typeface="Open Sans Semibold" panose="020B0706030804020204" pitchFamily="34" charset="0"/>
                <a:sym typeface="Open Sans Semibold" panose="020B0706030804020204" pitchFamily="34" charset="0"/>
              </a:rPr>
              <a:t>KDV Yönünden Dikkat Edilmes</a:t>
            </a:r>
            <a:r>
              <a:rPr lang="tr-TR" altLang="en-US" sz="2800" b="1" dirty="0">
                <a:latin typeface="Montserrat" panose="02000505000000020004" pitchFamily="2" charset="77"/>
                <a:cs typeface="Open Sans Semibold" panose="020B0706030804020204" pitchFamily="34" charset="0"/>
                <a:sym typeface="Open Sans Semibold" panose="020B0706030804020204" pitchFamily="34" charset="0"/>
              </a:rPr>
              <a:t>i Gerekenler</a:t>
            </a:r>
            <a:endParaRPr lang="tr-TR" sz="2800" dirty="0"/>
          </a:p>
        </p:txBody>
      </p:sp>
      <p:sp>
        <p:nvSpPr>
          <p:cNvPr id="2" name="Metin kutusu 1">
            <a:extLst>
              <a:ext uri="{FF2B5EF4-FFF2-40B4-BE49-F238E27FC236}">
                <a16:creationId xmlns:a16="http://schemas.microsoft.com/office/drawing/2014/main" id="{F965D1FC-507C-8CCF-0DD5-57FCA2273D4F}"/>
              </a:ext>
            </a:extLst>
          </p:cNvPr>
          <p:cNvSpPr txBox="1"/>
          <p:nvPr/>
        </p:nvSpPr>
        <p:spPr>
          <a:xfrm>
            <a:off x="391902" y="6281477"/>
            <a:ext cx="11240425" cy="615553"/>
          </a:xfrm>
          <a:prstGeom prst="rect">
            <a:avLst/>
          </a:prstGeom>
          <a:noFill/>
        </p:spPr>
        <p:txBody>
          <a:bodyPr wrap="square">
            <a:spAutoFit/>
          </a:bodyPr>
          <a:lstStyle/>
          <a:p>
            <a:r>
              <a:rPr lang="tr-TR" sz="1700" dirty="0">
                <a:solidFill>
                  <a:srgbClr val="FF0000"/>
                </a:solidFill>
              </a:rPr>
              <a:t>NOT: </a:t>
            </a:r>
            <a:r>
              <a:rPr lang="tr-TR" sz="1700" dirty="0"/>
              <a:t>“GEÇİCİ MADDE 1- 24/11/2023 tarihinden önce ithalat bedelinin bankacılık sistemi üzerinden ödendiği tevsik edilen malların en geç 1/4/2024 tarihine kadar (bu tarih dâhil) ithal edilmesi halinde bu Karar hükümleri uygulanmaz.”</a:t>
            </a:r>
            <a:endParaRPr lang="en-US" sz="1700" dirty="0">
              <a:latin typeface="Calibri   "/>
            </a:endParaRPr>
          </a:p>
        </p:txBody>
      </p:sp>
      <p:cxnSp>
        <p:nvCxnSpPr>
          <p:cNvPr id="5" name="Düz Bağlayıcı 4">
            <a:extLst>
              <a:ext uri="{FF2B5EF4-FFF2-40B4-BE49-F238E27FC236}">
                <a16:creationId xmlns:a16="http://schemas.microsoft.com/office/drawing/2014/main" id="{B1C0BA96-EF83-4A35-687D-EEA2F4733EC0}"/>
              </a:ext>
            </a:extLst>
          </p:cNvPr>
          <p:cNvCxnSpPr>
            <a:cxnSpLocks/>
          </p:cNvCxnSpPr>
          <p:nvPr/>
        </p:nvCxnSpPr>
        <p:spPr>
          <a:xfrm flipV="1">
            <a:off x="0" y="2127104"/>
            <a:ext cx="12192000" cy="31376"/>
          </a:xfrm>
          <a:prstGeom prst="line">
            <a:avLst/>
          </a:prstGeom>
          <a:ln w="984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4443732"/>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79">
          <a:extLst>
            <a:ext uri="{FF2B5EF4-FFF2-40B4-BE49-F238E27FC236}">
              <a16:creationId xmlns:a16="http://schemas.microsoft.com/office/drawing/2014/main" id="{AC81BFDA-6636-FE3A-2B28-2036222C1F26}"/>
            </a:ext>
          </a:extLst>
        </p:cNvPr>
        <p:cNvGrpSpPr/>
        <p:nvPr/>
      </p:nvGrpSpPr>
      <p:grpSpPr>
        <a:xfrm>
          <a:off x="0" y="0"/>
          <a:ext cx="0" cy="0"/>
          <a:chOff x="0" y="0"/>
          <a:chExt cx="0" cy="0"/>
        </a:xfrm>
      </p:grpSpPr>
      <p:pic>
        <p:nvPicPr>
          <p:cNvPr id="980" name="Google Shape;980;p57">
            <a:extLst>
              <a:ext uri="{FF2B5EF4-FFF2-40B4-BE49-F238E27FC236}">
                <a16:creationId xmlns:a16="http://schemas.microsoft.com/office/drawing/2014/main" id="{14E2CEE3-88B5-B7B7-FACF-46AD3DCEDFF6}"/>
              </a:ext>
            </a:extLst>
          </p:cNvPr>
          <p:cNvPicPr preferRelativeResize="0"/>
          <p:nvPr/>
        </p:nvPicPr>
        <p:blipFill rotWithShape="1">
          <a:blip r:embed="rId3">
            <a:alphaModFix/>
          </a:blip>
          <a:srcRect/>
          <a:stretch/>
        </p:blipFill>
        <p:spPr>
          <a:xfrm>
            <a:off x="334963" y="2104299"/>
            <a:ext cx="11485562" cy="906463"/>
          </a:xfrm>
          <a:prstGeom prst="rect">
            <a:avLst/>
          </a:prstGeom>
          <a:noFill/>
          <a:ln>
            <a:noFill/>
          </a:ln>
        </p:spPr>
      </p:pic>
      <p:sp>
        <p:nvSpPr>
          <p:cNvPr id="985" name="Google Shape;985;p57">
            <a:extLst>
              <a:ext uri="{FF2B5EF4-FFF2-40B4-BE49-F238E27FC236}">
                <a16:creationId xmlns:a16="http://schemas.microsoft.com/office/drawing/2014/main" id="{5EEEE3C0-D17F-1DF0-833E-6272FD93ABBB}"/>
              </a:ext>
            </a:extLst>
          </p:cNvPr>
          <p:cNvSpPr/>
          <p:nvPr/>
        </p:nvSpPr>
        <p:spPr>
          <a:xfrm>
            <a:off x="1108134" y="5503137"/>
            <a:ext cx="1174750" cy="211137"/>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p:txBody>
      </p:sp>
      <p:sp>
        <p:nvSpPr>
          <p:cNvPr id="987" name="Google Shape;987;p57">
            <a:extLst>
              <a:ext uri="{FF2B5EF4-FFF2-40B4-BE49-F238E27FC236}">
                <a16:creationId xmlns:a16="http://schemas.microsoft.com/office/drawing/2014/main" id="{29054C47-CE75-1938-E191-43142214B489}"/>
              </a:ext>
            </a:extLst>
          </p:cNvPr>
          <p:cNvSpPr/>
          <p:nvPr/>
        </p:nvSpPr>
        <p:spPr>
          <a:xfrm>
            <a:off x="7008019" y="5503137"/>
            <a:ext cx="1174750" cy="211137"/>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p:txBody>
      </p:sp>
      <p:sp>
        <p:nvSpPr>
          <p:cNvPr id="1028" name="Google Shape;1028;p57">
            <a:extLst>
              <a:ext uri="{FF2B5EF4-FFF2-40B4-BE49-F238E27FC236}">
                <a16:creationId xmlns:a16="http://schemas.microsoft.com/office/drawing/2014/main" id="{99825A30-592C-7134-998C-5201677E929A}"/>
              </a:ext>
            </a:extLst>
          </p:cNvPr>
          <p:cNvSpPr/>
          <p:nvPr/>
        </p:nvSpPr>
        <p:spPr>
          <a:xfrm>
            <a:off x="3482897" y="2401174"/>
            <a:ext cx="2187651" cy="354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1600" b="1" dirty="0">
                <a:latin typeface="Montserrat" panose="02000505000000020004" pitchFamily="2" charset="77"/>
                <a:ea typeface="Open Sans Semibold"/>
                <a:cs typeface="Open Sans Semibold"/>
                <a:sym typeface="Open Sans SemiBold"/>
              </a:rPr>
              <a:t>2</a:t>
            </a:r>
            <a:endParaRPr sz="1600" dirty="0">
              <a:latin typeface="Montserrat" panose="02000505000000020004" pitchFamily="2" charset="77"/>
              <a:ea typeface="Calibri"/>
              <a:cs typeface="Calibri"/>
              <a:sym typeface="Calibri"/>
            </a:endParaRPr>
          </a:p>
        </p:txBody>
      </p:sp>
      <p:sp>
        <p:nvSpPr>
          <p:cNvPr id="1029" name="Google Shape;1029;p57">
            <a:extLst>
              <a:ext uri="{FF2B5EF4-FFF2-40B4-BE49-F238E27FC236}">
                <a16:creationId xmlns:a16="http://schemas.microsoft.com/office/drawing/2014/main" id="{2558D204-56D9-860F-96F8-78249D626FD0}"/>
              </a:ext>
            </a:extLst>
          </p:cNvPr>
          <p:cNvSpPr/>
          <p:nvPr/>
        </p:nvSpPr>
        <p:spPr>
          <a:xfrm>
            <a:off x="7005201" y="2378938"/>
            <a:ext cx="1166098" cy="304799"/>
          </a:xfrm>
          <a:prstGeom prst="rect">
            <a:avLst/>
          </a:prstGeom>
          <a:noFill/>
          <a:ln>
            <a:noFill/>
          </a:ln>
        </p:spPr>
        <p:txBody>
          <a:bodyPr spcFirstLastPara="1" wrap="square" lIns="0" tIns="0" rIns="0" bIns="0" anchor="t" anchorCtr="0">
            <a:noAutofit/>
          </a:bodyPr>
          <a:lstStyle/>
          <a:p>
            <a:pPr lvl="0" algn="ctr"/>
            <a:r>
              <a:rPr lang="tr-TR" sz="1600" b="1" dirty="0">
                <a:latin typeface="Montserrat" panose="02000505000000020004" pitchFamily="2" charset="77"/>
                <a:ea typeface="Open Sans Semibold"/>
                <a:cs typeface="Open Sans Semibold"/>
                <a:sym typeface="Open Sans SemiBold"/>
              </a:rPr>
              <a:t>3</a:t>
            </a:r>
            <a:endParaRPr lang="tr-TR" sz="1600" dirty="0">
              <a:latin typeface="Montserrat" panose="02000505000000020004" pitchFamily="2" charset="77"/>
              <a:ea typeface="Calibri"/>
              <a:cs typeface="Calibri"/>
              <a:sym typeface="Calibri"/>
            </a:endParaRPr>
          </a:p>
        </p:txBody>
      </p:sp>
      <p:sp>
        <p:nvSpPr>
          <p:cNvPr id="1030" name="Google Shape;1030;p57">
            <a:extLst>
              <a:ext uri="{FF2B5EF4-FFF2-40B4-BE49-F238E27FC236}">
                <a16:creationId xmlns:a16="http://schemas.microsoft.com/office/drawing/2014/main" id="{D76EFE1C-E87B-6729-3F7F-0D66A0DF8417}"/>
              </a:ext>
            </a:extLst>
          </p:cNvPr>
          <p:cNvSpPr/>
          <p:nvPr/>
        </p:nvSpPr>
        <p:spPr>
          <a:xfrm>
            <a:off x="759498" y="2412293"/>
            <a:ext cx="1678902" cy="354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chemeClr val="bg1"/>
                </a:solidFill>
                <a:latin typeface="Montserrat" panose="02000505000000020004" pitchFamily="2" charset="77"/>
                <a:ea typeface="Open Sans Semibold"/>
                <a:cs typeface="Open Sans Semibold"/>
                <a:sym typeface="Open Sans SemiBold"/>
              </a:rPr>
              <a:t>1</a:t>
            </a:r>
            <a:endParaRPr sz="2400" dirty="0">
              <a:solidFill>
                <a:schemeClr val="bg1"/>
              </a:solidFill>
              <a:latin typeface="Montserrat" panose="02000505000000020004" pitchFamily="2" charset="77"/>
              <a:ea typeface="Calibri"/>
              <a:cs typeface="Calibri"/>
              <a:sym typeface="Calibri"/>
            </a:endParaRPr>
          </a:p>
        </p:txBody>
      </p:sp>
      <p:sp>
        <p:nvSpPr>
          <p:cNvPr id="1031" name="Google Shape;1031;p57">
            <a:extLst>
              <a:ext uri="{FF2B5EF4-FFF2-40B4-BE49-F238E27FC236}">
                <a16:creationId xmlns:a16="http://schemas.microsoft.com/office/drawing/2014/main" id="{FF4CA3F7-927E-0D1D-1F4E-FCEF6EB4F9E5}"/>
              </a:ext>
            </a:extLst>
          </p:cNvPr>
          <p:cNvSpPr/>
          <p:nvPr/>
        </p:nvSpPr>
        <p:spPr>
          <a:xfrm>
            <a:off x="9566899" y="2449008"/>
            <a:ext cx="1925700" cy="354000"/>
          </a:xfrm>
          <a:prstGeom prst="rect">
            <a:avLst/>
          </a:prstGeom>
          <a:noFill/>
          <a:ln>
            <a:noFill/>
          </a:ln>
        </p:spPr>
        <p:txBody>
          <a:bodyPr spcFirstLastPara="1" wrap="square" lIns="0" tIns="0" rIns="0" bIns="0" anchor="t" anchorCtr="0">
            <a:noAutofit/>
          </a:bodyPr>
          <a:lstStyle/>
          <a:p>
            <a:pPr lvl="0" algn="ctr"/>
            <a:r>
              <a:rPr lang="tr-TR" sz="1400" b="1" dirty="0">
                <a:latin typeface="Montserrat" panose="02000505000000020004" pitchFamily="2" charset="77"/>
                <a:ea typeface="Open Sans Semibold"/>
                <a:cs typeface="Open Sans Semibold"/>
                <a:sym typeface="Open Sans SemiBold"/>
              </a:rPr>
              <a:t>4</a:t>
            </a:r>
            <a:endParaRPr sz="1400" dirty="0">
              <a:solidFill>
                <a:schemeClr val="lt1"/>
              </a:solidFill>
              <a:latin typeface="Montserrat" panose="02000505000000020004" pitchFamily="2" charset="77"/>
              <a:ea typeface="Calibri"/>
              <a:cs typeface="Calibri"/>
              <a:sym typeface="Calibri"/>
            </a:endParaRPr>
          </a:p>
        </p:txBody>
      </p:sp>
      <p:sp>
        <p:nvSpPr>
          <p:cNvPr id="1041" name="Google Shape;1041;p57">
            <a:extLst>
              <a:ext uri="{FF2B5EF4-FFF2-40B4-BE49-F238E27FC236}">
                <a16:creationId xmlns:a16="http://schemas.microsoft.com/office/drawing/2014/main" id="{6773F7B7-D24A-A33C-CB7E-18882352918F}"/>
              </a:ext>
            </a:extLst>
          </p:cNvPr>
          <p:cNvSpPr/>
          <p:nvPr/>
        </p:nvSpPr>
        <p:spPr>
          <a:xfrm>
            <a:off x="3171825" y="2239237"/>
            <a:ext cx="17463" cy="3484562"/>
          </a:xfrm>
          <a:prstGeom prst="rect">
            <a:avLst/>
          </a:prstGeom>
          <a:solidFill>
            <a:srgbClr val="808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sp>
        <p:nvSpPr>
          <p:cNvPr id="1042" name="Google Shape;1042;p57">
            <a:extLst>
              <a:ext uri="{FF2B5EF4-FFF2-40B4-BE49-F238E27FC236}">
                <a16:creationId xmlns:a16="http://schemas.microsoft.com/office/drawing/2014/main" id="{7CBD312F-BBF0-8AC5-E61C-046157A924C8}"/>
              </a:ext>
            </a:extLst>
          </p:cNvPr>
          <p:cNvSpPr/>
          <p:nvPr/>
        </p:nvSpPr>
        <p:spPr>
          <a:xfrm>
            <a:off x="6089650" y="2239237"/>
            <a:ext cx="17463" cy="3484562"/>
          </a:xfrm>
          <a:prstGeom prst="rect">
            <a:avLst/>
          </a:prstGeom>
          <a:solidFill>
            <a:srgbClr val="808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sp>
        <p:nvSpPr>
          <p:cNvPr id="1043" name="Google Shape;1043;p57">
            <a:extLst>
              <a:ext uri="{FF2B5EF4-FFF2-40B4-BE49-F238E27FC236}">
                <a16:creationId xmlns:a16="http://schemas.microsoft.com/office/drawing/2014/main" id="{D6C9C376-37FC-4BAB-0880-02F1F300FAD7}"/>
              </a:ext>
            </a:extLst>
          </p:cNvPr>
          <p:cNvSpPr/>
          <p:nvPr/>
        </p:nvSpPr>
        <p:spPr>
          <a:xfrm>
            <a:off x="9009063" y="2239237"/>
            <a:ext cx="15875" cy="3484562"/>
          </a:xfrm>
          <a:prstGeom prst="rect">
            <a:avLst/>
          </a:prstGeom>
          <a:solidFill>
            <a:srgbClr val="8081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sp>
        <p:nvSpPr>
          <p:cNvPr id="25" name="Metin kutusu 24">
            <a:extLst>
              <a:ext uri="{FF2B5EF4-FFF2-40B4-BE49-F238E27FC236}">
                <a16:creationId xmlns:a16="http://schemas.microsoft.com/office/drawing/2014/main" id="{57B0C1F4-834B-98D7-0D27-04B19320B676}"/>
              </a:ext>
            </a:extLst>
          </p:cNvPr>
          <p:cNvSpPr txBox="1"/>
          <p:nvPr/>
        </p:nvSpPr>
        <p:spPr>
          <a:xfrm>
            <a:off x="562406" y="3251692"/>
            <a:ext cx="2266205" cy="1836528"/>
          </a:xfrm>
          <a:prstGeom prst="rect">
            <a:avLst/>
          </a:prstGeom>
          <a:ln w="19050"/>
        </p:spPr>
        <p:style>
          <a:lnRef idx="2">
            <a:schemeClr val="accent2"/>
          </a:lnRef>
          <a:fillRef idx="1">
            <a:schemeClr val="lt1"/>
          </a:fillRef>
          <a:effectRef idx="0">
            <a:schemeClr val="accent2"/>
          </a:effectRef>
          <a:fontRef idx="minor">
            <a:schemeClr val="dk1"/>
          </a:fontRef>
        </p:style>
        <p:txBody>
          <a:bodyPr wrap="square" rtlCol="0">
            <a:spAutoFit/>
          </a:bodyPr>
          <a:lstStyle/>
          <a:p>
            <a:pPr algn="ctr" defTabSz="799700">
              <a:lnSpc>
                <a:spcPct val="90000"/>
              </a:lnSpc>
              <a:spcBef>
                <a:spcPct val="0"/>
              </a:spcBef>
              <a:spcAft>
                <a:spcPct val="35000"/>
              </a:spcAft>
            </a:pPr>
            <a:r>
              <a:rPr lang="tr-TR" sz="1799" dirty="0"/>
              <a:t>5 takvim yılı süresince indirim yoluyla giderilmeyen KDV takip eden dönemde indirim hesaplarından çıkarılıp özel bir hesaba alınır.</a:t>
            </a:r>
          </a:p>
        </p:txBody>
      </p:sp>
      <p:sp>
        <p:nvSpPr>
          <p:cNvPr id="22" name="Freeform 1456">
            <a:extLst>
              <a:ext uri="{FF2B5EF4-FFF2-40B4-BE49-F238E27FC236}">
                <a16:creationId xmlns:a16="http://schemas.microsoft.com/office/drawing/2014/main" id="{F9AA18C4-4819-F440-2959-56B3685A992B}"/>
              </a:ext>
            </a:extLst>
          </p:cNvPr>
          <p:cNvSpPr>
            <a:spLocks/>
          </p:cNvSpPr>
          <p:nvPr/>
        </p:nvSpPr>
        <p:spPr bwMode="auto">
          <a:xfrm>
            <a:off x="2187" y="-10606"/>
            <a:ext cx="12189813" cy="830263"/>
          </a:xfrm>
          <a:custGeom>
            <a:avLst/>
            <a:gdLst>
              <a:gd name="T0" fmla="*/ 12190413 w 2770"/>
              <a:gd name="T1" fmla="*/ 3365014 h 940"/>
              <a:gd name="T2" fmla="*/ 8880958 w 2770"/>
              <a:gd name="T3" fmla="*/ 3219666 h 940"/>
              <a:gd name="T4" fmla="*/ 3124618 w 2770"/>
              <a:gd name="T5" fmla="*/ 3294542 h 940"/>
              <a:gd name="T6" fmla="*/ 0 w 2770"/>
              <a:gd name="T7" fmla="*/ 1915944 h 940"/>
              <a:gd name="T8" fmla="*/ 0 w 2770"/>
              <a:gd name="T9" fmla="*/ 0 h 940"/>
              <a:gd name="T10" fmla="*/ 12190413 w 2770"/>
              <a:gd name="T11" fmla="*/ 0 h 940"/>
              <a:gd name="T12" fmla="*/ 12190413 w 2770"/>
              <a:gd name="T13" fmla="*/ 3365014 h 9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70" h="940">
                <a:moveTo>
                  <a:pt x="2770" y="764"/>
                </a:moveTo>
                <a:cubicBezTo>
                  <a:pt x="2770" y="764"/>
                  <a:pt x="2447" y="531"/>
                  <a:pt x="2018" y="731"/>
                </a:cubicBezTo>
                <a:cubicBezTo>
                  <a:pt x="1568" y="940"/>
                  <a:pt x="1502" y="395"/>
                  <a:pt x="710" y="748"/>
                </a:cubicBezTo>
                <a:cubicBezTo>
                  <a:pt x="296" y="932"/>
                  <a:pt x="0" y="435"/>
                  <a:pt x="0" y="435"/>
                </a:cubicBezTo>
                <a:cubicBezTo>
                  <a:pt x="0" y="0"/>
                  <a:pt x="0" y="0"/>
                  <a:pt x="0" y="0"/>
                </a:cubicBezTo>
                <a:cubicBezTo>
                  <a:pt x="2770" y="0"/>
                  <a:pt x="2770" y="0"/>
                  <a:pt x="2770" y="0"/>
                </a:cubicBezTo>
                <a:lnTo>
                  <a:pt x="2770" y="764"/>
                </a:lnTo>
                <a:close/>
              </a:path>
            </a:pathLst>
          </a:custGeom>
          <a:solidFill>
            <a:schemeClr val="accent2">
              <a:lumMod val="75000"/>
              <a:alpha val="50000"/>
            </a:schemeClr>
          </a:solidFill>
          <a:ln>
            <a:noFill/>
          </a:ln>
        </p:spPr>
        <p:txBody>
          <a:bodyPr/>
          <a:lstStyle/>
          <a:p>
            <a:pPr algn="ctr"/>
            <a:endParaRPr lang="tr-TR" dirty="0">
              <a:solidFill>
                <a:schemeClr val="tx1">
                  <a:lumMod val="95000"/>
                  <a:lumOff val="5000"/>
                </a:schemeClr>
              </a:solidFill>
            </a:endParaRPr>
          </a:p>
        </p:txBody>
      </p:sp>
      <p:sp>
        <p:nvSpPr>
          <p:cNvPr id="26" name="Metin kutusu 25">
            <a:extLst>
              <a:ext uri="{FF2B5EF4-FFF2-40B4-BE49-F238E27FC236}">
                <a16:creationId xmlns:a16="http://schemas.microsoft.com/office/drawing/2014/main" id="{251F56B7-794F-AE4D-1D8D-87A09EAB0332}"/>
              </a:ext>
            </a:extLst>
          </p:cNvPr>
          <p:cNvSpPr txBox="1"/>
          <p:nvPr/>
        </p:nvSpPr>
        <p:spPr>
          <a:xfrm>
            <a:off x="3560996" y="3222749"/>
            <a:ext cx="2266205" cy="1264642"/>
          </a:xfrm>
          <a:prstGeom prst="rect">
            <a:avLst/>
          </a:prstGeom>
          <a:ln w="19050"/>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lgn="ctr" defTabSz="799700">
              <a:lnSpc>
                <a:spcPct val="90000"/>
              </a:lnSpc>
              <a:spcBef>
                <a:spcPct val="0"/>
              </a:spcBef>
              <a:spcAft>
                <a:spcPct val="35000"/>
              </a:spcAft>
              <a:defRPr sz="1799">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tr-TR" dirty="0"/>
              <a:t>Özel hesaba alınan devreden KDV için 3 yıl içerisinde inceleme talep edilir.</a:t>
            </a:r>
          </a:p>
        </p:txBody>
      </p:sp>
      <p:sp>
        <p:nvSpPr>
          <p:cNvPr id="20" name="Metin kutusu 19">
            <a:extLst>
              <a:ext uri="{FF2B5EF4-FFF2-40B4-BE49-F238E27FC236}">
                <a16:creationId xmlns:a16="http://schemas.microsoft.com/office/drawing/2014/main" id="{05BB5E34-DD9C-C7A2-1A5F-195B201E3D64}"/>
              </a:ext>
            </a:extLst>
          </p:cNvPr>
          <p:cNvSpPr txBox="1"/>
          <p:nvPr/>
        </p:nvSpPr>
        <p:spPr>
          <a:xfrm>
            <a:off x="6311011" y="3290352"/>
            <a:ext cx="2266205" cy="1089529"/>
          </a:xfrm>
          <a:prstGeom prst="rect">
            <a:avLst/>
          </a:prstGeom>
          <a:ln w="19050"/>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lgn="ctr" defTabSz="799700">
              <a:lnSpc>
                <a:spcPct val="90000"/>
              </a:lnSpc>
              <a:spcBef>
                <a:spcPct val="0"/>
              </a:spcBef>
              <a:spcAft>
                <a:spcPct val="35000"/>
              </a:spcAft>
              <a:defRPr sz="1799">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tr-TR" dirty="0"/>
              <a:t>Talep tarihinden itibaren 1 yıl içerisinde vergi incelemesi yapılır.</a:t>
            </a:r>
          </a:p>
        </p:txBody>
      </p:sp>
      <p:sp>
        <p:nvSpPr>
          <p:cNvPr id="27" name="Metin kutusu 26">
            <a:extLst>
              <a:ext uri="{FF2B5EF4-FFF2-40B4-BE49-F238E27FC236}">
                <a16:creationId xmlns:a16="http://schemas.microsoft.com/office/drawing/2014/main" id="{3B20F750-4A9F-328C-AD81-AF0066D11C90}"/>
              </a:ext>
            </a:extLst>
          </p:cNvPr>
          <p:cNvSpPr txBox="1"/>
          <p:nvPr/>
        </p:nvSpPr>
        <p:spPr>
          <a:xfrm>
            <a:off x="9365055" y="3222749"/>
            <a:ext cx="2561833" cy="840230"/>
          </a:xfrm>
          <a:prstGeom prst="rect">
            <a:avLst/>
          </a:prstGeom>
          <a:ln w="19050"/>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lgn="ctr" defTabSz="799700">
              <a:lnSpc>
                <a:spcPct val="90000"/>
              </a:lnSpc>
              <a:spcBef>
                <a:spcPct val="0"/>
              </a:spcBef>
              <a:spcAft>
                <a:spcPct val="35000"/>
              </a:spcAft>
              <a:defRPr sz="1799">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tr-TR" dirty="0"/>
              <a:t>İncelemenin tamamlandığı yılda gider yazılır.</a:t>
            </a:r>
          </a:p>
        </p:txBody>
      </p:sp>
      <p:sp>
        <p:nvSpPr>
          <p:cNvPr id="28" name="Alt Başlık 8">
            <a:extLst>
              <a:ext uri="{FF2B5EF4-FFF2-40B4-BE49-F238E27FC236}">
                <a16:creationId xmlns:a16="http://schemas.microsoft.com/office/drawing/2014/main" id="{8FF00E9E-5DB1-63DB-70DB-2376F3AD1A6A}"/>
              </a:ext>
            </a:extLst>
          </p:cNvPr>
          <p:cNvSpPr txBox="1">
            <a:spLocks/>
          </p:cNvSpPr>
          <p:nvPr/>
        </p:nvSpPr>
        <p:spPr>
          <a:xfrm>
            <a:off x="1137186" y="53380"/>
            <a:ext cx="9917628"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Clr>
                <a:srgbClr val="282828"/>
              </a:buClr>
              <a:buSzPts val="2200"/>
            </a:pPr>
            <a:r>
              <a:rPr lang="tr-TR" altLang="en-US" sz="2800" b="1" dirty="0">
                <a:solidFill>
                  <a:schemeClr val="tx1"/>
                </a:solidFill>
                <a:latin typeface="Montserrat" panose="02000505000000020004" pitchFamily="2" charset="77"/>
                <a:cs typeface="Open Sans Semibold" panose="020B0706030804020204" pitchFamily="34" charset="0"/>
                <a:sym typeface="Open Sans Semibold" panose="020B0706030804020204" pitchFamily="34" charset="0"/>
              </a:rPr>
              <a:t>KDV Yönünden Dikkat Edilmes</a:t>
            </a:r>
            <a:r>
              <a:rPr lang="tr-TR" altLang="en-US" sz="2800" b="1" dirty="0">
                <a:latin typeface="Montserrat" panose="02000505000000020004" pitchFamily="2" charset="77"/>
                <a:cs typeface="Open Sans Semibold" panose="020B0706030804020204" pitchFamily="34" charset="0"/>
                <a:sym typeface="Open Sans Semibold" panose="020B0706030804020204" pitchFamily="34" charset="0"/>
              </a:rPr>
              <a:t>i Gerekenler</a:t>
            </a:r>
            <a:endParaRPr lang="tr-TR" sz="2800" dirty="0"/>
          </a:p>
        </p:txBody>
      </p:sp>
      <p:sp>
        <p:nvSpPr>
          <p:cNvPr id="2" name="Google Shape;625;p31">
            <a:extLst>
              <a:ext uri="{FF2B5EF4-FFF2-40B4-BE49-F238E27FC236}">
                <a16:creationId xmlns:a16="http://schemas.microsoft.com/office/drawing/2014/main" id="{6179B293-7033-8534-BDD8-5B6D987BD4AB}"/>
              </a:ext>
            </a:extLst>
          </p:cNvPr>
          <p:cNvSpPr txBox="1">
            <a:spLocks noChangeArrowheads="1"/>
          </p:cNvSpPr>
          <p:nvPr/>
        </p:nvSpPr>
        <p:spPr bwMode="auto">
          <a:xfrm>
            <a:off x="388780" y="770835"/>
            <a:ext cx="9178119" cy="1159331"/>
          </a:xfrm>
          <a:prstGeom prst="rect">
            <a:avLst/>
          </a:prstGeom>
          <a:ln w="28575">
            <a:solidFill>
              <a:srgbClr val="FF0000"/>
            </a:solidFill>
          </a:ln>
        </p:spPr>
        <p:style>
          <a:lnRef idx="2">
            <a:schemeClr val="accent6"/>
          </a:lnRef>
          <a:fillRef idx="1">
            <a:schemeClr val="lt1"/>
          </a:fillRef>
          <a:effectRef idx="0">
            <a:schemeClr val="accent6"/>
          </a:effectRef>
          <a:fontRef idx="minor">
            <a:schemeClr val="dk1"/>
          </a:fontRef>
        </p:style>
        <p:txBody>
          <a:bodyPr lIns="76188" tIns="38083" rIns="76188" bIns="38083"/>
          <a:lstStyle/>
          <a:p>
            <a:pPr marL="0" indent="0">
              <a:lnSpc>
                <a:spcPct val="107000"/>
              </a:lnSpc>
              <a:spcAft>
                <a:spcPts val="800"/>
              </a:spcAft>
              <a:buNone/>
            </a:pPr>
            <a:r>
              <a:rPr lang="tr-TR" sz="2000" b="1" dirty="0">
                <a:effectLst/>
                <a:latin typeface="Calibri" panose="020F0502020204030204" pitchFamily="34" charset="0"/>
                <a:ea typeface="Calibri" panose="020F0502020204030204" pitchFamily="34" charset="0"/>
                <a:cs typeface="Arial" panose="020B0604020202020204" pitchFamily="34" charset="0"/>
              </a:rPr>
              <a:t>KDV Kanunu 30 madde f bendi uyarınca;</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tr-TR" sz="2000" b="1" u="sng" dirty="0">
                <a:solidFill>
                  <a:srgbClr val="FF0000"/>
                </a:solidFill>
                <a:effectLst/>
                <a:latin typeface="Calibri" panose="020F0502020204030204" pitchFamily="34" charset="0"/>
                <a:ea typeface="Calibri" panose="020F0502020204030204" pitchFamily="34" charset="0"/>
                <a:cs typeface="Arial" panose="020B0604020202020204" pitchFamily="34" charset="0"/>
              </a:rPr>
              <a:t>Beş takvim yılı süresince indirim yoluyla giderilemeyen katma değer vergisi </a:t>
            </a:r>
            <a:r>
              <a:rPr lang="tr-TR" sz="2000" dirty="0">
                <a:effectLst/>
                <a:latin typeface="Calibri" panose="020F0502020204030204" pitchFamily="34" charset="0"/>
                <a:ea typeface="Calibri" panose="020F0502020204030204" pitchFamily="34" charset="0"/>
                <a:cs typeface="Arial" panose="020B0604020202020204" pitchFamily="34" charset="0"/>
              </a:rPr>
              <a:t>mükellefin vergiye tabi işlemleri üzerinden hesaplanan katma değer vergisinden indirilemez.</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Metin kutusu 2">
            <a:extLst>
              <a:ext uri="{FF2B5EF4-FFF2-40B4-BE49-F238E27FC236}">
                <a16:creationId xmlns:a16="http://schemas.microsoft.com/office/drawing/2014/main" id="{28A6FCC9-9FE5-5A81-A0D8-33CA7593E64B}"/>
              </a:ext>
            </a:extLst>
          </p:cNvPr>
          <p:cNvSpPr txBox="1"/>
          <p:nvPr/>
        </p:nvSpPr>
        <p:spPr>
          <a:xfrm>
            <a:off x="3442525" y="4976384"/>
            <a:ext cx="2266205" cy="1089529"/>
          </a:xfrm>
          <a:prstGeom prst="rect">
            <a:avLst/>
          </a:prstGeom>
          <a:ln w="19050"/>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lgn="ctr" defTabSz="799700">
              <a:lnSpc>
                <a:spcPct val="90000"/>
              </a:lnSpc>
              <a:spcBef>
                <a:spcPct val="0"/>
              </a:spcBef>
              <a:spcAft>
                <a:spcPct val="35000"/>
              </a:spcAft>
              <a:defRPr sz="1799">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tr-TR" dirty="0"/>
              <a:t>Bu süre içerisinde inceleme talebinde bulunulmazsa KDV gider yazılamaz.</a:t>
            </a:r>
          </a:p>
        </p:txBody>
      </p:sp>
      <p:sp>
        <p:nvSpPr>
          <p:cNvPr id="4" name="Arrow: Right 5">
            <a:extLst>
              <a:ext uri="{FF2B5EF4-FFF2-40B4-BE49-F238E27FC236}">
                <a16:creationId xmlns:a16="http://schemas.microsoft.com/office/drawing/2014/main" id="{F635AEC0-22FA-1002-C358-20487C07CC7E}"/>
              </a:ext>
            </a:extLst>
          </p:cNvPr>
          <p:cNvSpPr>
            <a:spLocks/>
          </p:cNvSpPr>
          <p:nvPr/>
        </p:nvSpPr>
        <p:spPr>
          <a:xfrm rot="5400000">
            <a:off x="4332675" y="4428331"/>
            <a:ext cx="612000" cy="432000"/>
          </a:xfrm>
          <a:prstGeom prst="rightArrow">
            <a:avLst/>
          </a:prstGeom>
          <a:solidFill>
            <a:srgbClr val="FF00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10381255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438F8-7C90-182B-62B2-EEC14C4EA384}"/>
            </a:ext>
          </a:extLst>
        </p:cNvPr>
        <p:cNvGrpSpPr/>
        <p:nvPr/>
      </p:nvGrpSpPr>
      <p:grpSpPr>
        <a:xfrm>
          <a:off x="0" y="0"/>
          <a:ext cx="0" cy="0"/>
          <a:chOff x="0" y="0"/>
          <a:chExt cx="0" cy="0"/>
        </a:xfrm>
      </p:grpSpPr>
      <p:sp>
        <p:nvSpPr>
          <p:cNvPr id="34" name="Freeform 1456">
            <a:extLst>
              <a:ext uri="{FF2B5EF4-FFF2-40B4-BE49-F238E27FC236}">
                <a16:creationId xmlns:a16="http://schemas.microsoft.com/office/drawing/2014/main" id="{DE27DCE2-82BF-5E8C-5DC7-2A957F13A165}"/>
              </a:ext>
            </a:extLst>
          </p:cNvPr>
          <p:cNvSpPr>
            <a:spLocks/>
          </p:cNvSpPr>
          <p:nvPr/>
        </p:nvSpPr>
        <p:spPr bwMode="auto">
          <a:xfrm>
            <a:off x="0" y="0"/>
            <a:ext cx="12201526" cy="830263"/>
          </a:xfrm>
          <a:custGeom>
            <a:avLst/>
            <a:gdLst>
              <a:gd name="T0" fmla="*/ 12190413 w 2770"/>
              <a:gd name="T1" fmla="*/ 3365014 h 940"/>
              <a:gd name="T2" fmla="*/ 8880958 w 2770"/>
              <a:gd name="T3" fmla="*/ 3219666 h 940"/>
              <a:gd name="T4" fmla="*/ 3124618 w 2770"/>
              <a:gd name="T5" fmla="*/ 3294542 h 940"/>
              <a:gd name="T6" fmla="*/ 0 w 2770"/>
              <a:gd name="T7" fmla="*/ 1915944 h 940"/>
              <a:gd name="T8" fmla="*/ 0 w 2770"/>
              <a:gd name="T9" fmla="*/ 0 h 940"/>
              <a:gd name="T10" fmla="*/ 12190413 w 2770"/>
              <a:gd name="T11" fmla="*/ 0 h 940"/>
              <a:gd name="T12" fmla="*/ 12190413 w 2770"/>
              <a:gd name="T13" fmla="*/ 3365014 h 9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70" h="940">
                <a:moveTo>
                  <a:pt x="2770" y="764"/>
                </a:moveTo>
                <a:cubicBezTo>
                  <a:pt x="2770" y="764"/>
                  <a:pt x="2447" y="531"/>
                  <a:pt x="2018" y="731"/>
                </a:cubicBezTo>
                <a:cubicBezTo>
                  <a:pt x="1568" y="940"/>
                  <a:pt x="1502" y="395"/>
                  <a:pt x="710" y="748"/>
                </a:cubicBezTo>
                <a:cubicBezTo>
                  <a:pt x="296" y="932"/>
                  <a:pt x="0" y="435"/>
                  <a:pt x="0" y="435"/>
                </a:cubicBezTo>
                <a:cubicBezTo>
                  <a:pt x="0" y="0"/>
                  <a:pt x="0" y="0"/>
                  <a:pt x="0" y="0"/>
                </a:cubicBezTo>
                <a:cubicBezTo>
                  <a:pt x="2770" y="0"/>
                  <a:pt x="2770" y="0"/>
                  <a:pt x="2770" y="0"/>
                </a:cubicBezTo>
                <a:lnTo>
                  <a:pt x="2770" y="764"/>
                </a:lnTo>
                <a:close/>
              </a:path>
            </a:pathLst>
          </a:custGeom>
          <a:solidFill>
            <a:schemeClr val="accent2">
              <a:lumMod val="75000"/>
              <a:alpha val="50000"/>
            </a:schemeClr>
          </a:solidFill>
          <a:ln>
            <a:noFill/>
          </a:ln>
        </p:spPr>
        <p:txBody>
          <a:bodyPr/>
          <a:lstStyle/>
          <a:p>
            <a:pPr algn="ctr"/>
            <a:endParaRPr lang="tr-TR" dirty="0">
              <a:solidFill>
                <a:schemeClr val="tx1">
                  <a:lumMod val="95000"/>
                  <a:lumOff val="5000"/>
                </a:schemeClr>
              </a:solidFill>
            </a:endParaRPr>
          </a:p>
        </p:txBody>
      </p:sp>
      <p:sp>
        <p:nvSpPr>
          <p:cNvPr id="18" name="Alt Başlık 8">
            <a:extLst>
              <a:ext uri="{FF2B5EF4-FFF2-40B4-BE49-F238E27FC236}">
                <a16:creationId xmlns:a16="http://schemas.microsoft.com/office/drawing/2014/main" id="{B14295CA-2B9D-89E1-919A-58E0A52D8257}"/>
              </a:ext>
            </a:extLst>
          </p:cNvPr>
          <p:cNvSpPr txBox="1">
            <a:spLocks/>
          </p:cNvSpPr>
          <p:nvPr/>
        </p:nvSpPr>
        <p:spPr>
          <a:xfrm>
            <a:off x="1137186" y="53380"/>
            <a:ext cx="9917628"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Clr>
                <a:srgbClr val="282828"/>
              </a:buClr>
              <a:buSzPts val="2200"/>
            </a:pPr>
            <a:r>
              <a:rPr lang="tr-TR" altLang="en-US" sz="2800" b="1" dirty="0">
                <a:solidFill>
                  <a:schemeClr val="tx1"/>
                </a:solidFill>
                <a:latin typeface="Montserrat" panose="02000505000000020004" pitchFamily="2" charset="77"/>
                <a:cs typeface="Open Sans Semibold" panose="020B0706030804020204" pitchFamily="34" charset="0"/>
                <a:sym typeface="Open Sans Semibold" panose="020B0706030804020204" pitchFamily="34" charset="0"/>
              </a:rPr>
              <a:t>KDV Yönünden Dikkat Edilmes</a:t>
            </a:r>
            <a:r>
              <a:rPr lang="tr-TR" altLang="en-US" sz="2800" b="1" dirty="0">
                <a:latin typeface="Montserrat" panose="02000505000000020004" pitchFamily="2" charset="77"/>
                <a:cs typeface="Open Sans Semibold" panose="020B0706030804020204" pitchFamily="34" charset="0"/>
                <a:sym typeface="Open Sans Semibold" panose="020B0706030804020204" pitchFamily="34" charset="0"/>
              </a:rPr>
              <a:t>i Gerekenler</a:t>
            </a:r>
            <a:endParaRPr lang="tr-TR" sz="2800" dirty="0"/>
          </a:p>
        </p:txBody>
      </p:sp>
      <p:sp>
        <p:nvSpPr>
          <p:cNvPr id="5" name="Metin kutusu 4">
            <a:extLst>
              <a:ext uri="{FF2B5EF4-FFF2-40B4-BE49-F238E27FC236}">
                <a16:creationId xmlns:a16="http://schemas.microsoft.com/office/drawing/2014/main" id="{785C02C7-497B-FB0A-B10F-FF5FF7863FF6}"/>
              </a:ext>
            </a:extLst>
          </p:cNvPr>
          <p:cNvSpPr txBox="1"/>
          <p:nvPr/>
        </p:nvSpPr>
        <p:spPr>
          <a:xfrm>
            <a:off x="1902372" y="798678"/>
            <a:ext cx="7725104" cy="369332"/>
          </a:xfrm>
          <a:prstGeom prst="rect">
            <a:avLst/>
          </a:prstGeom>
          <a:noFill/>
        </p:spPr>
        <p:txBody>
          <a:bodyPr wrap="square" rtlCol="0">
            <a:spAutoFit/>
          </a:bodyPr>
          <a:lstStyle/>
          <a:p>
            <a:pPr algn="ctr"/>
            <a:r>
              <a:rPr lang="tr-TR" b="1" dirty="0"/>
              <a:t>Devreden KDV indirimin 5 yılla sınırlanması - I</a:t>
            </a:r>
            <a:endParaRPr lang="nl-NL" b="1" dirty="0"/>
          </a:p>
        </p:txBody>
      </p:sp>
      <p:graphicFrame>
        <p:nvGraphicFramePr>
          <p:cNvPr id="6" name="Table 11">
            <a:extLst>
              <a:ext uri="{FF2B5EF4-FFF2-40B4-BE49-F238E27FC236}">
                <a16:creationId xmlns:a16="http://schemas.microsoft.com/office/drawing/2014/main" id="{B37A9BAD-E442-FE88-B503-BE1B8353E231}"/>
              </a:ext>
            </a:extLst>
          </p:cNvPr>
          <p:cNvGraphicFramePr>
            <a:graphicFrameLocks noGrp="1"/>
          </p:cNvGraphicFramePr>
          <p:nvPr>
            <p:extLst>
              <p:ext uri="{D42A27DB-BD31-4B8C-83A1-F6EECF244321}">
                <p14:modId xmlns:p14="http://schemas.microsoft.com/office/powerpoint/2010/main" val="3541407"/>
              </p:ext>
            </p:extLst>
          </p:nvPr>
        </p:nvGraphicFramePr>
        <p:xfrm>
          <a:off x="1003653" y="1337046"/>
          <a:ext cx="9361490" cy="5029200"/>
        </p:xfrm>
        <a:graphic>
          <a:graphicData uri="http://schemas.openxmlformats.org/drawingml/2006/table">
            <a:tbl>
              <a:tblPr>
                <a:tableStyleId>{EB9631B5-78F2-41C9-869B-9F39066F8104}</a:tableStyleId>
              </a:tblPr>
              <a:tblGrid>
                <a:gridCol w="1176313">
                  <a:extLst>
                    <a:ext uri="{9D8B030D-6E8A-4147-A177-3AD203B41FA5}">
                      <a16:colId xmlns:a16="http://schemas.microsoft.com/office/drawing/2014/main" val="3095210780"/>
                    </a:ext>
                  </a:extLst>
                </a:gridCol>
                <a:gridCol w="1985027">
                  <a:extLst>
                    <a:ext uri="{9D8B030D-6E8A-4147-A177-3AD203B41FA5}">
                      <a16:colId xmlns:a16="http://schemas.microsoft.com/office/drawing/2014/main" val="3827418246"/>
                    </a:ext>
                  </a:extLst>
                </a:gridCol>
                <a:gridCol w="318585">
                  <a:extLst>
                    <a:ext uri="{9D8B030D-6E8A-4147-A177-3AD203B41FA5}">
                      <a16:colId xmlns:a16="http://schemas.microsoft.com/office/drawing/2014/main" val="936433489"/>
                    </a:ext>
                  </a:extLst>
                </a:gridCol>
                <a:gridCol w="1176313">
                  <a:extLst>
                    <a:ext uri="{9D8B030D-6E8A-4147-A177-3AD203B41FA5}">
                      <a16:colId xmlns:a16="http://schemas.microsoft.com/office/drawing/2014/main" val="3611486753"/>
                    </a:ext>
                  </a:extLst>
                </a:gridCol>
                <a:gridCol w="1592924">
                  <a:extLst>
                    <a:ext uri="{9D8B030D-6E8A-4147-A177-3AD203B41FA5}">
                      <a16:colId xmlns:a16="http://schemas.microsoft.com/office/drawing/2014/main" val="3989280864"/>
                    </a:ext>
                  </a:extLst>
                </a:gridCol>
                <a:gridCol w="343091">
                  <a:extLst>
                    <a:ext uri="{9D8B030D-6E8A-4147-A177-3AD203B41FA5}">
                      <a16:colId xmlns:a16="http://schemas.microsoft.com/office/drawing/2014/main" val="1250240308"/>
                    </a:ext>
                  </a:extLst>
                </a:gridCol>
                <a:gridCol w="1176313">
                  <a:extLst>
                    <a:ext uri="{9D8B030D-6E8A-4147-A177-3AD203B41FA5}">
                      <a16:colId xmlns:a16="http://schemas.microsoft.com/office/drawing/2014/main" val="973557999"/>
                    </a:ext>
                  </a:extLst>
                </a:gridCol>
                <a:gridCol w="1592924">
                  <a:extLst>
                    <a:ext uri="{9D8B030D-6E8A-4147-A177-3AD203B41FA5}">
                      <a16:colId xmlns:a16="http://schemas.microsoft.com/office/drawing/2014/main" val="6030685"/>
                    </a:ext>
                  </a:extLst>
                </a:gridCol>
              </a:tblGrid>
              <a:tr h="243100">
                <a:tc>
                  <a:txBody>
                    <a:bodyPr/>
                    <a:lstStyle/>
                    <a:p>
                      <a:pPr algn="r" fontAlgn="b"/>
                      <a:r>
                        <a:rPr lang="tr-TR" sz="1600" b="1" u="none" strike="noStrike" dirty="0">
                          <a:effectLst/>
                        </a:rPr>
                        <a:t>Oca.25</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120.000,00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Eyl.26</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450.000,00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May.28</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190.000,00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1348427940"/>
                  </a:ext>
                </a:extLst>
              </a:tr>
              <a:tr h="243100">
                <a:tc>
                  <a:txBody>
                    <a:bodyPr/>
                    <a:lstStyle/>
                    <a:p>
                      <a:pPr algn="r" fontAlgn="b"/>
                      <a:r>
                        <a:rPr lang="tr-TR" sz="1600" b="1" u="none" strike="noStrike" dirty="0">
                          <a:effectLst/>
                        </a:rPr>
                        <a:t>Şub.25</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280.000,00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Eki.26</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420.000,00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Haz.28</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1021263328"/>
                  </a:ext>
                </a:extLst>
              </a:tr>
              <a:tr h="243100">
                <a:tc>
                  <a:txBody>
                    <a:bodyPr/>
                    <a:lstStyle/>
                    <a:p>
                      <a:pPr algn="r" fontAlgn="b"/>
                      <a:r>
                        <a:rPr lang="tr-TR" sz="1600" b="1" u="none" strike="noStrike" dirty="0">
                          <a:effectLst/>
                        </a:rPr>
                        <a:t>Mar.25</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300.000,00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Kas.26</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390.000,00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Tem.28</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170.000,00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3994625489"/>
                  </a:ext>
                </a:extLst>
              </a:tr>
              <a:tr h="243100">
                <a:tc>
                  <a:txBody>
                    <a:bodyPr/>
                    <a:lstStyle/>
                    <a:p>
                      <a:pPr algn="r" fontAlgn="b"/>
                      <a:r>
                        <a:rPr lang="tr-TR" sz="1600" b="1" u="none" strike="noStrike" dirty="0">
                          <a:effectLst/>
                        </a:rPr>
                        <a:t>Nis.25</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490.000,00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Ara.26</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300.000,00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Ağu.28</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130.000,00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558261366"/>
                  </a:ext>
                </a:extLst>
              </a:tr>
              <a:tr h="243100">
                <a:tc>
                  <a:txBody>
                    <a:bodyPr/>
                    <a:lstStyle/>
                    <a:p>
                      <a:pPr algn="r" fontAlgn="b"/>
                      <a:r>
                        <a:rPr lang="tr-TR" sz="1600" b="1" u="none" strike="noStrike">
                          <a:effectLst/>
                        </a:rPr>
                        <a:t>May.25</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Oca.27</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400.000,00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Eyl.28</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120.000,00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94196928"/>
                  </a:ext>
                </a:extLst>
              </a:tr>
              <a:tr h="243100">
                <a:tc>
                  <a:txBody>
                    <a:bodyPr/>
                    <a:lstStyle/>
                    <a:p>
                      <a:pPr algn="r" fontAlgn="b"/>
                      <a:r>
                        <a:rPr lang="tr-TR" sz="1600" b="1" u="none" strike="noStrike" dirty="0">
                          <a:effectLst/>
                        </a:rPr>
                        <a:t>Haz.25</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110.000,00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Şub.27</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535.000,00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Eki.28</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120.000,00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3542255492"/>
                  </a:ext>
                </a:extLst>
              </a:tr>
              <a:tr h="243100">
                <a:tc>
                  <a:txBody>
                    <a:bodyPr/>
                    <a:lstStyle/>
                    <a:p>
                      <a:pPr algn="r" fontAlgn="b"/>
                      <a:r>
                        <a:rPr lang="tr-TR" sz="1600" b="1" u="none" strike="noStrike" dirty="0">
                          <a:effectLst/>
                        </a:rPr>
                        <a:t>Tem.25</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140.000,00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Mar.27</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400.000,00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Kas.28</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130.000,00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901562177"/>
                  </a:ext>
                </a:extLst>
              </a:tr>
              <a:tr h="243100">
                <a:tc>
                  <a:txBody>
                    <a:bodyPr/>
                    <a:lstStyle/>
                    <a:p>
                      <a:pPr algn="r" fontAlgn="b"/>
                      <a:r>
                        <a:rPr lang="tr-TR" sz="1600" b="1" u="none" strike="noStrike" dirty="0">
                          <a:effectLst/>
                        </a:rPr>
                        <a:t>Ağu.25</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Nis.27</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200.000,00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Ara.28</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120.000,00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3753255375"/>
                  </a:ext>
                </a:extLst>
              </a:tr>
              <a:tr h="243100">
                <a:tc>
                  <a:txBody>
                    <a:bodyPr/>
                    <a:lstStyle/>
                    <a:p>
                      <a:pPr algn="r" fontAlgn="b"/>
                      <a:r>
                        <a:rPr lang="tr-TR" sz="1600" b="1" u="none" strike="noStrike" dirty="0">
                          <a:effectLst/>
                        </a:rPr>
                        <a:t>Eyl.25</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230.000,00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May.27</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90.000,00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Oca.29</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180.000,00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2887129735"/>
                  </a:ext>
                </a:extLst>
              </a:tr>
              <a:tr h="243100">
                <a:tc>
                  <a:txBody>
                    <a:bodyPr/>
                    <a:lstStyle/>
                    <a:p>
                      <a:pPr algn="r" fontAlgn="b"/>
                      <a:r>
                        <a:rPr lang="tr-TR" sz="1600" b="1" u="none" strike="noStrike">
                          <a:effectLst/>
                        </a:rPr>
                        <a:t>Eki.25</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Haz.27</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200.000,00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Şub.29</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140.000,00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2627634238"/>
                  </a:ext>
                </a:extLst>
              </a:tr>
              <a:tr h="243100">
                <a:tc>
                  <a:txBody>
                    <a:bodyPr/>
                    <a:lstStyle/>
                    <a:p>
                      <a:pPr algn="r" fontAlgn="b"/>
                      <a:r>
                        <a:rPr lang="tr-TR" sz="1600" b="1" u="none" strike="noStrike" dirty="0">
                          <a:effectLst/>
                        </a:rPr>
                        <a:t>Kas.25</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159.000,00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Tem.27</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400.000,00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Mar.29</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500.000,00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2381676548"/>
                  </a:ext>
                </a:extLst>
              </a:tr>
              <a:tr h="243100">
                <a:tc>
                  <a:txBody>
                    <a:bodyPr/>
                    <a:lstStyle/>
                    <a:p>
                      <a:pPr algn="r" fontAlgn="b"/>
                      <a:r>
                        <a:rPr lang="tr-TR" sz="1600" b="1" u="none" strike="noStrike" dirty="0">
                          <a:solidFill>
                            <a:srgbClr val="FF0000"/>
                          </a:solidFill>
                          <a:effectLst/>
                        </a:rPr>
                        <a:t>Ara.25</a:t>
                      </a:r>
                      <a:endParaRPr lang="tr-TR" sz="1600" b="1" i="0" u="none" strike="noStrike" dirty="0">
                        <a:solidFill>
                          <a:srgbClr val="FF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solidFill>
                            <a:srgbClr val="FF0000"/>
                          </a:solidFill>
                          <a:effectLst/>
                        </a:rPr>
                        <a:t>         80.000,00 </a:t>
                      </a:r>
                      <a:endParaRPr lang="tr-TR" sz="1600" b="0" i="0" u="none" strike="noStrike" dirty="0">
                        <a:solidFill>
                          <a:srgbClr val="FF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Ağu.27</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400.000,00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Nis.29</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150.000,00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968953814"/>
                  </a:ext>
                </a:extLst>
              </a:tr>
              <a:tr h="243100">
                <a:tc>
                  <a:txBody>
                    <a:bodyPr/>
                    <a:lstStyle/>
                    <a:p>
                      <a:pPr algn="r" fontAlgn="b"/>
                      <a:r>
                        <a:rPr lang="tr-TR" sz="1600" b="1" u="none" strike="noStrike" dirty="0">
                          <a:effectLst/>
                        </a:rPr>
                        <a:t>Oca.26</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Eyl.27</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240.000,00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May.29</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400.000,00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2759172438"/>
                  </a:ext>
                </a:extLst>
              </a:tr>
              <a:tr h="243100">
                <a:tc>
                  <a:txBody>
                    <a:bodyPr/>
                    <a:lstStyle/>
                    <a:p>
                      <a:pPr algn="r" fontAlgn="b"/>
                      <a:r>
                        <a:rPr lang="tr-TR" sz="1600" b="1" u="none" strike="noStrike">
                          <a:effectLst/>
                        </a:rPr>
                        <a:t>Şub.26</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Eki.27</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Haz.29</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450.000,00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3576999885"/>
                  </a:ext>
                </a:extLst>
              </a:tr>
              <a:tr h="243100">
                <a:tc>
                  <a:txBody>
                    <a:bodyPr/>
                    <a:lstStyle/>
                    <a:p>
                      <a:pPr algn="r" fontAlgn="b"/>
                      <a:r>
                        <a:rPr lang="tr-TR" sz="1600" b="1" u="none" strike="noStrike">
                          <a:effectLst/>
                        </a:rPr>
                        <a:t>Mar.26</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245.000,00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Kas.27</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120.000,00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Tem.29</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500.000,00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1367063506"/>
                  </a:ext>
                </a:extLst>
              </a:tr>
              <a:tr h="243100">
                <a:tc>
                  <a:txBody>
                    <a:bodyPr/>
                    <a:lstStyle/>
                    <a:p>
                      <a:pPr algn="r" fontAlgn="b"/>
                      <a:r>
                        <a:rPr lang="tr-TR" sz="1600" b="1" u="none" strike="noStrike">
                          <a:effectLst/>
                        </a:rPr>
                        <a:t>Nis.26</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Ara.27</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200.000,00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Ağu.29</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400.000,00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759215450"/>
                  </a:ext>
                </a:extLst>
              </a:tr>
              <a:tr h="243100">
                <a:tc>
                  <a:txBody>
                    <a:bodyPr/>
                    <a:lstStyle/>
                    <a:p>
                      <a:pPr algn="r" fontAlgn="b"/>
                      <a:r>
                        <a:rPr lang="tr-TR" sz="1600" b="1" u="none" strike="noStrike" dirty="0">
                          <a:effectLst/>
                        </a:rPr>
                        <a:t>May.26</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Oca.28</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120.000,00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Eyl.29</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350.000,00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139417668"/>
                  </a:ext>
                </a:extLst>
              </a:tr>
              <a:tr h="243100">
                <a:tc>
                  <a:txBody>
                    <a:bodyPr/>
                    <a:lstStyle/>
                    <a:p>
                      <a:pPr algn="r" fontAlgn="b"/>
                      <a:r>
                        <a:rPr lang="tr-TR" sz="1600" b="1" u="none" strike="noStrike" dirty="0">
                          <a:effectLst/>
                        </a:rPr>
                        <a:t>Haz.26</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Şub.28</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200.000,00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Eki.29</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400.000,00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3489978669"/>
                  </a:ext>
                </a:extLst>
              </a:tr>
              <a:tr h="243100">
                <a:tc>
                  <a:txBody>
                    <a:bodyPr/>
                    <a:lstStyle/>
                    <a:p>
                      <a:pPr algn="r" fontAlgn="b"/>
                      <a:r>
                        <a:rPr lang="tr-TR" sz="1600" b="1" u="none" strike="noStrike" dirty="0">
                          <a:effectLst/>
                        </a:rPr>
                        <a:t>Tem.26</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275.000,00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Mar.28</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120.000,00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Kas.29</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290.000,00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2080462528"/>
                  </a:ext>
                </a:extLst>
              </a:tr>
              <a:tr h="243100">
                <a:tc>
                  <a:txBody>
                    <a:bodyPr/>
                    <a:lstStyle/>
                    <a:p>
                      <a:pPr algn="r" fontAlgn="b"/>
                      <a:r>
                        <a:rPr lang="tr-TR" sz="1600" b="1" u="none" strike="noStrike" dirty="0">
                          <a:effectLst/>
                        </a:rPr>
                        <a:t>Ağu.26</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450.000,00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Nis.28</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120.000,00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solidFill>
                            <a:srgbClr val="FF0000"/>
                          </a:solidFill>
                          <a:effectLst/>
                        </a:rPr>
                        <a:t>Ara.29</a:t>
                      </a:r>
                      <a:endParaRPr lang="tr-TR" sz="1600" b="1" i="0" u="none" strike="noStrike" dirty="0">
                        <a:solidFill>
                          <a:srgbClr val="FF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solidFill>
                            <a:srgbClr val="FF0000"/>
                          </a:solidFill>
                          <a:effectLst/>
                        </a:rPr>
                        <a:t>  300.000,00 </a:t>
                      </a:r>
                      <a:endParaRPr lang="tr-TR" sz="1600" b="0" i="0" u="none" strike="noStrike" dirty="0">
                        <a:solidFill>
                          <a:srgbClr val="FF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4028132100"/>
                  </a:ext>
                </a:extLst>
              </a:tr>
            </a:tbl>
          </a:graphicData>
        </a:graphic>
      </p:graphicFrame>
      <p:sp>
        <p:nvSpPr>
          <p:cNvPr id="7" name="Arrow: Right 1">
            <a:extLst>
              <a:ext uri="{FF2B5EF4-FFF2-40B4-BE49-F238E27FC236}">
                <a16:creationId xmlns:a16="http://schemas.microsoft.com/office/drawing/2014/main" id="{A97E1516-5C07-FE70-05A6-37BB608DCC4F}"/>
              </a:ext>
            </a:extLst>
          </p:cNvPr>
          <p:cNvSpPr/>
          <p:nvPr/>
        </p:nvSpPr>
        <p:spPr>
          <a:xfrm>
            <a:off x="764298" y="4121372"/>
            <a:ext cx="745776" cy="254339"/>
          </a:xfrm>
          <a:prstGeom prs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FF0000"/>
              </a:solidFill>
              <a:highlight>
                <a:srgbClr val="FF0000"/>
              </a:highlight>
            </a:endParaRPr>
          </a:p>
        </p:txBody>
      </p:sp>
      <p:sp>
        <p:nvSpPr>
          <p:cNvPr id="12" name="TextBox 4">
            <a:extLst>
              <a:ext uri="{FF2B5EF4-FFF2-40B4-BE49-F238E27FC236}">
                <a16:creationId xmlns:a16="http://schemas.microsoft.com/office/drawing/2014/main" id="{9DD54A28-F5AA-5174-E7CA-A1BE0E82EC02}"/>
              </a:ext>
            </a:extLst>
          </p:cNvPr>
          <p:cNvSpPr txBox="1"/>
          <p:nvPr/>
        </p:nvSpPr>
        <p:spPr>
          <a:xfrm>
            <a:off x="10365143" y="4248541"/>
            <a:ext cx="1748598" cy="801682"/>
          </a:xfrm>
          <a:prstGeom prst="rect">
            <a:avLst/>
          </a:prstGeom>
          <a:ln>
            <a:solidFill>
              <a:schemeClr val="accent1"/>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tr-TR" dirty="0">
                <a:solidFill>
                  <a:srgbClr val="FF0000"/>
                </a:solidFill>
              </a:rPr>
              <a:t>Özel Hesap:</a:t>
            </a:r>
          </a:p>
          <a:p>
            <a:pPr algn="ctr"/>
            <a:r>
              <a:rPr lang="tr-TR" dirty="0">
                <a:solidFill>
                  <a:srgbClr val="FF0000"/>
                </a:solidFill>
              </a:rPr>
              <a:t>80.000,00 TL</a:t>
            </a:r>
          </a:p>
        </p:txBody>
      </p:sp>
      <p:sp>
        <p:nvSpPr>
          <p:cNvPr id="31" name="TextBox 3">
            <a:extLst>
              <a:ext uri="{FF2B5EF4-FFF2-40B4-BE49-F238E27FC236}">
                <a16:creationId xmlns:a16="http://schemas.microsoft.com/office/drawing/2014/main" id="{4F5ED511-0EF2-D6E7-25D6-BF60BA53CAFD}"/>
              </a:ext>
            </a:extLst>
          </p:cNvPr>
          <p:cNvSpPr txBox="1"/>
          <p:nvPr/>
        </p:nvSpPr>
        <p:spPr>
          <a:xfrm>
            <a:off x="10365143" y="5719915"/>
            <a:ext cx="1748598"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tr-TR" dirty="0">
                <a:solidFill>
                  <a:srgbClr val="FF0000"/>
                </a:solidFill>
              </a:rPr>
              <a:t>Devreden KDV: </a:t>
            </a:r>
          </a:p>
          <a:p>
            <a:pPr algn="ctr"/>
            <a:r>
              <a:rPr lang="tr-TR" dirty="0">
                <a:solidFill>
                  <a:srgbClr val="FF0000"/>
                </a:solidFill>
              </a:rPr>
              <a:t>220.000,00 TL</a:t>
            </a:r>
          </a:p>
        </p:txBody>
      </p:sp>
      <p:sp>
        <p:nvSpPr>
          <p:cNvPr id="36" name="Arrow: Right 1">
            <a:extLst>
              <a:ext uri="{FF2B5EF4-FFF2-40B4-BE49-F238E27FC236}">
                <a16:creationId xmlns:a16="http://schemas.microsoft.com/office/drawing/2014/main" id="{7B61C3E2-ECF8-D159-F955-07F24F6AFA0E}"/>
              </a:ext>
            </a:extLst>
          </p:cNvPr>
          <p:cNvSpPr/>
          <p:nvPr/>
        </p:nvSpPr>
        <p:spPr>
          <a:xfrm>
            <a:off x="9858722" y="6111907"/>
            <a:ext cx="506421" cy="254339"/>
          </a:xfrm>
          <a:prstGeom prs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FF0000"/>
              </a:solidFill>
              <a:highlight>
                <a:srgbClr val="FF0000"/>
              </a:highlight>
            </a:endParaRPr>
          </a:p>
        </p:txBody>
      </p:sp>
    </p:spTree>
    <p:extLst>
      <p:ext uri="{BB962C8B-B14F-4D97-AF65-F5344CB8AC3E}">
        <p14:creationId xmlns:p14="http://schemas.microsoft.com/office/powerpoint/2010/main" val="4289200950"/>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4E0C2-589D-BA5B-9E55-6466868D3920}"/>
            </a:ext>
          </a:extLst>
        </p:cNvPr>
        <p:cNvGrpSpPr/>
        <p:nvPr/>
      </p:nvGrpSpPr>
      <p:grpSpPr>
        <a:xfrm>
          <a:off x="0" y="0"/>
          <a:ext cx="0" cy="0"/>
          <a:chOff x="0" y="0"/>
          <a:chExt cx="0" cy="0"/>
        </a:xfrm>
      </p:grpSpPr>
      <p:sp>
        <p:nvSpPr>
          <p:cNvPr id="34" name="Freeform 1456">
            <a:extLst>
              <a:ext uri="{FF2B5EF4-FFF2-40B4-BE49-F238E27FC236}">
                <a16:creationId xmlns:a16="http://schemas.microsoft.com/office/drawing/2014/main" id="{EBAB8B63-F585-9C1B-E2ED-1BD9128C9CC9}"/>
              </a:ext>
            </a:extLst>
          </p:cNvPr>
          <p:cNvSpPr>
            <a:spLocks/>
          </p:cNvSpPr>
          <p:nvPr/>
        </p:nvSpPr>
        <p:spPr bwMode="auto">
          <a:xfrm>
            <a:off x="0" y="0"/>
            <a:ext cx="12201526" cy="830263"/>
          </a:xfrm>
          <a:custGeom>
            <a:avLst/>
            <a:gdLst>
              <a:gd name="T0" fmla="*/ 12190413 w 2770"/>
              <a:gd name="T1" fmla="*/ 3365014 h 940"/>
              <a:gd name="T2" fmla="*/ 8880958 w 2770"/>
              <a:gd name="T3" fmla="*/ 3219666 h 940"/>
              <a:gd name="T4" fmla="*/ 3124618 w 2770"/>
              <a:gd name="T5" fmla="*/ 3294542 h 940"/>
              <a:gd name="T6" fmla="*/ 0 w 2770"/>
              <a:gd name="T7" fmla="*/ 1915944 h 940"/>
              <a:gd name="T8" fmla="*/ 0 w 2770"/>
              <a:gd name="T9" fmla="*/ 0 h 940"/>
              <a:gd name="T10" fmla="*/ 12190413 w 2770"/>
              <a:gd name="T11" fmla="*/ 0 h 940"/>
              <a:gd name="T12" fmla="*/ 12190413 w 2770"/>
              <a:gd name="T13" fmla="*/ 3365014 h 9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70" h="940">
                <a:moveTo>
                  <a:pt x="2770" y="764"/>
                </a:moveTo>
                <a:cubicBezTo>
                  <a:pt x="2770" y="764"/>
                  <a:pt x="2447" y="531"/>
                  <a:pt x="2018" y="731"/>
                </a:cubicBezTo>
                <a:cubicBezTo>
                  <a:pt x="1568" y="940"/>
                  <a:pt x="1502" y="395"/>
                  <a:pt x="710" y="748"/>
                </a:cubicBezTo>
                <a:cubicBezTo>
                  <a:pt x="296" y="932"/>
                  <a:pt x="0" y="435"/>
                  <a:pt x="0" y="435"/>
                </a:cubicBezTo>
                <a:cubicBezTo>
                  <a:pt x="0" y="0"/>
                  <a:pt x="0" y="0"/>
                  <a:pt x="0" y="0"/>
                </a:cubicBezTo>
                <a:cubicBezTo>
                  <a:pt x="2770" y="0"/>
                  <a:pt x="2770" y="0"/>
                  <a:pt x="2770" y="0"/>
                </a:cubicBezTo>
                <a:lnTo>
                  <a:pt x="2770" y="764"/>
                </a:lnTo>
                <a:close/>
              </a:path>
            </a:pathLst>
          </a:custGeom>
          <a:solidFill>
            <a:schemeClr val="accent2">
              <a:lumMod val="75000"/>
              <a:alpha val="50000"/>
            </a:schemeClr>
          </a:solidFill>
          <a:ln>
            <a:noFill/>
          </a:ln>
        </p:spPr>
        <p:txBody>
          <a:bodyPr/>
          <a:lstStyle/>
          <a:p>
            <a:pPr algn="ctr"/>
            <a:endParaRPr lang="tr-TR" dirty="0">
              <a:solidFill>
                <a:schemeClr val="tx1">
                  <a:lumMod val="95000"/>
                  <a:lumOff val="5000"/>
                </a:schemeClr>
              </a:solidFill>
            </a:endParaRPr>
          </a:p>
        </p:txBody>
      </p:sp>
      <p:sp>
        <p:nvSpPr>
          <p:cNvPr id="18" name="Alt Başlık 8">
            <a:extLst>
              <a:ext uri="{FF2B5EF4-FFF2-40B4-BE49-F238E27FC236}">
                <a16:creationId xmlns:a16="http://schemas.microsoft.com/office/drawing/2014/main" id="{8BB11DBE-A78A-2747-E335-FCB9B891D080}"/>
              </a:ext>
            </a:extLst>
          </p:cNvPr>
          <p:cNvSpPr txBox="1">
            <a:spLocks/>
          </p:cNvSpPr>
          <p:nvPr/>
        </p:nvSpPr>
        <p:spPr>
          <a:xfrm>
            <a:off x="1137186" y="53380"/>
            <a:ext cx="9917628"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Clr>
                <a:srgbClr val="282828"/>
              </a:buClr>
              <a:buSzPts val="2200"/>
            </a:pPr>
            <a:r>
              <a:rPr lang="tr-TR" altLang="en-US" sz="2800" b="1" dirty="0">
                <a:solidFill>
                  <a:schemeClr val="tx1"/>
                </a:solidFill>
                <a:latin typeface="Montserrat" panose="02000505000000020004" pitchFamily="2" charset="77"/>
                <a:cs typeface="Open Sans Semibold" panose="020B0706030804020204" pitchFamily="34" charset="0"/>
                <a:sym typeface="Open Sans Semibold" panose="020B0706030804020204" pitchFamily="34" charset="0"/>
              </a:rPr>
              <a:t>KDV Yönünden Dikkat Edilmes</a:t>
            </a:r>
            <a:r>
              <a:rPr lang="tr-TR" altLang="en-US" sz="2800" b="1" dirty="0">
                <a:latin typeface="Montserrat" panose="02000505000000020004" pitchFamily="2" charset="77"/>
                <a:cs typeface="Open Sans Semibold" panose="020B0706030804020204" pitchFamily="34" charset="0"/>
                <a:sym typeface="Open Sans Semibold" panose="020B0706030804020204" pitchFamily="34" charset="0"/>
              </a:rPr>
              <a:t>i Gerekenler</a:t>
            </a:r>
            <a:endParaRPr lang="tr-TR" sz="2800" dirty="0"/>
          </a:p>
        </p:txBody>
      </p:sp>
      <p:sp>
        <p:nvSpPr>
          <p:cNvPr id="5" name="Metin kutusu 4">
            <a:extLst>
              <a:ext uri="{FF2B5EF4-FFF2-40B4-BE49-F238E27FC236}">
                <a16:creationId xmlns:a16="http://schemas.microsoft.com/office/drawing/2014/main" id="{1EC5A1D7-AD3B-28B8-3FE2-BBC641395D90}"/>
              </a:ext>
            </a:extLst>
          </p:cNvPr>
          <p:cNvSpPr txBox="1"/>
          <p:nvPr/>
        </p:nvSpPr>
        <p:spPr>
          <a:xfrm>
            <a:off x="1902372" y="798678"/>
            <a:ext cx="7725104" cy="369332"/>
          </a:xfrm>
          <a:prstGeom prst="rect">
            <a:avLst/>
          </a:prstGeom>
          <a:noFill/>
        </p:spPr>
        <p:txBody>
          <a:bodyPr wrap="square" rtlCol="0">
            <a:spAutoFit/>
          </a:bodyPr>
          <a:lstStyle/>
          <a:p>
            <a:pPr algn="ctr"/>
            <a:r>
              <a:rPr lang="tr-TR" b="1" dirty="0"/>
              <a:t>Devreden KDV indirimin 5 yılla sınırlanması - II</a:t>
            </a:r>
            <a:endParaRPr lang="nl-NL" b="1" dirty="0"/>
          </a:p>
        </p:txBody>
      </p:sp>
      <p:graphicFrame>
        <p:nvGraphicFramePr>
          <p:cNvPr id="6" name="Table 11">
            <a:extLst>
              <a:ext uri="{FF2B5EF4-FFF2-40B4-BE49-F238E27FC236}">
                <a16:creationId xmlns:a16="http://schemas.microsoft.com/office/drawing/2014/main" id="{E14757A6-8F9D-D393-5FC6-C1791B7772C1}"/>
              </a:ext>
            </a:extLst>
          </p:cNvPr>
          <p:cNvGraphicFramePr>
            <a:graphicFrameLocks noGrp="1"/>
          </p:cNvGraphicFramePr>
          <p:nvPr>
            <p:extLst>
              <p:ext uri="{D42A27DB-BD31-4B8C-83A1-F6EECF244321}">
                <p14:modId xmlns:p14="http://schemas.microsoft.com/office/powerpoint/2010/main" val="364174290"/>
              </p:ext>
            </p:extLst>
          </p:nvPr>
        </p:nvGraphicFramePr>
        <p:xfrm>
          <a:off x="1003653" y="1337046"/>
          <a:ext cx="9361490" cy="5029200"/>
        </p:xfrm>
        <a:graphic>
          <a:graphicData uri="http://schemas.openxmlformats.org/drawingml/2006/table">
            <a:tbl>
              <a:tblPr>
                <a:tableStyleId>{EB9631B5-78F2-41C9-869B-9F39066F8104}</a:tableStyleId>
              </a:tblPr>
              <a:tblGrid>
                <a:gridCol w="1176313">
                  <a:extLst>
                    <a:ext uri="{9D8B030D-6E8A-4147-A177-3AD203B41FA5}">
                      <a16:colId xmlns:a16="http://schemas.microsoft.com/office/drawing/2014/main" val="3095210780"/>
                    </a:ext>
                  </a:extLst>
                </a:gridCol>
                <a:gridCol w="1985027">
                  <a:extLst>
                    <a:ext uri="{9D8B030D-6E8A-4147-A177-3AD203B41FA5}">
                      <a16:colId xmlns:a16="http://schemas.microsoft.com/office/drawing/2014/main" val="3827418246"/>
                    </a:ext>
                  </a:extLst>
                </a:gridCol>
                <a:gridCol w="318585">
                  <a:extLst>
                    <a:ext uri="{9D8B030D-6E8A-4147-A177-3AD203B41FA5}">
                      <a16:colId xmlns:a16="http://schemas.microsoft.com/office/drawing/2014/main" val="936433489"/>
                    </a:ext>
                  </a:extLst>
                </a:gridCol>
                <a:gridCol w="1176313">
                  <a:extLst>
                    <a:ext uri="{9D8B030D-6E8A-4147-A177-3AD203B41FA5}">
                      <a16:colId xmlns:a16="http://schemas.microsoft.com/office/drawing/2014/main" val="3611486753"/>
                    </a:ext>
                  </a:extLst>
                </a:gridCol>
                <a:gridCol w="1592924">
                  <a:extLst>
                    <a:ext uri="{9D8B030D-6E8A-4147-A177-3AD203B41FA5}">
                      <a16:colId xmlns:a16="http://schemas.microsoft.com/office/drawing/2014/main" val="3989280864"/>
                    </a:ext>
                  </a:extLst>
                </a:gridCol>
                <a:gridCol w="343091">
                  <a:extLst>
                    <a:ext uri="{9D8B030D-6E8A-4147-A177-3AD203B41FA5}">
                      <a16:colId xmlns:a16="http://schemas.microsoft.com/office/drawing/2014/main" val="1250240308"/>
                    </a:ext>
                  </a:extLst>
                </a:gridCol>
                <a:gridCol w="1176313">
                  <a:extLst>
                    <a:ext uri="{9D8B030D-6E8A-4147-A177-3AD203B41FA5}">
                      <a16:colId xmlns:a16="http://schemas.microsoft.com/office/drawing/2014/main" val="973557999"/>
                    </a:ext>
                  </a:extLst>
                </a:gridCol>
                <a:gridCol w="1592924">
                  <a:extLst>
                    <a:ext uri="{9D8B030D-6E8A-4147-A177-3AD203B41FA5}">
                      <a16:colId xmlns:a16="http://schemas.microsoft.com/office/drawing/2014/main" val="6030685"/>
                    </a:ext>
                  </a:extLst>
                </a:gridCol>
              </a:tblGrid>
              <a:tr h="243100">
                <a:tc>
                  <a:txBody>
                    <a:bodyPr/>
                    <a:lstStyle/>
                    <a:p>
                      <a:pPr algn="r" fontAlgn="b"/>
                      <a:r>
                        <a:rPr lang="tr-TR" sz="1600" b="1" u="none" strike="noStrike" dirty="0">
                          <a:effectLst/>
                        </a:rPr>
                        <a:t>Oca.25</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120.000,00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Eyl.26</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450.000,00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May.28</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190.000,00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1348427940"/>
                  </a:ext>
                </a:extLst>
              </a:tr>
              <a:tr h="243100">
                <a:tc>
                  <a:txBody>
                    <a:bodyPr/>
                    <a:lstStyle/>
                    <a:p>
                      <a:pPr algn="r" fontAlgn="b"/>
                      <a:r>
                        <a:rPr lang="tr-TR" sz="1600" b="1" u="none" strike="noStrike" dirty="0">
                          <a:effectLst/>
                        </a:rPr>
                        <a:t>Şub.25</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280.000,00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Eki.26</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420.000,00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Haz.28</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1021263328"/>
                  </a:ext>
                </a:extLst>
              </a:tr>
              <a:tr h="243100">
                <a:tc>
                  <a:txBody>
                    <a:bodyPr/>
                    <a:lstStyle/>
                    <a:p>
                      <a:pPr algn="r" fontAlgn="b"/>
                      <a:r>
                        <a:rPr lang="tr-TR" sz="1600" b="1" u="none" strike="noStrike" dirty="0">
                          <a:effectLst/>
                        </a:rPr>
                        <a:t>Mar.25</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300.000,00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Kas.26</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390.000,00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Tem.28</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170.000,00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3994625489"/>
                  </a:ext>
                </a:extLst>
              </a:tr>
              <a:tr h="243100">
                <a:tc>
                  <a:txBody>
                    <a:bodyPr/>
                    <a:lstStyle/>
                    <a:p>
                      <a:pPr algn="r" fontAlgn="b"/>
                      <a:r>
                        <a:rPr lang="tr-TR" sz="1600" b="1" u="none" strike="noStrike" dirty="0">
                          <a:effectLst/>
                        </a:rPr>
                        <a:t>Nis.25</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490.000,00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Ara.26</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300.000,00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Ağu.28</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130.000,00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558261366"/>
                  </a:ext>
                </a:extLst>
              </a:tr>
              <a:tr h="243100">
                <a:tc>
                  <a:txBody>
                    <a:bodyPr/>
                    <a:lstStyle/>
                    <a:p>
                      <a:pPr algn="r" fontAlgn="b"/>
                      <a:r>
                        <a:rPr lang="tr-TR" sz="1600" b="1" u="none" strike="noStrike">
                          <a:effectLst/>
                        </a:rPr>
                        <a:t>May.25</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Oca.27</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400.000,00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Eyl.28</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120.000,00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94196928"/>
                  </a:ext>
                </a:extLst>
              </a:tr>
              <a:tr h="243100">
                <a:tc>
                  <a:txBody>
                    <a:bodyPr/>
                    <a:lstStyle/>
                    <a:p>
                      <a:pPr algn="r" fontAlgn="b"/>
                      <a:r>
                        <a:rPr lang="tr-TR" sz="1600" b="1" u="none" strike="noStrike" dirty="0">
                          <a:effectLst/>
                        </a:rPr>
                        <a:t>Haz.25</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110.000,00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Şub.27</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535.000,00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Eki.28</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120.000,00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3542255492"/>
                  </a:ext>
                </a:extLst>
              </a:tr>
              <a:tr h="243100">
                <a:tc>
                  <a:txBody>
                    <a:bodyPr/>
                    <a:lstStyle/>
                    <a:p>
                      <a:pPr algn="r" fontAlgn="b"/>
                      <a:r>
                        <a:rPr lang="tr-TR" sz="1600" b="1" u="none" strike="noStrike" dirty="0">
                          <a:effectLst/>
                        </a:rPr>
                        <a:t>Tem.25</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140.000,00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Mar.27</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400.000,00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Kas.28</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130.000,00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901562177"/>
                  </a:ext>
                </a:extLst>
              </a:tr>
              <a:tr h="243100">
                <a:tc>
                  <a:txBody>
                    <a:bodyPr/>
                    <a:lstStyle/>
                    <a:p>
                      <a:pPr algn="r" fontAlgn="b"/>
                      <a:r>
                        <a:rPr lang="tr-TR" sz="1600" b="1" u="none" strike="noStrike" dirty="0">
                          <a:effectLst/>
                        </a:rPr>
                        <a:t>Ağu.25</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Nis.27</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200.000,00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Ara.28</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120.000,00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3753255375"/>
                  </a:ext>
                </a:extLst>
              </a:tr>
              <a:tr h="243100">
                <a:tc>
                  <a:txBody>
                    <a:bodyPr/>
                    <a:lstStyle/>
                    <a:p>
                      <a:pPr algn="r" fontAlgn="b"/>
                      <a:r>
                        <a:rPr lang="tr-TR" sz="1600" b="1" u="none" strike="noStrike" dirty="0">
                          <a:effectLst/>
                        </a:rPr>
                        <a:t>Eyl.25</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230.000,00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May.27</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90.000,00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Oca.29</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180.000,00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2887129735"/>
                  </a:ext>
                </a:extLst>
              </a:tr>
              <a:tr h="243100">
                <a:tc>
                  <a:txBody>
                    <a:bodyPr/>
                    <a:lstStyle/>
                    <a:p>
                      <a:pPr algn="r" fontAlgn="b"/>
                      <a:r>
                        <a:rPr lang="tr-TR" sz="1600" b="1" u="none" strike="noStrike">
                          <a:effectLst/>
                        </a:rPr>
                        <a:t>Eki.25</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Haz.27</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200.000,00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Şub.29</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140.000,00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2627634238"/>
                  </a:ext>
                </a:extLst>
              </a:tr>
              <a:tr h="243100">
                <a:tc>
                  <a:txBody>
                    <a:bodyPr/>
                    <a:lstStyle/>
                    <a:p>
                      <a:pPr algn="r" fontAlgn="b"/>
                      <a:r>
                        <a:rPr lang="tr-TR" sz="1600" b="1" u="none" strike="noStrike" dirty="0">
                          <a:solidFill>
                            <a:schemeClr val="tx1"/>
                          </a:solidFill>
                          <a:effectLst/>
                        </a:rPr>
                        <a:t>Kas.25</a:t>
                      </a:r>
                      <a:endParaRPr lang="tr-TR" sz="1600" b="1" i="0" u="none" strike="noStrike" dirty="0">
                        <a:solidFill>
                          <a:schemeClr val="tx1"/>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solidFill>
                            <a:schemeClr val="tx1"/>
                          </a:solidFill>
                          <a:effectLst/>
                        </a:rPr>
                        <a:t>       159.000,00 </a:t>
                      </a:r>
                      <a:endParaRPr lang="tr-TR" sz="1600" b="0" i="0" u="none" strike="noStrike" dirty="0">
                        <a:solidFill>
                          <a:schemeClr val="tx1"/>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Tem.27</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400.000,00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Mar.29</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500.000,00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2381676548"/>
                  </a:ext>
                </a:extLst>
              </a:tr>
              <a:tr h="243100">
                <a:tc>
                  <a:txBody>
                    <a:bodyPr/>
                    <a:lstStyle/>
                    <a:p>
                      <a:pPr algn="r" fontAlgn="b"/>
                      <a:r>
                        <a:rPr lang="tr-TR" sz="1600" b="1" u="none" strike="noStrike" dirty="0">
                          <a:solidFill>
                            <a:schemeClr val="tx1"/>
                          </a:solidFill>
                          <a:effectLst/>
                        </a:rPr>
                        <a:t>Ara.25</a:t>
                      </a:r>
                      <a:endParaRPr lang="tr-TR" sz="1600" b="1" i="0" u="none" strike="noStrike" dirty="0">
                        <a:solidFill>
                          <a:schemeClr val="tx1"/>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solidFill>
                            <a:schemeClr val="tx1"/>
                          </a:solidFill>
                          <a:effectLst/>
                        </a:rPr>
                        <a:t>         80.000,00 </a:t>
                      </a:r>
                      <a:endParaRPr lang="tr-TR" sz="1600" b="0" i="0" u="none" strike="noStrike" dirty="0">
                        <a:solidFill>
                          <a:schemeClr val="tx1"/>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solidFill>
                            <a:srgbClr val="FF0000"/>
                          </a:solidFill>
                          <a:effectLst/>
                        </a:rPr>
                        <a:t>Ağu.27</a:t>
                      </a:r>
                      <a:endParaRPr lang="tr-TR" sz="1600" b="1" i="0" u="none" strike="noStrike" dirty="0">
                        <a:solidFill>
                          <a:srgbClr val="FF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solidFill>
                            <a:srgbClr val="FF0000"/>
                          </a:solidFill>
                          <a:effectLst/>
                        </a:rPr>
                        <a:t>              0,00 </a:t>
                      </a:r>
                      <a:endParaRPr lang="tr-TR" sz="1600" b="0" i="0" u="none" strike="noStrike" dirty="0">
                        <a:solidFill>
                          <a:srgbClr val="FF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Nis.29</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150.000,00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968953814"/>
                  </a:ext>
                </a:extLst>
              </a:tr>
              <a:tr h="243100">
                <a:tc>
                  <a:txBody>
                    <a:bodyPr/>
                    <a:lstStyle/>
                    <a:p>
                      <a:pPr algn="r" fontAlgn="b"/>
                      <a:r>
                        <a:rPr lang="tr-TR" sz="1600" b="1" u="none" strike="noStrike" dirty="0">
                          <a:solidFill>
                            <a:schemeClr val="tx1"/>
                          </a:solidFill>
                          <a:effectLst/>
                        </a:rPr>
                        <a:t>Oca.26</a:t>
                      </a:r>
                      <a:endParaRPr lang="tr-TR" sz="1600" b="1" i="0" u="none" strike="noStrike" dirty="0">
                        <a:solidFill>
                          <a:schemeClr val="tx1"/>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solidFill>
                            <a:schemeClr val="tx1"/>
                          </a:solidFill>
                          <a:effectLst/>
                        </a:rPr>
                        <a:t>       100.000,00 </a:t>
                      </a:r>
                      <a:endParaRPr lang="tr-TR" sz="1600" b="0" i="0" u="none" strike="noStrike" dirty="0">
                        <a:solidFill>
                          <a:schemeClr val="tx1"/>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Eyl.27</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240.000,00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May.29</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400.000,00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2759172438"/>
                  </a:ext>
                </a:extLst>
              </a:tr>
              <a:tr h="243100">
                <a:tc>
                  <a:txBody>
                    <a:bodyPr/>
                    <a:lstStyle/>
                    <a:p>
                      <a:pPr algn="r" fontAlgn="b"/>
                      <a:r>
                        <a:rPr lang="tr-TR" sz="1600" b="1" u="none" strike="noStrike">
                          <a:effectLst/>
                        </a:rPr>
                        <a:t>Şub.26</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Eki.27</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Haz.29</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450.000,00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3576999885"/>
                  </a:ext>
                </a:extLst>
              </a:tr>
              <a:tr h="243100">
                <a:tc>
                  <a:txBody>
                    <a:bodyPr/>
                    <a:lstStyle/>
                    <a:p>
                      <a:pPr algn="r" fontAlgn="b"/>
                      <a:r>
                        <a:rPr lang="tr-TR" sz="1600" b="1" u="none" strike="noStrike">
                          <a:effectLst/>
                        </a:rPr>
                        <a:t>Mar.26</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245.000,00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Kas.27</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120.000,00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Tem.29</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500.000,00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1367063506"/>
                  </a:ext>
                </a:extLst>
              </a:tr>
              <a:tr h="243100">
                <a:tc>
                  <a:txBody>
                    <a:bodyPr/>
                    <a:lstStyle/>
                    <a:p>
                      <a:pPr algn="r" fontAlgn="b"/>
                      <a:r>
                        <a:rPr lang="tr-TR" sz="1600" b="1" u="none" strike="noStrike">
                          <a:effectLst/>
                        </a:rPr>
                        <a:t>Nis.26</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Ara.27</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200.000,00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Ağu.29</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400.000,00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759215450"/>
                  </a:ext>
                </a:extLst>
              </a:tr>
              <a:tr h="243100">
                <a:tc>
                  <a:txBody>
                    <a:bodyPr/>
                    <a:lstStyle/>
                    <a:p>
                      <a:pPr algn="r" fontAlgn="b"/>
                      <a:r>
                        <a:rPr lang="tr-TR" sz="1600" b="1" u="none" strike="noStrike" dirty="0">
                          <a:effectLst/>
                        </a:rPr>
                        <a:t>May.26</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Oca.28</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120.000,00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Eyl.29</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350.000,00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139417668"/>
                  </a:ext>
                </a:extLst>
              </a:tr>
              <a:tr h="243100">
                <a:tc>
                  <a:txBody>
                    <a:bodyPr/>
                    <a:lstStyle/>
                    <a:p>
                      <a:pPr algn="r" fontAlgn="b"/>
                      <a:r>
                        <a:rPr lang="tr-TR" sz="1600" b="1" u="none" strike="noStrike" dirty="0">
                          <a:effectLst/>
                        </a:rPr>
                        <a:t>Haz.26</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Şub.28</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200.000,00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a:effectLst/>
                        </a:rPr>
                        <a:t>Eki.29</a:t>
                      </a:r>
                      <a:endParaRPr lang="tr-TR" sz="1600" b="1" i="0" u="none" strike="noStrike">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400.000,00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3489978669"/>
                  </a:ext>
                </a:extLst>
              </a:tr>
              <a:tr h="243100">
                <a:tc>
                  <a:txBody>
                    <a:bodyPr/>
                    <a:lstStyle/>
                    <a:p>
                      <a:pPr algn="r" fontAlgn="b"/>
                      <a:r>
                        <a:rPr lang="tr-TR" sz="1600" b="1" u="none" strike="noStrike" dirty="0">
                          <a:effectLst/>
                        </a:rPr>
                        <a:t>Tem.26</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275.000,00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Mar.28</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120.000,00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solidFill>
                            <a:schemeClr val="tx1"/>
                          </a:solidFill>
                          <a:effectLst/>
                        </a:rPr>
                        <a:t>Kas.29</a:t>
                      </a:r>
                      <a:endParaRPr lang="tr-TR" sz="1600" b="1" i="0" u="none" strike="noStrike" dirty="0">
                        <a:solidFill>
                          <a:schemeClr val="tx1"/>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solidFill>
                            <a:schemeClr val="tx1"/>
                          </a:solidFill>
                          <a:effectLst/>
                        </a:rPr>
                        <a:t>  290.000,00 </a:t>
                      </a:r>
                      <a:endParaRPr lang="tr-TR" sz="1600" b="0" i="0" u="none" strike="noStrike" dirty="0">
                        <a:solidFill>
                          <a:schemeClr val="tx1"/>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2080462528"/>
                  </a:ext>
                </a:extLst>
              </a:tr>
              <a:tr h="243100">
                <a:tc>
                  <a:txBody>
                    <a:bodyPr/>
                    <a:lstStyle/>
                    <a:p>
                      <a:pPr algn="r" fontAlgn="b"/>
                      <a:r>
                        <a:rPr lang="tr-TR" sz="1600" b="1" u="none" strike="noStrike" dirty="0">
                          <a:effectLst/>
                        </a:rPr>
                        <a:t>Ağu.26</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450.000,00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effectLst/>
                        </a:rPr>
                        <a:t>Nis.28</a:t>
                      </a:r>
                      <a:endParaRPr lang="tr-TR" sz="1600" b="1"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effectLst/>
                        </a:rPr>
                        <a:t>  120.000,00 </a:t>
                      </a:r>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l" fontAlgn="b"/>
                      <a:endParaRPr lang="tr-TR" sz="1600" b="0" i="0" u="none" strike="noStrike" dirty="0">
                        <a:solidFill>
                          <a:srgbClr val="000000"/>
                        </a:solidFill>
                        <a:effectLst/>
                        <a:latin typeface="Trebuchet MS" panose="020B0603020202020204" pitchFamily="34" charset="0"/>
                      </a:endParaRPr>
                    </a:p>
                  </a:txBody>
                  <a:tcPr marL="7620" marR="7620" marT="7620" marB="0" anchor="b"/>
                </a:tc>
                <a:tc>
                  <a:txBody>
                    <a:bodyPr/>
                    <a:lstStyle/>
                    <a:p>
                      <a:pPr algn="r" fontAlgn="b"/>
                      <a:r>
                        <a:rPr lang="tr-TR" sz="1600" b="1" u="none" strike="noStrike" dirty="0">
                          <a:solidFill>
                            <a:schemeClr val="tx1"/>
                          </a:solidFill>
                          <a:effectLst/>
                        </a:rPr>
                        <a:t>Ara.29</a:t>
                      </a:r>
                      <a:endParaRPr lang="tr-TR" sz="1600" b="1" i="0" u="none" strike="noStrike" dirty="0">
                        <a:solidFill>
                          <a:schemeClr val="tx1"/>
                        </a:solidFill>
                        <a:effectLst/>
                        <a:latin typeface="Trebuchet MS" panose="020B0603020202020204" pitchFamily="34" charset="0"/>
                      </a:endParaRPr>
                    </a:p>
                  </a:txBody>
                  <a:tcPr marL="7620" marR="7620" marT="7620" marB="0" anchor="b"/>
                </a:tc>
                <a:tc>
                  <a:txBody>
                    <a:bodyPr/>
                    <a:lstStyle/>
                    <a:p>
                      <a:pPr algn="l" fontAlgn="b"/>
                      <a:r>
                        <a:rPr lang="tr-TR" sz="1600" u="none" strike="noStrike" dirty="0">
                          <a:solidFill>
                            <a:schemeClr val="tx1"/>
                          </a:solidFill>
                          <a:effectLst/>
                        </a:rPr>
                        <a:t>  300.000,00 </a:t>
                      </a:r>
                      <a:endParaRPr lang="tr-TR" sz="1600" b="0" i="0" u="none" strike="noStrike" dirty="0">
                        <a:solidFill>
                          <a:schemeClr val="tx1"/>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4028132100"/>
                  </a:ext>
                </a:extLst>
              </a:tr>
            </a:tbl>
          </a:graphicData>
        </a:graphic>
      </p:graphicFrame>
      <p:sp>
        <p:nvSpPr>
          <p:cNvPr id="12" name="TextBox 4">
            <a:extLst>
              <a:ext uri="{FF2B5EF4-FFF2-40B4-BE49-F238E27FC236}">
                <a16:creationId xmlns:a16="http://schemas.microsoft.com/office/drawing/2014/main" id="{CD95AB3B-DF52-FE6B-3CB1-44FCA999C959}"/>
              </a:ext>
            </a:extLst>
          </p:cNvPr>
          <p:cNvSpPr txBox="1"/>
          <p:nvPr/>
        </p:nvSpPr>
        <p:spPr>
          <a:xfrm>
            <a:off x="9930226" y="3720530"/>
            <a:ext cx="1748598" cy="1200329"/>
          </a:xfrm>
          <a:prstGeom prst="rect">
            <a:avLst/>
          </a:prstGeom>
          <a:ln w="57150">
            <a:solidFill>
              <a:srgbClr val="FF0000"/>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tr-TR" sz="1800" dirty="0">
                <a:solidFill>
                  <a:schemeClr val="tx1"/>
                </a:solidFill>
              </a:rPr>
              <a:t>5 yıl hesaplaması bu tarihten itibaren başlar.</a:t>
            </a:r>
          </a:p>
        </p:txBody>
      </p:sp>
      <p:cxnSp>
        <p:nvCxnSpPr>
          <p:cNvPr id="3" name="Dirsek Bağlayıcısı 2">
            <a:extLst>
              <a:ext uri="{FF2B5EF4-FFF2-40B4-BE49-F238E27FC236}">
                <a16:creationId xmlns:a16="http://schemas.microsoft.com/office/drawing/2014/main" id="{178858D3-1C05-FF32-DC86-96088104C420}"/>
              </a:ext>
            </a:extLst>
          </p:cNvPr>
          <p:cNvCxnSpPr>
            <a:cxnSpLocks/>
          </p:cNvCxnSpPr>
          <p:nvPr/>
        </p:nvCxnSpPr>
        <p:spPr>
          <a:xfrm>
            <a:off x="6726621" y="4248540"/>
            <a:ext cx="3228165" cy="108000"/>
          </a:xfrm>
          <a:prstGeom prst="bentConnector3">
            <a:avLst>
              <a:gd name="adj1" fmla="val 36651"/>
            </a:avLst>
          </a:prstGeom>
          <a:ln w="28575"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466104841"/>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kdörtgen 6"/>
          <p:cNvSpPr/>
          <p:nvPr/>
        </p:nvSpPr>
        <p:spPr>
          <a:xfrm>
            <a:off x="2135560" y="1412776"/>
            <a:ext cx="5904656" cy="1477328"/>
          </a:xfrm>
          <a:prstGeom prst="rect">
            <a:avLst/>
          </a:prstGeom>
        </p:spPr>
        <p:txBody>
          <a:bodyPr wrap="square">
            <a:spAutoFit/>
          </a:bodyPr>
          <a:lstStyle/>
          <a:p>
            <a:endParaRPr lang="tr-TR" dirty="0">
              <a:solidFill>
                <a:prstClr val="black"/>
              </a:solidFill>
            </a:endParaRPr>
          </a:p>
          <a:p>
            <a:endParaRPr lang="tr-TR" dirty="0">
              <a:solidFill>
                <a:prstClr val="black"/>
              </a:solidFill>
            </a:endParaRPr>
          </a:p>
          <a:p>
            <a:endParaRPr lang="tr-TR" dirty="0">
              <a:solidFill>
                <a:prstClr val="black"/>
              </a:solidFill>
            </a:endParaRPr>
          </a:p>
          <a:p>
            <a:endParaRPr lang="tr-TR" dirty="0">
              <a:solidFill>
                <a:prstClr val="black"/>
              </a:solidFill>
            </a:endParaRPr>
          </a:p>
          <a:p>
            <a:endParaRPr lang="tr-TR" dirty="0">
              <a:solidFill>
                <a:prstClr val="black"/>
              </a:solidFill>
            </a:endParaRPr>
          </a:p>
        </p:txBody>
      </p:sp>
      <p:sp>
        <p:nvSpPr>
          <p:cNvPr id="8" name="Dikdörtgen 7"/>
          <p:cNvSpPr/>
          <p:nvPr/>
        </p:nvSpPr>
        <p:spPr>
          <a:xfrm>
            <a:off x="2207568" y="1720841"/>
            <a:ext cx="5688632" cy="1200329"/>
          </a:xfrm>
          <a:prstGeom prst="rect">
            <a:avLst/>
          </a:prstGeom>
        </p:spPr>
        <p:txBody>
          <a:bodyPr wrap="square">
            <a:spAutoFit/>
          </a:bodyPr>
          <a:lstStyle/>
          <a:p>
            <a:endParaRPr lang="tr-TR" dirty="0">
              <a:solidFill>
                <a:prstClr val="black"/>
              </a:solidFill>
            </a:endParaRPr>
          </a:p>
          <a:p>
            <a:endParaRPr lang="tr-TR" dirty="0">
              <a:solidFill>
                <a:prstClr val="black"/>
              </a:solidFill>
            </a:endParaRPr>
          </a:p>
          <a:p>
            <a:endParaRPr lang="tr-TR" dirty="0">
              <a:solidFill>
                <a:prstClr val="black"/>
              </a:solidFill>
            </a:endParaRPr>
          </a:p>
          <a:p>
            <a:endParaRPr lang="tr-TR" dirty="0">
              <a:solidFill>
                <a:prstClr val="black"/>
              </a:solidFill>
            </a:endParaRPr>
          </a:p>
        </p:txBody>
      </p:sp>
      <p:sp>
        <p:nvSpPr>
          <p:cNvPr id="6" name="Dikdörtgen 5"/>
          <p:cNvSpPr/>
          <p:nvPr/>
        </p:nvSpPr>
        <p:spPr>
          <a:xfrm>
            <a:off x="2207568" y="1443842"/>
            <a:ext cx="5832648" cy="1200329"/>
          </a:xfrm>
          <a:prstGeom prst="rect">
            <a:avLst/>
          </a:prstGeom>
        </p:spPr>
        <p:txBody>
          <a:bodyPr wrap="square">
            <a:spAutoFit/>
          </a:bodyPr>
          <a:lstStyle/>
          <a:p>
            <a:endParaRPr lang="tr-TR" dirty="0">
              <a:solidFill>
                <a:prstClr val="black"/>
              </a:solidFill>
            </a:endParaRPr>
          </a:p>
          <a:p>
            <a:endParaRPr lang="tr-TR" dirty="0">
              <a:solidFill>
                <a:prstClr val="black"/>
              </a:solidFill>
            </a:endParaRPr>
          </a:p>
          <a:p>
            <a:endParaRPr lang="tr-TR" dirty="0">
              <a:solidFill>
                <a:prstClr val="black"/>
              </a:solidFill>
            </a:endParaRPr>
          </a:p>
          <a:p>
            <a:endParaRPr lang="tr-TR" dirty="0">
              <a:solidFill>
                <a:prstClr val="black"/>
              </a:solidFill>
            </a:endParaRPr>
          </a:p>
        </p:txBody>
      </p:sp>
      <p:sp>
        <p:nvSpPr>
          <p:cNvPr id="22" name="21 Slayt Numarası Yer Tutucusu"/>
          <p:cNvSpPr>
            <a:spLocks noGrp="1"/>
          </p:cNvSpPr>
          <p:nvPr>
            <p:ph type="sldNum" sz="quarter" idx="12"/>
          </p:nvPr>
        </p:nvSpPr>
        <p:spPr/>
        <p:txBody>
          <a:bodyPr/>
          <a:lstStyle/>
          <a:p>
            <a:fld id="{FA1C692C-4F2D-45F6-A9A8-8A3A8FE27806}" type="slidenum">
              <a:rPr lang="en-US" smtClean="0"/>
              <a:pPr/>
              <a:t>42</a:t>
            </a:fld>
            <a:endParaRPr lang="en-US"/>
          </a:p>
        </p:txBody>
      </p:sp>
      <p:sp>
        <p:nvSpPr>
          <p:cNvPr id="11" name="Google Shape;1027;p57">
            <a:extLst>
              <a:ext uri="{FF2B5EF4-FFF2-40B4-BE49-F238E27FC236}">
                <a16:creationId xmlns:a16="http://schemas.microsoft.com/office/drawing/2014/main" id="{D0C612A2-F366-41B6-ADFF-F2C1564B81BB}"/>
              </a:ext>
            </a:extLst>
          </p:cNvPr>
          <p:cNvSpPr/>
          <p:nvPr/>
        </p:nvSpPr>
        <p:spPr>
          <a:xfrm>
            <a:off x="334963" y="1316349"/>
            <a:ext cx="9135608" cy="576262"/>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tr-TR" sz="2400" b="1" dirty="0">
                <a:solidFill>
                  <a:srgbClr val="000000"/>
                </a:solidFill>
                <a:latin typeface="Montserrat ExtraBold" panose="02000505000000020004" pitchFamily="2" charset="77"/>
                <a:ea typeface="Open Sans"/>
                <a:cs typeface="Open Sans"/>
                <a:sym typeface="Open Sans"/>
              </a:rPr>
              <a:t>Tevkifatlı işlemlerde İade Faturası Düzenlenmesi</a:t>
            </a:r>
            <a:endParaRPr sz="2400" b="1" dirty="0">
              <a:solidFill>
                <a:schemeClr val="dk1"/>
              </a:solidFill>
              <a:latin typeface="Montserrat ExtraBold" panose="02000505000000020004" pitchFamily="2" charset="77"/>
              <a:ea typeface="Calibri"/>
              <a:cs typeface="Calibri"/>
              <a:sym typeface="Calibri"/>
            </a:endParaRPr>
          </a:p>
        </p:txBody>
      </p:sp>
      <p:graphicFrame>
        <p:nvGraphicFramePr>
          <p:cNvPr id="3" name="Tablo 2">
            <a:extLst>
              <a:ext uri="{FF2B5EF4-FFF2-40B4-BE49-F238E27FC236}">
                <a16:creationId xmlns:a16="http://schemas.microsoft.com/office/drawing/2014/main" id="{680734D6-D777-4277-A35A-AD3828257EB2}"/>
              </a:ext>
            </a:extLst>
          </p:cNvPr>
          <p:cNvGraphicFramePr>
            <a:graphicFrameLocks noGrp="1"/>
          </p:cNvGraphicFramePr>
          <p:nvPr>
            <p:extLst>
              <p:ext uri="{D42A27DB-BD31-4B8C-83A1-F6EECF244321}">
                <p14:modId xmlns:p14="http://schemas.microsoft.com/office/powerpoint/2010/main" val="2370303054"/>
              </p:ext>
            </p:extLst>
          </p:nvPr>
        </p:nvGraphicFramePr>
        <p:xfrm>
          <a:off x="555171" y="2079171"/>
          <a:ext cx="11059885" cy="4365174"/>
        </p:xfrm>
        <a:graphic>
          <a:graphicData uri="http://schemas.openxmlformats.org/drawingml/2006/table">
            <a:tbl>
              <a:tblPr firstRow="1" firstCol="1" bandRow="1">
                <a:tableStyleId>{5C22544A-7EE6-4342-B048-85BDC9FD1C3A}</a:tableStyleId>
              </a:tblPr>
              <a:tblGrid>
                <a:gridCol w="5219853">
                  <a:extLst>
                    <a:ext uri="{9D8B030D-6E8A-4147-A177-3AD203B41FA5}">
                      <a16:colId xmlns:a16="http://schemas.microsoft.com/office/drawing/2014/main" val="164717059"/>
                    </a:ext>
                  </a:extLst>
                </a:gridCol>
                <a:gridCol w="2920016">
                  <a:extLst>
                    <a:ext uri="{9D8B030D-6E8A-4147-A177-3AD203B41FA5}">
                      <a16:colId xmlns:a16="http://schemas.microsoft.com/office/drawing/2014/main" val="3766405081"/>
                    </a:ext>
                  </a:extLst>
                </a:gridCol>
                <a:gridCol w="2920016">
                  <a:extLst>
                    <a:ext uri="{9D8B030D-6E8A-4147-A177-3AD203B41FA5}">
                      <a16:colId xmlns:a16="http://schemas.microsoft.com/office/drawing/2014/main" val="1563677851"/>
                    </a:ext>
                  </a:extLst>
                </a:gridCol>
              </a:tblGrid>
              <a:tr h="1728406">
                <a:tc gridSpan="3">
                  <a:txBody>
                    <a:bodyPr/>
                    <a:lstStyle/>
                    <a:p>
                      <a:pPr algn="ctr" fontAlgn="ctr"/>
                      <a:r>
                        <a:rPr lang="tr-TR" sz="2000" b="0" u="none" strike="noStrike" dirty="0">
                          <a:solidFill>
                            <a:schemeClr val="tx1"/>
                          </a:solidFill>
                          <a:effectLst/>
                        </a:rPr>
                        <a:t>Pamuk toptancısı (A), 14/4/2024 tarihinde tekstil firması (B)'ye 500.000 TL karşılığında pamuk teslim etmiş, hesaplanan (500.000 x 0,10 =)50.000 TL KDV’nin (50.000 x 0,10 =)5.000 TL’lik kısmı (A)’ya ödenmiş ve onun tarafından beyan edilmiş, (50.000 x 0,90 =) 45.000 TL’lik kısmı ise (B) tarafından tevkifata tabi tutulmuş ve Nisan/2024 dönemi beyannamesi ile sorumlu sıfatıyla beyan edilip ödenmiştir.</a:t>
                      </a:r>
                      <a:endParaRPr lang="en-US" sz="2000" b="0" i="1" u="none" strike="noStrike" dirty="0">
                        <a:solidFill>
                          <a:schemeClr val="tx1"/>
                        </a:solidFill>
                        <a:effectLst/>
                        <a:latin typeface="Calibri" panose="020F0502020204030204" pitchFamily="34" charset="0"/>
                      </a:endParaRPr>
                    </a:p>
                  </a:txBody>
                  <a:tcPr marL="7620" marR="7620" marT="7620" marB="0" anchor="ctr">
                    <a:solidFill>
                      <a:schemeClr val="accent3">
                        <a:lumMod val="40000"/>
                        <a:lumOff val="6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9117565"/>
                  </a:ext>
                </a:extLst>
              </a:tr>
              <a:tr h="328019">
                <a:tc>
                  <a:txBody>
                    <a:bodyPr/>
                    <a:lstStyle/>
                    <a:p>
                      <a:pPr algn="ctr" fontAlgn="ctr"/>
                      <a:r>
                        <a:rPr lang="en-US" sz="2000" u="none" strike="noStrike" dirty="0">
                          <a:solidFill>
                            <a:schemeClr val="tx1"/>
                          </a:solidFill>
                          <a:effectLst/>
                        </a:rPr>
                        <a:t> </a:t>
                      </a:r>
                      <a:endParaRPr lang="en-US" sz="2000" b="0" i="1" u="none" strike="noStrike" dirty="0">
                        <a:solidFill>
                          <a:schemeClr val="tx1"/>
                        </a:solidFill>
                        <a:effectLst/>
                        <a:latin typeface="Calibri" panose="020F0502020204030204" pitchFamily="34" charset="0"/>
                      </a:endParaRPr>
                    </a:p>
                  </a:txBody>
                  <a:tcPr marL="7620" marR="7620" marT="7620" marB="0" anchor="ctr">
                    <a:solidFill>
                      <a:schemeClr val="accent3">
                        <a:lumMod val="40000"/>
                        <a:lumOff val="60000"/>
                      </a:schemeClr>
                    </a:solidFill>
                  </a:tcPr>
                </a:tc>
                <a:tc>
                  <a:txBody>
                    <a:bodyPr/>
                    <a:lstStyle/>
                    <a:p>
                      <a:pPr algn="ctr" fontAlgn="ctr"/>
                      <a:r>
                        <a:rPr lang="en-US" sz="2000" b="1" u="none" strike="noStrike" dirty="0">
                          <a:effectLst/>
                        </a:rPr>
                        <a:t>Satış Faturası</a:t>
                      </a:r>
                      <a:endParaRPr lang="en-US" sz="2000" b="1" i="1" u="none" strike="noStrike" dirty="0">
                        <a:solidFill>
                          <a:srgbClr val="000000"/>
                        </a:solidFill>
                        <a:effectLst/>
                        <a:latin typeface="Calibri" panose="020F0502020204030204" pitchFamily="34" charset="0"/>
                      </a:endParaRPr>
                    </a:p>
                  </a:txBody>
                  <a:tcPr marL="7620" marR="7620" marT="7620" marB="0" anchor="ctr">
                    <a:solidFill>
                      <a:schemeClr val="accent3">
                        <a:lumMod val="40000"/>
                        <a:lumOff val="60000"/>
                      </a:schemeClr>
                    </a:solidFill>
                  </a:tcPr>
                </a:tc>
                <a:tc>
                  <a:txBody>
                    <a:bodyPr/>
                    <a:lstStyle/>
                    <a:p>
                      <a:pPr algn="ctr" fontAlgn="ctr"/>
                      <a:r>
                        <a:rPr lang="en-US" sz="2000" b="1" u="none" strike="noStrike" dirty="0" err="1">
                          <a:effectLst/>
                        </a:rPr>
                        <a:t>İade</a:t>
                      </a:r>
                      <a:r>
                        <a:rPr lang="en-US" sz="2000" b="1" u="none" strike="noStrike" dirty="0">
                          <a:effectLst/>
                        </a:rPr>
                        <a:t> </a:t>
                      </a:r>
                      <a:r>
                        <a:rPr lang="en-US" sz="2000" b="1" u="none" strike="noStrike" dirty="0" err="1">
                          <a:effectLst/>
                        </a:rPr>
                        <a:t>Faturası</a:t>
                      </a:r>
                      <a:r>
                        <a:rPr lang="tr-TR" sz="2000" b="1" u="none" strike="noStrike" dirty="0">
                          <a:effectLst/>
                        </a:rPr>
                        <a:t> (%20 iade)</a:t>
                      </a:r>
                      <a:endParaRPr lang="en-US" sz="2000" b="1" i="1" u="none" strike="noStrike" dirty="0">
                        <a:solidFill>
                          <a:srgbClr val="000000"/>
                        </a:solidFill>
                        <a:effectLst/>
                        <a:latin typeface="Calibri" panose="020F0502020204030204" pitchFamily="34" charset="0"/>
                      </a:endParaRPr>
                    </a:p>
                  </a:txBody>
                  <a:tcPr marL="7620" marR="7620" marT="7620" marB="0" anchor="ctr">
                    <a:solidFill>
                      <a:schemeClr val="accent3">
                        <a:lumMod val="40000"/>
                        <a:lumOff val="60000"/>
                      </a:schemeClr>
                    </a:solidFill>
                  </a:tcPr>
                </a:tc>
                <a:extLst>
                  <a:ext uri="{0D108BD9-81ED-4DB2-BD59-A6C34878D82A}">
                    <a16:rowId xmlns:a16="http://schemas.microsoft.com/office/drawing/2014/main" val="1117087682"/>
                  </a:ext>
                </a:extLst>
              </a:tr>
              <a:tr h="328019">
                <a:tc>
                  <a:txBody>
                    <a:bodyPr/>
                    <a:lstStyle/>
                    <a:p>
                      <a:pPr algn="l" fontAlgn="ctr"/>
                      <a:r>
                        <a:rPr lang="tr-TR" sz="2000" u="none" strike="noStrike" dirty="0">
                          <a:solidFill>
                            <a:schemeClr val="tx1"/>
                          </a:solidFill>
                          <a:effectLst/>
                        </a:rPr>
                        <a:t>İşlem Bedeli     </a:t>
                      </a:r>
                      <a:endParaRPr lang="en-US" sz="2000" b="0" i="1" u="none" strike="noStrike" dirty="0">
                        <a:solidFill>
                          <a:schemeClr val="tx1"/>
                        </a:solidFill>
                        <a:effectLst/>
                        <a:latin typeface="Calibri" panose="020F0502020204030204" pitchFamily="34" charset="0"/>
                      </a:endParaRPr>
                    </a:p>
                  </a:txBody>
                  <a:tcPr marR="7620" marT="7620" marB="0" anchor="ctr">
                    <a:solidFill>
                      <a:schemeClr val="accent3">
                        <a:lumMod val="40000"/>
                        <a:lumOff val="60000"/>
                      </a:schemeClr>
                    </a:solidFill>
                  </a:tcPr>
                </a:tc>
                <a:tc>
                  <a:txBody>
                    <a:bodyPr/>
                    <a:lstStyle/>
                    <a:p>
                      <a:pPr algn="r" fontAlgn="ctr"/>
                      <a:r>
                        <a:rPr lang="tr-TR" sz="2000" u="none" strike="noStrike" dirty="0">
                          <a:effectLst/>
                        </a:rPr>
                        <a:t>500.000,00</a:t>
                      </a:r>
                      <a:endParaRPr lang="en-US" sz="2000" b="0" i="1" u="none" strike="noStrike" dirty="0">
                        <a:solidFill>
                          <a:srgbClr val="000000"/>
                        </a:solidFill>
                        <a:effectLst/>
                        <a:latin typeface="Calibri" panose="020F0502020204030204" pitchFamily="34" charset="0"/>
                      </a:endParaRPr>
                    </a:p>
                  </a:txBody>
                  <a:tcPr marL="7620" marR="7620" marT="7620" marB="0" anchor="ctr">
                    <a:solidFill>
                      <a:schemeClr val="accent3">
                        <a:lumMod val="40000"/>
                        <a:lumOff val="60000"/>
                      </a:schemeClr>
                    </a:solidFill>
                  </a:tcPr>
                </a:tc>
                <a:tc>
                  <a:txBody>
                    <a:bodyPr/>
                    <a:lstStyle/>
                    <a:p>
                      <a:pPr algn="r" fontAlgn="ctr"/>
                      <a:r>
                        <a:rPr lang="tr-TR" sz="2000" u="none" strike="noStrike">
                          <a:effectLst/>
                        </a:rPr>
                        <a:t>100.000,00</a:t>
                      </a:r>
                      <a:endParaRPr lang="en-US" sz="2000" b="0" i="1" u="none" strike="noStrike">
                        <a:solidFill>
                          <a:srgbClr val="000000"/>
                        </a:solidFill>
                        <a:effectLst/>
                        <a:latin typeface="Calibri" panose="020F0502020204030204" pitchFamily="34" charset="0"/>
                      </a:endParaRPr>
                    </a:p>
                  </a:txBody>
                  <a:tcPr marL="7620" marR="7620" marT="7620" marB="0" anchor="ctr">
                    <a:solidFill>
                      <a:schemeClr val="accent3">
                        <a:lumMod val="40000"/>
                        <a:lumOff val="60000"/>
                      </a:schemeClr>
                    </a:solidFill>
                  </a:tcPr>
                </a:tc>
                <a:extLst>
                  <a:ext uri="{0D108BD9-81ED-4DB2-BD59-A6C34878D82A}">
                    <a16:rowId xmlns:a16="http://schemas.microsoft.com/office/drawing/2014/main" val="310032212"/>
                  </a:ext>
                </a:extLst>
              </a:tr>
              <a:tr h="328019">
                <a:tc>
                  <a:txBody>
                    <a:bodyPr/>
                    <a:lstStyle/>
                    <a:p>
                      <a:pPr algn="l" fontAlgn="ctr"/>
                      <a:r>
                        <a:rPr lang="tr-TR" sz="2000" u="none" strike="noStrike" dirty="0">
                          <a:solidFill>
                            <a:schemeClr val="tx1"/>
                          </a:solidFill>
                          <a:effectLst/>
                        </a:rPr>
                        <a:t>Hesaplanan KDV                                </a:t>
                      </a:r>
                      <a:endParaRPr lang="en-US" sz="2000" b="0" i="1" u="none" strike="noStrike" dirty="0">
                        <a:solidFill>
                          <a:schemeClr val="tx1"/>
                        </a:solidFill>
                        <a:effectLst/>
                        <a:latin typeface="Calibri" panose="020F0502020204030204" pitchFamily="34" charset="0"/>
                      </a:endParaRPr>
                    </a:p>
                  </a:txBody>
                  <a:tcPr marR="7620" marT="7620" marB="0" anchor="ctr">
                    <a:solidFill>
                      <a:schemeClr val="accent3">
                        <a:lumMod val="40000"/>
                        <a:lumOff val="60000"/>
                      </a:schemeClr>
                    </a:solidFill>
                  </a:tcPr>
                </a:tc>
                <a:tc>
                  <a:txBody>
                    <a:bodyPr/>
                    <a:lstStyle/>
                    <a:p>
                      <a:pPr algn="r" fontAlgn="ctr"/>
                      <a:r>
                        <a:rPr lang="tr-TR" sz="2000" u="none" strike="noStrike" dirty="0">
                          <a:effectLst/>
                        </a:rPr>
                        <a:t>50.000,00</a:t>
                      </a:r>
                      <a:endParaRPr lang="en-US" sz="2000" b="0" i="1" u="none" strike="noStrike" dirty="0">
                        <a:solidFill>
                          <a:srgbClr val="000000"/>
                        </a:solidFill>
                        <a:effectLst/>
                        <a:latin typeface="Calibri" panose="020F0502020204030204" pitchFamily="34" charset="0"/>
                      </a:endParaRPr>
                    </a:p>
                  </a:txBody>
                  <a:tcPr marL="7620" marR="7620" marT="7620" marB="0" anchor="ctr">
                    <a:solidFill>
                      <a:schemeClr val="accent3">
                        <a:lumMod val="40000"/>
                        <a:lumOff val="60000"/>
                      </a:schemeClr>
                    </a:solidFill>
                  </a:tcPr>
                </a:tc>
                <a:tc>
                  <a:txBody>
                    <a:bodyPr/>
                    <a:lstStyle/>
                    <a:p>
                      <a:pPr algn="r" fontAlgn="ctr"/>
                      <a:r>
                        <a:rPr lang="tr-TR" sz="2000" b="1" u="none" strike="noStrike" dirty="0">
                          <a:solidFill>
                            <a:srgbClr val="FF0000"/>
                          </a:solidFill>
                          <a:effectLst/>
                        </a:rPr>
                        <a:t>1.000,00</a:t>
                      </a:r>
                      <a:endParaRPr lang="en-US" sz="2000" b="1" i="1" u="none" strike="noStrike" dirty="0">
                        <a:solidFill>
                          <a:srgbClr val="FF0000"/>
                        </a:solidFill>
                        <a:effectLst/>
                        <a:latin typeface="Calibri" panose="020F0502020204030204" pitchFamily="34" charset="0"/>
                      </a:endParaRPr>
                    </a:p>
                  </a:txBody>
                  <a:tcPr marL="7620" marR="7620" marT="7620" marB="0" anchor="ctr">
                    <a:solidFill>
                      <a:schemeClr val="accent3">
                        <a:lumMod val="40000"/>
                        <a:lumOff val="60000"/>
                      </a:schemeClr>
                    </a:solidFill>
                  </a:tcPr>
                </a:tc>
                <a:extLst>
                  <a:ext uri="{0D108BD9-81ED-4DB2-BD59-A6C34878D82A}">
                    <a16:rowId xmlns:a16="http://schemas.microsoft.com/office/drawing/2014/main" val="1519619342"/>
                  </a:ext>
                </a:extLst>
              </a:tr>
              <a:tr h="328019">
                <a:tc>
                  <a:txBody>
                    <a:bodyPr/>
                    <a:lstStyle/>
                    <a:p>
                      <a:pPr algn="l" fontAlgn="ctr"/>
                      <a:r>
                        <a:rPr lang="tr-TR" sz="2000" i="0" u="none" strike="noStrike" dirty="0">
                          <a:solidFill>
                            <a:schemeClr val="tx1"/>
                          </a:solidFill>
                          <a:effectLst/>
                        </a:rPr>
                        <a:t>Tevkifat Oranı                                     </a:t>
                      </a:r>
                      <a:endParaRPr lang="en-US" sz="2000" b="0" i="0" u="none" strike="noStrike" dirty="0">
                        <a:solidFill>
                          <a:schemeClr val="tx1"/>
                        </a:solidFill>
                        <a:effectLst/>
                        <a:latin typeface="Calibri" panose="020F0502020204030204" pitchFamily="34" charset="0"/>
                      </a:endParaRPr>
                    </a:p>
                  </a:txBody>
                  <a:tcPr marR="7620" marT="7620" marB="0" anchor="ctr">
                    <a:solidFill>
                      <a:schemeClr val="accent3">
                        <a:lumMod val="40000"/>
                        <a:lumOff val="60000"/>
                      </a:schemeClr>
                    </a:solidFill>
                  </a:tcPr>
                </a:tc>
                <a:tc>
                  <a:txBody>
                    <a:bodyPr/>
                    <a:lstStyle/>
                    <a:p>
                      <a:pPr algn="r" fontAlgn="ctr"/>
                      <a:r>
                        <a:rPr lang="tr-TR" sz="2000" b="0" i="0" u="none" strike="noStrike" dirty="0">
                          <a:solidFill>
                            <a:srgbClr val="000000"/>
                          </a:solidFill>
                          <a:effectLst/>
                          <a:latin typeface="Calibri" panose="020F0502020204030204" pitchFamily="34" charset="0"/>
                        </a:rPr>
                        <a:t>9/10</a:t>
                      </a:r>
                      <a:endParaRPr lang="en-US" sz="2000" b="0" i="0" u="none" strike="noStrike" dirty="0">
                        <a:solidFill>
                          <a:srgbClr val="000000"/>
                        </a:solidFill>
                        <a:effectLst/>
                        <a:latin typeface="Calibri" panose="020F0502020204030204" pitchFamily="34" charset="0"/>
                      </a:endParaRPr>
                    </a:p>
                  </a:txBody>
                  <a:tcPr marL="7620" marR="7620" marT="7620" marB="0" anchor="ctr">
                    <a:solidFill>
                      <a:schemeClr val="accent3">
                        <a:lumMod val="40000"/>
                        <a:lumOff val="60000"/>
                      </a:schemeClr>
                    </a:solidFill>
                  </a:tcPr>
                </a:tc>
                <a:tc>
                  <a:txBody>
                    <a:bodyPr/>
                    <a:lstStyle/>
                    <a:p>
                      <a:pPr algn="r" fontAlgn="ctr"/>
                      <a:r>
                        <a:rPr lang="tr-TR" sz="2000" u="none" strike="noStrike" dirty="0">
                          <a:effectLst/>
                        </a:rPr>
                        <a:t>--</a:t>
                      </a:r>
                      <a:endParaRPr lang="en-US" sz="2000" b="0" i="1" u="none" strike="noStrike" dirty="0">
                        <a:solidFill>
                          <a:srgbClr val="000000"/>
                        </a:solidFill>
                        <a:effectLst/>
                        <a:latin typeface="Calibri" panose="020F0502020204030204" pitchFamily="34" charset="0"/>
                      </a:endParaRPr>
                    </a:p>
                  </a:txBody>
                  <a:tcPr marL="7620" marR="7620" marT="7620" marB="0" anchor="ctr">
                    <a:solidFill>
                      <a:schemeClr val="accent3">
                        <a:lumMod val="40000"/>
                        <a:lumOff val="60000"/>
                      </a:schemeClr>
                    </a:solidFill>
                  </a:tcPr>
                </a:tc>
                <a:extLst>
                  <a:ext uri="{0D108BD9-81ED-4DB2-BD59-A6C34878D82A}">
                    <a16:rowId xmlns:a16="http://schemas.microsoft.com/office/drawing/2014/main" val="362179956"/>
                  </a:ext>
                </a:extLst>
              </a:tr>
              <a:tr h="328019">
                <a:tc>
                  <a:txBody>
                    <a:bodyPr/>
                    <a:lstStyle/>
                    <a:p>
                      <a:pPr algn="l" fontAlgn="ctr"/>
                      <a:r>
                        <a:rPr lang="tr-TR" sz="2000" u="none" strike="noStrike" dirty="0">
                          <a:solidFill>
                            <a:schemeClr val="tx1"/>
                          </a:solidFill>
                          <a:effectLst/>
                        </a:rPr>
                        <a:t>Alıcı tarafından Tevkif Edilecek KDV </a:t>
                      </a:r>
                      <a:endParaRPr lang="en-US" sz="2000" b="0" i="1" u="none" strike="noStrike" dirty="0">
                        <a:solidFill>
                          <a:schemeClr val="tx1"/>
                        </a:solidFill>
                        <a:effectLst/>
                        <a:latin typeface="Calibri" panose="020F0502020204030204" pitchFamily="34" charset="0"/>
                      </a:endParaRPr>
                    </a:p>
                  </a:txBody>
                  <a:tcPr marR="7620" marT="7620" marB="0" anchor="ctr">
                    <a:solidFill>
                      <a:schemeClr val="accent3">
                        <a:lumMod val="40000"/>
                        <a:lumOff val="60000"/>
                      </a:schemeClr>
                    </a:solidFill>
                  </a:tcPr>
                </a:tc>
                <a:tc>
                  <a:txBody>
                    <a:bodyPr/>
                    <a:lstStyle/>
                    <a:p>
                      <a:pPr algn="r" fontAlgn="ctr"/>
                      <a:r>
                        <a:rPr lang="tr-TR" sz="2000" u="none" strike="noStrike" dirty="0">
                          <a:effectLst/>
                        </a:rPr>
                        <a:t>45.000,00</a:t>
                      </a:r>
                      <a:endParaRPr lang="en-US" sz="2000" b="0" i="1" u="none" strike="noStrike" dirty="0">
                        <a:solidFill>
                          <a:srgbClr val="FF0000"/>
                        </a:solidFill>
                        <a:effectLst/>
                        <a:latin typeface="Calibri" panose="020F0502020204030204" pitchFamily="34" charset="0"/>
                      </a:endParaRPr>
                    </a:p>
                  </a:txBody>
                  <a:tcPr marL="7620" marR="7620" marT="7620" marB="0" anchor="ctr">
                    <a:solidFill>
                      <a:schemeClr val="accent3">
                        <a:lumMod val="40000"/>
                        <a:lumOff val="60000"/>
                      </a:schemeClr>
                    </a:solidFill>
                  </a:tcPr>
                </a:tc>
                <a:tc>
                  <a:txBody>
                    <a:bodyPr/>
                    <a:lstStyle/>
                    <a:p>
                      <a:pPr algn="r" fontAlgn="ctr"/>
                      <a:r>
                        <a:rPr lang="tr-TR" sz="2000" u="none" strike="noStrike">
                          <a:effectLst/>
                        </a:rPr>
                        <a:t>--</a:t>
                      </a:r>
                      <a:endParaRPr lang="en-US" sz="2000" b="0" i="1" u="none" strike="noStrike">
                        <a:solidFill>
                          <a:srgbClr val="000000"/>
                        </a:solidFill>
                        <a:effectLst/>
                        <a:latin typeface="Calibri" panose="020F0502020204030204" pitchFamily="34" charset="0"/>
                      </a:endParaRPr>
                    </a:p>
                  </a:txBody>
                  <a:tcPr marL="7620" marR="7620" marT="7620" marB="0" anchor="ctr">
                    <a:solidFill>
                      <a:schemeClr val="accent3">
                        <a:lumMod val="40000"/>
                        <a:lumOff val="60000"/>
                      </a:schemeClr>
                    </a:solidFill>
                  </a:tcPr>
                </a:tc>
                <a:extLst>
                  <a:ext uri="{0D108BD9-81ED-4DB2-BD59-A6C34878D82A}">
                    <a16:rowId xmlns:a16="http://schemas.microsoft.com/office/drawing/2014/main" val="2634983144"/>
                  </a:ext>
                </a:extLst>
              </a:tr>
              <a:tr h="328019">
                <a:tc>
                  <a:txBody>
                    <a:bodyPr/>
                    <a:lstStyle/>
                    <a:p>
                      <a:pPr algn="l" fontAlgn="ctr"/>
                      <a:r>
                        <a:rPr lang="tr-TR" sz="2000" u="none" strike="noStrike" dirty="0">
                          <a:solidFill>
                            <a:schemeClr val="tx1"/>
                          </a:solidFill>
                          <a:effectLst/>
                        </a:rPr>
                        <a:t>Satıcı tarafından Beyan Edilen KDV </a:t>
                      </a:r>
                      <a:endParaRPr lang="en-US" sz="2000" b="0" i="1" u="none" strike="noStrike" dirty="0">
                        <a:solidFill>
                          <a:schemeClr val="tx1"/>
                        </a:solidFill>
                        <a:effectLst/>
                        <a:latin typeface="Calibri" panose="020F0502020204030204" pitchFamily="34" charset="0"/>
                      </a:endParaRPr>
                    </a:p>
                  </a:txBody>
                  <a:tcPr marR="7620" marT="7620" marB="0" anchor="ctr">
                    <a:solidFill>
                      <a:schemeClr val="accent3">
                        <a:lumMod val="40000"/>
                        <a:lumOff val="60000"/>
                      </a:schemeClr>
                    </a:solidFill>
                  </a:tcPr>
                </a:tc>
                <a:tc>
                  <a:txBody>
                    <a:bodyPr/>
                    <a:lstStyle/>
                    <a:p>
                      <a:pPr algn="r" fontAlgn="ctr"/>
                      <a:r>
                        <a:rPr lang="tr-TR" sz="2000" b="1" u="none" strike="noStrike" dirty="0">
                          <a:solidFill>
                            <a:srgbClr val="FF0000"/>
                          </a:solidFill>
                          <a:effectLst/>
                        </a:rPr>
                        <a:t>5.000,00</a:t>
                      </a:r>
                      <a:endParaRPr lang="en-US" sz="2000" b="1" i="1" u="none" strike="noStrike" dirty="0">
                        <a:solidFill>
                          <a:srgbClr val="FF0000"/>
                        </a:solidFill>
                        <a:effectLst/>
                        <a:latin typeface="Calibri" panose="020F0502020204030204" pitchFamily="34" charset="0"/>
                      </a:endParaRPr>
                    </a:p>
                  </a:txBody>
                  <a:tcPr marL="7620" marR="7620" marT="7620" marB="0" anchor="ctr">
                    <a:solidFill>
                      <a:schemeClr val="accent3">
                        <a:lumMod val="40000"/>
                        <a:lumOff val="60000"/>
                      </a:schemeClr>
                    </a:solidFill>
                  </a:tcPr>
                </a:tc>
                <a:tc>
                  <a:txBody>
                    <a:bodyPr/>
                    <a:lstStyle/>
                    <a:p>
                      <a:pPr algn="r" fontAlgn="ctr"/>
                      <a:r>
                        <a:rPr lang="tr-TR" sz="2000" u="none" strike="noStrike" dirty="0">
                          <a:solidFill>
                            <a:srgbClr val="FF0000"/>
                          </a:solidFill>
                          <a:effectLst/>
                        </a:rPr>
                        <a:t>--</a:t>
                      </a:r>
                      <a:endParaRPr lang="en-US" sz="2000" b="0" i="1" u="none" strike="noStrike" dirty="0">
                        <a:solidFill>
                          <a:srgbClr val="FF0000"/>
                        </a:solidFill>
                        <a:effectLst/>
                        <a:latin typeface="Calibri" panose="020F0502020204030204" pitchFamily="34" charset="0"/>
                      </a:endParaRPr>
                    </a:p>
                  </a:txBody>
                  <a:tcPr marL="7620" marR="7620" marT="7620" marB="0" anchor="ctr">
                    <a:solidFill>
                      <a:schemeClr val="accent3">
                        <a:lumMod val="40000"/>
                        <a:lumOff val="60000"/>
                      </a:schemeClr>
                    </a:solidFill>
                  </a:tcPr>
                </a:tc>
                <a:extLst>
                  <a:ext uri="{0D108BD9-81ED-4DB2-BD59-A6C34878D82A}">
                    <a16:rowId xmlns:a16="http://schemas.microsoft.com/office/drawing/2014/main" val="112232575"/>
                  </a:ext>
                </a:extLst>
              </a:tr>
              <a:tr h="328019">
                <a:tc>
                  <a:txBody>
                    <a:bodyPr/>
                    <a:lstStyle/>
                    <a:p>
                      <a:pPr algn="l" fontAlgn="ctr"/>
                      <a:r>
                        <a:rPr lang="tr-TR" sz="2000" u="none" strike="noStrike" dirty="0">
                          <a:solidFill>
                            <a:schemeClr val="tx1"/>
                          </a:solidFill>
                          <a:effectLst/>
                        </a:rPr>
                        <a:t>Tevkifat Dahil Toplam Tutar               </a:t>
                      </a:r>
                      <a:endParaRPr lang="en-US" sz="2000" b="0" i="1" u="none" strike="noStrike" dirty="0">
                        <a:solidFill>
                          <a:schemeClr val="tx1"/>
                        </a:solidFill>
                        <a:effectLst/>
                        <a:latin typeface="Calibri" panose="020F0502020204030204" pitchFamily="34" charset="0"/>
                      </a:endParaRPr>
                    </a:p>
                  </a:txBody>
                  <a:tcPr marR="7620" marT="7620" marB="0" anchor="ctr">
                    <a:solidFill>
                      <a:schemeClr val="accent3">
                        <a:lumMod val="40000"/>
                        <a:lumOff val="60000"/>
                      </a:schemeClr>
                    </a:solidFill>
                  </a:tcPr>
                </a:tc>
                <a:tc>
                  <a:txBody>
                    <a:bodyPr/>
                    <a:lstStyle/>
                    <a:p>
                      <a:pPr algn="r" fontAlgn="ctr"/>
                      <a:r>
                        <a:rPr lang="tr-TR" sz="2000" u="none" strike="noStrike">
                          <a:effectLst/>
                        </a:rPr>
                        <a:t>545.000,00</a:t>
                      </a:r>
                      <a:endParaRPr lang="en-US" sz="2000" b="0" i="1" u="none" strike="noStrike">
                        <a:solidFill>
                          <a:srgbClr val="000000"/>
                        </a:solidFill>
                        <a:effectLst/>
                        <a:latin typeface="Calibri" panose="020F0502020204030204" pitchFamily="34" charset="0"/>
                      </a:endParaRPr>
                    </a:p>
                  </a:txBody>
                  <a:tcPr marL="7620" marR="7620" marT="7620" marB="0" anchor="ctr">
                    <a:solidFill>
                      <a:schemeClr val="accent3">
                        <a:lumMod val="40000"/>
                        <a:lumOff val="60000"/>
                      </a:schemeClr>
                    </a:solidFill>
                  </a:tcPr>
                </a:tc>
                <a:tc>
                  <a:txBody>
                    <a:bodyPr/>
                    <a:lstStyle/>
                    <a:p>
                      <a:pPr algn="r" fontAlgn="ctr"/>
                      <a:r>
                        <a:rPr lang="tr-TR" sz="2000" u="none" strike="noStrike" dirty="0">
                          <a:effectLst/>
                        </a:rPr>
                        <a:t>--</a:t>
                      </a:r>
                      <a:endParaRPr lang="en-US" sz="2000" b="0" i="1" u="none" strike="noStrike" dirty="0">
                        <a:solidFill>
                          <a:srgbClr val="000000"/>
                        </a:solidFill>
                        <a:effectLst/>
                        <a:latin typeface="Calibri" panose="020F0502020204030204" pitchFamily="34" charset="0"/>
                      </a:endParaRPr>
                    </a:p>
                  </a:txBody>
                  <a:tcPr marL="7620" marR="7620" marT="7620" marB="0" anchor="ctr">
                    <a:solidFill>
                      <a:schemeClr val="accent3">
                        <a:lumMod val="40000"/>
                        <a:lumOff val="60000"/>
                      </a:schemeClr>
                    </a:solidFill>
                  </a:tcPr>
                </a:tc>
                <a:extLst>
                  <a:ext uri="{0D108BD9-81ED-4DB2-BD59-A6C34878D82A}">
                    <a16:rowId xmlns:a16="http://schemas.microsoft.com/office/drawing/2014/main" val="589660185"/>
                  </a:ext>
                </a:extLst>
              </a:tr>
              <a:tr h="340635">
                <a:tc>
                  <a:txBody>
                    <a:bodyPr/>
                    <a:lstStyle/>
                    <a:p>
                      <a:pPr algn="l" fontAlgn="ctr"/>
                      <a:r>
                        <a:rPr lang="tr-TR" sz="2000" u="none" strike="noStrike" dirty="0">
                          <a:solidFill>
                            <a:schemeClr val="tx1"/>
                          </a:solidFill>
                          <a:effectLst/>
                        </a:rPr>
                        <a:t>Tevkifat Hariç Toplam Tutar              </a:t>
                      </a:r>
                      <a:endParaRPr lang="en-US" sz="2000" b="0" i="1" u="none" strike="noStrike" dirty="0">
                        <a:solidFill>
                          <a:schemeClr val="tx1"/>
                        </a:solidFill>
                        <a:effectLst/>
                        <a:latin typeface="Calibri" panose="020F0502020204030204" pitchFamily="34" charset="0"/>
                      </a:endParaRPr>
                    </a:p>
                  </a:txBody>
                  <a:tcPr marR="7620" marT="7620" marB="0" anchor="ctr">
                    <a:solidFill>
                      <a:schemeClr val="accent3">
                        <a:lumMod val="40000"/>
                        <a:lumOff val="60000"/>
                      </a:schemeClr>
                    </a:solidFill>
                  </a:tcPr>
                </a:tc>
                <a:tc>
                  <a:txBody>
                    <a:bodyPr/>
                    <a:lstStyle/>
                    <a:p>
                      <a:pPr algn="r" fontAlgn="ctr"/>
                      <a:r>
                        <a:rPr lang="tr-TR" sz="2000" u="none" strike="noStrike">
                          <a:effectLst/>
                        </a:rPr>
                        <a:t>505.000,00</a:t>
                      </a:r>
                      <a:endParaRPr lang="en-US" sz="2000" b="0" i="1" u="none" strike="noStrike">
                        <a:solidFill>
                          <a:srgbClr val="000000"/>
                        </a:solidFill>
                        <a:effectLst/>
                        <a:latin typeface="Calibri" panose="020F0502020204030204" pitchFamily="34" charset="0"/>
                      </a:endParaRPr>
                    </a:p>
                  </a:txBody>
                  <a:tcPr marL="7620" marR="7620" marT="7620" marB="0" anchor="ctr">
                    <a:solidFill>
                      <a:schemeClr val="accent3">
                        <a:lumMod val="40000"/>
                        <a:lumOff val="60000"/>
                      </a:schemeClr>
                    </a:solidFill>
                  </a:tcPr>
                </a:tc>
                <a:tc>
                  <a:txBody>
                    <a:bodyPr/>
                    <a:lstStyle/>
                    <a:p>
                      <a:pPr algn="r" fontAlgn="ctr"/>
                      <a:r>
                        <a:rPr lang="tr-TR" sz="2000" u="none" strike="noStrike" dirty="0">
                          <a:effectLst/>
                        </a:rPr>
                        <a:t>101.000,00</a:t>
                      </a:r>
                      <a:endParaRPr lang="en-US" sz="2000" b="0" i="1" u="none" strike="noStrike" dirty="0">
                        <a:solidFill>
                          <a:srgbClr val="000000"/>
                        </a:solidFill>
                        <a:effectLst/>
                        <a:latin typeface="Calibri" panose="020F0502020204030204" pitchFamily="34" charset="0"/>
                      </a:endParaRPr>
                    </a:p>
                  </a:txBody>
                  <a:tcPr marL="7620" marR="7620" marT="7620" marB="0" anchor="ctr">
                    <a:solidFill>
                      <a:schemeClr val="accent3">
                        <a:lumMod val="40000"/>
                        <a:lumOff val="60000"/>
                      </a:schemeClr>
                    </a:solidFill>
                  </a:tcPr>
                </a:tc>
                <a:extLst>
                  <a:ext uri="{0D108BD9-81ED-4DB2-BD59-A6C34878D82A}">
                    <a16:rowId xmlns:a16="http://schemas.microsoft.com/office/drawing/2014/main" val="4237143629"/>
                  </a:ext>
                </a:extLst>
              </a:tr>
            </a:tbl>
          </a:graphicData>
        </a:graphic>
      </p:graphicFrame>
      <p:cxnSp>
        <p:nvCxnSpPr>
          <p:cNvPr id="5" name="Düz Ok Bağlayıcısı 4">
            <a:extLst>
              <a:ext uri="{FF2B5EF4-FFF2-40B4-BE49-F238E27FC236}">
                <a16:creationId xmlns:a16="http://schemas.microsoft.com/office/drawing/2014/main" id="{E25A7684-CB07-41D7-8EAD-DA885D348E51}"/>
              </a:ext>
            </a:extLst>
          </p:cNvPr>
          <p:cNvCxnSpPr/>
          <p:nvPr/>
        </p:nvCxnSpPr>
        <p:spPr>
          <a:xfrm flipV="1">
            <a:off x="8719457" y="4680856"/>
            <a:ext cx="1861457" cy="972000"/>
          </a:xfrm>
          <a:prstGeom prst="straightConnector1">
            <a:avLst/>
          </a:prstGeom>
          <a:ln w="88900">
            <a:tailEnd type="triangle"/>
          </a:ln>
        </p:spPr>
        <p:style>
          <a:lnRef idx="1">
            <a:schemeClr val="accent2"/>
          </a:lnRef>
          <a:fillRef idx="0">
            <a:schemeClr val="accent2"/>
          </a:fillRef>
          <a:effectRef idx="0">
            <a:schemeClr val="accent2"/>
          </a:effectRef>
          <a:fontRef idx="minor">
            <a:schemeClr val="tx1"/>
          </a:fontRef>
        </p:style>
      </p:cxnSp>
      <p:sp>
        <p:nvSpPr>
          <p:cNvPr id="13" name="Alt Başlık 8">
            <a:extLst>
              <a:ext uri="{FF2B5EF4-FFF2-40B4-BE49-F238E27FC236}">
                <a16:creationId xmlns:a16="http://schemas.microsoft.com/office/drawing/2014/main" id="{D423C54F-CCA1-460B-93EA-8F8CA96A0882}"/>
              </a:ext>
            </a:extLst>
          </p:cNvPr>
          <p:cNvSpPr txBox="1">
            <a:spLocks/>
          </p:cNvSpPr>
          <p:nvPr/>
        </p:nvSpPr>
        <p:spPr>
          <a:xfrm>
            <a:off x="1137186" y="53380"/>
            <a:ext cx="9917628"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Clr>
                <a:srgbClr val="282828"/>
              </a:buClr>
              <a:buSzPts val="2200"/>
            </a:pPr>
            <a:r>
              <a:rPr lang="tr-TR" altLang="en-US" sz="2800" b="1" dirty="0">
                <a:solidFill>
                  <a:schemeClr val="tx1"/>
                </a:solidFill>
                <a:latin typeface="Montserrat" panose="02000505000000020004" pitchFamily="2" charset="77"/>
                <a:cs typeface="Open Sans Semibold" panose="020B0706030804020204" pitchFamily="34" charset="0"/>
                <a:sym typeface="Open Sans Semibold" panose="020B0706030804020204" pitchFamily="34" charset="0"/>
              </a:rPr>
              <a:t>KDV Yönünden Dikkat Edilmes</a:t>
            </a:r>
            <a:r>
              <a:rPr lang="tr-TR" altLang="en-US" sz="2800" b="1" dirty="0">
                <a:latin typeface="Montserrat" panose="02000505000000020004" pitchFamily="2" charset="77"/>
                <a:cs typeface="Open Sans Semibold" panose="020B0706030804020204" pitchFamily="34" charset="0"/>
                <a:sym typeface="Open Sans Semibold" panose="020B0706030804020204" pitchFamily="34" charset="0"/>
              </a:rPr>
              <a:t>i Gerekenler</a:t>
            </a:r>
            <a:endParaRPr lang="tr-TR" sz="2800" dirty="0"/>
          </a:p>
        </p:txBody>
      </p:sp>
    </p:spTree>
    <p:extLst>
      <p:ext uri="{BB962C8B-B14F-4D97-AF65-F5344CB8AC3E}">
        <p14:creationId xmlns:p14="http://schemas.microsoft.com/office/powerpoint/2010/main" val="2294504797"/>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29" name="Metin kutusu 28">
            <a:extLst>
              <a:ext uri="{FF2B5EF4-FFF2-40B4-BE49-F238E27FC236}">
                <a16:creationId xmlns:a16="http://schemas.microsoft.com/office/drawing/2014/main" id="{43922D01-819F-443E-9F6A-EF57188FCF5C}"/>
              </a:ext>
            </a:extLst>
          </p:cNvPr>
          <p:cNvSpPr txBox="1"/>
          <p:nvPr/>
        </p:nvSpPr>
        <p:spPr>
          <a:xfrm>
            <a:off x="5784850" y="4559060"/>
            <a:ext cx="5559425" cy="1077218"/>
          </a:xfrm>
          <a:prstGeom prst="rect">
            <a:avLst/>
          </a:prstGeom>
          <a:noFill/>
        </p:spPr>
        <p:txBody>
          <a:bodyPr wrap="square">
            <a:spAutoFit/>
          </a:bodyPr>
          <a:lstStyle/>
          <a:p>
            <a:pPr algn="ctr" rtl="0"/>
            <a:r>
              <a:rPr lang="tr-TR" sz="3200" dirty="0"/>
              <a:t>Enflasyon Düzeltmesi Hakkında Yapılan Son Açıklamalar</a:t>
            </a:r>
          </a:p>
        </p:txBody>
      </p:sp>
      <p:grpSp>
        <p:nvGrpSpPr>
          <p:cNvPr id="22" name="Группа 1">
            <a:extLst>
              <a:ext uri="{FF2B5EF4-FFF2-40B4-BE49-F238E27FC236}">
                <a16:creationId xmlns:a16="http://schemas.microsoft.com/office/drawing/2014/main" id="{CCDE5979-C342-4812-AFDA-49C093ADEE68}"/>
              </a:ext>
            </a:extLst>
          </p:cNvPr>
          <p:cNvGrpSpPr/>
          <p:nvPr/>
        </p:nvGrpSpPr>
        <p:grpSpPr>
          <a:xfrm>
            <a:off x="1620557" y="1402509"/>
            <a:ext cx="3095625" cy="4383088"/>
            <a:chOff x="2149475" y="1312862"/>
            <a:chExt cx="3095625" cy="4383088"/>
          </a:xfrm>
        </p:grpSpPr>
        <p:sp>
          <p:nvSpPr>
            <p:cNvPr id="23" name="Google Shape;182;p16">
              <a:extLst>
                <a:ext uri="{FF2B5EF4-FFF2-40B4-BE49-F238E27FC236}">
                  <a16:creationId xmlns:a16="http://schemas.microsoft.com/office/drawing/2014/main" id="{FBB38557-E56E-4FD1-999C-D3B66F03CFE3}"/>
                </a:ext>
              </a:extLst>
            </p:cNvPr>
            <p:cNvSpPr/>
            <p:nvPr/>
          </p:nvSpPr>
          <p:spPr>
            <a:xfrm>
              <a:off x="3714750" y="1312862"/>
              <a:ext cx="1327150" cy="825500"/>
            </a:xfrm>
            <a:custGeom>
              <a:avLst/>
              <a:gdLst/>
              <a:ahLst/>
              <a:cxnLst/>
              <a:rect l="l" t="t" r="r" b="b"/>
              <a:pathLst>
                <a:path w="836" h="520" extrusionOk="0">
                  <a:moveTo>
                    <a:pt x="21" y="520"/>
                  </a:moveTo>
                  <a:lnTo>
                    <a:pt x="21" y="520"/>
                  </a:lnTo>
                  <a:lnTo>
                    <a:pt x="749" y="520"/>
                  </a:lnTo>
                  <a:lnTo>
                    <a:pt x="836" y="423"/>
                  </a:lnTo>
                  <a:lnTo>
                    <a:pt x="836" y="0"/>
                  </a:lnTo>
                  <a:lnTo>
                    <a:pt x="0" y="520"/>
                  </a:lnTo>
                  <a:lnTo>
                    <a:pt x="21" y="520"/>
                  </a:lnTo>
                  <a:close/>
                </a:path>
              </a:pathLst>
            </a:custGeom>
            <a:solidFill>
              <a:srgbClr val="FA911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24" name="Google Shape;183;p16">
              <a:extLst>
                <a:ext uri="{FF2B5EF4-FFF2-40B4-BE49-F238E27FC236}">
                  <a16:creationId xmlns:a16="http://schemas.microsoft.com/office/drawing/2014/main" id="{81470799-F65C-445D-911A-19DB2982C112}"/>
                </a:ext>
              </a:extLst>
            </p:cNvPr>
            <p:cNvSpPr/>
            <p:nvPr/>
          </p:nvSpPr>
          <p:spPr>
            <a:xfrm>
              <a:off x="2392362" y="1312862"/>
              <a:ext cx="1322387" cy="825500"/>
            </a:xfrm>
            <a:custGeom>
              <a:avLst/>
              <a:gdLst/>
              <a:ahLst/>
              <a:cxnLst/>
              <a:rect l="l" t="t" r="r" b="b"/>
              <a:pathLst>
                <a:path w="833" h="520" extrusionOk="0">
                  <a:moveTo>
                    <a:pt x="0" y="0"/>
                  </a:moveTo>
                  <a:lnTo>
                    <a:pt x="0" y="520"/>
                  </a:lnTo>
                  <a:lnTo>
                    <a:pt x="833" y="520"/>
                  </a:lnTo>
                  <a:lnTo>
                    <a:pt x="0" y="0"/>
                  </a:lnTo>
                  <a:close/>
                </a:path>
              </a:pathLst>
            </a:custGeom>
            <a:solidFill>
              <a:srgbClr val="FFB35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25" name="Google Shape;184;p16">
              <a:extLst>
                <a:ext uri="{FF2B5EF4-FFF2-40B4-BE49-F238E27FC236}">
                  <a16:creationId xmlns:a16="http://schemas.microsoft.com/office/drawing/2014/main" id="{2E91ABBA-20D4-4F05-965B-6F6146EFC714}"/>
                </a:ext>
              </a:extLst>
            </p:cNvPr>
            <p:cNvSpPr/>
            <p:nvPr/>
          </p:nvSpPr>
          <p:spPr>
            <a:xfrm>
              <a:off x="2392362" y="1312862"/>
              <a:ext cx="2649537" cy="825500"/>
            </a:xfrm>
            <a:custGeom>
              <a:avLst/>
              <a:gdLst/>
              <a:ahLst/>
              <a:cxnLst/>
              <a:rect l="l" t="t" r="r" b="b"/>
              <a:pathLst>
                <a:path w="1669" h="520" extrusionOk="0">
                  <a:moveTo>
                    <a:pt x="1669" y="0"/>
                  </a:moveTo>
                  <a:lnTo>
                    <a:pt x="0" y="0"/>
                  </a:lnTo>
                  <a:lnTo>
                    <a:pt x="833" y="520"/>
                  </a:lnTo>
                  <a:lnTo>
                    <a:pt x="1669" y="0"/>
                  </a:lnTo>
                  <a:close/>
                </a:path>
              </a:pathLst>
            </a:custGeom>
            <a:solidFill>
              <a:srgbClr val="FFA02B"/>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26" name="Google Shape;185;p16">
              <a:extLst>
                <a:ext uri="{FF2B5EF4-FFF2-40B4-BE49-F238E27FC236}">
                  <a16:creationId xmlns:a16="http://schemas.microsoft.com/office/drawing/2014/main" id="{C1316CF0-B0D6-481C-ACF4-A8F586B0C68D}"/>
                </a:ext>
              </a:extLst>
            </p:cNvPr>
            <p:cNvSpPr/>
            <p:nvPr/>
          </p:nvSpPr>
          <p:spPr>
            <a:xfrm>
              <a:off x="4308475" y="3490912"/>
              <a:ext cx="936625" cy="774700"/>
            </a:xfrm>
            <a:custGeom>
              <a:avLst/>
              <a:gdLst/>
              <a:ahLst/>
              <a:cxnLst/>
              <a:rect l="l" t="t" r="r" b="b"/>
              <a:pathLst>
                <a:path w="231" h="191" extrusionOk="0">
                  <a:moveTo>
                    <a:pt x="172" y="0"/>
                  </a:moveTo>
                  <a:cubicBezTo>
                    <a:pt x="0" y="191"/>
                    <a:pt x="0" y="191"/>
                    <a:pt x="0" y="191"/>
                  </a:cubicBezTo>
                  <a:cubicBezTo>
                    <a:pt x="231" y="191"/>
                    <a:pt x="231" y="191"/>
                    <a:pt x="231" y="191"/>
                  </a:cubicBezTo>
                  <a:cubicBezTo>
                    <a:pt x="231" y="189"/>
                    <a:pt x="231" y="187"/>
                    <a:pt x="231" y="184"/>
                  </a:cubicBezTo>
                  <a:cubicBezTo>
                    <a:pt x="231" y="115"/>
                    <a:pt x="211" y="54"/>
                    <a:pt x="172" y="0"/>
                  </a:cubicBezTo>
                  <a:close/>
                </a:path>
              </a:pathLst>
            </a:custGeom>
            <a:solidFill>
              <a:srgbClr val="3DC6D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27" name="Google Shape;186;p16">
              <a:extLst>
                <a:ext uri="{FF2B5EF4-FFF2-40B4-BE49-F238E27FC236}">
                  <a16:creationId xmlns:a16="http://schemas.microsoft.com/office/drawing/2014/main" id="{FFB60BBF-4D8D-4DE3-99F5-4881C8B07F82}"/>
                </a:ext>
              </a:extLst>
            </p:cNvPr>
            <p:cNvSpPr/>
            <p:nvPr/>
          </p:nvSpPr>
          <p:spPr>
            <a:xfrm>
              <a:off x="3609975" y="3006725"/>
              <a:ext cx="1395412" cy="706437"/>
            </a:xfrm>
            <a:custGeom>
              <a:avLst/>
              <a:gdLst/>
              <a:ahLst/>
              <a:cxnLst/>
              <a:rect l="l" t="t" r="r" b="b"/>
              <a:pathLst>
                <a:path w="344" h="174" extrusionOk="0">
                  <a:moveTo>
                    <a:pt x="333" y="104"/>
                  </a:moveTo>
                  <a:cubicBezTo>
                    <a:pt x="290" y="51"/>
                    <a:pt x="229" y="16"/>
                    <a:pt x="153" y="0"/>
                  </a:cubicBezTo>
                  <a:cubicBezTo>
                    <a:pt x="0" y="174"/>
                    <a:pt x="0" y="174"/>
                    <a:pt x="0" y="174"/>
                  </a:cubicBezTo>
                  <a:cubicBezTo>
                    <a:pt x="344" y="119"/>
                    <a:pt x="344" y="119"/>
                    <a:pt x="344" y="119"/>
                  </a:cubicBezTo>
                  <a:cubicBezTo>
                    <a:pt x="340" y="114"/>
                    <a:pt x="337" y="109"/>
                    <a:pt x="333" y="104"/>
                  </a:cubicBezTo>
                  <a:close/>
                </a:path>
              </a:pathLst>
            </a:custGeom>
            <a:solidFill>
              <a:srgbClr val="91E5EB"/>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28" name="Google Shape;187;p16">
              <a:extLst>
                <a:ext uri="{FF2B5EF4-FFF2-40B4-BE49-F238E27FC236}">
                  <a16:creationId xmlns:a16="http://schemas.microsoft.com/office/drawing/2014/main" id="{9B6B3C36-A0AD-4647-A030-98695E83ED10}"/>
                </a:ext>
              </a:extLst>
            </p:cNvPr>
            <p:cNvSpPr/>
            <p:nvPr/>
          </p:nvSpPr>
          <p:spPr>
            <a:xfrm>
              <a:off x="3609975" y="3490912"/>
              <a:ext cx="1395412" cy="774700"/>
            </a:xfrm>
            <a:custGeom>
              <a:avLst/>
              <a:gdLst/>
              <a:ahLst/>
              <a:cxnLst/>
              <a:rect l="l" t="t" r="r" b="b"/>
              <a:pathLst>
                <a:path w="344" h="191" extrusionOk="0">
                  <a:moveTo>
                    <a:pt x="344" y="0"/>
                  </a:moveTo>
                  <a:cubicBezTo>
                    <a:pt x="0" y="55"/>
                    <a:pt x="0" y="55"/>
                    <a:pt x="0" y="55"/>
                  </a:cubicBezTo>
                  <a:cubicBezTo>
                    <a:pt x="49" y="59"/>
                    <a:pt x="89" y="71"/>
                    <a:pt x="119" y="93"/>
                  </a:cubicBezTo>
                  <a:cubicBezTo>
                    <a:pt x="153" y="118"/>
                    <a:pt x="170" y="151"/>
                    <a:pt x="172" y="191"/>
                  </a:cubicBezTo>
                  <a:cubicBezTo>
                    <a:pt x="344" y="0"/>
                    <a:pt x="344" y="0"/>
                    <a:pt x="344" y="0"/>
                  </a:cubicBezTo>
                  <a:cubicBezTo>
                    <a:pt x="344" y="0"/>
                    <a:pt x="344" y="0"/>
                    <a:pt x="344" y="0"/>
                  </a:cubicBezTo>
                  <a:close/>
                </a:path>
              </a:pathLst>
            </a:custGeom>
            <a:solidFill>
              <a:srgbClr val="64D1D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30" name="Google Shape;188;p16">
              <a:extLst>
                <a:ext uri="{FF2B5EF4-FFF2-40B4-BE49-F238E27FC236}">
                  <a16:creationId xmlns:a16="http://schemas.microsoft.com/office/drawing/2014/main" id="{7B83CDEE-A452-4CF3-BAEA-693977DE409B}"/>
                </a:ext>
              </a:extLst>
            </p:cNvPr>
            <p:cNvSpPr/>
            <p:nvPr/>
          </p:nvSpPr>
          <p:spPr>
            <a:xfrm>
              <a:off x="2916237" y="2203450"/>
              <a:ext cx="774700" cy="1509712"/>
            </a:xfrm>
            <a:custGeom>
              <a:avLst/>
              <a:gdLst/>
              <a:ahLst/>
              <a:cxnLst/>
              <a:rect l="l" t="t" r="r" b="b"/>
              <a:pathLst>
                <a:path w="488" h="951" extrusionOk="0">
                  <a:moveTo>
                    <a:pt x="0" y="575"/>
                  </a:moveTo>
                  <a:lnTo>
                    <a:pt x="383" y="951"/>
                  </a:lnTo>
                  <a:lnTo>
                    <a:pt x="488" y="0"/>
                  </a:lnTo>
                  <a:lnTo>
                    <a:pt x="0" y="575"/>
                  </a:lnTo>
                  <a:close/>
                </a:path>
              </a:pathLst>
            </a:custGeom>
            <a:solidFill>
              <a:srgbClr val="8C103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31" name="Google Shape;189;p16">
              <a:extLst>
                <a:ext uri="{FF2B5EF4-FFF2-40B4-BE49-F238E27FC236}">
                  <a16:creationId xmlns:a16="http://schemas.microsoft.com/office/drawing/2014/main" id="{7870FA48-6E15-4C80-A8D3-D6CE2A77FC60}"/>
                </a:ext>
              </a:extLst>
            </p:cNvPr>
            <p:cNvSpPr/>
            <p:nvPr/>
          </p:nvSpPr>
          <p:spPr>
            <a:xfrm>
              <a:off x="2916237" y="3116262"/>
              <a:ext cx="608012" cy="711200"/>
            </a:xfrm>
            <a:custGeom>
              <a:avLst/>
              <a:gdLst/>
              <a:ahLst/>
              <a:cxnLst/>
              <a:rect l="l" t="t" r="r" b="b"/>
              <a:pathLst>
                <a:path w="150" h="175" extrusionOk="0">
                  <a:moveTo>
                    <a:pt x="0" y="175"/>
                  </a:moveTo>
                  <a:cubicBezTo>
                    <a:pt x="61" y="156"/>
                    <a:pt x="109" y="146"/>
                    <a:pt x="142" y="146"/>
                  </a:cubicBezTo>
                  <a:cubicBezTo>
                    <a:pt x="145" y="146"/>
                    <a:pt x="148" y="147"/>
                    <a:pt x="150" y="147"/>
                  </a:cubicBezTo>
                  <a:cubicBezTo>
                    <a:pt x="0" y="0"/>
                    <a:pt x="0" y="0"/>
                    <a:pt x="0" y="0"/>
                  </a:cubicBezTo>
                  <a:lnTo>
                    <a:pt x="0" y="175"/>
                  </a:lnTo>
                  <a:close/>
                </a:path>
              </a:pathLst>
            </a:custGeom>
            <a:solidFill>
              <a:srgbClr val="78012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32" name="Google Shape;190;p16">
              <a:extLst>
                <a:ext uri="{FF2B5EF4-FFF2-40B4-BE49-F238E27FC236}">
                  <a16:creationId xmlns:a16="http://schemas.microsoft.com/office/drawing/2014/main" id="{D526F44B-3B50-4681-B75C-B9A1AF9BF24C}"/>
                </a:ext>
              </a:extLst>
            </p:cNvPr>
            <p:cNvSpPr/>
            <p:nvPr/>
          </p:nvSpPr>
          <p:spPr>
            <a:xfrm>
              <a:off x="3524250" y="2203450"/>
              <a:ext cx="1323975" cy="1509712"/>
            </a:xfrm>
            <a:custGeom>
              <a:avLst/>
              <a:gdLst/>
              <a:ahLst/>
              <a:cxnLst/>
              <a:rect l="l" t="t" r="r" b="b"/>
              <a:pathLst>
                <a:path w="326" h="372" extrusionOk="0">
                  <a:moveTo>
                    <a:pt x="41" y="0"/>
                  </a:moveTo>
                  <a:cubicBezTo>
                    <a:pt x="0" y="372"/>
                    <a:pt x="0" y="372"/>
                    <a:pt x="0" y="372"/>
                  </a:cubicBezTo>
                  <a:cubicBezTo>
                    <a:pt x="156" y="194"/>
                    <a:pt x="156" y="194"/>
                    <a:pt x="156" y="194"/>
                  </a:cubicBezTo>
                  <a:cubicBezTo>
                    <a:pt x="156" y="194"/>
                    <a:pt x="156" y="194"/>
                    <a:pt x="156" y="194"/>
                  </a:cubicBezTo>
                  <a:cubicBezTo>
                    <a:pt x="326" y="0"/>
                    <a:pt x="326" y="0"/>
                    <a:pt x="326" y="0"/>
                  </a:cubicBezTo>
                  <a:lnTo>
                    <a:pt x="41" y="0"/>
                  </a:lnTo>
                  <a:close/>
                </a:path>
              </a:pathLst>
            </a:custGeom>
            <a:solidFill>
              <a:srgbClr val="A632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33" name="Google Shape;191;p16">
              <a:extLst>
                <a:ext uri="{FF2B5EF4-FFF2-40B4-BE49-F238E27FC236}">
                  <a16:creationId xmlns:a16="http://schemas.microsoft.com/office/drawing/2014/main" id="{AB3150CE-1EB7-4FD7-9BD4-15BBBF8F92B6}"/>
                </a:ext>
              </a:extLst>
            </p:cNvPr>
            <p:cNvSpPr/>
            <p:nvPr/>
          </p:nvSpPr>
          <p:spPr>
            <a:xfrm>
              <a:off x="3732212" y="4330700"/>
              <a:ext cx="1050925" cy="974725"/>
            </a:xfrm>
            <a:custGeom>
              <a:avLst/>
              <a:gdLst/>
              <a:ahLst/>
              <a:cxnLst/>
              <a:rect l="l" t="t" r="r" b="b"/>
              <a:pathLst>
                <a:path w="259" h="240" extrusionOk="0">
                  <a:moveTo>
                    <a:pt x="96" y="93"/>
                  </a:moveTo>
                  <a:cubicBezTo>
                    <a:pt x="70" y="113"/>
                    <a:pt x="38" y="124"/>
                    <a:pt x="0" y="127"/>
                  </a:cubicBezTo>
                  <a:cubicBezTo>
                    <a:pt x="259" y="240"/>
                    <a:pt x="259" y="240"/>
                    <a:pt x="259" y="240"/>
                  </a:cubicBezTo>
                  <a:cubicBezTo>
                    <a:pt x="142" y="0"/>
                    <a:pt x="142" y="0"/>
                    <a:pt x="142" y="0"/>
                  </a:cubicBezTo>
                  <a:cubicBezTo>
                    <a:pt x="140" y="40"/>
                    <a:pt x="125" y="71"/>
                    <a:pt x="96" y="93"/>
                  </a:cubicBezTo>
                  <a:close/>
                </a:path>
              </a:pathLst>
            </a:custGeom>
            <a:solidFill>
              <a:srgbClr val="34B2E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34" name="Google Shape;192;p16">
              <a:extLst>
                <a:ext uri="{FF2B5EF4-FFF2-40B4-BE49-F238E27FC236}">
                  <a16:creationId xmlns:a16="http://schemas.microsoft.com/office/drawing/2014/main" id="{5B5B69E8-CED1-4C07-A551-6071E7954A4F}"/>
                </a:ext>
              </a:extLst>
            </p:cNvPr>
            <p:cNvSpPr/>
            <p:nvPr/>
          </p:nvSpPr>
          <p:spPr>
            <a:xfrm>
              <a:off x="4308475" y="4330700"/>
              <a:ext cx="931862" cy="974725"/>
            </a:xfrm>
            <a:custGeom>
              <a:avLst/>
              <a:gdLst/>
              <a:ahLst/>
              <a:cxnLst/>
              <a:rect l="l" t="t" r="r" b="b"/>
              <a:pathLst>
                <a:path w="230" h="240" extrusionOk="0">
                  <a:moveTo>
                    <a:pt x="117" y="240"/>
                  </a:moveTo>
                  <a:cubicBezTo>
                    <a:pt x="188" y="181"/>
                    <a:pt x="225" y="101"/>
                    <a:pt x="230" y="0"/>
                  </a:cubicBezTo>
                  <a:cubicBezTo>
                    <a:pt x="0" y="0"/>
                    <a:pt x="0" y="0"/>
                    <a:pt x="0" y="0"/>
                  </a:cubicBezTo>
                  <a:lnTo>
                    <a:pt x="117" y="240"/>
                  </a:lnTo>
                  <a:close/>
                </a:path>
              </a:pathLst>
            </a:custGeom>
            <a:solidFill>
              <a:srgbClr val="68CBF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35" name="Google Shape;193;p16">
              <a:extLst>
                <a:ext uri="{FF2B5EF4-FFF2-40B4-BE49-F238E27FC236}">
                  <a16:creationId xmlns:a16="http://schemas.microsoft.com/office/drawing/2014/main" id="{588DDA91-C7CE-4BF8-9521-2B5A607A845B}"/>
                </a:ext>
              </a:extLst>
            </p:cNvPr>
            <p:cNvSpPr/>
            <p:nvPr/>
          </p:nvSpPr>
          <p:spPr>
            <a:xfrm>
              <a:off x="3732212" y="4846637"/>
              <a:ext cx="1050925" cy="844550"/>
            </a:xfrm>
            <a:custGeom>
              <a:avLst/>
              <a:gdLst/>
              <a:ahLst/>
              <a:cxnLst/>
              <a:rect l="l" t="t" r="r" b="b"/>
              <a:pathLst>
                <a:path w="259" h="208" extrusionOk="0">
                  <a:moveTo>
                    <a:pt x="0" y="208"/>
                  </a:moveTo>
                  <a:cubicBezTo>
                    <a:pt x="104" y="203"/>
                    <a:pt x="190" y="171"/>
                    <a:pt x="259" y="113"/>
                  </a:cubicBezTo>
                  <a:cubicBezTo>
                    <a:pt x="0" y="0"/>
                    <a:pt x="0" y="0"/>
                    <a:pt x="0" y="0"/>
                  </a:cubicBezTo>
                  <a:lnTo>
                    <a:pt x="0" y="208"/>
                  </a:lnTo>
                  <a:close/>
                </a:path>
              </a:pathLst>
            </a:custGeom>
            <a:solidFill>
              <a:srgbClr val="22A2D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36" name="Google Shape;194;p16">
              <a:extLst>
                <a:ext uri="{FF2B5EF4-FFF2-40B4-BE49-F238E27FC236}">
                  <a16:creationId xmlns:a16="http://schemas.microsoft.com/office/drawing/2014/main" id="{79F3E88D-A024-41CD-9B75-6CA2E2FD5771}"/>
                </a:ext>
              </a:extLst>
            </p:cNvPr>
            <p:cNvSpPr/>
            <p:nvPr/>
          </p:nvSpPr>
          <p:spPr>
            <a:xfrm>
              <a:off x="2546350" y="4416425"/>
              <a:ext cx="1120775" cy="1136650"/>
            </a:xfrm>
            <a:custGeom>
              <a:avLst/>
              <a:gdLst/>
              <a:ahLst/>
              <a:cxnLst/>
              <a:rect l="l" t="t" r="r" b="b"/>
              <a:pathLst>
                <a:path w="276" h="280" extrusionOk="0">
                  <a:moveTo>
                    <a:pt x="0" y="0"/>
                  </a:moveTo>
                  <a:cubicBezTo>
                    <a:pt x="72" y="280"/>
                    <a:pt x="72" y="280"/>
                    <a:pt x="72" y="280"/>
                  </a:cubicBezTo>
                  <a:cubicBezTo>
                    <a:pt x="72" y="280"/>
                    <a:pt x="72" y="280"/>
                    <a:pt x="72" y="280"/>
                  </a:cubicBezTo>
                  <a:cubicBezTo>
                    <a:pt x="276" y="107"/>
                    <a:pt x="276" y="107"/>
                    <a:pt x="276" y="107"/>
                  </a:cubicBezTo>
                  <a:cubicBezTo>
                    <a:pt x="274" y="107"/>
                    <a:pt x="272" y="107"/>
                    <a:pt x="270" y="107"/>
                  </a:cubicBezTo>
                  <a:cubicBezTo>
                    <a:pt x="191" y="107"/>
                    <a:pt x="100" y="72"/>
                    <a:pt x="0" y="0"/>
                  </a:cubicBezTo>
                  <a:close/>
                </a:path>
              </a:pathLst>
            </a:custGeom>
            <a:solidFill>
              <a:srgbClr val="06528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37" name="Google Shape;195;p16">
              <a:extLst>
                <a:ext uri="{FF2B5EF4-FFF2-40B4-BE49-F238E27FC236}">
                  <a16:creationId xmlns:a16="http://schemas.microsoft.com/office/drawing/2014/main" id="{E92D684C-8806-4E6A-AB15-68C238B75E68}"/>
                </a:ext>
              </a:extLst>
            </p:cNvPr>
            <p:cNvSpPr/>
            <p:nvPr/>
          </p:nvSpPr>
          <p:spPr>
            <a:xfrm>
              <a:off x="2838450" y="4851400"/>
              <a:ext cx="828675" cy="844550"/>
            </a:xfrm>
            <a:custGeom>
              <a:avLst/>
              <a:gdLst/>
              <a:ahLst/>
              <a:cxnLst/>
              <a:rect l="l" t="t" r="r" b="b"/>
              <a:pathLst>
                <a:path w="204" h="208" extrusionOk="0">
                  <a:moveTo>
                    <a:pt x="189" y="208"/>
                  </a:moveTo>
                  <a:cubicBezTo>
                    <a:pt x="194" y="208"/>
                    <a:pt x="199" y="207"/>
                    <a:pt x="204" y="207"/>
                  </a:cubicBezTo>
                  <a:cubicBezTo>
                    <a:pt x="204" y="0"/>
                    <a:pt x="204" y="0"/>
                    <a:pt x="204" y="0"/>
                  </a:cubicBezTo>
                  <a:cubicBezTo>
                    <a:pt x="0" y="173"/>
                    <a:pt x="0" y="173"/>
                    <a:pt x="0" y="173"/>
                  </a:cubicBezTo>
                  <a:cubicBezTo>
                    <a:pt x="63" y="196"/>
                    <a:pt x="126" y="208"/>
                    <a:pt x="189" y="208"/>
                  </a:cubicBezTo>
                  <a:close/>
                </a:path>
              </a:pathLst>
            </a:custGeom>
            <a:solidFill>
              <a:srgbClr val="0A436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38" name="Google Shape;196;p16">
              <a:extLst>
                <a:ext uri="{FF2B5EF4-FFF2-40B4-BE49-F238E27FC236}">
                  <a16:creationId xmlns:a16="http://schemas.microsoft.com/office/drawing/2014/main" id="{4BAA7D21-3A5C-4F6A-9DBE-D94D04A5C874}"/>
                </a:ext>
              </a:extLst>
            </p:cNvPr>
            <p:cNvSpPr/>
            <p:nvPr/>
          </p:nvSpPr>
          <p:spPr>
            <a:xfrm>
              <a:off x="2149475" y="4416425"/>
              <a:ext cx="688975" cy="1136650"/>
            </a:xfrm>
            <a:custGeom>
              <a:avLst/>
              <a:gdLst/>
              <a:ahLst/>
              <a:cxnLst/>
              <a:rect l="l" t="t" r="r" b="b"/>
              <a:pathLst>
                <a:path w="170" h="280" extrusionOk="0">
                  <a:moveTo>
                    <a:pt x="0" y="190"/>
                  </a:moveTo>
                  <a:cubicBezTo>
                    <a:pt x="57" y="229"/>
                    <a:pt x="114" y="259"/>
                    <a:pt x="170" y="280"/>
                  </a:cubicBezTo>
                  <a:cubicBezTo>
                    <a:pt x="98" y="0"/>
                    <a:pt x="98" y="0"/>
                    <a:pt x="98" y="0"/>
                  </a:cubicBezTo>
                  <a:lnTo>
                    <a:pt x="0" y="190"/>
                  </a:lnTo>
                  <a:close/>
                </a:path>
              </a:pathLst>
            </a:custGeom>
            <a:solidFill>
              <a:srgbClr val="2070A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grpSp>
      <p:sp>
        <p:nvSpPr>
          <p:cNvPr id="19" name="Alt Başlık 8">
            <a:extLst>
              <a:ext uri="{FF2B5EF4-FFF2-40B4-BE49-F238E27FC236}">
                <a16:creationId xmlns:a16="http://schemas.microsoft.com/office/drawing/2014/main" id="{D9AB2EE7-9874-413E-A786-F33AC05DB101}"/>
              </a:ext>
            </a:extLst>
          </p:cNvPr>
          <p:cNvSpPr txBox="1">
            <a:spLocks/>
          </p:cNvSpPr>
          <p:nvPr/>
        </p:nvSpPr>
        <p:spPr>
          <a:xfrm>
            <a:off x="1902897" y="-51826"/>
            <a:ext cx="7178351" cy="5762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buFontTx/>
              <a:buNone/>
            </a:pPr>
            <a:r>
              <a:rPr lang="tr-TR" altLang="en-US" sz="3200" dirty="0">
                <a:solidFill>
                  <a:schemeClr val="tx1">
                    <a:lumMod val="95000"/>
                    <a:lumOff val="5000"/>
                  </a:schemeClr>
                </a:solidFill>
                <a:latin typeface="Arial Rounded MT Bold" panose="020F0704030504030204" pitchFamily="34" charset="0"/>
              </a:rPr>
              <a:t>DÖNEM SONU HATIRLATMALAR  </a:t>
            </a:r>
            <a:endParaRPr lang="en-US" altLang="en-US" sz="3200" dirty="0">
              <a:solidFill>
                <a:schemeClr val="tx1">
                  <a:lumMod val="95000"/>
                  <a:lumOff val="5000"/>
                </a:schemeClr>
              </a:solidFill>
              <a:latin typeface="Arial Rounded MT Bold" panose="020F0704030504030204" pitchFamily="34" charset="0"/>
            </a:endParaRPr>
          </a:p>
        </p:txBody>
      </p:sp>
    </p:spTree>
    <p:extLst>
      <p:ext uri="{BB962C8B-B14F-4D97-AF65-F5344CB8AC3E}">
        <p14:creationId xmlns:p14="http://schemas.microsoft.com/office/powerpoint/2010/main" val="2796304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Google Shape;625;p31">
            <a:extLst>
              <a:ext uri="{FF2B5EF4-FFF2-40B4-BE49-F238E27FC236}">
                <a16:creationId xmlns:a16="http://schemas.microsoft.com/office/drawing/2014/main" id="{A50000DD-7711-4394-8C09-0A76DDED7B02}"/>
              </a:ext>
            </a:extLst>
          </p:cNvPr>
          <p:cNvSpPr txBox="1">
            <a:spLocks noChangeArrowheads="1"/>
          </p:cNvSpPr>
          <p:nvPr/>
        </p:nvSpPr>
        <p:spPr bwMode="auto">
          <a:xfrm>
            <a:off x="406695" y="1358130"/>
            <a:ext cx="6313081" cy="1236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188" tIns="38083" rIns="76188" bIns="38083"/>
          <a:lstStyle/>
          <a:p>
            <a:pPr>
              <a:lnSpc>
                <a:spcPct val="107000"/>
              </a:lnSpc>
              <a:spcAft>
                <a:spcPts val="800"/>
              </a:spcAft>
            </a:pPr>
            <a:r>
              <a:rPr lang="tr-TR" sz="1800" b="1" dirty="0">
                <a:effectLst/>
                <a:latin typeface="Calibri" panose="020F0502020204030204" pitchFamily="34" charset="0"/>
                <a:ea typeface="Calibri" panose="020F0502020204030204" pitchFamily="34" charset="0"/>
                <a:cs typeface="Arial" panose="020B0604020202020204" pitchFamily="34" charset="0"/>
              </a:rPr>
              <a:t>VUK 298. maddesinde yapılan değişiklikle, yapılmakta olan yatırımlara (YOY) ilişkin enflasyon düzeltmesi (ED) farklarının, dönem kazancıyla ilişkilendirilmeyerek vergisel etkinin ertelenmesi sağlanmıştır.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p:txBody>
      </p:sp>
      <p:sp>
        <p:nvSpPr>
          <p:cNvPr id="32" name="Metin kutusu 31">
            <a:extLst>
              <a:ext uri="{FF2B5EF4-FFF2-40B4-BE49-F238E27FC236}">
                <a16:creationId xmlns:a16="http://schemas.microsoft.com/office/drawing/2014/main" id="{94A5964B-FBC5-430F-9AC9-E5095480C067}"/>
              </a:ext>
            </a:extLst>
          </p:cNvPr>
          <p:cNvSpPr txBox="1"/>
          <p:nvPr/>
        </p:nvSpPr>
        <p:spPr>
          <a:xfrm>
            <a:off x="8027582" y="1493137"/>
            <a:ext cx="3221199" cy="671915"/>
          </a:xfrm>
          <a:prstGeom prst="rect">
            <a:avLst/>
          </a:prstGeom>
          <a:noFill/>
        </p:spPr>
        <p:txBody>
          <a:bodyPr wrap="square">
            <a:spAutoFit/>
          </a:bodyPr>
          <a:lstStyle/>
          <a:p>
            <a:pPr algn="ctr">
              <a:lnSpc>
                <a:spcPct val="107000"/>
              </a:lnSpc>
              <a:spcAft>
                <a:spcPts val="800"/>
              </a:spcAft>
            </a:pPr>
            <a:r>
              <a:rPr lang="tr-TR" sz="1800" b="1" dirty="0">
                <a:effectLst/>
                <a:latin typeface="Calibri" panose="020F0502020204030204" pitchFamily="34" charset="0"/>
                <a:ea typeface="Calibri" panose="020F0502020204030204" pitchFamily="34" charset="0"/>
                <a:cs typeface="Arial" panose="020B0604020202020204" pitchFamily="34" charset="0"/>
              </a:rPr>
              <a:t>01.01.2024 tarihinden geçerli olmak üzere yürürlüğe girmiştir.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p:txBody>
      </p:sp>
      <p:sp>
        <p:nvSpPr>
          <p:cNvPr id="34" name="Freeform 1456">
            <a:extLst>
              <a:ext uri="{FF2B5EF4-FFF2-40B4-BE49-F238E27FC236}">
                <a16:creationId xmlns:a16="http://schemas.microsoft.com/office/drawing/2014/main" id="{CD5CB384-434D-46C2-AE14-44A2EF6D321B}"/>
              </a:ext>
            </a:extLst>
          </p:cNvPr>
          <p:cNvSpPr>
            <a:spLocks/>
          </p:cNvSpPr>
          <p:nvPr/>
        </p:nvSpPr>
        <p:spPr bwMode="auto">
          <a:xfrm>
            <a:off x="0" y="0"/>
            <a:ext cx="12192000" cy="830263"/>
          </a:xfrm>
          <a:custGeom>
            <a:avLst/>
            <a:gdLst>
              <a:gd name="T0" fmla="*/ 12190413 w 2770"/>
              <a:gd name="T1" fmla="*/ 3365014 h 940"/>
              <a:gd name="T2" fmla="*/ 8880958 w 2770"/>
              <a:gd name="T3" fmla="*/ 3219666 h 940"/>
              <a:gd name="T4" fmla="*/ 3124618 w 2770"/>
              <a:gd name="T5" fmla="*/ 3294542 h 940"/>
              <a:gd name="T6" fmla="*/ 0 w 2770"/>
              <a:gd name="T7" fmla="*/ 1915944 h 940"/>
              <a:gd name="T8" fmla="*/ 0 w 2770"/>
              <a:gd name="T9" fmla="*/ 0 h 940"/>
              <a:gd name="T10" fmla="*/ 12190413 w 2770"/>
              <a:gd name="T11" fmla="*/ 0 h 940"/>
              <a:gd name="T12" fmla="*/ 12190413 w 2770"/>
              <a:gd name="T13" fmla="*/ 3365014 h 9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70" h="940">
                <a:moveTo>
                  <a:pt x="2770" y="764"/>
                </a:moveTo>
                <a:cubicBezTo>
                  <a:pt x="2770" y="764"/>
                  <a:pt x="2447" y="531"/>
                  <a:pt x="2018" y="731"/>
                </a:cubicBezTo>
                <a:cubicBezTo>
                  <a:pt x="1568" y="940"/>
                  <a:pt x="1502" y="395"/>
                  <a:pt x="710" y="748"/>
                </a:cubicBezTo>
                <a:cubicBezTo>
                  <a:pt x="296" y="932"/>
                  <a:pt x="0" y="435"/>
                  <a:pt x="0" y="435"/>
                </a:cubicBezTo>
                <a:cubicBezTo>
                  <a:pt x="0" y="0"/>
                  <a:pt x="0" y="0"/>
                  <a:pt x="0" y="0"/>
                </a:cubicBezTo>
                <a:cubicBezTo>
                  <a:pt x="2770" y="0"/>
                  <a:pt x="2770" y="0"/>
                  <a:pt x="2770" y="0"/>
                </a:cubicBezTo>
                <a:lnTo>
                  <a:pt x="2770" y="764"/>
                </a:lnTo>
                <a:close/>
              </a:path>
            </a:pathLst>
          </a:custGeom>
          <a:solidFill>
            <a:schemeClr val="accent2">
              <a:lumMod val="75000"/>
              <a:alpha val="50000"/>
            </a:schemeClr>
          </a:solidFill>
          <a:ln>
            <a:noFill/>
          </a:ln>
        </p:spPr>
        <p:txBody>
          <a:bodyPr/>
          <a:lstStyle/>
          <a:p>
            <a:pPr algn="ctr"/>
            <a:endParaRPr lang="tr-TR" dirty="0">
              <a:solidFill>
                <a:schemeClr val="tx1">
                  <a:lumMod val="95000"/>
                  <a:lumOff val="5000"/>
                </a:schemeClr>
              </a:solidFill>
            </a:endParaRPr>
          </a:p>
        </p:txBody>
      </p:sp>
      <p:sp>
        <p:nvSpPr>
          <p:cNvPr id="35" name="Metin kutusu 34">
            <a:extLst>
              <a:ext uri="{FF2B5EF4-FFF2-40B4-BE49-F238E27FC236}">
                <a16:creationId xmlns:a16="http://schemas.microsoft.com/office/drawing/2014/main" id="{577987CF-E1B4-4F4A-989C-FF4AD93E138C}"/>
              </a:ext>
            </a:extLst>
          </p:cNvPr>
          <p:cNvSpPr txBox="1"/>
          <p:nvPr/>
        </p:nvSpPr>
        <p:spPr>
          <a:xfrm>
            <a:off x="1167585" y="44967"/>
            <a:ext cx="10224315" cy="461665"/>
          </a:xfrm>
          <a:prstGeom prst="rect">
            <a:avLst/>
          </a:prstGeom>
          <a:noFill/>
        </p:spPr>
        <p:txBody>
          <a:bodyPr wrap="square">
            <a:spAutoFit/>
          </a:bodyPr>
          <a:lstStyle/>
          <a:p>
            <a:pPr rtl="0"/>
            <a:r>
              <a:rPr lang="tr-TR" sz="2400" b="1">
                <a:solidFill>
                  <a:schemeClr val="tx1">
                    <a:lumMod val="95000"/>
                    <a:lumOff val="5000"/>
                  </a:schemeClr>
                </a:solidFill>
                <a:latin typeface="Calibri  "/>
              </a:rPr>
              <a:t>Yapılmakta Olan Yatırımlar Hesabında Enflasyon Düzeltmesi</a:t>
            </a:r>
            <a:endParaRPr lang="tr-TR" sz="2400" b="1" dirty="0">
              <a:solidFill>
                <a:schemeClr val="tx1">
                  <a:lumMod val="95000"/>
                  <a:lumOff val="5000"/>
                </a:schemeClr>
              </a:solidFill>
              <a:latin typeface="Calibri  "/>
            </a:endParaRPr>
          </a:p>
        </p:txBody>
      </p:sp>
      <p:sp>
        <p:nvSpPr>
          <p:cNvPr id="18" name="Metin kutusu 17">
            <a:extLst>
              <a:ext uri="{FF2B5EF4-FFF2-40B4-BE49-F238E27FC236}">
                <a16:creationId xmlns:a16="http://schemas.microsoft.com/office/drawing/2014/main" id="{550010FA-4AB3-4C02-A767-077270814434}"/>
              </a:ext>
            </a:extLst>
          </p:cNvPr>
          <p:cNvSpPr txBox="1"/>
          <p:nvPr/>
        </p:nvSpPr>
        <p:spPr>
          <a:xfrm>
            <a:off x="344984" y="3122211"/>
            <a:ext cx="11307681" cy="3077124"/>
          </a:xfrm>
          <a:prstGeom prst="rect">
            <a:avLst/>
          </a:prstGeom>
          <a:noFill/>
        </p:spPr>
        <p:txBody>
          <a:bodyPr wrap="square">
            <a:spAutoFit/>
          </a:bodyPr>
          <a:lstStyle/>
          <a:p>
            <a:pPr>
              <a:lnSpc>
                <a:spcPct val="107000"/>
              </a:lnSpc>
              <a:spcAft>
                <a:spcPts val="800"/>
              </a:spcAft>
            </a:pPr>
            <a:r>
              <a:rPr lang="tr-TR" sz="2200" b="1" dirty="0">
                <a:effectLst/>
                <a:latin typeface="Calibri" panose="020F0502020204030204" pitchFamily="34" charset="0"/>
                <a:ea typeface="Calibri" panose="020F0502020204030204" pitchFamily="34" charset="0"/>
                <a:cs typeface="Arial" panose="020B0604020202020204" pitchFamily="34" charset="0"/>
              </a:rPr>
              <a:t>Yapılan düzenlemeye göre; </a:t>
            </a:r>
            <a:endParaRPr lang="en-US" sz="2200" b="1"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buFont typeface="Calibri" panose="020F0502020204030204" pitchFamily="34" charset="0"/>
              <a:buChar char="•"/>
            </a:pPr>
            <a:r>
              <a:rPr lang="tr-TR" sz="2200" dirty="0">
                <a:effectLst/>
                <a:latin typeface="Calibri" panose="020F0502020204030204" pitchFamily="34" charset="0"/>
                <a:ea typeface="Calibri" panose="020F0502020204030204" pitchFamily="34" charset="0"/>
                <a:cs typeface="Arial" panose="020B0604020202020204" pitchFamily="34" charset="0"/>
              </a:rPr>
              <a:t>ED uygulandığı dönemlerde, YOY hesapları düzeltme işlemine tabi tutulur. </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buFont typeface="Calibri" panose="020F0502020204030204" pitchFamily="34" charset="0"/>
              <a:buChar char="•"/>
            </a:pPr>
            <a:r>
              <a:rPr lang="tr-TR" sz="2200" dirty="0">
                <a:effectLst/>
                <a:latin typeface="Calibri" panose="020F0502020204030204" pitchFamily="34" charset="0"/>
                <a:ea typeface="Calibri" panose="020F0502020204030204" pitchFamily="34" charset="0"/>
                <a:cs typeface="Arial" panose="020B0604020202020204" pitchFamily="34" charset="0"/>
              </a:rPr>
              <a:t>Düzeltme sonrası oluşan ED olumlu farkları özel bir fon hesabında izlenir. </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buFont typeface="Calibri" panose="020F0502020204030204" pitchFamily="34" charset="0"/>
              <a:buChar char="•"/>
            </a:pPr>
            <a:r>
              <a:rPr lang="tr-TR" sz="2200" dirty="0">
                <a:effectLst/>
                <a:latin typeface="Calibri" panose="020F0502020204030204" pitchFamily="34" charset="0"/>
                <a:ea typeface="Calibri" panose="020F0502020204030204" pitchFamily="34" charset="0"/>
                <a:cs typeface="Arial" panose="020B0604020202020204" pitchFamily="34" charset="0"/>
              </a:rPr>
              <a:t>Özel fon hesabına alınan bu tutarlar, yatırımın tamamlanarak ilgili iktisadi kıymetin aktifleştirildiği dönem ile bu dönemi takip eden dört hesap dönemi içerisinde eşit taksitler halinde dönem kazancının tespitinde dikkate alınır.</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Calibri" panose="020F0502020204030204" pitchFamily="34" charset="0"/>
              <a:buChar char="•"/>
            </a:pPr>
            <a:r>
              <a:rPr lang="tr-TR" sz="2200" dirty="0">
                <a:effectLst/>
                <a:latin typeface="Calibri" panose="020F0502020204030204" pitchFamily="34" charset="0"/>
                <a:ea typeface="Calibri" panose="020F0502020204030204" pitchFamily="34" charset="0"/>
                <a:cs typeface="Arial" panose="020B0604020202020204" pitchFamily="34" charset="0"/>
              </a:rPr>
              <a:t>Özel fon hesabında izlenen tutarlar, dönem kazancının tespitinde dikkate alınıncaya kadar her yıl bir önceki yıla ilişkin olarak belirlenen yeniden değerleme oranında artırılır. </a:t>
            </a:r>
            <a:endParaRPr lang="en-US" sz="2200" dirty="0">
              <a:effectLst/>
              <a:latin typeface="Calibri" panose="020F0502020204030204" pitchFamily="34" charset="0"/>
              <a:ea typeface="Calibri" panose="020F0502020204030204" pitchFamily="34" charset="0"/>
              <a:cs typeface="Arial" panose="020B0604020202020204" pitchFamily="34" charset="0"/>
            </a:endParaRPr>
          </a:p>
        </p:txBody>
      </p:sp>
      <p:cxnSp>
        <p:nvCxnSpPr>
          <p:cNvPr id="7" name="Düz Bağlayıcı 6">
            <a:extLst>
              <a:ext uri="{FF2B5EF4-FFF2-40B4-BE49-F238E27FC236}">
                <a16:creationId xmlns:a16="http://schemas.microsoft.com/office/drawing/2014/main" id="{3EE005ED-33B9-4336-99E8-0FD0D270F423}"/>
              </a:ext>
            </a:extLst>
          </p:cNvPr>
          <p:cNvCxnSpPr/>
          <p:nvPr/>
        </p:nvCxnSpPr>
        <p:spPr>
          <a:xfrm>
            <a:off x="395597" y="3009015"/>
            <a:ext cx="11523035" cy="0"/>
          </a:xfrm>
          <a:prstGeom prst="line">
            <a:avLst/>
          </a:prstGeom>
          <a:ln w="190500"/>
        </p:spPr>
        <p:style>
          <a:lnRef idx="1">
            <a:schemeClr val="accent2"/>
          </a:lnRef>
          <a:fillRef idx="0">
            <a:schemeClr val="accent2"/>
          </a:fillRef>
          <a:effectRef idx="0">
            <a:schemeClr val="accent2"/>
          </a:effectRef>
          <a:fontRef idx="minor">
            <a:schemeClr val="tx1"/>
          </a:fontRef>
        </p:style>
      </p:cxnSp>
      <p:cxnSp>
        <p:nvCxnSpPr>
          <p:cNvPr id="12" name="Düz Bağlayıcı 11">
            <a:extLst>
              <a:ext uri="{FF2B5EF4-FFF2-40B4-BE49-F238E27FC236}">
                <a16:creationId xmlns:a16="http://schemas.microsoft.com/office/drawing/2014/main" id="{EFB27494-E786-41D3-9D97-4FA5324A4894}"/>
              </a:ext>
            </a:extLst>
          </p:cNvPr>
          <p:cNvCxnSpPr>
            <a:cxnSpLocks/>
          </p:cNvCxnSpPr>
          <p:nvPr/>
        </p:nvCxnSpPr>
        <p:spPr>
          <a:xfrm flipH="1">
            <a:off x="5220587" y="1039446"/>
            <a:ext cx="3317359" cy="1969863"/>
          </a:xfrm>
          <a:prstGeom prst="line">
            <a:avLst/>
          </a:prstGeom>
          <a:ln w="1905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80431845"/>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Google Shape;625;p31">
            <a:extLst>
              <a:ext uri="{FF2B5EF4-FFF2-40B4-BE49-F238E27FC236}">
                <a16:creationId xmlns:a16="http://schemas.microsoft.com/office/drawing/2014/main" id="{A50000DD-7711-4394-8C09-0A76DDED7B02}"/>
              </a:ext>
            </a:extLst>
          </p:cNvPr>
          <p:cNvSpPr txBox="1">
            <a:spLocks noChangeArrowheads="1"/>
          </p:cNvSpPr>
          <p:nvPr/>
        </p:nvSpPr>
        <p:spPr bwMode="auto">
          <a:xfrm>
            <a:off x="556645" y="1586955"/>
            <a:ext cx="11361987" cy="258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188" tIns="38083" rIns="76188" bIns="38083"/>
          <a:lstStyle/>
          <a:p>
            <a:r>
              <a:rPr lang="tr-TR" sz="2300" dirty="0">
                <a:effectLst/>
                <a:latin typeface="Calibri" panose="020F0502020204030204" pitchFamily="34" charset="0"/>
                <a:ea typeface="Calibri" panose="020F0502020204030204" pitchFamily="34" charset="0"/>
                <a:cs typeface="Arial" panose="020B0604020202020204" pitchFamily="34" charset="0"/>
              </a:rPr>
              <a:t>Yatırımın çeşitli nedenlerle </a:t>
            </a:r>
            <a:r>
              <a:rPr lang="tr-TR" sz="2300" b="1" dirty="0">
                <a:effectLst/>
                <a:latin typeface="Calibri" panose="020F0502020204030204" pitchFamily="34" charset="0"/>
                <a:ea typeface="Calibri" panose="020F0502020204030204" pitchFamily="34" charset="0"/>
                <a:cs typeface="Arial" panose="020B0604020202020204" pitchFamily="34" charset="0"/>
              </a:rPr>
              <a:t>tamamlanamaması</a:t>
            </a:r>
            <a:r>
              <a:rPr lang="tr-TR" sz="2300" dirty="0">
                <a:effectLst/>
                <a:latin typeface="Calibri" panose="020F0502020204030204" pitchFamily="34" charset="0"/>
                <a:ea typeface="Calibri" panose="020F0502020204030204" pitchFamily="34" charset="0"/>
                <a:cs typeface="Arial" panose="020B0604020202020204" pitchFamily="34" charset="0"/>
              </a:rPr>
              <a:t>, iktisadi kıymetin aktifleştirilmesinden sonra faaliyetin beş hesap dönemi içerisinde </a:t>
            </a:r>
            <a:r>
              <a:rPr lang="tr-TR" sz="2300" b="1" dirty="0">
                <a:effectLst/>
                <a:latin typeface="Calibri" panose="020F0502020204030204" pitchFamily="34" charset="0"/>
                <a:ea typeface="Calibri" panose="020F0502020204030204" pitchFamily="34" charset="0"/>
                <a:cs typeface="Arial" panose="020B0604020202020204" pitchFamily="34" charset="0"/>
              </a:rPr>
              <a:t>sona erdirilmesi </a:t>
            </a:r>
            <a:r>
              <a:rPr lang="tr-TR" sz="2300" dirty="0">
                <a:effectLst/>
                <a:latin typeface="Calibri" panose="020F0502020204030204" pitchFamily="34" charset="0"/>
                <a:ea typeface="Calibri" panose="020F0502020204030204" pitchFamily="34" charset="0"/>
                <a:cs typeface="Arial" panose="020B0604020202020204" pitchFamily="34" charset="0"/>
              </a:rPr>
              <a:t>veya özel fon hesabında izlenen tutarların başka bir hesaba </a:t>
            </a:r>
            <a:r>
              <a:rPr lang="tr-TR" sz="2300" b="1" dirty="0">
                <a:effectLst/>
                <a:latin typeface="Calibri" panose="020F0502020204030204" pitchFamily="34" charset="0"/>
                <a:ea typeface="Calibri" panose="020F0502020204030204" pitchFamily="34" charset="0"/>
                <a:cs typeface="Arial" panose="020B0604020202020204" pitchFamily="34" charset="0"/>
              </a:rPr>
              <a:t>nakledilmesi</a:t>
            </a:r>
            <a:r>
              <a:rPr lang="tr-TR" sz="2300" dirty="0">
                <a:effectLst/>
                <a:latin typeface="Calibri" panose="020F0502020204030204" pitchFamily="34" charset="0"/>
                <a:ea typeface="Calibri" panose="020F0502020204030204" pitchFamily="34" charset="0"/>
                <a:cs typeface="Arial" panose="020B0604020202020204" pitchFamily="34" charset="0"/>
              </a:rPr>
              <a:t> ya da </a:t>
            </a:r>
            <a:r>
              <a:rPr lang="tr-TR" sz="2300" b="1" dirty="0">
                <a:effectLst/>
                <a:latin typeface="Calibri" panose="020F0502020204030204" pitchFamily="34" charset="0"/>
                <a:ea typeface="Calibri" panose="020F0502020204030204" pitchFamily="34" charset="0"/>
                <a:cs typeface="Arial" panose="020B0604020202020204" pitchFamily="34" charset="0"/>
              </a:rPr>
              <a:t>işletmeden çekilmesi </a:t>
            </a:r>
            <a:r>
              <a:rPr lang="tr-TR" sz="2300" dirty="0">
                <a:effectLst/>
                <a:latin typeface="Calibri" panose="020F0502020204030204" pitchFamily="34" charset="0"/>
                <a:ea typeface="Calibri" panose="020F0502020204030204" pitchFamily="34" charset="0"/>
                <a:cs typeface="Arial" panose="020B0604020202020204" pitchFamily="34" charset="0"/>
              </a:rPr>
              <a:t>hallerinde, dönem kazancında dikkate alınmayan tutarlar yatırımın tamamlanamadığı, faaliyetin sonlandırıldığı veya özel fon hesabının kısmen veya tamamen bu düzenlemeye aykırı şekilde kullanıldığı dönemin kurum kazancının tespitinde dikkate alınacaktır</a:t>
            </a:r>
            <a:endParaRPr lang="en-US" sz="2300" i="1" dirty="0">
              <a:effectLst/>
              <a:latin typeface="Calibri" panose="020F0502020204030204" pitchFamily="34" charset="0"/>
              <a:ea typeface="Calibri" panose="020F0502020204030204" pitchFamily="34" charset="0"/>
              <a:cs typeface="Arial" panose="020B0604020202020204" pitchFamily="34" charset="0"/>
            </a:endParaRPr>
          </a:p>
        </p:txBody>
      </p:sp>
      <p:sp>
        <p:nvSpPr>
          <p:cNvPr id="34" name="Freeform 1456">
            <a:extLst>
              <a:ext uri="{FF2B5EF4-FFF2-40B4-BE49-F238E27FC236}">
                <a16:creationId xmlns:a16="http://schemas.microsoft.com/office/drawing/2014/main" id="{CD5CB384-434D-46C2-AE14-44A2EF6D321B}"/>
              </a:ext>
            </a:extLst>
          </p:cNvPr>
          <p:cNvSpPr>
            <a:spLocks/>
          </p:cNvSpPr>
          <p:nvPr/>
        </p:nvSpPr>
        <p:spPr bwMode="auto">
          <a:xfrm>
            <a:off x="0" y="0"/>
            <a:ext cx="12192000" cy="830263"/>
          </a:xfrm>
          <a:custGeom>
            <a:avLst/>
            <a:gdLst>
              <a:gd name="T0" fmla="*/ 12190413 w 2770"/>
              <a:gd name="T1" fmla="*/ 3365014 h 940"/>
              <a:gd name="T2" fmla="*/ 8880958 w 2770"/>
              <a:gd name="T3" fmla="*/ 3219666 h 940"/>
              <a:gd name="T4" fmla="*/ 3124618 w 2770"/>
              <a:gd name="T5" fmla="*/ 3294542 h 940"/>
              <a:gd name="T6" fmla="*/ 0 w 2770"/>
              <a:gd name="T7" fmla="*/ 1915944 h 940"/>
              <a:gd name="T8" fmla="*/ 0 w 2770"/>
              <a:gd name="T9" fmla="*/ 0 h 940"/>
              <a:gd name="T10" fmla="*/ 12190413 w 2770"/>
              <a:gd name="T11" fmla="*/ 0 h 940"/>
              <a:gd name="T12" fmla="*/ 12190413 w 2770"/>
              <a:gd name="T13" fmla="*/ 3365014 h 9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70" h="940">
                <a:moveTo>
                  <a:pt x="2770" y="764"/>
                </a:moveTo>
                <a:cubicBezTo>
                  <a:pt x="2770" y="764"/>
                  <a:pt x="2447" y="531"/>
                  <a:pt x="2018" y="731"/>
                </a:cubicBezTo>
                <a:cubicBezTo>
                  <a:pt x="1568" y="940"/>
                  <a:pt x="1502" y="395"/>
                  <a:pt x="710" y="748"/>
                </a:cubicBezTo>
                <a:cubicBezTo>
                  <a:pt x="296" y="932"/>
                  <a:pt x="0" y="435"/>
                  <a:pt x="0" y="435"/>
                </a:cubicBezTo>
                <a:cubicBezTo>
                  <a:pt x="0" y="0"/>
                  <a:pt x="0" y="0"/>
                  <a:pt x="0" y="0"/>
                </a:cubicBezTo>
                <a:cubicBezTo>
                  <a:pt x="2770" y="0"/>
                  <a:pt x="2770" y="0"/>
                  <a:pt x="2770" y="0"/>
                </a:cubicBezTo>
                <a:lnTo>
                  <a:pt x="2770" y="764"/>
                </a:lnTo>
                <a:close/>
              </a:path>
            </a:pathLst>
          </a:custGeom>
          <a:solidFill>
            <a:schemeClr val="accent2">
              <a:lumMod val="75000"/>
              <a:alpha val="50000"/>
            </a:schemeClr>
          </a:solidFill>
          <a:ln>
            <a:noFill/>
          </a:ln>
        </p:spPr>
        <p:txBody>
          <a:bodyPr/>
          <a:lstStyle/>
          <a:p>
            <a:pPr algn="ctr"/>
            <a:endParaRPr lang="tr-TR" dirty="0">
              <a:solidFill>
                <a:schemeClr val="tx1">
                  <a:lumMod val="95000"/>
                  <a:lumOff val="5000"/>
                </a:schemeClr>
              </a:solidFill>
            </a:endParaRPr>
          </a:p>
        </p:txBody>
      </p:sp>
      <p:sp>
        <p:nvSpPr>
          <p:cNvPr id="35" name="Metin kutusu 34">
            <a:extLst>
              <a:ext uri="{FF2B5EF4-FFF2-40B4-BE49-F238E27FC236}">
                <a16:creationId xmlns:a16="http://schemas.microsoft.com/office/drawing/2014/main" id="{577987CF-E1B4-4F4A-989C-FF4AD93E138C}"/>
              </a:ext>
            </a:extLst>
          </p:cNvPr>
          <p:cNvSpPr txBox="1"/>
          <p:nvPr/>
        </p:nvSpPr>
        <p:spPr>
          <a:xfrm>
            <a:off x="1167585" y="44967"/>
            <a:ext cx="10224315" cy="461665"/>
          </a:xfrm>
          <a:prstGeom prst="rect">
            <a:avLst/>
          </a:prstGeom>
          <a:noFill/>
        </p:spPr>
        <p:txBody>
          <a:bodyPr wrap="square">
            <a:spAutoFit/>
          </a:bodyPr>
          <a:lstStyle/>
          <a:p>
            <a:pPr rtl="0"/>
            <a:r>
              <a:rPr lang="tr-TR" sz="2400" b="1" dirty="0">
                <a:solidFill>
                  <a:schemeClr val="tx1">
                    <a:lumMod val="95000"/>
                    <a:lumOff val="5000"/>
                  </a:schemeClr>
                </a:solidFill>
                <a:latin typeface="Calibri  "/>
              </a:rPr>
              <a:t>Yapılmakta Olan Yatırımlar Hesabında Enflasyon Düzeltmesi</a:t>
            </a:r>
          </a:p>
        </p:txBody>
      </p:sp>
      <p:sp>
        <p:nvSpPr>
          <p:cNvPr id="15" name="Metin kutusu 14">
            <a:extLst>
              <a:ext uri="{FF2B5EF4-FFF2-40B4-BE49-F238E27FC236}">
                <a16:creationId xmlns:a16="http://schemas.microsoft.com/office/drawing/2014/main" id="{92246FF2-96AE-469A-B84C-A694A3D1318F}"/>
              </a:ext>
            </a:extLst>
          </p:cNvPr>
          <p:cNvSpPr txBox="1"/>
          <p:nvPr/>
        </p:nvSpPr>
        <p:spPr>
          <a:xfrm>
            <a:off x="192061" y="4426095"/>
            <a:ext cx="10897698" cy="1590307"/>
          </a:xfrm>
          <a:prstGeom prst="rect">
            <a:avLst/>
          </a:prstGeom>
          <a:noFill/>
        </p:spPr>
        <p:txBody>
          <a:bodyPr wrap="square">
            <a:spAutoFit/>
          </a:bodyPr>
          <a:lstStyle/>
          <a:p>
            <a:pPr>
              <a:lnSpc>
                <a:spcPct val="107000"/>
              </a:lnSpc>
              <a:spcAft>
                <a:spcPts val="800"/>
              </a:spcAft>
            </a:pPr>
            <a:r>
              <a:rPr lang="tr-TR" sz="2300" dirty="0">
                <a:effectLst/>
                <a:latin typeface="Calibri" panose="020F0502020204030204" pitchFamily="34" charset="0"/>
                <a:ea typeface="Calibri" panose="020F0502020204030204" pitchFamily="34" charset="0"/>
                <a:cs typeface="Arial" panose="020B0604020202020204" pitchFamily="34" charset="0"/>
              </a:rPr>
              <a:t>Bu kapsamda, hesap dönemi takvim yılı olan ve 2024 hesap dönemine ilişkin geçici vergi dönemlerinde </a:t>
            </a:r>
            <a:r>
              <a:rPr lang="tr-TR" sz="2300" dirty="0">
                <a:latin typeface="Calibri" panose="020F0502020204030204" pitchFamily="34" charset="0"/>
                <a:ea typeface="Calibri" panose="020F0502020204030204" pitchFamily="34" charset="0"/>
                <a:cs typeface="Arial" panose="020B0604020202020204" pitchFamily="34" charset="0"/>
              </a:rPr>
              <a:t>YOY</a:t>
            </a:r>
            <a:r>
              <a:rPr lang="tr-TR" sz="2300" dirty="0">
                <a:effectLst/>
                <a:latin typeface="Calibri" panose="020F0502020204030204" pitchFamily="34" charset="0"/>
                <a:ea typeface="Calibri" panose="020F0502020204030204" pitchFamily="34" charset="0"/>
                <a:cs typeface="Arial" panose="020B0604020202020204" pitchFamily="34" charset="0"/>
              </a:rPr>
              <a:t> hesabından kaynaklanan ED farklarını vergi matrahının tespitinde dikkate alanların, kayıtlarını düzelterek, ED farklarını hesap dönemi sonuna kadar özel fon hesabına almaları gerekmektedir. </a:t>
            </a:r>
            <a:endParaRPr lang="en-US" sz="2300" dirty="0">
              <a:effectLst/>
              <a:latin typeface="Calibri" panose="020F0502020204030204" pitchFamily="34" charset="0"/>
              <a:ea typeface="Calibri" panose="020F0502020204030204" pitchFamily="34" charset="0"/>
              <a:cs typeface="Arial" panose="020B0604020202020204" pitchFamily="34" charset="0"/>
            </a:endParaRPr>
          </a:p>
        </p:txBody>
      </p:sp>
      <p:cxnSp>
        <p:nvCxnSpPr>
          <p:cNvPr id="5" name="Düz Bağlayıcı 4">
            <a:extLst>
              <a:ext uri="{FF2B5EF4-FFF2-40B4-BE49-F238E27FC236}">
                <a16:creationId xmlns:a16="http://schemas.microsoft.com/office/drawing/2014/main" id="{F9D9E7C3-1C0C-4DA7-A73A-D23A0EE98D3B}"/>
              </a:ext>
            </a:extLst>
          </p:cNvPr>
          <p:cNvCxnSpPr/>
          <p:nvPr/>
        </p:nvCxnSpPr>
        <p:spPr>
          <a:xfrm>
            <a:off x="266489" y="4061638"/>
            <a:ext cx="10887739" cy="0"/>
          </a:xfrm>
          <a:prstGeom prst="line">
            <a:avLst/>
          </a:prstGeom>
          <a:ln w="155575"/>
        </p:spPr>
        <p:style>
          <a:lnRef idx="1">
            <a:schemeClr val="accent1"/>
          </a:lnRef>
          <a:fillRef idx="0">
            <a:schemeClr val="accent1"/>
          </a:fillRef>
          <a:effectRef idx="0">
            <a:schemeClr val="accent1"/>
          </a:effectRef>
          <a:fontRef idx="minor">
            <a:schemeClr val="tx1"/>
          </a:fontRef>
        </p:style>
      </p:cxnSp>
      <p:cxnSp>
        <p:nvCxnSpPr>
          <p:cNvPr id="7" name="Düz Bağlayıcı 6">
            <a:extLst>
              <a:ext uri="{FF2B5EF4-FFF2-40B4-BE49-F238E27FC236}">
                <a16:creationId xmlns:a16="http://schemas.microsoft.com/office/drawing/2014/main" id="{B92B4F1B-39E9-4E81-8126-6493E62D72EF}"/>
              </a:ext>
            </a:extLst>
          </p:cNvPr>
          <p:cNvCxnSpPr/>
          <p:nvPr/>
        </p:nvCxnSpPr>
        <p:spPr>
          <a:xfrm>
            <a:off x="266489" y="1924493"/>
            <a:ext cx="0" cy="2222205"/>
          </a:xfrm>
          <a:prstGeom prst="line">
            <a:avLst/>
          </a:prstGeom>
          <a:ln w="155575"/>
        </p:spPr>
        <p:style>
          <a:lnRef idx="1">
            <a:schemeClr val="accent1"/>
          </a:lnRef>
          <a:fillRef idx="0">
            <a:schemeClr val="accent1"/>
          </a:fillRef>
          <a:effectRef idx="0">
            <a:schemeClr val="accent1"/>
          </a:effectRef>
          <a:fontRef idx="minor">
            <a:schemeClr val="tx1"/>
          </a:fontRef>
        </p:style>
      </p:cxnSp>
      <p:cxnSp>
        <p:nvCxnSpPr>
          <p:cNvPr id="20" name="Düz Bağlayıcı 19">
            <a:extLst>
              <a:ext uri="{FF2B5EF4-FFF2-40B4-BE49-F238E27FC236}">
                <a16:creationId xmlns:a16="http://schemas.microsoft.com/office/drawing/2014/main" id="{73B3C110-F87D-4A00-BDA9-E35C63E1CA87}"/>
              </a:ext>
            </a:extLst>
          </p:cNvPr>
          <p:cNvCxnSpPr/>
          <p:nvPr/>
        </p:nvCxnSpPr>
        <p:spPr>
          <a:xfrm>
            <a:off x="11154228" y="3976577"/>
            <a:ext cx="0" cy="2222205"/>
          </a:xfrm>
          <a:prstGeom prst="line">
            <a:avLst/>
          </a:prstGeom>
          <a:ln w="155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5601811"/>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Google Shape;625;p31">
            <a:extLst>
              <a:ext uri="{FF2B5EF4-FFF2-40B4-BE49-F238E27FC236}">
                <a16:creationId xmlns:a16="http://schemas.microsoft.com/office/drawing/2014/main" id="{A50000DD-7711-4394-8C09-0A76DDED7B02}"/>
              </a:ext>
            </a:extLst>
          </p:cNvPr>
          <p:cNvSpPr txBox="1">
            <a:spLocks noChangeArrowheads="1"/>
          </p:cNvSpPr>
          <p:nvPr/>
        </p:nvSpPr>
        <p:spPr bwMode="auto">
          <a:xfrm>
            <a:off x="306385" y="875230"/>
            <a:ext cx="11885615" cy="2468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188" tIns="38083" rIns="76188" bIns="38083"/>
          <a:lstStyle/>
          <a:p>
            <a:endParaRPr lang="en-US" sz="2000" dirty="0"/>
          </a:p>
          <a:p>
            <a:r>
              <a:rPr lang="tr-TR" sz="2000" dirty="0"/>
              <a:t>2024 ve 2025 hesap dönemlerinde yapılan enflasyon düzeltmesinden kaynaklanan kâr/zarar farkının, vergiye tabi kazancın tespitinde dikkate alınmayacağı mükellef grubuna;</a:t>
            </a:r>
          </a:p>
          <a:p>
            <a:r>
              <a:rPr lang="tr-TR" sz="2000" dirty="0"/>
              <a:t> </a:t>
            </a:r>
            <a:endParaRPr lang="en-US" sz="2000" dirty="0"/>
          </a:p>
          <a:p>
            <a:pPr marL="342900" lvl="0" indent="-342900">
              <a:buFont typeface="Arial" panose="020B0604020202020204" pitchFamily="34" charset="0"/>
              <a:buChar char="•"/>
            </a:pPr>
            <a:r>
              <a:rPr lang="tr-TR" sz="2000" dirty="0"/>
              <a:t>Tasfiye ve iflas hallerindeki şirketler </a:t>
            </a:r>
            <a:endParaRPr lang="en-US" sz="2000" dirty="0"/>
          </a:p>
          <a:p>
            <a:pPr marL="342900" lvl="0" indent="-342900">
              <a:buFont typeface="Arial" panose="020B0604020202020204" pitchFamily="34" charset="0"/>
              <a:buChar char="•"/>
            </a:pPr>
            <a:r>
              <a:rPr lang="tr-TR" sz="2000" dirty="0"/>
              <a:t>233 sayılı Kamu İktisadi Teşebbüsleri Hakkında Kanun Hükmünde Kararname kapsamındaki iktisadi devlet teşekkülleri </a:t>
            </a:r>
            <a:endParaRPr lang="en-US" sz="2000" dirty="0"/>
          </a:p>
          <a:p>
            <a:pPr marL="342900" lvl="0" indent="-342900">
              <a:buFont typeface="Arial" panose="020B0604020202020204" pitchFamily="34" charset="0"/>
              <a:buChar char="•"/>
            </a:pPr>
            <a:r>
              <a:rPr lang="tr-TR" sz="2000" dirty="0"/>
              <a:t>Kamu iktisadi kuruluşları </a:t>
            </a:r>
          </a:p>
          <a:p>
            <a:pPr lvl="0"/>
            <a:endParaRPr lang="tr-TR" sz="2000" dirty="0"/>
          </a:p>
          <a:p>
            <a:pPr lvl="0"/>
            <a:r>
              <a:rPr lang="tr-TR" sz="2000" dirty="0"/>
              <a:t>dâhil edilmiştir. </a:t>
            </a:r>
            <a:endParaRPr lang="en-US" sz="2000" dirty="0"/>
          </a:p>
        </p:txBody>
      </p:sp>
      <p:sp>
        <p:nvSpPr>
          <p:cNvPr id="34" name="Freeform 1456">
            <a:extLst>
              <a:ext uri="{FF2B5EF4-FFF2-40B4-BE49-F238E27FC236}">
                <a16:creationId xmlns:a16="http://schemas.microsoft.com/office/drawing/2014/main" id="{CD5CB384-434D-46C2-AE14-44A2EF6D321B}"/>
              </a:ext>
            </a:extLst>
          </p:cNvPr>
          <p:cNvSpPr>
            <a:spLocks/>
          </p:cNvSpPr>
          <p:nvPr/>
        </p:nvSpPr>
        <p:spPr bwMode="auto">
          <a:xfrm>
            <a:off x="0" y="0"/>
            <a:ext cx="12192000" cy="830263"/>
          </a:xfrm>
          <a:custGeom>
            <a:avLst/>
            <a:gdLst>
              <a:gd name="T0" fmla="*/ 12190413 w 2770"/>
              <a:gd name="T1" fmla="*/ 3365014 h 940"/>
              <a:gd name="T2" fmla="*/ 8880958 w 2770"/>
              <a:gd name="T3" fmla="*/ 3219666 h 940"/>
              <a:gd name="T4" fmla="*/ 3124618 w 2770"/>
              <a:gd name="T5" fmla="*/ 3294542 h 940"/>
              <a:gd name="T6" fmla="*/ 0 w 2770"/>
              <a:gd name="T7" fmla="*/ 1915944 h 940"/>
              <a:gd name="T8" fmla="*/ 0 w 2770"/>
              <a:gd name="T9" fmla="*/ 0 h 940"/>
              <a:gd name="T10" fmla="*/ 12190413 w 2770"/>
              <a:gd name="T11" fmla="*/ 0 h 940"/>
              <a:gd name="T12" fmla="*/ 12190413 w 2770"/>
              <a:gd name="T13" fmla="*/ 3365014 h 9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70" h="940">
                <a:moveTo>
                  <a:pt x="2770" y="764"/>
                </a:moveTo>
                <a:cubicBezTo>
                  <a:pt x="2770" y="764"/>
                  <a:pt x="2447" y="531"/>
                  <a:pt x="2018" y="731"/>
                </a:cubicBezTo>
                <a:cubicBezTo>
                  <a:pt x="1568" y="940"/>
                  <a:pt x="1502" y="395"/>
                  <a:pt x="710" y="748"/>
                </a:cubicBezTo>
                <a:cubicBezTo>
                  <a:pt x="296" y="932"/>
                  <a:pt x="0" y="435"/>
                  <a:pt x="0" y="435"/>
                </a:cubicBezTo>
                <a:cubicBezTo>
                  <a:pt x="0" y="0"/>
                  <a:pt x="0" y="0"/>
                  <a:pt x="0" y="0"/>
                </a:cubicBezTo>
                <a:cubicBezTo>
                  <a:pt x="2770" y="0"/>
                  <a:pt x="2770" y="0"/>
                  <a:pt x="2770" y="0"/>
                </a:cubicBezTo>
                <a:lnTo>
                  <a:pt x="2770" y="764"/>
                </a:lnTo>
                <a:close/>
              </a:path>
            </a:pathLst>
          </a:custGeom>
          <a:solidFill>
            <a:schemeClr val="accent2">
              <a:lumMod val="75000"/>
              <a:alpha val="50000"/>
            </a:schemeClr>
          </a:solidFill>
          <a:ln>
            <a:noFill/>
          </a:ln>
        </p:spPr>
        <p:txBody>
          <a:bodyPr/>
          <a:lstStyle/>
          <a:p>
            <a:pPr algn="ctr"/>
            <a:endParaRPr lang="tr-TR" dirty="0">
              <a:solidFill>
                <a:schemeClr val="tx1">
                  <a:lumMod val="95000"/>
                  <a:lumOff val="5000"/>
                </a:schemeClr>
              </a:solidFill>
            </a:endParaRPr>
          </a:p>
        </p:txBody>
      </p:sp>
      <p:sp>
        <p:nvSpPr>
          <p:cNvPr id="35" name="Metin kutusu 34">
            <a:extLst>
              <a:ext uri="{FF2B5EF4-FFF2-40B4-BE49-F238E27FC236}">
                <a16:creationId xmlns:a16="http://schemas.microsoft.com/office/drawing/2014/main" id="{577987CF-E1B4-4F4A-989C-FF4AD93E138C}"/>
              </a:ext>
            </a:extLst>
          </p:cNvPr>
          <p:cNvSpPr txBox="1"/>
          <p:nvPr/>
        </p:nvSpPr>
        <p:spPr>
          <a:xfrm>
            <a:off x="284769" y="44967"/>
            <a:ext cx="11107131" cy="461665"/>
          </a:xfrm>
          <a:prstGeom prst="rect">
            <a:avLst/>
          </a:prstGeom>
          <a:noFill/>
        </p:spPr>
        <p:txBody>
          <a:bodyPr wrap="square">
            <a:spAutoFit/>
          </a:bodyPr>
          <a:lstStyle/>
          <a:p>
            <a:pPr rtl="0"/>
            <a:r>
              <a:rPr lang="tr-TR" sz="2400" b="1" dirty="0">
                <a:solidFill>
                  <a:schemeClr val="tx1">
                    <a:lumMod val="95000"/>
                    <a:lumOff val="5000"/>
                  </a:schemeClr>
                </a:solidFill>
                <a:latin typeface="Calibri  "/>
              </a:rPr>
              <a:t>Enflasyon Düzeltmesi Vergi Matrahını Etkilemeyecek Mükellef Grubu Genişlemiştir.</a:t>
            </a:r>
          </a:p>
        </p:txBody>
      </p:sp>
      <p:sp>
        <p:nvSpPr>
          <p:cNvPr id="8" name="Metin kutusu 7">
            <a:extLst>
              <a:ext uri="{FF2B5EF4-FFF2-40B4-BE49-F238E27FC236}">
                <a16:creationId xmlns:a16="http://schemas.microsoft.com/office/drawing/2014/main" id="{6361977D-9D05-49C1-9540-28F749028D3A}"/>
              </a:ext>
            </a:extLst>
          </p:cNvPr>
          <p:cNvSpPr txBox="1"/>
          <p:nvPr/>
        </p:nvSpPr>
        <p:spPr>
          <a:xfrm>
            <a:off x="241539" y="4802062"/>
            <a:ext cx="11645309" cy="1497589"/>
          </a:xfrm>
          <a:prstGeom prst="rect">
            <a:avLst/>
          </a:prstGeom>
          <a:noFill/>
        </p:spPr>
        <p:txBody>
          <a:bodyPr wrap="square">
            <a:spAutoFit/>
          </a:bodyPr>
          <a:lstStyle/>
          <a:p>
            <a:pPr marL="285750" indent="-285750">
              <a:lnSpc>
                <a:spcPct val="107000"/>
              </a:lnSpc>
              <a:spcAft>
                <a:spcPts val="800"/>
              </a:spcAft>
              <a:buFont typeface="Arial" panose="020B0604020202020204" pitchFamily="34" charset="0"/>
              <a:buChar char="•"/>
            </a:pPr>
            <a:r>
              <a:rPr lang="tr-TR" sz="2000" b="1" dirty="0">
                <a:effectLst/>
                <a:latin typeface="Calibri" panose="020F0502020204030204" pitchFamily="34" charset="0"/>
                <a:ea typeface="Calibri" panose="020F0502020204030204" pitchFamily="34" charset="0"/>
                <a:cs typeface="Arial" panose="020B0604020202020204" pitchFamily="34" charset="0"/>
              </a:rPr>
              <a:t>tasfiye halindeki şirketler </a:t>
            </a:r>
            <a:r>
              <a:rPr lang="tr-TR" sz="2000" dirty="0">
                <a:effectLst/>
                <a:latin typeface="Calibri" panose="020F0502020204030204" pitchFamily="34" charset="0"/>
                <a:ea typeface="Calibri" panose="020F0502020204030204" pitchFamily="34" charset="0"/>
                <a:cs typeface="Arial" panose="020B0604020202020204" pitchFamily="34" charset="0"/>
              </a:rPr>
              <a:t>açısından kurumların tasfiyeye girmesine ilişkin </a:t>
            </a:r>
            <a:r>
              <a:rPr lang="tr-TR" sz="2000" b="1" dirty="0">
                <a:effectLst/>
                <a:latin typeface="Calibri" panose="020F0502020204030204" pitchFamily="34" charset="0"/>
                <a:ea typeface="Calibri" panose="020F0502020204030204" pitchFamily="34" charset="0"/>
                <a:cs typeface="Arial" panose="020B0604020202020204" pitchFamily="34" charset="0"/>
              </a:rPr>
              <a:t>genel kurul kararının tescil edildiği tarihin </a:t>
            </a:r>
            <a:r>
              <a:rPr lang="tr-TR" sz="2000" dirty="0">
                <a:effectLst/>
                <a:latin typeface="Calibri" panose="020F0502020204030204" pitchFamily="34" charset="0"/>
                <a:ea typeface="Calibri" panose="020F0502020204030204" pitchFamily="34" charset="0"/>
                <a:cs typeface="Arial" panose="020B0604020202020204" pitchFamily="34" charset="0"/>
              </a:rPr>
              <a:t>içinde bulunduğu hesap döneminden itibaren ve </a:t>
            </a:r>
            <a:r>
              <a:rPr lang="tr-TR" sz="2000" b="1" dirty="0">
                <a:effectLst/>
                <a:latin typeface="Calibri" panose="020F0502020204030204" pitchFamily="34" charset="0"/>
                <a:ea typeface="Calibri" panose="020F0502020204030204" pitchFamily="34" charset="0"/>
                <a:cs typeface="Arial" panose="020B0604020202020204" pitchFamily="34" charset="0"/>
              </a:rPr>
              <a:t>iflas halindeki şirketler</a:t>
            </a:r>
            <a:r>
              <a:rPr lang="tr-TR" sz="2000" dirty="0">
                <a:effectLst/>
                <a:latin typeface="Calibri" panose="020F0502020204030204" pitchFamily="34" charset="0"/>
                <a:ea typeface="Calibri" panose="020F0502020204030204" pitchFamily="34" charset="0"/>
                <a:cs typeface="Arial" panose="020B0604020202020204" pitchFamily="34" charset="0"/>
              </a:rPr>
              <a:t> açısından ise </a:t>
            </a:r>
            <a:r>
              <a:rPr lang="tr-TR" sz="2000" b="1" dirty="0">
                <a:effectLst/>
                <a:latin typeface="Calibri" panose="020F0502020204030204" pitchFamily="34" charset="0"/>
                <a:ea typeface="Calibri" panose="020F0502020204030204" pitchFamily="34" charset="0"/>
                <a:cs typeface="Arial" panose="020B0604020202020204" pitchFamily="34" charset="0"/>
              </a:rPr>
              <a:t>iflasın açıldığı tarihin </a:t>
            </a:r>
            <a:r>
              <a:rPr lang="tr-TR" sz="2000" dirty="0">
                <a:effectLst/>
                <a:latin typeface="Calibri" panose="020F0502020204030204" pitchFamily="34" charset="0"/>
                <a:ea typeface="Calibri" panose="020F0502020204030204" pitchFamily="34" charset="0"/>
                <a:cs typeface="Arial" panose="020B0604020202020204" pitchFamily="34" charset="0"/>
              </a:rPr>
              <a:t>içinde bulunduğu hesap döneminden</a:t>
            </a:r>
          </a:p>
          <a:p>
            <a:pPr>
              <a:lnSpc>
                <a:spcPct val="107000"/>
              </a:lnSpc>
              <a:spcAft>
                <a:spcPts val="800"/>
              </a:spcAft>
            </a:pPr>
            <a:r>
              <a:rPr lang="tr-TR" sz="2000" dirty="0"/>
              <a:t>enflasyon düzeltmesinden kaynaklanan kâr/zarar farkı, vergiye tabi kazancın tespitinde dikkate alınmayacaktır.</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0" name="Metin kutusu 9">
            <a:extLst>
              <a:ext uri="{FF2B5EF4-FFF2-40B4-BE49-F238E27FC236}">
                <a16:creationId xmlns:a16="http://schemas.microsoft.com/office/drawing/2014/main" id="{BB179427-0378-4DD9-AD7B-5A7830E73CA2}"/>
              </a:ext>
            </a:extLst>
          </p:cNvPr>
          <p:cNvSpPr txBox="1"/>
          <p:nvPr/>
        </p:nvSpPr>
        <p:spPr>
          <a:xfrm>
            <a:off x="263155" y="785232"/>
            <a:ext cx="3096733" cy="461665"/>
          </a:xfrm>
          <a:prstGeom prst="rect">
            <a:avLst/>
          </a:prstGeom>
          <a:noFill/>
        </p:spPr>
        <p:txBody>
          <a:bodyPr wrap="square">
            <a:spAutoFit/>
          </a:bodyPr>
          <a:lstStyle/>
          <a:p>
            <a:r>
              <a:rPr lang="tr-TR" sz="2400" dirty="0">
                <a:solidFill>
                  <a:srgbClr val="FF0000"/>
                </a:solidFill>
              </a:rPr>
              <a:t>Yapılan Düzenleme ile</a:t>
            </a:r>
          </a:p>
        </p:txBody>
      </p:sp>
      <p:cxnSp>
        <p:nvCxnSpPr>
          <p:cNvPr id="11" name="Düz Bağlayıcı 10">
            <a:extLst>
              <a:ext uri="{FF2B5EF4-FFF2-40B4-BE49-F238E27FC236}">
                <a16:creationId xmlns:a16="http://schemas.microsoft.com/office/drawing/2014/main" id="{7A123648-853C-4406-B0FA-8011E1586702}"/>
              </a:ext>
            </a:extLst>
          </p:cNvPr>
          <p:cNvCxnSpPr>
            <a:cxnSpLocks/>
          </p:cNvCxnSpPr>
          <p:nvPr/>
        </p:nvCxnSpPr>
        <p:spPr>
          <a:xfrm>
            <a:off x="284769" y="4136274"/>
            <a:ext cx="11602079" cy="0"/>
          </a:xfrm>
          <a:prstGeom prst="line">
            <a:avLst/>
          </a:prstGeom>
          <a:ln w="155575">
            <a:solidFill>
              <a:srgbClr val="00B050"/>
            </a:solidFill>
          </a:ln>
        </p:spPr>
        <p:style>
          <a:lnRef idx="1">
            <a:schemeClr val="accent1"/>
          </a:lnRef>
          <a:fillRef idx="0">
            <a:schemeClr val="accent1"/>
          </a:fillRef>
          <a:effectRef idx="0">
            <a:schemeClr val="accent1"/>
          </a:effectRef>
          <a:fontRef idx="minor">
            <a:schemeClr val="tx1"/>
          </a:fontRef>
        </p:style>
      </p:cxnSp>
      <p:sp>
        <p:nvSpPr>
          <p:cNvPr id="16" name="Metin kutusu 15">
            <a:extLst>
              <a:ext uri="{FF2B5EF4-FFF2-40B4-BE49-F238E27FC236}">
                <a16:creationId xmlns:a16="http://schemas.microsoft.com/office/drawing/2014/main" id="{8B34585F-4EC7-460C-9BD4-8E660867F7EA}"/>
              </a:ext>
            </a:extLst>
          </p:cNvPr>
          <p:cNvSpPr txBox="1"/>
          <p:nvPr/>
        </p:nvSpPr>
        <p:spPr>
          <a:xfrm>
            <a:off x="382772" y="4337090"/>
            <a:ext cx="6103088" cy="400110"/>
          </a:xfrm>
          <a:prstGeom prst="rect">
            <a:avLst/>
          </a:prstGeom>
          <a:noFill/>
        </p:spPr>
        <p:txBody>
          <a:bodyPr wrap="square">
            <a:spAutoFit/>
          </a:bodyPr>
          <a:lstStyle/>
          <a:p>
            <a:r>
              <a:rPr lang="tr-TR" sz="2000" dirty="0">
                <a:solidFill>
                  <a:srgbClr val="FF0000"/>
                </a:solidFill>
              </a:rPr>
              <a:t>Düzeltme yapılmayacak dönemler aşağıdaki gibidir:</a:t>
            </a:r>
          </a:p>
        </p:txBody>
      </p:sp>
    </p:spTree>
    <p:extLst>
      <p:ext uri="{BB962C8B-B14F-4D97-AF65-F5344CB8AC3E}">
        <p14:creationId xmlns:p14="http://schemas.microsoft.com/office/powerpoint/2010/main" val="3075036116"/>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1456">
            <a:extLst>
              <a:ext uri="{FF2B5EF4-FFF2-40B4-BE49-F238E27FC236}">
                <a16:creationId xmlns:a16="http://schemas.microsoft.com/office/drawing/2014/main" id="{CD5CB384-434D-46C2-AE14-44A2EF6D321B}"/>
              </a:ext>
            </a:extLst>
          </p:cNvPr>
          <p:cNvSpPr>
            <a:spLocks/>
          </p:cNvSpPr>
          <p:nvPr/>
        </p:nvSpPr>
        <p:spPr bwMode="auto">
          <a:xfrm>
            <a:off x="0" y="0"/>
            <a:ext cx="12192000" cy="830263"/>
          </a:xfrm>
          <a:custGeom>
            <a:avLst/>
            <a:gdLst>
              <a:gd name="T0" fmla="*/ 12190413 w 2770"/>
              <a:gd name="T1" fmla="*/ 3365014 h 940"/>
              <a:gd name="T2" fmla="*/ 8880958 w 2770"/>
              <a:gd name="T3" fmla="*/ 3219666 h 940"/>
              <a:gd name="T4" fmla="*/ 3124618 w 2770"/>
              <a:gd name="T5" fmla="*/ 3294542 h 940"/>
              <a:gd name="T6" fmla="*/ 0 w 2770"/>
              <a:gd name="T7" fmla="*/ 1915944 h 940"/>
              <a:gd name="T8" fmla="*/ 0 w 2770"/>
              <a:gd name="T9" fmla="*/ 0 h 940"/>
              <a:gd name="T10" fmla="*/ 12190413 w 2770"/>
              <a:gd name="T11" fmla="*/ 0 h 940"/>
              <a:gd name="T12" fmla="*/ 12190413 w 2770"/>
              <a:gd name="T13" fmla="*/ 3365014 h 9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70" h="940">
                <a:moveTo>
                  <a:pt x="2770" y="764"/>
                </a:moveTo>
                <a:cubicBezTo>
                  <a:pt x="2770" y="764"/>
                  <a:pt x="2447" y="531"/>
                  <a:pt x="2018" y="731"/>
                </a:cubicBezTo>
                <a:cubicBezTo>
                  <a:pt x="1568" y="940"/>
                  <a:pt x="1502" y="395"/>
                  <a:pt x="710" y="748"/>
                </a:cubicBezTo>
                <a:cubicBezTo>
                  <a:pt x="296" y="932"/>
                  <a:pt x="0" y="435"/>
                  <a:pt x="0" y="435"/>
                </a:cubicBezTo>
                <a:cubicBezTo>
                  <a:pt x="0" y="0"/>
                  <a:pt x="0" y="0"/>
                  <a:pt x="0" y="0"/>
                </a:cubicBezTo>
                <a:cubicBezTo>
                  <a:pt x="2770" y="0"/>
                  <a:pt x="2770" y="0"/>
                  <a:pt x="2770" y="0"/>
                </a:cubicBezTo>
                <a:lnTo>
                  <a:pt x="2770" y="764"/>
                </a:lnTo>
                <a:close/>
              </a:path>
            </a:pathLst>
          </a:custGeom>
          <a:solidFill>
            <a:schemeClr val="accent2">
              <a:lumMod val="75000"/>
              <a:alpha val="50000"/>
            </a:schemeClr>
          </a:solidFill>
          <a:ln>
            <a:noFill/>
          </a:ln>
        </p:spPr>
        <p:txBody>
          <a:bodyPr/>
          <a:lstStyle/>
          <a:p>
            <a:pPr algn="ctr"/>
            <a:endParaRPr lang="tr-TR" dirty="0">
              <a:solidFill>
                <a:schemeClr val="tx1">
                  <a:lumMod val="95000"/>
                  <a:lumOff val="5000"/>
                </a:schemeClr>
              </a:solidFill>
            </a:endParaRPr>
          </a:p>
        </p:txBody>
      </p:sp>
      <p:sp>
        <p:nvSpPr>
          <p:cNvPr id="35" name="Metin kutusu 34">
            <a:extLst>
              <a:ext uri="{FF2B5EF4-FFF2-40B4-BE49-F238E27FC236}">
                <a16:creationId xmlns:a16="http://schemas.microsoft.com/office/drawing/2014/main" id="{577987CF-E1B4-4F4A-989C-FF4AD93E138C}"/>
              </a:ext>
            </a:extLst>
          </p:cNvPr>
          <p:cNvSpPr txBox="1"/>
          <p:nvPr/>
        </p:nvSpPr>
        <p:spPr>
          <a:xfrm>
            <a:off x="2133131" y="26994"/>
            <a:ext cx="8131457" cy="461665"/>
          </a:xfrm>
          <a:prstGeom prst="rect">
            <a:avLst/>
          </a:prstGeom>
          <a:noFill/>
        </p:spPr>
        <p:txBody>
          <a:bodyPr wrap="square">
            <a:spAutoFit/>
          </a:bodyPr>
          <a:lstStyle/>
          <a:p>
            <a:pPr marL="0" marR="0" lvl="0" indent="0" algn="r" rtl="0">
              <a:lnSpc>
                <a:spcPct val="100000"/>
              </a:lnSpc>
              <a:spcBef>
                <a:spcPts val="0"/>
              </a:spcBef>
              <a:spcAft>
                <a:spcPts val="0"/>
              </a:spcAft>
              <a:buClr>
                <a:schemeClr val="dk1"/>
              </a:buClr>
              <a:buSzPts val="1200"/>
              <a:buFont typeface="Open Sans"/>
              <a:buNone/>
            </a:pPr>
            <a:r>
              <a:rPr lang="tr-TR" sz="2400" b="1" dirty="0">
                <a:solidFill>
                  <a:schemeClr val="dk1"/>
                </a:solidFill>
                <a:latin typeface="Open Sans"/>
                <a:ea typeface="Open Sans"/>
                <a:cs typeface="Open Sans"/>
                <a:sym typeface="Open Sans"/>
              </a:rPr>
              <a:t>VUK 176 no.lu Sirkülerde Yapılan Açıklamalar</a:t>
            </a:r>
            <a:endParaRPr lang="tr-TR" sz="2400" b="1" dirty="0"/>
          </a:p>
        </p:txBody>
      </p:sp>
      <p:sp>
        <p:nvSpPr>
          <p:cNvPr id="14" name="Google Shape;625;p31">
            <a:extLst>
              <a:ext uri="{FF2B5EF4-FFF2-40B4-BE49-F238E27FC236}">
                <a16:creationId xmlns:a16="http://schemas.microsoft.com/office/drawing/2014/main" id="{96B91B22-00AC-4A96-AA0B-78D8C45873D9}"/>
              </a:ext>
            </a:extLst>
          </p:cNvPr>
          <p:cNvSpPr txBox="1">
            <a:spLocks noChangeArrowheads="1"/>
          </p:cNvSpPr>
          <p:nvPr/>
        </p:nvSpPr>
        <p:spPr bwMode="auto">
          <a:xfrm>
            <a:off x="251020" y="2545979"/>
            <a:ext cx="5593967" cy="3263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188" tIns="38083" rIns="76188" bIns="38083"/>
          <a:lstStyle/>
          <a:p>
            <a:pPr>
              <a:lnSpc>
                <a:spcPct val="107000"/>
              </a:lnSpc>
              <a:spcAft>
                <a:spcPts val="800"/>
              </a:spcAft>
            </a:pPr>
            <a:r>
              <a:rPr lang="tr-TR" sz="2000" dirty="0">
                <a:effectLst/>
                <a:latin typeface="Calibri" panose="020F0502020204030204" pitchFamily="34" charset="0"/>
                <a:ea typeface="Calibri" panose="020F0502020204030204" pitchFamily="34" charset="0"/>
                <a:cs typeface="Arial" panose="020B0604020202020204" pitchFamily="34" charset="0"/>
              </a:rPr>
              <a:t>Kapsama giren mükelleflerin de enflasyon düzeltmesi yapacakları, yapılan düzeltme işlemlerinin sonuçlarını gelir tablosunda gösterecekleri, düzeltme sonucunda oluşan enflasyon düzeltmesi kar veya zararını beyannamede </a:t>
            </a:r>
            <a:r>
              <a:rPr lang="tr-TR" sz="20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“indirim” </a:t>
            </a:r>
            <a:r>
              <a:rPr lang="tr-TR" sz="2000" dirty="0">
                <a:effectLst/>
                <a:latin typeface="Calibri" panose="020F0502020204030204" pitchFamily="34" charset="0"/>
                <a:ea typeface="Calibri" panose="020F0502020204030204" pitchFamily="34" charset="0"/>
                <a:cs typeface="Arial" panose="020B0604020202020204" pitchFamily="34" charset="0"/>
              </a:rPr>
              <a:t>veya </a:t>
            </a:r>
            <a:r>
              <a:rPr lang="tr-TR" sz="20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“KKEG” </a:t>
            </a:r>
            <a:r>
              <a:rPr lang="tr-TR" sz="2000" dirty="0">
                <a:effectLst/>
                <a:latin typeface="Calibri" panose="020F0502020204030204" pitchFamily="34" charset="0"/>
                <a:ea typeface="Calibri" panose="020F0502020204030204" pitchFamily="34" charset="0"/>
                <a:cs typeface="Arial" panose="020B0604020202020204" pitchFamily="34" charset="0"/>
              </a:rPr>
              <a:t>olarak göstermek suretiyle enflasyon düzeltmesinden kaynaklanan kâr/zarar farkının kazancın tespitinde dikkate alınmamasını sağlayacakları belirtilmiştir. </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cxnSp>
        <p:nvCxnSpPr>
          <p:cNvPr id="12" name="Düz Bağlayıcı 11">
            <a:extLst>
              <a:ext uri="{FF2B5EF4-FFF2-40B4-BE49-F238E27FC236}">
                <a16:creationId xmlns:a16="http://schemas.microsoft.com/office/drawing/2014/main" id="{F6213660-C913-4FAB-9472-8AEA26442FA7}"/>
              </a:ext>
            </a:extLst>
          </p:cNvPr>
          <p:cNvCxnSpPr>
            <a:cxnSpLocks/>
          </p:cNvCxnSpPr>
          <p:nvPr/>
        </p:nvCxnSpPr>
        <p:spPr>
          <a:xfrm>
            <a:off x="6096000" y="1855694"/>
            <a:ext cx="0" cy="4661647"/>
          </a:xfrm>
          <a:prstGeom prst="line">
            <a:avLst/>
          </a:prstGeom>
          <a:ln w="98425">
            <a:prstDash val="dash"/>
          </a:ln>
        </p:spPr>
        <p:style>
          <a:lnRef idx="1">
            <a:schemeClr val="accent1"/>
          </a:lnRef>
          <a:fillRef idx="0">
            <a:schemeClr val="accent1"/>
          </a:fillRef>
          <a:effectRef idx="0">
            <a:schemeClr val="accent1"/>
          </a:effectRef>
          <a:fontRef idx="minor">
            <a:schemeClr val="tx1"/>
          </a:fontRef>
        </p:style>
      </p:cxnSp>
      <p:sp>
        <p:nvSpPr>
          <p:cNvPr id="23" name="Metin kutusu 22">
            <a:extLst>
              <a:ext uri="{FF2B5EF4-FFF2-40B4-BE49-F238E27FC236}">
                <a16:creationId xmlns:a16="http://schemas.microsoft.com/office/drawing/2014/main" id="{E67932B8-5DDE-4F0E-9D7B-71EB8E483423}"/>
              </a:ext>
            </a:extLst>
          </p:cNvPr>
          <p:cNvSpPr txBox="1"/>
          <p:nvPr/>
        </p:nvSpPr>
        <p:spPr>
          <a:xfrm>
            <a:off x="242055" y="848587"/>
            <a:ext cx="10578345" cy="830997"/>
          </a:xfrm>
          <a:prstGeom prst="rect">
            <a:avLst/>
          </a:prstGeom>
          <a:noFill/>
        </p:spPr>
        <p:txBody>
          <a:bodyPr wrap="square" rtlCol="0">
            <a:spAutoFit/>
          </a:bodyPr>
          <a:lstStyle/>
          <a:p>
            <a:r>
              <a:rPr lang="tr-TR" sz="2400" b="1" i="0" dirty="0">
                <a:solidFill>
                  <a:srgbClr val="333333"/>
                </a:solidFill>
                <a:effectLst/>
                <a:latin typeface="Trebuchet MS" panose="020B0603020202020204" pitchFamily="34" charset="0"/>
              </a:rPr>
              <a:t>ED </a:t>
            </a:r>
            <a:r>
              <a:rPr lang="en-US" sz="2400" b="1" i="0" dirty="0">
                <a:solidFill>
                  <a:srgbClr val="333333"/>
                </a:solidFill>
                <a:effectLst/>
                <a:latin typeface="Trebuchet MS" panose="020B0603020202020204" pitchFamily="34" charset="0"/>
              </a:rPr>
              <a:t>Kaynaklanan Kar/Zarar Fark</a:t>
            </a:r>
            <a:r>
              <a:rPr lang="tr-TR" sz="2400" b="1" i="0" dirty="0">
                <a:solidFill>
                  <a:srgbClr val="333333"/>
                </a:solidFill>
                <a:effectLst/>
                <a:latin typeface="Trebuchet MS" panose="020B0603020202020204" pitchFamily="34" charset="0"/>
              </a:rPr>
              <a:t>larının</a:t>
            </a:r>
            <a:r>
              <a:rPr lang="en-US" sz="2400" b="1" i="0" dirty="0">
                <a:solidFill>
                  <a:srgbClr val="333333"/>
                </a:solidFill>
                <a:effectLst/>
                <a:latin typeface="Trebuchet MS" panose="020B0603020202020204" pitchFamily="34" charset="0"/>
              </a:rPr>
              <a:t> Kurum Kazancının Tespitinde Dikkate Alınmaya</a:t>
            </a:r>
            <a:r>
              <a:rPr lang="tr-TR" sz="2400" b="1" i="0" dirty="0">
                <a:solidFill>
                  <a:srgbClr val="333333"/>
                </a:solidFill>
                <a:effectLst/>
                <a:latin typeface="Trebuchet MS" panose="020B0603020202020204" pitchFamily="34" charset="0"/>
              </a:rPr>
              <a:t>cak</a:t>
            </a:r>
            <a:r>
              <a:rPr lang="en-US" sz="2400" b="1" i="0" dirty="0">
                <a:solidFill>
                  <a:srgbClr val="333333"/>
                </a:solidFill>
                <a:effectLst/>
                <a:latin typeface="Trebuchet MS" panose="020B0603020202020204" pitchFamily="34" charset="0"/>
              </a:rPr>
              <a:t> Mükellefler</a:t>
            </a:r>
            <a:endParaRPr lang="en-US" sz="2400" b="1" dirty="0"/>
          </a:p>
        </p:txBody>
      </p:sp>
      <p:sp>
        <p:nvSpPr>
          <p:cNvPr id="20" name="Metin kutusu 19">
            <a:extLst>
              <a:ext uri="{FF2B5EF4-FFF2-40B4-BE49-F238E27FC236}">
                <a16:creationId xmlns:a16="http://schemas.microsoft.com/office/drawing/2014/main" id="{C5FF5E6B-3053-4C13-B2BE-1F6CF33592F8}"/>
              </a:ext>
            </a:extLst>
          </p:cNvPr>
          <p:cNvSpPr txBox="1"/>
          <p:nvPr/>
        </p:nvSpPr>
        <p:spPr>
          <a:xfrm>
            <a:off x="6598026" y="2178424"/>
            <a:ext cx="5593974" cy="4526367"/>
          </a:xfrm>
          <a:prstGeom prst="rect">
            <a:avLst/>
          </a:prstGeom>
          <a:noFill/>
        </p:spPr>
        <p:txBody>
          <a:bodyPr wrap="square">
            <a:spAutoFit/>
          </a:bodyPr>
          <a:lstStyle/>
          <a:p>
            <a:pPr marL="342900" lvl="0" indent="-342900">
              <a:lnSpc>
                <a:spcPct val="107000"/>
              </a:lnSpc>
              <a:buFont typeface="Symbol" panose="05050102010706020507" pitchFamily="18" charset="2"/>
              <a:buChar char=""/>
            </a:pPr>
            <a:r>
              <a:rPr lang="tr-TR" sz="2000" dirty="0">
                <a:effectLst/>
                <a:latin typeface="Calibri" panose="020F0502020204030204" pitchFamily="34" charset="0"/>
                <a:ea typeface="Calibri" panose="020F0502020204030204" pitchFamily="34" charset="0"/>
                <a:cs typeface="Arial" panose="020B0604020202020204" pitchFamily="34" charset="0"/>
              </a:rPr>
              <a:t>Bankalar,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buFont typeface="Symbol" panose="05050102010706020507" pitchFamily="18" charset="2"/>
              <a:buChar char=""/>
            </a:pPr>
            <a:r>
              <a:rPr lang="tr-TR" sz="2000" dirty="0">
                <a:effectLst/>
                <a:latin typeface="Calibri" panose="020F0502020204030204" pitchFamily="34" charset="0"/>
                <a:ea typeface="Calibri" panose="020F0502020204030204" pitchFamily="34" charset="0"/>
                <a:cs typeface="Arial" panose="020B0604020202020204" pitchFamily="34" charset="0"/>
              </a:rPr>
              <a:t>6361 sayılı Kanun kapsamındaki şirketler, ödeme ve elektronik para kuruluşları,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buFont typeface="Symbol" panose="05050102010706020507" pitchFamily="18" charset="2"/>
              <a:buChar char=""/>
            </a:pPr>
            <a:r>
              <a:rPr lang="tr-TR" sz="2000" dirty="0">
                <a:effectLst/>
                <a:latin typeface="Calibri" panose="020F0502020204030204" pitchFamily="34" charset="0"/>
                <a:ea typeface="Calibri" panose="020F0502020204030204" pitchFamily="34" charset="0"/>
                <a:cs typeface="Arial" panose="020B0604020202020204" pitchFamily="34" charset="0"/>
              </a:rPr>
              <a:t>Yetkili döviz müesseseleri,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buFont typeface="Symbol" panose="05050102010706020507" pitchFamily="18" charset="2"/>
              <a:buChar char=""/>
            </a:pPr>
            <a:r>
              <a:rPr lang="tr-TR" sz="2000" dirty="0">
                <a:effectLst/>
                <a:latin typeface="Calibri" panose="020F0502020204030204" pitchFamily="34" charset="0"/>
                <a:ea typeface="Calibri" panose="020F0502020204030204" pitchFamily="34" charset="0"/>
                <a:cs typeface="Arial" panose="020B0604020202020204" pitchFamily="34" charset="0"/>
              </a:rPr>
              <a:t>Varlık yönetim şirketleri,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buFont typeface="Symbol" panose="05050102010706020507" pitchFamily="18" charset="2"/>
              <a:buChar char=""/>
            </a:pPr>
            <a:r>
              <a:rPr lang="tr-TR" sz="2000" dirty="0">
                <a:effectLst/>
                <a:latin typeface="Calibri" panose="020F0502020204030204" pitchFamily="34" charset="0"/>
                <a:ea typeface="Calibri" panose="020F0502020204030204" pitchFamily="34" charset="0"/>
                <a:cs typeface="Arial" panose="020B0604020202020204" pitchFamily="34" charset="0"/>
              </a:rPr>
              <a:t>Sermaye piyasası kurumları,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buFont typeface="Symbol" panose="05050102010706020507" pitchFamily="18" charset="2"/>
              <a:buChar char=""/>
            </a:pPr>
            <a:r>
              <a:rPr lang="tr-TR" sz="2000" dirty="0">
                <a:effectLst/>
                <a:latin typeface="Calibri" panose="020F0502020204030204" pitchFamily="34" charset="0"/>
                <a:ea typeface="Calibri" panose="020F0502020204030204" pitchFamily="34" charset="0"/>
                <a:cs typeface="Arial" panose="020B0604020202020204" pitchFamily="34" charset="0"/>
              </a:rPr>
              <a:t>Sigorta ve reasürans şirketleri,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buFont typeface="Symbol" panose="05050102010706020507" pitchFamily="18" charset="2"/>
              <a:buChar char=""/>
            </a:pPr>
            <a:r>
              <a:rPr lang="tr-TR" sz="2000" dirty="0">
                <a:effectLst/>
                <a:latin typeface="Calibri" panose="020F0502020204030204" pitchFamily="34" charset="0"/>
                <a:ea typeface="Calibri" panose="020F0502020204030204" pitchFamily="34" charset="0"/>
                <a:cs typeface="Arial" panose="020B0604020202020204" pitchFamily="34" charset="0"/>
              </a:rPr>
              <a:t>Emeklilik şirketleri,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buFont typeface="Symbol" panose="05050102010706020507" pitchFamily="18" charset="2"/>
              <a:buChar char=""/>
            </a:pPr>
            <a:r>
              <a:rPr lang="tr-TR" sz="2000" dirty="0">
                <a:effectLst/>
                <a:latin typeface="Calibri" panose="020F0502020204030204" pitchFamily="34" charset="0"/>
                <a:ea typeface="Calibri" panose="020F0502020204030204" pitchFamily="34" charset="0"/>
                <a:cs typeface="Arial" panose="020B0604020202020204" pitchFamily="34" charset="0"/>
              </a:rPr>
              <a:t>Tasfiye ve iflas hallerindeki şirketler,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Symbol" panose="05050102010706020507" pitchFamily="18" charset="2"/>
              <a:buChar char=""/>
            </a:pPr>
            <a:r>
              <a:rPr lang="tr-TR" sz="2000" dirty="0">
                <a:effectLst/>
                <a:latin typeface="Calibri" panose="020F0502020204030204" pitchFamily="34" charset="0"/>
                <a:ea typeface="Calibri" panose="020F0502020204030204" pitchFamily="34" charset="0"/>
                <a:cs typeface="Arial" panose="020B0604020202020204" pitchFamily="34" charset="0"/>
              </a:rPr>
              <a:t>233 sayılı KHK kapsamındaki iktisadi devlet teşekkülleri ile kamu iktisadi kuruluşlar</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tr-TR" sz="2000" dirty="0">
                <a:effectLst/>
                <a:latin typeface="Calibri" panose="020F0502020204030204" pitchFamily="34" charset="0"/>
                <a:ea typeface="Calibri" panose="020F0502020204030204" pitchFamily="34" charset="0"/>
                <a:cs typeface="Arial" panose="020B0604020202020204" pitchFamily="34" charset="0"/>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67206797"/>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Google Shape;625;p31">
            <a:extLst>
              <a:ext uri="{FF2B5EF4-FFF2-40B4-BE49-F238E27FC236}">
                <a16:creationId xmlns:a16="http://schemas.microsoft.com/office/drawing/2014/main" id="{A50000DD-7711-4394-8C09-0A76DDED7B02}"/>
              </a:ext>
            </a:extLst>
          </p:cNvPr>
          <p:cNvSpPr txBox="1">
            <a:spLocks noChangeArrowheads="1"/>
          </p:cNvSpPr>
          <p:nvPr/>
        </p:nvSpPr>
        <p:spPr bwMode="auto">
          <a:xfrm>
            <a:off x="153192" y="1564638"/>
            <a:ext cx="11885615" cy="2794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188" tIns="38083" rIns="76188" bIns="38083"/>
          <a:lstStyle/>
          <a:p>
            <a:pPr>
              <a:lnSpc>
                <a:spcPct val="107000"/>
              </a:lnSpc>
              <a:spcAft>
                <a:spcPts val="800"/>
              </a:spcAft>
            </a:pP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4" name="Freeform 1456">
            <a:extLst>
              <a:ext uri="{FF2B5EF4-FFF2-40B4-BE49-F238E27FC236}">
                <a16:creationId xmlns:a16="http://schemas.microsoft.com/office/drawing/2014/main" id="{CD5CB384-434D-46C2-AE14-44A2EF6D321B}"/>
              </a:ext>
            </a:extLst>
          </p:cNvPr>
          <p:cNvSpPr>
            <a:spLocks/>
          </p:cNvSpPr>
          <p:nvPr/>
        </p:nvSpPr>
        <p:spPr bwMode="auto">
          <a:xfrm>
            <a:off x="0" y="0"/>
            <a:ext cx="12192000" cy="830263"/>
          </a:xfrm>
          <a:custGeom>
            <a:avLst/>
            <a:gdLst>
              <a:gd name="T0" fmla="*/ 12190413 w 2770"/>
              <a:gd name="T1" fmla="*/ 3365014 h 940"/>
              <a:gd name="T2" fmla="*/ 8880958 w 2770"/>
              <a:gd name="T3" fmla="*/ 3219666 h 940"/>
              <a:gd name="T4" fmla="*/ 3124618 w 2770"/>
              <a:gd name="T5" fmla="*/ 3294542 h 940"/>
              <a:gd name="T6" fmla="*/ 0 w 2770"/>
              <a:gd name="T7" fmla="*/ 1915944 h 940"/>
              <a:gd name="T8" fmla="*/ 0 w 2770"/>
              <a:gd name="T9" fmla="*/ 0 h 940"/>
              <a:gd name="T10" fmla="*/ 12190413 w 2770"/>
              <a:gd name="T11" fmla="*/ 0 h 940"/>
              <a:gd name="T12" fmla="*/ 12190413 w 2770"/>
              <a:gd name="T13" fmla="*/ 3365014 h 9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70" h="940">
                <a:moveTo>
                  <a:pt x="2770" y="764"/>
                </a:moveTo>
                <a:cubicBezTo>
                  <a:pt x="2770" y="764"/>
                  <a:pt x="2447" y="531"/>
                  <a:pt x="2018" y="731"/>
                </a:cubicBezTo>
                <a:cubicBezTo>
                  <a:pt x="1568" y="940"/>
                  <a:pt x="1502" y="395"/>
                  <a:pt x="710" y="748"/>
                </a:cubicBezTo>
                <a:cubicBezTo>
                  <a:pt x="296" y="932"/>
                  <a:pt x="0" y="435"/>
                  <a:pt x="0" y="435"/>
                </a:cubicBezTo>
                <a:cubicBezTo>
                  <a:pt x="0" y="0"/>
                  <a:pt x="0" y="0"/>
                  <a:pt x="0" y="0"/>
                </a:cubicBezTo>
                <a:cubicBezTo>
                  <a:pt x="2770" y="0"/>
                  <a:pt x="2770" y="0"/>
                  <a:pt x="2770" y="0"/>
                </a:cubicBezTo>
                <a:lnTo>
                  <a:pt x="2770" y="764"/>
                </a:lnTo>
                <a:close/>
              </a:path>
            </a:pathLst>
          </a:custGeom>
          <a:solidFill>
            <a:schemeClr val="accent2">
              <a:lumMod val="75000"/>
              <a:alpha val="50000"/>
            </a:schemeClr>
          </a:solidFill>
          <a:ln>
            <a:noFill/>
          </a:ln>
        </p:spPr>
        <p:txBody>
          <a:bodyPr/>
          <a:lstStyle/>
          <a:p>
            <a:pPr algn="ctr"/>
            <a:endParaRPr lang="tr-TR" dirty="0">
              <a:solidFill>
                <a:schemeClr val="tx1">
                  <a:lumMod val="95000"/>
                  <a:lumOff val="5000"/>
                </a:schemeClr>
              </a:solidFill>
            </a:endParaRPr>
          </a:p>
        </p:txBody>
      </p:sp>
      <p:sp>
        <p:nvSpPr>
          <p:cNvPr id="35" name="Metin kutusu 34">
            <a:extLst>
              <a:ext uri="{FF2B5EF4-FFF2-40B4-BE49-F238E27FC236}">
                <a16:creationId xmlns:a16="http://schemas.microsoft.com/office/drawing/2014/main" id="{577987CF-E1B4-4F4A-989C-FF4AD93E138C}"/>
              </a:ext>
            </a:extLst>
          </p:cNvPr>
          <p:cNvSpPr txBox="1"/>
          <p:nvPr/>
        </p:nvSpPr>
        <p:spPr>
          <a:xfrm>
            <a:off x="603397" y="44967"/>
            <a:ext cx="11140368" cy="461665"/>
          </a:xfrm>
          <a:prstGeom prst="rect">
            <a:avLst/>
          </a:prstGeom>
          <a:noFill/>
        </p:spPr>
        <p:txBody>
          <a:bodyPr wrap="square">
            <a:spAutoFit/>
          </a:bodyPr>
          <a:lstStyle/>
          <a:p>
            <a:pPr rtl="0"/>
            <a:r>
              <a:rPr lang="tr-TR" sz="2400" b="1" dirty="0">
                <a:solidFill>
                  <a:schemeClr val="tx1">
                    <a:lumMod val="95000"/>
                    <a:lumOff val="5000"/>
                  </a:schemeClr>
                </a:solidFill>
                <a:latin typeface="Calibri  "/>
              </a:rPr>
              <a:t>Enflasyon Düzeltmesi Vergi Matrahını Etkilemeyecek Mükellef Grubu Genişlemiştir.</a:t>
            </a:r>
          </a:p>
        </p:txBody>
      </p:sp>
      <p:sp>
        <p:nvSpPr>
          <p:cNvPr id="7" name="Metin kutusu 6">
            <a:extLst>
              <a:ext uri="{FF2B5EF4-FFF2-40B4-BE49-F238E27FC236}">
                <a16:creationId xmlns:a16="http://schemas.microsoft.com/office/drawing/2014/main" id="{6BDAF37D-8691-4416-9933-BF6CE5A04A4E}"/>
              </a:ext>
            </a:extLst>
          </p:cNvPr>
          <p:cNvSpPr txBox="1"/>
          <p:nvPr/>
        </p:nvSpPr>
        <p:spPr>
          <a:xfrm>
            <a:off x="291248" y="1819820"/>
            <a:ext cx="11206716" cy="3840347"/>
          </a:xfrm>
          <a:prstGeom prst="rect">
            <a:avLst/>
          </a:prstGeom>
          <a:noFill/>
        </p:spPr>
        <p:txBody>
          <a:bodyPr wrap="square">
            <a:spAutoFit/>
          </a:bodyPr>
          <a:lstStyle/>
          <a:p>
            <a:pPr>
              <a:lnSpc>
                <a:spcPct val="107000"/>
              </a:lnSpc>
              <a:spcAft>
                <a:spcPts val="800"/>
              </a:spcAft>
            </a:pPr>
            <a:r>
              <a:rPr lang="tr-TR" sz="1800" dirty="0">
                <a:effectLst/>
                <a:latin typeface="Calibri" panose="020F0502020204030204" pitchFamily="34" charset="0"/>
                <a:ea typeface="Calibri" panose="020F0502020204030204" pitchFamily="34"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tr-TR" sz="2400" dirty="0">
                <a:latin typeface="Calibri" panose="020F0502020204030204" pitchFamily="34" charset="0"/>
                <a:ea typeface="Calibri" panose="020F0502020204030204" pitchFamily="34" charset="0"/>
                <a:cs typeface="Arial" panose="020B0604020202020204" pitchFamily="34" charset="0"/>
              </a:rPr>
              <a:t>Tasfiye ve iflasa giriş tarihlerinden önceki </a:t>
            </a:r>
            <a:r>
              <a:rPr lang="tr-TR" sz="2400" dirty="0">
                <a:effectLst/>
                <a:latin typeface="Calibri" panose="020F0502020204030204" pitchFamily="34" charset="0"/>
                <a:ea typeface="Calibri" panose="020F0502020204030204" pitchFamily="34" charset="0"/>
                <a:cs typeface="Arial" panose="020B0604020202020204" pitchFamily="34" charset="0"/>
              </a:rPr>
              <a:t>geçici vergi dönemlerine ilişkin yapılmış olan enflasyon düzeltmesine yönelik geriye dönük herhangi bir düzeltme yapılmayacaktır. </a:t>
            </a:r>
          </a:p>
          <a:p>
            <a:pPr marL="342900" indent="-342900">
              <a:lnSpc>
                <a:spcPct val="107000"/>
              </a:lnSpc>
              <a:spcAft>
                <a:spcPts val="800"/>
              </a:spcAft>
              <a:buFont typeface="Arial" panose="020B0604020202020204" pitchFamily="34" charset="0"/>
              <a:buChar char="•"/>
            </a:pPr>
            <a:r>
              <a:rPr lang="tr-TR" sz="2400" dirty="0">
                <a:effectLst/>
                <a:latin typeface="Calibri" panose="020F0502020204030204" pitchFamily="34" charset="0"/>
                <a:ea typeface="Calibri" panose="020F0502020204030204" pitchFamily="34" charset="0"/>
                <a:cs typeface="Arial" panose="020B0604020202020204" pitchFamily="34" charset="0"/>
              </a:rPr>
              <a:t>Tasfiyeden vazgeçilmesi ya da iflasın kaldırılması durumunda, tasfiyeden vazgeçilen tarihin veya iflasın kaldırılmasına ilişkin mahkeme karar tarihinin içinde bulunduğu geçici vergi döneminden itibaren enflasyon düzeltmesi uygulanacaktır. </a:t>
            </a:r>
          </a:p>
          <a:p>
            <a:pPr marL="342900" indent="-342900">
              <a:lnSpc>
                <a:spcPct val="107000"/>
              </a:lnSpc>
              <a:spcAft>
                <a:spcPts val="800"/>
              </a:spcAft>
              <a:buFont typeface="Arial" panose="020B0604020202020204" pitchFamily="34" charset="0"/>
              <a:buChar char="•"/>
            </a:pPr>
            <a:r>
              <a:rPr lang="tr-TR" sz="2400" dirty="0">
                <a:effectLst/>
                <a:latin typeface="Calibri" panose="020F0502020204030204" pitchFamily="34" charset="0"/>
                <a:ea typeface="Calibri" panose="020F0502020204030204" pitchFamily="34" charset="0"/>
                <a:cs typeface="Arial" panose="020B0604020202020204" pitchFamily="34" charset="0"/>
              </a:rPr>
              <a:t>Tasfiyeden vazgeçilmesi veya iflasın kaldırılması hallerinde, bu fıkra uyarınca dönem kazancında dikkate alınmayan tutarlar tasfiyeden vazgeçildiği veya iflasın kaldırıldığı dönem kazancının tespitinde topluca dikkate alınacaktır.</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0" name="Metin kutusu 9">
            <a:extLst>
              <a:ext uri="{FF2B5EF4-FFF2-40B4-BE49-F238E27FC236}">
                <a16:creationId xmlns:a16="http://schemas.microsoft.com/office/drawing/2014/main" id="{6F761475-F86C-428B-B56A-BC3C9D8031FF}"/>
              </a:ext>
            </a:extLst>
          </p:cNvPr>
          <p:cNvSpPr txBox="1"/>
          <p:nvPr/>
        </p:nvSpPr>
        <p:spPr>
          <a:xfrm>
            <a:off x="603397" y="1358155"/>
            <a:ext cx="5159450" cy="461665"/>
          </a:xfrm>
          <a:prstGeom prst="rect">
            <a:avLst/>
          </a:prstGeom>
          <a:noFill/>
        </p:spPr>
        <p:txBody>
          <a:bodyPr wrap="square">
            <a:spAutoFit/>
          </a:bodyPr>
          <a:lstStyle/>
          <a:p>
            <a:r>
              <a:rPr lang="tr-TR" sz="2400" dirty="0">
                <a:solidFill>
                  <a:srgbClr val="FF0000"/>
                </a:solidFill>
              </a:rPr>
              <a:t>Dikkat edilmesi gereken hususlar ….</a:t>
            </a:r>
          </a:p>
        </p:txBody>
      </p:sp>
    </p:spTree>
    <p:extLst>
      <p:ext uri="{BB962C8B-B14F-4D97-AF65-F5344CB8AC3E}">
        <p14:creationId xmlns:p14="http://schemas.microsoft.com/office/powerpoint/2010/main" val="4168612147"/>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1456">
            <a:extLst>
              <a:ext uri="{FF2B5EF4-FFF2-40B4-BE49-F238E27FC236}">
                <a16:creationId xmlns:a16="http://schemas.microsoft.com/office/drawing/2014/main" id="{CD5CB384-434D-46C2-AE14-44A2EF6D321B}"/>
              </a:ext>
            </a:extLst>
          </p:cNvPr>
          <p:cNvSpPr>
            <a:spLocks/>
          </p:cNvSpPr>
          <p:nvPr/>
        </p:nvSpPr>
        <p:spPr bwMode="auto">
          <a:xfrm>
            <a:off x="-1" y="0"/>
            <a:ext cx="12191997" cy="830263"/>
          </a:xfrm>
          <a:custGeom>
            <a:avLst/>
            <a:gdLst>
              <a:gd name="T0" fmla="*/ 12190413 w 2770"/>
              <a:gd name="T1" fmla="*/ 3365014 h 940"/>
              <a:gd name="T2" fmla="*/ 8880958 w 2770"/>
              <a:gd name="T3" fmla="*/ 3219666 h 940"/>
              <a:gd name="T4" fmla="*/ 3124618 w 2770"/>
              <a:gd name="T5" fmla="*/ 3294542 h 940"/>
              <a:gd name="T6" fmla="*/ 0 w 2770"/>
              <a:gd name="T7" fmla="*/ 1915944 h 940"/>
              <a:gd name="T8" fmla="*/ 0 w 2770"/>
              <a:gd name="T9" fmla="*/ 0 h 940"/>
              <a:gd name="T10" fmla="*/ 12190413 w 2770"/>
              <a:gd name="T11" fmla="*/ 0 h 940"/>
              <a:gd name="T12" fmla="*/ 12190413 w 2770"/>
              <a:gd name="T13" fmla="*/ 3365014 h 9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70" h="940">
                <a:moveTo>
                  <a:pt x="2770" y="764"/>
                </a:moveTo>
                <a:cubicBezTo>
                  <a:pt x="2770" y="764"/>
                  <a:pt x="2447" y="531"/>
                  <a:pt x="2018" y="731"/>
                </a:cubicBezTo>
                <a:cubicBezTo>
                  <a:pt x="1568" y="940"/>
                  <a:pt x="1502" y="395"/>
                  <a:pt x="710" y="748"/>
                </a:cubicBezTo>
                <a:cubicBezTo>
                  <a:pt x="296" y="932"/>
                  <a:pt x="0" y="435"/>
                  <a:pt x="0" y="435"/>
                </a:cubicBezTo>
                <a:cubicBezTo>
                  <a:pt x="0" y="0"/>
                  <a:pt x="0" y="0"/>
                  <a:pt x="0" y="0"/>
                </a:cubicBezTo>
                <a:cubicBezTo>
                  <a:pt x="2770" y="0"/>
                  <a:pt x="2770" y="0"/>
                  <a:pt x="2770" y="0"/>
                </a:cubicBezTo>
                <a:lnTo>
                  <a:pt x="2770" y="764"/>
                </a:lnTo>
                <a:close/>
              </a:path>
            </a:pathLst>
          </a:custGeom>
          <a:solidFill>
            <a:schemeClr val="accent2">
              <a:lumMod val="75000"/>
              <a:alpha val="50000"/>
            </a:schemeClr>
          </a:solidFill>
          <a:ln>
            <a:noFill/>
          </a:ln>
        </p:spPr>
        <p:txBody>
          <a:bodyPr/>
          <a:lstStyle/>
          <a:p>
            <a:pPr algn="ctr"/>
            <a:endParaRPr lang="tr-TR" dirty="0">
              <a:solidFill>
                <a:schemeClr val="tx1">
                  <a:lumMod val="95000"/>
                  <a:lumOff val="5000"/>
                </a:schemeClr>
              </a:solidFill>
            </a:endParaRPr>
          </a:p>
        </p:txBody>
      </p:sp>
      <p:sp>
        <p:nvSpPr>
          <p:cNvPr id="35" name="Metin kutusu 34">
            <a:extLst>
              <a:ext uri="{FF2B5EF4-FFF2-40B4-BE49-F238E27FC236}">
                <a16:creationId xmlns:a16="http://schemas.microsoft.com/office/drawing/2014/main" id="{577987CF-E1B4-4F4A-989C-FF4AD93E138C}"/>
              </a:ext>
            </a:extLst>
          </p:cNvPr>
          <p:cNvSpPr txBox="1"/>
          <p:nvPr/>
        </p:nvSpPr>
        <p:spPr>
          <a:xfrm>
            <a:off x="2133131" y="26994"/>
            <a:ext cx="7817693" cy="461665"/>
          </a:xfrm>
          <a:prstGeom prst="rect">
            <a:avLst/>
          </a:prstGeom>
          <a:noFill/>
        </p:spPr>
        <p:txBody>
          <a:bodyPr wrap="square">
            <a:spAutoFit/>
          </a:bodyPr>
          <a:lstStyle/>
          <a:p>
            <a:pPr marL="0" marR="0" lvl="0" indent="0" algn="r" rtl="0">
              <a:lnSpc>
                <a:spcPct val="100000"/>
              </a:lnSpc>
              <a:spcBef>
                <a:spcPts val="0"/>
              </a:spcBef>
              <a:spcAft>
                <a:spcPts val="0"/>
              </a:spcAft>
              <a:buClr>
                <a:schemeClr val="dk1"/>
              </a:buClr>
              <a:buSzPts val="1200"/>
              <a:buFont typeface="Open Sans"/>
              <a:buNone/>
            </a:pPr>
            <a:r>
              <a:rPr lang="tr-TR" sz="2400" b="1" dirty="0">
                <a:solidFill>
                  <a:schemeClr val="dk1"/>
                </a:solidFill>
                <a:latin typeface="Open Sans"/>
                <a:ea typeface="Open Sans"/>
                <a:cs typeface="Open Sans"/>
                <a:sym typeface="Open Sans"/>
              </a:rPr>
              <a:t>VUK 176 no.lu Sirkülerde Yapılan Açıklamalar</a:t>
            </a:r>
            <a:endParaRPr lang="tr-TR" sz="2400" b="1" dirty="0"/>
          </a:p>
        </p:txBody>
      </p:sp>
      <p:sp>
        <p:nvSpPr>
          <p:cNvPr id="14" name="Google Shape;625;p31">
            <a:extLst>
              <a:ext uri="{FF2B5EF4-FFF2-40B4-BE49-F238E27FC236}">
                <a16:creationId xmlns:a16="http://schemas.microsoft.com/office/drawing/2014/main" id="{96B91B22-00AC-4A96-AA0B-78D8C45873D9}"/>
              </a:ext>
            </a:extLst>
          </p:cNvPr>
          <p:cNvSpPr txBox="1">
            <a:spLocks noChangeArrowheads="1"/>
          </p:cNvSpPr>
          <p:nvPr/>
        </p:nvSpPr>
        <p:spPr bwMode="auto">
          <a:xfrm>
            <a:off x="242055" y="1290919"/>
            <a:ext cx="5593967" cy="2341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188" tIns="38083" rIns="76188" bIns="38083"/>
          <a:lstStyle/>
          <a:p>
            <a:pPr>
              <a:lnSpc>
                <a:spcPct val="107000"/>
              </a:lnSpc>
              <a:spcAft>
                <a:spcPts val="800"/>
              </a:spcAft>
            </a:pPr>
            <a:r>
              <a:rPr lang="tr-TR" sz="1800" dirty="0">
                <a:effectLst/>
                <a:latin typeface="Calibri" panose="020F0502020204030204" pitchFamily="34" charset="0"/>
                <a:ea typeface="Calibri" panose="020F0502020204030204" pitchFamily="34" charset="0"/>
                <a:cs typeface="Arial" panose="020B0604020202020204" pitchFamily="34" charset="0"/>
              </a:rPr>
              <a:t>Stokların düzeltilmesinde kullanılabilecek «basit ortalama yöntemindeki» hesaplanacak katsayı için formülde yer alan “bir önceki geçici vergi dönemi” olarak enflasyon düzeltmesinin uygulanmadığı geçici vergi döneminin değil, </a:t>
            </a:r>
            <a:r>
              <a:rPr lang="tr-TR" sz="18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enflasyon düzeltmesinin uygulandığı en son geçici vergi dönemi </a:t>
            </a:r>
            <a:r>
              <a:rPr lang="tr-TR" sz="1800" dirty="0">
                <a:effectLst/>
                <a:latin typeface="Calibri" panose="020F0502020204030204" pitchFamily="34" charset="0"/>
                <a:ea typeface="Calibri" panose="020F0502020204030204" pitchFamily="34" charset="0"/>
                <a:cs typeface="Arial" panose="020B0604020202020204" pitchFamily="34" charset="0"/>
              </a:rPr>
              <a:t>ya da hesap döneminin dikkate alınması gerektiği açıklanmıştır.</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tr-TR" sz="1800" dirty="0">
                <a:effectLst/>
                <a:latin typeface="Calibri" panose="020F0502020204030204" pitchFamily="34" charset="0"/>
                <a:ea typeface="Calibri" panose="020F0502020204030204" pitchFamily="34"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tr-TR" sz="2000" b="1" dirty="0"/>
          </a:p>
        </p:txBody>
      </p:sp>
      <p:cxnSp>
        <p:nvCxnSpPr>
          <p:cNvPr id="6" name="Düz Bağlayıcı 5">
            <a:extLst>
              <a:ext uri="{FF2B5EF4-FFF2-40B4-BE49-F238E27FC236}">
                <a16:creationId xmlns:a16="http://schemas.microsoft.com/office/drawing/2014/main" id="{E5B0A1CB-2CFA-4620-A647-32202B88873F}"/>
              </a:ext>
            </a:extLst>
          </p:cNvPr>
          <p:cNvCxnSpPr>
            <a:cxnSpLocks/>
          </p:cNvCxnSpPr>
          <p:nvPr/>
        </p:nvCxnSpPr>
        <p:spPr>
          <a:xfrm>
            <a:off x="0" y="4074459"/>
            <a:ext cx="12192000" cy="0"/>
          </a:xfrm>
          <a:prstGeom prst="line">
            <a:avLst/>
          </a:prstGeom>
          <a:ln w="98425"/>
        </p:spPr>
        <p:style>
          <a:lnRef idx="1">
            <a:schemeClr val="accent1"/>
          </a:lnRef>
          <a:fillRef idx="0">
            <a:schemeClr val="accent1"/>
          </a:fillRef>
          <a:effectRef idx="0">
            <a:schemeClr val="accent1"/>
          </a:effectRef>
          <a:fontRef idx="minor">
            <a:schemeClr val="tx1"/>
          </a:fontRef>
        </p:style>
      </p:cxnSp>
      <p:cxnSp>
        <p:nvCxnSpPr>
          <p:cNvPr id="12" name="Düz Bağlayıcı 11">
            <a:extLst>
              <a:ext uri="{FF2B5EF4-FFF2-40B4-BE49-F238E27FC236}">
                <a16:creationId xmlns:a16="http://schemas.microsoft.com/office/drawing/2014/main" id="{F6213660-C913-4FAB-9472-8AEA26442FA7}"/>
              </a:ext>
            </a:extLst>
          </p:cNvPr>
          <p:cNvCxnSpPr>
            <a:cxnSpLocks/>
          </p:cNvCxnSpPr>
          <p:nvPr/>
        </p:nvCxnSpPr>
        <p:spPr>
          <a:xfrm>
            <a:off x="6096000" y="950259"/>
            <a:ext cx="0" cy="5907741"/>
          </a:xfrm>
          <a:prstGeom prst="line">
            <a:avLst/>
          </a:prstGeom>
          <a:ln w="98425"/>
        </p:spPr>
        <p:style>
          <a:lnRef idx="1">
            <a:schemeClr val="accent1"/>
          </a:lnRef>
          <a:fillRef idx="0">
            <a:schemeClr val="accent1"/>
          </a:fillRef>
          <a:effectRef idx="0">
            <a:schemeClr val="accent1"/>
          </a:effectRef>
          <a:fontRef idx="minor">
            <a:schemeClr val="tx1"/>
          </a:fontRef>
        </p:style>
      </p:cxnSp>
      <p:sp>
        <p:nvSpPr>
          <p:cNvPr id="23" name="Metin kutusu 22">
            <a:extLst>
              <a:ext uri="{FF2B5EF4-FFF2-40B4-BE49-F238E27FC236}">
                <a16:creationId xmlns:a16="http://schemas.microsoft.com/office/drawing/2014/main" id="{E67932B8-5DDE-4F0E-9D7B-71EB8E483423}"/>
              </a:ext>
            </a:extLst>
          </p:cNvPr>
          <p:cNvSpPr txBox="1"/>
          <p:nvPr/>
        </p:nvSpPr>
        <p:spPr>
          <a:xfrm>
            <a:off x="1358151" y="885087"/>
            <a:ext cx="2444772" cy="369332"/>
          </a:xfrm>
          <a:prstGeom prst="rect">
            <a:avLst/>
          </a:prstGeom>
          <a:noFill/>
        </p:spPr>
        <p:txBody>
          <a:bodyPr wrap="none" rtlCol="0">
            <a:spAutoFit/>
          </a:bodyPr>
          <a:lstStyle/>
          <a:p>
            <a:r>
              <a:rPr lang="tr-TR" b="1" dirty="0"/>
              <a:t>Basit Ortalama Yöntemi</a:t>
            </a:r>
            <a:endParaRPr lang="en-US" b="1" dirty="0"/>
          </a:p>
        </p:txBody>
      </p:sp>
      <p:sp>
        <p:nvSpPr>
          <p:cNvPr id="20" name="Metin kutusu 19">
            <a:extLst>
              <a:ext uri="{FF2B5EF4-FFF2-40B4-BE49-F238E27FC236}">
                <a16:creationId xmlns:a16="http://schemas.microsoft.com/office/drawing/2014/main" id="{C5FF5E6B-3053-4C13-B2BE-1F6CF33592F8}"/>
              </a:ext>
            </a:extLst>
          </p:cNvPr>
          <p:cNvSpPr txBox="1"/>
          <p:nvPr/>
        </p:nvSpPr>
        <p:spPr>
          <a:xfrm>
            <a:off x="6440737" y="1496980"/>
            <a:ext cx="4894723" cy="1754326"/>
          </a:xfrm>
          <a:prstGeom prst="rect">
            <a:avLst/>
          </a:prstGeom>
          <a:noFill/>
        </p:spPr>
        <p:txBody>
          <a:bodyPr wrap="square">
            <a:spAutoFit/>
          </a:bodyPr>
          <a:lstStyle/>
          <a:p>
            <a:r>
              <a:rPr lang="tr-TR" sz="1800" dirty="0">
                <a:effectLst/>
                <a:latin typeface="Calibri" panose="020F0502020204030204" pitchFamily="34" charset="0"/>
                <a:ea typeface="Calibri" panose="020F0502020204030204" pitchFamily="34" charset="0"/>
                <a:cs typeface="Arial" panose="020B0604020202020204" pitchFamily="34" charset="0"/>
              </a:rPr>
              <a:t>Yıllara yaygın inşaat enflasyon düzeltme hesabının kalan bakiyelerinin takip edildiği "178- Yıllara Yaygın İnşaat Enflasyon Düzeltme Hesabı" veya "358- Yıllara Yaygın İnşaat Enflasyon Düzeltme Hesabı"nda yer alan bakiyelerin, ayrıca </a:t>
            </a:r>
            <a:r>
              <a:rPr lang="tr-TR" sz="18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enflasyon düzeltmesine tabi tutulmayacakları </a:t>
            </a:r>
            <a:r>
              <a:rPr lang="tr-TR" sz="1800" dirty="0">
                <a:effectLst/>
                <a:latin typeface="Calibri" panose="020F0502020204030204" pitchFamily="34" charset="0"/>
                <a:ea typeface="Calibri" panose="020F0502020204030204" pitchFamily="34" charset="0"/>
                <a:cs typeface="Arial" panose="020B0604020202020204" pitchFamily="34" charset="0"/>
              </a:rPr>
              <a:t>belirtilmiştir.</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1" name="Metin kutusu 20">
            <a:extLst>
              <a:ext uri="{FF2B5EF4-FFF2-40B4-BE49-F238E27FC236}">
                <a16:creationId xmlns:a16="http://schemas.microsoft.com/office/drawing/2014/main" id="{D7A6E99B-876D-494B-93A6-1ECEEEF9E283}"/>
              </a:ext>
            </a:extLst>
          </p:cNvPr>
          <p:cNvSpPr txBox="1"/>
          <p:nvPr/>
        </p:nvSpPr>
        <p:spPr>
          <a:xfrm>
            <a:off x="7076289" y="903263"/>
            <a:ext cx="3623621" cy="369332"/>
          </a:xfrm>
          <a:prstGeom prst="rect">
            <a:avLst/>
          </a:prstGeom>
          <a:noFill/>
        </p:spPr>
        <p:txBody>
          <a:bodyPr wrap="none" rtlCol="0">
            <a:spAutoFit/>
          </a:bodyPr>
          <a:lstStyle/>
          <a:p>
            <a:r>
              <a:rPr lang="tr-TR" b="1" dirty="0"/>
              <a:t>Yıllara Yaygın İnşaat ve Onarım İşleri</a:t>
            </a:r>
            <a:endParaRPr lang="en-US" b="1" dirty="0"/>
          </a:p>
        </p:txBody>
      </p:sp>
      <p:sp>
        <p:nvSpPr>
          <p:cNvPr id="22" name="Metin kutusu 21">
            <a:extLst>
              <a:ext uri="{FF2B5EF4-FFF2-40B4-BE49-F238E27FC236}">
                <a16:creationId xmlns:a16="http://schemas.microsoft.com/office/drawing/2014/main" id="{7B802A92-1538-4DAA-B2B9-F40FF659179E}"/>
              </a:ext>
            </a:extLst>
          </p:cNvPr>
          <p:cNvSpPr txBox="1"/>
          <p:nvPr/>
        </p:nvSpPr>
        <p:spPr>
          <a:xfrm>
            <a:off x="242055" y="4516792"/>
            <a:ext cx="5719472" cy="1857368"/>
          </a:xfrm>
          <a:prstGeom prst="rect">
            <a:avLst/>
          </a:prstGeom>
          <a:noFill/>
        </p:spPr>
        <p:txBody>
          <a:bodyPr wrap="square">
            <a:spAutoFit/>
          </a:bodyPr>
          <a:lstStyle/>
          <a:p>
            <a:pPr>
              <a:lnSpc>
                <a:spcPct val="107000"/>
              </a:lnSpc>
              <a:spcAft>
                <a:spcPts val="800"/>
              </a:spcAft>
            </a:pPr>
            <a:r>
              <a:rPr lang="tr-TR" sz="1800" dirty="0">
                <a:effectLst/>
                <a:latin typeface="Calibri" panose="020F0502020204030204" pitchFamily="34" charset="0"/>
                <a:ea typeface="Calibri" panose="020F0502020204030204" pitchFamily="34" charset="0"/>
                <a:cs typeface="Arial" panose="020B0604020202020204" pitchFamily="34" charset="0"/>
              </a:rPr>
              <a:t>Ar-Ge ve tasarım indirimine konu edilebilecek harcamaların fiilen yapılmış olmasının gerektiği, dolayısıyla, </a:t>
            </a:r>
            <a:r>
              <a:rPr lang="tr-TR" sz="18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"263 Araştırma ve Geliştirme Giderleri" </a:t>
            </a:r>
            <a:r>
              <a:rPr lang="tr-TR" sz="1800" dirty="0">
                <a:effectLst/>
                <a:latin typeface="Calibri" panose="020F0502020204030204" pitchFamily="34" charset="0"/>
                <a:ea typeface="Calibri" panose="020F0502020204030204" pitchFamily="34" charset="0"/>
                <a:cs typeface="Arial" panose="020B0604020202020204" pitchFamily="34" charset="0"/>
              </a:rPr>
              <a:t>hesabında aktifleştirilen harcamaların enflasyon düzeltmesine tabi tutulmasından kaynaklı fark tutarlarının, Ar-Ge ve tasarım indirimine konu edilmesinin mümkün olmadığı açıklanmıştır.</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4" name="Metin kutusu 23">
            <a:extLst>
              <a:ext uri="{FF2B5EF4-FFF2-40B4-BE49-F238E27FC236}">
                <a16:creationId xmlns:a16="http://schemas.microsoft.com/office/drawing/2014/main" id="{1E67EF29-7B4C-4089-A2B4-9E10A6BD68B0}"/>
              </a:ext>
            </a:extLst>
          </p:cNvPr>
          <p:cNvSpPr txBox="1"/>
          <p:nvPr/>
        </p:nvSpPr>
        <p:spPr>
          <a:xfrm>
            <a:off x="1192657" y="4180151"/>
            <a:ext cx="1582484" cy="369332"/>
          </a:xfrm>
          <a:prstGeom prst="rect">
            <a:avLst/>
          </a:prstGeom>
          <a:noFill/>
        </p:spPr>
        <p:txBody>
          <a:bodyPr wrap="none" rtlCol="0">
            <a:spAutoFit/>
          </a:bodyPr>
          <a:lstStyle/>
          <a:p>
            <a:r>
              <a:rPr lang="tr-TR" b="1" dirty="0"/>
              <a:t>AR-GE İndirimi</a:t>
            </a:r>
            <a:endParaRPr lang="en-US" b="1" dirty="0"/>
          </a:p>
        </p:txBody>
      </p:sp>
      <p:sp>
        <p:nvSpPr>
          <p:cNvPr id="25" name="Metin kutusu 24">
            <a:extLst>
              <a:ext uri="{FF2B5EF4-FFF2-40B4-BE49-F238E27FC236}">
                <a16:creationId xmlns:a16="http://schemas.microsoft.com/office/drawing/2014/main" id="{56693B7C-C276-4A10-BD5F-11F9BEDB0C51}"/>
              </a:ext>
            </a:extLst>
          </p:cNvPr>
          <p:cNvSpPr txBox="1"/>
          <p:nvPr/>
        </p:nvSpPr>
        <p:spPr>
          <a:xfrm>
            <a:off x="6440737" y="4610565"/>
            <a:ext cx="5509208" cy="1559209"/>
          </a:xfrm>
          <a:prstGeom prst="rect">
            <a:avLst/>
          </a:prstGeom>
          <a:noFill/>
        </p:spPr>
        <p:txBody>
          <a:bodyPr wrap="square">
            <a:spAutoFit/>
          </a:bodyPr>
          <a:lstStyle/>
          <a:p>
            <a:pPr>
              <a:lnSpc>
                <a:spcPct val="107000"/>
              </a:lnSpc>
              <a:spcAft>
                <a:spcPts val="800"/>
              </a:spcAft>
            </a:pPr>
            <a:r>
              <a:rPr lang="tr-TR" dirty="0">
                <a:latin typeface="Calibri" panose="020F0502020204030204" pitchFamily="34" charset="0"/>
                <a:ea typeface="Calibri" panose="020F0502020204030204" pitchFamily="34" charset="0"/>
                <a:cs typeface="Arial" panose="020B0604020202020204" pitchFamily="34" charset="0"/>
              </a:rPr>
              <a:t>Enflasyon düzeltmesi sonrası bilançonun aktifinde izlenen harcamalara  ilişkin  düzeltme  farkları  yatırıma  katkı  tutarının  hesabında dikkate  alınmayacak  ve  bu  farklar  </a:t>
            </a:r>
            <a:r>
              <a:rPr lang="tr-TR" dirty="0">
                <a:solidFill>
                  <a:srgbClr val="FF0000"/>
                </a:solidFill>
                <a:latin typeface="Calibri" panose="020F0502020204030204" pitchFamily="34" charset="0"/>
                <a:ea typeface="Calibri" panose="020F0502020204030204" pitchFamily="34" charset="0"/>
                <a:cs typeface="Arial" panose="020B0604020202020204" pitchFamily="34" charset="0"/>
              </a:rPr>
              <a:t>indirimli  kurumlar  vergisi  uygulamasına  </a:t>
            </a:r>
            <a:r>
              <a:rPr lang="tr-TR" dirty="0">
                <a:latin typeface="Calibri" panose="020F0502020204030204" pitchFamily="34" charset="0"/>
                <a:ea typeface="Calibri" panose="020F0502020204030204" pitchFamily="34" charset="0"/>
                <a:cs typeface="Arial" panose="020B0604020202020204" pitchFamily="34" charset="0"/>
              </a:rPr>
              <a:t>konu edilmeyecektir</a:t>
            </a:r>
            <a:endParaRPr lang="en-US" dirty="0">
              <a:latin typeface="Calibri" panose="020F0502020204030204" pitchFamily="34" charset="0"/>
              <a:ea typeface="Calibri" panose="020F0502020204030204" pitchFamily="34" charset="0"/>
              <a:cs typeface="Arial" panose="020B0604020202020204" pitchFamily="34" charset="0"/>
            </a:endParaRPr>
          </a:p>
        </p:txBody>
      </p:sp>
      <p:sp>
        <p:nvSpPr>
          <p:cNvPr id="26" name="Metin kutusu 25">
            <a:extLst>
              <a:ext uri="{FF2B5EF4-FFF2-40B4-BE49-F238E27FC236}">
                <a16:creationId xmlns:a16="http://schemas.microsoft.com/office/drawing/2014/main" id="{D2B02F44-C2B1-4AE1-ADCB-A86B1E970CFE}"/>
              </a:ext>
            </a:extLst>
          </p:cNvPr>
          <p:cNvSpPr txBox="1"/>
          <p:nvPr/>
        </p:nvSpPr>
        <p:spPr>
          <a:xfrm>
            <a:off x="8018422" y="4241233"/>
            <a:ext cx="2119298" cy="369332"/>
          </a:xfrm>
          <a:prstGeom prst="rect">
            <a:avLst/>
          </a:prstGeom>
          <a:noFill/>
        </p:spPr>
        <p:txBody>
          <a:bodyPr wrap="none" rtlCol="0">
            <a:spAutoFit/>
          </a:bodyPr>
          <a:lstStyle/>
          <a:p>
            <a:r>
              <a:rPr lang="tr-TR" b="1" dirty="0"/>
              <a:t>Yatırıma Katkı Tutarı</a:t>
            </a:r>
            <a:endParaRPr lang="en-US" b="1" dirty="0"/>
          </a:p>
        </p:txBody>
      </p:sp>
    </p:spTree>
    <p:extLst>
      <p:ext uri="{BB962C8B-B14F-4D97-AF65-F5344CB8AC3E}">
        <p14:creationId xmlns:p14="http://schemas.microsoft.com/office/powerpoint/2010/main" val="2213838683"/>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1456">
            <a:extLst>
              <a:ext uri="{FF2B5EF4-FFF2-40B4-BE49-F238E27FC236}">
                <a16:creationId xmlns:a16="http://schemas.microsoft.com/office/drawing/2014/main" id="{CD5CB384-434D-46C2-AE14-44A2EF6D321B}"/>
              </a:ext>
            </a:extLst>
          </p:cNvPr>
          <p:cNvSpPr>
            <a:spLocks/>
          </p:cNvSpPr>
          <p:nvPr/>
        </p:nvSpPr>
        <p:spPr bwMode="auto">
          <a:xfrm>
            <a:off x="-1" y="0"/>
            <a:ext cx="12191999" cy="830263"/>
          </a:xfrm>
          <a:custGeom>
            <a:avLst/>
            <a:gdLst>
              <a:gd name="T0" fmla="*/ 12190413 w 2770"/>
              <a:gd name="T1" fmla="*/ 3365014 h 940"/>
              <a:gd name="T2" fmla="*/ 8880958 w 2770"/>
              <a:gd name="T3" fmla="*/ 3219666 h 940"/>
              <a:gd name="T4" fmla="*/ 3124618 w 2770"/>
              <a:gd name="T5" fmla="*/ 3294542 h 940"/>
              <a:gd name="T6" fmla="*/ 0 w 2770"/>
              <a:gd name="T7" fmla="*/ 1915944 h 940"/>
              <a:gd name="T8" fmla="*/ 0 w 2770"/>
              <a:gd name="T9" fmla="*/ 0 h 940"/>
              <a:gd name="T10" fmla="*/ 12190413 w 2770"/>
              <a:gd name="T11" fmla="*/ 0 h 940"/>
              <a:gd name="T12" fmla="*/ 12190413 w 2770"/>
              <a:gd name="T13" fmla="*/ 3365014 h 9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70" h="940">
                <a:moveTo>
                  <a:pt x="2770" y="764"/>
                </a:moveTo>
                <a:cubicBezTo>
                  <a:pt x="2770" y="764"/>
                  <a:pt x="2447" y="531"/>
                  <a:pt x="2018" y="731"/>
                </a:cubicBezTo>
                <a:cubicBezTo>
                  <a:pt x="1568" y="940"/>
                  <a:pt x="1502" y="395"/>
                  <a:pt x="710" y="748"/>
                </a:cubicBezTo>
                <a:cubicBezTo>
                  <a:pt x="296" y="932"/>
                  <a:pt x="0" y="435"/>
                  <a:pt x="0" y="435"/>
                </a:cubicBezTo>
                <a:cubicBezTo>
                  <a:pt x="0" y="0"/>
                  <a:pt x="0" y="0"/>
                  <a:pt x="0" y="0"/>
                </a:cubicBezTo>
                <a:cubicBezTo>
                  <a:pt x="2770" y="0"/>
                  <a:pt x="2770" y="0"/>
                  <a:pt x="2770" y="0"/>
                </a:cubicBezTo>
                <a:lnTo>
                  <a:pt x="2770" y="764"/>
                </a:lnTo>
                <a:close/>
              </a:path>
            </a:pathLst>
          </a:custGeom>
          <a:solidFill>
            <a:schemeClr val="accent2">
              <a:lumMod val="75000"/>
              <a:alpha val="50000"/>
            </a:schemeClr>
          </a:solidFill>
          <a:ln>
            <a:noFill/>
          </a:ln>
        </p:spPr>
        <p:txBody>
          <a:bodyPr/>
          <a:lstStyle/>
          <a:p>
            <a:pPr algn="ctr"/>
            <a:endParaRPr lang="tr-TR" dirty="0">
              <a:solidFill>
                <a:schemeClr val="tx1">
                  <a:lumMod val="95000"/>
                  <a:lumOff val="5000"/>
                </a:schemeClr>
              </a:solidFill>
            </a:endParaRPr>
          </a:p>
        </p:txBody>
      </p:sp>
      <p:sp>
        <p:nvSpPr>
          <p:cNvPr id="35" name="Metin kutusu 34">
            <a:extLst>
              <a:ext uri="{FF2B5EF4-FFF2-40B4-BE49-F238E27FC236}">
                <a16:creationId xmlns:a16="http://schemas.microsoft.com/office/drawing/2014/main" id="{577987CF-E1B4-4F4A-989C-FF4AD93E138C}"/>
              </a:ext>
            </a:extLst>
          </p:cNvPr>
          <p:cNvSpPr txBox="1"/>
          <p:nvPr/>
        </p:nvSpPr>
        <p:spPr>
          <a:xfrm>
            <a:off x="2133131" y="26994"/>
            <a:ext cx="8068704" cy="461665"/>
          </a:xfrm>
          <a:prstGeom prst="rect">
            <a:avLst/>
          </a:prstGeom>
          <a:noFill/>
        </p:spPr>
        <p:txBody>
          <a:bodyPr wrap="square">
            <a:spAutoFit/>
          </a:bodyPr>
          <a:lstStyle/>
          <a:p>
            <a:pPr marL="0" marR="0" lvl="0" indent="0" algn="r" rtl="0">
              <a:lnSpc>
                <a:spcPct val="100000"/>
              </a:lnSpc>
              <a:spcBef>
                <a:spcPts val="0"/>
              </a:spcBef>
              <a:spcAft>
                <a:spcPts val="0"/>
              </a:spcAft>
              <a:buClr>
                <a:schemeClr val="dk1"/>
              </a:buClr>
              <a:buSzPts val="1200"/>
              <a:buFont typeface="Open Sans"/>
              <a:buNone/>
            </a:pPr>
            <a:r>
              <a:rPr lang="tr-TR" sz="2400" b="1" dirty="0">
                <a:solidFill>
                  <a:schemeClr val="dk1"/>
                </a:solidFill>
                <a:latin typeface="Open Sans"/>
                <a:ea typeface="Open Sans"/>
                <a:cs typeface="Open Sans"/>
                <a:sym typeface="Open Sans"/>
              </a:rPr>
              <a:t>VUK 176 no.lu Sirkülerde Yapılan Açıklamalar</a:t>
            </a:r>
            <a:endParaRPr lang="tr-TR" sz="2400" b="1" dirty="0"/>
          </a:p>
        </p:txBody>
      </p:sp>
      <p:sp>
        <p:nvSpPr>
          <p:cNvPr id="14" name="Google Shape;625;p31">
            <a:extLst>
              <a:ext uri="{FF2B5EF4-FFF2-40B4-BE49-F238E27FC236}">
                <a16:creationId xmlns:a16="http://schemas.microsoft.com/office/drawing/2014/main" id="{96B91B22-00AC-4A96-AA0B-78D8C45873D9}"/>
              </a:ext>
            </a:extLst>
          </p:cNvPr>
          <p:cNvSpPr txBox="1">
            <a:spLocks noChangeArrowheads="1"/>
          </p:cNvSpPr>
          <p:nvPr/>
        </p:nvSpPr>
        <p:spPr bwMode="auto">
          <a:xfrm>
            <a:off x="259922" y="1520576"/>
            <a:ext cx="11403210" cy="2017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188" tIns="38083" rIns="76188" bIns="38083"/>
          <a:lstStyle/>
          <a:p>
            <a:pPr>
              <a:lnSpc>
                <a:spcPct val="107000"/>
              </a:lnSpc>
              <a:spcAft>
                <a:spcPts val="800"/>
              </a:spcAft>
            </a:pPr>
            <a:r>
              <a:rPr lang="tr-TR" sz="2000" dirty="0">
                <a:effectLst/>
                <a:latin typeface="Calibri" panose="020F0502020204030204" pitchFamily="34" charset="0"/>
                <a:ea typeface="Calibri" panose="020F0502020204030204" pitchFamily="34" charset="0"/>
                <a:cs typeface="Arial" panose="020B0604020202020204" pitchFamily="34" charset="0"/>
              </a:rPr>
              <a:t>Kazancı vergiden istisna edilen faaliyetlerinin yanında, vergiye tabi kazanca ilişkin faaliyetleri de bulunan mükellefler, </a:t>
            </a:r>
            <a:r>
              <a:rPr lang="tr-TR" sz="20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uygun bir dağıtım anahtarı kullanarak</a:t>
            </a:r>
            <a:r>
              <a:rPr lang="tr-TR" sz="20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 </a:t>
            </a:r>
            <a:r>
              <a:rPr lang="tr-TR" sz="2000" dirty="0">
                <a:effectLst/>
                <a:latin typeface="Calibri" panose="020F0502020204030204" pitchFamily="34" charset="0"/>
                <a:ea typeface="Calibri" panose="020F0502020204030204" pitchFamily="34" charset="0"/>
                <a:cs typeface="Arial" panose="020B0604020202020204" pitchFamily="34" charset="0"/>
              </a:rPr>
              <a:t>enflasyon düzeltmesi sonucunda oluşan kar ya da zararların istisna kazançlara tekabül eden kısmını tespit edeceklerdir. Bu tespit sonrası istisna kazançlara isabet eden enflasyon düzeltmesi karları vergiye tabi matrahın tespitinde dikkate alınmayacakken, Kurumlar Vergisi Kanununun 5/3 maddesi kapsamında istisna faaliyetlere tekabül eden enflasyon düzeltmesi zararları da kazancın tespitinde gider konusu yapılamayacaktır. </a:t>
            </a:r>
            <a:r>
              <a:rPr lang="tr-TR" sz="2000" dirty="0">
                <a:latin typeface="Calibri" panose="020F0502020204030204" pitchFamily="34" charset="0"/>
                <a:ea typeface="Calibri" panose="020F0502020204030204" pitchFamily="34" charset="0"/>
                <a:cs typeface="Arial" panose="020B0604020202020204" pitchFamily="34" charset="0"/>
              </a:rPr>
              <a:t>Sirkülerde verilen her iki örnekte de dağıtım anahtarı olarak </a:t>
            </a:r>
            <a:r>
              <a:rPr lang="tr-TR" sz="2000" b="1" dirty="0">
                <a:solidFill>
                  <a:srgbClr val="FF0000"/>
                </a:solidFill>
                <a:latin typeface="Calibri" panose="020F0502020204030204" pitchFamily="34" charset="0"/>
                <a:ea typeface="Calibri" panose="020F0502020204030204" pitchFamily="34" charset="0"/>
                <a:cs typeface="Arial" panose="020B0604020202020204" pitchFamily="34" charset="0"/>
              </a:rPr>
              <a:t>hasılat tutarları</a:t>
            </a:r>
            <a:r>
              <a:rPr lang="tr-TR" sz="2000" dirty="0">
                <a:solidFill>
                  <a:srgbClr val="FF0000"/>
                </a:solidFill>
                <a:latin typeface="Calibri" panose="020F0502020204030204" pitchFamily="34" charset="0"/>
                <a:ea typeface="Calibri" panose="020F0502020204030204" pitchFamily="34" charset="0"/>
                <a:cs typeface="Arial" panose="020B0604020202020204" pitchFamily="34" charset="0"/>
              </a:rPr>
              <a:t> </a:t>
            </a:r>
            <a:r>
              <a:rPr lang="tr-TR" sz="2000" dirty="0">
                <a:latin typeface="Calibri" panose="020F0502020204030204" pitchFamily="34" charset="0"/>
                <a:ea typeface="Calibri" panose="020F0502020204030204" pitchFamily="34" charset="0"/>
                <a:cs typeface="Arial" panose="020B0604020202020204" pitchFamily="34" charset="0"/>
              </a:rPr>
              <a:t>esas alınmıştır.</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cxnSp>
        <p:nvCxnSpPr>
          <p:cNvPr id="6" name="Düz Bağlayıcı 5">
            <a:extLst>
              <a:ext uri="{FF2B5EF4-FFF2-40B4-BE49-F238E27FC236}">
                <a16:creationId xmlns:a16="http://schemas.microsoft.com/office/drawing/2014/main" id="{E5B0A1CB-2CFA-4620-A647-32202B88873F}"/>
              </a:ext>
            </a:extLst>
          </p:cNvPr>
          <p:cNvCxnSpPr>
            <a:cxnSpLocks/>
          </p:cNvCxnSpPr>
          <p:nvPr/>
        </p:nvCxnSpPr>
        <p:spPr>
          <a:xfrm>
            <a:off x="0" y="4074459"/>
            <a:ext cx="12192000" cy="0"/>
          </a:xfrm>
          <a:prstGeom prst="line">
            <a:avLst/>
          </a:prstGeom>
          <a:ln w="98425"/>
        </p:spPr>
        <p:style>
          <a:lnRef idx="1">
            <a:schemeClr val="accent1"/>
          </a:lnRef>
          <a:fillRef idx="0">
            <a:schemeClr val="accent1"/>
          </a:fillRef>
          <a:effectRef idx="0">
            <a:schemeClr val="accent1"/>
          </a:effectRef>
          <a:fontRef idx="minor">
            <a:schemeClr val="tx1"/>
          </a:fontRef>
        </p:style>
      </p:cxnSp>
      <p:sp>
        <p:nvSpPr>
          <p:cNvPr id="23" name="Metin kutusu 22">
            <a:extLst>
              <a:ext uri="{FF2B5EF4-FFF2-40B4-BE49-F238E27FC236}">
                <a16:creationId xmlns:a16="http://schemas.microsoft.com/office/drawing/2014/main" id="{E67932B8-5DDE-4F0E-9D7B-71EB8E483423}"/>
              </a:ext>
            </a:extLst>
          </p:cNvPr>
          <p:cNvSpPr txBox="1"/>
          <p:nvPr/>
        </p:nvSpPr>
        <p:spPr>
          <a:xfrm>
            <a:off x="851998" y="1041913"/>
            <a:ext cx="2295757" cy="461665"/>
          </a:xfrm>
          <a:prstGeom prst="rect">
            <a:avLst/>
          </a:prstGeom>
          <a:noFill/>
        </p:spPr>
        <p:txBody>
          <a:bodyPr wrap="none" rtlCol="0">
            <a:spAutoFit/>
          </a:bodyPr>
          <a:lstStyle/>
          <a:p>
            <a:r>
              <a:rPr lang="tr-TR" sz="2400" b="1" dirty="0"/>
              <a:t>İstisna Kazançlar</a:t>
            </a:r>
            <a:endParaRPr lang="en-US" sz="2400" b="1" dirty="0"/>
          </a:p>
        </p:txBody>
      </p:sp>
      <p:sp>
        <p:nvSpPr>
          <p:cNvPr id="22" name="Metin kutusu 21">
            <a:extLst>
              <a:ext uri="{FF2B5EF4-FFF2-40B4-BE49-F238E27FC236}">
                <a16:creationId xmlns:a16="http://schemas.microsoft.com/office/drawing/2014/main" id="{7B802A92-1538-4DAA-B2B9-F40FF659179E}"/>
              </a:ext>
            </a:extLst>
          </p:cNvPr>
          <p:cNvSpPr txBox="1"/>
          <p:nvPr/>
        </p:nvSpPr>
        <p:spPr>
          <a:xfrm>
            <a:off x="165848" y="4803466"/>
            <a:ext cx="11591357" cy="1695079"/>
          </a:xfrm>
          <a:prstGeom prst="rect">
            <a:avLst/>
          </a:prstGeom>
          <a:noFill/>
        </p:spPr>
        <p:txBody>
          <a:bodyPr wrap="square">
            <a:spAutoFit/>
          </a:bodyPr>
          <a:lstStyle/>
          <a:p>
            <a:pPr>
              <a:lnSpc>
                <a:spcPct val="107000"/>
              </a:lnSpc>
              <a:spcAft>
                <a:spcPts val="800"/>
              </a:spcAft>
            </a:pPr>
            <a:r>
              <a:rPr lang="tr-TR" sz="1800" dirty="0">
                <a:effectLst/>
                <a:latin typeface="Calibri" panose="020F0502020204030204" pitchFamily="34" charset="0"/>
                <a:ea typeface="Calibri" panose="020F0502020204030204" pitchFamily="34" charset="0"/>
                <a:cs typeface="Arial" panose="020B0604020202020204" pitchFamily="34" charset="0"/>
              </a:rPr>
              <a:t>Kazançlarının bir kısmı Kurumlar Vergisi Kanununun 32. maddesi kapsamında indirimli kurumlar vergisi oranına esas teşkil eden faaliyetlerden oluşmakla birlikte, indirimli oran uygulanmayan faaliyetleri de bulunan mükellefler, maliyet, hasılat gibi unsurları dikkate almak suretiyle </a:t>
            </a:r>
            <a:r>
              <a:rPr lang="tr-TR" sz="18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uygun bir dağıtım anahtarı kullanarak</a:t>
            </a:r>
            <a:r>
              <a:rPr lang="tr-TR" sz="18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 </a:t>
            </a:r>
            <a:r>
              <a:rPr lang="tr-TR" sz="1800" dirty="0">
                <a:effectLst/>
                <a:latin typeface="Calibri" panose="020F0502020204030204" pitchFamily="34" charset="0"/>
                <a:ea typeface="Calibri" panose="020F0502020204030204" pitchFamily="34" charset="0"/>
                <a:cs typeface="Arial" panose="020B0604020202020204" pitchFamily="34" charset="0"/>
              </a:rPr>
              <a:t>enflasyon düzeltmesi sonrası oluşan kar ya da zararlarına uygulayacakları kurumlar vergisi oranlarını tespit edeceklerdir.</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4" name="Metin kutusu 23">
            <a:extLst>
              <a:ext uri="{FF2B5EF4-FFF2-40B4-BE49-F238E27FC236}">
                <a16:creationId xmlns:a16="http://schemas.microsoft.com/office/drawing/2014/main" id="{1E67EF29-7B4C-4089-A2B4-9E10A6BD68B0}"/>
              </a:ext>
            </a:extLst>
          </p:cNvPr>
          <p:cNvSpPr txBox="1"/>
          <p:nvPr/>
        </p:nvSpPr>
        <p:spPr>
          <a:xfrm>
            <a:off x="851998" y="4267360"/>
            <a:ext cx="9277220" cy="461665"/>
          </a:xfrm>
          <a:prstGeom prst="rect">
            <a:avLst/>
          </a:prstGeom>
          <a:noFill/>
        </p:spPr>
        <p:txBody>
          <a:bodyPr wrap="none" rtlCol="0">
            <a:spAutoFit/>
          </a:bodyPr>
          <a:lstStyle/>
          <a:p>
            <a:r>
              <a:rPr lang="tr-TR" sz="2400" b="1" dirty="0"/>
              <a:t>İhracat ve/veya Üretim Faaliyetleri Nedeniyle İndirimli Kurumlar Vergisi</a:t>
            </a:r>
            <a:endParaRPr lang="en-US" sz="2400" b="1" dirty="0"/>
          </a:p>
        </p:txBody>
      </p:sp>
    </p:spTree>
    <p:extLst>
      <p:ext uri="{BB962C8B-B14F-4D97-AF65-F5344CB8AC3E}">
        <p14:creationId xmlns:p14="http://schemas.microsoft.com/office/powerpoint/2010/main" val="2897277220"/>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1456">
            <a:extLst>
              <a:ext uri="{FF2B5EF4-FFF2-40B4-BE49-F238E27FC236}">
                <a16:creationId xmlns:a16="http://schemas.microsoft.com/office/drawing/2014/main" id="{CD5CB384-434D-46C2-AE14-44A2EF6D321B}"/>
              </a:ext>
            </a:extLst>
          </p:cNvPr>
          <p:cNvSpPr>
            <a:spLocks/>
          </p:cNvSpPr>
          <p:nvPr/>
        </p:nvSpPr>
        <p:spPr bwMode="auto">
          <a:xfrm>
            <a:off x="9076" y="0"/>
            <a:ext cx="12182921" cy="830263"/>
          </a:xfrm>
          <a:custGeom>
            <a:avLst/>
            <a:gdLst>
              <a:gd name="T0" fmla="*/ 12190413 w 2770"/>
              <a:gd name="T1" fmla="*/ 3365014 h 940"/>
              <a:gd name="T2" fmla="*/ 8880958 w 2770"/>
              <a:gd name="T3" fmla="*/ 3219666 h 940"/>
              <a:gd name="T4" fmla="*/ 3124618 w 2770"/>
              <a:gd name="T5" fmla="*/ 3294542 h 940"/>
              <a:gd name="T6" fmla="*/ 0 w 2770"/>
              <a:gd name="T7" fmla="*/ 1915944 h 940"/>
              <a:gd name="T8" fmla="*/ 0 w 2770"/>
              <a:gd name="T9" fmla="*/ 0 h 940"/>
              <a:gd name="T10" fmla="*/ 12190413 w 2770"/>
              <a:gd name="T11" fmla="*/ 0 h 940"/>
              <a:gd name="T12" fmla="*/ 12190413 w 2770"/>
              <a:gd name="T13" fmla="*/ 3365014 h 9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70" h="940">
                <a:moveTo>
                  <a:pt x="2770" y="764"/>
                </a:moveTo>
                <a:cubicBezTo>
                  <a:pt x="2770" y="764"/>
                  <a:pt x="2447" y="531"/>
                  <a:pt x="2018" y="731"/>
                </a:cubicBezTo>
                <a:cubicBezTo>
                  <a:pt x="1568" y="940"/>
                  <a:pt x="1502" y="395"/>
                  <a:pt x="710" y="748"/>
                </a:cubicBezTo>
                <a:cubicBezTo>
                  <a:pt x="296" y="932"/>
                  <a:pt x="0" y="435"/>
                  <a:pt x="0" y="435"/>
                </a:cubicBezTo>
                <a:cubicBezTo>
                  <a:pt x="0" y="0"/>
                  <a:pt x="0" y="0"/>
                  <a:pt x="0" y="0"/>
                </a:cubicBezTo>
                <a:cubicBezTo>
                  <a:pt x="2770" y="0"/>
                  <a:pt x="2770" y="0"/>
                  <a:pt x="2770" y="0"/>
                </a:cubicBezTo>
                <a:lnTo>
                  <a:pt x="2770" y="764"/>
                </a:lnTo>
                <a:close/>
              </a:path>
            </a:pathLst>
          </a:custGeom>
          <a:solidFill>
            <a:schemeClr val="accent2">
              <a:lumMod val="75000"/>
              <a:alpha val="50000"/>
            </a:schemeClr>
          </a:solidFill>
          <a:ln>
            <a:noFill/>
          </a:ln>
        </p:spPr>
        <p:txBody>
          <a:bodyPr/>
          <a:lstStyle/>
          <a:p>
            <a:pPr algn="ctr"/>
            <a:endParaRPr lang="tr-TR" dirty="0">
              <a:solidFill>
                <a:schemeClr val="tx1">
                  <a:lumMod val="95000"/>
                  <a:lumOff val="5000"/>
                </a:schemeClr>
              </a:solidFill>
            </a:endParaRPr>
          </a:p>
        </p:txBody>
      </p:sp>
      <p:sp>
        <p:nvSpPr>
          <p:cNvPr id="35" name="Metin kutusu 34">
            <a:extLst>
              <a:ext uri="{FF2B5EF4-FFF2-40B4-BE49-F238E27FC236}">
                <a16:creationId xmlns:a16="http://schemas.microsoft.com/office/drawing/2014/main" id="{577987CF-E1B4-4F4A-989C-FF4AD93E138C}"/>
              </a:ext>
            </a:extLst>
          </p:cNvPr>
          <p:cNvSpPr txBox="1"/>
          <p:nvPr/>
        </p:nvSpPr>
        <p:spPr>
          <a:xfrm>
            <a:off x="2133131" y="26994"/>
            <a:ext cx="7979057" cy="461665"/>
          </a:xfrm>
          <a:prstGeom prst="rect">
            <a:avLst/>
          </a:prstGeom>
          <a:noFill/>
        </p:spPr>
        <p:txBody>
          <a:bodyPr wrap="square">
            <a:spAutoFit/>
          </a:bodyPr>
          <a:lstStyle/>
          <a:p>
            <a:pPr marL="0" marR="0" lvl="0" indent="0" algn="r" rtl="0">
              <a:lnSpc>
                <a:spcPct val="100000"/>
              </a:lnSpc>
              <a:spcBef>
                <a:spcPts val="0"/>
              </a:spcBef>
              <a:spcAft>
                <a:spcPts val="0"/>
              </a:spcAft>
              <a:buClr>
                <a:schemeClr val="dk1"/>
              </a:buClr>
              <a:buSzPts val="1200"/>
              <a:buFont typeface="Open Sans"/>
              <a:buNone/>
            </a:pPr>
            <a:r>
              <a:rPr lang="tr-TR" sz="2400" b="1" dirty="0">
                <a:solidFill>
                  <a:schemeClr val="dk1"/>
                </a:solidFill>
                <a:latin typeface="Open Sans"/>
                <a:ea typeface="Open Sans"/>
                <a:cs typeface="Open Sans"/>
                <a:sym typeface="Open Sans"/>
              </a:rPr>
              <a:t>VUK 176 no.lu Sirkülerde Yapılan Açıklamalar</a:t>
            </a:r>
            <a:endParaRPr lang="tr-TR" sz="2400" b="1" dirty="0"/>
          </a:p>
        </p:txBody>
      </p:sp>
      <p:sp>
        <p:nvSpPr>
          <p:cNvPr id="14" name="Google Shape;625;p31">
            <a:extLst>
              <a:ext uri="{FF2B5EF4-FFF2-40B4-BE49-F238E27FC236}">
                <a16:creationId xmlns:a16="http://schemas.microsoft.com/office/drawing/2014/main" id="{96B91B22-00AC-4A96-AA0B-78D8C45873D9}"/>
              </a:ext>
            </a:extLst>
          </p:cNvPr>
          <p:cNvSpPr txBox="1">
            <a:spLocks noChangeArrowheads="1"/>
          </p:cNvSpPr>
          <p:nvPr/>
        </p:nvSpPr>
        <p:spPr bwMode="auto">
          <a:xfrm>
            <a:off x="325189" y="1750519"/>
            <a:ext cx="5593967" cy="1678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188" tIns="38083" rIns="76188" bIns="38083"/>
          <a:lstStyle/>
          <a:p>
            <a:r>
              <a:rPr lang="tr-TR" dirty="0"/>
              <a:t>Finansman gider kısıtlaması hesabında 2023 hesap dönemi için düzeltilmemiş bilançolardaki ÖK/YK tutarları dikkate alınır. 1.1.2024 tarihinden sonraki geçici vergi dönemleri dahil dönem sonlarında düzeltilmiş bilançolardaki tutarlar dikkate alınacaktır.</a:t>
            </a:r>
            <a:endParaRPr lang="en-US" dirty="0"/>
          </a:p>
        </p:txBody>
      </p:sp>
      <p:cxnSp>
        <p:nvCxnSpPr>
          <p:cNvPr id="6" name="Düz Bağlayıcı 5">
            <a:extLst>
              <a:ext uri="{FF2B5EF4-FFF2-40B4-BE49-F238E27FC236}">
                <a16:creationId xmlns:a16="http://schemas.microsoft.com/office/drawing/2014/main" id="{E5B0A1CB-2CFA-4620-A647-32202B88873F}"/>
              </a:ext>
            </a:extLst>
          </p:cNvPr>
          <p:cNvCxnSpPr>
            <a:cxnSpLocks/>
          </p:cNvCxnSpPr>
          <p:nvPr/>
        </p:nvCxnSpPr>
        <p:spPr>
          <a:xfrm>
            <a:off x="0" y="4074459"/>
            <a:ext cx="12192000" cy="0"/>
          </a:xfrm>
          <a:prstGeom prst="line">
            <a:avLst/>
          </a:prstGeom>
          <a:ln w="98425"/>
        </p:spPr>
        <p:style>
          <a:lnRef idx="1">
            <a:schemeClr val="accent1"/>
          </a:lnRef>
          <a:fillRef idx="0">
            <a:schemeClr val="accent1"/>
          </a:fillRef>
          <a:effectRef idx="0">
            <a:schemeClr val="accent1"/>
          </a:effectRef>
          <a:fontRef idx="minor">
            <a:schemeClr val="tx1"/>
          </a:fontRef>
        </p:style>
      </p:cxnSp>
      <p:cxnSp>
        <p:nvCxnSpPr>
          <p:cNvPr id="12" name="Düz Bağlayıcı 11">
            <a:extLst>
              <a:ext uri="{FF2B5EF4-FFF2-40B4-BE49-F238E27FC236}">
                <a16:creationId xmlns:a16="http://schemas.microsoft.com/office/drawing/2014/main" id="{F6213660-C913-4FAB-9472-8AEA26442FA7}"/>
              </a:ext>
            </a:extLst>
          </p:cNvPr>
          <p:cNvCxnSpPr>
            <a:cxnSpLocks/>
          </p:cNvCxnSpPr>
          <p:nvPr/>
        </p:nvCxnSpPr>
        <p:spPr>
          <a:xfrm>
            <a:off x="6096000" y="950259"/>
            <a:ext cx="0" cy="3124200"/>
          </a:xfrm>
          <a:prstGeom prst="line">
            <a:avLst/>
          </a:prstGeom>
          <a:ln w="98425"/>
        </p:spPr>
        <p:style>
          <a:lnRef idx="1">
            <a:schemeClr val="accent1"/>
          </a:lnRef>
          <a:fillRef idx="0">
            <a:schemeClr val="accent1"/>
          </a:fillRef>
          <a:effectRef idx="0">
            <a:schemeClr val="accent1"/>
          </a:effectRef>
          <a:fontRef idx="minor">
            <a:schemeClr val="tx1"/>
          </a:fontRef>
        </p:style>
      </p:cxnSp>
      <p:sp>
        <p:nvSpPr>
          <p:cNvPr id="23" name="Metin kutusu 22">
            <a:extLst>
              <a:ext uri="{FF2B5EF4-FFF2-40B4-BE49-F238E27FC236}">
                <a16:creationId xmlns:a16="http://schemas.microsoft.com/office/drawing/2014/main" id="{E67932B8-5DDE-4F0E-9D7B-71EB8E483423}"/>
              </a:ext>
            </a:extLst>
          </p:cNvPr>
          <p:cNvSpPr txBox="1"/>
          <p:nvPr/>
        </p:nvSpPr>
        <p:spPr>
          <a:xfrm>
            <a:off x="1013142" y="1121753"/>
            <a:ext cx="2880019" cy="369332"/>
          </a:xfrm>
          <a:prstGeom prst="rect">
            <a:avLst/>
          </a:prstGeom>
          <a:noFill/>
        </p:spPr>
        <p:txBody>
          <a:bodyPr wrap="none" rtlCol="0">
            <a:spAutoFit/>
          </a:bodyPr>
          <a:lstStyle/>
          <a:p>
            <a:r>
              <a:rPr lang="tr-TR" b="1" dirty="0"/>
              <a:t>Finansman Gider Kısıtlaması</a:t>
            </a:r>
            <a:endParaRPr lang="en-US" b="1" dirty="0"/>
          </a:p>
        </p:txBody>
      </p:sp>
      <p:sp>
        <p:nvSpPr>
          <p:cNvPr id="20" name="Metin kutusu 19">
            <a:extLst>
              <a:ext uri="{FF2B5EF4-FFF2-40B4-BE49-F238E27FC236}">
                <a16:creationId xmlns:a16="http://schemas.microsoft.com/office/drawing/2014/main" id="{C5FF5E6B-3053-4C13-B2BE-1F6CF33592F8}"/>
              </a:ext>
            </a:extLst>
          </p:cNvPr>
          <p:cNvSpPr txBox="1"/>
          <p:nvPr/>
        </p:nvSpPr>
        <p:spPr>
          <a:xfrm>
            <a:off x="242055" y="4735282"/>
            <a:ext cx="11354203" cy="1663597"/>
          </a:xfrm>
          <a:prstGeom prst="rect">
            <a:avLst/>
          </a:prstGeom>
          <a:noFill/>
        </p:spPr>
        <p:txBody>
          <a:bodyPr wrap="square">
            <a:spAutoFit/>
          </a:bodyPr>
          <a:lstStyle/>
          <a:p>
            <a:pPr>
              <a:lnSpc>
                <a:spcPct val="107000"/>
              </a:lnSpc>
              <a:spcAft>
                <a:spcPts val="800"/>
              </a:spcAft>
            </a:pPr>
            <a:r>
              <a:rPr lang="tr-TR" sz="1800" dirty="0">
                <a:effectLst/>
                <a:latin typeface="Calibri" panose="020F0502020204030204" pitchFamily="34" charset="0"/>
                <a:ea typeface="Calibri" panose="020F0502020204030204" pitchFamily="34" charset="0"/>
                <a:cs typeface="Arial" panose="020B0604020202020204" pitchFamily="34" charset="0"/>
              </a:rPr>
              <a:t>Öz sermaye kalemlerine ait enflasyon farkları düzeltme sonucu oluşan geçmiş yıl zararlarına mahsup edilebilecek veya kurumlar vergisi mükelleflerince sermayeye ilave edilebilecektir.</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tr-TR" sz="1800" dirty="0">
                <a:effectLst/>
                <a:latin typeface="Calibri" panose="020F0502020204030204" pitchFamily="34" charset="0"/>
                <a:ea typeface="Calibri" panose="020F0502020204030204" pitchFamily="34" charset="0"/>
                <a:cs typeface="Arial" panose="020B0604020202020204" pitchFamily="34" charset="0"/>
              </a:rPr>
              <a:t> Sermayeye eklenmiş olan öz sermaye kalemlerine ait enflasyon fark hesaplarının, tasfiye sebebiyle ortaklara dağılması halinde ise söz konusu tutarlar işletmeden çekilmiş sayılacak ve çekilen bu tutarların vergilendirilmesinde Kurumlar Vergisi Kanununun 32/B maddesi hükmünün dikkate alınacaktır.</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1" name="Metin kutusu 20">
            <a:extLst>
              <a:ext uri="{FF2B5EF4-FFF2-40B4-BE49-F238E27FC236}">
                <a16:creationId xmlns:a16="http://schemas.microsoft.com/office/drawing/2014/main" id="{D7A6E99B-876D-494B-93A6-1ECEEEF9E283}"/>
              </a:ext>
            </a:extLst>
          </p:cNvPr>
          <p:cNvSpPr txBox="1"/>
          <p:nvPr/>
        </p:nvSpPr>
        <p:spPr>
          <a:xfrm>
            <a:off x="6470308" y="930989"/>
            <a:ext cx="4822875" cy="923330"/>
          </a:xfrm>
          <a:prstGeom prst="rect">
            <a:avLst/>
          </a:prstGeom>
          <a:noFill/>
        </p:spPr>
        <p:txBody>
          <a:bodyPr wrap="square" rtlCol="0">
            <a:spAutoFit/>
          </a:bodyPr>
          <a:lstStyle/>
          <a:p>
            <a:r>
              <a:rPr lang="tr-TR" sz="1800" b="1" dirty="0">
                <a:effectLst/>
                <a:latin typeface="Calibri" panose="020F0502020204030204" pitchFamily="34" charset="0"/>
                <a:ea typeface="Calibri" panose="020F0502020204030204" pitchFamily="34" charset="0"/>
                <a:cs typeface="Arial" panose="020B0604020202020204" pitchFamily="34" charset="0"/>
              </a:rPr>
              <a:t>Depozito ve teminat hesapları ile gelecek döneme ait gider hesaplarının düzeltilmesi</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endParaRPr lang="en-US" b="1" dirty="0"/>
          </a:p>
        </p:txBody>
      </p:sp>
      <p:sp>
        <p:nvSpPr>
          <p:cNvPr id="17" name="Metin kutusu 16">
            <a:extLst>
              <a:ext uri="{FF2B5EF4-FFF2-40B4-BE49-F238E27FC236}">
                <a16:creationId xmlns:a16="http://schemas.microsoft.com/office/drawing/2014/main" id="{445B34CA-FAF3-45E8-B4FB-9207F4FA73C4}"/>
              </a:ext>
            </a:extLst>
          </p:cNvPr>
          <p:cNvSpPr txBox="1"/>
          <p:nvPr/>
        </p:nvSpPr>
        <p:spPr>
          <a:xfrm>
            <a:off x="1303575" y="4292949"/>
            <a:ext cx="2241447" cy="369332"/>
          </a:xfrm>
          <a:prstGeom prst="rect">
            <a:avLst/>
          </a:prstGeom>
          <a:noFill/>
        </p:spPr>
        <p:txBody>
          <a:bodyPr wrap="none" rtlCol="0">
            <a:spAutoFit/>
          </a:bodyPr>
          <a:lstStyle/>
          <a:p>
            <a:r>
              <a:rPr lang="tr-TR" b="1" dirty="0"/>
              <a:t>Öz sermaye Hesapları</a:t>
            </a:r>
            <a:endParaRPr lang="en-US" b="1" dirty="0"/>
          </a:p>
        </p:txBody>
      </p:sp>
      <p:sp>
        <p:nvSpPr>
          <p:cNvPr id="18" name="Metin kutusu 17">
            <a:extLst>
              <a:ext uri="{FF2B5EF4-FFF2-40B4-BE49-F238E27FC236}">
                <a16:creationId xmlns:a16="http://schemas.microsoft.com/office/drawing/2014/main" id="{93A6A7E6-692E-4EFB-A7E7-AAE646D0ED78}"/>
              </a:ext>
            </a:extLst>
          </p:cNvPr>
          <p:cNvSpPr txBox="1"/>
          <p:nvPr/>
        </p:nvSpPr>
        <p:spPr>
          <a:xfrm>
            <a:off x="5522371" y="1692356"/>
            <a:ext cx="6122894" cy="369332"/>
          </a:xfrm>
          <a:prstGeom prst="rect">
            <a:avLst/>
          </a:prstGeom>
          <a:noFill/>
        </p:spPr>
        <p:txBody>
          <a:bodyPr wrap="square">
            <a:spAutoFit/>
          </a:bodyPr>
          <a:lstStyle/>
          <a:p>
            <a:endParaRPr lang="en-US" dirty="0"/>
          </a:p>
        </p:txBody>
      </p:sp>
      <p:sp>
        <p:nvSpPr>
          <p:cNvPr id="27" name="Metin kutusu 26">
            <a:extLst>
              <a:ext uri="{FF2B5EF4-FFF2-40B4-BE49-F238E27FC236}">
                <a16:creationId xmlns:a16="http://schemas.microsoft.com/office/drawing/2014/main" id="{6EE0C4AE-F9A6-4765-A2D9-0CE75F853000}"/>
              </a:ext>
            </a:extLst>
          </p:cNvPr>
          <p:cNvSpPr txBox="1"/>
          <p:nvPr/>
        </p:nvSpPr>
        <p:spPr>
          <a:xfrm>
            <a:off x="6355976" y="1775926"/>
            <a:ext cx="5022615" cy="1857368"/>
          </a:xfrm>
          <a:prstGeom prst="rect">
            <a:avLst/>
          </a:prstGeom>
          <a:noFill/>
        </p:spPr>
        <p:txBody>
          <a:bodyPr wrap="square">
            <a:spAutoFit/>
          </a:bodyPr>
          <a:lstStyle/>
          <a:p>
            <a:pPr>
              <a:lnSpc>
                <a:spcPct val="107000"/>
              </a:lnSpc>
              <a:spcAft>
                <a:spcPts val="800"/>
              </a:spcAft>
            </a:pPr>
            <a:r>
              <a:rPr lang="tr-TR" sz="1800" dirty="0">
                <a:effectLst/>
                <a:latin typeface="Calibri" panose="020F0502020204030204" pitchFamily="34" charset="0"/>
                <a:ea typeface="Calibri" panose="020F0502020204030204" pitchFamily="34" charset="0"/>
                <a:cs typeface="Arial" panose="020B0604020202020204" pitchFamily="34" charset="0"/>
              </a:rPr>
              <a:t>Depozito ve teminat hesabı kapatıldığında gelir ve gider hesaplarına aktarılacak enflasyon düzeltmesi farklarından 2023 hesap dönemine isabet eden kısımları ilgili dönem beyannamesinde vergi matrahı hesabında duruma göre KKEG veya diğer indirimler kısmında gösterilecektir.</a:t>
            </a: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56731503"/>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Resim Yer Tutucusu 14" descr="Masanın üzerinde açık duran kitap">
            <a:extLst>
              <a:ext uri="{FF2B5EF4-FFF2-40B4-BE49-F238E27FC236}">
                <a16:creationId xmlns:a16="http://schemas.microsoft.com/office/drawing/2014/main" id="{501989EC-FF74-4093-A437-07518C7224A3}"/>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a:stretch/>
        </p:blipFill>
        <p:spPr/>
      </p:pic>
      <p:sp>
        <p:nvSpPr>
          <p:cNvPr id="9" name="Başlık 8">
            <a:extLst>
              <a:ext uri="{FF2B5EF4-FFF2-40B4-BE49-F238E27FC236}">
                <a16:creationId xmlns:a16="http://schemas.microsoft.com/office/drawing/2014/main" id="{A45C755F-7034-4B95-9A24-D6DFD5C84F15}"/>
              </a:ext>
            </a:extLst>
          </p:cNvPr>
          <p:cNvSpPr>
            <a:spLocks noGrp="1"/>
          </p:cNvSpPr>
          <p:nvPr>
            <p:ph type="ctrTitle"/>
          </p:nvPr>
        </p:nvSpPr>
        <p:spPr>
          <a:xfrm>
            <a:off x="9982" y="-33800"/>
            <a:ext cx="12167616" cy="3278531"/>
          </a:xfrm>
        </p:spPr>
        <p:txBody>
          <a:bodyPr rtlCol="0">
            <a:normAutofit fontScale="90000"/>
          </a:bodyPr>
          <a:lstStyle/>
          <a:p>
            <a:pPr rtl="0"/>
            <a:br>
              <a:rPr lang="tr-TR" dirty="0"/>
            </a:br>
            <a:br>
              <a:rPr lang="tr-TR" dirty="0"/>
            </a:br>
            <a:r>
              <a:rPr lang="tr-TR" dirty="0">
                <a:latin typeface="Bodoni MT Black" panose="02070A03080606020203" pitchFamily="18" charset="0"/>
              </a:rPr>
              <a:t>BİLGİNİN EFENDİSİ OLMAK </a:t>
            </a:r>
            <a:br>
              <a:rPr lang="tr-TR" dirty="0">
                <a:latin typeface="Bodoni MT Black" panose="02070A03080606020203" pitchFamily="18" charset="0"/>
              </a:rPr>
            </a:br>
            <a:r>
              <a:rPr lang="tr-TR" dirty="0">
                <a:latin typeface="Bodoni MT Black" panose="02070A03080606020203" pitchFamily="18" charset="0"/>
              </a:rPr>
              <a:t>		İÇİN </a:t>
            </a:r>
            <a:br>
              <a:rPr lang="tr-TR" dirty="0">
                <a:latin typeface="Bodoni MT Black" panose="02070A03080606020203" pitchFamily="18" charset="0"/>
              </a:rPr>
            </a:br>
            <a:r>
              <a:rPr lang="tr-TR" dirty="0">
                <a:latin typeface="Bodoni MT Black" panose="02070A03080606020203" pitchFamily="18" charset="0"/>
              </a:rPr>
              <a:t>ÇALIŞMANIN UŞAĞI OLMAK </a:t>
            </a:r>
            <a:br>
              <a:rPr lang="tr-TR" dirty="0">
                <a:latin typeface="Bodoni MT Black" panose="02070A03080606020203" pitchFamily="18" charset="0"/>
              </a:rPr>
            </a:br>
            <a:r>
              <a:rPr lang="tr-TR" dirty="0">
                <a:latin typeface="Bodoni MT Black" panose="02070A03080606020203" pitchFamily="18" charset="0"/>
              </a:rPr>
              <a:t>				ŞARTTIR.</a:t>
            </a:r>
          </a:p>
        </p:txBody>
      </p:sp>
      <p:sp>
        <p:nvSpPr>
          <p:cNvPr id="10" name="Alt Başlık 9">
            <a:extLst>
              <a:ext uri="{FF2B5EF4-FFF2-40B4-BE49-F238E27FC236}">
                <a16:creationId xmlns:a16="http://schemas.microsoft.com/office/drawing/2014/main" id="{96F78CB5-6D28-4C54-8506-062D933127E9}"/>
              </a:ext>
            </a:extLst>
          </p:cNvPr>
          <p:cNvSpPr>
            <a:spLocks noGrp="1"/>
          </p:cNvSpPr>
          <p:nvPr>
            <p:ph type="subTitle" idx="1"/>
          </p:nvPr>
        </p:nvSpPr>
        <p:spPr>
          <a:xfrm>
            <a:off x="8206699" y="3531478"/>
            <a:ext cx="1291335" cy="697889"/>
          </a:xfrm>
        </p:spPr>
        <p:txBody>
          <a:bodyPr rtlCol="0"/>
          <a:lstStyle/>
          <a:p>
            <a:pPr rtl="0"/>
            <a:r>
              <a:rPr lang="tr-TR" dirty="0"/>
              <a:t>Balzac</a:t>
            </a:r>
          </a:p>
        </p:txBody>
      </p:sp>
      <p:sp>
        <p:nvSpPr>
          <p:cNvPr id="12" name="Tarih Yer Tutucusu 11">
            <a:extLst>
              <a:ext uri="{FF2B5EF4-FFF2-40B4-BE49-F238E27FC236}">
                <a16:creationId xmlns:a16="http://schemas.microsoft.com/office/drawing/2014/main" id="{235AD095-D800-491F-AA04-477AB8631F9A}"/>
              </a:ext>
            </a:extLst>
          </p:cNvPr>
          <p:cNvSpPr>
            <a:spLocks noGrp="1"/>
          </p:cNvSpPr>
          <p:nvPr>
            <p:ph type="dt" sz="half" idx="10"/>
          </p:nvPr>
        </p:nvSpPr>
        <p:spPr/>
        <p:txBody>
          <a:bodyPr rtlCol="0"/>
          <a:lstStyle/>
          <a:p>
            <a:pPr rtl="0"/>
            <a:r>
              <a:rPr lang="tr-TR"/>
              <a:t>02/02/20XX</a:t>
            </a:r>
          </a:p>
        </p:txBody>
      </p:sp>
      <p:sp>
        <p:nvSpPr>
          <p:cNvPr id="75" name="Alt Bilgi Yer Tutucusu 74">
            <a:extLst>
              <a:ext uri="{FF2B5EF4-FFF2-40B4-BE49-F238E27FC236}">
                <a16:creationId xmlns:a16="http://schemas.microsoft.com/office/drawing/2014/main" id="{A8951722-FA1A-4F09-A3E3-A7AA2499DE79}"/>
              </a:ext>
            </a:extLst>
          </p:cNvPr>
          <p:cNvSpPr>
            <a:spLocks noGrp="1"/>
          </p:cNvSpPr>
          <p:nvPr>
            <p:ph type="ftr" sz="quarter" idx="11"/>
          </p:nvPr>
        </p:nvSpPr>
        <p:spPr/>
        <p:txBody>
          <a:bodyPr rtlCol="0"/>
          <a:lstStyle/>
          <a:p>
            <a:pPr rtl="0"/>
            <a:r>
              <a:rPr lang="tr-TR" dirty="0"/>
              <a:t>SUNU BAŞLIĞI</a:t>
            </a:r>
          </a:p>
        </p:txBody>
      </p:sp>
      <p:sp>
        <p:nvSpPr>
          <p:cNvPr id="78" name="Slayt Numarası Yer Tutucusu 77">
            <a:extLst>
              <a:ext uri="{FF2B5EF4-FFF2-40B4-BE49-F238E27FC236}">
                <a16:creationId xmlns:a16="http://schemas.microsoft.com/office/drawing/2014/main" id="{DC58DF8B-67EC-49BD-BDED-797061A72063}"/>
              </a:ext>
            </a:extLst>
          </p:cNvPr>
          <p:cNvSpPr>
            <a:spLocks noGrp="1"/>
          </p:cNvSpPr>
          <p:nvPr>
            <p:ph type="sldNum" sz="quarter" idx="12"/>
          </p:nvPr>
        </p:nvSpPr>
        <p:spPr/>
        <p:txBody>
          <a:bodyPr rtlCol="0"/>
          <a:lstStyle/>
          <a:p>
            <a:pPr rtl="0"/>
            <a:fld id="{11A71338-8BA2-4C79-A6C5-5A8E30081D0C}" type="slidenum">
              <a:rPr lang="tr-TR" smtClean="0"/>
              <a:pPr rtl="0"/>
              <a:t>52</a:t>
            </a:fld>
            <a:endParaRPr lang="tr-TR"/>
          </a:p>
        </p:txBody>
      </p:sp>
      <p:grpSp>
        <p:nvGrpSpPr>
          <p:cNvPr id="43" name="Grup 42">
            <a:extLst>
              <a:ext uri="{FF2B5EF4-FFF2-40B4-BE49-F238E27FC236}">
                <a16:creationId xmlns:a16="http://schemas.microsoft.com/office/drawing/2014/main" id="{EB1982DD-78BD-414E-9900-687814A69737}"/>
              </a:ext>
              <a:ext uri="{C183D7F6-B498-43B3-948B-1728B52AA6E4}">
                <adec:decorative xmlns:adec="http://schemas.microsoft.com/office/drawing/2017/decorative" val="1"/>
              </a:ext>
            </a:extLst>
          </p:cNvPr>
          <p:cNvGrpSpPr/>
          <p:nvPr/>
        </p:nvGrpSpPr>
        <p:grpSpPr>
          <a:xfrm>
            <a:off x="-35019" y="168275"/>
            <a:ext cx="12214827" cy="6858000"/>
            <a:chOff x="-6214" y="-1"/>
            <a:chExt cx="12214827" cy="6858000"/>
          </a:xfrm>
        </p:grpSpPr>
        <p:cxnSp>
          <p:nvCxnSpPr>
            <p:cNvPr id="44" name="Düz Bağlayıcı 43">
              <a:extLst>
                <a:ext uri="{FF2B5EF4-FFF2-40B4-BE49-F238E27FC236}">
                  <a16:creationId xmlns:a16="http://schemas.microsoft.com/office/drawing/2014/main" id="{C69EF15B-3E40-487D-A078-076991DE0570}"/>
                </a:ext>
              </a:extLst>
            </p:cNvPr>
            <p:cNvCxnSpPr>
              <a:cxnSpLocks/>
            </p:cNvCxnSpPr>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Düz Bağlayıcı 44">
              <a:extLst>
                <a:ext uri="{FF2B5EF4-FFF2-40B4-BE49-F238E27FC236}">
                  <a16:creationId xmlns:a16="http://schemas.microsoft.com/office/drawing/2014/main" id="{A6436D81-C112-47CA-B94C-004B1C9B282B}"/>
                </a:ext>
              </a:extLst>
            </p:cNvPr>
            <p:cNvCxnSpPr>
              <a:cxnSpLocks/>
            </p:cNvCxnSpPr>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Düz Bağlayıcı 45">
              <a:extLst>
                <a:ext uri="{FF2B5EF4-FFF2-40B4-BE49-F238E27FC236}">
                  <a16:creationId xmlns:a16="http://schemas.microsoft.com/office/drawing/2014/main" id="{A042681E-2F25-42EE-B8A0-6FB78E0340D9}"/>
                </a:ext>
              </a:extLst>
            </p:cNvPr>
            <p:cNvCxnSpPr>
              <a:cxnSpLocks/>
            </p:cNvCxnSpPr>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Düz Bağlayıcı 46">
              <a:extLst>
                <a:ext uri="{FF2B5EF4-FFF2-40B4-BE49-F238E27FC236}">
                  <a16:creationId xmlns:a16="http://schemas.microsoft.com/office/drawing/2014/main" id="{BD4D8C1E-90E7-4344-8B4A-662C524CFB08}"/>
                </a:ext>
              </a:extLst>
            </p:cNvPr>
            <p:cNvCxnSpPr>
              <a:cxnSpLocks/>
            </p:cNvCxnSpPr>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Düz Bağlayıcı 47">
              <a:extLst>
                <a:ext uri="{FF2B5EF4-FFF2-40B4-BE49-F238E27FC236}">
                  <a16:creationId xmlns:a16="http://schemas.microsoft.com/office/drawing/2014/main" id="{4CE71607-2670-4F5A-ACA7-FA7D883F8D23}"/>
                </a:ext>
              </a:extLst>
            </p:cNvPr>
            <p:cNvCxnSpPr>
              <a:cxnSpLocks/>
            </p:cNvCxnSpPr>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Düz Bağlayıcı 48">
              <a:extLst>
                <a:ext uri="{FF2B5EF4-FFF2-40B4-BE49-F238E27FC236}">
                  <a16:creationId xmlns:a16="http://schemas.microsoft.com/office/drawing/2014/main" id="{EEF74657-B85C-4041-92C7-B851EFFA094A}"/>
                </a:ext>
              </a:extLst>
            </p:cNvPr>
            <p:cNvCxnSpPr>
              <a:cxnSpLocks/>
            </p:cNvCxnSpPr>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Düz Bağlayıcı 49">
              <a:extLst>
                <a:ext uri="{FF2B5EF4-FFF2-40B4-BE49-F238E27FC236}">
                  <a16:creationId xmlns:a16="http://schemas.microsoft.com/office/drawing/2014/main" id="{41D7B852-BD96-4896-8053-9F6CE784BA42}"/>
                </a:ext>
              </a:extLst>
            </p:cNvPr>
            <p:cNvCxnSpPr>
              <a:cxnSpLocks/>
            </p:cNvCxnSpPr>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Düz Bağlayıcı 50">
              <a:extLst>
                <a:ext uri="{FF2B5EF4-FFF2-40B4-BE49-F238E27FC236}">
                  <a16:creationId xmlns:a16="http://schemas.microsoft.com/office/drawing/2014/main" id="{134D81C5-1D90-46F6-842B-69E6259F965D}"/>
                </a:ext>
              </a:extLst>
            </p:cNvPr>
            <p:cNvCxnSpPr>
              <a:cxnSpLocks/>
            </p:cNvCxnSpPr>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Düz Bağlayıcı 51">
              <a:extLst>
                <a:ext uri="{FF2B5EF4-FFF2-40B4-BE49-F238E27FC236}">
                  <a16:creationId xmlns:a16="http://schemas.microsoft.com/office/drawing/2014/main" id="{000D3839-6289-48D1-9765-AD0D948DAE70}"/>
                </a:ext>
              </a:extLst>
            </p:cNvPr>
            <p:cNvCxnSpPr>
              <a:cxnSpLocks/>
            </p:cNvCxnSpPr>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Düz Bağlayıcı 52">
              <a:extLst>
                <a:ext uri="{FF2B5EF4-FFF2-40B4-BE49-F238E27FC236}">
                  <a16:creationId xmlns:a16="http://schemas.microsoft.com/office/drawing/2014/main" id="{8F53B70B-F89A-4451-9A4B-89F3BCAF070B}"/>
                </a:ext>
              </a:extLst>
            </p:cNvPr>
            <p:cNvCxnSpPr>
              <a:cxnSpLocks/>
            </p:cNvCxnSpPr>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Düz Bağlayıcı 53">
              <a:extLst>
                <a:ext uri="{FF2B5EF4-FFF2-40B4-BE49-F238E27FC236}">
                  <a16:creationId xmlns:a16="http://schemas.microsoft.com/office/drawing/2014/main" id="{650C8C15-9A17-4B97-B233-5703EF440E33}"/>
                </a:ext>
              </a:extLst>
            </p:cNvPr>
            <p:cNvCxnSpPr>
              <a:cxnSpLocks/>
            </p:cNvCxnSpPr>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Düz Bağlayıcı 54">
              <a:extLst>
                <a:ext uri="{FF2B5EF4-FFF2-40B4-BE49-F238E27FC236}">
                  <a16:creationId xmlns:a16="http://schemas.microsoft.com/office/drawing/2014/main" id="{61C3155E-E1CC-44EF-98B3-A113542388D6}"/>
                </a:ext>
              </a:extLst>
            </p:cNvPr>
            <p:cNvCxnSpPr>
              <a:cxnSpLocks/>
            </p:cNvCxnSpPr>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Düz Bağlayıcı 55">
              <a:extLst>
                <a:ext uri="{FF2B5EF4-FFF2-40B4-BE49-F238E27FC236}">
                  <a16:creationId xmlns:a16="http://schemas.microsoft.com/office/drawing/2014/main" id="{6666C6E1-8600-4009-AC5D-19622E06038D}"/>
                </a:ext>
              </a:extLst>
            </p:cNvPr>
            <p:cNvCxnSpPr>
              <a:cxnSpLocks/>
            </p:cNvCxnSpPr>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Düz Bağlayıcı 56">
              <a:extLst>
                <a:ext uri="{FF2B5EF4-FFF2-40B4-BE49-F238E27FC236}">
                  <a16:creationId xmlns:a16="http://schemas.microsoft.com/office/drawing/2014/main" id="{DEDE45CF-775D-42FD-8A0D-AE477222CEAA}"/>
                </a:ext>
              </a:extLst>
            </p:cNvPr>
            <p:cNvCxnSpPr>
              <a:cxnSpLocks/>
            </p:cNvCxnSpPr>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Düz Bağlayıcı 57">
              <a:extLst>
                <a:ext uri="{FF2B5EF4-FFF2-40B4-BE49-F238E27FC236}">
                  <a16:creationId xmlns:a16="http://schemas.microsoft.com/office/drawing/2014/main" id="{4AB7912C-17D3-4164-9A1B-A544DC000613}"/>
                </a:ext>
              </a:extLst>
            </p:cNvPr>
            <p:cNvCxnSpPr>
              <a:cxnSpLocks/>
            </p:cNvCxnSpPr>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Düz Bağlayıcı 58">
              <a:extLst>
                <a:ext uri="{FF2B5EF4-FFF2-40B4-BE49-F238E27FC236}">
                  <a16:creationId xmlns:a16="http://schemas.microsoft.com/office/drawing/2014/main" id="{7AD48AA3-88D8-4316-A2E8-CBADBEF70AF0}"/>
                </a:ext>
              </a:extLst>
            </p:cNvPr>
            <p:cNvCxnSpPr>
              <a:cxnSpLocks/>
            </p:cNvCxnSpPr>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Düz Bağlayıcı 59">
              <a:extLst>
                <a:ext uri="{FF2B5EF4-FFF2-40B4-BE49-F238E27FC236}">
                  <a16:creationId xmlns:a16="http://schemas.microsoft.com/office/drawing/2014/main" id="{C08433AE-52B2-4512-A81F-F2D3AA9749E4}"/>
                </a:ext>
              </a:extLst>
            </p:cNvPr>
            <p:cNvCxnSpPr>
              <a:cxnSpLocks/>
            </p:cNvCxnSpPr>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Düz Bağlayıcı 60">
              <a:extLst>
                <a:ext uri="{FF2B5EF4-FFF2-40B4-BE49-F238E27FC236}">
                  <a16:creationId xmlns:a16="http://schemas.microsoft.com/office/drawing/2014/main" id="{5B0D74F0-B8EA-46C2-8406-D162A9037187}"/>
                </a:ext>
              </a:extLst>
            </p:cNvPr>
            <p:cNvCxnSpPr>
              <a:cxnSpLocks/>
            </p:cNvCxnSpPr>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Düz Bağlayıcı 62">
              <a:extLst>
                <a:ext uri="{FF2B5EF4-FFF2-40B4-BE49-F238E27FC236}">
                  <a16:creationId xmlns:a16="http://schemas.microsoft.com/office/drawing/2014/main" id="{DEE7883C-128D-45BA-B48C-1937285040C9}"/>
                </a:ext>
              </a:extLst>
            </p:cNvPr>
            <p:cNvCxnSpPr>
              <a:cxnSpLocks/>
            </p:cNvCxnSpPr>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Düz Bağlayıcı 63">
              <a:extLst>
                <a:ext uri="{FF2B5EF4-FFF2-40B4-BE49-F238E27FC236}">
                  <a16:creationId xmlns:a16="http://schemas.microsoft.com/office/drawing/2014/main" id="{E118148F-6210-4C19-A952-902E56A0D895}"/>
                </a:ext>
              </a:extLst>
            </p:cNvPr>
            <p:cNvCxnSpPr>
              <a:cxnSpLocks/>
            </p:cNvCxnSpPr>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Düz Bağlayıcı 64">
              <a:extLst>
                <a:ext uri="{FF2B5EF4-FFF2-40B4-BE49-F238E27FC236}">
                  <a16:creationId xmlns:a16="http://schemas.microsoft.com/office/drawing/2014/main" id="{3C5F8CF7-CFE4-44C5-8D7E-E8601FF230DD}"/>
                </a:ext>
              </a:extLst>
            </p:cNvPr>
            <p:cNvCxnSpPr>
              <a:cxnSpLocks/>
            </p:cNvCxnSpPr>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Düz Bağlayıcı 66">
              <a:extLst>
                <a:ext uri="{FF2B5EF4-FFF2-40B4-BE49-F238E27FC236}">
                  <a16:creationId xmlns:a16="http://schemas.microsoft.com/office/drawing/2014/main" id="{CD34D711-C840-4106-B2C4-8D99B5CD90B7}"/>
                </a:ext>
              </a:extLst>
            </p:cNvPr>
            <p:cNvCxnSpPr>
              <a:cxnSpLocks/>
            </p:cNvCxnSpPr>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Düz Bağlayıcı 67">
              <a:extLst>
                <a:ext uri="{FF2B5EF4-FFF2-40B4-BE49-F238E27FC236}">
                  <a16:creationId xmlns:a16="http://schemas.microsoft.com/office/drawing/2014/main" id="{52F8BCC2-DD07-491E-9D74-AB380BD34649}"/>
                </a:ext>
              </a:extLst>
            </p:cNvPr>
            <p:cNvCxnSpPr>
              <a:cxnSpLocks/>
            </p:cNvCxnSpPr>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Düz Bağlayıcı 68">
              <a:extLst>
                <a:ext uri="{FF2B5EF4-FFF2-40B4-BE49-F238E27FC236}">
                  <a16:creationId xmlns:a16="http://schemas.microsoft.com/office/drawing/2014/main" id="{F395168C-BBF2-4D35-863A-47CBD9FB4FBB}"/>
                </a:ext>
              </a:extLst>
            </p:cNvPr>
            <p:cNvCxnSpPr>
              <a:cxnSpLocks/>
            </p:cNvCxnSpPr>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Düz Bağlayıcı 69">
              <a:extLst>
                <a:ext uri="{FF2B5EF4-FFF2-40B4-BE49-F238E27FC236}">
                  <a16:creationId xmlns:a16="http://schemas.microsoft.com/office/drawing/2014/main" id="{89297869-CF42-41FB-B193-AB6A570B5632}"/>
                </a:ext>
              </a:extLst>
            </p:cNvPr>
            <p:cNvCxnSpPr>
              <a:cxnSpLocks/>
            </p:cNvCxnSpPr>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Düz Bağlayıcı 70">
              <a:extLst>
                <a:ext uri="{FF2B5EF4-FFF2-40B4-BE49-F238E27FC236}">
                  <a16:creationId xmlns:a16="http://schemas.microsoft.com/office/drawing/2014/main" id="{B57F7990-5B14-43B9-ABEC-EF64D63D6D46}"/>
                </a:ext>
              </a:extLst>
            </p:cNvPr>
            <p:cNvCxnSpPr>
              <a:cxnSpLocks/>
            </p:cNvCxnSpPr>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Düz Bağlayıcı 71">
              <a:extLst>
                <a:ext uri="{FF2B5EF4-FFF2-40B4-BE49-F238E27FC236}">
                  <a16:creationId xmlns:a16="http://schemas.microsoft.com/office/drawing/2014/main" id="{AD8A8582-5314-4A05-84A9-FCE9D96D9B7A}"/>
                </a:ext>
              </a:extLst>
            </p:cNvPr>
            <p:cNvCxnSpPr>
              <a:cxnSpLocks/>
            </p:cNvCxnSpPr>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Düz Bağlayıcı 72">
              <a:extLst>
                <a:ext uri="{FF2B5EF4-FFF2-40B4-BE49-F238E27FC236}">
                  <a16:creationId xmlns:a16="http://schemas.microsoft.com/office/drawing/2014/main" id="{FBAF7085-3FE1-4ABF-9581-0D1475EEDB23}"/>
                </a:ext>
              </a:extLst>
            </p:cNvPr>
            <p:cNvCxnSpPr>
              <a:cxnSpLocks/>
            </p:cNvCxnSpPr>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pic>
        <p:nvPicPr>
          <p:cNvPr id="37" name="Picture 2">
            <a:extLst>
              <a:ext uri="{FF2B5EF4-FFF2-40B4-BE49-F238E27FC236}">
                <a16:creationId xmlns:a16="http://schemas.microsoft.com/office/drawing/2014/main" id="{196BF3EA-48B0-5D47-9583-8EBF2F12B08A}"/>
              </a:ext>
            </a:extLst>
          </p:cNvPr>
          <p:cNvPicPr>
            <a:picLocks noChangeAspect="1"/>
          </p:cNvPicPr>
          <p:nvPr/>
        </p:nvPicPr>
        <p:blipFill>
          <a:blip r:embed="rId4"/>
          <a:stretch>
            <a:fillRect/>
          </a:stretch>
        </p:blipFill>
        <p:spPr>
          <a:xfrm>
            <a:off x="152400" y="93407"/>
            <a:ext cx="12192000" cy="6858000"/>
          </a:xfrm>
          <a:prstGeom prst="rect">
            <a:avLst/>
          </a:prstGeom>
        </p:spPr>
      </p:pic>
      <p:sp>
        <p:nvSpPr>
          <p:cNvPr id="40" name="Metin kutusu 39">
            <a:extLst>
              <a:ext uri="{FF2B5EF4-FFF2-40B4-BE49-F238E27FC236}">
                <a16:creationId xmlns:a16="http://schemas.microsoft.com/office/drawing/2014/main" id="{8F3FA4F3-B4E4-49EE-A29C-A37B5C936DF5}"/>
              </a:ext>
            </a:extLst>
          </p:cNvPr>
          <p:cNvSpPr txBox="1"/>
          <p:nvPr/>
        </p:nvSpPr>
        <p:spPr>
          <a:xfrm>
            <a:off x="3155827" y="2989294"/>
            <a:ext cx="6371008" cy="1362937"/>
          </a:xfrm>
          <a:prstGeom prst="rect">
            <a:avLst/>
          </a:prstGeom>
          <a:noFill/>
        </p:spPr>
        <p:txBody>
          <a:bodyPr wrap="square">
            <a:spAutoFit/>
          </a:bodyPr>
          <a:lstStyle/>
          <a:p>
            <a:pPr>
              <a:lnSpc>
                <a:spcPct val="107000"/>
              </a:lnSpc>
              <a:spcAft>
                <a:spcPts val="800"/>
              </a:spcAft>
            </a:pPr>
            <a:r>
              <a:rPr lang="tr-TR" sz="2400" b="1" dirty="0">
                <a:effectLst/>
                <a:latin typeface="Calibri" panose="020F0502020204030204" pitchFamily="34" charset="0"/>
                <a:ea typeface="Calibri" panose="020F0502020204030204" pitchFamily="34" charset="0"/>
                <a:cs typeface="Arial" panose="020B0604020202020204" pitchFamily="34" charset="0"/>
              </a:rPr>
              <a:t>2025 yılı, size ve sevdiklerinize sağlık, huzur ve başarı getirsin. </a:t>
            </a:r>
            <a:endParaRPr lang="en-US" sz="2400" b="1"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tr-TR" sz="2400" b="1" dirty="0">
                <a:effectLst/>
                <a:latin typeface="Calibri" panose="020F0502020204030204" pitchFamily="34" charset="0"/>
                <a:ea typeface="Calibri" panose="020F0502020204030204" pitchFamily="34" charset="0"/>
                <a:cs typeface="Arial" panose="020B0604020202020204" pitchFamily="34" charset="0"/>
              </a:rPr>
              <a:t>Mutlu yıllar!</a:t>
            </a:r>
            <a:endParaRPr lang="en-US" sz="2400" b="1"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69312121"/>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Özel Tasarı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Özel Tasarı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Özel Tasarı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is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is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E5C9C91-7BEA-497B-8B74-808BB086450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38316A4-DB9D-4B40-83D1-0433996D54B0}">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F49FD94B-CF2B-4485-954E-6805E96E51FA}">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
  <TotalTime>6584</TotalTime>
  <Words>5534</Words>
  <Application>Microsoft Office PowerPoint</Application>
  <PresentationFormat>Geniş ekran</PresentationFormat>
  <Paragraphs>864</Paragraphs>
  <Slides>52</Slides>
  <Notes>52</Notes>
  <HiddenSlides>0</HiddenSlides>
  <MMClips>0</MMClips>
  <ScaleCrop>false</ScaleCrop>
  <HeadingPairs>
    <vt:vector size="6" baseType="variant">
      <vt:variant>
        <vt:lpstr>Kullanılan Yazı Tipleri</vt:lpstr>
      </vt:variant>
      <vt:variant>
        <vt:i4>18</vt:i4>
      </vt:variant>
      <vt:variant>
        <vt:lpstr>Tema</vt:lpstr>
      </vt:variant>
      <vt:variant>
        <vt:i4>4</vt:i4>
      </vt:variant>
      <vt:variant>
        <vt:lpstr>Slayt Başlıkları</vt:lpstr>
      </vt:variant>
      <vt:variant>
        <vt:i4>52</vt:i4>
      </vt:variant>
    </vt:vector>
  </HeadingPairs>
  <TitlesOfParts>
    <vt:vector size="74" baseType="lpstr">
      <vt:lpstr>Aharoni</vt:lpstr>
      <vt:lpstr>Arial</vt:lpstr>
      <vt:lpstr>Arial Rounded MT Bold</vt:lpstr>
      <vt:lpstr>Bahnschrift SemiLight</vt:lpstr>
      <vt:lpstr>Bodoni MT Black</vt:lpstr>
      <vt:lpstr>Calibri</vt:lpstr>
      <vt:lpstr>Calibri  </vt:lpstr>
      <vt:lpstr>Calibri   </vt:lpstr>
      <vt:lpstr>Calibri Light</vt:lpstr>
      <vt:lpstr>Montserrat</vt:lpstr>
      <vt:lpstr>Montserrat ExtraBold</vt:lpstr>
      <vt:lpstr>Open Sans</vt:lpstr>
      <vt:lpstr>Open Sans SemiBold</vt:lpstr>
      <vt:lpstr>Open Sans SemiBold</vt:lpstr>
      <vt:lpstr>Symbol</vt:lpstr>
      <vt:lpstr>Times New Roman</vt:lpstr>
      <vt:lpstr>Trebuchet MS</vt:lpstr>
      <vt:lpstr>Wingdings</vt:lpstr>
      <vt:lpstr>Office Teması</vt:lpstr>
      <vt:lpstr>2_Özel Tasarım</vt:lpstr>
      <vt:lpstr>1_Özel Tasarım</vt:lpstr>
      <vt:lpstr>Özel Tasarım</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BİLGİNİN EFENDİSİ OLMAK    İÇİN  ÇALIŞMANIN UŞAĞI OLMAK      ŞARTTIR.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Vergi Kanunlarında  Yapılan Düzenlemeler</dc:title>
  <dc:creator>Fatih Tapkan</dc:creator>
  <cp:lastModifiedBy>Fatih Tapkan</cp:lastModifiedBy>
  <cp:revision>450</cp:revision>
  <dcterms:created xsi:type="dcterms:W3CDTF">2022-10-29T11:27:19Z</dcterms:created>
  <dcterms:modified xsi:type="dcterms:W3CDTF">2024-12-02T06:46:50Z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