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84" r:id="rId21"/>
    <p:sldId id="285" r:id="rId22"/>
    <p:sldId id="286" r:id="rId23"/>
    <p:sldId id="287" r:id="rId24"/>
    <p:sldId id="288" r:id="rId25"/>
    <p:sldId id="280" r:id="rId26"/>
    <p:sldId id="281" r:id="rId27"/>
    <p:sldId id="282" r:id="rId28"/>
    <p:sldId id="283" r:id="rId29"/>
    <p:sldId id="290" r:id="rId30"/>
    <p:sldId id="291" r:id="rId31"/>
    <p:sldId id="279" r:id="rId32"/>
    <p:sldId id="275" r:id="rId33"/>
    <p:sldId id="298" r:id="rId34"/>
    <p:sldId id="299" r:id="rId35"/>
    <p:sldId id="302" r:id="rId36"/>
    <p:sldId id="300" r:id="rId37"/>
    <p:sldId id="301" r:id="rId38"/>
    <p:sldId id="303" r:id="rId39"/>
    <p:sldId id="323" r:id="rId40"/>
    <p:sldId id="304" r:id="rId41"/>
    <p:sldId id="305" r:id="rId42"/>
    <p:sldId id="306" r:id="rId43"/>
    <p:sldId id="307" r:id="rId44"/>
    <p:sldId id="276" r:id="rId45"/>
    <p:sldId id="293" r:id="rId46"/>
    <p:sldId id="294" r:id="rId47"/>
    <p:sldId id="295" r:id="rId48"/>
    <p:sldId id="319" r:id="rId49"/>
    <p:sldId id="320" r:id="rId50"/>
    <p:sldId id="296" r:id="rId51"/>
    <p:sldId id="297" r:id="rId52"/>
    <p:sldId id="277" r:id="rId53"/>
    <p:sldId id="321" r:id="rId54"/>
    <p:sldId id="278" r:id="rId55"/>
    <p:sldId id="315" r:id="rId56"/>
    <p:sldId id="316" r:id="rId57"/>
    <p:sldId id="317" r:id="rId58"/>
    <p:sldId id="318" r:id="rId59"/>
    <p:sldId id="324" r:id="rId60"/>
    <p:sldId id="333" r:id="rId61"/>
    <p:sldId id="325" r:id="rId62"/>
    <p:sldId id="326" r:id="rId63"/>
    <p:sldId id="327" r:id="rId64"/>
    <p:sldId id="328" r:id="rId65"/>
    <p:sldId id="329" r:id="rId66"/>
    <p:sldId id="330" r:id="rId67"/>
    <p:sldId id="331" r:id="rId68"/>
    <p:sldId id="352" r:id="rId69"/>
    <p:sldId id="332" r:id="rId70"/>
    <p:sldId id="334" r:id="rId71"/>
    <p:sldId id="335" r:id="rId72"/>
    <p:sldId id="336" r:id="rId73"/>
    <p:sldId id="338" r:id="rId74"/>
    <p:sldId id="340" r:id="rId75"/>
    <p:sldId id="342" r:id="rId76"/>
    <p:sldId id="345" r:id="rId77"/>
    <p:sldId id="344" r:id="rId78"/>
    <p:sldId id="346" r:id="rId79"/>
    <p:sldId id="347" r:id="rId80"/>
    <p:sldId id="348" r:id="rId81"/>
    <p:sldId id="349" r:id="rId82"/>
    <p:sldId id="350" r:id="rId83"/>
    <p:sldId id="351" r:id="rId84"/>
    <p:sldId id="353" r:id="rId8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2" autoAdjust="0"/>
    <p:restoredTop sz="94249" autoAdjust="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4B554B-EEDB-FE88-EEA7-10605FD2F7E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99D5C6C-F682-6894-CBF9-AAF93FC1ED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B7BDCDF-4D57-020E-EADD-159DB7D1BF11}"/>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5" name="Alt Bilgi Yer Tutucusu 4">
            <a:extLst>
              <a:ext uri="{FF2B5EF4-FFF2-40B4-BE49-F238E27FC236}">
                <a16:creationId xmlns:a16="http://schemas.microsoft.com/office/drawing/2014/main" id="{2A66A873-86C1-D7E2-7799-FBA0873C7A8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0B2AAB5-BB84-6E00-0BD8-FC3899B9ECDB}"/>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995413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17659B-9391-D0CA-D891-E553588CA9F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D65AEC8-449B-D3BE-1256-00CF0C76DC2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FB1EA43-4E43-E62D-2178-0B13D75E2292}"/>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5" name="Alt Bilgi Yer Tutucusu 4">
            <a:extLst>
              <a:ext uri="{FF2B5EF4-FFF2-40B4-BE49-F238E27FC236}">
                <a16:creationId xmlns:a16="http://schemas.microsoft.com/office/drawing/2014/main" id="{5B80CF02-FEB8-91C7-E33F-079598842EB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2217076-3BB0-F65E-48CC-6A4F6EC6906D}"/>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212616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26E6839-1EE4-E609-4F2F-600031CAD65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EB77B89-C10E-A29A-E90F-E80A64715F9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0BA23B9-053E-26CE-305F-51B4D9854CF3}"/>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5" name="Alt Bilgi Yer Tutucusu 4">
            <a:extLst>
              <a:ext uri="{FF2B5EF4-FFF2-40B4-BE49-F238E27FC236}">
                <a16:creationId xmlns:a16="http://schemas.microsoft.com/office/drawing/2014/main" id="{045BC55F-976B-88D8-BD4C-EFF23AF363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2DDC51-56BC-96E6-581E-2547BF0F84F2}"/>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152601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C72B52-CF0C-CCF2-27B2-940A0300802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FF5A972-8619-7235-FD97-FC4F9F5F830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F59926D-4570-9F4A-F413-3CDF4F063D51}"/>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5" name="Alt Bilgi Yer Tutucusu 4">
            <a:extLst>
              <a:ext uri="{FF2B5EF4-FFF2-40B4-BE49-F238E27FC236}">
                <a16:creationId xmlns:a16="http://schemas.microsoft.com/office/drawing/2014/main" id="{47A633AC-2F2E-7288-4440-8AE292363A8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D528483-0EDC-74BE-43F4-BF2FE207C80C}"/>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1656114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9050B5-5569-635B-97B6-669B54540B6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7140CD1-0CF8-1A45-4B8D-C284623553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459D79F-DC97-90C6-88BF-03C4B260498C}"/>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5" name="Alt Bilgi Yer Tutucusu 4">
            <a:extLst>
              <a:ext uri="{FF2B5EF4-FFF2-40B4-BE49-F238E27FC236}">
                <a16:creationId xmlns:a16="http://schemas.microsoft.com/office/drawing/2014/main" id="{40EC2D3F-EDBA-B313-6ADE-B64264FCAFC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13ADBB5-E052-2F86-551C-653486DAE22B}"/>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182327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424366-A796-519A-EF72-784C18ABD13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3EDB7B4-5765-F2E1-9568-F3C9149A174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FDCB720-526D-0B6A-74EE-5BB0BA2758A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5A5BCF5-A7CC-6AD7-65CF-ED994CB61E56}"/>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6" name="Alt Bilgi Yer Tutucusu 5">
            <a:extLst>
              <a:ext uri="{FF2B5EF4-FFF2-40B4-BE49-F238E27FC236}">
                <a16:creationId xmlns:a16="http://schemas.microsoft.com/office/drawing/2014/main" id="{C5DAE731-37A7-E451-9FA3-6CDFA3A57EF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9FEF70B-E29F-DA3D-54FD-5470F3F33A9D}"/>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3445913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063FC1-9E98-9816-B112-13BFB225362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04D6932-DE16-C598-B482-D3B82AEEB0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3D9A5BE-87B8-F908-30AE-C23BB4F6EC3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1B325D4-BD97-1F37-8C89-0381937AE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EECE1FA-FDB3-4FB9-D780-7E56899C71E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5C5209B-83E2-2F07-A5FE-0CAC3DFE7A86}"/>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8" name="Alt Bilgi Yer Tutucusu 7">
            <a:extLst>
              <a:ext uri="{FF2B5EF4-FFF2-40B4-BE49-F238E27FC236}">
                <a16:creationId xmlns:a16="http://schemas.microsoft.com/office/drawing/2014/main" id="{2A431F6D-5D02-0751-5DD3-74EC639E9E6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14FBBC1-3E50-323B-FFE5-F272630E064B}"/>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2845112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D16227-CD2E-BFAA-092C-9B00491AB90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E31B78E-6D73-DFCF-6937-4ECD2DA61B1E}"/>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4" name="Alt Bilgi Yer Tutucusu 3">
            <a:extLst>
              <a:ext uri="{FF2B5EF4-FFF2-40B4-BE49-F238E27FC236}">
                <a16:creationId xmlns:a16="http://schemas.microsoft.com/office/drawing/2014/main" id="{8A82F3F2-854E-BD3B-5495-8EF6D718045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6EA1441-33D0-E062-3009-E0EC6E882E58}"/>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4278509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AB54249-8602-ED14-1964-BC8AC8B6EA20}"/>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3" name="Alt Bilgi Yer Tutucusu 2">
            <a:extLst>
              <a:ext uri="{FF2B5EF4-FFF2-40B4-BE49-F238E27FC236}">
                <a16:creationId xmlns:a16="http://schemas.microsoft.com/office/drawing/2014/main" id="{30924E1F-7C8A-AAE4-59B9-D1A0D104AB9D}"/>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AFA9DEF2-A2D7-D31B-5F99-8425CA9266BD}"/>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3334319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3BD1C2-D226-7D47-DED7-FE98FF35ACC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23ABFB4-ECCA-9EA6-A64E-3852B9CEB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81A9814-3B31-2081-8F58-DB63BBB363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ED7AC33-AE51-65D2-50EF-2547BC486DC5}"/>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6" name="Alt Bilgi Yer Tutucusu 5">
            <a:extLst>
              <a:ext uri="{FF2B5EF4-FFF2-40B4-BE49-F238E27FC236}">
                <a16:creationId xmlns:a16="http://schemas.microsoft.com/office/drawing/2014/main" id="{8D9A9457-8B14-E809-1DAA-A154F3A1346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B15DC04-AC91-A0A4-3FD3-C3FD8864DF68}"/>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363286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7CD983-B83F-2A27-742B-950810AB884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E98D6DD-E2DB-C7BF-CDEE-7B9B9A50F9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6FD75A8-A102-E800-A6DC-410E58AF3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85CCC33-0C22-F388-1202-737023B5D42C}"/>
              </a:ext>
            </a:extLst>
          </p:cNvPr>
          <p:cNvSpPr>
            <a:spLocks noGrp="1"/>
          </p:cNvSpPr>
          <p:nvPr>
            <p:ph type="dt" sz="half" idx="10"/>
          </p:nvPr>
        </p:nvSpPr>
        <p:spPr/>
        <p:txBody>
          <a:bodyPr/>
          <a:lstStyle/>
          <a:p>
            <a:fld id="{9FD58A87-E3F2-41C9-A266-F290FB0090F5}" type="datetimeFigureOut">
              <a:rPr lang="tr-TR" smtClean="0"/>
              <a:t>4.11.2023</a:t>
            </a:fld>
            <a:endParaRPr lang="tr-TR"/>
          </a:p>
        </p:txBody>
      </p:sp>
      <p:sp>
        <p:nvSpPr>
          <p:cNvPr id="6" name="Alt Bilgi Yer Tutucusu 5">
            <a:extLst>
              <a:ext uri="{FF2B5EF4-FFF2-40B4-BE49-F238E27FC236}">
                <a16:creationId xmlns:a16="http://schemas.microsoft.com/office/drawing/2014/main" id="{85A85DB6-D5CD-BD64-10D9-69AC1F68E71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F602DD5-107F-314D-10CF-D45BAF797769}"/>
              </a:ext>
            </a:extLst>
          </p:cNvPr>
          <p:cNvSpPr>
            <a:spLocks noGrp="1"/>
          </p:cNvSpPr>
          <p:nvPr>
            <p:ph type="sldNum" sz="quarter" idx="12"/>
          </p:nvPr>
        </p:nvSpPr>
        <p:spPr/>
        <p:txBody>
          <a:bodyPr/>
          <a:lstStyle/>
          <a:p>
            <a:fld id="{70E679E8-E942-4291-8444-74FB7BAD391C}" type="slidenum">
              <a:rPr lang="tr-TR" smtClean="0"/>
              <a:t>‹#›</a:t>
            </a:fld>
            <a:endParaRPr lang="tr-TR"/>
          </a:p>
        </p:txBody>
      </p:sp>
    </p:spTree>
    <p:extLst>
      <p:ext uri="{BB962C8B-B14F-4D97-AF65-F5344CB8AC3E}">
        <p14:creationId xmlns:p14="http://schemas.microsoft.com/office/powerpoint/2010/main" val="204473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BEC1E00-8FDF-D8B2-4648-4F21228F81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5674258-A82A-DE8C-ED8B-AA007802F4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039A319-7090-5359-075E-00A9685CA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58A87-E3F2-41C9-A266-F290FB0090F5}" type="datetimeFigureOut">
              <a:rPr lang="tr-TR" smtClean="0"/>
              <a:t>4.11.2023</a:t>
            </a:fld>
            <a:endParaRPr lang="tr-TR"/>
          </a:p>
        </p:txBody>
      </p:sp>
      <p:sp>
        <p:nvSpPr>
          <p:cNvPr id="5" name="Alt Bilgi Yer Tutucusu 4">
            <a:extLst>
              <a:ext uri="{FF2B5EF4-FFF2-40B4-BE49-F238E27FC236}">
                <a16:creationId xmlns:a16="http://schemas.microsoft.com/office/drawing/2014/main" id="{43386429-1E24-4C8A-6414-44860B7D73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39AEDE5-C1F1-40B2-CCB8-62B283456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679E8-E942-4291-8444-74FB7BAD391C}" type="slidenum">
              <a:rPr lang="tr-TR" smtClean="0"/>
              <a:t>‹#›</a:t>
            </a:fld>
            <a:endParaRPr lang="tr-TR"/>
          </a:p>
        </p:txBody>
      </p:sp>
    </p:spTree>
    <p:extLst>
      <p:ext uri="{BB962C8B-B14F-4D97-AF65-F5344CB8AC3E}">
        <p14:creationId xmlns:p14="http://schemas.microsoft.com/office/powerpoint/2010/main" val="3905754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tarih.hesaplama.net/"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4DAE6DA4-3A56-1C68-C134-ED1BBEDDA686}"/>
              </a:ext>
            </a:extLst>
          </p:cNvPr>
          <p:cNvSpPr>
            <a:spLocks noGrp="1"/>
          </p:cNvSpPr>
          <p:nvPr>
            <p:ph type="subTitle" idx="1"/>
          </p:nvPr>
        </p:nvSpPr>
        <p:spPr>
          <a:xfrm>
            <a:off x="309149" y="354552"/>
            <a:ext cx="11573702" cy="6337796"/>
          </a:xfrm>
        </p:spPr>
        <p:txBody>
          <a:bodyPr>
            <a:normAutofit/>
          </a:bodyPr>
          <a:lstStyle/>
          <a:p>
            <a:pPr algn="l"/>
            <a:endParaRPr lang="tr-TR" sz="1600" b="1" dirty="0">
              <a:latin typeface="Arial Narrow" panose="020B0606020202030204" pitchFamily="34" charset="0"/>
              <a:cs typeface="Arial" panose="020B0604020202020204" pitchFamily="34" charset="0"/>
            </a:endParaRPr>
          </a:p>
          <a:p>
            <a:pPr algn="l"/>
            <a:endParaRPr lang="tr-TR" sz="1600" b="1" dirty="0">
              <a:latin typeface="Arial Narrow" panose="020B0606020202030204" pitchFamily="34" charset="0"/>
              <a:cs typeface="Arial" panose="020B0604020202020204" pitchFamily="34" charset="0"/>
            </a:endParaRPr>
          </a:p>
          <a:p>
            <a:pPr algn="l">
              <a:lnSpc>
                <a:spcPct val="150000"/>
              </a:lnSpc>
            </a:pPr>
            <a:r>
              <a:rPr lang="tr-TR" sz="1600" b="1" dirty="0">
                <a:latin typeface="Arial Narrow" panose="020B0606020202030204" pitchFamily="34" charset="0"/>
                <a:cs typeface="Arial" panose="020B0604020202020204" pitchFamily="34" charset="0"/>
              </a:rPr>
              <a:t>VERGİ USUL KANUNUNDA BAZI ÖZELLİKLİ KONULAR İLE</a:t>
            </a:r>
            <a:br>
              <a:rPr lang="tr-TR" sz="1600" b="1" dirty="0">
                <a:latin typeface="Arial Narrow" panose="020B0606020202030204" pitchFamily="34" charset="0"/>
                <a:cs typeface="Arial" panose="020B0604020202020204" pitchFamily="34" charset="0"/>
              </a:rPr>
            </a:br>
            <a:r>
              <a:rPr lang="tr-TR" sz="1600" b="1" dirty="0">
                <a:latin typeface="Arial Narrow" panose="020B0606020202030204" pitchFamily="34" charset="0"/>
                <a:cs typeface="Arial" panose="020B0604020202020204" pitchFamily="34" charset="0"/>
              </a:rPr>
              <a:t>ENFLASYON DÜZELTMESİ UYGULAMASI VE HAZIRLIKLARI</a:t>
            </a:r>
            <a:br>
              <a:rPr lang="tr-TR" sz="1600" b="1" dirty="0">
                <a:latin typeface="Arial Narrow" panose="020B0606020202030204" pitchFamily="34" charset="0"/>
                <a:cs typeface="Arial" panose="020B0604020202020204" pitchFamily="34" charset="0"/>
              </a:rPr>
            </a:br>
            <a:endParaRPr lang="tr-TR" sz="1600" b="1" dirty="0">
              <a:latin typeface="Arial Narrow" panose="020B0606020202030204" pitchFamily="34" charset="0"/>
              <a:cs typeface="Arial" panose="020B0604020202020204" pitchFamily="34" charset="0"/>
            </a:endParaRPr>
          </a:p>
          <a:p>
            <a:pPr algn="l"/>
            <a:r>
              <a:rPr lang="tr-TR" sz="1600" b="1" dirty="0">
                <a:latin typeface="Arial Narrow" panose="020B0606020202030204" pitchFamily="34" charset="0"/>
                <a:cs typeface="Arial" panose="020B0604020202020204" pitchFamily="34" charset="0"/>
              </a:rPr>
              <a:t>Konular </a:t>
            </a:r>
          </a:p>
          <a:p>
            <a:pPr algn="l"/>
            <a:endParaRPr lang="tr-TR" sz="1600" b="1" dirty="0">
              <a:latin typeface="Arial Narrow" panose="020B0606020202030204" pitchFamily="34" charset="0"/>
              <a:cs typeface="Arial" panose="020B0604020202020204" pitchFamily="34" charset="0"/>
            </a:endParaRPr>
          </a:p>
          <a:p>
            <a:pPr algn="l"/>
            <a:r>
              <a:rPr lang="tr-TR" sz="1600" dirty="0">
                <a:latin typeface="Arial Narrow" panose="020B0606020202030204" pitchFamily="34" charset="0"/>
                <a:cs typeface="Arial" panose="020B0604020202020204" pitchFamily="34" charset="0"/>
              </a:rPr>
              <a:t>Teminat Uygulaması VUK 153 / A </a:t>
            </a:r>
          </a:p>
          <a:p>
            <a:pPr algn="l"/>
            <a:r>
              <a:rPr lang="tr-TR" sz="1600" dirty="0">
                <a:latin typeface="Arial Narrow" panose="020B0606020202030204" pitchFamily="34" charset="0"/>
                <a:cs typeface="Arial" panose="020B0604020202020204" pitchFamily="34" charset="0"/>
              </a:rPr>
              <a:t>Mükellef Kaydının Analiz ve Değerlendirme Sonucuna Bağlı Olarak Tekini 160 / A</a:t>
            </a:r>
          </a:p>
          <a:p>
            <a:pPr algn="l"/>
            <a:r>
              <a:rPr lang="tr-TR" sz="1600" dirty="0">
                <a:latin typeface="Arial Narrow" panose="020B0606020202030204" pitchFamily="34" charset="0"/>
                <a:cs typeface="Arial" panose="020B0604020202020204" pitchFamily="34" charset="0"/>
              </a:rPr>
              <a:t>Mükellef hakları </a:t>
            </a:r>
          </a:p>
          <a:p>
            <a:pPr algn="l"/>
            <a:r>
              <a:rPr lang="tr-TR" sz="1600" dirty="0">
                <a:latin typeface="Arial Narrow" panose="020B0606020202030204" pitchFamily="34" charset="0"/>
                <a:cs typeface="Arial" panose="020B0604020202020204" pitchFamily="34" charset="0"/>
              </a:rPr>
              <a:t>Enflasyon Düzeltmesi Uygulaması </a:t>
            </a:r>
            <a:endParaRPr lang="tr-TR" dirty="0"/>
          </a:p>
          <a:p>
            <a:pPr algn="l"/>
            <a:endParaRPr lang="tr-TR" dirty="0"/>
          </a:p>
        </p:txBody>
      </p:sp>
      <p:pic>
        <p:nvPicPr>
          <p:cNvPr id="5" name="Resim 4" descr="metin, küçük resim içeren bir resim&#10;&#10;Açıklama otomatik olarak oluşturuldu">
            <a:extLst>
              <a:ext uri="{FF2B5EF4-FFF2-40B4-BE49-F238E27FC236}">
                <a16:creationId xmlns:a16="http://schemas.microsoft.com/office/drawing/2014/main" id="{1A0F3A7B-E8E8-1828-BD42-504E53478109}"/>
              </a:ext>
            </a:extLst>
          </p:cNvPr>
          <p:cNvPicPr>
            <a:picLocks noChangeAspect="1"/>
          </p:cNvPicPr>
          <p:nvPr/>
        </p:nvPicPr>
        <p:blipFill>
          <a:blip r:embed="rId2" cstate="print"/>
          <a:srcRect/>
          <a:stretch>
            <a:fillRect/>
          </a:stretch>
        </p:blipFill>
        <p:spPr bwMode="auto">
          <a:xfrm>
            <a:off x="6580189" y="3650624"/>
            <a:ext cx="5302662" cy="762350"/>
          </a:xfrm>
          <a:prstGeom prst="rect">
            <a:avLst/>
          </a:prstGeom>
          <a:noFill/>
          <a:ln w="9525">
            <a:noFill/>
            <a:miter lim="800000"/>
            <a:headEnd/>
            <a:tailEnd/>
          </a:ln>
        </p:spPr>
      </p:pic>
      <p:pic>
        <p:nvPicPr>
          <p:cNvPr id="6" name="Resim 5">
            <a:extLst>
              <a:ext uri="{FF2B5EF4-FFF2-40B4-BE49-F238E27FC236}">
                <a16:creationId xmlns:a16="http://schemas.microsoft.com/office/drawing/2014/main" id="{8A23FC2F-BB28-0675-EE81-CE60892923EE}"/>
              </a:ext>
            </a:extLst>
          </p:cNvPr>
          <p:cNvPicPr>
            <a:picLocks noChangeAspect="1"/>
          </p:cNvPicPr>
          <p:nvPr/>
        </p:nvPicPr>
        <p:blipFill>
          <a:blip r:embed="rId3" cstate="print"/>
          <a:srcRect/>
          <a:stretch>
            <a:fillRect/>
          </a:stretch>
        </p:blipFill>
        <p:spPr bwMode="auto">
          <a:xfrm>
            <a:off x="6592007" y="1534667"/>
            <a:ext cx="2547435" cy="1714301"/>
          </a:xfrm>
          <a:prstGeom prst="rect">
            <a:avLst/>
          </a:prstGeom>
          <a:noFill/>
          <a:ln w="9525">
            <a:noFill/>
            <a:miter lim="800000"/>
            <a:headEnd/>
            <a:tailEnd/>
          </a:ln>
        </p:spPr>
      </p:pic>
      <p:pic>
        <p:nvPicPr>
          <p:cNvPr id="7" name="Resim 6">
            <a:extLst>
              <a:ext uri="{FF2B5EF4-FFF2-40B4-BE49-F238E27FC236}">
                <a16:creationId xmlns:a16="http://schemas.microsoft.com/office/drawing/2014/main" id="{FBFDC4C3-7733-4E40-4EF9-25BA9AA54EC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47897" y="1535711"/>
            <a:ext cx="2528559" cy="1685706"/>
          </a:xfrm>
          <a:prstGeom prst="rect">
            <a:avLst/>
          </a:prstGeom>
          <a:noFill/>
          <a:ln>
            <a:noFill/>
          </a:ln>
        </p:spPr>
      </p:pic>
      <p:sp>
        <p:nvSpPr>
          <p:cNvPr id="8" name="Alt Başlık 2">
            <a:extLst>
              <a:ext uri="{FF2B5EF4-FFF2-40B4-BE49-F238E27FC236}">
                <a16:creationId xmlns:a16="http://schemas.microsoft.com/office/drawing/2014/main" id="{8B13DF5B-C4BF-2B9E-15CD-DC09ABD9B177}"/>
              </a:ext>
            </a:extLst>
          </p:cNvPr>
          <p:cNvSpPr txBox="1">
            <a:spLocks/>
          </p:cNvSpPr>
          <p:nvPr/>
        </p:nvSpPr>
        <p:spPr>
          <a:xfrm>
            <a:off x="6790372" y="4553635"/>
            <a:ext cx="4986084" cy="1949813"/>
          </a:xfrm>
          <a:prstGeom prst="rect">
            <a:avLst/>
          </a:prstGeom>
        </p:spPr>
        <p:txBody>
          <a:bodyPr vert="horz" lIns="91440" tIns="45720" rIns="91440" bIns="45720" rtlCol="0" anchor="b">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lnSpc>
                <a:spcPct val="107000"/>
              </a:lnSpc>
              <a:spcAft>
                <a:spcPts val="800"/>
              </a:spcAft>
            </a:pPr>
            <a:endParaRPr lang="tr-TR" sz="1800" dirty="0">
              <a:latin typeface="Bell MT" panose="02020503060305020303" pitchFamily="18" charset="0"/>
              <a:ea typeface="Georgia" panose="02040502050405020303" pitchFamily="18" charset="0"/>
              <a:cs typeface="Times New Roman" panose="02020603050405020304" pitchFamily="18" charset="0"/>
            </a:endParaRPr>
          </a:p>
          <a:p>
            <a:pPr algn="r">
              <a:lnSpc>
                <a:spcPct val="107000"/>
              </a:lnSpc>
              <a:spcAft>
                <a:spcPts val="800"/>
              </a:spcAft>
            </a:pPr>
            <a:endParaRPr lang="tr-TR" sz="1800" dirty="0">
              <a:latin typeface="Bell MT" panose="02020503060305020303" pitchFamily="18" charset="0"/>
              <a:ea typeface="Georgia" panose="02040502050405020303" pitchFamily="18" charset="0"/>
              <a:cs typeface="Times New Roman" panose="02020603050405020304" pitchFamily="18" charset="0"/>
            </a:endParaRPr>
          </a:p>
          <a:p>
            <a:pPr algn="r">
              <a:lnSpc>
                <a:spcPct val="120000"/>
              </a:lnSpc>
              <a:spcAft>
                <a:spcPts val="800"/>
              </a:spcAft>
            </a:pPr>
            <a:r>
              <a:rPr lang="tr-TR" sz="2600" dirty="0">
                <a:latin typeface="Bell MT" panose="02020503060305020303" pitchFamily="18" charset="0"/>
                <a:ea typeface="Georgia" panose="02040502050405020303" pitchFamily="18" charset="0"/>
                <a:cs typeface="Times New Roman" panose="02020603050405020304" pitchFamily="18" charset="0"/>
              </a:rPr>
              <a:t>Yeminli Mali Mü</a:t>
            </a:r>
            <a:r>
              <a:rPr lang="tr-TR" sz="2600" dirty="0">
                <a:latin typeface="Calibri" panose="020F0502020204030204" pitchFamily="34" charset="0"/>
                <a:ea typeface="Georgia" panose="02040502050405020303" pitchFamily="18" charset="0"/>
                <a:cs typeface="Times New Roman" panose="02020603050405020304" pitchFamily="18" charset="0"/>
              </a:rPr>
              <a:t>ş</a:t>
            </a:r>
            <a:r>
              <a:rPr lang="tr-TR" sz="2600" dirty="0">
                <a:latin typeface="Bell MT" panose="02020503060305020303" pitchFamily="18" charset="0"/>
                <a:ea typeface="Georgia" panose="02040502050405020303" pitchFamily="18" charset="0"/>
                <a:cs typeface="Times New Roman" panose="02020603050405020304" pitchFamily="18" charset="0"/>
              </a:rPr>
              <a:t>avir </a:t>
            </a:r>
            <a:endParaRPr lang="tr-TR" sz="2600" dirty="0">
              <a:latin typeface="Arial" panose="020B0604020202020204" pitchFamily="34" charset="0"/>
              <a:ea typeface="Georgia" panose="02040502050405020303" pitchFamily="18" charset="0"/>
              <a:cs typeface="Times New Roman" panose="02020603050405020304" pitchFamily="18" charset="0"/>
            </a:endParaRPr>
          </a:p>
          <a:p>
            <a:pPr algn="r">
              <a:lnSpc>
                <a:spcPct val="120000"/>
              </a:lnSpc>
              <a:spcAft>
                <a:spcPts val="800"/>
              </a:spcAft>
            </a:pPr>
            <a:r>
              <a:rPr lang="tr-TR" sz="2600" dirty="0">
                <a:latin typeface="Bell MT" panose="02020503060305020303" pitchFamily="18" charset="0"/>
                <a:ea typeface="Georgia" panose="02040502050405020303" pitchFamily="18" charset="0"/>
                <a:cs typeface="Times New Roman" panose="02020603050405020304" pitchFamily="18" charset="0"/>
              </a:rPr>
              <a:t>Mustafa Emre Özkan </a:t>
            </a:r>
            <a:endParaRPr lang="tr-TR" sz="2600" dirty="0">
              <a:latin typeface="Arial" panose="020B0604020202020204" pitchFamily="34" charset="0"/>
              <a:ea typeface="Georgia" panose="02040502050405020303" pitchFamily="18" charset="0"/>
              <a:cs typeface="Times New Roman" panose="02020603050405020304" pitchFamily="18" charset="0"/>
            </a:endParaRPr>
          </a:p>
          <a:p>
            <a:pPr algn="r"/>
            <a:endParaRPr lang="tr-TR" dirty="0">
              <a:solidFill>
                <a:srgbClr val="FFFFFF"/>
              </a:solidFill>
            </a:endParaRPr>
          </a:p>
        </p:txBody>
      </p:sp>
      <p:pic>
        <p:nvPicPr>
          <p:cNvPr id="13" name="Picture 3" descr="Üzerinde kitaplar, kalemler ve arka planda karatahtayla okul sırası">
            <a:extLst>
              <a:ext uri="{FF2B5EF4-FFF2-40B4-BE49-F238E27FC236}">
                <a16:creationId xmlns:a16="http://schemas.microsoft.com/office/drawing/2014/main" id="{DB278F21-7767-ED37-A45B-2A2686FF0892}"/>
              </a:ext>
            </a:extLst>
          </p:cNvPr>
          <p:cNvPicPr>
            <a:picLocks noChangeAspect="1"/>
          </p:cNvPicPr>
          <p:nvPr/>
        </p:nvPicPr>
        <p:blipFill rotWithShape="1">
          <a:blip r:embed="rId5">
            <a:alphaModFix amt="40000"/>
          </a:blip>
          <a:srcRect t="15709" r="-1" b="-1"/>
          <a:stretch/>
        </p:blipFill>
        <p:spPr>
          <a:xfrm>
            <a:off x="3068" y="0"/>
            <a:ext cx="12188932" cy="6857990"/>
          </a:xfrm>
          <a:prstGeom prst="rect">
            <a:avLst/>
          </a:prstGeom>
        </p:spPr>
      </p:pic>
      <p:pic>
        <p:nvPicPr>
          <p:cNvPr id="14" name="Resim 13">
            <a:extLst>
              <a:ext uri="{FF2B5EF4-FFF2-40B4-BE49-F238E27FC236}">
                <a16:creationId xmlns:a16="http://schemas.microsoft.com/office/drawing/2014/main" id="{07DD56D5-36E5-C262-BBBF-1D3A75DE8A87}"/>
              </a:ext>
            </a:extLst>
          </p:cNvPr>
          <p:cNvPicPr>
            <a:picLocks noChangeAspect="1"/>
          </p:cNvPicPr>
          <p:nvPr/>
        </p:nvPicPr>
        <p:blipFill>
          <a:blip r:embed="rId3" cstate="print"/>
          <a:srcRect/>
          <a:stretch>
            <a:fillRect/>
          </a:stretch>
        </p:blipFill>
        <p:spPr bwMode="auto">
          <a:xfrm>
            <a:off x="6592007" y="1521414"/>
            <a:ext cx="2547435" cy="1714301"/>
          </a:xfrm>
          <a:prstGeom prst="rect">
            <a:avLst/>
          </a:prstGeom>
          <a:noFill/>
          <a:ln w="9525">
            <a:noFill/>
            <a:miter lim="800000"/>
            <a:headEnd/>
            <a:tailEnd/>
          </a:ln>
        </p:spPr>
      </p:pic>
      <p:pic>
        <p:nvPicPr>
          <p:cNvPr id="15" name="Resim 14">
            <a:extLst>
              <a:ext uri="{FF2B5EF4-FFF2-40B4-BE49-F238E27FC236}">
                <a16:creationId xmlns:a16="http://schemas.microsoft.com/office/drawing/2014/main" id="{34FB831C-9953-033A-A98C-4EEAFAF7516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31520" y="1534667"/>
            <a:ext cx="2571452" cy="1714301"/>
          </a:xfrm>
          <a:prstGeom prst="rect">
            <a:avLst/>
          </a:prstGeom>
          <a:noFill/>
          <a:ln>
            <a:noFill/>
          </a:ln>
        </p:spPr>
      </p:pic>
      <p:pic>
        <p:nvPicPr>
          <p:cNvPr id="16" name="Resim 15" descr="metin, küçük resim içeren bir resim&#10;&#10;Açıklama otomatik olarak oluşturuldu">
            <a:extLst>
              <a:ext uri="{FF2B5EF4-FFF2-40B4-BE49-F238E27FC236}">
                <a16:creationId xmlns:a16="http://schemas.microsoft.com/office/drawing/2014/main" id="{B3CB4703-FF05-E577-1A17-2C6EABD5E252}"/>
              </a:ext>
            </a:extLst>
          </p:cNvPr>
          <p:cNvPicPr>
            <a:picLocks noChangeAspect="1"/>
          </p:cNvPicPr>
          <p:nvPr/>
        </p:nvPicPr>
        <p:blipFill>
          <a:blip r:embed="rId2" cstate="print"/>
          <a:srcRect/>
          <a:stretch>
            <a:fillRect/>
          </a:stretch>
        </p:blipFill>
        <p:spPr bwMode="auto">
          <a:xfrm>
            <a:off x="6596566" y="3666733"/>
            <a:ext cx="5302662" cy="762350"/>
          </a:xfrm>
          <a:prstGeom prst="rect">
            <a:avLst/>
          </a:prstGeom>
          <a:noFill/>
          <a:ln w="9525">
            <a:noFill/>
            <a:miter lim="800000"/>
            <a:headEnd/>
            <a:tailEnd/>
          </a:ln>
        </p:spPr>
      </p:pic>
    </p:spTree>
    <p:extLst>
      <p:ext uri="{BB962C8B-B14F-4D97-AF65-F5344CB8AC3E}">
        <p14:creationId xmlns:p14="http://schemas.microsoft.com/office/powerpoint/2010/main" val="2999561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AEC93FCD-8AF5-B715-4AF0-404B3D0012DB}"/>
              </a:ext>
            </a:extLst>
          </p:cNvPr>
          <p:cNvSpPr txBox="1"/>
          <p:nvPr/>
        </p:nvSpPr>
        <p:spPr>
          <a:xfrm>
            <a:off x="1" y="0"/>
            <a:ext cx="12085982" cy="5331203"/>
          </a:xfrm>
          <a:prstGeom prst="rect">
            <a:avLst/>
          </a:prstGeom>
          <a:noFill/>
        </p:spPr>
        <p:txBody>
          <a:bodyPr wrap="square">
            <a:spAutoFit/>
          </a:bodyPr>
          <a:lstStyle/>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Örnek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Orhan Ünal’a düzenlenen inceleme raporunda sahte belge düzenleme dışında herhangi bir ticari zirai veya mesleki faaliyetinin bulunmadığı tespit edilmiştir. Mükellefin mükellefiyet kaydı 10.09.2023 tarihinde terkin edilmiştir. Mükellefe kesilen vergi ve cezaların toplamı 1.000.000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dir</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Firmanın düzenlediği faturaların tutarı ise 5.000.000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dir</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Orhan Ünal 01.10.2023 tarihinde yeni kurulan Yağmur A.Ş.ye %15 oranında ortak olmuştur. </a:t>
            </a: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Çözüm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Kendi adına mükellef tesis ettirdiğinde 1. Fıkra hükümleri kapsamında değerlendirme yapılmaktadır.</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Bir şirkete veya adi ortaklığa ortak olma durumunda 153 / A maddesinin 2. Fıkra hükümlerine bakılmalıdır.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Fırka 1 kapsamında takip altına alınmış kişiler Fıkra 2 kapsamında başka bir şirkete ortak olmak istemektedir.</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Orhan Ünal’ın yeni şirkette kanuni temsilci olması, yönetim kurulu üyesi olması veya % 10 üzerinde bir ortaklık payı olması durumunda  </a:t>
            </a:r>
          </a:p>
        </p:txBody>
      </p:sp>
    </p:spTree>
    <p:extLst>
      <p:ext uri="{BB962C8B-B14F-4D97-AF65-F5344CB8AC3E}">
        <p14:creationId xmlns:p14="http://schemas.microsoft.com/office/powerpoint/2010/main" val="13001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628FCAF-96C1-CD9F-0497-F1BE39D4E297}"/>
              </a:ext>
            </a:extLst>
          </p:cNvPr>
          <p:cNvSpPr txBox="1"/>
          <p:nvPr/>
        </p:nvSpPr>
        <p:spPr>
          <a:xfrm>
            <a:off x="0" y="0"/>
            <a:ext cx="12191999" cy="2945935"/>
          </a:xfrm>
          <a:prstGeom prst="rect">
            <a:avLst/>
          </a:prstGeom>
          <a:noFill/>
        </p:spPr>
        <p:txBody>
          <a:bodyPr wrap="square">
            <a:spAutoFit/>
          </a:bodyPr>
          <a:lstStyle/>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Yağmur A.Ş.’</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nin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kurulabilmesi için Orhan Ünal’ın tüm şahsi vergi borçlarının ödenmiş olması ve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İlgili yıl en düşük tutarı olan 440.000 ₺ ile sahte olarak düzenlenen tutarın % 10’u karşılaştırılarak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(5.000.000*%10=500.000)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yüksek olan kısmı kadar teminat vermesi gerekir.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Orhan Ünal’ın ortaklık payının % 10’un üzerine olması sebebiyle yeni firmanın kurulabilmesi için;</a:t>
            </a:r>
          </a:p>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Orhan Ünal’ın tüm şahsi borçlarını ödemesi,</a:t>
            </a:r>
          </a:p>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Yeni firmanın ilgili vergi dairesine 500.000 ₺ teminat vermesi gerekecektir. </a:t>
            </a:r>
          </a:p>
        </p:txBody>
      </p:sp>
    </p:spTree>
    <p:extLst>
      <p:ext uri="{BB962C8B-B14F-4D97-AF65-F5344CB8AC3E}">
        <p14:creationId xmlns:p14="http://schemas.microsoft.com/office/powerpoint/2010/main" val="2223721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D5E8D89-A5C9-608A-F5AF-8AD359829C7E}"/>
              </a:ext>
            </a:extLst>
          </p:cNvPr>
          <p:cNvSpPr txBox="1"/>
          <p:nvPr/>
        </p:nvSpPr>
        <p:spPr>
          <a:xfrm>
            <a:off x="1" y="1"/>
            <a:ext cx="12192000" cy="6367384"/>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Fıkra 3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Başkaca bir ticari, zirai ve mesleki faaliyeti olmadığı halde,</a:t>
            </a:r>
          </a:p>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münhasıran sahte belge düzenlemek amacıyla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mükellefiyet tesis ettirdiğinin vergi incelemesine yetkili olanlarca düzenlenen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rapor ile tespit</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edilmesi ve mükellefiyet kaydının devamına gerek görülmediğinin raporda belirtilmesi durumunda,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mükelleflerin mükellefiyet kayıtları vergi dairesince terkin edilir.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Mükellefiyet türlerine göre;</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Serbest meslek faaliyetinde serbest meslek erbabının,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şahıs işletmelerinde işletme sahibinin,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adi ortaklıklarda ortaklardan her birinin,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ticaret şirketlerinde; şirketin, kanuni temsilcilerinin, yönetim kurulu üyelerinin, şirket sermayesinin asgari % 10’una sahip olan gerçek veya tüzel kişilerin ya da bunların asgari % 10 ortağı olduğu veya yönetiminde bulundukları teşebbüslerin,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tüzel kişiliği olmayan teşekküllerde bunları idare edenlerin veya düzenlenen raporda fiillerin işlenmesinde bilfiil bulundukları tespit edilenler,</a:t>
            </a:r>
          </a:p>
        </p:txBody>
      </p:sp>
    </p:spTree>
    <p:extLst>
      <p:ext uri="{BB962C8B-B14F-4D97-AF65-F5344CB8AC3E}">
        <p14:creationId xmlns:p14="http://schemas.microsoft.com/office/powerpoint/2010/main" val="920542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EF7273F-E911-1528-F302-9E9F276E17DB}"/>
              </a:ext>
            </a:extLst>
          </p:cNvPr>
          <p:cNvSpPr txBox="1"/>
          <p:nvPr/>
        </p:nvSpPr>
        <p:spPr>
          <a:xfrm>
            <a:off x="0" y="0"/>
            <a:ext cx="12192000" cy="6192321"/>
          </a:xfrm>
          <a:prstGeom prst="rect">
            <a:avLst/>
          </a:prstGeom>
          <a:noFill/>
        </p:spPr>
        <p:txBody>
          <a:bodyPr wrap="square">
            <a:spAutoFit/>
          </a:bodyPr>
          <a:lstStyle/>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Daha önce var olan bir adi ortaklığa bir ticari şirkete ortak olmak isterlerse;</a:t>
            </a:r>
            <a:endParaRPr lang="tr-TR"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Bu ortaklık payı % 10’un üzerindeyse veya</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Ortağın şirkette kanuni temsilci olması veya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yönetim kurulu üyesi olması veya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devir alması durumunda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Bu oluşumun VUK 153/A maddesi kapsamında terkini yapılmış olan firmanın/kişinin tüm borçlarının ödenmiş olması ve teminat şartının yerine getirilmiş olması gerekir.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Vergi dairesi böyle bir durumda takip altında olan kişinin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ortak olduğu kuruma 30 gün süre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verir.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Bu süre sonunda ortaklığın hala devam etmesi,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Borcun ödenmesi ve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teminat şartı yerine getirilmemesi durumunda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şirketin terkini yapılmaz</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Ancak Borç tutarları ve teminat tutarlarının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yeni şirketten tahsili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yoluna gidilir. </a:t>
            </a:r>
          </a:p>
        </p:txBody>
      </p:sp>
    </p:spTree>
    <p:extLst>
      <p:ext uri="{BB962C8B-B14F-4D97-AF65-F5344CB8AC3E}">
        <p14:creationId xmlns:p14="http://schemas.microsoft.com/office/powerpoint/2010/main" val="156158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A8A62E1-8ABA-D73A-8017-90C414BF0797}"/>
              </a:ext>
            </a:extLst>
          </p:cNvPr>
          <p:cNvSpPr txBox="1"/>
          <p:nvPr/>
        </p:nvSpPr>
        <p:spPr>
          <a:xfrm>
            <a:off x="0" y="0"/>
            <a:ext cx="12192000" cy="4818435"/>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Örnek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Orhan Ünal’a düzenlenen inceleme raporunda sahte belge düzenleme dışında herhangi bir ticari zirai veya mesleki faaliyetinin bulunmadığı tespit edilmiştir. Mükellefin mükellefiyet kaydı 10.09.2023 tarihinde terkin edilmiştir. Mükellefe kesilen vergi ve cezaların toplamı 1.000.000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dir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Firmanın düzenlediği faturaların tutarı ise 5.000.000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dir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Orhan Ünal 01.10.2023 tarihinde 2 yıldır faaliyette bulunan Yağmur A.Ş.ye %15 oranında ortak olmuştur. </a:t>
            </a:r>
          </a:p>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Çözüm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Başkaca bir ticari, zirai ve mesleki faaliyeti olmadığı halde,</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münhasıran sahte belge düzenlemek amacıyla mükellefiyet tesis ettirdiğinin vergi incelemesine yetkili olanlarca düzenlenen rapor ile tespit edilmesi ve mükellefiyet kaydının devamına gerek görülmediğinin raporda belirtilmesi durumunda,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mükelleflerin mükellefiyet kayıtları vergi dairesince terkin edilir.</a:t>
            </a:r>
          </a:p>
        </p:txBody>
      </p:sp>
    </p:spTree>
    <p:extLst>
      <p:ext uri="{BB962C8B-B14F-4D97-AF65-F5344CB8AC3E}">
        <p14:creationId xmlns:p14="http://schemas.microsoft.com/office/powerpoint/2010/main" val="1473026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7FEB05F-10BE-7F6A-0FE1-606188BCE496}"/>
              </a:ext>
            </a:extLst>
          </p:cNvPr>
          <p:cNvSpPr txBox="1"/>
          <p:nvPr/>
        </p:nvSpPr>
        <p:spPr>
          <a:xfrm>
            <a:off x="0" y="0"/>
            <a:ext cx="12192000" cy="3884846"/>
          </a:xfrm>
          <a:prstGeom prst="rect">
            <a:avLst/>
          </a:prstGeom>
          <a:noFill/>
        </p:spPr>
        <p:txBody>
          <a:bodyPr wrap="square">
            <a:spAutoFit/>
          </a:bodyPr>
          <a:lstStyle/>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Mükellefiyet türlerine göre;</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Serbest meslek faaliyetinde serbest meslek erbabının,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şahıs işletmelerinde işletme sahibinin,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adi ortaklıklarda ortaklardan her birinin,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ticaret şirketlerinde; şirketin, kanuni temsilcilerinin, yönetim kurulu üyelerinin, şirket sermayesinin asgari % 10’una sahip olan gerçek veya tüzel kişilerin ya da bunların asgari % 10 ortağı olduğu veya yönetiminde bulundukları teşebbüslerin,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tüzel kişiliği olmayan teşekküllerde bunları idare edenlerin veya düzenlenen raporda fiillerin işlenmesinde bilfiil bulundukları tespit edilenler, </a:t>
            </a:r>
          </a:p>
        </p:txBody>
      </p:sp>
      <p:sp>
        <p:nvSpPr>
          <p:cNvPr id="5" name="Metin kutusu 4">
            <a:extLst>
              <a:ext uri="{FF2B5EF4-FFF2-40B4-BE49-F238E27FC236}">
                <a16:creationId xmlns:a16="http://schemas.microsoft.com/office/drawing/2014/main" id="{9AA4818F-A7BE-BC9A-6739-C750C06631B2}"/>
              </a:ext>
            </a:extLst>
          </p:cNvPr>
          <p:cNvSpPr txBox="1"/>
          <p:nvPr/>
        </p:nvSpPr>
        <p:spPr>
          <a:xfrm>
            <a:off x="0" y="3884846"/>
            <a:ext cx="12192000" cy="1396985"/>
          </a:xfrm>
          <a:prstGeom prst="rect">
            <a:avLst/>
          </a:prstGeom>
          <a:noFill/>
        </p:spPr>
        <p:txBody>
          <a:bodyPr wrap="square">
            <a:spAutoFit/>
          </a:bodyPr>
          <a:lstStyle/>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Eskiden süre gelen başka bir firmaya ortak olmaları durumunda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İdare bir ay içerisinde, 30 gün içerisinde terkin edilmiş yeni ortak kişi veya firmanın tüm borçlarının ödenmesini ve teminat yükümlülüğünün yerine getirilmesini bir yazı ile ortaklığa bildirir. </a:t>
            </a:r>
          </a:p>
        </p:txBody>
      </p:sp>
    </p:spTree>
    <p:extLst>
      <p:ext uri="{BB962C8B-B14F-4D97-AF65-F5344CB8AC3E}">
        <p14:creationId xmlns:p14="http://schemas.microsoft.com/office/powerpoint/2010/main" val="2558642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281A7558-CFE4-3233-D9E2-09DC8AD6D5FE}"/>
              </a:ext>
            </a:extLst>
          </p:cNvPr>
          <p:cNvSpPr txBox="1"/>
          <p:nvPr/>
        </p:nvSpPr>
        <p:spPr>
          <a:xfrm>
            <a:off x="0" y="0"/>
            <a:ext cx="12192000" cy="2848665"/>
          </a:xfrm>
          <a:prstGeom prst="rect">
            <a:avLst/>
          </a:prstGeom>
          <a:noFill/>
        </p:spPr>
        <p:txBody>
          <a:bodyPr wrap="square">
            <a:spAutoFit/>
          </a:bodyPr>
          <a:lstStyle/>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Orhan Ünal bir şahıs işletmesi sahibi iken eskiden kurulmuş bir firmaya % 10’luk bir payın üzerinde ortak olmuştur.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Bu sebeple Orhan Ünal’ın şahsına ait tüm borçların 30 gün içerisinde kapatılması ve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İlgili yıl en düşük tutarı olan 440.000 ₺ ile sahte olarak düzenlenen tutarın % 10’u karşılaştırılarak (5.000.000*%10=500.000)  yüksek olan kısmı kadar yani 500.000 ₺ tutarında teminat vermesi gerekir.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30 günlük süre içerisinde şartların yerine getirilmesi durumunda borç ve teminat tutarı Yağmur A.Ş.’ ye tahakkuk ettirilerek tahsili yoluna gidilecektir. </a:t>
            </a:r>
          </a:p>
        </p:txBody>
      </p:sp>
    </p:spTree>
    <p:extLst>
      <p:ext uri="{BB962C8B-B14F-4D97-AF65-F5344CB8AC3E}">
        <p14:creationId xmlns:p14="http://schemas.microsoft.com/office/powerpoint/2010/main" val="1185490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D46B410-8704-C430-603D-03AC85E026F6}"/>
              </a:ext>
            </a:extLst>
          </p:cNvPr>
          <p:cNvSpPr txBox="1"/>
          <p:nvPr/>
        </p:nvSpPr>
        <p:spPr>
          <a:xfrm>
            <a:off x="0" y="0"/>
            <a:ext cx="12192000" cy="5439118"/>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Fıkra 4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Ticari, Zirai veya mesleki faaliyeti bulunmasına rağmen</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aynı zamanda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sahte belge düzenleme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fiillini işleyen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Düzenleme fiili işlediği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Vergi İnceleme Raporuyla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tespit edilen,</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Tarh edilen vergi ve kesilen cezaların kesinleşmiş olması durumunda, yani itiraz ve dava söz konusu olmuş ise, sonuçlanması durumunda,</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Vergi dairesi mükellefe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30 günlük süre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verir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Bu süre içerisinde mükelleften vergi borçlarını ve cezalarını ödemesini ayrıca teminat göstermesini ister,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Teminat İlgili yıl en düşük tutarı olan 2023 yılı için 440.000 ₺ ile sahte olarak düzenlenen fatura tutarının (KDV dahil)  % 10’u karşılaştırılarak yüksek olan tutar kadar olmalıdır.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 verilen süre içerisinde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şartları yerine getirmezse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teminat alacağı tahakkuk ettirilir ve bu şartlar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cebren sağlanır.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Mükellefin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mükellefiyet kaydı terkin ettirilmez</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01656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731F05CB-8DAC-FFFB-CE2C-46EFE391322E}"/>
              </a:ext>
            </a:extLst>
          </p:cNvPr>
          <p:cNvSpPr txBox="1"/>
          <p:nvPr/>
        </p:nvSpPr>
        <p:spPr>
          <a:xfrm>
            <a:off x="0" y="0"/>
            <a:ext cx="12072730" cy="5712077"/>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Örnek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Orhan Ünal’a düzenlenen inceleme raporunda ticari faaliyetinin yanı sıra sahte belge düzenleme eyleminde bulunduğu tespit edilmiştir. Mükellefe 14.07.2019 tarihinde kesilen vergi ve cezaların toplamı 600.000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dir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Firmanın düzenlediği faturaların tutarı ise 5.000.000 ₺ sahte olarak düzenlendiği tespit edilen faturalarının tutarı ise 2.000.000 ₺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dir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Mükellef kendisine ihbarnameyle tebliğ edilen vergi ve cezalara itiraz etmiş ve açılan dava 05.10.2023 tarihinde mükellefin aleyhine sonuçlanmıştır. </a:t>
            </a:r>
          </a:p>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Çözüm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Mükellefin sahte belge düzenleme fiili, ticari faaliyeti ile beraber gerçekleşmiş olması sebebiyle fıkra 4 hükümleri söz konusu olacaktır.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Bu durumda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Vergi dairesi mükellefe 30 günlük süre verir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Bu süre içerisinde mükelleften vergi borçlarını ve cezalarını ödemesini ayrıca teminat göstermesini ister, </a:t>
            </a:r>
          </a:p>
          <a:p>
            <a:pPr algn="just">
              <a:lnSpc>
                <a:spcPct val="150000"/>
              </a:lnSpc>
              <a:spcAft>
                <a:spcPts val="800"/>
              </a:spcAft>
            </a:pP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331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4AA2ACE1-A0AC-261A-9B67-83CB69E13BAD}"/>
              </a:ext>
            </a:extLst>
          </p:cNvPr>
          <p:cNvSpPr txBox="1"/>
          <p:nvPr/>
        </p:nvSpPr>
        <p:spPr>
          <a:xfrm>
            <a:off x="0" y="0"/>
            <a:ext cx="12192000" cy="4397614"/>
          </a:xfrm>
          <a:prstGeom prst="rect">
            <a:avLst/>
          </a:prstGeom>
          <a:noFill/>
        </p:spPr>
        <p:txBody>
          <a:bodyPr wrap="square">
            <a:spAutoFit/>
          </a:bodyPr>
          <a:lstStyle/>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 kesilen 600.000 ₺ tutarındaki vergi ve cezaları gecikme faiziyle birlikte ödemelidir. Ayrıca başkaca borçları varsa onlar da kapatılmalıdır.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Teminat İlgili yıl en düşük tutarı olan 2023 yılı için 440.000 ₺ ile sahte olarak düzenlenen fatura tutarının (KDV dahil)  % 10’u karşılaştırılarak yüksek olan tutar kadar olmalıdır.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Sahte olarak düzenlenen faturaların toplam tutarı 2.000.000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dir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2.000.000 * %10 = 200.000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Karşılaştırma yapıldığında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yüksek olan</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tutar yani;</a:t>
            </a:r>
          </a:p>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İlgili yıl tutarı olan 440.000 ₺ tutarında teminatın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verilmesi gerekir.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Aksi taktirde teminat tutarı tahakkuk ettirilir ve cebri tahsilat yoluna gidilir.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758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BCEBE0-72B8-F629-7218-51D35F615C2F}"/>
              </a:ext>
            </a:extLst>
          </p:cNvPr>
          <p:cNvSpPr>
            <a:spLocks noGrp="1"/>
          </p:cNvSpPr>
          <p:nvPr>
            <p:ph type="title"/>
          </p:nvPr>
        </p:nvSpPr>
        <p:spPr>
          <a:xfrm>
            <a:off x="0" y="-464233"/>
            <a:ext cx="12192000" cy="1533378"/>
          </a:xfrm>
        </p:spPr>
        <p:txBody>
          <a:bodyPr>
            <a:normAutofit/>
          </a:bodyPr>
          <a:lstStyle/>
          <a:p>
            <a:r>
              <a:rPr lang="tr-TR" sz="2000" b="1" dirty="0">
                <a:latin typeface="Times New Roman" panose="02020603050405020304" pitchFamily="18" charset="0"/>
                <a:cs typeface="Times New Roman" panose="02020603050405020304" pitchFamily="18" charset="0"/>
              </a:rPr>
              <a:t>Teminat Uygulaması VUK 153 / A </a:t>
            </a:r>
          </a:p>
        </p:txBody>
      </p:sp>
      <p:sp>
        <p:nvSpPr>
          <p:cNvPr id="3" name="İçerik Yer Tutucusu 2">
            <a:extLst>
              <a:ext uri="{FF2B5EF4-FFF2-40B4-BE49-F238E27FC236}">
                <a16:creationId xmlns:a16="http://schemas.microsoft.com/office/drawing/2014/main" id="{C8591AEE-108A-28E0-0D79-3724FE96DB86}"/>
              </a:ext>
            </a:extLst>
          </p:cNvPr>
          <p:cNvSpPr>
            <a:spLocks noGrp="1"/>
          </p:cNvSpPr>
          <p:nvPr>
            <p:ph idx="1"/>
          </p:nvPr>
        </p:nvSpPr>
        <p:spPr>
          <a:xfrm>
            <a:off x="0" y="745588"/>
            <a:ext cx="12192000" cy="6168682"/>
          </a:xfrm>
        </p:spPr>
        <p:txBody>
          <a:bodyPr/>
          <a:lstStyle/>
          <a:p>
            <a:r>
              <a:rPr lang="tr-TR" sz="1800" b="1" dirty="0">
                <a:latin typeface="Times New Roman" panose="02020603050405020304" pitchFamily="18" charset="0"/>
                <a:cs typeface="Times New Roman" panose="02020603050405020304" pitchFamily="18" charset="0"/>
              </a:rPr>
              <a:t>Fıkra 1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Başkaca bir ticari, zirai ve mesleki faaliyeti olmadığı halde,</a:t>
            </a:r>
          </a:p>
          <a:p>
            <a:pPr algn="just">
              <a:lnSpc>
                <a:spcPct val="150000"/>
              </a:lnSpc>
              <a:spcAft>
                <a:spcPts val="800"/>
              </a:spcAft>
            </a:pP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Münhasıran sahte belge düzenlemek amacıyla mükellefiyet tesis</a:t>
            </a:r>
            <a:r>
              <a:rPr lang="tr-TR" sz="1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ettirdiği</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nin vergi incelemesine yetkili olanlarca düzenlenen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rapor ile tespit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edilmesi ve mükellefiyet kaydının devamına gerek görülmediğinin raporda belirtilmesi durumunda,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mükelleflerin mükellefiyet kayıtları vergi dairesince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terkin edilir</a:t>
            </a:r>
            <a:r>
              <a:rPr lang="tr-TR" sz="18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indent="0">
              <a:buNone/>
            </a:pPr>
            <a:endParaRPr lang="tr-TR" dirty="0"/>
          </a:p>
        </p:txBody>
      </p:sp>
    </p:spTree>
    <p:extLst>
      <p:ext uri="{BB962C8B-B14F-4D97-AF65-F5344CB8AC3E}">
        <p14:creationId xmlns:p14="http://schemas.microsoft.com/office/powerpoint/2010/main" val="2405940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50618F7-22F9-071E-D872-B9F52BAF2492}"/>
              </a:ext>
            </a:extLst>
          </p:cNvPr>
          <p:cNvSpPr txBox="1"/>
          <p:nvPr/>
        </p:nvSpPr>
        <p:spPr>
          <a:xfrm>
            <a:off x="0" y="-1"/>
            <a:ext cx="12192000" cy="5685183"/>
          </a:xfrm>
          <a:prstGeom prst="rect">
            <a:avLst/>
          </a:prstGeom>
          <a:noFill/>
        </p:spPr>
        <p:txBody>
          <a:bodyPr wrap="square">
            <a:spAutoFit/>
          </a:bodyPr>
          <a:lstStyle/>
          <a:p>
            <a:pPr algn="just">
              <a:lnSpc>
                <a:spcPct val="150000"/>
              </a:lnSpc>
              <a:spcAft>
                <a:spcPts val="800"/>
              </a:spcAft>
            </a:pPr>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Fıkra 5 </a:t>
            </a:r>
            <a:endParaRPr lang="tr-T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20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VUK 153/A Fıkra 1 kapsamında </a:t>
            </a: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Başkaca bir ticari, zirai ve mesleki faaliyeti olmadığı halde,</a:t>
            </a:r>
          </a:p>
          <a:p>
            <a:pPr algn="just">
              <a:lnSpc>
                <a:spcPct val="150000"/>
              </a:lnSpc>
              <a:spcAft>
                <a:spcPts val="80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münhasıran sahte belge düzenlemek amacıyla mükellefiyet tesis ettirdiğinin vergi incelemesine yetkili olanlarca düzenlenen rapor ile tespit edilmesi ve mükellefiyet kaydının devamına gerek görülmediğinin raporda belirtilmesi durumunda olan ve vergi kayıtları terkin edilen mükelleflerin,</a:t>
            </a:r>
          </a:p>
          <a:p>
            <a:pPr algn="just">
              <a:lnSpc>
                <a:spcPct val="150000"/>
              </a:lnSpc>
              <a:spcAft>
                <a:spcPts val="80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Bu faaliyetlerine </a:t>
            </a:r>
            <a:r>
              <a:rPr lang="tr-TR" sz="20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iştirak ettiği inceleme raporu ile tespit edilen ve kesinleşen </a:t>
            </a: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yani itiraz ve dava süreci sonuçlanan </a:t>
            </a:r>
            <a:r>
              <a:rPr lang="tr-TR" sz="20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meslek mensupları </a:t>
            </a:r>
          </a:p>
          <a:p>
            <a:pPr algn="just">
              <a:lnSpc>
                <a:spcPct val="150000"/>
              </a:lnSpc>
              <a:spcAft>
                <a:spcPts val="80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Mesleki faaliyetlerinden 3 yıl süresince menedilir,</a:t>
            </a:r>
          </a:p>
          <a:p>
            <a:pPr algn="just">
              <a:lnSpc>
                <a:spcPct val="150000"/>
              </a:lnSpc>
              <a:spcAft>
                <a:spcPts val="800"/>
              </a:spcAft>
            </a:pPr>
            <a:r>
              <a:rPr lang="tr-TR" sz="2000" dirty="0">
                <a:effectLst/>
                <a:latin typeface="Times New Roman" panose="02020603050405020304" pitchFamily="18" charset="0"/>
                <a:ea typeface="Times New Roman" panose="02020603050405020304" pitchFamily="18" charset="0"/>
                <a:cs typeface="Times New Roman" panose="02020603050405020304" pitchFamily="18" charset="0"/>
              </a:rPr>
              <a:t>Üç yılın sonunda mesleki faaliyeti ile ilgili tekrar mükellefiyet tesis ettirmek isterse sahte fatura düzenleyici mükellefin, düzenlediği sahte fatura tutarının %10’u ilgili yıl asgari tutarı ile karşılaştırılır. (2023 yılı için 440.000 ₺) Yüksek olan tutar üzerinden teminat istenir.</a:t>
            </a:r>
          </a:p>
        </p:txBody>
      </p:sp>
    </p:spTree>
    <p:extLst>
      <p:ext uri="{BB962C8B-B14F-4D97-AF65-F5344CB8AC3E}">
        <p14:creationId xmlns:p14="http://schemas.microsoft.com/office/powerpoint/2010/main" val="217514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E95572-CEBB-86D9-F9DD-8DE1EEF94C92}"/>
              </a:ext>
            </a:extLst>
          </p:cNvPr>
          <p:cNvSpPr>
            <a:spLocks noChangeArrowheads="1"/>
          </p:cNvSpPr>
          <p:nvPr/>
        </p:nvSpPr>
        <p:spPr bwMode="auto">
          <a:xfrm>
            <a:off x="0" y="1"/>
            <a:ext cx="11099409" cy="3643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87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358775" algn="just" eaLnBrk="1" fontAlgn="base" hangingPunct="1">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Meslek mensubu teminat göstermezse teminat tutarı tahakkuk ettirilir.</a:t>
            </a:r>
          </a:p>
          <a:p>
            <a:pPr marR="0" lvl="0" indent="358775" algn="just" eaLnBrk="1" fontAlgn="base" hangingPunct="1">
              <a:lnSpc>
                <a:spcPct val="150000"/>
              </a:lnSpc>
              <a:spcBef>
                <a:spcPct val="0"/>
              </a:spcBef>
              <a:spcAft>
                <a:spcPts val="800"/>
              </a:spcAft>
              <a:buClrTx/>
              <a:buSzTx/>
              <a:buFontTx/>
              <a:buNone/>
              <a:tabLst/>
            </a:pPr>
            <a:r>
              <a:rPr lang="tr-TR" altLang="tr-TR" b="1" dirty="0">
                <a:solidFill>
                  <a:srgbClr val="0070C0"/>
                </a:solidFill>
                <a:latin typeface="Times New Roman" panose="02020603050405020304" pitchFamily="18" charset="0"/>
                <a:cs typeface="Times New Roman" panose="02020603050405020304" pitchFamily="18" charset="0"/>
              </a:rPr>
              <a:t>Meslek mensubunun iştirak fiilinin kesinleşmesi halinde</a:t>
            </a:r>
            <a:r>
              <a:rPr lang="tr-TR" altLang="tr-TR" dirty="0">
                <a:latin typeface="Times New Roman" panose="02020603050405020304" pitchFamily="18" charset="0"/>
                <a:cs typeface="Times New Roman" panose="02020603050405020304" pitchFamily="18" charset="0"/>
              </a:rPr>
              <a:t>, bu durum vergi dairesi başkanlıkları/defterdarlıklarca Başkanlığa bildirilir. Başkanlık, meslek mensubu hakkında söz konusu </a:t>
            </a:r>
            <a:r>
              <a:rPr lang="tr-TR" altLang="tr-TR" b="1" dirty="0">
                <a:solidFill>
                  <a:srgbClr val="0070C0"/>
                </a:solidFill>
                <a:latin typeface="Times New Roman" panose="02020603050405020304" pitchFamily="18" charset="0"/>
                <a:cs typeface="Times New Roman" panose="02020603050405020304" pitchFamily="18" charset="0"/>
              </a:rPr>
              <a:t>ceza işleminin uygulanması için meslek mensubunun bağlı bulunduğu odaya bildirim </a:t>
            </a:r>
            <a:r>
              <a:rPr lang="tr-TR" altLang="tr-TR" dirty="0">
                <a:latin typeface="Times New Roman" panose="02020603050405020304" pitchFamily="18" charset="0"/>
                <a:cs typeface="Times New Roman" panose="02020603050405020304" pitchFamily="18" charset="0"/>
              </a:rPr>
              <a:t>yapar.</a:t>
            </a:r>
          </a:p>
          <a:p>
            <a:pPr marR="0" lvl="0" indent="358775" algn="just" eaLnBrk="1" fontAlgn="base" hangingPunct="1">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Başkanlık tarafından yapılan bildirimin oda kayıtlarına girdiği tarihten itibaren </a:t>
            </a:r>
            <a:r>
              <a:rPr lang="tr-TR" altLang="tr-TR" b="1" dirty="0">
                <a:solidFill>
                  <a:srgbClr val="0070C0"/>
                </a:solidFill>
                <a:latin typeface="Times New Roman" panose="02020603050405020304" pitchFamily="18" charset="0"/>
                <a:cs typeface="Times New Roman" panose="02020603050405020304" pitchFamily="18" charset="0"/>
              </a:rPr>
              <a:t>beş iş günü içerisinde </a:t>
            </a:r>
            <a:r>
              <a:rPr lang="tr-TR" altLang="tr-TR" dirty="0">
                <a:latin typeface="Times New Roman" panose="02020603050405020304" pitchFamily="18" charset="0"/>
                <a:cs typeface="Times New Roman" panose="02020603050405020304" pitchFamily="18" charset="0"/>
              </a:rPr>
              <a:t>ilgili meslek mensubuna </a:t>
            </a:r>
            <a:r>
              <a:rPr lang="tr-TR" altLang="tr-TR" b="1" dirty="0">
                <a:solidFill>
                  <a:srgbClr val="0070C0"/>
                </a:solidFill>
                <a:latin typeface="Times New Roman" panose="02020603050405020304" pitchFamily="18" charset="0"/>
                <a:cs typeface="Times New Roman" panose="02020603050405020304" pitchFamily="18" charset="0"/>
              </a:rPr>
              <a:t>üç yıl süreyle geçici olarak mesleki faaliyetten alıkoyma </a:t>
            </a:r>
            <a:r>
              <a:rPr lang="tr-TR" altLang="tr-TR" dirty="0">
                <a:latin typeface="Times New Roman" panose="02020603050405020304" pitchFamily="18" charset="0"/>
                <a:cs typeface="Times New Roman" panose="02020603050405020304" pitchFamily="18" charset="0"/>
              </a:rPr>
              <a:t>cezası verilir ve cezanın verildiği bu tarih üç yıllık sürenin başlangıç tarihi olarak kabul edilir. Bu karar üç iş günü içerisinde Başkanlık, TÜRMOB, meslek mensubu ve meslek mensubunun bağlı olduğu vergi dairesine bildirilir.</a:t>
            </a:r>
          </a:p>
        </p:txBody>
      </p:sp>
    </p:spTree>
    <p:extLst>
      <p:ext uri="{BB962C8B-B14F-4D97-AF65-F5344CB8AC3E}">
        <p14:creationId xmlns:p14="http://schemas.microsoft.com/office/powerpoint/2010/main" val="957926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DE22374-3FD6-283D-59CD-1236889D2FFA}"/>
              </a:ext>
            </a:extLst>
          </p:cNvPr>
          <p:cNvSpPr txBox="1"/>
          <p:nvPr/>
        </p:nvSpPr>
        <p:spPr>
          <a:xfrm>
            <a:off x="0" y="0"/>
            <a:ext cx="12192000" cy="6890604"/>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Fıkra 6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3568 sayılı Kanun kapsamında faaliyette bulunan meslek mensuplarının maddenin dördüncü fıkrasında hüküm altına alınan, mükellefiyet kayıtları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re’sen</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terkin edilenlerden olmayan ve fıkra 4 kapsamında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ticari, zirai, mesleki faaliyeti bulunan ancak bu faaliyetlerinin yanında sahte belge düzenleme fiilini işleyen mükelleflerin sahte belge düzenleme fiillerine iştirak durumunda</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Meslek mensubu meslekten men edilmez.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Ancak vergi ziya-ı cezası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kesinleşen meslek mensuplarından</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vergi dairesi tarafından kesinleşmenin ıttılaına girmesinden itibaren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bir ay içerisinde gönderilecek bir yazıyla</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yazının tebellüğünden itibaren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otuz günlük süre içerisinde teminat göstermesi istenir. </a:t>
            </a:r>
          </a:p>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Teminatın gösterilmemesi halinde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istenen teminat tutarı, verilen sürenin son günü vade tarihi olarak kabul edilmek suretiyle meslek mensubu adına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teminat alacağı olarak tahakkuk ettirilir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Tahakkuk ettirilen teminat alacağı, 6183 sayılı Kanun uyarınca gecikme zammı tatbik edilerek takip ve tahsil edilir.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153/A Maddesinin dördüncü fıkrasında sayılan fiile iştirak ettiği inceleme raporu ile tespit edilen ve bu durumu kesinleşen meslek mensupları hakkında ayrıca Serbest Muhasebeci Mali Müşavirlik ve Yeminli Mali Müşavirlik Kanunu Disiplin Yönetmeliği’nde belirtilen usul ve esaslar çerçevesinde işlem yapılabilecektir.</a:t>
            </a:r>
          </a:p>
        </p:txBody>
      </p:sp>
    </p:spTree>
    <p:extLst>
      <p:ext uri="{BB962C8B-B14F-4D97-AF65-F5344CB8AC3E}">
        <p14:creationId xmlns:p14="http://schemas.microsoft.com/office/powerpoint/2010/main" val="227513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492B857-9825-5EAB-4FC3-CFF0219CAEBF}"/>
              </a:ext>
            </a:extLst>
          </p:cNvPr>
          <p:cNvSpPr txBox="1"/>
          <p:nvPr/>
        </p:nvSpPr>
        <p:spPr>
          <a:xfrm>
            <a:off x="28135" y="14068"/>
            <a:ext cx="12163865" cy="6358446"/>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Fıkra 7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Teminat iadesi</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Söz konusu düzenlemeye göre,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birinci, ikinci ve üçüncü fıkralarda sayılan haller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den dolayı teminat alınmasını takip eden takvim yılının başından itibaren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üç yıl içinde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sahte veya muhteviyatı itibarıyla yanıltıcı belge kullanılması hariç, 213 sayılı Kanunun 359 uncu maddesinde sayılan fiillerden herhangi birinin işlenmediğinin vergi incelemesine yetkili olanlar tarafından düzenlenecek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vergi inceleme raporu ile tespit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edilmesi durumunda, alınmış olan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teminat</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başkaca vergi borcu bulunmaması kaydıyla mükellefe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iade edilir.</a:t>
            </a:r>
          </a:p>
          <a:p>
            <a:pPr algn="just">
              <a:lnSpc>
                <a:spcPct val="150000"/>
              </a:lnSpc>
              <a:spcAft>
                <a:spcPts val="800"/>
              </a:spcAft>
            </a:pPr>
            <a:r>
              <a:rPr lang="tr-TR" b="1" dirty="0">
                <a:latin typeface="Times New Roman" panose="02020603050405020304" pitchFamily="18" charset="0"/>
                <a:cs typeface="Times New Roman" panose="02020603050405020304" pitchFamily="18" charset="0"/>
              </a:rPr>
              <a:t>Fıkra 8</a:t>
            </a:r>
          </a:p>
          <a:p>
            <a:pPr algn="just">
              <a:lnSpc>
                <a:spcPct val="150000"/>
              </a:lnSpc>
              <a:spcAft>
                <a:spcPts val="800"/>
              </a:spcAft>
            </a:pPr>
            <a:r>
              <a:rPr lang="tr-TR" b="1" dirty="0">
                <a:latin typeface="Times New Roman" panose="02020603050405020304" pitchFamily="18" charset="0"/>
                <a:cs typeface="Times New Roman" panose="02020603050405020304" pitchFamily="18" charset="0"/>
              </a:rPr>
              <a:t>Teminat iadesi</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Söz konusu düzenlemeye göre,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dördüncü, beşinci ve altıncı fıkra</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larda sayılan hallerden</a:t>
            </a:r>
            <a:r>
              <a:rPr lang="tr-TR"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dolayı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teminatın alınması halinde de teminatın alındığı yılı takip eden takvim yılının başından itibaren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beş yıl içinde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başkaca bir ticari, zirai ve mesleki faaliyeti olmadığı halde münhasıran sahte belge düzenleme veya mevcut faaliyetin yanında sahte belge düzenleme fiillerinin işlendiğinin veya bu fiillere iştirak edildiğinin tespit edilmemiş olması halinde, başkaca vergi borcu bulunmaması şartıyla alınan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teminat iade edilir.</a:t>
            </a:r>
          </a:p>
        </p:txBody>
      </p:sp>
    </p:spTree>
    <p:extLst>
      <p:ext uri="{BB962C8B-B14F-4D97-AF65-F5344CB8AC3E}">
        <p14:creationId xmlns:p14="http://schemas.microsoft.com/office/powerpoint/2010/main" val="1988034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8A88CB8-0A43-513F-20DA-1FE72A4683C7}"/>
              </a:ext>
            </a:extLst>
          </p:cNvPr>
          <p:cNvSpPr txBox="1"/>
          <p:nvPr/>
        </p:nvSpPr>
        <p:spPr>
          <a:xfrm>
            <a:off x="0" y="0"/>
            <a:ext cx="12192000" cy="3053849"/>
          </a:xfrm>
          <a:prstGeom prst="rect">
            <a:avLst/>
          </a:prstGeom>
          <a:noFill/>
        </p:spPr>
        <p:txBody>
          <a:bodyPr wrap="square">
            <a:spAutoFit/>
          </a:bodyPr>
          <a:lstStyle/>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Fıkra 9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Teminat çözümü</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esnasında mükellefin vergi borcu olmamalıdır.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Vergi borcu varsa borç teminat çözümü esnasında kapatılmalıdır.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Aksi halde vergi borcu alınan teminattan mahsup edilir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Teminat vergi borcuna yetmiyorsa aradaki fark kadar yeni teminat istenir.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Bu teminatın gösterilmemesi halinde fark tutarı teminat alacağı olarak tahakkuk ettirilir.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61863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219BAB-1E49-26AA-F410-59D6147DABFB}"/>
              </a:ext>
            </a:extLst>
          </p:cNvPr>
          <p:cNvSpPr>
            <a:spLocks noGrp="1"/>
          </p:cNvSpPr>
          <p:nvPr>
            <p:ph type="title"/>
          </p:nvPr>
        </p:nvSpPr>
        <p:spPr>
          <a:xfrm>
            <a:off x="0" y="-309489"/>
            <a:ext cx="12191998" cy="1223889"/>
          </a:xfrm>
        </p:spPr>
        <p:txBody>
          <a:bodyPr>
            <a:noAutofit/>
          </a:bodyPr>
          <a:lstStyle/>
          <a:p>
            <a:r>
              <a:rPr lang="tr-TR" sz="1800" b="1" dirty="0">
                <a:latin typeface="Times New Roman" panose="02020603050405020304" pitchFamily="18" charset="0"/>
                <a:cs typeface="Times New Roman" panose="02020603050405020304" pitchFamily="18" charset="0"/>
              </a:rPr>
              <a:t>MÜKELLEFİYET KAYDININ ANALİZ VE DEĞERLENDİRME SONUÇLARINA BAĞLI OLARAK TERKİNİ</a:t>
            </a:r>
          </a:p>
        </p:txBody>
      </p:sp>
      <p:sp>
        <p:nvSpPr>
          <p:cNvPr id="3" name="İçerik Yer Tutucusu 2">
            <a:extLst>
              <a:ext uri="{FF2B5EF4-FFF2-40B4-BE49-F238E27FC236}">
                <a16:creationId xmlns:a16="http://schemas.microsoft.com/office/drawing/2014/main" id="{299D312B-D3ED-2A64-153A-65F77F7A7268}"/>
              </a:ext>
            </a:extLst>
          </p:cNvPr>
          <p:cNvSpPr>
            <a:spLocks noGrp="1"/>
          </p:cNvSpPr>
          <p:nvPr>
            <p:ph idx="1"/>
          </p:nvPr>
        </p:nvSpPr>
        <p:spPr>
          <a:xfrm>
            <a:off x="0" y="506437"/>
            <a:ext cx="12192001" cy="6654018"/>
          </a:xfrm>
        </p:spPr>
        <p:txBody>
          <a:bodyPr>
            <a:normAutofit fontScale="62500" lnSpcReduction="20000"/>
          </a:bodyPr>
          <a:lstStyle/>
          <a:p>
            <a:pPr algn="just">
              <a:lnSpc>
                <a:spcPct val="150000"/>
              </a:lnSpc>
              <a:spcAft>
                <a:spcPts val="800"/>
              </a:spcAft>
            </a:pPr>
            <a:r>
              <a:rPr lang="tr-TR" sz="2900" dirty="0">
                <a:effectLst/>
                <a:latin typeface="Times New Roman" panose="02020603050405020304" pitchFamily="18" charset="0"/>
                <a:ea typeface="Times New Roman" panose="02020603050405020304" pitchFamily="18" charset="0"/>
                <a:cs typeface="Times New Roman" panose="02020603050405020304" pitchFamily="18" charset="0"/>
              </a:rPr>
              <a:t>Sahte belge düzenleme riski yüksek olan mükelleflerin belirlenmesine yönelik olarak yapılan analiz ve değerlendirme çalışmalarında, esas olarak, mükellefler tarafından verilen beyanname ve bildirimler, sicil, ortaklık, tahakkuk, tahsilat ve mükellefiyete ilişkin diğer bilgiler ile diğer kurum ve kuruluşlardan alınan gümrük beyannameleri, kapasite raporu, yatırım teşvik belgesi gibi bilgi ve belgeler dikkate alınır.</a:t>
            </a:r>
          </a:p>
          <a:p>
            <a:pPr algn="just">
              <a:lnSpc>
                <a:spcPct val="150000"/>
              </a:lnSpc>
              <a:spcAft>
                <a:spcPts val="800"/>
              </a:spcAft>
            </a:pPr>
            <a:r>
              <a:rPr lang="tr-TR" sz="2900" dirty="0">
                <a:effectLst/>
                <a:latin typeface="Times New Roman" panose="02020603050405020304" pitchFamily="18" charset="0"/>
                <a:ea typeface="Times New Roman" panose="02020603050405020304" pitchFamily="18" charset="0"/>
                <a:cs typeface="Times New Roman" panose="02020603050405020304" pitchFamily="18" charset="0"/>
              </a:rPr>
              <a:t>Bu kapsamda, mükelleflerin;</a:t>
            </a:r>
          </a:p>
          <a:p>
            <a:pPr algn="just">
              <a:lnSpc>
                <a:spcPct val="150000"/>
              </a:lnSpc>
              <a:spcAft>
                <a:spcPts val="800"/>
              </a:spcAft>
            </a:pPr>
            <a:r>
              <a:rPr lang="tr-TR" sz="29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aktif ve öz sermaye büyüklükleri, </a:t>
            </a:r>
          </a:p>
          <a:p>
            <a:pPr algn="just">
              <a:lnSpc>
                <a:spcPct val="150000"/>
              </a:lnSpc>
              <a:spcAft>
                <a:spcPts val="800"/>
              </a:spcAft>
            </a:pPr>
            <a:r>
              <a:rPr lang="tr-TR" sz="29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iş yeri, taşıt, makine, teçhizat, demirbaş bilgileri </a:t>
            </a:r>
          </a:p>
          <a:p>
            <a:pPr algn="just">
              <a:lnSpc>
                <a:spcPct val="150000"/>
              </a:lnSpc>
              <a:spcAft>
                <a:spcPts val="800"/>
              </a:spcAft>
            </a:pPr>
            <a:r>
              <a:rPr lang="tr-TR" sz="29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Çalışan sayıları itibarıyla üretim ve/veya ticaret/faaliyet kapasitesi ile beyan ve bildirimlerinin uyumlu olup olmadığı, </a:t>
            </a:r>
          </a:p>
          <a:p>
            <a:pPr algn="just">
              <a:lnSpc>
                <a:spcPct val="150000"/>
              </a:lnSpc>
              <a:spcAft>
                <a:spcPts val="800"/>
              </a:spcAft>
            </a:pPr>
            <a:r>
              <a:rPr lang="tr-TR" sz="2900" dirty="0">
                <a:effectLst/>
                <a:latin typeface="Times New Roman" panose="02020603050405020304" pitchFamily="18" charset="0"/>
                <a:ea typeface="Times New Roman" panose="02020603050405020304" pitchFamily="18" charset="0"/>
                <a:cs typeface="Times New Roman" panose="02020603050405020304" pitchFamily="18" charset="0"/>
              </a:rPr>
              <a:t>haklarında sahte veya muhteviyatı itibarıyla yanıltıcı belge düzenleme ya da kullanma yönünden rapor/tespit bulunup bulunmadığı, alış ve satış yaptıkları mükellefler hakkında düzenlenen/yapılan sahte veya muhteviyatı itibarıyla yanıltıcı belge düzenleme/kullanma rapor/olumsuz tespit bilgileri, </a:t>
            </a:r>
          </a:p>
          <a:p>
            <a:pPr algn="just">
              <a:lnSpc>
                <a:spcPct val="150000"/>
              </a:lnSpc>
              <a:spcAft>
                <a:spcPts val="800"/>
              </a:spcAft>
            </a:pPr>
            <a:r>
              <a:rPr lang="tr-TR" sz="29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ortaklık yapısı ile </a:t>
            </a:r>
          </a:p>
          <a:p>
            <a:pPr algn="just">
              <a:lnSpc>
                <a:spcPct val="150000"/>
              </a:lnSpc>
              <a:spcAft>
                <a:spcPts val="800"/>
              </a:spcAft>
            </a:pPr>
            <a:r>
              <a:rPr lang="tr-TR" sz="29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ortaklara ilişkin bilgiler</a:t>
            </a:r>
            <a:r>
              <a:rPr lang="tr-TR" sz="2900" dirty="0">
                <a:effectLst/>
                <a:latin typeface="Times New Roman" panose="02020603050405020304" pitchFamily="18" charset="0"/>
                <a:ea typeface="Times New Roman" panose="02020603050405020304" pitchFamily="18" charset="0"/>
                <a:cs typeface="Times New Roman" panose="02020603050405020304" pitchFamily="18" charset="0"/>
              </a:rPr>
              <a:t> gibi hususlara bağlı olarak </a:t>
            </a:r>
            <a:r>
              <a:rPr lang="tr-TR" sz="29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analiz ve değerlendirme çalışmaları </a:t>
            </a:r>
            <a:r>
              <a:rPr lang="tr-TR" sz="2900" dirty="0">
                <a:effectLst/>
                <a:latin typeface="Times New Roman" panose="02020603050405020304" pitchFamily="18" charset="0"/>
                <a:ea typeface="Times New Roman" panose="02020603050405020304" pitchFamily="18" charset="0"/>
                <a:cs typeface="Times New Roman" panose="02020603050405020304" pitchFamily="18" charset="0"/>
              </a:rPr>
              <a:t>yapılır.</a:t>
            </a:r>
          </a:p>
        </p:txBody>
      </p:sp>
    </p:spTree>
    <p:extLst>
      <p:ext uri="{BB962C8B-B14F-4D97-AF65-F5344CB8AC3E}">
        <p14:creationId xmlns:p14="http://schemas.microsoft.com/office/powerpoint/2010/main" val="3120333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06605C60-AB11-04FF-9A98-6A731BFC62BF}"/>
              </a:ext>
            </a:extLst>
          </p:cNvPr>
          <p:cNvSpPr>
            <a:spLocks noGrp="1" noChangeArrowheads="1"/>
          </p:cNvSpPr>
          <p:nvPr>
            <p:ph idx="1"/>
          </p:nvPr>
        </p:nvSpPr>
        <p:spPr bwMode="auto">
          <a:xfrm>
            <a:off x="0" y="94683"/>
            <a:ext cx="12191999" cy="6161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just" fontAlgn="base">
              <a:lnSpc>
                <a:spcPct val="140000"/>
              </a:lnSpc>
              <a:spcAft>
                <a:spcPts val="800"/>
              </a:spcAft>
              <a:buClrTx/>
              <a:buSzTx/>
              <a:tabLst/>
            </a:pPr>
            <a:r>
              <a:rPr lang="tr-TR" altLang="tr-TR" sz="1800" dirty="0">
                <a:latin typeface="Times New Roman" panose="02020603050405020304" pitchFamily="18" charset="0"/>
                <a:cs typeface="Times New Roman" panose="02020603050405020304" pitchFamily="18" charset="0"/>
              </a:rPr>
              <a:t>Analiz ve değerlendirme sonucunun ilgili vergi dairesi başkanlığının/defterdarlığın/vergi dairesi müdürlüğünün ıttılaına girmesini müteakiben mükellefin </a:t>
            </a:r>
            <a:r>
              <a:rPr lang="tr-TR" altLang="tr-TR" sz="1800" b="1" dirty="0">
                <a:solidFill>
                  <a:srgbClr val="0070C0"/>
                </a:solidFill>
                <a:latin typeface="Times New Roman" panose="02020603050405020304" pitchFamily="18" charset="0"/>
                <a:cs typeface="Times New Roman" panose="02020603050405020304" pitchFamily="18" charset="0"/>
              </a:rPr>
              <a:t>bilinen iş yeri adresinde yoklama </a:t>
            </a:r>
            <a:r>
              <a:rPr lang="tr-TR" altLang="tr-TR" sz="1800" dirty="0">
                <a:latin typeface="Times New Roman" panose="02020603050405020304" pitchFamily="18" charset="0"/>
                <a:cs typeface="Times New Roman" panose="02020603050405020304" pitchFamily="18" charset="0"/>
              </a:rPr>
              <a:t>yapılır.</a:t>
            </a:r>
          </a:p>
          <a:p>
            <a:pPr marR="0" lvl="0" algn="just" fontAlgn="base">
              <a:lnSpc>
                <a:spcPct val="140000"/>
              </a:lnSpc>
              <a:spcAft>
                <a:spcPts val="800"/>
              </a:spcAft>
              <a:buClrTx/>
              <a:buSzTx/>
              <a:tabLst/>
            </a:pPr>
            <a:r>
              <a:rPr lang="tr-TR" altLang="tr-TR" sz="1800" dirty="0">
                <a:latin typeface="Times New Roman" panose="02020603050405020304" pitchFamily="18" charset="0"/>
                <a:cs typeface="Times New Roman" panose="02020603050405020304" pitchFamily="18" charset="0"/>
              </a:rPr>
              <a:t>Yoklamada;</a:t>
            </a:r>
          </a:p>
          <a:p>
            <a:pPr marR="0" lvl="0" algn="just" fontAlgn="base">
              <a:lnSpc>
                <a:spcPct val="140000"/>
              </a:lnSpc>
              <a:spcAft>
                <a:spcPts val="800"/>
              </a:spcAft>
              <a:buClrTx/>
              <a:buSzTx/>
              <a:tabLst/>
            </a:pPr>
            <a:r>
              <a:rPr lang="tr-TR" altLang="tr-TR" sz="1800" dirty="0">
                <a:latin typeface="Times New Roman" panose="02020603050405020304" pitchFamily="18" charset="0"/>
                <a:cs typeface="Times New Roman" panose="02020603050405020304" pitchFamily="18" charset="0"/>
              </a:rPr>
              <a:t>- Bilinen iş yeri adresinde faal olunup olunmadığı,</a:t>
            </a:r>
          </a:p>
          <a:p>
            <a:pPr marR="0" lvl="0" algn="just" fontAlgn="base">
              <a:lnSpc>
                <a:spcPct val="140000"/>
              </a:lnSpc>
              <a:spcAft>
                <a:spcPts val="800"/>
              </a:spcAft>
              <a:buClrTx/>
              <a:buSzTx/>
              <a:tabLst/>
            </a:pPr>
            <a:r>
              <a:rPr lang="tr-TR" altLang="tr-TR" sz="1800" dirty="0">
                <a:latin typeface="Times New Roman" panose="02020603050405020304" pitchFamily="18" charset="0"/>
                <a:cs typeface="Times New Roman" panose="02020603050405020304" pitchFamily="18" charset="0"/>
              </a:rPr>
              <a:t>- Cari dönem ve tespitin ilgili olduğu dönem itibarıyla faaliyetin bulunup bulunmadığı,</a:t>
            </a:r>
          </a:p>
          <a:p>
            <a:pPr marR="0" lvl="0" algn="just" fontAlgn="base">
              <a:lnSpc>
                <a:spcPct val="140000"/>
              </a:lnSpc>
              <a:spcAft>
                <a:spcPts val="800"/>
              </a:spcAft>
              <a:buClrTx/>
              <a:buSzTx/>
              <a:tabLst/>
            </a:pPr>
            <a:r>
              <a:rPr lang="tr-TR" altLang="tr-TR" sz="1800" dirty="0">
                <a:latin typeface="Times New Roman" panose="02020603050405020304" pitchFamily="18" charset="0"/>
                <a:cs typeface="Times New Roman" panose="02020603050405020304" pitchFamily="18" charset="0"/>
              </a:rPr>
              <a:t>- Üretim ve/veya ticaret/faaliyet kapasitesi,</a:t>
            </a:r>
          </a:p>
          <a:p>
            <a:pPr marR="0" lvl="0" algn="just" fontAlgn="base">
              <a:lnSpc>
                <a:spcPct val="140000"/>
              </a:lnSpc>
              <a:spcAft>
                <a:spcPts val="800"/>
              </a:spcAft>
              <a:buClrTx/>
              <a:buSzTx/>
              <a:tabLst/>
            </a:pPr>
            <a:r>
              <a:rPr lang="tr-TR" altLang="tr-TR" sz="1800" dirty="0">
                <a:latin typeface="Times New Roman" panose="02020603050405020304" pitchFamily="18" charset="0"/>
                <a:cs typeface="Times New Roman" panose="02020603050405020304" pitchFamily="18" charset="0"/>
              </a:rPr>
              <a:t>- Depo, tesis, taşıt, makine, teçhizat, demirbaş vb. varlığı,</a:t>
            </a:r>
          </a:p>
          <a:p>
            <a:pPr marR="0" lvl="0" algn="just" fontAlgn="base">
              <a:lnSpc>
                <a:spcPct val="140000"/>
              </a:lnSpc>
              <a:spcAft>
                <a:spcPts val="800"/>
              </a:spcAft>
              <a:buClrTx/>
              <a:buSzTx/>
              <a:tabLst/>
            </a:pPr>
            <a:r>
              <a:rPr lang="tr-TR" altLang="tr-TR" sz="1800" dirty="0">
                <a:latin typeface="Times New Roman" panose="02020603050405020304" pitchFamily="18" charset="0"/>
                <a:cs typeface="Times New Roman" panose="02020603050405020304" pitchFamily="18" charset="0"/>
              </a:rPr>
              <a:t>- Emtia mevcudu,</a:t>
            </a:r>
          </a:p>
          <a:p>
            <a:pPr marR="0" lvl="0" algn="just" fontAlgn="base">
              <a:lnSpc>
                <a:spcPct val="140000"/>
              </a:lnSpc>
              <a:spcAft>
                <a:spcPts val="800"/>
              </a:spcAft>
              <a:buClrTx/>
              <a:buSzTx/>
              <a:tabLst/>
            </a:pPr>
            <a:r>
              <a:rPr lang="tr-TR" altLang="tr-TR" sz="1800" dirty="0">
                <a:latin typeface="Times New Roman" panose="02020603050405020304" pitchFamily="18" charset="0"/>
                <a:cs typeface="Times New Roman" panose="02020603050405020304" pitchFamily="18" charset="0"/>
              </a:rPr>
              <a:t>- Çalışan sayısı,</a:t>
            </a:r>
          </a:p>
          <a:p>
            <a:pPr marR="0" lvl="0" algn="just" fontAlgn="base">
              <a:lnSpc>
                <a:spcPct val="140000"/>
              </a:lnSpc>
              <a:spcAft>
                <a:spcPts val="800"/>
              </a:spcAft>
              <a:buClrTx/>
              <a:buSzTx/>
              <a:tabLst/>
            </a:pPr>
            <a:r>
              <a:rPr lang="tr-TR" altLang="tr-TR" sz="1800" dirty="0">
                <a:latin typeface="Times New Roman" panose="02020603050405020304" pitchFamily="18" charset="0"/>
                <a:cs typeface="Times New Roman" panose="02020603050405020304" pitchFamily="18" charset="0"/>
              </a:rPr>
              <a:t>gibi mükellefin hakikatte faaliyette bulunduğunu veya bulunmadığını ispatlamaya matuf hususlar tespit edilir ve düzenlenen tutanakta bunlara yer verilir.</a:t>
            </a:r>
          </a:p>
        </p:txBody>
      </p:sp>
    </p:spTree>
    <p:extLst>
      <p:ext uri="{BB962C8B-B14F-4D97-AF65-F5344CB8AC3E}">
        <p14:creationId xmlns:p14="http://schemas.microsoft.com/office/powerpoint/2010/main" val="30850337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A1B5E9C-9B5F-117A-6F06-838DA187695F}"/>
              </a:ext>
            </a:extLst>
          </p:cNvPr>
          <p:cNvSpPr>
            <a:spLocks noGrp="1" noChangeArrowheads="1"/>
          </p:cNvSpPr>
          <p:nvPr>
            <p:ph idx="1"/>
          </p:nvPr>
        </p:nvSpPr>
        <p:spPr bwMode="auto">
          <a:xfrm>
            <a:off x="0" y="0"/>
            <a:ext cx="12138991" cy="4245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fontAlgn="base">
              <a:lnSpc>
                <a:spcPct val="140000"/>
              </a:lnSpc>
              <a:spcAft>
                <a:spcPts val="800"/>
              </a:spcAft>
            </a:pPr>
            <a:r>
              <a:rPr lang="tr-TR" altLang="tr-TR" sz="1800" dirty="0">
                <a:latin typeface="Times New Roman" panose="02020603050405020304" pitchFamily="18" charset="0"/>
                <a:cs typeface="Times New Roman" panose="02020603050405020304" pitchFamily="18" charset="0"/>
              </a:rPr>
              <a:t>Bakanlık ilgili birimleri tarafından yapılan analiz ve değerlendirme sonuçları ile yoklama neticesinde tespit edilen hususlar, vergi dairesi nezdinde oluşturulan bir komisyon tarafından değerlendirilir.</a:t>
            </a:r>
          </a:p>
          <a:p>
            <a:pPr algn="just" fontAlgn="base">
              <a:lnSpc>
                <a:spcPct val="140000"/>
              </a:lnSpc>
              <a:spcAft>
                <a:spcPts val="800"/>
              </a:spcAft>
            </a:pPr>
            <a:r>
              <a:rPr lang="tr-TR" altLang="tr-TR" sz="1800" dirty="0">
                <a:latin typeface="Times New Roman" panose="02020603050405020304" pitchFamily="18" charset="0"/>
                <a:cs typeface="Times New Roman" panose="02020603050405020304" pitchFamily="18" charset="0"/>
              </a:rPr>
              <a:t>Söz konusu komisyon, vergi dairelerinde, vergi dairesi müdürünün başkanlığında, vergi dairesi müdürü tarafından görevlendirilen, başkan dâhil toplam 3 kişiden oluşur.</a:t>
            </a:r>
          </a:p>
          <a:p>
            <a:pPr algn="just" fontAlgn="base">
              <a:lnSpc>
                <a:spcPct val="140000"/>
              </a:lnSpc>
              <a:spcAft>
                <a:spcPts val="800"/>
              </a:spcAft>
            </a:pPr>
            <a:r>
              <a:rPr lang="tr-TR" altLang="tr-TR" sz="1800" dirty="0">
                <a:latin typeface="Times New Roman" panose="02020603050405020304" pitchFamily="18" charset="0"/>
                <a:cs typeface="Times New Roman" panose="02020603050405020304" pitchFamily="18" charset="0"/>
              </a:rPr>
              <a:t>vergi dairesi nezdinde oluşturulan komisyon tarafından </a:t>
            </a:r>
            <a:r>
              <a:rPr lang="tr-TR" altLang="tr-TR" sz="1800" b="1" dirty="0">
                <a:solidFill>
                  <a:srgbClr val="0070C0"/>
                </a:solidFill>
                <a:latin typeface="Times New Roman" panose="02020603050405020304" pitchFamily="18" charset="0"/>
                <a:cs typeface="Times New Roman" panose="02020603050405020304" pitchFamily="18" charset="0"/>
              </a:rPr>
              <a:t>yapılan değerlendirme neticesinde</a:t>
            </a:r>
            <a:r>
              <a:rPr lang="tr-TR" altLang="tr-TR" sz="1800" dirty="0">
                <a:latin typeface="Times New Roman" panose="02020603050405020304" pitchFamily="18" charset="0"/>
                <a:cs typeface="Times New Roman" panose="02020603050405020304" pitchFamily="18" charset="0"/>
              </a:rPr>
              <a:t>, mükellefin </a:t>
            </a:r>
            <a:r>
              <a:rPr lang="tr-TR" altLang="tr-TR" sz="1800" b="1" dirty="0">
                <a:solidFill>
                  <a:srgbClr val="0070C0"/>
                </a:solidFill>
                <a:latin typeface="Times New Roman" panose="02020603050405020304" pitchFamily="18" charset="0"/>
                <a:cs typeface="Times New Roman" panose="02020603050405020304" pitchFamily="18" charset="0"/>
              </a:rPr>
              <a:t>sahte belge düzenleme riskinin yüksek olduğuna </a:t>
            </a:r>
            <a:r>
              <a:rPr lang="tr-TR" altLang="tr-TR" sz="1800" dirty="0">
                <a:latin typeface="Times New Roman" panose="02020603050405020304" pitchFamily="18" charset="0"/>
                <a:cs typeface="Times New Roman" panose="02020603050405020304" pitchFamily="18" charset="0"/>
              </a:rPr>
              <a:t>ve mükellefiyetin mezkûr madde kapsamında </a:t>
            </a:r>
            <a:r>
              <a:rPr lang="tr-TR" altLang="tr-TR" sz="1800" b="1" dirty="0">
                <a:solidFill>
                  <a:srgbClr val="0070C0"/>
                </a:solidFill>
                <a:latin typeface="Times New Roman" panose="02020603050405020304" pitchFamily="18" charset="0"/>
                <a:cs typeface="Times New Roman" panose="02020603050405020304" pitchFamily="18" charset="0"/>
              </a:rPr>
              <a:t>terkin edilmesi gerektiğine </a:t>
            </a:r>
            <a:r>
              <a:rPr lang="tr-TR" altLang="tr-TR" sz="1800" dirty="0">
                <a:latin typeface="Times New Roman" panose="02020603050405020304" pitchFamily="18" charset="0"/>
                <a:cs typeface="Times New Roman" panose="02020603050405020304" pitchFamily="18" charset="0"/>
              </a:rPr>
              <a:t>kanaat getirilmesi hâlinde komisyon görüşü bir tutanağa bağlanır ve ilgisine göre vergi dairesi başkanı veya defterdar onayına sunulur.</a:t>
            </a:r>
          </a:p>
          <a:p>
            <a:pPr algn="just" fontAlgn="base">
              <a:lnSpc>
                <a:spcPct val="140000"/>
              </a:lnSpc>
              <a:spcAft>
                <a:spcPts val="800"/>
              </a:spcAft>
            </a:pPr>
            <a:r>
              <a:rPr lang="tr-TR" altLang="tr-TR" sz="1800" dirty="0">
                <a:latin typeface="Times New Roman" panose="02020603050405020304" pitchFamily="18" charset="0"/>
                <a:cs typeface="Times New Roman" panose="02020603050405020304" pitchFamily="18" charset="0"/>
              </a:rPr>
              <a:t>Vergi dairesi başkanının/defterdarın onayını müteakiben, onay tarihi itibarıyla mükellefiyet kaydı </a:t>
            </a:r>
            <a:r>
              <a:rPr lang="tr-TR" altLang="tr-TR" sz="1800" dirty="0" err="1">
                <a:latin typeface="Times New Roman" panose="02020603050405020304" pitchFamily="18" charset="0"/>
                <a:cs typeface="Times New Roman" panose="02020603050405020304" pitchFamily="18" charset="0"/>
              </a:rPr>
              <a:t>re’sen</a:t>
            </a:r>
            <a:r>
              <a:rPr lang="tr-TR" altLang="tr-TR" sz="1800" dirty="0">
                <a:latin typeface="Times New Roman" panose="02020603050405020304" pitchFamily="18" charset="0"/>
                <a:cs typeface="Times New Roman" panose="02020603050405020304" pitchFamily="18" charset="0"/>
              </a:rPr>
              <a:t> terkin edilir ve bu durum mükellefe tebliğ edilir.</a:t>
            </a:r>
          </a:p>
        </p:txBody>
      </p:sp>
    </p:spTree>
    <p:extLst>
      <p:ext uri="{BB962C8B-B14F-4D97-AF65-F5344CB8AC3E}">
        <p14:creationId xmlns:p14="http://schemas.microsoft.com/office/powerpoint/2010/main" val="28059900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DB303E7-FE21-0591-5582-0563D086DB8A}"/>
              </a:ext>
            </a:extLst>
          </p:cNvPr>
          <p:cNvSpPr>
            <a:spLocks noGrp="1"/>
          </p:cNvSpPr>
          <p:nvPr>
            <p:ph idx="1"/>
          </p:nvPr>
        </p:nvSpPr>
        <p:spPr>
          <a:xfrm>
            <a:off x="0" y="0"/>
            <a:ext cx="11353800" cy="6176963"/>
          </a:xfrm>
        </p:spPr>
        <p:txBody>
          <a:bodyPr/>
          <a:lstStyle/>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Tebliğin ardından 1 ay süre verilir.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Mükellefiyetin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tekrar tahsis edilebilmesi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için;</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Bu süre içerisinde ya VUK 153/A maddesi kapsamında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asgari teminat </a:t>
            </a:r>
            <a:r>
              <a:rPr lang="tr-TR" sz="1800" dirty="0">
                <a:latin typeface="Times New Roman" panose="02020603050405020304" pitchFamily="18" charset="0"/>
                <a:ea typeface="Times New Roman" panose="02020603050405020304" pitchFamily="18" charset="0"/>
                <a:cs typeface="Times New Roman" panose="02020603050405020304" pitchFamily="18" charset="0"/>
              </a:rPr>
              <a:t>(2023 yılı için 440.000 ₺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veya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Riski yüksek görülen dönemlerdeki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düzenlenen fatura tutarının %10’ u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oranında kıyasla yüksek olan tutar kadar teminat istenir.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Mükellef, belirlenen süre içerisinde belirlenen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teminatı gösterir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ise ve herhangi bir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vergi borcu bulunmuyorsa</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mükellefiyet yeniden tesis</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ettirilir.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Terkin sebebiyle verilememiş olan beyannamelerin verilebilmesi için  mükellefiyet tesisinden itibaren, 1 ay süre verilir. </a:t>
            </a:r>
          </a:p>
          <a:p>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Bu sürede verilen beyannameler süresinde verilmiş kabul edilir.</a:t>
            </a:r>
          </a:p>
          <a:p>
            <a:r>
              <a:rPr lang="tr-TR" sz="1800" dirty="0">
                <a:latin typeface="Times New Roman" panose="02020603050405020304" pitchFamily="18" charset="0"/>
                <a:cs typeface="Times New Roman" panose="02020603050405020304" pitchFamily="18" charset="0"/>
              </a:rPr>
              <a:t>Yeni mükellefiyet, şartların oluşup oluşmadığına bakılmaksızın e defter uygulamasını uygulamak zorundadır.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3336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DB59BE-994B-102C-AA26-8FBC793B2D34}"/>
              </a:ext>
            </a:extLst>
          </p:cNvPr>
          <p:cNvSpPr>
            <a:spLocks noChangeArrowheads="1"/>
          </p:cNvSpPr>
          <p:nvPr/>
        </p:nvSpPr>
        <p:spPr bwMode="auto">
          <a:xfrm>
            <a:off x="0" y="-582602"/>
            <a:ext cx="12088761" cy="4192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indent="0" algn="just" fontAlgn="base">
              <a:lnSpc>
                <a:spcPct val="150000"/>
              </a:lnSpc>
              <a:spcBef>
                <a:spcPct val="0"/>
              </a:spcBef>
              <a:spcAft>
                <a:spcPts val="800"/>
              </a:spcAft>
              <a:buClrTx/>
              <a:buSzTx/>
              <a:buFontTx/>
              <a:buNone/>
              <a:tabLst/>
            </a:pPr>
            <a:endParaRPr lang="tr-TR" altLang="tr-TR" b="1" dirty="0">
              <a:latin typeface="Times New Roman" panose="02020603050405020304" pitchFamily="18" charset="0"/>
              <a:cs typeface="Times New Roman" panose="02020603050405020304" pitchFamily="18" charset="0"/>
            </a:endParaRPr>
          </a:p>
          <a:p>
            <a:pPr marR="0" lvl="0" indent="0" algn="just" fontAlgn="base">
              <a:lnSpc>
                <a:spcPct val="150000"/>
              </a:lnSpc>
              <a:spcBef>
                <a:spcPct val="0"/>
              </a:spcBef>
              <a:spcAft>
                <a:spcPts val="800"/>
              </a:spcAft>
              <a:buClrTx/>
              <a:buSzTx/>
              <a:buFontTx/>
              <a:buNone/>
              <a:tabLst/>
            </a:pPr>
            <a:r>
              <a:rPr lang="tr-TR" altLang="tr-TR" b="1" dirty="0">
                <a:latin typeface="Times New Roman" panose="02020603050405020304" pitchFamily="18" charset="0"/>
                <a:cs typeface="Times New Roman" panose="02020603050405020304" pitchFamily="18" charset="0"/>
              </a:rPr>
              <a:t>Örnek </a:t>
            </a:r>
          </a:p>
          <a:p>
            <a:pPr marR="0" lvl="0" indent="0" algn="just" fontAlgn="base">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 Ticari faaliyeti nedeniyle Akşehir Vergi Dairesinin mükellefi olan Bay (B)’</a:t>
            </a:r>
            <a:r>
              <a:rPr lang="tr-TR" altLang="tr-TR" dirty="0" err="1">
                <a:latin typeface="Times New Roman" panose="02020603050405020304" pitchFamily="18" charset="0"/>
                <a:cs typeface="Times New Roman" panose="02020603050405020304" pitchFamily="18" charset="0"/>
              </a:rPr>
              <a:t>nin</a:t>
            </a:r>
            <a:r>
              <a:rPr lang="tr-TR" altLang="tr-TR" dirty="0">
                <a:latin typeface="Times New Roman" panose="02020603050405020304" pitchFamily="18" charset="0"/>
                <a:cs typeface="Times New Roman" panose="02020603050405020304" pitchFamily="18" charset="0"/>
              </a:rPr>
              <a:t> mükellefiyet kaydı 213 sayılı Kanunun 160/A maddesi kapsamında terkin edilmiş ve bu durum kendisine 26/11/2020 tarihinde tebliğ edilmiştir.</a:t>
            </a:r>
          </a:p>
          <a:p>
            <a:pPr marR="0" lvl="0" indent="0" algn="just" fontAlgn="base">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Bay (B), 28/12/2020 tarihinde serbest meslek faaliyeti kapsamında yeni bir mükellefiyet tesisi için Karaman Vergi Dairesine işe başlama bildiriminde bulunmuştur. İşe başlama bildiriminin verildiği tarih itibarıyla henüz, terkin edilen mükellefiyete ilişkin olarak yapılan inceleme sonuçlanmamış, dolayısıyla vergi inceleme raporu vergi dairesine intikal etmemiştir.</a:t>
            </a:r>
          </a:p>
          <a:p>
            <a:pPr marR="0" lvl="0" indent="0" algn="just" fontAlgn="base">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Bu durumda, Bay (B)’</a:t>
            </a:r>
            <a:r>
              <a:rPr lang="tr-TR" altLang="tr-TR" dirty="0" err="1">
                <a:latin typeface="Times New Roman" panose="02020603050405020304" pitchFamily="18" charset="0"/>
                <a:cs typeface="Times New Roman" panose="02020603050405020304" pitchFamily="18" charset="0"/>
              </a:rPr>
              <a:t>nin</a:t>
            </a:r>
            <a:r>
              <a:rPr lang="tr-TR" altLang="tr-TR" dirty="0">
                <a:latin typeface="Times New Roman" panose="02020603050405020304" pitchFamily="18" charset="0"/>
                <a:cs typeface="Times New Roman" panose="02020603050405020304" pitchFamily="18" charset="0"/>
              </a:rPr>
              <a:t> mükellefiyetinin tesis edilebilmesi için varsa tüm vergi borçlarının ödenmiş ve bahse konu maddenin ikinci fıkrasında belirtilen tutarda teminat verilmiş olması gerekmektedir.</a:t>
            </a:r>
          </a:p>
        </p:txBody>
      </p:sp>
    </p:spTree>
    <p:extLst>
      <p:ext uri="{BB962C8B-B14F-4D97-AF65-F5344CB8AC3E}">
        <p14:creationId xmlns:p14="http://schemas.microsoft.com/office/powerpoint/2010/main" val="38008299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854B45E-F624-C603-67C0-D340EEB03F2B}"/>
              </a:ext>
            </a:extLst>
          </p:cNvPr>
          <p:cNvSpPr txBox="1"/>
          <p:nvPr/>
        </p:nvSpPr>
        <p:spPr>
          <a:xfrm>
            <a:off x="0" y="0"/>
            <a:ext cx="12192000" cy="4397614"/>
          </a:xfrm>
          <a:prstGeom prst="rect">
            <a:avLst/>
          </a:prstGeom>
          <a:noFill/>
        </p:spPr>
        <p:txBody>
          <a:bodyPr wrap="square">
            <a:spAutoFit/>
          </a:bodyPr>
          <a:lstStyle/>
          <a:p>
            <a:pPr algn="just">
              <a:lnSpc>
                <a:spcPct val="150000"/>
              </a:lnSpc>
              <a:spcAft>
                <a:spcPts val="800"/>
              </a:spcAft>
            </a:pPr>
            <a:r>
              <a:rPr lang="tr-TR" b="1" u="sng" dirty="0">
                <a:effectLst/>
                <a:latin typeface="Times New Roman" panose="02020603050405020304" pitchFamily="18" charset="0"/>
                <a:ea typeface="Times New Roman" panose="02020603050405020304" pitchFamily="18" charset="0"/>
                <a:cs typeface="Times New Roman" panose="02020603050405020304" pitchFamily="18" charset="0"/>
              </a:rPr>
              <a:t>Mükellefiyet türlerine göre;</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Serbest meslek faaliyetinde serbest meslek erbabının,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şahıs işletmelerinde işletme sahibinin,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adi ortaklıklarda ortaklardan her birinin,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ticaret şirketlerinde; şirketin, kanuni temsilcilerinin, yönetim kurulu üyelerinin, şirket sermayesinin asgari % 10’una sahip olan gerçek veya tüzel kişilerin ya da bunların asgari % 10 ortağı olduğu veya yönetiminde bulundukları teşebbüslerin,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tüzel kişiliği olmayan teşekküllerde bunları idare edenlerin veya düzenlenen raporda fiillerin işlenmesinde bilfiil bulundukları tespit edilenler</a:t>
            </a:r>
          </a:p>
          <a:p>
            <a:pPr algn="just">
              <a:lnSpc>
                <a:spcPct val="150000"/>
              </a:lnSpc>
              <a:spcAft>
                <a:spcPts val="800"/>
              </a:spcAft>
            </a:pPr>
            <a:r>
              <a:rPr lang="tr-TR"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İdarece takibe alınırlar. </a:t>
            </a:r>
            <a:endPar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0354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7D1675-E26F-1752-82E2-956881BCC79F}"/>
              </a:ext>
            </a:extLst>
          </p:cNvPr>
          <p:cNvSpPr>
            <a:spLocks noChangeArrowheads="1"/>
          </p:cNvSpPr>
          <p:nvPr/>
        </p:nvSpPr>
        <p:spPr bwMode="auto">
          <a:xfrm>
            <a:off x="0" y="0"/>
            <a:ext cx="12192001" cy="7059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tr-TR" altLang="tr-TR" b="1" dirty="0">
                <a:latin typeface="Times New Roman" panose="02020603050405020304" pitchFamily="18" charset="0"/>
                <a:cs typeface="Times New Roman" panose="02020603050405020304" pitchFamily="18" charset="0"/>
              </a:rPr>
              <a:t>Örnek </a:t>
            </a:r>
          </a:p>
          <a:p>
            <a:pPr marL="0" marR="0" lvl="0" indent="0" algn="l" defTabSz="914400" rtl="0" eaLnBrk="0" fontAlgn="base" latinLnBrk="0" hangingPunct="0">
              <a:lnSpc>
                <a:spcPct val="100000"/>
              </a:lnSpc>
              <a:spcBef>
                <a:spcPct val="0"/>
              </a:spcBef>
              <a:spcAft>
                <a:spcPct val="0"/>
              </a:spcAft>
              <a:buClrTx/>
              <a:buSzTx/>
              <a:buFontTx/>
              <a:buNone/>
              <a:tabLst/>
            </a:pPr>
            <a:endParaRPr lang="tr-TR" altLang="tr-TR" b="1" dirty="0">
              <a:latin typeface="Times New Roman" panose="02020603050405020304" pitchFamily="18" charset="0"/>
              <a:cs typeface="Times New Roman" panose="02020603050405020304" pitchFamily="18" charset="0"/>
            </a:endParaRPr>
          </a:p>
          <a:p>
            <a:pPr algn="just" fontAlgn="base">
              <a:lnSpc>
                <a:spcPct val="150000"/>
              </a:lnSpc>
              <a:spcBef>
                <a:spcPct val="0"/>
              </a:spcBef>
              <a:spcAft>
                <a:spcPts val="800"/>
              </a:spcAft>
            </a:pPr>
            <a:r>
              <a:rPr lang="tr-TR" altLang="tr-TR" dirty="0">
                <a:latin typeface="Times New Roman" panose="02020603050405020304" pitchFamily="18" charset="0"/>
                <a:cs typeface="Times New Roman" panose="02020603050405020304" pitchFamily="18" charset="0"/>
              </a:rPr>
              <a:t>213 sayılı Kanunun 160/A maddesi kapsamında mükellefiyeti 20/11/2020 tarihinde terkin edilen, İslahiye Vergi Dairesinin mükellefi (C) A.Ş.’</a:t>
            </a:r>
            <a:r>
              <a:rPr lang="tr-TR" altLang="tr-TR" dirty="0" err="1">
                <a:latin typeface="Times New Roman" panose="02020603050405020304" pitchFamily="18" charset="0"/>
                <a:cs typeface="Times New Roman" panose="02020603050405020304" pitchFamily="18" charset="0"/>
              </a:rPr>
              <a:t>nin</a:t>
            </a:r>
            <a:r>
              <a:rPr lang="tr-TR" altLang="tr-TR" dirty="0">
                <a:latin typeface="Times New Roman" panose="02020603050405020304" pitchFamily="18" charset="0"/>
                <a:cs typeface="Times New Roman" panose="02020603050405020304" pitchFamily="18" charset="0"/>
              </a:rPr>
              <a:t>, sahte belge düzenleme riskinin yüksek olduğu dönemlerde kanuni temsilcisi olan Bayan (D), kendi adına Şahinbey Vergi Dairesi nezdinde mükellefiyet kaydı tesisi için 10/12/2020 tarihinde işe başlama bildiriminde bulunmuştur.</a:t>
            </a:r>
          </a:p>
          <a:p>
            <a:pPr algn="just" fontAlgn="base">
              <a:lnSpc>
                <a:spcPct val="150000"/>
              </a:lnSpc>
              <a:spcBef>
                <a:spcPct val="0"/>
              </a:spcBef>
              <a:spcAft>
                <a:spcPts val="800"/>
              </a:spcAft>
            </a:pPr>
            <a:r>
              <a:rPr lang="tr-TR" altLang="tr-TR" b="1" dirty="0">
                <a:latin typeface="Times New Roman" panose="02020603050405020304" pitchFamily="18" charset="0"/>
                <a:cs typeface="Times New Roman" panose="02020603050405020304" pitchFamily="18" charset="0"/>
              </a:rPr>
              <a:t>Çözüm</a:t>
            </a:r>
          </a:p>
          <a:p>
            <a:pPr algn="just" fontAlgn="base">
              <a:lnSpc>
                <a:spcPct val="150000"/>
              </a:lnSpc>
              <a:spcBef>
                <a:spcPct val="0"/>
              </a:spcBef>
              <a:spcAft>
                <a:spcPts val="800"/>
              </a:spcAft>
            </a:pPr>
            <a:r>
              <a:rPr lang="tr-TR" altLang="tr-TR" dirty="0">
                <a:latin typeface="Times New Roman" panose="02020603050405020304" pitchFamily="18" charset="0"/>
                <a:cs typeface="Times New Roman" panose="02020603050405020304" pitchFamily="18" charset="0"/>
              </a:rPr>
              <a:t>Mükellefiyet kaydının tesis edilebilmesi için Bayan (D)’</a:t>
            </a:r>
            <a:r>
              <a:rPr lang="tr-TR" altLang="tr-TR" dirty="0" err="1">
                <a:latin typeface="Times New Roman" panose="02020603050405020304" pitchFamily="18" charset="0"/>
                <a:cs typeface="Times New Roman" panose="02020603050405020304" pitchFamily="18" charset="0"/>
              </a:rPr>
              <a:t>nin</a:t>
            </a:r>
            <a:r>
              <a:rPr lang="tr-TR" altLang="tr-TR" dirty="0">
                <a:latin typeface="Times New Roman" panose="02020603050405020304" pitchFamily="18" charset="0"/>
                <a:cs typeface="Times New Roman" panose="02020603050405020304" pitchFamily="18" charset="0"/>
              </a:rPr>
              <a:t> kendisinin ve (C) A.Ş.’</a:t>
            </a:r>
            <a:r>
              <a:rPr lang="tr-TR" altLang="tr-TR" dirty="0" err="1">
                <a:latin typeface="Times New Roman" panose="02020603050405020304" pitchFamily="18" charset="0"/>
                <a:cs typeface="Times New Roman" panose="02020603050405020304" pitchFamily="18" charset="0"/>
              </a:rPr>
              <a:t>nin</a:t>
            </a:r>
            <a:r>
              <a:rPr lang="tr-TR" altLang="tr-TR" dirty="0">
                <a:latin typeface="Times New Roman" panose="02020603050405020304" pitchFamily="18" charset="0"/>
                <a:cs typeface="Times New Roman" panose="02020603050405020304" pitchFamily="18" charset="0"/>
              </a:rPr>
              <a:t> varsa tüm vergi borçlarının ödenmiş ve bahse konu maddenin ikinci fıkrasında öngörülen tutarda teminat verilmiş olması gerekmektedir. Mükellefiyetin terkin tarihi itibarıyla söz konusu ilişkinin sonlandırılmış olması, bu yönde işlem tesisine engel teşkil etmez.</a:t>
            </a:r>
          </a:p>
          <a:p>
            <a:pPr marR="0" lvl="0" indent="0" algn="just" fontAlgn="base">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Bayan (D)’</a:t>
            </a:r>
            <a:r>
              <a:rPr lang="tr-TR" altLang="tr-TR" dirty="0" err="1">
                <a:latin typeface="Times New Roman" panose="02020603050405020304" pitchFamily="18" charset="0"/>
                <a:cs typeface="Times New Roman" panose="02020603050405020304" pitchFamily="18" charset="0"/>
              </a:rPr>
              <a:t>nin</a:t>
            </a:r>
            <a:r>
              <a:rPr lang="tr-TR" altLang="tr-TR" dirty="0">
                <a:latin typeface="Times New Roman" panose="02020603050405020304" pitchFamily="18" charset="0"/>
                <a:cs typeface="Times New Roman" panose="02020603050405020304" pitchFamily="18" charset="0"/>
              </a:rPr>
              <a:t>, şirketin kanuni temsilcisi veya yönetim kurulu üyesi olmadığı veya sermayesinin asgari %10’u ve üzeri hisseye sahip olmadığı durumda yeni mükellef kaydı için herhangi bir yaptırım uygulanmaz.</a:t>
            </a:r>
          </a:p>
          <a:p>
            <a:pPr marR="0" lvl="0" indent="0" algn="just" fontAlgn="base">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Bayan (D)’</a:t>
            </a:r>
            <a:r>
              <a:rPr lang="tr-TR" altLang="tr-TR" dirty="0" err="1">
                <a:latin typeface="Times New Roman" panose="02020603050405020304" pitchFamily="18" charset="0"/>
                <a:cs typeface="Times New Roman" panose="02020603050405020304" pitchFamily="18" charset="0"/>
              </a:rPr>
              <a:t>nin</a:t>
            </a:r>
            <a:r>
              <a:rPr lang="tr-TR" altLang="tr-TR" dirty="0">
                <a:latin typeface="Times New Roman" panose="02020603050405020304" pitchFamily="18" charset="0"/>
                <a:cs typeface="Times New Roman" panose="02020603050405020304" pitchFamily="18" charset="0"/>
              </a:rPr>
              <a:t> sermaye payının %10 ve üzeri nispette olması veya  şirketin kanuni temsilcisi veya yönetim kurulu üyesi hâlinde, Bay (E)’</a:t>
            </a:r>
            <a:r>
              <a:rPr lang="tr-TR" altLang="tr-TR" dirty="0" err="1">
                <a:latin typeface="Times New Roman" panose="02020603050405020304" pitchFamily="18" charset="0"/>
                <a:cs typeface="Times New Roman" panose="02020603050405020304" pitchFamily="18" charset="0"/>
              </a:rPr>
              <a:t>nin</a:t>
            </a:r>
            <a:r>
              <a:rPr lang="tr-TR" altLang="tr-TR" dirty="0">
                <a:latin typeface="Times New Roman" panose="02020603050405020304" pitchFamily="18" charset="0"/>
                <a:cs typeface="Times New Roman" panose="02020603050405020304" pitchFamily="18" charset="0"/>
              </a:rPr>
              <a:t> kendisinin ve (C) A.Ş.’</a:t>
            </a:r>
            <a:r>
              <a:rPr lang="tr-TR" altLang="tr-TR" dirty="0" err="1">
                <a:latin typeface="Times New Roman" panose="02020603050405020304" pitchFamily="18" charset="0"/>
                <a:cs typeface="Times New Roman" panose="02020603050405020304" pitchFamily="18" charset="0"/>
              </a:rPr>
              <a:t>nin</a:t>
            </a:r>
            <a:r>
              <a:rPr lang="tr-TR" altLang="tr-TR" dirty="0">
                <a:latin typeface="Times New Roman" panose="02020603050405020304" pitchFamily="18" charset="0"/>
                <a:cs typeface="Times New Roman" panose="02020603050405020304" pitchFamily="18" charset="0"/>
              </a:rPr>
              <a:t> varsa tüm vergi borçlarının ödenmiş ve bahse konu maddenin ikinci fıkrasında öngörülen tutarda teminat verilmiş olması kaydıyla mükellefiyeti tesis edilebilir.</a:t>
            </a:r>
          </a:p>
          <a:p>
            <a:pPr algn="just" fontAlgn="base">
              <a:lnSpc>
                <a:spcPct val="150000"/>
              </a:lnSpc>
              <a:spcBef>
                <a:spcPct val="0"/>
              </a:spcBef>
              <a:spcAft>
                <a:spcPts val="800"/>
              </a:spcAft>
            </a:pPr>
            <a:endParaRPr lang="tr-TR" altLang="tr-TR"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65536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AB10462-22CF-9D5B-11FB-903839720885}"/>
              </a:ext>
            </a:extLst>
          </p:cNvPr>
          <p:cNvSpPr>
            <a:spLocks noGrp="1"/>
          </p:cNvSpPr>
          <p:nvPr>
            <p:ph idx="1"/>
          </p:nvPr>
        </p:nvSpPr>
        <p:spPr>
          <a:xfrm>
            <a:off x="0" y="0"/>
            <a:ext cx="12192000" cy="6857999"/>
          </a:xfrm>
        </p:spPr>
        <p:txBody>
          <a:bodyPr>
            <a:normAutofit fontScale="77500" lnSpcReduction="20000"/>
          </a:bodyPr>
          <a:lstStyle/>
          <a:p>
            <a:pPr marL="0" lvl="0" indent="-342900" algn="just" fontAlgn="base">
              <a:lnSpc>
                <a:spcPct val="160000"/>
              </a:lnSpc>
              <a:spcBef>
                <a:spcPct val="0"/>
              </a:spcBef>
              <a:spcAft>
                <a:spcPts val="800"/>
              </a:spcAft>
              <a:buFont typeface="Arial" panose="020B0604020202020204" pitchFamily="34" charset="0"/>
              <a:buChar char="•"/>
              <a:tabLst>
                <a:tab pos="457200" algn="l"/>
              </a:tabLst>
            </a:pPr>
            <a:r>
              <a:rPr lang="tr-TR" sz="2300" dirty="0">
                <a:latin typeface="Times New Roman" panose="02020603050405020304" pitchFamily="18" charset="0"/>
                <a:cs typeface="Times New Roman" panose="02020603050405020304" pitchFamily="18" charset="0"/>
              </a:rPr>
              <a:t>Bu hüküm gereğince, 213 sayılı Kanunun 160/A maddesi kapsamında mükellefiyet kaydı </a:t>
            </a:r>
            <a:r>
              <a:rPr lang="tr-TR" sz="2300" dirty="0" err="1">
                <a:latin typeface="Times New Roman" panose="02020603050405020304" pitchFamily="18" charset="0"/>
                <a:cs typeface="Times New Roman" panose="02020603050405020304" pitchFamily="18" charset="0"/>
              </a:rPr>
              <a:t>re’sen</a:t>
            </a:r>
            <a:r>
              <a:rPr lang="tr-TR" sz="2300" dirty="0">
                <a:latin typeface="Times New Roman" panose="02020603050405020304" pitchFamily="18" charset="0"/>
                <a:cs typeface="Times New Roman" panose="02020603050405020304" pitchFamily="18" charset="0"/>
              </a:rPr>
              <a:t> terkin edilen mükellefin;</a:t>
            </a:r>
          </a:p>
          <a:p>
            <a:pPr marL="0" lvl="0" indent="-342900" algn="just" fontAlgn="base">
              <a:lnSpc>
                <a:spcPct val="160000"/>
              </a:lnSpc>
              <a:spcBef>
                <a:spcPct val="0"/>
              </a:spcBef>
              <a:spcAft>
                <a:spcPts val="800"/>
              </a:spcAft>
              <a:buFont typeface="Arial" panose="020B0604020202020204" pitchFamily="34" charset="0"/>
              <a:buChar char="•"/>
              <a:tabLst>
                <a:tab pos="457200" algn="l"/>
              </a:tabLst>
            </a:pPr>
            <a:r>
              <a:rPr lang="tr-TR" sz="2300" dirty="0">
                <a:latin typeface="Times New Roman" panose="02020603050405020304" pitchFamily="18" charset="0"/>
                <a:cs typeface="Times New Roman" panose="02020603050405020304" pitchFamily="18" charset="0"/>
              </a:rPr>
              <a:t>- Serbest meslek erbabı olması durumunda kendisi,</a:t>
            </a:r>
          </a:p>
          <a:p>
            <a:pPr marL="0" lvl="0" indent="-342900" algn="just" fontAlgn="base">
              <a:lnSpc>
                <a:spcPct val="160000"/>
              </a:lnSpc>
              <a:spcBef>
                <a:spcPct val="0"/>
              </a:spcBef>
              <a:spcAft>
                <a:spcPts val="800"/>
              </a:spcAft>
              <a:buFont typeface="Arial" panose="020B0604020202020204" pitchFamily="34" charset="0"/>
              <a:buChar char="•"/>
              <a:tabLst>
                <a:tab pos="457200" algn="l"/>
              </a:tabLst>
            </a:pPr>
            <a:r>
              <a:rPr lang="tr-TR" sz="2300" dirty="0">
                <a:latin typeface="Times New Roman" panose="02020603050405020304" pitchFamily="18" charset="0"/>
                <a:cs typeface="Times New Roman" panose="02020603050405020304" pitchFamily="18" charset="0"/>
              </a:rPr>
              <a:t>- Şahıs işletmesi (193 sayılı Kanun uyarınca elde etmiş oldukları ticari kazançları gerçek veya basit usulde vergilendirilen gerçek kişiler ile zirai kazançları gerçek usulde vergilendirilen çiftçiler tarafından işletilen işletmeler) olması durumunda sahibi,</a:t>
            </a:r>
          </a:p>
          <a:p>
            <a:pPr marL="0" lvl="0" indent="-342900" algn="just" fontAlgn="base">
              <a:lnSpc>
                <a:spcPct val="160000"/>
              </a:lnSpc>
              <a:spcBef>
                <a:spcPct val="0"/>
              </a:spcBef>
              <a:spcAft>
                <a:spcPts val="800"/>
              </a:spcAft>
              <a:buFont typeface="Arial" panose="020B0604020202020204" pitchFamily="34" charset="0"/>
              <a:buChar char="•"/>
              <a:tabLst>
                <a:tab pos="457200" algn="l"/>
              </a:tabLst>
            </a:pPr>
            <a:r>
              <a:rPr lang="tr-TR" sz="2300" dirty="0">
                <a:latin typeface="Times New Roman" panose="02020603050405020304" pitchFamily="18" charset="0"/>
                <a:cs typeface="Times New Roman" panose="02020603050405020304" pitchFamily="18" charset="0"/>
              </a:rPr>
              <a:t>- Adi ortaklık olması durumunda ortaklardan her biri,</a:t>
            </a:r>
          </a:p>
          <a:p>
            <a:pPr marL="0" lvl="0" indent="-342900" algn="just" fontAlgn="base">
              <a:lnSpc>
                <a:spcPct val="160000"/>
              </a:lnSpc>
              <a:spcBef>
                <a:spcPct val="0"/>
              </a:spcBef>
              <a:spcAft>
                <a:spcPts val="800"/>
              </a:spcAft>
              <a:buFont typeface="Arial" panose="020B0604020202020204" pitchFamily="34" charset="0"/>
              <a:buChar char="•"/>
              <a:tabLst>
                <a:tab pos="457200" algn="l"/>
              </a:tabLst>
            </a:pPr>
            <a:r>
              <a:rPr lang="tr-TR" sz="2300" dirty="0">
                <a:latin typeface="Times New Roman" panose="02020603050405020304" pitchFamily="18" charset="0"/>
                <a:cs typeface="Times New Roman" panose="02020603050405020304" pitchFamily="18" charset="0"/>
              </a:rPr>
              <a:t>- Ticaret şirketi olması durumunda şirketin kendisi, kanuni temsilcileri, yönetim kurulu üyeleri, söz konusu şirketin asgari %10 ve üzeri hissesine sahip olan gerçek veya tüzel kişiler ya da zikredilen tüm bu kişilerin asgari %10 ve üzeri hisseye sahip olduğu veya yönetiminde bulundukları teşebbüsler,</a:t>
            </a:r>
          </a:p>
          <a:p>
            <a:pPr marL="0" lvl="0" indent="-342900" algn="just" fontAlgn="base">
              <a:lnSpc>
                <a:spcPct val="160000"/>
              </a:lnSpc>
              <a:spcBef>
                <a:spcPct val="0"/>
              </a:spcBef>
              <a:spcAft>
                <a:spcPts val="800"/>
              </a:spcAft>
              <a:buFont typeface="Arial" panose="020B0604020202020204" pitchFamily="34" charset="0"/>
              <a:buChar char="•"/>
              <a:tabLst>
                <a:tab pos="457200" algn="l"/>
              </a:tabLst>
            </a:pPr>
            <a:r>
              <a:rPr lang="tr-TR" sz="2300" dirty="0">
                <a:latin typeface="Times New Roman" panose="02020603050405020304" pitchFamily="18" charset="0"/>
                <a:cs typeface="Times New Roman" panose="02020603050405020304" pitchFamily="18" charset="0"/>
              </a:rPr>
              <a:t>- Tüzel kişiliği olmayan teşekkül olması durumunda bunları idare edenler,</a:t>
            </a:r>
          </a:p>
          <a:p>
            <a:pPr marL="0" lvl="0" indent="-342900" algn="just" fontAlgn="base">
              <a:lnSpc>
                <a:spcPct val="160000"/>
              </a:lnSpc>
              <a:spcBef>
                <a:spcPct val="0"/>
              </a:spcBef>
              <a:spcAft>
                <a:spcPts val="800"/>
              </a:spcAft>
              <a:buFont typeface="Arial" panose="020B0604020202020204" pitchFamily="34" charset="0"/>
              <a:buChar char="•"/>
              <a:tabLst>
                <a:tab pos="457200" algn="l"/>
              </a:tabLst>
            </a:pPr>
            <a:r>
              <a:rPr lang="tr-TR" sz="2300" dirty="0">
                <a:latin typeface="Times New Roman" panose="02020603050405020304" pitchFamily="18" charset="0"/>
                <a:cs typeface="Times New Roman" panose="02020603050405020304" pitchFamily="18" charset="0"/>
              </a:rPr>
              <a:t>- Yukarıda sayılanların; ortağı oldukları adi ortaklıklar, kanuni temsilcisi, yönetim kurulu üyesi, şirket sermayesinin asgari %10’una sahip oldukları ticaret şirketleri veya idare ettikleri tüzel kişiliği olmayan teşekküller,</a:t>
            </a:r>
          </a:p>
          <a:p>
            <a:pPr marL="0" algn="just" fontAlgn="base">
              <a:lnSpc>
                <a:spcPct val="160000"/>
              </a:lnSpc>
              <a:spcBef>
                <a:spcPct val="0"/>
              </a:spcBef>
              <a:spcAft>
                <a:spcPts val="800"/>
              </a:spcAft>
            </a:pPr>
            <a:r>
              <a:rPr lang="tr-TR" sz="2300" dirty="0">
                <a:latin typeface="Times New Roman" panose="02020603050405020304" pitchFamily="18" charset="0"/>
                <a:cs typeface="Times New Roman" panose="02020603050405020304" pitchFamily="18" charset="0"/>
              </a:rPr>
              <a:t>Yeni bir ticaret şirketine veya adi ortaklığa, yönetim kurulu üyesi, kanuni temsilci,%10 üzeri bir ortaklık payı ile ortak olmak isterlerse bu yeni oluşumun işe başlama bildiriminin alınması durumunda vergi borcu olmaması ve belirlenen tutarda teminat verilmesi şartlarını yerine getirilmeden mükellefiyetleri tesis edilmez.</a:t>
            </a:r>
          </a:p>
          <a:p>
            <a:pPr marL="0" algn="just" fontAlgn="base">
              <a:lnSpc>
                <a:spcPct val="160000"/>
              </a:lnSpc>
              <a:spcBef>
                <a:spcPct val="0"/>
              </a:spcBef>
              <a:spcAft>
                <a:spcPts val="800"/>
              </a:spcAft>
            </a:pPr>
            <a:r>
              <a:rPr lang="tr-TR" altLang="tr-TR" sz="2300" dirty="0">
                <a:latin typeface="Times New Roman" panose="02020603050405020304" pitchFamily="18" charset="0"/>
                <a:cs typeface="Times New Roman" panose="02020603050405020304" pitchFamily="18" charset="0"/>
              </a:rPr>
              <a:t>Eğer bu kişiler daha önce var olan bir işletmeye ortak olmak isterlerse her hangi bir yaptırım uygulanmaz </a:t>
            </a:r>
          </a:p>
          <a:p>
            <a:pPr algn="just">
              <a:lnSpc>
                <a:spcPct val="150000"/>
              </a:lnSpc>
              <a:spcAft>
                <a:spcPts val="800"/>
              </a:spcAft>
            </a:pPr>
            <a:endParaRPr lang="tr-TR" sz="23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1802880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2C0E95F-FDF6-266A-BE2A-32E30C191B51}"/>
              </a:ext>
            </a:extLst>
          </p:cNvPr>
          <p:cNvSpPr>
            <a:spLocks noGrp="1"/>
          </p:cNvSpPr>
          <p:nvPr>
            <p:ph idx="1"/>
          </p:nvPr>
        </p:nvSpPr>
        <p:spPr>
          <a:xfrm>
            <a:off x="0" y="0"/>
            <a:ext cx="11353800" cy="6176963"/>
          </a:xfrm>
        </p:spPr>
        <p:txBody>
          <a:bodyPr>
            <a:normAutofit/>
          </a:bodyPr>
          <a:lstStyle/>
          <a:p>
            <a:pPr marR="0" lvl="0" indent="0" algn="just" fontAlgn="base">
              <a:lnSpc>
                <a:spcPct val="150000"/>
              </a:lnSpc>
              <a:spcBef>
                <a:spcPct val="0"/>
              </a:spcBef>
              <a:spcAft>
                <a:spcPts val="800"/>
              </a:spcAft>
              <a:buClrTx/>
              <a:buSzTx/>
              <a:buFontTx/>
              <a:buNone/>
              <a:tabLst/>
            </a:pPr>
            <a:r>
              <a:rPr lang="tr-TR" altLang="tr-TR" sz="1800" b="1" dirty="0">
                <a:latin typeface="Times New Roman" panose="02020603050405020304" pitchFamily="18" charset="0"/>
                <a:cs typeface="Times New Roman" panose="02020603050405020304" pitchFamily="18" charset="0"/>
              </a:rPr>
              <a:t>Örnek </a:t>
            </a:r>
          </a:p>
          <a:p>
            <a:pPr marR="0" lvl="0" indent="0" algn="just" fontAlgn="base">
              <a:lnSpc>
                <a:spcPct val="150000"/>
              </a:lnSpc>
              <a:spcBef>
                <a:spcPct val="0"/>
              </a:spcBef>
              <a:spcAft>
                <a:spcPts val="800"/>
              </a:spcAft>
              <a:buClrTx/>
              <a:buSzTx/>
              <a:buFontTx/>
              <a:buNone/>
              <a:tabLst/>
            </a:pPr>
            <a:r>
              <a:rPr lang="tr-TR" altLang="tr-TR" sz="1800" dirty="0">
                <a:latin typeface="Times New Roman" panose="02020603050405020304" pitchFamily="18" charset="0"/>
                <a:cs typeface="Times New Roman" panose="02020603050405020304" pitchFamily="18" charset="0"/>
              </a:rPr>
              <a:t>213 sayılı Kanunun 160/A maddesi kapsamında mükellefiyeti 27/11/2020 tarihinde terkin edilen Harput Vergi Dairesi mükelleflerinden Bay (K), 22/12/2020 tarihinde Hazar Vergi Dairesine mükellefiyet tesisine ilişkin işe başlama belgeleri intikal ettirilen (L) Ltd. Şti.’nin %25 hisseli ortağıdır.</a:t>
            </a:r>
          </a:p>
          <a:p>
            <a:pPr marR="0" lvl="0" indent="0" algn="just" fontAlgn="base">
              <a:lnSpc>
                <a:spcPct val="150000"/>
              </a:lnSpc>
              <a:spcBef>
                <a:spcPct val="0"/>
              </a:spcBef>
              <a:spcAft>
                <a:spcPts val="800"/>
              </a:spcAft>
              <a:buClrTx/>
              <a:buSzTx/>
              <a:buFontTx/>
              <a:buNone/>
              <a:tabLst/>
            </a:pPr>
            <a:r>
              <a:rPr lang="tr-TR" altLang="tr-TR" sz="1800" dirty="0">
                <a:latin typeface="Times New Roman" panose="02020603050405020304" pitchFamily="18" charset="0"/>
                <a:cs typeface="Times New Roman" panose="02020603050405020304" pitchFamily="18" charset="0"/>
              </a:rPr>
              <a:t>(L) Ltd. Şti.’nin mükellefiyeti, kendisinin ve Bay (K)’</a:t>
            </a:r>
            <a:r>
              <a:rPr lang="tr-TR" altLang="tr-TR" sz="1800" dirty="0" err="1">
                <a:latin typeface="Times New Roman" panose="02020603050405020304" pitchFamily="18" charset="0"/>
                <a:cs typeface="Times New Roman" panose="02020603050405020304" pitchFamily="18" charset="0"/>
              </a:rPr>
              <a:t>nın</a:t>
            </a:r>
            <a:r>
              <a:rPr lang="tr-TR" altLang="tr-TR" sz="1800" dirty="0">
                <a:latin typeface="Times New Roman" panose="02020603050405020304" pitchFamily="18" charset="0"/>
                <a:cs typeface="Times New Roman" panose="02020603050405020304" pitchFamily="18" charset="0"/>
              </a:rPr>
              <a:t> varsa tüm vergi borçlarının ödenmiş ve öngörülen tutarda teminat verilmiş olması kaydıyla tesis edilebilir.</a:t>
            </a:r>
          </a:p>
          <a:p>
            <a:endParaRPr lang="tr-TR" dirty="0"/>
          </a:p>
        </p:txBody>
      </p:sp>
    </p:spTree>
    <p:extLst>
      <p:ext uri="{BB962C8B-B14F-4D97-AF65-F5344CB8AC3E}">
        <p14:creationId xmlns:p14="http://schemas.microsoft.com/office/powerpoint/2010/main" val="25919225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4ADF7C-18CA-2B89-7760-ECFE0C8FE90B}"/>
              </a:ext>
            </a:extLst>
          </p:cNvPr>
          <p:cNvSpPr>
            <a:spLocks noGrp="1"/>
          </p:cNvSpPr>
          <p:nvPr>
            <p:ph type="title"/>
          </p:nvPr>
        </p:nvSpPr>
        <p:spPr>
          <a:xfrm>
            <a:off x="0" y="-1"/>
            <a:ext cx="12192000" cy="1223889"/>
          </a:xfrm>
        </p:spPr>
        <p:txBody>
          <a:bodyPr>
            <a:normAutofit/>
          </a:bodyPr>
          <a:lstStyle/>
          <a:p>
            <a:r>
              <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rPr>
              <a:t>VERGİ USUL KANUNUNDA YER ALAN MÜKELLEF HAKLARI</a:t>
            </a:r>
            <a:r>
              <a:rPr lang="tr-TR" sz="1800" b="1" dirty="0">
                <a:effectLst/>
                <a:latin typeface="Arial" panose="020B0604020202020204" pitchFamily="34" charset="0"/>
                <a:ea typeface="Times New Roman" panose="02020603050405020304" pitchFamily="18" charset="0"/>
                <a:cs typeface="Times New Roman" panose="02020603050405020304" pitchFamily="18" charset="0"/>
              </a:rPr>
              <a:t/>
            </a:r>
            <a:br>
              <a:rPr lang="tr-TR" sz="1800" b="1" dirty="0">
                <a:effectLst/>
                <a:latin typeface="Arial" panose="020B0604020202020204" pitchFamily="34" charset="0"/>
                <a:ea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2AD46A21-6C9D-968B-E155-BA0A7E1699D7}"/>
              </a:ext>
            </a:extLst>
          </p:cNvPr>
          <p:cNvSpPr>
            <a:spLocks noGrp="1"/>
          </p:cNvSpPr>
          <p:nvPr>
            <p:ph idx="1"/>
          </p:nvPr>
        </p:nvSpPr>
        <p:spPr>
          <a:xfrm>
            <a:off x="0" y="604912"/>
            <a:ext cx="12084148" cy="6253088"/>
          </a:xfrm>
        </p:spPr>
        <p:txBody>
          <a:bodyPr>
            <a:normAutofit/>
          </a:bodyPr>
          <a:lstStyle/>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1. Vergi Mahremiyeti Hakkı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2. İadesi Gereken Vergilere Faiz Uygulanmasını Talep Etme Hakkı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3. Verginin Terkini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4. Düzeltme Talebi Hakkı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5. Şikayet Yolu İle Müracaat Hakkı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6. İmha Edilmesi Gereken Mallar </a:t>
            </a:r>
          </a:p>
        </p:txBody>
      </p:sp>
    </p:spTree>
    <p:extLst>
      <p:ext uri="{BB962C8B-B14F-4D97-AF65-F5344CB8AC3E}">
        <p14:creationId xmlns:p14="http://schemas.microsoft.com/office/powerpoint/2010/main" val="17048052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6A544BF-64A4-35AD-7F15-390631C07D0F}"/>
              </a:ext>
            </a:extLst>
          </p:cNvPr>
          <p:cNvSpPr>
            <a:spLocks noGrp="1"/>
          </p:cNvSpPr>
          <p:nvPr>
            <p:ph idx="1"/>
          </p:nvPr>
        </p:nvSpPr>
        <p:spPr>
          <a:xfrm>
            <a:off x="0" y="0"/>
            <a:ext cx="11353800" cy="6176963"/>
          </a:xfrm>
        </p:spPr>
        <p:txBody>
          <a:bodyPr>
            <a:normAutofit/>
          </a:bodyPr>
          <a:lstStyle/>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7. Amortisman Ayırmada Azalan Bakiyeler Usulünü Seçebilme Hakkı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8. İzaha Davet Sonucunda İzahta Bulunma Hakkı</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9. Pişmanlık Hakkı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10. Cezalarda İndirim Hakkı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11. Uzlaşma Hakkı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12. Dava hakkı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13. Özelge Talep Etme Hakkı </a:t>
            </a:r>
          </a:p>
          <a:p>
            <a:pPr algn="just">
              <a:lnSpc>
                <a:spcPct val="150000"/>
              </a:lnSpc>
              <a:spcAft>
                <a:spcPts val="800"/>
              </a:spcAft>
            </a:pPr>
            <a:r>
              <a:rPr lang="tr-TR" sz="1800" dirty="0">
                <a:latin typeface="Times New Roman" panose="02020603050405020304" pitchFamily="18" charset="0"/>
                <a:ea typeface="Times New Roman" panose="02020603050405020304" pitchFamily="18" charset="0"/>
                <a:cs typeface="Times New Roman" panose="02020603050405020304" pitchFamily="18" charset="0"/>
              </a:rPr>
              <a:t>14. Kanun Yolundan Vazgeçme Müessesesinden Yararlanma Hakkı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u="sng" dirty="0">
                <a:effectLst/>
                <a:latin typeface="Times New Roman" panose="02020603050405020304" pitchFamily="18" charset="0"/>
                <a:ea typeface="Times New Roman" panose="02020603050405020304" pitchFamily="18" charset="0"/>
                <a:cs typeface="Times New Roman" panose="02020603050405020304" pitchFamily="18" charset="0"/>
              </a:rPr>
              <a:t>15. Vergi İncelemesi Sırasındaki Haklar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164946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EA6A265-6CBB-35BE-3A48-B6A5E05E0911}"/>
              </a:ext>
            </a:extLst>
          </p:cNvPr>
          <p:cNvSpPr>
            <a:spLocks noGrp="1"/>
          </p:cNvSpPr>
          <p:nvPr>
            <p:ph idx="1"/>
          </p:nvPr>
        </p:nvSpPr>
        <p:spPr>
          <a:xfrm>
            <a:off x="0" y="0"/>
            <a:ext cx="12192000" cy="6858000"/>
          </a:xfrm>
        </p:spPr>
        <p:txBody>
          <a:bodyPr>
            <a:normAutofit/>
          </a:bodyPr>
          <a:lstStyle/>
          <a:p>
            <a:pPr marL="0" indent="0" algn="just">
              <a:lnSpc>
                <a:spcPct val="150000"/>
              </a:lnSpc>
              <a:spcAft>
                <a:spcPts val="800"/>
              </a:spcAft>
              <a:buNone/>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1- Vergi Mahremiyeti Hakkı</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(VUK 5. Md.) </a:t>
            </a:r>
          </a:p>
          <a:p>
            <a:pPr algn="just">
              <a:lnSpc>
                <a:spcPct val="150000"/>
              </a:lnSpc>
              <a:spcAft>
                <a:spcPts val="800"/>
              </a:spcAft>
            </a:pPr>
            <a:r>
              <a:rPr lang="tr-TR" sz="1800" dirty="0">
                <a:latin typeface="Times New Roman" panose="02020603050405020304" pitchFamily="18" charset="0"/>
                <a:cs typeface="Times New Roman" panose="02020603050405020304" pitchFamily="18" charset="0"/>
              </a:rPr>
              <a:t>Vergi muameleleri ve incelemeleri ile uğraşan memurlar; </a:t>
            </a:r>
          </a:p>
          <a:p>
            <a:pPr algn="just">
              <a:lnSpc>
                <a:spcPct val="150000"/>
              </a:lnSpc>
              <a:spcAft>
                <a:spcPts val="800"/>
              </a:spcAft>
            </a:pPr>
            <a:r>
              <a:rPr lang="tr-TR" sz="1800" dirty="0">
                <a:latin typeface="Times New Roman" panose="02020603050405020304" pitchFamily="18" charset="0"/>
                <a:cs typeface="Times New Roman" panose="02020603050405020304" pitchFamily="18" charset="0"/>
              </a:rPr>
              <a:t>Vergi mahkemeleri, bölge idare mahkemeleri ve Danıştayda görevli olanlar; </a:t>
            </a:r>
          </a:p>
          <a:p>
            <a:pPr algn="just">
              <a:lnSpc>
                <a:spcPct val="150000"/>
              </a:lnSpc>
              <a:spcAft>
                <a:spcPts val="800"/>
              </a:spcAft>
            </a:pPr>
            <a:r>
              <a:rPr lang="tr-TR" sz="1800" dirty="0">
                <a:latin typeface="Times New Roman" panose="02020603050405020304" pitchFamily="18" charset="0"/>
                <a:cs typeface="Times New Roman" panose="02020603050405020304" pitchFamily="18" charset="0"/>
              </a:rPr>
              <a:t>Vergi kanunlarına göre kurulan komisyonlara iştirak edenler; </a:t>
            </a:r>
          </a:p>
          <a:p>
            <a:pPr algn="just">
              <a:lnSpc>
                <a:spcPct val="150000"/>
              </a:lnSpc>
              <a:spcAft>
                <a:spcPts val="800"/>
              </a:spcAft>
            </a:pPr>
            <a:r>
              <a:rPr lang="tr-TR" sz="1800" dirty="0">
                <a:latin typeface="Times New Roman" panose="02020603050405020304" pitchFamily="18" charset="0"/>
                <a:cs typeface="Times New Roman" panose="02020603050405020304" pitchFamily="18" charset="0"/>
              </a:rPr>
              <a:t>Vergi işlerinde kullanılan bilirkişiler.</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görevlerini ifa ederlerken mükelleflerin şahısları, borçları, ailevi durumları, servetleri, faaliyetleri ve faaliyet alanları, cezaları, gelir durumları, meslek sırları ve benzeri durumlarıyla ilgili olarak öğrendikleri bilgiler</a:t>
            </a:r>
            <a:r>
              <a:rPr lang="tr-TR" sz="1800" dirty="0">
                <a:latin typeface="Times New Roman" panose="02020603050405020304" pitchFamily="18" charset="0"/>
                <a:ea typeface="Times New Roman" panose="02020603050405020304" pitchFamily="18" charset="0"/>
                <a:cs typeface="Times New Roman" panose="02020603050405020304" pitchFamily="18" charset="0"/>
              </a:rPr>
              <a:t>i üçüncü kişilerle paylaşamazlar</a:t>
            </a:r>
          </a:p>
          <a:p>
            <a:endParaRPr lang="tr-TR" dirty="0"/>
          </a:p>
        </p:txBody>
      </p:sp>
    </p:spTree>
    <p:extLst>
      <p:ext uri="{BB962C8B-B14F-4D97-AF65-F5344CB8AC3E}">
        <p14:creationId xmlns:p14="http://schemas.microsoft.com/office/powerpoint/2010/main" val="19756603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B1571B6-8397-66A9-A0C9-2E78216E0600}"/>
              </a:ext>
            </a:extLst>
          </p:cNvPr>
          <p:cNvSpPr>
            <a:spLocks noGrp="1"/>
          </p:cNvSpPr>
          <p:nvPr>
            <p:ph idx="1"/>
          </p:nvPr>
        </p:nvSpPr>
        <p:spPr>
          <a:xfrm>
            <a:off x="0" y="0"/>
            <a:ext cx="12192000" cy="6858000"/>
          </a:xfrm>
        </p:spPr>
        <p:txBody>
          <a:bodyPr/>
          <a:lstStyle/>
          <a:p>
            <a:pPr marL="0" indent="0" algn="just">
              <a:lnSpc>
                <a:spcPct val="150000"/>
              </a:lnSpc>
              <a:spcAft>
                <a:spcPts val="800"/>
              </a:spcAft>
              <a:buNone/>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İadesi Gereken Vergilere Faiz Uygulanmasını Talep Etme Hakkı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(VUK 112. Md.)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Fazla veya yersiz olarak tahsil edilen vergiler, fazla veya yersiz tahsilatın mükelleften kaynaklanması halinde düzeltmeye dair müracaat tarihi, diğer hallerde verginin tahsili tarihinden düzeltme fişinin mükellefe tebliğ edildiği tarihe kadar geçen süre için aynı dönemde 6183 sayılı Kanuna göre belirlenen tecil faizi oranında hesaplanan faiz ile birlikte, 120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nci</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madde hükümlerine göre mükellefe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red</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ve iade edilir.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Vergi kanunları uyarınca iadesi gereken vergilerin, ilgili mevzuatı gereğince mükellef tarafından tamamlanması gereken bilgi ve belgelerin tamamlandığı tarihi takip eden üç ay içinde iade edilmemesi halinde, bu tutarlara üç aylık sürenin sonundan itibaren düzeltme fişinin mükellefe tebliğ edildiği tarihe kadar geçen süre için aynı dönemde 6183 sayılı Kanuna göre belirlenen tecil faizi oranında hesaplanan faiz, 120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nci</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madde hükümlerine göre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red</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ve iadesi gereken vergi ile birlikte mükellefe ödenir.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İhtirazi</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kayıtla beyan edilip ödendikten sonra yargı kararına göre iade edilip yine yargı kararı uyarınca tahsili gereken vergilere, iade tarihinden yargı kararının vergi dairesine tebliği tarihine kadar geçen süre için bu maddede yer alan esaslar dahilinde 6183 sayılı Amme Alacaklarının Tahsil Usulü Hakkında Kanuna göre belirlenen tecil faizi oranında gecikme faizi hesaplanır. </a:t>
            </a:r>
          </a:p>
          <a:p>
            <a:endParaRPr lang="tr-TR" dirty="0"/>
          </a:p>
        </p:txBody>
      </p:sp>
    </p:spTree>
    <p:extLst>
      <p:ext uri="{BB962C8B-B14F-4D97-AF65-F5344CB8AC3E}">
        <p14:creationId xmlns:p14="http://schemas.microsoft.com/office/powerpoint/2010/main" val="1774266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86937A3-E8D0-8A48-51F9-ED8EC46E91DC}"/>
              </a:ext>
            </a:extLst>
          </p:cNvPr>
          <p:cNvSpPr>
            <a:spLocks noGrp="1"/>
          </p:cNvSpPr>
          <p:nvPr>
            <p:ph idx="1"/>
          </p:nvPr>
        </p:nvSpPr>
        <p:spPr>
          <a:xfrm>
            <a:off x="0" y="0"/>
            <a:ext cx="11353800" cy="6176963"/>
          </a:xfrm>
        </p:spPr>
        <p:txBody>
          <a:bodyPr/>
          <a:lstStyle/>
          <a:p>
            <a:pPr marL="0" indent="0" algn="just">
              <a:lnSpc>
                <a:spcPct val="150000"/>
              </a:lnSpc>
              <a:spcAft>
                <a:spcPts val="800"/>
              </a:spcAft>
              <a:buNone/>
            </a:pP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3</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 Verginin Terkinini Talep Etme Hakkı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(VUK 115. Md.)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Yangın, yer sarsıntısı, yer kayması, su basması, kuraklık, don,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muzir</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hayvan ve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haşârat</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istilası ve bunlara benzer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âfetler</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yüzünden: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1. Varlıklarının en az üçte birini kaybeden mükelleflerin bu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âfetlerin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zarar verdiği gelir kaynakları ile ilgili bulunan vergi borçları ve vergi cezaları;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2. Mahsullerinin en az üçte birini kaybeden mükelleflerin,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âfete</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mâruz</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arazi için zararın tahakkuk ettiği hasat ve devşirme zamanına tesadüf eden yıla ait olarak tahakkuk ettirilen Arazi Vergisi borçları ve vergi cezaları; Maliye Bakanlığınca zararla mütenasip olmak üzere, kısmen veya tamamen terkin olunur. </a:t>
            </a:r>
          </a:p>
          <a:p>
            <a:endParaRPr lang="tr-TR" dirty="0"/>
          </a:p>
        </p:txBody>
      </p:sp>
    </p:spTree>
    <p:extLst>
      <p:ext uri="{BB962C8B-B14F-4D97-AF65-F5344CB8AC3E}">
        <p14:creationId xmlns:p14="http://schemas.microsoft.com/office/powerpoint/2010/main" val="3488538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0CF52FE-E1D4-15DD-ED3A-BD95E2AD0E36}"/>
              </a:ext>
            </a:extLst>
          </p:cNvPr>
          <p:cNvSpPr txBox="1"/>
          <p:nvPr/>
        </p:nvSpPr>
        <p:spPr>
          <a:xfrm>
            <a:off x="0" y="0"/>
            <a:ext cx="12192000" cy="7061164"/>
          </a:xfrm>
          <a:prstGeom prst="rect">
            <a:avLst/>
          </a:prstGeom>
          <a:noFill/>
        </p:spPr>
        <p:txBody>
          <a:bodyPr wrap="square">
            <a:spAutoFit/>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4</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Düzeltme Talebi Hakkı:</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(VUK 122. Md.)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Mükellefler, vergi muamelelerindeki hataların düzeltilmesini vergi dairesinden yazı ile isteyebilirler. Bunların posta ile taahhütlü olarak gönderilmesi caizdir.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5- Şikâyet Yolu İle Müracaat Hakkı:</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(VUK 124. Md.) </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Vergi mahkemesinde dava açma süresi geçtikten sonra yaptıkları düzeltme talepleri reddolunan mükellefler, şikayet yolu ile Maliye Bakanlığına müracaat edebilirler. Burada da talepleri reddolunanlar, 2577 sayılı İdari Yargılama Usulü Kanunu gereği; söz konusu idari eylemi Vergi Mahkemeleri nezdinde dava konusu yapabilirler. </a:t>
            </a:r>
          </a:p>
          <a:p>
            <a:pPr algn="just">
              <a:lnSpc>
                <a:spcPct val="150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6</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İmha edilmesi gereken mallar</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(VUK 278-A maddesi)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Bozulma, çürüme veya son kullanma tarihinin geçmesi gibi nedenlerle imha edilmesi gereken emtia, bu mahiyetteki imha işlemleri süreklilik arz eden mükelleflerin başvurularına istinaden, bu Kanunun 267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nci</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maddesinin ikinci fıkrasının üçüncü bendindeki usulle mukayyet olmaksızın, Maliye Bakanlığı tarafından belirlenen usul çerçevesinde ve tayin olunan imha oranı dikkate alınmak suretiyle değerlenebilir.</a:t>
            </a:r>
          </a:p>
          <a:p>
            <a:pPr algn="just">
              <a:lnSpc>
                <a:spcPct val="150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İmha oranı cari hesap dönemi + 5 hesap dönemi süresince kullanılır.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İlk başvurularda bu süre cari dönem + 3 hesap dönemidir. </a:t>
            </a:r>
          </a:p>
          <a:p>
            <a:pPr algn="just">
              <a:lnSpc>
                <a:spcPct val="150000"/>
              </a:lnSpc>
              <a:spcAft>
                <a:spcPts val="800"/>
              </a:spcAft>
            </a:pP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8785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B8BB33-D169-6615-0460-4B62BBCCA17B}"/>
              </a:ext>
            </a:extLst>
          </p:cNvPr>
          <p:cNvSpPr>
            <a:spLocks noChangeArrowheads="1"/>
          </p:cNvSpPr>
          <p:nvPr/>
        </p:nvSpPr>
        <p:spPr bwMode="auto">
          <a:xfrm>
            <a:off x="-353961" y="0"/>
            <a:ext cx="12192000" cy="6157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587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358775" algn="just" eaLnBrk="1" fontAlgn="base" hangingPunct="1">
              <a:lnSpc>
                <a:spcPct val="150000"/>
              </a:lnSpc>
              <a:spcBef>
                <a:spcPct val="0"/>
              </a:spcBef>
              <a:spcAft>
                <a:spcPts val="800"/>
              </a:spcAft>
              <a:buClrTx/>
              <a:buSzTx/>
              <a:buFontTx/>
              <a:buNone/>
              <a:tabLst/>
            </a:pPr>
            <a:r>
              <a:rPr lang="tr-TR" b="1" i="0" dirty="0">
                <a:solidFill>
                  <a:srgbClr val="000000"/>
                </a:solidFill>
                <a:effectLst/>
                <a:latin typeface="Times New Roman" panose="02020603050405020304" pitchFamily="18" charset="0"/>
              </a:rPr>
              <a:t>Uygulamadan yararlanabilecek mükellefler</a:t>
            </a:r>
          </a:p>
          <a:p>
            <a:pPr algn="just" eaLnBrk="1" hangingPunct="1">
              <a:lnSpc>
                <a:spcPct val="150000"/>
              </a:lnSpc>
              <a:spcAft>
                <a:spcPts val="800"/>
              </a:spcAft>
            </a:pPr>
            <a:r>
              <a:rPr lang="tr-TR" dirty="0">
                <a:latin typeface="Times New Roman" panose="02020603050405020304" pitchFamily="18" charset="0"/>
                <a:cs typeface="Times New Roman" panose="02020603050405020304" pitchFamily="18" charset="0"/>
              </a:rPr>
              <a:t>Yapacakları başvuru tarihinden önceki son hesap dönemine ait bilançolarında yer alan rakamlardan net satışları ile </a:t>
            </a:r>
          </a:p>
          <a:p>
            <a:pPr algn="just" eaLnBrk="1" hangingPunct="1">
              <a:lnSpc>
                <a:spcPct val="150000"/>
              </a:lnSpc>
              <a:spcAft>
                <a:spcPts val="800"/>
              </a:spcAft>
            </a:pPr>
            <a:r>
              <a:rPr lang="tr-TR" dirty="0">
                <a:latin typeface="Times New Roman" panose="02020603050405020304" pitchFamily="18" charset="0"/>
                <a:cs typeface="Times New Roman" panose="02020603050405020304" pitchFamily="18" charset="0"/>
              </a:rPr>
              <a:t>aktif büyüklüğünün aritmetik ortalamasının 10.000.000 TL’nin veya </a:t>
            </a:r>
          </a:p>
          <a:p>
            <a:pPr algn="just" eaLnBrk="1" hangingPunct="1">
              <a:lnSpc>
                <a:spcPct val="150000"/>
              </a:lnSpc>
              <a:spcAft>
                <a:spcPts val="800"/>
              </a:spcAft>
            </a:pPr>
            <a:r>
              <a:rPr lang="tr-TR" dirty="0">
                <a:latin typeface="Times New Roman" panose="02020603050405020304" pitchFamily="18" charset="0"/>
                <a:cs typeface="Times New Roman" panose="02020603050405020304" pitchFamily="18" charset="0"/>
              </a:rPr>
              <a:t>özsermaye büyüklüğünün 5.000.000 TL’nin üzerinde olması gerekmektedir.</a:t>
            </a:r>
            <a:endParaRPr lang="tr-TR" altLang="tr-TR" dirty="0">
              <a:latin typeface="Times New Roman" panose="02020603050405020304" pitchFamily="18" charset="0"/>
              <a:cs typeface="Times New Roman" panose="02020603050405020304" pitchFamily="18" charset="0"/>
            </a:endParaRPr>
          </a:p>
          <a:p>
            <a:pPr marR="0" lvl="0" indent="358775" algn="just" eaLnBrk="1" fontAlgn="base" hangingPunct="1">
              <a:lnSpc>
                <a:spcPct val="150000"/>
              </a:lnSpc>
              <a:spcBef>
                <a:spcPct val="0"/>
              </a:spcBef>
              <a:spcAft>
                <a:spcPts val="800"/>
              </a:spcAft>
              <a:buClrTx/>
              <a:buSzTx/>
              <a:buFontTx/>
              <a:buNone/>
              <a:tabLst/>
            </a:pPr>
            <a:r>
              <a:rPr lang="tr-TR" altLang="tr-TR" b="1" dirty="0">
                <a:latin typeface="Times New Roman" panose="02020603050405020304" pitchFamily="18" charset="0"/>
                <a:cs typeface="Times New Roman" panose="02020603050405020304" pitchFamily="18" charset="0"/>
              </a:rPr>
              <a:t>Uygulama Kapsamındaki mal grupları </a:t>
            </a:r>
          </a:p>
          <a:p>
            <a:pPr marR="0" lvl="0" indent="358775" algn="just" eaLnBrk="1" fontAlgn="base" hangingPunct="1">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 Her türlü et ve et ürünleri (kıyma, pastırma, sucuk, salam, sosis gibi),</a:t>
            </a:r>
          </a:p>
          <a:p>
            <a:pPr marR="0" lvl="0" indent="358775" algn="just" eaLnBrk="1" fontAlgn="base" hangingPunct="1">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 Her türlü süt ve süt ürünleri (peynir, yoğurt, ayran, kaymak,  tereyağı,  gibi),</a:t>
            </a:r>
          </a:p>
          <a:p>
            <a:pPr marR="0" lvl="0" indent="358775" algn="just" eaLnBrk="1" fontAlgn="base" hangingPunct="1">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 Yumurta,</a:t>
            </a:r>
          </a:p>
          <a:p>
            <a:pPr marR="0" lvl="0" indent="358775" algn="just" eaLnBrk="1" fontAlgn="base" hangingPunct="1">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 Taze sebze ve meyve,</a:t>
            </a:r>
          </a:p>
          <a:p>
            <a:pPr marR="0" lvl="0" indent="358775" algn="just" eaLnBrk="1" fontAlgn="base" hangingPunct="1">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 Pasta, kek, börek, ekmek gibi her türlü unlu mamuller,</a:t>
            </a:r>
          </a:p>
          <a:p>
            <a:pPr marR="0" lvl="0" indent="358775" algn="just" eaLnBrk="1" fontAlgn="base" hangingPunct="1">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 İlgili Bakanlık tarafından ruhsatlandırılan veya ithaline izin verilen insan ve hayvan sağlığı için kullanılan her türlü ilaç,</a:t>
            </a:r>
          </a:p>
          <a:p>
            <a:pPr marR="0" lvl="0" indent="358775" algn="just" eaLnBrk="1" fontAlgn="base" hangingPunct="1">
              <a:lnSpc>
                <a:spcPct val="150000"/>
              </a:lnSpc>
              <a:spcBef>
                <a:spcPct val="0"/>
              </a:spcBef>
              <a:spcAft>
                <a:spcPts val="800"/>
              </a:spcAft>
              <a:buClrTx/>
              <a:buSzTx/>
              <a:buFontTx/>
              <a:buNone/>
              <a:tabLst/>
            </a:pPr>
            <a:r>
              <a:rPr lang="tr-TR" altLang="tr-TR" dirty="0">
                <a:latin typeface="Times New Roman" panose="02020603050405020304" pitchFamily="18" charset="0"/>
                <a:cs typeface="Times New Roman" panose="02020603050405020304" pitchFamily="18" charset="0"/>
              </a:rPr>
              <a:t>ve benzeri emtianın faydalanması uygun bulunmuştur</a:t>
            </a:r>
            <a:r>
              <a:rPr kumimoji="0" lang="tr-TR" altLang="tr-TR"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endParaRPr kumimoji="0" lang="tr-TR" altLang="tr-T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3093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0B9210F-1ADD-6409-9455-8832D007B965}"/>
              </a:ext>
            </a:extLst>
          </p:cNvPr>
          <p:cNvSpPr txBox="1"/>
          <p:nvPr/>
        </p:nvSpPr>
        <p:spPr>
          <a:xfrm>
            <a:off x="0" y="1"/>
            <a:ext cx="12192000" cy="2945935"/>
          </a:xfrm>
          <a:prstGeom prst="rect">
            <a:avLst/>
          </a:prstGeom>
          <a:noFill/>
        </p:spPr>
        <p:txBody>
          <a:bodyPr wrap="square">
            <a:spAutoFit/>
          </a:bodyPr>
          <a:lstStyle/>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Kendi adlarına işe başlama bildiriminin alınması halinde, </a:t>
            </a:r>
            <a:endParaRPr lang="tr-TR" dirty="0">
              <a:latin typeface="Times New Roman" panose="02020603050405020304" pitchFamily="18" charset="0"/>
              <a:cs typeface="Times New Roman" panose="02020603050405020304" pitchFamily="18" charset="0"/>
            </a:endParaRPr>
          </a:p>
          <a:p>
            <a:pPr algn="just">
              <a:lnSpc>
                <a:spcPct val="150000"/>
              </a:lnSpc>
              <a:spcAft>
                <a:spcPts val="800"/>
              </a:spcAft>
            </a:pPr>
            <a:r>
              <a:rPr lang="tr-TR" sz="1800" b="1" u="sng" dirty="0">
                <a:effectLst/>
                <a:latin typeface="Times New Roman" panose="02020603050405020304" pitchFamily="18" charset="0"/>
                <a:ea typeface="Times New Roman" panose="02020603050405020304" pitchFamily="18" charset="0"/>
                <a:cs typeface="Times New Roman" panose="02020603050405020304" pitchFamily="18" charset="0"/>
              </a:rPr>
              <a:t>bunlar adına yeniden mükellefiyet tesis edilebilmesi için;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işe başlama bildiriminde bulunanların ve mükellefiyeti terkin edilenlerin </a:t>
            </a:r>
          </a:p>
          <a:p>
            <a:pPr algn="just">
              <a:lnSpc>
                <a:spcPct val="150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tüm vergi borçlarının ödenmiş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uygun görülen (2023 yılı için 440.000 ₺</a:t>
            </a:r>
            <a:r>
              <a:rPr lang="tr-TR" dirty="0">
                <a:latin typeface="Times New Roman" panose="02020603050405020304" pitchFamily="18" charset="0"/>
                <a:ea typeface="Times New Roman" panose="02020603050405020304" pitchFamily="18" charset="0"/>
                <a:cs typeface="Times New Roman" panose="02020603050405020304" pitchFamily="18" charset="0"/>
              </a:rPr>
              <a:t>) tutardan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ve düzenlenmiş olan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sahte belgelerde yer alan toplam tutarın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KDV Dahil )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10’undan az olmamak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üzere teminat verilmiş olması şarttır.</a:t>
            </a:r>
            <a:endParaRPr lang="tr-TR"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56690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28E0071-52DC-5B62-0481-CBB88DFEDD5A}"/>
              </a:ext>
            </a:extLst>
          </p:cNvPr>
          <p:cNvSpPr txBox="1"/>
          <p:nvPr/>
        </p:nvSpPr>
        <p:spPr>
          <a:xfrm>
            <a:off x="0" y="112542"/>
            <a:ext cx="12192000" cy="7061164"/>
          </a:xfrm>
          <a:prstGeom prst="rect">
            <a:avLst/>
          </a:prstGeom>
          <a:noFill/>
        </p:spPr>
        <p:txBody>
          <a:bodyPr wrap="square">
            <a:spAutoFit/>
          </a:bodyPr>
          <a:lstStyle/>
          <a:p>
            <a:pPr algn="just">
              <a:lnSpc>
                <a:spcPct val="150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7</a:t>
            </a: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 Amortisman ayırmada Azalan Bakiyeler Usulünü Seçebilme Hakkı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(VUK Mükerrer 315.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Bilanço esasına göre defter tutan mükelleflerden dileyenler, amortismana tabi iktisadi değerlerini, azalan bakiyeler üzerinden amortisman usulü ile yok edebilirler. </a:t>
            </a:r>
          </a:p>
          <a:p>
            <a:pPr algn="just">
              <a:lnSpc>
                <a:spcPct val="150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8</a:t>
            </a: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 İzaha Davet Uygulamasından Faydalanma Hakkı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(VUK 370.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Mükellefin izaha davet edilmesi talep etme hakkı </a:t>
            </a:r>
          </a:p>
          <a:p>
            <a:pPr algn="just">
              <a:lnSpc>
                <a:spcPct val="150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9</a:t>
            </a: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 Pişmanlık Hakkı: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(VUK 371.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“Pişmanlık ve ıslah” müessesesi ile beyana dayanan vergilerde vergi kanunlarına aykırı davranışları kendiliğinden bir dilekçe ile ilgili makamlara haber veren ve belirlenen şartlarda ödeyen mükelleflere vergi kaybına bağlı suçlara ilişkin cezalardan (vergi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ziyaı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ve kaçakçılık) kurtulma hakkı verilmiştir. </a:t>
            </a:r>
          </a:p>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10- Cezalarda İndirim Hakkı: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(VUK 376.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1. İkmalen, resen veya idarece tarh edilen vergiyi veya vergi farkını ve vergi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ziyaı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usulsüzlük ve özel usulsüzlük cezalarının yarısını ihbarnamelerin tebliğ tarihinden itibaren otuz gün içinde ilgili vergi dairesine başvurarak vadesinde veya 6183 sayılı Kanunda belirtilen türden teminat göstererek vadenin bitmesinden itibaren üç ay içinde ödeyeceğini bildirirse kesilen cezanın yarısı indirilir.</a:t>
            </a:r>
          </a:p>
          <a:p>
            <a:pPr algn="just">
              <a:lnSpc>
                <a:spcPct val="150000"/>
              </a:lnSpc>
              <a:spcAft>
                <a:spcPts val="800"/>
              </a:spcAft>
            </a:pP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750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50105DB4-AE1D-7406-25C4-483F2FC329B3}"/>
              </a:ext>
            </a:extLst>
          </p:cNvPr>
          <p:cNvSpPr txBox="1"/>
          <p:nvPr/>
        </p:nvSpPr>
        <p:spPr>
          <a:xfrm>
            <a:off x="0" y="0"/>
            <a:ext cx="12192000" cy="7408695"/>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11- Uzlaşma Hakkı: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(VUK Ek 1-11. Maddeler)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Uzlaşma, mükelleflerin adlarına yapılan tarhiyatı yargıya intikal ettirmeden önce, vergi idaresi ile tahakkuk edecek vergi ve ceza hususunda anlaşmak için başvurabilecekleri idari bir çözüm yoludur. </a:t>
            </a:r>
          </a:p>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12- Dava hakkı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(VUK 377.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Mükellefler ve kendilerine vergi cezası kesilenler, tarh edilen vergilere ve kesilen cezalara karşı vergi mahkemesinde dava açabilirler. </a:t>
            </a:r>
            <a:r>
              <a:rPr lang="tr-TR" sz="1800" b="1" dirty="0">
                <a:solidFill>
                  <a:srgbClr val="0070C0"/>
                </a:solidFill>
                <a:latin typeface="Times New Roman" panose="02020603050405020304" pitchFamily="18" charset="0"/>
                <a:cs typeface="Times New Roman" panose="02020603050405020304" pitchFamily="18" charset="0"/>
              </a:rPr>
              <a:t>2023 yılı için 20.000 </a:t>
            </a:r>
            <a:r>
              <a:rPr lang="tr-TR" sz="1800" b="1" dirty="0" err="1">
                <a:solidFill>
                  <a:srgbClr val="0070C0"/>
                </a:solidFill>
                <a:latin typeface="Times New Roman" panose="02020603050405020304" pitchFamily="18" charset="0"/>
                <a:cs typeface="Times New Roman" panose="02020603050405020304" pitchFamily="18" charset="0"/>
              </a:rPr>
              <a:t>TL’nın</a:t>
            </a:r>
            <a:r>
              <a:rPr lang="tr-TR" sz="1800" b="1" dirty="0">
                <a:solidFill>
                  <a:srgbClr val="0070C0"/>
                </a:solidFill>
                <a:latin typeface="Times New Roman" panose="02020603050405020304" pitchFamily="18" charset="0"/>
                <a:cs typeface="Times New Roman" panose="02020603050405020304" pitchFamily="18" charset="0"/>
              </a:rPr>
              <a:t> altında olan davalar </a:t>
            </a:r>
            <a:r>
              <a:rPr lang="tr-TR" sz="1800" dirty="0">
                <a:latin typeface="Times New Roman" panose="02020603050405020304" pitchFamily="18" charset="0"/>
                <a:cs typeface="Times New Roman" panose="02020603050405020304" pitchFamily="18" charset="0"/>
              </a:rPr>
              <a:t>hakkında vergi mahkemelerince verilen kararlar 2577 sayılı kanunun 45/1 maddesi uyarınca kesin olup, bunlara karşı istinaf yoluna başvurulamaz. Uyuşmazlık miktarı </a:t>
            </a:r>
            <a:r>
              <a:rPr lang="tr-TR" sz="1800" b="1" dirty="0">
                <a:solidFill>
                  <a:srgbClr val="0070C0"/>
                </a:solidFill>
                <a:latin typeface="Times New Roman" panose="02020603050405020304" pitchFamily="18" charset="0"/>
                <a:cs typeface="Times New Roman" panose="02020603050405020304" pitchFamily="18" charset="0"/>
              </a:rPr>
              <a:t>2023 yılı için 581.000 </a:t>
            </a:r>
            <a:r>
              <a:rPr lang="tr-TR" sz="1800" b="1" dirty="0" err="1">
                <a:solidFill>
                  <a:srgbClr val="0070C0"/>
                </a:solidFill>
                <a:latin typeface="Times New Roman" panose="02020603050405020304" pitchFamily="18" charset="0"/>
                <a:cs typeface="Times New Roman" panose="02020603050405020304" pitchFamily="18" charset="0"/>
              </a:rPr>
              <a:t>TL’nın</a:t>
            </a:r>
            <a:r>
              <a:rPr lang="tr-TR" sz="1800" b="1" dirty="0">
                <a:solidFill>
                  <a:srgbClr val="0070C0"/>
                </a:solidFill>
                <a:latin typeface="Times New Roman" panose="02020603050405020304" pitchFamily="18" charset="0"/>
                <a:cs typeface="Times New Roman" panose="02020603050405020304" pitchFamily="18" charset="0"/>
              </a:rPr>
              <a:t> altında olan davalarda</a:t>
            </a:r>
            <a:r>
              <a:rPr lang="tr-TR" sz="1800" dirty="0">
                <a:latin typeface="Times New Roman" panose="02020603050405020304" pitchFamily="18" charset="0"/>
                <a:cs typeface="Times New Roman" panose="02020603050405020304" pitchFamily="18" charset="0"/>
              </a:rPr>
              <a:t>, bölge idare mahkemesince verilen kararlar 2577 sayılı kanunun 46/b maddesi uyarınca kesin olup, bu kararlara karşı temyiz yoluna başvurulamaz. </a:t>
            </a:r>
          </a:p>
          <a:p>
            <a:pPr algn="just">
              <a:lnSpc>
                <a:spcPct val="150000"/>
              </a:lnSpc>
              <a:spcAft>
                <a:spcPts val="800"/>
              </a:spcAft>
            </a:pPr>
            <a:r>
              <a:rPr lang="tr-TR" sz="1800" b="1" dirty="0">
                <a:latin typeface="Times New Roman" panose="02020603050405020304" pitchFamily="18" charset="0"/>
                <a:ea typeface="Times New Roman" panose="02020603050405020304" pitchFamily="18" charset="0"/>
                <a:cs typeface="Times New Roman" panose="02020603050405020304" pitchFamily="18" charset="0"/>
              </a:rPr>
              <a:t>13. Kanun Yolundan Vazgeçme Müessesesinden Yararlanma Hakkı </a:t>
            </a:r>
            <a:r>
              <a:rPr lang="tr-TR" sz="1800" dirty="0">
                <a:latin typeface="Times New Roman" panose="02020603050405020304" pitchFamily="18" charset="0"/>
                <a:ea typeface="Times New Roman" panose="02020603050405020304" pitchFamily="18" charset="0"/>
                <a:cs typeface="Times New Roman" panose="02020603050405020304" pitchFamily="18" charset="0"/>
              </a:rPr>
              <a:t>(VUK 379. </a:t>
            </a:r>
            <a:r>
              <a:rPr lang="tr-TR" dirty="0">
                <a:latin typeface="Times New Roman" panose="02020603050405020304" pitchFamily="18" charset="0"/>
                <a:ea typeface="Times New Roman" panose="02020603050405020304" pitchFamily="18" charset="0"/>
                <a:cs typeface="Times New Roman" panose="02020603050405020304" pitchFamily="18" charset="0"/>
              </a:rPr>
              <a:t>Md.)</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tr-TR" b="1" dirty="0">
                <a:latin typeface="Times New Roman" panose="02020603050405020304" pitchFamily="18" charset="0"/>
                <a:ea typeface="Times New Roman" panose="02020603050405020304" pitchFamily="18" charset="0"/>
                <a:cs typeface="Times New Roman" panose="02020603050405020304" pitchFamily="18" charset="0"/>
              </a:rPr>
              <a:t>4</a:t>
            </a: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 Özelge Talep Hakkı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(VUK 413.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Vergi mükelleflerinin, kendi vergi durumlarıyla ilgili ve vergi uygulamaları sırasında açık olmayan ve tereddüde düştükleri konular hakkında Maliye Bakanlığı’ndan veya yetkili kıldığı makamlardan bilgi alma hakkı Vergi Usul Kanununda düzenlenmiştir. Buna göre, yetkili makamlar kendilerinden yazı ile istenecek açıklamaları en kısa zamanda yazı (özelge veya diğer bir deyişle mukteza) veya sirküler ile yanıtlamak zorundadır.</a:t>
            </a:r>
          </a:p>
          <a:p>
            <a:pPr algn="just">
              <a:lnSpc>
                <a:spcPct val="150000"/>
              </a:lnSpc>
              <a:spcAft>
                <a:spcPts val="800"/>
              </a:spcAft>
            </a:pP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07447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1B5D7D1-5402-06B5-89BA-9C9EEB2275FF}"/>
              </a:ext>
            </a:extLst>
          </p:cNvPr>
          <p:cNvSpPr txBox="1"/>
          <p:nvPr/>
        </p:nvSpPr>
        <p:spPr>
          <a:xfrm>
            <a:off x="0" y="0"/>
            <a:ext cx="12192000" cy="5541710"/>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15 - Vergi İncelemesi Sırasındaki Haklar: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Defter ve belgelerini ibraz etmek için ek süre isteme hakkı (VUK 17. Md.)</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Fiili envanterin yapılmasının gerektirdiği giderlerin kendisine ödenmesini isteme hakkı (VUK 134.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Vergi inceleme elemanının kimliğini görme hakkı (VUK 136.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İnceleme konusunu ve kapsamını öğrenme hakkı (VUK 140.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İncelemenin kanunda belirtilen sürelerde bitirilmesini isteme hakkı (VUK 140.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Vergi inceleme raporlarının mevzuata (Vergi kanunlarıyla ilgili Cumhurbaşkanı kararı, yönetmelik, genel tebliğ ve sirkülere) uygun olmasını isteme hakkı (VUK 140.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İşyerinde yapılan incelemelerde resmi mesai saatleri dışında inceleme yapılmamasını isteme hakkı (VUK 140.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İncelemenin işyerinin faaliyetini engellememesini isteme hakkı (VUK 140.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Vergi incelemesinin bittiğine ilişkin resmi bir yazıyı isteme hakkı (VUK 140 Md.) </a:t>
            </a:r>
          </a:p>
        </p:txBody>
      </p:sp>
    </p:spTree>
    <p:extLst>
      <p:ext uri="{BB962C8B-B14F-4D97-AF65-F5344CB8AC3E}">
        <p14:creationId xmlns:p14="http://schemas.microsoft.com/office/powerpoint/2010/main" val="39947131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F7FC3445-FB80-A15A-E084-C74E003FAD46}"/>
              </a:ext>
            </a:extLst>
          </p:cNvPr>
          <p:cNvSpPr txBox="1"/>
          <p:nvPr/>
        </p:nvSpPr>
        <p:spPr>
          <a:xfrm>
            <a:off x="112542" y="112542"/>
            <a:ext cx="12079458" cy="3571940"/>
          </a:xfrm>
          <a:prstGeom prst="rect">
            <a:avLst/>
          </a:prstGeom>
          <a:noFill/>
        </p:spPr>
        <p:txBody>
          <a:bodyPr wrap="square">
            <a:spAutoFit/>
          </a:bodyPr>
          <a:lstStyle/>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Tutanaktan bir nüsha alma hakkı (VUK 141.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Hakkında yapılan ihbarın doğru çıkmaması sonucunda muhbirin adını isteme hakkı (VUK 142.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El konulmuş defter ve vesikalardan faydalanma hakkı (VUK 144.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Süresi gelen beyannamelerini verebilmek için muhafaza altındaki defter ve belgelerini isteme hakkı (VUK 144.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Vergi inceleme tutanaklarına itiraz ve görüşlerinin yazılmasını isteme hakkı (VUK 145.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Kayıtların işlenmesi için ek süre isteme hakkı (VUK 146. Md.)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Kayıtlarını yeniden tasdik ettireceği bir deftere veya iade edilen defterine işleme hakkı (VUK 146. Md)</a:t>
            </a:r>
          </a:p>
        </p:txBody>
      </p:sp>
    </p:spTree>
    <p:extLst>
      <p:ext uri="{BB962C8B-B14F-4D97-AF65-F5344CB8AC3E}">
        <p14:creationId xmlns:p14="http://schemas.microsoft.com/office/powerpoint/2010/main" val="42947378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CCB71-6F04-E651-0333-104F2A231783}"/>
              </a:ext>
            </a:extLst>
          </p:cNvPr>
          <p:cNvSpPr>
            <a:spLocks noGrp="1"/>
          </p:cNvSpPr>
          <p:nvPr>
            <p:ph type="title"/>
          </p:nvPr>
        </p:nvSpPr>
        <p:spPr>
          <a:xfrm>
            <a:off x="14067" y="0"/>
            <a:ext cx="10325687" cy="535206"/>
          </a:xfrm>
        </p:spPr>
        <p:txBody>
          <a:bodyPr>
            <a:normAutofit/>
          </a:bodyPr>
          <a:lstStyle/>
          <a:p>
            <a:r>
              <a:rPr lang="tr-TR" sz="2000" b="1" dirty="0">
                <a:latin typeface="Times New Roman" panose="02020603050405020304" pitchFamily="18" charset="0"/>
                <a:cs typeface="Times New Roman" panose="02020603050405020304" pitchFamily="18" charset="0"/>
              </a:rPr>
              <a:t>İZAHA DAVET UYGULAMASI </a:t>
            </a:r>
          </a:p>
        </p:txBody>
      </p:sp>
      <p:sp>
        <p:nvSpPr>
          <p:cNvPr id="3" name="İçerik Yer Tutucusu 2">
            <a:extLst>
              <a:ext uri="{FF2B5EF4-FFF2-40B4-BE49-F238E27FC236}">
                <a16:creationId xmlns:a16="http://schemas.microsoft.com/office/drawing/2014/main" id="{A32A0B77-C493-3200-3F31-4A031A066B81}"/>
              </a:ext>
            </a:extLst>
          </p:cNvPr>
          <p:cNvSpPr>
            <a:spLocks noGrp="1"/>
          </p:cNvSpPr>
          <p:nvPr>
            <p:ph idx="1"/>
          </p:nvPr>
        </p:nvSpPr>
        <p:spPr>
          <a:xfrm>
            <a:off x="14067" y="535206"/>
            <a:ext cx="11339733" cy="5641757"/>
          </a:xfrm>
        </p:spPr>
        <p:txBody>
          <a:bodyPr/>
          <a:lstStyle/>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Vergi incelemesine başlanmamış,</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Takdir komisyonuna sevk edilmemiş,</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Bir ihbar yapılmamış,</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VUK’un 359. Maddesinde belirtilen suçlardan birini işlenmemiş olunması durumunda,</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VUK’un 370. Maddesi kapsamında izaha davet uygulamasında yararlanılabilir.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Mükellefler 01.01.2020 itibariyle artık herhangi bir konu kısıtlaması olmaksızın izaha davet edilebilirler.</a:t>
            </a:r>
          </a:p>
          <a:p>
            <a:pPr>
              <a:lnSpc>
                <a:spcPct val="150000"/>
              </a:lnSpc>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Kendisine izaha davet yazısı tebliğ edilen mükellefler, davet konusu tespitle sınırlı olarak, bu Kanunun 371 inci maddesinde yer alan pişmanlık hükümlerinden yararlanamaz.</a:t>
            </a:r>
          </a:p>
          <a:p>
            <a:endParaRPr lang="tr-TR" dirty="0"/>
          </a:p>
        </p:txBody>
      </p:sp>
    </p:spTree>
    <p:extLst>
      <p:ext uri="{BB962C8B-B14F-4D97-AF65-F5344CB8AC3E}">
        <p14:creationId xmlns:p14="http://schemas.microsoft.com/office/powerpoint/2010/main" val="11468084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C42942E-16AC-2E07-8853-0B94E6123FF4}"/>
              </a:ext>
            </a:extLst>
          </p:cNvPr>
          <p:cNvSpPr>
            <a:spLocks noGrp="1"/>
          </p:cNvSpPr>
          <p:nvPr>
            <p:ph idx="1"/>
          </p:nvPr>
        </p:nvSpPr>
        <p:spPr>
          <a:xfrm>
            <a:off x="0" y="0"/>
            <a:ext cx="12192000" cy="6858000"/>
          </a:xfrm>
        </p:spPr>
        <p:txBody>
          <a:bodyPr>
            <a:normAutofit/>
          </a:bodyPr>
          <a:lstStyle/>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İzaha davet yazısı Vergi Denetim Kurulu veya Vergi Dairesi tarafından hazırlanır.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Mükellefe şüpheli konular hakkında 30 günlük bir izah süresi verilir. Mükellefin bu süre içeresinde izah yazısını yetkili mercilere ulaştırması gerekir.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Cevap makul bir gerekçeye dayanıyorsa ve vergi ziya-ı doğmadığına kanaat getirilmişse mükellefe herhangi bir işlem tesis edilmez. Takdir komisyonuna veya incelemeye sevk edilmez.</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Mükelleflerce yapılan izahın yeterli bulunmaması hâlinde, değerlendirme sonucunu içeren yazının tebliğ edildiği tarihten itibaren otuz gün içerisinde;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hiç verilmemiş olan vergi beyannamelerinin verilmesi,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eksik veya yanlış yapılan vergi beyanının tamamlanması veya düzeltilmesi ve ödeme süresi geçmiş bulunan vergilerin  ödenmesi,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 oranında vergi ziya-ı cezası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vade tarihinden ödeme vadesine kadar geçen süre için izah zammı hesaplanır.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363949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CE8659-35B7-6A3D-E0D3-4EA4739D054C}"/>
              </a:ext>
            </a:extLst>
          </p:cNvPr>
          <p:cNvSpPr>
            <a:spLocks noGrp="1"/>
          </p:cNvSpPr>
          <p:nvPr>
            <p:ph idx="1"/>
          </p:nvPr>
        </p:nvSpPr>
        <p:spPr>
          <a:xfrm>
            <a:off x="0" y="0"/>
            <a:ext cx="11353800" cy="6858000"/>
          </a:xfrm>
        </p:spPr>
        <p:txBody>
          <a:bodyPr>
            <a:normAutofit lnSpcReduction="10000"/>
          </a:bodyPr>
          <a:lstStyle/>
          <a:p>
            <a:pPr algn="just">
              <a:lnSpc>
                <a:spcPct val="150000"/>
              </a:lnSpc>
              <a:spcAft>
                <a:spcPts val="800"/>
              </a:spcAft>
            </a:pPr>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İzah zammı;</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normal vade tarihi ile ödeme süresi arasında gecikme zammı oranında ay kesirleri tam ay olarak hesaplanır.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İzaha davet kapsamında verilecek beyannameler için pişmanlık hükümlerinden faydalanılamaz ancak uzlaşma hükümlerinden faydalanabilir.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Eğer sahte belge kullanma fiili söz konusu ise;</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Sahte belge kullananlar izaha davet uygulamasından faydalanamazlar.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latin typeface="Times New Roman" panose="02020603050405020304" pitchFamily="18" charset="0"/>
                <a:cs typeface="Times New Roman" panose="02020603050405020304" pitchFamily="18" charset="0"/>
              </a:rPr>
              <a:t>Sahte veya muhteviyatı itibarıyla yanıltıcı belge kullanma fiilinin işlenmiş olabileceğine dair yapılan ön tespitlerde, kullanılan sahte veya muhteviyatı itibarıyla yanıltıcı belge tutarı, bir takvim yılında (2023 yılı için 320.000 ₺) Türk lirasını geçmeyen veya bu tutarı geçse bile ilgili yıldaki toplam mal ve hizmet alışlarının %5’ini aşmayan mükelleflere ön tespite ilişkin yazı tebliğ edilebilir. </a:t>
            </a: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Sahte belge kullanımı söz konusu olan mükelleflere bu durumda cevap hakkı tanınmaz doğrudan ön tespit yazısı gönderilir.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 durumda mükellefin uzlaşma talep etme hakkı olmaz</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7283546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C754B6-1EAD-EEAE-67F8-23E44E32B18F}"/>
              </a:ext>
            </a:extLst>
          </p:cNvPr>
          <p:cNvSpPr>
            <a:spLocks noGrp="1"/>
          </p:cNvSpPr>
          <p:nvPr>
            <p:ph idx="1"/>
          </p:nvPr>
        </p:nvSpPr>
        <p:spPr>
          <a:xfrm>
            <a:off x="0" y="0"/>
            <a:ext cx="12192000" cy="6858000"/>
          </a:xfrm>
        </p:spPr>
        <p:txBody>
          <a:bodyPr/>
          <a:lstStyle/>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İzaha davet müessesesinden faydalanabilmeleri için kullanılan sahte belge faturalarının toplam bedeli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2023 yılı için 320.000 TL’yi </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geçmemiş olmalı.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Eğer bu tutarı aşıyorsa o dönem içerisinde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toplam alışlarının % 5 ‘inin altında kalmalıdır</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Bu ikisinin birlikte oluşması durumunda izaha davet müessesesinden faydalanma imkanı bulunmamaktadır.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 sınırlar her bir hesap dönemi için ayrı ayrı değerlendirilir. (bu tutar, her yıl bir önceki yıla ilişkin olarak bu Kanun uyarınca belirlenen yeniden değerleme oranında artırılmak suretiyle uygulanır).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Ön tespit yazısının ulaşmasından itibaren 30 gün içerisinde beyannameler düzeltilmez ve ödenmezse takdir komisyonuna veya incelemeye sevk edilir ve özel esaslara dahil edilir.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Mükellef beyannamelerini düzeltirse;</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Vergi aslı + %20 oranında Vergi ziya-ı + izah zammı ödenir.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Eğer beyannameler düzeltilir fakat ödeme yapılmazsa bu durumda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Vergi aslı + % 50 Vergi ziya-ı + gecikme faizi şeklinde uygulanır.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9585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C019DC7-16C8-F1C3-9DA9-F8F666946E2C}"/>
              </a:ext>
            </a:extLst>
          </p:cNvPr>
          <p:cNvSpPr>
            <a:spLocks noGrp="1"/>
          </p:cNvSpPr>
          <p:nvPr>
            <p:ph idx="1"/>
          </p:nvPr>
        </p:nvSpPr>
        <p:spPr>
          <a:xfrm>
            <a:off x="56271" y="0"/>
            <a:ext cx="12192000" cy="6858000"/>
          </a:xfrm>
        </p:spPr>
        <p:txBody>
          <a:bodyPr/>
          <a:lstStyle/>
          <a:p>
            <a:pPr marL="0" indent="0">
              <a:buNone/>
            </a:pPr>
            <a:r>
              <a:rPr lang="tr-TR" sz="1800" b="1" dirty="0">
                <a:latin typeface="Times New Roman" panose="02020603050405020304" pitchFamily="18" charset="0"/>
                <a:cs typeface="Times New Roman" panose="02020603050405020304" pitchFamily="18" charset="0"/>
              </a:rPr>
              <a:t>Örnek </a:t>
            </a:r>
          </a:p>
          <a:p>
            <a:r>
              <a:rPr lang="tr-TR" sz="1800" dirty="0">
                <a:latin typeface="Times New Roman" panose="02020603050405020304" pitchFamily="18" charset="0"/>
                <a:cs typeface="Times New Roman" panose="02020603050405020304" pitchFamily="18" charset="0"/>
              </a:rPr>
              <a:t>(A) A.Ş. Vergi tekniği raporuyla sahte belge düzenleyicisi olarak tespit edilmiştir. </a:t>
            </a:r>
          </a:p>
          <a:p>
            <a:pPr>
              <a:lnSpc>
                <a:spcPct val="150000"/>
              </a:lnSpc>
            </a:pPr>
            <a:r>
              <a:rPr lang="tr-TR" sz="1800" dirty="0">
                <a:latin typeface="Times New Roman" panose="02020603050405020304" pitchFamily="18" charset="0"/>
                <a:cs typeface="Times New Roman" panose="02020603050405020304" pitchFamily="18" charset="0"/>
              </a:rPr>
              <a:t>(B) A.Ş. 2022 yılında alım yaptığı faturalardan 3 adeti (A) A.Ş. tarafından düzenlenmiştir. 3 Adet faturanın KDV hariç tutarı 135.000 ₺’</a:t>
            </a:r>
            <a:r>
              <a:rPr lang="tr-TR" sz="1800" dirty="0" err="1">
                <a:latin typeface="Times New Roman" panose="02020603050405020304" pitchFamily="18" charset="0"/>
                <a:cs typeface="Times New Roman" panose="02020603050405020304" pitchFamily="18" charset="0"/>
              </a:rPr>
              <a:t>dir</a:t>
            </a:r>
            <a:r>
              <a:rPr lang="tr-TR" sz="1800" dirty="0">
                <a:latin typeface="Times New Roman" panose="02020603050405020304" pitchFamily="18" charset="0"/>
                <a:cs typeface="Times New Roman" panose="02020603050405020304" pitchFamily="18" charset="0"/>
              </a:rPr>
              <a:t>. </a:t>
            </a:r>
          </a:p>
          <a:p>
            <a:r>
              <a:rPr lang="tr-TR" sz="1800" dirty="0">
                <a:latin typeface="Times New Roman" panose="02020603050405020304" pitchFamily="18" charset="0"/>
                <a:cs typeface="Times New Roman" panose="02020603050405020304" pitchFamily="18" charset="0"/>
              </a:rPr>
              <a:t>(B) A.Ş.’</a:t>
            </a:r>
            <a:r>
              <a:rPr lang="tr-TR" sz="1800" dirty="0" err="1">
                <a:latin typeface="Times New Roman" panose="02020603050405020304" pitchFamily="18" charset="0"/>
                <a:cs typeface="Times New Roman" panose="02020603050405020304" pitchFamily="18" charset="0"/>
              </a:rPr>
              <a:t>nin</a:t>
            </a:r>
            <a:r>
              <a:rPr lang="tr-TR" sz="1800" dirty="0">
                <a:latin typeface="Times New Roman" panose="02020603050405020304" pitchFamily="18" charset="0"/>
                <a:cs typeface="Times New Roman" panose="02020603050405020304" pitchFamily="18" charset="0"/>
              </a:rPr>
              <a:t> 2022 yılında KDV hariç alışları 2.400.000 ₺’</a:t>
            </a:r>
            <a:r>
              <a:rPr lang="tr-TR" sz="1800" dirty="0" err="1">
                <a:latin typeface="Times New Roman" panose="02020603050405020304" pitchFamily="18" charset="0"/>
                <a:cs typeface="Times New Roman" panose="02020603050405020304" pitchFamily="18" charset="0"/>
              </a:rPr>
              <a:t>dir</a:t>
            </a:r>
            <a:r>
              <a:rPr lang="tr-TR" sz="1800" dirty="0">
                <a:latin typeface="Times New Roman" panose="02020603050405020304" pitchFamily="18" charset="0"/>
                <a:cs typeface="Times New Roman" panose="02020603050405020304" pitchFamily="18" charset="0"/>
              </a:rPr>
              <a:t>. </a:t>
            </a:r>
          </a:p>
          <a:p>
            <a:endParaRPr lang="tr-TR" sz="1800" dirty="0">
              <a:latin typeface="Times New Roman" panose="02020603050405020304" pitchFamily="18" charset="0"/>
              <a:cs typeface="Times New Roman" panose="02020603050405020304" pitchFamily="18" charset="0"/>
            </a:endParaRPr>
          </a:p>
          <a:p>
            <a:pPr marL="0" indent="0">
              <a:buNone/>
            </a:pPr>
            <a:r>
              <a:rPr lang="tr-TR" sz="1800" b="1" dirty="0">
                <a:latin typeface="Times New Roman" panose="02020603050405020304" pitchFamily="18" charset="0"/>
                <a:cs typeface="Times New Roman" panose="02020603050405020304" pitchFamily="18" charset="0"/>
              </a:rPr>
              <a:t>Çözüm</a:t>
            </a:r>
          </a:p>
          <a:p>
            <a:pPr>
              <a:lnSpc>
                <a:spcPct val="150000"/>
              </a:lnSpc>
            </a:pPr>
            <a:r>
              <a:rPr lang="tr-TR" sz="1800" dirty="0">
                <a:latin typeface="Times New Roman" panose="02020603050405020304" pitchFamily="18" charset="0"/>
                <a:cs typeface="Times New Roman" panose="02020603050405020304" pitchFamily="18" charset="0"/>
              </a:rPr>
              <a:t>Sahte veya muhteviyatı itibarıyla yanıltıcı belge kullanma fiilinin işlenmiş olabileceğine dair yapılan ön tespitlerde, kullanılan sahte veya muhteviyatı itibarıyla yanıltıcı belge tutarı, bir takvim yılında (2022 yılı için 148.000 ₺), (2023 yılı için 320.000 ₺) Türk lirasını geçmeyen veya bu tutarı geçse bile ilgili yıldaki toplam mal ve hizmet alışlarının %5’ini aşmayan mükelleflere ön tespite ilişkin yazı tebliğ edilebilir. </a:t>
            </a:r>
          </a:p>
          <a:p>
            <a:r>
              <a:rPr lang="tr-TR" sz="1800" dirty="0">
                <a:latin typeface="Times New Roman" panose="02020603050405020304" pitchFamily="18" charset="0"/>
                <a:cs typeface="Times New Roman" panose="02020603050405020304" pitchFamily="18" charset="0"/>
              </a:rPr>
              <a:t>2.400.000* %5 = 120.000 ₺ </a:t>
            </a:r>
          </a:p>
          <a:p>
            <a:pPr>
              <a:lnSpc>
                <a:spcPct val="150000"/>
              </a:lnSpc>
            </a:pPr>
            <a:r>
              <a:rPr lang="tr-TR" sz="1800" dirty="0">
                <a:latin typeface="Times New Roman" panose="02020603050405020304" pitchFamily="18" charset="0"/>
                <a:cs typeface="Times New Roman" panose="02020603050405020304" pitchFamily="18" charset="0"/>
              </a:rPr>
              <a:t>Her ne kadar belge kullanım tutarı toplam belge tutarının %5’ini aşmış olsa dahi 2022 yılı için belirlenen kullanım tutarının altında kalmış olması sebebiyle bu müesseseden yararlanabilecektir. </a:t>
            </a:r>
          </a:p>
        </p:txBody>
      </p:sp>
    </p:spTree>
    <p:extLst>
      <p:ext uri="{BB962C8B-B14F-4D97-AF65-F5344CB8AC3E}">
        <p14:creationId xmlns:p14="http://schemas.microsoft.com/office/powerpoint/2010/main" val="35681008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944595E-F1C4-FCD2-96DA-E75C07497719}"/>
              </a:ext>
            </a:extLst>
          </p:cNvPr>
          <p:cNvSpPr>
            <a:spLocks noGrp="1"/>
          </p:cNvSpPr>
          <p:nvPr>
            <p:ph idx="1"/>
          </p:nvPr>
        </p:nvSpPr>
        <p:spPr>
          <a:xfrm>
            <a:off x="0" y="0"/>
            <a:ext cx="12192000" cy="6858000"/>
          </a:xfrm>
        </p:spPr>
        <p:txBody>
          <a:bodyPr/>
          <a:lstStyle/>
          <a:p>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Alış tutarı 135.000 ₺ </a:t>
            </a:r>
          </a:p>
          <a:p>
            <a:r>
              <a:rPr lang="tr-TR" sz="1800" dirty="0">
                <a:latin typeface="Times New Roman" panose="02020603050405020304" pitchFamily="18" charset="0"/>
                <a:cs typeface="Times New Roman" panose="02020603050405020304" pitchFamily="18" charset="0"/>
              </a:rPr>
              <a:t>KDV 135.000 *  %18 = 24.300 ₺ </a:t>
            </a:r>
          </a:p>
          <a:p>
            <a:r>
              <a:rPr lang="tr-TR" sz="1800" dirty="0">
                <a:latin typeface="Times New Roman" panose="02020603050405020304" pitchFamily="18" charset="0"/>
                <a:cs typeface="Times New Roman" panose="02020603050405020304" pitchFamily="18" charset="0"/>
              </a:rPr>
              <a:t>Vergi Aslı 24.300 ₺ </a:t>
            </a:r>
          </a:p>
          <a:p>
            <a:r>
              <a:rPr lang="tr-TR" sz="1800" dirty="0">
                <a:latin typeface="Times New Roman" panose="02020603050405020304" pitchFamily="18" charset="0"/>
                <a:cs typeface="Times New Roman" panose="02020603050405020304" pitchFamily="18" charset="0"/>
              </a:rPr>
              <a:t>Vergi Ziya-ı Cezası = 24.300*%20 = 4.860 ₺</a:t>
            </a:r>
          </a:p>
          <a:p>
            <a:r>
              <a:rPr lang="tr-TR" sz="1800" dirty="0">
                <a:latin typeface="Times New Roman" panose="02020603050405020304" pitchFamily="18" charset="0"/>
                <a:cs typeface="Times New Roman" panose="02020603050405020304" pitchFamily="18" charset="0"/>
              </a:rPr>
              <a:t>İzah zammı </a:t>
            </a:r>
          </a:p>
          <a:p>
            <a:r>
              <a:rPr lang="tr-TR" sz="1800" dirty="0">
                <a:latin typeface="Times New Roman" panose="02020603050405020304" pitchFamily="18" charset="0"/>
                <a:cs typeface="Times New Roman" panose="02020603050405020304" pitchFamily="18" charset="0"/>
              </a:rPr>
              <a:t>Vade tarihi ile ödeme için verilen son tarih aralığında </a:t>
            </a:r>
          </a:p>
          <a:p>
            <a:r>
              <a:rPr lang="tr-TR" sz="1800" dirty="0">
                <a:latin typeface="Times New Roman" panose="02020603050405020304" pitchFamily="18" charset="0"/>
                <a:cs typeface="Times New Roman" panose="02020603050405020304" pitchFamily="18" charset="0"/>
              </a:rPr>
              <a:t>gecikme faizi oranında </a:t>
            </a:r>
          </a:p>
          <a:p>
            <a:r>
              <a:rPr lang="tr-TR" sz="1800" dirty="0">
                <a:latin typeface="Times New Roman" panose="02020603050405020304" pitchFamily="18" charset="0"/>
                <a:cs typeface="Times New Roman" panose="02020603050405020304" pitchFamily="18" charset="0"/>
              </a:rPr>
              <a:t>ay kesirleri tam ay olarak sayılır ve hesaplanır.</a:t>
            </a:r>
          </a:p>
          <a:p>
            <a:r>
              <a:rPr lang="tr-TR" sz="1800" dirty="0">
                <a:latin typeface="Times New Roman" panose="02020603050405020304" pitchFamily="18" charset="0"/>
                <a:cs typeface="Times New Roman" panose="02020603050405020304" pitchFamily="18" charset="0"/>
              </a:rPr>
              <a:t>Bu durumda ödenecek tutar </a:t>
            </a:r>
          </a:p>
          <a:p>
            <a:r>
              <a:rPr lang="tr-TR" sz="1800" dirty="0">
                <a:latin typeface="Times New Roman" panose="02020603050405020304" pitchFamily="18" charset="0"/>
                <a:cs typeface="Times New Roman" panose="02020603050405020304" pitchFamily="18" charset="0"/>
              </a:rPr>
              <a:t>Vergi Aslı + Vergi ziya-ı cezası + izah zammı </a:t>
            </a:r>
          </a:p>
          <a:p>
            <a:r>
              <a:rPr lang="tr-TR" sz="1800" dirty="0">
                <a:latin typeface="Times New Roman" panose="02020603050405020304" pitchFamily="18" charset="0"/>
                <a:cs typeface="Times New Roman" panose="02020603050405020304" pitchFamily="18" charset="0"/>
              </a:rPr>
              <a:t>Toplamı kadar olacaktır. </a:t>
            </a:r>
          </a:p>
          <a:p>
            <a:endParaRPr lang="tr-TR" dirty="0"/>
          </a:p>
        </p:txBody>
      </p:sp>
    </p:spTree>
    <p:extLst>
      <p:ext uri="{BB962C8B-B14F-4D97-AF65-F5344CB8AC3E}">
        <p14:creationId xmlns:p14="http://schemas.microsoft.com/office/powerpoint/2010/main" val="2833485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A060BB44-1B29-F67A-1D83-B696996FFF03}"/>
              </a:ext>
            </a:extLst>
          </p:cNvPr>
          <p:cNvSpPr txBox="1"/>
          <p:nvPr/>
        </p:nvSpPr>
        <p:spPr>
          <a:xfrm>
            <a:off x="0" y="1"/>
            <a:ext cx="12191999" cy="4915705"/>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Örnek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Ünal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A.Ş.’ye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düzenlenen inceleme raporunda sahte belge düzenleme dışında herhangi bir ticari zirai veya mesleki faaliyetinin bulunmadığı tespit edilmiştir. Mükellefin mükellefiyet kaydı 12.08.2023 tarihinde terkin edilmiştir. Mükellefe kesilen vergi ve cezaların toplamı 3.</a:t>
            </a:r>
            <a:r>
              <a:rPr lang="tr-TR" dirty="0">
                <a:latin typeface="Times New Roman" panose="02020603050405020304" pitchFamily="18" charset="0"/>
                <a:ea typeface="Times New Roman" panose="02020603050405020304" pitchFamily="18" charset="0"/>
                <a:cs typeface="Times New Roman" panose="02020603050405020304" pitchFamily="18" charset="0"/>
              </a:rPr>
              <a:t>6</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00.000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dir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Firmanın düzenlediği faturaların tutarı ise 13.000.000 ₺’</a:t>
            </a:r>
            <a:r>
              <a:rPr lang="tr-TR" dirty="0" err="1">
                <a:effectLst/>
                <a:latin typeface="Times New Roman" panose="02020603050405020304" pitchFamily="18" charset="0"/>
                <a:ea typeface="Times New Roman" panose="02020603050405020304" pitchFamily="18" charset="0"/>
                <a:cs typeface="Times New Roman" panose="02020603050405020304" pitchFamily="18" charset="0"/>
              </a:rPr>
              <a:t>dir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Ünal A.Ş ortaklık yapısı şöyledir.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Tolga Ünal		%40</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Nilhan Ünal		% 5</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Nilsu Ünal 		% 5</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Orhan Ünal		%50</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Şirketin Yönetim kurulu başkanı Nilhan Ünal’dır. </a:t>
            </a:r>
          </a:p>
        </p:txBody>
      </p:sp>
    </p:spTree>
    <p:extLst>
      <p:ext uri="{BB962C8B-B14F-4D97-AF65-F5344CB8AC3E}">
        <p14:creationId xmlns:p14="http://schemas.microsoft.com/office/powerpoint/2010/main" val="16036627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B264CD-114E-1073-88C2-550E3F567340}"/>
              </a:ext>
            </a:extLst>
          </p:cNvPr>
          <p:cNvSpPr>
            <a:spLocks noGrp="1"/>
          </p:cNvSpPr>
          <p:nvPr>
            <p:ph type="title"/>
          </p:nvPr>
        </p:nvSpPr>
        <p:spPr>
          <a:xfrm>
            <a:off x="0" y="0"/>
            <a:ext cx="5162843" cy="675248"/>
          </a:xfrm>
        </p:spPr>
        <p:txBody>
          <a:bodyPr>
            <a:normAutofit/>
          </a:bodyPr>
          <a:lstStyle/>
          <a:p>
            <a:r>
              <a:rPr lang="tr-TR" sz="2000" b="1" dirty="0">
                <a:latin typeface="Times New Roman" panose="02020603050405020304" pitchFamily="18" charset="0"/>
                <a:cs typeface="Times New Roman" panose="02020603050405020304" pitchFamily="18" charset="0"/>
              </a:rPr>
              <a:t>PİŞMANLIK VE ISLAH </a:t>
            </a:r>
          </a:p>
        </p:txBody>
      </p:sp>
      <p:sp>
        <p:nvSpPr>
          <p:cNvPr id="3" name="İçerik Yer Tutucusu 2">
            <a:extLst>
              <a:ext uri="{FF2B5EF4-FFF2-40B4-BE49-F238E27FC236}">
                <a16:creationId xmlns:a16="http://schemas.microsoft.com/office/drawing/2014/main" id="{7C184CA4-4003-7452-99C8-73D3533A8B60}"/>
              </a:ext>
            </a:extLst>
          </p:cNvPr>
          <p:cNvSpPr>
            <a:spLocks noGrp="1"/>
          </p:cNvSpPr>
          <p:nvPr>
            <p:ph idx="1"/>
          </p:nvPr>
        </p:nvSpPr>
        <p:spPr>
          <a:xfrm>
            <a:off x="0" y="675248"/>
            <a:ext cx="12192000" cy="6182751"/>
          </a:xfrm>
        </p:spPr>
        <p:txBody>
          <a:bodyPr>
            <a:normAutofit/>
          </a:bodyPr>
          <a:lstStyle/>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Beyana dayanan vergilerde;</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vergi </a:t>
            </a:r>
            <a:r>
              <a:rPr lang="tr-T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ziyaı</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cezasını gerektiren fiilleri işleyen mükelleflerle bunların işlenişine iştirak eden diğer kişilerin,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kanuna aykırı hareketlerini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ilgili makamlara kendiliğinden dilekçe ile haber vermesi hâlinde, haklarında aşağıda yazılı kayıt ve şartlarla vergi </a:t>
            </a:r>
            <a:r>
              <a:rPr lang="tr-T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ziyaı</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cezası kesilmez.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Mükellefin keyfiyeti haber verdiği tarihten önce bir muhbir tarafından herhangi resmi bir makama dilekçe ile veya şifahi beyanı tutanakla tevsik edilmek suretiyle haber verilen husus hakkında ihbarda bulunulmamış olması (Dilekçe veya tutanağın resmi kayıtlara geçirilmiş olması şarttır.).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Haber verme dilekçesinin yetkili memurlar tarafından mükellef nezdinde haber verilen olayın ilgili olduğu vergi türüne ilişkin bir vergi incelemesine başlandığı veya olayın ve ilgili olduğu vergi türünün takdir komisyonuna intikal ettirildiği günden evvel (Kaçakçılık suçu teşkil eden fiillerin işlendiğinin tespitinden önce) verilmiş ve resmi kayıtlara geçirilmiş olması</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080642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EDDE79F-7676-49B2-3747-437EE8D72E81}"/>
              </a:ext>
            </a:extLst>
          </p:cNvPr>
          <p:cNvSpPr>
            <a:spLocks noGrp="1"/>
          </p:cNvSpPr>
          <p:nvPr>
            <p:ph idx="1"/>
          </p:nvPr>
        </p:nvSpPr>
        <p:spPr>
          <a:xfrm>
            <a:off x="0" y="0"/>
            <a:ext cx="12192000" cy="6858000"/>
          </a:xfrm>
        </p:spPr>
        <p:txBody>
          <a:bodyPr/>
          <a:lstStyle/>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3. Hiç verilmemiş olan vergi beyannamelerinin mükellefin haber verme dilekçesinin verildiği tarihten başlayarak on beş gün içinde tevdi olunması.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4. Eksik veya yanlış yapılan vergi beyanının mükellefin keyfiyeti haber verme tarihinden başlayarak on beş gün içinde tamamlanması veya düzeltilmesi.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5. Mükellefçe haber verilen ve ödeme süresi geçmiş bulunan vergilerin, ödemenin geciktiği her ay ve kesri için, 6183 sayılı Kanunun 51 inci maddesinde belirtilen nispette uygulanacak gecikme zammı oranında bir zamla birlikte haber verme tarihinden başlayarak on beş gün içinde ödenmesi.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Bu madde hükümleri, emlak vergisi ile ilgili olarak uygulanmaz.</a:t>
            </a:r>
          </a:p>
          <a:p>
            <a:pPr algn="just">
              <a:lnSpc>
                <a:spcPct val="150000"/>
              </a:lnSpc>
              <a:spcAft>
                <a:spcPts val="800"/>
              </a:spcAft>
            </a:pPr>
            <a:r>
              <a:rPr lang="tr-TR" sz="1800" dirty="0">
                <a:latin typeface="Times New Roman" panose="02020603050405020304" pitchFamily="18" charset="0"/>
                <a:ea typeface="Times New Roman" panose="02020603050405020304" pitchFamily="18" charset="0"/>
                <a:cs typeface="Times New Roman" panose="02020603050405020304" pitchFamily="18" charset="0"/>
              </a:rPr>
              <a:t>Eğer 15 gün içerisinde ödeme yapılmazsa, pişmanlık hükümlerinden yararlanılamaz ve %50 oranında Vergi ziya-ı cezası uygulanır. </a:t>
            </a:r>
          </a:p>
          <a:p>
            <a:pPr algn="just">
              <a:lnSpc>
                <a:spcPct val="150000"/>
              </a:lnSpc>
              <a:spcAft>
                <a:spcPts val="800"/>
              </a:spcAft>
            </a:pPr>
            <a:endParaRPr lang="tr-TR"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22727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072A4B-6DE5-757C-E994-8571D45ACD53}"/>
              </a:ext>
            </a:extLst>
          </p:cNvPr>
          <p:cNvSpPr>
            <a:spLocks noGrp="1"/>
          </p:cNvSpPr>
          <p:nvPr>
            <p:ph type="title"/>
          </p:nvPr>
        </p:nvSpPr>
        <p:spPr>
          <a:xfrm>
            <a:off x="0" y="1"/>
            <a:ext cx="7638757" cy="681036"/>
          </a:xfrm>
        </p:spPr>
        <p:txBody>
          <a:bodyPr>
            <a:normAutofit/>
          </a:bodyPr>
          <a:lstStyle/>
          <a:p>
            <a:r>
              <a:rPr lang="tr-TR" sz="2000" b="1" dirty="0">
                <a:latin typeface="Times New Roman" panose="02020603050405020304" pitchFamily="18" charset="0"/>
                <a:cs typeface="Times New Roman" panose="02020603050405020304" pitchFamily="18" charset="0"/>
              </a:rPr>
              <a:t>CEZALARDA İNDİRİM UYGULAMASI VUK 376. MD.  </a:t>
            </a:r>
          </a:p>
        </p:txBody>
      </p:sp>
      <p:sp>
        <p:nvSpPr>
          <p:cNvPr id="3" name="İçerik Yer Tutucusu 2">
            <a:extLst>
              <a:ext uri="{FF2B5EF4-FFF2-40B4-BE49-F238E27FC236}">
                <a16:creationId xmlns:a16="http://schemas.microsoft.com/office/drawing/2014/main" id="{CC3F5962-F891-126E-E310-AAE567DA1286}"/>
              </a:ext>
            </a:extLst>
          </p:cNvPr>
          <p:cNvSpPr>
            <a:spLocks noGrp="1"/>
          </p:cNvSpPr>
          <p:nvPr>
            <p:ph idx="1"/>
          </p:nvPr>
        </p:nvSpPr>
        <p:spPr>
          <a:xfrm>
            <a:off x="0" y="681037"/>
            <a:ext cx="12084148" cy="6176961"/>
          </a:xfrm>
        </p:spPr>
        <p:txBody>
          <a:bodyPr/>
          <a:lstStyle/>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İkmalen, resen veya idarece </a:t>
            </a:r>
            <a:r>
              <a:rPr lang="tr-TR"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tarh edilen</a:t>
            </a:r>
            <a:r>
              <a:rPr lang="tr-TR"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vergiyi veya vergi farkını ve vergi </a:t>
            </a:r>
            <a:r>
              <a:rPr lang="tr-TR"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ziyaı</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usulsüzlük ve özel usulsüzlük cezalarının yarısını (%50’lik indirim) </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ihbarnamelerin tebliğ tarihinden itibaren </a:t>
            </a:r>
            <a:r>
              <a:rPr lang="tr-T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otuz gün içinde</a:t>
            </a: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ilgili vergi dairesine başvurarak vadesinde veya 6183 sayılı Kanunda belirtilen türden teminat göstererek vadenin bitmesinden itibaren üç ay içinde ödeyeceğini bildirirse kesilen cezanın yarısı,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Uzlaşmanın vaki olması durumunda, üzerinde uzlaşılan vergiyi veya vergi farkını %100 ve vergi cezalarının %75’ini, bu Kanunun ek 8 inci maddesinin birinci fıkrasının (1) numaralı bendinde yer alan ödeme süreleri içinde öderse üzerinde uzlaşılan cezanın %25’i indirilir.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Mükellef veya vergi sorumlusu ödeyeceğini bildirdiği vergi ve vergi cezasını yukarıda yazılı süre içinde ödemez veya dava konusu yaparsa bu madde hükmünden faydalandırılmaz. Yukarıdaki hükümler vergi aslına tabi olmaksızın kesilen usulsüzlük cezaları hakkında da uygulanır.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0736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414251C-D776-89F7-D4AF-82D9CBCCCBE6}"/>
              </a:ext>
            </a:extLst>
          </p:cNvPr>
          <p:cNvSpPr>
            <a:spLocks noGrp="1"/>
          </p:cNvSpPr>
          <p:nvPr>
            <p:ph idx="1"/>
          </p:nvPr>
        </p:nvSpPr>
        <p:spPr>
          <a:xfrm>
            <a:off x="0" y="0"/>
            <a:ext cx="12192000" cy="6858000"/>
          </a:xfrm>
        </p:spPr>
        <p:txBody>
          <a:bodyPr/>
          <a:lstStyle/>
          <a:p>
            <a:pPr marL="0" indent="0">
              <a:lnSpc>
                <a:spcPct val="150000"/>
              </a:lnSpc>
              <a:buNone/>
            </a:pPr>
            <a:r>
              <a:rPr lang="tr-TR" sz="2000" b="1" dirty="0">
                <a:latin typeface="Times New Roman" panose="02020603050405020304" pitchFamily="18" charset="0"/>
                <a:cs typeface="Times New Roman" panose="02020603050405020304" pitchFamily="18" charset="0"/>
              </a:rPr>
              <a:t>UZLAŞMA MÜESSESESİ</a:t>
            </a:r>
          </a:p>
          <a:p>
            <a:pPr>
              <a:lnSpc>
                <a:spcPct val="150000"/>
              </a:lnSpc>
            </a:pPr>
            <a:r>
              <a:rPr lang="tr-TR" sz="1800" dirty="0">
                <a:latin typeface="Times New Roman" panose="02020603050405020304" pitchFamily="18" charset="0"/>
                <a:cs typeface="Times New Roman" panose="02020603050405020304" pitchFamily="18" charset="0"/>
              </a:rPr>
              <a:t>Mükellef tarafından, ikmalen, </a:t>
            </a:r>
            <a:r>
              <a:rPr lang="tr-TR" sz="1800" dirty="0" err="1">
                <a:latin typeface="Times New Roman" panose="02020603050405020304" pitchFamily="18" charset="0"/>
                <a:cs typeface="Times New Roman" panose="02020603050405020304" pitchFamily="18" charset="0"/>
              </a:rPr>
              <a:t>re'sen</a:t>
            </a:r>
            <a:r>
              <a:rPr lang="tr-TR" sz="1800" dirty="0">
                <a:latin typeface="Times New Roman" panose="02020603050405020304" pitchFamily="18" charset="0"/>
                <a:cs typeface="Times New Roman" panose="02020603050405020304" pitchFamily="18" charset="0"/>
              </a:rPr>
              <a:t> veya idarece tarh edilen vergilerle bunlara ilişkin vergi </a:t>
            </a:r>
            <a:r>
              <a:rPr lang="tr-TR" sz="1800" dirty="0" err="1">
                <a:latin typeface="Times New Roman" panose="02020603050405020304" pitchFamily="18" charset="0"/>
                <a:cs typeface="Times New Roman" panose="02020603050405020304" pitchFamily="18" charset="0"/>
              </a:rPr>
              <a:t>ziyaı</a:t>
            </a:r>
            <a:r>
              <a:rPr lang="tr-TR" sz="1800" dirty="0">
                <a:latin typeface="Times New Roman" panose="02020603050405020304" pitchFamily="18" charset="0"/>
                <a:cs typeface="Times New Roman" panose="02020603050405020304" pitchFamily="18" charset="0"/>
              </a:rPr>
              <a:t> cezaları ile (2023 yılı için15.000 üzeri) Türk lirasını aşan usulsüzlük ve özel usulsüzlük cezaları için </a:t>
            </a:r>
          </a:p>
          <a:p>
            <a:pPr>
              <a:lnSpc>
                <a:spcPct val="150000"/>
              </a:lnSpc>
            </a:pPr>
            <a:r>
              <a:rPr lang="tr-TR" sz="1800" dirty="0">
                <a:latin typeface="Times New Roman" panose="02020603050405020304" pitchFamily="18" charset="0"/>
                <a:cs typeface="Times New Roman" panose="02020603050405020304" pitchFamily="18" charset="0"/>
              </a:rPr>
              <a:t>Mükelleflerin tarhiyat öncesi uzlaşma veya </a:t>
            </a:r>
          </a:p>
          <a:p>
            <a:pPr>
              <a:lnSpc>
                <a:spcPct val="150000"/>
              </a:lnSpc>
            </a:pPr>
            <a:r>
              <a:rPr lang="tr-TR" sz="1800" dirty="0">
                <a:latin typeface="Times New Roman" panose="02020603050405020304" pitchFamily="18" charset="0"/>
                <a:cs typeface="Times New Roman" panose="02020603050405020304" pitchFamily="18" charset="0"/>
              </a:rPr>
              <a:t>Tarhiyat sonrası uzlaşma hakları mevcuttur. </a:t>
            </a:r>
          </a:p>
          <a:p>
            <a:pPr>
              <a:lnSpc>
                <a:spcPct val="150000"/>
              </a:lnSpc>
            </a:pPr>
            <a:r>
              <a:rPr lang="tr-TR" sz="1800" dirty="0">
                <a:latin typeface="Times New Roman" panose="02020603050405020304" pitchFamily="18" charset="0"/>
                <a:cs typeface="Times New Roman" panose="02020603050405020304" pitchFamily="18" charset="0"/>
              </a:rPr>
              <a:t>Uzlaşmaya mükellefin kendisi ile birlikte Mali Müşaviri veya Yeminli Mali Müşaviri de katılabilir.</a:t>
            </a:r>
          </a:p>
          <a:p>
            <a:pPr>
              <a:lnSpc>
                <a:spcPct val="150000"/>
              </a:lnSpc>
            </a:pPr>
            <a:r>
              <a:rPr lang="tr-TR" sz="1800" dirty="0">
                <a:latin typeface="Times New Roman" panose="02020603050405020304" pitchFamily="18" charset="0"/>
                <a:cs typeface="Times New Roman" panose="02020603050405020304" pitchFamily="18" charset="0"/>
              </a:rPr>
              <a:t>Tarhiyat sonrası uzlaşma için uzlaşma talep süresi 30 gündür. </a:t>
            </a:r>
          </a:p>
          <a:p>
            <a:pPr>
              <a:lnSpc>
                <a:spcPct val="150000"/>
              </a:lnSpc>
            </a:pPr>
            <a:r>
              <a:rPr lang="tr-TR" sz="1800" dirty="0">
                <a:latin typeface="Times New Roman" panose="02020603050405020304" pitchFamily="18" charset="0"/>
                <a:cs typeface="Times New Roman" panose="02020603050405020304" pitchFamily="18" charset="0"/>
              </a:rPr>
              <a:t> 359 uncu maddede yazılı fiillerle vergi </a:t>
            </a:r>
            <a:r>
              <a:rPr lang="tr-TR" sz="1800" dirty="0" err="1">
                <a:latin typeface="Times New Roman" panose="02020603050405020304" pitchFamily="18" charset="0"/>
                <a:cs typeface="Times New Roman" panose="02020603050405020304" pitchFamily="18" charset="0"/>
              </a:rPr>
              <a:t>ziyaına</a:t>
            </a:r>
            <a:r>
              <a:rPr lang="tr-TR" sz="1800" dirty="0">
                <a:latin typeface="Times New Roman" panose="02020603050405020304" pitchFamily="18" charset="0"/>
                <a:cs typeface="Times New Roman" panose="02020603050405020304" pitchFamily="18" charset="0"/>
              </a:rPr>
              <a:t> sebebiyet verilmesi halinde tarh edilen vergi ve kesilen ceza ile bu fiillere iştirak edenlere kesilen ceza ve 370 inci maddenin (b) fıkrası kapsamında kendilerine ön tespite ilişkin yazı tebliğ edilen mükelleflere mezkur maddeye göre kesilen cezalar için uzlaşma uygulanamaz.</a:t>
            </a:r>
          </a:p>
          <a:p>
            <a:pPr>
              <a:lnSpc>
                <a:spcPct val="150000"/>
              </a:lnSpc>
            </a:pPr>
            <a:r>
              <a:rPr lang="tr-TR" sz="1800" dirty="0">
                <a:latin typeface="Times New Roman" panose="02020603050405020304" pitchFamily="18" charset="0"/>
                <a:cs typeface="Times New Roman" panose="02020603050405020304" pitchFamily="18" charset="0"/>
              </a:rPr>
              <a:t>Uzlaşmaya varılması halinde tutanakla tespit edilen bu husus hakkında dava açılamaz ve hiçbir mercie şikayette bulunulamaz.</a:t>
            </a:r>
          </a:p>
          <a:p>
            <a:pPr>
              <a:lnSpc>
                <a:spcPct val="150000"/>
              </a:lnSpc>
            </a:pPr>
            <a:r>
              <a:rPr lang="tr-TR" sz="1800" dirty="0">
                <a:latin typeface="Times New Roman" panose="02020603050405020304" pitchFamily="18" charset="0"/>
                <a:cs typeface="Times New Roman" panose="02020603050405020304" pitchFamily="18" charset="0"/>
              </a:rPr>
              <a:t>Uzlaşılan vergi miktarı üzerinden, bu Kanunun 112 </a:t>
            </a:r>
            <a:r>
              <a:rPr lang="tr-TR" sz="1800" dirty="0" err="1">
                <a:latin typeface="Times New Roman" panose="02020603050405020304" pitchFamily="18" charset="0"/>
                <a:cs typeface="Times New Roman" panose="02020603050405020304" pitchFamily="18" charset="0"/>
              </a:rPr>
              <a:t>nci</a:t>
            </a:r>
            <a:r>
              <a:rPr lang="tr-TR" sz="1800" dirty="0">
                <a:latin typeface="Times New Roman" panose="02020603050405020304" pitchFamily="18" charset="0"/>
                <a:cs typeface="Times New Roman" panose="02020603050405020304" pitchFamily="18" charset="0"/>
              </a:rPr>
              <a:t> maddesine göre gecikme faizi hesaplanır.</a:t>
            </a:r>
          </a:p>
          <a:p>
            <a:pPr>
              <a:lnSpc>
                <a:spcPct val="150000"/>
              </a:lnSpc>
            </a:pPr>
            <a:endParaRPr lang="tr-TR" sz="1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4764198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CE0EF6-67BC-5252-829B-73A4CCC30E8E}"/>
              </a:ext>
            </a:extLst>
          </p:cNvPr>
          <p:cNvSpPr>
            <a:spLocks noGrp="1"/>
          </p:cNvSpPr>
          <p:nvPr>
            <p:ph type="title"/>
          </p:nvPr>
        </p:nvSpPr>
        <p:spPr>
          <a:xfrm>
            <a:off x="0" y="1"/>
            <a:ext cx="7934178" cy="534571"/>
          </a:xfrm>
        </p:spPr>
        <p:txBody>
          <a:bodyPr>
            <a:normAutofit/>
          </a:bodyPr>
          <a:lstStyle/>
          <a:p>
            <a:r>
              <a:rPr lang="tr-TR" sz="2000" b="1" dirty="0">
                <a:latin typeface="Times New Roman" panose="02020603050405020304" pitchFamily="18" charset="0"/>
                <a:cs typeface="Times New Roman" panose="02020603050405020304" pitchFamily="18" charset="0"/>
              </a:rPr>
              <a:t>KANUN YOLUNDAN VAZGEÇME UYGULAMASI </a:t>
            </a:r>
          </a:p>
        </p:txBody>
      </p:sp>
      <p:sp>
        <p:nvSpPr>
          <p:cNvPr id="3" name="İçerik Yer Tutucusu 2">
            <a:extLst>
              <a:ext uri="{FF2B5EF4-FFF2-40B4-BE49-F238E27FC236}">
                <a16:creationId xmlns:a16="http://schemas.microsoft.com/office/drawing/2014/main" id="{C4778718-7904-AE36-3D0E-FD91CFC8F39C}"/>
              </a:ext>
            </a:extLst>
          </p:cNvPr>
          <p:cNvSpPr>
            <a:spLocks noGrp="1"/>
          </p:cNvSpPr>
          <p:nvPr>
            <p:ph idx="1"/>
          </p:nvPr>
        </p:nvSpPr>
        <p:spPr>
          <a:xfrm>
            <a:off x="0" y="534572"/>
            <a:ext cx="12192000" cy="6682154"/>
          </a:xfrm>
        </p:spPr>
        <p:txBody>
          <a:bodyPr>
            <a:normAutofit fontScale="77500" lnSpcReduction="20000"/>
          </a:bodyPr>
          <a:lstStyle/>
          <a:p>
            <a:pPr algn="just">
              <a:lnSpc>
                <a:spcPct val="150000"/>
              </a:lnSpc>
              <a:spcAft>
                <a:spcPts val="800"/>
              </a:spcAft>
            </a:pPr>
            <a:r>
              <a:rPr lang="tr-TR" sz="2300" dirty="0">
                <a:effectLst/>
                <a:latin typeface="Times New Roman" panose="02020603050405020304" pitchFamily="18" charset="0"/>
                <a:ea typeface="Times New Roman" panose="02020603050405020304" pitchFamily="18" charset="0"/>
                <a:cs typeface="Times New Roman" panose="02020603050405020304" pitchFamily="18" charset="0"/>
              </a:rPr>
              <a:t>Vergi/ceza ihbarnamesine karşı süresinde açılan davalarda, vergi mahkemesince verilen istinaf yolu açık kararlar ile bölge idare mahkemesince verilen temyiz yolu açık kararlarda (Danıştayın bozma kararı üzerine verilen kararlar hariç); kanun yolundan vazgeçme hakkı kullanılabilir.</a:t>
            </a:r>
          </a:p>
          <a:p>
            <a:pPr algn="just">
              <a:lnSpc>
                <a:spcPct val="150000"/>
              </a:lnSpc>
              <a:spcAft>
                <a:spcPts val="800"/>
              </a:spcAft>
            </a:pPr>
            <a:r>
              <a:rPr lang="tr-TR" sz="2300" dirty="0">
                <a:latin typeface="Times New Roman" panose="02020603050405020304" pitchFamily="18" charset="0"/>
                <a:cs typeface="Times New Roman" panose="02020603050405020304" pitchFamily="18" charset="0"/>
              </a:rPr>
              <a:t>2023 yılı için 20.000 </a:t>
            </a:r>
            <a:r>
              <a:rPr lang="tr-TR" sz="2300" dirty="0" err="1">
                <a:latin typeface="Times New Roman" panose="02020603050405020304" pitchFamily="18" charset="0"/>
                <a:cs typeface="Times New Roman" panose="02020603050405020304" pitchFamily="18" charset="0"/>
              </a:rPr>
              <a:t>TL’nın</a:t>
            </a:r>
            <a:r>
              <a:rPr lang="tr-TR" sz="2300" dirty="0">
                <a:latin typeface="Times New Roman" panose="02020603050405020304" pitchFamily="18" charset="0"/>
                <a:cs typeface="Times New Roman" panose="02020603050405020304" pitchFamily="18" charset="0"/>
              </a:rPr>
              <a:t> altında olan davalar hakkında vergi mahkemelerince verilen kararlar 2577 sayılı kanunun 45/1 maddesi uyarınca kesin olup, bunlara karşı istinaf yoluna başvurulamaz. Uyuşmazlık miktarı 2023 yılı için 581.000 </a:t>
            </a:r>
            <a:r>
              <a:rPr lang="tr-TR" sz="2300" dirty="0" err="1">
                <a:latin typeface="Times New Roman" panose="02020603050405020304" pitchFamily="18" charset="0"/>
                <a:cs typeface="Times New Roman" panose="02020603050405020304" pitchFamily="18" charset="0"/>
              </a:rPr>
              <a:t>TL’nın</a:t>
            </a:r>
            <a:r>
              <a:rPr lang="tr-TR" sz="2300" dirty="0">
                <a:latin typeface="Times New Roman" panose="02020603050405020304" pitchFamily="18" charset="0"/>
                <a:cs typeface="Times New Roman" panose="02020603050405020304" pitchFamily="18" charset="0"/>
              </a:rPr>
              <a:t> altında olan davalarda, bölge idare mahkemesince verilen kararlar 2577 sayılı kanunun 46/b maddesi uyarınca kesin olup, bu kararlara karşı temyiz yoluna başvurulamaz. </a:t>
            </a:r>
          </a:p>
          <a:p>
            <a:pPr algn="just">
              <a:lnSpc>
                <a:spcPct val="150000"/>
              </a:lnSpc>
              <a:spcAft>
                <a:spcPts val="800"/>
              </a:spcAft>
            </a:pPr>
            <a:r>
              <a:rPr lang="tr-TR" sz="2300" b="1" dirty="0">
                <a:effectLst/>
                <a:latin typeface="Times New Roman" panose="02020603050405020304" pitchFamily="18" charset="0"/>
                <a:ea typeface="Times New Roman" panose="02020603050405020304" pitchFamily="18" charset="0"/>
                <a:cs typeface="Times New Roman" panose="02020603050405020304" pitchFamily="18" charset="0"/>
              </a:rPr>
              <a:t>Bu hakkın kullanılabilinmesi için;</a:t>
            </a:r>
            <a:endParaRPr lang="tr-TR" sz="23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mj-lt"/>
              <a:buAutoNum type="arabicPeriod"/>
            </a:pPr>
            <a:r>
              <a:rPr lang="tr-TR" sz="2300" dirty="0">
                <a:effectLst/>
                <a:latin typeface="Times New Roman" panose="02020603050405020304" pitchFamily="18" charset="0"/>
                <a:ea typeface="Times New Roman" panose="02020603050405020304" pitchFamily="18" charset="0"/>
                <a:cs typeface="Times New Roman" panose="02020603050405020304" pitchFamily="18" charset="0"/>
              </a:rPr>
              <a:t>Süresinde açılan bir dava olmalı</a:t>
            </a:r>
          </a:p>
          <a:p>
            <a:pPr marL="342900" lvl="0" indent="-342900" algn="just">
              <a:lnSpc>
                <a:spcPct val="150000"/>
              </a:lnSpc>
              <a:buFont typeface="+mj-lt"/>
              <a:buAutoNum type="arabicPeriod"/>
            </a:pPr>
            <a:r>
              <a:rPr lang="tr-TR" sz="2300" dirty="0">
                <a:effectLst/>
                <a:latin typeface="Times New Roman" panose="02020603050405020304" pitchFamily="18" charset="0"/>
                <a:ea typeface="Times New Roman" panose="02020603050405020304" pitchFamily="18" charset="0"/>
                <a:cs typeface="Times New Roman" panose="02020603050405020304" pitchFamily="18" charset="0"/>
              </a:rPr>
              <a:t>İstinaf veya temyiz yolu açık olmalı</a:t>
            </a:r>
          </a:p>
          <a:p>
            <a:pPr marL="342900" lvl="0" indent="-342900" algn="just">
              <a:lnSpc>
                <a:spcPct val="150000"/>
              </a:lnSpc>
              <a:buFont typeface="+mj-lt"/>
              <a:buAutoNum type="arabicPeriod"/>
            </a:pPr>
            <a:r>
              <a:rPr lang="tr-TR" sz="2300" dirty="0">
                <a:effectLst/>
                <a:latin typeface="Times New Roman" panose="02020603050405020304" pitchFamily="18" charset="0"/>
                <a:ea typeface="Times New Roman" panose="02020603050405020304" pitchFamily="18" charset="0"/>
                <a:cs typeface="Times New Roman" panose="02020603050405020304" pitchFamily="18" charset="0"/>
              </a:rPr>
              <a:t>Dava dosyasının tamamı için başvuru yapılmış olmalı</a:t>
            </a:r>
          </a:p>
          <a:p>
            <a:pPr marL="342900" lvl="0" indent="-342900" algn="just">
              <a:lnSpc>
                <a:spcPct val="150000"/>
              </a:lnSpc>
              <a:buFont typeface="+mj-lt"/>
              <a:buAutoNum type="arabicPeriod"/>
            </a:pPr>
            <a:r>
              <a:rPr lang="tr-TR" sz="2300" dirty="0">
                <a:effectLst/>
                <a:latin typeface="Times New Roman" panose="02020603050405020304" pitchFamily="18" charset="0"/>
                <a:ea typeface="Times New Roman" panose="02020603050405020304" pitchFamily="18" charset="0"/>
                <a:cs typeface="Times New Roman" panose="02020603050405020304" pitchFamily="18" charset="0"/>
              </a:rPr>
              <a:t>Son mahkeme kararının mükellefe tebliğ tarihinden itibaren 30 gün içeresinde başvuru yapılmış olmalı</a:t>
            </a:r>
          </a:p>
          <a:p>
            <a:pPr marL="342900" lvl="0" indent="-342900" algn="just">
              <a:lnSpc>
                <a:spcPct val="150000"/>
              </a:lnSpc>
              <a:spcAft>
                <a:spcPts val="800"/>
              </a:spcAft>
              <a:buFont typeface="+mj-lt"/>
              <a:buAutoNum type="arabicPeriod"/>
            </a:pPr>
            <a:r>
              <a:rPr lang="tr-TR" sz="2300" dirty="0">
                <a:effectLst/>
                <a:latin typeface="Times New Roman" panose="02020603050405020304" pitchFamily="18" charset="0"/>
                <a:ea typeface="Times New Roman" panose="02020603050405020304" pitchFamily="18" charset="0"/>
                <a:cs typeface="Times New Roman" panose="02020603050405020304" pitchFamily="18" charset="0"/>
              </a:rPr>
              <a:t>Resen, ikmalen veya idarece yapılan tarhiyatlara karşı açılmış bir dava olmalıdır.  (</a:t>
            </a:r>
            <a:r>
              <a:rPr lang="tr-TR" sz="2300" dirty="0" err="1">
                <a:effectLst/>
                <a:latin typeface="Times New Roman" panose="02020603050405020304" pitchFamily="18" charset="0"/>
                <a:ea typeface="Times New Roman" panose="02020603050405020304" pitchFamily="18" charset="0"/>
                <a:cs typeface="Times New Roman" panose="02020603050405020304" pitchFamily="18" charset="0"/>
              </a:rPr>
              <a:t>ihtirazi</a:t>
            </a:r>
            <a:r>
              <a:rPr lang="tr-TR" sz="2300" dirty="0">
                <a:effectLst/>
                <a:latin typeface="Times New Roman" panose="02020603050405020304" pitchFamily="18" charset="0"/>
                <a:ea typeface="Times New Roman" panose="02020603050405020304" pitchFamily="18" charset="0"/>
                <a:cs typeface="Times New Roman" panose="02020603050405020304" pitchFamily="18" charset="0"/>
              </a:rPr>
              <a:t> kayıtla verilen </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b</a:t>
            </a:r>
            <a:r>
              <a:rPr lang="tr-TR" sz="2300" dirty="0">
                <a:effectLst/>
                <a:latin typeface="Times New Roman" panose="02020603050405020304" pitchFamily="18" charset="0"/>
                <a:ea typeface="Times New Roman" panose="02020603050405020304" pitchFamily="18" charset="0"/>
                <a:cs typeface="Times New Roman" panose="02020603050405020304" pitchFamily="18" charset="0"/>
              </a:rPr>
              <a:t>eyannameler için veya şikayet yoluyla yapılan başvurular için  açılan davalarda bu müesseseden yararlanılamaz)</a:t>
            </a:r>
          </a:p>
          <a:p>
            <a:endParaRPr lang="tr-TR" dirty="0"/>
          </a:p>
        </p:txBody>
      </p:sp>
    </p:spTree>
    <p:extLst>
      <p:ext uri="{BB962C8B-B14F-4D97-AF65-F5344CB8AC3E}">
        <p14:creationId xmlns:p14="http://schemas.microsoft.com/office/powerpoint/2010/main" val="20395051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DBC6A9-2325-AADC-F34C-2536C77DD61F}"/>
              </a:ext>
            </a:extLst>
          </p:cNvPr>
          <p:cNvSpPr>
            <a:spLocks noGrp="1"/>
          </p:cNvSpPr>
          <p:nvPr>
            <p:ph idx="1"/>
          </p:nvPr>
        </p:nvSpPr>
        <p:spPr>
          <a:xfrm>
            <a:off x="0" y="0"/>
            <a:ext cx="12192000" cy="6857999"/>
          </a:xfrm>
        </p:spPr>
        <p:txBody>
          <a:bodyPr>
            <a:normAutofit/>
          </a:bodyPr>
          <a:lstStyle/>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Kanun yolundan vazgeçme uygulamasından yararlanmak isteyen mükelleflere ödeme için 1 ay süre verilir. Süresinde ödenmemesi durumunda bu müessesenin haklarından yararlanılır ancak ödenmeyen tutar için gecikme zammı hesaplanır</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Madde kapsamında silinecek tutarlar;</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Sadece vergi aslı için dava açılmışsa İdarenin verdiği kararın mahkemece tasdik edilmesi durumunda,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tasdik edilen vergi tutarının tamamı,</a:t>
            </a:r>
            <a:endPar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Sadece vergi aslı için dava açılmışsa İdarenin verdiği kararın mahkemece kaldırılması durumunda</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tasdik edilen vergi tutarının %60’ı tahakkuk edilir. </a:t>
            </a: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Vergi aslı ve Vergi ziya-ı cezası için dava açılmışsa İdarenin verdiği kararın mahkemece tasdik edilmesi durumunda,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Vergi aslının tamamı vergi ziya-ı cezasının %75’i tahakkuk edilir. Vergi ziya-ı cezasının %25’i terkin edilir. </a:t>
            </a: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Vergi aslı ve Vergi ziya-ı cezası için dava açılmışsa İdarenin verdiği kararın mahkemece kaldırılması durumunda</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Vergi aslının %60’ı tahakkuk edilir. Vergi ziya-ı cezasının tamamı terkin edilir. </a:t>
            </a:r>
          </a:p>
          <a:p>
            <a:pPr marL="0" indent="0">
              <a:buNone/>
            </a:pPr>
            <a:endParaRPr lang="tr-TR" dirty="0"/>
          </a:p>
        </p:txBody>
      </p:sp>
    </p:spTree>
    <p:extLst>
      <p:ext uri="{BB962C8B-B14F-4D97-AF65-F5344CB8AC3E}">
        <p14:creationId xmlns:p14="http://schemas.microsoft.com/office/powerpoint/2010/main" val="191654768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A43984-73D7-7089-D322-6F070435A8D2}"/>
              </a:ext>
            </a:extLst>
          </p:cNvPr>
          <p:cNvSpPr>
            <a:spLocks noGrp="1"/>
          </p:cNvSpPr>
          <p:nvPr>
            <p:ph idx="1"/>
          </p:nvPr>
        </p:nvSpPr>
        <p:spPr>
          <a:xfrm>
            <a:off x="0" y="0"/>
            <a:ext cx="12192000" cy="6858000"/>
          </a:xfrm>
        </p:spPr>
        <p:txBody>
          <a:bodyPr/>
          <a:lstStyle/>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Bağlı olduğu vergi aslı dava konusu yapılmayan, 359 uncu maddede yazılı fiillere iştirak nedeniyle kesilen vergi ziya-ı cezaları ile usulsüzlük ve özel usulsüzlük cezalarının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mahkemece tasdik edilmesi durumunda,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Vergi ziya-ı, usulsüzlük, özel usulsüzlük cezaları %75  oranında tahakkuk edilir. Cezaların %25’i terkin edilir. </a:t>
            </a: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Bağlı olduğu vergi aslı dava konusu yapılmayan veya 359 uncu maddede yazılı fiillere iştirak nedeniyle kesilen vergi </a:t>
            </a:r>
            <a:r>
              <a:rPr lang="tr-TR" sz="1800" b="1" dirty="0" err="1">
                <a:effectLst/>
                <a:latin typeface="Times New Roman" panose="02020603050405020304" pitchFamily="18" charset="0"/>
                <a:ea typeface="Times New Roman" panose="02020603050405020304" pitchFamily="18" charset="0"/>
                <a:cs typeface="Times New Roman" panose="02020603050405020304" pitchFamily="18" charset="0"/>
              </a:rPr>
              <a:t>ziyaı</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 cezaları ile usulsüzlük ve özel usulsüzlük cezalarının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mahkemece kaldırılması durumunda,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Vergi ziya-ı, usulsüzlük, özel usulsüzlük cezaları %25 oranında tahakkuk edilir. Cezaların %75’i terkin edilir.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Mükellef belirtilen tutarları kanun yolundan vazgeçme dilekçesini verdiği tarihten itibaren 1 ay içeresinde öderse bu tutarlara %20 oranında ilave indirim uygulanır. Ancak vergi aslı </a:t>
            </a:r>
            <a:r>
              <a:rPr lang="tr-TR" sz="1800" u="sng" dirty="0">
                <a:effectLst/>
                <a:latin typeface="Times New Roman" panose="02020603050405020304" pitchFamily="18" charset="0"/>
                <a:ea typeface="Times New Roman" panose="02020603050405020304" pitchFamily="18" charset="0"/>
                <a:cs typeface="Times New Roman" panose="02020603050405020304" pitchFamily="18" charset="0"/>
              </a:rPr>
              <a:t>mahkemece tasdik edilmiş olan durumlarda vergi aslı </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için ilave indirim uygulanmaz.</a:t>
            </a:r>
          </a:p>
          <a:p>
            <a:endParaRPr lang="tr-TR" dirty="0"/>
          </a:p>
        </p:txBody>
      </p:sp>
    </p:spTree>
    <p:extLst>
      <p:ext uri="{BB962C8B-B14F-4D97-AF65-F5344CB8AC3E}">
        <p14:creationId xmlns:p14="http://schemas.microsoft.com/office/powerpoint/2010/main" val="2607509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95F3BD2-A8FB-3C5C-4E80-327CF24D141C}"/>
              </a:ext>
            </a:extLst>
          </p:cNvPr>
          <p:cNvSpPr>
            <a:spLocks noGrp="1"/>
          </p:cNvSpPr>
          <p:nvPr>
            <p:ph idx="1"/>
          </p:nvPr>
        </p:nvSpPr>
        <p:spPr>
          <a:xfrm>
            <a:off x="0" y="-1"/>
            <a:ext cx="12192000" cy="7554351"/>
          </a:xfrm>
        </p:spPr>
        <p:txBody>
          <a:bodyPr>
            <a:normAutofit fontScale="32500" lnSpcReduction="20000"/>
          </a:bodyPr>
          <a:lstStyle/>
          <a:p>
            <a:endParaRPr lang="tr-TR" sz="4900" b="1" dirty="0"/>
          </a:p>
          <a:p>
            <a:r>
              <a:rPr lang="tr-TR" sz="4900" b="1" dirty="0">
                <a:latin typeface="Times New Roman" panose="02020603050405020304" pitchFamily="18" charset="0"/>
                <a:cs typeface="Times New Roman" panose="02020603050405020304" pitchFamily="18" charset="0"/>
              </a:rPr>
              <a:t>Örnek </a:t>
            </a:r>
          </a:p>
          <a:p>
            <a:pPr>
              <a:lnSpc>
                <a:spcPct val="170000"/>
              </a:lnSpc>
            </a:pPr>
            <a:r>
              <a:rPr lang="tr-TR" sz="4900" dirty="0">
                <a:latin typeface="Times New Roman" panose="02020603050405020304" pitchFamily="18" charset="0"/>
                <a:cs typeface="Times New Roman" panose="02020603050405020304" pitchFamily="18" charset="0"/>
              </a:rPr>
              <a:t>Mükellefe 2022 yılı için yapılan vergi incelemesi sonucunda 600.000 ₺ vergi aslı ve 600.000 ₺ vergi ziya-ı cezası resen tarh edilmiştir.</a:t>
            </a:r>
          </a:p>
          <a:p>
            <a:pPr>
              <a:lnSpc>
                <a:spcPct val="170000"/>
              </a:lnSpc>
            </a:pPr>
            <a:r>
              <a:rPr lang="tr-TR" sz="4900" dirty="0">
                <a:latin typeface="Times New Roman" panose="02020603050405020304" pitchFamily="18" charset="0"/>
                <a:cs typeface="Times New Roman" panose="02020603050405020304" pitchFamily="18" charset="0"/>
              </a:rPr>
              <a:t>Mükellef ihbarname tarihinden itibaren 30 gün içerisinde vergi mahkemesine dava açmıştır. </a:t>
            </a:r>
          </a:p>
          <a:p>
            <a:pPr>
              <a:lnSpc>
                <a:spcPct val="170000"/>
              </a:lnSpc>
            </a:pPr>
            <a:r>
              <a:rPr lang="tr-TR" sz="4900" dirty="0">
                <a:latin typeface="Times New Roman" panose="02020603050405020304" pitchFamily="18" charset="0"/>
                <a:cs typeface="Times New Roman" panose="02020603050405020304" pitchFamily="18" charset="0"/>
              </a:rPr>
              <a:t>Vergi mahkemesi idare tarafından verilen ceza kaldırılmıştır.  </a:t>
            </a:r>
          </a:p>
          <a:p>
            <a:pPr>
              <a:lnSpc>
                <a:spcPct val="170000"/>
              </a:lnSpc>
            </a:pPr>
            <a:r>
              <a:rPr lang="tr-TR" sz="4900" dirty="0">
                <a:latin typeface="Times New Roman" panose="02020603050405020304" pitchFamily="18" charset="0"/>
                <a:cs typeface="Times New Roman" panose="02020603050405020304" pitchFamily="18" charset="0"/>
              </a:rPr>
              <a:t>Mahkeme kararı mükellefe 01.10.2023 tarihinde tebliğ edilmiştir. </a:t>
            </a:r>
          </a:p>
          <a:p>
            <a:pPr>
              <a:lnSpc>
                <a:spcPct val="170000"/>
              </a:lnSpc>
            </a:pPr>
            <a:r>
              <a:rPr lang="tr-TR" sz="4900" b="1" dirty="0">
                <a:latin typeface="Times New Roman" panose="02020603050405020304" pitchFamily="18" charset="0"/>
                <a:cs typeface="Times New Roman" panose="02020603050405020304" pitchFamily="18" charset="0"/>
              </a:rPr>
              <a:t>Çözüm </a:t>
            </a:r>
          </a:p>
          <a:p>
            <a:pPr>
              <a:lnSpc>
                <a:spcPct val="170000"/>
              </a:lnSpc>
              <a:spcAft>
                <a:spcPts val="800"/>
              </a:spcAft>
            </a:pPr>
            <a:r>
              <a:rPr lang="tr-TR" sz="4900" dirty="0">
                <a:latin typeface="Times New Roman" panose="02020603050405020304" pitchFamily="18" charset="0"/>
                <a:cs typeface="Times New Roman" panose="02020603050405020304" pitchFamily="18" charset="0"/>
              </a:rPr>
              <a:t>Bu müesseseye son mahkeme kararının mükellefe tebliğ tarihinden itibaren 30 gün içeresinde başvuru yapılmış olmalıdır.</a:t>
            </a:r>
          </a:p>
          <a:p>
            <a:pPr>
              <a:lnSpc>
                <a:spcPct val="170000"/>
              </a:lnSpc>
              <a:spcAft>
                <a:spcPts val="800"/>
              </a:spcAft>
            </a:pPr>
            <a:r>
              <a:rPr lang="tr-TR" sz="4900" dirty="0">
                <a:latin typeface="Times New Roman" panose="02020603050405020304" pitchFamily="18" charset="0"/>
                <a:cs typeface="Times New Roman" panose="02020603050405020304" pitchFamily="18" charset="0"/>
              </a:rPr>
              <a:t>Vergi aslı ve Vergi ziya-ı cezası için dava açılmışsa İdarenin verdiği kararın mahkemece kaldırılması durumunda,</a:t>
            </a:r>
          </a:p>
          <a:p>
            <a:pPr>
              <a:lnSpc>
                <a:spcPct val="170000"/>
              </a:lnSpc>
              <a:spcAft>
                <a:spcPts val="800"/>
              </a:spcAft>
            </a:pPr>
            <a:r>
              <a:rPr lang="tr-TR" sz="4900" dirty="0">
                <a:latin typeface="Times New Roman" panose="02020603050405020304" pitchFamily="18" charset="0"/>
                <a:cs typeface="Times New Roman" panose="02020603050405020304" pitchFamily="18" charset="0"/>
              </a:rPr>
              <a:t>Vergi aslının %60’ı tahakkuk edilir. Vergi ziya-ı cezasının tamamı terkin edilir. </a:t>
            </a:r>
          </a:p>
          <a:p>
            <a:pPr>
              <a:lnSpc>
                <a:spcPct val="170000"/>
              </a:lnSpc>
              <a:spcAft>
                <a:spcPts val="800"/>
              </a:spcAft>
            </a:pPr>
            <a:r>
              <a:rPr lang="tr-TR" sz="4900" dirty="0">
                <a:latin typeface="Times New Roman" panose="02020603050405020304" pitchFamily="18" charset="0"/>
                <a:cs typeface="Times New Roman" panose="02020603050405020304" pitchFamily="18" charset="0"/>
              </a:rPr>
              <a:t>Vergi aslı için ödenecek tutar 600.000*%60 = 360.000 ₺ olacaktır ve 360.000 ₺ tutar üzerinden hesaplanacaktır. </a:t>
            </a:r>
          </a:p>
          <a:p>
            <a:pPr>
              <a:lnSpc>
                <a:spcPct val="170000"/>
              </a:lnSpc>
              <a:spcAft>
                <a:spcPts val="800"/>
              </a:spcAft>
            </a:pPr>
            <a:r>
              <a:rPr lang="tr-TR" sz="4900" dirty="0">
                <a:latin typeface="Times New Roman" panose="02020603050405020304" pitchFamily="18" charset="0"/>
                <a:cs typeface="Times New Roman" panose="02020603050405020304" pitchFamily="18" charset="0"/>
              </a:rPr>
              <a:t>Vergi ziya-ı için ödenecek tutar 600.00*%0 = 0 ₺ olacaktır .</a:t>
            </a:r>
          </a:p>
          <a:p>
            <a:pPr>
              <a:lnSpc>
                <a:spcPct val="170000"/>
              </a:lnSpc>
              <a:spcAft>
                <a:spcPts val="800"/>
              </a:spcAft>
            </a:pPr>
            <a:r>
              <a:rPr lang="tr-TR" sz="4900" dirty="0">
                <a:latin typeface="Times New Roman" panose="02020603050405020304" pitchFamily="18" charset="0"/>
                <a:cs typeface="Times New Roman" panose="02020603050405020304" pitchFamily="18" charset="0"/>
              </a:rPr>
              <a:t> 1 ay içerisinde ödeme yapılması halinde ilave %20 indirim uygulanacaktır.</a:t>
            </a:r>
            <a:endParaRPr lang="tr-TR" sz="4900" dirty="0"/>
          </a:p>
          <a:p>
            <a:endParaRPr lang="tr-TR" dirty="0"/>
          </a:p>
        </p:txBody>
      </p:sp>
    </p:spTree>
    <p:extLst>
      <p:ext uri="{BB962C8B-B14F-4D97-AF65-F5344CB8AC3E}">
        <p14:creationId xmlns:p14="http://schemas.microsoft.com/office/powerpoint/2010/main" val="14687036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C3C66BC-F12B-F5ED-5B3E-95923913004D}"/>
              </a:ext>
            </a:extLst>
          </p:cNvPr>
          <p:cNvSpPr>
            <a:spLocks noGrp="1"/>
          </p:cNvSpPr>
          <p:nvPr>
            <p:ph idx="1"/>
          </p:nvPr>
        </p:nvSpPr>
        <p:spPr>
          <a:xfrm>
            <a:off x="0" y="0"/>
            <a:ext cx="11353800" cy="6176963"/>
          </a:xfrm>
        </p:spPr>
        <p:txBody>
          <a:bodyPr>
            <a:normAutofit/>
          </a:bodyPr>
          <a:lstStyle/>
          <a:p>
            <a:pPr algn="just">
              <a:lnSpc>
                <a:spcPct val="150000"/>
              </a:lnSpc>
              <a:spcAft>
                <a:spcPts val="800"/>
              </a:spcAft>
            </a:pPr>
            <a:r>
              <a:rPr lang="tr-TR" sz="1800" dirty="0">
                <a:solidFill>
                  <a:srgbClr val="000000"/>
                </a:solidFill>
                <a:latin typeface="Times New Roman" panose="02020603050405020304" pitchFamily="18" charset="0"/>
                <a:cs typeface="Times New Roman" panose="02020603050405020304" pitchFamily="18" charset="0"/>
              </a:rPr>
              <a:t>KDV Genel Uygulama Tebliğinde yapılan bir değişiklik ile;</a:t>
            </a:r>
          </a:p>
          <a:p>
            <a:pPr algn="just">
              <a:lnSpc>
                <a:spcPct val="150000"/>
              </a:lnSpc>
              <a:spcAft>
                <a:spcPts val="800"/>
              </a:spcAft>
            </a:pPr>
            <a:r>
              <a:rPr lang="tr-TR" sz="1800" b="1" u="sng" dirty="0">
                <a:solidFill>
                  <a:srgbClr val="000000"/>
                </a:solidFill>
                <a:latin typeface="Times New Roman" panose="02020603050405020304" pitchFamily="18" charset="0"/>
                <a:cs typeface="Times New Roman" panose="02020603050405020304" pitchFamily="18" charset="0"/>
              </a:rPr>
              <a:t>Sahte belge veya muhteviyatı itibarıyla yanıltıcı belge </a:t>
            </a:r>
            <a:r>
              <a:rPr lang="tr-TR" sz="1800" dirty="0">
                <a:solidFill>
                  <a:srgbClr val="000000"/>
                </a:solidFill>
                <a:latin typeface="Times New Roman" panose="02020603050405020304" pitchFamily="18" charset="0"/>
                <a:cs typeface="Times New Roman" panose="02020603050405020304" pitchFamily="18" charset="0"/>
              </a:rPr>
              <a:t>kullanılmasına yönelik olumsuz tespit bulunan dönemi kapsayan takvim yılında süresinde düzenlenmiş </a:t>
            </a:r>
            <a:r>
              <a:rPr lang="tr-TR" sz="1800" b="1" u="sng" dirty="0">
                <a:solidFill>
                  <a:srgbClr val="000000"/>
                </a:solidFill>
                <a:latin typeface="Times New Roman" panose="02020603050405020304" pitchFamily="18" charset="0"/>
                <a:cs typeface="Times New Roman" panose="02020603050405020304" pitchFamily="18" charset="0"/>
              </a:rPr>
              <a:t>tam tasdik sözleşmesi bulunan </a:t>
            </a:r>
            <a:r>
              <a:rPr lang="tr-TR" sz="1800" dirty="0">
                <a:solidFill>
                  <a:srgbClr val="000000"/>
                </a:solidFill>
                <a:latin typeface="Times New Roman" panose="02020603050405020304" pitchFamily="18" charset="0"/>
                <a:cs typeface="Times New Roman" panose="02020603050405020304" pitchFamily="18" charset="0"/>
              </a:rPr>
              <a:t>mükelleflerin, yanıltıcı olduğu tespit edilen belgelerde yer alan alım tutarının, </a:t>
            </a:r>
            <a:r>
              <a:rPr lang="tr-TR" sz="1800" b="1" u="sng" dirty="0">
                <a:solidFill>
                  <a:srgbClr val="000000"/>
                </a:solidFill>
                <a:latin typeface="Times New Roman" panose="02020603050405020304" pitchFamily="18" charset="0"/>
                <a:cs typeface="Times New Roman" panose="02020603050405020304" pitchFamily="18" charset="0"/>
              </a:rPr>
              <a:t>aynı dönemdeki toplam alımlarının %5’ini geçmemesi halinde</a:t>
            </a:r>
            <a:r>
              <a:rPr lang="tr-TR" sz="1800" dirty="0">
                <a:solidFill>
                  <a:srgbClr val="000000"/>
                </a:solidFill>
                <a:latin typeface="Times New Roman" panose="02020603050405020304" pitchFamily="18" charset="0"/>
                <a:cs typeface="Times New Roman" panose="02020603050405020304" pitchFamily="18" charset="0"/>
              </a:rPr>
              <a:t>, bu mükellefler muhteviyatı itibarıyla yanıltıcı belge kullanma tespiti gerekçesiyle </a:t>
            </a:r>
            <a:r>
              <a:rPr lang="tr-TR" sz="1800" b="1" u="sng" dirty="0">
                <a:solidFill>
                  <a:srgbClr val="000000"/>
                </a:solidFill>
                <a:latin typeface="Times New Roman" panose="02020603050405020304" pitchFamily="18" charset="0"/>
                <a:cs typeface="Times New Roman" panose="02020603050405020304" pitchFamily="18" charset="0"/>
              </a:rPr>
              <a:t>özel esaslar kapsamına alınmazlar</a:t>
            </a:r>
            <a:r>
              <a:rPr lang="tr-TR" sz="1800" dirty="0">
                <a:solidFill>
                  <a:srgbClr val="000000"/>
                </a:solidFill>
                <a:latin typeface="Times New Roman" panose="02020603050405020304" pitchFamily="18" charset="0"/>
                <a:cs typeface="Times New Roman" panose="02020603050405020304" pitchFamily="18" charset="0"/>
              </a:rPr>
              <a:t>. Ancak bu durumun Vergi Usul Kanununda yer alan kaçakçılık fiili nedeniyle verginin </a:t>
            </a:r>
            <a:r>
              <a:rPr lang="tr-TR" sz="1800" dirty="0" err="1">
                <a:solidFill>
                  <a:srgbClr val="000000"/>
                </a:solidFill>
                <a:latin typeface="Times New Roman" panose="02020603050405020304" pitchFamily="18" charset="0"/>
                <a:cs typeface="Times New Roman" panose="02020603050405020304" pitchFamily="18" charset="0"/>
              </a:rPr>
              <a:t>ziyaa</a:t>
            </a:r>
            <a:r>
              <a:rPr lang="tr-TR" sz="1800" dirty="0">
                <a:solidFill>
                  <a:srgbClr val="000000"/>
                </a:solidFill>
                <a:latin typeface="Times New Roman" panose="02020603050405020304" pitchFamily="18" charset="0"/>
                <a:cs typeface="Times New Roman" panose="02020603050405020304" pitchFamily="18" charset="0"/>
              </a:rPr>
              <a:t> uğratılmış olması durumundaki ön tespitler için yapılacak izaha davet ve buna bağlı olarak uygulanacak özel esaslar uygulamasına etkisi yoktur.</a:t>
            </a:r>
          </a:p>
          <a:p>
            <a:endParaRPr lang="tr-TR" dirty="0"/>
          </a:p>
        </p:txBody>
      </p:sp>
    </p:spTree>
    <p:extLst>
      <p:ext uri="{BB962C8B-B14F-4D97-AF65-F5344CB8AC3E}">
        <p14:creationId xmlns:p14="http://schemas.microsoft.com/office/powerpoint/2010/main" val="6662137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ECBEDD-DE67-B37A-13F9-C1D4444D7159}"/>
              </a:ext>
            </a:extLst>
          </p:cNvPr>
          <p:cNvSpPr>
            <a:spLocks noGrp="1"/>
          </p:cNvSpPr>
          <p:nvPr>
            <p:ph type="title"/>
          </p:nvPr>
        </p:nvSpPr>
        <p:spPr>
          <a:xfrm>
            <a:off x="0" y="179592"/>
            <a:ext cx="9778181" cy="1002890"/>
          </a:xfrm>
        </p:spPr>
        <p:txBody>
          <a:bodyPr>
            <a:normAutofit/>
          </a:bodyPr>
          <a:lstStyle/>
          <a:p>
            <a:r>
              <a:rPr lang="tr-TR" sz="2000" b="1" dirty="0">
                <a:latin typeface="Times New Roman" panose="02020603050405020304" pitchFamily="18" charset="0"/>
                <a:cs typeface="Times New Roman" panose="02020603050405020304" pitchFamily="18" charset="0"/>
              </a:rPr>
              <a:t>ENFLASYON DÜZELTMESİ UYGULAMASI</a:t>
            </a:r>
            <a:r>
              <a:rPr lang="tr-TR" b="1" dirty="0"/>
              <a:t/>
            </a:r>
            <a:br>
              <a:rPr lang="tr-TR" b="1" dirty="0"/>
            </a:br>
            <a:endParaRPr lang="tr-TR" b="1" dirty="0"/>
          </a:p>
        </p:txBody>
      </p:sp>
      <p:sp>
        <p:nvSpPr>
          <p:cNvPr id="3" name="İçerik Yer Tutucusu 2">
            <a:extLst>
              <a:ext uri="{FF2B5EF4-FFF2-40B4-BE49-F238E27FC236}">
                <a16:creationId xmlns:a16="http://schemas.microsoft.com/office/drawing/2014/main" id="{C9865A79-C458-8006-C866-FD8785E75BDE}"/>
              </a:ext>
            </a:extLst>
          </p:cNvPr>
          <p:cNvSpPr>
            <a:spLocks noGrp="1"/>
          </p:cNvSpPr>
          <p:nvPr>
            <p:ph idx="1"/>
          </p:nvPr>
        </p:nvSpPr>
        <p:spPr>
          <a:xfrm>
            <a:off x="0" y="752168"/>
            <a:ext cx="12192000" cy="6105832"/>
          </a:xfrm>
        </p:spPr>
        <p:txBody>
          <a:bodyPr>
            <a:normAutofit/>
          </a:bodyPr>
          <a:lstStyle/>
          <a:p>
            <a:pPr>
              <a:lnSpc>
                <a:spcPct val="150000"/>
              </a:lnSpc>
            </a:pPr>
            <a:r>
              <a:rPr lang="tr-TR" sz="1800" dirty="0">
                <a:latin typeface="Times New Roman" panose="02020603050405020304" pitchFamily="18" charset="0"/>
                <a:cs typeface="Times New Roman" panose="02020603050405020304" pitchFamily="18" charset="0"/>
              </a:rPr>
              <a:t>Enflasyon düzeltmesi, paranın satın alma gücündeki değişmeler nedeniyle </a:t>
            </a:r>
            <a:r>
              <a:rPr lang="tr-TR" sz="1800" b="1" dirty="0">
                <a:solidFill>
                  <a:srgbClr val="0070C0"/>
                </a:solidFill>
                <a:latin typeface="Times New Roman" panose="02020603050405020304" pitchFamily="18" charset="0"/>
                <a:cs typeface="Times New Roman" panose="02020603050405020304" pitchFamily="18" charset="0"/>
              </a:rPr>
              <a:t>gerçek durumu ifade etmeyen mali tabloların</a:t>
            </a:r>
            <a:r>
              <a:rPr lang="tr-TR" sz="1800" dirty="0">
                <a:latin typeface="Times New Roman" panose="02020603050405020304" pitchFamily="18" charset="0"/>
                <a:cs typeface="Times New Roman" panose="02020603050405020304" pitchFamily="18" charset="0"/>
              </a:rPr>
              <a:t>, gerçek durumu ifade eder hale gelmesini sağlamak üzere </a:t>
            </a:r>
            <a:r>
              <a:rPr lang="tr-TR" sz="1800" b="1" dirty="0">
                <a:solidFill>
                  <a:srgbClr val="0070C0"/>
                </a:solidFill>
                <a:latin typeface="Times New Roman" panose="02020603050405020304" pitchFamily="18" charset="0"/>
                <a:cs typeface="Times New Roman" panose="02020603050405020304" pitchFamily="18" charset="0"/>
              </a:rPr>
              <a:t>düzeltme işlemine tabi tutulması</a:t>
            </a:r>
            <a:r>
              <a:rPr lang="tr-TR" sz="1800" dirty="0">
                <a:latin typeface="Times New Roman" panose="02020603050405020304" pitchFamily="18" charset="0"/>
                <a:cs typeface="Times New Roman" panose="02020603050405020304" pitchFamily="18" charset="0"/>
              </a:rPr>
              <a:t>dır. </a:t>
            </a:r>
          </a:p>
          <a:p>
            <a:pPr>
              <a:lnSpc>
                <a:spcPct val="150000"/>
              </a:lnSpc>
            </a:pPr>
            <a:r>
              <a:rPr lang="tr-TR" sz="1800" dirty="0">
                <a:latin typeface="Times New Roman" panose="02020603050405020304" pitchFamily="18" charset="0"/>
                <a:cs typeface="Times New Roman" panose="02020603050405020304" pitchFamily="18" charset="0"/>
              </a:rPr>
              <a:t>Kazançlarını </a:t>
            </a:r>
            <a:r>
              <a:rPr lang="tr-TR" sz="1800" b="1" dirty="0">
                <a:latin typeface="Times New Roman" panose="02020603050405020304" pitchFamily="18" charset="0"/>
                <a:cs typeface="Times New Roman" panose="02020603050405020304" pitchFamily="18" charset="0"/>
              </a:rPr>
              <a:t>bilanço esasına göre tespit </a:t>
            </a:r>
            <a:r>
              <a:rPr lang="tr-TR" sz="1800" dirty="0">
                <a:latin typeface="Times New Roman" panose="02020603050405020304" pitchFamily="18" charset="0"/>
                <a:cs typeface="Times New Roman" panose="02020603050405020304" pitchFamily="18" charset="0"/>
              </a:rPr>
              <a:t>edenler ile </a:t>
            </a:r>
            <a:r>
              <a:rPr lang="tr-TR" sz="1800" b="1" dirty="0">
                <a:latin typeface="Times New Roman" panose="02020603050405020304" pitchFamily="18" charset="0"/>
                <a:cs typeface="Times New Roman" panose="02020603050405020304" pitchFamily="18" charset="0"/>
              </a:rPr>
              <a:t>kurumlar vergisi mükellefleri </a:t>
            </a:r>
            <a:r>
              <a:rPr lang="tr-TR" sz="1800" b="1" dirty="0">
                <a:solidFill>
                  <a:srgbClr val="0070C0"/>
                </a:solidFill>
                <a:latin typeface="Times New Roman" panose="02020603050405020304" pitchFamily="18" charset="0"/>
                <a:cs typeface="Times New Roman" panose="02020603050405020304" pitchFamily="18" charset="0"/>
              </a:rPr>
              <a:t>parasal olmayan kıymetlerini </a:t>
            </a:r>
            <a:r>
              <a:rPr lang="tr-TR" sz="1800" dirty="0">
                <a:latin typeface="Times New Roman" panose="02020603050405020304" pitchFamily="18" charset="0"/>
                <a:cs typeface="Times New Roman" panose="02020603050405020304" pitchFamily="18" charset="0"/>
              </a:rPr>
              <a:t>enflasyon düzeltmesi yapmak </a:t>
            </a:r>
            <a:r>
              <a:rPr lang="tr-TR" sz="1800" b="1" dirty="0">
                <a:solidFill>
                  <a:srgbClr val="0070C0"/>
                </a:solidFill>
                <a:latin typeface="Times New Roman" panose="02020603050405020304" pitchFamily="18" charset="0"/>
                <a:cs typeface="Times New Roman" panose="02020603050405020304" pitchFamily="18" charset="0"/>
              </a:rPr>
              <a:t>zorundadır. </a:t>
            </a:r>
          </a:p>
          <a:p>
            <a:pPr>
              <a:lnSpc>
                <a:spcPct val="150000"/>
              </a:lnSpc>
            </a:pPr>
            <a:r>
              <a:rPr lang="tr-TR" sz="1800" dirty="0">
                <a:latin typeface="Times New Roman" panose="02020603050405020304" pitchFamily="18" charset="0"/>
                <a:cs typeface="Times New Roman" panose="02020603050405020304" pitchFamily="18" charset="0"/>
              </a:rPr>
              <a:t>Kazançlarını işletme hesabı esasına göre tespit eden mükellefler ile Serbest Meslek erbabı amortismana tabi iktisadi kıymetlerini düzelterek, düzeltilmiş tutarlar üzerinden amortismana tabi tutabilirler. </a:t>
            </a:r>
          </a:p>
          <a:p>
            <a:pPr>
              <a:lnSpc>
                <a:spcPct val="150000"/>
              </a:lnSpc>
            </a:pPr>
            <a:r>
              <a:rPr lang="tr-TR" sz="1800" b="1" dirty="0">
                <a:latin typeface="Times New Roman" panose="02020603050405020304" pitchFamily="18" charset="0"/>
                <a:cs typeface="Times New Roman" panose="02020603050405020304" pitchFamily="18" charset="0"/>
              </a:rPr>
              <a:t>“Parasal Olmayan Kıymetler; </a:t>
            </a:r>
            <a:r>
              <a:rPr lang="tr-TR" sz="1800" dirty="0">
                <a:latin typeface="Times New Roman" panose="02020603050405020304" pitchFamily="18" charset="0"/>
                <a:cs typeface="Times New Roman" panose="02020603050405020304" pitchFamily="18" charset="0"/>
              </a:rPr>
              <a:t>Ulusal </a:t>
            </a:r>
            <a:r>
              <a:rPr lang="tr-TR" sz="1800" b="1" dirty="0">
                <a:solidFill>
                  <a:srgbClr val="0070C0"/>
                </a:solidFill>
                <a:latin typeface="Times New Roman" panose="02020603050405020304" pitchFamily="18" charset="0"/>
                <a:cs typeface="Times New Roman" panose="02020603050405020304" pitchFamily="18" charset="0"/>
              </a:rPr>
              <a:t>para değerindeki değişmelere rağmen satın alma güçleri değişmeyen </a:t>
            </a:r>
            <a:r>
              <a:rPr lang="tr-TR" sz="1800" dirty="0">
                <a:latin typeface="Times New Roman" panose="02020603050405020304" pitchFamily="18" charset="0"/>
                <a:cs typeface="Times New Roman" panose="02020603050405020304" pitchFamily="18" charset="0"/>
              </a:rPr>
              <a:t>kıymetlerdir.” (İşletmenin arsa ve arazileri ya da demirbaşları gibi.) </a:t>
            </a:r>
          </a:p>
          <a:p>
            <a:pPr>
              <a:lnSpc>
                <a:spcPct val="150000"/>
              </a:lnSpc>
            </a:pPr>
            <a:r>
              <a:rPr lang="tr-TR" sz="1800" b="1" dirty="0">
                <a:solidFill>
                  <a:srgbClr val="0070C0"/>
                </a:solidFill>
                <a:latin typeface="Times New Roman" panose="02020603050405020304" pitchFamily="18" charset="0"/>
                <a:cs typeface="Times New Roman" panose="02020603050405020304" pitchFamily="18" charset="0"/>
              </a:rPr>
              <a:t>Parasal kıymetler </a:t>
            </a:r>
            <a:r>
              <a:rPr lang="tr-TR" sz="1800" dirty="0">
                <a:latin typeface="Times New Roman" panose="02020603050405020304" pitchFamily="18" charset="0"/>
                <a:cs typeface="Times New Roman" panose="02020603050405020304" pitchFamily="18" charset="0"/>
              </a:rPr>
              <a:t>hali hazırda raporlama dönemi sonundaki cari ölçüm birimine göre ifade edildiklerinden </a:t>
            </a:r>
            <a:r>
              <a:rPr lang="tr-TR" sz="1800" b="1" dirty="0">
                <a:latin typeface="Times New Roman" panose="02020603050405020304" pitchFamily="18" charset="0"/>
                <a:cs typeface="Times New Roman" panose="02020603050405020304" pitchFamily="18" charset="0"/>
              </a:rPr>
              <a:t>enflasyon düzeltmesine tabi tutulmazlar.</a:t>
            </a:r>
          </a:p>
          <a:p>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216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804A007-5556-0AEA-454D-434BBDA87786}"/>
              </a:ext>
            </a:extLst>
          </p:cNvPr>
          <p:cNvSpPr txBox="1"/>
          <p:nvPr/>
        </p:nvSpPr>
        <p:spPr>
          <a:xfrm>
            <a:off x="0" y="0"/>
            <a:ext cx="12192000" cy="9537676"/>
          </a:xfrm>
          <a:prstGeom prst="rect">
            <a:avLst/>
          </a:prstGeom>
          <a:noFill/>
        </p:spPr>
        <p:txBody>
          <a:bodyPr wrap="square">
            <a:spAutoFit/>
          </a:bodyPr>
          <a:lstStyle/>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Orhan Ünal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%50 Ortak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Yeniden Mükellefiyet tahsis ettirebilmesi için;</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Ünal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Aş’nin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tüm borçlarının Şahsi borcu varsa onların da ödenmiş olması gerekir.</a:t>
            </a:r>
          </a:p>
          <a:p>
            <a:pPr algn="just">
              <a:lnSpc>
                <a:spcPct val="150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İlgili yıl en düşük tutarı olan 440.000 ₺ ile sahte olarak düzenlenen tutarın % 10’u karşılaştırılarak (13.000.000*%10=1.300.000)  yüksek olan kısmı kadar teminat vermelidir.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Tolga Ünal</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%40 Ortak </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Yeniden Mükellefiyet tahsis ettirebilmesi için;</a:t>
            </a: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Ünal </a:t>
            </a:r>
            <a:r>
              <a:rPr lang="tr-TR" sz="1800" dirty="0" err="1">
                <a:effectLst/>
                <a:latin typeface="Times New Roman" panose="02020603050405020304" pitchFamily="18" charset="0"/>
                <a:ea typeface="Times New Roman" panose="02020603050405020304" pitchFamily="18" charset="0"/>
                <a:cs typeface="Times New Roman" panose="02020603050405020304" pitchFamily="18" charset="0"/>
              </a:rPr>
              <a:t>Aş’nin</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tüm borçlarının Şahsi borcu varsa onları da ödenmiş olması gerekir.</a:t>
            </a:r>
          </a:p>
          <a:p>
            <a:pPr algn="just">
              <a:lnSpc>
                <a:spcPct val="150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İlgili yıl en düşük tutarı olan 440.000 ₺ ile sahte olarak düzenlenen tutarın % 10’u karşılaştırılarak (13.000.000*%10=1.300.000)  yüksek olan kısmı kadar teminat vermelidir.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tr-TR" dirty="0">
              <a:latin typeface="Times New Roman" panose="02020603050405020304" pitchFamily="18" charset="0"/>
              <a:cs typeface="Times New Roman" panose="02020603050405020304" pitchFamily="18" charset="0"/>
            </a:endParaRPr>
          </a:p>
          <a:p>
            <a:pPr algn="just">
              <a:lnSpc>
                <a:spcPct val="150000"/>
              </a:lnSpc>
              <a:spcAft>
                <a:spcPts val="800"/>
              </a:spcAft>
            </a:pP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185658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C69AB9-24BC-FF85-17E3-F8954614E03A}"/>
              </a:ext>
            </a:extLst>
          </p:cNvPr>
          <p:cNvSpPr>
            <a:spLocks noGrp="1"/>
          </p:cNvSpPr>
          <p:nvPr>
            <p:ph idx="1"/>
          </p:nvPr>
        </p:nvSpPr>
        <p:spPr>
          <a:xfrm>
            <a:off x="0" y="0"/>
            <a:ext cx="12192000" cy="6858000"/>
          </a:xfrm>
        </p:spPr>
        <p:txBody>
          <a:bodyPr/>
          <a:lstStyle/>
          <a:p>
            <a:pPr>
              <a:lnSpc>
                <a:spcPct val="150000"/>
              </a:lnSpc>
            </a:pPr>
            <a:r>
              <a:rPr lang="tr-TR" sz="1800" dirty="0">
                <a:latin typeface="Times New Roman" panose="02020603050405020304" pitchFamily="18" charset="0"/>
                <a:cs typeface="Times New Roman" panose="02020603050405020304" pitchFamily="18" charset="0"/>
              </a:rPr>
              <a:t>Kasa veya bankadaki para, senet, avans gibi kalemlerin tutarı değişmeyeceği için parasal kıymet olarak değerlendirilir. </a:t>
            </a:r>
          </a:p>
          <a:p>
            <a:pPr>
              <a:lnSpc>
                <a:spcPct val="150000"/>
              </a:lnSpc>
            </a:pPr>
            <a:r>
              <a:rPr lang="tr-TR" sz="1800" b="1" dirty="0">
                <a:solidFill>
                  <a:srgbClr val="00B0F0"/>
                </a:solidFill>
                <a:latin typeface="Times New Roman" panose="02020603050405020304" pitchFamily="18" charset="0"/>
                <a:cs typeface="Times New Roman" panose="02020603050405020304" pitchFamily="18" charset="0"/>
              </a:rPr>
              <a:t>Parasal olmayan kıymetler</a:t>
            </a:r>
            <a:r>
              <a:rPr lang="tr-TR" sz="1800" dirty="0">
                <a:latin typeface="Times New Roman" panose="02020603050405020304" pitchFamily="18" charset="0"/>
                <a:cs typeface="Times New Roman" panose="02020603050405020304" pitchFamily="18" charset="0"/>
              </a:rPr>
              <a:t> satın alma gücünün değişip değişmediğine bakarak belirlenir.</a:t>
            </a:r>
          </a:p>
          <a:p>
            <a:pPr>
              <a:lnSpc>
                <a:spcPct val="150000"/>
              </a:lnSpc>
            </a:pPr>
            <a:r>
              <a:rPr lang="tr-TR" sz="1800" dirty="0">
                <a:latin typeface="Times New Roman" panose="02020603050405020304" pitchFamily="18" charset="0"/>
                <a:cs typeface="Times New Roman" panose="02020603050405020304" pitchFamily="18" charset="0"/>
              </a:rPr>
              <a:t>Stoklar, binalar, arsa ve araziler, demirbaş gibi kalemler para değerindeki değişmeye rağmen enflasyon karşısında değerlerini koruyacaktır. </a:t>
            </a:r>
          </a:p>
          <a:p>
            <a:pPr>
              <a:lnSpc>
                <a:spcPct val="150000"/>
              </a:lnSpc>
            </a:pPr>
            <a:r>
              <a:rPr lang="tr-TR" sz="1800" dirty="0">
                <a:latin typeface="Times New Roman" panose="02020603050405020304" pitchFamily="18" charset="0"/>
                <a:cs typeface="Times New Roman" panose="02020603050405020304" pitchFamily="18" charset="0"/>
              </a:rPr>
              <a:t>Bu özellikteki kalemler parasal olmayan kıymet olarak değerlendirilir. </a:t>
            </a:r>
          </a:p>
          <a:p>
            <a:endParaRPr lang="tr-TR" dirty="0"/>
          </a:p>
        </p:txBody>
      </p:sp>
    </p:spTree>
    <p:extLst>
      <p:ext uri="{BB962C8B-B14F-4D97-AF65-F5344CB8AC3E}">
        <p14:creationId xmlns:p14="http://schemas.microsoft.com/office/powerpoint/2010/main" val="5500979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12C8148-DFC5-7AB6-41CD-3E002C8790B7}"/>
              </a:ext>
            </a:extLst>
          </p:cNvPr>
          <p:cNvSpPr>
            <a:spLocks noGrp="1"/>
          </p:cNvSpPr>
          <p:nvPr>
            <p:ph idx="1"/>
          </p:nvPr>
        </p:nvSpPr>
        <p:spPr>
          <a:xfrm>
            <a:off x="0" y="1"/>
            <a:ext cx="12192000" cy="6858000"/>
          </a:xfrm>
        </p:spPr>
        <p:txBody>
          <a:bodyPr/>
          <a:lstStyle/>
          <a:p>
            <a:pPr>
              <a:lnSpc>
                <a:spcPct val="107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ENFLASYON DÜZELTMESİNE TABİ TUTULACAK PARASAL OLMAYAN KIYMETLER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110 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Geçici olarak elde tutulan hisse senetleri</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150</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Üretimde veya diğer faaliyetlerde kullanılmak üzere işletmede bulundurulan hammadde ve malzemeler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151 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Henüz tam mamul haline gelmemiş ancak direkt ilk madde ve malzeme ile direkt işçilik ve genel üretim giderlerinden belli oranlarda pay almış üretim aşamasındaki mamuller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152 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Üretim çalışmaları sonunda elde edilen ve satışa hazır hale gelmiş bulunan mamuller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153 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Herhangi bir değişikliğe tabi tutulmadan satmak amacı ile işletmeye alınan ticari mallar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157 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Diğer stok kalemlerinin hiç birinin kapsamına alınmayan ürün, artık ve hurdalar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159 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Yurt içinden ya da yurt dışından satın almak üzere siparişe bağlanan stoklarla ilgili olarak verilen avanslar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170 </a:t>
            </a:r>
            <a:r>
              <a:rPr lang="tr-TR"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Hakediş</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maliyetleri</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180 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Peşin ödenen ve cari dönem içinde ilgili gider hesaplarına kaydedilmemesi gereken, gelecek döneme ait giderler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3879383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BF4C3CA-AB8A-0369-B34F-15971E54119F}"/>
              </a:ext>
            </a:extLst>
          </p:cNvPr>
          <p:cNvSpPr>
            <a:spLocks noGrp="1"/>
          </p:cNvSpPr>
          <p:nvPr>
            <p:ph idx="1"/>
          </p:nvPr>
        </p:nvSpPr>
        <p:spPr>
          <a:xfrm>
            <a:off x="0" y="0"/>
            <a:ext cx="12192000" cy="6858000"/>
          </a:xfrm>
        </p:spPr>
        <p:txBody>
          <a:bodyPr>
            <a:normAutofit/>
          </a:bodyPr>
          <a:lstStyle/>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240 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İştiraklerdeki sermaye payları hesabında aranan asgari yüzdeleri taşımadığı için iştirakler hesabında izlenemeyen, ancak uzun vadede elde tutulması amaçlanan hisse senetleri ile hisse senetleri dışında kalan ve uzun vadeli amaçlarla veya yasal zorunluluklarla veya paraya dönüşme niteliği kaybolduğu için elde tutulan menkul kıymetler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242 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İşletmenin, doğrudan veya dolaylı olarak diğer şirketlerin yönetimine ve ortaklık politikalarının belirlenmesine katılmak üzere edindiği hisse senetleri veya ortaklık payları</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245 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İşletmenin doğrudan veya dolaylı olarak yüzde 50 oranından fazla sermaye ya da oy hakkına veya en az bu oranda yönetim çoğunluğunu seçme hakkına sahip olduğu iştiraklerin sermaye payları</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250 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İşletmeye ait her türlü arazi ve arsalar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251 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Herhangi bir işin gerçekleşmesini sağlamak veya kolaylaştırmak için, yeraltında veya yerüstünde inşa edilmiş yeraltı ve yerüstü düzenleri</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252 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Her türlü binalar ve mütemmim cüzleri</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253 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Üretimde kullanılan her türlü makine, tesis ve cihazlar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055979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5C77F77-4421-CEB8-6017-C4035E2FF514}"/>
              </a:ext>
            </a:extLst>
          </p:cNvPr>
          <p:cNvSpPr>
            <a:spLocks noGrp="1"/>
          </p:cNvSpPr>
          <p:nvPr>
            <p:ph idx="1"/>
          </p:nvPr>
        </p:nvSpPr>
        <p:spPr>
          <a:xfrm>
            <a:off x="0" y="0"/>
            <a:ext cx="12192000" cy="6858000"/>
          </a:xfrm>
        </p:spPr>
        <p:txBody>
          <a:bodyPr>
            <a:normAutofit lnSpcReduction="10000"/>
          </a:bodyPr>
          <a:lstStyle/>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254 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İşletme faaliyetlerinde kullanılan tüm taşıtlar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255</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İşletme faaliyetlerinin yürütülmesinde kullanılan her türlü büro makine ve cihazları ile döşeme, masa, koltuk, dolap, mobilya gibi maddi duran varlıklar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257 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Maddi duran varlıklar içinde yer alan amortismana tabi iktisadi kıymetler için ayrılmış olan amortismanlar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258 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Yapımı süren ve tamamlandığında ilgili maddi duran varlık hesabına aktarılacak olan, her türlü madde ve malzeme ile işçilik ve genel giderlerle ilgili harcamaların yapıldığı yatırımlar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259 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Yurt içinden veya yurt dışından satın alınmak üzere sipariş edilen maddi duran varlıklarla ilgili olarak verilen avanslar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260 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İmtiyaz, patent, lisans, ticari marka ve unvan gibi bir bedel ödenerek elde edilen bazı hukuki tasarruflar ile kamu otoritelerinin belirli alanlarda tanıdığı kullanma, yararlanma gibi yetkiler dolayısıyla yapılan harcamalar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261</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Bir işletme devralınırken katlanılan maliyet ile söz konusu işletmenin rayiç bedelle hesaplanan net varlıklarının değeri arasındaki olumlu fark olan peştamallıklar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262</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İşletmenin kurulması, yeni bir şubenin açılması, işlerin sürekli olarak genişletilmesi için yapılan ve karşılığında maddi bir değer elde edilmeyen ve aktifleştirilmiş olan giderler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272288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65E856F-8468-A635-A6CC-45C7F2C97A9C}"/>
              </a:ext>
            </a:extLst>
          </p:cNvPr>
          <p:cNvSpPr>
            <a:spLocks noGrp="1"/>
          </p:cNvSpPr>
          <p:nvPr>
            <p:ph idx="1"/>
          </p:nvPr>
        </p:nvSpPr>
        <p:spPr>
          <a:xfrm>
            <a:off x="0" y="0"/>
            <a:ext cx="12192000" cy="6858000"/>
          </a:xfrm>
        </p:spPr>
        <p:txBody>
          <a:bodyPr>
            <a:normAutofit/>
          </a:bodyPr>
          <a:lstStyle/>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263 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Yeni ürün ve teknolojiler oluşturulması, mevcutların geliştirilmesi ve benzeri amaçlarla yapılan ve aktifleştirilmiş olan giderler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264 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Kiralanan gayrimenkullerin geliştirilmesi veya ekonomik değerinin sürekli olarak artırılması amacıyla yapılan özel maliyet bedelleri</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268 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Maddi olmayan duran varlıklar içinde amortismana tabi iktisadi kıymetler için ayrılmış olan amortismanlar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271 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Arama amacı ile yapılan işlerle ilgili arama giderleri</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272</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Hazırlık ve Geliştirme </a:t>
            </a:r>
            <a:r>
              <a:rPr lang="tr-TR"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Gideleri</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kern="0" dirty="0">
                <a:solidFill>
                  <a:srgbClr val="000000"/>
                </a:solidFill>
                <a:latin typeface="Times New Roman" panose="02020603050405020304" pitchFamily="18" charset="0"/>
                <a:cs typeface="Times New Roman" panose="02020603050405020304" pitchFamily="18" charset="0"/>
              </a:rPr>
              <a:t>Madenin çıkarılması için yapılan harcamalar</a:t>
            </a:r>
          </a:p>
          <a:p>
            <a:pPr>
              <a:lnSpc>
                <a:spcPct val="107000"/>
              </a:lnSpc>
              <a:spcAft>
                <a:spcPts val="800"/>
              </a:spcAft>
            </a:pPr>
            <a:r>
              <a:rPr lang="tr-TR" sz="1800" b="1" kern="0" dirty="0">
                <a:solidFill>
                  <a:srgbClr val="000000"/>
                </a:solidFill>
                <a:latin typeface="Times New Roman" panose="02020603050405020304" pitchFamily="18" charset="0"/>
                <a:cs typeface="Times New Roman" panose="02020603050405020304" pitchFamily="18" charset="0"/>
              </a:rPr>
              <a:t>278</a:t>
            </a:r>
            <a:r>
              <a:rPr lang="tr-TR" sz="1800" kern="0" dirty="0">
                <a:solidFill>
                  <a:srgbClr val="000000"/>
                </a:solidFill>
                <a:latin typeface="Times New Roman" panose="02020603050405020304" pitchFamily="18" charset="0"/>
                <a:cs typeface="Times New Roman" panose="02020603050405020304" pitchFamily="18" charset="0"/>
              </a:rPr>
              <a:t>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Özel tükenmeye tabi varlıklar grubuna giren kalemler için ayrılan tükenme payları</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280</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Peşin ödenen ve cari dönem içinde ilgili gider hesaplarına kaydedilmesi gereken gelecek yıllara ait giderler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294</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Çeşitli nedenlerle işletmede kullanılma ve satış olanaklarını yitiren ve elden çıkarılacak stoklar ve duran varlıklar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3099645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1D08153-2F88-E343-FFAE-631B5AB11E2E}"/>
              </a:ext>
            </a:extLst>
          </p:cNvPr>
          <p:cNvSpPr>
            <a:spLocks noGrp="1"/>
          </p:cNvSpPr>
          <p:nvPr>
            <p:ph idx="1"/>
          </p:nvPr>
        </p:nvSpPr>
        <p:spPr>
          <a:xfrm>
            <a:off x="0" y="0"/>
            <a:ext cx="12192000" cy="6858000"/>
          </a:xfrm>
        </p:spPr>
        <p:txBody>
          <a:bodyPr/>
          <a:lstStyle/>
          <a:p>
            <a:pPr>
              <a:lnSpc>
                <a:spcPct val="107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302 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Finansal kiralamanın yapıldığı tarihte kiralama işlemlerinden doğan borçlar ile kiralanan varlığa ilişkin kira ödemelerinin bugünkü değeri arasındaki fark</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340 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İşletmenin satış amacıyla gelecekte yapacağı mal ve hizmet teslimleri ile ilgili olarak peşin tahsil edilen sipariş avansları</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350</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Yıllara yaygın taahhüt işleri yapan işletmelerin üstlendikleri işlerden, gerçekleştirdikleri kısım karşısında aldıkları </a:t>
            </a:r>
            <a:r>
              <a:rPr lang="tr-TR"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hakedişler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380</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Gelecek bilanço dönemlerine ait peşin tahsil olunan gelirlerin bir yıldan kısa süreye ait kısımları</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402 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Finansal kiralamanın yapıldığı tarihte kiralama işlemlerinden doğan ve vadesi bir yılı aşan borçlar ile kiralanan varlığa ilişkin kira ödemelerinin bugünkü değeri arasındaki fark</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440 </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İşletmenin satış sözleşmesine dayanarak mal ve hizmetin tesliminden önce tahsil ettiği bir yılı aşan avanslar</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800"/>
              </a:spcAft>
            </a:pPr>
            <a:r>
              <a:rPr lang="tr-TR"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480</a:t>
            </a:r>
            <a:r>
              <a:rPr lang="tr-TR"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Gelecek bilanço dönemlerine ait peşin tahsil olunan gelirlerin bir yıldan uzun süreye ait kısımları</a:t>
            </a:r>
            <a:endParaRPr lang="tr-T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69255609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4D0E1B-BB7D-FD82-BA42-2BC11F5D6158}"/>
              </a:ext>
            </a:extLst>
          </p:cNvPr>
          <p:cNvSpPr>
            <a:spLocks noGrp="1"/>
          </p:cNvSpPr>
          <p:nvPr>
            <p:ph idx="1"/>
          </p:nvPr>
        </p:nvSpPr>
        <p:spPr>
          <a:xfrm>
            <a:off x="0" y="0"/>
            <a:ext cx="12192000" cy="6858000"/>
          </a:xfrm>
        </p:spPr>
        <p:txBody>
          <a:bodyPr>
            <a:normAutofit/>
          </a:bodyPr>
          <a:lstStyle/>
          <a:p>
            <a:pPr>
              <a:lnSpc>
                <a:spcPct val="150000"/>
              </a:lnSpc>
            </a:pPr>
            <a:r>
              <a:rPr lang="tr-TR" sz="1800" b="1" dirty="0">
                <a:solidFill>
                  <a:srgbClr val="0070C0"/>
                </a:solidFill>
                <a:latin typeface="Times New Roman" panose="02020603050405020304" pitchFamily="18" charset="0"/>
                <a:cs typeface="Times New Roman" panose="02020603050405020304" pitchFamily="18" charset="0"/>
              </a:rPr>
              <a:t>31.12.2023 tarihli mali tablolar </a:t>
            </a:r>
            <a:r>
              <a:rPr lang="tr-TR" sz="1800" dirty="0">
                <a:latin typeface="Times New Roman" panose="02020603050405020304" pitchFamily="18" charset="0"/>
                <a:cs typeface="Times New Roman" panose="02020603050405020304" pitchFamily="18" charset="0"/>
              </a:rPr>
              <a:t>enflasyon düzeltmesi şartlarının oluşup oluşmadığına bakılmaksızın </a:t>
            </a:r>
            <a:r>
              <a:rPr lang="tr-TR" sz="1800" b="1" dirty="0">
                <a:solidFill>
                  <a:srgbClr val="0070C0"/>
                </a:solidFill>
                <a:latin typeface="Times New Roman" panose="02020603050405020304" pitchFamily="18" charset="0"/>
                <a:cs typeface="Times New Roman" panose="02020603050405020304" pitchFamily="18" charset="0"/>
              </a:rPr>
              <a:t>enflasyon düzeltmesine tabi tutulacaktır. </a:t>
            </a:r>
          </a:p>
          <a:p>
            <a:pPr>
              <a:lnSpc>
                <a:spcPct val="150000"/>
              </a:lnSpc>
            </a:pPr>
            <a:r>
              <a:rPr lang="tr-TR" sz="1800" dirty="0">
                <a:latin typeface="Times New Roman" panose="02020603050405020304" pitchFamily="18" charset="0"/>
                <a:cs typeface="Times New Roman" panose="02020603050405020304" pitchFamily="18" charset="0"/>
              </a:rPr>
              <a:t>2024 yılında geçici vergi dönemlerinde enflasyon düzeltmesi şartların oluşup oluşmadığına bakılarak, şartların oluşması halinde her bir geçici vergi döneminde düzeltme işlemi yapılacaktır. </a:t>
            </a:r>
          </a:p>
          <a:p>
            <a:pPr>
              <a:lnSpc>
                <a:spcPct val="150000"/>
              </a:lnSpc>
            </a:pPr>
            <a:r>
              <a:rPr lang="tr-TR" sz="1800" dirty="0">
                <a:latin typeface="Times New Roman" panose="02020603050405020304" pitchFamily="18" charset="0"/>
                <a:cs typeface="Times New Roman" panose="02020603050405020304" pitchFamily="18" charset="0"/>
              </a:rPr>
              <a:t>Yapılan enflasyon düzeltmeleri </a:t>
            </a:r>
            <a:r>
              <a:rPr lang="tr-TR" sz="1800" b="1" dirty="0" smtClean="0">
                <a:solidFill>
                  <a:srgbClr val="0070C0"/>
                </a:solidFill>
                <a:latin typeface="Times New Roman" panose="02020603050405020304" pitchFamily="18" charset="0"/>
                <a:cs typeface="Times New Roman" panose="02020603050405020304" pitchFamily="18" charset="0"/>
              </a:rPr>
              <a:t>698 </a:t>
            </a:r>
            <a:r>
              <a:rPr lang="tr-TR" sz="1800" b="1" dirty="0">
                <a:solidFill>
                  <a:srgbClr val="0070C0"/>
                </a:solidFill>
                <a:latin typeface="Times New Roman" panose="02020603050405020304" pitchFamily="18" charset="0"/>
                <a:cs typeface="Times New Roman" panose="02020603050405020304" pitchFamily="18" charset="0"/>
              </a:rPr>
              <a:t>Enflasyon düzeltme</a:t>
            </a:r>
            <a:r>
              <a:rPr lang="tr-TR" sz="1800" dirty="0">
                <a:latin typeface="Times New Roman" panose="02020603050405020304" pitchFamily="18" charset="0"/>
                <a:cs typeface="Times New Roman" panose="02020603050405020304" pitchFamily="18" charset="0"/>
              </a:rPr>
              <a:t> hesabına aktarılır.  </a:t>
            </a:r>
          </a:p>
          <a:p>
            <a:pPr>
              <a:lnSpc>
                <a:spcPct val="150000"/>
              </a:lnSpc>
            </a:pPr>
            <a:r>
              <a:rPr lang="tr-TR" sz="1800" dirty="0">
                <a:latin typeface="Times New Roman" panose="02020603050405020304" pitchFamily="18" charset="0"/>
                <a:cs typeface="Times New Roman" panose="02020603050405020304" pitchFamily="18" charset="0"/>
              </a:rPr>
              <a:t>Kaynaklanan </a:t>
            </a:r>
            <a:r>
              <a:rPr lang="tr-TR" sz="1800" b="1" dirty="0">
                <a:solidFill>
                  <a:srgbClr val="0070C0"/>
                </a:solidFill>
                <a:latin typeface="Times New Roman" panose="02020603050405020304" pitchFamily="18" charset="0"/>
                <a:cs typeface="Times New Roman" panose="02020603050405020304" pitchFamily="18" charset="0"/>
              </a:rPr>
              <a:t>kar zarar farkı geçmiş yıllar kar/zarar hesabı</a:t>
            </a:r>
            <a:r>
              <a:rPr lang="tr-TR" sz="1800" dirty="0">
                <a:latin typeface="Times New Roman" panose="02020603050405020304" pitchFamily="18" charset="0"/>
                <a:cs typeface="Times New Roman" panose="02020603050405020304" pitchFamily="18" charset="0"/>
              </a:rPr>
              <a:t>nda gösterilir. </a:t>
            </a:r>
          </a:p>
          <a:p>
            <a:pPr>
              <a:lnSpc>
                <a:spcPct val="150000"/>
              </a:lnSpc>
            </a:pPr>
            <a:r>
              <a:rPr lang="tr-TR" sz="1800" dirty="0">
                <a:latin typeface="Times New Roman" panose="02020603050405020304" pitchFamily="18" charset="0"/>
                <a:cs typeface="Times New Roman" panose="02020603050405020304" pitchFamily="18" charset="0"/>
              </a:rPr>
              <a:t>Bu şekilde oluşan geçmiş yıl karı, </a:t>
            </a:r>
            <a:r>
              <a:rPr lang="tr-TR" sz="1800" b="1" dirty="0">
                <a:solidFill>
                  <a:srgbClr val="0070C0"/>
                </a:solidFill>
                <a:latin typeface="Times New Roman" panose="02020603050405020304" pitchFamily="18" charset="0"/>
                <a:cs typeface="Times New Roman" panose="02020603050405020304" pitchFamily="18" charset="0"/>
              </a:rPr>
              <a:t>vergiye tabi tutulmaz</a:t>
            </a:r>
            <a:r>
              <a:rPr lang="tr-TR" sz="1800" dirty="0">
                <a:latin typeface="Times New Roman" panose="02020603050405020304" pitchFamily="18" charset="0"/>
                <a:cs typeface="Times New Roman" panose="02020603050405020304" pitchFamily="18" charset="0"/>
              </a:rPr>
              <a:t>. </a:t>
            </a:r>
          </a:p>
          <a:p>
            <a:pPr>
              <a:lnSpc>
                <a:spcPct val="150000"/>
              </a:lnSpc>
            </a:pPr>
            <a:r>
              <a:rPr lang="tr-TR" sz="1800" dirty="0">
                <a:latin typeface="Times New Roman" panose="02020603050405020304" pitchFamily="18" charset="0"/>
                <a:cs typeface="Times New Roman" panose="02020603050405020304" pitchFamily="18" charset="0"/>
              </a:rPr>
              <a:t>Geçmiş yıl zararları, </a:t>
            </a:r>
            <a:r>
              <a:rPr lang="tr-TR" sz="1800" b="1" dirty="0">
                <a:solidFill>
                  <a:srgbClr val="0070C0"/>
                </a:solidFill>
                <a:latin typeface="Times New Roman" panose="02020603050405020304" pitchFamily="18" charset="0"/>
                <a:cs typeface="Times New Roman" panose="02020603050405020304" pitchFamily="18" charset="0"/>
              </a:rPr>
              <a:t>zarar olarak kabul edilmez. </a:t>
            </a:r>
            <a:r>
              <a:rPr lang="tr-TR" sz="1800" dirty="0">
                <a:latin typeface="Times New Roman" panose="02020603050405020304" pitchFamily="18" charset="0"/>
                <a:cs typeface="Times New Roman" panose="02020603050405020304" pitchFamily="18" charset="0"/>
              </a:rPr>
              <a:t>,</a:t>
            </a:r>
          </a:p>
          <a:p>
            <a:pPr>
              <a:lnSpc>
                <a:spcPct val="150000"/>
              </a:lnSpc>
            </a:pPr>
            <a:r>
              <a:rPr lang="tr-TR" sz="1800" dirty="0">
                <a:latin typeface="Times New Roman" panose="02020603050405020304" pitchFamily="18" charset="0"/>
                <a:cs typeface="Times New Roman" panose="02020603050405020304" pitchFamily="18" charset="0"/>
              </a:rPr>
              <a:t>Düzeltme sonucu bulunan tutarlar izleyen dönemin başlangıç değeri olarak dikkate alınır.</a:t>
            </a:r>
          </a:p>
          <a:p>
            <a:pPr>
              <a:lnSpc>
                <a:spcPct val="150000"/>
              </a:lnSpc>
            </a:pPr>
            <a:r>
              <a:rPr lang="tr-TR" sz="1800" dirty="0">
                <a:latin typeface="Times New Roman" panose="02020603050405020304" pitchFamily="18" charset="0"/>
                <a:cs typeface="Times New Roman" panose="02020603050405020304" pitchFamily="18" charset="0"/>
              </a:rPr>
              <a:t>Enflasyon düzeltmesine tabi tutulan değerlerin elden çıkartılması halinde, bunlara ilişki enflasyon düzeltme farkları maliyet addolunur. </a:t>
            </a:r>
          </a:p>
          <a:p>
            <a:pPr>
              <a:lnSpc>
                <a:spcPct val="150000"/>
              </a:lnSpc>
            </a:pPr>
            <a:endParaRPr lang="tr-TR" sz="1800" dirty="0">
              <a:latin typeface="Times New Roman" panose="02020603050405020304" pitchFamily="18" charset="0"/>
              <a:cs typeface="Times New Roman" panose="02020603050405020304" pitchFamily="18" charset="0"/>
            </a:endParaRPr>
          </a:p>
          <a:p>
            <a:pPr>
              <a:lnSpc>
                <a:spcPct val="150000"/>
              </a:lnSpc>
            </a:pP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3547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68992B4-0D93-FB66-7CDD-B11292B35673}"/>
              </a:ext>
            </a:extLst>
          </p:cNvPr>
          <p:cNvSpPr>
            <a:spLocks noGrp="1"/>
          </p:cNvSpPr>
          <p:nvPr>
            <p:ph idx="1"/>
          </p:nvPr>
        </p:nvSpPr>
        <p:spPr>
          <a:xfrm>
            <a:off x="0" y="0"/>
            <a:ext cx="12192000" cy="6858000"/>
          </a:xfrm>
        </p:spPr>
        <p:txBody>
          <a:bodyPr>
            <a:normAutofit/>
          </a:bodyPr>
          <a:lstStyle/>
          <a:p>
            <a:pPr>
              <a:lnSpc>
                <a:spcPct val="150000"/>
              </a:lnSpc>
            </a:pPr>
            <a:r>
              <a:rPr lang="tr-TR" sz="1800" b="1" dirty="0">
                <a:solidFill>
                  <a:srgbClr val="0070C0"/>
                </a:solidFill>
                <a:latin typeface="Times New Roman" panose="02020603050405020304" pitchFamily="18" charset="0"/>
                <a:cs typeface="Times New Roman" panose="02020603050405020304" pitchFamily="18" charset="0"/>
              </a:rPr>
              <a:t>Amortismanlar</a:t>
            </a:r>
            <a:r>
              <a:rPr lang="tr-TR" sz="1800" dirty="0">
                <a:latin typeface="Times New Roman" panose="02020603050405020304" pitchFamily="18" charset="0"/>
                <a:cs typeface="Times New Roman" panose="02020603050405020304" pitchFamily="18" charset="0"/>
              </a:rPr>
              <a:t> düzeltilmiş değerler üzerinden itfa olunur. </a:t>
            </a:r>
          </a:p>
          <a:p>
            <a:pPr>
              <a:lnSpc>
                <a:spcPct val="150000"/>
              </a:lnSpc>
            </a:pPr>
            <a:r>
              <a:rPr lang="tr-TR" sz="1800" dirty="0">
                <a:latin typeface="Times New Roman" panose="02020603050405020304" pitchFamily="18" charset="0"/>
                <a:cs typeface="Times New Roman" panose="02020603050405020304" pitchFamily="18" charset="0"/>
              </a:rPr>
              <a:t>Yeniden değerleme yapılan hesap döneminden sonra, enflasyon düzeltmesi şartlarının yeniden oluşması durumunda </a:t>
            </a:r>
          </a:p>
          <a:p>
            <a:pPr marL="0" indent="0">
              <a:lnSpc>
                <a:spcPct val="150000"/>
              </a:lnSpc>
              <a:buNone/>
            </a:pPr>
            <a:r>
              <a:rPr lang="tr-TR" sz="1800" dirty="0">
                <a:latin typeface="Times New Roman" panose="02020603050405020304" pitchFamily="18" charset="0"/>
                <a:cs typeface="Times New Roman" panose="02020603050405020304" pitchFamily="18" charset="0"/>
              </a:rPr>
              <a:t>Yeniden değerlemeye tabi tutulmuş iktisadi kıymetler ile bunlara ilişkin amortismanlar düzeltilmiş son değerleri dikkate alınarak enflasyon düzeltmesine tabi tutulur. </a:t>
            </a:r>
          </a:p>
          <a:p>
            <a:pPr>
              <a:lnSpc>
                <a:spcPct val="150000"/>
              </a:lnSpc>
            </a:pPr>
            <a:r>
              <a:rPr lang="tr-TR" sz="1800" dirty="0">
                <a:latin typeface="Times New Roman" panose="02020603050405020304" pitchFamily="18" charset="0"/>
                <a:cs typeface="Times New Roman" panose="02020603050405020304" pitchFamily="18" charset="0"/>
              </a:rPr>
              <a:t>Pasifte özel bir fon hesabında gösterilen değer artış tutarının, sermayeye ilave edilmesi dışında herhangi bir şekilde başka bir hesaba nakledilmesi veya işletmeden çekilmesi halinde vergiye tabi tutulur.</a:t>
            </a:r>
          </a:p>
          <a:p>
            <a:pPr marL="0" indent="0">
              <a:buNone/>
            </a:pP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446444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26209C-232B-0B6E-DB9A-E76B4FFFD9DC}"/>
              </a:ext>
            </a:extLst>
          </p:cNvPr>
          <p:cNvSpPr>
            <a:spLocks noGrp="1"/>
          </p:cNvSpPr>
          <p:nvPr>
            <p:ph idx="1"/>
          </p:nvPr>
        </p:nvSpPr>
        <p:spPr>
          <a:xfrm>
            <a:off x="0" y="132522"/>
            <a:ext cx="12192000" cy="5499651"/>
          </a:xfrm>
        </p:spPr>
        <p:txBody>
          <a:bodyPr>
            <a:normAutofit fontScale="85000" lnSpcReduction="20000"/>
          </a:bodyPr>
          <a:lstStyle/>
          <a:p>
            <a:r>
              <a:rPr lang="tr-TR" sz="2300" b="1" dirty="0">
                <a:latin typeface="Times New Roman" panose="02020603050405020304" pitchFamily="18" charset="0"/>
                <a:cs typeface="Times New Roman" panose="02020603050405020304" pitchFamily="18" charset="0"/>
              </a:rPr>
              <a:t>Enflasyon muhasebesinde işlemlerin sıralaması;</a:t>
            </a:r>
          </a:p>
          <a:p>
            <a:pPr marL="0" indent="0">
              <a:buNone/>
            </a:pPr>
            <a:endParaRPr lang="tr-TR" sz="2300" dirty="0">
              <a:latin typeface="Times New Roman" panose="02020603050405020304" pitchFamily="18" charset="0"/>
              <a:cs typeface="Times New Roman" panose="02020603050405020304" pitchFamily="18" charset="0"/>
            </a:endParaRPr>
          </a:p>
          <a:p>
            <a:pPr>
              <a:lnSpc>
                <a:spcPct val="150000"/>
              </a:lnSpc>
            </a:pPr>
            <a:r>
              <a:rPr lang="tr-TR" sz="2300" dirty="0">
                <a:latin typeface="Times New Roman" panose="02020603050405020304" pitchFamily="18" charset="0"/>
                <a:cs typeface="Times New Roman" panose="02020603050405020304" pitchFamily="18" charset="0"/>
              </a:rPr>
              <a:t>1. Mali tablolarda yer alan kalemlerin hangilerinin </a:t>
            </a:r>
            <a:r>
              <a:rPr lang="tr-TR" sz="2300" b="1" dirty="0">
                <a:solidFill>
                  <a:srgbClr val="0070C0"/>
                </a:solidFill>
                <a:latin typeface="Times New Roman" panose="02020603050405020304" pitchFamily="18" charset="0"/>
                <a:cs typeface="Times New Roman" panose="02020603050405020304" pitchFamily="18" charset="0"/>
              </a:rPr>
              <a:t>parasal olmayan kıymet </a:t>
            </a:r>
            <a:r>
              <a:rPr lang="tr-TR" sz="2300" dirty="0">
                <a:latin typeface="Times New Roman" panose="02020603050405020304" pitchFamily="18" charset="0"/>
                <a:cs typeface="Times New Roman" panose="02020603050405020304" pitchFamily="18" charset="0"/>
              </a:rPr>
              <a:t>olduğunun </a:t>
            </a:r>
            <a:r>
              <a:rPr lang="tr-TR" sz="2300" b="1" dirty="0">
                <a:solidFill>
                  <a:srgbClr val="0070C0"/>
                </a:solidFill>
                <a:latin typeface="Times New Roman" panose="02020603050405020304" pitchFamily="18" charset="0"/>
                <a:cs typeface="Times New Roman" panose="02020603050405020304" pitchFamily="18" charset="0"/>
              </a:rPr>
              <a:t>tespit edilesi</a:t>
            </a:r>
            <a:r>
              <a:rPr lang="tr-TR" sz="2300" dirty="0">
                <a:latin typeface="Times New Roman" panose="02020603050405020304" pitchFamily="18" charset="0"/>
                <a:cs typeface="Times New Roman" panose="02020603050405020304" pitchFamily="18" charset="0"/>
              </a:rPr>
              <a:t>,</a:t>
            </a:r>
          </a:p>
          <a:p>
            <a:pPr>
              <a:lnSpc>
                <a:spcPct val="150000"/>
              </a:lnSpc>
            </a:pPr>
            <a:r>
              <a:rPr lang="tr-TR" sz="2300" dirty="0">
                <a:latin typeface="Times New Roman" panose="02020603050405020304" pitchFamily="18" charset="0"/>
                <a:cs typeface="Times New Roman" panose="02020603050405020304" pitchFamily="18" charset="0"/>
              </a:rPr>
              <a:t>2. Tespit edilen parasal olmayan kıymetlerin enflasyon düzeltmesi uygulanacak </a:t>
            </a:r>
            <a:r>
              <a:rPr lang="tr-TR" sz="2300" b="1" dirty="0">
                <a:solidFill>
                  <a:srgbClr val="0070C0"/>
                </a:solidFill>
                <a:latin typeface="Times New Roman" panose="02020603050405020304" pitchFamily="18" charset="0"/>
                <a:cs typeface="Times New Roman" panose="02020603050405020304" pitchFamily="18" charset="0"/>
              </a:rPr>
              <a:t>tutarlarının tespit edilmesi</a:t>
            </a:r>
            <a:r>
              <a:rPr lang="tr-TR" sz="2300" dirty="0">
                <a:latin typeface="Times New Roman" panose="02020603050405020304" pitchFamily="18" charset="0"/>
                <a:cs typeface="Times New Roman" panose="02020603050405020304" pitchFamily="18" charset="0"/>
              </a:rPr>
              <a:t>,</a:t>
            </a:r>
          </a:p>
          <a:p>
            <a:pPr>
              <a:lnSpc>
                <a:spcPct val="150000"/>
              </a:lnSpc>
            </a:pPr>
            <a:r>
              <a:rPr lang="tr-TR" sz="2300" dirty="0">
                <a:latin typeface="Times New Roman" panose="02020603050405020304" pitchFamily="18" charset="0"/>
                <a:cs typeface="Times New Roman" panose="02020603050405020304" pitchFamily="18" charset="0"/>
              </a:rPr>
              <a:t>3. Hesap kalemine uygulanacak oranın </a:t>
            </a:r>
            <a:r>
              <a:rPr lang="tr-TR" sz="2300" b="1" dirty="0">
                <a:solidFill>
                  <a:srgbClr val="0070C0"/>
                </a:solidFill>
                <a:latin typeface="Times New Roman" panose="02020603050405020304" pitchFamily="18" charset="0"/>
                <a:cs typeface="Times New Roman" panose="02020603050405020304" pitchFamily="18" charset="0"/>
              </a:rPr>
              <a:t>başlangıç ve bitiş tarihinin </a:t>
            </a:r>
            <a:r>
              <a:rPr lang="tr-TR" sz="2300" dirty="0">
                <a:latin typeface="Times New Roman" panose="02020603050405020304" pitchFamily="18" charset="0"/>
                <a:cs typeface="Times New Roman" panose="02020603050405020304" pitchFamily="18" charset="0"/>
              </a:rPr>
              <a:t>hangi tarih olacağının </a:t>
            </a:r>
            <a:r>
              <a:rPr lang="tr-TR" sz="2300" b="1" dirty="0">
                <a:solidFill>
                  <a:srgbClr val="0070C0"/>
                </a:solidFill>
                <a:latin typeface="Times New Roman" panose="02020603050405020304" pitchFamily="18" charset="0"/>
                <a:cs typeface="Times New Roman" panose="02020603050405020304" pitchFamily="18" charset="0"/>
              </a:rPr>
              <a:t>tespiti</a:t>
            </a:r>
          </a:p>
          <a:p>
            <a:pPr>
              <a:lnSpc>
                <a:spcPct val="150000"/>
              </a:lnSpc>
            </a:pPr>
            <a:r>
              <a:rPr lang="tr-TR" sz="2300" dirty="0">
                <a:latin typeface="Times New Roman" panose="02020603050405020304" pitchFamily="18" charset="0"/>
                <a:cs typeface="Times New Roman" panose="02020603050405020304" pitchFamily="18" charset="0"/>
              </a:rPr>
              <a:t>4. Başlangıç ve bitiş tarihine göre uygulanacak </a:t>
            </a:r>
            <a:r>
              <a:rPr lang="tr-TR" sz="2300" b="1" dirty="0">
                <a:solidFill>
                  <a:srgbClr val="0070C0"/>
                </a:solidFill>
                <a:latin typeface="Times New Roman" panose="02020603050405020304" pitchFamily="18" charset="0"/>
                <a:cs typeface="Times New Roman" panose="02020603050405020304" pitchFamily="18" charset="0"/>
              </a:rPr>
              <a:t>katsayıların tespiti</a:t>
            </a:r>
            <a:r>
              <a:rPr lang="tr-TR" sz="2300" dirty="0">
                <a:latin typeface="Times New Roman" panose="02020603050405020304" pitchFamily="18" charset="0"/>
                <a:cs typeface="Times New Roman" panose="02020603050405020304" pitchFamily="18" charset="0"/>
              </a:rPr>
              <a:t>,</a:t>
            </a:r>
          </a:p>
          <a:p>
            <a:pPr>
              <a:lnSpc>
                <a:spcPct val="150000"/>
              </a:lnSpc>
            </a:pPr>
            <a:r>
              <a:rPr lang="tr-TR" sz="2300" dirty="0">
                <a:latin typeface="Times New Roman" panose="02020603050405020304" pitchFamily="18" charset="0"/>
                <a:cs typeface="Times New Roman" panose="02020603050405020304" pitchFamily="18" charset="0"/>
              </a:rPr>
              <a:t>5. Parasal olmayan kıymetin, enflasyon düzeltmesi yapılmadan </a:t>
            </a:r>
            <a:r>
              <a:rPr lang="tr-TR" sz="2300" b="1" dirty="0">
                <a:solidFill>
                  <a:srgbClr val="0070C0"/>
                </a:solidFill>
                <a:latin typeface="Times New Roman" panose="02020603050405020304" pitchFamily="18" charset="0"/>
                <a:cs typeface="Times New Roman" panose="02020603050405020304" pitchFamily="18" charset="0"/>
              </a:rPr>
              <a:t>önceki değerinin</a:t>
            </a:r>
            <a:r>
              <a:rPr lang="tr-TR" sz="2300" dirty="0">
                <a:latin typeface="Times New Roman" panose="02020603050405020304" pitchFamily="18" charset="0"/>
                <a:cs typeface="Times New Roman" panose="02020603050405020304" pitchFamily="18" charset="0"/>
              </a:rPr>
              <a:t>, tarih atalığına göre tespit edilen </a:t>
            </a:r>
            <a:r>
              <a:rPr lang="tr-TR" sz="2300" b="1" dirty="0">
                <a:solidFill>
                  <a:srgbClr val="0070C0"/>
                </a:solidFill>
                <a:latin typeface="Times New Roman" panose="02020603050405020304" pitchFamily="18" charset="0"/>
                <a:cs typeface="Times New Roman" panose="02020603050405020304" pitchFamily="18" charset="0"/>
              </a:rPr>
              <a:t>katsayı ile çarpımı </a:t>
            </a:r>
            <a:r>
              <a:rPr lang="tr-TR" sz="2300" dirty="0">
                <a:latin typeface="Times New Roman" panose="02020603050405020304" pitchFamily="18" charset="0"/>
                <a:cs typeface="Times New Roman" panose="02020603050405020304" pitchFamily="18" charset="0"/>
              </a:rPr>
              <a:t>ve bu sayede düzeltilmiş tutarların belirlenmesi,</a:t>
            </a:r>
          </a:p>
          <a:p>
            <a:pPr>
              <a:lnSpc>
                <a:spcPct val="150000"/>
              </a:lnSpc>
            </a:pPr>
            <a:r>
              <a:rPr lang="tr-TR" sz="2300" dirty="0">
                <a:latin typeface="Times New Roman" panose="02020603050405020304" pitchFamily="18" charset="0"/>
                <a:cs typeface="Times New Roman" panose="02020603050405020304" pitchFamily="18" charset="0"/>
              </a:rPr>
              <a:t>6. Parasal olmayan kıymetlerin, düzeltme öncesi değeri ile düzeltilmiş değer arasındaki </a:t>
            </a:r>
            <a:r>
              <a:rPr lang="tr-TR" sz="2300" b="1" dirty="0">
                <a:solidFill>
                  <a:srgbClr val="0070C0"/>
                </a:solidFill>
                <a:latin typeface="Times New Roman" panose="02020603050405020304" pitchFamily="18" charset="0"/>
                <a:cs typeface="Times New Roman" panose="02020603050405020304" pitchFamily="18" charset="0"/>
              </a:rPr>
              <a:t>farkın muhasebe kayıtlarına aktarılması,</a:t>
            </a:r>
          </a:p>
          <a:p>
            <a:pPr>
              <a:lnSpc>
                <a:spcPct val="150000"/>
              </a:lnSpc>
            </a:pPr>
            <a:r>
              <a:rPr lang="tr-TR" sz="2300" dirty="0">
                <a:latin typeface="Times New Roman" panose="02020603050405020304" pitchFamily="18" charset="0"/>
                <a:cs typeface="Times New Roman" panose="02020603050405020304" pitchFamily="18" charset="0"/>
              </a:rPr>
              <a:t>7. Parasal olmayan kıymetler </a:t>
            </a:r>
            <a:r>
              <a:rPr lang="tr-TR" sz="2300" b="1" dirty="0">
                <a:solidFill>
                  <a:srgbClr val="0070C0"/>
                </a:solidFill>
                <a:latin typeface="Times New Roman" panose="02020603050405020304" pitchFamily="18" charset="0"/>
                <a:cs typeface="Times New Roman" panose="02020603050405020304" pitchFamily="18" charset="0"/>
              </a:rPr>
              <a:t>düzeltilmiş değeriyle</a:t>
            </a:r>
            <a:r>
              <a:rPr lang="tr-TR" sz="2300" dirty="0">
                <a:latin typeface="Times New Roman" panose="02020603050405020304" pitchFamily="18" charset="0"/>
                <a:cs typeface="Times New Roman" panose="02020603050405020304" pitchFamily="18" charset="0"/>
              </a:rPr>
              <a:t>, parasal kıymetler düzenlemeye tabi tutulmaksızın </a:t>
            </a:r>
            <a:r>
              <a:rPr lang="tr-TR" sz="2300" b="1" dirty="0">
                <a:solidFill>
                  <a:srgbClr val="0070C0"/>
                </a:solidFill>
                <a:latin typeface="Times New Roman" panose="02020603050405020304" pitchFamily="18" charset="0"/>
                <a:cs typeface="Times New Roman" panose="02020603050405020304" pitchFamily="18" charset="0"/>
              </a:rPr>
              <a:t>bilançoya aktarılması.</a:t>
            </a:r>
          </a:p>
          <a:p>
            <a:endParaRPr lang="tr-TR" dirty="0"/>
          </a:p>
        </p:txBody>
      </p:sp>
    </p:spTree>
    <p:extLst>
      <p:ext uri="{BB962C8B-B14F-4D97-AF65-F5344CB8AC3E}">
        <p14:creationId xmlns:p14="http://schemas.microsoft.com/office/powerpoint/2010/main" val="2715821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8F8C703-FA2E-B60E-E5F7-7E41C35583FE}"/>
              </a:ext>
            </a:extLst>
          </p:cNvPr>
          <p:cNvSpPr>
            <a:spLocks noGrp="1"/>
          </p:cNvSpPr>
          <p:nvPr>
            <p:ph idx="1"/>
          </p:nvPr>
        </p:nvSpPr>
        <p:spPr>
          <a:xfrm>
            <a:off x="0" y="0"/>
            <a:ext cx="12192000" cy="6857999"/>
          </a:xfrm>
        </p:spPr>
        <p:txBody>
          <a:bodyPr>
            <a:normAutofit/>
          </a:bodyPr>
          <a:lstStyle/>
          <a:p>
            <a:pPr>
              <a:lnSpc>
                <a:spcPct val="150000"/>
              </a:lnSpc>
            </a:pPr>
            <a:r>
              <a:rPr lang="tr-TR" sz="1800" dirty="0">
                <a:latin typeface="Times New Roman" panose="02020603050405020304" pitchFamily="18" charset="0"/>
                <a:cs typeface="Times New Roman" panose="02020603050405020304" pitchFamily="18" charset="0"/>
              </a:rPr>
              <a:t>Enflasyon düzeltmesi yapılan bir hesap döneminden sonra fiyat endeksindeki artışın; </a:t>
            </a:r>
          </a:p>
          <a:p>
            <a:pPr>
              <a:lnSpc>
                <a:spcPct val="150000"/>
              </a:lnSpc>
            </a:pPr>
            <a:r>
              <a:rPr lang="tr-TR" sz="1800" dirty="0">
                <a:latin typeface="Times New Roman" panose="02020603050405020304" pitchFamily="18" charset="0"/>
                <a:cs typeface="Times New Roman" panose="02020603050405020304" pitchFamily="18" charset="0"/>
              </a:rPr>
              <a:t>içinde bulunulan dönem dahil son 3 hesap döneminde % 100’den ve </a:t>
            </a:r>
          </a:p>
          <a:p>
            <a:pPr>
              <a:lnSpc>
                <a:spcPct val="150000"/>
              </a:lnSpc>
            </a:pPr>
            <a:r>
              <a:rPr lang="tr-TR" sz="1800" dirty="0">
                <a:latin typeface="Times New Roman" panose="02020603050405020304" pitchFamily="18" charset="0"/>
                <a:cs typeface="Times New Roman" panose="02020603050405020304" pitchFamily="18" charset="0"/>
              </a:rPr>
              <a:t>içinde bulunulan hesap döneminde % 10 dan az olması halinde enflasyon düzeltmesi sona erecektir. </a:t>
            </a:r>
          </a:p>
          <a:p>
            <a:pPr>
              <a:lnSpc>
                <a:spcPct val="150000"/>
              </a:lnSpc>
            </a:pPr>
            <a:r>
              <a:rPr lang="tr-TR" sz="1800" dirty="0">
                <a:latin typeface="Times New Roman" panose="02020603050405020304" pitchFamily="18" charset="0"/>
                <a:cs typeface="Times New Roman" panose="02020603050405020304" pitchFamily="18" charset="0"/>
              </a:rPr>
              <a:t>31.12.2023 tarihi itibariyle </a:t>
            </a:r>
            <a:r>
              <a:rPr lang="tr-TR" sz="1800" b="1" dirty="0">
                <a:solidFill>
                  <a:srgbClr val="0070C0"/>
                </a:solidFill>
                <a:latin typeface="Times New Roman" panose="02020603050405020304" pitchFamily="18" charset="0"/>
                <a:cs typeface="Times New Roman" panose="02020603050405020304" pitchFamily="18" charset="0"/>
              </a:rPr>
              <a:t>bilanço esasında defter tutmakta iken </a:t>
            </a:r>
            <a:r>
              <a:rPr lang="tr-TR" sz="1800" dirty="0">
                <a:latin typeface="Times New Roman" panose="02020603050405020304" pitchFamily="18" charset="0"/>
                <a:cs typeface="Times New Roman" panose="02020603050405020304" pitchFamily="18" charset="0"/>
              </a:rPr>
              <a:t>01.01.2024 tarihi itibariyle </a:t>
            </a:r>
            <a:r>
              <a:rPr lang="tr-TR" sz="1800" b="1" dirty="0">
                <a:solidFill>
                  <a:srgbClr val="0070C0"/>
                </a:solidFill>
                <a:latin typeface="Times New Roman" panose="02020603050405020304" pitchFamily="18" charset="0"/>
                <a:cs typeface="Times New Roman" panose="02020603050405020304" pitchFamily="18" charset="0"/>
              </a:rPr>
              <a:t>işletme hesabı esasında defter tutmaya başlayan</a:t>
            </a:r>
            <a:r>
              <a:rPr lang="tr-TR" sz="1800" dirty="0">
                <a:latin typeface="Times New Roman" panose="02020603050405020304" pitchFamily="18" charset="0"/>
                <a:cs typeface="Times New Roman" panose="02020603050405020304" pitchFamily="18" charset="0"/>
              </a:rPr>
              <a:t> mükellefler;</a:t>
            </a:r>
          </a:p>
          <a:p>
            <a:pPr>
              <a:lnSpc>
                <a:spcPct val="150000"/>
              </a:lnSpc>
            </a:pPr>
            <a:r>
              <a:rPr lang="tr-TR" sz="1800" dirty="0">
                <a:latin typeface="Times New Roman" panose="02020603050405020304" pitchFamily="18" charset="0"/>
                <a:cs typeface="Times New Roman" panose="02020603050405020304" pitchFamily="18" charset="0"/>
              </a:rPr>
              <a:t>31.12.2023 tarihi itibariyle enflasyon düzeltmesi yapmak için gerekli şartları taşıdığından dolayı </a:t>
            </a:r>
            <a:r>
              <a:rPr lang="tr-TR" sz="1800" b="1" dirty="0">
                <a:solidFill>
                  <a:srgbClr val="0070C0"/>
                </a:solidFill>
                <a:latin typeface="Times New Roman" panose="02020603050405020304" pitchFamily="18" charset="0"/>
                <a:cs typeface="Times New Roman" panose="02020603050405020304" pitchFamily="18" charset="0"/>
              </a:rPr>
              <a:t>31.12.2023 tarihli bilançosunu düzelterek </a:t>
            </a:r>
          </a:p>
          <a:p>
            <a:pPr>
              <a:lnSpc>
                <a:spcPct val="150000"/>
              </a:lnSpc>
            </a:pPr>
            <a:r>
              <a:rPr lang="tr-TR" sz="1800" dirty="0">
                <a:latin typeface="Times New Roman" panose="02020603050405020304" pitchFamily="18" charset="0"/>
                <a:cs typeface="Times New Roman" panose="02020603050405020304" pitchFamily="18" charset="0"/>
              </a:rPr>
              <a:t>01.01.2024 tarihi itibariyle işletme hesabı kayıtlarını ve envanterini düzeltilmiş bilançodaki değerlere dayandırmak zorundadır. </a:t>
            </a:r>
          </a:p>
          <a:p>
            <a:pPr marL="0" indent="0">
              <a:lnSpc>
                <a:spcPct val="150000"/>
              </a:lnSpc>
              <a:buNone/>
            </a:pPr>
            <a:endParaRPr lang="tr-TR" sz="1800" dirty="0">
              <a:latin typeface="Times New Roman" panose="02020603050405020304" pitchFamily="18" charset="0"/>
              <a:cs typeface="Times New Roman" panose="02020603050405020304" pitchFamily="18" charset="0"/>
            </a:endParaRPr>
          </a:p>
          <a:p>
            <a:pPr>
              <a:lnSpc>
                <a:spcPct val="150000"/>
              </a:lnSpc>
            </a:pPr>
            <a:endParaRPr lang="tr-TR" sz="1800" dirty="0">
              <a:latin typeface="Times New Roman" panose="02020603050405020304" pitchFamily="18" charset="0"/>
              <a:cs typeface="Times New Roman" panose="02020603050405020304" pitchFamily="18" charset="0"/>
            </a:endParaRPr>
          </a:p>
          <a:p>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5856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D62A142-22D0-E881-CC9A-25C59F77BFC8}"/>
              </a:ext>
            </a:extLst>
          </p:cNvPr>
          <p:cNvSpPr txBox="1"/>
          <p:nvPr/>
        </p:nvSpPr>
        <p:spPr>
          <a:xfrm>
            <a:off x="0" y="0"/>
            <a:ext cx="12191999" cy="3361433"/>
          </a:xfrm>
          <a:prstGeom prst="rect">
            <a:avLst/>
          </a:prstGeom>
          <a:noFill/>
        </p:spPr>
        <p:txBody>
          <a:bodyPr wrap="square">
            <a:spAutoFit/>
          </a:bodyPr>
          <a:lstStyle/>
          <a:p>
            <a:pPr algn="just">
              <a:lnSpc>
                <a:spcPct val="150000"/>
              </a:lnSpc>
              <a:spcAft>
                <a:spcPts val="800"/>
              </a:spcAft>
            </a:pPr>
            <a:r>
              <a:rPr lang="tr-TR" sz="1800" b="1" dirty="0">
                <a:effectLst/>
                <a:latin typeface="Times New Roman" panose="02020603050405020304" pitchFamily="18" charset="0"/>
                <a:ea typeface="Times New Roman" panose="02020603050405020304" pitchFamily="18" charset="0"/>
                <a:cs typeface="Times New Roman" panose="02020603050405020304" pitchFamily="18" charset="0"/>
              </a:rPr>
              <a:t>Nilhan Ünal</a:t>
            </a:r>
            <a:r>
              <a:rPr lang="tr-T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5  ortak ve Yönetim Kurulu Başkanı </a:t>
            </a:r>
          </a:p>
          <a:p>
            <a:pPr algn="just">
              <a:lnSpc>
                <a:spcPct val="150000"/>
              </a:lnSpc>
              <a:spcAft>
                <a:spcPts val="800"/>
              </a:spcAft>
            </a:pPr>
            <a:r>
              <a:rPr lang="tr-TR" dirty="0">
                <a:latin typeface="Times New Roman" panose="02020603050405020304" pitchFamily="18" charset="0"/>
                <a:cs typeface="Times New Roman" panose="02020603050405020304" pitchFamily="18" charset="0"/>
              </a:rPr>
              <a:t>Yeniden Mükellefiyet tahsis ettirebilmesi için Ünal </a:t>
            </a:r>
            <a:r>
              <a:rPr lang="tr-TR" dirty="0" err="1">
                <a:latin typeface="Times New Roman" panose="02020603050405020304" pitchFamily="18" charset="0"/>
                <a:cs typeface="Times New Roman" panose="02020603050405020304" pitchFamily="18" charset="0"/>
              </a:rPr>
              <a:t>Aş’nin</a:t>
            </a:r>
            <a:r>
              <a:rPr lang="tr-TR" dirty="0">
                <a:latin typeface="Times New Roman" panose="02020603050405020304" pitchFamily="18" charset="0"/>
                <a:cs typeface="Times New Roman" panose="02020603050405020304" pitchFamily="18" charset="0"/>
              </a:rPr>
              <a:t> tüm borçlarının Şahsi borcu varsa onları da ödenmiş olması gerekir. </a:t>
            </a:r>
            <a:r>
              <a:rPr lang="tr-TR" dirty="0">
                <a:latin typeface="Times New Roman" panose="02020603050405020304" pitchFamily="18" charset="0"/>
                <a:ea typeface="Times New Roman" panose="02020603050405020304" pitchFamily="18" charset="0"/>
                <a:cs typeface="Times New Roman" panose="02020603050405020304" pitchFamily="18" charset="0"/>
              </a:rPr>
              <a:t>İlgili yıl en düşük tutarı olan 440.000 ₺ ile sahte olarak düzenlenen tutarın % 10’u karşılaştırılarak (13.000.000*%10=1.300.000)  yüksek olan kısmı kadar teminat vermelidir. </a:t>
            </a:r>
            <a:endParaRPr lang="tr-T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endParaRPr lang="tr-TR" dirty="0">
              <a:latin typeface="Times New Roman" panose="02020603050405020304" pitchFamily="18" charset="0"/>
              <a:cs typeface="Times New Roman" panose="02020603050405020304" pitchFamily="18" charset="0"/>
            </a:endParaRPr>
          </a:p>
          <a:p>
            <a:pPr algn="just">
              <a:lnSpc>
                <a:spcPct val="150000"/>
              </a:lnSpc>
              <a:spcAft>
                <a:spcPts val="800"/>
              </a:spcAft>
            </a:pPr>
            <a:r>
              <a:rPr lang="tr-TR" b="1" dirty="0">
                <a:latin typeface="Times New Roman" panose="02020603050405020304" pitchFamily="18" charset="0"/>
                <a:cs typeface="Times New Roman" panose="02020603050405020304" pitchFamily="18" charset="0"/>
              </a:rPr>
              <a:t>Nilsu Ünal </a:t>
            </a:r>
            <a:r>
              <a:rPr lang="tr-TR" dirty="0">
                <a:latin typeface="Times New Roman" panose="02020603050405020304" pitchFamily="18" charset="0"/>
                <a:cs typeface="Times New Roman" panose="02020603050405020304" pitchFamily="18" charset="0"/>
              </a:rPr>
              <a:t>		</a:t>
            </a:r>
            <a:r>
              <a:rPr lang="tr-TR" b="1" dirty="0">
                <a:solidFill>
                  <a:srgbClr val="0070C0"/>
                </a:solidFill>
                <a:latin typeface="Times New Roman" panose="02020603050405020304" pitchFamily="18" charset="0"/>
                <a:cs typeface="Times New Roman" panose="02020603050405020304" pitchFamily="18" charset="0"/>
              </a:rPr>
              <a:t>% 5 Ortak </a:t>
            </a:r>
          </a:p>
          <a:p>
            <a:pPr algn="just">
              <a:lnSpc>
                <a:spcPct val="150000"/>
              </a:lnSpc>
              <a:spcAft>
                <a:spcPts val="800"/>
              </a:spcAft>
            </a:pPr>
            <a:r>
              <a:rPr lang="tr-TR" dirty="0">
                <a:latin typeface="Times New Roman" panose="02020603050405020304" pitchFamily="18" charset="0"/>
                <a:cs typeface="Times New Roman" panose="02020603050405020304" pitchFamily="18" charset="0"/>
              </a:rPr>
              <a:t>Yeniden Mükellefiyet tahsis ettirebilmesi için borçların ödenmiş olmasına ve teminat göstermesine gerek bulunmamaktadır.</a:t>
            </a:r>
          </a:p>
        </p:txBody>
      </p:sp>
    </p:spTree>
    <p:extLst>
      <p:ext uri="{BB962C8B-B14F-4D97-AF65-F5344CB8AC3E}">
        <p14:creationId xmlns:p14="http://schemas.microsoft.com/office/powerpoint/2010/main" val="9332567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4A248AB-D5A6-9DE5-505F-46EF8C7FE8D2}"/>
              </a:ext>
            </a:extLst>
          </p:cNvPr>
          <p:cNvSpPr>
            <a:spLocks noGrp="1"/>
          </p:cNvSpPr>
          <p:nvPr>
            <p:ph idx="1"/>
          </p:nvPr>
        </p:nvSpPr>
        <p:spPr>
          <a:xfrm>
            <a:off x="0" y="0"/>
            <a:ext cx="12192000" cy="6858000"/>
          </a:xfrm>
        </p:spPr>
        <p:txBody>
          <a:bodyPr/>
          <a:lstStyle/>
          <a:p>
            <a:pPr>
              <a:lnSpc>
                <a:spcPct val="150000"/>
              </a:lnSpc>
            </a:pPr>
            <a:r>
              <a:rPr lang="tr-TR" sz="1800" b="1" dirty="0">
                <a:latin typeface="Times New Roman" panose="02020603050405020304" pitchFamily="18" charset="0"/>
                <a:cs typeface="Times New Roman" panose="02020603050405020304" pitchFamily="18" charset="0"/>
              </a:rPr>
              <a:t>Özel hesap dönemine tabi mükellefler için;</a:t>
            </a:r>
          </a:p>
          <a:p>
            <a:pPr>
              <a:lnSpc>
                <a:spcPct val="150000"/>
              </a:lnSpc>
            </a:pPr>
            <a:r>
              <a:rPr lang="tr-TR" sz="1800" dirty="0">
                <a:latin typeface="Times New Roman" panose="02020603050405020304" pitchFamily="18" charset="0"/>
                <a:cs typeface="Times New Roman" panose="02020603050405020304" pitchFamily="18" charset="0"/>
              </a:rPr>
              <a:t>31.12.2023 tarihli bilanço yerine </a:t>
            </a:r>
            <a:r>
              <a:rPr lang="tr-TR" sz="1800" b="1" dirty="0">
                <a:solidFill>
                  <a:srgbClr val="0070C0"/>
                </a:solidFill>
                <a:latin typeface="Times New Roman" panose="02020603050405020304" pitchFamily="18" charset="0"/>
                <a:cs typeface="Times New Roman" panose="02020603050405020304" pitchFamily="18" charset="0"/>
              </a:rPr>
              <a:t>2024 yılı içinde biten hesap dönemi sonundaki bilanço düzeltilecektir. </a:t>
            </a:r>
          </a:p>
          <a:p>
            <a:pPr>
              <a:lnSpc>
                <a:spcPct val="150000"/>
              </a:lnSpc>
            </a:pPr>
            <a:r>
              <a:rPr lang="tr-TR" sz="1800" dirty="0">
                <a:latin typeface="Times New Roman" panose="02020603050405020304" pitchFamily="18" charset="0"/>
                <a:cs typeface="Times New Roman" panose="02020603050405020304" pitchFamily="18" charset="0"/>
              </a:rPr>
              <a:t>Normal hesap dönemindeki 2023 yılı hesap dönemi, özel hesap dönemine tabi firmalar için 2024 yılı içinde biten hesap dönemini ifade eder. </a:t>
            </a:r>
          </a:p>
          <a:p>
            <a:pPr>
              <a:lnSpc>
                <a:spcPct val="150000"/>
              </a:lnSpc>
            </a:pPr>
            <a:r>
              <a:rPr lang="tr-TR" sz="1800" dirty="0">
                <a:latin typeface="Times New Roman" panose="02020603050405020304" pitchFamily="18" charset="0"/>
                <a:cs typeface="Times New Roman" panose="02020603050405020304" pitchFamily="18" charset="0"/>
              </a:rPr>
              <a:t>Normal hesap dönemindeki 01.01.2024 tarihi, özel hesap dönemine tabi firmalar için  2024 yılı içinde başlayan hesap döneminin başındaki tarih olacaktır.  </a:t>
            </a:r>
          </a:p>
          <a:p>
            <a:pPr>
              <a:lnSpc>
                <a:spcPct val="150000"/>
              </a:lnSpc>
            </a:pPr>
            <a:r>
              <a:rPr lang="tr-TR" sz="1800" b="1" dirty="0">
                <a:latin typeface="Times New Roman" panose="02020603050405020304" pitchFamily="18" charset="0"/>
                <a:cs typeface="Times New Roman" panose="02020603050405020304" pitchFamily="18" charset="0"/>
              </a:rPr>
              <a:t>Örneğin </a:t>
            </a:r>
          </a:p>
          <a:p>
            <a:pPr>
              <a:lnSpc>
                <a:spcPct val="150000"/>
              </a:lnSpc>
            </a:pPr>
            <a:r>
              <a:rPr lang="tr-TR" sz="1800" dirty="0">
                <a:latin typeface="Times New Roman" panose="02020603050405020304" pitchFamily="18" charset="0"/>
                <a:cs typeface="Times New Roman" panose="02020603050405020304" pitchFamily="18" charset="0"/>
              </a:rPr>
              <a:t>Özel hesap dönemi 01.07.2023 – 30.06.2024 arası olan bir şirketin düzeltme işlemi 30.06.2024 tarihli dönem sonu bilançosu üzerinden yapılacaktır. </a:t>
            </a:r>
          </a:p>
          <a:p>
            <a:pPr>
              <a:lnSpc>
                <a:spcPct val="150000"/>
              </a:lnSpc>
            </a:pPr>
            <a:r>
              <a:rPr lang="tr-TR" sz="1800" dirty="0">
                <a:latin typeface="Times New Roman" panose="02020603050405020304" pitchFamily="18" charset="0"/>
                <a:cs typeface="Times New Roman" panose="02020603050405020304" pitchFamily="18" charset="0"/>
              </a:rPr>
              <a:t>Düzeltilmiş açılış fişi tarihi 01.07.2024 tarihinde oluşacaktır. </a:t>
            </a:r>
          </a:p>
          <a:p>
            <a:endParaRPr lang="tr-TR" dirty="0"/>
          </a:p>
        </p:txBody>
      </p:sp>
    </p:spTree>
    <p:extLst>
      <p:ext uri="{BB962C8B-B14F-4D97-AF65-F5344CB8AC3E}">
        <p14:creationId xmlns:p14="http://schemas.microsoft.com/office/powerpoint/2010/main" val="2071332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484531E-A13C-55C3-5082-CA020BD87933}"/>
              </a:ext>
            </a:extLst>
          </p:cNvPr>
          <p:cNvSpPr>
            <a:spLocks noGrp="1"/>
          </p:cNvSpPr>
          <p:nvPr>
            <p:ph idx="1"/>
          </p:nvPr>
        </p:nvSpPr>
        <p:spPr>
          <a:xfrm>
            <a:off x="0" y="0"/>
            <a:ext cx="12192000" cy="6858000"/>
          </a:xfrm>
        </p:spPr>
        <p:txBody>
          <a:bodyPr>
            <a:normAutofit/>
          </a:bodyPr>
          <a:lstStyle/>
          <a:p>
            <a:pPr algn="just">
              <a:lnSpc>
                <a:spcPct val="150000"/>
              </a:lnSpc>
            </a:pPr>
            <a:r>
              <a:rPr lang="tr-TR" sz="1800" dirty="0">
                <a:latin typeface="Times New Roman" panose="02020603050405020304" pitchFamily="18" charset="0"/>
                <a:cs typeface="Times New Roman" panose="02020603050405020304" pitchFamily="18" charset="0"/>
              </a:rPr>
              <a:t>2023 hesap dönemine ait </a:t>
            </a:r>
            <a:r>
              <a:rPr lang="tr-TR" sz="1800" b="1" dirty="0">
                <a:solidFill>
                  <a:srgbClr val="0070C0"/>
                </a:solidFill>
                <a:latin typeface="Times New Roman" panose="02020603050405020304" pitchFamily="18" charset="0"/>
                <a:cs typeface="Times New Roman" panose="02020603050405020304" pitchFamily="18" charset="0"/>
              </a:rPr>
              <a:t>vergi matrahı</a:t>
            </a:r>
            <a:r>
              <a:rPr lang="tr-TR" sz="1800" dirty="0">
                <a:latin typeface="Times New Roman" panose="02020603050405020304" pitchFamily="18" charset="0"/>
                <a:cs typeface="Times New Roman" panose="02020603050405020304" pitchFamily="18" charset="0"/>
              </a:rPr>
              <a:t>, </a:t>
            </a:r>
            <a:r>
              <a:rPr lang="tr-TR" sz="1800" b="1" dirty="0">
                <a:solidFill>
                  <a:srgbClr val="0070C0"/>
                </a:solidFill>
                <a:latin typeface="Times New Roman" panose="02020603050405020304" pitchFamily="18" charset="0"/>
                <a:cs typeface="Times New Roman" panose="02020603050405020304" pitchFamily="18" charset="0"/>
              </a:rPr>
              <a:t>düzeltme öncesi mali tablolara göre tespit edilen karlar </a:t>
            </a:r>
            <a:r>
              <a:rPr lang="tr-TR" sz="1800" dirty="0">
                <a:latin typeface="Times New Roman" panose="02020603050405020304" pitchFamily="18" charset="0"/>
                <a:cs typeface="Times New Roman" panose="02020603050405020304" pitchFamily="18" charset="0"/>
              </a:rPr>
              <a:t>üzerinden hesaplanacaktır. </a:t>
            </a:r>
          </a:p>
          <a:p>
            <a:pPr algn="just">
              <a:lnSpc>
                <a:spcPct val="150000"/>
              </a:lnSpc>
            </a:pPr>
            <a:r>
              <a:rPr lang="tr-TR" sz="1800" b="1" dirty="0">
                <a:solidFill>
                  <a:srgbClr val="0070C0"/>
                </a:solidFill>
                <a:latin typeface="Times New Roman" panose="02020603050405020304" pitchFamily="18" charset="0"/>
                <a:cs typeface="Times New Roman" panose="02020603050405020304" pitchFamily="18" charset="0"/>
              </a:rPr>
              <a:t>2023 hesap dönemi </a:t>
            </a:r>
            <a:r>
              <a:rPr lang="tr-TR" sz="1800" dirty="0">
                <a:latin typeface="Times New Roman" panose="02020603050405020304" pitchFamily="18" charset="0"/>
                <a:cs typeface="Times New Roman" panose="02020603050405020304" pitchFamily="18" charset="0"/>
              </a:rPr>
              <a:t>sonunda oluşan </a:t>
            </a:r>
            <a:r>
              <a:rPr lang="tr-TR" sz="1800" b="1" dirty="0">
                <a:solidFill>
                  <a:srgbClr val="0070C0"/>
                </a:solidFill>
                <a:latin typeface="Times New Roman" panose="02020603050405020304" pitchFamily="18" charset="0"/>
                <a:cs typeface="Times New Roman" panose="02020603050405020304" pitchFamily="18" charset="0"/>
              </a:rPr>
              <a:t>bilanço</a:t>
            </a:r>
            <a:r>
              <a:rPr lang="tr-TR" sz="1800" dirty="0">
                <a:latin typeface="Times New Roman" panose="02020603050405020304" pitchFamily="18" charset="0"/>
                <a:cs typeface="Times New Roman" panose="02020603050405020304" pitchFamily="18" charset="0"/>
              </a:rPr>
              <a:t>; şirketler ve bilanço hesabına göre defter tutan şahıs işletmeleri için </a:t>
            </a:r>
            <a:r>
              <a:rPr lang="tr-TR" sz="1800" b="1" dirty="0">
                <a:solidFill>
                  <a:srgbClr val="0070C0"/>
                </a:solidFill>
                <a:latin typeface="Times New Roman" panose="02020603050405020304" pitchFamily="18" charset="0"/>
                <a:cs typeface="Times New Roman" panose="02020603050405020304" pitchFamily="18" charset="0"/>
              </a:rPr>
              <a:t>her halükarda enflasyon düzeltmesine tabi tutulacaktır.</a:t>
            </a:r>
          </a:p>
          <a:p>
            <a:r>
              <a:rPr lang="tr-TR" sz="1800" b="1" dirty="0">
                <a:solidFill>
                  <a:srgbClr val="0070C0"/>
                </a:solidFill>
                <a:latin typeface="Times New Roman" panose="02020603050405020304" pitchFamily="18" charset="0"/>
                <a:cs typeface="Times New Roman" panose="02020603050405020304" pitchFamily="18" charset="0"/>
              </a:rPr>
              <a:t>Uygulanacak düzeltme katsayısı </a:t>
            </a:r>
          </a:p>
          <a:p>
            <a:r>
              <a:rPr lang="tr-TR" sz="1800" dirty="0">
                <a:latin typeface="Times New Roman" panose="02020603050405020304" pitchFamily="18" charset="0"/>
                <a:cs typeface="Times New Roman" panose="02020603050405020304" pitchFamily="18" charset="0"/>
              </a:rPr>
              <a:t>2004 yılında Enflasyon muhasebesi uyguladığı için düzeltme işlemi 2005 yılından itibaren başlar. </a:t>
            </a:r>
          </a:p>
          <a:p>
            <a:r>
              <a:rPr lang="tr-TR" sz="1800" dirty="0">
                <a:latin typeface="Times New Roman" panose="02020603050405020304" pitchFamily="18" charset="0"/>
                <a:cs typeface="Times New Roman" panose="02020603050405020304" pitchFamily="18" charset="0"/>
              </a:rPr>
              <a:t>Mali tablonun ait olduğu aya ilişkin Yİ-ÜFE / Düzeltmeye esas alınan tarihi İçeren Yİ-ÜFE formülüyle hesaplanır</a:t>
            </a:r>
          </a:p>
          <a:p>
            <a:r>
              <a:rPr lang="tr-TR" sz="1800" dirty="0">
                <a:latin typeface="Times New Roman" panose="02020603050405020304" pitchFamily="18" charset="0"/>
                <a:cs typeface="Times New Roman" panose="02020603050405020304" pitchFamily="18" charset="0"/>
              </a:rPr>
              <a:t>Örneğin 31.12.2022  tarihli bilanço için enflasyon düzeltmesi uygulamış olsaydık;</a:t>
            </a:r>
          </a:p>
          <a:p>
            <a:r>
              <a:rPr lang="tr-TR" sz="1800" dirty="0">
                <a:latin typeface="Times New Roman" panose="02020603050405020304" pitchFamily="18" charset="0"/>
                <a:cs typeface="Times New Roman" panose="02020603050405020304" pitchFamily="18" charset="0"/>
              </a:rPr>
              <a:t>15.05.2015 tarihinde 500.000 ₺ bedelle deftere kayıt edilen bir arsa 31.12.2022 tarihine göre düzeltme yapılırken uygulanan katsayı </a:t>
            </a:r>
          </a:p>
          <a:p>
            <a:r>
              <a:rPr lang="tr-TR" sz="1800" dirty="0">
                <a:latin typeface="Times New Roman" panose="02020603050405020304" pitchFamily="18" charset="0"/>
                <a:cs typeface="Times New Roman" panose="02020603050405020304" pitchFamily="18" charset="0"/>
              </a:rPr>
              <a:t>2021,19 / 248,15= 8,10877 olacaktır (virgülden sonrası 5 hane olarak dikkate alınacaktır)</a:t>
            </a:r>
          </a:p>
          <a:p>
            <a:r>
              <a:rPr lang="tr-TR" sz="1800" b="1" dirty="0">
                <a:solidFill>
                  <a:srgbClr val="0070C0"/>
                </a:solidFill>
                <a:latin typeface="Times New Roman" panose="02020603050405020304" pitchFamily="18" charset="0"/>
                <a:cs typeface="Times New Roman" panose="02020603050405020304" pitchFamily="18" charset="0"/>
              </a:rPr>
              <a:t>Düzeltilmiş değeri </a:t>
            </a:r>
            <a:r>
              <a:rPr lang="tr-TR" sz="1800" dirty="0">
                <a:latin typeface="Times New Roman" panose="02020603050405020304" pitchFamily="18" charset="0"/>
                <a:cs typeface="Times New Roman" panose="02020603050405020304" pitchFamily="18" charset="0"/>
              </a:rPr>
              <a:t>ise; 500.000*8,10877=4.054.385 ₺ olacaktır. </a:t>
            </a:r>
          </a:p>
          <a:p>
            <a:r>
              <a:rPr lang="tr-TR" sz="1800" b="1" dirty="0">
                <a:solidFill>
                  <a:srgbClr val="0070C0"/>
                </a:solidFill>
                <a:latin typeface="Times New Roman" panose="02020603050405020304" pitchFamily="18" charset="0"/>
                <a:cs typeface="Times New Roman" panose="02020603050405020304" pitchFamily="18" charset="0"/>
              </a:rPr>
              <a:t>Fark tutarı </a:t>
            </a:r>
            <a:r>
              <a:rPr lang="tr-TR" sz="1800" dirty="0">
                <a:latin typeface="Times New Roman" panose="02020603050405020304" pitchFamily="18" charset="0"/>
                <a:cs typeface="Times New Roman" panose="02020603050405020304" pitchFamily="18" charset="0"/>
              </a:rPr>
              <a:t>4.054.385-500.000 = 3.554.385 ₺ olacaktır. </a:t>
            </a:r>
          </a:p>
          <a:p>
            <a:r>
              <a:rPr lang="tr-TR" sz="1800" dirty="0">
                <a:latin typeface="Times New Roman" panose="02020603050405020304" pitchFamily="18" charset="0"/>
                <a:cs typeface="Times New Roman" panose="02020603050405020304" pitchFamily="18" charset="0"/>
              </a:rPr>
              <a:t>Yapılacak yevmiye kaydı aşağıdaki gibi olacaktır. </a:t>
            </a:r>
          </a:p>
          <a:p>
            <a:r>
              <a:rPr lang="tr-TR" sz="1800" dirty="0">
                <a:latin typeface="Times New Roman" panose="02020603050405020304" pitchFamily="18" charset="0"/>
                <a:cs typeface="Times New Roman" panose="02020603050405020304" pitchFamily="18" charset="0"/>
              </a:rPr>
              <a:t>_______________ / __________________</a:t>
            </a:r>
          </a:p>
          <a:p>
            <a:r>
              <a:rPr lang="tr-TR" sz="1800" dirty="0">
                <a:latin typeface="Times New Roman" panose="02020603050405020304" pitchFamily="18" charset="0"/>
                <a:cs typeface="Times New Roman" panose="02020603050405020304" pitchFamily="18" charset="0"/>
              </a:rPr>
              <a:t>250 Arazi ve Arsalar Hesabı		3.554.385</a:t>
            </a:r>
          </a:p>
          <a:p>
            <a:pPr marL="1600200" lvl="6">
              <a:spcBef>
                <a:spcPts val="1000"/>
              </a:spcBef>
            </a:pPr>
            <a:r>
              <a:rPr lang="tr-TR" dirty="0">
                <a:latin typeface="Times New Roman" panose="02020603050405020304" pitchFamily="18" charset="0"/>
                <a:cs typeface="Times New Roman" panose="02020603050405020304" pitchFamily="18" charset="0"/>
              </a:rPr>
              <a:t>698 Enflasyon Düzeltme Hesabı 	3.554.385</a:t>
            </a:r>
          </a:p>
          <a:p>
            <a:r>
              <a:rPr lang="tr-TR" sz="1800" dirty="0">
                <a:latin typeface="Times New Roman" panose="02020603050405020304" pitchFamily="18" charset="0"/>
                <a:cs typeface="Times New Roman" panose="02020603050405020304" pitchFamily="18" charset="0"/>
              </a:rPr>
              <a:t>_______________ / __________________</a:t>
            </a:r>
          </a:p>
          <a:p>
            <a:pPr algn="just">
              <a:lnSpc>
                <a:spcPct val="150000"/>
              </a:lnSpc>
            </a:pPr>
            <a:endParaRPr lang="tr-TR" sz="1800" dirty="0">
              <a:latin typeface="Times New Roman" panose="02020603050405020304" pitchFamily="18" charset="0"/>
              <a:cs typeface="Times New Roman" panose="02020603050405020304" pitchFamily="18" charset="0"/>
            </a:endParaRPr>
          </a:p>
          <a:p>
            <a:pPr algn="just">
              <a:lnSpc>
                <a:spcPct val="150000"/>
              </a:lnSpc>
            </a:pP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797178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F49644-6AD2-9FA9-36E0-666CE3DBD006}"/>
              </a:ext>
            </a:extLst>
          </p:cNvPr>
          <p:cNvSpPr>
            <a:spLocks noGrp="1"/>
          </p:cNvSpPr>
          <p:nvPr>
            <p:ph idx="1"/>
          </p:nvPr>
        </p:nvSpPr>
        <p:spPr>
          <a:xfrm>
            <a:off x="0" y="0"/>
            <a:ext cx="11857703" cy="3657600"/>
          </a:xfrm>
        </p:spPr>
        <p:txBody>
          <a:bodyPr>
            <a:normAutofit/>
          </a:bodyPr>
          <a:lstStyle/>
          <a:p>
            <a:r>
              <a:rPr lang="tr-TR" sz="1800" b="1" i="0" dirty="0">
                <a:solidFill>
                  <a:srgbClr val="333333"/>
                </a:solidFill>
                <a:effectLst/>
                <a:latin typeface="Times New Roman" panose="02020603050405020304" pitchFamily="18" charset="0"/>
                <a:cs typeface="Times New Roman" panose="02020603050405020304" pitchFamily="18" charset="0"/>
              </a:rPr>
              <a:t>Düzeltme </a:t>
            </a:r>
            <a:r>
              <a:rPr lang="tr-TR" sz="1800" b="1" dirty="0">
                <a:solidFill>
                  <a:srgbClr val="333333"/>
                </a:solidFill>
                <a:latin typeface="Times New Roman" panose="02020603050405020304" pitchFamily="18" charset="0"/>
                <a:cs typeface="Times New Roman" panose="02020603050405020304" pitchFamily="18" charset="0"/>
              </a:rPr>
              <a:t>Katsayısının belirleneceği </a:t>
            </a:r>
            <a:r>
              <a:rPr lang="tr-TR" sz="1800" b="1" i="0" dirty="0">
                <a:solidFill>
                  <a:srgbClr val="333333"/>
                </a:solidFill>
                <a:effectLst/>
                <a:latin typeface="Times New Roman" panose="02020603050405020304" pitchFamily="18" charset="0"/>
                <a:cs typeface="Times New Roman" panose="02020603050405020304" pitchFamily="18" charset="0"/>
              </a:rPr>
              <a:t>ÜFE Yurt İçi Üretici Fiyat Endeksi ve Değişim Oranı</a:t>
            </a:r>
          </a:p>
          <a:p>
            <a:endParaRPr lang="tr-TR" sz="1800" dirty="0">
              <a:latin typeface="Times New Roman" panose="02020603050405020304" pitchFamily="18" charset="0"/>
              <a:cs typeface="Times New Roman" panose="02020603050405020304" pitchFamily="18" charset="0"/>
            </a:endParaRPr>
          </a:p>
        </p:txBody>
      </p:sp>
      <p:graphicFrame>
        <p:nvGraphicFramePr>
          <p:cNvPr id="4" name="Tablo 3">
            <a:extLst>
              <a:ext uri="{FF2B5EF4-FFF2-40B4-BE49-F238E27FC236}">
                <a16:creationId xmlns:a16="http://schemas.microsoft.com/office/drawing/2014/main" id="{9C8D066A-B5FC-FA3B-E5A0-0D303F26AF9F}"/>
              </a:ext>
            </a:extLst>
          </p:cNvPr>
          <p:cNvGraphicFramePr>
            <a:graphicFrameLocks noGrp="1"/>
          </p:cNvGraphicFramePr>
          <p:nvPr>
            <p:extLst>
              <p:ext uri="{D42A27DB-BD31-4B8C-83A1-F6EECF244321}">
                <p14:modId xmlns:p14="http://schemas.microsoft.com/office/powerpoint/2010/main" val="273233828"/>
              </p:ext>
            </p:extLst>
          </p:nvPr>
        </p:nvGraphicFramePr>
        <p:xfrm>
          <a:off x="3" y="467757"/>
          <a:ext cx="12191997" cy="6894096"/>
        </p:xfrm>
        <a:graphic>
          <a:graphicData uri="http://schemas.openxmlformats.org/drawingml/2006/table">
            <a:tbl>
              <a:tblPr/>
              <a:tblGrid>
                <a:gridCol w="924021">
                  <a:extLst>
                    <a:ext uri="{9D8B030D-6E8A-4147-A177-3AD203B41FA5}">
                      <a16:colId xmlns:a16="http://schemas.microsoft.com/office/drawing/2014/main" val="857098891"/>
                    </a:ext>
                  </a:extLst>
                </a:gridCol>
                <a:gridCol w="938998">
                  <a:extLst>
                    <a:ext uri="{9D8B030D-6E8A-4147-A177-3AD203B41FA5}">
                      <a16:colId xmlns:a16="http://schemas.microsoft.com/office/drawing/2014/main" val="815301136"/>
                    </a:ext>
                  </a:extLst>
                </a:gridCol>
                <a:gridCol w="938998">
                  <a:extLst>
                    <a:ext uri="{9D8B030D-6E8A-4147-A177-3AD203B41FA5}">
                      <a16:colId xmlns:a16="http://schemas.microsoft.com/office/drawing/2014/main" val="4265959840"/>
                    </a:ext>
                  </a:extLst>
                </a:gridCol>
                <a:gridCol w="938998">
                  <a:extLst>
                    <a:ext uri="{9D8B030D-6E8A-4147-A177-3AD203B41FA5}">
                      <a16:colId xmlns:a16="http://schemas.microsoft.com/office/drawing/2014/main" val="1538840778"/>
                    </a:ext>
                  </a:extLst>
                </a:gridCol>
                <a:gridCol w="938998">
                  <a:extLst>
                    <a:ext uri="{9D8B030D-6E8A-4147-A177-3AD203B41FA5}">
                      <a16:colId xmlns:a16="http://schemas.microsoft.com/office/drawing/2014/main" val="2063273447"/>
                    </a:ext>
                  </a:extLst>
                </a:gridCol>
                <a:gridCol w="938998">
                  <a:extLst>
                    <a:ext uri="{9D8B030D-6E8A-4147-A177-3AD203B41FA5}">
                      <a16:colId xmlns:a16="http://schemas.microsoft.com/office/drawing/2014/main" val="654214174"/>
                    </a:ext>
                  </a:extLst>
                </a:gridCol>
                <a:gridCol w="938998">
                  <a:extLst>
                    <a:ext uri="{9D8B030D-6E8A-4147-A177-3AD203B41FA5}">
                      <a16:colId xmlns:a16="http://schemas.microsoft.com/office/drawing/2014/main" val="3091702211"/>
                    </a:ext>
                  </a:extLst>
                </a:gridCol>
                <a:gridCol w="938998">
                  <a:extLst>
                    <a:ext uri="{9D8B030D-6E8A-4147-A177-3AD203B41FA5}">
                      <a16:colId xmlns:a16="http://schemas.microsoft.com/office/drawing/2014/main" val="93447190"/>
                    </a:ext>
                  </a:extLst>
                </a:gridCol>
                <a:gridCol w="938998">
                  <a:extLst>
                    <a:ext uri="{9D8B030D-6E8A-4147-A177-3AD203B41FA5}">
                      <a16:colId xmlns:a16="http://schemas.microsoft.com/office/drawing/2014/main" val="2186401642"/>
                    </a:ext>
                  </a:extLst>
                </a:gridCol>
                <a:gridCol w="938998">
                  <a:extLst>
                    <a:ext uri="{9D8B030D-6E8A-4147-A177-3AD203B41FA5}">
                      <a16:colId xmlns:a16="http://schemas.microsoft.com/office/drawing/2014/main" val="1665103945"/>
                    </a:ext>
                  </a:extLst>
                </a:gridCol>
                <a:gridCol w="938998">
                  <a:extLst>
                    <a:ext uri="{9D8B030D-6E8A-4147-A177-3AD203B41FA5}">
                      <a16:colId xmlns:a16="http://schemas.microsoft.com/office/drawing/2014/main" val="2986823682"/>
                    </a:ext>
                  </a:extLst>
                </a:gridCol>
                <a:gridCol w="938998">
                  <a:extLst>
                    <a:ext uri="{9D8B030D-6E8A-4147-A177-3AD203B41FA5}">
                      <a16:colId xmlns:a16="http://schemas.microsoft.com/office/drawing/2014/main" val="828467687"/>
                    </a:ext>
                  </a:extLst>
                </a:gridCol>
                <a:gridCol w="938998">
                  <a:extLst>
                    <a:ext uri="{9D8B030D-6E8A-4147-A177-3AD203B41FA5}">
                      <a16:colId xmlns:a16="http://schemas.microsoft.com/office/drawing/2014/main" val="917280510"/>
                    </a:ext>
                  </a:extLst>
                </a:gridCol>
              </a:tblGrid>
              <a:tr h="202307">
                <a:tc>
                  <a:txBody>
                    <a:bodyPr/>
                    <a:lstStyle/>
                    <a:p>
                      <a:pPr algn="l" fontAlgn="b"/>
                      <a:r>
                        <a:rPr lang="tr-TR" sz="1200" b="1">
                          <a:effectLst/>
                        </a:rPr>
                        <a:t>YIL</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B0833F"/>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OCAK</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B0893F"/>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ŞUBAT</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F07D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MART</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B081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NİSAN</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708B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MAYIS</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B08C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dirty="0">
                          <a:effectLst/>
                        </a:rPr>
                        <a:t>HAZİRAN</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708B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TEMMUZ</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B095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AĞUSTOS</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B09C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EYLÜL</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509E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EKİM</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10A2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KASIM</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90A8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b"/>
                      <a:r>
                        <a:rPr lang="tr-TR" sz="1200" b="1">
                          <a:effectLst/>
                        </a:rPr>
                        <a:t>ARALIK</a:t>
                      </a:r>
                    </a:p>
                  </a:txBody>
                  <a:tcPr marL="24836" marR="24836" marT="49673" marB="49673"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50A36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147395620"/>
                  </a:ext>
                </a:extLst>
              </a:tr>
              <a:tr h="428320">
                <a:tc>
                  <a:txBody>
                    <a:bodyPr/>
                    <a:lstStyle/>
                    <a:p>
                      <a:pPr algn="l" fontAlgn="t"/>
                      <a:r>
                        <a:rPr lang="tr-TR" sz="1200" dirty="0">
                          <a:effectLst/>
                        </a:rPr>
                        <a:t>2023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2105,17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2138,04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2147,44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2164,94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2179,02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2320,72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2511,75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2659,6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2749,98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
                      </a:r>
                      <a:br>
                        <a:rPr lang="tr-TR" sz="1200" dirty="0">
                          <a:effectLst/>
                        </a:rPr>
                      </a:br>
                      <a:endParaRPr lang="tr-TR" sz="1200" dirty="0">
                        <a:effectLst/>
                      </a:endParaRP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
                      </a:r>
                      <a:br>
                        <a:rPr lang="tr-TR" sz="1200">
                          <a:effectLst/>
                        </a:rPr>
                      </a:br>
                      <a:endParaRPr lang="tr-TR" sz="1200">
                        <a:effectLst/>
                      </a:endParaRP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
                      </a:r>
                      <a:br>
                        <a:rPr lang="tr-TR" sz="1200" dirty="0">
                          <a:effectLst/>
                        </a:rPr>
                      </a:br>
                      <a:endParaRPr lang="tr-TR" sz="1200" dirty="0">
                        <a:effectLst/>
                      </a:endParaRP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543412000"/>
                  </a:ext>
                </a:extLst>
              </a:tr>
              <a:tr h="472828">
                <a:tc>
                  <a:txBody>
                    <a:bodyPr/>
                    <a:lstStyle/>
                    <a:p>
                      <a:pPr algn="l" fontAlgn="t"/>
                      <a:r>
                        <a:rPr lang="tr-TR" sz="1200">
                          <a:effectLst/>
                        </a:rPr>
                        <a:t>2022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1129,03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1210,6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1321,9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1423,27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1548,01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1652,75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1738,21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1780,05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1865,09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2011,13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2026,08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b="1" dirty="0">
                          <a:effectLst/>
                        </a:rPr>
                        <a:t>2021,19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216362233"/>
                  </a:ext>
                </a:extLst>
              </a:tr>
              <a:tr h="472828">
                <a:tc>
                  <a:txBody>
                    <a:bodyPr/>
                    <a:lstStyle/>
                    <a:p>
                      <a:pPr algn="l" fontAlgn="t"/>
                      <a:r>
                        <a:rPr lang="tr-TR" sz="1200">
                          <a:effectLst/>
                        </a:rPr>
                        <a:t>2021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583,38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590,52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614,93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641,63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666,79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693,54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710,61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730,28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741,58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780,45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858,43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1022,25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532960112"/>
                  </a:ext>
                </a:extLst>
              </a:tr>
              <a:tr h="472828">
                <a:tc>
                  <a:txBody>
                    <a:bodyPr/>
                    <a:lstStyle/>
                    <a:p>
                      <a:pPr algn="l" fontAlgn="t"/>
                      <a:r>
                        <a:rPr lang="tr-TR" sz="1200">
                          <a:effectLst/>
                        </a:rPr>
                        <a:t>2020</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462,42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464,64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468,69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474,69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482,02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485,37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490,33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501,85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515,13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533,44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555,18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568,27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735094658"/>
                  </a:ext>
                </a:extLst>
              </a:tr>
              <a:tr h="472828">
                <a:tc>
                  <a:txBody>
                    <a:bodyPr/>
                    <a:lstStyle/>
                    <a:p>
                      <a:pPr algn="l" fontAlgn="t"/>
                      <a:r>
                        <a:rPr lang="tr-TR" sz="1200">
                          <a:effectLst/>
                        </a:rPr>
                        <a:t>2019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424,86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425,26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431,98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444,85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456,74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457,16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452,63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449,96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450,55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451,31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450,97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454,08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2279837081"/>
                  </a:ext>
                </a:extLst>
              </a:tr>
              <a:tr h="472828">
                <a:tc>
                  <a:txBody>
                    <a:bodyPr/>
                    <a:lstStyle/>
                    <a:p>
                      <a:pPr algn="l" fontAlgn="t"/>
                      <a:r>
                        <a:rPr lang="tr-TR" sz="1200">
                          <a:effectLst/>
                        </a:rPr>
                        <a:t>2018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319,6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328,17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333,21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341,88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354,85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365,6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372,06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396,62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439,78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443,78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432,55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422,94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510141352"/>
                  </a:ext>
                </a:extLst>
              </a:tr>
              <a:tr h="472828">
                <a:tc>
                  <a:txBody>
                    <a:bodyPr/>
                    <a:lstStyle/>
                    <a:p>
                      <a:pPr algn="l" fontAlgn="t"/>
                      <a:r>
                        <a:rPr lang="tr-TR" sz="1200">
                          <a:effectLst/>
                        </a:rPr>
                        <a:t>2017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284,99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288,59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291,58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293,79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295,31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dirty="0">
                          <a:effectLst/>
                        </a:rPr>
                        <a:t>295,52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297,65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300,18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300,9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306,04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312,21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316,48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4203759079"/>
                  </a:ext>
                </a:extLst>
              </a:tr>
              <a:tr h="472828">
                <a:tc>
                  <a:txBody>
                    <a:bodyPr/>
                    <a:lstStyle/>
                    <a:p>
                      <a:pPr algn="l" fontAlgn="t"/>
                      <a:r>
                        <a:rPr lang="tr-TR" sz="1200">
                          <a:effectLst/>
                        </a:rPr>
                        <a:t>2016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250,67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250,16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251,17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252,47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256,21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257,27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257,81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258,01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258,77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260,94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266,16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274,09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3584641346"/>
                  </a:ext>
                </a:extLst>
              </a:tr>
              <a:tr h="472828">
                <a:tc>
                  <a:txBody>
                    <a:bodyPr/>
                    <a:lstStyle/>
                    <a:p>
                      <a:pPr algn="l" fontAlgn="t"/>
                      <a:r>
                        <a:rPr lang="tr-TR" sz="1200">
                          <a:effectLst/>
                        </a:rPr>
                        <a:t>2015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236,61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239,46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241,97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245,42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b="1" dirty="0">
                          <a:effectLst/>
                        </a:rPr>
                        <a:t>248,15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248,78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247,99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250,43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254,25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253,74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250,13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249,31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822356033"/>
                  </a:ext>
                </a:extLst>
              </a:tr>
              <a:tr h="472828">
                <a:tc>
                  <a:txBody>
                    <a:bodyPr/>
                    <a:lstStyle/>
                    <a:p>
                      <a:pPr algn="l" fontAlgn="t"/>
                      <a:r>
                        <a:rPr lang="tr-TR" sz="1200">
                          <a:effectLst/>
                        </a:rPr>
                        <a:t>2014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229,1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232,27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233,98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234,18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232,96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233,09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234,79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235,78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237,79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239,97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237,65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235,84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67040956"/>
                  </a:ext>
                </a:extLst>
              </a:tr>
              <a:tr h="472828">
                <a:tc>
                  <a:txBody>
                    <a:bodyPr/>
                    <a:lstStyle/>
                    <a:p>
                      <a:pPr algn="l" fontAlgn="t"/>
                      <a:r>
                        <a:rPr lang="tr-TR" sz="1200">
                          <a:effectLst/>
                        </a:rPr>
                        <a:t>2013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206,91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206,65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208,33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207,27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209,34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212,39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214,5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214,59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216,48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217,97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219,31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221,74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3080456292"/>
                  </a:ext>
                </a:extLst>
              </a:tr>
              <a:tr h="472828">
                <a:tc>
                  <a:txBody>
                    <a:bodyPr/>
                    <a:lstStyle/>
                    <a:p>
                      <a:pPr algn="l" fontAlgn="t"/>
                      <a:r>
                        <a:rPr lang="tr-TR" sz="1200">
                          <a:effectLst/>
                        </a:rPr>
                        <a:t>2012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203,1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202,91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203,64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203,81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204,89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201,83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201,2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201,71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203,79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204,15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207,54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207,29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004252951"/>
                  </a:ext>
                </a:extLst>
              </a:tr>
              <a:tr h="472828">
                <a:tc>
                  <a:txBody>
                    <a:bodyPr/>
                    <a:lstStyle/>
                    <a:p>
                      <a:pPr algn="l" fontAlgn="t"/>
                      <a:r>
                        <a:rPr lang="tr-TR" sz="1200">
                          <a:effectLst/>
                        </a:rPr>
                        <a:t>2011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182,75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185,9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188,17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189,32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189,61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189,62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189,57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192,91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195,89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199,03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200,32</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tr-TR" sz="1200">
                          <a:effectLst/>
                        </a:rPr>
                        <a:t>202,33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472173717"/>
                  </a:ext>
                </a:extLst>
              </a:tr>
              <a:tr h="472828">
                <a:tc>
                  <a:txBody>
                    <a:bodyPr/>
                    <a:lstStyle/>
                    <a:p>
                      <a:pPr algn="l" fontAlgn="t"/>
                      <a:r>
                        <a:rPr lang="tr-TR" sz="1200">
                          <a:effectLst/>
                        </a:rPr>
                        <a:t>2010</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164,94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167,68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170,94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174,96</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172,95</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172,08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171,81</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173,79</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174,67</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176,78</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a:effectLst/>
                        </a:rPr>
                        <a:t>176,23</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tr-TR" sz="1200" dirty="0">
                          <a:effectLst/>
                        </a:rPr>
                        <a:t>178,54</a:t>
                      </a:r>
                    </a:p>
                  </a:txBody>
                  <a:tcPr marL="24836" marR="24836" marT="49673" marB="4967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81905550"/>
                  </a:ext>
                </a:extLst>
              </a:tr>
            </a:tbl>
          </a:graphicData>
        </a:graphic>
      </p:graphicFrame>
    </p:spTree>
    <p:extLst>
      <p:ext uri="{BB962C8B-B14F-4D97-AF65-F5344CB8AC3E}">
        <p14:creationId xmlns:p14="http://schemas.microsoft.com/office/powerpoint/2010/main" val="305912153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ED3B478-C29A-EC33-FF14-CC71FE132558}"/>
              </a:ext>
            </a:extLst>
          </p:cNvPr>
          <p:cNvSpPr>
            <a:spLocks noGrp="1"/>
          </p:cNvSpPr>
          <p:nvPr>
            <p:ph idx="1"/>
          </p:nvPr>
        </p:nvSpPr>
        <p:spPr>
          <a:xfrm>
            <a:off x="0" y="-18833"/>
            <a:ext cx="12068637" cy="678879"/>
          </a:xfrm>
        </p:spPr>
        <p:txBody>
          <a:bodyPr anchor="t">
            <a:normAutofit/>
          </a:bodyPr>
          <a:lstStyle/>
          <a:p>
            <a:r>
              <a:rPr lang="tr-TR" sz="1800" b="1" dirty="0">
                <a:latin typeface="Times New Roman" panose="02020603050405020304" pitchFamily="18" charset="0"/>
                <a:cs typeface="Times New Roman" panose="02020603050405020304" pitchFamily="18" charset="0"/>
              </a:rPr>
              <a:t>Düzeltme Katsayısında Başlangıç Tarihi Olarak Kabul Edilecek Düzenlemeye Esas Tarihler </a:t>
            </a:r>
          </a:p>
          <a:p>
            <a:endParaRPr lang="tr-TR" sz="1800" b="1" dirty="0">
              <a:latin typeface="Times New Roman" panose="02020603050405020304" pitchFamily="18" charset="0"/>
              <a:cs typeface="Times New Roman" panose="02020603050405020304" pitchFamily="18" charset="0"/>
            </a:endParaRPr>
          </a:p>
        </p:txBody>
      </p:sp>
      <p:grpSp>
        <p:nvGrpSpPr>
          <p:cNvPr id="10" name="Group 9">
            <a:extLst>
              <a:ext uri="{FF2B5EF4-FFF2-40B4-BE49-F238E27FC236}">
                <a16:creationId xmlns:a16="http://schemas.microsoft.com/office/drawing/2014/main" id="{6258F736-B256-8039-9DC6-F4E49A5C5AD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2068638" y="0"/>
            <a:ext cx="123362" cy="6858000"/>
            <a:chOff x="12068638" y="0"/>
            <a:chExt cx="123362" cy="6858000"/>
          </a:xfrm>
        </p:grpSpPr>
        <p:sp>
          <p:nvSpPr>
            <p:cNvPr id="7" name="Rectangle 10">
              <a:extLst>
                <a:ext uri="{FF2B5EF4-FFF2-40B4-BE49-F238E27FC236}">
                  <a16:creationId xmlns:a16="http://schemas.microsoft.com/office/drawing/2014/main" id="{10B4520A-996E-330C-99DA-69CA4D89E9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EC8FA945-E356-695F-18D6-CAD4EF34FE4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5" name="Tablo 4">
            <a:extLst>
              <a:ext uri="{FF2B5EF4-FFF2-40B4-BE49-F238E27FC236}">
                <a16:creationId xmlns:a16="http://schemas.microsoft.com/office/drawing/2014/main" id="{B778360A-CB6A-A959-12B5-EE1E6E99A562}"/>
              </a:ext>
            </a:extLst>
          </p:cNvPr>
          <p:cNvGraphicFramePr>
            <a:graphicFrameLocks noGrp="1"/>
          </p:cNvGraphicFramePr>
          <p:nvPr>
            <p:extLst>
              <p:ext uri="{D42A27DB-BD31-4B8C-83A1-F6EECF244321}">
                <p14:modId xmlns:p14="http://schemas.microsoft.com/office/powerpoint/2010/main" val="4225140831"/>
              </p:ext>
            </p:extLst>
          </p:nvPr>
        </p:nvGraphicFramePr>
        <p:xfrm>
          <a:off x="0" y="660047"/>
          <a:ext cx="12192000" cy="6361297"/>
        </p:xfrm>
        <a:graphic>
          <a:graphicData uri="http://schemas.openxmlformats.org/drawingml/2006/table">
            <a:tbl>
              <a:tblPr>
                <a:solidFill>
                  <a:schemeClr val="bg1"/>
                </a:solidFill>
                <a:tableStyleId>{5C22544A-7EE6-4342-B048-85BDC9FD1C3A}</a:tableStyleId>
              </a:tblPr>
              <a:tblGrid>
                <a:gridCol w="994904">
                  <a:extLst>
                    <a:ext uri="{9D8B030D-6E8A-4147-A177-3AD203B41FA5}">
                      <a16:colId xmlns:a16="http://schemas.microsoft.com/office/drawing/2014/main" val="1989163998"/>
                    </a:ext>
                  </a:extLst>
                </a:gridCol>
                <a:gridCol w="9604963">
                  <a:extLst>
                    <a:ext uri="{9D8B030D-6E8A-4147-A177-3AD203B41FA5}">
                      <a16:colId xmlns:a16="http://schemas.microsoft.com/office/drawing/2014/main" val="751649744"/>
                    </a:ext>
                  </a:extLst>
                </a:gridCol>
                <a:gridCol w="1592133">
                  <a:extLst>
                    <a:ext uri="{9D8B030D-6E8A-4147-A177-3AD203B41FA5}">
                      <a16:colId xmlns:a16="http://schemas.microsoft.com/office/drawing/2014/main" val="1005944361"/>
                    </a:ext>
                  </a:extLst>
                </a:gridCol>
              </a:tblGrid>
              <a:tr h="306961">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110</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Geçici olarak elde tutulan hisse senetleri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Alış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4047616303"/>
                  </a:ext>
                </a:extLst>
              </a:tr>
              <a:tr h="346036">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150</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Üretimde veya diğer faaliyetlerde kullanılmak üzere işletmede bulundurulan hammadde ve malzemeler</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73160730"/>
                  </a:ext>
                </a:extLst>
              </a:tr>
              <a:tr h="346036">
                <a:tc>
                  <a:txBody>
                    <a:bodyPr/>
                    <a:lstStyle/>
                    <a:p>
                      <a:pPr algn="ctr" fontAlgn="ctr"/>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151</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Yarı Mamul Üretim </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994584283"/>
                  </a:ext>
                </a:extLst>
              </a:tr>
              <a:tr h="346036">
                <a:tc>
                  <a:txBody>
                    <a:bodyPr/>
                    <a:lstStyle/>
                    <a:p>
                      <a:pPr algn="ctr" fontAlgn="t"/>
                      <a:r>
                        <a:rPr lang="tr-TR" sz="1400" u="none" strike="noStrike" cap="none" spc="0">
                          <a:solidFill>
                            <a:schemeClr val="tx1"/>
                          </a:solidFill>
                          <a:effectLst/>
                          <a:latin typeface="Times New Roman" panose="02020603050405020304" pitchFamily="18" charset="0"/>
                          <a:cs typeface="Times New Roman" panose="02020603050405020304" pitchFamily="18" charset="0"/>
                        </a:rPr>
                        <a:t>152</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Üretim çalışmaları sonunda elde edilen ve satışa hazır hale gelmiş bulunan mamuller</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88093401"/>
                  </a:ext>
                </a:extLst>
              </a:tr>
              <a:tr h="346036">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153</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Herhangi bir değişikliğe tabi tutulmadan satmak amacı ile işletmeye alınan ticari mallar</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168801970"/>
                  </a:ext>
                </a:extLst>
              </a:tr>
              <a:tr h="346036">
                <a:tc>
                  <a:txBody>
                    <a:bodyPr/>
                    <a:lstStyle/>
                    <a:p>
                      <a:pPr algn="ctr" fontAlgn="t"/>
                      <a:r>
                        <a:rPr lang="tr-TR" sz="1400" u="none" strike="noStrike" cap="none" spc="0">
                          <a:solidFill>
                            <a:schemeClr val="tx1"/>
                          </a:solidFill>
                          <a:effectLst/>
                          <a:latin typeface="Times New Roman" panose="02020603050405020304" pitchFamily="18" charset="0"/>
                          <a:cs typeface="Times New Roman" panose="02020603050405020304" pitchFamily="18" charset="0"/>
                        </a:rPr>
                        <a:t>157</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Diğer stok kalemlerinin hiç birinin kapsamına alınmayan ürün, artık ve hurdalar</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410714601"/>
                  </a:ext>
                </a:extLst>
              </a:tr>
              <a:tr h="346036">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159</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Yurt içinden ya da yurt dışından satın alınmak üzere siparişe bağlanan stoklarla ilgili olarak verilen avanslar[1]</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Ödeme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154411066"/>
                  </a:ext>
                </a:extLst>
              </a:tr>
              <a:tr h="346036">
                <a:tc>
                  <a:txBody>
                    <a:bodyPr/>
                    <a:lstStyle/>
                    <a:p>
                      <a:pPr algn="ctr" fontAlgn="t"/>
                      <a:r>
                        <a:rPr lang="tr-TR" sz="1400" u="none" strike="noStrike" cap="none" spc="0">
                          <a:solidFill>
                            <a:schemeClr val="tx1"/>
                          </a:solidFill>
                          <a:effectLst/>
                          <a:latin typeface="Times New Roman" panose="02020603050405020304" pitchFamily="18" charset="0"/>
                          <a:cs typeface="Times New Roman" panose="02020603050405020304" pitchFamily="18" charset="0"/>
                        </a:rPr>
                        <a:t>170</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a:solidFill>
                            <a:schemeClr val="tx1"/>
                          </a:solidFill>
                          <a:effectLst/>
                          <a:latin typeface="Times New Roman" panose="02020603050405020304" pitchFamily="18" charset="0"/>
                          <a:cs typeface="Times New Roman" panose="02020603050405020304" pitchFamily="18" charset="0"/>
                        </a:rPr>
                        <a:t>Hakediş maliyetleri</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213326171"/>
                  </a:ext>
                </a:extLst>
              </a:tr>
              <a:tr h="346036">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180</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Peşin ödenen ve cari dönem içinde ilgili gider hesaplarına kaydedilmemesi gereken, gelecek döneme ait giderler</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812962364"/>
                  </a:ext>
                </a:extLst>
              </a:tr>
              <a:tr h="346036">
                <a:tc>
                  <a:txBody>
                    <a:bodyPr/>
                    <a:lstStyle/>
                    <a:p>
                      <a:pPr algn="ctr" fontAlgn="ctr"/>
                      <a:r>
                        <a:rPr lang="tr-TR" sz="1400" u="none" strike="noStrike" cap="none" spc="0">
                          <a:solidFill>
                            <a:schemeClr val="tx1"/>
                          </a:solidFill>
                          <a:effectLst/>
                          <a:latin typeface="Times New Roman" panose="02020603050405020304" pitchFamily="18" charset="0"/>
                          <a:cs typeface="Times New Roman" panose="02020603050405020304" pitchFamily="18" charset="0"/>
                        </a:rPr>
                        <a:t>240</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a:solidFill>
                            <a:schemeClr val="tx1"/>
                          </a:solidFill>
                          <a:effectLst/>
                          <a:latin typeface="Times New Roman" panose="02020603050405020304" pitchFamily="18" charset="0"/>
                          <a:cs typeface="Times New Roman" panose="02020603050405020304" pitchFamily="18" charset="0"/>
                        </a:rPr>
                        <a:t>Uzun vadeli ortak olmak amacıyla alınan hisselerin oranının %10'dan az</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Satın alma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969936257"/>
                  </a:ext>
                </a:extLst>
              </a:tr>
              <a:tr h="346036">
                <a:tc>
                  <a:txBody>
                    <a:bodyPr/>
                    <a:lstStyle/>
                    <a:p>
                      <a:pPr algn="ctr" fontAlgn="ctr"/>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242</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İştirakler Hesabı </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Satın alma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528481007"/>
                  </a:ext>
                </a:extLst>
              </a:tr>
              <a:tr h="346036">
                <a:tc>
                  <a:txBody>
                    <a:bodyPr/>
                    <a:lstStyle/>
                    <a:p>
                      <a:pPr algn="ctr" fontAlgn="ctr"/>
                      <a:r>
                        <a:rPr lang="tr-TR" sz="1400" u="none" strike="noStrike" cap="none" spc="0">
                          <a:solidFill>
                            <a:schemeClr val="tx1"/>
                          </a:solidFill>
                          <a:effectLst/>
                          <a:latin typeface="Times New Roman" panose="02020603050405020304" pitchFamily="18" charset="0"/>
                          <a:cs typeface="Times New Roman" panose="02020603050405020304" pitchFamily="18" charset="0"/>
                        </a:rPr>
                        <a:t>245</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Bağlı Ortaklıklar</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Satın alma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764186563"/>
                  </a:ext>
                </a:extLst>
              </a:tr>
              <a:tr h="346036">
                <a:tc>
                  <a:txBody>
                    <a:bodyPr/>
                    <a:lstStyle/>
                    <a:p>
                      <a:pPr algn="ctr" fontAlgn="t"/>
                      <a:r>
                        <a:rPr lang="tr-TR" sz="1400" u="none" strike="noStrike" cap="none" spc="0">
                          <a:solidFill>
                            <a:schemeClr val="tx1"/>
                          </a:solidFill>
                          <a:effectLst/>
                          <a:latin typeface="Times New Roman" panose="02020603050405020304" pitchFamily="18" charset="0"/>
                          <a:cs typeface="Times New Roman" panose="02020603050405020304" pitchFamily="18" charset="0"/>
                        </a:rPr>
                        <a:t>250</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İşletmeye ait her türlü arazi ve arsalar</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548384274"/>
                  </a:ext>
                </a:extLst>
              </a:tr>
              <a:tr h="516617">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251</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Herhangi bir işin gerçekleşmesini sağlamak veya kolaylaştırmak için, yeraltında veya yerüstünde inşa edilmiş yeraltı ve yerüstü düzenleri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587090430"/>
                  </a:ext>
                </a:extLst>
              </a:tr>
              <a:tr h="346036">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252</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Her türlü binalar ve mütemmim </a:t>
                      </a:r>
                      <a:r>
                        <a:rPr lang="tr-TR" sz="1400" u="none" strike="noStrike" cap="none" spc="0" dirty="0" err="1">
                          <a:solidFill>
                            <a:schemeClr val="tx1"/>
                          </a:solidFill>
                          <a:effectLst/>
                          <a:latin typeface="Times New Roman" panose="02020603050405020304" pitchFamily="18" charset="0"/>
                          <a:cs typeface="Times New Roman" panose="02020603050405020304" pitchFamily="18" charset="0"/>
                        </a:rPr>
                        <a:t>cüzüleri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91385896"/>
                  </a:ext>
                </a:extLst>
              </a:tr>
              <a:tr h="346036">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253</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a:solidFill>
                            <a:schemeClr val="tx1"/>
                          </a:solidFill>
                          <a:effectLst/>
                          <a:latin typeface="Times New Roman" panose="02020603050405020304" pitchFamily="18" charset="0"/>
                          <a:cs typeface="Times New Roman" panose="02020603050405020304" pitchFamily="18" charset="0"/>
                        </a:rPr>
                        <a:t>Üretimde kullanılan her türlü makine, tesis ve cihazlar</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787716852"/>
                  </a:ext>
                </a:extLst>
              </a:tr>
              <a:tr h="346036">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254</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a:solidFill>
                            <a:schemeClr val="tx1"/>
                          </a:solidFill>
                          <a:effectLst/>
                          <a:latin typeface="Times New Roman" panose="02020603050405020304" pitchFamily="18" charset="0"/>
                          <a:cs typeface="Times New Roman" panose="02020603050405020304" pitchFamily="18" charset="0"/>
                        </a:rPr>
                        <a:t>İşletme faaliyetlerinde kullanılan tüm taşıtlar</a:t>
                      </a:r>
                      <a:endParaRPr lang="tr-TR" sz="1400" b="0" i="0" u="none" strike="noStrike" cap="none" spc="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563932092"/>
                  </a:ext>
                </a:extLst>
              </a:tr>
              <a:tr h="346036">
                <a:tc>
                  <a:txBody>
                    <a:bodyPr/>
                    <a:lstStyle/>
                    <a:p>
                      <a:pPr algn="ctr"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255</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Demirbaşlar Hesabı </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u="none" strike="noStrike" cap="none" spc="0" dirty="0">
                          <a:solidFill>
                            <a:schemeClr val="tx1"/>
                          </a:solidFill>
                          <a:effectLst/>
                          <a:latin typeface="Times New Roman" panose="02020603050405020304" pitchFamily="18" charset="0"/>
                          <a:cs typeface="Times New Roman" panose="02020603050405020304" pitchFamily="18" charset="0"/>
                        </a:rPr>
                        <a:t>Deftere kayıt tarihi</a:t>
                      </a:r>
                      <a:endParaRPr lang="tr-TR" sz="1400" b="0" i="0" u="none" strike="noStrike" cap="none" spc="0" dirty="0">
                        <a:solidFill>
                          <a:schemeClr val="tx1"/>
                        </a:solidFill>
                        <a:effectLst/>
                        <a:latin typeface="Times New Roman" panose="02020603050405020304" pitchFamily="18" charset="0"/>
                        <a:cs typeface="Times New Roman" panose="02020603050405020304" pitchFamily="18" charset="0"/>
                      </a:endParaRPr>
                    </a:p>
                  </a:txBody>
                  <a:tcPr marL="59176" marR="4742" marT="45520" marB="4552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525470357"/>
                  </a:ext>
                </a:extLst>
              </a:tr>
            </a:tbl>
          </a:graphicData>
        </a:graphic>
      </p:graphicFrame>
    </p:spTree>
    <p:extLst>
      <p:ext uri="{BB962C8B-B14F-4D97-AF65-F5344CB8AC3E}">
        <p14:creationId xmlns:p14="http://schemas.microsoft.com/office/powerpoint/2010/main" val="106245019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a:extLst>
              <a:ext uri="{FF2B5EF4-FFF2-40B4-BE49-F238E27FC236}">
                <a16:creationId xmlns:a16="http://schemas.microsoft.com/office/drawing/2014/main" id="{215B417D-0173-4543-A030-676D834FCFAA}"/>
              </a:ext>
            </a:extLst>
          </p:cNvPr>
          <p:cNvGraphicFramePr>
            <a:graphicFrameLocks noGrp="1"/>
          </p:cNvGraphicFramePr>
          <p:nvPr>
            <p:extLst>
              <p:ext uri="{D42A27DB-BD31-4B8C-83A1-F6EECF244321}">
                <p14:modId xmlns:p14="http://schemas.microsoft.com/office/powerpoint/2010/main" val="4058531263"/>
              </p:ext>
            </p:extLst>
          </p:nvPr>
        </p:nvGraphicFramePr>
        <p:xfrm>
          <a:off x="0" y="187961"/>
          <a:ext cx="12192000" cy="6857999"/>
        </p:xfrm>
        <a:graphic>
          <a:graphicData uri="http://schemas.openxmlformats.org/drawingml/2006/table">
            <a:tbl>
              <a:tblPr>
                <a:solidFill>
                  <a:schemeClr val="bg1"/>
                </a:solidFill>
                <a:tableStyleId>{5C22544A-7EE6-4342-B048-85BDC9FD1C3A}</a:tableStyleId>
              </a:tblPr>
              <a:tblGrid>
                <a:gridCol w="967287">
                  <a:extLst>
                    <a:ext uri="{9D8B030D-6E8A-4147-A177-3AD203B41FA5}">
                      <a16:colId xmlns:a16="http://schemas.microsoft.com/office/drawing/2014/main" val="1989163998"/>
                    </a:ext>
                  </a:extLst>
                </a:gridCol>
                <a:gridCol w="9038104">
                  <a:extLst>
                    <a:ext uri="{9D8B030D-6E8A-4147-A177-3AD203B41FA5}">
                      <a16:colId xmlns:a16="http://schemas.microsoft.com/office/drawing/2014/main" val="751649744"/>
                    </a:ext>
                  </a:extLst>
                </a:gridCol>
                <a:gridCol w="2186609">
                  <a:extLst>
                    <a:ext uri="{9D8B030D-6E8A-4147-A177-3AD203B41FA5}">
                      <a16:colId xmlns:a16="http://schemas.microsoft.com/office/drawing/2014/main" val="1005944361"/>
                    </a:ext>
                  </a:extLst>
                </a:gridCol>
              </a:tblGrid>
              <a:tr h="283244">
                <a:tc>
                  <a:txBody>
                    <a:bodyPr/>
                    <a:lstStyle/>
                    <a:p>
                      <a:pPr algn="ctr" fontAlgn="ctr"/>
                      <a:r>
                        <a:rPr lang="tr-TR" sz="1400" b="0" i="0" u="none" strike="noStrike" dirty="0">
                          <a:solidFill>
                            <a:srgbClr val="000000"/>
                          </a:solidFill>
                          <a:effectLst/>
                          <a:latin typeface="Times New Roman" panose="02020603050405020304" pitchFamily="18" charset="0"/>
                        </a:rPr>
                        <a:t>350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Yıllara yaygın taahhüt işleri yapan işletmelerin üstlendikleri işlerden, gerçekleştirdikleri kısım karşısında aldıkları </a:t>
                      </a:r>
                      <a:r>
                        <a:rPr lang="tr-TR" sz="1400" b="0" i="0" u="none" strike="noStrike" dirty="0" err="1">
                          <a:solidFill>
                            <a:srgbClr val="000000"/>
                          </a:solidFill>
                          <a:effectLst/>
                          <a:latin typeface="Times New Roman" panose="02020603050405020304" pitchFamily="18" charset="0"/>
                        </a:rPr>
                        <a:t>hakedişler</a:t>
                      </a:r>
                      <a:endParaRPr lang="tr-TR" sz="1400" b="0" i="0" u="none" strike="noStrike" dirty="0">
                        <a:solidFill>
                          <a:srgbClr val="000000"/>
                        </a:solidFill>
                        <a:effectLst/>
                        <a:latin typeface="Times New Roman" panose="02020603050405020304" pitchFamily="18" charset="0"/>
                      </a:endParaRP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4047616303"/>
                  </a:ext>
                </a:extLst>
              </a:tr>
              <a:tr h="398941">
                <a:tc>
                  <a:txBody>
                    <a:bodyPr/>
                    <a:lstStyle/>
                    <a:p>
                      <a:pPr algn="ctr" fontAlgn="t"/>
                      <a:r>
                        <a:rPr lang="tr-TR" sz="1400" b="0" i="0" u="none" strike="noStrike" dirty="0">
                          <a:solidFill>
                            <a:srgbClr val="000000"/>
                          </a:solidFill>
                          <a:effectLst/>
                          <a:latin typeface="Times New Roman" panose="02020603050405020304" pitchFamily="18" charset="0"/>
                        </a:rPr>
                        <a:t>380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Gelecek bilanço dönemlerine ait peşin tahsil olunan gelirlerin bir yıldan kısa süreye ait kısımları</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73160730"/>
                  </a:ext>
                </a:extLst>
              </a:tr>
              <a:tr h="398941">
                <a:tc>
                  <a:txBody>
                    <a:bodyPr/>
                    <a:lstStyle/>
                    <a:p>
                      <a:pPr algn="ctr" fontAlgn="t"/>
                      <a:r>
                        <a:rPr lang="tr-TR" sz="1400" b="0" i="0" u="none" strike="noStrike">
                          <a:solidFill>
                            <a:srgbClr val="000000"/>
                          </a:solidFill>
                          <a:effectLst/>
                          <a:latin typeface="Times New Roman" panose="02020603050405020304" pitchFamily="18" charset="0"/>
                        </a:rPr>
                        <a:t>440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İşletmenin satış sözleşmesine dayanarak mal teslimi ve hizmet ifasından önce tahsil ettiği bir yılı aşan avanslar[4]</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Tahsil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994584283"/>
                  </a:ext>
                </a:extLst>
              </a:tr>
              <a:tr h="398941">
                <a:tc>
                  <a:txBody>
                    <a:bodyPr/>
                    <a:lstStyle/>
                    <a:p>
                      <a:pPr algn="ctr" fontAlgn="t"/>
                      <a:r>
                        <a:rPr lang="tr-TR" sz="1400" b="0" i="0" u="none" strike="noStrike">
                          <a:solidFill>
                            <a:srgbClr val="000000"/>
                          </a:solidFill>
                          <a:effectLst/>
                          <a:latin typeface="Times New Roman" panose="02020603050405020304" pitchFamily="18" charset="0"/>
                        </a:rPr>
                        <a:t>480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Gelecek bilanço dönemlerine ait peşin tahsil olunan gelirlerin bir yıldan uzun süreye ait kısımları</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88093401"/>
                  </a:ext>
                </a:extLst>
              </a:tr>
              <a:tr h="398941">
                <a:tc>
                  <a:txBody>
                    <a:bodyPr/>
                    <a:lstStyle/>
                    <a:p>
                      <a:pPr algn="ctr" fontAlgn="t"/>
                      <a:r>
                        <a:rPr lang="tr-TR" sz="1400" b="0" i="0" u="none" strike="noStrike">
                          <a:solidFill>
                            <a:srgbClr val="000000"/>
                          </a:solidFill>
                          <a:effectLst/>
                          <a:latin typeface="Times New Roman" panose="02020603050405020304" pitchFamily="18" charset="0"/>
                        </a:rPr>
                        <a:t>500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Nakdi sermaye</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Ödeme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168801970"/>
                  </a:ext>
                </a:extLst>
              </a:tr>
              <a:tr h="398941">
                <a:tc>
                  <a:txBody>
                    <a:bodyPr/>
                    <a:lstStyle/>
                    <a:p>
                      <a:pPr algn="ctr" fontAlgn="t"/>
                      <a:r>
                        <a:rPr lang="tr-TR" sz="1400" b="0" i="0" u="none" strike="noStrike">
                          <a:solidFill>
                            <a:srgbClr val="000000"/>
                          </a:solidFill>
                          <a:effectLst/>
                          <a:latin typeface="Times New Roman" panose="02020603050405020304" pitchFamily="18" charset="0"/>
                        </a:rPr>
                        <a:t>500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Kar yedekleri, geçmiş yıl karları ve net dönem karının sermayeye ilave edilmesi dolayısıyla artırılan sermaye için</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Tescil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410714601"/>
                  </a:ext>
                </a:extLst>
              </a:tr>
              <a:tr h="398941">
                <a:tc>
                  <a:txBody>
                    <a:bodyPr/>
                    <a:lstStyle/>
                    <a:p>
                      <a:pPr algn="ctr" fontAlgn="ctr"/>
                      <a:r>
                        <a:rPr lang="tr-TR" sz="1400" b="0" i="0" u="none" strike="noStrike" dirty="0">
                          <a:solidFill>
                            <a:srgbClr val="000000"/>
                          </a:solidFill>
                          <a:effectLst/>
                          <a:latin typeface="Times New Roman" panose="02020603050405020304" pitchFamily="18" charset="0"/>
                        </a:rPr>
                        <a:t>500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Ayni sermaye</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Mülkiyetin intikal ettiği ta</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154411066"/>
                  </a:ext>
                </a:extLst>
              </a:tr>
              <a:tr h="1640706">
                <a:tc>
                  <a:txBody>
                    <a:bodyPr/>
                    <a:lstStyle/>
                    <a:p>
                      <a:pPr algn="ctr" fontAlgn="ctr"/>
                      <a:r>
                        <a:rPr lang="tr-TR" sz="1400" b="0" i="0" u="none" strike="noStrike">
                          <a:solidFill>
                            <a:srgbClr val="000000"/>
                          </a:solidFill>
                          <a:effectLst/>
                          <a:latin typeface="Times New Roman" panose="02020603050405020304" pitchFamily="18" charset="0"/>
                        </a:rPr>
                        <a:t>500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Yeniden değerleme değer artış (VUK geçici 31,32,mük.298/Ç </a:t>
                      </a:r>
                      <a:r>
                        <a:rPr lang="tr-TR" sz="1400" b="0" i="0" u="none" strike="noStrike" dirty="0" err="1">
                          <a:solidFill>
                            <a:srgbClr val="000000"/>
                          </a:solidFill>
                          <a:effectLst/>
                          <a:latin typeface="Times New Roman" panose="02020603050405020304" pitchFamily="18" charset="0"/>
                        </a:rPr>
                        <a:t>vb</a:t>
                      </a:r>
                      <a:r>
                        <a:rPr lang="tr-TR" sz="1400" b="0" i="0" u="none" strike="noStrike" dirty="0">
                          <a:solidFill>
                            <a:srgbClr val="000000"/>
                          </a:solidFill>
                          <a:effectLst/>
                          <a:latin typeface="Times New Roman" panose="02020603050405020304" pitchFamily="18" charset="0"/>
                        </a:rPr>
                        <a:t>) fonlarının sermayeye ilave edilen kısmı</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01.01.2024 öncesi sermayeye ilave ediliş ise enflasyon düzeltmesine tabi tutulmaz. Sermayeden bu tutar düşülüp kalan sermaye tutarı düzeltmeye tabi</a:t>
                      </a:r>
                      <a:br>
                        <a:rPr lang="tr-TR" sz="1400" b="0" i="0" u="none" strike="noStrike" dirty="0">
                          <a:solidFill>
                            <a:srgbClr val="000000"/>
                          </a:solidFill>
                          <a:effectLst/>
                          <a:latin typeface="Times New Roman" panose="02020603050405020304" pitchFamily="18" charset="0"/>
                        </a:rPr>
                      </a:br>
                      <a:r>
                        <a:rPr lang="tr-TR" sz="1400" b="0" i="0" u="none" strike="noStrike" dirty="0">
                          <a:solidFill>
                            <a:srgbClr val="000000"/>
                          </a:solidFill>
                          <a:effectLst/>
                          <a:latin typeface="Times New Roman" panose="02020603050405020304" pitchFamily="18" charset="0"/>
                        </a:rPr>
                        <a:t>olacak</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213326171"/>
                  </a:ext>
                </a:extLst>
              </a:tr>
              <a:tr h="1638154">
                <a:tc>
                  <a:txBody>
                    <a:bodyPr/>
                    <a:lstStyle/>
                    <a:p>
                      <a:pPr algn="ctr" fontAlgn="b"/>
                      <a:r>
                        <a:rPr lang="tr-TR" sz="1400" b="0" i="0" u="none" strike="noStrike" dirty="0">
                          <a:solidFill>
                            <a:srgbClr val="000000"/>
                          </a:solidFill>
                          <a:effectLst/>
                          <a:latin typeface="Times New Roman" panose="02020603050405020304" pitchFamily="18" charset="0"/>
                        </a:rPr>
                        <a:t>500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5811 sayılı Bazı Varlıkların Milli Ekonomiye Kazandırılması Hakkında Kanun ile 193 sayılı Kanunun geçici 85, 90 ve 93 üncü maddeleri ve 5520 sayılı Kanunun geçici 15 inci maddesi kapsamında oluşturulan fon hesaplarından işletmeye konulan nakit varlıklar gibi parasal kıymetlerden kaynaklanan tutarlar</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01.01.2024 öncesi sermayeye ilave ediliş ise enflasyon düzeltmesine tabi tutulmaz. Sermayeden bu tutar düşülüp kalan sermaye tutarı düzeltmeye tabi olacak</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812962364"/>
                  </a:ext>
                </a:extLst>
              </a:tr>
              <a:tr h="902249">
                <a:tc>
                  <a:txBody>
                    <a:bodyPr/>
                    <a:lstStyle/>
                    <a:p>
                      <a:pPr algn="ctr" fontAlgn="b"/>
                      <a:r>
                        <a:rPr lang="tr-TR" sz="1400" b="0" i="0" u="none" strike="noStrike" dirty="0">
                          <a:solidFill>
                            <a:srgbClr val="000000"/>
                          </a:solidFill>
                          <a:effectLst/>
                          <a:latin typeface="Times New Roman" panose="02020603050405020304" pitchFamily="18" charset="0"/>
                        </a:rPr>
                        <a:t>500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5811 sayılı Bazı Varlıkların Milli Ekonomiye Kazandırılması Hakkında Kanun ile 193 sayılı Kanunun geçici 85, 90 ve 93 üncü maddeleri ve 5520 sayılı Kanunun geçici 15 inci maddesi kapsamında oluşturulan fon hesaplarından işletmeye konulan nakit varlıklar dışındaki altın ve taşınmaz gibi  parasal olmayan kıymetlerden kaynaklanan tutarlar</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Tescil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969936257"/>
                  </a:ext>
                </a:extLst>
              </a:tr>
            </a:tbl>
          </a:graphicData>
        </a:graphic>
      </p:graphicFrame>
    </p:spTree>
    <p:extLst>
      <p:ext uri="{BB962C8B-B14F-4D97-AF65-F5344CB8AC3E}">
        <p14:creationId xmlns:p14="http://schemas.microsoft.com/office/powerpoint/2010/main" val="101170919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F27CDD65-CF93-0FFA-74DE-FA207B67DB5C}"/>
              </a:ext>
            </a:extLst>
          </p:cNvPr>
          <p:cNvGraphicFramePr>
            <a:graphicFrameLocks noGrp="1"/>
          </p:cNvGraphicFramePr>
          <p:nvPr>
            <p:ph idx="1"/>
            <p:extLst>
              <p:ext uri="{D42A27DB-BD31-4B8C-83A1-F6EECF244321}">
                <p14:modId xmlns:p14="http://schemas.microsoft.com/office/powerpoint/2010/main" val="4277458412"/>
              </p:ext>
            </p:extLst>
          </p:nvPr>
        </p:nvGraphicFramePr>
        <p:xfrm>
          <a:off x="0" y="0"/>
          <a:ext cx="12192000" cy="6932568"/>
        </p:xfrm>
        <a:graphic>
          <a:graphicData uri="http://schemas.openxmlformats.org/drawingml/2006/table">
            <a:tbl>
              <a:tblPr>
                <a:solidFill>
                  <a:schemeClr val="bg1"/>
                </a:solidFill>
                <a:tableStyleId>{5C22544A-7EE6-4342-B048-85BDC9FD1C3A}</a:tableStyleId>
              </a:tblPr>
              <a:tblGrid>
                <a:gridCol w="967287">
                  <a:extLst>
                    <a:ext uri="{9D8B030D-6E8A-4147-A177-3AD203B41FA5}">
                      <a16:colId xmlns:a16="http://schemas.microsoft.com/office/drawing/2014/main" val="1045116208"/>
                    </a:ext>
                  </a:extLst>
                </a:gridCol>
                <a:gridCol w="9038104">
                  <a:extLst>
                    <a:ext uri="{9D8B030D-6E8A-4147-A177-3AD203B41FA5}">
                      <a16:colId xmlns:a16="http://schemas.microsoft.com/office/drawing/2014/main" val="786453634"/>
                    </a:ext>
                  </a:extLst>
                </a:gridCol>
                <a:gridCol w="2186609">
                  <a:extLst>
                    <a:ext uri="{9D8B030D-6E8A-4147-A177-3AD203B41FA5}">
                      <a16:colId xmlns:a16="http://schemas.microsoft.com/office/drawing/2014/main" val="3503072702"/>
                    </a:ext>
                  </a:extLst>
                </a:gridCol>
              </a:tblGrid>
              <a:tr h="418997">
                <a:tc>
                  <a:txBody>
                    <a:bodyPr/>
                    <a:lstStyle/>
                    <a:p>
                      <a:pPr algn="ctr" fontAlgn="t"/>
                      <a:r>
                        <a:rPr lang="tr-TR" sz="1400" b="0" i="0" u="none" strike="noStrike" dirty="0">
                          <a:solidFill>
                            <a:schemeClr val="tx1"/>
                          </a:solidFill>
                          <a:effectLst/>
                          <a:latin typeface="Times New Roman" panose="02020603050405020304" pitchFamily="18" charset="0"/>
                        </a:rPr>
                        <a:t>502</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Sermaye düzeltmesi olumlu farkları</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03342550"/>
                  </a:ext>
                </a:extLst>
              </a:tr>
              <a:tr h="590145">
                <a:tc>
                  <a:txBody>
                    <a:bodyPr/>
                    <a:lstStyle/>
                    <a:p>
                      <a:pPr algn="ctr" fontAlgn="t"/>
                      <a:r>
                        <a:rPr lang="tr-TR" sz="1400" b="0" i="0" u="none" strike="noStrike" dirty="0">
                          <a:solidFill>
                            <a:schemeClr val="tx1"/>
                          </a:solidFill>
                          <a:effectLst/>
                          <a:latin typeface="Times New Roman" panose="02020603050405020304" pitchFamily="18" charset="0"/>
                        </a:rPr>
                        <a:t>520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Hisse Senedi İhraç Primleri</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591719502"/>
                  </a:ext>
                </a:extLst>
              </a:tr>
              <a:tr h="590145">
                <a:tc rowSpan="2">
                  <a:txBody>
                    <a:bodyPr/>
                    <a:lstStyle/>
                    <a:p>
                      <a:pPr algn="ctr" fontAlgn="ctr"/>
                      <a:r>
                        <a:rPr lang="tr-TR" sz="1400" b="0" i="0" u="none" strike="noStrike" dirty="0">
                          <a:solidFill>
                            <a:schemeClr val="tx1"/>
                          </a:solidFill>
                          <a:effectLst/>
                          <a:latin typeface="Times New Roman" panose="02020603050405020304" pitchFamily="18" charset="0"/>
                        </a:rPr>
                        <a:t>521</a:t>
                      </a:r>
                    </a:p>
                    <a:p>
                      <a:pPr algn="ctr" fontAlgn="b"/>
                      <a:r>
                        <a:rPr lang="tr-TR" sz="1400" b="0" i="0" u="none" strike="noStrike" dirty="0">
                          <a:solidFill>
                            <a:schemeClr val="tx1"/>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Hisse senedi İptal Karları </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087774439"/>
                  </a:ext>
                </a:extLst>
              </a:tr>
              <a:tr h="825681">
                <a:tc vMerge="1">
                  <a:txBody>
                    <a:bodyPr/>
                    <a:lstStyle/>
                    <a:p>
                      <a:pPr algn="l" fontAlgn="b"/>
                      <a:r>
                        <a:rPr lang="tr-TR" sz="14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M.D.V. Yeniden Değerleme Artışları </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Değerleme olmayacak, 698 hesaba aktarılarak, bu hesaptan geçmiş yıl kar/zarar hesabına gidecek</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678346194"/>
                  </a:ext>
                </a:extLst>
              </a:tr>
              <a:tr h="825681">
                <a:tc rowSpan="4">
                  <a:txBody>
                    <a:bodyPr/>
                    <a:lstStyle/>
                    <a:p>
                      <a:pPr algn="ctr" fontAlgn="t"/>
                      <a:r>
                        <a:rPr lang="tr-TR" sz="1400" b="0" i="0" u="none" strike="noStrike" dirty="0">
                          <a:solidFill>
                            <a:schemeClr val="tx1"/>
                          </a:solidFill>
                          <a:effectLst/>
                          <a:latin typeface="Times New Roman" panose="02020603050405020304" pitchFamily="18" charset="0"/>
                        </a:rPr>
                        <a:t>523</a:t>
                      </a:r>
                    </a:p>
                    <a:p>
                      <a:pPr algn="ctr" fontAlgn="ctr"/>
                      <a:r>
                        <a:rPr lang="tr-TR" sz="1400" b="0" i="0" u="none" strike="noStrike" dirty="0">
                          <a:solidFill>
                            <a:schemeClr val="tx1"/>
                          </a:solidFill>
                          <a:effectLst/>
                          <a:latin typeface="Times New Roman" panose="02020603050405020304" pitchFamily="18" charset="0"/>
                        </a:rPr>
                        <a:t> </a:t>
                      </a:r>
                    </a:p>
                    <a:p>
                      <a:pPr algn="ctr" fontAlgn="ctr"/>
                      <a:r>
                        <a:rPr lang="tr-TR" sz="1400" b="0" i="0" u="none" strike="noStrike" dirty="0">
                          <a:solidFill>
                            <a:schemeClr val="tx1"/>
                          </a:solidFill>
                          <a:effectLst/>
                          <a:latin typeface="Times New Roman" panose="02020603050405020304" pitchFamily="18" charset="0"/>
                        </a:rPr>
                        <a:t> </a:t>
                      </a:r>
                    </a:p>
                    <a:p>
                      <a:pPr algn="ctr" fontAlgn="ctr"/>
                      <a:r>
                        <a:rPr lang="tr-TR" sz="1400" b="0" i="0" u="none" strike="noStrike" dirty="0">
                          <a:solidFill>
                            <a:schemeClr val="tx1"/>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İştirakler Yeniden Değerleme Artışları </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Değerleme olmayacak, 698 hesaba aktarılarak, bu hesaptan geçmiş yıl kar/zarar hesabına gidecek</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350655840"/>
                  </a:ext>
                </a:extLst>
              </a:tr>
              <a:tr h="590145">
                <a:tc vMerge="1">
                  <a:txBody>
                    <a:bodyPr/>
                    <a:lstStyle/>
                    <a:p>
                      <a:pPr algn="l" fontAlgn="ctr"/>
                      <a:r>
                        <a:rPr lang="tr-TR" sz="14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Özel fonlar (5520 sayılı Kanunun 5/1-e, j ve k bentleri gereğince oluşturulan fonlar)</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866287987"/>
                  </a:ext>
                </a:extLst>
              </a:tr>
              <a:tr h="590145">
                <a:tc vMerge="1">
                  <a:txBody>
                    <a:bodyPr/>
                    <a:lstStyle/>
                    <a:p>
                      <a:pPr algn="l" fontAlgn="ctr"/>
                      <a:r>
                        <a:rPr lang="tr-TR" sz="1400" b="0" i="0" u="none" strike="noStrike">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Özel fonlar (6111, 6736, 7143, 7326, 7440 sayılı Kanunlar kapsamında, işletmede mevcut olduğu halde kayıtlarda yer almayan emtianın kayda alınmasına ilişkin olarak oluşturulan karşılık hesapları)</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514526991"/>
                  </a:ext>
                </a:extLst>
              </a:tr>
              <a:tr h="2427061">
                <a:tc vMerge="1">
                  <a:txBody>
                    <a:bodyPr/>
                    <a:lstStyle/>
                    <a:p>
                      <a:pPr algn="l" fontAlgn="ctr"/>
                      <a:r>
                        <a:rPr lang="tr-TR" sz="14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Özel fonlar ( 6491 sayılı Teknoloji Geliştirme Bölgeleri Kanununun ek 3 üncü maddesi ile 5746 sayılı Araştırma, Geliştirme ve Tasarım Faaliyetlerinin Desteklenmesi Hakkında Kanunun 3 üncü maddesi kapsamında oluşturulan fon hesapları gibi)</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94967827"/>
                  </a:ext>
                </a:extLst>
              </a:tr>
            </a:tbl>
          </a:graphicData>
        </a:graphic>
      </p:graphicFrame>
    </p:spTree>
    <p:extLst>
      <p:ext uri="{BB962C8B-B14F-4D97-AF65-F5344CB8AC3E}">
        <p14:creationId xmlns:p14="http://schemas.microsoft.com/office/powerpoint/2010/main" val="81100865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D5D6CBF6-205D-8DA0-76FA-BFB29EB51CB0}"/>
              </a:ext>
            </a:extLst>
          </p:cNvPr>
          <p:cNvGraphicFramePr>
            <a:graphicFrameLocks noGrp="1"/>
          </p:cNvGraphicFramePr>
          <p:nvPr>
            <p:ph idx="1"/>
            <p:extLst>
              <p:ext uri="{D42A27DB-BD31-4B8C-83A1-F6EECF244321}">
                <p14:modId xmlns:p14="http://schemas.microsoft.com/office/powerpoint/2010/main" val="341865835"/>
              </p:ext>
            </p:extLst>
          </p:nvPr>
        </p:nvGraphicFramePr>
        <p:xfrm>
          <a:off x="1" y="0"/>
          <a:ext cx="12192000" cy="6925273"/>
        </p:xfrm>
        <a:graphic>
          <a:graphicData uri="http://schemas.openxmlformats.org/drawingml/2006/table">
            <a:tbl>
              <a:tblPr>
                <a:solidFill>
                  <a:schemeClr val="bg1"/>
                </a:solidFill>
                <a:tableStyleId>{5C22544A-7EE6-4342-B048-85BDC9FD1C3A}</a:tableStyleId>
              </a:tblPr>
              <a:tblGrid>
                <a:gridCol w="967287">
                  <a:extLst>
                    <a:ext uri="{9D8B030D-6E8A-4147-A177-3AD203B41FA5}">
                      <a16:colId xmlns:a16="http://schemas.microsoft.com/office/drawing/2014/main" val="2571192463"/>
                    </a:ext>
                  </a:extLst>
                </a:gridCol>
                <a:gridCol w="9038104">
                  <a:extLst>
                    <a:ext uri="{9D8B030D-6E8A-4147-A177-3AD203B41FA5}">
                      <a16:colId xmlns:a16="http://schemas.microsoft.com/office/drawing/2014/main" val="4063572412"/>
                    </a:ext>
                  </a:extLst>
                </a:gridCol>
                <a:gridCol w="2186609">
                  <a:extLst>
                    <a:ext uri="{9D8B030D-6E8A-4147-A177-3AD203B41FA5}">
                      <a16:colId xmlns:a16="http://schemas.microsoft.com/office/drawing/2014/main" val="22880420"/>
                    </a:ext>
                  </a:extLst>
                </a:gridCol>
              </a:tblGrid>
              <a:tr h="534989">
                <a:tc rowSpan="7">
                  <a:txBody>
                    <a:bodyPr/>
                    <a:lstStyle/>
                    <a:p>
                      <a:pPr algn="ctr" fontAlgn="ctr"/>
                      <a:r>
                        <a:rPr lang="tr-TR" sz="1400" b="0" i="0" u="none" strike="noStrike" dirty="0">
                          <a:solidFill>
                            <a:srgbClr val="000080"/>
                          </a:solidFill>
                          <a:effectLst/>
                          <a:latin typeface="Times New Roman" panose="02020603050405020304" pitchFamily="18" charset="0"/>
                        </a:rPr>
                        <a:t>525</a:t>
                      </a:r>
                    </a:p>
                    <a:p>
                      <a:pPr algn="ctr" fontAlgn="ctr"/>
                      <a:r>
                        <a:rPr lang="tr-TR" sz="1400" b="0" i="0" u="none" strike="noStrike" dirty="0">
                          <a:solidFill>
                            <a:srgbClr val="000000"/>
                          </a:solidFill>
                          <a:effectLst/>
                          <a:latin typeface="Times New Roman" panose="02020603050405020304" pitchFamily="18" charset="0"/>
                        </a:rPr>
                        <a:t> </a:t>
                      </a:r>
                    </a:p>
                    <a:p>
                      <a:pPr algn="ctr" fontAlgn="ctr"/>
                      <a:r>
                        <a:rPr lang="tr-TR" sz="1400" b="0" i="0" u="none" strike="noStrike" dirty="0">
                          <a:solidFill>
                            <a:srgbClr val="000000"/>
                          </a:solidFill>
                          <a:effectLst/>
                          <a:latin typeface="Times New Roman" panose="02020603050405020304" pitchFamily="18" charset="0"/>
                        </a:rPr>
                        <a:t> </a:t>
                      </a:r>
                    </a:p>
                    <a:p>
                      <a:pPr algn="ctr" fontAlgn="ctr"/>
                      <a:r>
                        <a:rPr lang="tr-TR" sz="1400" b="0" i="0" u="none" strike="noStrike" dirty="0">
                          <a:solidFill>
                            <a:srgbClr val="000000"/>
                          </a:solidFill>
                          <a:effectLst/>
                          <a:latin typeface="Times New Roman" panose="02020603050405020304" pitchFamily="18" charset="0"/>
                        </a:rPr>
                        <a:t> </a:t>
                      </a:r>
                    </a:p>
                    <a:p>
                      <a:pPr algn="ctr" fontAlgn="ctr"/>
                      <a:r>
                        <a:rPr lang="tr-TR" sz="1400" b="0" i="0" u="none" strike="noStrike" dirty="0">
                          <a:solidFill>
                            <a:srgbClr val="000000"/>
                          </a:solidFill>
                          <a:effectLst/>
                          <a:latin typeface="Times New Roman" panose="02020603050405020304" pitchFamily="18" charset="0"/>
                        </a:rPr>
                        <a:t> </a:t>
                      </a:r>
                    </a:p>
                    <a:p>
                      <a:pPr algn="l" fontAlgn="ctr"/>
                      <a:r>
                        <a:rPr lang="tr-TR" sz="1400" b="0" i="0" u="none" strike="noStrike" dirty="0">
                          <a:solidFill>
                            <a:srgbClr val="000000"/>
                          </a:solidFill>
                          <a:effectLst/>
                          <a:latin typeface="Times New Roman" panose="02020603050405020304" pitchFamily="18" charset="0"/>
                        </a:rPr>
                        <a:t> </a:t>
                      </a:r>
                    </a:p>
                    <a:p>
                      <a:pPr algn="l" fontAlgn="ctr"/>
                      <a:r>
                        <a:rPr lang="tr-TR" sz="14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Özel Fonlar (213 sayılı Kanunun 328 ve 329 uncu maddeleri kapsamında oluşturulan sabit kıymet yenileme fonu ile aynı Kanunun 325/A maddesi kapsamında ayrılan girişim sermayesi fonu)</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595160266"/>
                  </a:ext>
                </a:extLst>
              </a:tr>
              <a:tr h="795694">
                <a:tc vMerge="1">
                  <a:txBody>
                    <a:bodyPr/>
                    <a:lstStyle/>
                    <a:p>
                      <a:pPr algn="l" fontAlgn="ctr"/>
                      <a:r>
                        <a:rPr lang="tr-TR" sz="12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Özel fonlar (VUK Geçici 31, 32, </a:t>
                      </a:r>
                      <a:r>
                        <a:rPr lang="tr-TR" sz="1400" b="0" i="0" u="none" strike="noStrike" dirty="0" err="1">
                          <a:solidFill>
                            <a:srgbClr val="000000"/>
                          </a:solidFill>
                          <a:effectLst/>
                          <a:latin typeface="Times New Roman" panose="02020603050405020304" pitchFamily="18" charset="0"/>
                        </a:rPr>
                        <a:t>Mük</a:t>
                      </a:r>
                      <a:r>
                        <a:rPr lang="tr-TR" sz="1400" b="0" i="0" u="none" strike="noStrike" dirty="0">
                          <a:solidFill>
                            <a:srgbClr val="000000"/>
                          </a:solidFill>
                          <a:effectLst/>
                          <a:latin typeface="Times New Roman" panose="02020603050405020304" pitchFamily="18" charset="0"/>
                        </a:rPr>
                        <a:t>. 298/Ç yeniden değerleme fonları)</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Değerleme olmayacak, 698 hesaba aktarılarak, bu hesaptan geçmiş yıl kar/zarar hesabına gidecek</a:t>
                      </a:r>
                    </a:p>
                  </a:txBody>
                  <a:tcPr marL="9525" marR="9525" marT="9525" marB="0">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138594011"/>
                  </a:ext>
                </a:extLst>
              </a:tr>
              <a:tr h="640057">
                <a:tc vMerge="1">
                  <a:txBody>
                    <a:bodyPr/>
                    <a:lstStyle/>
                    <a:p>
                      <a:pPr algn="l" fontAlgn="ctr"/>
                      <a:r>
                        <a:rPr lang="tr-TR" sz="12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193 sayılı Kanunun geçici 85, 90 ve 93 üncü maddeleri kapsamında oluşturulan fon (altın, taşınmaz gibi parasal olmayan kıymetlerden kaynaklı olanlar bilançoda düzeltilmiş değeri ile dikkate alınacak)</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1288551"/>
                  </a:ext>
                </a:extLst>
              </a:tr>
              <a:tr h="1317104">
                <a:tc vMerge="1">
                  <a:txBody>
                    <a:bodyPr/>
                    <a:lstStyle/>
                    <a:p>
                      <a:pPr algn="l" fontAlgn="ctr"/>
                      <a:r>
                        <a:rPr lang="tr-TR" sz="12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193 sayılı Kanunun geçici 85, 90 ve 93 üncü maddeleri kapsamında oluşturulan fon ( nakit olarak işletmeye giren tutarlar karşılığı açılan hesaplar)</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Altın, taşınmaz gibi parasal olmayan kıymetler dışındaki diğer parasal kıymetler için düzeltme olmayacak, bilançoda düzeltilmemiş hali ile yer alacaktır.</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353288555"/>
                  </a:ext>
                </a:extLst>
              </a:tr>
              <a:tr h="935950">
                <a:tc vMerge="1">
                  <a:txBody>
                    <a:bodyPr/>
                    <a:lstStyle/>
                    <a:p>
                      <a:pPr algn="l" fontAlgn="ctr"/>
                      <a:r>
                        <a:rPr lang="tr-TR" sz="12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5520 sayılı Kanunun geçici 15 inci maddesi ve 5811 sayılı Bazı Varlıkların Milli Ekonomiye Kazandırılması Hakkında Kanun kapsamında oluşturulan fon hesaplarından; mezkûr Kanun hükümleri dâhilinde işletmeye konulan aktın, taşınmaz  gibi parasal olmayan  kıymetlerden kaynaklı fon hesapları</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4087028890"/>
                  </a:ext>
                </a:extLst>
              </a:tr>
              <a:tr h="1317104">
                <a:tc vMerge="1">
                  <a:txBody>
                    <a:bodyPr/>
                    <a:lstStyle/>
                    <a:p>
                      <a:pPr algn="l" fontAlgn="ctr"/>
                      <a:r>
                        <a:rPr lang="tr-TR" sz="12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5520 sayılı Kanunun geçici 15 inci maddesi ve 5811 sayılı Bazı Varlıkların Milli Ekonomiye Kazandırılması Hakkında Kanun kapsamında oluşturulan fon hesaplarından; mezkûr Kanun hükümleri dâhilinde işletmeye konulan nakit varlıklar gibi parasal kıymetlerden kaynaklı fon hesapları</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Altın, taşınmaz gibi parasal olmayan kıymetler dışındaki diğer parasal kıymetler için düzeltme olmayacak, bilançoda düzeltilmemiş hali ile yer alacaktır.</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758117732"/>
                  </a:ext>
                </a:extLst>
              </a:tr>
              <a:tr h="1317104">
                <a:tc vMerge="1">
                  <a:txBody>
                    <a:bodyPr/>
                    <a:lstStyle/>
                    <a:p>
                      <a:pPr algn="l" fontAlgn="ctr"/>
                      <a:r>
                        <a:rPr lang="tr-TR" sz="1200" b="0" i="0" u="none" strike="noStrike" dirty="0">
                          <a:solidFill>
                            <a:srgbClr val="000000"/>
                          </a:solidFill>
                          <a:effectLst/>
                          <a:latin typeface="Times New Roman" panose="02020603050405020304" pitchFamily="18" charset="0"/>
                        </a:rPr>
                        <a:t> </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213 sayılı Kanunun 280/A maddesinin birinci fıkrası uyarınca oluşturulan fon hesabı; 193 Kanunun geçici 84 üncü maddesi, 5746 sayılı Kanunun 33 üncü maddesi kapsamında olan hibeler gibi gelir/kurumlar vergisi kazancının tespitinde gelir olarak dikkate alınmayan hibeler nedeniyle ilgili mevzuat dâhilinde oluşturulan fon hesapları;</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ctr"/>
                      <a:r>
                        <a:rPr lang="tr-TR" sz="1400" b="0" i="0" u="none" strike="noStrike" dirty="0">
                          <a:solidFill>
                            <a:srgbClr val="000000"/>
                          </a:solidFill>
                          <a:effectLst/>
                          <a:latin typeface="Times New Roman" panose="02020603050405020304" pitchFamily="18" charset="0"/>
                        </a:rPr>
                        <a:t>Altın, taşınmaz gibi parasal olmayan kıymetler dışındaki diğer parasal kıymetler için düzeltme olmayacak, bilançoda düzeltilmemiş hali ile yer alacaktır.</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463140562"/>
                  </a:ext>
                </a:extLst>
              </a:tr>
            </a:tbl>
          </a:graphicData>
        </a:graphic>
      </p:graphicFrame>
    </p:spTree>
    <p:extLst>
      <p:ext uri="{BB962C8B-B14F-4D97-AF65-F5344CB8AC3E}">
        <p14:creationId xmlns:p14="http://schemas.microsoft.com/office/powerpoint/2010/main" val="312112050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6679C7F5-1F1C-68A8-8367-CAE1C8F92344}"/>
              </a:ext>
            </a:extLst>
          </p:cNvPr>
          <p:cNvGraphicFramePr>
            <a:graphicFrameLocks noGrp="1"/>
          </p:cNvGraphicFramePr>
          <p:nvPr>
            <p:ph idx="1"/>
            <p:extLst>
              <p:ext uri="{D42A27DB-BD31-4B8C-83A1-F6EECF244321}">
                <p14:modId xmlns:p14="http://schemas.microsoft.com/office/powerpoint/2010/main" val="3437583598"/>
              </p:ext>
            </p:extLst>
          </p:nvPr>
        </p:nvGraphicFramePr>
        <p:xfrm>
          <a:off x="0" y="0"/>
          <a:ext cx="12218504" cy="3851888"/>
        </p:xfrm>
        <a:graphic>
          <a:graphicData uri="http://schemas.openxmlformats.org/drawingml/2006/table">
            <a:tbl>
              <a:tblPr>
                <a:solidFill>
                  <a:schemeClr val="bg1"/>
                </a:solidFill>
                <a:tableStyleId>{5C22544A-7EE6-4342-B048-85BDC9FD1C3A}</a:tableStyleId>
              </a:tblPr>
              <a:tblGrid>
                <a:gridCol w="969390">
                  <a:extLst>
                    <a:ext uri="{9D8B030D-6E8A-4147-A177-3AD203B41FA5}">
                      <a16:colId xmlns:a16="http://schemas.microsoft.com/office/drawing/2014/main" val="2571192463"/>
                    </a:ext>
                  </a:extLst>
                </a:gridCol>
                <a:gridCol w="9057752">
                  <a:extLst>
                    <a:ext uri="{9D8B030D-6E8A-4147-A177-3AD203B41FA5}">
                      <a16:colId xmlns:a16="http://schemas.microsoft.com/office/drawing/2014/main" val="4063572412"/>
                    </a:ext>
                  </a:extLst>
                </a:gridCol>
                <a:gridCol w="2191362">
                  <a:extLst>
                    <a:ext uri="{9D8B030D-6E8A-4147-A177-3AD203B41FA5}">
                      <a16:colId xmlns:a16="http://schemas.microsoft.com/office/drawing/2014/main" val="22880420"/>
                    </a:ext>
                  </a:extLst>
                </a:gridCol>
              </a:tblGrid>
              <a:tr h="410284">
                <a:tc>
                  <a:txBody>
                    <a:bodyPr/>
                    <a:lstStyle/>
                    <a:p>
                      <a:pPr algn="ctr" fontAlgn="ctr"/>
                      <a:r>
                        <a:rPr lang="tr-TR" sz="1400" b="0" i="0" u="none" strike="noStrike" dirty="0">
                          <a:solidFill>
                            <a:schemeClr val="tx1"/>
                          </a:solidFill>
                          <a:effectLst/>
                          <a:latin typeface="Times New Roman" panose="02020603050405020304" pitchFamily="18" charset="0"/>
                        </a:rPr>
                        <a:t>540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Yasal Yedekler </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595160266"/>
                  </a:ext>
                </a:extLst>
              </a:tr>
              <a:tr h="577873">
                <a:tc>
                  <a:txBody>
                    <a:bodyPr/>
                    <a:lstStyle/>
                    <a:p>
                      <a:pPr algn="ctr" fontAlgn="t"/>
                      <a:r>
                        <a:rPr lang="tr-TR" sz="1400" b="0" i="0" u="none" strike="noStrike">
                          <a:solidFill>
                            <a:schemeClr val="tx1"/>
                          </a:solidFill>
                          <a:effectLst/>
                          <a:latin typeface="Times New Roman" panose="02020603050405020304" pitchFamily="18" charset="0"/>
                        </a:rPr>
                        <a:t>541</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Statü Yedekleri </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3138594011"/>
                  </a:ext>
                </a:extLst>
              </a:tr>
              <a:tr h="577873">
                <a:tc>
                  <a:txBody>
                    <a:bodyPr/>
                    <a:lstStyle/>
                    <a:p>
                      <a:pPr algn="ctr" fontAlgn="t"/>
                      <a:r>
                        <a:rPr lang="tr-TR" sz="1400" b="0" i="0" u="none" strike="noStrike" dirty="0">
                          <a:solidFill>
                            <a:schemeClr val="tx1"/>
                          </a:solidFill>
                          <a:effectLst/>
                          <a:latin typeface="Times New Roman" panose="02020603050405020304" pitchFamily="18" charset="0"/>
                        </a:rPr>
                        <a:t>542</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Olağanüstü Yedekler </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1288551"/>
                  </a:ext>
                </a:extLst>
              </a:tr>
              <a:tr h="845020">
                <a:tc>
                  <a:txBody>
                    <a:bodyPr/>
                    <a:lstStyle/>
                    <a:p>
                      <a:pPr algn="ctr" fontAlgn="t"/>
                      <a:r>
                        <a:rPr lang="tr-TR" sz="1400" b="0" i="0" u="none" strike="noStrike" dirty="0">
                          <a:solidFill>
                            <a:schemeClr val="tx1"/>
                          </a:solidFill>
                          <a:effectLst/>
                          <a:latin typeface="Times New Roman" panose="02020603050405020304" pitchFamily="18" charset="0"/>
                        </a:rPr>
                        <a:t>549</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Özel fonlar (yenileme fonu, girişim sermayesi fonu)</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1353288555"/>
                  </a:ext>
                </a:extLst>
              </a:tr>
              <a:tr h="854208">
                <a:tc>
                  <a:txBody>
                    <a:bodyPr/>
                    <a:lstStyle/>
                    <a:p>
                      <a:pPr algn="ctr" fontAlgn="ctr"/>
                      <a:r>
                        <a:rPr lang="tr-TR" sz="1400" b="0" i="0" u="none" strike="noStrike" dirty="0">
                          <a:solidFill>
                            <a:schemeClr val="tx1"/>
                          </a:solidFill>
                          <a:effectLst/>
                          <a:latin typeface="Times New Roman" panose="02020603050405020304" pitchFamily="18" charset="0"/>
                        </a:rPr>
                        <a:t>570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Geçmiş Yıl Karları </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Değerleme olmayacak, 698 hesaba aktarılarak, bu hesaptan geçmiş yıl kar/zarar hesabına gidecek</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4087028890"/>
                  </a:ext>
                </a:extLst>
              </a:tr>
              <a:tr h="577873">
                <a:tc>
                  <a:txBody>
                    <a:bodyPr/>
                    <a:lstStyle/>
                    <a:p>
                      <a:pPr algn="ctr" fontAlgn="t"/>
                      <a:r>
                        <a:rPr lang="tr-TR" sz="1400" b="0" i="0" u="none" strike="noStrike" dirty="0">
                          <a:solidFill>
                            <a:schemeClr val="tx1"/>
                          </a:solidFill>
                          <a:effectLst/>
                          <a:latin typeface="Times New Roman" panose="02020603050405020304" pitchFamily="18" charset="0"/>
                        </a:rPr>
                        <a:t>580</a:t>
                      </a:r>
                    </a:p>
                  </a:txBody>
                  <a:tcPr marL="9525" marR="9525" marT="9525" marB="0" anchor="ctr">
                    <a:lnL w="19050" cap="flat" cmpd="sng" algn="ctr">
                      <a:solidFill>
                        <a:schemeClr val="tx1"/>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Geçmiş Yıl zararları </a:t>
                      </a:r>
                    </a:p>
                  </a:txBody>
                  <a:tcPr marL="9525" marR="9525" marT="9525" marB="0" anchor="ctr">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9050" cap="flat" cmpd="sng" algn="ctr">
                      <a:solidFill>
                        <a:schemeClr val="tx1"/>
                      </a:solidFill>
                      <a:prstDash val="solid"/>
                    </a:lnB>
                    <a:noFill/>
                  </a:tcPr>
                </a:tc>
                <a:tc>
                  <a:txBody>
                    <a:bodyPr/>
                    <a:lstStyle/>
                    <a:p>
                      <a:pPr algn="l" fontAlgn="t"/>
                      <a:r>
                        <a:rPr lang="tr-TR" sz="1400" b="0" i="0" u="none" strike="noStrike" dirty="0">
                          <a:solidFill>
                            <a:srgbClr val="000000"/>
                          </a:solidFill>
                          <a:effectLst/>
                          <a:latin typeface="Times New Roman" panose="02020603050405020304" pitchFamily="18" charset="0"/>
                        </a:rPr>
                        <a:t>Deftere kayıt tarihi</a:t>
                      </a:r>
                    </a:p>
                  </a:txBody>
                  <a:tcPr marL="9525" marR="9525" marT="9525" marB="0" anchor="ctr">
                    <a:lnL w="6350" cap="flat" cmpd="sng" algn="ctr">
                      <a:solidFill>
                        <a:schemeClr val="tx1">
                          <a:lumMod val="50000"/>
                          <a:lumOff val="50000"/>
                        </a:schemeClr>
                      </a:solidFill>
                      <a:prstDash val="solid"/>
                    </a:lnL>
                    <a:lnR w="19050" cap="flat" cmpd="sng" algn="ctr">
                      <a:solidFill>
                        <a:schemeClr val="tx1"/>
                      </a:solidFill>
                      <a:prstDash val="solid"/>
                    </a:lnR>
                    <a:lnT w="19050" cap="flat" cmpd="sng" algn="ctr">
                      <a:solidFill>
                        <a:schemeClr val="tx1"/>
                      </a:solidFill>
                      <a:prstDash val="solid"/>
                    </a:lnT>
                    <a:lnB w="19050" cap="flat" cmpd="sng" algn="ctr">
                      <a:solidFill>
                        <a:schemeClr val="tx1"/>
                      </a:solidFill>
                      <a:prstDash val="solid"/>
                    </a:lnB>
                    <a:noFill/>
                  </a:tcPr>
                </a:tc>
                <a:extLst>
                  <a:ext uri="{0D108BD9-81ED-4DB2-BD59-A6C34878D82A}">
                    <a16:rowId xmlns:a16="http://schemas.microsoft.com/office/drawing/2014/main" val="2758117732"/>
                  </a:ext>
                </a:extLst>
              </a:tr>
            </a:tbl>
          </a:graphicData>
        </a:graphic>
      </p:graphicFrame>
    </p:spTree>
    <p:extLst>
      <p:ext uri="{BB962C8B-B14F-4D97-AF65-F5344CB8AC3E}">
        <p14:creationId xmlns:p14="http://schemas.microsoft.com/office/powerpoint/2010/main" val="36254549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90DA98A-061D-CF62-2852-720EFF6EDC2E}"/>
              </a:ext>
            </a:extLst>
          </p:cNvPr>
          <p:cNvSpPr>
            <a:spLocks noGrp="1"/>
          </p:cNvSpPr>
          <p:nvPr>
            <p:ph idx="1"/>
          </p:nvPr>
        </p:nvSpPr>
        <p:spPr>
          <a:xfrm>
            <a:off x="0" y="0"/>
            <a:ext cx="12192000" cy="6858000"/>
          </a:xfrm>
        </p:spPr>
        <p:txBody>
          <a:bodyPr/>
          <a:lstStyle/>
          <a:p>
            <a:pPr>
              <a:lnSpc>
                <a:spcPct val="150000"/>
              </a:lnSpc>
            </a:pPr>
            <a:r>
              <a:rPr lang="tr-TR" sz="1800" dirty="0">
                <a:latin typeface="Times New Roman" panose="02020603050405020304" pitchFamily="18" charset="0"/>
                <a:cs typeface="Times New Roman" panose="02020603050405020304" pitchFamily="18" charset="0"/>
              </a:rPr>
              <a:t>Geçici 32 ve/veya 298 ç kapsamında yeniden değerleme yapılmış olanlarda, yeniden değerlemenin ilgili olduğu dönemin son günü başlangıç tarihi olarak değerlendirilecektir.</a:t>
            </a:r>
          </a:p>
          <a:p>
            <a:pPr>
              <a:lnSpc>
                <a:spcPct val="150000"/>
              </a:lnSpc>
            </a:pPr>
            <a:r>
              <a:rPr lang="tr-TR" sz="1800" b="1" dirty="0">
                <a:latin typeface="Times New Roman" panose="02020603050405020304" pitchFamily="18" charset="0"/>
                <a:cs typeface="Times New Roman" panose="02020603050405020304" pitchFamily="18" charset="0"/>
              </a:rPr>
              <a:t>TOPLULAŞTIRILMIŞ YÖNTEMLERE GÖRE DÜZELTME KATSAYILARI </a:t>
            </a:r>
          </a:p>
          <a:p>
            <a:pPr>
              <a:lnSpc>
                <a:spcPct val="150000"/>
              </a:lnSpc>
            </a:pPr>
            <a:r>
              <a:rPr lang="tr-TR" sz="1800" dirty="0">
                <a:latin typeface="Times New Roman" panose="02020603050405020304" pitchFamily="18" charset="0"/>
                <a:cs typeface="Times New Roman" panose="02020603050405020304" pitchFamily="18" charset="0"/>
              </a:rPr>
              <a:t>Toplulaştırılmış yöntemler kullanılarak düzeltilebilecek parasal olmayan kıymetler </a:t>
            </a:r>
            <a:r>
              <a:rPr lang="tr-TR" sz="1800" b="1" dirty="0">
                <a:solidFill>
                  <a:srgbClr val="0070C0"/>
                </a:solidFill>
                <a:latin typeface="Times New Roman" panose="02020603050405020304" pitchFamily="18" charset="0"/>
                <a:cs typeface="Times New Roman" panose="02020603050405020304" pitchFamily="18" charset="0"/>
              </a:rPr>
              <a:t>stoklarla</a:t>
            </a:r>
            <a:r>
              <a:rPr lang="tr-TR" sz="1800" dirty="0">
                <a:latin typeface="Times New Roman" panose="02020603050405020304" pitchFamily="18" charset="0"/>
                <a:cs typeface="Times New Roman" panose="02020603050405020304" pitchFamily="18" charset="0"/>
              </a:rPr>
              <a:t> sınırlıdır.</a:t>
            </a:r>
          </a:p>
          <a:p>
            <a:pPr>
              <a:lnSpc>
                <a:spcPct val="150000"/>
              </a:lnSpc>
            </a:pPr>
            <a:r>
              <a:rPr lang="tr-TR" sz="1800" dirty="0">
                <a:latin typeface="Times New Roman" panose="02020603050405020304" pitchFamily="18" charset="0"/>
                <a:cs typeface="Times New Roman" panose="02020603050405020304" pitchFamily="18" charset="0"/>
              </a:rPr>
              <a:t>Stoklar deftere kayıt tarihine göre düzeltmeye tabi tutulacağı gibi aşağıdaki </a:t>
            </a:r>
            <a:r>
              <a:rPr lang="tr-TR" sz="1800" b="1" dirty="0">
                <a:solidFill>
                  <a:srgbClr val="0070C0"/>
                </a:solidFill>
                <a:latin typeface="Times New Roman" panose="02020603050405020304" pitchFamily="18" charset="0"/>
                <a:cs typeface="Times New Roman" panose="02020603050405020304" pitchFamily="18" charset="0"/>
              </a:rPr>
              <a:t>yazılı yöntemlerden herhangi birisini de tercih edebilirler.</a:t>
            </a:r>
          </a:p>
          <a:p>
            <a:pPr>
              <a:lnSpc>
                <a:spcPct val="150000"/>
              </a:lnSpc>
            </a:pPr>
            <a:r>
              <a:rPr lang="tr-TR" sz="1800" dirty="0">
                <a:latin typeface="Times New Roman" panose="02020603050405020304" pitchFamily="18" charset="0"/>
                <a:cs typeface="Times New Roman" panose="02020603050405020304" pitchFamily="18" charset="0"/>
              </a:rPr>
              <a:t>1. Deftere Kayıt Tarihine Göre Düzeltme </a:t>
            </a:r>
          </a:p>
          <a:p>
            <a:pPr>
              <a:lnSpc>
                <a:spcPct val="150000"/>
              </a:lnSpc>
            </a:pPr>
            <a:r>
              <a:rPr lang="tr-TR" sz="1800" b="1" dirty="0">
                <a:solidFill>
                  <a:srgbClr val="0070C0"/>
                </a:solidFill>
                <a:latin typeface="Times New Roman" panose="02020603050405020304" pitchFamily="18" charset="0"/>
                <a:cs typeface="Times New Roman" panose="02020603050405020304" pitchFamily="18" charset="0"/>
              </a:rPr>
              <a:t>2. Basit ortalama yöntemi</a:t>
            </a:r>
          </a:p>
          <a:p>
            <a:pPr>
              <a:lnSpc>
                <a:spcPct val="150000"/>
              </a:lnSpc>
            </a:pPr>
            <a:r>
              <a:rPr lang="tr-TR" sz="1800" b="1" dirty="0">
                <a:solidFill>
                  <a:srgbClr val="0070C0"/>
                </a:solidFill>
                <a:latin typeface="Times New Roman" panose="02020603050405020304" pitchFamily="18" charset="0"/>
                <a:cs typeface="Times New Roman" panose="02020603050405020304" pitchFamily="18" charset="0"/>
              </a:rPr>
              <a:t>3. Stok Devir Hızı Yöntemi </a:t>
            </a:r>
          </a:p>
          <a:p>
            <a:pPr>
              <a:lnSpc>
                <a:spcPct val="150000"/>
              </a:lnSpc>
            </a:pPr>
            <a:endParaRPr lang="tr-TR" sz="1800" dirty="0">
              <a:latin typeface="Times New Roman" panose="02020603050405020304" pitchFamily="18" charset="0"/>
              <a:cs typeface="Times New Roman" panose="02020603050405020304" pitchFamily="18" charset="0"/>
            </a:endParaRPr>
          </a:p>
          <a:p>
            <a:pPr>
              <a:lnSpc>
                <a:spcPct val="150000"/>
              </a:lnSpc>
            </a:pPr>
            <a:endParaRPr lang="tr-TR" sz="1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062392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C57BAA6-6D46-5F83-060E-C87F6D6D997A}"/>
              </a:ext>
            </a:extLst>
          </p:cNvPr>
          <p:cNvSpPr>
            <a:spLocks noGrp="1"/>
          </p:cNvSpPr>
          <p:nvPr>
            <p:ph idx="1"/>
          </p:nvPr>
        </p:nvSpPr>
        <p:spPr>
          <a:xfrm>
            <a:off x="0" y="0"/>
            <a:ext cx="12192000" cy="6858000"/>
          </a:xfrm>
        </p:spPr>
        <p:txBody>
          <a:bodyPr/>
          <a:lstStyle/>
          <a:p>
            <a:r>
              <a:rPr lang="tr-TR" sz="1800" b="1" dirty="0">
                <a:latin typeface="Times New Roman" panose="02020603050405020304" pitchFamily="18" charset="0"/>
                <a:cs typeface="Times New Roman" panose="02020603050405020304" pitchFamily="18" charset="0"/>
              </a:rPr>
              <a:t>Stoklar için uygulanacak bu 3 yöntemi birer örnekle anlatmaya çalışalım.</a:t>
            </a:r>
          </a:p>
          <a:p>
            <a:r>
              <a:rPr lang="tr-TR" sz="1800" dirty="0">
                <a:latin typeface="Times New Roman" panose="02020603050405020304" pitchFamily="18" charset="0"/>
                <a:cs typeface="Times New Roman" panose="02020603050405020304" pitchFamily="18" charset="0"/>
              </a:rPr>
              <a:t>Aralık Ayı yurt içi üretici fiyat endeksi belli olmadığı için örneklerimizi endeksin 3000,00 olduğu varsayımıyla çözelim.</a:t>
            </a:r>
          </a:p>
          <a:p>
            <a:r>
              <a:rPr lang="tr-TR" sz="1800" b="1" dirty="0">
                <a:latin typeface="Times New Roman" panose="02020603050405020304" pitchFamily="18" charset="0"/>
                <a:cs typeface="Times New Roman" panose="02020603050405020304" pitchFamily="18" charset="0"/>
              </a:rPr>
              <a:t>Örnek 1</a:t>
            </a:r>
            <a:r>
              <a:rPr lang="tr-TR" sz="1800" dirty="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Deftere Kayıt Tarihine Göre</a:t>
            </a:r>
            <a:r>
              <a:rPr lang="tr-TR" sz="1800" dirty="0">
                <a:latin typeface="Times New Roman" panose="02020603050405020304" pitchFamily="18" charset="0"/>
                <a:cs typeface="Times New Roman" panose="02020603050405020304" pitchFamily="18" charset="0"/>
              </a:rPr>
              <a:t> </a:t>
            </a:r>
          </a:p>
          <a:p>
            <a:r>
              <a:rPr lang="tr-TR" sz="1800" dirty="0">
                <a:latin typeface="Times New Roman" panose="02020603050405020304" pitchFamily="18" charset="0"/>
                <a:cs typeface="Times New Roman" panose="02020603050405020304" pitchFamily="18" charset="0"/>
              </a:rPr>
              <a:t>1.000.000 bedelli ürünlerin </a:t>
            </a:r>
            <a:r>
              <a:rPr lang="tr-TR" sz="1800" b="1" dirty="0">
                <a:solidFill>
                  <a:srgbClr val="0070C0"/>
                </a:solidFill>
                <a:latin typeface="Times New Roman" panose="02020603050405020304" pitchFamily="18" charset="0"/>
                <a:cs typeface="Times New Roman" panose="02020603050405020304" pitchFamily="18" charset="0"/>
              </a:rPr>
              <a:t>10.08.2023</a:t>
            </a:r>
            <a:r>
              <a:rPr lang="tr-TR" sz="1800" dirty="0">
                <a:latin typeface="Times New Roman" panose="02020603050405020304" pitchFamily="18" charset="0"/>
                <a:cs typeface="Times New Roman" panose="02020603050405020304" pitchFamily="18" charset="0"/>
              </a:rPr>
              <a:t> tarihinde satın alındığı ve deftere kaydedildiği varsayımı altında </a:t>
            </a:r>
          </a:p>
          <a:p>
            <a:r>
              <a:rPr lang="tr-TR" sz="1800" b="1" dirty="0">
                <a:latin typeface="Times New Roman" panose="02020603050405020304" pitchFamily="18" charset="0"/>
                <a:cs typeface="Times New Roman" panose="02020603050405020304" pitchFamily="18" charset="0"/>
              </a:rPr>
              <a:t>Çözüm 1 </a:t>
            </a:r>
          </a:p>
          <a:p>
            <a:r>
              <a:rPr lang="tr-TR" sz="1800" dirty="0">
                <a:latin typeface="Times New Roman" panose="02020603050405020304" pitchFamily="18" charset="0"/>
                <a:cs typeface="Times New Roman" panose="02020603050405020304" pitchFamily="18" charset="0"/>
              </a:rPr>
              <a:t> Deftere kayıt tarihine göre bulunacak olan düzeltme </a:t>
            </a:r>
            <a:r>
              <a:rPr lang="tr-TR" sz="1800" b="1" dirty="0">
                <a:solidFill>
                  <a:srgbClr val="0070C0"/>
                </a:solidFill>
                <a:latin typeface="Times New Roman" panose="02020603050405020304" pitchFamily="18" charset="0"/>
                <a:cs typeface="Times New Roman" panose="02020603050405020304" pitchFamily="18" charset="0"/>
              </a:rPr>
              <a:t>katsayı</a:t>
            </a:r>
            <a:r>
              <a:rPr lang="tr-TR" sz="1800" dirty="0">
                <a:latin typeface="Times New Roman" panose="02020603050405020304" pitchFamily="18" charset="0"/>
                <a:cs typeface="Times New Roman" panose="02020603050405020304" pitchFamily="18" charset="0"/>
              </a:rPr>
              <a:t>sı </a:t>
            </a:r>
          </a:p>
          <a:p>
            <a:r>
              <a:rPr lang="tr-TR" sz="1800" b="1" dirty="0">
                <a:solidFill>
                  <a:srgbClr val="0070C0"/>
                </a:solidFill>
                <a:latin typeface="Times New Roman" panose="02020603050405020304" pitchFamily="18" charset="0"/>
                <a:cs typeface="Times New Roman" panose="02020603050405020304" pitchFamily="18" charset="0"/>
              </a:rPr>
              <a:t>Aralık Yİ- ÜFE / Ağustos Yİ-ÜFE </a:t>
            </a:r>
            <a:r>
              <a:rPr lang="tr-TR" sz="1800" dirty="0">
                <a:latin typeface="Times New Roman" panose="02020603050405020304" pitchFamily="18" charset="0"/>
                <a:cs typeface="Times New Roman" panose="02020603050405020304" pitchFamily="18" charset="0"/>
              </a:rPr>
              <a:t>olacaktır.</a:t>
            </a:r>
          </a:p>
          <a:p>
            <a:r>
              <a:rPr lang="tr-TR" sz="1800" dirty="0">
                <a:latin typeface="Times New Roman" panose="02020603050405020304" pitchFamily="18" charset="0"/>
                <a:cs typeface="Times New Roman" panose="02020603050405020304" pitchFamily="18" charset="0"/>
              </a:rPr>
              <a:t>Aralık Yİ-ÜFE 3000,00 olarak değerlendirilirse,</a:t>
            </a:r>
          </a:p>
          <a:p>
            <a:r>
              <a:rPr lang="tr-TR" sz="1800" dirty="0">
                <a:latin typeface="Times New Roman" panose="02020603050405020304" pitchFamily="18" charset="0"/>
                <a:cs typeface="Times New Roman" panose="02020603050405020304" pitchFamily="18" charset="0"/>
              </a:rPr>
              <a:t>Ağustos Yİ-ÜFE 2659,60 olduğu için </a:t>
            </a:r>
          </a:p>
          <a:p>
            <a:r>
              <a:rPr lang="tr-TR" sz="1800" b="1" dirty="0">
                <a:latin typeface="Times New Roman" panose="02020603050405020304" pitchFamily="18" charset="0"/>
                <a:cs typeface="Times New Roman" panose="02020603050405020304" pitchFamily="18" charset="0"/>
              </a:rPr>
              <a:t>Katsayı </a:t>
            </a:r>
            <a:r>
              <a:rPr lang="tr-TR" sz="1800" dirty="0">
                <a:latin typeface="Times New Roman" panose="02020603050405020304" pitchFamily="18" charset="0"/>
                <a:cs typeface="Times New Roman" panose="02020603050405020304" pitchFamily="18" charset="0"/>
              </a:rPr>
              <a:t>3000,00/2659,60= 1,12799 olacaktır. </a:t>
            </a:r>
          </a:p>
          <a:p>
            <a:r>
              <a:rPr lang="tr-TR" sz="1800" dirty="0">
                <a:latin typeface="Times New Roman" panose="02020603050405020304" pitchFamily="18" charset="0"/>
                <a:cs typeface="Times New Roman" panose="02020603050405020304" pitchFamily="18" charset="0"/>
              </a:rPr>
              <a:t>1.000.000 ₺ bedelle kayıtlara alınan stoğun düzeltilmiş değeri;</a:t>
            </a:r>
          </a:p>
          <a:p>
            <a:r>
              <a:rPr lang="tr-TR" sz="1800" b="1" dirty="0">
                <a:latin typeface="Times New Roman" panose="02020603050405020304" pitchFamily="18" charset="0"/>
                <a:cs typeface="Times New Roman" panose="02020603050405020304" pitchFamily="18" charset="0"/>
              </a:rPr>
              <a:t>Düzeltilmiş tutar </a:t>
            </a:r>
            <a:r>
              <a:rPr lang="tr-TR" sz="1800" dirty="0">
                <a:latin typeface="Times New Roman" panose="02020603050405020304" pitchFamily="18" charset="0"/>
                <a:cs typeface="Times New Roman" panose="02020603050405020304" pitchFamily="18" charset="0"/>
              </a:rPr>
              <a:t>: 1.000.000*1,12799= 1.127.990 ₺ olacaktır. </a:t>
            </a:r>
          </a:p>
          <a:p>
            <a:r>
              <a:rPr lang="tr-TR" sz="1800" b="1" dirty="0">
                <a:latin typeface="Times New Roman" panose="02020603050405020304" pitchFamily="18" charset="0"/>
                <a:cs typeface="Times New Roman" panose="02020603050405020304" pitchFamily="18" charset="0"/>
              </a:rPr>
              <a:t>Düzeltme farkı </a:t>
            </a:r>
            <a:r>
              <a:rPr lang="tr-TR" sz="1800" dirty="0">
                <a:latin typeface="Times New Roman" panose="02020603050405020304" pitchFamily="18" charset="0"/>
                <a:cs typeface="Times New Roman" panose="02020603050405020304" pitchFamily="18" charset="0"/>
              </a:rPr>
              <a:t>ise; 1.127.990-1.000.000= 127.990 ₺ olacaktır. </a:t>
            </a:r>
          </a:p>
          <a:p>
            <a:r>
              <a:rPr lang="tr-TR" sz="1800" dirty="0">
                <a:latin typeface="Times New Roman" panose="02020603050405020304" pitchFamily="18" charset="0"/>
                <a:cs typeface="Times New Roman" panose="02020603050405020304" pitchFamily="18" charset="0"/>
              </a:rPr>
              <a:t>Yapılacak yevmiye kaydı aşağıdaki gibi olacaktır. </a:t>
            </a:r>
          </a:p>
          <a:p>
            <a:r>
              <a:rPr lang="tr-TR" sz="1800" dirty="0">
                <a:latin typeface="Times New Roman" panose="02020603050405020304" pitchFamily="18" charset="0"/>
                <a:cs typeface="Times New Roman" panose="02020603050405020304" pitchFamily="18" charset="0"/>
              </a:rPr>
              <a:t>_______________ / __________________</a:t>
            </a:r>
          </a:p>
          <a:p>
            <a:r>
              <a:rPr lang="tr-TR" sz="1800" dirty="0">
                <a:latin typeface="Times New Roman" panose="02020603050405020304" pitchFamily="18" charset="0"/>
                <a:cs typeface="Times New Roman" panose="02020603050405020304" pitchFamily="18" charset="0"/>
              </a:rPr>
              <a:t>153 Ticari Mallar 			127.990,00</a:t>
            </a:r>
          </a:p>
          <a:p>
            <a:pPr marL="1600200" lvl="6">
              <a:spcBef>
                <a:spcPts val="1000"/>
              </a:spcBef>
            </a:pPr>
            <a:r>
              <a:rPr lang="tr-TR" dirty="0">
                <a:latin typeface="Times New Roman" panose="02020603050405020304" pitchFamily="18" charset="0"/>
                <a:cs typeface="Times New Roman" panose="02020603050405020304" pitchFamily="18" charset="0"/>
              </a:rPr>
              <a:t>698 Enflasyon Düzeltme Hesabı 	127.990,00</a:t>
            </a:r>
          </a:p>
          <a:p>
            <a:r>
              <a:rPr lang="tr-TR" sz="1800" dirty="0">
                <a:latin typeface="Times New Roman" panose="02020603050405020304" pitchFamily="18" charset="0"/>
                <a:cs typeface="Times New Roman" panose="02020603050405020304" pitchFamily="18" charset="0"/>
              </a:rPr>
              <a:t>_______________ / __________________</a:t>
            </a:r>
          </a:p>
          <a:p>
            <a:endParaRPr lang="tr-TR" sz="1800" dirty="0">
              <a:latin typeface="Times New Roman" panose="02020603050405020304" pitchFamily="18" charset="0"/>
              <a:cs typeface="Times New Roman" panose="02020603050405020304" pitchFamily="18" charset="0"/>
            </a:endParaRPr>
          </a:p>
          <a:p>
            <a:endParaRPr lang="tr-TR" sz="1800" dirty="0">
              <a:latin typeface="Times New Roman" panose="02020603050405020304" pitchFamily="18" charset="0"/>
              <a:cs typeface="Times New Roman" panose="02020603050405020304" pitchFamily="18" charset="0"/>
            </a:endParaRPr>
          </a:p>
          <a:p>
            <a:endParaRPr lang="tr-TR" sz="1800" dirty="0">
              <a:latin typeface="Times New Roman" panose="02020603050405020304" pitchFamily="18" charset="0"/>
              <a:cs typeface="Times New Roman" panose="02020603050405020304" pitchFamily="18" charset="0"/>
            </a:endParaRPr>
          </a:p>
          <a:p>
            <a:endParaRPr lang="tr-TR" sz="1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138581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416CD903-41AD-D3FD-E321-BCFBAA7DAD6B}"/>
              </a:ext>
            </a:extLst>
          </p:cNvPr>
          <p:cNvSpPr txBox="1"/>
          <p:nvPr/>
        </p:nvSpPr>
        <p:spPr>
          <a:xfrm>
            <a:off x="0" y="0"/>
            <a:ext cx="12006469" cy="6367384"/>
          </a:xfrm>
          <a:prstGeom prst="rect">
            <a:avLst/>
          </a:prstGeom>
          <a:noFill/>
        </p:spPr>
        <p:txBody>
          <a:bodyPr wrap="square">
            <a:spAutoFit/>
          </a:bodyPr>
          <a:lstStyle/>
          <a:p>
            <a:pPr algn="just">
              <a:lnSpc>
                <a:spcPct val="150000"/>
              </a:lnSpc>
              <a:spcAft>
                <a:spcPts val="800"/>
              </a:spcAft>
            </a:pP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Fıkra 2 </a:t>
            </a:r>
            <a:endParaRPr lang="tr-TR"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Başkaca bir ticari, zirai ve mesleki faaliyeti olmadığı halde,</a:t>
            </a:r>
          </a:p>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münhasıran sahte belge düzenlemek amacıyla</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mükellefiyet tesis ettirdiğinin vergi incelemesine yetkili olanlarca düzenlenen </a:t>
            </a: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rapor ile tespit edilmesi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ve mükellefiyet kaydının devamına gerek görülmediğinin raporda belirtilmesi durumunda,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mükelleflerin mükellefiyet kayıtları vergi dairesince terkin edilir.</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Mükellefiyet türlerine göre;</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Serbest meslek faaliyetinde serbest meslek erbabının,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şahıs işletmelerinde işletme sahibinin,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adi ortaklıklarda ortaklardan her birinin,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ticaret şirketlerinde; şirketin, kanuni temsilcilerinin, yönetim kurulu üyelerinin, şirket sermayesinin asgari % 10’una sahip olan gerçek veya tüzel kişilerin ya da bunların asgari % 10 ortağı olduğu veya yönetiminde bulundukları teşebbüslerin,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tüzel kişiliği olmayan teşekküllerde bunları idare edenlerin veya düzenlenen raporda fiillerin işlenmesinde bilfiil bulundukları tespit edilenler, </a:t>
            </a:r>
          </a:p>
        </p:txBody>
      </p:sp>
    </p:spTree>
    <p:extLst>
      <p:ext uri="{BB962C8B-B14F-4D97-AF65-F5344CB8AC3E}">
        <p14:creationId xmlns:p14="http://schemas.microsoft.com/office/powerpoint/2010/main" val="146024330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CBFA8DA-5C1C-F9A4-DC9F-A56DB9D147E3}"/>
              </a:ext>
            </a:extLst>
          </p:cNvPr>
          <p:cNvSpPr>
            <a:spLocks noGrp="1"/>
          </p:cNvSpPr>
          <p:nvPr>
            <p:ph idx="1"/>
          </p:nvPr>
        </p:nvSpPr>
        <p:spPr>
          <a:xfrm>
            <a:off x="0" y="0"/>
            <a:ext cx="12192000" cy="6858000"/>
          </a:xfrm>
        </p:spPr>
        <p:txBody>
          <a:bodyPr>
            <a:normAutofit lnSpcReduction="10000"/>
          </a:bodyPr>
          <a:lstStyle/>
          <a:p>
            <a:r>
              <a:rPr lang="tr-TR" sz="1800" b="1" dirty="0">
                <a:latin typeface="Times New Roman" panose="02020603050405020304" pitchFamily="18" charset="0"/>
                <a:cs typeface="Times New Roman" panose="02020603050405020304" pitchFamily="18" charset="0"/>
              </a:rPr>
              <a:t>Basit Ortalama Yöntemi;</a:t>
            </a:r>
          </a:p>
          <a:p>
            <a:r>
              <a:rPr lang="tr-TR" sz="1800" b="1" dirty="0">
                <a:latin typeface="Times New Roman" panose="02020603050405020304" pitchFamily="18" charset="0"/>
                <a:cs typeface="Times New Roman" panose="02020603050405020304" pitchFamily="18" charset="0"/>
              </a:rPr>
              <a:t>Ortalama Düzeltme Katsayısı </a:t>
            </a:r>
            <a:r>
              <a:rPr lang="tr-TR" sz="1800" dirty="0">
                <a:latin typeface="Times New Roman" panose="02020603050405020304" pitchFamily="18" charset="0"/>
                <a:cs typeface="Times New Roman" panose="02020603050405020304" pitchFamily="18" charset="0"/>
              </a:rPr>
              <a:t>: </a:t>
            </a:r>
            <a:r>
              <a:rPr lang="tr-TR" sz="1800" b="1" dirty="0">
                <a:solidFill>
                  <a:srgbClr val="0070C0"/>
                </a:solidFill>
                <a:latin typeface="Times New Roman" panose="02020603050405020304" pitchFamily="18" charset="0"/>
                <a:cs typeface="Times New Roman" panose="02020603050405020304" pitchFamily="18" charset="0"/>
              </a:rPr>
              <a:t>Mali tabloların ait olduğu aya ilişkin fiyat endeksi / Dönem ortalama endeksi</a:t>
            </a:r>
            <a:r>
              <a:rPr lang="tr-TR" sz="1800" dirty="0">
                <a:latin typeface="Times New Roman" panose="02020603050405020304" pitchFamily="18" charset="0"/>
                <a:cs typeface="Times New Roman" panose="02020603050405020304" pitchFamily="18" charset="0"/>
              </a:rPr>
              <a:t> şeklinde tespit edilir. </a:t>
            </a:r>
          </a:p>
          <a:p>
            <a:r>
              <a:rPr lang="tr-TR" sz="1800" b="1" dirty="0">
                <a:latin typeface="Times New Roman" panose="02020603050405020304" pitchFamily="18" charset="0"/>
                <a:cs typeface="Times New Roman" panose="02020603050405020304" pitchFamily="18" charset="0"/>
              </a:rPr>
              <a:t>Dönem ortalama endeksi: </a:t>
            </a:r>
            <a:r>
              <a:rPr lang="tr-TR" sz="1800" b="1" dirty="0">
                <a:solidFill>
                  <a:srgbClr val="0070C0"/>
                </a:solidFill>
                <a:latin typeface="Times New Roman" panose="02020603050405020304" pitchFamily="18" charset="0"/>
                <a:cs typeface="Times New Roman" panose="02020603050405020304" pitchFamily="18" charset="0"/>
              </a:rPr>
              <a:t>(Mali tabloların ait olduğu aya ilişkin fiyat endeksi + Bir önceki dönem fiyat endeksi) / 2 </a:t>
            </a:r>
          </a:p>
          <a:p>
            <a:r>
              <a:rPr lang="tr-TR" sz="1800" dirty="0">
                <a:latin typeface="Times New Roman" panose="02020603050405020304" pitchFamily="18" charset="0"/>
                <a:cs typeface="Times New Roman" panose="02020603050405020304" pitchFamily="18" charset="0"/>
              </a:rPr>
              <a:t>Şeklinde tespit edilir.</a:t>
            </a:r>
          </a:p>
          <a:p>
            <a:r>
              <a:rPr lang="tr-TR" sz="1800" dirty="0">
                <a:latin typeface="Times New Roman" panose="02020603050405020304" pitchFamily="18" charset="0"/>
                <a:cs typeface="Times New Roman" panose="02020603050405020304" pitchFamily="18" charset="0"/>
              </a:rPr>
              <a:t>Bir önceki dönem sonundaki endeks olarak önceki üç aylık geçici vergi dönemin son ayı baz alınmaktadır.  </a:t>
            </a:r>
          </a:p>
          <a:p>
            <a:r>
              <a:rPr lang="tr-TR" sz="1800" dirty="0">
                <a:latin typeface="Times New Roman" panose="02020603050405020304" pitchFamily="18" charset="0"/>
                <a:cs typeface="Times New Roman" panose="02020603050405020304" pitchFamily="18" charset="0"/>
              </a:rPr>
              <a:t>Yani 31.12.2023 tarihinde düzenlenecek olan mali tablalar için bu formül </a:t>
            </a:r>
          </a:p>
          <a:p>
            <a:r>
              <a:rPr lang="tr-TR" sz="1800" b="1" u="sng" dirty="0">
                <a:solidFill>
                  <a:srgbClr val="0070C0"/>
                </a:solidFill>
                <a:latin typeface="Times New Roman" panose="02020603050405020304" pitchFamily="18" charset="0"/>
                <a:cs typeface="Times New Roman" panose="02020603050405020304" pitchFamily="18" charset="0"/>
              </a:rPr>
              <a:t>                 Aralık Yİ-ÜFE /_______	    </a:t>
            </a:r>
            <a:r>
              <a:rPr lang="tr-TR" sz="1800" dirty="0">
                <a:solidFill>
                  <a:srgbClr val="0070C0"/>
                </a:solidFill>
                <a:latin typeface="Times New Roman" panose="02020603050405020304" pitchFamily="18" charset="0"/>
                <a:cs typeface="Times New Roman" panose="02020603050405020304" pitchFamily="18" charset="0"/>
              </a:rPr>
              <a:t>  </a:t>
            </a:r>
            <a:r>
              <a:rPr lang="tr-TR" sz="1800" dirty="0">
                <a:latin typeface="Times New Roman" panose="02020603050405020304" pitchFamily="18" charset="0"/>
                <a:cs typeface="Times New Roman" panose="02020603050405020304" pitchFamily="18" charset="0"/>
              </a:rPr>
              <a:t>şeklinde uygulanacaktır.</a:t>
            </a:r>
          </a:p>
          <a:p>
            <a:r>
              <a:rPr lang="tr-TR" sz="1800" b="1" dirty="0">
                <a:solidFill>
                  <a:srgbClr val="0070C0"/>
                </a:solidFill>
                <a:latin typeface="Times New Roman" panose="02020603050405020304" pitchFamily="18" charset="0"/>
                <a:cs typeface="Times New Roman" panose="02020603050405020304" pitchFamily="18" charset="0"/>
              </a:rPr>
              <a:t>(Aralık Yİ-ÜFE + Eylül Yİ- ÜFE) /2 </a:t>
            </a:r>
          </a:p>
          <a:p>
            <a:r>
              <a:rPr lang="tr-TR" sz="1800" b="1" dirty="0">
                <a:latin typeface="Times New Roman" panose="02020603050405020304" pitchFamily="18" charset="0"/>
                <a:cs typeface="Times New Roman" panose="02020603050405020304" pitchFamily="18" charset="0"/>
              </a:rPr>
              <a:t>Örnek 2 </a:t>
            </a:r>
            <a:r>
              <a:rPr lang="tr-TR" sz="1800" dirty="0">
                <a:latin typeface="Times New Roman" panose="02020603050405020304" pitchFamily="18" charset="0"/>
                <a:cs typeface="Times New Roman" panose="02020603050405020304" pitchFamily="18" charset="0"/>
              </a:rPr>
              <a:t>yine Aralık Yİ-ÜFE 3000,00 varsayımı altında </a:t>
            </a:r>
          </a:p>
          <a:p>
            <a:r>
              <a:rPr lang="tr-TR" sz="1800" dirty="0">
                <a:latin typeface="Times New Roman" panose="02020603050405020304" pitchFamily="18" charset="0"/>
                <a:cs typeface="Times New Roman" panose="02020603050405020304" pitchFamily="18" charset="0"/>
              </a:rPr>
              <a:t>Dönem sonu stoku 1.000.000 ₺ olan bir işletme (Eylül Yİ-ÜFE 2749,98)</a:t>
            </a:r>
          </a:p>
          <a:p>
            <a:r>
              <a:rPr lang="tr-TR" sz="1800" b="1" dirty="0">
                <a:latin typeface="Times New Roman" panose="02020603050405020304" pitchFamily="18" charset="0"/>
                <a:cs typeface="Times New Roman" panose="02020603050405020304" pitchFamily="18" charset="0"/>
              </a:rPr>
              <a:t>Katsayı </a:t>
            </a:r>
            <a:r>
              <a:rPr lang="tr-TR" sz="1800" dirty="0">
                <a:latin typeface="Times New Roman" panose="02020603050405020304" pitchFamily="18" charset="0"/>
                <a:cs typeface="Times New Roman" panose="02020603050405020304" pitchFamily="18" charset="0"/>
              </a:rPr>
              <a:t>: 3000,00 / (3000,00+2749,98)/2 </a:t>
            </a:r>
          </a:p>
          <a:p>
            <a:r>
              <a:rPr lang="tr-TR" sz="1800" b="1" dirty="0">
                <a:latin typeface="Times New Roman" panose="02020603050405020304" pitchFamily="18" charset="0"/>
                <a:cs typeface="Times New Roman" panose="02020603050405020304" pitchFamily="18" charset="0"/>
              </a:rPr>
              <a:t>Katsayı </a:t>
            </a:r>
            <a:r>
              <a:rPr lang="tr-TR" sz="1800" dirty="0">
                <a:latin typeface="Times New Roman" panose="02020603050405020304" pitchFamily="18" charset="0"/>
                <a:cs typeface="Times New Roman" panose="02020603050405020304" pitchFamily="18" charset="0"/>
              </a:rPr>
              <a:t>3000,00/ 2874,99=1,04348</a:t>
            </a:r>
          </a:p>
          <a:p>
            <a:r>
              <a:rPr lang="tr-TR" sz="1800" b="1" dirty="0">
                <a:latin typeface="Times New Roman" panose="02020603050405020304" pitchFamily="18" charset="0"/>
                <a:cs typeface="Times New Roman" panose="02020603050405020304" pitchFamily="18" charset="0"/>
              </a:rPr>
              <a:t>Düzeltilmiş tutar: </a:t>
            </a:r>
            <a:r>
              <a:rPr lang="tr-TR" sz="1800" dirty="0">
                <a:latin typeface="Times New Roman" panose="02020603050405020304" pitchFamily="18" charset="0"/>
                <a:cs typeface="Times New Roman" panose="02020603050405020304" pitchFamily="18" charset="0"/>
              </a:rPr>
              <a:t>1.000.000*1,04348= 1.043.480 ₺ olacaktır. </a:t>
            </a:r>
          </a:p>
          <a:p>
            <a:r>
              <a:rPr lang="tr-TR" sz="1800" b="1" dirty="0">
                <a:latin typeface="Times New Roman" panose="02020603050405020304" pitchFamily="18" charset="0"/>
                <a:cs typeface="Times New Roman" panose="02020603050405020304" pitchFamily="18" charset="0"/>
              </a:rPr>
              <a:t>Düzeltme farkı: 1.043.480-1.000.000= 43.480 ₺ olacaktır.</a:t>
            </a:r>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Yapılacak yevmiye kaydı aşağıdaki gibi olacaktır. </a:t>
            </a:r>
          </a:p>
          <a:p>
            <a:r>
              <a:rPr lang="tr-TR" sz="1800" dirty="0">
                <a:latin typeface="Times New Roman" panose="02020603050405020304" pitchFamily="18" charset="0"/>
                <a:cs typeface="Times New Roman" panose="02020603050405020304" pitchFamily="18" charset="0"/>
              </a:rPr>
              <a:t>_______________ / __________________</a:t>
            </a:r>
          </a:p>
          <a:p>
            <a:r>
              <a:rPr lang="tr-TR" sz="1800" dirty="0">
                <a:latin typeface="Times New Roman" panose="02020603050405020304" pitchFamily="18" charset="0"/>
                <a:cs typeface="Times New Roman" panose="02020603050405020304" pitchFamily="18" charset="0"/>
              </a:rPr>
              <a:t>153 Ticari Mallar 			43.480</a:t>
            </a:r>
          </a:p>
          <a:p>
            <a:pPr marL="1600200" lvl="6">
              <a:spcBef>
                <a:spcPts val="1000"/>
              </a:spcBef>
            </a:pPr>
            <a:r>
              <a:rPr lang="tr-TR" dirty="0">
                <a:latin typeface="Times New Roman" panose="02020603050405020304" pitchFamily="18" charset="0"/>
                <a:cs typeface="Times New Roman" panose="02020603050405020304" pitchFamily="18" charset="0"/>
              </a:rPr>
              <a:t>698 Enflasyon Düzeltme Hesabı 	43.480</a:t>
            </a:r>
          </a:p>
          <a:p>
            <a:r>
              <a:rPr lang="tr-TR" sz="1800" dirty="0">
                <a:latin typeface="Times New Roman" panose="02020603050405020304" pitchFamily="18" charset="0"/>
                <a:cs typeface="Times New Roman" panose="02020603050405020304" pitchFamily="18" charset="0"/>
              </a:rPr>
              <a:t>_______________ / __________________</a:t>
            </a:r>
          </a:p>
        </p:txBody>
      </p:sp>
    </p:spTree>
    <p:extLst>
      <p:ext uri="{BB962C8B-B14F-4D97-AF65-F5344CB8AC3E}">
        <p14:creationId xmlns:p14="http://schemas.microsoft.com/office/powerpoint/2010/main" val="311859207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1B5C898-E609-EEE8-5B32-2A6B884F4475}"/>
              </a:ext>
            </a:extLst>
          </p:cNvPr>
          <p:cNvSpPr>
            <a:spLocks noGrp="1"/>
          </p:cNvSpPr>
          <p:nvPr>
            <p:ph idx="1"/>
          </p:nvPr>
        </p:nvSpPr>
        <p:spPr>
          <a:xfrm>
            <a:off x="-2" y="0"/>
            <a:ext cx="12192001" cy="6858000"/>
          </a:xfrm>
        </p:spPr>
        <p:txBody>
          <a:bodyPr>
            <a:normAutofit/>
          </a:bodyPr>
          <a:lstStyle/>
          <a:p>
            <a:r>
              <a:rPr lang="tr-TR" sz="1800" b="1" dirty="0">
                <a:latin typeface="Times New Roman" panose="02020603050405020304" pitchFamily="18" charset="0"/>
                <a:cs typeface="Times New Roman" panose="02020603050405020304" pitchFamily="18" charset="0"/>
              </a:rPr>
              <a:t>Stok Devir Hızı Yöntemi</a:t>
            </a:r>
          </a:p>
          <a:p>
            <a:r>
              <a:rPr lang="tr-TR" sz="1800" dirty="0">
                <a:latin typeface="Times New Roman" panose="02020603050405020304" pitchFamily="18" charset="0"/>
                <a:cs typeface="Times New Roman" panose="02020603050405020304" pitchFamily="18" charset="0"/>
              </a:rPr>
              <a:t>Bu yönteme göre önce </a:t>
            </a:r>
            <a:r>
              <a:rPr lang="tr-TR" sz="1800" b="1" dirty="0">
                <a:solidFill>
                  <a:srgbClr val="0070C0"/>
                </a:solidFill>
                <a:latin typeface="Times New Roman" panose="02020603050405020304" pitchFamily="18" charset="0"/>
                <a:cs typeface="Times New Roman" panose="02020603050405020304" pitchFamily="18" charset="0"/>
              </a:rPr>
              <a:t>stok devir hızı; </a:t>
            </a:r>
            <a:r>
              <a:rPr lang="tr-TR" sz="1800" dirty="0">
                <a:latin typeface="Times New Roman" panose="02020603050405020304" pitchFamily="18" charset="0"/>
                <a:cs typeface="Times New Roman" panose="02020603050405020304" pitchFamily="18" charset="0"/>
              </a:rPr>
              <a:t>sonrasında ise,</a:t>
            </a:r>
          </a:p>
          <a:p>
            <a:r>
              <a:rPr lang="tr-TR" sz="1800" b="1" dirty="0">
                <a:solidFill>
                  <a:srgbClr val="0070C0"/>
                </a:solidFill>
                <a:latin typeface="Times New Roman" panose="02020603050405020304" pitchFamily="18" charset="0"/>
                <a:cs typeface="Times New Roman" panose="02020603050405020304" pitchFamily="18" charset="0"/>
              </a:rPr>
              <a:t>Ortalama stokta kalma süresi </a:t>
            </a:r>
            <a:r>
              <a:rPr lang="tr-TR" sz="1800" dirty="0">
                <a:latin typeface="Times New Roman" panose="02020603050405020304" pitchFamily="18" charset="0"/>
                <a:cs typeface="Times New Roman" panose="02020603050405020304" pitchFamily="18" charset="0"/>
              </a:rPr>
              <a:t>hesaplanacaktır. </a:t>
            </a:r>
          </a:p>
          <a:p>
            <a:r>
              <a:rPr lang="tr-TR" sz="1800" dirty="0">
                <a:latin typeface="Times New Roman" panose="02020603050405020304" pitchFamily="18" charset="0"/>
                <a:cs typeface="Times New Roman" panose="02020603050405020304" pitchFamily="18" charset="0"/>
              </a:rPr>
              <a:t>Bu işlemler stokların hangi aydan kaldığını bulmamızı sağlayacaktır. </a:t>
            </a:r>
          </a:p>
          <a:p>
            <a:r>
              <a:rPr lang="tr-TR" sz="1800" dirty="0">
                <a:latin typeface="Times New Roman" panose="02020603050405020304" pitchFamily="18" charset="0"/>
                <a:cs typeface="Times New Roman" panose="02020603050405020304" pitchFamily="18" charset="0"/>
              </a:rPr>
              <a:t>Bu tarihe göre düzeltme katsayısı hesaplanacaktır. </a:t>
            </a:r>
          </a:p>
          <a:p>
            <a:r>
              <a:rPr lang="tr-TR" sz="1800" b="1" dirty="0">
                <a:latin typeface="Times New Roman" panose="02020603050405020304" pitchFamily="18" charset="0"/>
                <a:cs typeface="Times New Roman" panose="02020603050405020304" pitchFamily="18" charset="0"/>
              </a:rPr>
              <a:t>Örnek</a:t>
            </a:r>
          </a:p>
          <a:p>
            <a:r>
              <a:rPr lang="tr-TR" sz="1800" dirty="0">
                <a:latin typeface="Times New Roman" panose="02020603050405020304" pitchFamily="18" charset="0"/>
                <a:cs typeface="Times New Roman" panose="02020603050405020304" pitchFamily="18" charset="0"/>
              </a:rPr>
              <a:t>31.12.2022 stok tutarı 			   100.000 ₺ </a:t>
            </a:r>
          </a:p>
          <a:p>
            <a:r>
              <a:rPr lang="tr-TR" sz="1800" dirty="0">
                <a:latin typeface="Times New Roman" panose="02020603050405020304" pitchFamily="18" charset="0"/>
                <a:cs typeface="Times New Roman" panose="02020603050405020304" pitchFamily="18" charset="0"/>
              </a:rPr>
              <a:t>31.12.2023 stok tutarı 			1.900.000 ₺ </a:t>
            </a:r>
          </a:p>
          <a:p>
            <a:r>
              <a:rPr lang="tr-TR" sz="1800" dirty="0">
                <a:latin typeface="Times New Roman" panose="02020603050405020304" pitchFamily="18" charset="0"/>
                <a:cs typeface="Times New Roman" panose="02020603050405020304" pitchFamily="18" charset="0"/>
              </a:rPr>
              <a:t>2023 yılı satılan malın maliyeti		1.600.000 ₺ </a:t>
            </a:r>
          </a:p>
          <a:p>
            <a:r>
              <a:rPr lang="tr-TR" sz="1800" b="1" dirty="0">
                <a:latin typeface="Times New Roman" panose="02020603050405020304" pitchFamily="18" charset="0"/>
                <a:cs typeface="Times New Roman" panose="02020603050405020304" pitchFamily="18" charset="0"/>
              </a:rPr>
              <a:t>Stok devir hızı :   </a:t>
            </a:r>
            <a:r>
              <a:rPr lang="tr-TR" sz="1800" b="1" u="sng" dirty="0">
                <a:solidFill>
                  <a:srgbClr val="0070C0"/>
                </a:solidFill>
                <a:latin typeface="Times New Roman" panose="02020603050405020304" pitchFamily="18" charset="0"/>
                <a:cs typeface="Times New Roman" panose="02020603050405020304" pitchFamily="18" charset="0"/>
              </a:rPr>
              <a:t>Dönem içinde satılan toplam mal maliyeti         </a:t>
            </a:r>
          </a:p>
          <a:p>
            <a:pPr marL="1828800" lvl="4" indent="0">
              <a:buNone/>
            </a:pPr>
            <a:r>
              <a:rPr lang="tr-TR" b="1" dirty="0">
                <a:solidFill>
                  <a:srgbClr val="0070C0"/>
                </a:solidFill>
                <a:latin typeface="Times New Roman" panose="02020603050405020304" pitchFamily="18" charset="0"/>
                <a:cs typeface="Times New Roman" panose="02020603050405020304" pitchFamily="18" charset="0"/>
              </a:rPr>
              <a:t>(Dönem başı stok tutarı + Dönem sonu stok tutarı) /2</a:t>
            </a:r>
          </a:p>
          <a:p>
            <a:pPr marL="1828800" lvl="4" indent="0">
              <a:buNone/>
            </a:pPr>
            <a:endParaRPr lang="tr-TR" dirty="0">
              <a:latin typeface="Times New Roman" panose="02020603050405020304" pitchFamily="18" charset="0"/>
              <a:cs typeface="Times New Roman" panose="02020603050405020304" pitchFamily="18" charset="0"/>
            </a:endParaRPr>
          </a:p>
          <a:p>
            <a:pPr marL="1828800" lvl="4" indent="0">
              <a:buNone/>
            </a:pPr>
            <a:r>
              <a:rPr lang="tr-TR" u="sng" dirty="0">
                <a:latin typeface="Times New Roman" panose="02020603050405020304" pitchFamily="18" charset="0"/>
                <a:cs typeface="Times New Roman" panose="02020603050405020304" pitchFamily="18" charset="0"/>
              </a:rPr>
              <a:t>           1.600.000                </a:t>
            </a:r>
            <a:r>
              <a:rPr lang="tr-TR" dirty="0">
                <a:latin typeface="Times New Roman" panose="02020603050405020304" pitchFamily="18" charset="0"/>
                <a:cs typeface="Times New Roman" panose="02020603050405020304" pitchFamily="18" charset="0"/>
              </a:rPr>
              <a:t>      =  1,60      </a:t>
            </a:r>
          </a:p>
          <a:p>
            <a:pPr marL="1828800" lvl="4" indent="0">
              <a:buNone/>
            </a:pPr>
            <a:r>
              <a:rPr lang="tr-TR" dirty="0">
                <a:latin typeface="Times New Roman" panose="02020603050405020304" pitchFamily="18" charset="0"/>
                <a:cs typeface="Times New Roman" panose="02020603050405020304" pitchFamily="18" charset="0"/>
              </a:rPr>
              <a:t>   (100.000+1.900.000) / 2 </a:t>
            </a:r>
          </a:p>
          <a:p>
            <a:pPr marL="1828800" lvl="4" indent="0">
              <a:buNone/>
            </a:pPr>
            <a:endParaRPr lang="tr-TR" dirty="0">
              <a:latin typeface="Times New Roman" panose="02020603050405020304" pitchFamily="18" charset="0"/>
              <a:cs typeface="Times New Roman" panose="02020603050405020304" pitchFamily="18" charset="0"/>
            </a:endParaRPr>
          </a:p>
          <a:p>
            <a:pPr marL="1828800" lvl="4"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17330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EF1D75E-1B46-04C5-D1FF-4FF08F195255}"/>
              </a:ext>
            </a:extLst>
          </p:cNvPr>
          <p:cNvSpPr>
            <a:spLocks noGrp="1"/>
          </p:cNvSpPr>
          <p:nvPr>
            <p:ph idx="1"/>
          </p:nvPr>
        </p:nvSpPr>
        <p:spPr>
          <a:xfrm>
            <a:off x="0" y="0"/>
            <a:ext cx="12192000" cy="6858000"/>
          </a:xfrm>
        </p:spPr>
        <p:txBody>
          <a:bodyPr>
            <a:normAutofit/>
          </a:bodyPr>
          <a:lstStyle/>
          <a:p>
            <a:r>
              <a:rPr lang="tr-TR" sz="1800" b="1" dirty="0">
                <a:solidFill>
                  <a:srgbClr val="0070C0"/>
                </a:solidFill>
                <a:latin typeface="Times New Roman" panose="02020603050405020304" pitchFamily="18" charset="0"/>
                <a:cs typeface="Times New Roman" panose="02020603050405020304" pitchFamily="18" charset="0"/>
              </a:rPr>
              <a:t>Ortalama stokta kalma süresi : Dönem gün sayısı / Stok devir hızı </a:t>
            </a:r>
          </a:p>
          <a:p>
            <a:endParaRPr lang="tr-TR" sz="1800" b="1" dirty="0">
              <a:latin typeface="Times New Roman" panose="02020603050405020304" pitchFamily="18" charset="0"/>
              <a:cs typeface="Times New Roman" panose="02020603050405020304" pitchFamily="18" charset="0"/>
            </a:endParaRPr>
          </a:p>
          <a:p>
            <a:r>
              <a:rPr lang="tr-TR" sz="1800" b="1" dirty="0">
                <a:latin typeface="Times New Roman" panose="02020603050405020304" pitchFamily="18" charset="0"/>
                <a:cs typeface="Times New Roman" panose="02020603050405020304" pitchFamily="18" charset="0"/>
              </a:rPr>
              <a:t>Ortalama stokta kalma süresi :  </a:t>
            </a:r>
            <a:r>
              <a:rPr lang="tr-TR" sz="1800" dirty="0">
                <a:latin typeface="Times New Roman" panose="02020603050405020304" pitchFamily="18" charset="0"/>
                <a:cs typeface="Times New Roman" panose="02020603050405020304" pitchFamily="18" charset="0"/>
              </a:rPr>
              <a:t>365/ 1,60 = 228 gün </a:t>
            </a:r>
          </a:p>
          <a:p>
            <a:r>
              <a:rPr lang="tr-TR" sz="1800" dirty="0">
                <a:latin typeface="Times New Roman" panose="02020603050405020304" pitchFamily="18" charset="0"/>
                <a:cs typeface="Times New Roman" panose="02020603050405020304" pitchFamily="18" charset="0"/>
              </a:rPr>
              <a:t>31.12.2023 tarihinden 228 gün öncesi </a:t>
            </a:r>
          </a:p>
          <a:p>
            <a:r>
              <a:rPr lang="tr-TR" sz="1800" dirty="0">
                <a:latin typeface="Times New Roman" panose="02020603050405020304" pitchFamily="18" charset="0"/>
                <a:cs typeface="Times New Roman" panose="02020603050405020304" pitchFamily="18" charset="0"/>
                <a:hlinkClick r:id="rId2"/>
              </a:rPr>
              <a:t>https://tarih.hesaplama.net/</a:t>
            </a:r>
            <a:endParaRPr lang="tr-TR" sz="1800" dirty="0">
              <a:latin typeface="Times New Roman" panose="02020603050405020304" pitchFamily="18" charset="0"/>
              <a:cs typeface="Times New Roman" panose="02020603050405020304" pitchFamily="18" charset="0"/>
            </a:endParaRPr>
          </a:p>
          <a:p>
            <a:r>
              <a:rPr lang="tr-TR" sz="1800" dirty="0">
                <a:latin typeface="Times New Roman" panose="02020603050405020304" pitchFamily="18" charset="0"/>
                <a:cs typeface="Times New Roman" panose="02020603050405020304" pitchFamily="18" charset="0"/>
              </a:rPr>
              <a:t>17.05.2023 tarihine gelecektir. </a:t>
            </a:r>
          </a:p>
          <a:p>
            <a:r>
              <a:rPr lang="tr-TR" sz="1800" dirty="0">
                <a:latin typeface="Times New Roman" panose="02020603050405020304" pitchFamily="18" charset="0"/>
                <a:cs typeface="Times New Roman" panose="02020603050405020304" pitchFamily="18" charset="0"/>
              </a:rPr>
              <a:t>Yani stoklar mayıs ayından kalan stoklardır. </a:t>
            </a:r>
          </a:p>
          <a:p>
            <a:r>
              <a:rPr lang="tr-TR" sz="1800" dirty="0">
                <a:latin typeface="Times New Roman" panose="02020603050405020304" pitchFamily="18" charset="0"/>
                <a:cs typeface="Times New Roman" panose="02020603050405020304" pitchFamily="18" charset="0"/>
              </a:rPr>
              <a:t>Mayıs ayı Yİ-ÜFE endeksi 2179,02 ‘</a:t>
            </a:r>
            <a:r>
              <a:rPr lang="tr-TR" sz="1800" dirty="0" err="1">
                <a:latin typeface="Times New Roman" panose="02020603050405020304" pitchFamily="18" charset="0"/>
                <a:cs typeface="Times New Roman" panose="02020603050405020304" pitchFamily="18" charset="0"/>
              </a:rPr>
              <a:t>dir</a:t>
            </a:r>
            <a:r>
              <a:rPr lang="tr-TR" sz="1800" dirty="0">
                <a:latin typeface="Times New Roman" panose="02020603050405020304" pitchFamily="18" charset="0"/>
                <a:cs typeface="Times New Roman" panose="02020603050405020304" pitchFamily="18" charset="0"/>
              </a:rPr>
              <a:t>. </a:t>
            </a:r>
          </a:p>
          <a:p>
            <a:r>
              <a:rPr lang="tr-TR" sz="1800" dirty="0">
                <a:latin typeface="Times New Roman" panose="02020603050405020304" pitchFamily="18" charset="0"/>
                <a:cs typeface="Times New Roman" panose="02020603050405020304" pitchFamily="18" charset="0"/>
              </a:rPr>
              <a:t>Aralık Yİ-ÜFE 3000,00 varsayım altında hesaplama yapacak olursak </a:t>
            </a:r>
          </a:p>
          <a:p>
            <a:r>
              <a:rPr lang="tr-TR" sz="1800" b="1" dirty="0">
                <a:latin typeface="Times New Roman" panose="02020603050405020304" pitchFamily="18" charset="0"/>
                <a:cs typeface="Times New Roman" panose="02020603050405020304" pitchFamily="18" charset="0"/>
              </a:rPr>
              <a:t>Katsayı </a:t>
            </a:r>
            <a:r>
              <a:rPr lang="tr-TR" sz="1800" dirty="0">
                <a:latin typeface="Times New Roman" panose="02020603050405020304" pitchFamily="18" charset="0"/>
                <a:cs typeface="Times New Roman" panose="02020603050405020304" pitchFamily="18" charset="0"/>
              </a:rPr>
              <a:t>3000,00/ 2179,02 = 1.37677</a:t>
            </a:r>
          </a:p>
          <a:p>
            <a:r>
              <a:rPr lang="tr-TR" sz="1800" dirty="0">
                <a:latin typeface="Times New Roman" panose="02020603050405020304" pitchFamily="18" charset="0"/>
                <a:cs typeface="Times New Roman" panose="02020603050405020304" pitchFamily="18" charset="0"/>
              </a:rPr>
              <a:t>31.12.2023 dönem sonu stoku : 1.900.000 ₺ </a:t>
            </a:r>
          </a:p>
          <a:p>
            <a:r>
              <a:rPr lang="tr-TR" sz="1800" b="1" dirty="0">
                <a:latin typeface="Times New Roman" panose="02020603050405020304" pitchFamily="18" charset="0"/>
                <a:cs typeface="Times New Roman" panose="02020603050405020304" pitchFamily="18" charset="0"/>
              </a:rPr>
              <a:t>Düzeltilmiş tutar: </a:t>
            </a:r>
            <a:r>
              <a:rPr lang="tr-TR" sz="1800" dirty="0">
                <a:latin typeface="Times New Roman" panose="02020603050405020304" pitchFamily="18" charset="0"/>
                <a:cs typeface="Times New Roman" panose="02020603050405020304" pitchFamily="18" charset="0"/>
              </a:rPr>
              <a:t>1.900.000 * 1.37677 = 2.615.863</a:t>
            </a:r>
          </a:p>
          <a:p>
            <a:r>
              <a:rPr lang="tr-TR" sz="1800" b="1" dirty="0">
                <a:latin typeface="Times New Roman" panose="02020603050405020304" pitchFamily="18" charset="0"/>
                <a:cs typeface="Times New Roman" panose="02020603050405020304" pitchFamily="18" charset="0"/>
              </a:rPr>
              <a:t>Düzeltme farkı:	    </a:t>
            </a:r>
            <a:r>
              <a:rPr lang="tr-TR" sz="1800" dirty="0">
                <a:latin typeface="Times New Roman" panose="02020603050405020304" pitchFamily="18" charset="0"/>
                <a:cs typeface="Times New Roman" panose="02020603050405020304" pitchFamily="18" charset="0"/>
              </a:rPr>
              <a:t>2.615.863 – 1.900.000= 715.863</a:t>
            </a:r>
          </a:p>
          <a:p>
            <a:r>
              <a:rPr lang="tr-TR" sz="1800" dirty="0">
                <a:latin typeface="Times New Roman" panose="02020603050405020304" pitchFamily="18" charset="0"/>
                <a:cs typeface="Times New Roman" panose="02020603050405020304" pitchFamily="18" charset="0"/>
              </a:rPr>
              <a:t>Yapılacak yevmiye kaydı aşağıdaki gibi olacaktır. </a:t>
            </a:r>
          </a:p>
          <a:p>
            <a:r>
              <a:rPr lang="tr-TR" sz="1800" dirty="0">
                <a:latin typeface="Times New Roman" panose="02020603050405020304" pitchFamily="18" charset="0"/>
                <a:cs typeface="Times New Roman" panose="02020603050405020304" pitchFamily="18" charset="0"/>
              </a:rPr>
              <a:t>_______________ / __________________</a:t>
            </a:r>
          </a:p>
          <a:p>
            <a:r>
              <a:rPr lang="tr-TR" sz="1800" dirty="0">
                <a:latin typeface="Times New Roman" panose="02020603050405020304" pitchFamily="18" charset="0"/>
                <a:cs typeface="Times New Roman" panose="02020603050405020304" pitchFamily="18" charset="0"/>
              </a:rPr>
              <a:t>153 Ticari Mallar 			715.863</a:t>
            </a:r>
          </a:p>
          <a:p>
            <a:pPr marL="1600200" lvl="6">
              <a:spcBef>
                <a:spcPts val="1000"/>
              </a:spcBef>
            </a:pPr>
            <a:r>
              <a:rPr lang="tr-TR" dirty="0">
                <a:latin typeface="Times New Roman" panose="02020603050405020304" pitchFamily="18" charset="0"/>
                <a:cs typeface="Times New Roman" panose="02020603050405020304" pitchFamily="18" charset="0"/>
              </a:rPr>
              <a:t>698Enflasyon Düzeltme Hesabı 		715.863</a:t>
            </a:r>
          </a:p>
          <a:p>
            <a:r>
              <a:rPr lang="tr-TR" sz="1800" dirty="0">
                <a:latin typeface="Times New Roman" panose="02020603050405020304" pitchFamily="18" charset="0"/>
                <a:cs typeface="Times New Roman" panose="02020603050405020304" pitchFamily="18" charset="0"/>
              </a:rPr>
              <a:t>_______________ / __________________</a:t>
            </a:r>
          </a:p>
          <a:p>
            <a:endParaRPr lang="tr-TR" sz="1800" dirty="0">
              <a:latin typeface="Times New Roman" panose="02020603050405020304" pitchFamily="18" charset="0"/>
              <a:cs typeface="Times New Roman" panose="02020603050405020304" pitchFamily="18" charset="0"/>
            </a:endParaRPr>
          </a:p>
          <a:p>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278850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9F0E12-EC6D-42DC-2D30-2BAB0A80BEDD}"/>
              </a:ext>
            </a:extLst>
          </p:cNvPr>
          <p:cNvSpPr>
            <a:spLocks noGrp="1"/>
          </p:cNvSpPr>
          <p:nvPr>
            <p:ph idx="1"/>
          </p:nvPr>
        </p:nvSpPr>
        <p:spPr>
          <a:xfrm>
            <a:off x="0" y="0"/>
            <a:ext cx="12192000" cy="6858000"/>
          </a:xfrm>
        </p:spPr>
        <p:txBody>
          <a:bodyPr/>
          <a:lstStyle/>
          <a:p>
            <a:pPr>
              <a:lnSpc>
                <a:spcPct val="150000"/>
              </a:lnSpc>
            </a:pPr>
            <a:r>
              <a:rPr lang="tr-TR" sz="1800" b="1" dirty="0">
                <a:latin typeface="Times New Roman" panose="02020603050405020304" pitchFamily="18" charset="0"/>
                <a:cs typeface="Times New Roman" panose="02020603050405020304" pitchFamily="18" charset="0"/>
              </a:rPr>
              <a:t>Birikmiş Amortismanların Düzeltilmesi </a:t>
            </a:r>
          </a:p>
          <a:p>
            <a:pPr>
              <a:lnSpc>
                <a:spcPct val="150000"/>
              </a:lnSpc>
            </a:pPr>
            <a:r>
              <a:rPr lang="tr-TR" sz="1800" dirty="0">
                <a:latin typeface="Times New Roman" panose="02020603050405020304" pitchFamily="18" charset="0"/>
                <a:cs typeface="Times New Roman" panose="02020603050405020304" pitchFamily="18" charset="0"/>
              </a:rPr>
              <a:t>Amortismana Tabi İktisadi kıymetler için ayrılmış olan birikmiş amortismanlar parasal olmayan kıymet mahiyetindedir. </a:t>
            </a:r>
          </a:p>
          <a:p>
            <a:pPr>
              <a:lnSpc>
                <a:spcPct val="150000"/>
              </a:lnSpc>
            </a:pPr>
            <a:r>
              <a:rPr lang="tr-TR" sz="1800" dirty="0">
                <a:latin typeface="Times New Roman" panose="02020603050405020304" pitchFamily="18" charset="0"/>
                <a:cs typeface="Times New Roman" panose="02020603050405020304" pitchFamily="18" charset="0"/>
              </a:rPr>
              <a:t>2023 hesap dönemi sonuna ait bilançonun düzeltilmesinde birikmiş amortismanlar, ait oldukları kıymetin bilanço tarihindeki değerinde düzeltme sonrası ortaya çıkan artış oranı dikkate alınarak düzeltilir. </a:t>
            </a:r>
          </a:p>
          <a:p>
            <a:pPr>
              <a:lnSpc>
                <a:spcPct val="150000"/>
              </a:lnSpc>
            </a:pPr>
            <a:r>
              <a:rPr lang="tr-TR" sz="1800" dirty="0">
                <a:latin typeface="Times New Roman" panose="02020603050405020304" pitchFamily="18" charset="0"/>
                <a:cs typeface="Times New Roman" panose="02020603050405020304" pitchFamily="18" charset="0"/>
              </a:rPr>
              <a:t>Faydalı ömrü sona ermiş olan </a:t>
            </a:r>
            <a:r>
              <a:rPr lang="tr-TR" sz="1800" dirty="0" err="1">
                <a:latin typeface="Times New Roman" panose="02020603050405020304" pitchFamily="18" charset="0"/>
                <a:cs typeface="Times New Roman" panose="02020603050405020304" pitchFamily="18" charset="0"/>
              </a:rPr>
              <a:t>A.T.İ.K’in</a:t>
            </a:r>
            <a:r>
              <a:rPr lang="tr-TR" sz="1800" dirty="0">
                <a:latin typeface="Times New Roman" panose="02020603050405020304" pitchFamily="18" charset="0"/>
                <a:cs typeface="Times New Roman" panose="02020603050405020304" pitchFamily="18" charset="0"/>
              </a:rPr>
              <a:t> enflasyon düzeltmesi sonrasında bulunan değeri üzerinden tekrar amortisman ayrılamayacaktır. </a:t>
            </a:r>
          </a:p>
          <a:p>
            <a:pPr>
              <a:lnSpc>
                <a:spcPct val="150000"/>
              </a:lnSpc>
            </a:pPr>
            <a:r>
              <a:rPr lang="tr-TR" sz="1800" dirty="0">
                <a:latin typeface="Times New Roman" panose="02020603050405020304" pitchFamily="18" charset="0"/>
                <a:cs typeface="Times New Roman" panose="02020603050405020304" pitchFamily="18" charset="0"/>
              </a:rPr>
              <a:t>Faydalı ömrü tükenmeyen </a:t>
            </a:r>
            <a:r>
              <a:rPr lang="tr-TR" sz="1800" dirty="0" err="1">
                <a:latin typeface="Times New Roman" panose="02020603050405020304" pitchFamily="18" charset="0"/>
                <a:cs typeface="Times New Roman" panose="02020603050405020304" pitchFamily="18" charset="0"/>
              </a:rPr>
              <a:t>A.T.İ.K.’in</a:t>
            </a:r>
            <a:r>
              <a:rPr lang="tr-TR" sz="1800" dirty="0">
                <a:latin typeface="Times New Roman" panose="02020603050405020304" pitchFamily="18" charset="0"/>
                <a:cs typeface="Times New Roman" panose="02020603050405020304" pitchFamily="18" charset="0"/>
              </a:rPr>
              <a:t> yeni değeri üzerinden kalan amortisman süresince amortisman oranında itfa edilebilecektir. </a:t>
            </a:r>
          </a:p>
          <a:p>
            <a:pPr>
              <a:lnSpc>
                <a:spcPct val="150000"/>
              </a:lnSpc>
            </a:pPr>
            <a:r>
              <a:rPr lang="tr-TR" sz="1800" dirty="0">
                <a:latin typeface="Times New Roman" panose="02020603050405020304" pitchFamily="18" charset="0"/>
                <a:cs typeface="Times New Roman" panose="02020603050405020304" pitchFamily="18" charset="0"/>
              </a:rPr>
              <a:t>Amortisman giderlerinin enflasyon düzeltmesi için TÜRMOB tarafından stoklarda olduğu gibi daha basit toplumsallaştırılmış bir yöntem getirilmesi önerilmiştir. </a:t>
            </a:r>
          </a:p>
          <a:p>
            <a:pPr>
              <a:lnSpc>
                <a:spcPct val="150000"/>
              </a:lnSpc>
            </a:pPr>
            <a:r>
              <a:rPr lang="tr-TR" sz="1800" b="1" dirty="0">
                <a:latin typeface="Times New Roman" panose="02020603050405020304" pitchFamily="18" charset="0"/>
                <a:cs typeface="Times New Roman" panose="02020603050405020304" pitchFamily="18" charset="0"/>
              </a:rPr>
              <a:t>Finansal Kiralamaya Konu İktisadi kıymetler </a:t>
            </a:r>
          </a:p>
          <a:p>
            <a:pPr>
              <a:lnSpc>
                <a:spcPct val="150000"/>
              </a:lnSpc>
            </a:pPr>
            <a:r>
              <a:rPr lang="tr-TR" sz="1800" dirty="0">
                <a:latin typeface="Times New Roman" panose="02020603050405020304" pitchFamily="18" charset="0"/>
                <a:cs typeface="Times New Roman" panose="02020603050405020304" pitchFamily="18" charset="0"/>
              </a:rPr>
              <a:t>Kiracı tarafından amortismana tabi tutulması sebebiyle, kiracı tarafından enflasyon düzeltmesine tabi tutulması gerekir. </a:t>
            </a:r>
          </a:p>
          <a:p>
            <a:pPr>
              <a:lnSpc>
                <a:spcPct val="150000"/>
              </a:lnSpc>
            </a:pP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58827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A548A7B-2FE7-3656-112F-66CA5FB00358}"/>
              </a:ext>
            </a:extLst>
          </p:cNvPr>
          <p:cNvSpPr>
            <a:spLocks noGrp="1"/>
          </p:cNvSpPr>
          <p:nvPr>
            <p:ph idx="1"/>
          </p:nvPr>
        </p:nvSpPr>
        <p:spPr>
          <a:xfrm>
            <a:off x="0" y="0"/>
            <a:ext cx="12192000" cy="6858000"/>
          </a:xfrm>
        </p:spPr>
        <p:txBody>
          <a:bodyPr>
            <a:normAutofit/>
          </a:bodyPr>
          <a:lstStyle/>
          <a:p>
            <a:pPr>
              <a:lnSpc>
                <a:spcPct val="150000"/>
              </a:lnSpc>
            </a:pPr>
            <a:r>
              <a:rPr lang="tr-TR" sz="1800" b="1" dirty="0">
                <a:solidFill>
                  <a:srgbClr val="0070C0"/>
                </a:solidFill>
                <a:latin typeface="Times New Roman" panose="02020603050405020304" pitchFamily="18" charset="0"/>
                <a:cs typeface="Times New Roman" panose="02020603050405020304" pitchFamily="18" charset="0"/>
              </a:rPr>
              <a:t>31.12.2023 tarihli bilançonun düzeltilme süresi</a:t>
            </a:r>
          </a:p>
          <a:p>
            <a:pPr>
              <a:lnSpc>
                <a:spcPct val="150000"/>
              </a:lnSpc>
            </a:pPr>
            <a:r>
              <a:rPr lang="tr-TR" sz="1800" dirty="0">
                <a:latin typeface="Times New Roman" panose="02020603050405020304" pitchFamily="18" charset="0"/>
                <a:cs typeface="Times New Roman" panose="02020603050405020304" pitchFamily="18" charset="0"/>
              </a:rPr>
              <a:t>Bilanço esasına göre defter tutan işletmeler için 31.03.2024,</a:t>
            </a:r>
          </a:p>
          <a:p>
            <a:pPr>
              <a:lnSpc>
                <a:spcPct val="150000"/>
              </a:lnSpc>
            </a:pPr>
            <a:r>
              <a:rPr lang="tr-TR" sz="1800" dirty="0">
                <a:latin typeface="Times New Roman" panose="02020603050405020304" pitchFamily="18" charset="0"/>
                <a:cs typeface="Times New Roman" panose="02020603050405020304" pitchFamily="18" charset="0"/>
              </a:rPr>
              <a:t>Kurumlar vergisi mükellefleri için 30.04.2024  tarihine kadar mümkündür.</a:t>
            </a:r>
          </a:p>
          <a:p>
            <a:pPr>
              <a:lnSpc>
                <a:spcPct val="150000"/>
              </a:lnSpc>
            </a:pPr>
            <a:r>
              <a:rPr lang="tr-TR" sz="1800" b="1" dirty="0">
                <a:solidFill>
                  <a:srgbClr val="0070C0"/>
                </a:solidFill>
                <a:latin typeface="Times New Roman" panose="02020603050405020304" pitchFamily="18" charset="0"/>
                <a:cs typeface="Times New Roman" panose="02020603050405020304" pitchFamily="18" charset="0"/>
              </a:rPr>
              <a:t>Gelir veya Kurumlar vergisi Beyannamesi ekinde verilecek bilançolar;</a:t>
            </a:r>
          </a:p>
          <a:p>
            <a:pPr>
              <a:lnSpc>
                <a:spcPct val="150000"/>
              </a:lnSpc>
            </a:pPr>
            <a:r>
              <a:rPr lang="tr-TR" sz="1800" dirty="0">
                <a:latin typeface="Times New Roman" panose="02020603050405020304" pitchFamily="18" charset="0"/>
                <a:cs typeface="Times New Roman" panose="02020603050405020304" pitchFamily="18" charset="0"/>
              </a:rPr>
              <a:t>31.12.2023 tarihinde oluşan cari yıl bilançolarıyla birlikte düzeltilmiş bilançolar olmak üzere iki ayrı bilanço yüklenecektir. </a:t>
            </a:r>
          </a:p>
          <a:p>
            <a:pPr>
              <a:lnSpc>
                <a:spcPct val="150000"/>
              </a:lnSpc>
            </a:pPr>
            <a:r>
              <a:rPr lang="tr-TR" sz="1800" b="1" dirty="0">
                <a:solidFill>
                  <a:srgbClr val="0070C0"/>
                </a:solidFill>
                <a:latin typeface="Times New Roman" panose="02020603050405020304" pitchFamily="18" charset="0"/>
                <a:cs typeface="Times New Roman" panose="02020603050405020304" pitchFamily="18" charset="0"/>
              </a:rPr>
              <a:t>Düzeltme işlemlerinin vergisel etkisi;</a:t>
            </a:r>
          </a:p>
          <a:p>
            <a:pPr>
              <a:lnSpc>
                <a:spcPct val="150000"/>
              </a:lnSpc>
            </a:pPr>
            <a:r>
              <a:rPr lang="tr-TR" sz="1800" dirty="0">
                <a:latin typeface="Times New Roman" panose="02020603050405020304" pitchFamily="18" charset="0"/>
                <a:cs typeface="Times New Roman" panose="02020603050405020304" pitchFamily="18" charset="0"/>
              </a:rPr>
              <a:t>31.12.2023 tarihli bilançonun düzeltmesinin vergisel bir etkisi olmayacaktır. Şartların oluşması halinde 2024 yılı için yapılacak düzeltmeler vergisel sonuç doğuracaktır. </a:t>
            </a:r>
          </a:p>
          <a:p>
            <a:r>
              <a:rPr lang="tr-TR" sz="1800" b="1" dirty="0">
                <a:solidFill>
                  <a:srgbClr val="0070C0"/>
                </a:solidFill>
                <a:latin typeface="Times New Roman" panose="02020603050405020304" pitchFamily="18" charset="0"/>
                <a:cs typeface="Times New Roman" panose="02020603050405020304" pitchFamily="18" charset="0"/>
              </a:rPr>
              <a:t>Yapılması gereken ön hazırlıklar;</a:t>
            </a:r>
          </a:p>
          <a:p>
            <a:r>
              <a:rPr lang="tr-TR" sz="1800" dirty="0">
                <a:latin typeface="Times New Roman" panose="02020603050405020304" pitchFamily="18" charset="0"/>
                <a:cs typeface="Times New Roman" panose="02020603050405020304" pitchFamily="18" charset="0"/>
              </a:rPr>
              <a:t>Parasal olmayan kıymetlerin tespit edilmesi,</a:t>
            </a:r>
          </a:p>
          <a:p>
            <a:r>
              <a:rPr lang="tr-TR" sz="1800" dirty="0">
                <a:latin typeface="Times New Roman" panose="02020603050405020304" pitchFamily="18" charset="0"/>
                <a:cs typeface="Times New Roman" panose="02020603050405020304" pitchFamily="18" charset="0"/>
              </a:rPr>
              <a:t>Enflasyon düzeltmesine tabi olacak tutar ve tarihlerin tespiti,</a:t>
            </a:r>
          </a:p>
          <a:p>
            <a:r>
              <a:rPr lang="tr-TR" sz="1800" dirty="0">
                <a:latin typeface="Times New Roman" panose="02020603050405020304" pitchFamily="18" charset="0"/>
                <a:cs typeface="Times New Roman" panose="02020603050405020304" pitchFamily="18" charset="0"/>
              </a:rPr>
              <a:t>Katsayıların tespit edilmesi (Aralık Yİ-ÜFE oranı belli olduktan sonra) </a:t>
            </a:r>
          </a:p>
          <a:p>
            <a:r>
              <a:rPr lang="tr-TR" sz="1800" dirty="0">
                <a:latin typeface="Times New Roman" panose="02020603050405020304" pitchFamily="18" charset="0"/>
                <a:cs typeface="Times New Roman" panose="02020603050405020304" pitchFamily="18" charset="0"/>
              </a:rPr>
              <a:t>Fiilen işletmeden bulunmayan parasal olmayan varlıların düzeltme öncesinde kayıtlardan çıkartılması,</a:t>
            </a:r>
          </a:p>
          <a:p>
            <a:r>
              <a:rPr lang="tr-TR" sz="1800" dirty="0">
                <a:latin typeface="Times New Roman" panose="02020603050405020304" pitchFamily="18" charset="0"/>
                <a:cs typeface="Times New Roman" panose="02020603050405020304" pitchFamily="18" charset="0"/>
              </a:rPr>
              <a:t>Muhasebe programlarının enflasyon düzeltmesine uygun hale getirilmesi,</a:t>
            </a:r>
          </a:p>
        </p:txBody>
      </p:sp>
    </p:spTree>
    <p:extLst>
      <p:ext uri="{BB962C8B-B14F-4D97-AF65-F5344CB8AC3E}">
        <p14:creationId xmlns:p14="http://schemas.microsoft.com/office/powerpoint/2010/main" val="2167262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3B3EF1C3-8770-FA0A-A834-FA63A15FBE32}"/>
              </a:ext>
            </a:extLst>
          </p:cNvPr>
          <p:cNvSpPr txBox="1"/>
          <p:nvPr/>
        </p:nvSpPr>
        <p:spPr>
          <a:xfrm>
            <a:off x="0" y="0"/>
            <a:ext cx="12192000" cy="2945935"/>
          </a:xfrm>
          <a:prstGeom prst="rect">
            <a:avLst/>
          </a:prstGeom>
          <a:noFill/>
        </p:spPr>
        <p:txBody>
          <a:bodyPr wrap="square">
            <a:spAutoFit/>
          </a:bodyPr>
          <a:lstStyle/>
          <a:p>
            <a:pPr algn="just">
              <a:lnSpc>
                <a:spcPct val="150000"/>
              </a:lnSpc>
              <a:spcAft>
                <a:spcPts val="800"/>
              </a:spcAft>
            </a:pPr>
            <a:r>
              <a:rPr lang="tr-TR"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Yeni bir adi ortaklığa veya yeni bir şirkete ortak olmak isterlerse;</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Bu ortaklık payı % 10’un üzerindeyse veya</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Ortağın şirkette kanuni temsilci olması veya </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yönetim kurulu üyesi olması durumunda;</a:t>
            </a:r>
          </a:p>
          <a:p>
            <a:pPr algn="just">
              <a:lnSpc>
                <a:spcPct val="150000"/>
              </a:lnSpc>
              <a:spcAft>
                <a:spcPts val="800"/>
              </a:spcAft>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Bu oluşumun mükellefiyet tahsis ettirebilmesi için 153/A kapsamında terkini yapılmış olan firmanın/kişinin tüm borçlarının ödenmiş olması ve teminat şartının yerine getirilmiş olması gerekir.</a:t>
            </a:r>
          </a:p>
        </p:txBody>
      </p:sp>
    </p:spTree>
    <p:extLst>
      <p:ext uri="{BB962C8B-B14F-4D97-AF65-F5344CB8AC3E}">
        <p14:creationId xmlns:p14="http://schemas.microsoft.com/office/powerpoint/2010/main" val="2145343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24837</TotalTime>
  <Words>10488</Words>
  <Application>Microsoft Office PowerPoint</Application>
  <PresentationFormat>Geniş ekran</PresentationFormat>
  <Paragraphs>975</Paragraphs>
  <Slides>84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84</vt:i4>
      </vt:variant>
    </vt:vector>
  </HeadingPairs>
  <TitlesOfParts>
    <vt:vector size="92" baseType="lpstr">
      <vt:lpstr>Arial</vt:lpstr>
      <vt:lpstr>Arial Narrow</vt:lpstr>
      <vt:lpstr>Bell MT</vt:lpstr>
      <vt:lpstr>Calibri</vt:lpstr>
      <vt:lpstr>Calibri Light</vt:lpstr>
      <vt:lpstr>Georgia</vt:lpstr>
      <vt:lpstr>Times New Roman</vt:lpstr>
      <vt:lpstr>Office Teması</vt:lpstr>
      <vt:lpstr>PowerPoint Sunusu</vt:lpstr>
      <vt:lpstr>Teminat Uygulaması VUK 153 / 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MÜKELLEFİYET KAYDININ ANALİZ VE DEĞERLENDİRME SONUÇLARINA BAĞLI OLARAK TERKİNİ</vt:lpstr>
      <vt:lpstr>PowerPoint Sunusu</vt:lpstr>
      <vt:lpstr>PowerPoint Sunusu</vt:lpstr>
      <vt:lpstr>PowerPoint Sunusu</vt:lpstr>
      <vt:lpstr>PowerPoint Sunusu</vt:lpstr>
      <vt:lpstr>PowerPoint Sunusu</vt:lpstr>
      <vt:lpstr>PowerPoint Sunusu</vt:lpstr>
      <vt:lpstr>PowerPoint Sunusu</vt:lpstr>
      <vt:lpstr>VERGİ USUL KANUNUNDA YER ALAN MÜKELLEF HAKLARI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İZAHA DAVET UYGULAMASI </vt:lpstr>
      <vt:lpstr>PowerPoint Sunusu</vt:lpstr>
      <vt:lpstr>PowerPoint Sunusu</vt:lpstr>
      <vt:lpstr>PowerPoint Sunusu</vt:lpstr>
      <vt:lpstr>PowerPoint Sunusu</vt:lpstr>
      <vt:lpstr>PowerPoint Sunusu</vt:lpstr>
      <vt:lpstr>PİŞMANLIK VE ISLAH </vt:lpstr>
      <vt:lpstr>PowerPoint Sunusu</vt:lpstr>
      <vt:lpstr>CEZALARDA İNDİRİM UYGULAMASI VUK 376. MD.  </vt:lpstr>
      <vt:lpstr>PowerPoint Sunusu</vt:lpstr>
      <vt:lpstr>KANUN YOLUNDAN VAZGEÇME UYGULAMASI </vt:lpstr>
      <vt:lpstr>PowerPoint Sunusu</vt:lpstr>
      <vt:lpstr>PowerPoint Sunusu</vt:lpstr>
      <vt:lpstr>PowerPoint Sunusu</vt:lpstr>
      <vt:lpstr>PowerPoint Sunusu</vt:lpstr>
      <vt:lpstr>ENFLASYON DÜZELTMESİ UYGULAMASI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Gunay Erdem Ozkan</dc:creator>
  <cp:lastModifiedBy>SONY</cp:lastModifiedBy>
  <cp:revision>69</cp:revision>
  <dcterms:created xsi:type="dcterms:W3CDTF">2023-09-20T11:07:36Z</dcterms:created>
  <dcterms:modified xsi:type="dcterms:W3CDTF">2023-11-04T09:40:45Z</dcterms:modified>
</cp:coreProperties>
</file>