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56" r:id="rId2"/>
    <p:sldId id="258" r:id="rId3"/>
    <p:sldId id="274" r:id="rId4"/>
    <p:sldId id="273" r:id="rId5"/>
    <p:sldId id="275" r:id="rId6"/>
    <p:sldId id="257" r:id="rId7"/>
    <p:sldId id="269" r:id="rId8"/>
    <p:sldId id="259" r:id="rId9"/>
    <p:sldId id="268" r:id="rId10"/>
    <p:sldId id="264" r:id="rId11"/>
    <p:sldId id="260" r:id="rId12"/>
    <p:sldId id="266" r:id="rId13"/>
    <p:sldId id="267" r:id="rId14"/>
    <p:sldId id="270" r:id="rId15"/>
    <p:sldId id="272" r:id="rId16"/>
    <p:sldId id="261" r:id="rId17"/>
    <p:sldId id="262" r:id="rId18"/>
    <p:sldId id="263" r:id="rId19"/>
    <p:sldId id="271" r:id="rId20"/>
    <p:sldId id="26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D4C7B5-64C3-46C7-B16E-9076EA94BCE9}" type="datetimeFigureOut">
              <a:rPr lang="tr-TR" smtClean="0"/>
              <a:t>3.02.2024</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A58C89-153E-46A2-93B8-1B86A902ED2B}" type="slidenum">
              <a:rPr lang="tr-TR" smtClean="0"/>
              <a:t>‹#›</a:t>
            </a:fld>
            <a:endParaRPr lang="tr-TR"/>
          </a:p>
        </p:txBody>
      </p:sp>
    </p:spTree>
    <p:extLst>
      <p:ext uri="{BB962C8B-B14F-4D97-AF65-F5344CB8AC3E}">
        <p14:creationId xmlns:p14="http://schemas.microsoft.com/office/powerpoint/2010/main" val="926529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EA58C89-153E-46A2-93B8-1B86A902ED2B}" type="slidenum">
              <a:rPr lang="tr-TR" smtClean="0"/>
              <a:t>1</a:t>
            </a:fld>
            <a:endParaRPr lang="tr-TR"/>
          </a:p>
        </p:txBody>
      </p:sp>
    </p:spTree>
    <p:extLst>
      <p:ext uri="{BB962C8B-B14F-4D97-AF65-F5344CB8AC3E}">
        <p14:creationId xmlns:p14="http://schemas.microsoft.com/office/powerpoint/2010/main" val="2860298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00AAA3AD-5DBA-48EE-9BB5-829D34EFAFF1}" type="datetime9">
              <a:rPr lang="en-US" smtClean="0"/>
              <a:t>2/3/2024 10:26:36 AM</a:t>
            </a:fld>
            <a:endParaRPr lang="en-US" dirty="0"/>
          </a:p>
        </p:txBody>
      </p:sp>
      <p:sp>
        <p:nvSpPr>
          <p:cNvPr id="5" name="Footer Placeholder 4"/>
          <p:cNvSpPr>
            <a:spLocks noGrp="1"/>
          </p:cNvSpPr>
          <p:nvPr>
            <p:ph type="ftr" sz="quarter" idx="11"/>
          </p:nvPr>
        </p:nvSpPr>
        <p:spPr/>
        <p:txBody>
          <a:bodyPr/>
          <a:lstStyle/>
          <a:p>
            <a:r>
              <a:rPr lang="en-US" smtClean="0"/>
              <a:t>ersinumdu@hotmail.com</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493E983-249E-477D-8106-A67DA7E5CB96}" type="datetime9">
              <a:rPr lang="en-US" smtClean="0"/>
              <a:t>2/3/2024 10:26:36 AM</a:t>
            </a:fld>
            <a:endParaRPr lang="en-US" dirty="0"/>
          </a:p>
        </p:txBody>
      </p:sp>
      <p:sp>
        <p:nvSpPr>
          <p:cNvPr id="5" name="Footer Placeholder 4"/>
          <p:cNvSpPr>
            <a:spLocks noGrp="1"/>
          </p:cNvSpPr>
          <p:nvPr>
            <p:ph type="ftr" sz="quarter" idx="11"/>
          </p:nvPr>
        </p:nvSpPr>
        <p:spPr/>
        <p:txBody>
          <a:bodyPr/>
          <a:lstStyle/>
          <a:p>
            <a:r>
              <a:rPr lang="en-US" smtClean="0"/>
              <a:t>ersinumdu@hotmail.com</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6D6D1FC-E8C3-4C32-991B-5AA76B4C164C}" type="datetime9">
              <a:rPr lang="en-US" smtClean="0"/>
              <a:t>2/3/2024 10:26:36 AM</a:t>
            </a:fld>
            <a:endParaRPr lang="en-US" dirty="0"/>
          </a:p>
        </p:txBody>
      </p:sp>
      <p:sp>
        <p:nvSpPr>
          <p:cNvPr id="5" name="Footer Placeholder 4"/>
          <p:cNvSpPr>
            <a:spLocks noGrp="1"/>
          </p:cNvSpPr>
          <p:nvPr>
            <p:ph type="ftr" sz="quarter" idx="11"/>
          </p:nvPr>
        </p:nvSpPr>
        <p:spPr/>
        <p:txBody>
          <a:bodyPr/>
          <a:lstStyle/>
          <a:p>
            <a:r>
              <a:rPr lang="en-US" smtClean="0"/>
              <a:t>ersinumdu@hotmail.com</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C611981F-64C4-4BC4-8F6A-544A0E4E6B9B}" type="datetime9">
              <a:rPr lang="en-US" smtClean="0"/>
              <a:t>2/3/2024 10:26:36 AM</a:t>
            </a:fld>
            <a:endParaRPr lang="en-US" dirty="0"/>
          </a:p>
        </p:txBody>
      </p:sp>
      <p:sp>
        <p:nvSpPr>
          <p:cNvPr id="6" name="Footer Placeholder 5"/>
          <p:cNvSpPr>
            <a:spLocks noGrp="1"/>
          </p:cNvSpPr>
          <p:nvPr>
            <p:ph type="ftr" sz="quarter" idx="11"/>
          </p:nvPr>
        </p:nvSpPr>
        <p:spPr/>
        <p:txBody>
          <a:bodyPr/>
          <a:lstStyle/>
          <a:p>
            <a:r>
              <a:rPr lang="en-US" smtClean="0"/>
              <a:t>ersinumdu@hotmail.com</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AD79C7E9-EE75-4CB1-8F0E-BEA29A6420D9}" type="datetime9">
              <a:rPr lang="en-US" smtClean="0"/>
              <a:t>2/3/2024 10:26:36 AM</a:t>
            </a:fld>
            <a:endParaRPr lang="en-US" dirty="0"/>
          </a:p>
        </p:txBody>
      </p:sp>
      <p:sp>
        <p:nvSpPr>
          <p:cNvPr id="6" name="Footer Placeholder 5"/>
          <p:cNvSpPr>
            <a:spLocks noGrp="1"/>
          </p:cNvSpPr>
          <p:nvPr>
            <p:ph type="ftr" sz="quarter" idx="11"/>
          </p:nvPr>
        </p:nvSpPr>
        <p:spPr/>
        <p:txBody>
          <a:bodyPr/>
          <a:lstStyle/>
          <a:p>
            <a:r>
              <a:rPr lang="en-US" smtClean="0"/>
              <a:t>ersinumdu@hotmail.com</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A648A2A5-12BC-4BD6-A2F6-DE7451EB5591}" type="datetime9">
              <a:rPr lang="en-US" smtClean="0"/>
              <a:t>2/3/2024 10:26:36 AM</a:t>
            </a:fld>
            <a:endParaRPr lang="en-US" dirty="0"/>
          </a:p>
        </p:txBody>
      </p:sp>
      <p:sp>
        <p:nvSpPr>
          <p:cNvPr id="6" name="Footer Placeholder 5"/>
          <p:cNvSpPr>
            <a:spLocks noGrp="1"/>
          </p:cNvSpPr>
          <p:nvPr>
            <p:ph type="ftr" sz="quarter" idx="11"/>
          </p:nvPr>
        </p:nvSpPr>
        <p:spPr/>
        <p:txBody>
          <a:bodyPr/>
          <a:lstStyle/>
          <a:p>
            <a:r>
              <a:rPr lang="en-US" smtClean="0"/>
              <a:t>ersinumdu@hotmail.com</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96B3393-A080-4047-AB8B-07A8B4C3E237}" type="datetime9">
              <a:rPr lang="en-US" smtClean="0"/>
              <a:t>2/3/2024 10:26:36 AM</a:t>
            </a:fld>
            <a:endParaRPr lang="en-US" dirty="0"/>
          </a:p>
        </p:txBody>
      </p:sp>
      <p:sp>
        <p:nvSpPr>
          <p:cNvPr id="5" name="Footer Placeholder 4"/>
          <p:cNvSpPr>
            <a:spLocks noGrp="1"/>
          </p:cNvSpPr>
          <p:nvPr>
            <p:ph type="ftr" sz="quarter" idx="11"/>
          </p:nvPr>
        </p:nvSpPr>
        <p:spPr/>
        <p:txBody>
          <a:bodyPr/>
          <a:lstStyle/>
          <a:p>
            <a:r>
              <a:rPr lang="en-US" smtClean="0"/>
              <a:t>ersinumdu@hotmail.com</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1403BAF-EC51-4163-A3C5-99A6F548E7DD}" type="datetime9">
              <a:rPr lang="en-US" smtClean="0"/>
              <a:t>2/3/2024 10:26:36 AM</a:t>
            </a:fld>
            <a:endParaRPr lang="en-US" dirty="0"/>
          </a:p>
        </p:txBody>
      </p:sp>
      <p:sp>
        <p:nvSpPr>
          <p:cNvPr id="5" name="Footer Placeholder 4"/>
          <p:cNvSpPr>
            <a:spLocks noGrp="1"/>
          </p:cNvSpPr>
          <p:nvPr>
            <p:ph type="ftr" sz="quarter" idx="11"/>
          </p:nvPr>
        </p:nvSpPr>
        <p:spPr/>
        <p:txBody>
          <a:bodyPr/>
          <a:lstStyle/>
          <a:p>
            <a:r>
              <a:rPr lang="en-US" smtClean="0"/>
              <a:t>ersinumdu@hotmail.com</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3B0BAED-B534-4A82-AA01-D1B2A95E16C3}" type="datetime9">
              <a:rPr lang="en-US" smtClean="0"/>
              <a:t>2/3/2024 10:26:36 AM</a:t>
            </a:fld>
            <a:endParaRPr lang="en-US" dirty="0"/>
          </a:p>
        </p:txBody>
      </p:sp>
      <p:sp>
        <p:nvSpPr>
          <p:cNvPr id="5" name="Footer Placeholder 4"/>
          <p:cNvSpPr>
            <a:spLocks noGrp="1"/>
          </p:cNvSpPr>
          <p:nvPr>
            <p:ph type="ftr" sz="quarter" idx="11"/>
          </p:nvPr>
        </p:nvSpPr>
        <p:spPr/>
        <p:txBody>
          <a:bodyPr/>
          <a:lstStyle/>
          <a:p>
            <a:r>
              <a:rPr lang="en-US" smtClean="0"/>
              <a:t>ersinumdu@hotmail.com</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5E894AB-9B64-4671-A318-246EB44D19E3}" type="datetime9">
              <a:rPr lang="en-US" smtClean="0"/>
              <a:t>2/3/2024 10:26:36 AM</a:t>
            </a:fld>
            <a:endParaRPr lang="en-US" dirty="0"/>
          </a:p>
        </p:txBody>
      </p:sp>
      <p:sp>
        <p:nvSpPr>
          <p:cNvPr id="5" name="Footer Placeholder 4"/>
          <p:cNvSpPr>
            <a:spLocks noGrp="1"/>
          </p:cNvSpPr>
          <p:nvPr>
            <p:ph type="ftr" sz="quarter" idx="11"/>
          </p:nvPr>
        </p:nvSpPr>
        <p:spPr/>
        <p:txBody>
          <a:bodyPr/>
          <a:lstStyle/>
          <a:p>
            <a:r>
              <a:rPr lang="en-US" smtClean="0"/>
              <a:t>ersinumdu@hotmail.com</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3B72098-A6D4-4947-985F-26A7893109C4}" type="datetime9">
              <a:rPr lang="en-US" smtClean="0"/>
              <a:t>2/3/2024 10:26:36 AM</a:t>
            </a:fld>
            <a:endParaRPr lang="en-US" dirty="0"/>
          </a:p>
        </p:txBody>
      </p:sp>
      <p:sp>
        <p:nvSpPr>
          <p:cNvPr id="6" name="Footer Placeholder 5"/>
          <p:cNvSpPr>
            <a:spLocks noGrp="1"/>
          </p:cNvSpPr>
          <p:nvPr>
            <p:ph type="ftr" sz="quarter" idx="11"/>
          </p:nvPr>
        </p:nvSpPr>
        <p:spPr/>
        <p:txBody>
          <a:bodyPr/>
          <a:lstStyle/>
          <a:p>
            <a:r>
              <a:rPr lang="en-US" smtClean="0"/>
              <a:t>ersinumdu@hotmail.com</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2B12EDE-6830-454E-BD1C-25315E25026A}" type="datetime9">
              <a:rPr lang="en-US" smtClean="0"/>
              <a:t>2/3/2024 10:26:36 AM</a:t>
            </a:fld>
            <a:endParaRPr lang="en-US" dirty="0"/>
          </a:p>
        </p:txBody>
      </p:sp>
      <p:sp>
        <p:nvSpPr>
          <p:cNvPr id="8" name="Footer Placeholder 7"/>
          <p:cNvSpPr>
            <a:spLocks noGrp="1"/>
          </p:cNvSpPr>
          <p:nvPr>
            <p:ph type="ftr" sz="quarter" idx="11"/>
          </p:nvPr>
        </p:nvSpPr>
        <p:spPr/>
        <p:txBody>
          <a:bodyPr/>
          <a:lstStyle/>
          <a:p>
            <a:r>
              <a:rPr lang="en-US" smtClean="0"/>
              <a:t>ersinumdu@hotmail.com</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CEAC5D1-48A1-4997-9933-32A70331F9CC}" type="datetime9">
              <a:rPr lang="en-US" smtClean="0"/>
              <a:t>2/3/2024 10:26:36 AM</a:t>
            </a:fld>
            <a:endParaRPr lang="en-US" dirty="0"/>
          </a:p>
        </p:txBody>
      </p:sp>
      <p:sp>
        <p:nvSpPr>
          <p:cNvPr id="4" name="Footer Placeholder 3"/>
          <p:cNvSpPr>
            <a:spLocks noGrp="1"/>
          </p:cNvSpPr>
          <p:nvPr>
            <p:ph type="ftr" sz="quarter" idx="11"/>
          </p:nvPr>
        </p:nvSpPr>
        <p:spPr/>
        <p:txBody>
          <a:bodyPr/>
          <a:lstStyle/>
          <a:p>
            <a:r>
              <a:rPr lang="en-US" smtClean="0"/>
              <a:t>ersinumdu@hotmail.com</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71BD9D-C657-4E3A-B6E8-E5E58DF24D8C}" type="datetime9">
              <a:rPr lang="en-US" smtClean="0"/>
              <a:t>2/3/2024 10:26:36 AM</a:t>
            </a:fld>
            <a:endParaRPr lang="en-US" dirty="0"/>
          </a:p>
        </p:txBody>
      </p:sp>
      <p:sp>
        <p:nvSpPr>
          <p:cNvPr id="3" name="Footer Placeholder 2"/>
          <p:cNvSpPr>
            <a:spLocks noGrp="1"/>
          </p:cNvSpPr>
          <p:nvPr>
            <p:ph type="ftr" sz="quarter" idx="11"/>
          </p:nvPr>
        </p:nvSpPr>
        <p:spPr/>
        <p:txBody>
          <a:bodyPr/>
          <a:lstStyle/>
          <a:p>
            <a:r>
              <a:rPr lang="en-US" smtClean="0"/>
              <a:t>ersinumdu@hotmail.com</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31459DF-013D-4F19-88D0-681C04E6EE86}" type="datetime9">
              <a:rPr lang="en-US" smtClean="0"/>
              <a:t>2/3/2024 10:26:36 AM</a:t>
            </a:fld>
            <a:endParaRPr lang="en-US" dirty="0"/>
          </a:p>
        </p:txBody>
      </p:sp>
      <p:sp>
        <p:nvSpPr>
          <p:cNvPr id="6" name="Footer Placeholder 5"/>
          <p:cNvSpPr>
            <a:spLocks noGrp="1"/>
          </p:cNvSpPr>
          <p:nvPr>
            <p:ph type="ftr" sz="quarter" idx="11"/>
          </p:nvPr>
        </p:nvSpPr>
        <p:spPr/>
        <p:txBody>
          <a:bodyPr/>
          <a:lstStyle/>
          <a:p>
            <a:r>
              <a:rPr lang="en-US" smtClean="0"/>
              <a:t>ersinumdu@hotmail.com</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F852895-4C12-4F8A-9254-03E2FCEB1E48}" type="datetime9">
              <a:rPr lang="en-US" smtClean="0"/>
              <a:t>2/3/2024 10:26:36 AM</a:t>
            </a:fld>
            <a:endParaRPr lang="en-US" dirty="0"/>
          </a:p>
        </p:txBody>
      </p:sp>
      <p:sp>
        <p:nvSpPr>
          <p:cNvPr id="6" name="Footer Placeholder 5"/>
          <p:cNvSpPr>
            <a:spLocks noGrp="1"/>
          </p:cNvSpPr>
          <p:nvPr>
            <p:ph type="ftr" sz="quarter" idx="11"/>
          </p:nvPr>
        </p:nvSpPr>
        <p:spPr/>
        <p:txBody>
          <a:bodyPr/>
          <a:lstStyle/>
          <a:p>
            <a:r>
              <a:rPr lang="en-US" smtClean="0"/>
              <a:t>ersinumdu@hotmail.com</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9FBDDCC-E03D-4A15-9EFA-77804E8CC7F3}" type="datetime9">
              <a:rPr lang="en-US" smtClean="0"/>
              <a:t>2/3/2024 10:26:36 AM</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ersinumdu@hotmail.com</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3"/>
          <a:stretch>
            <a:fillRect/>
          </a:stretch>
        </p:blipFill>
        <p:spPr>
          <a:xfrm>
            <a:off x="2506484" y="98470"/>
            <a:ext cx="8530710" cy="5890206"/>
          </a:xfrm>
          <a:prstGeom prst="rect">
            <a:avLst/>
          </a:prstGeom>
        </p:spPr>
      </p:pic>
      <p:sp>
        <p:nvSpPr>
          <p:cNvPr id="7" name="Veri Yer Tutucusu 6"/>
          <p:cNvSpPr>
            <a:spLocks noGrp="1"/>
          </p:cNvSpPr>
          <p:nvPr>
            <p:ph type="dt" sz="half" idx="10"/>
          </p:nvPr>
        </p:nvSpPr>
        <p:spPr>
          <a:xfrm>
            <a:off x="9672034" y="6130437"/>
            <a:ext cx="1835861" cy="370396"/>
          </a:xfrm>
        </p:spPr>
        <p:txBody>
          <a:bodyPr/>
          <a:lstStyle/>
          <a:p>
            <a:fld id="{22AF0C17-4357-48EA-AB73-C7F5D1696791}" type="datetime9">
              <a:rPr lang="en-US" smtClean="0"/>
              <a:t>2/3/2024 10:26:36 AM</a:t>
            </a:fld>
            <a:endParaRPr lang="en-US" dirty="0"/>
          </a:p>
        </p:txBody>
      </p:sp>
      <p:sp>
        <p:nvSpPr>
          <p:cNvPr id="8" name="Altbilgi Yer Tutucusu 7"/>
          <p:cNvSpPr>
            <a:spLocks noGrp="1"/>
          </p:cNvSpPr>
          <p:nvPr>
            <p:ph type="ftr" sz="quarter" idx="11"/>
          </p:nvPr>
        </p:nvSpPr>
        <p:spPr/>
        <p:txBody>
          <a:bodyPr/>
          <a:lstStyle/>
          <a:p>
            <a:r>
              <a:rPr lang="en-US" smtClean="0"/>
              <a:t>ersinumdu@hotmail.com</a:t>
            </a:r>
            <a:endParaRPr lang="en-US" dirty="0"/>
          </a:p>
        </p:txBody>
      </p:sp>
      <p:sp>
        <p:nvSpPr>
          <p:cNvPr id="9" name="Slayt Numarası Yer Tutucusu 8"/>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3639064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00568" y="3747752"/>
            <a:ext cx="9791432" cy="2678806"/>
          </a:xfrm>
        </p:spPr>
        <p:txBody>
          <a:bodyPr>
            <a:noAutofit/>
          </a:bodyPr>
          <a:lstStyle/>
          <a:p>
            <a:r>
              <a:rPr lang="tr-TR" sz="2000" b="1" i="1" dirty="0"/>
              <a:t>Örnek</a:t>
            </a:r>
            <a:r>
              <a:rPr lang="tr-TR" sz="2000" b="1" dirty="0"/>
              <a:t>: </a:t>
            </a:r>
            <a:r>
              <a:rPr lang="tr-TR" sz="2000" dirty="0"/>
              <a:t>Aylık brüt 40.000 TL ücret alan bir işçinin %15 (SGK ve İşsizlik</a:t>
            </a:r>
            <a:br>
              <a:rPr lang="tr-TR" sz="2000" dirty="0"/>
            </a:br>
            <a:r>
              <a:rPr lang="tr-TR" sz="2000" dirty="0"/>
              <a:t>sigortası primi) eksiltildikten sonra kalan 34.000 TL ücret vergi</a:t>
            </a:r>
            <a:br>
              <a:rPr lang="tr-TR" sz="2000" dirty="0"/>
            </a:br>
            <a:r>
              <a:rPr lang="tr-TR" sz="2000" dirty="0"/>
              <a:t>matrahı safi ücrettir ve işçiden %15 </a:t>
            </a:r>
            <a:r>
              <a:rPr lang="tr-TR" sz="2000" dirty="0" smtClean="0"/>
              <a:t>gelir vergisi oranına haizdir. </a:t>
            </a:r>
            <a:r>
              <a:rPr lang="tr-TR" sz="2000" dirty="0"/>
              <a:t>E</a:t>
            </a:r>
            <a:r>
              <a:rPr lang="tr-TR" sz="2000" dirty="0" smtClean="0"/>
              <a:t>ğer </a:t>
            </a:r>
            <a:r>
              <a:rPr lang="tr-TR" sz="2000" dirty="0"/>
              <a:t>işçi bu şekilde </a:t>
            </a:r>
            <a:r>
              <a:rPr lang="tr-TR" sz="2000" dirty="0" smtClean="0"/>
              <a:t>aynen 40.000 </a:t>
            </a:r>
            <a:r>
              <a:rPr lang="tr-TR" sz="2000" dirty="0"/>
              <a:t>TL brüt ücret almaya devam etmesi halinde</a:t>
            </a:r>
            <a:br>
              <a:rPr lang="tr-TR" sz="2000" dirty="0"/>
            </a:br>
            <a:r>
              <a:rPr lang="tr-TR" sz="2000" dirty="0" smtClean="0"/>
              <a:t>4. aydaki </a:t>
            </a:r>
            <a:r>
              <a:rPr lang="tr-TR" sz="2000" dirty="0"/>
              <a:t>kümülatif vergi </a:t>
            </a:r>
            <a:r>
              <a:rPr lang="tr-TR" sz="2000" dirty="0" smtClean="0"/>
              <a:t>matrahı, 102.000 TL iken 136.000 TL olduğu ve böylece kümülatif </a:t>
            </a:r>
            <a:r>
              <a:rPr lang="tr-TR" sz="2000" dirty="0"/>
              <a:t>110.000 TL'nin üstüne çıktığı için, </a:t>
            </a:r>
            <a:r>
              <a:rPr lang="tr-TR" sz="2000" dirty="0" smtClean="0"/>
              <a:t>4. ayda ödenen </a:t>
            </a:r>
            <a:r>
              <a:rPr lang="tr-TR" sz="2000" dirty="0"/>
              <a:t>40.000 TL brüt </a:t>
            </a:r>
            <a:r>
              <a:rPr lang="tr-TR" sz="2000" dirty="0" smtClean="0"/>
              <a:t>ücretten </a:t>
            </a:r>
            <a:r>
              <a:rPr lang="tr-TR" sz="2000" dirty="0"/>
              <a:t>tahakkuk eden 34.000 </a:t>
            </a:r>
            <a:r>
              <a:rPr lang="tr-TR" sz="2000" dirty="0" smtClean="0"/>
              <a:t>TL gelir vergisi matrahının  </a:t>
            </a:r>
            <a:r>
              <a:rPr lang="tr-TR" sz="2000" dirty="0"/>
              <a:t>8</a:t>
            </a:r>
            <a:r>
              <a:rPr lang="tr-TR" sz="2000" dirty="0" smtClean="0"/>
              <a:t>000 </a:t>
            </a:r>
            <a:r>
              <a:rPr lang="tr-TR" sz="2000" dirty="0"/>
              <a:t>TL'si %15, </a:t>
            </a:r>
            <a:r>
              <a:rPr lang="tr-TR" sz="2000" dirty="0" smtClean="0"/>
              <a:t>26.000 </a:t>
            </a:r>
            <a:r>
              <a:rPr lang="tr-TR" sz="2000" dirty="0"/>
              <a:t>TL'si %</a:t>
            </a:r>
            <a:r>
              <a:rPr lang="tr-TR" sz="2000" dirty="0" smtClean="0"/>
              <a:t>20'lik vergi oranı ile gelir vergisine tabi </a:t>
            </a:r>
            <a:r>
              <a:rPr lang="tr-TR" sz="2000" dirty="0"/>
              <a:t>olur.</a:t>
            </a:r>
          </a:p>
        </p:txBody>
      </p:sp>
      <p:pic>
        <p:nvPicPr>
          <p:cNvPr id="4" name="İçerik Yer Tutucusu 3"/>
          <p:cNvPicPr>
            <a:picLocks noGrp="1" noChangeAspect="1"/>
          </p:cNvPicPr>
          <p:nvPr>
            <p:ph idx="1"/>
          </p:nvPr>
        </p:nvPicPr>
        <p:blipFill>
          <a:blip r:embed="rId2"/>
          <a:stretch>
            <a:fillRect/>
          </a:stretch>
        </p:blipFill>
        <p:spPr>
          <a:xfrm>
            <a:off x="2400567" y="204988"/>
            <a:ext cx="8911687" cy="3375339"/>
          </a:xfrm>
          <a:prstGeom prst="rect">
            <a:avLst/>
          </a:prstGeom>
        </p:spPr>
      </p:pic>
      <p:sp>
        <p:nvSpPr>
          <p:cNvPr id="3" name="Veri Yer Tutucusu 2"/>
          <p:cNvSpPr>
            <a:spLocks noGrp="1"/>
          </p:cNvSpPr>
          <p:nvPr>
            <p:ph type="dt" sz="half" idx="10"/>
          </p:nvPr>
        </p:nvSpPr>
        <p:spPr/>
        <p:txBody>
          <a:bodyPr/>
          <a:lstStyle/>
          <a:p>
            <a:fld id="{83F178AA-1AD6-4808-ABF7-0E0B078AAF06}" type="datetime9">
              <a:rPr lang="en-US" smtClean="0"/>
              <a:t>2/3/2024 10:26:36 AM</a:t>
            </a:fld>
            <a:endParaRPr lang="en-US" dirty="0"/>
          </a:p>
        </p:txBody>
      </p:sp>
      <p:sp>
        <p:nvSpPr>
          <p:cNvPr id="5" name="Altbilgi Yer Tutucusu 4"/>
          <p:cNvSpPr>
            <a:spLocks noGrp="1"/>
          </p:cNvSpPr>
          <p:nvPr>
            <p:ph type="ftr" sz="quarter" idx="11"/>
          </p:nvPr>
        </p:nvSpPr>
        <p:spPr/>
        <p:txBody>
          <a:bodyPr/>
          <a:lstStyle/>
          <a:p>
            <a:r>
              <a:rPr lang="en-US" smtClean="0"/>
              <a:t>ersinumdu@hotmail.com</a:t>
            </a:r>
            <a:endParaRPr lang="en-US"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923053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2221136" y="1223493"/>
            <a:ext cx="9241061" cy="5034476"/>
          </a:xfrm>
          <a:prstGeom prst="rect">
            <a:avLst/>
          </a:prstGeom>
        </p:spPr>
      </p:pic>
      <p:sp>
        <p:nvSpPr>
          <p:cNvPr id="2" name="Dikdörtgen 1"/>
          <p:cNvSpPr/>
          <p:nvPr/>
        </p:nvSpPr>
        <p:spPr>
          <a:xfrm>
            <a:off x="2221135" y="388393"/>
            <a:ext cx="9331213" cy="461665"/>
          </a:xfrm>
          <a:prstGeom prst="rect">
            <a:avLst/>
          </a:prstGeom>
        </p:spPr>
        <p:txBody>
          <a:bodyPr wrap="square">
            <a:spAutoFit/>
          </a:bodyPr>
          <a:lstStyle/>
          <a:p>
            <a:r>
              <a:rPr lang="tr-TR" sz="2400" b="1" dirty="0"/>
              <a:t>ASGARİ </a:t>
            </a:r>
            <a:r>
              <a:rPr lang="tr-TR" sz="2400" b="1" dirty="0" smtClean="0"/>
              <a:t>ÜCRET ÜSTÜ ÇALIŞANLARDA </a:t>
            </a:r>
            <a:r>
              <a:rPr lang="tr-TR" sz="2400" b="1" dirty="0"/>
              <a:t>ÜCRET HESAPLAMA</a:t>
            </a:r>
            <a:endParaRPr lang="tr-TR" sz="2400" dirty="0"/>
          </a:p>
        </p:txBody>
      </p:sp>
      <p:sp>
        <p:nvSpPr>
          <p:cNvPr id="3" name="Veri Yer Tutucusu 2"/>
          <p:cNvSpPr>
            <a:spLocks noGrp="1"/>
          </p:cNvSpPr>
          <p:nvPr>
            <p:ph type="dt" sz="half" idx="10"/>
          </p:nvPr>
        </p:nvSpPr>
        <p:spPr/>
        <p:txBody>
          <a:bodyPr/>
          <a:lstStyle/>
          <a:p>
            <a:fld id="{8B60BA6E-F03A-42E9-81CF-4D15F9E3B94C}" type="datetime9">
              <a:rPr lang="en-US" smtClean="0"/>
              <a:t>2/3/2024 10:26:36 AM</a:t>
            </a:fld>
            <a:endParaRPr lang="en-US" dirty="0"/>
          </a:p>
        </p:txBody>
      </p:sp>
      <p:sp>
        <p:nvSpPr>
          <p:cNvPr id="5" name="Altbilgi Yer Tutucusu 4"/>
          <p:cNvSpPr>
            <a:spLocks noGrp="1"/>
          </p:cNvSpPr>
          <p:nvPr>
            <p:ph type="ftr" sz="quarter" idx="11"/>
          </p:nvPr>
        </p:nvSpPr>
        <p:spPr/>
        <p:txBody>
          <a:bodyPr/>
          <a:lstStyle/>
          <a:p>
            <a:r>
              <a:rPr lang="en-US" smtClean="0"/>
              <a:t>ersinumdu@hotmail.com</a:t>
            </a:r>
            <a:endParaRPr lang="en-US"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69413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2576803" y="1188567"/>
            <a:ext cx="8177056" cy="4838745"/>
          </a:xfrm>
          <a:prstGeom prst="rect">
            <a:avLst/>
          </a:prstGeom>
        </p:spPr>
      </p:pic>
      <p:sp>
        <p:nvSpPr>
          <p:cNvPr id="5" name="Dikdörtgen 4"/>
          <p:cNvSpPr/>
          <p:nvPr/>
        </p:nvSpPr>
        <p:spPr>
          <a:xfrm>
            <a:off x="2262388" y="530061"/>
            <a:ext cx="9264203" cy="461665"/>
          </a:xfrm>
          <a:prstGeom prst="rect">
            <a:avLst/>
          </a:prstGeom>
        </p:spPr>
        <p:txBody>
          <a:bodyPr wrap="square">
            <a:spAutoFit/>
          </a:bodyPr>
          <a:lstStyle/>
          <a:p>
            <a:r>
              <a:rPr lang="tr-TR" sz="2400" b="1" dirty="0"/>
              <a:t>ASGARİ ÜCRETLİ </a:t>
            </a:r>
            <a:r>
              <a:rPr lang="tr-TR" sz="2400" b="1" dirty="0" smtClean="0"/>
              <a:t>SGDP’Lİ </a:t>
            </a:r>
            <a:r>
              <a:rPr lang="tr-TR" sz="2400" b="1" dirty="0"/>
              <a:t>ÇALIŞANLARDA ÜCRET HESAPLAMA</a:t>
            </a:r>
            <a:endParaRPr lang="tr-TR" sz="2400" dirty="0"/>
          </a:p>
        </p:txBody>
      </p:sp>
      <p:sp>
        <p:nvSpPr>
          <p:cNvPr id="2" name="Veri Yer Tutucusu 1"/>
          <p:cNvSpPr>
            <a:spLocks noGrp="1"/>
          </p:cNvSpPr>
          <p:nvPr>
            <p:ph type="dt" sz="half" idx="10"/>
          </p:nvPr>
        </p:nvSpPr>
        <p:spPr/>
        <p:txBody>
          <a:bodyPr/>
          <a:lstStyle/>
          <a:p>
            <a:fld id="{A309DD32-84CD-431A-888C-B3BD321023EC}" type="datetime9">
              <a:rPr lang="en-US" smtClean="0"/>
              <a:t>2/3/2024 10:26:36 AM</a:t>
            </a:fld>
            <a:endParaRPr lang="en-US" dirty="0"/>
          </a:p>
        </p:txBody>
      </p:sp>
      <p:sp>
        <p:nvSpPr>
          <p:cNvPr id="3" name="Altbilgi Yer Tutucusu 2"/>
          <p:cNvSpPr>
            <a:spLocks noGrp="1"/>
          </p:cNvSpPr>
          <p:nvPr>
            <p:ph type="ftr" sz="quarter" idx="11"/>
          </p:nvPr>
        </p:nvSpPr>
        <p:spPr/>
        <p:txBody>
          <a:bodyPr/>
          <a:lstStyle/>
          <a:p>
            <a:r>
              <a:rPr lang="en-US" smtClean="0"/>
              <a:t>ersinumdu@hotmail.com</a:t>
            </a:r>
            <a:endParaRPr lang="en-US"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3907238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81556" y="121834"/>
            <a:ext cx="8911687" cy="1280890"/>
          </a:xfrm>
        </p:spPr>
        <p:txBody>
          <a:bodyPr>
            <a:normAutofit/>
          </a:bodyPr>
          <a:lstStyle/>
          <a:p>
            <a:r>
              <a:rPr lang="tr-TR" sz="2800" b="1" dirty="0" smtClean="0"/>
              <a:t>VERGİ İSTİSNASINDAN DOLAYI NET ÜCRETİN ASGARİ ÜCRETİN ALTINA DÜŞMESİ</a:t>
            </a:r>
            <a:endParaRPr lang="tr-TR" sz="2800" dirty="0"/>
          </a:p>
        </p:txBody>
      </p:sp>
      <p:pic>
        <p:nvPicPr>
          <p:cNvPr id="4" name="İçerik Yer Tutucusu 3"/>
          <p:cNvPicPr>
            <a:picLocks noGrp="1" noChangeAspect="1"/>
          </p:cNvPicPr>
          <p:nvPr>
            <p:ph idx="1"/>
          </p:nvPr>
        </p:nvPicPr>
        <p:blipFill>
          <a:blip r:embed="rId2"/>
          <a:stretch>
            <a:fillRect/>
          </a:stretch>
        </p:blipFill>
        <p:spPr>
          <a:xfrm>
            <a:off x="1781555" y="993976"/>
            <a:ext cx="9822309" cy="3822723"/>
          </a:xfrm>
          <a:prstGeom prst="rect">
            <a:avLst/>
          </a:prstGeom>
        </p:spPr>
      </p:pic>
      <p:sp>
        <p:nvSpPr>
          <p:cNvPr id="5" name="Metin kutusu 4"/>
          <p:cNvSpPr txBox="1"/>
          <p:nvPr/>
        </p:nvSpPr>
        <p:spPr>
          <a:xfrm>
            <a:off x="1931831" y="4726547"/>
            <a:ext cx="9672033" cy="2031325"/>
          </a:xfrm>
          <a:prstGeom prst="rect">
            <a:avLst/>
          </a:prstGeom>
          <a:noFill/>
        </p:spPr>
        <p:txBody>
          <a:bodyPr wrap="square" rtlCol="0">
            <a:spAutoFit/>
          </a:bodyPr>
          <a:lstStyle/>
          <a:p>
            <a:pPr algn="just"/>
            <a:r>
              <a:rPr lang="tr-TR" dirty="0"/>
              <a:t>Tabloda görüldüğü üzere; işçiye 6. ayda brüt ücreti 35.000 TL </a:t>
            </a:r>
            <a:r>
              <a:rPr lang="tr-TR" dirty="0" smtClean="0"/>
              <a:t>olacak şekilde </a:t>
            </a:r>
            <a:r>
              <a:rPr lang="tr-TR" dirty="0"/>
              <a:t>ikramiye, fazla mesai vs. bir ödeme yapılmış ve işçinin </a:t>
            </a:r>
            <a:r>
              <a:rPr lang="tr-TR" dirty="0" smtClean="0"/>
              <a:t>gelir vergisi </a:t>
            </a:r>
            <a:r>
              <a:rPr lang="tr-TR" dirty="0"/>
              <a:t>matrahı ve dolayısıyla kümülatif vergi matrahı arttığı için </a:t>
            </a:r>
            <a:r>
              <a:rPr lang="tr-TR" dirty="0" smtClean="0"/>
              <a:t>vergi oranı </a:t>
            </a:r>
            <a:r>
              <a:rPr lang="tr-TR" dirty="0"/>
              <a:t>da normalde %15 olması gerekirken %20'lik dilime geçiş olmuştur</a:t>
            </a:r>
            <a:r>
              <a:rPr lang="tr-TR" dirty="0" smtClean="0"/>
              <a:t>, ancak </a:t>
            </a:r>
            <a:r>
              <a:rPr lang="tr-TR" dirty="0"/>
              <a:t>gelir vergisi istisnasındaki gelir vergisi oranı hala %15 olduğu </a:t>
            </a:r>
            <a:r>
              <a:rPr lang="tr-TR" dirty="0" smtClean="0"/>
              <a:t>için işçiden </a:t>
            </a:r>
            <a:r>
              <a:rPr lang="tr-TR" dirty="0"/>
              <a:t>7. aydaki kesilen gelir vergisi miktarını (3.400,43TL), gelir </a:t>
            </a:r>
            <a:r>
              <a:rPr lang="tr-TR" dirty="0" smtClean="0"/>
              <a:t>vergisi istisnası </a:t>
            </a:r>
            <a:r>
              <a:rPr lang="tr-TR" dirty="0"/>
              <a:t>miktarı (3.001,06TL) karşılamamış ve 7. ayda işçinin eline </a:t>
            </a:r>
            <a:r>
              <a:rPr lang="tr-TR" dirty="0" smtClean="0"/>
              <a:t>net asgari </a:t>
            </a:r>
            <a:r>
              <a:rPr lang="tr-TR" dirty="0"/>
              <a:t>ücretten daha düşük (16.602,76TL) ücret geçmiştir.</a:t>
            </a:r>
          </a:p>
        </p:txBody>
      </p:sp>
      <p:sp>
        <p:nvSpPr>
          <p:cNvPr id="3" name="Veri Yer Tutucusu 2"/>
          <p:cNvSpPr>
            <a:spLocks noGrp="1"/>
          </p:cNvSpPr>
          <p:nvPr>
            <p:ph type="dt" sz="half" idx="10"/>
          </p:nvPr>
        </p:nvSpPr>
        <p:spPr/>
        <p:txBody>
          <a:bodyPr/>
          <a:lstStyle/>
          <a:p>
            <a:fld id="{F62F8AB4-D95B-4B85-A4CE-6F7DB9D901D2}" type="datetime9">
              <a:rPr lang="en-US" smtClean="0"/>
              <a:t>2/3/2024 10:26:36 AM</a:t>
            </a:fld>
            <a:endParaRPr lang="en-US" dirty="0"/>
          </a:p>
        </p:txBody>
      </p:sp>
      <p:sp>
        <p:nvSpPr>
          <p:cNvPr id="6" name="Altbilgi Yer Tutucusu 5"/>
          <p:cNvSpPr>
            <a:spLocks noGrp="1"/>
          </p:cNvSpPr>
          <p:nvPr>
            <p:ph type="ftr" sz="quarter" idx="11"/>
          </p:nvPr>
        </p:nvSpPr>
        <p:spPr/>
        <p:txBody>
          <a:bodyPr/>
          <a:lstStyle/>
          <a:p>
            <a:r>
              <a:rPr lang="en-US" smtClean="0"/>
              <a:t>ersinumdu@hotmail.com</a:t>
            </a:r>
            <a:endParaRPr lang="en-US" dirty="0"/>
          </a:p>
        </p:txBody>
      </p:sp>
      <p:sp>
        <p:nvSpPr>
          <p:cNvPr id="7" name="Slayt Numarası Yer Tutucusu 6"/>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4140210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30041" y="147337"/>
            <a:ext cx="10067007" cy="844336"/>
          </a:xfrm>
        </p:spPr>
        <p:txBody>
          <a:bodyPr>
            <a:normAutofit fontScale="90000"/>
          </a:bodyPr>
          <a:lstStyle/>
          <a:p>
            <a:r>
              <a:rPr lang="tr-TR" sz="2800" dirty="0"/>
              <a:t>ÜCRET HESAP PUSULASINDA KALEM </a:t>
            </a:r>
            <a:r>
              <a:rPr lang="tr-TR" sz="2800" dirty="0" err="1"/>
              <a:t>KALEM</a:t>
            </a:r>
            <a:r>
              <a:rPr lang="tr-TR" sz="2800" dirty="0"/>
              <a:t> BRÜTTEN NETE HESAPLAMALAR KAFA KARIŞIKLIĞINA SEBEP OLUR</a:t>
            </a:r>
          </a:p>
        </p:txBody>
      </p:sp>
      <p:pic>
        <p:nvPicPr>
          <p:cNvPr id="7" name="İçerik Yer Tutucusu 6"/>
          <p:cNvPicPr>
            <a:picLocks noGrp="1" noChangeAspect="1"/>
          </p:cNvPicPr>
          <p:nvPr>
            <p:ph idx="1"/>
          </p:nvPr>
        </p:nvPicPr>
        <p:blipFill>
          <a:blip r:embed="rId2"/>
          <a:stretch>
            <a:fillRect/>
          </a:stretch>
        </p:blipFill>
        <p:spPr>
          <a:xfrm>
            <a:off x="2434107" y="1152907"/>
            <a:ext cx="9362941" cy="4758943"/>
          </a:xfrm>
          <a:prstGeom prst="rect">
            <a:avLst/>
          </a:prstGeom>
        </p:spPr>
      </p:pic>
      <p:sp>
        <p:nvSpPr>
          <p:cNvPr id="4" name="Veri Yer Tutucusu 3"/>
          <p:cNvSpPr>
            <a:spLocks noGrp="1"/>
          </p:cNvSpPr>
          <p:nvPr>
            <p:ph type="dt" sz="half" idx="10"/>
          </p:nvPr>
        </p:nvSpPr>
        <p:spPr/>
        <p:txBody>
          <a:bodyPr/>
          <a:lstStyle/>
          <a:p>
            <a:fld id="{E3B0BAED-B534-4A82-AA01-D1B2A95E16C3}" type="datetime9">
              <a:rPr lang="en-US" smtClean="0"/>
              <a:t>2/3/2024 10:26:36 AM</a:t>
            </a:fld>
            <a:endParaRPr lang="en-US" dirty="0"/>
          </a:p>
        </p:txBody>
      </p:sp>
      <p:sp>
        <p:nvSpPr>
          <p:cNvPr id="5" name="Altbilgi Yer Tutucusu 4"/>
          <p:cNvSpPr>
            <a:spLocks noGrp="1"/>
          </p:cNvSpPr>
          <p:nvPr>
            <p:ph type="ftr" sz="quarter" idx="11"/>
          </p:nvPr>
        </p:nvSpPr>
        <p:spPr/>
        <p:txBody>
          <a:bodyPr/>
          <a:lstStyle/>
          <a:p>
            <a:r>
              <a:rPr lang="en-US" smtClean="0"/>
              <a:t>ersinumdu@hotmail.com</a:t>
            </a:r>
            <a:endParaRPr lang="en-US"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919892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ARABULUCULUK SONUCU FESİHLERDE YAPILAN ÖDEMELER</a:t>
            </a:r>
            <a:endParaRPr lang="tr-TR" dirty="0"/>
          </a:p>
        </p:txBody>
      </p:sp>
      <p:sp>
        <p:nvSpPr>
          <p:cNvPr id="3" name="İçerik Yer Tutucusu 2"/>
          <p:cNvSpPr>
            <a:spLocks noGrp="1"/>
          </p:cNvSpPr>
          <p:nvPr>
            <p:ph idx="1"/>
          </p:nvPr>
        </p:nvSpPr>
        <p:spPr>
          <a:xfrm>
            <a:off x="2554354" y="2126222"/>
            <a:ext cx="8263900" cy="3777622"/>
          </a:xfrm>
        </p:spPr>
        <p:txBody>
          <a:bodyPr>
            <a:normAutofit/>
          </a:bodyPr>
          <a:lstStyle/>
          <a:p>
            <a:r>
              <a:rPr lang="tr-TR" b="1" dirty="0" smtClean="0"/>
              <a:t>SGK’YA GÖRE; </a:t>
            </a:r>
            <a:r>
              <a:rPr lang="tr-TR" dirty="0" smtClean="0"/>
              <a:t>2020/20 </a:t>
            </a:r>
            <a:r>
              <a:rPr lang="tr-TR" dirty="0"/>
              <a:t>sayılı genelgenin 8. bölüm 12. Kısmında; Arabuluculuk </a:t>
            </a:r>
            <a:r>
              <a:rPr lang="tr-TR" dirty="0" smtClean="0"/>
              <a:t>faaliyeti sonunda </a:t>
            </a:r>
            <a:r>
              <a:rPr lang="tr-TR" dirty="0"/>
              <a:t>tanzim edilen ve ilam niteliğinde bulunan anlaşma </a:t>
            </a:r>
            <a:r>
              <a:rPr lang="tr-TR" dirty="0" smtClean="0"/>
              <a:t>belgesi uyarınca </a:t>
            </a:r>
            <a:r>
              <a:rPr lang="tr-TR" dirty="0"/>
              <a:t>geriye yönelik ücret ve ücret niteliğinde ödeme yapılması </a:t>
            </a:r>
            <a:r>
              <a:rPr lang="tr-TR" dirty="0" smtClean="0"/>
              <a:t>halinde bu </a:t>
            </a:r>
            <a:r>
              <a:rPr lang="tr-TR" dirty="0"/>
              <a:t>ödemelerin sigorta prime tabi tutulması gerektiği belirtilmiştir.</a:t>
            </a:r>
          </a:p>
          <a:p>
            <a:r>
              <a:rPr lang="tr-TR" b="1" dirty="0" smtClean="0"/>
              <a:t>VERGİYE GÖRE;</a:t>
            </a:r>
            <a:r>
              <a:rPr lang="tr-TR" b="1" dirty="0"/>
              <a:t> </a:t>
            </a:r>
            <a:r>
              <a:rPr lang="tr-TR" dirty="0" smtClean="0"/>
              <a:t>193 </a:t>
            </a:r>
            <a:r>
              <a:rPr lang="tr-TR" dirty="0"/>
              <a:t>sayılı Kanun hükmü </a:t>
            </a:r>
            <a:r>
              <a:rPr lang="tr-TR" dirty="0" smtClean="0"/>
              <a:t>çerçevesinde Arabuluculuk </a:t>
            </a:r>
            <a:r>
              <a:rPr lang="tr-TR" dirty="0"/>
              <a:t>faaliyeti sonunda tanzim edilen ve ilam </a:t>
            </a:r>
            <a:r>
              <a:rPr lang="tr-TR" dirty="0" smtClean="0"/>
              <a:t>niteliğinde bulunan </a:t>
            </a:r>
            <a:r>
              <a:rPr lang="tr-TR" dirty="0"/>
              <a:t>anlaşma belgesinde vergiye tabi tutulacak ödemeler </a:t>
            </a:r>
            <a:r>
              <a:rPr lang="tr-TR" dirty="0" smtClean="0"/>
              <a:t>yapılması kararlaştırıldığında </a:t>
            </a:r>
            <a:r>
              <a:rPr lang="tr-TR" dirty="0"/>
              <a:t>söz konusu ödemelerin vergiye tabi </a:t>
            </a:r>
            <a:r>
              <a:rPr lang="tr-TR" dirty="0" smtClean="0"/>
              <a:t>tutulması gerekir</a:t>
            </a:r>
            <a:r>
              <a:rPr lang="tr-TR" dirty="0"/>
              <a:t>.</a:t>
            </a:r>
          </a:p>
        </p:txBody>
      </p:sp>
      <p:sp>
        <p:nvSpPr>
          <p:cNvPr id="4" name="Veri Yer Tutucusu 3"/>
          <p:cNvSpPr>
            <a:spLocks noGrp="1"/>
          </p:cNvSpPr>
          <p:nvPr>
            <p:ph type="dt" sz="half" idx="10"/>
          </p:nvPr>
        </p:nvSpPr>
        <p:spPr/>
        <p:txBody>
          <a:bodyPr/>
          <a:lstStyle/>
          <a:p>
            <a:fld id="{E3B0BAED-B534-4A82-AA01-D1B2A95E16C3}" type="datetime9">
              <a:rPr lang="en-US" smtClean="0"/>
              <a:t>2/3/2024 10:26:36 AM</a:t>
            </a:fld>
            <a:endParaRPr lang="en-US" dirty="0"/>
          </a:p>
        </p:txBody>
      </p:sp>
      <p:sp>
        <p:nvSpPr>
          <p:cNvPr id="5" name="Altbilgi Yer Tutucusu 4"/>
          <p:cNvSpPr>
            <a:spLocks noGrp="1"/>
          </p:cNvSpPr>
          <p:nvPr>
            <p:ph type="ftr" sz="quarter" idx="11"/>
          </p:nvPr>
        </p:nvSpPr>
        <p:spPr/>
        <p:txBody>
          <a:bodyPr/>
          <a:lstStyle/>
          <a:p>
            <a:r>
              <a:rPr lang="en-US" smtClean="0"/>
              <a:t>ersinumdu@hotmail.com</a:t>
            </a:r>
            <a:endParaRPr lang="en-US"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404915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16407" y="173349"/>
            <a:ext cx="9388205" cy="638020"/>
          </a:xfrm>
        </p:spPr>
        <p:txBody>
          <a:bodyPr>
            <a:normAutofit/>
          </a:bodyPr>
          <a:lstStyle/>
          <a:p>
            <a:r>
              <a:rPr lang="tr-TR" sz="2800" b="1" dirty="0" smtClean="0"/>
              <a:t>1- ÜCRET MALİYETİNİ AZALTMADA TEŞVİK VE DESTEKLER</a:t>
            </a:r>
            <a:endParaRPr lang="tr-TR" sz="2800" b="1" dirty="0"/>
          </a:p>
        </p:txBody>
      </p:sp>
      <p:sp>
        <p:nvSpPr>
          <p:cNvPr id="3" name="İçerik Yer Tutucusu 2"/>
          <p:cNvSpPr>
            <a:spLocks noGrp="1"/>
          </p:cNvSpPr>
          <p:nvPr>
            <p:ph idx="1"/>
          </p:nvPr>
        </p:nvSpPr>
        <p:spPr>
          <a:xfrm>
            <a:off x="1764965" y="811369"/>
            <a:ext cx="10199508" cy="3777622"/>
          </a:xfrm>
        </p:spPr>
        <p:txBody>
          <a:bodyPr>
            <a:normAutofit/>
          </a:bodyPr>
          <a:lstStyle/>
          <a:p>
            <a:r>
              <a:rPr lang="tr-TR" dirty="0" smtClean="0"/>
              <a:t>5510 SAYILI 5 PUANLIK TEŞVİKİ/MYÖ PRİMLERİNDEN %5 İNDİRİM</a:t>
            </a:r>
          </a:p>
          <a:p>
            <a:r>
              <a:rPr lang="tr-TR" dirty="0" smtClean="0"/>
              <a:t>6111 SAYILI GENÇ, KADIN, NİTELİKLİ ELEMAN TEŞVİKİ/ İŞVEREN HİSSESİNİN (%20,5) TAMAMI</a:t>
            </a:r>
          </a:p>
          <a:p>
            <a:r>
              <a:rPr lang="tr-TR" dirty="0" smtClean="0"/>
              <a:t>4857 SAYILI ENGELLİ TEŞVİKİ/İŞVEREN HİSSESİNİN ASGARİ ÜCRET MİKTARI KADAR</a:t>
            </a:r>
          </a:p>
          <a:p>
            <a:r>
              <a:rPr lang="tr-TR" dirty="0" smtClean="0"/>
              <a:t>5746 SAYILI ARGE TEŞVİKİ/</a:t>
            </a:r>
            <a:r>
              <a:rPr lang="tr-TR" dirty="0"/>
              <a:t>İŞVEREN HİSSESİNİN </a:t>
            </a:r>
            <a:r>
              <a:rPr lang="tr-TR" dirty="0" smtClean="0"/>
              <a:t>YARISI KADAR</a:t>
            </a:r>
          </a:p>
          <a:p>
            <a:r>
              <a:rPr lang="tr-TR" dirty="0" smtClean="0"/>
              <a:t>3294 SAYILI SOSYAL YARDIM ALANLARIN İSTİHDAMI TEŞVİKİ/</a:t>
            </a:r>
            <a:r>
              <a:rPr lang="tr-TR" dirty="0"/>
              <a:t>İŞVEREN HİSSESİNİN ASGARİ ÜCRET MİKTARI </a:t>
            </a:r>
            <a:r>
              <a:rPr lang="tr-TR" dirty="0" smtClean="0"/>
              <a:t>KADAR</a:t>
            </a:r>
          </a:p>
          <a:p>
            <a:r>
              <a:rPr lang="tr-TR" dirty="0" smtClean="0"/>
              <a:t>15510 EYT TEŞVİĞİ, %5 İNDİRİM…</a:t>
            </a:r>
            <a:endParaRPr lang="tr-TR" dirty="0"/>
          </a:p>
          <a:p>
            <a:r>
              <a:rPr lang="tr-TR" dirty="0" smtClean="0"/>
              <a:t>ASGARİ ÜCRET DESTEĞİ; </a:t>
            </a:r>
            <a:r>
              <a:rPr lang="en-US" dirty="0"/>
              <a:t>2024 </a:t>
            </a:r>
            <a:r>
              <a:rPr lang="en-US" dirty="0" err="1"/>
              <a:t>yılı</a:t>
            </a:r>
            <a:r>
              <a:rPr lang="en-US" dirty="0"/>
              <a:t> </a:t>
            </a:r>
            <a:r>
              <a:rPr lang="en-US" dirty="0" err="1"/>
              <a:t>için</a:t>
            </a:r>
            <a:r>
              <a:rPr lang="en-US" dirty="0"/>
              <a:t> </a:t>
            </a:r>
            <a:r>
              <a:rPr lang="en-US" dirty="0" err="1"/>
              <a:t>asgari</a:t>
            </a:r>
            <a:r>
              <a:rPr lang="en-US" dirty="0"/>
              <a:t> </a:t>
            </a:r>
            <a:r>
              <a:rPr lang="en-US" dirty="0" err="1"/>
              <a:t>ücret</a:t>
            </a:r>
            <a:r>
              <a:rPr lang="en-US" dirty="0"/>
              <a:t> </a:t>
            </a:r>
            <a:r>
              <a:rPr lang="en-US" dirty="0" err="1"/>
              <a:t>desteği</a:t>
            </a:r>
            <a:r>
              <a:rPr lang="en-US" dirty="0"/>
              <a:t> 700 TL </a:t>
            </a:r>
            <a:r>
              <a:rPr lang="en-US" dirty="0" err="1"/>
              <a:t>olarak</a:t>
            </a:r>
            <a:r>
              <a:rPr lang="en-US" dirty="0"/>
              <a:t> </a:t>
            </a:r>
            <a:r>
              <a:rPr lang="en-US" dirty="0" err="1"/>
              <a:t>ilan</a:t>
            </a:r>
            <a:r>
              <a:rPr lang="en-US" dirty="0"/>
              <a:t> </a:t>
            </a:r>
            <a:r>
              <a:rPr lang="en-US" dirty="0" err="1"/>
              <a:t>edilmiştir</a:t>
            </a:r>
            <a:r>
              <a:rPr lang="en-US" dirty="0"/>
              <a:t>. </a:t>
            </a:r>
          </a:p>
          <a:p>
            <a:endParaRPr lang="tr-TR" dirty="0"/>
          </a:p>
          <a:p>
            <a:endParaRPr lang="tr-TR" dirty="0"/>
          </a:p>
        </p:txBody>
      </p:sp>
      <p:sp>
        <p:nvSpPr>
          <p:cNvPr id="4" name="İçerik Yer Tutucusu 2"/>
          <p:cNvSpPr txBox="1">
            <a:spLocks/>
          </p:cNvSpPr>
          <p:nvPr/>
        </p:nvSpPr>
        <p:spPr>
          <a:xfrm>
            <a:off x="1764965" y="3524427"/>
            <a:ext cx="8915400" cy="3185465"/>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tr-TR" dirty="0" smtClean="0"/>
              <a:t>	</a:t>
            </a:r>
          </a:p>
          <a:p>
            <a:pPr marL="0" indent="0">
              <a:buNone/>
            </a:pPr>
            <a:r>
              <a:rPr lang="tr-TR" sz="3200" b="1" u="sng" dirty="0" smtClean="0">
                <a:solidFill>
                  <a:srgbClr val="FF0000"/>
                </a:solidFill>
                <a:effectLst>
                  <a:outerShdw blurRad="38100" dist="38100" dir="2700000" algn="tl">
                    <a:srgbClr val="000000">
                      <a:alpha val="43137"/>
                    </a:srgbClr>
                  </a:outerShdw>
                </a:effectLst>
              </a:rPr>
              <a:t>TEŞVİK VE DESTEKTEN YARARLANMAK İÇİN;</a:t>
            </a:r>
          </a:p>
          <a:p>
            <a:r>
              <a:rPr lang="tr-TR" dirty="0"/>
              <a:t>Muhtasar ve prim hizmet beyannamesinin Kuruma yasal </a:t>
            </a:r>
            <a:r>
              <a:rPr lang="tr-TR" dirty="0" smtClean="0"/>
              <a:t>süresinde verilmesi </a:t>
            </a:r>
            <a:r>
              <a:rPr lang="tr-TR" dirty="0"/>
              <a:t>ve primlerin yasal süresi içinde </a:t>
            </a:r>
            <a:r>
              <a:rPr lang="tr-TR" dirty="0" smtClean="0"/>
              <a:t>ödenmesi,</a:t>
            </a:r>
          </a:p>
          <a:p>
            <a:r>
              <a:rPr lang="tr-TR" dirty="0" smtClean="0"/>
              <a:t>Prim</a:t>
            </a:r>
            <a:r>
              <a:rPr lang="tr-TR" dirty="0"/>
              <a:t>, idari para cezası ve bunlara ilişkin gecikme zammı ve </a:t>
            </a:r>
            <a:r>
              <a:rPr lang="tr-TR" dirty="0" smtClean="0"/>
              <a:t>cezası borcunun </a:t>
            </a:r>
            <a:r>
              <a:rPr lang="tr-TR" dirty="0"/>
              <a:t>bulunmaması/ borçlarının çeşitli kanunlar </a:t>
            </a:r>
            <a:r>
              <a:rPr lang="tr-TR" dirty="0" smtClean="0"/>
              <a:t>gereğince yapılandırılmış </a:t>
            </a:r>
            <a:r>
              <a:rPr lang="tr-TR" dirty="0"/>
              <a:t>veya taksitlendirilmiş olması ve bu </a:t>
            </a:r>
            <a:r>
              <a:rPr lang="tr-TR" dirty="0" smtClean="0"/>
              <a:t>yapılandırmanın/taksitlendirmenin </a:t>
            </a:r>
            <a:r>
              <a:rPr lang="tr-TR" dirty="0"/>
              <a:t>devam ediyor </a:t>
            </a:r>
            <a:r>
              <a:rPr lang="tr-TR" dirty="0" smtClean="0"/>
              <a:t>olması,</a:t>
            </a:r>
          </a:p>
          <a:p>
            <a:r>
              <a:rPr lang="tr-TR" dirty="0" smtClean="0"/>
              <a:t>Kayıt </a:t>
            </a:r>
            <a:r>
              <a:rPr lang="tr-TR" dirty="0"/>
              <a:t>dışı sigortalı çalıştırılmaması ya da sahte sigortalı </a:t>
            </a:r>
            <a:r>
              <a:rPr lang="tr-TR" dirty="0" smtClean="0"/>
              <a:t>bildiriminde bulunulmaması</a:t>
            </a:r>
            <a:endParaRPr lang="tr-TR" dirty="0"/>
          </a:p>
        </p:txBody>
      </p:sp>
      <p:sp>
        <p:nvSpPr>
          <p:cNvPr id="5" name="Veri Yer Tutucusu 4"/>
          <p:cNvSpPr>
            <a:spLocks noGrp="1"/>
          </p:cNvSpPr>
          <p:nvPr>
            <p:ph type="dt" sz="half" idx="10"/>
          </p:nvPr>
        </p:nvSpPr>
        <p:spPr/>
        <p:txBody>
          <a:bodyPr/>
          <a:lstStyle/>
          <a:p>
            <a:fld id="{9F1C8B1C-5521-41A9-A60C-B14A966955E0}" type="datetime9">
              <a:rPr lang="en-US" smtClean="0"/>
              <a:t>2/3/2024 10:26:36 AM</a:t>
            </a:fld>
            <a:endParaRPr lang="en-US" dirty="0"/>
          </a:p>
        </p:txBody>
      </p:sp>
      <p:sp>
        <p:nvSpPr>
          <p:cNvPr id="6" name="Altbilgi Yer Tutucusu 5"/>
          <p:cNvSpPr>
            <a:spLocks noGrp="1"/>
          </p:cNvSpPr>
          <p:nvPr>
            <p:ph type="ftr" sz="quarter" idx="11"/>
          </p:nvPr>
        </p:nvSpPr>
        <p:spPr/>
        <p:txBody>
          <a:bodyPr/>
          <a:lstStyle/>
          <a:p>
            <a:r>
              <a:rPr lang="en-US" smtClean="0"/>
              <a:t>ersinumdu@hotmail.com</a:t>
            </a:r>
            <a:endParaRPr lang="en-US" dirty="0"/>
          </a:p>
        </p:txBody>
      </p:sp>
      <p:sp>
        <p:nvSpPr>
          <p:cNvPr id="7" name="Slayt Numarası Yer Tutucusu 6"/>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485086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64406" y="173349"/>
            <a:ext cx="10427593" cy="869840"/>
          </a:xfrm>
        </p:spPr>
        <p:txBody>
          <a:bodyPr>
            <a:normAutofit fontScale="90000"/>
          </a:bodyPr>
          <a:lstStyle/>
          <a:p>
            <a:r>
              <a:rPr lang="tr-TR" sz="2800" b="1" dirty="0" smtClean="0"/>
              <a:t>2- </a:t>
            </a:r>
            <a:r>
              <a:rPr lang="tr-TR" sz="2800" b="1" dirty="0"/>
              <a:t>ÜCRET MALİYETİNİ AZALTMADA </a:t>
            </a:r>
            <a:r>
              <a:rPr lang="tr-TR" sz="2800" b="1" dirty="0" smtClean="0"/>
              <a:t>VERGİ VE SGK’DAN </a:t>
            </a:r>
            <a:br>
              <a:rPr lang="tr-TR" sz="2800" b="1" dirty="0" smtClean="0"/>
            </a:br>
            <a:r>
              <a:rPr lang="tr-TR" sz="2800" b="1" dirty="0" smtClean="0"/>
              <a:t>MUAF ÖDEMELER</a:t>
            </a:r>
            <a:endParaRPr lang="tr-TR" sz="2800" b="1" dirty="0"/>
          </a:p>
        </p:txBody>
      </p:sp>
      <p:sp>
        <p:nvSpPr>
          <p:cNvPr id="3" name="İçerik Yer Tutucusu 2"/>
          <p:cNvSpPr>
            <a:spLocks noGrp="1"/>
          </p:cNvSpPr>
          <p:nvPr>
            <p:ph idx="1"/>
          </p:nvPr>
        </p:nvSpPr>
        <p:spPr>
          <a:xfrm>
            <a:off x="1764406" y="1596981"/>
            <a:ext cx="9298547" cy="3777622"/>
          </a:xfrm>
        </p:spPr>
        <p:txBody>
          <a:bodyPr>
            <a:noAutofit/>
          </a:bodyPr>
          <a:lstStyle/>
          <a:p>
            <a:r>
              <a:rPr lang="tr-TR" b="1" u="sng" dirty="0"/>
              <a:t>1- Alışveriş çeki:</a:t>
            </a:r>
            <a:r>
              <a:rPr lang="tr-TR" dirty="0"/>
              <a:t> çalışanlara verilecek alışveriş çekinde miktar sınırı olmaksızın,</a:t>
            </a:r>
          </a:p>
          <a:p>
            <a:pPr marL="0" indent="0">
              <a:buNone/>
            </a:pPr>
            <a:r>
              <a:rPr lang="tr-TR" dirty="0"/>
              <a:t>- </a:t>
            </a:r>
            <a:r>
              <a:rPr lang="tr-TR" dirty="0" smtClean="0"/>
              <a:t>   SGK </a:t>
            </a:r>
            <a:r>
              <a:rPr lang="tr-TR" dirty="0"/>
              <a:t>tamamen muaftır, </a:t>
            </a:r>
          </a:p>
          <a:p>
            <a:pPr>
              <a:buFontTx/>
              <a:buChar char="-"/>
            </a:pPr>
            <a:r>
              <a:rPr lang="tr-TR" dirty="0" smtClean="0"/>
              <a:t>ancak </a:t>
            </a:r>
            <a:r>
              <a:rPr lang="tr-TR" dirty="0" err="1"/>
              <a:t>VERGİ'ye</a:t>
            </a:r>
            <a:r>
              <a:rPr lang="tr-TR" dirty="0"/>
              <a:t> tabi olur. Alışveriş çeki mevzuat gereği bordroda </a:t>
            </a:r>
            <a:r>
              <a:rPr lang="tr-TR" dirty="0" err="1"/>
              <a:t>giderleştirilmesi</a:t>
            </a:r>
            <a:r>
              <a:rPr lang="tr-TR" dirty="0"/>
              <a:t> gerekir. Bu bağlamda işçilere verilecek devamlılık primi, ikramiye vs. ödemelerde alışveriş çeki kullanılabilir. </a:t>
            </a:r>
            <a:endParaRPr lang="tr-TR" dirty="0" smtClean="0"/>
          </a:p>
          <a:p>
            <a:pPr>
              <a:buFontTx/>
              <a:buChar char="-"/>
            </a:pPr>
            <a:endParaRPr lang="tr-TR" dirty="0"/>
          </a:p>
          <a:p>
            <a:r>
              <a:rPr lang="tr-TR" b="1" u="sng" dirty="0" smtClean="0"/>
              <a:t>2- </a:t>
            </a:r>
            <a:r>
              <a:rPr lang="tr-TR" b="1" u="sng" dirty="0"/>
              <a:t>Yemek Yardımı: </a:t>
            </a:r>
            <a:r>
              <a:rPr lang="tr-TR" dirty="0"/>
              <a:t>İşyerinde yemek verilmemesi kaydıyla işçilere günlük olarak verilen yemek yardımının;</a:t>
            </a:r>
          </a:p>
          <a:p>
            <a:pPr marL="0" indent="0">
              <a:buNone/>
            </a:pPr>
            <a:r>
              <a:rPr lang="tr-TR" dirty="0"/>
              <a:t>-  157,69TL'si </a:t>
            </a:r>
            <a:r>
              <a:rPr lang="tr-TR" dirty="0" err="1"/>
              <a:t>SGK'dan</a:t>
            </a:r>
            <a:r>
              <a:rPr lang="tr-TR" dirty="0"/>
              <a:t>, </a:t>
            </a:r>
          </a:p>
          <a:p>
            <a:pPr>
              <a:buFontTx/>
              <a:buChar char="-"/>
            </a:pPr>
            <a:r>
              <a:rPr lang="tr-TR" dirty="0" smtClean="0"/>
              <a:t>170 </a:t>
            </a:r>
            <a:r>
              <a:rPr lang="tr-TR" dirty="0"/>
              <a:t>TL'si </a:t>
            </a:r>
            <a:r>
              <a:rPr lang="tr-TR" dirty="0" err="1"/>
              <a:t>VERGİ'den</a:t>
            </a:r>
            <a:r>
              <a:rPr lang="tr-TR" dirty="0"/>
              <a:t> istisnadır. yemek yardımı kartla verilmesi halinde ise KDV dahil 187 TL </a:t>
            </a:r>
            <a:r>
              <a:rPr lang="tr-TR" dirty="0" err="1"/>
              <a:t>VERGİ'den</a:t>
            </a:r>
            <a:r>
              <a:rPr lang="tr-TR" dirty="0"/>
              <a:t> istisna olur</a:t>
            </a:r>
            <a:r>
              <a:rPr lang="tr-TR" dirty="0" smtClean="0"/>
              <a:t>.</a:t>
            </a:r>
          </a:p>
          <a:p>
            <a:r>
              <a:rPr lang="tr-TR" b="1" u="sng" dirty="0" smtClean="0"/>
              <a:t>3-Kasa </a:t>
            </a:r>
            <a:r>
              <a:rPr lang="tr-TR" b="1" u="sng" dirty="0"/>
              <a:t>Tazminatı:</a:t>
            </a:r>
            <a:r>
              <a:rPr lang="tr-TR" dirty="0"/>
              <a:t> İşçinin para ve değerli evrak zimmeti olmak kaydıyla;</a:t>
            </a:r>
          </a:p>
          <a:p>
            <a:pPr>
              <a:buFontTx/>
              <a:buChar char="-"/>
            </a:pPr>
            <a:r>
              <a:rPr lang="tr-TR" dirty="0"/>
              <a:t>Limit olmaksızın SGK’ya tabi değil</a:t>
            </a:r>
          </a:p>
          <a:p>
            <a:pPr>
              <a:buFontTx/>
              <a:buChar char="-"/>
            </a:pPr>
            <a:r>
              <a:rPr lang="tr-TR" dirty="0"/>
              <a:t>Vergiye tabi.</a:t>
            </a:r>
          </a:p>
          <a:p>
            <a:pPr>
              <a:buFontTx/>
              <a:buChar char="-"/>
            </a:pPr>
            <a:endParaRPr lang="tr-TR" dirty="0" smtClean="0"/>
          </a:p>
          <a:p>
            <a:pPr>
              <a:buFontTx/>
              <a:buChar char="-"/>
            </a:pPr>
            <a:endParaRPr lang="tr-TR" dirty="0"/>
          </a:p>
        </p:txBody>
      </p:sp>
      <p:sp>
        <p:nvSpPr>
          <p:cNvPr id="4" name="Veri Yer Tutucusu 3"/>
          <p:cNvSpPr>
            <a:spLocks noGrp="1"/>
          </p:cNvSpPr>
          <p:nvPr>
            <p:ph type="dt" sz="half" idx="10"/>
          </p:nvPr>
        </p:nvSpPr>
        <p:spPr/>
        <p:txBody>
          <a:bodyPr/>
          <a:lstStyle/>
          <a:p>
            <a:fld id="{BB87C76A-8AE4-4ED4-857B-8B67EE15DA15}" type="datetime9">
              <a:rPr lang="en-US" smtClean="0"/>
              <a:t>2/3/2024 10:26:36 AM</a:t>
            </a:fld>
            <a:endParaRPr lang="en-US" dirty="0"/>
          </a:p>
        </p:txBody>
      </p:sp>
      <p:sp>
        <p:nvSpPr>
          <p:cNvPr id="5" name="Altbilgi Yer Tutucusu 4"/>
          <p:cNvSpPr>
            <a:spLocks noGrp="1"/>
          </p:cNvSpPr>
          <p:nvPr>
            <p:ph type="ftr" sz="quarter" idx="11"/>
          </p:nvPr>
        </p:nvSpPr>
        <p:spPr/>
        <p:txBody>
          <a:bodyPr/>
          <a:lstStyle/>
          <a:p>
            <a:r>
              <a:rPr lang="en-US" smtClean="0"/>
              <a:t>ersinumdu@hotmail.com</a:t>
            </a:r>
            <a:endParaRPr lang="en-US"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938327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74254" y="669701"/>
            <a:ext cx="10083599" cy="5529329"/>
          </a:xfrm>
        </p:spPr>
        <p:txBody>
          <a:bodyPr>
            <a:normAutofit fontScale="92500" lnSpcReduction="20000"/>
          </a:bodyPr>
          <a:lstStyle/>
          <a:p>
            <a:r>
              <a:rPr lang="tr-TR" b="1" u="sng" dirty="0"/>
              <a:t>4</a:t>
            </a:r>
            <a:r>
              <a:rPr lang="tr-TR" b="1" u="sng" dirty="0" smtClean="0"/>
              <a:t>- </a:t>
            </a:r>
            <a:r>
              <a:rPr lang="tr-TR" b="1" u="sng" dirty="0"/>
              <a:t>Aile Yardımı:</a:t>
            </a:r>
            <a:r>
              <a:rPr lang="tr-TR" dirty="0"/>
              <a:t> İşçinin evli olması kaydıyla işçiye verilecek olan aile yardımının;</a:t>
            </a:r>
          </a:p>
          <a:p>
            <a:pPr marL="0" indent="0">
              <a:buNone/>
            </a:pPr>
            <a:r>
              <a:rPr lang="tr-TR" dirty="0"/>
              <a:t>- 2.000,25 TL </a:t>
            </a:r>
            <a:r>
              <a:rPr lang="tr-TR" dirty="0" err="1"/>
              <a:t>SGK'dan</a:t>
            </a:r>
            <a:r>
              <a:rPr lang="tr-TR" dirty="0"/>
              <a:t> muaf olur, </a:t>
            </a:r>
          </a:p>
          <a:p>
            <a:pPr marL="0" indent="0">
              <a:buNone/>
            </a:pPr>
            <a:r>
              <a:rPr lang="tr-TR" dirty="0"/>
              <a:t>- ancak gelir vergisine tabidir.</a:t>
            </a:r>
          </a:p>
          <a:p>
            <a:r>
              <a:rPr lang="tr-TR" b="1" u="sng" dirty="0"/>
              <a:t>5</a:t>
            </a:r>
            <a:r>
              <a:rPr lang="tr-TR" b="1" u="sng" dirty="0" smtClean="0"/>
              <a:t>- </a:t>
            </a:r>
            <a:r>
              <a:rPr lang="tr-TR" b="1" u="sng" dirty="0"/>
              <a:t>Çocuk Yardımı:</a:t>
            </a:r>
            <a:r>
              <a:rPr lang="tr-TR" dirty="0"/>
              <a:t> İşçinin çocukları için yapılan yardımda;</a:t>
            </a:r>
          </a:p>
          <a:p>
            <a:pPr marL="0" indent="0">
              <a:buNone/>
            </a:pPr>
            <a:r>
              <a:rPr lang="tr-TR" dirty="0"/>
              <a:t>- (En fazla 2 çocuk için) çocuk başına 400,05TL </a:t>
            </a:r>
            <a:r>
              <a:rPr lang="tr-TR" dirty="0" err="1"/>
              <a:t>SGK'dan</a:t>
            </a:r>
            <a:r>
              <a:rPr lang="tr-TR" dirty="0"/>
              <a:t> muaf,</a:t>
            </a:r>
          </a:p>
          <a:p>
            <a:pPr marL="0" indent="0">
              <a:buNone/>
            </a:pPr>
            <a:r>
              <a:rPr lang="tr-TR" dirty="0"/>
              <a:t>-  0-6 yaş çocuklar için; 380,44TL'si, 6 yaş üstü için 190,22TL'si </a:t>
            </a:r>
            <a:r>
              <a:rPr lang="tr-TR" dirty="0" err="1"/>
              <a:t>VERGİ'den</a:t>
            </a:r>
            <a:r>
              <a:rPr lang="tr-TR" dirty="0"/>
              <a:t> muaftır.</a:t>
            </a:r>
          </a:p>
          <a:p>
            <a:r>
              <a:rPr lang="tr-TR" b="1" u="sng" dirty="0"/>
              <a:t>6</a:t>
            </a:r>
            <a:r>
              <a:rPr lang="tr-TR" b="1" u="sng" dirty="0" smtClean="0"/>
              <a:t>- </a:t>
            </a:r>
            <a:r>
              <a:rPr lang="tr-TR" b="1" u="sng" dirty="0"/>
              <a:t>Özel Sağlık Sigortası: İ</a:t>
            </a:r>
            <a:r>
              <a:rPr lang="tr-TR" dirty="0"/>
              <a:t>şçi adına işveren tarafından ÖSS/BES yapılması halinde yapılan sigorta bedelinin </a:t>
            </a:r>
          </a:p>
          <a:p>
            <a:pPr marL="0" indent="0">
              <a:buNone/>
            </a:pPr>
            <a:r>
              <a:rPr lang="tr-TR" dirty="0"/>
              <a:t>- 6.000,75TL'si </a:t>
            </a:r>
            <a:r>
              <a:rPr lang="tr-TR" dirty="0" err="1"/>
              <a:t>SGK'dan</a:t>
            </a:r>
            <a:r>
              <a:rPr lang="tr-TR" dirty="0"/>
              <a:t>, </a:t>
            </a:r>
          </a:p>
          <a:p>
            <a:pPr marL="0" indent="0">
              <a:buNone/>
            </a:pPr>
            <a:r>
              <a:rPr lang="tr-TR" dirty="0"/>
              <a:t>- işçinin brüt ücretinin %15'i </a:t>
            </a:r>
            <a:r>
              <a:rPr lang="tr-TR" dirty="0" err="1"/>
              <a:t>VERGİ'den</a:t>
            </a:r>
            <a:r>
              <a:rPr lang="tr-TR" dirty="0"/>
              <a:t> muaftır. Poliçe miktarı yıllık hesaplanmışsa bu miktar aylık olarak değerlendirilir.</a:t>
            </a:r>
          </a:p>
          <a:p>
            <a:r>
              <a:rPr lang="tr-TR" b="1" u="sng" dirty="0"/>
              <a:t>7</a:t>
            </a:r>
            <a:r>
              <a:rPr lang="tr-TR" b="1" u="sng" dirty="0" smtClean="0"/>
              <a:t>- </a:t>
            </a:r>
            <a:r>
              <a:rPr lang="tr-TR" b="1" u="sng" dirty="0"/>
              <a:t>Harcırah:</a:t>
            </a:r>
            <a:r>
              <a:rPr lang="tr-TR" dirty="0"/>
              <a:t> işçinin şehir dışına görevlendirilmesi kaydıyla;</a:t>
            </a:r>
          </a:p>
          <a:p>
            <a:pPr marL="0" indent="0">
              <a:buNone/>
            </a:pPr>
            <a:r>
              <a:rPr lang="tr-TR" dirty="0"/>
              <a:t>- miktar sınırı olmaksızın </a:t>
            </a:r>
            <a:r>
              <a:rPr lang="tr-TR" dirty="0" err="1"/>
              <a:t>SGK'dan</a:t>
            </a:r>
            <a:r>
              <a:rPr lang="tr-TR" dirty="0"/>
              <a:t>,</a:t>
            </a:r>
          </a:p>
          <a:p>
            <a:pPr>
              <a:buFontTx/>
              <a:buChar char="-"/>
            </a:pPr>
            <a:r>
              <a:rPr lang="tr-TR" dirty="0" smtClean="0"/>
              <a:t>günlük </a:t>
            </a:r>
            <a:r>
              <a:rPr lang="tr-TR" dirty="0"/>
              <a:t>480 TL </a:t>
            </a:r>
            <a:r>
              <a:rPr lang="tr-TR" dirty="0" err="1"/>
              <a:t>VERGİ'den</a:t>
            </a:r>
            <a:r>
              <a:rPr lang="tr-TR" dirty="0"/>
              <a:t>, muaftır</a:t>
            </a:r>
            <a:r>
              <a:rPr lang="tr-TR" dirty="0" smtClean="0"/>
              <a:t>.</a:t>
            </a:r>
          </a:p>
          <a:p>
            <a:r>
              <a:rPr lang="tr-TR" b="1" u="sng" dirty="0" smtClean="0"/>
              <a:t>8- Yol Parası:</a:t>
            </a:r>
            <a:r>
              <a:rPr lang="tr-TR" dirty="0"/>
              <a:t> </a:t>
            </a:r>
            <a:r>
              <a:rPr lang="tr-TR" dirty="0" smtClean="0"/>
              <a:t>işçiye nakit vermemek kaydıyla, ilgili kurum üzerinden ödeme yapılır. </a:t>
            </a:r>
            <a:endParaRPr lang="tr-TR" dirty="0"/>
          </a:p>
          <a:p>
            <a:pPr marL="0" indent="0">
              <a:buNone/>
            </a:pPr>
            <a:r>
              <a:rPr lang="tr-TR" dirty="0"/>
              <a:t>- miktar sınırı olmaksızın </a:t>
            </a:r>
            <a:r>
              <a:rPr lang="tr-TR" dirty="0" err="1"/>
              <a:t>SGK'dan</a:t>
            </a:r>
            <a:r>
              <a:rPr lang="tr-TR" dirty="0"/>
              <a:t>,</a:t>
            </a:r>
          </a:p>
          <a:p>
            <a:pPr marL="0" indent="0">
              <a:buNone/>
            </a:pPr>
            <a:r>
              <a:rPr lang="tr-TR" dirty="0"/>
              <a:t>- günlük </a:t>
            </a:r>
            <a:r>
              <a:rPr lang="tr-TR" dirty="0" smtClean="0"/>
              <a:t>88 </a:t>
            </a:r>
            <a:r>
              <a:rPr lang="tr-TR" dirty="0"/>
              <a:t>TL </a:t>
            </a:r>
            <a:r>
              <a:rPr lang="tr-TR" dirty="0" err="1"/>
              <a:t>VERGİ'den</a:t>
            </a:r>
            <a:r>
              <a:rPr lang="tr-TR" dirty="0"/>
              <a:t>, muaftır.</a:t>
            </a:r>
          </a:p>
          <a:p>
            <a:pPr>
              <a:buFontTx/>
              <a:buChar char="-"/>
            </a:pPr>
            <a:endParaRPr lang="tr-TR" dirty="0"/>
          </a:p>
          <a:p>
            <a:endParaRPr lang="tr-TR" dirty="0"/>
          </a:p>
          <a:p>
            <a:endParaRPr lang="tr-TR" dirty="0"/>
          </a:p>
        </p:txBody>
      </p:sp>
      <p:sp>
        <p:nvSpPr>
          <p:cNvPr id="4" name="Unvan 1"/>
          <p:cNvSpPr>
            <a:spLocks noGrp="1"/>
          </p:cNvSpPr>
          <p:nvPr>
            <p:ph type="title"/>
          </p:nvPr>
        </p:nvSpPr>
        <p:spPr>
          <a:xfrm>
            <a:off x="1764406" y="173349"/>
            <a:ext cx="10427593" cy="496352"/>
          </a:xfrm>
        </p:spPr>
        <p:txBody>
          <a:bodyPr>
            <a:normAutofit fontScale="90000"/>
          </a:bodyPr>
          <a:lstStyle/>
          <a:p>
            <a:r>
              <a:rPr lang="tr-TR" sz="2800" b="1" dirty="0" smtClean="0"/>
              <a:t>2- </a:t>
            </a:r>
            <a:r>
              <a:rPr lang="tr-TR" sz="2800" b="1" dirty="0"/>
              <a:t>ÜCRET MALİYETİNİ AZALTMADA </a:t>
            </a:r>
            <a:r>
              <a:rPr lang="tr-TR" sz="2800" b="1" dirty="0" smtClean="0"/>
              <a:t>VERGİ VE SGK’DAN MUAF</a:t>
            </a:r>
            <a:endParaRPr lang="tr-TR" sz="2800" b="1" dirty="0"/>
          </a:p>
        </p:txBody>
      </p:sp>
      <p:sp>
        <p:nvSpPr>
          <p:cNvPr id="2" name="Veri Yer Tutucusu 1"/>
          <p:cNvSpPr>
            <a:spLocks noGrp="1"/>
          </p:cNvSpPr>
          <p:nvPr>
            <p:ph type="dt" sz="half" idx="10"/>
          </p:nvPr>
        </p:nvSpPr>
        <p:spPr/>
        <p:txBody>
          <a:bodyPr/>
          <a:lstStyle/>
          <a:p>
            <a:fld id="{0F5254C1-7940-486A-ABFE-04C5B113348F}" type="datetime9">
              <a:rPr lang="en-US" smtClean="0"/>
              <a:t>2/3/2024 10:26:36 AM</a:t>
            </a:fld>
            <a:endParaRPr lang="en-US" dirty="0"/>
          </a:p>
        </p:txBody>
      </p:sp>
      <p:sp>
        <p:nvSpPr>
          <p:cNvPr id="5" name="Altbilgi Yer Tutucusu 4"/>
          <p:cNvSpPr>
            <a:spLocks noGrp="1"/>
          </p:cNvSpPr>
          <p:nvPr>
            <p:ph type="ftr" sz="quarter" idx="11"/>
          </p:nvPr>
        </p:nvSpPr>
        <p:spPr/>
        <p:txBody>
          <a:bodyPr/>
          <a:lstStyle/>
          <a:p>
            <a:r>
              <a:rPr lang="en-US" smtClean="0"/>
              <a:t>ersinumdu@hotmail.com</a:t>
            </a:r>
            <a:endParaRPr lang="en-US"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2975820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638020"/>
          </a:xfrm>
        </p:spPr>
        <p:txBody>
          <a:bodyPr>
            <a:normAutofit fontScale="90000"/>
          </a:bodyPr>
          <a:lstStyle/>
          <a:p>
            <a:r>
              <a:rPr lang="tr-TR" dirty="0" smtClean="0"/>
              <a:t>ALTIN ÖDEMESİNDE DURUM NEDİR?</a:t>
            </a:r>
            <a:endParaRPr lang="tr-TR" dirty="0"/>
          </a:p>
        </p:txBody>
      </p:sp>
      <p:sp>
        <p:nvSpPr>
          <p:cNvPr id="3" name="İçerik Yer Tutucusu 2"/>
          <p:cNvSpPr>
            <a:spLocks noGrp="1"/>
          </p:cNvSpPr>
          <p:nvPr>
            <p:ph idx="1"/>
          </p:nvPr>
        </p:nvSpPr>
        <p:spPr>
          <a:xfrm>
            <a:off x="2486181" y="1438141"/>
            <a:ext cx="8915400" cy="3777622"/>
          </a:xfrm>
        </p:spPr>
        <p:txBody>
          <a:bodyPr/>
          <a:lstStyle/>
          <a:p>
            <a:r>
              <a:rPr lang="tr-TR" dirty="0" smtClean="0"/>
              <a:t>İŞÇİNİN KENDİSİNİN EVLENMESİ, KENDİ ÇOCUĞUNUN DOĞUMU </a:t>
            </a:r>
            <a:r>
              <a:rPr lang="tr-TR" dirty="0"/>
              <a:t>VEYA İŞÇİNİN  </a:t>
            </a:r>
            <a:r>
              <a:rPr lang="tr-TR" dirty="0" smtClean="0"/>
              <a:t>ANNE VE BABASI, EŞİ VEYA ÇOCUĞUNUN ÖLÜMÜ HALİNDE VERİLEN ÖLÜM YARDIMI SEBEBİ İLE VERİLEN ALTIN DAHİL HER TÜRLÜ ÖDEME SGK VE VERGİDEN MUAFTIR. </a:t>
            </a:r>
          </a:p>
          <a:p>
            <a:r>
              <a:rPr lang="tr-TR" dirty="0" smtClean="0"/>
              <a:t>BUNLARIN HARİCİNDE; İŞÇİNİN ÇOCUĞUNUN EVLENMESİ, TORUNUN DOĞMASI, SÜNNET, NİŞAN, AYIN ELEMANI, PERFORMANS DOLAYISIYLA VERİLEN ALTINLAR SGK VE VERGİYE TABİ…</a:t>
            </a:r>
            <a:endParaRPr lang="tr-TR" dirty="0"/>
          </a:p>
        </p:txBody>
      </p:sp>
      <p:sp>
        <p:nvSpPr>
          <p:cNvPr id="4" name="Veri Yer Tutucusu 3"/>
          <p:cNvSpPr>
            <a:spLocks noGrp="1"/>
          </p:cNvSpPr>
          <p:nvPr>
            <p:ph type="dt" sz="half" idx="10"/>
          </p:nvPr>
        </p:nvSpPr>
        <p:spPr/>
        <p:txBody>
          <a:bodyPr/>
          <a:lstStyle/>
          <a:p>
            <a:fld id="{E3B0BAED-B534-4A82-AA01-D1B2A95E16C3}" type="datetime9">
              <a:rPr lang="en-US" smtClean="0"/>
              <a:t>2/3/2024 10:26:36 AM</a:t>
            </a:fld>
            <a:endParaRPr lang="en-US" dirty="0"/>
          </a:p>
        </p:txBody>
      </p:sp>
      <p:sp>
        <p:nvSpPr>
          <p:cNvPr id="5" name="Altbilgi Yer Tutucusu 4"/>
          <p:cNvSpPr>
            <a:spLocks noGrp="1"/>
          </p:cNvSpPr>
          <p:nvPr>
            <p:ph type="ftr" sz="quarter" idx="11"/>
          </p:nvPr>
        </p:nvSpPr>
        <p:spPr/>
        <p:txBody>
          <a:bodyPr/>
          <a:lstStyle/>
          <a:p>
            <a:r>
              <a:rPr lang="en-US" smtClean="0"/>
              <a:t>ersinumdu@hotmail.com</a:t>
            </a:r>
            <a:endParaRPr lang="en-US"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923570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99742" y="199107"/>
            <a:ext cx="8911687" cy="792566"/>
          </a:xfrm>
        </p:spPr>
        <p:txBody>
          <a:bodyPr/>
          <a:lstStyle/>
          <a:p>
            <a:r>
              <a:rPr lang="tr-TR" dirty="0" smtClean="0"/>
              <a:t>AYLIK MAKTU VE GÜNLÜK ÜCRET </a:t>
            </a:r>
            <a:endParaRPr lang="tr-TR" dirty="0"/>
          </a:p>
        </p:txBody>
      </p:sp>
      <p:sp>
        <p:nvSpPr>
          <p:cNvPr id="3" name="İçerik Yer Tutucusu 2"/>
          <p:cNvSpPr>
            <a:spLocks noGrp="1"/>
          </p:cNvSpPr>
          <p:nvPr>
            <p:ph idx="1"/>
          </p:nvPr>
        </p:nvSpPr>
        <p:spPr>
          <a:xfrm>
            <a:off x="1571780" y="991672"/>
            <a:ext cx="9413899" cy="5718221"/>
          </a:xfrm>
        </p:spPr>
        <p:txBody>
          <a:bodyPr>
            <a:normAutofit/>
          </a:bodyPr>
          <a:lstStyle/>
          <a:p>
            <a:r>
              <a:rPr lang="tr-TR" dirty="0"/>
              <a:t>Aylık maktu ücrette; ayın; 28, 29, 30 veya 31 gün olmasına </a:t>
            </a:r>
            <a:r>
              <a:rPr lang="tr-TR" dirty="0" smtClean="0"/>
              <a:t>göre özel </a:t>
            </a:r>
            <a:r>
              <a:rPr lang="tr-TR" dirty="0"/>
              <a:t>farklılık göstermez, işçi ile </a:t>
            </a:r>
            <a:r>
              <a:rPr lang="tr-TR" dirty="0" err="1"/>
              <a:t>sabir</a:t>
            </a:r>
            <a:r>
              <a:rPr lang="tr-TR" dirty="0"/>
              <a:t> ücret üzerinden </a:t>
            </a:r>
            <a:r>
              <a:rPr lang="tr-TR" dirty="0" smtClean="0"/>
              <a:t>anlaşma yapılır </a:t>
            </a:r>
            <a:r>
              <a:rPr lang="tr-TR" dirty="0"/>
              <a:t>ve işçiye her aynı ücret ödenir.</a:t>
            </a:r>
          </a:p>
          <a:p>
            <a:pPr marL="0" indent="0">
              <a:buNone/>
            </a:pPr>
            <a:r>
              <a:rPr lang="tr-TR" dirty="0"/>
              <a:t>Örneğin; İşçi ile yapılan sözleşme çerçevesinde 20.000 TL </a:t>
            </a:r>
            <a:r>
              <a:rPr lang="tr-TR" dirty="0" err="1" smtClean="0"/>
              <a:t>ucret</a:t>
            </a:r>
            <a:r>
              <a:rPr lang="tr-TR" dirty="0"/>
              <a:t> </a:t>
            </a:r>
            <a:r>
              <a:rPr lang="tr-TR" dirty="0" smtClean="0"/>
              <a:t>anlaşması </a:t>
            </a:r>
            <a:r>
              <a:rPr lang="tr-TR" dirty="0"/>
              <a:t>yapılacaksa bu </a:t>
            </a:r>
            <a:r>
              <a:rPr lang="tr-TR" dirty="0" err="1"/>
              <a:t>ucret</a:t>
            </a:r>
            <a:r>
              <a:rPr lang="tr-TR" dirty="0"/>
              <a:t> 28 çeken şubat ayında, 30 </a:t>
            </a:r>
            <a:r>
              <a:rPr lang="tr-TR" dirty="0" smtClean="0"/>
              <a:t>çeken nisan </a:t>
            </a:r>
            <a:r>
              <a:rPr lang="tr-TR" dirty="0"/>
              <a:t>ayında ve 31 çeken mart ayında da aynı verilecekse </a:t>
            </a:r>
            <a:r>
              <a:rPr lang="tr-TR" dirty="0" smtClean="0"/>
              <a:t>bu </a:t>
            </a:r>
            <a:r>
              <a:rPr lang="tr-TR" dirty="0" err="1" smtClean="0"/>
              <a:t>ucret</a:t>
            </a:r>
            <a:r>
              <a:rPr lang="tr-TR" dirty="0" smtClean="0"/>
              <a:t> </a:t>
            </a:r>
            <a:r>
              <a:rPr lang="tr-TR" dirty="0"/>
              <a:t>aylık maktu </a:t>
            </a:r>
            <a:r>
              <a:rPr lang="tr-TR" dirty="0" err="1"/>
              <a:t>ucrettir</a:t>
            </a:r>
            <a:r>
              <a:rPr lang="tr-TR" dirty="0"/>
              <a:t>.</a:t>
            </a:r>
          </a:p>
          <a:p>
            <a:r>
              <a:rPr lang="tr-TR" dirty="0"/>
              <a:t>Günlük/saatlik ücrette ise işçinin </a:t>
            </a:r>
            <a:r>
              <a:rPr lang="tr-TR" dirty="0" err="1"/>
              <a:t>ucreti</a:t>
            </a:r>
            <a:r>
              <a:rPr lang="tr-TR" dirty="0"/>
              <a:t> çalıştığı sure </a:t>
            </a:r>
            <a:r>
              <a:rPr lang="tr-TR" dirty="0" smtClean="0"/>
              <a:t>puantaj, </a:t>
            </a:r>
            <a:r>
              <a:rPr lang="tr-TR" dirty="0" err="1" smtClean="0"/>
              <a:t>pdks</a:t>
            </a:r>
            <a:r>
              <a:rPr lang="tr-TR" dirty="0" smtClean="0"/>
              <a:t> </a:t>
            </a:r>
            <a:r>
              <a:rPr lang="tr-TR" dirty="0"/>
              <a:t>vs. ile takip edilip birebir tespit edilir ve tespit edilen </a:t>
            </a:r>
            <a:r>
              <a:rPr lang="tr-TR" dirty="0" err="1" smtClean="0"/>
              <a:t>gun</a:t>
            </a:r>
            <a:r>
              <a:rPr lang="tr-TR" dirty="0"/>
              <a:t> </a:t>
            </a:r>
            <a:r>
              <a:rPr lang="tr-TR" dirty="0" smtClean="0"/>
              <a:t>ya </a:t>
            </a:r>
            <a:r>
              <a:rPr lang="tr-TR" dirty="0"/>
              <a:t>da saat miktarına göre </a:t>
            </a:r>
            <a:r>
              <a:rPr lang="tr-TR" dirty="0" err="1"/>
              <a:t>gunluk</a:t>
            </a:r>
            <a:r>
              <a:rPr lang="tr-TR" dirty="0"/>
              <a:t>/saatlik ücret hesabı ile ilgili </a:t>
            </a:r>
            <a:r>
              <a:rPr lang="tr-TR" dirty="0" smtClean="0"/>
              <a:t>ay itibari </a:t>
            </a:r>
            <a:r>
              <a:rPr lang="tr-TR" dirty="0"/>
              <a:t>ile o ay için ödenecek toplam </a:t>
            </a:r>
            <a:r>
              <a:rPr lang="tr-TR" dirty="0" err="1"/>
              <a:t>ucret</a:t>
            </a:r>
            <a:r>
              <a:rPr lang="tr-TR" dirty="0"/>
              <a:t> hesap edilir.</a:t>
            </a:r>
          </a:p>
          <a:p>
            <a:pPr marL="0" indent="0">
              <a:buNone/>
            </a:pPr>
            <a:r>
              <a:rPr lang="tr-TR" dirty="0"/>
              <a:t>Örneğin; İşçi ile yapılan sözleşme gereği </a:t>
            </a:r>
            <a:r>
              <a:rPr lang="tr-TR" dirty="0" err="1"/>
              <a:t>gunluk</a:t>
            </a:r>
            <a:r>
              <a:rPr lang="tr-TR" dirty="0"/>
              <a:t> 1.000 TL </a:t>
            </a:r>
            <a:r>
              <a:rPr lang="tr-TR" dirty="0" smtClean="0"/>
              <a:t>üzerinden anlaşma </a:t>
            </a:r>
            <a:r>
              <a:rPr lang="tr-TR" dirty="0"/>
              <a:t>yapıldıysa </a:t>
            </a:r>
            <a:r>
              <a:rPr lang="tr-TR" dirty="0" err="1"/>
              <a:t>ucret</a:t>
            </a:r>
            <a:r>
              <a:rPr lang="tr-TR" dirty="0"/>
              <a:t> (eksiksiz çalışması halinde) </a:t>
            </a:r>
            <a:r>
              <a:rPr lang="tr-TR" dirty="0" smtClean="0"/>
              <a:t>28 çeken </a:t>
            </a:r>
            <a:r>
              <a:rPr lang="tr-TR" dirty="0"/>
              <a:t>şubat ayında 28.000 TL, 30 çeken nisan ayında 30.000 </a:t>
            </a:r>
            <a:r>
              <a:rPr lang="tr-TR" dirty="0" smtClean="0"/>
              <a:t>TL ve </a:t>
            </a:r>
            <a:r>
              <a:rPr lang="tr-TR" dirty="0"/>
              <a:t>31 çeken mart ayında da 31.000 TL olarak ödenir.</a:t>
            </a:r>
          </a:p>
          <a:p>
            <a:r>
              <a:rPr lang="tr-TR" dirty="0" smtClean="0"/>
              <a:t>Aylık </a:t>
            </a:r>
            <a:r>
              <a:rPr lang="tr-TR" dirty="0"/>
              <a:t>maktu </a:t>
            </a:r>
            <a:r>
              <a:rPr lang="tr-TR" dirty="0" err="1"/>
              <a:t>ücrettte</a:t>
            </a:r>
            <a:r>
              <a:rPr lang="tr-TR" dirty="0"/>
              <a:t> işçinin ay içindeki çalışmasında ücretsiz </a:t>
            </a:r>
            <a:r>
              <a:rPr lang="tr-TR" dirty="0" smtClean="0"/>
              <a:t>izin ve </a:t>
            </a:r>
            <a:r>
              <a:rPr lang="tr-TR" dirty="0"/>
              <a:t>devamsızlık haricinde iş göremezlik durumu (rapor) </a:t>
            </a:r>
            <a:r>
              <a:rPr lang="tr-TR" dirty="0" smtClean="0"/>
              <a:t>olduğu için </a:t>
            </a:r>
            <a:r>
              <a:rPr lang="tr-TR" dirty="0"/>
              <a:t>kesinti yapılamaz, günlük ücrette ise işçinin </a:t>
            </a:r>
            <a:r>
              <a:rPr lang="tr-TR" dirty="0" smtClean="0"/>
              <a:t>devamsızlık </a:t>
            </a:r>
            <a:r>
              <a:rPr lang="nn-NO" dirty="0" smtClean="0"/>
              <a:t>sebebi </a:t>
            </a:r>
            <a:r>
              <a:rPr lang="nn-NO" dirty="0"/>
              <a:t>ne olursa olsun ücret eksiltilerek hesaplanır.</a:t>
            </a:r>
            <a:endParaRPr lang="tr-TR" dirty="0"/>
          </a:p>
        </p:txBody>
      </p:sp>
      <p:sp>
        <p:nvSpPr>
          <p:cNvPr id="4" name="Veri Yer Tutucusu 3"/>
          <p:cNvSpPr>
            <a:spLocks noGrp="1"/>
          </p:cNvSpPr>
          <p:nvPr>
            <p:ph type="dt" sz="half" idx="10"/>
          </p:nvPr>
        </p:nvSpPr>
        <p:spPr/>
        <p:txBody>
          <a:bodyPr/>
          <a:lstStyle/>
          <a:p>
            <a:fld id="{4ABF23A7-EF95-4599-808F-EA333C301232}" type="datetime9">
              <a:rPr lang="en-US" smtClean="0"/>
              <a:t>2/3/2024 10:26:36 AM</a:t>
            </a:fld>
            <a:endParaRPr lang="en-US" dirty="0"/>
          </a:p>
        </p:txBody>
      </p:sp>
      <p:sp>
        <p:nvSpPr>
          <p:cNvPr id="5" name="Altbilgi Yer Tutucusu 4"/>
          <p:cNvSpPr>
            <a:spLocks noGrp="1"/>
          </p:cNvSpPr>
          <p:nvPr>
            <p:ph type="ftr" sz="quarter" idx="11"/>
          </p:nvPr>
        </p:nvSpPr>
        <p:spPr/>
        <p:txBody>
          <a:bodyPr/>
          <a:lstStyle/>
          <a:p>
            <a:r>
              <a:rPr lang="en-US" smtClean="0"/>
              <a:t>ersinumdu@hotmail.com</a:t>
            </a:r>
            <a:endParaRPr lang="en-US"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73086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58829" y="3071096"/>
            <a:ext cx="9951098" cy="3213794"/>
          </a:xfrm>
        </p:spPr>
        <p:txBody>
          <a:bodyPr>
            <a:noAutofit/>
          </a:bodyPr>
          <a:lstStyle/>
          <a:p>
            <a:r>
              <a:rPr lang="tr-TR" sz="2000" b="1" i="1" dirty="0"/>
              <a:t>Örnek</a:t>
            </a:r>
            <a:r>
              <a:rPr lang="tr-TR" sz="2000" b="1" dirty="0"/>
              <a:t>: </a:t>
            </a:r>
            <a:r>
              <a:rPr lang="tr-TR" sz="2000" dirty="0"/>
              <a:t>Brüt ücreti 40.000 TL 2. derece engellilik indiriminden faydalanan</a:t>
            </a:r>
            <a:br>
              <a:rPr lang="tr-TR" sz="2000" dirty="0"/>
            </a:br>
            <a:r>
              <a:rPr lang="tr-TR" sz="2000" dirty="0"/>
              <a:t>işçinin,</a:t>
            </a:r>
            <a:br>
              <a:rPr lang="tr-TR" sz="2000" dirty="0"/>
            </a:br>
            <a:r>
              <a:rPr lang="tr-TR" sz="2000" dirty="0"/>
              <a:t>- indirilecek sigorta primi ve işsizlik sigortası primi tutarı (40.000</a:t>
            </a:r>
            <a:br>
              <a:rPr lang="tr-TR" sz="2000" dirty="0"/>
            </a:br>
            <a:r>
              <a:rPr lang="tr-TR" sz="2000" dirty="0"/>
              <a:t>X %15=) 6000 TL</a:t>
            </a:r>
            <a:br>
              <a:rPr lang="tr-TR" sz="2000" dirty="0"/>
            </a:br>
            <a:r>
              <a:rPr lang="tr-TR" sz="2000" dirty="0"/>
              <a:t>- Ücretinin gelir vergisi matrahı (40.000-6000) 34000 TL</a:t>
            </a:r>
            <a:br>
              <a:rPr lang="tr-TR" sz="2000" dirty="0"/>
            </a:br>
            <a:r>
              <a:rPr lang="tr-TR" sz="2000" dirty="0"/>
              <a:t>- İkinci derece engellilik indirimi tutarı 4.000 TL düşüldükten sonra</a:t>
            </a:r>
            <a:br>
              <a:rPr lang="tr-TR" sz="2000" dirty="0"/>
            </a:br>
            <a:r>
              <a:rPr lang="sv-SE" sz="2000" dirty="0"/>
              <a:t>kalan tevkifat matrahı (34.000-4.000) 30.000 TL’dir.</a:t>
            </a:r>
            <a:br>
              <a:rPr lang="sv-SE" sz="2000" dirty="0"/>
            </a:br>
            <a:r>
              <a:rPr lang="tr-TR" sz="2000" dirty="0" smtClean="0"/>
              <a:t>- </a:t>
            </a:r>
            <a:r>
              <a:rPr lang="tr-TR" sz="2000" dirty="0"/>
              <a:t>İşçinin ücretinden hesaplanan (vergi oranı %15 olsun) gelir vergisi</a:t>
            </a:r>
            <a:br>
              <a:rPr lang="tr-TR" sz="2000" dirty="0"/>
            </a:br>
            <a:r>
              <a:rPr lang="tr-TR" sz="2000" dirty="0"/>
              <a:t>(30.000*%15) 4.500 TL olur. (vergi istisnası hariç)</a:t>
            </a:r>
          </a:p>
        </p:txBody>
      </p:sp>
      <p:pic>
        <p:nvPicPr>
          <p:cNvPr id="4" name="İçerik Yer Tutucusu 3"/>
          <p:cNvPicPr>
            <a:picLocks noGrp="1" noChangeAspect="1"/>
          </p:cNvPicPr>
          <p:nvPr>
            <p:ph idx="1"/>
          </p:nvPr>
        </p:nvPicPr>
        <p:blipFill>
          <a:blip r:embed="rId2"/>
          <a:stretch>
            <a:fillRect/>
          </a:stretch>
        </p:blipFill>
        <p:spPr>
          <a:xfrm>
            <a:off x="2104846" y="655638"/>
            <a:ext cx="9434624" cy="2280745"/>
          </a:xfrm>
          <a:prstGeom prst="rect">
            <a:avLst/>
          </a:prstGeom>
        </p:spPr>
      </p:pic>
      <p:sp>
        <p:nvSpPr>
          <p:cNvPr id="3" name="Veri Yer Tutucusu 2"/>
          <p:cNvSpPr>
            <a:spLocks noGrp="1"/>
          </p:cNvSpPr>
          <p:nvPr>
            <p:ph type="dt" sz="half" idx="10"/>
          </p:nvPr>
        </p:nvSpPr>
        <p:spPr/>
        <p:txBody>
          <a:bodyPr/>
          <a:lstStyle/>
          <a:p>
            <a:fld id="{C8B5A86A-094B-4D87-81D2-84419B3C9D3F}" type="datetime9">
              <a:rPr lang="en-US" smtClean="0"/>
              <a:t>2/3/2024 10:26:36 AM</a:t>
            </a:fld>
            <a:endParaRPr lang="en-US" dirty="0"/>
          </a:p>
        </p:txBody>
      </p:sp>
      <p:sp>
        <p:nvSpPr>
          <p:cNvPr id="5" name="Altbilgi Yer Tutucusu 4"/>
          <p:cNvSpPr>
            <a:spLocks noGrp="1"/>
          </p:cNvSpPr>
          <p:nvPr>
            <p:ph type="ftr" sz="quarter" idx="11"/>
          </p:nvPr>
        </p:nvSpPr>
        <p:spPr/>
        <p:txBody>
          <a:bodyPr/>
          <a:lstStyle/>
          <a:p>
            <a:r>
              <a:rPr lang="en-US" smtClean="0"/>
              <a:t>ersinumdu@hotmail.com</a:t>
            </a:r>
            <a:endParaRPr lang="en-US"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2993531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FAZLA MESAİ NASIL BELİRLİYORSUNUZ</a:t>
            </a:r>
            <a:br>
              <a:rPr lang="tr-TR" dirty="0" smtClean="0"/>
            </a:br>
            <a:endParaRPr lang="tr-TR" dirty="0"/>
          </a:p>
        </p:txBody>
      </p:sp>
      <p:sp>
        <p:nvSpPr>
          <p:cNvPr id="3" name="İçerik Yer Tutucusu 2"/>
          <p:cNvSpPr>
            <a:spLocks noGrp="1"/>
          </p:cNvSpPr>
          <p:nvPr>
            <p:ph idx="1"/>
          </p:nvPr>
        </p:nvSpPr>
        <p:spPr/>
        <p:txBody>
          <a:bodyPr/>
          <a:lstStyle/>
          <a:p>
            <a:r>
              <a:rPr lang="tr-TR" dirty="0" smtClean="0"/>
              <a:t>Günlük </a:t>
            </a:r>
            <a:r>
              <a:rPr lang="tr-TR" dirty="0"/>
              <a:t>olarak; işçinin iş yerindeki çalıştığı çalışması gerektiği günlük saatin üstünde çalışması halinde fazla mesai hesaplıyoruz</a:t>
            </a:r>
          </a:p>
          <a:p>
            <a:r>
              <a:rPr lang="tr-TR" dirty="0"/>
              <a:t>Aylık </a:t>
            </a:r>
            <a:r>
              <a:rPr lang="tr-TR" dirty="0" smtClean="0"/>
              <a:t>olarak; </a:t>
            </a:r>
            <a:r>
              <a:rPr lang="tr-TR" dirty="0"/>
              <a:t>işçinin bir ay içinde çalışması gerektiği toplam saatin üstünde çalışması halinde fazla mesai belirliyoruz</a:t>
            </a:r>
          </a:p>
          <a:p>
            <a:r>
              <a:rPr lang="tr-TR" dirty="0"/>
              <a:t>Haftalık olarak işçinin haftalık takvim olarak periyodik 45 saate doldurması halinde fazla mesai belirliyoruz</a:t>
            </a:r>
          </a:p>
          <a:p>
            <a:pPr marL="0" indent="0">
              <a:buNone/>
            </a:pPr>
            <a:r>
              <a:rPr lang="tr-TR" dirty="0" smtClean="0"/>
              <a:t>??????? Peki </a:t>
            </a:r>
            <a:r>
              <a:rPr lang="tr-TR" dirty="0"/>
              <a:t>29 Ocak 4 Şubat haftasının fazla mesaisini nasıl </a:t>
            </a:r>
            <a:r>
              <a:rPr lang="tr-TR" dirty="0" smtClean="0"/>
              <a:t>yapıyorsunuz?</a:t>
            </a:r>
            <a:endParaRPr lang="tr-TR" dirty="0"/>
          </a:p>
          <a:p>
            <a:endParaRPr lang="tr-TR" dirty="0"/>
          </a:p>
        </p:txBody>
      </p:sp>
      <p:sp>
        <p:nvSpPr>
          <p:cNvPr id="4" name="Veri Yer Tutucusu 3"/>
          <p:cNvSpPr>
            <a:spLocks noGrp="1"/>
          </p:cNvSpPr>
          <p:nvPr>
            <p:ph type="dt" sz="half" idx="10"/>
          </p:nvPr>
        </p:nvSpPr>
        <p:spPr/>
        <p:txBody>
          <a:bodyPr/>
          <a:lstStyle/>
          <a:p>
            <a:fld id="{E3B0BAED-B534-4A82-AA01-D1B2A95E16C3}" type="datetime9">
              <a:rPr lang="en-US" smtClean="0"/>
              <a:t>2/3/2024 10:27:07 AM</a:t>
            </a:fld>
            <a:endParaRPr lang="en-US" dirty="0"/>
          </a:p>
        </p:txBody>
      </p:sp>
      <p:sp>
        <p:nvSpPr>
          <p:cNvPr id="5" name="Altbilgi Yer Tutucusu 4"/>
          <p:cNvSpPr>
            <a:spLocks noGrp="1"/>
          </p:cNvSpPr>
          <p:nvPr>
            <p:ph type="ftr" sz="quarter" idx="11"/>
          </p:nvPr>
        </p:nvSpPr>
        <p:spPr/>
        <p:txBody>
          <a:bodyPr/>
          <a:lstStyle/>
          <a:p>
            <a:r>
              <a:rPr lang="en-US" smtClean="0"/>
              <a:t>ersinumdu@hotmail.com</a:t>
            </a:r>
            <a:endParaRPr lang="en-US"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557636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Şubat ayı İçinde Nakil yapılması</a:t>
            </a:r>
            <a:br>
              <a:rPr lang="tr-TR" b="1" dirty="0"/>
            </a:br>
            <a:endParaRPr lang="tr-TR" dirty="0"/>
          </a:p>
        </p:txBody>
      </p:sp>
      <p:sp>
        <p:nvSpPr>
          <p:cNvPr id="3" name="İçerik Yer Tutucusu 2"/>
          <p:cNvSpPr>
            <a:spLocks noGrp="1"/>
          </p:cNvSpPr>
          <p:nvPr>
            <p:ph idx="1"/>
          </p:nvPr>
        </p:nvSpPr>
        <p:spPr>
          <a:xfrm>
            <a:off x="2019352" y="1451019"/>
            <a:ext cx="9391329" cy="4679417"/>
          </a:xfrm>
        </p:spPr>
        <p:txBody>
          <a:bodyPr>
            <a:normAutofit/>
          </a:bodyPr>
          <a:lstStyle/>
          <a:p>
            <a:r>
              <a:rPr lang="tr-TR" dirty="0" smtClean="0"/>
              <a:t>Şubat </a:t>
            </a:r>
            <a:r>
              <a:rPr lang="tr-TR" dirty="0"/>
              <a:t>ayı içinde tam çalışmasına rağmen aynı işverene ait </a:t>
            </a:r>
            <a:r>
              <a:rPr lang="tr-TR" dirty="0" smtClean="0"/>
              <a:t>dosyalar arasında </a:t>
            </a:r>
            <a:r>
              <a:rPr lang="tr-TR" dirty="0"/>
              <a:t>nakil olması halinde nakil öncesi ve sonrası gün toplamı </a:t>
            </a:r>
            <a:r>
              <a:rPr lang="tr-TR" dirty="0" smtClean="0"/>
              <a:t>30 gün </a:t>
            </a:r>
            <a:r>
              <a:rPr lang="tr-TR" dirty="0"/>
              <a:t>olur. Bu durumda nakil öncesi işyerinde şubat ayı 28 günse 2, </a:t>
            </a:r>
            <a:r>
              <a:rPr lang="tr-TR" dirty="0" smtClean="0"/>
              <a:t>29 günse </a:t>
            </a:r>
            <a:r>
              <a:rPr lang="tr-TR" dirty="0"/>
              <a:t>1 gün ekleyerek eksik gün nedenine 12- diğer nedenler girilecek.</a:t>
            </a:r>
          </a:p>
          <a:p>
            <a:pPr marL="0" indent="0">
              <a:buNone/>
            </a:pPr>
            <a:r>
              <a:rPr lang="tr-TR" b="1" i="1" dirty="0"/>
              <a:t>Örnek</a:t>
            </a:r>
            <a:r>
              <a:rPr lang="tr-TR" b="1" dirty="0"/>
              <a:t>: </a:t>
            </a:r>
            <a:r>
              <a:rPr lang="tr-TR" dirty="0" smtClean="0"/>
              <a:t>3.2.2024 </a:t>
            </a:r>
            <a:r>
              <a:rPr lang="tr-TR" dirty="0"/>
              <a:t>tarihinde nakil olup </a:t>
            </a:r>
            <a:r>
              <a:rPr lang="tr-TR" dirty="0" smtClean="0"/>
              <a:t>3.2.2024 </a:t>
            </a:r>
            <a:r>
              <a:rPr lang="tr-TR" dirty="0"/>
              <a:t>tarihinde diğer </a:t>
            </a:r>
            <a:r>
              <a:rPr lang="tr-TR" dirty="0" smtClean="0"/>
              <a:t>dosyada işe </a:t>
            </a:r>
            <a:r>
              <a:rPr lang="tr-TR" dirty="0"/>
              <a:t>başlayan sigortalı için şubat ayında (</a:t>
            </a:r>
            <a:r>
              <a:rPr lang="tr-TR" dirty="0" smtClean="0"/>
              <a:t>29 </a:t>
            </a:r>
            <a:r>
              <a:rPr lang="tr-TR" dirty="0"/>
              <a:t>gün olduğu için) </a:t>
            </a:r>
            <a:r>
              <a:rPr lang="tr-TR" dirty="0" smtClean="0"/>
              <a:t>eski işyeri </a:t>
            </a:r>
            <a:r>
              <a:rPr lang="tr-TR" dirty="0"/>
              <a:t>dosyasından </a:t>
            </a:r>
            <a:r>
              <a:rPr lang="tr-TR" dirty="0" smtClean="0"/>
              <a:t>3+1=4 </a:t>
            </a:r>
            <a:r>
              <a:rPr lang="tr-TR" dirty="0"/>
              <a:t>gün bildirim </a:t>
            </a:r>
            <a:r>
              <a:rPr lang="tr-TR" dirty="0" smtClean="0"/>
              <a:t>yapılır. </a:t>
            </a:r>
          </a:p>
          <a:p>
            <a:pPr>
              <a:buFont typeface="Wingdings" panose="05000000000000000000" pitchFamily="2" charset="2"/>
              <a:buChar char="Ø"/>
            </a:pPr>
            <a:r>
              <a:rPr lang="tr-TR" dirty="0" smtClean="0"/>
              <a:t>Ancak </a:t>
            </a:r>
            <a:r>
              <a:rPr lang="tr-TR" dirty="0"/>
              <a:t>nakil 26 ve sonrası günlerde olduysa bu sefer ekstra 1-2 </a:t>
            </a:r>
            <a:r>
              <a:rPr lang="tr-TR" dirty="0" smtClean="0"/>
              <a:t>gün eklemesi </a:t>
            </a:r>
            <a:r>
              <a:rPr lang="tr-TR" dirty="0"/>
              <a:t>yeni işyeri dosyasına </a:t>
            </a:r>
            <a:r>
              <a:rPr lang="tr-TR" dirty="0" smtClean="0"/>
              <a:t>eklenecektir.</a:t>
            </a:r>
          </a:p>
          <a:p>
            <a:pPr marL="0" indent="0">
              <a:buNone/>
            </a:pPr>
            <a:r>
              <a:rPr lang="tr-TR" b="1" i="1" dirty="0" smtClean="0"/>
              <a:t>Örnek</a:t>
            </a:r>
            <a:r>
              <a:rPr lang="tr-TR" b="1" dirty="0"/>
              <a:t>: </a:t>
            </a:r>
            <a:r>
              <a:rPr lang="tr-TR" dirty="0" smtClean="0"/>
              <a:t>27.2.2024 </a:t>
            </a:r>
            <a:r>
              <a:rPr lang="tr-TR" dirty="0"/>
              <a:t>tarihinde nakil olup </a:t>
            </a:r>
            <a:r>
              <a:rPr lang="tr-TR" dirty="0" smtClean="0"/>
              <a:t>28.2.2024 </a:t>
            </a:r>
            <a:r>
              <a:rPr lang="tr-TR" dirty="0"/>
              <a:t>tarihinde diğer </a:t>
            </a:r>
            <a:r>
              <a:rPr lang="tr-TR" dirty="0" smtClean="0"/>
              <a:t>dosyada işe </a:t>
            </a:r>
            <a:r>
              <a:rPr lang="tr-TR" dirty="0"/>
              <a:t>başlayan sigortalı için şubat ayında (</a:t>
            </a:r>
            <a:r>
              <a:rPr lang="tr-TR" dirty="0" smtClean="0"/>
              <a:t>29 </a:t>
            </a:r>
            <a:r>
              <a:rPr lang="tr-TR" dirty="0"/>
              <a:t>gün olduğu için) </a:t>
            </a:r>
            <a:r>
              <a:rPr lang="tr-TR" dirty="0" smtClean="0"/>
              <a:t>yeni işyeri </a:t>
            </a:r>
            <a:r>
              <a:rPr lang="tr-TR" dirty="0"/>
              <a:t>dosyasından </a:t>
            </a:r>
            <a:r>
              <a:rPr lang="tr-TR" dirty="0" smtClean="0"/>
              <a:t>1+2=3 </a:t>
            </a:r>
            <a:r>
              <a:rPr lang="tr-TR" dirty="0"/>
              <a:t>gün bildirim yapılır.</a:t>
            </a:r>
          </a:p>
        </p:txBody>
      </p:sp>
      <p:sp>
        <p:nvSpPr>
          <p:cNvPr id="4" name="Veri Yer Tutucusu 3"/>
          <p:cNvSpPr>
            <a:spLocks noGrp="1"/>
          </p:cNvSpPr>
          <p:nvPr>
            <p:ph type="dt" sz="half" idx="10"/>
          </p:nvPr>
        </p:nvSpPr>
        <p:spPr/>
        <p:txBody>
          <a:bodyPr/>
          <a:lstStyle/>
          <a:p>
            <a:fld id="{E3B0BAED-B534-4A82-AA01-D1B2A95E16C3}" type="datetime9">
              <a:rPr lang="en-US" smtClean="0"/>
              <a:t>2/3/2024 10:26:36 AM</a:t>
            </a:fld>
            <a:endParaRPr lang="en-US" dirty="0"/>
          </a:p>
        </p:txBody>
      </p:sp>
      <p:sp>
        <p:nvSpPr>
          <p:cNvPr id="5" name="Altbilgi Yer Tutucusu 4"/>
          <p:cNvSpPr>
            <a:spLocks noGrp="1"/>
          </p:cNvSpPr>
          <p:nvPr>
            <p:ph type="ftr" sz="quarter" idx="11"/>
          </p:nvPr>
        </p:nvSpPr>
        <p:spPr/>
        <p:txBody>
          <a:bodyPr/>
          <a:lstStyle/>
          <a:p>
            <a:r>
              <a:rPr lang="en-US" smtClean="0"/>
              <a:t>ersinumdu@hotmail.com</a:t>
            </a:r>
            <a:endParaRPr lang="en-US"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922558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Yıllık izinlerde 5 günlük çalışma durumunda iş günü değerlendirilmesi</a:t>
            </a:r>
            <a:br>
              <a:rPr lang="tr-TR" b="1" dirty="0"/>
            </a:br>
            <a:endParaRPr lang="tr-TR" b="1" dirty="0"/>
          </a:p>
        </p:txBody>
      </p:sp>
      <p:sp>
        <p:nvSpPr>
          <p:cNvPr id="3" name="İçerik Yer Tutucusu 2"/>
          <p:cNvSpPr>
            <a:spLocks noGrp="1"/>
          </p:cNvSpPr>
          <p:nvPr>
            <p:ph idx="1"/>
          </p:nvPr>
        </p:nvSpPr>
        <p:spPr>
          <a:xfrm>
            <a:off x="2589212" y="2133599"/>
            <a:ext cx="8915400" cy="3996837"/>
          </a:xfrm>
        </p:spPr>
        <p:txBody>
          <a:bodyPr/>
          <a:lstStyle/>
          <a:p>
            <a:r>
              <a:rPr lang="tr-TR" dirty="0" smtClean="0"/>
              <a:t>Haftanın </a:t>
            </a:r>
            <a:r>
              <a:rPr lang="tr-TR" dirty="0"/>
              <a:t>5 günü çalışıp </a:t>
            </a:r>
            <a:r>
              <a:rPr lang="tr-TR" dirty="0" err="1"/>
              <a:t>cumartesi'yi</a:t>
            </a:r>
            <a:r>
              <a:rPr lang="tr-TR" dirty="0"/>
              <a:t> boşa çıkarılmış gün olarak kabul ettiyseniz bu </a:t>
            </a:r>
            <a:r>
              <a:rPr lang="tr-TR" dirty="0" smtClean="0"/>
              <a:t>durumda; Cumartesi </a:t>
            </a:r>
            <a:r>
              <a:rPr lang="tr-TR" dirty="0"/>
              <a:t>ile ilgili yıllık izin hesabı şu şekilde yapılır </a:t>
            </a:r>
            <a:endParaRPr lang="tr-TR" dirty="0" smtClean="0"/>
          </a:p>
          <a:p>
            <a:pPr marL="0" indent="0">
              <a:buNone/>
            </a:pPr>
            <a:r>
              <a:rPr lang="tr-TR" dirty="0" smtClean="0"/>
              <a:t>1- işçi </a:t>
            </a:r>
            <a:r>
              <a:rPr lang="tr-TR" dirty="0"/>
              <a:t>örneğin çarşamba günü yıllık izin talebinde bulunup perşembe cuma cumartesi günü gelmeyecekse işçinin cumartesi günü yıllık izin hesabında ya iş günü olarak düşeceksiniz bu durumda işçinin pazartesi salı </a:t>
            </a:r>
            <a:r>
              <a:rPr lang="tr-TR" dirty="0" err="1"/>
              <a:t>çarşamba'dan</a:t>
            </a:r>
            <a:r>
              <a:rPr lang="tr-TR" dirty="0"/>
              <a:t> kaynaklanan </a:t>
            </a:r>
            <a:r>
              <a:rPr lang="tr-TR" dirty="0" smtClean="0"/>
              <a:t>1,5 </a:t>
            </a:r>
            <a:r>
              <a:rPr lang="tr-TR" dirty="0"/>
              <a:t>saatlik mesaisini toplam 4,5 mesaiyi işçiye ödeyeceksiniz </a:t>
            </a:r>
            <a:endParaRPr lang="tr-TR" dirty="0" smtClean="0"/>
          </a:p>
          <a:p>
            <a:pPr marL="0" indent="0">
              <a:buNone/>
            </a:pPr>
            <a:r>
              <a:rPr lang="tr-TR" dirty="0" smtClean="0"/>
              <a:t>2- yahut </a:t>
            </a:r>
            <a:r>
              <a:rPr lang="tr-TR" dirty="0"/>
              <a:t>Yıllık izinde cumartesiye iş günü olarak saymayacaksanız </a:t>
            </a:r>
            <a:r>
              <a:rPr lang="tr-TR" dirty="0" smtClean="0"/>
              <a:t>işçinin </a:t>
            </a:r>
            <a:r>
              <a:rPr lang="tr-TR" dirty="0"/>
              <a:t>size perşembe ve cumadan kalan </a:t>
            </a:r>
            <a:r>
              <a:rPr lang="tr-TR" dirty="0" smtClean="0"/>
              <a:t>1,5 saatlik </a:t>
            </a:r>
            <a:r>
              <a:rPr lang="tr-TR" dirty="0"/>
              <a:t>çalışma borcu bulunmaktadır </a:t>
            </a:r>
            <a:endParaRPr lang="tr-TR" dirty="0" smtClean="0"/>
          </a:p>
          <a:p>
            <a:pPr>
              <a:buFont typeface="Wingdings" panose="05000000000000000000" pitchFamily="2" charset="2"/>
              <a:buChar char="Ø"/>
            </a:pPr>
            <a:r>
              <a:rPr lang="tr-TR" dirty="0" smtClean="0"/>
              <a:t>cumartesi </a:t>
            </a:r>
            <a:r>
              <a:rPr lang="tr-TR" dirty="0"/>
              <a:t>hafta tatili olarak kabul edilirse bu durumda işçinin cumartesi günü için yıllık izni iş günü olarak sayılmaz</a:t>
            </a:r>
          </a:p>
          <a:p>
            <a:endParaRPr lang="tr-TR" dirty="0"/>
          </a:p>
        </p:txBody>
      </p:sp>
      <p:sp>
        <p:nvSpPr>
          <p:cNvPr id="4" name="Veri Yer Tutucusu 3"/>
          <p:cNvSpPr>
            <a:spLocks noGrp="1"/>
          </p:cNvSpPr>
          <p:nvPr>
            <p:ph type="dt" sz="half" idx="10"/>
          </p:nvPr>
        </p:nvSpPr>
        <p:spPr/>
        <p:txBody>
          <a:bodyPr/>
          <a:lstStyle/>
          <a:p>
            <a:fld id="{E3B0BAED-B534-4A82-AA01-D1B2A95E16C3}" type="datetime9">
              <a:rPr lang="en-US" smtClean="0"/>
              <a:t>2/3/2024 10:27:46 AM</a:t>
            </a:fld>
            <a:endParaRPr lang="en-US" dirty="0"/>
          </a:p>
        </p:txBody>
      </p:sp>
      <p:sp>
        <p:nvSpPr>
          <p:cNvPr id="5" name="Altbilgi Yer Tutucusu 4"/>
          <p:cNvSpPr>
            <a:spLocks noGrp="1"/>
          </p:cNvSpPr>
          <p:nvPr>
            <p:ph type="ftr" sz="quarter" idx="11"/>
          </p:nvPr>
        </p:nvSpPr>
        <p:spPr/>
        <p:txBody>
          <a:bodyPr/>
          <a:lstStyle/>
          <a:p>
            <a:r>
              <a:rPr lang="en-US" smtClean="0"/>
              <a:t>ersinumdu@hotmail.com</a:t>
            </a:r>
            <a:endParaRPr lang="en-US"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300715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stretch>
            <a:fillRect/>
          </a:stretch>
        </p:blipFill>
        <p:spPr>
          <a:xfrm>
            <a:off x="3046524" y="590953"/>
            <a:ext cx="7258050" cy="4959842"/>
          </a:xfrm>
          <a:prstGeom prst="rect">
            <a:avLst/>
          </a:prstGeom>
        </p:spPr>
      </p:pic>
      <p:sp>
        <p:nvSpPr>
          <p:cNvPr id="6" name="Unvan 5"/>
          <p:cNvSpPr>
            <a:spLocks noGrp="1"/>
          </p:cNvSpPr>
          <p:nvPr>
            <p:ph type="title"/>
          </p:nvPr>
        </p:nvSpPr>
        <p:spPr>
          <a:xfrm>
            <a:off x="2515651" y="5523562"/>
            <a:ext cx="8911687" cy="1280890"/>
          </a:xfrm>
        </p:spPr>
        <p:txBody>
          <a:bodyPr>
            <a:normAutofit/>
          </a:bodyPr>
          <a:lstStyle/>
          <a:p>
            <a:r>
              <a:rPr lang="tr-TR" sz="1600" dirty="0" smtClean="0"/>
              <a:t>5510/81 gereği 5 puanlık prim indirimi uygulanırsa işveren hissesi %15,5 olarak hesap edilir, bu durumda maliyet, 23,502.94TL (3,100.39TL) olur.</a:t>
            </a:r>
            <a:endParaRPr lang="tr-TR" sz="1600" dirty="0"/>
          </a:p>
        </p:txBody>
      </p:sp>
      <p:sp>
        <p:nvSpPr>
          <p:cNvPr id="2" name="Veri Yer Tutucusu 1"/>
          <p:cNvSpPr>
            <a:spLocks noGrp="1"/>
          </p:cNvSpPr>
          <p:nvPr>
            <p:ph type="dt" sz="half" idx="10"/>
          </p:nvPr>
        </p:nvSpPr>
        <p:spPr/>
        <p:txBody>
          <a:bodyPr/>
          <a:lstStyle/>
          <a:p>
            <a:fld id="{873F744C-5A8F-4309-801E-F05444441F11}" type="datetime9">
              <a:rPr lang="en-US" smtClean="0"/>
              <a:t>2/3/2024 10:26:36 AM</a:t>
            </a:fld>
            <a:endParaRPr lang="en-US" dirty="0"/>
          </a:p>
        </p:txBody>
      </p:sp>
      <p:sp>
        <p:nvSpPr>
          <p:cNvPr id="3" name="Altbilgi Yer Tutucusu 2"/>
          <p:cNvSpPr>
            <a:spLocks noGrp="1"/>
          </p:cNvSpPr>
          <p:nvPr>
            <p:ph type="ftr" sz="quarter" idx="11"/>
          </p:nvPr>
        </p:nvSpPr>
        <p:spPr/>
        <p:txBody>
          <a:bodyPr/>
          <a:lstStyle/>
          <a:p>
            <a:r>
              <a:rPr lang="en-US" smtClean="0"/>
              <a:t>ersinumdu@hotmail.com</a:t>
            </a:r>
            <a:endParaRPr lang="en-US"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368315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99742" y="199107"/>
            <a:ext cx="8911687" cy="792566"/>
          </a:xfrm>
        </p:spPr>
        <p:txBody>
          <a:bodyPr/>
          <a:lstStyle/>
          <a:p>
            <a:r>
              <a:rPr lang="tr-TR" dirty="0" smtClean="0"/>
              <a:t>ASGARİ ÜCRETTEKİ VERGİ?</a:t>
            </a:r>
            <a:endParaRPr lang="tr-TR" dirty="0"/>
          </a:p>
        </p:txBody>
      </p:sp>
      <p:sp>
        <p:nvSpPr>
          <p:cNvPr id="3" name="İçerik Yer Tutucusu 2"/>
          <p:cNvSpPr>
            <a:spLocks noGrp="1"/>
          </p:cNvSpPr>
          <p:nvPr>
            <p:ph idx="1"/>
          </p:nvPr>
        </p:nvSpPr>
        <p:spPr>
          <a:xfrm>
            <a:off x="1996783" y="1592687"/>
            <a:ext cx="10195217" cy="3777622"/>
          </a:xfrm>
        </p:spPr>
        <p:txBody>
          <a:bodyPr/>
          <a:lstStyle/>
          <a:p>
            <a:r>
              <a:rPr lang="tr-TR" dirty="0" smtClean="0"/>
              <a:t>ASGARİ ÜCRETTEN VERGİ KALDIRILMADI, </a:t>
            </a:r>
          </a:p>
          <a:p>
            <a:r>
              <a:rPr lang="tr-TR" dirty="0" smtClean="0"/>
              <a:t>ASGARİ ÜCRETTEKİ GELİR VERGİSİ VE DAMGA VERGİSİ KADAR VERGİ HAZİNE TARAFINDAN KARŞILANIYOR.</a:t>
            </a:r>
          </a:p>
          <a:p>
            <a:r>
              <a:rPr lang="tr-TR" b="1" dirty="0" smtClean="0"/>
              <a:t>GELİR VERGİSİ İSTİSNASI, </a:t>
            </a:r>
          </a:p>
          <a:p>
            <a:pPr marL="0" indent="0">
              <a:buNone/>
            </a:pPr>
            <a:r>
              <a:rPr lang="tr-TR" dirty="0" smtClean="0"/>
              <a:t>				NET </a:t>
            </a:r>
            <a:r>
              <a:rPr lang="tr-TR" dirty="0"/>
              <a:t>ASGARİ ÜCRETE DENK EDEN GELİR VERGİSİ </a:t>
            </a:r>
            <a:r>
              <a:rPr lang="tr-TR" dirty="0" smtClean="0"/>
              <a:t>KADAR</a:t>
            </a:r>
          </a:p>
          <a:p>
            <a:r>
              <a:rPr lang="tr-TR" b="1" dirty="0"/>
              <a:t>DAMGA VERGİSİ İSTİSNASI, </a:t>
            </a:r>
            <a:endParaRPr lang="tr-TR" b="1" dirty="0" smtClean="0"/>
          </a:p>
          <a:p>
            <a:pPr marL="0" indent="0">
              <a:buNone/>
            </a:pPr>
            <a:r>
              <a:rPr lang="tr-TR" dirty="0"/>
              <a:t>	</a:t>
            </a:r>
            <a:r>
              <a:rPr lang="tr-TR" dirty="0" smtClean="0"/>
              <a:t>			BRÜT </a:t>
            </a:r>
            <a:r>
              <a:rPr lang="tr-TR" dirty="0"/>
              <a:t>ASGARİ ÜCRETE DENK EDEN </a:t>
            </a:r>
            <a:r>
              <a:rPr lang="tr-TR" dirty="0" smtClean="0"/>
              <a:t>DAMGA </a:t>
            </a:r>
            <a:r>
              <a:rPr lang="tr-TR" dirty="0"/>
              <a:t>VERGİSİ KADAR</a:t>
            </a:r>
          </a:p>
          <a:p>
            <a:endParaRPr lang="tr-TR" dirty="0"/>
          </a:p>
        </p:txBody>
      </p:sp>
      <p:sp>
        <p:nvSpPr>
          <p:cNvPr id="4" name="Veri Yer Tutucusu 3"/>
          <p:cNvSpPr>
            <a:spLocks noGrp="1"/>
          </p:cNvSpPr>
          <p:nvPr>
            <p:ph type="dt" sz="half" idx="10"/>
          </p:nvPr>
        </p:nvSpPr>
        <p:spPr/>
        <p:txBody>
          <a:bodyPr/>
          <a:lstStyle/>
          <a:p>
            <a:fld id="{1A1A7BA4-1DE4-438D-8ED9-00D969895D7E}" type="datetime9">
              <a:rPr lang="en-US" smtClean="0"/>
              <a:t>2/3/2024 10:26:36 AM</a:t>
            </a:fld>
            <a:endParaRPr lang="en-US" dirty="0"/>
          </a:p>
        </p:txBody>
      </p:sp>
      <p:sp>
        <p:nvSpPr>
          <p:cNvPr id="5" name="Altbilgi Yer Tutucusu 4"/>
          <p:cNvSpPr>
            <a:spLocks noGrp="1"/>
          </p:cNvSpPr>
          <p:nvPr>
            <p:ph type="ftr" sz="quarter" idx="11"/>
          </p:nvPr>
        </p:nvSpPr>
        <p:spPr/>
        <p:txBody>
          <a:bodyPr/>
          <a:lstStyle/>
          <a:p>
            <a:r>
              <a:rPr lang="en-US" smtClean="0"/>
              <a:t>ersinumdu@hotmail.com</a:t>
            </a:r>
            <a:endParaRPr lang="en-US"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653151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2205775" y="1171977"/>
            <a:ext cx="9230664" cy="5216015"/>
          </a:xfrm>
          <a:prstGeom prst="rect">
            <a:avLst/>
          </a:prstGeom>
        </p:spPr>
      </p:pic>
      <p:sp>
        <p:nvSpPr>
          <p:cNvPr id="2" name="Metin kutusu 1"/>
          <p:cNvSpPr txBox="1"/>
          <p:nvPr/>
        </p:nvSpPr>
        <p:spPr>
          <a:xfrm>
            <a:off x="2305318" y="425003"/>
            <a:ext cx="9491730" cy="461665"/>
          </a:xfrm>
          <a:prstGeom prst="rect">
            <a:avLst/>
          </a:prstGeom>
          <a:noFill/>
        </p:spPr>
        <p:txBody>
          <a:bodyPr wrap="square" rtlCol="0">
            <a:spAutoFit/>
          </a:bodyPr>
          <a:lstStyle/>
          <a:p>
            <a:r>
              <a:rPr lang="tr-TR" sz="2400" b="1" dirty="0" smtClean="0"/>
              <a:t>ASGARİ ÜCRETLİ OLARAK ÇALIŞANLARDA ÜCRET HESAPLAMA</a:t>
            </a:r>
            <a:endParaRPr lang="tr-TR" sz="2400" dirty="0"/>
          </a:p>
        </p:txBody>
      </p:sp>
      <p:sp>
        <p:nvSpPr>
          <p:cNvPr id="3" name="Veri Yer Tutucusu 2"/>
          <p:cNvSpPr>
            <a:spLocks noGrp="1"/>
          </p:cNvSpPr>
          <p:nvPr>
            <p:ph type="dt" sz="half" idx="10"/>
          </p:nvPr>
        </p:nvSpPr>
        <p:spPr/>
        <p:txBody>
          <a:bodyPr/>
          <a:lstStyle/>
          <a:p>
            <a:fld id="{EFF38A9B-03E8-4B88-AF77-045F073CA781}" type="datetime9">
              <a:rPr lang="en-US" smtClean="0"/>
              <a:t>2/3/2024 10:26:36 AM</a:t>
            </a:fld>
            <a:endParaRPr lang="en-US" dirty="0"/>
          </a:p>
        </p:txBody>
      </p:sp>
      <p:sp>
        <p:nvSpPr>
          <p:cNvPr id="5" name="Altbilgi Yer Tutucusu 4"/>
          <p:cNvSpPr>
            <a:spLocks noGrp="1"/>
          </p:cNvSpPr>
          <p:nvPr>
            <p:ph type="ftr" sz="quarter" idx="11"/>
          </p:nvPr>
        </p:nvSpPr>
        <p:spPr/>
        <p:txBody>
          <a:bodyPr/>
          <a:lstStyle/>
          <a:p>
            <a:r>
              <a:rPr lang="en-US" smtClean="0"/>
              <a:t>ersinumdu@hotmail.com</a:t>
            </a:r>
            <a:endParaRPr lang="en-US"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947962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48226" y="263502"/>
            <a:ext cx="9526095" cy="509230"/>
          </a:xfrm>
        </p:spPr>
        <p:txBody>
          <a:bodyPr>
            <a:normAutofit fontScale="90000"/>
          </a:bodyPr>
          <a:lstStyle/>
          <a:p>
            <a:r>
              <a:rPr lang="tr-TR" sz="2800" dirty="0" smtClean="0"/>
              <a:t>KÜMÜLATİF VERGİ MATRAHI VE GELİR VERGİSİ İSTİSNASI</a:t>
            </a:r>
            <a:endParaRPr lang="tr-TR" sz="2800" dirty="0"/>
          </a:p>
        </p:txBody>
      </p:sp>
      <p:sp>
        <p:nvSpPr>
          <p:cNvPr id="3" name="İçerik Yer Tutucusu 2"/>
          <p:cNvSpPr>
            <a:spLocks noGrp="1"/>
          </p:cNvSpPr>
          <p:nvPr>
            <p:ph idx="1"/>
          </p:nvPr>
        </p:nvSpPr>
        <p:spPr>
          <a:xfrm>
            <a:off x="2061177" y="897227"/>
            <a:ext cx="9310867" cy="5220237"/>
          </a:xfrm>
        </p:spPr>
        <p:txBody>
          <a:bodyPr>
            <a:normAutofit/>
          </a:bodyPr>
          <a:lstStyle/>
          <a:p>
            <a:r>
              <a:rPr lang="tr-TR" dirty="0" smtClean="0"/>
              <a:t>BİR İŞÇİ BİRDEN FARKLI İŞYERİNDE ÇALIŞMASI DURUMUNDA SADECE GELİR VERGİSİ MATRAHI YÜKSEK OLAN İŞYERİNDE GELİR VERGİSİ İSTİSNA MİKTARI NE KADARSA O KADAR YARARLANIR, BAKİYE GVİ KALSA BİLE DİĞER İŞYERİNDE YARARLANAMAZ</a:t>
            </a:r>
          </a:p>
          <a:p>
            <a:r>
              <a:rPr lang="tr-TR" dirty="0" smtClean="0"/>
              <a:t>BİR İŞÇİ AYNI İŞYERİNİN BİRDEN FAZLA DOSYASINDA AYNI AYDA BİLDİRİLMESİ DURUMUNDA </a:t>
            </a:r>
            <a:r>
              <a:rPr lang="tr-TR" dirty="0"/>
              <a:t>GELİR VERGİSİ İSTİSNA MİKTARI NE KADARSA O KADAR YARARLANIR, BAKİYE GVİ </a:t>
            </a:r>
            <a:r>
              <a:rPr lang="tr-TR" dirty="0" smtClean="0"/>
              <a:t>KALIRSA DİĞER İŞYERİ DOSYASI İÇİN HAZIRLANAN ÜCRET BORDROSUNDA YARARLANIR,</a:t>
            </a:r>
          </a:p>
          <a:p>
            <a:r>
              <a:rPr lang="tr-TR" dirty="0" smtClean="0"/>
              <a:t>AYNI TÜZEL KİŞİLİKTEKİ DOSYA NAKİLLERİNDE VEYA AYNI TÜZEL KİŞİLİKTE AYDA BİRDEN FAZLA DOSYA BİLDİRİMLERİNDE KÜMÜLATİF VERGİ MATRAHI TAKİP EDİLMESİ GEREKİR,</a:t>
            </a:r>
          </a:p>
          <a:p>
            <a:r>
              <a:rPr lang="tr-TR" dirty="0" smtClean="0"/>
              <a:t>FARKLI TÜZEL KİŞİLİKTEN YIL İÇİNDE İŞTEN AYRILAN İŞÇİ DİĞER İŞYERİNDE İŞE BAŞLAMASI HALİNDE KÜMÜLATİF TAKİP EDİLMESİ GEREK YOK, ANCAK HOLDİNG, ŞİRKET GRUBU GİBİ DURUMLARDA İŞÇİ LEHİNE TAKİP EDİLMESİNDE FAYDA VAR.</a:t>
            </a:r>
          </a:p>
          <a:p>
            <a:endParaRPr lang="tr-TR" dirty="0"/>
          </a:p>
        </p:txBody>
      </p:sp>
      <p:sp>
        <p:nvSpPr>
          <p:cNvPr id="4" name="Veri Yer Tutucusu 3"/>
          <p:cNvSpPr>
            <a:spLocks noGrp="1"/>
          </p:cNvSpPr>
          <p:nvPr>
            <p:ph type="dt" sz="half" idx="10"/>
          </p:nvPr>
        </p:nvSpPr>
        <p:spPr/>
        <p:txBody>
          <a:bodyPr/>
          <a:lstStyle/>
          <a:p>
            <a:fld id="{8AEA3656-0AF6-4CE6-A535-39B045787D1E}" type="datetime9">
              <a:rPr lang="en-US" smtClean="0"/>
              <a:t>2/3/2024 10:26:36 AM</a:t>
            </a:fld>
            <a:endParaRPr lang="en-US" dirty="0"/>
          </a:p>
        </p:txBody>
      </p:sp>
      <p:sp>
        <p:nvSpPr>
          <p:cNvPr id="5" name="Altbilgi Yer Tutucusu 4"/>
          <p:cNvSpPr>
            <a:spLocks noGrp="1"/>
          </p:cNvSpPr>
          <p:nvPr>
            <p:ph type="ftr" sz="quarter" idx="11"/>
          </p:nvPr>
        </p:nvSpPr>
        <p:spPr/>
        <p:txBody>
          <a:bodyPr/>
          <a:lstStyle/>
          <a:p>
            <a:r>
              <a:rPr lang="en-US" smtClean="0"/>
              <a:t>ersinumdu@hotmail.com</a:t>
            </a:r>
            <a:endParaRPr lang="en-US"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326737784"/>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134</TotalTime>
  <Words>1709</Words>
  <Application>Microsoft Office PowerPoint</Application>
  <PresentationFormat>Geniş ekran</PresentationFormat>
  <Paragraphs>150</Paragraphs>
  <Slides>20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20</vt:i4>
      </vt:variant>
    </vt:vector>
  </HeadingPairs>
  <TitlesOfParts>
    <vt:vector size="26" baseType="lpstr">
      <vt:lpstr>Arial</vt:lpstr>
      <vt:lpstr>Calibri</vt:lpstr>
      <vt:lpstr>Century Gothic</vt:lpstr>
      <vt:lpstr>Wingdings</vt:lpstr>
      <vt:lpstr>Wingdings 3</vt:lpstr>
      <vt:lpstr>Duman</vt:lpstr>
      <vt:lpstr>PowerPoint Sunusu</vt:lpstr>
      <vt:lpstr>AYLIK MAKTU VE GÜNLÜK ÜCRET </vt:lpstr>
      <vt:lpstr>FAZLA MESAİ NASIL BELİRLİYORSUNUZ </vt:lpstr>
      <vt:lpstr>Şubat ayı İçinde Nakil yapılması </vt:lpstr>
      <vt:lpstr>Yıllık izinlerde 5 günlük çalışma durumunda iş günü değerlendirilmesi </vt:lpstr>
      <vt:lpstr>5510/81 gereği 5 puanlık prim indirimi uygulanırsa işveren hissesi %15,5 olarak hesap edilir, bu durumda maliyet, 23,502.94TL (3,100.39TL) olur.</vt:lpstr>
      <vt:lpstr>ASGARİ ÜCRETTEKİ VERGİ?</vt:lpstr>
      <vt:lpstr>PowerPoint Sunusu</vt:lpstr>
      <vt:lpstr>KÜMÜLATİF VERGİ MATRAHI VE GELİR VERGİSİ İSTİSNASI</vt:lpstr>
      <vt:lpstr>Örnek: Aylık brüt 40.000 TL ücret alan bir işçinin %15 (SGK ve İşsizlik sigortası primi) eksiltildikten sonra kalan 34.000 TL ücret vergi matrahı safi ücrettir ve işçiden %15 gelir vergisi oranına haizdir. Eğer işçi bu şekilde aynen 40.000 TL brüt ücret almaya devam etmesi halinde 4. aydaki kümülatif vergi matrahı, 102.000 TL iken 136.000 TL olduğu ve böylece kümülatif 110.000 TL'nin üstüne çıktığı için, 4. ayda ödenen 40.000 TL brüt ücretten tahakkuk eden 34.000 TL gelir vergisi matrahının  8000 TL'si %15, 26.000 TL'si %20'lik vergi oranı ile gelir vergisine tabi olur.</vt:lpstr>
      <vt:lpstr>PowerPoint Sunusu</vt:lpstr>
      <vt:lpstr>PowerPoint Sunusu</vt:lpstr>
      <vt:lpstr>VERGİ İSTİSNASINDAN DOLAYI NET ÜCRETİN ASGARİ ÜCRETİN ALTINA DÜŞMESİ</vt:lpstr>
      <vt:lpstr>ÜCRET HESAP PUSULASINDA KALEM KALEM BRÜTTEN NETE HESAPLAMALAR KAFA KARIŞIKLIĞINA SEBEP OLUR</vt:lpstr>
      <vt:lpstr>ARABULUCULUK SONUCU FESİHLERDE YAPILAN ÖDEMELER</vt:lpstr>
      <vt:lpstr>1- ÜCRET MALİYETİNİ AZALTMADA TEŞVİK VE DESTEKLER</vt:lpstr>
      <vt:lpstr>2- ÜCRET MALİYETİNİ AZALTMADA VERGİ VE SGK’DAN  MUAF ÖDEMELER</vt:lpstr>
      <vt:lpstr>2- ÜCRET MALİYETİNİ AZALTMADA VERGİ VE SGK’DAN MUAF</vt:lpstr>
      <vt:lpstr>ALTIN ÖDEMESİNDE DURUM NEDİR?</vt:lpstr>
      <vt:lpstr>Örnek: Brüt ücreti 40.000 TL 2. derece engellilik indiriminden faydalanan işçinin, - indirilecek sigorta primi ve işsizlik sigortası primi tutarı (40.000 X %15=) 6000 TL - Ücretinin gelir vergisi matrahı (40.000-6000) 34000 TL - İkinci derece engellilik indirimi tutarı 4.000 TL düşüldükten sonra kalan tevkifat matrahı (34.000-4.000) 30.000 TL’dir. - İşçinin ücretinden hesaplanan (vergi oranı %15 olsun) gelir vergisi (30.000*%15) 4.500 TL olur. (vergi istisnası hariç)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User</cp:lastModifiedBy>
  <cp:revision>17</cp:revision>
  <dcterms:created xsi:type="dcterms:W3CDTF">2024-01-15T19:14:44Z</dcterms:created>
  <dcterms:modified xsi:type="dcterms:W3CDTF">2024-02-03T07:29:11Z</dcterms:modified>
</cp:coreProperties>
</file>