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6"/>
  </p:notesMasterIdLst>
  <p:handoutMasterIdLst>
    <p:handoutMasterId r:id="rId87"/>
  </p:handoutMasterIdLst>
  <p:sldIdLst>
    <p:sldId id="276" r:id="rId2"/>
    <p:sldId id="425" r:id="rId3"/>
    <p:sldId id="391" r:id="rId4"/>
    <p:sldId id="294" r:id="rId5"/>
    <p:sldId id="392" r:id="rId6"/>
    <p:sldId id="396" r:id="rId7"/>
    <p:sldId id="263" r:id="rId8"/>
    <p:sldId id="358" r:id="rId9"/>
    <p:sldId id="366" r:id="rId10"/>
    <p:sldId id="264" r:id="rId11"/>
    <p:sldId id="291" r:id="rId12"/>
    <p:sldId id="397" r:id="rId13"/>
    <p:sldId id="288" r:id="rId14"/>
    <p:sldId id="398" r:id="rId15"/>
    <p:sldId id="290" r:id="rId16"/>
    <p:sldId id="267" r:id="rId17"/>
    <p:sldId id="332" r:id="rId18"/>
    <p:sldId id="399" r:id="rId19"/>
    <p:sldId id="280" r:id="rId20"/>
    <p:sldId id="400" r:id="rId21"/>
    <p:sldId id="401" r:id="rId22"/>
    <p:sldId id="402" r:id="rId23"/>
    <p:sldId id="403" r:id="rId24"/>
    <p:sldId id="318" r:id="rId25"/>
    <p:sldId id="405" r:id="rId26"/>
    <p:sldId id="406" r:id="rId27"/>
    <p:sldId id="407" r:id="rId28"/>
    <p:sldId id="408" r:id="rId29"/>
    <p:sldId id="409" r:id="rId30"/>
    <p:sldId id="410" r:id="rId31"/>
    <p:sldId id="431" r:id="rId32"/>
    <p:sldId id="432" r:id="rId33"/>
    <p:sldId id="433" r:id="rId34"/>
    <p:sldId id="485" r:id="rId35"/>
    <p:sldId id="486" r:id="rId36"/>
    <p:sldId id="487" r:id="rId37"/>
    <p:sldId id="412" r:id="rId38"/>
    <p:sldId id="302" r:id="rId39"/>
    <p:sldId id="413" r:id="rId40"/>
    <p:sldId id="305" r:id="rId41"/>
    <p:sldId id="414" r:id="rId42"/>
    <p:sldId id="307" r:id="rId43"/>
    <p:sldId id="415" r:id="rId44"/>
    <p:sldId id="310" r:id="rId45"/>
    <p:sldId id="311" r:id="rId46"/>
    <p:sldId id="312" r:id="rId47"/>
    <p:sldId id="321" r:id="rId48"/>
    <p:sldId id="314" r:id="rId49"/>
    <p:sldId id="416" r:id="rId50"/>
    <p:sldId id="434" r:id="rId51"/>
    <p:sldId id="435" r:id="rId52"/>
    <p:sldId id="436" r:id="rId53"/>
    <p:sldId id="437" r:id="rId54"/>
    <p:sldId id="438" r:id="rId55"/>
    <p:sldId id="439" r:id="rId56"/>
    <p:sldId id="440" r:id="rId57"/>
    <p:sldId id="441" r:id="rId58"/>
    <p:sldId id="442" r:id="rId59"/>
    <p:sldId id="443" r:id="rId60"/>
    <p:sldId id="444" r:id="rId61"/>
    <p:sldId id="445" r:id="rId62"/>
    <p:sldId id="447" r:id="rId63"/>
    <p:sldId id="448" r:id="rId64"/>
    <p:sldId id="449" r:id="rId65"/>
    <p:sldId id="450" r:id="rId66"/>
    <p:sldId id="451" r:id="rId67"/>
    <p:sldId id="452" r:id="rId68"/>
    <p:sldId id="454" r:id="rId69"/>
    <p:sldId id="455" r:id="rId70"/>
    <p:sldId id="456" r:id="rId71"/>
    <p:sldId id="457" r:id="rId72"/>
    <p:sldId id="458" r:id="rId73"/>
    <p:sldId id="469" r:id="rId74"/>
    <p:sldId id="470" r:id="rId75"/>
    <p:sldId id="472" r:id="rId76"/>
    <p:sldId id="474" r:id="rId77"/>
    <p:sldId id="483" r:id="rId78"/>
    <p:sldId id="475" r:id="rId79"/>
    <p:sldId id="477" r:id="rId80"/>
    <p:sldId id="479" r:id="rId81"/>
    <p:sldId id="481" r:id="rId82"/>
    <p:sldId id="482" r:id="rId83"/>
    <p:sldId id="484" r:id="rId84"/>
    <p:sldId id="468" r:id="rId8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8273" autoAdjust="0"/>
  </p:normalViewPr>
  <p:slideViewPr>
    <p:cSldViewPr>
      <p:cViewPr varScale="1">
        <p:scale>
          <a:sx n="115" d="100"/>
          <a:sy n="115" d="100"/>
        </p:scale>
        <p:origin x="1362" y="102"/>
      </p:cViewPr>
      <p:guideLst>
        <p:guide orient="horz" pos="2160"/>
        <p:guide pos="2880"/>
      </p:guideLst>
    </p:cSldViewPr>
  </p:slideViewPr>
  <p:notesTextViewPr>
    <p:cViewPr>
      <p:scale>
        <a:sx n="1" d="1"/>
        <a:sy n="1" d="1"/>
      </p:scale>
      <p:origin x="0" y="0"/>
    </p:cViewPr>
  </p:notesTextViewPr>
  <p:sorterViewPr>
    <p:cViewPr>
      <p:scale>
        <a:sx n="100" d="100"/>
        <a:sy n="100" d="100"/>
      </p:scale>
      <p:origin x="0" y="1212"/>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viewProps" Target="viewProps.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handoutMaster" Target="handoutMasters/handoutMaster1.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theme" Target="theme/theme1.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presProps" Target="presProps.xml" /><Relationship Id="rId9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s>
</file>

<file path=ppt/diagrams/_rels/data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image" Target="../media/image4.png" /></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image" Target="../media/image4.png" /></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17A428-0CB7-4B60-B8CE-22E4C7DA5778}" type="doc">
      <dgm:prSet loTypeId="urn:microsoft.com/office/officeart/2005/8/layout/bList2" loCatId="list" qsTypeId="urn:microsoft.com/office/officeart/2005/8/quickstyle/simple4" qsCatId="simple" csTypeId="urn:microsoft.com/office/officeart/2005/8/colors/accent4_2" csCatId="accent4" phldr="1"/>
      <dgm:spPr/>
      <dgm:t>
        <a:bodyPr/>
        <a:lstStyle/>
        <a:p>
          <a:endParaRPr lang="tr-TR"/>
        </a:p>
      </dgm:t>
    </dgm:pt>
    <dgm:pt modelId="{16800710-A7E9-4B01-952F-3FBA78C14E2F}">
      <dgm:prSet/>
      <dgm:spPr/>
      <dgm:t>
        <a:bodyPr/>
        <a:lstStyle/>
        <a:p>
          <a:pPr rtl="0"/>
          <a:r>
            <a:rPr lang="tr-TR" b="1" dirty="0"/>
            <a:t>Sigorta Primi Teşvik, Destek ve</a:t>
          </a:r>
        </a:p>
        <a:p>
          <a:pPr rtl="0"/>
          <a:r>
            <a:rPr lang="tr-TR" b="1" dirty="0"/>
            <a:t>İndirimler</a:t>
          </a:r>
          <a:endParaRPr lang="tr-TR" dirty="0"/>
        </a:p>
      </dgm:t>
    </dgm:pt>
    <dgm:pt modelId="{39478275-B175-4273-B272-EBAC706F26E1}" type="parTrans" cxnId="{1CC85786-D658-482D-97B0-80E012E86E8E}">
      <dgm:prSet/>
      <dgm:spPr/>
      <dgm:t>
        <a:bodyPr/>
        <a:lstStyle/>
        <a:p>
          <a:endParaRPr lang="tr-TR"/>
        </a:p>
      </dgm:t>
    </dgm:pt>
    <dgm:pt modelId="{3C69B8BC-B727-41D1-873D-76F9DE4434B1}" type="sibTrans" cxnId="{1CC85786-D658-482D-97B0-80E012E86E8E}">
      <dgm:prSet/>
      <dgm:spPr/>
      <dgm:t>
        <a:bodyPr/>
        <a:lstStyle/>
        <a:p>
          <a:endParaRPr lang="tr-TR"/>
        </a:p>
      </dgm:t>
    </dgm:pt>
    <dgm:pt modelId="{30287B53-2D9C-48C2-9C0E-22BE3DF03889}">
      <dgm:prSet/>
      <dgm:spPr/>
      <dgm:t>
        <a:bodyPr/>
        <a:lstStyle/>
        <a:p>
          <a:pPr rtl="0"/>
          <a:r>
            <a:rPr lang="tr-TR" b="1" dirty="0"/>
            <a:t> 4/b  Beş   Puanlık İndirim</a:t>
          </a:r>
          <a:endParaRPr lang="tr-TR" dirty="0"/>
        </a:p>
      </dgm:t>
    </dgm:pt>
    <dgm:pt modelId="{F4ED722D-2656-45A1-A1D9-2EEF522B26CB}" type="parTrans" cxnId="{76FB5630-B0C6-4B2A-9A2F-8DB43F907480}">
      <dgm:prSet/>
      <dgm:spPr/>
      <dgm:t>
        <a:bodyPr/>
        <a:lstStyle/>
        <a:p>
          <a:endParaRPr lang="tr-TR"/>
        </a:p>
      </dgm:t>
    </dgm:pt>
    <dgm:pt modelId="{DBF11E04-6EBC-4C8E-9F37-E7D2B9CF9462}" type="sibTrans" cxnId="{76FB5630-B0C6-4B2A-9A2F-8DB43F907480}">
      <dgm:prSet/>
      <dgm:spPr/>
      <dgm:t>
        <a:bodyPr/>
        <a:lstStyle/>
        <a:p>
          <a:endParaRPr lang="tr-TR"/>
        </a:p>
      </dgm:t>
    </dgm:pt>
    <dgm:pt modelId="{FA08D212-F61C-4CEB-8684-6A6A579B1CE6}">
      <dgm:prSet/>
      <dgm:spPr/>
      <dgm:t>
        <a:bodyPr/>
        <a:lstStyle/>
        <a:p>
          <a:pPr rtl="0"/>
          <a:r>
            <a:rPr lang="tr-TR" b="1" dirty="0"/>
            <a:t>İş Sağlığı ve Güvenliği Hizmetlerinin Desteklenmesi</a:t>
          </a:r>
          <a:endParaRPr lang="tr-TR" dirty="0"/>
        </a:p>
      </dgm:t>
    </dgm:pt>
    <dgm:pt modelId="{882C629D-4821-4F45-9857-39658A4DBD78}" type="parTrans" cxnId="{60EA6D16-BD85-4B5D-9E3B-13080ABCF62F}">
      <dgm:prSet/>
      <dgm:spPr/>
      <dgm:t>
        <a:bodyPr/>
        <a:lstStyle/>
        <a:p>
          <a:endParaRPr lang="tr-TR"/>
        </a:p>
      </dgm:t>
    </dgm:pt>
    <dgm:pt modelId="{2CB583E6-AC47-40B8-9F1A-9C4C75321A5C}" type="sibTrans" cxnId="{60EA6D16-BD85-4B5D-9E3B-13080ABCF62F}">
      <dgm:prSet/>
      <dgm:spPr/>
      <dgm:t>
        <a:bodyPr/>
        <a:lstStyle/>
        <a:p>
          <a:endParaRPr lang="tr-TR"/>
        </a:p>
      </dgm:t>
    </dgm:pt>
    <dgm:pt modelId="{ECC8DEC4-8366-43D8-856D-2A1A07DC0BA8}">
      <dgm:prSet/>
      <dgm:spPr/>
      <dgm:t>
        <a:bodyPr/>
        <a:lstStyle/>
        <a:p>
          <a:pPr rtl="0"/>
          <a:r>
            <a:rPr lang="tr-TR" b="1" dirty="0"/>
            <a:t>İşsizlik Sigortası Primi Teşviki</a:t>
          </a:r>
        </a:p>
      </dgm:t>
    </dgm:pt>
    <dgm:pt modelId="{27A0B9B5-4497-45B0-B996-CB0F03BEC320}" type="parTrans" cxnId="{DE5BF64B-0BDA-4FB0-B89E-77C80D7D5A00}">
      <dgm:prSet/>
      <dgm:spPr/>
      <dgm:t>
        <a:bodyPr/>
        <a:lstStyle/>
        <a:p>
          <a:endParaRPr lang="tr-TR"/>
        </a:p>
      </dgm:t>
    </dgm:pt>
    <dgm:pt modelId="{AAB1FD50-1021-43F3-8B7E-6E9F17DB1092}" type="sibTrans" cxnId="{DE5BF64B-0BDA-4FB0-B89E-77C80D7D5A00}">
      <dgm:prSet/>
      <dgm:spPr/>
      <dgm:t>
        <a:bodyPr/>
        <a:lstStyle/>
        <a:p>
          <a:endParaRPr lang="tr-TR"/>
        </a:p>
      </dgm:t>
    </dgm:pt>
    <dgm:pt modelId="{534D4D26-1989-46F1-818F-34C093303EFD}">
      <dgm:prSet/>
      <dgm:spPr/>
      <dgm:t>
        <a:bodyPr/>
        <a:lstStyle/>
        <a:p>
          <a:pPr algn="just" rtl="0"/>
          <a:r>
            <a:rPr lang="tr-TR" b="0" dirty="0"/>
            <a:t>Çok Tehlikeli Sınıfta Yer alan ve Ondan Fazla Çalışanı Olan İşyerlerinde İşsizlik Sigortası Prim İndirimi Uygulaması</a:t>
          </a:r>
        </a:p>
      </dgm:t>
    </dgm:pt>
    <dgm:pt modelId="{984C7576-675F-4C7F-9435-143597FBB212}" type="parTrans" cxnId="{0A2E82AF-2F90-45AF-A75A-205128B2AA92}">
      <dgm:prSet/>
      <dgm:spPr/>
      <dgm:t>
        <a:bodyPr/>
        <a:lstStyle/>
        <a:p>
          <a:endParaRPr lang="tr-TR"/>
        </a:p>
      </dgm:t>
    </dgm:pt>
    <dgm:pt modelId="{4B0B7DC7-14B2-49AB-8481-4265D6D35159}" type="sibTrans" cxnId="{0A2E82AF-2F90-45AF-A75A-205128B2AA92}">
      <dgm:prSet/>
      <dgm:spPr/>
      <dgm:t>
        <a:bodyPr/>
        <a:lstStyle/>
        <a:p>
          <a:endParaRPr lang="tr-TR"/>
        </a:p>
      </dgm:t>
    </dgm:pt>
    <dgm:pt modelId="{B92233D0-773D-49AB-A082-DAC32B5F7D4F}">
      <dgm:prSet/>
      <dgm:spPr/>
      <dgm:t>
        <a:bodyPr/>
        <a:lstStyle/>
        <a:p>
          <a:r>
            <a:rPr lang="tr-TR" dirty="0"/>
            <a:t>5510 sayılı Kanun</a:t>
          </a:r>
        </a:p>
      </dgm:t>
    </dgm:pt>
    <dgm:pt modelId="{55CEF63F-6DF3-4C00-871F-0499CBF475BA}" type="parTrans" cxnId="{894248E6-7A11-479D-A0E3-9543D1B149E8}">
      <dgm:prSet/>
      <dgm:spPr/>
      <dgm:t>
        <a:bodyPr/>
        <a:lstStyle/>
        <a:p>
          <a:endParaRPr lang="tr-TR"/>
        </a:p>
      </dgm:t>
    </dgm:pt>
    <dgm:pt modelId="{5F91E098-B1FA-4187-B2FF-9475C765B67E}" type="sibTrans" cxnId="{894248E6-7A11-479D-A0E3-9543D1B149E8}">
      <dgm:prSet/>
      <dgm:spPr/>
      <dgm:t>
        <a:bodyPr/>
        <a:lstStyle/>
        <a:p>
          <a:endParaRPr lang="tr-TR"/>
        </a:p>
      </dgm:t>
    </dgm:pt>
    <dgm:pt modelId="{C22C5483-1499-401B-8889-26A053396C7B}">
      <dgm:prSet/>
      <dgm:spPr/>
      <dgm:t>
        <a:bodyPr/>
        <a:lstStyle/>
        <a:p>
          <a:r>
            <a:rPr lang="tr-TR" dirty="0"/>
            <a:t>4447 sayılı Kanun</a:t>
          </a:r>
        </a:p>
      </dgm:t>
    </dgm:pt>
    <dgm:pt modelId="{0DBE19BA-8620-45A7-A0FB-612BBB7F8F0C}" type="parTrans" cxnId="{C1CBA081-9583-4669-914B-96FA4D21F8EB}">
      <dgm:prSet/>
      <dgm:spPr/>
      <dgm:t>
        <a:bodyPr/>
        <a:lstStyle/>
        <a:p>
          <a:endParaRPr lang="tr-TR"/>
        </a:p>
      </dgm:t>
    </dgm:pt>
    <dgm:pt modelId="{A3CB972C-37E4-454C-8579-BCD061E3D8E9}" type="sibTrans" cxnId="{C1CBA081-9583-4669-914B-96FA4D21F8EB}">
      <dgm:prSet/>
      <dgm:spPr/>
      <dgm:t>
        <a:bodyPr/>
        <a:lstStyle/>
        <a:p>
          <a:endParaRPr lang="tr-TR"/>
        </a:p>
      </dgm:t>
    </dgm:pt>
    <dgm:pt modelId="{734B6B9E-0F82-4015-81E6-4CCADF021E0A}">
      <dgm:prSet/>
      <dgm:spPr/>
      <dgm:t>
        <a:bodyPr/>
        <a:lstStyle/>
        <a:p>
          <a:r>
            <a:rPr lang="tr-TR" dirty="0"/>
            <a:t>4857 sayılı Kanun</a:t>
          </a:r>
        </a:p>
      </dgm:t>
    </dgm:pt>
    <dgm:pt modelId="{689FE464-DBB4-4DA5-8A18-F326CCF9A00D}" type="parTrans" cxnId="{F38C00BC-4CCD-47ED-A52F-D1AD284D430A}">
      <dgm:prSet/>
      <dgm:spPr/>
      <dgm:t>
        <a:bodyPr/>
        <a:lstStyle/>
        <a:p>
          <a:endParaRPr lang="tr-TR"/>
        </a:p>
      </dgm:t>
    </dgm:pt>
    <dgm:pt modelId="{E7C8409C-C23C-476A-8FDE-1C6F23939CFF}" type="sibTrans" cxnId="{F38C00BC-4CCD-47ED-A52F-D1AD284D430A}">
      <dgm:prSet/>
      <dgm:spPr/>
      <dgm:t>
        <a:bodyPr/>
        <a:lstStyle/>
        <a:p>
          <a:endParaRPr lang="tr-TR"/>
        </a:p>
      </dgm:t>
    </dgm:pt>
    <dgm:pt modelId="{96001E21-F7D2-4030-8077-BEB024D5D268}">
      <dgm:prSet/>
      <dgm:spPr/>
      <dgm:t>
        <a:bodyPr/>
        <a:lstStyle/>
        <a:p>
          <a:r>
            <a:rPr lang="tr-TR" dirty="0"/>
            <a:t>5225 sayılı Kanun</a:t>
          </a:r>
        </a:p>
      </dgm:t>
    </dgm:pt>
    <dgm:pt modelId="{633F737D-BCB5-444D-A645-FA29FC4E0623}" type="parTrans" cxnId="{BC63F8D0-D470-45B1-BB42-5E5D2FD82432}">
      <dgm:prSet/>
      <dgm:spPr/>
      <dgm:t>
        <a:bodyPr/>
        <a:lstStyle/>
        <a:p>
          <a:endParaRPr lang="tr-TR"/>
        </a:p>
      </dgm:t>
    </dgm:pt>
    <dgm:pt modelId="{3FD627AE-B0D1-4801-907B-46911699DB26}" type="sibTrans" cxnId="{BC63F8D0-D470-45B1-BB42-5E5D2FD82432}">
      <dgm:prSet/>
      <dgm:spPr/>
      <dgm:t>
        <a:bodyPr/>
        <a:lstStyle/>
        <a:p>
          <a:endParaRPr lang="tr-TR"/>
        </a:p>
      </dgm:t>
    </dgm:pt>
    <dgm:pt modelId="{CBE151BB-A6E3-4EA9-BF8C-DF76EF24E60C}">
      <dgm:prSet/>
      <dgm:spPr/>
      <dgm:t>
        <a:bodyPr/>
        <a:lstStyle/>
        <a:p>
          <a:r>
            <a:rPr lang="tr-TR" dirty="0"/>
            <a:t>5746 sayılı Kanun</a:t>
          </a:r>
        </a:p>
      </dgm:t>
    </dgm:pt>
    <dgm:pt modelId="{A289A15B-D2D5-4A67-8355-37B08827E158}" type="parTrans" cxnId="{BA554D06-7D15-452A-A913-B1C63D13E2AE}">
      <dgm:prSet/>
      <dgm:spPr/>
      <dgm:t>
        <a:bodyPr/>
        <a:lstStyle/>
        <a:p>
          <a:endParaRPr lang="tr-TR"/>
        </a:p>
      </dgm:t>
    </dgm:pt>
    <dgm:pt modelId="{DFD02D47-1965-4F97-971B-2605FDE7FC5D}" type="sibTrans" cxnId="{BA554D06-7D15-452A-A913-B1C63D13E2AE}">
      <dgm:prSet/>
      <dgm:spPr/>
      <dgm:t>
        <a:bodyPr/>
        <a:lstStyle/>
        <a:p>
          <a:endParaRPr lang="tr-TR"/>
        </a:p>
      </dgm:t>
    </dgm:pt>
    <dgm:pt modelId="{C01EACD6-B908-42ED-B587-4C242C55AB5C}">
      <dgm:prSet/>
      <dgm:spPr/>
      <dgm:t>
        <a:bodyPr/>
        <a:lstStyle/>
        <a:p>
          <a:r>
            <a:rPr lang="tr-TR" dirty="0"/>
            <a:t>5510 sayılı Kanunun  81.maddesi birinci fıkra (j) bendi</a:t>
          </a:r>
        </a:p>
      </dgm:t>
    </dgm:pt>
    <dgm:pt modelId="{FA411A34-2283-4B95-9C40-D381148BDA08}" type="parTrans" cxnId="{70D60613-9DD9-4D9B-AAC3-065C13A78DF0}">
      <dgm:prSet/>
      <dgm:spPr/>
      <dgm:t>
        <a:bodyPr/>
        <a:lstStyle/>
        <a:p>
          <a:endParaRPr lang="tr-TR"/>
        </a:p>
      </dgm:t>
    </dgm:pt>
    <dgm:pt modelId="{C954335D-38C9-4DC8-99CC-FB2233174F9F}" type="sibTrans" cxnId="{70D60613-9DD9-4D9B-AAC3-065C13A78DF0}">
      <dgm:prSet/>
      <dgm:spPr/>
      <dgm:t>
        <a:bodyPr/>
        <a:lstStyle/>
        <a:p>
          <a:endParaRPr lang="tr-TR"/>
        </a:p>
      </dgm:t>
    </dgm:pt>
    <dgm:pt modelId="{413FE986-E26C-4608-B3C7-C796DB1491E0}">
      <dgm:prSet/>
      <dgm:spPr/>
      <dgm:t>
        <a:bodyPr/>
        <a:lstStyle/>
        <a:p>
          <a:r>
            <a:rPr lang="tr-TR" dirty="0"/>
            <a:t>Ondan Az Sigortalı Çalıştıran Çok Tehlikeli ve Tehlikeli Sınıfta Yer Alan İşyerlerinde İş Sağlığı ve Güvenliği Hizmetlerinin Desteklenmesi</a:t>
          </a:r>
        </a:p>
      </dgm:t>
    </dgm:pt>
    <dgm:pt modelId="{0591C291-D609-4F67-9963-19BD8C95BA8E}" type="parTrans" cxnId="{58B01C44-8DFD-4658-B2FD-B660D96B8325}">
      <dgm:prSet/>
      <dgm:spPr/>
      <dgm:t>
        <a:bodyPr/>
        <a:lstStyle/>
        <a:p>
          <a:endParaRPr lang="tr-TR"/>
        </a:p>
      </dgm:t>
    </dgm:pt>
    <dgm:pt modelId="{D0D7E5E1-2106-42DA-B688-B7A3B6600316}" type="sibTrans" cxnId="{58B01C44-8DFD-4658-B2FD-B660D96B8325}">
      <dgm:prSet/>
      <dgm:spPr/>
      <dgm:t>
        <a:bodyPr/>
        <a:lstStyle/>
        <a:p>
          <a:endParaRPr lang="tr-TR"/>
        </a:p>
      </dgm:t>
    </dgm:pt>
    <dgm:pt modelId="{F81C7279-49EB-4FD9-9DB6-74546828BD58}">
      <dgm:prSet/>
      <dgm:spPr/>
      <dgm:t>
        <a:bodyPr/>
        <a:lstStyle/>
        <a:p>
          <a:r>
            <a:rPr lang="tr-TR" dirty="0"/>
            <a:t>2828 sayılı Kanun</a:t>
          </a:r>
        </a:p>
      </dgm:t>
    </dgm:pt>
    <dgm:pt modelId="{2FB4536E-2987-4E8E-8315-9B156C3AF598}" type="parTrans" cxnId="{02DC4790-8D1D-448A-8B2B-146719587990}">
      <dgm:prSet/>
      <dgm:spPr/>
      <dgm:t>
        <a:bodyPr/>
        <a:lstStyle/>
        <a:p>
          <a:endParaRPr lang="tr-TR"/>
        </a:p>
      </dgm:t>
    </dgm:pt>
    <dgm:pt modelId="{CCB86270-0643-4849-83FF-51B1940D01D8}" type="sibTrans" cxnId="{02DC4790-8D1D-448A-8B2B-146719587990}">
      <dgm:prSet/>
      <dgm:spPr/>
      <dgm:t>
        <a:bodyPr/>
        <a:lstStyle/>
        <a:p>
          <a:endParaRPr lang="tr-TR"/>
        </a:p>
      </dgm:t>
    </dgm:pt>
    <dgm:pt modelId="{56B43D84-FAF9-4C1C-8D11-3A0C0F5D85FC}">
      <dgm:prSet/>
      <dgm:spPr/>
      <dgm:t>
        <a:bodyPr/>
        <a:lstStyle/>
        <a:p>
          <a:r>
            <a:rPr lang="tr-TR" dirty="0"/>
            <a:t>3294 sayılı Kanun</a:t>
          </a:r>
        </a:p>
      </dgm:t>
    </dgm:pt>
    <dgm:pt modelId="{21720FDB-1663-4DD9-9D21-B4ABD7B161E7}" type="parTrans" cxnId="{30A184AA-8250-467B-BB81-EB956CE9AB4E}">
      <dgm:prSet/>
      <dgm:spPr/>
      <dgm:t>
        <a:bodyPr/>
        <a:lstStyle/>
        <a:p>
          <a:endParaRPr lang="tr-TR"/>
        </a:p>
      </dgm:t>
    </dgm:pt>
    <dgm:pt modelId="{6191BD4A-4555-418D-8F72-CEE31199B4FC}" type="sibTrans" cxnId="{30A184AA-8250-467B-BB81-EB956CE9AB4E}">
      <dgm:prSet/>
      <dgm:spPr/>
      <dgm:t>
        <a:bodyPr/>
        <a:lstStyle/>
        <a:p>
          <a:endParaRPr lang="tr-TR"/>
        </a:p>
      </dgm:t>
    </dgm:pt>
    <dgm:pt modelId="{7E02E101-6E78-4BC7-8EA4-E19993580B8F}">
      <dgm:prSet/>
      <dgm:spPr/>
      <dgm:t>
        <a:bodyPr/>
        <a:lstStyle/>
        <a:p>
          <a:r>
            <a:rPr lang="tr-TR" dirty="0"/>
            <a:t>Asgari Ücret Desteği</a:t>
          </a:r>
        </a:p>
      </dgm:t>
    </dgm:pt>
    <dgm:pt modelId="{C020999C-8FCE-4420-B6F3-AB07016D40EE}" type="parTrans" cxnId="{19CC9FD4-5EA5-4D32-8AC0-25370D10B254}">
      <dgm:prSet/>
      <dgm:spPr/>
      <dgm:t>
        <a:bodyPr/>
        <a:lstStyle/>
        <a:p>
          <a:endParaRPr lang="tr-TR"/>
        </a:p>
      </dgm:t>
    </dgm:pt>
    <dgm:pt modelId="{4EE4BB75-E0F6-4DA1-B119-C9207FF3B0B7}" type="sibTrans" cxnId="{19CC9FD4-5EA5-4D32-8AC0-25370D10B254}">
      <dgm:prSet/>
      <dgm:spPr/>
      <dgm:t>
        <a:bodyPr/>
        <a:lstStyle/>
        <a:p>
          <a:endParaRPr lang="tr-TR"/>
        </a:p>
      </dgm:t>
    </dgm:pt>
    <dgm:pt modelId="{9B8CE79E-ED68-4A66-B7E9-F157BC2F5865}">
      <dgm:prSet/>
      <dgm:spPr/>
      <dgm:t>
        <a:bodyPr/>
        <a:lstStyle/>
        <a:p>
          <a:r>
            <a:rPr lang="tr-TR" dirty="0"/>
            <a:t>5510 sayılı Kanunun geçici 78. maddesi</a:t>
          </a:r>
        </a:p>
      </dgm:t>
    </dgm:pt>
    <dgm:pt modelId="{3A39C999-D40D-41D4-94F8-A12298D47E98}" type="parTrans" cxnId="{4A51E9C2-6AC4-4D3A-BFD9-0AD3DDAB2DE3}">
      <dgm:prSet/>
      <dgm:spPr/>
      <dgm:t>
        <a:bodyPr/>
        <a:lstStyle/>
        <a:p>
          <a:endParaRPr lang="tr-TR"/>
        </a:p>
      </dgm:t>
    </dgm:pt>
    <dgm:pt modelId="{302930D0-B810-4C67-A008-44AEDA6A8D2F}" type="sibTrans" cxnId="{4A51E9C2-6AC4-4D3A-BFD9-0AD3DDAB2DE3}">
      <dgm:prSet/>
      <dgm:spPr/>
      <dgm:t>
        <a:bodyPr/>
        <a:lstStyle/>
        <a:p>
          <a:endParaRPr lang="tr-TR"/>
        </a:p>
      </dgm:t>
    </dgm:pt>
    <dgm:pt modelId="{2B0E3B70-12FB-428A-BB22-494108EC13B3}" type="pres">
      <dgm:prSet presAssocID="{E217A428-0CB7-4B60-B8CE-22E4C7DA5778}" presName="diagram" presStyleCnt="0">
        <dgm:presLayoutVars>
          <dgm:dir/>
          <dgm:animLvl val="lvl"/>
          <dgm:resizeHandles val="exact"/>
        </dgm:presLayoutVars>
      </dgm:prSet>
      <dgm:spPr/>
    </dgm:pt>
    <dgm:pt modelId="{6A316FFA-578F-4D66-BA47-B3D9FA66CF0C}" type="pres">
      <dgm:prSet presAssocID="{16800710-A7E9-4B01-952F-3FBA78C14E2F}" presName="compNode" presStyleCnt="0"/>
      <dgm:spPr/>
    </dgm:pt>
    <dgm:pt modelId="{17C431FF-3F10-407F-872B-31A276CE200E}" type="pres">
      <dgm:prSet presAssocID="{16800710-A7E9-4B01-952F-3FBA78C14E2F}" presName="childRect" presStyleLbl="bgAcc1" presStyleIdx="0" presStyleCnt="5" custScaleX="108376" custScaleY="115479">
        <dgm:presLayoutVars>
          <dgm:bulletEnabled val="1"/>
        </dgm:presLayoutVars>
      </dgm:prSet>
      <dgm:spPr/>
    </dgm:pt>
    <dgm:pt modelId="{FBEC8F83-E3C9-44B9-A8D5-48E46C50B751}" type="pres">
      <dgm:prSet presAssocID="{16800710-A7E9-4B01-952F-3FBA78C14E2F}" presName="parentText" presStyleLbl="node1" presStyleIdx="0" presStyleCnt="0">
        <dgm:presLayoutVars>
          <dgm:chMax val="0"/>
          <dgm:bulletEnabled val="1"/>
        </dgm:presLayoutVars>
      </dgm:prSet>
      <dgm:spPr/>
    </dgm:pt>
    <dgm:pt modelId="{2506B007-8C6E-4742-83CD-0039C38CA4CE}" type="pres">
      <dgm:prSet presAssocID="{16800710-A7E9-4B01-952F-3FBA78C14E2F}" presName="parentRect" presStyleLbl="alignNode1" presStyleIdx="0" presStyleCnt="5" custScaleX="109173" custLinFactNeighborX="-1065" custLinFactNeighborY="27827"/>
      <dgm:spPr/>
    </dgm:pt>
    <dgm:pt modelId="{5B72C7DD-C471-466D-A861-A0641F7AC5FD}" type="pres">
      <dgm:prSet presAssocID="{16800710-A7E9-4B01-952F-3FBA78C14E2F}" presName="adorn" presStyleLbl="fgAccFollowNode1" presStyleIdx="0" presStyleCnt="5" custScaleX="95475" custScaleY="93989" custLinFactNeighborX="-16753" custLinFactNeighborY="5747"/>
      <dgm:spPr>
        <a:blipFill rotWithShape="1">
          <a:blip xmlns:r="http://schemas.openxmlformats.org/officeDocument/2006/relationships" r:embed="rId1"/>
          <a:stretch>
            <a:fillRect/>
          </a:stretch>
        </a:blipFill>
      </dgm:spPr>
    </dgm:pt>
    <dgm:pt modelId="{EC1D81F2-AFAB-4594-AABB-621B4859D727}" type="pres">
      <dgm:prSet presAssocID="{3C69B8BC-B727-41D1-873D-76F9DE4434B1}" presName="sibTrans" presStyleLbl="sibTrans2D1" presStyleIdx="0" presStyleCnt="0"/>
      <dgm:spPr/>
    </dgm:pt>
    <dgm:pt modelId="{FFAF95AE-BA5A-48CF-9C6C-2A66E1B0E919}" type="pres">
      <dgm:prSet presAssocID="{30287B53-2D9C-48C2-9C0E-22BE3DF03889}" presName="compNode" presStyleCnt="0"/>
      <dgm:spPr/>
    </dgm:pt>
    <dgm:pt modelId="{E6C33FDF-2FDA-45A7-B891-4832B8AFABC1}" type="pres">
      <dgm:prSet presAssocID="{30287B53-2D9C-48C2-9C0E-22BE3DF03889}" presName="childRect" presStyleLbl="bgAcc1" presStyleIdx="1" presStyleCnt="5" custScaleY="98249" custLinFactX="-17649" custLinFactY="84211" custLinFactNeighborX="-100000" custLinFactNeighborY="100000">
        <dgm:presLayoutVars>
          <dgm:bulletEnabled val="1"/>
        </dgm:presLayoutVars>
      </dgm:prSet>
      <dgm:spPr/>
    </dgm:pt>
    <dgm:pt modelId="{71F1CC14-43E1-4FD6-A885-3B966BABAFB7}" type="pres">
      <dgm:prSet presAssocID="{30287B53-2D9C-48C2-9C0E-22BE3DF03889}" presName="parentText" presStyleLbl="node1" presStyleIdx="0" presStyleCnt="0">
        <dgm:presLayoutVars>
          <dgm:chMax val="0"/>
          <dgm:bulletEnabled val="1"/>
        </dgm:presLayoutVars>
      </dgm:prSet>
      <dgm:spPr/>
    </dgm:pt>
    <dgm:pt modelId="{6E521DB3-3648-4425-83E8-A64E2094C4ED}" type="pres">
      <dgm:prSet presAssocID="{30287B53-2D9C-48C2-9C0E-22BE3DF03889}" presName="parentRect" presStyleLbl="alignNode1" presStyleIdx="1" presStyleCnt="5" custLinFactX="-17649" custLinFactY="200000" custLinFactNeighborX="-100000" custLinFactNeighborY="237542"/>
      <dgm:spPr/>
    </dgm:pt>
    <dgm:pt modelId="{2551917D-708F-49B3-AC73-55FC61076DE0}" type="pres">
      <dgm:prSet presAssocID="{30287B53-2D9C-48C2-9C0E-22BE3DF03889}" presName="adorn" presStyleLbl="fgAccFollowNode1" presStyleIdx="1" presStyleCnt="5" custLinFactX="-163858" custLinFactY="186704" custLinFactNeighborX="-200000" custLinFactNeighborY="200000"/>
      <dgm:spPr>
        <a:blipFill rotWithShape="1">
          <a:blip xmlns:r="http://schemas.openxmlformats.org/officeDocument/2006/relationships" r:embed="rId2"/>
          <a:stretch>
            <a:fillRect/>
          </a:stretch>
        </a:blipFill>
      </dgm:spPr>
    </dgm:pt>
    <dgm:pt modelId="{0BA483A3-2FBD-4587-B86D-B40EE97FD499}" type="pres">
      <dgm:prSet presAssocID="{DBF11E04-6EBC-4C8E-9F37-E7D2B9CF9462}" presName="sibTrans" presStyleLbl="sibTrans2D1" presStyleIdx="0" presStyleCnt="0"/>
      <dgm:spPr/>
    </dgm:pt>
    <dgm:pt modelId="{E174FC7E-DD95-4A81-BA86-D2302886A5D0}" type="pres">
      <dgm:prSet presAssocID="{FA08D212-F61C-4CEB-8684-6A6A579B1CE6}" presName="compNode" presStyleCnt="0"/>
      <dgm:spPr/>
    </dgm:pt>
    <dgm:pt modelId="{A9D77970-6DFD-4579-8096-6D83C93AC501}" type="pres">
      <dgm:prSet presAssocID="{FA08D212-F61C-4CEB-8684-6A6A579B1CE6}" presName="childRect" presStyleLbl="bgAcc1" presStyleIdx="2" presStyleCnt="5" custLinFactX="-12454" custLinFactY="84649" custLinFactNeighborX="-100000" custLinFactNeighborY="100000">
        <dgm:presLayoutVars>
          <dgm:bulletEnabled val="1"/>
        </dgm:presLayoutVars>
      </dgm:prSet>
      <dgm:spPr/>
    </dgm:pt>
    <dgm:pt modelId="{7296039F-7BD1-4F5B-9990-B9177A74850E}" type="pres">
      <dgm:prSet presAssocID="{FA08D212-F61C-4CEB-8684-6A6A579B1CE6}" presName="parentText" presStyleLbl="node1" presStyleIdx="0" presStyleCnt="0">
        <dgm:presLayoutVars>
          <dgm:chMax val="0"/>
          <dgm:bulletEnabled val="1"/>
        </dgm:presLayoutVars>
      </dgm:prSet>
      <dgm:spPr/>
    </dgm:pt>
    <dgm:pt modelId="{2EED7D99-DF90-48B5-881B-127B9DE0A4A4}" type="pres">
      <dgm:prSet presAssocID="{FA08D212-F61C-4CEB-8684-6A6A579B1CE6}" presName="parentRect" presStyleLbl="alignNode1" presStyleIdx="2" presStyleCnt="5" custLinFactX="-12454" custLinFactY="200000" custLinFactNeighborX="-100000" custLinFactNeighborY="238257"/>
      <dgm:spPr/>
    </dgm:pt>
    <dgm:pt modelId="{F5A6B844-07D0-4EE6-8381-2B6D450A0B40}" type="pres">
      <dgm:prSet presAssocID="{FA08D212-F61C-4CEB-8684-6A6A579B1CE6}" presName="adorn" presStyleLbl="fgAccFollowNode1" presStyleIdx="2" presStyleCnt="5"/>
      <dgm:spPr/>
    </dgm:pt>
    <dgm:pt modelId="{036EFDB2-6C95-457A-AAD1-BC94A547A78E}" type="pres">
      <dgm:prSet presAssocID="{2CB583E6-AC47-40B8-9F1A-9C4C75321A5C}" presName="sibTrans" presStyleLbl="sibTrans2D1" presStyleIdx="0" presStyleCnt="0"/>
      <dgm:spPr/>
    </dgm:pt>
    <dgm:pt modelId="{18B51C6A-0872-45A1-B12D-AA0BC005773C}" type="pres">
      <dgm:prSet presAssocID="{ECC8DEC4-8366-43D8-856D-2A1A07DC0BA8}" presName="compNode" presStyleCnt="0"/>
      <dgm:spPr/>
    </dgm:pt>
    <dgm:pt modelId="{EE1B1ACE-9202-4EFB-924D-CAF8088D1788}" type="pres">
      <dgm:prSet presAssocID="{ECC8DEC4-8366-43D8-856D-2A1A07DC0BA8}" presName="childRect" presStyleLbl="bgAcc1" presStyleIdx="3" presStyleCnt="5" custScaleY="114554" custLinFactY="-81331" custLinFactNeighborX="69676" custLinFactNeighborY="-100000">
        <dgm:presLayoutVars>
          <dgm:bulletEnabled val="1"/>
        </dgm:presLayoutVars>
      </dgm:prSet>
      <dgm:spPr/>
    </dgm:pt>
    <dgm:pt modelId="{0D4E31A4-924C-4EB0-BC8B-940AFAAF6F5B}" type="pres">
      <dgm:prSet presAssocID="{ECC8DEC4-8366-43D8-856D-2A1A07DC0BA8}" presName="parentText" presStyleLbl="node1" presStyleIdx="0" presStyleCnt="0">
        <dgm:presLayoutVars>
          <dgm:chMax val="0"/>
          <dgm:bulletEnabled val="1"/>
        </dgm:presLayoutVars>
      </dgm:prSet>
      <dgm:spPr/>
    </dgm:pt>
    <dgm:pt modelId="{DB6B7584-3F72-474D-8A6C-B9C25E8C2F4D}" type="pres">
      <dgm:prSet presAssocID="{ECC8DEC4-8366-43D8-856D-2A1A07DC0BA8}" presName="parentRect" presStyleLbl="alignNode1" presStyleIdx="3" presStyleCnt="5" custLinFactY="-197187" custLinFactNeighborX="69810" custLinFactNeighborY="-200000"/>
      <dgm:spPr/>
    </dgm:pt>
    <dgm:pt modelId="{DABDEB93-6862-49F7-91AF-4C55DF2AFF43}" type="pres">
      <dgm:prSet presAssocID="{ECC8DEC4-8366-43D8-856D-2A1A07DC0BA8}" presName="adorn" presStyleLbl="fgAccFollowNode1" presStyleIdx="3" presStyleCnt="5" custLinFactX="43071" custLinFactNeighborX="100000" custLinFactNeighborY="-23432"/>
      <dgm:spPr>
        <a:blipFill rotWithShape="1">
          <a:blip xmlns:r="http://schemas.openxmlformats.org/officeDocument/2006/relationships" r:embed="rId2"/>
          <a:stretch>
            <a:fillRect/>
          </a:stretch>
        </a:blipFill>
      </dgm:spPr>
    </dgm:pt>
    <dgm:pt modelId="{D1D0F27B-5D4D-4E2F-8E6A-E4C515A8DE9F}" type="pres">
      <dgm:prSet presAssocID="{AAB1FD50-1021-43F3-8B7E-6E9F17DB1092}" presName="sibTrans" presStyleLbl="sibTrans2D1" presStyleIdx="0" presStyleCnt="0"/>
      <dgm:spPr/>
    </dgm:pt>
    <dgm:pt modelId="{5EEA26CE-46A6-433E-9B08-F780DE615ABD}" type="pres">
      <dgm:prSet presAssocID="{7E02E101-6E78-4BC7-8EA4-E19993580B8F}" presName="compNode" presStyleCnt="0"/>
      <dgm:spPr/>
    </dgm:pt>
    <dgm:pt modelId="{0B25F689-2B99-47D1-9E96-D4CEF7F1B06C}" type="pres">
      <dgm:prSet presAssocID="{7E02E101-6E78-4BC7-8EA4-E19993580B8F}" presName="childRect" presStyleLbl="bgAcc1" presStyleIdx="4" presStyleCnt="5" custScaleY="117207" custLinFactY="-87255" custLinFactNeighborX="72518" custLinFactNeighborY="-100000">
        <dgm:presLayoutVars>
          <dgm:bulletEnabled val="1"/>
        </dgm:presLayoutVars>
      </dgm:prSet>
      <dgm:spPr/>
    </dgm:pt>
    <dgm:pt modelId="{C0D6AE6C-9566-4CC6-A974-DA7993CDE4FC}" type="pres">
      <dgm:prSet presAssocID="{7E02E101-6E78-4BC7-8EA4-E19993580B8F}" presName="parentText" presStyleLbl="node1" presStyleIdx="0" presStyleCnt="0" custScaleY="98249" custLinFactX="-24339" custLinFactY="82155" custLinFactNeighborX="-100000" custLinFactNeighborY="100000">
        <dgm:presLayoutVars>
          <dgm:chMax val="0"/>
          <dgm:bulletEnabled val="1"/>
        </dgm:presLayoutVars>
      </dgm:prSet>
      <dgm:spPr/>
    </dgm:pt>
    <dgm:pt modelId="{4CF2964A-418D-4E37-B788-69120723D59C}" type="pres">
      <dgm:prSet presAssocID="{7E02E101-6E78-4BC7-8EA4-E19993580B8F}" presName="parentRect" presStyleLbl="alignNode1" presStyleIdx="4" presStyleCnt="5" custLinFactY="-200000" custLinFactNeighborX="72518" custLinFactNeighborY="-210994"/>
      <dgm:spPr/>
    </dgm:pt>
    <dgm:pt modelId="{8363C631-4AFB-4539-933E-89ED4749F656}" type="pres">
      <dgm:prSet presAssocID="{7E02E101-6E78-4BC7-8EA4-E19993580B8F}" presName="adorn" presStyleLbl="fgAccFollowNode1" presStyleIdx="4" presStyleCnt="5" custFlipVert="1" custFlipHor="1" custScaleX="27738" custScaleY="18579" custLinFactX="-225605" custLinFactNeighborX="-300000" custLinFactNeighborY="-534"/>
      <dgm:spPr/>
    </dgm:pt>
  </dgm:ptLst>
  <dgm:cxnLst>
    <dgm:cxn modelId="{BA554D06-7D15-452A-A913-B1C63D13E2AE}" srcId="{16800710-A7E9-4B01-952F-3FBA78C14E2F}" destId="{CBE151BB-A6E3-4EA9-BF8C-DF76EF24E60C}" srcOrd="4" destOrd="0" parTransId="{A289A15B-D2D5-4A67-8355-37B08827E158}" sibTransId="{DFD02D47-1965-4F97-971B-2605FDE7FC5D}"/>
    <dgm:cxn modelId="{D201A206-E3E7-4028-81DD-6D3A44238BF6}" type="presOf" srcId="{ECC8DEC4-8366-43D8-856D-2A1A07DC0BA8}" destId="{DB6B7584-3F72-474D-8A6C-B9C25E8C2F4D}" srcOrd="1" destOrd="0" presId="urn:microsoft.com/office/officeart/2005/8/layout/bList2"/>
    <dgm:cxn modelId="{459E040D-732A-40EC-82E5-53AFC128FFD9}" type="presOf" srcId="{FA08D212-F61C-4CEB-8684-6A6A579B1CE6}" destId="{7296039F-7BD1-4F5B-9990-B9177A74850E}" srcOrd="0" destOrd="0" presId="urn:microsoft.com/office/officeart/2005/8/layout/bList2"/>
    <dgm:cxn modelId="{DAEB1311-0B83-473C-BF57-16C4C96A6E32}" type="presOf" srcId="{7E02E101-6E78-4BC7-8EA4-E19993580B8F}" destId="{4CF2964A-418D-4E37-B788-69120723D59C}" srcOrd="1" destOrd="0" presId="urn:microsoft.com/office/officeart/2005/8/layout/bList2"/>
    <dgm:cxn modelId="{70D60613-9DD9-4D9B-AAC3-065C13A78DF0}" srcId="{30287B53-2D9C-48C2-9C0E-22BE3DF03889}" destId="{C01EACD6-B908-42ED-B587-4C242C55AB5C}" srcOrd="0" destOrd="0" parTransId="{FA411A34-2283-4B95-9C40-D381148BDA08}" sibTransId="{C954335D-38C9-4DC8-99CC-FB2233174F9F}"/>
    <dgm:cxn modelId="{60EA6D16-BD85-4B5D-9E3B-13080ABCF62F}" srcId="{E217A428-0CB7-4B60-B8CE-22E4C7DA5778}" destId="{FA08D212-F61C-4CEB-8684-6A6A579B1CE6}" srcOrd="2" destOrd="0" parTransId="{882C629D-4821-4F45-9857-39658A4DBD78}" sibTransId="{2CB583E6-AC47-40B8-9F1A-9C4C75321A5C}"/>
    <dgm:cxn modelId="{ACFCBC16-8184-4925-A5B0-8233225F0171}" type="presOf" srcId="{FA08D212-F61C-4CEB-8684-6A6A579B1CE6}" destId="{2EED7D99-DF90-48B5-881B-127B9DE0A4A4}" srcOrd="1" destOrd="0" presId="urn:microsoft.com/office/officeart/2005/8/layout/bList2"/>
    <dgm:cxn modelId="{76FB5630-B0C6-4B2A-9A2F-8DB43F907480}" srcId="{E217A428-0CB7-4B60-B8CE-22E4C7DA5778}" destId="{30287B53-2D9C-48C2-9C0E-22BE3DF03889}" srcOrd="1" destOrd="0" parTransId="{F4ED722D-2656-45A1-A1D9-2EEF522B26CB}" sibTransId="{DBF11E04-6EBC-4C8E-9F37-E7D2B9CF9462}"/>
    <dgm:cxn modelId="{5DAF4637-5BBC-4D64-97AC-BE7F18550787}" type="presOf" srcId="{16800710-A7E9-4B01-952F-3FBA78C14E2F}" destId="{FBEC8F83-E3C9-44B9-A8D5-48E46C50B751}" srcOrd="0" destOrd="0" presId="urn:microsoft.com/office/officeart/2005/8/layout/bList2"/>
    <dgm:cxn modelId="{72D5403B-0691-4249-A6E8-FAD90CD6FC30}" type="presOf" srcId="{AAB1FD50-1021-43F3-8B7E-6E9F17DB1092}" destId="{D1D0F27B-5D4D-4E2F-8E6A-E4C515A8DE9F}" srcOrd="0" destOrd="0" presId="urn:microsoft.com/office/officeart/2005/8/layout/bList2"/>
    <dgm:cxn modelId="{58B01C44-8DFD-4658-B2FD-B660D96B8325}" srcId="{FA08D212-F61C-4CEB-8684-6A6A579B1CE6}" destId="{413FE986-E26C-4608-B3C7-C796DB1491E0}" srcOrd="0" destOrd="0" parTransId="{0591C291-D609-4F67-9963-19BD8C95BA8E}" sibTransId="{D0D7E5E1-2106-42DA-B688-B7A3B6600316}"/>
    <dgm:cxn modelId="{6C343048-7E1F-4E1C-A022-E828E678FDB3}" type="presOf" srcId="{16800710-A7E9-4B01-952F-3FBA78C14E2F}" destId="{2506B007-8C6E-4742-83CD-0039C38CA4CE}" srcOrd="1" destOrd="0" presId="urn:microsoft.com/office/officeart/2005/8/layout/bList2"/>
    <dgm:cxn modelId="{2DAF3B69-5666-48CF-A8F9-7835DAFE84F3}" type="presOf" srcId="{96001E21-F7D2-4030-8077-BEB024D5D268}" destId="{17C431FF-3F10-407F-872B-31A276CE200E}" srcOrd="0" destOrd="3" presId="urn:microsoft.com/office/officeart/2005/8/layout/bList2"/>
    <dgm:cxn modelId="{DE5BF64B-0BDA-4FB0-B89E-77C80D7D5A00}" srcId="{E217A428-0CB7-4B60-B8CE-22E4C7DA5778}" destId="{ECC8DEC4-8366-43D8-856D-2A1A07DC0BA8}" srcOrd="3" destOrd="0" parTransId="{27A0B9B5-4497-45B0-B996-CB0F03BEC320}" sibTransId="{AAB1FD50-1021-43F3-8B7E-6E9F17DB1092}"/>
    <dgm:cxn modelId="{569D1B4C-B1BD-4C6A-8236-03C1646A36D4}" type="presOf" srcId="{56B43D84-FAF9-4C1C-8D11-3A0C0F5D85FC}" destId="{17C431FF-3F10-407F-872B-31A276CE200E}" srcOrd="0" destOrd="6" presId="urn:microsoft.com/office/officeart/2005/8/layout/bList2"/>
    <dgm:cxn modelId="{7A3FB56D-EEF5-46DA-878D-CEBFD160AE05}" type="presOf" srcId="{2CB583E6-AC47-40B8-9F1A-9C4C75321A5C}" destId="{036EFDB2-6C95-457A-AAD1-BC94A547A78E}" srcOrd="0" destOrd="0" presId="urn:microsoft.com/office/officeart/2005/8/layout/bList2"/>
    <dgm:cxn modelId="{0CFA0655-74C9-4BB8-A054-09A247A344AA}" type="presOf" srcId="{734B6B9E-0F82-4015-81E6-4CCADF021E0A}" destId="{17C431FF-3F10-407F-872B-31A276CE200E}" srcOrd="0" destOrd="2" presId="urn:microsoft.com/office/officeart/2005/8/layout/bList2"/>
    <dgm:cxn modelId="{C3DEE055-C9C0-4215-8B6E-37CD7C68CB13}" type="presOf" srcId="{CBE151BB-A6E3-4EA9-BF8C-DF76EF24E60C}" destId="{17C431FF-3F10-407F-872B-31A276CE200E}" srcOrd="0" destOrd="4" presId="urn:microsoft.com/office/officeart/2005/8/layout/bList2"/>
    <dgm:cxn modelId="{5B0A4A58-6E75-403F-BFEB-4FC94353EE0C}" type="presOf" srcId="{C22C5483-1499-401B-8889-26A053396C7B}" destId="{17C431FF-3F10-407F-872B-31A276CE200E}" srcOrd="0" destOrd="1" presId="urn:microsoft.com/office/officeart/2005/8/layout/bList2"/>
    <dgm:cxn modelId="{C7B6907A-06E7-422B-9328-28A28585B348}" type="presOf" srcId="{9B8CE79E-ED68-4A66-B7E9-F157BC2F5865}" destId="{0B25F689-2B99-47D1-9E96-D4CEF7F1B06C}" srcOrd="0" destOrd="0" presId="urn:microsoft.com/office/officeart/2005/8/layout/bList2"/>
    <dgm:cxn modelId="{C1CBA081-9583-4669-914B-96FA4D21F8EB}" srcId="{16800710-A7E9-4B01-952F-3FBA78C14E2F}" destId="{C22C5483-1499-401B-8889-26A053396C7B}" srcOrd="1" destOrd="0" parTransId="{0DBE19BA-8620-45A7-A0FB-612BBB7F8F0C}" sibTransId="{A3CB972C-37E4-454C-8579-BCD061E3D8E9}"/>
    <dgm:cxn modelId="{1CC85786-D658-482D-97B0-80E012E86E8E}" srcId="{E217A428-0CB7-4B60-B8CE-22E4C7DA5778}" destId="{16800710-A7E9-4B01-952F-3FBA78C14E2F}" srcOrd="0" destOrd="0" parTransId="{39478275-B175-4273-B272-EBAC706F26E1}" sibTransId="{3C69B8BC-B727-41D1-873D-76F9DE4434B1}"/>
    <dgm:cxn modelId="{4999BC89-854E-4E21-9956-DFAA0B20DB0D}" type="presOf" srcId="{B92233D0-773D-49AB-A082-DAC32B5F7D4F}" destId="{17C431FF-3F10-407F-872B-31A276CE200E}" srcOrd="0" destOrd="0" presId="urn:microsoft.com/office/officeart/2005/8/layout/bList2"/>
    <dgm:cxn modelId="{D087888D-9F73-40C7-9D3F-DB05EF746840}" type="presOf" srcId="{7E02E101-6E78-4BC7-8EA4-E19993580B8F}" destId="{C0D6AE6C-9566-4CC6-A974-DA7993CDE4FC}" srcOrd="0" destOrd="0" presId="urn:microsoft.com/office/officeart/2005/8/layout/bList2"/>
    <dgm:cxn modelId="{02DC4790-8D1D-448A-8B2B-146719587990}" srcId="{16800710-A7E9-4B01-952F-3FBA78C14E2F}" destId="{F81C7279-49EB-4FD9-9DB6-74546828BD58}" srcOrd="5" destOrd="0" parTransId="{2FB4536E-2987-4E8E-8315-9B156C3AF598}" sibTransId="{CCB86270-0643-4849-83FF-51B1940D01D8}"/>
    <dgm:cxn modelId="{ED014A90-795A-4287-AB65-31E00792B895}" type="presOf" srcId="{F81C7279-49EB-4FD9-9DB6-74546828BD58}" destId="{17C431FF-3F10-407F-872B-31A276CE200E}" srcOrd="0" destOrd="5" presId="urn:microsoft.com/office/officeart/2005/8/layout/bList2"/>
    <dgm:cxn modelId="{C33E2D94-E658-4445-82F6-F0656F33083E}" type="presOf" srcId="{DBF11E04-6EBC-4C8E-9F37-E7D2B9CF9462}" destId="{0BA483A3-2FBD-4587-B86D-B40EE97FD499}" srcOrd="0" destOrd="0" presId="urn:microsoft.com/office/officeart/2005/8/layout/bList2"/>
    <dgm:cxn modelId="{5B2CBA97-381B-4F48-B5BE-351E5820ECBF}" type="presOf" srcId="{413FE986-E26C-4608-B3C7-C796DB1491E0}" destId="{A9D77970-6DFD-4579-8096-6D83C93AC501}" srcOrd="0" destOrd="0" presId="urn:microsoft.com/office/officeart/2005/8/layout/bList2"/>
    <dgm:cxn modelId="{30A184AA-8250-467B-BB81-EB956CE9AB4E}" srcId="{16800710-A7E9-4B01-952F-3FBA78C14E2F}" destId="{56B43D84-FAF9-4C1C-8D11-3A0C0F5D85FC}" srcOrd="6" destOrd="0" parTransId="{21720FDB-1663-4DD9-9D21-B4ABD7B161E7}" sibTransId="{6191BD4A-4555-418D-8F72-CEE31199B4FC}"/>
    <dgm:cxn modelId="{0A2E82AF-2F90-45AF-A75A-205128B2AA92}" srcId="{ECC8DEC4-8366-43D8-856D-2A1A07DC0BA8}" destId="{534D4D26-1989-46F1-818F-34C093303EFD}" srcOrd="0" destOrd="0" parTransId="{984C7576-675F-4C7F-9435-143597FBB212}" sibTransId="{4B0B7DC7-14B2-49AB-8481-4265D6D35159}"/>
    <dgm:cxn modelId="{94B84DB1-B72C-4BBD-91B2-EEA00BE17280}" type="presOf" srcId="{3C69B8BC-B727-41D1-873D-76F9DE4434B1}" destId="{EC1D81F2-AFAB-4594-AABB-621B4859D727}" srcOrd="0" destOrd="0" presId="urn:microsoft.com/office/officeart/2005/8/layout/bList2"/>
    <dgm:cxn modelId="{F38C00BC-4CCD-47ED-A52F-D1AD284D430A}" srcId="{16800710-A7E9-4B01-952F-3FBA78C14E2F}" destId="{734B6B9E-0F82-4015-81E6-4CCADF021E0A}" srcOrd="2" destOrd="0" parTransId="{689FE464-DBB4-4DA5-8A18-F326CCF9A00D}" sibTransId="{E7C8409C-C23C-476A-8FDE-1C6F23939CFF}"/>
    <dgm:cxn modelId="{93D358BF-D7C5-4A20-8D27-56E79D3D46D3}" type="presOf" srcId="{E217A428-0CB7-4B60-B8CE-22E4C7DA5778}" destId="{2B0E3B70-12FB-428A-BB22-494108EC13B3}" srcOrd="0" destOrd="0" presId="urn:microsoft.com/office/officeart/2005/8/layout/bList2"/>
    <dgm:cxn modelId="{4A51E9C2-6AC4-4D3A-BFD9-0AD3DDAB2DE3}" srcId="{7E02E101-6E78-4BC7-8EA4-E19993580B8F}" destId="{9B8CE79E-ED68-4A66-B7E9-F157BC2F5865}" srcOrd="0" destOrd="0" parTransId="{3A39C999-D40D-41D4-94F8-A12298D47E98}" sibTransId="{302930D0-B810-4C67-A008-44AEDA6A8D2F}"/>
    <dgm:cxn modelId="{A51B0FC9-01A3-4BB3-B9BD-6A7C6B1BB985}" type="presOf" srcId="{534D4D26-1989-46F1-818F-34C093303EFD}" destId="{EE1B1ACE-9202-4EFB-924D-CAF8088D1788}" srcOrd="0" destOrd="0" presId="urn:microsoft.com/office/officeart/2005/8/layout/bList2"/>
    <dgm:cxn modelId="{9A8429D0-36B0-4A6A-A5E0-525268BD74DD}" type="presOf" srcId="{30287B53-2D9C-48C2-9C0E-22BE3DF03889}" destId="{71F1CC14-43E1-4FD6-A885-3B966BABAFB7}" srcOrd="0" destOrd="0" presId="urn:microsoft.com/office/officeart/2005/8/layout/bList2"/>
    <dgm:cxn modelId="{BC63F8D0-D470-45B1-BB42-5E5D2FD82432}" srcId="{16800710-A7E9-4B01-952F-3FBA78C14E2F}" destId="{96001E21-F7D2-4030-8077-BEB024D5D268}" srcOrd="3" destOrd="0" parTransId="{633F737D-BCB5-444D-A645-FA29FC4E0623}" sibTransId="{3FD627AE-B0D1-4801-907B-46911699DB26}"/>
    <dgm:cxn modelId="{19CC9FD4-5EA5-4D32-8AC0-25370D10B254}" srcId="{E217A428-0CB7-4B60-B8CE-22E4C7DA5778}" destId="{7E02E101-6E78-4BC7-8EA4-E19993580B8F}" srcOrd="4" destOrd="0" parTransId="{C020999C-8FCE-4420-B6F3-AB07016D40EE}" sibTransId="{4EE4BB75-E0F6-4DA1-B119-C9207FF3B0B7}"/>
    <dgm:cxn modelId="{059A83D6-E952-405C-BCED-3D6FF122A0DE}" type="presOf" srcId="{ECC8DEC4-8366-43D8-856D-2A1A07DC0BA8}" destId="{0D4E31A4-924C-4EB0-BC8B-940AFAAF6F5B}" srcOrd="0" destOrd="0" presId="urn:microsoft.com/office/officeart/2005/8/layout/bList2"/>
    <dgm:cxn modelId="{C8CFF1E3-4F47-4814-B729-E9338D9625E3}" type="presOf" srcId="{30287B53-2D9C-48C2-9C0E-22BE3DF03889}" destId="{6E521DB3-3648-4425-83E8-A64E2094C4ED}" srcOrd="1" destOrd="0" presId="urn:microsoft.com/office/officeart/2005/8/layout/bList2"/>
    <dgm:cxn modelId="{894248E6-7A11-479D-A0E3-9543D1B149E8}" srcId="{16800710-A7E9-4B01-952F-3FBA78C14E2F}" destId="{B92233D0-773D-49AB-A082-DAC32B5F7D4F}" srcOrd="0" destOrd="0" parTransId="{55CEF63F-6DF3-4C00-871F-0499CBF475BA}" sibTransId="{5F91E098-B1FA-4187-B2FF-9475C765B67E}"/>
    <dgm:cxn modelId="{3B07B8EF-0B1D-4BAB-989B-9EFA36B36DC1}" type="presOf" srcId="{C01EACD6-B908-42ED-B587-4C242C55AB5C}" destId="{E6C33FDF-2FDA-45A7-B891-4832B8AFABC1}" srcOrd="0" destOrd="0" presId="urn:microsoft.com/office/officeart/2005/8/layout/bList2"/>
    <dgm:cxn modelId="{4B0C0655-2B82-4717-B98D-9A7E3562A21B}" type="presParOf" srcId="{2B0E3B70-12FB-428A-BB22-494108EC13B3}" destId="{6A316FFA-578F-4D66-BA47-B3D9FA66CF0C}" srcOrd="0" destOrd="0" presId="urn:microsoft.com/office/officeart/2005/8/layout/bList2"/>
    <dgm:cxn modelId="{61754ACA-B46A-4F91-BC58-3BB0328E0341}" type="presParOf" srcId="{6A316FFA-578F-4D66-BA47-B3D9FA66CF0C}" destId="{17C431FF-3F10-407F-872B-31A276CE200E}" srcOrd="0" destOrd="0" presId="urn:microsoft.com/office/officeart/2005/8/layout/bList2"/>
    <dgm:cxn modelId="{4E538305-ABFB-42EE-8DF8-D5AF3D9C045E}" type="presParOf" srcId="{6A316FFA-578F-4D66-BA47-B3D9FA66CF0C}" destId="{FBEC8F83-E3C9-44B9-A8D5-48E46C50B751}" srcOrd="1" destOrd="0" presId="urn:microsoft.com/office/officeart/2005/8/layout/bList2"/>
    <dgm:cxn modelId="{9DBF6C0C-EB9A-49AF-88DD-1F743A379AEF}" type="presParOf" srcId="{6A316FFA-578F-4D66-BA47-B3D9FA66CF0C}" destId="{2506B007-8C6E-4742-83CD-0039C38CA4CE}" srcOrd="2" destOrd="0" presId="urn:microsoft.com/office/officeart/2005/8/layout/bList2"/>
    <dgm:cxn modelId="{F8F93117-7F09-449A-A485-D8AF30E84B5D}" type="presParOf" srcId="{6A316FFA-578F-4D66-BA47-B3D9FA66CF0C}" destId="{5B72C7DD-C471-466D-A861-A0641F7AC5FD}" srcOrd="3" destOrd="0" presId="urn:microsoft.com/office/officeart/2005/8/layout/bList2"/>
    <dgm:cxn modelId="{4AFC9DB1-DC66-4874-A03F-D7396166BB97}" type="presParOf" srcId="{2B0E3B70-12FB-428A-BB22-494108EC13B3}" destId="{EC1D81F2-AFAB-4594-AABB-621B4859D727}" srcOrd="1" destOrd="0" presId="urn:microsoft.com/office/officeart/2005/8/layout/bList2"/>
    <dgm:cxn modelId="{6AFC67AC-0BF5-48DB-8173-B867FD905B57}" type="presParOf" srcId="{2B0E3B70-12FB-428A-BB22-494108EC13B3}" destId="{FFAF95AE-BA5A-48CF-9C6C-2A66E1B0E919}" srcOrd="2" destOrd="0" presId="urn:microsoft.com/office/officeart/2005/8/layout/bList2"/>
    <dgm:cxn modelId="{AA6CB074-2981-49E1-99AC-AE013AAA389D}" type="presParOf" srcId="{FFAF95AE-BA5A-48CF-9C6C-2A66E1B0E919}" destId="{E6C33FDF-2FDA-45A7-B891-4832B8AFABC1}" srcOrd="0" destOrd="0" presId="urn:microsoft.com/office/officeart/2005/8/layout/bList2"/>
    <dgm:cxn modelId="{74C19030-ED2B-4005-9EC9-3CBB31C2837C}" type="presParOf" srcId="{FFAF95AE-BA5A-48CF-9C6C-2A66E1B0E919}" destId="{71F1CC14-43E1-4FD6-A885-3B966BABAFB7}" srcOrd="1" destOrd="0" presId="urn:microsoft.com/office/officeart/2005/8/layout/bList2"/>
    <dgm:cxn modelId="{C4404825-05EC-4354-82E4-EC1B3746366B}" type="presParOf" srcId="{FFAF95AE-BA5A-48CF-9C6C-2A66E1B0E919}" destId="{6E521DB3-3648-4425-83E8-A64E2094C4ED}" srcOrd="2" destOrd="0" presId="urn:microsoft.com/office/officeart/2005/8/layout/bList2"/>
    <dgm:cxn modelId="{FE6A3CD8-53A8-46F2-8B72-7339BDDE5CEC}" type="presParOf" srcId="{FFAF95AE-BA5A-48CF-9C6C-2A66E1B0E919}" destId="{2551917D-708F-49B3-AC73-55FC61076DE0}" srcOrd="3" destOrd="0" presId="urn:microsoft.com/office/officeart/2005/8/layout/bList2"/>
    <dgm:cxn modelId="{CC97EFCC-9C98-490B-BB92-253096D225DA}" type="presParOf" srcId="{2B0E3B70-12FB-428A-BB22-494108EC13B3}" destId="{0BA483A3-2FBD-4587-B86D-B40EE97FD499}" srcOrd="3" destOrd="0" presId="urn:microsoft.com/office/officeart/2005/8/layout/bList2"/>
    <dgm:cxn modelId="{C17D7FA5-7819-41EC-94D5-203E72833765}" type="presParOf" srcId="{2B0E3B70-12FB-428A-BB22-494108EC13B3}" destId="{E174FC7E-DD95-4A81-BA86-D2302886A5D0}" srcOrd="4" destOrd="0" presId="urn:microsoft.com/office/officeart/2005/8/layout/bList2"/>
    <dgm:cxn modelId="{5F642A53-586E-4FFF-A03E-9360CA5F9901}" type="presParOf" srcId="{E174FC7E-DD95-4A81-BA86-D2302886A5D0}" destId="{A9D77970-6DFD-4579-8096-6D83C93AC501}" srcOrd="0" destOrd="0" presId="urn:microsoft.com/office/officeart/2005/8/layout/bList2"/>
    <dgm:cxn modelId="{95CEA14D-C1E0-424A-A3A9-2768EEADA0F7}" type="presParOf" srcId="{E174FC7E-DD95-4A81-BA86-D2302886A5D0}" destId="{7296039F-7BD1-4F5B-9990-B9177A74850E}" srcOrd="1" destOrd="0" presId="urn:microsoft.com/office/officeart/2005/8/layout/bList2"/>
    <dgm:cxn modelId="{BCFB0852-4F33-4600-A28E-5717A8A13BDF}" type="presParOf" srcId="{E174FC7E-DD95-4A81-BA86-D2302886A5D0}" destId="{2EED7D99-DF90-48B5-881B-127B9DE0A4A4}" srcOrd="2" destOrd="0" presId="urn:microsoft.com/office/officeart/2005/8/layout/bList2"/>
    <dgm:cxn modelId="{A7404A39-D78D-4A1F-981B-66A8D5B44DC9}" type="presParOf" srcId="{E174FC7E-DD95-4A81-BA86-D2302886A5D0}" destId="{F5A6B844-07D0-4EE6-8381-2B6D450A0B40}" srcOrd="3" destOrd="0" presId="urn:microsoft.com/office/officeart/2005/8/layout/bList2"/>
    <dgm:cxn modelId="{E17B45CE-0ABD-4FCC-B2CA-73236D080359}" type="presParOf" srcId="{2B0E3B70-12FB-428A-BB22-494108EC13B3}" destId="{036EFDB2-6C95-457A-AAD1-BC94A547A78E}" srcOrd="5" destOrd="0" presId="urn:microsoft.com/office/officeart/2005/8/layout/bList2"/>
    <dgm:cxn modelId="{16E8B89C-6306-4742-B6F5-24EE994466BA}" type="presParOf" srcId="{2B0E3B70-12FB-428A-BB22-494108EC13B3}" destId="{18B51C6A-0872-45A1-B12D-AA0BC005773C}" srcOrd="6" destOrd="0" presId="urn:microsoft.com/office/officeart/2005/8/layout/bList2"/>
    <dgm:cxn modelId="{3289D70E-C0A0-453F-BF2B-73CB754D3BCD}" type="presParOf" srcId="{18B51C6A-0872-45A1-B12D-AA0BC005773C}" destId="{EE1B1ACE-9202-4EFB-924D-CAF8088D1788}" srcOrd="0" destOrd="0" presId="urn:microsoft.com/office/officeart/2005/8/layout/bList2"/>
    <dgm:cxn modelId="{BE745F84-BDB4-4092-8B25-0C65A87E05C1}" type="presParOf" srcId="{18B51C6A-0872-45A1-B12D-AA0BC005773C}" destId="{0D4E31A4-924C-4EB0-BC8B-940AFAAF6F5B}" srcOrd="1" destOrd="0" presId="urn:microsoft.com/office/officeart/2005/8/layout/bList2"/>
    <dgm:cxn modelId="{4F27BF7A-38BF-458C-AC23-BEFC27F3C82B}" type="presParOf" srcId="{18B51C6A-0872-45A1-B12D-AA0BC005773C}" destId="{DB6B7584-3F72-474D-8A6C-B9C25E8C2F4D}" srcOrd="2" destOrd="0" presId="urn:microsoft.com/office/officeart/2005/8/layout/bList2"/>
    <dgm:cxn modelId="{C1A5A801-4A79-4543-8FAA-F52EF30A808F}" type="presParOf" srcId="{18B51C6A-0872-45A1-B12D-AA0BC005773C}" destId="{DABDEB93-6862-49F7-91AF-4C55DF2AFF43}" srcOrd="3" destOrd="0" presId="urn:microsoft.com/office/officeart/2005/8/layout/bList2"/>
    <dgm:cxn modelId="{E2A116A3-943A-4C53-ADE8-6C5B8BD7E208}" type="presParOf" srcId="{2B0E3B70-12FB-428A-BB22-494108EC13B3}" destId="{D1D0F27B-5D4D-4E2F-8E6A-E4C515A8DE9F}" srcOrd="7" destOrd="0" presId="urn:microsoft.com/office/officeart/2005/8/layout/bList2"/>
    <dgm:cxn modelId="{E3EF7AEC-B52C-4A63-A117-8FCEAFC9F128}" type="presParOf" srcId="{2B0E3B70-12FB-428A-BB22-494108EC13B3}" destId="{5EEA26CE-46A6-433E-9B08-F780DE615ABD}" srcOrd="8" destOrd="0" presId="urn:microsoft.com/office/officeart/2005/8/layout/bList2"/>
    <dgm:cxn modelId="{5B7E0E72-8F5C-4114-B16B-503685FD0D88}" type="presParOf" srcId="{5EEA26CE-46A6-433E-9B08-F780DE615ABD}" destId="{0B25F689-2B99-47D1-9E96-D4CEF7F1B06C}" srcOrd="0" destOrd="0" presId="urn:microsoft.com/office/officeart/2005/8/layout/bList2"/>
    <dgm:cxn modelId="{EAAB271C-800A-4A53-AED6-9BBB39FC181E}" type="presParOf" srcId="{5EEA26CE-46A6-433E-9B08-F780DE615ABD}" destId="{C0D6AE6C-9566-4CC6-A974-DA7993CDE4FC}" srcOrd="1" destOrd="0" presId="urn:microsoft.com/office/officeart/2005/8/layout/bList2"/>
    <dgm:cxn modelId="{EA645394-4593-409F-B373-3AEFC3C53137}" type="presParOf" srcId="{5EEA26CE-46A6-433E-9B08-F780DE615ABD}" destId="{4CF2964A-418D-4E37-B788-69120723D59C}" srcOrd="2" destOrd="0" presId="urn:microsoft.com/office/officeart/2005/8/layout/bList2"/>
    <dgm:cxn modelId="{358F0649-2429-44C7-8660-017394A1E9FB}" type="presParOf" srcId="{5EEA26CE-46A6-433E-9B08-F780DE615ABD}" destId="{8363C631-4AFB-4539-933E-89ED4749F65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431FF-3F10-407F-872B-31A276CE200E}">
      <dsp:nvSpPr>
        <dsp:cNvPr id="0" name=""/>
        <dsp:cNvSpPr/>
      </dsp:nvSpPr>
      <dsp:spPr>
        <a:xfrm>
          <a:off x="590607" y="6042"/>
          <a:ext cx="2333183" cy="185582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tr-TR" sz="1300" kern="1200" dirty="0"/>
            <a:t>5510 sayılı Kanun</a:t>
          </a:r>
        </a:p>
        <a:p>
          <a:pPr marL="114300" lvl="1" indent="-114300" algn="l" defTabSz="577850">
            <a:lnSpc>
              <a:spcPct val="90000"/>
            </a:lnSpc>
            <a:spcBef>
              <a:spcPct val="0"/>
            </a:spcBef>
            <a:spcAft>
              <a:spcPct val="15000"/>
            </a:spcAft>
            <a:buChar char="•"/>
          </a:pPr>
          <a:r>
            <a:rPr lang="tr-TR" sz="1300" kern="1200" dirty="0"/>
            <a:t>4447 sayılı Kanun</a:t>
          </a:r>
        </a:p>
        <a:p>
          <a:pPr marL="114300" lvl="1" indent="-114300" algn="l" defTabSz="577850">
            <a:lnSpc>
              <a:spcPct val="90000"/>
            </a:lnSpc>
            <a:spcBef>
              <a:spcPct val="0"/>
            </a:spcBef>
            <a:spcAft>
              <a:spcPct val="15000"/>
            </a:spcAft>
            <a:buChar char="•"/>
          </a:pPr>
          <a:r>
            <a:rPr lang="tr-TR" sz="1300" kern="1200" dirty="0"/>
            <a:t>4857 sayılı Kanun</a:t>
          </a:r>
        </a:p>
        <a:p>
          <a:pPr marL="114300" lvl="1" indent="-114300" algn="l" defTabSz="577850">
            <a:lnSpc>
              <a:spcPct val="90000"/>
            </a:lnSpc>
            <a:spcBef>
              <a:spcPct val="0"/>
            </a:spcBef>
            <a:spcAft>
              <a:spcPct val="15000"/>
            </a:spcAft>
            <a:buChar char="•"/>
          </a:pPr>
          <a:r>
            <a:rPr lang="tr-TR" sz="1300" kern="1200" dirty="0"/>
            <a:t>5225 sayılı Kanun</a:t>
          </a:r>
        </a:p>
        <a:p>
          <a:pPr marL="114300" lvl="1" indent="-114300" algn="l" defTabSz="577850">
            <a:lnSpc>
              <a:spcPct val="90000"/>
            </a:lnSpc>
            <a:spcBef>
              <a:spcPct val="0"/>
            </a:spcBef>
            <a:spcAft>
              <a:spcPct val="15000"/>
            </a:spcAft>
            <a:buChar char="•"/>
          </a:pPr>
          <a:r>
            <a:rPr lang="tr-TR" sz="1300" kern="1200" dirty="0"/>
            <a:t>5746 sayılı Kanun</a:t>
          </a:r>
        </a:p>
        <a:p>
          <a:pPr marL="114300" lvl="1" indent="-114300" algn="l" defTabSz="577850">
            <a:lnSpc>
              <a:spcPct val="90000"/>
            </a:lnSpc>
            <a:spcBef>
              <a:spcPct val="0"/>
            </a:spcBef>
            <a:spcAft>
              <a:spcPct val="15000"/>
            </a:spcAft>
            <a:buChar char="•"/>
          </a:pPr>
          <a:r>
            <a:rPr lang="tr-TR" sz="1300" kern="1200" dirty="0"/>
            <a:t>2828 sayılı Kanun</a:t>
          </a:r>
        </a:p>
        <a:p>
          <a:pPr marL="114300" lvl="1" indent="-114300" algn="l" defTabSz="577850">
            <a:lnSpc>
              <a:spcPct val="90000"/>
            </a:lnSpc>
            <a:spcBef>
              <a:spcPct val="0"/>
            </a:spcBef>
            <a:spcAft>
              <a:spcPct val="15000"/>
            </a:spcAft>
            <a:buChar char="•"/>
          </a:pPr>
          <a:r>
            <a:rPr lang="tr-TR" sz="1300" kern="1200" dirty="0"/>
            <a:t>3294 sayılı Kanun</a:t>
          </a:r>
        </a:p>
      </dsp:txBody>
      <dsp:txXfrm>
        <a:off x="634091" y="49526"/>
        <a:ext cx="2246215" cy="1812337"/>
      </dsp:txXfrm>
    </dsp:sp>
    <dsp:sp modelId="{2506B007-8C6E-4742-83CD-0039C38CA4CE}">
      <dsp:nvSpPr>
        <dsp:cNvPr id="0" name=""/>
        <dsp:cNvSpPr/>
      </dsp:nvSpPr>
      <dsp:spPr>
        <a:xfrm>
          <a:off x="559100" y="1929780"/>
          <a:ext cx="2350341"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rtl="0">
            <a:lnSpc>
              <a:spcPct val="90000"/>
            </a:lnSpc>
            <a:spcBef>
              <a:spcPct val="0"/>
            </a:spcBef>
            <a:spcAft>
              <a:spcPct val="35000"/>
            </a:spcAft>
            <a:buNone/>
          </a:pPr>
          <a:r>
            <a:rPr lang="tr-TR" sz="1200" b="1" kern="1200" dirty="0"/>
            <a:t>Sigorta Primi Teşvik, Destek ve</a:t>
          </a:r>
        </a:p>
        <a:p>
          <a:pPr marL="0" lvl="0" indent="0" algn="l" defTabSz="533400" rtl="0">
            <a:lnSpc>
              <a:spcPct val="90000"/>
            </a:lnSpc>
            <a:spcBef>
              <a:spcPct val="0"/>
            </a:spcBef>
            <a:spcAft>
              <a:spcPct val="35000"/>
            </a:spcAft>
            <a:buNone/>
          </a:pPr>
          <a:r>
            <a:rPr lang="tr-TR" sz="1200" b="1" kern="1200" dirty="0"/>
            <a:t>İndirimler</a:t>
          </a:r>
          <a:endParaRPr lang="tr-TR" sz="1200" kern="1200" dirty="0"/>
        </a:p>
      </dsp:txBody>
      <dsp:txXfrm>
        <a:off x="559100" y="1929780"/>
        <a:ext cx="1655169" cy="691037"/>
      </dsp:txXfrm>
    </dsp:sp>
    <dsp:sp modelId="{5B72C7DD-C471-466D-A861-A0641F7AC5FD}">
      <dsp:nvSpPr>
        <dsp:cNvPr id="0" name=""/>
        <dsp:cNvSpPr/>
      </dsp:nvSpPr>
      <dsp:spPr>
        <a:xfrm>
          <a:off x="2148582" y="1913200"/>
          <a:ext cx="719404" cy="708207"/>
        </a:xfrm>
        <a:prstGeom prst="ellipse">
          <a:avLst/>
        </a:prstGeom>
        <a:blipFill rotWithShape="1">
          <a:blip xmlns:r="http://schemas.openxmlformats.org/officeDocument/2006/relationships" r:embed="rId1"/>
          <a:stretch>
            <a:fillRect/>
          </a:stretch>
        </a:blip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C33FDF-2FDA-45A7-B891-4832B8AFABC1}">
      <dsp:nvSpPr>
        <dsp:cNvPr id="0" name=""/>
        <dsp:cNvSpPr/>
      </dsp:nvSpPr>
      <dsp:spPr>
        <a:xfrm>
          <a:off x="648078" y="3024332"/>
          <a:ext cx="2152859" cy="157892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tr-TR" sz="1300" kern="1200" dirty="0"/>
            <a:t>5510 sayılı Kanunun  81.maddesi birinci fıkra (j) bendi</a:t>
          </a:r>
        </a:p>
      </dsp:txBody>
      <dsp:txXfrm>
        <a:off x="685074" y="3061328"/>
        <a:ext cx="2078867" cy="1541928"/>
      </dsp:txXfrm>
    </dsp:sp>
    <dsp:sp modelId="{6E521DB3-3648-4425-83E8-A64E2094C4ED}">
      <dsp:nvSpPr>
        <dsp:cNvPr id="0" name=""/>
        <dsp:cNvSpPr/>
      </dsp:nvSpPr>
      <dsp:spPr>
        <a:xfrm>
          <a:off x="648078" y="4680517"/>
          <a:ext cx="2152859"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rtl="0">
            <a:lnSpc>
              <a:spcPct val="90000"/>
            </a:lnSpc>
            <a:spcBef>
              <a:spcPct val="0"/>
            </a:spcBef>
            <a:spcAft>
              <a:spcPct val="35000"/>
            </a:spcAft>
            <a:buNone/>
          </a:pPr>
          <a:r>
            <a:rPr lang="tr-TR" sz="1200" b="1" kern="1200" dirty="0"/>
            <a:t> 4/b  Beş   Puanlık İndirim</a:t>
          </a:r>
          <a:endParaRPr lang="tr-TR" sz="1200" kern="1200" dirty="0"/>
        </a:p>
      </dsp:txBody>
      <dsp:txXfrm>
        <a:off x="648078" y="4680517"/>
        <a:ext cx="1516098" cy="691037"/>
      </dsp:txXfrm>
    </dsp:sp>
    <dsp:sp modelId="{2551917D-708F-49B3-AC73-55FC61076DE0}">
      <dsp:nvSpPr>
        <dsp:cNvPr id="0" name=""/>
        <dsp:cNvSpPr/>
      </dsp:nvSpPr>
      <dsp:spPr>
        <a:xfrm>
          <a:off x="2016222" y="4680520"/>
          <a:ext cx="753500" cy="753500"/>
        </a:xfrm>
        <a:prstGeom prst="ellipse">
          <a:avLst/>
        </a:prstGeom>
        <a:blipFill rotWithShape="1">
          <a:blip xmlns:r="http://schemas.openxmlformats.org/officeDocument/2006/relationships" r:embed="rId2"/>
          <a:stretch>
            <a:fillRect/>
          </a:stretch>
        </a:blip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9D77970-6DFD-4579-8096-6D83C93AC501}">
      <dsp:nvSpPr>
        <dsp:cNvPr id="0" name=""/>
        <dsp:cNvSpPr/>
      </dsp:nvSpPr>
      <dsp:spPr>
        <a:xfrm>
          <a:off x="3277094" y="3024336"/>
          <a:ext cx="2152859" cy="160706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tr-TR" sz="1300" kern="1200" dirty="0"/>
            <a:t>Ondan Az Sigortalı Çalıştıran Çok Tehlikeli ve Tehlikeli Sınıfta Yer Alan İşyerlerinde İş Sağlığı ve Güvenliği Hizmetlerinin Desteklenmesi</a:t>
          </a:r>
        </a:p>
      </dsp:txBody>
      <dsp:txXfrm>
        <a:off x="3314749" y="3061991"/>
        <a:ext cx="2077549" cy="1569409"/>
      </dsp:txXfrm>
    </dsp:sp>
    <dsp:sp modelId="{2EED7D99-DF90-48B5-881B-127B9DE0A4A4}">
      <dsp:nvSpPr>
        <dsp:cNvPr id="0" name=""/>
        <dsp:cNvSpPr/>
      </dsp:nvSpPr>
      <dsp:spPr>
        <a:xfrm>
          <a:off x="3277094" y="4692493"/>
          <a:ext cx="2152859"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rtl="0">
            <a:lnSpc>
              <a:spcPct val="90000"/>
            </a:lnSpc>
            <a:spcBef>
              <a:spcPct val="0"/>
            </a:spcBef>
            <a:spcAft>
              <a:spcPct val="35000"/>
            </a:spcAft>
            <a:buNone/>
          </a:pPr>
          <a:r>
            <a:rPr lang="tr-TR" sz="1200" b="1" kern="1200" dirty="0"/>
            <a:t>İş Sağlığı ve Güvenliği Hizmetlerinin Desteklenmesi</a:t>
          </a:r>
          <a:endParaRPr lang="tr-TR" sz="1200" kern="1200" dirty="0"/>
        </a:p>
      </dsp:txBody>
      <dsp:txXfrm>
        <a:off x="3277094" y="4692493"/>
        <a:ext cx="1516098" cy="691037"/>
      </dsp:txXfrm>
    </dsp:sp>
    <dsp:sp modelId="{F5A6B844-07D0-4EE6-8381-2B6D450A0B40}">
      <dsp:nvSpPr>
        <dsp:cNvPr id="0" name=""/>
        <dsp:cNvSpPr/>
      </dsp:nvSpPr>
      <dsp:spPr>
        <a:xfrm>
          <a:off x="7275070" y="1773737"/>
          <a:ext cx="753500" cy="753500"/>
        </a:xfrm>
        <a:prstGeom prst="ellipse">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E1B1ACE-9202-4EFB-924D-CAF8088D1788}">
      <dsp:nvSpPr>
        <dsp:cNvPr id="0" name=""/>
        <dsp:cNvSpPr/>
      </dsp:nvSpPr>
      <dsp:spPr>
        <a:xfrm>
          <a:off x="3470309" y="37192"/>
          <a:ext cx="2152859" cy="1840956"/>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just" defTabSz="577850" rtl="0">
            <a:lnSpc>
              <a:spcPct val="90000"/>
            </a:lnSpc>
            <a:spcBef>
              <a:spcPct val="0"/>
            </a:spcBef>
            <a:spcAft>
              <a:spcPct val="15000"/>
            </a:spcAft>
            <a:buChar char="•"/>
          </a:pPr>
          <a:r>
            <a:rPr lang="tr-TR" sz="1300" b="0" kern="1200" dirty="0"/>
            <a:t>Çok Tehlikeli Sınıfta Yer alan ve Ondan Fazla Çalışanı Olan İşyerlerinde İşsizlik Sigortası Prim İndirimi Uygulaması</a:t>
          </a:r>
        </a:p>
      </dsp:txBody>
      <dsp:txXfrm>
        <a:off x="3513445" y="80328"/>
        <a:ext cx="2066587" cy="1797820"/>
      </dsp:txXfrm>
    </dsp:sp>
    <dsp:sp modelId="{DB6B7584-3F72-474D-8A6C-B9C25E8C2F4D}">
      <dsp:nvSpPr>
        <dsp:cNvPr id="0" name=""/>
        <dsp:cNvSpPr/>
      </dsp:nvSpPr>
      <dsp:spPr>
        <a:xfrm>
          <a:off x="3473193" y="1930596"/>
          <a:ext cx="2152859"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rtl="0">
            <a:lnSpc>
              <a:spcPct val="90000"/>
            </a:lnSpc>
            <a:spcBef>
              <a:spcPct val="0"/>
            </a:spcBef>
            <a:spcAft>
              <a:spcPct val="35000"/>
            </a:spcAft>
            <a:buNone/>
          </a:pPr>
          <a:r>
            <a:rPr lang="tr-TR" sz="1200" b="1" kern="1200" dirty="0"/>
            <a:t>İşsizlik Sigortası Primi Teşviki</a:t>
          </a:r>
        </a:p>
      </dsp:txBody>
      <dsp:txXfrm>
        <a:off x="3473193" y="1930596"/>
        <a:ext cx="1516098" cy="691037"/>
      </dsp:txXfrm>
    </dsp:sp>
    <dsp:sp modelId="{DABDEB93-6862-49F7-91AF-4C55DF2AFF43}">
      <dsp:nvSpPr>
        <dsp:cNvPr id="0" name=""/>
        <dsp:cNvSpPr/>
      </dsp:nvSpPr>
      <dsp:spPr>
        <a:xfrm>
          <a:off x="4625323" y="4608512"/>
          <a:ext cx="753500" cy="753500"/>
        </a:xfrm>
        <a:prstGeom prst="ellipse">
          <a:avLst/>
        </a:prstGeom>
        <a:blipFill rotWithShape="1">
          <a:blip xmlns:r="http://schemas.openxmlformats.org/officeDocument/2006/relationships" r:embed="rId2"/>
          <a:stretch>
            <a:fillRect/>
          </a:stretch>
        </a:blip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B25F689-2B99-47D1-9E96-D4CEF7F1B06C}">
      <dsp:nvSpPr>
        <dsp:cNvPr id="0" name=""/>
        <dsp:cNvSpPr/>
      </dsp:nvSpPr>
      <dsp:spPr>
        <a:xfrm>
          <a:off x="6048668" y="17445"/>
          <a:ext cx="2152859" cy="188359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510" tIns="49530" rIns="16510" bIns="16510" numCol="1" spcCol="1270" anchor="t" anchorCtr="0">
          <a:noAutofit/>
        </a:bodyPr>
        <a:lstStyle/>
        <a:p>
          <a:pPr marL="114300" lvl="1" indent="-114300" algn="l" defTabSz="577850">
            <a:lnSpc>
              <a:spcPct val="90000"/>
            </a:lnSpc>
            <a:spcBef>
              <a:spcPct val="0"/>
            </a:spcBef>
            <a:spcAft>
              <a:spcPct val="15000"/>
            </a:spcAft>
            <a:buChar char="•"/>
          </a:pPr>
          <a:r>
            <a:rPr lang="tr-TR" sz="1300" kern="1200" dirty="0"/>
            <a:t>5510 sayılı Kanunun geçici 78. maddesi</a:t>
          </a:r>
        </a:p>
      </dsp:txBody>
      <dsp:txXfrm>
        <a:off x="6092803" y="61580"/>
        <a:ext cx="2064589" cy="1839456"/>
      </dsp:txXfrm>
    </dsp:sp>
    <dsp:sp modelId="{4CF2964A-418D-4E37-B788-69120723D59C}">
      <dsp:nvSpPr>
        <dsp:cNvPr id="0" name=""/>
        <dsp:cNvSpPr/>
      </dsp:nvSpPr>
      <dsp:spPr>
        <a:xfrm>
          <a:off x="6048668" y="1931957"/>
          <a:ext cx="2152859" cy="69103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marL="0" lvl="0" indent="0" algn="l" defTabSz="533400">
            <a:lnSpc>
              <a:spcPct val="90000"/>
            </a:lnSpc>
            <a:spcBef>
              <a:spcPct val="0"/>
            </a:spcBef>
            <a:spcAft>
              <a:spcPct val="35000"/>
            </a:spcAft>
            <a:buNone/>
          </a:pPr>
          <a:r>
            <a:rPr lang="tr-TR" sz="1200" kern="1200" dirty="0"/>
            <a:t>Asgari Ücret Desteği</a:t>
          </a:r>
        </a:p>
      </dsp:txBody>
      <dsp:txXfrm>
        <a:off x="6048668" y="1931957"/>
        <a:ext cx="1516098" cy="691037"/>
      </dsp:txXfrm>
    </dsp:sp>
    <dsp:sp modelId="{8363C631-4AFB-4539-933E-89ED4749F656}">
      <dsp:nvSpPr>
        <dsp:cNvPr id="0" name=""/>
        <dsp:cNvSpPr/>
      </dsp:nvSpPr>
      <dsp:spPr>
        <a:xfrm flipH="1" flipV="1">
          <a:off x="2376266" y="5184576"/>
          <a:ext cx="209006" cy="139992"/>
        </a:xfrm>
        <a:prstGeom prst="ellipse">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7CD56B7-B681-495E-B086-5E0FB67D7487}" type="datetimeFigureOut">
              <a:rPr lang="tr-TR"/>
              <a:pPr>
                <a:defRPr/>
              </a:pPr>
              <a:t>14.03.2019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2B03CA1-86DC-4A55-8FC9-99B82A45DC0A}" type="slidenum">
              <a:rPr lang="tr-TR"/>
              <a:pPr>
                <a:defRPr/>
              </a:pPr>
              <a:t>‹#›</a:t>
            </a:fld>
            <a:endParaRPr lang="tr-TR"/>
          </a:p>
        </p:txBody>
      </p:sp>
    </p:spTree>
    <p:extLst>
      <p:ext uri="{BB962C8B-B14F-4D97-AF65-F5344CB8AC3E}">
        <p14:creationId xmlns:p14="http://schemas.microsoft.com/office/powerpoint/2010/main" val="754859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D813DE-7FA3-4F48-B017-B13B512B29CA}" type="datetimeFigureOut">
              <a:rPr lang="tr-TR"/>
              <a:pPr>
                <a:defRPr/>
              </a:pPr>
              <a:t>14.03.2019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2E42ECC-B55D-404F-8053-F789354627B5}" type="slidenum">
              <a:rPr lang="tr-TR"/>
              <a:pPr>
                <a:defRPr/>
              </a:pPr>
              <a:t>‹#›</a:t>
            </a:fld>
            <a:endParaRPr lang="tr-TR"/>
          </a:p>
        </p:txBody>
      </p:sp>
    </p:spTree>
    <p:extLst>
      <p:ext uri="{BB962C8B-B14F-4D97-AF65-F5344CB8AC3E}">
        <p14:creationId xmlns:p14="http://schemas.microsoft.com/office/powerpoint/2010/main" val="2423207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a:defRPr/>
            </a:pPr>
            <a:fld id="{B2E42ECC-B55D-404F-8053-F789354627B5}" type="slidenum">
              <a:rPr lang="tr-TR" smtClean="0"/>
              <a:pPr>
                <a:defRPr/>
              </a:pPr>
              <a:t>1</a:t>
            </a:fld>
            <a:endParaRPr lang="tr-TR"/>
          </a:p>
        </p:txBody>
      </p:sp>
    </p:spTree>
    <p:extLst>
      <p:ext uri="{BB962C8B-B14F-4D97-AF65-F5344CB8AC3E}">
        <p14:creationId xmlns:p14="http://schemas.microsoft.com/office/powerpoint/2010/main" val="26197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8"/>
              <a:chOff x="0" y="2647"/>
              <a:chExt cx="5760" cy="1673"/>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22 Resim" descr="bina.png"/>
          <p:cNvPicPr>
            <a:picLocks noChangeAspect="1"/>
          </p:cNvPicPr>
          <p:nvPr userDrawn="1"/>
        </p:nvPicPr>
        <p:blipFill>
          <a:blip r:embed="rId2" cstate="print"/>
          <a:stretch>
            <a:fillRect/>
          </a:stretch>
        </p:blipFill>
        <p:spPr>
          <a:xfrm>
            <a:off x="2285984" y="2143116"/>
            <a:ext cx="4670961" cy="25114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4" name="32 Resim" descr="q1.png"/>
          <p:cNvPicPr>
            <a:picLocks noChangeAspect="1"/>
          </p:cNvPicPr>
          <p:nvPr userDrawn="1"/>
        </p:nvPicPr>
        <p:blipFill>
          <a:blip r:embed="rId3"/>
          <a:srcRect/>
          <a:stretch>
            <a:fillRect/>
          </a:stretch>
        </p:blipFill>
        <p:spPr bwMode="auto">
          <a:xfrm>
            <a:off x="0" y="214313"/>
            <a:ext cx="2430463" cy="1452562"/>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Başlık Slaydı">
    <p:bg>
      <p:bgPr>
        <a:solidFill>
          <a:srgbClr val="FFFFFF"/>
        </a:solidFill>
        <a:effectLst/>
      </p:bgPr>
    </p:bg>
    <p:spTree>
      <p:nvGrpSpPr>
        <p:cNvPr id="1" name=""/>
        <p:cNvGrpSpPr/>
        <p:nvPr/>
      </p:nvGrpSpPr>
      <p:grpSpPr>
        <a:xfrm>
          <a:off x="0" y="0"/>
          <a:ext cx="0" cy="0"/>
          <a:chOff x="0" y="0"/>
          <a:chExt cx="0" cy="0"/>
        </a:xfrm>
      </p:grpSpPr>
      <p:grpSp>
        <p:nvGrpSpPr>
          <p:cNvPr id="5" name="Group 89"/>
          <p:cNvGrpSpPr>
            <a:grpSpLocks/>
          </p:cNvGrpSpPr>
          <p:nvPr userDrawn="1"/>
        </p:nvGrpSpPr>
        <p:grpSpPr bwMode="auto">
          <a:xfrm>
            <a:off x="0" y="0"/>
            <a:ext cx="9144000" cy="1428750"/>
            <a:chOff x="0" y="0"/>
            <a:chExt cx="5760" cy="1316"/>
          </a:xfrm>
        </p:grpSpPr>
        <p:grpSp>
          <p:nvGrpSpPr>
            <p:cNvPr id="6" name="Group 90"/>
            <p:cNvGrpSpPr>
              <a:grpSpLocks/>
            </p:cNvGrpSpPr>
            <p:nvPr userDrawn="1"/>
          </p:nvGrpSpPr>
          <p:grpSpPr bwMode="auto">
            <a:xfrm flipV="1">
              <a:off x="18" y="2"/>
              <a:ext cx="5742" cy="1126"/>
              <a:chOff x="0" y="2641"/>
              <a:chExt cx="5760" cy="1677"/>
            </a:xfrm>
          </p:grpSpPr>
          <p:sp>
            <p:nvSpPr>
              <p:cNvPr id="8" name="Rectangle 91"/>
              <p:cNvSpPr>
                <a:spLocks noChangeArrowheads="1"/>
              </p:cNvSpPr>
              <p:nvPr userDrawn="1"/>
            </p:nvSpPr>
            <p:spPr bwMode="ltGray">
              <a:xfrm>
                <a:off x="0" y="2641"/>
                <a:ext cx="5760" cy="1677"/>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9" name="Rectangle 92"/>
              <p:cNvSpPr>
                <a:spLocks noChangeArrowheads="1"/>
              </p:cNvSpPr>
              <p:nvPr userDrawn="1"/>
            </p:nvSpPr>
            <p:spPr bwMode="ltGray">
              <a:xfrm>
                <a:off x="0" y="2641"/>
                <a:ext cx="5760" cy="96"/>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5429250"/>
            <a:ext cx="9144000" cy="1428750"/>
            <a:chOff x="0" y="2908"/>
            <a:chExt cx="5760" cy="1412"/>
          </a:xfrm>
        </p:grpSpPr>
        <p:grpSp>
          <p:nvGrpSpPr>
            <p:cNvPr id="11" name="Group 95"/>
            <p:cNvGrpSpPr>
              <a:grpSpLocks/>
            </p:cNvGrpSpPr>
            <p:nvPr/>
          </p:nvGrpSpPr>
          <p:grpSpPr bwMode="auto">
            <a:xfrm>
              <a:off x="18" y="3136"/>
              <a:ext cx="5742" cy="1183"/>
              <a:chOff x="0" y="2643"/>
              <a:chExt cx="5760" cy="1678"/>
            </a:xfrm>
          </p:grpSpPr>
          <p:sp>
            <p:nvSpPr>
              <p:cNvPr id="15" name="Rectangle 96"/>
              <p:cNvSpPr>
                <a:spLocks noChangeArrowheads="1"/>
              </p:cNvSpPr>
              <p:nvPr userDrawn="1"/>
            </p:nvSpPr>
            <p:spPr bwMode="ltGray">
              <a:xfrm>
                <a:off x="0" y="2643"/>
                <a:ext cx="5760" cy="1678"/>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6" name="Rectangle 97"/>
              <p:cNvSpPr>
                <a:spLocks noChangeArrowheads="1"/>
              </p:cNvSpPr>
              <p:nvPr userDrawn="1"/>
            </p:nvSpPr>
            <p:spPr bwMode="ltGray">
              <a:xfrm>
                <a:off x="0" y="2643"/>
                <a:ext cx="5760" cy="96"/>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50"/>
                <a:ext cx="5731" cy="378"/>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30 Resim" descr="q1.png"/>
          <p:cNvPicPr>
            <a:picLocks noChangeAspect="1"/>
          </p:cNvPicPr>
          <p:nvPr userDrawn="1"/>
        </p:nvPicPr>
        <p:blipFill>
          <a:blip r:embed="rId2"/>
          <a:srcRect/>
          <a:stretch>
            <a:fillRect/>
          </a:stretch>
        </p:blipFill>
        <p:spPr bwMode="auto">
          <a:xfrm>
            <a:off x="0" y="-71438"/>
            <a:ext cx="2430463" cy="1452563"/>
          </a:xfrm>
          <a:prstGeom prst="rect">
            <a:avLst/>
          </a:prstGeom>
          <a:noFill/>
          <a:ln w="9525">
            <a:noFill/>
            <a:miter lim="800000"/>
            <a:headEnd/>
            <a:tailEnd/>
          </a:ln>
        </p:spPr>
      </p:pic>
      <p:sp>
        <p:nvSpPr>
          <p:cNvPr id="3074" name="Rectangle 2"/>
          <p:cNvSpPr>
            <a:spLocks noGrp="1" noChangeArrowheads="1"/>
          </p:cNvSpPr>
          <p:nvPr>
            <p:ph type="ctrTitle"/>
          </p:nvPr>
        </p:nvSpPr>
        <p:spPr>
          <a:xfrm>
            <a:off x="2786050" y="142852"/>
            <a:ext cx="6000792" cy="1214446"/>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572140"/>
            <a:ext cx="8643998" cy="1071570"/>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
        <p:nvSpPr>
          <p:cNvPr id="24" name="2 İçerik Yer Tutucusu"/>
          <p:cNvSpPr>
            <a:spLocks noGrp="1"/>
          </p:cNvSpPr>
          <p:nvPr>
            <p:ph idx="10"/>
          </p:nvPr>
        </p:nvSpPr>
        <p:spPr>
          <a:xfrm>
            <a:off x="457200" y="1600201"/>
            <a:ext cx="8229600" cy="3829064"/>
          </a:xfrm>
          <a:prstGeom prst="rect">
            <a:avLst/>
          </a:prstGeom>
        </p:spPr>
        <p:txBody>
          <a:bodyPr/>
          <a:lstStyle>
            <a:lvl1pPr>
              <a:buFont typeface="Wingdings" pitchFamily="2" charset="2"/>
              <a:buChar char="q"/>
              <a:defRPr kumimoji="0" lang="tr-TR" sz="2000" b="1" i="0" u="none" strike="noStrike" kern="0" cap="none" spc="0" normalizeH="0" baseline="0" noProof="0" smtClean="0">
                <a:ln>
                  <a:noFill/>
                </a:ln>
                <a:solidFill>
                  <a:schemeClr val="tx1"/>
                </a:solidFill>
                <a:effectLst/>
                <a:uLnTx/>
                <a:uFillTx/>
                <a:latin typeface="Calibri" pitchFamily="34" charset="0"/>
              </a:defRPr>
            </a:lvl1pPr>
          </a:lstStyle>
          <a:p>
            <a:pPr lvl="0"/>
            <a:r>
              <a:rPr lang="tr-TR"/>
              <a:t>Asıl metin stillerini düzenlemek için tıklatın</a:t>
            </a:r>
          </a:p>
          <a:p>
            <a:pPr lvl="1"/>
            <a:r>
              <a:rPr lang="tr-TR"/>
              <a:t>İkinci düzey</a:t>
            </a:r>
          </a:p>
          <a:p>
            <a:pPr lvl="2"/>
            <a:r>
              <a:rPr lang="tr-TR"/>
              <a:t>Üçüncü düzey</a:t>
            </a:r>
          </a:p>
          <a:p>
            <a:pPr lvl="3"/>
            <a:r>
              <a:rPr lang="tr-TR"/>
              <a:t>Dördüncü düzey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9 Veri Yer Tutucusu"/>
          <p:cNvSpPr txBox="1">
            <a:spLocks/>
          </p:cNvSpPr>
          <p:nvPr userDrawn="1"/>
        </p:nvSpPr>
        <p:spPr>
          <a:xfrm>
            <a:off x="357188" y="6492875"/>
            <a:ext cx="1357312" cy="365125"/>
          </a:xfrm>
          <a:prstGeom prst="rect">
            <a:avLst/>
          </a:prstGeom>
        </p:spPr>
        <p:txBody>
          <a:bodyPr anchor="ctr"/>
          <a:lstStyle>
            <a:lvl1pPr algn="l">
              <a:defRPr sz="1200" b="1">
                <a:solidFill>
                  <a:schemeClr val="tx1"/>
                </a:solidFill>
              </a:defRPr>
            </a:lvl1pPr>
          </a:lstStyle>
          <a:p>
            <a:pPr>
              <a:defRPr/>
            </a:pPr>
            <a:endParaRPr lang="tr-TR" dirty="0">
              <a:solidFill>
                <a:srgbClr val="046CA6"/>
              </a:solidFill>
            </a:endParaRP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a:t>Asıl başlık stili için tıklatın</a:t>
            </a:r>
          </a:p>
        </p:txBody>
      </p:sp>
      <p:sp>
        <p:nvSpPr>
          <p:cNvPr id="3" name="2 İçerik Yer Tutucusu"/>
          <p:cNvSpPr>
            <a:spLocks noGrp="1"/>
          </p:cNvSpPr>
          <p:nvPr>
            <p:ph idx="1"/>
          </p:nvPr>
        </p:nvSpPr>
        <p:spPr>
          <a:xfrm>
            <a:off x="304800" y="1071546"/>
            <a:ext cx="8610600" cy="5357850"/>
          </a:xfrm>
          <a:prstGeom prst="rect">
            <a:avLst/>
          </a:prstGeom>
          <a:ln>
            <a:solidFill>
              <a:schemeClr val="tx1"/>
            </a:solidFill>
          </a:ln>
        </p:spPr>
        <p:txBody>
          <a:bodyPr/>
          <a:lstStyle>
            <a:lvl1pPr>
              <a:buClr>
                <a:schemeClr val="tx1"/>
              </a:buClr>
              <a:buFont typeface="Wingdings" pitchFamily="2" charset="2"/>
              <a:buChar char="q"/>
              <a:defRPr sz="1800" b="1">
                <a:solidFill>
                  <a:schemeClr val="tx1"/>
                </a:solidFill>
              </a:defRPr>
            </a:lvl1pPr>
            <a:lvl2pPr>
              <a:buFont typeface="Wingdings" pitchFamily="2" charset="2"/>
              <a:buChar char="§"/>
              <a:defRPr sz="1800" b="1">
                <a:solidFill>
                  <a:schemeClr val="tx1"/>
                </a:solidFill>
              </a:defRPr>
            </a:lvl2pPr>
            <a:lvl3pPr>
              <a:buFont typeface="Arial" pitchFamily="34" charset="0"/>
              <a:buChar char="•"/>
              <a:defRPr sz="1800" b="1">
                <a:solidFill>
                  <a:schemeClr val="tx1"/>
                </a:solidFill>
              </a:defRPr>
            </a:lvl3pPr>
            <a:lvl4pPr>
              <a:buFont typeface="Calibri" pitchFamily="34" charset="0"/>
              <a:buChar char="−"/>
              <a:defRPr sz="1800" b="1">
                <a:solidFill>
                  <a:schemeClr val="tx1"/>
                </a:solidFill>
              </a:defRPr>
            </a:lvl4pPr>
            <a:lvl5pPr>
              <a:buFont typeface="Calibri" pitchFamily="34" charset="0"/>
              <a:buChar char="»"/>
              <a:defRPr sz="1800" b="1">
                <a:solidFill>
                  <a:schemeClr val="tx1"/>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5" name="4 Veri Yer Tutucusu"/>
          <p:cNvSpPr>
            <a:spLocks noGrp="1"/>
          </p:cNvSpPr>
          <p:nvPr>
            <p:ph type="dt" sz="half" idx="10"/>
          </p:nvPr>
        </p:nvSpPr>
        <p:spPr>
          <a:xfrm>
            <a:off x="6248400" y="0"/>
            <a:ext cx="2667000" cy="228600"/>
          </a:xfrm>
          <a:prstGeom prst="rect">
            <a:avLst/>
          </a:prstGeom>
        </p:spPr>
        <p:txBody>
          <a:bodyPr/>
          <a:lstStyle>
            <a:lvl1pPr>
              <a:defRPr>
                <a:solidFill>
                  <a:srgbClr val="046CA6"/>
                </a:solidFill>
              </a:defRPr>
            </a:lvl1pPr>
          </a:lstStyle>
          <a:p>
            <a:pPr>
              <a:defRPr/>
            </a:pPr>
            <a:endParaRPr lang="en-US"/>
          </a:p>
        </p:txBody>
      </p:sp>
      <p:sp>
        <p:nvSpPr>
          <p:cNvPr id="6" name="11 Altbilgi Yer Tutucusu"/>
          <p:cNvSpPr>
            <a:spLocks noGrp="1"/>
          </p:cNvSpPr>
          <p:nvPr>
            <p:ph type="ftr" sz="quarter" idx="11"/>
          </p:nvPr>
        </p:nvSpPr>
        <p:spPr>
          <a:xfrm>
            <a:off x="1714500" y="6492875"/>
            <a:ext cx="6170613" cy="365125"/>
          </a:xfrm>
        </p:spPr>
        <p:txBody>
          <a:bodyPr/>
          <a:lstStyle>
            <a:lvl1pPr algn="ctr" fontAlgn="auto">
              <a:spcBef>
                <a:spcPts val="0"/>
              </a:spcBef>
              <a:spcAft>
                <a:spcPts val="0"/>
              </a:spcAft>
              <a:defRPr sz="1200" b="1">
                <a:solidFill>
                  <a:srgbClr val="046CA6"/>
                </a:solidFill>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Başlık Slaydı">
    <p:bg>
      <p:bgPr>
        <a:solidFill>
          <a:srgbClr val="FFFFFF"/>
        </a:solidFill>
        <a:effectLst/>
      </p:bgPr>
    </p:bg>
    <p:spTree>
      <p:nvGrpSpPr>
        <p:cNvPr id="1" name=""/>
        <p:cNvGrpSpPr/>
        <p:nvPr/>
      </p:nvGrpSpPr>
      <p:grpSpPr>
        <a:xfrm>
          <a:off x="0" y="0"/>
          <a:ext cx="0" cy="0"/>
          <a:chOff x="0" y="0"/>
          <a:chExt cx="0" cy="0"/>
        </a:xfrm>
      </p:grpSpPr>
      <p:sp>
        <p:nvSpPr>
          <p:cNvPr id="4" name="Freeform 107"/>
          <p:cNvSpPr>
            <a:spLocks/>
          </p:cNvSpPr>
          <p:nvPr userDrawn="1"/>
        </p:nvSpPr>
        <p:spPr bwMode="ltGray">
          <a:xfrm>
            <a:off x="0" y="1792288"/>
            <a:ext cx="9097963" cy="341312"/>
          </a:xfrm>
          <a:custGeom>
            <a:avLst/>
            <a:gdLst>
              <a:gd name="T0" fmla="*/ 0 w 5731"/>
              <a:gd name="T1" fmla="*/ 0 h 808"/>
              <a:gd name="T2" fmla="*/ 2147483647 w 5731"/>
              <a:gd name="T3" fmla="*/ 2147483647 h 808"/>
              <a:gd name="T4" fmla="*/ 2147483647 w 5731"/>
              <a:gd name="T5" fmla="*/ 2147483647 h 808"/>
              <a:gd name="T6" fmla="*/ 2147483647 w 5731"/>
              <a:gd name="T7" fmla="*/ 2147483647 h 808"/>
              <a:gd name="T8" fmla="*/ 2147483647 w 5731"/>
              <a:gd name="T9" fmla="*/ 2147483647 h 808"/>
              <a:gd name="T10" fmla="*/ 2147483647 w 5731"/>
              <a:gd name="T11" fmla="*/ 2147483647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grpSp>
        <p:nvGrpSpPr>
          <p:cNvPr id="5" name="Group 89"/>
          <p:cNvGrpSpPr>
            <a:grpSpLocks/>
          </p:cNvGrpSpPr>
          <p:nvPr userDrawn="1"/>
        </p:nvGrpSpPr>
        <p:grpSpPr bwMode="auto">
          <a:xfrm>
            <a:off x="0" y="0"/>
            <a:ext cx="9144000" cy="2089150"/>
            <a:chOff x="0" y="0"/>
            <a:chExt cx="5760" cy="1316"/>
          </a:xfrm>
        </p:grpSpPr>
        <p:grpSp>
          <p:nvGrpSpPr>
            <p:cNvPr id="6" name="Group 90"/>
            <p:cNvGrpSpPr>
              <a:grpSpLocks/>
            </p:cNvGrpSpPr>
            <p:nvPr userDrawn="1"/>
          </p:nvGrpSpPr>
          <p:grpSpPr bwMode="auto">
            <a:xfrm flipV="1">
              <a:off x="18" y="0"/>
              <a:ext cx="5742" cy="1128"/>
              <a:chOff x="0" y="2640"/>
              <a:chExt cx="5760" cy="1680"/>
            </a:xfrm>
          </p:grpSpPr>
          <p:sp>
            <p:nvSpPr>
              <p:cNvPr id="8" name="Rectangle 91"/>
              <p:cNvSpPr>
                <a:spLocks noChangeArrowheads="1"/>
              </p:cNvSpPr>
              <p:nvPr userDrawn="1"/>
            </p:nvSpPr>
            <p:spPr bwMode="ltGray">
              <a:xfrm>
                <a:off x="0" y="2640"/>
                <a:ext cx="5760" cy="1680"/>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9" name="Rectangle 92"/>
              <p:cNvSpPr>
                <a:spLocks noChangeArrowheads="1"/>
              </p:cNvSpPr>
              <p:nvPr userDrawn="1"/>
            </p:nvSpPr>
            <p:spPr bwMode="ltGray">
              <a:xfrm>
                <a:off x="0" y="2640"/>
                <a:ext cx="5760" cy="95"/>
              </a:xfrm>
              <a:prstGeom prst="rect">
                <a:avLst/>
              </a:prstGeom>
              <a:solidFill>
                <a:schemeClr val="tx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sp>
          <p:nvSpPr>
            <p:cNvPr id="7" name="Freeform 93"/>
            <p:cNvSpPr>
              <a:spLocks/>
            </p:cNvSpPr>
            <p:nvPr userDrawn="1"/>
          </p:nvSpPr>
          <p:spPr bwMode="ltGray">
            <a:xfrm>
              <a:off x="0" y="1092"/>
              <a:ext cx="5731" cy="224"/>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tx1"/>
            </a:solidFill>
            <a:ln>
              <a:noFill/>
            </a:ln>
            <a:extLst/>
          </p:spPr>
          <p:txBody>
            <a:bodyPr/>
            <a:lstStyle/>
            <a:p>
              <a:pPr>
                <a:defRPr/>
              </a:pPr>
              <a:endParaRPr lang="tr-TR">
                <a:solidFill>
                  <a:srgbClr val="046CA6"/>
                </a:solidFill>
              </a:endParaRPr>
            </a:p>
          </p:txBody>
        </p:sp>
      </p:grpSp>
      <p:grpSp>
        <p:nvGrpSpPr>
          <p:cNvPr id="10" name="Group 94"/>
          <p:cNvGrpSpPr>
            <a:grpSpLocks/>
          </p:cNvGrpSpPr>
          <p:nvPr userDrawn="1"/>
        </p:nvGrpSpPr>
        <p:grpSpPr bwMode="auto">
          <a:xfrm>
            <a:off x="0" y="4689475"/>
            <a:ext cx="9144000" cy="2168525"/>
            <a:chOff x="0" y="2908"/>
            <a:chExt cx="5760" cy="1412"/>
          </a:xfrm>
        </p:grpSpPr>
        <p:grpSp>
          <p:nvGrpSpPr>
            <p:cNvPr id="11" name="Group 95"/>
            <p:cNvGrpSpPr>
              <a:grpSpLocks/>
            </p:cNvGrpSpPr>
            <p:nvPr/>
          </p:nvGrpSpPr>
          <p:grpSpPr bwMode="auto">
            <a:xfrm>
              <a:off x="18" y="3135"/>
              <a:ext cx="5742" cy="1178"/>
              <a:chOff x="0" y="2647"/>
              <a:chExt cx="5760" cy="1673"/>
            </a:xfrm>
          </p:grpSpPr>
          <p:sp>
            <p:nvSpPr>
              <p:cNvPr id="15" name="Rectangle 96"/>
              <p:cNvSpPr>
                <a:spLocks noChangeArrowheads="1"/>
              </p:cNvSpPr>
              <p:nvPr userDrawn="1"/>
            </p:nvSpPr>
            <p:spPr bwMode="ltGray">
              <a:xfrm>
                <a:off x="0" y="2647"/>
                <a:ext cx="5760" cy="1673"/>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6" name="Rectangle 97"/>
              <p:cNvSpPr>
                <a:spLocks noChangeArrowheads="1"/>
              </p:cNvSpPr>
              <p:nvPr userDrawn="1"/>
            </p:nvSpPr>
            <p:spPr bwMode="ltGray">
              <a:xfrm>
                <a:off x="0" y="2647"/>
                <a:ext cx="5760" cy="95"/>
              </a:xfrm>
              <a:prstGeom prst="rect">
                <a:avLst/>
              </a:prstGeom>
              <a:solidFill>
                <a:schemeClr val="accent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grpSp>
        <p:grpSp>
          <p:nvGrpSpPr>
            <p:cNvPr id="12" name="Group 98"/>
            <p:cNvGrpSpPr>
              <a:grpSpLocks/>
            </p:cNvGrpSpPr>
            <p:nvPr/>
          </p:nvGrpSpPr>
          <p:grpSpPr bwMode="auto">
            <a:xfrm>
              <a:off x="0" y="2902"/>
              <a:ext cx="5731" cy="264"/>
              <a:chOff x="0" y="2702"/>
              <a:chExt cx="5731" cy="426"/>
            </a:xfrm>
          </p:grpSpPr>
          <p:sp>
            <p:nvSpPr>
              <p:cNvPr id="13" name="Freeform 99"/>
              <p:cNvSpPr>
                <a:spLocks/>
              </p:cNvSpPr>
              <p:nvPr/>
            </p:nvSpPr>
            <p:spPr bwMode="ltGray">
              <a:xfrm flipV="1">
                <a:off x="0" y="2702"/>
                <a:ext cx="5731" cy="365"/>
              </a:xfrm>
              <a:custGeom>
                <a:avLst/>
                <a:gdLst>
                  <a:gd name="T0" fmla="*/ 0 w 5731"/>
                  <a:gd name="T1" fmla="*/ 0 h 808"/>
                  <a:gd name="T2" fmla="*/ 19 w 5731"/>
                  <a:gd name="T3" fmla="*/ 0 h 808"/>
                  <a:gd name="T4" fmla="*/ 1824 w 5731"/>
                  <a:gd name="T5" fmla="*/ 0 h 808"/>
                  <a:gd name="T6" fmla="*/ 3946 w 5731"/>
                  <a:gd name="T7" fmla="*/ 0 h 808"/>
                  <a:gd name="T8" fmla="*/ 5731 w 5731"/>
                  <a:gd name="T9" fmla="*/ 0 h 808"/>
                  <a:gd name="T10" fmla="*/ 5722 w 5731"/>
                  <a:gd name="T11" fmla="*/ 0 h 808"/>
                  <a:gd name="T12" fmla="*/ 0 w 5731"/>
                  <a:gd name="T13" fmla="*/ 0 h 8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08">
                    <a:moveTo>
                      <a:pt x="0" y="0"/>
                    </a:moveTo>
                    <a:lnTo>
                      <a:pt x="19" y="279"/>
                    </a:lnTo>
                    <a:cubicBezTo>
                      <a:pt x="321" y="399"/>
                      <a:pt x="1170" y="671"/>
                      <a:pt x="1824" y="739"/>
                    </a:cubicBezTo>
                    <a:cubicBezTo>
                      <a:pt x="2478" y="808"/>
                      <a:pt x="3295" y="769"/>
                      <a:pt x="3946" y="695"/>
                    </a:cubicBezTo>
                    <a:cubicBezTo>
                      <a:pt x="4597" y="621"/>
                      <a:pt x="5435" y="387"/>
                      <a:pt x="5731" y="297"/>
                    </a:cubicBezTo>
                    <a:lnTo>
                      <a:pt x="5722" y="153"/>
                    </a:lnTo>
                    <a:lnTo>
                      <a:pt x="0" y="0"/>
                    </a:lnTo>
                    <a:close/>
                  </a:path>
                </a:pathLst>
              </a:custGeom>
              <a:solidFill>
                <a:schemeClr val="bg1"/>
              </a:solidFill>
              <a:ln>
                <a:noFill/>
              </a:ln>
              <a:extLst/>
            </p:spPr>
            <p:txBody>
              <a:bodyPr/>
              <a:lstStyle/>
              <a:p>
                <a:pPr>
                  <a:defRPr/>
                </a:pPr>
                <a:endParaRPr lang="tr-TR">
                  <a:solidFill>
                    <a:srgbClr val="046CA6"/>
                  </a:solidFill>
                </a:endParaRPr>
              </a:p>
            </p:txBody>
          </p:sp>
          <p:sp>
            <p:nvSpPr>
              <p:cNvPr id="14" name="Freeform 100"/>
              <p:cNvSpPr>
                <a:spLocks/>
              </p:cNvSpPr>
              <p:nvPr/>
            </p:nvSpPr>
            <p:spPr bwMode="ltGray">
              <a:xfrm flipV="1">
                <a:off x="0" y="2748"/>
                <a:ext cx="5731" cy="380"/>
              </a:xfrm>
              <a:custGeom>
                <a:avLst/>
                <a:gdLst>
                  <a:gd name="T0" fmla="*/ 0 w 5731"/>
                  <a:gd name="T1" fmla="*/ 0 h 842"/>
                  <a:gd name="T2" fmla="*/ 26 w 5731"/>
                  <a:gd name="T3" fmla="*/ 0 h 842"/>
                  <a:gd name="T4" fmla="*/ 1795 w 5731"/>
                  <a:gd name="T5" fmla="*/ 0 h 842"/>
                  <a:gd name="T6" fmla="*/ 3821 w 5731"/>
                  <a:gd name="T7" fmla="*/ 0 h 842"/>
                  <a:gd name="T8" fmla="*/ 5731 w 5731"/>
                  <a:gd name="T9" fmla="*/ 0 h 842"/>
                  <a:gd name="T10" fmla="*/ 5693 w 5731"/>
                  <a:gd name="T11" fmla="*/ 0 h 842"/>
                  <a:gd name="T12" fmla="*/ 0 w 5731"/>
                  <a:gd name="T13" fmla="*/ 0 h 8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31" h="842">
                    <a:moveTo>
                      <a:pt x="0" y="36"/>
                    </a:moveTo>
                    <a:lnTo>
                      <a:pt x="26" y="315"/>
                    </a:lnTo>
                    <a:cubicBezTo>
                      <a:pt x="325" y="438"/>
                      <a:pt x="1163" y="700"/>
                      <a:pt x="1795" y="771"/>
                    </a:cubicBezTo>
                    <a:cubicBezTo>
                      <a:pt x="2427" y="842"/>
                      <a:pt x="3165" y="817"/>
                      <a:pt x="3821" y="742"/>
                    </a:cubicBezTo>
                    <a:cubicBezTo>
                      <a:pt x="4477" y="667"/>
                      <a:pt x="5419" y="444"/>
                      <a:pt x="5731" y="320"/>
                    </a:cubicBezTo>
                    <a:lnTo>
                      <a:pt x="5693" y="0"/>
                    </a:lnTo>
                    <a:lnTo>
                      <a:pt x="0" y="36"/>
                    </a:lnTo>
                    <a:close/>
                  </a:path>
                </a:pathLst>
              </a:custGeom>
              <a:solidFill>
                <a:schemeClr val="accent1"/>
              </a:solidFill>
              <a:ln>
                <a:noFill/>
              </a:ln>
              <a:extLst/>
            </p:spPr>
            <p:txBody>
              <a:bodyPr/>
              <a:lstStyle/>
              <a:p>
                <a:pPr>
                  <a:defRPr/>
                </a:pPr>
                <a:endParaRPr lang="tr-TR">
                  <a:solidFill>
                    <a:srgbClr val="046CA6"/>
                  </a:solidFill>
                </a:endParaRPr>
              </a:p>
            </p:txBody>
          </p:sp>
        </p:grpSp>
      </p:grpSp>
      <p:grpSp>
        <p:nvGrpSpPr>
          <p:cNvPr id="17" name="Group 101"/>
          <p:cNvGrpSpPr>
            <a:grpSpLocks/>
          </p:cNvGrpSpPr>
          <p:nvPr userDrawn="1"/>
        </p:nvGrpSpPr>
        <p:grpSpPr bwMode="auto">
          <a:xfrm>
            <a:off x="0" y="0"/>
            <a:ext cx="9144000" cy="6867525"/>
            <a:chOff x="0" y="0"/>
            <a:chExt cx="5760" cy="4326"/>
          </a:xfrm>
        </p:grpSpPr>
        <p:sp>
          <p:nvSpPr>
            <p:cNvPr id="18" name="AutoShape 102"/>
            <p:cNvSpPr>
              <a:spLocks noChangeArrowheads="1"/>
            </p:cNvSpPr>
            <p:nvPr/>
          </p:nvSpPr>
          <p:spPr bwMode="white">
            <a:xfrm>
              <a:off x="27" y="24"/>
              <a:ext cx="5709" cy="4272"/>
            </a:xfrm>
            <a:prstGeom prst="roundRect">
              <a:avLst>
                <a:gd name="adj" fmla="val 6227"/>
              </a:avLst>
            </a:prstGeom>
            <a:noFill/>
            <a:ln w="76200">
              <a:solidFill>
                <a:schemeClr val="bg1"/>
              </a:solidFill>
              <a:round/>
              <a:headEnd/>
              <a:tailEnd/>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altLang="tr-TR">
                <a:solidFill>
                  <a:srgbClr val="046CA6"/>
                </a:solidFill>
              </a:endParaRPr>
            </a:p>
          </p:txBody>
        </p:sp>
        <p:sp>
          <p:nvSpPr>
            <p:cNvPr id="19" name="Freeform 103"/>
            <p:cNvSpPr>
              <a:spLocks/>
            </p:cNvSpPr>
            <p:nvPr/>
          </p:nvSpPr>
          <p:spPr bwMode="white">
            <a:xfrm>
              <a:off x="3"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0" name="Freeform 104"/>
            <p:cNvSpPr>
              <a:spLocks/>
            </p:cNvSpPr>
            <p:nvPr/>
          </p:nvSpPr>
          <p:spPr bwMode="white">
            <a:xfrm rot="-5408600">
              <a:off x="-47" y="4030"/>
              <a:ext cx="336" cy="242"/>
            </a:xfrm>
            <a:custGeom>
              <a:avLst/>
              <a:gdLst>
                <a:gd name="T0" fmla="*/ 0 w 336"/>
                <a:gd name="T1" fmla="*/ 1 h 384"/>
                <a:gd name="T2" fmla="*/ 0 w 336"/>
                <a:gd name="T3" fmla="*/ 1 h 384"/>
                <a:gd name="T4" fmla="*/ 96 w 336"/>
                <a:gd name="T5" fmla="*/ 1 h 384"/>
                <a:gd name="T6" fmla="*/ 192 w 336"/>
                <a:gd name="T7" fmla="*/ 1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sp>
          <p:nvSpPr>
            <p:cNvPr id="21" name="Freeform 105"/>
            <p:cNvSpPr>
              <a:spLocks/>
            </p:cNvSpPr>
            <p:nvPr/>
          </p:nvSpPr>
          <p:spPr bwMode="white">
            <a:xfrm>
              <a:off x="5520" y="3978"/>
              <a:ext cx="240" cy="348"/>
            </a:xfrm>
            <a:custGeom>
              <a:avLst/>
              <a:gdLst>
                <a:gd name="T0" fmla="*/ 115 w 246"/>
                <a:gd name="T1" fmla="*/ 0 h 348"/>
                <a:gd name="T2" fmla="*/ 77 w 246"/>
                <a:gd name="T3" fmla="*/ 196 h 348"/>
                <a:gd name="T4" fmla="*/ 41 w 246"/>
                <a:gd name="T5" fmla="*/ 282 h 348"/>
                <a:gd name="T6" fmla="*/ 0 w 246"/>
                <a:gd name="T7" fmla="*/ 342 h 348"/>
                <a:gd name="T8" fmla="*/ 115 w 246"/>
                <a:gd name="T9" fmla="*/ 348 h 3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6" h="348">
                  <a:moveTo>
                    <a:pt x="246" y="0"/>
                  </a:moveTo>
                  <a:lnTo>
                    <a:pt x="164" y="196"/>
                  </a:lnTo>
                  <a:lnTo>
                    <a:pt x="84" y="282"/>
                  </a:lnTo>
                  <a:lnTo>
                    <a:pt x="0" y="342"/>
                  </a:lnTo>
                  <a:lnTo>
                    <a:pt x="246" y="348"/>
                  </a:lnTo>
                </a:path>
              </a:pathLst>
            </a:custGeom>
            <a:solidFill>
              <a:schemeClr val="bg1"/>
            </a:solidFill>
            <a:ln>
              <a:noFill/>
            </a:ln>
            <a:extLst/>
          </p:spPr>
          <p:txBody>
            <a:bodyPr/>
            <a:lstStyle/>
            <a:p>
              <a:pPr>
                <a:defRPr/>
              </a:pPr>
              <a:endParaRPr lang="tr-TR">
                <a:solidFill>
                  <a:srgbClr val="046CA6"/>
                </a:solidFill>
              </a:endParaRPr>
            </a:p>
          </p:txBody>
        </p:sp>
        <p:sp>
          <p:nvSpPr>
            <p:cNvPr id="22" name="Freeform 106"/>
            <p:cNvSpPr>
              <a:spLocks/>
            </p:cNvSpPr>
            <p:nvPr/>
          </p:nvSpPr>
          <p:spPr bwMode="white">
            <a:xfrm rot="5400000">
              <a:off x="5472" y="0"/>
              <a:ext cx="288" cy="288"/>
            </a:xfrm>
            <a:custGeom>
              <a:avLst/>
              <a:gdLst>
                <a:gd name="T0" fmla="*/ 0 w 336"/>
                <a:gd name="T1" fmla="*/ 2 h 384"/>
                <a:gd name="T2" fmla="*/ 0 w 336"/>
                <a:gd name="T3" fmla="*/ 2 h 384"/>
                <a:gd name="T4" fmla="*/ 3 w 336"/>
                <a:gd name="T5" fmla="*/ 2 h 384"/>
                <a:gd name="T6" fmla="*/ 3 w 336"/>
                <a:gd name="T7" fmla="*/ 2 h 384"/>
                <a:gd name="T8" fmla="*/ 3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xtLst/>
          </p:spPr>
          <p:txBody>
            <a:bodyPr/>
            <a:lstStyle/>
            <a:p>
              <a:pPr>
                <a:defRPr/>
              </a:pPr>
              <a:endParaRPr lang="tr-TR">
                <a:solidFill>
                  <a:srgbClr val="046CA6"/>
                </a:solidFill>
              </a:endParaRPr>
            </a:p>
          </p:txBody>
        </p:sp>
      </p:grpSp>
      <p:pic>
        <p:nvPicPr>
          <p:cNvPr id="23" name="31 Resim" descr="q1.png"/>
          <p:cNvPicPr>
            <a:picLocks noChangeAspect="1"/>
          </p:cNvPicPr>
          <p:nvPr userDrawn="1"/>
        </p:nvPicPr>
        <p:blipFill>
          <a:blip r:embed="rId2"/>
          <a:srcRect/>
          <a:stretch>
            <a:fillRect/>
          </a:stretch>
        </p:blipFill>
        <p:spPr bwMode="auto">
          <a:xfrm>
            <a:off x="0" y="214313"/>
            <a:ext cx="2430463" cy="1452562"/>
          </a:xfrm>
          <a:prstGeom prst="rect">
            <a:avLst/>
          </a:prstGeom>
          <a:noFill/>
          <a:ln w="9525">
            <a:noFill/>
            <a:miter lim="800000"/>
            <a:headEnd/>
            <a:tailEnd/>
          </a:ln>
        </p:spPr>
      </p:pic>
      <p:sp>
        <p:nvSpPr>
          <p:cNvPr id="24" name="Rectangle 2"/>
          <p:cNvSpPr txBox="1">
            <a:spLocks noChangeArrowheads="1"/>
          </p:cNvSpPr>
          <p:nvPr userDrawn="1"/>
        </p:nvSpPr>
        <p:spPr bwMode="white">
          <a:xfrm>
            <a:off x="2286000" y="2643188"/>
            <a:ext cx="4857750" cy="171450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tr-TR" sz="4000" b="1" dirty="0">
                <a:solidFill>
                  <a:srgbClr val="046CA6"/>
                </a:solidFill>
                <a:latin typeface="Calibri" pitchFamily="34" charset="0"/>
              </a:rPr>
              <a:t>          Arz ederim.</a:t>
            </a:r>
            <a:endParaRPr lang="en-US" sz="4000" b="1" dirty="0">
              <a:solidFill>
                <a:srgbClr val="046CA6"/>
              </a:solidFill>
              <a:latin typeface="Calibri" pitchFamily="34" charset="0"/>
            </a:endParaRPr>
          </a:p>
        </p:txBody>
      </p:sp>
      <p:sp>
        <p:nvSpPr>
          <p:cNvPr id="3074" name="Rectangle 2"/>
          <p:cNvSpPr>
            <a:spLocks noGrp="1" noChangeArrowheads="1"/>
          </p:cNvSpPr>
          <p:nvPr>
            <p:ph type="ctrTitle"/>
          </p:nvPr>
        </p:nvSpPr>
        <p:spPr>
          <a:xfrm>
            <a:off x="2786050" y="142852"/>
            <a:ext cx="6000792" cy="1714512"/>
          </a:xfrm>
        </p:spPr>
        <p:txBody>
          <a:bodyPr/>
          <a:lstStyle>
            <a:lvl1pPr algn="l">
              <a:defRPr sz="4000" b="1" baseline="0"/>
            </a:lvl1pPr>
          </a:lstStyle>
          <a:p>
            <a:r>
              <a:rPr lang="tr-TR"/>
              <a:t>Asıl başlık stili için tıklatın</a:t>
            </a:r>
            <a:endParaRPr lang="en-US" dirty="0"/>
          </a:p>
        </p:txBody>
      </p:sp>
      <p:sp>
        <p:nvSpPr>
          <p:cNvPr id="3075" name="Rectangle 3"/>
          <p:cNvSpPr>
            <a:spLocks noGrp="1" noChangeArrowheads="1"/>
          </p:cNvSpPr>
          <p:nvPr>
            <p:ph type="subTitle" idx="1"/>
          </p:nvPr>
        </p:nvSpPr>
        <p:spPr bwMode="white">
          <a:xfrm>
            <a:off x="214282" y="5000636"/>
            <a:ext cx="8643998" cy="1643074"/>
          </a:xfrm>
          <a:prstGeom prst="rect">
            <a:avLst/>
          </a:prstGeom>
        </p:spPr>
        <p:txBody>
          <a:bodyPr/>
          <a:lstStyle>
            <a:lvl1pPr marL="0" indent="0" algn="ctr">
              <a:buFont typeface="Wingdings" pitchFamily="2" charset="2"/>
              <a:buNone/>
              <a:defRPr sz="2400" b="0" baseline="0">
                <a:solidFill>
                  <a:schemeClr val="bg1"/>
                </a:solidFill>
              </a:defRPr>
            </a:lvl1pPr>
          </a:lstStyle>
          <a:p>
            <a:r>
              <a:rPr lang="tr-TR"/>
              <a:t>Asıl alt başlık stilini düzenlemek için tıklatın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357188" y="6492875"/>
            <a:ext cx="1766887" cy="280988"/>
          </a:xfrm>
          <a:prstGeom prst="rect">
            <a:avLst/>
          </a:prstGeom>
        </p:spPr>
        <p:txBody>
          <a:bodyPr anchor="ctr"/>
          <a:lstStyle>
            <a:lvl1pPr algn="l">
              <a:defRPr sz="1200" b="1">
                <a:solidFill>
                  <a:schemeClr val="tx1"/>
                </a:solidFill>
              </a:defRPr>
            </a:lvl1pPr>
          </a:lstStyle>
          <a:p>
            <a:pPr>
              <a:defRPr/>
            </a:pPr>
            <a:fld id="{7EFC573B-7069-4A5C-9596-597F9A83DC07}" type="datetime4">
              <a:rPr lang="tr-TR" smtClean="0">
                <a:solidFill>
                  <a:srgbClr val="046CA6"/>
                </a:solidFill>
              </a:rPr>
              <a:pPr>
                <a:defRPr/>
              </a:pPr>
              <a:t>14 Mart 2019</a:t>
            </a:fld>
            <a:endParaRPr lang="tr-TR" dirty="0">
              <a:solidFill>
                <a:srgbClr val="046CA6"/>
              </a:solidFill>
            </a:endParaRP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a:t>Asıl başlık stili için tıklatın</a:t>
            </a:r>
          </a:p>
        </p:txBody>
      </p:sp>
      <p:sp>
        <p:nvSpPr>
          <p:cNvPr id="4" name="4 Veri Yer Tutucusu"/>
          <p:cNvSpPr>
            <a:spLocks noGrp="1"/>
          </p:cNvSpPr>
          <p:nvPr>
            <p:ph type="dt" sz="half" idx="10"/>
          </p:nvPr>
        </p:nvSpPr>
        <p:spPr>
          <a:xfrm>
            <a:off x="6248400" y="0"/>
            <a:ext cx="2667000" cy="228600"/>
          </a:xfrm>
          <a:prstGeom prst="rect">
            <a:avLst/>
          </a:prstGeom>
        </p:spPr>
        <p:txBody>
          <a:bodyPr/>
          <a:lstStyle>
            <a:lvl1pPr>
              <a:defRPr>
                <a:solidFill>
                  <a:srgbClr val="046CA6"/>
                </a:solidFill>
              </a:defRPr>
            </a:lvl1pPr>
          </a:lstStyle>
          <a:p>
            <a:pPr>
              <a:defRPr/>
            </a:pPr>
            <a:endParaRPr lang="en-US"/>
          </a:p>
        </p:txBody>
      </p:sp>
      <p:sp>
        <p:nvSpPr>
          <p:cNvPr id="5" name="11 Altbilgi Yer Tutucusu"/>
          <p:cNvSpPr>
            <a:spLocks noGrp="1"/>
          </p:cNvSpPr>
          <p:nvPr>
            <p:ph type="ftr" sz="quarter" idx="11"/>
          </p:nvPr>
        </p:nvSpPr>
        <p:spPr>
          <a:xfrm>
            <a:off x="1714500" y="6492875"/>
            <a:ext cx="6170613" cy="365125"/>
          </a:xfrm>
        </p:spPr>
        <p:txBody>
          <a:bodyPr/>
          <a:lstStyle>
            <a:lvl1pPr algn="ctr" fontAlgn="auto">
              <a:spcBef>
                <a:spcPts val="0"/>
              </a:spcBef>
              <a:spcAft>
                <a:spcPts val="0"/>
              </a:spcAft>
              <a:defRPr sz="1200" b="1">
                <a:solidFill>
                  <a:srgbClr val="046CA6"/>
                </a:solidFill>
              </a:defRPr>
            </a:lvl1pPr>
          </a:lstStyle>
          <a:p>
            <a:pPr>
              <a:defRPr/>
            </a:pP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Başlık ve İçerik">
    <p:spTree>
      <p:nvGrpSpPr>
        <p:cNvPr id="1" name=""/>
        <p:cNvGrpSpPr/>
        <p:nvPr/>
      </p:nvGrpSpPr>
      <p:grpSpPr>
        <a:xfrm>
          <a:off x="0" y="0"/>
          <a:ext cx="0" cy="0"/>
          <a:chOff x="0" y="0"/>
          <a:chExt cx="0" cy="0"/>
        </a:xfrm>
      </p:grpSpPr>
      <p:sp>
        <p:nvSpPr>
          <p:cNvPr id="3" name="9 Veri Yer Tutucusu"/>
          <p:cNvSpPr txBox="1">
            <a:spLocks/>
          </p:cNvSpPr>
          <p:nvPr userDrawn="1"/>
        </p:nvSpPr>
        <p:spPr>
          <a:xfrm>
            <a:off x="357188" y="6492875"/>
            <a:ext cx="1766887" cy="280988"/>
          </a:xfrm>
          <a:prstGeom prst="rect">
            <a:avLst/>
          </a:prstGeom>
        </p:spPr>
        <p:txBody>
          <a:bodyPr anchor="ctr"/>
          <a:lstStyle>
            <a:lvl1pPr algn="l">
              <a:defRPr sz="1200" b="1">
                <a:solidFill>
                  <a:schemeClr val="tx1"/>
                </a:solidFill>
              </a:defRPr>
            </a:lvl1pPr>
          </a:lstStyle>
          <a:p>
            <a:pPr>
              <a:defRPr/>
            </a:pPr>
            <a:fld id="{7EFC573B-7069-4A5C-9596-597F9A83DC07}" type="datetime4">
              <a:rPr lang="tr-TR" smtClean="0">
                <a:solidFill>
                  <a:srgbClr val="046CA6"/>
                </a:solidFill>
              </a:rPr>
              <a:pPr>
                <a:defRPr/>
              </a:pPr>
              <a:t>14 Mart 2019</a:t>
            </a:fld>
            <a:endParaRPr lang="tr-TR" dirty="0">
              <a:solidFill>
                <a:srgbClr val="046CA6"/>
              </a:solidFill>
            </a:endParaRPr>
          </a:p>
        </p:txBody>
      </p:sp>
      <p:sp>
        <p:nvSpPr>
          <p:cNvPr id="4" name="4 Metin kutusu"/>
          <p:cNvSpPr txBox="1">
            <a:spLocks noChangeArrowheads="1"/>
          </p:cNvSpPr>
          <p:nvPr userDrawn="1"/>
        </p:nvSpPr>
        <p:spPr bwMode="auto">
          <a:xfrm>
            <a:off x="8597900" y="6543675"/>
            <a:ext cx="571500" cy="461963"/>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tr-TR" sz="1200" b="1">
              <a:solidFill>
                <a:srgbClr val="046CA6"/>
              </a:solidFill>
            </a:endParaRPr>
          </a:p>
          <a:p>
            <a:pPr eaLnBrk="1" hangingPunct="1">
              <a:defRPr/>
            </a:pPr>
            <a:endParaRPr lang="tr-TR" sz="1200" b="1">
              <a:solidFill>
                <a:srgbClr val="046CA6"/>
              </a:solidFill>
            </a:endParaRPr>
          </a:p>
        </p:txBody>
      </p:sp>
      <p:sp>
        <p:nvSpPr>
          <p:cNvPr id="2" name="1 Başlık"/>
          <p:cNvSpPr>
            <a:spLocks noGrp="1"/>
          </p:cNvSpPr>
          <p:nvPr>
            <p:ph type="title"/>
          </p:nvPr>
        </p:nvSpPr>
        <p:spPr>
          <a:xfrm>
            <a:off x="2571750" y="-24"/>
            <a:ext cx="6572250" cy="706419"/>
          </a:xfrm>
        </p:spPr>
        <p:txBody>
          <a:bodyPr/>
          <a:lstStyle>
            <a:lvl1pPr>
              <a:defRPr sz="2400"/>
            </a:lvl1pPr>
          </a:lstStyle>
          <a:p>
            <a:r>
              <a:rPr lang="tr-TR" dirty="0"/>
              <a:t>Asıl başlık stili için tıklatın</a:t>
            </a:r>
          </a:p>
        </p:txBody>
      </p:sp>
      <p:sp>
        <p:nvSpPr>
          <p:cNvPr id="5" name="4 Veri Yer Tutucusu"/>
          <p:cNvSpPr>
            <a:spLocks noGrp="1"/>
          </p:cNvSpPr>
          <p:nvPr>
            <p:ph type="dt" sz="half" idx="10"/>
          </p:nvPr>
        </p:nvSpPr>
        <p:spPr>
          <a:xfrm>
            <a:off x="6248400" y="0"/>
            <a:ext cx="2667000" cy="228600"/>
          </a:xfrm>
          <a:prstGeom prst="rect">
            <a:avLst/>
          </a:prstGeom>
        </p:spPr>
        <p:txBody>
          <a:bodyPr/>
          <a:lstStyle>
            <a:lvl1pPr>
              <a:defRPr>
                <a:solidFill>
                  <a:srgbClr val="046CA6"/>
                </a:solidFill>
              </a:defRPr>
            </a:lvl1pPr>
          </a:lstStyle>
          <a:p>
            <a:pPr>
              <a:defRPr/>
            </a:pPr>
            <a:endParaRPr lang="en-US"/>
          </a:p>
        </p:txBody>
      </p:sp>
      <p:sp>
        <p:nvSpPr>
          <p:cNvPr id="6" name="11 Altbilgi Yer Tutucusu"/>
          <p:cNvSpPr>
            <a:spLocks noGrp="1"/>
          </p:cNvSpPr>
          <p:nvPr>
            <p:ph type="ftr" sz="quarter" idx="11"/>
          </p:nvPr>
        </p:nvSpPr>
        <p:spPr>
          <a:xfrm>
            <a:off x="1714500" y="6492875"/>
            <a:ext cx="6170613" cy="365125"/>
          </a:xfrm>
        </p:spPr>
        <p:txBody>
          <a:bodyPr/>
          <a:lstStyle>
            <a:lvl1pPr algn="ctr" fontAlgn="auto">
              <a:spcBef>
                <a:spcPts val="0"/>
              </a:spcBef>
              <a:spcAft>
                <a:spcPts val="0"/>
              </a:spcAft>
              <a:defRPr sz="1200" b="1">
                <a:solidFill>
                  <a:srgbClr val="046CA6"/>
                </a:solidFill>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10 Resim" descr="v2_u.png"/>
          <p:cNvPicPr>
            <a:picLocks noChangeAspect="1"/>
          </p:cNvPicPr>
          <p:nvPr/>
        </p:nvPicPr>
        <p:blipFill>
          <a:blip r:embed="rId8"/>
          <a:srcRect/>
          <a:stretch>
            <a:fillRect/>
          </a:stretch>
        </p:blipFill>
        <p:spPr bwMode="auto">
          <a:xfrm>
            <a:off x="0" y="0"/>
            <a:ext cx="9144000" cy="731838"/>
          </a:xfrm>
          <a:prstGeom prst="rect">
            <a:avLst/>
          </a:prstGeom>
          <a:noFill/>
          <a:ln w="9525">
            <a:noFill/>
            <a:miter lim="800000"/>
            <a:headEnd/>
            <a:tailEnd/>
          </a:ln>
        </p:spPr>
      </p:pic>
      <p:sp>
        <p:nvSpPr>
          <p:cNvPr id="1027" name="Freeform 91"/>
          <p:cNvSpPr>
            <a:spLocks/>
          </p:cNvSpPr>
          <p:nvPr/>
        </p:nvSpPr>
        <p:spPr bwMode="white">
          <a:xfrm>
            <a:off x="-6350" y="950913"/>
            <a:ext cx="9156700" cy="461962"/>
          </a:xfrm>
          <a:custGeom>
            <a:avLst/>
            <a:gdLst>
              <a:gd name="T0" fmla="*/ 2147483647 w 5768"/>
              <a:gd name="T1" fmla="*/ 2147483647 h 366"/>
              <a:gd name="T2" fmla="*/ 0 w 5768"/>
              <a:gd name="T3" fmla="*/ 2147483647 h 366"/>
              <a:gd name="T4" fmla="*/ 2147483647 w 5768"/>
              <a:gd name="T5" fmla="*/ 2147483647 h 366"/>
              <a:gd name="T6" fmla="*/ 2147483647 w 5768"/>
              <a:gd name="T7" fmla="*/ 2147483647 h 366"/>
              <a:gd name="T8" fmla="*/ 2147483647 w 5768"/>
              <a:gd name="T9" fmla="*/ 2147483647 h 366"/>
              <a:gd name="T10" fmla="*/ 2147483647 w 5768"/>
              <a:gd name="T11" fmla="*/ 2147483647 h 366"/>
              <a:gd name="T12" fmla="*/ 2147483647 w 5768"/>
              <a:gd name="T13" fmla="*/ 2147483647 h 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8" h="366">
                <a:moveTo>
                  <a:pt x="4" y="365"/>
                </a:moveTo>
                <a:lnTo>
                  <a:pt x="0" y="246"/>
                </a:lnTo>
                <a:cubicBezTo>
                  <a:pt x="304" y="192"/>
                  <a:pt x="1175" y="64"/>
                  <a:pt x="1837" y="32"/>
                </a:cubicBezTo>
                <a:cubicBezTo>
                  <a:pt x="2499" y="0"/>
                  <a:pt x="3316" y="19"/>
                  <a:pt x="3970" y="52"/>
                </a:cubicBezTo>
                <a:cubicBezTo>
                  <a:pt x="4624" y="85"/>
                  <a:pt x="5464" y="179"/>
                  <a:pt x="5764" y="231"/>
                </a:cubicBezTo>
                <a:lnTo>
                  <a:pt x="5768" y="366"/>
                </a:lnTo>
                <a:lnTo>
                  <a:pt x="4" y="365"/>
                </a:lnTo>
                <a:close/>
              </a:path>
            </a:pathLst>
          </a:custGeom>
          <a:solidFill>
            <a:schemeClr val="bg1"/>
          </a:solidFill>
          <a:ln>
            <a:noFill/>
          </a:ln>
          <a:extLst/>
        </p:spPr>
        <p:txBody>
          <a:bodyPr/>
          <a:lstStyle/>
          <a:p>
            <a:pPr>
              <a:defRPr/>
            </a:pPr>
            <a:endParaRPr lang="tr-TR">
              <a:solidFill>
                <a:srgbClr val="046CA6"/>
              </a:solidFill>
            </a:endParaRPr>
          </a:p>
        </p:txBody>
      </p:sp>
      <p:sp>
        <p:nvSpPr>
          <p:cNvPr id="1028" name="Rectangle 2"/>
          <p:cNvSpPr>
            <a:spLocks noGrp="1" noChangeArrowheads="1"/>
          </p:cNvSpPr>
          <p:nvPr>
            <p:ph type="title"/>
          </p:nvPr>
        </p:nvSpPr>
        <p:spPr bwMode="white">
          <a:xfrm>
            <a:off x="2571750" y="79375"/>
            <a:ext cx="657225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29" name="Line 92"/>
          <p:cNvSpPr>
            <a:spLocks noChangeShapeType="1"/>
          </p:cNvSpPr>
          <p:nvPr/>
        </p:nvSpPr>
        <p:spPr bwMode="auto">
          <a:xfrm>
            <a:off x="425450" y="6524625"/>
            <a:ext cx="8353425" cy="0"/>
          </a:xfrm>
          <a:prstGeom prst="line">
            <a:avLst/>
          </a:prstGeom>
          <a:noFill/>
          <a:ln w="9525">
            <a:solidFill>
              <a:schemeClr val="tx1"/>
            </a:solidFill>
            <a:round/>
            <a:headEnd/>
            <a:tailEnd/>
          </a:ln>
          <a:extLst/>
        </p:spPr>
        <p:txBody>
          <a:bodyPr/>
          <a:lstStyle/>
          <a:p>
            <a:pPr>
              <a:defRPr/>
            </a:pPr>
            <a:endParaRPr lang="tr-TR">
              <a:solidFill>
                <a:srgbClr val="046CA6"/>
              </a:solidFill>
            </a:endParaRPr>
          </a:p>
        </p:txBody>
      </p:sp>
      <p:sp>
        <p:nvSpPr>
          <p:cNvPr id="12" name="11 Altbilgi Yer Tutucusu"/>
          <p:cNvSpPr>
            <a:spLocks noGrp="1"/>
          </p:cNvSpPr>
          <p:nvPr>
            <p:ph type="ftr" sz="quarter" idx="3"/>
          </p:nvPr>
        </p:nvSpPr>
        <p:spPr>
          <a:xfrm>
            <a:off x="1714500" y="6492875"/>
            <a:ext cx="6357938" cy="365125"/>
          </a:xfrm>
          <a:prstGeom prst="rect">
            <a:avLst/>
          </a:prstGeom>
        </p:spPr>
        <p:txBody>
          <a:bodyPr vert="horz" lIns="91440" tIns="45720" rIns="91440" bIns="45720" rtlCol="0" anchor="ctr"/>
          <a:lstStyle>
            <a:lvl1pPr algn="ctr">
              <a:defRPr sz="1200" b="1">
                <a:solidFill>
                  <a:srgbClr val="046CA6"/>
                </a:solidFill>
                <a:latin typeface="Arial" charset="0"/>
              </a:defRPr>
            </a:lvl1pPr>
          </a:lstStyle>
          <a:p>
            <a:pPr>
              <a:defRPr/>
            </a:pPr>
            <a:endParaRPr lang="tr-TR"/>
          </a:p>
        </p:txBody>
      </p:sp>
      <p:sp>
        <p:nvSpPr>
          <p:cNvPr id="2" name="Dikdörtgen 1"/>
          <p:cNvSpPr/>
          <p:nvPr userDrawn="1"/>
        </p:nvSpPr>
        <p:spPr>
          <a:xfrm>
            <a:off x="8257183" y="6524625"/>
            <a:ext cx="402674" cy="307777"/>
          </a:xfrm>
          <a:prstGeom prst="rect">
            <a:avLst/>
          </a:prstGeom>
        </p:spPr>
        <p:txBody>
          <a:bodyPr wrap="none">
            <a:spAutoFit/>
          </a:bodyPr>
          <a:lstStyle/>
          <a:p>
            <a:fld id="{0FDBD85D-5BD9-4608-81B9-77DB58A2EF95}" type="slidenum">
              <a:rPr lang="tr-TR" sz="1400" smtClean="0"/>
              <a:pPr/>
              <a:t>‹#›</a:t>
            </a:fld>
            <a:endParaRPr lang="tr-TR" sz="1400"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5" r:id="rId6"/>
  </p:sldLayoutIdLst>
  <p:hf hdr="0" ftr="0" dt="0"/>
  <p:txStyles>
    <p:titleStyle>
      <a:lvl1pPr algn="r" rtl="0" eaLnBrk="0" fontAlgn="base" hangingPunct="0">
        <a:spcBef>
          <a:spcPct val="0"/>
        </a:spcBef>
        <a:spcAft>
          <a:spcPct val="0"/>
        </a:spcAft>
        <a:defRPr sz="3200">
          <a:solidFill>
            <a:schemeClr val="bg1"/>
          </a:solidFill>
          <a:latin typeface="Calibri" pitchFamily="34" charset="0"/>
          <a:ea typeface="+mj-ea"/>
          <a:cs typeface="+mj-cs"/>
        </a:defRPr>
      </a:lvl1pPr>
      <a:lvl2pPr algn="r" rtl="0" eaLnBrk="0" fontAlgn="base" hangingPunct="0">
        <a:spcBef>
          <a:spcPct val="0"/>
        </a:spcBef>
        <a:spcAft>
          <a:spcPct val="0"/>
        </a:spcAft>
        <a:defRPr sz="3200">
          <a:solidFill>
            <a:schemeClr val="bg1"/>
          </a:solidFill>
          <a:latin typeface="Calibri" pitchFamily="34" charset="0"/>
        </a:defRPr>
      </a:lvl2pPr>
      <a:lvl3pPr algn="r" rtl="0" eaLnBrk="0" fontAlgn="base" hangingPunct="0">
        <a:spcBef>
          <a:spcPct val="0"/>
        </a:spcBef>
        <a:spcAft>
          <a:spcPct val="0"/>
        </a:spcAft>
        <a:defRPr sz="3200">
          <a:solidFill>
            <a:schemeClr val="bg1"/>
          </a:solidFill>
          <a:latin typeface="Calibri" pitchFamily="34" charset="0"/>
        </a:defRPr>
      </a:lvl3pPr>
      <a:lvl4pPr algn="r" rtl="0" eaLnBrk="0" fontAlgn="base" hangingPunct="0">
        <a:spcBef>
          <a:spcPct val="0"/>
        </a:spcBef>
        <a:spcAft>
          <a:spcPct val="0"/>
        </a:spcAft>
        <a:defRPr sz="3200">
          <a:solidFill>
            <a:schemeClr val="bg1"/>
          </a:solidFill>
          <a:latin typeface="Calibri" pitchFamily="34" charset="0"/>
        </a:defRPr>
      </a:lvl4pPr>
      <a:lvl5pPr algn="r" rtl="0" eaLnBrk="0" fontAlgn="base" hangingPunct="0">
        <a:spcBef>
          <a:spcPct val="0"/>
        </a:spcBef>
        <a:spcAft>
          <a:spcPct val="0"/>
        </a:spcAft>
        <a:defRPr sz="3200">
          <a:solidFill>
            <a:schemeClr val="bg1"/>
          </a:solidFill>
          <a:latin typeface="Calibri" pitchFamily="34" charset="0"/>
        </a:defRPr>
      </a:lvl5pPr>
      <a:lvl6pPr marL="457200" algn="r" rtl="0" eaLnBrk="1" fontAlgn="base" hangingPunct="1">
        <a:spcBef>
          <a:spcPct val="0"/>
        </a:spcBef>
        <a:spcAft>
          <a:spcPct val="0"/>
        </a:spcAft>
        <a:defRPr sz="3200">
          <a:solidFill>
            <a:schemeClr val="bg1"/>
          </a:solidFill>
          <a:latin typeface="Verdana" pitchFamily="34" charset="0"/>
        </a:defRPr>
      </a:lvl6pPr>
      <a:lvl7pPr marL="914400" algn="r" rtl="0" eaLnBrk="1" fontAlgn="base" hangingPunct="1">
        <a:spcBef>
          <a:spcPct val="0"/>
        </a:spcBef>
        <a:spcAft>
          <a:spcPct val="0"/>
        </a:spcAft>
        <a:defRPr sz="3200">
          <a:solidFill>
            <a:schemeClr val="bg1"/>
          </a:solidFill>
          <a:latin typeface="Verdana" pitchFamily="34" charset="0"/>
        </a:defRPr>
      </a:lvl7pPr>
      <a:lvl8pPr marL="1371600" algn="r" rtl="0" eaLnBrk="1" fontAlgn="base" hangingPunct="1">
        <a:spcBef>
          <a:spcPct val="0"/>
        </a:spcBef>
        <a:spcAft>
          <a:spcPct val="0"/>
        </a:spcAft>
        <a:defRPr sz="3200">
          <a:solidFill>
            <a:schemeClr val="bg1"/>
          </a:solidFill>
          <a:latin typeface="Verdana" pitchFamily="34" charset="0"/>
        </a:defRPr>
      </a:lvl8pPr>
      <a:lvl9pPr marL="1828800" algn="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q"/>
        <a:defRPr sz="2800" b="1">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400">
          <a:solidFill>
            <a:schemeClr val="tx1"/>
          </a:solidFill>
          <a:latin typeface="Calibri" pitchFamily="34" charset="0"/>
        </a:defRPr>
      </a:lvl2pPr>
      <a:lvl3pPr marL="1143000" indent="-228600" algn="l" rtl="0" eaLnBrk="0" fontAlgn="base" hangingPunct="0">
        <a:spcBef>
          <a:spcPct val="20000"/>
        </a:spcBef>
        <a:spcAft>
          <a:spcPct val="0"/>
        </a:spcAft>
        <a:buClr>
          <a:schemeClr val="tx1"/>
        </a:buClr>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Calibri" pitchFamily="34"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5.png" /><Relationship Id="rId2" Type="http://schemas.openxmlformats.org/officeDocument/2006/relationships/diagramData" Target="../diagrams/data1.xml" /><Relationship Id="rId1" Type="http://schemas.openxmlformats.org/officeDocument/2006/relationships/slideLayout" Target="../slideLayouts/slideLayout3.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3.xml" /></Relationships>
</file>

<file path=ppt/slides/_rels/slide7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3.xml" /></Relationships>
</file>

<file path=ppt/slides/_rels/slide76.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3.xml" /></Relationships>
</file>

<file path=ppt/slides/_rels/slide7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3.xml" /></Relationships>
</file>

<file path=ppt/slides/_rels/slide7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3.xml" /></Relationships>
</file>

<file path=ppt/slides/_rels/slide79.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png"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80.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3.xml" /></Relationships>
</file>

<file path=ppt/slides/_rels/slide81.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3.xml" /></Relationships>
</file>

<file path=ppt/slides/_rels/slide82.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21.png" /><Relationship Id="rId1" Type="http://schemas.openxmlformats.org/officeDocument/2006/relationships/slideLayout" Target="../slideLayouts/slideLayout3.xml" /></Relationships>
</file>

<file path=ppt/slides/_rels/slide83.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png" /><Relationship Id="rId1" Type="http://schemas.openxmlformats.org/officeDocument/2006/relationships/slideLayout" Target="../slideLayouts/slideLayout3.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Başlık 2"/>
          <p:cNvSpPr>
            <a:spLocks noGrp="1"/>
          </p:cNvSpPr>
          <p:nvPr>
            <p:ph type="ctrTitle"/>
          </p:nvPr>
        </p:nvSpPr>
        <p:spPr>
          <a:xfrm>
            <a:off x="2786063" y="142875"/>
            <a:ext cx="6000750" cy="1714500"/>
          </a:xfrm>
        </p:spPr>
        <p:txBody>
          <a:bodyPr/>
          <a:lstStyle/>
          <a:p>
            <a:pPr algn="ctr"/>
            <a:r>
              <a:rPr lang="tr-TR" sz="2800" dirty="0"/>
              <a:t>SOSYAL GÜVENLİK KURUMU BAŞKANLIĞI</a:t>
            </a:r>
          </a:p>
        </p:txBody>
      </p:sp>
      <p:sp>
        <p:nvSpPr>
          <p:cNvPr id="12290" name="Alt Başlık 3"/>
          <p:cNvSpPr>
            <a:spLocks noGrp="1"/>
          </p:cNvSpPr>
          <p:nvPr>
            <p:ph type="subTitle" idx="1"/>
          </p:nvPr>
        </p:nvSpPr>
        <p:spPr>
          <a:xfrm>
            <a:off x="214313" y="4724400"/>
            <a:ext cx="8643937" cy="1919288"/>
          </a:xfrm>
          <a:noFill/>
          <a:ln>
            <a:miter lim="800000"/>
            <a:headEnd/>
            <a:tailEnd/>
          </a:ln>
        </p:spPr>
        <p:txBody>
          <a:bodyPr vert="horz" wrap="square" lIns="91440" tIns="45720" rIns="91440" bIns="45720" numCol="1" anchor="t" anchorCtr="0" compatLnSpc="1">
            <a:prstTxWarp prst="textNoShape">
              <a:avLst/>
            </a:prstTxWarp>
          </a:bodyPr>
          <a:lstStyle/>
          <a:p>
            <a:endParaRPr lang="tr-TR" sz="3200" b="1" dirty="0">
              <a:solidFill>
                <a:srgbClr val="FFFFFF"/>
              </a:solidFill>
              <a:ea typeface="+mj-ea"/>
              <a:cs typeface="+mj-cs"/>
            </a:endParaRPr>
          </a:p>
          <a:p>
            <a:r>
              <a:rPr lang="tr-TR" sz="3200" b="1" dirty="0">
                <a:solidFill>
                  <a:srgbClr val="FFFFFF"/>
                </a:solidFill>
                <a:ea typeface="+mj-ea"/>
                <a:cs typeface="+mj-cs"/>
              </a:rPr>
              <a:t>Sigorta Primleri Genel Müdürlüğü</a:t>
            </a:r>
            <a:br>
              <a:rPr lang="tr-TR" sz="3200" b="1" dirty="0">
                <a:solidFill>
                  <a:srgbClr val="FFFFFF"/>
                </a:solidFill>
                <a:ea typeface="+mj-ea"/>
                <a:cs typeface="+mj-cs"/>
              </a:rPr>
            </a:br>
            <a:r>
              <a:rPr lang="tr-TR" b="1" dirty="0">
                <a:solidFill>
                  <a:srgbClr val="FFFFFF"/>
                </a:solidFill>
                <a:ea typeface="+mj-ea"/>
                <a:cs typeface="+mj-cs"/>
              </a:rPr>
              <a:t>2019/MART</a:t>
            </a:r>
            <a:endParaRPr lang="tr-T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571750" y="0"/>
            <a:ext cx="6572250" cy="706438"/>
          </a:xfrm>
        </p:spPr>
        <p:txBody>
          <a:bodyPr/>
          <a:lstStyle/>
          <a:p>
            <a:pPr eaLnBrk="1" hangingPunct="1"/>
            <a:r>
              <a:rPr lang="tr-TR" altLang="tr-TR" sz="2200" b="1" kern="1200" dirty="0">
                <a:solidFill>
                  <a:srgbClr val="FFFFFF"/>
                </a:solidFill>
              </a:rPr>
              <a:t>İLAVE 6 PUANLIK İNDİRİM</a:t>
            </a:r>
            <a:endParaRPr lang="tr-TR" altLang="tr-TR" sz="2200" b="1" dirty="0">
              <a:cs typeface="Arial" charset="0"/>
            </a:endParaRPr>
          </a:p>
        </p:txBody>
      </p:sp>
      <p:sp>
        <p:nvSpPr>
          <p:cNvPr id="22530" name="Slayt Numarası Yer Tutucusu 1"/>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a:t>             </a:t>
            </a:r>
            <a:endParaRPr lang="tr-TR" sz="1400" dirty="0"/>
          </a:p>
        </p:txBody>
      </p:sp>
      <p:sp>
        <p:nvSpPr>
          <p:cNvPr id="22531" name="Dikdörtgen 1"/>
          <p:cNvSpPr>
            <a:spLocks noChangeArrowheads="1"/>
          </p:cNvSpPr>
          <p:nvPr/>
        </p:nvSpPr>
        <p:spPr bwMode="auto">
          <a:xfrm>
            <a:off x="107504" y="1356305"/>
            <a:ext cx="8641209" cy="1354217"/>
          </a:xfrm>
          <a:prstGeom prst="rect">
            <a:avLst/>
          </a:prstGeom>
          <a:noFill/>
          <a:ln w="9525">
            <a:noFill/>
            <a:miter lim="800000"/>
            <a:headEnd/>
            <a:tailEnd/>
          </a:ln>
        </p:spPr>
        <p:txBody>
          <a:bodyPr wrap="square" anchor="ctr">
            <a:spAutoFit/>
          </a:bodyPr>
          <a:lstStyle/>
          <a:p>
            <a:pPr algn="just" eaLnBrk="0" hangingPunct="0"/>
            <a:endParaRPr lang="tr-TR" sz="2000" b="1" dirty="0">
              <a:solidFill>
                <a:srgbClr val="035B8D"/>
              </a:solidFill>
              <a:latin typeface="Calibri" pitchFamily="34" charset="0"/>
              <a:cs typeface="Times New Roman" pitchFamily="18" charset="0"/>
            </a:endParaRPr>
          </a:p>
          <a:p>
            <a:pPr algn="just" eaLnBrk="0" hangingPunct="0"/>
            <a:r>
              <a:rPr lang="tr-TR" sz="2400" b="1" dirty="0">
                <a:latin typeface="Calibri" pitchFamily="34" charset="0"/>
                <a:cs typeface="Times New Roman" pitchFamily="18" charset="0"/>
              </a:rPr>
              <a:t>     </a:t>
            </a:r>
          </a:p>
          <a:p>
            <a:pPr algn="just" eaLnBrk="0" hangingPunct="0"/>
            <a:r>
              <a:rPr lang="tr-TR" sz="2400" b="1" dirty="0">
                <a:latin typeface="Calibri" pitchFamily="34" charset="0"/>
                <a:cs typeface="Times New Roman" pitchFamily="18" charset="0"/>
              </a:rPr>
              <a:t>    </a:t>
            </a:r>
          </a:p>
          <a:p>
            <a:pPr algn="just" eaLnBrk="0" hangingPunct="0"/>
            <a:endParaRPr lang="tr-TR" altLang="tr-TR" sz="1400" b="1" dirty="0">
              <a:solidFill>
                <a:srgbClr val="FF0000"/>
              </a:solidFill>
              <a:cs typeface="Arial" charset="0"/>
            </a:endParaRPr>
          </a:p>
        </p:txBody>
      </p:sp>
      <p:sp>
        <p:nvSpPr>
          <p:cNvPr id="2" name="Dikdörtgen 1"/>
          <p:cNvSpPr/>
          <p:nvPr/>
        </p:nvSpPr>
        <p:spPr>
          <a:xfrm>
            <a:off x="323527" y="980729"/>
            <a:ext cx="8425186" cy="5435334"/>
          </a:xfrm>
          <a:prstGeom prst="rect">
            <a:avLst/>
          </a:prstGeom>
        </p:spPr>
        <p:txBody>
          <a:bodyPr wrap="square">
            <a:spAutoFit/>
          </a:bodyPr>
          <a:lstStyle/>
          <a:p>
            <a:pPr marR="0" lvl="0" algn="just" defTabSz="914400" eaLnBrk="1" fontAlgn="auto" latinLnBrk="0" hangingPunct="1">
              <a:lnSpc>
                <a:spcPct val="90000"/>
              </a:lnSpc>
              <a:spcBef>
                <a:spcPct val="20000"/>
              </a:spcBef>
              <a:spcAft>
                <a:spcPts val="0"/>
              </a:spcAft>
              <a:buSzPct val="100000"/>
              <a:tabLst/>
              <a:defRPr/>
            </a:pPr>
            <a:r>
              <a:rPr kumimoji="0" lang="tr-TR" sz="1600" b="1" i="0" u="sng" strike="noStrike" kern="0" cap="none" spc="0" normalizeH="0" baseline="0" noProof="0" dirty="0">
                <a:ln>
                  <a:noFill/>
                </a:ln>
                <a:effectLst/>
                <a:uLnTx/>
                <a:uFillTx/>
                <a:latin typeface="Calibri" pitchFamily="34" charset="0"/>
              </a:rPr>
              <a:t>YASAL DAYANAK</a:t>
            </a:r>
            <a:endParaRPr kumimoji="0" lang="tr-TR" sz="1600" b="1" i="0" u="none" strike="noStrike" kern="0" cap="none" spc="0" normalizeH="0" baseline="0" noProof="0" dirty="0">
              <a:ln>
                <a:noFill/>
              </a:ln>
              <a:effectLst/>
              <a:uLnTx/>
              <a:uFillTx/>
              <a:latin typeface="Calibri" pitchFamily="34" charset="0"/>
            </a:endParaRPr>
          </a:p>
          <a:p>
            <a:pPr marL="285750" marR="0" lvl="0" indent="-285750" algn="just" defTabSz="914400" eaLnBrk="1" fontAlgn="auto" latinLnBrk="0" hangingPunct="1">
              <a:lnSpc>
                <a:spcPct val="90000"/>
              </a:lnSpc>
              <a:spcBef>
                <a:spcPct val="20000"/>
              </a:spcBef>
              <a:spcAft>
                <a:spcPts val="0"/>
              </a:spcAft>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itchFamily="34" charset="0"/>
              </a:rPr>
              <a:t>5510 sayılı Kanunun 81 inci maddesinin ikinci fıkrası</a:t>
            </a:r>
          </a:p>
          <a:p>
            <a:pPr marL="285750" marR="0" lvl="0" indent="-285750" algn="just" defTabSz="914400" eaLnBrk="1" fontAlgn="auto" latinLnBrk="0" hangingPunct="1">
              <a:lnSpc>
                <a:spcPct val="90000"/>
              </a:lnSpc>
              <a:spcBef>
                <a:spcPct val="20000"/>
              </a:spcBef>
              <a:spcAft>
                <a:spcPts val="0"/>
              </a:spcAft>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itchFamily="34" charset="0"/>
              </a:rPr>
              <a:t>2013-30</a:t>
            </a:r>
            <a:r>
              <a:rPr kumimoji="0" lang="tr-TR" sz="1600" b="1" i="0" u="none" strike="noStrike" kern="0" cap="none" spc="0" normalizeH="0" noProof="0" dirty="0">
                <a:ln>
                  <a:noFill/>
                </a:ln>
                <a:effectLst/>
                <a:uLnTx/>
                <a:uFillTx/>
                <a:latin typeface="Calibri" pitchFamily="34" charset="0"/>
              </a:rPr>
              <a:t> ve </a:t>
            </a:r>
            <a:r>
              <a:rPr kumimoji="0" lang="tr-TR" sz="1600" b="1" i="0" u="none" strike="noStrike" kern="0" cap="none" spc="0" normalizeH="0" baseline="0" noProof="0" dirty="0">
                <a:ln>
                  <a:noFill/>
                </a:ln>
                <a:effectLst/>
                <a:uLnTx/>
                <a:uFillTx/>
                <a:latin typeface="Calibri" pitchFamily="34" charset="0"/>
              </a:rPr>
              <a:t>2016-8 sayılı Genelgeler,</a:t>
            </a:r>
          </a:p>
          <a:p>
            <a:pPr marL="285750" marR="0" lvl="0" indent="-285750" algn="just" defTabSz="914400" eaLnBrk="1" fontAlgn="auto" latinLnBrk="0" hangingPunct="1">
              <a:lnSpc>
                <a:spcPct val="90000"/>
              </a:lnSpc>
              <a:spcBef>
                <a:spcPct val="20000"/>
              </a:spcBef>
              <a:spcAft>
                <a:spcPts val="0"/>
              </a:spcAft>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itchFamily="34" charset="0"/>
              </a:rPr>
              <a:t>30/5/2013 tarihli ve 2013/4966 sayılı Bakanlar Kurulu Kararı</a:t>
            </a:r>
          </a:p>
          <a:p>
            <a:pPr marR="0" lvl="0" algn="just" defTabSz="914400" eaLnBrk="1" fontAlgn="auto" latinLnBrk="0" hangingPunct="1">
              <a:lnSpc>
                <a:spcPct val="90000"/>
              </a:lnSpc>
              <a:spcBef>
                <a:spcPct val="20000"/>
              </a:spcBef>
              <a:spcAft>
                <a:spcPts val="0"/>
              </a:spcAft>
              <a:buSzPct val="100000"/>
              <a:tabLst/>
              <a:defRPr/>
            </a:pPr>
            <a:endParaRPr kumimoji="0" lang="tr-TR" sz="1600" b="1" i="0" u="sng" strike="noStrike" kern="0" cap="none" spc="0" normalizeH="0" baseline="0" noProof="0" dirty="0">
              <a:ln>
                <a:noFill/>
              </a:ln>
              <a:effectLst/>
              <a:uLnTx/>
              <a:uFillTx/>
              <a:latin typeface="Calibri" pitchFamily="34" charset="0"/>
              <a:sym typeface="Wingdings" pitchFamily="2" charset="2"/>
            </a:endParaRPr>
          </a:p>
          <a:p>
            <a:pPr marR="0" lvl="0" algn="just" defTabSz="914400" eaLnBrk="1" fontAlgn="auto" latinLnBrk="0" hangingPunct="1">
              <a:lnSpc>
                <a:spcPct val="90000"/>
              </a:lnSpc>
              <a:spcBef>
                <a:spcPct val="20000"/>
              </a:spcBef>
              <a:spcAft>
                <a:spcPts val="0"/>
              </a:spcAft>
              <a:buSzPct val="100000"/>
              <a:tabLst/>
              <a:defRPr/>
            </a:pPr>
            <a:r>
              <a:rPr kumimoji="0" lang="tr-TR" sz="1600" b="1" i="0" u="sng" strike="noStrike" kern="0" cap="none" spc="0" normalizeH="0" baseline="0" noProof="0" dirty="0">
                <a:ln>
                  <a:noFill/>
                </a:ln>
                <a:effectLst/>
                <a:uLnTx/>
                <a:uFillTx/>
                <a:latin typeface="Calibri" pitchFamily="34" charset="0"/>
                <a:sym typeface="Wingdings" pitchFamily="2" charset="2"/>
              </a:rPr>
              <a:t>BAŞLAMA TARİHİ</a:t>
            </a:r>
            <a:r>
              <a:rPr kumimoji="0" lang="tr-TR" sz="1600" b="0" i="0" u="none" strike="noStrike" kern="0" cap="none" spc="0" normalizeH="0" baseline="0" noProof="0" dirty="0">
                <a:ln>
                  <a:noFill/>
                </a:ln>
                <a:effectLst/>
                <a:uLnTx/>
                <a:uFillTx/>
                <a:latin typeface="Calibri" pitchFamily="34" charset="0"/>
                <a:sym typeface="Wingdings" pitchFamily="2" charset="2"/>
              </a:rPr>
              <a:t>	           : 1/1/</a:t>
            </a:r>
            <a:r>
              <a:rPr kumimoji="0" lang="tr-TR" sz="1600" b="0" i="0" u="none" strike="noStrike" kern="0" cap="none" spc="0" normalizeH="0" baseline="0" noProof="0" dirty="0">
                <a:ln>
                  <a:noFill/>
                </a:ln>
                <a:effectLst/>
                <a:uLnTx/>
                <a:uFillTx/>
                <a:latin typeface="Calibri" pitchFamily="34" charset="0"/>
              </a:rPr>
              <a:t>2013</a:t>
            </a:r>
            <a:endParaRPr kumimoji="0" lang="tr-TR" sz="1600" b="1" i="0" u="sng" strike="noStrike" kern="0" cap="none" spc="0" normalizeH="0" baseline="0" noProof="0" dirty="0">
              <a:ln>
                <a:noFill/>
              </a:ln>
              <a:effectLst/>
              <a:uLnTx/>
              <a:uFillTx/>
              <a:latin typeface="Calibri" pitchFamily="34" charset="0"/>
              <a:sym typeface="Wingdings" pitchFamily="2" charset="2"/>
            </a:endParaRPr>
          </a:p>
          <a:p>
            <a:pPr marR="0" lvl="0" algn="just" defTabSz="914400" eaLnBrk="1" fontAlgn="auto" latinLnBrk="0" hangingPunct="1">
              <a:lnSpc>
                <a:spcPct val="90000"/>
              </a:lnSpc>
              <a:spcBef>
                <a:spcPct val="20000"/>
              </a:spcBef>
              <a:spcAft>
                <a:spcPts val="0"/>
              </a:spcAft>
              <a:buSzPct val="100000"/>
              <a:tabLst/>
              <a:defRPr/>
            </a:pPr>
            <a:r>
              <a:rPr kumimoji="0" lang="tr-TR" sz="1600" b="1" i="0" u="sng" strike="noStrike" kern="0" cap="none" spc="0" normalizeH="0" baseline="0" noProof="0" dirty="0">
                <a:ln>
                  <a:noFill/>
                </a:ln>
                <a:effectLst/>
                <a:uLnTx/>
                <a:uFillTx/>
                <a:latin typeface="Calibri" pitchFamily="34" charset="0"/>
                <a:sym typeface="Wingdings" pitchFamily="2" charset="2"/>
              </a:rPr>
              <a:t>FİNANSMANI</a:t>
            </a:r>
            <a:r>
              <a:rPr kumimoji="0" lang="tr-TR" sz="1600" b="1" i="0" u="none" strike="noStrike" kern="0" cap="none" spc="0" normalizeH="0" baseline="0" noProof="0" dirty="0">
                <a:ln>
                  <a:noFill/>
                </a:ln>
                <a:effectLst/>
                <a:uLnTx/>
                <a:uFillTx/>
                <a:latin typeface="Calibri" pitchFamily="34" charset="0"/>
                <a:sym typeface="Wingdings" pitchFamily="2" charset="2"/>
              </a:rPr>
              <a:t>	           </a:t>
            </a:r>
            <a:r>
              <a:rPr kumimoji="0" lang="tr-TR" sz="1600" b="0" i="0" u="none" strike="noStrike" kern="0" cap="none" spc="0" normalizeH="0" baseline="0" noProof="0" dirty="0">
                <a:ln>
                  <a:noFill/>
                </a:ln>
                <a:effectLst/>
                <a:uLnTx/>
                <a:uFillTx/>
                <a:latin typeface="Calibri" pitchFamily="34" charset="0"/>
                <a:sym typeface="Wingdings" pitchFamily="2" charset="2"/>
              </a:rPr>
              <a:t>: </a:t>
            </a:r>
            <a:r>
              <a:rPr kumimoji="0" lang="tr-TR" sz="1600" b="0" i="0" u="none" strike="noStrike" kern="0" cap="none" spc="0" normalizeH="0" baseline="0" noProof="0" dirty="0">
                <a:ln>
                  <a:noFill/>
                </a:ln>
                <a:effectLst/>
                <a:uLnTx/>
                <a:uFillTx/>
                <a:latin typeface="Calibri" pitchFamily="34" charset="0"/>
              </a:rPr>
              <a:t>Hazine ve Maliye</a:t>
            </a:r>
            <a:r>
              <a:rPr kumimoji="0" lang="tr-TR" sz="1600" b="0" i="0" u="none" strike="noStrike" kern="0" cap="none" spc="0" normalizeH="0" noProof="0" dirty="0">
                <a:ln>
                  <a:noFill/>
                </a:ln>
                <a:effectLst/>
                <a:uLnTx/>
                <a:uFillTx/>
                <a:latin typeface="Calibri" pitchFamily="34" charset="0"/>
              </a:rPr>
              <a:t> Bakanlığı</a:t>
            </a:r>
            <a:endParaRPr kumimoji="0" lang="tr-TR" sz="1600" b="0" i="0" u="none" strike="noStrike" kern="0" cap="none" spc="0" normalizeH="0" baseline="0" noProof="0" dirty="0">
              <a:ln>
                <a:noFill/>
              </a:ln>
              <a:effectLst/>
              <a:uLnTx/>
              <a:uFillTx/>
              <a:latin typeface="Calibri" pitchFamily="34" charset="0"/>
            </a:endParaRPr>
          </a:p>
          <a:p>
            <a:pPr marR="0" lvl="0" algn="just" defTabSz="914400" eaLnBrk="1" fontAlgn="auto" latinLnBrk="0" hangingPunct="1">
              <a:lnSpc>
                <a:spcPct val="90000"/>
              </a:lnSpc>
              <a:spcBef>
                <a:spcPct val="20000"/>
              </a:spcBef>
              <a:spcAft>
                <a:spcPts val="0"/>
              </a:spcAft>
              <a:buSzPct val="100000"/>
              <a:tabLst/>
              <a:defRPr/>
            </a:pPr>
            <a:endParaRPr kumimoji="0" lang="tr-TR" sz="1600" b="0" i="0" u="none" strike="noStrike" kern="0" cap="none" spc="0" normalizeH="0" baseline="0" noProof="0" dirty="0">
              <a:ln>
                <a:noFill/>
              </a:ln>
              <a:effectLst/>
              <a:uLnTx/>
              <a:uFillTx/>
              <a:latin typeface="Calibri" pitchFamily="34" charset="0"/>
            </a:endParaRPr>
          </a:p>
          <a:p>
            <a:pPr marL="3175" lvl="0" indent="-3175" algn="just" fontAlgn="auto">
              <a:spcBef>
                <a:spcPts val="0"/>
              </a:spcBef>
              <a:spcAft>
                <a:spcPts val="0"/>
              </a:spcAft>
              <a:defRPr/>
            </a:pPr>
            <a:endParaRPr lang="tr-TR" altLang="tr-TR" sz="1600" b="1" dirty="0">
              <a:latin typeface="Calibri" pitchFamily="34" charset="0"/>
              <a:cs typeface="Times New Roman" pitchFamily="18" charset="0"/>
            </a:endParaRPr>
          </a:p>
          <a:p>
            <a:pPr marL="3175" lvl="0" indent="-3175" algn="just" fontAlgn="auto">
              <a:spcBef>
                <a:spcPts val="0"/>
              </a:spcBef>
              <a:spcAft>
                <a:spcPts val="0"/>
              </a:spcAft>
              <a:defRPr/>
            </a:pPr>
            <a:r>
              <a:rPr lang="tr-TR" altLang="tr-TR" sz="1600" b="1" u="sng" dirty="0">
                <a:latin typeface="Calibri" pitchFamily="34" charset="0"/>
                <a:cs typeface="Times New Roman" pitchFamily="18" charset="0"/>
              </a:rPr>
              <a:t>ÖRNEK</a:t>
            </a:r>
            <a:r>
              <a:rPr lang="tr-TR" altLang="tr-TR" sz="1600" b="1" dirty="0">
                <a:latin typeface="Calibri" pitchFamily="34" charset="0"/>
                <a:cs typeface="Times New Roman" pitchFamily="18" charset="0"/>
              </a:rPr>
              <a:t>:</a:t>
            </a:r>
          </a:p>
          <a:p>
            <a:pPr lvl="0" algn="just" fontAlgn="auto">
              <a:spcBef>
                <a:spcPts val="0"/>
              </a:spcBef>
              <a:spcAft>
                <a:spcPts val="0"/>
              </a:spcAft>
            </a:pPr>
            <a:r>
              <a:rPr lang="tr-TR" altLang="tr-TR" sz="1600" dirty="0">
                <a:latin typeface="Calibri" pitchFamily="34" charset="0"/>
                <a:cs typeface="Times New Roman" pitchFamily="18" charset="0"/>
              </a:rPr>
              <a:t>A gerçek kişi işverenince çalıştırılan 1 sigortalının 2019/Ocak ayına ilişkin prime esas kazanç tutarının 3.000,00TL olduğu varsayıldığında,</a:t>
            </a:r>
          </a:p>
          <a:p>
            <a:pPr lvl="0" algn="just" fontAlgn="auto">
              <a:spcBef>
                <a:spcPts val="0"/>
              </a:spcBef>
              <a:spcAft>
                <a:spcPts val="0"/>
              </a:spcAft>
            </a:pPr>
            <a:r>
              <a:rPr lang="tr-TR" altLang="tr-TR" sz="1600" dirty="0">
                <a:latin typeface="Calibri" pitchFamily="34" charset="0"/>
                <a:cs typeface="Times New Roman" pitchFamily="18" charset="0"/>
              </a:rPr>
              <a:t>            </a:t>
            </a:r>
          </a:p>
          <a:p>
            <a:pPr lvl="0" algn="just" fontAlgn="auto">
              <a:spcBef>
                <a:spcPts val="0"/>
              </a:spcBef>
              <a:spcAft>
                <a:spcPts val="0"/>
              </a:spcAft>
            </a:pPr>
            <a:r>
              <a:rPr lang="tr-TR" altLang="tr-TR" sz="1600" dirty="0">
                <a:latin typeface="Calibri" pitchFamily="34" charset="0"/>
                <a:cs typeface="Times New Roman" pitchFamily="18" charset="0"/>
              </a:rPr>
              <a:t>3.000,00 x 5/100                =  150,00 TL  MYÖ Beş puanlık indirim tutarı</a:t>
            </a:r>
          </a:p>
          <a:p>
            <a:pPr lvl="0" algn="just" fontAlgn="auto">
              <a:spcBef>
                <a:spcPts val="0"/>
              </a:spcBef>
              <a:spcAft>
                <a:spcPts val="0"/>
              </a:spcAft>
            </a:pPr>
            <a:r>
              <a:rPr lang="tr-TR" altLang="tr-TR" sz="1600" dirty="0">
                <a:latin typeface="Calibri" pitchFamily="34" charset="0"/>
                <a:cs typeface="Times New Roman" pitchFamily="18" charset="0"/>
              </a:rPr>
              <a:t>2.558,40 x  6/100               =   153,50 TL  Altı puanlık İndirim</a:t>
            </a:r>
          </a:p>
          <a:p>
            <a:pPr lvl="0" algn="just" fontAlgn="auto">
              <a:spcBef>
                <a:spcPts val="0"/>
              </a:spcBef>
              <a:spcAft>
                <a:spcPts val="0"/>
              </a:spcAft>
            </a:pPr>
            <a:r>
              <a:rPr lang="tr-TR" altLang="tr-TR" sz="1600" dirty="0">
                <a:latin typeface="Calibri" pitchFamily="34" charset="0"/>
                <a:cs typeface="Times New Roman" pitchFamily="18" charset="0"/>
              </a:rPr>
              <a:t>Toplam 150,00+ 153,50    =   303,50 TL Hazine ve Maliye Bakanlığınca karşılanacaktır.</a:t>
            </a:r>
          </a:p>
          <a:p>
            <a:pPr lvl="0" algn="just" fontAlgn="auto">
              <a:spcBef>
                <a:spcPts val="0"/>
              </a:spcBef>
              <a:spcAft>
                <a:spcPts val="0"/>
              </a:spcAft>
            </a:pPr>
            <a:r>
              <a:rPr lang="tr-TR" altLang="tr-TR" sz="1600" dirty="0">
                <a:latin typeface="Calibri" pitchFamily="34" charset="0"/>
                <a:cs typeface="Times New Roman" pitchFamily="18" charset="0"/>
              </a:rPr>
              <a:t>          </a:t>
            </a:r>
          </a:p>
          <a:p>
            <a:pPr lvl="0" algn="just" fontAlgn="auto">
              <a:spcBef>
                <a:spcPts val="0"/>
              </a:spcBef>
              <a:spcAft>
                <a:spcPts val="0"/>
              </a:spcAft>
            </a:pPr>
            <a:r>
              <a:rPr lang="tr-TR" altLang="tr-TR" sz="1600" b="1" dirty="0">
                <a:latin typeface="Calibri" pitchFamily="34" charset="0"/>
                <a:cs typeface="Times New Roman" pitchFamily="18" charset="0"/>
              </a:rPr>
              <a:t>İşverence ödenmesi gereken tutar ise; </a:t>
            </a:r>
          </a:p>
          <a:p>
            <a:pPr lvl="0" algn="just" fontAlgn="auto">
              <a:spcBef>
                <a:spcPts val="0"/>
              </a:spcBef>
              <a:spcAft>
                <a:spcPts val="0"/>
              </a:spcAft>
            </a:pPr>
            <a:r>
              <a:rPr lang="tr-TR" altLang="tr-TR" sz="1600" dirty="0">
                <a:latin typeface="Calibri" pitchFamily="34" charset="0"/>
                <a:cs typeface="Times New Roman" pitchFamily="18" charset="0"/>
              </a:rPr>
              <a:t>3.000,00 x  34,5/100             = 1.035,00 TL,</a:t>
            </a:r>
          </a:p>
          <a:p>
            <a:pPr lvl="0" algn="just" fontAlgn="auto">
              <a:spcBef>
                <a:spcPts val="0"/>
              </a:spcBef>
              <a:spcAft>
                <a:spcPts val="0"/>
              </a:spcAft>
            </a:pPr>
            <a:r>
              <a:rPr lang="tr-TR" altLang="tr-TR" sz="1600" b="1" dirty="0">
                <a:latin typeface="Calibri" pitchFamily="34" charset="0"/>
                <a:cs typeface="Times New Roman" pitchFamily="18" charset="0"/>
              </a:rPr>
              <a:t>1.035,00 TL – 303,50 TL        =    731,50 TL olacaktır.</a:t>
            </a:r>
          </a:p>
          <a:p>
            <a:pPr marR="0" lvl="0" algn="just" defTabSz="914400" eaLnBrk="1" fontAlgn="auto" latinLnBrk="0" hangingPunct="1">
              <a:lnSpc>
                <a:spcPct val="90000"/>
              </a:lnSpc>
              <a:spcBef>
                <a:spcPct val="20000"/>
              </a:spcBef>
              <a:spcAft>
                <a:spcPts val="0"/>
              </a:spcAft>
              <a:buSzPct val="100000"/>
              <a:tabLst/>
              <a:defRPr/>
            </a:pPr>
            <a:endParaRPr kumimoji="0" lang="tr-TR" sz="1600" i="0" u="none" strike="noStrike" kern="0" cap="none" spc="0" normalizeH="0" baseline="0" noProof="0" dirty="0">
              <a:ln>
                <a:noFill/>
              </a:ln>
              <a:solidFill>
                <a:schemeClr val="tx2"/>
              </a:solidFill>
              <a:effectLst/>
              <a:uLnTx/>
              <a:uFillTx/>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Başlık 1"/>
          <p:cNvSpPr>
            <a:spLocks noGrp="1"/>
          </p:cNvSpPr>
          <p:nvPr>
            <p:ph type="title"/>
          </p:nvPr>
        </p:nvSpPr>
        <p:spPr>
          <a:xfrm>
            <a:off x="2571750" y="188913"/>
            <a:ext cx="6572250" cy="517525"/>
          </a:xfrm>
        </p:spPr>
        <p:txBody>
          <a:bodyPr/>
          <a:lstStyle/>
          <a:p>
            <a:r>
              <a:rPr lang="tr-TR" sz="2200" b="1" dirty="0">
                <a:cs typeface="Times New Roman" pitchFamily="18" charset="0"/>
              </a:rPr>
              <a:t>KAPSAM</a:t>
            </a:r>
            <a:endParaRPr lang="tr-TR" sz="2200" dirty="0"/>
          </a:p>
        </p:txBody>
      </p:sp>
      <p:sp>
        <p:nvSpPr>
          <p:cNvPr id="23554" name="Slayt Numarası Yer Tutucusu 2"/>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a:t>              </a:t>
            </a:r>
            <a:endParaRPr lang="tr-TR" sz="1400" dirty="0"/>
          </a:p>
        </p:txBody>
      </p:sp>
      <p:sp>
        <p:nvSpPr>
          <p:cNvPr id="23555" name="Dikdörtgen 3"/>
          <p:cNvSpPr>
            <a:spLocks noChangeArrowheads="1"/>
          </p:cNvSpPr>
          <p:nvPr/>
        </p:nvSpPr>
        <p:spPr bwMode="auto">
          <a:xfrm>
            <a:off x="179512" y="764704"/>
            <a:ext cx="8640960" cy="5592300"/>
          </a:xfrm>
          <a:prstGeom prst="rect">
            <a:avLst/>
          </a:prstGeom>
          <a:noFill/>
          <a:ln w="9525">
            <a:noFill/>
            <a:miter lim="800000"/>
            <a:headEnd/>
            <a:tailEnd/>
          </a:ln>
        </p:spPr>
        <p:txBody>
          <a:bodyPr wrap="square">
            <a:spAutoFit/>
          </a:bodyPr>
          <a:lstStyle/>
          <a:p>
            <a:pPr algn="just">
              <a:spcBef>
                <a:spcPts val="300"/>
              </a:spcBef>
              <a:buClr>
                <a:srgbClr val="046CA6"/>
              </a:buClr>
            </a:pPr>
            <a:endParaRPr lang="tr-TR" sz="1600" b="1" u="sng" dirty="0">
              <a:latin typeface="Calibri" pitchFamily="34" charset="0"/>
              <a:ea typeface="Times New Roman"/>
            </a:endParaRPr>
          </a:p>
          <a:p>
            <a:pPr algn="just">
              <a:spcBef>
                <a:spcPts val="300"/>
              </a:spcBef>
              <a:buClr>
                <a:srgbClr val="046CA6"/>
              </a:buClr>
            </a:pPr>
            <a:r>
              <a:rPr lang="tr-TR" sz="1600" b="1" u="sng" dirty="0">
                <a:latin typeface="Calibri" pitchFamily="34" charset="0"/>
                <a:ea typeface="Times New Roman"/>
              </a:rPr>
              <a:t>KAPSAMDA OLANLAR</a:t>
            </a:r>
          </a:p>
          <a:p>
            <a:pPr lvl="0" algn="just" fontAlgn="auto">
              <a:lnSpc>
                <a:spcPct val="90000"/>
              </a:lnSpc>
              <a:spcBef>
                <a:spcPts val="0"/>
              </a:spcBef>
              <a:spcAft>
                <a:spcPts val="0"/>
              </a:spcAft>
              <a:defRPr/>
            </a:pPr>
            <a:endParaRPr lang="tr-TR" sz="1600" b="1" u="sng" dirty="0">
              <a:latin typeface="Calibri" pitchFamily="34" charset="0"/>
              <a:ea typeface="Calibri"/>
            </a:endParaRPr>
          </a:p>
          <a:p>
            <a:pPr lvl="0" algn="just" fontAlgn="auto">
              <a:lnSpc>
                <a:spcPct val="90000"/>
              </a:lnSpc>
              <a:spcBef>
                <a:spcPts val="0"/>
              </a:spcBef>
              <a:spcAft>
                <a:spcPts val="0"/>
              </a:spcAft>
              <a:defRPr/>
            </a:pPr>
            <a:r>
              <a:rPr lang="tr-TR" sz="1600" dirty="0">
                <a:latin typeface="Calibri" pitchFamily="34" charset="0"/>
                <a:ea typeface="Calibri"/>
                <a:cs typeface="Times New Roman"/>
              </a:rPr>
              <a:t>30/5/2013 tarihli ve 2013/4966 sayılı Bakanlar Kurulu Kararı eki (I), (II) ve (III) sayılı listelerde yer alan </a:t>
            </a:r>
            <a:r>
              <a:rPr lang="tr-TR" sz="1600" b="1" dirty="0">
                <a:latin typeface="Calibri" pitchFamily="34" charset="0"/>
                <a:ea typeface="Calibri"/>
                <a:cs typeface="Times New Roman"/>
              </a:rPr>
              <a:t>51 il ile Bozcaada ve Gökçeada </a:t>
            </a:r>
            <a:r>
              <a:rPr lang="tr-TR" sz="1600" dirty="0">
                <a:latin typeface="Calibri" pitchFamily="34" charset="0"/>
                <a:ea typeface="Calibri"/>
                <a:cs typeface="Times New Roman"/>
              </a:rPr>
              <a:t>ilçelerinde faaliyet gösteren ve </a:t>
            </a:r>
            <a:r>
              <a:rPr lang="tr-TR" sz="1600" dirty="0">
                <a:latin typeface="Calibri" pitchFamily="34" charset="0"/>
              </a:rPr>
              <a:t>5510 sayılı Kanunun 81 inci maddesinin birinci fıkrasının (ı) bendinde öngörülen </a:t>
            </a:r>
            <a:r>
              <a:rPr lang="tr-TR" sz="1600" b="1" dirty="0">
                <a:latin typeface="Calibri" pitchFamily="34" charset="0"/>
              </a:rPr>
              <a:t>beş puanlık indirimden </a:t>
            </a:r>
            <a:r>
              <a:rPr lang="tr-TR" sz="1600" dirty="0">
                <a:latin typeface="Calibri" pitchFamily="34" charset="0"/>
              </a:rPr>
              <a:t>yararlanmakta olan özel sektör işyeri işverenleri teşvik kapsamındadır.</a:t>
            </a:r>
          </a:p>
          <a:p>
            <a:r>
              <a:rPr lang="tr-TR" sz="1600" dirty="0">
                <a:latin typeface="Calibri" pitchFamily="34" charset="0"/>
              </a:rPr>
              <a:t>Bakanlar Kurulunca; 2017 yılı başında (I) sayılı listedeki illerde uygulama süresi 31/12/2017 tarihine, 2018 yılı başında ise (I) ve (II) sayılı listedeki illerde uygulama süresi 31/12/2018 tarihine kadar uzatılmıştır.</a:t>
            </a:r>
          </a:p>
          <a:p>
            <a:r>
              <a:rPr lang="tr-TR" sz="1600" dirty="0">
                <a:latin typeface="Calibri" pitchFamily="34" charset="0"/>
              </a:rPr>
              <a:t>En son 25/12/2018 tarihli ve 503 sayılı Cumhurbaşkanlığı Kararı ile söz konusu ilave altı puanlık indirim (I), (II) ve (III) sayılı listede yer alan il ve ilçelerde faaliyet gösteren tüm işverenler için </a:t>
            </a:r>
            <a:r>
              <a:rPr lang="tr-TR" sz="1600" b="1" dirty="0">
                <a:latin typeface="Calibri" pitchFamily="34" charset="0"/>
              </a:rPr>
              <a:t>31/12/2019 tarihine kadar </a:t>
            </a:r>
            <a:r>
              <a:rPr lang="tr-TR" sz="1600" dirty="0">
                <a:latin typeface="Calibri" pitchFamily="34" charset="0"/>
              </a:rPr>
              <a:t>uygulanmak üzere uzatılmıştır.</a:t>
            </a:r>
          </a:p>
          <a:p>
            <a:endParaRPr lang="tr-TR" sz="1600" dirty="0">
              <a:latin typeface="Calibri" pitchFamily="34" charset="0"/>
            </a:endParaRPr>
          </a:p>
          <a:p>
            <a:pPr lvl="0" algn="just">
              <a:spcBef>
                <a:spcPts val="1200"/>
              </a:spcBef>
              <a:buClr>
                <a:srgbClr val="046CA6"/>
              </a:buClr>
              <a:defRPr/>
            </a:pPr>
            <a:r>
              <a:rPr lang="tr-TR" sz="1600" b="1" u="sng" dirty="0">
                <a:latin typeface="Calibri" pitchFamily="34" charset="0"/>
                <a:ea typeface="Times New Roman"/>
              </a:rPr>
              <a:t>KAPSAM DIŞI OLANLAR</a:t>
            </a:r>
            <a:endParaRPr lang="tr-TR" sz="1600" b="1" dirty="0">
              <a:latin typeface="Calibri"/>
            </a:endParaRPr>
          </a:p>
          <a:p>
            <a:pPr marL="72000" lvl="0" algn="just" fontAlgn="auto">
              <a:spcBef>
                <a:spcPts val="0"/>
              </a:spcBef>
              <a:spcAft>
                <a:spcPts val="0"/>
              </a:spcAft>
              <a:buFont typeface="Wingdings" pitchFamily="2" charset="2"/>
              <a:buChar char="v"/>
              <a:tabLst>
                <a:tab pos="4848225" algn="l"/>
              </a:tabLst>
            </a:pPr>
            <a:r>
              <a:rPr lang="tr-TR" sz="1600" dirty="0">
                <a:latin typeface="Calibri" pitchFamily="34" charset="0"/>
              </a:rPr>
              <a:t>  </a:t>
            </a:r>
            <a:r>
              <a:rPr lang="tr-TR" sz="1600" dirty="0">
                <a:latin typeface="Calibri" pitchFamily="34" charset="0"/>
                <a:ea typeface="Times New Roman"/>
              </a:rPr>
              <a:t> </a:t>
            </a:r>
            <a:r>
              <a:rPr lang="tr-TR" sz="1600" b="1" dirty="0">
                <a:latin typeface="Calibri" pitchFamily="34" charset="0"/>
                <a:ea typeface="Times New Roman"/>
              </a:rPr>
              <a:t>Resmi sektör </a:t>
            </a:r>
            <a:r>
              <a:rPr lang="tr-TR" sz="1600" dirty="0">
                <a:latin typeface="Calibri" pitchFamily="34" charset="0"/>
                <a:ea typeface="Times New Roman"/>
              </a:rPr>
              <a:t>işyerlerinde</a:t>
            </a:r>
            <a:r>
              <a:rPr lang="tr-TR" sz="1600" dirty="0">
                <a:solidFill>
                  <a:schemeClr val="tx2"/>
                </a:solidFill>
                <a:latin typeface="Calibri"/>
              </a:rPr>
              <a:t> </a:t>
            </a:r>
            <a:r>
              <a:rPr lang="tr-TR" sz="1600" dirty="0">
                <a:latin typeface="Calibri" pitchFamily="34" charset="0"/>
              </a:rPr>
              <a:t>(5335/30. madde ikinci fıkra kapsamındaki işyerleri),</a:t>
            </a:r>
          </a:p>
          <a:p>
            <a:pPr marL="72000" lvl="0" algn="just" fontAlgn="auto">
              <a:spcBef>
                <a:spcPts val="0"/>
              </a:spcBef>
              <a:spcAft>
                <a:spcPts val="0"/>
              </a:spcAft>
              <a:buFont typeface="Wingdings" pitchFamily="2" charset="2"/>
              <a:buChar char="v"/>
              <a:tabLst>
                <a:tab pos="4848225" algn="l"/>
              </a:tabLst>
            </a:pPr>
            <a:r>
              <a:rPr lang="tr-TR" sz="1600" dirty="0">
                <a:latin typeface="Calibri" pitchFamily="34" charset="0"/>
                <a:ea typeface="Times New Roman"/>
              </a:rPr>
              <a:t>   </a:t>
            </a:r>
            <a:r>
              <a:rPr lang="tr-TR" sz="1600" b="1" dirty="0">
                <a:latin typeface="Calibri" pitchFamily="34" charset="0"/>
                <a:ea typeface="Times New Roman"/>
              </a:rPr>
              <a:t>2886 sayılı Devlet İhale Kanunu </a:t>
            </a:r>
            <a:r>
              <a:rPr lang="tr-TR" sz="1600" dirty="0">
                <a:latin typeface="Calibri" pitchFamily="34" charset="0"/>
                <a:ea typeface="Times New Roman"/>
              </a:rPr>
              <a:t>ile </a:t>
            </a:r>
            <a:r>
              <a:rPr lang="tr-TR" sz="1600" b="1" dirty="0">
                <a:latin typeface="Calibri" pitchFamily="34" charset="0"/>
                <a:ea typeface="Times New Roman"/>
              </a:rPr>
              <a:t>4734 sayılı Kamu İhale Kanunu </a:t>
            </a:r>
            <a:r>
              <a:rPr lang="tr-TR" sz="1600" dirty="0">
                <a:latin typeface="Calibri" pitchFamily="34" charset="0"/>
                <a:ea typeface="Times New Roman"/>
              </a:rPr>
              <a:t>kapsamındaki alım ve yapım işlerinde, </a:t>
            </a:r>
            <a:r>
              <a:rPr lang="tr-TR" sz="1600" b="1" dirty="0">
                <a:latin typeface="Calibri" pitchFamily="34" charset="0"/>
                <a:ea typeface="Times New Roman"/>
              </a:rPr>
              <a:t>4734 sayılı Kanundan istisna </a:t>
            </a:r>
            <a:r>
              <a:rPr lang="tr-TR" sz="1600" dirty="0">
                <a:latin typeface="Calibri" pitchFamily="34" charset="0"/>
                <a:ea typeface="Times New Roman"/>
              </a:rPr>
              <a:t>olan alım ve yapım işleri işyerlerinde,  </a:t>
            </a:r>
            <a:r>
              <a:rPr lang="tr-TR" sz="1600" b="1" dirty="0">
                <a:latin typeface="Calibri" pitchFamily="34" charset="0"/>
                <a:ea typeface="Times New Roman"/>
              </a:rPr>
              <a:t>Uluslararası anlaşma </a:t>
            </a:r>
            <a:r>
              <a:rPr lang="tr-TR" sz="1600" dirty="0">
                <a:latin typeface="Calibri" pitchFamily="34" charset="0"/>
                <a:ea typeface="Times New Roman"/>
              </a:rPr>
              <a:t>hükümlerine istinaden yapılan alım ve yapım işlerine ilişkin işyerlerinde,</a:t>
            </a:r>
          </a:p>
          <a:p>
            <a:pPr marL="72000" lvl="0" algn="just" fontAlgn="auto">
              <a:spcBef>
                <a:spcPts val="0"/>
              </a:spcBef>
              <a:spcAft>
                <a:spcPts val="0"/>
              </a:spcAft>
              <a:tabLst>
                <a:tab pos="4848225" algn="l"/>
              </a:tabLst>
            </a:pPr>
            <a:r>
              <a:rPr lang="tr-TR" sz="1600" dirty="0">
                <a:latin typeface="Calibri" pitchFamily="34" charset="0"/>
                <a:ea typeface="Times New Roman"/>
              </a:rPr>
              <a:t>      çalıştırılan sigortalılardan dolayı teşvikten yararlanılamaz. </a:t>
            </a:r>
          </a:p>
          <a:p>
            <a:pPr lvl="0" algn="just" fontAlgn="auto">
              <a:lnSpc>
                <a:spcPct val="90000"/>
              </a:lnSpc>
              <a:spcBef>
                <a:spcPts val="0"/>
              </a:spcBef>
              <a:spcAft>
                <a:spcPts val="0"/>
              </a:spcAft>
              <a:defRPr/>
            </a:pPr>
            <a:endParaRPr lang="tr-TR" altLang="tr-TR" sz="1600" dirty="0">
              <a:latin typeface="Calibri"/>
              <a:cs typeface="Arial" charset="0"/>
            </a:endParaRPr>
          </a:p>
          <a:p>
            <a:pPr marL="285750" indent="-285750" algn="just">
              <a:spcBef>
                <a:spcPts val="300"/>
              </a:spcBef>
              <a:buClr>
                <a:srgbClr val="046CA6"/>
              </a:buClr>
              <a:buFont typeface="Wingdings" pitchFamily="2" charset="2"/>
              <a:buChar char="v"/>
            </a:pPr>
            <a:endParaRPr lang="tr-TR" sz="1600" dirty="0">
              <a:latin typeface="Calibri" pitchFamily="34"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br>
              <a:rPr lang="tr-TR" b="1" dirty="0">
                <a:solidFill>
                  <a:prstClr val="black"/>
                </a:solidFill>
              </a:rPr>
            </a:br>
            <a:r>
              <a:rPr lang="tr-TR" sz="2200" b="1" dirty="0"/>
              <a:t>YARARLANMA ŞARTLARI</a:t>
            </a:r>
            <a:br>
              <a:rPr lang="tr-TR" b="1" dirty="0">
                <a:solidFill>
                  <a:prstClr val="black"/>
                </a:solidFill>
              </a:rPr>
            </a:br>
            <a:endParaRPr lang="tr-TR" dirty="0"/>
          </a:p>
        </p:txBody>
      </p:sp>
      <p:sp>
        <p:nvSpPr>
          <p:cNvPr id="3" name="İçerik Yer Tutucusu 2"/>
          <p:cNvSpPr>
            <a:spLocks noGrp="1"/>
          </p:cNvSpPr>
          <p:nvPr>
            <p:ph idx="1"/>
          </p:nvPr>
        </p:nvSpPr>
        <p:spPr>
          <a:xfrm>
            <a:off x="304800" y="1071546"/>
            <a:ext cx="8610600" cy="5453798"/>
          </a:xfrm>
        </p:spPr>
        <p:txBody>
          <a:bodyPr/>
          <a:lstStyle/>
          <a:p>
            <a:pPr marL="285750" lvl="0" indent="-285750" algn="just" fontAlgn="auto">
              <a:lnSpc>
                <a:spcPct val="90000"/>
              </a:lnSpc>
              <a:spcBef>
                <a:spcPts val="600"/>
              </a:spcBef>
              <a:spcAft>
                <a:spcPts val="600"/>
              </a:spcAft>
              <a:buFont typeface="Wingdings" pitchFamily="2" charset="2"/>
              <a:buChar char="v"/>
              <a:tabLst>
                <a:tab pos="4848225" algn="l"/>
              </a:tabLst>
            </a:pPr>
            <a:endParaRPr lang="tr-TR" altLang="tr-TR" sz="1600" dirty="0">
              <a:cs typeface="Times New Roman" pitchFamily="18" charset="0"/>
            </a:endParaRPr>
          </a:p>
          <a:p>
            <a:pPr marL="285750" lvl="0" indent="-285750" algn="just" fontAlgn="auto">
              <a:lnSpc>
                <a:spcPct val="90000"/>
              </a:lnSpc>
              <a:spcBef>
                <a:spcPts val="600"/>
              </a:spcBef>
              <a:spcAft>
                <a:spcPts val="600"/>
              </a:spcAft>
              <a:buFont typeface="Wingdings" pitchFamily="2" charset="2"/>
              <a:buChar char="v"/>
              <a:tabLst>
                <a:tab pos="4848225" algn="l"/>
              </a:tabLst>
            </a:pPr>
            <a:r>
              <a:rPr lang="tr-TR" altLang="tr-TR" sz="1600" dirty="0">
                <a:cs typeface="Times New Roman" pitchFamily="18" charset="0"/>
              </a:rPr>
              <a:t>İşyerinin, Bakanlar Kurulunca belirlenen il ve ilçelerde faaliyet göstermesi,</a:t>
            </a:r>
          </a:p>
          <a:p>
            <a:pPr marL="285750" lvl="0" indent="-285750" algn="just" fontAlgn="auto">
              <a:lnSpc>
                <a:spcPct val="90000"/>
              </a:lnSpc>
              <a:spcBef>
                <a:spcPts val="0"/>
              </a:spcBef>
              <a:spcAft>
                <a:spcPts val="0"/>
              </a:spcAft>
              <a:buFont typeface="Wingdings" pitchFamily="2" charset="2"/>
              <a:buChar char="v"/>
              <a:defRPr/>
            </a:pPr>
            <a:endParaRPr lang="tr-TR" altLang="tr-TR" sz="1600" dirty="0">
              <a:cs typeface="Times New Roman" pitchFamily="18" charset="0"/>
            </a:endParaRP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 İşyerinin, malullük, yaşlılık ve ölüm sigortaları primlerinde 5 puanlık indirimden yararlanma şartlarına sahip olması,</a:t>
            </a:r>
          </a:p>
          <a:p>
            <a:pPr marL="0" lvl="0" indent="0" algn="just" fontAlgn="auto">
              <a:lnSpc>
                <a:spcPct val="90000"/>
              </a:lnSpc>
              <a:spcBef>
                <a:spcPts val="0"/>
              </a:spcBef>
              <a:spcAft>
                <a:spcPts val="0"/>
              </a:spcAft>
              <a:buNone/>
              <a:defRPr/>
            </a:pPr>
            <a:r>
              <a:rPr lang="tr-TR" altLang="tr-TR" sz="1600" dirty="0">
                <a:cs typeface="Times New Roman" pitchFamily="18" charset="0"/>
              </a:rPr>
              <a:t> </a:t>
            </a: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İşverenin Türkiye genelinde yasal ödeme süresi geçmiş prim ve idari para cezası borcunun bulunmaması, ya da bu borçların tecil ve taksitlendirilmiş ve düzenli ödeniyor olması,</a:t>
            </a:r>
          </a:p>
          <a:p>
            <a:pPr marL="285750" lvl="0" indent="-285750" algn="just" fontAlgn="auto">
              <a:lnSpc>
                <a:spcPct val="90000"/>
              </a:lnSpc>
              <a:spcBef>
                <a:spcPts val="0"/>
              </a:spcBef>
              <a:spcAft>
                <a:spcPts val="0"/>
              </a:spcAft>
              <a:buFont typeface="Wingdings" pitchFamily="2" charset="2"/>
              <a:buChar char="v"/>
              <a:defRPr/>
            </a:pPr>
            <a:endParaRPr lang="tr-TR" altLang="tr-TR" sz="1600" dirty="0">
              <a:cs typeface="Times New Roman" pitchFamily="18" charset="0"/>
            </a:endParaRP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 e-Borcu Yoktur aktivasyonu için başvuruda bulunulması,</a:t>
            </a:r>
          </a:p>
          <a:p>
            <a:pPr marL="285750" lvl="0" indent="-285750" algn="just" fontAlgn="auto">
              <a:lnSpc>
                <a:spcPct val="90000"/>
              </a:lnSpc>
              <a:spcBef>
                <a:spcPts val="0"/>
              </a:spcBef>
              <a:spcAft>
                <a:spcPts val="0"/>
              </a:spcAft>
              <a:buFont typeface="Wingdings" pitchFamily="2" charset="2"/>
              <a:buChar char="v"/>
              <a:defRPr/>
            </a:pPr>
            <a:endParaRPr lang="tr-TR" altLang="tr-TR" sz="1600" dirty="0">
              <a:cs typeface="Times New Roman" pitchFamily="18" charset="0"/>
            </a:endParaRP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 Aylık prim ve hizmet belgelerinin yasal süresi içinde verilmesi,</a:t>
            </a:r>
          </a:p>
          <a:p>
            <a:pPr marL="0" lvl="0" indent="0" algn="just" fontAlgn="auto">
              <a:lnSpc>
                <a:spcPct val="90000"/>
              </a:lnSpc>
              <a:spcBef>
                <a:spcPts val="0"/>
              </a:spcBef>
              <a:spcAft>
                <a:spcPts val="0"/>
              </a:spcAft>
              <a:buNone/>
              <a:defRPr/>
            </a:pPr>
            <a:r>
              <a:rPr lang="tr-TR" altLang="tr-TR" sz="1600" dirty="0">
                <a:cs typeface="Times New Roman" pitchFamily="18" charset="0"/>
              </a:rPr>
              <a:t> </a:t>
            </a: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İşverence ödenmesi gereken primlerin yasal süre içerisinde ödenmiş olması,</a:t>
            </a:r>
          </a:p>
          <a:p>
            <a:pPr marL="0" lvl="0" indent="0" algn="just" fontAlgn="auto">
              <a:lnSpc>
                <a:spcPct val="90000"/>
              </a:lnSpc>
              <a:spcBef>
                <a:spcPts val="0"/>
              </a:spcBef>
              <a:spcAft>
                <a:spcPts val="0"/>
              </a:spcAft>
              <a:buNone/>
              <a:defRPr/>
            </a:pPr>
            <a:r>
              <a:rPr lang="tr-TR" altLang="tr-TR" sz="1600" dirty="0">
                <a:cs typeface="Times New Roman" pitchFamily="18" charset="0"/>
              </a:rPr>
              <a:t> </a:t>
            </a:r>
          </a:p>
          <a:p>
            <a:pPr marL="285750" lvl="0" indent="-285750" algn="just" fontAlgn="auto">
              <a:lnSpc>
                <a:spcPct val="90000"/>
              </a:lnSpc>
              <a:spcBef>
                <a:spcPts val="0"/>
              </a:spcBef>
              <a:spcAft>
                <a:spcPts val="0"/>
              </a:spcAft>
              <a:buFont typeface="Wingdings" pitchFamily="2" charset="2"/>
              <a:buChar char="v"/>
              <a:defRPr/>
            </a:pPr>
            <a:r>
              <a:rPr lang="tr-TR" altLang="tr-TR" sz="1600" dirty="0">
                <a:cs typeface="Times New Roman" pitchFamily="18" charset="0"/>
              </a:rPr>
              <a:t>Kayıt dışı sigortalı çalıştıran işyeri ya da sahte sigortalı bildiriminde bulunan işyeri olmaması, </a:t>
            </a:r>
          </a:p>
          <a:p>
            <a:pPr marL="0" lvl="0" indent="0" algn="just" fontAlgn="auto">
              <a:lnSpc>
                <a:spcPct val="90000"/>
              </a:lnSpc>
              <a:spcBef>
                <a:spcPts val="0"/>
              </a:spcBef>
              <a:spcAft>
                <a:spcPts val="0"/>
              </a:spcAft>
              <a:buNone/>
              <a:defRPr/>
            </a:pPr>
            <a:r>
              <a:rPr lang="tr-TR" altLang="tr-TR" sz="1600" dirty="0">
                <a:cs typeface="Times New Roman" pitchFamily="18" charset="0"/>
              </a:rPr>
              <a:t>           </a:t>
            </a:r>
          </a:p>
          <a:p>
            <a:pPr marL="0" lvl="0" indent="0" algn="just" fontAlgn="auto">
              <a:lnSpc>
                <a:spcPct val="90000"/>
              </a:lnSpc>
              <a:spcBef>
                <a:spcPts val="0"/>
              </a:spcBef>
              <a:spcAft>
                <a:spcPts val="0"/>
              </a:spcAft>
              <a:buNone/>
              <a:defRPr/>
            </a:pPr>
            <a:r>
              <a:rPr lang="tr-TR" altLang="tr-TR" sz="1600" dirty="0">
                <a:cs typeface="Times New Roman" pitchFamily="18" charset="0"/>
              </a:rPr>
              <a:t>      şartlarının birlikte gerçekleşmiş olması gerekmektedir.</a:t>
            </a:r>
          </a:p>
          <a:p>
            <a:pPr lvl="0" algn="just" fontAlgn="auto">
              <a:lnSpc>
                <a:spcPct val="90000"/>
              </a:lnSpc>
              <a:spcBef>
                <a:spcPts val="0"/>
              </a:spcBef>
              <a:spcAft>
                <a:spcPts val="0"/>
              </a:spcAft>
              <a:defRPr/>
            </a:pPr>
            <a:endParaRPr lang="tr-TR" altLang="tr-TR" sz="1600" dirty="0">
              <a:cs typeface="Times New Roman" pitchFamily="18" charset="0"/>
            </a:endParaRPr>
          </a:p>
          <a:p>
            <a:pPr lvl="0" algn="just" fontAlgn="auto">
              <a:lnSpc>
                <a:spcPct val="90000"/>
              </a:lnSpc>
              <a:spcBef>
                <a:spcPts val="0"/>
              </a:spcBef>
              <a:spcAft>
                <a:spcPts val="0"/>
              </a:spcAft>
              <a:defRPr/>
            </a:pPr>
            <a:endParaRPr lang="tr-TR" altLang="tr-TR" sz="1600" dirty="0">
              <a:cs typeface="Times New Roman" pitchFamily="18" charset="0"/>
            </a:endParaRPr>
          </a:p>
          <a:p>
            <a:pPr lvl="0" algn="just" fontAlgn="auto">
              <a:lnSpc>
                <a:spcPct val="90000"/>
              </a:lnSpc>
              <a:spcBef>
                <a:spcPts val="0"/>
              </a:spcBef>
              <a:spcAft>
                <a:spcPts val="0"/>
              </a:spcAft>
              <a:defRPr/>
            </a:pPr>
            <a:endParaRPr lang="tr-TR" altLang="tr-TR" sz="1600" dirty="0">
              <a:cs typeface="Times New Roman" pitchFamily="18" charset="0"/>
            </a:endParaRPr>
          </a:p>
          <a:p>
            <a:pPr marL="0" lvl="0" indent="0" algn="just" fontAlgn="auto">
              <a:lnSpc>
                <a:spcPct val="90000"/>
              </a:lnSpc>
              <a:spcBef>
                <a:spcPts val="0"/>
              </a:spcBef>
              <a:spcAft>
                <a:spcPts val="0"/>
              </a:spcAft>
              <a:buNone/>
              <a:defRPr/>
            </a:pPr>
            <a:r>
              <a:rPr lang="tr-TR" altLang="tr-TR" sz="1600" dirty="0">
                <a:solidFill>
                  <a:srgbClr val="FF0000"/>
                </a:solidFill>
                <a:cs typeface="Times New Roman" pitchFamily="18" charset="0"/>
              </a:rPr>
              <a:t>     2016/Mart ayından itibaren 10 sigortalı çalıştırma şartı kaldırılmıştır.</a:t>
            </a:r>
          </a:p>
          <a:p>
            <a:pPr algn="just">
              <a:spcBef>
                <a:spcPts val="1200"/>
              </a:spcBef>
              <a:spcAft>
                <a:spcPts val="1200"/>
              </a:spcAft>
              <a:buClr>
                <a:srgbClr val="046CA6"/>
              </a:buClr>
              <a:buFont typeface="Arial" charset="0"/>
              <a:buChar char="•"/>
            </a:pPr>
            <a:endParaRPr lang="tr-TR" altLang="tr-TR" sz="1600" dirty="0">
              <a:cs typeface="Arial" charset="0"/>
            </a:endParaRP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06458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Başlık"/>
          <p:cNvSpPr>
            <a:spLocks noGrp="1"/>
          </p:cNvSpPr>
          <p:nvPr>
            <p:ph type="title"/>
          </p:nvPr>
        </p:nvSpPr>
        <p:spPr>
          <a:xfrm>
            <a:off x="2571750" y="0"/>
            <a:ext cx="6572250" cy="706438"/>
          </a:xfrm>
        </p:spPr>
        <p:txBody>
          <a:bodyPr/>
          <a:lstStyle/>
          <a:p>
            <a:r>
              <a:rPr lang="tr-TR" sz="2200" b="1" dirty="0"/>
              <a:t>İNDİRİMDEN YARARLANILACAK İLLER VE SÜRELERİ</a:t>
            </a:r>
          </a:p>
        </p:txBody>
      </p:sp>
      <p:sp>
        <p:nvSpPr>
          <p:cNvPr id="25602" name="2 Slayt Numarası Yer Tutucusu"/>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a:t>              </a:t>
            </a:r>
            <a:endParaRPr lang="tr-TR" sz="1400" dirty="0"/>
          </a:p>
        </p:txBody>
      </p:sp>
      <p:sp>
        <p:nvSpPr>
          <p:cNvPr id="25603" name="3 Dikdörtgen"/>
          <p:cNvSpPr>
            <a:spLocks noChangeArrowheads="1"/>
          </p:cNvSpPr>
          <p:nvPr/>
        </p:nvSpPr>
        <p:spPr bwMode="auto">
          <a:xfrm>
            <a:off x="395288" y="765175"/>
            <a:ext cx="8280400" cy="951030"/>
          </a:xfrm>
          <a:prstGeom prst="rect">
            <a:avLst/>
          </a:prstGeom>
          <a:noFill/>
          <a:ln w="9525">
            <a:noFill/>
            <a:miter lim="800000"/>
            <a:headEnd/>
            <a:tailEnd/>
          </a:ln>
        </p:spPr>
        <p:txBody>
          <a:bodyPr>
            <a:spAutoFit/>
          </a:bodyPr>
          <a:lstStyle/>
          <a:p>
            <a:pPr lvl="0" algn="just" fontAlgn="auto">
              <a:lnSpc>
                <a:spcPct val="90000"/>
              </a:lnSpc>
              <a:spcBef>
                <a:spcPts val="0"/>
              </a:spcBef>
              <a:spcAft>
                <a:spcPts val="0"/>
              </a:spcAft>
              <a:defRPr/>
            </a:pPr>
            <a:endParaRPr lang="tr-TR" altLang="tr-TR" sz="2000" dirty="0">
              <a:solidFill>
                <a:schemeClr val="tx2"/>
              </a:solidFill>
              <a:latin typeface="Calibri" pitchFamily="34" charset="0"/>
              <a:cs typeface="Times New Roman" pitchFamily="18" charset="0"/>
            </a:endParaRPr>
          </a:p>
          <a:p>
            <a:pPr lvl="0" algn="just" fontAlgn="auto">
              <a:lnSpc>
                <a:spcPct val="90000"/>
              </a:lnSpc>
              <a:spcBef>
                <a:spcPts val="0"/>
              </a:spcBef>
              <a:spcAft>
                <a:spcPts val="0"/>
              </a:spcAft>
              <a:defRPr/>
            </a:pPr>
            <a:endParaRPr lang="tr-TR" sz="2400" dirty="0">
              <a:solidFill>
                <a:prstClr val="black"/>
              </a:solidFill>
              <a:latin typeface="Calibri" panose="020F0502020204030204" pitchFamily="34" charset="0"/>
            </a:endParaRPr>
          </a:p>
          <a:p>
            <a:pPr lvl="0" algn="just" fontAlgn="auto">
              <a:lnSpc>
                <a:spcPct val="90000"/>
              </a:lnSpc>
              <a:spcBef>
                <a:spcPts val="0"/>
              </a:spcBef>
              <a:spcAft>
                <a:spcPts val="0"/>
              </a:spcAft>
              <a:defRPr/>
            </a:pPr>
            <a:endParaRPr lang="tr-TR" altLang="tr-TR" dirty="0">
              <a:solidFill>
                <a:schemeClr val="tx2"/>
              </a:solidFill>
              <a:latin typeface="Calibri" pitchFamily="34" charset="0"/>
              <a:cs typeface="Times New Roman"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750633756"/>
              </p:ext>
            </p:extLst>
          </p:nvPr>
        </p:nvGraphicFramePr>
        <p:xfrm>
          <a:off x="539552" y="760928"/>
          <a:ext cx="8136136" cy="4826443"/>
        </p:xfrm>
        <a:graphic>
          <a:graphicData uri="http://schemas.openxmlformats.org/drawingml/2006/table">
            <a:tbl>
              <a:tblPr/>
              <a:tblGrid>
                <a:gridCol w="2819468">
                  <a:extLst>
                    <a:ext uri="{9D8B030D-6E8A-4147-A177-3AD203B41FA5}">
                      <a16:colId xmlns:a16="http://schemas.microsoft.com/office/drawing/2014/main" val="20000"/>
                    </a:ext>
                  </a:extLst>
                </a:gridCol>
                <a:gridCol w="2900434">
                  <a:extLst>
                    <a:ext uri="{9D8B030D-6E8A-4147-A177-3AD203B41FA5}">
                      <a16:colId xmlns:a16="http://schemas.microsoft.com/office/drawing/2014/main" val="20001"/>
                    </a:ext>
                  </a:extLst>
                </a:gridCol>
                <a:gridCol w="2416234">
                  <a:extLst>
                    <a:ext uri="{9D8B030D-6E8A-4147-A177-3AD203B41FA5}">
                      <a16:colId xmlns:a16="http://schemas.microsoft.com/office/drawing/2014/main" val="20002"/>
                    </a:ext>
                  </a:extLst>
                </a:gridCol>
              </a:tblGrid>
              <a:tr h="219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dirty="0">
                          <a:ln>
                            <a:noFill/>
                          </a:ln>
                          <a:solidFill>
                            <a:schemeClr val="tx1"/>
                          </a:solidFill>
                          <a:effectLst/>
                          <a:latin typeface="Times New Roman" pitchFamily="18" charset="0"/>
                        </a:rPr>
                        <a:t> (I) SAYILI LİSTE</a:t>
                      </a:r>
                      <a:endParaRPr kumimoji="0" lang="tr-TR" sz="1200" b="1"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dirty="0">
                          <a:ln>
                            <a:noFill/>
                          </a:ln>
                          <a:solidFill>
                            <a:schemeClr val="tx1"/>
                          </a:solidFill>
                          <a:effectLst/>
                          <a:latin typeface="Times New Roman" pitchFamily="18" charset="0"/>
                        </a:rPr>
                        <a:t> (II) SAYILI LİSTE </a:t>
                      </a:r>
                      <a:endParaRPr kumimoji="0" lang="tr-TR" sz="1200" b="1"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1"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dirty="0">
                          <a:ln>
                            <a:noFill/>
                          </a:ln>
                          <a:solidFill>
                            <a:schemeClr val="tx1"/>
                          </a:solidFill>
                          <a:effectLst/>
                          <a:latin typeface="Times New Roman" pitchFamily="18" charset="0"/>
                        </a:rPr>
                        <a:t> (III) SAYILI LİSTE </a:t>
                      </a:r>
                      <a:endParaRPr kumimoji="0" lang="tr-TR" sz="1200" b="1" i="0" u="none" strike="noStrike" cap="none" normalizeH="0" baseline="0" dirty="0">
                        <a:ln>
                          <a:noFill/>
                        </a:ln>
                        <a:solidFill>
                          <a:schemeClr val="tx1"/>
                        </a:solidFill>
                        <a:effectLst/>
                        <a:latin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1200" b="1"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Afyonkarahisar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Adıyaman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Ağrı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01"/>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Amasya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Aksaray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Ardahan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02"/>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Artvin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Bayburt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Batman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03"/>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Bartın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Çankırı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Bingöl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04"/>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Çorum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Erzurum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Bitlis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05"/>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Düzce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Giresun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Diyarbakır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06"/>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Elazığ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Gümüşhane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Hakkari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07"/>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Erzincan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Kahramanmaraş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Iğdır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08"/>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Hatay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Kilis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Kars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09"/>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Karaman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Niğde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Mardin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10"/>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Kastamonu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Ordu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Muş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11"/>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Kırıkkale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Osmaniye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Siirt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12"/>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Kırşehir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Sinop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Şanlıurfa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13"/>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Kütahya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Tokat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Şırnak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14"/>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Malatya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Tunceli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Van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extLst>
                  <a:ext uri="{0D108BD9-81ED-4DB2-BD59-A6C34878D82A}">
                    <a16:rowId xmlns:a16="http://schemas.microsoft.com/office/drawing/2014/main" val="10015"/>
                  </a:ext>
                </a:extLst>
              </a:tr>
              <a:tr h="22266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Nevşehir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Times New Roman" pitchFamily="18" charset="0"/>
                        </a:rPr>
                        <a:t>Yozgat </a:t>
                      </a:r>
                      <a:endParaRPr kumimoji="0" lang="tr-TR" sz="1200" b="0" i="0" u="none" strike="noStrike" cap="none" normalizeH="0" baseline="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Bozcaada-Gökçeada ilçeleri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extLst>
                  <a:ext uri="{0D108BD9-81ED-4DB2-BD59-A6C34878D82A}">
                    <a16:rowId xmlns:a16="http://schemas.microsoft.com/office/drawing/2014/main" val="10016"/>
                  </a:ext>
                </a:extLst>
              </a:tr>
              <a:tr h="222661">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Rize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7"/>
                  </a:ext>
                </a:extLst>
              </a:tr>
              <a:tr h="222661">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Sivas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8"/>
                  </a:ext>
                </a:extLst>
              </a:tr>
              <a:tr h="222661">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Trabzon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BF3"/>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9"/>
                  </a:ext>
                </a:extLst>
              </a:tr>
              <a:tr h="188543">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Times New Roman" pitchFamily="18" charset="0"/>
                        </a:rPr>
                        <a:t>Uşak </a:t>
                      </a:r>
                      <a:endParaRPr kumimoji="0" lang="tr-TR" sz="1200" b="0" i="0" u="none" strike="noStrike" cap="none" normalizeH="0" baseline="0" dirty="0">
                        <a:ln>
                          <a:noFill/>
                        </a:ln>
                        <a:solidFill>
                          <a:schemeClr val="tx1"/>
                        </a:solidFill>
                        <a:effectLst/>
                        <a:latin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F5F9"/>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20"/>
                  </a:ext>
                </a:extLst>
              </a:tr>
            </a:tbl>
          </a:graphicData>
        </a:graphic>
      </p:graphicFrame>
      <p:sp>
        <p:nvSpPr>
          <p:cNvPr id="3" name="Dikdörtgen 2"/>
          <p:cNvSpPr/>
          <p:nvPr/>
        </p:nvSpPr>
        <p:spPr>
          <a:xfrm>
            <a:off x="465531" y="5445224"/>
            <a:ext cx="8280920" cy="923330"/>
          </a:xfrm>
          <a:prstGeom prst="rect">
            <a:avLst/>
          </a:prstGeom>
        </p:spPr>
        <p:txBody>
          <a:bodyPr wrap="square">
            <a:spAutoFit/>
          </a:bodyPr>
          <a:lstStyle/>
          <a:p>
            <a:pPr lvl="0" algn="just" fontAlgn="auto">
              <a:lnSpc>
                <a:spcPct val="90000"/>
              </a:lnSpc>
              <a:spcBef>
                <a:spcPts val="0"/>
              </a:spcBef>
              <a:spcAft>
                <a:spcPts val="0"/>
              </a:spcAft>
              <a:defRPr/>
            </a:pPr>
            <a:endParaRPr lang="tr-TR" sz="1500" dirty="0">
              <a:solidFill>
                <a:prstClr val="black"/>
              </a:solidFill>
              <a:latin typeface="Calibri"/>
            </a:endParaRPr>
          </a:p>
          <a:p>
            <a:pPr lvl="0" algn="just" fontAlgn="auto">
              <a:lnSpc>
                <a:spcPct val="90000"/>
              </a:lnSpc>
              <a:spcBef>
                <a:spcPts val="0"/>
              </a:spcBef>
              <a:spcAft>
                <a:spcPts val="0"/>
              </a:spcAft>
              <a:defRPr/>
            </a:pPr>
            <a:r>
              <a:rPr lang="tr-TR" sz="1500" b="1" u="sng" dirty="0">
                <a:latin typeface="Calibri"/>
              </a:rPr>
              <a:t>NOT: </a:t>
            </a:r>
            <a:r>
              <a:rPr lang="tr-TR" sz="1500" dirty="0">
                <a:latin typeface="Calibri"/>
              </a:rPr>
              <a:t>5510  sayılı Kanunun  ek 2 </a:t>
            </a:r>
            <a:r>
              <a:rPr lang="tr-TR" sz="1500" dirty="0" err="1">
                <a:latin typeface="Calibri"/>
              </a:rPr>
              <a:t>nci</a:t>
            </a:r>
            <a:r>
              <a:rPr lang="tr-TR" sz="1500" dirty="0">
                <a:latin typeface="Calibri"/>
              </a:rPr>
              <a:t> maddesinde  öngörülen sigorta primi desteğinden yararlanmakta olan işverenler, bu destekten yararlandığı süreler içinde 5510 sayılı Kanunun 81 inci maddesinin ikinci fıkrasında  öngörülen ilave 6 puanlık sigorta prim indiriminden yararlanamamaktadır. </a:t>
            </a:r>
            <a:endParaRPr lang="tr-TR" sz="1500" dirty="0">
              <a:latin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b="1" kern="1200" dirty="0">
                <a:solidFill>
                  <a:srgbClr val="FFFFFF"/>
                </a:solidFill>
              </a:rPr>
              <a:t>YATIRIMLARDA DEVLET YARDIMLARI HAKKINDA KARARLAR UYARINCA UYGULANAN PRİM DESTEĞİ</a:t>
            </a:r>
            <a:endParaRPr lang="tr-TR" dirty="0"/>
          </a:p>
        </p:txBody>
      </p:sp>
      <p:sp>
        <p:nvSpPr>
          <p:cNvPr id="3" name="İçerik Yer Tutucusu 2"/>
          <p:cNvSpPr>
            <a:spLocks noGrp="1"/>
          </p:cNvSpPr>
          <p:nvPr>
            <p:ph idx="1"/>
          </p:nvPr>
        </p:nvSpPr>
        <p:spPr>
          <a:xfrm>
            <a:off x="304800" y="836712"/>
            <a:ext cx="8610600" cy="5688632"/>
          </a:xfrm>
        </p:spPr>
        <p:txBody>
          <a:bodyPr/>
          <a:lstStyle/>
          <a:p>
            <a:pPr marL="0" lvl="0" indent="0" algn="just" fontAlgn="auto">
              <a:lnSpc>
                <a:spcPct val="90000"/>
              </a:lnSpc>
              <a:spcAft>
                <a:spcPts val="0"/>
              </a:spcAft>
              <a:buClr>
                <a:srgbClr val="31B6FD"/>
              </a:buClr>
              <a:buSzPct val="100000"/>
              <a:buNone/>
              <a:defRPr/>
            </a:pPr>
            <a:r>
              <a:rPr lang="tr-TR" sz="1600" u="sng" dirty="0">
                <a:cs typeface="Calibri" panose="020F0502020204030204" pitchFamily="34" charset="0"/>
              </a:rPr>
              <a:t>YASAL DAYANAK</a:t>
            </a:r>
            <a:endParaRPr lang="tr-TR" sz="1600" dirty="0">
              <a:cs typeface="Calibri" panose="020F0502020204030204" pitchFamily="34" charset="0"/>
            </a:endParaRPr>
          </a:p>
          <a:p>
            <a:pPr marL="285750" lvl="0" indent="-285750" algn="just" fontAlgn="auto">
              <a:lnSpc>
                <a:spcPct val="90000"/>
              </a:lnSpc>
              <a:spcAft>
                <a:spcPts val="0"/>
              </a:spcAft>
              <a:buSzPct val="100000"/>
              <a:buFont typeface="Wingdings" pitchFamily="2" charset="2"/>
              <a:buChar char="v"/>
              <a:defRPr/>
            </a:pPr>
            <a:r>
              <a:rPr lang="tr-TR" sz="1600" dirty="0">
                <a:cs typeface="Calibri" panose="020F0502020204030204" pitchFamily="34" charset="0"/>
              </a:rPr>
              <a:t>5510 sayılı Kanunun Ek 2 </a:t>
            </a:r>
            <a:r>
              <a:rPr lang="tr-TR" sz="1600" dirty="0" err="1">
                <a:cs typeface="Calibri" panose="020F0502020204030204" pitchFamily="34" charset="0"/>
              </a:rPr>
              <a:t>nci</a:t>
            </a:r>
            <a:r>
              <a:rPr lang="tr-TR" sz="1600" dirty="0">
                <a:cs typeface="Calibri" panose="020F0502020204030204" pitchFamily="34" charset="0"/>
              </a:rPr>
              <a:t> Maddesi</a:t>
            </a:r>
          </a:p>
          <a:p>
            <a:pPr marL="285750" lvl="0" indent="-285750" algn="just" fontAlgn="auto">
              <a:lnSpc>
                <a:spcPct val="90000"/>
              </a:lnSpc>
              <a:spcAft>
                <a:spcPts val="600"/>
              </a:spcAft>
              <a:buSzPct val="100000"/>
              <a:buFont typeface="Wingdings" pitchFamily="2" charset="2"/>
              <a:buChar char="v"/>
              <a:defRPr/>
            </a:pPr>
            <a:r>
              <a:rPr lang="tr-TR" sz="1600" dirty="0">
                <a:cs typeface="Calibri" panose="020F0502020204030204" pitchFamily="34" charset="0"/>
              </a:rPr>
              <a:t>14/7/2009 tarihli, 2009/15199  sayılı ve 15/6/2012 tarihli, 2012/3305 sayılı  Bakanlar Kurulu Kararları</a:t>
            </a:r>
          </a:p>
          <a:p>
            <a:pPr marL="285750" lvl="0" indent="-285750" algn="just" fontAlgn="auto">
              <a:lnSpc>
                <a:spcPct val="90000"/>
              </a:lnSpc>
              <a:spcAft>
                <a:spcPts val="600"/>
              </a:spcAft>
              <a:buSzPct val="100000"/>
              <a:buFont typeface="Wingdings" pitchFamily="2" charset="2"/>
              <a:buChar char="v"/>
              <a:defRPr/>
            </a:pPr>
            <a:r>
              <a:rPr lang="tr-TR" sz="1600" dirty="0">
                <a:cs typeface="Calibri" panose="020F0502020204030204" pitchFamily="34" charset="0"/>
              </a:rPr>
              <a:t>2009/1 ve 2012/1 sayılı Tebliğler</a:t>
            </a:r>
          </a:p>
          <a:p>
            <a:pPr marL="285750" lvl="0" indent="-285750" algn="just" fontAlgn="auto">
              <a:lnSpc>
                <a:spcPct val="90000"/>
              </a:lnSpc>
              <a:spcAft>
                <a:spcPts val="0"/>
              </a:spcAft>
              <a:buSzPct val="100000"/>
              <a:buFont typeface="Wingdings" pitchFamily="2" charset="2"/>
              <a:buChar char="v"/>
              <a:defRPr/>
            </a:pPr>
            <a:r>
              <a:rPr lang="tr-TR" sz="1600" dirty="0">
                <a:cs typeface="Calibri" panose="020F0502020204030204" pitchFamily="34" charset="0"/>
              </a:rPr>
              <a:t>2011-54, 2012-30 ve 2012-37 sayılı Genelgeler</a:t>
            </a:r>
          </a:p>
          <a:p>
            <a:pPr marL="285750" lvl="0" indent="-285750" algn="just" fontAlgn="auto">
              <a:lnSpc>
                <a:spcPct val="90000"/>
              </a:lnSpc>
              <a:spcAft>
                <a:spcPts val="0"/>
              </a:spcAft>
              <a:buClr>
                <a:schemeClr val="tx2"/>
              </a:buClr>
              <a:buSzPct val="100000"/>
              <a:buFont typeface="Wingdings" pitchFamily="2" charset="2"/>
              <a:buChar char="v"/>
              <a:defRPr/>
            </a:pPr>
            <a:endParaRPr lang="tr-TR" sz="1600" dirty="0">
              <a:cs typeface="Calibri" panose="020F0502020204030204" pitchFamily="34" charset="0"/>
            </a:endParaRPr>
          </a:p>
          <a:p>
            <a:pPr marL="0" lvl="0" indent="0" algn="just" fontAlgn="auto">
              <a:lnSpc>
                <a:spcPct val="90000"/>
              </a:lnSpc>
              <a:spcAft>
                <a:spcPts val="0"/>
              </a:spcAft>
              <a:buClr>
                <a:srgbClr val="31B6FD"/>
              </a:buClr>
              <a:buSzPct val="100000"/>
              <a:buNone/>
              <a:defRPr/>
            </a:pPr>
            <a:r>
              <a:rPr lang="tr-TR" sz="1600" u="sng" dirty="0">
                <a:cs typeface="Calibri" panose="020F0502020204030204" pitchFamily="34" charset="0"/>
                <a:sym typeface="Wingdings" pitchFamily="2" charset="2"/>
              </a:rPr>
              <a:t>BAŞLAMA TARİHİ</a:t>
            </a:r>
            <a:r>
              <a:rPr lang="tr-TR" sz="1600" dirty="0">
                <a:cs typeface="Calibri" panose="020F0502020204030204" pitchFamily="34" charset="0"/>
                <a:sym typeface="Wingdings" pitchFamily="2" charset="2"/>
              </a:rPr>
              <a:t>               : </a:t>
            </a:r>
            <a:r>
              <a:rPr lang="tr-TR" sz="1600" b="0" dirty="0">
                <a:cs typeface="Calibri" panose="020F0502020204030204" pitchFamily="34" charset="0"/>
                <a:sym typeface="Wingdings" pitchFamily="2" charset="2"/>
              </a:rPr>
              <a:t>1/6/</a:t>
            </a:r>
            <a:r>
              <a:rPr lang="tr-TR" sz="1600" b="0" dirty="0">
                <a:cs typeface="Calibri" panose="020F0502020204030204" pitchFamily="34" charset="0"/>
              </a:rPr>
              <a:t>2011</a:t>
            </a:r>
            <a:endParaRPr lang="tr-TR" sz="1600" b="0" u="sng" dirty="0">
              <a:cs typeface="Calibri" panose="020F0502020204030204" pitchFamily="34" charset="0"/>
              <a:sym typeface="Wingdings" pitchFamily="2" charset="2"/>
            </a:endParaRPr>
          </a:p>
          <a:p>
            <a:pPr marL="0" lvl="0" indent="0" algn="just" fontAlgn="auto">
              <a:lnSpc>
                <a:spcPct val="90000"/>
              </a:lnSpc>
              <a:spcAft>
                <a:spcPts val="0"/>
              </a:spcAft>
              <a:buClr>
                <a:srgbClr val="31B6FD"/>
              </a:buClr>
              <a:buSzPct val="100000"/>
              <a:buNone/>
              <a:defRPr/>
            </a:pPr>
            <a:r>
              <a:rPr lang="tr-TR" sz="1600" u="sng" dirty="0">
                <a:cs typeface="Calibri" panose="020F0502020204030204" pitchFamily="34" charset="0"/>
                <a:sym typeface="Wingdings" pitchFamily="2" charset="2"/>
              </a:rPr>
              <a:t>FİNANSMANI</a:t>
            </a:r>
            <a:r>
              <a:rPr lang="tr-TR" sz="1600" dirty="0">
                <a:cs typeface="Calibri" panose="020F0502020204030204" pitchFamily="34" charset="0"/>
                <a:sym typeface="Wingdings" pitchFamily="2" charset="2"/>
              </a:rPr>
              <a:t>	       : </a:t>
            </a:r>
            <a:r>
              <a:rPr lang="tr-TR" sz="1600" b="0" dirty="0">
                <a:cs typeface="Calibri" panose="020F0502020204030204" pitchFamily="34" charset="0"/>
                <a:sym typeface="Wingdings" pitchFamily="2" charset="2"/>
              </a:rPr>
              <a:t>Hazine ve Maliye Bakanlığı - Sanayi ve Teknoloji Bakanlığı</a:t>
            </a:r>
          </a:p>
          <a:p>
            <a:pPr marL="0" lvl="0" indent="0" algn="just" fontAlgn="auto">
              <a:lnSpc>
                <a:spcPct val="90000"/>
              </a:lnSpc>
              <a:spcAft>
                <a:spcPts val="0"/>
              </a:spcAft>
              <a:buClr>
                <a:srgbClr val="31B6FD"/>
              </a:buClr>
              <a:buSzPct val="100000"/>
              <a:buNone/>
              <a:defRPr/>
            </a:pPr>
            <a:endParaRPr lang="tr-TR" altLang="tr-TR" sz="1600" dirty="0">
              <a:cs typeface="Calibri" panose="020F0502020204030204" pitchFamily="34" charset="0"/>
            </a:endParaRPr>
          </a:p>
          <a:p>
            <a:pPr marL="0" lvl="0" indent="0" algn="just" fontAlgn="auto">
              <a:spcBef>
                <a:spcPts val="0"/>
              </a:spcBef>
              <a:spcAft>
                <a:spcPts val="0"/>
              </a:spcAft>
              <a:buNone/>
              <a:defRPr/>
            </a:pPr>
            <a:r>
              <a:rPr lang="tr-TR" altLang="tr-TR" sz="1600" b="0" u="sng" dirty="0">
                <a:cs typeface="Calibri" panose="020F0502020204030204" pitchFamily="34" charset="0"/>
              </a:rPr>
              <a:t>ÖRNEK</a:t>
            </a:r>
            <a:r>
              <a:rPr lang="tr-TR" altLang="tr-TR" sz="1600" b="0" dirty="0">
                <a:cs typeface="Calibri" panose="020F0502020204030204" pitchFamily="34" charset="0"/>
              </a:rPr>
              <a:t>:</a:t>
            </a:r>
          </a:p>
          <a:p>
            <a:pPr marL="0" lvl="0" indent="0" algn="just" fontAlgn="auto">
              <a:spcBef>
                <a:spcPts val="0"/>
              </a:spcBef>
              <a:spcAft>
                <a:spcPts val="0"/>
              </a:spcAft>
              <a:buNone/>
              <a:defRPr/>
            </a:pPr>
            <a:r>
              <a:rPr lang="tr-TR" altLang="tr-TR" sz="1600" b="0" dirty="0">
                <a:cs typeface="Calibri" panose="020F0502020204030204" pitchFamily="34" charset="0"/>
              </a:rPr>
              <a:t>(D) Limited Şirketince, 2019/Ocak ayına ilişkin  16322 kanun numarası seçilmek suretiyle düzenlenen aylık prim ve hizmet belgesinde kayıtlı 1 sigortalı için prim ödeme gün sayısının 30, prime esas kazanç tutarının ise 2.558,40 TL olduğu varsayıldığında, </a:t>
            </a:r>
          </a:p>
          <a:p>
            <a:pPr marL="0" lvl="0" indent="0" algn="just" fontAlgn="auto">
              <a:spcBef>
                <a:spcPts val="0"/>
              </a:spcBef>
              <a:spcAft>
                <a:spcPts val="0"/>
              </a:spcAft>
              <a:buNone/>
              <a:defRPr/>
            </a:pPr>
            <a:endParaRPr lang="tr-TR" altLang="tr-TR" sz="1600" b="0" dirty="0">
              <a:cs typeface="Calibri" panose="020F0502020204030204" pitchFamily="34" charset="0"/>
            </a:endParaRPr>
          </a:p>
          <a:p>
            <a:pPr lvl="0" algn="just" fontAlgn="auto">
              <a:lnSpc>
                <a:spcPct val="90000"/>
              </a:lnSpc>
              <a:spcBef>
                <a:spcPts val="0"/>
              </a:spcBef>
              <a:spcAft>
                <a:spcPts val="0"/>
              </a:spcAft>
              <a:buClr>
                <a:srgbClr val="FFFFCC"/>
              </a:buClr>
              <a:buSzPct val="60000"/>
            </a:pPr>
            <a:r>
              <a:rPr lang="tr-TR" altLang="tr-TR" sz="1600" b="0" dirty="0">
                <a:cs typeface="Calibri" panose="020F0502020204030204" pitchFamily="34" charset="0"/>
              </a:rPr>
              <a:t>2.558,40 * 5 / 100                =   127,92 TL Beş puanlık indirim  Hazinece karşılanacak tutar</a:t>
            </a:r>
          </a:p>
          <a:p>
            <a:pPr lvl="0" algn="just" fontAlgn="auto">
              <a:lnSpc>
                <a:spcPct val="90000"/>
              </a:lnSpc>
              <a:spcBef>
                <a:spcPts val="0"/>
              </a:spcBef>
              <a:spcAft>
                <a:spcPts val="0"/>
              </a:spcAft>
              <a:buClr>
                <a:srgbClr val="FFFFCC"/>
              </a:buClr>
              <a:buSzPct val="60000"/>
            </a:pPr>
            <a:r>
              <a:rPr lang="tr-TR" altLang="tr-TR" sz="1600" b="0" dirty="0">
                <a:cs typeface="Calibri" panose="020F0502020204030204" pitchFamily="34" charset="0"/>
              </a:rPr>
              <a:t>2.558,40*(20,5-5=kalan işveren hissesi) 15,5 / 100 = 396,55 TL  Sanayi ve Teknoloji Bakanlığınca karşılanacak tutar,</a:t>
            </a:r>
          </a:p>
          <a:p>
            <a:pPr lvl="0" algn="just" fontAlgn="auto">
              <a:lnSpc>
                <a:spcPct val="90000"/>
              </a:lnSpc>
              <a:spcBef>
                <a:spcPts val="0"/>
              </a:spcBef>
              <a:spcAft>
                <a:spcPts val="0"/>
              </a:spcAft>
              <a:buClr>
                <a:srgbClr val="FFFFCC"/>
              </a:buClr>
              <a:buSzPct val="60000"/>
            </a:pPr>
            <a:r>
              <a:rPr lang="tr-TR" altLang="tr-TR" sz="1600" dirty="0">
                <a:cs typeface="Calibri" panose="020F0502020204030204" pitchFamily="34" charset="0"/>
              </a:rPr>
              <a:t>Bu durumda işveren tarafından ödenecek olan tutar;</a:t>
            </a:r>
          </a:p>
          <a:p>
            <a:pPr lvl="0" algn="just" fontAlgn="auto">
              <a:lnSpc>
                <a:spcPct val="90000"/>
              </a:lnSpc>
              <a:spcBef>
                <a:spcPts val="0"/>
              </a:spcBef>
              <a:spcAft>
                <a:spcPts val="0"/>
              </a:spcAft>
              <a:buClr>
                <a:srgbClr val="FFFFCC"/>
              </a:buClr>
              <a:buSzPct val="60000"/>
            </a:pPr>
            <a:r>
              <a:rPr lang="tr-TR" altLang="tr-TR" sz="1600" b="0" dirty="0">
                <a:cs typeface="Calibri" panose="020F0502020204030204" pitchFamily="34" charset="0"/>
              </a:rPr>
              <a:t>2.558,40 * 34,5 /100                  = 882,65TL değil, </a:t>
            </a:r>
          </a:p>
          <a:p>
            <a:pPr lvl="0" algn="just" fontAlgn="auto">
              <a:lnSpc>
                <a:spcPct val="90000"/>
              </a:lnSpc>
              <a:spcBef>
                <a:spcPts val="0"/>
              </a:spcBef>
              <a:spcAft>
                <a:spcPts val="0"/>
              </a:spcAft>
              <a:buClr>
                <a:srgbClr val="FFFFCC"/>
              </a:buClr>
              <a:buSzPct val="60000"/>
            </a:pPr>
            <a:r>
              <a:rPr lang="tr-TR" altLang="tr-TR" sz="1600" b="0" dirty="0">
                <a:cs typeface="Calibri" panose="020F0502020204030204" pitchFamily="34" charset="0"/>
              </a:rPr>
              <a:t>882,65 – (127,92+ 396,55)        = </a:t>
            </a:r>
            <a:r>
              <a:rPr lang="tr-TR" altLang="tr-TR" sz="1600" dirty="0">
                <a:cs typeface="Calibri" panose="020F0502020204030204" pitchFamily="34" charset="0"/>
              </a:rPr>
              <a:t>358,18 TL olacaktır.</a:t>
            </a: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a:t>     </a:t>
            </a:r>
            <a:endParaRPr lang="tr-TR" sz="1400" dirty="0"/>
          </a:p>
        </p:txBody>
      </p:sp>
    </p:spTree>
    <p:extLst>
      <p:ext uri="{BB962C8B-B14F-4D97-AF65-F5344CB8AC3E}">
        <p14:creationId xmlns:p14="http://schemas.microsoft.com/office/powerpoint/2010/main" val="95596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71750" y="0"/>
            <a:ext cx="6572250" cy="706438"/>
          </a:xfrm>
        </p:spPr>
        <p:txBody>
          <a:bodyPr/>
          <a:lstStyle/>
          <a:p>
            <a:pPr lvl="0"/>
            <a:br>
              <a:rPr lang="tr-TR" b="1" dirty="0">
                <a:solidFill>
                  <a:prstClr val="black"/>
                </a:solidFill>
                <a:ea typeface="Times New Roman"/>
              </a:rPr>
            </a:br>
            <a:r>
              <a:rPr lang="tr-TR" sz="2200" b="1" dirty="0">
                <a:ea typeface="Times New Roman"/>
              </a:rPr>
              <a:t>KAPSAM</a:t>
            </a:r>
            <a:br>
              <a:rPr lang="tr-TR" b="1" dirty="0">
                <a:solidFill>
                  <a:prstClr val="black"/>
                </a:solidFill>
                <a:ea typeface="Times New Roman"/>
              </a:rPr>
            </a:br>
            <a:endParaRPr lang="tr-TR" dirty="0"/>
          </a:p>
        </p:txBody>
      </p:sp>
      <p:sp>
        <p:nvSpPr>
          <p:cNvPr id="28674" name="2 Slayt Numarası Yer Tutucusu"/>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sz="1400" dirty="0"/>
              <a:t>               </a:t>
            </a:r>
          </a:p>
        </p:txBody>
      </p:sp>
      <p:sp>
        <p:nvSpPr>
          <p:cNvPr id="28675" name="3 Dikdörtgen"/>
          <p:cNvSpPr>
            <a:spLocks noChangeArrowheads="1"/>
          </p:cNvSpPr>
          <p:nvPr/>
        </p:nvSpPr>
        <p:spPr bwMode="auto">
          <a:xfrm>
            <a:off x="179512" y="836713"/>
            <a:ext cx="8784976" cy="5016758"/>
          </a:xfrm>
          <a:prstGeom prst="rect">
            <a:avLst/>
          </a:prstGeom>
          <a:noFill/>
          <a:ln w="9525">
            <a:noFill/>
            <a:miter lim="800000"/>
            <a:headEnd/>
            <a:tailEnd/>
          </a:ln>
        </p:spPr>
        <p:txBody>
          <a:bodyPr wrap="square">
            <a:spAutoFit/>
          </a:bodyPr>
          <a:lstStyle/>
          <a:p>
            <a:pPr lvl="0" algn="just" fontAlgn="auto">
              <a:spcBef>
                <a:spcPts val="0"/>
              </a:spcBef>
              <a:spcAft>
                <a:spcPts val="0"/>
              </a:spcAft>
              <a:tabLst>
                <a:tab pos="228600" algn="l"/>
              </a:tabLst>
            </a:pPr>
            <a:endParaRPr lang="tr-TR" sz="1600" b="1" u="sng" dirty="0">
              <a:latin typeface="Calibri" pitchFamily="34" charset="0"/>
              <a:ea typeface="Times New Roman"/>
            </a:endParaRPr>
          </a:p>
          <a:p>
            <a:pPr lvl="0" algn="just" fontAlgn="auto">
              <a:spcBef>
                <a:spcPts val="0"/>
              </a:spcBef>
              <a:spcAft>
                <a:spcPts val="0"/>
              </a:spcAft>
              <a:tabLst>
                <a:tab pos="228600" algn="l"/>
              </a:tabLst>
            </a:pPr>
            <a:r>
              <a:rPr lang="tr-TR" sz="1600" b="1" u="sng" dirty="0">
                <a:latin typeface="Calibri" pitchFamily="34" charset="0"/>
                <a:ea typeface="Times New Roman"/>
              </a:rPr>
              <a:t>KAPSAMDA OLANLAR</a:t>
            </a:r>
          </a:p>
          <a:p>
            <a:pPr lvl="0" algn="just" fontAlgn="auto">
              <a:spcBef>
                <a:spcPts val="0"/>
              </a:spcBef>
              <a:spcAft>
                <a:spcPts val="0"/>
              </a:spcAft>
              <a:tabLst>
                <a:tab pos="228600" algn="l"/>
              </a:tabLst>
            </a:pPr>
            <a:endParaRPr lang="tr-TR" sz="1600" b="1" u="sng" dirty="0">
              <a:latin typeface="Calibri" pitchFamily="34" charset="0"/>
              <a:ea typeface="Times New Roman"/>
            </a:endParaRPr>
          </a:p>
          <a:p>
            <a:pPr marL="285750" lvl="0" indent="-285750" algn="just" fontAlgn="auto">
              <a:spcBef>
                <a:spcPts val="0"/>
              </a:spcBef>
              <a:spcAft>
                <a:spcPts val="0"/>
              </a:spcAft>
              <a:buClr>
                <a:schemeClr val="tx1"/>
              </a:buClr>
              <a:buFont typeface="Wingdings" pitchFamily="2" charset="2"/>
              <a:buChar char="v"/>
            </a:pPr>
            <a:r>
              <a:rPr lang="tr-TR" altLang="tr-TR" sz="1600" dirty="0">
                <a:latin typeface="Calibri" pitchFamily="34" charset="0"/>
              </a:rPr>
              <a:t> Büyük ölçekli yatırımlar, stratejik yatırımlar ve bölgesel teşvik uygulamaları kapsamında teşvik belgesi düzenlenerek tamamlama vizesi yapılmış işyerleri,</a:t>
            </a:r>
          </a:p>
          <a:p>
            <a:pPr marL="285750" lvl="0" indent="-285750" algn="just" fontAlgn="auto">
              <a:spcBef>
                <a:spcPts val="0"/>
              </a:spcBef>
              <a:spcAft>
                <a:spcPts val="0"/>
              </a:spcAft>
              <a:buClr>
                <a:schemeClr val="tx1"/>
              </a:buClr>
              <a:buFont typeface="Wingdings" pitchFamily="2" charset="2"/>
              <a:buChar char="v"/>
            </a:pPr>
            <a:r>
              <a:rPr lang="tr-TR" altLang="tr-TR" sz="1600" dirty="0">
                <a:latin typeface="Calibri" pitchFamily="34" charset="0"/>
              </a:rPr>
              <a:t> Gemi inşa yatırımları,</a:t>
            </a:r>
          </a:p>
          <a:p>
            <a:pPr lvl="0" algn="just" fontAlgn="auto">
              <a:spcBef>
                <a:spcPts val="0"/>
              </a:spcBef>
              <a:spcAft>
                <a:spcPts val="0"/>
              </a:spcAft>
              <a:buClr>
                <a:schemeClr val="tx2"/>
              </a:buClr>
            </a:pPr>
            <a:r>
              <a:rPr lang="tr-TR" altLang="tr-TR" sz="1600" dirty="0">
                <a:latin typeface="Calibri" pitchFamily="34" charset="0"/>
              </a:rPr>
              <a:t>      destek kapsamındadır. </a:t>
            </a:r>
          </a:p>
          <a:p>
            <a:pPr lvl="0" algn="just" fontAlgn="auto">
              <a:spcBef>
                <a:spcPts val="0"/>
              </a:spcBef>
              <a:spcAft>
                <a:spcPts val="0"/>
              </a:spcAft>
            </a:pPr>
            <a:endParaRPr lang="tr-TR" altLang="tr-TR" sz="1600" b="1" u="sng" dirty="0">
              <a:latin typeface="Calibri" pitchFamily="34" charset="0"/>
            </a:endParaRPr>
          </a:p>
          <a:p>
            <a:pPr lvl="0" algn="just" fontAlgn="auto">
              <a:spcBef>
                <a:spcPts val="0"/>
              </a:spcBef>
              <a:spcAft>
                <a:spcPts val="0"/>
              </a:spcAft>
            </a:pPr>
            <a:r>
              <a:rPr lang="tr-TR" altLang="tr-TR" sz="1600" b="1" u="sng" dirty="0">
                <a:latin typeface="Calibri" pitchFamily="34" charset="0"/>
              </a:rPr>
              <a:t>KAPSAM DIŞI OLANLAR</a:t>
            </a:r>
          </a:p>
          <a:p>
            <a:pPr lvl="0" algn="just" fontAlgn="auto">
              <a:spcBef>
                <a:spcPts val="0"/>
              </a:spcBef>
              <a:spcAft>
                <a:spcPts val="0"/>
              </a:spcAft>
            </a:pPr>
            <a:endParaRPr lang="tr-TR" altLang="tr-TR" sz="1600" b="1" u="sng" dirty="0">
              <a:latin typeface="Calibri" pitchFamily="34" charset="0"/>
            </a:endParaRPr>
          </a:p>
          <a:p>
            <a:pPr marL="285750" indent="-285750" algn="just" fontAlgn="auto">
              <a:spcBef>
                <a:spcPts val="0"/>
              </a:spcBef>
              <a:spcAft>
                <a:spcPts val="0"/>
              </a:spcAft>
              <a:buFont typeface="Wingdings" pitchFamily="2" charset="2"/>
              <a:buChar char="v"/>
            </a:pPr>
            <a:r>
              <a:rPr lang="tr-TR" altLang="tr-TR" sz="1600" dirty="0">
                <a:latin typeface="Calibri" pitchFamily="34" charset="0"/>
              </a:rPr>
              <a:t>21/4/2005 tarihli ve </a:t>
            </a:r>
            <a:r>
              <a:rPr lang="tr-TR" altLang="tr-TR" sz="1600" b="1" dirty="0">
                <a:latin typeface="Calibri" pitchFamily="34" charset="0"/>
              </a:rPr>
              <a:t>5335 sayılı Bazı Kanun ve Kanun Hükmünde Kararnamelerde Değişiklik Yapılmasına Dair Kanunun 30 uncu maddesinin ikinci fıkrası kapsamına </a:t>
            </a:r>
            <a:r>
              <a:rPr lang="tr-TR" altLang="tr-TR" sz="1600" dirty="0">
                <a:latin typeface="Calibri" pitchFamily="34" charset="0"/>
              </a:rPr>
              <a:t>giren kurum ve kuruluşlara ait işyerleri, (15/6/2012 tarihi itibariyle)</a:t>
            </a:r>
          </a:p>
          <a:p>
            <a:pPr marL="285750" lvl="0" indent="-285750" algn="just" fontAlgn="auto">
              <a:spcBef>
                <a:spcPts val="0"/>
              </a:spcBef>
              <a:spcAft>
                <a:spcPts val="0"/>
              </a:spcAft>
              <a:buFont typeface="Wingdings" pitchFamily="2" charset="2"/>
              <a:buChar char="v"/>
            </a:pPr>
            <a:r>
              <a:rPr lang="tr-TR" altLang="tr-TR" sz="1600" dirty="0">
                <a:latin typeface="Calibri" pitchFamily="34" charset="0"/>
              </a:rPr>
              <a:t>Sosyal güvenlik destek primine tabi çalışanlar ve yurt dışında çalışan sigortalılar, </a:t>
            </a:r>
          </a:p>
          <a:p>
            <a:pPr lvl="0" algn="just" fontAlgn="auto">
              <a:spcBef>
                <a:spcPts val="0"/>
              </a:spcBef>
              <a:spcAft>
                <a:spcPts val="0"/>
              </a:spcAft>
            </a:pPr>
            <a:r>
              <a:rPr lang="tr-TR" altLang="tr-TR" sz="1600" dirty="0">
                <a:latin typeface="Calibri" pitchFamily="34" charset="0"/>
              </a:rPr>
              <a:t>     hakkında  destek hükümleri uygulanmaz. </a:t>
            </a:r>
          </a:p>
          <a:p>
            <a:pPr lvl="0" algn="just" fontAlgn="auto">
              <a:spcBef>
                <a:spcPts val="0"/>
              </a:spcBef>
              <a:spcAft>
                <a:spcPts val="0"/>
              </a:spcAft>
              <a:defRPr/>
            </a:pPr>
            <a:endParaRPr lang="tr-TR" altLang="tr-TR" sz="1600" b="1" dirty="0">
              <a:latin typeface="Calibri" pitchFamily="34" charset="0"/>
            </a:endParaRPr>
          </a:p>
          <a:p>
            <a:pPr lvl="0" algn="just" fontAlgn="auto">
              <a:spcBef>
                <a:spcPts val="0"/>
              </a:spcBef>
              <a:spcAft>
                <a:spcPts val="0"/>
              </a:spcAft>
              <a:defRPr/>
            </a:pPr>
            <a:endParaRPr lang="tr-TR" altLang="tr-TR" sz="1600" b="1" dirty="0">
              <a:latin typeface="Calibri" pitchFamily="34" charset="0"/>
            </a:endParaRPr>
          </a:p>
          <a:p>
            <a:pPr lvl="0" algn="just" fontAlgn="auto">
              <a:spcBef>
                <a:spcPts val="0"/>
              </a:spcBef>
              <a:spcAft>
                <a:spcPts val="0"/>
              </a:spcAft>
              <a:defRPr/>
            </a:pPr>
            <a:endParaRPr lang="tr-TR" altLang="tr-TR" sz="1600" b="1" dirty="0">
              <a:latin typeface="Calibri" pitchFamily="34" charset="0"/>
            </a:endParaRPr>
          </a:p>
          <a:p>
            <a:pPr lvl="0" algn="just" fontAlgn="auto">
              <a:spcBef>
                <a:spcPts val="0"/>
              </a:spcBef>
              <a:spcAft>
                <a:spcPts val="0"/>
              </a:spcAft>
              <a:defRPr/>
            </a:pPr>
            <a:endParaRPr lang="tr-TR" altLang="tr-TR" sz="1600" dirty="0">
              <a:latin typeface="Calibri" pitchFamily="34" charset="0"/>
            </a:endParaRPr>
          </a:p>
          <a:p>
            <a:pPr lvl="0" algn="just" fontAlgn="auto">
              <a:spcBef>
                <a:spcPts val="0"/>
              </a:spcBef>
              <a:spcAft>
                <a:spcPts val="0"/>
              </a:spcAft>
              <a:defRPr/>
            </a:pPr>
            <a:endParaRPr lang="tr-TR" altLang="tr-TR" sz="1600"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2571750" y="0"/>
            <a:ext cx="6572250" cy="706438"/>
          </a:xfrm>
        </p:spPr>
        <p:txBody>
          <a:bodyPr/>
          <a:lstStyle/>
          <a:p>
            <a:pPr lvl="0" eaLnBrk="1" fontAlgn="auto" hangingPunct="1">
              <a:lnSpc>
                <a:spcPct val="90000"/>
              </a:lnSpc>
              <a:spcBef>
                <a:spcPts val="600"/>
              </a:spcBef>
              <a:spcAft>
                <a:spcPts val="600"/>
              </a:spcAft>
              <a:tabLst>
                <a:tab pos="4848225" algn="l"/>
              </a:tabLst>
            </a:pPr>
            <a:br>
              <a:rPr lang="tr-TR" sz="2000" b="1" kern="1200" dirty="0">
                <a:solidFill>
                  <a:prstClr val="black"/>
                </a:solidFill>
                <a:ea typeface="+mn-ea"/>
                <a:cs typeface="+mn-cs"/>
              </a:rPr>
            </a:br>
            <a:r>
              <a:rPr lang="tr-TR" sz="2200" b="1" kern="1200" dirty="0">
                <a:ea typeface="+mn-ea"/>
                <a:cs typeface="+mn-cs"/>
              </a:rPr>
              <a:t>YARARLANMA ŞARTLARI</a:t>
            </a:r>
            <a:br>
              <a:rPr lang="tr-TR" sz="2000" b="1" kern="1200" dirty="0">
                <a:solidFill>
                  <a:prstClr val="black"/>
                </a:solidFill>
                <a:ea typeface="+mn-ea"/>
                <a:cs typeface="+mn-cs"/>
              </a:rPr>
            </a:br>
            <a:endParaRPr lang="tr-TR" altLang="tr-TR" b="1" dirty="0">
              <a:cs typeface="Arial" charset="0"/>
            </a:endParaRPr>
          </a:p>
        </p:txBody>
      </p:sp>
      <p:sp>
        <p:nvSpPr>
          <p:cNvPr id="29698" name="Slayt Numarası Yer Tutucusu 1"/>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a:t>              </a:t>
            </a:r>
            <a:endParaRPr lang="tr-TR" sz="1400" dirty="0"/>
          </a:p>
        </p:txBody>
      </p:sp>
      <p:sp>
        <p:nvSpPr>
          <p:cNvPr id="29699" name="İçerik Yer Tutucusu 2"/>
          <p:cNvSpPr>
            <a:spLocks noGrp="1"/>
          </p:cNvSpPr>
          <p:nvPr>
            <p:ph idx="4294967295"/>
          </p:nvPr>
        </p:nvSpPr>
        <p:spPr bwMode="auto">
          <a:xfrm>
            <a:off x="179512" y="836712"/>
            <a:ext cx="8640638" cy="5592663"/>
          </a:xfrm>
          <a:prstGeom prst="rect">
            <a:avLst/>
          </a:prstGeom>
          <a:noFill/>
          <a:ln>
            <a:miter lim="800000"/>
            <a:headEnd/>
            <a:tailEnd/>
          </a:ln>
        </p:spPr>
        <p:txBody>
          <a:bodyPr/>
          <a:lstStyle/>
          <a:p>
            <a:pPr lvl="0" algn="just" eaLnBrk="1" fontAlgn="auto" hangingPunct="1">
              <a:lnSpc>
                <a:spcPct val="90000"/>
              </a:lnSpc>
              <a:spcBef>
                <a:spcPts val="600"/>
              </a:spcBef>
              <a:spcAft>
                <a:spcPts val="600"/>
              </a:spcAft>
              <a:buClrTx/>
              <a:buFont typeface="Wingdings" pitchFamily="2" charset="2"/>
              <a:buChar char="v"/>
              <a:tabLst>
                <a:tab pos="4848225" algn="l"/>
              </a:tabLst>
            </a:pPr>
            <a:endParaRPr lang="tr-TR" altLang="tr-TR" sz="1600" b="0" kern="1200" dirty="0">
              <a:latin typeface="Calibri"/>
            </a:endParaRPr>
          </a:p>
          <a:p>
            <a:pPr lvl="0" algn="just" eaLnBrk="1" fontAlgn="auto" hangingPunct="1">
              <a:lnSpc>
                <a:spcPct val="90000"/>
              </a:lnSpc>
              <a:spcBef>
                <a:spcPts val="600"/>
              </a:spcBef>
              <a:spcAft>
                <a:spcPts val="600"/>
              </a:spcAft>
              <a:buClrTx/>
              <a:buFont typeface="Wingdings" pitchFamily="2" charset="2"/>
              <a:buChar char="v"/>
              <a:tabLst>
                <a:tab pos="4848225" algn="l"/>
              </a:tabLst>
            </a:pPr>
            <a:r>
              <a:rPr lang="tr-TR" altLang="tr-TR" sz="1600" b="0" kern="1200" dirty="0">
                <a:latin typeface="Calibri"/>
              </a:rPr>
              <a:t>Ekonomi Bakanlığınca düzenlenen </a:t>
            </a:r>
            <a:r>
              <a:rPr lang="tr-TR" altLang="tr-TR" sz="1600" kern="1200" dirty="0">
                <a:latin typeface="Calibri"/>
              </a:rPr>
              <a:t>teşvik belgesinin</a:t>
            </a:r>
            <a:r>
              <a:rPr lang="tr-TR" altLang="tr-TR" sz="1600" b="0" kern="1200" dirty="0">
                <a:latin typeface="Calibri"/>
              </a:rPr>
              <a:t> alınmış olması,</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a:latin typeface="Calibri"/>
              </a:rPr>
              <a:t>Teşvik belgesinin </a:t>
            </a:r>
            <a:r>
              <a:rPr lang="tr-TR" altLang="tr-TR" sz="1600" kern="1200" dirty="0">
                <a:latin typeface="Calibri"/>
              </a:rPr>
              <a:t>tamamlama vizesinin yapılmış </a:t>
            </a:r>
            <a:r>
              <a:rPr lang="tr-TR" altLang="tr-TR" sz="1600" b="0" kern="1200" dirty="0">
                <a:latin typeface="Calibri"/>
              </a:rPr>
              <a:t>olması (gemi yatırımları hariç),	</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a:latin typeface="Calibri"/>
              </a:rPr>
              <a:t>İşverenin </a:t>
            </a:r>
            <a:r>
              <a:rPr lang="tr-TR" altLang="tr-TR" sz="1600" kern="1200" dirty="0">
                <a:latin typeface="Calibri"/>
              </a:rPr>
              <a:t>Türkiye genelinde </a:t>
            </a:r>
            <a:r>
              <a:rPr lang="tr-TR" altLang="tr-TR" sz="1600" b="0" kern="1200" dirty="0">
                <a:latin typeface="Calibri"/>
              </a:rPr>
              <a:t>yasal ödeme süresi geçmiş prim ve idari para cezası </a:t>
            </a:r>
            <a:r>
              <a:rPr lang="tr-TR" altLang="tr-TR" sz="1600" kern="1200" dirty="0">
                <a:latin typeface="Calibri"/>
              </a:rPr>
              <a:t>borcunun bulunmaması</a:t>
            </a:r>
            <a:r>
              <a:rPr lang="tr-TR" altLang="tr-TR" sz="1600" b="0" kern="1200" dirty="0">
                <a:latin typeface="Calibri"/>
              </a:rPr>
              <a:t>, </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a:latin typeface="Calibri"/>
              </a:rPr>
              <a:t>6183 sayılı Amme Alacaklarının Tahsil Usulü Hakkında Kanunun 22/A maddesi uyarınca Maliye Bakanlığı tahsilat dairelerine müracaat tarihinden önceki </a:t>
            </a:r>
            <a:r>
              <a:rPr lang="tr-TR" altLang="tr-TR" sz="1600" kern="1200" dirty="0">
                <a:latin typeface="Calibri"/>
              </a:rPr>
              <a:t>15 gün içinde vadesi geçmiş vergi borcunun bulunmaması</a:t>
            </a:r>
            <a:r>
              <a:rPr lang="tr-TR" altLang="tr-TR" sz="1600" b="0" kern="1200" dirty="0">
                <a:latin typeface="Calibri"/>
              </a:rPr>
              <a:t>,</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p>
          <a:p>
            <a:pPr lvl="0" algn="just" eaLnBrk="1" fontAlgn="auto" hangingPunct="1">
              <a:lnSpc>
                <a:spcPct val="90000"/>
              </a:lnSpc>
              <a:spcBef>
                <a:spcPts val="0"/>
              </a:spcBef>
              <a:spcAft>
                <a:spcPts val="0"/>
              </a:spcAft>
              <a:buClrTx/>
              <a:buFont typeface="Wingdings" pitchFamily="2" charset="2"/>
              <a:buChar char="v"/>
              <a:defRPr/>
            </a:pPr>
            <a:r>
              <a:rPr lang="tr-TR" altLang="tr-TR" sz="1600" kern="1200" dirty="0">
                <a:latin typeface="Calibri"/>
              </a:rPr>
              <a:t>e-Borcu Yoktur </a:t>
            </a:r>
            <a:r>
              <a:rPr lang="tr-TR" altLang="tr-TR" sz="1600" b="0" kern="1200" dirty="0">
                <a:latin typeface="Calibri"/>
              </a:rPr>
              <a:t>aktivasyonu için başvuruda bulunulması,</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a:latin typeface="Calibri"/>
              </a:rPr>
              <a:t>Aylık prim ve hizmet belgelerinin (25510,16322,26322) </a:t>
            </a:r>
            <a:r>
              <a:rPr lang="tr-TR" altLang="tr-TR" sz="1600" kern="1200" dirty="0">
                <a:latin typeface="Calibri"/>
              </a:rPr>
              <a:t>yasal süresi içinde </a:t>
            </a:r>
            <a:r>
              <a:rPr lang="tr-TR" altLang="tr-TR" sz="1600" b="0" kern="1200" dirty="0">
                <a:latin typeface="Calibri"/>
              </a:rPr>
              <a:t>Kuruma verilmesi,</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p>
          <a:p>
            <a:pPr lvl="0" algn="just" eaLnBrk="1" fontAlgn="auto" hangingPunct="1">
              <a:lnSpc>
                <a:spcPct val="90000"/>
              </a:lnSpc>
              <a:spcBef>
                <a:spcPts val="0"/>
              </a:spcBef>
              <a:spcAft>
                <a:spcPts val="0"/>
              </a:spcAft>
              <a:buClrTx/>
              <a:buFont typeface="Wingdings" pitchFamily="2" charset="2"/>
              <a:buChar char="v"/>
              <a:defRPr/>
            </a:pPr>
            <a:r>
              <a:rPr lang="tr-TR" altLang="tr-TR" sz="1600" b="0" kern="1200" dirty="0">
                <a:latin typeface="Calibri"/>
              </a:rPr>
              <a:t>Tahakkuk eden sigorta primlerinin </a:t>
            </a:r>
            <a:r>
              <a:rPr lang="tr-TR" altLang="tr-TR" sz="1600" kern="1200" dirty="0">
                <a:latin typeface="Calibri"/>
              </a:rPr>
              <a:t>yasal süresi </a:t>
            </a:r>
            <a:r>
              <a:rPr lang="tr-TR" altLang="tr-TR" sz="1600" b="0" kern="1200" dirty="0">
                <a:latin typeface="Calibri"/>
              </a:rPr>
              <a:t>içinde ödenmesi,</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a:t>
            </a:r>
          </a:p>
          <a:p>
            <a:pPr lvl="0" algn="just" eaLnBrk="1" fontAlgn="auto" hangingPunct="1">
              <a:lnSpc>
                <a:spcPct val="90000"/>
              </a:lnSpc>
              <a:spcBef>
                <a:spcPts val="0"/>
              </a:spcBef>
              <a:spcAft>
                <a:spcPts val="0"/>
              </a:spcAft>
              <a:buClrTx/>
              <a:buFont typeface="Wingdings" pitchFamily="2" charset="2"/>
              <a:buChar char="v"/>
              <a:defRPr/>
            </a:pPr>
            <a:r>
              <a:rPr lang="tr-TR" altLang="tr-TR" sz="1600" kern="1200" dirty="0">
                <a:latin typeface="Calibri"/>
              </a:rPr>
              <a:t>Kayıt dışı sigortalı</a:t>
            </a:r>
            <a:r>
              <a:rPr lang="tr-TR" altLang="tr-TR" sz="1600" b="0" kern="1200" dirty="0">
                <a:latin typeface="Calibri"/>
              </a:rPr>
              <a:t> çalıştırıldığı veya </a:t>
            </a:r>
            <a:r>
              <a:rPr lang="tr-TR" altLang="tr-TR" sz="1600" kern="1200" dirty="0">
                <a:latin typeface="Calibri"/>
              </a:rPr>
              <a:t>sahte sigortalı </a:t>
            </a:r>
            <a:r>
              <a:rPr lang="tr-TR" altLang="tr-TR" sz="1600" b="0" kern="1200" dirty="0">
                <a:latin typeface="Calibri"/>
              </a:rPr>
              <a:t>bildiriminde bulunulduğu yönünde bir tespitin bulunmaması,</a:t>
            </a:r>
          </a:p>
          <a:p>
            <a:pPr marL="0" lvl="0" indent="0" algn="just" eaLnBrk="1" fontAlgn="auto" hangingPunct="1">
              <a:lnSpc>
                <a:spcPct val="90000"/>
              </a:lnSpc>
              <a:spcBef>
                <a:spcPts val="0"/>
              </a:spcBef>
              <a:spcAft>
                <a:spcPts val="0"/>
              </a:spcAft>
              <a:buClrTx/>
              <a:buNone/>
              <a:defRPr/>
            </a:pPr>
            <a:r>
              <a:rPr lang="tr-TR" altLang="tr-TR" sz="1600" b="0" kern="1200" dirty="0">
                <a:latin typeface="Calibri"/>
              </a:rPr>
              <a:t>       gerekmektedir.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878214289"/>
              </p:ext>
            </p:extLst>
          </p:nvPr>
        </p:nvGraphicFramePr>
        <p:xfrm>
          <a:off x="467544" y="836715"/>
          <a:ext cx="8281045" cy="5577993"/>
        </p:xfrm>
        <a:graphic>
          <a:graphicData uri="http://schemas.openxmlformats.org/drawingml/2006/table">
            <a:tbl>
              <a:tblPr>
                <a:tableStyleId>{5C22544A-7EE6-4342-B048-85BDC9FD1C3A}</a:tableStyleId>
              </a:tblPr>
              <a:tblGrid>
                <a:gridCol w="1152128">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512293">
                  <a:extLst>
                    <a:ext uri="{9D8B030D-6E8A-4147-A177-3AD203B41FA5}">
                      <a16:colId xmlns:a16="http://schemas.microsoft.com/office/drawing/2014/main" val="20005"/>
                    </a:ext>
                  </a:extLst>
                </a:gridCol>
              </a:tblGrid>
              <a:tr h="374709">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1.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2.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3.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4.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5.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b="1" dirty="0">
                          <a:effectLst/>
                          <a:latin typeface="Calibri" panose="020F0502020204030204" pitchFamily="34" charset="0"/>
                          <a:cs typeface="Calibri" panose="020F0502020204030204" pitchFamily="34" charset="0"/>
                        </a:rPr>
                        <a:t>6. Bölge</a:t>
                      </a:r>
                      <a:endParaRPr lang="tr-TR" sz="1500" b="1"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0"/>
                  </a:ext>
                </a:extLst>
              </a:tr>
              <a:tr h="25536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Ankara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Adana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Balıkesir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Afyonkarahisar</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Adıyaman</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Ağrı</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1"/>
                  </a:ext>
                </a:extLst>
              </a:tr>
              <a:tr h="255362">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Antalya</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Aydın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Bilecik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Amasya</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Aksaray</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Ardahan</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2"/>
                  </a:ext>
                </a:extLst>
              </a:tr>
              <a:tr h="255362">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Bursa</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Bolu</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Burdur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Artvin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Bayburt</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Batman</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3"/>
                  </a:ext>
                </a:extLst>
              </a:tr>
              <a:tr h="36507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Eskişehir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Çanakkale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Gaziantep</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Bartın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Çankırı</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Bingöl</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4"/>
                  </a:ext>
                </a:extLst>
              </a:tr>
              <a:tr h="25536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İstanbul</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Denizli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Karabük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Çorum</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Erzurum</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Bitlis</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5"/>
                  </a:ext>
                </a:extLst>
              </a:tr>
              <a:tr h="25536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İzmir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Edirne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Karaman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Düzce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Giresun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Diyarbakır</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6"/>
                  </a:ext>
                </a:extLst>
              </a:tr>
              <a:tr h="255362">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Kocaeli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Isparta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Manisa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Elazığ</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Gümüşhane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Hakkari</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7"/>
                  </a:ext>
                </a:extLst>
              </a:tr>
              <a:tr h="391664">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Muğla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Kayseri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en-US" sz="1500" dirty="0">
                          <a:effectLst/>
                          <a:latin typeface="Calibri" panose="020F0502020204030204" pitchFamily="34" charset="0"/>
                          <a:cs typeface="Calibri" panose="020F0502020204030204" pitchFamily="34" charset="0"/>
                        </a:rPr>
                        <a:t>Mersin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Erzincan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Kahramanmaraş</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Iğdır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8"/>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Kırklareli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Samsun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Hatay</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Kilis</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Kars</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09"/>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Konya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Trabzon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Kastamonu</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Niğde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Mardin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0"/>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Sakarya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Uşak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Kırıkkale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Ordu</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Muş</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1"/>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Tekirdağ</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Zonguldak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Kırşehir</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Osmaniye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Siirt</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2"/>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Yalova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Kütahya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Sinop</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Şanlıurfa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3"/>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Malatya</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Tokat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Şırnak</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4"/>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Nevşehir</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Tunceli</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Van</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5"/>
                  </a:ext>
                </a:extLst>
              </a:tr>
              <a:tr h="766088">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ctr">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Rize</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Yozgat</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Bozcaada ve Gökçeada İlçeleri</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6"/>
                  </a:ext>
                </a:extLst>
              </a:tr>
              <a:tr h="255362">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ctr">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a:effectLst/>
                          <a:latin typeface="Calibri" panose="020F0502020204030204" pitchFamily="34" charset="0"/>
                          <a:cs typeface="Calibri" panose="020F0502020204030204" pitchFamily="34" charset="0"/>
                        </a:rPr>
                        <a:t> </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a:effectLst/>
                          <a:latin typeface="Calibri" panose="020F0502020204030204" pitchFamily="34" charset="0"/>
                          <a:cs typeface="Calibri" panose="020F0502020204030204" pitchFamily="34" charset="0"/>
                        </a:rPr>
                        <a:t>Sivas</a:t>
                      </a:r>
                      <a:endParaRPr lang="tr-TR" sz="150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indent="152400" algn="l">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tc>
                  <a:txBody>
                    <a:bodyPr/>
                    <a:lstStyle/>
                    <a:p>
                      <a:pPr algn="l">
                        <a:lnSpc>
                          <a:spcPct val="115000"/>
                        </a:lnSpc>
                        <a:spcAft>
                          <a:spcPts val="0"/>
                        </a:spcAft>
                      </a:pPr>
                      <a:r>
                        <a:rPr lang="tr-TR" sz="1500" dirty="0">
                          <a:effectLst/>
                          <a:latin typeface="Calibri" panose="020F0502020204030204" pitchFamily="34" charset="0"/>
                          <a:cs typeface="Calibri" panose="020F0502020204030204" pitchFamily="34" charset="0"/>
                        </a:rPr>
                        <a:t> </a:t>
                      </a:r>
                      <a:endParaRPr lang="tr-TR" sz="1500" dirty="0">
                        <a:effectLst/>
                        <a:latin typeface="Calibri" panose="020F0502020204030204" pitchFamily="34" charset="0"/>
                        <a:ea typeface="Calibri"/>
                        <a:cs typeface="Calibri" panose="020F0502020204030204" pitchFamily="34" charset="0"/>
                      </a:endParaRPr>
                    </a:p>
                  </a:txBody>
                  <a:tcPr marL="38384" marR="38384" marT="0" marB="0" anchor="ctr"/>
                </a:tc>
                <a:extLst>
                  <a:ext uri="{0D108BD9-81ED-4DB2-BD59-A6C34878D82A}">
                    <a16:rowId xmlns:a16="http://schemas.microsoft.com/office/drawing/2014/main" val="10017"/>
                  </a:ext>
                </a:extLst>
              </a:tr>
            </a:tbl>
          </a:graphicData>
        </a:graphic>
      </p:graphicFrame>
      <p:sp>
        <p:nvSpPr>
          <p:cNvPr id="66697" name="Başlık 2"/>
          <p:cNvSpPr>
            <a:spLocks noGrp="1"/>
          </p:cNvSpPr>
          <p:nvPr>
            <p:ph type="title"/>
          </p:nvPr>
        </p:nvSpPr>
        <p:spPr>
          <a:xfrm>
            <a:off x="2571750" y="0"/>
            <a:ext cx="6572250" cy="706438"/>
          </a:xfrm>
        </p:spPr>
        <p:txBody>
          <a:bodyPr/>
          <a:lstStyle/>
          <a:p>
            <a:r>
              <a:rPr lang="tr-TR" sz="2200" b="1" dirty="0"/>
              <a:t>YATIRIMLARDA DEVLET YARDIMLARI </a:t>
            </a:r>
            <a:br>
              <a:rPr lang="tr-TR" sz="2200" b="1" dirty="0"/>
            </a:br>
            <a:r>
              <a:rPr lang="tr-TR" sz="2200" b="1" dirty="0"/>
              <a:t>HAKKINDA KARAR 2012/1 SAYILI TEBLİĞ</a:t>
            </a:r>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a:t>              </a:t>
            </a:r>
            <a:endParaRPr lang="tr-TR" sz="1400" dirty="0"/>
          </a:p>
        </p:txBody>
      </p:sp>
    </p:spTree>
    <p:extLst>
      <p:ext uri="{BB962C8B-B14F-4D97-AF65-F5344CB8AC3E}">
        <p14:creationId xmlns:p14="http://schemas.microsoft.com/office/powerpoint/2010/main" val="3045126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000" b="1" dirty="0">
                <a:latin typeface="Arial" pitchFamily="34" charset="0"/>
                <a:cs typeface="Arial" pitchFamily="34" charset="0"/>
              </a:rPr>
              <a:t>2012/1 SAYILI TEBLİĞ UYARINCA </a:t>
            </a:r>
            <a:br>
              <a:rPr lang="tr-TR" altLang="tr-TR" sz="2000" b="1" dirty="0">
                <a:latin typeface="Arial" pitchFamily="34" charset="0"/>
                <a:cs typeface="Arial" pitchFamily="34" charset="0"/>
              </a:rPr>
            </a:br>
            <a:r>
              <a:rPr lang="tr-TR" altLang="tr-TR" sz="2000" b="1" dirty="0">
                <a:latin typeface="Arial" pitchFamily="34" charset="0"/>
                <a:cs typeface="Arial" pitchFamily="34" charset="0"/>
              </a:rPr>
              <a:t>DESTEKTEN YARARLANILACAK SÜRE</a:t>
            </a:r>
            <a:endParaRPr lang="tr-TR" sz="2000" dirty="0"/>
          </a:p>
        </p:txBody>
      </p:sp>
      <p:sp>
        <p:nvSpPr>
          <p:cNvPr id="3" name="İçerik Yer Tutucusu 2"/>
          <p:cNvSpPr>
            <a:spLocks noGrp="1"/>
          </p:cNvSpPr>
          <p:nvPr>
            <p:ph idx="1"/>
          </p:nvPr>
        </p:nvSpPr>
        <p:spPr>
          <a:xfrm>
            <a:off x="304800" y="1071546"/>
            <a:ext cx="8610600" cy="5453798"/>
          </a:xfrm>
        </p:spPr>
        <p:txBody>
          <a:bodyPr/>
          <a:lstStyle/>
          <a:p>
            <a:pPr marL="0" indent="0" algn="just">
              <a:buNone/>
            </a:pPr>
            <a:r>
              <a:rPr lang="tr-TR" sz="1600" b="0" dirty="0"/>
              <a:t>     2012/1 sayılı Tebliğ ile yapılan düzenleme neticesinde bölgelere göre destekten yararlanılacak olan azami süreler (gemi yatırımları hariç olmak üzere) aşağıda belirtildiği gibi düzenlenmiştir.</a:t>
            </a: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a:t>     </a:t>
            </a:r>
            <a:endParaRPr lang="tr-TR" sz="1400" dirty="0"/>
          </a:p>
        </p:txBody>
      </p:sp>
      <p:graphicFrame>
        <p:nvGraphicFramePr>
          <p:cNvPr id="5" name="Tablo 4"/>
          <p:cNvGraphicFramePr>
            <a:graphicFrameLocks noGrp="1"/>
          </p:cNvGraphicFramePr>
          <p:nvPr>
            <p:extLst>
              <p:ext uri="{D42A27DB-BD31-4B8C-83A1-F6EECF244321}">
                <p14:modId xmlns:p14="http://schemas.microsoft.com/office/powerpoint/2010/main" val="3793989305"/>
              </p:ext>
            </p:extLst>
          </p:nvPr>
        </p:nvGraphicFramePr>
        <p:xfrm>
          <a:off x="611188" y="2492375"/>
          <a:ext cx="5473700" cy="586309"/>
        </p:xfrm>
        <a:graphic>
          <a:graphicData uri="http://schemas.openxmlformats.org/drawingml/2006/table">
            <a:tbl>
              <a:tblPr bandRow="1">
                <a:tableStyleId>{5C22544A-7EE6-4342-B048-85BDC9FD1C3A}</a:tableStyleId>
              </a:tblPr>
              <a:tblGrid>
                <a:gridCol w="5473700">
                  <a:extLst>
                    <a:ext uri="{9D8B030D-6E8A-4147-A177-3AD203B41FA5}">
                      <a16:colId xmlns:a16="http://schemas.microsoft.com/office/drawing/2014/main" val="20000"/>
                    </a:ext>
                  </a:extLst>
                </a:gridCol>
              </a:tblGrid>
              <a:tr h="586309">
                <a:tc>
                  <a:txBody>
                    <a:bodyPr/>
                    <a:lstStyle/>
                    <a:p>
                      <a:pPr algn="ctr"/>
                      <a:r>
                        <a:rPr lang="tr-TR" sz="1500" dirty="0">
                          <a:latin typeface="Calibri" panose="020F0502020204030204" pitchFamily="34" charset="0"/>
                          <a:cs typeface="Calibri" panose="020F0502020204030204" pitchFamily="34" charset="0"/>
                        </a:rPr>
                        <a:t>Büyük ölçekli yatırımlar ile bölgesel teşvik uygulamaları kapsamında desteklenen yatırımlarda</a:t>
                      </a:r>
                    </a:p>
                  </a:txBody>
                  <a:tcPr marL="91445" marR="91445" marT="45694" marB="45694"/>
                </a:tc>
                <a:extLst>
                  <a:ext uri="{0D108BD9-81ED-4DB2-BD59-A6C34878D82A}">
                    <a16:rowId xmlns:a16="http://schemas.microsoft.com/office/drawing/2014/main" val="10000"/>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306825297"/>
              </p:ext>
            </p:extLst>
          </p:nvPr>
        </p:nvGraphicFramePr>
        <p:xfrm>
          <a:off x="611188" y="3212976"/>
          <a:ext cx="5472980" cy="2103120"/>
        </p:xfrm>
        <a:graphic>
          <a:graphicData uri="http://schemas.openxmlformats.org/drawingml/2006/table">
            <a:tbl>
              <a:tblPr bandRow="1">
                <a:tableStyleId>{5C22544A-7EE6-4342-B048-85BDC9FD1C3A}</a:tableStyleId>
              </a:tblPr>
              <a:tblGrid>
                <a:gridCol w="2310813">
                  <a:extLst>
                    <a:ext uri="{9D8B030D-6E8A-4147-A177-3AD203B41FA5}">
                      <a16:colId xmlns:a16="http://schemas.microsoft.com/office/drawing/2014/main" val="20000"/>
                    </a:ext>
                  </a:extLst>
                </a:gridCol>
                <a:gridCol w="3162167">
                  <a:extLst>
                    <a:ext uri="{9D8B030D-6E8A-4147-A177-3AD203B41FA5}">
                      <a16:colId xmlns:a16="http://schemas.microsoft.com/office/drawing/2014/main" val="20001"/>
                    </a:ext>
                  </a:extLst>
                </a:gridCol>
              </a:tblGrid>
              <a:tr h="360040">
                <a:tc>
                  <a:txBody>
                    <a:bodyPr/>
                    <a:lstStyle/>
                    <a:p>
                      <a:pPr algn="ctr">
                        <a:lnSpc>
                          <a:spcPct val="115000"/>
                        </a:lnSpc>
                        <a:spcAft>
                          <a:spcPts val="0"/>
                        </a:spcAft>
                      </a:pPr>
                      <a:endParaRPr lang="tr-TR" sz="1500" dirty="0">
                        <a:effectLst/>
                        <a:latin typeface="Calibri" panose="020F0502020204030204" pitchFamily="34" charset="0"/>
                        <a:ea typeface="Calibri"/>
                        <a:cs typeface="Calibri" panose="020F0502020204030204" pitchFamily="34" charset="0"/>
                      </a:endParaRPr>
                    </a:p>
                    <a:p>
                      <a:pPr algn="ctr">
                        <a:lnSpc>
                          <a:spcPct val="115000"/>
                        </a:lnSpc>
                        <a:spcAft>
                          <a:spcPts val="0"/>
                        </a:spcAft>
                      </a:pPr>
                      <a:r>
                        <a:rPr lang="tr-TR" sz="1500" dirty="0">
                          <a:effectLst/>
                          <a:latin typeface="Calibri" panose="020F0502020204030204" pitchFamily="34" charset="0"/>
                          <a:ea typeface="Calibri"/>
                          <a:cs typeface="Calibri" panose="020F0502020204030204" pitchFamily="34" charset="0"/>
                        </a:rPr>
                        <a:t>Bölgeler</a:t>
                      </a:r>
                    </a:p>
                  </a:txBody>
                  <a:tcPr marL="68584" marR="68584" marT="0" marB="0"/>
                </a:tc>
                <a:tc>
                  <a:txBody>
                    <a:bodyPr/>
                    <a:lstStyle/>
                    <a:p>
                      <a:pPr algn="ctr">
                        <a:lnSpc>
                          <a:spcPct val="115000"/>
                        </a:lnSpc>
                        <a:spcAft>
                          <a:spcPts val="0"/>
                        </a:spcAft>
                      </a:pPr>
                      <a:endParaRPr lang="tr-TR" sz="1500" dirty="0">
                        <a:effectLst/>
                        <a:latin typeface="Calibri" panose="020F0502020204030204" pitchFamily="34" charset="0"/>
                        <a:ea typeface="Calibri"/>
                        <a:cs typeface="Calibri" panose="020F0502020204030204" pitchFamily="34" charset="0"/>
                      </a:endParaRPr>
                    </a:p>
                    <a:p>
                      <a:pPr algn="ctr">
                        <a:lnSpc>
                          <a:spcPct val="115000"/>
                        </a:lnSpc>
                        <a:spcAft>
                          <a:spcPts val="0"/>
                        </a:spcAft>
                      </a:pPr>
                      <a:r>
                        <a:rPr lang="tr-TR" sz="1500" dirty="0">
                          <a:effectLst/>
                          <a:latin typeface="Calibri" panose="020F0502020204030204" pitchFamily="34" charset="0"/>
                          <a:ea typeface="Calibri"/>
                          <a:cs typeface="Calibri" panose="020F0502020204030204" pitchFamily="34" charset="0"/>
                        </a:rPr>
                        <a:t>Uygulama</a:t>
                      </a:r>
                      <a:r>
                        <a:rPr lang="tr-TR" sz="1500" baseline="0" dirty="0">
                          <a:effectLst/>
                          <a:latin typeface="Calibri" panose="020F0502020204030204" pitchFamily="34" charset="0"/>
                          <a:ea typeface="Calibri"/>
                          <a:cs typeface="Calibri" panose="020F0502020204030204" pitchFamily="34" charset="0"/>
                        </a:rPr>
                        <a:t> Süresi</a:t>
                      </a:r>
                      <a:endParaRPr lang="tr-TR" sz="1500" dirty="0">
                        <a:effectLst/>
                        <a:latin typeface="Calibri" panose="020F0502020204030204" pitchFamily="34" charset="0"/>
                        <a:ea typeface="Calibri"/>
                        <a:cs typeface="Calibri" panose="020F0502020204030204" pitchFamily="34" charset="0"/>
                      </a:endParaRPr>
                    </a:p>
                  </a:txBody>
                  <a:tcPr marL="68584" marR="68584" marT="0" marB="0"/>
                </a:tc>
                <a:extLst>
                  <a:ext uri="{0D108BD9-81ED-4DB2-BD59-A6C34878D82A}">
                    <a16:rowId xmlns:a16="http://schemas.microsoft.com/office/drawing/2014/main" val="10000"/>
                  </a:ext>
                </a:extLst>
              </a:tr>
              <a:tr h="231946">
                <a:tc>
                  <a:txBody>
                    <a:bodyPr/>
                    <a:lstStyle/>
                    <a:p>
                      <a:pPr algn="ctr">
                        <a:lnSpc>
                          <a:spcPct val="115000"/>
                        </a:lnSpc>
                        <a:spcAft>
                          <a:spcPts val="0"/>
                        </a:spcAft>
                      </a:pPr>
                      <a:r>
                        <a:rPr lang="tr-TR" sz="1500" dirty="0">
                          <a:effectLst/>
                          <a:latin typeface="Calibri" panose="020F0502020204030204" pitchFamily="34" charset="0"/>
                          <a:ea typeface="Calibri"/>
                          <a:cs typeface="Calibri" panose="020F0502020204030204" pitchFamily="34" charset="0"/>
                        </a:rPr>
                        <a:t>1</a:t>
                      </a:r>
                    </a:p>
                  </a:txBody>
                  <a:tcPr marL="68584" marR="68584" marT="0" marB="0"/>
                </a:tc>
                <a:tc>
                  <a:txBody>
                    <a:bodyPr/>
                    <a:lstStyle/>
                    <a:p>
                      <a:pPr algn="ctr">
                        <a:lnSpc>
                          <a:spcPct val="115000"/>
                        </a:lnSpc>
                        <a:spcAft>
                          <a:spcPts val="0"/>
                        </a:spcAft>
                      </a:pPr>
                      <a:r>
                        <a:rPr lang="tr-TR" sz="1500" dirty="0">
                          <a:effectLst/>
                          <a:latin typeface="Calibri" panose="020F0502020204030204" pitchFamily="34" charset="0"/>
                          <a:ea typeface="Calibri"/>
                          <a:cs typeface="Calibri" panose="020F0502020204030204" pitchFamily="34" charset="0"/>
                        </a:rPr>
                        <a:t>2 yıl</a:t>
                      </a:r>
                    </a:p>
                  </a:txBody>
                  <a:tcPr marL="68584" marR="68584" marT="0" marB="0" anchor="ctr"/>
                </a:tc>
                <a:extLst>
                  <a:ext uri="{0D108BD9-81ED-4DB2-BD59-A6C34878D82A}">
                    <a16:rowId xmlns:a16="http://schemas.microsoft.com/office/drawing/2014/main" val="10001"/>
                  </a:ext>
                </a:extLst>
              </a:tr>
              <a:tr h="231946">
                <a:tc>
                  <a:txBody>
                    <a:bodyPr/>
                    <a:lstStyle/>
                    <a:p>
                      <a:pPr algn="ctr">
                        <a:lnSpc>
                          <a:spcPct val="115000"/>
                        </a:lnSpc>
                        <a:spcAft>
                          <a:spcPts val="0"/>
                        </a:spcAft>
                      </a:pPr>
                      <a:r>
                        <a:rPr lang="tr-TR" sz="1500" dirty="0">
                          <a:effectLst/>
                          <a:latin typeface="Calibri" panose="020F0502020204030204" pitchFamily="34" charset="0"/>
                          <a:ea typeface="Calibri"/>
                          <a:cs typeface="Calibri" panose="020F0502020204030204" pitchFamily="34" charset="0"/>
                        </a:rPr>
                        <a:t>2</a:t>
                      </a:r>
                    </a:p>
                  </a:txBody>
                  <a:tcPr marL="68584" marR="68584" marT="0" marB="0"/>
                </a:tc>
                <a:tc>
                  <a:txBody>
                    <a:bodyPr/>
                    <a:lstStyle/>
                    <a:p>
                      <a:pPr algn="ctr">
                        <a:lnSpc>
                          <a:spcPct val="115000"/>
                        </a:lnSpc>
                        <a:spcAft>
                          <a:spcPts val="0"/>
                        </a:spcAft>
                      </a:pPr>
                      <a:r>
                        <a:rPr lang="tr-TR" sz="1500" dirty="0">
                          <a:effectLst/>
                          <a:latin typeface="Calibri" panose="020F0502020204030204" pitchFamily="34" charset="0"/>
                          <a:ea typeface="Calibri"/>
                          <a:cs typeface="Calibri" panose="020F0502020204030204" pitchFamily="34" charset="0"/>
                        </a:rPr>
                        <a:t>3 yıl</a:t>
                      </a:r>
                    </a:p>
                  </a:txBody>
                  <a:tcPr marL="68584" marR="68584" marT="0" marB="0" anchor="ctr"/>
                </a:tc>
                <a:extLst>
                  <a:ext uri="{0D108BD9-81ED-4DB2-BD59-A6C34878D82A}">
                    <a16:rowId xmlns:a16="http://schemas.microsoft.com/office/drawing/2014/main" val="10002"/>
                  </a:ext>
                </a:extLst>
              </a:tr>
              <a:tr h="231946">
                <a:tc>
                  <a:txBody>
                    <a:bodyPr/>
                    <a:lstStyle/>
                    <a:p>
                      <a:pPr algn="ctr">
                        <a:lnSpc>
                          <a:spcPct val="115000"/>
                        </a:lnSpc>
                        <a:spcAft>
                          <a:spcPts val="0"/>
                        </a:spcAft>
                      </a:pPr>
                      <a:r>
                        <a:rPr lang="tr-TR" sz="1500" dirty="0">
                          <a:effectLst/>
                          <a:latin typeface="Calibri" panose="020F0502020204030204" pitchFamily="34" charset="0"/>
                          <a:ea typeface="Calibri"/>
                          <a:cs typeface="Calibri" panose="020F0502020204030204" pitchFamily="34" charset="0"/>
                        </a:rPr>
                        <a:t>3</a:t>
                      </a:r>
                    </a:p>
                  </a:txBody>
                  <a:tcPr marL="68584" marR="68584" marT="0" marB="0"/>
                </a:tc>
                <a:tc>
                  <a:txBody>
                    <a:bodyPr/>
                    <a:lstStyle/>
                    <a:p>
                      <a:pPr algn="ctr">
                        <a:lnSpc>
                          <a:spcPct val="115000"/>
                        </a:lnSpc>
                        <a:spcAft>
                          <a:spcPts val="0"/>
                        </a:spcAft>
                      </a:pPr>
                      <a:r>
                        <a:rPr lang="tr-TR" sz="1500" dirty="0">
                          <a:effectLst/>
                          <a:latin typeface="Calibri" panose="020F0502020204030204" pitchFamily="34" charset="0"/>
                          <a:ea typeface="Calibri"/>
                          <a:cs typeface="Calibri" panose="020F0502020204030204" pitchFamily="34" charset="0"/>
                        </a:rPr>
                        <a:t>5 yıl</a:t>
                      </a:r>
                    </a:p>
                  </a:txBody>
                  <a:tcPr marL="68584" marR="68584" marT="0" marB="0" anchor="ctr"/>
                </a:tc>
                <a:extLst>
                  <a:ext uri="{0D108BD9-81ED-4DB2-BD59-A6C34878D82A}">
                    <a16:rowId xmlns:a16="http://schemas.microsoft.com/office/drawing/2014/main" val="10003"/>
                  </a:ext>
                </a:extLst>
              </a:tr>
              <a:tr h="231946">
                <a:tc>
                  <a:txBody>
                    <a:bodyPr/>
                    <a:lstStyle/>
                    <a:p>
                      <a:pPr algn="ctr">
                        <a:lnSpc>
                          <a:spcPct val="115000"/>
                        </a:lnSpc>
                        <a:spcAft>
                          <a:spcPts val="0"/>
                        </a:spcAft>
                      </a:pPr>
                      <a:r>
                        <a:rPr lang="tr-TR" sz="1500" dirty="0">
                          <a:effectLst/>
                          <a:latin typeface="Calibri" panose="020F0502020204030204" pitchFamily="34" charset="0"/>
                          <a:ea typeface="Calibri"/>
                          <a:cs typeface="Calibri" panose="020F0502020204030204" pitchFamily="34" charset="0"/>
                        </a:rPr>
                        <a:t>4</a:t>
                      </a:r>
                    </a:p>
                  </a:txBody>
                  <a:tcPr marL="68584" marR="68584" marT="0" marB="0"/>
                </a:tc>
                <a:tc>
                  <a:txBody>
                    <a:bodyPr/>
                    <a:lstStyle/>
                    <a:p>
                      <a:pPr algn="ctr">
                        <a:lnSpc>
                          <a:spcPct val="115000"/>
                        </a:lnSpc>
                        <a:spcAft>
                          <a:spcPts val="0"/>
                        </a:spcAft>
                      </a:pPr>
                      <a:r>
                        <a:rPr lang="tr-TR" sz="1500" dirty="0">
                          <a:effectLst/>
                          <a:latin typeface="Calibri" panose="020F0502020204030204" pitchFamily="34" charset="0"/>
                          <a:ea typeface="Calibri"/>
                          <a:cs typeface="Calibri" panose="020F0502020204030204" pitchFamily="34" charset="0"/>
                        </a:rPr>
                        <a:t>6 yıl</a:t>
                      </a:r>
                    </a:p>
                  </a:txBody>
                  <a:tcPr marL="68584" marR="68584" marT="0" marB="0" anchor="ctr"/>
                </a:tc>
                <a:extLst>
                  <a:ext uri="{0D108BD9-81ED-4DB2-BD59-A6C34878D82A}">
                    <a16:rowId xmlns:a16="http://schemas.microsoft.com/office/drawing/2014/main" val="10004"/>
                  </a:ext>
                </a:extLst>
              </a:tr>
              <a:tr h="217060">
                <a:tc>
                  <a:txBody>
                    <a:bodyPr/>
                    <a:lstStyle/>
                    <a:p>
                      <a:pPr algn="ctr">
                        <a:lnSpc>
                          <a:spcPct val="115000"/>
                        </a:lnSpc>
                        <a:spcAft>
                          <a:spcPts val="0"/>
                        </a:spcAft>
                      </a:pPr>
                      <a:r>
                        <a:rPr lang="tr-TR" sz="1500" dirty="0">
                          <a:effectLst/>
                          <a:latin typeface="Calibri" panose="020F0502020204030204" pitchFamily="34" charset="0"/>
                          <a:ea typeface="Calibri"/>
                          <a:cs typeface="Calibri" panose="020F0502020204030204" pitchFamily="34" charset="0"/>
                        </a:rPr>
                        <a:t>5</a:t>
                      </a:r>
                    </a:p>
                  </a:txBody>
                  <a:tcPr marL="68584" marR="68584" marT="0" marB="0"/>
                </a:tc>
                <a:tc>
                  <a:txBody>
                    <a:bodyPr/>
                    <a:lstStyle/>
                    <a:p>
                      <a:pPr algn="ctr">
                        <a:lnSpc>
                          <a:spcPct val="115000"/>
                        </a:lnSpc>
                        <a:spcAft>
                          <a:spcPts val="0"/>
                        </a:spcAft>
                      </a:pPr>
                      <a:r>
                        <a:rPr lang="tr-TR" sz="1500" dirty="0">
                          <a:effectLst/>
                          <a:latin typeface="Calibri" panose="020F0502020204030204" pitchFamily="34" charset="0"/>
                          <a:ea typeface="Calibri"/>
                          <a:cs typeface="Calibri" panose="020F0502020204030204" pitchFamily="34" charset="0"/>
                        </a:rPr>
                        <a:t>7 yıl</a:t>
                      </a:r>
                    </a:p>
                  </a:txBody>
                  <a:tcPr marL="68584" marR="68584" marT="0" marB="0" anchor="ctr"/>
                </a:tc>
                <a:extLst>
                  <a:ext uri="{0D108BD9-81ED-4DB2-BD59-A6C34878D82A}">
                    <a16:rowId xmlns:a16="http://schemas.microsoft.com/office/drawing/2014/main" val="10005"/>
                  </a:ext>
                </a:extLst>
              </a:tr>
              <a:tr h="231946">
                <a:tc>
                  <a:txBody>
                    <a:bodyPr/>
                    <a:lstStyle/>
                    <a:p>
                      <a:pPr algn="ctr">
                        <a:lnSpc>
                          <a:spcPct val="115000"/>
                        </a:lnSpc>
                        <a:spcAft>
                          <a:spcPts val="0"/>
                        </a:spcAft>
                      </a:pPr>
                      <a:r>
                        <a:rPr lang="tr-TR" sz="1500" dirty="0">
                          <a:effectLst/>
                          <a:latin typeface="Calibri" panose="020F0502020204030204" pitchFamily="34" charset="0"/>
                          <a:ea typeface="Calibri"/>
                          <a:cs typeface="Calibri" panose="020F0502020204030204" pitchFamily="34" charset="0"/>
                        </a:rPr>
                        <a:t>6</a:t>
                      </a:r>
                    </a:p>
                  </a:txBody>
                  <a:tcPr marL="68584" marR="68584" marT="0" marB="0"/>
                </a:tc>
                <a:tc>
                  <a:txBody>
                    <a:bodyPr/>
                    <a:lstStyle/>
                    <a:p>
                      <a:pPr algn="ctr">
                        <a:lnSpc>
                          <a:spcPct val="115000"/>
                        </a:lnSpc>
                        <a:spcAft>
                          <a:spcPts val="0"/>
                        </a:spcAft>
                      </a:pPr>
                      <a:r>
                        <a:rPr lang="tr-TR" sz="1500" dirty="0">
                          <a:effectLst/>
                          <a:latin typeface="Calibri" panose="020F0502020204030204" pitchFamily="34" charset="0"/>
                          <a:ea typeface="Calibri"/>
                          <a:cs typeface="Calibri" panose="020F0502020204030204" pitchFamily="34" charset="0"/>
                        </a:rPr>
                        <a:t>10 yıl</a:t>
                      </a:r>
                    </a:p>
                  </a:txBody>
                  <a:tcPr marL="68584" marR="68584" marT="0" marB="0" anchor="ctr"/>
                </a:tc>
                <a:extLst>
                  <a:ext uri="{0D108BD9-81ED-4DB2-BD59-A6C34878D82A}">
                    <a16:rowId xmlns:a16="http://schemas.microsoft.com/office/drawing/2014/main" val="10006"/>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2048982155"/>
              </p:ext>
            </p:extLst>
          </p:nvPr>
        </p:nvGraphicFramePr>
        <p:xfrm>
          <a:off x="6211441" y="3212976"/>
          <a:ext cx="2160240" cy="2232246"/>
        </p:xfrm>
        <a:graphic>
          <a:graphicData uri="http://schemas.openxmlformats.org/drawingml/2006/table">
            <a:tbl>
              <a:tblPr bandRow="1">
                <a:tableStyleId>{5C22544A-7EE6-4342-B048-85BDC9FD1C3A}</a:tableStyleId>
              </a:tblPr>
              <a:tblGrid>
                <a:gridCol w="1234423">
                  <a:extLst>
                    <a:ext uri="{9D8B030D-6E8A-4147-A177-3AD203B41FA5}">
                      <a16:colId xmlns:a16="http://schemas.microsoft.com/office/drawing/2014/main" val="20000"/>
                    </a:ext>
                  </a:extLst>
                </a:gridCol>
                <a:gridCol w="925817">
                  <a:extLst>
                    <a:ext uri="{9D8B030D-6E8A-4147-A177-3AD203B41FA5}">
                      <a16:colId xmlns:a16="http://schemas.microsoft.com/office/drawing/2014/main" val="20001"/>
                    </a:ext>
                  </a:extLst>
                </a:gridCol>
              </a:tblGrid>
              <a:tr h="372041">
                <a:tc>
                  <a:txBody>
                    <a:bodyPr/>
                    <a:lstStyle/>
                    <a:p>
                      <a:pPr marL="0" indent="0">
                        <a:buNone/>
                      </a:pPr>
                      <a:r>
                        <a:rPr lang="tr-TR" sz="1500" dirty="0">
                          <a:latin typeface="Calibri" panose="020F0502020204030204" pitchFamily="34" charset="0"/>
                          <a:cs typeface="Calibri" panose="020F0502020204030204" pitchFamily="34" charset="0"/>
                        </a:rPr>
                        <a:t>1. Bölge</a:t>
                      </a:r>
                    </a:p>
                  </a:txBody>
                  <a:tcPr marL="91455" marR="91455" marT="45742" marB="45742"/>
                </a:tc>
                <a:tc>
                  <a:txBody>
                    <a:bodyPr/>
                    <a:lstStyle/>
                    <a:p>
                      <a:r>
                        <a:rPr lang="tr-TR" sz="1500" dirty="0">
                          <a:latin typeface="Calibri" panose="020F0502020204030204" pitchFamily="34" charset="0"/>
                          <a:cs typeface="Calibri" panose="020F0502020204030204" pitchFamily="34" charset="0"/>
                        </a:rPr>
                        <a:t>7 yıl</a:t>
                      </a:r>
                    </a:p>
                  </a:txBody>
                  <a:tcPr marL="91455" marR="91455" marT="45742" marB="45742"/>
                </a:tc>
                <a:extLst>
                  <a:ext uri="{0D108BD9-81ED-4DB2-BD59-A6C34878D82A}">
                    <a16:rowId xmlns:a16="http://schemas.microsoft.com/office/drawing/2014/main" val="10000"/>
                  </a:ext>
                </a:extLst>
              </a:tr>
              <a:tr h="372041">
                <a:tc>
                  <a:txBody>
                    <a:bodyPr/>
                    <a:lstStyle/>
                    <a:p>
                      <a:r>
                        <a:rPr lang="tr-TR" sz="1500" dirty="0">
                          <a:latin typeface="Calibri" panose="020F0502020204030204" pitchFamily="34" charset="0"/>
                          <a:cs typeface="Calibri" panose="020F0502020204030204" pitchFamily="34" charset="0"/>
                        </a:rPr>
                        <a:t>2. Bölge</a:t>
                      </a:r>
                    </a:p>
                  </a:txBody>
                  <a:tcPr marL="91455" marR="91455" marT="45742" marB="45742"/>
                </a:tc>
                <a:tc>
                  <a:txBody>
                    <a:bodyPr/>
                    <a:lstStyle/>
                    <a:p>
                      <a:r>
                        <a:rPr lang="tr-TR" sz="1500" dirty="0">
                          <a:latin typeface="Calibri" panose="020F0502020204030204" pitchFamily="34" charset="0"/>
                          <a:cs typeface="Calibri" panose="020F0502020204030204" pitchFamily="34" charset="0"/>
                        </a:rPr>
                        <a:t>7 yıl</a:t>
                      </a:r>
                    </a:p>
                  </a:txBody>
                  <a:tcPr marL="91455" marR="91455" marT="45742" marB="45742"/>
                </a:tc>
                <a:extLst>
                  <a:ext uri="{0D108BD9-81ED-4DB2-BD59-A6C34878D82A}">
                    <a16:rowId xmlns:a16="http://schemas.microsoft.com/office/drawing/2014/main" val="10001"/>
                  </a:ext>
                </a:extLst>
              </a:tr>
              <a:tr h="372041">
                <a:tc>
                  <a:txBody>
                    <a:bodyPr/>
                    <a:lstStyle/>
                    <a:p>
                      <a:r>
                        <a:rPr lang="tr-TR" sz="1500" dirty="0">
                          <a:latin typeface="Calibri" panose="020F0502020204030204" pitchFamily="34" charset="0"/>
                          <a:cs typeface="Calibri" panose="020F0502020204030204" pitchFamily="34" charset="0"/>
                        </a:rPr>
                        <a:t>3. Bölge</a:t>
                      </a:r>
                    </a:p>
                  </a:txBody>
                  <a:tcPr marL="91455" marR="91455" marT="45742" marB="45742"/>
                </a:tc>
                <a:tc>
                  <a:txBody>
                    <a:bodyPr/>
                    <a:lstStyle/>
                    <a:p>
                      <a:r>
                        <a:rPr lang="tr-TR" sz="1500" dirty="0">
                          <a:latin typeface="Calibri" panose="020F0502020204030204" pitchFamily="34" charset="0"/>
                          <a:cs typeface="Calibri" panose="020F0502020204030204" pitchFamily="34" charset="0"/>
                        </a:rPr>
                        <a:t>7 yıl</a:t>
                      </a:r>
                    </a:p>
                  </a:txBody>
                  <a:tcPr marL="91455" marR="91455" marT="45742" marB="45742"/>
                </a:tc>
                <a:extLst>
                  <a:ext uri="{0D108BD9-81ED-4DB2-BD59-A6C34878D82A}">
                    <a16:rowId xmlns:a16="http://schemas.microsoft.com/office/drawing/2014/main" val="10002"/>
                  </a:ext>
                </a:extLst>
              </a:tr>
              <a:tr h="372041">
                <a:tc>
                  <a:txBody>
                    <a:bodyPr/>
                    <a:lstStyle/>
                    <a:p>
                      <a:r>
                        <a:rPr lang="tr-TR" sz="1500" dirty="0">
                          <a:latin typeface="Calibri" panose="020F0502020204030204" pitchFamily="34" charset="0"/>
                          <a:cs typeface="Calibri" panose="020F0502020204030204" pitchFamily="34" charset="0"/>
                        </a:rPr>
                        <a:t>4. Bölge</a:t>
                      </a:r>
                    </a:p>
                  </a:txBody>
                  <a:tcPr marL="91455" marR="91455" marT="45742" marB="45742"/>
                </a:tc>
                <a:tc>
                  <a:txBody>
                    <a:bodyPr/>
                    <a:lstStyle/>
                    <a:p>
                      <a:r>
                        <a:rPr lang="tr-TR" sz="1500" dirty="0">
                          <a:latin typeface="Calibri" panose="020F0502020204030204" pitchFamily="34" charset="0"/>
                          <a:cs typeface="Calibri" panose="020F0502020204030204" pitchFamily="34" charset="0"/>
                        </a:rPr>
                        <a:t>7 yıl</a:t>
                      </a:r>
                    </a:p>
                  </a:txBody>
                  <a:tcPr marL="91455" marR="91455" marT="45742" marB="45742"/>
                </a:tc>
                <a:extLst>
                  <a:ext uri="{0D108BD9-81ED-4DB2-BD59-A6C34878D82A}">
                    <a16:rowId xmlns:a16="http://schemas.microsoft.com/office/drawing/2014/main" val="10003"/>
                  </a:ext>
                </a:extLst>
              </a:tr>
              <a:tr h="372041">
                <a:tc>
                  <a:txBody>
                    <a:bodyPr/>
                    <a:lstStyle/>
                    <a:p>
                      <a:r>
                        <a:rPr lang="tr-TR" sz="1500" dirty="0">
                          <a:latin typeface="Calibri" panose="020F0502020204030204" pitchFamily="34" charset="0"/>
                          <a:cs typeface="Calibri" panose="020F0502020204030204" pitchFamily="34" charset="0"/>
                        </a:rPr>
                        <a:t>5. bölge</a:t>
                      </a:r>
                    </a:p>
                  </a:txBody>
                  <a:tcPr marL="91455" marR="91455" marT="45742" marB="45742"/>
                </a:tc>
                <a:tc>
                  <a:txBody>
                    <a:bodyPr/>
                    <a:lstStyle/>
                    <a:p>
                      <a:r>
                        <a:rPr lang="tr-TR" sz="1500" dirty="0">
                          <a:latin typeface="Calibri" panose="020F0502020204030204" pitchFamily="34" charset="0"/>
                          <a:cs typeface="Calibri" panose="020F0502020204030204" pitchFamily="34" charset="0"/>
                        </a:rPr>
                        <a:t>7 yıl</a:t>
                      </a:r>
                    </a:p>
                  </a:txBody>
                  <a:tcPr marL="91455" marR="91455" marT="45742" marB="45742"/>
                </a:tc>
                <a:extLst>
                  <a:ext uri="{0D108BD9-81ED-4DB2-BD59-A6C34878D82A}">
                    <a16:rowId xmlns:a16="http://schemas.microsoft.com/office/drawing/2014/main" val="10004"/>
                  </a:ext>
                </a:extLst>
              </a:tr>
              <a:tr h="372041">
                <a:tc>
                  <a:txBody>
                    <a:bodyPr/>
                    <a:lstStyle/>
                    <a:p>
                      <a:r>
                        <a:rPr lang="tr-TR" sz="1500" dirty="0">
                          <a:latin typeface="Calibri" panose="020F0502020204030204" pitchFamily="34" charset="0"/>
                          <a:cs typeface="Calibri" panose="020F0502020204030204" pitchFamily="34" charset="0"/>
                        </a:rPr>
                        <a:t>6. bölge</a:t>
                      </a:r>
                    </a:p>
                  </a:txBody>
                  <a:tcPr marL="91455" marR="91455" marT="45742" marB="45742"/>
                </a:tc>
                <a:tc>
                  <a:txBody>
                    <a:bodyPr/>
                    <a:lstStyle/>
                    <a:p>
                      <a:r>
                        <a:rPr lang="tr-TR" sz="1500" dirty="0">
                          <a:latin typeface="Calibri" panose="020F0502020204030204" pitchFamily="34" charset="0"/>
                          <a:cs typeface="Calibri" panose="020F0502020204030204" pitchFamily="34" charset="0"/>
                        </a:rPr>
                        <a:t>10 yıl</a:t>
                      </a:r>
                    </a:p>
                  </a:txBody>
                  <a:tcPr marL="91455" marR="91455" marT="45742" marB="45742"/>
                </a:tc>
                <a:extLst>
                  <a:ext uri="{0D108BD9-81ED-4DB2-BD59-A6C34878D82A}">
                    <a16:rowId xmlns:a16="http://schemas.microsoft.com/office/drawing/2014/main" val="10005"/>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442621355"/>
              </p:ext>
            </p:extLst>
          </p:nvPr>
        </p:nvGraphicFramePr>
        <p:xfrm>
          <a:off x="6156176" y="2492896"/>
          <a:ext cx="2189163" cy="585788"/>
        </p:xfrm>
        <a:graphic>
          <a:graphicData uri="http://schemas.openxmlformats.org/drawingml/2006/table">
            <a:tbl>
              <a:tblPr bandRow="1">
                <a:tableStyleId>{5C22544A-7EE6-4342-B048-85BDC9FD1C3A}</a:tableStyleId>
              </a:tblPr>
              <a:tblGrid>
                <a:gridCol w="2189163">
                  <a:extLst>
                    <a:ext uri="{9D8B030D-6E8A-4147-A177-3AD203B41FA5}">
                      <a16:colId xmlns:a16="http://schemas.microsoft.com/office/drawing/2014/main" val="20000"/>
                    </a:ext>
                  </a:extLst>
                </a:gridCol>
              </a:tblGrid>
              <a:tr h="585788">
                <a:tc>
                  <a:txBody>
                    <a:bodyPr/>
                    <a:lstStyle/>
                    <a:p>
                      <a:pPr algn="ctr"/>
                      <a:r>
                        <a:rPr lang="tr-TR" sz="1500" dirty="0">
                          <a:latin typeface="Calibri" panose="020F0502020204030204" pitchFamily="34" charset="0"/>
                          <a:cs typeface="Calibri" panose="020F0502020204030204" pitchFamily="34" charset="0"/>
                        </a:rPr>
                        <a:t>Stratejik yatırımlarda</a:t>
                      </a:r>
                    </a:p>
                  </a:txBody>
                  <a:tcPr marL="91439" marR="91439" marT="45679" marB="45679"/>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75681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Başlık"/>
          <p:cNvSpPr>
            <a:spLocks noGrp="1"/>
          </p:cNvSpPr>
          <p:nvPr>
            <p:ph type="title"/>
          </p:nvPr>
        </p:nvSpPr>
        <p:spPr>
          <a:xfrm>
            <a:off x="2571750" y="0"/>
            <a:ext cx="6572250" cy="706438"/>
          </a:xfrm>
        </p:spPr>
        <p:txBody>
          <a:bodyPr/>
          <a:lstStyle/>
          <a:p>
            <a:pPr lvl="0" eaLnBrk="1" fontAlgn="auto" hangingPunct="1">
              <a:lnSpc>
                <a:spcPct val="90000"/>
              </a:lnSpc>
              <a:spcBef>
                <a:spcPts val="0"/>
              </a:spcBef>
              <a:spcAft>
                <a:spcPts val="0"/>
              </a:spcAft>
              <a:defRPr/>
            </a:pPr>
            <a:br>
              <a:rPr lang="tr-TR" altLang="tr-TR" sz="2000" b="1" kern="1200" dirty="0">
                <a:solidFill>
                  <a:srgbClr val="000000"/>
                </a:solidFill>
                <a:ea typeface="+mn-ea"/>
                <a:cs typeface="Times New Roman" pitchFamily="18" charset="0"/>
              </a:rPr>
            </a:br>
            <a:r>
              <a:rPr lang="tr-TR" altLang="tr-TR" sz="2200" b="1" kern="1200" dirty="0">
                <a:ea typeface="+mn-ea"/>
                <a:cs typeface="Times New Roman" pitchFamily="18" charset="0"/>
              </a:rPr>
              <a:t>DESTEK TUTARI</a:t>
            </a:r>
            <a:endParaRPr lang="tr-TR" sz="2200" b="1" kern="1200" dirty="0">
              <a:ea typeface="+mn-ea"/>
              <a:cs typeface="Times New Roman" pitchFamily="18" charset="0"/>
            </a:endParaRPr>
          </a:p>
        </p:txBody>
      </p:sp>
      <p:sp>
        <p:nvSpPr>
          <p:cNvPr id="30722" name="2 Slayt Numarası Yer Tutucusu"/>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dirty="0">
                <a:solidFill>
                  <a:schemeClr val="tx1"/>
                </a:solidFill>
              </a:rPr>
              <a:t>              </a:t>
            </a:r>
            <a:endParaRPr lang="tr-TR" sz="1400" dirty="0">
              <a:solidFill>
                <a:schemeClr val="tx1"/>
              </a:solidFill>
            </a:endParaRPr>
          </a:p>
        </p:txBody>
      </p:sp>
      <p:sp>
        <p:nvSpPr>
          <p:cNvPr id="30723" name="3 Dikdörtgen"/>
          <p:cNvSpPr>
            <a:spLocks noChangeArrowheads="1"/>
          </p:cNvSpPr>
          <p:nvPr/>
        </p:nvSpPr>
        <p:spPr bwMode="auto">
          <a:xfrm>
            <a:off x="468313" y="908050"/>
            <a:ext cx="8352159" cy="4770537"/>
          </a:xfrm>
          <a:prstGeom prst="rect">
            <a:avLst/>
          </a:prstGeom>
          <a:noFill/>
          <a:ln w="9525">
            <a:noFill/>
            <a:miter lim="800000"/>
            <a:headEnd/>
            <a:tailEnd/>
          </a:ln>
        </p:spPr>
        <p:txBody>
          <a:bodyPr wrap="square">
            <a:spAutoFit/>
          </a:bodyPr>
          <a:lstStyle/>
          <a:p>
            <a:pPr lvl="0" algn="just" fontAlgn="auto">
              <a:spcBef>
                <a:spcPts val="0"/>
              </a:spcBef>
              <a:spcAft>
                <a:spcPts val="0"/>
              </a:spcAft>
              <a:defRPr/>
            </a:pPr>
            <a:endParaRPr lang="tr-TR" sz="1600" b="1" u="sng" dirty="0">
              <a:latin typeface="Calibri" panose="020F0502020204030204" pitchFamily="34" charset="0"/>
              <a:cs typeface="Calibri" panose="020F0502020204030204" pitchFamily="34" charset="0"/>
            </a:endParaRPr>
          </a:p>
          <a:p>
            <a:pPr lvl="0" algn="just" fontAlgn="auto">
              <a:spcBef>
                <a:spcPts val="0"/>
              </a:spcBef>
              <a:spcAft>
                <a:spcPts val="0"/>
              </a:spcAft>
              <a:defRPr/>
            </a:pPr>
            <a:r>
              <a:rPr lang="tr-TR" sz="1600" b="1" u="sng" dirty="0">
                <a:latin typeface="Calibri" panose="020F0502020204030204" pitchFamily="34" charset="0"/>
                <a:cs typeface="Calibri" panose="020F0502020204030204" pitchFamily="34" charset="0"/>
              </a:rPr>
              <a:t>TEŞVİK KAPSAMINDA SAĞLANAN DESTEK</a:t>
            </a:r>
          </a:p>
          <a:p>
            <a:pPr lvl="0" algn="just" fontAlgn="auto">
              <a:spcBef>
                <a:spcPts val="0"/>
              </a:spcBef>
              <a:spcAft>
                <a:spcPts val="0"/>
              </a:spcAft>
              <a:defRPr/>
            </a:pPr>
            <a:endParaRPr lang="tr-TR" sz="1600" b="1" u="sng" dirty="0">
              <a:latin typeface="Calibri" panose="020F0502020204030204" pitchFamily="34" charset="0"/>
              <a:cs typeface="Calibri" panose="020F0502020204030204" pitchFamily="34" charset="0"/>
            </a:endParaRPr>
          </a:p>
          <a:p>
            <a:pPr lvl="0" algn="just" fontAlgn="auto">
              <a:spcBef>
                <a:spcPts val="0"/>
              </a:spcBef>
              <a:spcAft>
                <a:spcPts val="0"/>
              </a:spcAft>
              <a:defRPr/>
            </a:pPr>
            <a:r>
              <a:rPr lang="tr-TR" sz="1600" dirty="0">
                <a:latin typeface="Calibri" panose="020F0502020204030204" pitchFamily="34" charset="0"/>
                <a:cs typeface="Calibri" panose="020F0502020204030204" pitchFamily="34" charset="0"/>
              </a:rPr>
              <a:t>  Kapsama giren sigortalıların </a:t>
            </a:r>
            <a:r>
              <a:rPr lang="tr-TR" sz="1600" b="1" dirty="0">
                <a:latin typeface="Calibri" panose="020F0502020204030204" pitchFamily="34" charset="0"/>
                <a:cs typeface="Calibri" panose="020F0502020204030204" pitchFamily="34" charset="0"/>
              </a:rPr>
              <a:t>prime esas kazanç alt sınır </a:t>
            </a:r>
            <a:r>
              <a:rPr lang="tr-TR" sz="1600" dirty="0">
                <a:latin typeface="Calibri" panose="020F0502020204030204" pitchFamily="34" charset="0"/>
                <a:cs typeface="Calibri" panose="020F0502020204030204" pitchFamily="34" charset="0"/>
              </a:rPr>
              <a:t>üzerinden hesaplanan sigorta primlerinin işyerinin;</a:t>
            </a:r>
          </a:p>
          <a:p>
            <a:pPr marL="285750" indent="-285750" algn="just" fontAlgn="auto">
              <a:spcBef>
                <a:spcPts val="0"/>
              </a:spcBef>
              <a:spcAft>
                <a:spcPts val="0"/>
              </a:spcAft>
              <a:buFont typeface="Wingdings" pitchFamily="2" charset="2"/>
              <a:buChar char="v"/>
              <a:defRPr/>
            </a:pPr>
            <a:r>
              <a:rPr lang="tr-TR" sz="1600" dirty="0">
                <a:latin typeface="Calibri" panose="020F0502020204030204" pitchFamily="34" charset="0"/>
                <a:cs typeface="Calibri" panose="020F0502020204030204" pitchFamily="34" charset="0"/>
              </a:rPr>
              <a:t>1, 2, 3, 4 veya 5 inci bölgede kurulu olması halinde, </a:t>
            </a:r>
            <a:r>
              <a:rPr lang="tr-TR" sz="1600" b="1" dirty="0">
                <a:latin typeface="Calibri" panose="020F0502020204030204" pitchFamily="34" charset="0"/>
                <a:cs typeface="Calibri" panose="020F0502020204030204" pitchFamily="34" charset="0"/>
              </a:rPr>
              <a:t>işveren hissesi </a:t>
            </a:r>
            <a:r>
              <a:rPr lang="tr-TR" sz="1600" dirty="0">
                <a:latin typeface="Calibri" panose="020F0502020204030204" pitchFamily="34" charset="0"/>
                <a:cs typeface="Calibri" panose="020F0502020204030204" pitchFamily="34" charset="0"/>
              </a:rPr>
              <a:t>prim tutarının,</a:t>
            </a:r>
          </a:p>
          <a:p>
            <a:pPr marL="285750" indent="-285750" algn="just" fontAlgn="auto">
              <a:spcBef>
                <a:spcPts val="0"/>
              </a:spcBef>
              <a:spcAft>
                <a:spcPts val="0"/>
              </a:spcAft>
              <a:buFont typeface="Wingdings" pitchFamily="2" charset="2"/>
              <a:buChar char="v"/>
              <a:defRPr/>
            </a:pPr>
            <a:r>
              <a:rPr lang="tr-TR" sz="1600" dirty="0">
                <a:latin typeface="Calibri" panose="020F0502020204030204" pitchFamily="34" charset="0"/>
                <a:cs typeface="Calibri" panose="020F0502020204030204" pitchFamily="34" charset="0"/>
              </a:rPr>
              <a:t>6 </a:t>
            </a:r>
            <a:r>
              <a:rPr lang="tr-TR" sz="1600" dirty="0" err="1">
                <a:latin typeface="Calibri" panose="020F0502020204030204" pitchFamily="34" charset="0"/>
                <a:cs typeface="Calibri" panose="020F0502020204030204" pitchFamily="34" charset="0"/>
              </a:rPr>
              <a:t>ncı</a:t>
            </a:r>
            <a:r>
              <a:rPr lang="tr-TR" sz="1600" dirty="0">
                <a:latin typeface="Calibri" panose="020F0502020204030204" pitchFamily="34" charset="0"/>
                <a:cs typeface="Calibri" panose="020F0502020204030204" pitchFamily="34" charset="0"/>
              </a:rPr>
              <a:t> bölgede kurulu olması halinde, </a:t>
            </a:r>
            <a:r>
              <a:rPr lang="tr-TR" sz="1600" b="1" dirty="0">
                <a:latin typeface="Calibri" panose="020F0502020204030204" pitchFamily="34" charset="0"/>
                <a:cs typeface="Calibri" panose="020F0502020204030204" pitchFamily="34" charset="0"/>
              </a:rPr>
              <a:t>sigortalı ve işveren hissesi </a:t>
            </a:r>
            <a:r>
              <a:rPr lang="tr-TR" sz="1600" dirty="0">
                <a:latin typeface="Calibri" panose="020F0502020204030204" pitchFamily="34" charset="0"/>
                <a:cs typeface="Calibri" panose="020F0502020204030204" pitchFamily="34" charset="0"/>
              </a:rPr>
              <a:t>prim tutarının,</a:t>
            </a:r>
          </a:p>
          <a:p>
            <a:pPr marL="285750" lvl="0" indent="-285750" algn="just" fontAlgn="auto">
              <a:spcBef>
                <a:spcPts val="0"/>
              </a:spcBef>
              <a:spcAft>
                <a:spcPts val="0"/>
              </a:spcAft>
              <a:buFont typeface="Wingdings" pitchFamily="2" charset="2"/>
              <a:buChar char="v"/>
              <a:defRPr/>
            </a:pPr>
            <a:r>
              <a:rPr lang="tr-TR" sz="1600" dirty="0">
                <a:latin typeface="Calibri" panose="020F0502020204030204" pitchFamily="34" charset="0"/>
                <a:cs typeface="Calibri" panose="020F0502020204030204" pitchFamily="34" charset="0"/>
              </a:rPr>
              <a:t>Gemi yatırımı olması halinde ise hangi bölgede kurulu olduğu üzerinde durulmaksızın </a:t>
            </a:r>
            <a:r>
              <a:rPr lang="tr-TR" sz="1600" b="1" dirty="0">
                <a:latin typeface="Calibri" panose="020F0502020204030204" pitchFamily="34" charset="0"/>
                <a:cs typeface="Calibri" panose="020F0502020204030204" pitchFamily="34" charset="0"/>
              </a:rPr>
              <a:t>işveren hissesi </a:t>
            </a:r>
            <a:r>
              <a:rPr lang="tr-TR" sz="1600" dirty="0">
                <a:latin typeface="Calibri" panose="020F0502020204030204" pitchFamily="34" charset="0"/>
                <a:cs typeface="Calibri" panose="020F0502020204030204" pitchFamily="34" charset="0"/>
              </a:rPr>
              <a:t>prim tutarının,</a:t>
            </a:r>
          </a:p>
          <a:p>
            <a:pPr lvl="0" algn="just" fontAlgn="auto">
              <a:spcBef>
                <a:spcPts val="0"/>
              </a:spcBef>
              <a:spcAft>
                <a:spcPts val="0"/>
              </a:spcAft>
              <a:defRPr/>
            </a:pPr>
            <a:r>
              <a:rPr lang="tr-TR" sz="1600" dirty="0">
                <a:latin typeface="Calibri" panose="020F0502020204030204" pitchFamily="34" charset="0"/>
                <a:cs typeface="Calibri" panose="020F0502020204030204" pitchFamily="34" charset="0"/>
              </a:rPr>
              <a:t>      </a:t>
            </a:r>
            <a:r>
              <a:rPr lang="tr-TR" sz="1600" b="1" dirty="0">
                <a:latin typeface="Calibri" panose="020F0502020204030204" pitchFamily="34" charset="0"/>
                <a:cs typeface="Calibri" panose="020F0502020204030204" pitchFamily="34" charset="0"/>
              </a:rPr>
              <a:t>tamamı </a:t>
            </a:r>
            <a:r>
              <a:rPr lang="tr-TR" sz="1600" dirty="0">
                <a:latin typeface="Calibri" panose="020F0502020204030204" pitchFamily="34" charset="0"/>
                <a:cs typeface="Calibri" panose="020F0502020204030204" pitchFamily="34" charset="0"/>
              </a:rPr>
              <a:t>Sanayi ve Teknoloji Bakanlığınca karşılanır.</a:t>
            </a:r>
          </a:p>
          <a:p>
            <a:pPr lvl="0" algn="just" fontAlgn="auto">
              <a:spcBef>
                <a:spcPts val="0"/>
              </a:spcBef>
              <a:spcAft>
                <a:spcPts val="0"/>
              </a:spcAft>
              <a:defRPr/>
            </a:pPr>
            <a:endParaRPr lang="tr-TR" sz="1600" b="1" u="sng" dirty="0">
              <a:latin typeface="Calibri" panose="020F0502020204030204" pitchFamily="34" charset="0"/>
              <a:cs typeface="Calibri" panose="020F0502020204030204" pitchFamily="34" charset="0"/>
            </a:endParaRPr>
          </a:p>
          <a:p>
            <a:pPr lvl="0" algn="just" fontAlgn="auto">
              <a:spcBef>
                <a:spcPts val="0"/>
              </a:spcBef>
              <a:spcAft>
                <a:spcPts val="0"/>
              </a:spcAft>
              <a:defRPr/>
            </a:pPr>
            <a:endParaRPr lang="tr-TR" sz="1600" b="1" u="sng" dirty="0">
              <a:latin typeface="Calibri" panose="020F0502020204030204" pitchFamily="34" charset="0"/>
              <a:cs typeface="Calibri" panose="020F0502020204030204" pitchFamily="34" charset="0"/>
            </a:endParaRPr>
          </a:p>
          <a:p>
            <a:pPr lvl="0" algn="just" fontAlgn="auto">
              <a:spcBef>
                <a:spcPts val="0"/>
              </a:spcBef>
              <a:spcAft>
                <a:spcPts val="0"/>
              </a:spcAft>
              <a:defRPr/>
            </a:pPr>
            <a:r>
              <a:rPr lang="tr-TR" sz="1600" b="1" u="sng" dirty="0">
                <a:latin typeface="Calibri" panose="020F0502020204030204" pitchFamily="34" charset="0"/>
                <a:cs typeface="Calibri" panose="020F0502020204030204" pitchFamily="34" charset="0"/>
              </a:rPr>
              <a:t>NOT:</a:t>
            </a:r>
            <a:r>
              <a:rPr lang="tr-TR" sz="1600" u="sng" dirty="0">
                <a:latin typeface="Calibri" panose="020F0502020204030204" pitchFamily="34" charset="0"/>
                <a:cs typeface="Calibri" panose="020F0502020204030204" pitchFamily="34" charset="0"/>
              </a:rPr>
              <a:t> </a:t>
            </a:r>
            <a:r>
              <a:rPr lang="tr-TR" sz="1600" dirty="0">
                <a:latin typeface="Calibri" panose="020F0502020204030204" pitchFamily="34" charset="0"/>
                <a:cs typeface="Calibri" panose="020F0502020204030204" pitchFamily="34" charset="0"/>
              </a:rPr>
              <a:t>5510 sayılı Kanunun 81 inci maddesinin ikinci fıkrasında  öngörülen ilave 6 puanlık sigorta prim indiriminden yararlanmakta olan işverenler, bu indirimden yararlandığı süreler içinde  5510  sayılı Kanunun  ek 2 </a:t>
            </a:r>
            <a:r>
              <a:rPr lang="tr-TR" sz="1600" dirty="0" err="1">
                <a:latin typeface="Calibri" panose="020F0502020204030204" pitchFamily="34" charset="0"/>
                <a:cs typeface="Calibri" panose="020F0502020204030204" pitchFamily="34" charset="0"/>
              </a:rPr>
              <a:t>nci</a:t>
            </a:r>
            <a:r>
              <a:rPr lang="tr-TR" sz="1600" dirty="0">
                <a:latin typeface="Calibri" panose="020F0502020204030204" pitchFamily="34" charset="0"/>
                <a:cs typeface="Calibri" panose="020F0502020204030204" pitchFamily="34" charset="0"/>
              </a:rPr>
              <a:t> maddesinde  öngörülen sigorta primi desteğinden yararlanamamaktadır. </a:t>
            </a:r>
            <a:endParaRPr lang="tr-TR" altLang="tr-TR" sz="1600" b="1" dirty="0">
              <a:latin typeface="Calibri" panose="020F0502020204030204" pitchFamily="34" charset="0"/>
              <a:cs typeface="Calibri" panose="020F0502020204030204" pitchFamily="34" charset="0"/>
            </a:endParaRPr>
          </a:p>
          <a:p>
            <a:pPr algn="just">
              <a:buClr>
                <a:srgbClr val="FFFFCC"/>
              </a:buClr>
              <a:buSzPct val="60000"/>
            </a:pPr>
            <a:endParaRPr lang="tr-TR" altLang="tr-TR" sz="1600" b="1" dirty="0">
              <a:latin typeface="Calibri" panose="020F0502020204030204" pitchFamily="34" charset="0"/>
              <a:cs typeface="Calibri" panose="020F0502020204030204" pitchFamily="34" charset="0"/>
            </a:endParaRPr>
          </a:p>
          <a:p>
            <a:pPr algn="just">
              <a:buClr>
                <a:srgbClr val="FFFFCC"/>
              </a:buClr>
              <a:buSzPct val="60000"/>
            </a:pPr>
            <a:endParaRPr lang="tr-TR" altLang="tr-TR" sz="1600" b="1" dirty="0">
              <a:latin typeface="Calibri" panose="020F0502020204030204" pitchFamily="34" charset="0"/>
              <a:cs typeface="Calibri" panose="020F0502020204030204" pitchFamily="34" charset="0"/>
            </a:endParaRPr>
          </a:p>
          <a:p>
            <a:pPr algn="just">
              <a:buClr>
                <a:srgbClr val="FFFFCC"/>
              </a:buClr>
              <a:buSzPct val="60000"/>
            </a:pPr>
            <a:endParaRPr lang="tr-TR" altLang="tr-TR" sz="1600" b="1" dirty="0">
              <a:latin typeface="Calibri" panose="020F0502020204030204" pitchFamily="34" charset="0"/>
              <a:cs typeface="Calibri" panose="020F0502020204030204" pitchFamily="34" charset="0"/>
            </a:endParaRPr>
          </a:p>
          <a:p>
            <a:pPr algn="just">
              <a:buClr>
                <a:srgbClr val="FFFFCC"/>
              </a:buClr>
              <a:buSzPct val="60000"/>
            </a:pPr>
            <a:endParaRPr lang="tr-TR" altLang="tr-TR" sz="1600" b="1"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SUNUM İÇERİĞİ</a:t>
            </a:r>
          </a:p>
        </p:txBody>
      </p:sp>
      <p:graphicFrame>
        <p:nvGraphicFramePr>
          <p:cNvPr id="15" name="İçerik Yer Tutucusu 14"/>
          <p:cNvGraphicFramePr>
            <a:graphicFrameLocks noGrp="1"/>
          </p:cNvGraphicFramePr>
          <p:nvPr>
            <p:ph idx="1"/>
            <p:extLst>
              <p:ext uri="{D42A27DB-BD31-4B8C-83A1-F6EECF244321}">
                <p14:modId xmlns:p14="http://schemas.microsoft.com/office/powerpoint/2010/main" val="1492972443"/>
              </p:ext>
            </p:extLst>
          </p:nvPr>
        </p:nvGraphicFramePr>
        <p:xfrm>
          <a:off x="323528" y="908720"/>
          <a:ext cx="86106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5292080" y="2780928"/>
            <a:ext cx="749427" cy="749427"/>
          </a:xfrm>
          <a:prstGeom prst="ellipse">
            <a:avLst/>
          </a:prstGeom>
          <a:blipFill rotWithShape="1">
            <a:blip r:embed="rId7"/>
            <a:stretch>
              <a:fillRect/>
            </a:stretch>
          </a:blipFill>
        </p:spPr>
        <p:style>
          <a:lnRef idx="1">
            <a:schemeClr val="accent4">
              <a:alpha val="90000"/>
              <a:tint val="40000"/>
              <a:hueOff val="0"/>
              <a:satOff val="0"/>
              <a:lumOff val="0"/>
              <a:alphaOff val="0"/>
            </a:schemeClr>
          </a:lnRef>
          <a:fillRef idx="1">
            <a:scrgbClr r="0" g="0" b="0"/>
          </a:fillRef>
          <a:effectRef idx="0">
            <a:schemeClr val="accent4">
              <a:alpha val="90000"/>
              <a:tint val="40000"/>
              <a:hueOff val="0"/>
              <a:satOff val="0"/>
              <a:lumOff val="0"/>
              <a:alphaOff val="0"/>
            </a:schemeClr>
          </a:effectRef>
          <a:fontRef idx="minor">
            <a:schemeClr val="dk1">
              <a:hueOff val="0"/>
              <a:satOff val="0"/>
              <a:lumOff val="0"/>
              <a:alphaOff val="0"/>
            </a:schemeClr>
          </a:fontRef>
        </p:style>
      </p:sp>
      <p:sp>
        <p:nvSpPr>
          <p:cNvPr id="5" name="Oval 4"/>
          <p:cNvSpPr/>
          <p:nvPr/>
        </p:nvSpPr>
        <p:spPr>
          <a:xfrm>
            <a:off x="7740352" y="2780928"/>
            <a:ext cx="750785" cy="750785"/>
          </a:xfrm>
          <a:prstGeom prst="ellipse">
            <a:avLst/>
          </a:prstGeom>
          <a:blipFill rotWithShape="1">
            <a:blip r:embed="rId7"/>
            <a:stretch>
              <a:fillRect/>
            </a:stretch>
          </a:blipFill>
        </p:spPr>
        <p:style>
          <a:lnRef idx="1">
            <a:schemeClr val="accent4">
              <a:alpha val="90000"/>
              <a:tint val="40000"/>
              <a:hueOff val="0"/>
              <a:satOff val="0"/>
              <a:lumOff val="0"/>
              <a:alphaOff val="0"/>
            </a:schemeClr>
          </a:lnRef>
          <a:fillRef idx="1">
            <a:scrgbClr r="0" g="0" b="0"/>
          </a:fillRef>
          <a:effectRef idx="0">
            <a:schemeClr val="accent4">
              <a:alpha val="90000"/>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618695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SANAYİ VE TEKNOLOJİ BAKANLIĞINCA </a:t>
            </a:r>
            <a:br>
              <a:rPr lang="tr-TR" sz="2200" b="1" dirty="0"/>
            </a:br>
            <a:r>
              <a:rPr lang="tr-TR" sz="2200" b="1" dirty="0"/>
              <a:t>BİLDİRİLECEK VERİLER</a:t>
            </a:r>
            <a:endParaRPr lang="tr-TR" sz="2200" dirty="0"/>
          </a:p>
        </p:txBody>
      </p:sp>
      <p:sp>
        <p:nvSpPr>
          <p:cNvPr id="3" name="İçerik Yer Tutucusu 2"/>
          <p:cNvSpPr>
            <a:spLocks noGrp="1"/>
          </p:cNvSpPr>
          <p:nvPr>
            <p:ph idx="1"/>
          </p:nvPr>
        </p:nvSpPr>
        <p:spPr>
          <a:xfrm>
            <a:off x="179512" y="836712"/>
            <a:ext cx="8610600" cy="5688632"/>
          </a:xfrm>
        </p:spPr>
        <p:txBody>
          <a:bodyPr/>
          <a:lstStyle/>
          <a:p>
            <a:pPr marL="0" indent="0">
              <a:spcBef>
                <a:spcPts val="0"/>
              </a:spcBef>
              <a:buNone/>
            </a:pPr>
            <a:r>
              <a:rPr lang="tr-TR" sz="1600" b="0" dirty="0"/>
              <a:t>      </a:t>
            </a:r>
          </a:p>
          <a:p>
            <a:pPr marL="0" indent="0">
              <a:spcBef>
                <a:spcPts val="0"/>
              </a:spcBef>
              <a:buNone/>
            </a:pPr>
            <a:r>
              <a:rPr lang="tr-TR" sz="1600" b="0" dirty="0"/>
              <a:t>       - Firma Adı,</a:t>
            </a:r>
          </a:p>
          <a:p>
            <a:pPr marL="0" indent="0">
              <a:spcBef>
                <a:spcPts val="0"/>
              </a:spcBef>
              <a:buNone/>
            </a:pPr>
            <a:r>
              <a:rPr lang="tr-TR" sz="1600" b="0" dirty="0"/>
              <a:t>       - Teşvik Belgesinin Tarih Sayısı,</a:t>
            </a:r>
          </a:p>
          <a:p>
            <a:pPr marL="0" indent="0">
              <a:spcBef>
                <a:spcPts val="0"/>
              </a:spcBef>
              <a:buNone/>
            </a:pPr>
            <a:r>
              <a:rPr lang="tr-TR" sz="1600" b="0" dirty="0"/>
              <a:t>       - Teşvik Belgesi Müracaat Tarihi,</a:t>
            </a:r>
          </a:p>
          <a:p>
            <a:pPr marL="0" indent="0">
              <a:spcBef>
                <a:spcPts val="0"/>
              </a:spcBef>
              <a:buNone/>
            </a:pPr>
            <a:r>
              <a:rPr lang="tr-TR" sz="1600" b="0" dirty="0"/>
              <a:t>       - Yatırım Yeri ve Adresi,</a:t>
            </a:r>
          </a:p>
          <a:p>
            <a:pPr marL="0" indent="0">
              <a:spcBef>
                <a:spcPts val="0"/>
              </a:spcBef>
              <a:buNone/>
            </a:pPr>
            <a:r>
              <a:rPr lang="tr-TR" sz="1600" b="0" dirty="0"/>
              <a:t>       - SGK İşyeri Sicil Numarası,</a:t>
            </a:r>
          </a:p>
          <a:p>
            <a:pPr marL="0" indent="0">
              <a:spcBef>
                <a:spcPts val="0"/>
              </a:spcBef>
              <a:buNone/>
            </a:pPr>
            <a:r>
              <a:rPr lang="tr-TR" sz="1600" b="0" dirty="0"/>
              <a:t>       - Yatırımın Cinsi, </a:t>
            </a:r>
          </a:p>
          <a:p>
            <a:pPr marL="0" indent="0">
              <a:spcBef>
                <a:spcPts val="0"/>
              </a:spcBef>
              <a:buNone/>
            </a:pPr>
            <a:r>
              <a:rPr lang="tr-TR" sz="1600" b="0" dirty="0"/>
              <a:t>       - Mevcut İstihdam (Kişi),</a:t>
            </a:r>
          </a:p>
          <a:p>
            <a:pPr marL="0" indent="0">
              <a:spcBef>
                <a:spcPts val="0"/>
              </a:spcBef>
              <a:buNone/>
            </a:pPr>
            <a:r>
              <a:rPr lang="tr-TR" sz="1600" b="0" dirty="0"/>
              <a:t>       - İlave İstihdam (Kişi),</a:t>
            </a:r>
          </a:p>
          <a:p>
            <a:pPr marL="0" indent="0">
              <a:spcBef>
                <a:spcPts val="0"/>
              </a:spcBef>
              <a:buNone/>
            </a:pPr>
            <a:r>
              <a:rPr lang="tr-TR" sz="1600" b="0" dirty="0"/>
              <a:t>       - Yatırımcının Vergi Dairesi ve No’su,</a:t>
            </a:r>
          </a:p>
          <a:p>
            <a:pPr marL="0" indent="0">
              <a:spcBef>
                <a:spcPts val="0"/>
              </a:spcBef>
              <a:buNone/>
            </a:pPr>
            <a:r>
              <a:rPr lang="tr-TR" sz="1600" b="0" dirty="0"/>
              <a:t>       - Destek Süresi,</a:t>
            </a:r>
          </a:p>
          <a:p>
            <a:pPr marL="0" indent="0">
              <a:spcBef>
                <a:spcPts val="0"/>
              </a:spcBef>
              <a:buNone/>
            </a:pPr>
            <a:r>
              <a:rPr lang="tr-TR" sz="1600" b="0" dirty="0"/>
              <a:t>       - Azami Prim Tutarı,</a:t>
            </a:r>
          </a:p>
          <a:p>
            <a:pPr marL="0" indent="0">
              <a:spcBef>
                <a:spcPts val="0"/>
              </a:spcBef>
              <a:buNone/>
            </a:pPr>
            <a:r>
              <a:rPr lang="tr-TR" sz="1600" b="0" dirty="0"/>
              <a:t>       - İlgili Kararname Tarih/No</a:t>
            </a:r>
          </a:p>
          <a:p>
            <a:pPr marL="0" indent="0" algn="just">
              <a:spcBef>
                <a:spcPts val="0"/>
              </a:spcBef>
              <a:buNone/>
            </a:pPr>
            <a:r>
              <a:rPr lang="tr-TR" sz="1600" b="0" dirty="0"/>
              <a:t>         bilgileri Sanayi ve Teknoloji Bakanlığınca, elektronik ortamda ve ayrıca yazı ile SPGM/İstihdam Teşvikleri Daire Başkanlığına bildirilmektedir. </a:t>
            </a:r>
          </a:p>
          <a:p>
            <a:pPr marL="0" indent="0" algn="just">
              <a:spcBef>
                <a:spcPts val="0"/>
              </a:spcBef>
              <a:buNone/>
            </a:pPr>
            <a:endParaRPr lang="tr-TR" sz="1600" b="0" dirty="0"/>
          </a:p>
          <a:p>
            <a:pPr marL="0" indent="0" algn="just">
              <a:spcBef>
                <a:spcPts val="0"/>
              </a:spcBef>
              <a:buNone/>
            </a:pPr>
            <a:r>
              <a:rPr lang="tr-TR" sz="1600" b="0" dirty="0"/>
              <a:t>         </a:t>
            </a:r>
          </a:p>
          <a:p>
            <a:pPr marL="0" indent="0" algn="just">
              <a:spcBef>
                <a:spcPts val="0"/>
              </a:spcBef>
              <a:buNone/>
            </a:pPr>
            <a:r>
              <a:rPr lang="tr-TR" sz="1600" b="0" dirty="0"/>
              <a:t>          Sanayi ve Teknoloji Bakanlığınca intikal ettirilen bilgiler doğrultusunda, gerekli tanımlama işlemleri İstihdam Teşvikleri Daire Başkanlığınca yapılarak ilgili il müdürlüğünce/merkezince söz konusu destekten yararlanılabilecek sigortalı sayısına ilişkin bilgiler  işverenlere resmi bir yazı ile bildirilmektedir.</a:t>
            </a:r>
          </a:p>
          <a:p>
            <a:pPr marL="0" indent="0">
              <a:spcBef>
                <a:spcPts val="0"/>
              </a:spcBef>
              <a:buNone/>
            </a:pPr>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a:t>     </a:t>
            </a:r>
            <a:endParaRPr lang="tr-TR" sz="1400" dirty="0"/>
          </a:p>
        </p:txBody>
      </p:sp>
    </p:spTree>
    <p:extLst>
      <p:ext uri="{BB962C8B-B14F-4D97-AF65-F5344CB8AC3E}">
        <p14:creationId xmlns:p14="http://schemas.microsoft.com/office/powerpoint/2010/main" val="511701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br>
              <a:rPr lang="tr-TR" altLang="tr-TR" sz="2000" b="1" kern="1200" dirty="0">
                <a:cs typeface="Times New Roman" pitchFamily="18" charset="0"/>
              </a:rPr>
            </a:br>
            <a:r>
              <a:rPr lang="tr-TR" altLang="tr-TR" sz="2000" b="1" kern="1200" dirty="0">
                <a:cs typeface="Times New Roman" pitchFamily="18" charset="0"/>
              </a:rPr>
              <a:t>DESTEKTEN YARARLANMAYA BAŞLANILACAK TARİH -</a:t>
            </a:r>
            <a:r>
              <a:rPr lang="tr-TR" sz="2000" b="1" kern="1200" dirty="0">
                <a:cs typeface="Times New Roman" pitchFamily="18" charset="0"/>
              </a:rPr>
              <a:t>DESTEKTEN YARARLANILABİLECEK SİGORTALI SAYISI</a:t>
            </a:r>
            <a:br>
              <a:rPr lang="tr-TR" sz="2000" b="1" kern="1200" dirty="0">
                <a:cs typeface="Times New Roman" pitchFamily="18" charset="0"/>
              </a:rPr>
            </a:br>
            <a:endParaRPr lang="tr-TR" sz="2000" dirty="0"/>
          </a:p>
        </p:txBody>
      </p:sp>
      <p:sp>
        <p:nvSpPr>
          <p:cNvPr id="3" name="İçerik Yer Tutucusu 2"/>
          <p:cNvSpPr>
            <a:spLocks noGrp="1"/>
          </p:cNvSpPr>
          <p:nvPr>
            <p:ph idx="1"/>
          </p:nvPr>
        </p:nvSpPr>
        <p:spPr>
          <a:xfrm>
            <a:off x="251520" y="764704"/>
            <a:ext cx="8610600" cy="5760640"/>
          </a:xfrm>
        </p:spPr>
        <p:txBody>
          <a:bodyPr/>
          <a:lstStyle/>
          <a:p>
            <a:pPr algn="just" fontAlgn="auto">
              <a:lnSpc>
                <a:spcPct val="90000"/>
              </a:lnSpc>
              <a:spcBef>
                <a:spcPts val="0"/>
              </a:spcBef>
              <a:spcAft>
                <a:spcPts val="0"/>
              </a:spcAft>
              <a:buClr>
                <a:srgbClr val="FFFFCC"/>
              </a:buClr>
              <a:buSzPct val="60000"/>
            </a:pPr>
            <a:endParaRPr lang="tr-TR" altLang="tr-TR" sz="1600" u="sng" dirty="0">
              <a:latin typeface="Calibri"/>
            </a:endParaRPr>
          </a:p>
          <a:p>
            <a:pPr algn="just" fontAlgn="auto">
              <a:lnSpc>
                <a:spcPct val="90000"/>
              </a:lnSpc>
              <a:spcBef>
                <a:spcPts val="0"/>
              </a:spcBef>
              <a:spcAft>
                <a:spcPts val="0"/>
              </a:spcAft>
              <a:buClr>
                <a:srgbClr val="FFFFCC"/>
              </a:buClr>
              <a:buSzPct val="60000"/>
            </a:pPr>
            <a:r>
              <a:rPr lang="tr-TR" altLang="tr-TR" sz="1600" u="sng" dirty="0">
                <a:latin typeface="Calibri"/>
              </a:rPr>
              <a:t>DESTEKTEN YARARLANILMAYA BAŞLANILACAK TARİH</a:t>
            </a:r>
          </a:p>
          <a:p>
            <a:pPr algn="just" fontAlgn="auto">
              <a:lnSpc>
                <a:spcPct val="90000"/>
              </a:lnSpc>
              <a:spcBef>
                <a:spcPts val="0"/>
              </a:spcBef>
              <a:spcAft>
                <a:spcPts val="0"/>
              </a:spcAft>
              <a:buClr>
                <a:srgbClr val="FFFFCC"/>
              </a:buClr>
              <a:buSzPct val="60000"/>
            </a:pPr>
            <a:endParaRPr lang="tr-TR" altLang="tr-TR" sz="1600" u="sng" dirty="0">
              <a:latin typeface="Calibri"/>
            </a:endParaRPr>
          </a:p>
          <a:p>
            <a:pPr marL="285750" indent="-285750" algn="just" fontAlgn="auto">
              <a:lnSpc>
                <a:spcPct val="90000"/>
              </a:lnSpc>
              <a:spcBef>
                <a:spcPts val="0"/>
              </a:spcBef>
              <a:spcAft>
                <a:spcPts val="0"/>
              </a:spcAft>
              <a:buFont typeface="Wingdings" pitchFamily="2" charset="2"/>
              <a:buChar char="v"/>
              <a:defRPr/>
            </a:pPr>
            <a:r>
              <a:rPr lang="tr-TR" altLang="tr-TR" sz="1600" b="0" dirty="0">
                <a:latin typeface="Calibri"/>
              </a:rPr>
              <a:t>Bölgesel teşvik uygulamaları kapsamında veya büyük ölçekli ya da stratejik yatırımlardan dolayı, teşvik belgesinin tamamlama vizelerinin yapılmasının ardından, teşvikten yararlanacak olan işyerlerine ilişkin bilgilerin Sanayi ve Teknoloji Bakanlığınca Kurumumuza elektronik ortamda bildirildiği tarihi takip eden ay başından,</a:t>
            </a:r>
          </a:p>
          <a:p>
            <a:pPr algn="just" fontAlgn="auto">
              <a:lnSpc>
                <a:spcPct val="90000"/>
              </a:lnSpc>
              <a:spcBef>
                <a:spcPts val="0"/>
              </a:spcBef>
              <a:spcAft>
                <a:spcPts val="0"/>
              </a:spcAft>
              <a:defRPr/>
            </a:pPr>
            <a:endParaRPr lang="tr-TR" altLang="tr-TR" sz="1600" b="0" dirty="0">
              <a:latin typeface="Calibri"/>
            </a:endParaRPr>
          </a:p>
          <a:p>
            <a:pPr marL="285750" indent="-285750" algn="just" fontAlgn="auto">
              <a:lnSpc>
                <a:spcPct val="90000"/>
              </a:lnSpc>
              <a:spcBef>
                <a:spcPts val="0"/>
              </a:spcBef>
              <a:spcAft>
                <a:spcPts val="0"/>
              </a:spcAft>
              <a:buFont typeface="Wingdings" pitchFamily="2" charset="2"/>
              <a:buChar char="v"/>
              <a:defRPr/>
            </a:pPr>
            <a:r>
              <a:rPr lang="tr-TR" altLang="tr-TR" sz="1600" b="0" dirty="0">
                <a:latin typeface="Calibri"/>
              </a:rPr>
              <a:t>Gemi yatırımlarından dolayı, Sanayi ve Teknoloji Bakanlığınca Kurumumuza bildirilmek kaydıyla teşvik belgesinin düzenlendiği tarihi takip eden ay başından,</a:t>
            </a:r>
          </a:p>
          <a:p>
            <a:pPr marL="0" indent="0" algn="just" fontAlgn="auto">
              <a:lnSpc>
                <a:spcPct val="90000"/>
              </a:lnSpc>
              <a:spcBef>
                <a:spcPts val="0"/>
              </a:spcBef>
              <a:spcAft>
                <a:spcPts val="0"/>
              </a:spcAft>
              <a:buNone/>
              <a:defRPr/>
            </a:pPr>
            <a:r>
              <a:rPr lang="tr-TR" altLang="tr-TR" sz="1600" b="0" dirty="0">
                <a:latin typeface="Calibri"/>
              </a:rPr>
              <a:t>        </a:t>
            </a:r>
          </a:p>
          <a:p>
            <a:pPr marL="0" indent="0" algn="just" fontAlgn="auto">
              <a:lnSpc>
                <a:spcPct val="90000"/>
              </a:lnSpc>
              <a:spcBef>
                <a:spcPts val="0"/>
              </a:spcBef>
              <a:spcAft>
                <a:spcPts val="0"/>
              </a:spcAft>
              <a:buNone/>
              <a:defRPr/>
            </a:pPr>
            <a:r>
              <a:rPr lang="tr-TR" altLang="tr-TR" sz="1600" b="0" dirty="0">
                <a:latin typeface="Calibri"/>
              </a:rPr>
              <a:t>      başlanılarak yararlanılabilecektir.</a:t>
            </a:r>
          </a:p>
          <a:p>
            <a:pPr algn="just" fontAlgn="auto">
              <a:lnSpc>
                <a:spcPct val="90000"/>
              </a:lnSpc>
              <a:spcBef>
                <a:spcPts val="0"/>
              </a:spcBef>
              <a:spcAft>
                <a:spcPts val="0"/>
              </a:spcAft>
              <a:defRPr/>
            </a:pPr>
            <a:endParaRPr lang="tr-TR" altLang="tr-TR" sz="1600" dirty="0">
              <a:latin typeface="Calibri"/>
            </a:endParaRPr>
          </a:p>
          <a:p>
            <a:pPr marL="0" lvl="0" indent="0" algn="just" fontAlgn="auto">
              <a:lnSpc>
                <a:spcPct val="90000"/>
              </a:lnSpc>
              <a:spcBef>
                <a:spcPts val="0"/>
              </a:spcBef>
              <a:spcAft>
                <a:spcPts val="0"/>
              </a:spcAft>
              <a:buNone/>
            </a:pPr>
            <a:r>
              <a:rPr lang="tr-TR" altLang="tr-TR" sz="1600" dirty="0">
                <a:latin typeface="Calibri"/>
              </a:rPr>
              <a:t>    </a:t>
            </a:r>
            <a:r>
              <a:rPr lang="tr-TR" altLang="tr-TR" sz="1600" u="sng" dirty="0">
                <a:latin typeface="Calibri"/>
              </a:rPr>
              <a:t>DESTEKTEN YARARLANILABİLECEK AZAMİ SİGORTALI SAYISI</a:t>
            </a:r>
          </a:p>
          <a:p>
            <a:pPr lvl="0" algn="just" fontAlgn="auto">
              <a:lnSpc>
                <a:spcPct val="90000"/>
              </a:lnSpc>
              <a:spcBef>
                <a:spcPts val="0"/>
              </a:spcBef>
              <a:spcAft>
                <a:spcPts val="0"/>
              </a:spcAft>
            </a:pPr>
            <a:endParaRPr lang="tr-TR" altLang="tr-TR" sz="1600" dirty="0">
              <a:latin typeface="Calibri"/>
            </a:endParaRPr>
          </a:p>
          <a:p>
            <a:pPr marL="285750" lvl="0" indent="-285750" algn="just" fontAlgn="auto">
              <a:lnSpc>
                <a:spcPct val="90000"/>
              </a:lnSpc>
              <a:spcBef>
                <a:spcPts val="0"/>
              </a:spcBef>
              <a:spcAft>
                <a:spcPts val="0"/>
              </a:spcAft>
              <a:buFont typeface="Wingdings" pitchFamily="2" charset="2"/>
              <a:buChar char="v"/>
            </a:pPr>
            <a:r>
              <a:rPr lang="tr-TR" altLang="tr-TR" sz="1600" b="0" dirty="0">
                <a:latin typeface="Calibri"/>
              </a:rPr>
              <a:t>Komple yeni yatırımlarda, Sanayi ve Teknoloji</a:t>
            </a:r>
            <a:r>
              <a:rPr lang="tr-TR" sz="1600" b="0" dirty="0">
                <a:latin typeface="Calibri"/>
              </a:rPr>
              <a:t> Bakanlığınca tespit edilen ve teşvik belgesinde gösterilen ilave sigortalı sayısı kadar,</a:t>
            </a:r>
            <a:endParaRPr lang="tr-TR" altLang="tr-TR" sz="1600" b="0" dirty="0">
              <a:latin typeface="Calibri"/>
            </a:endParaRPr>
          </a:p>
          <a:p>
            <a:pPr marL="285750" lvl="0" indent="-285750" algn="just" fontAlgn="auto">
              <a:lnSpc>
                <a:spcPct val="90000"/>
              </a:lnSpc>
              <a:spcBef>
                <a:spcPts val="0"/>
              </a:spcBef>
              <a:spcAft>
                <a:spcPts val="0"/>
              </a:spcAft>
              <a:buFont typeface="Wingdings" pitchFamily="2" charset="2"/>
              <a:buChar char="v"/>
            </a:pPr>
            <a:endParaRPr lang="tr-TR" altLang="tr-TR" sz="1600" b="0" dirty="0">
              <a:latin typeface="Calibri"/>
            </a:endParaRPr>
          </a:p>
          <a:p>
            <a:pPr marL="285750" lvl="0" indent="-285750" algn="just" fontAlgn="auto">
              <a:lnSpc>
                <a:spcPct val="90000"/>
              </a:lnSpc>
              <a:spcBef>
                <a:spcPts val="0"/>
              </a:spcBef>
              <a:spcAft>
                <a:spcPts val="0"/>
              </a:spcAft>
              <a:buFont typeface="Wingdings" pitchFamily="2" charset="2"/>
              <a:buChar char="v"/>
            </a:pPr>
            <a:r>
              <a:rPr lang="tr-TR" altLang="tr-TR" sz="1600" b="0" dirty="0">
                <a:latin typeface="Calibri"/>
              </a:rPr>
              <a:t>Diğer yatırım cinslerinde (tevsi, modernizasyon, ürün çeşitlendirmesi, entegrasyon yatırımlarında) ise Sanayi ve Teknoloji</a:t>
            </a:r>
            <a:r>
              <a:rPr lang="tr-TR" sz="1600" b="0" dirty="0">
                <a:latin typeface="Calibri"/>
              </a:rPr>
              <a:t> Bakanlığınca tespit edilen mevcut sigortalı sayısının üzerinde sigortalı çalıştırmak kaydıyla yine </a:t>
            </a:r>
            <a:r>
              <a:rPr lang="tr-TR" altLang="tr-TR" sz="1600" b="0" dirty="0">
                <a:latin typeface="Calibri"/>
              </a:rPr>
              <a:t>Sanayi ve Teknoloji</a:t>
            </a:r>
            <a:r>
              <a:rPr lang="tr-TR" sz="1600" b="0" dirty="0">
                <a:latin typeface="Calibri"/>
              </a:rPr>
              <a:t> Bakanlığınca tespit edilecek sayıdaki ilave </a:t>
            </a:r>
            <a:r>
              <a:rPr lang="tr-TR" altLang="tr-TR" sz="1600" b="0" dirty="0">
                <a:latin typeface="Calibri"/>
              </a:rPr>
              <a:t>mevcut sigortalı sayısına ilave olarak çalıştırılan,</a:t>
            </a:r>
          </a:p>
          <a:p>
            <a:pPr marL="0" lvl="0" indent="0" algn="just" fontAlgn="auto">
              <a:lnSpc>
                <a:spcPct val="90000"/>
              </a:lnSpc>
              <a:spcBef>
                <a:spcPts val="0"/>
              </a:spcBef>
              <a:spcAft>
                <a:spcPts val="0"/>
              </a:spcAft>
              <a:buNone/>
            </a:pPr>
            <a:r>
              <a:rPr lang="tr-TR" altLang="tr-TR" sz="1600" b="0" dirty="0">
                <a:latin typeface="Calibri"/>
              </a:rPr>
              <a:t>      sigortalılardan dolayı yararlanılabilecektir.</a:t>
            </a: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966386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DESTEKTEN YARARLANACAK SİGORTALI SAYISI</a:t>
            </a:r>
            <a:endParaRPr lang="tr-TR" sz="2200" dirty="0"/>
          </a:p>
        </p:txBody>
      </p:sp>
      <p:sp>
        <p:nvSpPr>
          <p:cNvPr id="3" name="İçerik Yer Tutucusu 2"/>
          <p:cNvSpPr>
            <a:spLocks noGrp="1"/>
          </p:cNvSpPr>
          <p:nvPr>
            <p:ph idx="1"/>
          </p:nvPr>
        </p:nvSpPr>
        <p:spPr>
          <a:xfrm>
            <a:off x="304800" y="1071546"/>
            <a:ext cx="8610600" cy="5453798"/>
          </a:xfrm>
        </p:spPr>
        <p:txBody>
          <a:bodyPr/>
          <a:lstStyle/>
          <a:p>
            <a:pPr algn="just">
              <a:lnSpc>
                <a:spcPct val="90000"/>
              </a:lnSpc>
              <a:buNone/>
              <a:defRPr/>
            </a:pPr>
            <a:endParaRPr lang="tr-TR" altLang="tr-TR" sz="1600" u="sng" dirty="0"/>
          </a:p>
          <a:p>
            <a:pPr algn="just">
              <a:lnSpc>
                <a:spcPct val="90000"/>
              </a:lnSpc>
              <a:buNone/>
              <a:defRPr/>
            </a:pPr>
            <a:endParaRPr lang="tr-TR" altLang="tr-TR" sz="1600" u="sng" dirty="0"/>
          </a:p>
          <a:p>
            <a:pPr algn="just">
              <a:lnSpc>
                <a:spcPct val="90000"/>
              </a:lnSpc>
              <a:buNone/>
              <a:defRPr/>
            </a:pPr>
            <a:r>
              <a:rPr lang="tr-TR" altLang="tr-TR" sz="1600" u="sng" dirty="0"/>
              <a:t>Örnek 1: </a:t>
            </a:r>
          </a:p>
          <a:p>
            <a:pPr algn="just">
              <a:lnSpc>
                <a:spcPct val="90000"/>
              </a:lnSpc>
              <a:buNone/>
              <a:defRPr/>
            </a:pPr>
            <a:r>
              <a:rPr lang="tr-TR" altLang="tr-TR" sz="1600" b="0" dirty="0"/>
              <a:t>Tamamlama vizesi yapılmış (B) Anonim Şirketine ilişkin teşvik belgesinde yer</a:t>
            </a:r>
          </a:p>
          <a:p>
            <a:pPr algn="just">
              <a:lnSpc>
                <a:spcPct val="90000"/>
              </a:lnSpc>
              <a:buNone/>
              <a:defRPr/>
            </a:pPr>
            <a:r>
              <a:rPr lang="tr-TR" altLang="tr-TR" sz="1600" b="0" dirty="0"/>
              <a:t>alan bilgilerin;</a:t>
            </a:r>
          </a:p>
          <a:p>
            <a:pPr algn="just">
              <a:lnSpc>
                <a:spcPct val="90000"/>
              </a:lnSpc>
              <a:buNone/>
              <a:defRPr/>
            </a:pPr>
            <a:endParaRPr lang="tr-TR" altLang="tr-TR" sz="1600" b="0" dirty="0"/>
          </a:p>
          <a:p>
            <a:pPr algn="just">
              <a:lnSpc>
                <a:spcPct val="90000"/>
              </a:lnSpc>
              <a:buNone/>
              <a:defRPr/>
            </a:pPr>
            <a:r>
              <a:rPr lang="tr-TR" altLang="tr-TR" sz="1600" b="0" u="sng" dirty="0"/>
              <a:t>Yatırımın Cinsi</a:t>
            </a:r>
            <a:r>
              <a:rPr lang="tr-TR" altLang="tr-TR" sz="1600" b="0" dirty="0"/>
              <a:t>	          </a:t>
            </a:r>
            <a:r>
              <a:rPr lang="tr-TR" altLang="tr-TR" sz="1600" b="0" u="sng" dirty="0"/>
              <a:t> Mevcut İstihdam (Kişi)</a:t>
            </a:r>
            <a:r>
              <a:rPr lang="tr-TR" altLang="tr-TR" sz="1600" b="0" dirty="0"/>
              <a:t>	          </a:t>
            </a:r>
            <a:r>
              <a:rPr lang="tr-TR" altLang="tr-TR" sz="1600" b="0" u="sng" dirty="0"/>
              <a:t>İlave İstihdam (Kişi)</a:t>
            </a:r>
          </a:p>
          <a:p>
            <a:pPr algn="just">
              <a:lnSpc>
                <a:spcPct val="90000"/>
              </a:lnSpc>
              <a:buNone/>
              <a:defRPr/>
            </a:pPr>
            <a:r>
              <a:rPr lang="tr-TR" altLang="tr-TR" sz="1600" b="0" dirty="0"/>
              <a:t>Komple yeni yatırım	                         0	                                           22</a:t>
            </a:r>
          </a:p>
          <a:p>
            <a:pPr algn="just">
              <a:lnSpc>
                <a:spcPct val="90000"/>
              </a:lnSpc>
              <a:buNone/>
              <a:defRPr/>
            </a:pPr>
            <a:endParaRPr lang="tr-TR" altLang="tr-TR" sz="1600" b="0" dirty="0"/>
          </a:p>
          <a:p>
            <a:pPr algn="just">
              <a:lnSpc>
                <a:spcPct val="90000"/>
              </a:lnSpc>
              <a:buNone/>
              <a:defRPr/>
            </a:pPr>
            <a:r>
              <a:rPr lang="tr-TR" altLang="tr-TR" sz="1600" b="0" dirty="0"/>
              <a:t>şeklinde olduğu ,  </a:t>
            </a:r>
            <a:r>
              <a:rPr lang="tr-TR" sz="1600" b="0" dirty="0"/>
              <a:t>2019/Ocak ayında 16  sigortalı,  2019/Şubat ayında</a:t>
            </a:r>
          </a:p>
          <a:p>
            <a:pPr algn="just">
              <a:lnSpc>
                <a:spcPct val="90000"/>
              </a:lnSpc>
              <a:buNone/>
              <a:defRPr/>
            </a:pPr>
            <a:r>
              <a:rPr lang="tr-TR" sz="1600" b="0" dirty="0"/>
              <a:t>27  sigortalı  istihdam edildiği  varsayıldığından, bu teşvikten;</a:t>
            </a:r>
          </a:p>
          <a:p>
            <a:pPr algn="just">
              <a:lnSpc>
                <a:spcPct val="90000"/>
              </a:lnSpc>
              <a:buNone/>
              <a:defRPr/>
            </a:pPr>
            <a:endParaRPr lang="tr-TR" sz="1600" b="0" dirty="0"/>
          </a:p>
          <a:p>
            <a:pPr algn="just">
              <a:lnSpc>
                <a:spcPct val="90000"/>
              </a:lnSpc>
              <a:buNone/>
              <a:defRPr/>
            </a:pPr>
            <a:r>
              <a:rPr lang="tr-TR" sz="1600" b="0" dirty="0"/>
              <a:t>	- 2019/Ocak  ayında çalıştırılan  16 sigortalının tamamından dolayı,</a:t>
            </a:r>
          </a:p>
          <a:p>
            <a:pPr algn="just">
              <a:lnSpc>
                <a:spcPct val="90000"/>
              </a:lnSpc>
              <a:buNone/>
              <a:defRPr/>
            </a:pPr>
            <a:endParaRPr lang="tr-TR" sz="1600" b="0" dirty="0"/>
          </a:p>
          <a:p>
            <a:pPr marL="0" indent="0" algn="just">
              <a:buNone/>
              <a:defRPr/>
            </a:pPr>
            <a:r>
              <a:rPr lang="tr-TR" sz="1600" b="0" dirty="0"/>
              <a:t>      - 2019/Şubat ayında ise 22 sigortalıdan dolayı  yararlanılabilecektir.</a:t>
            </a:r>
          </a:p>
          <a:p>
            <a:pPr algn="just">
              <a:lnSpc>
                <a:spcPct val="90000"/>
              </a:lnSpc>
              <a:buNone/>
              <a:defRPr/>
            </a:pPr>
            <a:endParaRPr lang="tr-TR" altLang="tr-TR" sz="1600" b="0" dirty="0"/>
          </a:p>
          <a:p>
            <a:pPr marL="0" indent="0">
              <a:buNone/>
            </a:pPr>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a:t>    </a:t>
            </a:r>
            <a:endParaRPr lang="tr-TR" sz="1400" dirty="0"/>
          </a:p>
        </p:txBody>
      </p:sp>
    </p:spTree>
    <p:extLst>
      <p:ext uri="{BB962C8B-B14F-4D97-AF65-F5344CB8AC3E}">
        <p14:creationId xmlns:p14="http://schemas.microsoft.com/office/powerpoint/2010/main" val="4098395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DESTEKTEN YARARLANACAK SİGORTALI SAYISI</a:t>
            </a:r>
            <a:endParaRPr lang="tr-TR" sz="2200" dirty="0"/>
          </a:p>
        </p:txBody>
      </p:sp>
      <p:sp>
        <p:nvSpPr>
          <p:cNvPr id="3" name="İçerik Yer Tutucusu 2"/>
          <p:cNvSpPr>
            <a:spLocks noGrp="1"/>
          </p:cNvSpPr>
          <p:nvPr>
            <p:ph idx="1"/>
          </p:nvPr>
        </p:nvSpPr>
        <p:spPr>
          <a:xfrm>
            <a:off x="323528" y="1052736"/>
            <a:ext cx="8610600" cy="5453798"/>
          </a:xfrm>
        </p:spPr>
        <p:txBody>
          <a:bodyPr/>
          <a:lstStyle/>
          <a:p>
            <a:pPr algn="just">
              <a:lnSpc>
                <a:spcPct val="90000"/>
              </a:lnSpc>
              <a:buNone/>
              <a:defRPr/>
            </a:pPr>
            <a:r>
              <a:rPr lang="tr-TR" altLang="tr-TR" sz="1600" u="sng" dirty="0"/>
              <a:t>Örnek 2: </a:t>
            </a:r>
          </a:p>
          <a:p>
            <a:pPr algn="just">
              <a:lnSpc>
                <a:spcPct val="90000"/>
              </a:lnSpc>
              <a:buNone/>
              <a:defRPr/>
            </a:pPr>
            <a:r>
              <a:rPr lang="tr-TR" altLang="tr-TR" b="0" dirty="0"/>
              <a:t>           Tamamlama vizesi yapılmış (D) Limited Şirketine ilişkin teşvik belgesinde yer</a:t>
            </a:r>
          </a:p>
          <a:p>
            <a:pPr algn="just">
              <a:lnSpc>
                <a:spcPct val="90000"/>
              </a:lnSpc>
              <a:buNone/>
              <a:defRPr/>
            </a:pPr>
            <a:r>
              <a:rPr lang="tr-TR" altLang="tr-TR" b="0" dirty="0"/>
              <a:t>alan bilgilerin;</a:t>
            </a:r>
          </a:p>
          <a:p>
            <a:pPr algn="just">
              <a:lnSpc>
                <a:spcPct val="90000"/>
              </a:lnSpc>
              <a:buNone/>
              <a:defRPr/>
            </a:pPr>
            <a:r>
              <a:rPr lang="tr-TR" altLang="tr-TR" b="0" u="sng" dirty="0"/>
              <a:t>    Yatırımın Cinsi</a:t>
            </a:r>
            <a:r>
              <a:rPr lang="tr-TR" altLang="tr-TR" b="0" dirty="0"/>
              <a:t>	    </a:t>
            </a:r>
            <a:r>
              <a:rPr lang="tr-TR" altLang="tr-TR" b="0" u="sng" dirty="0"/>
              <a:t>Mevcut İstihdam (Kişi)</a:t>
            </a:r>
            <a:r>
              <a:rPr lang="tr-TR" altLang="tr-TR" b="0" dirty="0"/>
              <a:t>	     </a:t>
            </a:r>
            <a:r>
              <a:rPr lang="tr-TR" altLang="tr-TR" b="0" u="sng" dirty="0"/>
              <a:t>İlave İstihdam (Kişi)</a:t>
            </a:r>
          </a:p>
          <a:p>
            <a:pPr algn="just">
              <a:lnSpc>
                <a:spcPct val="90000"/>
              </a:lnSpc>
              <a:buNone/>
              <a:defRPr/>
            </a:pPr>
            <a:r>
              <a:rPr lang="tr-TR" altLang="tr-TR" b="0" dirty="0"/>
              <a:t>      Tevsi	                                     27	                                     40</a:t>
            </a:r>
          </a:p>
          <a:p>
            <a:pPr algn="just">
              <a:lnSpc>
                <a:spcPct val="90000"/>
              </a:lnSpc>
              <a:buNone/>
              <a:defRPr/>
            </a:pPr>
            <a:r>
              <a:rPr lang="tr-TR" altLang="tr-TR" b="0" dirty="0"/>
              <a:t>  şeklinde olduğu varsayıldığında; </a:t>
            </a: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5" name="Tablo 4"/>
          <p:cNvGraphicFramePr>
            <a:graphicFrameLocks noGrp="1"/>
          </p:cNvGraphicFramePr>
          <p:nvPr>
            <p:extLst>
              <p:ext uri="{D42A27DB-BD31-4B8C-83A1-F6EECF244321}">
                <p14:modId xmlns:p14="http://schemas.microsoft.com/office/powerpoint/2010/main" val="3981849862"/>
              </p:ext>
            </p:extLst>
          </p:nvPr>
        </p:nvGraphicFramePr>
        <p:xfrm>
          <a:off x="827584" y="3356992"/>
          <a:ext cx="7488831" cy="2250399"/>
        </p:xfrm>
        <a:graphic>
          <a:graphicData uri="http://schemas.openxmlformats.org/drawingml/2006/table">
            <a:tbl>
              <a:tblPr firstRow="1" bandRow="1">
                <a:tableStyleId>{5C22544A-7EE6-4342-B048-85BDC9FD1C3A}</a:tableStyleId>
              </a:tblPr>
              <a:tblGrid>
                <a:gridCol w="2496277">
                  <a:extLst>
                    <a:ext uri="{9D8B030D-6E8A-4147-A177-3AD203B41FA5}">
                      <a16:colId xmlns:a16="http://schemas.microsoft.com/office/drawing/2014/main" val="20000"/>
                    </a:ext>
                  </a:extLst>
                </a:gridCol>
                <a:gridCol w="2044822">
                  <a:extLst>
                    <a:ext uri="{9D8B030D-6E8A-4147-A177-3AD203B41FA5}">
                      <a16:colId xmlns:a16="http://schemas.microsoft.com/office/drawing/2014/main" val="20001"/>
                    </a:ext>
                  </a:extLst>
                </a:gridCol>
                <a:gridCol w="2947732">
                  <a:extLst>
                    <a:ext uri="{9D8B030D-6E8A-4147-A177-3AD203B41FA5}">
                      <a16:colId xmlns:a16="http://schemas.microsoft.com/office/drawing/2014/main" val="20002"/>
                    </a:ext>
                  </a:extLst>
                </a:gridCol>
              </a:tblGrid>
              <a:tr h="576064">
                <a:tc>
                  <a:txBody>
                    <a:bodyPr/>
                    <a:lstStyle/>
                    <a:p>
                      <a:pPr algn="ctr"/>
                      <a:r>
                        <a:rPr lang="tr-TR" sz="1600" b="0" dirty="0">
                          <a:solidFill>
                            <a:schemeClr val="tx1"/>
                          </a:solidFill>
                          <a:latin typeface="Calibri" pitchFamily="34" charset="0"/>
                          <a:ea typeface="+mn-ea"/>
                          <a:cs typeface="+mn-cs"/>
                        </a:rPr>
                        <a:t> Ay/ Yıl</a:t>
                      </a:r>
                    </a:p>
                  </a:txBody>
                  <a:tcPr/>
                </a:tc>
                <a:tc>
                  <a:txBody>
                    <a:bodyPr/>
                    <a:lstStyle/>
                    <a:p>
                      <a:pPr algn="ctr"/>
                      <a:r>
                        <a:rPr lang="tr-TR" sz="1600" b="0" dirty="0">
                          <a:solidFill>
                            <a:schemeClr val="tx1"/>
                          </a:solidFill>
                          <a:latin typeface="Calibri" pitchFamily="34" charset="0"/>
                          <a:ea typeface="+mn-ea"/>
                          <a:cs typeface="+mn-cs"/>
                        </a:rPr>
                        <a:t> İstihdam Edilen Sigortalı Sayısı</a:t>
                      </a:r>
                    </a:p>
                  </a:txBody>
                  <a:tcPr/>
                </a:tc>
                <a:tc>
                  <a:txBody>
                    <a:bodyPr/>
                    <a:lstStyle/>
                    <a:p>
                      <a:pPr algn="ctr"/>
                      <a:r>
                        <a:rPr lang="tr-TR" sz="1600" b="0" dirty="0">
                          <a:solidFill>
                            <a:schemeClr val="tx1"/>
                          </a:solidFill>
                          <a:latin typeface="Calibri" pitchFamily="34" charset="0"/>
                          <a:ea typeface="+mn-ea"/>
                          <a:cs typeface="+mn-cs"/>
                        </a:rPr>
                        <a:t>Teşvikten Yararlanma Durumu</a:t>
                      </a:r>
                    </a:p>
                  </a:txBody>
                  <a:tcPr/>
                </a:tc>
                <a:extLst>
                  <a:ext uri="{0D108BD9-81ED-4DB2-BD59-A6C34878D82A}">
                    <a16:rowId xmlns:a16="http://schemas.microsoft.com/office/drawing/2014/main" val="10000"/>
                  </a:ext>
                </a:extLst>
              </a:tr>
              <a:tr h="405327">
                <a:tc>
                  <a:txBody>
                    <a:bodyPr/>
                    <a:lstStyle/>
                    <a:p>
                      <a:pPr algn="ctr"/>
                      <a:r>
                        <a:rPr lang="tr-TR" sz="1600" dirty="0">
                          <a:latin typeface="Calibri" panose="020F0502020204030204" pitchFamily="34" charset="0"/>
                        </a:rPr>
                        <a:t>2018/Aralık</a:t>
                      </a:r>
                    </a:p>
                  </a:txBody>
                  <a:tcPr/>
                </a:tc>
                <a:tc>
                  <a:txBody>
                    <a:bodyPr/>
                    <a:lstStyle/>
                    <a:p>
                      <a:pPr algn="ctr"/>
                      <a:r>
                        <a:rPr lang="tr-TR" sz="1600" dirty="0">
                          <a:latin typeface="Calibri" panose="020F0502020204030204" pitchFamily="34" charset="0"/>
                        </a:rPr>
                        <a:t>          25</a:t>
                      </a:r>
                    </a:p>
                  </a:txBody>
                  <a:tcPr/>
                </a:tc>
                <a:tc>
                  <a:txBody>
                    <a:bodyPr/>
                    <a:lstStyle/>
                    <a:p>
                      <a:r>
                        <a:rPr lang="tr-TR" sz="1600" dirty="0">
                          <a:latin typeface="Calibri" panose="020F0502020204030204" pitchFamily="34" charset="0"/>
                        </a:rPr>
                        <a:t>               Yararlanamaz.</a:t>
                      </a:r>
                    </a:p>
                  </a:txBody>
                  <a:tcPr anchor="ctr"/>
                </a:tc>
                <a:extLst>
                  <a:ext uri="{0D108BD9-81ED-4DB2-BD59-A6C34878D82A}">
                    <a16:rowId xmlns:a16="http://schemas.microsoft.com/office/drawing/2014/main" val="10001"/>
                  </a:ext>
                </a:extLst>
              </a:tr>
              <a:tr h="632976">
                <a:tc>
                  <a:txBody>
                    <a:bodyPr/>
                    <a:lstStyle/>
                    <a:p>
                      <a:pPr algn="ctr"/>
                      <a:endParaRPr lang="tr-TR" sz="1600" dirty="0">
                        <a:latin typeface="Calibri" panose="020F0502020204030204" pitchFamily="34" charset="0"/>
                      </a:endParaRPr>
                    </a:p>
                    <a:p>
                      <a:pPr algn="ctr"/>
                      <a:r>
                        <a:rPr lang="tr-TR" sz="1600" dirty="0">
                          <a:latin typeface="Calibri" panose="020F0502020204030204" pitchFamily="34" charset="0"/>
                        </a:rPr>
                        <a:t>2019/Ocak</a:t>
                      </a:r>
                    </a:p>
                  </a:txBody>
                  <a:tcPr/>
                </a:tc>
                <a:tc>
                  <a:txBody>
                    <a:bodyPr/>
                    <a:lstStyle/>
                    <a:p>
                      <a:pPr algn="ctr"/>
                      <a:r>
                        <a:rPr lang="tr-TR" sz="1600" dirty="0">
                          <a:latin typeface="Calibri" panose="020F0502020204030204" pitchFamily="34" charset="0"/>
                        </a:rPr>
                        <a:t>     </a:t>
                      </a:r>
                    </a:p>
                    <a:p>
                      <a:pPr algn="ctr"/>
                      <a:r>
                        <a:rPr lang="tr-TR" sz="1600" dirty="0">
                          <a:latin typeface="Calibri" panose="020F0502020204030204" pitchFamily="34" charset="0"/>
                        </a:rPr>
                        <a:t>          60</a:t>
                      </a:r>
                    </a:p>
                  </a:txBody>
                  <a:tcPr/>
                </a:tc>
                <a:tc>
                  <a:txBody>
                    <a:bodyPr/>
                    <a:lstStyle/>
                    <a:p>
                      <a:r>
                        <a:rPr lang="tr-TR" sz="1600" dirty="0">
                          <a:latin typeface="Calibri" panose="020F0502020204030204" pitchFamily="34" charset="0"/>
                        </a:rPr>
                        <a:t>     33 sigortalı için yararlanabilir.                       </a:t>
                      </a:r>
                    </a:p>
                  </a:txBody>
                  <a:tcPr anchor="ctr"/>
                </a:tc>
                <a:extLst>
                  <a:ext uri="{0D108BD9-81ED-4DB2-BD59-A6C34878D82A}">
                    <a16:rowId xmlns:a16="http://schemas.microsoft.com/office/drawing/2014/main" val="10002"/>
                  </a:ext>
                </a:extLst>
              </a:tr>
              <a:tr h="632976">
                <a:tc>
                  <a:txBody>
                    <a:bodyPr/>
                    <a:lstStyle/>
                    <a:p>
                      <a:pPr algn="ctr"/>
                      <a:endParaRPr lang="tr-TR" sz="1600" dirty="0">
                        <a:latin typeface="Calibri" panose="020F0502020204030204" pitchFamily="34" charset="0"/>
                      </a:endParaRPr>
                    </a:p>
                    <a:p>
                      <a:pPr algn="ctr"/>
                      <a:r>
                        <a:rPr lang="tr-TR" sz="1600" dirty="0">
                          <a:latin typeface="Calibri" panose="020F0502020204030204" pitchFamily="34" charset="0"/>
                        </a:rPr>
                        <a:t>2019/Şubat</a:t>
                      </a:r>
                    </a:p>
                  </a:txBody>
                  <a:tcPr/>
                </a:tc>
                <a:tc>
                  <a:txBody>
                    <a:bodyPr/>
                    <a:lstStyle/>
                    <a:p>
                      <a:pPr algn="ctr"/>
                      <a:r>
                        <a:rPr lang="tr-TR" sz="1600" dirty="0">
                          <a:latin typeface="Calibri" panose="020F0502020204030204" pitchFamily="34" charset="0"/>
                        </a:rPr>
                        <a:t>       </a:t>
                      </a:r>
                    </a:p>
                    <a:p>
                      <a:pPr algn="ctr"/>
                      <a:r>
                        <a:rPr lang="tr-TR" sz="1600" dirty="0">
                          <a:latin typeface="Calibri" panose="020F0502020204030204" pitchFamily="34" charset="0"/>
                        </a:rPr>
                        <a:t>          80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a:latin typeface="Calibri" panose="020F0502020204030204" pitchFamily="34" charset="0"/>
                        </a:rPr>
                        <a:t>    </a:t>
                      </a:r>
                      <a:r>
                        <a:rPr lang="tr-TR" sz="1600" baseline="0" dirty="0">
                          <a:latin typeface="Calibri" panose="020F0502020204030204" pitchFamily="34" charset="0"/>
                        </a:rPr>
                        <a:t> </a:t>
                      </a:r>
                      <a:r>
                        <a:rPr lang="tr-TR" sz="1600" kern="1200" dirty="0">
                          <a:solidFill>
                            <a:schemeClr val="dk1"/>
                          </a:solidFill>
                          <a:latin typeface="Calibri" panose="020F0502020204030204" pitchFamily="34" charset="0"/>
                          <a:ea typeface="+mn-ea"/>
                          <a:cs typeface="+mn-cs"/>
                        </a:rPr>
                        <a:t>40  sigortalının tamamı </a:t>
                      </a:r>
                      <a:r>
                        <a:rPr lang="tr-TR" sz="1600" dirty="0">
                          <a:latin typeface="Calibri" panose="020F0502020204030204" pitchFamily="34" charset="0"/>
                        </a:rPr>
                        <a:t>için yararlanabilir. </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61175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000" b="1" kern="1200" dirty="0">
                <a:solidFill>
                  <a:srgbClr val="FFFFFF"/>
                </a:solidFill>
              </a:rPr>
              <a:t>GENÇ VE KADIN İSTİHDAMI İLE MESLEKİ </a:t>
            </a:r>
            <a:r>
              <a:rPr lang="tr-TR" altLang="tr-TR" sz="2000" b="1" kern="1200" dirty="0" err="1">
                <a:solidFill>
                  <a:srgbClr val="FFFFFF"/>
                </a:solidFill>
              </a:rPr>
              <a:t>BELGELi</a:t>
            </a:r>
            <a:r>
              <a:rPr lang="tr-TR" altLang="tr-TR" sz="2000" b="1" kern="1200">
                <a:solidFill>
                  <a:srgbClr val="FFFFFF"/>
                </a:solidFill>
              </a:rPr>
              <a:t> </a:t>
            </a:r>
            <a:r>
              <a:rPr lang="tr-TR" altLang="tr-TR" sz="2000" b="1" kern="1200" dirty="0">
                <a:solidFill>
                  <a:srgbClr val="FFFFFF"/>
                </a:solidFill>
              </a:rPr>
              <a:t>SİGORTALI İSTİHDAMI HALİNDE </a:t>
            </a:r>
            <a:r>
              <a:rPr lang="tr-TR" altLang="tr-TR" sz="2000" b="1" kern="1200">
                <a:solidFill>
                  <a:srgbClr val="FFFFFF"/>
                </a:solidFill>
              </a:rPr>
              <a:t>UYGULANAN PRİM DESTEĞİ </a:t>
            </a:r>
            <a:endParaRPr lang="tr-TR" sz="2000" b="1"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a:t>                 </a:t>
            </a:r>
          </a:p>
        </p:txBody>
      </p:sp>
      <p:sp>
        <p:nvSpPr>
          <p:cNvPr id="4" name="Dikdörtgen 3"/>
          <p:cNvSpPr/>
          <p:nvPr/>
        </p:nvSpPr>
        <p:spPr>
          <a:xfrm>
            <a:off x="323528" y="836713"/>
            <a:ext cx="8424936" cy="5262979"/>
          </a:xfrm>
          <a:prstGeom prst="rect">
            <a:avLst/>
          </a:prstGeom>
        </p:spPr>
        <p:txBody>
          <a:bodyPr wrap="square">
            <a:spAutoFit/>
          </a:bodyPr>
          <a:lstStyle/>
          <a:p>
            <a:pPr marL="274320" lvl="0" indent="-274320" algn="just" fontAlgn="auto">
              <a:spcBef>
                <a:spcPct val="20000"/>
              </a:spcBef>
              <a:spcAft>
                <a:spcPts val="0"/>
              </a:spcAft>
              <a:buClr>
                <a:srgbClr val="31B6FD"/>
              </a:buClr>
              <a:buSzPct val="100000"/>
            </a:pPr>
            <a:r>
              <a:rPr lang="tr-TR" altLang="tr-TR" sz="1600" b="1" u="sng" dirty="0">
                <a:latin typeface="Calibri" pitchFamily="34" charset="0"/>
              </a:rPr>
              <a:t>YASAL DAYANAK</a:t>
            </a:r>
            <a:endParaRPr lang="tr-TR" altLang="tr-TR" sz="1600" dirty="0">
              <a:latin typeface="Calibri" pitchFamily="34" charset="0"/>
            </a:endParaRPr>
          </a:p>
          <a:p>
            <a:pPr marL="285750" lvl="0" indent="-285750" algn="just" fontAlgn="auto">
              <a:spcBef>
                <a:spcPct val="20000"/>
              </a:spcBef>
              <a:spcAft>
                <a:spcPts val="0"/>
              </a:spcAft>
              <a:buSzPct val="100000"/>
              <a:buFont typeface="Wingdings" pitchFamily="2" charset="2"/>
              <a:buChar char="v"/>
            </a:pPr>
            <a:r>
              <a:rPr lang="tr-TR" altLang="tr-TR" sz="1600" b="1" dirty="0">
                <a:latin typeface="Calibri" pitchFamily="34" charset="0"/>
              </a:rPr>
              <a:t>4447 sayılı İşsizlik Sigortası Kanununun geçici 10 uncu maddesi</a:t>
            </a:r>
          </a:p>
          <a:p>
            <a:pPr marL="285750" lvl="0" indent="-285750" algn="just" fontAlgn="auto">
              <a:spcBef>
                <a:spcPct val="20000"/>
              </a:spcBef>
              <a:spcAft>
                <a:spcPts val="0"/>
              </a:spcAft>
              <a:buSzPct val="100000"/>
              <a:buFont typeface="Wingdings" pitchFamily="2" charset="2"/>
              <a:buChar char="v"/>
            </a:pPr>
            <a:r>
              <a:rPr lang="tr-TR" altLang="tr-TR" sz="1600" b="1" dirty="0">
                <a:latin typeface="Calibri" pitchFamily="34" charset="0"/>
              </a:rPr>
              <a:t>2011/45 sayılı Genelge</a:t>
            </a:r>
          </a:p>
          <a:p>
            <a:pPr marL="285750" lvl="0" indent="-285750" algn="just" fontAlgn="auto">
              <a:spcBef>
                <a:spcPct val="20000"/>
              </a:spcBef>
              <a:spcAft>
                <a:spcPts val="0"/>
              </a:spcAft>
              <a:buSzPct val="100000"/>
              <a:buFont typeface="Wingdings" pitchFamily="2" charset="2"/>
              <a:buChar char="v"/>
            </a:pPr>
            <a:endParaRPr lang="tr-TR" altLang="tr-TR" sz="1600" dirty="0">
              <a:latin typeface="Calibri" pitchFamily="34" charset="0"/>
            </a:endParaRPr>
          </a:p>
          <a:p>
            <a:pPr lvl="0" algn="just" fontAlgn="auto">
              <a:spcBef>
                <a:spcPct val="20000"/>
              </a:spcBef>
              <a:spcAft>
                <a:spcPts val="0"/>
              </a:spcAft>
              <a:buClr>
                <a:srgbClr val="31B6FD"/>
              </a:buClr>
              <a:buSzPct val="100000"/>
            </a:pPr>
            <a:r>
              <a:rPr lang="tr-TR" altLang="tr-TR" sz="1600" b="1" u="sng" dirty="0">
                <a:latin typeface="Calibri" pitchFamily="34" charset="0"/>
                <a:sym typeface="Wingdings" pitchFamily="2" charset="2"/>
              </a:rPr>
              <a:t>BAŞLAMA TARİHİ</a:t>
            </a:r>
            <a:r>
              <a:rPr lang="tr-TR" altLang="tr-TR" sz="1600" dirty="0">
                <a:latin typeface="Calibri" pitchFamily="34" charset="0"/>
                <a:sym typeface="Wingdings" pitchFamily="2" charset="2"/>
              </a:rPr>
              <a:t>	              : </a:t>
            </a:r>
            <a:r>
              <a:rPr lang="tr-TR" altLang="tr-TR" sz="1600" dirty="0">
                <a:latin typeface="Calibri" pitchFamily="34" charset="0"/>
              </a:rPr>
              <a:t>1/3/2011</a:t>
            </a:r>
          </a:p>
          <a:p>
            <a:pPr lvl="0" algn="just" fontAlgn="auto">
              <a:spcBef>
                <a:spcPct val="20000"/>
              </a:spcBef>
              <a:spcAft>
                <a:spcPts val="0"/>
              </a:spcAft>
              <a:buClr>
                <a:srgbClr val="31B6FD"/>
              </a:buClr>
              <a:buSzPct val="100000"/>
            </a:pPr>
            <a:r>
              <a:rPr lang="tr-TR" altLang="tr-TR" sz="1600" b="1" u="sng" dirty="0">
                <a:latin typeface="Calibri" pitchFamily="34" charset="0"/>
                <a:sym typeface="Wingdings" pitchFamily="2" charset="2"/>
              </a:rPr>
              <a:t>FİNANSMANI</a:t>
            </a:r>
            <a:r>
              <a:rPr lang="tr-TR" altLang="tr-TR" sz="1600" dirty="0">
                <a:latin typeface="Calibri" pitchFamily="34" charset="0"/>
                <a:sym typeface="Wingdings" pitchFamily="2" charset="2"/>
              </a:rPr>
              <a:t>	               : İşsizlik Sigortası Fonu</a:t>
            </a:r>
          </a:p>
          <a:p>
            <a:pPr lvl="0" algn="just" fontAlgn="auto">
              <a:spcBef>
                <a:spcPts val="0"/>
              </a:spcBef>
              <a:spcAft>
                <a:spcPts val="0"/>
              </a:spcAft>
              <a:defRPr/>
            </a:pPr>
            <a:endParaRPr lang="tr-TR" altLang="tr-TR" sz="1600" b="1" dirty="0">
              <a:latin typeface="Calibri"/>
            </a:endParaRPr>
          </a:p>
          <a:p>
            <a:pPr algn="just" fontAlgn="auto">
              <a:spcBef>
                <a:spcPts val="0"/>
              </a:spcBef>
              <a:spcAft>
                <a:spcPts val="0"/>
              </a:spcAft>
              <a:defRPr/>
            </a:pPr>
            <a:endParaRPr lang="tr-TR" altLang="tr-TR" sz="1600" b="1" u="sng" dirty="0">
              <a:latin typeface="Calibri"/>
            </a:endParaRPr>
          </a:p>
          <a:p>
            <a:pPr algn="just" fontAlgn="auto">
              <a:spcBef>
                <a:spcPts val="0"/>
              </a:spcBef>
              <a:spcAft>
                <a:spcPts val="0"/>
              </a:spcAft>
              <a:defRPr/>
            </a:pPr>
            <a:r>
              <a:rPr lang="tr-TR" altLang="tr-TR" sz="1600" b="1" u="sng" dirty="0">
                <a:latin typeface="Calibri"/>
              </a:rPr>
              <a:t>ÖRNEK:</a:t>
            </a:r>
          </a:p>
          <a:p>
            <a:pPr lvl="0" algn="just" fontAlgn="auto">
              <a:spcBef>
                <a:spcPts val="0"/>
              </a:spcBef>
              <a:spcAft>
                <a:spcPts val="0"/>
              </a:spcAft>
              <a:defRPr/>
            </a:pPr>
            <a:r>
              <a:rPr lang="tr-TR" altLang="tr-TR" sz="1600" b="1" dirty="0">
                <a:latin typeface="Calibri"/>
              </a:rPr>
              <a:t> </a:t>
            </a:r>
            <a:r>
              <a:rPr lang="tr-TR" sz="1600" dirty="0">
                <a:latin typeface="Calibri"/>
              </a:rPr>
              <a:t>(K) Limited Şirketinde çalışan sigortalının 2019/Ocak ayında 6111 sayılı kanun kapsamında 3.000,00 TL prime esas kazançla bildirildiği </a:t>
            </a:r>
            <a:r>
              <a:rPr lang="tr-TR" altLang="tr-TR" sz="1600" dirty="0">
                <a:latin typeface="Calibri"/>
              </a:rPr>
              <a:t>varsayıldığında, </a:t>
            </a:r>
          </a:p>
          <a:p>
            <a:pPr lvl="0" algn="just" fontAlgn="auto">
              <a:spcBef>
                <a:spcPts val="0"/>
              </a:spcBef>
              <a:spcAft>
                <a:spcPts val="0"/>
              </a:spcAft>
              <a:defRPr/>
            </a:pPr>
            <a:endParaRPr lang="tr-TR" altLang="tr-TR" sz="1600" dirty="0">
              <a:latin typeface="Calibri"/>
            </a:endParaRPr>
          </a:p>
          <a:p>
            <a:pPr lvl="0" algn="just" fontAlgn="auto">
              <a:spcBef>
                <a:spcPts val="0"/>
              </a:spcBef>
              <a:spcAft>
                <a:spcPts val="0"/>
              </a:spcAft>
              <a:defRPr/>
            </a:pPr>
            <a:r>
              <a:rPr lang="tr-TR" altLang="tr-TR" sz="1600" dirty="0">
                <a:latin typeface="Calibri"/>
              </a:rPr>
              <a:t>3.000,00 * 5/100        = 150,00 TL Beş puanlık indirim Hazine ve Maliye Bakanlığınca</a:t>
            </a:r>
          </a:p>
          <a:p>
            <a:pPr lvl="0" algn="just" fontAlgn="auto">
              <a:spcBef>
                <a:spcPts val="0"/>
              </a:spcBef>
              <a:spcAft>
                <a:spcPts val="0"/>
              </a:spcAft>
              <a:defRPr/>
            </a:pPr>
            <a:r>
              <a:rPr lang="tr-TR" altLang="tr-TR" sz="1600" dirty="0">
                <a:latin typeface="Calibri"/>
              </a:rPr>
              <a:t>3.000,00 * 15,5/100  = 465,00 TL İşsizlik sigortası Fonundan karşılanacak kısım</a:t>
            </a:r>
          </a:p>
          <a:p>
            <a:pPr lvl="0" algn="just" fontAlgn="auto">
              <a:spcBef>
                <a:spcPts val="0"/>
              </a:spcBef>
              <a:spcAft>
                <a:spcPts val="0"/>
              </a:spcAft>
              <a:defRPr/>
            </a:pPr>
            <a:endParaRPr lang="tr-TR" altLang="tr-TR" sz="1600" dirty="0">
              <a:latin typeface="Calibri"/>
            </a:endParaRPr>
          </a:p>
          <a:p>
            <a:pPr lvl="0" algn="just" fontAlgn="auto">
              <a:spcBef>
                <a:spcPts val="0"/>
              </a:spcBef>
              <a:spcAft>
                <a:spcPts val="0"/>
              </a:spcAft>
              <a:defRPr/>
            </a:pPr>
            <a:r>
              <a:rPr lang="tr-TR" altLang="tr-TR" sz="1600" b="1" dirty="0">
                <a:latin typeface="Calibri"/>
              </a:rPr>
              <a:t>İşverence ödenecek tutar;</a:t>
            </a:r>
          </a:p>
          <a:p>
            <a:pPr lvl="0" algn="just" fontAlgn="auto">
              <a:spcBef>
                <a:spcPts val="0"/>
              </a:spcBef>
              <a:spcAft>
                <a:spcPts val="0"/>
              </a:spcAft>
              <a:defRPr/>
            </a:pPr>
            <a:r>
              <a:rPr lang="tr-TR" altLang="tr-TR" sz="1600" dirty="0">
                <a:latin typeface="Calibri"/>
              </a:rPr>
              <a:t>3.000,00  * 34,5/100 = 1.035,00 TL</a:t>
            </a:r>
          </a:p>
          <a:p>
            <a:pPr lvl="0" algn="just" fontAlgn="auto">
              <a:spcBef>
                <a:spcPts val="0"/>
              </a:spcBef>
              <a:spcAft>
                <a:spcPts val="0"/>
              </a:spcAft>
              <a:defRPr/>
            </a:pPr>
            <a:r>
              <a:rPr lang="tr-TR" altLang="tr-TR" sz="1600" dirty="0">
                <a:latin typeface="Calibri"/>
              </a:rPr>
              <a:t>1.035,00 - (150,00+465,00)= </a:t>
            </a:r>
            <a:r>
              <a:rPr lang="tr-TR" altLang="tr-TR" sz="1600" b="1" dirty="0">
                <a:latin typeface="Calibri"/>
              </a:rPr>
              <a:t>420,00 TL olacaktır.</a:t>
            </a:r>
          </a:p>
          <a:p>
            <a:pPr lvl="0" algn="just" fontAlgn="auto">
              <a:spcBef>
                <a:spcPts val="0"/>
              </a:spcBef>
              <a:spcAft>
                <a:spcPts val="0"/>
              </a:spcAft>
              <a:defRPr/>
            </a:pPr>
            <a:endParaRPr lang="tr-TR" altLang="tr-TR" sz="1600" dirty="0">
              <a:latin typeface="Calibri"/>
            </a:endParaRPr>
          </a:p>
          <a:p>
            <a:pPr lvl="0" algn="just" fontAlgn="auto">
              <a:spcBef>
                <a:spcPts val="0"/>
              </a:spcBef>
              <a:spcAft>
                <a:spcPts val="0"/>
              </a:spcAft>
              <a:defRPr/>
            </a:pPr>
            <a:endParaRPr lang="tr-TR" altLang="tr-TR" sz="1600" dirty="0">
              <a:latin typeface="Calibri" pitchFamily="34" charset="0"/>
            </a:endParaRPr>
          </a:p>
        </p:txBody>
      </p:sp>
    </p:spTree>
    <p:extLst>
      <p:ext uri="{BB962C8B-B14F-4D97-AF65-F5344CB8AC3E}">
        <p14:creationId xmlns:p14="http://schemas.microsoft.com/office/powerpoint/2010/main" val="2481644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Arial" pitchFamily="34" charset="0"/>
                <a:cs typeface="Arial" pitchFamily="34" charset="0"/>
              </a:rPr>
              <a:t> </a:t>
            </a:r>
            <a:r>
              <a:rPr lang="tr-TR" sz="2200" b="1" dirty="0">
                <a:latin typeface="Arial" pitchFamily="34" charset="0"/>
                <a:cs typeface="Arial" pitchFamily="34" charset="0"/>
              </a:rPr>
              <a:t>YARARLANMA ŞARTLARI</a:t>
            </a:r>
            <a:endParaRPr lang="tr-TR" sz="2200" dirty="0"/>
          </a:p>
        </p:txBody>
      </p:sp>
      <p:sp>
        <p:nvSpPr>
          <p:cNvPr id="3" name="İçerik Yer Tutucusu 2"/>
          <p:cNvSpPr>
            <a:spLocks noGrp="1"/>
          </p:cNvSpPr>
          <p:nvPr>
            <p:ph idx="1"/>
          </p:nvPr>
        </p:nvSpPr>
        <p:spPr>
          <a:xfrm>
            <a:off x="251520" y="908720"/>
            <a:ext cx="8682608" cy="5616624"/>
          </a:xfrm>
        </p:spPr>
        <p:txBody>
          <a:bodyPr/>
          <a:lstStyle/>
          <a:p>
            <a:pPr marL="0" indent="0">
              <a:spcBef>
                <a:spcPts val="600"/>
              </a:spcBef>
              <a:spcAft>
                <a:spcPts val="600"/>
              </a:spcAft>
              <a:buClr>
                <a:srgbClr val="00003E"/>
              </a:buClr>
              <a:buNone/>
            </a:pPr>
            <a:r>
              <a:rPr lang="tr-TR" sz="1600" dirty="0"/>
              <a:t>        </a:t>
            </a:r>
            <a:r>
              <a:rPr lang="tr-TR" sz="1600" u="sng" dirty="0"/>
              <a:t>Sigortalı Açısından;</a:t>
            </a:r>
          </a:p>
          <a:p>
            <a:pPr algn="just">
              <a:lnSpc>
                <a:spcPct val="115000"/>
              </a:lnSpc>
              <a:spcBef>
                <a:spcPts val="600"/>
              </a:spcBef>
              <a:spcAft>
                <a:spcPts val="600"/>
              </a:spcAft>
              <a:buFont typeface="Wingdings" panose="05000000000000000000" pitchFamily="2" charset="2"/>
              <a:buChar char="v"/>
            </a:pPr>
            <a:r>
              <a:rPr lang="tr-TR" sz="1600" b="0" dirty="0"/>
              <a:t>1/3/2011 ila 31/12/2020 tarihleri arasında işe alınmış olmak</a:t>
            </a:r>
          </a:p>
          <a:p>
            <a:pPr algn="just">
              <a:lnSpc>
                <a:spcPct val="115000"/>
              </a:lnSpc>
              <a:spcBef>
                <a:spcPts val="600"/>
              </a:spcBef>
              <a:spcAft>
                <a:spcPts val="600"/>
              </a:spcAft>
              <a:buFont typeface="Wingdings" panose="05000000000000000000" pitchFamily="2" charset="2"/>
              <a:buChar char="v"/>
            </a:pPr>
            <a:r>
              <a:rPr lang="tr-TR" sz="1600" b="0" dirty="0"/>
              <a:t>Fiilen çalışmak</a:t>
            </a:r>
          </a:p>
          <a:p>
            <a:pPr algn="just">
              <a:lnSpc>
                <a:spcPct val="115000"/>
              </a:lnSpc>
              <a:spcBef>
                <a:spcPts val="600"/>
              </a:spcBef>
              <a:spcAft>
                <a:spcPts val="600"/>
              </a:spcAft>
              <a:buFont typeface="Wingdings" panose="05000000000000000000" pitchFamily="2" charset="2"/>
              <a:buChar char="v"/>
            </a:pPr>
            <a:r>
              <a:rPr lang="tr-TR" sz="1600" b="0" dirty="0"/>
              <a:t>18 yaşından büyük olmak</a:t>
            </a:r>
          </a:p>
          <a:p>
            <a:pPr algn="just">
              <a:lnSpc>
                <a:spcPct val="115000"/>
              </a:lnSpc>
              <a:spcBef>
                <a:spcPts val="600"/>
              </a:spcBef>
              <a:spcAft>
                <a:spcPts val="600"/>
              </a:spcAft>
              <a:buFont typeface="Wingdings" panose="05000000000000000000" pitchFamily="2" charset="2"/>
              <a:buChar char="v"/>
            </a:pPr>
            <a:r>
              <a:rPr lang="tr-TR" sz="1600" b="0" dirty="0"/>
              <a:t>İşe başladığı tarihten önceki altı aylık dönemde Kurumumuza verilmiş olan aylık prim ve hizmet belgelerinde kayıtlı olmamak</a:t>
            </a:r>
          </a:p>
          <a:p>
            <a:pPr marL="0" indent="0">
              <a:lnSpc>
                <a:spcPct val="115000"/>
              </a:lnSpc>
              <a:spcBef>
                <a:spcPts val="1000"/>
              </a:spcBef>
              <a:buNone/>
            </a:pPr>
            <a:r>
              <a:rPr lang="tr-TR" sz="1600" dirty="0"/>
              <a:t>        </a:t>
            </a:r>
            <a:r>
              <a:rPr lang="tr-TR" sz="1600" u="sng" dirty="0"/>
              <a:t>İşveren Açısından</a:t>
            </a:r>
            <a:r>
              <a:rPr lang="tr-TR" sz="1600" b="0" u="sng" dirty="0"/>
              <a:t>;</a:t>
            </a:r>
          </a:p>
          <a:p>
            <a:pPr algn="just">
              <a:lnSpc>
                <a:spcPct val="115000"/>
              </a:lnSpc>
              <a:spcBef>
                <a:spcPts val="600"/>
              </a:spcBef>
              <a:spcAft>
                <a:spcPts val="600"/>
              </a:spcAft>
              <a:buFont typeface="Wingdings" panose="05000000000000000000" pitchFamily="2" charset="2"/>
              <a:buChar char="v"/>
            </a:pPr>
            <a:r>
              <a:rPr lang="tr-TR" sz="1600" b="0" dirty="0"/>
              <a:t>Özel sektör işvereni olmak (ihaleli iş olmaması)</a:t>
            </a:r>
          </a:p>
          <a:p>
            <a:pPr algn="just">
              <a:lnSpc>
                <a:spcPct val="115000"/>
              </a:lnSpc>
              <a:spcBef>
                <a:spcPts val="600"/>
              </a:spcBef>
              <a:spcAft>
                <a:spcPts val="600"/>
              </a:spcAft>
              <a:buFont typeface="Wingdings" panose="05000000000000000000" pitchFamily="2" charset="2"/>
              <a:buChar char="v"/>
            </a:pPr>
            <a:r>
              <a:rPr lang="tr-TR" altLang="tr-TR" sz="1600" dirty="0"/>
              <a:t>Sigortalının, ortalama sigortalı sayısına ilave olarak çalıştırılması,</a:t>
            </a:r>
            <a:endParaRPr lang="tr-TR" sz="1600" dirty="0"/>
          </a:p>
          <a:p>
            <a:pPr algn="just">
              <a:lnSpc>
                <a:spcPct val="115000"/>
              </a:lnSpc>
              <a:spcBef>
                <a:spcPts val="600"/>
              </a:spcBef>
              <a:spcAft>
                <a:spcPts val="600"/>
              </a:spcAft>
              <a:buFont typeface="Wingdings" panose="05000000000000000000" pitchFamily="2" charset="2"/>
              <a:buChar char="v"/>
            </a:pPr>
            <a:r>
              <a:rPr lang="tr-TR" altLang="tr-TR" sz="1600" b="0" dirty="0"/>
              <a:t>İşyerinden kaynaklanan yasal ödeme süresi geçmiş prim ve idari para cezası borcunun bulunmaması,</a:t>
            </a:r>
            <a:endParaRPr lang="tr-TR" sz="1600" b="0" dirty="0"/>
          </a:p>
          <a:p>
            <a:pPr algn="just">
              <a:lnSpc>
                <a:spcPct val="115000"/>
              </a:lnSpc>
              <a:spcBef>
                <a:spcPts val="600"/>
              </a:spcBef>
              <a:spcAft>
                <a:spcPts val="600"/>
              </a:spcAft>
              <a:buFont typeface="Wingdings" panose="05000000000000000000" pitchFamily="2" charset="2"/>
              <a:buChar char="v"/>
            </a:pPr>
            <a:r>
              <a:rPr lang="tr-TR" sz="1600" b="0" dirty="0"/>
              <a:t>Aylık prim ve hizmet belgelerini yasal süresi içinde vermek</a:t>
            </a:r>
          </a:p>
          <a:p>
            <a:pPr algn="just">
              <a:lnSpc>
                <a:spcPct val="115000"/>
              </a:lnSpc>
              <a:spcBef>
                <a:spcPts val="600"/>
              </a:spcBef>
              <a:spcAft>
                <a:spcPts val="600"/>
              </a:spcAft>
              <a:buFont typeface="Wingdings" panose="05000000000000000000" pitchFamily="2" charset="2"/>
              <a:buChar char="v"/>
            </a:pPr>
            <a:r>
              <a:rPr lang="tr-TR" sz="1600" b="0" dirty="0"/>
              <a:t>Sigorta primlerini yasal süresi içinde ödemek</a:t>
            </a:r>
          </a:p>
          <a:p>
            <a:pPr algn="just">
              <a:lnSpc>
                <a:spcPct val="115000"/>
              </a:lnSpc>
              <a:spcBef>
                <a:spcPts val="600"/>
              </a:spcBef>
              <a:spcAft>
                <a:spcPts val="600"/>
              </a:spcAft>
              <a:buFont typeface="Wingdings" panose="05000000000000000000" pitchFamily="2" charset="2"/>
              <a:buChar char="v"/>
            </a:pPr>
            <a:r>
              <a:rPr lang="tr-TR" altLang="tr-TR" sz="1600" b="0" dirty="0"/>
              <a:t>Kayıt dışı sigortalı çalıştırıldığı yönünde bir tespitin bulunmaması</a:t>
            </a:r>
            <a:endParaRPr lang="tr-TR" sz="1600" b="0" dirty="0"/>
          </a:p>
          <a:p>
            <a:pPr>
              <a:buFont typeface="Wingdings" panose="05000000000000000000" pitchFamily="2" charset="2"/>
              <a:buChar char="v"/>
            </a:pPr>
            <a:endParaRPr lang="tr-TR" sz="14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a:t>    </a:t>
            </a:r>
            <a:endParaRPr lang="tr-TR" sz="1400" dirty="0"/>
          </a:p>
        </p:txBody>
      </p:sp>
    </p:spTree>
    <p:extLst>
      <p:ext uri="{BB962C8B-B14F-4D97-AF65-F5344CB8AC3E}">
        <p14:creationId xmlns:p14="http://schemas.microsoft.com/office/powerpoint/2010/main" val="3577956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kern="1200" dirty="0"/>
              <a:t>ORTALAMA SİGORTALI SAYISI HESABI</a:t>
            </a:r>
            <a:endParaRPr lang="tr-TR" dirty="0"/>
          </a:p>
        </p:txBody>
      </p:sp>
      <p:sp>
        <p:nvSpPr>
          <p:cNvPr id="3" name="İçerik Yer Tutucusu 2"/>
          <p:cNvSpPr>
            <a:spLocks noGrp="1"/>
          </p:cNvSpPr>
          <p:nvPr>
            <p:ph idx="1"/>
          </p:nvPr>
        </p:nvSpPr>
        <p:spPr>
          <a:xfrm>
            <a:off x="304800" y="1071546"/>
            <a:ext cx="8610600" cy="5453798"/>
          </a:xfrm>
        </p:spPr>
        <p:txBody>
          <a:bodyPr/>
          <a:lstStyle/>
          <a:p>
            <a:pPr algn="just">
              <a:lnSpc>
                <a:spcPct val="90000"/>
              </a:lnSpc>
              <a:buNone/>
              <a:defRPr/>
            </a:pPr>
            <a:endParaRPr lang="tr-TR" altLang="tr-TR" sz="1600" dirty="0"/>
          </a:p>
          <a:p>
            <a:pPr algn="just">
              <a:lnSpc>
                <a:spcPct val="90000"/>
              </a:lnSpc>
              <a:buNone/>
              <a:defRPr/>
            </a:pPr>
            <a:endParaRPr lang="tr-TR" altLang="tr-TR" sz="1600" dirty="0"/>
          </a:p>
          <a:p>
            <a:pPr algn="just">
              <a:lnSpc>
                <a:spcPct val="90000"/>
              </a:lnSpc>
              <a:buNone/>
              <a:defRPr/>
            </a:pPr>
            <a:r>
              <a:rPr lang="tr-TR" altLang="tr-TR" sz="1600" dirty="0"/>
              <a:t>Örnek:</a:t>
            </a:r>
            <a:r>
              <a:rPr lang="tr-TR" altLang="tr-TR" sz="1600" b="0" dirty="0"/>
              <a:t> </a:t>
            </a:r>
            <a:r>
              <a:rPr lang="tr-TR" sz="1600" b="0" dirty="0"/>
              <a:t>4447 sayılı Kanunun geçici 10 uncu maddesine göre sigortalılar yönünden aranılan şartlara sahip olan sigortalının (K)Limited Şirketine ait kırtasiye malzemeleri satışı faaliyet konulu işyerinde </a:t>
            </a:r>
            <a:r>
              <a:rPr lang="tr-TR" sz="1600" b="0" dirty="0">
                <a:solidFill>
                  <a:srgbClr val="FF0000"/>
                </a:solidFill>
              </a:rPr>
              <a:t>24/1/2019</a:t>
            </a:r>
            <a:r>
              <a:rPr lang="tr-TR" sz="1600" dirty="0">
                <a:solidFill>
                  <a:srgbClr val="FF0000"/>
                </a:solidFill>
              </a:rPr>
              <a:t> </a:t>
            </a:r>
            <a:r>
              <a:rPr lang="tr-TR" sz="1600" b="0" dirty="0"/>
              <a:t>tarihinde</a:t>
            </a:r>
            <a:r>
              <a:rPr lang="tr-TR" sz="1600" dirty="0"/>
              <a:t> </a:t>
            </a:r>
            <a:r>
              <a:rPr lang="tr-TR" sz="1600" b="0" dirty="0"/>
              <a:t>işe alındığı ve bahse konu işyerinin son altı aylık döneminde, </a:t>
            </a:r>
            <a:endParaRPr lang="tr-TR" altLang="tr-TR" sz="1600" b="0" dirty="0"/>
          </a:p>
          <a:p>
            <a:pPr>
              <a:buFont typeface="Wingdings" panose="05000000000000000000" pitchFamily="2" charset="2"/>
              <a:buChar char="v"/>
              <a:defRPr/>
            </a:pPr>
            <a:r>
              <a:rPr lang="tr-TR" sz="1600" b="0" dirty="0"/>
              <a:t>2018/Aralık ayında         : 6 </a:t>
            </a:r>
          </a:p>
          <a:p>
            <a:pPr>
              <a:buFont typeface="Wingdings" panose="05000000000000000000" pitchFamily="2" charset="2"/>
              <a:buChar char="v"/>
              <a:defRPr/>
            </a:pPr>
            <a:r>
              <a:rPr lang="tr-TR" sz="1600" b="0" dirty="0"/>
              <a:t>2018/Kasım ayında        : 3 </a:t>
            </a:r>
          </a:p>
          <a:p>
            <a:pPr>
              <a:buFont typeface="Wingdings" panose="05000000000000000000" pitchFamily="2" charset="2"/>
              <a:buChar char="v"/>
              <a:defRPr/>
            </a:pPr>
            <a:r>
              <a:rPr lang="tr-TR" sz="1600" b="0" dirty="0"/>
              <a:t>2018/Ekim  ayında         : 3 </a:t>
            </a:r>
          </a:p>
          <a:p>
            <a:pPr>
              <a:buFont typeface="Wingdings" panose="05000000000000000000" pitchFamily="2" charset="2"/>
              <a:buChar char="v"/>
              <a:defRPr/>
            </a:pPr>
            <a:r>
              <a:rPr lang="tr-TR" sz="1600" b="0" dirty="0"/>
              <a:t>2018/Eylül  ayında         : 5 </a:t>
            </a:r>
          </a:p>
          <a:p>
            <a:pPr>
              <a:buFont typeface="Wingdings" panose="05000000000000000000" pitchFamily="2" charset="2"/>
              <a:buChar char="v"/>
              <a:defRPr/>
            </a:pPr>
            <a:r>
              <a:rPr lang="tr-TR" sz="1600" b="0" dirty="0"/>
              <a:t>2018/Ağustos ayında    : 5 </a:t>
            </a:r>
          </a:p>
          <a:p>
            <a:pPr>
              <a:buFont typeface="Wingdings" panose="05000000000000000000" pitchFamily="2" charset="2"/>
              <a:buChar char="v"/>
              <a:defRPr/>
            </a:pPr>
            <a:r>
              <a:rPr lang="tr-TR" sz="1600" b="0" dirty="0"/>
              <a:t>2018/Temmuz ayında   : 6 </a:t>
            </a:r>
          </a:p>
          <a:p>
            <a:pPr marL="0" indent="0">
              <a:buNone/>
              <a:defRPr/>
            </a:pPr>
            <a:r>
              <a:rPr lang="tr-TR" sz="1600" b="0" dirty="0"/>
              <a:t>     sigortalı çalıştırılmış olduğu varsayıldığında, baz alınan aylardaki toplam sigortalı sayısı: 6 + 3 + 3 + 5 + 5 + 6 = 28 </a:t>
            </a:r>
          </a:p>
          <a:p>
            <a:pPr marL="0" indent="0">
              <a:buNone/>
              <a:defRPr/>
            </a:pPr>
            <a:r>
              <a:rPr lang="tr-TR" sz="1600" b="0" dirty="0"/>
              <a:t>     Ortalama sigortalı sayısı: </a:t>
            </a:r>
            <a:r>
              <a:rPr lang="tr-TR" sz="1600" b="0" dirty="0">
                <a:solidFill>
                  <a:srgbClr val="FF0000"/>
                </a:solidFill>
              </a:rPr>
              <a:t>28 / 6 = 4,6 = 5</a:t>
            </a:r>
            <a:r>
              <a:rPr lang="tr-TR" sz="1600" b="0" dirty="0"/>
              <a:t> olacaktır. </a:t>
            </a:r>
          </a:p>
          <a:p>
            <a:pPr marL="0" indent="0">
              <a:buNone/>
              <a:defRPr/>
            </a:pPr>
            <a:endParaRPr lang="tr-TR" sz="1600" b="0" dirty="0"/>
          </a:p>
          <a:p>
            <a:pPr marL="0" indent="0" algn="just">
              <a:buNone/>
              <a:defRPr/>
            </a:pPr>
            <a:r>
              <a:rPr lang="tr-TR" sz="1600" b="0" dirty="0"/>
              <a:t>     **Bu durumda, bahse konu sigortalıdan dolayı 4447 sayılı Kanunun geçici 10 uncu maddesinde öngörülen destekten </a:t>
            </a:r>
            <a:r>
              <a:rPr lang="tr-TR" sz="1600" b="0" dirty="0">
                <a:solidFill>
                  <a:srgbClr val="FF0000"/>
                </a:solidFill>
              </a:rPr>
              <a:t>6 ve üzerinde sigortalının çalıştırıldığı aylarda yararlanılabilecektir</a:t>
            </a:r>
            <a:r>
              <a:rPr lang="tr-TR" sz="1600" b="0" dirty="0"/>
              <a:t>. </a:t>
            </a: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575546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br>
              <a:rPr lang="tr-TR" altLang="tr-TR" b="1" kern="1200" dirty="0"/>
            </a:br>
            <a:r>
              <a:rPr lang="tr-TR" altLang="tr-TR" b="1" kern="1200" dirty="0"/>
              <a:t>TEŞVİKTEN YARARLANMA SÜRELERİ</a:t>
            </a:r>
            <a:br>
              <a:rPr lang="tr-TR" sz="1800" kern="1200" dirty="0">
                <a:solidFill>
                  <a:srgbClr val="FF0000"/>
                </a:solidFill>
                <a:latin typeface="Andalus" panose="02020603050405020304" pitchFamily="18" charset="-78"/>
                <a:cs typeface="Andalus" panose="02020603050405020304" pitchFamily="18" charset="-78"/>
              </a:rPr>
            </a:br>
            <a:endParaRPr lang="tr-TR" dirty="0"/>
          </a:p>
        </p:txBody>
      </p:sp>
      <p:sp>
        <p:nvSpPr>
          <p:cNvPr id="3" name="İçerik Yer Tutucusu 2"/>
          <p:cNvSpPr>
            <a:spLocks noGrp="1"/>
          </p:cNvSpPr>
          <p:nvPr>
            <p:ph idx="1"/>
          </p:nvPr>
        </p:nvSpPr>
        <p:spPr>
          <a:xfrm>
            <a:off x="304800" y="1071546"/>
            <a:ext cx="8610600" cy="5453798"/>
          </a:xfrm>
        </p:spPr>
        <p:txBody>
          <a:bodyPr/>
          <a:lstStyle/>
          <a:p>
            <a:pPr marL="285750" lvl="0" indent="-285750" algn="just" fontAlgn="auto">
              <a:lnSpc>
                <a:spcPct val="90000"/>
              </a:lnSpc>
              <a:spcBef>
                <a:spcPts val="600"/>
              </a:spcBef>
              <a:spcAft>
                <a:spcPts val="600"/>
              </a:spcAft>
              <a:buFont typeface="Wingdings" panose="05000000000000000000" pitchFamily="2" charset="2"/>
              <a:buChar char="ü"/>
              <a:tabLst>
                <a:tab pos="4848225" algn="l"/>
              </a:tabLst>
            </a:pPr>
            <a:r>
              <a:rPr lang="tr-TR" altLang="tr-TR" sz="1600" dirty="0"/>
              <a:t>18 yaşından büyük ve 29 yaşından küçük erkekler ile 18 yaşından büyük kadınlardan;</a:t>
            </a:r>
            <a:endParaRPr lang="tr-TR" altLang="tr-TR" sz="1600" u="sng" dirty="0"/>
          </a:p>
          <a:p>
            <a:pPr marL="285750" lvl="0" indent="-285750" algn="just" fontAlgn="auto">
              <a:lnSpc>
                <a:spcPct val="115000"/>
              </a:lnSpc>
              <a:spcBef>
                <a:spcPts val="600"/>
              </a:spcBef>
              <a:spcAft>
                <a:spcPts val="600"/>
              </a:spcAft>
              <a:buFont typeface="Arial" panose="020B0604020202020204" pitchFamily="34" charset="0"/>
              <a:buChar char="•"/>
            </a:pPr>
            <a:r>
              <a:rPr lang="tr-TR" altLang="tr-TR" sz="1600" b="0" dirty="0"/>
              <a:t>Mesleki yeterlik belgesine sahip olanlar için 48 ay*</a:t>
            </a:r>
          </a:p>
          <a:p>
            <a:pPr marL="285750" lvl="0" indent="-285750" algn="just" fontAlgn="auto">
              <a:lnSpc>
                <a:spcPct val="115000"/>
              </a:lnSpc>
              <a:spcBef>
                <a:spcPts val="600"/>
              </a:spcBef>
              <a:spcAft>
                <a:spcPts val="600"/>
              </a:spcAft>
              <a:buFont typeface="Arial" panose="020B0604020202020204" pitchFamily="34" charset="0"/>
              <a:buChar char="•"/>
            </a:pPr>
            <a:r>
              <a:rPr lang="tr-TR" altLang="tr-TR" sz="1600" b="0" dirty="0"/>
              <a:t>Mesleki ve teknik eğitim veren orta veya yükseköğretim kurumlarından mezun olanlar veya Türkiye İş Kurumunca düzenlenen işgücü yetiştirme kurslarını bitirenler için 36 ay*</a:t>
            </a:r>
          </a:p>
          <a:p>
            <a:pPr marL="285750" lvl="0" indent="-285750" algn="just" fontAlgn="auto">
              <a:lnSpc>
                <a:spcPct val="115000"/>
              </a:lnSpc>
              <a:spcBef>
                <a:spcPts val="600"/>
              </a:spcBef>
              <a:spcAft>
                <a:spcPts val="600"/>
              </a:spcAft>
              <a:buFont typeface="Arial" panose="020B0604020202020204" pitchFamily="34" charset="0"/>
              <a:buChar char="•"/>
            </a:pPr>
            <a:r>
              <a:rPr lang="tr-TR" altLang="tr-TR" sz="1600" b="0" dirty="0"/>
              <a:t>Yukarıda belirtilen niteliklere sahip olmayanlar için 24 ay*</a:t>
            </a:r>
          </a:p>
          <a:p>
            <a:pPr marL="285750" lvl="0" indent="-285750" fontAlgn="auto">
              <a:lnSpc>
                <a:spcPct val="115000"/>
              </a:lnSpc>
              <a:spcBef>
                <a:spcPts val="0"/>
              </a:spcBef>
              <a:spcAft>
                <a:spcPts val="0"/>
              </a:spcAft>
              <a:buFont typeface="Wingdings" panose="05000000000000000000" pitchFamily="2" charset="2"/>
              <a:buChar char="ü"/>
            </a:pPr>
            <a:r>
              <a:rPr lang="tr-TR" altLang="tr-TR" sz="1600" dirty="0"/>
              <a:t>29 yaşından büyük erkeklerden, </a:t>
            </a:r>
          </a:p>
          <a:p>
            <a:pPr marL="285750" lvl="0" indent="-285750" algn="just" fontAlgn="auto">
              <a:spcBef>
                <a:spcPts val="600"/>
              </a:spcBef>
              <a:spcAft>
                <a:spcPts val="600"/>
              </a:spcAft>
              <a:buFont typeface="Arial" panose="020B0604020202020204" pitchFamily="34" charset="0"/>
              <a:buChar char="•"/>
            </a:pPr>
            <a:r>
              <a:rPr lang="tr-TR" altLang="tr-TR" sz="1600" b="0" dirty="0"/>
              <a:t>Mesleki yeterlik belgesi alanlar veya mesleki ve teknik eğitim veren orta veya yükseköğretim kurumlarını ya da Türkiye İş Kurumunca düzenlenen işgücü yetiştirme kursunu bitiren ve belgede belirtilen meslek ya da alanlarda işe alınan ve/veya çalıştırılan için 24 ay*</a:t>
            </a:r>
          </a:p>
          <a:p>
            <a:pPr marL="285750" lvl="0" indent="-285750" algn="just" fontAlgn="auto">
              <a:spcBef>
                <a:spcPts val="600"/>
              </a:spcBef>
              <a:spcAft>
                <a:spcPts val="600"/>
              </a:spcAft>
              <a:buFont typeface="Arial" panose="020B0604020202020204" pitchFamily="34" charset="0"/>
              <a:buChar char="•"/>
            </a:pPr>
            <a:r>
              <a:rPr lang="tr-TR" altLang="tr-TR" sz="1600" b="0" dirty="0"/>
              <a:t>Türkiye İş Kurumuna kayıtlı, Kanunda sayılan belgelere sahip olmayanlar için 6 ay</a:t>
            </a:r>
          </a:p>
          <a:p>
            <a:pPr marL="285750" lvl="0" indent="-285750" algn="just" fontAlgn="auto">
              <a:spcBef>
                <a:spcPts val="600"/>
              </a:spcBef>
              <a:spcAft>
                <a:spcPts val="600"/>
              </a:spcAft>
              <a:buFont typeface="Wingdings" panose="05000000000000000000" pitchFamily="2" charset="2"/>
              <a:buChar char="ü"/>
              <a:defRPr/>
            </a:pPr>
            <a:r>
              <a:rPr lang="tr-TR" altLang="tr-TR" sz="1600" b="0" dirty="0"/>
              <a:t>4/a bendi kapsamında çalışmakta iken, 1/3/2011 tarihinden sonra mesleki yeterlik belgesi alanlar veya mesleki ve teknik eğitim veren orta veya yükseköğretim kurumlarını bitirenler için 12 ay</a:t>
            </a:r>
          </a:p>
          <a:p>
            <a:pPr marL="0" indent="0" algn="just" fontAlgn="auto">
              <a:spcBef>
                <a:spcPts val="600"/>
              </a:spcBef>
              <a:spcAft>
                <a:spcPts val="600"/>
              </a:spcAft>
              <a:buNone/>
              <a:defRPr/>
            </a:pPr>
            <a:endParaRPr lang="tr-TR" altLang="tr-TR" sz="1600" b="0" dirty="0"/>
          </a:p>
          <a:p>
            <a:pPr marL="0" indent="0" algn="just" fontAlgn="auto">
              <a:spcBef>
                <a:spcPts val="600"/>
              </a:spcBef>
              <a:spcAft>
                <a:spcPts val="600"/>
              </a:spcAft>
              <a:buNone/>
              <a:defRPr/>
            </a:pPr>
            <a:r>
              <a:rPr lang="tr-TR" altLang="tr-TR" sz="1600" b="0" dirty="0"/>
              <a:t>*</a:t>
            </a:r>
            <a:r>
              <a:rPr lang="tr-TR" altLang="tr-TR" sz="1600" dirty="0">
                <a:latin typeface="Calibri"/>
              </a:rPr>
              <a:t>Türkiye İş Kurumuna kayıtlı işsizler arasından işe alınmaları halinde ilave olarak altı ay eklenir.</a:t>
            </a:r>
            <a:endParaRPr lang="tr-TR" altLang="tr-TR" sz="1600" dirty="0"/>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761557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İŞBAŞI EĞİTİM PROGRAMLARINI TAMAMLAYANLARIN İSTİHDAMINA İLİŞKİN SİGORTA PRİMİ DESTEĞİ</a:t>
            </a:r>
          </a:p>
        </p:txBody>
      </p:sp>
      <p:sp>
        <p:nvSpPr>
          <p:cNvPr id="3" name="İçerik Yer Tutucusu 2"/>
          <p:cNvSpPr>
            <a:spLocks noGrp="1"/>
          </p:cNvSpPr>
          <p:nvPr>
            <p:ph idx="1"/>
          </p:nvPr>
        </p:nvSpPr>
        <p:spPr>
          <a:xfrm>
            <a:off x="304800" y="1071546"/>
            <a:ext cx="8610600" cy="5453798"/>
          </a:xfrm>
        </p:spPr>
        <p:txBody>
          <a:bodyPr/>
          <a:lstStyle/>
          <a:p>
            <a:pPr marL="0" indent="0">
              <a:buClr>
                <a:srgbClr val="046CA6"/>
              </a:buClr>
              <a:buNone/>
              <a:defRPr/>
            </a:pPr>
            <a:r>
              <a:rPr lang="tr-TR" sz="1600" u="sng" dirty="0">
                <a:cs typeface="Calibri" panose="020F0502020204030204" pitchFamily="34" charset="0"/>
              </a:rPr>
              <a:t>YASAL 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a:solidFill>
                  <a:srgbClr val="046CA6"/>
                </a:solidFill>
                <a:cs typeface="Calibri" panose="020F0502020204030204" pitchFamily="34" charset="0"/>
              </a:rPr>
              <a:t>4447 sayılı İşsizlik Sigortası Kanununun geçici 15 inci maddesi</a:t>
            </a:r>
          </a:p>
          <a:p>
            <a:pPr>
              <a:buFont typeface="Wingdings" panose="05000000000000000000" pitchFamily="2" charset="2"/>
              <a:buChar char="v"/>
              <a:defRPr/>
            </a:pPr>
            <a:r>
              <a:rPr lang="tr-TR" sz="1600" dirty="0">
                <a:solidFill>
                  <a:srgbClr val="046CA6"/>
                </a:solidFill>
                <a:cs typeface="Calibri" panose="020F0502020204030204" pitchFamily="34" charset="0"/>
              </a:rPr>
              <a:t>2016/1 sayılı Genelge</a:t>
            </a:r>
          </a:p>
          <a:p>
            <a:pPr>
              <a:buFont typeface="Wingdings" panose="05000000000000000000" pitchFamily="2" charset="2"/>
              <a:buChar char="v"/>
              <a:defRPr/>
            </a:pPr>
            <a:endParaRPr lang="tr-TR" sz="1600" dirty="0">
              <a:solidFill>
                <a:srgbClr val="046CA6"/>
              </a:solidFill>
              <a:cs typeface="Calibri" panose="020F0502020204030204" pitchFamily="34" charset="0"/>
            </a:endParaRPr>
          </a:p>
          <a:p>
            <a:pPr marL="0" indent="0">
              <a:buNone/>
              <a:defRPr/>
            </a:pPr>
            <a:r>
              <a:rPr lang="tr-TR" sz="1600" u="sng" dirty="0">
                <a:solidFill>
                  <a:srgbClr val="046CA6"/>
                </a:solidFill>
                <a:cs typeface="Calibri" panose="020F0502020204030204" pitchFamily="34" charset="0"/>
                <a:sym typeface="Wingdings" pitchFamily="2" charset="2"/>
              </a:rPr>
              <a:t>BAŞLAMA TARİHİ</a:t>
            </a:r>
            <a:r>
              <a:rPr lang="tr-TR" sz="1600" dirty="0">
                <a:solidFill>
                  <a:srgbClr val="046CA6"/>
                </a:solidFill>
                <a:cs typeface="Calibri" panose="020F0502020204030204" pitchFamily="34" charset="0"/>
                <a:sym typeface="Wingdings" pitchFamily="2" charset="2"/>
              </a:rPr>
              <a:t>	                :  </a:t>
            </a:r>
            <a:r>
              <a:rPr lang="tr-TR" sz="1600" b="0" dirty="0">
                <a:solidFill>
                  <a:srgbClr val="046CA6"/>
                </a:solidFill>
                <a:cs typeface="Calibri" panose="020F0502020204030204" pitchFamily="34" charset="0"/>
                <a:sym typeface="Wingdings" pitchFamily="2" charset="2"/>
              </a:rPr>
              <a:t>23/4/2015</a:t>
            </a:r>
          </a:p>
          <a:p>
            <a:pPr marL="0" indent="0">
              <a:buNone/>
              <a:defRPr/>
            </a:pPr>
            <a:r>
              <a:rPr lang="tr-TR" sz="1600" u="sng" dirty="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  </a:t>
            </a:r>
            <a:r>
              <a:rPr lang="tr-TR" sz="1600" b="0" dirty="0">
                <a:solidFill>
                  <a:srgbClr val="046CA6"/>
                </a:solidFill>
                <a:cs typeface="Calibri" panose="020F0502020204030204" pitchFamily="34" charset="0"/>
                <a:sym typeface="Wingdings" pitchFamily="2" charset="2"/>
              </a:rPr>
              <a:t>İşsizlik Sigortası Fonu</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a:cs typeface="Calibri" panose="020F0502020204030204" pitchFamily="34" charset="0"/>
              </a:rPr>
              <a:t>ÖRNEK:</a:t>
            </a:r>
            <a:endParaRPr lang="tr-TR" altLang="tr-TR" sz="1600" b="0" u="sng" dirty="0">
              <a:cs typeface="Calibri" panose="020F0502020204030204" pitchFamily="34" charset="0"/>
            </a:endParaRPr>
          </a:p>
          <a:p>
            <a:pPr marL="0" indent="0" algn="just">
              <a:buNone/>
            </a:pPr>
            <a:r>
              <a:rPr lang="tr-TR" sz="1600" b="0" dirty="0">
                <a:cs typeface="Calibri" panose="020F0502020204030204" pitchFamily="34" charset="0"/>
              </a:rPr>
              <a:t>(A) Anonim Şirketinde  4447 sayılı Kanunun geçici 15 inci maddesi kapsamına giren bir sigortalının 2019/Ocak ayındaki  prim ödeme gün sayısının 30, prime esas kazanç tutarının ise  3.000,00 TL olduğu varsayıldığında, </a:t>
            </a:r>
          </a:p>
          <a:p>
            <a:pPr algn="just"/>
            <a:endParaRPr lang="tr-TR" sz="1600" b="0" dirty="0">
              <a:cs typeface="Calibri" panose="020F0502020204030204" pitchFamily="34" charset="0"/>
            </a:endParaRPr>
          </a:p>
          <a:p>
            <a:pPr marL="0" indent="0">
              <a:buNone/>
            </a:pPr>
            <a:r>
              <a:rPr lang="tr-TR" sz="1600" b="0" dirty="0">
                <a:cs typeface="Calibri" panose="020F0502020204030204" pitchFamily="34" charset="0"/>
              </a:rPr>
              <a:t>   3.000,00  * 5/100     = 150,00 TL Beş puanlık indirim Hazine ve Maliye Bakanlığınca</a:t>
            </a:r>
          </a:p>
          <a:p>
            <a:pPr marL="0" indent="0">
              <a:buNone/>
            </a:pPr>
            <a:r>
              <a:rPr lang="tr-TR" sz="1600" b="0" dirty="0">
                <a:cs typeface="Calibri" panose="020F0502020204030204" pitchFamily="34" charset="0"/>
              </a:rPr>
              <a:t>   2.558,40 * 15,5/100 =  396,55 TL İşsizlik Sigortası Fonu tarafından karşılanacaktır.</a:t>
            </a:r>
          </a:p>
          <a:p>
            <a:endParaRPr lang="tr-TR" sz="1600" b="0" dirty="0">
              <a:cs typeface="Calibri" panose="020F0502020204030204" pitchFamily="34" charset="0"/>
            </a:endParaRPr>
          </a:p>
          <a:p>
            <a:pPr marL="0" indent="0">
              <a:buNone/>
            </a:pPr>
            <a:r>
              <a:rPr lang="tr-TR" sz="1600" b="0" dirty="0">
                <a:cs typeface="Calibri" panose="020F0502020204030204" pitchFamily="34" charset="0"/>
              </a:rPr>
              <a:t>   İşveren tarafından ödenmesi gereken sigorta primi; </a:t>
            </a:r>
          </a:p>
          <a:p>
            <a:pPr marL="0" indent="0">
              <a:buNone/>
            </a:pPr>
            <a:r>
              <a:rPr lang="tr-TR" sz="1600" b="0" dirty="0">
                <a:cs typeface="Calibri" panose="020F0502020204030204" pitchFamily="34" charset="0"/>
              </a:rPr>
              <a:t>   3.000,00 * 34,5/100 = 1.035,00 TL, </a:t>
            </a:r>
          </a:p>
          <a:p>
            <a:pPr marL="0" indent="0">
              <a:buNone/>
            </a:pPr>
            <a:r>
              <a:rPr lang="tr-TR" sz="1600" b="0" dirty="0">
                <a:cs typeface="Calibri" panose="020F0502020204030204" pitchFamily="34" charset="0"/>
              </a:rPr>
              <a:t>   1.035,00 – (150,00 + 396,55) = </a:t>
            </a:r>
            <a:r>
              <a:rPr lang="tr-TR" sz="1600" dirty="0">
                <a:cs typeface="Calibri" panose="020F0502020204030204" pitchFamily="34" charset="0"/>
              </a:rPr>
              <a:t>488,45 TL olacaktır.</a:t>
            </a: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452899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defRPr/>
            </a:pPr>
            <a:r>
              <a:rPr lang="tr-TR" sz="1600" u="sng" dirty="0"/>
              <a:t>Sigortalı yönünden</a:t>
            </a:r>
            <a:r>
              <a:rPr lang="tr-TR" sz="1600" dirty="0"/>
              <a:t>; </a:t>
            </a:r>
          </a:p>
          <a:p>
            <a:pPr marL="285750" indent="-285750">
              <a:buFont typeface="Arial" panose="020B0604020202020204" pitchFamily="34" charset="0"/>
              <a:buChar char="•"/>
              <a:defRPr/>
            </a:pPr>
            <a:r>
              <a:rPr lang="tr-TR" sz="1600" b="0" dirty="0"/>
              <a:t> 31/12/2018  tarihine kadar başlatılan işbaşı eğitim programını tamamlamış olması ve işbaşı eğitim programının bitimini müteakip en geç üç ay içinde işe alınması,</a:t>
            </a:r>
          </a:p>
          <a:p>
            <a:pPr marL="285750" indent="-285750">
              <a:buFont typeface="Arial" panose="020B0604020202020204" pitchFamily="34" charset="0"/>
              <a:buChar char="•"/>
              <a:defRPr/>
            </a:pPr>
            <a:r>
              <a:rPr lang="tr-TR" sz="1600" b="0" dirty="0"/>
              <a:t> 23/4/2015 tarihi ve sonrasında işe alınmış olması,</a:t>
            </a:r>
          </a:p>
          <a:p>
            <a:pPr marL="285750" indent="-285750">
              <a:buFont typeface="Arial" panose="020B0604020202020204" pitchFamily="34" charset="0"/>
              <a:buChar char="•"/>
              <a:defRPr/>
            </a:pPr>
            <a:r>
              <a:rPr lang="tr-TR" sz="1600" b="0" dirty="0"/>
              <a:t>18 yaşından büyük, 29 yaşından küçük olması, </a:t>
            </a:r>
          </a:p>
          <a:p>
            <a:pPr marL="285750" indent="-285750">
              <a:buFont typeface="Arial" panose="020B0604020202020204" pitchFamily="34" charset="0"/>
              <a:buChar char="•"/>
              <a:defRPr/>
            </a:pPr>
            <a:r>
              <a:rPr lang="tr-TR" sz="1600" b="0" dirty="0"/>
              <a:t>Tamamladığı işbaşı eğitim programına ilişkin meslek alanında işe alınması,</a:t>
            </a:r>
          </a:p>
          <a:p>
            <a:pPr marL="0" indent="0">
              <a:buNone/>
              <a:defRPr/>
            </a:pPr>
            <a:endParaRPr lang="tr-TR" sz="1600" b="0" dirty="0"/>
          </a:p>
          <a:p>
            <a:pPr>
              <a:defRPr/>
            </a:pPr>
            <a:r>
              <a:rPr lang="tr-TR" sz="1600" u="sng" dirty="0"/>
              <a:t>İşyeri yönünden; </a:t>
            </a:r>
          </a:p>
          <a:p>
            <a:pPr marL="285750" indent="-285750">
              <a:buFont typeface="Arial" panose="020B0604020202020204" pitchFamily="34" charset="0"/>
              <a:buChar char="•"/>
              <a:defRPr/>
            </a:pPr>
            <a:r>
              <a:rPr lang="tr-TR" sz="1600" b="0" dirty="0"/>
              <a:t> Özel sektör işverenine ait olması, </a:t>
            </a:r>
          </a:p>
          <a:p>
            <a:pPr marL="285750" indent="-285750">
              <a:buFont typeface="Arial" panose="020B0604020202020204" pitchFamily="34" charset="0"/>
              <a:buChar char="•"/>
              <a:defRPr/>
            </a:pPr>
            <a:r>
              <a:rPr lang="tr-TR" sz="1600" b="0" dirty="0"/>
              <a:t>Sigortalının, işe alındığı takvim yılından bir önceki takvim yılında işyerinden Kuruma bildirilen aylık prim ve hizmet belgelerinde kayıtlı sigortalı sayısının ortalamasına ilave olarak çalıştırılması,</a:t>
            </a:r>
          </a:p>
          <a:p>
            <a:pPr marL="285750" indent="-285750">
              <a:buFont typeface="Arial" panose="020B0604020202020204" pitchFamily="34" charset="0"/>
              <a:buChar char="•"/>
              <a:defRPr/>
            </a:pPr>
            <a:r>
              <a:rPr lang="tr-TR" sz="1600" b="0" dirty="0"/>
              <a:t> Aylık prim ve hizmet belgelerinin yasal süresi içinde Kuruma verilmesi, </a:t>
            </a:r>
          </a:p>
          <a:p>
            <a:pPr marL="285750" indent="-285750">
              <a:buFont typeface="Arial" panose="020B0604020202020204" pitchFamily="34" charset="0"/>
              <a:buChar char="•"/>
              <a:defRPr/>
            </a:pPr>
            <a:r>
              <a:rPr lang="tr-TR" sz="1600" b="0" dirty="0"/>
              <a:t>Tahakkuk eden sigorta primlerinin yasal süresi içinde ödenmesi, </a:t>
            </a:r>
          </a:p>
          <a:p>
            <a:pPr marL="285750" indent="-285750">
              <a:buFont typeface="Arial" panose="020B0604020202020204" pitchFamily="34" charset="0"/>
              <a:buChar char="•"/>
              <a:defRPr/>
            </a:pPr>
            <a:r>
              <a:rPr lang="tr-TR" sz="1600" b="0" dirty="0"/>
              <a:t> Yasal ödeme süresi geçmiş sigorta primi, işsizlik sigortası primi, idari para cezası ve bunlara ilişkin gecikme cezası ve gecikme zammı borcunun bulunmaması, </a:t>
            </a:r>
          </a:p>
          <a:p>
            <a:pPr marL="285750" indent="-285750">
              <a:buFont typeface="Arial" panose="020B0604020202020204" pitchFamily="34" charset="0"/>
              <a:buChar char="•"/>
              <a:defRPr/>
            </a:pPr>
            <a:r>
              <a:rPr lang="tr-TR" sz="1600" b="0" dirty="0"/>
              <a:t>Çalıştırdığı kişileri sigortalı olarak bildirmediği yönünde herhangi bir tespitin bulunmaması, </a:t>
            </a:r>
          </a:p>
          <a:p>
            <a:pPr>
              <a:defRPr/>
            </a:pPr>
            <a:endParaRPr lang="tr-TR" sz="1600" b="0" dirty="0"/>
          </a:p>
          <a:p>
            <a:pPr marL="0" indent="0">
              <a:buNone/>
              <a:defRPr/>
            </a:pPr>
            <a:r>
              <a:rPr lang="tr-TR" sz="1600" b="0" dirty="0"/>
              <a:t>       şartlarının birlikte gerçekleşmiş olması gerekmektedir.</a:t>
            </a:r>
          </a:p>
          <a:p>
            <a:endParaRPr lang="tr-TR" dirty="0"/>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33029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t>MALULLÜK, YAŞLILIK VE ÖLÜM SİGORTALARI </a:t>
            </a:r>
            <a:br>
              <a:rPr lang="tr-TR" altLang="tr-TR" sz="2200" b="1" dirty="0"/>
            </a:br>
            <a:r>
              <a:rPr lang="tr-TR" altLang="tr-TR" sz="2200" b="1" dirty="0"/>
              <a:t>İŞVEREN HİSSESİNDE 5 PUANLIK İNDİRİM</a:t>
            </a:r>
            <a:endParaRPr lang="tr-TR" sz="2200" dirty="0"/>
          </a:p>
        </p:txBody>
      </p:sp>
      <p:sp>
        <p:nvSpPr>
          <p:cNvPr id="3" name="İçerik Yer Tutucusu 2"/>
          <p:cNvSpPr>
            <a:spLocks noGrp="1"/>
          </p:cNvSpPr>
          <p:nvPr>
            <p:ph idx="1"/>
          </p:nvPr>
        </p:nvSpPr>
        <p:spPr>
          <a:xfrm>
            <a:off x="304800" y="1071546"/>
            <a:ext cx="8610600" cy="5453798"/>
          </a:xfrm>
        </p:spPr>
        <p:txBody>
          <a:bodyPr/>
          <a:lstStyle/>
          <a:p>
            <a:pPr algn="just">
              <a:buClr>
                <a:srgbClr val="046CA6"/>
              </a:buClr>
              <a:buNone/>
            </a:pPr>
            <a:r>
              <a:rPr lang="tr-TR" sz="1600" u="sng" dirty="0"/>
              <a:t>YASAL DAYANAK</a:t>
            </a:r>
          </a:p>
          <a:p>
            <a:pPr algn="just">
              <a:buClrTx/>
              <a:buFont typeface="Wingdings" pitchFamily="2" charset="2"/>
              <a:buChar char="v"/>
            </a:pPr>
            <a:r>
              <a:rPr lang="tr-TR" sz="1600" dirty="0"/>
              <a:t>5510 sayılı Kanunun 81 inci maddesinin birinci fıkrasının (ı) bendi</a:t>
            </a:r>
          </a:p>
          <a:p>
            <a:pPr algn="just">
              <a:buClrTx/>
              <a:buFont typeface="Wingdings" pitchFamily="2" charset="2"/>
              <a:buChar char="v"/>
            </a:pPr>
            <a:r>
              <a:rPr lang="tr-TR" sz="1600" dirty="0"/>
              <a:t>2008-93, 2009-139 ve 2011-45 sayılı Genelgeler</a:t>
            </a:r>
          </a:p>
          <a:p>
            <a:pPr algn="just">
              <a:buClrTx/>
              <a:buFont typeface="Wingdings" pitchFamily="2" charset="2"/>
              <a:buChar char="v"/>
            </a:pPr>
            <a:endParaRPr lang="tr-TR" sz="1600" dirty="0"/>
          </a:p>
          <a:p>
            <a:pPr marL="0" indent="0" algn="just">
              <a:buClrTx/>
              <a:buNone/>
            </a:pPr>
            <a:r>
              <a:rPr lang="tr-TR" sz="1600" u="sng" dirty="0">
                <a:sym typeface="Wingdings" pitchFamily="2" charset="2"/>
              </a:rPr>
              <a:t>BAŞLAMA TARİHİ</a:t>
            </a:r>
            <a:r>
              <a:rPr lang="tr-TR" sz="1600" dirty="0">
                <a:sym typeface="Wingdings" pitchFamily="2" charset="2"/>
              </a:rPr>
              <a:t>	                   :</a:t>
            </a:r>
            <a:r>
              <a:rPr lang="tr-TR" sz="1600" b="0" dirty="0">
                <a:sym typeface="Wingdings" pitchFamily="2" charset="2"/>
              </a:rPr>
              <a:t>1/10/</a:t>
            </a:r>
            <a:r>
              <a:rPr lang="tr-TR" sz="1600" b="0" dirty="0"/>
              <a:t>2008</a:t>
            </a:r>
          </a:p>
          <a:p>
            <a:pPr marL="0" indent="0" algn="just">
              <a:buClrTx/>
              <a:buNone/>
            </a:pPr>
            <a:r>
              <a:rPr lang="tr-TR" sz="1600" u="sng" dirty="0">
                <a:sym typeface="Wingdings" pitchFamily="2" charset="2"/>
              </a:rPr>
              <a:t>FİNANSMANI</a:t>
            </a:r>
            <a:r>
              <a:rPr lang="tr-TR" sz="1600" dirty="0">
                <a:sym typeface="Wingdings" pitchFamily="2" charset="2"/>
              </a:rPr>
              <a:t>	                   :</a:t>
            </a:r>
            <a:r>
              <a:rPr lang="tr-TR" sz="1600" b="0" dirty="0"/>
              <a:t>Hazine ve Maliye Bakanlığı</a:t>
            </a:r>
          </a:p>
          <a:p>
            <a:pPr marL="0" indent="0" algn="just">
              <a:buClrTx/>
              <a:buNone/>
            </a:pPr>
            <a:endParaRPr lang="tr-TR" sz="1600" b="0" dirty="0"/>
          </a:p>
          <a:p>
            <a:pPr marL="0" lvl="0" indent="0" algn="just" eaLnBrk="1" fontAlgn="auto" hangingPunct="1">
              <a:spcAft>
                <a:spcPts val="0"/>
              </a:spcAft>
              <a:buClr>
                <a:srgbClr val="00003E"/>
              </a:buClr>
              <a:buNone/>
            </a:pPr>
            <a:r>
              <a:rPr lang="tr-TR" sz="1600" u="sng" kern="1200" dirty="0"/>
              <a:t>ÖRNEK:</a:t>
            </a:r>
          </a:p>
          <a:p>
            <a:pPr marL="0" lvl="0" indent="0" algn="just" eaLnBrk="1" fontAlgn="auto" hangingPunct="1">
              <a:spcAft>
                <a:spcPts val="0"/>
              </a:spcAft>
              <a:buClr>
                <a:srgbClr val="00003E"/>
              </a:buClr>
              <a:buNone/>
            </a:pPr>
            <a:r>
              <a:rPr lang="tr-TR" sz="1600" b="0" kern="1200" dirty="0">
                <a:ea typeface="Calibri" pitchFamily="34" charset="0"/>
                <a:cs typeface="Calibri" pitchFamily="34" charset="0"/>
              </a:rPr>
              <a:t>Malullük, yaşlılık ve ölüm sigortaları primi işveren hissesinin beş puanlık kısmına isabet tutarı prime esas kazanç üzerinden hesaplanarak Hazine ve Maliye Bakanlığınca karşılanır.</a:t>
            </a:r>
          </a:p>
          <a:p>
            <a:pPr marL="0" lvl="0" indent="0" algn="just" eaLnBrk="1" fontAlgn="auto" hangingPunct="1">
              <a:lnSpc>
                <a:spcPct val="90000"/>
              </a:lnSpc>
              <a:spcBef>
                <a:spcPts val="0"/>
              </a:spcBef>
              <a:spcAft>
                <a:spcPts val="0"/>
              </a:spcAft>
              <a:buClrTx/>
              <a:buNone/>
            </a:pPr>
            <a:endParaRPr lang="tr-TR" sz="1600" b="0" kern="1200" dirty="0"/>
          </a:p>
          <a:p>
            <a:pPr marL="0" lvl="0" indent="0" algn="just" eaLnBrk="1" fontAlgn="auto" hangingPunct="1">
              <a:lnSpc>
                <a:spcPct val="90000"/>
              </a:lnSpc>
              <a:spcBef>
                <a:spcPts val="0"/>
              </a:spcBef>
              <a:spcAft>
                <a:spcPts val="0"/>
              </a:spcAft>
              <a:buClrTx/>
              <a:buNone/>
            </a:pPr>
            <a:r>
              <a:rPr lang="tr-TR" sz="1600" b="0" kern="1200" dirty="0"/>
              <a:t>Prime esas kazanç tutarı                                                        : 3.000,00 TL</a:t>
            </a:r>
          </a:p>
          <a:p>
            <a:pPr marL="0" lvl="0" indent="0" algn="just" eaLnBrk="1" fontAlgn="auto" hangingPunct="1">
              <a:spcBef>
                <a:spcPts val="300"/>
              </a:spcBef>
              <a:spcAft>
                <a:spcPts val="0"/>
              </a:spcAft>
              <a:buClr>
                <a:srgbClr val="046CA6"/>
              </a:buClr>
              <a:buNone/>
            </a:pPr>
            <a:r>
              <a:rPr lang="tr-TR" sz="1600" b="0" u="sng" kern="1200" dirty="0"/>
              <a:t>Ödenmesi gereken;</a:t>
            </a:r>
          </a:p>
          <a:p>
            <a:pPr marL="0" lvl="0" indent="0" algn="just" eaLnBrk="1" fontAlgn="auto" hangingPunct="1">
              <a:spcBef>
                <a:spcPts val="300"/>
              </a:spcBef>
              <a:spcAft>
                <a:spcPts val="0"/>
              </a:spcAft>
              <a:buClr>
                <a:srgbClr val="046CA6"/>
              </a:buClr>
              <a:buNone/>
            </a:pPr>
            <a:r>
              <a:rPr lang="tr-TR" sz="1600" b="0" kern="1200" dirty="0"/>
              <a:t>Sigorta primi sigortalı hissesi (%14)		: 420,00 TL</a:t>
            </a:r>
          </a:p>
          <a:p>
            <a:pPr marL="0" lvl="0" indent="0" algn="just" eaLnBrk="1" fontAlgn="auto" hangingPunct="1">
              <a:spcBef>
                <a:spcPts val="300"/>
              </a:spcBef>
              <a:spcAft>
                <a:spcPts val="0"/>
              </a:spcAft>
              <a:buClr>
                <a:srgbClr val="046CA6"/>
              </a:buClr>
              <a:buNone/>
            </a:pPr>
            <a:r>
              <a:rPr lang="tr-TR" sz="1600" b="0" kern="1200" dirty="0"/>
              <a:t>Sigorta primi işveren hissesi (%</a:t>
            </a:r>
            <a:r>
              <a:rPr lang="tr-TR" sz="1600" b="0" kern="1200" dirty="0">
                <a:cs typeface="Times New Roman" pitchFamily="18" charset="0"/>
              </a:rPr>
              <a:t>20,5</a:t>
            </a:r>
            <a:r>
              <a:rPr lang="tr-TR" sz="1600" b="0" kern="1200" dirty="0"/>
              <a:t>)		: 615,00  TL</a:t>
            </a:r>
          </a:p>
          <a:p>
            <a:pPr marL="0" lvl="0" indent="0" algn="just" eaLnBrk="1" fontAlgn="auto" hangingPunct="1">
              <a:spcBef>
                <a:spcPts val="300"/>
              </a:spcBef>
              <a:spcAft>
                <a:spcPts val="0"/>
              </a:spcAft>
              <a:buClr>
                <a:srgbClr val="046CA6"/>
              </a:buClr>
              <a:buNone/>
            </a:pPr>
            <a:r>
              <a:rPr lang="tr-TR" sz="1600" b="0" kern="1200" dirty="0"/>
              <a:t>Sigorta primi sigortalı + işveren hissesi toplamı	: 1.035,00  TL</a:t>
            </a:r>
          </a:p>
          <a:p>
            <a:pPr marL="0" indent="0" algn="just" eaLnBrk="1" fontAlgn="auto" hangingPunct="1">
              <a:spcBef>
                <a:spcPts val="300"/>
              </a:spcBef>
              <a:spcAft>
                <a:spcPts val="0"/>
              </a:spcAft>
              <a:buClr>
                <a:srgbClr val="046CA6"/>
              </a:buClr>
              <a:buNone/>
            </a:pPr>
            <a:r>
              <a:rPr lang="tr-TR" sz="1600" b="0" kern="1200" dirty="0"/>
              <a:t>Hazinece karşılanacak tutar (%5)		                    : </a:t>
            </a:r>
            <a:r>
              <a:rPr lang="tr-TR" sz="1600" kern="1200" dirty="0"/>
              <a:t>150,00 </a:t>
            </a:r>
            <a:r>
              <a:rPr lang="tr-TR" sz="1600" b="0" kern="1200" dirty="0"/>
              <a:t>TL</a:t>
            </a:r>
          </a:p>
          <a:p>
            <a:pPr marL="0" lvl="0" indent="0" algn="just" eaLnBrk="1" fontAlgn="auto" hangingPunct="1">
              <a:lnSpc>
                <a:spcPct val="90000"/>
              </a:lnSpc>
              <a:spcBef>
                <a:spcPts val="0"/>
              </a:spcBef>
              <a:spcAft>
                <a:spcPts val="0"/>
              </a:spcAft>
              <a:buClrTx/>
              <a:buNone/>
            </a:pPr>
            <a:r>
              <a:rPr lang="tr-TR" sz="1600" kern="1200" dirty="0"/>
              <a:t>Teşvik uygulaması sonrasında</a:t>
            </a:r>
          </a:p>
          <a:p>
            <a:pPr marL="0" lvl="0" indent="0" algn="just" eaLnBrk="1" fontAlgn="auto" hangingPunct="1">
              <a:lnSpc>
                <a:spcPct val="90000"/>
              </a:lnSpc>
              <a:spcBef>
                <a:spcPts val="0"/>
              </a:spcBef>
              <a:spcAft>
                <a:spcPts val="0"/>
              </a:spcAft>
              <a:buClrTx/>
              <a:buNone/>
            </a:pPr>
            <a:r>
              <a:rPr lang="tr-TR" sz="1600" kern="1200" dirty="0"/>
              <a:t>işverenin ödemesi gereken toplam tutar                           : 885,00 TL</a:t>
            </a:r>
          </a:p>
        </p:txBody>
      </p:sp>
      <p:sp>
        <p:nvSpPr>
          <p:cNvPr id="5" name="Slayt Numarası Yer Tutucusu 4"/>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950866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SÜRESİ</a:t>
            </a:r>
            <a:endParaRPr lang="tr-TR" sz="2200" dirty="0"/>
          </a:p>
        </p:txBody>
      </p:sp>
      <p:sp>
        <p:nvSpPr>
          <p:cNvPr id="3" name="İçerik Yer Tutucusu 2"/>
          <p:cNvSpPr>
            <a:spLocks noGrp="1"/>
          </p:cNvSpPr>
          <p:nvPr>
            <p:ph idx="1"/>
          </p:nvPr>
        </p:nvSpPr>
        <p:spPr>
          <a:xfrm>
            <a:off x="323528" y="1124744"/>
            <a:ext cx="8610600" cy="5400600"/>
          </a:xfrm>
        </p:spPr>
        <p:txBody>
          <a:bodyPr/>
          <a:lstStyle/>
          <a:p>
            <a:pPr>
              <a:buFont typeface="Wingdings" panose="05000000000000000000" pitchFamily="2" charset="2"/>
              <a:buChar char="v"/>
              <a:defRPr/>
            </a:pPr>
            <a:r>
              <a:rPr lang="tr-TR" sz="1600" b="0" u="sng" dirty="0"/>
              <a:t>Sigortalının çalıştığı işyerinin imalat sanayi sektöründe faaliyet göstermesi halinde;</a:t>
            </a:r>
          </a:p>
          <a:p>
            <a:pPr marL="0" indent="0">
              <a:buNone/>
              <a:defRPr/>
            </a:pPr>
            <a:r>
              <a:rPr lang="tr-TR" sz="1600" b="0" dirty="0"/>
              <a:t>      -     30/6/2015 tarihine kadar başlayan işbaşı eğitim programını tamamlayan sigortalılar açısından 48 ay süreyle,</a:t>
            </a:r>
          </a:p>
          <a:p>
            <a:pPr marL="0" indent="0">
              <a:buNone/>
              <a:defRPr/>
            </a:pPr>
            <a:r>
              <a:rPr lang="tr-TR" sz="1600" b="0" dirty="0"/>
              <a:t>         -  1/7/2015 ila 31/12/2018  tarihleri arasında başlayan işbaşı eğitim programını tamamlayan sigortalılar açısından 42 ay süreyle,</a:t>
            </a:r>
          </a:p>
          <a:p>
            <a:pPr marL="285750" indent="-285750">
              <a:buFontTx/>
              <a:buChar char="-"/>
              <a:defRPr/>
            </a:pPr>
            <a:endParaRPr lang="tr-TR" sz="1600" b="0" dirty="0"/>
          </a:p>
          <a:p>
            <a:pPr>
              <a:buFont typeface="Wingdings" panose="05000000000000000000" pitchFamily="2" charset="2"/>
              <a:buChar char="v"/>
              <a:defRPr/>
            </a:pPr>
            <a:r>
              <a:rPr lang="tr-TR" sz="1600" b="0" u="sng" dirty="0"/>
              <a:t>Sigortalının çalıştığı işyerinin imalat sanayi sektörü dışındaki diğer sektörlerde faaliyet göstermesi halinde;</a:t>
            </a:r>
          </a:p>
          <a:p>
            <a:pPr marL="0" indent="0">
              <a:buNone/>
              <a:defRPr/>
            </a:pPr>
            <a:r>
              <a:rPr lang="tr-TR" sz="1600" b="0" dirty="0"/>
              <a:t>     -    30/6/2015 tarihine kadar başlayan işbaşı eğitim programını tamamlayan sigortalılar açısından 36 ay süreyle,</a:t>
            </a:r>
          </a:p>
          <a:p>
            <a:pPr marL="0" indent="0">
              <a:buNone/>
              <a:defRPr/>
            </a:pPr>
            <a:r>
              <a:rPr lang="tr-TR" sz="1600" b="0" dirty="0"/>
              <a:t>     -   1/7/2015 ila 31/12/2018 tarihleri arasında başlayan işbaşı eğitim programını tamamlayan sigortalılar açısından 30 ay süreyle,</a:t>
            </a:r>
          </a:p>
          <a:p>
            <a:pPr marL="0" indent="0">
              <a:buNone/>
              <a:defRPr/>
            </a:pPr>
            <a:r>
              <a:rPr lang="tr-TR" sz="1600" b="0" dirty="0"/>
              <a:t>        söz konusu destekten yararlanılması mümkün bulunmaktadır.</a:t>
            </a:r>
          </a:p>
          <a:p>
            <a:pPr marL="0" indent="0">
              <a:buNone/>
              <a:defRPr/>
            </a:pPr>
            <a:endParaRPr lang="tr-TR" sz="1600" b="0" dirty="0"/>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545614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İLAVE İSTİHDAM DESTEĞİ  (YENİ NESİL TEŞVİK)</a:t>
            </a:r>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550" u="sng" dirty="0">
                <a:cs typeface="Calibri" panose="020F0502020204030204" pitchFamily="34" charset="0"/>
              </a:rPr>
              <a:t>YASAL DAYANAK</a:t>
            </a:r>
            <a:endParaRPr lang="tr-TR" sz="1550" dirty="0">
              <a:cs typeface="Calibri" panose="020F0502020204030204" pitchFamily="34" charset="0"/>
            </a:endParaRPr>
          </a:p>
          <a:p>
            <a:pPr>
              <a:buClr>
                <a:srgbClr val="046CA6"/>
              </a:buClr>
              <a:buFont typeface="Wingdings" panose="05000000000000000000" pitchFamily="2" charset="2"/>
              <a:buChar char="v"/>
              <a:defRPr/>
            </a:pPr>
            <a:r>
              <a:rPr lang="tr-TR" sz="1550" dirty="0">
                <a:solidFill>
                  <a:srgbClr val="046CA6"/>
                </a:solidFill>
                <a:cs typeface="Calibri" panose="020F0502020204030204" pitchFamily="34" charset="0"/>
              </a:rPr>
              <a:t>4447 sayılı İşsizlik Sigortası Kanununun geçici 19 uncu maddesi</a:t>
            </a:r>
          </a:p>
          <a:p>
            <a:pPr>
              <a:buFont typeface="Wingdings" panose="05000000000000000000" pitchFamily="2" charset="2"/>
              <a:buChar char="v"/>
              <a:defRPr/>
            </a:pPr>
            <a:r>
              <a:rPr lang="tr-TR" sz="1550" dirty="0">
                <a:solidFill>
                  <a:srgbClr val="046CA6"/>
                </a:solidFill>
                <a:cs typeface="Calibri" panose="020F0502020204030204" pitchFamily="34" charset="0"/>
              </a:rPr>
              <a:t>2018/22 sayılı Genelge</a:t>
            </a:r>
          </a:p>
          <a:p>
            <a:pPr marL="0" indent="0">
              <a:buNone/>
              <a:defRPr/>
            </a:pPr>
            <a:r>
              <a:rPr lang="tr-TR" sz="1550" u="sng" dirty="0">
                <a:solidFill>
                  <a:srgbClr val="046CA6"/>
                </a:solidFill>
                <a:cs typeface="Calibri" panose="020F0502020204030204" pitchFamily="34" charset="0"/>
                <a:sym typeface="Wingdings" pitchFamily="2" charset="2"/>
              </a:rPr>
              <a:t>BAŞLAMA TARİHİ</a:t>
            </a:r>
            <a:r>
              <a:rPr lang="tr-TR" sz="1550" dirty="0">
                <a:solidFill>
                  <a:srgbClr val="046CA6"/>
                </a:solidFill>
                <a:cs typeface="Calibri" panose="020F0502020204030204" pitchFamily="34" charset="0"/>
                <a:sym typeface="Wingdings" pitchFamily="2" charset="2"/>
              </a:rPr>
              <a:t>	                :  </a:t>
            </a:r>
            <a:r>
              <a:rPr lang="tr-TR" sz="1550" b="0" dirty="0">
                <a:solidFill>
                  <a:srgbClr val="046CA6"/>
                </a:solidFill>
                <a:cs typeface="Calibri" panose="020F0502020204030204" pitchFamily="34" charset="0"/>
                <a:sym typeface="Wingdings" pitchFamily="2" charset="2"/>
              </a:rPr>
              <a:t>1/1/2018</a:t>
            </a:r>
          </a:p>
          <a:p>
            <a:pPr marL="0" indent="0">
              <a:buNone/>
              <a:defRPr/>
            </a:pPr>
            <a:r>
              <a:rPr lang="tr-TR" sz="1550" u="sng" dirty="0">
                <a:solidFill>
                  <a:srgbClr val="046CA6"/>
                </a:solidFill>
                <a:cs typeface="Calibri" panose="020F0502020204030204" pitchFamily="34" charset="0"/>
                <a:sym typeface="Wingdings" pitchFamily="2" charset="2"/>
              </a:rPr>
              <a:t>FİNANSMANI</a:t>
            </a:r>
            <a:r>
              <a:rPr lang="tr-TR" sz="1550" dirty="0">
                <a:solidFill>
                  <a:srgbClr val="070018"/>
                </a:solidFill>
                <a:cs typeface="Calibri" panose="020F0502020204030204" pitchFamily="34" charset="0"/>
                <a:sym typeface="Wingdings" pitchFamily="2" charset="2"/>
              </a:rPr>
              <a:t>	                :  </a:t>
            </a:r>
            <a:r>
              <a:rPr lang="tr-TR" sz="1550" b="0" dirty="0">
                <a:solidFill>
                  <a:srgbClr val="046CA6"/>
                </a:solidFill>
                <a:cs typeface="Calibri" panose="020F0502020204030204" pitchFamily="34" charset="0"/>
                <a:sym typeface="Wingdings" pitchFamily="2" charset="2"/>
              </a:rPr>
              <a:t>İşsizlik Sigortası Fonu</a:t>
            </a:r>
            <a:endParaRPr lang="tr-TR" sz="1550" b="0" dirty="0">
              <a:solidFill>
                <a:srgbClr val="046CA6"/>
              </a:solidFill>
              <a:cs typeface="Calibri" panose="020F0502020204030204" pitchFamily="34" charset="0"/>
            </a:endParaRPr>
          </a:p>
          <a:p>
            <a:pPr lvl="1">
              <a:defRPr/>
            </a:pPr>
            <a:endParaRPr lang="tr-TR" sz="1550" dirty="0">
              <a:cs typeface="Calibri" panose="020F0502020204030204" pitchFamily="34" charset="0"/>
            </a:endParaRPr>
          </a:p>
          <a:p>
            <a:pPr marL="0" lvl="0" indent="0" fontAlgn="auto">
              <a:spcBef>
                <a:spcPts val="0"/>
              </a:spcBef>
              <a:spcAft>
                <a:spcPts val="0"/>
              </a:spcAft>
              <a:buNone/>
              <a:defRPr/>
            </a:pPr>
            <a:r>
              <a:rPr lang="tr-TR" sz="1550" b="0" u="sng" dirty="0">
                <a:cs typeface="Calibri" panose="020F0502020204030204" pitchFamily="34" charset="0"/>
              </a:rPr>
              <a:t>ÖRNEK:</a:t>
            </a:r>
            <a:endParaRPr lang="tr-TR" altLang="tr-TR" sz="1550" b="0" u="sng" dirty="0">
              <a:cs typeface="Calibri" panose="020F0502020204030204" pitchFamily="34" charset="0"/>
            </a:endParaRPr>
          </a:p>
          <a:p>
            <a:pPr marL="0" indent="0">
              <a:buNone/>
            </a:pPr>
            <a:r>
              <a:rPr lang="tr-TR" sz="1550" b="0" dirty="0">
                <a:cs typeface="Calibri" panose="020F0502020204030204" pitchFamily="34" charset="0"/>
              </a:rPr>
              <a:t>İmalat sektöründe faaliyet gösteren A Ltd. Şti. işvereni 2019/Ocak ayında destek kapsamında aranılan şartlara haiz sigortalıyı işe aldığı ve bu sigortalının ayın tamamında çalıştığı , SPEK tutarının ise 4.000,00 TL olduğu varsayıldığında;</a:t>
            </a:r>
          </a:p>
          <a:p>
            <a:pPr marL="0" indent="0">
              <a:buNone/>
            </a:pPr>
            <a:r>
              <a:rPr lang="tr-TR" sz="1550" b="0" dirty="0">
                <a:cs typeface="Calibri" panose="020F0502020204030204" pitchFamily="34" charset="0"/>
              </a:rPr>
              <a:t>Sigorta primi ve işsizlik sigortası primi tutarı = 4.000 *37,5%       = 1.500,00 TL</a:t>
            </a:r>
          </a:p>
          <a:p>
            <a:pPr marL="0" indent="0">
              <a:buNone/>
            </a:pPr>
            <a:r>
              <a:rPr lang="tr-TR" sz="1550" b="0" dirty="0">
                <a:cs typeface="Calibri" panose="020F0502020204030204" pitchFamily="34" charset="0"/>
              </a:rPr>
              <a:t>Fon tarafından karşılanacak tutar =30*85,28 (günlük brüt A.Ü.)  = 2.558,40 TL,</a:t>
            </a:r>
          </a:p>
          <a:p>
            <a:pPr marL="0" indent="0">
              <a:buNone/>
            </a:pPr>
            <a:r>
              <a:rPr lang="tr-TR" sz="1550" b="0" dirty="0">
                <a:cs typeface="Calibri" panose="020F0502020204030204" pitchFamily="34" charset="0"/>
              </a:rPr>
              <a:t>olduğundan, bu işveren bu sigortalı için damga vergisi dışında prim ödemesi yapmayacaktır.</a:t>
            </a:r>
          </a:p>
          <a:p>
            <a:pPr marL="0" indent="0">
              <a:buNone/>
            </a:pPr>
            <a:endParaRPr lang="tr-TR" sz="1550" b="0" dirty="0">
              <a:cs typeface="Calibri" panose="020F0502020204030204" pitchFamily="34" charset="0"/>
            </a:endParaRPr>
          </a:p>
          <a:p>
            <a:pPr marL="0" indent="0">
              <a:buNone/>
            </a:pPr>
            <a:r>
              <a:rPr lang="tr-TR" sz="1550" dirty="0">
                <a:cs typeface="Calibri" panose="020F0502020204030204" pitchFamily="34" charset="0"/>
              </a:rPr>
              <a:t>Bahse konu işveren imalat sanayi sektörü dışında faaliyet göstermiş olsa idi;</a:t>
            </a:r>
          </a:p>
          <a:p>
            <a:pPr marL="0" indent="0">
              <a:buNone/>
            </a:pPr>
            <a:r>
              <a:rPr lang="tr-TR" sz="1550" b="0" dirty="0">
                <a:cs typeface="Calibri" panose="020F0502020204030204" pitchFamily="34" charset="0"/>
              </a:rPr>
              <a:t>Sigorta primi ve işsizlik sigortası primi tutarı =  4.000 *37,5%       = 1.500,00 TL</a:t>
            </a:r>
          </a:p>
          <a:p>
            <a:pPr marL="0" indent="0">
              <a:buNone/>
            </a:pPr>
            <a:r>
              <a:rPr lang="tr-TR" sz="1550" b="0" dirty="0">
                <a:cs typeface="Calibri" panose="020F0502020204030204" pitchFamily="34" charset="0"/>
              </a:rPr>
              <a:t>Fon tarafından karşılanacak tutar                    = 2.558,40*37,5%   =     959,40 TL</a:t>
            </a:r>
          </a:p>
          <a:p>
            <a:pPr marL="0" indent="0">
              <a:buNone/>
            </a:pPr>
            <a:r>
              <a:rPr lang="tr-TR" sz="1550" b="0" dirty="0">
                <a:cs typeface="Calibri" panose="020F0502020204030204" pitchFamily="34" charset="0"/>
              </a:rPr>
              <a:t>İşverence ödenecek tutar ise                            = 1.500,00 - 959,40 =    </a:t>
            </a:r>
            <a:r>
              <a:rPr lang="tr-TR" sz="1550" dirty="0">
                <a:cs typeface="Calibri" panose="020F0502020204030204" pitchFamily="34" charset="0"/>
              </a:rPr>
              <a:t>540,60 TL olacak.</a:t>
            </a:r>
            <a:endParaRPr lang="tr-TR" sz="1550" b="0" dirty="0">
              <a:cs typeface="Calibri" panose="020F0502020204030204" pitchFamily="34" charset="0"/>
            </a:endParaRPr>
          </a:p>
          <a:p>
            <a:pPr marL="0" indent="0">
              <a:buNone/>
            </a:pPr>
            <a:r>
              <a:rPr lang="tr-TR" sz="1550" b="0" u="sng" dirty="0">
                <a:solidFill>
                  <a:srgbClr val="FF0000"/>
                </a:solidFill>
                <a:cs typeface="Calibri" panose="020F0502020204030204" pitchFamily="34" charset="0"/>
              </a:rPr>
              <a:t>NOT: İmalat sektöründe faaliyet gösteren işverenler SPEK tutarı 6.822,40 TL’ye kadar olan sigortalılar için prim ödemesi yapmayacaktır.</a:t>
            </a:r>
          </a:p>
          <a:p>
            <a:pPr marL="0" indent="0">
              <a:buNone/>
            </a:pPr>
            <a:endParaRPr lang="tr-TR" sz="155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405062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indent="0">
              <a:spcBef>
                <a:spcPts val="0"/>
              </a:spcBef>
              <a:buNone/>
            </a:pPr>
            <a:r>
              <a:rPr lang="tr-TR" sz="1600" u="sng" dirty="0">
                <a:cs typeface="Calibri" panose="020F0502020204030204" pitchFamily="34" charset="0"/>
              </a:rPr>
              <a:t>SİGORTALI YÖNÜNDEN;</a:t>
            </a:r>
            <a:endParaRPr lang="tr-TR" sz="1600" dirty="0">
              <a:cs typeface="Calibri" panose="020F0502020204030204" pitchFamily="34" charset="0"/>
            </a:endParaRPr>
          </a:p>
          <a:p>
            <a:pPr>
              <a:spcBef>
                <a:spcPts val="0"/>
              </a:spcBef>
              <a:buFont typeface="Wingdings" panose="05000000000000000000" pitchFamily="2" charset="2"/>
              <a:buChar char="v"/>
            </a:pPr>
            <a:r>
              <a:rPr lang="tr-TR" sz="1600" b="0" dirty="0">
                <a:cs typeface="Calibri" panose="020F0502020204030204" pitchFamily="34" charset="0"/>
              </a:rPr>
              <a:t>1/1/2018 ila 31/12/2020 tarihleri arasında işe alınmış olması,</a:t>
            </a:r>
          </a:p>
          <a:p>
            <a:pPr>
              <a:spcBef>
                <a:spcPts val="0"/>
              </a:spcBef>
              <a:buFont typeface="Wingdings" panose="05000000000000000000" pitchFamily="2" charset="2"/>
              <a:buChar char="v"/>
            </a:pPr>
            <a:r>
              <a:rPr lang="tr-TR" sz="1600" b="0" dirty="0">
                <a:cs typeface="Calibri" panose="020F0502020204030204" pitchFamily="34" charset="0"/>
              </a:rPr>
              <a:t>Türkiye İş Kurumu’na kayıtlı işsiz olması,</a:t>
            </a:r>
          </a:p>
          <a:p>
            <a:pPr>
              <a:spcBef>
                <a:spcPts val="0"/>
              </a:spcBef>
              <a:buFont typeface="Wingdings" panose="05000000000000000000" pitchFamily="2" charset="2"/>
              <a:buChar char="v"/>
            </a:pPr>
            <a:r>
              <a:rPr lang="tr-TR" sz="1600" b="0" dirty="0">
                <a:cs typeface="Calibri" panose="020F0502020204030204" pitchFamily="34" charset="0"/>
              </a:rPr>
              <a:t>İşe giriş tarihinden önceki üç aylık sürede toplam on günden fazla 4/1-a, b, c ek-6 ve ek-9. madde kapsamında sigortalı olmamaları, (isteğe bağlı sigortalılık hariç) </a:t>
            </a:r>
          </a:p>
          <a:p>
            <a:pPr marL="0" indent="0" algn="ctr">
              <a:buNone/>
            </a:pPr>
            <a:endParaRPr lang="tr-TR" sz="1600" b="0" dirty="0">
              <a:cs typeface="Calibri" panose="020F0502020204030204" pitchFamily="34" charset="0"/>
            </a:endParaRPr>
          </a:p>
          <a:p>
            <a:pPr marL="0" indent="0">
              <a:buNone/>
            </a:pPr>
            <a:r>
              <a:rPr lang="tr-TR" sz="1600" u="sng" dirty="0"/>
              <a:t>İŞVEREN YÖNÜNDEN;</a:t>
            </a:r>
            <a:endParaRPr lang="tr-TR" sz="1600" dirty="0"/>
          </a:p>
          <a:p>
            <a:pPr algn="just">
              <a:buFont typeface="Wingdings" panose="05000000000000000000" pitchFamily="2" charset="2"/>
              <a:buChar char="v"/>
            </a:pPr>
            <a:r>
              <a:rPr lang="tr-TR" sz="1600" b="0" dirty="0"/>
              <a:t>Özel sektör işvereni olması, </a:t>
            </a:r>
          </a:p>
          <a:p>
            <a:pPr algn="just">
              <a:buFont typeface="Wingdings" panose="05000000000000000000" pitchFamily="2" charset="2"/>
              <a:buChar char="v"/>
            </a:pPr>
            <a:r>
              <a:rPr lang="tr-TR" sz="1600" b="0" dirty="0"/>
              <a:t>Sigortalının işe alındığı yıldan bir önceki takvim yılında işe alındığı işyerinden Kuruma bildirilen </a:t>
            </a:r>
            <a:r>
              <a:rPr lang="tr-TR" sz="1600" b="0" dirty="0" err="1"/>
              <a:t>APHB’de</a:t>
            </a:r>
            <a:r>
              <a:rPr lang="tr-TR" sz="1600" b="0" dirty="0"/>
              <a:t> kayıtlı sigortalı sayısının ortalamasına ilave olarak çalıştırılması, </a:t>
            </a:r>
          </a:p>
          <a:p>
            <a:pPr algn="just">
              <a:buFont typeface="Wingdings" panose="05000000000000000000" pitchFamily="2" charset="2"/>
              <a:buChar char="v"/>
            </a:pPr>
            <a:r>
              <a:rPr lang="tr-TR" sz="1600" b="0" dirty="0" err="1"/>
              <a:t>APHB’nin</a:t>
            </a:r>
            <a:r>
              <a:rPr lang="tr-TR" sz="1600" b="0" dirty="0"/>
              <a:t> yasal süresi içinde Kuruma verilmesi, </a:t>
            </a:r>
          </a:p>
          <a:p>
            <a:pPr algn="just">
              <a:buFont typeface="Wingdings" panose="05000000000000000000" pitchFamily="2" charset="2"/>
              <a:buChar char="v"/>
            </a:pPr>
            <a:r>
              <a:rPr lang="tr-TR" sz="1600" b="0" dirty="0"/>
              <a:t>Tahakkuk eden primlerin yasal süresi içinde ödenmesi, </a:t>
            </a:r>
          </a:p>
          <a:p>
            <a:pPr algn="just">
              <a:buFont typeface="Wingdings" panose="05000000000000000000" pitchFamily="2" charset="2"/>
              <a:buChar char="v"/>
            </a:pPr>
            <a:r>
              <a:rPr lang="tr-TR" sz="1600" b="0" dirty="0"/>
              <a:t>Yasal ödeme süresi geçmiş sigorta primi, işsizlik sigortası primi, idari para cezası ile bunlara ilişkin gecikme cezası ve gecikme zammı borçlarının bulunmaması, </a:t>
            </a:r>
          </a:p>
          <a:p>
            <a:pPr algn="just">
              <a:buFont typeface="Wingdings" panose="05000000000000000000" pitchFamily="2" charset="2"/>
              <a:buChar char="v"/>
            </a:pPr>
            <a:r>
              <a:rPr lang="tr-TR" sz="1600" b="0" dirty="0"/>
              <a:t>Çalıştırdığı kişileri sigortalı olarak bildirmediği veya bildirdiği sigortalıları fiilen çalıştırmadığı yönünde herhangi bir tespitin bulunmaması,</a:t>
            </a:r>
          </a:p>
          <a:p>
            <a:pPr algn="just">
              <a:buFont typeface="Wingdings" panose="05000000000000000000" pitchFamily="2" charset="2"/>
              <a:buChar char="v"/>
            </a:pPr>
            <a:r>
              <a:rPr lang="tr-TR" sz="1600" b="0" dirty="0"/>
              <a:t>İhale konusu iş üstlenilmemiş olması,</a:t>
            </a:r>
          </a:p>
          <a:p>
            <a:pPr marL="0" indent="0" algn="just">
              <a:buNone/>
            </a:pPr>
            <a:r>
              <a:rPr lang="tr-TR" sz="1600" b="0" dirty="0"/>
              <a:t>      </a:t>
            </a:r>
          </a:p>
          <a:p>
            <a:pPr marL="0" indent="0" algn="just">
              <a:buNone/>
            </a:pPr>
            <a:r>
              <a:rPr lang="tr-TR" sz="1600" b="0" dirty="0"/>
              <a:t>       </a:t>
            </a:r>
            <a:r>
              <a:rPr lang="tr-TR" sz="1600" dirty="0"/>
              <a:t>şartlarının birlikte gerçekleşmesi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608187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SÜRESİ VE DESTEK TUTARI</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buNone/>
            </a:pPr>
            <a:r>
              <a:rPr lang="tr-TR" sz="1600" b="0" dirty="0"/>
              <a:t>           1/1/2018 ila 31/12/2020 tarihleri arasında işe alınan ve destek kapsamına giren sigortalılardan dolayı 2020/Aralık ayı/dönemine kadar geçerli olmak üzere;	</a:t>
            </a:r>
          </a:p>
          <a:p>
            <a:pPr marL="0" indent="0">
              <a:buNone/>
            </a:pPr>
            <a:r>
              <a:rPr lang="tr-TR" sz="1600" b="0" dirty="0"/>
              <a:t>            - İşe giriş tarihi itibariyle 18 yaşından büyük kadın, 18 yaşından büyük 25 yaşından küçük erkek sigortalılar ile Türkiye İş Kurumuna engelli olarak kayıtlı sigortalılar için sigortalının işe giriş tarihinden itibaren </a:t>
            </a:r>
            <a:r>
              <a:rPr lang="tr-TR" sz="1600" b="0" u="sng" dirty="0">
                <a:solidFill>
                  <a:srgbClr val="FF0000"/>
                </a:solidFill>
              </a:rPr>
              <a:t>18 ay,</a:t>
            </a:r>
          </a:p>
          <a:p>
            <a:pPr marL="0" indent="0">
              <a:buNone/>
            </a:pPr>
            <a:r>
              <a:rPr lang="tr-TR" sz="1600" b="0" dirty="0"/>
              <a:t>            - İşe giriş tarihi itibariyle 18 yaşın altındaki sigortalılar dahil olmak üzere diğer sigortalılar için sigortalının işe giriş tarihinden itibaren </a:t>
            </a:r>
            <a:r>
              <a:rPr lang="tr-TR" sz="1600" b="0" u="sng" dirty="0">
                <a:solidFill>
                  <a:srgbClr val="FF0000"/>
                </a:solidFill>
              </a:rPr>
              <a:t>12 ay süreyle</a:t>
            </a:r>
            <a:r>
              <a:rPr lang="tr-TR" sz="1600" b="0" dirty="0"/>
              <a:t>, 	</a:t>
            </a:r>
          </a:p>
          <a:p>
            <a:pPr marL="0" indent="0">
              <a:buNone/>
            </a:pPr>
            <a:r>
              <a:rPr lang="tr-TR" sz="1600" b="0" dirty="0"/>
              <a:t>            uygulanacaktır.</a:t>
            </a:r>
          </a:p>
          <a:p>
            <a:pPr marL="0" indent="0" algn="just">
              <a:spcBef>
                <a:spcPts val="0"/>
              </a:spcBef>
              <a:buNone/>
            </a:pPr>
            <a:r>
              <a:rPr lang="tr-TR" sz="1600" b="0" dirty="0"/>
              <a:t>             1/1/2018  tarihi ve sonrasında tescil edilen işyerleri, Kuruma ilk bildirim yapılan </a:t>
            </a:r>
            <a:r>
              <a:rPr lang="tr-TR" sz="1600" b="0" dirty="0" err="1"/>
              <a:t>APHB’nin</a:t>
            </a:r>
            <a:r>
              <a:rPr lang="tr-TR" sz="1600" b="0" dirty="0"/>
              <a:t> ilişkin olduğu ayı takip eden üçüncü aydan itibaren 2020/Aralık ayı aşılmamak üzere bu destekten yararlanılabilecektir. Bu durumda, 01/10/2020 tarihi ve sonrasında tescil edilen işyerleri destek kapsamına girmemektedir.</a:t>
            </a:r>
          </a:p>
          <a:p>
            <a:pPr marL="0" indent="0" algn="just">
              <a:spcBef>
                <a:spcPts val="0"/>
              </a:spcBef>
              <a:buNone/>
            </a:pPr>
            <a:endParaRPr lang="tr-TR" sz="1600" b="0" dirty="0"/>
          </a:p>
          <a:p>
            <a:pPr marL="0" indent="0" algn="just">
              <a:buNone/>
            </a:pPr>
            <a:r>
              <a:rPr lang="tr-TR" sz="1600" b="0" dirty="0"/>
              <a:t>            - İşyerinin imalat sektöründe veya bilişim sektöründe faaliyet göstermesi halinde, günlük brüt asgari ücretin sigortalının prim ödeme gün sayısıyla çarpımı sonucu bulunacak tutarı geçmemek üzere, sigortalının </a:t>
            </a:r>
            <a:r>
              <a:rPr lang="tr-TR" sz="1600" b="0" u="sng" dirty="0">
                <a:solidFill>
                  <a:srgbClr val="FF0000"/>
                </a:solidFill>
              </a:rPr>
              <a:t>SPEK üzerinden hesaplanan sigortalı ve işveren hissesi primlerinin tamamı</a:t>
            </a:r>
            <a:r>
              <a:rPr lang="tr-TR" sz="1600" b="0" dirty="0"/>
              <a:t>,</a:t>
            </a:r>
          </a:p>
          <a:p>
            <a:pPr marL="0" indent="0" algn="just">
              <a:buNone/>
            </a:pPr>
            <a:r>
              <a:rPr lang="tr-TR" sz="1600" b="0" dirty="0"/>
              <a:t>             - İşyerinin diğer sektörlerde faaliyet göstermesi halinde sigortalının, </a:t>
            </a:r>
            <a:r>
              <a:rPr lang="tr-TR" sz="1600" b="0" u="sng" dirty="0">
                <a:solidFill>
                  <a:srgbClr val="FF0000"/>
                </a:solidFill>
              </a:rPr>
              <a:t>SPEK alt sınırı üzerinden hesaplanan sigortalı ve işveren hissesi primlerinin tamamı</a:t>
            </a:r>
            <a:r>
              <a:rPr lang="tr-TR" sz="1600" b="0" dirty="0"/>
              <a:t>,</a:t>
            </a:r>
          </a:p>
          <a:p>
            <a:pPr marL="0" indent="0" algn="just">
              <a:buNone/>
            </a:pPr>
            <a:r>
              <a:rPr lang="tr-TR" sz="1600" b="0" dirty="0"/>
              <a:t>             tutarında işverene prim desteği sağlanmakta ve destek tutarı Fondan karşılanmaktadır.</a:t>
            </a:r>
          </a:p>
          <a:p>
            <a:pPr marL="0" indent="0" algn="just">
              <a:spcBef>
                <a:spcPts val="0"/>
              </a:spcBef>
              <a:buNone/>
            </a:pPr>
            <a:endParaRPr lang="tr-TR" sz="1600" b="0" dirty="0"/>
          </a:p>
          <a:p>
            <a:pPr marL="0" indent="0" algn="just">
              <a:spcBef>
                <a:spcPts val="0"/>
              </a:spcBef>
              <a:buNone/>
            </a:pPr>
            <a:endParaRPr lang="tr-TR" sz="1600" b="0" dirty="0"/>
          </a:p>
          <a:p>
            <a:pPr marL="0" indent="0" algn="just" eaLnBrk="1" fontAlgn="auto" hangingPunct="1">
              <a:spcBef>
                <a:spcPct val="0"/>
              </a:spcBef>
              <a:spcAft>
                <a:spcPts val="0"/>
              </a:spcAft>
              <a:buClr>
                <a:schemeClr val="tx2"/>
              </a:buClr>
              <a:buSzPct val="95000"/>
              <a:buNone/>
              <a:defRPr/>
            </a:pPr>
            <a:endParaRPr lang="tr-TR" sz="1600" b="0" kern="1200" dirty="0">
              <a:latin typeface="Calibri"/>
            </a:endParaRPr>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2381441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İLAVE İSTİHDAM 3 AYLIK ÜCRET DESTEĞİ</a:t>
            </a:r>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550" u="sng" dirty="0">
                <a:cs typeface="Calibri" panose="020F0502020204030204" pitchFamily="34" charset="0"/>
              </a:rPr>
              <a:t>YASAL DAYANAK</a:t>
            </a:r>
            <a:endParaRPr lang="tr-TR" sz="1550" dirty="0">
              <a:cs typeface="Calibri" panose="020F0502020204030204" pitchFamily="34" charset="0"/>
            </a:endParaRPr>
          </a:p>
          <a:p>
            <a:pPr>
              <a:buClr>
                <a:srgbClr val="046CA6"/>
              </a:buClr>
              <a:buFont typeface="Wingdings" panose="05000000000000000000" pitchFamily="2" charset="2"/>
              <a:buChar char="v"/>
              <a:defRPr/>
            </a:pPr>
            <a:r>
              <a:rPr lang="tr-TR" sz="1550" dirty="0">
                <a:solidFill>
                  <a:srgbClr val="046CA6"/>
                </a:solidFill>
                <a:cs typeface="Calibri" panose="020F0502020204030204" pitchFamily="34" charset="0"/>
              </a:rPr>
              <a:t>4447 sayılı İşsizlik Sigortası Kanununun geçici 19 uncu maddesi</a:t>
            </a:r>
          </a:p>
          <a:p>
            <a:pPr>
              <a:buFont typeface="Wingdings" panose="05000000000000000000" pitchFamily="2" charset="2"/>
              <a:buChar char="v"/>
              <a:defRPr/>
            </a:pPr>
            <a:r>
              <a:rPr lang="tr-TR" sz="1550" dirty="0">
                <a:solidFill>
                  <a:srgbClr val="046CA6"/>
                </a:solidFill>
                <a:cs typeface="Calibri" panose="020F0502020204030204" pitchFamily="34" charset="0"/>
              </a:rPr>
              <a:t>……………………</a:t>
            </a:r>
          </a:p>
          <a:p>
            <a:pPr marL="0" indent="0">
              <a:buNone/>
              <a:defRPr/>
            </a:pPr>
            <a:r>
              <a:rPr lang="tr-TR" sz="1550" u="sng" dirty="0">
                <a:solidFill>
                  <a:srgbClr val="046CA6"/>
                </a:solidFill>
                <a:cs typeface="Calibri" panose="020F0502020204030204" pitchFamily="34" charset="0"/>
                <a:sym typeface="Wingdings" pitchFamily="2" charset="2"/>
              </a:rPr>
              <a:t>BAŞLAMA TARİHİ</a:t>
            </a:r>
            <a:r>
              <a:rPr lang="tr-TR" sz="1550" dirty="0">
                <a:solidFill>
                  <a:srgbClr val="046CA6"/>
                </a:solidFill>
                <a:cs typeface="Calibri" panose="020F0502020204030204" pitchFamily="34" charset="0"/>
                <a:sym typeface="Wingdings" pitchFamily="2" charset="2"/>
              </a:rPr>
              <a:t>	                :  </a:t>
            </a:r>
            <a:r>
              <a:rPr lang="tr-TR" sz="1550" b="0" dirty="0">
                <a:solidFill>
                  <a:srgbClr val="046CA6"/>
                </a:solidFill>
                <a:cs typeface="Calibri" panose="020F0502020204030204" pitchFamily="34" charset="0"/>
                <a:sym typeface="Wingdings" pitchFamily="2" charset="2"/>
              </a:rPr>
              <a:t>1/2/2019</a:t>
            </a:r>
          </a:p>
          <a:p>
            <a:pPr marL="0" indent="0">
              <a:buNone/>
              <a:defRPr/>
            </a:pPr>
            <a:r>
              <a:rPr lang="tr-TR" sz="1550" u="sng" dirty="0">
                <a:solidFill>
                  <a:srgbClr val="046CA6"/>
                </a:solidFill>
                <a:cs typeface="Calibri" panose="020F0502020204030204" pitchFamily="34" charset="0"/>
                <a:sym typeface="Wingdings" pitchFamily="2" charset="2"/>
              </a:rPr>
              <a:t>FİNANSMANI</a:t>
            </a:r>
            <a:r>
              <a:rPr lang="tr-TR" sz="1550" dirty="0">
                <a:solidFill>
                  <a:srgbClr val="070018"/>
                </a:solidFill>
                <a:cs typeface="Calibri" panose="020F0502020204030204" pitchFamily="34" charset="0"/>
                <a:sym typeface="Wingdings" pitchFamily="2" charset="2"/>
              </a:rPr>
              <a:t>	                :  </a:t>
            </a:r>
            <a:r>
              <a:rPr lang="tr-TR" sz="1550" b="0" dirty="0">
                <a:solidFill>
                  <a:srgbClr val="046CA6"/>
                </a:solidFill>
                <a:cs typeface="Calibri" panose="020F0502020204030204" pitchFamily="34" charset="0"/>
                <a:sym typeface="Wingdings" pitchFamily="2" charset="2"/>
              </a:rPr>
              <a:t>İşsizlik Sigortası Fonu</a:t>
            </a:r>
          </a:p>
          <a:p>
            <a:pPr marL="0" indent="0">
              <a:buNone/>
              <a:defRPr/>
            </a:pPr>
            <a:r>
              <a:rPr lang="tr-TR" sz="1550" b="0" dirty="0">
                <a:cs typeface="Calibri" panose="020F0502020204030204" pitchFamily="34" charset="0"/>
              </a:rPr>
              <a:t>İstihdam düzeyinin korunması ve ilave istihdam sağlanması amacıyla 2018 yılında </a:t>
            </a:r>
            <a:r>
              <a:rPr lang="tr-TR" sz="1550" b="0" dirty="0" err="1">
                <a:cs typeface="Calibri" panose="020F0502020204030204" pitchFamily="34" charset="0"/>
              </a:rPr>
              <a:t>SGK’ya</a:t>
            </a:r>
            <a:r>
              <a:rPr lang="tr-TR" sz="1550" b="0" dirty="0">
                <a:cs typeface="Calibri" panose="020F0502020204030204" pitchFamily="34" charset="0"/>
              </a:rPr>
              <a:t> bildirilen en az sigortalı sayısına 1 Şubat-30 Nisan 2019 tarihleri arasında ilave olarak işe alınan her bir sigortalı için sigorta primi ve vergi </a:t>
            </a:r>
            <a:r>
              <a:rPr lang="tr-TR" sz="1550" b="0" dirty="0" err="1">
                <a:cs typeface="Calibri" panose="020F0502020204030204" pitchFamily="34" charset="0"/>
              </a:rPr>
              <a:t>teşviği</a:t>
            </a:r>
            <a:r>
              <a:rPr lang="tr-TR" sz="1550" b="0" dirty="0">
                <a:cs typeface="Calibri" panose="020F0502020204030204" pitchFamily="34" charset="0"/>
              </a:rPr>
              <a:t> ile birlikte günlük 67,36 TL, aylık 2.020,90 TL ücret desteği sağlanacak, sağlanan destek işverenin sigorta prim borçlarına mahsup edilecektir.</a:t>
            </a:r>
            <a:endParaRPr lang="tr-TR" sz="1550" dirty="0">
              <a:cs typeface="Calibri" panose="020F0502020204030204" pitchFamily="34" charset="0"/>
            </a:endParaRPr>
          </a:p>
          <a:p>
            <a:pPr marL="0" lvl="0" indent="0" fontAlgn="auto">
              <a:spcBef>
                <a:spcPts val="0"/>
              </a:spcBef>
              <a:spcAft>
                <a:spcPts val="0"/>
              </a:spcAft>
              <a:buNone/>
              <a:defRPr/>
            </a:pPr>
            <a:r>
              <a:rPr lang="tr-TR" sz="1550" b="0" u="sng" dirty="0">
                <a:cs typeface="Calibri" panose="020F0502020204030204" pitchFamily="34" charset="0"/>
              </a:rPr>
              <a:t>ÖRNEK:</a:t>
            </a:r>
            <a:endParaRPr lang="tr-TR" altLang="tr-TR" sz="1550" b="0" u="sng" dirty="0">
              <a:cs typeface="Calibri" panose="020F0502020204030204" pitchFamily="34" charset="0"/>
            </a:endParaRPr>
          </a:p>
          <a:p>
            <a:pPr marL="0" indent="0">
              <a:buNone/>
            </a:pPr>
            <a:r>
              <a:rPr lang="tr-TR" sz="1550" b="0" dirty="0">
                <a:cs typeface="Calibri" panose="020F0502020204030204" pitchFamily="34" charset="0"/>
              </a:rPr>
              <a:t>İmalat sektöründe faaliyet gösteren A Ltd. Şti. işvereni 2019/Şubat ayında destek kapsamında aranılan şartlara haiz sigortalıyı işe aldığı ve bu sigortalının ayın tamamında çalıştığı , SPEK tutarının ise 4.000,00 TL olduğu varsayıldığında;</a:t>
            </a:r>
          </a:p>
          <a:p>
            <a:pPr marL="0" indent="0">
              <a:buNone/>
            </a:pPr>
            <a:r>
              <a:rPr lang="tr-TR" sz="1550" b="0" dirty="0">
                <a:cs typeface="Calibri" panose="020F0502020204030204" pitchFamily="34" charset="0"/>
              </a:rPr>
              <a:t>Sigorta primi ve işsizlik sigortası primi tutarı = 4.000 *37,5%       = </a:t>
            </a:r>
            <a:r>
              <a:rPr lang="tr-TR" sz="1550" b="0" dirty="0">
                <a:solidFill>
                  <a:srgbClr val="FF0000"/>
                </a:solidFill>
                <a:cs typeface="Calibri" panose="020F0502020204030204" pitchFamily="34" charset="0"/>
              </a:rPr>
              <a:t>1.500,00 TL</a:t>
            </a:r>
          </a:p>
          <a:p>
            <a:pPr marL="0" indent="0">
              <a:buNone/>
            </a:pPr>
            <a:r>
              <a:rPr lang="tr-TR" sz="1550" b="0" dirty="0">
                <a:cs typeface="Calibri" panose="020F0502020204030204" pitchFamily="34" charset="0"/>
              </a:rPr>
              <a:t>Fon tarafından karşılanacak tutar =30*85,28 (günlük brüt A.Ü.)  = 2.558,40 TL,</a:t>
            </a:r>
          </a:p>
          <a:p>
            <a:pPr marL="0" indent="0">
              <a:buNone/>
            </a:pPr>
            <a:r>
              <a:rPr lang="tr-TR" sz="1550" b="0" dirty="0">
                <a:cs typeface="Calibri" panose="020F0502020204030204" pitchFamily="34" charset="0"/>
              </a:rPr>
              <a:t>olduğundan, bu işveren bu sigortalı için damga vergisi dışında prim ödemesi yapmayacaktır.</a:t>
            </a:r>
          </a:p>
          <a:p>
            <a:pPr marL="0" indent="0">
              <a:buNone/>
            </a:pPr>
            <a:r>
              <a:rPr lang="tr-TR" sz="1550" b="0" dirty="0">
                <a:cs typeface="Calibri" panose="020F0502020204030204" pitchFamily="34" charset="0"/>
              </a:rPr>
              <a:t>Ayrıca, </a:t>
            </a:r>
            <a:r>
              <a:rPr lang="tr-TR" sz="1550" b="0" dirty="0">
                <a:solidFill>
                  <a:srgbClr val="FF0000"/>
                </a:solidFill>
                <a:cs typeface="Calibri" panose="020F0502020204030204" pitchFamily="34" charset="0"/>
              </a:rPr>
              <a:t>30 x 67,36 TL = 2.020,80 TL </a:t>
            </a:r>
            <a:r>
              <a:rPr lang="tr-TR" sz="1550" b="0" dirty="0">
                <a:cs typeface="Calibri" panose="020F0502020204030204" pitchFamily="34" charset="0"/>
              </a:rPr>
              <a:t>ücret desteği sağlanacaktır.</a:t>
            </a:r>
          </a:p>
          <a:p>
            <a:pPr marL="0" indent="0">
              <a:buNone/>
            </a:pPr>
            <a:r>
              <a:rPr lang="tr-TR" sz="1550" b="0" dirty="0">
                <a:cs typeface="Calibri" panose="020F0502020204030204" pitchFamily="34" charset="0"/>
              </a:rPr>
              <a:t>Dolayısıyla, 1.500,00 TL prim desteği + 2.020,80 TL ücret desteği olmak üzere bu sigortalı için toplamda </a:t>
            </a:r>
          </a:p>
          <a:p>
            <a:pPr marL="0" indent="0">
              <a:buNone/>
            </a:pPr>
            <a:r>
              <a:rPr lang="tr-TR" sz="1550" dirty="0">
                <a:solidFill>
                  <a:srgbClr val="FF0000"/>
                </a:solidFill>
                <a:cs typeface="Calibri" panose="020F0502020204030204" pitchFamily="34" charset="0"/>
              </a:rPr>
              <a:t>3.520,80 TL destek sağlanacaktır.</a:t>
            </a:r>
          </a:p>
          <a:p>
            <a:pPr marL="0" indent="0">
              <a:buNone/>
            </a:pPr>
            <a:endParaRPr lang="tr-TR" sz="1550" b="0" dirty="0">
              <a:cs typeface="Calibri" panose="020F0502020204030204" pitchFamily="34" charset="0"/>
            </a:endParaRPr>
          </a:p>
          <a:p>
            <a:pPr marL="0" indent="0">
              <a:buNone/>
            </a:pPr>
            <a:endParaRPr lang="tr-TR" sz="1550" b="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8902539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251520" y="872735"/>
            <a:ext cx="8610600" cy="5620139"/>
          </a:xfrm>
        </p:spPr>
        <p:txBody>
          <a:bodyPr/>
          <a:lstStyle/>
          <a:p>
            <a:pPr marL="0" indent="0">
              <a:spcBef>
                <a:spcPts val="0"/>
              </a:spcBef>
              <a:buNone/>
            </a:pPr>
            <a:r>
              <a:rPr lang="tr-TR" sz="1600" u="sng" dirty="0">
                <a:cs typeface="Calibri" panose="020F0502020204030204" pitchFamily="34" charset="0"/>
              </a:rPr>
              <a:t>Sigortalı Yönünden;</a:t>
            </a:r>
            <a:endParaRPr lang="tr-TR" sz="1600" dirty="0">
              <a:cs typeface="Calibri" panose="020F0502020204030204" pitchFamily="34" charset="0"/>
            </a:endParaRPr>
          </a:p>
          <a:p>
            <a:pPr algn="just">
              <a:buFont typeface="Wingdings" panose="05000000000000000000" pitchFamily="2" charset="2"/>
              <a:buChar char="v"/>
            </a:pPr>
            <a:r>
              <a:rPr lang="tr-TR" sz="1600" b="0" dirty="0"/>
              <a:t>1/2/2019 ila 30/4/2019 tarihleri arasında işe alınmış olması,</a:t>
            </a:r>
          </a:p>
          <a:p>
            <a:pPr algn="just">
              <a:buFont typeface="Wingdings" panose="05000000000000000000" pitchFamily="2" charset="2"/>
              <a:buChar char="v"/>
            </a:pPr>
            <a:r>
              <a:rPr lang="tr-TR" sz="1600" b="0" dirty="0"/>
              <a:t>Türkiye İş Kurumuna kayıtlı işsiz olması,</a:t>
            </a:r>
          </a:p>
          <a:p>
            <a:pPr algn="just">
              <a:buFont typeface="Wingdings" panose="05000000000000000000" pitchFamily="2" charset="2"/>
              <a:buChar char="v"/>
            </a:pPr>
            <a:r>
              <a:rPr lang="tr-TR" sz="1600" b="0" dirty="0"/>
              <a:t>İşe giriş tarihinden önceki üç aylık sürede toplam on günden fazla 5510/4-1-(a) ve (c) bentleri kapsamında bildirilmemiş olmaları ve isteğe bağlı sigortalılık hariç 5510/4-1-(b), ek 6, ek 9 uncu madde birinci fıkra kapsamında sigortalı olmamaları,</a:t>
            </a:r>
          </a:p>
          <a:p>
            <a:pPr marL="0" indent="0">
              <a:buNone/>
            </a:pPr>
            <a:r>
              <a:rPr lang="tr-TR" sz="1600" u="sng" dirty="0"/>
              <a:t>İşveren Yönünden;</a:t>
            </a:r>
            <a:endParaRPr lang="tr-TR" sz="1600" dirty="0"/>
          </a:p>
          <a:p>
            <a:pPr algn="just">
              <a:buFont typeface="Wingdings" panose="05000000000000000000" pitchFamily="2" charset="2"/>
              <a:buChar char="v"/>
            </a:pPr>
            <a:r>
              <a:rPr lang="tr-TR" sz="1600" b="0" dirty="0"/>
              <a:t>d) Özel sektör işvereni olması, </a:t>
            </a:r>
          </a:p>
          <a:p>
            <a:pPr algn="just">
              <a:buFont typeface="Wingdings" panose="05000000000000000000" pitchFamily="2" charset="2"/>
              <a:buChar char="v"/>
            </a:pPr>
            <a:r>
              <a:rPr lang="tr-TR" sz="1600" b="0" dirty="0"/>
              <a:t>e) 2018 yılında Kuruma uzun vadeli sigorta kollarına tabi olarak en az sayıda bildirim yapılan aydaki/dönemdeki sigortalı sayısına ilave olarak çalıştırılması,</a:t>
            </a:r>
          </a:p>
          <a:p>
            <a:pPr algn="just">
              <a:buFont typeface="Wingdings" panose="05000000000000000000" pitchFamily="2" charset="2"/>
              <a:buChar char="v"/>
            </a:pPr>
            <a:r>
              <a:rPr lang="tr-TR" sz="1600" b="0" dirty="0"/>
              <a:t>f) İş sözleşmesinin işveren tarafından haklı nedenlerle feshedilmesi hariç olmak üzere, işe alındıkları tarihten itibaren dokuz aylık sürede iş sözleşmesi feshedilmeksizin çalıştırılmaları</a:t>
            </a:r>
          </a:p>
          <a:p>
            <a:pPr algn="just">
              <a:buFont typeface="Wingdings" panose="05000000000000000000" pitchFamily="2" charset="2"/>
              <a:buChar char="v"/>
            </a:pPr>
            <a:r>
              <a:rPr lang="tr-TR" sz="1600" b="0" dirty="0"/>
              <a:t>g) Aylık prim ve hizmet belgesinin yasal süresi içinde Kuruma verilmesi, </a:t>
            </a:r>
          </a:p>
          <a:p>
            <a:pPr algn="just">
              <a:buFont typeface="Wingdings" panose="05000000000000000000" pitchFamily="2" charset="2"/>
              <a:buChar char="v"/>
            </a:pPr>
            <a:r>
              <a:rPr lang="tr-TR" sz="1600" b="0" dirty="0"/>
              <a:t>h) Tahakkuk eden primlerin yasal süresi içinde ödenmesi, </a:t>
            </a:r>
          </a:p>
          <a:p>
            <a:pPr algn="just">
              <a:buFont typeface="Wingdings" panose="05000000000000000000" pitchFamily="2" charset="2"/>
              <a:buChar char="v"/>
            </a:pPr>
            <a:r>
              <a:rPr lang="tr-TR" sz="1600" b="0" dirty="0"/>
              <a:t>ı) Yasal ödeme süresi geçmiş sigorta primi, işsizlik sigortası primi, idari para cezası ile bunlara ilişkin gecikme cezası ve gecikme zammı borçlarının bulunmaması, </a:t>
            </a:r>
          </a:p>
          <a:p>
            <a:pPr algn="just">
              <a:buFont typeface="Wingdings" panose="05000000000000000000" pitchFamily="2" charset="2"/>
              <a:buChar char="v"/>
            </a:pPr>
            <a:r>
              <a:rPr lang="tr-TR" sz="1600" b="0" dirty="0"/>
              <a:t>i) Çalıştırdığı kişileri sigortalı olarak bildirmediği veya bildirdiği sigortalıları fiilen çalıştırmadığı yönünde herhangi bir tespitin bulunmaması,</a:t>
            </a:r>
          </a:p>
          <a:p>
            <a:pPr algn="just">
              <a:buFont typeface="Wingdings" panose="05000000000000000000" pitchFamily="2" charset="2"/>
              <a:buChar char="v"/>
            </a:pPr>
            <a:r>
              <a:rPr lang="tr-TR" sz="1600" b="0" dirty="0"/>
              <a:t>İhale konusu iş üstlenilmemiş olması,      </a:t>
            </a:r>
          </a:p>
          <a:p>
            <a:pPr marL="0" indent="0" algn="just">
              <a:buNone/>
            </a:pPr>
            <a:r>
              <a:rPr lang="tr-TR" sz="1600" b="0" dirty="0"/>
              <a:t>       </a:t>
            </a:r>
            <a:r>
              <a:rPr lang="tr-TR" sz="1600" dirty="0"/>
              <a:t>şartlarının birlikte gerçekleşmesi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4014355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251520" y="872735"/>
            <a:ext cx="8610600" cy="5620139"/>
          </a:xfrm>
        </p:spPr>
        <p:txBody>
          <a:bodyPr/>
          <a:lstStyle/>
          <a:p>
            <a:pPr algn="just">
              <a:buFont typeface="Wingdings" panose="05000000000000000000" pitchFamily="2" charset="2"/>
              <a:buChar char="v"/>
            </a:pPr>
            <a:r>
              <a:rPr lang="tr-TR" sz="1600" dirty="0"/>
              <a:t>Destek Süresi</a:t>
            </a:r>
          </a:p>
          <a:p>
            <a:pPr lvl="0" algn="just">
              <a:buFont typeface="Wingdings" panose="05000000000000000000" pitchFamily="2" charset="2"/>
              <a:buChar char="v"/>
            </a:pPr>
            <a:r>
              <a:rPr lang="tr-TR" sz="1600" b="0" dirty="0"/>
              <a:t>Sigortalılar işe alındığı tarihten itibaren 3 ay destekten yararlanacaktır. (Örnek: Nisan ayında işe alınan bir işçi için Nisan, Mayıs ve Haziran aylarında destek alınacaktır.)</a:t>
            </a:r>
          </a:p>
          <a:p>
            <a:pPr lvl="0" algn="just">
              <a:buFont typeface="Wingdings" panose="05000000000000000000" pitchFamily="2" charset="2"/>
              <a:buChar char="v"/>
            </a:pPr>
            <a:r>
              <a:rPr lang="tr-TR" sz="1600" b="0" dirty="0"/>
              <a:t>Şayet sigortalı, işe girdiği tarih itibariyle 2018 yılı ortalama sigortalı sayısına ilave ise 3 aylık süre dolduktan sonra,</a:t>
            </a:r>
          </a:p>
          <a:p>
            <a:pPr lvl="0" algn="just">
              <a:buFont typeface="Wingdings" panose="05000000000000000000" pitchFamily="2" charset="2"/>
              <a:buChar char="v"/>
            </a:pPr>
            <a:r>
              <a:rPr lang="tr-TR" sz="1600" b="0" dirty="0"/>
              <a:t>Kadın sigortalılar, 18-25 yaş aralığında erkek sigortalılar ve engelli sigortalılar 15 ay,</a:t>
            </a:r>
          </a:p>
          <a:p>
            <a:pPr lvl="0" algn="just">
              <a:buFont typeface="Wingdings" panose="05000000000000000000" pitchFamily="2" charset="2"/>
              <a:buChar char="v"/>
            </a:pPr>
            <a:r>
              <a:rPr lang="tr-TR" sz="1600" b="0" dirty="0"/>
              <a:t>Diğer sigortalılar ise 9 ay,</a:t>
            </a:r>
          </a:p>
          <a:p>
            <a:pPr algn="just">
              <a:buFont typeface="Wingdings" panose="05000000000000000000" pitchFamily="2" charset="2"/>
              <a:buChar char="v"/>
            </a:pPr>
            <a:r>
              <a:rPr lang="tr-TR" sz="1600" b="0" dirty="0"/>
              <a:t>Daha halihazırda uygulanmakta olan ilave istihdam desteği kapsamında prim ve vergi desteğinden yararlanacaktır.</a:t>
            </a:r>
          </a:p>
          <a:p>
            <a:pPr lvl="0" algn="just">
              <a:buFont typeface="Wingdings" panose="05000000000000000000" pitchFamily="2" charset="2"/>
              <a:buChar char="v"/>
            </a:pPr>
            <a:r>
              <a:rPr lang="tr-TR" sz="1600" b="0" dirty="0"/>
              <a:t>2019 yılında ilk defa işçi çalıştırmaya başlayacak işyerleri yeni destekten yararlanamayacak, şartları taşıyor ise hâlihazırdaki ilave istihdam desteğinden yararlanacaktır.</a:t>
            </a:r>
          </a:p>
          <a:p>
            <a:pPr lvl="0">
              <a:buFont typeface="Wingdings" panose="05000000000000000000" pitchFamily="2" charset="2"/>
              <a:buChar char="v"/>
            </a:pPr>
            <a:endParaRPr lang="tr-TR" sz="1600" kern="1200" dirty="0"/>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4224301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kern="1200" dirty="0">
                <a:solidFill>
                  <a:srgbClr val="FFFFFF"/>
                </a:solidFill>
                <a:cs typeface="Arial" pitchFamily="34" charset="0"/>
              </a:rPr>
              <a:t>ENGELLİ SİGORTALI İSTİHDAMINDA</a:t>
            </a:r>
            <a:br>
              <a:rPr lang="tr-TR" altLang="tr-TR" sz="2200" b="1" kern="1200" dirty="0">
                <a:solidFill>
                  <a:srgbClr val="FFFFFF"/>
                </a:solidFill>
                <a:cs typeface="Arial" pitchFamily="34" charset="0"/>
              </a:rPr>
            </a:br>
            <a:r>
              <a:rPr lang="tr-TR" altLang="tr-TR" sz="2200" b="1" kern="1200" dirty="0">
                <a:solidFill>
                  <a:srgbClr val="FFFFFF"/>
                </a:solidFill>
                <a:cs typeface="Arial" pitchFamily="34" charset="0"/>
              </a:rPr>
              <a:t>İŞVEREN HİSSESİ SİGORTA PRİM TEŞVİKİ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lvl="0" indent="0" eaLnBrk="1" fontAlgn="auto" hangingPunct="1">
              <a:spcAft>
                <a:spcPts val="0"/>
              </a:spcAft>
              <a:buClr>
                <a:srgbClr val="046CA6"/>
              </a:buClr>
              <a:buSzPct val="100000"/>
              <a:buNone/>
              <a:defRPr/>
            </a:pPr>
            <a:r>
              <a:rPr lang="tr-TR" sz="1600" u="sng" dirty="0">
                <a:cs typeface="Calibri" panose="020F0502020204030204" pitchFamily="34" charset="0"/>
              </a:rPr>
              <a:t>YASAL DAYANAK</a:t>
            </a:r>
            <a:endParaRPr lang="tr-TR" sz="1600" dirty="0">
              <a:cs typeface="Calibri" panose="020F0502020204030204" pitchFamily="34" charset="0"/>
            </a:endParaRPr>
          </a:p>
          <a:p>
            <a:pPr lvl="0" eaLnBrk="1" fontAlgn="auto" hangingPunct="1">
              <a:spcAft>
                <a:spcPts val="0"/>
              </a:spcAft>
              <a:buSzPct val="100000"/>
              <a:buFont typeface="Wingdings" pitchFamily="2" charset="2"/>
              <a:buChar char="v"/>
              <a:defRPr/>
            </a:pPr>
            <a:r>
              <a:rPr lang="tr-TR" sz="1600" dirty="0">
                <a:cs typeface="Calibri" panose="020F0502020204030204" pitchFamily="34" charset="0"/>
              </a:rPr>
              <a:t>4857 sayılı İş Kanununun 30 uncu maddesi </a:t>
            </a:r>
          </a:p>
          <a:p>
            <a:pPr lvl="0" eaLnBrk="1" fontAlgn="auto" hangingPunct="1">
              <a:spcAft>
                <a:spcPts val="0"/>
              </a:spcAft>
              <a:buSzPct val="100000"/>
              <a:buFont typeface="Wingdings" pitchFamily="2" charset="2"/>
              <a:buChar char="v"/>
              <a:defRPr/>
            </a:pPr>
            <a:r>
              <a:rPr lang="tr-TR" sz="1600" dirty="0">
                <a:cs typeface="Calibri" panose="020F0502020204030204" pitchFamily="34" charset="0"/>
              </a:rPr>
              <a:t>2008-77 sayılı Genelge</a:t>
            </a:r>
          </a:p>
          <a:p>
            <a:pPr lvl="0" eaLnBrk="1" fontAlgn="auto" hangingPunct="1">
              <a:spcAft>
                <a:spcPts val="0"/>
              </a:spcAft>
              <a:buSzPct val="100000"/>
              <a:buFont typeface="Wingdings" pitchFamily="2" charset="2"/>
              <a:buChar char="v"/>
              <a:defRPr/>
            </a:pPr>
            <a:endParaRPr lang="tr-TR" sz="1600" dirty="0">
              <a:cs typeface="Calibri" panose="020F0502020204030204" pitchFamily="34" charset="0"/>
            </a:endParaRPr>
          </a:p>
          <a:p>
            <a:pPr marL="0" lvl="0" indent="0" eaLnBrk="1" fontAlgn="auto" hangingPunct="1">
              <a:spcAft>
                <a:spcPts val="0"/>
              </a:spcAft>
              <a:buClr>
                <a:srgbClr val="046CA6"/>
              </a:buClr>
              <a:buSzPct val="100000"/>
              <a:buNone/>
              <a:defRPr/>
            </a:pPr>
            <a:r>
              <a:rPr lang="tr-TR" sz="1600" u="sng" dirty="0">
                <a:cs typeface="Calibri" panose="020F0502020204030204" pitchFamily="34" charset="0"/>
                <a:sym typeface="Wingdings" pitchFamily="2" charset="2"/>
              </a:rPr>
              <a:t>BAŞLAMA TARİHİ</a:t>
            </a:r>
            <a:r>
              <a:rPr lang="tr-TR" sz="1600" dirty="0">
                <a:cs typeface="Calibri" panose="020F0502020204030204" pitchFamily="34" charset="0"/>
                <a:sym typeface="Wingdings" pitchFamily="2" charset="2"/>
              </a:rPr>
              <a:t>	    : </a:t>
            </a:r>
            <a:r>
              <a:rPr lang="tr-TR" sz="1600" b="0" dirty="0">
                <a:cs typeface="Calibri" panose="020F0502020204030204" pitchFamily="34" charset="0"/>
              </a:rPr>
              <a:t>01.07.2008</a:t>
            </a:r>
            <a:endParaRPr lang="tr-TR" sz="1600" b="0" u="sng" dirty="0">
              <a:cs typeface="Calibri" panose="020F0502020204030204" pitchFamily="34" charset="0"/>
              <a:sym typeface="Wingdings" pitchFamily="2" charset="2"/>
            </a:endParaRPr>
          </a:p>
          <a:p>
            <a:pPr marL="0" lvl="0" indent="0" eaLnBrk="1" fontAlgn="auto" hangingPunct="1">
              <a:spcAft>
                <a:spcPts val="0"/>
              </a:spcAft>
              <a:buClr>
                <a:srgbClr val="046CA6"/>
              </a:buClr>
              <a:buSzPct val="100000"/>
              <a:buNone/>
              <a:defRPr/>
            </a:pPr>
            <a:r>
              <a:rPr lang="tr-TR" sz="1600" u="sng" dirty="0">
                <a:cs typeface="Calibri" panose="020F0502020204030204" pitchFamily="34" charset="0"/>
                <a:sym typeface="Wingdings" pitchFamily="2" charset="2"/>
              </a:rPr>
              <a:t>FİNANSMANI</a:t>
            </a:r>
            <a:r>
              <a:rPr lang="tr-TR" sz="1600" dirty="0">
                <a:cs typeface="Calibri" panose="020F0502020204030204" pitchFamily="34" charset="0"/>
                <a:sym typeface="Wingdings" pitchFamily="2" charset="2"/>
              </a:rPr>
              <a:t>	    : </a:t>
            </a:r>
            <a:r>
              <a:rPr lang="tr-TR" sz="1600" b="0" dirty="0">
                <a:cs typeface="Calibri" panose="020F0502020204030204" pitchFamily="34" charset="0"/>
              </a:rPr>
              <a:t>Hazine ve Maliye Bakanlığınca</a:t>
            </a:r>
          </a:p>
          <a:p>
            <a:pPr lvl="0" fontAlgn="auto">
              <a:spcBef>
                <a:spcPts val="0"/>
              </a:spcBef>
              <a:spcAft>
                <a:spcPts val="0"/>
              </a:spcAft>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a:cs typeface="Calibri" panose="020F0502020204030204" pitchFamily="34" charset="0"/>
              </a:rPr>
              <a:t>ÖRNEK:</a:t>
            </a:r>
            <a:endParaRPr lang="tr-TR" altLang="tr-TR" sz="1600" b="0" u="sng" dirty="0">
              <a:cs typeface="Calibri" panose="020F0502020204030204" pitchFamily="34" charset="0"/>
            </a:endParaRPr>
          </a:p>
          <a:p>
            <a:pPr marL="0" lvl="0" indent="0" algn="just" fontAlgn="auto">
              <a:spcBef>
                <a:spcPts val="0"/>
              </a:spcBef>
              <a:spcAft>
                <a:spcPts val="0"/>
              </a:spcAft>
              <a:buClr>
                <a:srgbClr val="FFFFCC"/>
              </a:buClr>
              <a:buSzPct val="60000"/>
              <a:buNone/>
            </a:pPr>
            <a:r>
              <a:rPr lang="tr-TR" altLang="tr-TR" sz="1600" b="0" dirty="0">
                <a:cs typeface="Calibri" panose="020F0502020204030204" pitchFamily="34" charset="0"/>
              </a:rPr>
              <a:t>Muaccel borcu olmayan işverence 3.000,00 TL brüt ücreti olan bir sigortalıdan dolayı yararlanılacak teşvik tutarı;</a:t>
            </a:r>
          </a:p>
          <a:p>
            <a:pPr lvl="0" algn="just" fontAlgn="auto">
              <a:spcBef>
                <a:spcPts val="0"/>
              </a:spcBef>
              <a:spcAft>
                <a:spcPts val="0"/>
              </a:spcAft>
              <a:buClr>
                <a:srgbClr val="FFFFCC"/>
              </a:buClr>
              <a:buSzPct val="60000"/>
            </a:pPr>
            <a:endParaRPr lang="tr-TR" altLang="tr-TR" sz="1600" b="0" dirty="0">
              <a:cs typeface="Calibri" panose="020F0502020204030204" pitchFamily="34" charset="0"/>
            </a:endParaRPr>
          </a:p>
          <a:p>
            <a:pPr marL="0" indent="0">
              <a:buNone/>
            </a:pPr>
            <a:r>
              <a:rPr lang="tr-TR" sz="1600" b="0" dirty="0">
                <a:cs typeface="Calibri" panose="020F0502020204030204" pitchFamily="34" charset="0"/>
              </a:rPr>
              <a:t>     3.000,00  * 5/100     = 150,00 TL Beş puanlık indirim Hazine ve Maliye Bakanlığınca</a:t>
            </a:r>
          </a:p>
          <a:p>
            <a:pPr marL="0" indent="0">
              <a:buNone/>
            </a:pPr>
            <a:r>
              <a:rPr lang="tr-TR" sz="1600" b="0" dirty="0">
                <a:cs typeface="Calibri" panose="020F0502020204030204" pitchFamily="34" charset="0"/>
              </a:rPr>
              <a:t>     2.558,40 * 15,5/100 =  396,55 TL İşsizlik Sigortası Fonu tarafından karşılanacaktır.</a:t>
            </a:r>
          </a:p>
          <a:p>
            <a:endParaRPr lang="tr-TR" sz="1600" b="0" dirty="0">
              <a:cs typeface="Calibri" panose="020F0502020204030204" pitchFamily="34" charset="0"/>
            </a:endParaRPr>
          </a:p>
          <a:p>
            <a:pPr marL="0" indent="0">
              <a:buNone/>
            </a:pPr>
            <a:r>
              <a:rPr lang="tr-TR" sz="1600" b="0" dirty="0">
                <a:cs typeface="Calibri" panose="020F0502020204030204" pitchFamily="34" charset="0"/>
              </a:rPr>
              <a:t>    İşveren tarafından ödenmesi gereken sigorta primi; </a:t>
            </a:r>
          </a:p>
          <a:p>
            <a:pPr marL="0" indent="0">
              <a:buNone/>
            </a:pPr>
            <a:r>
              <a:rPr lang="tr-TR" sz="1600" b="0" dirty="0">
                <a:cs typeface="Calibri" panose="020F0502020204030204" pitchFamily="34" charset="0"/>
              </a:rPr>
              <a:t>   3.000,00 * 34,5/100 = 1.035,00 TL, </a:t>
            </a:r>
          </a:p>
          <a:p>
            <a:pPr marL="0" indent="0">
              <a:buNone/>
            </a:pPr>
            <a:r>
              <a:rPr lang="tr-TR" sz="1600" b="0" dirty="0">
                <a:cs typeface="Calibri" panose="020F0502020204030204" pitchFamily="34" charset="0"/>
              </a:rPr>
              <a:t>   1.035,00 – (150,00 + 396,55) = </a:t>
            </a:r>
            <a:r>
              <a:rPr lang="tr-TR" sz="1600" dirty="0">
                <a:cs typeface="Calibri" panose="020F0502020204030204" pitchFamily="34" charset="0"/>
              </a:rPr>
              <a:t>488,45 TL olacaktır.</a:t>
            </a:r>
            <a:endParaRPr lang="tr-TR" sz="1600" b="0" dirty="0">
              <a:cs typeface="Calibri" panose="020F0502020204030204" pitchFamily="34" charset="0"/>
            </a:endParaRPr>
          </a:p>
          <a:p>
            <a:endParaRPr lang="tr-TR" sz="1600" b="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2604331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eaLnBrk="1" fontAlgn="auto" hangingPunct="1">
              <a:spcBef>
                <a:spcPts val="0"/>
              </a:spcBef>
              <a:spcAft>
                <a:spcPts val="0"/>
              </a:spcAft>
            </a:pPr>
            <a:br>
              <a:rPr lang="tr-TR" altLang="tr-TR" b="1" kern="1200" dirty="0">
                <a:ea typeface="+mn-ea"/>
                <a:cs typeface="Arial" pitchFamily="34" charset="0"/>
              </a:rPr>
            </a:br>
            <a:r>
              <a:rPr lang="tr-TR" altLang="tr-TR" sz="2200" b="1" kern="1200" dirty="0">
                <a:ea typeface="+mn-ea"/>
                <a:cs typeface="Arial" pitchFamily="34" charset="0"/>
              </a:rPr>
              <a:t>KAPSAM </a:t>
            </a:r>
            <a:r>
              <a:rPr lang="tr-TR" altLang="tr-TR" sz="2200" b="1" kern="1200" dirty="0">
                <a:ea typeface="+mn-ea"/>
                <a:cs typeface="+mn-cs"/>
              </a:rPr>
              <a:t>VE YARARLANMA ŞARTLARI</a:t>
            </a:r>
            <a:br>
              <a:rPr lang="tr-TR" altLang="tr-TR" sz="2000" b="1" kern="1200" dirty="0">
                <a:solidFill>
                  <a:prstClr val="black"/>
                </a:solidFill>
                <a:ea typeface="+mn-ea"/>
                <a:cs typeface="+mn-cs"/>
              </a:rPr>
            </a:b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a:t>             </a:t>
            </a:r>
            <a:endParaRPr lang="tr-TR" sz="1400" dirty="0"/>
          </a:p>
        </p:txBody>
      </p:sp>
      <p:sp>
        <p:nvSpPr>
          <p:cNvPr id="4" name="Dikdörtgen 3"/>
          <p:cNvSpPr/>
          <p:nvPr/>
        </p:nvSpPr>
        <p:spPr>
          <a:xfrm>
            <a:off x="251520" y="836712"/>
            <a:ext cx="8640960" cy="4478149"/>
          </a:xfrm>
          <a:prstGeom prst="rect">
            <a:avLst/>
          </a:prstGeom>
        </p:spPr>
        <p:txBody>
          <a:bodyPr wrap="square">
            <a:spAutoFit/>
          </a:bodyPr>
          <a:lstStyle/>
          <a:p>
            <a:pPr lvl="0" algn="just" fontAlgn="auto">
              <a:spcBef>
                <a:spcPts val="1200"/>
              </a:spcBef>
              <a:spcAft>
                <a:spcPts val="0"/>
              </a:spcAft>
              <a:buClr>
                <a:schemeClr val="tx2"/>
              </a:buClr>
              <a:defRPr/>
            </a:pPr>
            <a:r>
              <a:rPr lang="tr-TR" sz="1600" b="1" u="sng" dirty="0">
                <a:latin typeface="Calibri"/>
                <a:cs typeface="Times New Roman" pitchFamily="18" charset="0"/>
              </a:rPr>
              <a:t>ÖZEL SEKTÖRE AİT;</a:t>
            </a:r>
          </a:p>
          <a:p>
            <a:pPr marL="285750" lvl="0" indent="-285750" algn="just" fontAlgn="auto">
              <a:spcBef>
                <a:spcPts val="1200"/>
              </a:spcBef>
              <a:spcAft>
                <a:spcPts val="0"/>
              </a:spcAft>
              <a:buClr>
                <a:schemeClr val="tx1"/>
              </a:buClr>
              <a:buFont typeface="Wingdings" pitchFamily="2" charset="2"/>
              <a:buChar char="v"/>
              <a:defRPr/>
            </a:pPr>
            <a:r>
              <a:rPr lang="tr-TR" sz="1600" dirty="0">
                <a:latin typeface="Calibri"/>
                <a:cs typeface="Times New Roman" pitchFamily="18" charset="0"/>
              </a:rPr>
              <a:t>Aynı il içindeki işyerlerinde toplam 50 veya daha fazla sigortalı çalıştıran sektör işyerleri,</a:t>
            </a:r>
          </a:p>
          <a:p>
            <a:pPr marL="285750" lvl="0" indent="-285750" algn="just" fontAlgn="auto">
              <a:spcBef>
                <a:spcPts val="300"/>
              </a:spcBef>
              <a:spcAft>
                <a:spcPts val="0"/>
              </a:spcAft>
              <a:buClr>
                <a:schemeClr val="tx1"/>
              </a:buClr>
              <a:buFont typeface="Wingdings" pitchFamily="2" charset="2"/>
              <a:buChar char="v"/>
              <a:defRPr/>
            </a:pPr>
            <a:endParaRPr lang="tr-TR" sz="1600" dirty="0">
              <a:latin typeface="Calibri"/>
              <a:cs typeface="Times New Roman" pitchFamily="18" charset="0"/>
            </a:endParaRPr>
          </a:p>
          <a:p>
            <a:pPr marL="285750" lvl="0" indent="-285750" algn="just" fontAlgn="auto">
              <a:spcBef>
                <a:spcPts val="300"/>
              </a:spcBef>
              <a:spcAft>
                <a:spcPts val="0"/>
              </a:spcAft>
              <a:buClr>
                <a:schemeClr val="tx1"/>
              </a:buClr>
              <a:buFont typeface="Wingdings" pitchFamily="2" charset="2"/>
              <a:buChar char="v"/>
              <a:defRPr/>
            </a:pPr>
            <a:r>
              <a:rPr lang="tr-TR" sz="1600" dirty="0">
                <a:latin typeface="Calibri"/>
                <a:cs typeface="Times New Roman" pitchFamily="18" charset="0"/>
              </a:rPr>
              <a:t>Korumalı işyerleri,</a:t>
            </a:r>
          </a:p>
          <a:p>
            <a:pPr marL="285750" lvl="0" indent="-285750" algn="just" fontAlgn="auto">
              <a:spcBef>
                <a:spcPts val="300"/>
              </a:spcBef>
              <a:spcAft>
                <a:spcPts val="0"/>
              </a:spcAft>
              <a:buClr>
                <a:schemeClr val="tx1"/>
              </a:buClr>
              <a:buFont typeface="Wingdings" pitchFamily="2" charset="2"/>
              <a:buChar char="v"/>
              <a:defRPr/>
            </a:pPr>
            <a:endParaRPr lang="tr-TR" sz="1600" dirty="0">
              <a:latin typeface="Calibri"/>
              <a:cs typeface="Times New Roman" pitchFamily="18" charset="0"/>
            </a:endParaRPr>
          </a:p>
          <a:p>
            <a:pPr marL="285750" lvl="0" indent="-285750" algn="just" fontAlgn="auto">
              <a:spcBef>
                <a:spcPts val="300"/>
              </a:spcBef>
              <a:spcAft>
                <a:spcPts val="0"/>
              </a:spcAft>
              <a:buClr>
                <a:schemeClr val="tx1"/>
              </a:buClr>
              <a:buFont typeface="Wingdings" pitchFamily="2" charset="2"/>
              <a:buChar char="v"/>
              <a:defRPr/>
            </a:pPr>
            <a:r>
              <a:rPr lang="tr-TR" sz="1600" dirty="0">
                <a:latin typeface="Calibri"/>
                <a:cs typeface="Times New Roman" pitchFamily="18" charset="0"/>
              </a:rPr>
              <a:t>Kontenjan fazlası engelli sigortalı çalıştıran işyerleri,</a:t>
            </a:r>
          </a:p>
          <a:p>
            <a:pPr marL="285750" lvl="0" indent="-285750" algn="just" fontAlgn="auto">
              <a:spcBef>
                <a:spcPts val="300"/>
              </a:spcBef>
              <a:spcAft>
                <a:spcPts val="0"/>
              </a:spcAft>
              <a:buClr>
                <a:schemeClr val="tx1"/>
              </a:buClr>
              <a:buFont typeface="Wingdings" pitchFamily="2" charset="2"/>
              <a:buChar char="v"/>
              <a:defRPr/>
            </a:pPr>
            <a:endParaRPr lang="tr-TR" sz="1600" dirty="0">
              <a:latin typeface="Calibri"/>
              <a:cs typeface="Times New Roman" pitchFamily="18" charset="0"/>
            </a:endParaRPr>
          </a:p>
          <a:p>
            <a:pPr marL="285750" lvl="0" indent="-285750" algn="just" fontAlgn="auto">
              <a:spcBef>
                <a:spcPts val="300"/>
              </a:spcBef>
              <a:spcAft>
                <a:spcPts val="0"/>
              </a:spcAft>
              <a:buClr>
                <a:schemeClr val="tx1"/>
              </a:buClr>
              <a:buFont typeface="Wingdings" pitchFamily="2" charset="2"/>
              <a:buChar char="v"/>
              <a:defRPr/>
            </a:pPr>
            <a:r>
              <a:rPr lang="tr-TR" sz="1600" dirty="0">
                <a:latin typeface="Calibri"/>
                <a:cs typeface="Times New Roman" pitchFamily="18" charset="0"/>
              </a:rPr>
              <a:t>Yükümlü olmadığı halde engelli sigortalı çalıştıran işyerleri,</a:t>
            </a:r>
          </a:p>
          <a:p>
            <a:pPr lvl="0" algn="just" fontAlgn="auto">
              <a:spcBef>
                <a:spcPts val="300"/>
              </a:spcBef>
              <a:spcAft>
                <a:spcPts val="0"/>
              </a:spcAft>
              <a:buClr>
                <a:schemeClr val="tx1"/>
              </a:buClr>
              <a:defRPr/>
            </a:pPr>
            <a:endParaRPr lang="tr-TR" sz="1600" b="1" u="sng" dirty="0">
              <a:latin typeface="Calibri"/>
              <a:cs typeface="Times New Roman" pitchFamily="18" charset="0"/>
            </a:endParaRPr>
          </a:p>
          <a:p>
            <a:pPr lvl="0" algn="just" fontAlgn="auto">
              <a:spcBef>
                <a:spcPts val="300"/>
              </a:spcBef>
              <a:spcAft>
                <a:spcPts val="0"/>
              </a:spcAft>
              <a:buClr>
                <a:schemeClr val="tx1"/>
              </a:buClr>
              <a:defRPr/>
            </a:pPr>
            <a:r>
              <a:rPr lang="tr-TR" sz="1600" b="1" u="sng" dirty="0">
                <a:latin typeface="Calibri"/>
                <a:cs typeface="Times New Roman" pitchFamily="18" charset="0"/>
              </a:rPr>
              <a:t>ÇALIŞTIRDIKLARI SİGORTALILARLA İLGİLİ OLARAK;</a:t>
            </a:r>
          </a:p>
          <a:p>
            <a:pPr marL="342900" lvl="0" indent="-342900" algn="just" fontAlgn="auto">
              <a:spcBef>
                <a:spcPts val="1200"/>
              </a:spcBef>
              <a:spcAft>
                <a:spcPts val="0"/>
              </a:spcAft>
              <a:buClr>
                <a:schemeClr val="tx1"/>
              </a:buClr>
              <a:buFont typeface="Wingdings" pitchFamily="2" charset="2"/>
              <a:buChar char="v"/>
              <a:defRPr/>
            </a:pPr>
            <a:r>
              <a:rPr lang="tr-TR" sz="1600" dirty="0">
                <a:latin typeface="Calibri"/>
                <a:cs typeface="Times New Roman" pitchFamily="18" charset="0"/>
              </a:rPr>
              <a:t>5510 sayılı Kanun uyarınca aylık prim ve hizmet belgelerinin yasal süresi içerisinde Kuruma verilmesi,</a:t>
            </a:r>
          </a:p>
          <a:p>
            <a:pPr marL="342900" lvl="0" indent="-342900" algn="just" fontAlgn="auto">
              <a:spcBef>
                <a:spcPts val="300"/>
              </a:spcBef>
              <a:spcAft>
                <a:spcPts val="0"/>
              </a:spcAft>
              <a:buClr>
                <a:schemeClr val="tx1"/>
              </a:buClr>
              <a:buFont typeface="Wingdings" pitchFamily="2" charset="2"/>
              <a:buChar char="v"/>
              <a:defRPr/>
            </a:pPr>
            <a:r>
              <a:rPr lang="tr-TR" sz="1600" dirty="0">
                <a:latin typeface="Calibri"/>
                <a:cs typeface="Times New Roman" pitchFamily="18" charset="0"/>
              </a:rPr>
              <a:t>Sigortalıların tamamına ait sigorta primlerinin sigortalı hissesine isabet eden tutarı ile Hazinece karşılanmayan işveren hissesine ait tutarın ödenmiş olması, </a:t>
            </a:r>
          </a:p>
          <a:p>
            <a:pPr lvl="0" algn="just" fontAlgn="auto">
              <a:spcBef>
                <a:spcPts val="300"/>
              </a:spcBef>
              <a:spcAft>
                <a:spcPts val="0"/>
              </a:spcAft>
              <a:buClr>
                <a:schemeClr val="tx2"/>
              </a:buClr>
              <a:defRPr/>
            </a:pPr>
            <a:r>
              <a:rPr lang="tr-TR" sz="1600" dirty="0">
                <a:latin typeface="Calibri"/>
                <a:cs typeface="Times New Roman" pitchFamily="18" charset="0"/>
              </a:rPr>
              <a:t>      şartıyla teşvikten yararlanabilmektedir.</a:t>
            </a:r>
          </a:p>
        </p:txBody>
      </p:sp>
    </p:spTree>
    <p:extLst>
      <p:ext uri="{BB962C8B-B14F-4D97-AF65-F5344CB8AC3E}">
        <p14:creationId xmlns:p14="http://schemas.microsoft.com/office/powerpoint/2010/main" val="4069891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kern="1200" dirty="0">
                <a:cs typeface="Times New Roman" pitchFamily="18" charset="0"/>
              </a:rPr>
              <a:t>KAPSAMA GİRMEYEN İŞYERLERİ VE SİGORTALILAR -</a:t>
            </a:r>
            <a:br>
              <a:rPr lang="tr-TR" altLang="tr-TR" sz="2200" b="1" kern="1200" dirty="0">
                <a:cs typeface="Times New Roman" pitchFamily="18" charset="0"/>
              </a:rPr>
            </a:br>
            <a:r>
              <a:rPr lang="tr-TR" altLang="tr-TR" sz="2200" b="1" kern="1200" dirty="0">
                <a:cs typeface="Times New Roman" pitchFamily="18" charset="0"/>
              </a:rPr>
              <a:t>TEŞVİK TUTARI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indent="0" algn="just" fontAlgn="auto">
              <a:spcBef>
                <a:spcPts val="0"/>
              </a:spcBef>
              <a:spcAft>
                <a:spcPts val="0"/>
              </a:spcAft>
              <a:buNone/>
            </a:pPr>
            <a:endParaRPr lang="tr-TR" sz="1600" u="sng" dirty="0">
              <a:cs typeface="Times New Roman" pitchFamily="18" charset="0"/>
            </a:endParaRPr>
          </a:p>
          <a:p>
            <a:pPr marL="0" indent="0" algn="just" fontAlgn="auto">
              <a:spcBef>
                <a:spcPts val="0"/>
              </a:spcBef>
              <a:spcAft>
                <a:spcPts val="0"/>
              </a:spcAft>
              <a:buNone/>
            </a:pPr>
            <a:endParaRPr lang="tr-TR" sz="1600" u="sng" dirty="0">
              <a:cs typeface="Times New Roman" pitchFamily="18" charset="0"/>
            </a:endParaRPr>
          </a:p>
          <a:p>
            <a:pPr marL="0" indent="0" algn="just" fontAlgn="auto">
              <a:spcBef>
                <a:spcPts val="0"/>
              </a:spcBef>
              <a:spcAft>
                <a:spcPts val="0"/>
              </a:spcAft>
              <a:buNone/>
            </a:pPr>
            <a:r>
              <a:rPr lang="tr-TR" sz="1600" u="sng" dirty="0">
                <a:cs typeface="Times New Roman" pitchFamily="18" charset="0"/>
              </a:rPr>
              <a:t>KAPSAMA GİRMEYEN İŞYERLERİ VE SİGORTALILAR</a:t>
            </a:r>
          </a:p>
          <a:p>
            <a:pPr marL="0" indent="0" algn="just" fontAlgn="auto">
              <a:spcBef>
                <a:spcPts val="0"/>
              </a:spcBef>
              <a:spcAft>
                <a:spcPts val="0"/>
              </a:spcAft>
              <a:buNone/>
            </a:pPr>
            <a:r>
              <a:rPr lang="tr-TR" sz="1600" b="0" dirty="0">
                <a:cs typeface="Times New Roman" pitchFamily="18" charset="0"/>
              </a:rPr>
              <a:t>      Kamu idarelerinde ve </a:t>
            </a:r>
            <a:r>
              <a:rPr lang="tr-TR" sz="1600" b="0" dirty="0" err="1">
                <a:cs typeface="Times New Roman" pitchFamily="18" charset="0"/>
              </a:rPr>
              <a:t>SGDP’ye</a:t>
            </a:r>
            <a:r>
              <a:rPr lang="tr-TR" sz="1600" b="0" dirty="0">
                <a:cs typeface="Times New Roman" pitchFamily="18" charset="0"/>
              </a:rPr>
              <a:t> tabi çalışanlar, topluluk sigortasına tabi olanlar, yurt dışında çalışanlar, aday çırak, çırak ve öğrenciler ile yer altı ve su altı işlerinde çalışanlar   bakımından  bu  teşvik hükümleri uygulanmamaktadır.</a:t>
            </a:r>
          </a:p>
          <a:p>
            <a:pPr marL="0" indent="0" algn="just" fontAlgn="auto">
              <a:spcBef>
                <a:spcPts val="0"/>
              </a:spcBef>
              <a:spcAft>
                <a:spcPts val="0"/>
              </a:spcAft>
              <a:buNone/>
            </a:pPr>
            <a:endParaRPr lang="tr-TR" sz="1600" b="0" dirty="0">
              <a:cs typeface="Times New Roman" pitchFamily="18" charset="0"/>
            </a:endParaRPr>
          </a:p>
          <a:p>
            <a:pPr algn="just" fontAlgn="auto">
              <a:spcBef>
                <a:spcPts val="0"/>
              </a:spcBef>
              <a:spcAft>
                <a:spcPts val="0"/>
              </a:spcAft>
            </a:pPr>
            <a:endParaRPr lang="tr-TR" sz="1600" dirty="0">
              <a:cs typeface="Times New Roman" pitchFamily="18" charset="0"/>
            </a:endParaRPr>
          </a:p>
          <a:p>
            <a:pPr algn="just" fontAlgn="auto">
              <a:spcBef>
                <a:spcPts val="0"/>
              </a:spcBef>
              <a:spcAft>
                <a:spcPts val="0"/>
              </a:spcAft>
            </a:pPr>
            <a:endParaRPr lang="tr-TR" sz="1600" dirty="0">
              <a:cs typeface="Times New Roman" pitchFamily="18" charset="0"/>
            </a:endParaRPr>
          </a:p>
          <a:p>
            <a:pPr marL="0" indent="0" algn="just" fontAlgn="auto">
              <a:spcBef>
                <a:spcPts val="0"/>
              </a:spcBef>
              <a:spcAft>
                <a:spcPts val="0"/>
              </a:spcAft>
              <a:buNone/>
            </a:pPr>
            <a:r>
              <a:rPr lang="tr-TR" sz="1600" u="sng" dirty="0">
                <a:cs typeface="Times New Roman" pitchFamily="18" charset="0"/>
              </a:rPr>
              <a:t>TEŞVİK TUTARI</a:t>
            </a:r>
          </a:p>
          <a:p>
            <a:pPr marL="0" lvl="0" indent="0" algn="just" fontAlgn="auto">
              <a:spcBef>
                <a:spcPts val="0"/>
              </a:spcBef>
              <a:spcAft>
                <a:spcPts val="0"/>
              </a:spcAft>
              <a:buNone/>
            </a:pPr>
            <a:r>
              <a:rPr lang="tr-TR" altLang="tr-TR" sz="1600" b="0" dirty="0">
                <a:cs typeface="Times New Roman" pitchFamily="18" charset="0"/>
              </a:rPr>
              <a:t>       Özel sektöre ait işyerlerinde çalıştırılan engelli sigortalıların prime esas kazanç alt sınırı üzerinden hesaplanan sigorta primi işveren hissesi teşvikinin % 100’ü* Hazinece karşılanmaktadır.</a:t>
            </a:r>
          </a:p>
          <a:p>
            <a:pPr algn="just" fontAlgn="auto">
              <a:spcBef>
                <a:spcPts val="0"/>
              </a:spcBef>
              <a:spcAft>
                <a:spcPts val="0"/>
              </a:spcAft>
            </a:pPr>
            <a:endParaRPr lang="tr-TR" sz="1600" b="0" dirty="0">
              <a:cs typeface="Times New Roman" pitchFamily="18" charset="0"/>
            </a:endParaRPr>
          </a:p>
          <a:p>
            <a:pPr marL="285750" indent="-285750" algn="just" fontAlgn="auto">
              <a:spcBef>
                <a:spcPts val="0"/>
              </a:spcBef>
              <a:spcAft>
                <a:spcPts val="0"/>
              </a:spcAft>
              <a:buFont typeface="Wingdings" pitchFamily="2" charset="2"/>
              <a:buChar char="v"/>
            </a:pPr>
            <a:endParaRPr lang="tr-TR" sz="1600" b="0" dirty="0">
              <a:cs typeface="Times New Roman" pitchFamily="18" charset="0"/>
            </a:endParaRPr>
          </a:p>
          <a:p>
            <a:pPr marL="0" indent="0" algn="just" fontAlgn="auto">
              <a:spcBef>
                <a:spcPts val="0"/>
              </a:spcBef>
              <a:spcAft>
                <a:spcPts val="0"/>
              </a:spcAft>
              <a:buNone/>
            </a:pPr>
            <a:r>
              <a:rPr lang="tr-TR" sz="1600" b="0" dirty="0">
                <a:cs typeface="Times New Roman" pitchFamily="18" charset="0"/>
              </a:rPr>
              <a:t>*</a:t>
            </a:r>
            <a:r>
              <a:rPr lang="tr-TR" sz="1600" b="0" i="1" dirty="0"/>
              <a:t>Hazinece karşılanacak olan </a:t>
            </a:r>
            <a:r>
              <a:rPr lang="tr-TR" altLang="tr-TR" sz="1600" b="0" dirty="0">
                <a:cs typeface="Times New Roman" pitchFamily="18" charset="0"/>
              </a:rPr>
              <a:t>prime esas kazanç alt sınırı üzerinden hesaplanan sigorta primi işveren hissesinin</a:t>
            </a:r>
            <a:r>
              <a:rPr lang="tr-TR" sz="1600" b="0" i="1" dirty="0"/>
              <a:t> </a:t>
            </a:r>
            <a:r>
              <a:rPr lang="en-US" sz="1600" b="0" i="1" dirty="0"/>
              <a:t>“</a:t>
            </a:r>
            <a:r>
              <a:rPr lang="en-US" sz="1600" b="0" i="1" dirty="0" err="1"/>
              <a:t>yüzde</a:t>
            </a:r>
            <a:r>
              <a:rPr lang="en-US" sz="1600" b="0" i="1" dirty="0"/>
              <a:t> </a:t>
            </a:r>
            <a:r>
              <a:rPr lang="en-US" sz="1600" b="0" i="1" dirty="0" err="1"/>
              <a:t>ellis</a:t>
            </a:r>
            <a:r>
              <a:rPr lang="tr-TR" sz="1600" b="0" i="1" dirty="0"/>
              <a:t>i</a:t>
            </a:r>
            <a:r>
              <a:rPr lang="en-US" sz="1600" b="0" i="1" dirty="0"/>
              <a:t>”</a:t>
            </a:r>
            <a:r>
              <a:rPr lang="tr-TR" sz="1600" b="0" i="1" dirty="0"/>
              <a:t> 6/2/2014 tarihli ve 6518 sayılı Kanunun 58 inci maddesiyle </a:t>
            </a:r>
            <a:r>
              <a:rPr lang="en-US" sz="1600" b="0" i="1" dirty="0"/>
              <a:t>“</a:t>
            </a:r>
            <a:r>
              <a:rPr lang="tr-TR" sz="1600" b="0" i="1" dirty="0"/>
              <a:t>yüzde yüzü</a:t>
            </a:r>
            <a:r>
              <a:rPr lang="en-US" sz="1600" b="0" i="1" dirty="0"/>
              <a:t>” </a:t>
            </a:r>
            <a:r>
              <a:rPr lang="en-US" sz="1600" b="0" i="1" dirty="0" err="1"/>
              <a:t>şeklinde</a:t>
            </a:r>
            <a:r>
              <a:rPr lang="en-US" sz="1600" b="0" i="1" dirty="0"/>
              <a:t> </a:t>
            </a:r>
            <a:r>
              <a:rPr lang="en-US" sz="1600" b="0" i="1" dirty="0" err="1"/>
              <a:t>değiştirilmiştir</a:t>
            </a:r>
            <a:r>
              <a:rPr lang="en-US" sz="1600" b="0" i="1" dirty="0"/>
              <a:t>.</a:t>
            </a:r>
            <a:endParaRPr lang="tr-TR" sz="1600" b="0" dirty="0"/>
          </a:p>
          <a:p>
            <a:pPr algn="just" fontAlgn="auto">
              <a:spcBef>
                <a:spcPts val="0"/>
              </a:spcBef>
              <a:spcAft>
                <a:spcPts val="0"/>
              </a:spcAft>
            </a:pPr>
            <a:endParaRPr lang="tr-TR" sz="1600" b="0" dirty="0">
              <a:cs typeface="Times New Roman" pitchFamily="18" charset="0"/>
            </a:endParaRP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24342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KAPSAM</a:t>
            </a:r>
          </a:p>
        </p:txBody>
      </p:sp>
      <p:sp>
        <p:nvSpPr>
          <p:cNvPr id="4" name="Dikdörtgen 3"/>
          <p:cNvSpPr/>
          <p:nvPr/>
        </p:nvSpPr>
        <p:spPr>
          <a:xfrm>
            <a:off x="323528" y="764705"/>
            <a:ext cx="8568952" cy="4887492"/>
          </a:xfrm>
          <a:prstGeom prst="rect">
            <a:avLst/>
          </a:prstGeom>
        </p:spPr>
        <p:txBody>
          <a:bodyPr wrap="square">
            <a:spAutoFit/>
          </a:bodyPr>
          <a:lstStyle/>
          <a:p>
            <a:pPr lvl="0" algn="just" fontAlgn="auto">
              <a:lnSpc>
                <a:spcPct val="90000"/>
              </a:lnSpc>
              <a:spcBef>
                <a:spcPts val="600"/>
              </a:spcBef>
              <a:spcAft>
                <a:spcPts val="600"/>
              </a:spcAft>
              <a:tabLst>
                <a:tab pos="4848225" algn="l"/>
              </a:tabLst>
            </a:pPr>
            <a:endParaRPr lang="tr-TR" sz="1600" b="1" u="sng" dirty="0">
              <a:latin typeface="Calibri" pitchFamily="34" charset="0"/>
            </a:endParaRPr>
          </a:p>
          <a:p>
            <a:pPr lvl="0" algn="just" fontAlgn="auto">
              <a:lnSpc>
                <a:spcPct val="90000"/>
              </a:lnSpc>
              <a:spcBef>
                <a:spcPts val="600"/>
              </a:spcBef>
              <a:spcAft>
                <a:spcPts val="600"/>
              </a:spcAft>
              <a:tabLst>
                <a:tab pos="4848225" algn="l"/>
              </a:tabLst>
            </a:pPr>
            <a:r>
              <a:rPr lang="tr-TR" sz="1600" b="1" u="sng" dirty="0">
                <a:latin typeface="Calibri" pitchFamily="34" charset="0"/>
              </a:rPr>
              <a:t>KAPSAMDA OLANLAR</a:t>
            </a:r>
          </a:p>
          <a:p>
            <a:pPr lvl="0" algn="just" fontAlgn="auto">
              <a:lnSpc>
                <a:spcPct val="90000"/>
              </a:lnSpc>
              <a:spcBef>
                <a:spcPts val="600"/>
              </a:spcBef>
              <a:spcAft>
                <a:spcPts val="600"/>
              </a:spcAft>
              <a:tabLst>
                <a:tab pos="4848225" algn="l"/>
              </a:tabLst>
            </a:pPr>
            <a:r>
              <a:rPr lang="tr-TR" sz="1600" dirty="0">
                <a:latin typeface="Calibri" pitchFamily="34" charset="0"/>
              </a:rPr>
              <a:t>4/1-a kapsamındaki sigortalı çalıştıran </a:t>
            </a:r>
            <a:r>
              <a:rPr lang="tr-TR" sz="1600" b="1" dirty="0">
                <a:latin typeface="Calibri" pitchFamily="34" charset="0"/>
              </a:rPr>
              <a:t>özel sektör işverenleri </a:t>
            </a:r>
            <a:r>
              <a:rPr lang="tr-TR" sz="1600" dirty="0">
                <a:latin typeface="Calibri" pitchFamily="34" charset="0"/>
              </a:rPr>
              <a:t>teşvikten faydalanabilmektedir.</a:t>
            </a:r>
          </a:p>
          <a:p>
            <a:pPr lvl="0" algn="just" fontAlgn="auto">
              <a:lnSpc>
                <a:spcPct val="90000"/>
              </a:lnSpc>
              <a:spcBef>
                <a:spcPts val="600"/>
              </a:spcBef>
              <a:spcAft>
                <a:spcPts val="600"/>
              </a:spcAft>
              <a:tabLst>
                <a:tab pos="4848225" algn="l"/>
              </a:tabLst>
            </a:pPr>
            <a:endParaRPr lang="tr-TR" sz="1600" dirty="0">
              <a:latin typeface="Calibri" pitchFamily="34" charset="0"/>
            </a:endParaRPr>
          </a:p>
          <a:p>
            <a:pPr algn="just" fontAlgn="auto">
              <a:lnSpc>
                <a:spcPct val="90000"/>
              </a:lnSpc>
              <a:spcBef>
                <a:spcPts val="600"/>
              </a:spcBef>
              <a:spcAft>
                <a:spcPts val="600"/>
              </a:spcAft>
              <a:tabLst>
                <a:tab pos="4848225" algn="l"/>
              </a:tabLst>
            </a:pPr>
            <a:r>
              <a:rPr lang="tr-TR" sz="1600" b="1" u="sng" dirty="0">
                <a:latin typeface="Calibri" pitchFamily="34" charset="0"/>
              </a:rPr>
              <a:t>KAPSAM DIŞI OLANLAR</a:t>
            </a:r>
          </a:p>
          <a:p>
            <a:pPr marL="285750" lvl="0" indent="-285750" algn="just" fontAlgn="auto">
              <a:lnSpc>
                <a:spcPct val="90000"/>
              </a:lnSpc>
              <a:spcBef>
                <a:spcPts val="600"/>
              </a:spcBef>
              <a:spcAft>
                <a:spcPts val="600"/>
              </a:spcAft>
              <a:buFont typeface="Wingdings" pitchFamily="2" charset="2"/>
              <a:buChar char="v"/>
              <a:tabLst>
                <a:tab pos="4848225" algn="l"/>
              </a:tabLst>
            </a:pPr>
            <a:r>
              <a:rPr lang="tr-TR" sz="1600" b="1" dirty="0">
                <a:latin typeface="Calibri" pitchFamily="34" charset="0"/>
              </a:rPr>
              <a:t>Resmi sektör işyerlerinde </a:t>
            </a:r>
            <a:r>
              <a:rPr lang="tr-TR" sz="1600" dirty="0">
                <a:latin typeface="Calibri" pitchFamily="34" charset="0"/>
              </a:rPr>
              <a:t>(1/3/2011 tarihinden önce kamu idareleri, 1/3/2011 tarihinden sonra 5335 sayılı sayılı Kanunun 30 uncu maddesinin ikinci fıkrası kapsamındakiler),</a:t>
            </a:r>
          </a:p>
          <a:p>
            <a:pPr marL="285750" lvl="0" indent="-285750" algn="just" fontAlgn="auto">
              <a:lnSpc>
                <a:spcPct val="90000"/>
              </a:lnSpc>
              <a:spcBef>
                <a:spcPts val="600"/>
              </a:spcBef>
              <a:spcAft>
                <a:spcPts val="600"/>
              </a:spcAft>
              <a:buFont typeface="Wingdings" pitchFamily="2" charset="2"/>
              <a:buChar char="v"/>
              <a:tabLst>
                <a:tab pos="4848225" algn="l"/>
              </a:tabLst>
            </a:pPr>
            <a:r>
              <a:rPr lang="tr-TR" sz="1600" b="1" dirty="0">
                <a:latin typeface="Calibri" pitchFamily="34" charset="0"/>
              </a:rPr>
              <a:t>2886 sayılı Devlet İhale Kanunu </a:t>
            </a:r>
            <a:r>
              <a:rPr lang="tr-TR" sz="1600" dirty="0">
                <a:latin typeface="Calibri" pitchFamily="34" charset="0"/>
              </a:rPr>
              <a:t>ile </a:t>
            </a:r>
            <a:r>
              <a:rPr lang="tr-TR" sz="1600" b="1" dirty="0">
                <a:latin typeface="Calibri" pitchFamily="34" charset="0"/>
              </a:rPr>
              <a:t>4734 sayılı Kamu İhale Kanunu </a:t>
            </a:r>
            <a:r>
              <a:rPr lang="tr-TR" sz="1600" dirty="0">
                <a:latin typeface="Calibri" pitchFamily="34" charset="0"/>
              </a:rPr>
              <a:t>kapsamındaki alım ve yapım işlerinde, </a:t>
            </a:r>
          </a:p>
          <a:p>
            <a:pPr marL="285750" lvl="0" indent="-285750" algn="just" fontAlgn="auto">
              <a:lnSpc>
                <a:spcPct val="90000"/>
              </a:lnSpc>
              <a:spcBef>
                <a:spcPts val="600"/>
              </a:spcBef>
              <a:spcAft>
                <a:spcPts val="600"/>
              </a:spcAft>
              <a:buFont typeface="Wingdings" pitchFamily="2" charset="2"/>
              <a:buChar char="v"/>
              <a:tabLst>
                <a:tab pos="4848225" algn="l"/>
              </a:tabLst>
            </a:pPr>
            <a:r>
              <a:rPr lang="tr-TR" sz="1600" b="1" dirty="0">
                <a:latin typeface="Calibri" pitchFamily="34" charset="0"/>
              </a:rPr>
              <a:t>4734 sayılı Kanundan istisna </a:t>
            </a:r>
            <a:r>
              <a:rPr lang="tr-TR" sz="1600" dirty="0">
                <a:latin typeface="Calibri" pitchFamily="34" charset="0"/>
              </a:rPr>
              <a:t>olan alım ve yapım işleri işyerlerinde,</a:t>
            </a:r>
          </a:p>
          <a:p>
            <a:pPr marL="285750" lvl="0" indent="-285750" algn="just" fontAlgn="auto">
              <a:lnSpc>
                <a:spcPct val="90000"/>
              </a:lnSpc>
              <a:spcBef>
                <a:spcPts val="600"/>
              </a:spcBef>
              <a:spcAft>
                <a:spcPts val="600"/>
              </a:spcAft>
              <a:buFont typeface="Wingdings" pitchFamily="2" charset="2"/>
              <a:buChar char="v"/>
              <a:tabLst>
                <a:tab pos="4848225" algn="l"/>
              </a:tabLst>
            </a:pPr>
            <a:r>
              <a:rPr lang="tr-TR" sz="1600" b="1" dirty="0">
                <a:latin typeface="Calibri" pitchFamily="34" charset="0"/>
              </a:rPr>
              <a:t>Uluslararası anlaşma hükümlerine istinaden</a:t>
            </a:r>
            <a:r>
              <a:rPr lang="tr-TR" sz="1600" dirty="0">
                <a:latin typeface="Calibri" pitchFamily="34" charset="0"/>
              </a:rPr>
              <a:t> yapılan alım ve yapım işlerine ilişkin işyerlerinde,</a:t>
            </a:r>
          </a:p>
          <a:p>
            <a:pPr lvl="0" algn="just" fontAlgn="auto">
              <a:lnSpc>
                <a:spcPct val="90000"/>
              </a:lnSpc>
              <a:spcBef>
                <a:spcPts val="600"/>
              </a:spcBef>
              <a:spcAft>
                <a:spcPts val="600"/>
              </a:spcAft>
              <a:tabLst>
                <a:tab pos="4848225" algn="l"/>
              </a:tabLst>
            </a:pPr>
            <a:r>
              <a:rPr lang="tr-TR" sz="1600" dirty="0">
                <a:latin typeface="Calibri" pitchFamily="34" charset="0"/>
              </a:rPr>
              <a:t>      çalıştırılan sigortalılardan dolayı ,</a:t>
            </a:r>
          </a:p>
          <a:p>
            <a:pPr marL="285750" lvl="0" indent="-285750" algn="just" fontAlgn="auto">
              <a:lnSpc>
                <a:spcPct val="90000"/>
              </a:lnSpc>
              <a:spcBef>
                <a:spcPts val="600"/>
              </a:spcBef>
              <a:spcAft>
                <a:spcPts val="600"/>
              </a:spcAft>
              <a:buFont typeface="Wingdings" panose="05000000000000000000" pitchFamily="2" charset="2"/>
              <a:buChar char="v"/>
              <a:tabLst>
                <a:tab pos="4848225" algn="l"/>
              </a:tabLst>
            </a:pPr>
            <a:r>
              <a:rPr lang="tr-TR" sz="1600" b="1" dirty="0">
                <a:latin typeface="Calibri" pitchFamily="34" charset="0"/>
              </a:rPr>
              <a:t>Yurtdışında çalışanlar</a:t>
            </a:r>
            <a:r>
              <a:rPr lang="tr-TR" sz="1600" dirty="0">
                <a:latin typeface="Calibri" pitchFamily="34" charset="0"/>
              </a:rPr>
              <a:t> ve </a:t>
            </a:r>
            <a:r>
              <a:rPr lang="tr-TR" sz="1600" b="1" dirty="0">
                <a:latin typeface="Calibri" pitchFamily="34" charset="0"/>
              </a:rPr>
              <a:t>sosyal güvenlik destek primine </a:t>
            </a:r>
            <a:r>
              <a:rPr lang="tr-TR" sz="1600" dirty="0">
                <a:latin typeface="Calibri" pitchFamily="34" charset="0"/>
              </a:rPr>
              <a:t>tabi çalışanlardan dolayı, </a:t>
            </a:r>
          </a:p>
          <a:p>
            <a:pPr lvl="0" algn="just" fontAlgn="auto">
              <a:lnSpc>
                <a:spcPct val="90000"/>
              </a:lnSpc>
              <a:spcBef>
                <a:spcPts val="600"/>
              </a:spcBef>
              <a:spcAft>
                <a:spcPts val="600"/>
              </a:spcAft>
              <a:tabLst>
                <a:tab pos="4848225" algn="l"/>
              </a:tabLst>
            </a:pPr>
            <a:r>
              <a:rPr lang="tr-TR" sz="1600" dirty="0">
                <a:latin typeface="Calibri" pitchFamily="34" charset="0"/>
              </a:rPr>
              <a:t>      teşvikten yararlanılamaz.</a:t>
            </a:r>
          </a:p>
        </p:txBody>
      </p:sp>
      <p:sp>
        <p:nvSpPr>
          <p:cNvPr id="5" name="Slayt Numarası Yer Tutucusu 4"/>
          <p:cNvSpPr>
            <a:spLocks noGrp="1"/>
          </p:cNvSpPr>
          <p:nvPr>
            <p:ph type="sldNum" sz="quarter" idx="4294967295"/>
          </p:nvPr>
        </p:nvSpPr>
        <p:spPr>
          <a:xfrm>
            <a:off x="7164388" y="6532563"/>
            <a:ext cx="1477962" cy="280987"/>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903327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b="1" kern="1200" dirty="0">
                <a:solidFill>
                  <a:srgbClr val="FFFFFF"/>
                </a:solidFill>
                <a:cs typeface="Arial" pitchFamily="34" charset="0"/>
              </a:rPr>
              <a:t>ARAŞTIRMA VE GELİŞTİRME  FAALİYETLERİNDE SİGORTA PRİM DESTEĞİ</a:t>
            </a: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a:t>             </a:t>
            </a:r>
          </a:p>
        </p:txBody>
      </p:sp>
      <p:sp>
        <p:nvSpPr>
          <p:cNvPr id="4" name="Dikdörtgen 3"/>
          <p:cNvSpPr/>
          <p:nvPr/>
        </p:nvSpPr>
        <p:spPr>
          <a:xfrm>
            <a:off x="179512" y="764704"/>
            <a:ext cx="8712968" cy="5564600"/>
          </a:xfrm>
          <a:prstGeom prst="rect">
            <a:avLst/>
          </a:prstGeom>
        </p:spPr>
        <p:txBody>
          <a:bodyPr wrap="square">
            <a:spAutoFit/>
          </a:bodyPr>
          <a:lstStyle/>
          <a:p>
            <a:pPr marR="0" lvl="0" algn="just" defTabSz="914400" eaLnBrk="1" fontAlgn="auto" latinLnBrk="0" hangingPunct="1">
              <a:lnSpc>
                <a:spcPct val="100000"/>
              </a:lnSpc>
              <a:spcBef>
                <a:spcPct val="20000"/>
              </a:spcBef>
              <a:spcAft>
                <a:spcPts val="0"/>
              </a:spcAft>
              <a:buClr>
                <a:srgbClr val="046CA6"/>
              </a:buClr>
              <a:buSzPct val="100000"/>
              <a:tabLst/>
              <a:defRPr/>
            </a:pP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rPr>
              <a:t>YASAL DAYANAK</a:t>
            </a: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342900" marR="0" lvl="0" indent="-342900" algn="just" defTabSz="914400" eaLnBrk="1" fontAlgn="auto" latinLnBrk="0" hangingPunct="1">
              <a:lnSpc>
                <a:spcPct val="100000"/>
              </a:lnSpc>
              <a:spcBef>
                <a:spcPct val="20000"/>
              </a:spcBef>
              <a:spcAft>
                <a:spcPts val="0"/>
              </a:spcAft>
              <a:buClr>
                <a:schemeClr val="tx1"/>
              </a:buClr>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12/3/2008 tarihli ve 5746 sayılı Kanun</a:t>
            </a:r>
          </a:p>
          <a:p>
            <a:pPr marL="342900" marR="0" lvl="0" indent="-342900" algn="just" defTabSz="914400" eaLnBrk="1" fontAlgn="auto" latinLnBrk="0" hangingPunct="1">
              <a:lnSpc>
                <a:spcPct val="100000"/>
              </a:lnSpc>
              <a:spcBef>
                <a:spcPct val="20000"/>
              </a:spcBef>
              <a:spcAft>
                <a:spcPts val="0"/>
              </a:spcAft>
              <a:buClr>
                <a:schemeClr val="tx1"/>
              </a:buClr>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2008/85 ve 2009/21 sayılı Genelgeler</a:t>
            </a:r>
          </a:p>
          <a:p>
            <a:pPr marL="285750" marR="0" lvl="0" indent="-285750" algn="just" defTabSz="914400" eaLnBrk="1" fontAlgn="auto" latinLnBrk="0" hangingPunct="1">
              <a:lnSpc>
                <a:spcPct val="100000"/>
              </a:lnSpc>
              <a:spcBef>
                <a:spcPct val="20000"/>
              </a:spcBef>
              <a:spcAft>
                <a:spcPts val="0"/>
              </a:spcAft>
              <a:buClr>
                <a:schemeClr val="tx2"/>
              </a:buClr>
              <a:buSzPct val="100000"/>
              <a:buFont typeface="Wingdings" pitchFamily="2" charset="2"/>
              <a:buChar char="v"/>
              <a:tabLst/>
              <a:defRPr/>
            </a:pP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R="0" lvl="0" algn="just" defTabSz="914400" eaLnBrk="1" fontAlgn="auto" latinLnBrk="0" hangingPunct="1">
              <a:lnSpc>
                <a:spcPct val="100000"/>
              </a:lnSpc>
              <a:spcBef>
                <a:spcPct val="20000"/>
              </a:spcBef>
              <a:spcAft>
                <a:spcPts val="0"/>
              </a:spcAft>
              <a:buClr>
                <a:schemeClr val="tx2"/>
              </a:buClr>
              <a:buSzPct val="100000"/>
              <a:tabLst/>
              <a:defRPr/>
            </a:pP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BAŞLAMA TARİHİ</a:t>
            </a:r>
            <a:r>
              <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	: </a:t>
            </a:r>
            <a:r>
              <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1/4/2008</a:t>
            </a:r>
          </a:p>
          <a:p>
            <a:pPr algn="just" fontAlgn="auto">
              <a:spcBef>
                <a:spcPct val="20000"/>
              </a:spcBef>
              <a:spcAft>
                <a:spcPts val="0"/>
              </a:spcAft>
              <a:buClr>
                <a:schemeClr val="tx2"/>
              </a:buClr>
              <a:buSzPct val="100000"/>
              <a:defRPr/>
            </a:pP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FİNANSMANI</a:t>
            </a: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a:t>
            </a: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 </a:t>
            </a:r>
            <a:r>
              <a:rPr lang="tr-TR" sz="1600" kern="0" dirty="0">
                <a:latin typeface="Calibri" panose="020F0502020204030204" pitchFamily="34" charset="0"/>
                <a:cs typeface="Calibri" panose="020F0502020204030204" pitchFamily="34" charset="0"/>
                <a:sym typeface="Wingdings" pitchFamily="2" charset="2"/>
              </a:rPr>
              <a:t>Hazine ve Maliye B</a:t>
            </a:r>
            <a:r>
              <a:rPr lang="tr-TR" sz="1600" kern="0" dirty="0" err="1">
                <a:latin typeface="Calibri" panose="020F0502020204030204" pitchFamily="34" charset="0"/>
                <a:cs typeface="Calibri" panose="020F0502020204030204" pitchFamily="34" charset="0"/>
              </a:rPr>
              <a:t>akanlığı</a:t>
            </a:r>
            <a:endParaRPr lang="tr-TR" sz="1600" kern="0" dirty="0">
              <a:latin typeface="Calibri" panose="020F0502020204030204" pitchFamily="34" charset="0"/>
              <a:cs typeface="Calibri" panose="020F0502020204030204" pitchFamily="34" charset="0"/>
            </a:endParaRPr>
          </a:p>
          <a:p>
            <a:pPr marR="0" lvl="0" algn="just" defTabSz="914400" eaLnBrk="1" fontAlgn="auto" latinLnBrk="0" hangingPunct="1">
              <a:lnSpc>
                <a:spcPct val="100000"/>
              </a:lnSpc>
              <a:spcBef>
                <a:spcPct val="20000"/>
              </a:spcBef>
              <a:spcAft>
                <a:spcPts val="0"/>
              </a:spcAft>
              <a:buClr>
                <a:schemeClr val="tx2"/>
              </a:buClr>
              <a:buSzPct val="100000"/>
              <a:tabLst/>
              <a:defRPr/>
            </a:pP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R="0" lvl="0" algn="just" defTabSz="914400" eaLnBrk="1" fontAlgn="auto" latinLnBrk="0" hangingPunct="1">
              <a:lnSpc>
                <a:spcPct val="100000"/>
              </a:lnSpc>
              <a:spcBef>
                <a:spcPct val="20000"/>
              </a:spcBef>
              <a:spcAft>
                <a:spcPts val="0"/>
              </a:spcAft>
              <a:buClr>
                <a:schemeClr val="tx2"/>
              </a:buClr>
              <a:buSzPct val="100000"/>
              <a:tabLst/>
              <a:defRPr/>
            </a:pPr>
            <a:r>
              <a:rPr lang="tr-TR" sz="1600" b="1" u="sng" kern="0" noProof="0" dirty="0">
                <a:latin typeface="Calibri" panose="020F0502020204030204" pitchFamily="34" charset="0"/>
                <a:cs typeface="Calibri" panose="020F0502020204030204" pitchFamily="34" charset="0"/>
              </a:rPr>
              <a:t>ÖRNEK:</a:t>
            </a:r>
            <a:endPar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lvl="0" algn="just" fontAlgn="auto">
              <a:spcBef>
                <a:spcPts val="600"/>
              </a:spcBef>
              <a:spcAft>
                <a:spcPts val="600"/>
              </a:spcAft>
              <a:buClr>
                <a:srgbClr val="046CA6"/>
              </a:buClr>
              <a:defRPr/>
            </a:pPr>
            <a:r>
              <a:rPr lang="tr-TR" altLang="tr-TR" sz="1600" dirty="0">
                <a:latin typeface="Calibri" panose="020F0502020204030204" pitchFamily="34" charset="0"/>
                <a:cs typeface="Calibri" panose="020F0502020204030204" pitchFamily="34" charset="0"/>
              </a:rPr>
              <a:t>Muaccel borcu olmayan işverence prime esas kazanç tutarı 3.000,00 TL olan bir sigortalıdan dolayı yararlanılacak teşvik tutarı;</a:t>
            </a:r>
          </a:p>
          <a:p>
            <a:pPr lvl="0" algn="just" fontAlgn="auto">
              <a:spcBef>
                <a:spcPts val="0"/>
              </a:spcBef>
              <a:spcAft>
                <a:spcPts val="0"/>
              </a:spcAft>
              <a:buClr>
                <a:srgbClr val="FFFFCC"/>
              </a:buClr>
              <a:buSzPct val="60000"/>
            </a:pPr>
            <a:r>
              <a:rPr lang="tr-TR" altLang="tr-TR" sz="1600" dirty="0">
                <a:latin typeface="Calibri" panose="020F0502020204030204" pitchFamily="34" charset="0"/>
                <a:cs typeface="Calibri" panose="020F0502020204030204" pitchFamily="34" charset="0"/>
              </a:rPr>
              <a:t>3.000,00 * 5 / 100 = 150,00 TL Hazine ve Maliye Bakanlığınca karşılanacak tutar,  </a:t>
            </a:r>
          </a:p>
          <a:p>
            <a:pPr lvl="0" algn="just" fontAlgn="auto">
              <a:spcBef>
                <a:spcPts val="0"/>
              </a:spcBef>
              <a:spcAft>
                <a:spcPts val="0"/>
              </a:spcAft>
              <a:buClr>
                <a:srgbClr val="FFFFCC"/>
              </a:buClr>
              <a:buSzPct val="60000"/>
            </a:pPr>
            <a:r>
              <a:rPr lang="tr-TR" altLang="tr-TR" sz="1600" dirty="0">
                <a:latin typeface="Calibri" panose="020F0502020204030204" pitchFamily="34" charset="0"/>
                <a:cs typeface="Calibri" panose="020F0502020204030204" pitchFamily="34" charset="0"/>
              </a:rPr>
              <a:t>     </a:t>
            </a:r>
          </a:p>
          <a:p>
            <a:pPr algn="just" fontAlgn="auto">
              <a:spcBef>
                <a:spcPts val="0"/>
              </a:spcBef>
              <a:spcAft>
                <a:spcPts val="0"/>
              </a:spcAft>
              <a:buClr>
                <a:srgbClr val="FFFFCC"/>
              </a:buClr>
              <a:buSzPct val="60000"/>
            </a:pPr>
            <a:r>
              <a:rPr lang="tr-TR" altLang="tr-TR" sz="1600" dirty="0">
                <a:latin typeface="Calibri" panose="020F0502020204030204" pitchFamily="34" charset="0"/>
                <a:cs typeface="Calibri" panose="020F0502020204030204" pitchFamily="34" charset="0"/>
              </a:rPr>
              <a:t>(Beş puanlık kısım düşüldükten sonra kalan işveren hissesi) 15,5/2=7,75</a:t>
            </a:r>
          </a:p>
          <a:p>
            <a:pPr lvl="0" algn="just" fontAlgn="auto">
              <a:spcBef>
                <a:spcPts val="0"/>
              </a:spcBef>
              <a:spcAft>
                <a:spcPts val="0"/>
              </a:spcAft>
              <a:buClr>
                <a:srgbClr val="FFFFCC"/>
              </a:buClr>
              <a:buSzPct val="60000"/>
            </a:pPr>
            <a:r>
              <a:rPr lang="tr-TR" altLang="tr-TR" sz="1600" dirty="0">
                <a:latin typeface="Calibri" panose="020F0502020204030204" pitchFamily="34" charset="0"/>
                <a:cs typeface="Calibri" panose="020F0502020204030204" pitchFamily="34" charset="0"/>
              </a:rPr>
              <a:t>3.000,00*7,75 / 100 = 232,50  TL Hazine ve Maliye Bakanlığınca karşılanacak tutar olacaktır. </a:t>
            </a:r>
          </a:p>
          <a:p>
            <a:pPr lvl="0" algn="just" fontAlgn="auto">
              <a:spcBef>
                <a:spcPts val="0"/>
              </a:spcBef>
              <a:spcAft>
                <a:spcPts val="0"/>
              </a:spcAft>
              <a:buClr>
                <a:srgbClr val="FFFFCC"/>
              </a:buClr>
              <a:buSzPct val="60000"/>
            </a:pPr>
            <a:endParaRPr lang="tr-TR" altLang="tr-TR" sz="1600" dirty="0">
              <a:latin typeface="Calibri" panose="020F0502020204030204" pitchFamily="34" charset="0"/>
              <a:cs typeface="Calibri" panose="020F0502020204030204" pitchFamily="34" charset="0"/>
            </a:endParaRPr>
          </a:p>
          <a:p>
            <a:pPr lvl="0" algn="just" fontAlgn="auto">
              <a:spcBef>
                <a:spcPts val="0"/>
              </a:spcBef>
              <a:spcAft>
                <a:spcPts val="0"/>
              </a:spcAft>
              <a:buClr>
                <a:srgbClr val="FFFFCC"/>
              </a:buClr>
              <a:buSzPct val="60000"/>
            </a:pPr>
            <a:r>
              <a:rPr lang="tr-TR" altLang="tr-TR" sz="1600" u="sng" dirty="0">
                <a:latin typeface="Calibri" panose="020F0502020204030204" pitchFamily="34" charset="0"/>
                <a:cs typeface="Calibri" panose="020F0502020204030204" pitchFamily="34" charset="0"/>
              </a:rPr>
              <a:t>Bu durumda işveren tarafından ödenecek tutar;</a:t>
            </a:r>
            <a:r>
              <a:rPr lang="tr-TR" altLang="tr-TR" sz="1600" dirty="0">
                <a:latin typeface="Calibri" panose="020F0502020204030204" pitchFamily="34" charset="0"/>
                <a:cs typeface="Calibri" panose="020F0502020204030204" pitchFamily="34" charset="0"/>
              </a:rPr>
              <a:t>    </a:t>
            </a:r>
          </a:p>
          <a:p>
            <a:pPr lvl="0" algn="just" fontAlgn="auto">
              <a:spcBef>
                <a:spcPts val="0"/>
              </a:spcBef>
              <a:spcAft>
                <a:spcPts val="0"/>
              </a:spcAft>
              <a:buClr>
                <a:srgbClr val="FFFFCC"/>
              </a:buClr>
              <a:buSzPct val="60000"/>
            </a:pPr>
            <a:r>
              <a:rPr lang="tr-TR" altLang="tr-TR" sz="1600" dirty="0">
                <a:latin typeface="Calibri" panose="020F0502020204030204" pitchFamily="34" charset="0"/>
                <a:cs typeface="Calibri" panose="020F0502020204030204" pitchFamily="34" charset="0"/>
              </a:rPr>
              <a:t>3.000,00 * 34,5/100 = 1.035,00 TL değil    </a:t>
            </a:r>
          </a:p>
          <a:p>
            <a:pPr lvl="0" algn="just" fontAlgn="auto">
              <a:spcBef>
                <a:spcPts val="0"/>
              </a:spcBef>
              <a:spcAft>
                <a:spcPts val="0"/>
              </a:spcAft>
              <a:buClr>
                <a:srgbClr val="FFFFCC"/>
              </a:buClr>
              <a:buSzPct val="60000"/>
            </a:pPr>
            <a:r>
              <a:rPr lang="tr-TR" sz="1600" dirty="0">
                <a:latin typeface="Calibri" panose="020F0502020204030204" pitchFamily="34" charset="0"/>
                <a:cs typeface="Calibri" panose="020F0502020204030204" pitchFamily="34" charset="0"/>
              </a:rPr>
              <a:t>    </a:t>
            </a:r>
          </a:p>
          <a:p>
            <a:pPr lvl="0" algn="just" fontAlgn="auto">
              <a:spcBef>
                <a:spcPts val="0"/>
              </a:spcBef>
              <a:spcAft>
                <a:spcPts val="0"/>
              </a:spcAft>
              <a:buClr>
                <a:srgbClr val="FFFFCC"/>
              </a:buClr>
              <a:buSzPct val="60000"/>
            </a:pPr>
            <a:r>
              <a:rPr lang="tr-TR" sz="1600" dirty="0">
                <a:latin typeface="Calibri" panose="020F0502020204030204" pitchFamily="34" charset="0"/>
                <a:cs typeface="Calibri" panose="020F0502020204030204" pitchFamily="34" charset="0"/>
              </a:rPr>
              <a:t>1.035,00– (150+232,50) = </a:t>
            </a:r>
            <a:r>
              <a:rPr lang="tr-TR" sz="1600" b="1" dirty="0">
                <a:latin typeface="Calibri" panose="020F0502020204030204" pitchFamily="34" charset="0"/>
                <a:cs typeface="Calibri" panose="020F0502020204030204" pitchFamily="34" charset="0"/>
              </a:rPr>
              <a:t>652,50 TL olacaktır.</a:t>
            </a:r>
          </a:p>
          <a:p>
            <a:pPr marL="342900" marR="0" lvl="0" indent="-342900" algn="just" defTabSz="914400" eaLnBrk="1" fontAlgn="auto" latinLnBrk="0" hangingPunct="1">
              <a:lnSpc>
                <a:spcPct val="100000"/>
              </a:lnSpc>
              <a:spcBef>
                <a:spcPct val="20000"/>
              </a:spcBef>
              <a:spcAft>
                <a:spcPts val="0"/>
              </a:spcAft>
              <a:buClr>
                <a:schemeClr val="tx2"/>
              </a:buClr>
              <a:buSzPct val="100000"/>
              <a:buFont typeface="Wingdings" pitchFamily="2" charset="2"/>
              <a:buChar char="v"/>
              <a:tabLst/>
              <a:defRPr/>
            </a:pP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373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KAPSAM</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lvl="0" indent="0" algn="just" fontAlgn="auto">
              <a:lnSpc>
                <a:spcPct val="90000"/>
              </a:lnSpc>
              <a:spcBef>
                <a:spcPts val="600"/>
              </a:spcBef>
              <a:spcAft>
                <a:spcPts val="600"/>
              </a:spcAft>
              <a:buNone/>
              <a:tabLst>
                <a:tab pos="4848225" algn="l"/>
              </a:tabLst>
              <a:defRPr/>
            </a:pPr>
            <a:r>
              <a:rPr lang="tr-TR" altLang="tr-TR" sz="1600" u="sng" dirty="0">
                <a:cs typeface="Arial" pitchFamily="34" charset="0"/>
              </a:rPr>
              <a:t>KAPSAMDA OLAN İŞYERLERİ</a:t>
            </a:r>
          </a:p>
          <a:p>
            <a:pPr lvl="0" fontAlgn="auto">
              <a:spcBef>
                <a:spcPts val="600"/>
              </a:spcBef>
              <a:spcAft>
                <a:spcPts val="600"/>
              </a:spcAft>
              <a:buFont typeface="Wingdings" pitchFamily="2" charset="2"/>
              <a:buChar char="v"/>
              <a:defRPr/>
            </a:pPr>
            <a:r>
              <a:rPr lang="tr-TR" sz="1600" b="0" dirty="0"/>
              <a:t>Teknoloji Merkezi İşletmeleri</a:t>
            </a:r>
          </a:p>
          <a:p>
            <a:pPr lvl="0" fontAlgn="auto">
              <a:spcBef>
                <a:spcPts val="600"/>
              </a:spcBef>
              <a:spcAft>
                <a:spcPts val="600"/>
              </a:spcAft>
              <a:buFont typeface="Wingdings" pitchFamily="2" charset="2"/>
              <a:buChar char="v"/>
              <a:defRPr/>
            </a:pPr>
            <a:r>
              <a:rPr lang="tr-TR" sz="1600" b="0" dirty="0" err="1"/>
              <a:t>Ar-Ge</a:t>
            </a:r>
            <a:r>
              <a:rPr lang="tr-TR" sz="1600" b="0" dirty="0"/>
              <a:t> Merkezleri/Tasarım Merkezleri</a:t>
            </a:r>
          </a:p>
          <a:p>
            <a:pPr lvl="0" fontAlgn="auto">
              <a:spcBef>
                <a:spcPts val="600"/>
              </a:spcBef>
              <a:spcAft>
                <a:spcPts val="600"/>
              </a:spcAft>
              <a:buFont typeface="Wingdings" pitchFamily="2" charset="2"/>
              <a:buChar char="v"/>
              <a:defRPr/>
            </a:pPr>
            <a:r>
              <a:rPr lang="tr-TR" sz="1600" b="0" dirty="0"/>
              <a:t> Ar-Ge ve yenilik projelerinde faaliyet göstermekle birlikte, söz konusu faaliyetleri kamu kurumu ve kuruluşları ile kanunla kurulan vakıflar veya uluslar arası fonlarca desteklenen işletmeler</a:t>
            </a:r>
          </a:p>
          <a:p>
            <a:pPr lvl="0" fontAlgn="auto">
              <a:spcBef>
                <a:spcPts val="600"/>
              </a:spcBef>
              <a:spcAft>
                <a:spcPts val="600"/>
              </a:spcAft>
              <a:buFont typeface="Wingdings" pitchFamily="2" charset="2"/>
              <a:buChar char="v"/>
              <a:defRPr/>
            </a:pPr>
            <a:r>
              <a:rPr lang="tr-TR" sz="1600" b="0" dirty="0"/>
              <a:t>Ar-Ge ve yenilik projeleri TÜBİTAK tarafından yürütülen işletmeler</a:t>
            </a:r>
          </a:p>
          <a:p>
            <a:pPr lvl="0" fontAlgn="auto">
              <a:spcBef>
                <a:spcPts val="600"/>
              </a:spcBef>
              <a:spcAft>
                <a:spcPts val="600"/>
              </a:spcAft>
              <a:buFont typeface="Wingdings" pitchFamily="2" charset="2"/>
              <a:buChar char="v"/>
              <a:defRPr/>
            </a:pPr>
            <a:r>
              <a:rPr lang="tr-TR" sz="1600" b="0" dirty="0"/>
              <a:t>Rekabet öncesi işbirliği projeleri bulunan işletmeler</a:t>
            </a:r>
          </a:p>
          <a:p>
            <a:pPr lvl="0" fontAlgn="auto">
              <a:spcBef>
                <a:spcPts val="600"/>
              </a:spcBef>
              <a:spcAft>
                <a:spcPts val="600"/>
              </a:spcAft>
              <a:buFont typeface="Wingdings" pitchFamily="2" charset="2"/>
              <a:buChar char="v"/>
              <a:defRPr/>
            </a:pPr>
            <a:r>
              <a:rPr lang="tr-TR" sz="1600" b="0" dirty="0" err="1"/>
              <a:t>Teknogirişim</a:t>
            </a:r>
            <a:r>
              <a:rPr lang="tr-TR" sz="1600" b="0" dirty="0"/>
              <a:t> sermaye desteği alan işletmeler</a:t>
            </a:r>
          </a:p>
          <a:p>
            <a:pPr lvl="0" fontAlgn="auto">
              <a:spcBef>
                <a:spcPts val="600"/>
              </a:spcBef>
              <a:spcAft>
                <a:spcPts val="600"/>
              </a:spcAft>
              <a:buFont typeface="Wingdings" pitchFamily="2" charset="2"/>
              <a:buChar char="v"/>
              <a:defRPr/>
            </a:pPr>
            <a:r>
              <a:rPr lang="tr-TR" sz="1600" b="0" dirty="0"/>
              <a:t>4691 sayılı Teknoloji Geliştirme Bölgeleri Kanunu Kapsamında ücreti gelir vergisinden istisna tutulan personel çalıştıran işletmeler</a:t>
            </a:r>
          </a:p>
          <a:p>
            <a:pPr lvl="0" fontAlgn="auto">
              <a:spcBef>
                <a:spcPts val="600"/>
              </a:spcBef>
              <a:spcAft>
                <a:spcPts val="600"/>
              </a:spcAft>
              <a:buFont typeface="Wingdings" pitchFamily="2" charset="2"/>
              <a:buChar char="v"/>
              <a:defRPr/>
            </a:pPr>
            <a:endParaRPr lang="tr-TR" sz="1600" b="0" dirty="0"/>
          </a:p>
          <a:p>
            <a:pPr marL="0" lvl="0" indent="0" algn="just" fontAlgn="auto">
              <a:lnSpc>
                <a:spcPct val="90000"/>
              </a:lnSpc>
              <a:spcBef>
                <a:spcPts val="600"/>
              </a:spcBef>
              <a:spcAft>
                <a:spcPts val="600"/>
              </a:spcAft>
              <a:buNone/>
              <a:tabLst>
                <a:tab pos="4848225" algn="l"/>
              </a:tabLst>
              <a:defRPr/>
            </a:pPr>
            <a:r>
              <a:rPr lang="tr-TR" altLang="tr-TR" sz="1600" u="sng" dirty="0"/>
              <a:t>KAPSAM DIŞI OLAN İŞYERLERİ</a:t>
            </a:r>
          </a:p>
          <a:p>
            <a:pPr lvl="0" algn="just" fontAlgn="auto">
              <a:spcBef>
                <a:spcPts val="600"/>
              </a:spcBef>
              <a:spcAft>
                <a:spcPts val="600"/>
              </a:spcAft>
              <a:buFont typeface="Wingdings" pitchFamily="2" charset="2"/>
              <a:buChar char="v"/>
              <a:defRPr/>
            </a:pPr>
            <a:r>
              <a:rPr lang="tr-TR" sz="1600" b="0" dirty="0"/>
              <a:t>Resmi nitelikteki işyerleri         </a:t>
            </a:r>
          </a:p>
          <a:p>
            <a:pPr lvl="0" algn="just" fontAlgn="auto">
              <a:spcBef>
                <a:spcPts val="600"/>
              </a:spcBef>
              <a:spcAft>
                <a:spcPts val="600"/>
              </a:spcAft>
              <a:buFont typeface="Wingdings" pitchFamily="2" charset="2"/>
              <a:buChar char="v"/>
              <a:defRPr/>
            </a:pPr>
            <a:r>
              <a:rPr lang="tr-TR" sz="1600" b="0" dirty="0"/>
              <a:t>Kapsama giren işletmelerin, 2886 sayılı Kanun ile 4734 Sayılı Kanuna tabi hizmet ve yapım işinin yürütüldüğü işyerleri</a:t>
            </a: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779614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eaLnBrk="1" fontAlgn="auto" hangingPunct="1">
              <a:lnSpc>
                <a:spcPct val="90000"/>
              </a:lnSpc>
              <a:spcBef>
                <a:spcPts val="0"/>
              </a:spcBef>
              <a:spcAft>
                <a:spcPts val="0"/>
              </a:spcAft>
              <a:defRPr/>
            </a:pPr>
            <a:br>
              <a:rPr lang="tr-TR" altLang="tr-TR" sz="2000" b="1" kern="1200" dirty="0">
                <a:solidFill>
                  <a:srgbClr val="000000"/>
                </a:solidFill>
                <a:ea typeface="+mn-ea"/>
                <a:cs typeface="Times New Roman" pitchFamily="18" charset="0"/>
              </a:rPr>
            </a:br>
            <a:r>
              <a:rPr lang="tr-TR" altLang="tr-TR" sz="2200" b="1" kern="1200" dirty="0">
                <a:ea typeface="+mn-ea"/>
                <a:cs typeface="Times New Roman" pitchFamily="18" charset="0"/>
              </a:rPr>
              <a:t>KAPSAMDAKİ SİGORTALILAR</a:t>
            </a:r>
            <a:br>
              <a:rPr lang="tr-TR" altLang="tr-TR" b="1" kern="1200" dirty="0">
                <a:ea typeface="+mn-ea"/>
                <a:cs typeface="Times New Roman" pitchFamily="18" charset="0"/>
              </a:rPr>
            </a:b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a:t>                   </a:t>
            </a:r>
          </a:p>
        </p:txBody>
      </p:sp>
      <p:sp>
        <p:nvSpPr>
          <p:cNvPr id="4" name="Dikdörtgen 3"/>
          <p:cNvSpPr/>
          <p:nvPr/>
        </p:nvSpPr>
        <p:spPr>
          <a:xfrm>
            <a:off x="179512" y="836713"/>
            <a:ext cx="8640960" cy="4770537"/>
          </a:xfrm>
          <a:prstGeom prst="rect">
            <a:avLst/>
          </a:prstGeom>
        </p:spPr>
        <p:txBody>
          <a:bodyPr wrap="square">
            <a:spAutoFit/>
          </a:bodyPr>
          <a:lstStyle/>
          <a:p>
            <a:pPr marL="342900" lvl="0" indent="-342900" fontAlgn="auto">
              <a:spcBef>
                <a:spcPts val="600"/>
              </a:spcBef>
              <a:spcAft>
                <a:spcPts val="600"/>
              </a:spcAft>
              <a:buClr>
                <a:srgbClr val="046CA6"/>
              </a:buClr>
              <a:buFont typeface="Wingdings" pitchFamily="2" charset="2"/>
              <a:buChar char="v"/>
            </a:pPr>
            <a:endParaRPr lang="tr-TR" altLang="tr-TR" sz="1600" b="1" u="sng" dirty="0">
              <a:latin typeface="Calibri" pitchFamily="34" charset="0"/>
            </a:endParaRPr>
          </a:p>
          <a:p>
            <a:pPr marL="342900" lvl="0" indent="-342900" fontAlgn="auto">
              <a:spcBef>
                <a:spcPts val="600"/>
              </a:spcBef>
              <a:spcAft>
                <a:spcPts val="600"/>
              </a:spcAft>
              <a:buClr>
                <a:srgbClr val="046CA6"/>
              </a:buClr>
              <a:buFont typeface="Wingdings" pitchFamily="2" charset="2"/>
              <a:buChar char="v"/>
            </a:pPr>
            <a:r>
              <a:rPr lang="tr-TR" altLang="tr-TR" sz="1600" b="1" u="sng" dirty="0">
                <a:latin typeface="Calibri" pitchFamily="34" charset="0"/>
              </a:rPr>
              <a:t>AR-GE PERSONELİ:</a:t>
            </a:r>
          </a:p>
          <a:p>
            <a:pPr marL="342900" lvl="0" indent="-342900" algn="just" fontAlgn="auto">
              <a:spcBef>
                <a:spcPts val="600"/>
              </a:spcBef>
              <a:spcAft>
                <a:spcPts val="600"/>
              </a:spcAft>
              <a:buClr>
                <a:srgbClr val="046CA6"/>
              </a:buClr>
            </a:pPr>
            <a:r>
              <a:rPr lang="tr-TR" altLang="tr-TR" sz="1600" dirty="0">
                <a:latin typeface="Calibri" pitchFamily="34" charset="0"/>
              </a:rPr>
              <a:t>       Ar-Ge merkezlerinin, kamu kurum ve kuruluşları ile kanunla kurulan vakıflar tarafından veya uluslararası fonlarca desteklenen ya da TÜBİTAK tarafından yürütülen Ar-Ge ve yenilik projeleri ile rekabet öncesi işbirliği projelerinde ve </a:t>
            </a:r>
            <a:r>
              <a:rPr lang="tr-TR" altLang="tr-TR" sz="1600" dirty="0" err="1">
                <a:latin typeface="Calibri" pitchFamily="34" charset="0"/>
              </a:rPr>
              <a:t>teknogirişim</a:t>
            </a:r>
            <a:r>
              <a:rPr lang="tr-TR" altLang="tr-TR" sz="1600" dirty="0">
                <a:latin typeface="Calibri" pitchFamily="34" charset="0"/>
              </a:rPr>
              <a:t> sermaye desteklerinden yararlanan işletmelerin </a:t>
            </a:r>
            <a:r>
              <a:rPr lang="tr-TR" altLang="tr-TR" sz="1600" b="1" dirty="0">
                <a:latin typeface="Calibri" pitchFamily="34" charset="0"/>
              </a:rPr>
              <a:t>Ar-Ge faaliyetlerinde doğrudan görevli olan araştırmacı ve teknisyenlerinin tamamı</a:t>
            </a:r>
            <a:r>
              <a:rPr lang="tr-TR" altLang="tr-TR" sz="1600" dirty="0">
                <a:latin typeface="Calibri" pitchFamily="34" charset="0"/>
              </a:rPr>
              <a:t>,</a:t>
            </a:r>
          </a:p>
          <a:p>
            <a:pPr marL="342900" lvl="0" indent="-342900" algn="just" fontAlgn="auto">
              <a:spcBef>
                <a:spcPts val="600"/>
              </a:spcBef>
              <a:spcAft>
                <a:spcPts val="600"/>
              </a:spcAft>
              <a:buClr>
                <a:srgbClr val="046CA6"/>
              </a:buClr>
            </a:pPr>
            <a:endParaRPr lang="tr-TR" altLang="tr-TR" sz="1600" dirty="0">
              <a:latin typeface="Calibri" pitchFamily="34" charset="0"/>
            </a:endParaRPr>
          </a:p>
          <a:p>
            <a:pPr marL="342900" lvl="0" indent="-342900" fontAlgn="auto">
              <a:spcBef>
                <a:spcPts val="600"/>
              </a:spcBef>
              <a:spcAft>
                <a:spcPts val="600"/>
              </a:spcAft>
              <a:buClr>
                <a:srgbClr val="046CA6"/>
              </a:buClr>
              <a:buFont typeface="Wingdings" pitchFamily="2" charset="2"/>
              <a:buChar char="v"/>
            </a:pPr>
            <a:r>
              <a:rPr lang="tr-TR" altLang="tr-TR" sz="1600" b="1" u="sng" dirty="0">
                <a:latin typeface="Calibri" pitchFamily="34" charset="0"/>
              </a:rPr>
              <a:t>DESTEK PERSONELİ:</a:t>
            </a:r>
          </a:p>
          <a:p>
            <a:pPr marL="342900" lvl="0" indent="-342900" algn="just" fontAlgn="auto">
              <a:spcBef>
                <a:spcPts val="600"/>
              </a:spcBef>
              <a:spcAft>
                <a:spcPts val="600"/>
              </a:spcAft>
              <a:buClr>
                <a:srgbClr val="046CA6"/>
              </a:buClr>
            </a:pPr>
            <a:r>
              <a:rPr lang="tr-TR" altLang="tr-TR" sz="1600" b="1" dirty="0">
                <a:latin typeface="Calibri" pitchFamily="34" charset="0"/>
              </a:rPr>
              <a:t>       Ar-Ge personel sayısının yüzde onunu aşmamak kaydıyla </a:t>
            </a:r>
            <a:r>
              <a:rPr lang="tr-TR" altLang="tr-TR" sz="1600" dirty="0">
                <a:latin typeface="Calibri" pitchFamily="34" charset="0"/>
              </a:rPr>
              <a:t>Ar-Ge faaliyetlerine katılan veya bu faaliyetlerle doğrudan ilişkili </a:t>
            </a:r>
            <a:r>
              <a:rPr lang="tr-TR" altLang="tr-TR" sz="1600" b="1" dirty="0">
                <a:latin typeface="Calibri" pitchFamily="34" charset="0"/>
              </a:rPr>
              <a:t>yönetici, teknik eleman, laborant, sekreter, işçi ve benzeri personel,</a:t>
            </a:r>
          </a:p>
          <a:p>
            <a:pPr marL="342900" lvl="0" indent="-342900" algn="just" fontAlgn="auto">
              <a:spcBef>
                <a:spcPts val="600"/>
              </a:spcBef>
              <a:spcAft>
                <a:spcPts val="600"/>
              </a:spcAft>
              <a:buClr>
                <a:srgbClr val="046CA6"/>
              </a:buClr>
            </a:pPr>
            <a:endParaRPr lang="tr-TR" altLang="tr-TR" sz="1600" b="1" dirty="0">
              <a:latin typeface="Calibri" pitchFamily="34" charset="0"/>
            </a:endParaRPr>
          </a:p>
          <a:p>
            <a:pPr marL="342900" lvl="0" indent="-342900" algn="just" fontAlgn="auto">
              <a:spcBef>
                <a:spcPts val="600"/>
              </a:spcBef>
              <a:spcAft>
                <a:spcPts val="600"/>
              </a:spcAft>
              <a:buClr>
                <a:srgbClr val="046CA6"/>
              </a:buClr>
              <a:buFont typeface="Wingdings" pitchFamily="2" charset="2"/>
              <a:buChar char="v"/>
            </a:pPr>
            <a:r>
              <a:rPr lang="tr-TR" altLang="tr-TR" sz="1600" dirty="0">
                <a:latin typeface="Calibri" pitchFamily="34" charset="0"/>
              </a:rPr>
              <a:t>4691 sayılı Teknoloji Geliştirme Bölgeleri Kanununun geçici 2 </a:t>
            </a:r>
            <a:r>
              <a:rPr lang="tr-TR" altLang="tr-TR" sz="1600" dirty="0" err="1">
                <a:latin typeface="Calibri" pitchFamily="34" charset="0"/>
              </a:rPr>
              <a:t>nci</a:t>
            </a:r>
            <a:r>
              <a:rPr lang="tr-TR" altLang="tr-TR" sz="1600" dirty="0">
                <a:latin typeface="Calibri" pitchFamily="34" charset="0"/>
              </a:rPr>
              <a:t> maddesi uyarınca </a:t>
            </a:r>
            <a:r>
              <a:rPr lang="tr-TR" altLang="tr-TR" sz="1600" b="1" dirty="0">
                <a:latin typeface="Calibri" pitchFamily="34" charset="0"/>
              </a:rPr>
              <a:t>ücreti gelir vergisinden istisna tutulmuş fiilen çalışan personel ,</a:t>
            </a:r>
          </a:p>
          <a:p>
            <a:pPr lvl="0" algn="just" fontAlgn="auto">
              <a:spcBef>
                <a:spcPts val="600"/>
              </a:spcBef>
              <a:spcAft>
                <a:spcPts val="600"/>
              </a:spcAft>
              <a:buClr>
                <a:srgbClr val="046CA6"/>
              </a:buClr>
            </a:pPr>
            <a:r>
              <a:rPr lang="tr-TR" altLang="tr-TR" sz="1600" b="1" dirty="0">
                <a:latin typeface="Calibri" pitchFamily="34" charset="0"/>
              </a:rPr>
              <a:t>       </a:t>
            </a:r>
            <a:r>
              <a:rPr lang="tr-TR" altLang="tr-TR" sz="1600" dirty="0">
                <a:latin typeface="Calibri" pitchFamily="34" charset="0"/>
              </a:rPr>
              <a:t>teşvik kapsamındadır.</a:t>
            </a:r>
          </a:p>
        </p:txBody>
      </p:sp>
    </p:spTree>
    <p:extLst>
      <p:ext uri="{BB962C8B-B14F-4D97-AF65-F5344CB8AC3E}">
        <p14:creationId xmlns:p14="http://schemas.microsoft.com/office/powerpoint/2010/main" val="10225191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YARARLANMA ŞARTLARI –</a:t>
            </a:r>
            <a:br>
              <a:rPr lang="tr-TR" sz="2200" b="1" dirty="0"/>
            </a:br>
            <a:r>
              <a:rPr lang="tr-TR" sz="2200" b="1" dirty="0"/>
              <a:t> TEŞVİK TUTARI VE SÜRESİ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lvl="0" indent="0" fontAlgn="auto">
              <a:spcBef>
                <a:spcPts val="0"/>
              </a:spcBef>
              <a:spcAft>
                <a:spcPts val="0"/>
              </a:spcAft>
              <a:buNone/>
              <a:defRPr/>
            </a:pPr>
            <a:r>
              <a:rPr lang="tr-TR" sz="1600" u="sng" dirty="0">
                <a:latin typeface="Calibri"/>
              </a:rPr>
              <a:t>YARARLANMA ŞARTLARI </a:t>
            </a:r>
            <a:endParaRPr lang="tr-TR" sz="1600" dirty="0">
              <a:latin typeface="Calibri"/>
            </a:endParaRPr>
          </a:p>
          <a:p>
            <a:pPr lvl="0" algn="just" fontAlgn="auto">
              <a:spcBef>
                <a:spcPts val="600"/>
              </a:spcBef>
              <a:spcAft>
                <a:spcPts val="600"/>
              </a:spcAft>
              <a:buFont typeface="Wingdings" pitchFamily="2" charset="2"/>
              <a:buChar char="v"/>
              <a:defRPr/>
            </a:pPr>
            <a:r>
              <a:rPr lang="tr-TR" sz="1600" b="0" dirty="0"/>
              <a:t>Aylık prim ve hizmet belgelerinin yasal süresi içinde verilmesi,</a:t>
            </a:r>
          </a:p>
          <a:p>
            <a:pPr lvl="0" fontAlgn="auto">
              <a:spcBef>
                <a:spcPts val="600"/>
              </a:spcBef>
              <a:spcAft>
                <a:spcPts val="600"/>
              </a:spcAft>
              <a:buFont typeface="Wingdings" pitchFamily="2" charset="2"/>
              <a:buChar char="v"/>
              <a:defRPr/>
            </a:pPr>
            <a:r>
              <a:rPr lang="tr-TR" sz="1600" b="0" dirty="0"/>
              <a:t>Kapsama giren sigortalıların işyerinde fiilen çalıştırılması,</a:t>
            </a:r>
          </a:p>
          <a:p>
            <a:pPr lvl="0" fontAlgn="auto">
              <a:spcBef>
                <a:spcPts val="600"/>
              </a:spcBef>
              <a:spcAft>
                <a:spcPts val="600"/>
              </a:spcAft>
              <a:buFont typeface="Wingdings" pitchFamily="2" charset="2"/>
              <a:buChar char="v"/>
              <a:defRPr/>
            </a:pPr>
            <a:r>
              <a:rPr lang="tr-TR" sz="1600" b="0" dirty="0"/>
              <a:t>Türkiye genelinde yasal ödeme süresi geçmiş borcunun bulunmaması,</a:t>
            </a:r>
          </a:p>
          <a:p>
            <a:pPr marL="0" lvl="0" indent="0" fontAlgn="auto">
              <a:spcBef>
                <a:spcPts val="600"/>
              </a:spcBef>
              <a:spcAft>
                <a:spcPts val="600"/>
              </a:spcAft>
              <a:buClr>
                <a:schemeClr val="tx2"/>
              </a:buClr>
              <a:buNone/>
              <a:defRPr/>
            </a:pPr>
            <a:r>
              <a:rPr lang="tr-TR" sz="1600" b="0" dirty="0"/>
              <a:t>        gerekmektedir.</a:t>
            </a:r>
          </a:p>
          <a:p>
            <a:pPr lvl="0" fontAlgn="auto">
              <a:spcBef>
                <a:spcPts val="600"/>
              </a:spcBef>
              <a:spcAft>
                <a:spcPts val="600"/>
              </a:spcAft>
              <a:buClr>
                <a:schemeClr val="tx2"/>
              </a:buClr>
              <a:defRPr/>
            </a:pPr>
            <a:endParaRPr lang="tr-TR" sz="1600" dirty="0"/>
          </a:p>
          <a:p>
            <a:pPr marL="0" lvl="0" indent="0" fontAlgn="auto">
              <a:spcBef>
                <a:spcPts val="0"/>
              </a:spcBef>
              <a:spcAft>
                <a:spcPts val="0"/>
              </a:spcAft>
              <a:buNone/>
              <a:defRPr/>
            </a:pPr>
            <a:r>
              <a:rPr lang="tr-TR" sz="1600" u="sng" dirty="0">
                <a:latin typeface="Calibri"/>
              </a:rPr>
              <a:t>TEŞVİK KAPSAMINDA SAĞLANAN DESTEK VE SÜRESİ</a:t>
            </a:r>
            <a:endParaRPr lang="tr-TR" sz="1600" dirty="0"/>
          </a:p>
          <a:p>
            <a:pPr marL="285750" lvl="0" indent="-285750" algn="just" fontAlgn="auto">
              <a:spcBef>
                <a:spcPts val="600"/>
              </a:spcBef>
              <a:spcAft>
                <a:spcPts val="600"/>
              </a:spcAft>
              <a:buFont typeface="Wingdings" pitchFamily="2" charset="2"/>
              <a:buChar char="v"/>
              <a:defRPr/>
            </a:pPr>
            <a:r>
              <a:rPr lang="tr-TR" sz="1600" b="0" dirty="0"/>
              <a:t>Sigorta primi işveren hissesi teşviki, 31/12/2023 tarihine kadar uygulanmaktadır.</a:t>
            </a:r>
          </a:p>
          <a:p>
            <a:pPr marL="285750" lvl="0" indent="-285750" algn="just" fontAlgn="auto">
              <a:spcBef>
                <a:spcPts val="600"/>
              </a:spcBef>
              <a:spcAft>
                <a:spcPts val="600"/>
              </a:spcAft>
              <a:buFont typeface="Wingdings" pitchFamily="2" charset="2"/>
              <a:buChar char="v"/>
              <a:defRPr/>
            </a:pPr>
            <a:r>
              <a:rPr lang="tr-TR" sz="1600" b="0" dirty="0"/>
              <a:t>5746 sayılı Kanun kapsamına giren sigortalıların, kapsama giren çalışmaları karşılığında elde ettikleri ücretleri üzerinden hesaplanan sigorta primi işveren hissesinin yarısı, Hazine ve Maliye Bakanlığı bütçesine konulacak ödenekten karşılanacaktır.</a:t>
            </a:r>
          </a:p>
          <a:p>
            <a:pPr marL="285750" lvl="0" indent="-285750" algn="just" fontAlgn="auto">
              <a:spcBef>
                <a:spcPts val="600"/>
              </a:spcBef>
              <a:spcAft>
                <a:spcPts val="600"/>
              </a:spcAft>
              <a:buClr>
                <a:schemeClr val="tx2"/>
              </a:buClr>
              <a:buFont typeface="Wingdings" pitchFamily="2" charset="2"/>
              <a:buChar char="v"/>
              <a:defRPr/>
            </a:pPr>
            <a:endParaRPr lang="tr-TR" sz="1600" b="0" dirty="0"/>
          </a:p>
          <a:p>
            <a:pPr marL="0" indent="0" algn="just" fontAlgn="auto">
              <a:spcBef>
                <a:spcPts val="600"/>
              </a:spcBef>
              <a:spcAft>
                <a:spcPts val="600"/>
              </a:spcAft>
              <a:buClr>
                <a:schemeClr val="tx2"/>
              </a:buClr>
              <a:buNone/>
              <a:defRPr/>
            </a:pPr>
            <a:r>
              <a:rPr lang="tr-TR" sz="1600" b="0" dirty="0"/>
              <a:t>      NOT: 6552 sayılı Kanunun 144 üncü maddesi ile yapılan değişiklikten önce, sigorta primi işveren hissesinin yarısı, her bir çalışan için beş yıl süreyle Maliye Bakanlığı bütçesine konulan ödenekten karşılanmakta idi.</a:t>
            </a: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7309025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kern="1200" dirty="0">
                <a:solidFill>
                  <a:srgbClr val="FFFFFF"/>
                </a:solidFill>
                <a:cs typeface="Arial" pitchFamily="34" charset="0"/>
              </a:rPr>
              <a:t>İŞSİZLİK ÖDENEĞİ ALANLARI İŞE ALAN </a:t>
            </a:r>
            <a:br>
              <a:rPr lang="tr-TR" altLang="tr-TR" sz="2200" b="1" kern="1200" dirty="0">
                <a:solidFill>
                  <a:srgbClr val="FFFFFF"/>
                </a:solidFill>
                <a:cs typeface="Arial" pitchFamily="34" charset="0"/>
              </a:rPr>
            </a:br>
            <a:r>
              <a:rPr lang="tr-TR" altLang="tr-TR" sz="2200" b="1" kern="1200" dirty="0">
                <a:solidFill>
                  <a:srgbClr val="FFFFFF"/>
                </a:solidFill>
                <a:cs typeface="Arial" pitchFamily="34" charset="0"/>
              </a:rPr>
              <a:t>İŞVERENLERE SAĞLANAN TEŞVİK</a:t>
            </a:r>
            <a:endParaRPr lang="tr-TR" sz="2200"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a:t>          </a:t>
            </a:r>
            <a:endParaRPr lang="tr-TR" sz="1400" dirty="0"/>
          </a:p>
        </p:txBody>
      </p:sp>
      <p:sp>
        <p:nvSpPr>
          <p:cNvPr id="4" name="Dikdörtgen 3"/>
          <p:cNvSpPr/>
          <p:nvPr/>
        </p:nvSpPr>
        <p:spPr>
          <a:xfrm>
            <a:off x="323528" y="836712"/>
            <a:ext cx="8568952" cy="5509200"/>
          </a:xfrm>
          <a:prstGeom prst="rect">
            <a:avLst/>
          </a:prstGeom>
        </p:spPr>
        <p:txBody>
          <a:bodyPr wrap="square">
            <a:spAutoFit/>
          </a:bodyPr>
          <a:lstStyle/>
          <a:p>
            <a:pPr marR="0" lvl="0" defTabSz="914400" eaLnBrk="1" fontAlgn="auto" latinLnBrk="0" hangingPunct="1">
              <a:lnSpc>
                <a:spcPct val="100000"/>
              </a:lnSpc>
              <a:spcBef>
                <a:spcPct val="20000"/>
              </a:spcBef>
              <a:spcAft>
                <a:spcPts val="0"/>
              </a:spcAft>
              <a:buClr>
                <a:srgbClr val="046CA6"/>
              </a:buClr>
              <a:buSzPct val="100000"/>
              <a:tabLst/>
              <a:defRPr/>
            </a:pP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rPr>
              <a:t>YASAL DAYANAK</a:t>
            </a: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L="342900" marR="0" lvl="0" indent="-342900" defTabSz="914400" eaLnBrk="1" fontAlgn="auto" latinLnBrk="0" hangingPunct="1">
              <a:lnSpc>
                <a:spcPct val="100000"/>
              </a:lnSpc>
              <a:spcBef>
                <a:spcPct val="20000"/>
              </a:spcBef>
              <a:spcAft>
                <a:spcPts val="0"/>
              </a:spcAft>
              <a:buClr>
                <a:schemeClr val="tx1"/>
              </a:buClr>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4447 sayılı Kanunun 50  inci maddesi</a:t>
            </a:r>
          </a:p>
          <a:p>
            <a:pPr marL="342900" marR="0" lvl="0" indent="-342900" defTabSz="914400" eaLnBrk="1" fontAlgn="auto" latinLnBrk="0" hangingPunct="1">
              <a:lnSpc>
                <a:spcPct val="100000"/>
              </a:lnSpc>
              <a:spcBef>
                <a:spcPct val="20000"/>
              </a:spcBef>
              <a:spcAft>
                <a:spcPts val="0"/>
              </a:spcAft>
              <a:buClr>
                <a:schemeClr val="tx1"/>
              </a:buClr>
              <a:buSzPct val="100000"/>
              <a:buFont typeface="Wingdings" pitchFamily="2" charset="2"/>
              <a:buChar char="v"/>
              <a:tabLst/>
              <a:defRPr/>
            </a:pP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rPr>
              <a:t>2009/149 sayılı Genelge</a:t>
            </a:r>
          </a:p>
          <a:p>
            <a:pPr marR="0" lvl="0" defTabSz="914400" eaLnBrk="1" fontAlgn="auto" latinLnBrk="0" hangingPunct="1">
              <a:lnSpc>
                <a:spcPct val="100000"/>
              </a:lnSpc>
              <a:spcBef>
                <a:spcPct val="20000"/>
              </a:spcBef>
              <a:spcAft>
                <a:spcPts val="0"/>
              </a:spcAft>
              <a:buClr>
                <a:srgbClr val="046CA6"/>
              </a:buClr>
              <a:buSzPct val="100000"/>
              <a:tabLst/>
              <a:defRPr/>
            </a:pPr>
            <a:endParaRPr lang="tr-TR" sz="1600" kern="0" dirty="0">
              <a:latin typeface="Calibri" panose="020F0502020204030204" pitchFamily="34" charset="0"/>
              <a:cs typeface="Calibri" panose="020F0502020204030204" pitchFamily="34" charset="0"/>
              <a:sym typeface="Wingdings" pitchFamily="2" charset="2"/>
            </a:endParaRPr>
          </a:p>
          <a:p>
            <a:pPr marR="0" lvl="0" defTabSz="914400" eaLnBrk="1" fontAlgn="auto" latinLnBrk="0" hangingPunct="1">
              <a:lnSpc>
                <a:spcPct val="100000"/>
              </a:lnSpc>
              <a:spcBef>
                <a:spcPct val="20000"/>
              </a:spcBef>
              <a:spcAft>
                <a:spcPts val="0"/>
              </a:spcAft>
              <a:buClr>
                <a:srgbClr val="046CA6"/>
              </a:buClr>
              <a:buSzPct val="100000"/>
              <a:tabLst/>
              <a:defRPr/>
            </a:pP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BAŞLAMA TARİHİ</a:t>
            </a:r>
            <a:r>
              <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	: </a:t>
            </a:r>
            <a:r>
              <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1/10/2009</a:t>
            </a:r>
            <a:endParaRPr lang="tr-TR" sz="1600" kern="0" dirty="0">
              <a:latin typeface="Calibri" panose="020F0502020204030204" pitchFamily="34" charset="0"/>
              <a:cs typeface="Calibri" panose="020F0502020204030204" pitchFamily="34" charset="0"/>
              <a:sym typeface="Wingdings" pitchFamily="2" charset="2"/>
            </a:endParaRPr>
          </a:p>
          <a:p>
            <a:pPr marR="0" lvl="0" defTabSz="914400" eaLnBrk="1" fontAlgn="auto" latinLnBrk="0" hangingPunct="1">
              <a:lnSpc>
                <a:spcPct val="100000"/>
              </a:lnSpc>
              <a:spcBef>
                <a:spcPct val="20000"/>
              </a:spcBef>
              <a:spcAft>
                <a:spcPts val="0"/>
              </a:spcAft>
              <a:buClr>
                <a:srgbClr val="046CA6"/>
              </a:buClr>
              <a:buSzPct val="100000"/>
              <a:tabLst/>
              <a:defRPr/>
            </a:pPr>
            <a:r>
              <a:rPr kumimoji="0" lang="tr-TR" sz="1600" b="1" i="0" u="sng"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FİNANSMANI</a:t>
            </a: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a:t>
            </a:r>
            <a:r>
              <a:rPr kumimoji="0" lang="tr-TR" sz="1600" b="1"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Wingdings" pitchFamily="2" charset="2"/>
              </a:rPr>
              <a:t> </a:t>
            </a:r>
            <a:r>
              <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rPr>
              <a:t>İşsizlik Sigortası Fonu</a:t>
            </a:r>
          </a:p>
          <a:p>
            <a:pPr marR="0" lvl="0" defTabSz="914400" eaLnBrk="1" fontAlgn="auto" latinLnBrk="0" hangingPunct="1">
              <a:lnSpc>
                <a:spcPct val="100000"/>
              </a:lnSpc>
              <a:spcBef>
                <a:spcPct val="20000"/>
              </a:spcBef>
              <a:spcAft>
                <a:spcPts val="0"/>
              </a:spcAft>
              <a:buClr>
                <a:srgbClr val="046CA6"/>
              </a:buClr>
              <a:buSzPct val="100000"/>
              <a:tabLst/>
              <a:defRPr/>
            </a:pPr>
            <a:endParaRPr lang="tr-TR" sz="1600" kern="0" dirty="0">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ct val="20000"/>
              </a:spcBef>
              <a:spcAft>
                <a:spcPts val="0"/>
              </a:spcAft>
              <a:buClr>
                <a:srgbClr val="046CA6"/>
              </a:buClr>
              <a:buSzPct val="100000"/>
              <a:tabLst/>
              <a:defRPr/>
            </a:pP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ct val="20000"/>
              </a:spcBef>
              <a:spcAft>
                <a:spcPts val="0"/>
              </a:spcAft>
              <a:buClr>
                <a:srgbClr val="046CA6"/>
              </a:buClr>
              <a:buSzPct val="100000"/>
              <a:tabLst/>
              <a:defRPr/>
            </a:pP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a:p>
            <a:pPr lvl="0" algn="just" fontAlgn="auto">
              <a:spcBef>
                <a:spcPts val="0"/>
              </a:spcBef>
              <a:spcAft>
                <a:spcPts val="0"/>
              </a:spcAft>
            </a:pPr>
            <a:r>
              <a:rPr lang="tr-TR" altLang="tr-TR" sz="1600" b="1" u="sng" dirty="0">
                <a:latin typeface="Calibri" panose="020F0502020204030204" pitchFamily="34" charset="0"/>
                <a:cs typeface="Calibri" panose="020F0502020204030204" pitchFamily="34" charset="0"/>
              </a:rPr>
              <a:t>ÖRNEK :  </a:t>
            </a:r>
            <a:r>
              <a:rPr lang="tr-TR" sz="1600" dirty="0">
                <a:latin typeface="Calibri" panose="020F0502020204030204" pitchFamily="34" charset="0"/>
                <a:cs typeface="Calibri" panose="020F0502020204030204" pitchFamily="34" charset="0"/>
              </a:rPr>
              <a:t>Prime esas kazancı 3.000,00 TL olan A sigortalısı için; </a:t>
            </a: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lvl="0">
              <a:spcBef>
                <a:spcPts val="0"/>
              </a:spcBef>
              <a:spcAft>
                <a:spcPts val="0"/>
              </a:spcAft>
            </a:pPr>
            <a:r>
              <a:rPr lang="tr-TR" sz="1600" dirty="0">
                <a:latin typeface="Calibri" panose="020F0502020204030204" pitchFamily="34" charset="0"/>
                <a:cs typeface="Calibri" panose="020F0502020204030204" pitchFamily="34" charset="0"/>
              </a:rPr>
              <a:t>- İşsizlik Sigortası Fonundan karşılanacak tutar (%33,5) =  2.558,40 x %33,5 = 857,06 TL</a:t>
            </a: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lvl="0">
              <a:spcBef>
                <a:spcPts val="0"/>
              </a:spcBef>
              <a:spcAft>
                <a:spcPts val="0"/>
              </a:spcAft>
            </a:pPr>
            <a:r>
              <a:rPr lang="tr-TR" sz="1600" dirty="0">
                <a:latin typeface="Calibri" panose="020F0502020204030204" pitchFamily="34" charset="0"/>
                <a:cs typeface="Calibri" panose="020F0502020204030204" pitchFamily="34" charset="0"/>
              </a:rPr>
              <a:t>- İşverence Ödenmesi gereken Tutar (%34,5) 3.000,00 x %34,5 = 1.035,00 TL</a:t>
            </a: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lvl="0">
              <a:spcBef>
                <a:spcPts val="0"/>
              </a:spcBef>
              <a:spcAft>
                <a:spcPts val="0"/>
              </a:spcAft>
            </a:pPr>
            <a:r>
              <a:rPr lang="tr-TR" sz="1600" dirty="0">
                <a:latin typeface="Calibri" panose="020F0502020204030204" pitchFamily="34" charset="0"/>
                <a:cs typeface="Calibri" panose="020F0502020204030204" pitchFamily="34" charset="0"/>
              </a:rPr>
              <a:t>- Teşvik sonrası işverence ödenecek tutar = 1.035,00 – 857,06 = </a:t>
            </a:r>
            <a:r>
              <a:rPr lang="tr-TR" sz="1600" b="1" dirty="0">
                <a:latin typeface="Calibri" panose="020F0502020204030204" pitchFamily="34" charset="0"/>
                <a:cs typeface="Calibri" panose="020F0502020204030204" pitchFamily="34" charset="0"/>
              </a:rPr>
              <a:t>177,94 TL olacaktır.</a:t>
            </a: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lvl="0">
              <a:spcBef>
                <a:spcPts val="0"/>
              </a:spcBef>
              <a:spcAft>
                <a:spcPts val="0"/>
              </a:spcAft>
            </a:pPr>
            <a:endParaRPr lang="tr-TR" sz="1600" dirty="0">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ct val="20000"/>
              </a:spcBef>
              <a:spcAft>
                <a:spcPts val="0"/>
              </a:spcAft>
              <a:buClr>
                <a:srgbClr val="046CA6"/>
              </a:buClr>
              <a:buSzPct val="100000"/>
              <a:tabLst/>
              <a:defRPr/>
            </a:pPr>
            <a:endParaRPr lang="tr-TR" sz="1600" kern="0" dirty="0">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ct val="20000"/>
              </a:spcBef>
              <a:spcAft>
                <a:spcPts val="0"/>
              </a:spcAft>
              <a:buClr>
                <a:srgbClr val="046CA6"/>
              </a:buClr>
              <a:buSzPct val="100000"/>
              <a:tabLst/>
              <a:defRPr/>
            </a:pPr>
            <a:endParaRPr kumimoji="0" lang="tr-TR" sz="1600" b="0" i="0" u="none" strike="noStrike" kern="0" cap="none" spc="0" normalizeH="0" baseline="0" noProof="0" dirty="0">
              <a:ln>
                <a:noFill/>
              </a:ln>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0066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eaLnBrk="1" fontAlgn="auto" hangingPunct="1">
              <a:lnSpc>
                <a:spcPct val="90000"/>
              </a:lnSpc>
              <a:spcBef>
                <a:spcPts val="600"/>
              </a:spcBef>
              <a:spcAft>
                <a:spcPts val="600"/>
              </a:spcAft>
              <a:tabLst>
                <a:tab pos="4848225" algn="l"/>
              </a:tabLst>
              <a:defRPr/>
            </a:pPr>
            <a:br>
              <a:rPr lang="tr-TR" altLang="tr-TR" sz="2000" b="1" kern="1200" dirty="0">
                <a:solidFill>
                  <a:srgbClr val="000000"/>
                </a:solidFill>
                <a:ea typeface="+mn-ea"/>
                <a:cs typeface="Arial" pitchFamily="34" charset="0"/>
              </a:rPr>
            </a:br>
            <a:r>
              <a:rPr lang="tr-TR" altLang="tr-TR" sz="2200" b="1" kern="1200" dirty="0">
                <a:ea typeface="+mn-ea"/>
                <a:cs typeface="Arial" pitchFamily="34" charset="0"/>
              </a:rPr>
              <a:t>YARARLANMA ŞARTLARI</a:t>
            </a:r>
            <a:br>
              <a:rPr lang="tr-TR" altLang="tr-TR" sz="2000" b="1" kern="1200" dirty="0">
                <a:solidFill>
                  <a:srgbClr val="000000"/>
                </a:solidFill>
                <a:ea typeface="+mn-ea"/>
                <a:cs typeface="Arial" pitchFamily="34" charset="0"/>
              </a:rPr>
            </a:b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a:t>                    </a:t>
            </a:r>
          </a:p>
        </p:txBody>
      </p:sp>
      <p:sp>
        <p:nvSpPr>
          <p:cNvPr id="4" name="Dikdörtgen 3"/>
          <p:cNvSpPr/>
          <p:nvPr/>
        </p:nvSpPr>
        <p:spPr>
          <a:xfrm>
            <a:off x="251520" y="791977"/>
            <a:ext cx="8568952" cy="5663089"/>
          </a:xfrm>
          <a:prstGeom prst="rect">
            <a:avLst/>
          </a:prstGeom>
        </p:spPr>
        <p:txBody>
          <a:bodyPr wrap="square">
            <a:spAutoFit/>
          </a:bodyPr>
          <a:lstStyle/>
          <a:p>
            <a:pPr lvl="0" algn="just" fontAlgn="auto">
              <a:lnSpc>
                <a:spcPct val="90000"/>
              </a:lnSpc>
              <a:spcBef>
                <a:spcPts val="1200"/>
              </a:spcBef>
              <a:spcAft>
                <a:spcPts val="0"/>
              </a:spcAft>
              <a:buClr>
                <a:srgbClr val="00003E"/>
              </a:buClr>
              <a:defRPr/>
            </a:pPr>
            <a:r>
              <a:rPr lang="tr-TR" sz="1600" b="1" u="sng" dirty="0">
                <a:latin typeface="Calibri" panose="020F0502020204030204" pitchFamily="34" charset="0"/>
                <a:cs typeface="Calibri" panose="020F0502020204030204" pitchFamily="34" charset="0"/>
              </a:rPr>
              <a:t>SİGORTALI AÇISINDAN</a:t>
            </a:r>
            <a:r>
              <a:rPr lang="tr-TR" sz="1600" b="1" dirty="0">
                <a:latin typeface="Calibri" panose="020F0502020204030204" pitchFamily="34" charset="0"/>
                <a:cs typeface="Calibri" panose="020F0502020204030204" pitchFamily="34" charset="0"/>
              </a:rPr>
              <a:t>;</a:t>
            </a:r>
          </a:p>
          <a:p>
            <a:pPr marL="285750" lvl="0" indent="-285750" algn="just" fontAlgn="auto">
              <a:spcBef>
                <a:spcPts val="12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1/10/2009 veya sonraki bir tarihte işe alınması,</a:t>
            </a: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İşe giriş tarihi itibariyle işsizlik ödeneği almaya hak kazanması,</a:t>
            </a: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Fiilen çalışması,</a:t>
            </a:r>
          </a:p>
          <a:p>
            <a:pPr lvl="0" algn="just" fontAlgn="auto">
              <a:spcBef>
                <a:spcPts val="1200"/>
              </a:spcBef>
              <a:spcAft>
                <a:spcPts val="0"/>
              </a:spcAft>
              <a:defRPr/>
            </a:pPr>
            <a:r>
              <a:rPr lang="tr-TR" sz="1600" b="1" u="sng" dirty="0">
                <a:latin typeface="Calibri" panose="020F0502020204030204" pitchFamily="34" charset="0"/>
                <a:cs typeface="Calibri" panose="020F0502020204030204" pitchFamily="34" charset="0"/>
              </a:rPr>
              <a:t>İŞYERİ AÇISINDAN;</a:t>
            </a:r>
          </a:p>
          <a:p>
            <a:pPr marL="285750" lvl="0" indent="-285750" algn="just" fontAlgn="auto">
              <a:spcBef>
                <a:spcPts val="1200"/>
              </a:spcBef>
              <a:spcAft>
                <a:spcPts val="0"/>
              </a:spcAft>
              <a:buFont typeface="Wingdings" pitchFamily="2" charset="2"/>
              <a:buChar char="v"/>
            </a:pPr>
            <a:r>
              <a:rPr lang="tr-TR" altLang="tr-TR" sz="1600" b="1" dirty="0">
                <a:latin typeface="Calibri" panose="020F0502020204030204" pitchFamily="34" charset="0"/>
                <a:cs typeface="Calibri" panose="020F0502020204030204" pitchFamily="34" charset="0"/>
              </a:rPr>
              <a:t>5335 sayılı Kanunun 30 uncu maddesi </a:t>
            </a:r>
            <a:r>
              <a:rPr lang="tr-TR" altLang="tr-TR" sz="1600" dirty="0">
                <a:latin typeface="Calibri" panose="020F0502020204030204" pitchFamily="34" charset="0"/>
                <a:cs typeface="Calibri" panose="020F0502020204030204" pitchFamily="34" charset="0"/>
              </a:rPr>
              <a:t>kapsamında olmaması ile</a:t>
            </a:r>
            <a:r>
              <a:rPr lang="tr-TR" sz="1600" dirty="0">
                <a:latin typeface="Calibri" panose="020F0502020204030204" pitchFamily="34" charset="0"/>
                <a:cs typeface="Calibri" panose="020F0502020204030204" pitchFamily="34" charset="0"/>
              </a:rPr>
              <a:t> </a:t>
            </a:r>
            <a:r>
              <a:rPr lang="tr-TR" sz="1600" b="1" dirty="0">
                <a:latin typeface="Calibri" panose="020F0502020204030204" pitchFamily="34" charset="0"/>
                <a:cs typeface="Calibri" panose="020F0502020204030204" pitchFamily="34" charset="0"/>
              </a:rPr>
              <a:t>4734 sayılı Kamu İhale Kanunu </a:t>
            </a:r>
            <a:r>
              <a:rPr lang="tr-TR" sz="1600" dirty="0">
                <a:latin typeface="Calibri" panose="020F0502020204030204" pitchFamily="34" charset="0"/>
                <a:cs typeface="Calibri" panose="020F0502020204030204" pitchFamily="34" charset="0"/>
              </a:rPr>
              <a:t>ve bu Kanundan </a:t>
            </a:r>
            <a:r>
              <a:rPr lang="tr-TR" sz="1600" b="1" dirty="0">
                <a:latin typeface="Calibri" panose="020F0502020204030204" pitchFamily="34" charset="0"/>
                <a:cs typeface="Calibri" panose="020F0502020204030204" pitchFamily="34" charset="0"/>
              </a:rPr>
              <a:t>istisna</a:t>
            </a:r>
            <a:r>
              <a:rPr lang="tr-TR" sz="1600" dirty="0">
                <a:latin typeface="Calibri" panose="020F0502020204030204" pitchFamily="34" charset="0"/>
                <a:cs typeface="Calibri" panose="020F0502020204030204" pitchFamily="34" charset="0"/>
              </a:rPr>
              <a:t> olan alımlar ile </a:t>
            </a:r>
            <a:r>
              <a:rPr lang="tr-TR" sz="1600" b="1" dirty="0">
                <a:latin typeface="Calibri" panose="020F0502020204030204" pitchFamily="34" charset="0"/>
                <a:cs typeface="Calibri" panose="020F0502020204030204" pitchFamily="34" charset="0"/>
              </a:rPr>
              <a:t>uluslararası anlaşma </a:t>
            </a:r>
            <a:r>
              <a:rPr lang="tr-TR" sz="1600" dirty="0">
                <a:latin typeface="Calibri" panose="020F0502020204030204" pitchFamily="34" charset="0"/>
                <a:cs typeface="Calibri" panose="020F0502020204030204" pitchFamily="34" charset="0"/>
              </a:rPr>
              <a:t>hükümlerine istinaden yapılan hizmet alımları ve yapım işlerini yürüten işyeri </a:t>
            </a:r>
            <a:r>
              <a:rPr lang="tr-TR" sz="1600" b="1" dirty="0">
                <a:latin typeface="Calibri" panose="020F0502020204030204" pitchFamily="34" charset="0"/>
                <a:cs typeface="Calibri" panose="020F0502020204030204" pitchFamily="34" charset="0"/>
              </a:rPr>
              <a:t>olmaması,</a:t>
            </a:r>
            <a:endParaRPr lang="tr-TR" altLang="tr-TR" sz="1600" b="1" dirty="0">
              <a:latin typeface="Calibri" panose="020F0502020204030204" pitchFamily="34" charset="0"/>
              <a:cs typeface="Calibri" panose="020F0502020204030204" pitchFamily="34" charset="0"/>
            </a:endParaRPr>
          </a:p>
          <a:p>
            <a:pPr marL="285750" lvl="0" indent="-285750" algn="just" fontAlgn="auto">
              <a:spcBef>
                <a:spcPts val="600"/>
              </a:spcBef>
              <a:spcAft>
                <a:spcPts val="600"/>
              </a:spcAft>
              <a:buFont typeface="Wingdings" pitchFamily="2" charset="2"/>
              <a:buChar char="v"/>
              <a:defRPr/>
            </a:pPr>
            <a:r>
              <a:rPr lang="tr-TR" altLang="tr-TR" sz="1600" dirty="0">
                <a:latin typeface="Calibri" panose="020F0502020204030204" pitchFamily="34" charset="0"/>
                <a:cs typeface="Calibri" panose="020F0502020204030204" pitchFamily="34" charset="0"/>
              </a:rPr>
              <a:t>Sigortalının işe alındığı tarihten önceki aydan başlanarak son altı aylık dönemde aylık prim ve hizmet belgelerinde bildirilen </a:t>
            </a:r>
            <a:r>
              <a:rPr lang="tr-TR" altLang="tr-TR" sz="1600" b="1" dirty="0">
                <a:latin typeface="Calibri" panose="020F0502020204030204" pitchFamily="34" charset="0"/>
                <a:cs typeface="Calibri" panose="020F0502020204030204" pitchFamily="34" charset="0"/>
              </a:rPr>
              <a:t>ortalama sigortalı sayısına ilave olarak işe alınmış olması,</a:t>
            </a:r>
            <a:endParaRPr lang="tr-TR" sz="1600" b="1" dirty="0">
              <a:latin typeface="Calibri" panose="020F0502020204030204" pitchFamily="34" charset="0"/>
              <a:cs typeface="Calibri" panose="020F0502020204030204" pitchFamily="34" charset="0"/>
            </a:endParaRP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İşsizlik ödeneği almakta olan sigortalının işsizlik ödeneği almaya hak kazanmadan </a:t>
            </a:r>
            <a:r>
              <a:rPr lang="tr-TR" sz="1600" b="1" dirty="0">
                <a:latin typeface="Calibri" panose="020F0502020204030204" pitchFamily="34" charset="0"/>
                <a:cs typeface="Calibri" panose="020F0502020204030204" pitchFamily="34" charset="0"/>
              </a:rPr>
              <a:t>önce son çalıştığı işyeri haricinde bir işyerinde </a:t>
            </a:r>
            <a:r>
              <a:rPr lang="tr-TR" sz="1600" dirty="0">
                <a:latin typeface="Calibri" panose="020F0502020204030204" pitchFamily="34" charset="0"/>
                <a:cs typeface="Calibri" panose="020F0502020204030204" pitchFamily="34" charset="0"/>
              </a:rPr>
              <a:t>işe başlamış olması,</a:t>
            </a: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Aylık prim ve hizmet belgelerini </a:t>
            </a:r>
            <a:r>
              <a:rPr lang="tr-TR" sz="1600" b="1" dirty="0">
                <a:latin typeface="Calibri" panose="020F0502020204030204" pitchFamily="34" charset="0"/>
                <a:cs typeface="Calibri" panose="020F0502020204030204" pitchFamily="34" charset="0"/>
              </a:rPr>
              <a:t>yasal süresi içerisinde verilmesi</a:t>
            </a:r>
            <a:r>
              <a:rPr lang="tr-TR" sz="1600" dirty="0">
                <a:latin typeface="Calibri" panose="020F0502020204030204" pitchFamily="34" charset="0"/>
                <a:cs typeface="Calibri" panose="020F0502020204030204" pitchFamily="34" charset="0"/>
              </a:rPr>
              <a:t>,</a:t>
            </a:r>
          </a:p>
          <a:p>
            <a:pPr marL="285750" lvl="0" indent="-285750" algn="just" fontAlgn="auto">
              <a:spcBef>
                <a:spcPts val="600"/>
              </a:spcBef>
              <a:spcAft>
                <a:spcPts val="600"/>
              </a:spcAft>
              <a:buFont typeface="Wingdings" pitchFamily="2" charset="2"/>
              <a:buChar char="v"/>
              <a:defRPr/>
            </a:pPr>
            <a:r>
              <a:rPr lang="tr-TR" sz="1600" dirty="0">
                <a:latin typeface="Calibri" panose="020F0502020204030204" pitchFamily="34" charset="0"/>
                <a:cs typeface="Calibri" panose="020F0502020204030204" pitchFamily="34" charset="0"/>
              </a:rPr>
              <a:t>Sigorta primlerinin sigortalı hissesine isabet eden kısmı ile Hazinece karşılanmayan işveren hissesine isabet eden kısmın tamamını </a:t>
            </a:r>
            <a:r>
              <a:rPr lang="tr-TR" sz="1600" b="1" dirty="0">
                <a:latin typeface="Calibri" panose="020F0502020204030204" pitchFamily="34" charset="0"/>
                <a:cs typeface="Calibri" panose="020F0502020204030204" pitchFamily="34" charset="0"/>
              </a:rPr>
              <a:t>yasal süresi içinde ödemesi</a:t>
            </a:r>
            <a:r>
              <a:rPr lang="tr-TR" sz="1600" dirty="0">
                <a:latin typeface="Calibri" panose="020F0502020204030204" pitchFamily="34" charset="0"/>
                <a:cs typeface="Calibri" panose="020F0502020204030204" pitchFamily="34" charset="0"/>
              </a:rPr>
              <a:t>,</a:t>
            </a:r>
          </a:p>
          <a:p>
            <a:pPr lvl="0" algn="just" fontAlgn="auto">
              <a:spcBef>
                <a:spcPts val="600"/>
              </a:spcBef>
              <a:spcAft>
                <a:spcPts val="600"/>
              </a:spcAft>
              <a:defRPr/>
            </a:pPr>
            <a:r>
              <a:rPr lang="tr-TR" sz="1600" dirty="0">
                <a:latin typeface="Calibri" panose="020F0502020204030204" pitchFamily="34" charset="0"/>
                <a:cs typeface="Calibri" panose="020F0502020204030204" pitchFamily="34" charset="0"/>
              </a:rPr>
              <a:t>      şartlarının birlikte gerçekleşmiş olması gerekmektedir.</a:t>
            </a:r>
          </a:p>
        </p:txBody>
      </p:sp>
    </p:spTree>
    <p:extLst>
      <p:ext uri="{BB962C8B-B14F-4D97-AF65-F5344CB8AC3E}">
        <p14:creationId xmlns:p14="http://schemas.microsoft.com/office/powerpoint/2010/main" val="1948799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eaLnBrk="1" fontAlgn="auto" hangingPunct="1">
              <a:lnSpc>
                <a:spcPct val="90000"/>
              </a:lnSpc>
              <a:spcBef>
                <a:spcPts val="600"/>
              </a:spcBef>
              <a:spcAft>
                <a:spcPts val="600"/>
              </a:spcAft>
              <a:tabLst>
                <a:tab pos="4848225" algn="l"/>
              </a:tabLst>
              <a:defRPr/>
            </a:pPr>
            <a:br>
              <a:rPr lang="tr-TR" altLang="tr-TR" sz="2000" b="1" kern="1200" dirty="0">
                <a:solidFill>
                  <a:prstClr val="black"/>
                </a:solidFill>
                <a:ea typeface="+mn-ea"/>
                <a:cs typeface="+mn-cs"/>
              </a:rPr>
            </a:br>
            <a:r>
              <a:rPr lang="tr-TR" altLang="tr-TR" b="1" kern="1200" dirty="0">
                <a:ea typeface="+mn-ea"/>
                <a:cs typeface="+mn-cs"/>
              </a:rPr>
              <a:t>SAĞLANAN</a:t>
            </a:r>
            <a:r>
              <a:rPr lang="tr-TR" altLang="tr-TR" sz="2000" b="1" kern="1200" dirty="0">
                <a:solidFill>
                  <a:prstClr val="black"/>
                </a:solidFill>
                <a:ea typeface="+mn-ea"/>
                <a:cs typeface="+mn-cs"/>
              </a:rPr>
              <a:t> </a:t>
            </a:r>
            <a:r>
              <a:rPr lang="tr-TR" altLang="tr-TR" b="1" kern="1200" dirty="0">
                <a:ea typeface="+mn-ea"/>
                <a:cs typeface="+mn-cs"/>
              </a:rPr>
              <a:t>TEŞVİK TUTARI</a:t>
            </a:r>
            <a:br>
              <a:rPr lang="tr-TR" altLang="tr-TR" sz="2000" b="1" kern="1200" dirty="0">
                <a:solidFill>
                  <a:prstClr val="black"/>
                </a:solidFill>
                <a:ea typeface="+mn-ea"/>
                <a:cs typeface="+mn-cs"/>
              </a:rPr>
            </a:br>
            <a:endParaRPr lang="tr-TR"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a:t>             </a:t>
            </a:r>
            <a:endParaRPr lang="tr-TR" sz="1400" dirty="0"/>
          </a:p>
        </p:txBody>
      </p:sp>
      <p:sp>
        <p:nvSpPr>
          <p:cNvPr id="4" name="Dikdörtgen 3"/>
          <p:cNvSpPr/>
          <p:nvPr/>
        </p:nvSpPr>
        <p:spPr>
          <a:xfrm>
            <a:off x="323528" y="908720"/>
            <a:ext cx="8424936" cy="2762551"/>
          </a:xfrm>
          <a:prstGeom prst="rect">
            <a:avLst/>
          </a:prstGeom>
        </p:spPr>
        <p:txBody>
          <a:bodyPr wrap="square">
            <a:spAutoFit/>
          </a:bodyPr>
          <a:lstStyle/>
          <a:p>
            <a:pPr lvl="0" algn="just" fontAlgn="auto">
              <a:spcBef>
                <a:spcPts val="0"/>
              </a:spcBef>
              <a:spcAft>
                <a:spcPts val="0"/>
              </a:spcAft>
              <a:buClr>
                <a:srgbClr val="046CA6"/>
              </a:buClr>
            </a:pPr>
            <a:endParaRPr lang="tr-TR" altLang="tr-TR" sz="1600" dirty="0">
              <a:latin typeface="Calibri" pitchFamily="34" charset="0"/>
            </a:endParaRPr>
          </a:p>
          <a:p>
            <a:pPr lvl="0" algn="just" fontAlgn="auto">
              <a:spcBef>
                <a:spcPts val="0"/>
              </a:spcBef>
              <a:spcAft>
                <a:spcPts val="0"/>
              </a:spcAft>
              <a:buClr>
                <a:srgbClr val="046CA6"/>
              </a:buClr>
            </a:pPr>
            <a:endParaRPr lang="tr-TR" altLang="tr-TR" sz="1600" dirty="0">
              <a:latin typeface="Calibri" pitchFamily="34" charset="0"/>
            </a:endParaRPr>
          </a:p>
          <a:p>
            <a:pPr lvl="0" algn="just" fontAlgn="auto">
              <a:spcBef>
                <a:spcPts val="0"/>
              </a:spcBef>
              <a:spcAft>
                <a:spcPts val="0"/>
              </a:spcAft>
              <a:buClr>
                <a:srgbClr val="046CA6"/>
              </a:buClr>
            </a:pPr>
            <a:r>
              <a:rPr lang="tr-TR" altLang="tr-TR" sz="1600" dirty="0">
                <a:latin typeface="Calibri" pitchFamily="34" charset="0"/>
              </a:rPr>
              <a:t>       Prime esas kazanç alt sınırı üzerinden tahakkuk eden işçi ve işveren sigorta primlerinin tamamı ile kısa vadeli sigorta prim tutarlarının </a:t>
            </a:r>
            <a:r>
              <a:rPr lang="tr-TR" altLang="tr-TR" sz="1600" b="1" dirty="0">
                <a:latin typeface="Calibri" pitchFamily="34" charset="0"/>
              </a:rPr>
              <a:t>%1’i </a:t>
            </a:r>
            <a:r>
              <a:rPr lang="tr-TR" altLang="tr-TR" sz="1600" dirty="0">
                <a:latin typeface="Calibri" pitchFamily="34" charset="0"/>
              </a:rPr>
              <a:t>İşsizlik Sigortası Fonundan karşılanacaktır. </a:t>
            </a:r>
          </a:p>
          <a:p>
            <a:pPr lvl="0" algn="just" fontAlgn="auto">
              <a:spcBef>
                <a:spcPts val="0"/>
              </a:spcBef>
              <a:spcAft>
                <a:spcPts val="0"/>
              </a:spcAft>
              <a:buClr>
                <a:srgbClr val="046CA6"/>
              </a:buClr>
            </a:pPr>
            <a:r>
              <a:rPr lang="tr-TR" altLang="tr-TR" sz="1600" dirty="0">
                <a:latin typeface="Calibri" pitchFamily="34" charset="0"/>
              </a:rPr>
              <a:t>      Buna göre İşsizlik sigortası fonundan karşılanacak oran:</a:t>
            </a:r>
          </a:p>
          <a:p>
            <a:pPr marL="285750" lvl="0" indent="-285750" algn="just" fontAlgn="auto">
              <a:lnSpc>
                <a:spcPct val="150000"/>
              </a:lnSpc>
              <a:spcBef>
                <a:spcPts val="0"/>
              </a:spcBef>
              <a:spcAft>
                <a:spcPts val="0"/>
              </a:spcAft>
              <a:buClr>
                <a:schemeClr val="tx1"/>
              </a:buClr>
              <a:buFont typeface="Wingdings" pitchFamily="2" charset="2"/>
              <a:buChar char="v"/>
            </a:pPr>
            <a:r>
              <a:rPr lang="tr-TR" altLang="tr-TR" sz="1600" dirty="0">
                <a:latin typeface="Calibri" pitchFamily="34" charset="0"/>
              </a:rPr>
              <a:t>KVSK prim tutarının </a:t>
            </a:r>
            <a:r>
              <a:rPr lang="tr-TR" altLang="tr-TR" sz="1600" b="1" dirty="0">
                <a:latin typeface="Calibri" pitchFamily="34" charset="0"/>
              </a:rPr>
              <a:t>%1’i</a:t>
            </a:r>
            <a:r>
              <a:rPr lang="tr-TR" altLang="tr-TR" sz="1600" dirty="0">
                <a:latin typeface="Calibri" pitchFamily="34" charset="0"/>
              </a:rPr>
              <a:t>,</a:t>
            </a:r>
          </a:p>
          <a:p>
            <a:pPr marL="285750" lvl="0" indent="-285750" algn="just" fontAlgn="auto">
              <a:lnSpc>
                <a:spcPct val="150000"/>
              </a:lnSpc>
              <a:spcBef>
                <a:spcPts val="0"/>
              </a:spcBef>
              <a:spcAft>
                <a:spcPts val="0"/>
              </a:spcAft>
              <a:buClr>
                <a:schemeClr val="tx1"/>
              </a:buClr>
              <a:buFont typeface="Wingdings" pitchFamily="2" charset="2"/>
              <a:buChar char="v"/>
            </a:pPr>
            <a:r>
              <a:rPr lang="tr-TR" altLang="tr-TR" sz="1600" dirty="0">
                <a:latin typeface="Calibri" pitchFamily="34" charset="0"/>
              </a:rPr>
              <a:t>MYÖ sigortası prim tutarının tamamı </a:t>
            </a:r>
            <a:r>
              <a:rPr lang="tr-TR" altLang="tr-TR" sz="1600" b="1" dirty="0">
                <a:latin typeface="Calibri" pitchFamily="34" charset="0"/>
              </a:rPr>
              <a:t>(%20),</a:t>
            </a:r>
          </a:p>
          <a:p>
            <a:pPr marL="285750" lvl="0" indent="-285750" algn="just" fontAlgn="auto">
              <a:lnSpc>
                <a:spcPct val="150000"/>
              </a:lnSpc>
              <a:spcBef>
                <a:spcPts val="0"/>
              </a:spcBef>
              <a:spcAft>
                <a:spcPts val="0"/>
              </a:spcAft>
              <a:buClr>
                <a:schemeClr val="tx1"/>
              </a:buClr>
              <a:buFont typeface="Wingdings" pitchFamily="2" charset="2"/>
              <a:buChar char="v"/>
            </a:pPr>
            <a:r>
              <a:rPr lang="tr-TR" altLang="tr-TR" sz="1600" dirty="0">
                <a:latin typeface="Calibri" pitchFamily="34" charset="0"/>
              </a:rPr>
              <a:t>GSS prim tutarının tamamı </a:t>
            </a:r>
            <a:r>
              <a:rPr lang="tr-TR" altLang="tr-TR" sz="1600" b="1" dirty="0">
                <a:latin typeface="Calibri" pitchFamily="34" charset="0"/>
              </a:rPr>
              <a:t>(%12,5),</a:t>
            </a:r>
          </a:p>
          <a:p>
            <a:pPr lvl="0" algn="just" fontAlgn="auto">
              <a:lnSpc>
                <a:spcPct val="150000"/>
              </a:lnSpc>
              <a:spcBef>
                <a:spcPts val="0"/>
              </a:spcBef>
              <a:spcAft>
                <a:spcPts val="0"/>
              </a:spcAft>
              <a:buClr>
                <a:schemeClr val="tx2"/>
              </a:buClr>
            </a:pPr>
            <a:r>
              <a:rPr lang="tr-TR" altLang="tr-TR" sz="1600" dirty="0">
                <a:latin typeface="Calibri" pitchFamily="34" charset="0"/>
              </a:rPr>
              <a:t>       olmak üzere  toplam </a:t>
            </a:r>
            <a:r>
              <a:rPr lang="tr-TR" altLang="tr-TR" sz="1600" b="1" dirty="0">
                <a:latin typeface="Calibri" pitchFamily="34" charset="0"/>
              </a:rPr>
              <a:t>%33,5 </a:t>
            </a:r>
            <a:r>
              <a:rPr lang="tr-TR" altLang="tr-TR" sz="1600" dirty="0">
                <a:latin typeface="Calibri" pitchFamily="34" charset="0"/>
              </a:rPr>
              <a:t>olacaktır.</a:t>
            </a:r>
          </a:p>
        </p:txBody>
      </p:sp>
    </p:spTree>
    <p:extLst>
      <p:ext uri="{BB962C8B-B14F-4D97-AF65-F5344CB8AC3E}">
        <p14:creationId xmlns:p14="http://schemas.microsoft.com/office/powerpoint/2010/main" val="528072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kern="1200" dirty="0">
                <a:solidFill>
                  <a:srgbClr val="FFFFFF"/>
                </a:solidFill>
                <a:cs typeface="Arial" pitchFamily="34" charset="0"/>
              </a:rPr>
              <a:t>KÜLTÜR YATIRIMLARI VE GİRİŞİMLERİNE </a:t>
            </a:r>
            <a:br>
              <a:rPr lang="tr-TR" altLang="tr-TR" sz="2200" b="1" kern="1200" dirty="0">
                <a:solidFill>
                  <a:srgbClr val="FFFFFF"/>
                </a:solidFill>
                <a:cs typeface="Arial" pitchFamily="34" charset="0"/>
              </a:rPr>
            </a:br>
            <a:r>
              <a:rPr lang="tr-TR" altLang="tr-TR" sz="2200" b="1" kern="1200" dirty="0">
                <a:solidFill>
                  <a:srgbClr val="FFFFFF"/>
                </a:solidFill>
                <a:cs typeface="Arial" pitchFamily="34" charset="0"/>
              </a:rPr>
              <a:t>SİGORTA PRİM TEŞVİKİ</a:t>
            </a:r>
            <a:endParaRPr lang="tr-TR" sz="2200" dirty="0"/>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sz="1400" dirty="0"/>
              <a:t>              </a:t>
            </a:r>
          </a:p>
        </p:txBody>
      </p:sp>
      <p:sp>
        <p:nvSpPr>
          <p:cNvPr id="4" name="Dikdörtgen 3"/>
          <p:cNvSpPr/>
          <p:nvPr/>
        </p:nvSpPr>
        <p:spPr>
          <a:xfrm>
            <a:off x="323528" y="764704"/>
            <a:ext cx="8496944" cy="5786199"/>
          </a:xfrm>
          <a:prstGeom prst="rect">
            <a:avLst/>
          </a:prstGeom>
        </p:spPr>
        <p:txBody>
          <a:bodyPr wrap="square">
            <a:spAutoFit/>
          </a:bodyPr>
          <a:lstStyle/>
          <a:p>
            <a:pPr marL="274320" lvl="0" indent="-274320" algn="just" fontAlgn="auto">
              <a:spcBef>
                <a:spcPct val="20000"/>
              </a:spcBef>
              <a:spcAft>
                <a:spcPts val="0"/>
              </a:spcAft>
              <a:buClr>
                <a:srgbClr val="00003E"/>
              </a:buClr>
              <a:buSzPct val="100000"/>
            </a:pPr>
            <a:r>
              <a:rPr lang="tr-TR" altLang="tr-TR" sz="1600" b="1" u="sng" dirty="0">
                <a:latin typeface="Calibri" pitchFamily="34" charset="0"/>
              </a:rPr>
              <a:t>YASAL DAYANAK</a:t>
            </a:r>
          </a:p>
          <a:p>
            <a:pPr lvl="0" indent="-274320" algn="just" fontAlgn="auto">
              <a:spcBef>
                <a:spcPts val="0"/>
              </a:spcBef>
              <a:spcAft>
                <a:spcPts val="0"/>
              </a:spcAft>
              <a:buSzPct val="100000"/>
              <a:buFont typeface="Wingdings" pitchFamily="2" charset="2"/>
              <a:buChar char="v"/>
            </a:pPr>
            <a:r>
              <a:rPr lang="tr-TR" altLang="tr-TR" sz="1600" b="1" dirty="0">
                <a:latin typeface="Calibri" pitchFamily="34" charset="0"/>
              </a:rPr>
              <a:t>5225 Sayılı Kültür Yatırımları ve Girişimlerini Teşvik Kanununun  5 inci maddesi</a:t>
            </a:r>
          </a:p>
          <a:p>
            <a:pPr lvl="0" indent="-274320" algn="just" fontAlgn="auto">
              <a:spcBef>
                <a:spcPts val="0"/>
              </a:spcBef>
              <a:spcAft>
                <a:spcPts val="0"/>
              </a:spcAft>
              <a:buSzPct val="100000"/>
              <a:buFont typeface="Wingdings" pitchFamily="2" charset="2"/>
              <a:buChar char="v"/>
            </a:pPr>
            <a:r>
              <a:rPr lang="tr-TR" altLang="tr-TR" sz="1600" b="1" dirty="0">
                <a:latin typeface="Calibri" pitchFamily="34" charset="0"/>
              </a:rPr>
              <a:t>2010/109 sayılı Genelge</a:t>
            </a:r>
          </a:p>
          <a:p>
            <a:pPr lvl="0" indent="-274320" algn="just" fontAlgn="auto">
              <a:spcBef>
                <a:spcPts val="0"/>
              </a:spcBef>
              <a:spcAft>
                <a:spcPts val="0"/>
              </a:spcAft>
              <a:buSzPct val="100000"/>
              <a:buFont typeface="Wingdings" pitchFamily="2" charset="2"/>
              <a:buChar char="v"/>
            </a:pPr>
            <a:endParaRPr lang="tr-TR" altLang="tr-TR" sz="1600" dirty="0">
              <a:latin typeface="Calibri" pitchFamily="34" charset="0"/>
              <a:sym typeface="Wingdings" pitchFamily="2" charset="2"/>
            </a:endParaRPr>
          </a:p>
          <a:p>
            <a:pPr algn="just" fontAlgn="auto">
              <a:spcBef>
                <a:spcPts val="0"/>
              </a:spcBef>
              <a:spcAft>
                <a:spcPts val="0"/>
              </a:spcAft>
              <a:buClr>
                <a:srgbClr val="046CA6"/>
              </a:buClr>
              <a:buSzPct val="100000"/>
            </a:pPr>
            <a:r>
              <a:rPr lang="tr-TR" altLang="tr-TR" sz="1600" b="1" u="sng" dirty="0">
                <a:latin typeface="Calibri" pitchFamily="34" charset="0"/>
                <a:sym typeface="Wingdings" pitchFamily="2" charset="2"/>
              </a:rPr>
              <a:t>BAŞLAMA TARİHİ</a:t>
            </a:r>
            <a:r>
              <a:rPr lang="tr-TR" altLang="tr-TR" sz="1600" dirty="0">
                <a:latin typeface="Calibri" pitchFamily="34" charset="0"/>
                <a:sym typeface="Wingdings" pitchFamily="2" charset="2"/>
              </a:rPr>
              <a:t>		   : </a:t>
            </a:r>
            <a:r>
              <a:rPr lang="tr-TR" altLang="tr-TR" sz="1600" dirty="0">
                <a:latin typeface="Calibri" pitchFamily="34" charset="0"/>
              </a:rPr>
              <a:t>1/8/2004</a:t>
            </a:r>
          </a:p>
          <a:p>
            <a:pPr algn="just" fontAlgn="auto">
              <a:spcBef>
                <a:spcPts val="0"/>
              </a:spcBef>
              <a:spcAft>
                <a:spcPts val="0"/>
              </a:spcAft>
              <a:buClr>
                <a:srgbClr val="046CA6"/>
              </a:buClr>
              <a:buSzPct val="100000"/>
            </a:pPr>
            <a:r>
              <a:rPr lang="tr-TR" altLang="tr-TR" sz="1600" b="1" u="sng" dirty="0">
                <a:latin typeface="Calibri" pitchFamily="34" charset="0"/>
                <a:sym typeface="Wingdings" pitchFamily="2" charset="2"/>
              </a:rPr>
              <a:t>FİNANSMANI</a:t>
            </a:r>
            <a:r>
              <a:rPr lang="tr-TR" altLang="tr-TR" sz="1600" b="1" dirty="0">
                <a:latin typeface="Calibri" pitchFamily="34" charset="0"/>
                <a:sym typeface="Wingdings" pitchFamily="2" charset="2"/>
              </a:rPr>
              <a:t>	</a:t>
            </a:r>
            <a:r>
              <a:rPr lang="tr-TR" altLang="tr-TR" sz="1600" dirty="0">
                <a:latin typeface="Calibri" pitchFamily="34" charset="0"/>
                <a:sym typeface="Wingdings" pitchFamily="2" charset="2"/>
              </a:rPr>
              <a:t>	   : Kültür ve Turizm Bakanlığı</a:t>
            </a:r>
          </a:p>
          <a:p>
            <a:pPr lvl="0" algn="just" fontAlgn="auto">
              <a:spcBef>
                <a:spcPts val="0"/>
              </a:spcBef>
              <a:spcAft>
                <a:spcPts val="0"/>
              </a:spcAft>
              <a:buClr>
                <a:srgbClr val="FFFFCC"/>
              </a:buClr>
              <a:buSzPct val="60000"/>
            </a:pPr>
            <a:endParaRPr lang="tr-TR" altLang="tr-TR" sz="1600" b="1" dirty="0">
              <a:latin typeface="Calibri" pitchFamily="34" charset="0"/>
              <a:sym typeface="Wingdings" pitchFamily="2" charset="2"/>
            </a:endParaRPr>
          </a:p>
          <a:p>
            <a:pPr lvl="0" algn="just" fontAlgn="auto">
              <a:spcBef>
                <a:spcPts val="0"/>
              </a:spcBef>
              <a:spcAft>
                <a:spcPts val="0"/>
              </a:spcAft>
              <a:buClr>
                <a:srgbClr val="FFFFCC"/>
              </a:buClr>
              <a:buSzPct val="60000"/>
            </a:pPr>
            <a:endParaRPr lang="tr-TR" altLang="tr-TR" sz="1600" b="1" dirty="0">
              <a:latin typeface="Calibri" pitchFamily="34" charset="0"/>
              <a:sym typeface="Wingdings" pitchFamily="2" charset="2"/>
            </a:endParaRPr>
          </a:p>
          <a:p>
            <a:pPr lvl="0" algn="just" fontAlgn="auto">
              <a:spcBef>
                <a:spcPts val="0"/>
              </a:spcBef>
              <a:spcAft>
                <a:spcPts val="0"/>
              </a:spcAft>
              <a:buClr>
                <a:srgbClr val="FFFFCC"/>
              </a:buClr>
              <a:buSzPct val="60000"/>
            </a:pPr>
            <a:r>
              <a:rPr lang="tr-TR" altLang="tr-TR" sz="1600" b="1" u="sng" dirty="0">
                <a:latin typeface="Calibri" pitchFamily="34" charset="0"/>
              </a:rPr>
              <a:t>ÖRNEK:</a:t>
            </a:r>
          </a:p>
          <a:p>
            <a:pPr lvl="0" algn="just" fontAlgn="auto">
              <a:spcBef>
                <a:spcPts val="0"/>
              </a:spcBef>
              <a:spcAft>
                <a:spcPts val="0"/>
              </a:spcAft>
            </a:pPr>
            <a:r>
              <a:rPr lang="tr-TR" sz="1600" dirty="0">
                <a:latin typeface="Calibri" pitchFamily="34" charset="0"/>
              </a:rPr>
              <a:t>Kültür ve Turizm Bakanlığından ‘Kültür Yatırım Belgesi’ almış ve teşvikten yararlanma şartlarını taşıyan (B) Anonim Şirketinin,  kapsama giren sigortalısının 2019/Ocak ayına ilişkin prime esas kazanç tutarlarının 4.000,00 TL olduğu varsayıldığında;</a:t>
            </a:r>
          </a:p>
          <a:p>
            <a:pPr lvl="0" algn="just" fontAlgn="auto">
              <a:spcBef>
                <a:spcPts val="0"/>
              </a:spcBef>
              <a:spcAft>
                <a:spcPts val="0"/>
              </a:spcAft>
            </a:pPr>
            <a:endParaRPr lang="tr-TR" sz="1600" dirty="0">
              <a:latin typeface="Calibri" pitchFamily="34" charset="0"/>
            </a:endParaRPr>
          </a:p>
          <a:p>
            <a:pPr lvl="0" algn="just" fontAlgn="auto">
              <a:spcBef>
                <a:spcPts val="0"/>
              </a:spcBef>
              <a:spcAft>
                <a:spcPts val="0"/>
              </a:spcAft>
              <a:buClr>
                <a:srgbClr val="FFFFCC"/>
              </a:buClr>
              <a:buSzPct val="60000"/>
            </a:pPr>
            <a:r>
              <a:rPr lang="tr-TR" altLang="tr-TR" sz="1600" dirty="0">
                <a:latin typeface="Calibri"/>
              </a:rPr>
              <a:t>4.000,00 * 5 / 100 = 200,00 TL Hazine ve Maliye Bakanlığınca karşılanacak tutar,  </a:t>
            </a:r>
          </a:p>
          <a:p>
            <a:pPr lvl="0" algn="just" fontAlgn="auto">
              <a:spcBef>
                <a:spcPts val="0"/>
              </a:spcBef>
              <a:spcAft>
                <a:spcPts val="0"/>
              </a:spcAft>
              <a:buClr>
                <a:srgbClr val="FFFFCC"/>
              </a:buClr>
              <a:buSzPct val="60000"/>
            </a:pPr>
            <a:r>
              <a:rPr lang="tr-TR" altLang="tr-TR" sz="1600" dirty="0">
                <a:latin typeface="Calibri"/>
              </a:rPr>
              <a:t>     </a:t>
            </a:r>
          </a:p>
          <a:p>
            <a:pPr algn="just" fontAlgn="auto">
              <a:spcBef>
                <a:spcPts val="0"/>
              </a:spcBef>
              <a:spcAft>
                <a:spcPts val="0"/>
              </a:spcAft>
              <a:buClr>
                <a:srgbClr val="FFFFCC"/>
              </a:buClr>
              <a:buSzPct val="60000"/>
            </a:pPr>
            <a:r>
              <a:rPr lang="tr-TR" altLang="tr-TR" sz="1600" dirty="0">
                <a:latin typeface="Calibri"/>
              </a:rPr>
              <a:t>(Beş puanlık kısım düşüldükten sonra kalan işveren hissesi) 15,5/2=7,75</a:t>
            </a:r>
          </a:p>
          <a:p>
            <a:pPr lvl="0" algn="just" fontAlgn="auto">
              <a:spcBef>
                <a:spcPts val="0"/>
              </a:spcBef>
              <a:spcAft>
                <a:spcPts val="0"/>
              </a:spcAft>
              <a:buClr>
                <a:srgbClr val="FFFFCC"/>
              </a:buClr>
              <a:buSzPct val="60000"/>
            </a:pPr>
            <a:r>
              <a:rPr lang="tr-TR" altLang="tr-TR" sz="1600" dirty="0">
                <a:latin typeface="Calibri"/>
              </a:rPr>
              <a:t>4.000,00*7,75 / 100 = 310,00  TL Kültür ve Turizm Bakanlığınca karşılanacak tutar olacaktır. </a:t>
            </a:r>
          </a:p>
          <a:p>
            <a:pPr lvl="0" algn="just" fontAlgn="auto">
              <a:spcBef>
                <a:spcPts val="0"/>
              </a:spcBef>
              <a:spcAft>
                <a:spcPts val="0"/>
              </a:spcAft>
              <a:buClr>
                <a:srgbClr val="FFFFCC"/>
              </a:buClr>
              <a:buSzPct val="60000"/>
            </a:pPr>
            <a:endParaRPr lang="tr-TR" altLang="tr-TR" sz="1600" dirty="0">
              <a:latin typeface="Calibri"/>
            </a:endParaRPr>
          </a:p>
          <a:p>
            <a:pPr lvl="0" algn="just" fontAlgn="auto">
              <a:spcBef>
                <a:spcPts val="0"/>
              </a:spcBef>
              <a:spcAft>
                <a:spcPts val="0"/>
              </a:spcAft>
              <a:buClr>
                <a:srgbClr val="FFFFCC"/>
              </a:buClr>
              <a:buSzPct val="60000"/>
            </a:pPr>
            <a:r>
              <a:rPr lang="tr-TR" altLang="tr-TR" sz="1600" u="sng" dirty="0">
                <a:latin typeface="Calibri"/>
              </a:rPr>
              <a:t>Bu durumda işveren tarafından ödenecek tutar;</a:t>
            </a:r>
            <a:r>
              <a:rPr lang="tr-TR" altLang="tr-TR" sz="1600" dirty="0">
                <a:latin typeface="Calibri"/>
              </a:rPr>
              <a:t>    </a:t>
            </a:r>
          </a:p>
          <a:p>
            <a:pPr lvl="0" algn="just" fontAlgn="auto">
              <a:spcBef>
                <a:spcPts val="0"/>
              </a:spcBef>
              <a:spcAft>
                <a:spcPts val="0"/>
              </a:spcAft>
              <a:buClr>
                <a:srgbClr val="FFFFCC"/>
              </a:buClr>
              <a:buSzPct val="60000"/>
            </a:pPr>
            <a:r>
              <a:rPr lang="tr-TR" altLang="tr-TR" sz="1600" dirty="0">
                <a:latin typeface="Calibri"/>
              </a:rPr>
              <a:t>4.000,00 * 34,5/100 = 1.380,00 TL değil    </a:t>
            </a:r>
          </a:p>
          <a:p>
            <a:pPr lvl="0" algn="just" fontAlgn="auto">
              <a:spcBef>
                <a:spcPts val="0"/>
              </a:spcBef>
              <a:spcAft>
                <a:spcPts val="0"/>
              </a:spcAft>
              <a:buClr>
                <a:srgbClr val="FFFFCC"/>
              </a:buClr>
              <a:buSzPct val="60000"/>
            </a:pPr>
            <a:r>
              <a:rPr lang="tr-TR" sz="1600" dirty="0">
                <a:latin typeface="Calibri"/>
              </a:rPr>
              <a:t>    </a:t>
            </a:r>
          </a:p>
          <a:p>
            <a:pPr lvl="0" algn="just" fontAlgn="auto">
              <a:spcBef>
                <a:spcPts val="0"/>
              </a:spcBef>
              <a:spcAft>
                <a:spcPts val="0"/>
              </a:spcAft>
              <a:buClr>
                <a:srgbClr val="FFFFCC"/>
              </a:buClr>
              <a:buSzPct val="60000"/>
            </a:pPr>
            <a:r>
              <a:rPr lang="tr-TR" sz="1600" dirty="0">
                <a:latin typeface="Calibri"/>
              </a:rPr>
              <a:t>1.380,00– (200+310) = </a:t>
            </a:r>
            <a:r>
              <a:rPr lang="tr-TR" sz="1600" b="1" dirty="0">
                <a:latin typeface="Calibri"/>
              </a:rPr>
              <a:t>870,00 TL olacaktır.</a:t>
            </a:r>
          </a:p>
          <a:p>
            <a:pPr lvl="0" algn="just" fontAlgn="auto">
              <a:spcBef>
                <a:spcPts val="0"/>
              </a:spcBef>
              <a:spcAft>
                <a:spcPts val="0"/>
              </a:spcAft>
            </a:pPr>
            <a:endParaRPr lang="tr-TR" sz="1600" dirty="0">
              <a:latin typeface="Calibri" pitchFamily="34" charset="0"/>
            </a:endParaRPr>
          </a:p>
        </p:txBody>
      </p:sp>
    </p:spTree>
    <p:extLst>
      <p:ext uri="{BB962C8B-B14F-4D97-AF65-F5344CB8AC3E}">
        <p14:creationId xmlns:p14="http://schemas.microsoft.com/office/powerpoint/2010/main" val="2727996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KAPSAM VE YARARLANMA ŞARTLARI</a:t>
            </a:r>
          </a:p>
        </p:txBody>
      </p:sp>
      <p:sp>
        <p:nvSpPr>
          <p:cNvPr id="3" name="Slayt Numarası Yer Tutucusu 2"/>
          <p:cNvSpPr>
            <a:spLocks noGrp="1"/>
          </p:cNvSpPr>
          <p:nvPr>
            <p:ph type="sldNum" sz="quarter" idx="4294967295"/>
          </p:nvPr>
        </p:nvSpPr>
        <p:spPr>
          <a:xfrm>
            <a:off x="7164388" y="6532563"/>
            <a:ext cx="1477962" cy="280987"/>
          </a:xfrm>
          <a:prstGeom prst="rect">
            <a:avLst/>
          </a:prstGeom>
        </p:spPr>
        <p:txBody>
          <a:bodyPr/>
          <a:lstStyle/>
          <a:p>
            <a:pPr>
              <a:defRPr/>
            </a:pPr>
            <a:r>
              <a:rPr lang="tr-TR" dirty="0"/>
              <a:t>             </a:t>
            </a:r>
          </a:p>
        </p:txBody>
      </p:sp>
      <p:sp>
        <p:nvSpPr>
          <p:cNvPr id="4" name="Dikdörtgen 3"/>
          <p:cNvSpPr/>
          <p:nvPr/>
        </p:nvSpPr>
        <p:spPr>
          <a:xfrm>
            <a:off x="251520" y="836713"/>
            <a:ext cx="8568952" cy="4294509"/>
          </a:xfrm>
          <a:prstGeom prst="rect">
            <a:avLst/>
          </a:prstGeom>
        </p:spPr>
        <p:txBody>
          <a:bodyPr wrap="square">
            <a:spAutoFit/>
          </a:bodyPr>
          <a:lstStyle/>
          <a:p>
            <a:pPr lvl="0" algn="just" fontAlgn="auto">
              <a:lnSpc>
                <a:spcPct val="90000"/>
              </a:lnSpc>
              <a:spcBef>
                <a:spcPts val="600"/>
              </a:spcBef>
              <a:spcAft>
                <a:spcPts val="600"/>
              </a:spcAft>
              <a:tabLst>
                <a:tab pos="4848225" algn="l"/>
              </a:tabLst>
              <a:defRPr/>
            </a:pPr>
            <a:endParaRPr lang="tr-TR" altLang="tr-TR" sz="1600" b="1" u="sng" dirty="0">
              <a:latin typeface="Calibri" panose="020F0502020204030204" pitchFamily="34" charset="0"/>
              <a:cs typeface="Calibri" panose="020F0502020204030204" pitchFamily="34" charset="0"/>
            </a:endParaRPr>
          </a:p>
          <a:p>
            <a:pPr lvl="0" algn="just" fontAlgn="auto">
              <a:lnSpc>
                <a:spcPct val="90000"/>
              </a:lnSpc>
              <a:spcBef>
                <a:spcPts val="600"/>
              </a:spcBef>
              <a:spcAft>
                <a:spcPts val="600"/>
              </a:spcAft>
              <a:tabLst>
                <a:tab pos="4848225" algn="l"/>
              </a:tabLst>
              <a:defRPr/>
            </a:pPr>
            <a:r>
              <a:rPr lang="tr-TR" altLang="tr-TR" sz="1600" b="1" u="sng" dirty="0">
                <a:latin typeface="Calibri" panose="020F0502020204030204" pitchFamily="34" charset="0"/>
                <a:cs typeface="Calibri" panose="020F0502020204030204" pitchFamily="34" charset="0"/>
              </a:rPr>
              <a:t>KAPSAM</a:t>
            </a:r>
          </a:p>
          <a:p>
            <a:pPr lvl="0" algn="just" fontAlgn="auto">
              <a:spcBef>
                <a:spcPts val="600"/>
              </a:spcBef>
              <a:spcAft>
                <a:spcPts val="0"/>
              </a:spcAft>
            </a:pPr>
            <a:r>
              <a:rPr lang="tr-TR" sz="1600" dirty="0">
                <a:latin typeface="Calibri" panose="020F0502020204030204" pitchFamily="34" charset="0"/>
                <a:cs typeface="Calibri" panose="020F0502020204030204" pitchFamily="34" charset="0"/>
              </a:rPr>
              <a:t>5225 sayılı Kanunda öngörülen sigorta primi işveren hissesi teşvikinden kurumlar vergisi mükellefi olan işverenlerden, Kültür ve Turizm Bakanlığından </a:t>
            </a:r>
            <a:r>
              <a:rPr lang="tr-TR" sz="1600" b="1" dirty="0">
                <a:latin typeface="Calibri" panose="020F0502020204030204" pitchFamily="34" charset="0"/>
                <a:cs typeface="Calibri" panose="020F0502020204030204" pitchFamily="34" charset="0"/>
              </a:rPr>
              <a:t>‘Kültür Yatırım Belgesi</a:t>
            </a:r>
            <a:r>
              <a:rPr lang="tr-TR" sz="1600" dirty="0">
                <a:latin typeface="Calibri" panose="020F0502020204030204" pitchFamily="34" charset="0"/>
                <a:cs typeface="Calibri" panose="020F0502020204030204" pitchFamily="34" charset="0"/>
              </a:rPr>
              <a:t>’ veya </a:t>
            </a:r>
            <a:r>
              <a:rPr lang="tr-TR" sz="1600" b="1" dirty="0">
                <a:latin typeface="Calibri" panose="020F0502020204030204" pitchFamily="34" charset="0"/>
                <a:cs typeface="Calibri" panose="020F0502020204030204" pitchFamily="34" charset="0"/>
              </a:rPr>
              <a:t>‘Kültür Girişim Belgesi’</a:t>
            </a:r>
            <a:r>
              <a:rPr lang="tr-TR" sz="1600" dirty="0">
                <a:latin typeface="Calibri" panose="020F0502020204030204" pitchFamily="34" charset="0"/>
                <a:cs typeface="Calibri" panose="020F0502020204030204" pitchFamily="34" charset="0"/>
              </a:rPr>
              <a:t> almış olan işverenler yararlanabileceklerdir.</a:t>
            </a:r>
            <a:endParaRPr lang="tr-TR" altLang="tr-TR" sz="1600" dirty="0">
              <a:latin typeface="Calibri" panose="020F0502020204030204" pitchFamily="34" charset="0"/>
              <a:cs typeface="Calibri" panose="020F0502020204030204" pitchFamily="34" charset="0"/>
            </a:endParaRPr>
          </a:p>
          <a:p>
            <a:pPr lvl="0" algn="just" fontAlgn="auto">
              <a:lnSpc>
                <a:spcPct val="90000"/>
              </a:lnSpc>
              <a:spcBef>
                <a:spcPts val="600"/>
              </a:spcBef>
              <a:spcAft>
                <a:spcPts val="600"/>
              </a:spcAft>
              <a:tabLst>
                <a:tab pos="4848225" algn="l"/>
              </a:tabLst>
              <a:defRPr/>
            </a:pPr>
            <a:endParaRPr lang="tr-TR" altLang="tr-TR" sz="1600" b="1" dirty="0">
              <a:latin typeface="Calibri" panose="020F0502020204030204" pitchFamily="34" charset="0"/>
              <a:cs typeface="Calibri" panose="020F0502020204030204" pitchFamily="34" charset="0"/>
            </a:endParaRPr>
          </a:p>
          <a:p>
            <a:pPr lvl="0" algn="just" fontAlgn="auto">
              <a:lnSpc>
                <a:spcPct val="90000"/>
              </a:lnSpc>
              <a:spcBef>
                <a:spcPts val="600"/>
              </a:spcBef>
              <a:spcAft>
                <a:spcPts val="600"/>
              </a:spcAft>
              <a:tabLst>
                <a:tab pos="4848225" algn="l"/>
              </a:tabLst>
              <a:defRPr/>
            </a:pPr>
            <a:r>
              <a:rPr lang="tr-TR" altLang="tr-TR" sz="1600" b="1" u="sng" dirty="0">
                <a:latin typeface="Calibri" panose="020F0502020204030204" pitchFamily="34" charset="0"/>
                <a:cs typeface="Calibri" panose="020F0502020204030204" pitchFamily="34" charset="0"/>
              </a:rPr>
              <a:t>YARARLANMA ŞARTLARI</a:t>
            </a:r>
          </a:p>
          <a:p>
            <a:pPr lvl="0" algn="just" fontAlgn="auto">
              <a:lnSpc>
                <a:spcPct val="90000"/>
              </a:lnSpc>
              <a:spcBef>
                <a:spcPts val="0"/>
              </a:spcBef>
              <a:spcAft>
                <a:spcPts val="600"/>
              </a:spcAft>
              <a:tabLst>
                <a:tab pos="4848225" algn="l"/>
              </a:tabLst>
              <a:defRPr/>
            </a:pPr>
            <a:r>
              <a:rPr lang="tr-TR" altLang="tr-TR" sz="1600" dirty="0">
                <a:latin typeface="Calibri" panose="020F0502020204030204" pitchFamily="34" charset="0"/>
                <a:cs typeface="Calibri" panose="020F0502020204030204" pitchFamily="34" charset="0"/>
              </a:rPr>
              <a:t>   İşyerinin;</a:t>
            </a:r>
          </a:p>
          <a:p>
            <a:pPr marL="285750" lvl="0" indent="-285750" algn="just" fontAlgn="auto">
              <a:lnSpc>
                <a:spcPct val="90000"/>
              </a:lnSpc>
              <a:spcBef>
                <a:spcPts val="0"/>
              </a:spcBef>
              <a:spcAft>
                <a:spcPts val="600"/>
              </a:spcAft>
              <a:buFont typeface="Wingdings" pitchFamily="2" charset="2"/>
              <a:buChar char="v"/>
              <a:tabLst>
                <a:tab pos="4848225" algn="l"/>
              </a:tabLst>
              <a:defRPr/>
            </a:pPr>
            <a:r>
              <a:rPr lang="tr-TR" altLang="tr-TR" sz="1600" b="1" dirty="0">
                <a:latin typeface="Calibri" panose="020F0502020204030204" pitchFamily="34" charset="0"/>
                <a:cs typeface="Calibri" panose="020F0502020204030204" pitchFamily="34" charset="0"/>
              </a:rPr>
              <a:t>Kurumlar vergisi mükellefi </a:t>
            </a:r>
            <a:r>
              <a:rPr lang="tr-TR" altLang="tr-TR" sz="1600" dirty="0">
                <a:latin typeface="Calibri" panose="020F0502020204030204" pitchFamily="34" charset="0"/>
                <a:cs typeface="Calibri" panose="020F0502020204030204" pitchFamily="34" charset="0"/>
              </a:rPr>
              <a:t>olması,</a:t>
            </a:r>
          </a:p>
          <a:p>
            <a:pPr lvl="0" algn="just" fontAlgn="auto">
              <a:spcBef>
                <a:spcPts val="0"/>
              </a:spcBef>
              <a:spcAft>
                <a:spcPts val="1000"/>
              </a:spcAft>
              <a:buFont typeface="Wingdings" pitchFamily="2" charset="2"/>
              <a:buChar char="v"/>
            </a:pPr>
            <a:r>
              <a:rPr lang="tr-TR" altLang="tr-TR" sz="1600" dirty="0">
                <a:latin typeface="Calibri" panose="020F0502020204030204" pitchFamily="34" charset="0"/>
                <a:cs typeface="Calibri" panose="020F0502020204030204" pitchFamily="34" charset="0"/>
              </a:rPr>
              <a:t> Kültür ve Turizm Bakanlığından </a:t>
            </a:r>
            <a:r>
              <a:rPr lang="tr-TR" altLang="tr-TR" sz="1600" b="1" dirty="0">
                <a:latin typeface="Calibri" panose="020F0502020204030204" pitchFamily="34" charset="0"/>
                <a:cs typeface="Calibri" panose="020F0502020204030204" pitchFamily="34" charset="0"/>
              </a:rPr>
              <a:t>kültür yatırım veya girişim belgesi</a:t>
            </a:r>
            <a:r>
              <a:rPr lang="tr-TR" altLang="tr-TR" sz="1600" dirty="0">
                <a:latin typeface="Calibri" panose="020F0502020204030204" pitchFamily="34" charset="0"/>
                <a:cs typeface="Calibri" panose="020F0502020204030204" pitchFamily="34" charset="0"/>
              </a:rPr>
              <a:t> alması</a:t>
            </a:r>
            <a:r>
              <a:rPr lang="tr-TR" altLang="tr-TR" sz="1600" b="1" dirty="0">
                <a:latin typeface="Calibri" panose="020F0502020204030204" pitchFamily="34" charset="0"/>
                <a:cs typeface="Calibri" panose="020F0502020204030204" pitchFamily="34" charset="0"/>
              </a:rPr>
              <a:t>,</a:t>
            </a:r>
          </a:p>
          <a:p>
            <a:pPr lvl="0" algn="just" fontAlgn="auto">
              <a:spcBef>
                <a:spcPts val="0"/>
              </a:spcBef>
              <a:spcAft>
                <a:spcPts val="1000"/>
              </a:spcAft>
              <a:buFont typeface="Wingdings" pitchFamily="2" charset="2"/>
              <a:buChar char="v"/>
            </a:pPr>
            <a:r>
              <a:rPr lang="tr-TR" altLang="tr-TR" sz="1600" dirty="0">
                <a:latin typeface="Calibri" panose="020F0502020204030204" pitchFamily="34" charset="0"/>
                <a:cs typeface="Calibri" panose="020F0502020204030204" pitchFamily="34" charset="0"/>
              </a:rPr>
              <a:t> Türkiye genelindeki yasal ödeme süresi geçmiş </a:t>
            </a:r>
            <a:r>
              <a:rPr lang="tr-TR" altLang="tr-TR" sz="1600" b="1" dirty="0">
                <a:latin typeface="Calibri" panose="020F0502020204030204" pitchFamily="34" charset="0"/>
                <a:cs typeface="Calibri" panose="020F0502020204030204" pitchFamily="34" charset="0"/>
              </a:rPr>
              <a:t>borcunun bulunmaması</a:t>
            </a:r>
            <a:r>
              <a:rPr lang="tr-TR" altLang="tr-TR" sz="1600" dirty="0">
                <a:latin typeface="Calibri" panose="020F0502020204030204" pitchFamily="34" charset="0"/>
                <a:cs typeface="Calibri" panose="020F0502020204030204" pitchFamily="34" charset="0"/>
              </a:rPr>
              <a:t>,</a:t>
            </a:r>
          </a:p>
          <a:p>
            <a:pPr lvl="0" algn="just" fontAlgn="auto">
              <a:spcBef>
                <a:spcPts val="0"/>
              </a:spcBef>
              <a:spcAft>
                <a:spcPts val="0"/>
              </a:spcAft>
              <a:buFont typeface="Wingdings" pitchFamily="2" charset="2"/>
              <a:buChar char="v"/>
            </a:pPr>
            <a:r>
              <a:rPr lang="tr-TR" altLang="tr-TR" sz="1600" dirty="0">
                <a:latin typeface="Calibri" panose="020F0502020204030204" pitchFamily="34" charset="0"/>
                <a:cs typeface="Calibri" panose="020F0502020204030204" pitchFamily="34" charset="0"/>
              </a:rPr>
              <a:t>Aylık prim ve hizmet belgesini </a:t>
            </a:r>
            <a:r>
              <a:rPr lang="tr-TR" altLang="tr-TR" sz="1600" b="1" dirty="0">
                <a:latin typeface="Calibri" panose="020F0502020204030204" pitchFamily="34" charset="0"/>
                <a:cs typeface="Calibri" panose="020F0502020204030204" pitchFamily="34" charset="0"/>
              </a:rPr>
              <a:t>yasal süresi içinde Kuruma verilmesi</a:t>
            </a:r>
            <a:r>
              <a:rPr lang="tr-TR" altLang="tr-TR" sz="1600" dirty="0">
                <a:latin typeface="Calibri" panose="020F0502020204030204" pitchFamily="34" charset="0"/>
                <a:cs typeface="Calibri" panose="020F0502020204030204" pitchFamily="34" charset="0"/>
              </a:rPr>
              <a:t>,</a:t>
            </a:r>
          </a:p>
          <a:p>
            <a:pPr lvl="0" algn="just" fontAlgn="auto">
              <a:lnSpc>
                <a:spcPct val="150000"/>
              </a:lnSpc>
              <a:spcBef>
                <a:spcPts val="0"/>
              </a:spcBef>
              <a:spcAft>
                <a:spcPts val="0"/>
              </a:spcAft>
            </a:pPr>
            <a:r>
              <a:rPr lang="tr-TR" altLang="tr-TR" sz="1600" dirty="0">
                <a:latin typeface="Calibri" panose="020F0502020204030204" pitchFamily="34" charset="0"/>
                <a:cs typeface="Calibri" panose="020F0502020204030204" pitchFamily="34" charset="0"/>
              </a:rPr>
              <a:t>    gerekmektedir.</a:t>
            </a:r>
          </a:p>
        </p:txBody>
      </p:sp>
    </p:spTree>
    <p:extLst>
      <p:ext uri="{BB962C8B-B14F-4D97-AF65-F5344CB8AC3E}">
        <p14:creationId xmlns:p14="http://schemas.microsoft.com/office/powerpoint/2010/main" val="998230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YARARLANMA SÜRESİ</a:t>
            </a:r>
          </a:p>
        </p:txBody>
      </p:sp>
      <p:sp>
        <p:nvSpPr>
          <p:cNvPr id="3" name="İçerik Yer Tutucusu 2"/>
          <p:cNvSpPr>
            <a:spLocks noGrp="1"/>
          </p:cNvSpPr>
          <p:nvPr>
            <p:ph idx="1"/>
          </p:nvPr>
        </p:nvSpPr>
        <p:spPr>
          <a:xfrm>
            <a:off x="304800" y="1071546"/>
            <a:ext cx="8610600" cy="5453798"/>
          </a:xfrm>
        </p:spPr>
        <p:txBody>
          <a:bodyPr/>
          <a:lstStyle/>
          <a:p>
            <a:pPr marL="0" indent="0" algn="ctr">
              <a:buClr>
                <a:srgbClr val="046CA6"/>
              </a:buClr>
              <a:buNone/>
              <a:defRPr/>
            </a:pPr>
            <a:endParaRPr lang="tr-TR" sz="1600" u="sng" dirty="0">
              <a:solidFill>
                <a:srgbClr val="046CA6"/>
              </a:solidFill>
            </a:endParaRPr>
          </a:p>
          <a:p>
            <a:pPr marL="0" indent="0" algn="ctr">
              <a:buClr>
                <a:srgbClr val="046CA6"/>
              </a:buClr>
              <a:buNone/>
              <a:defRPr/>
            </a:pPr>
            <a:endParaRPr lang="tr-TR" sz="1600" u="sng" dirty="0">
              <a:solidFill>
                <a:srgbClr val="046CA6"/>
              </a:solidFill>
            </a:endParaRPr>
          </a:p>
          <a:p>
            <a:pPr marL="0" indent="0" algn="ctr">
              <a:buClr>
                <a:srgbClr val="046CA6"/>
              </a:buClr>
              <a:buNone/>
              <a:defRPr/>
            </a:pPr>
            <a:r>
              <a:rPr lang="tr-TR" sz="1600" u="sng" dirty="0">
                <a:solidFill>
                  <a:srgbClr val="046CA6"/>
                </a:solidFill>
              </a:rPr>
              <a:t>Kurumlar vergisi mükellefi olan işverenlerden Kültür ve Turizm Bakanlığından</a:t>
            </a:r>
          </a:p>
          <a:p>
            <a:pPr algn="just">
              <a:buClr>
                <a:srgbClr val="046CA6"/>
              </a:buClr>
              <a:defRPr/>
            </a:pPr>
            <a:endParaRPr lang="tr-TR" sz="1600" dirty="0">
              <a:solidFill>
                <a:srgbClr val="046CA6"/>
              </a:solidFill>
            </a:endParaRPr>
          </a:p>
          <a:p>
            <a:pPr algn="just">
              <a:spcBef>
                <a:spcPts val="0"/>
              </a:spcBef>
              <a:buClr>
                <a:srgbClr val="046CA6"/>
              </a:buClr>
              <a:buFont typeface="Wingdings" pitchFamily="2" charset="2"/>
              <a:buChar char="v"/>
              <a:defRPr/>
            </a:pPr>
            <a:r>
              <a:rPr lang="tr-TR" sz="1600" dirty="0">
                <a:solidFill>
                  <a:srgbClr val="046CA6"/>
                </a:solidFill>
              </a:rPr>
              <a:t>«</a:t>
            </a:r>
            <a:r>
              <a:rPr lang="tr-TR" sz="1600" b="0" dirty="0">
                <a:solidFill>
                  <a:srgbClr val="046CA6"/>
                </a:solidFill>
              </a:rPr>
              <a:t>Kültür Yatırım Belgesi» almış olan işverenler söz konusu belgenin alındığı tarihten itibaren yatırım aşamasında 3 yılı aşmamak kaydıyla,</a:t>
            </a:r>
            <a:r>
              <a:rPr lang="tr-TR" sz="1600" b="0" dirty="0"/>
              <a:t> işyerlerinde fiilen çalışan sigortalıların prime esas kazançları üzerinden hesaplanan sigorta primi işveren </a:t>
            </a:r>
            <a:r>
              <a:rPr lang="tr-TR" sz="1600" b="0" dirty="0">
                <a:solidFill>
                  <a:srgbClr val="046CA6"/>
                </a:solidFill>
              </a:rPr>
              <a:t>hissesinin %50’si,</a:t>
            </a:r>
          </a:p>
          <a:p>
            <a:pPr algn="just">
              <a:buClr>
                <a:srgbClr val="046CA6"/>
              </a:buClr>
              <a:buFont typeface="Wingdings" pitchFamily="2" charset="2"/>
              <a:buChar char="v"/>
              <a:defRPr/>
            </a:pPr>
            <a:endParaRPr lang="tr-TR" sz="1600" b="0" dirty="0">
              <a:solidFill>
                <a:srgbClr val="046CA6"/>
              </a:solidFill>
            </a:endParaRPr>
          </a:p>
          <a:p>
            <a:pPr algn="just">
              <a:spcBef>
                <a:spcPts val="1200"/>
              </a:spcBef>
              <a:spcAft>
                <a:spcPts val="1200"/>
              </a:spcAft>
              <a:buClr>
                <a:srgbClr val="046CA6"/>
              </a:buClr>
              <a:buFont typeface="Wingdings" pitchFamily="2" charset="2"/>
              <a:buChar char="v"/>
              <a:defRPr/>
            </a:pPr>
            <a:r>
              <a:rPr lang="tr-TR" sz="1600" b="0" dirty="0">
                <a:solidFill>
                  <a:srgbClr val="046CA6"/>
                </a:solidFill>
              </a:rPr>
              <a:t>«Kültür Girişim Belgesi» almış olan işverenler söz konusu belgenin alındığı tarihten işletme aşamasında 7 yılı aşmamak kaydıyla </a:t>
            </a:r>
            <a:r>
              <a:rPr lang="tr-TR" sz="1600" b="0" dirty="0"/>
              <a:t>işyerlerinde fiilen çalışan sigortalıların ise prime esas kazançları üzerinden hesaplanan sigorta primi işveren </a:t>
            </a:r>
            <a:r>
              <a:rPr lang="tr-TR" sz="1600" b="0" dirty="0">
                <a:solidFill>
                  <a:srgbClr val="046CA6"/>
                </a:solidFill>
              </a:rPr>
              <a:t>hissesinin %25’i, </a:t>
            </a:r>
          </a:p>
          <a:p>
            <a:pPr marL="0" indent="0" algn="just">
              <a:spcBef>
                <a:spcPts val="1200"/>
              </a:spcBef>
              <a:spcAft>
                <a:spcPts val="1200"/>
              </a:spcAft>
              <a:buClr>
                <a:srgbClr val="046CA6"/>
              </a:buClr>
              <a:buNone/>
              <a:defRPr/>
            </a:pPr>
            <a:r>
              <a:rPr lang="tr-TR" sz="1600" b="0" dirty="0"/>
              <a:t>        Kültür ve Turizm Bakanlığı bütçesine konulan ödenekten karşılanmaktadır.</a:t>
            </a:r>
            <a:endParaRPr lang="tr-TR" sz="1600" b="0" dirty="0">
              <a:solidFill>
                <a:srgbClr val="046CA6"/>
              </a:solidFill>
            </a:endParaRPr>
          </a:p>
          <a:p>
            <a:pPr marL="0" indent="0">
              <a:buNone/>
            </a:pPr>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a:t>  </a:t>
            </a:r>
            <a:endParaRPr lang="tr-TR" sz="1400" dirty="0"/>
          </a:p>
        </p:txBody>
      </p:sp>
    </p:spTree>
    <p:extLst>
      <p:ext uri="{BB962C8B-B14F-4D97-AF65-F5344CB8AC3E}">
        <p14:creationId xmlns:p14="http://schemas.microsoft.com/office/powerpoint/2010/main" val="336650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kern="1200" dirty="0"/>
              <a:t>YARARLANMA ŞARTLARI-</a:t>
            </a:r>
            <a:br>
              <a:rPr lang="tr-TR" sz="2200" b="1" kern="1200" dirty="0"/>
            </a:br>
            <a:r>
              <a:rPr lang="tr-TR" sz="2200" b="1" kern="1200" dirty="0"/>
              <a:t>DİĞER TEŞVİK VE DESTEKLERLE BİRLİKTE UYGULAMA</a:t>
            </a:r>
            <a:endParaRPr lang="tr-TR" sz="2200" dirty="0"/>
          </a:p>
        </p:txBody>
      </p:sp>
      <p:sp>
        <p:nvSpPr>
          <p:cNvPr id="3" name="İçerik Yer Tutucusu 2"/>
          <p:cNvSpPr>
            <a:spLocks noGrp="1"/>
          </p:cNvSpPr>
          <p:nvPr>
            <p:ph idx="1"/>
          </p:nvPr>
        </p:nvSpPr>
        <p:spPr>
          <a:xfrm>
            <a:off x="323528" y="764704"/>
            <a:ext cx="8610600" cy="5760640"/>
          </a:xfrm>
        </p:spPr>
        <p:txBody>
          <a:bodyPr/>
          <a:lstStyle/>
          <a:p>
            <a:pPr marL="0" lvl="0" indent="0" algn="just" eaLnBrk="1" fontAlgn="auto" hangingPunct="1">
              <a:lnSpc>
                <a:spcPct val="90000"/>
              </a:lnSpc>
              <a:spcBef>
                <a:spcPts val="600"/>
              </a:spcBef>
              <a:spcAft>
                <a:spcPts val="600"/>
              </a:spcAft>
              <a:buClrTx/>
              <a:buNone/>
              <a:tabLst>
                <a:tab pos="4848225" algn="l"/>
              </a:tabLst>
            </a:pPr>
            <a:r>
              <a:rPr lang="tr-TR" sz="1600" u="sng" kern="1200" dirty="0"/>
              <a:t>YARARLANMA ŞARTLARI</a:t>
            </a:r>
          </a:p>
          <a:p>
            <a:pPr lvl="0" algn="just" eaLnBrk="1" fontAlgn="auto" hangingPunct="1">
              <a:spcBef>
                <a:spcPts val="600"/>
              </a:spcBef>
              <a:spcAft>
                <a:spcPts val="600"/>
              </a:spcAft>
              <a:buFont typeface="Wingdings" pitchFamily="2" charset="2"/>
              <a:buChar char="v"/>
              <a:defRPr/>
            </a:pPr>
            <a:r>
              <a:rPr lang="tr-TR" sz="1600" b="0" kern="1200" dirty="0">
                <a:cs typeface="Times New Roman" pitchFamily="18" charset="0"/>
              </a:rPr>
              <a:t>Aylık prim ve hizmet belgesinin </a:t>
            </a:r>
            <a:r>
              <a:rPr lang="tr-TR" sz="1600" kern="1200" dirty="0">
                <a:cs typeface="Times New Roman" pitchFamily="18" charset="0"/>
              </a:rPr>
              <a:t>yasal süresi içinde </a:t>
            </a:r>
            <a:r>
              <a:rPr lang="tr-TR" sz="1600" b="0" kern="1200" dirty="0">
                <a:cs typeface="Times New Roman" pitchFamily="18" charset="0"/>
              </a:rPr>
              <a:t>Kuruma verilmesi, </a:t>
            </a:r>
          </a:p>
          <a:p>
            <a:pPr algn="just" eaLnBrk="1" fontAlgn="auto" hangingPunct="1">
              <a:spcBef>
                <a:spcPts val="600"/>
              </a:spcBef>
              <a:spcAft>
                <a:spcPts val="600"/>
              </a:spcAft>
              <a:buFont typeface="Wingdings" pitchFamily="2" charset="2"/>
              <a:buChar char="v"/>
              <a:defRPr/>
            </a:pPr>
            <a:r>
              <a:rPr lang="tr-TR" sz="1600" b="0" kern="1200" dirty="0">
                <a:cs typeface="Times New Roman" pitchFamily="18" charset="0"/>
              </a:rPr>
              <a:t>İşverence ödenmesi gereken primlerin </a:t>
            </a:r>
            <a:r>
              <a:rPr lang="tr-TR" sz="1600" kern="1200" dirty="0">
                <a:cs typeface="Times New Roman" pitchFamily="18" charset="0"/>
              </a:rPr>
              <a:t>yasal süresi içinde </a:t>
            </a:r>
            <a:r>
              <a:rPr lang="tr-TR" sz="1600" b="0" kern="1200" dirty="0">
                <a:cs typeface="Times New Roman" pitchFamily="18" charset="0"/>
              </a:rPr>
              <a:t>ödenmesi,    </a:t>
            </a:r>
          </a:p>
          <a:p>
            <a:pPr lvl="0" algn="just" eaLnBrk="1" fontAlgn="auto" hangingPunct="1">
              <a:spcBef>
                <a:spcPts val="600"/>
              </a:spcBef>
              <a:spcAft>
                <a:spcPts val="600"/>
              </a:spcAft>
              <a:buFont typeface="Wingdings" pitchFamily="2" charset="2"/>
              <a:buChar char="v"/>
              <a:defRPr/>
            </a:pPr>
            <a:r>
              <a:rPr lang="tr-TR" sz="1600" b="0" kern="1200" dirty="0">
                <a:cs typeface="Times New Roman" pitchFamily="18" charset="0"/>
              </a:rPr>
              <a:t>Kuruma sigorta primi, işsizlik sigortası primi, idari para cezası ve bunlara ilişkin gecikme zammı ve gecikme cezası borcu bulunmaması ya da yapılandırılmış/taksitlendirilmiş olması ve bozma koşuluna girmemiş olması,</a:t>
            </a:r>
            <a:endParaRPr lang="tr-TR" altLang="tr-TR" sz="1600" b="0" kern="1200" dirty="0">
              <a:cs typeface="Times New Roman" pitchFamily="18" charset="0"/>
            </a:endParaRPr>
          </a:p>
          <a:p>
            <a:pPr lvl="0" algn="just" eaLnBrk="1" fontAlgn="auto" hangingPunct="1">
              <a:spcBef>
                <a:spcPts val="600"/>
              </a:spcBef>
              <a:spcAft>
                <a:spcPts val="600"/>
              </a:spcAft>
              <a:buFont typeface="Wingdings" pitchFamily="2" charset="2"/>
              <a:buChar char="v"/>
              <a:defRPr/>
            </a:pPr>
            <a:r>
              <a:rPr lang="tr-TR" altLang="tr-TR" sz="1600" kern="1200" dirty="0">
                <a:cs typeface="Times New Roman" pitchFamily="18" charset="0"/>
              </a:rPr>
              <a:t>Kayıt dışı </a:t>
            </a:r>
            <a:r>
              <a:rPr lang="tr-TR" altLang="tr-TR" sz="1600" b="0" kern="1200" dirty="0">
                <a:cs typeface="Times New Roman" pitchFamily="18" charset="0"/>
              </a:rPr>
              <a:t>sigortalı çalıştırılmaması ya da </a:t>
            </a:r>
            <a:r>
              <a:rPr lang="tr-TR" altLang="tr-TR" sz="1600" kern="1200" dirty="0">
                <a:cs typeface="Times New Roman" pitchFamily="18" charset="0"/>
              </a:rPr>
              <a:t>sahte sigortalı </a:t>
            </a:r>
            <a:r>
              <a:rPr lang="tr-TR" altLang="tr-TR" sz="1600" b="0" kern="1200" dirty="0">
                <a:cs typeface="Times New Roman" pitchFamily="18" charset="0"/>
              </a:rPr>
              <a:t>bildiriminde bulunulmaması,</a:t>
            </a:r>
          </a:p>
          <a:p>
            <a:pPr marL="0" lvl="0" indent="0" algn="just" eaLnBrk="1" fontAlgn="auto" hangingPunct="1">
              <a:spcBef>
                <a:spcPts val="600"/>
              </a:spcBef>
              <a:spcAft>
                <a:spcPts val="600"/>
              </a:spcAft>
              <a:buClr>
                <a:schemeClr val="tx2"/>
              </a:buClr>
              <a:buNone/>
              <a:defRPr/>
            </a:pPr>
            <a:r>
              <a:rPr lang="tr-TR" altLang="tr-TR" sz="1600" b="0" kern="1200" dirty="0">
                <a:cs typeface="Times New Roman" pitchFamily="18" charset="0"/>
              </a:rPr>
              <a:t>       gerekmektedir.</a:t>
            </a:r>
          </a:p>
          <a:p>
            <a:pPr marL="0" lvl="0" indent="0" algn="just" eaLnBrk="1" fontAlgn="auto" hangingPunct="1">
              <a:spcBef>
                <a:spcPts val="0"/>
              </a:spcBef>
              <a:spcAft>
                <a:spcPts val="0"/>
              </a:spcAft>
              <a:buClrTx/>
              <a:buNone/>
            </a:pPr>
            <a:r>
              <a:rPr lang="tr-TR" altLang="tr-TR" sz="1600" u="sng" kern="1200" dirty="0">
                <a:cs typeface="Times New Roman" pitchFamily="18" charset="0"/>
              </a:rPr>
              <a:t>DİĞER TEŞVİKLERLE BİRLİKTE UYGULAMA</a:t>
            </a:r>
          </a:p>
          <a:p>
            <a:pPr marL="0" lvl="0" indent="0" algn="just" eaLnBrk="1" fontAlgn="auto" hangingPunct="1">
              <a:spcAft>
                <a:spcPts val="0"/>
              </a:spcAft>
              <a:buClr>
                <a:srgbClr val="046CA6"/>
              </a:buClr>
              <a:buNone/>
            </a:pPr>
            <a:r>
              <a:rPr lang="tr-TR" sz="1600" u="sng" kern="1200" dirty="0">
                <a:cs typeface="Times New Roman" pitchFamily="18" charset="0"/>
              </a:rPr>
              <a:t>01.03.2011 Öncesi:</a:t>
            </a:r>
          </a:p>
          <a:p>
            <a:pPr marL="0" lvl="0" indent="0" algn="just" eaLnBrk="1" fontAlgn="auto" hangingPunct="1">
              <a:spcAft>
                <a:spcPts val="0"/>
              </a:spcAft>
              <a:buClr>
                <a:srgbClr val="00003E"/>
              </a:buClr>
              <a:buNone/>
            </a:pPr>
            <a:r>
              <a:rPr lang="tr-TR" sz="1600" b="0" kern="1200" dirty="0">
                <a:cs typeface="Times New Roman" pitchFamily="18" charset="0"/>
              </a:rPr>
              <a:t>Diğer teşvik kanunlarına istinaden işveren hissesi sigorta prim teşviki uygulamasından yararlanmakta olan işverenlerin, teşvik kapsamına giren sigortalılarından dolayı aynı dönem için ve mükerrer olarak beş puanlık prim indiriminden yararlanmaları </a:t>
            </a:r>
            <a:r>
              <a:rPr lang="tr-TR" sz="1600" kern="1200" dirty="0">
                <a:cs typeface="Times New Roman" pitchFamily="18" charset="0"/>
              </a:rPr>
              <a:t>mümkün bulunmamaktadır.</a:t>
            </a:r>
          </a:p>
          <a:p>
            <a:pPr marL="0" lvl="0" indent="0" algn="just" eaLnBrk="1" fontAlgn="auto" hangingPunct="1">
              <a:spcAft>
                <a:spcPts val="0"/>
              </a:spcAft>
              <a:buClr>
                <a:srgbClr val="00003E"/>
              </a:buClr>
              <a:buNone/>
            </a:pPr>
            <a:r>
              <a:rPr lang="tr-TR" sz="1600" u="sng" kern="1200" dirty="0">
                <a:cs typeface="Times New Roman" pitchFamily="18" charset="0"/>
              </a:rPr>
              <a:t>01.03.2011 Sonrası:</a:t>
            </a:r>
          </a:p>
          <a:p>
            <a:pPr marL="0" lvl="0" indent="0" algn="just" eaLnBrk="1" fontAlgn="auto" hangingPunct="1">
              <a:spcAft>
                <a:spcPts val="0"/>
              </a:spcAft>
              <a:buClr>
                <a:srgbClr val="00003E"/>
              </a:buClr>
              <a:buNone/>
            </a:pPr>
            <a:r>
              <a:rPr lang="tr-TR" sz="1600" b="0" kern="1200" dirty="0">
                <a:cs typeface="Times New Roman" pitchFamily="18" charset="0"/>
              </a:rPr>
              <a:t>4447 sayılı Kanunun 50 </a:t>
            </a:r>
            <a:r>
              <a:rPr lang="tr-TR" sz="1600" b="0" kern="1200" dirty="0" err="1">
                <a:cs typeface="Times New Roman" pitchFamily="18" charset="0"/>
              </a:rPr>
              <a:t>nci</a:t>
            </a:r>
            <a:r>
              <a:rPr lang="tr-TR" sz="1600" b="0" kern="1200" dirty="0">
                <a:cs typeface="Times New Roman" pitchFamily="18" charset="0"/>
              </a:rPr>
              <a:t> ve geçici 19 uncu maddelerinde öngörülen prim destekleri hariç diğer teşvik Kanunları kapsamına giren bir sigortalı için, işyerinin; yasal ödeme süresi geçmiş prim, idari para cezası ve bunlara ilişkin gecikme cezası ve gecikme zammı borcunun bulunmaması halinde, </a:t>
            </a:r>
            <a:r>
              <a:rPr lang="tr-TR" sz="1600" kern="1200" dirty="0">
                <a:cs typeface="Times New Roman" pitchFamily="18" charset="0"/>
              </a:rPr>
              <a:t>öncelikle beş puanlık prim indiriminden</a:t>
            </a:r>
            <a:r>
              <a:rPr lang="tr-TR" sz="1600" b="0" kern="1200" dirty="0">
                <a:cs typeface="Times New Roman" pitchFamily="18" charset="0"/>
              </a:rPr>
              <a:t>, ardından diğer kanunlarda öngörülen teşvik ve desteklerden yararlanılabilecektir.</a:t>
            </a: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4443040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SOSYAL HİZMETLERDEN YARARLANANLARIN İSTİHDAMINA YÖNELİK TEŞVİK</a:t>
            </a:r>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600" u="sng" dirty="0">
                <a:cs typeface="Calibri" panose="020F0502020204030204" pitchFamily="34" charset="0"/>
              </a:rPr>
              <a:t>YASAL 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a:solidFill>
                  <a:srgbClr val="046CA6"/>
                </a:solidFill>
                <a:cs typeface="Calibri" panose="020F0502020204030204" pitchFamily="34" charset="0"/>
              </a:rPr>
              <a:t>2828 sayılı Sosyal Hizmetler Kanununun ek 1. maddesi</a:t>
            </a:r>
          </a:p>
          <a:p>
            <a:pPr>
              <a:buFont typeface="Wingdings" panose="05000000000000000000" pitchFamily="2" charset="2"/>
              <a:buChar char="v"/>
              <a:defRPr/>
            </a:pPr>
            <a:r>
              <a:rPr lang="tr-TR" sz="1600" dirty="0">
                <a:solidFill>
                  <a:srgbClr val="046CA6"/>
                </a:solidFill>
                <a:cs typeface="Calibri" panose="020F0502020204030204" pitchFamily="34" charset="0"/>
              </a:rPr>
              <a:t>2018/7 sayılı Genelge</a:t>
            </a:r>
          </a:p>
          <a:p>
            <a:pPr>
              <a:buFont typeface="Wingdings" panose="05000000000000000000" pitchFamily="2" charset="2"/>
              <a:buChar char="v"/>
              <a:defRPr/>
            </a:pPr>
            <a:endParaRPr lang="tr-TR" sz="1600" dirty="0">
              <a:solidFill>
                <a:srgbClr val="046CA6"/>
              </a:solidFill>
              <a:cs typeface="Calibri" panose="020F0502020204030204" pitchFamily="34" charset="0"/>
            </a:endParaRPr>
          </a:p>
          <a:p>
            <a:pPr marL="0" indent="0">
              <a:buNone/>
              <a:defRPr/>
            </a:pPr>
            <a:r>
              <a:rPr lang="tr-TR" sz="1600" u="sng" dirty="0">
                <a:solidFill>
                  <a:srgbClr val="046CA6"/>
                </a:solidFill>
                <a:cs typeface="Calibri" panose="020F0502020204030204" pitchFamily="34" charset="0"/>
                <a:sym typeface="Wingdings" pitchFamily="2" charset="2"/>
              </a:rPr>
              <a:t>BAŞLAMA TARİHİ</a:t>
            </a:r>
            <a:r>
              <a:rPr lang="tr-TR" sz="1600" dirty="0">
                <a:solidFill>
                  <a:srgbClr val="046CA6"/>
                </a:solidFill>
                <a:cs typeface="Calibri" panose="020F0502020204030204" pitchFamily="34" charset="0"/>
                <a:sym typeface="Wingdings" pitchFamily="2" charset="2"/>
              </a:rPr>
              <a:t>	                :  </a:t>
            </a:r>
            <a:r>
              <a:rPr lang="tr-TR" sz="1600" b="0" dirty="0">
                <a:solidFill>
                  <a:srgbClr val="046CA6"/>
                </a:solidFill>
                <a:cs typeface="Calibri" panose="020F0502020204030204" pitchFamily="34" charset="0"/>
                <a:sym typeface="Wingdings" pitchFamily="2" charset="2"/>
              </a:rPr>
              <a:t>19/2/2014</a:t>
            </a:r>
          </a:p>
          <a:p>
            <a:pPr marL="0" indent="0">
              <a:buNone/>
              <a:defRPr/>
            </a:pPr>
            <a:r>
              <a:rPr lang="tr-TR" sz="1600" u="sng" dirty="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  </a:t>
            </a:r>
            <a:r>
              <a:rPr lang="tr-TR" sz="1600" b="0" dirty="0">
                <a:solidFill>
                  <a:srgbClr val="046CA6"/>
                </a:solidFill>
                <a:cs typeface="Calibri" panose="020F0502020204030204" pitchFamily="34" charset="0"/>
                <a:sym typeface="Wingdings" pitchFamily="2" charset="2"/>
              </a:rPr>
              <a:t>Hazine ve Maliye Bakanlığı</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a:cs typeface="Calibri" panose="020F0502020204030204" pitchFamily="34" charset="0"/>
              </a:rPr>
              <a:t>ÖRNEK:</a:t>
            </a:r>
          </a:p>
          <a:p>
            <a:pPr marL="0" lvl="0" indent="0" fontAlgn="auto">
              <a:spcBef>
                <a:spcPts val="0"/>
              </a:spcBef>
              <a:spcAft>
                <a:spcPts val="0"/>
              </a:spcAft>
              <a:buNone/>
              <a:defRPr/>
            </a:pPr>
            <a:r>
              <a:rPr lang="tr-TR" sz="1600" b="0" dirty="0">
                <a:cs typeface="Calibri" panose="020F0502020204030204" pitchFamily="34" charset="0"/>
              </a:rPr>
              <a:t>Kuruma borcu bulunmayan (S) Ltd. Şti işyerinde 20/11/2018 tarihinde işe başlayan ve kapsamda olan sigortalının 2019/Ocak ayına ilişkin SPEK tutarının 3.000 TL ve  prim ödeme gün sayısının 30 olduğu varsayıldığında,</a:t>
            </a:r>
          </a:p>
          <a:p>
            <a:pPr marL="0" indent="0" algn="just">
              <a:buNone/>
            </a:pPr>
            <a:r>
              <a:rPr lang="tr-TR" sz="1600" b="0" dirty="0">
                <a:cs typeface="Calibri" panose="020F0502020204030204" pitchFamily="34" charset="0"/>
              </a:rPr>
              <a:t>	</a:t>
            </a:r>
          </a:p>
          <a:p>
            <a:pPr marL="0" indent="0" algn="just">
              <a:buNone/>
            </a:pPr>
            <a:r>
              <a:rPr lang="tr-TR" sz="1600" b="0" dirty="0">
                <a:cs typeface="Calibri" panose="020F0502020204030204" pitchFamily="34" charset="0"/>
              </a:rPr>
              <a:t>3.000*5/100            = 150 TL        Beş puan indirim karşılığı Hazine ve Maliye Bakanlığınca</a:t>
            </a:r>
          </a:p>
          <a:p>
            <a:pPr marL="0" indent="0" algn="just">
              <a:buNone/>
            </a:pPr>
            <a:r>
              <a:rPr lang="tr-TR" sz="1600" b="0" dirty="0">
                <a:cs typeface="Calibri" panose="020F0502020204030204" pitchFamily="34" charset="0"/>
              </a:rPr>
              <a:t>2.558,40*32,5/100 = 831,48       2828 sayılı Kanun karşılığı </a:t>
            </a:r>
          </a:p>
          <a:p>
            <a:pPr marL="0" indent="0" algn="just">
              <a:buNone/>
            </a:pPr>
            <a:endParaRPr lang="tr-TR" sz="1600" b="0" dirty="0">
              <a:cs typeface="Calibri" panose="020F0502020204030204" pitchFamily="34" charset="0"/>
            </a:endParaRPr>
          </a:p>
          <a:p>
            <a:pPr marL="0" indent="0" algn="just">
              <a:buNone/>
            </a:pPr>
            <a:r>
              <a:rPr lang="tr-TR" sz="1600" dirty="0">
                <a:cs typeface="Calibri" panose="020F0502020204030204" pitchFamily="34" charset="0"/>
              </a:rPr>
              <a:t>İşverence ödenmesi gereken= </a:t>
            </a:r>
            <a:r>
              <a:rPr lang="tr-TR" sz="1600" b="0" dirty="0">
                <a:cs typeface="Calibri" panose="020F0502020204030204" pitchFamily="34" charset="0"/>
              </a:rPr>
              <a:t>(3.000*37,5%)-(150+831,48)</a:t>
            </a:r>
          </a:p>
          <a:p>
            <a:pPr marL="0" indent="0" algn="just">
              <a:buNone/>
            </a:pPr>
            <a:r>
              <a:rPr lang="tr-TR" sz="1600" b="0" dirty="0">
                <a:cs typeface="Calibri" panose="020F0502020204030204" pitchFamily="34" charset="0"/>
              </a:rPr>
              <a:t>	                                = 1.125 – 981,148=</a:t>
            </a:r>
            <a:r>
              <a:rPr lang="tr-TR" sz="1600" dirty="0">
                <a:cs typeface="Calibri" panose="020F0502020204030204" pitchFamily="34" charset="0"/>
              </a:rPr>
              <a:t>143,52 TL olacaktır.</a:t>
            </a:r>
          </a:p>
          <a:p>
            <a:pPr marL="0" lvl="0" indent="0" fontAlgn="auto">
              <a:spcBef>
                <a:spcPts val="0"/>
              </a:spcBef>
              <a:spcAft>
                <a:spcPts val="0"/>
              </a:spcAft>
              <a:buNone/>
              <a:defRPr/>
            </a:pPr>
            <a:endParaRPr lang="tr-TR" altLang="tr-TR" sz="1600" b="0" u="sng" dirty="0">
              <a:cs typeface="Calibri" panose="020F0502020204030204" pitchFamily="34" charset="0"/>
            </a:endParaRP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980308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indent="0">
              <a:spcBef>
                <a:spcPts val="0"/>
              </a:spcBef>
              <a:buNone/>
            </a:pPr>
            <a:endParaRPr lang="tr-TR" sz="1600" u="sng" dirty="0">
              <a:cs typeface="Calibri" panose="020F0502020204030204" pitchFamily="34" charset="0"/>
            </a:endParaRPr>
          </a:p>
          <a:p>
            <a:pPr marL="0" indent="0">
              <a:spcBef>
                <a:spcPts val="0"/>
              </a:spcBef>
              <a:buNone/>
            </a:pPr>
            <a:endParaRPr lang="tr-TR" sz="1600" u="sng" dirty="0">
              <a:cs typeface="Calibri" panose="020F0502020204030204" pitchFamily="34" charset="0"/>
            </a:endParaRPr>
          </a:p>
          <a:p>
            <a:pPr marL="0" indent="0">
              <a:spcBef>
                <a:spcPts val="0"/>
              </a:spcBef>
              <a:buNone/>
            </a:pPr>
            <a:r>
              <a:rPr lang="tr-TR" sz="1600" u="sng" dirty="0">
                <a:cs typeface="Calibri" panose="020F0502020204030204" pitchFamily="34" charset="0"/>
              </a:rPr>
              <a:t>SİGORTALI YÖNÜNDEN;</a:t>
            </a:r>
            <a:endParaRPr lang="tr-TR" sz="1600" dirty="0">
              <a:cs typeface="Calibri" panose="020F0502020204030204" pitchFamily="34" charset="0"/>
            </a:endParaRPr>
          </a:p>
          <a:p>
            <a:pPr algn="just">
              <a:spcBef>
                <a:spcPts val="0"/>
              </a:spcBef>
              <a:buFont typeface="Wingdings" panose="05000000000000000000" pitchFamily="2" charset="2"/>
              <a:buChar char="v"/>
            </a:pPr>
            <a:r>
              <a:rPr lang="tr-TR" sz="1600" b="0" dirty="0"/>
              <a:t>2828 sayılı Kanunun ek 1 </a:t>
            </a:r>
            <a:r>
              <a:rPr lang="tr-TR" sz="1600" b="0" dirty="0" err="1"/>
              <a:t>nci</a:t>
            </a:r>
            <a:r>
              <a:rPr lang="tr-TR" sz="1600" b="0" dirty="0"/>
              <a:t> maddesi kapsamında olup, istihdam hakkından yararlanmamış olması, istihdam hakkından yararlanmış ancak memuriyetle ilişiği kesilenler, kamu kurumlarında istihdamı sağlanmamış olanlar </a:t>
            </a:r>
            <a:r>
              <a:rPr lang="tr-TR" sz="1600" b="0" dirty="0">
                <a:cs typeface="Calibri" panose="020F0502020204030204" pitchFamily="34" charset="0"/>
              </a:rPr>
              <a:t>Türkiye İş Kurumu’na kayıtlı işsiz olması,</a:t>
            </a:r>
          </a:p>
          <a:p>
            <a:pPr>
              <a:spcBef>
                <a:spcPts val="0"/>
              </a:spcBef>
              <a:buFont typeface="Wingdings" panose="05000000000000000000" pitchFamily="2" charset="2"/>
              <a:buChar char="v"/>
            </a:pPr>
            <a:r>
              <a:rPr lang="tr-TR" sz="1600" b="0" dirty="0"/>
              <a:t>19/2/2014 tarihi ve sonrasında işe alınmış olması,</a:t>
            </a:r>
          </a:p>
          <a:p>
            <a:pPr>
              <a:spcBef>
                <a:spcPts val="0"/>
              </a:spcBef>
              <a:buFont typeface="Wingdings" panose="05000000000000000000" pitchFamily="2" charset="2"/>
              <a:buChar char="v"/>
            </a:pPr>
            <a:endParaRPr lang="tr-TR" sz="1600" b="0" dirty="0">
              <a:cs typeface="Calibri" panose="020F0502020204030204" pitchFamily="34" charset="0"/>
            </a:endParaRPr>
          </a:p>
          <a:p>
            <a:pPr marL="0" indent="0">
              <a:buNone/>
            </a:pPr>
            <a:r>
              <a:rPr lang="tr-TR" sz="1600" u="sng" dirty="0"/>
              <a:t>İŞVEREN YÖNÜNDEN;</a:t>
            </a:r>
            <a:endParaRPr lang="tr-TR" sz="1600" dirty="0"/>
          </a:p>
          <a:p>
            <a:pPr algn="just">
              <a:buFont typeface="Wingdings" panose="05000000000000000000" pitchFamily="2" charset="2"/>
              <a:buChar char="v"/>
            </a:pPr>
            <a:r>
              <a:rPr lang="tr-TR" sz="1600" b="0" dirty="0"/>
              <a:t>Özel sektör işvereni olması, </a:t>
            </a:r>
          </a:p>
          <a:p>
            <a:pPr algn="just">
              <a:buFont typeface="Wingdings" panose="05000000000000000000" pitchFamily="2" charset="2"/>
              <a:buChar char="v"/>
            </a:pPr>
            <a:r>
              <a:rPr lang="tr-TR" sz="1600" b="0" dirty="0" err="1"/>
              <a:t>APHB’nin</a:t>
            </a:r>
            <a:r>
              <a:rPr lang="tr-TR" sz="1600" b="0" dirty="0"/>
              <a:t> yasal süresi içinde Kuruma verilmesi, </a:t>
            </a:r>
          </a:p>
          <a:p>
            <a:pPr algn="just">
              <a:buFont typeface="Wingdings" panose="05000000000000000000" pitchFamily="2" charset="2"/>
              <a:buChar char="v"/>
            </a:pPr>
            <a:r>
              <a:rPr lang="tr-TR" sz="1600" b="0" dirty="0"/>
              <a:t>Tahakkuk eden primlerin yasal süresi içinde ödenmesi, </a:t>
            </a:r>
          </a:p>
          <a:p>
            <a:pPr marL="0" indent="0" algn="just">
              <a:buNone/>
            </a:pPr>
            <a:r>
              <a:rPr lang="tr-TR" sz="1600" b="0" dirty="0"/>
              <a:t>      </a:t>
            </a:r>
          </a:p>
          <a:p>
            <a:pPr marL="0" indent="0" algn="just">
              <a:buNone/>
            </a:pPr>
            <a:r>
              <a:rPr lang="tr-TR" sz="1600" b="0" dirty="0"/>
              <a:t>       </a:t>
            </a:r>
            <a:r>
              <a:rPr lang="tr-TR" sz="1600" dirty="0"/>
              <a:t>şartlarının birlikte gerçekleşmesi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2246990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SÜRESİ VE DESTEK TUTARI</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lgn="just">
              <a:buNone/>
            </a:pPr>
            <a:r>
              <a:rPr lang="tr-TR" sz="1600" b="0" dirty="0"/>
              <a:t>        </a:t>
            </a:r>
          </a:p>
          <a:p>
            <a:pPr marL="0" indent="0" algn="just">
              <a:buNone/>
            </a:pPr>
            <a:r>
              <a:rPr lang="tr-TR" sz="1600" u="sng" dirty="0"/>
              <a:t>YARARLANMA SÜRESİ:</a:t>
            </a:r>
          </a:p>
          <a:p>
            <a:pPr marL="0" indent="0" algn="just">
              <a:buNone/>
            </a:pPr>
            <a:r>
              <a:rPr lang="tr-TR" sz="1600" b="0" dirty="0"/>
              <a:t>Sigortalının işe başladığı tarihten itibaren beş (5) yıl süreyle teşvik uygulaması sağlanacaktır.</a:t>
            </a:r>
          </a:p>
          <a:p>
            <a:pPr marL="0" indent="0" algn="just">
              <a:buNone/>
            </a:pPr>
            <a:r>
              <a:rPr lang="tr-TR" sz="1600" b="0" dirty="0"/>
              <a:t>	</a:t>
            </a:r>
          </a:p>
          <a:p>
            <a:pPr marL="0" indent="0" algn="just">
              <a:buNone/>
            </a:pPr>
            <a:endParaRPr lang="tr-TR" sz="1600" b="0" dirty="0"/>
          </a:p>
          <a:p>
            <a:pPr marL="0" indent="0" algn="just">
              <a:buNone/>
            </a:pPr>
            <a:r>
              <a:rPr lang="tr-TR" sz="1600" u="sng" dirty="0"/>
              <a:t>DESTEK TUTARI:</a:t>
            </a:r>
          </a:p>
          <a:p>
            <a:pPr marL="0" indent="0" algn="just">
              <a:buNone/>
            </a:pPr>
            <a:r>
              <a:rPr lang="tr-TR" sz="1600" b="0" dirty="0"/>
              <a:t>SPEK alt sınırı üzerinden hesaplanan sigorta primi ve işsizlik sigortası primlerinin tamamı (</a:t>
            </a:r>
            <a:r>
              <a:rPr lang="tr-TR" sz="1600" b="0" dirty="0" err="1"/>
              <a:t>sigortalı+işveren</a:t>
            </a:r>
            <a:r>
              <a:rPr lang="tr-TR" sz="1600" b="0" dirty="0"/>
              <a:t> hisseleri) Hazine ve Maliye Bakanlığınca karşılanmaktadır.</a:t>
            </a:r>
          </a:p>
          <a:p>
            <a:pPr marL="0" indent="0" algn="just">
              <a:buNone/>
            </a:pPr>
            <a:endParaRPr lang="tr-TR" sz="1600" b="0" dirty="0"/>
          </a:p>
          <a:p>
            <a:pPr marL="0" indent="0" algn="just">
              <a:spcBef>
                <a:spcPts val="0"/>
              </a:spcBef>
              <a:buNone/>
            </a:pPr>
            <a:endParaRPr lang="tr-TR" sz="1600" b="0" dirty="0"/>
          </a:p>
          <a:p>
            <a:pPr marL="0" indent="0" algn="just">
              <a:spcBef>
                <a:spcPts val="0"/>
              </a:spcBef>
              <a:buNone/>
            </a:pPr>
            <a:endParaRPr lang="tr-TR" sz="1600" b="0" dirty="0"/>
          </a:p>
          <a:p>
            <a:pPr marL="0" indent="0" algn="just" eaLnBrk="1" fontAlgn="auto" hangingPunct="1">
              <a:spcBef>
                <a:spcPct val="0"/>
              </a:spcBef>
              <a:spcAft>
                <a:spcPts val="0"/>
              </a:spcAft>
              <a:buClr>
                <a:schemeClr val="tx2"/>
              </a:buClr>
              <a:buSzPct val="95000"/>
              <a:buNone/>
              <a:defRPr/>
            </a:pPr>
            <a:endParaRPr lang="tr-TR" sz="1600" b="0" kern="1200" dirty="0">
              <a:latin typeface="Calibri"/>
            </a:endParaRPr>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536510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SOSYAL YARDIM ALANLARIN </a:t>
            </a:r>
            <a:br>
              <a:rPr lang="tr-TR" sz="2200" b="1" dirty="0"/>
            </a:br>
            <a:r>
              <a:rPr lang="tr-TR" sz="2200" b="1" dirty="0"/>
              <a:t>İSTİHDAMINA YÖNELİK TEŞVİK</a:t>
            </a:r>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600" u="sng" dirty="0">
                <a:cs typeface="Calibri" panose="020F0502020204030204" pitchFamily="34" charset="0"/>
              </a:rPr>
              <a:t>YASAL 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a:solidFill>
                  <a:srgbClr val="046CA6"/>
                </a:solidFill>
                <a:cs typeface="Calibri" panose="020F0502020204030204" pitchFamily="34" charset="0"/>
              </a:rPr>
              <a:t>3294 sayılı Sosyal Yardımlaşma ve Dayanışmayı Teşvik Kanununun ek 5. maddesi</a:t>
            </a:r>
          </a:p>
          <a:p>
            <a:pPr>
              <a:buFont typeface="Wingdings" panose="05000000000000000000" pitchFamily="2" charset="2"/>
              <a:buChar char="v"/>
              <a:defRPr/>
            </a:pPr>
            <a:r>
              <a:rPr lang="tr-TR" sz="1600" dirty="0">
                <a:solidFill>
                  <a:srgbClr val="046CA6"/>
                </a:solidFill>
                <a:cs typeface="Calibri" panose="020F0502020204030204" pitchFamily="34" charset="0"/>
              </a:rPr>
              <a:t>2018/8 sayılı Genelge</a:t>
            </a:r>
          </a:p>
          <a:p>
            <a:pPr>
              <a:buFont typeface="Wingdings" panose="05000000000000000000" pitchFamily="2" charset="2"/>
              <a:buChar char="v"/>
              <a:defRPr/>
            </a:pPr>
            <a:endParaRPr lang="tr-TR" sz="1600" dirty="0">
              <a:solidFill>
                <a:srgbClr val="046CA6"/>
              </a:solidFill>
              <a:cs typeface="Calibri" panose="020F0502020204030204" pitchFamily="34" charset="0"/>
            </a:endParaRPr>
          </a:p>
          <a:p>
            <a:pPr marL="0" indent="0">
              <a:buNone/>
              <a:defRPr/>
            </a:pPr>
            <a:r>
              <a:rPr lang="tr-TR" sz="1600" u="sng" dirty="0">
                <a:solidFill>
                  <a:srgbClr val="046CA6"/>
                </a:solidFill>
                <a:cs typeface="Calibri" panose="020F0502020204030204" pitchFamily="34" charset="0"/>
                <a:sym typeface="Wingdings" pitchFamily="2" charset="2"/>
              </a:rPr>
              <a:t>BAŞLAMA TARİHİ</a:t>
            </a:r>
            <a:r>
              <a:rPr lang="tr-TR" sz="1600" dirty="0">
                <a:solidFill>
                  <a:srgbClr val="046CA6"/>
                </a:solidFill>
                <a:cs typeface="Calibri" panose="020F0502020204030204" pitchFamily="34" charset="0"/>
                <a:sym typeface="Wingdings" pitchFamily="2" charset="2"/>
              </a:rPr>
              <a:t>	                :  </a:t>
            </a:r>
            <a:r>
              <a:rPr lang="tr-TR" sz="1600" b="0" dirty="0">
                <a:solidFill>
                  <a:srgbClr val="046CA6"/>
                </a:solidFill>
                <a:cs typeface="Calibri" panose="020F0502020204030204" pitchFamily="34" charset="0"/>
                <a:sym typeface="Wingdings" pitchFamily="2" charset="2"/>
              </a:rPr>
              <a:t>26/4/2016</a:t>
            </a:r>
          </a:p>
          <a:p>
            <a:pPr marL="0" indent="0">
              <a:buNone/>
              <a:defRPr/>
            </a:pPr>
            <a:r>
              <a:rPr lang="tr-TR" sz="1600" u="sng" dirty="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  </a:t>
            </a:r>
            <a:r>
              <a:rPr lang="tr-TR" sz="1600" b="0" dirty="0">
                <a:solidFill>
                  <a:srgbClr val="046CA6"/>
                </a:solidFill>
                <a:cs typeface="Calibri" panose="020F0502020204030204" pitchFamily="34" charset="0"/>
                <a:sym typeface="Wingdings" pitchFamily="2" charset="2"/>
              </a:rPr>
              <a:t>Aile Çalışma ve Sosyal Hizmetler Bakanlığı</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a:cs typeface="Calibri" panose="020F0502020204030204" pitchFamily="34" charset="0"/>
              </a:rPr>
              <a:t>ÖRNEK:</a:t>
            </a:r>
          </a:p>
          <a:p>
            <a:pPr marL="0" lvl="0" indent="0" fontAlgn="auto">
              <a:spcBef>
                <a:spcPts val="0"/>
              </a:spcBef>
              <a:spcAft>
                <a:spcPts val="0"/>
              </a:spcAft>
              <a:buNone/>
              <a:defRPr/>
            </a:pPr>
            <a:r>
              <a:rPr lang="tr-TR" sz="1600" b="0" dirty="0">
                <a:cs typeface="Calibri" panose="020F0502020204030204" pitchFamily="34" charset="0"/>
              </a:rPr>
              <a:t>(A) Gerçek kişisine ait işyerinde 20/11/2018 tarihinde işe başlayan ve kapsamda olan sigortalının 2019/Ocak ayına ilişkin SPEK tutarının 2.558,40 TL ve  prim ödeme gün sayısının 30 olduğu varsayıldığında,</a:t>
            </a:r>
          </a:p>
          <a:p>
            <a:pPr marL="0" indent="0" algn="just">
              <a:buNone/>
            </a:pPr>
            <a:r>
              <a:rPr lang="tr-TR" sz="1600" b="0" dirty="0">
                <a:cs typeface="Calibri" panose="020F0502020204030204" pitchFamily="34" charset="0"/>
              </a:rPr>
              <a:t>	</a:t>
            </a:r>
          </a:p>
          <a:p>
            <a:pPr marL="0" indent="0" algn="just">
              <a:buNone/>
            </a:pPr>
            <a:r>
              <a:rPr lang="tr-TR" sz="1600" b="0" dirty="0">
                <a:cs typeface="Calibri" panose="020F0502020204030204" pitchFamily="34" charset="0"/>
              </a:rPr>
              <a:t>2.558,40*5/100        = 127,92 TL         Beş puan indirim karşılığı Hazine ve Maliye Bakanlığınca</a:t>
            </a:r>
          </a:p>
          <a:p>
            <a:pPr marL="0" indent="0" algn="just">
              <a:buNone/>
            </a:pPr>
            <a:r>
              <a:rPr lang="tr-TR" sz="1600" b="0" dirty="0">
                <a:cs typeface="Calibri" panose="020F0502020204030204" pitchFamily="34" charset="0"/>
              </a:rPr>
              <a:t>2.558,40*15,5/100  = 396,55 TL    </a:t>
            </a:r>
            <a:r>
              <a:rPr lang="tr-TR" sz="1600" b="0" dirty="0">
                <a:solidFill>
                  <a:srgbClr val="046CA6"/>
                </a:solidFill>
                <a:cs typeface="Calibri" panose="020F0502020204030204" pitchFamily="34" charset="0"/>
                <a:sym typeface="Wingdings" pitchFamily="2" charset="2"/>
              </a:rPr>
              <a:t>Aile Çalışma ve Sosyal Hizmetler Bakanlığınca</a:t>
            </a:r>
            <a:endParaRPr lang="tr-TR" sz="1600" b="0" dirty="0">
              <a:cs typeface="Calibri" panose="020F0502020204030204" pitchFamily="34" charset="0"/>
            </a:endParaRPr>
          </a:p>
          <a:p>
            <a:pPr marL="0" indent="0" algn="just">
              <a:buNone/>
            </a:pPr>
            <a:endParaRPr lang="tr-TR" sz="1600" b="0" dirty="0">
              <a:cs typeface="Calibri" panose="020F0502020204030204" pitchFamily="34" charset="0"/>
            </a:endParaRPr>
          </a:p>
          <a:p>
            <a:pPr marL="0" indent="0" algn="just">
              <a:buNone/>
            </a:pPr>
            <a:r>
              <a:rPr lang="tr-TR" sz="1600" dirty="0">
                <a:cs typeface="Calibri" panose="020F0502020204030204" pitchFamily="34" charset="0"/>
              </a:rPr>
              <a:t>İşverence ödenmesi gereken= </a:t>
            </a:r>
            <a:r>
              <a:rPr lang="tr-TR" sz="1600" b="0" dirty="0">
                <a:cs typeface="Calibri" panose="020F0502020204030204" pitchFamily="34" charset="0"/>
              </a:rPr>
              <a:t>(2.558,40*34,5%)-(127,92+396,55)</a:t>
            </a:r>
          </a:p>
          <a:p>
            <a:pPr marL="0" indent="0" algn="just">
              <a:buNone/>
            </a:pPr>
            <a:r>
              <a:rPr lang="tr-TR" sz="1600" b="0" dirty="0">
                <a:cs typeface="Calibri" panose="020F0502020204030204" pitchFamily="34" charset="0"/>
              </a:rPr>
              <a:t>	                                = 882,65 – 524,47=</a:t>
            </a:r>
            <a:r>
              <a:rPr lang="tr-TR" sz="1600" dirty="0">
                <a:cs typeface="Calibri" panose="020F0502020204030204" pitchFamily="34" charset="0"/>
              </a:rPr>
              <a:t>358,18 TL olacaktır.</a:t>
            </a:r>
          </a:p>
          <a:p>
            <a:pPr marL="0" lvl="0" indent="0" fontAlgn="auto">
              <a:spcBef>
                <a:spcPts val="0"/>
              </a:spcBef>
              <a:spcAft>
                <a:spcPts val="0"/>
              </a:spcAft>
              <a:buNone/>
              <a:defRPr/>
            </a:pPr>
            <a:endParaRPr lang="tr-TR" altLang="tr-TR" sz="1600" b="0" u="sng" dirty="0">
              <a:cs typeface="Calibri" panose="020F0502020204030204" pitchFamily="34" charset="0"/>
            </a:endParaRP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42821233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marL="0" indent="0">
              <a:spcBef>
                <a:spcPts val="0"/>
              </a:spcBef>
              <a:buNone/>
            </a:pPr>
            <a:r>
              <a:rPr lang="tr-TR" sz="1600" u="sng" dirty="0">
                <a:cs typeface="Calibri" panose="020F0502020204030204" pitchFamily="34" charset="0"/>
              </a:rPr>
              <a:t>SİGORTALI YÖNÜNDEN;</a:t>
            </a:r>
            <a:endParaRPr lang="tr-TR" sz="1600" dirty="0">
              <a:cs typeface="Calibri" panose="020F0502020204030204" pitchFamily="34" charset="0"/>
            </a:endParaRPr>
          </a:p>
          <a:p>
            <a:pPr lvl="0" algn="just">
              <a:buFont typeface="Wingdings" panose="05000000000000000000" pitchFamily="2" charset="2"/>
              <a:buChar char="v"/>
            </a:pPr>
            <a:r>
              <a:rPr lang="tr-TR" sz="1600" b="0" dirty="0"/>
              <a:t>İşe giriş tarihinden önceki son bir yıl içerisinde nakdî düzenli sosyal yardımlardan en az bir defa yararlanmış olanların ikamet ettiği hanede bulunması,</a:t>
            </a:r>
          </a:p>
          <a:p>
            <a:pPr lvl="0" algn="just">
              <a:buFont typeface="Wingdings" panose="05000000000000000000" pitchFamily="2" charset="2"/>
              <a:buChar char="v"/>
            </a:pPr>
            <a:r>
              <a:rPr lang="tr-TR" sz="1600" b="0" dirty="0"/>
              <a:t>5510 sayılı Kanunun 60 </a:t>
            </a:r>
            <a:r>
              <a:rPr lang="tr-TR" sz="1600" b="0" dirty="0" err="1"/>
              <a:t>ıncı</a:t>
            </a:r>
            <a:r>
              <a:rPr lang="tr-TR" sz="1600" b="0" dirty="0"/>
              <a:t> maddesinin birinci fıkrasının (c) bendinin (1) numaralı alt bendi  kapsamında olması,</a:t>
            </a:r>
          </a:p>
          <a:p>
            <a:pPr lvl="0" algn="just">
              <a:buFont typeface="Wingdings" panose="05000000000000000000" pitchFamily="2" charset="2"/>
              <a:buChar char="v"/>
            </a:pPr>
            <a:r>
              <a:rPr lang="tr-TR" sz="1600" b="0" dirty="0"/>
              <a:t>Türkiye İş Kurumuna kayıtlı işsizler arasında olması,</a:t>
            </a:r>
          </a:p>
          <a:p>
            <a:pPr lvl="0" algn="just">
              <a:buFont typeface="Wingdings" panose="05000000000000000000" pitchFamily="2" charset="2"/>
              <a:buChar char="v"/>
            </a:pPr>
            <a:r>
              <a:rPr lang="tr-TR" sz="1600" b="0" dirty="0"/>
              <a:t>26/04/2016 tarihi ve sonrasında işe alınmış olması,</a:t>
            </a:r>
          </a:p>
          <a:p>
            <a:pPr>
              <a:spcBef>
                <a:spcPts val="0"/>
              </a:spcBef>
              <a:buFont typeface="Wingdings" panose="05000000000000000000" pitchFamily="2" charset="2"/>
              <a:buChar char="v"/>
            </a:pPr>
            <a:endParaRPr lang="tr-TR" sz="1600" b="0" dirty="0">
              <a:cs typeface="Calibri" panose="020F0502020204030204" pitchFamily="34" charset="0"/>
            </a:endParaRPr>
          </a:p>
          <a:p>
            <a:pPr marL="0" indent="0">
              <a:buNone/>
            </a:pPr>
            <a:r>
              <a:rPr lang="tr-TR" sz="1600" u="sng" dirty="0"/>
              <a:t>İŞVEREN YÖNÜNDEN;</a:t>
            </a:r>
            <a:endParaRPr lang="tr-TR" sz="1600" dirty="0"/>
          </a:p>
          <a:p>
            <a:pPr algn="just">
              <a:buFont typeface="Wingdings" panose="05000000000000000000" pitchFamily="2" charset="2"/>
              <a:buChar char="v"/>
            </a:pPr>
            <a:r>
              <a:rPr lang="tr-TR" sz="1600" b="0" dirty="0"/>
              <a:t>Özel sektör işyeri olması,</a:t>
            </a:r>
          </a:p>
          <a:p>
            <a:pPr algn="just">
              <a:buFont typeface="Wingdings" panose="05000000000000000000" pitchFamily="2" charset="2"/>
              <a:buChar char="v"/>
            </a:pPr>
            <a:r>
              <a:rPr lang="tr-TR" sz="1600" b="0" dirty="0"/>
              <a:t>Sigortalının ortalama sigortalı sayısına ilave olarak çalıştırılması,</a:t>
            </a:r>
          </a:p>
          <a:p>
            <a:pPr algn="just">
              <a:buFont typeface="Wingdings" panose="05000000000000000000" pitchFamily="2" charset="2"/>
              <a:buChar char="v"/>
            </a:pPr>
            <a:r>
              <a:rPr lang="tr-TR" sz="1600" b="0" dirty="0"/>
              <a:t>Aylık prim ve hizmet belgelerinin yasal süresi içinde Kuruma verilmesi,</a:t>
            </a:r>
          </a:p>
          <a:p>
            <a:pPr algn="just">
              <a:buFont typeface="Wingdings" panose="05000000000000000000" pitchFamily="2" charset="2"/>
              <a:buChar char="v"/>
            </a:pPr>
            <a:r>
              <a:rPr lang="tr-TR" sz="1600" b="0" dirty="0"/>
              <a:t>Primlerin yasal süresi içinde ödenmesi,</a:t>
            </a:r>
          </a:p>
          <a:p>
            <a:pPr algn="just">
              <a:buFont typeface="Wingdings" panose="05000000000000000000" pitchFamily="2" charset="2"/>
              <a:buChar char="v"/>
            </a:pPr>
            <a:r>
              <a:rPr lang="tr-TR" sz="1600" b="0" dirty="0"/>
              <a:t>İşyerinden kaynaklanan yasal ödeme süresi geçmiş prim ve idari para cezası borcunun bulunmaması, </a:t>
            </a:r>
          </a:p>
          <a:p>
            <a:pPr algn="just">
              <a:buFont typeface="Wingdings" panose="05000000000000000000" pitchFamily="2" charset="2"/>
              <a:buChar char="v"/>
            </a:pPr>
            <a:r>
              <a:rPr lang="tr-TR" sz="1600" b="0" dirty="0"/>
              <a:t>Kayıt dışı sigortalı çalıştırıldığı yönünde tespitin bulunmaması gerekmektedir.</a:t>
            </a:r>
          </a:p>
          <a:p>
            <a:pPr marL="0" indent="0" algn="just">
              <a:buNone/>
            </a:pPr>
            <a:r>
              <a:rPr lang="tr-TR" sz="1600" b="0" dirty="0"/>
              <a:t>   </a:t>
            </a:r>
          </a:p>
          <a:p>
            <a:pPr marL="0" indent="0" algn="just">
              <a:buNone/>
            </a:pPr>
            <a:r>
              <a:rPr lang="tr-TR" sz="1600" b="0" dirty="0"/>
              <a:t>       </a:t>
            </a:r>
            <a:r>
              <a:rPr lang="tr-TR" sz="1600" dirty="0"/>
              <a:t>şartlarının birlikte gerçekleşmesi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41158302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SÜRESİ VE DESTEK TUTARI</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lgn="just">
              <a:buNone/>
            </a:pPr>
            <a:r>
              <a:rPr lang="tr-TR" sz="1600" b="0" dirty="0"/>
              <a:t>        </a:t>
            </a:r>
          </a:p>
          <a:p>
            <a:pPr marL="0" indent="0" algn="just">
              <a:buNone/>
            </a:pPr>
            <a:r>
              <a:rPr lang="tr-TR" sz="1600" u="sng" dirty="0"/>
              <a:t>YARARLANMA SÜRESİ:</a:t>
            </a:r>
          </a:p>
          <a:p>
            <a:pPr marL="0" indent="0" algn="just">
              <a:buNone/>
            </a:pPr>
            <a:r>
              <a:rPr lang="tr-TR" sz="1600" b="0" dirty="0"/>
              <a:t>Sigortalının işe başladığı tarihten itibaren bir (1) yıl süreyle teşvik uygulaması sağlanacaktır.</a:t>
            </a:r>
          </a:p>
          <a:p>
            <a:pPr marL="0" indent="0" algn="just">
              <a:buNone/>
            </a:pPr>
            <a:r>
              <a:rPr lang="tr-TR" sz="1600" b="0" dirty="0"/>
              <a:t>	</a:t>
            </a:r>
          </a:p>
          <a:p>
            <a:pPr marL="0" indent="0" algn="just">
              <a:buNone/>
            </a:pPr>
            <a:endParaRPr lang="tr-TR" sz="1600" b="0" dirty="0"/>
          </a:p>
          <a:p>
            <a:pPr marL="0" indent="0" algn="just">
              <a:buNone/>
            </a:pPr>
            <a:r>
              <a:rPr lang="tr-TR" sz="1600" u="sng" dirty="0"/>
              <a:t>DESTEK TUTARI:</a:t>
            </a:r>
          </a:p>
          <a:p>
            <a:pPr marL="0" indent="0" algn="just">
              <a:buNone/>
            </a:pPr>
            <a:r>
              <a:rPr lang="tr-TR" sz="1600" b="0" dirty="0"/>
              <a:t>SPEK alt sınırı üzerinden hesaplanan sigorta primi işveren hisselerinin tamamı </a:t>
            </a:r>
            <a:r>
              <a:rPr lang="tr-TR" sz="1600" b="0" dirty="0">
                <a:solidFill>
                  <a:srgbClr val="046CA6"/>
                </a:solidFill>
                <a:cs typeface="Calibri" panose="020F0502020204030204" pitchFamily="34" charset="0"/>
                <a:sym typeface="Wingdings" pitchFamily="2" charset="2"/>
              </a:rPr>
              <a:t>Aile Çalışma ve Sosyal Hizmetler Bakanlığınca</a:t>
            </a:r>
            <a:r>
              <a:rPr lang="tr-TR" sz="1600" b="0" dirty="0"/>
              <a:t> karşılanmaktadır.</a:t>
            </a:r>
          </a:p>
          <a:p>
            <a:pPr marL="0" indent="0" algn="just">
              <a:buNone/>
            </a:pPr>
            <a:endParaRPr lang="tr-TR" sz="1600" b="0" dirty="0"/>
          </a:p>
          <a:p>
            <a:pPr marL="0" indent="0" algn="just">
              <a:spcBef>
                <a:spcPts val="0"/>
              </a:spcBef>
              <a:buNone/>
            </a:pPr>
            <a:endParaRPr lang="tr-TR" sz="1600" b="0" dirty="0"/>
          </a:p>
          <a:p>
            <a:pPr marL="0" indent="0" algn="just">
              <a:spcBef>
                <a:spcPts val="0"/>
              </a:spcBef>
              <a:buNone/>
            </a:pPr>
            <a:endParaRPr lang="tr-TR" sz="1600" b="0" dirty="0"/>
          </a:p>
          <a:p>
            <a:pPr marL="0" indent="0" algn="just" eaLnBrk="1" fontAlgn="auto" hangingPunct="1">
              <a:spcBef>
                <a:spcPct val="0"/>
              </a:spcBef>
              <a:spcAft>
                <a:spcPts val="0"/>
              </a:spcAft>
              <a:buClr>
                <a:schemeClr val="tx2"/>
              </a:buClr>
              <a:buSzPct val="95000"/>
              <a:buNone/>
              <a:defRPr/>
            </a:pPr>
            <a:endParaRPr lang="tr-TR" sz="1600" b="0" kern="1200" dirty="0">
              <a:latin typeface="Calibri"/>
            </a:endParaRPr>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5147113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a:r>
              <a:rPr lang="tr-TR" sz="2200" b="1" dirty="0"/>
              <a:t>ÇOK TEHLİKELİ SINIFTA YER ALAN İŞYERLERİNDE İŞSİZLİK SİGORTASI İŞVEREN HİSSESİ TEŞVİKİ</a:t>
            </a:r>
            <a:endParaRPr lang="tr-TR" sz="2200" dirty="0"/>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600" u="sng" dirty="0">
                <a:cs typeface="Calibri" panose="020F0502020204030204" pitchFamily="34" charset="0"/>
              </a:rPr>
              <a:t>YASAL 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a:solidFill>
                  <a:srgbClr val="046CA6"/>
                </a:solidFill>
                <a:cs typeface="Calibri" panose="020F0502020204030204" pitchFamily="34" charset="0"/>
              </a:rPr>
              <a:t>4447 sayılı Kanunun ek 4. maddesi</a:t>
            </a:r>
          </a:p>
          <a:p>
            <a:pPr>
              <a:buFont typeface="Wingdings" panose="05000000000000000000" pitchFamily="2" charset="2"/>
              <a:buChar char="v"/>
              <a:defRPr/>
            </a:pPr>
            <a:r>
              <a:rPr lang="tr-TR" sz="1600" dirty="0">
                <a:solidFill>
                  <a:srgbClr val="046CA6"/>
                </a:solidFill>
                <a:cs typeface="Calibri" panose="020F0502020204030204" pitchFamily="34" charset="0"/>
              </a:rPr>
              <a:t>31/12/2018 tarihli ve 30642 sayılı Resmi Gazetede yayımlanan Çok Tehlikeli Sınıfta Yer Alan ve Ondan Fazla Çalışanı Bulunan İşyerlerinde İşsizlik Sigortası Primi İşveren Payı Teşvikinden Yararlanılmasına İlişkin Usul ve Esaslar Hakkında Tebliğ</a:t>
            </a:r>
          </a:p>
          <a:p>
            <a:pPr>
              <a:buFont typeface="Wingdings" panose="05000000000000000000" pitchFamily="2" charset="2"/>
              <a:buChar char="v"/>
              <a:defRPr/>
            </a:pPr>
            <a:endParaRPr lang="tr-TR" sz="1600" dirty="0">
              <a:solidFill>
                <a:srgbClr val="046CA6"/>
              </a:solidFill>
              <a:cs typeface="Calibri" panose="020F0502020204030204" pitchFamily="34" charset="0"/>
            </a:endParaRPr>
          </a:p>
          <a:p>
            <a:pPr marL="0" indent="0">
              <a:buNone/>
              <a:defRPr/>
            </a:pPr>
            <a:r>
              <a:rPr lang="tr-TR" sz="1600" u="sng" dirty="0">
                <a:solidFill>
                  <a:srgbClr val="046CA6"/>
                </a:solidFill>
                <a:cs typeface="Calibri" panose="020F0502020204030204" pitchFamily="34" charset="0"/>
                <a:sym typeface="Wingdings" pitchFamily="2" charset="2"/>
              </a:rPr>
              <a:t>BAŞLAMA TARİHİ</a:t>
            </a:r>
            <a:r>
              <a:rPr lang="tr-TR" sz="1600" dirty="0">
                <a:solidFill>
                  <a:srgbClr val="046CA6"/>
                </a:solidFill>
                <a:cs typeface="Calibri" panose="020F0502020204030204" pitchFamily="34" charset="0"/>
                <a:sym typeface="Wingdings" pitchFamily="2" charset="2"/>
              </a:rPr>
              <a:t>	                :  </a:t>
            </a:r>
            <a:r>
              <a:rPr lang="tr-TR" sz="1600" b="0" dirty="0">
                <a:solidFill>
                  <a:srgbClr val="046CA6"/>
                </a:solidFill>
                <a:cs typeface="Calibri" panose="020F0502020204030204" pitchFamily="34" charset="0"/>
                <a:sym typeface="Wingdings" pitchFamily="2" charset="2"/>
              </a:rPr>
              <a:t>1/1/2019</a:t>
            </a:r>
          </a:p>
          <a:p>
            <a:pPr marL="0" indent="0">
              <a:buNone/>
              <a:defRPr/>
            </a:pPr>
            <a:r>
              <a:rPr lang="tr-TR" sz="1600" u="sng" dirty="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  </a:t>
            </a:r>
            <a:r>
              <a:rPr lang="tr-TR" sz="1600" b="0" dirty="0">
                <a:solidFill>
                  <a:srgbClr val="046CA6"/>
                </a:solidFill>
                <a:cs typeface="Calibri" panose="020F0502020204030204" pitchFamily="34" charset="0"/>
                <a:sym typeface="Wingdings" pitchFamily="2" charset="2"/>
              </a:rPr>
              <a:t>İşsizlik Sigortası Fonu</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lvl="0" indent="0" fontAlgn="auto">
              <a:spcBef>
                <a:spcPts val="0"/>
              </a:spcBef>
              <a:spcAft>
                <a:spcPts val="0"/>
              </a:spcAft>
              <a:buNone/>
              <a:defRPr/>
            </a:pPr>
            <a:r>
              <a:rPr lang="tr-TR" sz="1600" b="0" u="sng" dirty="0">
                <a:cs typeface="Calibri" panose="020F0502020204030204" pitchFamily="34" charset="0"/>
              </a:rPr>
              <a:t>ÖRNEK:</a:t>
            </a:r>
          </a:p>
          <a:p>
            <a:pPr marL="0" indent="0" fontAlgn="auto">
              <a:spcBef>
                <a:spcPts val="0"/>
              </a:spcBef>
              <a:spcAft>
                <a:spcPts val="0"/>
              </a:spcAft>
              <a:buNone/>
              <a:defRPr/>
            </a:pPr>
            <a:r>
              <a:rPr lang="tr-TR" sz="1600" b="0" dirty="0">
                <a:cs typeface="Calibri" panose="020F0502020204030204" pitchFamily="34" charset="0"/>
              </a:rPr>
              <a:t>(D) Ltd. Şti. işyerinin çok tehlikeli sınıfta yer aldığı ve 2016-2017-2018 yıllarında ölümlü veya sürekli iş göremezlikle sonuçlanan iş kazası meydana gelmediği, ayrıca Kanunda aranılan diğer şartlara da haiz olduğu ve </a:t>
            </a:r>
            <a:r>
              <a:rPr lang="tr-TR" altLang="tr-TR" sz="1600" b="0" dirty="0">
                <a:cs typeface="Calibri" panose="020F0502020204030204" pitchFamily="34" charset="0"/>
              </a:rPr>
              <a:t>2019 yılı Ocak ayında çalıştırmış olduğu 20 sigortalısına ilişkin SPEK tutarı toplamının 62.000,00 TL olduğu </a:t>
            </a:r>
            <a:r>
              <a:rPr lang="tr-TR" sz="1600" b="0" dirty="0">
                <a:cs typeface="Calibri" panose="020F0502020204030204" pitchFamily="34" charset="0"/>
              </a:rPr>
              <a:t>varsayıldığında; </a:t>
            </a:r>
          </a:p>
          <a:p>
            <a:pPr marL="0" indent="0" fontAlgn="auto">
              <a:spcBef>
                <a:spcPts val="0"/>
              </a:spcBef>
              <a:spcAft>
                <a:spcPts val="0"/>
              </a:spcAft>
              <a:buNone/>
              <a:defRPr/>
            </a:pPr>
            <a:endParaRPr lang="tr-TR" sz="1600" b="0" dirty="0">
              <a:cs typeface="Calibri" panose="020F0502020204030204" pitchFamily="34" charset="0"/>
            </a:endParaRPr>
          </a:p>
          <a:p>
            <a:pPr marL="0" indent="0" fontAlgn="auto">
              <a:spcBef>
                <a:spcPts val="0"/>
              </a:spcBef>
              <a:spcAft>
                <a:spcPts val="0"/>
              </a:spcAft>
              <a:buNone/>
              <a:defRPr/>
            </a:pPr>
            <a:r>
              <a:rPr lang="tr-TR" sz="1600" b="0" dirty="0">
                <a:cs typeface="Calibri" panose="020F0502020204030204" pitchFamily="34" charset="0"/>
              </a:rPr>
              <a:t>62.000,00 TL * 1/100 = 620 TL’lik tutar İşsizlik Sigortası Fonundan karşılanacaktır.</a:t>
            </a:r>
          </a:p>
          <a:p>
            <a:pPr marL="0" indent="0" fontAlgn="auto">
              <a:spcBef>
                <a:spcPts val="0"/>
              </a:spcBef>
              <a:spcAft>
                <a:spcPts val="0"/>
              </a:spcAft>
              <a:buNone/>
              <a:defRPr/>
            </a:pPr>
            <a:r>
              <a:rPr lang="tr-TR" sz="1600" b="0" dirty="0">
                <a:cs typeface="Calibri" panose="020F0502020204030204" pitchFamily="34" charset="0"/>
              </a:rPr>
              <a:t>İşverence işsizlik sigortası priminin geri kalan %1’lik kısmı olan 620,00 TL ödenecektir. </a:t>
            </a: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618437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a:cs typeface="Calibri" panose="020F0502020204030204" pitchFamily="34" charset="0"/>
            </a:endParaRPr>
          </a:p>
          <a:p>
            <a:pPr>
              <a:spcBef>
                <a:spcPts val="0"/>
              </a:spcBef>
              <a:buFont typeface="Wingdings" panose="05000000000000000000" pitchFamily="2" charset="2"/>
              <a:buChar char="v"/>
            </a:pPr>
            <a:endParaRPr lang="tr-TR" sz="1600" b="0" dirty="0">
              <a:cs typeface="Calibri" panose="020F0502020204030204" pitchFamily="34" charset="0"/>
            </a:endParaRPr>
          </a:p>
          <a:p>
            <a:pPr>
              <a:spcBef>
                <a:spcPts val="0"/>
              </a:spcBef>
              <a:buFont typeface="Wingdings" panose="05000000000000000000" pitchFamily="2" charset="2"/>
              <a:buChar char="v"/>
            </a:pPr>
            <a:endParaRPr lang="tr-TR" sz="1600" b="0" dirty="0">
              <a:cs typeface="Calibri" panose="020F0502020204030204" pitchFamily="34" charset="0"/>
            </a:endParaRPr>
          </a:p>
          <a:p>
            <a:pPr marL="0" indent="0" algn="just">
              <a:buNone/>
            </a:pPr>
            <a:r>
              <a:rPr lang="tr-TR" sz="1600" b="0" dirty="0"/>
              <a:t>       İşsizlik sigortası primi teşvikinden yararlanılabilmesi için; </a:t>
            </a:r>
          </a:p>
          <a:p>
            <a:pPr algn="just">
              <a:buFont typeface="Wingdings" panose="05000000000000000000" pitchFamily="2" charset="2"/>
              <a:buChar char="v"/>
            </a:pPr>
            <a:r>
              <a:rPr lang="tr-TR" sz="1600" b="0" dirty="0"/>
              <a:t>İşyerinin 6331 sayılı Kanun kapsamında çok tehlikeli sınıfta yer alması,</a:t>
            </a:r>
          </a:p>
          <a:p>
            <a:pPr algn="just">
              <a:buFont typeface="Wingdings" panose="05000000000000000000" pitchFamily="2" charset="2"/>
              <a:buChar char="v"/>
            </a:pPr>
            <a:r>
              <a:rPr lang="tr-TR" sz="1600" b="0" dirty="0"/>
              <a:t>İşverenin, Türkiye genelinde çok tehlikeli sınıfta yer alan işyerlerinde her ay toplamda ondan fazla çalışanı bulunması,</a:t>
            </a:r>
          </a:p>
          <a:p>
            <a:pPr algn="just">
              <a:buFont typeface="Wingdings" panose="05000000000000000000" pitchFamily="2" charset="2"/>
              <a:buChar char="v"/>
            </a:pPr>
            <a:r>
              <a:rPr lang="tr-TR" sz="1600" b="0" dirty="0"/>
              <a:t>Ölümlü veya sürekli iş göremezlikle sonuçlanan iş kazası meydana gelmemesi,</a:t>
            </a:r>
          </a:p>
          <a:p>
            <a:pPr algn="just">
              <a:buFont typeface="Wingdings" panose="05000000000000000000" pitchFamily="2" charset="2"/>
              <a:buChar char="v"/>
            </a:pPr>
            <a:r>
              <a:rPr lang="tr-TR" sz="1600" b="0" dirty="0"/>
              <a:t>İşyerinin, İSG-</a:t>
            </a:r>
            <a:r>
              <a:rPr lang="tr-TR" sz="1600" b="0" dirty="0" err="1"/>
              <a:t>KATİP’e</a:t>
            </a:r>
            <a:r>
              <a:rPr lang="tr-TR" sz="1600" b="0" dirty="0"/>
              <a:t> kayıtlı onaylanmış ve devam eden iş sağlığı ve güvenliği hizmetlerinin verilmesine ilişkin, iş güvenliği uzmanı ve işyeri hekimi ya da 29/12/2012 tarihli ve 28512 sayılı Resmî </a:t>
            </a:r>
            <a:r>
              <a:rPr lang="tr-TR" sz="1600" b="0" dirty="0" err="1"/>
              <a:t>Gazete’de</a:t>
            </a:r>
            <a:r>
              <a:rPr lang="tr-TR" sz="1600" b="0" dirty="0"/>
              <a:t> yayımlanan İş Sağlığı ve Güvenliği Hizmetleri Yönetmeliğine göre Bakanlıkça yetkilendirilmiş kurum ve kuruluşlar ile yapılmış bir sözleşmesinin bulunması,</a:t>
            </a:r>
          </a:p>
          <a:p>
            <a:pPr algn="just">
              <a:buFont typeface="Wingdings" panose="05000000000000000000" pitchFamily="2" charset="2"/>
              <a:buChar char="v"/>
            </a:pPr>
            <a:endParaRPr lang="tr-TR" sz="1600" b="0" dirty="0"/>
          </a:p>
          <a:p>
            <a:pPr marL="0" indent="0" algn="just">
              <a:buNone/>
            </a:pPr>
            <a:r>
              <a:rPr lang="tr-TR" sz="1600" b="0" dirty="0"/>
              <a:t>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2431654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DESTEK SÜRESİ VE DESTEK TUTARI</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lgn="just">
              <a:buNone/>
            </a:pPr>
            <a:r>
              <a:rPr lang="tr-TR" sz="1600" b="0" dirty="0"/>
              <a:t>        </a:t>
            </a:r>
          </a:p>
          <a:p>
            <a:pPr marL="0" indent="0" algn="just">
              <a:buNone/>
            </a:pPr>
            <a:r>
              <a:rPr lang="tr-TR" sz="1600" b="0" dirty="0"/>
              <a:t>	</a:t>
            </a:r>
          </a:p>
          <a:p>
            <a:pPr marL="0" indent="0" algn="just">
              <a:buNone/>
            </a:pPr>
            <a:r>
              <a:rPr lang="tr-TR" sz="1600" b="0" dirty="0"/>
              <a:t>          4447 sayılı Kanunun ek 4 üncü maddesi hükmü uyarınca, 6331 sayılı İş Sağlığı ve Güvenliği Kanunu kapsamında çok tehlikeli sınıfta yer alıp ondan fazla çalışanı bulunan ve üç yıl içinde ölümlü veya sürekli iş göremezlikle sonuçlanan iş kazası meydana gelmeyen işyerlerinde çalışanların işsizlik sigortası işveren hissesi teşviki olarak </a:t>
            </a:r>
            <a:r>
              <a:rPr lang="tr-TR" sz="1600" dirty="0"/>
              <a:t>bir sonraki takvim yılından geçerli olmak üzere ve üç yıl süreyle %1 olarak uygulanacaktır.</a:t>
            </a:r>
          </a:p>
          <a:p>
            <a:pPr marL="0" indent="0" algn="just" eaLnBrk="1" fontAlgn="auto" hangingPunct="1">
              <a:spcBef>
                <a:spcPct val="0"/>
              </a:spcBef>
              <a:spcAft>
                <a:spcPts val="0"/>
              </a:spcAft>
              <a:buClr>
                <a:schemeClr val="tx2"/>
              </a:buClr>
              <a:buSzPct val="95000"/>
              <a:buNone/>
              <a:defRPr/>
            </a:pPr>
            <a:endParaRPr lang="tr-TR" sz="1600" b="0" kern="1200" dirty="0">
              <a:latin typeface="Calibri"/>
            </a:endParaRPr>
          </a:p>
          <a:p>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16241633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a:r>
              <a:rPr lang="tr-TR" sz="2200" b="1" dirty="0"/>
              <a:t>İŞ SAĞLIĞI VE GÜVENLİĞİ </a:t>
            </a:r>
            <a:br>
              <a:rPr lang="tr-TR" sz="2200" b="1" dirty="0"/>
            </a:br>
            <a:r>
              <a:rPr lang="tr-TR" sz="2200" b="1" dirty="0"/>
              <a:t>HİZMETLERİNİN DESTEKLENMESİ</a:t>
            </a:r>
            <a:endParaRPr lang="tr-TR" sz="2200" dirty="0"/>
          </a:p>
        </p:txBody>
      </p:sp>
      <p:sp>
        <p:nvSpPr>
          <p:cNvPr id="3" name="İçerik Yer Tutucusu 2"/>
          <p:cNvSpPr>
            <a:spLocks noGrp="1"/>
          </p:cNvSpPr>
          <p:nvPr>
            <p:ph idx="1"/>
          </p:nvPr>
        </p:nvSpPr>
        <p:spPr>
          <a:xfrm>
            <a:off x="251520" y="890302"/>
            <a:ext cx="8610600" cy="5453798"/>
          </a:xfrm>
        </p:spPr>
        <p:txBody>
          <a:bodyPr/>
          <a:lstStyle/>
          <a:p>
            <a:pPr marL="0" indent="0">
              <a:buClr>
                <a:srgbClr val="046CA6"/>
              </a:buClr>
              <a:buNone/>
              <a:defRPr/>
            </a:pPr>
            <a:r>
              <a:rPr lang="tr-TR" sz="1600" u="sng" dirty="0">
                <a:cs typeface="Calibri" panose="020F0502020204030204" pitchFamily="34" charset="0"/>
              </a:rPr>
              <a:t>YASAL DAYANAK</a:t>
            </a:r>
            <a:endParaRPr lang="tr-TR" sz="1600" dirty="0">
              <a:cs typeface="Calibri" panose="020F0502020204030204" pitchFamily="34" charset="0"/>
            </a:endParaRPr>
          </a:p>
          <a:p>
            <a:pPr>
              <a:buClr>
                <a:srgbClr val="046CA6"/>
              </a:buClr>
              <a:buFont typeface="Wingdings" panose="05000000000000000000" pitchFamily="2" charset="2"/>
              <a:buChar char="v"/>
              <a:defRPr/>
            </a:pPr>
            <a:r>
              <a:rPr lang="tr-TR" sz="1600" dirty="0">
                <a:solidFill>
                  <a:srgbClr val="046CA6"/>
                </a:solidFill>
                <a:cs typeface="Calibri" panose="020F0502020204030204" pitchFamily="34" charset="0"/>
              </a:rPr>
              <a:t>6331 sayılı İş Sağlığı ve Güvenliği Kanununun 7. maddesi</a:t>
            </a:r>
          </a:p>
          <a:p>
            <a:pPr>
              <a:buClr>
                <a:srgbClr val="046CA6"/>
              </a:buClr>
              <a:buFont typeface="Wingdings" panose="05000000000000000000" pitchFamily="2" charset="2"/>
              <a:buChar char="v"/>
              <a:defRPr/>
            </a:pPr>
            <a:r>
              <a:rPr lang="tr-TR" sz="1600" dirty="0">
                <a:solidFill>
                  <a:srgbClr val="046CA6"/>
                </a:solidFill>
                <a:cs typeface="Calibri" panose="020F0502020204030204" pitchFamily="34" charset="0"/>
              </a:rPr>
              <a:t>24/12/2013 tarihli ve 28861 sayılı Resmi Gazetede yayımlanan İş Sağlığı ve Güvenliği Hizmetlerinin Desteklenmesi </a:t>
            </a:r>
            <a:r>
              <a:rPr lang="tr-TR" sz="1600">
                <a:solidFill>
                  <a:srgbClr val="046CA6"/>
                </a:solidFill>
                <a:cs typeface="Calibri" panose="020F0502020204030204" pitchFamily="34" charset="0"/>
              </a:rPr>
              <a:t>Hakkında Yönetmelik</a:t>
            </a:r>
            <a:endParaRPr lang="tr-TR" sz="1600" dirty="0">
              <a:solidFill>
                <a:srgbClr val="046CA6"/>
              </a:solidFill>
              <a:cs typeface="Calibri" panose="020F0502020204030204" pitchFamily="34" charset="0"/>
            </a:endParaRPr>
          </a:p>
          <a:p>
            <a:pPr>
              <a:buFont typeface="Wingdings" panose="05000000000000000000" pitchFamily="2" charset="2"/>
              <a:buChar char="v"/>
              <a:defRPr/>
            </a:pPr>
            <a:endParaRPr lang="tr-TR" sz="1600" dirty="0">
              <a:solidFill>
                <a:srgbClr val="046CA6"/>
              </a:solidFill>
              <a:cs typeface="Calibri" panose="020F0502020204030204" pitchFamily="34" charset="0"/>
            </a:endParaRPr>
          </a:p>
          <a:p>
            <a:pPr marL="0" indent="0">
              <a:buNone/>
              <a:defRPr/>
            </a:pPr>
            <a:r>
              <a:rPr lang="tr-TR" sz="1600" u="sng" dirty="0">
                <a:solidFill>
                  <a:srgbClr val="046CA6"/>
                </a:solidFill>
                <a:cs typeface="Calibri" panose="020F0502020204030204" pitchFamily="34" charset="0"/>
                <a:sym typeface="Wingdings" pitchFamily="2" charset="2"/>
              </a:rPr>
              <a:t>BAŞLAMA TARİHİ</a:t>
            </a:r>
            <a:r>
              <a:rPr lang="tr-TR" sz="1600" dirty="0">
                <a:solidFill>
                  <a:srgbClr val="046CA6"/>
                </a:solidFill>
                <a:cs typeface="Calibri" panose="020F0502020204030204" pitchFamily="34" charset="0"/>
                <a:sym typeface="Wingdings" pitchFamily="2" charset="2"/>
              </a:rPr>
              <a:t>	                :  </a:t>
            </a:r>
            <a:r>
              <a:rPr lang="tr-TR" sz="1600" b="0" dirty="0">
                <a:solidFill>
                  <a:srgbClr val="046CA6"/>
                </a:solidFill>
                <a:cs typeface="Calibri" panose="020F0502020204030204" pitchFamily="34" charset="0"/>
                <a:sym typeface="Wingdings" pitchFamily="2" charset="2"/>
              </a:rPr>
              <a:t>1/1/2014</a:t>
            </a:r>
          </a:p>
          <a:p>
            <a:pPr marL="0" indent="0">
              <a:buNone/>
              <a:defRPr/>
            </a:pPr>
            <a:r>
              <a:rPr lang="tr-TR" sz="1600" u="sng" dirty="0">
                <a:solidFill>
                  <a:srgbClr val="046CA6"/>
                </a:solidFill>
                <a:cs typeface="Calibri" panose="020F0502020204030204" pitchFamily="34" charset="0"/>
                <a:sym typeface="Wingdings" pitchFamily="2" charset="2"/>
              </a:rPr>
              <a:t>FİNANSMANI</a:t>
            </a:r>
            <a:r>
              <a:rPr lang="tr-TR" sz="1600" dirty="0">
                <a:solidFill>
                  <a:srgbClr val="070018"/>
                </a:solidFill>
                <a:cs typeface="Calibri" panose="020F0502020204030204" pitchFamily="34" charset="0"/>
                <a:sym typeface="Wingdings" pitchFamily="2" charset="2"/>
              </a:rPr>
              <a:t>	                :  </a:t>
            </a:r>
            <a:r>
              <a:rPr lang="tr-TR" sz="1600" b="0" dirty="0">
                <a:solidFill>
                  <a:srgbClr val="046CA6"/>
                </a:solidFill>
                <a:cs typeface="Calibri" panose="020F0502020204030204" pitchFamily="34" charset="0"/>
                <a:sym typeface="Wingdings" pitchFamily="2" charset="2"/>
              </a:rPr>
              <a:t>Sosyal Güvenlik Kurumu</a:t>
            </a:r>
            <a:endParaRPr lang="tr-TR" sz="1600" b="0" dirty="0">
              <a:solidFill>
                <a:srgbClr val="046CA6"/>
              </a:solidFill>
              <a:cs typeface="Calibri" panose="020F0502020204030204" pitchFamily="34" charset="0"/>
            </a:endParaRPr>
          </a:p>
          <a:p>
            <a:pPr lvl="1">
              <a:defRPr/>
            </a:pPr>
            <a:endParaRPr lang="tr-TR" sz="1600" dirty="0">
              <a:cs typeface="Calibri" panose="020F0502020204030204" pitchFamily="34" charset="0"/>
            </a:endParaRP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graphicFrame>
        <p:nvGraphicFramePr>
          <p:cNvPr id="5" name="Tablo 4"/>
          <p:cNvGraphicFramePr>
            <a:graphicFrameLocks noGrp="1"/>
          </p:cNvGraphicFramePr>
          <p:nvPr>
            <p:extLst>
              <p:ext uri="{D42A27DB-BD31-4B8C-83A1-F6EECF244321}">
                <p14:modId xmlns:p14="http://schemas.microsoft.com/office/powerpoint/2010/main" val="998974580"/>
              </p:ext>
            </p:extLst>
          </p:nvPr>
        </p:nvGraphicFramePr>
        <p:xfrm>
          <a:off x="1492567" y="3634222"/>
          <a:ext cx="6158866" cy="1712406"/>
        </p:xfrm>
        <a:graphic>
          <a:graphicData uri="http://schemas.openxmlformats.org/drawingml/2006/table">
            <a:tbl>
              <a:tblPr firstRow="1" firstCol="1" bandRow="1">
                <a:tableStyleId>{5C22544A-7EE6-4342-B048-85BDC9FD1C3A}</a:tableStyleId>
              </a:tblPr>
              <a:tblGrid>
                <a:gridCol w="3079433">
                  <a:extLst>
                    <a:ext uri="{9D8B030D-6E8A-4147-A177-3AD203B41FA5}">
                      <a16:colId xmlns:a16="http://schemas.microsoft.com/office/drawing/2014/main" val="3849208417"/>
                    </a:ext>
                  </a:extLst>
                </a:gridCol>
                <a:gridCol w="3079433">
                  <a:extLst>
                    <a:ext uri="{9D8B030D-6E8A-4147-A177-3AD203B41FA5}">
                      <a16:colId xmlns:a16="http://schemas.microsoft.com/office/drawing/2014/main" val="2528048393"/>
                    </a:ext>
                  </a:extLst>
                </a:gridCol>
              </a:tblGrid>
              <a:tr h="298834">
                <a:tc>
                  <a:txBody>
                    <a:bodyPr/>
                    <a:lstStyle/>
                    <a:p>
                      <a:pPr algn="ctr">
                        <a:lnSpc>
                          <a:spcPct val="107000"/>
                        </a:lnSpc>
                        <a:spcAft>
                          <a:spcPts val="0"/>
                        </a:spcAft>
                      </a:pPr>
                      <a:endParaRPr lang="tr-TR" sz="1200" dirty="0">
                        <a:effectLst/>
                      </a:endParaRPr>
                    </a:p>
                    <a:p>
                      <a:pPr algn="ctr">
                        <a:lnSpc>
                          <a:spcPct val="107000"/>
                        </a:lnSpc>
                        <a:spcAft>
                          <a:spcPts val="0"/>
                        </a:spcAft>
                      </a:pPr>
                      <a:r>
                        <a:rPr lang="tr-TR" sz="1200" dirty="0">
                          <a:effectLst/>
                        </a:rPr>
                        <a:t>TEHLİKELİ İŞYERLERİ</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tr-TR" sz="1200" dirty="0">
                        <a:effectLst/>
                      </a:endParaRPr>
                    </a:p>
                    <a:p>
                      <a:pPr algn="ctr">
                        <a:lnSpc>
                          <a:spcPct val="107000"/>
                        </a:lnSpc>
                        <a:spcAft>
                          <a:spcPts val="0"/>
                        </a:spcAft>
                      </a:pPr>
                      <a:r>
                        <a:rPr lang="tr-TR" sz="1200" dirty="0">
                          <a:effectLst/>
                        </a:rPr>
                        <a:t>ÇOK TEHLİKELİ İŞYERLERİ</a:t>
                      </a:r>
                    </a:p>
                    <a:p>
                      <a:pPr algn="ctr">
                        <a:lnSpc>
                          <a:spcPct val="107000"/>
                        </a:lnSpc>
                        <a:spcAft>
                          <a:spcPts val="0"/>
                        </a:spcAft>
                      </a:pP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5933673"/>
                  </a:ext>
                </a:extLst>
              </a:tr>
              <a:tr h="194310">
                <a:tc gridSpan="2">
                  <a:txBody>
                    <a:bodyPr/>
                    <a:lstStyle/>
                    <a:p>
                      <a:pPr algn="ctr">
                        <a:lnSpc>
                          <a:spcPct val="107000"/>
                        </a:lnSpc>
                        <a:spcAft>
                          <a:spcPts val="0"/>
                        </a:spcAft>
                      </a:pPr>
                      <a:endParaRPr lang="tr-TR" sz="1200" dirty="0">
                        <a:effectLst/>
                      </a:endParaRPr>
                    </a:p>
                    <a:p>
                      <a:pPr algn="ctr">
                        <a:lnSpc>
                          <a:spcPct val="107000"/>
                        </a:lnSpc>
                        <a:spcAft>
                          <a:spcPts val="0"/>
                        </a:spcAft>
                      </a:pPr>
                      <a:r>
                        <a:rPr lang="tr-TR" sz="1200" dirty="0">
                          <a:effectLst/>
                        </a:rPr>
                        <a:t>DESTEK TUTARI (Bir Sigortalı İçin 30 Günlük)</a:t>
                      </a:r>
                    </a:p>
                    <a:p>
                      <a:pPr algn="ctr">
                        <a:lnSpc>
                          <a:spcPct val="107000"/>
                        </a:lnSpc>
                        <a:spcAft>
                          <a:spcPts val="0"/>
                        </a:spcAft>
                      </a:pP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hMerge="1">
                  <a:txBody>
                    <a:bodyPr/>
                    <a:lstStyle/>
                    <a:p>
                      <a:endParaRPr lang="tr-TR"/>
                    </a:p>
                  </a:txBody>
                  <a:tcPr/>
                </a:tc>
                <a:extLst>
                  <a:ext uri="{0D108BD9-81ED-4DB2-BD59-A6C34878D82A}">
                    <a16:rowId xmlns:a16="http://schemas.microsoft.com/office/drawing/2014/main" val="1928215692"/>
                  </a:ext>
                </a:extLst>
              </a:tr>
              <a:tr h="126513">
                <a:tc>
                  <a:txBody>
                    <a:bodyPr/>
                    <a:lstStyle/>
                    <a:p>
                      <a:pPr algn="ctr">
                        <a:lnSpc>
                          <a:spcPct val="107000"/>
                        </a:lnSpc>
                        <a:spcAft>
                          <a:spcPts val="0"/>
                        </a:spcAft>
                      </a:pPr>
                      <a:endParaRPr lang="tr-TR" sz="1200" dirty="0">
                        <a:effectLst/>
                      </a:endParaRPr>
                    </a:p>
                    <a:p>
                      <a:pPr algn="ctr">
                        <a:lnSpc>
                          <a:spcPct val="107000"/>
                        </a:lnSpc>
                        <a:spcAft>
                          <a:spcPts val="0"/>
                        </a:spcAft>
                      </a:pPr>
                      <a:r>
                        <a:rPr lang="tr-TR" sz="1200" dirty="0">
                          <a:effectLst/>
                        </a:rPr>
                        <a:t>35,81 TL</a:t>
                      </a:r>
                    </a:p>
                    <a:p>
                      <a:pPr algn="ctr">
                        <a:lnSpc>
                          <a:spcPct val="107000"/>
                        </a:lnSpc>
                        <a:spcAft>
                          <a:spcPts val="0"/>
                        </a:spcAft>
                      </a:pP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endParaRPr lang="tr-TR" sz="1200" dirty="0">
                        <a:effectLst/>
                      </a:endParaRPr>
                    </a:p>
                    <a:p>
                      <a:pPr algn="ctr">
                        <a:lnSpc>
                          <a:spcPct val="107000"/>
                        </a:lnSpc>
                        <a:spcAft>
                          <a:spcPts val="0"/>
                        </a:spcAft>
                      </a:pPr>
                      <a:r>
                        <a:rPr lang="tr-TR" sz="1200" dirty="0">
                          <a:effectLst/>
                        </a:rPr>
                        <a:t>40,93 TL</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2303043"/>
                  </a:ext>
                </a:extLst>
              </a:tr>
            </a:tbl>
          </a:graphicData>
        </a:graphic>
      </p:graphicFrame>
    </p:spTree>
    <p:extLst>
      <p:ext uri="{BB962C8B-B14F-4D97-AF65-F5344CB8AC3E}">
        <p14:creationId xmlns:p14="http://schemas.microsoft.com/office/powerpoint/2010/main" val="50863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99792" y="-10633"/>
            <a:ext cx="6572250" cy="706419"/>
          </a:xfrm>
        </p:spPr>
        <p:txBody>
          <a:bodyPr/>
          <a:lstStyle/>
          <a:p>
            <a:r>
              <a:rPr lang="tr-TR" altLang="tr-TR" sz="2000" b="1" kern="1200" dirty="0">
                <a:solidFill>
                  <a:srgbClr val="FFFFFF"/>
                </a:solidFill>
                <a:cs typeface="Arial" pitchFamily="34" charset="0"/>
              </a:rPr>
              <a:t>YURTDIŞINA GÖTÜRÜLEN/GÖNDERİLEN SİGORTALILAR İÇİN UYGULANACAK İŞVEREN HİSSESİ SİGORTA PRİMİ İNDİRİMİ</a:t>
            </a:r>
            <a:endParaRPr lang="tr-TR" sz="2000" dirty="0"/>
          </a:p>
        </p:txBody>
      </p:sp>
      <p:sp>
        <p:nvSpPr>
          <p:cNvPr id="3" name="İçerik Yer Tutucusu 2"/>
          <p:cNvSpPr>
            <a:spLocks noGrp="1"/>
          </p:cNvSpPr>
          <p:nvPr>
            <p:ph idx="1"/>
          </p:nvPr>
        </p:nvSpPr>
        <p:spPr>
          <a:xfrm>
            <a:off x="304800" y="1071546"/>
            <a:ext cx="8610600" cy="5453798"/>
          </a:xfrm>
        </p:spPr>
        <p:txBody>
          <a:bodyPr/>
          <a:lstStyle/>
          <a:p>
            <a:pPr marL="0" lvl="0" indent="0" algn="just" fontAlgn="auto">
              <a:spcAft>
                <a:spcPts val="0"/>
              </a:spcAft>
              <a:buClr>
                <a:srgbClr val="046CA6"/>
              </a:buClr>
              <a:buSzPct val="100000"/>
              <a:buNone/>
            </a:pPr>
            <a:r>
              <a:rPr lang="tr-TR" sz="1600" u="sng" dirty="0">
                <a:cs typeface="Calibri" panose="020F0502020204030204" pitchFamily="34" charset="0"/>
              </a:rPr>
              <a:t>YASAL DAYANAK</a:t>
            </a:r>
          </a:p>
          <a:p>
            <a:pPr lvl="0" algn="just" fontAlgn="auto">
              <a:lnSpc>
                <a:spcPct val="90000"/>
              </a:lnSpc>
              <a:spcAft>
                <a:spcPts val="0"/>
              </a:spcAft>
              <a:buSzPct val="100000"/>
              <a:buFont typeface="Wingdings" pitchFamily="2" charset="2"/>
              <a:buChar char="v"/>
            </a:pPr>
            <a:r>
              <a:rPr lang="tr-TR" altLang="tr-TR" sz="1600" dirty="0">
                <a:cs typeface="Calibri" panose="020F0502020204030204" pitchFamily="34" charset="0"/>
              </a:rPr>
              <a:t>5510 sayılı Kanunun 81 inci maddesinin birinci fıkrasının (i) bendi</a:t>
            </a:r>
          </a:p>
          <a:p>
            <a:pPr lvl="0" algn="just" fontAlgn="auto">
              <a:lnSpc>
                <a:spcPct val="90000"/>
              </a:lnSpc>
              <a:spcAft>
                <a:spcPts val="0"/>
              </a:spcAft>
              <a:buSzPct val="100000"/>
              <a:buFont typeface="Wingdings" pitchFamily="2" charset="2"/>
              <a:buChar char="v"/>
            </a:pPr>
            <a:r>
              <a:rPr lang="tr-TR" altLang="tr-TR" sz="1600" dirty="0">
                <a:cs typeface="Calibri" panose="020F0502020204030204" pitchFamily="34" charset="0"/>
              </a:rPr>
              <a:t>2013-30 sayılı Genelge</a:t>
            </a:r>
          </a:p>
          <a:p>
            <a:pPr lvl="0" algn="just" fontAlgn="auto">
              <a:lnSpc>
                <a:spcPct val="90000"/>
              </a:lnSpc>
              <a:spcAft>
                <a:spcPts val="0"/>
              </a:spcAft>
              <a:buSzPct val="100000"/>
              <a:buFont typeface="Wingdings" pitchFamily="2" charset="2"/>
              <a:buChar char="v"/>
            </a:pPr>
            <a:endParaRPr lang="tr-TR" altLang="tr-TR" sz="1600" dirty="0">
              <a:cs typeface="Calibri" panose="020F0502020204030204" pitchFamily="34" charset="0"/>
            </a:endParaRPr>
          </a:p>
          <a:p>
            <a:pPr marL="0" lvl="0" indent="0" algn="just" fontAlgn="auto">
              <a:lnSpc>
                <a:spcPct val="90000"/>
              </a:lnSpc>
              <a:spcAft>
                <a:spcPts val="0"/>
              </a:spcAft>
              <a:buSzPct val="100000"/>
              <a:buNone/>
            </a:pPr>
            <a:r>
              <a:rPr lang="tr-TR" altLang="tr-TR" sz="1600" u="sng" dirty="0">
                <a:cs typeface="Calibri" panose="020F0502020204030204" pitchFamily="34" charset="0"/>
                <a:sym typeface="Wingdings" pitchFamily="2" charset="2"/>
              </a:rPr>
              <a:t>BAŞLAMA TARİHİ </a:t>
            </a:r>
            <a:r>
              <a:rPr lang="tr-TR" altLang="tr-TR" sz="1600" dirty="0">
                <a:cs typeface="Calibri" panose="020F0502020204030204" pitchFamily="34" charset="0"/>
                <a:sym typeface="Wingdings" pitchFamily="2" charset="2"/>
              </a:rPr>
              <a:t>	     : </a:t>
            </a:r>
            <a:r>
              <a:rPr lang="tr-TR" altLang="tr-TR" sz="1600" b="0" dirty="0">
                <a:cs typeface="Calibri" panose="020F0502020204030204" pitchFamily="34" charset="0"/>
                <a:sym typeface="Wingdings" pitchFamily="2" charset="2"/>
              </a:rPr>
              <a:t>1/6/</a:t>
            </a:r>
            <a:r>
              <a:rPr lang="tr-TR" altLang="tr-TR" sz="1600" b="0" dirty="0">
                <a:cs typeface="Calibri" panose="020F0502020204030204" pitchFamily="34" charset="0"/>
              </a:rPr>
              <a:t>2013</a:t>
            </a:r>
            <a:endParaRPr lang="tr-TR" altLang="tr-TR" sz="1600" b="0" u="sng" dirty="0">
              <a:cs typeface="Calibri" panose="020F0502020204030204" pitchFamily="34" charset="0"/>
              <a:sym typeface="Wingdings" pitchFamily="2" charset="2"/>
            </a:endParaRPr>
          </a:p>
          <a:p>
            <a:pPr marL="0" lvl="0" indent="0" algn="just" fontAlgn="auto">
              <a:lnSpc>
                <a:spcPct val="90000"/>
              </a:lnSpc>
              <a:spcAft>
                <a:spcPts val="0"/>
              </a:spcAft>
              <a:buSzPct val="100000"/>
              <a:buNone/>
            </a:pPr>
            <a:r>
              <a:rPr lang="tr-TR" altLang="tr-TR" sz="1600" u="sng" dirty="0">
                <a:cs typeface="Calibri" panose="020F0502020204030204" pitchFamily="34" charset="0"/>
                <a:sym typeface="Wingdings" pitchFamily="2" charset="2"/>
              </a:rPr>
              <a:t>FİNANSMANI</a:t>
            </a:r>
            <a:r>
              <a:rPr lang="tr-TR" altLang="tr-TR" sz="1600" dirty="0">
                <a:cs typeface="Calibri" panose="020F0502020204030204" pitchFamily="34" charset="0"/>
                <a:sym typeface="Wingdings" pitchFamily="2" charset="2"/>
              </a:rPr>
              <a:t>	     : </a:t>
            </a:r>
            <a:r>
              <a:rPr lang="tr-TR" altLang="tr-TR" sz="1600" b="0" dirty="0">
                <a:cs typeface="Calibri" panose="020F0502020204030204" pitchFamily="34" charset="0"/>
              </a:rPr>
              <a:t>Hazine ve Maliye Bakanlığı</a:t>
            </a:r>
            <a:endParaRPr lang="tr-TR" altLang="tr-TR" sz="1600" dirty="0">
              <a:cs typeface="Calibri" panose="020F0502020204030204" pitchFamily="34" charset="0"/>
            </a:endParaRPr>
          </a:p>
          <a:p>
            <a:pPr marL="0" lvl="0" indent="0" algn="just" fontAlgn="auto">
              <a:lnSpc>
                <a:spcPct val="90000"/>
              </a:lnSpc>
              <a:spcAft>
                <a:spcPts val="0"/>
              </a:spcAft>
              <a:buSzPct val="100000"/>
              <a:buNone/>
            </a:pPr>
            <a:endParaRPr lang="tr-TR" altLang="tr-TR" sz="1600" dirty="0">
              <a:cs typeface="Calibri" panose="020F0502020204030204" pitchFamily="34" charset="0"/>
            </a:endParaRPr>
          </a:p>
          <a:p>
            <a:pPr marL="0" lvl="0" indent="0" algn="just" fontAlgn="auto">
              <a:spcBef>
                <a:spcPts val="0"/>
              </a:spcBef>
              <a:spcAft>
                <a:spcPts val="0"/>
              </a:spcAft>
              <a:buNone/>
              <a:defRPr/>
            </a:pPr>
            <a:r>
              <a:rPr lang="tr-TR" altLang="tr-TR" sz="1600" b="0" u="sng" dirty="0">
                <a:cs typeface="Calibri" panose="020F0502020204030204" pitchFamily="34" charset="0"/>
              </a:rPr>
              <a:t>ÖRNEK:</a:t>
            </a:r>
          </a:p>
          <a:p>
            <a:pPr marL="0" lvl="0" indent="0" algn="just" fontAlgn="auto">
              <a:spcBef>
                <a:spcPts val="0"/>
              </a:spcBef>
              <a:spcAft>
                <a:spcPts val="0"/>
              </a:spcAft>
              <a:buClr>
                <a:srgbClr val="0F6FC6"/>
              </a:buClr>
              <a:buSzPct val="95000"/>
              <a:buNone/>
            </a:pPr>
            <a:r>
              <a:rPr lang="tr-TR" altLang="tr-TR" sz="1600" b="0" dirty="0">
                <a:cs typeface="Calibri" panose="020F0502020204030204" pitchFamily="34" charset="0"/>
              </a:rPr>
              <a:t>(C) Limited Şirketi tarafından Ülkemizle sosyal güvenlik sözleşmesi imzalanmamış olan Irak’a çalıştırmak üzere götürülen 1 işçinin 2019/Ocak ayına ilişkin prime esas kazanç tutarının 4.000,00 TL olduğu varsayıldığında; </a:t>
            </a:r>
          </a:p>
          <a:p>
            <a:pPr marL="0" lvl="0" indent="0" algn="just" eaLnBrk="1" fontAlgn="auto" hangingPunct="1">
              <a:spcBef>
                <a:spcPts val="300"/>
              </a:spcBef>
              <a:spcAft>
                <a:spcPts val="0"/>
              </a:spcAft>
              <a:buClr>
                <a:srgbClr val="046CA6"/>
              </a:buClr>
              <a:buNone/>
            </a:pPr>
            <a:r>
              <a:rPr lang="tr-TR" sz="1600" b="0" u="sng" kern="1200" dirty="0">
                <a:cs typeface="Calibri" panose="020F0502020204030204" pitchFamily="34" charset="0"/>
              </a:rPr>
              <a:t>Ödenmesi gereken;</a:t>
            </a:r>
          </a:p>
          <a:p>
            <a:pPr marL="0" lvl="0" indent="0" algn="just" eaLnBrk="1" fontAlgn="auto" hangingPunct="1">
              <a:spcBef>
                <a:spcPts val="300"/>
              </a:spcBef>
              <a:spcAft>
                <a:spcPts val="0"/>
              </a:spcAft>
              <a:buClr>
                <a:srgbClr val="046CA6"/>
              </a:buClr>
              <a:buNone/>
            </a:pPr>
            <a:r>
              <a:rPr lang="tr-TR" sz="1600" b="0" kern="1200" dirty="0">
                <a:cs typeface="Calibri" panose="020F0502020204030204" pitchFamily="34" charset="0"/>
              </a:rPr>
              <a:t>Sigorta primi sigortalı hissesi (%5)		: 200,00 TL</a:t>
            </a:r>
          </a:p>
          <a:p>
            <a:pPr marL="0" lvl="0" indent="0" algn="just" eaLnBrk="1" fontAlgn="auto" hangingPunct="1">
              <a:spcBef>
                <a:spcPts val="300"/>
              </a:spcBef>
              <a:spcAft>
                <a:spcPts val="0"/>
              </a:spcAft>
              <a:buClr>
                <a:srgbClr val="046CA6"/>
              </a:buClr>
              <a:buNone/>
            </a:pPr>
            <a:r>
              <a:rPr lang="tr-TR" sz="1600" b="0" kern="1200" dirty="0">
                <a:cs typeface="Calibri" panose="020F0502020204030204" pitchFamily="34" charset="0"/>
              </a:rPr>
              <a:t>Sigorta primi işveren hissesi (%9,5)		: 380,00  TL</a:t>
            </a:r>
          </a:p>
          <a:p>
            <a:pPr marL="0" lvl="0" indent="0" algn="just" eaLnBrk="1" fontAlgn="auto" hangingPunct="1">
              <a:spcBef>
                <a:spcPts val="300"/>
              </a:spcBef>
              <a:spcAft>
                <a:spcPts val="0"/>
              </a:spcAft>
              <a:buClr>
                <a:srgbClr val="046CA6"/>
              </a:buClr>
              <a:buNone/>
            </a:pPr>
            <a:r>
              <a:rPr lang="tr-TR" sz="1600" b="0" kern="1200" dirty="0">
                <a:cs typeface="Calibri" panose="020F0502020204030204" pitchFamily="34" charset="0"/>
              </a:rPr>
              <a:t>Sigorta primi sigortalı + işveren hissesi toplamı	: 580,00  TL</a:t>
            </a:r>
          </a:p>
          <a:p>
            <a:pPr marL="0" lvl="0" indent="0" algn="just" eaLnBrk="1" fontAlgn="auto" hangingPunct="1">
              <a:spcBef>
                <a:spcPts val="300"/>
              </a:spcBef>
              <a:spcAft>
                <a:spcPts val="0"/>
              </a:spcAft>
              <a:buClr>
                <a:srgbClr val="046CA6"/>
              </a:buClr>
              <a:buNone/>
            </a:pPr>
            <a:r>
              <a:rPr lang="tr-TR" sz="1600" b="0" kern="1200" dirty="0">
                <a:cs typeface="Calibri" panose="020F0502020204030204" pitchFamily="34" charset="0"/>
              </a:rPr>
              <a:t>Hazinece karşılanacak tutar (%5)		                    : </a:t>
            </a:r>
            <a:r>
              <a:rPr lang="tr-TR" sz="1600" kern="1200" dirty="0">
                <a:cs typeface="Calibri" panose="020F0502020204030204" pitchFamily="34" charset="0"/>
              </a:rPr>
              <a:t>200,00 </a:t>
            </a:r>
            <a:r>
              <a:rPr lang="tr-TR" sz="1600" b="0" kern="1200" dirty="0">
                <a:cs typeface="Calibri" panose="020F0502020204030204" pitchFamily="34" charset="0"/>
              </a:rPr>
              <a:t>TL</a:t>
            </a:r>
          </a:p>
          <a:p>
            <a:pPr marL="0" lvl="0" indent="0" algn="just" eaLnBrk="1" fontAlgn="auto" hangingPunct="1">
              <a:lnSpc>
                <a:spcPct val="90000"/>
              </a:lnSpc>
              <a:spcBef>
                <a:spcPts val="0"/>
              </a:spcBef>
              <a:spcAft>
                <a:spcPts val="0"/>
              </a:spcAft>
              <a:buClrTx/>
              <a:buNone/>
            </a:pPr>
            <a:r>
              <a:rPr lang="tr-TR" sz="1600" kern="1200" dirty="0">
                <a:cs typeface="Calibri" panose="020F0502020204030204" pitchFamily="34" charset="0"/>
              </a:rPr>
              <a:t>Teşvik uygulaması sonrasında</a:t>
            </a:r>
          </a:p>
          <a:p>
            <a:pPr marL="0" lvl="0" indent="0" algn="just" eaLnBrk="1" fontAlgn="auto" hangingPunct="1">
              <a:lnSpc>
                <a:spcPct val="90000"/>
              </a:lnSpc>
              <a:spcBef>
                <a:spcPts val="0"/>
              </a:spcBef>
              <a:spcAft>
                <a:spcPts val="0"/>
              </a:spcAft>
              <a:buClrTx/>
              <a:buNone/>
            </a:pPr>
            <a:r>
              <a:rPr lang="tr-TR" sz="1600" kern="1200" dirty="0">
                <a:cs typeface="Calibri" panose="020F0502020204030204" pitchFamily="34" charset="0"/>
              </a:rPr>
              <a:t>işverenin ödemesi gereken toplam tutar                           : 380,00 TL</a:t>
            </a:r>
          </a:p>
          <a:p>
            <a:pPr lvl="0" algn="just" fontAlgn="auto">
              <a:spcBef>
                <a:spcPts val="0"/>
              </a:spcBef>
              <a:spcAft>
                <a:spcPts val="0"/>
              </a:spcAft>
              <a:buClr>
                <a:srgbClr val="0F6FC6"/>
              </a:buClr>
              <a:buSzPct val="95000"/>
            </a:pPr>
            <a:endParaRPr lang="tr-TR" altLang="tr-TR" sz="1600" b="0" dirty="0">
              <a:cs typeface="Calibri" panose="020F0502020204030204" pitchFamily="34" charset="0"/>
            </a:endParaRPr>
          </a:p>
          <a:p>
            <a:pPr marL="0" lvl="0" indent="0" algn="just" fontAlgn="auto">
              <a:spcBef>
                <a:spcPts val="0"/>
              </a:spcBef>
              <a:spcAft>
                <a:spcPts val="0"/>
              </a:spcAft>
              <a:buClr>
                <a:srgbClr val="0F6FC6"/>
              </a:buClr>
              <a:buSzPct val="95000"/>
              <a:buNone/>
            </a:pPr>
            <a:endParaRPr lang="tr-TR" altLang="tr-TR" sz="1600" b="0" dirty="0">
              <a:cs typeface="Calibri" panose="020F0502020204030204" pitchFamily="34" charset="0"/>
            </a:endParaRPr>
          </a:p>
          <a:p>
            <a:pPr lvl="0" algn="just" fontAlgn="auto">
              <a:lnSpc>
                <a:spcPct val="90000"/>
              </a:lnSpc>
              <a:spcBef>
                <a:spcPts val="0"/>
              </a:spcBef>
              <a:spcAft>
                <a:spcPts val="0"/>
              </a:spcAft>
            </a:pPr>
            <a:endParaRPr lang="tr-TR" sz="1600" b="0" dirty="0">
              <a:cs typeface="Calibri" panose="020F0502020204030204" pitchFamily="34" charset="0"/>
            </a:endParaRPr>
          </a:p>
          <a:p>
            <a:pPr lvl="0" algn="just" fontAlgn="auto">
              <a:spcAft>
                <a:spcPts val="0"/>
              </a:spcAft>
              <a:buClr>
                <a:srgbClr val="00003E"/>
              </a:buClr>
            </a:pPr>
            <a:endParaRPr lang="tr-TR" sz="1600" b="0" dirty="0">
              <a:cs typeface="Calibri" panose="020F0502020204030204" pitchFamily="34" charset="0"/>
            </a:endParaRPr>
          </a:p>
          <a:p>
            <a:pPr lvl="0" algn="just" fontAlgn="auto">
              <a:lnSpc>
                <a:spcPct val="90000"/>
              </a:lnSpc>
              <a:spcAft>
                <a:spcPts val="0"/>
              </a:spcAft>
              <a:buSzPct val="100000"/>
            </a:pPr>
            <a:endParaRPr lang="tr-TR" altLang="tr-TR" sz="1600" b="0" dirty="0">
              <a:cs typeface="Calibri" panose="020F0502020204030204" pitchFamily="34" charset="0"/>
            </a:endParaRPr>
          </a:p>
          <a:p>
            <a:pPr marL="0" indent="0">
              <a:buNone/>
            </a:pPr>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856425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a:cs typeface="Calibri" panose="020F0502020204030204" pitchFamily="34" charset="0"/>
            </a:endParaRPr>
          </a:p>
          <a:p>
            <a:pPr>
              <a:spcBef>
                <a:spcPts val="0"/>
              </a:spcBef>
              <a:buFont typeface="Wingdings" panose="05000000000000000000" pitchFamily="2" charset="2"/>
              <a:buChar char="v"/>
            </a:pPr>
            <a:endParaRPr lang="tr-TR" sz="1600" b="0" dirty="0">
              <a:cs typeface="Calibri" panose="020F0502020204030204" pitchFamily="34" charset="0"/>
            </a:endParaRPr>
          </a:p>
          <a:p>
            <a:pPr marL="0" indent="0">
              <a:buNone/>
            </a:pPr>
            <a:endParaRPr lang="tr-TR" sz="1600" b="0" dirty="0">
              <a:cs typeface="Calibri" panose="020F0502020204030204" pitchFamily="34" charset="0"/>
            </a:endParaRPr>
          </a:p>
          <a:p>
            <a:pPr marL="0" indent="0">
              <a:buNone/>
            </a:pPr>
            <a:r>
              <a:rPr lang="tr-TR" sz="1600" u="sng" dirty="0"/>
              <a:t>Yararlanma Şartları:</a:t>
            </a:r>
          </a:p>
          <a:p>
            <a:pPr marL="0" indent="0">
              <a:buNone/>
            </a:pPr>
            <a:endParaRPr lang="tr-TR" sz="1600" b="0" dirty="0"/>
          </a:p>
          <a:p>
            <a:pPr lvl="0" algn="just">
              <a:buFont typeface="Wingdings" panose="05000000000000000000" pitchFamily="2" charset="2"/>
              <a:buChar char="v"/>
            </a:pPr>
            <a:r>
              <a:rPr lang="tr-TR" sz="1600" b="0" dirty="0"/>
              <a:t>Türkiye genelinde, tehlikeli ve çok tehlikeli sınıfta yer alan işyerlerinde ondan az çalışanın bulunması,</a:t>
            </a:r>
          </a:p>
          <a:p>
            <a:pPr lvl="0" algn="just">
              <a:buFont typeface="Wingdings" panose="05000000000000000000" pitchFamily="2" charset="2"/>
              <a:buChar char="v"/>
            </a:pPr>
            <a:r>
              <a:rPr lang="tr-TR" sz="1600" b="0" dirty="0"/>
              <a:t>Aylık prim ve hizmet belgelerinin yasal süresi içinde Kuruma verilmesi,</a:t>
            </a:r>
          </a:p>
          <a:p>
            <a:pPr lvl="0" algn="just">
              <a:buFont typeface="Wingdings" panose="05000000000000000000" pitchFamily="2" charset="2"/>
              <a:buChar char="v"/>
            </a:pPr>
            <a:r>
              <a:rPr lang="tr-TR" sz="1600" b="0" dirty="0"/>
              <a:t>Kuruma yasal süresi içerisinde ödenmemiş prim ve prime ilişkin borcun bulunmaması,</a:t>
            </a:r>
          </a:p>
          <a:p>
            <a:pPr lvl="0" algn="just">
              <a:buFont typeface="Wingdings" panose="05000000000000000000" pitchFamily="2" charset="2"/>
              <a:buChar char="v"/>
            </a:pPr>
            <a:r>
              <a:rPr lang="tr-TR" sz="1600" b="0" dirty="0"/>
              <a:t>Kayıt dışı sigortalı çalıştırılmaması, </a:t>
            </a:r>
          </a:p>
          <a:p>
            <a:pPr lvl="0" algn="just">
              <a:buFont typeface="Wingdings" panose="05000000000000000000" pitchFamily="2" charset="2"/>
              <a:buChar char="v"/>
            </a:pPr>
            <a:r>
              <a:rPr lang="tr-TR" sz="1600" b="0" dirty="0"/>
              <a:t>Kurum adına tehlikeli ve çok tehlikeli işyerleri için yansıtma faturası düzenlenmesi ve üniteye verilmesi,</a:t>
            </a:r>
          </a:p>
          <a:p>
            <a:pPr lvl="0" algn="just">
              <a:buFont typeface="Wingdings" panose="05000000000000000000" pitchFamily="2" charset="2"/>
              <a:buChar char="v"/>
            </a:pPr>
            <a:r>
              <a:rPr lang="tr-TR" sz="1600" b="0" dirty="0"/>
              <a:t>İşyerinin, İSG-</a:t>
            </a:r>
            <a:r>
              <a:rPr lang="tr-TR" sz="1600" b="0" dirty="0" err="1"/>
              <a:t>KATİP’e</a:t>
            </a:r>
            <a:r>
              <a:rPr lang="tr-TR" sz="1600" b="0" dirty="0"/>
              <a:t> kayıtlı onaylanmış ve devam eden iş sağlığı ve güvenliği hizmetlerinin verilmesine ilişkin hizmet sunucusu ile yapılmış bir sözleşmesinin olması gerekmektedir.</a:t>
            </a:r>
          </a:p>
          <a:p>
            <a:pPr marL="0" indent="0" algn="just">
              <a:buNone/>
            </a:pPr>
            <a:endParaRPr lang="tr-TR" sz="1600" b="0" dirty="0"/>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21015855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BAŞVURU VE ÖDEME</a:t>
            </a:r>
            <a:endParaRPr lang="tr-TR" sz="2200" dirty="0"/>
          </a:p>
        </p:txBody>
      </p:sp>
      <p:sp>
        <p:nvSpPr>
          <p:cNvPr id="3" name="İçerik Yer Tutucusu 2"/>
          <p:cNvSpPr>
            <a:spLocks noGrp="1"/>
          </p:cNvSpPr>
          <p:nvPr>
            <p:ph idx="1"/>
          </p:nvPr>
        </p:nvSpPr>
        <p:spPr>
          <a:xfrm>
            <a:off x="323528" y="1124744"/>
            <a:ext cx="8610600" cy="5400600"/>
          </a:xfrm>
        </p:spPr>
        <p:txBody>
          <a:bodyPr/>
          <a:lstStyle/>
          <a:p>
            <a:pPr marL="0" indent="0" algn="just">
              <a:buNone/>
            </a:pPr>
            <a:r>
              <a:rPr lang="tr-TR" sz="1600" b="0" dirty="0"/>
              <a:t>        </a:t>
            </a:r>
          </a:p>
          <a:p>
            <a:pPr marL="0" indent="0" algn="just">
              <a:buNone/>
            </a:pPr>
            <a:r>
              <a:rPr lang="tr-TR" sz="1600" b="0" dirty="0"/>
              <a:t>	</a:t>
            </a:r>
          </a:p>
          <a:p>
            <a:pPr marL="0" indent="0" algn="just">
              <a:buNone/>
            </a:pPr>
            <a:r>
              <a:rPr lang="tr-TR" sz="1600" u="sng" dirty="0"/>
              <a:t>Destek ödemelerine ilişkin başvurular;</a:t>
            </a:r>
          </a:p>
          <a:p>
            <a:pPr algn="just">
              <a:buFont typeface="Wingdings" panose="05000000000000000000" pitchFamily="2" charset="2"/>
              <a:buChar char="v"/>
            </a:pPr>
            <a:r>
              <a:rPr lang="tr-TR" sz="1600" b="0" dirty="0"/>
              <a:t>Ocak, şubat ve mart ayları için nisan ayının,</a:t>
            </a:r>
          </a:p>
          <a:p>
            <a:pPr algn="just">
              <a:buFont typeface="Wingdings" panose="05000000000000000000" pitchFamily="2" charset="2"/>
              <a:buChar char="v"/>
            </a:pPr>
            <a:r>
              <a:rPr lang="tr-TR" sz="1600" b="0" dirty="0"/>
              <a:t>Nisan, mayıs ve haziran ayları için temmuz ayının,</a:t>
            </a:r>
          </a:p>
          <a:p>
            <a:pPr algn="just">
              <a:buFont typeface="Wingdings" panose="05000000000000000000" pitchFamily="2" charset="2"/>
              <a:buChar char="v"/>
            </a:pPr>
            <a:r>
              <a:rPr lang="tr-TR" sz="1600" b="0" dirty="0"/>
              <a:t>Temmuz, ağustos ve eylül ayları için ekim ayının,</a:t>
            </a:r>
          </a:p>
          <a:p>
            <a:pPr algn="just">
              <a:buFont typeface="Wingdings" panose="05000000000000000000" pitchFamily="2" charset="2"/>
              <a:buChar char="v"/>
            </a:pPr>
            <a:r>
              <a:rPr lang="tr-TR" sz="1600" b="0" dirty="0"/>
              <a:t>Ekim, kasım ve aralık ayları için izleyen yılın ocak ayının sonuna kadar yapılır.</a:t>
            </a:r>
          </a:p>
          <a:p>
            <a:pPr marL="0" indent="0" algn="just">
              <a:buNone/>
            </a:pPr>
            <a:endParaRPr lang="tr-TR" sz="1600" b="0" dirty="0"/>
          </a:p>
          <a:p>
            <a:pPr marL="0" indent="0" algn="just">
              <a:buNone/>
            </a:pPr>
            <a:r>
              <a:rPr lang="tr-TR" sz="1600" u="sng" dirty="0"/>
              <a:t>Ödemeler:</a:t>
            </a:r>
          </a:p>
          <a:p>
            <a:pPr algn="just">
              <a:buFont typeface="Wingdings" panose="05000000000000000000" pitchFamily="2" charset="2"/>
              <a:buChar char="v"/>
            </a:pPr>
            <a:r>
              <a:rPr lang="tr-TR" sz="1600" b="0" dirty="0"/>
              <a:t>Birinci dönem destek ödemeleri ocak, şubat ve mart ayları için mayıs ayının sonunda,</a:t>
            </a:r>
          </a:p>
          <a:p>
            <a:pPr algn="just">
              <a:buFont typeface="Wingdings" panose="05000000000000000000" pitchFamily="2" charset="2"/>
              <a:buChar char="v"/>
            </a:pPr>
            <a:r>
              <a:rPr lang="tr-TR" sz="1600" b="0" dirty="0"/>
              <a:t>İkinci dönem destek ödemeleri nisan, mayıs ve haziran ayları için ağustos ayının sonunda,</a:t>
            </a:r>
          </a:p>
          <a:p>
            <a:pPr algn="just">
              <a:buFont typeface="Wingdings" panose="05000000000000000000" pitchFamily="2" charset="2"/>
              <a:buChar char="v"/>
            </a:pPr>
            <a:r>
              <a:rPr lang="tr-TR" sz="1600" b="0" dirty="0"/>
              <a:t>Üçüncü dönem destek ödemeleri temmuz, ağustos ve eylül ayları için kasım ayının sonunda,</a:t>
            </a:r>
          </a:p>
          <a:p>
            <a:pPr algn="just">
              <a:buFont typeface="Wingdings" panose="05000000000000000000" pitchFamily="2" charset="2"/>
              <a:buChar char="v"/>
            </a:pPr>
            <a:r>
              <a:rPr lang="tr-TR" sz="1600" b="0" dirty="0"/>
              <a:t>Dördüncü dönem destek ödemeleri ekim, kasım ve aralık ayları için izleyen yılın şubat ayının sonunda gerçekleştirilir.</a:t>
            </a:r>
          </a:p>
          <a:p>
            <a:pPr marL="0" indent="0" algn="just">
              <a:buNone/>
            </a:pPr>
            <a:endParaRPr lang="tr-TR" sz="1600" b="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880913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Calibri"/>
                <a:ea typeface="Calibri"/>
                <a:cs typeface="Calibri"/>
                <a:sym typeface="Calibri"/>
              </a:rPr>
              <a:t>5 </a:t>
            </a:r>
            <a:r>
              <a:rPr lang="tr-TR" b="1" dirty="0"/>
              <a:t>PUANLIK </a:t>
            </a:r>
            <a:r>
              <a:rPr lang="tr-TR" b="1" dirty="0">
                <a:latin typeface="Calibri"/>
                <a:ea typeface="Calibri"/>
                <a:cs typeface="Calibri"/>
                <a:sym typeface="Calibri"/>
              </a:rPr>
              <a:t>BAĞKUR PRİM İNDİRİMİ</a:t>
            </a:r>
            <a:endParaRPr lang="tr-TR" dirty="0"/>
          </a:p>
        </p:txBody>
      </p:sp>
      <p:sp>
        <p:nvSpPr>
          <p:cNvPr id="3" name="İçerik Yer Tutucusu 2"/>
          <p:cNvSpPr>
            <a:spLocks noGrp="1"/>
          </p:cNvSpPr>
          <p:nvPr>
            <p:ph idx="1"/>
          </p:nvPr>
        </p:nvSpPr>
        <p:spPr>
          <a:xfrm>
            <a:off x="304800" y="1071546"/>
            <a:ext cx="8610600" cy="5453798"/>
          </a:xfrm>
        </p:spPr>
        <p:txBody>
          <a:bodyPr/>
          <a:lstStyle/>
          <a:p>
            <a:pPr>
              <a:buNone/>
            </a:pPr>
            <a:r>
              <a:rPr lang="tr-TR" b="0" dirty="0"/>
              <a:t> 	5510 sayılı Kanunun 81 inci maddesinin birinci fıkrasına aşağıda yer alan (j) bendi eklenmiştir. </a:t>
            </a:r>
          </a:p>
          <a:p>
            <a:pPr marL="0" indent="0" algn="just">
              <a:spcBef>
                <a:spcPts val="600"/>
              </a:spcBef>
              <a:buNone/>
            </a:pPr>
            <a:r>
              <a:rPr lang="tr-TR" b="0" dirty="0"/>
              <a:t>       ‘</a:t>
            </a:r>
            <a:r>
              <a:rPr lang="tr-TR" b="0" i="1" dirty="0"/>
              <a:t>’j) (Ek: 20/8/2016-6745/62 </a:t>
            </a:r>
            <a:r>
              <a:rPr lang="tr-TR" b="0" i="1" dirty="0" err="1"/>
              <a:t>md.</a:t>
            </a:r>
            <a:r>
              <a:rPr lang="tr-TR" b="0" i="1" dirty="0"/>
              <a:t>) İsteğe bağlı sigortalılar hariç bu Kanunun 4 üncü maddesinin birinci fıkrasının (b) bendi kapsamındaki sigortalıların malullük, yaşlılık ve ölüm sigortaları primlerinden, beş puanlık kısmına isabet eden tutar Hazinece karşılanır. Sigortalıların bu prim indiriminden yararlanabilmeleri için primlerin Hazinece karşılanmayan kısmının yasal süresi içinde ödenmesi, Kuruma kendi sigortalılıklarından kaynaklanan prim, idari para cezası ve bunlara ilişkin gecikme cezası ve gecikme zammı borcunun bulunmaması şarttır. Ancak Kuruma olan prim, idari para cezası ve bunlara ilişkin gecikme cezası ve gecikme zammı borçlarını taksitlendiren veya yapılandıran sigortalılar bu taksitlendirme veya yapılandırma işlemleri devam ettiği sürece bu bent hükmünden yararlandırılır. Borçlanma ve ihya kapsamındaki primlerden dolayı bu indirimden yararlanılmaz. Hazinece karşılanan prim tutarları gelir ve kurumlar vergisi uygulamalarında gider veya maliyet unsuru olarak dikkate alınmaz .’’</a:t>
            </a:r>
          </a:p>
          <a:p>
            <a:pPr marL="0" indent="0" algn="just">
              <a:lnSpc>
                <a:spcPct val="120000"/>
              </a:lnSpc>
              <a:buNone/>
            </a:pPr>
            <a:endParaRPr lang="tr-TR" sz="1600" b="0" dirty="0"/>
          </a:p>
          <a:p>
            <a:pPr marL="0" indent="0" algn="just">
              <a:lnSpc>
                <a:spcPct val="120000"/>
              </a:lnSpc>
              <a:buNone/>
            </a:pPr>
            <a:r>
              <a:rPr lang="tr-TR" sz="1600" b="0" dirty="0"/>
              <a:t>     </a:t>
            </a:r>
            <a:r>
              <a:rPr lang="tr-TR" sz="1600" dirty="0"/>
              <a:t>* Bu hüküm 1/10/2016  tarihinde yürürlüğe girmiştir.</a:t>
            </a:r>
          </a:p>
          <a:p>
            <a:endParaRPr lang="tr-TR"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600" dirty="0"/>
              <a:t>        </a:t>
            </a:r>
            <a:r>
              <a:rPr lang="tr-TR" sz="1400" dirty="0"/>
              <a:t> </a:t>
            </a:r>
          </a:p>
        </p:txBody>
      </p:sp>
    </p:spTree>
    <p:extLst>
      <p:ext uri="{BB962C8B-B14F-4D97-AF65-F5344CB8AC3E}">
        <p14:creationId xmlns:p14="http://schemas.microsoft.com/office/powerpoint/2010/main" val="9455751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Calibri"/>
                <a:ea typeface="Calibri"/>
                <a:cs typeface="Calibri"/>
                <a:sym typeface="Calibri"/>
              </a:rPr>
              <a:t>5 </a:t>
            </a:r>
            <a:r>
              <a:rPr lang="tr-TR" b="1" dirty="0"/>
              <a:t>PUANLIK </a:t>
            </a:r>
            <a:r>
              <a:rPr lang="tr-TR" b="1" dirty="0">
                <a:latin typeface="Calibri"/>
                <a:ea typeface="Calibri"/>
                <a:cs typeface="Calibri"/>
                <a:sym typeface="Calibri"/>
              </a:rPr>
              <a:t>BAĞKUR PRİM İNDİRİM/TEŞVİKİNDEN</a:t>
            </a:r>
            <a:br>
              <a:rPr lang="tr-TR" b="1" dirty="0">
                <a:latin typeface="Calibri"/>
                <a:ea typeface="Calibri"/>
                <a:cs typeface="Calibri"/>
                <a:sym typeface="Calibri"/>
              </a:rPr>
            </a:br>
            <a:r>
              <a:rPr lang="tr-TR" b="1" dirty="0">
                <a:latin typeface="Calibri"/>
                <a:ea typeface="Calibri"/>
                <a:cs typeface="Calibri"/>
                <a:sym typeface="Calibri"/>
              </a:rPr>
              <a:t>YARARLANMA ŞARTLARI</a:t>
            </a:r>
            <a:endParaRPr lang="tr-TR" dirty="0"/>
          </a:p>
        </p:txBody>
      </p:sp>
      <p:sp>
        <p:nvSpPr>
          <p:cNvPr id="3" name="İçerik Yer Tutucusu 2"/>
          <p:cNvSpPr>
            <a:spLocks noGrp="1"/>
          </p:cNvSpPr>
          <p:nvPr>
            <p:ph idx="1"/>
          </p:nvPr>
        </p:nvSpPr>
        <p:spPr>
          <a:xfrm>
            <a:off x="304800" y="1071546"/>
            <a:ext cx="8610600" cy="5453798"/>
          </a:xfrm>
        </p:spPr>
        <p:txBody>
          <a:bodyPr/>
          <a:lstStyle/>
          <a:p>
            <a:pPr>
              <a:buFont typeface="Wingdings" panose="05000000000000000000" pitchFamily="2" charset="2"/>
              <a:buChar char="ü"/>
            </a:pPr>
            <a:r>
              <a:rPr lang="tr-TR" b="0" dirty="0"/>
              <a:t>Primlerin Hazinece karşılanmayan kısmının yasal süresi içinde ödenmesi gerekir. </a:t>
            </a:r>
          </a:p>
          <a:p>
            <a:pPr>
              <a:buFont typeface="Wingdings" panose="05000000000000000000" pitchFamily="2" charset="2"/>
              <a:buChar char="ü"/>
            </a:pPr>
            <a:endParaRPr lang="tr-TR" b="0" dirty="0"/>
          </a:p>
          <a:p>
            <a:pPr>
              <a:buFont typeface="Wingdings" panose="05000000000000000000" pitchFamily="2" charset="2"/>
              <a:buChar char="ü"/>
            </a:pPr>
            <a:r>
              <a:rPr lang="tr-TR" b="0" dirty="0"/>
              <a:t>Kuruma kendi sigortalılıklarından kaynaklanan prim, idari para cezası ve bunlara ilişkin gecikme cezası ve gecikme zammı borcunun bulunmaması gerekir.</a:t>
            </a:r>
          </a:p>
          <a:p>
            <a:pPr>
              <a:buFont typeface="Wingdings" panose="05000000000000000000" pitchFamily="2" charset="2"/>
              <a:buChar char="ü"/>
            </a:pPr>
            <a:endParaRPr lang="tr-TR" b="0" dirty="0"/>
          </a:p>
          <a:p>
            <a:pPr>
              <a:buFont typeface="Wingdings" panose="05000000000000000000" pitchFamily="2" charset="2"/>
              <a:buChar char="ü"/>
            </a:pPr>
            <a:r>
              <a:rPr lang="tr-TR" b="0" dirty="0"/>
              <a:t>Taksitlendirilen ve yapılandırılan borçlar yararlanmaya engel olmayacak.</a:t>
            </a:r>
          </a:p>
          <a:p>
            <a:pPr>
              <a:buFont typeface="Wingdings" panose="05000000000000000000" pitchFamily="2" charset="2"/>
              <a:buChar char="ü"/>
            </a:pPr>
            <a:endParaRPr lang="tr-TR" b="0" dirty="0"/>
          </a:p>
          <a:p>
            <a:pPr>
              <a:buFont typeface="Wingdings" panose="05000000000000000000" pitchFamily="2" charset="2"/>
              <a:buChar char="ü"/>
            </a:pPr>
            <a:r>
              <a:rPr lang="tr-TR" b="0" dirty="0"/>
              <a:t>Borçlanma ve ihya kapsamında ödenen primlerden dolayı bu indirimden yararlanılmaz.</a:t>
            </a:r>
          </a:p>
          <a:p>
            <a:pPr>
              <a:buFont typeface="Wingdings" panose="05000000000000000000" pitchFamily="2" charset="2"/>
              <a:buChar char="ü"/>
            </a:pPr>
            <a:endParaRPr lang="tr-TR" b="0" dirty="0"/>
          </a:p>
          <a:p>
            <a:pPr>
              <a:buFont typeface="Wingdings" panose="05000000000000000000" pitchFamily="2" charset="2"/>
              <a:buChar char="ü"/>
            </a:pPr>
            <a:r>
              <a:rPr lang="tr-TR" b="0" dirty="0"/>
              <a:t> Hazinece karşılanan prim tutarları gelir ve kurumlar vergisi, uygulamalarında gider veya maliyet unsuru olarak dikkate alınmaz. </a:t>
            </a:r>
          </a:p>
          <a:p>
            <a:pPr>
              <a:buFont typeface="Wingdings" panose="05000000000000000000" pitchFamily="2" charset="2"/>
              <a:buChar char="ü"/>
            </a:pPr>
            <a:endParaRPr lang="tr-TR" b="0" dirty="0"/>
          </a:p>
          <a:p>
            <a:pPr>
              <a:buFont typeface="Wingdings" panose="05000000000000000000" pitchFamily="2" charset="2"/>
              <a:buChar char="ü"/>
            </a:pPr>
            <a:r>
              <a:rPr lang="tr-TR" b="0" dirty="0"/>
              <a:t>Teşvik tutarları Hazinece karşılanacaktır.</a:t>
            </a:r>
          </a:p>
          <a:p>
            <a:endParaRPr lang="tr-TR"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27107026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Calibri"/>
                <a:ea typeface="Calibri"/>
                <a:cs typeface="Calibri"/>
                <a:sym typeface="Calibri"/>
              </a:rPr>
              <a:t>BAĞKUR 5 PUANLIK PRİM İNDİRİM/TEŞVİKİ</a:t>
            </a:r>
            <a:endParaRPr lang="tr-TR" dirty="0"/>
          </a:p>
        </p:txBody>
      </p:sp>
      <p:sp>
        <p:nvSpPr>
          <p:cNvPr id="3" name="İçerik Yer Tutucusu 2"/>
          <p:cNvSpPr>
            <a:spLocks noGrp="1"/>
          </p:cNvSpPr>
          <p:nvPr>
            <p:ph idx="1"/>
          </p:nvPr>
        </p:nvSpPr>
        <p:spPr>
          <a:xfrm>
            <a:off x="304800" y="1071546"/>
            <a:ext cx="8610600" cy="5453798"/>
          </a:xfrm>
        </p:spPr>
        <p:txBody>
          <a:bodyPr/>
          <a:lstStyle/>
          <a:p>
            <a:pPr algn="just">
              <a:buFont typeface="Wingdings" panose="05000000000000000000" pitchFamily="2" charset="2"/>
              <a:buChar char="ü"/>
            </a:pPr>
            <a:r>
              <a:rPr lang="tr-TR" b="0" dirty="0"/>
              <a:t>İsteğe bağlı sigortalılar hariç 5510/4b-1,2,3 (</a:t>
            </a:r>
            <a:r>
              <a:rPr lang="tr-TR" b="0" dirty="0" err="1"/>
              <a:t>Bağ-Kur</a:t>
            </a:r>
            <a:r>
              <a:rPr lang="tr-TR" b="0" dirty="0"/>
              <a:t>) sigortalılarına, %34,5 olan prim oranına %5 indirim uygulanması halinde bu oran %29,5 olacak, aylık 882,65₺ yerine  754,73₺ ödenecektir (prime esas kazanç alt sınırı üzerinden prim ödeyen bir sigortalı için). Bu şekilde 127,92₺  tutarında prim yükü azaltılmış olacaktır. Bu kapsamda yıllık 1535,04 ₺ kazanç sağlanacaktır.</a:t>
            </a:r>
          </a:p>
          <a:p>
            <a:pPr algn="just">
              <a:buFont typeface="Wingdings" panose="05000000000000000000" pitchFamily="2" charset="2"/>
              <a:buChar char="ü"/>
            </a:pPr>
            <a:r>
              <a:rPr lang="tr-TR" b="0" dirty="0"/>
              <a:t>5510/4b-4 (Tarım </a:t>
            </a:r>
            <a:r>
              <a:rPr lang="tr-TR" b="0" dirty="0" err="1"/>
              <a:t>Bağ-Kur</a:t>
            </a:r>
            <a:r>
              <a:rPr lang="tr-TR" b="0" dirty="0"/>
              <a:t>) sigortalılarına, %34,5 olan prim oranına %5 indirim uygulanması halinde bu oran %29,5 olacak, aylık 764,96₺ yerine  654,10₺ ödenecektir (prime esas kazanç alt sınırı üzerinden prim ödeyen bir sigortalı için). Bu şekilde 110,86₺  tutarında prim yükü azaltılmış olacaktır. Bu kapsamda yıllık 1330,32 ₺ kazanç sağlanacaktır. 4b-4 (Tarım </a:t>
            </a:r>
            <a:r>
              <a:rPr lang="tr-TR" b="0" dirty="0" err="1"/>
              <a:t>Bağ-Kur</a:t>
            </a:r>
            <a:r>
              <a:rPr lang="tr-TR" b="0" dirty="0"/>
              <a:t>) sigortalıları 2019 yılı için 26 gün üzerinden prim ödediklerinden 5 puanlık indirimle beraber toplam indirim aylık 228,55₺ yıllık ise 2742,6₺ tutarında olacaktır.</a:t>
            </a:r>
          </a:p>
          <a:p>
            <a:pPr marL="0" indent="0">
              <a:buNone/>
            </a:pPr>
            <a:r>
              <a:rPr lang="tr-TR" b="0" dirty="0"/>
              <a:t>	</a:t>
            </a:r>
            <a:r>
              <a:rPr lang="tr-TR" u="sng" dirty="0"/>
              <a:t>4/</a:t>
            </a:r>
            <a:r>
              <a:rPr lang="tr-TR" u="sng" dirty="0" err="1"/>
              <a:t>b’li</a:t>
            </a:r>
            <a:r>
              <a:rPr lang="tr-TR" u="sng" dirty="0"/>
              <a:t> (</a:t>
            </a:r>
            <a:r>
              <a:rPr lang="tr-TR" u="sng" dirty="0" err="1"/>
              <a:t>Bağkurlu</a:t>
            </a:r>
            <a:r>
              <a:rPr lang="tr-TR" u="sng" dirty="0"/>
              <a:t>) Sayısı</a:t>
            </a:r>
          </a:p>
          <a:p>
            <a:pPr marL="0" indent="0">
              <a:buNone/>
            </a:pPr>
            <a:r>
              <a:rPr lang="tr-TR" b="0" dirty="0"/>
              <a:t>Zorunlu (4/1-b-1,2,3)	 2.158.825 </a:t>
            </a:r>
          </a:p>
          <a:p>
            <a:pPr marL="0" indent="0">
              <a:buNone/>
            </a:pPr>
            <a:r>
              <a:rPr lang="tr-TR" b="0" dirty="0"/>
              <a:t>Tarım (4/1-b-4)		    697.445 </a:t>
            </a:r>
          </a:p>
          <a:p>
            <a:pPr marL="0" indent="0">
              <a:buNone/>
            </a:pPr>
            <a:r>
              <a:rPr lang="tr-TR" b="0" dirty="0"/>
              <a:t>Muhtar (4/1-b) 		      23.360 (Teşvik kapsamında değil)</a:t>
            </a:r>
          </a:p>
          <a:p>
            <a:pPr marL="0" indent="0">
              <a:buNone/>
            </a:pPr>
            <a:r>
              <a:rPr lang="tr-TR" b="0" dirty="0"/>
              <a:t>İsteğe Bağlı ( Md.50) 	      155.016 (Teşvik kapsamında değil)</a:t>
            </a:r>
          </a:p>
          <a:p>
            <a:pPr marL="0" indent="0">
              <a:buNone/>
            </a:pPr>
            <a:r>
              <a:rPr lang="tr-TR" b="0" dirty="0"/>
              <a:t>Kasım/2018 itibarıyla 970.047 4/b sigortalısı 5 puanlık prim teşvikinden yararlanmaktadır.</a:t>
            </a:r>
          </a:p>
          <a:p>
            <a:pPr marL="0" indent="0">
              <a:buNone/>
            </a:pPr>
            <a:endParaRPr lang="tr-TR" b="0" dirty="0">
              <a:solidFill>
                <a:srgbClr val="FF0000"/>
              </a:solidFill>
            </a:endParaRP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4906063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libri"/>
                <a:ea typeface="Calibri"/>
                <a:cs typeface="Calibri"/>
              </a:rPr>
              <a:t>GENÇ GİRİŞİMCİ TEŞVİKİ</a:t>
            </a:r>
          </a:p>
        </p:txBody>
      </p:sp>
      <p:sp>
        <p:nvSpPr>
          <p:cNvPr id="3" name="İçerik Yer Tutucusu 2"/>
          <p:cNvSpPr>
            <a:spLocks noGrp="1"/>
          </p:cNvSpPr>
          <p:nvPr>
            <p:ph idx="1"/>
          </p:nvPr>
        </p:nvSpPr>
        <p:spPr/>
        <p:txBody>
          <a:bodyPr/>
          <a:lstStyle/>
          <a:p>
            <a:r>
              <a:rPr lang="tr-TR" b="0" dirty="0"/>
              <a:t>7143 sayılı Kanunun 22 </a:t>
            </a:r>
            <a:r>
              <a:rPr lang="tr-TR" b="0" dirty="0" err="1"/>
              <a:t>nci</a:t>
            </a:r>
            <a:r>
              <a:rPr lang="tr-TR" b="0" dirty="0"/>
              <a:t> maddesiyle 5510 sayılı Kanunun 81 inci maddesinin birinci fıkrasına aşağıda yer alan (k) bendi eklenmiştir;</a:t>
            </a:r>
          </a:p>
          <a:p>
            <a:pPr marL="0" indent="0">
              <a:buNone/>
            </a:pPr>
            <a:endParaRPr lang="tr-TR" b="0" dirty="0"/>
          </a:p>
          <a:p>
            <a:pPr marL="0" indent="0" algn="just">
              <a:spcBef>
                <a:spcPts val="600"/>
              </a:spcBef>
              <a:buNone/>
            </a:pPr>
            <a:r>
              <a:rPr lang="tr-TR" b="0" dirty="0"/>
              <a:t>‘</a:t>
            </a:r>
            <a:r>
              <a:rPr lang="tr-TR" b="0" i="1" dirty="0"/>
              <a:t>’ k) (Ek: 11/5/2018-7143/22 </a:t>
            </a:r>
            <a:r>
              <a:rPr lang="tr-TR" b="0" i="1" dirty="0" err="1"/>
              <a:t>md.</a:t>
            </a:r>
            <a:r>
              <a:rPr lang="tr-TR" b="0" i="1" dirty="0"/>
              <a:t>) 31/12/1960 tarihli ve 193 sayılı Gelir Vergisi Kanununun mükerrer 20 </a:t>
            </a:r>
            <a:r>
              <a:rPr lang="tr-TR" b="0" i="1" dirty="0" err="1"/>
              <a:t>nci</a:t>
            </a:r>
            <a:r>
              <a:rPr lang="tr-TR" b="0" i="1" dirty="0"/>
              <a:t> maddesi kapsamında genç girişimcilerde kazanç istisnasından faydalanan ve mükellefiyet başlangıç tarihi itibarıyla 18 yaşını doldurmuş ve 29 yaşını doldurmamış olanlardan, bu Kanunun 4 üncü maddesinin birinci fıkrasının (b) bendinin (1) numaralı alt bendi kapsamında 1/6/2018 tarihinden itibaren ilk defa sigortalı sayılan gerçek kişilerin primleri, 1 yıl süreyle 82 </a:t>
            </a:r>
            <a:r>
              <a:rPr lang="tr-TR" b="0" i="1" dirty="0" err="1"/>
              <a:t>nci</a:t>
            </a:r>
            <a:r>
              <a:rPr lang="tr-TR" b="0" i="1" dirty="0"/>
              <a:t> madde uyarınca belirlenen prime esas kazanç alt sınır üzerinden Hazinece karşılanır. Adi ortaklıklar ve şahıs şirket ortaklıklarında sadece bir ortak bu fıkra hükmünden yararlandırılır.’’</a:t>
            </a:r>
          </a:p>
        </p:txBody>
      </p:sp>
    </p:spTree>
    <p:extLst>
      <p:ext uri="{BB962C8B-B14F-4D97-AF65-F5344CB8AC3E}">
        <p14:creationId xmlns:p14="http://schemas.microsoft.com/office/powerpoint/2010/main" val="41323510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libri"/>
                <a:ea typeface="Calibri"/>
                <a:cs typeface="Calibri"/>
              </a:rPr>
              <a:t>GENÇ GİRİŞİMCİ TEŞVİKİNDEN YARARLANMA ŞARTLARI</a:t>
            </a:r>
          </a:p>
        </p:txBody>
      </p:sp>
      <p:sp>
        <p:nvSpPr>
          <p:cNvPr id="3" name="İçerik Yer Tutucusu 2"/>
          <p:cNvSpPr>
            <a:spLocks noGrp="1"/>
          </p:cNvSpPr>
          <p:nvPr>
            <p:ph idx="1"/>
          </p:nvPr>
        </p:nvSpPr>
        <p:spPr/>
        <p:txBody>
          <a:bodyPr/>
          <a:lstStyle/>
          <a:p>
            <a:pPr>
              <a:buFont typeface="Wingdings" panose="05000000000000000000" pitchFamily="2" charset="2"/>
              <a:buChar char="ü"/>
            </a:pPr>
            <a:r>
              <a:rPr lang="tr-TR" b="0" dirty="0"/>
              <a:t>193 sayılı Gelir Vergisi Kanununun mükerrer 20 </a:t>
            </a:r>
            <a:r>
              <a:rPr lang="tr-TR" b="0" dirty="0" err="1"/>
              <a:t>nci</a:t>
            </a:r>
            <a:r>
              <a:rPr lang="tr-TR" b="0" dirty="0"/>
              <a:t> maddesi kapsamında genç girişimcilerde kazanç istisnasından faydalanmak,</a:t>
            </a:r>
          </a:p>
          <a:p>
            <a:pPr marL="0" indent="0">
              <a:buNone/>
            </a:pPr>
            <a:endParaRPr lang="tr-TR" b="0" dirty="0"/>
          </a:p>
          <a:p>
            <a:pPr>
              <a:buFont typeface="Wingdings" panose="05000000000000000000" pitchFamily="2" charset="2"/>
              <a:buChar char="ü"/>
            </a:pPr>
            <a:r>
              <a:rPr lang="tr-TR" b="0" dirty="0"/>
              <a:t>Mükellefiyet başlangıç tarihi itibariyle 18 yaşından büyük ve 29 yaşından küçük olmak,</a:t>
            </a:r>
          </a:p>
          <a:p>
            <a:pPr marL="0" indent="0">
              <a:buNone/>
            </a:pPr>
            <a:endParaRPr lang="tr-TR" b="0" dirty="0"/>
          </a:p>
          <a:p>
            <a:pPr>
              <a:buFont typeface="Wingdings" panose="05000000000000000000" pitchFamily="2" charset="2"/>
              <a:buChar char="ü"/>
            </a:pPr>
            <a:r>
              <a:rPr lang="tr-TR" b="0" dirty="0"/>
              <a:t>1/6/2018 tarihinden itibaren ilk defa 4/1-b kapsamında sigortalı sayılan gerçek kişilerinden olmak,</a:t>
            </a:r>
          </a:p>
          <a:p>
            <a:pPr marL="0" indent="0">
              <a:buNone/>
            </a:pPr>
            <a:endParaRPr lang="tr-TR" b="0" dirty="0"/>
          </a:p>
          <a:p>
            <a:pPr>
              <a:buFont typeface="Wingdings" panose="05000000000000000000" pitchFamily="2" charset="2"/>
              <a:buChar char="ü"/>
            </a:pPr>
            <a:r>
              <a:rPr lang="tr-TR" b="0" dirty="0"/>
              <a:t>Kendi işinde bilfiil çalışıyor olmak veya işin kendisi tarafından sevk ve idare ediliyor olması.</a:t>
            </a:r>
          </a:p>
          <a:p>
            <a:pPr marL="0" indent="0">
              <a:buNone/>
            </a:pPr>
            <a:r>
              <a:rPr lang="tr-TR" b="0" dirty="0"/>
              <a:t> </a:t>
            </a:r>
          </a:p>
          <a:p>
            <a:pPr>
              <a:buFont typeface="Wingdings" panose="05000000000000000000" pitchFamily="2" charset="2"/>
              <a:buChar char="ü"/>
            </a:pPr>
            <a:r>
              <a:rPr lang="tr-TR" b="0" dirty="0"/>
              <a:t>Faaliyetin adi ortaklık veya şahıs şirketi bünyesinde yapılması hâlinde, sadece bir ortak, bu ortaklar arasından da en genç olanı faydalandırılmaktadır.</a:t>
            </a:r>
          </a:p>
          <a:p>
            <a:pPr marL="0" indent="0">
              <a:buNone/>
            </a:pPr>
            <a:r>
              <a:rPr lang="tr-TR" b="0" dirty="0"/>
              <a:t> </a:t>
            </a:r>
          </a:p>
          <a:p>
            <a:pPr>
              <a:buFont typeface="Wingdings" panose="05000000000000000000" pitchFamily="2" charset="2"/>
              <a:buChar char="ü"/>
            </a:pPr>
            <a:r>
              <a:rPr lang="tr-TR" b="0" dirty="0"/>
              <a:t>Teşvik tutarları Hazinece karşılanacaktır.</a:t>
            </a:r>
          </a:p>
          <a:p>
            <a:endParaRPr lang="tr-TR" dirty="0"/>
          </a:p>
        </p:txBody>
      </p:sp>
    </p:spTree>
    <p:extLst>
      <p:ext uri="{BB962C8B-B14F-4D97-AF65-F5344CB8AC3E}">
        <p14:creationId xmlns:p14="http://schemas.microsoft.com/office/powerpoint/2010/main" val="4628206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Calibri"/>
                <a:ea typeface="Calibri"/>
                <a:cs typeface="Calibri"/>
              </a:rPr>
              <a:t>GENÇ GİRİŞİMCİ TEŞVİKİ</a:t>
            </a:r>
            <a:endParaRPr lang="tr-TR" dirty="0"/>
          </a:p>
        </p:txBody>
      </p:sp>
      <p:sp>
        <p:nvSpPr>
          <p:cNvPr id="3" name="İçerik Yer Tutucusu 2"/>
          <p:cNvSpPr>
            <a:spLocks noGrp="1"/>
          </p:cNvSpPr>
          <p:nvPr>
            <p:ph idx="1"/>
          </p:nvPr>
        </p:nvSpPr>
        <p:spPr/>
        <p:txBody>
          <a:bodyPr/>
          <a:lstStyle/>
          <a:p>
            <a:pPr>
              <a:buFont typeface="Wingdings" panose="05000000000000000000" pitchFamily="2" charset="2"/>
              <a:buChar char="ü"/>
            </a:pPr>
            <a:endParaRPr lang="tr-TR" b="0" dirty="0"/>
          </a:p>
          <a:p>
            <a:pPr>
              <a:buFont typeface="Wingdings" panose="05000000000000000000" pitchFamily="2" charset="2"/>
              <a:buChar char="ü"/>
            </a:pPr>
            <a:endParaRPr lang="tr-TR" b="0" dirty="0"/>
          </a:p>
          <a:p>
            <a:pPr>
              <a:buFont typeface="Wingdings" panose="05000000000000000000" pitchFamily="2" charset="2"/>
              <a:buChar char="ü"/>
            </a:pPr>
            <a:endParaRPr lang="tr-TR" b="0" dirty="0"/>
          </a:p>
          <a:p>
            <a:pPr>
              <a:buFont typeface="Wingdings" panose="05000000000000000000" pitchFamily="2" charset="2"/>
              <a:buChar char="ü"/>
            </a:pPr>
            <a:endParaRPr lang="tr-TR" b="0" dirty="0"/>
          </a:p>
          <a:p>
            <a:pPr>
              <a:buFont typeface="Wingdings" panose="05000000000000000000" pitchFamily="2" charset="2"/>
              <a:buChar char="ü"/>
            </a:pPr>
            <a:r>
              <a:rPr lang="tr-TR" b="0" dirty="0"/>
              <a:t>Genç girişimci teşviki kapsamındaki bir sigortalı için Hazine tarafından karşılanan aylık sigorta prim tutarı 2019 yılı için 882,65 TL, yıllık teşvik miktarı ise 10.591,8 TL’dir.</a:t>
            </a:r>
          </a:p>
          <a:p>
            <a:pPr>
              <a:buFont typeface="Wingdings" panose="05000000000000000000" pitchFamily="2" charset="2"/>
              <a:buChar char="ü"/>
            </a:pPr>
            <a:endParaRPr lang="tr-TR" b="0" dirty="0"/>
          </a:p>
          <a:p>
            <a:pPr>
              <a:buFont typeface="Wingdings" panose="05000000000000000000" pitchFamily="2" charset="2"/>
              <a:buChar char="ü"/>
            </a:pPr>
            <a:r>
              <a:rPr lang="tr-TR" b="0" dirty="0"/>
              <a:t>2019 yılı Ocak ayı itibarıyla 17.072 genç girişimci teşvik genç girişimci teşvikinden faydalandırılmaktadır.</a:t>
            </a:r>
          </a:p>
        </p:txBody>
      </p:sp>
    </p:spTree>
    <p:extLst>
      <p:ext uri="{BB962C8B-B14F-4D97-AF65-F5344CB8AC3E}">
        <p14:creationId xmlns:p14="http://schemas.microsoft.com/office/powerpoint/2010/main" val="15680342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b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000" b="1" dirty="0">
                <a:solidFill>
                  <a:srgbClr val="FFFFFF"/>
                </a:solidFill>
                <a:effectLst>
                  <a:outerShdw blurRad="38100" dist="38100" dir="2700000" algn="tl">
                    <a:srgbClr val="000000">
                      <a:alpha val="43137"/>
                    </a:srgbClr>
                  </a:outerShdw>
                </a:effectLst>
                <a:latin typeface="+mj-lt"/>
                <a:cs typeface="Times New Roman" panose="02020603050405020304" pitchFamily="18" charset="0"/>
              </a:rPr>
              <a:t>2019 YILI ASGARİ ÜCRET DESTEĞİ</a:t>
            </a:r>
            <a:br>
              <a:rPr lang="tr-TR" b="1" dirty="0">
                <a:solidFill>
                  <a:srgbClr val="FFFFFF"/>
                </a:solidFill>
                <a:effectLst>
                  <a:outerShdw blurRad="38100" dist="38100" dir="2700000" algn="tl">
                    <a:srgbClr val="000000">
                      <a:alpha val="43137"/>
                    </a:srgbClr>
                  </a:outerShdw>
                </a:effectLst>
              </a:rPr>
            </a:br>
            <a:endParaRPr lang="tr-TR" dirty="0"/>
          </a:p>
        </p:txBody>
      </p:sp>
      <p:sp>
        <p:nvSpPr>
          <p:cNvPr id="3" name="İçerik Yer Tutucusu 2"/>
          <p:cNvSpPr>
            <a:spLocks noGrp="1"/>
          </p:cNvSpPr>
          <p:nvPr>
            <p:ph idx="1"/>
          </p:nvPr>
        </p:nvSpPr>
        <p:spPr>
          <a:xfrm>
            <a:off x="304800" y="1071546"/>
            <a:ext cx="8610600" cy="5453798"/>
          </a:xfrm>
        </p:spPr>
        <p:txBody>
          <a:bodyPr/>
          <a:lstStyle/>
          <a:p>
            <a:pPr marL="0" lvl="0" indent="0" algn="just" fontAlgn="auto">
              <a:spcAft>
                <a:spcPts val="0"/>
              </a:spcAft>
              <a:buClr>
                <a:srgbClr val="00003E"/>
              </a:buClr>
              <a:buSzPct val="100000"/>
              <a:buNone/>
            </a:pPr>
            <a:r>
              <a:rPr lang="tr-TR" altLang="tr-TR" sz="1600" u="sng" dirty="0">
                <a:latin typeface="Arial" panose="020B0604020202020204" pitchFamily="34" charset="0"/>
                <a:cs typeface="Arial" panose="020B0604020202020204" pitchFamily="34" charset="0"/>
              </a:rPr>
              <a:t>YASAL DAYANAK</a:t>
            </a:r>
          </a:p>
          <a:p>
            <a:pPr marL="0" lvl="0" indent="0" algn="just" fontAlgn="auto">
              <a:spcBef>
                <a:spcPts val="0"/>
              </a:spcBef>
              <a:spcAft>
                <a:spcPts val="0"/>
              </a:spcAft>
              <a:buClr>
                <a:srgbClr val="C00000"/>
              </a:buClr>
              <a:buSzPct val="100000"/>
              <a:buNone/>
            </a:pPr>
            <a:r>
              <a:rPr lang="tr-TR" sz="1600" dirty="0">
                <a:latin typeface="Arial" panose="020B0604020202020204" pitchFamily="34" charset="0"/>
                <a:cs typeface="Arial" panose="020B0604020202020204" pitchFamily="34" charset="0"/>
              </a:rPr>
              <a:t>5510 sayılı Kanuna eklenen Geçici 78 inci madde</a:t>
            </a:r>
          </a:p>
          <a:p>
            <a:pPr marL="0" lvl="0" indent="0" algn="just" fontAlgn="auto">
              <a:spcBef>
                <a:spcPts val="0"/>
              </a:spcBef>
              <a:spcAft>
                <a:spcPts val="0"/>
              </a:spcAft>
              <a:buClr>
                <a:srgbClr val="C00000"/>
              </a:buClr>
              <a:buSzPct val="100000"/>
              <a:buNone/>
            </a:pPr>
            <a:endParaRPr lang="tr-TR" altLang="tr-TR" sz="1600" dirty="0">
              <a:latin typeface="Arial" panose="020B0604020202020204" pitchFamily="34" charset="0"/>
              <a:cs typeface="Arial" panose="020B0604020202020204" pitchFamily="34" charset="0"/>
              <a:sym typeface="Wingdings" pitchFamily="2" charset="2"/>
            </a:endParaRPr>
          </a:p>
          <a:p>
            <a:pPr marL="0" indent="0" algn="just" fontAlgn="auto">
              <a:spcBef>
                <a:spcPts val="0"/>
              </a:spcBef>
              <a:spcAft>
                <a:spcPts val="0"/>
              </a:spcAft>
              <a:buClr>
                <a:srgbClr val="C00000"/>
              </a:buClr>
              <a:buSzPct val="100000"/>
              <a:buNone/>
            </a:pPr>
            <a:r>
              <a:rPr lang="tr-TR" altLang="tr-TR" sz="1600" u="sng" dirty="0">
                <a:latin typeface="Arial" panose="020B0604020202020204" pitchFamily="34" charset="0"/>
                <a:cs typeface="Arial" panose="020B0604020202020204" pitchFamily="34" charset="0"/>
                <a:sym typeface="Wingdings" pitchFamily="2" charset="2"/>
              </a:rPr>
              <a:t>UYGULANMA TARİHİ</a:t>
            </a:r>
            <a:r>
              <a:rPr lang="tr-TR" altLang="tr-TR" sz="1600" dirty="0">
                <a:latin typeface="Arial" panose="020B0604020202020204" pitchFamily="34" charset="0"/>
                <a:cs typeface="Arial" panose="020B0604020202020204" pitchFamily="34" charset="0"/>
                <a:sym typeface="Wingdings" pitchFamily="2" charset="2"/>
              </a:rPr>
              <a:t>	    : </a:t>
            </a:r>
            <a:r>
              <a:rPr lang="tr-TR" altLang="tr-TR" sz="1600" dirty="0">
                <a:latin typeface="Arial" panose="020B0604020202020204" pitchFamily="34" charset="0"/>
                <a:cs typeface="Arial" panose="020B0604020202020204" pitchFamily="34" charset="0"/>
              </a:rPr>
              <a:t>1/1/2019-31/12/2019</a:t>
            </a:r>
          </a:p>
          <a:p>
            <a:pPr marL="0" indent="0" algn="just" fontAlgn="auto">
              <a:spcBef>
                <a:spcPts val="0"/>
              </a:spcBef>
              <a:spcAft>
                <a:spcPts val="0"/>
              </a:spcAft>
              <a:buClr>
                <a:srgbClr val="046CA6"/>
              </a:buClr>
              <a:buSzPct val="100000"/>
              <a:buNone/>
            </a:pPr>
            <a:r>
              <a:rPr lang="tr-TR" altLang="tr-TR" sz="1600" u="sng" dirty="0">
                <a:latin typeface="Arial" panose="020B0604020202020204" pitchFamily="34" charset="0"/>
                <a:cs typeface="Arial" panose="020B0604020202020204" pitchFamily="34" charset="0"/>
                <a:sym typeface="Wingdings" pitchFamily="2" charset="2"/>
              </a:rPr>
              <a:t>FİNANSMANI</a:t>
            </a:r>
            <a:r>
              <a:rPr lang="tr-TR" altLang="tr-TR" sz="1600" dirty="0">
                <a:latin typeface="Arial" panose="020B0604020202020204" pitchFamily="34" charset="0"/>
                <a:cs typeface="Arial" panose="020B0604020202020204" pitchFamily="34" charset="0"/>
                <a:sym typeface="Wingdings" pitchFamily="2" charset="2"/>
              </a:rPr>
              <a:t>		    : İşsizlik Sigortası Fonu</a:t>
            </a:r>
          </a:p>
          <a:p>
            <a:pPr marL="0" lvl="0" indent="0" algn="just" eaLnBrk="1" fontAlgn="auto" hangingPunct="1">
              <a:spcAft>
                <a:spcPts val="0"/>
              </a:spcAft>
              <a:buClr>
                <a:srgbClr val="00003E"/>
              </a:buClr>
              <a:buNone/>
            </a:pPr>
            <a:r>
              <a:rPr lang="tr-TR" sz="1600" u="sng" dirty="0">
                <a:latin typeface="Arial" panose="020B0604020202020204" pitchFamily="34" charset="0"/>
                <a:cs typeface="Arial" panose="020B0604020202020204" pitchFamily="34" charset="0"/>
              </a:rPr>
              <a:t>DESTEK TUTARI</a:t>
            </a:r>
          </a:p>
          <a:p>
            <a:pPr marL="0" lvl="0" indent="0" algn="just" eaLnBrk="1" fontAlgn="auto" hangingPunct="1">
              <a:spcAft>
                <a:spcPts val="0"/>
              </a:spcAft>
              <a:buClr>
                <a:srgbClr val="00003E"/>
              </a:buClr>
              <a:buNone/>
            </a:pPr>
            <a:endParaRPr lang="tr-TR" sz="1600" b="0" u="sng" dirty="0"/>
          </a:p>
          <a:p>
            <a:pPr marL="0" lvl="0" indent="0" algn="just" eaLnBrk="1" fontAlgn="auto" hangingPunct="1">
              <a:spcAft>
                <a:spcPts val="0"/>
              </a:spcAft>
              <a:buClr>
                <a:srgbClr val="00003E"/>
              </a:buClr>
              <a:buNone/>
            </a:pPr>
            <a:endParaRPr lang="tr-TR" sz="1600" b="0" u="sng" dirty="0"/>
          </a:p>
          <a:p>
            <a:pPr marL="0" lvl="0" indent="0" algn="just" eaLnBrk="1" fontAlgn="auto" hangingPunct="1">
              <a:spcAft>
                <a:spcPts val="0"/>
              </a:spcAft>
              <a:buClr>
                <a:srgbClr val="00003E"/>
              </a:buClr>
              <a:buNone/>
            </a:pPr>
            <a:r>
              <a:rPr lang="tr-TR" sz="1600" u="sng" dirty="0"/>
              <a:t>ÖRNEK:</a:t>
            </a:r>
          </a:p>
          <a:p>
            <a:pPr marL="0" lvl="0" indent="0" algn="just" eaLnBrk="1" fontAlgn="auto" hangingPunct="1">
              <a:spcAft>
                <a:spcPts val="0"/>
              </a:spcAft>
              <a:buClr>
                <a:srgbClr val="00003E"/>
              </a:buClr>
              <a:buNone/>
            </a:pPr>
            <a:r>
              <a:rPr lang="tr-TR" sz="1600" b="0" dirty="0"/>
              <a:t>2018 yılı Ocak ayında aylık 30 gün karşılığı 3060 TL ücret alan 3 sigortalı, 2019 yılı Ocak ayında ise 3500 TL üzerinden çalışan 7 sigortalı çalıştırıldığı varsayıldığında;</a:t>
            </a:r>
          </a:p>
          <a:p>
            <a:pPr marL="0" lvl="0" indent="0" algn="just" eaLnBrk="1" fontAlgn="auto" hangingPunct="1">
              <a:spcAft>
                <a:spcPts val="0"/>
              </a:spcAft>
              <a:buClr>
                <a:srgbClr val="00003E"/>
              </a:buClr>
              <a:buNone/>
            </a:pPr>
            <a:endParaRPr lang="tr-TR" sz="1600" b="0" dirty="0"/>
          </a:p>
          <a:p>
            <a:pPr marL="0" indent="0" algn="just" fontAlgn="auto">
              <a:spcBef>
                <a:spcPts val="300"/>
              </a:spcBef>
              <a:spcAft>
                <a:spcPts val="0"/>
              </a:spcAft>
              <a:buClr>
                <a:srgbClr val="046CA6"/>
              </a:buClr>
              <a:buNone/>
            </a:pPr>
            <a:r>
              <a:rPr lang="tr-TR" sz="1600" b="0" u="sng" dirty="0"/>
              <a:t>2019 yılı Ocak ayı için sağlanan destek tutarı  : </a:t>
            </a:r>
            <a:r>
              <a:rPr lang="tr-TR" sz="1600" b="0" dirty="0"/>
              <a:t>90x5= 450 TL</a:t>
            </a:r>
            <a:endParaRPr lang="tr-TR" sz="1600" b="0" u="sng" dirty="0"/>
          </a:p>
          <a:p>
            <a:pPr marL="0" lvl="0" indent="0" algn="just" eaLnBrk="1" fontAlgn="auto" hangingPunct="1">
              <a:spcBef>
                <a:spcPts val="300"/>
              </a:spcBef>
              <a:spcAft>
                <a:spcPts val="0"/>
              </a:spcAft>
              <a:buClr>
                <a:srgbClr val="046CA6"/>
              </a:buClr>
              <a:buNone/>
            </a:pPr>
            <a:r>
              <a:rPr lang="tr-TR" sz="1600" b="0" u="sng" dirty="0"/>
              <a:t>İşverenin 2019 yılı Ocak ayı için ödeyeceği prim tutarı:</a:t>
            </a:r>
          </a:p>
          <a:p>
            <a:pPr marL="0" lvl="0" indent="0" algn="just" eaLnBrk="1" fontAlgn="auto" hangingPunct="1">
              <a:spcBef>
                <a:spcPts val="300"/>
              </a:spcBef>
              <a:spcAft>
                <a:spcPts val="0"/>
              </a:spcAft>
              <a:buClr>
                <a:srgbClr val="046CA6"/>
              </a:buClr>
              <a:buNone/>
            </a:pPr>
            <a:r>
              <a:rPr lang="tr-TR" sz="1600" b="0" dirty="0"/>
              <a:t>Sigorta primi sigortalı hissesi (%14)	: 24.500 x %14= 3.430 TL</a:t>
            </a:r>
          </a:p>
          <a:p>
            <a:pPr marL="0" lvl="0" indent="0" algn="just" eaLnBrk="1" fontAlgn="auto" hangingPunct="1">
              <a:spcBef>
                <a:spcPts val="300"/>
              </a:spcBef>
              <a:spcAft>
                <a:spcPts val="0"/>
              </a:spcAft>
              <a:buClr>
                <a:srgbClr val="046CA6"/>
              </a:buClr>
              <a:buNone/>
            </a:pPr>
            <a:r>
              <a:rPr lang="tr-TR" sz="1600" b="0" dirty="0"/>
              <a:t>Sigorta primi işveren hissesi (%</a:t>
            </a:r>
            <a:r>
              <a:rPr lang="tr-TR" sz="1600" b="0" dirty="0">
                <a:cs typeface="Times New Roman" pitchFamily="18" charset="0"/>
              </a:rPr>
              <a:t>20,5</a:t>
            </a:r>
            <a:r>
              <a:rPr lang="tr-TR" sz="1600" b="0" dirty="0"/>
              <a:t>)	: 24.500 x %20,5= 5.022,5 TL 	</a:t>
            </a:r>
          </a:p>
          <a:p>
            <a:pPr marL="0" lvl="0" indent="0" algn="just" eaLnBrk="1" fontAlgn="auto" hangingPunct="1">
              <a:spcBef>
                <a:spcPts val="300"/>
              </a:spcBef>
              <a:spcAft>
                <a:spcPts val="0"/>
              </a:spcAft>
              <a:buClr>
                <a:srgbClr val="046CA6"/>
              </a:buClr>
              <a:buNone/>
            </a:pPr>
            <a:r>
              <a:rPr lang="tr-TR" sz="1600" b="0" dirty="0"/>
              <a:t>Sigorta primi sigortalı + işveren hissesi toplamı :8.452,5 TL</a:t>
            </a:r>
          </a:p>
          <a:p>
            <a:pPr marL="0" lvl="0" indent="0" algn="just" eaLnBrk="1" fontAlgn="auto" hangingPunct="1">
              <a:spcBef>
                <a:spcPts val="300"/>
              </a:spcBef>
              <a:spcAft>
                <a:spcPts val="0"/>
              </a:spcAft>
              <a:buClr>
                <a:srgbClr val="046CA6"/>
              </a:buClr>
              <a:buNone/>
            </a:pPr>
            <a:r>
              <a:rPr lang="tr-TR" sz="1600" b="0" dirty="0"/>
              <a:t>5 Puanlık İndirim  Tutarı		: 24.500 x %5 = 1.225 TL</a:t>
            </a:r>
          </a:p>
          <a:p>
            <a:pPr marL="0" lvl="0" indent="0" algn="just" eaLnBrk="1" fontAlgn="auto" hangingPunct="1">
              <a:lnSpc>
                <a:spcPct val="90000"/>
              </a:lnSpc>
              <a:spcBef>
                <a:spcPts val="0"/>
              </a:spcBef>
              <a:spcAft>
                <a:spcPts val="0"/>
              </a:spcAft>
              <a:buClrTx/>
              <a:buNone/>
            </a:pPr>
            <a:r>
              <a:rPr lang="tr-TR" sz="1600" b="0" dirty="0"/>
              <a:t>5 puanlık indirim uygulaması ve asgari ücret desteği sonrası işverenin ödemesi gereken toplam prim tutarı  : 6.777,5 TL</a:t>
            </a:r>
          </a:p>
          <a:p>
            <a:pPr algn="just" fontAlgn="auto">
              <a:spcBef>
                <a:spcPts val="0"/>
              </a:spcBef>
              <a:spcAft>
                <a:spcPts val="0"/>
              </a:spcAft>
              <a:buClr>
                <a:srgbClr val="046CA6"/>
              </a:buClr>
              <a:buSzPct val="100000"/>
            </a:pPr>
            <a:endParaRPr lang="tr-TR" altLang="tr-TR" sz="1600" b="0" dirty="0">
              <a:sym typeface="Wingdings" pitchFamily="2" charset="2"/>
            </a:endParaRP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dirty="0"/>
              <a:t>   </a:t>
            </a:r>
            <a:endParaRPr lang="tr-TR" sz="1400" dirty="0"/>
          </a:p>
        </p:txBody>
      </p:sp>
      <p:graphicFrame>
        <p:nvGraphicFramePr>
          <p:cNvPr id="5" name="Tablo 4"/>
          <p:cNvGraphicFramePr>
            <a:graphicFrameLocks noGrp="1"/>
          </p:cNvGraphicFramePr>
          <p:nvPr>
            <p:extLst/>
          </p:nvPr>
        </p:nvGraphicFramePr>
        <p:xfrm>
          <a:off x="2411760" y="2492896"/>
          <a:ext cx="5907405" cy="921512"/>
        </p:xfrm>
        <a:graphic>
          <a:graphicData uri="http://schemas.openxmlformats.org/drawingml/2006/table">
            <a:tbl>
              <a:tblPr firstRow="1" firstCol="1" bandRow="1">
                <a:tableStyleId>{5C22544A-7EE6-4342-B048-85BDC9FD1C3A}</a:tableStyleId>
              </a:tblPr>
              <a:tblGrid>
                <a:gridCol w="827405">
                  <a:extLst>
                    <a:ext uri="{9D8B030D-6E8A-4147-A177-3AD203B41FA5}">
                      <a16:colId xmlns:a16="http://schemas.microsoft.com/office/drawing/2014/main" val="1669840479"/>
                    </a:ext>
                  </a:extLst>
                </a:gridCol>
                <a:gridCol w="2495550">
                  <a:extLst>
                    <a:ext uri="{9D8B030D-6E8A-4147-A177-3AD203B41FA5}">
                      <a16:colId xmlns:a16="http://schemas.microsoft.com/office/drawing/2014/main" val="1174306644"/>
                    </a:ext>
                  </a:extLst>
                </a:gridCol>
                <a:gridCol w="2584450">
                  <a:extLst>
                    <a:ext uri="{9D8B030D-6E8A-4147-A177-3AD203B41FA5}">
                      <a16:colId xmlns:a16="http://schemas.microsoft.com/office/drawing/2014/main" val="2483298186"/>
                    </a:ext>
                  </a:extLst>
                </a:gridCol>
              </a:tblGrid>
              <a:tr h="418973">
                <a:tc>
                  <a:txBody>
                    <a:bodyPr/>
                    <a:lstStyle/>
                    <a:p>
                      <a:pPr algn="ctr">
                        <a:lnSpc>
                          <a:spcPct val="120000"/>
                        </a:lnSpc>
                        <a:spcBef>
                          <a:spcPts val="600"/>
                        </a:spcBef>
                        <a:spcAft>
                          <a:spcPts val="0"/>
                        </a:spcAft>
                      </a:pPr>
                      <a:r>
                        <a:rPr lang="tr-TR" sz="1200" dirty="0">
                          <a:effectLst/>
                        </a:rPr>
                        <a:t>Destek Tutarı</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dirty="0">
                          <a:effectLst/>
                        </a:rPr>
                        <a:t>500’ün Altında Çalışanı Bulunan İşyeri</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a:effectLst/>
                        </a:rPr>
                        <a:t>500 ve Üzerinde Çalışanı Bulunan İşyeri</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71964007"/>
                  </a:ext>
                </a:extLst>
              </a:tr>
              <a:tr h="227965">
                <a:tc>
                  <a:txBody>
                    <a:bodyPr/>
                    <a:lstStyle/>
                    <a:p>
                      <a:pPr algn="ctr">
                        <a:lnSpc>
                          <a:spcPct val="120000"/>
                        </a:lnSpc>
                        <a:spcBef>
                          <a:spcPts val="600"/>
                        </a:spcBef>
                        <a:spcAft>
                          <a:spcPts val="0"/>
                        </a:spcAft>
                      </a:pPr>
                      <a:r>
                        <a:rPr lang="tr-TR" sz="1200">
                          <a:effectLst/>
                        </a:rPr>
                        <a:t>Günlük</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a:effectLst/>
                        </a:rPr>
                        <a:t>5 TL</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a:effectLst/>
                        </a:rPr>
                        <a:t>3,36 TL</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06297354"/>
                  </a:ext>
                </a:extLst>
              </a:tr>
              <a:tr h="254635">
                <a:tc>
                  <a:txBody>
                    <a:bodyPr/>
                    <a:lstStyle/>
                    <a:p>
                      <a:pPr algn="ctr">
                        <a:lnSpc>
                          <a:spcPct val="120000"/>
                        </a:lnSpc>
                        <a:spcBef>
                          <a:spcPts val="600"/>
                        </a:spcBef>
                        <a:spcAft>
                          <a:spcPts val="0"/>
                        </a:spcAft>
                      </a:pPr>
                      <a:r>
                        <a:rPr lang="tr-TR" sz="1200" dirty="0">
                          <a:effectLst/>
                        </a:rPr>
                        <a:t>Aylık</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a:effectLst/>
                        </a:rPr>
                        <a:t>150 TL</a:t>
                      </a:r>
                      <a:endParaRPr lang="tr-TR" sz="11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tc>
                  <a:txBody>
                    <a:bodyPr/>
                    <a:lstStyle/>
                    <a:p>
                      <a:pPr algn="ctr">
                        <a:lnSpc>
                          <a:spcPct val="120000"/>
                        </a:lnSpc>
                        <a:spcBef>
                          <a:spcPts val="600"/>
                        </a:spcBef>
                        <a:spcAft>
                          <a:spcPts val="0"/>
                        </a:spcAft>
                      </a:pPr>
                      <a:r>
                        <a:rPr lang="tr-TR" sz="1200" dirty="0">
                          <a:effectLst/>
                        </a:rPr>
                        <a:t>101 TL</a:t>
                      </a:r>
                      <a:endParaRPr lang="tr-TR" sz="11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4679770"/>
                  </a:ext>
                </a:extLst>
              </a:tr>
            </a:tbl>
          </a:graphicData>
        </a:graphic>
      </p:graphicFrame>
    </p:spTree>
    <p:extLst>
      <p:ext uri="{BB962C8B-B14F-4D97-AF65-F5344CB8AC3E}">
        <p14:creationId xmlns:p14="http://schemas.microsoft.com/office/powerpoint/2010/main" val="37825913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b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b="1" dirty="0">
                <a:solidFill>
                  <a:srgbClr val="FFFFFF"/>
                </a:solidFill>
                <a:effectLst>
                  <a:outerShdw blurRad="38100" dist="38100" dir="2700000" algn="tl">
                    <a:srgbClr val="000000">
                      <a:alpha val="43137"/>
                    </a:srgbClr>
                  </a:outerShdw>
                </a:effectLst>
                <a:cs typeface="Times New Roman" panose="02020603050405020304" pitchFamily="18" charset="0"/>
              </a:rPr>
              <a:t>2019 YILI ASGARİ ÜCRET DESTEĞİ</a:t>
            </a:r>
            <a:br>
              <a:rPr lang="tr-TR" b="1" dirty="0">
                <a:solidFill>
                  <a:srgbClr val="FFFFFF"/>
                </a:solidFill>
                <a:effectLst>
                  <a:outerShdw blurRad="38100" dist="38100" dir="2700000" algn="tl">
                    <a:srgbClr val="000000">
                      <a:alpha val="43137"/>
                    </a:srgbClr>
                  </a:outerShdw>
                </a:effectLst>
              </a:rPr>
            </a:br>
            <a:endParaRPr lang="tr-TR" dirty="0"/>
          </a:p>
        </p:txBody>
      </p:sp>
      <p:sp>
        <p:nvSpPr>
          <p:cNvPr id="3" name="İçerik Yer Tutucusu 2"/>
          <p:cNvSpPr>
            <a:spLocks noGrp="1"/>
          </p:cNvSpPr>
          <p:nvPr>
            <p:ph idx="1"/>
          </p:nvPr>
        </p:nvSpPr>
        <p:spPr>
          <a:xfrm>
            <a:off x="304800" y="1071546"/>
            <a:ext cx="8610600" cy="5453798"/>
          </a:xfrm>
        </p:spPr>
        <p:txBody>
          <a:bodyPr/>
          <a:lstStyle/>
          <a:p>
            <a:pPr marL="0" lvl="0" indent="0" algn="just" fontAlgn="auto">
              <a:lnSpc>
                <a:spcPct val="90000"/>
              </a:lnSpc>
              <a:spcBef>
                <a:spcPts val="600"/>
              </a:spcBef>
              <a:spcAft>
                <a:spcPts val="600"/>
              </a:spcAft>
              <a:buNone/>
              <a:tabLst>
                <a:tab pos="4848225" algn="l"/>
              </a:tabLst>
            </a:pPr>
            <a:r>
              <a:rPr lang="tr-TR" sz="1600" u="sng" dirty="0"/>
              <a:t>KAPSAMDA OLANLAR</a:t>
            </a:r>
          </a:p>
          <a:p>
            <a:pPr lvl="0" algn="just" fontAlgn="auto">
              <a:lnSpc>
                <a:spcPct val="90000"/>
              </a:lnSpc>
              <a:spcBef>
                <a:spcPts val="600"/>
              </a:spcBef>
              <a:spcAft>
                <a:spcPts val="600"/>
              </a:spcAft>
              <a:tabLst>
                <a:tab pos="4848225" algn="l"/>
              </a:tabLst>
            </a:pPr>
            <a:r>
              <a:rPr lang="tr-TR" sz="1600" dirty="0"/>
              <a:t>5018 sayılı Kanuna ekli (I) sayılı cetvelde sayılan kamu idareleri dışındaki işverenler,</a:t>
            </a:r>
          </a:p>
          <a:p>
            <a:pPr lvl="0" algn="just" fontAlgn="auto">
              <a:lnSpc>
                <a:spcPct val="90000"/>
              </a:lnSpc>
              <a:spcBef>
                <a:spcPts val="600"/>
              </a:spcBef>
              <a:spcAft>
                <a:spcPts val="600"/>
              </a:spcAft>
              <a:tabLst>
                <a:tab pos="4848225" algn="l"/>
              </a:tabLst>
            </a:pPr>
            <a:r>
              <a:rPr lang="tr-TR" sz="1600" dirty="0"/>
              <a:t>Uzun vadeli sigorta kollarına (malullük, yaşlılık ve ölüm sigortası) tabi olan sigortalılar,</a:t>
            </a:r>
          </a:p>
          <a:p>
            <a:pPr marL="0" lvl="0" indent="0" algn="just" fontAlgn="auto">
              <a:lnSpc>
                <a:spcPct val="90000"/>
              </a:lnSpc>
              <a:spcBef>
                <a:spcPts val="600"/>
              </a:spcBef>
              <a:spcAft>
                <a:spcPts val="600"/>
              </a:spcAft>
              <a:buNone/>
              <a:tabLst>
                <a:tab pos="4848225" algn="l"/>
              </a:tabLst>
            </a:pPr>
            <a:endParaRPr lang="tr-TR" sz="1600" u="sng" dirty="0"/>
          </a:p>
          <a:p>
            <a:pPr lvl="0" algn="just" fontAlgn="auto">
              <a:lnSpc>
                <a:spcPct val="90000"/>
              </a:lnSpc>
              <a:spcBef>
                <a:spcPts val="600"/>
              </a:spcBef>
              <a:spcAft>
                <a:spcPts val="600"/>
              </a:spcAft>
              <a:tabLst>
                <a:tab pos="4848225" algn="l"/>
              </a:tabLst>
            </a:pPr>
            <a:r>
              <a:rPr lang="tr-TR" sz="1600" u="sng" dirty="0"/>
              <a:t>KAPSAM DIŞI OLANLAR</a:t>
            </a:r>
          </a:p>
          <a:p>
            <a:pPr marL="285750" lvl="0" indent="-285750" algn="just" fontAlgn="auto">
              <a:lnSpc>
                <a:spcPct val="90000"/>
              </a:lnSpc>
              <a:spcBef>
                <a:spcPts val="600"/>
              </a:spcBef>
              <a:spcAft>
                <a:spcPts val="600"/>
              </a:spcAft>
              <a:buClr>
                <a:srgbClr val="C00000"/>
              </a:buClr>
              <a:buFont typeface="Wingdings" panose="05000000000000000000" pitchFamily="2" charset="2"/>
              <a:buChar char="Ø"/>
              <a:tabLst>
                <a:tab pos="4848225" algn="l"/>
              </a:tabLst>
            </a:pPr>
            <a:r>
              <a:rPr lang="tr-TR" sz="1600" dirty="0"/>
              <a:t>5018 sayılı Kanuna ekli (I) sayılı cetvelde sayılan kamu idareleri</a:t>
            </a:r>
          </a:p>
          <a:p>
            <a:pPr marL="285750" lvl="0" indent="-285750" algn="just" fontAlgn="auto">
              <a:lnSpc>
                <a:spcPct val="90000"/>
              </a:lnSpc>
              <a:spcBef>
                <a:spcPts val="600"/>
              </a:spcBef>
              <a:spcAft>
                <a:spcPts val="600"/>
              </a:spcAft>
              <a:buClr>
                <a:srgbClr val="C00000"/>
              </a:buClr>
              <a:buFont typeface="Wingdings" panose="05000000000000000000" pitchFamily="2" charset="2"/>
              <a:buChar char="Ø"/>
              <a:tabLst>
                <a:tab pos="4848225" algn="l"/>
              </a:tabLst>
            </a:pPr>
            <a:r>
              <a:rPr lang="tr-TR" sz="1600" dirty="0"/>
              <a:t>Uzun vadeli sigorta kollarına (malullük, yaşlılık ve ölüm sigortası) tabi olan sigortalılar dışındakiler,</a:t>
            </a:r>
          </a:p>
          <a:p>
            <a:pPr marL="285750" indent="-285750" algn="just" fontAlgn="auto">
              <a:lnSpc>
                <a:spcPct val="90000"/>
              </a:lnSpc>
              <a:spcBef>
                <a:spcPts val="600"/>
              </a:spcBef>
              <a:spcAft>
                <a:spcPts val="600"/>
              </a:spcAft>
              <a:buClr>
                <a:srgbClr val="C00000"/>
              </a:buClr>
              <a:buFont typeface="Wingdings" panose="05000000000000000000" pitchFamily="2" charset="2"/>
              <a:buChar char="Ø"/>
              <a:tabLst>
                <a:tab pos="4848225" algn="l"/>
              </a:tabLst>
            </a:pPr>
            <a:r>
              <a:rPr lang="tr-TR" sz="1600" dirty="0"/>
              <a:t>2018 yılının aynı ayında uzun vadeli sigorta kollarından bildirilen ve günlük sigorta primine esas kazanç tutarı 102 TL, toplu iş sözleşmesi uygulanan işyerlerinde 203 TL  ve linyit ve taşkömürü işyerlerinde 271 TL üstünde olan sigortalılar,</a:t>
            </a:r>
          </a:p>
          <a:p>
            <a:pPr marL="0" lvl="0" indent="0" algn="just" fontAlgn="auto">
              <a:lnSpc>
                <a:spcPct val="90000"/>
              </a:lnSpc>
              <a:spcBef>
                <a:spcPts val="600"/>
              </a:spcBef>
              <a:spcAft>
                <a:spcPts val="600"/>
              </a:spcAft>
              <a:buNone/>
              <a:tabLst>
                <a:tab pos="4848225" algn="l"/>
              </a:tabLst>
            </a:pPr>
            <a:r>
              <a:rPr lang="tr-TR" sz="1600" dirty="0"/>
              <a:t> </a:t>
            </a:r>
          </a:p>
          <a:p>
            <a:endParaRPr lang="tr-TR" sz="1600" dirty="0"/>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211220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2571750" y="0"/>
            <a:ext cx="6572250" cy="706438"/>
          </a:xfrm>
        </p:spPr>
        <p:txBody>
          <a:bodyPr/>
          <a:lstStyle/>
          <a:p>
            <a:pPr lvl="0" eaLnBrk="1" fontAlgn="auto" hangingPunct="1">
              <a:lnSpc>
                <a:spcPct val="90000"/>
              </a:lnSpc>
              <a:spcBef>
                <a:spcPts val="600"/>
              </a:spcBef>
              <a:spcAft>
                <a:spcPts val="600"/>
              </a:spcAft>
              <a:tabLst>
                <a:tab pos="4848225" algn="l"/>
              </a:tabLst>
            </a:pPr>
            <a:br>
              <a:rPr lang="tr-TR" b="1" kern="1200" dirty="0">
                <a:ea typeface="+mn-ea"/>
                <a:cs typeface="+mn-cs"/>
              </a:rPr>
            </a:br>
            <a:br>
              <a:rPr lang="tr-TR" b="1" kern="1200" dirty="0">
                <a:ea typeface="+mn-ea"/>
                <a:cs typeface="+mn-cs"/>
              </a:rPr>
            </a:br>
            <a:r>
              <a:rPr lang="tr-TR" altLang="tr-TR" sz="2200" b="1" kern="1200" dirty="0">
                <a:latin typeface="Calibri"/>
                <a:ea typeface="+mn-ea"/>
                <a:cs typeface="Arial" pitchFamily="34" charset="0"/>
              </a:rPr>
              <a:t>YARARLANMA ŞARTLARI</a:t>
            </a:r>
            <a:br>
              <a:rPr lang="tr-TR" altLang="tr-TR" sz="2200" b="1" kern="1200" dirty="0">
                <a:solidFill>
                  <a:srgbClr val="000000"/>
                </a:solidFill>
                <a:latin typeface="Calibri"/>
                <a:ea typeface="+mn-ea"/>
                <a:cs typeface="Arial" pitchFamily="34" charset="0"/>
              </a:rPr>
            </a:br>
            <a:br>
              <a:rPr lang="tr-TR" sz="2200" b="1" kern="1200" dirty="0">
                <a:solidFill>
                  <a:prstClr val="black"/>
                </a:solidFill>
                <a:ea typeface="+mn-ea"/>
                <a:cs typeface="+mn-cs"/>
              </a:rPr>
            </a:br>
            <a:endParaRPr lang="tr-TR" altLang="tr-TR" sz="2200" b="1" dirty="0">
              <a:cs typeface="Arial" charset="0"/>
            </a:endParaRPr>
          </a:p>
        </p:txBody>
      </p:sp>
      <p:sp>
        <p:nvSpPr>
          <p:cNvPr id="20482" name="Slayt Numarası Yer Tutucusu 1"/>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sz="1400" dirty="0"/>
              <a:t>                   </a:t>
            </a:r>
          </a:p>
        </p:txBody>
      </p:sp>
      <p:sp>
        <p:nvSpPr>
          <p:cNvPr id="20483" name="İçerik Yer Tutucusu 2"/>
          <p:cNvSpPr>
            <a:spLocks noGrp="1"/>
          </p:cNvSpPr>
          <p:nvPr>
            <p:ph idx="4294967295"/>
          </p:nvPr>
        </p:nvSpPr>
        <p:spPr bwMode="auto">
          <a:xfrm>
            <a:off x="179513" y="692696"/>
            <a:ext cx="8784976" cy="5736679"/>
          </a:xfrm>
          <a:prstGeom prst="rect">
            <a:avLst/>
          </a:prstGeom>
          <a:noFill/>
          <a:ln>
            <a:miter lim="800000"/>
            <a:headEnd/>
            <a:tailEnd/>
          </a:ln>
        </p:spPr>
        <p:txBody>
          <a:bodyPr/>
          <a:lstStyle/>
          <a:p>
            <a:pPr marL="0" lvl="0" indent="0" algn="just" eaLnBrk="1" fontAlgn="auto" hangingPunct="1">
              <a:lnSpc>
                <a:spcPct val="90000"/>
              </a:lnSpc>
              <a:spcBef>
                <a:spcPts val="600"/>
              </a:spcBef>
              <a:spcAft>
                <a:spcPts val="600"/>
              </a:spcAft>
              <a:buClrTx/>
              <a:buNone/>
              <a:tabLst>
                <a:tab pos="4848225" algn="l"/>
              </a:tabLst>
            </a:pPr>
            <a:endParaRPr lang="tr-TR" altLang="tr-TR" sz="1600" kern="1200" dirty="0">
              <a:latin typeface="Calibri"/>
              <a:cs typeface="Arial" pitchFamily="34" charset="0"/>
            </a:endParaRPr>
          </a:p>
          <a:p>
            <a:pPr lvl="0" algn="just" eaLnBrk="1" fontAlgn="auto" hangingPunct="1">
              <a:spcBef>
                <a:spcPts val="600"/>
              </a:spcBef>
              <a:spcAft>
                <a:spcPts val="600"/>
              </a:spcAft>
              <a:buClrTx/>
              <a:buFont typeface="Wingdings" pitchFamily="2" charset="2"/>
              <a:buChar char="v"/>
              <a:tabLst>
                <a:tab pos="4848225" algn="l"/>
              </a:tabLst>
            </a:pPr>
            <a:r>
              <a:rPr lang="tr-TR" altLang="tr-TR" sz="1600" b="0" kern="1200" dirty="0">
                <a:latin typeface="Calibri"/>
                <a:cs typeface="Arial" pitchFamily="34" charset="0"/>
              </a:rPr>
              <a:t>Aylık prim ve hizmet belgelerinin 06486 kanun numarası seçilmek suretiyle düzenlenerek </a:t>
            </a:r>
            <a:r>
              <a:rPr lang="tr-TR" altLang="tr-TR" sz="1600" kern="1200" dirty="0">
                <a:latin typeface="Calibri"/>
                <a:cs typeface="Arial" pitchFamily="34" charset="0"/>
              </a:rPr>
              <a:t>yasal süresi içinde Kuruma verilmesi,</a:t>
            </a:r>
          </a:p>
          <a:p>
            <a:pPr lvl="0" algn="just" eaLnBrk="1" fontAlgn="auto" hangingPunct="1">
              <a:spcBef>
                <a:spcPts val="600"/>
              </a:spcBef>
              <a:spcAft>
                <a:spcPts val="600"/>
              </a:spcAft>
              <a:buClrTx/>
              <a:buFont typeface="Wingdings" pitchFamily="2" charset="2"/>
              <a:buChar char="v"/>
              <a:tabLst>
                <a:tab pos="4848225" algn="l"/>
              </a:tabLst>
            </a:pPr>
            <a:r>
              <a:rPr lang="tr-TR" altLang="tr-TR" sz="1600" b="0" kern="1200" dirty="0">
                <a:latin typeface="Calibri"/>
                <a:cs typeface="Arial" pitchFamily="34" charset="0"/>
              </a:rPr>
              <a:t>Sigorta primi tutarlarının Hazine ve Maliye Bakanlığınca karşılanmayan kısmının </a:t>
            </a:r>
            <a:r>
              <a:rPr lang="tr-TR" altLang="tr-TR" sz="1600" kern="1200" dirty="0">
                <a:latin typeface="Calibri"/>
                <a:cs typeface="Arial" pitchFamily="34" charset="0"/>
              </a:rPr>
              <a:t>yasal süresi içinde ödenmiş</a:t>
            </a:r>
            <a:r>
              <a:rPr lang="tr-TR" altLang="tr-TR" sz="1600" b="0" kern="1200" dirty="0">
                <a:latin typeface="Calibri"/>
                <a:cs typeface="Arial" pitchFamily="34" charset="0"/>
              </a:rPr>
              <a:t> olması,</a:t>
            </a:r>
          </a:p>
          <a:p>
            <a:pPr lvl="0" algn="just" eaLnBrk="1" fontAlgn="auto" hangingPunct="1">
              <a:spcBef>
                <a:spcPts val="0"/>
              </a:spcBef>
              <a:spcAft>
                <a:spcPts val="0"/>
              </a:spcAft>
              <a:buClrTx/>
              <a:buFont typeface="Wingdings" pitchFamily="2" charset="2"/>
              <a:buChar char="v"/>
            </a:pPr>
            <a:r>
              <a:rPr lang="tr-TR" altLang="tr-TR" sz="1600" b="0" kern="1200" dirty="0">
                <a:latin typeface="Calibri"/>
                <a:cs typeface="Arial" pitchFamily="34" charset="0"/>
              </a:rPr>
              <a:t>Kuruma sigorta primi, işsizlik sigortası primi, idari para cezası ve bunlara ilişkin gecikme cezası ve gecikme zammı borçlarının bulunmaması ya da bu borçların yapılandırılmış veya </a:t>
            </a:r>
            <a:r>
              <a:rPr lang="tr-TR" altLang="tr-TR" sz="1600" kern="1200" dirty="0">
                <a:latin typeface="Calibri"/>
                <a:cs typeface="Arial" pitchFamily="34" charset="0"/>
              </a:rPr>
              <a:t>tecil ve taksitlendirilmiş </a:t>
            </a:r>
            <a:r>
              <a:rPr lang="tr-TR" altLang="tr-TR" sz="1600" b="0" kern="1200" dirty="0">
                <a:latin typeface="Calibri"/>
                <a:cs typeface="Arial" pitchFamily="34" charset="0"/>
              </a:rPr>
              <a:t>olması,</a:t>
            </a:r>
          </a:p>
          <a:p>
            <a:pPr marL="0" lvl="0" indent="0" algn="just" eaLnBrk="1" fontAlgn="auto" hangingPunct="1">
              <a:spcBef>
                <a:spcPts val="0"/>
              </a:spcBef>
              <a:spcAft>
                <a:spcPts val="0"/>
              </a:spcAft>
              <a:buClrTx/>
              <a:buNone/>
            </a:pPr>
            <a:endParaRPr lang="tr-TR" altLang="tr-TR" sz="1600" b="0" kern="1200" dirty="0">
              <a:latin typeface="Calibri"/>
              <a:cs typeface="Arial" pitchFamily="34" charset="0"/>
            </a:endParaRPr>
          </a:p>
          <a:p>
            <a:pPr lvl="0" algn="just" eaLnBrk="1" fontAlgn="auto" hangingPunct="1">
              <a:spcBef>
                <a:spcPts val="0"/>
              </a:spcBef>
              <a:spcAft>
                <a:spcPts val="0"/>
              </a:spcAft>
              <a:buClrTx/>
              <a:buFont typeface="Wingdings" pitchFamily="2" charset="2"/>
              <a:buChar char="v"/>
            </a:pPr>
            <a:r>
              <a:rPr lang="tr-TR" altLang="tr-TR" sz="1600" b="0" kern="1200" dirty="0">
                <a:latin typeface="Calibri"/>
                <a:cs typeface="Arial" pitchFamily="34" charset="0"/>
              </a:rPr>
              <a:t>Çalıştırdığı kişileri </a:t>
            </a:r>
            <a:r>
              <a:rPr lang="tr-TR" altLang="tr-TR" sz="1600" kern="1200" dirty="0">
                <a:latin typeface="Calibri"/>
                <a:cs typeface="Arial" pitchFamily="34" charset="0"/>
              </a:rPr>
              <a:t>sigortalı olarak bildirmediğine </a:t>
            </a:r>
            <a:r>
              <a:rPr lang="tr-TR" altLang="tr-TR" sz="1600" b="0" kern="1200" dirty="0">
                <a:latin typeface="Calibri"/>
                <a:cs typeface="Arial" pitchFamily="34" charset="0"/>
              </a:rPr>
              <a:t>veya bildirilen sigortalıları </a:t>
            </a:r>
            <a:r>
              <a:rPr lang="tr-TR" altLang="tr-TR" sz="1600" kern="1200" dirty="0">
                <a:latin typeface="Calibri"/>
                <a:cs typeface="Arial" pitchFamily="34" charset="0"/>
              </a:rPr>
              <a:t>fiilen çalıştırmadığına</a:t>
            </a:r>
            <a:r>
              <a:rPr lang="tr-TR" altLang="tr-TR" sz="1600" b="0" kern="1200" dirty="0">
                <a:latin typeface="Calibri"/>
                <a:cs typeface="Arial" pitchFamily="34" charset="0"/>
              </a:rPr>
              <a:t> yönelik tespitin olmaması, </a:t>
            </a:r>
          </a:p>
          <a:p>
            <a:pPr marL="0" lvl="0" indent="0" algn="just" eaLnBrk="1" fontAlgn="auto" hangingPunct="1">
              <a:spcBef>
                <a:spcPts val="0"/>
              </a:spcBef>
              <a:spcAft>
                <a:spcPts val="0"/>
              </a:spcAft>
              <a:buClrTx/>
              <a:buNone/>
            </a:pPr>
            <a:r>
              <a:rPr lang="tr-TR" altLang="tr-TR" sz="1600" b="0" kern="1200" dirty="0">
                <a:latin typeface="Calibri"/>
                <a:cs typeface="Arial" pitchFamily="34" charset="0"/>
              </a:rPr>
              <a:t>                </a:t>
            </a:r>
          </a:p>
          <a:p>
            <a:pPr marL="0" lvl="0" indent="0" algn="just" eaLnBrk="1" fontAlgn="auto" hangingPunct="1">
              <a:spcBef>
                <a:spcPts val="0"/>
              </a:spcBef>
              <a:spcAft>
                <a:spcPts val="0"/>
              </a:spcAft>
              <a:buClrTx/>
              <a:buNone/>
            </a:pPr>
            <a:r>
              <a:rPr lang="tr-TR" altLang="tr-TR" sz="1600" b="0" kern="1200" dirty="0">
                <a:latin typeface="Calibri"/>
                <a:cs typeface="Arial" pitchFamily="34" charset="0"/>
              </a:rPr>
              <a:t>        gerekmektedir.</a:t>
            </a:r>
          </a:p>
          <a:p>
            <a:pPr marL="0" lvl="0" indent="0" algn="just" eaLnBrk="1" fontAlgn="auto" hangingPunct="1">
              <a:spcBef>
                <a:spcPts val="0"/>
              </a:spcBef>
              <a:spcAft>
                <a:spcPts val="0"/>
              </a:spcAft>
              <a:buClrTx/>
              <a:buNone/>
            </a:pPr>
            <a:endParaRPr lang="tr-TR" altLang="tr-TR" sz="1600" b="0" kern="1200" dirty="0">
              <a:latin typeface="Calibri"/>
              <a:cs typeface="Arial"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23426" y="44624"/>
            <a:ext cx="4752528" cy="706419"/>
          </a:xfrm>
        </p:spPr>
        <p:txBody>
          <a:bodyPr/>
          <a:lstStyle/>
          <a:p>
            <a:pPr algn="ctr"/>
            <a:br>
              <a:rPr lang="tr-TR" b="1"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b="1" dirty="0">
                <a:solidFill>
                  <a:srgbClr val="FFFFFF"/>
                </a:solidFill>
                <a:effectLst>
                  <a:outerShdw blurRad="38100" dist="38100" dir="2700000" algn="tl">
                    <a:srgbClr val="000000">
                      <a:alpha val="43137"/>
                    </a:srgbClr>
                  </a:outerShdw>
                </a:effectLst>
                <a:cs typeface="Times New Roman" panose="02020603050405020304" pitchFamily="18" charset="0"/>
              </a:rPr>
              <a:t>GÜNLÜK ASGARİ ÜCRET DESTEK </a:t>
            </a:r>
            <a:br>
              <a:rPr lang="tr-TR" b="1" dirty="0">
                <a:solidFill>
                  <a:srgbClr val="FFFFFF"/>
                </a:solidFill>
                <a:effectLst>
                  <a:outerShdw blurRad="38100" dist="38100" dir="2700000" algn="tl">
                    <a:srgbClr val="000000">
                      <a:alpha val="43137"/>
                    </a:srgbClr>
                  </a:outerShdw>
                </a:effectLst>
                <a:cs typeface="Times New Roman" panose="02020603050405020304" pitchFamily="18" charset="0"/>
              </a:rPr>
            </a:br>
            <a:r>
              <a:rPr lang="tr-TR" b="1" dirty="0">
                <a:solidFill>
                  <a:srgbClr val="FFFFFF"/>
                </a:solidFill>
                <a:effectLst>
                  <a:outerShdw blurRad="38100" dist="38100" dir="2700000" algn="tl">
                    <a:srgbClr val="000000">
                      <a:alpha val="43137"/>
                    </a:srgbClr>
                  </a:outerShdw>
                </a:effectLst>
                <a:cs typeface="Times New Roman" panose="02020603050405020304" pitchFamily="18" charset="0"/>
              </a:rPr>
              <a:t>TUTARININ BELİRLENMESİ</a:t>
            </a:r>
            <a:br>
              <a:rPr lang="tr-TR" b="1" dirty="0">
                <a:solidFill>
                  <a:srgbClr val="FFFFFF"/>
                </a:solidFill>
                <a:effectLst>
                  <a:outerShdw blurRad="38100" dist="38100" dir="2700000" algn="tl">
                    <a:srgbClr val="000000">
                      <a:alpha val="43137"/>
                    </a:srgbClr>
                  </a:outerShdw>
                </a:effectLst>
              </a:rPr>
            </a:br>
            <a:endParaRPr lang="tr-TR" dirty="0"/>
          </a:p>
        </p:txBody>
      </p:sp>
      <p:sp>
        <p:nvSpPr>
          <p:cNvPr id="3" name="İçerik Yer Tutucusu 2"/>
          <p:cNvSpPr>
            <a:spLocks noGrp="1"/>
          </p:cNvSpPr>
          <p:nvPr>
            <p:ph idx="1"/>
          </p:nvPr>
        </p:nvSpPr>
        <p:spPr>
          <a:xfrm>
            <a:off x="323528" y="1124744"/>
            <a:ext cx="8352928" cy="5453798"/>
          </a:xfrm>
        </p:spPr>
        <p:txBody>
          <a:bodyPr/>
          <a:lstStyle/>
          <a:p>
            <a:pPr algn="just">
              <a:buFont typeface="Wingdings" panose="05000000000000000000" pitchFamily="2" charset="2"/>
              <a:buChar char="v"/>
            </a:pPr>
            <a:r>
              <a:rPr lang="tr-TR" b="0" dirty="0"/>
              <a:t>2019 yılından önce tescil edilen işyerleri için sigortalı sayısının belirlenmesinde 2018/ Ocak ila 2018/Kasım ayında bildirilen sigortalı sayısının ortalaması esas alınacaktır. </a:t>
            </a:r>
          </a:p>
          <a:p>
            <a:pPr algn="just">
              <a:buFont typeface="Wingdings" panose="05000000000000000000" pitchFamily="2" charset="2"/>
              <a:buChar char="v"/>
            </a:pPr>
            <a:endParaRPr lang="tr-TR" b="0" dirty="0"/>
          </a:p>
          <a:p>
            <a:pPr algn="just">
              <a:buFont typeface="Wingdings" panose="05000000000000000000" pitchFamily="2" charset="2"/>
              <a:buChar char="v"/>
            </a:pPr>
            <a:r>
              <a:rPr lang="tr-TR" b="0" dirty="0"/>
              <a:t>2019 yılında tescil edilen işyerleri için sigortalı sayısının belirlenmesinde bildirim yapılan aydaki sigortalı sayısı dikkate alınacaktır.</a:t>
            </a:r>
            <a:endParaRPr lang="tr-TR" sz="1600" b="0" dirty="0"/>
          </a:p>
          <a:p>
            <a:pPr marL="0" indent="0">
              <a:buNone/>
            </a:pPr>
            <a:endParaRPr lang="tr-TR" sz="1600" dirty="0"/>
          </a:p>
          <a:p>
            <a:pPr marL="0" indent="0" algn="just">
              <a:buNone/>
            </a:pPr>
            <a:r>
              <a:rPr lang="tr-TR" sz="1600" dirty="0"/>
              <a:t>ÖRNEK: </a:t>
            </a:r>
            <a:r>
              <a:rPr lang="tr-TR" sz="1600" b="0" dirty="0"/>
              <a:t>2018/ Ocak ila 2018/Kasım ayında bildirilen sigortalı sayısının ortalamasının 500 olması halinde günlük asgari ücret destek tutarı 3,36 TL olacaktır.</a:t>
            </a:r>
          </a:p>
          <a:p>
            <a:pPr marL="0" indent="0" algn="just">
              <a:buNone/>
            </a:pPr>
            <a:endParaRPr lang="tr-TR" sz="1600" b="0" dirty="0"/>
          </a:p>
          <a:p>
            <a:pPr marL="0" indent="0" algn="just">
              <a:buNone/>
            </a:pPr>
            <a:r>
              <a:rPr lang="tr-TR" sz="1600" dirty="0"/>
              <a:t>ÖRNEK: </a:t>
            </a:r>
            <a:r>
              <a:rPr lang="tr-TR" sz="1600" b="0" dirty="0"/>
              <a:t>1.2.2019 tarihinde tescil edilen işyerinin 2019/Şubat ayında uzun vadeli sigorta kollarından bildirimi yapılan sigortalı sayısının 495 olması durumunda günlük asgari ücret destek tutarı 5,00 TL olacaktır.</a:t>
            </a: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2475437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a:cs typeface="Calibri" panose="020F0502020204030204" pitchFamily="34" charset="0"/>
            </a:endParaRPr>
          </a:p>
          <a:p>
            <a:pPr marL="0" indent="0" algn="just">
              <a:buNone/>
            </a:pPr>
            <a:endParaRPr lang="tr-TR" sz="1600" b="0" dirty="0"/>
          </a:p>
          <a:p>
            <a:pPr marL="0" indent="0" algn="just">
              <a:buNone/>
            </a:pPr>
            <a:r>
              <a:rPr lang="tr-TR" sz="1600" i="1" dirty="0"/>
              <a:t>1.1.2019 tarihinden önce tescil edilmiş olan işyerlerinin asgari ücret desteğinden yararlanması için;</a:t>
            </a:r>
          </a:p>
          <a:p>
            <a:pPr algn="just">
              <a:buFont typeface="Wingdings" panose="05000000000000000000" pitchFamily="2" charset="2"/>
              <a:buChar char="v"/>
            </a:pPr>
            <a:r>
              <a:rPr lang="tr-TR" sz="1600" b="0" dirty="0"/>
              <a:t>2019 yılına ait aylık prim ve hizmet belgelerinin veya muhtasar ve prim hizmet beyannamelerinin yasal süresinde verilmesi,</a:t>
            </a:r>
          </a:p>
          <a:p>
            <a:pPr marL="0" indent="0" algn="just">
              <a:buNone/>
            </a:pPr>
            <a:endParaRPr lang="tr-TR" sz="1600" b="0" dirty="0"/>
          </a:p>
          <a:p>
            <a:pPr algn="just">
              <a:buFont typeface="Wingdings" panose="05000000000000000000" pitchFamily="2" charset="2"/>
              <a:buChar char="v"/>
            </a:pPr>
            <a:r>
              <a:rPr lang="tr-TR" sz="1600" b="0" dirty="0"/>
              <a:t>2019/Ocak ila 2019/Aralık aylarında/dönemlerinde bildirilen sigortalı sayısının 2018/Ocak ila 2018/Kasım aylarında/dönemlerinde en az bildirim yapılan aydaki/dönemdeki sigortalı sayısından az olmaması</a:t>
            </a:r>
          </a:p>
          <a:p>
            <a:pPr algn="just">
              <a:buFont typeface="Wingdings" panose="05000000000000000000" pitchFamily="2" charset="2"/>
              <a:buChar char="v"/>
            </a:pPr>
            <a:endParaRPr lang="tr-TR" sz="1600" b="0" dirty="0"/>
          </a:p>
          <a:p>
            <a:pPr algn="just">
              <a:buFont typeface="Wingdings" panose="05000000000000000000" pitchFamily="2" charset="2"/>
              <a:buChar char="v"/>
            </a:pPr>
            <a:r>
              <a:rPr lang="tr-TR" sz="1600" b="0" dirty="0"/>
              <a:t>2019 yılı için çalıştırılan kişilerin sigorta primine esas kazançlarının tam olarak bildirilmesi,</a:t>
            </a:r>
          </a:p>
          <a:p>
            <a:pPr marL="0" indent="0" algn="just">
              <a:buNone/>
            </a:pPr>
            <a:endParaRPr lang="tr-TR" sz="1600" b="0" dirty="0"/>
          </a:p>
          <a:p>
            <a:pPr marL="0" indent="0" algn="just">
              <a:buNone/>
            </a:pPr>
            <a:r>
              <a:rPr lang="tr-TR" sz="1600" b="0" dirty="0"/>
              <a:t>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42598338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sz="2200" b="1" dirty="0">
                <a:cs typeface="Arial" pitchFamily="34" charset="0"/>
              </a:rPr>
              <a:t>YARARLANMA ŞARTLARI</a:t>
            </a:r>
            <a:endParaRPr lang="tr-TR" sz="2200"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a:cs typeface="Calibri" panose="020F0502020204030204" pitchFamily="34" charset="0"/>
            </a:endParaRPr>
          </a:p>
          <a:p>
            <a:pPr marL="0" indent="0" algn="just">
              <a:buNone/>
            </a:pPr>
            <a:endParaRPr lang="tr-TR" sz="1600" b="0" dirty="0"/>
          </a:p>
          <a:p>
            <a:pPr marL="0" indent="0" algn="just">
              <a:buNone/>
            </a:pPr>
            <a:r>
              <a:rPr lang="tr-TR" sz="1600" i="1" dirty="0"/>
              <a:t>2019 yılı içinde ilk defa tescil edilen işyerlerinin asgari ücret desteğinden yararlanması için;</a:t>
            </a:r>
          </a:p>
          <a:p>
            <a:pPr algn="just">
              <a:buFont typeface="Wingdings" panose="05000000000000000000" pitchFamily="2" charset="2"/>
              <a:buChar char="v"/>
            </a:pPr>
            <a:r>
              <a:rPr lang="tr-TR" sz="1600" b="0" dirty="0"/>
              <a:t>2019 yılına ait aylık prim ve hizmet belgelerinin veya muhtasar ve prim hizmet beyannamelerinin yasal süresinde verilmesi,</a:t>
            </a:r>
          </a:p>
          <a:p>
            <a:pPr algn="just">
              <a:buFont typeface="Wingdings" panose="05000000000000000000" pitchFamily="2" charset="2"/>
              <a:buChar char="v"/>
            </a:pPr>
            <a:endParaRPr lang="tr-TR" sz="1600" b="0" dirty="0"/>
          </a:p>
          <a:p>
            <a:pPr algn="just">
              <a:buFont typeface="Wingdings" panose="05000000000000000000" pitchFamily="2" charset="2"/>
              <a:buChar char="v"/>
            </a:pPr>
            <a:r>
              <a:rPr lang="tr-TR" sz="1600" b="0" dirty="0"/>
              <a:t>Cari ay primlerinin yasal süresi içinde ödenmesi,</a:t>
            </a:r>
          </a:p>
          <a:p>
            <a:pPr algn="just">
              <a:buFont typeface="Wingdings" panose="05000000000000000000" pitchFamily="2" charset="2"/>
              <a:buChar char="v"/>
            </a:pPr>
            <a:endParaRPr lang="tr-TR" sz="1600" b="0" dirty="0"/>
          </a:p>
          <a:p>
            <a:pPr algn="just">
              <a:buFont typeface="Wingdings" panose="05000000000000000000" pitchFamily="2" charset="2"/>
              <a:buChar char="v"/>
            </a:pPr>
            <a:r>
              <a:rPr lang="tr-TR" sz="1600" b="0" dirty="0"/>
              <a:t>Kuruma prim, idari para cezası ile bunlara ilişkin gecikme cezası ve gecikme zammı borcunun bulunmaması veya söz konusu borcun 6183 sayılı Kanunun 48 inci maddesine göre taksitlendirilmiş olması,</a:t>
            </a:r>
          </a:p>
          <a:p>
            <a:pPr algn="just">
              <a:buFont typeface="Wingdings" panose="05000000000000000000" pitchFamily="2" charset="2"/>
              <a:buChar char="v"/>
            </a:pPr>
            <a:endParaRPr lang="tr-TR" sz="1600" b="0" dirty="0"/>
          </a:p>
          <a:p>
            <a:pPr algn="just">
              <a:buFont typeface="Wingdings" panose="05000000000000000000" pitchFamily="2" charset="2"/>
              <a:buChar char="v"/>
            </a:pPr>
            <a:r>
              <a:rPr lang="tr-TR" sz="1600" b="0" dirty="0"/>
              <a:t>2019 yılı için çalıştırılan kişilerin sigortalı olarak bildirmesi, bildirilen sigortalıların fiilen çalıştırılması ve prime esas kazançlarının eksik bildirilmemesi,</a:t>
            </a:r>
          </a:p>
          <a:p>
            <a:pPr marL="0" indent="0" algn="just">
              <a:buNone/>
            </a:pPr>
            <a:r>
              <a:rPr lang="tr-TR" sz="1600" b="0" dirty="0"/>
              <a:t>        </a:t>
            </a:r>
          </a:p>
          <a:p>
            <a:pPr marL="0" indent="0" algn="just">
              <a:buNone/>
            </a:pPr>
            <a:r>
              <a:rPr lang="tr-TR" sz="1600" b="0" dirty="0"/>
              <a:t>         gerekmektedir. </a:t>
            </a:r>
          </a:p>
          <a:p>
            <a:pPr>
              <a:spcBef>
                <a:spcPts val="0"/>
              </a:spcBef>
              <a:buFont typeface="Wingdings" panose="05000000000000000000" pitchFamily="2" charset="2"/>
              <a:buChar char="v"/>
            </a:pPr>
            <a:endParaRPr lang="tr-TR" sz="1600" b="0" dirty="0">
              <a:cs typeface="Calibri" panose="020F0502020204030204" pitchFamily="34" charset="0"/>
            </a:endParaRP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37477001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POTANSİYEL TEŞVİK SORGULAMA EKRANI</a:t>
            </a:r>
            <a:endParaRPr lang="tr-TR" dirty="0"/>
          </a:p>
        </p:txBody>
      </p:sp>
      <p:sp>
        <p:nvSpPr>
          <p:cNvPr id="3" name="İçerik Yer Tutucusu 2"/>
          <p:cNvSpPr>
            <a:spLocks noGrp="1"/>
          </p:cNvSpPr>
          <p:nvPr>
            <p:ph idx="1"/>
          </p:nvPr>
        </p:nvSpPr>
        <p:spPr>
          <a:xfrm>
            <a:off x="304800" y="1071546"/>
            <a:ext cx="8610600" cy="5453798"/>
          </a:xfrm>
        </p:spPr>
        <p:txBody>
          <a:bodyPr/>
          <a:lstStyle/>
          <a:p>
            <a:pPr>
              <a:spcBef>
                <a:spcPts val="0"/>
              </a:spcBef>
              <a:buFont typeface="Wingdings" panose="05000000000000000000" pitchFamily="2" charset="2"/>
              <a:buChar char="v"/>
            </a:pPr>
            <a:endParaRPr lang="tr-TR" sz="1600" b="0" dirty="0">
              <a:cs typeface="Calibri" panose="020F0502020204030204" pitchFamily="34" charset="0"/>
            </a:endParaRPr>
          </a:p>
          <a:p>
            <a:pPr>
              <a:spcBef>
                <a:spcPts val="0"/>
              </a:spcBef>
              <a:buFont typeface="Wingdings" panose="05000000000000000000" pitchFamily="2" charset="2"/>
              <a:buChar char="v"/>
            </a:pPr>
            <a:endParaRPr lang="tr-TR" sz="1600" b="0" dirty="0">
              <a:cs typeface="Calibri" panose="020F0502020204030204" pitchFamily="34" charset="0"/>
            </a:endParaRPr>
          </a:p>
          <a:p>
            <a:pPr>
              <a:spcBef>
                <a:spcPts val="0"/>
              </a:spcBef>
              <a:buFont typeface="Wingdings" panose="05000000000000000000" pitchFamily="2" charset="2"/>
              <a:buChar char="v"/>
            </a:pPr>
            <a:endParaRPr lang="tr-TR" sz="1600" b="0" dirty="0">
              <a:cs typeface="Calibri" panose="020F0502020204030204" pitchFamily="34" charset="0"/>
            </a:endParaRPr>
          </a:p>
          <a:p>
            <a:r>
              <a:rPr lang="tr-TR" sz="1600" b="0" dirty="0"/>
              <a:t> 	Potansiyel Teşvik Sorgulama menüsü ile teşvik bazında şartları sağlayan özel sektör işverenlerince istihdamı sağlanacak sigortalının, sigortalı yönünden aranan şartları sağlayıp sağlamadığı, teşvik bazında yaşa, cinsiyete ya da belgeye dayalı hangi teşvikten kaç ay süre ile yararlanılacağının analizinin yapılması hedeflenmiştir.  </a:t>
            </a:r>
          </a:p>
          <a:p>
            <a:endParaRPr lang="tr-TR" sz="1600" b="0" dirty="0"/>
          </a:p>
          <a:p>
            <a:r>
              <a:rPr lang="tr-TR" sz="1600" b="0" dirty="0"/>
              <a:t> 	Bu program ile işe giriş bildirgesi verilmemiş kişiler için sorgulama yapılacağından, işyeri ve sigortalı yönünden aranan şartlar sorgulama işlemi yapılan tarihe göre değerlendirilmektedir. </a:t>
            </a:r>
          </a:p>
          <a:p>
            <a:endParaRPr lang="tr-TR" sz="1600" dirty="0">
              <a:cs typeface="Calibri" panose="020F0502020204030204" pitchFamily="34" charset="0"/>
            </a:endParaRPr>
          </a:p>
        </p:txBody>
      </p:sp>
      <p:sp>
        <p:nvSpPr>
          <p:cNvPr id="4" name="Slayt Numarası Yer Tutucusu 3"/>
          <p:cNvSpPr>
            <a:spLocks noGrp="1"/>
          </p:cNvSpPr>
          <p:nvPr>
            <p:ph type="sldNum" sz="quarter" idx="4294967295"/>
          </p:nvPr>
        </p:nvSpPr>
        <p:spPr>
          <a:xfrm>
            <a:off x="7956376" y="6492875"/>
            <a:ext cx="830437"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6024137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t>
            </a:r>
          </a:p>
        </p:txBody>
      </p:sp>
      <p:sp>
        <p:nvSpPr>
          <p:cNvPr id="3" name="İçerik Yer Tutucusu 2"/>
          <p:cNvSpPr>
            <a:spLocks noGrp="1"/>
          </p:cNvSpPr>
          <p:nvPr>
            <p:ph idx="1"/>
          </p:nvPr>
        </p:nvSpPr>
        <p:spPr/>
        <p:txBody>
          <a:bodyPr/>
          <a:lstStyle/>
          <a:p>
            <a:pPr marL="0" indent="0">
              <a:buNone/>
            </a:pPr>
            <a:r>
              <a:rPr lang="tr-TR" sz="1600" b="0" dirty="0"/>
              <a:t>  	İşveren Sitemine kullanıcı girişi yapılabilmesi için işyerine ait e-bildirge kullanıcı adı ve şifresi ile güvenlik anahtarı yazılıp giriş yapılmalıdır.  </a:t>
            </a:r>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r>
              <a:rPr lang="tr-TR" sz="1600" b="0" dirty="0"/>
              <a:t>	İşveren – Teşvikler ve Tanımlar linkinin altındaki Potansiyel Teşvik Sorgulama menüsü açılmalıdır. </a:t>
            </a:r>
          </a:p>
          <a:p>
            <a:pPr marL="0" indent="0">
              <a:buNone/>
            </a:pPr>
            <a:endParaRPr lang="tr-TR" sz="1600" b="0" dirty="0"/>
          </a:p>
          <a:p>
            <a:pPr marL="0" indent="0">
              <a:buNone/>
            </a:pPr>
            <a:endParaRPr lang="tr-TR" sz="1600" b="0" dirty="0"/>
          </a:p>
          <a:p>
            <a:pPr marL="0" indent="0">
              <a:buNone/>
            </a:pPr>
            <a:endParaRPr lang="tr-TR" sz="1600" b="0" dirty="0"/>
          </a:p>
        </p:txBody>
      </p:sp>
      <p:pic>
        <p:nvPicPr>
          <p:cNvPr id="4" name="Resim 3"/>
          <p:cNvPicPr/>
          <p:nvPr/>
        </p:nvPicPr>
        <p:blipFill>
          <a:blip r:embed="rId2"/>
          <a:stretch>
            <a:fillRect/>
          </a:stretch>
        </p:blipFill>
        <p:spPr>
          <a:xfrm>
            <a:off x="539552" y="1700808"/>
            <a:ext cx="4824536" cy="1872208"/>
          </a:xfrm>
          <a:prstGeom prst="rect">
            <a:avLst/>
          </a:prstGeom>
        </p:spPr>
      </p:pic>
      <p:pic>
        <p:nvPicPr>
          <p:cNvPr id="5" name="Resim 4"/>
          <p:cNvPicPr/>
          <p:nvPr/>
        </p:nvPicPr>
        <p:blipFill rotWithShape="1">
          <a:blip r:embed="rId3"/>
          <a:srcRect r="56923"/>
          <a:stretch/>
        </p:blipFill>
        <p:spPr>
          <a:xfrm>
            <a:off x="4427984" y="3942602"/>
            <a:ext cx="3278460" cy="2214857"/>
          </a:xfrm>
          <a:prstGeom prst="rect">
            <a:avLst/>
          </a:prstGeom>
        </p:spPr>
      </p:pic>
    </p:spTree>
    <p:extLst>
      <p:ext uri="{BB962C8B-B14F-4D97-AF65-F5344CB8AC3E}">
        <p14:creationId xmlns:p14="http://schemas.microsoft.com/office/powerpoint/2010/main" val="30662064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	</a:t>
            </a:r>
          </a:p>
          <a:p>
            <a:pPr marL="0" indent="0">
              <a:buNone/>
            </a:pPr>
            <a:r>
              <a:rPr lang="tr-TR" sz="1600" b="0" dirty="0"/>
              <a:t>	Henüz işe alınmamış olan kişinin </a:t>
            </a:r>
            <a:r>
              <a:rPr lang="tr-TR" sz="1600" b="0" dirty="0" err="1"/>
              <a:t>T.C.kimlik</a:t>
            </a:r>
            <a:r>
              <a:rPr lang="tr-TR" sz="1600" b="0" dirty="0"/>
              <a:t> numarası yazılmalıdır. </a:t>
            </a:r>
          </a:p>
          <a:p>
            <a:endParaRPr lang="tr-TR" sz="1600" b="0" dirty="0"/>
          </a:p>
          <a:p>
            <a:endParaRPr lang="tr-TR" sz="1600" b="0" dirty="0"/>
          </a:p>
          <a:p>
            <a:endParaRPr lang="tr-TR" sz="1600" b="0" dirty="0"/>
          </a:p>
          <a:p>
            <a:endParaRPr lang="tr-TR" sz="1600" b="0" dirty="0"/>
          </a:p>
          <a:p>
            <a:endParaRPr lang="tr-TR" sz="1600" b="0" dirty="0"/>
          </a:p>
          <a:p>
            <a:endParaRPr lang="tr-TR" sz="1600" b="0" dirty="0"/>
          </a:p>
          <a:p>
            <a:endParaRPr lang="tr-TR" sz="1600" b="0" dirty="0"/>
          </a:p>
          <a:p>
            <a:endParaRPr lang="tr-TR" sz="1600" b="0" dirty="0"/>
          </a:p>
          <a:p>
            <a:pPr marL="0" indent="0">
              <a:buNone/>
            </a:pPr>
            <a:r>
              <a:rPr lang="tr-TR" sz="1600" b="0" dirty="0"/>
              <a:t>	4447 sayılı Kanun geçici 10 uncu maddesinde eğitim durumu olup olmadığına göre teşvik süresi değişkenlik göstermesi sebebiyle bu teşvik (06111 kanun numarası) için sorgulama yapılacak ise  zorunlu alan bölümü olan “Eğitim Durumu” bölümünden kişi için uygun olan menü seçilmelidir.</a:t>
            </a:r>
          </a:p>
          <a:p>
            <a:pPr marL="0" indent="0">
              <a:buNone/>
            </a:pPr>
            <a:endParaRPr lang="tr-TR" sz="1600" b="0" dirty="0"/>
          </a:p>
        </p:txBody>
      </p:sp>
      <p:pic>
        <p:nvPicPr>
          <p:cNvPr id="4" name="Resim 3"/>
          <p:cNvPicPr/>
          <p:nvPr/>
        </p:nvPicPr>
        <p:blipFill>
          <a:blip r:embed="rId2"/>
          <a:stretch>
            <a:fillRect/>
          </a:stretch>
        </p:blipFill>
        <p:spPr>
          <a:xfrm>
            <a:off x="539552" y="1844824"/>
            <a:ext cx="5760720" cy="1944216"/>
          </a:xfrm>
          <a:prstGeom prst="rect">
            <a:avLst/>
          </a:prstGeom>
        </p:spPr>
      </p:pic>
      <p:pic>
        <p:nvPicPr>
          <p:cNvPr id="5" name="Resim 4"/>
          <p:cNvPicPr/>
          <p:nvPr/>
        </p:nvPicPr>
        <p:blipFill rotWithShape="1">
          <a:blip r:embed="rId3"/>
          <a:srcRect b="52924"/>
          <a:stretch/>
        </p:blipFill>
        <p:spPr bwMode="auto">
          <a:xfrm>
            <a:off x="2915816" y="4869160"/>
            <a:ext cx="5760720" cy="12961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64273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	</a:t>
            </a:r>
          </a:p>
          <a:p>
            <a:pPr marL="0" indent="0">
              <a:buNone/>
            </a:pPr>
            <a:r>
              <a:rPr lang="tr-TR" sz="1600" b="0" dirty="0"/>
              <a:t>	Sorgulama sonucu açılan pencereden “yeşil” renkte beliren satırlar için olumlu sonuç, “pembe” renkte beliren satırlar için olumsuz sonuç verildiği anlaşılmalıdır. </a:t>
            </a:r>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r>
              <a:rPr lang="tr-TR" sz="1600" b="0" dirty="0"/>
              <a:t>	Örneğin; 2828 sayılı Kanun Ek 1.madde satırına gelindiğinde; pencerede açılan mesajda tanımlanacak sigortalının 2828 teşvikinden yararlanılamayacağı açıklaması ile birlikte verilmektedir.  </a:t>
            </a:r>
          </a:p>
          <a:p>
            <a:pPr marL="0" indent="0">
              <a:buNone/>
            </a:pPr>
            <a:endParaRPr lang="tr-TR" sz="1600" b="0" dirty="0"/>
          </a:p>
          <a:p>
            <a:endParaRPr lang="tr-TR" sz="1600" b="0" dirty="0"/>
          </a:p>
          <a:p>
            <a:endParaRPr lang="tr-TR" sz="1600" b="0" dirty="0"/>
          </a:p>
        </p:txBody>
      </p:sp>
      <p:pic>
        <p:nvPicPr>
          <p:cNvPr id="4" name="Resim 3"/>
          <p:cNvPicPr/>
          <p:nvPr/>
        </p:nvPicPr>
        <p:blipFill rotWithShape="1">
          <a:blip r:embed="rId2"/>
          <a:srcRect l="6614" r="6746"/>
          <a:stretch/>
        </p:blipFill>
        <p:spPr bwMode="auto">
          <a:xfrm>
            <a:off x="683568" y="1958080"/>
            <a:ext cx="5734050" cy="1769745"/>
          </a:xfrm>
          <a:prstGeom prst="rect">
            <a:avLst/>
          </a:prstGeom>
          <a:ln>
            <a:noFill/>
          </a:ln>
          <a:extLst>
            <a:ext uri="{53640926-AAD7-44D8-BBD7-CCE9431645EC}">
              <a14:shadowObscured xmlns:a14="http://schemas.microsoft.com/office/drawing/2010/main"/>
            </a:ext>
          </a:extLst>
        </p:spPr>
      </p:pic>
      <p:pic>
        <p:nvPicPr>
          <p:cNvPr id="5" name="Resim 4"/>
          <p:cNvPicPr/>
          <p:nvPr/>
        </p:nvPicPr>
        <p:blipFill>
          <a:blip r:embed="rId3"/>
          <a:stretch>
            <a:fillRect/>
          </a:stretch>
        </p:blipFill>
        <p:spPr>
          <a:xfrm>
            <a:off x="2771800" y="4797152"/>
            <a:ext cx="5760720" cy="1031875"/>
          </a:xfrm>
          <a:prstGeom prst="rect">
            <a:avLst/>
          </a:prstGeom>
        </p:spPr>
      </p:pic>
    </p:spTree>
    <p:extLst>
      <p:ext uri="{BB962C8B-B14F-4D97-AF65-F5344CB8AC3E}">
        <p14:creationId xmlns:p14="http://schemas.microsoft.com/office/powerpoint/2010/main" val="32100690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sz="1600" b="0" dirty="0"/>
              <a:t> 	</a:t>
            </a:r>
          </a:p>
          <a:p>
            <a:pPr marL="0" indent="0">
              <a:buNone/>
            </a:pPr>
            <a:r>
              <a:rPr lang="tr-TR" sz="1600" b="0" dirty="0"/>
              <a:t>	Örneğin; 2018/10.ay içerisinde işe alınan ve 06111 kanun numarası için tanımlanacak kişi için bu teşvikten 2018/10 ila 2021/4.aylar arasında 30 ay yararlanabileceği, işyeri ortalama sayısının sigortalının işe alındığı tarih itibariyle (890) olduğu bilgileri açıklamaları ile birlikte verilmektedir. </a:t>
            </a:r>
          </a:p>
          <a:p>
            <a:r>
              <a:rPr lang="tr-TR" sz="1600" b="0" dirty="0"/>
              <a:t>Sigortalının bu teşvikten tanımlanması “KAYDET” butonuna basılarak yapılarak tanımlama işlemi sonlandırılmalıdır. </a:t>
            </a:r>
          </a:p>
          <a:p>
            <a:endParaRPr lang="tr-TR" sz="1600" b="0" dirty="0"/>
          </a:p>
          <a:p>
            <a:endParaRPr lang="tr-TR" dirty="0"/>
          </a:p>
        </p:txBody>
      </p:sp>
      <p:pic>
        <p:nvPicPr>
          <p:cNvPr id="4" name="Resim 3"/>
          <p:cNvPicPr/>
          <p:nvPr/>
        </p:nvPicPr>
        <p:blipFill>
          <a:blip r:embed="rId2"/>
          <a:stretch>
            <a:fillRect/>
          </a:stretch>
        </p:blipFill>
        <p:spPr>
          <a:xfrm>
            <a:off x="2699792" y="2924944"/>
            <a:ext cx="5760720" cy="3096344"/>
          </a:xfrm>
          <a:prstGeom prst="rect">
            <a:avLst/>
          </a:prstGeom>
        </p:spPr>
      </p:pic>
    </p:spTree>
    <p:extLst>
      <p:ext uri="{BB962C8B-B14F-4D97-AF65-F5344CB8AC3E}">
        <p14:creationId xmlns:p14="http://schemas.microsoft.com/office/powerpoint/2010/main" val="4241789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23728" y="-24"/>
            <a:ext cx="7020272" cy="706419"/>
          </a:xfrm>
        </p:spPr>
        <p:txBody>
          <a:bodyPr/>
          <a:lstStyle/>
          <a:p>
            <a:br>
              <a:rPr lang="tr-TR" sz="1400" b="1" dirty="0"/>
            </a:br>
            <a:br>
              <a:rPr lang="tr-TR" sz="1400" b="1" dirty="0"/>
            </a:br>
            <a:r>
              <a:rPr lang="tr-TR" sz="1400" b="1" dirty="0"/>
              <a:t>GERİYE YÖNELİK TEŞVİK DEĞİŞİKLİĞİ TALEBİNDE BULUNAN İŞYERİNİN İPTAL/EK/ASIL NİTELİKTEKİ BELGELERİNİN İNTERNET ORTAMINDAN DÜZENLENMESİ </a:t>
            </a:r>
            <a:br>
              <a:rPr lang="tr-TR" dirty="0"/>
            </a:br>
            <a:endParaRPr lang="tr-TR" dirty="0"/>
          </a:p>
        </p:txBody>
      </p:sp>
      <p:sp>
        <p:nvSpPr>
          <p:cNvPr id="3" name="İçerik Yer Tutucusu 2"/>
          <p:cNvSpPr>
            <a:spLocks noGrp="1"/>
          </p:cNvSpPr>
          <p:nvPr>
            <p:ph idx="1"/>
          </p:nvPr>
        </p:nvSpPr>
        <p:spPr/>
        <p:txBody>
          <a:bodyPr/>
          <a:lstStyle/>
          <a:p>
            <a:pPr marL="0" indent="0">
              <a:buNone/>
            </a:pPr>
            <a:r>
              <a:rPr lang="tr-TR" sz="1600" b="0" dirty="0"/>
              <a:t>	E-bildirge şifresi ile uygulamaya giriş yapılır.</a:t>
            </a:r>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r>
              <a:rPr lang="tr-TR" sz="1600" b="0" dirty="0"/>
              <a:t>	Aylık prim hizmet belgesi girişi menüsü seçilir.</a:t>
            </a:r>
          </a:p>
          <a:p>
            <a:pPr marL="0" indent="0">
              <a:buNone/>
            </a:pPr>
            <a:endParaRPr lang="tr-TR" sz="1600" b="0" dirty="0"/>
          </a:p>
          <a:p>
            <a:endParaRPr lang="tr-TR" dirty="0"/>
          </a:p>
        </p:txBody>
      </p:sp>
      <p:pic>
        <p:nvPicPr>
          <p:cNvPr id="4" name="Resim 3"/>
          <p:cNvPicPr/>
          <p:nvPr/>
        </p:nvPicPr>
        <p:blipFill>
          <a:blip r:embed="rId2"/>
          <a:stretch>
            <a:fillRect/>
          </a:stretch>
        </p:blipFill>
        <p:spPr>
          <a:xfrm>
            <a:off x="611560" y="1412776"/>
            <a:ext cx="5760085" cy="2077085"/>
          </a:xfrm>
          <a:prstGeom prst="rect">
            <a:avLst/>
          </a:prstGeom>
        </p:spPr>
      </p:pic>
      <p:pic>
        <p:nvPicPr>
          <p:cNvPr id="5" name="Resim 4"/>
          <p:cNvPicPr/>
          <p:nvPr/>
        </p:nvPicPr>
        <p:blipFill>
          <a:blip r:embed="rId3"/>
          <a:stretch>
            <a:fillRect/>
          </a:stretch>
        </p:blipFill>
        <p:spPr>
          <a:xfrm>
            <a:off x="2755726" y="4077072"/>
            <a:ext cx="5756275" cy="2238375"/>
          </a:xfrm>
          <a:prstGeom prst="rect">
            <a:avLst/>
          </a:prstGeom>
        </p:spPr>
      </p:pic>
    </p:spTree>
    <p:extLst>
      <p:ext uri="{BB962C8B-B14F-4D97-AF65-F5344CB8AC3E}">
        <p14:creationId xmlns:p14="http://schemas.microsoft.com/office/powerpoint/2010/main" val="25637423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	</a:t>
            </a:r>
          </a:p>
          <a:p>
            <a:pPr marL="0" indent="0">
              <a:buNone/>
            </a:pPr>
            <a:r>
              <a:rPr lang="tr-TR" sz="1600" b="0" dirty="0"/>
              <a:t>	Önce İptal belge verilmek istenen tahakkuk ay/yıl seçilir.</a:t>
            </a:r>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r>
              <a:rPr lang="tr-TR" sz="1600" b="0" dirty="0"/>
              <a:t>	Belge mahiyeti “iptal” seçilir. Tahakkuk Nedeni “(D) belge türü veya kanun numarası değişikliği”</a:t>
            </a:r>
          </a:p>
          <a:p>
            <a:pPr marL="0" indent="0">
              <a:buNone/>
            </a:pPr>
            <a:endParaRPr lang="tr-TR" sz="1600" b="0" dirty="0"/>
          </a:p>
          <a:p>
            <a:endParaRPr lang="tr-TR" dirty="0"/>
          </a:p>
        </p:txBody>
      </p:sp>
      <p:pic>
        <p:nvPicPr>
          <p:cNvPr id="4" name="Resim 3"/>
          <p:cNvPicPr/>
          <p:nvPr/>
        </p:nvPicPr>
        <p:blipFill>
          <a:blip r:embed="rId2"/>
          <a:stretch>
            <a:fillRect/>
          </a:stretch>
        </p:blipFill>
        <p:spPr>
          <a:xfrm>
            <a:off x="683568" y="1700808"/>
            <a:ext cx="5760720" cy="1565275"/>
          </a:xfrm>
          <a:prstGeom prst="rect">
            <a:avLst/>
          </a:prstGeom>
        </p:spPr>
      </p:pic>
      <p:pic>
        <p:nvPicPr>
          <p:cNvPr id="5" name="Resim 4"/>
          <p:cNvPicPr/>
          <p:nvPr/>
        </p:nvPicPr>
        <p:blipFill>
          <a:blip r:embed="rId3"/>
          <a:stretch>
            <a:fillRect/>
          </a:stretch>
        </p:blipFill>
        <p:spPr>
          <a:xfrm>
            <a:off x="2267744" y="4437112"/>
            <a:ext cx="5760720" cy="1257935"/>
          </a:xfrm>
          <a:prstGeom prst="rect">
            <a:avLst/>
          </a:prstGeom>
        </p:spPr>
      </p:pic>
    </p:spTree>
    <p:extLst>
      <p:ext uri="{BB962C8B-B14F-4D97-AF65-F5344CB8AC3E}">
        <p14:creationId xmlns:p14="http://schemas.microsoft.com/office/powerpoint/2010/main" val="355081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2571750" y="0"/>
            <a:ext cx="6572250" cy="706438"/>
          </a:xfrm>
        </p:spPr>
        <p:txBody>
          <a:bodyPr/>
          <a:lstStyle/>
          <a:p>
            <a:pPr eaLnBrk="1" hangingPunct="1"/>
            <a:r>
              <a:rPr lang="tr-TR" altLang="tr-TR" sz="2200" b="1" dirty="0">
                <a:cs typeface="Arial" charset="0"/>
              </a:rPr>
              <a:t>KAPSAM</a:t>
            </a:r>
          </a:p>
        </p:txBody>
      </p:sp>
      <p:sp>
        <p:nvSpPr>
          <p:cNvPr id="19458" name="Slayt Numarası Yer Tutucusu 1"/>
          <p:cNvSpPr>
            <a:spLocks noGrp="1"/>
          </p:cNvSpPr>
          <p:nvPr>
            <p:ph type="sldNum" sz="quarter" idx="4294967295"/>
          </p:nvPr>
        </p:nvSpPr>
        <p:spPr bwMode="auto">
          <a:xfrm>
            <a:off x="7164388" y="6532563"/>
            <a:ext cx="1477962" cy="28098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tr-TR" sz="1400" dirty="0"/>
              <a:t>                     </a:t>
            </a:r>
          </a:p>
        </p:txBody>
      </p:sp>
      <p:sp>
        <p:nvSpPr>
          <p:cNvPr id="19459" name="İçerik Yer Tutucusu 2"/>
          <p:cNvSpPr>
            <a:spLocks noGrp="1"/>
          </p:cNvSpPr>
          <p:nvPr>
            <p:ph idx="4294967295"/>
          </p:nvPr>
        </p:nvSpPr>
        <p:spPr bwMode="auto">
          <a:xfrm>
            <a:off x="179512" y="620688"/>
            <a:ext cx="8640762" cy="5593209"/>
          </a:xfrm>
          <a:prstGeom prst="rect">
            <a:avLst/>
          </a:prstGeom>
          <a:ln>
            <a:miter lim="800000"/>
            <a:headEnd/>
            <a:tailEnd/>
          </a:ln>
        </p:spPr>
        <p:txBody>
          <a:bodyPr/>
          <a:lstStyle/>
          <a:p>
            <a:pPr marL="0" lvl="0" indent="0" algn="just" eaLnBrk="1" fontAlgn="auto" hangingPunct="1">
              <a:spcBef>
                <a:spcPts val="1200"/>
              </a:spcBef>
              <a:spcAft>
                <a:spcPts val="0"/>
              </a:spcAft>
              <a:buClr>
                <a:srgbClr val="0F6FC6"/>
              </a:buClr>
              <a:buSzPct val="95000"/>
              <a:buNone/>
              <a:defRPr/>
            </a:pPr>
            <a:r>
              <a:rPr lang="tr-TR" altLang="tr-TR" sz="1600" u="sng" kern="1200" dirty="0">
                <a:latin typeface="Calibri"/>
              </a:rPr>
              <a:t>KAPSAMDA OLANLAR</a:t>
            </a:r>
          </a:p>
          <a:p>
            <a:pPr marL="0" lvl="0" indent="0" algn="just" eaLnBrk="1" fontAlgn="auto" hangingPunct="1">
              <a:spcBef>
                <a:spcPts val="1200"/>
              </a:spcBef>
              <a:spcAft>
                <a:spcPts val="0"/>
              </a:spcAft>
              <a:buClr>
                <a:srgbClr val="0F6FC6"/>
              </a:buClr>
              <a:buSzPct val="95000"/>
              <a:buNone/>
              <a:defRPr/>
            </a:pPr>
            <a:r>
              <a:rPr lang="tr-TR" altLang="tr-TR" sz="1600" b="0" kern="1200" dirty="0">
                <a:latin typeface="Calibri"/>
              </a:rPr>
              <a:t>Özel sektör</a:t>
            </a:r>
            <a:r>
              <a:rPr lang="tr-TR" altLang="tr-TR" sz="1600" kern="1200" dirty="0">
                <a:latin typeface="Calibri"/>
              </a:rPr>
              <a:t> </a:t>
            </a:r>
            <a:r>
              <a:rPr lang="tr-TR" altLang="tr-TR" sz="1600" b="0" kern="1200" dirty="0">
                <a:latin typeface="Calibri"/>
              </a:rPr>
              <a:t>işyeri işverenlerince;</a:t>
            </a:r>
          </a:p>
          <a:p>
            <a:pPr lvl="0" algn="just" eaLnBrk="1" fontAlgn="auto" hangingPunct="1">
              <a:spcBef>
                <a:spcPct val="0"/>
              </a:spcBef>
              <a:spcAft>
                <a:spcPts val="0"/>
              </a:spcAft>
              <a:buClrTx/>
              <a:buSzPct val="95000"/>
              <a:buFont typeface="Wingdings" pitchFamily="2" charset="2"/>
              <a:buChar char="v"/>
              <a:defRPr/>
            </a:pPr>
            <a:r>
              <a:rPr lang="tr-TR" altLang="tr-TR" sz="1600" b="0" kern="1200" dirty="0">
                <a:latin typeface="Calibri"/>
              </a:rPr>
              <a:t> 5510 sayılı Kanunun </a:t>
            </a:r>
            <a:r>
              <a:rPr lang="tr-TR" altLang="tr-TR" sz="1600" kern="1200" dirty="0">
                <a:latin typeface="Calibri"/>
              </a:rPr>
              <a:t>5 inci maddesinin birinci fıkrasının (g) bendi </a:t>
            </a:r>
            <a:r>
              <a:rPr lang="tr-TR" altLang="tr-TR" sz="1600" b="0" kern="1200" dirty="0">
                <a:latin typeface="Calibri"/>
              </a:rPr>
              <a:t>kapsamında sosyal güvenlik sözleşmesi imzalanmamış ülkelere götürülen Türk işçilerinden,</a:t>
            </a:r>
          </a:p>
          <a:p>
            <a:pPr lvl="0" algn="just" eaLnBrk="1" fontAlgn="auto" hangingPunct="1">
              <a:spcBef>
                <a:spcPct val="0"/>
              </a:spcBef>
              <a:spcAft>
                <a:spcPts val="0"/>
              </a:spcAft>
              <a:buClrTx/>
              <a:buSzPct val="95000"/>
              <a:buFont typeface="Wingdings" pitchFamily="2" charset="2"/>
              <a:buChar char="v"/>
              <a:defRPr/>
            </a:pPr>
            <a:r>
              <a:rPr lang="tr-TR" altLang="tr-TR" sz="1600" kern="1200" dirty="0">
                <a:latin typeface="Calibri"/>
              </a:rPr>
              <a:t>Sosyal güvenlik sözleşmesi imzalanmamış </a:t>
            </a:r>
            <a:r>
              <a:rPr lang="tr-TR" altLang="tr-TR" sz="1600" b="0" kern="1200" dirty="0">
                <a:latin typeface="Calibri"/>
              </a:rPr>
              <a:t>ülkeler ile sosyal güvenlik sözleşmesi imzalanmış ülkelere 5510 sayılı Kanunun 10 uncu maddesi kapsamında </a:t>
            </a:r>
            <a:r>
              <a:rPr lang="tr-TR" altLang="tr-TR" sz="1600" kern="1200" dirty="0">
                <a:latin typeface="Calibri"/>
              </a:rPr>
              <a:t>geçici görevle </a:t>
            </a:r>
            <a:r>
              <a:rPr lang="tr-TR" altLang="tr-TR" sz="1600" b="0" kern="1200" dirty="0">
                <a:latin typeface="Calibri"/>
              </a:rPr>
              <a:t>gönderilen sigortalıların Türkiye’deki sigortalılık statüsüne göre ödenecek sigorta primlerinde sigorta kolları bakımından genel sağlık sigortası primlerinin bulunması halinde, bahse konu işçilerden,</a:t>
            </a:r>
          </a:p>
          <a:p>
            <a:pPr lvl="0" algn="just" eaLnBrk="1" fontAlgn="auto" hangingPunct="1">
              <a:spcBef>
                <a:spcPct val="0"/>
              </a:spcBef>
              <a:spcAft>
                <a:spcPts val="0"/>
              </a:spcAft>
              <a:buSzPct val="95000"/>
              <a:buFont typeface="Wingdings" pitchFamily="2" charset="2"/>
              <a:buChar char="v"/>
              <a:defRPr/>
            </a:pPr>
            <a:r>
              <a:rPr lang="tr-TR" altLang="tr-TR" sz="1600" kern="1200" dirty="0">
                <a:latin typeface="Calibri"/>
              </a:rPr>
              <a:t>Almanya ile yapılan “İstisna Akdi” </a:t>
            </a:r>
            <a:r>
              <a:rPr lang="tr-TR" altLang="tr-TR" sz="1600" b="0" kern="1200" dirty="0">
                <a:latin typeface="Calibri"/>
              </a:rPr>
              <a:t>sözleşmesi çerçevesinde Almanya’ya çalıştırılmak üzere götürülen Türk işçilerinden,      </a:t>
            </a:r>
          </a:p>
          <a:p>
            <a:pPr marL="0" lvl="0" indent="0" algn="just" eaLnBrk="1" fontAlgn="auto" hangingPunct="1">
              <a:spcBef>
                <a:spcPct val="0"/>
              </a:spcBef>
              <a:spcAft>
                <a:spcPts val="0"/>
              </a:spcAft>
              <a:buClrTx/>
              <a:buNone/>
              <a:defRPr/>
            </a:pPr>
            <a:r>
              <a:rPr lang="tr-TR" altLang="tr-TR" sz="1600" b="0" kern="1200" dirty="0">
                <a:latin typeface="Calibri"/>
              </a:rPr>
              <a:t>       dolayı, genel sağlık sigortası primlerinde beş puanlık prim indiriminden yararlanılacaktır.</a:t>
            </a:r>
          </a:p>
          <a:p>
            <a:pPr marL="0" indent="0" algn="just" eaLnBrk="1" fontAlgn="auto" hangingPunct="1">
              <a:spcBef>
                <a:spcPts val="1200"/>
              </a:spcBef>
              <a:spcAft>
                <a:spcPts val="0"/>
              </a:spcAft>
              <a:buClr>
                <a:srgbClr val="0F6FC6"/>
              </a:buClr>
              <a:buSzPct val="95000"/>
              <a:buNone/>
              <a:defRPr/>
            </a:pPr>
            <a:r>
              <a:rPr lang="tr-TR" sz="1600" u="sng" kern="1200" dirty="0">
                <a:latin typeface="Calibri"/>
              </a:rPr>
              <a:t>KAPSAM DIŞI OLANLAR</a:t>
            </a:r>
          </a:p>
          <a:p>
            <a:pPr algn="just" eaLnBrk="1" fontAlgn="auto" hangingPunct="1">
              <a:spcBef>
                <a:spcPts val="1200"/>
              </a:spcBef>
              <a:spcAft>
                <a:spcPts val="0"/>
              </a:spcAft>
              <a:buSzPct val="95000"/>
              <a:buFont typeface="Wingdings" pitchFamily="2" charset="2"/>
              <a:buChar char="v"/>
              <a:defRPr/>
            </a:pPr>
            <a:r>
              <a:rPr lang="tr-TR" sz="1600" kern="1200" dirty="0">
                <a:latin typeface="Calibri"/>
              </a:rPr>
              <a:t>Resmi sektör </a:t>
            </a:r>
            <a:r>
              <a:rPr lang="tr-TR" sz="1600" b="0" kern="1200" dirty="0">
                <a:latin typeface="Calibri"/>
              </a:rPr>
              <a:t>işyerlerinde (5335 sayılı Kanun 30. madde ikinci fıkra kapsamındaki işyerleri),</a:t>
            </a:r>
          </a:p>
          <a:p>
            <a:pPr algn="just" eaLnBrk="1" fontAlgn="auto" hangingPunct="1">
              <a:spcBef>
                <a:spcPts val="600"/>
              </a:spcBef>
              <a:spcAft>
                <a:spcPts val="0"/>
              </a:spcAft>
              <a:buSzPct val="95000"/>
              <a:buFont typeface="Wingdings" pitchFamily="2" charset="2"/>
              <a:buChar char="v"/>
              <a:defRPr/>
            </a:pPr>
            <a:r>
              <a:rPr lang="tr-TR" sz="1600" b="0" kern="1200" dirty="0">
                <a:latin typeface="Calibri"/>
              </a:rPr>
              <a:t> </a:t>
            </a:r>
            <a:r>
              <a:rPr lang="tr-TR" sz="1600" kern="1200" dirty="0">
                <a:latin typeface="Calibri"/>
              </a:rPr>
              <a:t>2886 sayılı Devlet İhale Kanunu </a:t>
            </a:r>
            <a:r>
              <a:rPr lang="tr-TR" sz="1600" b="0" kern="1200" dirty="0">
                <a:latin typeface="Calibri"/>
              </a:rPr>
              <a:t>ile </a:t>
            </a:r>
            <a:r>
              <a:rPr lang="tr-TR" sz="1600" kern="1200" dirty="0">
                <a:latin typeface="Calibri"/>
              </a:rPr>
              <a:t>4734 sayılı Kamu İhale Kanunu </a:t>
            </a:r>
            <a:r>
              <a:rPr lang="tr-TR" sz="1600" b="0" kern="1200" dirty="0">
                <a:latin typeface="Calibri"/>
              </a:rPr>
              <a:t>kapsamındaki alım ve yapım işlerinde, </a:t>
            </a:r>
            <a:r>
              <a:rPr lang="tr-TR" sz="1600" kern="1200" dirty="0">
                <a:latin typeface="Calibri"/>
              </a:rPr>
              <a:t>4734 sayılı Kanundan istisna </a:t>
            </a:r>
            <a:r>
              <a:rPr lang="tr-TR" sz="1600" b="0" kern="1200" dirty="0">
                <a:latin typeface="Calibri"/>
              </a:rPr>
              <a:t>olan alım ve yapım işlerinde,</a:t>
            </a:r>
          </a:p>
          <a:p>
            <a:pPr marL="0" indent="0" algn="just" eaLnBrk="1" fontAlgn="auto" hangingPunct="1">
              <a:spcBef>
                <a:spcPts val="600"/>
              </a:spcBef>
              <a:spcAft>
                <a:spcPts val="0"/>
              </a:spcAft>
              <a:buClr>
                <a:schemeClr val="tx2"/>
              </a:buClr>
              <a:buSzPct val="95000"/>
              <a:buNone/>
              <a:defRPr/>
            </a:pPr>
            <a:r>
              <a:rPr lang="tr-TR" sz="1600" b="0" kern="1200" dirty="0">
                <a:latin typeface="Calibri"/>
              </a:rPr>
              <a:t>       çalıştırılan sigortalılardan dolayı, </a:t>
            </a:r>
          </a:p>
          <a:p>
            <a:pPr algn="just" eaLnBrk="1" fontAlgn="auto" hangingPunct="1">
              <a:lnSpc>
                <a:spcPct val="90000"/>
              </a:lnSpc>
              <a:spcBef>
                <a:spcPct val="0"/>
              </a:spcBef>
              <a:spcAft>
                <a:spcPts val="0"/>
              </a:spcAft>
              <a:buSzPct val="95000"/>
              <a:buFont typeface="Wingdings" pitchFamily="2" charset="2"/>
              <a:buChar char="v"/>
              <a:tabLst>
                <a:tab pos="4848225" algn="l"/>
              </a:tabLst>
              <a:defRPr/>
            </a:pPr>
            <a:r>
              <a:rPr lang="tr-TR" altLang="tr-TR" sz="1600" b="0" kern="1200" dirty="0">
                <a:latin typeface="Calibri"/>
              </a:rPr>
              <a:t>Türkiye - Libya Sosyal Güvenlik Sözleşmesi ve İdari Anlaşması gereğince Libya’da Türk müteahhitleri yanında çalışan Türk işçileri hakkında genel sağlık sigortası primi hariç diğer sigorta kolları uygulandığından, </a:t>
            </a:r>
            <a:r>
              <a:rPr lang="tr-TR" altLang="tr-TR" sz="1600" kern="1200" dirty="0">
                <a:latin typeface="Calibri"/>
              </a:rPr>
              <a:t>Libya’ya çalıştırılmak üzere götürülen Türk işçilerinden </a:t>
            </a:r>
            <a:r>
              <a:rPr lang="tr-TR" altLang="tr-TR" sz="1600" b="0" kern="1200" dirty="0">
                <a:latin typeface="Calibri"/>
              </a:rPr>
              <a:t>dolayı,</a:t>
            </a:r>
          </a:p>
          <a:p>
            <a:pPr marL="0" indent="0" algn="just" eaLnBrk="1" fontAlgn="auto" hangingPunct="1">
              <a:lnSpc>
                <a:spcPct val="90000"/>
              </a:lnSpc>
              <a:spcBef>
                <a:spcPct val="0"/>
              </a:spcBef>
              <a:spcAft>
                <a:spcPts val="0"/>
              </a:spcAft>
              <a:buClr>
                <a:schemeClr val="tx2"/>
              </a:buClr>
              <a:buSzPct val="95000"/>
              <a:buNone/>
              <a:tabLst>
                <a:tab pos="4848225" algn="l"/>
              </a:tabLst>
              <a:defRPr/>
            </a:pPr>
            <a:r>
              <a:rPr lang="tr-TR" altLang="tr-TR" sz="1600" b="0" kern="1200" dirty="0">
                <a:latin typeface="Calibri"/>
              </a:rPr>
              <a:t>        genel sağlık sigortası primlerinde 5 puanlık indirimden yararlanılamaz.</a:t>
            </a:r>
          </a:p>
          <a:p>
            <a:pPr algn="just" eaLnBrk="1" fontAlgn="auto" hangingPunct="1">
              <a:spcBef>
                <a:spcPct val="0"/>
              </a:spcBef>
              <a:spcAft>
                <a:spcPts val="0"/>
              </a:spcAft>
              <a:buClr>
                <a:schemeClr val="tx2"/>
              </a:buClr>
              <a:buSzPct val="95000"/>
              <a:buFont typeface="Wingdings" pitchFamily="2" charset="2"/>
              <a:buChar char="v"/>
              <a:defRPr/>
            </a:pPr>
            <a:endParaRPr lang="tr-TR" sz="1600" b="0" kern="1200" dirty="0">
              <a:latin typeface="Calibri"/>
            </a:endParaRPr>
          </a:p>
        </p:txBody>
      </p:sp>
    </p:spTree>
    <p:extLst>
      <p:ext uri="{BB962C8B-B14F-4D97-AF65-F5344CB8AC3E}">
        <p14:creationId xmlns:p14="http://schemas.microsoft.com/office/powerpoint/2010/main" val="20625837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sz="1600" b="0" dirty="0"/>
              <a:t>	İptal edilecek belge seçilir ve tahakkuk seç butonuna basılır.</a:t>
            </a:r>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r>
              <a:rPr lang="tr-TR" sz="1600" b="0" dirty="0"/>
              <a:t>	“Seçili kişileri iptal et” butonuna basılır. </a:t>
            </a:r>
          </a:p>
          <a:p>
            <a:pPr marL="0" indent="0">
              <a:buNone/>
            </a:pPr>
            <a:endParaRPr lang="tr-TR" sz="1600" b="0" dirty="0"/>
          </a:p>
          <a:p>
            <a:pPr marL="0" indent="0">
              <a:buNone/>
            </a:pPr>
            <a:endParaRPr lang="tr-TR" sz="1600" b="0" dirty="0"/>
          </a:p>
          <a:p>
            <a:endParaRPr lang="tr-TR" sz="1600" b="0" dirty="0"/>
          </a:p>
          <a:p>
            <a:endParaRPr lang="tr-TR" sz="1600" b="0" dirty="0"/>
          </a:p>
        </p:txBody>
      </p:sp>
      <p:pic>
        <p:nvPicPr>
          <p:cNvPr id="4" name="Resim 3"/>
          <p:cNvPicPr/>
          <p:nvPr/>
        </p:nvPicPr>
        <p:blipFill>
          <a:blip r:embed="rId2"/>
          <a:stretch>
            <a:fillRect/>
          </a:stretch>
        </p:blipFill>
        <p:spPr>
          <a:xfrm>
            <a:off x="611560" y="1412776"/>
            <a:ext cx="5759450" cy="2808312"/>
          </a:xfrm>
          <a:prstGeom prst="rect">
            <a:avLst/>
          </a:prstGeom>
        </p:spPr>
      </p:pic>
      <p:pic>
        <p:nvPicPr>
          <p:cNvPr id="5" name="Resim 4"/>
          <p:cNvPicPr/>
          <p:nvPr/>
        </p:nvPicPr>
        <p:blipFill>
          <a:blip r:embed="rId3"/>
          <a:stretch>
            <a:fillRect/>
          </a:stretch>
        </p:blipFill>
        <p:spPr>
          <a:xfrm>
            <a:off x="2843808" y="4653136"/>
            <a:ext cx="5760720" cy="1513840"/>
          </a:xfrm>
          <a:prstGeom prst="rect">
            <a:avLst/>
          </a:prstGeom>
        </p:spPr>
      </p:pic>
    </p:spTree>
    <p:extLst>
      <p:ext uri="{BB962C8B-B14F-4D97-AF65-F5344CB8AC3E}">
        <p14:creationId xmlns:p14="http://schemas.microsoft.com/office/powerpoint/2010/main" val="34234168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sz="1600" b="0" dirty="0"/>
              <a:t>	</a:t>
            </a:r>
          </a:p>
          <a:p>
            <a:pPr marL="0" indent="0">
              <a:buNone/>
            </a:pPr>
            <a:r>
              <a:rPr lang="tr-TR" sz="1600" b="0" dirty="0"/>
              <a:t>	Yeni oluşturulacak belge işlemlerine geçilir.</a:t>
            </a:r>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r>
              <a:rPr lang="tr-TR" sz="1600" b="0" dirty="0"/>
              <a:t>	İlgili dönemde verilen belgelere göre asıl ya da ek nitelikli belge seçilir ve belge türü için uygun tür seçilir- tahakkuk nedeni seçime açık değil—sadece (D) belge türü veya kanun numarası değişikliği seçeneği gelir. “Belge işlemleri” seçeneğine basılır</a:t>
            </a:r>
          </a:p>
          <a:p>
            <a:pPr marL="0" indent="0">
              <a:buNone/>
            </a:pPr>
            <a:endParaRPr lang="tr-TR" sz="1600" b="0" dirty="0"/>
          </a:p>
          <a:p>
            <a:endParaRPr lang="tr-TR" dirty="0"/>
          </a:p>
        </p:txBody>
      </p:sp>
      <p:pic>
        <p:nvPicPr>
          <p:cNvPr id="4" name="Resim 3"/>
          <p:cNvPicPr/>
          <p:nvPr/>
        </p:nvPicPr>
        <p:blipFill>
          <a:blip r:embed="rId2"/>
          <a:stretch>
            <a:fillRect/>
          </a:stretch>
        </p:blipFill>
        <p:spPr>
          <a:xfrm>
            <a:off x="467544" y="1916832"/>
            <a:ext cx="5758180" cy="1272540"/>
          </a:xfrm>
          <a:prstGeom prst="rect">
            <a:avLst/>
          </a:prstGeom>
        </p:spPr>
      </p:pic>
      <p:pic>
        <p:nvPicPr>
          <p:cNvPr id="5" name="Resim 4"/>
          <p:cNvPicPr/>
          <p:nvPr/>
        </p:nvPicPr>
        <p:blipFill>
          <a:blip r:embed="rId3"/>
          <a:stretch>
            <a:fillRect/>
          </a:stretch>
        </p:blipFill>
        <p:spPr>
          <a:xfrm>
            <a:off x="2557298" y="4221088"/>
            <a:ext cx="5760720" cy="2040255"/>
          </a:xfrm>
          <a:prstGeom prst="rect">
            <a:avLst/>
          </a:prstGeom>
        </p:spPr>
      </p:pic>
    </p:spTree>
    <p:extLst>
      <p:ext uri="{BB962C8B-B14F-4D97-AF65-F5344CB8AC3E}">
        <p14:creationId xmlns:p14="http://schemas.microsoft.com/office/powerpoint/2010/main" val="20283413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	</a:t>
            </a:r>
          </a:p>
          <a:p>
            <a:pPr marL="0" indent="0">
              <a:buNone/>
            </a:pPr>
            <a:r>
              <a:rPr lang="tr-TR" sz="1600" b="0" dirty="0"/>
              <a:t>	Seçilmek / dönüştürülmek istenen kanun numarası seçilir ve işleme devam edilir.</a:t>
            </a:r>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sz="1600" b="0" dirty="0"/>
          </a:p>
          <a:p>
            <a:pPr marL="0" indent="0">
              <a:buNone/>
            </a:pPr>
            <a:r>
              <a:rPr lang="tr-TR" sz="1600" b="0" dirty="0"/>
              <a:t>	Tahakkuk nedeni (D) olarak gelen kayıt için işlem yapılır.</a:t>
            </a:r>
          </a:p>
          <a:p>
            <a:pPr marL="0" indent="0">
              <a:buNone/>
            </a:pPr>
            <a:endParaRPr lang="tr-TR" sz="1600" b="0" dirty="0"/>
          </a:p>
          <a:p>
            <a:pPr marL="0" indent="0">
              <a:buNone/>
            </a:pPr>
            <a:endParaRPr lang="tr-TR" sz="1600" b="0" dirty="0"/>
          </a:p>
          <a:p>
            <a:pPr marL="0" indent="0">
              <a:buNone/>
            </a:pPr>
            <a:endParaRPr lang="tr-TR" sz="1600" b="0" dirty="0"/>
          </a:p>
          <a:p>
            <a:pPr marL="0" indent="0">
              <a:buNone/>
            </a:pPr>
            <a:endParaRPr lang="tr-TR" dirty="0"/>
          </a:p>
        </p:txBody>
      </p:sp>
      <p:pic>
        <p:nvPicPr>
          <p:cNvPr id="17" name="Resim 16"/>
          <p:cNvPicPr/>
          <p:nvPr/>
        </p:nvPicPr>
        <p:blipFill>
          <a:blip r:embed="rId2"/>
          <a:stretch>
            <a:fillRect/>
          </a:stretch>
        </p:blipFill>
        <p:spPr>
          <a:xfrm>
            <a:off x="611560" y="1844824"/>
            <a:ext cx="5758180" cy="1696720"/>
          </a:xfrm>
          <a:prstGeom prst="rect">
            <a:avLst/>
          </a:prstGeom>
        </p:spPr>
      </p:pic>
      <p:pic>
        <p:nvPicPr>
          <p:cNvPr id="18" name="Resim 17"/>
          <p:cNvPicPr/>
          <p:nvPr/>
        </p:nvPicPr>
        <p:blipFill>
          <a:blip r:embed="rId3"/>
          <a:stretch>
            <a:fillRect/>
          </a:stretch>
        </p:blipFill>
        <p:spPr>
          <a:xfrm>
            <a:off x="2571750" y="4314822"/>
            <a:ext cx="5760720" cy="1274418"/>
          </a:xfrm>
          <a:prstGeom prst="rect">
            <a:avLst/>
          </a:prstGeom>
        </p:spPr>
      </p:pic>
    </p:spTree>
    <p:extLst>
      <p:ext uri="{BB962C8B-B14F-4D97-AF65-F5344CB8AC3E}">
        <p14:creationId xmlns:p14="http://schemas.microsoft.com/office/powerpoint/2010/main" val="33104317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a:t>	</a:t>
            </a:r>
            <a:r>
              <a:rPr lang="tr-TR" sz="1600" b="0" dirty="0"/>
              <a:t>Onayla ekranına geçilir.</a:t>
            </a:r>
          </a:p>
          <a:p>
            <a:endParaRPr lang="tr-TR" dirty="0"/>
          </a:p>
          <a:p>
            <a:endParaRPr lang="tr-TR" dirty="0"/>
          </a:p>
          <a:p>
            <a:endParaRPr lang="tr-TR" dirty="0"/>
          </a:p>
          <a:p>
            <a:endParaRPr lang="tr-TR" dirty="0"/>
          </a:p>
          <a:p>
            <a:endParaRPr lang="tr-TR" dirty="0"/>
          </a:p>
          <a:p>
            <a:endParaRPr lang="tr-TR" dirty="0"/>
          </a:p>
          <a:p>
            <a:endParaRPr lang="tr-TR" dirty="0"/>
          </a:p>
          <a:p>
            <a:pPr marL="0" indent="0">
              <a:buNone/>
            </a:pPr>
            <a:r>
              <a:rPr lang="tr-TR" sz="1600" b="0" dirty="0"/>
              <a:t>	Belge onay aşamasına gelir ve “onayla” butonuna basılır. Oluşturulan iptal ve ek/asıl belgenin hangisine onay için basılır ise sistem tarafından her iki belge de onaya alınır</a:t>
            </a:r>
          </a:p>
          <a:p>
            <a:endParaRPr lang="tr-TR" sz="1600" b="0" dirty="0"/>
          </a:p>
          <a:p>
            <a:endParaRPr lang="tr-TR" sz="1600" b="0" dirty="0"/>
          </a:p>
        </p:txBody>
      </p:sp>
      <p:pic>
        <p:nvPicPr>
          <p:cNvPr id="4" name="Resim 3"/>
          <p:cNvPicPr/>
          <p:nvPr/>
        </p:nvPicPr>
        <p:blipFill>
          <a:blip r:embed="rId2"/>
          <a:stretch>
            <a:fillRect/>
          </a:stretch>
        </p:blipFill>
        <p:spPr>
          <a:xfrm>
            <a:off x="467544" y="1511147"/>
            <a:ext cx="5760720" cy="1924050"/>
          </a:xfrm>
          <a:prstGeom prst="rect">
            <a:avLst/>
          </a:prstGeom>
        </p:spPr>
      </p:pic>
      <p:pic>
        <p:nvPicPr>
          <p:cNvPr id="5" name="Resim 4"/>
          <p:cNvPicPr/>
          <p:nvPr/>
        </p:nvPicPr>
        <p:blipFill>
          <a:blip r:embed="rId3"/>
          <a:stretch>
            <a:fillRect/>
          </a:stretch>
        </p:blipFill>
        <p:spPr>
          <a:xfrm>
            <a:off x="2771800" y="4293096"/>
            <a:ext cx="5760720" cy="1903883"/>
          </a:xfrm>
          <a:prstGeom prst="rect">
            <a:avLst/>
          </a:prstGeom>
        </p:spPr>
      </p:pic>
    </p:spTree>
    <p:extLst>
      <p:ext uri="{BB962C8B-B14F-4D97-AF65-F5344CB8AC3E}">
        <p14:creationId xmlns:p14="http://schemas.microsoft.com/office/powerpoint/2010/main" val="36316695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42548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200" b="1" dirty="0"/>
              <a:t>KAPSAM</a:t>
            </a:r>
          </a:p>
        </p:txBody>
      </p:sp>
      <p:sp>
        <p:nvSpPr>
          <p:cNvPr id="3" name="İçerik Yer Tutucusu 2"/>
          <p:cNvSpPr>
            <a:spLocks noGrp="1"/>
          </p:cNvSpPr>
          <p:nvPr>
            <p:ph idx="1"/>
          </p:nvPr>
        </p:nvSpPr>
        <p:spPr>
          <a:xfrm>
            <a:off x="304800" y="1071546"/>
            <a:ext cx="8610600" cy="5453798"/>
          </a:xfrm>
        </p:spPr>
        <p:txBody>
          <a:bodyPr/>
          <a:lstStyle/>
          <a:p>
            <a:pPr marL="0" indent="0">
              <a:buNone/>
            </a:pPr>
            <a:endParaRPr lang="tr-TR" sz="1600" dirty="0"/>
          </a:p>
          <a:p>
            <a:pPr marL="0" indent="0">
              <a:buNone/>
            </a:pPr>
            <a:r>
              <a:rPr lang="tr-TR" sz="1600" u="sng" kern="1200" dirty="0">
                <a:latin typeface="Calibri"/>
              </a:rPr>
              <a:t>KAPSAM DIŞI OLANLAR</a:t>
            </a:r>
          </a:p>
          <a:p>
            <a:pPr marL="0" indent="0">
              <a:buNone/>
            </a:pPr>
            <a:r>
              <a:rPr lang="tr-TR" sz="1600" dirty="0"/>
              <a:t>- </a:t>
            </a:r>
            <a:r>
              <a:rPr lang="tr-TR" sz="1600" b="0" dirty="0"/>
              <a:t>Sosyal güvenlik destek primine tabi çalışanlardan,</a:t>
            </a:r>
          </a:p>
          <a:p>
            <a:pPr marL="0" indent="0">
              <a:buNone/>
            </a:pPr>
            <a:r>
              <a:rPr lang="tr-TR" sz="1600" b="0" dirty="0"/>
              <a:t>- Libya’da çalışanlardan,</a:t>
            </a:r>
          </a:p>
          <a:p>
            <a:pPr marL="0" indent="0">
              <a:buNone/>
            </a:pPr>
            <a:r>
              <a:rPr lang="tr-TR" sz="1600" b="0" dirty="0"/>
              <a:t>- 3308 sayılı Kanunda belirtilen aday çırak, çırak ve işletmelerde mesleki eğitim gören öğrencilerden,</a:t>
            </a:r>
          </a:p>
          <a:p>
            <a:pPr marL="0" indent="0">
              <a:buNone/>
            </a:pPr>
            <a:r>
              <a:rPr lang="tr-TR" sz="1600" b="0" dirty="0"/>
              <a:t>- Meslek liselerinde okumakta iken veya yüksek öğrenimleri sırasında zorunlu staja tabi tutulan öğrencilerden,</a:t>
            </a:r>
          </a:p>
          <a:p>
            <a:pPr marL="0" indent="0">
              <a:buNone/>
            </a:pPr>
            <a:r>
              <a:rPr lang="tr-TR" sz="1600" b="0" dirty="0"/>
              <a:t>- 4046 sayılı Kanunun 21 inci maddesi kapsamında iş kaybı tazminatı alanlardan,</a:t>
            </a:r>
          </a:p>
          <a:p>
            <a:pPr marL="0" indent="0">
              <a:buNone/>
            </a:pPr>
            <a:r>
              <a:rPr lang="tr-TR" sz="1600" b="0" dirty="0"/>
              <a:t>- Harp malulleri ile 3713 ve 2330 sayılı Kanunlara göre vazife malullüğü aylığı alanlardan,</a:t>
            </a:r>
          </a:p>
          <a:p>
            <a:pPr marL="0" indent="0">
              <a:buNone/>
            </a:pPr>
            <a:r>
              <a:rPr lang="tr-TR" sz="1600" b="0" dirty="0"/>
              <a:t>dolayı, genel sağlık sigortası primlerinde beş puanlık indiriminden yararlanılması mümkün bulunmamaktadır.</a:t>
            </a:r>
          </a:p>
        </p:txBody>
      </p:sp>
      <p:sp>
        <p:nvSpPr>
          <p:cNvPr id="4" name="Slayt Numarası Yer Tutucusu 3"/>
          <p:cNvSpPr>
            <a:spLocks noGrp="1"/>
          </p:cNvSpPr>
          <p:nvPr>
            <p:ph type="sldNum" sz="quarter" idx="4294967295"/>
          </p:nvPr>
        </p:nvSpPr>
        <p:spPr>
          <a:xfrm>
            <a:off x="7956550" y="6492875"/>
            <a:ext cx="830263" cy="365125"/>
          </a:xfrm>
          <a:prstGeom prst="rect">
            <a:avLst/>
          </a:prstGeom>
        </p:spPr>
        <p:txBody>
          <a:bodyPr/>
          <a:lstStyle/>
          <a:p>
            <a:pPr>
              <a:defRPr/>
            </a:pPr>
            <a:r>
              <a:rPr lang="tr-TR" sz="1400" dirty="0"/>
              <a:t>      </a:t>
            </a:r>
          </a:p>
        </p:txBody>
      </p:sp>
    </p:spTree>
    <p:extLst>
      <p:ext uri="{BB962C8B-B14F-4D97-AF65-F5344CB8AC3E}">
        <p14:creationId xmlns:p14="http://schemas.microsoft.com/office/powerpoint/2010/main" val="624581561"/>
      </p:ext>
    </p:extLst>
  </p:cSld>
  <p:clrMapOvr>
    <a:masterClrMapping/>
  </p:clrMapOvr>
</p:sld>
</file>

<file path=ppt/theme/theme1.xml><?xml version="1.0" encoding="utf-8"?>
<a:theme xmlns:a="http://schemas.openxmlformats.org/drawingml/2006/main" name="SGK_1">
  <a:themeElements>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fontScheme name="Default Design">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46CA6"/>
        </a:dk1>
        <a:lt1>
          <a:srgbClr val="FFFFFF"/>
        </a:lt1>
        <a:dk2>
          <a:srgbClr val="000000"/>
        </a:dk2>
        <a:lt2>
          <a:srgbClr val="DDDDDD"/>
        </a:lt2>
        <a:accent1>
          <a:srgbClr val="8AC8DE"/>
        </a:accent1>
        <a:accent2>
          <a:srgbClr val="99669B"/>
        </a:accent2>
        <a:accent3>
          <a:srgbClr val="FFFFFF"/>
        </a:accent3>
        <a:accent4>
          <a:srgbClr val="035B8D"/>
        </a:accent4>
        <a:accent5>
          <a:srgbClr val="C4E0EC"/>
        </a:accent5>
        <a:accent6>
          <a:srgbClr val="8A5C8C"/>
        </a:accent6>
        <a:hlink>
          <a:srgbClr val="DDB523"/>
        </a:hlink>
        <a:folHlink>
          <a:srgbClr val="969696"/>
        </a:folHlink>
      </a:clrScheme>
      <a:clrMap bg1="lt1" tx1="dk1" bg2="lt2" tx2="dk2" accent1="accent1" accent2="accent2" accent3="accent3" accent4="accent4" accent5="accent5" accent6="accent6" hlink="hlink" folHlink="folHlink"/>
    </a:extraClrScheme>
    <a:extraClrScheme>
      <a:clrScheme name="Default Design 2">
        <a:dk1>
          <a:srgbClr val="336699"/>
        </a:dk1>
        <a:lt1>
          <a:srgbClr val="FFFFFF"/>
        </a:lt1>
        <a:dk2>
          <a:srgbClr val="000000"/>
        </a:dk2>
        <a:lt2>
          <a:srgbClr val="DDDDDD"/>
        </a:lt2>
        <a:accent1>
          <a:srgbClr val="BEC779"/>
        </a:accent1>
        <a:accent2>
          <a:srgbClr val="C78DD7"/>
        </a:accent2>
        <a:accent3>
          <a:srgbClr val="FFFFFF"/>
        </a:accent3>
        <a:accent4>
          <a:srgbClr val="2A5682"/>
        </a:accent4>
        <a:accent5>
          <a:srgbClr val="DBE0BE"/>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3">
        <a:dk1>
          <a:srgbClr val="336699"/>
        </a:dk1>
        <a:lt1>
          <a:srgbClr val="FFFFFF"/>
        </a:lt1>
        <a:dk2>
          <a:srgbClr val="000000"/>
        </a:dk2>
        <a:lt2>
          <a:srgbClr val="DDDDDD"/>
        </a:lt2>
        <a:accent1>
          <a:srgbClr val="E8B558"/>
        </a:accent1>
        <a:accent2>
          <a:srgbClr val="C78DD7"/>
        </a:accent2>
        <a:accent3>
          <a:srgbClr val="FFFFFF"/>
        </a:accent3>
        <a:accent4>
          <a:srgbClr val="2A5682"/>
        </a:accent4>
        <a:accent5>
          <a:srgbClr val="F2D7B4"/>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Default Design 4">
        <a:dk1>
          <a:srgbClr val="336699"/>
        </a:dk1>
        <a:lt1>
          <a:srgbClr val="FFFFFF"/>
        </a:lt1>
        <a:dk2>
          <a:srgbClr val="000000"/>
        </a:dk2>
        <a:lt2>
          <a:srgbClr val="F7F4D5"/>
        </a:lt2>
        <a:accent1>
          <a:srgbClr val="79B4C7"/>
        </a:accent1>
        <a:accent2>
          <a:srgbClr val="C78DD7"/>
        </a:accent2>
        <a:accent3>
          <a:srgbClr val="FFFFFF"/>
        </a:accent3>
        <a:accent4>
          <a:srgbClr val="2A5682"/>
        </a:accent4>
        <a:accent5>
          <a:srgbClr val="BED6E0"/>
        </a:accent5>
        <a:accent6>
          <a:srgbClr val="B47FC3"/>
        </a:accent6>
        <a:hlink>
          <a:srgbClr val="E79633"/>
        </a:hlink>
        <a:folHlink>
          <a:srgbClr val="878FA5"/>
        </a:folHlink>
      </a:clrScheme>
      <a:clrMap bg1="lt1" tx1="dk1" bg2="lt2" tx2="dk2" accent1="accent1" accent2="accent2" accent3="accent3" accent4="accent4" accent5="accent5" accent6="accent6" hlink="hlink" folHlink="folHlink"/>
    </a:extraClrScheme>
    <a:extraClrScheme>
      <a:clrScheme name="Default Design 5">
        <a:dk1>
          <a:srgbClr val="666699"/>
        </a:dk1>
        <a:lt1>
          <a:srgbClr val="FFFFFF"/>
        </a:lt1>
        <a:dk2>
          <a:srgbClr val="000000"/>
        </a:dk2>
        <a:lt2>
          <a:srgbClr val="F7F4D5"/>
        </a:lt2>
        <a:accent1>
          <a:srgbClr val="A2B5CA"/>
        </a:accent1>
        <a:accent2>
          <a:srgbClr val="CF934B"/>
        </a:accent2>
        <a:accent3>
          <a:srgbClr val="FFFFFF"/>
        </a:accent3>
        <a:accent4>
          <a:srgbClr val="565682"/>
        </a:accent4>
        <a:accent5>
          <a:srgbClr val="CED7E1"/>
        </a:accent5>
        <a:accent6>
          <a:srgbClr val="BB8543"/>
        </a:accent6>
        <a:hlink>
          <a:srgbClr val="3B8FB1"/>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3212</TotalTime>
  <Words>5747</Words>
  <Application>Microsoft Office PowerPoint</Application>
  <PresentationFormat>Ekran Gösterisi (4:3)</PresentationFormat>
  <Paragraphs>1326</Paragraphs>
  <Slides>84</Slides>
  <Notes>1</Notes>
  <HiddenSlides>0</HiddenSlides>
  <MMClips>0</MMClips>
  <ScaleCrop>false</ScaleCrop>
  <HeadingPairs>
    <vt:vector size="4" baseType="variant">
      <vt:variant>
        <vt:lpstr>Tema</vt:lpstr>
      </vt:variant>
      <vt:variant>
        <vt:i4>1</vt:i4>
      </vt:variant>
      <vt:variant>
        <vt:lpstr>Slayt Başlıkları</vt:lpstr>
      </vt:variant>
      <vt:variant>
        <vt:i4>84</vt:i4>
      </vt:variant>
    </vt:vector>
  </HeadingPairs>
  <TitlesOfParts>
    <vt:vector size="85" baseType="lpstr">
      <vt:lpstr>SGK_1</vt:lpstr>
      <vt:lpstr>SOSYAL GÜVENLİK KURUMU BAŞKANLIĞI</vt:lpstr>
      <vt:lpstr>SUNUM İÇERİĞİ</vt:lpstr>
      <vt:lpstr>MALULLÜK, YAŞLILIK VE ÖLÜM SİGORTALARI  İŞVEREN HİSSESİNDE 5 PUANLIK İNDİRİM</vt:lpstr>
      <vt:lpstr>KAPSAM</vt:lpstr>
      <vt:lpstr>YARARLANMA ŞARTLARI- DİĞER TEŞVİK VE DESTEKLERLE BİRLİKTE UYGULAMA</vt:lpstr>
      <vt:lpstr>YURTDIŞINA GÖTÜRÜLEN/GÖNDERİLEN SİGORTALILAR İÇİN UYGULANACAK İŞVEREN HİSSESİ SİGORTA PRİMİ İNDİRİMİ</vt:lpstr>
      <vt:lpstr>  YARARLANMA ŞARTLARI  </vt:lpstr>
      <vt:lpstr>KAPSAM</vt:lpstr>
      <vt:lpstr>KAPSAM</vt:lpstr>
      <vt:lpstr>İLAVE 6 PUANLIK İNDİRİM</vt:lpstr>
      <vt:lpstr>KAPSAM</vt:lpstr>
      <vt:lpstr> YARARLANMA ŞARTLARI </vt:lpstr>
      <vt:lpstr>İNDİRİMDEN YARARLANILACAK İLLER VE SÜRELERİ</vt:lpstr>
      <vt:lpstr>YATIRIMLARDA DEVLET YARDIMLARI HAKKINDA KARARLAR UYARINCA UYGULANAN PRİM DESTEĞİ</vt:lpstr>
      <vt:lpstr> KAPSAM </vt:lpstr>
      <vt:lpstr> YARARLANMA ŞARTLARI </vt:lpstr>
      <vt:lpstr>YATIRIMLARDA DEVLET YARDIMLARI  HAKKINDA KARAR 2012/1 SAYILI TEBLİĞ</vt:lpstr>
      <vt:lpstr>2012/1 SAYILI TEBLİĞ UYARINCA  DESTEKTEN YARARLANILACAK SÜRE</vt:lpstr>
      <vt:lpstr> DESTEK TUTARI</vt:lpstr>
      <vt:lpstr>SANAYİ VE TEKNOLOJİ BAKANLIĞINCA  BİLDİRİLECEK VERİLER</vt:lpstr>
      <vt:lpstr> DESTEKTEN YARARLANMAYA BAŞLANILACAK TARİH -DESTEKTEN YARARLANILABİLECEK SİGORTALI SAYISI </vt:lpstr>
      <vt:lpstr>DESTEKTEN YARARLANACAK SİGORTALI SAYISI</vt:lpstr>
      <vt:lpstr>DESTEKTEN YARARLANACAK SİGORTALI SAYISI</vt:lpstr>
      <vt:lpstr>GENÇ VE KADIN İSTİHDAMI İLE MESLEKİ BELGELi SİGORTALI İSTİHDAMI HALİNDE UYGULANAN PRİM DESTEĞİ </vt:lpstr>
      <vt:lpstr> YARARLANMA ŞARTLARI</vt:lpstr>
      <vt:lpstr>ORTALAMA SİGORTALI SAYISI HESABI</vt:lpstr>
      <vt:lpstr> TEŞVİKTEN YARARLANMA SÜRELERİ </vt:lpstr>
      <vt:lpstr>İŞBAŞI EĞİTİM PROGRAMLARINI TAMAMLAYANLARIN İSTİHDAMINA İLİŞKİN SİGORTA PRİMİ DESTEĞİ</vt:lpstr>
      <vt:lpstr>YARARLANMA ŞARTLARI</vt:lpstr>
      <vt:lpstr>DESTEK SÜRESİ</vt:lpstr>
      <vt:lpstr>İLAVE İSTİHDAM DESTEĞİ  (YENİ NESİL TEŞVİK)</vt:lpstr>
      <vt:lpstr>YARARLANMA ŞARTLARI</vt:lpstr>
      <vt:lpstr>DESTEK SÜRESİ VE DESTEK TUTARI</vt:lpstr>
      <vt:lpstr>İLAVE İSTİHDAM 3 AYLIK ÜCRET DESTEĞİ</vt:lpstr>
      <vt:lpstr>YARARLANMA ŞARTLARI</vt:lpstr>
      <vt:lpstr>YARARLANMA ŞARTLARI</vt:lpstr>
      <vt:lpstr>ENGELLİ SİGORTALI İSTİHDAMINDA İŞVEREN HİSSESİ SİGORTA PRİM TEŞVİKİ</vt:lpstr>
      <vt:lpstr> KAPSAM VE YARARLANMA ŞARTLARI </vt:lpstr>
      <vt:lpstr>KAPSAMA GİRMEYEN İŞYERLERİ VE SİGORTALILAR - TEŞVİK TUTARI</vt:lpstr>
      <vt:lpstr>ARAŞTIRMA VE GELİŞTİRME  FAALİYETLERİNDE SİGORTA PRİM DESTEĞİ</vt:lpstr>
      <vt:lpstr>KAPSAM</vt:lpstr>
      <vt:lpstr> KAPSAMDAKİ SİGORTALILAR </vt:lpstr>
      <vt:lpstr>YARARLANMA ŞARTLARI –  TEŞVİK TUTARI VE SÜRESİ</vt:lpstr>
      <vt:lpstr>İŞSİZLİK ÖDENEĞİ ALANLARI İŞE ALAN  İŞVERENLERE SAĞLANAN TEŞVİK</vt:lpstr>
      <vt:lpstr> YARARLANMA ŞARTLARI </vt:lpstr>
      <vt:lpstr> SAĞLANAN TEŞVİK TUTARI </vt:lpstr>
      <vt:lpstr>KÜLTÜR YATIRIMLARI VE GİRİŞİMLERİNE  SİGORTA PRİM TEŞVİKİ</vt:lpstr>
      <vt:lpstr>KAPSAM VE YARARLANMA ŞARTLARI</vt:lpstr>
      <vt:lpstr>YARARLANMA SÜRESİ</vt:lpstr>
      <vt:lpstr>SOSYAL HİZMETLERDEN YARARLANANLARIN İSTİHDAMINA YÖNELİK TEŞVİK</vt:lpstr>
      <vt:lpstr>YARARLANMA ŞARTLARI</vt:lpstr>
      <vt:lpstr>DESTEK SÜRESİ VE DESTEK TUTARI</vt:lpstr>
      <vt:lpstr>SOSYAL YARDIM ALANLARIN  İSTİHDAMINA YÖNELİK TEŞVİK</vt:lpstr>
      <vt:lpstr>YARARLANMA ŞARTLARI</vt:lpstr>
      <vt:lpstr>DESTEK SÜRESİ VE DESTEK TUTARI</vt:lpstr>
      <vt:lpstr>ÇOK TEHLİKELİ SINIFTA YER ALAN İŞYERLERİNDE İŞSİZLİK SİGORTASI İŞVEREN HİSSESİ TEŞVİKİ</vt:lpstr>
      <vt:lpstr>YARARLANMA ŞARTLARI</vt:lpstr>
      <vt:lpstr>DESTEK SÜRESİ VE DESTEK TUTARI</vt:lpstr>
      <vt:lpstr>İŞ SAĞLIĞI VE GÜVENLİĞİ  HİZMETLERİNİN DESTEKLENMESİ</vt:lpstr>
      <vt:lpstr>YARARLANMA ŞARTLARI</vt:lpstr>
      <vt:lpstr>BAŞVURU VE ÖDEME</vt:lpstr>
      <vt:lpstr>5 PUANLIK BAĞKUR PRİM İNDİRİMİ</vt:lpstr>
      <vt:lpstr>5 PUANLIK BAĞKUR PRİM İNDİRİM/TEŞVİKİNDEN YARARLANMA ŞARTLARI</vt:lpstr>
      <vt:lpstr>BAĞKUR 5 PUANLIK PRİM İNDİRİM/TEŞVİKİ</vt:lpstr>
      <vt:lpstr>GENÇ GİRİŞİMCİ TEŞVİKİ</vt:lpstr>
      <vt:lpstr>GENÇ GİRİŞİMCİ TEŞVİKİNDEN YARARLANMA ŞARTLARI</vt:lpstr>
      <vt:lpstr>GENÇ GİRİŞİMCİ TEŞVİKİ</vt:lpstr>
      <vt:lpstr> 2019 YILI ASGARİ ÜCRET DESTEĞİ </vt:lpstr>
      <vt:lpstr> 2019 YILI ASGARİ ÜCRET DESTEĞİ </vt:lpstr>
      <vt:lpstr> GÜNLÜK ASGARİ ÜCRET DESTEK  TUTARININ BELİRLENMESİ </vt:lpstr>
      <vt:lpstr>YARARLANMA ŞARTLARI</vt:lpstr>
      <vt:lpstr>YARARLANMA ŞARTLARI</vt:lpstr>
      <vt:lpstr>POTANSİYEL TEŞVİK SORGULAMA EKRANI</vt:lpstr>
      <vt:lpstr>     </vt:lpstr>
      <vt:lpstr>PowerPoint Sunusu</vt:lpstr>
      <vt:lpstr>PowerPoint Sunusu</vt:lpstr>
      <vt:lpstr>PowerPoint Sunusu</vt:lpstr>
      <vt:lpstr>  GERİYE YÖNELİK TEŞVİK DEĞİŞİKLİĞİ TALEBİNDE BULUNAN İŞYERİNİN İPTAL/EK/ASIL NİTELİKTEKİ BELGELERİNİN İNTERNET ORTAMINDAN DÜZENLENMESİ  </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ihtilafliprimler</dc:creator>
  <cp:lastModifiedBy>905320674862</cp:lastModifiedBy>
  <cp:revision>739</cp:revision>
  <dcterms:created xsi:type="dcterms:W3CDTF">2014-08-04T12:29:31Z</dcterms:created>
  <dcterms:modified xsi:type="dcterms:W3CDTF">2019-03-14T06:30:42Z</dcterms:modified>
</cp:coreProperties>
</file>