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408" r:id="rId40"/>
    <p:sldId id="417" r:id="rId41"/>
    <p:sldId id="296" r:id="rId42"/>
    <p:sldId id="297" r:id="rId43"/>
    <p:sldId id="298" r:id="rId44"/>
    <p:sldId id="299" r:id="rId45"/>
    <p:sldId id="301" r:id="rId46"/>
    <p:sldId id="302" r:id="rId47"/>
    <p:sldId id="303" r:id="rId48"/>
    <p:sldId id="409" r:id="rId49"/>
    <p:sldId id="304" r:id="rId50"/>
    <p:sldId id="305" r:id="rId51"/>
    <p:sldId id="306" r:id="rId52"/>
    <p:sldId id="307" r:id="rId53"/>
    <p:sldId id="313" r:id="rId54"/>
    <p:sldId id="312" r:id="rId55"/>
    <p:sldId id="311" r:id="rId56"/>
    <p:sldId id="310" r:id="rId57"/>
    <p:sldId id="308" r:id="rId58"/>
    <p:sldId id="309"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42" r:id="rId73"/>
    <p:sldId id="343" r:id="rId74"/>
    <p:sldId id="327" r:id="rId75"/>
    <p:sldId id="328" r:id="rId76"/>
    <p:sldId id="329" r:id="rId77"/>
    <p:sldId id="330" r:id="rId78"/>
    <p:sldId id="331" r:id="rId79"/>
    <p:sldId id="416" r:id="rId80"/>
    <p:sldId id="332" r:id="rId81"/>
    <p:sldId id="333" r:id="rId82"/>
    <p:sldId id="345" r:id="rId83"/>
    <p:sldId id="334" r:id="rId84"/>
    <p:sldId id="335" r:id="rId85"/>
    <p:sldId id="336" r:id="rId86"/>
    <p:sldId id="337" r:id="rId87"/>
    <p:sldId id="338" r:id="rId88"/>
    <p:sldId id="339" r:id="rId89"/>
    <p:sldId id="340" r:id="rId90"/>
    <p:sldId id="341" r:id="rId91"/>
    <p:sldId id="346" r:id="rId92"/>
    <p:sldId id="415" r:id="rId93"/>
    <p:sldId id="347" r:id="rId94"/>
    <p:sldId id="348" r:id="rId95"/>
    <p:sldId id="349" r:id="rId96"/>
    <p:sldId id="350" r:id="rId97"/>
    <p:sldId id="351" r:id="rId98"/>
    <p:sldId id="381" r:id="rId99"/>
    <p:sldId id="352" r:id="rId100"/>
    <p:sldId id="354" r:id="rId101"/>
    <p:sldId id="355" r:id="rId102"/>
    <p:sldId id="356" r:id="rId103"/>
    <p:sldId id="357" r:id="rId104"/>
    <p:sldId id="358" r:id="rId105"/>
    <p:sldId id="410" r:id="rId106"/>
    <p:sldId id="359" r:id="rId107"/>
    <p:sldId id="411" r:id="rId108"/>
    <p:sldId id="361" r:id="rId109"/>
    <p:sldId id="382" r:id="rId110"/>
    <p:sldId id="362" r:id="rId111"/>
    <p:sldId id="363" r:id="rId112"/>
    <p:sldId id="364" r:id="rId113"/>
    <p:sldId id="365" r:id="rId114"/>
    <p:sldId id="366" r:id="rId115"/>
    <p:sldId id="368" r:id="rId116"/>
    <p:sldId id="369" r:id="rId117"/>
    <p:sldId id="406" r:id="rId118"/>
    <p:sldId id="412" r:id="rId119"/>
    <p:sldId id="371" r:id="rId120"/>
    <p:sldId id="372" r:id="rId121"/>
    <p:sldId id="373" r:id="rId122"/>
    <p:sldId id="375" r:id="rId123"/>
    <p:sldId id="376" r:id="rId124"/>
    <p:sldId id="377" r:id="rId125"/>
    <p:sldId id="378" r:id="rId126"/>
    <p:sldId id="379" r:id="rId127"/>
    <p:sldId id="380" r:id="rId128"/>
    <p:sldId id="383" r:id="rId129"/>
    <p:sldId id="384" r:id="rId130"/>
    <p:sldId id="385" r:id="rId131"/>
    <p:sldId id="418" r:id="rId132"/>
    <p:sldId id="404" r:id="rId133"/>
    <p:sldId id="387" r:id="rId134"/>
    <p:sldId id="405" r:id="rId135"/>
    <p:sldId id="389" r:id="rId136"/>
    <p:sldId id="390" r:id="rId137"/>
    <p:sldId id="395" r:id="rId138"/>
    <p:sldId id="396" r:id="rId139"/>
    <p:sldId id="397" r:id="rId140"/>
    <p:sldId id="398" r:id="rId141"/>
    <p:sldId id="399" r:id="rId142"/>
    <p:sldId id="400" r:id="rId143"/>
    <p:sldId id="413" r:id="rId144"/>
    <p:sldId id="402" r:id="rId145"/>
    <p:sldId id="391" r:id="rId146"/>
    <p:sldId id="392" r:id="rId147"/>
    <p:sldId id="403" r:id="rId14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70" autoAdjust="0"/>
    <p:restoredTop sz="94660"/>
  </p:normalViewPr>
  <p:slideViewPr>
    <p:cSldViewPr snapToGrid="0">
      <p:cViewPr varScale="1">
        <p:scale>
          <a:sx n="71" d="100"/>
          <a:sy n="71" d="100"/>
        </p:scale>
        <p:origin x="907" y="283"/>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presProps" Target="presProp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microsoft.com/office/2016/11/relationships/changesInfo" Target="changesInfos/changesInfo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önder yalçın" userId="c227ccc4d5f9a8f6" providerId="LiveId" clId="{79140C9C-E6C4-4745-833B-B8F37E719811}"/>
    <pc:docChg chg="modSld">
      <pc:chgData name="önder yalçın" userId="c227ccc4d5f9a8f6" providerId="LiveId" clId="{79140C9C-E6C4-4745-833B-B8F37E719811}" dt="2026-04-10T19:57:30.606" v="89" actId="14100"/>
      <pc:docMkLst>
        <pc:docMk/>
      </pc:docMkLst>
      <pc:sldChg chg="modSp mod">
        <pc:chgData name="önder yalçın" userId="c227ccc4d5f9a8f6" providerId="LiveId" clId="{79140C9C-E6C4-4745-833B-B8F37E719811}" dt="2026-04-10T19:45:48.848" v="0" actId="207"/>
        <pc:sldMkLst>
          <pc:docMk/>
          <pc:sldMk cId="1140810789" sldId="271"/>
        </pc:sldMkLst>
        <pc:spChg chg="mod">
          <ac:chgData name="önder yalçın" userId="c227ccc4d5f9a8f6" providerId="LiveId" clId="{79140C9C-E6C4-4745-833B-B8F37E719811}" dt="2026-04-10T19:45:48.848" v="0" actId="207"/>
          <ac:spMkLst>
            <pc:docMk/>
            <pc:sldMk cId="1140810789" sldId="271"/>
            <ac:spMk id="3" creationId="{7D843A3C-8B5B-7156-CD27-8F90BA700868}"/>
          </ac:spMkLst>
        </pc:spChg>
      </pc:sldChg>
      <pc:sldChg chg="modSp mod">
        <pc:chgData name="önder yalçın" userId="c227ccc4d5f9a8f6" providerId="LiveId" clId="{79140C9C-E6C4-4745-833B-B8F37E719811}" dt="2026-04-10T19:57:30.606" v="89" actId="14100"/>
        <pc:sldMkLst>
          <pc:docMk/>
          <pc:sldMk cId="413728640" sldId="381"/>
        </pc:sldMkLst>
        <pc:graphicFrameChg chg="modGraphic">
          <ac:chgData name="önder yalçın" userId="c227ccc4d5f9a8f6" providerId="LiveId" clId="{79140C9C-E6C4-4745-833B-B8F37E719811}" dt="2026-04-10T19:57:30.606" v="89" actId="14100"/>
          <ac:graphicFrameMkLst>
            <pc:docMk/>
            <pc:sldMk cId="413728640" sldId="381"/>
            <ac:graphicFrameMk id="2" creationId="{EF618966-480A-5566-4165-8A1FFEFDD427}"/>
          </ac:graphicFrameMkLst>
        </pc:graphicFrameChg>
      </pc:sldChg>
      <pc:sldChg chg="modSp mod">
        <pc:chgData name="önder yalçın" userId="c227ccc4d5f9a8f6" providerId="LiveId" clId="{79140C9C-E6C4-4745-833B-B8F37E719811}" dt="2026-04-10T19:55:00.963" v="64" actId="20577"/>
        <pc:sldMkLst>
          <pc:docMk/>
          <pc:sldMk cId="3617667660" sldId="385"/>
        </pc:sldMkLst>
        <pc:spChg chg="mod">
          <ac:chgData name="önder yalçın" userId="c227ccc4d5f9a8f6" providerId="LiveId" clId="{79140C9C-E6C4-4745-833B-B8F37E719811}" dt="2026-04-10T19:55:00.963" v="64" actId="20577"/>
          <ac:spMkLst>
            <pc:docMk/>
            <pc:sldMk cId="3617667660" sldId="385"/>
            <ac:spMk id="3" creationId="{BC343F02-CF2C-8E0A-E10E-246F5F7EC0B4}"/>
          </ac:spMkLst>
        </pc:spChg>
      </pc:sldChg>
      <pc:sldChg chg="modSp mod">
        <pc:chgData name="önder yalçın" userId="c227ccc4d5f9a8f6" providerId="LiveId" clId="{79140C9C-E6C4-4745-833B-B8F37E719811}" dt="2026-04-10T19:55:37.854" v="88" actId="20577"/>
        <pc:sldMkLst>
          <pc:docMk/>
          <pc:sldMk cId="2430436903" sldId="404"/>
        </pc:sldMkLst>
        <pc:graphicFrameChg chg="modGraphic">
          <ac:chgData name="önder yalçın" userId="c227ccc4d5f9a8f6" providerId="LiveId" clId="{79140C9C-E6C4-4745-833B-B8F37E719811}" dt="2026-04-10T19:55:37.854" v="88" actId="20577"/>
          <ac:graphicFrameMkLst>
            <pc:docMk/>
            <pc:sldMk cId="2430436903" sldId="404"/>
            <ac:graphicFrameMk id="2" creationId="{F5EE6B98-8334-93F3-20C4-C53545B6A963}"/>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4381321-A500-C0C9-9398-973FC75335FB}"/>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8AFD1A94-5B45-B335-E883-7AA8827BA8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104A5D62-66EC-5126-1EFD-B15C9C834051}"/>
              </a:ext>
            </a:extLst>
          </p:cNvPr>
          <p:cNvSpPr>
            <a:spLocks noGrp="1"/>
          </p:cNvSpPr>
          <p:nvPr>
            <p:ph type="dt" sz="half" idx="10"/>
          </p:nvPr>
        </p:nvSpPr>
        <p:spPr/>
        <p:txBody>
          <a:bodyPr/>
          <a:lstStyle/>
          <a:p>
            <a:fld id="{D69C5DE2-5696-472F-84E1-DFC9EE007152}" type="datetimeFigureOut">
              <a:rPr lang="tr-TR" smtClean="0"/>
              <a:t>10.04.2026</a:t>
            </a:fld>
            <a:endParaRPr lang="tr-TR"/>
          </a:p>
        </p:txBody>
      </p:sp>
      <p:sp>
        <p:nvSpPr>
          <p:cNvPr id="5" name="Alt Bilgi Yer Tutucusu 4">
            <a:extLst>
              <a:ext uri="{FF2B5EF4-FFF2-40B4-BE49-F238E27FC236}">
                <a16:creationId xmlns:a16="http://schemas.microsoft.com/office/drawing/2014/main" id="{1528F205-A87D-E0CB-CF01-2EE6E781003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E05C149-3B74-CAB0-8C0D-2A2970BD32DF}"/>
              </a:ext>
            </a:extLst>
          </p:cNvPr>
          <p:cNvSpPr>
            <a:spLocks noGrp="1"/>
          </p:cNvSpPr>
          <p:nvPr>
            <p:ph type="sldNum" sz="quarter" idx="12"/>
          </p:nvPr>
        </p:nvSpPr>
        <p:spPr/>
        <p:txBody>
          <a:bodyPr/>
          <a:lstStyle/>
          <a:p>
            <a:fld id="{AFD6DCF9-0867-4C25-A4F6-2F655E96CC28}" type="slidenum">
              <a:rPr lang="tr-TR" smtClean="0"/>
              <a:t>‹#›</a:t>
            </a:fld>
            <a:endParaRPr lang="tr-TR"/>
          </a:p>
        </p:txBody>
      </p:sp>
    </p:spTree>
    <p:extLst>
      <p:ext uri="{BB962C8B-B14F-4D97-AF65-F5344CB8AC3E}">
        <p14:creationId xmlns:p14="http://schemas.microsoft.com/office/powerpoint/2010/main" val="2739815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77D6EEF-45AD-0BE5-C65F-BC1E5074C37F}"/>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A4F290D1-2E3E-ED2F-F734-D5836690FABB}"/>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69B0F5DA-03B1-8FA6-C8EF-9751F2EB59F1}"/>
              </a:ext>
            </a:extLst>
          </p:cNvPr>
          <p:cNvSpPr>
            <a:spLocks noGrp="1"/>
          </p:cNvSpPr>
          <p:nvPr>
            <p:ph type="dt" sz="half" idx="10"/>
          </p:nvPr>
        </p:nvSpPr>
        <p:spPr/>
        <p:txBody>
          <a:bodyPr/>
          <a:lstStyle/>
          <a:p>
            <a:fld id="{D69C5DE2-5696-472F-84E1-DFC9EE007152}" type="datetimeFigureOut">
              <a:rPr lang="tr-TR" smtClean="0"/>
              <a:t>10.04.2026</a:t>
            </a:fld>
            <a:endParaRPr lang="tr-TR"/>
          </a:p>
        </p:txBody>
      </p:sp>
      <p:sp>
        <p:nvSpPr>
          <p:cNvPr id="5" name="Alt Bilgi Yer Tutucusu 4">
            <a:extLst>
              <a:ext uri="{FF2B5EF4-FFF2-40B4-BE49-F238E27FC236}">
                <a16:creationId xmlns:a16="http://schemas.microsoft.com/office/drawing/2014/main" id="{C4B1A5D0-E42A-7B06-AC15-EE002FC2C53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879AE8F-93C6-088A-D2AA-0DC013FFBB4D}"/>
              </a:ext>
            </a:extLst>
          </p:cNvPr>
          <p:cNvSpPr>
            <a:spLocks noGrp="1"/>
          </p:cNvSpPr>
          <p:nvPr>
            <p:ph type="sldNum" sz="quarter" idx="12"/>
          </p:nvPr>
        </p:nvSpPr>
        <p:spPr/>
        <p:txBody>
          <a:bodyPr/>
          <a:lstStyle/>
          <a:p>
            <a:fld id="{AFD6DCF9-0867-4C25-A4F6-2F655E96CC28}" type="slidenum">
              <a:rPr lang="tr-TR" smtClean="0"/>
              <a:t>‹#›</a:t>
            </a:fld>
            <a:endParaRPr lang="tr-TR"/>
          </a:p>
        </p:txBody>
      </p:sp>
    </p:spTree>
    <p:extLst>
      <p:ext uri="{BB962C8B-B14F-4D97-AF65-F5344CB8AC3E}">
        <p14:creationId xmlns:p14="http://schemas.microsoft.com/office/powerpoint/2010/main" val="643536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4B07C61-103E-BFC8-624C-9D6D566F7922}"/>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18062CAE-A48E-8D2D-AAEF-A0229F12CC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8F341B01-603D-92E0-23BD-64224714638B}"/>
              </a:ext>
            </a:extLst>
          </p:cNvPr>
          <p:cNvSpPr>
            <a:spLocks noGrp="1"/>
          </p:cNvSpPr>
          <p:nvPr>
            <p:ph type="dt" sz="half" idx="10"/>
          </p:nvPr>
        </p:nvSpPr>
        <p:spPr/>
        <p:txBody>
          <a:bodyPr/>
          <a:lstStyle/>
          <a:p>
            <a:fld id="{D69C5DE2-5696-472F-84E1-DFC9EE007152}" type="datetimeFigureOut">
              <a:rPr lang="tr-TR" smtClean="0"/>
              <a:t>10.04.2026</a:t>
            </a:fld>
            <a:endParaRPr lang="tr-TR"/>
          </a:p>
        </p:txBody>
      </p:sp>
      <p:sp>
        <p:nvSpPr>
          <p:cNvPr id="5" name="Alt Bilgi Yer Tutucusu 4">
            <a:extLst>
              <a:ext uri="{FF2B5EF4-FFF2-40B4-BE49-F238E27FC236}">
                <a16:creationId xmlns:a16="http://schemas.microsoft.com/office/drawing/2014/main" id="{7CE72B79-4759-48F1-DB8A-19BB3AAF4B1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88B6792-DB26-0F7A-7135-110C3BF9A428}"/>
              </a:ext>
            </a:extLst>
          </p:cNvPr>
          <p:cNvSpPr>
            <a:spLocks noGrp="1"/>
          </p:cNvSpPr>
          <p:nvPr>
            <p:ph type="sldNum" sz="quarter" idx="12"/>
          </p:nvPr>
        </p:nvSpPr>
        <p:spPr/>
        <p:txBody>
          <a:bodyPr/>
          <a:lstStyle/>
          <a:p>
            <a:fld id="{AFD6DCF9-0867-4C25-A4F6-2F655E96CC28}" type="slidenum">
              <a:rPr lang="tr-TR" smtClean="0"/>
              <a:t>‹#›</a:t>
            </a:fld>
            <a:endParaRPr lang="tr-TR"/>
          </a:p>
        </p:txBody>
      </p:sp>
    </p:spTree>
    <p:extLst>
      <p:ext uri="{BB962C8B-B14F-4D97-AF65-F5344CB8AC3E}">
        <p14:creationId xmlns:p14="http://schemas.microsoft.com/office/powerpoint/2010/main" val="3782971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438D4FA-0207-0DDB-F5B5-472431EFADE9}"/>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133EFD35-12DC-87D9-7B4D-948910474FAD}"/>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6CD8E956-8989-EA58-A741-A37045E1BEE4}"/>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54A6C3B4-C6EB-6682-1C62-B4903FF9BA38}"/>
              </a:ext>
            </a:extLst>
          </p:cNvPr>
          <p:cNvSpPr>
            <a:spLocks noGrp="1"/>
          </p:cNvSpPr>
          <p:nvPr>
            <p:ph type="dt" sz="half" idx="10"/>
          </p:nvPr>
        </p:nvSpPr>
        <p:spPr/>
        <p:txBody>
          <a:bodyPr/>
          <a:lstStyle/>
          <a:p>
            <a:fld id="{D69C5DE2-5696-472F-84E1-DFC9EE007152}" type="datetimeFigureOut">
              <a:rPr lang="tr-TR" smtClean="0"/>
              <a:t>10.04.2026</a:t>
            </a:fld>
            <a:endParaRPr lang="tr-TR"/>
          </a:p>
        </p:txBody>
      </p:sp>
      <p:sp>
        <p:nvSpPr>
          <p:cNvPr id="6" name="Alt Bilgi Yer Tutucusu 5">
            <a:extLst>
              <a:ext uri="{FF2B5EF4-FFF2-40B4-BE49-F238E27FC236}">
                <a16:creationId xmlns:a16="http://schemas.microsoft.com/office/drawing/2014/main" id="{83DA1072-5009-DC3B-637E-19ACBD3F4C0F}"/>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5AD031A-869D-519A-5612-253ECBCB314F}"/>
              </a:ext>
            </a:extLst>
          </p:cNvPr>
          <p:cNvSpPr>
            <a:spLocks noGrp="1"/>
          </p:cNvSpPr>
          <p:nvPr>
            <p:ph type="sldNum" sz="quarter" idx="12"/>
          </p:nvPr>
        </p:nvSpPr>
        <p:spPr/>
        <p:txBody>
          <a:bodyPr/>
          <a:lstStyle/>
          <a:p>
            <a:fld id="{AFD6DCF9-0867-4C25-A4F6-2F655E96CC28}" type="slidenum">
              <a:rPr lang="tr-TR" smtClean="0"/>
              <a:t>‹#›</a:t>
            </a:fld>
            <a:endParaRPr lang="tr-TR"/>
          </a:p>
        </p:txBody>
      </p:sp>
    </p:spTree>
    <p:extLst>
      <p:ext uri="{BB962C8B-B14F-4D97-AF65-F5344CB8AC3E}">
        <p14:creationId xmlns:p14="http://schemas.microsoft.com/office/powerpoint/2010/main" val="3445914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83CA050-0E4B-165A-47D8-8C6217D1663F}"/>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78DB4DEE-2F88-B392-7D4E-3823663572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75554729-144A-1F41-14DE-74AD1EE0810D}"/>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20BF6F97-7058-9067-7AE7-6736F02B85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78394B10-CDB4-09C3-D756-6DC6E92AEB85}"/>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9F8DC5B9-09D6-3CAA-EC36-7D4346ABA397}"/>
              </a:ext>
            </a:extLst>
          </p:cNvPr>
          <p:cNvSpPr>
            <a:spLocks noGrp="1"/>
          </p:cNvSpPr>
          <p:nvPr>
            <p:ph type="dt" sz="half" idx="10"/>
          </p:nvPr>
        </p:nvSpPr>
        <p:spPr/>
        <p:txBody>
          <a:bodyPr/>
          <a:lstStyle/>
          <a:p>
            <a:fld id="{D69C5DE2-5696-472F-84E1-DFC9EE007152}" type="datetimeFigureOut">
              <a:rPr lang="tr-TR" smtClean="0"/>
              <a:t>10.04.2026</a:t>
            </a:fld>
            <a:endParaRPr lang="tr-TR"/>
          </a:p>
        </p:txBody>
      </p:sp>
      <p:sp>
        <p:nvSpPr>
          <p:cNvPr id="8" name="Alt Bilgi Yer Tutucusu 7">
            <a:extLst>
              <a:ext uri="{FF2B5EF4-FFF2-40B4-BE49-F238E27FC236}">
                <a16:creationId xmlns:a16="http://schemas.microsoft.com/office/drawing/2014/main" id="{591728CC-6DE3-6A6B-2A2D-8CEC248F92A8}"/>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FC2559B6-7E51-7D5C-9B3C-9BB331A36DE8}"/>
              </a:ext>
            </a:extLst>
          </p:cNvPr>
          <p:cNvSpPr>
            <a:spLocks noGrp="1"/>
          </p:cNvSpPr>
          <p:nvPr>
            <p:ph type="sldNum" sz="quarter" idx="12"/>
          </p:nvPr>
        </p:nvSpPr>
        <p:spPr/>
        <p:txBody>
          <a:bodyPr/>
          <a:lstStyle/>
          <a:p>
            <a:fld id="{AFD6DCF9-0867-4C25-A4F6-2F655E96CC28}" type="slidenum">
              <a:rPr lang="tr-TR" smtClean="0"/>
              <a:t>‹#›</a:t>
            </a:fld>
            <a:endParaRPr lang="tr-TR"/>
          </a:p>
        </p:txBody>
      </p:sp>
    </p:spTree>
    <p:extLst>
      <p:ext uri="{BB962C8B-B14F-4D97-AF65-F5344CB8AC3E}">
        <p14:creationId xmlns:p14="http://schemas.microsoft.com/office/powerpoint/2010/main" val="1146818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FED9CF4-0C13-6291-0E98-309FB56D230D}"/>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9F9925DA-A7C1-F359-E7E3-564D2B08CC65}"/>
              </a:ext>
            </a:extLst>
          </p:cNvPr>
          <p:cNvSpPr>
            <a:spLocks noGrp="1"/>
          </p:cNvSpPr>
          <p:nvPr>
            <p:ph type="dt" sz="half" idx="10"/>
          </p:nvPr>
        </p:nvSpPr>
        <p:spPr/>
        <p:txBody>
          <a:bodyPr/>
          <a:lstStyle/>
          <a:p>
            <a:fld id="{D69C5DE2-5696-472F-84E1-DFC9EE007152}" type="datetimeFigureOut">
              <a:rPr lang="tr-TR" smtClean="0"/>
              <a:t>10.04.2026</a:t>
            </a:fld>
            <a:endParaRPr lang="tr-TR"/>
          </a:p>
        </p:txBody>
      </p:sp>
      <p:sp>
        <p:nvSpPr>
          <p:cNvPr id="4" name="Alt Bilgi Yer Tutucusu 3">
            <a:extLst>
              <a:ext uri="{FF2B5EF4-FFF2-40B4-BE49-F238E27FC236}">
                <a16:creationId xmlns:a16="http://schemas.microsoft.com/office/drawing/2014/main" id="{29F98335-19F3-947B-0C41-B5EEE7286D74}"/>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1D13D398-4248-A95A-3645-FED135F8958A}"/>
              </a:ext>
            </a:extLst>
          </p:cNvPr>
          <p:cNvSpPr>
            <a:spLocks noGrp="1"/>
          </p:cNvSpPr>
          <p:nvPr>
            <p:ph type="sldNum" sz="quarter" idx="12"/>
          </p:nvPr>
        </p:nvSpPr>
        <p:spPr/>
        <p:txBody>
          <a:bodyPr/>
          <a:lstStyle/>
          <a:p>
            <a:fld id="{AFD6DCF9-0867-4C25-A4F6-2F655E96CC28}" type="slidenum">
              <a:rPr lang="tr-TR" smtClean="0"/>
              <a:t>‹#›</a:t>
            </a:fld>
            <a:endParaRPr lang="tr-TR"/>
          </a:p>
        </p:txBody>
      </p:sp>
    </p:spTree>
    <p:extLst>
      <p:ext uri="{BB962C8B-B14F-4D97-AF65-F5344CB8AC3E}">
        <p14:creationId xmlns:p14="http://schemas.microsoft.com/office/powerpoint/2010/main" val="3175354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9231C36D-3D59-32F3-9C92-A39C7E1E6516}"/>
              </a:ext>
            </a:extLst>
          </p:cNvPr>
          <p:cNvSpPr>
            <a:spLocks noGrp="1"/>
          </p:cNvSpPr>
          <p:nvPr>
            <p:ph type="dt" sz="half" idx="10"/>
          </p:nvPr>
        </p:nvSpPr>
        <p:spPr/>
        <p:txBody>
          <a:bodyPr/>
          <a:lstStyle/>
          <a:p>
            <a:fld id="{D69C5DE2-5696-472F-84E1-DFC9EE007152}" type="datetimeFigureOut">
              <a:rPr lang="tr-TR" smtClean="0"/>
              <a:t>10.04.2026</a:t>
            </a:fld>
            <a:endParaRPr lang="tr-TR"/>
          </a:p>
        </p:txBody>
      </p:sp>
      <p:sp>
        <p:nvSpPr>
          <p:cNvPr id="3" name="Alt Bilgi Yer Tutucusu 2">
            <a:extLst>
              <a:ext uri="{FF2B5EF4-FFF2-40B4-BE49-F238E27FC236}">
                <a16:creationId xmlns:a16="http://schemas.microsoft.com/office/drawing/2014/main" id="{B06AB87A-36B7-F021-A3D0-4F667A67B379}"/>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439180BC-49DE-BBDF-F947-7E83F6108B16}"/>
              </a:ext>
            </a:extLst>
          </p:cNvPr>
          <p:cNvSpPr>
            <a:spLocks noGrp="1"/>
          </p:cNvSpPr>
          <p:nvPr>
            <p:ph type="sldNum" sz="quarter" idx="12"/>
          </p:nvPr>
        </p:nvSpPr>
        <p:spPr/>
        <p:txBody>
          <a:bodyPr/>
          <a:lstStyle/>
          <a:p>
            <a:fld id="{AFD6DCF9-0867-4C25-A4F6-2F655E96CC28}" type="slidenum">
              <a:rPr lang="tr-TR" smtClean="0"/>
              <a:t>‹#›</a:t>
            </a:fld>
            <a:endParaRPr lang="tr-TR"/>
          </a:p>
        </p:txBody>
      </p:sp>
    </p:spTree>
    <p:extLst>
      <p:ext uri="{BB962C8B-B14F-4D97-AF65-F5344CB8AC3E}">
        <p14:creationId xmlns:p14="http://schemas.microsoft.com/office/powerpoint/2010/main" val="603453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D4A2858-1DD7-5F6D-CD73-9E098669B199}"/>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77CAF8CA-DBD3-AD7D-71D6-B39C1BB141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2AB2E067-6D25-9C2F-0ABF-898E1D2884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855F37CD-FE71-B10B-124A-7BE5B13DF1E9}"/>
              </a:ext>
            </a:extLst>
          </p:cNvPr>
          <p:cNvSpPr>
            <a:spLocks noGrp="1"/>
          </p:cNvSpPr>
          <p:nvPr>
            <p:ph type="dt" sz="half" idx="10"/>
          </p:nvPr>
        </p:nvSpPr>
        <p:spPr/>
        <p:txBody>
          <a:bodyPr/>
          <a:lstStyle/>
          <a:p>
            <a:fld id="{D69C5DE2-5696-472F-84E1-DFC9EE007152}" type="datetimeFigureOut">
              <a:rPr lang="tr-TR" smtClean="0"/>
              <a:t>10.04.2026</a:t>
            </a:fld>
            <a:endParaRPr lang="tr-TR"/>
          </a:p>
        </p:txBody>
      </p:sp>
      <p:sp>
        <p:nvSpPr>
          <p:cNvPr id="6" name="Alt Bilgi Yer Tutucusu 5">
            <a:extLst>
              <a:ext uri="{FF2B5EF4-FFF2-40B4-BE49-F238E27FC236}">
                <a16:creationId xmlns:a16="http://schemas.microsoft.com/office/drawing/2014/main" id="{ECF0E318-E8A0-64A6-E8EF-ABC74BBC4131}"/>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910A9F43-D5D0-F005-6AB4-4F48C03F0822}"/>
              </a:ext>
            </a:extLst>
          </p:cNvPr>
          <p:cNvSpPr>
            <a:spLocks noGrp="1"/>
          </p:cNvSpPr>
          <p:nvPr>
            <p:ph type="sldNum" sz="quarter" idx="12"/>
          </p:nvPr>
        </p:nvSpPr>
        <p:spPr/>
        <p:txBody>
          <a:bodyPr/>
          <a:lstStyle/>
          <a:p>
            <a:fld id="{AFD6DCF9-0867-4C25-A4F6-2F655E96CC28}" type="slidenum">
              <a:rPr lang="tr-TR" smtClean="0"/>
              <a:t>‹#›</a:t>
            </a:fld>
            <a:endParaRPr lang="tr-TR"/>
          </a:p>
        </p:txBody>
      </p:sp>
    </p:spTree>
    <p:extLst>
      <p:ext uri="{BB962C8B-B14F-4D97-AF65-F5344CB8AC3E}">
        <p14:creationId xmlns:p14="http://schemas.microsoft.com/office/powerpoint/2010/main" val="3862752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0F4583-88D2-3DA0-434F-59BF2E7B51AC}"/>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272CC89B-26AC-6D93-49EE-D7A90F1877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B2F623D5-498C-6E0C-A41A-B6DBADF822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58B7C85A-CB7A-4538-B86E-21E7A28E5FAE}"/>
              </a:ext>
            </a:extLst>
          </p:cNvPr>
          <p:cNvSpPr>
            <a:spLocks noGrp="1"/>
          </p:cNvSpPr>
          <p:nvPr>
            <p:ph type="dt" sz="half" idx="10"/>
          </p:nvPr>
        </p:nvSpPr>
        <p:spPr/>
        <p:txBody>
          <a:bodyPr/>
          <a:lstStyle/>
          <a:p>
            <a:fld id="{D69C5DE2-5696-472F-84E1-DFC9EE007152}" type="datetimeFigureOut">
              <a:rPr lang="tr-TR" smtClean="0"/>
              <a:t>10.04.2026</a:t>
            </a:fld>
            <a:endParaRPr lang="tr-TR"/>
          </a:p>
        </p:txBody>
      </p:sp>
      <p:sp>
        <p:nvSpPr>
          <p:cNvPr id="6" name="Alt Bilgi Yer Tutucusu 5">
            <a:extLst>
              <a:ext uri="{FF2B5EF4-FFF2-40B4-BE49-F238E27FC236}">
                <a16:creationId xmlns:a16="http://schemas.microsoft.com/office/drawing/2014/main" id="{196A2BC8-BDC6-008B-0378-2C21598C43D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A717E81E-66A5-D55B-1CAD-D492B3F7830E}"/>
              </a:ext>
            </a:extLst>
          </p:cNvPr>
          <p:cNvSpPr>
            <a:spLocks noGrp="1"/>
          </p:cNvSpPr>
          <p:nvPr>
            <p:ph type="sldNum" sz="quarter" idx="12"/>
          </p:nvPr>
        </p:nvSpPr>
        <p:spPr/>
        <p:txBody>
          <a:bodyPr/>
          <a:lstStyle/>
          <a:p>
            <a:fld id="{AFD6DCF9-0867-4C25-A4F6-2F655E96CC28}" type="slidenum">
              <a:rPr lang="tr-TR" smtClean="0"/>
              <a:t>‹#›</a:t>
            </a:fld>
            <a:endParaRPr lang="tr-TR"/>
          </a:p>
        </p:txBody>
      </p:sp>
    </p:spTree>
    <p:extLst>
      <p:ext uri="{BB962C8B-B14F-4D97-AF65-F5344CB8AC3E}">
        <p14:creationId xmlns:p14="http://schemas.microsoft.com/office/powerpoint/2010/main" val="559615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1D0267F-1879-3B6C-8EA3-9A6C23051D9C}"/>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C5DED2A5-B54E-B8BA-95AE-345843D8E959}"/>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1D07BF8-CB62-CC41-FE11-72F80FF28A8F}"/>
              </a:ext>
            </a:extLst>
          </p:cNvPr>
          <p:cNvSpPr>
            <a:spLocks noGrp="1"/>
          </p:cNvSpPr>
          <p:nvPr>
            <p:ph type="dt" sz="half" idx="10"/>
          </p:nvPr>
        </p:nvSpPr>
        <p:spPr/>
        <p:txBody>
          <a:bodyPr/>
          <a:lstStyle/>
          <a:p>
            <a:fld id="{D69C5DE2-5696-472F-84E1-DFC9EE007152}" type="datetimeFigureOut">
              <a:rPr lang="tr-TR" smtClean="0"/>
              <a:t>10.04.2026</a:t>
            </a:fld>
            <a:endParaRPr lang="tr-TR"/>
          </a:p>
        </p:txBody>
      </p:sp>
      <p:sp>
        <p:nvSpPr>
          <p:cNvPr id="5" name="Alt Bilgi Yer Tutucusu 4">
            <a:extLst>
              <a:ext uri="{FF2B5EF4-FFF2-40B4-BE49-F238E27FC236}">
                <a16:creationId xmlns:a16="http://schemas.microsoft.com/office/drawing/2014/main" id="{09047FD9-6270-0568-EC37-B616B9C571A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254E0B4-B8EE-4A59-8835-C56928F95817}"/>
              </a:ext>
            </a:extLst>
          </p:cNvPr>
          <p:cNvSpPr>
            <a:spLocks noGrp="1"/>
          </p:cNvSpPr>
          <p:nvPr>
            <p:ph type="sldNum" sz="quarter" idx="12"/>
          </p:nvPr>
        </p:nvSpPr>
        <p:spPr/>
        <p:txBody>
          <a:bodyPr/>
          <a:lstStyle/>
          <a:p>
            <a:fld id="{AFD6DCF9-0867-4C25-A4F6-2F655E96CC28}" type="slidenum">
              <a:rPr lang="tr-TR" smtClean="0"/>
              <a:t>‹#›</a:t>
            </a:fld>
            <a:endParaRPr lang="tr-TR"/>
          </a:p>
        </p:txBody>
      </p:sp>
    </p:spTree>
    <p:extLst>
      <p:ext uri="{BB962C8B-B14F-4D97-AF65-F5344CB8AC3E}">
        <p14:creationId xmlns:p14="http://schemas.microsoft.com/office/powerpoint/2010/main" val="1854206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1C4CADEB-3C87-44AD-A910-BE832B48C2B3}"/>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E673CF3C-4996-1926-1E08-E363C0FCB6EF}"/>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52D47B8-A63E-DFE1-8FDD-36C819BF6F53}"/>
              </a:ext>
            </a:extLst>
          </p:cNvPr>
          <p:cNvSpPr>
            <a:spLocks noGrp="1"/>
          </p:cNvSpPr>
          <p:nvPr>
            <p:ph type="dt" sz="half" idx="10"/>
          </p:nvPr>
        </p:nvSpPr>
        <p:spPr/>
        <p:txBody>
          <a:bodyPr/>
          <a:lstStyle/>
          <a:p>
            <a:fld id="{D69C5DE2-5696-472F-84E1-DFC9EE007152}" type="datetimeFigureOut">
              <a:rPr lang="tr-TR" smtClean="0"/>
              <a:t>10.04.2026</a:t>
            </a:fld>
            <a:endParaRPr lang="tr-TR"/>
          </a:p>
        </p:txBody>
      </p:sp>
      <p:sp>
        <p:nvSpPr>
          <p:cNvPr id="5" name="Alt Bilgi Yer Tutucusu 4">
            <a:extLst>
              <a:ext uri="{FF2B5EF4-FFF2-40B4-BE49-F238E27FC236}">
                <a16:creationId xmlns:a16="http://schemas.microsoft.com/office/drawing/2014/main" id="{9E55D793-3770-3CF2-92F5-4FBC7F76829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0099FB0-C254-5AAA-DB5B-768DE3127BA9}"/>
              </a:ext>
            </a:extLst>
          </p:cNvPr>
          <p:cNvSpPr>
            <a:spLocks noGrp="1"/>
          </p:cNvSpPr>
          <p:nvPr>
            <p:ph type="sldNum" sz="quarter" idx="12"/>
          </p:nvPr>
        </p:nvSpPr>
        <p:spPr/>
        <p:txBody>
          <a:bodyPr/>
          <a:lstStyle/>
          <a:p>
            <a:fld id="{AFD6DCF9-0867-4C25-A4F6-2F655E96CC28}" type="slidenum">
              <a:rPr lang="tr-TR" smtClean="0"/>
              <a:t>‹#›</a:t>
            </a:fld>
            <a:endParaRPr lang="tr-TR"/>
          </a:p>
        </p:txBody>
      </p:sp>
    </p:spTree>
    <p:extLst>
      <p:ext uri="{BB962C8B-B14F-4D97-AF65-F5344CB8AC3E}">
        <p14:creationId xmlns:p14="http://schemas.microsoft.com/office/powerpoint/2010/main" val="3548847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3119A4EA-CEBA-44EA-4A3C-323B20554B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642120B1-A3C1-90FB-EC11-8EC678BEDA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22FB6A1-51F9-601D-007F-187E106D46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9C5DE2-5696-472F-84E1-DFC9EE007152}" type="datetimeFigureOut">
              <a:rPr lang="tr-TR" smtClean="0"/>
              <a:t>10.04.2026</a:t>
            </a:fld>
            <a:endParaRPr lang="tr-TR"/>
          </a:p>
        </p:txBody>
      </p:sp>
      <p:sp>
        <p:nvSpPr>
          <p:cNvPr id="5" name="Alt Bilgi Yer Tutucusu 4">
            <a:extLst>
              <a:ext uri="{FF2B5EF4-FFF2-40B4-BE49-F238E27FC236}">
                <a16:creationId xmlns:a16="http://schemas.microsoft.com/office/drawing/2014/main" id="{53D4F817-0F03-3008-F7C5-2D1DF00A18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FC99493C-8367-357F-EE23-00E13D11D1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D6DCF9-0867-4C25-A4F6-2F655E96CC28}" type="slidenum">
              <a:rPr lang="tr-TR" smtClean="0"/>
              <a:t>‹#›</a:t>
            </a:fld>
            <a:endParaRPr lang="tr-TR"/>
          </a:p>
        </p:txBody>
      </p:sp>
    </p:spTree>
    <p:extLst>
      <p:ext uri="{BB962C8B-B14F-4D97-AF65-F5344CB8AC3E}">
        <p14:creationId xmlns:p14="http://schemas.microsoft.com/office/powerpoint/2010/main" val="1383377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3B93933-6B3A-88BE-6FE0-5E6BD5CD5AB8}"/>
              </a:ext>
            </a:extLst>
          </p:cNvPr>
          <p:cNvSpPr>
            <a:spLocks noGrp="1"/>
          </p:cNvSpPr>
          <p:nvPr>
            <p:ph type="ctrTitle"/>
          </p:nvPr>
        </p:nvSpPr>
        <p:spPr>
          <a:xfrm>
            <a:off x="1524000" y="1041400"/>
            <a:ext cx="9144000" cy="2387600"/>
          </a:xfrm>
        </p:spPr>
        <p:txBody>
          <a:bodyPr>
            <a:noAutofit/>
          </a:bodyPr>
          <a:lstStyle/>
          <a:p>
            <a:r>
              <a:rPr lang="tr-TR" sz="4800" dirty="0">
                <a:solidFill>
                  <a:schemeClr val="accent1">
                    <a:lumMod val="75000"/>
                  </a:schemeClr>
                </a:solidFill>
              </a:rPr>
              <a:t>UYGULAMALI İNDİRİMLİ KURUMLAR VERGİSİ</a:t>
            </a:r>
            <a:br>
              <a:rPr lang="tr-TR" sz="4800" dirty="0">
                <a:solidFill>
                  <a:schemeClr val="accent1">
                    <a:lumMod val="75000"/>
                  </a:schemeClr>
                </a:solidFill>
              </a:rPr>
            </a:br>
            <a:r>
              <a:rPr lang="tr-TR" sz="4800" dirty="0">
                <a:solidFill>
                  <a:schemeClr val="accent1">
                    <a:lumMod val="75000"/>
                  </a:schemeClr>
                </a:solidFill>
              </a:rPr>
              <a:t>SAKARYA SERBEST MUHASEBECİ MALİ MÜŞAVİRLER ODASI</a:t>
            </a:r>
            <a:br>
              <a:rPr lang="tr-TR" sz="4800" dirty="0">
                <a:solidFill>
                  <a:schemeClr val="accent1">
                    <a:lumMod val="75000"/>
                  </a:schemeClr>
                </a:solidFill>
              </a:rPr>
            </a:br>
            <a:r>
              <a:rPr lang="tr-TR" sz="4800" dirty="0">
                <a:solidFill>
                  <a:schemeClr val="accent1">
                    <a:lumMod val="75000"/>
                  </a:schemeClr>
                </a:solidFill>
              </a:rPr>
              <a:t>11.04.2026</a:t>
            </a:r>
          </a:p>
        </p:txBody>
      </p:sp>
      <p:pic>
        <p:nvPicPr>
          <p:cNvPr id="7" name="Resim 6">
            <a:extLst>
              <a:ext uri="{FF2B5EF4-FFF2-40B4-BE49-F238E27FC236}">
                <a16:creationId xmlns:a16="http://schemas.microsoft.com/office/drawing/2014/main" id="{CE386DCA-CEA9-D6C4-865B-D946D6F03FB5}"/>
              </a:ext>
            </a:extLst>
          </p:cNvPr>
          <p:cNvPicPr>
            <a:picLocks noChangeAspect="1"/>
          </p:cNvPicPr>
          <p:nvPr/>
        </p:nvPicPr>
        <p:blipFill>
          <a:blip r:embed="rId2"/>
          <a:stretch>
            <a:fillRect/>
          </a:stretch>
        </p:blipFill>
        <p:spPr>
          <a:xfrm>
            <a:off x="3962102" y="3429000"/>
            <a:ext cx="4267796" cy="3143689"/>
          </a:xfrm>
          <a:prstGeom prst="rect">
            <a:avLst/>
          </a:prstGeom>
        </p:spPr>
      </p:pic>
    </p:spTree>
    <p:extLst>
      <p:ext uri="{BB962C8B-B14F-4D97-AF65-F5344CB8AC3E}">
        <p14:creationId xmlns:p14="http://schemas.microsoft.com/office/powerpoint/2010/main" val="3942114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94D2873-1E97-5ACA-D23F-B8D350CBB85F}"/>
              </a:ext>
            </a:extLst>
          </p:cNvPr>
          <p:cNvSpPr>
            <a:spLocks noGrp="1"/>
          </p:cNvSpPr>
          <p:nvPr>
            <p:ph type="title"/>
          </p:nvPr>
        </p:nvSpPr>
        <p:spPr/>
        <p:txBody>
          <a:bodyPr>
            <a:noAutofit/>
          </a:bodyPr>
          <a:lstStyle/>
          <a:p>
            <a:pPr algn="ctr"/>
            <a:r>
              <a:rPr lang="tr-TR" sz="3200" b="1" dirty="0"/>
              <a:t>İNDİRİMLİ KURUMLAR VERGİSİ UYGULAMASI NEDİR? UYGULAMA NE ZAMAN BAŞLADI?</a:t>
            </a:r>
            <a:br>
              <a:rPr lang="tr-TR" sz="3200" b="1" dirty="0"/>
            </a:br>
            <a:endParaRPr lang="tr-TR" sz="3200" b="1" dirty="0"/>
          </a:p>
        </p:txBody>
      </p:sp>
      <p:sp>
        <p:nvSpPr>
          <p:cNvPr id="3" name="İçerik Yer Tutucusu 2">
            <a:extLst>
              <a:ext uri="{FF2B5EF4-FFF2-40B4-BE49-F238E27FC236}">
                <a16:creationId xmlns:a16="http://schemas.microsoft.com/office/drawing/2014/main" id="{E552AFBE-01FF-D2F3-F25C-51E004F92908}"/>
              </a:ext>
            </a:extLst>
          </p:cNvPr>
          <p:cNvSpPr>
            <a:spLocks noGrp="1"/>
          </p:cNvSpPr>
          <p:nvPr>
            <p:ph idx="1"/>
          </p:nvPr>
        </p:nvSpPr>
        <p:spPr/>
        <p:txBody>
          <a:bodyPr>
            <a:normAutofit fontScale="92500" lnSpcReduction="10000"/>
          </a:bodyPr>
          <a:lstStyle/>
          <a:p>
            <a:pPr algn="just">
              <a:lnSpc>
                <a:spcPct val="150000"/>
              </a:lnSpc>
            </a:pPr>
            <a:r>
              <a:rPr lang="tr-TR" dirty="0"/>
              <a:t>İndirimli kurumlar vergisi uygulaması Kurumlar Vergisi Kanunu’nda yapılan 28.02.2009 tarih ve 5838 sayılı yasal düzenleme 32A maddesi eklenmiş ve uygulamaya girmiştir.</a:t>
            </a:r>
          </a:p>
          <a:p>
            <a:pPr algn="just">
              <a:lnSpc>
                <a:spcPct val="150000"/>
              </a:lnSpc>
            </a:pPr>
            <a:r>
              <a:rPr lang="tr-TR" dirty="0"/>
              <a:t>Kurumlar Vergisi 32 A maddesi ile yatırımdan elde edilen kazançlara yatırımın kısmen veya tamamen işletilmesine başlanılan hesap döneminden itibaren yatırıma katkı tutarına ulaşıncaya kadar indirimli oranlar üzerinden kurumlar vergisi uygulaması başlamıştır.</a:t>
            </a:r>
          </a:p>
          <a:p>
            <a:pPr algn="just">
              <a:lnSpc>
                <a:spcPct val="150000"/>
              </a:lnSpc>
            </a:pPr>
            <a:endParaRPr lang="tr-TR" dirty="0"/>
          </a:p>
        </p:txBody>
      </p:sp>
    </p:spTree>
    <p:extLst>
      <p:ext uri="{BB962C8B-B14F-4D97-AF65-F5344CB8AC3E}">
        <p14:creationId xmlns:p14="http://schemas.microsoft.com/office/powerpoint/2010/main" val="1793767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0A374CB-A7BC-4F70-E239-77709B331D6E}"/>
              </a:ext>
            </a:extLst>
          </p:cNvPr>
          <p:cNvSpPr>
            <a:spLocks noGrp="1"/>
          </p:cNvSpPr>
          <p:nvPr>
            <p:ph type="title"/>
          </p:nvPr>
        </p:nvSpPr>
        <p:spPr/>
        <p:txBody>
          <a:bodyPr>
            <a:normAutofit/>
          </a:bodyPr>
          <a:lstStyle/>
          <a:p>
            <a:pPr algn="ctr"/>
            <a:r>
              <a:rPr lang="tr-TR" sz="3200" b="1" dirty="0"/>
              <a:t>İNDİRİMLİ ORAN NEDİR?</a:t>
            </a:r>
          </a:p>
        </p:txBody>
      </p:sp>
      <p:sp>
        <p:nvSpPr>
          <p:cNvPr id="3" name="İçerik Yer Tutucusu 2">
            <a:extLst>
              <a:ext uri="{FF2B5EF4-FFF2-40B4-BE49-F238E27FC236}">
                <a16:creationId xmlns:a16="http://schemas.microsoft.com/office/drawing/2014/main" id="{B21EAB0B-B311-AF61-4402-ABC51DA56618}"/>
              </a:ext>
            </a:extLst>
          </p:cNvPr>
          <p:cNvSpPr>
            <a:spLocks noGrp="1"/>
          </p:cNvSpPr>
          <p:nvPr>
            <p:ph idx="1"/>
          </p:nvPr>
        </p:nvSpPr>
        <p:spPr>
          <a:xfrm>
            <a:off x="838200" y="1825625"/>
            <a:ext cx="10712116" cy="4351338"/>
          </a:xfrm>
        </p:spPr>
        <p:txBody>
          <a:bodyPr/>
          <a:lstStyle/>
          <a:p>
            <a:pPr algn="just"/>
            <a:r>
              <a:rPr lang="tr-TR" dirty="0"/>
              <a:t>Normal kurumlar vergisi oranına teşvik belgesinde geçen indirim oranı uygulanarak bulunan orandır.</a:t>
            </a:r>
          </a:p>
          <a:p>
            <a:pPr algn="just"/>
            <a:endParaRPr lang="tr-TR" dirty="0"/>
          </a:p>
          <a:p>
            <a:pPr marL="0" indent="0" algn="just">
              <a:buNone/>
            </a:pPr>
            <a:r>
              <a:rPr lang="tr-TR" b="1" i="1" dirty="0"/>
              <a:t>Örneğin; Kurumlar Vergisi Oranı 25, Teşvik Belgesinde oran% 60 ise </a:t>
            </a:r>
          </a:p>
          <a:p>
            <a:pPr marL="0" indent="0" algn="just">
              <a:buNone/>
            </a:pPr>
            <a:endParaRPr lang="tr-TR" dirty="0"/>
          </a:p>
          <a:p>
            <a:pPr marL="0" indent="0" algn="just">
              <a:buNone/>
            </a:pPr>
            <a:r>
              <a:rPr lang="tr-TR" dirty="0"/>
              <a:t>	</a:t>
            </a:r>
            <a:r>
              <a:rPr lang="tr-TR" u="sng" dirty="0"/>
              <a:t>Hesaplama</a:t>
            </a:r>
          </a:p>
          <a:p>
            <a:pPr marL="0" indent="0" algn="ctr">
              <a:buNone/>
            </a:pPr>
            <a:r>
              <a:rPr lang="tr-TR" dirty="0"/>
              <a:t>25-(25*0,60)=%10 uygulanacak vergi oranıdır.</a:t>
            </a:r>
          </a:p>
          <a:p>
            <a:pPr algn="just"/>
            <a:endParaRPr lang="tr-TR" dirty="0"/>
          </a:p>
        </p:txBody>
      </p:sp>
    </p:spTree>
    <p:extLst>
      <p:ext uri="{BB962C8B-B14F-4D97-AF65-F5344CB8AC3E}">
        <p14:creationId xmlns:p14="http://schemas.microsoft.com/office/powerpoint/2010/main" val="2187140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B8576E4-80AD-C448-56BA-38F0C92D459D}"/>
              </a:ext>
            </a:extLst>
          </p:cNvPr>
          <p:cNvSpPr>
            <a:spLocks noGrp="1"/>
          </p:cNvSpPr>
          <p:nvPr>
            <p:ph type="title"/>
          </p:nvPr>
        </p:nvSpPr>
        <p:spPr/>
        <p:txBody>
          <a:bodyPr>
            <a:normAutofit/>
          </a:bodyPr>
          <a:lstStyle/>
          <a:p>
            <a:pPr algn="ctr"/>
            <a:r>
              <a:rPr lang="tr-TR" sz="3600" b="1" dirty="0"/>
              <a:t>YATIRIM DÖNEMİ NEDİR?</a:t>
            </a:r>
          </a:p>
        </p:txBody>
      </p:sp>
      <p:sp>
        <p:nvSpPr>
          <p:cNvPr id="3" name="İçerik Yer Tutucusu 2">
            <a:extLst>
              <a:ext uri="{FF2B5EF4-FFF2-40B4-BE49-F238E27FC236}">
                <a16:creationId xmlns:a16="http://schemas.microsoft.com/office/drawing/2014/main" id="{F8661044-43B5-BECC-1779-1A9B2440CAC6}"/>
              </a:ext>
            </a:extLst>
          </p:cNvPr>
          <p:cNvSpPr>
            <a:spLocks noGrp="1"/>
          </p:cNvSpPr>
          <p:nvPr>
            <p:ph idx="1"/>
          </p:nvPr>
        </p:nvSpPr>
        <p:spPr/>
        <p:txBody>
          <a:bodyPr/>
          <a:lstStyle/>
          <a:p>
            <a:pPr algn="just">
              <a:lnSpc>
                <a:spcPct val="150000"/>
              </a:lnSpc>
            </a:pPr>
            <a:r>
              <a:rPr lang="tr-TR" dirty="0"/>
              <a:t>Yatırım dönemi yatırıma fiilen başlanıldığı tarihi içeren geçici vergi döneminden tamamlama vizesi için bakanlığa başvurunun yapıldığı geçici vergi dönemi sonuna kadar olan dönemdir. Eğer yatırım fiilen tamamlandı ise başvuru tarihinden önceki fiilen gerçekleştiği geçici vergi döneminin son günüdür.</a:t>
            </a:r>
          </a:p>
        </p:txBody>
      </p:sp>
    </p:spTree>
    <p:extLst>
      <p:ext uri="{BB962C8B-B14F-4D97-AF65-F5344CB8AC3E}">
        <p14:creationId xmlns:p14="http://schemas.microsoft.com/office/powerpoint/2010/main" val="1453476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1E15D961-5009-25AF-0F96-3C8CC5A574D4}"/>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5023CDE5-C680-2571-37BC-D493975C3660}"/>
              </a:ext>
            </a:extLst>
          </p:cNvPr>
          <p:cNvSpPr>
            <a:spLocks noGrp="1"/>
          </p:cNvSpPr>
          <p:nvPr>
            <p:ph type="title"/>
          </p:nvPr>
        </p:nvSpPr>
        <p:spPr/>
        <p:txBody>
          <a:bodyPr>
            <a:normAutofit/>
          </a:bodyPr>
          <a:lstStyle/>
          <a:p>
            <a:pPr algn="ctr"/>
            <a:r>
              <a:rPr lang="tr-TR" sz="3600" b="1" dirty="0"/>
              <a:t>İŞLETME DÖNEMİ NEDİR?</a:t>
            </a:r>
          </a:p>
        </p:txBody>
      </p:sp>
      <p:sp>
        <p:nvSpPr>
          <p:cNvPr id="3" name="İçerik Yer Tutucusu 2">
            <a:extLst>
              <a:ext uri="{FF2B5EF4-FFF2-40B4-BE49-F238E27FC236}">
                <a16:creationId xmlns:a16="http://schemas.microsoft.com/office/drawing/2014/main" id="{003C22FA-1B84-9828-9245-6457FEC06FA4}"/>
              </a:ext>
            </a:extLst>
          </p:cNvPr>
          <p:cNvSpPr>
            <a:spLocks noGrp="1"/>
          </p:cNvSpPr>
          <p:nvPr>
            <p:ph idx="1"/>
          </p:nvPr>
        </p:nvSpPr>
        <p:spPr/>
        <p:txBody>
          <a:bodyPr/>
          <a:lstStyle/>
          <a:p>
            <a:pPr algn="just">
              <a:lnSpc>
                <a:spcPct val="150000"/>
              </a:lnSpc>
            </a:pPr>
            <a:r>
              <a:rPr lang="tr-TR" dirty="0"/>
              <a:t>Tamamlama vizesi başvurusunu içeren geçici vergi döneminden sonra başlayan dönem işletme dönemidir. </a:t>
            </a:r>
          </a:p>
        </p:txBody>
      </p:sp>
    </p:spTree>
    <p:extLst>
      <p:ext uri="{BB962C8B-B14F-4D97-AF65-F5344CB8AC3E}">
        <p14:creationId xmlns:p14="http://schemas.microsoft.com/office/powerpoint/2010/main" val="1586960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211379B-75D2-06A4-44D2-334446E9C5D2}"/>
              </a:ext>
            </a:extLst>
          </p:cNvPr>
          <p:cNvSpPr>
            <a:spLocks noGrp="1"/>
          </p:cNvSpPr>
          <p:nvPr>
            <p:ph type="title"/>
          </p:nvPr>
        </p:nvSpPr>
        <p:spPr/>
        <p:txBody>
          <a:bodyPr>
            <a:normAutofit/>
          </a:bodyPr>
          <a:lstStyle/>
          <a:p>
            <a:pPr algn="ctr"/>
            <a:r>
              <a:rPr lang="tr-TR" sz="3600" b="1" dirty="0"/>
              <a:t>YATIRIMA KATKI TUTARI NEDİR?</a:t>
            </a:r>
          </a:p>
        </p:txBody>
      </p:sp>
      <p:sp>
        <p:nvSpPr>
          <p:cNvPr id="3" name="İçerik Yer Tutucusu 2">
            <a:extLst>
              <a:ext uri="{FF2B5EF4-FFF2-40B4-BE49-F238E27FC236}">
                <a16:creationId xmlns:a16="http://schemas.microsoft.com/office/drawing/2014/main" id="{BAD43FCF-1FFA-6719-D73B-CB7470C47337}"/>
              </a:ext>
            </a:extLst>
          </p:cNvPr>
          <p:cNvSpPr>
            <a:spLocks noGrp="1"/>
          </p:cNvSpPr>
          <p:nvPr>
            <p:ph idx="1"/>
          </p:nvPr>
        </p:nvSpPr>
        <p:spPr>
          <a:xfrm>
            <a:off x="838199" y="1347537"/>
            <a:ext cx="10920663" cy="5145338"/>
          </a:xfrm>
        </p:spPr>
        <p:txBody>
          <a:bodyPr>
            <a:normAutofit fontScale="92500" lnSpcReduction="20000"/>
          </a:bodyPr>
          <a:lstStyle/>
          <a:p>
            <a:pPr algn="just">
              <a:lnSpc>
                <a:spcPct val="150000"/>
              </a:lnSpc>
            </a:pPr>
            <a:r>
              <a:rPr lang="tr-TR" dirty="0"/>
              <a:t>Teşvik belgesinde yer alan, tahsilinden vazgeçilen vergidir. Toplam yatırım tutarına oranlanması ile yatırım katkı oranı hesaplanır.</a:t>
            </a:r>
          </a:p>
          <a:p>
            <a:pPr marL="0" indent="0" algn="just">
              <a:lnSpc>
                <a:spcPct val="150000"/>
              </a:lnSpc>
              <a:buNone/>
            </a:pPr>
            <a:r>
              <a:rPr lang="tr-TR" dirty="0"/>
              <a:t>Tahsilinden vazgeçilen vergi olması için iki unsurun yer alması gerekir. </a:t>
            </a:r>
          </a:p>
          <a:p>
            <a:pPr marL="0" indent="0" algn="just">
              <a:lnSpc>
                <a:spcPct val="150000"/>
              </a:lnSpc>
              <a:buNone/>
            </a:pPr>
            <a:r>
              <a:rPr lang="tr-TR" dirty="0"/>
              <a:t>	1- O dönem bir matrah olmalı 	2- Harcama yapılmış olmalıdır.</a:t>
            </a:r>
          </a:p>
          <a:p>
            <a:pPr marL="0" indent="0" algn="just">
              <a:lnSpc>
                <a:spcPct val="150000"/>
              </a:lnSpc>
              <a:buNone/>
            </a:pPr>
            <a:r>
              <a:rPr lang="tr-TR" dirty="0"/>
              <a:t>	Örnek: Teşvik belgesi tarihi:2010</a:t>
            </a:r>
          </a:p>
          <a:p>
            <a:pPr marL="0" indent="0" algn="just">
              <a:lnSpc>
                <a:spcPct val="150000"/>
              </a:lnSpc>
              <a:buNone/>
            </a:pPr>
            <a:r>
              <a:rPr lang="tr-TR" dirty="0"/>
              <a:t>		Hedef Yatırım Tutarı:2.000.000</a:t>
            </a:r>
          </a:p>
          <a:p>
            <a:pPr marL="0" indent="0" algn="just">
              <a:lnSpc>
                <a:spcPct val="150000"/>
              </a:lnSpc>
              <a:buNone/>
            </a:pPr>
            <a:r>
              <a:rPr lang="tr-TR" dirty="0"/>
              <a:t>		Yatırım Katkı Oranı(YKO):0,30</a:t>
            </a:r>
          </a:p>
          <a:p>
            <a:pPr marL="0" indent="0" algn="just">
              <a:lnSpc>
                <a:spcPct val="150000"/>
              </a:lnSpc>
              <a:buNone/>
            </a:pPr>
            <a:r>
              <a:rPr lang="tr-TR" dirty="0"/>
              <a:t>		Yatırım Katkı Tutarı:2.000.000*0,30=600.000-TL </a:t>
            </a:r>
          </a:p>
          <a:p>
            <a:pPr algn="just">
              <a:lnSpc>
                <a:spcPct val="150000"/>
              </a:lnSpc>
            </a:pPr>
            <a:endParaRPr lang="tr-TR" dirty="0"/>
          </a:p>
        </p:txBody>
      </p:sp>
    </p:spTree>
    <p:extLst>
      <p:ext uri="{BB962C8B-B14F-4D97-AF65-F5344CB8AC3E}">
        <p14:creationId xmlns:p14="http://schemas.microsoft.com/office/powerpoint/2010/main" val="3494340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8E154C94-3A6C-BE1A-6C39-077FE5D94CE0}"/>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5DCDD56-FF57-AE99-E9F5-7B24E4B68322}"/>
              </a:ext>
            </a:extLst>
          </p:cNvPr>
          <p:cNvSpPr>
            <a:spLocks noGrp="1"/>
          </p:cNvSpPr>
          <p:nvPr>
            <p:ph idx="1"/>
          </p:nvPr>
        </p:nvSpPr>
        <p:spPr>
          <a:xfrm>
            <a:off x="838200" y="1253331"/>
            <a:ext cx="10515600" cy="4351338"/>
          </a:xfrm>
        </p:spPr>
        <p:txBody>
          <a:bodyPr/>
          <a:lstStyle/>
          <a:p>
            <a:pPr marL="0" indent="0" algn="just">
              <a:buNone/>
            </a:pPr>
            <a:r>
              <a:rPr lang="tr-TR" dirty="0"/>
              <a:t>Örnek: Teşvik belgesi tarihi:2010</a:t>
            </a:r>
          </a:p>
          <a:p>
            <a:pPr marL="0" indent="0" algn="just">
              <a:buNone/>
            </a:pPr>
            <a:r>
              <a:rPr lang="tr-TR" dirty="0"/>
              <a:t>	Hedef Yatırım Tutarı:2.000.000</a:t>
            </a:r>
          </a:p>
          <a:p>
            <a:pPr marL="0" indent="0" algn="just">
              <a:buNone/>
            </a:pPr>
            <a:r>
              <a:rPr lang="tr-TR" dirty="0"/>
              <a:t>	Yatırım Katkı Oranı(YKO):0,30</a:t>
            </a:r>
          </a:p>
          <a:p>
            <a:pPr marL="0" indent="0" algn="just">
              <a:buNone/>
            </a:pPr>
            <a:r>
              <a:rPr lang="tr-TR" dirty="0"/>
              <a:t>	Yatırım Katkı Tutarı:2.000.000*0,30=600.000-TL </a:t>
            </a:r>
          </a:p>
          <a:p>
            <a:pPr algn="just"/>
            <a:endParaRPr lang="tr-TR" dirty="0"/>
          </a:p>
          <a:p>
            <a:pPr algn="just"/>
            <a:r>
              <a:rPr lang="tr-TR" dirty="0"/>
              <a:t>Eğer dönem kazancı ve harcama varsa ödemeyeceğimiz vergi tutarını ifade eder. Önce  sadece yatırımdan elde edilen kazançlar için uygulanıyordu. Sonraki düzenlemelerle birlikte diğer faaliyet gelirlerine uygulanmaya başlandı.</a:t>
            </a:r>
          </a:p>
        </p:txBody>
      </p:sp>
    </p:spTree>
    <p:extLst>
      <p:ext uri="{BB962C8B-B14F-4D97-AF65-F5344CB8AC3E}">
        <p14:creationId xmlns:p14="http://schemas.microsoft.com/office/powerpoint/2010/main" val="3294592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AC347F9A-D5A1-E384-6676-D481157BB34C}"/>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05776167-6443-4F6D-D3FD-B46778F0BAB4}"/>
              </a:ext>
            </a:extLst>
          </p:cNvPr>
          <p:cNvSpPr>
            <a:spLocks noGrp="1"/>
          </p:cNvSpPr>
          <p:nvPr>
            <p:ph type="title"/>
          </p:nvPr>
        </p:nvSpPr>
        <p:spPr>
          <a:xfrm>
            <a:off x="1030706" y="1391819"/>
            <a:ext cx="10515600" cy="1325563"/>
          </a:xfrm>
        </p:spPr>
        <p:txBody>
          <a:bodyPr>
            <a:noAutofit/>
          </a:bodyPr>
          <a:lstStyle/>
          <a:p>
            <a:pPr algn="ctr"/>
            <a:r>
              <a:rPr lang="tr-TR" sz="3200" b="1" dirty="0">
                <a:latin typeface="+mn-lt"/>
              </a:rPr>
              <a:t>İNDİRİMLİ KURUMLAR VERGİSİ UYGULAMASINDAN KİMLER YARALANAMAZ? </a:t>
            </a:r>
            <a:br>
              <a:rPr lang="tr-TR" sz="3200" b="1" dirty="0">
                <a:latin typeface="+mn-lt"/>
              </a:rPr>
            </a:br>
            <a:endParaRPr lang="tr-TR" sz="3200" b="1" dirty="0">
              <a:latin typeface="+mn-lt"/>
            </a:endParaRPr>
          </a:p>
        </p:txBody>
      </p:sp>
      <p:sp>
        <p:nvSpPr>
          <p:cNvPr id="5" name="Metin kutusu 4">
            <a:extLst>
              <a:ext uri="{FF2B5EF4-FFF2-40B4-BE49-F238E27FC236}">
                <a16:creationId xmlns:a16="http://schemas.microsoft.com/office/drawing/2014/main" id="{DBD90339-DE3D-C935-7F5A-6534D602696A}"/>
              </a:ext>
            </a:extLst>
          </p:cNvPr>
          <p:cNvSpPr txBox="1"/>
          <p:nvPr/>
        </p:nvSpPr>
        <p:spPr>
          <a:xfrm>
            <a:off x="1030706" y="3375113"/>
            <a:ext cx="10515600" cy="1200329"/>
          </a:xfrm>
          <a:prstGeom prst="rect">
            <a:avLst/>
          </a:prstGeom>
          <a:noFill/>
        </p:spPr>
        <p:txBody>
          <a:bodyPr wrap="square" rtlCol="0">
            <a:spAutoFit/>
          </a:bodyPr>
          <a:lstStyle/>
          <a:p>
            <a:pPr marL="571500" indent="-571500" algn="just">
              <a:buFont typeface="Arial" panose="020B0604020202020204" pitchFamily="34" charset="0"/>
              <a:buChar char="•"/>
            </a:pPr>
            <a:r>
              <a:rPr lang="tr-TR" sz="3600" dirty="0"/>
              <a:t>Finans, sigortacılık ve iş ortaklıkları ile taahhüt işleri yapan işletmeler yararlanamaz.</a:t>
            </a:r>
          </a:p>
        </p:txBody>
      </p:sp>
    </p:spTree>
    <p:extLst>
      <p:ext uri="{BB962C8B-B14F-4D97-AF65-F5344CB8AC3E}">
        <p14:creationId xmlns:p14="http://schemas.microsoft.com/office/powerpoint/2010/main" val="3397240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C15A6DC9-1AAA-0CB1-2C36-5367AE783FB4}"/>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1639330C-AE64-E113-4776-E782FD0CD011}"/>
              </a:ext>
            </a:extLst>
          </p:cNvPr>
          <p:cNvSpPr>
            <a:spLocks noGrp="1"/>
          </p:cNvSpPr>
          <p:nvPr>
            <p:ph type="title"/>
          </p:nvPr>
        </p:nvSpPr>
        <p:spPr>
          <a:xfrm>
            <a:off x="982579" y="1054935"/>
            <a:ext cx="10515600" cy="1325563"/>
          </a:xfrm>
        </p:spPr>
        <p:txBody>
          <a:bodyPr vert="horz" lIns="91440" tIns="45720" rIns="91440" bIns="45720" rtlCol="0" anchor="ctr">
            <a:noAutofit/>
          </a:bodyPr>
          <a:lstStyle/>
          <a:p>
            <a:pPr algn="ctr"/>
            <a:r>
              <a:rPr lang="tr-TR" sz="3200" b="1" dirty="0">
                <a:latin typeface="+mn-lt"/>
              </a:rPr>
              <a:t>İNDİRİMLİ KURUMLAR VERGİSİ UYGULAMASI HANGİ HARCAMALARI KAPSAMAZ?</a:t>
            </a:r>
            <a:br>
              <a:rPr lang="tr-TR" sz="3200" b="1" dirty="0">
                <a:latin typeface="+mn-lt"/>
              </a:rPr>
            </a:br>
            <a:endParaRPr lang="tr-TR" sz="3200" b="1" dirty="0">
              <a:latin typeface="+mn-lt"/>
            </a:endParaRPr>
          </a:p>
        </p:txBody>
      </p:sp>
      <p:sp>
        <p:nvSpPr>
          <p:cNvPr id="3" name="İçerik Yer Tutucusu 2">
            <a:extLst>
              <a:ext uri="{FF2B5EF4-FFF2-40B4-BE49-F238E27FC236}">
                <a16:creationId xmlns:a16="http://schemas.microsoft.com/office/drawing/2014/main" id="{43140B26-AAEE-1A40-80C8-ACBB5603699F}"/>
              </a:ext>
            </a:extLst>
          </p:cNvPr>
          <p:cNvSpPr>
            <a:spLocks noGrp="1"/>
          </p:cNvSpPr>
          <p:nvPr>
            <p:ph idx="1"/>
          </p:nvPr>
        </p:nvSpPr>
        <p:spPr>
          <a:xfrm>
            <a:off x="982579" y="2884404"/>
            <a:ext cx="10712116" cy="3340402"/>
          </a:xfrm>
          <a:noFill/>
        </p:spPr>
        <p:txBody>
          <a:bodyPr wrap="square" rtlCol="0">
            <a:spAutoFit/>
          </a:bodyPr>
          <a:lstStyle/>
          <a:p>
            <a:pPr algn="just"/>
            <a:r>
              <a:rPr lang="tr-TR" sz="3600" dirty="0"/>
              <a:t>Arazi, arsa, yedek parça ve amortismana tabi olmayan diğer harcamalar indirimli kurumlar vergisine konu edilmeyecektir.</a:t>
            </a:r>
          </a:p>
          <a:p>
            <a:pPr algn="just"/>
            <a:r>
              <a:rPr lang="tr-TR" sz="3600" dirty="0"/>
              <a:t>Bu harcamalar yatırım katkı tutarı hesabında dikkate alınmayacaktır.</a:t>
            </a:r>
          </a:p>
          <a:p>
            <a:pPr marL="0" algn="just"/>
            <a:endParaRPr lang="tr-TR" sz="3600" dirty="0"/>
          </a:p>
        </p:txBody>
      </p:sp>
    </p:spTree>
    <p:extLst>
      <p:ext uri="{BB962C8B-B14F-4D97-AF65-F5344CB8AC3E}">
        <p14:creationId xmlns:p14="http://schemas.microsoft.com/office/powerpoint/2010/main" val="1751514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D84BA227-5FDB-D37D-E0FB-3999325CF18D}"/>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5ED76B89-AE0E-C0CA-103D-369F11C5BAFC}"/>
              </a:ext>
            </a:extLst>
          </p:cNvPr>
          <p:cNvSpPr>
            <a:spLocks noGrp="1"/>
          </p:cNvSpPr>
          <p:nvPr>
            <p:ph type="title"/>
          </p:nvPr>
        </p:nvSpPr>
        <p:spPr/>
        <p:txBody>
          <a:bodyPr>
            <a:normAutofit/>
          </a:bodyPr>
          <a:lstStyle/>
          <a:p>
            <a:pPr algn="ctr"/>
            <a:r>
              <a:rPr lang="tr-TR" sz="3200" b="1" dirty="0"/>
              <a:t>YATIRIM TEŞVİK BELGELERİNDE YATIRIM CİNSLERİ NELERDİR?</a:t>
            </a:r>
          </a:p>
        </p:txBody>
      </p:sp>
      <mc:AlternateContent xmlns:mc="http://schemas.openxmlformats.org/markup-compatibility/2006" xmlns:a14="http://schemas.microsoft.com/office/drawing/2010/main">
        <mc:Choice Requires="a14">
          <p:sp>
            <p:nvSpPr>
              <p:cNvPr id="3" name="İçerik Yer Tutucusu 2">
                <a:extLst>
                  <a:ext uri="{FF2B5EF4-FFF2-40B4-BE49-F238E27FC236}">
                    <a16:creationId xmlns:a16="http://schemas.microsoft.com/office/drawing/2014/main" id="{152A9FE3-94A4-4F22-8BC4-3F68DD7B702C}"/>
                  </a:ext>
                </a:extLst>
              </p:cNvPr>
              <p:cNvSpPr>
                <a:spLocks noGrp="1"/>
              </p:cNvSpPr>
              <p:nvPr>
                <p:ph idx="1"/>
              </p:nvPr>
            </p:nvSpPr>
            <p:spPr>
              <a:xfrm>
                <a:off x="838200" y="1825625"/>
                <a:ext cx="10712116" cy="4667250"/>
              </a:xfrm>
            </p:spPr>
            <p:txBody>
              <a:bodyPr>
                <a:normAutofit fontScale="92500" lnSpcReduction="10000"/>
              </a:bodyPr>
              <a:lstStyle/>
              <a:p>
                <a:pPr algn="just"/>
                <a:r>
                  <a:rPr lang="tr-TR" b="1" dirty="0"/>
                  <a:t>Komple Yeni Yatırım: </a:t>
                </a:r>
                <a:r>
                  <a:rPr lang="tr-TR" dirty="0"/>
                  <a:t>Mal ve hizmet üretimine yönelik olarak ana makine ve teçhizat ile yardımcı tesisleri, arazi-arsa ve bina-inşaat harcamalarını bütünsel olarak içeren yatırımın yapılacağı yerde aynı üretim konusunda mevcut tesisi ile bir bağlantısı bulunmayan yatırım</a:t>
                </a:r>
              </a:p>
              <a:p>
                <a:pPr algn="just"/>
                <a:r>
                  <a:rPr lang="tr-TR" b="1" dirty="0"/>
                  <a:t>Tevsi Yatırım</a:t>
                </a:r>
                <a:r>
                  <a:rPr lang="tr-TR" dirty="0"/>
                  <a:t>: Mevcut bir yatırıma üretim hattı veya makine ve teçhizat ilavesiyle kapasitenin artırılmasına yönelik olan ve mevcut tesis ile alt yapı müşterekliği oluşturarak bir bütün teşkil eden yatırım</a:t>
                </a:r>
              </a:p>
              <a:p>
                <a:pPr algn="just"/>
                <a:r>
                  <a:rPr lang="tr-TR" dirty="0"/>
                  <a:t>Tevsi yatırımdan elde edilen kazancı bulmak mümkün değil ise </a:t>
                </a:r>
              </a:p>
              <a:p>
                <a:pPr>
                  <a:lnSpc>
                    <a:spcPct val="107000"/>
                  </a:lnSpc>
                  <a:spcAft>
                    <a:spcPts val="800"/>
                  </a:spcAft>
                  <a:buNone/>
                </a:pPr>
                <a:r>
                  <a:rPr lang="tr-TR" dirty="0"/>
                  <a:t>	</a:t>
                </a:r>
                <a:r>
                  <a:rPr lang="tr-TR" b="1" i="1" dirty="0"/>
                  <a:t>Tevsi yatırıma isabet eden kazanç tutarı </a:t>
                </a:r>
              </a:p>
              <a:p>
                <a:pPr>
                  <a:lnSpc>
                    <a:spcPct val="107000"/>
                  </a:lnSpc>
                  <a:spcAft>
                    <a:spcPts val="800"/>
                  </a:spcAft>
                  <a:buNone/>
                </a:pPr>
                <a:r>
                  <a:rPr lang="tr-TR" dirty="0"/>
                  <a:t> 		</a:t>
                </a:r>
                <a14:m>
                  <m:oMath xmlns:m="http://schemas.openxmlformats.org/officeDocument/2006/math">
                    <m:f>
                      <m:fPr>
                        <m:ctrlPr>
                          <a:rPr lang="tr-TR" sz="3000" i="1" kern="100" smtClean="0">
                            <a:effectLst/>
                            <a:latin typeface="Cambria Math" panose="02040503050406030204" pitchFamily="18" charset="0"/>
                            <a:ea typeface="Aptos" panose="020B0004020202020204" pitchFamily="34" charset="0"/>
                            <a:cs typeface="Times New Roman" panose="02020603050405020304" pitchFamily="18" charset="0"/>
                          </a:rPr>
                        </m:ctrlPr>
                      </m:fPr>
                      <m:num>
                        <m:r>
                          <a:rPr lang="tr-TR" sz="3000" i="1" kern="100">
                            <a:effectLst/>
                            <a:latin typeface="Cambria Math" panose="02040503050406030204" pitchFamily="18" charset="0"/>
                            <a:ea typeface="Aptos" panose="020B0004020202020204" pitchFamily="34" charset="0"/>
                            <a:cs typeface="Times New Roman" panose="02020603050405020304" pitchFamily="18" charset="0"/>
                          </a:rPr>
                          <m:t>𝐺𝑒</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ç</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𝑒𝑘𝑙𝑒</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ş</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𝑒𝑛</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tr-TR" sz="3000" kern="100">
                            <a:effectLst/>
                            <a:latin typeface="Cambria Math" panose="02040503050406030204" pitchFamily="18" charset="0"/>
                            <a:ea typeface="Aptos" panose="020B0004020202020204" pitchFamily="34" charset="0"/>
                            <a:cs typeface="Arial" panose="020B0604020202020204" pitchFamily="34" charset="0"/>
                          </a:rPr>
                          <m:t>tevsi</m:t>
                        </m:r>
                        <m:r>
                          <a:rPr lang="tr-TR" sz="3000" kern="100">
                            <a:effectLst/>
                            <a:latin typeface="Cambria Math" panose="02040503050406030204" pitchFamily="18" charset="0"/>
                            <a:ea typeface="Aptos" panose="020B0004020202020204" pitchFamily="34" charset="0"/>
                            <a:cs typeface="Arial" panose="020B0604020202020204" pitchFamily="34" charset="0"/>
                          </a:rPr>
                          <m:t> </m:t>
                        </m:r>
                        <m:r>
                          <m:rPr>
                            <m:sty m:val="p"/>
                          </m:rPr>
                          <a:rPr lang="tr-TR" sz="3000" kern="100">
                            <a:effectLst/>
                            <a:latin typeface="Cambria Math" panose="02040503050406030204" pitchFamily="18" charset="0"/>
                            <a:ea typeface="Aptos" panose="020B0004020202020204" pitchFamily="34" charset="0"/>
                            <a:cs typeface="Arial" panose="020B0604020202020204" pitchFamily="34" charset="0"/>
                          </a:rPr>
                          <m:t>yat</m:t>
                        </m:r>
                        <m:r>
                          <a:rPr lang="tr-TR" sz="3000" kern="100">
                            <a:effectLst/>
                            <a:latin typeface="Cambria Math" panose="02040503050406030204" pitchFamily="18" charset="0"/>
                            <a:ea typeface="Aptos" panose="020B0004020202020204" pitchFamily="34" charset="0"/>
                            <a:cs typeface="Arial" panose="020B0604020202020204" pitchFamily="34" charset="0"/>
                          </a:rPr>
                          <m:t>ı</m:t>
                        </m:r>
                        <m:r>
                          <m:rPr>
                            <m:sty m:val="p"/>
                          </m:rPr>
                          <a:rPr lang="tr-TR" sz="3000" kern="100">
                            <a:effectLst/>
                            <a:latin typeface="Cambria Math" panose="02040503050406030204" pitchFamily="18" charset="0"/>
                            <a:ea typeface="Aptos" panose="020B0004020202020204" pitchFamily="34" charset="0"/>
                            <a:cs typeface="Arial" panose="020B0604020202020204" pitchFamily="34" charset="0"/>
                          </a:rPr>
                          <m:t>r</m:t>
                        </m:r>
                        <m:r>
                          <a:rPr lang="tr-TR" sz="3000" kern="100">
                            <a:effectLst/>
                            <a:latin typeface="Cambria Math" panose="02040503050406030204" pitchFamily="18" charset="0"/>
                            <a:ea typeface="Aptos" panose="020B0004020202020204" pitchFamily="34" charset="0"/>
                            <a:cs typeface="Arial" panose="020B0604020202020204" pitchFamily="34" charset="0"/>
                          </a:rPr>
                          <m:t>ı</m:t>
                        </m:r>
                        <m:r>
                          <m:rPr>
                            <m:sty m:val="p"/>
                          </m:rPr>
                          <a:rPr lang="tr-TR" sz="3000" kern="100">
                            <a:effectLst/>
                            <a:latin typeface="Cambria Math" panose="02040503050406030204" pitchFamily="18" charset="0"/>
                            <a:ea typeface="Aptos" panose="020B0004020202020204" pitchFamily="34" charset="0"/>
                            <a:cs typeface="Arial" panose="020B0604020202020204" pitchFamily="34" charset="0"/>
                          </a:rPr>
                          <m:t>m</m:t>
                        </m:r>
                        <m:r>
                          <a:rPr lang="tr-TR" sz="3000" kern="100">
                            <a:effectLst/>
                            <a:latin typeface="Cambria Math" panose="02040503050406030204" pitchFamily="18" charset="0"/>
                            <a:ea typeface="Aptos" panose="020B0004020202020204" pitchFamily="34" charset="0"/>
                            <a:cs typeface="Arial" panose="020B0604020202020204" pitchFamily="34" charset="0"/>
                          </a:rPr>
                          <m:t> </m:t>
                        </m:r>
                        <m:r>
                          <m:rPr>
                            <m:sty m:val="p"/>
                          </m:rPr>
                          <a:rPr lang="tr-TR" sz="3000" kern="100">
                            <a:effectLst/>
                            <a:latin typeface="Cambria Math" panose="02040503050406030204" pitchFamily="18" charset="0"/>
                            <a:ea typeface="Aptos" panose="020B0004020202020204" pitchFamily="34" charset="0"/>
                            <a:cs typeface="Arial" panose="020B0604020202020204" pitchFamily="34" charset="0"/>
                          </a:rPr>
                          <m:t>tutar</m:t>
                        </m:r>
                        <m:r>
                          <a:rPr lang="tr-TR" sz="3000" kern="100">
                            <a:effectLst/>
                            <a:latin typeface="Cambria Math" panose="02040503050406030204" pitchFamily="18" charset="0"/>
                            <a:ea typeface="Aptos" panose="020B0004020202020204" pitchFamily="34" charset="0"/>
                            <a:cs typeface="Arial" panose="020B0604020202020204" pitchFamily="34" charset="0"/>
                          </a:rPr>
                          <m:t>ı</m:t>
                        </m:r>
                      </m:num>
                      <m:den>
                        <m:r>
                          <a:rPr lang="tr-TR" sz="3000" i="1" kern="100">
                            <a:effectLst/>
                            <a:latin typeface="Cambria Math" panose="02040503050406030204" pitchFamily="18" charset="0"/>
                            <a:ea typeface="Aptos" panose="020B0004020202020204" pitchFamily="34" charset="0"/>
                            <a:cs typeface="Times New Roman" panose="02020603050405020304" pitchFamily="18" charset="0"/>
                          </a:rPr>
                          <m:t>𝐷</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ö</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𝑛𝑒𝑚</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 </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𝑠𝑜𝑛𝑢</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 </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𝑡𝑜𝑝𝑙𝑎𝑚</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 </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𝑠𝑎𝑏𝑖𝑡</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 </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𝑘</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ı</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𝑦𝑚𝑒𝑡</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 </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𝑡𝑢𝑡𝑎𝑟</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ı</m:t>
                        </m:r>
                      </m:den>
                    </m:f>
                    <m:r>
                      <a:rPr lang="tr-TR" sz="3000" i="1" kern="100">
                        <a:effectLst/>
                        <a:latin typeface="Cambria Math" panose="02040503050406030204" pitchFamily="18" charset="0"/>
                        <a:ea typeface="Aptos" panose="020B0004020202020204" pitchFamily="34" charset="0"/>
                        <a:cs typeface="Times New Roman" panose="02020603050405020304" pitchFamily="18" charset="0"/>
                      </a:rPr>
                      <m:t>∗ </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𝑇𝑖𝑐𝑎𝑟𝑖</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 </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𝑏𝑖𝑙𝑎𝑛</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ç</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𝑜</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 </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𝑘</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â</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𝑟</m:t>
                    </m:r>
                    <m:r>
                      <a:rPr lang="tr-TR" sz="3000" i="1" kern="100">
                        <a:effectLst/>
                        <a:latin typeface="Cambria Math" panose="02040503050406030204" pitchFamily="18" charset="0"/>
                        <a:ea typeface="Aptos" panose="020B0004020202020204" pitchFamily="34" charset="0"/>
                        <a:cs typeface="Times New Roman" panose="02020603050405020304" pitchFamily="18" charset="0"/>
                      </a:rPr>
                      <m:t>ı</m:t>
                    </m:r>
                  </m:oMath>
                </a14:m>
                <a:endParaRPr lang="tr-TR" sz="3000" kern="100" dirty="0">
                  <a:effectLst/>
                  <a:ea typeface="Aptos" panose="020B0004020202020204" pitchFamily="34" charset="0"/>
                  <a:cs typeface="Times New Roman" panose="02020603050405020304" pitchFamily="18" charset="0"/>
                </a:endParaRPr>
              </a:p>
              <a:p>
                <a:pPr marL="0" indent="0" algn="just">
                  <a:buNone/>
                </a:pPr>
                <a:endParaRPr lang="tr-TR" u="sng" dirty="0"/>
              </a:p>
              <a:p>
                <a:pPr algn="just"/>
                <a:endParaRPr lang="tr-TR" dirty="0"/>
              </a:p>
            </p:txBody>
          </p:sp>
        </mc:Choice>
        <mc:Fallback xmlns="">
          <p:sp>
            <p:nvSpPr>
              <p:cNvPr id="3" name="İçerik Yer Tutucusu 2">
                <a:extLst>
                  <a:ext uri="{FF2B5EF4-FFF2-40B4-BE49-F238E27FC236}">
                    <a16:creationId xmlns:a16="http://schemas.microsoft.com/office/drawing/2014/main" id="{152A9FE3-94A4-4F22-8BC4-3F68DD7B702C}"/>
                  </a:ext>
                </a:extLst>
              </p:cNvPr>
              <p:cNvSpPr>
                <a:spLocks noGrp="1" noRot="1" noChangeAspect="1" noMove="1" noResize="1" noEditPoints="1" noAdjustHandles="1" noChangeArrowheads="1" noChangeShapeType="1" noTextEdit="1"/>
              </p:cNvSpPr>
              <p:nvPr>
                <p:ph idx="1"/>
              </p:nvPr>
            </p:nvSpPr>
            <p:spPr>
              <a:xfrm>
                <a:off x="838200" y="1825625"/>
                <a:ext cx="10712116" cy="4667250"/>
              </a:xfrm>
              <a:blipFill>
                <a:blip r:embed="rId2"/>
                <a:stretch>
                  <a:fillRect l="-911" t="-2611" r="-968"/>
                </a:stretch>
              </a:blipFill>
            </p:spPr>
            <p:txBody>
              <a:bodyPr/>
              <a:lstStyle/>
              <a:p>
                <a:r>
                  <a:rPr lang="tr-TR">
                    <a:noFill/>
                  </a:rPr>
                  <a:t> </a:t>
                </a:r>
              </a:p>
            </p:txBody>
          </p:sp>
        </mc:Fallback>
      </mc:AlternateContent>
    </p:spTree>
    <p:extLst>
      <p:ext uri="{BB962C8B-B14F-4D97-AF65-F5344CB8AC3E}">
        <p14:creationId xmlns:p14="http://schemas.microsoft.com/office/powerpoint/2010/main" val="2203399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1FAA9E08-222D-81B1-6B60-D6C04DE7DCB9}"/>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6458432-0937-7CEB-CD89-A42370E8259F}"/>
              </a:ext>
            </a:extLst>
          </p:cNvPr>
          <p:cNvSpPr>
            <a:spLocks noGrp="1"/>
          </p:cNvSpPr>
          <p:nvPr>
            <p:ph idx="1"/>
          </p:nvPr>
        </p:nvSpPr>
        <p:spPr>
          <a:xfrm>
            <a:off x="838200" y="1253331"/>
            <a:ext cx="10515600" cy="4351338"/>
          </a:xfrm>
        </p:spPr>
        <p:txBody>
          <a:bodyPr>
            <a:normAutofit lnSpcReduction="10000"/>
          </a:bodyPr>
          <a:lstStyle/>
          <a:p>
            <a:r>
              <a:rPr lang="tr-TR" b="1" dirty="0"/>
              <a:t>Modernizasyon:</a:t>
            </a:r>
            <a:r>
              <a:rPr lang="tr-TR" dirty="0"/>
              <a:t> Mevcut tesislerin yenilenmesi ve ürün kalitesinin, modelinin  artırılmasına yönelik yatırımları</a:t>
            </a:r>
          </a:p>
          <a:p>
            <a:r>
              <a:rPr lang="tr-TR" b="1" dirty="0"/>
              <a:t>Ürün Çeşitlendirme: </a:t>
            </a:r>
            <a:r>
              <a:rPr lang="tr-TR" dirty="0"/>
              <a:t>Mevcut tesisler ile altyapı müşterekliği olan, aynı işletmede mevcut makine ve teçhizata yapılacak ilave yatırımla farklı bir nihai ürün elde edilmesine yönelik yatırımları,</a:t>
            </a:r>
          </a:p>
          <a:p>
            <a:r>
              <a:rPr lang="tr-TR" b="1" dirty="0"/>
              <a:t>Entegrasyon:</a:t>
            </a:r>
            <a:r>
              <a:rPr lang="tr-TR" dirty="0"/>
              <a:t> Mal ve hizmet üreten tesislerin mevcut üretim hatlarında elde edilen nihai ürüne bütünleyici nitelikte ara malı verecek ve/veya üretilmekte olan nihai ürünü ara malı olarak kullanabilecek şekilde, mevcut tesise ileri ve/veya geriye doğru entegre olan, aynı il sınırları içinde veya aynı yerde ve aynı tesis bünyesinde olan yatırımlarını ifade eder.</a:t>
            </a:r>
          </a:p>
          <a:p>
            <a:endParaRPr lang="tr-TR" dirty="0"/>
          </a:p>
        </p:txBody>
      </p:sp>
    </p:spTree>
    <p:extLst>
      <p:ext uri="{BB962C8B-B14F-4D97-AF65-F5344CB8AC3E}">
        <p14:creationId xmlns:p14="http://schemas.microsoft.com/office/powerpoint/2010/main" val="11842808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6427FC2A-5B99-5C04-C606-742C93513140}"/>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74A2AA39-6713-7487-C0E7-AABA8BC14742}"/>
              </a:ext>
            </a:extLst>
          </p:cNvPr>
          <p:cNvSpPr>
            <a:spLocks noGrp="1"/>
          </p:cNvSpPr>
          <p:nvPr>
            <p:ph type="title"/>
          </p:nvPr>
        </p:nvSpPr>
        <p:spPr/>
        <p:txBody>
          <a:bodyPr>
            <a:normAutofit/>
          </a:bodyPr>
          <a:lstStyle/>
          <a:p>
            <a:pPr algn="ctr"/>
            <a:r>
              <a:rPr lang="tr-TR" sz="3200" b="1" dirty="0"/>
              <a:t>İNDİRİMLİ KURUMLAR VERGİSİ UYGUALAMASINDA 2. DÜZENLEME İLE HANGİ DEĞİŞİKLİKLER YAPILDI?</a:t>
            </a:r>
          </a:p>
        </p:txBody>
      </p:sp>
      <p:sp>
        <p:nvSpPr>
          <p:cNvPr id="3" name="İçerik Yer Tutucusu 2">
            <a:extLst>
              <a:ext uri="{FF2B5EF4-FFF2-40B4-BE49-F238E27FC236}">
                <a16:creationId xmlns:a16="http://schemas.microsoft.com/office/drawing/2014/main" id="{01517BF5-7B1D-0FB8-91D8-263A653D1EA6}"/>
              </a:ext>
            </a:extLst>
          </p:cNvPr>
          <p:cNvSpPr>
            <a:spLocks noGrp="1"/>
          </p:cNvSpPr>
          <p:nvPr>
            <p:ph idx="1"/>
          </p:nvPr>
        </p:nvSpPr>
        <p:spPr/>
        <p:txBody>
          <a:bodyPr/>
          <a:lstStyle/>
          <a:p>
            <a:pPr algn="just"/>
            <a:r>
              <a:rPr lang="tr-TR" dirty="0"/>
              <a:t>2012 yılından itibaren 6322 sayılı yasal düzenleme ile teşvik belgesi sahiplerinin 01.01.2013 tarihinden itibaren diğer faaliyetlerden elde ettiği gelirlere uygulama imkanı getirilmiştir. </a:t>
            </a:r>
          </a:p>
          <a:p>
            <a:pPr algn="just"/>
            <a:r>
              <a:rPr lang="tr-TR" dirty="0"/>
              <a:t>Hesaplanacak yatırım katkı tutarına mahsuben gerçekleştirilen yatırım harcaması tutarını aşmamak ve toplam yatırım katkı tutarının o dönem Bakanlar kurulunca belirlenen oranı </a:t>
            </a:r>
            <a:r>
              <a:rPr lang="tr-TR" b="1" u="sng" dirty="0"/>
              <a:t>(ilk olarak %50 olarak belirlenen oran Bakanlar Kuruluna %100’e çıkarma yetkisi verilmiştir.) </a:t>
            </a:r>
            <a:r>
              <a:rPr lang="tr-TR" dirty="0"/>
              <a:t>geçmemek üzere yatırım döneminde yatırımcının diğer faaliyetlerden elde ettiği kazançlara indirimli  kurumlar vergisi uygulanabilir hale gelmiştir.</a:t>
            </a:r>
          </a:p>
        </p:txBody>
      </p:sp>
    </p:spTree>
    <p:extLst>
      <p:ext uri="{BB962C8B-B14F-4D97-AF65-F5344CB8AC3E}">
        <p14:creationId xmlns:p14="http://schemas.microsoft.com/office/powerpoint/2010/main" val="2601080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E2AF9091-9ED5-5A83-CC46-26CC614B8AF8}"/>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C3C3ADC-46FD-54FA-1386-217041A9EC32}"/>
              </a:ext>
            </a:extLst>
          </p:cNvPr>
          <p:cNvSpPr>
            <a:spLocks noGrp="1"/>
          </p:cNvSpPr>
          <p:nvPr>
            <p:ph idx="1"/>
          </p:nvPr>
        </p:nvSpPr>
        <p:spPr>
          <a:xfrm>
            <a:off x="838199" y="1039561"/>
            <a:ext cx="10663989" cy="4960185"/>
          </a:xfrm>
        </p:spPr>
        <p:txBody>
          <a:bodyPr>
            <a:normAutofit lnSpcReduction="10000"/>
          </a:bodyPr>
          <a:lstStyle/>
          <a:p>
            <a:pPr algn="just"/>
            <a:r>
              <a:rPr lang="tr-TR" dirty="0"/>
              <a:t>19 Haziran 2012 tarih ve 2012/3305 sayılı Bakanlar Kurulu kararı ile hesaplanacak yatırım katkı tutarına mahsuben gerçekleştirilen yatırım harcaması tutarını aşmamak ve toplam yatırım katkı tutarının Büyük ve Stratejik yatırımların bölgelerine göre 50 ile 80 arasında oranın diğer faaliyetlerden elde edilen kazançlar için kullanılmasına karar verilmiştir.</a:t>
            </a:r>
          </a:p>
          <a:p>
            <a:pPr algn="just"/>
            <a:r>
              <a:rPr lang="tr-TR" dirty="0"/>
              <a:t>05.10.2016 tarih ve 2016/9139 sayılı Bakanlar Kurulu kararı ile   hesaplanacak yatırım katkı tutarına mahsuben gerçekleştirilen yatırım harcaması tutarını aşmamak ve toplam yatırım katkı tutarının yüzde 80’ini geçmemek üzere yatırım döneminde yatırımcının diğer faaliyetlerden elde ettiği kazançlara </a:t>
            </a:r>
            <a:r>
              <a:rPr lang="tr-TR" b="1" dirty="0"/>
              <a:t>indirimli kurumlar vergisi </a:t>
            </a:r>
            <a:r>
              <a:rPr lang="tr-TR" dirty="0"/>
              <a:t>uygulanabilir hale gelmiştir. </a:t>
            </a:r>
          </a:p>
          <a:p>
            <a:pPr algn="just"/>
            <a:r>
              <a:rPr lang="tr-TR" dirty="0"/>
              <a:t>Bu imkandan hem </a:t>
            </a:r>
            <a:r>
              <a:rPr lang="tr-TR" b="1" dirty="0"/>
              <a:t>kurumlar vergisi mükellefleri </a:t>
            </a:r>
            <a:r>
              <a:rPr lang="tr-TR" dirty="0"/>
              <a:t>hem de </a:t>
            </a:r>
            <a:r>
              <a:rPr lang="tr-TR" b="1" dirty="0"/>
              <a:t>gelir vergisi mükellefleri</a:t>
            </a:r>
            <a:r>
              <a:rPr lang="tr-TR" dirty="0"/>
              <a:t> faydalanabilecektir.</a:t>
            </a:r>
          </a:p>
          <a:p>
            <a:pPr algn="just"/>
            <a:endParaRPr lang="tr-TR" dirty="0"/>
          </a:p>
        </p:txBody>
      </p:sp>
    </p:spTree>
    <p:extLst>
      <p:ext uri="{BB962C8B-B14F-4D97-AF65-F5344CB8AC3E}">
        <p14:creationId xmlns:p14="http://schemas.microsoft.com/office/powerpoint/2010/main" val="4185141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23358AB3-E326-163C-E952-38B94BE2F6A6}"/>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D733B202-11C4-BFFF-ECD3-0C9236C2E7E8}"/>
              </a:ext>
            </a:extLst>
          </p:cNvPr>
          <p:cNvSpPr>
            <a:spLocks noGrp="1"/>
          </p:cNvSpPr>
          <p:nvPr>
            <p:ph type="title"/>
          </p:nvPr>
        </p:nvSpPr>
        <p:spPr/>
        <p:txBody>
          <a:bodyPr/>
          <a:lstStyle/>
          <a:p>
            <a:pPr algn="ctr"/>
            <a:r>
              <a:rPr lang="tr-TR" dirty="0"/>
              <a:t>YATIRIMDAN ELDE EDİLEN KAZANÇ NEDİR?  DİĞER KAZANÇ NEDİR?</a:t>
            </a:r>
          </a:p>
        </p:txBody>
      </p:sp>
      <p:sp>
        <p:nvSpPr>
          <p:cNvPr id="3" name="İçerik Yer Tutucusu 2">
            <a:extLst>
              <a:ext uri="{FF2B5EF4-FFF2-40B4-BE49-F238E27FC236}">
                <a16:creationId xmlns:a16="http://schemas.microsoft.com/office/drawing/2014/main" id="{08260124-7831-DE42-B580-99E6F2EE7471}"/>
              </a:ext>
            </a:extLst>
          </p:cNvPr>
          <p:cNvSpPr>
            <a:spLocks noGrp="1"/>
          </p:cNvSpPr>
          <p:nvPr>
            <p:ph idx="1"/>
          </p:nvPr>
        </p:nvSpPr>
        <p:spPr/>
        <p:txBody>
          <a:bodyPr/>
          <a:lstStyle/>
          <a:p>
            <a:r>
              <a:rPr lang="tr-TR" dirty="0"/>
              <a:t>Yatırımdan (Ana) Faaliyetten Kazanç: </a:t>
            </a:r>
          </a:p>
          <a:p>
            <a:pPr marL="0" indent="0">
              <a:buNone/>
            </a:pPr>
            <a:r>
              <a:rPr lang="tr-TR" dirty="0"/>
              <a:t>	Yapılan yatırımdan elde edilen kazançtır.</a:t>
            </a:r>
          </a:p>
          <a:p>
            <a:pPr marL="0" indent="0">
              <a:buNone/>
            </a:pPr>
            <a:endParaRPr lang="tr-TR" dirty="0"/>
          </a:p>
          <a:p>
            <a:r>
              <a:rPr lang="tr-TR" dirty="0"/>
              <a:t>Diğer Faaliyetlerden Elde Edilen Kazanç: </a:t>
            </a:r>
          </a:p>
          <a:p>
            <a:pPr marL="0" indent="0">
              <a:buNone/>
            </a:pPr>
            <a:r>
              <a:rPr lang="tr-TR" dirty="0"/>
              <a:t>	Varsa yatırımdan elde edilen kazanç dışında kalan kazançtır.</a:t>
            </a:r>
          </a:p>
          <a:p>
            <a:endParaRPr lang="tr-TR" dirty="0"/>
          </a:p>
        </p:txBody>
      </p:sp>
    </p:spTree>
    <p:extLst>
      <p:ext uri="{BB962C8B-B14F-4D97-AF65-F5344CB8AC3E}">
        <p14:creationId xmlns:p14="http://schemas.microsoft.com/office/powerpoint/2010/main" val="544244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F6BBF0EE-F595-937D-1901-43DFE004674D}"/>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74D0D729-75AB-D27A-B829-8A09CE7E1CF7}"/>
              </a:ext>
            </a:extLst>
          </p:cNvPr>
          <p:cNvSpPr>
            <a:spLocks noGrp="1"/>
          </p:cNvSpPr>
          <p:nvPr>
            <p:ph type="title"/>
          </p:nvPr>
        </p:nvSpPr>
        <p:spPr/>
        <p:txBody>
          <a:bodyPr>
            <a:noAutofit/>
          </a:bodyPr>
          <a:lstStyle/>
          <a:p>
            <a:pPr algn="ctr"/>
            <a:br>
              <a:rPr lang="tr-TR" sz="3600" b="1" dirty="0"/>
            </a:br>
            <a:r>
              <a:rPr lang="tr-TR" sz="3600" b="1" dirty="0"/>
              <a:t>İNDİRİMLİ KURUMLAR VERGİSİ UYGULANACAĞI KAZANÇ NEDİR?</a:t>
            </a:r>
            <a:br>
              <a:rPr lang="tr-TR" sz="3600" b="1" dirty="0"/>
            </a:br>
            <a:endParaRPr lang="tr-TR" sz="3600" b="1" dirty="0"/>
          </a:p>
        </p:txBody>
      </p:sp>
      <p:sp>
        <p:nvSpPr>
          <p:cNvPr id="3" name="İçerik Yer Tutucusu 2">
            <a:extLst>
              <a:ext uri="{FF2B5EF4-FFF2-40B4-BE49-F238E27FC236}">
                <a16:creationId xmlns:a16="http://schemas.microsoft.com/office/drawing/2014/main" id="{1A4768A4-40F1-06DF-4149-4E856B6DD4B3}"/>
              </a:ext>
            </a:extLst>
          </p:cNvPr>
          <p:cNvSpPr>
            <a:spLocks noGrp="1"/>
          </p:cNvSpPr>
          <p:nvPr>
            <p:ph idx="1"/>
          </p:nvPr>
        </p:nvSpPr>
        <p:spPr/>
        <p:txBody>
          <a:bodyPr/>
          <a:lstStyle/>
          <a:p>
            <a:r>
              <a:rPr lang="tr-TR" dirty="0"/>
              <a:t>İndirimli kurumlar vergisi uygulanacak kazanç aşağıdaki gibidir.</a:t>
            </a:r>
          </a:p>
          <a:p>
            <a:pPr marL="0" indent="0" algn="ctr">
              <a:buNone/>
            </a:pPr>
            <a:endParaRPr lang="tr-TR" dirty="0"/>
          </a:p>
          <a:p>
            <a:pPr marL="0" indent="0" algn="ctr">
              <a:buNone/>
            </a:pPr>
            <a:r>
              <a:rPr lang="tr-TR" dirty="0"/>
              <a:t>TİCARİ BİLANÇO KARI+ KANUNEN KABUL EDİLMEYEN GİDER -ZARAR OLSA DAHİ İNDİRİLECEK TÜM İSTİSNA VE İNDİRİMLER-GEÇMİŞ YILLAR MALİ ZARARLARI İLE İNDİRİLECEK İSTİSNA VE İNDİRİMLER</a:t>
            </a:r>
          </a:p>
          <a:p>
            <a:pPr marL="0" indent="0" algn="ctr">
              <a:buNone/>
            </a:pPr>
            <a:endParaRPr lang="tr-TR" dirty="0"/>
          </a:p>
          <a:p>
            <a:pPr marL="0" indent="0" algn="ctr">
              <a:buNone/>
            </a:pPr>
            <a:r>
              <a:rPr lang="tr-TR" dirty="0"/>
              <a:t>Sonucunda kazanç varsa indirimli kurumlar vergisi uygulanacaktır.</a:t>
            </a:r>
          </a:p>
          <a:p>
            <a:endParaRPr lang="tr-TR" dirty="0"/>
          </a:p>
        </p:txBody>
      </p:sp>
    </p:spTree>
    <p:extLst>
      <p:ext uri="{BB962C8B-B14F-4D97-AF65-F5344CB8AC3E}">
        <p14:creationId xmlns:p14="http://schemas.microsoft.com/office/powerpoint/2010/main" val="2070341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3C96B7E7-2998-C196-C970-D06FAF3309F5}"/>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D843A3C-8B5B-7156-CD27-8F90BA700868}"/>
              </a:ext>
            </a:extLst>
          </p:cNvPr>
          <p:cNvSpPr>
            <a:spLocks noGrp="1"/>
          </p:cNvSpPr>
          <p:nvPr>
            <p:ph idx="1"/>
          </p:nvPr>
        </p:nvSpPr>
        <p:spPr>
          <a:xfrm>
            <a:off x="838200" y="1456656"/>
            <a:ext cx="10515600" cy="4351338"/>
          </a:xfrm>
        </p:spPr>
        <p:txBody>
          <a:bodyPr/>
          <a:lstStyle/>
          <a:p>
            <a:pPr algn="just"/>
            <a:r>
              <a:rPr lang="tr-TR" dirty="0"/>
              <a:t>İndirimli kurumlar vergisi uygulanacak tutar  safi kurum kazancını (matrahı) hiçbir zaman aşmayacaktır. Dolayısıyla bazı durumlarda ticari bilanço karı safi kurum kazancından yüksek olsa dahi esas alınacak tutar safi kurum kazancı olacaktır. </a:t>
            </a:r>
          </a:p>
          <a:p>
            <a:pPr algn="just"/>
            <a:r>
              <a:rPr lang="tr-TR" dirty="0"/>
              <a:t>Yatırımdan kazanç olmasına karşılık safi kurum kazancı yoksa veya firma zarar etmiş ise indirimli kurumlar vergisi hesaplanmayacaktır. O dönem yatırım kazancı da sonraki dönemlere asla aktarılamaz.</a:t>
            </a:r>
          </a:p>
        </p:txBody>
      </p:sp>
    </p:spTree>
    <p:extLst>
      <p:ext uri="{BB962C8B-B14F-4D97-AF65-F5344CB8AC3E}">
        <p14:creationId xmlns:p14="http://schemas.microsoft.com/office/powerpoint/2010/main" val="1140810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641E0FB-0B61-57BD-31CA-542C6CCCBE2B}"/>
              </a:ext>
            </a:extLst>
          </p:cNvPr>
          <p:cNvSpPr>
            <a:spLocks noGrp="1"/>
          </p:cNvSpPr>
          <p:nvPr>
            <p:ph type="title"/>
          </p:nvPr>
        </p:nvSpPr>
        <p:spPr/>
        <p:txBody>
          <a:bodyPr>
            <a:noAutofit/>
          </a:bodyPr>
          <a:lstStyle/>
          <a:p>
            <a:pPr algn="ctr"/>
            <a:r>
              <a:rPr lang="tr-TR" sz="3200" b="1" dirty="0"/>
              <a:t>YATIRIM DÖNEMİNDE VE İŞLETME DÖNEMİNDE  DİĞER FAALİYETLERDEN ELDE EDİLEN GELİRLERE UYGULAMA NASIL OLUR VE SINIRLARI NELERDİR ?</a:t>
            </a:r>
          </a:p>
        </p:txBody>
      </p:sp>
      <p:sp>
        <p:nvSpPr>
          <p:cNvPr id="3" name="İçerik Yer Tutucusu 2">
            <a:extLst>
              <a:ext uri="{FF2B5EF4-FFF2-40B4-BE49-F238E27FC236}">
                <a16:creationId xmlns:a16="http://schemas.microsoft.com/office/drawing/2014/main" id="{7A74AB53-5070-6DF1-0F24-3CFE50F1E56A}"/>
              </a:ext>
            </a:extLst>
          </p:cNvPr>
          <p:cNvSpPr>
            <a:spLocks noGrp="1"/>
          </p:cNvSpPr>
          <p:nvPr>
            <p:ph idx="1"/>
          </p:nvPr>
        </p:nvSpPr>
        <p:spPr/>
        <p:txBody>
          <a:bodyPr>
            <a:normAutofit/>
          </a:bodyPr>
          <a:lstStyle/>
          <a:p>
            <a:pPr algn="just"/>
            <a:r>
              <a:rPr lang="tr-TR" dirty="0"/>
              <a:t>24.07.2025 tarihinden önceki  teşvik sisteminde sınırlar aşağıdaki gibidir.</a:t>
            </a:r>
          </a:p>
          <a:p>
            <a:pPr marL="0" indent="0" algn="just">
              <a:buNone/>
            </a:pPr>
            <a:r>
              <a:rPr lang="tr-TR" dirty="0"/>
              <a:t>	1. Sınır gerçekleşen yatırım harcaması tutarı</a:t>
            </a:r>
          </a:p>
          <a:p>
            <a:pPr marL="0" indent="0" algn="just">
              <a:buNone/>
            </a:pPr>
            <a:r>
              <a:rPr lang="tr-TR" dirty="0"/>
              <a:t>	2. Sınır teşvik belgesi üzerinde hedeflenen yatırım harcaması üzerinden hesaplanacak yatırım katkı tutarının bakanlar kurulunca belirlenen oranı dikkate alınarak belirlenir.</a:t>
            </a:r>
          </a:p>
          <a:p>
            <a:pPr marL="0" indent="0" algn="ctr">
              <a:buNone/>
            </a:pPr>
            <a:r>
              <a:rPr lang="tr-TR" dirty="0"/>
              <a:t> (Oran önce %50 iken sonra %100 oldu ve yeniden %80 hale geldi.)</a:t>
            </a:r>
          </a:p>
          <a:p>
            <a:pPr marL="0" indent="0" algn="just">
              <a:buNone/>
            </a:pPr>
            <a:r>
              <a:rPr lang="tr-TR" dirty="0"/>
              <a:t>Küçük olan sınır hangisi ise kullanılabilecek maksimum katkı tutarı yada ödenmeyecek olan vergidir.</a:t>
            </a:r>
          </a:p>
        </p:txBody>
      </p:sp>
    </p:spTree>
    <p:extLst>
      <p:ext uri="{BB962C8B-B14F-4D97-AF65-F5344CB8AC3E}">
        <p14:creationId xmlns:p14="http://schemas.microsoft.com/office/powerpoint/2010/main" val="324753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61A27B-5E44-024B-3B27-76E1FE79F4AE}"/>
              </a:ext>
            </a:extLst>
          </p:cNvPr>
          <p:cNvSpPr>
            <a:spLocks noGrp="1"/>
          </p:cNvSpPr>
          <p:nvPr>
            <p:ph type="title"/>
          </p:nvPr>
        </p:nvSpPr>
        <p:spPr>
          <a:xfrm>
            <a:off x="838200" y="365125"/>
            <a:ext cx="10515600" cy="1720349"/>
          </a:xfrm>
        </p:spPr>
        <p:txBody>
          <a:bodyPr>
            <a:noAutofit/>
          </a:bodyPr>
          <a:lstStyle/>
          <a:p>
            <a:pPr algn="ctr"/>
            <a:r>
              <a:rPr lang="tr-TR" sz="2800" b="1" dirty="0"/>
              <a:t>DİĞER FAALİYETLERDEN ELDE EDİLEN GELİRLER İÇİN SINIRLARA VERİLEBİLECEK BİR ÖRNEK</a:t>
            </a:r>
            <a:br>
              <a:rPr lang="tr-TR" sz="2800" b="1" dirty="0"/>
            </a:br>
            <a:r>
              <a:rPr lang="tr-TR" sz="2800" dirty="0"/>
              <a:t> (24 Temmuz 2025 Öncesi)</a:t>
            </a:r>
          </a:p>
        </p:txBody>
      </p:sp>
      <p:sp>
        <p:nvSpPr>
          <p:cNvPr id="3" name="İçerik Yer Tutucusu 2">
            <a:extLst>
              <a:ext uri="{FF2B5EF4-FFF2-40B4-BE49-F238E27FC236}">
                <a16:creationId xmlns:a16="http://schemas.microsoft.com/office/drawing/2014/main" id="{68712E31-2C35-9C22-A70F-5CBB577E3187}"/>
              </a:ext>
            </a:extLst>
          </p:cNvPr>
          <p:cNvSpPr>
            <a:spLocks noGrp="1"/>
          </p:cNvSpPr>
          <p:nvPr>
            <p:ph idx="1"/>
          </p:nvPr>
        </p:nvSpPr>
        <p:spPr>
          <a:xfrm>
            <a:off x="838200" y="2406316"/>
            <a:ext cx="10515600" cy="3770647"/>
          </a:xfrm>
        </p:spPr>
        <p:txBody>
          <a:bodyPr/>
          <a:lstStyle/>
          <a:p>
            <a:pPr marL="0" indent="0" algn="ctr">
              <a:buNone/>
            </a:pPr>
            <a:r>
              <a:rPr lang="tr-TR" dirty="0"/>
              <a:t>Örnek: ADA firmasının 2024 yılında sahip olduğu  yatırım teşvik belgesi kapsamında;</a:t>
            </a:r>
          </a:p>
          <a:p>
            <a:pPr algn="just"/>
            <a:r>
              <a:rPr lang="tr-TR" dirty="0"/>
              <a:t>Toplam hedef yatırımı: 10.000.000-TL</a:t>
            </a:r>
          </a:p>
          <a:p>
            <a:pPr algn="just"/>
            <a:r>
              <a:rPr lang="tr-TR" dirty="0"/>
              <a:t>Yatırıma katkı oranı:  %40 </a:t>
            </a:r>
          </a:p>
          <a:p>
            <a:pPr algn="just"/>
            <a:r>
              <a:rPr lang="tr-TR" dirty="0"/>
              <a:t>Vergi indirim oranı: %70</a:t>
            </a:r>
          </a:p>
          <a:p>
            <a:pPr algn="just"/>
            <a:r>
              <a:rPr lang="tr-TR" dirty="0"/>
              <a:t>Harcama tutarı:2.500.000-TL</a:t>
            </a:r>
          </a:p>
          <a:p>
            <a:pPr algn="just"/>
            <a:r>
              <a:rPr lang="tr-TR" dirty="0"/>
              <a:t>Yatırıma katkı tutarı 10.000.000*0,40=4.000.000-TL olacaktır. </a:t>
            </a:r>
          </a:p>
          <a:p>
            <a:pPr algn="just"/>
            <a:endParaRPr lang="tr-TR" dirty="0"/>
          </a:p>
        </p:txBody>
      </p:sp>
    </p:spTree>
    <p:extLst>
      <p:ext uri="{BB962C8B-B14F-4D97-AF65-F5344CB8AC3E}">
        <p14:creationId xmlns:p14="http://schemas.microsoft.com/office/powerpoint/2010/main" val="2883948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99D1AA51-16CE-BD3D-E97D-C14B447422C6}"/>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EE6779E-7985-7C1E-501C-3A54AA3069E7}"/>
              </a:ext>
            </a:extLst>
          </p:cNvPr>
          <p:cNvSpPr>
            <a:spLocks noGrp="1"/>
          </p:cNvSpPr>
          <p:nvPr>
            <p:ph idx="1"/>
          </p:nvPr>
        </p:nvSpPr>
        <p:spPr>
          <a:xfrm>
            <a:off x="838200" y="385011"/>
            <a:ext cx="10515600" cy="5791952"/>
          </a:xfrm>
        </p:spPr>
        <p:txBody>
          <a:bodyPr>
            <a:normAutofit fontScale="92500" lnSpcReduction="20000"/>
          </a:bodyPr>
          <a:lstStyle/>
          <a:p>
            <a:pPr algn="just"/>
            <a:r>
              <a:rPr lang="tr-TR" dirty="0"/>
              <a:t>Bu tutarın yatırım döneminde yüzde 80’lik kısmına diğer faaliyetlerden elde edilecek kazanç uygulanabilecektir. Yatırım döneminde bir yatırım varsa 4.000.000*0,80=3.200.000-TL’lik tutara kadar diğer faaliyetlerden elde edilen gelir nedeniyle vergi ödenmez.</a:t>
            </a:r>
          </a:p>
          <a:p>
            <a:pPr algn="just"/>
            <a:r>
              <a:rPr lang="tr-TR" dirty="0"/>
              <a:t>Kalan yüzde %20’lik kısım ise işletme yani yatırım harcamasını bitirdik ardından işletme döneminde kullanacağız. Diğer kazançlara işletme döneminde uygulanmadığı için kalan 20’lik kısım yatırımdan elde edilen kazanç için kullanılabilecektir.</a:t>
            </a:r>
          </a:p>
          <a:p>
            <a:pPr algn="just"/>
            <a:r>
              <a:rPr lang="tr-TR" dirty="0"/>
              <a:t>1. Sınır gerçekleşen yatırım harcaması tutarı:2.500.000-TL</a:t>
            </a:r>
          </a:p>
          <a:p>
            <a:pPr algn="just"/>
            <a:r>
              <a:rPr lang="tr-TR" dirty="0"/>
              <a:t>2. Sınır teşvik belgesi üzerinde hedeflenen yatırım harcaması üzerinden hesaplanacak yatırım katkı tutarının bakanlar kurulunca belirlenen oranı dikkate alınarak (bu oran önce %50 idi sonra %100 oldu ve yeniden %80 hale geldi.)=3.200.000-TL</a:t>
            </a:r>
          </a:p>
          <a:p>
            <a:pPr algn="just"/>
            <a:r>
              <a:rPr lang="tr-TR" dirty="0"/>
              <a:t>Bu iki sınır yatırım döneminde diğer kazançlara uygulanacak matrah ve sonucunda ödeyeceği vergi için kıyaslanacaktır.</a:t>
            </a:r>
          </a:p>
          <a:p>
            <a:pPr algn="just"/>
            <a:r>
              <a:rPr lang="tr-TR" dirty="0"/>
              <a:t>Örnekte harcama tutarı olan 2.500.000-TL daha az olduğu için esas alınacak  sınır olacaktır.</a:t>
            </a:r>
          </a:p>
          <a:p>
            <a:pPr algn="just"/>
            <a:endParaRPr lang="tr-TR" dirty="0"/>
          </a:p>
        </p:txBody>
      </p:sp>
    </p:spTree>
    <p:extLst>
      <p:ext uri="{BB962C8B-B14F-4D97-AF65-F5344CB8AC3E}">
        <p14:creationId xmlns:p14="http://schemas.microsoft.com/office/powerpoint/2010/main" val="15822801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898C4C63-4F8E-47C7-65A6-82E09707BA62}"/>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33048830-A899-3BEC-60BE-4FB7BF20FBD1}"/>
              </a:ext>
            </a:extLst>
          </p:cNvPr>
          <p:cNvSpPr>
            <a:spLocks noGrp="1"/>
          </p:cNvSpPr>
          <p:nvPr>
            <p:ph type="title"/>
          </p:nvPr>
        </p:nvSpPr>
        <p:spPr/>
        <p:txBody>
          <a:bodyPr>
            <a:noAutofit/>
          </a:bodyPr>
          <a:lstStyle/>
          <a:p>
            <a:pPr algn="ctr"/>
            <a:r>
              <a:rPr lang="tr-TR" sz="2800" b="1" dirty="0"/>
              <a:t>İŞLETME DÖNEMİNDE DİĞER FAALİYETLERDEN ELDE EDİLEN KAZANÇLARA İNDİRİMLİ KURUMLAR VERGİSİ UYGULANABİLİR Mİ?</a:t>
            </a:r>
          </a:p>
        </p:txBody>
      </p:sp>
      <p:sp>
        <p:nvSpPr>
          <p:cNvPr id="3" name="İçerik Yer Tutucusu 2">
            <a:extLst>
              <a:ext uri="{FF2B5EF4-FFF2-40B4-BE49-F238E27FC236}">
                <a16:creationId xmlns:a16="http://schemas.microsoft.com/office/drawing/2014/main" id="{72DFF3B3-0A7F-0D6C-58CD-58244C6CFF25}"/>
              </a:ext>
            </a:extLst>
          </p:cNvPr>
          <p:cNvSpPr>
            <a:spLocks noGrp="1"/>
          </p:cNvSpPr>
          <p:nvPr>
            <p:ph idx="1"/>
          </p:nvPr>
        </p:nvSpPr>
        <p:spPr>
          <a:xfrm>
            <a:off x="838200" y="2034381"/>
            <a:ext cx="10515600" cy="2789238"/>
          </a:xfrm>
        </p:spPr>
        <p:txBody>
          <a:bodyPr/>
          <a:lstStyle/>
          <a:p>
            <a:pPr algn="just"/>
            <a:r>
              <a:rPr lang="tr-TR" dirty="0"/>
              <a:t>Yatırım tamamlandıktan sonra sadece bu yatırımla ilgili yani ana faaliyet olarak tabir edilecek kazanca indirimli kurumlar vergisi uygulanabilir. Diğer faaliyetlerden elde edilen kazançlara uygulanmaz. Başka bir teşvik belgesi var ise o belge için diğer kazanç uygulanır.</a:t>
            </a:r>
          </a:p>
        </p:txBody>
      </p:sp>
    </p:spTree>
    <p:extLst>
      <p:ext uri="{BB962C8B-B14F-4D97-AF65-F5344CB8AC3E}">
        <p14:creationId xmlns:p14="http://schemas.microsoft.com/office/powerpoint/2010/main" val="3477598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AE6FAECD-5CCE-D932-DA2D-2C436804BAEB}"/>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0988F095-E946-12DE-EB7F-8C114A295A78}"/>
              </a:ext>
            </a:extLst>
          </p:cNvPr>
          <p:cNvSpPr>
            <a:spLocks noGrp="1"/>
          </p:cNvSpPr>
          <p:nvPr>
            <p:ph type="title"/>
          </p:nvPr>
        </p:nvSpPr>
        <p:spPr/>
        <p:txBody>
          <a:bodyPr>
            <a:normAutofit/>
          </a:bodyPr>
          <a:lstStyle/>
          <a:p>
            <a:pPr algn="ctr"/>
            <a:r>
              <a:rPr lang="tr-TR" sz="3200" b="1" dirty="0"/>
              <a:t>VERGİ İNDİRİM ORANI NASIL HESAPLANIR?</a:t>
            </a:r>
          </a:p>
        </p:txBody>
      </p:sp>
      <p:sp>
        <p:nvSpPr>
          <p:cNvPr id="3" name="İçerik Yer Tutucusu 2">
            <a:extLst>
              <a:ext uri="{FF2B5EF4-FFF2-40B4-BE49-F238E27FC236}">
                <a16:creationId xmlns:a16="http://schemas.microsoft.com/office/drawing/2014/main" id="{90C83251-D9DA-C98F-ACC7-FDD76A7F4A17}"/>
              </a:ext>
            </a:extLst>
          </p:cNvPr>
          <p:cNvSpPr>
            <a:spLocks noGrp="1"/>
          </p:cNvSpPr>
          <p:nvPr>
            <p:ph idx="1"/>
          </p:nvPr>
        </p:nvSpPr>
        <p:spPr/>
        <p:txBody>
          <a:bodyPr/>
          <a:lstStyle/>
          <a:p>
            <a:pPr algn="just"/>
            <a:r>
              <a:rPr lang="tr-TR" dirty="0"/>
              <a:t>Örnekte vergi indirim oranı yüzde 70’tir. Uygulanacak vergi oranı kalan yüzde 30’dur. O dönem uygulanan kurumlar vergisi oranı %25 ise (25*0,30=7,5) %7,5 uygulanması gereken kurumlar vergisi oranıdır. Burada kurumlar vergisi %17,5 düşük uygulanacaktır. Yani %17,5 karlılığı yatırım katkı tutarı olacaktır.</a:t>
            </a:r>
          </a:p>
          <a:p>
            <a:pPr algn="just"/>
            <a:r>
              <a:rPr lang="tr-TR" dirty="0"/>
              <a:t>Yukarıda yer alan örneğin yatırım döneminde 2.500.000 harcama tutarı dikkate alınırsa  2.500.000/0,175=14.285.714,28- TL matraha %7,5 oranı uygulanabilir.</a:t>
            </a:r>
          </a:p>
          <a:p>
            <a:pPr algn="just"/>
            <a:endParaRPr lang="tr-TR" dirty="0"/>
          </a:p>
        </p:txBody>
      </p:sp>
    </p:spTree>
    <p:extLst>
      <p:ext uri="{BB962C8B-B14F-4D97-AF65-F5344CB8AC3E}">
        <p14:creationId xmlns:p14="http://schemas.microsoft.com/office/powerpoint/2010/main" val="11039969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7F4D0365-BE64-85DA-4199-411E82C52D25}"/>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86949117-6258-4CEC-F976-1E966E943C32}"/>
              </a:ext>
            </a:extLst>
          </p:cNvPr>
          <p:cNvSpPr>
            <a:spLocks noGrp="1"/>
          </p:cNvSpPr>
          <p:nvPr>
            <p:ph type="title"/>
          </p:nvPr>
        </p:nvSpPr>
        <p:spPr/>
        <p:txBody>
          <a:bodyPr>
            <a:normAutofit/>
          </a:bodyPr>
          <a:lstStyle/>
          <a:p>
            <a:pPr algn="ctr"/>
            <a:r>
              <a:rPr lang="tr-TR" sz="3200" b="1" dirty="0"/>
              <a:t>İNDİRİMLİ KURUMLAR VERGİSİ UYGULAMASINDA 3.DÜZENLEME İLE NE GİBİ DEĞİŞİKLİKLER OLDU?</a:t>
            </a:r>
          </a:p>
        </p:txBody>
      </p:sp>
      <p:sp>
        <p:nvSpPr>
          <p:cNvPr id="3" name="İçerik Yer Tutucusu 2">
            <a:extLst>
              <a:ext uri="{FF2B5EF4-FFF2-40B4-BE49-F238E27FC236}">
                <a16:creationId xmlns:a16="http://schemas.microsoft.com/office/drawing/2014/main" id="{0D737C3F-8C95-AAA0-946E-985FBBE8632A}"/>
              </a:ext>
            </a:extLst>
          </p:cNvPr>
          <p:cNvSpPr>
            <a:spLocks noGrp="1"/>
          </p:cNvSpPr>
          <p:nvPr>
            <p:ph idx="1"/>
          </p:nvPr>
        </p:nvSpPr>
        <p:spPr/>
        <p:txBody>
          <a:bodyPr/>
          <a:lstStyle/>
          <a:p>
            <a:pPr algn="just"/>
            <a:r>
              <a:rPr lang="tr-TR" dirty="0"/>
              <a:t>US-97 kodu 15-37 (imalat sanayi) yatırım teşvik belgesi kapsamındaki +15 puan yatırıma katkı oranı ve %100 vergi indirimi uygulaması 1 Ocak 2017'den itibaren gerçekleştirilen harcamalar için geçerli olacak şekilde, 22 Şubat 2017'de yürürlüğe girmiştir. </a:t>
            </a:r>
          </a:p>
          <a:p>
            <a:pPr algn="just"/>
            <a:r>
              <a:rPr lang="tr-TR" dirty="0"/>
              <a:t>Uygulama, 2017-2018 yıllarını kapsayacak şekilde genişletilmiş, daha sonra 31.12.2019 ve ardından 2022'ye kadar uzatılmıştır.</a:t>
            </a:r>
          </a:p>
          <a:p>
            <a:pPr algn="just"/>
            <a:r>
              <a:rPr lang="tr-TR" dirty="0"/>
              <a:t>US-97 kodu 15-37, Türkiye'de yatırım teşvik belgelerinde İmalat Sanayii sektörlerini ifade eder. Metal eşya sanayii, makine ve teçhizat imalatı, büro makineleri, elektrikli makine ve cihazlar, elektronik cihazlar, optik aletler ve taşıt araçları imalatını kapsar.</a:t>
            </a:r>
          </a:p>
          <a:p>
            <a:pPr algn="just"/>
            <a:endParaRPr lang="tr-TR" dirty="0"/>
          </a:p>
        </p:txBody>
      </p:sp>
    </p:spTree>
    <p:extLst>
      <p:ext uri="{BB962C8B-B14F-4D97-AF65-F5344CB8AC3E}">
        <p14:creationId xmlns:p14="http://schemas.microsoft.com/office/powerpoint/2010/main" val="2044404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42B6D01C-3716-95D3-0598-A86F289E02EC}"/>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385CC797-869E-AC4E-C230-44F154E73E44}"/>
              </a:ext>
            </a:extLst>
          </p:cNvPr>
          <p:cNvSpPr>
            <a:spLocks noGrp="1"/>
          </p:cNvSpPr>
          <p:nvPr>
            <p:ph type="title"/>
          </p:nvPr>
        </p:nvSpPr>
        <p:spPr/>
        <p:txBody>
          <a:bodyPr>
            <a:normAutofit/>
          </a:bodyPr>
          <a:lstStyle/>
          <a:p>
            <a:pPr algn="ctr"/>
            <a:r>
              <a:rPr lang="tr-TR" sz="3200" b="1" dirty="0"/>
              <a:t>BU DÜZENLEME HANGİ TARİH ARALIĞINDAKİ NE TÜR YATIRIMLARI KAPSIYOR?</a:t>
            </a:r>
          </a:p>
        </p:txBody>
      </p:sp>
      <p:sp>
        <p:nvSpPr>
          <p:cNvPr id="3" name="İçerik Yer Tutucusu 2">
            <a:extLst>
              <a:ext uri="{FF2B5EF4-FFF2-40B4-BE49-F238E27FC236}">
                <a16:creationId xmlns:a16="http://schemas.microsoft.com/office/drawing/2014/main" id="{E94D8416-02AC-5E09-F4C9-FF6E7E387C62}"/>
              </a:ext>
            </a:extLst>
          </p:cNvPr>
          <p:cNvSpPr>
            <a:spLocks noGrp="1"/>
          </p:cNvSpPr>
          <p:nvPr>
            <p:ph idx="1"/>
          </p:nvPr>
        </p:nvSpPr>
        <p:spPr/>
        <p:txBody>
          <a:bodyPr/>
          <a:lstStyle/>
          <a:p>
            <a:pPr algn="just"/>
            <a:r>
              <a:rPr lang="tr-TR" dirty="0"/>
              <a:t>01.01.2017-31.12.2022 tarihleri arasında US-97 KODU:15-37 düzenlenen yatırım teşvik belgelerinde yani imalat sanayisine yönelik yatırım katkı oranına 15 puan ilave edilmek suretiyle kurumlar vergisi oranı sıfır olarak uygulanmıştır. US-97 kodu 15-37, Türkiye'de yatırım teşvik belgelerinde İmalat Sanayii sektörlerini ifade eder. 31.12.2022 tarihine kadar kullanılmayan yatırıma katkı tutarları bu tarihten sonra kullanabiliyor. </a:t>
            </a:r>
          </a:p>
          <a:p>
            <a:pPr algn="just"/>
            <a:r>
              <a:rPr lang="tr-TR" dirty="0"/>
              <a:t>Yatırıma katkı tutarına gelen 15 puan hedef yatırıma değil fiilen yapılan harcamaya uygulanır.</a:t>
            </a:r>
          </a:p>
        </p:txBody>
      </p:sp>
    </p:spTree>
    <p:extLst>
      <p:ext uri="{BB962C8B-B14F-4D97-AF65-F5344CB8AC3E}">
        <p14:creationId xmlns:p14="http://schemas.microsoft.com/office/powerpoint/2010/main" val="37668032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9105D0D9-E1FF-95FC-CF5A-E449E0DC7970}"/>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B64ED85-B3BC-B9CE-1137-E9DE6BF7FB8E}"/>
              </a:ext>
            </a:extLst>
          </p:cNvPr>
          <p:cNvSpPr>
            <a:spLocks noGrp="1"/>
          </p:cNvSpPr>
          <p:nvPr>
            <p:ph idx="1"/>
          </p:nvPr>
        </p:nvSpPr>
        <p:spPr>
          <a:xfrm>
            <a:off x="723899" y="610350"/>
            <a:ext cx="10791825" cy="5518987"/>
          </a:xfrm>
        </p:spPr>
        <p:txBody>
          <a:bodyPr>
            <a:normAutofit lnSpcReduction="10000"/>
          </a:bodyPr>
          <a:lstStyle/>
          <a:p>
            <a:pPr marL="0" indent="0" algn="just">
              <a:buNone/>
            </a:pPr>
            <a:r>
              <a:rPr lang="tr-TR" b="1" dirty="0"/>
              <a:t>Örnek:</a:t>
            </a:r>
          </a:p>
          <a:p>
            <a:pPr algn="just"/>
            <a:r>
              <a:rPr lang="tr-TR" dirty="0"/>
              <a:t>Hedef yatırım :10.000.000-TL </a:t>
            </a:r>
          </a:p>
          <a:p>
            <a:pPr algn="just"/>
            <a:r>
              <a:rPr lang="tr-TR" dirty="0"/>
              <a:t>Yatırıma katkı oranı:0,30</a:t>
            </a:r>
          </a:p>
          <a:p>
            <a:pPr algn="just"/>
            <a:r>
              <a:rPr lang="tr-TR" dirty="0"/>
              <a:t>Yatırıma katkı tutarı:3.000.000-TL</a:t>
            </a:r>
          </a:p>
          <a:p>
            <a:pPr algn="just"/>
            <a:r>
              <a:rPr lang="tr-TR" dirty="0"/>
              <a:t>Harcama tutarı:2.000.000-TL</a:t>
            </a:r>
          </a:p>
          <a:p>
            <a:pPr algn="just"/>
            <a:r>
              <a:rPr lang="tr-TR" dirty="0"/>
              <a:t>Oran:0,15</a:t>
            </a:r>
          </a:p>
          <a:p>
            <a:pPr algn="just"/>
            <a:r>
              <a:rPr lang="tr-TR" dirty="0"/>
              <a:t>Ek katkı tutarı:300.000-TL olacaktır. Sınırlar kontrol edilirken harcama tutarı olarak 2.000.000+300.000=2.300.000-TL tutarı dikkate alınacaktır.</a:t>
            </a:r>
          </a:p>
          <a:p>
            <a:pPr algn="just"/>
            <a:r>
              <a:rPr lang="tr-TR" dirty="0"/>
              <a:t>1. sınır: 3.000.000-TL</a:t>
            </a:r>
          </a:p>
          <a:p>
            <a:pPr algn="just"/>
            <a:r>
              <a:rPr lang="tr-TR" dirty="0"/>
              <a:t>2. sınır:2.300.000-TL </a:t>
            </a:r>
          </a:p>
          <a:p>
            <a:pPr algn="just"/>
            <a:r>
              <a:rPr lang="tr-TR" dirty="0"/>
              <a:t>Küçük rakam olan 2.300.000-TL diğer kazancalar için esas alacağımız tutar olacaktır.</a:t>
            </a:r>
          </a:p>
          <a:p>
            <a:pPr algn="just"/>
            <a:endParaRPr lang="tr-TR" dirty="0"/>
          </a:p>
        </p:txBody>
      </p:sp>
    </p:spTree>
    <p:extLst>
      <p:ext uri="{BB962C8B-B14F-4D97-AF65-F5344CB8AC3E}">
        <p14:creationId xmlns:p14="http://schemas.microsoft.com/office/powerpoint/2010/main" val="21244631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D2803435-EB7A-298B-98B9-8F7E62CB2DF4}"/>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3875CA58-73AA-4FB3-FF55-17290E644BE1}"/>
              </a:ext>
            </a:extLst>
          </p:cNvPr>
          <p:cNvSpPr>
            <a:spLocks noGrp="1"/>
          </p:cNvSpPr>
          <p:nvPr>
            <p:ph type="title"/>
          </p:nvPr>
        </p:nvSpPr>
        <p:spPr/>
        <p:txBody>
          <a:bodyPr>
            <a:normAutofit/>
          </a:bodyPr>
          <a:lstStyle/>
          <a:p>
            <a:pPr algn="ctr"/>
            <a:r>
              <a:rPr lang="tr-TR" sz="3200" b="1" dirty="0"/>
              <a:t>İNDİRİMLİ KURUMLAR VERGİSİ UYGULAMASINDA 4.DÜZENLEME İLE NE GİBİ DEĞİŞİKLİKLER OLDU?</a:t>
            </a:r>
          </a:p>
        </p:txBody>
      </p:sp>
      <p:sp>
        <p:nvSpPr>
          <p:cNvPr id="3" name="İçerik Yer Tutucusu 2">
            <a:extLst>
              <a:ext uri="{FF2B5EF4-FFF2-40B4-BE49-F238E27FC236}">
                <a16:creationId xmlns:a16="http://schemas.microsoft.com/office/drawing/2014/main" id="{1ECED610-736F-2108-A005-51C3BE0A3AEA}"/>
              </a:ext>
            </a:extLst>
          </p:cNvPr>
          <p:cNvSpPr>
            <a:spLocks noGrp="1"/>
          </p:cNvSpPr>
          <p:nvPr>
            <p:ph idx="1"/>
          </p:nvPr>
        </p:nvSpPr>
        <p:spPr>
          <a:xfrm>
            <a:off x="838199" y="1825625"/>
            <a:ext cx="10647947" cy="4667250"/>
          </a:xfrm>
        </p:spPr>
        <p:txBody>
          <a:bodyPr>
            <a:normAutofit fontScale="92500" lnSpcReduction="20000"/>
          </a:bodyPr>
          <a:lstStyle/>
          <a:p>
            <a:pPr algn="just"/>
            <a:r>
              <a:rPr lang="tr-TR" dirty="0"/>
              <a:t>01.01.2022 tarihinden itibaren yapılacak yatırım harcamalarına uygulanmak üzere 7338 sayılı Kanunun ile Kurumlar Vergisi Kanununun 32/A maddesine ekleme yapılarak bazı borçlar için yatırım katkı tutarının kullanılması hakkı tanındı.</a:t>
            </a:r>
          </a:p>
          <a:p>
            <a:pPr algn="just"/>
            <a:r>
              <a:rPr lang="tr-TR" dirty="0"/>
              <a:t>Yatırım teşvik belgesi bazında yapılan yatırım harcamasına yatırıma katkı oranının uygulanmasıyla belirlenen tutarın %10’luk kısmı, kurumlar vergisi beyannamesinin verilmesi gereken ayı takip eden ikinci ayın sonuna kadar talep edilmesi şartıyla terkin suretiyle kullanılabilir.</a:t>
            </a:r>
          </a:p>
          <a:p>
            <a:pPr algn="just"/>
            <a:r>
              <a:rPr lang="tr-TR" dirty="0"/>
              <a:t>Terkin talebinde bulunulabilecek tutar, hak edilen yatırıma katkı tutarından indirimli kurumlar vergisi yoluyla kullanılan yatırıma katkı tutarının düşülmesinden sonra bulunan tutarın yarısından fazla olamaz.</a:t>
            </a:r>
          </a:p>
          <a:p>
            <a:pPr algn="just"/>
            <a:r>
              <a:rPr lang="tr-TR" dirty="0"/>
              <a:t>Diğer vergi borçlarından terkin edilebilecek toplam tutar, ilgili yatırım teşvik belgesi kapsamında fiilen yapılan yatırım harcamalarına, yatırıma katkı oranı uygulanmak suretiyle hesaplanan tutarın %10’undan fazla olamaz.</a:t>
            </a:r>
          </a:p>
          <a:p>
            <a:pPr algn="just"/>
            <a:endParaRPr lang="tr-TR" dirty="0"/>
          </a:p>
        </p:txBody>
      </p:sp>
    </p:spTree>
    <p:extLst>
      <p:ext uri="{BB962C8B-B14F-4D97-AF65-F5344CB8AC3E}">
        <p14:creationId xmlns:p14="http://schemas.microsoft.com/office/powerpoint/2010/main" val="14150738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62F562A4-AED9-03BE-ED18-722606ECFA39}"/>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66B1555-12E3-21C1-3EBF-2EDE4F16A592}"/>
              </a:ext>
            </a:extLst>
          </p:cNvPr>
          <p:cNvSpPr>
            <a:spLocks noGrp="1"/>
          </p:cNvSpPr>
          <p:nvPr>
            <p:ph idx="1"/>
          </p:nvPr>
        </p:nvSpPr>
        <p:spPr>
          <a:xfrm>
            <a:off x="628650" y="567990"/>
            <a:ext cx="11087100" cy="5947109"/>
          </a:xfrm>
        </p:spPr>
        <p:txBody>
          <a:bodyPr>
            <a:normAutofit fontScale="92500" lnSpcReduction="10000"/>
          </a:bodyPr>
          <a:lstStyle/>
          <a:p>
            <a:pPr marL="0" indent="0" algn="just">
              <a:buNone/>
            </a:pPr>
            <a:r>
              <a:rPr lang="tr-TR" b="1" dirty="0"/>
              <a:t>ÖRNEK:</a:t>
            </a:r>
          </a:p>
          <a:p>
            <a:pPr algn="just"/>
            <a:r>
              <a:rPr lang="tr-TR" dirty="0"/>
              <a:t>Toplam Yatırım Bedeli:5.000.000</a:t>
            </a:r>
          </a:p>
          <a:p>
            <a:pPr algn="just"/>
            <a:r>
              <a:rPr lang="tr-TR" dirty="0"/>
              <a:t>Yatırım Katkı Oranı:0,30</a:t>
            </a:r>
          </a:p>
          <a:p>
            <a:pPr algn="just"/>
            <a:r>
              <a:rPr lang="tr-TR" dirty="0"/>
              <a:t>Yatırım Katkı Tutarı:5.000.000*0,30=1.500.000-TL</a:t>
            </a:r>
          </a:p>
          <a:p>
            <a:pPr algn="just"/>
            <a:r>
              <a:rPr lang="tr-TR" dirty="0"/>
              <a:t>Önceki Dönemde Yararlanılan Yatırım Katkı Tutarı:600.000-TL</a:t>
            </a:r>
          </a:p>
          <a:p>
            <a:pPr algn="just"/>
            <a:r>
              <a:rPr lang="tr-TR" dirty="0"/>
              <a:t>Harcama Tutarı:2.500.000-TL </a:t>
            </a:r>
          </a:p>
          <a:p>
            <a:pPr marL="0" indent="0" algn="ctr">
              <a:buNone/>
            </a:pPr>
            <a:r>
              <a:rPr lang="tr-TR" b="1" dirty="0"/>
              <a:t>Yapılan harcama tutarına yatırım katkı tutarının uygulanması: </a:t>
            </a:r>
            <a:r>
              <a:rPr lang="tr-TR" dirty="0"/>
              <a:t>2.500.000*0,30=750.000-TL</a:t>
            </a:r>
          </a:p>
          <a:p>
            <a:pPr marL="0" indent="0" algn="ctr">
              <a:buNone/>
            </a:pPr>
            <a:r>
              <a:rPr lang="tr-TR" dirty="0"/>
              <a:t>Sonucun %10’u  kullanılabilecek borç terkin tutarı:</a:t>
            </a:r>
          </a:p>
          <a:p>
            <a:pPr marL="0" indent="0" algn="ctr">
              <a:buNone/>
            </a:pPr>
            <a:r>
              <a:rPr lang="tr-TR" dirty="0"/>
              <a:t>750.000-TL*0,10=75.000-TL</a:t>
            </a:r>
          </a:p>
          <a:p>
            <a:pPr marL="0" indent="0" algn="just">
              <a:buNone/>
            </a:pPr>
            <a:r>
              <a:rPr lang="tr-TR" dirty="0"/>
              <a:t>Borç tutarı terkin yapılabilecektir.</a:t>
            </a:r>
          </a:p>
          <a:p>
            <a:pPr marL="0" indent="0" algn="just">
              <a:buNone/>
            </a:pPr>
            <a:r>
              <a:rPr lang="tr-TR" dirty="0"/>
              <a:t>Terkin yapıldığında bu tutarın iki katı yatırım katkı tutarı kullanılmış sayılacaktır.</a:t>
            </a:r>
          </a:p>
          <a:p>
            <a:pPr marL="0" indent="0" algn="just">
              <a:buNone/>
            </a:pPr>
            <a:r>
              <a:rPr lang="tr-TR" dirty="0"/>
              <a:t>Hesaplama yapılırsa:75.000*2=150.000-TL kullanılmış olacaktır.</a:t>
            </a:r>
          </a:p>
          <a:p>
            <a:pPr algn="just"/>
            <a:endParaRPr lang="tr-TR" dirty="0"/>
          </a:p>
        </p:txBody>
      </p:sp>
    </p:spTree>
    <p:extLst>
      <p:ext uri="{BB962C8B-B14F-4D97-AF65-F5344CB8AC3E}">
        <p14:creationId xmlns:p14="http://schemas.microsoft.com/office/powerpoint/2010/main" val="22141603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69DCF318-C085-D47A-5969-3F2E72431420}"/>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3AE69AB-6994-EF88-241F-D7FE77093D29}"/>
              </a:ext>
            </a:extLst>
          </p:cNvPr>
          <p:cNvSpPr>
            <a:spLocks noGrp="1"/>
          </p:cNvSpPr>
          <p:nvPr>
            <p:ph idx="1"/>
          </p:nvPr>
        </p:nvSpPr>
        <p:spPr>
          <a:xfrm>
            <a:off x="838200" y="529389"/>
            <a:ext cx="10515600" cy="5647574"/>
          </a:xfrm>
        </p:spPr>
        <p:txBody>
          <a:bodyPr/>
          <a:lstStyle/>
          <a:p>
            <a:pPr marL="0" indent="0" algn="just">
              <a:buNone/>
            </a:pPr>
            <a:r>
              <a:rPr lang="tr-TR" dirty="0"/>
              <a:t>Önceki Dönemde Yararlanılan Yatırım Katkı Tutarı:600.000-TL</a:t>
            </a:r>
          </a:p>
          <a:p>
            <a:pPr marL="0" indent="0" algn="just">
              <a:buNone/>
            </a:pPr>
            <a:r>
              <a:rPr lang="tr-TR" dirty="0"/>
              <a:t>Bu dönem ilave kullanılmış sayılacak:150.000</a:t>
            </a:r>
          </a:p>
          <a:p>
            <a:pPr marL="0" indent="0" algn="just">
              <a:buNone/>
            </a:pPr>
            <a:r>
              <a:rPr lang="tr-TR" dirty="0"/>
              <a:t>Toplam:750.000-TL kullanılmış olacaktır. </a:t>
            </a:r>
          </a:p>
          <a:p>
            <a:pPr marL="0" indent="0" algn="just">
              <a:buNone/>
            </a:pPr>
            <a:r>
              <a:rPr lang="tr-TR" dirty="0"/>
              <a:t>Yatırım Katkı Tutarından Kalan:</a:t>
            </a:r>
          </a:p>
          <a:p>
            <a:pPr marL="0" indent="0" algn="just">
              <a:buNone/>
            </a:pPr>
            <a:r>
              <a:rPr lang="tr-TR" dirty="0"/>
              <a:t>1.500.000-TL-750.000-TL=750.000-TL </a:t>
            </a:r>
          </a:p>
          <a:p>
            <a:pPr marL="0" indent="0" algn="just">
              <a:buNone/>
            </a:pPr>
            <a:r>
              <a:rPr lang="tr-TR" b="1" dirty="0"/>
              <a:t>Bu tutarın yarısından fazlasına  terkin uygulanamaz.</a:t>
            </a:r>
          </a:p>
          <a:p>
            <a:pPr marL="0" indent="0" algn="just">
              <a:buNone/>
            </a:pPr>
            <a:r>
              <a:rPr lang="tr-TR" dirty="0"/>
              <a:t>750.000-TL /2=375.000-TL Her halde  terkin tutarı bu tutarı aşamaz.</a:t>
            </a:r>
          </a:p>
          <a:p>
            <a:pPr marL="0" indent="0" algn="just">
              <a:buNone/>
            </a:pPr>
            <a:r>
              <a:rPr lang="tr-TR" b="1" dirty="0"/>
              <a:t>Hangi Borçlar İçin Kullanılabilir?</a:t>
            </a:r>
          </a:p>
          <a:p>
            <a:pPr marL="0" indent="0" algn="just">
              <a:buNone/>
            </a:pPr>
            <a:r>
              <a:rPr lang="tr-TR" dirty="0"/>
              <a:t>Özel tüketim vergisi ve katma değer vergisi hariç olmak üzere tahakkuk etmiş diğer vergi borçlarından terkin edilmek suretiyle kullanılabilir.</a:t>
            </a:r>
          </a:p>
          <a:p>
            <a:pPr marL="0" indent="0" algn="just">
              <a:buNone/>
            </a:pPr>
            <a:endParaRPr lang="tr-TR" dirty="0"/>
          </a:p>
          <a:p>
            <a:pPr algn="just"/>
            <a:endParaRPr lang="tr-TR" dirty="0"/>
          </a:p>
        </p:txBody>
      </p:sp>
    </p:spTree>
    <p:extLst>
      <p:ext uri="{BB962C8B-B14F-4D97-AF65-F5344CB8AC3E}">
        <p14:creationId xmlns:p14="http://schemas.microsoft.com/office/powerpoint/2010/main" val="9669776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C9819FA8-8C06-2EB4-1A20-F13552117B87}"/>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506A28AA-B6B6-4E9D-883A-7630BA751BAF}"/>
              </a:ext>
            </a:extLst>
          </p:cNvPr>
          <p:cNvSpPr>
            <a:spLocks noGrp="1"/>
          </p:cNvSpPr>
          <p:nvPr>
            <p:ph type="title"/>
          </p:nvPr>
        </p:nvSpPr>
        <p:spPr>
          <a:xfrm>
            <a:off x="966788" y="1193800"/>
            <a:ext cx="10515600" cy="1325563"/>
          </a:xfrm>
        </p:spPr>
        <p:txBody>
          <a:bodyPr>
            <a:normAutofit/>
          </a:bodyPr>
          <a:lstStyle/>
          <a:p>
            <a:pPr algn="ctr"/>
            <a:r>
              <a:rPr lang="tr-TR" sz="3200" b="1" dirty="0"/>
              <a:t>TEŞVİKTEN YARARLANMA ŞARTLARI İHLAL EDİLİRSE NASIL BİR YAPTIRIM OLUR?</a:t>
            </a:r>
          </a:p>
        </p:txBody>
      </p:sp>
      <p:sp>
        <p:nvSpPr>
          <p:cNvPr id="5" name="İçerik Yer Tutucusu 4">
            <a:extLst>
              <a:ext uri="{FF2B5EF4-FFF2-40B4-BE49-F238E27FC236}">
                <a16:creationId xmlns:a16="http://schemas.microsoft.com/office/drawing/2014/main" id="{AC66BF79-9220-E207-DCAA-37B58D8D8EED}"/>
              </a:ext>
            </a:extLst>
          </p:cNvPr>
          <p:cNvSpPr>
            <a:spLocks noGrp="1"/>
          </p:cNvSpPr>
          <p:nvPr>
            <p:ph idx="1"/>
          </p:nvPr>
        </p:nvSpPr>
        <p:spPr>
          <a:xfrm>
            <a:off x="838200" y="3151188"/>
            <a:ext cx="10515600" cy="2074863"/>
          </a:xfrm>
        </p:spPr>
        <p:txBody>
          <a:bodyPr/>
          <a:lstStyle/>
          <a:p>
            <a:pPr algn="just"/>
            <a:r>
              <a:rPr lang="tr-TR" dirty="0"/>
              <a:t>İndirimli kurumlar vergisi yararlanma şartlarını ihlal edilmesi halinde geç  alınan vergi için faiz hesabı dışında vergi </a:t>
            </a:r>
            <a:r>
              <a:rPr lang="tr-TR" dirty="0" err="1"/>
              <a:t>ziyaı</a:t>
            </a:r>
            <a:r>
              <a:rPr lang="tr-TR" dirty="0"/>
              <a:t> yoktur. </a:t>
            </a:r>
          </a:p>
        </p:txBody>
      </p:sp>
    </p:spTree>
    <p:extLst>
      <p:ext uri="{BB962C8B-B14F-4D97-AF65-F5344CB8AC3E}">
        <p14:creationId xmlns:p14="http://schemas.microsoft.com/office/powerpoint/2010/main" val="35427235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AC4B68B7-F87D-3362-091E-58E35A5989D7}"/>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E284CD4E-D689-0E39-63A3-E5322DFC1AA5}"/>
              </a:ext>
            </a:extLst>
          </p:cNvPr>
          <p:cNvSpPr>
            <a:spLocks noGrp="1"/>
          </p:cNvSpPr>
          <p:nvPr>
            <p:ph type="title"/>
          </p:nvPr>
        </p:nvSpPr>
        <p:spPr>
          <a:xfrm>
            <a:off x="952500" y="750887"/>
            <a:ext cx="10515600" cy="1325563"/>
          </a:xfrm>
        </p:spPr>
        <p:txBody>
          <a:bodyPr>
            <a:normAutofit/>
          </a:bodyPr>
          <a:lstStyle/>
          <a:p>
            <a:pPr algn="ctr"/>
            <a:r>
              <a:rPr lang="tr-TR" sz="3200" b="1" dirty="0"/>
              <a:t>YATIRIM TEŞVİK BELGESİ DEVREDİLİRSE VERGİSEL DURUM NASIL OLUR?</a:t>
            </a:r>
          </a:p>
        </p:txBody>
      </p:sp>
      <p:sp>
        <p:nvSpPr>
          <p:cNvPr id="3" name="İçerik Yer Tutucusu 2">
            <a:extLst>
              <a:ext uri="{FF2B5EF4-FFF2-40B4-BE49-F238E27FC236}">
                <a16:creationId xmlns:a16="http://schemas.microsoft.com/office/drawing/2014/main" id="{7AFE3260-77FF-B023-8998-BD9ACF7E4217}"/>
              </a:ext>
            </a:extLst>
          </p:cNvPr>
          <p:cNvSpPr>
            <a:spLocks noGrp="1"/>
          </p:cNvSpPr>
          <p:nvPr>
            <p:ph idx="1"/>
          </p:nvPr>
        </p:nvSpPr>
        <p:spPr>
          <a:xfrm>
            <a:off x="952500" y="2717800"/>
            <a:ext cx="10515600" cy="2217738"/>
          </a:xfrm>
        </p:spPr>
        <p:txBody>
          <a:bodyPr/>
          <a:lstStyle/>
          <a:p>
            <a:pPr algn="just"/>
            <a:r>
              <a:rPr lang="tr-TR" dirty="0"/>
              <a:t>Teşvik belgesi faaliyete geçmeden önce devredilirse geri ödenmesi gerekir.</a:t>
            </a:r>
          </a:p>
          <a:p>
            <a:pPr algn="just"/>
            <a:r>
              <a:rPr lang="tr-TR" dirty="0"/>
              <a:t>Teşvik belgesinden faaliyete kısmen veya tamamen geçtikten sonra devredilirse devir tarihinde kadar hakları mevcuttur.</a:t>
            </a:r>
          </a:p>
          <a:p>
            <a:pPr algn="just"/>
            <a:endParaRPr lang="tr-TR" dirty="0"/>
          </a:p>
        </p:txBody>
      </p:sp>
    </p:spTree>
    <p:extLst>
      <p:ext uri="{BB962C8B-B14F-4D97-AF65-F5344CB8AC3E}">
        <p14:creationId xmlns:p14="http://schemas.microsoft.com/office/powerpoint/2010/main" val="34056833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7930E2E7-4845-D09F-FBF8-DB7DC8121301}"/>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884BE803-9A06-6536-A1C5-6EA39BCE4FBF}"/>
              </a:ext>
            </a:extLst>
          </p:cNvPr>
          <p:cNvSpPr>
            <a:spLocks noGrp="1"/>
          </p:cNvSpPr>
          <p:nvPr>
            <p:ph type="title"/>
          </p:nvPr>
        </p:nvSpPr>
        <p:spPr>
          <a:xfrm>
            <a:off x="838200" y="722312"/>
            <a:ext cx="10515600" cy="1325563"/>
          </a:xfrm>
        </p:spPr>
        <p:txBody>
          <a:bodyPr>
            <a:normAutofit/>
          </a:bodyPr>
          <a:lstStyle/>
          <a:p>
            <a:pPr algn="ctr"/>
            <a:r>
              <a:rPr lang="tr-TR" sz="3200" b="1" dirty="0"/>
              <a:t>YATIRIM TEŞVİK BELGESİNDEN ENDEKSLEME NASIL YAPILIR?</a:t>
            </a:r>
          </a:p>
        </p:txBody>
      </p:sp>
      <p:sp>
        <p:nvSpPr>
          <p:cNvPr id="3" name="İçerik Yer Tutucusu 2">
            <a:extLst>
              <a:ext uri="{FF2B5EF4-FFF2-40B4-BE49-F238E27FC236}">
                <a16:creationId xmlns:a16="http://schemas.microsoft.com/office/drawing/2014/main" id="{260690B7-DC85-82F3-292C-EAA95088E6E9}"/>
              </a:ext>
            </a:extLst>
          </p:cNvPr>
          <p:cNvSpPr>
            <a:spLocks noGrp="1"/>
          </p:cNvSpPr>
          <p:nvPr>
            <p:ph idx="1"/>
          </p:nvPr>
        </p:nvSpPr>
        <p:spPr>
          <a:xfrm>
            <a:off x="838200" y="2511425"/>
            <a:ext cx="10515600" cy="3146425"/>
          </a:xfrm>
        </p:spPr>
        <p:txBody>
          <a:bodyPr/>
          <a:lstStyle/>
          <a:p>
            <a:pPr algn="just"/>
            <a:r>
              <a:rPr lang="tr-TR" dirty="0"/>
              <a:t>Yatırım katkı tutarında endeksleme için yatırımın tamamlanması gerekir yararlanılmayan katkı tutarına yatırımın tamamlandığı hesap dönemini izleyen yıllarda ilgili yıllar için belirlenen değerleme oranı ile artırılarak yapılır. Yatırımın tamamlanması tarihi tamamlama için Sanayi ve Teknoloji Bakanlığı’na başvurudur.</a:t>
            </a:r>
          </a:p>
        </p:txBody>
      </p:sp>
    </p:spTree>
    <p:extLst>
      <p:ext uri="{BB962C8B-B14F-4D97-AF65-F5344CB8AC3E}">
        <p14:creationId xmlns:p14="http://schemas.microsoft.com/office/powerpoint/2010/main" val="17992620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D6476C20-5431-0555-D87C-E63BD3597824}"/>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019A6796-A947-416F-1B63-08FBB33D75E9}"/>
              </a:ext>
            </a:extLst>
          </p:cNvPr>
          <p:cNvSpPr>
            <a:spLocks noGrp="1"/>
          </p:cNvSpPr>
          <p:nvPr>
            <p:ph type="title"/>
          </p:nvPr>
        </p:nvSpPr>
        <p:spPr/>
        <p:txBody>
          <a:bodyPr>
            <a:normAutofit/>
          </a:bodyPr>
          <a:lstStyle/>
          <a:p>
            <a:pPr algn="ctr"/>
            <a:r>
              <a:rPr lang="tr-TR" sz="3200" b="1" dirty="0"/>
              <a:t>YATIRIM TEŞVİK BELGESİNDEN ENDEKSLEMEYE BİR ÖRNEK İLE AÇIKLAYALIM</a:t>
            </a:r>
          </a:p>
        </p:txBody>
      </p:sp>
      <p:sp>
        <p:nvSpPr>
          <p:cNvPr id="3" name="İçerik Yer Tutucusu 2">
            <a:extLst>
              <a:ext uri="{FF2B5EF4-FFF2-40B4-BE49-F238E27FC236}">
                <a16:creationId xmlns:a16="http://schemas.microsoft.com/office/drawing/2014/main" id="{47D91FE5-E43D-6C02-70CF-A5FD1BF14F9B}"/>
              </a:ext>
            </a:extLst>
          </p:cNvPr>
          <p:cNvSpPr>
            <a:spLocks noGrp="1"/>
          </p:cNvSpPr>
          <p:nvPr>
            <p:ph idx="1"/>
          </p:nvPr>
        </p:nvSpPr>
        <p:spPr>
          <a:xfrm>
            <a:off x="838199" y="1800225"/>
            <a:ext cx="10748963" cy="4376738"/>
          </a:xfrm>
        </p:spPr>
        <p:txBody>
          <a:bodyPr>
            <a:normAutofit lnSpcReduction="10000"/>
          </a:bodyPr>
          <a:lstStyle/>
          <a:p>
            <a:pPr marL="0" indent="0" algn="just">
              <a:buNone/>
            </a:pPr>
            <a:r>
              <a:rPr lang="tr-TR" b="1" dirty="0"/>
              <a:t>Örnek: </a:t>
            </a:r>
          </a:p>
          <a:p>
            <a:pPr marL="0" indent="0" algn="just">
              <a:buNone/>
            </a:pPr>
            <a:r>
              <a:rPr lang="tr-TR" dirty="0"/>
              <a:t>B firmasının yatırıma katkı tutarı 1.000.000-TL olsun. Bunun 850.000-TL’si kullanıldı ise kalan tutar 150.000 TL yatırımın tamamlandığı yılı izleyen yıldan itibaren endekslenecektir. </a:t>
            </a:r>
          </a:p>
          <a:p>
            <a:pPr marL="0" indent="0" algn="just">
              <a:buNone/>
            </a:pPr>
            <a:r>
              <a:rPr lang="tr-TR" dirty="0"/>
              <a:t>Yatırımın tamamlandığı yıl 2023 ise 2024 yılından itibaren endeksleme yapılabilecektir. Endeksleme yapılacak 2024’te  yeniden değerleme oranının %30 olduğunu kabul edelim.</a:t>
            </a:r>
          </a:p>
          <a:p>
            <a:pPr marL="0" indent="0" algn="ctr">
              <a:buNone/>
            </a:pPr>
            <a:r>
              <a:rPr lang="tr-TR" dirty="0"/>
              <a:t>150.000*0,30=45.000-TL</a:t>
            </a:r>
          </a:p>
          <a:p>
            <a:pPr algn="just"/>
            <a:r>
              <a:rPr lang="tr-TR" dirty="0"/>
              <a:t>Yeni değer:150.000+45.000=195.000-TL olacaktır. Yani 195.000-TL katkı tutarı kadar  vergi eksik ödenebilir.</a:t>
            </a:r>
          </a:p>
          <a:p>
            <a:pPr algn="just"/>
            <a:endParaRPr lang="tr-TR" dirty="0"/>
          </a:p>
        </p:txBody>
      </p:sp>
    </p:spTree>
    <p:extLst>
      <p:ext uri="{BB962C8B-B14F-4D97-AF65-F5344CB8AC3E}">
        <p14:creationId xmlns:p14="http://schemas.microsoft.com/office/powerpoint/2010/main" val="15414165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3834C0B2-1E60-E6E3-E789-B91333B6DE3C}"/>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ECE1A2EF-9089-42BD-3EE7-9E56FBA7EBF3}"/>
              </a:ext>
            </a:extLst>
          </p:cNvPr>
          <p:cNvSpPr>
            <a:spLocks noGrp="1"/>
          </p:cNvSpPr>
          <p:nvPr>
            <p:ph type="title"/>
          </p:nvPr>
        </p:nvSpPr>
        <p:spPr>
          <a:xfrm>
            <a:off x="838200" y="897730"/>
            <a:ext cx="10515600" cy="1325563"/>
          </a:xfrm>
        </p:spPr>
        <p:txBody>
          <a:bodyPr>
            <a:noAutofit/>
          </a:bodyPr>
          <a:lstStyle/>
          <a:p>
            <a:pPr algn="ctr"/>
            <a:r>
              <a:rPr lang="tr-TR" sz="3200" b="1" dirty="0"/>
              <a:t>YATIRIM BELGESİNDE HEDEF YATIRIMIN ÜZERİNDE YAPILAN HARCAMALAR NEDENİYLE KAZANILAN İNDİRİM NE ZAMAN KULLANILIR?</a:t>
            </a:r>
          </a:p>
        </p:txBody>
      </p:sp>
      <p:sp>
        <p:nvSpPr>
          <p:cNvPr id="3" name="İçerik Yer Tutucusu 2">
            <a:extLst>
              <a:ext uri="{FF2B5EF4-FFF2-40B4-BE49-F238E27FC236}">
                <a16:creationId xmlns:a16="http://schemas.microsoft.com/office/drawing/2014/main" id="{0482E33F-CA8A-7058-7484-6DAB519E685B}"/>
              </a:ext>
            </a:extLst>
          </p:cNvPr>
          <p:cNvSpPr>
            <a:spLocks noGrp="1"/>
          </p:cNvSpPr>
          <p:nvPr>
            <p:ph idx="1"/>
          </p:nvPr>
        </p:nvSpPr>
        <p:spPr>
          <a:xfrm>
            <a:off x="838200" y="3151188"/>
            <a:ext cx="10515600" cy="2146300"/>
          </a:xfrm>
        </p:spPr>
        <p:txBody>
          <a:bodyPr/>
          <a:lstStyle/>
          <a:p>
            <a:pPr algn="just"/>
            <a:r>
              <a:rPr lang="tr-TR" dirty="0"/>
              <a:t>Yatırım belgesinde hedeflenen yatırımın üzerine çıkılması halinde bu harcamalar nedeniyle hak kazanılan yatırım katkı tutarları ancak Sanayi ve Teknoloji Bakanlığı’nın onayının ardından kullanılabilir.</a:t>
            </a:r>
          </a:p>
        </p:txBody>
      </p:sp>
    </p:spTree>
    <p:extLst>
      <p:ext uri="{BB962C8B-B14F-4D97-AF65-F5344CB8AC3E}">
        <p14:creationId xmlns:p14="http://schemas.microsoft.com/office/powerpoint/2010/main" val="9752701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2A766C0F-3FCE-C37B-DD2C-BD4AC157413C}"/>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D6C1737F-B265-FA49-5805-5F4F5319A1C9}"/>
              </a:ext>
            </a:extLst>
          </p:cNvPr>
          <p:cNvSpPr>
            <a:spLocks noGrp="1"/>
          </p:cNvSpPr>
          <p:nvPr>
            <p:ph type="title"/>
          </p:nvPr>
        </p:nvSpPr>
        <p:spPr>
          <a:xfrm>
            <a:off x="838199" y="779463"/>
            <a:ext cx="10515600" cy="1325563"/>
          </a:xfrm>
        </p:spPr>
        <p:txBody>
          <a:bodyPr>
            <a:normAutofit/>
          </a:bodyPr>
          <a:lstStyle/>
          <a:p>
            <a:pPr algn="ctr"/>
            <a:r>
              <a:rPr lang="tr-TR" sz="3200" b="1" dirty="0"/>
              <a:t>YILLARA SARİ İNŞAAT VE ONARIM KAZANCI TEŞVİK KAPSAMINDA İNDİRİME KONU EDİLEBİLİR Mİ?</a:t>
            </a:r>
          </a:p>
        </p:txBody>
      </p:sp>
      <p:sp>
        <p:nvSpPr>
          <p:cNvPr id="3" name="İçerik Yer Tutucusu 2">
            <a:extLst>
              <a:ext uri="{FF2B5EF4-FFF2-40B4-BE49-F238E27FC236}">
                <a16:creationId xmlns:a16="http://schemas.microsoft.com/office/drawing/2014/main" id="{662CD6AC-8200-2A2D-C83E-03E952AEC84F}"/>
              </a:ext>
            </a:extLst>
          </p:cNvPr>
          <p:cNvSpPr>
            <a:spLocks noGrp="1"/>
          </p:cNvSpPr>
          <p:nvPr>
            <p:ph idx="1"/>
          </p:nvPr>
        </p:nvSpPr>
        <p:spPr>
          <a:xfrm>
            <a:off x="1014412" y="2542381"/>
            <a:ext cx="10163175" cy="1773238"/>
          </a:xfrm>
        </p:spPr>
        <p:txBody>
          <a:bodyPr/>
          <a:lstStyle/>
          <a:p>
            <a:pPr algn="just"/>
            <a:r>
              <a:rPr lang="tr-TR" dirty="0"/>
              <a:t>Yıllara sari işin bitiminde elde edilen kazançlar da diğer faaliyetlerden elde edilen kazanç olarak ilgili firma tarafından değerlendirilebilecektir.</a:t>
            </a:r>
          </a:p>
        </p:txBody>
      </p:sp>
    </p:spTree>
    <p:extLst>
      <p:ext uri="{BB962C8B-B14F-4D97-AF65-F5344CB8AC3E}">
        <p14:creationId xmlns:p14="http://schemas.microsoft.com/office/powerpoint/2010/main" val="16922665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5E35BAF5-6CBB-2B01-635C-896268583DF1}"/>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261DD264-6EC5-7C8F-2754-E4E8EB785640}"/>
              </a:ext>
            </a:extLst>
          </p:cNvPr>
          <p:cNvSpPr>
            <a:spLocks noGrp="1"/>
          </p:cNvSpPr>
          <p:nvPr>
            <p:ph type="title"/>
          </p:nvPr>
        </p:nvSpPr>
        <p:spPr>
          <a:xfrm>
            <a:off x="838200" y="508000"/>
            <a:ext cx="10515600" cy="1325563"/>
          </a:xfrm>
        </p:spPr>
        <p:txBody>
          <a:bodyPr>
            <a:normAutofit/>
          </a:bodyPr>
          <a:lstStyle/>
          <a:p>
            <a:pPr algn="ctr"/>
            <a:r>
              <a:rPr lang="tr-TR" sz="3200" b="1" dirty="0"/>
              <a:t>TEŞVİK BELGESİNİN KAPSAMI  İLE ORANI DEĞİŞTİĞİNDE NASIL BİR YOL İZLENİR?</a:t>
            </a:r>
          </a:p>
        </p:txBody>
      </p:sp>
      <p:sp>
        <p:nvSpPr>
          <p:cNvPr id="3" name="İçerik Yer Tutucusu 2">
            <a:extLst>
              <a:ext uri="{FF2B5EF4-FFF2-40B4-BE49-F238E27FC236}">
                <a16:creationId xmlns:a16="http://schemas.microsoft.com/office/drawing/2014/main" id="{1735B016-3288-AC08-BD6C-7E39111378D9}"/>
              </a:ext>
            </a:extLst>
          </p:cNvPr>
          <p:cNvSpPr>
            <a:spLocks noGrp="1"/>
          </p:cNvSpPr>
          <p:nvPr>
            <p:ph idx="1"/>
          </p:nvPr>
        </p:nvSpPr>
        <p:spPr>
          <a:xfrm>
            <a:off x="838200" y="2174875"/>
            <a:ext cx="10515600" cy="3125788"/>
          </a:xfrm>
        </p:spPr>
        <p:txBody>
          <a:bodyPr/>
          <a:lstStyle/>
          <a:p>
            <a:pPr algn="just"/>
            <a:r>
              <a:rPr lang="tr-TR" dirty="0"/>
              <a:t>Genel kapsamda alınan teşvik belgeleri bölgesel hale geldiğinde daha önce yapılmış harcamalar nedeniyle yatırıma katkı tutarı hesabına dahil edilebilecektir.</a:t>
            </a:r>
          </a:p>
          <a:p>
            <a:pPr algn="just"/>
            <a:r>
              <a:rPr lang="tr-TR" dirty="0"/>
              <a:t>Teşvik belgesinde vergi oranı ile katkı oranı değiştiğinde yeni oranlar dikkate alınacaktır. Oran uygulanırken tüm harcamalar toplamı dikkate alınır.</a:t>
            </a:r>
          </a:p>
          <a:p>
            <a:pPr algn="just"/>
            <a:endParaRPr lang="tr-TR" dirty="0"/>
          </a:p>
        </p:txBody>
      </p:sp>
    </p:spTree>
    <p:extLst>
      <p:ext uri="{BB962C8B-B14F-4D97-AF65-F5344CB8AC3E}">
        <p14:creationId xmlns:p14="http://schemas.microsoft.com/office/powerpoint/2010/main" val="24348108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C741B564-5BD7-97CF-09CF-6169C8B8C4FC}"/>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130A81C1-43F5-2983-140C-E12DF0E9BFDB}"/>
              </a:ext>
            </a:extLst>
          </p:cNvPr>
          <p:cNvSpPr>
            <a:spLocks noGrp="1"/>
          </p:cNvSpPr>
          <p:nvPr>
            <p:ph type="title"/>
          </p:nvPr>
        </p:nvSpPr>
        <p:spPr>
          <a:xfrm>
            <a:off x="838200" y="565943"/>
            <a:ext cx="10515600" cy="1325563"/>
          </a:xfrm>
        </p:spPr>
        <p:txBody>
          <a:bodyPr>
            <a:normAutofit/>
          </a:bodyPr>
          <a:lstStyle/>
          <a:p>
            <a:pPr algn="ctr"/>
            <a:r>
              <a:rPr lang="tr-TR" sz="3200" b="1" dirty="0"/>
              <a:t>KOMPLE YATIRIMLARDA DİĞER KAZANÇ UYGULAMASI NASIL OLUR? </a:t>
            </a:r>
          </a:p>
        </p:txBody>
      </p:sp>
      <p:sp>
        <p:nvSpPr>
          <p:cNvPr id="3" name="İçerik Yer Tutucusu 2">
            <a:extLst>
              <a:ext uri="{FF2B5EF4-FFF2-40B4-BE49-F238E27FC236}">
                <a16:creationId xmlns:a16="http://schemas.microsoft.com/office/drawing/2014/main" id="{8A277D0C-2A8A-E49A-01C8-A2171841C7AB}"/>
              </a:ext>
            </a:extLst>
          </p:cNvPr>
          <p:cNvSpPr>
            <a:spLocks noGrp="1"/>
          </p:cNvSpPr>
          <p:nvPr>
            <p:ph idx="1"/>
          </p:nvPr>
        </p:nvSpPr>
        <p:spPr>
          <a:xfrm>
            <a:off x="838200" y="2097087"/>
            <a:ext cx="10515600" cy="3532188"/>
          </a:xfrm>
        </p:spPr>
        <p:txBody>
          <a:bodyPr/>
          <a:lstStyle/>
          <a:p>
            <a:pPr algn="just"/>
            <a:r>
              <a:rPr lang="tr-TR" dirty="0"/>
              <a:t>Komple yatırımlarda yatırım döneminde diğer faaliyetlerden elde edilen gelirlere sınırlara dikkate ederek indirimler uygulanabilir.</a:t>
            </a:r>
          </a:p>
          <a:p>
            <a:pPr algn="just"/>
            <a:r>
              <a:rPr lang="tr-TR" dirty="0"/>
              <a:t>Komple yeni yatırım firmasının bir başka gelir yoksa indirim için  işletme dönemini beklemesi gerekir.</a:t>
            </a:r>
          </a:p>
          <a:p>
            <a:pPr algn="just"/>
            <a:r>
              <a:rPr lang="tr-TR" dirty="0"/>
              <a:t>Komple yatırımda firmanın daha önce bir devam eden bir işi varsa o iş nedeniyle elde edilen kazançlar diğer faaliyetlerden elde edilen kazanç olarak dikkate alınır.</a:t>
            </a:r>
          </a:p>
          <a:p>
            <a:pPr algn="just"/>
            <a:endParaRPr lang="tr-TR" dirty="0"/>
          </a:p>
        </p:txBody>
      </p:sp>
    </p:spTree>
    <p:extLst>
      <p:ext uri="{BB962C8B-B14F-4D97-AF65-F5344CB8AC3E}">
        <p14:creationId xmlns:p14="http://schemas.microsoft.com/office/powerpoint/2010/main" val="19367136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86C2A45-D243-3E24-742C-44A6DC236A47}"/>
              </a:ext>
            </a:extLst>
          </p:cNvPr>
          <p:cNvSpPr>
            <a:spLocks noGrp="1"/>
          </p:cNvSpPr>
          <p:nvPr>
            <p:ph type="title"/>
          </p:nvPr>
        </p:nvSpPr>
        <p:spPr/>
        <p:txBody>
          <a:bodyPr>
            <a:normAutofit/>
          </a:bodyPr>
          <a:lstStyle/>
          <a:p>
            <a:pPr algn="ctr"/>
            <a:r>
              <a:rPr lang="tr-TR" sz="3200" b="1" dirty="0"/>
              <a:t>İNDİRİMLİ KURUMLAR VERGİSİ UYGULAMASINDA 4.DÜZENLEME İLE NE GİBİ DEĞİŞİKLİKLER OLDU?</a:t>
            </a:r>
          </a:p>
        </p:txBody>
      </p:sp>
      <p:sp>
        <p:nvSpPr>
          <p:cNvPr id="3" name="İçerik Yer Tutucusu 2">
            <a:extLst>
              <a:ext uri="{FF2B5EF4-FFF2-40B4-BE49-F238E27FC236}">
                <a16:creationId xmlns:a16="http://schemas.microsoft.com/office/drawing/2014/main" id="{7458B3D9-0D51-B491-8E65-08B241B57CFF}"/>
              </a:ext>
            </a:extLst>
          </p:cNvPr>
          <p:cNvSpPr>
            <a:spLocks noGrp="1"/>
          </p:cNvSpPr>
          <p:nvPr>
            <p:ph idx="1"/>
          </p:nvPr>
        </p:nvSpPr>
        <p:spPr/>
        <p:txBody>
          <a:bodyPr>
            <a:normAutofit fontScale="92500" lnSpcReduction="10000"/>
          </a:bodyPr>
          <a:lstStyle/>
          <a:p>
            <a:pPr algn="just"/>
            <a:r>
              <a:rPr lang="tr-TR" dirty="0"/>
              <a:t>30 Mayıs 2025 tarihli Resmi Gazete ‘de yayımlanan (2025/9903 sayılı karar) yeni yatırım teşvik sistemi, stratejik ve yerel hamle yatırımlarına yönelik düzenleme yapıldı.</a:t>
            </a:r>
          </a:p>
          <a:p>
            <a:pPr algn="just"/>
            <a:r>
              <a:rPr lang="tr-TR" dirty="0"/>
              <a:t>Bu düzenlemeye binaen 04.09.2025 tarih ve 33007 sayılı Resmi Gazetede yayınlanan tebliğ ile:</a:t>
            </a:r>
          </a:p>
          <a:p>
            <a:pPr algn="just"/>
            <a:r>
              <a:rPr lang="tr-TR" dirty="0"/>
              <a:t>16 Haziran 2025’ten önce teşvik başvurusu yapan şirketlerin eski düzenlemeye tabi olacağı,</a:t>
            </a:r>
          </a:p>
          <a:p>
            <a:pPr algn="just"/>
            <a:r>
              <a:rPr lang="tr-TR" dirty="0"/>
              <a:t>24 Temmuz 2025’ten sonra teşvik belgesi alan şirketlerin ise yeni düzenlemelere göre indirimden yararlanacağı,</a:t>
            </a:r>
          </a:p>
          <a:p>
            <a:pPr algn="just"/>
            <a:r>
              <a:rPr lang="tr-TR" dirty="0"/>
              <a:t>Kararın yayın tarihinden 31.12.2030 tarihine kadar yapılacak başvurular için geçerli olacağı,</a:t>
            </a:r>
          </a:p>
          <a:p>
            <a:pPr algn="just"/>
            <a:endParaRPr lang="tr-TR" dirty="0"/>
          </a:p>
        </p:txBody>
      </p:sp>
    </p:spTree>
    <p:extLst>
      <p:ext uri="{BB962C8B-B14F-4D97-AF65-F5344CB8AC3E}">
        <p14:creationId xmlns:p14="http://schemas.microsoft.com/office/powerpoint/2010/main" val="27660061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5988730-EDCF-515D-47B7-733295ED077C}"/>
              </a:ext>
            </a:extLst>
          </p:cNvPr>
          <p:cNvSpPr>
            <a:spLocks noGrp="1"/>
          </p:cNvSpPr>
          <p:nvPr>
            <p:ph type="title"/>
          </p:nvPr>
        </p:nvSpPr>
        <p:spPr/>
        <p:txBody>
          <a:bodyPr>
            <a:normAutofit/>
          </a:bodyPr>
          <a:lstStyle/>
          <a:p>
            <a:pPr algn="ctr"/>
            <a:r>
              <a:rPr lang="tr-TR" sz="3200" b="1" dirty="0"/>
              <a:t>YENİ YATIRIM TEŞVİK PROGRAMI HANGİ FAALİYETLERİ DESTEKLEYECEK?</a:t>
            </a:r>
          </a:p>
        </p:txBody>
      </p:sp>
      <p:sp>
        <p:nvSpPr>
          <p:cNvPr id="3" name="İçerik Yer Tutucusu 2">
            <a:extLst>
              <a:ext uri="{FF2B5EF4-FFF2-40B4-BE49-F238E27FC236}">
                <a16:creationId xmlns:a16="http://schemas.microsoft.com/office/drawing/2014/main" id="{ECAD6A1D-5A65-13AB-4D55-756047DA7DE2}"/>
              </a:ext>
            </a:extLst>
          </p:cNvPr>
          <p:cNvSpPr>
            <a:spLocks noGrp="1"/>
          </p:cNvSpPr>
          <p:nvPr>
            <p:ph idx="1"/>
          </p:nvPr>
        </p:nvSpPr>
        <p:spPr/>
        <p:txBody>
          <a:bodyPr/>
          <a:lstStyle/>
          <a:p>
            <a:pPr algn="just"/>
            <a:r>
              <a:rPr lang="tr-TR" dirty="0"/>
              <a:t>Destek verilecek programlar ana başlıkları şu şekilde olacak; </a:t>
            </a:r>
          </a:p>
          <a:p>
            <a:pPr lvl="1" algn="just"/>
            <a:r>
              <a:rPr lang="tr-TR" sz="2800" dirty="0"/>
              <a:t>Teknoloji Hamlesi Programı,</a:t>
            </a:r>
          </a:p>
          <a:p>
            <a:pPr lvl="1" algn="just"/>
            <a:r>
              <a:rPr lang="tr-TR" sz="2800" dirty="0"/>
              <a:t>Yerel Kalkınma Hamlesi Programı,</a:t>
            </a:r>
          </a:p>
          <a:p>
            <a:pPr lvl="1" algn="just"/>
            <a:r>
              <a:rPr lang="tr-TR" sz="2800" dirty="0"/>
              <a:t>Stratejik Hamle Programı,</a:t>
            </a:r>
          </a:p>
          <a:p>
            <a:pPr lvl="1" algn="just"/>
            <a:r>
              <a:rPr lang="tr-TR" sz="2800" dirty="0"/>
              <a:t>Öncelikli Yatırımlar Teşvik Sistemi,</a:t>
            </a:r>
          </a:p>
          <a:p>
            <a:pPr lvl="1" algn="just"/>
            <a:r>
              <a:rPr lang="tr-TR" sz="2800" dirty="0"/>
              <a:t>Hedef Yatırımlar Teşvik Sistemi </a:t>
            </a:r>
          </a:p>
          <a:p>
            <a:pPr marL="457200" lvl="1" indent="0" algn="just">
              <a:buNone/>
            </a:pPr>
            <a:r>
              <a:rPr lang="tr-TR" sz="2800" dirty="0"/>
              <a:t>program dahilince desteklenecek yatırımlar bakanlık tarafından belirlenmesine karar verildi.</a:t>
            </a:r>
          </a:p>
        </p:txBody>
      </p:sp>
    </p:spTree>
    <p:extLst>
      <p:ext uri="{BB962C8B-B14F-4D97-AF65-F5344CB8AC3E}">
        <p14:creationId xmlns:p14="http://schemas.microsoft.com/office/powerpoint/2010/main" val="41656451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953D2E-7AD7-DCF3-C633-EE92C7EEF6E2}"/>
              </a:ext>
            </a:extLst>
          </p:cNvPr>
          <p:cNvSpPr>
            <a:spLocks noGrp="1"/>
          </p:cNvSpPr>
          <p:nvPr>
            <p:ph type="title"/>
          </p:nvPr>
        </p:nvSpPr>
        <p:spPr/>
        <p:txBody>
          <a:bodyPr>
            <a:normAutofit/>
          </a:bodyPr>
          <a:lstStyle/>
          <a:p>
            <a:pPr algn="ctr"/>
            <a:r>
              <a:rPr lang="tr-TR" sz="3200" b="1" dirty="0"/>
              <a:t>YENİ YATIRIM TEŞVİK PROGRAMINDA YAPILAN DÜZENLEMELER NELERDİR?</a:t>
            </a:r>
          </a:p>
        </p:txBody>
      </p:sp>
      <p:sp>
        <p:nvSpPr>
          <p:cNvPr id="3" name="İçerik Yer Tutucusu 2">
            <a:extLst>
              <a:ext uri="{FF2B5EF4-FFF2-40B4-BE49-F238E27FC236}">
                <a16:creationId xmlns:a16="http://schemas.microsoft.com/office/drawing/2014/main" id="{F421F304-D12F-D0F6-C693-A91A8BFD1AE5}"/>
              </a:ext>
            </a:extLst>
          </p:cNvPr>
          <p:cNvSpPr>
            <a:spLocks noGrp="1"/>
          </p:cNvSpPr>
          <p:nvPr>
            <p:ph idx="1"/>
          </p:nvPr>
        </p:nvSpPr>
        <p:spPr/>
        <p:txBody>
          <a:bodyPr>
            <a:normAutofit/>
          </a:bodyPr>
          <a:lstStyle/>
          <a:p>
            <a:pPr algn="just"/>
            <a:r>
              <a:rPr lang="tr-TR" dirty="0"/>
              <a:t>Vergi indirim oranı %60 olarak sabitlendi,</a:t>
            </a:r>
          </a:p>
          <a:p>
            <a:pPr algn="just"/>
            <a:r>
              <a:rPr lang="tr-TR" dirty="0"/>
              <a:t>Diğer faaliyetlerden kullanılabilecek yatırım katkı oranı %80 iken %50’ye düşürüldü,</a:t>
            </a:r>
          </a:p>
          <a:p>
            <a:pPr algn="just"/>
            <a:r>
              <a:rPr lang="tr-TR" dirty="0"/>
              <a:t>İndirimli kurumlar vergisi uygulaması, indirim hakkının kullanılabileceği matrahın bulunduğu ilk hesap dönemi dahil olmak üzere en fazla 10 hesap dönemi ile sınırlandırıldı,</a:t>
            </a:r>
          </a:p>
          <a:p>
            <a:pPr algn="just"/>
            <a:r>
              <a:rPr lang="tr-TR" dirty="0"/>
              <a:t>Birden fazla teşvik belgesi için 10 yıllık süre ayrı ayrı takip edilecek,</a:t>
            </a:r>
          </a:p>
          <a:p>
            <a:pPr algn="just"/>
            <a:r>
              <a:rPr lang="tr-TR" dirty="0"/>
              <a:t>Teşvik belgesi devir edilmesi halinde 10 yıllık süre yeniden başlamayacak, devir alan kalan süreyi kullanacak,</a:t>
            </a:r>
          </a:p>
          <a:p>
            <a:pPr algn="just"/>
            <a:endParaRPr lang="tr-TR" dirty="0"/>
          </a:p>
        </p:txBody>
      </p:sp>
    </p:spTree>
    <p:extLst>
      <p:ext uri="{BB962C8B-B14F-4D97-AF65-F5344CB8AC3E}">
        <p14:creationId xmlns:p14="http://schemas.microsoft.com/office/powerpoint/2010/main" val="23919908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C51D5F6A-64A3-6874-94B3-6822F2010A92}"/>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FC3E56BD-4475-C8A4-F751-07A3F0A65CF7}"/>
              </a:ext>
            </a:extLst>
          </p:cNvPr>
          <p:cNvSpPr>
            <a:spLocks noGrp="1"/>
          </p:cNvSpPr>
          <p:nvPr>
            <p:ph type="title"/>
          </p:nvPr>
        </p:nvSpPr>
        <p:spPr/>
        <p:txBody>
          <a:bodyPr>
            <a:normAutofit/>
          </a:bodyPr>
          <a:lstStyle/>
          <a:p>
            <a:pPr algn="ctr"/>
            <a:r>
              <a:rPr lang="tr-TR" sz="3200" b="1" dirty="0"/>
              <a:t>YENİ YATIRIM TEŞVİK PROGRAMINDA YAPILAN DÜZENLEMELER NELERDİR?</a:t>
            </a:r>
          </a:p>
        </p:txBody>
      </p:sp>
      <p:sp>
        <p:nvSpPr>
          <p:cNvPr id="3" name="İçerik Yer Tutucusu 2">
            <a:extLst>
              <a:ext uri="{FF2B5EF4-FFF2-40B4-BE49-F238E27FC236}">
                <a16:creationId xmlns:a16="http://schemas.microsoft.com/office/drawing/2014/main" id="{5B7A3411-92E3-A79C-69FD-112FABA2FFCD}"/>
              </a:ext>
            </a:extLst>
          </p:cNvPr>
          <p:cNvSpPr>
            <a:spLocks noGrp="1"/>
          </p:cNvSpPr>
          <p:nvPr>
            <p:ph idx="1"/>
          </p:nvPr>
        </p:nvSpPr>
        <p:spPr/>
        <p:txBody>
          <a:bodyPr>
            <a:normAutofit/>
          </a:bodyPr>
          <a:lstStyle/>
          <a:p>
            <a:pPr algn="just"/>
            <a:r>
              <a:rPr lang="tr-TR" dirty="0"/>
              <a:t>Diğer faaliyetlerden elde edilen kazançlara indirimli kurumlar vergisi oranı uygulanarak yatırıma katkı tutarının kullanılmasına yönelik uygulama, ilk hesap dönemi dahil en fazla 4 yıl ile sınırlandırıldı, </a:t>
            </a:r>
          </a:p>
          <a:p>
            <a:pPr algn="just"/>
            <a:r>
              <a:rPr lang="tr-TR" dirty="0"/>
              <a:t>4 yıl içinde diğer faaliyet için kullanılmayan katkı tutarları ilerleyen dönemde sadece yatırımdan elde edilen kazançlara kullanılabilecek,</a:t>
            </a:r>
          </a:p>
          <a:p>
            <a:pPr algn="just"/>
            <a:r>
              <a:rPr lang="tr-TR" dirty="0"/>
              <a:t>Kazanç bulunmasına karşın yararlanılmayan yatırıma katkı tutarları, müteakip dönemlerde dikkate alınamayacak,</a:t>
            </a:r>
          </a:p>
          <a:p>
            <a:pPr algn="just"/>
            <a:r>
              <a:rPr lang="tr-TR" dirty="0"/>
              <a:t>Önceden alınan yatırım teşvik belgeleri sahip firmalar yatırım tamamlanana kadar mevcut indirim haklarını kullanabilecekler,</a:t>
            </a:r>
          </a:p>
          <a:p>
            <a:pPr algn="just"/>
            <a:endParaRPr lang="tr-TR" dirty="0"/>
          </a:p>
        </p:txBody>
      </p:sp>
    </p:spTree>
    <p:extLst>
      <p:ext uri="{BB962C8B-B14F-4D97-AF65-F5344CB8AC3E}">
        <p14:creationId xmlns:p14="http://schemas.microsoft.com/office/powerpoint/2010/main" val="6206485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4DDEFFFB-A0EC-AAD8-FC43-FFB524FC338B}"/>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BA2BBA22-BD17-0993-0E07-7FAED18D0246}"/>
              </a:ext>
            </a:extLst>
          </p:cNvPr>
          <p:cNvSpPr>
            <a:spLocks noGrp="1"/>
          </p:cNvSpPr>
          <p:nvPr>
            <p:ph type="title"/>
          </p:nvPr>
        </p:nvSpPr>
        <p:spPr>
          <a:xfrm>
            <a:off x="838200" y="365126"/>
            <a:ext cx="10515600" cy="908504"/>
          </a:xfrm>
        </p:spPr>
        <p:txBody>
          <a:bodyPr>
            <a:normAutofit/>
          </a:bodyPr>
          <a:lstStyle/>
          <a:p>
            <a:pPr algn="ctr"/>
            <a:r>
              <a:rPr lang="tr-TR" sz="3200" b="1" dirty="0"/>
              <a:t>ESKİ VE YENİ TEŞVİK SİSTEMİNDEKİ FARLILIKLAR</a:t>
            </a:r>
          </a:p>
        </p:txBody>
      </p:sp>
      <p:graphicFrame>
        <p:nvGraphicFramePr>
          <p:cNvPr id="4" name="İçerik Yer Tutucusu 3">
            <a:extLst>
              <a:ext uri="{FF2B5EF4-FFF2-40B4-BE49-F238E27FC236}">
                <a16:creationId xmlns:a16="http://schemas.microsoft.com/office/drawing/2014/main" id="{5565CF51-4B1D-985F-07FA-594E191D52A0}"/>
              </a:ext>
            </a:extLst>
          </p:cNvPr>
          <p:cNvGraphicFramePr>
            <a:graphicFrameLocks noGrp="1"/>
          </p:cNvGraphicFramePr>
          <p:nvPr>
            <p:ph idx="1"/>
            <p:extLst>
              <p:ext uri="{D42A27DB-BD31-4B8C-83A1-F6EECF244321}">
                <p14:modId xmlns:p14="http://schemas.microsoft.com/office/powerpoint/2010/main" val="2859219309"/>
              </p:ext>
            </p:extLst>
          </p:nvPr>
        </p:nvGraphicFramePr>
        <p:xfrm>
          <a:off x="755696" y="1045024"/>
          <a:ext cx="10848475" cy="5423690"/>
        </p:xfrm>
        <a:graphic>
          <a:graphicData uri="http://schemas.openxmlformats.org/drawingml/2006/table">
            <a:tbl>
              <a:tblPr firstRow="1" firstCol="1" bandRow="1"/>
              <a:tblGrid>
                <a:gridCol w="1067466">
                  <a:extLst>
                    <a:ext uri="{9D8B030D-6E8A-4147-A177-3AD203B41FA5}">
                      <a16:colId xmlns:a16="http://schemas.microsoft.com/office/drawing/2014/main" val="3141108"/>
                    </a:ext>
                  </a:extLst>
                </a:gridCol>
                <a:gridCol w="1458313">
                  <a:extLst>
                    <a:ext uri="{9D8B030D-6E8A-4147-A177-3AD203B41FA5}">
                      <a16:colId xmlns:a16="http://schemas.microsoft.com/office/drawing/2014/main" val="401918599"/>
                    </a:ext>
                  </a:extLst>
                </a:gridCol>
                <a:gridCol w="1458313">
                  <a:extLst>
                    <a:ext uri="{9D8B030D-6E8A-4147-A177-3AD203B41FA5}">
                      <a16:colId xmlns:a16="http://schemas.microsoft.com/office/drawing/2014/main" val="4107354901"/>
                    </a:ext>
                  </a:extLst>
                </a:gridCol>
                <a:gridCol w="2083865">
                  <a:extLst>
                    <a:ext uri="{9D8B030D-6E8A-4147-A177-3AD203B41FA5}">
                      <a16:colId xmlns:a16="http://schemas.microsoft.com/office/drawing/2014/main" val="488261128"/>
                    </a:ext>
                  </a:extLst>
                </a:gridCol>
                <a:gridCol w="1303153">
                  <a:extLst>
                    <a:ext uri="{9D8B030D-6E8A-4147-A177-3AD203B41FA5}">
                      <a16:colId xmlns:a16="http://schemas.microsoft.com/office/drawing/2014/main" val="3381917771"/>
                    </a:ext>
                  </a:extLst>
                </a:gridCol>
                <a:gridCol w="1303153">
                  <a:extLst>
                    <a:ext uri="{9D8B030D-6E8A-4147-A177-3AD203B41FA5}">
                      <a16:colId xmlns:a16="http://schemas.microsoft.com/office/drawing/2014/main" val="7079602"/>
                    </a:ext>
                  </a:extLst>
                </a:gridCol>
                <a:gridCol w="2174212">
                  <a:extLst>
                    <a:ext uri="{9D8B030D-6E8A-4147-A177-3AD203B41FA5}">
                      <a16:colId xmlns:a16="http://schemas.microsoft.com/office/drawing/2014/main" val="1486994075"/>
                    </a:ext>
                  </a:extLst>
                </a:gridCol>
              </a:tblGrid>
              <a:tr h="2090702">
                <a:tc>
                  <a:txBody>
                    <a:bodyPr/>
                    <a:lstStyle/>
                    <a:p>
                      <a:pPr algn="just">
                        <a:lnSpc>
                          <a:spcPct val="115000"/>
                        </a:lnSpc>
                        <a:spcAft>
                          <a:spcPts val="800"/>
                        </a:spcAft>
                        <a:buNone/>
                      </a:pPr>
                      <a:r>
                        <a:rPr lang="tr-TR" sz="1600" kern="100">
                          <a:effectLst/>
                          <a:latin typeface="Arial" panose="020B0604020202020204" pitchFamily="34" charset="0"/>
                          <a:ea typeface="Aptos" panose="020B0004020202020204" pitchFamily="34" charset="0"/>
                          <a:cs typeface="Times New Roman" panose="02020603050405020304" pitchFamily="18" charset="0"/>
                        </a:rPr>
                        <a:t> </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tr-TR" sz="1600" b="1" kern="100" dirty="0">
                          <a:effectLst/>
                          <a:latin typeface="Arial" panose="020B0604020202020204" pitchFamily="34" charset="0"/>
                          <a:ea typeface="Aptos" panose="020B0004020202020204" pitchFamily="34" charset="0"/>
                          <a:cs typeface="Times New Roman" panose="02020603050405020304" pitchFamily="18" charset="0"/>
                        </a:rPr>
                        <a:t>VERGİ İNDİRİM ORANI</a:t>
                      </a:r>
                      <a:endParaRPr lang="tr-TR"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tr-TR" sz="1600" b="1" kern="100" dirty="0">
                          <a:effectLst/>
                          <a:latin typeface="Arial" panose="020B0604020202020204" pitchFamily="34" charset="0"/>
                          <a:ea typeface="Aptos" panose="020B0004020202020204" pitchFamily="34" charset="0"/>
                          <a:cs typeface="Times New Roman" panose="02020603050405020304" pitchFamily="18" charset="0"/>
                        </a:rPr>
                        <a:t>YATIRIM KATKI TUTARLARI</a:t>
                      </a:r>
                      <a:endParaRPr lang="tr-TR"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tr-TR" sz="1600" b="1" kern="100" dirty="0">
                          <a:effectLst/>
                          <a:latin typeface="Arial" panose="020B0604020202020204" pitchFamily="34" charset="0"/>
                          <a:ea typeface="Aptos" panose="020B0004020202020204" pitchFamily="34" charset="0"/>
                          <a:cs typeface="Times New Roman" panose="02020603050405020304" pitchFamily="18" charset="0"/>
                        </a:rPr>
                        <a:t>YATIRIM DÖNEMİNDE DİĞER FAALİYETLERDEN KATKI ORANI</a:t>
                      </a:r>
                      <a:endParaRPr lang="tr-TR"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tr-TR" sz="1600" b="1" kern="100" dirty="0">
                          <a:effectLst/>
                          <a:latin typeface="Arial" panose="020B0604020202020204" pitchFamily="34" charset="0"/>
                          <a:ea typeface="Aptos" panose="020B0004020202020204" pitchFamily="34" charset="0"/>
                          <a:cs typeface="Times New Roman" panose="02020603050405020304" pitchFamily="18" charset="0"/>
                        </a:rPr>
                        <a:t>İNDİRİM HAKKININ KULANIM SÜRESİ (DİĞER KAZANÇ)</a:t>
                      </a:r>
                      <a:endParaRPr lang="tr-TR"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tr-TR" sz="1600" b="1" kern="100" dirty="0">
                          <a:effectLst/>
                          <a:latin typeface="Arial" panose="020B0604020202020204" pitchFamily="34" charset="0"/>
                          <a:ea typeface="Aptos" panose="020B0004020202020204" pitchFamily="34" charset="0"/>
                          <a:cs typeface="Times New Roman" panose="02020603050405020304" pitchFamily="18" charset="0"/>
                        </a:rPr>
                        <a:t>İNDİRİM HAKKININ KULANIMI ANA VE DİĞER FAALİYET GELİRİ İÇİN</a:t>
                      </a:r>
                      <a:endParaRPr lang="tr-TR"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tr-TR" sz="1600" b="1" kern="100" dirty="0">
                          <a:effectLst/>
                          <a:latin typeface="Arial" panose="020B0604020202020204" pitchFamily="34" charset="0"/>
                          <a:ea typeface="Aptos" panose="020B0004020202020204" pitchFamily="34" charset="0"/>
                          <a:cs typeface="Times New Roman" panose="02020603050405020304" pitchFamily="18" charset="0"/>
                        </a:rPr>
                        <a:t>YARALANILMAYAN KATKI TUTARI SONRAKİ DÖNEMLERDE </a:t>
                      </a:r>
                      <a:endParaRPr lang="tr-TR"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47255487"/>
                  </a:ext>
                </a:extLst>
              </a:tr>
              <a:tr h="1564271">
                <a:tc>
                  <a:txBody>
                    <a:bodyPr/>
                    <a:lstStyle/>
                    <a:p>
                      <a:pPr algn="just">
                        <a:lnSpc>
                          <a:spcPct val="115000"/>
                        </a:lnSpc>
                        <a:spcAft>
                          <a:spcPts val="800"/>
                        </a:spcAft>
                        <a:buNone/>
                      </a:pPr>
                      <a:r>
                        <a:rPr lang="tr-TR" sz="1600" kern="100">
                          <a:effectLst/>
                          <a:latin typeface="Arial" panose="020B0604020202020204" pitchFamily="34" charset="0"/>
                          <a:ea typeface="Aptos" panose="020B0004020202020204" pitchFamily="34" charset="0"/>
                          <a:cs typeface="Times New Roman" panose="02020603050405020304" pitchFamily="18" charset="0"/>
                        </a:rPr>
                        <a:t>ESKİ UYGULAMA (24 Temmuz 2025 öncesi) </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tr-TR" sz="1600" kern="100">
                          <a:effectLst/>
                          <a:latin typeface="Arial" panose="020B0604020202020204" pitchFamily="34" charset="0"/>
                          <a:ea typeface="Aptos" panose="020B0004020202020204" pitchFamily="34" charset="0"/>
                          <a:cs typeface="Times New Roman" panose="02020603050405020304" pitchFamily="18" charset="0"/>
                        </a:rPr>
                        <a:t>BÖLGELERE GÖRE DEĞİŞKEN</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tr-TR" sz="1600" kern="100">
                          <a:effectLst/>
                          <a:latin typeface="Arial" panose="020B0604020202020204" pitchFamily="34" charset="0"/>
                          <a:ea typeface="Aptos" panose="020B0004020202020204" pitchFamily="34" charset="0"/>
                          <a:cs typeface="Times New Roman" panose="02020603050405020304" pitchFamily="18" charset="0"/>
                        </a:rPr>
                        <a:t>BÖLGELERE GÖRE DEĞİŞKEN</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tr-TR" sz="1600" kern="100">
                          <a:effectLst/>
                          <a:latin typeface="Arial" panose="020B0604020202020204" pitchFamily="34" charset="0"/>
                          <a:ea typeface="Aptos" panose="020B0004020202020204" pitchFamily="34" charset="0"/>
                          <a:cs typeface="Times New Roman" panose="02020603050405020304" pitchFamily="18" charset="0"/>
                        </a:rPr>
                        <a:t>YÜZDE 80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tr-TR" sz="1600" kern="100" dirty="0">
                          <a:effectLst/>
                          <a:latin typeface="Arial" panose="020B0604020202020204" pitchFamily="34" charset="0"/>
                          <a:ea typeface="Aptos" panose="020B0004020202020204" pitchFamily="34" charset="0"/>
                          <a:cs typeface="Times New Roman" panose="02020603050405020304" pitchFamily="18" charset="0"/>
                        </a:rPr>
                        <a:t>SÜRESİZ</a:t>
                      </a:r>
                      <a:endParaRPr lang="tr-TR"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tr-TR" sz="1600" kern="100">
                          <a:effectLst/>
                          <a:latin typeface="Arial" panose="020B0604020202020204" pitchFamily="34" charset="0"/>
                          <a:ea typeface="Aptos" panose="020B0004020202020204" pitchFamily="34" charset="0"/>
                          <a:cs typeface="Times New Roman" panose="02020603050405020304" pitchFamily="18" charset="0"/>
                        </a:rPr>
                        <a:t>SÜRESİZ</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tr-TR" sz="1600" kern="100">
                          <a:effectLst/>
                          <a:latin typeface="Arial" panose="020B0604020202020204" pitchFamily="34" charset="0"/>
                          <a:ea typeface="Aptos" panose="020B0004020202020204" pitchFamily="34" charset="0"/>
                          <a:cs typeface="Times New Roman" panose="02020603050405020304" pitchFamily="18" charset="0"/>
                        </a:rPr>
                        <a:t>SONRAKİ DÖNEMLERDE KULLANILABİLİR.</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62557959"/>
                  </a:ext>
                </a:extLst>
              </a:tr>
              <a:tr h="1564271">
                <a:tc>
                  <a:txBody>
                    <a:bodyPr/>
                    <a:lstStyle/>
                    <a:p>
                      <a:pPr algn="just">
                        <a:lnSpc>
                          <a:spcPct val="115000"/>
                        </a:lnSpc>
                        <a:spcAft>
                          <a:spcPts val="800"/>
                        </a:spcAft>
                        <a:buNone/>
                      </a:pPr>
                      <a:r>
                        <a:rPr lang="tr-TR" sz="1600" kern="100">
                          <a:effectLst/>
                          <a:latin typeface="Arial" panose="020B0604020202020204" pitchFamily="34" charset="0"/>
                          <a:ea typeface="Aptos" panose="020B0004020202020204" pitchFamily="34" charset="0"/>
                          <a:cs typeface="Times New Roman" panose="02020603050405020304" pitchFamily="18" charset="0"/>
                        </a:rPr>
                        <a:t>YENİ UYGULAMA (24 Temmuz 2025 sonrası)</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tr-TR" sz="1600" kern="100">
                          <a:effectLst/>
                          <a:latin typeface="Arial" panose="020B0604020202020204" pitchFamily="34" charset="0"/>
                          <a:ea typeface="Aptos" panose="020B0004020202020204" pitchFamily="34" charset="0"/>
                          <a:cs typeface="Times New Roman" panose="02020603050405020304" pitchFamily="18" charset="0"/>
                        </a:rPr>
                        <a:t>YÜZDE 60 SABİTLENDİ</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tr-TR" sz="1600" kern="100">
                          <a:effectLst/>
                          <a:latin typeface="Arial" panose="020B0604020202020204" pitchFamily="34" charset="0"/>
                          <a:ea typeface="Aptos" panose="020B0004020202020204" pitchFamily="34" charset="0"/>
                          <a:cs typeface="Times New Roman" panose="02020603050405020304" pitchFamily="18" charset="0"/>
                        </a:rPr>
                        <a:t>20-50 ORANI ARASINDA SINIRLANDI</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tr-TR" sz="1600" kern="100">
                          <a:effectLst/>
                          <a:latin typeface="Arial" panose="020B0604020202020204" pitchFamily="34" charset="0"/>
                          <a:ea typeface="Aptos" panose="020B0004020202020204" pitchFamily="34" charset="0"/>
                          <a:cs typeface="Times New Roman" panose="02020603050405020304" pitchFamily="18" charset="0"/>
                        </a:rPr>
                        <a:t>YÜZDE 50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tr-TR" sz="1600" kern="100">
                          <a:effectLst/>
                          <a:latin typeface="Arial" panose="020B0604020202020204" pitchFamily="34" charset="0"/>
                          <a:ea typeface="Aptos" panose="020B0004020202020204" pitchFamily="34" charset="0"/>
                          <a:cs typeface="Times New Roman" panose="02020603050405020304" pitchFamily="18" charset="0"/>
                        </a:rPr>
                        <a:t>4 YIL</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tr-TR" sz="1600" kern="100">
                          <a:effectLst/>
                          <a:latin typeface="Arial" panose="020B0604020202020204" pitchFamily="34" charset="0"/>
                          <a:ea typeface="Aptos" panose="020B0004020202020204" pitchFamily="34" charset="0"/>
                          <a:cs typeface="Times New Roman" panose="02020603050405020304" pitchFamily="18" charset="0"/>
                        </a:rPr>
                        <a:t>10 YIL</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tr-TR" sz="1600" kern="100" dirty="0">
                          <a:effectLst/>
                          <a:latin typeface="Arial" panose="020B0604020202020204" pitchFamily="34" charset="0"/>
                          <a:ea typeface="Aptos" panose="020B0004020202020204" pitchFamily="34" charset="0"/>
                          <a:cs typeface="Times New Roman" panose="02020603050405020304" pitchFamily="18" charset="0"/>
                        </a:rPr>
                        <a:t>SONRAKİ DÖNMELERDE KULLANILAMAZ</a:t>
                      </a:r>
                      <a:endParaRPr lang="tr-TR"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3290714"/>
                  </a:ext>
                </a:extLst>
              </a:tr>
            </a:tbl>
          </a:graphicData>
        </a:graphic>
      </p:graphicFrame>
    </p:spTree>
    <p:extLst>
      <p:ext uri="{BB962C8B-B14F-4D97-AF65-F5344CB8AC3E}">
        <p14:creationId xmlns:p14="http://schemas.microsoft.com/office/powerpoint/2010/main" val="27523699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E1F73DF-164C-327F-B1FC-95A58F07DAB3}"/>
              </a:ext>
            </a:extLst>
          </p:cNvPr>
          <p:cNvSpPr>
            <a:spLocks noGrp="1"/>
          </p:cNvSpPr>
          <p:nvPr>
            <p:ph type="title"/>
          </p:nvPr>
        </p:nvSpPr>
        <p:spPr/>
        <p:txBody>
          <a:bodyPr>
            <a:normAutofit/>
          </a:bodyPr>
          <a:lstStyle/>
          <a:p>
            <a:pPr algn="ctr"/>
            <a:r>
              <a:rPr lang="tr-TR" sz="3200" b="1" dirty="0"/>
              <a:t>DİĞER KAZANÇLAR İÇİN UYGULANACAK SINIRLAR ESKİ VE YENİ TEŞVİK SİSTEMİNDE KISA BİR TABLO İLE ÖZETLERSEK</a:t>
            </a:r>
          </a:p>
        </p:txBody>
      </p:sp>
      <p:graphicFrame>
        <p:nvGraphicFramePr>
          <p:cNvPr id="4" name="İçerik Yer Tutucusu 3">
            <a:extLst>
              <a:ext uri="{FF2B5EF4-FFF2-40B4-BE49-F238E27FC236}">
                <a16:creationId xmlns:a16="http://schemas.microsoft.com/office/drawing/2014/main" id="{CBEEE017-4AE0-857B-FE04-DC3C54B937B5}"/>
              </a:ext>
            </a:extLst>
          </p:cNvPr>
          <p:cNvGraphicFramePr>
            <a:graphicFrameLocks noGrp="1"/>
          </p:cNvGraphicFramePr>
          <p:nvPr>
            <p:ph idx="1"/>
            <p:extLst>
              <p:ext uri="{D42A27DB-BD31-4B8C-83A1-F6EECF244321}">
                <p14:modId xmlns:p14="http://schemas.microsoft.com/office/powerpoint/2010/main" val="4037984077"/>
              </p:ext>
            </p:extLst>
          </p:nvPr>
        </p:nvGraphicFramePr>
        <p:xfrm>
          <a:off x="1010653" y="1690686"/>
          <a:ext cx="10186737" cy="4554350"/>
        </p:xfrm>
        <a:graphic>
          <a:graphicData uri="http://schemas.openxmlformats.org/drawingml/2006/table">
            <a:tbl>
              <a:tblPr firstRow="1" firstCol="1" bandRow="1"/>
              <a:tblGrid>
                <a:gridCol w="3394765">
                  <a:extLst>
                    <a:ext uri="{9D8B030D-6E8A-4147-A177-3AD203B41FA5}">
                      <a16:colId xmlns:a16="http://schemas.microsoft.com/office/drawing/2014/main" val="1880619802"/>
                    </a:ext>
                  </a:extLst>
                </a:gridCol>
                <a:gridCol w="3395986">
                  <a:extLst>
                    <a:ext uri="{9D8B030D-6E8A-4147-A177-3AD203B41FA5}">
                      <a16:colId xmlns:a16="http://schemas.microsoft.com/office/drawing/2014/main" val="2353956203"/>
                    </a:ext>
                  </a:extLst>
                </a:gridCol>
                <a:gridCol w="3395986">
                  <a:extLst>
                    <a:ext uri="{9D8B030D-6E8A-4147-A177-3AD203B41FA5}">
                      <a16:colId xmlns:a16="http://schemas.microsoft.com/office/drawing/2014/main" val="3312534485"/>
                    </a:ext>
                  </a:extLst>
                </a:gridCol>
              </a:tblGrid>
              <a:tr h="563513">
                <a:tc gridSpan="3">
                  <a:txBody>
                    <a:bodyPr/>
                    <a:lstStyle/>
                    <a:p>
                      <a:pPr marL="457200" algn="ctr">
                        <a:lnSpc>
                          <a:spcPct val="115000"/>
                        </a:lnSpc>
                        <a:spcAft>
                          <a:spcPts val="800"/>
                        </a:spcAft>
                        <a:buNone/>
                      </a:pPr>
                      <a:r>
                        <a:rPr lang="tr-TR" sz="2000" kern="0" dirty="0">
                          <a:solidFill>
                            <a:srgbClr val="000000"/>
                          </a:solidFill>
                          <a:effectLst/>
                          <a:latin typeface="+mn-lt"/>
                          <a:ea typeface="Times New Roman" panose="02020603050405020304" pitchFamily="18" charset="0"/>
                          <a:cs typeface="Times New Roman" panose="02020603050405020304" pitchFamily="18" charset="0"/>
                        </a:rPr>
                        <a:t>DİĞER KAZANÇLARA YATIRIM DÖNEMİNDE İNDİRİMLİ KURUMLAR VERGİSİ UYGULAMASINDA SINIRLAR</a:t>
                      </a:r>
                      <a:endParaRPr lang="tr-TR" sz="2000" kern="100" dirty="0">
                        <a:effectLst/>
                        <a:latin typeface="+mn-lt"/>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13309972"/>
                  </a:ext>
                </a:extLst>
              </a:tr>
              <a:tr h="1586586">
                <a:tc>
                  <a:txBody>
                    <a:bodyPr/>
                    <a:lstStyle/>
                    <a:p>
                      <a:pPr marL="457200" algn="ctr">
                        <a:lnSpc>
                          <a:spcPct val="115000"/>
                        </a:lnSpc>
                        <a:spcAft>
                          <a:spcPts val="800"/>
                        </a:spcAft>
                        <a:buNone/>
                      </a:pPr>
                      <a:r>
                        <a:rPr lang="tr-TR" sz="2000" kern="0" dirty="0">
                          <a:solidFill>
                            <a:srgbClr val="000000"/>
                          </a:solidFill>
                          <a:effectLst/>
                          <a:latin typeface="+mn-lt"/>
                          <a:ea typeface="Times New Roman" panose="02020603050405020304" pitchFamily="18" charset="0"/>
                          <a:cs typeface="Times New Roman" panose="02020603050405020304" pitchFamily="18" charset="0"/>
                        </a:rPr>
                        <a:t>SINIR</a:t>
                      </a:r>
                      <a:endParaRPr lang="tr-TR" sz="2000" kern="100" dirty="0">
                        <a:effectLst/>
                        <a:latin typeface="+mn-lt"/>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tr-TR" sz="2000" kern="100" dirty="0">
                          <a:solidFill>
                            <a:srgbClr val="000000"/>
                          </a:solidFill>
                          <a:effectLst/>
                          <a:latin typeface="+mn-lt"/>
                          <a:ea typeface="Aptos" panose="020B0004020202020204" pitchFamily="34" charset="0"/>
                          <a:cs typeface="Times New Roman" panose="02020603050405020304" pitchFamily="18" charset="0"/>
                        </a:rPr>
                        <a:t>24.07.2025 tarih ve 7555 sayılı yasadan önce yani 2012/3305 sayılı yasa yürürlükte iken</a:t>
                      </a:r>
                      <a:endParaRPr lang="tr-TR" sz="2000" kern="100" dirty="0">
                        <a:effectLst/>
                        <a:latin typeface="+mn-lt"/>
                        <a:ea typeface="Aptos" panose="020B0004020202020204" pitchFamily="34" charset="0"/>
                        <a:cs typeface="Times New Roman" panose="02020603050405020304" pitchFamily="18" charset="0"/>
                      </a:endParaRPr>
                    </a:p>
                    <a:p>
                      <a:pPr marL="457200" algn="just">
                        <a:lnSpc>
                          <a:spcPct val="115000"/>
                        </a:lnSpc>
                        <a:spcAft>
                          <a:spcPts val="800"/>
                        </a:spcAft>
                        <a:buNone/>
                      </a:pPr>
                      <a:r>
                        <a:rPr lang="tr-TR" sz="2000" kern="0" dirty="0">
                          <a:solidFill>
                            <a:srgbClr val="000000"/>
                          </a:solidFill>
                          <a:effectLst/>
                          <a:latin typeface="+mn-lt"/>
                          <a:ea typeface="Times New Roman" panose="02020603050405020304" pitchFamily="18" charset="0"/>
                          <a:cs typeface="Times New Roman" panose="02020603050405020304" pitchFamily="18" charset="0"/>
                        </a:rPr>
                        <a:t> </a:t>
                      </a:r>
                      <a:endParaRPr lang="tr-TR" sz="2000" kern="100" dirty="0">
                        <a:effectLst/>
                        <a:latin typeface="+mn-lt"/>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tr-TR" sz="2000" kern="100" dirty="0">
                          <a:solidFill>
                            <a:srgbClr val="000000"/>
                          </a:solidFill>
                          <a:effectLst/>
                          <a:latin typeface="+mn-lt"/>
                          <a:ea typeface="Aptos" panose="020B0004020202020204" pitchFamily="34" charset="0"/>
                          <a:cs typeface="Times New Roman" panose="02020603050405020304" pitchFamily="18" charset="0"/>
                        </a:rPr>
                        <a:t>24.07.2025 tarih ve 7555 sayılı yasadan sonra 2025/9903</a:t>
                      </a:r>
                      <a:endParaRPr lang="tr-TR" sz="2000" kern="100" dirty="0">
                        <a:effectLst/>
                        <a:latin typeface="+mn-lt"/>
                        <a:ea typeface="Aptos" panose="020B0004020202020204" pitchFamily="34" charset="0"/>
                        <a:cs typeface="Times New Roman" panose="02020603050405020304" pitchFamily="18" charset="0"/>
                      </a:endParaRPr>
                    </a:p>
                    <a:p>
                      <a:pPr marL="457200" algn="just">
                        <a:lnSpc>
                          <a:spcPct val="115000"/>
                        </a:lnSpc>
                        <a:spcAft>
                          <a:spcPts val="800"/>
                        </a:spcAft>
                        <a:buNone/>
                      </a:pPr>
                      <a:r>
                        <a:rPr lang="tr-TR" sz="2000" kern="0" dirty="0">
                          <a:solidFill>
                            <a:srgbClr val="000000"/>
                          </a:solidFill>
                          <a:effectLst/>
                          <a:latin typeface="+mn-lt"/>
                          <a:ea typeface="Times New Roman" panose="02020603050405020304" pitchFamily="18" charset="0"/>
                          <a:cs typeface="Times New Roman" panose="02020603050405020304" pitchFamily="18" charset="0"/>
                        </a:rPr>
                        <a:t> </a:t>
                      </a:r>
                      <a:endParaRPr lang="tr-TR" sz="2000" kern="100" dirty="0">
                        <a:effectLst/>
                        <a:latin typeface="+mn-lt"/>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47222339"/>
                  </a:ext>
                </a:extLst>
              </a:tr>
              <a:tr h="1143649">
                <a:tc>
                  <a:txBody>
                    <a:bodyPr/>
                    <a:lstStyle/>
                    <a:p>
                      <a:pPr marL="0" lvl="0" indent="0" algn="ctr">
                        <a:lnSpc>
                          <a:spcPct val="115000"/>
                        </a:lnSpc>
                        <a:buFont typeface="+mj-lt"/>
                        <a:buNone/>
                      </a:pPr>
                      <a:r>
                        <a:rPr lang="tr-TR" sz="2000" kern="0" dirty="0">
                          <a:solidFill>
                            <a:srgbClr val="000000"/>
                          </a:solidFill>
                          <a:effectLst/>
                          <a:latin typeface="+mn-lt"/>
                          <a:ea typeface="Times New Roman" panose="02020603050405020304" pitchFamily="18" charset="0"/>
                          <a:cs typeface="Times New Roman" panose="02020603050405020304" pitchFamily="18" charset="0"/>
                        </a:rPr>
                        <a:t>1. SINIR</a:t>
                      </a:r>
                      <a:endParaRPr lang="tr-TR" sz="2000" kern="100" dirty="0">
                        <a:effectLst/>
                        <a:latin typeface="+mn-lt"/>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just">
                        <a:lnSpc>
                          <a:spcPct val="115000"/>
                        </a:lnSpc>
                        <a:buNone/>
                      </a:pPr>
                      <a:r>
                        <a:rPr lang="tr-TR" sz="2000" kern="0" dirty="0">
                          <a:solidFill>
                            <a:srgbClr val="000000"/>
                          </a:solidFill>
                          <a:effectLst/>
                          <a:latin typeface="+mn-lt"/>
                          <a:ea typeface="Times New Roman" panose="02020603050405020304" pitchFamily="18" charset="0"/>
                          <a:cs typeface="Times New Roman" panose="02020603050405020304" pitchFamily="18" charset="0"/>
                        </a:rPr>
                        <a:t>Toplam Hedef Yatırım Harcaması *Yatırım Katkı Oranı *%80’i</a:t>
                      </a:r>
                      <a:endParaRPr lang="tr-TR" sz="2000" kern="100" dirty="0">
                        <a:effectLst/>
                        <a:latin typeface="+mn-lt"/>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just">
                        <a:lnSpc>
                          <a:spcPct val="115000"/>
                        </a:lnSpc>
                        <a:spcAft>
                          <a:spcPts val="800"/>
                        </a:spcAft>
                        <a:buNone/>
                      </a:pPr>
                      <a:r>
                        <a:rPr lang="tr-TR" sz="2000" kern="0" dirty="0">
                          <a:solidFill>
                            <a:srgbClr val="000000"/>
                          </a:solidFill>
                          <a:effectLst/>
                          <a:latin typeface="+mn-lt"/>
                          <a:ea typeface="Times New Roman" panose="02020603050405020304" pitchFamily="18" charset="0"/>
                          <a:cs typeface="Times New Roman" panose="02020603050405020304" pitchFamily="18" charset="0"/>
                        </a:rPr>
                        <a:t>Toplam Hedef Yatırım Harcaması *Yatırım Katkı Oranı *%50’si</a:t>
                      </a:r>
                      <a:endParaRPr lang="tr-TR" sz="2000" kern="100" dirty="0">
                        <a:effectLst/>
                        <a:latin typeface="+mn-lt"/>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29644451"/>
                  </a:ext>
                </a:extLst>
              </a:tr>
              <a:tr h="1143649">
                <a:tc>
                  <a:txBody>
                    <a:bodyPr/>
                    <a:lstStyle/>
                    <a:p>
                      <a:pPr marL="0" lvl="0" indent="0" algn="ctr">
                        <a:lnSpc>
                          <a:spcPct val="115000"/>
                        </a:lnSpc>
                        <a:spcAft>
                          <a:spcPts val="800"/>
                        </a:spcAft>
                        <a:buFont typeface="+mj-lt"/>
                        <a:buNone/>
                      </a:pPr>
                      <a:r>
                        <a:rPr lang="tr-TR" sz="2000" kern="0" dirty="0">
                          <a:solidFill>
                            <a:srgbClr val="000000"/>
                          </a:solidFill>
                          <a:effectLst/>
                          <a:latin typeface="+mn-lt"/>
                          <a:ea typeface="Times New Roman" panose="02020603050405020304" pitchFamily="18" charset="0"/>
                          <a:cs typeface="Times New Roman" panose="02020603050405020304" pitchFamily="18" charset="0"/>
                        </a:rPr>
                        <a:t>2. SINIR</a:t>
                      </a:r>
                      <a:endParaRPr lang="tr-TR" sz="2000" kern="100" dirty="0">
                        <a:effectLst/>
                        <a:latin typeface="+mn-lt"/>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just">
                        <a:lnSpc>
                          <a:spcPct val="115000"/>
                        </a:lnSpc>
                        <a:spcAft>
                          <a:spcPts val="800"/>
                        </a:spcAft>
                        <a:buNone/>
                      </a:pPr>
                      <a:r>
                        <a:rPr lang="tr-TR" sz="2000" kern="0">
                          <a:solidFill>
                            <a:srgbClr val="000000"/>
                          </a:solidFill>
                          <a:effectLst/>
                          <a:latin typeface="+mn-lt"/>
                          <a:ea typeface="Times New Roman" panose="02020603050405020304" pitchFamily="18" charset="0"/>
                          <a:cs typeface="Times New Roman" panose="02020603050405020304" pitchFamily="18" charset="0"/>
                        </a:rPr>
                        <a:t>Gerçekleşen Yatırım Harcaması</a:t>
                      </a:r>
                      <a:endParaRPr lang="tr-TR" sz="2000" kern="100">
                        <a:effectLst/>
                        <a:latin typeface="+mn-lt"/>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just">
                        <a:lnSpc>
                          <a:spcPct val="115000"/>
                        </a:lnSpc>
                        <a:spcAft>
                          <a:spcPts val="800"/>
                        </a:spcAft>
                        <a:buNone/>
                      </a:pPr>
                      <a:r>
                        <a:rPr lang="tr-TR" sz="2000" kern="0" dirty="0">
                          <a:solidFill>
                            <a:srgbClr val="000000"/>
                          </a:solidFill>
                          <a:effectLst/>
                          <a:latin typeface="+mn-lt"/>
                          <a:ea typeface="Times New Roman" panose="02020603050405020304" pitchFamily="18" charset="0"/>
                          <a:cs typeface="Times New Roman" panose="02020603050405020304" pitchFamily="18" charset="0"/>
                        </a:rPr>
                        <a:t>Gerçekleşen yatırım Harcaması * Yatırım Katkı Oranı</a:t>
                      </a:r>
                      <a:endParaRPr lang="tr-TR" sz="2000" kern="100" dirty="0">
                        <a:effectLst/>
                        <a:latin typeface="+mn-lt"/>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308153"/>
                  </a:ext>
                </a:extLst>
              </a:tr>
            </a:tbl>
          </a:graphicData>
        </a:graphic>
      </p:graphicFrame>
    </p:spTree>
    <p:extLst>
      <p:ext uri="{BB962C8B-B14F-4D97-AF65-F5344CB8AC3E}">
        <p14:creationId xmlns:p14="http://schemas.microsoft.com/office/powerpoint/2010/main" val="9573667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E3F48A2-DBB9-8CC2-C540-66CB156C5C10}"/>
              </a:ext>
            </a:extLst>
          </p:cNvPr>
          <p:cNvSpPr>
            <a:spLocks noGrp="1"/>
          </p:cNvSpPr>
          <p:nvPr>
            <p:ph idx="1"/>
          </p:nvPr>
        </p:nvSpPr>
        <p:spPr>
          <a:xfrm>
            <a:off x="542925" y="352926"/>
            <a:ext cx="11301413" cy="6390774"/>
          </a:xfrm>
        </p:spPr>
        <p:txBody>
          <a:bodyPr/>
          <a:lstStyle/>
          <a:p>
            <a:pPr marL="0" indent="0" algn="just">
              <a:buNone/>
            </a:pPr>
            <a:r>
              <a:rPr lang="tr-TR" b="1" dirty="0"/>
              <a:t>Örnek:</a:t>
            </a:r>
          </a:p>
          <a:p>
            <a:pPr algn="just"/>
            <a:r>
              <a:rPr lang="tr-TR" dirty="0"/>
              <a:t>Toplam hedef yatırım:8.000.000-TL</a:t>
            </a:r>
          </a:p>
          <a:p>
            <a:pPr algn="just"/>
            <a:r>
              <a:rPr lang="tr-TR" dirty="0"/>
              <a:t>Yatırım katkı oranı:0,50</a:t>
            </a:r>
          </a:p>
          <a:p>
            <a:pPr algn="just"/>
            <a:r>
              <a:rPr lang="tr-TR" dirty="0"/>
              <a:t>Gerçekleşen yatırım harcaması:2.000.000-TL ise yukarıdaki tabloya göre hesaplama yapıldığında farklılık nasıl olacaktır.</a:t>
            </a:r>
          </a:p>
          <a:p>
            <a:pPr algn="just"/>
            <a:endParaRPr lang="tr-TR" dirty="0"/>
          </a:p>
          <a:p>
            <a:pPr algn="just"/>
            <a:endParaRPr lang="tr-TR" dirty="0"/>
          </a:p>
        </p:txBody>
      </p:sp>
      <p:graphicFrame>
        <p:nvGraphicFramePr>
          <p:cNvPr id="4" name="Tablo 3">
            <a:extLst>
              <a:ext uri="{FF2B5EF4-FFF2-40B4-BE49-F238E27FC236}">
                <a16:creationId xmlns:a16="http://schemas.microsoft.com/office/drawing/2014/main" id="{FD45C722-E1FE-024C-C809-731EA3A69BE9}"/>
              </a:ext>
            </a:extLst>
          </p:cNvPr>
          <p:cNvGraphicFramePr>
            <a:graphicFrameLocks noGrp="1"/>
          </p:cNvGraphicFramePr>
          <p:nvPr>
            <p:extLst>
              <p:ext uri="{D42A27DB-BD31-4B8C-83A1-F6EECF244321}">
                <p14:modId xmlns:p14="http://schemas.microsoft.com/office/powerpoint/2010/main" val="3967780597"/>
              </p:ext>
            </p:extLst>
          </p:nvPr>
        </p:nvGraphicFramePr>
        <p:xfrm>
          <a:off x="1219200" y="2967789"/>
          <a:ext cx="10315074" cy="3478073"/>
        </p:xfrm>
        <a:graphic>
          <a:graphicData uri="http://schemas.openxmlformats.org/drawingml/2006/table">
            <a:tbl>
              <a:tblPr firstRow="1" firstCol="1" bandRow="1"/>
              <a:tblGrid>
                <a:gridCol w="1878278">
                  <a:extLst>
                    <a:ext uri="{9D8B030D-6E8A-4147-A177-3AD203B41FA5}">
                      <a16:colId xmlns:a16="http://schemas.microsoft.com/office/drawing/2014/main" val="355799154"/>
                    </a:ext>
                  </a:extLst>
                </a:gridCol>
                <a:gridCol w="4195522">
                  <a:extLst>
                    <a:ext uri="{9D8B030D-6E8A-4147-A177-3AD203B41FA5}">
                      <a16:colId xmlns:a16="http://schemas.microsoft.com/office/drawing/2014/main" val="1089987850"/>
                    </a:ext>
                  </a:extLst>
                </a:gridCol>
                <a:gridCol w="4241274">
                  <a:extLst>
                    <a:ext uri="{9D8B030D-6E8A-4147-A177-3AD203B41FA5}">
                      <a16:colId xmlns:a16="http://schemas.microsoft.com/office/drawing/2014/main" val="2153880425"/>
                    </a:ext>
                  </a:extLst>
                </a:gridCol>
              </a:tblGrid>
              <a:tr h="632511">
                <a:tc gridSpan="3">
                  <a:txBody>
                    <a:bodyPr/>
                    <a:lstStyle/>
                    <a:p>
                      <a:pPr marL="457200" algn="ctr">
                        <a:lnSpc>
                          <a:spcPct val="115000"/>
                        </a:lnSpc>
                        <a:spcAft>
                          <a:spcPts val="800"/>
                        </a:spcAft>
                        <a:buNone/>
                      </a:pPr>
                      <a:r>
                        <a:rPr lang="tr-TR" sz="2000" b="1"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DİĞER KAZANÇLARA YATIRIM DÖNEMİNDE İNDİRİMLİ KURUMLAR VERGİSİ UYGULAMASINDA SINIRLAR</a:t>
                      </a:r>
                      <a:endParaRPr lang="tr-TR" sz="20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586576495"/>
                  </a:ext>
                </a:extLst>
              </a:tr>
              <a:tr h="1455268">
                <a:tc>
                  <a:txBody>
                    <a:bodyPr/>
                    <a:lstStyle/>
                    <a:p>
                      <a:pPr marL="457200" algn="just">
                        <a:lnSpc>
                          <a:spcPct val="115000"/>
                        </a:lnSpc>
                        <a:spcAft>
                          <a:spcPts val="800"/>
                        </a:spcAft>
                        <a:buNone/>
                      </a:pPr>
                      <a:r>
                        <a:rPr lang="tr-TR" sz="2000" ker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SINIR</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tr-TR"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24.07.2025 tarih ve 7555 sayılı yasadan önce yani 2012/3305 sayılı yasa yürürlükte iken</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spcAft>
                          <a:spcPts val="800"/>
                        </a:spcAft>
                        <a:buNone/>
                      </a:pPr>
                      <a:r>
                        <a:rPr lang="tr-TR" sz="20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tr-TR"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24.07.2025 tarih ve 7555 sayılı yasadan sonra</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spcAft>
                          <a:spcPts val="800"/>
                        </a:spcAft>
                        <a:buNone/>
                      </a:pPr>
                      <a:r>
                        <a:rPr lang="tr-TR" sz="20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08217728"/>
                  </a:ext>
                </a:extLst>
              </a:tr>
              <a:tr h="632511">
                <a:tc>
                  <a:txBody>
                    <a:bodyPr/>
                    <a:lstStyle/>
                    <a:p>
                      <a:pPr marL="0" lvl="0" indent="0" algn="ctr">
                        <a:lnSpc>
                          <a:spcPct val="115000"/>
                        </a:lnSpc>
                        <a:buFont typeface="+mj-lt"/>
                        <a:buNone/>
                      </a:pPr>
                      <a:r>
                        <a:rPr lang="tr-TR" sz="20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 SINIR</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just">
                        <a:lnSpc>
                          <a:spcPct val="115000"/>
                        </a:lnSpc>
                        <a:buNone/>
                      </a:pPr>
                      <a:r>
                        <a:rPr lang="tr-TR" sz="20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8.000.000*0,50*0,80=3.200.000-TL</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just">
                        <a:lnSpc>
                          <a:spcPct val="115000"/>
                        </a:lnSpc>
                        <a:spcAft>
                          <a:spcPts val="800"/>
                        </a:spcAft>
                        <a:buNone/>
                      </a:pPr>
                      <a:r>
                        <a:rPr lang="tr-TR" sz="20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8.000.000*0,50*0,50=2.000.000-TL</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34781036"/>
                  </a:ext>
                </a:extLst>
              </a:tr>
              <a:tr h="632511">
                <a:tc>
                  <a:txBody>
                    <a:bodyPr/>
                    <a:lstStyle/>
                    <a:p>
                      <a:pPr marL="0" lvl="0" indent="0" algn="ctr">
                        <a:lnSpc>
                          <a:spcPct val="115000"/>
                        </a:lnSpc>
                        <a:spcAft>
                          <a:spcPts val="800"/>
                        </a:spcAft>
                        <a:buFont typeface="+mj-lt"/>
                        <a:buNone/>
                      </a:pPr>
                      <a:r>
                        <a:rPr lang="tr-TR" sz="20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 SINIR</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just">
                        <a:lnSpc>
                          <a:spcPct val="115000"/>
                        </a:lnSpc>
                        <a:spcAft>
                          <a:spcPts val="800"/>
                        </a:spcAft>
                        <a:buNone/>
                      </a:pPr>
                      <a:r>
                        <a:rPr lang="tr-TR" sz="2000" kern="100">
                          <a:effectLst/>
                          <a:latin typeface="Aptos" panose="020B0004020202020204" pitchFamily="34" charset="0"/>
                          <a:ea typeface="Aptos" panose="020B0004020202020204" pitchFamily="34" charset="0"/>
                          <a:cs typeface="Times New Roman" panose="02020603050405020304" pitchFamily="18" charset="0"/>
                        </a:rPr>
                        <a:t>2.000.000-TL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just">
                        <a:lnSpc>
                          <a:spcPct val="115000"/>
                        </a:lnSpc>
                        <a:spcAft>
                          <a:spcPts val="800"/>
                        </a:spcAft>
                        <a:buNone/>
                      </a:pPr>
                      <a:r>
                        <a:rPr lang="tr-TR" sz="20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2.000.000*0,50=1.000.000-TL</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59479005"/>
                  </a:ext>
                </a:extLst>
              </a:tr>
            </a:tbl>
          </a:graphicData>
        </a:graphic>
      </p:graphicFrame>
    </p:spTree>
    <p:extLst>
      <p:ext uri="{BB962C8B-B14F-4D97-AF65-F5344CB8AC3E}">
        <p14:creationId xmlns:p14="http://schemas.microsoft.com/office/powerpoint/2010/main" val="12514257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8885732-EB03-1056-4A7F-883BC140C867}"/>
              </a:ext>
            </a:extLst>
          </p:cNvPr>
          <p:cNvSpPr>
            <a:spLocks noGrp="1"/>
          </p:cNvSpPr>
          <p:nvPr>
            <p:ph type="title"/>
          </p:nvPr>
        </p:nvSpPr>
        <p:spPr/>
        <p:txBody>
          <a:bodyPr>
            <a:noAutofit/>
          </a:bodyPr>
          <a:lstStyle/>
          <a:p>
            <a:pPr algn="ctr"/>
            <a:r>
              <a:rPr lang="tr-TR" sz="3200" b="1" dirty="0"/>
              <a:t>TEŞVİK SİSTEMİNE GÖRE YAPILAN KURUMLAR VERGİSİ HESABININ YURTİÇİ ASGARİ VERGİ UYGULAMASINDA NASIL BİR SÜREÇ OLACAK?</a:t>
            </a:r>
          </a:p>
        </p:txBody>
      </p:sp>
      <p:sp>
        <p:nvSpPr>
          <p:cNvPr id="3" name="İçerik Yer Tutucusu 2">
            <a:extLst>
              <a:ext uri="{FF2B5EF4-FFF2-40B4-BE49-F238E27FC236}">
                <a16:creationId xmlns:a16="http://schemas.microsoft.com/office/drawing/2014/main" id="{A919E179-4883-B072-4CDD-9401530FEABC}"/>
              </a:ext>
            </a:extLst>
          </p:cNvPr>
          <p:cNvSpPr>
            <a:spLocks noGrp="1"/>
          </p:cNvSpPr>
          <p:nvPr>
            <p:ph idx="1"/>
          </p:nvPr>
        </p:nvSpPr>
        <p:spPr/>
        <p:txBody>
          <a:bodyPr>
            <a:normAutofit fontScale="92500" lnSpcReduction="20000"/>
          </a:bodyPr>
          <a:lstStyle/>
          <a:p>
            <a:pPr algn="just"/>
            <a:r>
              <a:rPr lang="tr-TR" dirty="0"/>
              <a:t>2 Ağustos 2024 tarihli Resmî Gazete ‘de yayımlanan 7524 sayılı Kanun ile mevzuata girmiş olup, 1 Ocak 2025 tarihinden itibaren başlayan vergilendirme dönemlerine (2025 yılı birinci geçici vergi dönemi dahil) uygulanmak üzere yürürlüğe girmiştir.</a:t>
            </a:r>
          </a:p>
          <a:p>
            <a:pPr algn="just"/>
            <a:r>
              <a:rPr lang="tr-TR" dirty="0"/>
              <a:t>Yurtiçi asgari vergi uygulamasında yatırım teşvik belgesinde yararlandığımız katkı tutarını düşme imkanımız var ancak bunun alınan teşvik belgesinin eski ve yeni olmasına göre uygulama farklılığı olacaktır.</a:t>
            </a:r>
          </a:p>
          <a:p>
            <a:pPr algn="just"/>
            <a:r>
              <a:rPr lang="tr-TR" dirty="0"/>
              <a:t>Belge tarihi 02.08.2024 tarihinden önce ise yurtiçi asgari vergiden yararlandığımız yatırım katkı tutarını düşebiliyoruz.</a:t>
            </a:r>
          </a:p>
          <a:p>
            <a:pPr algn="just"/>
            <a:r>
              <a:rPr lang="tr-TR" dirty="0"/>
              <a:t>Belgeyi 02.08.2024 tarihinden sonra aldıysanız belge (ESKİ)2012/3305 kapsamında da olsa (YENİ)30.05.2025 tarihinde yayınlanan 9903 sayılı yeni teşvik karar kapsamında da olsa yararlanılan yatırım katkı tutarı asgari vergiden düşülemiyor. </a:t>
            </a:r>
          </a:p>
          <a:p>
            <a:pPr algn="just"/>
            <a:endParaRPr lang="tr-TR" dirty="0"/>
          </a:p>
        </p:txBody>
      </p:sp>
    </p:spTree>
    <p:extLst>
      <p:ext uri="{BB962C8B-B14F-4D97-AF65-F5344CB8AC3E}">
        <p14:creationId xmlns:p14="http://schemas.microsoft.com/office/powerpoint/2010/main" val="5055522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5959416-1D95-FB9E-CD78-0CE845F733BE}"/>
              </a:ext>
            </a:extLst>
          </p:cNvPr>
          <p:cNvSpPr>
            <a:spLocks noGrp="1"/>
          </p:cNvSpPr>
          <p:nvPr>
            <p:ph idx="1"/>
          </p:nvPr>
        </p:nvSpPr>
        <p:spPr>
          <a:xfrm>
            <a:off x="800100" y="1414463"/>
            <a:ext cx="10553700" cy="4529137"/>
          </a:xfrm>
        </p:spPr>
        <p:txBody>
          <a:bodyPr/>
          <a:lstStyle/>
          <a:p>
            <a:pPr algn="just"/>
            <a:r>
              <a:rPr lang="tr-TR" dirty="0"/>
              <a:t>02.08.2024 tarihinden sonra eski teşvik belgesine güncelleme yapıldıysa yapılan ilave tutar güncellemesi nedeniyle faydalanılan yatırım katkı tutarı asgari kurumlar vergisinden düşülemez.</a:t>
            </a:r>
          </a:p>
          <a:p>
            <a:pPr algn="just"/>
            <a:r>
              <a:rPr lang="tr-TR" dirty="0"/>
              <a:t>24.07.2025 tarihinde sonra yurtiçi asgari kurumlar vergisi vergisinden yararlanılan katkı tutarları düşülemeyecektir.</a:t>
            </a:r>
          </a:p>
          <a:p>
            <a:pPr algn="just"/>
            <a:r>
              <a:rPr lang="tr-TR" dirty="0"/>
              <a:t>24.07.2025 tarihinden sonra alınmış ancak başvurusu 16.06.2025 ten önce yapılmış teşvik belgeleri eski düzenlemeye göre değerlendirilecektir. Burada sadece yurt içi asgari vergiden düşülmeme durumu 02.08.2024 tarihinden sonra geçerlidir.</a:t>
            </a:r>
          </a:p>
          <a:p>
            <a:pPr algn="just"/>
            <a:endParaRPr lang="tr-TR" dirty="0"/>
          </a:p>
        </p:txBody>
      </p:sp>
    </p:spTree>
    <p:extLst>
      <p:ext uri="{BB962C8B-B14F-4D97-AF65-F5344CB8AC3E}">
        <p14:creationId xmlns:p14="http://schemas.microsoft.com/office/powerpoint/2010/main" val="24895347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FF47774-55E5-BAB9-55D6-FE296148246F}"/>
              </a:ext>
            </a:extLst>
          </p:cNvPr>
          <p:cNvSpPr>
            <a:spLocks noGrp="1"/>
          </p:cNvSpPr>
          <p:nvPr>
            <p:ph type="title"/>
          </p:nvPr>
        </p:nvSpPr>
        <p:spPr>
          <a:xfrm>
            <a:off x="838200" y="793750"/>
            <a:ext cx="10515600" cy="1325563"/>
          </a:xfrm>
        </p:spPr>
        <p:txBody>
          <a:bodyPr>
            <a:normAutofit/>
          </a:bodyPr>
          <a:lstStyle/>
          <a:p>
            <a:pPr algn="ctr"/>
            <a:r>
              <a:rPr lang="tr-TR" sz="3200" b="1" dirty="0"/>
              <a:t>FİRMA YENİ KURULUYORSA VE KOMPLE YATIRIM YAPIYORSA İNDİRİM NASIL UYGULANACAKTIR?</a:t>
            </a:r>
          </a:p>
        </p:txBody>
      </p:sp>
      <p:sp>
        <p:nvSpPr>
          <p:cNvPr id="3" name="İçerik Yer Tutucusu 2">
            <a:extLst>
              <a:ext uri="{FF2B5EF4-FFF2-40B4-BE49-F238E27FC236}">
                <a16:creationId xmlns:a16="http://schemas.microsoft.com/office/drawing/2014/main" id="{326E2930-C446-ECC0-C387-A9A81BD9F11F}"/>
              </a:ext>
            </a:extLst>
          </p:cNvPr>
          <p:cNvSpPr>
            <a:spLocks noGrp="1"/>
          </p:cNvSpPr>
          <p:nvPr>
            <p:ph idx="1"/>
          </p:nvPr>
        </p:nvSpPr>
        <p:spPr>
          <a:xfrm>
            <a:off x="838200" y="2860675"/>
            <a:ext cx="10391775" cy="2360613"/>
          </a:xfrm>
        </p:spPr>
        <p:txBody>
          <a:bodyPr/>
          <a:lstStyle/>
          <a:p>
            <a:pPr algn="just"/>
            <a:r>
              <a:rPr lang="tr-TR" dirty="0"/>
              <a:t>Firma hiçbir faaliyeti yok yeni kuruldu ise  komple yeni yatırım yaparken diğer faaliyetlerden elde ettiği gelir olmadığı için ancak yatırım kısmen veya tamamen işlemeye başladığı tarihten itibaren yatırım katkı tutarını kullanabilir. </a:t>
            </a:r>
          </a:p>
        </p:txBody>
      </p:sp>
    </p:spTree>
    <p:extLst>
      <p:ext uri="{BB962C8B-B14F-4D97-AF65-F5344CB8AC3E}">
        <p14:creationId xmlns:p14="http://schemas.microsoft.com/office/powerpoint/2010/main" val="7546195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E69DFFF-4120-8A8A-3398-2FE3F9AA67BB}"/>
              </a:ext>
            </a:extLst>
          </p:cNvPr>
          <p:cNvSpPr>
            <a:spLocks noGrp="1"/>
          </p:cNvSpPr>
          <p:nvPr>
            <p:ph type="title"/>
          </p:nvPr>
        </p:nvSpPr>
        <p:spPr/>
        <p:txBody>
          <a:bodyPr>
            <a:normAutofit/>
          </a:bodyPr>
          <a:lstStyle/>
          <a:p>
            <a:pPr algn="ctr"/>
            <a:r>
              <a:rPr lang="tr-TR" sz="3200" b="1" dirty="0"/>
              <a:t>FİRMA FAALİYETİ DEVAM EDERKEN KOMPLE YATIRIM YAPIYORSA İNDİRİM NASIL UYGULANABİLİR?</a:t>
            </a:r>
          </a:p>
        </p:txBody>
      </p:sp>
      <p:sp>
        <p:nvSpPr>
          <p:cNvPr id="3" name="İçerik Yer Tutucusu 2">
            <a:extLst>
              <a:ext uri="{FF2B5EF4-FFF2-40B4-BE49-F238E27FC236}">
                <a16:creationId xmlns:a16="http://schemas.microsoft.com/office/drawing/2014/main" id="{6F68E3B2-0FC7-06D4-9ED2-5989BDA79083}"/>
              </a:ext>
            </a:extLst>
          </p:cNvPr>
          <p:cNvSpPr>
            <a:spLocks noGrp="1"/>
          </p:cNvSpPr>
          <p:nvPr>
            <p:ph idx="1"/>
          </p:nvPr>
        </p:nvSpPr>
        <p:spPr>
          <a:xfrm>
            <a:off x="838200" y="1825625"/>
            <a:ext cx="10515600" cy="3175000"/>
          </a:xfrm>
        </p:spPr>
        <p:txBody>
          <a:bodyPr/>
          <a:lstStyle/>
          <a:p>
            <a:pPr algn="just"/>
            <a:r>
              <a:rPr lang="tr-TR" dirty="0"/>
              <a:t>Faaliyet halinde iken bir teşvik belgesi kapsamında komple yatırım yapan bir firma komple yatırım henüz tamamlanmasa dahi diğer faaliyet kapsamındaki kazancını teşvik belgesi kapsamında diğer kazançlar olarak indirim konusu yapabilecektir. </a:t>
            </a:r>
          </a:p>
        </p:txBody>
      </p:sp>
    </p:spTree>
    <p:extLst>
      <p:ext uri="{BB962C8B-B14F-4D97-AF65-F5344CB8AC3E}">
        <p14:creationId xmlns:p14="http://schemas.microsoft.com/office/powerpoint/2010/main" val="9907997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FBC3B09-F67E-C7E5-7F6F-77BA33679475}"/>
              </a:ext>
            </a:extLst>
          </p:cNvPr>
          <p:cNvSpPr>
            <a:spLocks noGrp="1"/>
          </p:cNvSpPr>
          <p:nvPr>
            <p:ph type="title"/>
          </p:nvPr>
        </p:nvSpPr>
        <p:spPr/>
        <p:txBody>
          <a:bodyPr>
            <a:noAutofit/>
          </a:bodyPr>
          <a:lstStyle/>
          <a:p>
            <a:pPr algn="ctr"/>
            <a:r>
              <a:rPr lang="tr-TR" sz="3200" b="1" dirty="0"/>
              <a:t>İHRACAT VE ÜRETİM KAZANCI ELDE EDEN FİRMALARIN KURUMLAR VERGİSİ 32/A MADDESİ İLE BİRLİKTE UYGULAMASI NASIL OLACAKTIR?</a:t>
            </a:r>
          </a:p>
        </p:txBody>
      </p:sp>
      <p:sp>
        <p:nvSpPr>
          <p:cNvPr id="3" name="İçerik Yer Tutucusu 2">
            <a:extLst>
              <a:ext uri="{FF2B5EF4-FFF2-40B4-BE49-F238E27FC236}">
                <a16:creationId xmlns:a16="http://schemas.microsoft.com/office/drawing/2014/main" id="{B1BD8FDE-46CD-BE25-7CE7-F7A55767E859}"/>
              </a:ext>
            </a:extLst>
          </p:cNvPr>
          <p:cNvSpPr>
            <a:spLocks noGrp="1"/>
          </p:cNvSpPr>
          <p:nvPr>
            <p:ph idx="1"/>
          </p:nvPr>
        </p:nvSpPr>
        <p:spPr/>
        <p:txBody>
          <a:bodyPr>
            <a:normAutofit lnSpcReduction="10000"/>
          </a:bodyPr>
          <a:lstStyle/>
          <a:p>
            <a:pPr algn="just"/>
            <a:r>
              <a:rPr lang="tr-TR" dirty="0"/>
              <a:t>İhracat ve üretim faaliyetleri olan firmalar 1 ve 5 puan indirimi uyguladıktan sonra yani 32 maddenin 7. ve 8. bölümündeki indirimleri uyguladıktan sonra kanunun 32/A maddesindeki indirim uygulayacaktır.</a:t>
            </a:r>
          </a:p>
          <a:p>
            <a:pPr algn="just"/>
            <a:r>
              <a:rPr lang="tr-TR" dirty="0"/>
              <a:t>Mükellefin aynı anda 32/A kapsamında matrahı ve ihracat ile üretimden elde edilen kazancı varsa üretim faaliyeti için yüzde 24,ihracat faaliyeti için 20 ve 32/A belgesi oranı ne ise ilgili kazançları uygulayacağız.</a:t>
            </a:r>
          </a:p>
          <a:p>
            <a:pPr algn="just"/>
            <a:r>
              <a:rPr lang="tr-TR" dirty="0"/>
              <a:t>Üretim ve ihracattan elde edilen kazanç ticari kardan yüksek ise indirimli oran uygulanacak üretim ve ihracat kazancı birbirine oranlama yapılmak suretiyle belirlenir.</a:t>
            </a:r>
          </a:p>
          <a:p>
            <a:pPr algn="just"/>
            <a:endParaRPr lang="tr-TR" dirty="0"/>
          </a:p>
        </p:txBody>
      </p:sp>
    </p:spTree>
    <p:extLst>
      <p:ext uri="{BB962C8B-B14F-4D97-AF65-F5344CB8AC3E}">
        <p14:creationId xmlns:p14="http://schemas.microsoft.com/office/powerpoint/2010/main" val="16925806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66EA4EE-7A38-7C8E-2E02-5FD010238074}"/>
              </a:ext>
            </a:extLst>
          </p:cNvPr>
          <p:cNvSpPr>
            <a:spLocks noGrp="1"/>
          </p:cNvSpPr>
          <p:nvPr>
            <p:ph type="title"/>
          </p:nvPr>
        </p:nvSpPr>
        <p:spPr/>
        <p:txBody>
          <a:bodyPr/>
          <a:lstStyle/>
          <a:p>
            <a:pPr algn="ctr"/>
            <a:r>
              <a:rPr lang="tr-TR" sz="3200" b="1" dirty="0"/>
              <a:t>İHRACAT VE ÜRETİM KAZANCI  32/A İLE BİRLİKTE NASIL BİR UYGULAMA YAPILACAK?</a:t>
            </a:r>
          </a:p>
        </p:txBody>
      </p:sp>
      <p:sp>
        <p:nvSpPr>
          <p:cNvPr id="3" name="İçerik Yer Tutucusu 2">
            <a:extLst>
              <a:ext uri="{FF2B5EF4-FFF2-40B4-BE49-F238E27FC236}">
                <a16:creationId xmlns:a16="http://schemas.microsoft.com/office/drawing/2014/main" id="{2CDAB24B-93C3-8B78-AF6D-F4DBCCC50478}"/>
              </a:ext>
            </a:extLst>
          </p:cNvPr>
          <p:cNvSpPr>
            <a:spLocks noGrp="1"/>
          </p:cNvSpPr>
          <p:nvPr>
            <p:ph idx="1"/>
          </p:nvPr>
        </p:nvSpPr>
        <p:spPr/>
        <p:txBody>
          <a:bodyPr/>
          <a:lstStyle/>
          <a:p>
            <a:r>
              <a:rPr lang="tr-TR" dirty="0"/>
              <a:t>İhracat ve üretim faaliyetinden elde edilen kazançlar ticari bilanço karından büyükse, bu kazançların üretim ve ihracat toplamları içinde ne kadar orana sahip oldukları hesaplanacak ve bulunan orana göre   matrahlar belirlenecektir. </a:t>
            </a:r>
          </a:p>
          <a:p>
            <a:pPr marL="0" indent="0">
              <a:buNone/>
            </a:pPr>
            <a:endParaRPr lang="tr-TR" dirty="0"/>
          </a:p>
          <a:p>
            <a:r>
              <a:rPr lang="tr-TR" dirty="0"/>
              <a:t>İhracat ve Üretim kazancı ticari bilanço karından düşükse ancak matrahtan yüksekse indirim uygulanacak tutar matrahı aşamaz.</a:t>
            </a:r>
          </a:p>
          <a:p>
            <a:pPr marL="0" indent="0">
              <a:buNone/>
            </a:pPr>
            <a:endParaRPr lang="tr-TR" dirty="0"/>
          </a:p>
        </p:txBody>
      </p:sp>
    </p:spTree>
    <p:extLst>
      <p:ext uri="{BB962C8B-B14F-4D97-AF65-F5344CB8AC3E}">
        <p14:creationId xmlns:p14="http://schemas.microsoft.com/office/powerpoint/2010/main" val="31381173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AB87DDC-A1DA-A523-2125-EA400FA7820C}"/>
              </a:ext>
            </a:extLst>
          </p:cNvPr>
          <p:cNvSpPr>
            <a:spLocks noGrp="1"/>
          </p:cNvSpPr>
          <p:nvPr>
            <p:ph type="title"/>
          </p:nvPr>
        </p:nvSpPr>
        <p:spPr/>
        <p:txBody>
          <a:bodyPr>
            <a:normAutofit/>
          </a:bodyPr>
          <a:lstStyle/>
          <a:p>
            <a:pPr algn="ctr"/>
            <a:r>
              <a:rPr lang="tr-TR" sz="3200" b="1" dirty="0"/>
              <a:t>İHRACAT VE ÜRETİM KAZANCI  32/A İLE BİRLİKTE NASIL BİR UYGULAMA YAPILACAK?</a:t>
            </a:r>
          </a:p>
        </p:txBody>
      </p:sp>
      <p:sp>
        <p:nvSpPr>
          <p:cNvPr id="3" name="İçerik Yer Tutucusu 2">
            <a:extLst>
              <a:ext uri="{FF2B5EF4-FFF2-40B4-BE49-F238E27FC236}">
                <a16:creationId xmlns:a16="http://schemas.microsoft.com/office/drawing/2014/main" id="{F9DC66EF-803E-500D-AFBD-046E90C72C31}"/>
              </a:ext>
            </a:extLst>
          </p:cNvPr>
          <p:cNvSpPr>
            <a:spLocks noGrp="1"/>
          </p:cNvSpPr>
          <p:nvPr>
            <p:ph idx="1"/>
          </p:nvPr>
        </p:nvSpPr>
        <p:spPr/>
        <p:txBody>
          <a:bodyPr/>
          <a:lstStyle/>
          <a:p>
            <a:pPr marL="0" indent="0" algn="just">
              <a:buNone/>
            </a:pPr>
            <a:r>
              <a:rPr lang="tr-TR" b="1" dirty="0"/>
              <a:t>ÖRNEK:</a:t>
            </a:r>
          </a:p>
          <a:p>
            <a:pPr marL="0" indent="0" algn="just">
              <a:buNone/>
            </a:pPr>
            <a:r>
              <a:rPr lang="tr-TR" dirty="0"/>
              <a:t>Firmanın;</a:t>
            </a:r>
          </a:p>
          <a:p>
            <a:pPr algn="just"/>
            <a:r>
              <a:rPr lang="tr-TR" dirty="0"/>
              <a:t> 	İhracat kazancı:780.000-TL</a:t>
            </a:r>
          </a:p>
          <a:p>
            <a:pPr algn="just"/>
            <a:r>
              <a:rPr lang="tr-TR" dirty="0"/>
              <a:t> 	Üretim kazancı:2.480.000-TL</a:t>
            </a:r>
          </a:p>
          <a:p>
            <a:pPr algn="just"/>
            <a:r>
              <a:rPr lang="tr-TR" dirty="0"/>
              <a:t>	TOPLAM	:3.260.000-TL</a:t>
            </a:r>
          </a:p>
          <a:p>
            <a:pPr algn="just"/>
            <a:r>
              <a:rPr lang="tr-TR" dirty="0"/>
              <a:t>	TİCARİ BİLANÇO KARI:2.500.000-TL</a:t>
            </a:r>
          </a:p>
          <a:p>
            <a:pPr algn="just"/>
            <a:r>
              <a:rPr lang="tr-TR" dirty="0"/>
              <a:t>	KKEG:270.000-TL</a:t>
            </a:r>
          </a:p>
          <a:p>
            <a:pPr algn="just"/>
            <a:r>
              <a:rPr lang="tr-TR" dirty="0"/>
              <a:t>	MATRAH:2.770.000-TL</a:t>
            </a:r>
          </a:p>
          <a:p>
            <a:pPr algn="just"/>
            <a:endParaRPr lang="tr-TR" dirty="0"/>
          </a:p>
        </p:txBody>
      </p:sp>
    </p:spTree>
    <p:extLst>
      <p:ext uri="{BB962C8B-B14F-4D97-AF65-F5344CB8AC3E}">
        <p14:creationId xmlns:p14="http://schemas.microsoft.com/office/powerpoint/2010/main" val="39035470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4A29BFD-DF1C-E77A-0EF8-C3AC9BF7D9DB}"/>
              </a:ext>
            </a:extLst>
          </p:cNvPr>
          <p:cNvSpPr>
            <a:spLocks noGrp="1"/>
          </p:cNvSpPr>
          <p:nvPr>
            <p:ph idx="1"/>
          </p:nvPr>
        </p:nvSpPr>
        <p:spPr>
          <a:xfrm>
            <a:off x="838200" y="577516"/>
            <a:ext cx="10515600" cy="5599447"/>
          </a:xfrm>
        </p:spPr>
        <p:txBody>
          <a:bodyPr>
            <a:normAutofit lnSpcReduction="10000"/>
          </a:bodyPr>
          <a:lstStyle/>
          <a:p>
            <a:pPr marL="0" indent="0">
              <a:buNone/>
            </a:pPr>
            <a:r>
              <a:rPr lang="tr-TR" b="1" dirty="0"/>
              <a:t>İHRACAT KAZANCI+ÜRETİM KAZANCI&gt;TİCARİ KAR</a:t>
            </a:r>
          </a:p>
          <a:p>
            <a:pPr marL="0" indent="0" algn="just">
              <a:buNone/>
            </a:pPr>
            <a:r>
              <a:rPr lang="tr-TR" dirty="0"/>
              <a:t>780.000-TL+2.480.000-TL=3.260.000-TL&gt;2.500.000-TL</a:t>
            </a:r>
          </a:p>
          <a:p>
            <a:pPr marL="0" indent="0">
              <a:buNone/>
            </a:pPr>
            <a:r>
              <a:rPr lang="tr-TR" b="1" dirty="0"/>
              <a:t>İHRACAT KAZANCI/ (İHRACAT KAZANCI+ÜRETİM KAZANCI)* MATRAH</a:t>
            </a:r>
          </a:p>
          <a:p>
            <a:pPr marL="0" indent="0" algn="just">
              <a:buNone/>
            </a:pPr>
            <a:r>
              <a:rPr lang="tr-TR" dirty="0"/>
              <a:t>780.000/3.260.000*2.770.000=662.760,73-TL matrahımızın bu kadarı ihracat kazancıdır.</a:t>
            </a:r>
          </a:p>
          <a:p>
            <a:pPr algn="just"/>
            <a:r>
              <a:rPr lang="tr-TR" u="sng" dirty="0"/>
              <a:t>Teşvik belgesinde indirim oranı %60 ise; </a:t>
            </a:r>
          </a:p>
          <a:p>
            <a:pPr marL="0" indent="0" algn="just">
              <a:buNone/>
            </a:pPr>
            <a:r>
              <a:rPr lang="tr-TR" dirty="0"/>
              <a:t>20-(20*0,60)=20-12=8</a:t>
            </a:r>
          </a:p>
          <a:p>
            <a:pPr marL="0" indent="0" algn="just">
              <a:buNone/>
            </a:pPr>
            <a:r>
              <a:rPr lang="tr-TR" dirty="0"/>
              <a:t>646.012,26-TL *0,08=51.680,98-TL ödenecek vergi</a:t>
            </a:r>
          </a:p>
          <a:p>
            <a:pPr marL="0" indent="0">
              <a:buNone/>
            </a:pPr>
            <a:r>
              <a:rPr lang="tr-TR" b="1" dirty="0"/>
              <a:t>İNDİRİM OLMASAYDI</a:t>
            </a:r>
          </a:p>
          <a:p>
            <a:pPr marL="0" indent="0" algn="just">
              <a:buNone/>
            </a:pPr>
            <a:r>
              <a:rPr lang="tr-TR" dirty="0"/>
              <a:t>646.012,26-TL *0,20=129.202,45-TL ödenecek vergi</a:t>
            </a:r>
          </a:p>
          <a:p>
            <a:pPr marL="0" indent="0">
              <a:buNone/>
            </a:pPr>
            <a:r>
              <a:rPr lang="tr-TR" b="1" dirty="0"/>
              <a:t>FAYDALANILAN YATIRIMA KATKI TUTARI: </a:t>
            </a:r>
          </a:p>
          <a:p>
            <a:pPr marL="0" indent="0">
              <a:buNone/>
            </a:pPr>
            <a:r>
              <a:rPr lang="tr-TR" dirty="0"/>
              <a:t>129.202,45-TL -51.680,98-TL =77.521,47-TL</a:t>
            </a:r>
          </a:p>
          <a:p>
            <a:pPr algn="just"/>
            <a:endParaRPr lang="tr-TR" dirty="0"/>
          </a:p>
        </p:txBody>
      </p:sp>
    </p:spTree>
    <p:extLst>
      <p:ext uri="{BB962C8B-B14F-4D97-AF65-F5344CB8AC3E}">
        <p14:creationId xmlns:p14="http://schemas.microsoft.com/office/powerpoint/2010/main" val="39419340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AC0EB51-0D67-A8D8-C63B-8442BECC44F7}"/>
              </a:ext>
            </a:extLst>
          </p:cNvPr>
          <p:cNvSpPr>
            <a:spLocks noGrp="1"/>
          </p:cNvSpPr>
          <p:nvPr>
            <p:ph idx="1"/>
          </p:nvPr>
        </p:nvSpPr>
        <p:spPr>
          <a:xfrm>
            <a:off x="728663" y="614363"/>
            <a:ext cx="10758487" cy="5672137"/>
          </a:xfrm>
        </p:spPr>
        <p:txBody>
          <a:bodyPr>
            <a:normAutofit/>
          </a:bodyPr>
          <a:lstStyle/>
          <a:p>
            <a:pPr marL="0" indent="0" algn="just">
              <a:buNone/>
            </a:pPr>
            <a:r>
              <a:rPr lang="tr-TR" b="1" dirty="0"/>
              <a:t>ÜRETİM KAZANCI/İHRACAT KAZANCI+ÜRETİM KAZANCI* MATRAH</a:t>
            </a:r>
          </a:p>
          <a:p>
            <a:pPr marL="0" indent="0" algn="just">
              <a:buNone/>
            </a:pPr>
            <a:r>
              <a:rPr lang="tr-TR" dirty="0"/>
              <a:t>2.480.000/3.260.000*2.700.000=2.107.239,26-TL  Üretim kazancı için dikkate alacağımız matrah olacaktır.</a:t>
            </a:r>
          </a:p>
          <a:p>
            <a:pPr algn="just"/>
            <a:r>
              <a:rPr lang="tr-TR" u="sng" dirty="0"/>
              <a:t>Teşvik belgesinde indirim oranı yüzde 60 ise </a:t>
            </a:r>
            <a:r>
              <a:rPr lang="tr-TR" dirty="0"/>
              <a:t>24-(24*0,60)=24-14,4=9,6</a:t>
            </a:r>
          </a:p>
          <a:p>
            <a:pPr marL="0" indent="0" algn="just">
              <a:buNone/>
            </a:pPr>
            <a:r>
              <a:rPr lang="tr-TR" dirty="0"/>
              <a:t>2.107.239,26-TL *9,6=202.294,96-TL</a:t>
            </a:r>
          </a:p>
          <a:p>
            <a:pPr marL="0" indent="0" algn="just">
              <a:buNone/>
            </a:pPr>
            <a:r>
              <a:rPr lang="tr-TR" b="1" dirty="0"/>
              <a:t>İNDİRİM OLMASAYDI</a:t>
            </a:r>
          </a:p>
          <a:p>
            <a:pPr marL="0" indent="0" algn="just">
              <a:buNone/>
            </a:pPr>
            <a:r>
              <a:rPr lang="tr-TR" dirty="0"/>
              <a:t>2.107.239,26-TL *0,24=505.737,42-TL  ÖDENECEKTİ</a:t>
            </a:r>
          </a:p>
          <a:p>
            <a:pPr marL="0" indent="0" algn="just">
              <a:buNone/>
            </a:pPr>
            <a:r>
              <a:rPr lang="tr-TR" b="1" dirty="0"/>
              <a:t>FAYDALANILAN YATIRIMA KATKI TUTARI: </a:t>
            </a:r>
          </a:p>
          <a:p>
            <a:pPr marL="0" indent="0" algn="just">
              <a:buNone/>
            </a:pPr>
            <a:r>
              <a:rPr lang="tr-TR" dirty="0"/>
              <a:t>505.737,42-TL -202.294,96-TL =303.442,45-TL</a:t>
            </a:r>
          </a:p>
        </p:txBody>
      </p:sp>
    </p:spTree>
    <p:extLst>
      <p:ext uri="{BB962C8B-B14F-4D97-AF65-F5344CB8AC3E}">
        <p14:creationId xmlns:p14="http://schemas.microsoft.com/office/powerpoint/2010/main" val="42947748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683DECF-0B84-B241-ECD0-D3143E3D9C06}"/>
              </a:ext>
            </a:extLst>
          </p:cNvPr>
          <p:cNvSpPr>
            <a:spLocks noGrp="1"/>
          </p:cNvSpPr>
          <p:nvPr>
            <p:ph type="title"/>
          </p:nvPr>
        </p:nvSpPr>
        <p:spPr/>
        <p:txBody>
          <a:bodyPr>
            <a:normAutofit/>
          </a:bodyPr>
          <a:lstStyle/>
          <a:p>
            <a:pPr algn="ctr"/>
            <a:r>
              <a:rPr lang="tr-TR" sz="3200" b="1" dirty="0"/>
              <a:t>İHRACAT VE ÜRETİM KAZANCI TİCARİ KARDAN DÜŞÜKSE 32/A İLE BİRLİKTE NASIL BİR UYGULAMA YAPILACAK?</a:t>
            </a:r>
          </a:p>
        </p:txBody>
      </p:sp>
      <p:sp>
        <p:nvSpPr>
          <p:cNvPr id="3" name="İçerik Yer Tutucusu 2">
            <a:extLst>
              <a:ext uri="{FF2B5EF4-FFF2-40B4-BE49-F238E27FC236}">
                <a16:creationId xmlns:a16="http://schemas.microsoft.com/office/drawing/2014/main" id="{B783E112-906C-845D-8329-22161119827C}"/>
              </a:ext>
            </a:extLst>
          </p:cNvPr>
          <p:cNvSpPr>
            <a:spLocks noGrp="1"/>
          </p:cNvSpPr>
          <p:nvPr>
            <p:ph idx="1"/>
          </p:nvPr>
        </p:nvSpPr>
        <p:spPr/>
        <p:txBody>
          <a:bodyPr>
            <a:normAutofit/>
          </a:bodyPr>
          <a:lstStyle/>
          <a:p>
            <a:pPr algn="just"/>
            <a:r>
              <a:rPr lang="tr-TR" b="1" dirty="0"/>
              <a:t>İHRACAT KAZANCI+ÜRETİM KAZANCI&lt; TİCARİ KAR </a:t>
            </a:r>
          </a:p>
          <a:p>
            <a:pPr marL="0" indent="0" algn="just">
              <a:buNone/>
            </a:pPr>
            <a:r>
              <a:rPr lang="tr-TR" dirty="0"/>
              <a:t>Burada matrah ne kadar yüksek olursa olsun indirim uygulanacak tutar ihracat ve üretim kazancını geçmemelidir.</a:t>
            </a:r>
          </a:p>
          <a:p>
            <a:pPr marL="0" indent="0" algn="just">
              <a:buNone/>
            </a:pPr>
            <a:r>
              <a:rPr lang="tr-TR" dirty="0"/>
              <a:t>İhracat ve üretim kazancının tamamına belirlenen oranda indirim uygulanır. Kalan tutar ise genel orana tabi olacaktır.</a:t>
            </a:r>
          </a:p>
          <a:p>
            <a:pPr marL="0" indent="0" algn="just">
              <a:buNone/>
            </a:pPr>
            <a:endParaRPr lang="tr-TR" dirty="0"/>
          </a:p>
        </p:txBody>
      </p:sp>
    </p:spTree>
    <p:extLst>
      <p:ext uri="{BB962C8B-B14F-4D97-AF65-F5344CB8AC3E}">
        <p14:creationId xmlns:p14="http://schemas.microsoft.com/office/powerpoint/2010/main" val="29357891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E889C023-B5E0-DA87-D3C4-B1619FC8DE52}"/>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29D4E07C-2BAC-2129-6CF0-03E444DB0ADC}"/>
              </a:ext>
            </a:extLst>
          </p:cNvPr>
          <p:cNvSpPr>
            <a:spLocks noGrp="1"/>
          </p:cNvSpPr>
          <p:nvPr>
            <p:ph type="title"/>
          </p:nvPr>
        </p:nvSpPr>
        <p:spPr>
          <a:xfrm>
            <a:off x="1157288" y="414339"/>
            <a:ext cx="10196512" cy="1411286"/>
          </a:xfrm>
        </p:spPr>
        <p:txBody>
          <a:bodyPr>
            <a:noAutofit/>
          </a:bodyPr>
          <a:lstStyle/>
          <a:p>
            <a:r>
              <a:rPr lang="tr-TR" sz="3200" b="1" dirty="0"/>
              <a:t>UYGULAMAYA DAİR ÖRNEKLER</a:t>
            </a:r>
            <a:br>
              <a:rPr lang="tr-TR" sz="3200" b="1" dirty="0"/>
            </a:br>
            <a:r>
              <a:rPr lang="tr-TR" sz="2400" b="1" dirty="0"/>
              <a:t>ÖRNEK-1 (ESKİ DÜZENLEME) </a:t>
            </a:r>
            <a:br>
              <a:rPr lang="tr-TR" sz="3200" b="1" dirty="0"/>
            </a:br>
            <a:endParaRPr lang="tr-TR" sz="3200" b="1" dirty="0"/>
          </a:p>
        </p:txBody>
      </p:sp>
      <p:sp>
        <p:nvSpPr>
          <p:cNvPr id="3" name="İçerik Yer Tutucusu 2">
            <a:extLst>
              <a:ext uri="{FF2B5EF4-FFF2-40B4-BE49-F238E27FC236}">
                <a16:creationId xmlns:a16="http://schemas.microsoft.com/office/drawing/2014/main" id="{2174EB4F-FE8C-28B3-5CBB-31208D9980ED}"/>
              </a:ext>
            </a:extLst>
          </p:cNvPr>
          <p:cNvSpPr>
            <a:spLocks noGrp="1"/>
          </p:cNvSpPr>
          <p:nvPr>
            <p:ph idx="1"/>
          </p:nvPr>
        </p:nvSpPr>
        <p:spPr>
          <a:xfrm>
            <a:off x="657225" y="1371600"/>
            <a:ext cx="10987088" cy="5072061"/>
          </a:xfrm>
        </p:spPr>
        <p:txBody>
          <a:bodyPr>
            <a:normAutofit fontScale="77500" lnSpcReduction="20000"/>
          </a:bodyPr>
          <a:lstStyle/>
          <a:p>
            <a:r>
              <a:rPr lang="tr-TR" dirty="0"/>
              <a:t>ADA firması tevsi yatırım   kapsamında    yatırım teşvik belgesine sahiptir. Firma yatırım dönemindedir. Yani yatırım henüz tamamlanmamış işletme döneminde geçilmemiştir. Buna karşılık yapılan harcamalar  üretimde kullanılmaktadır.</a:t>
            </a:r>
          </a:p>
          <a:p>
            <a:r>
              <a:rPr lang="tr-TR" dirty="0"/>
              <a:t>Teşvik belgesi  bilgileri:</a:t>
            </a:r>
          </a:p>
          <a:p>
            <a:r>
              <a:rPr lang="tr-TR" dirty="0"/>
              <a:t>Yatırıma Başlama Tarihi: 25.05.2023 </a:t>
            </a:r>
          </a:p>
          <a:p>
            <a:r>
              <a:rPr lang="tr-TR" dirty="0"/>
              <a:t>Yatırım tarihi eski uygulama tarihidir. (25.07.2025 ÖNCESİ) </a:t>
            </a:r>
          </a:p>
          <a:p>
            <a:r>
              <a:rPr lang="tr-TR" dirty="0"/>
              <a:t>Yatırım Türü: Tevsi (Firmanın mevcut işletme kapasitesini artıran nitelikte yatırımdır.)</a:t>
            </a:r>
          </a:p>
          <a:p>
            <a:r>
              <a:rPr lang="tr-TR" dirty="0"/>
              <a:t>Belge no:37555</a:t>
            </a:r>
          </a:p>
          <a:p>
            <a:r>
              <a:rPr lang="tr-TR" dirty="0"/>
              <a:t>Toplam Yatırım Harcaması  (HEDEF) : 15.653.986,00</a:t>
            </a:r>
          </a:p>
          <a:p>
            <a:r>
              <a:rPr lang="tr-TR" dirty="0"/>
              <a:t>Yatırım Katkı Oranı:20</a:t>
            </a:r>
          </a:p>
          <a:p>
            <a:r>
              <a:rPr lang="tr-TR" dirty="0"/>
              <a:t>Vergi İndirim Oranı:55</a:t>
            </a:r>
          </a:p>
          <a:p>
            <a:r>
              <a:rPr lang="tr-TR" dirty="0"/>
              <a:t>Kurumlar vergisi Oranı:0,25</a:t>
            </a:r>
          </a:p>
          <a:p>
            <a:r>
              <a:rPr lang="tr-TR" dirty="0"/>
              <a:t>İndirimli Kurumlar Vergisi Oranı :25-(25*0,55=13,75)=11,25</a:t>
            </a:r>
          </a:p>
          <a:p>
            <a:r>
              <a:rPr lang="tr-TR" dirty="0"/>
              <a:t>Toplam  Yatırım Katkı Tutarı: 15.653.986,00*0,20=3.130.797,20 </a:t>
            </a:r>
          </a:p>
          <a:p>
            <a:endParaRPr lang="tr-TR" dirty="0"/>
          </a:p>
        </p:txBody>
      </p:sp>
    </p:spTree>
    <p:extLst>
      <p:ext uri="{BB962C8B-B14F-4D97-AF65-F5344CB8AC3E}">
        <p14:creationId xmlns:p14="http://schemas.microsoft.com/office/powerpoint/2010/main" val="10421497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2A0A899C-E585-7E45-C6E2-C33EDA04F79D}"/>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D872F1A-BCD7-6AF1-D458-4750BBDFE1BC}"/>
              </a:ext>
            </a:extLst>
          </p:cNvPr>
          <p:cNvSpPr>
            <a:spLocks noGrp="1"/>
          </p:cNvSpPr>
          <p:nvPr>
            <p:ph idx="1"/>
          </p:nvPr>
        </p:nvSpPr>
        <p:spPr>
          <a:xfrm>
            <a:off x="838200" y="1468437"/>
            <a:ext cx="10515600" cy="4351338"/>
          </a:xfrm>
        </p:spPr>
        <p:txBody>
          <a:bodyPr/>
          <a:lstStyle/>
          <a:p>
            <a:pPr algn="just"/>
            <a:r>
              <a:rPr lang="tr-TR" dirty="0"/>
              <a:t>3.130.797,20-TL firmanın hedeflediği yatırım harcamasını yaptığı takdirde ödemeyeceği vergidir. Aynı zamanda ana faaliyet yani teşvik belgesinden elde edilen gelir nedeniyle faydalanabileceğin maksimum tutardır. Sınırıdır.</a:t>
            </a:r>
          </a:p>
          <a:p>
            <a:pPr algn="just"/>
            <a:r>
              <a:rPr lang="tr-TR" dirty="0"/>
              <a:t>Firmanın 2023-2. Geçici vergi dönemi itibariyle  yaptığı harcama ve mizanda yer alan bilgiler aşağıdaki gibidir. Firma yaptığı harcamalar nedeniyle gelir elde etmiştir. </a:t>
            </a:r>
          </a:p>
          <a:p>
            <a:pPr algn="just"/>
            <a:endParaRPr lang="tr-TR" dirty="0"/>
          </a:p>
        </p:txBody>
      </p:sp>
    </p:spTree>
    <p:extLst>
      <p:ext uri="{BB962C8B-B14F-4D97-AF65-F5344CB8AC3E}">
        <p14:creationId xmlns:p14="http://schemas.microsoft.com/office/powerpoint/2010/main" val="4209843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21B8762C-6B4C-FAF9-3ACC-3881AAFDE4D9}"/>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621D31F-7170-B7C8-4C61-768E6264A83F}"/>
              </a:ext>
            </a:extLst>
          </p:cNvPr>
          <p:cNvSpPr>
            <a:spLocks noGrp="1"/>
          </p:cNvSpPr>
          <p:nvPr>
            <p:ph idx="1"/>
          </p:nvPr>
        </p:nvSpPr>
        <p:spPr>
          <a:xfrm>
            <a:off x="442913" y="528637"/>
            <a:ext cx="11115675" cy="5900737"/>
          </a:xfrm>
        </p:spPr>
        <p:txBody>
          <a:bodyPr>
            <a:normAutofit/>
          </a:bodyPr>
          <a:lstStyle/>
          <a:p>
            <a:pPr algn="just"/>
            <a:r>
              <a:rPr lang="tr-TR" dirty="0"/>
              <a:t>2023 2. Geçici vergi </a:t>
            </a:r>
          </a:p>
          <a:p>
            <a:pPr algn="just"/>
            <a:r>
              <a:rPr lang="tr-TR" dirty="0"/>
              <a:t>Yapılan Harcama Tutarı: 4.500.000-TL</a:t>
            </a:r>
          </a:p>
          <a:p>
            <a:pPr algn="just"/>
            <a:r>
              <a:rPr lang="tr-TR" dirty="0"/>
              <a:t>2023 2. Geçici sonu sabit kıymetler toplamı :65.000.000-TL  (boş arazi ve arsalar bu tutar içinde yer almamalıdır.)</a:t>
            </a:r>
          </a:p>
          <a:p>
            <a:pPr algn="just"/>
            <a:r>
              <a:rPr lang="tr-TR" dirty="0"/>
              <a:t>(Toplam sabit kıymetler, bir işletmenin faaliyetlerini sürdürmek amacıyla aldığı ve bir yıldan uzun süre kullanmayı planladığı tüm maddi ve maddi olmayan varlıkların toplamıdır.) </a:t>
            </a:r>
          </a:p>
          <a:p>
            <a:pPr algn="just"/>
            <a:r>
              <a:rPr lang="tr-TR" dirty="0"/>
              <a:t>Ticari Bilanço Karı: 7.650.000-TL </a:t>
            </a:r>
          </a:p>
          <a:p>
            <a:pPr algn="just"/>
            <a:r>
              <a:rPr lang="tr-TR" dirty="0"/>
              <a:t>KKEG: 350.000-TL</a:t>
            </a:r>
          </a:p>
          <a:p>
            <a:pPr algn="just"/>
            <a:r>
              <a:rPr lang="tr-TR" dirty="0"/>
              <a:t>Tevsi yatırım kazancı ayrıca tespit edilememektedir. Bu nedenle tebliğ hükümleri hesaplama yapılacaktır. Tevsi yatırımdan elde edilen kazanç hesaplanırken kısmen işletme dönemi de olduğu  için ticari bilanço karı esas alınacaktır.</a:t>
            </a:r>
          </a:p>
          <a:p>
            <a:pPr algn="just"/>
            <a:endParaRPr lang="tr-TR" dirty="0"/>
          </a:p>
        </p:txBody>
      </p:sp>
    </p:spTree>
    <p:extLst>
      <p:ext uri="{BB962C8B-B14F-4D97-AF65-F5344CB8AC3E}">
        <p14:creationId xmlns:p14="http://schemas.microsoft.com/office/powerpoint/2010/main" val="549769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A38334D2-A7D6-5A6C-864E-A13DC7A2D506}"/>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7531EC3-F06C-479C-48BD-8AE019232D38}"/>
              </a:ext>
            </a:extLst>
          </p:cNvPr>
          <p:cNvSpPr>
            <a:spLocks noGrp="1"/>
          </p:cNvSpPr>
          <p:nvPr>
            <p:ph idx="1"/>
          </p:nvPr>
        </p:nvSpPr>
        <p:spPr>
          <a:xfrm>
            <a:off x="838200" y="745958"/>
            <a:ext cx="10515600" cy="5431005"/>
          </a:xfrm>
        </p:spPr>
        <p:txBody>
          <a:bodyPr>
            <a:normAutofit fontScale="85000" lnSpcReduction="20000"/>
          </a:bodyPr>
          <a:lstStyle/>
          <a:p>
            <a:pPr algn="just"/>
            <a:r>
              <a:rPr lang="tr-TR" b="1" dirty="0"/>
              <a:t>Tevsi Yatırım Kazancı :</a:t>
            </a:r>
          </a:p>
          <a:p>
            <a:pPr marL="0" indent="0" algn="just">
              <a:buNone/>
            </a:pPr>
            <a:r>
              <a:rPr lang="tr-TR" sz="3300" dirty="0"/>
              <a:t>Toplam Harcama Tutarı/Toplam Sabit Kıymetler*Ticari Bilanço Karı</a:t>
            </a:r>
          </a:p>
          <a:p>
            <a:pPr algn="just"/>
            <a:r>
              <a:rPr lang="tr-TR" dirty="0"/>
              <a:t>4.500.000/65.000.000*7.650.000=529.615,38-TL tevsi yatırım nedeniyle faydalanılacak karımızdır.</a:t>
            </a:r>
          </a:p>
          <a:p>
            <a:pPr algn="just"/>
            <a:r>
              <a:rPr lang="tr-TR" dirty="0"/>
              <a:t>Yatırımdan yani Ana faaliyetten elde edilen gelir nedeniyle bizim kullanabileceğimiz sınır yukarıda yer alan 3.130.797,20 -TL’dir.</a:t>
            </a:r>
          </a:p>
          <a:p>
            <a:pPr algn="just"/>
            <a:r>
              <a:rPr lang="tr-TR" dirty="0"/>
              <a:t>Firmamızın diğer faaliyeti yani yatırımdan elde edilen gelir dışındaki tüm gelirleri diğer faaliyet geliri olarak kabul edilecektir.</a:t>
            </a:r>
          </a:p>
          <a:p>
            <a:pPr algn="just"/>
            <a:r>
              <a:rPr lang="tr-TR" dirty="0"/>
              <a:t>Burada iki sınırımız vardır.</a:t>
            </a:r>
          </a:p>
          <a:p>
            <a:pPr algn="just"/>
            <a:r>
              <a:rPr lang="tr-TR" dirty="0"/>
              <a:t>1.Sınır gerçekleşen yatırım harcaması tutarı (4.500.000-tl)</a:t>
            </a:r>
          </a:p>
          <a:p>
            <a:pPr algn="just"/>
            <a:r>
              <a:rPr lang="tr-TR" dirty="0"/>
              <a:t>2.Sınır teşvik belgesi üzerinde hedeflenen yatırım harcaması üzerinden hesaplanacak yatırım katkı tutarının Bakanlar Kurulunca belirlenen oranı dikkate alınarak (eski sistemde bu oran önce %50 idi sonra %100 oldu ve yeniden %80 hale geldi.) </a:t>
            </a:r>
          </a:p>
          <a:p>
            <a:pPr algn="just"/>
            <a:r>
              <a:rPr lang="tr-TR" dirty="0"/>
              <a:t>Toplam  Yatırım Katkı Tutarı: 15.653.986,00*0,20*0,80=(2.504.637,76-TL)</a:t>
            </a:r>
          </a:p>
          <a:p>
            <a:pPr algn="just"/>
            <a:endParaRPr lang="tr-TR" dirty="0"/>
          </a:p>
        </p:txBody>
      </p:sp>
    </p:spTree>
    <p:extLst>
      <p:ext uri="{BB962C8B-B14F-4D97-AF65-F5344CB8AC3E}">
        <p14:creationId xmlns:p14="http://schemas.microsoft.com/office/powerpoint/2010/main" val="2843740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DB3E544-730A-0278-3374-328BBDDEFE82}"/>
              </a:ext>
            </a:extLst>
          </p:cNvPr>
          <p:cNvSpPr>
            <a:spLocks noGrp="1"/>
          </p:cNvSpPr>
          <p:nvPr>
            <p:ph idx="1"/>
          </p:nvPr>
        </p:nvSpPr>
        <p:spPr>
          <a:xfrm>
            <a:off x="838200" y="721895"/>
            <a:ext cx="10515600" cy="5455068"/>
          </a:xfrm>
        </p:spPr>
        <p:txBody>
          <a:bodyPr>
            <a:normAutofit lnSpcReduction="10000"/>
          </a:bodyPr>
          <a:lstStyle/>
          <a:p>
            <a:pPr algn="just"/>
            <a:r>
              <a:rPr lang="tr-TR" dirty="0"/>
              <a:t>Yatırım katkı tutarının yatırım döneminde diğer kazançlar için kullanılabilecek kısmı</a:t>
            </a:r>
          </a:p>
          <a:p>
            <a:pPr algn="just"/>
            <a:r>
              <a:rPr lang="tr-TR" dirty="0"/>
              <a:t>3.130.797,20*0,80=2.504.637,76 </a:t>
            </a:r>
          </a:p>
          <a:p>
            <a:pPr algn="just"/>
            <a:r>
              <a:rPr lang="tr-TR" dirty="0"/>
              <a:t>İşletme döneminde kullanabileceği kısmı: </a:t>
            </a:r>
          </a:p>
          <a:p>
            <a:pPr algn="just"/>
            <a:r>
              <a:rPr lang="tr-TR" dirty="0"/>
              <a:t>3.130.797,20-2.504.637,76=626.159,44-TL</a:t>
            </a:r>
          </a:p>
          <a:p>
            <a:pPr algn="just"/>
            <a:r>
              <a:rPr lang="tr-TR" dirty="0"/>
              <a:t>Bu sınırlardan hangisi az ise o sınır aşılamaz. Görüldüğü üzere 2.504.637,76-TL diğer faaliyet geliri için sınırdır.</a:t>
            </a:r>
          </a:p>
          <a:p>
            <a:pPr algn="just"/>
            <a:r>
              <a:rPr lang="tr-TR" dirty="0"/>
              <a:t>Matrah Karşılığı:2.504.637,76/0,1375=18.215.547,34-TL’dir, </a:t>
            </a:r>
          </a:p>
          <a:p>
            <a:pPr algn="just"/>
            <a:r>
              <a:rPr lang="tr-TR" dirty="0"/>
              <a:t>Tevsi yatırımdan kazanç= 529.615,38-TL</a:t>
            </a:r>
          </a:p>
          <a:p>
            <a:pPr algn="just"/>
            <a:r>
              <a:rPr lang="tr-TR" dirty="0"/>
              <a:t>7.650.000-TL-529.615,38-TL=7.120.384,62-TL Diğer faaliyetler nedeniyle kazançtır. Yatırım döneminde olunduğu için bu tutara indirimli kurumlar vergisi uygulanabilir. </a:t>
            </a:r>
          </a:p>
          <a:p>
            <a:pPr algn="just"/>
            <a:endParaRPr lang="tr-TR" dirty="0"/>
          </a:p>
        </p:txBody>
      </p:sp>
    </p:spTree>
    <p:extLst>
      <p:ext uri="{BB962C8B-B14F-4D97-AF65-F5344CB8AC3E}">
        <p14:creationId xmlns:p14="http://schemas.microsoft.com/office/powerpoint/2010/main" val="22734163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35A0C1D4-5E13-9B0E-2EAE-3B2BBFF1E18E}"/>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69CE11B-D8CB-D973-DBCC-C322C25777E6}"/>
              </a:ext>
            </a:extLst>
          </p:cNvPr>
          <p:cNvSpPr>
            <a:spLocks noGrp="1"/>
          </p:cNvSpPr>
          <p:nvPr>
            <p:ph idx="1"/>
          </p:nvPr>
        </p:nvSpPr>
        <p:spPr>
          <a:xfrm>
            <a:off x="838200" y="1096963"/>
            <a:ext cx="10515600" cy="4351338"/>
          </a:xfrm>
        </p:spPr>
        <p:txBody>
          <a:bodyPr/>
          <a:lstStyle/>
          <a:p>
            <a:pPr algn="just"/>
            <a:r>
              <a:rPr lang="tr-TR" dirty="0"/>
              <a:t>Bu örnekte KKEG normal oranı uygulansın. İsteyen diğer kazanç kapsamında indirim uygulayabilir.</a:t>
            </a:r>
          </a:p>
          <a:p>
            <a:pPr algn="just"/>
            <a:r>
              <a:rPr lang="tr-TR" dirty="0"/>
              <a:t>Normal oran: 529.615,38-TL*0,25=132.403,84-TL</a:t>
            </a:r>
          </a:p>
          <a:p>
            <a:pPr algn="just"/>
            <a:r>
              <a:rPr lang="tr-TR" dirty="0"/>
              <a:t>İndirimli oran: 529.615,38-TL*11,25/100=59.581,73-TL</a:t>
            </a:r>
          </a:p>
          <a:p>
            <a:pPr algn="just"/>
            <a:r>
              <a:rPr lang="tr-TR" dirty="0"/>
              <a:t>FARK:72.822,10-TL</a:t>
            </a:r>
          </a:p>
          <a:p>
            <a:pPr algn="just"/>
            <a:r>
              <a:rPr lang="tr-TR" dirty="0"/>
              <a:t>İşletme döneminde kullanılabilecek 626.159,44-TL’nin 72.822,10-TL’si bu dönemde kullanılmış oldu. </a:t>
            </a:r>
          </a:p>
          <a:p>
            <a:pPr algn="just"/>
            <a:r>
              <a:rPr lang="tr-TR" dirty="0"/>
              <a:t>Bu tutar ana faaliyet nedeniyle yani tevsi yatırım nedeniyle yapılan harcama karşılığında ÖDENMEYEN VERGİDİR.</a:t>
            </a:r>
          </a:p>
          <a:p>
            <a:pPr algn="just"/>
            <a:endParaRPr lang="tr-TR" dirty="0"/>
          </a:p>
        </p:txBody>
      </p:sp>
    </p:spTree>
    <p:extLst>
      <p:ext uri="{BB962C8B-B14F-4D97-AF65-F5344CB8AC3E}">
        <p14:creationId xmlns:p14="http://schemas.microsoft.com/office/powerpoint/2010/main" val="11761956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294BC85B-8873-7123-113F-86DEC7E2361E}"/>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00CE1F0-A7FB-4DAE-58BB-9B4608C6CFBB}"/>
              </a:ext>
            </a:extLst>
          </p:cNvPr>
          <p:cNvSpPr>
            <a:spLocks noGrp="1"/>
          </p:cNvSpPr>
          <p:nvPr>
            <p:ph idx="1"/>
          </p:nvPr>
        </p:nvSpPr>
        <p:spPr>
          <a:xfrm>
            <a:off x="571500" y="982662"/>
            <a:ext cx="10929938" cy="5018088"/>
          </a:xfrm>
        </p:spPr>
        <p:txBody>
          <a:bodyPr>
            <a:normAutofit/>
          </a:bodyPr>
          <a:lstStyle/>
          <a:p>
            <a:pPr algn="just"/>
            <a:r>
              <a:rPr lang="tr-TR" dirty="0"/>
              <a:t>Ana faaliyet dışındaki tüm gelirler diğer faaliyetlerden elde edilen gelirdir.</a:t>
            </a:r>
          </a:p>
          <a:p>
            <a:pPr algn="just"/>
            <a:r>
              <a:rPr lang="tr-TR" dirty="0"/>
              <a:t>Normal oran: 7.120.384,62-TL*0,25=1.780.096,15-TL</a:t>
            </a:r>
          </a:p>
          <a:p>
            <a:pPr algn="just"/>
            <a:r>
              <a:rPr lang="tr-TR" dirty="0"/>
              <a:t>İndirimli Oran: 7.120.384,62-TL*11,25/100=801.043,26-TL</a:t>
            </a:r>
          </a:p>
          <a:p>
            <a:pPr marL="0" indent="0" algn="just">
              <a:buNone/>
            </a:pPr>
            <a:r>
              <a:rPr lang="tr-TR" dirty="0"/>
              <a:t>						</a:t>
            </a:r>
            <a:r>
              <a:rPr lang="tr-TR" b="1" dirty="0"/>
              <a:t>FARK:979.052,88-TL</a:t>
            </a:r>
          </a:p>
          <a:p>
            <a:pPr algn="just"/>
            <a:r>
              <a:rPr lang="tr-TR" dirty="0"/>
              <a:t>Bu tutar diğer faaliyetler nedeniyle faydalanabilecek ve ÖDENMEYEN VERGİ TUTARI YANİ YATIRIM KATKI TUTARIDIR. Yatırım dönemi için sınır olan 2.504.637,76 tutarının 979.052,88-TL si kullanılmış oldu. Kalan 1.525.626,12-TL sonraki dönemlerde kullanılabilecektir.</a:t>
            </a:r>
          </a:p>
          <a:p>
            <a:pPr algn="just"/>
            <a:r>
              <a:rPr lang="tr-TR" dirty="0"/>
              <a:t>KKEG: 350.000-TL*0,25=87.500-TL ödenmesi gereken vergidir.</a:t>
            </a:r>
          </a:p>
          <a:p>
            <a:pPr algn="just"/>
            <a:endParaRPr lang="tr-TR" dirty="0"/>
          </a:p>
          <a:p>
            <a:pPr algn="just"/>
            <a:endParaRPr lang="tr-TR" dirty="0"/>
          </a:p>
        </p:txBody>
      </p:sp>
    </p:spTree>
    <p:extLst>
      <p:ext uri="{BB962C8B-B14F-4D97-AF65-F5344CB8AC3E}">
        <p14:creationId xmlns:p14="http://schemas.microsoft.com/office/powerpoint/2010/main" val="7525939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F771CA69-F5F9-2E71-70B9-2E152EE0E20F}"/>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B25269A-77F6-05B2-2AAF-938D1AD92B26}"/>
              </a:ext>
            </a:extLst>
          </p:cNvPr>
          <p:cNvSpPr>
            <a:spLocks noGrp="1"/>
          </p:cNvSpPr>
          <p:nvPr>
            <p:ph idx="1"/>
          </p:nvPr>
        </p:nvSpPr>
        <p:spPr>
          <a:xfrm>
            <a:off x="557213" y="428626"/>
            <a:ext cx="11158537" cy="6043612"/>
          </a:xfrm>
        </p:spPr>
        <p:txBody>
          <a:bodyPr>
            <a:normAutofit fontScale="92500" lnSpcReduction="20000"/>
          </a:bodyPr>
          <a:lstStyle/>
          <a:p>
            <a:pPr marL="0" indent="0" algn="just">
              <a:buNone/>
            </a:pPr>
            <a:r>
              <a:rPr lang="tr-TR" dirty="0"/>
              <a:t>ÖRNEK-1: </a:t>
            </a:r>
          </a:p>
          <a:p>
            <a:pPr marL="0" indent="0" algn="just">
              <a:buNone/>
            </a:pPr>
            <a:r>
              <a:rPr lang="tr-TR" b="1" dirty="0"/>
              <a:t>3. GEÇİCİ VERGİ DÖNEMİ</a:t>
            </a:r>
          </a:p>
          <a:p>
            <a:pPr algn="just"/>
            <a:r>
              <a:rPr lang="tr-TR" dirty="0"/>
              <a:t>ADA firmasının 2023 3. geçici vergi dönemi durumu aşağıdaki gibidir. </a:t>
            </a:r>
          </a:p>
          <a:p>
            <a:pPr algn="just"/>
            <a:r>
              <a:rPr lang="tr-TR" dirty="0"/>
              <a:t>Teşvik belgesi  bilgileri:</a:t>
            </a:r>
          </a:p>
          <a:p>
            <a:pPr algn="just"/>
            <a:r>
              <a:rPr lang="tr-TR" dirty="0"/>
              <a:t>Yatırıma Başlama Tarihi: 25.05.2023 (25.07.2025 ÖNCESİ) 02.08.2024 tarihinden öncedir. Yani eski uygulamaya tabidir.</a:t>
            </a:r>
          </a:p>
          <a:p>
            <a:pPr algn="just"/>
            <a:r>
              <a:rPr lang="tr-TR" dirty="0"/>
              <a:t>Yatırım Türü: Tevsi (Firmanın mevcut işletme kapasitesini artıran nitelikte yatırımdır.)</a:t>
            </a:r>
          </a:p>
          <a:p>
            <a:pPr algn="just"/>
            <a:r>
              <a:rPr lang="tr-TR" dirty="0"/>
              <a:t>Belge no:37555</a:t>
            </a:r>
          </a:p>
          <a:p>
            <a:pPr algn="just"/>
            <a:r>
              <a:rPr lang="tr-TR" dirty="0"/>
              <a:t>Toplam Yatırım Harcaması  (HEDEF) : 15.653.986,00</a:t>
            </a:r>
          </a:p>
          <a:p>
            <a:pPr algn="just"/>
            <a:r>
              <a:rPr lang="tr-TR" dirty="0"/>
              <a:t>Yatırım Katkı Oranı:20</a:t>
            </a:r>
          </a:p>
          <a:p>
            <a:pPr algn="just"/>
            <a:r>
              <a:rPr lang="tr-TR" dirty="0"/>
              <a:t>Vergi İndirim Oranı:55</a:t>
            </a:r>
          </a:p>
          <a:p>
            <a:pPr algn="just"/>
            <a:r>
              <a:rPr lang="tr-TR" dirty="0"/>
              <a:t>Kurumlar vergisi Oranı:0,25</a:t>
            </a:r>
          </a:p>
          <a:p>
            <a:pPr algn="just"/>
            <a:r>
              <a:rPr lang="tr-TR" dirty="0"/>
              <a:t>İndirimli Kurumlar Vergisi Oranı :25-(25*0,55=13,75)=11,25</a:t>
            </a:r>
          </a:p>
          <a:p>
            <a:pPr algn="just"/>
            <a:r>
              <a:rPr lang="tr-TR" dirty="0"/>
              <a:t>Toplam  Yatırım Katkı Tutarı: 15.653.986,00*0,20=3.130.797,20 </a:t>
            </a:r>
          </a:p>
          <a:p>
            <a:pPr algn="just"/>
            <a:endParaRPr lang="tr-TR" dirty="0"/>
          </a:p>
        </p:txBody>
      </p:sp>
    </p:spTree>
    <p:extLst>
      <p:ext uri="{BB962C8B-B14F-4D97-AF65-F5344CB8AC3E}">
        <p14:creationId xmlns:p14="http://schemas.microsoft.com/office/powerpoint/2010/main" val="25685367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F1DED67D-8C21-DE67-2250-C4B480AE64F4}"/>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A342BE9-8BE2-8D74-26A0-2050046E07DC}"/>
              </a:ext>
            </a:extLst>
          </p:cNvPr>
          <p:cNvSpPr>
            <a:spLocks noGrp="1"/>
          </p:cNvSpPr>
          <p:nvPr>
            <p:ph idx="1"/>
          </p:nvPr>
        </p:nvSpPr>
        <p:spPr>
          <a:xfrm>
            <a:off x="838199" y="577516"/>
            <a:ext cx="10784305" cy="5599447"/>
          </a:xfrm>
        </p:spPr>
        <p:txBody>
          <a:bodyPr>
            <a:normAutofit fontScale="92500" lnSpcReduction="10000"/>
          </a:bodyPr>
          <a:lstStyle/>
          <a:p>
            <a:pPr algn="just"/>
            <a:r>
              <a:rPr lang="tr-TR" dirty="0"/>
              <a:t>Bu tutar firmanın hedeflediği yatırım harcamasını yaptığı takdirde ödemeyeceği vergidir. Aynı zamanda ana faaliyet yani teşvik belgesinden elde edilen gelir nedeniyle faydalanabileceğin maksimum tutardır. Sınırıdır.</a:t>
            </a:r>
          </a:p>
          <a:p>
            <a:pPr algn="just"/>
            <a:r>
              <a:rPr lang="tr-TR" dirty="0"/>
              <a:t>Firmanın 3. Geçici vergi dönemi itibariyle  yaptığı harcama ve mizanda yer alan bilgiler aşağıdaki gibidir. Firma yaptığı harcamalar nedeniyle gelir elde etmiştir. </a:t>
            </a:r>
          </a:p>
          <a:p>
            <a:pPr algn="just"/>
            <a:r>
              <a:rPr lang="tr-TR" dirty="0"/>
              <a:t>2023 3. Geçici vergi </a:t>
            </a:r>
          </a:p>
          <a:p>
            <a:pPr algn="just"/>
            <a:r>
              <a:rPr lang="tr-TR" dirty="0"/>
              <a:t>Yapılan Harcama Tutarı: 6.500.000-TL (4.500.000+2.000.000=6.500.000-TL)</a:t>
            </a:r>
          </a:p>
          <a:p>
            <a:pPr algn="just"/>
            <a:r>
              <a:rPr lang="tr-TR" dirty="0"/>
              <a:t>2023 3. Geçici sonu sabit kıymetler toplamı :68.000.000-TL (Burada boş arazi ve arsalar bu tutar içinde yer almamalıdır.)</a:t>
            </a:r>
          </a:p>
          <a:p>
            <a:pPr algn="just"/>
            <a:r>
              <a:rPr lang="tr-TR" dirty="0"/>
              <a:t>Ticari Bilanço Karı: 9.350.000-TL KÜMÜLATİF</a:t>
            </a:r>
          </a:p>
          <a:p>
            <a:pPr algn="just"/>
            <a:r>
              <a:rPr lang="tr-TR" dirty="0"/>
              <a:t>KKEG: 650.000-TL KÜMÜLATİF</a:t>
            </a:r>
          </a:p>
          <a:p>
            <a:pPr algn="just"/>
            <a:r>
              <a:rPr lang="tr-TR" dirty="0"/>
              <a:t>Tevsi Yatırım Kazancı :Toplam Harcama Tutarı/Toplam Sabit Kıymetler*Ticari Bilanço Karı</a:t>
            </a:r>
          </a:p>
          <a:p>
            <a:pPr algn="just"/>
            <a:endParaRPr lang="tr-TR" dirty="0"/>
          </a:p>
        </p:txBody>
      </p:sp>
    </p:spTree>
    <p:extLst>
      <p:ext uri="{BB962C8B-B14F-4D97-AF65-F5344CB8AC3E}">
        <p14:creationId xmlns:p14="http://schemas.microsoft.com/office/powerpoint/2010/main" val="26977064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FF1ED35E-A088-AD47-F1F2-5FABE5189732}"/>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45F4F88-D06B-8BF2-3A43-70E940C54AA0}"/>
              </a:ext>
            </a:extLst>
          </p:cNvPr>
          <p:cNvSpPr>
            <a:spLocks noGrp="1"/>
          </p:cNvSpPr>
          <p:nvPr>
            <p:ph idx="1"/>
          </p:nvPr>
        </p:nvSpPr>
        <p:spPr>
          <a:xfrm>
            <a:off x="657225" y="1011236"/>
            <a:ext cx="10944225" cy="4675189"/>
          </a:xfrm>
        </p:spPr>
        <p:txBody>
          <a:bodyPr/>
          <a:lstStyle/>
          <a:p>
            <a:pPr algn="just"/>
            <a:r>
              <a:rPr lang="tr-TR" b="1" dirty="0"/>
              <a:t>Tevsi Yatırım Kazancı :</a:t>
            </a:r>
          </a:p>
          <a:p>
            <a:pPr marL="0" indent="0" algn="just">
              <a:buNone/>
            </a:pPr>
            <a:r>
              <a:rPr lang="tr-TR" dirty="0"/>
              <a:t>Toplam Harcama Tutarı/Toplam Sabit Kıymetler*Ticari Bilanço Karı</a:t>
            </a:r>
          </a:p>
          <a:p>
            <a:pPr marL="0" indent="0" algn="ctr">
              <a:buNone/>
            </a:pPr>
            <a:r>
              <a:rPr lang="tr-TR" b="1" dirty="0"/>
              <a:t>6.500.000/68.000.000*9.350.000-TL=893.860-TL </a:t>
            </a:r>
          </a:p>
          <a:p>
            <a:pPr marL="0" indent="0" algn="ctr">
              <a:buNone/>
            </a:pPr>
            <a:r>
              <a:rPr lang="tr-TR" b="1" dirty="0"/>
              <a:t>Tevsi Yatırım Nedeniyle Faydalanılacak kardır.</a:t>
            </a:r>
          </a:p>
          <a:p>
            <a:pPr algn="just"/>
            <a:r>
              <a:rPr lang="tr-TR" dirty="0"/>
              <a:t>Yatırımdan yani ana faaliyetten elde edilen gelir nedeniyle kullanılabilecek sınır yukarıda yer alan 3.130.797,20 -TL’dir.</a:t>
            </a:r>
          </a:p>
          <a:p>
            <a:pPr algn="just"/>
            <a:r>
              <a:rPr lang="tr-TR" dirty="0"/>
              <a:t>Firmanın diğer faaliyeti yani yatırımdan elde edilen gelir dışındaki tüm gelirleri diğer faaliyet geliri olarak kabul edilecektir.</a:t>
            </a:r>
          </a:p>
          <a:p>
            <a:pPr algn="just"/>
            <a:endParaRPr lang="tr-TR" dirty="0"/>
          </a:p>
        </p:txBody>
      </p:sp>
    </p:spTree>
    <p:extLst>
      <p:ext uri="{BB962C8B-B14F-4D97-AF65-F5344CB8AC3E}">
        <p14:creationId xmlns:p14="http://schemas.microsoft.com/office/powerpoint/2010/main" val="3046900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5EE8CAF8-4B87-1781-5EE2-5A4468C4391E}"/>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13BB384-2B42-9224-D94C-05F543E656AB}"/>
              </a:ext>
            </a:extLst>
          </p:cNvPr>
          <p:cNvSpPr>
            <a:spLocks noGrp="1"/>
          </p:cNvSpPr>
          <p:nvPr>
            <p:ph idx="1"/>
          </p:nvPr>
        </p:nvSpPr>
        <p:spPr>
          <a:xfrm>
            <a:off x="838200" y="1039812"/>
            <a:ext cx="10515600" cy="4351338"/>
          </a:xfrm>
        </p:spPr>
        <p:txBody>
          <a:bodyPr/>
          <a:lstStyle/>
          <a:p>
            <a:pPr algn="just"/>
            <a:r>
              <a:rPr lang="tr-TR" dirty="0"/>
              <a:t>Burada iki sınırımız vardır.</a:t>
            </a:r>
          </a:p>
          <a:p>
            <a:pPr algn="just"/>
            <a:r>
              <a:rPr lang="tr-TR" dirty="0"/>
              <a:t>1. Sınır gerçekleşen yatırım harcaması tutarı (6.500.000-tl)</a:t>
            </a:r>
          </a:p>
          <a:p>
            <a:pPr algn="just"/>
            <a:r>
              <a:rPr lang="tr-TR" dirty="0"/>
              <a:t>2. Sınır teşvik belgesi üzerinde hedeflenen yatırım harcaması üzerinden hesaplanacak yatırım katkı tutarının bakanlar kurulunca belirlenen oranı dikkate alınarak </a:t>
            </a:r>
            <a:r>
              <a:rPr lang="tr-TR" b="1" dirty="0"/>
              <a:t>(Bu oran önce %50 idi sonra %100 oldu ve yeniden %80 hale geldi.) Bu yeni teşvik sisteminde %50 oldu.</a:t>
            </a:r>
          </a:p>
          <a:p>
            <a:pPr algn="just"/>
            <a:r>
              <a:rPr lang="tr-TR" dirty="0"/>
              <a:t>Toplam  Yatırım Katkı Tutarı: </a:t>
            </a:r>
          </a:p>
          <a:p>
            <a:pPr marL="0" indent="0" algn="ctr">
              <a:buNone/>
            </a:pPr>
            <a:r>
              <a:rPr lang="tr-TR" dirty="0"/>
              <a:t>15.653.986,00*0,20*0,80=(2.504.637,76-TL)</a:t>
            </a:r>
          </a:p>
          <a:p>
            <a:pPr algn="just"/>
            <a:endParaRPr lang="tr-TR" dirty="0"/>
          </a:p>
        </p:txBody>
      </p:sp>
    </p:spTree>
    <p:extLst>
      <p:ext uri="{BB962C8B-B14F-4D97-AF65-F5344CB8AC3E}">
        <p14:creationId xmlns:p14="http://schemas.microsoft.com/office/powerpoint/2010/main" val="42637700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4F7B9315-787A-1624-8E6F-4095EB3DCF43}"/>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966127A-8227-BEB0-E814-3BC78E47F7AB}"/>
              </a:ext>
            </a:extLst>
          </p:cNvPr>
          <p:cNvSpPr>
            <a:spLocks noGrp="1"/>
          </p:cNvSpPr>
          <p:nvPr>
            <p:ph idx="1"/>
          </p:nvPr>
        </p:nvSpPr>
        <p:spPr>
          <a:xfrm>
            <a:off x="838199" y="890337"/>
            <a:ext cx="10856495" cy="5286626"/>
          </a:xfrm>
        </p:spPr>
        <p:txBody>
          <a:bodyPr/>
          <a:lstStyle/>
          <a:p>
            <a:pPr algn="just"/>
            <a:r>
              <a:rPr lang="tr-TR" dirty="0"/>
              <a:t>Yatırım katkı tutarının yatırım döneminde kullanılabilecek kısmı:</a:t>
            </a:r>
          </a:p>
          <a:p>
            <a:pPr marL="0" indent="0" algn="ctr">
              <a:buNone/>
            </a:pPr>
            <a:r>
              <a:rPr lang="tr-TR" dirty="0"/>
              <a:t>3.130.797,20*0,80=2.504.637,76 </a:t>
            </a:r>
          </a:p>
          <a:p>
            <a:pPr algn="just"/>
            <a:r>
              <a:rPr lang="tr-TR" dirty="0"/>
              <a:t>İşletme döneminde kullanabileceği kısmı: </a:t>
            </a:r>
          </a:p>
          <a:p>
            <a:pPr marL="0" indent="0" algn="ctr">
              <a:buNone/>
            </a:pPr>
            <a:r>
              <a:rPr lang="tr-TR" dirty="0"/>
              <a:t>3.130.797,20-2.504.637,76=626.159,44-TL</a:t>
            </a:r>
          </a:p>
          <a:p>
            <a:pPr algn="just"/>
            <a:r>
              <a:rPr lang="tr-TR" dirty="0"/>
              <a:t>Bu sınırlardan hangisi az ise indirim uygulayacağımız matraha ulaşırız.</a:t>
            </a:r>
          </a:p>
          <a:p>
            <a:pPr algn="just"/>
            <a:r>
              <a:rPr lang="tr-TR" dirty="0"/>
              <a:t>Tevsi yatırımdan kazanç:  893.860-TL </a:t>
            </a:r>
          </a:p>
          <a:p>
            <a:pPr algn="just"/>
            <a:r>
              <a:rPr lang="tr-TR" dirty="0"/>
              <a:t>9.350.000-TL-893.860-TL=8.456.140-TL Diğer faaliyetler nedeniyle kazancımız Yatırım döneminde olduğumuzdan biz bu tutara indirimli kurumlar vergisi uygulayabileceğiz. </a:t>
            </a:r>
          </a:p>
          <a:p>
            <a:pPr algn="just"/>
            <a:endParaRPr lang="tr-TR" dirty="0"/>
          </a:p>
        </p:txBody>
      </p:sp>
    </p:spTree>
    <p:extLst>
      <p:ext uri="{BB962C8B-B14F-4D97-AF65-F5344CB8AC3E}">
        <p14:creationId xmlns:p14="http://schemas.microsoft.com/office/powerpoint/2010/main" val="17381278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67A03AF3-EB93-6E0F-0BD2-2DE875C30705}"/>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E8D997C-38C5-B946-A145-457015D94884}"/>
              </a:ext>
            </a:extLst>
          </p:cNvPr>
          <p:cNvSpPr>
            <a:spLocks noGrp="1"/>
          </p:cNvSpPr>
          <p:nvPr>
            <p:ph idx="1"/>
          </p:nvPr>
        </p:nvSpPr>
        <p:spPr>
          <a:xfrm>
            <a:off x="514351" y="414339"/>
            <a:ext cx="11156282" cy="5962398"/>
          </a:xfrm>
        </p:spPr>
        <p:txBody>
          <a:bodyPr>
            <a:normAutofit fontScale="85000" lnSpcReduction="20000"/>
          </a:bodyPr>
          <a:lstStyle/>
          <a:p>
            <a:pPr algn="just"/>
            <a:r>
              <a:rPr lang="tr-TR" dirty="0"/>
              <a:t>Bu örnekte KKEG normal oranı uygulayalım. İsteyen indirim uygulayabilir.</a:t>
            </a:r>
          </a:p>
          <a:p>
            <a:pPr algn="just"/>
            <a:r>
              <a:rPr lang="tr-TR" dirty="0"/>
              <a:t>Tevsi yatırım kazancına uygulama</a:t>
            </a:r>
          </a:p>
          <a:p>
            <a:pPr algn="just"/>
            <a:r>
              <a:rPr lang="tr-TR" dirty="0"/>
              <a:t>Normal oran: 893.860-TL *0,25=223.465-TL</a:t>
            </a:r>
          </a:p>
          <a:p>
            <a:pPr algn="just"/>
            <a:r>
              <a:rPr lang="tr-TR" dirty="0"/>
              <a:t>İndirimli oran: 893.750-TL*11,25/100=100.559,25-TL</a:t>
            </a:r>
          </a:p>
          <a:p>
            <a:pPr marL="0" indent="0" algn="just">
              <a:buNone/>
            </a:pPr>
            <a:r>
              <a:rPr lang="tr-TR" dirty="0"/>
              <a:t>					</a:t>
            </a:r>
            <a:r>
              <a:rPr lang="tr-TR" b="1" dirty="0"/>
              <a:t>FARK: 122.905,75-TL</a:t>
            </a:r>
          </a:p>
          <a:p>
            <a:pPr marL="0" indent="0" algn="just">
              <a:buNone/>
            </a:pPr>
            <a:r>
              <a:rPr lang="tr-TR" dirty="0"/>
              <a:t>Bu tutar bizim ana faaliyet nedeniyle yani tevsi yatırım nedeniyle yaptığımız harcama karşılığında elde ettiğimiz yatırım katkı tutarımızdır.</a:t>
            </a:r>
          </a:p>
          <a:p>
            <a:pPr algn="just"/>
            <a:r>
              <a:rPr lang="tr-TR" dirty="0"/>
              <a:t>Bizim ana faaliyet dışındaki tüm gelirimiz diğer faaliyetlerden elde edilen geliridir.</a:t>
            </a:r>
          </a:p>
          <a:p>
            <a:pPr algn="just"/>
            <a:r>
              <a:rPr lang="tr-TR" dirty="0"/>
              <a:t>Diğer yatırım kazancına uygulama</a:t>
            </a:r>
          </a:p>
          <a:p>
            <a:pPr algn="just"/>
            <a:r>
              <a:rPr lang="tr-TR" dirty="0"/>
              <a:t>Normal oran: 8.456.140-TL -TL*0,25=2.114.035-TL</a:t>
            </a:r>
          </a:p>
          <a:p>
            <a:pPr algn="just"/>
            <a:r>
              <a:rPr lang="tr-TR" dirty="0"/>
              <a:t>İndirimli Oran: 8.456.140-TL *11,25/100=951.315,75-TL</a:t>
            </a:r>
          </a:p>
          <a:p>
            <a:pPr marL="0" indent="0" algn="just">
              <a:buNone/>
            </a:pPr>
            <a:r>
              <a:rPr lang="tr-TR" dirty="0"/>
              <a:t>					</a:t>
            </a:r>
            <a:r>
              <a:rPr lang="tr-TR" b="1" dirty="0"/>
              <a:t>FARK: 1.162.719,25-TL</a:t>
            </a:r>
          </a:p>
          <a:p>
            <a:pPr marL="0" indent="0" algn="just">
              <a:buNone/>
            </a:pPr>
            <a:r>
              <a:rPr lang="tr-TR" dirty="0"/>
              <a:t>Bu tutar bizim diğer faaliyetler nedeniyle faydalanabileceğimiz ve ödemediğimiz vergi tutarı yani yatırım katkı tutarıdır.	</a:t>
            </a:r>
          </a:p>
          <a:p>
            <a:pPr algn="just"/>
            <a:r>
              <a:rPr lang="tr-TR" dirty="0"/>
              <a:t>KKEG: 650.000-TL*0,25=162.500-TL ödememiz gereken vergidir.</a:t>
            </a:r>
          </a:p>
          <a:p>
            <a:pPr algn="just"/>
            <a:endParaRPr lang="tr-TR" dirty="0"/>
          </a:p>
          <a:p>
            <a:pPr algn="just"/>
            <a:endParaRPr lang="tr-TR" dirty="0"/>
          </a:p>
        </p:txBody>
      </p:sp>
    </p:spTree>
    <p:extLst>
      <p:ext uri="{BB962C8B-B14F-4D97-AF65-F5344CB8AC3E}">
        <p14:creationId xmlns:p14="http://schemas.microsoft.com/office/powerpoint/2010/main" val="12618358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2D649186-2887-9CFB-CF43-46BFFB573AAD}"/>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2FE964A-C94B-2C29-4E3F-24D77A30420E}"/>
              </a:ext>
            </a:extLst>
          </p:cNvPr>
          <p:cNvSpPr>
            <a:spLocks noGrp="1"/>
          </p:cNvSpPr>
          <p:nvPr>
            <p:ph idx="1"/>
          </p:nvPr>
        </p:nvSpPr>
        <p:spPr>
          <a:xfrm>
            <a:off x="885824" y="585788"/>
            <a:ext cx="10467975" cy="5591175"/>
          </a:xfrm>
        </p:spPr>
        <p:txBody>
          <a:bodyPr>
            <a:normAutofit fontScale="92500" lnSpcReduction="20000"/>
          </a:bodyPr>
          <a:lstStyle/>
          <a:p>
            <a:pPr algn="just"/>
            <a:r>
              <a:rPr lang="tr-TR" dirty="0"/>
              <a:t>ÖRNEK-1: 4.GEÇİCİ VERGİ UYGULAMASI</a:t>
            </a:r>
          </a:p>
          <a:p>
            <a:pPr algn="just"/>
            <a:r>
              <a:rPr lang="tr-TR" dirty="0"/>
              <a:t>ADA firmasının 2023 4. geçici vergi dönemi durumu aşağıdaki gibidir. </a:t>
            </a:r>
          </a:p>
          <a:p>
            <a:pPr marL="0" indent="0" algn="just">
              <a:buNone/>
            </a:pPr>
            <a:r>
              <a:rPr lang="tr-TR" dirty="0"/>
              <a:t>Teşvik belgesi  bilgileri:</a:t>
            </a:r>
          </a:p>
          <a:p>
            <a:pPr algn="just"/>
            <a:r>
              <a:rPr lang="tr-TR" dirty="0"/>
              <a:t>Yatırıma Başlama Tarihi: 25.05.2023 (25.07.2025 ÖNCESİ) 02.08.2024 tarihinden öncedir. Yani eski uygulamaya tabidir.</a:t>
            </a:r>
          </a:p>
          <a:p>
            <a:pPr algn="just"/>
            <a:r>
              <a:rPr lang="tr-TR" dirty="0"/>
              <a:t>Yatırım Türü: Tevsi (Firmanın mevcut işletme kapasitesini artıran nitelikte yatırımdır.)</a:t>
            </a:r>
          </a:p>
          <a:p>
            <a:pPr algn="just"/>
            <a:r>
              <a:rPr lang="tr-TR" dirty="0"/>
              <a:t>Belge no:37555</a:t>
            </a:r>
          </a:p>
          <a:p>
            <a:pPr algn="just"/>
            <a:r>
              <a:rPr lang="tr-TR" dirty="0"/>
              <a:t>Toplam Yatırım Harcaması  (HEDEF) : 15.653.986,00</a:t>
            </a:r>
          </a:p>
          <a:p>
            <a:pPr algn="just"/>
            <a:r>
              <a:rPr lang="tr-TR" dirty="0"/>
              <a:t>Yatırım Katkı Oranı:20</a:t>
            </a:r>
          </a:p>
          <a:p>
            <a:pPr algn="just"/>
            <a:r>
              <a:rPr lang="tr-TR" dirty="0"/>
              <a:t>Vergi İndirim Oranı:55</a:t>
            </a:r>
          </a:p>
          <a:p>
            <a:pPr algn="just"/>
            <a:r>
              <a:rPr lang="tr-TR" dirty="0"/>
              <a:t>Kurumlar vergisi Oranı:0,25</a:t>
            </a:r>
          </a:p>
          <a:p>
            <a:pPr algn="just"/>
            <a:r>
              <a:rPr lang="tr-TR" dirty="0"/>
              <a:t>İndirimli Kurumlar Vergisi Oranı :25-(25*0,55=13,75)=11,25</a:t>
            </a:r>
          </a:p>
          <a:p>
            <a:pPr algn="just"/>
            <a:r>
              <a:rPr lang="tr-TR" dirty="0"/>
              <a:t>Toplam  Yatırım Katkı Tutarı: 15.653.986,00*0,20=3.130.797,20 </a:t>
            </a:r>
          </a:p>
          <a:p>
            <a:pPr algn="just"/>
            <a:endParaRPr lang="tr-TR" dirty="0"/>
          </a:p>
        </p:txBody>
      </p:sp>
    </p:spTree>
    <p:extLst>
      <p:ext uri="{BB962C8B-B14F-4D97-AF65-F5344CB8AC3E}">
        <p14:creationId xmlns:p14="http://schemas.microsoft.com/office/powerpoint/2010/main" val="8036394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D2FC3A8B-F3B8-A06A-5758-560F4B4318FE}"/>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E0D4DBD-F5EA-F410-B0AA-FB0F5DB0AC0F}"/>
              </a:ext>
            </a:extLst>
          </p:cNvPr>
          <p:cNvSpPr>
            <a:spLocks noGrp="1"/>
          </p:cNvSpPr>
          <p:nvPr>
            <p:ph idx="1"/>
          </p:nvPr>
        </p:nvSpPr>
        <p:spPr>
          <a:xfrm>
            <a:off x="714375" y="1039813"/>
            <a:ext cx="10639425" cy="4989512"/>
          </a:xfrm>
        </p:spPr>
        <p:txBody>
          <a:bodyPr/>
          <a:lstStyle/>
          <a:p>
            <a:pPr algn="just"/>
            <a:r>
              <a:rPr lang="tr-TR" dirty="0"/>
              <a:t>3.130.797,20-TL firmanın hedeflediği yatırım harcamasını yaptığı takdirde ödemeyeceği vergidir. Aynı zamanda ana faaliyet yani teşvik belgesinden elde edilen gelir nedeniyle faydalanabileceğin maksimum tutardır. Sınırıdır.</a:t>
            </a:r>
          </a:p>
          <a:p>
            <a:pPr algn="just"/>
            <a:r>
              <a:rPr lang="tr-TR" dirty="0"/>
              <a:t>İndirimli Kurumlar vergisi geçici vergi dönemleri itibariyle uygulanmakla birlikte tabloda geçen  cari dönem kavramı  o yılı ifade eder.</a:t>
            </a:r>
          </a:p>
          <a:p>
            <a:pPr algn="just"/>
            <a:r>
              <a:rPr lang="tr-TR" dirty="0"/>
              <a:t>Firmanın 4. Geçici vergi dönemi itibariyle  yaptığı harcama ve mizanda yer alan bilgiler aşağıdaki gibidir. Firma yaptığı harcamalar nedeniyle gelir elde etmiştir. </a:t>
            </a:r>
          </a:p>
          <a:p>
            <a:pPr algn="just"/>
            <a:endParaRPr lang="tr-TR" dirty="0"/>
          </a:p>
        </p:txBody>
      </p:sp>
    </p:spTree>
    <p:extLst>
      <p:ext uri="{BB962C8B-B14F-4D97-AF65-F5344CB8AC3E}">
        <p14:creationId xmlns:p14="http://schemas.microsoft.com/office/powerpoint/2010/main" val="13566417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DE730FB7-68B5-4305-24F0-848DBFB40D60}"/>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4989AF-FBC2-7CD2-9361-0E3DEC705F45}"/>
              </a:ext>
            </a:extLst>
          </p:cNvPr>
          <p:cNvSpPr>
            <a:spLocks noGrp="1"/>
          </p:cNvSpPr>
          <p:nvPr>
            <p:ph idx="1"/>
          </p:nvPr>
        </p:nvSpPr>
        <p:spPr>
          <a:xfrm>
            <a:off x="838199" y="721895"/>
            <a:ext cx="10677525" cy="5721768"/>
          </a:xfrm>
        </p:spPr>
        <p:txBody>
          <a:bodyPr>
            <a:normAutofit fontScale="92500" lnSpcReduction="10000"/>
          </a:bodyPr>
          <a:lstStyle/>
          <a:p>
            <a:pPr algn="just"/>
            <a:r>
              <a:rPr lang="tr-TR" dirty="0"/>
              <a:t>2023 4. Geçici vergi </a:t>
            </a:r>
          </a:p>
          <a:p>
            <a:pPr algn="just"/>
            <a:r>
              <a:rPr lang="tr-TR" dirty="0"/>
              <a:t>Yapılan Harcama Tutarı: </a:t>
            </a:r>
          </a:p>
          <a:p>
            <a:pPr marL="0" indent="0" algn="ctr">
              <a:buNone/>
            </a:pPr>
            <a:r>
              <a:rPr lang="tr-TR" dirty="0"/>
              <a:t>9.500.000-TL (4.500.000+2.000.000+3.000.000=9.500.000-TL)</a:t>
            </a:r>
          </a:p>
          <a:p>
            <a:pPr algn="just"/>
            <a:r>
              <a:rPr lang="tr-TR" dirty="0"/>
              <a:t>2023 4. Geçici sonu sabit kıymetler toplamı :71.000.000-TL Burada boş arazi ve arsalar bu tutar içinde yer almamalıdır.</a:t>
            </a:r>
          </a:p>
          <a:p>
            <a:pPr algn="just"/>
            <a:r>
              <a:rPr lang="tr-TR" dirty="0"/>
              <a:t>Ticari Bilanço Karı: 12.950.000-TL KÜMÜLATİF</a:t>
            </a:r>
          </a:p>
          <a:p>
            <a:pPr algn="just"/>
            <a:r>
              <a:rPr lang="tr-TR" dirty="0"/>
              <a:t>KKEG: 850.000-TL KÜMÜLATİF</a:t>
            </a:r>
          </a:p>
          <a:p>
            <a:pPr algn="just"/>
            <a:r>
              <a:rPr lang="tr-TR" b="1" dirty="0"/>
              <a:t>Tevsi Yatırım Kazancı :</a:t>
            </a:r>
          </a:p>
          <a:p>
            <a:pPr marL="0" indent="0" algn="ctr">
              <a:buNone/>
            </a:pPr>
            <a:r>
              <a:rPr lang="tr-TR" dirty="0"/>
              <a:t>Toplam Harcama Tutarı/Toplam Sabit Kıymetler*Ticari Bilanço Karı</a:t>
            </a:r>
          </a:p>
          <a:p>
            <a:pPr marL="0" indent="0" algn="ctr">
              <a:buNone/>
            </a:pPr>
            <a:r>
              <a:rPr lang="tr-TR" dirty="0"/>
              <a:t>9.500.000-TL/71.000.000*12.950.000-TL=1.732.746,47-TL </a:t>
            </a:r>
          </a:p>
          <a:p>
            <a:pPr marL="0" indent="0" algn="ctr">
              <a:buNone/>
            </a:pPr>
            <a:r>
              <a:rPr lang="tr-TR" dirty="0"/>
              <a:t>Tevsi Yatırım Nedeniyle Faydalanılacak karımızdır.</a:t>
            </a:r>
          </a:p>
          <a:p>
            <a:pPr algn="just"/>
            <a:r>
              <a:rPr lang="tr-TR" dirty="0"/>
              <a:t>Yatırımdan yani ana faaliyetten elde edilen gelir nedeniyle bizim kullanabileceğimiz sınır yukarıda yer alan 3.130.797,20 -TL’dir.</a:t>
            </a:r>
          </a:p>
          <a:p>
            <a:pPr algn="just"/>
            <a:endParaRPr lang="tr-TR" dirty="0"/>
          </a:p>
        </p:txBody>
      </p:sp>
    </p:spTree>
    <p:extLst>
      <p:ext uri="{BB962C8B-B14F-4D97-AF65-F5344CB8AC3E}">
        <p14:creationId xmlns:p14="http://schemas.microsoft.com/office/powerpoint/2010/main" val="27266368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0EDDB818-D678-3738-44F6-F2AF0B2F592B}"/>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929F1DB-693B-8DB6-110B-DBED22778FCE}"/>
              </a:ext>
            </a:extLst>
          </p:cNvPr>
          <p:cNvSpPr>
            <a:spLocks noGrp="1"/>
          </p:cNvSpPr>
          <p:nvPr>
            <p:ph idx="1"/>
          </p:nvPr>
        </p:nvSpPr>
        <p:spPr>
          <a:xfrm>
            <a:off x="357188" y="371476"/>
            <a:ext cx="11241254" cy="5805488"/>
          </a:xfrm>
        </p:spPr>
        <p:txBody>
          <a:bodyPr>
            <a:normAutofit fontScale="85000" lnSpcReduction="20000"/>
          </a:bodyPr>
          <a:lstStyle/>
          <a:p>
            <a:pPr algn="just"/>
            <a:r>
              <a:rPr lang="tr-TR" dirty="0"/>
              <a:t>Firmamızın diğer faaliyeti yani yatırımdan elde edilen gelir dışındaki tüm gelirleri diğer faaliyet geliri olarak kabul edilecektir.</a:t>
            </a:r>
          </a:p>
          <a:p>
            <a:pPr algn="just"/>
            <a:r>
              <a:rPr lang="tr-TR" dirty="0"/>
              <a:t>Burada iki sınırımız vardır.</a:t>
            </a:r>
          </a:p>
          <a:p>
            <a:pPr marL="0" indent="0" algn="just">
              <a:buNone/>
            </a:pPr>
            <a:r>
              <a:rPr lang="tr-TR" dirty="0"/>
              <a:t>1. Sınır gerçekleşen yatırım harcaması tutarı (9.500.000-tl)</a:t>
            </a:r>
          </a:p>
          <a:p>
            <a:pPr marL="0" indent="0" algn="just">
              <a:buNone/>
            </a:pPr>
            <a:r>
              <a:rPr lang="tr-TR" dirty="0"/>
              <a:t>2. Sınır teşvik belgesi üzerinde hedeflenen yatırım harcaması üzerinden hesaplanacak yatırım katkı tutarının bakanlar kurulunca belirlenen oranı dikkate alınarak (bu oran önce %50 idi sonra %100 oldu ve yeniden %80 hale geldi.) Bu yeni teşvik sisteminde %50 oldu.</a:t>
            </a:r>
          </a:p>
          <a:p>
            <a:pPr marL="0" indent="0" algn="just">
              <a:buNone/>
            </a:pPr>
            <a:r>
              <a:rPr lang="tr-TR" dirty="0"/>
              <a:t>Toplam  Yatırım Katkı Tutarı: 15.653.986,00*0,20*0,80=(2.504.637,76-TL)</a:t>
            </a:r>
          </a:p>
          <a:p>
            <a:pPr algn="just"/>
            <a:r>
              <a:rPr lang="tr-TR" dirty="0"/>
              <a:t>Yatırım katkı tutarının yatırım döneminde kullanılabilecek kısmı</a:t>
            </a:r>
          </a:p>
          <a:p>
            <a:pPr marL="0" indent="0" algn="just">
              <a:buNone/>
            </a:pPr>
            <a:r>
              <a:rPr lang="tr-TR" dirty="0"/>
              <a:t> 3.130.797,20*0,80=2.504.637,76 </a:t>
            </a:r>
          </a:p>
          <a:p>
            <a:pPr algn="just"/>
            <a:r>
              <a:rPr lang="tr-TR" dirty="0"/>
              <a:t>İşletme döneminde kullanabileceği kısmı: </a:t>
            </a:r>
          </a:p>
          <a:p>
            <a:pPr marL="0" indent="0" algn="just">
              <a:buNone/>
            </a:pPr>
            <a:r>
              <a:rPr lang="tr-TR" dirty="0"/>
              <a:t> 3.130.797,20-2.504.637,76=626.159,44-TL</a:t>
            </a:r>
          </a:p>
          <a:p>
            <a:pPr algn="just"/>
            <a:r>
              <a:rPr lang="tr-TR" dirty="0"/>
              <a:t>BU SINIRLARDAN HANGİSİ AZ İSE ÖDEMEYEVEĞİMİZ VERGİ SINIRIMIZ</a:t>
            </a:r>
          </a:p>
          <a:p>
            <a:pPr marL="0" indent="0" algn="just">
              <a:buNone/>
            </a:pPr>
            <a:r>
              <a:rPr lang="tr-TR" dirty="0"/>
              <a:t> OLACAKTIR.</a:t>
            </a:r>
          </a:p>
          <a:p>
            <a:pPr algn="just"/>
            <a:r>
              <a:rPr lang="tr-TR" dirty="0"/>
              <a:t>Şimdi bizim tevsi yatırımdan kazancımız  1.732.746,47-TL</a:t>
            </a:r>
          </a:p>
          <a:p>
            <a:pPr algn="just"/>
            <a:endParaRPr lang="tr-TR" dirty="0"/>
          </a:p>
        </p:txBody>
      </p:sp>
    </p:spTree>
    <p:extLst>
      <p:ext uri="{BB962C8B-B14F-4D97-AF65-F5344CB8AC3E}">
        <p14:creationId xmlns:p14="http://schemas.microsoft.com/office/powerpoint/2010/main" val="28907773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19A7E5D0-1F41-605C-67B2-E02DC9AF68F4}"/>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85E51DC-6212-65CA-FCC9-16E84595D23C}"/>
              </a:ext>
            </a:extLst>
          </p:cNvPr>
          <p:cNvSpPr>
            <a:spLocks noGrp="1"/>
          </p:cNvSpPr>
          <p:nvPr>
            <p:ph idx="1"/>
          </p:nvPr>
        </p:nvSpPr>
        <p:spPr>
          <a:xfrm>
            <a:off x="571500" y="371475"/>
            <a:ext cx="10987087" cy="6072188"/>
          </a:xfrm>
        </p:spPr>
        <p:txBody>
          <a:bodyPr>
            <a:normAutofit fontScale="77500" lnSpcReduction="20000"/>
          </a:bodyPr>
          <a:lstStyle/>
          <a:p>
            <a:pPr algn="just"/>
            <a:r>
              <a:rPr lang="tr-TR" dirty="0"/>
              <a:t>12.950.000-TL - 1.732.746,47-TL=11.217.253,53-TL Diğer faaliyetler nedeniyle kazancımız Yatırım döneminde olduğumuzdan biz bu tutara indirimli kurumlar vergisi uygulayabileceğiz. </a:t>
            </a:r>
          </a:p>
          <a:p>
            <a:pPr algn="just"/>
            <a:r>
              <a:rPr lang="tr-TR" dirty="0"/>
              <a:t>KKEG normal oranı uygulayalım.</a:t>
            </a:r>
          </a:p>
          <a:p>
            <a:pPr algn="just"/>
            <a:r>
              <a:rPr lang="tr-TR" dirty="0"/>
              <a:t>Tevsi yatırım kazancına uygulama: </a:t>
            </a:r>
          </a:p>
          <a:p>
            <a:pPr marL="0" indent="0" algn="just">
              <a:buNone/>
            </a:pPr>
            <a:r>
              <a:rPr lang="tr-TR" dirty="0"/>
              <a:t>Normal oran: 1.732.746,47-TL *0,25=433.186,61-TL</a:t>
            </a:r>
          </a:p>
          <a:p>
            <a:pPr marL="0" indent="0" algn="just">
              <a:buNone/>
            </a:pPr>
            <a:r>
              <a:rPr lang="tr-TR" dirty="0"/>
              <a:t>İndirimli oran: 1.732.746,47-TL*11,25/100=194.933,97-TL</a:t>
            </a:r>
          </a:p>
          <a:p>
            <a:pPr marL="0" indent="0" algn="just">
              <a:buNone/>
            </a:pPr>
            <a:r>
              <a:rPr lang="tr-TR" dirty="0"/>
              <a:t>					</a:t>
            </a:r>
            <a:r>
              <a:rPr lang="tr-TR" b="1" dirty="0"/>
              <a:t>FARK: 238.252,63-TL</a:t>
            </a:r>
          </a:p>
          <a:p>
            <a:pPr marL="0" indent="0" algn="just">
              <a:buNone/>
            </a:pPr>
            <a:r>
              <a:rPr lang="tr-TR" dirty="0"/>
              <a:t>Bu tutar bizim ana faaliyet nedeniyle yani tevsi yatırım nedeniyle yaptığımız harcama karşılığında elde ettiğimiz yatırım katkı tutarımızdır.</a:t>
            </a:r>
          </a:p>
          <a:p>
            <a:pPr marL="0" indent="0" algn="just">
              <a:buNone/>
            </a:pPr>
            <a:r>
              <a:rPr lang="tr-TR" dirty="0"/>
              <a:t>Bizim ana faaliyet dışındaki tüm gelirimiz diğer faaliyetlerden elde edilen geliridir.</a:t>
            </a:r>
          </a:p>
          <a:p>
            <a:pPr algn="just"/>
            <a:r>
              <a:rPr lang="tr-TR" dirty="0"/>
              <a:t>Diğer kazanca uygulama:</a:t>
            </a:r>
          </a:p>
          <a:p>
            <a:pPr marL="0" indent="0" algn="just">
              <a:buNone/>
            </a:pPr>
            <a:r>
              <a:rPr lang="tr-TR" dirty="0"/>
              <a:t>Normal oran: 11.217.253,53-TL *0,25=2.804.313,38-TL</a:t>
            </a:r>
          </a:p>
          <a:p>
            <a:pPr marL="0" indent="0" algn="just">
              <a:buNone/>
            </a:pPr>
            <a:r>
              <a:rPr lang="tr-TR" dirty="0"/>
              <a:t>İndirimli Oran: 11.217.253,53*11,25/100=1.261.941,02-TL</a:t>
            </a:r>
          </a:p>
          <a:p>
            <a:pPr marL="0" indent="0" algn="just">
              <a:buNone/>
            </a:pPr>
            <a:r>
              <a:rPr lang="tr-TR" dirty="0"/>
              <a:t>					</a:t>
            </a:r>
            <a:r>
              <a:rPr lang="tr-TR" b="1" dirty="0"/>
              <a:t>FARK: 1.542.372,35-TL</a:t>
            </a:r>
          </a:p>
          <a:p>
            <a:pPr marL="0" indent="0" algn="just">
              <a:buNone/>
            </a:pPr>
            <a:r>
              <a:rPr lang="tr-TR" dirty="0"/>
              <a:t>Bu tutar bizim diğer faaliyetler nedeniyle faydalanabileceğimiz ve ödemediğimiz vergi tutarı yani yatırım katkı tutarıdır.</a:t>
            </a:r>
          </a:p>
          <a:p>
            <a:pPr algn="just"/>
            <a:r>
              <a:rPr lang="tr-TR" dirty="0"/>
              <a:t>KKEG: 850.000-TL*0,25=212.500-TL ödememiz gereken vergidir	</a:t>
            </a:r>
          </a:p>
          <a:p>
            <a:pPr algn="just"/>
            <a:endParaRPr lang="tr-TR" dirty="0"/>
          </a:p>
        </p:txBody>
      </p:sp>
    </p:spTree>
    <p:extLst>
      <p:ext uri="{BB962C8B-B14F-4D97-AF65-F5344CB8AC3E}">
        <p14:creationId xmlns:p14="http://schemas.microsoft.com/office/powerpoint/2010/main" val="26060307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CE7E22AA-DC03-B8D7-EB7C-96AD794B2EFB}"/>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0234894-789C-CA04-9CFC-4692175F4551}"/>
              </a:ext>
            </a:extLst>
          </p:cNvPr>
          <p:cNvSpPr>
            <a:spLocks noGrp="1"/>
          </p:cNvSpPr>
          <p:nvPr>
            <p:ph idx="1"/>
          </p:nvPr>
        </p:nvSpPr>
        <p:spPr/>
        <p:txBody>
          <a:bodyPr/>
          <a:lstStyle/>
          <a:p>
            <a:r>
              <a:rPr lang="tr-TR" dirty="0"/>
              <a:t>*2023 2-3-4. Geçici Vergi Dönemi toplam vergi ve Yatırım katkı tutarlarının kümülatif toplamları aşağıdaki gibi olacaktır.</a:t>
            </a:r>
          </a:p>
        </p:txBody>
      </p:sp>
      <p:graphicFrame>
        <p:nvGraphicFramePr>
          <p:cNvPr id="4" name="Tablo 3">
            <a:extLst>
              <a:ext uri="{FF2B5EF4-FFF2-40B4-BE49-F238E27FC236}">
                <a16:creationId xmlns:a16="http://schemas.microsoft.com/office/drawing/2014/main" id="{D2804549-44B3-ADA6-64DD-34E424ECFFBA}"/>
              </a:ext>
            </a:extLst>
          </p:cNvPr>
          <p:cNvGraphicFramePr>
            <a:graphicFrameLocks noGrp="1"/>
          </p:cNvGraphicFramePr>
          <p:nvPr>
            <p:extLst>
              <p:ext uri="{D42A27DB-BD31-4B8C-83A1-F6EECF244321}">
                <p14:modId xmlns:p14="http://schemas.microsoft.com/office/powerpoint/2010/main" val="1764035758"/>
              </p:ext>
            </p:extLst>
          </p:nvPr>
        </p:nvGraphicFramePr>
        <p:xfrm>
          <a:off x="1491916" y="2911642"/>
          <a:ext cx="9336505" cy="3265318"/>
        </p:xfrm>
        <a:graphic>
          <a:graphicData uri="http://schemas.openxmlformats.org/drawingml/2006/table">
            <a:tbl>
              <a:tblPr firstRow="1" firstCol="1" bandRow="1"/>
              <a:tblGrid>
                <a:gridCol w="2333804">
                  <a:extLst>
                    <a:ext uri="{9D8B030D-6E8A-4147-A177-3AD203B41FA5}">
                      <a16:colId xmlns:a16="http://schemas.microsoft.com/office/drawing/2014/main" val="2818472475"/>
                    </a:ext>
                  </a:extLst>
                </a:gridCol>
                <a:gridCol w="2333804">
                  <a:extLst>
                    <a:ext uri="{9D8B030D-6E8A-4147-A177-3AD203B41FA5}">
                      <a16:colId xmlns:a16="http://schemas.microsoft.com/office/drawing/2014/main" val="1482984982"/>
                    </a:ext>
                  </a:extLst>
                </a:gridCol>
                <a:gridCol w="2333804">
                  <a:extLst>
                    <a:ext uri="{9D8B030D-6E8A-4147-A177-3AD203B41FA5}">
                      <a16:colId xmlns:a16="http://schemas.microsoft.com/office/drawing/2014/main" val="858701064"/>
                    </a:ext>
                  </a:extLst>
                </a:gridCol>
                <a:gridCol w="2335093">
                  <a:extLst>
                    <a:ext uri="{9D8B030D-6E8A-4147-A177-3AD203B41FA5}">
                      <a16:colId xmlns:a16="http://schemas.microsoft.com/office/drawing/2014/main" val="2185433508"/>
                    </a:ext>
                  </a:extLst>
                </a:gridCol>
              </a:tblGrid>
              <a:tr h="533409">
                <a:tc>
                  <a:txBody>
                    <a:bodyPr/>
                    <a:lstStyle/>
                    <a:p>
                      <a:pPr algn="ctr">
                        <a:lnSpc>
                          <a:spcPct val="115000"/>
                        </a:lnSpc>
                        <a:spcAft>
                          <a:spcPts val="800"/>
                        </a:spcAft>
                        <a:buNone/>
                      </a:pPr>
                      <a:r>
                        <a:rPr lang="tr-TR" sz="2800" kern="100" dirty="0">
                          <a:effectLst/>
                          <a:latin typeface="Arial" panose="020B0604020202020204" pitchFamily="34" charset="0"/>
                          <a:ea typeface="Aptos" panose="020B0004020202020204" pitchFamily="34" charset="0"/>
                          <a:cs typeface="Times New Roman" panose="02020603050405020304" pitchFamily="18" charset="0"/>
                        </a:rPr>
                        <a:t> </a:t>
                      </a:r>
                      <a:endParaRPr lang="tr-TR" sz="2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tr-TR" sz="2800" kern="100" dirty="0">
                          <a:effectLst/>
                          <a:latin typeface="Arial" panose="020B0604020202020204" pitchFamily="34" charset="0"/>
                          <a:ea typeface="Aptos" panose="020B0004020202020204" pitchFamily="34" charset="0"/>
                          <a:cs typeface="Times New Roman" panose="02020603050405020304" pitchFamily="18" charset="0"/>
                        </a:rPr>
                        <a:t>2.Geçici </a:t>
                      </a:r>
                      <a:endParaRPr lang="tr-TR" sz="2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tr-TR" sz="2800" kern="100" dirty="0">
                          <a:effectLst/>
                          <a:latin typeface="Arial" panose="020B0604020202020204" pitchFamily="34" charset="0"/>
                          <a:ea typeface="Aptos" panose="020B0004020202020204" pitchFamily="34" charset="0"/>
                          <a:cs typeface="Times New Roman" panose="02020603050405020304" pitchFamily="18" charset="0"/>
                        </a:rPr>
                        <a:t>3. Geçici</a:t>
                      </a:r>
                      <a:endParaRPr lang="tr-TR" sz="2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tr-TR" sz="2800" kern="100">
                          <a:effectLst/>
                          <a:latin typeface="Arial" panose="020B0604020202020204" pitchFamily="34" charset="0"/>
                          <a:ea typeface="Aptos" panose="020B0004020202020204" pitchFamily="34" charset="0"/>
                          <a:cs typeface="Times New Roman" panose="02020603050405020304" pitchFamily="18" charset="0"/>
                        </a:rPr>
                        <a:t>4. Geçici</a:t>
                      </a:r>
                      <a:endParaRPr lang="tr-TR" sz="2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21981777"/>
                  </a:ext>
                </a:extLst>
              </a:tr>
              <a:tr h="1099250">
                <a:tc>
                  <a:txBody>
                    <a:bodyPr/>
                    <a:lstStyle/>
                    <a:p>
                      <a:pPr algn="ctr">
                        <a:lnSpc>
                          <a:spcPct val="115000"/>
                        </a:lnSpc>
                        <a:spcAft>
                          <a:spcPts val="800"/>
                        </a:spcAft>
                        <a:buNone/>
                      </a:pPr>
                      <a:r>
                        <a:rPr lang="tr-TR" sz="2800" kern="100">
                          <a:effectLst/>
                          <a:latin typeface="Arial" panose="020B0604020202020204" pitchFamily="34" charset="0"/>
                          <a:ea typeface="Aptos" panose="020B0004020202020204" pitchFamily="34" charset="0"/>
                          <a:cs typeface="Times New Roman" panose="02020603050405020304" pitchFamily="18" charset="0"/>
                        </a:rPr>
                        <a:t>Yatırım katkı tutarı (Tevsi)</a:t>
                      </a:r>
                      <a:endParaRPr lang="tr-TR" sz="2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tr-TR" sz="2800" kern="100">
                          <a:effectLst/>
                          <a:latin typeface="Arial" panose="020B0604020202020204" pitchFamily="34" charset="0"/>
                          <a:ea typeface="Aptos" panose="020B0004020202020204" pitchFamily="34" charset="0"/>
                          <a:cs typeface="Times New Roman" panose="02020603050405020304" pitchFamily="18" charset="0"/>
                        </a:rPr>
                        <a:t>72.822,10</a:t>
                      </a:r>
                      <a:endParaRPr lang="tr-TR" sz="2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tr-TR" sz="2800" kern="100">
                          <a:effectLst/>
                          <a:latin typeface="Arial" panose="020B0604020202020204" pitchFamily="34" charset="0"/>
                          <a:ea typeface="Aptos" panose="020B0004020202020204" pitchFamily="34" charset="0"/>
                          <a:cs typeface="Times New Roman" panose="02020603050405020304" pitchFamily="18" charset="0"/>
                        </a:rPr>
                        <a:t>122.905,75</a:t>
                      </a:r>
                      <a:endParaRPr lang="tr-TR" sz="2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tr-TR" sz="2800" kern="100" dirty="0">
                          <a:effectLst/>
                          <a:latin typeface="Arial" panose="020B0604020202020204" pitchFamily="34" charset="0"/>
                          <a:ea typeface="Aptos" panose="020B0004020202020204" pitchFamily="34" charset="0"/>
                          <a:cs typeface="Times New Roman" panose="02020603050405020304" pitchFamily="18" charset="0"/>
                        </a:rPr>
                        <a:t>238.252,63</a:t>
                      </a:r>
                      <a:endParaRPr lang="tr-TR" sz="2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63345884"/>
                  </a:ext>
                </a:extLst>
              </a:tr>
              <a:tr h="1099250">
                <a:tc>
                  <a:txBody>
                    <a:bodyPr/>
                    <a:lstStyle/>
                    <a:p>
                      <a:pPr algn="ctr">
                        <a:lnSpc>
                          <a:spcPct val="115000"/>
                        </a:lnSpc>
                        <a:spcAft>
                          <a:spcPts val="800"/>
                        </a:spcAft>
                        <a:buNone/>
                      </a:pPr>
                      <a:r>
                        <a:rPr lang="tr-TR" sz="2800" kern="100">
                          <a:effectLst/>
                          <a:latin typeface="Arial" panose="020B0604020202020204" pitchFamily="34" charset="0"/>
                          <a:ea typeface="Aptos" panose="020B0004020202020204" pitchFamily="34" charset="0"/>
                          <a:cs typeface="Times New Roman" panose="02020603050405020304" pitchFamily="18" charset="0"/>
                        </a:rPr>
                        <a:t>Yatırım katkı tutarı Diğer</a:t>
                      </a:r>
                      <a:endParaRPr lang="tr-TR" sz="2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tr-TR" sz="2800" kern="100">
                          <a:effectLst/>
                          <a:latin typeface="Arial" panose="020B0604020202020204" pitchFamily="34" charset="0"/>
                          <a:ea typeface="Aptos" panose="020B0004020202020204" pitchFamily="34" charset="0"/>
                          <a:cs typeface="Times New Roman" panose="02020603050405020304" pitchFamily="18" charset="0"/>
                        </a:rPr>
                        <a:t>979.052,88</a:t>
                      </a:r>
                      <a:endParaRPr lang="tr-TR" sz="2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tr-TR" sz="2800" kern="100">
                          <a:effectLst/>
                          <a:latin typeface="Arial" panose="020B0604020202020204" pitchFamily="34" charset="0"/>
                          <a:ea typeface="Aptos" panose="020B0004020202020204" pitchFamily="34" charset="0"/>
                          <a:cs typeface="Times New Roman" panose="02020603050405020304" pitchFamily="18" charset="0"/>
                        </a:rPr>
                        <a:t>1.162.719,25</a:t>
                      </a:r>
                      <a:endParaRPr lang="tr-TR" sz="2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tr-TR" sz="2800" kern="100" dirty="0">
                          <a:effectLst/>
                          <a:latin typeface="Arial" panose="020B0604020202020204" pitchFamily="34" charset="0"/>
                          <a:ea typeface="Aptos" panose="020B0004020202020204" pitchFamily="34" charset="0"/>
                          <a:cs typeface="Times New Roman" panose="02020603050405020304" pitchFamily="18" charset="0"/>
                        </a:rPr>
                        <a:t>1.542.372,35</a:t>
                      </a:r>
                      <a:endParaRPr lang="tr-TR" sz="2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11393213"/>
                  </a:ext>
                </a:extLst>
              </a:tr>
              <a:tr h="533409">
                <a:tc>
                  <a:txBody>
                    <a:bodyPr/>
                    <a:lstStyle/>
                    <a:p>
                      <a:pPr algn="ctr">
                        <a:lnSpc>
                          <a:spcPct val="115000"/>
                        </a:lnSpc>
                        <a:spcAft>
                          <a:spcPts val="800"/>
                        </a:spcAft>
                        <a:buNone/>
                      </a:pPr>
                      <a:r>
                        <a:rPr lang="tr-TR" sz="2800" kern="100">
                          <a:effectLst/>
                          <a:latin typeface="Arial" panose="020B0604020202020204" pitchFamily="34" charset="0"/>
                          <a:ea typeface="Aptos" panose="020B0004020202020204" pitchFamily="34" charset="0"/>
                          <a:cs typeface="Times New Roman" panose="02020603050405020304" pitchFamily="18" charset="0"/>
                        </a:rPr>
                        <a:t>Vergi</a:t>
                      </a:r>
                      <a:endParaRPr lang="tr-TR" sz="2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tr-TR" sz="2800" kern="100">
                          <a:effectLst/>
                          <a:latin typeface="Arial" panose="020B0604020202020204" pitchFamily="34" charset="0"/>
                          <a:ea typeface="Aptos" panose="020B0004020202020204" pitchFamily="34" charset="0"/>
                          <a:cs typeface="Times New Roman" panose="02020603050405020304" pitchFamily="18" charset="0"/>
                        </a:rPr>
                        <a:t>948.124,99</a:t>
                      </a:r>
                      <a:endParaRPr lang="tr-TR" sz="2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tr-TR" sz="2800" kern="100">
                          <a:effectLst/>
                          <a:latin typeface="Arial" panose="020B0604020202020204" pitchFamily="34" charset="0"/>
                          <a:ea typeface="Aptos" panose="020B0004020202020204" pitchFamily="34" charset="0"/>
                          <a:cs typeface="Times New Roman" panose="02020603050405020304" pitchFamily="18" charset="0"/>
                        </a:rPr>
                        <a:t>1.214.375</a:t>
                      </a:r>
                      <a:endParaRPr lang="tr-TR" sz="2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tr-TR" sz="2800" kern="100" dirty="0">
                          <a:effectLst/>
                          <a:latin typeface="Arial" panose="020B0604020202020204" pitchFamily="34" charset="0"/>
                          <a:ea typeface="Aptos" panose="020B0004020202020204" pitchFamily="34" charset="0"/>
                          <a:cs typeface="Times New Roman" panose="02020603050405020304" pitchFamily="18" charset="0"/>
                        </a:rPr>
                        <a:t>1.669.374,99</a:t>
                      </a:r>
                      <a:endParaRPr lang="tr-TR" sz="2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49176452"/>
                  </a:ext>
                </a:extLst>
              </a:tr>
            </a:tbl>
          </a:graphicData>
        </a:graphic>
      </p:graphicFrame>
    </p:spTree>
    <p:extLst>
      <p:ext uri="{BB962C8B-B14F-4D97-AF65-F5344CB8AC3E}">
        <p14:creationId xmlns:p14="http://schemas.microsoft.com/office/powerpoint/2010/main" val="29663411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955E3CE0-8E02-B336-3730-35948DBD227A}"/>
              </a:ext>
            </a:extLst>
          </p:cNvPr>
          <p:cNvGraphicFramePr>
            <a:graphicFrameLocks noGrp="1"/>
          </p:cNvGraphicFramePr>
          <p:nvPr>
            <p:extLst>
              <p:ext uri="{D42A27DB-BD31-4B8C-83A1-F6EECF244321}">
                <p14:modId xmlns:p14="http://schemas.microsoft.com/office/powerpoint/2010/main" val="2010621767"/>
              </p:ext>
            </p:extLst>
          </p:nvPr>
        </p:nvGraphicFramePr>
        <p:xfrm>
          <a:off x="728664" y="371475"/>
          <a:ext cx="10744198" cy="6177364"/>
        </p:xfrm>
        <a:graphic>
          <a:graphicData uri="http://schemas.openxmlformats.org/drawingml/2006/table">
            <a:tbl>
              <a:tblPr firstRow="1" firstCol="1" bandRow="1">
                <a:tableStyleId>{5C22544A-7EE6-4342-B048-85BDC9FD1C3A}</a:tableStyleId>
              </a:tblPr>
              <a:tblGrid>
                <a:gridCol w="5533328">
                  <a:extLst>
                    <a:ext uri="{9D8B030D-6E8A-4147-A177-3AD203B41FA5}">
                      <a16:colId xmlns:a16="http://schemas.microsoft.com/office/drawing/2014/main" val="937155893"/>
                    </a:ext>
                  </a:extLst>
                </a:gridCol>
                <a:gridCol w="1800118">
                  <a:extLst>
                    <a:ext uri="{9D8B030D-6E8A-4147-A177-3AD203B41FA5}">
                      <a16:colId xmlns:a16="http://schemas.microsoft.com/office/drawing/2014/main" val="2097624173"/>
                    </a:ext>
                  </a:extLst>
                </a:gridCol>
                <a:gridCol w="1705376">
                  <a:extLst>
                    <a:ext uri="{9D8B030D-6E8A-4147-A177-3AD203B41FA5}">
                      <a16:colId xmlns:a16="http://schemas.microsoft.com/office/drawing/2014/main" val="539709887"/>
                    </a:ext>
                  </a:extLst>
                </a:gridCol>
                <a:gridCol w="1705376">
                  <a:extLst>
                    <a:ext uri="{9D8B030D-6E8A-4147-A177-3AD203B41FA5}">
                      <a16:colId xmlns:a16="http://schemas.microsoft.com/office/drawing/2014/main" val="2489012901"/>
                    </a:ext>
                  </a:extLst>
                </a:gridCol>
              </a:tblGrid>
              <a:tr h="203066">
                <a:tc>
                  <a:txBody>
                    <a:bodyPr/>
                    <a:lstStyle/>
                    <a:p>
                      <a:pPr>
                        <a:lnSpc>
                          <a:spcPct val="115000"/>
                        </a:lnSpc>
                        <a:spcAft>
                          <a:spcPts val="800"/>
                        </a:spcAft>
                        <a:buNone/>
                      </a:pPr>
                      <a:r>
                        <a:rPr lang="tr-TR" sz="1200" kern="0">
                          <a:effectLst/>
                        </a:rPr>
                        <a:t>Teşvik Belgesi Numarası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37555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100">
                          <a:effectLst/>
                        </a:rPr>
                        <a:t>37555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tc>
                  <a:txBody>
                    <a:bodyPr/>
                    <a:lstStyle/>
                    <a:p>
                      <a:pPr algn="r">
                        <a:lnSpc>
                          <a:spcPct val="115000"/>
                        </a:lnSpc>
                        <a:spcAft>
                          <a:spcPts val="800"/>
                        </a:spcAft>
                        <a:buNone/>
                      </a:pPr>
                      <a:r>
                        <a:rPr lang="tr-TR" sz="1200" kern="100">
                          <a:effectLst/>
                        </a:rPr>
                        <a:t>37555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extLst>
                  <a:ext uri="{0D108BD9-81ED-4DB2-BD59-A6C34878D82A}">
                    <a16:rowId xmlns:a16="http://schemas.microsoft.com/office/drawing/2014/main" val="805343566"/>
                  </a:ext>
                </a:extLst>
              </a:tr>
              <a:tr h="203066">
                <a:tc>
                  <a:txBody>
                    <a:bodyPr/>
                    <a:lstStyle/>
                    <a:p>
                      <a:pPr>
                        <a:lnSpc>
                          <a:spcPct val="115000"/>
                        </a:lnSpc>
                        <a:spcAft>
                          <a:spcPts val="800"/>
                        </a:spcAft>
                        <a:buNone/>
                      </a:pPr>
                      <a:r>
                        <a:rPr lang="tr-TR" sz="1200" kern="0">
                          <a:effectLst/>
                        </a:rPr>
                        <a:t>Teşvik Belgesinin Hangi Karara göre Düzenlendiği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2012/3306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100">
                          <a:effectLst/>
                        </a:rPr>
                        <a:t>2012/3306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tc>
                  <a:txBody>
                    <a:bodyPr/>
                    <a:lstStyle/>
                    <a:p>
                      <a:pPr algn="r">
                        <a:lnSpc>
                          <a:spcPct val="115000"/>
                        </a:lnSpc>
                        <a:spcAft>
                          <a:spcPts val="800"/>
                        </a:spcAft>
                        <a:buNone/>
                      </a:pPr>
                      <a:r>
                        <a:rPr lang="tr-TR" sz="1200" kern="100">
                          <a:effectLst/>
                        </a:rPr>
                        <a:t>2012/3306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extLst>
                  <a:ext uri="{0D108BD9-81ED-4DB2-BD59-A6C34878D82A}">
                    <a16:rowId xmlns:a16="http://schemas.microsoft.com/office/drawing/2014/main" val="3288497694"/>
                  </a:ext>
                </a:extLst>
              </a:tr>
              <a:tr h="203066">
                <a:tc>
                  <a:txBody>
                    <a:bodyPr/>
                    <a:lstStyle/>
                    <a:p>
                      <a:pPr>
                        <a:lnSpc>
                          <a:spcPct val="115000"/>
                        </a:lnSpc>
                        <a:spcAft>
                          <a:spcPts val="800"/>
                        </a:spcAft>
                        <a:buNone/>
                      </a:pPr>
                      <a:r>
                        <a:rPr lang="tr-TR" sz="1200" kern="0">
                          <a:effectLst/>
                        </a:rPr>
                        <a:t>Yatırıma Başlama tarihi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25.05.2023</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100">
                          <a:effectLst/>
                        </a:rPr>
                        <a:t>25.05.2023</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tc>
                  <a:txBody>
                    <a:bodyPr/>
                    <a:lstStyle/>
                    <a:p>
                      <a:pPr algn="r">
                        <a:lnSpc>
                          <a:spcPct val="115000"/>
                        </a:lnSpc>
                        <a:spcAft>
                          <a:spcPts val="800"/>
                        </a:spcAft>
                        <a:buNone/>
                      </a:pPr>
                      <a:r>
                        <a:rPr lang="tr-TR" sz="1200" kern="100">
                          <a:effectLst/>
                        </a:rPr>
                        <a:t>25.05.2023</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extLst>
                  <a:ext uri="{0D108BD9-81ED-4DB2-BD59-A6C34878D82A}">
                    <a16:rowId xmlns:a16="http://schemas.microsoft.com/office/drawing/2014/main" val="905964648"/>
                  </a:ext>
                </a:extLst>
              </a:tr>
              <a:tr h="203066">
                <a:tc>
                  <a:txBody>
                    <a:bodyPr/>
                    <a:lstStyle/>
                    <a:p>
                      <a:pPr>
                        <a:lnSpc>
                          <a:spcPct val="115000"/>
                        </a:lnSpc>
                        <a:spcAft>
                          <a:spcPts val="800"/>
                        </a:spcAft>
                        <a:buNone/>
                      </a:pPr>
                      <a:r>
                        <a:rPr lang="tr-TR" sz="1200" kern="0">
                          <a:effectLst/>
                        </a:rPr>
                        <a:t>Yatırım Türü 1</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TEVSİ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100">
                          <a:effectLst/>
                        </a:rPr>
                        <a:t>TEVSİ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tc>
                  <a:txBody>
                    <a:bodyPr/>
                    <a:lstStyle/>
                    <a:p>
                      <a:pPr algn="r">
                        <a:lnSpc>
                          <a:spcPct val="115000"/>
                        </a:lnSpc>
                        <a:spcAft>
                          <a:spcPts val="800"/>
                        </a:spcAft>
                        <a:buNone/>
                      </a:pPr>
                      <a:r>
                        <a:rPr lang="tr-TR" sz="1200" kern="100">
                          <a:effectLst/>
                        </a:rPr>
                        <a:t>TEVSİ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extLst>
                  <a:ext uri="{0D108BD9-81ED-4DB2-BD59-A6C34878D82A}">
                    <a16:rowId xmlns:a16="http://schemas.microsoft.com/office/drawing/2014/main" val="4035875546"/>
                  </a:ext>
                </a:extLst>
              </a:tr>
              <a:tr h="203066">
                <a:tc>
                  <a:txBody>
                    <a:bodyPr/>
                    <a:lstStyle/>
                    <a:p>
                      <a:pPr>
                        <a:lnSpc>
                          <a:spcPct val="115000"/>
                        </a:lnSpc>
                        <a:spcAft>
                          <a:spcPts val="800"/>
                        </a:spcAft>
                        <a:buNone/>
                      </a:pPr>
                      <a:r>
                        <a:rPr lang="tr-TR" sz="1200" kern="0">
                          <a:effectLst/>
                        </a:rPr>
                        <a:t>Yatırım Türü 2</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Bölgesel</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100">
                          <a:effectLst/>
                        </a:rPr>
                        <a:t>Bölgesel</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tc>
                  <a:txBody>
                    <a:bodyPr/>
                    <a:lstStyle/>
                    <a:p>
                      <a:pPr algn="r">
                        <a:lnSpc>
                          <a:spcPct val="115000"/>
                        </a:lnSpc>
                        <a:spcAft>
                          <a:spcPts val="800"/>
                        </a:spcAft>
                        <a:buNone/>
                      </a:pPr>
                      <a:r>
                        <a:rPr lang="tr-TR" sz="1200" kern="100">
                          <a:effectLst/>
                        </a:rPr>
                        <a:t>Bölgesel</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extLst>
                  <a:ext uri="{0D108BD9-81ED-4DB2-BD59-A6C34878D82A}">
                    <a16:rowId xmlns:a16="http://schemas.microsoft.com/office/drawing/2014/main" val="4110581409"/>
                  </a:ext>
                </a:extLst>
              </a:tr>
              <a:tr h="375781">
                <a:tc>
                  <a:txBody>
                    <a:bodyPr/>
                    <a:lstStyle/>
                    <a:p>
                      <a:pPr>
                        <a:lnSpc>
                          <a:spcPct val="115000"/>
                        </a:lnSpc>
                        <a:spcAft>
                          <a:spcPts val="800"/>
                        </a:spcAft>
                        <a:buNone/>
                      </a:pPr>
                      <a:r>
                        <a:rPr lang="tr-TR" sz="1200" kern="0">
                          <a:effectLst/>
                        </a:rPr>
                        <a:t>Toplam Yatırım harcaması (İnd. Kurumlar Vergisi kapsamında Olmayanlar hariç)</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15.653.986,00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100">
                          <a:effectLst/>
                        </a:rPr>
                        <a:t>15.653.986,00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tc>
                  <a:txBody>
                    <a:bodyPr/>
                    <a:lstStyle/>
                    <a:p>
                      <a:pPr algn="r">
                        <a:lnSpc>
                          <a:spcPct val="115000"/>
                        </a:lnSpc>
                        <a:spcAft>
                          <a:spcPts val="800"/>
                        </a:spcAft>
                        <a:buNone/>
                      </a:pPr>
                      <a:r>
                        <a:rPr lang="tr-TR" sz="1200" kern="100">
                          <a:effectLst/>
                        </a:rPr>
                        <a:t>15.653.986,00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extLst>
                  <a:ext uri="{0D108BD9-81ED-4DB2-BD59-A6C34878D82A}">
                    <a16:rowId xmlns:a16="http://schemas.microsoft.com/office/drawing/2014/main" val="1036099181"/>
                  </a:ext>
                </a:extLst>
              </a:tr>
              <a:tr h="203066">
                <a:tc>
                  <a:txBody>
                    <a:bodyPr/>
                    <a:lstStyle/>
                    <a:p>
                      <a:pPr>
                        <a:lnSpc>
                          <a:spcPct val="115000"/>
                        </a:lnSpc>
                        <a:spcAft>
                          <a:spcPts val="800"/>
                        </a:spcAft>
                        <a:buNone/>
                      </a:pPr>
                      <a:r>
                        <a:rPr lang="tr-TR" sz="1200" kern="0">
                          <a:effectLst/>
                        </a:rPr>
                        <a:t>yatırıma katkı Oranı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20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100">
                          <a:effectLst/>
                        </a:rPr>
                        <a:t>20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tc>
                  <a:txBody>
                    <a:bodyPr/>
                    <a:lstStyle/>
                    <a:p>
                      <a:pPr algn="r">
                        <a:lnSpc>
                          <a:spcPct val="115000"/>
                        </a:lnSpc>
                        <a:spcAft>
                          <a:spcPts val="800"/>
                        </a:spcAft>
                        <a:buNone/>
                      </a:pPr>
                      <a:r>
                        <a:rPr lang="tr-TR" sz="1200" kern="100">
                          <a:effectLst/>
                        </a:rPr>
                        <a:t>20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extLst>
                  <a:ext uri="{0D108BD9-81ED-4DB2-BD59-A6C34878D82A}">
                    <a16:rowId xmlns:a16="http://schemas.microsoft.com/office/drawing/2014/main" val="3078925964"/>
                  </a:ext>
                </a:extLst>
              </a:tr>
              <a:tr h="203066">
                <a:tc>
                  <a:txBody>
                    <a:bodyPr/>
                    <a:lstStyle/>
                    <a:p>
                      <a:pPr>
                        <a:lnSpc>
                          <a:spcPct val="115000"/>
                        </a:lnSpc>
                        <a:spcAft>
                          <a:spcPts val="800"/>
                        </a:spcAft>
                        <a:buNone/>
                      </a:pPr>
                      <a:r>
                        <a:rPr lang="tr-TR" sz="1200" kern="0">
                          <a:effectLst/>
                        </a:rPr>
                        <a:t>Vergi İndirim Oranı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55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100">
                          <a:effectLst/>
                        </a:rPr>
                        <a:t>55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tc>
                  <a:txBody>
                    <a:bodyPr/>
                    <a:lstStyle/>
                    <a:p>
                      <a:pPr algn="r">
                        <a:lnSpc>
                          <a:spcPct val="115000"/>
                        </a:lnSpc>
                        <a:spcAft>
                          <a:spcPts val="800"/>
                        </a:spcAft>
                        <a:buNone/>
                      </a:pPr>
                      <a:r>
                        <a:rPr lang="tr-TR" sz="1200" kern="100">
                          <a:effectLst/>
                        </a:rPr>
                        <a:t>55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extLst>
                  <a:ext uri="{0D108BD9-81ED-4DB2-BD59-A6C34878D82A}">
                    <a16:rowId xmlns:a16="http://schemas.microsoft.com/office/drawing/2014/main" val="740181335"/>
                  </a:ext>
                </a:extLst>
              </a:tr>
              <a:tr h="203066">
                <a:tc>
                  <a:txBody>
                    <a:bodyPr/>
                    <a:lstStyle/>
                    <a:p>
                      <a:pPr>
                        <a:lnSpc>
                          <a:spcPct val="115000"/>
                        </a:lnSpc>
                        <a:spcAft>
                          <a:spcPts val="800"/>
                        </a:spcAft>
                        <a:buNone/>
                      </a:pPr>
                      <a:r>
                        <a:rPr lang="tr-TR" sz="1200" kern="0">
                          <a:effectLst/>
                        </a:rPr>
                        <a:t>Yatırımın Yapıldığı Bölge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2. BÖLGE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100">
                          <a:effectLst/>
                        </a:rPr>
                        <a:t>2. BÖLGE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tc>
                  <a:txBody>
                    <a:bodyPr/>
                    <a:lstStyle/>
                    <a:p>
                      <a:pPr algn="r">
                        <a:lnSpc>
                          <a:spcPct val="115000"/>
                        </a:lnSpc>
                        <a:spcAft>
                          <a:spcPts val="800"/>
                        </a:spcAft>
                        <a:buNone/>
                      </a:pPr>
                      <a:r>
                        <a:rPr lang="tr-TR" sz="1200" kern="100">
                          <a:effectLst/>
                        </a:rPr>
                        <a:t>2. BÖLGE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extLst>
                  <a:ext uri="{0D108BD9-81ED-4DB2-BD59-A6C34878D82A}">
                    <a16:rowId xmlns:a16="http://schemas.microsoft.com/office/drawing/2014/main" val="2217113721"/>
                  </a:ext>
                </a:extLst>
              </a:tr>
              <a:tr h="203066">
                <a:tc>
                  <a:txBody>
                    <a:bodyPr/>
                    <a:lstStyle/>
                    <a:p>
                      <a:pPr>
                        <a:lnSpc>
                          <a:spcPct val="115000"/>
                        </a:lnSpc>
                        <a:spcAft>
                          <a:spcPts val="800"/>
                        </a:spcAft>
                        <a:buNone/>
                      </a:pPr>
                      <a:r>
                        <a:rPr lang="tr-TR" sz="1200" kern="0">
                          <a:effectLst/>
                        </a:rPr>
                        <a:t>İndirimli KV Oranı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11,25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100">
                          <a:effectLst/>
                        </a:rPr>
                        <a:t>11,25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tc>
                  <a:txBody>
                    <a:bodyPr/>
                    <a:lstStyle/>
                    <a:p>
                      <a:pPr algn="r">
                        <a:lnSpc>
                          <a:spcPct val="115000"/>
                        </a:lnSpc>
                        <a:spcAft>
                          <a:spcPts val="800"/>
                        </a:spcAft>
                        <a:buNone/>
                      </a:pPr>
                      <a:r>
                        <a:rPr lang="tr-TR" sz="1200" kern="100">
                          <a:effectLst/>
                        </a:rPr>
                        <a:t>11,25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extLst>
                  <a:ext uri="{0D108BD9-81ED-4DB2-BD59-A6C34878D82A}">
                    <a16:rowId xmlns:a16="http://schemas.microsoft.com/office/drawing/2014/main" val="2875974339"/>
                  </a:ext>
                </a:extLst>
              </a:tr>
              <a:tr h="183495">
                <a:tc>
                  <a:txBody>
                    <a:bodyPr/>
                    <a:lstStyle/>
                    <a:p>
                      <a:pPr>
                        <a:lnSpc>
                          <a:spcPct val="115000"/>
                        </a:lnSpc>
                        <a:spcAft>
                          <a:spcPts val="800"/>
                        </a:spcAft>
                        <a:buNone/>
                      </a:pPr>
                      <a:r>
                        <a:rPr lang="tr-TR" sz="1200" kern="0">
                          <a:effectLst/>
                        </a:rPr>
                        <a:t>Toplam Yatırıma Katkı Tutarı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3.130.797,20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3.130.797,20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tc>
                  <a:txBody>
                    <a:bodyPr/>
                    <a:lstStyle/>
                    <a:p>
                      <a:pPr algn="r">
                        <a:lnSpc>
                          <a:spcPct val="115000"/>
                        </a:lnSpc>
                        <a:spcAft>
                          <a:spcPts val="800"/>
                        </a:spcAft>
                        <a:buNone/>
                      </a:pPr>
                      <a:r>
                        <a:rPr lang="tr-TR" sz="1200" kern="0">
                          <a:effectLst/>
                        </a:rPr>
                        <a:t>3.130.797,20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extLst>
                  <a:ext uri="{0D108BD9-81ED-4DB2-BD59-A6C34878D82A}">
                    <a16:rowId xmlns:a16="http://schemas.microsoft.com/office/drawing/2014/main" val="3000536003"/>
                  </a:ext>
                </a:extLst>
              </a:tr>
              <a:tr h="183495">
                <a:tc>
                  <a:txBody>
                    <a:bodyPr/>
                    <a:lstStyle/>
                    <a:p>
                      <a:pPr>
                        <a:lnSpc>
                          <a:spcPct val="115000"/>
                        </a:lnSpc>
                        <a:spcAft>
                          <a:spcPts val="800"/>
                        </a:spcAft>
                        <a:buNone/>
                      </a:pPr>
                      <a:r>
                        <a:rPr lang="tr-TR" sz="1200" kern="0">
                          <a:effectLst/>
                        </a:rPr>
                        <a:t>Cari Yılda Fiilen Gerçekleştirilen Yatırım Harcaması Tutarı </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4.500.000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6.500.000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tc>
                  <a:txBody>
                    <a:bodyPr/>
                    <a:lstStyle/>
                    <a:p>
                      <a:pPr algn="r">
                        <a:lnSpc>
                          <a:spcPct val="115000"/>
                        </a:lnSpc>
                        <a:spcAft>
                          <a:spcPts val="800"/>
                        </a:spcAft>
                        <a:buNone/>
                      </a:pPr>
                      <a:r>
                        <a:rPr lang="tr-TR" sz="1200" kern="0">
                          <a:effectLst/>
                        </a:rPr>
                        <a:t>9.500.000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extLst>
                  <a:ext uri="{0D108BD9-81ED-4DB2-BD59-A6C34878D82A}">
                    <a16:rowId xmlns:a16="http://schemas.microsoft.com/office/drawing/2014/main" val="1604767753"/>
                  </a:ext>
                </a:extLst>
              </a:tr>
              <a:tr h="375781">
                <a:tc>
                  <a:txBody>
                    <a:bodyPr/>
                    <a:lstStyle/>
                    <a:p>
                      <a:pPr>
                        <a:lnSpc>
                          <a:spcPct val="115000"/>
                        </a:lnSpc>
                        <a:spcAft>
                          <a:spcPts val="800"/>
                        </a:spcAft>
                        <a:buNone/>
                      </a:pPr>
                      <a:r>
                        <a:rPr lang="tr-TR" sz="1200" kern="0">
                          <a:effectLst/>
                        </a:rPr>
                        <a:t>Fiilen Gerçekleştirilen Yatırım Harcaması(Yatırımın Başlangıcından itibaren)</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4.500.000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6.500.000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tc>
                  <a:txBody>
                    <a:bodyPr/>
                    <a:lstStyle/>
                    <a:p>
                      <a:pPr algn="r">
                        <a:lnSpc>
                          <a:spcPct val="115000"/>
                        </a:lnSpc>
                        <a:spcAft>
                          <a:spcPts val="800"/>
                        </a:spcAft>
                        <a:buNone/>
                      </a:pPr>
                      <a:r>
                        <a:rPr lang="tr-TR" sz="1200" kern="0">
                          <a:effectLst/>
                        </a:rPr>
                        <a:t>9.500.000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extLst>
                  <a:ext uri="{0D108BD9-81ED-4DB2-BD59-A6C34878D82A}">
                    <a16:rowId xmlns:a16="http://schemas.microsoft.com/office/drawing/2014/main" val="3311847882"/>
                  </a:ext>
                </a:extLst>
              </a:tr>
              <a:tr h="375781">
                <a:tc>
                  <a:txBody>
                    <a:bodyPr/>
                    <a:lstStyle/>
                    <a:p>
                      <a:pPr>
                        <a:lnSpc>
                          <a:spcPct val="115000"/>
                        </a:lnSpc>
                        <a:spcAft>
                          <a:spcPts val="800"/>
                        </a:spcAft>
                        <a:buNone/>
                      </a:pPr>
                      <a:r>
                        <a:rPr lang="tr-TR" sz="1200" kern="0">
                          <a:effectLst/>
                        </a:rPr>
                        <a:t>Fiili Yatırım Harcaması Nedeniyle Hak Kazanılan Yatırıma Katkı Tutarı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900.000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1.300.000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tc>
                  <a:txBody>
                    <a:bodyPr/>
                    <a:lstStyle/>
                    <a:p>
                      <a:pPr algn="r">
                        <a:lnSpc>
                          <a:spcPct val="115000"/>
                        </a:lnSpc>
                        <a:spcAft>
                          <a:spcPts val="800"/>
                        </a:spcAft>
                        <a:buNone/>
                      </a:pPr>
                      <a:r>
                        <a:rPr lang="tr-TR" sz="1200" kern="0">
                          <a:effectLst/>
                        </a:rPr>
                        <a:t>1.900.000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extLst>
                  <a:ext uri="{0D108BD9-81ED-4DB2-BD59-A6C34878D82A}">
                    <a16:rowId xmlns:a16="http://schemas.microsoft.com/office/drawing/2014/main" val="2160066112"/>
                  </a:ext>
                </a:extLst>
              </a:tr>
              <a:tr h="375781">
                <a:tc>
                  <a:txBody>
                    <a:bodyPr/>
                    <a:lstStyle/>
                    <a:p>
                      <a:pPr>
                        <a:lnSpc>
                          <a:spcPct val="115000"/>
                        </a:lnSpc>
                        <a:spcAft>
                          <a:spcPts val="800"/>
                        </a:spcAft>
                        <a:buNone/>
                      </a:pPr>
                      <a:r>
                        <a:rPr lang="tr-TR" sz="1200" kern="0">
                          <a:effectLst/>
                        </a:rPr>
                        <a:t>Endekslenmiş Tutarlar dahil Fiili yatırım Harcaması Nedeniyle Hak Kazanılan Yatırıma Katkı Tutarı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900.000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1.300.000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tc>
                  <a:txBody>
                    <a:bodyPr/>
                    <a:lstStyle/>
                    <a:p>
                      <a:pPr algn="r">
                        <a:lnSpc>
                          <a:spcPct val="115000"/>
                        </a:lnSpc>
                        <a:spcAft>
                          <a:spcPts val="800"/>
                        </a:spcAft>
                        <a:buNone/>
                      </a:pPr>
                      <a:r>
                        <a:rPr lang="tr-TR" sz="1200" kern="0">
                          <a:effectLst/>
                        </a:rPr>
                        <a:t>1.900.000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extLst>
                  <a:ext uri="{0D108BD9-81ED-4DB2-BD59-A6C34878D82A}">
                    <a16:rowId xmlns:a16="http://schemas.microsoft.com/office/drawing/2014/main" val="3943344877"/>
                  </a:ext>
                </a:extLst>
              </a:tr>
              <a:tr h="375781">
                <a:tc>
                  <a:txBody>
                    <a:bodyPr/>
                    <a:lstStyle/>
                    <a:p>
                      <a:pPr>
                        <a:lnSpc>
                          <a:spcPct val="115000"/>
                        </a:lnSpc>
                        <a:spcAft>
                          <a:spcPts val="800"/>
                        </a:spcAft>
                        <a:buNone/>
                      </a:pPr>
                      <a:r>
                        <a:rPr lang="tr-TR" sz="1200" kern="0">
                          <a:effectLst/>
                        </a:rPr>
                        <a:t>Önceki Dönemlerde Yaralanılan Yatırıma Katkı Tutarı(Yatırımdan Elde Edilen Kazançlar Nedeniyle)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tc>
                  <a:txBody>
                    <a:bodyPr/>
                    <a:lstStyle/>
                    <a:p>
                      <a:pPr algn="r">
                        <a:lnSpc>
                          <a:spcPct val="115000"/>
                        </a:lnSpc>
                        <a:spcAft>
                          <a:spcPts val="800"/>
                        </a:spcAft>
                        <a:buNone/>
                      </a:pPr>
                      <a:r>
                        <a:rPr lang="tr-TR" sz="1200" kern="0">
                          <a:effectLst/>
                        </a:rPr>
                        <a:t>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extLst>
                  <a:ext uri="{0D108BD9-81ED-4DB2-BD59-A6C34878D82A}">
                    <a16:rowId xmlns:a16="http://schemas.microsoft.com/office/drawing/2014/main" val="1381457318"/>
                  </a:ext>
                </a:extLst>
              </a:tr>
              <a:tr h="375781">
                <a:tc>
                  <a:txBody>
                    <a:bodyPr/>
                    <a:lstStyle/>
                    <a:p>
                      <a:pPr>
                        <a:lnSpc>
                          <a:spcPct val="115000"/>
                        </a:lnSpc>
                        <a:spcAft>
                          <a:spcPts val="800"/>
                        </a:spcAft>
                        <a:buNone/>
                      </a:pPr>
                      <a:r>
                        <a:rPr lang="tr-TR" sz="1200" kern="0">
                          <a:effectLst/>
                        </a:rPr>
                        <a:t>Önceki Dönemlerde Yaralanılan Yatırıma Katkı Tutarı(Diğer Faaliyetlerden Elde Edilen Kazançlar Nedeniyle)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tc>
                  <a:txBody>
                    <a:bodyPr/>
                    <a:lstStyle/>
                    <a:p>
                      <a:pPr algn="r">
                        <a:lnSpc>
                          <a:spcPct val="115000"/>
                        </a:lnSpc>
                        <a:spcAft>
                          <a:spcPts val="800"/>
                        </a:spcAft>
                        <a:buNone/>
                      </a:pPr>
                      <a:r>
                        <a:rPr lang="tr-TR" sz="1200" kern="0">
                          <a:effectLst/>
                        </a:rPr>
                        <a:t>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extLst>
                  <a:ext uri="{0D108BD9-81ED-4DB2-BD59-A6C34878D82A}">
                    <a16:rowId xmlns:a16="http://schemas.microsoft.com/office/drawing/2014/main" val="3494460324"/>
                  </a:ext>
                </a:extLst>
              </a:tr>
              <a:tr h="183495">
                <a:tc>
                  <a:txBody>
                    <a:bodyPr/>
                    <a:lstStyle/>
                    <a:p>
                      <a:pPr>
                        <a:lnSpc>
                          <a:spcPct val="115000"/>
                        </a:lnSpc>
                        <a:spcAft>
                          <a:spcPts val="800"/>
                        </a:spcAft>
                        <a:buNone/>
                      </a:pPr>
                      <a:r>
                        <a:rPr lang="tr-TR" sz="1200" kern="0">
                          <a:effectLst/>
                        </a:rPr>
                        <a:t>Önceki Dönemlerde Yaralanılan Toplam Yatırıma Katkı Tutarı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tc>
                  <a:txBody>
                    <a:bodyPr/>
                    <a:lstStyle/>
                    <a:p>
                      <a:pPr algn="r">
                        <a:lnSpc>
                          <a:spcPct val="115000"/>
                        </a:lnSpc>
                        <a:spcAft>
                          <a:spcPts val="800"/>
                        </a:spcAft>
                        <a:buNone/>
                      </a:pPr>
                      <a:r>
                        <a:rPr lang="tr-TR" sz="1200" kern="0">
                          <a:effectLst/>
                        </a:rPr>
                        <a:t>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extLst>
                  <a:ext uri="{0D108BD9-81ED-4DB2-BD59-A6C34878D82A}">
                    <a16:rowId xmlns:a16="http://schemas.microsoft.com/office/drawing/2014/main" val="4184211208"/>
                  </a:ext>
                </a:extLst>
              </a:tr>
              <a:tr h="375781">
                <a:tc>
                  <a:txBody>
                    <a:bodyPr/>
                    <a:lstStyle/>
                    <a:p>
                      <a:pPr>
                        <a:lnSpc>
                          <a:spcPct val="115000"/>
                        </a:lnSpc>
                        <a:spcAft>
                          <a:spcPts val="800"/>
                        </a:spcAft>
                        <a:buNone/>
                      </a:pPr>
                      <a:r>
                        <a:rPr lang="tr-TR" sz="1200" kern="0">
                          <a:effectLst/>
                        </a:rPr>
                        <a:t>Cari Dönemde Yararlanılan Yatırıma Katkı Tutarı(Yatırımdan Elde Edilen Kazançlar Nedeniyle)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72.863,36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122.905,75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tc>
                  <a:txBody>
                    <a:bodyPr/>
                    <a:lstStyle/>
                    <a:p>
                      <a:pPr algn="r">
                        <a:lnSpc>
                          <a:spcPct val="115000"/>
                        </a:lnSpc>
                        <a:spcAft>
                          <a:spcPts val="800"/>
                        </a:spcAft>
                        <a:buNone/>
                      </a:pPr>
                      <a:r>
                        <a:rPr lang="tr-TR" sz="1200" kern="0">
                          <a:effectLst/>
                        </a:rPr>
                        <a:t>238.252,63-TL</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extLst>
                  <a:ext uri="{0D108BD9-81ED-4DB2-BD59-A6C34878D82A}">
                    <a16:rowId xmlns:a16="http://schemas.microsoft.com/office/drawing/2014/main" val="126577824"/>
                  </a:ext>
                </a:extLst>
              </a:tr>
              <a:tr h="375781">
                <a:tc>
                  <a:txBody>
                    <a:bodyPr/>
                    <a:lstStyle/>
                    <a:p>
                      <a:pPr>
                        <a:lnSpc>
                          <a:spcPct val="115000"/>
                        </a:lnSpc>
                        <a:spcAft>
                          <a:spcPts val="800"/>
                        </a:spcAft>
                        <a:buNone/>
                      </a:pPr>
                      <a:r>
                        <a:rPr lang="tr-TR" sz="1200" kern="0">
                          <a:effectLst/>
                        </a:rPr>
                        <a:t>Cari Dönemde Yararlanılan Yatırıma Katkı Tutarı(Diğer Faaliyetlerden Elde Edilen Kazançlar Nedeniyle)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979.052,88</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1.162.719,25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tc>
                  <a:txBody>
                    <a:bodyPr/>
                    <a:lstStyle/>
                    <a:p>
                      <a:pPr algn="r">
                        <a:lnSpc>
                          <a:spcPct val="115000"/>
                        </a:lnSpc>
                        <a:spcAft>
                          <a:spcPts val="800"/>
                        </a:spcAft>
                        <a:buNone/>
                      </a:pPr>
                      <a:r>
                        <a:rPr lang="tr-TR" sz="1200" kern="0">
                          <a:effectLst/>
                        </a:rPr>
                        <a:t>1.542.372,35-TL</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extLst>
                  <a:ext uri="{0D108BD9-81ED-4DB2-BD59-A6C34878D82A}">
                    <a16:rowId xmlns:a16="http://schemas.microsoft.com/office/drawing/2014/main" val="1451235907"/>
                  </a:ext>
                </a:extLst>
              </a:tr>
              <a:tr h="183495">
                <a:tc>
                  <a:txBody>
                    <a:bodyPr/>
                    <a:lstStyle/>
                    <a:p>
                      <a:pPr>
                        <a:lnSpc>
                          <a:spcPct val="115000"/>
                        </a:lnSpc>
                        <a:spcAft>
                          <a:spcPts val="800"/>
                        </a:spcAft>
                        <a:buNone/>
                      </a:pPr>
                      <a:r>
                        <a:rPr lang="tr-TR" sz="1200" kern="0">
                          <a:effectLst/>
                        </a:rPr>
                        <a:t>Cari Dönemde Yararlanılan Toplam Yatırıma Katkı Tutarı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1.051.875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1.285.624,99</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tc>
                  <a:txBody>
                    <a:bodyPr/>
                    <a:lstStyle/>
                    <a:p>
                      <a:pPr algn="r">
                        <a:lnSpc>
                          <a:spcPct val="115000"/>
                        </a:lnSpc>
                        <a:spcAft>
                          <a:spcPts val="800"/>
                        </a:spcAft>
                        <a:buNone/>
                      </a:pPr>
                      <a:r>
                        <a:rPr lang="tr-TR" sz="1200" kern="0">
                          <a:effectLst/>
                        </a:rPr>
                        <a:t>1.780.624,98</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extLst>
                  <a:ext uri="{0D108BD9-81ED-4DB2-BD59-A6C34878D82A}">
                    <a16:rowId xmlns:a16="http://schemas.microsoft.com/office/drawing/2014/main" val="2678570549"/>
                  </a:ext>
                </a:extLst>
              </a:tr>
              <a:tr h="375781">
                <a:tc>
                  <a:txBody>
                    <a:bodyPr/>
                    <a:lstStyle/>
                    <a:p>
                      <a:pPr>
                        <a:lnSpc>
                          <a:spcPct val="115000"/>
                        </a:lnSpc>
                        <a:spcAft>
                          <a:spcPts val="800"/>
                        </a:spcAft>
                        <a:buNone/>
                      </a:pPr>
                      <a:r>
                        <a:rPr lang="tr-TR" sz="1200" kern="0">
                          <a:effectLst/>
                        </a:rPr>
                        <a:t>Cari Dönem Dahil Olmak Üzere Yararlanılan Toplam Yatırıma Katkı Tutarı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1.051.875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nchor="b"/>
                </a:tc>
                <a:tc>
                  <a:txBody>
                    <a:bodyPr/>
                    <a:lstStyle/>
                    <a:p>
                      <a:pPr algn="r">
                        <a:lnSpc>
                          <a:spcPct val="115000"/>
                        </a:lnSpc>
                        <a:spcAft>
                          <a:spcPts val="800"/>
                        </a:spcAft>
                        <a:buNone/>
                      </a:pPr>
                      <a:r>
                        <a:rPr lang="tr-TR" sz="1200" kern="0">
                          <a:effectLst/>
                        </a:rPr>
                        <a:t>1.285.624,99</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tc>
                  <a:txBody>
                    <a:bodyPr/>
                    <a:lstStyle/>
                    <a:p>
                      <a:pPr algn="r">
                        <a:lnSpc>
                          <a:spcPct val="115000"/>
                        </a:lnSpc>
                        <a:spcAft>
                          <a:spcPts val="800"/>
                        </a:spcAft>
                        <a:buNone/>
                      </a:pPr>
                      <a:r>
                        <a:rPr lang="tr-TR" sz="1200" kern="0" dirty="0">
                          <a:effectLst/>
                        </a:rPr>
                        <a:t>1.780.624,98</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2858" marR="32858" marT="0" marB="0"/>
                </a:tc>
                <a:extLst>
                  <a:ext uri="{0D108BD9-81ED-4DB2-BD59-A6C34878D82A}">
                    <a16:rowId xmlns:a16="http://schemas.microsoft.com/office/drawing/2014/main" val="1563664649"/>
                  </a:ext>
                </a:extLst>
              </a:tr>
            </a:tbl>
          </a:graphicData>
        </a:graphic>
      </p:graphicFrame>
    </p:spTree>
    <p:extLst>
      <p:ext uri="{BB962C8B-B14F-4D97-AF65-F5344CB8AC3E}">
        <p14:creationId xmlns:p14="http://schemas.microsoft.com/office/powerpoint/2010/main" val="28411293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FF585095-60AB-452B-7AFC-61E5A2A385C8}"/>
              </a:ext>
            </a:extLst>
          </p:cNvPr>
          <p:cNvGraphicFramePr>
            <a:graphicFrameLocks noGrp="1"/>
          </p:cNvGraphicFramePr>
          <p:nvPr>
            <p:extLst>
              <p:ext uri="{D42A27DB-BD31-4B8C-83A1-F6EECF244321}">
                <p14:modId xmlns:p14="http://schemas.microsoft.com/office/powerpoint/2010/main" val="1584091126"/>
              </p:ext>
            </p:extLst>
          </p:nvPr>
        </p:nvGraphicFramePr>
        <p:xfrm>
          <a:off x="1085851" y="371463"/>
          <a:ext cx="9658349" cy="5499226"/>
        </p:xfrm>
        <a:graphic>
          <a:graphicData uri="http://schemas.openxmlformats.org/drawingml/2006/table">
            <a:tbl>
              <a:tblPr firstRow="1" firstCol="1" bandRow="1">
                <a:tableStyleId>{5C22544A-7EE6-4342-B048-85BDC9FD1C3A}</a:tableStyleId>
              </a:tblPr>
              <a:tblGrid>
                <a:gridCol w="6271907">
                  <a:extLst>
                    <a:ext uri="{9D8B030D-6E8A-4147-A177-3AD203B41FA5}">
                      <a16:colId xmlns:a16="http://schemas.microsoft.com/office/drawing/2014/main" val="630387578"/>
                    </a:ext>
                  </a:extLst>
                </a:gridCol>
                <a:gridCol w="1056322">
                  <a:extLst>
                    <a:ext uri="{9D8B030D-6E8A-4147-A177-3AD203B41FA5}">
                      <a16:colId xmlns:a16="http://schemas.microsoft.com/office/drawing/2014/main" val="381493613"/>
                    </a:ext>
                  </a:extLst>
                </a:gridCol>
                <a:gridCol w="1165060">
                  <a:extLst>
                    <a:ext uri="{9D8B030D-6E8A-4147-A177-3AD203B41FA5}">
                      <a16:colId xmlns:a16="http://schemas.microsoft.com/office/drawing/2014/main" val="3715927101"/>
                    </a:ext>
                  </a:extLst>
                </a:gridCol>
                <a:gridCol w="1165060">
                  <a:extLst>
                    <a:ext uri="{9D8B030D-6E8A-4147-A177-3AD203B41FA5}">
                      <a16:colId xmlns:a16="http://schemas.microsoft.com/office/drawing/2014/main" val="3867955138"/>
                    </a:ext>
                  </a:extLst>
                </a:gridCol>
              </a:tblGrid>
              <a:tr h="469730">
                <a:tc>
                  <a:txBody>
                    <a:bodyPr/>
                    <a:lstStyle/>
                    <a:p>
                      <a:pPr>
                        <a:lnSpc>
                          <a:spcPct val="115000"/>
                        </a:lnSpc>
                        <a:spcAft>
                          <a:spcPts val="800"/>
                        </a:spcAft>
                        <a:buNone/>
                      </a:pPr>
                      <a:r>
                        <a:rPr lang="tr-TR" sz="1600" kern="0">
                          <a:effectLst/>
                        </a:rPr>
                        <a:t>VERGİ BİLDİRİMİ</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600" kern="0">
                          <a:effectLst/>
                        </a:rPr>
                        <a:t>2. Dönem</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marL="0" lvl="0" indent="0">
                        <a:lnSpc>
                          <a:spcPct val="115000"/>
                        </a:lnSpc>
                        <a:buFont typeface="+mj-lt"/>
                        <a:buNone/>
                      </a:pPr>
                      <a:r>
                        <a:rPr lang="tr-TR" sz="1600" kern="0" dirty="0">
                          <a:effectLst/>
                        </a:rPr>
                        <a:t>3.Dönem</a:t>
                      </a:r>
                      <a:endParaRPr lang="tr-TR"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marL="0" lvl="0" indent="0">
                        <a:lnSpc>
                          <a:spcPct val="115000"/>
                        </a:lnSpc>
                        <a:spcAft>
                          <a:spcPts val="800"/>
                        </a:spcAft>
                        <a:buFont typeface="+mj-lt"/>
                        <a:buNone/>
                      </a:pPr>
                      <a:r>
                        <a:rPr lang="tr-TR" sz="1600" kern="100" dirty="0">
                          <a:effectLst/>
                          <a:latin typeface="Aptos" panose="020B0004020202020204" pitchFamily="34" charset="0"/>
                          <a:ea typeface="Aptos" panose="020B0004020202020204" pitchFamily="34" charset="0"/>
                          <a:cs typeface="Times New Roman" panose="02020603050405020304" pitchFamily="18" charset="0"/>
                        </a:rPr>
                        <a:t>4. Dönem</a:t>
                      </a:r>
                    </a:p>
                  </a:txBody>
                  <a:tcPr marL="44450" marR="44450" marT="0" marB="0"/>
                </a:tc>
                <a:extLst>
                  <a:ext uri="{0D108BD9-81ED-4DB2-BD59-A6C34878D82A}">
                    <a16:rowId xmlns:a16="http://schemas.microsoft.com/office/drawing/2014/main" val="2115743569"/>
                  </a:ext>
                </a:extLst>
              </a:tr>
              <a:tr h="964904">
                <a:tc>
                  <a:txBody>
                    <a:bodyPr/>
                    <a:lstStyle/>
                    <a:p>
                      <a:pPr>
                        <a:lnSpc>
                          <a:spcPct val="115000"/>
                        </a:lnSpc>
                        <a:spcAft>
                          <a:spcPts val="800"/>
                        </a:spcAft>
                        <a:buNone/>
                      </a:pPr>
                      <a:r>
                        <a:rPr lang="tr-TR" sz="1600" kern="0">
                          <a:effectLst/>
                        </a:rPr>
                        <a:t>KVK’nın 32/A Mad. Kapsamında İndirimli Kurumlar Vergisine (Geçici Vergiye) Tabi Matrah</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600" kern="0">
                          <a:effectLst/>
                        </a:rPr>
                        <a:t>7.650.000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600" kern="0">
                          <a:effectLst/>
                        </a:rPr>
                        <a:t>9.350.000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600" kern="0">
                          <a:effectLst/>
                        </a:rPr>
                        <a:t>12.950.000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3063659861"/>
                  </a:ext>
                </a:extLst>
              </a:tr>
              <a:tr h="525353">
                <a:tc>
                  <a:txBody>
                    <a:bodyPr/>
                    <a:lstStyle/>
                    <a:p>
                      <a:pPr>
                        <a:lnSpc>
                          <a:spcPct val="115000"/>
                        </a:lnSpc>
                        <a:spcAft>
                          <a:spcPts val="800"/>
                        </a:spcAft>
                        <a:buNone/>
                      </a:pPr>
                      <a:r>
                        <a:rPr lang="tr-TR" sz="1600" kern="0" dirty="0" err="1">
                          <a:effectLst/>
                        </a:rPr>
                        <a:t>KVK’nın</a:t>
                      </a:r>
                      <a:r>
                        <a:rPr lang="tr-TR" sz="1600" kern="0" dirty="0">
                          <a:effectLst/>
                        </a:rPr>
                        <a:t> 32/A Mad. Kapsamında İndirimli Kurumlar Vergisi (Geçici Vergi) Oranı</a:t>
                      </a:r>
                      <a:endParaRPr lang="tr-TR"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600" kern="0">
                          <a:effectLst/>
                        </a:rPr>
                        <a:t>11,25</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600" kern="0">
                          <a:effectLst/>
                        </a:rPr>
                        <a:t>11,25</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600" kern="0">
                          <a:effectLst/>
                        </a:rPr>
                        <a:t>11,25</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952771194"/>
                  </a:ext>
                </a:extLst>
              </a:tr>
              <a:tr h="525353">
                <a:tc>
                  <a:txBody>
                    <a:bodyPr/>
                    <a:lstStyle/>
                    <a:p>
                      <a:pPr>
                        <a:lnSpc>
                          <a:spcPct val="115000"/>
                        </a:lnSpc>
                        <a:spcAft>
                          <a:spcPts val="800"/>
                        </a:spcAft>
                        <a:buNone/>
                      </a:pPr>
                      <a:r>
                        <a:rPr lang="tr-TR" sz="1600" kern="0">
                          <a:effectLst/>
                        </a:rPr>
                        <a:t>Hesaplanan Geçici Vergi</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600" kern="0">
                          <a:effectLst/>
                        </a:rPr>
                        <a:t>860.625</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600" kern="100">
                          <a:effectLst/>
                        </a:rPr>
                        <a:t>1.051.874,99</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600" kern="100">
                          <a:effectLst/>
                        </a:rPr>
                        <a:t>1.456.875,00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1442083566"/>
                  </a:ext>
                </a:extLst>
              </a:tr>
              <a:tr h="469730">
                <a:tc>
                  <a:txBody>
                    <a:bodyPr/>
                    <a:lstStyle/>
                    <a:p>
                      <a:pPr>
                        <a:lnSpc>
                          <a:spcPct val="115000"/>
                        </a:lnSpc>
                        <a:spcAft>
                          <a:spcPts val="800"/>
                        </a:spcAft>
                        <a:buNone/>
                      </a:pPr>
                      <a:r>
                        <a:rPr lang="tr-TR" sz="1600" kern="0">
                          <a:effectLst/>
                        </a:rPr>
                        <a:t>Genel Orana Tabi Geçici Vergi Matrahı</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600" kern="0">
                          <a:effectLst/>
                        </a:rPr>
                        <a:t>350.000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600" kern="0">
                          <a:effectLst/>
                        </a:rPr>
                        <a:t>650.000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600" kern="0">
                          <a:effectLst/>
                        </a:rPr>
                        <a:t>850.000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2062251653"/>
                  </a:ext>
                </a:extLst>
              </a:tr>
              <a:tr h="469730">
                <a:tc>
                  <a:txBody>
                    <a:bodyPr/>
                    <a:lstStyle/>
                    <a:p>
                      <a:pPr>
                        <a:lnSpc>
                          <a:spcPct val="115000"/>
                        </a:lnSpc>
                        <a:spcAft>
                          <a:spcPts val="800"/>
                        </a:spcAft>
                        <a:buNone/>
                      </a:pPr>
                      <a:r>
                        <a:rPr lang="tr-TR" sz="1600" kern="0">
                          <a:effectLst/>
                        </a:rPr>
                        <a:t>Oran</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600" kern="0">
                          <a:effectLst/>
                        </a:rPr>
                        <a:t>0,25</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600" kern="0">
                          <a:effectLst/>
                        </a:rPr>
                        <a:t>0,25</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600" kern="0">
                          <a:effectLst/>
                        </a:rPr>
                        <a:t>0,25</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3374132557"/>
                  </a:ext>
                </a:extLst>
              </a:tr>
              <a:tr h="469730">
                <a:tc>
                  <a:txBody>
                    <a:bodyPr/>
                    <a:lstStyle/>
                    <a:p>
                      <a:pPr>
                        <a:lnSpc>
                          <a:spcPct val="115000"/>
                        </a:lnSpc>
                        <a:spcAft>
                          <a:spcPts val="800"/>
                        </a:spcAft>
                        <a:buNone/>
                      </a:pPr>
                      <a:r>
                        <a:rPr lang="tr-TR" sz="1600" kern="0">
                          <a:effectLst/>
                        </a:rPr>
                        <a:t>Hesaplanan Geçici Vergi</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600" kern="0">
                          <a:effectLst/>
                        </a:rPr>
                        <a:t>87.500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600" kern="100">
                          <a:effectLst/>
                        </a:rPr>
                        <a:t>162.500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600" kern="100">
                          <a:effectLst/>
                        </a:rPr>
                        <a:t>212.500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17706763"/>
                  </a:ext>
                </a:extLst>
              </a:tr>
              <a:tr h="525353">
                <a:tc>
                  <a:txBody>
                    <a:bodyPr/>
                    <a:lstStyle/>
                    <a:p>
                      <a:pPr>
                        <a:lnSpc>
                          <a:spcPct val="115000"/>
                        </a:lnSpc>
                        <a:spcAft>
                          <a:spcPts val="800"/>
                        </a:spcAft>
                        <a:buNone/>
                      </a:pPr>
                      <a:r>
                        <a:rPr lang="tr-TR" sz="1600" kern="0">
                          <a:effectLst/>
                        </a:rPr>
                        <a:t>TOPLAM VERGİ</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600" kern="0">
                          <a:effectLst/>
                        </a:rPr>
                        <a:t>948.124,99</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600" kern="0">
                          <a:effectLst/>
                        </a:rPr>
                        <a:t>1.214.374,99</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600" kern="0">
                          <a:effectLst/>
                        </a:rPr>
                        <a:t>1.669.374,99</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245741227"/>
                  </a:ext>
                </a:extLst>
              </a:tr>
              <a:tr h="525353">
                <a:tc>
                  <a:txBody>
                    <a:bodyPr/>
                    <a:lstStyle/>
                    <a:p>
                      <a:pPr>
                        <a:lnSpc>
                          <a:spcPct val="115000"/>
                        </a:lnSpc>
                        <a:spcAft>
                          <a:spcPts val="800"/>
                        </a:spcAft>
                        <a:buNone/>
                      </a:pPr>
                      <a:r>
                        <a:rPr lang="tr-TR" sz="1600" kern="0">
                          <a:effectLst/>
                        </a:rPr>
                        <a:t>ÖDENEN GEÇİCİ VERGİ</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600" kern="0">
                          <a:effectLst/>
                        </a:rPr>
                        <a:t>*852.755</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600" kern="0">
                          <a:effectLst/>
                        </a:rPr>
                        <a:t>948.124,99</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600" kern="0">
                          <a:effectLst/>
                        </a:rPr>
                        <a:t>1.214.374,99</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2474018321"/>
                  </a:ext>
                </a:extLst>
              </a:tr>
              <a:tr h="469730">
                <a:tc>
                  <a:txBody>
                    <a:bodyPr/>
                    <a:lstStyle/>
                    <a:p>
                      <a:pPr>
                        <a:lnSpc>
                          <a:spcPct val="115000"/>
                        </a:lnSpc>
                        <a:spcAft>
                          <a:spcPts val="800"/>
                        </a:spcAft>
                        <a:buNone/>
                      </a:pPr>
                      <a:r>
                        <a:rPr lang="tr-TR" sz="1600" kern="0">
                          <a:effectLst/>
                        </a:rPr>
                        <a:t>ÖDENECEK GEÇİCİ VERGİ</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600" kern="0">
                          <a:effectLst/>
                        </a:rPr>
                        <a:t>95.370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600" kern="0">
                          <a:effectLst/>
                        </a:rPr>
                        <a:t>266.250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600" kern="0" dirty="0">
                          <a:effectLst/>
                        </a:rPr>
                        <a:t>455.000</a:t>
                      </a:r>
                      <a:endParaRPr lang="tr-TR"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1203823796"/>
                  </a:ext>
                </a:extLst>
              </a:tr>
            </a:tbl>
          </a:graphicData>
        </a:graphic>
      </p:graphicFrame>
      <p:sp>
        <p:nvSpPr>
          <p:cNvPr id="4" name="Metin kutusu 3">
            <a:extLst>
              <a:ext uri="{FF2B5EF4-FFF2-40B4-BE49-F238E27FC236}">
                <a16:creationId xmlns:a16="http://schemas.microsoft.com/office/drawing/2014/main" id="{112103CC-5EAB-56A7-228F-B7ABB6F56A2A}"/>
              </a:ext>
            </a:extLst>
          </p:cNvPr>
          <p:cNvSpPr txBox="1"/>
          <p:nvPr/>
        </p:nvSpPr>
        <p:spPr>
          <a:xfrm>
            <a:off x="1200150" y="6243638"/>
            <a:ext cx="9144000" cy="369332"/>
          </a:xfrm>
          <a:prstGeom prst="rect">
            <a:avLst/>
          </a:prstGeom>
          <a:noFill/>
        </p:spPr>
        <p:txBody>
          <a:bodyPr wrap="square" rtlCol="0">
            <a:spAutoFit/>
          </a:bodyPr>
          <a:lstStyle/>
          <a:p>
            <a:pPr algn="ctr"/>
            <a:r>
              <a:rPr lang="tr-TR"/>
              <a:t>1.Geçici Vergi döneminde ödenen geçici vergi 852.755-TL olarak kabul edilmiştir.</a:t>
            </a:r>
            <a:endParaRPr lang="tr-TR" dirty="0"/>
          </a:p>
        </p:txBody>
      </p:sp>
    </p:spTree>
    <p:extLst>
      <p:ext uri="{BB962C8B-B14F-4D97-AF65-F5344CB8AC3E}">
        <p14:creationId xmlns:p14="http://schemas.microsoft.com/office/powerpoint/2010/main" val="16361393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473BD0EF-5C2A-9776-F93D-466CB25B21DF}"/>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8B507C0-DEF5-C24E-E5A4-3D8D9E69456A}"/>
              </a:ext>
            </a:extLst>
          </p:cNvPr>
          <p:cNvSpPr>
            <a:spLocks noGrp="1"/>
          </p:cNvSpPr>
          <p:nvPr>
            <p:ph idx="1"/>
          </p:nvPr>
        </p:nvSpPr>
        <p:spPr>
          <a:xfrm>
            <a:off x="757238" y="400050"/>
            <a:ext cx="10829925" cy="5986463"/>
          </a:xfrm>
        </p:spPr>
        <p:txBody>
          <a:bodyPr>
            <a:normAutofit fontScale="85000" lnSpcReduction="20000"/>
          </a:bodyPr>
          <a:lstStyle/>
          <a:p>
            <a:pPr marL="0" indent="0" algn="just">
              <a:buNone/>
            </a:pPr>
            <a:r>
              <a:rPr lang="tr-TR" dirty="0"/>
              <a:t>ÖRNEK-2: Örnek-1 deki firmanın indirimli kurumlar vergisinin 2024 yılı kazançları için kullanılmasına devam edilmektedir.</a:t>
            </a:r>
          </a:p>
          <a:p>
            <a:pPr marL="0" indent="0" algn="just">
              <a:buNone/>
            </a:pPr>
            <a:r>
              <a:rPr lang="tr-TR" dirty="0"/>
              <a:t>2024 1.Geçici Vergi</a:t>
            </a:r>
          </a:p>
          <a:p>
            <a:pPr marL="0" indent="0" algn="just">
              <a:buNone/>
            </a:pPr>
            <a:r>
              <a:rPr lang="tr-TR" dirty="0"/>
              <a:t>ADA firmasının 2024 1. geçici vergi dönemi durumu aşağıdaki gibidir. </a:t>
            </a:r>
          </a:p>
          <a:p>
            <a:pPr marL="0" indent="0" algn="just">
              <a:buNone/>
            </a:pPr>
            <a:r>
              <a:rPr lang="tr-TR" dirty="0"/>
              <a:t>Teşvik belgesi  bilgileri:</a:t>
            </a:r>
          </a:p>
          <a:p>
            <a:pPr algn="just"/>
            <a:r>
              <a:rPr lang="tr-TR" dirty="0"/>
              <a:t>Yatırıma Başlama Tarihi: 25.05.2023 (25.07.2025 ÖNCESİ) Yani eski uygulamaya tabidir.</a:t>
            </a:r>
          </a:p>
          <a:p>
            <a:pPr algn="just"/>
            <a:r>
              <a:rPr lang="tr-TR" dirty="0"/>
              <a:t>Yatırım Türü: Tevsi (Firmanın mevcut işletme kapasitesini artıran nitelikte yatırımdır.)</a:t>
            </a:r>
          </a:p>
          <a:p>
            <a:pPr algn="just"/>
            <a:r>
              <a:rPr lang="tr-TR" dirty="0"/>
              <a:t>Belge no:37555</a:t>
            </a:r>
          </a:p>
          <a:p>
            <a:pPr algn="just"/>
            <a:r>
              <a:rPr lang="tr-TR" dirty="0"/>
              <a:t>Toplam Yatırım Harcaması  (HEDEF) : 15.653.986,00</a:t>
            </a:r>
          </a:p>
          <a:p>
            <a:pPr algn="just"/>
            <a:r>
              <a:rPr lang="tr-TR" dirty="0"/>
              <a:t>Yatırım Katkı Oranı:20</a:t>
            </a:r>
          </a:p>
          <a:p>
            <a:pPr algn="just"/>
            <a:r>
              <a:rPr lang="tr-TR" dirty="0"/>
              <a:t>Vergi İndirim Oranı:55</a:t>
            </a:r>
          </a:p>
          <a:p>
            <a:pPr algn="just"/>
            <a:r>
              <a:rPr lang="tr-TR" dirty="0"/>
              <a:t>Kurumlar vergisi Oranı:0,25</a:t>
            </a:r>
          </a:p>
          <a:p>
            <a:pPr algn="just"/>
            <a:r>
              <a:rPr lang="tr-TR" dirty="0"/>
              <a:t>İndirimli Kurumlar Vergisi Oranı :25-(25*0,55=13,75)=11,25</a:t>
            </a:r>
          </a:p>
          <a:p>
            <a:pPr algn="just"/>
            <a:r>
              <a:rPr lang="tr-TR" dirty="0"/>
              <a:t>Toplam  Yatırım Katkı Tutarı: 15.653.986,00*0,20=3.130.797,20 </a:t>
            </a:r>
          </a:p>
          <a:p>
            <a:pPr algn="just"/>
            <a:endParaRPr lang="tr-TR" dirty="0"/>
          </a:p>
        </p:txBody>
      </p:sp>
    </p:spTree>
    <p:extLst>
      <p:ext uri="{BB962C8B-B14F-4D97-AF65-F5344CB8AC3E}">
        <p14:creationId xmlns:p14="http://schemas.microsoft.com/office/powerpoint/2010/main" val="17785841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D1999588-B030-349D-3467-7AA8F1BEBE80}"/>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ABA39F5-F621-B619-20A3-195D23F28F35}"/>
              </a:ext>
            </a:extLst>
          </p:cNvPr>
          <p:cNvSpPr>
            <a:spLocks noGrp="1"/>
          </p:cNvSpPr>
          <p:nvPr>
            <p:ph idx="1"/>
          </p:nvPr>
        </p:nvSpPr>
        <p:spPr>
          <a:xfrm>
            <a:off x="700088" y="457200"/>
            <a:ext cx="10815637" cy="5886450"/>
          </a:xfrm>
        </p:spPr>
        <p:txBody>
          <a:bodyPr>
            <a:normAutofit/>
          </a:bodyPr>
          <a:lstStyle/>
          <a:p>
            <a:pPr marL="0" indent="0" algn="just">
              <a:buNone/>
            </a:pPr>
            <a:r>
              <a:rPr lang="tr-TR" dirty="0"/>
              <a:t>3.130.797,20-TL firmanın hedeflediği yatırım harcamasını yaptığı takdirde ödemeyeceği vergidir. Aynı zamanda ana faaliyet yani teşvik belgesinden elde edilen gelir nedeniyle faydalanabileceğin maksimum tutardır. Sınırıdır.</a:t>
            </a:r>
          </a:p>
          <a:p>
            <a:pPr algn="just"/>
            <a:r>
              <a:rPr lang="tr-TR" dirty="0"/>
              <a:t>Yatırım katkı tutarının yatırım döneminde kullanılabilecek kısmı</a:t>
            </a:r>
          </a:p>
          <a:p>
            <a:pPr marL="0" indent="0" algn="just">
              <a:buNone/>
            </a:pPr>
            <a:r>
              <a:rPr lang="tr-TR" dirty="0"/>
              <a:t>3.130.797,20*0,80=2.504.637,76 </a:t>
            </a:r>
          </a:p>
          <a:p>
            <a:pPr algn="just"/>
            <a:r>
              <a:rPr lang="tr-TR" dirty="0"/>
              <a:t>İşletme döneminde kullanabileceği kısmı: </a:t>
            </a:r>
          </a:p>
          <a:p>
            <a:pPr marL="0" indent="0" algn="just">
              <a:buNone/>
            </a:pPr>
            <a:r>
              <a:rPr lang="tr-TR" dirty="0"/>
              <a:t>3.130.797,20-2.504.637,76=626.159,44-TL</a:t>
            </a:r>
          </a:p>
          <a:p>
            <a:pPr marL="0" indent="0" algn="just">
              <a:buNone/>
            </a:pPr>
            <a:r>
              <a:rPr lang="tr-TR" dirty="0"/>
              <a:t>Firmanın 2024 1. Geçici vergi dönemi itibariyle  yaptığı harcama ve mizanda yer alan bilgiler aşağıdaki gibidir. Firma yaptığı harcamalar nedeniyle gelir elde etmiştir. </a:t>
            </a:r>
          </a:p>
          <a:p>
            <a:pPr algn="just"/>
            <a:endParaRPr lang="tr-TR" dirty="0"/>
          </a:p>
        </p:txBody>
      </p:sp>
    </p:spTree>
    <p:extLst>
      <p:ext uri="{BB962C8B-B14F-4D97-AF65-F5344CB8AC3E}">
        <p14:creationId xmlns:p14="http://schemas.microsoft.com/office/powerpoint/2010/main" val="31318999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8FD84F0E-E3DF-45A7-28D8-8A03CBD3706D}"/>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B05D17E-CD71-E877-74A4-0211B3464A2B}"/>
              </a:ext>
            </a:extLst>
          </p:cNvPr>
          <p:cNvSpPr>
            <a:spLocks noGrp="1"/>
          </p:cNvSpPr>
          <p:nvPr>
            <p:ph idx="1"/>
          </p:nvPr>
        </p:nvSpPr>
        <p:spPr>
          <a:xfrm>
            <a:off x="814388" y="785813"/>
            <a:ext cx="10672762" cy="5486400"/>
          </a:xfrm>
        </p:spPr>
        <p:txBody>
          <a:bodyPr>
            <a:normAutofit fontScale="92500" lnSpcReduction="20000"/>
          </a:bodyPr>
          <a:lstStyle/>
          <a:p>
            <a:pPr algn="just"/>
            <a:r>
              <a:rPr lang="tr-TR" dirty="0"/>
              <a:t>2024 1. Geçici vergi </a:t>
            </a:r>
          </a:p>
          <a:p>
            <a:pPr algn="just"/>
            <a:r>
              <a:rPr lang="tr-TR" dirty="0"/>
              <a:t>Yapılan Harcama Tutarı: 6.153.986-TL (2023 yılından=9.500.000-TL)</a:t>
            </a:r>
          </a:p>
          <a:p>
            <a:pPr algn="just"/>
            <a:r>
              <a:rPr lang="tr-TR" dirty="0"/>
              <a:t>TOPLAM HARCAMA:15.653.986,00-TL</a:t>
            </a:r>
          </a:p>
          <a:p>
            <a:pPr algn="just"/>
            <a:r>
              <a:rPr lang="tr-TR" dirty="0"/>
              <a:t>2024 1. Geçici sonu sabit kıymetler toplamı :75.000.000-TL Burada boş arazi ve arsalar bu tutar içinde yer almamalıdır.</a:t>
            </a:r>
          </a:p>
          <a:p>
            <a:pPr algn="just"/>
            <a:r>
              <a:rPr lang="tr-TR" dirty="0"/>
              <a:t>Ticari Bilanço Karı: 20.500.000-TL </a:t>
            </a:r>
          </a:p>
          <a:p>
            <a:pPr algn="just"/>
            <a:r>
              <a:rPr lang="tr-TR" dirty="0"/>
              <a:t>KKEG: 550.000-TL </a:t>
            </a:r>
          </a:p>
          <a:p>
            <a:pPr algn="just"/>
            <a:r>
              <a:rPr lang="tr-TR" dirty="0"/>
              <a:t>Tevsi Yatırım Kazancı :Toplam Harcama Tutarı/Toplam Sabit Kıymetler*Ticari Bilanço Karı</a:t>
            </a:r>
          </a:p>
          <a:p>
            <a:pPr marL="0" indent="0" algn="just">
              <a:buNone/>
            </a:pPr>
            <a:r>
              <a:rPr lang="tr-TR" dirty="0"/>
              <a:t>15.653.986,00-TL/75.000.000*20.500.000-TL=4.278.350-TL Tevsi Yatırım Nedeniyle Faydalanılacak karımızdır</a:t>
            </a:r>
          </a:p>
          <a:p>
            <a:pPr marL="0" indent="0" algn="just">
              <a:buNone/>
            </a:pPr>
            <a:r>
              <a:rPr lang="tr-TR" dirty="0"/>
              <a:t>Dolayısyla:20.500.000+550.000-4.278.350-TL=16.771.650-TL diğer kazançtır.</a:t>
            </a:r>
          </a:p>
          <a:p>
            <a:pPr algn="just"/>
            <a:r>
              <a:rPr lang="tr-TR" dirty="0"/>
              <a:t>Firmamızın diğer faaliyeti yani yatırımdan elde edilen gelir dışındaki tüm gelirleri diğer faaliyet geliri olarak kabul edilecektir.</a:t>
            </a:r>
          </a:p>
          <a:p>
            <a:pPr algn="just"/>
            <a:endParaRPr lang="tr-TR" dirty="0"/>
          </a:p>
        </p:txBody>
      </p:sp>
    </p:spTree>
    <p:extLst>
      <p:ext uri="{BB962C8B-B14F-4D97-AF65-F5344CB8AC3E}">
        <p14:creationId xmlns:p14="http://schemas.microsoft.com/office/powerpoint/2010/main" val="4703792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71B6DC7D-6473-3B37-A1E3-908565D6C950}"/>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3EA7BA-BC31-E78C-2394-A2ABEE9F41AA}"/>
              </a:ext>
            </a:extLst>
          </p:cNvPr>
          <p:cNvSpPr>
            <a:spLocks noGrp="1"/>
          </p:cNvSpPr>
          <p:nvPr>
            <p:ph idx="1"/>
          </p:nvPr>
        </p:nvSpPr>
        <p:spPr>
          <a:xfrm>
            <a:off x="328614" y="571501"/>
            <a:ext cx="11487150" cy="5472112"/>
          </a:xfrm>
        </p:spPr>
        <p:txBody>
          <a:bodyPr>
            <a:normAutofit fontScale="92500"/>
          </a:bodyPr>
          <a:lstStyle/>
          <a:p>
            <a:pPr algn="just"/>
            <a:r>
              <a:rPr lang="tr-TR" dirty="0"/>
              <a:t>Burada iki sınırımız vardır.</a:t>
            </a:r>
          </a:p>
          <a:p>
            <a:pPr marL="0" indent="0" algn="just">
              <a:buNone/>
            </a:pPr>
            <a:r>
              <a:rPr lang="tr-TR" dirty="0"/>
              <a:t>1.Sınır gerçekleşen yatırım harcaması tutarı (15.653.986-TL)</a:t>
            </a:r>
          </a:p>
          <a:p>
            <a:pPr marL="0" indent="0" algn="just">
              <a:buNone/>
            </a:pPr>
            <a:r>
              <a:rPr lang="tr-TR" dirty="0"/>
              <a:t>2.Sınır teşvik belgesi üzerinde hedeflenen yatırım harcaması üzerinden hesaplanacak yatırım katkı </a:t>
            </a:r>
            <a:r>
              <a:rPr lang="tr-TR" dirty="0" err="1"/>
              <a:t>tutarı’nı</a:t>
            </a:r>
            <a:r>
              <a:rPr lang="tr-TR" dirty="0"/>
              <a:t> aşmamak </a:t>
            </a:r>
            <a:r>
              <a:rPr lang="tr-TR" b="1" dirty="0"/>
              <a:t>(Bakanlar kurulunca belirlenen oranı dikkate alınarak bu oran önce %50 idi sonra %100 oldu ve yeniden %80 hale geldi.) </a:t>
            </a:r>
          </a:p>
          <a:p>
            <a:pPr algn="just"/>
            <a:r>
              <a:rPr lang="tr-TR" dirty="0"/>
              <a:t>Toplam  Yatırım Katkı Tutarı: 15.653.986,00*0,20*0,80=(2.504.637,76-TL)</a:t>
            </a:r>
          </a:p>
          <a:p>
            <a:pPr marL="0" indent="0" algn="just">
              <a:buNone/>
            </a:pPr>
            <a:r>
              <a:rPr lang="tr-TR" dirty="0"/>
              <a:t>2.504.637,76/0,1375=18.215.547,34-TL matraha indirimli uygulanır.</a:t>
            </a:r>
          </a:p>
          <a:p>
            <a:pPr marL="0" indent="0" algn="just">
              <a:buNone/>
            </a:pPr>
            <a:r>
              <a:rPr lang="tr-TR" dirty="0"/>
              <a:t>Diğer Faaliyetler nedeniyle yararlanabileceği indirimli kurumlar vergisi matrahı maksimum 18.215.547,34-TL’dir.</a:t>
            </a:r>
          </a:p>
          <a:p>
            <a:pPr algn="just"/>
            <a:r>
              <a:rPr lang="tr-TR" dirty="0"/>
              <a:t>2023 yılında diğer faaliyetler nedeniyle faydalanılan tutar: 1.542.372,35-TL’dir.</a:t>
            </a:r>
          </a:p>
          <a:p>
            <a:pPr marL="0" indent="0" algn="just">
              <a:buNone/>
            </a:pPr>
            <a:r>
              <a:rPr lang="tr-TR" dirty="0"/>
              <a:t>Yatırım döneminde 2.504.637,76-1.542.372,35=962.265,41-TL diğer faaliyetler için kullanabileceğimiz yatırım katkı tutarı vardır.</a:t>
            </a:r>
          </a:p>
          <a:p>
            <a:pPr algn="just"/>
            <a:endParaRPr lang="tr-TR" dirty="0"/>
          </a:p>
        </p:txBody>
      </p:sp>
    </p:spTree>
    <p:extLst>
      <p:ext uri="{BB962C8B-B14F-4D97-AF65-F5344CB8AC3E}">
        <p14:creationId xmlns:p14="http://schemas.microsoft.com/office/powerpoint/2010/main" val="233062990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98E422AA-FAF9-5D0A-6DAE-BEAE2DAB7AEE}"/>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C1E5551-9007-B37D-1535-9E0CEB77CFCE}"/>
              </a:ext>
            </a:extLst>
          </p:cNvPr>
          <p:cNvSpPr>
            <a:spLocks noGrp="1"/>
          </p:cNvSpPr>
          <p:nvPr>
            <p:ph idx="1"/>
          </p:nvPr>
        </p:nvSpPr>
        <p:spPr>
          <a:xfrm>
            <a:off x="859971" y="1197428"/>
            <a:ext cx="10755081" cy="4463143"/>
          </a:xfrm>
        </p:spPr>
        <p:txBody>
          <a:bodyPr>
            <a:normAutofit/>
          </a:bodyPr>
          <a:lstStyle/>
          <a:p>
            <a:r>
              <a:rPr lang="tr-TR" dirty="0"/>
              <a:t>İşletme döneminde kullanabileceği kısmı: </a:t>
            </a:r>
          </a:p>
          <a:p>
            <a:pPr marL="0" indent="0">
              <a:buNone/>
            </a:pPr>
            <a:r>
              <a:rPr lang="tr-TR" dirty="0"/>
              <a:t>3.130.797,20-2.504.637,76=626.159,44-TL olarak hesaplamıştık,</a:t>
            </a:r>
          </a:p>
          <a:p>
            <a:pPr marL="0" indent="0" algn="just">
              <a:buNone/>
            </a:pPr>
            <a:r>
              <a:rPr lang="tr-TR" dirty="0"/>
              <a:t>Mükellefin yatırımın kısmen işletilmesinden kaynaklı indirimli kurumlar matrahı:4.278.350-TL’dir.</a:t>
            </a:r>
          </a:p>
          <a:p>
            <a:pPr marL="0" indent="0" algn="just">
              <a:buNone/>
            </a:pPr>
            <a:r>
              <a:rPr lang="tr-TR" dirty="0"/>
              <a:t>Tevsi yatırımdan kazancımıza uygularsak</a:t>
            </a:r>
          </a:p>
          <a:p>
            <a:pPr marL="0" indent="0" algn="just">
              <a:buNone/>
            </a:pPr>
            <a:r>
              <a:rPr lang="tr-TR" dirty="0"/>
              <a:t> Normal oran: 4.278.350-TL *0,25=1.069.587,50-TL</a:t>
            </a:r>
          </a:p>
          <a:p>
            <a:pPr marL="0" indent="0" algn="just">
              <a:buNone/>
            </a:pPr>
            <a:r>
              <a:rPr lang="tr-TR" dirty="0"/>
              <a:t>İndirimli oran: 4.278.350-TL *11,25/100=481.314,37-TL ödenecek vergi</a:t>
            </a:r>
          </a:p>
          <a:p>
            <a:pPr marL="0" indent="0" algn="just">
              <a:buNone/>
            </a:pPr>
            <a:r>
              <a:rPr lang="tr-TR" dirty="0"/>
              <a:t>FARK: 588.273,13-TL</a:t>
            </a:r>
          </a:p>
          <a:p>
            <a:pPr algn="just"/>
            <a:endParaRPr lang="tr-TR" dirty="0"/>
          </a:p>
        </p:txBody>
      </p:sp>
    </p:spTree>
    <p:extLst>
      <p:ext uri="{BB962C8B-B14F-4D97-AF65-F5344CB8AC3E}">
        <p14:creationId xmlns:p14="http://schemas.microsoft.com/office/powerpoint/2010/main" val="62512884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B5CD53EA-52A6-1924-FE64-3E3B2332C672}"/>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70DEB53-AD7A-EC18-F8AE-5FBACD355F87}"/>
              </a:ext>
            </a:extLst>
          </p:cNvPr>
          <p:cNvSpPr>
            <a:spLocks noGrp="1"/>
          </p:cNvSpPr>
          <p:nvPr>
            <p:ph idx="1"/>
          </p:nvPr>
        </p:nvSpPr>
        <p:spPr>
          <a:xfrm>
            <a:off x="881738" y="371474"/>
            <a:ext cx="10711543" cy="6268811"/>
          </a:xfrm>
        </p:spPr>
        <p:txBody>
          <a:bodyPr>
            <a:normAutofit lnSpcReduction="10000"/>
          </a:bodyPr>
          <a:lstStyle/>
          <a:p>
            <a:pPr marL="0" indent="0" algn="just">
              <a:buNone/>
            </a:pPr>
            <a:endParaRPr lang="tr-TR" dirty="0"/>
          </a:p>
          <a:p>
            <a:pPr marL="0" indent="0" algn="just">
              <a:buNone/>
            </a:pPr>
            <a:r>
              <a:rPr lang="tr-TR" dirty="0"/>
              <a:t>KATKI TUTARI ÖZETİ</a:t>
            </a:r>
          </a:p>
          <a:p>
            <a:pPr algn="just"/>
            <a:r>
              <a:rPr lang="tr-TR" dirty="0"/>
              <a:t>2023 yılında tevsi yatırım nedeniyle kullanılan yatırıma katkı tutarı: 238.252,63-TL</a:t>
            </a:r>
          </a:p>
          <a:p>
            <a:pPr algn="just"/>
            <a:r>
              <a:rPr lang="tr-TR" dirty="0"/>
              <a:t>2023 yılında diğer yatırım nedeniyle kullanılan yatırıma katkı tutarı: 1.542.372,35-TL</a:t>
            </a:r>
          </a:p>
          <a:p>
            <a:pPr algn="just"/>
            <a:r>
              <a:rPr lang="tr-TR" dirty="0"/>
              <a:t>2024 tevsi yatırım nedeniyle kullanılan katkı tutarı: 588.273,13-TL</a:t>
            </a:r>
          </a:p>
          <a:p>
            <a:pPr marL="0" indent="0" algn="just">
              <a:buNone/>
            </a:pPr>
            <a:r>
              <a:rPr lang="tr-TR" dirty="0"/>
              <a:t>  FAYDALANILAN KATKI TUTARI TOPLAM:2.368.898,81 </a:t>
            </a:r>
          </a:p>
          <a:p>
            <a:pPr marL="0" indent="0" algn="just">
              <a:buNone/>
            </a:pPr>
            <a:r>
              <a:rPr lang="tr-TR" dirty="0"/>
              <a:t> TOPLAM KATKI TUTARI: 3.130.797,20-TL  </a:t>
            </a:r>
          </a:p>
          <a:p>
            <a:pPr marL="0" indent="0" algn="just">
              <a:buNone/>
            </a:pPr>
            <a:r>
              <a:rPr lang="tr-TR" dirty="0"/>
              <a:t>Kalan:3.130.797,20-TL-2.368.898,81=761.898,39-TL diğer kazanç için indirim uygulayabileceğimiz katkı tutarıdır.</a:t>
            </a:r>
          </a:p>
          <a:p>
            <a:pPr marL="0" indent="0" algn="just">
              <a:buNone/>
            </a:pPr>
            <a:r>
              <a:rPr lang="tr-TR" dirty="0"/>
              <a:t>Bu tutar diğer kazanç için belirlenen yatırım dönemindeki azami katkı tutarının altındadır.</a:t>
            </a:r>
          </a:p>
          <a:p>
            <a:pPr marL="0" indent="0" algn="just">
              <a:buNone/>
            </a:pPr>
            <a:r>
              <a:rPr lang="tr-TR" dirty="0"/>
              <a:t>        761.898,39-TL &lt;962.265,41-TL</a:t>
            </a:r>
          </a:p>
          <a:p>
            <a:pPr algn="just"/>
            <a:endParaRPr lang="tr-TR" dirty="0"/>
          </a:p>
        </p:txBody>
      </p:sp>
    </p:spTree>
    <p:extLst>
      <p:ext uri="{BB962C8B-B14F-4D97-AF65-F5344CB8AC3E}">
        <p14:creationId xmlns:p14="http://schemas.microsoft.com/office/powerpoint/2010/main" val="24581809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113D4C50-C6FB-1EC3-2EEA-7BEF2F719BDE}"/>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DD2D4F2-3C63-89C7-F0C5-4B6FB9B76735}"/>
              </a:ext>
            </a:extLst>
          </p:cNvPr>
          <p:cNvSpPr>
            <a:spLocks noGrp="1"/>
          </p:cNvSpPr>
          <p:nvPr>
            <p:ph idx="1"/>
          </p:nvPr>
        </p:nvSpPr>
        <p:spPr>
          <a:xfrm>
            <a:off x="414338" y="314324"/>
            <a:ext cx="11087099" cy="6043613"/>
          </a:xfrm>
        </p:spPr>
        <p:txBody>
          <a:bodyPr>
            <a:normAutofit fontScale="92500"/>
          </a:bodyPr>
          <a:lstStyle/>
          <a:p>
            <a:pPr marL="0" indent="0" algn="just">
              <a:buNone/>
            </a:pPr>
            <a:r>
              <a:rPr lang="tr-TR" dirty="0"/>
              <a:t>Matrah karşılığı:761.898,39/0,1375=5.541.079,20-TL</a:t>
            </a:r>
          </a:p>
          <a:p>
            <a:pPr marL="0" indent="0" algn="just">
              <a:buNone/>
            </a:pPr>
            <a:r>
              <a:rPr lang="tr-TR" dirty="0"/>
              <a:t>Şimdi bizim tevsi yatırımdan kazancımız  4.278.350-TL kalan </a:t>
            </a:r>
          </a:p>
          <a:p>
            <a:pPr marL="0" indent="0" algn="just">
              <a:buNone/>
            </a:pPr>
            <a:r>
              <a:rPr lang="tr-TR" dirty="0"/>
              <a:t>21.050.000-TL - 4.278.350-TL =16.771.650-TL Diğer faaliyetler nedeniyle kazancımızdır.</a:t>
            </a:r>
          </a:p>
          <a:p>
            <a:pPr marL="0" indent="0" algn="just">
              <a:buNone/>
            </a:pPr>
            <a:r>
              <a:rPr lang="tr-TR" dirty="0"/>
              <a:t>Ancak sınır matrahımız : 5.541.079,20-TL olduğuna göre</a:t>
            </a:r>
          </a:p>
          <a:p>
            <a:pPr marL="0" indent="0" algn="just">
              <a:buNone/>
            </a:pPr>
            <a:r>
              <a:rPr lang="tr-TR" dirty="0"/>
              <a:t>16.771.650-TL-5.541.079,20-TL =11.230.570,80-TL normal orana tabi olacaktır.</a:t>
            </a:r>
          </a:p>
          <a:p>
            <a:pPr algn="just"/>
            <a:r>
              <a:rPr lang="tr-TR" dirty="0"/>
              <a:t>KKEG dahil indirim uygulanacak kabul ediyoruz.</a:t>
            </a:r>
          </a:p>
          <a:p>
            <a:pPr marL="0" indent="0" algn="just">
              <a:buNone/>
            </a:pPr>
            <a:r>
              <a:rPr lang="tr-TR" dirty="0"/>
              <a:t>Diğer faaliyet kazancımıza uygularsak</a:t>
            </a:r>
          </a:p>
          <a:p>
            <a:pPr marL="0" indent="0" algn="just">
              <a:buNone/>
            </a:pPr>
            <a:r>
              <a:rPr lang="tr-TR" dirty="0"/>
              <a:t>Normal oran: 5.541.079,20-TL  *0,25=1.385.269,80-TL</a:t>
            </a:r>
          </a:p>
          <a:p>
            <a:pPr marL="0" indent="0" algn="just">
              <a:buNone/>
            </a:pPr>
            <a:r>
              <a:rPr lang="tr-TR" dirty="0"/>
              <a:t>İndirimli Oran: 5.541.079,20-TL  *11,25/100=623.371,41-TL ödeyeceğimiz vergi</a:t>
            </a:r>
          </a:p>
          <a:p>
            <a:pPr marL="0" indent="0" algn="just">
              <a:buNone/>
            </a:pPr>
            <a:r>
              <a:rPr lang="tr-TR" dirty="0"/>
              <a:t>						FARK: 761.898,39-TL</a:t>
            </a:r>
          </a:p>
          <a:p>
            <a:pPr marL="0" indent="0" algn="just">
              <a:buNone/>
            </a:pPr>
            <a:r>
              <a:rPr lang="tr-TR" dirty="0"/>
              <a:t>Bu tutar bizim diğer faaliyetler nedeniyle faydalanabileceğimiz ve ödemediğimiz vergi tutarı yani yatırım katkı tutarıdır.</a:t>
            </a:r>
          </a:p>
          <a:p>
            <a:pPr algn="just"/>
            <a:endParaRPr lang="tr-TR" dirty="0"/>
          </a:p>
        </p:txBody>
      </p:sp>
    </p:spTree>
    <p:extLst>
      <p:ext uri="{BB962C8B-B14F-4D97-AF65-F5344CB8AC3E}">
        <p14:creationId xmlns:p14="http://schemas.microsoft.com/office/powerpoint/2010/main" val="186932510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458F0CA3-CD5F-374E-5FD1-07F37455F644}"/>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CA9ECFC-35BF-CDC5-F90C-A3F931E1836E}"/>
              </a:ext>
            </a:extLst>
          </p:cNvPr>
          <p:cNvSpPr>
            <a:spLocks noGrp="1"/>
          </p:cNvSpPr>
          <p:nvPr>
            <p:ph idx="1"/>
          </p:nvPr>
        </p:nvSpPr>
        <p:spPr>
          <a:xfrm>
            <a:off x="728663" y="600074"/>
            <a:ext cx="10801350" cy="5629275"/>
          </a:xfrm>
        </p:spPr>
        <p:txBody>
          <a:bodyPr>
            <a:normAutofit fontScale="85000" lnSpcReduction="10000"/>
          </a:bodyPr>
          <a:lstStyle/>
          <a:p>
            <a:pPr marL="0" indent="0" algn="just">
              <a:buNone/>
            </a:pPr>
            <a:r>
              <a:rPr lang="tr-TR" dirty="0"/>
              <a:t>NORMAL ORANA TABİ MATRAH:</a:t>
            </a:r>
          </a:p>
          <a:p>
            <a:pPr algn="just"/>
            <a:r>
              <a:rPr lang="tr-TR" dirty="0"/>
              <a:t>11.230.570,80-TL *0,25=2.807.642,70-TL</a:t>
            </a:r>
          </a:p>
          <a:p>
            <a:pPr algn="just"/>
            <a:r>
              <a:rPr lang="tr-TR" dirty="0"/>
              <a:t>İNDİRİMLİ ORANA TABİ MATRAH:</a:t>
            </a:r>
          </a:p>
          <a:p>
            <a:pPr algn="just"/>
            <a:r>
              <a:rPr lang="tr-TR" dirty="0"/>
              <a:t>4.278.350-TL *11,25/100=481.314,37-TL </a:t>
            </a:r>
          </a:p>
          <a:p>
            <a:pPr algn="just"/>
            <a:r>
              <a:rPr lang="tr-TR" dirty="0"/>
              <a:t>5.541.079,20-TL  *11,25/100=623.371,41-TL </a:t>
            </a:r>
          </a:p>
          <a:p>
            <a:pPr algn="just"/>
            <a:r>
              <a:rPr lang="tr-TR" dirty="0"/>
              <a:t>Toplam:21.050.000-TL</a:t>
            </a:r>
          </a:p>
          <a:p>
            <a:pPr algn="just"/>
            <a:r>
              <a:rPr lang="tr-TR" dirty="0"/>
              <a:t>Ödenecek vergi:3.912.328,48-TL</a:t>
            </a:r>
          </a:p>
          <a:p>
            <a:pPr marL="0" indent="0" algn="just">
              <a:buNone/>
            </a:pPr>
            <a:r>
              <a:rPr lang="tr-TR" dirty="0"/>
              <a:t>KATKI TUTARLARI TOPLAMI:</a:t>
            </a:r>
          </a:p>
          <a:p>
            <a:pPr algn="just"/>
            <a:r>
              <a:rPr lang="tr-TR" dirty="0"/>
              <a:t>2023 yılında tevsi yatırım nedeniyle kullanılan yatırıma katkı tutarı: 238.252,63-TL</a:t>
            </a:r>
          </a:p>
          <a:p>
            <a:pPr algn="just"/>
            <a:r>
              <a:rPr lang="tr-TR" dirty="0"/>
              <a:t>2023 yılında diğer yatırım nedeniyle kullanılan yatırıma katkı tutarı: 1.542.372,35-TL</a:t>
            </a:r>
          </a:p>
          <a:p>
            <a:pPr algn="just"/>
            <a:r>
              <a:rPr lang="tr-TR" dirty="0"/>
              <a:t>2024 tevsi yatırım nedeniyle kullanılan katkı tutarı			:588.273,13-TL</a:t>
            </a:r>
          </a:p>
          <a:p>
            <a:pPr algn="just"/>
            <a:r>
              <a:rPr lang="tr-TR" dirty="0"/>
              <a:t>2024 diğer kazanç nedeniyle kullanılan katkı tutarı			:761.898,39-TL</a:t>
            </a:r>
          </a:p>
          <a:p>
            <a:pPr marL="0" indent="0" algn="just">
              <a:buNone/>
            </a:pPr>
            <a:r>
              <a:rPr lang="tr-TR" dirty="0"/>
              <a:t>								</a:t>
            </a:r>
            <a:r>
              <a:rPr lang="tr-TR" b="1" dirty="0"/>
              <a:t>TOPLAM:3.130.796,50</a:t>
            </a:r>
          </a:p>
          <a:p>
            <a:pPr algn="just"/>
            <a:endParaRPr lang="tr-TR" dirty="0"/>
          </a:p>
        </p:txBody>
      </p:sp>
    </p:spTree>
    <p:extLst>
      <p:ext uri="{BB962C8B-B14F-4D97-AF65-F5344CB8AC3E}">
        <p14:creationId xmlns:p14="http://schemas.microsoft.com/office/powerpoint/2010/main" val="228283773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7304B8A2-24E4-0B2B-47B2-38E1705D0D20}"/>
              </a:ext>
            </a:extLst>
          </p:cNvPr>
          <p:cNvGraphicFramePr>
            <a:graphicFrameLocks noGrp="1"/>
          </p:cNvGraphicFramePr>
          <p:nvPr>
            <p:extLst>
              <p:ext uri="{D42A27DB-BD31-4B8C-83A1-F6EECF244321}">
                <p14:modId xmlns:p14="http://schemas.microsoft.com/office/powerpoint/2010/main" val="2836402085"/>
              </p:ext>
            </p:extLst>
          </p:nvPr>
        </p:nvGraphicFramePr>
        <p:xfrm>
          <a:off x="587830" y="120011"/>
          <a:ext cx="11136085" cy="6210826"/>
        </p:xfrm>
        <a:graphic>
          <a:graphicData uri="http://schemas.openxmlformats.org/drawingml/2006/table">
            <a:tbl>
              <a:tblPr firstRow="1" firstCol="1" bandRow="1">
                <a:tableStyleId>{5C22544A-7EE6-4342-B048-85BDC9FD1C3A}</a:tableStyleId>
              </a:tblPr>
              <a:tblGrid>
                <a:gridCol w="5120936">
                  <a:extLst>
                    <a:ext uri="{9D8B030D-6E8A-4147-A177-3AD203B41FA5}">
                      <a16:colId xmlns:a16="http://schemas.microsoft.com/office/drawing/2014/main" val="938040521"/>
                    </a:ext>
                  </a:extLst>
                </a:gridCol>
                <a:gridCol w="1397813">
                  <a:extLst>
                    <a:ext uri="{9D8B030D-6E8A-4147-A177-3AD203B41FA5}">
                      <a16:colId xmlns:a16="http://schemas.microsoft.com/office/drawing/2014/main" val="4292735312"/>
                    </a:ext>
                  </a:extLst>
                </a:gridCol>
                <a:gridCol w="1778794">
                  <a:extLst>
                    <a:ext uri="{9D8B030D-6E8A-4147-A177-3AD203B41FA5}">
                      <a16:colId xmlns:a16="http://schemas.microsoft.com/office/drawing/2014/main" val="2423000131"/>
                    </a:ext>
                  </a:extLst>
                </a:gridCol>
                <a:gridCol w="1431969">
                  <a:extLst>
                    <a:ext uri="{9D8B030D-6E8A-4147-A177-3AD203B41FA5}">
                      <a16:colId xmlns:a16="http://schemas.microsoft.com/office/drawing/2014/main" val="1735583458"/>
                    </a:ext>
                  </a:extLst>
                </a:gridCol>
                <a:gridCol w="1406573">
                  <a:extLst>
                    <a:ext uri="{9D8B030D-6E8A-4147-A177-3AD203B41FA5}">
                      <a16:colId xmlns:a16="http://schemas.microsoft.com/office/drawing/2014/main" val="3556132846"/>
                    </a:ext>
                  </a:extLst>
                </a:gridCol>
              </a:tblGrid>
              <a:tr h="170195">
                <a:tc>
                  <a:txBody>
                    <a:bodyPr/>
                    <a:lstStyle/>
                    <a:p>
                      <a:pPr>
                        <a:lnSpc>
                          <a:spcPct val="115000"/>
                        </a:lnSpc>
                        <a:spcAft>
                          <a:spcPts val="800"/>
                        </a:spcAft>
                        <a:buNone/>
                      </a:pPr>
                      <a:r>
                        <a:rPr lang="tr-TR" sz="1200" kern="0">
                          <a:effectLst/>
                        </a:rPr>
                        <a:t>DÖNEM</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2023-1</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100">
                          <a:effectLst/>
                        </a:rPr>
                        <a:t>2023-2</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100">
                          <a:effectLst/>
                        </a:rPr>
                        <a:t>2023-4</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100">
                          <a:effectLst/>
                        </a:rPr>
                        <a:t>2024-1</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extLst>
                  <a:ext uri="{0D108BD9-81ED-4DB2-BD59-A6C34878D82A}">
                    <a16:rowId xmlns:a16="http://schemas.microsoft.com/office/drawing/2014/main" val="2889073602"/>
                  </a:ext>
                </a:extLst>
              </a:tr>
              <a:tr h="170195">
                <a:tc>
                  <a:txBody>
                    <a:bodyPr/>
                    <a:lstStyle/>
                    <a:p>
                      <a:pPr>
                        <a:lnSpc>
                          <a:spcPct val="115000"/>
                        </a:lnSpc>
                        <a:spcAft>
                          <a:spcPts val="800"/>
                        </a:spcAft>
                        <a:buNone/>
                      </a:pPr>
                      <a:r>
                        <a:rPr lang="tr-TR" sz="1200" kern="0">
                          <a:effectLst/>
                        </a:rPr>
                        <a:t> </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 </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100">
                          <a:effectLst/>
                        </a:rPr>
                        <a:t> </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100">
                          <a:effectLst/>
                        </a:rPr>
                        <a:t> </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100">
                          <a:effectLst/>
                        </a:rPr>
                        <a:t> </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extLst>
                  <a:ext uri="{0D108BD9-81ED-4DB2-BD59-A6C34878D82A}">
                    <a16:rowId xmlns:a16="http://schemas.microsoft.com/office/drawing/2014/main" val="4290577874"/>
                  </a:ext>
                </a:extLst>
              </a:tr>
              <a:tr h="170195">
                <a:tc>
                  <a:txBody>
                    <a:bodyPr/>
                    <a:lstStyle/>
                    <a:p>
                      <a:pPr>
                        <a:lnSpc>
                          <a:spcPct val="115000"/>
                        </a:lnSpc>
                        <a:spcAft>
                          <a:spcPts val="800"/>
                        </a:spcAft>
                        <a:buNone/>
                      </a:pPr>
                      <a:r>
                        <a:rPr lang="tr-TR" sz="1200" kern="0">
                          <a:effectLst/>
                        </a:rPr>
                        <a:t>Teşvik Belgesi Numarası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37555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100">
                          <a:effectLst/>
                        </a:rPr>
                        <a:t>37555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100">
                          <a:effectLst/>
                        </a:rPr>
                        <a:t>37555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100">
                          <a:effectLst/>
                        </a:rPr>
                        <a:t>37555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extLst>
                  <a:ext uri="{0D108BD9-81ED-4DB2-BD59-A6C34878D82A}">
                    <a16:rowId xmlns:a16="http://schemas.microsoft.com/office/drawing/2014/main" val="1390746421"/>
                  </a:ext>
                </a:extLst>
              </a:tr>
              <a:tr h="170195">
                <a:tc>
                  <a:txBody>
                    <a:bodyPr/>
                    <a:lstStyle/>
                    <a:p>
                      <a:pPr>
                        <a:lnSpc>
                          <a:spcPct val="115000"/>
                        </a:lnSpc>
                        <a:spcAft>
                          <a:spcPts val="800"/>
                        </a:spcAft>
                        <a:buNone/>
                      </a:pPr>
                      <a:r>
                        <a:rPr lang="tr-TR" sz="1200" kern="0">
                          <a:effectLst/>
                        </a:rPr>
                        <a:t>Teşvik Belgesinin Hangi Karara göre Düzenlendiği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2012/3306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100">
                          <a:effectLst/>
                        </a:rPr>
                        <a:t>2012/3306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100">
                          <a:effectLst/>
                        </a:rPr>
                        <a:t>2012/3306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100">
                          <a:effectLst/>
                        </a:rPr>
                        <a:t>2012/3306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extLst>
                  <a:ext uri="{0D108BD9-81ED-4DB2-BD59-A6C34878D82A}">
                    <a16:rowId xmlns:a16="http://schemas.microsoft.com/office/drawing/2014/main" val="722445445"/>
                  </a:ext>
                </a:extLst>
              </a:tr>
              <a:tr h="170195">
                <a:tc>
                  <a:txBody>
                    <a:bodyPr/>
                    <a:lstStyle/>
                    <a:p>
                      <a:pPr>
                        <a:lnSpc>
                          <a:spcPct val="115000"/>
                        </a:lnSpc>
                        <a:spcAft>
                          <a:spcPts val="800"/>
                        </a:spcAft>
                        <a:buNone/>
                      </a:pPr>
                      <a:r>
                        <a:rPr lang="tr-TR" sz="1200" kern="0">
                          <a:effectLst/>
                        </a:rPr>
                        <a:t>Yatırıma Başlama tarihi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25.05.2023</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100">
                          <a:effectLst/>
                        </a:rPr>
                        <a:t>25.05.2023</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100">
                          <a:effectLst/>
                        </a:rPr>
                        <a:t>25.05.2023</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100">
                          <a:effectLst/>
                        </a:rPr>
                        <a:t>25.05.2023</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extLst>
                  <a:ext uri="{0D108BD9-81ED-4DB2-BD59-A6C34878D82A}">
                    <a16:rowId xmlns:a16="http://schemas.microsoft.com/office/drawing/2014/main" val="4291215606"/>
                  </a:ext>
                </a:extLst>
              </a:tr>
              <a:tr h="170195">
                <a:tc>
                  <a:txBody>
                    <a:bodyPr/>
                    <a:lstStyle/>
                    <a:p>
                      <a:pPr>
                        <a:lnSpc>
                          <a:spcPct val="115000"/>
                        </a:lnSpc>
                        <a:spcAft>
                          <a:spcPts val="800"/>
                        </a:spcAft>
                        <a:buNone/>
                      </a:pPr>
                      <a:r>
                        <a:rPr lang="tr-TR" sz="1200" kern="0">
                          <a:effectLst/>
                        </a:rPr>
                        <a:t>Yatırım Türü 1</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TEVSİ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100">
                          <a:effectLst/>
                        </a:rPr>
                        <a:t>TEVSİ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100">
                          <a:effectLst/>
                        </a:rPr>
                        <a:t>TEVSİ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100">
                          <a:effectLst/>
                        </a:rPr>
                        <a:t>TEVSİ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extLst>
                  <a:ext uri="{0D108BD9-81ED-4DB2-BD59-A6C34878D82A}">
                    <a16:rowId xmlns:a16="http://schemas.microsoft.com/office/drawing/2014/main" val="522662825"/>
                  </a:ext>
                </a:extLst>
              </a:tr>
              <a:tr h="170195">
                <a:tc>
                  <a:txBody>
                    <a:bodyPr/>
                    <a:lstStyle/>
                    <a:p>
                      <a:pPr>
                        <a:lnSpc>
                          <a:spcPct val="115000"/>
                        </a:lnSpc>
                        <a:spcAft>
                          <a:spcPts val="800"/>
                        </a:spcAft>
                        <a:buNone/>
                      </a:pPr>
                      <a:r>
                        <a:rPr lang="tr-TR" sz="1200" kern="0">
                          <a:effectLst/>
                        </a:rPr>
                        <a:t>Yatırım Türü 2</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Bölgesel</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100">
                          <a:effectLst/>
                        </a:rPr>
                        <a:t>Bölgesel</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100">
                          <a:effectLst/>
                        </a:rPr>
                        <a:t>Bölgesel</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100">
                          <a:effectLst/>
                        </a:rPr>
                        <a:t>Bölgesel</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extLst>
                  <a:ext uri="{0D108BD9-81ED-4DB2-BD59-A6C34878D82A}">
                    <a16:rowId xmlns:a16="http://schemas.microsoft.com/office/drawing/2014/main" val="3554991768"/>
                  </a:ext>
                </a:extLst>
              </a:tr>
              <a:tr h="170195">
                <a:tc>
                  <a:txBody>
                    <a:bodyPr/>
                    <a:lstStyle/>
                    <a:p>
                      <a:pPr>
                        <a:lnSpc>
                          <a:spcPct val="115000"/>
                        </a:lnSpc>
                        <a:spcAft>
                          <a:spcPts val="800"/>
                        </a:spcAft>
                        <a:buNone/>
                      </a:pPr>
                      <a:r>
                        <a:rPr lang="tr-TR" sz="1200" kern="0">
                          <a:effectLst/>
                        </a:rPr>
                        <a:t>Toplam Yatırım harcaması </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15.653.986,00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100">
                          <a:effectLst/>
                        </a:rPr>
                        <a:t>15.653.986,00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100">
                          <a:effectLst/>
                        </a:rPr>
                        <a:t>15.653.986,00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100">
                          <a:effectLst/>
                        </a:rPr>
                        <a:t>15.653.986,00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extLst>
                  <a:ext uri="{0D108BD9-81ED-4DB2-BD59-A6C34878D82A}">
                    <a16:rowId xmlns:a16="http://schemas.microsoft.com/office/drawing/2014/main" val="1586268757"/>
                  </a:ext>
                </a:extLst>
              </a:tr>
              <a:tr h="170195">
                <a:tc>
                  <a:txBody>
                    <a:bodyPr/>
                    <a:lstStyle/>
                    <a:p>
                      <a:pPr>
                        <a:lnSpc>
                          <a:spcPct val="115000"/>
                        </a:lnSpc>
                        <a:spcAft>
                          <a:spcPts val="800"/>
                        </a:spcAft>
                        <a:buNone/>
                      </a:pPr>
                      <a:r>
                        <a:rPr lang="tr-TR" sz="1200" kern="0">
                          <a:effectLst/>
                        </a:rPr>
                        <a:t>Yatırıma katkı Oranı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20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100">
                          <a:effectLst/>
                        </a:rPr>
                        <a:t>20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100">
                          <a:effectLst/>
                        </a:rPr>
                        <a:t>20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100">
                          <a:effectLst/>
                        </a:rPr>
                        <a:t>20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extLst>
                  <a:ext uri="{0D108BD9-81ED-4DB2-BD59-A6C34878D82A}">
                    <a16:rowId xmlns:a16="http://schemas.microsoft.com/office/drawing/2014/main" val="1974465090"/>
                  </a:ext>
                </a:extLst>
              </a:tr>
              <a:tr h="170195">
                <a:tc>
                  <a:txBody>
                    <a:bodyPr/>
                    <a:lstStyle/>
                    <a:p>
                      <a:pPr>
                        <a:lnSpc>
                          <a:spcPct val="115000"/>
                        </a:lnSpc>
                        <a:spcAft>
                          <a:spcPts val="800"/>
                        </a:spcAft>
                        <a:buNone/>
                      </a:pPr>
                      <a:r>
                        <a:rPr lang="tr-TR" sz="1200" kern="0">
                          <a:effectLst/>
                        </a:rPr>
                        <a:t>Vergi İndirim Oranı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55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100">
                          <a:effectLst/>
                        </a:rPr>
                        <a:t>55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100">
                          <a:effectLst/>
                        </a:rPr>
                        <a:t>55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100">
                          <a:effectLst/>
                        </a:rPr>
                        <a:t>55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extLst>
                  <a:ext uri="{0D108BD9-81ED-4DB2-BD59-A6C34878D82A}">
                    <a16:rowId xmlns:a16="http://schemas.microsoft.com/office/drawing/2014/main" val="1010692028"/>
                  </a:ext>
                </a:extLst>
              </a:tr>
              <a:tr h="170195">
                <a:tc>
                  <a:txBody>
                    <a:bodyPr/>
                    <a:lstStyle/>
                    <a:p>
                      <a:pPr>
                        <a:lnSpc>
                          <a:spcPct val="115000"/>
                        </a:lnSpc>
                        <a:spcAft>
                          <a:spcPts val="800"/>
                        </a:spcAft>
                        <a:buNone/>
                      </a:pPr>
                      <a:r>
                        <a:rPr lang="tr-TR" sz="1200" kern="0">
                          <a:effectLst/>
                        </a:rPr>
                        <a:t>Yatırımın Yapıldığı Bölge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2. BÖLGE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100">
                          <a:effectLst/>
                        </a:rPr>
                        <a:t>2. BÖLGE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100">
                          <a:effectLst/>
                        </a:rPr>
                        <a:t>2. BÖLGE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100">
                          <a:effectLst/>
                        </a:rPr>
                        <a:t>2. BÖLGE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extLst>
                  <a:ext uri="{0D108BD9-81ED-4DB2-BD59-A6C34878D82A}">
                    <a16:rowId xmlns:a16="http://schemas.microsoft.com/office/drawing/2014/main" val="2159609360"/>
                  </a:ext>
                </a:extLst>
              </a:tr>
              <a:tr h="170195">
                <a:tc>
                  <a:txBody>
                    <a:bodyPr/>
                    <a:lstStyle/>
                    <a:p>
                      <a:pPr>
                        <a:lnSpc>
                          <a:spcPct val="115000"/>
                        </a:lnSpc>
                        <a:spcAft>
                          <a:spcPts val="800"/>
                        </a:spcAft>
                        <a:buNone/>
                      </a:pPr>
                      <a:r>
                        <a:rPr lang="tr-TR" sz="1200" kern="0">
                          <a:effectLst/>
                        </a:rPr>
                        <a:t>İndirimli KV Oranı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11,25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100">
                          <a:effectLst/>
                        </a:rPr>
                        <a:t>11,25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100">
                          <a:effectLst/>
                        </a:rPr>
                        <a:t>11,25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100">
                          <a:effectLst/>
                        </a:rPr>
                        <a:t>11,25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extLst>
                  <a:ext uri="{0D108BD9-81ED-4DB2-BD59-A6C34878D82A}">
                    <a16:rowId xmlns:a16="http://schemas.microsoft.com/office/drawing/2014/main" val="680498187"/>
                  </a:ext>
                </a:extLst>
              </a:tr>
              <a:tr h="170195">
                <a:tc>
                  <a:txBody>
                    <a:bodyPr/>
                    <a:lstStyle/>
                    <a:p>
                      <a:pPr>
                        <a:lnSpc>
                          <a:spcPct val="115000"/>
                        </a:lnSpc>
                        <a:spcAft>
                          <a:spcPts val="800"/>
                        </a:spcAft>
                        <a:buNone/>
                      </a:pPr>
                      <a:r>
                        <a:rPr lang="tr-TR" sz="1200" kern="0">
                          <a:effectLst/>
                        </a:rPr>
                        <a:t>Toplam Yatırıma Katkı Tutarı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3.130.797,20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100">
                          <a:effectLst/>
                        </a:rPr>
                        <a:t>3.130.797,20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100">
                          <a:effectLst/>
                        </a:rPr>
                        <a:t>3.130.797,20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100">
                          <a:effectLst/>
                        </a:rPr>
                        <a:t>3.130.797,20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extLst>
                  <a:ext uri="{0D108BD9-81ED-4DB2-BD59-A6C34878D82A}">
                    <a16:rowId xmlns:a16="http://schemas.microsoft.com/office/drawing/2014/main" val="2810917351"/>
                  </a:ext>
                </a:extLst>
              </a:tr>
              <a:tr h="170195">
                <a:tc>
                  <a:txBody>
                    <a:bodyPr/>
                    <a:lstStyle/>
                    <a:p>
                      <a:pPr>
                        <a:lnSpc>
                          <a:spcPct val="115000"/>
                        </a:lnSpc>
                        <a:spcAft>
                          <a:spcPts val="800"/>
                        </a:spcAft>
                        <a:buNone/>
                      </a:pPr>
                      <a:r>
                        <a:rPr lang="tr-TR" sz="1200" kern="0">
                          <a:effectLst/>
                        </a:rPr>
                        <a:t>Cari Yılda Fiilen Gerçekleştirilen Yatırım Harcaması Tutarı </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4.500.000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6.500.000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0">
                          <a:effectLst/>
                        </a:rPr>
                        <a:t>9.500.000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0">
                          <a:effectLst/>
                        </a:rPr>
                        <a:t>6.153.986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extLst>
                  <a:ext uri="{0D108BD9-81ED-4DB2-BD59-A6C34878D82A}">
                    <a16:rowId xmlns:a16="http://schemas.microsoft.com/office/drawing/2014/main" val="845346800"/>
                  </a:ext>
                </a:extLst>
              </a:tr>
              <a:tr h="349608">
                <a:tc>
                  <a:txBody>
                    <a:bodyPr/>
                    <a:lstStyle/>
                    <a:p>
                      <a:pPr>
                        <a:lnSpc>
                          <a:spcPct val="115000"/>
                        </a:lnSpc>
                        <a:spcAft>
                          <a:spcPts val="800"/>
                        </a:spcAft>
                        <a:buNone/>
                      </a:pPr>
                      <a:r>
                        <a:rPr lang="tr-TR" sz="1200" kern="0">
                          <a:effectLst/>
                        </a:rPr>
                        <a:t>Fiilen Gerçekleştirilen Yatırım Harcaması(Yatırımın Başlangıcından itibaren)</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4.500.000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6.500.000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0">
                          <a:effectLst/>
                        </a:rPr>
                        <a:t>9.500.000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0">
                          <a:effectLst/>
                        </a:rPr>
                        <a:t>15.653.986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extLst>
                  <a:ext uri="{0D108BD9-81ED-4DB2-BD59-A6C34878D82A}">
                    <a16:rowId xmlns:a16="http://schemas.microsoft.com/office/drawing/2014/main" val="307306555"/>
                  </a:ext>
                </a:extLst>
              </a:tr>
              <a:tr h="273526">
                <a:tc>
                  <a:txBody>
                    <a:bodyPr/>
                    <a:lstStyle/>
                    <a:p>
                      <a:pPr>
                        <a:lnSpc>
                          <a:spcPct val="115000"/>
                        </a:lnSpc>
                        <a:spcAft>
                          <a:spcPts val="800"/>
                        </a:spcAft>
                        <a:buNone/>
                      </a:pPr>
                      <a:r>
                        <a:rPr lang="tr-TR" sz="1200" kern="0">
                          <a:effectLst/>
                        </a:rPr>
                        <a:t>Fiili Yatırım Harcaması Nedeniyle Hak Kazanılan Yatırıma Katkı Tutarı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900.000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1.300.000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0">
                          <a:effectLst/>
                        </a:rPr>
                        <a:t>1.900.000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0">
                          <a:effectLst/>
                        </a:rPr>
                        <a:t>3.130.797,20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extLst>
                  <a:ext uri="{0D108BD9-81ED-4DB2-BD59-A6C34878D82A}">
                    <a16:rowId xmlns:a16="http://schemas.microsoft.com/office/drawing/2014/main" val="2700898521"/>
                  </a:ext>
                </a:extLst>
              </a:tr>
              <a:tr h="349608">
                <a:tc>
                  <a:txBody>
                    <a:bodyPr/>
                    <a:lstStyle/>
                    <a:p>
                      <a:pPr>
                        <a:lnSpc>
                          <a:spcPct val="115000"/>
                        </a:lnSpc>
                        <a:spcAft>
                          <a:spcPts val="800"/>
                        </a:spcAft>
                        <a:buNone/>
                      </a:pPr>
                      <a:r>
                        <a:rPr lang="tr-TR" sz="1200" kern="0">
                          <a:effectLst/>
                        </a:rPr>
                        <a:t>Endekslenmiş Tutarlar dahil Fiili yatırım Harcaması Nedeniyle Hak Kazanılan Yatırıma Katkı Tutarı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900.000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1.300.000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0">
                          <a:effectLst/>
                        </a:rPr>
                        <a:t>1.900.000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0">
                          <a:effectLst/>
                        </a:rPr>
                        <a:t>3.130.797,20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extLst>
                  <a:ext uri="{0D108BD9-81ED-4DB2-BD59-A6C34878D82A}">
                    <a16:rowId xmlns:a16="http://schemas.microsoft.com/office/drawing/2014/main" val="21971344"/>
                  </a:ext>
                </a:extLst>
              </a:tr>
              <a:tr h="349608">
                <a:tc>
                  <a:txBody>
                    <a:bodyPr/>
                    <a:lstStyle/>
                    <a:p>
                      <a:pPr>
                        <a:lnSpc>
                          <a:spcPct val="115000"/>
                        </a:lnSpc>
                        <a:spcAft>
                          <a:spcPts val="800"/>
                        </a:spcAft>
                        <a:buNone/>
                      </a:pPr>
                      <a:r>
                        <a:rPr lang="tr-TR" sz="1200" kern="0">
                          <a:effectLst/>
                        </a:rPr>
                        <a:t>Önceki Dönemlerde Yaralanılan Yatırıma Katkı Tutarı(Yatırımdan Elde Edilen Kazançlar Nedeniyle)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0">
                          <a:effectLst/>
                        </a:rPr>
                        <a:t>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0">
                          <a:effectLst/>
                        </a:rPr>
                        <a:t>238.252,63</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extLst>
                  <a:ext uri="{0D108BD9-81ED-4DB2-BD59-A6C34878D82A}">
                    <a16:rowId xmlns:a16="http://schemas.microsoft.com/office/drawing/2014/main" val="2103994102"/>
                  </a:ext>
                </a:extLst>
              </a:tr>
              <a:tr h="391917">
                <a:tc>
                  <a:txBody>
                    <a:bodyPr/>
                    <a:lstStyle/>
                    <a:p>
                      <a:pPr>
                        <a:lnSpc>
                          <a:spcPct val="115000"/>
                        </a:lnSpc>
                        <a:spcAft>
                          <a:spcPts val="800"/>
                        </a:spcAft>
                        <a:buNone/>
                      </a:pPr>
                      <a:r>
                        <a:rPr lang="tr-TR" sz="1200" kern="0">
                          <a:effectLst/>
                        </a:rPr>
                        <a:t>Önceki Dönemlerde Yaralanılan Yatırıma Katkı Tutarı(Diğer Faaliyetlerden Elde Edilen Kazançlar Nedeniyle)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0">
                          <a:effectLst/>
                        </a:rPr>
                        <a:t>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0">
                          <a:effectLst/>
                        </a:rPr>
                        <a:t>1.542.372,35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extLst>
                  <a:ext uri="{0D108BD9-81ED-4DB2-BD59-A6C34878D82A}">
                    <a16:rowId xmlns:a16="http://schemas.microsoft.com/office/drawing/2014/main" val="2159477818"/>
                  </a:ext>
                </a:extLst>
              </a:tr>
              <a:tr h="273526">
                <a:tc>
                  <a:txBody>
                    <a:bodyPr/>
                    <a:lstStyle/>
                    <a:p>
                      <a:pPr>
                        <a:lnSpc>
                          <a:spcPct val="115000"/>
                        </a:lnSpc>
                        <a:spcAft>
                          <a:spcPts val="800"/>
                        </a:spcAft>
                        <a:buNone/>
                      </a:pPr>
                      <a:r>
                        <a:rPr lang="tr-TR" sz="1200" kern="0">
                          <a:effectLst/>
                        </a:rPr>
                        <a:t>Önceki Dönemlerde Yaralanılan Toplam Yatırıma Katkı Tutarı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0">
                          <a:effectLst/>
                        </a:rPr>
                        <a:t>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0">
                          <a:effectLst/>
                        </a:rPr>
                        <a:t>1.780.624,98</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extLst>
                  <a:ext uri="{0D108BD9-81ED-4DB2-BD59-A6C34878D82A}">
                    <a16:rowId xmlns:a16="http://schemas.microsoft.com/office/drawing/2014/main" val="495316563"/>
                  </a:ext>
                </a:extLst>
              </a:tr>
              <a:tr h="349608">
                <a:tc>
                  <a:txBody>
                    <a:bodyPr/>
                    <a:lstStyle/>
                    <a:p>
                      <a:pPr>
                        <a:lnSpc>
                          <a:spcPct val="115000"/>
                        </a:lnSpc>
                        <a:spcAft>
                          <a:spcPts val="800"/>
                        </a:spcAft>
                        <a:buNone/>
                      </a:pPr>
                      <a:r>
                        <a:rPr lang="tr-TR" sz="1200" kern="0">
                          <a:effectLst/>
                        </a:rPr>
                        <a:t>Cari Dönemde Yararlanılan Yatırıma Katkı Tutarı(Yatırımdan Elde Edilen Kazançlar Nedeniyle)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72.863,36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122.890,62</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0">
                          <a:effectLst/>
                        </a:rPr>
                        <a:t>238.252,63-TL</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100">
                          <a:effectLst/>
                        </a:rPr>
                        <a:t>588.273,13</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extLst>
                  <a:ext uri="{0D108BD9-81ED-4DB2-BD59-A6C34878D82A}">
                    <a16:rowId xmlns:a16="http://schemas.microsoft.com/office/drawing/2014/main" val="753249856"/>
                  </a:ext>
                </a:extLst>
              </a:tr>
              <a:tr h="349608">
                <a:tc>
                  <a:txBody>
                    <a:bodyPr/>
                    <a:lstStyle/>
                    <a:p>
                      <a:pPr>
                        <a:lnSpc>
                          <a:spcPct val="115000"/>
                        </a:lnSpc>
                        <a:spcAft>
                          <a:spcPts val="800"/>
                        </a:spcAft>
                        <a:buNone/>
                      </a:pPr>
                      <a:r>
                        <a:rPr lang="tr-TR" sz="1200" kern="0">
                          <a:effectLst/>
                        </a:rPr>
                        <a:t>Cari Dönemde Yararlanılan Yatırıma Katkı Tutarı(Diğer Faaliyetlerden Elde Edilen Kazançlar Nedeniyle)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979.011,64</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1.162.734,37</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0">
                          <a:effectLst/>
                        </a:rPr>
                        <a:t>1.542.372,35-TL</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0">
                          <a:effectLst/>
                        </a:rPr>
                        <a:t>761.898,39</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extLst>
                  <a:ext uri="{0D108BD9-81ED-4DB2-BD59-A6C34878D82A}">
                    <a16:rowId xmlns:a16="http://schemas.microsoft.com/office/drawing/2014/main" val="324077664"/>
                  </a:ext>
                </a:extLst>
              </a:tr>
              <a:tr h="170195">
                <a:tc>
                  <a:txBody>
                    <a:bodyPr/>
                    <a:lstStyle/>
                    <a:p>
                      <a:pPr>
                        <a:lnSpc>
                          <a:spcPct val="115000"/>
                        </a:lnSpc>
                        <a:spcAft>
                          <a:spcPts val="800"/>
                        </a:spcAft>
                        <a:buNone/>
                      </a:pPr>
                      <a:r>
                        <a:rPr lang="tr-TR" sz="1200" kern="0">
                          <a:effectLst/>
                        </a:rPr>
                        <a:t>Cari Dönemde Yararlanılan Toplam Yatırıma Katkı Tutarı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1.051.875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1.285.624,99</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0">
                          <a:effectLst/>
                        </a:rPr>
                        <a:t>1.780.624,98</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0">
                          <a:effectLst/>
                        </a:rPr>
                        <a:t>1.350.171,52</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extLst>
                  <a:ext uri="{0D108BD9-81ED-4DB2-BD59-A6C34878D82A}">
                    <a16:rowId xmlns:a16="http://schemas.microsoft.com/office/drawing/2014/main" val="3875524988"/>
                  </a:ext>
                </a:extLst>
              </a:tr>
              <a:tr h="273526">
                <a:tc>
                  <a:txBody>
                    <a:bodyPr/>
                    <a:lstStyle/>
                    <a:p>
                      <a:pPr>
                        <a:lnSpc>
                          <a:spcPct val="115000"/>
                        </a:lnSpc>
                        <a:spcAft>
                          <a:spcPts val="800"/>
                        </a:spcAft>
                        <a:buNone/>
                      </a:pPr>
                      <a:r>
                        <a:rPr lang="tr-TR" sz="1200" kern="0">
                          <a:effectLst/>
                        </a:rPr>
                        <a:t>Cari Dönem Dahil Olmak Üzere Yararlanılan Toplam Yatırıma Katkı Tutarı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1.051.875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nchor="b"/>
                </a:tc>
                <a:tc>
                  <a:txBody>
                    <a:bodyPr/>
                    <a:lstStyle/>
                    <a:p>
                      <a:pPr algn="r">
                        <a:lnSpc>
                          <a:spcPct val="115000"/>
                        </a:lnSpc>
                        <a:spcAft>
                          <a:spcPts val="800"/>
                        </a:spcAft>
                        <a:buNone/>
                      </a:pPr>
                      <a:r>
                        <a:rPr lang="tr-TR" sz="1200" kern="0">
                          <a:effectLst/>
                        </a:rPr>
                        <a:t>1.285.624,99</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0">
                          <a:effectLst/>
                        </a:rPr>
                        <a:t>1.780.624,98</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tc>
                  <a:txBody>
                    <a:bodyPr/>
                    <a:lstStyle/>
                    <a:p>
                      <a:pPr algn="r">
                        <a:lnSpc>
                          <a:spcPct val="115000"/>
                        </a:lnSpc>
                        <a:spcAft>
                          <a:spcPts val="800"/>
                        </a:spcAft>
                        <a:buNone/>
                      </a:pPr>
                      <a:r>
                        <a:rPr lang="tr-TR" sz="1200" kern="0" dirty="0">
                          <a:effectLst/>
                        </a:rPr>
                        <a:t>3.130.796,50</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0669" marR="30669" marT="0" marB="0"/>
                </a:tc>
                <a:extLst>
                  <a:ext uri="{0D108BD9-81ED-4DB2-BD59-A6C34878D82A}">
                    <a16:rowId xmlns:a16="http://schemas.microsoft.com/office/drawing/2014/main" val="379849551"/>
                  </a:ext>
                </a:extLst>
              </a:tr>
            </a:tbl>
          </a:graphicData>
        </a:graphic>
      </p:graphicFrame>
    </p:spTree>
    <p:extLst>
      <p:ext uri="{BB962C8B-B14F-4D97-AF65-F5344CB8AC3E}">
        <p14:creationId xmlns:p14="http://schemas.microsoft.com/office/powerpoint/2010/main" val="392244690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53CD9DDF-0EBE-FD48-2257-7456EE9E1839}"/>
            </a:ext>
          </a:extLst>
        </p:cNvPr>
        <p:cNvGrpSpPr/>
        <p:nvPr/>
      </p:nvGrpSpPr>
      <p:grpSpPr>
        <a:xfrm>
          <a:off x="0" y="0"/>
          <a:ext cx="0" cy="0"/>
          <a:chOff x="0" y="0"/>
          <a:chExt cx="0" cy="0"/>
        </a:xfrm>
      </p:grpSpPr>
      <p:graphicFrame>
        <p:nvGraphicFramePr>
          <p:cNvPr id="4" name="İçerik Yer Tutucusu 3">
            <a:extLst>
              <a:ext uri="{FF2B5EF4-FFF2-40B4-BE49-F238E27FC236}">
                <a16:creationId xmlns:a16="http://schemas.microsoft.com/office/drawing/2014/main" id="{B39FD74B-3F57-21B0-9E32-57697A600E03}"/>
              </a:ext>
            </a:extLst>
          </p:cNvPr>
          <p:cNvGraphicFramePr>
            <a:graphicFrameLocks noGrp="1"/>
          </p:cNvGraphicFramePr>
          <p:nvPr>
            <p:ph idx="1"/>
            <p:extLst>
              <p:ext uri="{D42A27DB-BD31-4B8C-83A1-F6EECF244321}">
                <p14:modId xmlns:p14="http://schemas.microsoft.com/office/powerpoint/2010/main" val="3300571428"/>
              </p:ext>
            </p:extLst>
          </p:nvPr>
        </p:nvGraphicFramePr>
        <p:xfrm>
          <a:off x="842963" y="600075"/>
          <a:ext cx="10215562" cy="5943601"/>
        </p:xfrm>
        <a:graphic>
          <a:graphicData uri="http://schemas.openxmlformats.org/drawingml/2006/table">
            <a:tbl>
              <a:tblPr firstRow="1" firstCol="1" bandRow="1">
                <a:tableStyleId>{5C22544A-7EE6-4342-B048-85BDC9FD1C3A}</a:tableStyleId>
              </a:tblPr>
              <a:tblGrid>
                <a:gridCol w="4190320">
                  <a:extLst>
                    <a:ext uri="{9D8B030D-6E8A-4147-A177-3AD203B41FA5}">
                      <a16:colId xmlns:a16="http://schemas.microsoft.com/office/drawing/2014/main" val="3618124702"/>
                    </a:ext>
                  </a:extLst>
                </a:gridCol>
                <a:gridCol w="1387928">
                  <a:extLst>
                    <a:ext uri="{9D8B030D-6E8A-4147-A177-3AD203B41FA5}">
                      <a16:colId xmlns:a16="http://schemas.microsoft.com/office/drawing/2014/main" val="774569387"/>
                    </a:ext>
                  </a:extLst>
                </a:gridCol>
                <a:gridCol w="1530803">
                  <a:extLst>
                    <a:ext uri="{9D8B030D-6E8A-4147-A177-3AD203B41FA5}">
                      <a16:colId xmlns:a16="http://schemas.microsoft.com/office/drawing/2014/main" val="2347179665"/>
                    </a:ext>
                  </a:extLst>
                </a:gridCol>
                <a:gridCol w="1527742">
                  <a:extLst>
                    <a:ext uri="{9D8B030D-6E8A-4147-A177-3AD203B41FA5}">
                      <a16:colId xmlns:a16="http://schemas.microsoft.com/office/drawing/2014/main" val="2590134221"/>
                    </a:ext>
                  </a:extLst>
                </a:gridCol>
                <a:gridCol w="1578769">
                  <a:extLst>
                    <a:ext uri="{9D8B030D-6E8A-4147-A177-3AD203B41FA5}">
                      <a16:colId xmlns:a16="http://schemas.microsoft.com/office/drawing/2014/main" val="2031974693"/>
                    </a:ext>
                  </a:extLst>
                </a:gridCol>
              </a:tblGrid>
              <a:tr h="430453">
                <a:tc>
                  <a:txBody>
                    <a:bodyPr/>
                    <a:lstStyle/>
                    <a:p>
                      <a:pPr>
                        <a:lnSpc>
                          <a:spcPct val="115000"/>
                        </a:lnSpc>
                        <a:spcAft>
                          <a:spcPts val="800"/>
                        </a:spcAft>
                        <a:buNone/>
                      </a:pPr>
                      <a:r>
                        <a:rPr lang="tr-TR" sz="1800" kern="0" dirty="0">
                          <a:effectLst/>
                        </a:rPr>
                        <a:t> </a:t>
                      </a:r>
                      <a:endParaRPr lang="tr-TR"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dirty="0">
                          <a:effectLst/>
                        </a:rPr>
                        <a:t> </a:t>
                      </a:r>
                      <a:endParaRPr lang="tr-TR"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dirty="0">
                          <a:effectLst/>
                        </a:rPr>
                        <a:t> </a:t>
                      </a:r>
                      <a:endParaRPr lang="tr-TR"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800" kern="0">
                          <a:effectLst/>
                        </a:rPr>
                        <a:t> </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800" kern="0" dirty="0">
                          <a:effectLst/>
                        </a:rPr>
                        <a:t> </a:t>
                      </a:r>
                      <a:endParaRPr lang="tr-TR"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2758621781"/>
                  </a:ext>
                </a:extLst>
              </a:tr>
              <a:tr h="430453">
                <a:tc>
                  <a:txBody>
                    <a:bodyPr/>
                    <a:lstStyle/>
                    <a:p>
                      <a:pPr>
                        <a:lnSpc>
                          <a:spcPct val="115000"/>
                        </a:lnSpc>
                        <a:spcAft>
                          <a:spcPts val="800"/>
                        </a:spcAft>
                        <a:buNone/>
                      </a:pPr>
                      <a:r>
                        <a:rPr lang="tr-TR" sz="1800" kern="0">
                          <a:effectLst/>
                        </a:rPr>
                        <a:t>VERGİ BİLDİRİMİ</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2023.2</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2023.3</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800" kern="0">
                          <a:effectLst/>
                        </a:rPr>
                        <a:t>2023.4</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800" kern="0">
                          <a:effectLst/>
                        </a:rPr>
                        <a:t>2024.1</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2561186296"/>
                  </a:ext>
                </a:extLst>
              </a:tr>
              <a:tr h="1034762">
                <a:tc>
                  <a:txBody>
                    <a:bodyPr/>
                    <a:lstStyle/>
                    <a:p>
                      <a:pPr>
                        <a:lnSpc>
                          <a:spcPct val="115000"/>
                        </a:lnSpc>
                        <a:spcAft>
                          <a:spcPts val="800"/>
                        </a:spcAft>
                        <a:buNone/>
                      </a:pPr>
                      <a:r>
                        <a:rPr lang="tr-TR" sz="1800" kern="0" dirty="0" err="1">
                          <a:effectLst/>
                        </a:rPr>
                        <a:t>KVK’nın</a:t>
                      </a:r>
                      <a:r>
                        <a:rPr lang="tr-TR" sz="1800" kern="0" dirty="0">
                          <a:effectLst/>
                        </a:rPr>
                        <a:t> 32/A Mad. Kapsamında İndirimli Kurumlar Vergisine (Geçici Vergiye) Tabi Matrah</a:t>
                      </a:r>
                      <a:endParaRPr lang="tr-TR"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7.650.000</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9.350.000</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800" kern="0">
                          <a:effectLst/>
                        </a:rPr>
                        <a:t>12.950.000</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800" kern="0">
                          <a:effectLst/>
                        </a:rPr>
                        <a:t>9.819.429,20</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3939324368"/>
                  </a:ext>
                </a:extLst>
              </a:tr>
              <a:tr h="1034762">
                <a:tc>
                  <a:txBody>
                    <a:bodyPr/>
                    <a:lstStyle/>
                    <a:p>
                      <a:pPr>
                        <a:lnSpc>
                          <a:spcPct val="115000"/>
                        </a:lnSpc>
                        <a:spcAft>
                          <a:spcPts val="800"/>
                        </a:spcAft>
                        <a:buNone/>
                      </a:pPr>
                      <a:r>
                        <a:rPr lang="tr-TR" sz="1800" kern="0" dirty="0" err="1">
                          <a:effectLst/>
                        </a:rPr>
                        <a:t>KVK’nın</a:t>
                      </a:r>
                      <a:r>
                        <a:rPr lang="tr-TR" sz="1800" kern="0" dirty="0">
                          <a:effectLst/>
                        </a:rPr>
                        <a:t> 32/A Mad. Kapsamında İndirimli Kurumlar Vergisi (Geçici Vergi) Oranı</a:t>
                      </a:r>
                      <a:endParaRPr lang="tr-TR"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11,25</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11,25</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800" kern="0">
                          <a:effectLst/>
                        </a:rPr>
                        <a:t>11,25</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800" kern="0">
                          <a:effectLst/>
                        </a:rPr>
                        <a:t>11,25</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98828993"/>
                  </a:ext>
                </a:extLst>
              </a:tr>
              <a:tr h="430453">
                <a:tc>
                  <a:txBody>
                    <a:bodyPr/>
                    <a:lstStyle/>
                    <a:p>
                      <a:pPr>
                        <a:lnSpc>
                          <a:spcPct val="115000"/>
                        </a:lnSpc>
                        <a:spcAft>
                          <a:spcPts val="800"/>
                        </a:spcAft>
                        <a:buNone/>
                      </a:pPr>
                      <a:r>
                        <a:rPr lang="tr-TR" sz="1800" kern="0">
                          <a:effectLst/>
                        </a:rPr>
                        <a:t>Hesaplanan Geçici Vergi</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860.625</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1.051.874,99</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800" kern="0">
                          <a:effectLst/>
                        </a:rPr>
                        <a:t>1.456.875,00</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800" kern="0">
                          <a:effectLst/>
                        </a:rPr>
                        <a:t>1.104.685,78</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1101012676"/>
                  </a:ext>
                </a:extLst>
              </a:tr>
              <a:tr h="430453">
                <a:tc>
                  <a:txBody>
                    <a:bodyPr/>
                    <a:lstStyle/>
                    <a:p>
                      <a:pPr>
                        <a:lnSpc>
                          <a:spcPct val="115000"/>
                        </a:lnSpc>
                        <a:spcAft>
                          <a:spcPts val="800"/>
                        </a:spcAft>
                        <a:buNone/>
                      </a:pPr>
                      <a:r>
                        <a:rPr lang="tr-TR" sz="1800" kern="0">
                          <a:effectLst/>
                        </a:rPr>
                        <a:t>Genel Orana Tabi Geçici Vergi Matrahı</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350.000</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650.000</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800" kern="0">
                          <a:effectLst/>
                        </a:rPr>
                        <a:t>850.000</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800" kern="0">
                          <a:effectLst/>
                        </a:rPr>
                        <a:t>11.230.570,80</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2730079950"/>
                  </a:ext>
                </a:extLst>
              </a:tr>
              <a:tr h="430453">
                <a:tc>
                  <a:txBody>
                    <a:bodyPr/>
                    <a:lstStyle/>
                    <a:p>
                      <a:pPr>
                        <a:lnSpc>
                          <a:spcPct val="115000"/>
                        </a:lnSpc>
                        <a:spcAft>
                          <a:spcPts val="800"/>
                        </a:spcAft>
                        <a:buNone/>
                      </a:pPr>
                      <a:r>
                        <a:rPr lang="tr-TR" sz="1800" kern="0">
                          <a:effectLst/>
                        </a:rPr>
                        <a:t>Oran</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0,25</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0,25</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800" kern="0">
                          <a:effectLst/>
                        </a:rPr>
                        <a:t>0,25</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800" kern="0">
                          <a:effectLst/>
                        </a:rPr>
                        <a:t>0,25</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2640431218"/>
                  </a:ext>
                </a:extLst>
              </a:tr>
              <a:tr h="430453">
                <a:tc>
                  <a:txBody>
                    <a:bodyPr/>
                    <a:lstStyle/>
                    <a:p>
                      <a:pPr>
                        <a:lnSpc>
                          <a:spcPct val="115000"/>
                        </a:lnSpc>
                        <a:spcAft>
                          <a:spcPts val="800"/>
                        </a:spcAft>
                        <a:buNone/>
                      </a:pPr>
                      <a:r>
                        <a:rPr lang="tr-TR" sz="1800" kern="0">
                          <a:effectLst/>
                        </a:rPr>
                        <a:t>Hesaplanan Geçici Vergi</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87.500</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162.500</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800" kern="0">
                          <a:effectLst/>
                        </a:rPr>
                        <a:t>212.500</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800" kern="0">
                          <a:effectLst/>
                        </a:rPr>
                        <a:t>2.807.642,70</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1413464956"/>
                  </a:ext>
                </a:extLst>
              </a:tr>
              <a:tr h="430453">
                <a:tc>
                  <a:txBody>
                    <a:bodyPr/>
                    <a:lstStyle/>
                    <a:p>
                      <a:pPr>
                        <a:lnSpc>
                          <a:spcPct val="115000"/>
                        </a:lnSpc>
                        <a:spcAft>
                          <a:spcPts val="800"/>
                        </a:spcAft>
                        <a:buNone/>
                      </a:pPr>
                      <a:r>
                        <a:rPr lang="tr-TR" sz="1800" kern="0">
                          <a:effectLst/>
                        </a:rPr>
                        <a:t>TOPLAM VERGİ</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948.125</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1.214.374,99</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800" kern="0">
                          <a:effectLst/>
                        </a:rPr>
                        <a:t>1.669.375,00</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800" kern="0">
                          <a:effectLst/>
                        </a:rPr>
                        <a:t>3.962.327,77</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2723014045"/>
                  </a:ext>
                </a:extLst>
              </a:tr>
              <a:tr h="430453">
                <a:tc>
                  <a:txBody>
                    <a:bodyPr/>
                    <a:lstStyle/>
                    <a:p>
                      <a:pPr>
                        <a:lnSpc>
                          <a:spcPct val="115000"/>
                        </a:lnSpc>
                        <a:spcAft>
                          <a:spcPts val="800"/>
                        </a:spcAft>
                        <a:buNone/>
                      </a:pPr>
                      <a:r>
                        <a:rPr lang="tr-TR" sz="1800" kern="0">
                          <a:effectLst/>
                        </a:rPr>
                        <a:t>ÖDENEN GEÇİCİ VERGİ</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852.755</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948.125</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800" kern="0">
                          <a:effectLst/>
                        </a:rPr>
                        <a:t>1.214.374,99</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800" kern="0">
                          <a:effectLst/>
                        </a:rPr>
                        <a:t>0</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3392530573"/>
                  </a:ext>
                </a:extLst>
              </a:tr>
              <a:tr h="430453">
                <a:tc>
                  <a:txBody>
                    <a:bodyPr/>
                    <a:lstStyle/>
                    <a:p>
                      <a:pPr>
                        <a:lnSpc>
                          <a:spcPct val="115000"/>
                        </a:lnSpc>
                        <a:spcAft>
                          <a:spcPts val="800"/>
                        </a:spcAft>
                        <a:buNone/>
                      </a:pPr>
                      <a:r>
                        <a:rPr lang="tr-TR" sz="1800" kern="0">
                          <a:effectLst/>
                        </a:rPr>
                        <a:t>ÖDENECEK GEÇİCİ VERGİ</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95.370</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266.249,99</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800" kern="0">
                          <a:effectLst/>
                        </a:rPr>
                        <a:t>455.000</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tc>
                  <a:txBody>
                    <a:bodyPr/>
                    <a:lstStyle/>
                    <a:p>
                      <a:pPr>
                        <a:lnSpc>
                          <a:spcPct val="115000"/>
                        </a:lnSpc>
                        <a:spcAft>
                          <a:spcPts val="800"/>
                        </a:spcAft>
                        <a:buNone/>
                      </a:pPr>
                      <a:r>
                        <a:rPr lang="tr-TR" sz="1800" kern="0" dirty="0">
                          <a:effectLst/>
                        </a:rPr>
                        <a:t>3.912.328,48</a:t>
                      </a:r>
                      <a:endParaRPr lang="tr-TR"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2681589394"/>
                  </a:ext>
                </a:extLst>
              </a:tr>
            </a:tbl>
          </a:graphicData>
        </a:graphic>
      </p:graphicFrame>
    </p:spTree>
    <p:extLst>
      <p:ext uri="{BB962C8B-B14F-4D97-AF65-F5344CB8AC3E}">
        <p14:creationId xmlns:p14="http://schemas.microsoft.com/office/powerpoint/2010/main" val="399132253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80109088-D792-C532-05D1-DECFCE2583CD}"/>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71ED53F-6613-A484-1F5E-469B099866E6}"/>
              </a:ext>
            </a:extLst>
          </p:cNvPr>
          <p:cNvSpPr>
            <a:spLocks noGrp="1"/>
          </p:cNvSpPr>
          <p:nvPr>
            <p:ph idx="1"/>
          </p:nvPr>
        </p:nvSpPr>
        <p:spPr>
          <a:xfrm>
            <a:off x="528638" y="342900"/>
            <a:ext cx="10901362" cy="6272213"/>
          </a:xfrm>
        </p:spPr>
        <p:txBody>
          <a:bodyPr>
            <a:normAutofit fontScale="85000" lnSpcReduction="20000"/>
          </a:bodyPr>
          <a:lstStyle/>
          <a:p>
            <a:pPr algn="just"/>
            <a:r>
              <a:rPr lang="tr-TR" b="1" dirty="0"/>
              <a:t>ÖRNEK-3: AYNI FİRMANIN SON DEĞİŞİKLİK KAPSAMINDA BELGESİ OLDUĞUNU VARSAYARSAK  NASIL BİR DURUM OLUŞACAKTIR.?</a:t>
            </a:r>
          </a:p>
          <a:p>
            <a:pPr algn="just"/>
            <a:r>
              <a:rPr lang="tr-TR" dirty="0"/>
              <a:t>ADA firması tevsi yatırım   kapsamında  2025 yılında yeni  yatırım teşvik belgesine sahiptir. Firma yatırım dönemindedir. Yatırımdan kazancı vardır.  Yani yatırım henüz tamamlanmamış işletme döneminde geçilmemiştir. Buna karşılık yapılan harcamalar üretimde kullanılmaktadır.</a:t>
            </a:r>
          </a:p>
          <a:p>
            <a:pPr algn="just"/>
            <a:r>
              <a:rPr lang="tr-TR" dirty="0"/>
              <a:t>Teşvik belgesi  bilgileri</a:t>
            </a:r>
          </a:p>
          <a:p>
            <a:pPr algn="just"/>
            <a:r>
              <a:rPr lang="tr-TR" dirty="0"/>
              <a:t>Yatırıma Başlama Tarihi: 10.08.2025 (02.08.2024 tarihinden sonradır. Yani yeni uygulamaya tabidir.)</a:t>
            </a:r>
          </a:p>
          <a:p>
            <a:pPr algn="just"/>
            <a:r>
              <a:rPr lang="tr-TR" dirty="0"/>
              <a:t>Yatırım Türü: Tevsi (Firmanın mevcut işletme kapasitesini artıran nitelikte yatırımdır.)</a:t>
            </a:r>
          </a:p>
          <a:p>
            <a:pPr algn="just"/>
            <a:r>
              <a:rPr lang="tr-TR" dirty="0"/>
              <a:t>Belge no:37555</a:t>
            </a:r>
          </a:p>
          <a:p>
            <a:pPr algn="just"/>
            <a:r>
              <a:rPr lang="tr-TR" dirty="0"/>
              <a:t>Toplam Yatırım Harcaması  (HEDEF) : 15.653.986,00</a:t>
            </a:r>
          </a:p>
          <a:p>
            <a:pPr algn="just"/>
            <a:r>
              <a:rPr lang="tr-TR" dirty="0"/>
              <a:t>Yatırım Katkı Oranı:50</a:t>
            </a:r>
          </a:p>
          <a:p>
            <a:pPr algn="just"/>
            <a:r>
              <a:rPr lang="tr-TR" dirty="0"/>
              <a:t>Vergi İndirim Oranı:60</a:t>
            </a:r>
          </a:p>
          <a:p>
            <a:pPr algn="just"/>
            <a:r>
              <a:rPr lang="tr-TR" dirty="0"/>
              <a:t>Kurumlar vergisi Oranı:0,25</a:t>
            </a:r>
          </a:p>
          <a:p>
            <a:pPr algn="just"/>
            <a:r>
              <a:rPr lang="tr-TR" dirty="0"/>
              <a:t>İndirimli Kurumlar Vergisi Oranı :25-(25*0,60=13,75)=10</a:t>
            </a:r>
          </a:p>
          <a:p>
            <a:pPr algn="just"/>
            <a:r>
              <a:rPr lang="tr-TR" dirty="0"/>
              <a:t>Toplam  Yatırım Katkı Tutarı: 15.653.986,00*0,50=7.826.993 </a:t>
            </a:r>
          </a:p>
          <a:p>
            <a:pPr algn="just"/>
            <a:endParaRPr lang="tr-TR" dirty="0"/>
          </a:p>
        </p:txBody>
      </p:sp>
    </p:spTree>
    <p:extLst>
      <p:ext uri="{BB962C8B-B14F-4D97-AF65-F5344CB8AC3E}">
        <p14:creationId xmlns:p14="http://schemas.microsoft.com/office/powerpoint/2010/main" val="424405370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3CB3DC51-0826-6CFF-2834-7162DE726A90}"/>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78C2E68-932F-2E51-9C0F-7436035B701F}"/>
              </a:ext>
            </a:extLst>
          </p:cNvPr>
          <p:cNvSpPr>
            <a:spLocks noGrp="1"/>
          </p:cNvSpPr>
          <p:nvPr>
            <p:ph idx="1"/>
          </p:nvPr>
        </p:nvSpPr>
        <p:spPr>
          <a:xfrm>
            <a:off x="528637" y="400050"/>
            <a:ext cx="11415713" cy="6215063"/>
          </a:xfrm>
        </p:spPr>
        <p:txBody>
          <a:bodyPr>
            <a:normAutofit fontScale="85000" lnSpcReduction="20000"/>
          </a:bodyPr>
          <a:lstStyle/>
          <a:p>
            <a:pPr marL="0" indent="0" algn="just">
              <a:buNone/>
            </a:pPr>
            <a:r>
              <a:rPr lang="tr-TR" dirty="0"/>
              <a:t>7.826.993-TL firmanın hedeflediği yatırım harcamasını yaptığı takdirde ödemeyeceği vergidir. Aynı zamanda ana faaliyet yani teşvik belgesinden elde edilen gelir nedeniyle faydalanabileceğin maksimum tutardır. Sınırıdır.</a:t>
            </a:r>
          </a:p>
          <a:p>
            <a:pPr marL="0" indent="0" algn="just">
              <a:buNone/>
            </a:pPr>
            <a:r>
              <a:rPr lang="tr-TR" dirty="0"/>
              <a:t>Firmanın 3. Geçici vergi dönemi itibariyle  yaptığı harcama ve mizanda yer alan bilgiler aşağıdaki gibidir. Firma yaptığı harcamalar nedeniyle gelir elde etmiştir. </a:t>
            </a:r>
          </a:p>
          <a:p>
            <a:pPr marL="0" indent="0" algn="just">
              <a:buNone/>
            </a:pPr>
            <a:r>
              <a:rPr lang="tr-TR" dirty="0"/>
              <a:t>2025 3. Geçici vergi </a:t>
            </a:r>
          </a:p>
          <a:p>
            <a:pPr algn="just"/>
            <a:r>
              <a:rPr lang="tr-TR" dirty="0"/>
              <a:t>Yapılan Harcama Tutarı: 4.500.000-TL</a:t>
            </a:r>
          </a:p>
          <a:p>
            <a:pPr algn="just"/>
            <a:r>
              <a:rPr lang="tr-TR" dirty="0"/>
              <a:t>2025 3. Geçici sonu sabit kıymetler toplamı :65.000.000-TL Burada boş arazi ve arsalar bu tutar içinde yer almamalıdır.</a:t>
            </a:r>
          </a:p>
          <a:p>
            <a:pPr algn="just"/>
            <a:r>
              <a:rPr lang="tr-TR" dirty="0"/>
              <a:t>Ticari Bilanço Karı: 7.650.000-TL </a:t>
            </a:r>
          </a:p>
          <a:p>
            <a:pPr algn="just"/>
            <a:r>
              <a:rPr lang="tr-TR" dirty="0"/>
              <a:t>KKEG: 350.000-TL</a:t>
            </a:r>
          </a:p>
          <a:p>
            <a:pPr algn="just"/>
            <a:r>
              <a:rPr lang="tr-TR" dirty="0"/>
              <a:t>Tevsi Yatırım Kazancı :Toplam Harcama Tutarı/Toplam Sabit Kıymetler*Ticari Bilanço Karı</a:t>
            </a:r>
          </a:p>
          <a:p>
            <a:pPr algn="just"/>
            <a:r>
              <a:rPr lang="tr-TR" dirty="0"/>
              <a:t>4.500.000/65.000.000*7650.000=529.380-TL Tevsi Yatırım Nedeniyle Faydalanılacak karımızdır</a:t>
            </a:r>
          </a:p>
          <a:p>
            <a:pPr algn="just"/>
            <a:r>
              <a:rPr lang="tr-TR" dirty="0"/>
              <a:t>Yatırımdan elde edilen gelir nedeniyle bizim kullanabileceğimiz sınır yukarıda yer alan 7.826.993 -TL’dir.</a:t>
            </a:r>
          </a:p>
          <a:p>
            <a:pPr algn="just"/>
            <a:r>
              <a:rPr lang="tr-TR" dirty="0"/>
              <a:t>Toplam Yatırım Tutarı: 15.653.986-tl</a:t>
            </a:r>
          </a:p>
          <a:p>
            <a:pPr algn="just"/>
            <a:r>
              <a:rPr lang="tr-TR" dirty="0"/>
              <a:t>Yatırıma Katkı Oranı:0,50</a:t>
            </a:r>
          </a:p>
          <a:p>
            <a:pPr algn="just"/>
            <a:endParaRPr lang="tr-TR" dirty="0"/>
          </a:p>
        </p:txBody>
      </p:sp>
    </p:spTree>
    <p:extLst>
      <p:ext uri="{BB962C8B-B14F-4D97-AF65-F5344CB8AC3E}">
        <p14:creationId xmlns:p14="http://schemas.microsoft.com/office/powerpoint/2010/main" val="95372491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FF686B19-921A-3BE4-C945-252C5624B1DB}"/>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FF3EDB3-A2B7-DEE9-68EB-8B4B8242387C}"/>
              </a:ext>
            </a:extLst>
          </p:cNvPr>
          <p:cNvSpPr>
            <a:spLocks noGrp="1"/>
          </p:cNvSpPr>
          <p:nvPr>
            <p:ph idx="1"/>
          </p:nvPr>
        </p:nvSpPr>
        <p:spPr>
          <a:xfrm>
            <a:off x="509587" y="1371600"/>
            <a:ext cx="11172825" cy="3600450"/>
          </a:xfrm>
        </p:spPr>
        <p:txBody>
          <a:bodyPr/>
          <a:lstStyle/>
          <a:p>
            <a:pPr algn="just"/>
            <a:r>
              <a:rPr lang="tr-TR" dirty="0"/>
              <a:t>4 YILIK DÖNEM KULANABİLECEĞİ KATKI ORANI:0,50 </a:t>
            </a:r>
          </a:p>
          <a:p>
            <a:pPr algn="just"/>
            <a:r>
              <a:rPr lang="tr-TR" dirty="0"/>
              <a:t>4 YILLIK DÖNEM KULLANABİLECEĞİ TUTAR DİĞER:</a:t>
            </a:r>
          </a:p>
          <a:p>
            <a:pPr marL="0" indent="0" algn="just">
              <a:buNone/>
            </a:pPr>
            <a:r>
              <a:rPr lang="tr-TR" dirty="0"/>
              <a:t>7.826.993*0,50=3.913.496,50</a:t>
            </a:r>
          </a:p>
          <a:p>
            <a:pPr algn="just"/>
            <a:r>
              <a:rPr lang="tr-TR" dirty="0"/>
              <a:t>6 YILLIK İŞLETME DÖNEMİNDE KULANABİLECEĞİMİZ TUTAR:3.913.496,50</a:t>
            </a:r>
          </a:p>
          <a:p>
            <a:pPr marL="0" indent="0" algn="just">
              <a:buNone/>
            </a:pPr>
            <a:r>
              <a:rPr lang="tr-TR" dirty="0"/>
              <a:t>Firmamızın diğer faaliyeti yani yatırımdan elde edilen gelir dışındaki tüm gelirleri diğer faaliyet geliri olarak kabul edilecektir.</a:t>
            </a:r>
          </a:p>
          <a:p>
            <a:pPr algn="just"/>
            <a:endParaRPr lang="tr-TR" dirty="0"/>
          </a:p>
        </p:txBody>
      </p:sp>
    </p:spTree>
    <p:extLst>
      <p:ext uri="{BB962C8B-B14F-4D97-AF65-F5344CB8AC3E}">
        <p14:creationId xmlns:p14="http://schemas.microsoft.com/office/powerpoint/2010/main" val="405591250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39780E16-4665-AF32-E944-088C595E3D0E}"/>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6D1EAA-31F9-5895-E8EE-6BFCE48F5624}"/>
              </a:ext>
            </a:extLst>
          </p:cNvPr>
          <p:cNvSpPr>
            <a:spLocks noGrp="1"/>
          </p:cNvSpPr>
          <p:nvPr>
            <p:ph idx="1"/>
          </p:nvPr>
        </p:nvSpPr>
        <p:spPr>
          <a:xfrm>
            <a:off x="814388" y="933450"/>
            <a:ext cx="10539412" cy="5243513"/>
          </a:xfrm>
        </p:spPr>
        <p:txBody>
          <a:bodyPr/>
          <a:lstStyle/>
          <a:p>
            <a:pPr algn="just"/>
            <a:r>
              <a:rPr lang="tr-TR" dirty="0"/>
              <a:t>Burada iki sınırımız vardır.</a:t>
            </a:r>
          </a:p>
          <a:p>
            <a:pPr marL="514350" indent="-514350" algn="just">
              <a:buAutoNum type="arabicPeriod"/>
            </a:pPr>
            <a:r>
              <a:rPr lang="tr-TR" dirty="0"/>
              <a:t>Sınır gerçekleşen yatırım harcaması tutarının yarısı </a:t>
            </a:r>
          </a:p>
          <a:p>
            <a:pPr marL="0" indent="0" algn="ctr">
              <a:buNone/>
            </a:pPr>
            <a:r>
              <a:rPr lang="tr-TR" dirty="0"/>
              <a:t>(4.500.000-TL*0,50=2.250.000)</a:t>
            </a:r>
          </a:p>
          <a:p>
            <a:pPr marL="0" indent="0" algn="ctr">
              <a:buNone/>
            </a:pPr>
            <a:r>
              <a:rPr lang="tr-TR" dirty="0"/>
              <a:t>2. Sınır teşvik belgesi üzerinde hedeflenen yatırım harcaması üzerinden hesaplanacak Toplam  Yatırım Katkı Tutarı: 15.653.986,00*0,50=(7.826.993-TL)</a:t>
            </a:r>
          </a:p>
          <a:p>
            <a:pPr marL="0" indent="0" algn="just">
              <a:buNone/>
            </a:pPr>
            <a:r>
              <a:rPr lang="tr-TR" dirty="0"/>
              <a:t>4 yıllık yatırım döneminde ise bu tutarın %50’sini kullanabiliriz.</a:t>
            </a:r>
          </a:p>
          <a:p>
            <a:pPr marL="0" indent="0" algn="just">
              <a:buNone/>
            </a:pPr>
            <a:r>
              <a:rPr lang="tr-TR" b="1" dirty="0"/>
              <a:t>Toplam  Yatırım Katkı Tutarı: </a:t>
            </a:r>
          </a:p>
          <a:p>
            <a:pPr algn="ctr"/>
            <a:r>
              <a:rPr lang="tr-TR" dirty="0"/>
              <a:t>15.653.986,00*0,50*0,50=(3.913.496,50-TL)</a:t>
            </a:r>
          </a:p>
          <a:p>
            <a:pPr algn="just"/>
            <a:endParaRPr lang="tr-TR" dirty="0"/>
          </a:p>
        </p:txBody>
      </p:sp>
    </p:spTree>
    <p:extLst>
      <p:ext uri="{BB962C8B-B14F-4D97-AF65-F5344CB8AC3E}">
        <p14:creationId xmlns:p14="http://schemas.microsoft.com/office/powerpoint/2010/main" val="108166353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6D0BFCAE-90E5-78CC-921B-1779EA201331}"/>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7CD8CF0-D5B7-BF4B-9557-46E6F47E43C0}"/>
              </a:ext>
            </a:extLst>
          </p:cNvPr>
          <p:cNvSpPr>
            <a:spLocks noGrp="1"/>
          </p:cNvSpPr>
          <p:nvPr>
            <p:ph idx="1"/>
          </p:nvPr>
        </p:nvSpPr>
        <p:spPr>
          <a:xfrm>
            <a:off x="828675" y="871538"/>
            <a:ext cx="10525125" cy="5305425"/>
          </a:xfrm>
        </p:spPr>
        <p:txBody>
          <a:bodyPr>
            <a:normAutofit fontScale="92500"/>
          </a:bodyPr>
          <a:lstStyle/>
          <a:p>
            <a:pPr algn="just"/>
            <a:r>
              <a:rPr lang="tr-TR" dirty="0"/>
              <a:t>Yeni teşvik sisteminde yatırım katkı tutarı süre olarak 10 yıl ile sınırlıdır. 4. Yılı yatırım dönemi 6 yılı işletme dönemidir. Kalan 3.913.496,50-TL ise işletme döneminde kullanılabilecek yatırım katkı tutarıdır.</a:t>
            </a:r>
          </a:p>
          <a:p>
            <a:pPr marL="0" indent="0" algn="just">
              <a:buNone/>
            </a:pPr>
            <a:r>
              <a:rPr lang="tr-TR" dirty="0"/>
              <a:t>Bu sınırlardan hangisi az ise dikkate alınacaktır. Buna göre 2.250.000-TL daha az olduğu için indirimli kurumlar vergisi matrahı indirim oranına bölünmesi ile bulunacaktır. Kurumlar vergisi oranı 0,25 ise 25*0,60=15 olduğuna göre 2.250.000/0,15=15.000.000-TL matraha indirimli kurumlar vergisi uygulayabiliriz.</a:t>
            </a:r>
          </a:p>
          <a:p>
            <a:pPr algn="just"/>
            <a:r>
              <a:rPr lang="tr-TR" dirty="0"/>
              <a:t>Şimdi bizim tevsi yatırımdan kazancımız  529.380-TL </a:t>
            </a:r>
          </a:p>
          <a:p>
            <a:pPr marL="0" indent="0" algn="just">
              <a:buNone/>
            </a:pPr>
            <a:r>
              <a:rPr lang="tr-TR" dirty="0"/>
              <a:t>7.650.000-TL-529.380-TL=7.120.620,62-TL Diğer faaliyetler nedeniyle kazancımız Yatırım döneminde olduğumuzdan biz bu tutara indirimli kurumlar vergisi uygulayabileceğiz. </a:t>
            </a:r>
          </a:p>
          <a:p>
            <a:pPr algn="just"/>
            <a:r>
              <a:rPr lang="tr-TR" dirty="0"/>
              <a:t>KKEG Uygulamıyoruz</a:t>
            </a:r>
          </a:p>
          <a:p>
            <a:pPr algn="just"/>
            <a:endParaRPr lang="tr-TR" dirty="0"/>
          </a:p>
        </p:txBody>
      </p:sp>
    </p:spTree>
    <p:extLst>
      <p:ext uri="{BB962C8B-B14F-4D97-AF65-F5344CB8AC3E}">
        <p14:creationId xmlns:p14="http://schemas.microsoft.com/office/powerpoint/2010/main" val="38425362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FD8EBCAE-B4E0-3D46-DE0E-E0FC86C455B8}"/>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738CB51-D628-2328-F25D-DF2436A60627}"/>
              </a:ext>
            </a:extLst>
          </p:cNvPr>
          <p:cNvSpPr>
            <a:spLocks noGrp="1"/>
          </p:cNvSpPr>
          <p:nvPr>
            <p:ph idx="1"/>
          </p:nvPr>
        </p:nvSpPr>
        <p:spPr>
          <a:xfrm>
            <a:off x="857250" y="785813"/>
            <a:ext cx="10496550" cy="5391150"/>
          </a:xfrm>
        </p:spPr>
        <p:txBody>
          <a:bodyPr>
            <a:normAutofit fontScale="92500" lnSpcReduction="10000"/>
          </a:bodyPr>
          <a:lstStyle/>
          <a:p>
            <a:pPr algn="just"/>
            <a:r>
              <a:rPr lang="tr-TR" dirty="0"/>
              <a:t>Tevsi yatırım kazancına uygularsak </a:t>
            </a:r>
          </a:p>
          <a:p>
            <a:pPr marL="0" indent="0" algn="just">
              <a:buNone/>
            </a:pPr>
            <a:r>
              <a:rPr lang="tr-TR" dirty="0"/>
              <a:t>Normal oran: 529.915,38-TL*0,25=132.478,84-TL</a:t>
            </a:r>
          </a:p>
          <a:p>
            <a:pPr marL="0" indent="0" algn="just">
              <a:buNone/>
            </a:pPr>
            <a:r>
              <a:rPr lang="tr-TR" dirty="0"/>
              <a:t>İndirimli oran: 529.915,38-TL*10/100=52.991,54-TL</a:t>
            </a:r>
          </a:p>
          <a:p>
            <a:pPr marL="0" indent="0" algn="just">
              <a:buNone/>
            </a:pPr>
            <a:r>
              <a:rPr lang="tr-TR" dirty="0"/>
              <a:t>					</a:t>
            </a:r>
            <a:r>
              <a:rPr lang="tr-TR" b="1" dirty="0"/>
              <a:t>FARK:79.487,30-TL</a:t>
            </a:r>
          </a:p>
          <a:p>
            <a:pPr marL="0" indent="0" algn="just">
              <a:buNone/>
            </a:pPr>
            <a:r>
              <a:rPr lang="tr-TR" dirty="0"/>
              <a:t>Bu tutar bizim yani tevsi yatırım nedeniyle yaptığımız harcama karşılığında ödemeyeceğimiz vergi yani yatırım katkı tutarıdır.</a:t>
            </a:r>
          </a:p>
          <a:p>
            <a:pPr algn="just"/>
            <a:r>
              <a:rPr lang="tr-TR" dirty="0"/>
              <a:t>Bizim ana faaliyet dışındaki tüm gelirimiz diğer faaliyetlerden elde edilen geliridir.</a:t>
            </a:r>
          </a:p>
          <a:p>
            <a:pPr marL="0" indent="0" algn="just">
              <a:buNone/>
            </a:pPr>
            <a:r>
              <a:rPr lang="tr-TR" dirty="0"/>
              <a:t>Normal oran: 7.120.084,62-TL*0,25=1.780.021,16-TL</a:t>
            </a:r>
          </a:p>
          <a:p>
            <a:pPr marL="0" indent="0" algn="just">
              <a:buNone/>
            </a:pPr>
            <a:r>
              <a:rPr lang="tr-TR" dirty="0"/>
              <a:t>İndirimli Oran: 7.120.084,62-TL*10/100=712.008,46-TL</a:t>
            </a:r>
          </a:p>
          <a:p>
            <a:pPr marL="0" indent="0" algn="just">
              <a:buNone/>
            </a:pPr>
            <a:r>
              <a:rPr lang="tr-TR" dirty="0"/>
              <a:t>						</a:t>
            </a:r>
            <a:r>
              <a:rPr lang="tr-TR" b="1" dirty="0"/>
              <a:t>FARK:1.068.012,70-TL</a:t>
            </a:r>
          </a:p>
          <a:p>
            <a:pPr marL="0" indent="0" algn="just">
              <a:buNone/>
            </a:pPr>
            <a:r>
              <a:rPr lang="tr-TR" dirty="0"/>
              <a:t>Bu tutar bizim diğer faaliyetler nedeniyle faydalanabileceğimiz ve ödemediğimiz vergi tutarı yani yatırım katkı tutarıdır.	</a:t>
            </a:r>
          </a:p>
          <a:p>
            <a:pPr algn="just"/>
            <a:endParaRPr lang="tr-TR" dirty="0"/>
          </a:p>
        </p:txBody>
      </p:sp>
    </p:spTree>
    <p:extLst>
      <p:ext uri="{BB962C8B-B14F-4D97-AF65-F5344CB8AC3E}">
        <p14:creationId xmlns:p14="http://schemas.microsoft.com/office/powerpoint/2010/main" val="304411275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93700CB7-0CBD-7A73-D3FE-0987677C02F9}"/>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3867A1D-00FA-30E0-6EE1-23EB03B79C2D}"/>
              </a:ext>
            </a:extLst>
          </p:cNvPr>
          <p:cNvSpPr>
            <a:spLocks noGrp="1"/>
          </p:cNvSpPr>
          <p:nvPr>
            <p:ph idx="1"/>
          </p:nvPr>
        </p:nvSpPr>
        <p:spPr>
          <a:xfrm>
            <a:off x="838200" y="1253331"/>
            <a:ext cx="10515600" cy="4351338"/>
          </a:xfrm>
        </p:spPr>
        <p:txBody>
          <a:bodyPr>
            <a:normAutofit/>
          </a:bodyPr>
          <a:lstStyle/>
          <a:p>
            <a:pPr algn="just"/>
            <a:r>
              <a:rPr lang="tr-TR" dirty="0"/>
              <a:t>KKEG: 350.000-TL*0,25=87.500-TL ödememiz gereken vergidir.</a:t>
            </a:r>
          </a:p>
          <a:p>
            <a:pPr algn="just"/>
            <a:r>
              <a:rPr lang="tr-TR" dirty="0"/>
              <a:t>Diğer Faaliyet Geliri İçin 4 Yıl Sınırı Var Bu Süredeki Hakkımız: 3.913.496,50</a:t>
            </a:r>
          </a:p>
          <a:p>
            <a:pPr marL="0" indent="0" algn="just">
              <a:buNone/>
            </a:pPr>
            <a:r>
              <a:rPr lang="tr-TR" dirty="0"/>
              <a:t>Bunun 1.068.012,70-TL kısmını kulandık</a:t>
            </a:r>
          </a:p>
          <a:p>
            <a:pPr marL="0" indent="0" algn="just">
              <a:buNone/>
            </a:pPr>
            <a:r>
              <a:rPr lang="tr-TR" dirty="0"/>
              <a:t>Kalan:2.854.483,80-TL kalan 3 dönemde diğer kazanç için kullanılabilecektir. Kullanılmazsa kalan 6 yıllık dönemde işletme döneminde yatırımdan elde edilen kazançlara uygulanır.</a:t>
            </a:r>
          </a:p>
          <a:p>
            <a:pPr marL="0" indent="0" algn="just">
              <a:buNone/>
            </a:pPr>
            <a:r>
              <a:rPr lang="tr-TR" dirty="0"/>
              <a:t>İşletme döneminde son 6 yıllık dönemde kullanabileceğimiz tutar : 3.913.496,50</a:t>
            </a:r>
          </a:p>
          <a:p>
            <a:pPr algn="just"/>
            <a:endParaRPr lang="tr-TR" dirty="0"/>
          </a:p>
        </p:txBody>
      </p:sp>
    </p:spTree>
    <p:extLst>
      <p:ext uri="{BB962C8B-B14F-4D97-AF65-F5344CB8AC3E}">
        <p14:creationId xmlns:p14="http://schemas.microsoft.com/office/powerpoint/2010/main" val="219088302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AE6CE294-F0CA-7B1A-1B65-597B83B88D52}"/>
              </a:ext>
            </a:extLst>
          </p:cNvPr>
          <p:cNvGraphicFramePr>
            <a:graphicFrameLocks noGrp="1"/>
          </p:cNvGraphicFramePr>
          <p:nvPr/>
        </p:nvGraphicFramePr>
        <p:xfrm>
          <a:off x="2508042" y="1825629"/>
          <a:ext cx="7175916" cy="4351329"/>
        </p:xfrm>
        <a:graphic>
          <a:graphicData uri="http://schemas.openxmlformats.org/drawingml/2006/table">
            <a:tbl>
              <a:tblPr firstRow="1" firstCol="1" bandRow="1">
                <a:tableStyleId>{5C22544A-7EE6-4342-B048-85BDC9FD1C3A}</a:tableStyleId>
              </a:tblPr>
              <a:tblGrid>
                <a:gridCol w="5874372">
                  <a:extLst>
                    <a:ext uri="{9D8B030D-6E8A-4147-A177-3AD203B41FA5}">
                      <a16:colId xmlns:a16="http://schemas.microsoft.com/office/drawing/2014/main" val="3433489189"/>
                    </a:ext>
                  </a:extLst>
                </a:gridCol>
                <a:gridCol w="1301544">
                  <a:extLst>
                    <a:ext uri="{9D8B030D-6E8A-4147-A177-3AD203B41FA5}">
                      <a16:colId xmlns:a16="http://schemas.microsoft.com/office/drawing/2014/main" val="1951298167"/>
                    </a:ext>
                  </a:extLst>
                </a:gridCol>
              </a:tblGrid>
              <a:tr h="173058">
                <a:tc>
                  <a:txBody>
                    <a:bodyPr/>
                    <a:lstStyle/>
                    <a:p>
                      <a:pPr>
                        <a:lnSpc>
                          <a:spcPct val="115000"/>
                        </a:lnSpc>
                        <a:spcAft>
                          <a:spcPts val="800"/>
                        </a:spcAft>
                        <a:buNone/>
                      </a:pPr>
                      <a:r>
                        <a:rPr lang="tr-TR" sz="1000" kern="0">
                          <a:effectLst/>
                        </a:rPr>
                        <a:t>Teşvik Belgesi Numarası</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000" kern="0">
                          <a:effectLst/>
                        </a:rPr>
                        <a:t>37555</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1251123670"/>
                  </a:ext>
                </a:extLst>
              </a:tr>
              <a:tr h="173058">
                <a:tc>
                  <a:txBody>
                    <a:bodyPr/>
                    <a:lstStyle/>
                    <a:p>
                      <a:pPr>
                        <a:lnSpc>
                          <a:spcPct val="115000"/>
                        </a:lnSpc>
                        <a:spcAft>
                          <a:spcPts val="800"/>
                        </a:spcAft>
                        <a:buNone/>
                      </a:pPr>
                      <a:r>
                        <a:rPr lang="tr-TR" sz="1000" kern="0">
                          <a:effectLst/>
                        </a:rPr>
                        <a:t>Teşvik Belgesinin Hangi Karara göre Düzenlendiği</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000" kern="0">
                          <a:effectLst/>
                          <a:highlight>
                            <a:srgbClr val="FFFF00"/>
                          </a:highlight>
                        </a:rPr>
                        <a:t>2025/9903</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950409375"/>
                  </a:ext>
                </a:extLst>
              </a:tr>
              <a:tr h="173058">
                <a:tc>
                  <a:txBody>
                    <a:bodyPr/>
                    <a:lstStyle/>
                    <a:p>
                      <a:pPr>
                        <a:lnSpc>
                          <a:spcPct val="115000"/>
                        </a:lnSpc>
                        <a:spcAft>
                          <a:spcPts val="800"/>
                        </a:spcAft>
                        <a:buNone/>
                      </a:pPr>
                      <a:r>
                        <a:rPr lang="tr-TR" sz="1000" kern="0">
                          <a:effectLst/>
                        </a:rPr>
                        <a:t>Yatırıma Başlama tarihi</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000" kern="0">
                          <a:effectLst/>
                        </a:rPr>
                        <a:t>15.08.2025</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3236002676"/>
                  </a:ext>
                </a:extLst>
              </a:tr>
              <a:tr h="173058">
                <a:tc>
                  <a:txBody>
                    <a:bodyPr/>
                    <a:lstStyle/>
                    <a:p>
                      <a:pPr>
                        <a:lnSpc>
                          <a:spcPct val="115000"/>
                        </a:lnSpc>
                        <a:spcAft>
                          <a:spcPts val="800"/>
                        </a:spcAft>
                        <a:buNone/>
                      </a:pPr>
                      <a:r>
                        <a:rPr lang="tr-TR" sz="1000" kern="0">
                          <a:effectLst/>
                        </a:rPr>
                        <a:t>Yatırım Türü 1</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000" kern="0">
                          <a:effectLst/>
                        </a:rPr>
                        <a:t>TEVSİ</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3923768314"/>
                  </a:ext>
                </a:extLst>
              </a:tr>
              <a:tr h="173058">
                <a:tc>
                  <a:txBody>
                    <a:bodyPr/>
                    <a:lstStyle/>
                    <a:p>
                      <a:pPr>
                        <a:lnSpc>
                          <a:spcPct val="115000"/>
                        </a:lnSpc>
                        <a:spcAft>
                          <a:spcPts val="800"/>
                        </a:spcAft>
                        <a:buNone/>
                      </a:pPr>
                      <a:r>
                        <a:rPr lang="tr-TR" sz="1000" kern="0">
                          <a:effectLst/>
                        </a:rPr>
                        <a:t>Yatırım Türü 2</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000" kern="0">
                          <a:effectLst/>
                        </a:rPr>
                        <a:t>Bölgesel</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810158912"/>
                  </a:ext>
                </a:extLst>
              </a:tr>
              <a:tr h="173058">
                <a:tc>
                  <a:txBody>
                    <a:bodyPr/>
                    <a:lstStyle/>
                    <a:p>
                      <a:pPr>
                        <a:lnSpc>
                          <a:spcPct val="115000"/>
                        </a:lnSpc>
                        <a:spcAft>
                          <a:spcPts val="800"/>
                        </a:spcAft>
                        <a:buNone/>
                      </a:pPr>
                      <a:r>
                        <a:rPr lang="tr-TR" sz="1000" kern="0">
                          <a:effectLst/>
                        </a:rPr>
                        <a:t>Toplam Yatırım harcaması (İnd. Kurumlar Vergisi kapsamında Omayanlar hariç)</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000" kern="0">
                          <a:effectLst/>
                        </a:rPr>
                        <a:t>15.653.986,00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2322759877"/>
                  </a:ext>
                </a:extLst>
              </a:tr>
              <a:tr h="173058">
                <a:tc>
                  <a:txBody>
                    <a:bodyPr/>
                    <a:lstStyle/>
                    <a:p>
                      <a:pPr>
                        <a:lnSpc>
                          <a:spcPct val="115000"/>
                        </a:lnSpc>
                        <a:spcAft>
                          <a:spcPts val="800"/>
                        </a:spcAft>
                        <a:buNone/>
                      </a:pPr>
                      <a:r>
                        <a:rPr lang="tr-TR" sz="1000" kern="0">
                          <a:effectLst/>
                        </a:rPr>
                        <a:t>yatırıma katkı Oranı</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000" kern="0">
                          <a:effectLst/>
                        </a:rPr>
                        <a:t>50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4106038315"/>
                  </a:ext>
                </a:extLst>
              </a:tr>
              <a:tr h="173058">
                <a:tc>
                  <a:txBody>
                    <a:bodyPr/>
                    <a:lstStyle/>
                    <a:p>
                      <a:pPr>
                        <a:lnSpc>
                          <a:spcPct val="115000"/>
                        </a:lnSpc>
                        <a:spcAft>
                          <a:spcPts val="800"/>
                        </a:spcAft>
                        <a:buNone/>
                      </a:pPr>
                      <a:r>
                        <a:rPr lang="tr-TR" sz="1000" kern="0">
                          <a:effectLst/>
                        </a:rPr>
                        <a:t>Vergi İndirim Oranı</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000" kern="0">
                          <a:effectLst/>
                        </a:rPr>
                        <a:t>60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3597411096"/>
                  </a:ext>
                </a:extLst>
              </a:tr>
              <a:tr h="173058">
                <a:tc>
                  <a:txBody>
                    <a:bodyPr/>
                    <a:lstStyle/>
                    <a:p>
                      <a:pPr>
                        <a:lnSpc>
                          <a:spcPct val="115000"/>
                        </a:lnSpc>
                        <a:spcAft>
                          <a:spcPts val="800"/>
                        </a:spcAft>
                        <a:buNone/>
                      </a:pPr>
                      <a:r>
                        <a:rPr lang="tr-TR" sz="1000" kern="0">
                          <a:effectLst/>
                        </a:rPr>
                        <a:t>Yatırımın Yapıldığı Bölge</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000" kern="0">
                          <a:effectLst/>
                        </a:rPr>
                        <a:t>2. BÖLGE</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709543758"/>
                  </a:ext>
                </a:extLst>
              </a:tr>
              <a:tr h="173058">
                <a:tc>
                  <a:txBody>
                    <a:bodyPr/>
                    <a:lstStyle/>
                    <a:p>
                      <a:pPr>
                        <a:lnSpc>
                          <a:spcPct val="115000"/>
                        </a:lnSpc>
                        <a:spcAft>
                          <a:spcPts val="800"/>
                        </a:spcAft>
                        <a:buNone/>
                      </a:pPr>
                      <a:r>
                        <a:rPr lang="tr-TR" sz="1000" kern="0">
                          <a:effectLst/>
                        </a:rPr>
                        <a:t>İndirimli KV Oranı</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000" kern="0">
                          <a:effectLst/>
                        </a:rPr>
                        <a:t>10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2901762398"/>
                  </a:ext>
                </a:extLst>
              </a:tr>
              <a:tr h="173058">
                <a:tc>
                  <a:txBody>
                    <a:bodyPr/>
                    <a:lstStyle/>
                    <a:p>
                      <a:pPr>
                        <a:lnSpc>
                          <a:spcPct val="115000"/>
                        </a:lnSpc>
                        <a:spcAft>
                          <a:spcPts val="800"/>
                        </a:spcAft>
                        <a:buNone/>
                      </a:pPr>
                      <a:r>
                        <a:rPr lang="tr-TR" sz="1000" kern="0">
                          <a:effectLst/>
                        </a:rPr>
                        <a:t>Toplam Yatırıma Katkı Tutarı</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000" kern="0">
                          <a:effectLst/>
                        </a:rPr>
                        <a:t>7.826.993</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13621693"/>
                  </a:ext>
                </a:extLst>
              </a:tr>
              <a:tr h="173058">
                <a:tc>
                  <a:txBody>
                    <a:bodyPr/>
                    <a:lstStyle/>
                    <a:p>
                      <a:pPr>
                        <a:lnSpc>
                          <a:spcPct val="115000"/>
                        </a:lnSpc>
                        <a:spcAft>
                          <a:spcPts val="800"/>
                        </a:spcAft>
                        <a:buNone/>
                      </a:pPr>
                      <a:r>
                        <a:rPr lang="tr-TR" sz="1000" kern="0">
                          <a:effectLst/>
                        </a:rPr>
                        <a:t>Cari Yılda Fiilen Gerçekleştirilen Yatırım Harcaması Tutarı </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000" kern="0">
                          <a:effectLst/>
                        </a:rPr>
                        <a:t>4.500.000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2622101667"/>
                  </a:ext>
                </a:extLst>
              </a:tr>
              <a:tr h="173058">
                <a:tc>
                  <a:txBody>
                    <a:bodyPr/>
                    <a:lstStyle/>
                    <a:p>
                      <a:pPr>
                        <a:lnSpc>
                          <a:spcPct val="115000"/>
                        </a:lnSpc>
                        <a:spcAft>
                          <a:spcPts val="800"/>
                        </a:spcAft>
                        <a:buNone/>
                      </a:pPr>
                      <a:r>
                        <a:rPr lang="tr-TR" sz="1000" kern="0">
                          <a:effectLst/>
                        </a:rPr>
                        <a:t>Fiilen Gerçekleştirilen Yatırım Harcaması(Yatırımın Başlangıcından itibaren)</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000" kern="0">
                          <a:effectLst/>
                        </a:rPr>
                        <a:t>4.500.000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924445879"/>
                  </a:ext>
                </a:extLst>
              </a:tr>
              <a:tr h="173058">
                <a:tc>
                  <a:txBody>
                    <a:bodyPr/>
                    <a:lstStyle/>
                    <a:p>
                      <a:pPr>
                        <a:lnSpc>
                          <a:spcPct val="115000"/>
                        </a:lnSpc>
                        <a:spcAft>
                          <a:spcPts val="800"/>
                        </a:spcAft>
                        <a:buNone/>
                      </a:pPr>
                      <a:r>
                        <a:rPr lang="tr-TR" sz="1000" kern="0">
                          <a:effectLst/>
                        </a:rPr>
                        <a:t>Fiili Yatırım Harcaması Nedeniyle Hak Kazanılan Yatırıma Katkı Tutarı</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000" kern="0">
                          <a:effectLst/>
                        </a:rPr>
                        <a:t>2.250.000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3992886187"/>
                  </a:ext>
                </a:extLst>
              </a:tr>
              <a:tr h="173058">
                <a:tc>
                  <a:txBody>
                    <a:bodyPr/>
                    <a:lstStyle/>
                    <a:p>
                      <a:pPr>
                        <a:lnSpc>
                          <a:spcPct val="115000"/>
                        </a:lnSpc>
                        <a:spcAft>
                          <a:spcPts val="800"/>
                        </a:spcAft>
                        <a:buNone/>
                      </a:pPr>
                      <a:r>
                        <a:rPr lang="tr-TR" sz="1000" kern="0">
                          <a:effectLst/>
                        </a:rPr>
                        <a:t>Endekslenmiş Tutarlar dahil Fiili yatırım Harcaması Nedeniyle Hak Kazanılan Yatırıma Katkı Tutarı</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000" kern="0">
                          <a:effectLst/>
                        </a:rPr>
                        <a:t>2.250.000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2202161463"/>
                  </a:ext>
                </a:extLst>
              </a:tr>
              <a:tr h="354409">
                <a:tc>
                  <a:txBody>
                    <a:bodyPr/>
                    <a:lstStyle/>
                    <a:p>
                      <a:pPr>
                        <a:lnSpc>
                          <a:spcPct val="115000"/>
                        </a:lnSpc>
                        <a:spcAft>
                          <a:spcPts val="800"/>
                        </a:spcAft>
                        <a:buNone/>
                      </a:pPr>
                      <a:r>
                        <a:rPr lang="tr-TR" sz="1000" kern="0">
                          <a:effectLst/>
                        </a:rPr>
                        <a:t>Önceki Dönemlerde Yaralanılan Yatırıma Katkı Tutarı(Yatırımdan Elde Edilen Kazançlar Nedeniyle)</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000" kern="0">
                          <a:effectLst/>
                        </a:rPr>
                        <a:t>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1313324188"/>
                  </a:ext>
                </a:extLst>
              </a:tr>
              <a:tr h="354409">
                <a:tc>
                  <a:txBody>
                    <a:bodyPr/>
                    <a:lstStyle/>
                    <a:p>
                      <a:pPr>
                        <a:lnSpc>
                          <a:spcPct val="115000"/>
                        </a:lnSpc>
                        <a:spcAft>
                          <a:spcPts val="800"/>
                        </a:spcAft>
                        <a:buNone/>
                      </a:pPr>
                      <a:r>
                        <a:rPr lang="tr-TR" sz="1000" kern="0">
                          <a:effectLst/>
                        </a:rPr>
                        <a:t>Önceki Dönemlerde Yaralanılan Yatırıma Katkı Tutarı(Diğer Faaliyetlerden Elde Edilen Kazançlar Nedeniyle)</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000" kern="0">
                          <a:effectLst/>
                        </a:rPr>
                        <a:t>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3344535764"/>
                  </a:ext>
                </a:extLst>
              </a:tr>
              <a:tr h="173058">
                <a:tc>
                  <a:txBody>
                    <a:bodyPr/>
                    <a:lstStyle/>
                    <a:p>
                      <a:pPr>
                        <a:lnSpc>
                          <a:spcPct val="115000"/>
                        </a:lnSpc>
                        <a:spcAft>
                          <a:spcPts val="800"/>
                        </a:spcAft>
                        <a:buNone/>
                      </a:pPr>
                      <a:r>
                        <a:rPr lang="tr-TR" sz="1000" kern="0">
                          <a:effectLst/>
                        </a:rPr>
                        <a:t>Önceki Dönemlerde Yaralanılan Toplam Yatırıma Katkı Tutarı</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000" kern="0">
                          <a:effectLst/>
                        </a:rPr>
                        <a:t>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921467745"/>
                  </a:ext>
                </a:extLst>
              </a:tr>
              <a:tr h="173058">
                <a:tc>
                  <a:txBody>
                    <a:bodyPr/>
                    <a:lstStyle/>
                    <a:p>
                      <a:pPr>
                        <a:lnSpc>
                          <a:spcPct val="115000"/>
                        </a:lnSpc>
                        <a:spcAft>
                          <a:spcPts val="800"/>
                        </a:spcAft>
                        <a:buNone/>
                      </a:pPr>
                      <a:r>
                        <a:rPr lang="tr-TR" sz="1000" kern="0">
                          <a:effectLst/>
                        </a:rPr>
                        <a:t>Cari Dönemde Yararlanılan Yatırıma Katkı Tutarı(Yatırımdan Elde Edilen Kazançlar Nedeniyle)</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000" kern="0">
                          <a:effectLst/>
                        </a:rPr>
                        <a:t>79.487,30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3351589265"/>
                  </a:ext>
                </a:extLst>
              </a:tr>
              <a:tr h="354409">
                <a:tc>
                  <a:txBody>
                    <a:bodyPr/>
                    <a:lstStyle/>
                    <a:p>
                      <a:pPr>
                        <a:lnSpc>
                          <a:spcPct val="115000"/>
                        </a:lnSpc>
                        <a:spcAft>
                          <a:spcPts val="800"/>
                        </a:spcAft>
                        <a:buNone/>
                      </a:pPr>
                      <a:r>
                        <a:rPr lang="tr-TR" sz="1000" kern="0">
                          <a:effectLst/>
                        </a:rPr>
                        <a:t>Cari Dönemde Yararlanılan Yatırıma Katkı Tutarı(Diğer Faaliyetlerden Elde Edilen Kazançlar Nedeniyle)</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000" kern="0">
                          <a:effectLst/>
                        </a:rPr>
                        <a:t>1.068.012,70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1190430832"/>
                  </a:ext>
                </a:extLst>
              </a:tr>
              <a:tr h="173058">
                <a:tc>
                  <a:txBody>
                    <a:bodyPr/>
                    <a:lstStyle/>
                    <a:p>
                      <a:pPr>
                        <a:lnSpc>
                          <a:spcPct val="115000"/>
                        </a:lnSpc>
                        <a:spcAft>
                          <a:spcPts val="800"/>
                        </a:spcAft>
                        <a:buNone/>
                      </a:pPr>
                      <a:r>
                        <a:rPr lang="tr-TR" sz="1000" kern="0">
                          <a:effectLst/>
                        </a:rPr>
                        <a:t>Cari Dönemde Yararlanılan Toplam Yatırıma Katkı Tutarı</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000" kern="0">
                          <a:effectLst/>
                        </a:rPr>
                        <a:t>1.147.500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3932512815"/>
                  </a:ext>
                </a:extLst>
              </a:tr>
              <a:tr h="173058">
                <a:tc>
                  <a:txBody>
                    <a:bodyPr/>
                    <a:lstStyle/>
                    <a:p>
                      <a:pPr>
                        <a:lnSpc>
                          <a:spcPct val="115000"/>
                        </a:lnSpc>
                        <a:spcAft>
                          <a:spcPts val="800"/>
                        </a:spcAft>
                        <a:buNone/>
                      </a:pPr>
                      <a:r>
                        <a:rPr lang="tr-TR" sz="1000" kern="0">
                          <a:effectLst/>
                        </a:rPr>
                        <a:t>Cari Dönem Dahil Olmak Üzere Yararlanılan Toplam Yatırıma Katkı Tutarı</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000" kern="0" dirty="0">
                          <a:effectLst/>
                        </a:rPr>
                        <a:t>1.147.500</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601421326"/>
                  </a:ext>
                </a:extLst>
              </a:tr>
            </a:tbl>
          </a:graphicData>
        </a:graphic>
      </p:graphicFrame>
      <p:graphicFrame>
        <p:nvGraphicFramePr>
          <p:cNvPr id="3" name="Tablo 2">
            <a:extLst>
              <a:ext uri="{FF2B5EF4-FFF2-40B4-BE49-F238E27FC236}">
                <a16:creationId xmlns:a16="http://schemas.microsoft.com/office/drawing/2014/main" id="{91BE87A6-7FED-DB04-F4A7-D4205BBBBF45}"/>
              </a:ext>
            </a:extLst>
          </p:cNvPr>
          <p:cNvGraphicFramePr>
            <a:graphicFrameLocks noGrp="1"/>
          </p:cNvGraphicFramePr>
          <p:nvPr>
            <p:extLst>
              <p:ext uri="{D42A27DB-BD31-4B8C-83A1-F6EECF244321}">
                <p14:modId xmlns:p14="http://schemas.microsoft.com/office/powerpoint/2010/main" val="1531276327"/>
              </p:ext>
            </p:extLst>
          </p:nvPr>
        </p:nvGraphicFramePr>
        <p:xfrm>
          <a:off x="881736" y="97965"/>
          <a:ext cx="10482942" cy="6611466"/>
        </p:xfrm>
        <a:graphic>
          <a:graphicData uri="http://schemas.openxmlformats.org/drawingml/2006/table">
            <a:tbl>
              <a:tblPr firstRow="1" firstCol="1" bandRow="1">
                <a:tableStyleId>{5C22544A-7EE6-4342-B048-85BDC9FD1C3A}</a:tableStyleId>
              </a:tblPr>
              <a:tblGrid>
                <a:gridCol w="8581580">
                  <a:extLst>
                    <a:ext uri="{9D8B030D-6E8A-4147-A177-3AD203B41FA5}">
                      <a16:colId xmlns:a16="http://schemas.microsoft.com/office/drawing/2014/main" val="4076235095"/>
                    </a:ext>
                  </a:extLst>
                </a:gridCol>
                <a:gridCol w="1901362">
                  <a:extLst>
                    <a:ext uri="{9D8B030D-6E8A-4147-A177-3AD203B41FA5}">
                      <a16:colId xmlns:a16="http://schemas.microsoft.com/office/drawing/2014/main" val="3841231730"/>
                    </a:ext>
                  </a:extLst>
                </a:gridCol>
              </a:tblGrid>
              <a:tr h="226860">
                <a:tc>
                  <a:txBody>
                    <a:bodyPr/>
                    <a:lstStyle/>
                    <a:p>
                      <a:pPr>
                        <a:lnSpc>
                          <a:spcPct val="115000"/>
                        </a:lnSpc>
                        <a:spcAft>
                          <a:spcPts val="800"/>
                        </a:spcAft>
                        <a:buNone/>
                      </a:pPr>
                      <a:r>
                        <a:rPr lang="tr-TR" sz="1600" kern="0">
                          <a:effectLst/>
                        </a:rPr>
                        <a:t>Teşvik Belgesi Numarası</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600" kern="0">
                          <a:effectLst/>
                        </a:rPr>
                        <a:t>37555</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277488772"/>
                  </a:ext>
                </a:extLst>
              </a:tr>
              <a:tr h="226860">
                <a:tc>
                  <a:txBody>
                    <a:bodyPr/>
                    <a:lstStyle/>
                    <a:p>
                      <a:pPr>
                        <a:lnSpc>
                          <a:spcPct val="115000"/>
                        </a:lnSpc>
                        <a:spcAft>
                          <a:spcPts val="800"/>
                        </a:spcAft>
                        <a:buNone/>
                      </a:pPr>
                      <a:r>
                        <a:rPr lang="tr-TR" sz="1600" kern="0">
                          <a:effectLst/>
                        </a:rPr>
                        <a:t>Teşvik Belgesinin Hangi Karara göre Düzenlendiği</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600" kern="0">
                          <a:effectLst/>
                        </a:rPr>
                        <a:t>2025/9903</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3859711385"/>
                  </a:ext>
                </a:extLst>
              </a:tr>
              <a:tr h="226860">
                <a:tc>
                  <a:txBody>
                    <a:bodyPr/>
                    <a:lstStyle/>
                    <a:p>
                      <a:pPr>
                        <a:lnSpc>
                          <a:spcPct val="115000"/>
                        </a:lnSpc>
                        <a:spcAft>
                          <a:spcPts val="800"/>
                        </a:spcAft>
                        <a:buNone/>
                      </a:pPr>
                      <a:r>
                        <a:rPr lang="tr-TR" sz="1600" kern="0">
                          <a:effectLst/>
                        </a:rPr>
                        <a:t>Yatırıma Başlama tarihi</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600" kern="0">
                          <a:effectLst/>
                        </a:rPr>
                        <a:t>15.08.2025</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2600608154"/>
                  </a:ext>
                </a:extLst>
              </a:tr>
              <a:tr h="226860">
                <a:tc>
                  <a:txBody>
                    <a:bodyPr/>
                    <a:lstStyle/>
                    <a:p>
                      <a:pPr>
                        <a:lnSpc>
                          <a:spcPct val="115000"/>
                        </a:lnSpc>
                        <a:spcAft>
                          <a:spcPts val="800"/>
                        </a:spcAft>
                        <a:buNone/>
                      </a:pPr>
                      <a:r>
                        <a:rPr lang="tr-TR" sz="1600" kern="0">
                          <a:effectLst/>
                        </a:rPr>
                        <a:t>Yatırım Türü 1</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600" kern="0">
                          <a:effectLst/>
                        </a:rPr>
                        <a:t>TEVSİ</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3822545487"/>
                  </a:ext>
                </a:extLst>
              </a:tr>
              <a:tr h="226860">
                <a:tc>
                  <a:txBody>
                    <a:bodyPr/>
                    <a:lstStyle/>
                    <a:p>
                      <a:pPr>
                        <a:lnSpc>
                          <a:spcPct val="115000"/>
                        </a:lnSpc>
                        <a:spcAft>
                          <a:spcPts val="800"/>
                        </a:spcAft>
                        <a:buNone/>
                      </a:pPr>
                      <a:r>
                        <a:rPr lang="tr-TR" sz="1600" kern="0">
                          <a:effectLst/>
                        </a:rPr>
                        <a:t>Yatırım Türü 2</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600" kern="0">
                          <a:effectLst/>
                        </a:rPr>
                        <a:t>Bölgesel</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803841388"/>
                  </a:ext>
                </a:extLst>
              </a:tr>
              <a:tr h="226860">
                <a:tc>
                  <a:txBody>
                    <a:bodyPr/>
                    <a:lstStyle/>
                    <a:p>
                      <a:pPr>
                        <a:lnSpc>
                          <a:spcPct val="115000"/>
                        </a:lnSpc>
                        <a:spcAft>
                          <a:spcPts val="800"/>
                        </a:spcAft>
                        <a:buNone/>
                      </a:pPr>
                      <a:r>
                        <a:rPr lang="tr-TR" sz="1600" kern="0">
                          <a:effectLst/>
                        </a:rPr>
                        <a:t>Toplam Yatırım harcaması (İnd. Kurumlar Vergisi kapsamında Omayanlar hariç)</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600" kern="0">
                          <a:effectLst/>
                        </a:rPr>
                        <a:t>15.653.986,00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2463757271"/>
                  </a:ext>
                </a:extLst>
              </a:tr>
              <a:tr h="226860">
                <a:tc>
                  <a:txBody>
                    <a:bodyPr/>
                    <a:lstStyle/>
                    <a:p>
                      <a:pPr>
                        <a:lnSpc>
                          <a:spcPct val="115000"/>
                        </a:lnSpc>
                        <a:spcAft>
                          <a:spcPts val="800"/>
                        </a:spcAft>
                        <a:buNone/>
                      </a:pPr>
                      <a:r>
                        <a:rPr lang="tr-TR" sz="1600" kern="0">
                          <a:effectLst/>
                        </a:rPr>
                        <a:t>yatırıma katkı Oranı</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600" kern="0">
                          <a:effectLst/>
                        </a:rPr>
                        <a:t>50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1485080245"/>
                  </a:ext>
                </a:extLst>
              </a:tr>
              <a:tr h="226860">
                <a:tc>
                  <a:txBody>
                    <a:bodyPr/>
                    <a:lstStyle/>
                    <a:p>
                      <a:pPr>
                        <a:lnSpc>
                          <a:spcPct val="115000"/>
                        </a:lnSpc>
                        <a:spcAft>
                          <a:spcPts val="800"/>
                        </a:spcAft>
                        <a:buNone/>
                      </a:pPr>
                      <a:r>
                        <a:rPr lang="tr-TR" sz="1600" kern="0">
                          <a:effectLst/>
                        </a:rPr>
                        <a:t>Vergi İndirim Oranı</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600" kern="0">
                          <a:effectLst/>
                        </a:rPr>
                        <a:t>60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479828850"/>
                  </a:ext>
                </a:extLst>
              </a:tr>
              <a:tr h="226860">
                <a:tc>
                  <a:txBody>
                    <a:bodyPr/>
                    <a:lstStyle/>
                    <a:p>
                      <a:pPr>
                        <a:lnSpc>
                          <a:spcPct val="115000"/>
                        </a:lnSpc>
                        <a:spcAft>
                          <a:spcPts val="800"/>
                        </a:spcAft>
                        <a:buNone/>
                      </a:pPr>
                      <a:r>
                        <a:rPr lang="tr-TR" sz="1600" kern="0">
                          <a:effectLst/>
                        </a:rPr>
                        <a:t>Yatırımın Yapıldığı Bölge</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600" kern="0">
                          <a:effectLst/>
                        </a:rPr>
                        <a:t>2. BÖLGE</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3409633512"/>
                  </a:ext>
                </a:extLst>
              </a:tr>
              <a:tr h="226860">
                <a:tc>
                  <a:txBody>
                    <a:bodyPr/>
                    <a:lstStyle/>
                    <a:p>
                      <a:pPr>
                        <a:lnSpc>
                          <a:spcPct val="115000"/>
                        </a:lnSpc>
                        <a:spcAft>
                          <a:spcPts val="800"/>
                        </a:spcAft>
                        <a:buNone/>
                      </a:pPr>
                      <a:r>
                        <a:rPr lang="tr-TR" sz="1600" kern="0">
                          <a:effectLst/>
                        </a:rPr>
                        <a:t>İndirimli KV Oranı</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600" kern="0">
                          <a:effectLst/>
                        </a:rPr>
                        <a:t>10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3602326689"/>
                  </a:ext>
                </a:extLst>
              </a:tr>
              <a:tr h="226860">
                <a:tc>
                  <a:txBody>
                    <a:bodyPr/>
                    <a:lstStyle/>
                    <a:p>
                      <a:pPr>
                        <a:lnSpc>
                          <a:spcPct val="115000"/>
                        </a:lnSpc>
                        <a:spcAft>
                          <a:spcPts val="800"/>
                        </a:spcAft>
                        <a:buNone/>
                      </a:pPr>
                      <a:r>
                        <a:rPr lang="tr-TR" sz="1600" kern="0">
                          <a:effectLst/>
                        </a:rPr>
                        <a:t>Toplam Yatırıma Katkı Tutarı</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600" kern="0">
                          <a:effectLst/>
                        </a:rPr>
                        <a:t>7.826.993</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2209759740"/>
                  </a:ext>
                </a:extLst>
              </a:tr>
              <a:tr h="226860">
                <a:tc>
                  <a:txBody>
                    <a:bodyPr/>
                    <a:lstStyle/>
                    <a:p>
                      <a:pPr>
                        <a:lnSpc>
                          <a:spcPct val="115000"/>
                        </a:lnSpc>
                        <a:spcAft>
                          <a:spcPts val="800"/>
                        </a:spcAft>
                        <a:buNone/>
                      </a:pPr>
                      <a:r>
                        <a:rPr lang="tr-TR" sz="1600" kern="0">
                          <a:effectLst/>
                        </a:rPr>
                        <a:t>Cari Yılda Fiilen Gerçekleştirilen Yatırım Harcaması Tutarı </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600" kern="0">
                          <a:effectLst/>
                        </a:rPr>
                        <a:t>4.500.000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3646859363"/>
                  </a:ext>
                </a:extLst>
              </a:tr>
              <a:tr h="226860">
                <a:tc>
                  <a:txBody>
                    <a:bodyPr/>
                    <a:lstStyle/>
                    <a:p>
                      <a:pPr>
                        <a:lnSpc>
                          <a:spcPct val="115000"/>
                        </a:lnSpc>
                        <a:spcAft>
                          <a:spcPts val="800"/>
                        </a:spcAft>
                        <a:buNone/>
                      </a:pPr>
                      <a:r>
                        <a:rPr lang="tr-TR" sz="1600" kern="0">
                          <a:effectLst/>
                        </a:rPr>
                        <a:t>Fiilen Gerçekleştirilen Yatırım Harcaması(Yatırımın Başlangıcından itibaren)</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600" kern="0">
                          <a:effectLst/>
                        </a:rPr>
                        <a:t>4.500.000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2380511551"/>
                  </a:ext>
                </a:extLst>
              </a:tr>
              <a:tr h="226860">
                <a:tc>
                  <a:txBody>
                    <a:bodyPr/>
                    <a:lstStyle/>
                    <a:p>
                      <a:pPr>
                        <a:lnSpc>
                          <a:spcPct val="115000"/>
                        </a:lnSpc>
                        <a:spcAft>
                          <a:spcPts val="800"/>
                        </a:spcAft>
                        <a:buNone/>
                      </a:pPr>
                      <a:r>
                        <a:rPr lang="tr-TR" sz="1600" kern="0">
                          <a:effectLst/>
                        </a:rPr>
                        <a:t>Fiili Yatırım Harcaması Nedeniyle Hak Kazanılan Yatırıma Katkı Tutarı</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600" kern="0">
                          <a:effectLst/>
                        </a:rPr>
                        <a:t>2.250.000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1857426539"/>
                  </a:ext>
                </a:extLst>
              </a:tr>
              <a:tr h="226860">
                <a:tc>
                  <a:txBody>
                    <a:bodyPr/>
                    <a:lstStyle/>
                    <a:p>
                      <a:pPr>
                        <a:lnSpc>
                          <a:spcPct val="115000"/>
                        </a:lnSpc>
                        <a:spcAft>
                          <a:spcPts val="800"/>
                        </a:spcAft>
                        <a:buNone/>
                      </a:pPr>
                      <a:r>
                        <a:rPr lang="tr-TR" sz="1600" kern="0">
                          <a:effectLst/>
                        </a:rPr>
                        <a:t>Endekslenmiş Tutarlar dahil Fiili yatırım Harcaması Nedeniyle Hak Kazanılan Yatırıma Katkı Tutarı</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600" kern="0">
                          <a:effectLst/>
                        </a:rPr>
                        <a:t>2.250.000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2231933122"/>
                  </a:ext>
                </a:extLst>
              </a:tr>
              <a:tr h="464592">
                <a:tc>
                  <a:txBody>
                    <a:bodyPr/>
                    <a:lstStyle/>
                    <a:p>
                      <a:pPr>
                        <a:lnSpc>
                          <a:spcPct val="115000"/>
                        </a:lnSpc>
                        <a:spcAft>
                          <a:spcPts val="800"/>
                        </a:spcAft>
                        <a:buNone/>
                      </a:pPr>
                      <a:r>
                        <a:rPr lang="tr-TR" sz="1600" kern="0">
                          <a:effectLst/>
                        </a:rPr>
                        <a:t>Önceki Dönemlerde Yaralanılan Yatırıma Katkı Tutarı(Yatırımdan Elde Edilen Kazançlar Nedeniyle)</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600" kern="0">
                          <a:effectLst/>
                        </a:rPr>
                        <a:t>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2124084362"/>
                  </a:ext>
                </a:extLst>
              </a:tr>
              <a:tr h="464592">
                <a:tc>
                  <a:txBody>
                    <a:bodyPr/>
                    <a:lstStyle/>
                    <a:p>
                      <a:pPr>
                        <a:lnSpc>
                          <a:spcPct val="115000"/>
                        </a:lnSpc>
                        <a:spcAft>
                          <a:spcPts val="800"/>
                        </a:spcAft>
                        <a:buNone/>
                      </a:pPr>
                      <a:r>
                        <a:rPr lang="tr-TR" sz="1600" kern="0">
                          <a:effectLst/>
                        </a:rPr>
                        <a:t>Önceki Dönemlerde Yaralanılan Yatırıma Katkı Tutarı(Diğer Faaliyetlerden Elde Edilen Kazançlar Nedeniyle)</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600" kern="0">
                          <a:effectLst/>
                        </a:rPr>
                        <a:t>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4269032127"/>
                  </a:ext>
                </a:extLst>
              </a:tr>
              <a:tr h="226860">
                <a:tc>
                  <a:txBody>
                    <a:bodyPr/>
                    <a:lstStyle/>
                    <a:p>
                      <a:pPr>
                        <a:lnSpc>
                          <a:spcPct val="115000"/>
                        </a:lnSpc>
                        <a:spcAft>
                          <a:spcPts val="800"/>
                        </a:spcAft>
                        <a:buNone/>
                      </a:pPr>
                      <a:r>
                        <a:rPr lang="tr-TR" sz="1600" kern="0">
                          <a:effectLst/>
                        </a:rPr>
                        <a:t>Önceki Dönemlerde Yaralanılan Toplam Yatırıma Katkı Tutarı</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600" kern="0">
                          <a:effectLst/>
                        </a:rPr>
                        <a:t>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645342878"/>
                  </a:ext>
                </a:extLst>
              </a:tr>
              <a:tr h="226860">
                <a:tc>
                  <a:txBody>
                    <a:bodyPr/>
                    <a:lstStyle/>
                    <a:p>
                      <a:pPr>
                        <a:lnSpc>
                          <a:spcPct val="115000"/>
                        </a:lnSpc>
                        <a:spcAft>
                          <a:spcPts val="800"/>
                        </a:spcAft>
                        <a:buNone/>
                      </a:pPr>
                      <a:r>
                        <a:rPr lang="tr-TR" sz="1600" kern="0">
                          <a:effectLst/>
                        </a:rPr>
                        <a:t>Cari Dönemde Yararlanılan Yatırıma Katkı Tutarı(Yatırımdan Elde Edilen Kazançlar Nedeniyle)</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600" kern="0">
                          <a:effectLst/>
                        </a:rPr>
                        <a:t>79.487,30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2845272320"/>
                  </a:ext>
                </a:extLst>
              </a:tr>
              <a:tr h="464592">
                <a:tc>
                  <a:txBody>
                    <a:bodyPr/>
                    <a:lstStyle/>
                    <a:p>
                      <a:pPr>
                        <a:lnSpc>
                          <a:spcPct val="115000"/>
                        </a:lnSpc>
                        <a:spcAft>
                          <a:spcPts val="800"/>
                        </a:spcAft>
                        <a:buNone/>
                      </a:pPr>
                      <a:r>
                        <a:rPr lang="tr-TR" sz="1600" kern="0">
                          <a:effectLst/>
                        </a:rPr>
                        <a:t>Cari Dönemde Yararlanılan Yatırıma Katkı Tutarı(Diğer Faaliyetlerden Elde Edilen Kazançlar Nedeniyle)</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600" kern="0">
                          <a:effectLst/>
                        </a:rPr>
                        <a:t>1.068.012,70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1274121547"/>
                  </a:ext>
                </a:extLst>
              </a:tr>
              <a:tr h="226860">
                <a:tc>
                  <a:txBody>
                    <a:bodyPr/>
                    <a:lstStyle/>
                    <a:p>
                      <a:pPr>
                        <a:lnSpc>
                          <a:spcPct val="115000"/>
                        </a:lnSpc>
                        <a:spcAft>
                          <a:spcPts val="800"/>
                        </a:spcAft>
                        <a:buNone/>
                      </a:pPr>
                      <a:r>
                        <a:rPr lang="tr-TR" sz="1600" kern="0">
                          <a:effectLst/>
                        </a:rPr>
                        <a:t>Cari Dönemde Yararlanılan Toplam Yatırıma Katkı Tutarı</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600" kern="0">
                          <a:effectLst/>
                        </a:rPr>
                        <a:t>1.147.500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378062366"/>
                  </a:ext>
                </a:extLst>
              </a:tr>
              <a:tr h="226860">
                <a:tc>
                  <a:txBody>
                    <a:bodyPr/>
                    <a:lstStyle/>
                    <a:p>
                      <a:pPr>
                        <a:lnSpc>
                          <a:spcPct val="115000"/>
                        </a:lnSpc>
                        <a:spcAft>
                          <a:spcPts val="800"/>
                        </a:spcAft>
                        <a:buNone/>
                      </a:pPr>
                      <a:r>
                        <a:rPr lang="tr-TR" sz="1600" kern="0">
                          <a:effectLst/>
                        </a:rPr>
                        <a:t>Cari Dönem Dahil Olmak Üzere Yararlanılan Toplam Yatırıma Katkı Tutarı</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600" kern="0" dirty="0">
                          <a:effectLst/>
                        </a:rPr>
                        <a:t>1.147.500</a:t>
                      </a:r>
                      <a:endParaRPr lang="tr-TR"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3249543963"/>
                  </a:ext>
                </a:extLst>
              </a:tr>
            </a:tbl>
          </a:graphicData>
        </a:graphic>
      </p:graphicFrame>
    </p:spTree>
    <p:extLst>
      <p:ext uri="{BB962C8B-B14F-4D97-AF65-F5344CB8AC3E}">
        <p14:creationId xmlns:p14="http://schemas.microsoft.com/office/powerpoint/2010/main" val="202451725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70CFAC79-FAF3-4B29-4D8B-C3ED6C0E92E7}"/>
              </a:ext>
            </a:extLst>
          </p:cNvPr>
          <p:cNvGraphicFramePr>
            <a:graphicFrameLocks noGrp="1"/>
          </p:cNvGraphicFramePr>
          <p:nvPr>
            <p:extLst>
              <p:ext uri="{D42A27DB-BD31-4B8C-83A1-F6EECF244321}">
                <p14:modId xmlns:p14="http://schemas.microsoft.com/office/powerpoint/2010/main" val="2421371852"/>
              </p:ext>
            </p:extLst>
          </p:nvPr>
        </p:nvGraphicFramePr>
        <p:xfrm>
          <a:off x="925283" y="544286"/>
          <a:ext cx="10406743" cy="5361028"/>
        </p:xfrm>
        <a:graphic>
          <a:graphicData uri="http://schemas.openxmlformats.org/drawingml/2006/table">
            <a:tbl>
              <a:tblPr firstRow="1" firstCol="1" bandRow="1">
                <a:tableStyleId>{5C22544A-7EE6-4342-B048-85BDC9FD1C3A}</a:tableStyleId>
              </a:tblPr>
              <a:tblGrid>
                <a:gridCol w="8986220">
                  <a:extLst>
                    <a:ext uri="{9D8B030D-6E8A-4147-A177-3AD203B41FA5}">
                      <a16:colId xmlns:a16="http://schemas.microsoft.com/office/drawing/2014/main" val="2350055498"/>
                    </a:ext>
                  </a:extLst>
                </a:gridCol>
                <a:gridCol w="1420523">
                  <a:extLst>
                    <a:ext uri="{9D8B030D-6E8A-4147-A177-3AD203B41FA5}">
                      <a16:colId xmlns:a16="http://schemas.microsoft.com/office/drawing/2014/main" val="1565472494"/>
                    </a:ext>
                  </a:extLst>
                </a:gridCol>
              </a:tblGrid>
              <a:tr h="562334">
                <a:tc>
                  <a:txBody>
                    <a:bodyPr/>
                    <a:lstStyle/>
                    <a:p>
                      <a:pPr>
                        <a:lnSpc>
                          <a:spcPct val="115000"/>
                        </a:lnSpc>
                        <a:spcAft>
                          <a:spcPts val="800"/>
                        </a:spcAft>
                        <a:buNone/>
                      </a:pPr>
                      <a:r>
                        <a:rPr lang="tr-TR" sz="2000" kern="0">
                          <a:effectLst/>
                        </a:rPr>
                        <a:t>VERGİ BİLDİRİMİ</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buNone/>
                      </a:pPr>
                      <a:endParaRPr lang="tr-TR" sz="2000" kern="100">
                        <a:effectLst/>
                        <a:latin typeface="Aptos" panose="020B0004020202020204" pitchFamily="34" charset="0"/>
                      </a:endParaRPr>
                    </a:p>
                  </a:txBody>
                  <a:tcPr marL="44450" marR="44450" marT="0" marB="0" anchor="b"/>
                </a:tc>
                <a:extLst>
                  <a:ext uri="{0D108BD9-81ED-4DB2-BD59-A6C34878D82A}">
                    <a16:rowId xmlns:a16="http://schemas.microsoft.com/office/drawing/2014/main" val="538809064"/>
                  </a:ext>
                </a:extLst>
              </a:tr>
              <a:tr h="514461">
                <a:tc>
                  <a:txBody>
                    <a:bodyPr/>
                    <a:lstStyle/>
                    <a:p>
                      <a:pPr>
                        <a:lnSpc>
                          <a:spcPct val="115000"/>
                        </a:lnSpc>
                        <a:spcAft>
                          <a:spcPts val="800"/>
                        </a:spcAft>
                        <a:buNone/>
                      </a:pPr>
                      <a:r>
                        <a:rPr lang="tr-TR" sz="2000" kern="0">
                          <a:effectLst/>
                        </a:rPr>
                        <a:t>KVK’nın 32/A Mad. Kapsamında İndirimli Kurumlar Vergisine (Geçici Vergiye) Tabi Matrah</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2000" kern="0">
                          <a:effectLst/>
                        </a:rPr>
                        <a:t>7.650.000</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439545889"/>
                  </a:ext>
                </a:extLst>
              </a:tr>
              <a:tr h="514461">
                <a:tc>
                  <a:txBody>
                    <a:bodyPr/>
                    <a:lstStyle/>
                    <a:p>
                      <a:pPr>
                        <a:lnSpc>
                          <a:spcPct val="115000"/>
                        </a:lnSpc>
                        <a:spcAft>
                          <a:spcPts val="800"/>
                        </a:spcAft>
                        <a:buNone/>
                      </a:pPr>
                      <a:r>
                        <a:rPr lang="tr-TR" sz="2000" kern="0">
                          <a:effectLst/>
                        </a:rPr>
                        <a:t>KVK’nın 32/A Mad. Kapsamında İndirimli Kurumlar Vergisi (Geçici Vergi) Oranı</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2000" kern="0">
                          <a:effectLst/>
                        </a:rPr>
                        <a:t>10</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182277097"/>
                  </a:ext>
                </a:extLst>
              </a:tr>
              <a:tr h="514461">
                <a:tc>
                  <a:txBody>
                    <a:bodyPr/>
                    <a:lstStyle/>
                    <a:p>
                      <a:pPr>
                        <a:lnSpc>
                          <a:spcPct val="115000"/>
                        </a:lnSpc>
                        <a:spcAft>
                          <a:spcPts val="800"/>
                        </a:spcAft>
                        <a:buNone/>
                      </a:pPr>
                      <a:r>
                        <a:rPr lang="tr-TR" sz="2000" kern="0">
                          <a:effectLst/>
                        </a:rPr>
                        <a:t>Hesaplanan Geçici Vergi</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2000" kern="0">
                          <a:effectLst/>
                        </a:rPr>
                        <a:t>765.000</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631895908"/>
                  </a:ext>
                </a:extLst>
              </a:tr>
              <a:tr h="514461">
                <a:tc>
                  <a:txBody>
                    <a:bodyPr/>
                    <a:lstStyle/>
                    <a:p>
                      <a:pPr>
                        <a:lnSpc>
                          <a:spcPct val="115000"/>
                        </a:lnSpc>
                        <a:spcAft>
                          <a:spcPts val="800"/>
                        </a:spcAft>
                        <a:buNone/>
                      </a:pPr>
                      <a:r>
                        <a:rPr lang="tr-TR" sz="2000" kern="0">
                          <a:effectLst/>
                        </a:rPr>
                        <a:t>Genel Orana Tabi Geçici Vergi Matrahı</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2000" kern="0">
                          <a:effectLst/>
                        </a:rPr>
                        <a:t>350.000</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4293896276"/>
                  </a:ext>
                </a:extLst>
              </a:tr>
              <a:tr h="514461">
                <a:tc>
                  <a:txBody>
                    <a:bodyPr/>
                    <a:lstStyle/>
                    <a:p>
                      <a:pPr>
                        <a:lnSpc>
                          <a:spcPct val="115000"/>
                        </a:lnSpc>
                        <a:spcAft>
                          <a:spcPts val="800"/>
                        </a:spcAft>
                        <a:buNone/>
                      </a:pPr>
                      <a:r>
                        <a:rPr lang="tr-TR" sz="2000" kern="0">
                          <a:effectLst/>
                        </a:rPr>
                        <a:t>Oran</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2000" kern="0">
                          <a:effectLst/>
                        </a:rPr>
                        <a:t>0,25</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706988805"/>
                  </a:ext>
                </a:extLst>
              </a:tr>
              <a:tr h="514461">
                <a:tc>
                  <a:txBody>
                    <a:bodyPr/>
                    <a:lstStyle/>
                    <a:p>
                      <a:pPr>
                        <a:lnSpc>
                          <a:spcPct val="115000"/>
                        </a:lnSpc>
                        <a:spcAft>
                          <a:spcPts val="800"/>
                        </a:spcAft>
                        <a:buNone/>
                      </a:pPr>
                      <a:r>
                        <a:rPr lang="tr-TR" sz="2000" kern="0">
                          <a:effectLst/>
                        </a:rPr>
                        <a:t>Hesaplanan Geçici Vergi</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2000" kern="0">
                          <a:effectLst/>
                        </a:rPr>
                        <a:t>87.500</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960989099"/>
                  </a:ext>
                </a:extLst>
              </a:tr>
              <a:tr h="514461">
                <a:tc>
                  <a:txBody>
                    <a:bodyPr/>
                    <a:lstStyle/>
                    <a:p>
                      <a:pPr>
                        <a:lnSpc>
                          <a:spcPct val="115000"/>
                        </a:lnSpc>
                        <a:spcAft>
                          <a:spcPts val="800"/>
                        </a:spcAft>
                        <a:buNone/>
                      </a:pPr>
                      <a:r>
                        <a:rPr lang="tr-TR" sz="2000" kern="0">
                          <a:effectLst/>
                        </a:rPr>
                        <a:t>TOPLAM VERGİ</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2000" kern="0">
                          <a:effectLst/>
                        </a:rPr>
                        <a:t>852.500</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031748827"/>
                  </a:ext>
                </a:extLst>
              </a:tr>
              <a:tr h="514461">
                <a:tc>
                  <a:txBody>
                    <a:bodyPr/>
                    <a:lstStyle/>
                    <a:p>
                      <a:pPr>
                        <a:lnSpc>
                          <a:spcPct val="115000"/>
                        </a:lnSpc>
                        <a:spcAft>
                          <a:spcPts val="800"/>
                        </a:spcAft>
                        <a:buNone/>
                      </a:pPr>
                      <a:r>
                        <a:rPr lang="tr-TR" sz="2000" kern="0">
                          <a:effectLst/>
                        </a:rPr>
                        <a:t>ÖDENEN GEÇİCİ VERGİ</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2000" kern="0">
                          <a:effectLst/>
                        </a:rPr>
                        <a:t>975.000</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590995195"/>
                  </a:ext>
                </a:extLst>
              </a:tr>
              <a:tr h="514461">
                <a:tc>
                  <a:txBody>
                    <a:bodyPr/>
                    <a:lstStyle/>
                    <a:p>
                      <a:pPr>
                        <a:lnSpc>
                          <a:spcPct val="115000"/>
                        </a:lnSpc>
                        <a:spcAft>
                          <a:spcPts val="800"/>
                        </a:spcAft>
                        <a:buNone/>
                      </a:pPr>
                      <a:r>
                        <a:rPr lang="tr-TR" sz="2000" kern="0">
                          <a:effectLst/>
                        </a:rPr>
                        <a:t>ÖDENECEK GEÇİCİ VERGİ</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2000" kern="0" dirty="0">
                          <a:effectLst/>
                        </a:rPr>
                        <a:t>0</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433653581"/>
                  </a:ext>
                </a:extLst>
              </a:tr>
            </a:tbl>
          </a:graphicData>
        </a:graphic>
      </p:graphicFrame>
    </p:spTree>
    <p:extLst>
      <p:ext uri="{BB962C8B-B14F-4D97-AF65-F5344CB8AC3E}">
        <p14:creationId xmlns:p14="http://schemas.microsoft.com/office/powerpoint/2010/main" val="281011304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A665B69-BD12-4839-87BB-B6DDA4C93B0B}"/>
              </a:ext>
            </a:extLst>
          </p:cNvPr>
          <p:cNvSpPr>
            <a:spLocks noGrp="1"/>
          </p:cNvSpPr>
          <p:nvPr>
            <p:ph idx="1"/>
          </p:nvPr>
        </p:nvSpPr>
        <p:spPr>
          <a:xfrm>
            <a:off x="342901" y="300038"/>
            <a:ext cx="11315700" cy="6300787"/>
          </a:xfrm>
        </p:spPr>
        <p:txBody>
          <a:bodyPr>
            <a:normAutofit fontScale="77500" lnSpcReduction="20000"/>
          </a:bodyPr>
          <a:lstStyle/>
          <a:p>
            <a:pPr marL="0" indent="0" algn="just">
              <a:buNone/>
            </a:pPr>
            <a:r>
              <a:rPr lang="tr-TR" b="1" dirty="0"/>
              <a:t>ÖRNEK-4: AYNI FİRMANIN SON DEĞİŞİKLİK KAPSAMINDA BELGESİ OLDUĞUNU VE YATIRIM DÖNEMİNDE İNDİRİMLİ KURUMLAR VERGİSİNDEN FAYDALANMADIĞINI İŞLETME DÖNEMİNDE OLDUĞUNU VARSAYARSAK  NASIL BİR DURUM OLUŞACAKTIR?</a:t>
            </a:r>
          </a:p>
          <a:p>
            <a:pPr marL="0" indent="0" algn="just">
              <a:buNone/>
            </a:pPr>
            <a:r>
              <a:rPr lang="tr-TR" dirty="0"/>
              <a:t>ADA firması tevsi yatırım   kapsamında 24 Temmuz  2025 tarihinden sonra  yeni  yatırım teşvik belgesine sahiptir. Firma İşletme dönemindedir. Yani yatırım tamamlanmıştır. </a:t>
            </a:r>
          </a:p>
          <a:p>
            <a:pPr marL="0" indent="0" algn="just">
              <a:buNone/>
            </a:pPr>
            <a:r>
              <a:rPr lang="tr-TR" dirty="0"/>
              <a:t>Teşvik belgesi  bilgileri</a:t>
            </a:r>
          </a:p>
          <a:p>
            <a:pPr algn="just"/>
            <a:r>
              <a:rPr lang="tr-TR" dirty="0"/>
              <a:t>Yatırıma Başlama Tarihi: 10.08.2025 (02.08.2024 tarihinden sonradır. Yani yeni uygulamaya tabidir.)</a:t>
            </a:r>
          </a:p>
          <a:p>
            <a:pPr algn="just"/>
            <a:r>
              <a:rPr lang="tr-TR" dirty="0"/>
              <a:t>Yatırım Türü: Tevsi (Firmanın mevcut işletme kapasitesini artıran nitelikte yatırımdır.)</a:t>
            </a:r>
          </a:p>
          <a:p>
            <a:pPr algn="just"/>
            <a:r>
              <a:rPr lang="tr-TR" dirty="0"/>
              <a:t>Belge no:37555</a:t>
            </a:r>
          </a:p>
          <a:p>
            <a:pPr algn="just"/>
            <a:r>
              <a:rPr lang="tr-TR" dirty="0"/>
              <a:t>Toplam Yatırım Harcaması  (HEDEF) : 15.653.986,00</a:t>
            </a:r>
          </a:p>
          <a:p>
            <a:pPr algn="just"/>
            <a:r>
              <a:rPr lang="tr-TR" dirty="0"/>
              <a:t>Yatırım Katkı Oranı:50</a:t>
            </a:r>
          </a:p>
          <a:p>
            <a:pPr algn="just"/>
            <a:r>
              <a:rPr lang="tr-TR" dirty="0"/>
              <a:t>Vergi İndirim Oranı:60</a:t>
            </a:r>
          </a:p>
          <a:p>
            <a:pPr algn="just"/>
            <a:r>
              <a:rPr lang="tr-TR" dirty="0"/>
              <a:t>Kurumlar vergisi Oranı:0,25</a:t>
            </a:r>
          </a:p>
          <a:p>
            <a:pPr algn="just"/>
            <a:r>
              <a:rPr lang="tr-TR" dirty="0"/>
              <a:t>İndirimli Kurumlar Vergisi Oranı :25-(25*0,60=13,75)=10</a:t>
            </a:r>
          </a:p>
          <a:p>
            <a:pPr algn="just"/>
            <a:r>
              <a:rPr lang="tr-TR" dirty="0"/>
              <a:t>Toplam  Yatırım Katkı Tutarı: 15.653.986,00*0,50=7.826.993 </a:t>
            </a:r>
          </a:p>
          <a:p>
            <a:pPr algn="just"/>
            <a:r>
              <a:rPr lang="tr-TR" dirty="0"/>
              <a:t>Bu tutar firmanın hedeflediği yatırım harcamasını yaptığı takdirde ödemeyeceği vergidir. Aynı zamanda ana faaliyet yani teşvik belgesinden elde edilen gelir nedeniyle faydalanabileceğin maksimum tutardır. Sınırıdır.</a:t>
            </a:r>
          </a:p>
          <a:p>
            <a:pPr algn="just"/>
            <a:endParaRPr lang="tr-TR" dirty="0"/>
          </a:p>
          <a:p>
            <a:pPr algn="just"/>
            <a:endParaRPr lang="tr-TR" dirty="0"/>
          </a:p>
        </p:txBody>
      </p:sp>
    </p:spTree>
    <p:extLst>
      <p:ext uri="{BB962C8B-B14F-4D97-AF65-F5344CB8AC3E}">
        <p14:creationId xmlns:p14="http://schemas.microsoft.com/office/powerpoint/2010/main" val="337620957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B5E8A25-DEFD-01B2-2F62-E14221CE5091}"/>
              </a:ext>
            </a:extLst>
          </p:cNvPr>
          <p:cNvSpPr>
            <a:spLocks noGrp="1"/>
          </p:cNvSpPr>
          <p:nvPr>
            <p:ph idx="1"/>
          </p:nvPr>
        </p:nvSpPr>
        <p:spPr>
          <a:xfrm>
            <a:off x="642937" y="600075"/>
            <a:ext cx="10944225" cy="5729288"/>
          </a:xfrm>
        </p:spPr>
        <p:txBody>
          <a:bodyPr>
            <a:normAutofit fontScale="85000" lnSpcReduction="20000"/>
          </a:bodyPr>
          <a:lstStyle/>
          <a:p>
            <a:pPr marL="0" indent="0" algn="just">
              <a:buNone/>
            </a:pPr>
            <a:r>
              <a:rPr lang="tr-TR" dirty="0"/>
              <a:t>Firmanın 2029 1. Geçici vergi dönemi itibariyle  yaptığı harcama ve mizanda yer alan bilgiler aşağıdaki gibidir. Firma yatırım dönemi olan 2025-2026-2027 ve 2028 yıllarında kazancı olmasına karşılık indirim hakkını kullanmamıştır. Firma yaptığı harcamalar nedeniyle 2029 yılında gelir elde etmiştir. </a:t>
            </a:r>
          </a:p>
          <a:p>
            <a:pPr algn="just"/>
            <a:r>
              <a:rPr lang="tr-TR" dirty="0"/>
              <a:t>2029 1. Geçici vergi </a:t>
            </a:r>
          </a:p>
          <a:p>
            <a:pPr algn="just"/>
            <a:r>
              <a:rPr lang="tr-TR" dirty="0"/>
              <a:t>Yapılan Harcama Tutarı: 8.500.000-TL</a:t>
            </a:r>
          </a:p>
          <a:p>
            <a:pPr algn="just"/>
            <a:r>
              <a:rPr lang="tr-TR" dirty="0"/>
              <a:t>2029 1. Geçici sonu sabit kıymetler toplamı :65.000.000-TL Burada boş arazi ve arsalar bu tutar içinde yer almamalıdır.</a:t>
            </a:r>
          </a:p>
          <a:p>
            <a:pPr algn="just"/>
            <a:r>
              <a:rPr lang="tr-TR" dirty="0"/>
              <a:t>Ticari Bilanço Karı: 9.000.000-TL </a:t>
            </a:r>
          </a:p>
          <a:p>
            <a:pPr algn="just"/>
            <a:r>
              <a:rPr lang="tr-TR" dirty="0"/>
              <a:t>KKEG: 150.000-TL</a:t>
            </a:r>
          </a:p>
          <a:p>
            <a:pPr algn="just"/>
            <a:r>
              <a:rPr lang="tr-TR" dirty="0"/>
              <a:t>Tevsi Yatırım Kazancı :Toplam Harcama Tutarı/Toplam Sabit Kıymetler*Ticari Bilanço Karı</a:t>
            </a:r>
          </a:p>
          <a:p>
            <a:pPr algn="just"/>
            <a:r>
              <a:rPr lang="tr-TR" dirty="0"/>
              <a:t>8.500.000-TL/65.000.000*9.000.000=1.177.200-TL </a:t>
            </a:r>
          </a:p>
          <a:p>
            <a:pPr marL="0" indent="0" algn="just">
              <a:buNone/>
            </a:pPr>
            <a:r>
              <a:rPr lang="tr-TR" dirty="0"/>
              <a:t>Tevsi Yatırım Nedeniyle Faydalanılacak karımızdır</a:t>
            </a:r>
          </a:p>
          <a:p>
            <a:pPr algn="just"/>
            <a:r>
              <a:rPr lang="tr-TR" dirty="0"/>
              <a:t>Yatırımdan elde edilen gelir nedeniyle bizim kullanabileceğimiz sınır yukarıda yer alan 7.826.993 -TL’dir.</a:t>
            </a:r>
          </a:p>
          <a:p>
            <a:pPr algn="just"/>
            <a:endParaRPr lang="tr-TR" dirty="0"/>
          </a:p>
        </p:txBody>
      </p:sp>
    </p:spTree>
    <p:extLst>
      <p:ext uri="{BB962C8B-B14F-4D97-AF65-F5344CB8AC3E}">
        <p14:creationId xmlns:p14="http://schemas.microsoft.com/office/powerpoint/2010/main" val="142569867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294CBBD-5AA2-8760-491C-F68BC1A491D6}"/>
              </a:ext>
            </a:extLst>
          </p:cNvPr>
          <p:cNvSpPr>
            <a:spLocks noGrp="1"/>
          </p:cNvSpPr>
          <p:nvPr>
            <p:ph idx="1"/>
          </p:nvPr>
        </p:nvSpPr>
        <p:spPr>
          <a:xfrm>
            <a:off x="757237" y="428624"/>
            <a:ext cx="10758487" cy="6157913"/>
          </a:xfrm>
        </p:spPr>
        <p:txBody>
          <a:bodyPr>
            <a:normAutofit fontScale="92500" lnSpcReduction="20000"/>
          </a:bodyPr>
          <a:lstStyle/>
          <a:p>
            <a:pPr algn="just"/>
            <a:endParaRPr lang="tr-TR" dirty="0"/>
          </a:p>
          <a:p>
            <a:pPr algn="just"/>
            <a:r>
              <a:rPr lang="tr-TR" dirty="0"/>
              <a:t>Toplam Yatırım Tutarı: 15.653.986-TL</a:t>
            </a:r>
          </a:p>
          <a:p>
            <a:pPr marL="0" indent="0" algn="just">
              <a:buNone/>
            </a:pPr>
            <a:r>
              <a:rPr lang="tr-TR" dirty="0"/>
              <a:t>Yatırıma Katkı Oranı:0,50</a:t>
            </a:r>
          </a:p>
          <a:p>
            <a:pPr marL="0" indent="0" algn="just">
              <a:buNone/>
            </a:pPr>
            <a:r>
              <a:rPr lang="tr-TR" dirty="0"/>
              <a:t>4 Yılık Dönem Kullanabileceği Katkı Oranı:0,50 </a:t>
            </a:r>
          </a:p>
          <a:p>
            <a:pPr marL="0" indent="0" algn="just">
              <a:buNone/>
            </a:pPr>
            <a:r>
              <a:rPr lang="tr-TR" dirty="0"/>
              <a:t>4 Yıllık Dönem Kullanabileceği Tutar:7.826.993*0,50=3.913.496,50</a:t>
            </a:r>
          </a:p>
          <a:p>
            <a:pPr marL="0" indent="0" algn="just">
              <a:buNone/>
            </a:pPr>
            <a:r>
              <a:rPr lang="tr-TR" dirty="0"/>
              <a:t>6 Yıllık İşletme Döneminde Kullanabileceğimiz Tutar:3.913.496,50</a:t>
            </a:r>
          </a:p>
          <a:p>
            <a:pPr marL="0" indent="0" algn="just">
              <a:buNone/>
            </a:pPr>
            <a:r>
              <a:rPr lang="tr-TR" dirty="0"/>
              <a:t>Firmamızın diğer faaliyeti yani yatırımdan elde edilen gelir dışındaki tüm gelirleri diğer faaliyet geliri olarak kabul edilecektir.</a:t>
            </a:r>
          </a:p>
          <a:p>
            <a:pPr algn="just"/>
            <a:r>
              <a:rPr lang="tr-TR" dirty="0"/>
              <a:t>Burada iki sınırımız vardır.</a:t>
            </a:r>
          </a:p>
          <a:p>
            <a:pPr marL="0" indent="0" algn="just">
              <a:buNone/>
            </a:pPr>
            <a:r>
              <a:rPr lang="tr-TR" dirty="0"/>
              <a:t>1.Sınır gerçekleşen yatırım harcaması tutarı (8.500.000-TL*0,50=4.250.000)</a:t>
            </a:r>
          </a:p>
          <a:p>
            <a:pPr marL="0" indent="0" algn="just">
              <a:buNone/>
            </a:pPr>
            <a:r>
              <a:rPr lang="tr-TR" dirty="0"/>
              <a:t>2.Sınır teşvik belgesi üzerinde hedeflenen yatırım harcaması üzerinden hesaplanacak Toplam  Yatırım Katkı Tutarı: </a:t>
            </a:r>
          </a:p>
          <a:p>
            <a:pPr marL="0" indent="0" algn="ctr">
              <a:buNone/>
            </a:pPr>
            <a:r>
              <a:rPr lang="tr-TR" dirty="0"/>
              <a:t>15.653.986,00*0,50=(7.826.993-TL)</a:t>
            </a:r>
          </a:p>
          <a:p>
            <a:pPr marL="0" indent="0" algn="just">
              <a:buNone/>
            </a:pPr>
            <a:r>
              <a:rPr lang="tr-TR" dirty="0"/>
              <a:t>İlk 4 yıllık yatırım döneminde ise bu tutarın yüzde 50 sini kullanabiliriz.</a:t>
            </a:r>
          </a:p>
          <a:p>
            <a:pPr marL="0" indent="0" algn="just">
              <a:buNone/>
            </a:pPr>
            <a:r>
              <a:rPr lang="tr-TR" dirty="0"/>
              <a:t>Toplam  Yatırım Katkı Tutarı: 15.653.986,00*0,50*0,50=(3.913.496,50-TL)</a:t>
            </a:r>
          </a:p>
          <a:p>
            <a:pPr algn="just"/>
            <a:endParaRPr lang="tr-TR" dirty="0"/>
          </a:p>
        </p:txBody>
      </p:sp>
    </p:spTree>
    <p:extLst>
      <p:ext uri="{BB962C8B-B14F-4D97-AF65-F5344CB8AC3E}">
        <p14:creationId xmlns:p14="http://schemas.microsoft.com/office/powerpoint/2010/main" val="351621641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CF72CAC-A925-D48B-044A-924509236171}"/>
              </a:ext>
            </a:extLst>
          </p:cNvPr>
          <p:cNvSpPr>
            <a:spLocks noGrp="1"/>
          </p:cNvSpPr>
          <p:nvPr>
            <p:ph idx="1"/>
          </p:nvPr>
        </p:nvSpPr>
        <p:spPr>
          <a:xfrm>
            <a:off x="885823" y="614363"/>
            <a:ext cx="10801351" cy="5943600"/>
          </a:xfrm>
        </p:spPr>
        <p:txBody>
          <a:bodyPr>
            <a:normAutofit fontScale="92500" lnSpcReduction="20000"/>
          </a:bodyPr>
          <a:lstStyle/>
          <a:p>
            <a:pPr algn="just"/>
            <a:r>
              <a:rPr lang="tr-TR" dirty="0"/>
              <a:t>Yeni teşvik sisteminde yatırım katkı tutarı süre olarak 10 yıl ile sınırlıdır. 4. Yılı yatırım dönemi 6 yılı işletme dönemidir. Kalan 3.913.496,50-TL ise işletme döneminde kullanılabilecek yatırım katkı tutarıdır.</a:t>
            </a:r>
          </a:p>
          <a:p>
            <a:pPr marL="0" indent="0" algn="just">
              <a:buNone/>
            </a:pPr>
            <a:r>
              <a:rPr lang="tr-TR" dirty="0"/>
              <a:t>Firma ilk 4 yıl kazancı olmasına karşılık indirim hakkını kullanmamıştır.</a:t>
            </a:r>
          </a:p>
          <a:p>
            <a:pPr marL="0" indent="0" algn="just">
              <a:buNone/>
            </a:pPr>
            <a:r>
              <a:rPr lang="tr-TR" dirty="0"/>
              <a:t>Kalan hakkı işletme döneminde 3.913.496,50-TL olacaktır.</a:t>
            </a:r>
          </a:p>
          <a:p>
            <a:pPr algn="just"/>
            <a:r>
              <a:rPr lang="tr-TR" dirty="0"/>
              <a:t>Şimdi bizim tevsi yatırımdan kazancımız  1.177.200-TL  </a:t>
            </a:r>
          </a:p>
          <a:p>
            <a:pPr marL="0" indent="0" algn="just">
              <a:buNone/>
            </a:pPr>
            <a:r>
              <a:rPr lang="tr-TR" dirty="0"/>
              <a:t>9.150.000-TL-1.177.200-TL=7.972.800-TL Diğer faaliyetler nedeniyle kazancımız işletme döneminde olduğumuzdan biz bu tutara indirimli kurumlar vergisi uygulamayacağız. </a:t>
            </a:r>
          </a:p>
          <a:p>
            <a:pPr algn="just"/>
            <a:r>
              <a:rPr lang="tr-TR" dirty="0"/>
              <a:t>Tevsi (ANA) yatırım kazancına uygularsak </a:t>
            </a:r>
          </a:p>
          <a:p>
            <a:pPr marL="0" indent="0" algn="just">
              <a:buNone/>
            </a:pPr>
            <a:r>
              <a:rPr lang="tr-TR" dirty="0"/>
              <a:t>Normal oran: 1.177.200-TL  *0,25=294.300-TL</a:t>
            </a:r>
          </a:p>
          <a:p>
            <a:pPr marL="0" indent="0" algn="just">
              <a:buNone/>
            </a:pPr>
            <a:r>
              <a:rPr lang="tr-TR" dirty="0"/>
              <a:t>İndirimli oran: 1.177.200-TL *10/100=1.177.200-TL</a:t>
            </a:r>
          </a:p>
          <a:p>
            <a:pPr marL="0" indent="0" algn="just">
              <a:buNone/>
            </a:pPr>
            <a:r>
              <a:rPr lang="tr-TR" dirty="0"/>
              <a:t>FARK:882.900-TL </a:t>
            </a:r>
          </a:p>
          <a:p>
            <a:pPr marL="0" indent="0" algn="just">
              <a:buNone/>
            </a:pPr>
            <a:r>
              <a:rPr lang="tr-TR" dirty="0"/>
              <a:t>Bu tutar bizim yani tevsi yatırım nedeniyle yaptığımız harcama karşılığında ödemeyeceğimiz vergi yani yatırım katkı tutarıdır.</a:t>
            </a:r>
          </a:p>
          <a:p>
            <a:pPr marL="0" indent="0" algn="just">
              <a:buNone/>
            </a:pPr>
            <a:endParaRPr lang="tr-TR" dirty="0"/>
          </a:p>
          <a:p>
            <a:pPr algn="just"/>
            <a:endParaRPr lang="tr-TR" dirty="0"/>
          </a:p>
        </p:txBody>
      </p:sp>
    </p:spTree>
    <p:extLst>
      <p:ext uri="{BB962C8B-B14F-4D97-AF65-F5344CB8AC3E}">
        <p14:creationId xmlns:p14="http://schemas.microsoft.com/office/powerpoint/2010/main" val="171871422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96FB4F3-3042-0930-C017-E696C25291AA}"/>
              </a:ext>
            </a:extLst>
          </p:cNvPr>
          <p:cNvSpPr>
            <a:spLocks noGrp="1"/>
          </p:cNvSpPr>
          <p:nvPr>
            <p:ph idx="1"/>
          </p:nvPr>
        </p:nvSpPr>
        <p:spPr>
          <a:xfrm>
            <a:off x="685800" y="714375"/>
            <a:ext cx="10668000" cy="5462588"/>
          </a:xfrm>
        </p:spPr>
        <p:txBody>
          <a:bodyPr>
            <a:normAutofit fontScale="92500" lnSpcReduction="10000"/>
          </a:bodyPr>
          <a:lstStyle/>
          <a:p>
            <a:r>
              <a:rPr lang="tr-TR" dirty="0"/>
              <a:t>Bizim ana faaliyet dışındaki tüm gelirimiz diğer faaliyetlerden elde edilen geliridir. Ancak işletme döneminde olduğumuzdan bu gelire normal oran uygulanacaktır.</a:t>
            </a:r>
          </a:p>
          <a:p>
            <a:pPr marL="0" indent="0">
              <a:buNone/>
            </a:pPr>
            <a:r>
              <a:rPr lang="tr-TR" dirty="0"/>
              <a:t>Normal oran: 7.972.800-TL *0,25=1.993.200-TL</a:t>
            </a:r>
          </a:p>
          <a:p>
            <a:r>
              <a:rPr lang="tr-TR" dirty="0"/>
              <a:t>Diğer Faaliyet Geliri İçin 4 Yıl Sınırı Var Bu Süredeki Hakkımız: 3.913.496,50</a:t>
            </a:r>
          </a:p>
          <a:p>
            <a:pPr marL="0" indent="0">
              <a:buNone/>
            </a:pPr>
            <a:r>
              <a:rPr lang="tr-TR" dirty="0"/>
              <a:t>Bu tutarı kullanmadığımız için artık süre hak düşürücü süre olacaktır. Bu tutar artık kullanılamaz.</a:t>
            </a:r>
          </a:p>
          <a:p>
            <a:pPr marL="0" indent="0">
              <a:buNone/>
            </a:pPr>
            <a:r>
              <a:rPr lang="tr-TR" dirty="0"/>
              <a:t>Kalan 3.913.496,50-TL tutarından 2029 döneminde 882.900-TL sini kulanmış olacağız.</a:t>
            </a:r>
          </a:p>
          <a:p>
            <a:pPr marL="0" indent="0">
              <a:buNone/>
            </a:pPr>
            <a:r>
              <a:rPr lang="tr-TR" dirty="0"/>
              <a:t>Kalan: 3.913.496,50-TL- 882.900-TL=3.030.596,50 olacaktır.</a:t>
            </a:r>
          </a:p>
          <a:p>
            <a:pPr marL="0" indent="0">
              <a:buNone/>
            </a:pPr>
            <a:r>
              <a:rPr lang="tr-TR" dirty="0"/>
              <a:t>3.913.496,50-TL tutarını 2029 dönemi dahil 6 dönem içinde kullanmalıyız. </a:t>
            </a:r>
          </a:p>
          <a:p>
            <a:r>
              <a:rPr lang="tr-TR" dirty="0"/>
              <a:t>Burada aradaki yıllarda kazanç yoksa süre uzar mı 10 yıl sınır olduğu için uzamayacaktır. 10 yıllık sürede hak düşürücü süre olacaktır.</a:t>
            </a:r>
          </a:p>
          <a:p>
            <a:endParaRPr lang="tr-TR" dirty="0"/>
          </a:p>
        </p:txBody>
      </p:sp>
    </p:spTree>
    <p:extLst>
      <p:ext uri="{BB962C8B-B14F-4D97-AF65-F5344CB8AC3E}">
        <p14:creationId xmlns:p14="http://schemas.microsoft.com/office/powerpoint/2010/main" val="120671639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EF618966-480A-5566-4165-8A1FFEFDD427}"/>
              </a:ext>
            </a:extLst>
          </p:cNvPr>
          <p:cNvGraphicFramePr>
            <a:graphicFrameLocks noGrp="1"/>
          </p:cNvGraphicFramePr>
          <p:nvPr>
            <p:extLst>
              <p:ext uri="{D42A27DB-BD31-4B8C-83A1-F6EECF244321}">
                <p14:modId xmlns:p14="http://schemas.microsoft.com/office/powerpoint/2010/main" val="80622386"/>
              </p:ext>
            </p:extLst>
          </p:nvPr>
        </p:nvGraphicFramePr>
        <p:xfrm>
          <a:off x="1000125" y="571500"/>
          <a:ext cx="10424496" cy="5847393"/>
        </p:xfrm>
        <a:graphic>
          <a:graphicData uri="http://schemas.openxmlformats.org/drawingml/2006/table">
            <a:tbl>
              <a:tblPr firstRow="1" firstCol="1" bandRow="1">
                <a:tableStyleId>{5C22544A-7EE6-4342-B048-85BDC9FD1C3A}</a:tableStyleId>
              </a:tblPr>
              <a:tblGrid>
                <a:gridCol w="8533735">
                  <a:extLst>
                    <a:ext uri="{9D8B030D-6E8A-4147-A177-3AD203B41FA5}">
                      <a16:colId xmlns:a16="http://schemas.microsoft.com/office/drawing/2014/main" val="1265206410"/>
                    </a:ext>
                  </a:extLst>
                </a:gridCol>
                <a:gridCol w="1890761">
                  <a:extLst>
                    <a:ext uri="{9D8B030D-6E8A-4147-A177-3AD203B41FA5}">
                      <a16:colId xmlns:a16="http://schemas.microsoft.com/office/drawing/2014/main" val="200408596"/>
                    </a:ext>
                  </a:extLst>
                </a:gridCol>
              </a:tblGrid>
              <a:tr h="231839">
                <a:tc>
                  <a:txBody>
                    <a:bodyPr/>
                    <a:lstStyle/>
                    <a:p>
                      <a:pPr>
                        <a:lnSpc>
                          <a:spcPct val="115000"/>
                        </a:lnSpc>
                        <a:spcAft>
                          <a:spcPts val="800"/>
                        </a:spcAft>
                        <a:buNone/>
                      </a:pPr>
                      <a:r>
                        <a:rPr lang="tr-TR" sz="1400" kern="0" dirty="0">
                          <a:effectLst/>
                        </a:rPr>
                        <a:t>Teşvik Belgesi Numarası</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400" kern="0">
                          <a:effectLst/>
                        </a:rPr>
                        <a:t>37555</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1417599409"/>
                  </a:ext>
                </a:extLst>
              </a:tr>
              <a:tr h="231839">
                <a:tc>
                  <a:txBody>
                    <a:bodyPr/>
                    <a:lstStyle/>
                    <a:p>
                      <a:pPr>
                        <a:lnSpc>
                          <a:spcPct val="115000"/>
                        </a:lnSpc>
                        <a:spcAft>
                          <a:spcPts val="800"/>
                        </a:spcAft>
                        <a:buNone/>
                      </a:pPr>
                      <a:r>
                        <a:rPr lang="tr-TR" sz="1400" kern="0" dirty="0">
                          <a:effectLst/>
                        </a:rPr>
                        <a:t>Teşvik Belgesinin Hangi Karara göre Düzenlendiği</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400" kern="0">
                          <a:effectLst/>
                        </a:rPr>
                        <a:t>2025/9903</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4055069027"/>
                  </a:ext>
                </a:extLst>
              </a:tr>
              <a:tr h="231839">
                <a:tc>
                  <a:txBody>
                    <a:bodyPr/>
                    <a:lstStyle/>
                    <a:p>
                      <a:pPr>
                        <a:lnSpc>
                          <a:spcPct val="115000"/>
                        </a:lnSpc>
                        <a:spcAft>
                          <a:spcPts val="800"/>
                        </a:spcAft>
                        <a:buNone/>
                      </a:pPr>
                      <a:r>
                        <a:rPr lang="tr-TR" sz="1400" kern="0" dirty="0">
                          <a:effectLst/>
                        </a:rPr>
                        <a:t>Yatırıma Başlama tarihi</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400" kern="0">
                          <a:effectLst/>
                        </a:rPr>
                        <a:t>10.08.2025</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2749029075"/>
                  </a:ext>
                </a:extLst>
              </a:tr>
              <a:tr h="231839">
                <a:tc>
                  <a:txBody>
                    <a:bodyPr/>
                    <a:lstStyle/>
                    <a:p>
                      <a:pPr>
                        <a:lnSpc>
                          <a:spcPct val="115000"/>
                        </a:lnSpc>
                        <a:spcAft>
                          <a:spcPts val="800"/>
                        </a:spcAft>
                        <a:buNone/>
                      </a:pPr>
                      <a:r>
                        <a:rPr lang="tr-TR" sz="1400" kern="0" dirty="0">
                          <a:effectLst/>
                        </a:rPr>
                        <a:t>Yatırım Türü 1</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400" kern="0">
                          <a:effectLst/>
                        </a:rPr>
                        <a:t>TEVSİ</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2813380352"/>
                  </a:ext>
                </a:extLst>
              </a:tr>
              <a:tr h="231839">
                <a:tc>
                  <a:txBody>
                    <a:bodyPr/>
                    <a:lstStyle/>
                    <a:p>
                      <a:pPr>
                        <a:lnSpc>
                          <a:spcPct val="115000"/>
                        </a:lnSpc>
                        <a:spcAft>
                          <a:spcPts val="800"/>
                        </a:spcAft>
                        <a:buNone/>
                      </a:pPr>
                      <a:r>
                        <a:rPr lang="tr-TR" sz="1400" kern="0" dirty="0">
                          <a:effectLst/>
                        </a:rPr>
                        <a:t>Yatırım Türü 2</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400" kern="0">
                          <a:effectLst/>
                        </a:rPr>
                        <a:t>Bölgesel</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3542139291"/>
                  </a:ext>
                </a:extLst>
              </a:tr>
              <a:tr h="231839">
                <a:tc>
                  <a:txBody>
                    <a:bodyPr/>
                    <a:lstStyle/>
                    <a:p>
                      <a:pPr>
                        <a:lnSpc>
                          <a:spcPct val="115000"/>
                        </a:lnSpc>
                        <a:spcAft>
                          <a:spcPts val="800"/>
                        </a:spcAft>
                        <a:buNone/>
                      </a:pPr>
                      <a:r>
                        <a:rPr lang="tr-TR" sz="1400" kern="0" dirty="0">
                          <a:effectLst/>
                        </a:rPr>
                        <a:t>Toplam Yatırım harcaması </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400" kern="0">
                          <a:effectLst/>
                        </a:rPr>
                        <a:t>15.653.986,00</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326986897"/>
                  </a:ext>
                </a:extLst>
              </a:tr>
              <a:tr h="231839">
                <a:tc>
                  <a:txBody>
                    <a:bodyPr/>
                    <a:lstStyle/>
                    <a:p>
                      <a:pPr>
                        <a:lnSpc>
                          <a:spcPct val="115000"/>
                        </a:lnSpc>
                        <a:spcAft>
                          <a:spcPts val="800"/>
                        </a:spcAft>
                        <a:buNone/>
                      </a:pPr>
                      <a:r>
                        <a:rPr lang="tr-TR" sz="1400" kern="0" dirty="0">
                          <a:effectLst/>
                        </a:rPr>
                        <a:t>yatırıma katkı Oranı</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400" kern="0">
                          <a:effectLst/>
                        </a:rPr>
                        <a:t>50</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4073481947"/>
                  </a:ext>
                </a:extLst>
              </a:tr>
              <a:tr h="231839">
                <a:tc>
                  <a:txBody>
                    <a:bodyPr/>
                    <a:lstStyle/>
                    <a:p>
                      <a:pPr>
                        <a:lnSpc>
                          <a:spcPct val="115000"/>
                        </a:lnSpc>
                        <a:spcAft>
                          <a:spcPts val="800"/>
                        </a:spcAft>
                        <a:buNone/>
                      </a:pPr>
                      <a:r>
                        <a:rPr lang="tr-TR" sz="1400" kern="0" dirty="0">
                          <a:effectLst/>
                        </a:rPr>
                        <a:t>Vergi İndirim Oranı</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400" kern="0">
                          <a:effectLst/>
                        </a:rPr>
                        <a:t>60</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3229246628"/>
                  </a:ext>
                </a:extLst>
              </a:tr>
              <a:tr h="231839">
                <a:tc>
                  <a:txBody>
                    <a:bodyPr/>
                    <a:lstStyle/>
                    <a:p>
                      <a:pPr>
                        <a:lnSpc>
                          <a:spcPct val="115000"/>
                        </a:lnSpc>
                        <a:spcAft>
                          <a:spcPts val="800"/>
                        </a:spcAft>
                        <a:buNone/>
                      </a:pPr>
                      <a:r>
                        <a:rPr lang="tr-TR" sz="1400" kern="0">
                          <a:effectLst/>
                        </a:rPr>
                        <a:t>Yatırımın Yapıldığı Bölge</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400" kern="0">
                          <a:effectLst/>
                        </a:rPr>
                        <a:t>2. BÖLGE</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3096558336"/>
                  </a:ext>
                </a:extLst>
              </a:tr>
              <a:tr h="231839">
                <a:tc>
                  <a:txBody>
                    <a:bodyPr/>
                    <a:lstStyle/>
                    <a:p>
                      <a:pPr>
                        <a:lnSpc>
                          <a:spcPct val="115000"/>
                        </a:lnSpc>
                        <a:spcAft>
                          <a:spcPts val="800"/>
                        </a:spcAft>
                        <a:buNone/>
                      </a:pPr>
                      <a:r>
                        <a:rPr lang="tr-TR" sz="1400" kern="0" dirty="0">
                          <a:effectLst/>
                        </a:rPr>
                        <a:t>İndirimli KV Oranı</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400" kern="0">
                          <a:effectLst/>
                        </a:rPr>
                        <a:t>10</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4058475045"/>
                  </a:ext>
                </a:extLst>
              </a:tr>
              <a:tr h="231839">
                <a:tc>
                  <a:txBody>
                    <a:bodyPr/>
                    <a:lstStyle/>
                    <a:p>
                      <a:pPr>
                        <a:lnSpc>
                          <a:spcPct val="115000"/>
                        </a:lnSpc>
                        <a:spcAft>
                          <a:spcPts val="800"/>
                        </a:spcAft>
                        <a:buNone/>
                      </a:pPr>
                      <a:r>
                        <a:rPr lang="tr-TR" sz="1400" kern="0" dirty="0">
                          <a:effectLst/>
                        </a:rPr>
                        <a:t>Toplam Yatırıma Katkı Tutarı</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400" kern="0">
                          <a:effectLst/>
                        </a:rPr>
                        <a:t>7.826.993</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1077203013"/>
                  </a:ext>
                </a:extLst>
              </a:tr>
              <a:tr h="231839">
                <a:tc>
                  <a:txBody>
                    <a:bodyPr/>
                    <a:lstStyle/>
                    <a:p>
                      <a:pPr>
                        <a:lnSpc>
                          <a:spcPct val="115000"/>
                        </a:lnSpc>
                        <a:spcAft>
                          <a:spcPts val="800"/>
                        </a:spcAft>
                        <a:buNone/>
                      </a:pPr>
                      <a:r>
                        <a:rPr lang="tr-TR" sz="1400" kern="0" dirty="0">
                          <a:effectLst/>
                        </a:rPr>
                        <a:t>Cari Yılda Fiilen Gerçekleştirilen Yatırım Harcaması Tutarı </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400" kern="0">
                          <a:effectLst/>
                        </a:rPr>
                        <a:t>3.500.000</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2682396234"/>
                  </a:ext>
                </a:extLst>
              </a:tr>
              <a:tr h="231839">
                <a:tc>
                  <a:txBody>
                    <a:bodyPr/>
                    <a:lstStyle/>
                    <a:p>
                      <a:pPr>
                        <a:lnSpc>
                          <a:spcPct val="115000"/>
                        </a:lnSpc>
                        <a:spcAft>
                          <a:spcPts val="800"/>
                        </a:spcAft>
                        <a:buNone/>
                      </a:pPr>
                      <a:r>
                        <a:rPr lang="tr-TR" sz="1400" kern="0" dirty="0">
                          <a:effectLst/>
                        </a:rPr>
                        <a:t>Fiilen Gerçekleştirilen Yatırım Harcaması(Yatırımın Başlangıcından itibaren)</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400" kern="0">
                          <a:effectLst/>
                        </a:rPr>
                        <a:t>8.500.000</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2111002977"/>
                  </a:ext>
                </a:extLst>
              </a:tr>
              <a:tr h="231839">
                <a:tc>
                  <a:txBody>
                    <a:bodyPr/>
                    <a:lstStyle/>
                    <a:p>
                      <a:pPr>
                        <a:lnSpc>
                          <a:spcPct val="115000"/>
                        </a:lnSpc>
                        <a:spcAft>
                          <a:spcPts val="800"/>
                        </a:spcAft>
                        <a:buNone/>
                      </a:pPr>
                      <a:r>
                        <a:rPr lang="tr-TR" sz="1400" kern="0" dirty="0">
                          <a:effectLst/>
                        </a:rPr>
                        <a:t>Fiili Yatırım Harcaması Nedeniyle Hak Kazanılan Yatırıma Katkı Tutarı</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400" kern="0">
                          <a:effectLst/>
                        </a:rPr>
                        <a:t>4.250.000</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2076295993"/>
                  </a:ext>
                </a:extLst>
              </a:tr>
              <a:tr h="231839">
                <a:tc>
                  <a:txBody>
                    <a:bodyPr/>
                    <a:lstStyle/>
                    <a:p>
                      <a:pPr>
                        <a:lnSpc>
                          <a:spcPct val="115000"/>
                        </a:lnSpc>
                        <a:spcAft>
                          <a:spcPts val="800"/>
                        </a:spcAft>
                        <a:buNone/>
                      </a:pPr>
                      <a:r>
                        <a:rPr lang="tr-TR" sz="1400" kern="0" dirty="0">
                          <a:effectLst/>
                        </a:rPr>
                        <a:t>Endekslenmiş Tutarlar dahil Fiili yatırım Harcaması Nedeniyle Hak Kazanılan Yatırıma Katkı Tutarı</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400" kern="0">
                          <a:effectLst/>
                        </a:rPr>
                        <a:t>4.250.000</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3599542224"/>
                  </a:ext>
                </a:extLst>
              </a:tr>
              <a:tr h="474788">
                <a:tc>
                  <a:txBody>
                    <a:bodyPr/>
                    <a:lstStyle/>
                    <a:p>
                      <a:pPr>
                        <a:lnSpc>
                          <a:spcPct val="115000"/>
                        </a:lnSpc>
                        <a:spcAft>
                          <a:spcPts val="800"/>
                        </a:spcAft>
                        <a:buNone/>
                      </a:pPr>
                      <a:r>
                        <a:rPr lang="tr-TR" sz="1400" kern="0" dirty="0">
                          <a:effectLst/>
                        </a:rPr>
                        <a:t>Önceki Dönemlerde </a:t>
                      </a:r>
                      <a:r>
                        <a:rPr lang="tr-TR" sz="1400" kern="0" dirty="0" err="1">
                          <a:effectLst/>
                        </a:rPr>
                        <a:t>Yaralanılan</a:t>
                      </a:r>
                      <a:r>
                        <a:rPr lang="tr-TR" sz="1400" kern="0" dirty="0">
                          <a:effectLst/>
                        </a:rPr>
                        <a:t> Yatırıma Katkı Tutarı(Yatırımdan Elde Edilen Kazançlar Nedeniyle)</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400" kern="0">
                          <a:effectLst/>
                        </a:rPr>
                        <a:t>0</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792442797"/>
                  </a:ext>
                </a:extLst>
              </a:tr>
              <a:tr h="474788">
                <a:tc>
                  <a:txBody>
                    <a:bodyPr/>
                    <a:lstStyle/>
                    <a:p>
                      <a:pPr>
                        <a:lnSpc>
                          <a:spcPct val="115000"/>
                        </a:lnSpc>
                        <a:spcAft>
                          <a:spcPts val="800"/>
                        </a:spcAft>
                        <a:buNone/>
                      </a:pPr>
                      <a:r>
                        <a:rPr lang="tr-TR" sz="1400" kern="0" dirty="0">
                          <a:effectLst/>
                        </a:rPr>
                        <a:t>Önceki Dönemlerde </a:t>
                      </a:r>
                      <a:r>
                        <a:rPr lang="tr-TR" sz="1400" kern="0" dirty="0" err="1">
                          <a:effectLst/>
                        </a:rPr>
                        <a:t>Yaralanılan</a:t>
                      </a:r>
                      <a:r>
                        <a:rPr lang="tr-TR" sz="1400" kern="0" dirty="0">
                          <a:effectLst/>
                        </a:rPr>
                        <a:t> Yatırıma Katkı Tutarı(Diğer Faaliyetlerden Elde Edilen Kazançlar Nedeniyle)</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400" kern="0">
                          <a:effectLst/>
                        </a:rPr>
                        <a:t>0</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256877499"/>
                  </a:ext>
                </a:extLst>
              </a:tr>
              <a:tr h="231839">
                <a:tc>
                  <a:txBody>
                    <a:bodyPr/>
                    <a:lstStyle/>
                    <a:p>
                      <a:pPr>
                        <a:lnSpc>
                          <a:spcPct val="115000"/>
                        </a:lnSpc>
                        <a:spcAft>
                          <a:spcPts val="800"/>
                        </a:spcAft>
                        <a:buNone/>
                      </a:pPr>
                      <a:r>
                        <a:rPr lang="tr-TR" sz="1400" kern="0" dirty="0">
                          <a:effectLst/>
                        </a:rPr>
                        <a:t>Önceki Dönemlerde </a:t>
                      </a:r>
                      <a:r>
                        <a:rPr lang="tr-TR" sz="1400" kern="0" dirty="0" err="1">
                          <a:effectLst/>
                        </a:rPr>
                        <a:t>Yaralanılan</a:t>
                      </a:r>
                      <a:r>
                        <a:rPr lang="tr-TR" sz="1400" kern="0" dirty="0">
                          <a:effectLst/>
                        </a:rPr>
                        <a:t> Toplam Yatırıma Katkı Tutarı</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400" kern="0">
                          <a:effectLst/>
                        </a:rPr>
                        <a:t>0</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3321380794"/>
                  </a:ext>
                </a:extLst>
              </a:tr>
              <a:tr h="231839">
                <a:tc>
                  <a:txBody>
                    <a:bodyPr/>
                    <a:lstStyle/>
                    <a:p>
                      <a:pPr>
                        <a:lnSpc>
                          <a:spcPct val="115000"/>
                        </a:lnSpc>
                        <a:spcAft>
                          <a:spcPts val="800"/>
                        </a:spcAft>
                        <a:buNone/>
                      </a:pPr>
                      <a:r>
                        <a:rPr lang="tr-TR" sz="1400" kern="0" dirty="0">
                          <a:effectLst/>
                        </a:rPr>
                        <a:t>Cari Dönemde Yararlanılan Yatırıma Katkı Tutarı(Yatırımdan Elde Edilen Kazançlar Nedeniyle)</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400" kern="0">
                          <a:effectLst/>
                        </a:rPr>
                        <a:t>882.900</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1429365129"/>
                  </a:ext>
                </a:extLst>
              </a:tr>
              <a:tr h="474788">
                <a:tc>
                  <a:txBody>
                    <a:bodyPr/>
                    <a:lstStyle/>
                    <a:p>
                      <a:pPr>
                        <a:lnSpc>
                          <a:spcPct val="115000"/>
                        </a:lnSpc>
                        <a:spcAft>
                          <a:spcPts val="800"/>
                        </a:spcAft>
                        <a:buNone/>
                      </a:pPr>
                      <a:r>
                        <a:rPr lang="tr-TR" sz="1400" kern="0" dirty="0">
                          <a:effectLst/>
                        </a:rPr>
                        <a:t>Cari Dönemde Yararlanılan Yatırıma Katkı Tutarı(Diğer Faaliyetlerden Elde Edilen Kazançlar Nedeniyle)</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400" kern="0" dirty="0">
                          <a:effectLst/>
                        </a:rPr>
                        <a:t>0</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1884944144"/>
                  </a:ext>
                </a:extLst>
              </a:tr>
              <a:tr h="231839">
                <a:tc>
                  <a:txBody>
                    <a:bodyPr/>
                    <a:lstStyle/>
                    <a:p>
                      <a:pPr>
                        <a:lnSpc>
                          <a:spcPct val="115000"/>
                        </a:lnSpc>
                        <a:spcAft>
                          <a:spcPts val="800"/>
                        </a:spcAft>
                        <a:buNone/>
                      </a:pPr>
                      <a:r>
                        <a:rPr lang="tr-TR" sz="1400" kern="0" dirty="0">
                          <a:effectLst/>
                        </a:rPr>
                        <a:t>Cari Dönemde Yararlanılan Toplam Yatırıma Katkı Tutarı</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400" kern="0" dirty="0">
                          <a:effectLst/>
                        </a:rPr>
                        <a:t>882.900</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3859916627"/>
                  </a:ext>
                </a:extLst>
              </a:tr>
              <a:tr h="231839">
                <a:tc>
                  <a:txBody>
                    <a:bodyPr/>
                    <a:lstStyle/>
                    <a:p>
                      <a:pPr>
                        <a:lnSpc>
                          <a:spcPct val="115000"/>
                        </a:lnSpc>
                        <a:spcAft>
                          <a:spcPts val="800"/>
                        </a:spcAft>
                        <a:buNone/>
                      </a:pPr>
                      <a:r>
                        <a:rPr lang="tr-TR" sz="1400" kern="0">
                          <a:effectLst/>
                        </a:rPr>
                        <a:t>Cari Dönem Dahil Olmak Üzere Yararlanılan Toplam Yatırıma Katkı Tutarı</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tc>
                  <a:txBody>
                    <a:bodyPr/>
                    <a:lstStyle/>
                    <a:p>
                      <a:pPr algn="r">
                        <a:lnSpc>
                          <a:spcPct val="115000"/>
                        </a:lnSpc>
                        <a:spcAft>
                          <a:spcPts val="800"/>
                        </a:spcAft>
                        <a:buNone/>
                      </a:pPr>
                      <a:r>
                        <a:rPr lang="tr-TR" sz="1400" kern="0" dirty="0">
                          <a:effectLst/>
                        </a:rPr>
                        <a:t>882.900</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2063" marR="42063" marT="0" marB="0" anchor="b"/>
                </a:tc>
                <a:extLst>
                  <a:ext uri="{0D108BD9-81ED-4DB2-BD59-A6C34878D82A}">
                    <a16:rowId xmlns:a16="http://schemas.microsoft.com/office/drawing/2014/main" val="4077520210"/>
                  </a:ext>
                </a:extLst>
              </a:tr>
            </a:tbl>
          </a:graphicData>
        </a:graphic>
      </p:graphicFrame>
    </p:spTree>
    <p:extLst>
      <p:ext uri="{BB962C8B-B14F-4D97-AF65-F5344CB8AC3E}">
        <p14:creationId xmlns:p14="http://schemas.microsoft.com/office/powerpoint/2010/main" val="41372864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ED4D659-EAE9-07AE-E9AC-2303FE8EE5C9}"/>
              </a:ext>
            </a:extLst>
          </p:cNvPr>
          <p:cNvSpPr>
            <a:spLocks noGrp="1"/>
          </p:cNvSpPr>
          <p:nvPr>
            <p:ph idx="1"/>
          </p:nvPr>
        </p:nvSpPr>
        <p:spPr>
          <a:xfrm>
            <a:off x="614363" y="442913"/>
            <a:ext cx="10972799" cy="6115050"/>
          </a:xfrm>
        </p:spPr>
        <p:txBody>
          <a:bodyPr>
            <a:normAutofit fontScale="85000" lnSpcReduction="20000"/>
          </a:bodyPr>
          <a:lstStyle/>
          <a:p>
            <a:pPr marL="0" indent="0" algn="just">
              <a:buNone/>
            </a:pPr>
            <a:r>
              <a:rPr lang="tr-TR" b="1" dirty="0"/>
              <a:t>ÖRNEK-5: YENİ TEŞVİK BELGESİNE SAHİP AYNI ANDA ÜRETİM VE İHRACAT KAZANCI OLAN FİRMANIN İNDİRİMLİ KURUMLAR VERGİSİ UYGULAMASI </a:t>
            </a:r>
          </a:p>
          <a:p>
            <a:pPr marL="0" indent="0" algn="just">
              <a:buNone/>
            </a:pPr>
            <a:r>
              <a:rPr lang="tr-TR" dirty="0"/>
              <a:t>ADA firmasının mevcut yatırımını büyütecek şekilde organize sanayi bölgesinde aldığı arsa üzerine yeni bir yatırım yapmaktadır. Mevcut üretimi de devam etmektedir. Komple  yatırım   kapsamında    yatırım teşvik belgesine sahiptir. Firma yatırım dönemindedir. Yani yatırım henüz tamamlanmamış işletme döneminde geçilmemiştir. Buna karşılık firmanın yaptığı harcamalardan kazanç elde etmiştir.</a:t>
            </a:r>
          </a:p>
          <a:p>
            <a:pPr marL="0" indent="0" algn="just">
              <a:buNone/>
            </a:pPr>
            <a:r>
              <a:rPr lang="tr-TR" dirty="0"/>
              <a:t>Teşvik belgesi  bilgileri:</a:t>
            </a:r>
          </a:p>
          <a:p>
            <a:pPr algn="just"/>
            <a:r>
              <a:rPr lang="tr-TR" dirty="0"/>
              <a:t>Yatırıma Başlama Tarihi: 10.08.2025 (02.08.2025 tarihinden sonradır. Yani yeni uygulamaya tabidir.)</a:t>
            </a:r>
          </a:p>
          <a:p>
            <a:pPr algn="just"/>
            <a:r>
              <a:rPr lang="tr-TR" dirty="0"/>
              <a:t>Yatırım Türü: Komple (Firmanın mevcut işletme kapasitesini ilave yeni yatırımdır.)</a:t>
            </a:r>
          </a:p>
          <a:p>
            <a:pPr algn="just"/>
            <a:r>
              <a:rPr lang="tr-TR" dirty="0"/>
              <a:t>Belge no:48577</a:t>
            </a:r>
          </a:p>
          <a:p>
            <a:pPr algn="just"/>
            <a:r>
              <a:rPr lang="tr-TR" dirty="0"/>
              <a:t>Toplam Yatırım Harcaması  (HEDEF) : 15.653.986,00</a:t>
            </a:r>
          </a:p>
          <a:p>
            <a:pPr algn="just"/>
            <a:r>
              <a:rPr lang="tr-TR" dirty="0"/>
              <a:t>Yatırım Katkı Oranı:50</a:t>
            </a:r>
          </a:p>
          <a:p>
            <a:pPr algn="just"/>
            <a:r>
              <a:rPr lang="tr-TR" dirty="0"/>
              <a:t>Vergi İndirim Oranı:60</a:t>
            </a:r>
          </a:p>
          <a:p>
            <a:pPr algn="just"/>
            <a:r>
              <a:rPr lang="tr-TR" dirty="0"/>
              <a:t>Kurumlar vergisi Oranı:0,25</a:t>
            </a:r>
          </a:p>
          <a:p>
            <a:pPr algn="just"/>
            <a:r>
              <a:rPr lang="tr-TR" dirty="0"/>
              <a:t>İndirimli Kurumlar Vergisi Oranı :25-(25*0,60=13,75)=10</a:t>
            </a:r>
          </a:p>
          <a:p>
            <a:pPr algn="just"/>
            <a:r>
              <a:rPr lang="tr-TR" dirty="0"/>
              <a:t>Toplam  Yatırım Katkı Tutarı: 15.653.986,00*0,50=7.826.993 </a:t>
            </a:r>
          </a:p>
          <a:p>
            <a:pPr algn="just"/>
            <a:endParaRPr lang="tr-TR" dirty="0"/>
          </a:p>
        </p:txBody>
      </p:sp>
    </p:spTree>
    <p:extLst>
      <p:ext uri="{BB962C8B-B14F-4D97-AF65-F5344CB8AC3E}">
        <p14:creationId xmlns:p14="http://schemas.microsoft.com/office/powerpoint/2010/main" val="263721516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98260575-1D7D-5CF4-AF0A-E829B601F0CF}"/>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C53D728-A3A4-5BEC-7B9D-5C45FEB40353}"/>
              </a:ext>
            </a:extLst>
          </p:cNvPr>
          <p:cNvSpPr>
            <a:spLocks noGrp="1"/>
          </p:cNvSpPr>
          <p:nvPr>
            <p:ph idx="1"/>
          </p:nvPr>
        </p:nvSpPr>
        <p:spPr>
          <a:xfrm>
            <a:off x="585789" y="585788"/>
            <a:ext cx="10972800" cy="5900737"/>
          </a:xfrm>
        </p:spPr>
        <p:txBody>
          <a:bodyPr>
            <a:normAutofit fontScale="85000" lnSpcReduction="20000"/>
          </a:bodyPr>
          <a:lstStyle/>
          <a:p>
            <a:pPr marL="0" indent="0" algn="just">
              <a:buNone/>
            </a:pPr>
            <a:r>
              <a:rPr lang="tr-TR" dirty="0"/>
              <a:t>7.826.993-TL firmanın hedeflediği yatırım harcamasını yaptığı takdirde ödemeyeceği vergidir. Aynı zamanda teşvik belgesinden elde edilen gelir nedeniyle faydalanabileceğin maksimum tutardır. Sınırıdır.</a:t>
            </a:r>
          </a:p>
          <a:p>
            <a:pPr algn="just"/>
            <a:r>
              <a:rPr lang="tr-TR" dirty="0"/>
              <a:t>Firmanın 3. Geçici vergi dönemi itibariyle  yaptığı harcama ve mizanda yer alan bilgiler aşağıdaki gibidir. Firma komple yatırım için yaptığı  harcamalar nedeniyle gelir elde etmiştir. </a:t>
            </a:r>
          </a:p>
          <a:p>
            <a:pPr marL="0" indent="0" algn="just">
              <a:buNone/>
            </a:pPr>
            <a:r>
              <a:rPr lang="tr-TR" dirty="0"/>
              <a:t>2025 3. Geçici vergi </a:t>
            </a:r>
          </a:p>
          <a:p>
            <a:pPr algn="just"/>
            <a:r>
              <a:rPr lang="tr-TR" dirty="0"/>
              <a:t>Yapılan Harcama Tutarı: 5.500.000-TL</a:t>
            </a:r>
          </a:p>
          <a:p>
            <a:pPr algn="just"/>
            <a:r>
              <a:rPr lang="tr-TR" dirty="0"/>
              <a:t>Ticari Bilanço Karı: 7.850.000-TL </a:t>
            </a:r>
          </a:p>
          <a:p>
            <a:pPr algn="just"/>
            <a:r>
              <a:rPr lang="tr-TR" dirty="0"/>
              <a:t>KKEG: 350.000-TL</a:t>
            </a:r>
          </a:p>
          <a:p>
            <a:pPr algn="just"/>
            <a:r>
              <a:rPr lang="tr-TR" dirty="0"/>
              <a:t>Matrah:8.200.000-TL</a:t>
            </a:r>
          </a:p>
          <a:p>
            <a:pPr algn="just"/>
            <a:r>
              <a:rPr lang="tr-TR" dirty="0"/>
              <a:t>Üretim faaliyetimden elde edilen kazanç:4.500.000-TL (Yani o üretim için yapılan gider ve maliyetten sonra kalan tutar)</a:t>
            </a:r>
          </a:p>
          <a:p>
            <a:pPr algn="just"/>
            <a:r>
              <a:rPr lang="tr-TR" dirty="0"/>
              <a:t>İhracattan elde edilen kazanç: 2.500.000-TL(Yani o üretim için yapılan gider ve maliyetten sonra kalan tutar) </a:t>
            </a:r>
          </a:p>
          <a:p>
            <a:pPr algn="just"/>
            <a:r>
              <a:rPr lang="tr-TR" dirty="0"/>
              <a:t>Komple yatırımdan elde edilen kazanç:1.000.000-TL ve bu tutarın 650.000-TL’si üretimden kalan 350.000-TL’si ihracattan kazançtır.</a:t>
            </a:r>
          </a:p>
          <a:p>
            <a:pPr algn="just"/>
            <a:endParaRPr lang="tr-TR" dirty="0"/>
          </a:p>
        </p:txBody>
      </p:sp>
    </p:spTree>
    <p:extLst>
      <p:ext uri="{BB962C8B-B14F-4D97-AF65-F5344CB8AC3E}">
        <p14:creationId xmlns:p14="http://schemas.microsoft.com/office/powerpoint/2010/main" val="279666374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1B752701-08AA-E13D-D226-095535EB6C7B}"/>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AD84394-7308-9A45-7F58-A45C47221054}"/>
              </a:ext>
            </a:extLst>
          </p:cNvPr>
          <p:cNvSpPr>
            <a:spLocks noGrp="1"/>
          </p:cNvSpPr>
          <p:nvPr>
            <p:ph idx="1"/>
          </p:nvPr>
        </p:nvSpPr>
        <p:spPr>
          <a:xfrm>
            <a:off x="700089" y="428625"/>
            <a:ext cx="10815636" cy="6057900"/>
          </a:xfrm>
        </p:spPr>
        <p:txBody>
          <a:bodyPr>
            <a:normAutofit fontScale="92500" lnSpcReduction="10000"/>
          </a:bodyPr>
          <a:lstStyle/>
          <a:p>
            <a:pPr marL="0" indent="0" algn="just">
              <a:buNone/>
            </a:pPr>
            <a:r>
              <a:rPr lang="tr-TR" dirty="0"/>
              <a:t>Yatırımdan yani ana faaliyetten elde edilen gelir nedeniyle bizim kullanabileceğimiz sınır yukarıda yer alan 7.826.993 -TL’nin %50’si yatırım döneminde kalan %50’si işletme döneminde kullanabilecektir.</a:t>
            </a:r>
          </a:p>
          <a:p>
            <a:pPr marL="0" indent="0" algn="just">
              <a:buNone/>
            </a:pPr>
            <a:r>
              <a:rPr lang="tr-TR" dirty="0"/>
              <a:t>Firmamızın diğer faaliyeti yani yatırımdan elde edilen gelir dışındaki tüm gelirleri diğer faaliyet geliri olarak kabul edilecektir.</a:t>
            </a:r>
          </a:p>
          <a:p>
            <a:pPr algn="just"/>
            <a:r>
              <a:rPr lang="tr-TR" dirty="0"/>
              <a:t>Burada iki sınırımız vardır.</a:t>
            </a:r>
          </a:p>
          <a:p>
            <a:pPr marL="0" indent="0" algn="just">
              <a:buNone/>
            </a:pPr>
            <a:r>
              <a:rPr lang="tr-TR" dirty="0"/>
              <a:t>1. Sınır gerçekleşen yatırım harcaması tutarının yarısı (5.500.000-TL*0,50=2.750.000)</a:t>
            </a:r>
          </a:p>
          <a:p>
            <a:pPr marL="0" indent="0" algn="just">
              <a:buNone/>
            </a:pPr>
            <a:r>
              <a:rPr lang="tr-TR" dirty="0"/>
              <a:t>2. Sınır teşvik belgesi üzerinde hedeflenen yatırım harcaması üzerinden hesaplanacak yatırım katkı Tutarının bakanlar kurulunca belirlenen oranı dikkate alınarak bu oran önce %50</a:t>
            </a:r>
          </a:p>
          <a:p>
            <a:pPr marL="0" indent="0" algn="just">
              <a:buNone/>
            </a:pPr>
            <a:r>
              <a:rPr lang="tr-TR" b="1" dirty="0"/>
              <a:t>Toplam  Yatırım Katkı Tutarı: </a:t>
            </a:r>
          </a:p>
          <a:p>
            <a:pPr marL="0" indent="0" algn="ctr">
              <a:buNone/>
            </a:pPr>
            <a:r>
              <a:rPr lang="tr-TR" dirty="0"/>
              <a:t>15.653.986,00*0,50*0,50=(3.913.496,50-TL) </a:t>
            </a:r>
          </a:p>
          <a:p>
            <a:pPr marL="0" indent="0" algn="just">
              <a:buNone/>
            </a:pPr>
            <a:r>
              <a:rPr lang="tr-TR" dirty="0"/>
              <a:t>4 yıllık yatırım döneminde sınırdır. Kalan diğer 3.913.496,50-TL ise işletme döneminde kullanılabilir.</a:t>
            </a:r>
          </a:p>
          <a:p>
            <a:pPr algn="just"/>
            <a:endParaRPr lang="tr-TR" dirty="0"/>
          </a:p>
        </p:txBody>
      </p:sp>
    </p:spTree>
    <p:extLst>
      <p:ext uri="{BB962C8B-B14F-4D97-AF65-F5344CB8AC3E}">
        <p14:creationId xmlns:p14="http://schemas.microsoft.com/office/powerpoint/2010/main" val="74030212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8672383B-5BE8-6DA8-E4FB-6BC885051382}"/>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7887F43-97B0-0236-55AC-0F9F1E50490C}"/>
              </a:ext>
            </a:extLst>
          </p:cNvPr>
          <p:cNvSpPr>
            <a:spLocks noGrp="1"/>
          </p:cNvSpPr>
          <p:nvPr>
            <p:ph idx="1"/>
          </p:nvPr>
        </p:nvSpPr>
        <p:spPr>
          <a:xfrm>
            <a:off x="838200" y="1253331"/>
            <a:ext cx="10515600" cy="4351338"/>
          </a:xfrm>
        </p:spPr>
        <p:txBody>
          <a:bodyPr>
            <a:normAutofit fontScale="92500"/>
          </a:bodyPr>
          <a:lstStyle/>
          <a:p>
            <a:pPr marL="0" indent="0" algn="just">
              <a:buNone/>
            </a:pPr>
            <a:r>
              <a:rPr lang="tr-TR" dirty="0"/>
              <a:t>Bu tutarlardan hangisi az ise dikkate alınması gerekiyor. Buna göre 2.750.000-TL daha az olduğu için indirimli kurumlar vergisi matrahı indirim oranına bölünmesi ile bulunacaktır. Kurumlar vergisi oranı 0,25 ise 25*0,60=15 olduğuna göre 2.750.000/0,15=18.333.333-TL matraha indirimli kurumlar vergisi uygulayabiliriz.</a:t>
            </a:r>
          </a:p>
          <a:p>
            <a:pPr algn="just"/>
            <a:r>
              <a:rPr lang="tr-TR" dirty="0"/>
              <a:t>Üretim faaliyeti için matrah oran 0,24 olduğuna göre (24*0,60)=14,4 ise </a:t>
            </a:r>
          </a:p>
          <a:p>
            <a:pPr marL="0" indent="0" algn="just">
              <a:buNone/>
            </a:pPr>
            <a:r>
              <a:rPr lang="tr-TR" dirty="0"/>
              <a:t>2.750.000/0,144=19.097.222</a:t>
            </a:r>
          </a:p>
          <a:p>
            <a:pPr algn="just"/>
            <a:r>
              <a:rPr lang="tr-TR" dirty="0"/>
              <a:t>İhracat faaliyeti için   20*0,60=12 </a:t>
            </a:r>
          </a:p>
          <a:p>
            <a:pPr marL="0" indent="0" algn="just">
              <a:buNone/>
            </a:pPr>
            <a:r>
              <a:rPr lang="tr-TR" dirty="0"/>
              <a:t>2.750.000/0,12=22.916.666-TL</a:t>
            </a:r>
          </a:p>
          <a:p>
            <a:pPr marL="0" indent="0" algn="just">
              <a:buNone/>
            </a:pPr>
            <a:r>
              <a:rPr lang="tr-TR" dirty="0"/>
              <a:t>Matraha kadar indirimli kurumlar vergisi uygulayabiliriz.</a:t>
            </a:r>
          </a:p>
          <a:p>
            <a:pPr algn="just"/>
            <a:endParaRPr lang="tr-TR" dirty="0"/>
          </a:p>
        </p:txBody>
      </p:sp>
    </p:spTree>
    <p:extLst>
      <p:ext uri="{BB962C8B-B14F-4D97-AF65-F5344CB8AC3E}">
        <p14:creationId xmlns:p14="http://schemas.microsoft.com/office/powerpoint/2010/main" val="331472916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64970AB5-B603-31C9-3EF5-C46EA710D098}"/>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9E5035E-855B-350A-C269-7D1DAEC3C8C4}"/>
              </a:ext>
            </a:extLst>
          </p:cNvPr>
          <p:cNvSpPr>
            <a:spLocks noGrp="1"/>
          </p:cNvSpPr>
          <p:nvPr>
            <p:ph idx="1"/>
          </p:nvPr>
        </p:nvSpPr>
        <p:spPr>
          <a:xfrm>
            <a:off x="942974" y="771525"/>
            <a:ext cx="10410825" cy="5405438"/>
          </a:xfrm>
        </p:spPr>
        <p:txBody>
          <a:bodyPr>
            <a:normAutofit fontScale="85000" lnSpcReduction="20000"/>
          </a:bodyPr>
          <a:lstStyle/>
          <a:p>
            <a:pPr marL="0" indent="0" algn="just">
              <a:buNone/>
            </a:pPr>
            <a:r>
              <a:rPr lang="tr-TR" dirty="0"/>
              <a:t>Komple yatırımdan elde edilen kazancımız 1.000.000-TL olup bunun 650.000-TL’si üretimden elde edilen gelirdir. Kalan kısmı ise ihracattan elde edilen kazanç olacaktır. Dolayısıyla üretim faaliyetleri için yüzde 24 ihracat faaliyeti için yüzde 20 oranı dikkate alınacaktır.</a:t>
            </a:r>
          </a:p>
          <a:p>
            <a:pPr marL="0" indent="0" algn="just">
              <a:buNone/>
            </a:pPr>
            <a:r>
              <a:rPr lang="tr-TR" dirty="0"/>
              <a:t>Üretim faaliyetinden elde edilen toplam gelirimiz 4.500.000 matraha yüzde 24 oranı dikkate alınacaktır. </a:t>
            </a:r>
          </a:p>
          <a:p>
            <a:pPr marL="0" indent="0" algn="just">
              <a:buNone/>
            </a:pPr>
            <a:r>
              <a:rPr lang="tr-TR" dirty="0"/>
              <a:t>Vergi İndirim Oranımız yüzde 60 olduğuna göre   Üretim faaliyeti için matrah oran 0,24 olduğuna göre (24*0,60)=14,4 ise 24-14,4=9,6 oranını uygulayacağız</a:t>
            </a:r>
          </a:p>
          <a:p>
            <a:pPr marL="0" indent="0" algn="just">
              <a:buNone/>
            </a:pPr>
            <a:r>
              <a:rPr lang="tr-TR" dirty="0"/>
              <a:t>650.000-TL *9,6/100=62.400-TL</a:t>
            </a:r>
          </a:p>
          <a:p>
            <a:pPr marL="0" indent="0" algn="just">
              <a:buNone/>
            </a:pPr>
            <a:r>
              <a:rPr lang="tr-TR" dirty="0"/>
              <a:t>650.000*24/100=156.000-TL</a:t>
            </a:r>
          </a:p>
          <a:p>
            <a:pPr marL="0" indent="0" algn="just">
              <a:buNone/>
            </a:pPr>
            <a:r>
              <a:rPr lang="tr-TR" dirty="0"/>
              <a:t>		FARK=93.600-TL</a:t>
            </a:r>
          </a:p>
          <a:p>
            <a:pPr marL="0" indent="0" algn="just">
              <a:buNone/>
            </a:pPr>
            <a:r>
              <a:rPr lang="tr-TR" dirty="0"/>
              <a:t>Komple yatırım nedeniyle elde ettiğimiz kazanç için yararlanılan katkı tutarıdır.</a:t>
            </a:r>
          </a:p>
          <a:p>
            <a:pPr algn="just"/>
            <a:r>
              <a:rPr lang="tr-TR" dirty="0"/>
              <a:t>4.500.000-650.000=3.850.000-TL</a:t>
            </a:r>
          </a:p>
          <a:p>
            <a:pPr algn="just"/>
            <a:r>
              <a:rPr lang="tr-TR" dirty="0"/>
              <a:t>3.850.000*9,6/100=369.600-TL</a:t>
            </a:r>
          </a:p>
          <a:p>
            <a:pPr algn="just"/>
            <a:r>
              <a:rPr lang="tr-TR" dirty="0"/>
              <a:t>3850.000*24/100=924.000-TL</a:t>
            </a:r>
          </a:p>
          <a:p>
            <a:pPr algn="just"/>
            <a:endParaRPr lang="tr-TR" dirty="0"/>
          </a:p>
        </p:txBody>
      </p:sp>
    </p:spTree>
    <p:extLst>
      <p:ext uri="{BB962C8B-B14F-4D97-AF65-F5344CB8AC3E}">
        <p14:creationId xmlns:p14="http://schemas.microsoft.com/office/powerpoint/2010/main" val="109696072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92EDAABE-C1FE-2242-742E-8E0F60AF9285}"/>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7B55BF2-11C5-504F-F6E5-2089B68859A2}"/>
              </a:ext>
            </a:extLst>
          </p:cNvPr>
          <p:cNvSpPr>
            <a:spLocks noGrp="1"/>
          </p:cNvSpPr>
          <p:nvPr>
            <p:ph idx="1"/>
          </p:nvPr>
        </p:nvSpPr>
        <p:spPr>
          <a:xfrm>
            <a:off x="671513" y="600075"/>
            <a:ext cx="10682287" cy="5576888"/>
          </a:xfrm>
        </p:spPr>
        <p:txBody>
          <a:bodyPr>
            <a:normAutofit/>
          </a:bodyPr>
          <a:lstStyle/>
          <a:p>
            <a:pPr marL="0" indent="0" algn="just">
              <a:buNone/>
            </a:pPr>
            <a:endParaRPr lang="tr-TR" dirty="0"/>
          </a:p>
          <a:p>
            <a:pPr marL="0" indent="0" algn="just">
              <a:buNone/>
            </a:pPr>
            <a:r>
              <a:rPr lang="tr-TR" dirty="0"/>
              <a:t>4.500.000-650.000=3.850.000-TL</a:t>
            </a:r>
          </a:p>
          <a:p>
            <a:pPr marL="0" indent="0" algn="just">
              <a:buNone/>
            </a:pPr>
            <a:r>
              <a:rPr lang="tr-TR" dirty="0"/>
              <a:t>3.850.000*9,6/100=369.600-TL</a:t>
            </a:r>
          </a:p>
          <a:p>
            <a:pPr marL="0" indent="0" algn="just">
              <a:buNone/>
            </a:pPr>
            <a:r>
              <a:rPr lang="tr-TR" dirty="0"/>
              <a:t>3850.000*24/100=924.000-TL  </a:t>
            </a:r>
          </a:p>
          <a:p>
            <a:pPr marL="0" indent="0" algn="just">
              <a:buNone/>
            </a:pPr>
            <a:r>
              <a:rPr lang="tr-TR" dirty="0"/>
              <a:t>		FARK:554.400-TL</a:t>
            </a:r>
          </a:p>
          <a:p>
            <a:pPr marL="0" indent="0" algn="just">
              <a:buNone/>
            </a:pPr>
            <a:r>
              <a:rPr lang="tr-TR" dirty="0"/>
              <a:t>554.400-TL yatırıma katkı tutarı üretim faaliyetinden elde ettiğimiz kazanç nedeniyle diğer  olarak dikkate alınacak yatırım katkı tutarıdır.</a:t>
            </a:r>
          </a:p>
          <a:p>
            <a:pPr marL="0" indent="0" algn="just">
              <a:buNone/>
            </a:pPr>
            <a:r>
              <a:rPr lang="tr-TR" dirty="0"/>
              <a:t>Böylece toplam yatırım katkı tutar toplamı:554.400+93.600=648.000-TL olacaktır.</a:t>
            </a:r>
          </a:p>
          <a:p>
            <a:pPr algn="just"/>
            <a:endParaRPr lang="tr-TR" dirty="0"/>
          </a:p>
        </p:txBody>
      </p:sp>
    </p:spTree>
    <p:extLst>
      <p:ext uri="{BB962C8B-B14F-4D97-AF65-F5344CB8AC3E}">
        <p14:creationId xmlns:p14="http://schemas.microsoft.com/office/powerpoint/2010/main" val="410869762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256287A-B3C2-3493-A3BA-8056154CCF59}"/>
              </a:ext>
            </a:extLst>
          </p:cNvPr>
          <p:cNvSpPr txBox="1"/>
          <p:nvPr/>
        </p:nvSpPr>
        <p:spPr>
          <a:xfrm>
            <a:off x="561975" y="752476"/>
            <a:ext cx="11420475" cy="5262979"/>
          </a:xfrm>
          <a:prstGeom prst="rect">
            <a:avLst/>
          </a:prstGeom>
          <a:noFill/>
        </p:spPr>
        <p:txBody>
          <a:bodyPr wrap="square">
            <a:spAutoFit/>
          </a:bodyPr>
          <a:lstStyle/>
          <a:p>
            <a:r>
              <a:rPr lang="tr-TR" sz="2800" dirty="0"/>
              <a:t>İhracat faaliyetinden elde edilen gelirimiz</a:t>
            </a:r>
          </a:p>
          <a:p>
            <a:r>
              <a:rPr lang="tr-TR" sz="2800" dirty="0"/>
              <a:t>İhracat faaliyetimiz nedeniyle uygulayacağımız oran yüzde 20’dir.</a:t>
            </a:r>
          </a:p>
          <a:p>
            <a:r>
              <a:rPr lang="tr-TR" sz="2800" dirty="0"/>
              <a:t>Vergi İndirim oranı: Yüzde 60</a:t>
            </a:r>
          </a:p>
          <a:p>
            <a:r>
              <a:rPr lang="tr-TR" sz="2800" dirty="0"/>
              <a:t>20*0,60=12    Kalan 20-12= %8 uygulayacağımız orandır.</a:t>
            </a:r>
          </a:p>
          <a:p>
            <a:r>
              <a:rPr lang="tr-TR" sz="2800" dirty="0"/>
              <a:t>İhracat kazancımız 2.500.000-TL’dir. Bunun 350.000-TL’si komple yatırımdan elde edilen kazançtır.</a:t>
            </a:r>
          </a:p>
          <a:p>
            <a:r>
              <a:rPr lang="tr-TR" sz="2800" dirty="0"/>
              <a:t>350.000*0,08=28.000-TL ödememiz gereken vergidir.</a:t>
            </a:r>
          </a:p>
          <a:p>
            <a:r>
              <a:rPr lang="tr-TR" sz="2800" dirty="0"/>
              <a:t>350.000*0,20=70.000-TL indirimsiz.</a:t>
            </a:r>
          </a:p>
          <a:p>
            <a:r>
              <a:rPr lang="tr-TR" sz="2800" dirty="0"/>
              <a:t>=42.000-TL komple yatırımdan elde ettiğimiz kazanç nedeniyle faydalanılan yatırım katkı tutarıdır.</a:t>
            </a:r>
          </a:p>
          <a:p>
            <a:r>
              <a:rPr lang="tr-TR" sz="2800" dirty="0"/>
              <a:t>2.500.000-350.000-TL=2.150.000-TL kalan kısmı ise ihracat kazancı olup diğer faaliyetlerden elde edilen kazançtır.</a:t>
            </a:r>
          </a:p>
        </p:txBody>
      </p:sp>
    </p:spTree>
    <p:extLst>
      <p:ext uri="{BB962C8B-B14F-4D97-AF65-F5344CB8AC3E}">
        <p14:creationId xmlns:p14="http://schemas.microsoft.com/office/powerpoint/2010/main" val="363945416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98F98D09-49F6-333D-CE6A-FA7A58728A36}"/>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8A59161-3875-815B-01E5-8906AA762821}"/>
              </a:ext>
            </a:extLst>
          </p:cNvPr>
          <p:cNvSpPr>
            <a:spLocks noGrp="1"/>
          </p:cNvSpPr>
          <p:nvPr>
            <p:ph idx="1"/>
          </p:nvPr>
        </p:nvSpPr>
        <p:spPr>
          <a:xfrm>
            <a:off x="600075" y="542925"/>
            <a:ext cx="10753725" cy="5634038"/>
          </a:xfrm>
        </p:spPr>
        <p:txBody>
          <a:bodyPr>
            <a:normAutofit fontScale="92500" lnSpcReduction="20000"/>
          </a:bodyPr>
          <a:lstStyle/>
          <a:p>
            <a:pPr marL="0" indent="0" algn="just">
              <a:buNone/>
            </a:pPr>
            <a:r>
              <a:rPr lang="tr-TR" dirty="0"/>
              <a:t>2.150.000-TL*0,08=172.000-TL</a:t>
            </a:r>
          </a:p>
          <a:p>
            <a:pPr marL="0" indent="0" algn="just">
              <a:buNone/>
            </a:pPr>
            <a:r>
              <a:rPr lang="tr-TR" dirty="0"/>
              <a:t>2.150.000-TL*0,20=430.000-TL</a:t>
            </a:r>
          </a:p>
          <a:p>
            <a:pPr marL="0" indent="0" algn="just">
              <a:buNone/>
            </a:pPr>
            <a:r>
              <a:rPr lang="tr-TR" dirty="0"/>
              <a:t>		=258.000-TL ihracat faaliyeti nedeniyle diğer kazanç olarak faydalanılan yatırıma katkı tutarıdır.</a:t>
            </a:r>
          </a:p>
          <a:p>
            <a:pPr algn="just"/>
            <a:r>
              <a:rPr lang="tr-TR" dirty="0"/>
              <a:t>Toplam matrahımız 8.200.000-TL idi</a:t>
            </a:r>
          </a:p>
          <a:p>
            <a:pPr algn="just"/>
            <a:r>
              <a:rPr lang="tr-TR" dirty="0"/>
              <a:t>4.500.000-TL si üretim kazancı</a:t>
            </a:r>
          </a:p>
          <a:p>
            <a:pPr algn="just"/>
            <a:r>
              <a:rPr lang="tr-TR" dirty="0"/>
              <a:t>2.500.000-TL’si ihracat kazancı </a:t>
            </a:r>
          </a:p>
          <a:p>
            <a:pPr algn="just"/>
            <a:r>
              <a:rPr lang="tr-TR" dirty="0"/>
              <a:t>Kalan 1.200.000-TL si diğer faaliyetlerden elde edilen kazançtır. Bunun 350.000-TL’si </a:t>
            </a:r>
            <a:r>
              <a:rPr lang="tr-TR" dirty="0" err="1"/>
              <a:t>KKEG’dir</a:t>
            </a:r>
            <a:r>
              <a:rPr lang="tr-TR" dirty="0"/>
              <a:t>. </a:t>
            </a:r>
          </a:p>
          <a:p>
            <a:pPr marL="0" indent="0" algn="just">
              <a:buNone/>
            </a:pPr>
            <a:r>
              <a:rPr lang="tr-TR" dirty="0"/>
              <a:t>İndirim oranı 0,60 olduğuna göre bu tutara uygulanacak indirim oranı: (25*0,60)=15   (25-15=10) oran yüzde 10 olacaktır.</a:t>
            </a:r>
          </a:p>
          <a:p>
            <a:pPr algn="just"/>
            <a:r>
              <a:rPr lang="tr-TR" dirty="0"/>
              <a:t>1.200.000*0,25=300.000-TL</a:t>
            </a:r>
          </a:p>
          <a:p>
            <a:pPr algn="just"/>
            <a:r>
              <a:rPr lang="tr-TR" dirty="0"/>
              <a:t>1.200.000*0,10=120.000-TL</a:t>
            </a:r>
          </a:p>
          <a:p>
            <a:pPr algn="just"/>
            <a:r>
              <a:rPr lang="tr-TR" dirty="0"/>
              <a:t>Yatırım katkı tutarı:180.000-TL olacaktır.</a:t>
            </a:r>
          </a:p>
          <a:p>
            <a:pPr algn="just"/>
            <a:endParaRPr lang="tr-TR" dirty="0"/>
          </a:p>
        </p:txBody>
      </p:sp>
    </p:spTree>
    <p:extLst>
      <p:ext uri="{BB962C8B-B14F-4D97-AF65-F5344CB8AC3E}">
        <p14:creationId xmlns:p14="http://schemas.microsoft.com/office/powerpoint/2010/main" val="13555641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6CF25BD5-F8FB-0C2B-A72B-94F5330B5534}"/>
              </a:ext>
            </a:extLst>
          </p:cNvPr>
          <p:cNvSpPr txBox="1"/>
          <p:nvPr/>
        </p:nvSpPr>
        <p:spPr>
          <a:xfrm>
            <a:off x="561975" y="847725"/>
            <a:ext cx="11430000" cy="2492990"/>
          </a:xfrm>
          <a:prstGeom prst="rect">
            <a:avLst/>
          </a:prstGeom>
          <a:noFill/>
        </p:spPr>
        <p:txBody>
          <a:bodyPr wrap="square">
            <a:spAutoFit/>
          </a:bodyPr>
          <a:lstStyle/>
          <a:p>
            <a:r>
              <a:rPr lang="tr-TR" sz="2600" dirty="0"/>
              <a:t>Komple yatırım nedeniyle faydalanılan tutar: </a:t>
            </a:r>
          </a:p>
          <a:p>
            <a:r>
              <a:rPr lang="tr-TR" sz="2600" dirty="0"/>
              <a:t>93.600+42.000=135.600-TL  komple yatırımdan işletme döneminde kullandığımız katkı tutarıdır.</a:t>
            </a:r>
          </a:p>
          <a:p>
            <a:endParaRPr lang="tr-TR" sz="2600" dirty="0"/>
          </a:p>
          <a:p>
            <a:r>
              <a:rPr lang="tr-TR" sz="2600" dirty="0"/>
              <a:t>Dolayısıyla  3.913.496,50-TL’den 135.600-TL çıkardığımızda 3.777.896,50-TL kalan katkı tutarımız olacaktır.</a:t>
            </a:r>
            <a:endParaRPr lang="tr-TR" dirty="0"/>
          </a:p>
        </p:txBody>
      </p:sp>
    </p:spTree>
    <p:extLst>
      <p:ext uri="{BB962C8B-B14F-4D97-AF65-F5344CB8AC3E}">
        <p14:creationId xmlns:p14="http://schemas.microsoft.com/office/powerpoint/2010/main" val="1533951308"/>
      </p:ext>
    </p:extLst>
  </p:cSld>
  <p:clrMapOvr>
    <a:overrideClrMapping bg1="lt1" tx1="dk1" bg2="lt2" tx2="dk2" accent1="accent1" accent2="accent2" accent3="accent3" accent4="accent4" accent5="accent5" accent6="accent6" hlink="hlink" folHlink="folHlink"/>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CC091E38-5408-4F61-BAE2-09AADF1E8081}"/>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F6DA3A3-7FB2-30A6-FD5F-4D4F56A996A0}"/>
              </a:ext>
            </a:extLst>
          </p:cNvPr>
          <p:cNvSpPr>
            <a:spLocks noGrp="1"/>
          </p:cNvSpPr>
          <p:nvPr>
            <p:ph idx="1"/>
          </p:nvPr>
        </p:nvSpPr>
        <p:spPr>
          <a:xfrm>
            <a:off x="428625" y="1171575"/>
            <a:ext cx="11087100" cy="3843338"/>
          </a:xfrm>
        </p:spPr>
        <p:txBody>
          <a:bodyPr/>
          <a:lstStyle/>
          <a:p>
            <a:pPr marL="0" indent="0" algn="just">
              <a:buNone/>
            </a:pPr>
            <a:r>
              <a:rPr lang="tr-TR" dirty="0"/>
              <a:t>Diğer faaliyetler nedeniyle faydalanılan tutar:</a:t>
            </a:r>
          </a:p>
          <a:p>
            <a:pPr marL="0" indent="0" algn="just">
              <a:buNone/>
            </a:pPr>
            <a:r>
              <a:rPr lang="tr-TR" dirty="0"/>
              <a:t>554.400-TL+258.000-TL+180.000-TL=992.400-TL diğer faaliyet kullandığımız katkı tutarıdır. </a:t>
            </a:r>
          </a:p>
          <a:p>
            <a:pPr marL="0" indent="0" algn="just">
              <a:buNone/>
            </a:pPr>
            <a:r>
              <a:rPr lang="tr-TR" dirty="0"/>
              <a:t>Dolayısıyla ilk 4 yıl uygulayabileceğimiz yatırım katkı tutarı 3.913.496,50-TL-949.400-TL =2.921.096,50-TL’dir.</a:t>
            </a:r>
          </a:p>
          <a:p>
            <a:pPr marL="0" indent="0" algn="just">
              <a:buNone/>
            </a:pPr>
            <a:r>
              <a:rPr lang="tr-TR" dirty="0"/>
              <a:t>Ödenecek Vergi: 62.400-TL+369.600-TL+28.000-TL+172.000=632.000-TL</a:t>
            </a:r>
          </a:p>
          <a:p>
            <a:pPr marL="0" indent="0" algn="just">
              <a:buNone/>
            </a:pPr>
            <a:r>
              <a:rPr lang="tr-TR" dirty="0"/>
              <a:t>Matrah:8.200.000-TL</a:t>
            </a:r>
          </a:p>
          <a:p>
            <a:pPr marL="0" indent="0" algn="just">
              <a:buNone/>
            </a:pPr>
            <a:r>
              <a:rPr lang="tr-TR" dirty="0"/>
              <a:t>ORAN: 632.000/8.200.000=7,71</a:t>
            </a:r>
          </a:p>
          <a:p>
            <a:pPr algn="just"/>
            <a:endParaRPr lang="tr-TR" dirty="0"/>
          </a:p>
        </p:txBody>
      </p:sp>
    </p:spTree>
    <p:extLst>
      <p:ext uri="{BB962C8B-B14F-4D97-AF65-F5344CB8AC3E}">
        <p14:creationId xmlns:p14="http://schemas.microsoft.com/office/powerpoint/2010/main" val="285830831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EDF5D252-4243-4784-F4CF-270166F5FC37}"/>
              </a:ext>
            </a:extLst>
          </p:cNvPr>
          <p:cNvGraphicFramePr>
            <a:graphicFrameLocks noGrp="1"/>
          </p:cNvGraphicFramePr>
          <p:nvPr>
            <p:extLst>
              <p:ext uri="{D42A27DB-BD31-4B8C-83A1-F6EECF244321}">
                <p14:modId xmlns:p14="http://schemas.microsoft.com/office/powerpoint/2010/main" val="1911494879"/>
              </p:ext>
            </p:extLst>
          </p:nvPr>
        </p:nvGraphicFramePr>
        <p:xfrm>
          <a:off x="742949" y="457199"/>
          <a:ext cx="10444164" cy="5972174"/>
        </p:xfrm>
        <a:graphic>
          <a:graphicData uri="http://schemas.openxmlformats.org/drawingml/2006/table">
            <a:tbl>
              <a:tblPr firstRow="1" firstCol="1" bandRow="1">
                <a:tableStyleId>{5C22544A-7EE6-4342-B048-85BDC9FD1C3A}</a:tableStyleId>
              </a:tblPr>
              <a:tblGrid>
                <a:gridCol w="5222082">
                  <a:extLst>
                    <a:ext uri="{9D8B030D-6E8A-4147-A177-3AD203B41FA5}">
                      <a16:colId xmlns:a16="http://schemas.microsoft.com/office/drawing/2014/main" val="2109835857"/>
                    </a:ext>
                  </a:extLst>
                </a:gridCol>
                <a:gridCol w="5222082">
                  <a:extLst>
                    <a:ext uri="{9D8B030D-6E8A-4147-A177-3AD203B41FA5}">
                      <a16:colId xmlns:a16="http://schemas.microsoft.com/office/drawing/2014/main" val="1981985323"/>
                    </a:ext>
                  </a:extLst>
                </a:gridCol>
              </a:tblGrid>
              <a:tr h="218992">
                <a:tc>
                  <a:txBody>
                    <a:bodyPr/>
                    <a:lstStyle/>
                    <a:p>
                      <a:pPr>
                        <a:lnSpc>
                          <a:spcPct val="115000"/>
                        </a:lnSpc>
                        <a:spcAft>
                          <a:spcPts val="800"/>
                        </a:spcAft>
                        <a:buNone/>
                      </a:pPr>
                      <a:r>
                        <a:rPr lang="tr-TR" sz="1200" kern="0">
                          <a:effectLst/>
                        </a:rPr>
                        <a:t>Teşvik Belgesi Numarası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tc>
                  <a:txBody>
                    <a:bodyPr/>
                    <a:lstStyle/>
                    <a:p>
                      <a:pPr algn="r">
                        <a:lnSpc>
                          <a:spcPct val="115000"/>
                        </a:lnSpc>
                        <a:spcAft>
                          <a:spcPts val="800"/>
                        </a:spcAft>
                        <a:buNone/>
                      </a:pPr>
                      <a:r>
                        <a:rPr lang="tr-TR" sz="1200" kern="0">
                          <a:effectLst/>
                        </a:rPr>
                        <a:t>48577</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extLst>
                  <a:ext uri="{0D108BD9-81ED-4DB2-BD59-A6C34878D82A}">
                    <a16:rowId xmlns:a16="http://schemas.microsoft.com/office/drawing/2014/main" val="3766580674"/>
                  </a:ext>
                </a:extLst>
              </a:tr>
              <a:tr h="218992">
                <a:tc>
                  <a:txBody>
                    <a:bodyPr/>
                    <a:lstStyle/>
                    <a:p>
                      <a:pPr>
                        <a:lnSpc>
                          <a:spcPct val="115000"/>
                        </a:lnSpc>
                        <a:spcAft>
                          <a:spcPts val="800"/>
                        </a:spcAft>
                        <a:buNone/>
                      </a:pPr>
                      <a:r>
                        <a:rPr lang="tr-TR" sz="1200" kern="0">
                          <a:effectLst/>
                        </a:rPr>
                        <a:t>Teşvik Belgesinin Hangi Karara göre Düzenlendiği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tc>
                  <a:txBody>
                    <a:bodyPr/>
                    <a:lstStyle/>
                    <a:p>
                      <a:pPr algn="r">
                        <a:lnSpc>
                          <a:spcPct val="115000"/>
                        </a:lnSpc>
                        <a:spcAft>
                          <a:spcPts val="800"/>
                        </a:spcAft>
                        <a:buNone/>
                      </a:pPr>
                      <a:r>
                        <a:rPr lang="tr-TR" sz="1200" kern="0">
                          <a:effectLst/>
                        </a:rPr>
                        <a:t>2025-9903</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extLst>
                  <a:ext uri="{0D108BD9-81ED-4DB2-BD59-A6C34878D82A}">
                    <a16:rowId xmlns:a16="http://schemas.microsoft.com/office/drawing/2014/main" val="1649728825"/>
                  </a:ext>
                </a:extLst>
              </a:tr>
              <a:tr h="218992">
                <a:tc>
                  <a:txBody>
                    <a:bodyPr/>
                    <a:lstStyle/>
                    <a:p>
                      <a:pPr>
                        <a:lnSpc>
                          <a:spcPct val="115000"/>
                        </a:lnSpc>
                        <a:spcAft>
                          <a:spcPts val="800"/>
                        </a:spcAft>
                        <a:buNone/>
                      </a:pPr>
                      <a:r>
                        <a:rPr lang="tr-TR" sz="1200" kern="0">
                          <a:effectLst/>
                        </a:rPr>
                        <a:t>Yatırıma Başlama tarihi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tc>
                  <a:txBody>
                    <a:bodyPr/>
                    <a:lstStyle/>
                    <a:p>
                      <a:pPr algn="r">
                        <a:lnSpc>
                          <a:spcPct val="115000"/>
                        </a:lnSpc>
                        <a:spcAft>
                          <a:spcPts val="800"/>
                        </a:spcAft>
                        <a:buNone/>
                      </a:pPr>
                      <a:r>
                        <a:rPr lang="tr-TR" sz="1200" kern="0">
                          <a:effectLst/>
                        </a:rPr>
                        <a:t>10.08.2025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extLst>
                  <a:ext uri="{0D108BD9-81ED-4DB2-BD59-A6C34878D82A}">
                    <a16:rowId xmlns:a16="http://schemas.microsoft.com/office/drawing/2014/main" val="2700029415"/>
                  </a:ext>
                </a:extLst>
              </a:tr>
              <a:tr h="218992">
                <a:tc>
                  <a:txBody>
                    <a:bodyPr/>
                    <a:lstStyle/>
                    <a:p>
                      <a:pPr>
                        <a:lnSpc>
                          <a:spcPct val="115000"/>
                        </a:lnSpc>
                        <a:spcAft>
                          <a:spcPts val="800"/>
                        </a:spcAft>
                        <a:buNone/>
                      </a:pPr>
                      <a:r>
                        <a:rPr lang="tr-TR" sz="1200" kern="0">
                          <a:effectLst/>
                        </a:rPr>
                        <a:t>Yatırım Türü 1</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tc>
                  <a:txBody>
                    <a:bodyPr/>
                    <a:lstStyle/>
                    <a:p>
                      <a:pPr algn="r">
                        <a:lnSpc>
                          <a:spcPct val="115000"/>
                        </a:lnSpc>
                        <a:spcAft>
                          <a:spcPts val="800"/>
                        </a:spcAft>
                        <a:buNone/>
                      </a:pPr>
                      <a:r>
                        <a:rPr lang="tr-TR" sz="1200" kern="0">
                          <a:effectLst/>
                        </a:rPr>
                        <a:t>KOMPLE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extLst>
                  <a:ext uri="{0D108BD9-81ED-4DB2-BD59-A6C34878D82A}">
                    <a16:rowId xmlns:a16="http://schemas.microsoft.com/office/drawing/2014/main" val="2734085149"/>
                  </a:ext>
                </a:extLst>
              </a:tr>
              <a:tr h="218992">
                <a:tc>
                  <a:txBody>
                    <a:bodyPr/>
                    <a:lstStyle/>
                    <a:p>
                      <a:pPr>
                        <a:lnSpc>
                          <a:spcPct val="115000"/>
                        </a:lnSpc>
                        <a:spcAft>
                          <a:spcPts val="800"/>
                        </a:spcAft>
                        <a:buNone/>
                      </a:pPr>
                      <a:r>
                        <a:rPr lang="tr-TR" sz="1200" kern="0">
                          <a:effectLst/>
                        </a:rPr>
                        <a:t>Yatırım Türü 2</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tc>
                  <a:txBody>
                    <a:bodyPr/>
                    <a:lstStyle/>
                    <a:p>
                      <a:pPr algn="r">
                        <a:lnSpc>
                          <a:spcPct val="115000"/>
                        </a:lnSpc>
                        <a:spcAft>
                          <a:spcPts val="800"/>
                        </a:spcAft>
                        <a:buNone/>
                      </a:pPr>
                      <a:r>
                        <a:rPr lang="tr-TR" sz="1200" kern="0">
                          <a:effectLst/>
                        </a:rPr>
                        <a:t>TEKNOLOJİ YATIRIMI TEŞVİK PROGRAMI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extLst>
                  <a:ext uri="{0D108BD9-81ED-4DB2-BD59-A6C34878D82A}">
                    <a16:rowId xmlns:a16="http://schemas.microsoft.com/office/drawing/2014/main" val="3999629250"/>
                  </a:ext>
                </a:extLst>
              </a:tr>
              <a:tr h="218992">
                <a:tc>
                  <a:txBody>
                    <a:bodyPr/>
                    <a:lstStyle/>
                    <a:p>
                      <a:pPr>
                        <a:lnSpc>
                          <a:spcPct val="115000"/>
                        </a:lnSpc>
                        <a:spcAft>
                          <a:spcPts val="800"/>
                        </a:spcAft>
                        <a:buNone/>
                      </a:pPr>
                      <a:r>
                        <a:rPr lang="tr-TR" sz="1200" kern="0">
                          <a:effectLst/>
                        </a:rPr>
                        <a:t>Toplam Yatırım harcaması (İnd. Kurumlar Vergisi kapsamında Omayanlar hariç)</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tc>
                  <a:txBody>
                    <a:bodyPr/>
                    <a:lstStyle/>
                    <a:p>
                      <a:pPr algn="r">
                        <a:lnSpc>
                          <a:spcPct val="115000"/>
                        </a:lnSpc>
                        <a:spcAft>
                          <a:spcPts val="800"/>
                        </a:spcAft>
                        <a:buNone/>
                      </a:pPr>
                      <a:r>
                        <a:rPr lang="tr-TR" sz="1200" kern="0">
                          <a:effectLst/>
                        </a:rPr>
                        <a:t>15.653.986,00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extLst>
                  <a:ext uri="{0D108BD9-81ED-4DB2-BD59-A6C34878D82A}">
                    <a16:rowId xmlns:a16="http://schemas.microsoft.com/office/drawing/2014/main" val="3047100999"/>
                  </a:ext>
                </a:extLst>
              </a:tr>
              <a:tr h="218992">
                <a:tc>
                  <a:txBody>
                    <a:bodyPr/>
                    <a:lstStyle/>
                    <a:p>
                      <a:pPr>
                        <a:lnSpc>
                          <a:spcPct val="115000"/>
                        </a:lnSpc>
                        <a:spcAft>
                          <a:spcPts val="800"/>
                        </a:spcAft>
                        <a:buNone/>
                      </a:pPr>
                      <a:r>
                        <a:rPr lang="tr-TR" sz="1200" kern="0">
                          <a:effectLst/>
                        </a:rPr>
                        <a:t>yatırıma katkı Oranı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tc>
                  <a:txBody>
                    <a:bodyPr/>
                    <a:lstStyle/>
                    <a:p>
                      <a:pPr algn="r">
                        <a:lnSpc>
                          <a:spcPct val="115000"/>
                        </a:lnSpc>
                        <a:spcAft>
                          <a:spcPts val="800"/>
                        </a:spcAft>
                        <a:buNone/>
                      </a:pPr>
                      <a:r>
                        <a:rPr lang="tr-TR" sz="1200" kern="0">
                          <a:effectLst/>
                        </a:rPr>
                        <a:t>50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extLst>
                  <a:ext uri="{0D108BD9-81ED-4DB2-BD59-A6C34878D82A}">
                    <a16:rowId xmlns:a16="http://schemas.microsoft.com/office/drawing/2014/main" val="3743904532"/>
                  </a:ext>
                </a:extLst>
              </a:tr>
              <a:tr h="218992">
                <a:tc>
                  <a:txBody>
                    <a:bodyPr/>
                    <a:lstStyle/>
                    <a:p>
                      <a:pPr>
                        <a:lnSpc>
                          <a:spcPct val="115000"/>
                        </a:lnSpc>
                        <a:spcAft>
                          <a:spcPts val="800"/>
                        </a:spcAft>
                        <a:buNone/>
                      </a:pPr>
                      <a:r>
                        <a:rPr lang="tr-TR" sz="1200" kern="0">
                          <a:effectLst/>
                        </a:rPr>
                        <a:t>Vergi İndirim Oranı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tc>
                  <a:txBody>
                    <a:bodyPr/>
                    <a:lstStyle/>
                    <a:p>
                      <a:pPr algn="r">
                        <a:lnSpc>
                          <a:spcPct val="115000"/>
                        </a:lnSpc>
                        <a:spcAft>
                          <a:spcPts val="800"/>
                        </a:spcAft>
                        <a:buNone/>
                      </a:pPr>
                      <a:r>
                        <a:rPr lang="tr-TR" sz="1200" kern="0">
                          <a:effectLst/>
                        </a:rPr>
                        <a:t>60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extLst>
                  <a:ext uri="{0D108BD9-81ED-4DB2-BD59-A6C34878D82A}">
                    <a16:rowId xmlns:a16="http://schemas.microsoft.com/office/drawing/2014/main" val="974669958"/>
                  </a:ext>
                </a:extLst>
              </a:tr>
              <a:tr h="218992">
                <a:tc>
                  <a:txBody>
                    <a:bodyPr/>
                    <a:lstStyle/>
                    <a:p>
                      <a:pPr>
                        <a:lnSpc>
                          <a:spcPct val="115000"/>
                        </a:lnSpc>
                        <a:spcAft>
                          <a:spcPts val="800"/>
                        </a:spcAft>
                        <a:buNone/>
                      </a:pPr>
                      <a:r>
                        <a:rPr lang="tr-TR" sz="1200" kern="0">
                          <a:effectLst/>
                        </a:rPr>
                        <a:t>Yatırımın Yapıldığı Bölge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tc>
                  <a:txBody>
                    <a:bodyPr/>
                    <a:lstStyle/>
                    <a:p>
                      <a:pPr algn="r">
                        <a:lnSpc>
                          <a:spcPct val="115000"/>
                        </a:lnSpc>
                        <a:spcAft>
                          <a:spcPts val="800"/>
                        </a:spcAft>
                        <a:buNone/>
                      </a:pPr>
                      <a:r>
                        <a:rPr lang="tr-TR" sz="1200" kern="0">
                          <a:effectLst/>
                        </a:rPr>
                        <a:t>3. BÖLGE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extLst>
                  <a:ext uri="{0D108BD9-81ED-4DB2-BD59-A6C34878D82A}">
                    <a16:rowId xmlns:a16="http://schemas.microsoft.com/office/drawing/2014/main" val="2210813521"/>
                  </a:ext>
                </a:extLst>
              </a:tr>
              <a:tr h="218992">
                <a:tc>
                  <a:txBody>
                    <a:bodyPr/>
                    <a:lstStyle/>
                    <a:p>
                      <a:pPr>
                        <a:lnSpc>
                          <a:spcPct val="115000"/>
                        </a:lnSpc>
                        <a:spcAft>
                          <a:spcPts val="800"/>
                        </a:spcAft>
                        <a:buNone/>
                      </a:pPr>
                      <a:r>
                        <a:rPr lang="tr-TR" sz="1200" kern="0">
                          <a:effectLst/>
                        </a:rPr>
                        <a:t>İndirimli KV Oranı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tc>
                  <a:txBody>
                    <a:bodyPr/>
                    <a:lstStyle/>
                    <a:p>
                      <a:pPr algn="r">
                        <a:lnSpc>
                          <a:spcPct val="115000"/>
                        </a:lnSpc>
                        <a:spcAft>
                          <a:spcPts val="800"/>
                        </a:spcAft>
                        <a:buNone/>
                      </a:pPr>
                      <a:r>
                        <a:rPr lang="tr-TR" sz="1200" kern="0">
                          <a:effectLst/>
                        </a:rPr>
                        <a:t>10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extLst>
                  <a:ext uri="{0D108BD9-81ED-4DB2-BD59-A6C34878D82A}">
                    <a16:rowId xmlns:a16="http://schemas.microsoft.com/office/drawing/2014/main" val="3937697508"/>
                  </a:ext>
                </a:extLst>
              </a:tr>
              <a:tr h="218992">
                <a:tc>
                  <a:txBody>
                    <a:bodyPr/>
                    <a:lstStyle/>
                    <a:p>
                      <a:pPr>
                        <a:lnSpc>
                          <a:spcPct val="115000"/>
                        </a:lnSpc>
                        <a:spcAft>
                          <a:spcPts val="800"/>
                        </a:spcAft>
                        <a:buNone/>
                      </a:pPr>
                      <a:r>
                        <a:rPr lang="tr-TR" sz="1200" kern="0">
                          <a:effectLst/>
                        </a:rPr>
                        <a:t>Toplam Yatırıma Katkı Tutarı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tc>
                  <a:txBody>
                    <a:bodyPr/>
                    <a:lstStyle/>
                    <a:p>
                      <a:pPr algn="r">
                        <a:lnSpc>
                          <a:spcPct val="115000"/>
                        </a:lnSpc>
                        <a:spcAft>
                          <a:spcPts val="800"/>
                        </a:spcAft>
                        <a:buNone/>
                      </a:pPr>
                      <a:r>
                        <a:rPr lang="tr-TR" sz="1200" kern="0">
                          <a:effectLst/>
                        </a:rPr>
                        <a:t>7.826.993</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extLst>
                  <a:ext uri="{0D108BD9-81ED-4DB2-BD59-A6C34878D82A}">
                    <a16:rowId xmlns:a16="http://schemas.microsoft.com/office/drawing/2014/main" val="4016688240"/>
                  </a:ext>
                </a:extLst>
              </a:tr>
              <a:tr h="218992">
                <a:tc>
                  <a:txBody>
                    <a:bodyPr/>
                    <a:lstStyle/>
                    <a:p>
                      <a:pPr>
                        <a:lnSpc>
                          <a:spcPct val="115000"/>
                        </a:lnSpc>
                        <a:spcAft>
                          <a:spcPts val="800"/>
                        </a:spcAft>
                        <a:buNone/>
                      </a:pPr>
                      <a:r>
                        <a:rPr lang="tr-TR" sz="1200" kern="0">
                          <a:effectLst/>
                        </a:rPr>
                        <a:t>Cari Yılda Fiilen Gerçekleştirilen Yatırım Harcaması Tutarı </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tc>
                  <a:txBody>
                    <a:bodyPr/>
                    <a:lstStyle/>
                    <a:p>
                      <a:pPr algn="r">
                        <a:lnSpc>
                          <a:spcPct val="115000"/>
                        </a:lnSpc>
                        <a:spcAft>
                          <a:spcPts val="800"/>
                        </a:spcAft>
                        <a:buNone/>
                      </a:pPr>
                      <a:r>
                        <a:rPr lang="tr-TR" sz="1200" kern="0">
                          <a:effectLst/>
                        </a:rPr>
                        <a:t>5.500.000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extLst>
                  <a:ext uri="{0D108BD9-81ED-4DB2-BD59-A6C34878D82A}">
                    <a16:rowId xmlns:a16="http://schemas.microsoft.com/office/drawing/2014/main" val="921608273"/>
                  </a:ext>
                </a:extLst>
              </a:tr>
              <a:tr h="218992">
                <a:tc>
                  <a:txBody>
                    <a:bodyPr/>
                    <a:lstStyle/>
                    <a:p>
                      <a:pPr>
                        <a:lnSpc>
                          <a:spcPct val="115000"/>
                        </a:lnSpc>
                        <a:spcAft>
                          <a:spcPts val="800"/>
                        </a:spcAft>
                        <a:buNone/>
                      </a:pPr>
                      <a:r>
                        <a:rPr lang="tr-TR" sz="1200" kern="0">
                          <a:effectLst/>
                        </a:rPr>
                        <a:t>Fiilen Gerçekleştirilen Yatırım Harcaması(Yatırımın Başlangıcından itibaren)</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tc>
                  <a:txBody>
                    <a:bodyPr/>
                    <a:lstStyle/>
                    <a:p>
                      <a:pPr algn="r">
                        <a:lnSpc>
                          <a:spcPct val="115000"/>
                        </a:lnSpc>
                        <a:spcAft>
                          <a:spcPts val="800"/>
                        </a:spcAft>
                        <a:buNone/>
                      </a:pPr>
                      <a:r>
                        <a:rPr lang="tr-TR" sz="1200" kern="0">
                          <a:effectLst/>
                        </a:rPr>
                        <a:t>5.500.000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extLst>
                  <a:ext uri="{0D108BD9-81ED-4DB2-BD59-A6C34878D82A}">
                    <a16:rowId xmlns:a16="http://schemas.microsoft.com/office/drawing/2014/main" val="1509087144"/>
                  </a:ext>
                </a:extLst>
              </a:tr>
              <a:tr h="218992">
                <a:tc>
                  <a:txBody>
                    <a:bodyPr/>
                    <a:lstStyle/>
                    <a:p>
                      <a:pPr>
                        <a:lnSpc>
                          <a:spcPct val="115000"/>
                        </a:lnSpc>
                        <a:spcAft>
                          <a:spcPts val="800"/>
                        </a:spcAft>
                        <a:buNone/>
                      </a:pPr>
                      <a:r>
                        <a:rPr lang="tr-TR" sz="1200" kern="0">
                          <a:effectLst/>
                        </a:rPr>
                        <a:t>Fiili Yatırım Harcaması Nedeniyle Hak Kazanılan Yatırıma Katkı Tutarı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tc>
                  <a:txBody>
                    <a:bodyPr/>
                    <a:lstStyle/>
                    <a:p>
                      <a:pPr algn="r">
                        <a:lnSpc>
                          <a:spcPct val="115000"/>
                        </a:lnSpc>
                        <a:spcAft>
                          <a:spcPts val="800"/>
                        </a:spcAft>
                        <a:buNone/>
                      </a:pPr>
                      <a:r>
                        <a:rPr lang="tr-TR" sz="1200" kern="0">
                          <a:effectLst/>
                        </a:rPr>
                        <a:t>2.750.000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extLst>
                  <a:ext uri="{0D108BD9-81ED-4DB2-BD59-A6C34878D82A}">
                    <a16:rowId xmlns:a16="http://schemas.microsoft.com/office/drawing/2014/main" val="2746655943"/>
                  </a:ext>
                </a:extLst>
              </a:tr>
              <a:tr h="449862">
                <a:tc>
                  <a:txBody>
                    <a:bodyPr/>
                    <a:lstStyle/>
                    <a:p>
                      <a:pPr>
                        <a:lnSpc>
                          <a:spcPct val="115000"/>
                        </a:lnSpc>
                        <a:spcAft>
                          <a:spcPts val="800"/>
                        </a:spcAft>
                        <a:buNone/>
                      </a:pPr>
                      <a:r>
                        <a:rPr lang="tr-TR" sz="1200" kern="0">
                          <a:effectLst/>
                        </a:rPr>
                        <a:t>Endekslenmiş Tutarlar dahil Fiili yatırım Harcaması Nedeniyle Hak Kazanılan Yatırıma Katkı Tutarı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tc>
                  <a:txBody>
                    <a:bodyPr/>
                    <a:lstStyle/>
                    <a:p>
                      <a:pPr algn="r">
                        <a:lnSpc>
                          <a:spcPct val="115000"/>
                        </a:lnSpc>
                        <a:spcAft>
                          <a:spcPts val="800"/>
                        </a:spcAft>
                        <a:buNone/>
                      </a:pPr>
                      <a:r>
                        <a:rPr lang="tr-TR" sz="1200" kern="0">
                          <a:effectLst/>
                        </a:rPr>
                        <a:t>2.750.000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extLst>
                  <a:ext uri="{0D108BD9-81ED-4DB2-BD59-A6C34878D82A}">
                    <a16:rowId xmlns:a16="http://schemas.microsoft.com/office/drawing/2014/main" val="1541337152"/>
                  </a:ext>
                </a:extLst>
              </a:tr>
              <a:tr h="449862">
                <a:tc>
                  <a:txBody>
                    <a:bodyPr/>
                    <a:lstStyle/>
                    <a:p>
                      <a:pPr>
                        <a:lnSpc>
                          <a:spcPct val="115000"/>
                        </a:lnSpc>
                        <a:spcAft>
                          <a:spcPts val="800"/>
                        </a:spcAft>
                        <a:buNone/>
                      </a:pPr>
                      <a:r>
                        <a:rPr lang="tr-TR" sz="1200" kern="0">
                          <a:effectLst/>
                        </a:rPr>
                        <a:t>Önceki Dönemlerde Yaralanılan Yatırıma Katkı Tutarı(Yatırımdan Elde Edilen Kazançlar Nedeniyle)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tc>
                  <a:txBody>
                    <a:bodyPr/>
                    <a:lstStyle/>
                    <a:p>
                      <a:pPr algn="r">
                        <a:lnSpc>
                          <a:spcPct val="115000"/>
                        </a:lnSpc>
                        <a:spcAft>
                          <a:spcPts val="800"/>
                        </a:spcAft>
                        <a:buNone/>
                      </a:pPr>
                      <a:r>
                        <a:rPr lang="tr-TR" sz="1200" kern="0">
                          <a:effectLst/>
                        </a:rPr>
                        <a:t>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extLst>
                  <a:ext uri="{0D108BD9-81ED-4DB2-BD59-A6C34878D82A}">
                    <a16:rowId xmlns:a16="http://schemas.microsoft.com/office/drawing/2014/main" val="2579153681"/>
                  </a:ext>
                </a:extLst>
              </a:tr>
              <a:tr h="449862">
                <a:tc>
                  <a:txBody>
                    <a:bodyPr/>
                    <a:lstStyle/>
                    <a:p>
                      <a:pPr>
                        <a:lnSpc>
                          <a:spcPct val="115000"/>
                        </a:lnSpc>
                        <a:spcAft>
                          <a:spcPts val="800"/>
                        </a:spcAft>
                        <a:buNone/>
                      </a:pPr>
                      <a:r>
                        <a:rPr lang="tr-TR" sz="1200" kern="0">
                          <a:effectLst/>
                        </a:rPr>
                        <a:t>Önceki Dönemlerde Yaralanılan Yatırıma Katkı Tutarı(Diğer Faaliyetlerden Elde Edilen Kazançlar Nedeniyle)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tc>
                  <a:txBody>
                    <a:bodyPr/>
                    <a:lstStyle/>
                    <a:p>
                      <a:pPr algn="r">
                        <a:lnSpc>
                          <a:spcPct val="115000"/>
                        </a:lnSpc>
                        <a:spcAft>
                          <a:spcPts val="800"/>
                        </a:spcAft>
                        <a:buNone/>
                      </a:pPr>
                      <a:r>
                        <a:rPr lang="tr-TR" sz="1200" kern="0">
                          <a:effectLst/>
                        </a:rPr>
                        <a:t>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extLst>
                  <a:ext uri="{0D108BD9-81ED-4DB2-BD59-A6C34878D82A}">
                    <a16:rowId xmlns:a16="http://schemas.microsoft.com/office/drawing/2014/main" val="2533150233"/>
                  </a:ext>
                </a:extLst>
              </a:tr>
              <a:tr h="218992">
                <a:tc>
                  <a:txBody>
                    <a:bodyPr/>
                    <a:lstStyle/>
                    <a:p>
                      <a:pPr>
                        <a:lnSpc>
                          <a:spcPct val="115000"/>
                        </a:lnSpc>
                        <a:spcAft>
                          <a:spcPts val="800"/>
                        </a:spcAft>
                        <a:buNone/>
                      </a:pPr>
                      <a:r>
                        <a:rPr lang="tr-TR" sz="1200" kern="0">
                          <a:effectLst/>
                        </a:rPr>
                        <a:t>Önceki Dönemlerde Yaralanılan Toplam Yatırıma Katkı Tutarı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tc>
                  <a:txBody>
                    <a:bodyPr/>
                    <a:lstStyle/>
                    <a:p>
                      <a:pPr algn="r">
                        <a:lnSpc>
                          <a:spcPct val="115000"/>
                        </a:lnSpc>
                        <a:spcAft>
                          <a:spcPts val="800"/>
                        </a:spcAft>
                        <a:buNone/>
                      </a:pPr>
                      <a:r>
                        <a:rPr lang="tr-TR" sz="1200" kern="0">
                          <a:effectLst/>
                        </a:rPr>
                        <a:t>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extLst>
                  <a:ext uri="{0D108BD9-81ED-4DB2-BD59-A6C34878D82A}">
                    <a16:rowId xmlns:a16="http://schemas.microsoft.com/office/drawing/2014/main" val="4235156616"/>
                  </a:ext>
                </a:extLst>
              </a:tr>
              <a:tr h="449862">
                <a:tc>
                  <a:txBody>
                    <a:bodyPr/>
                    <a:lstStyle/>
                    <a:p>
                      <a:pPr>
                        <a:lnSpc>
                          <a:spcPct val="115000"/>
                        </a:lnSpc>
                        <a:spcAft>
                          <a:spcPts val="800"/>
                        </a:spcAft>
                        <a:buNone/>
                      </a:pPr>
                      <a:r>
                        <a:rPr lang="tr-TR" sz="1200" kern="0">
                          <a:effectLst/>
                        </a:rPr>
                        <a:t>Cari Dönemde Yararlanılan Yatırıma Katkı Tutarı(Yatırımdan Elde Edilen Kazançlar Nedeniyle)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tc>
                  <a:txBody>
                    <a:bodyPr/>
                    <a:lstStyle/>
                    <a:p>
                      <a:pPr algn="r">
                        <a:lnSpc>
                          <a:spcPct val="115000"/>
                        </a:lnSpc>
                        <a:spcAft>
                          <a:spcPts val="800"/>
                        </a:spcAft>
                        <a:buNone/>
                      </a:pPr>
                      <a:r>
                        <a:rPr lang="tr-TR" sz="1200" kern="0">
                          <a:effectLst/>
                        </a:rPr>
                        <a:t>135.600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extLst>
                  <a:ext uri="{0D108BD9-81ED-4DB2-BD59-A6C34878D82A}">
                    <a16:rowId xmlns:a16="http://schemas.microsoft.com/office/drawing/2014/main" val="1951132459"/>
                  </a:ext>
                </a:extLst>
              </a:tr>
              <a:tr h="449862">
                <a:tc>
                  <a:txBody>
                    <a:bodyPr/>
                    <a:lstStyle/>
                    <a:p>
                      <a:pPr>
                        <a:lnSpc>
                          <a:spcPct val="115000"/>
                        </a:lnSpc>
                        <a:spcAft>
                          <a:spcPts val="800"/>
                        </a:spcAft>
                        <a:buNone/>
                      </a:pPr>
                      <a:r>
                        <a:rPr lang="tr-TR" sz="1200" kern="0">
                          <a:effectLst/>
                        </a:rPr>
                        <a:t>Cari Dönemde Yararlanılan Yatırıma Katkı Tutarı(Diğer Faaliyetlerden Elde Edilen Kazançlar Nedeniyle)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tc>
                  <a:txBody>
                    <a:bodyPr/>
                    <a:lstStyle/>
                    <a:p>
                      <a:pPr algn="r">
                        <a:lnSpc>
                          <a:spcPct val="115000"/>
                        </a:lnSpc>
                        <a:spcAft>
                          <a:spcPts val="800"/>
                        </a:spcAft>
                        <a:buNone/>
                      </a:pPr>
                      <a:r>
                        <a:rPr lang="tr-TR" sz="1200" kern="0">
                          <a:effectLst/>
                        </a:rPr>
                        <a:t>992.400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extLst>
                  <a:ext uri="{0D108BD9-81ED-4DB2-BD59-A6C34878D82A}">
                    <a16:rowId xmlns:a16="http://schemas.microsoft.com/office/drawing/2014/main" val="4054668507"/>
                  </a:ext>
                </a:extLst>
              </a:tr>
              <a:tr h="218992">
                <a:tc>
                  <a:txBody>
                    <a:bodyPr/>
                    <a:lstStyle/>
                    <a:p>
                      <a:pPr>
                        <a:lnSpc>
                          <a:spcPct val="115000"/>
                        </a:lnSpc>
                        <a:spcAft>
                          <a:spcPts val="800"/>
                        </a:spcAft>
                        <a:buNone/>
                      </a:pPr>
                      <a:r>
                        <a:rPr lang="tr-TR" sz="1200" kern="0">
                          <a:effectLst/>
                        </a:rPr>
                        <a:t>Cari Dönemde Yararlanılan Toplam Yatırıma Katkı Tutarı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tc>
                  <a:txBody>
                    <a:bodyPr/>
                    <a:lstStyle/>
                    <a:p>
                      <a:pPr algn="r">
                        <a:lnSpc>
                          <a:spcPct val="115000"/>
                        </a:lnSpc>
                        <a:spcAft>
                          <a:spcPts val="800"/>
                        </a:spcAft>
                        <a:buNone/>
                      </a:pPr>
                      <a:r>
                        <a:rPr lang="tr-TR" sz="1200" kern="0">
                          <a:effectLst/>
                        </a:rPr>
                        <a:t>1.128.000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extLst>
                  <a:ext uri="{0D108BD9-81ED-4DB2-BD59-A6C34878D82A}">
                    <a16:rowId xmlns:a16="http://schemas.microsoft.com/office/drawing/2014/main" val="1281592740"/>
                  </a:ext>
                </a:extLst>
              </a:tr>
              <a:tr h="218992">
                <a:tc>
                  <a:txBody>
                    <a:bodyPr/>
                    <a:lstStyle/>
                    <a:p>
                      <a:pPr>
                        <a:lnSpc>
                          <a:spcPct val="115000"/>
                        </a:lnSpc>
                        <a:spcAft>
                          <a:spcPts val="800"/>
                        </a:spcAft>
                        <a:buNone/>
                      </a:pPr>
                      <a:r>
                        <a:rPr lang="tr-TR" sz="1200" kern="0">
                          <a:effectLst/>
                        </a:rPr>
                        <a:t>Cari Dönem Dahil Olmak Üzere Yararlanılan Toplam Yatırıma Katkı Tutarı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tc>
                  <a:txBody>
                    <a:bodyPr/>
                    <a:lstStyle/>
                    <a:p>
                      <a:pPr algn="r">
                        <a:lnSpc>
                          <a:spcPct val="115000"/>
                        </a:lnSpc>
                        <a:spcAft>
                          <a:spcPts val="800"/>
                        </a:spcAft>
                        <a:buNone/>
                      </a:pPr>
                      <a:r>
                        <a:rPr lang="tr-TR" sz="1200" kern="0" dirty="0">
                          <a:effectLst/>
                        </a:rPr>
                        <a:t>1.128.000</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826" marR="38826" marT="0" marB="0" anchor="b"/>
                </a:tc>
                <a:extLst>
                  <a:ext uri="{0D108BD9-81ED-4DB2-BD59-A6C34878D82A}">
                    <a16:rowId xmlns:a16="http://schemas.microsoft.com/office/drawing/2014/main" val="3648280773"/>
                  </a:ext>
                </a:extLst>
              </a:tr>
            </a:tbl>
          </a:graphicData>
        </a:graphic>
      </p:graphicFrame>
    </p:spTree>
    <p:extLst>
      <p:ext uri="{BB962C8B-B14F-4D97-AF65-F5344CB8AC3E}">
        <p14:creationId xmlns:p14="http://schemas.microsoft.com/office/powerpoint/2010/main" val="216723632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5C38BE75-1688-A7C1-4448-7D2A1249BBAB}"/>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F979B37-B0EB-4019-F900-2107F5D16A06}"/>
              </a:ext>
            </a:extLst>
          </p:cNvPr>
          <p:cNvSpPr>
            <a:spLocks noGrp="1"/>
          </p:cNvSpPr>
          <p:nvPr>
            <p:ph idx="1"/>
          </p:nvPr>
        </p:nvSpPr>
        <p:spPr>
          <a:xfrm>
            <a:off x="671513" y="400050"/>
            <a:ext cx="10901362" cy="5900738"/>
          </a:xfrm>
        </p:spPr>
        <p:txBody>
          <a:bodyPr>
            <a:normAutofit fontScale="85000" lnSpcReduction="20000"/>
          </a:bodyPr>
          <a:lstStyle/>
          <a:p>
            <a:pPr marL="0" indent="0" algn="just">
              <a:buNone/>
            </a:pPr>
            <a:r>
              <a:rPr lang="tr-TR" b="1" dirty="0"/>
              <a:t>ÖRNEK-5 2025 4. GEÇİCİ VERGİ UYGULAMASI</a:t>
            </a:r>
          </a:p>
          <a:p>
            <a:pPr marL="0" indent="0" algn="just">
              <a:buNone/>
            </a:pPr>
            <a:r>
              <a:rPr lang="tr-TR" dirty="0"/>
              <a:t>ADA firması mevcut yatırımını büyütecek şekilde organize sanayi bölgesinde aldığı arsa üzerine yeni bir yatırım yapmaktadır. Mevcut üretimi de devam etmektedir. KOMPLE  YATIRIM   kapsamında    yatırım teşvik belgesine sahiptir. Firma yatırım dönemindedir. Yani yatırım henüz tamamlanmamış işletme döneminde geçilmemiştir. Buna karşılık firmanın yapılan harcamalardan  üretimde kullanılmaktadır.</a:t>
            </a:r>
          </a:p>
          <a:p>
            <a:pPr marL="0" indent="0" algn="just">
              <a:buNone/>
            </a:pPr>
            <a:r>
              <a:rPr lang="tr-TR" dirty="0"/>
              <a:t>Teşvik belgesi  bilgileri</a:t>
            </a:r>
          </a:p>
          <a:p>
            <a:pPr algn="just"/>
            <a:r>
              <a:rPr lang="tr-TR" dirty="0"/>
              <a:t>Yatırıma Başlama Tarihi: 10.08.2025 (02.08.2025 tarihinden sonradır. Yani yeni uygulamaya tabidir.)</a:t>
            </a:r>
          </a:p>
          <a:p>
            <a:pPr algn="just"/>
            <a:r>
              <a:rPr lang="tr-TR" dirty="0"/>
              <a:t>Yatırım Türü: Komple (Firmanın mevcut işletme kapasitesini ilave yeni yatırımdır.)</a:t>
            </a:r>
          </a:p>
          <a:p>
            <a:pPr algn="just"/>
            <a:r>
              <a:rPr lang="tr-TR" dirty="0"/>
              <a:t>Belge no:48577</a:t>
            </a:r>
          </a:p>
          <a:p>
            <a:pPr algn="just"/>
            <a:r>
              <a:rPr lang="tr-TR" dirty="0"/>
              <a:t>Toplam Yatırım Harcaması  (HEDEF) : 15.653.986,00</a:t>
            </a:r>
          </a:p>
          <a:p>
            <a:pPr algn="just"/>
            <a:r>
              <a:rPr lang="tr-TR" dirty="0"/>
              <a:t>Yatırım Katkı Oranı:50</a:t>
            </a:r>
          </a:p>
          <a:p>
            <a:pPr algn="just"/>
            <a:r>
              <a:rPr lang="tr-TR" dirty="0"/>
              <a:t>Vergi İndirim Oranı:60</a:t>
            </a:r>
          </a:p>
          <a:p>
            <a:pPr algn="just"/>
            <a:r>
              <a:rPr lang="tr-TR" dirty="0"/>
              <a:t>Kurumlar vergisi Oranı:0,25</a:t>
            </a:r>
          </a:p>
          <a:p>
            <a:pPr algn="just"/>
            <a:r>
              <a:rPr lang="tr-TR" dirty="0"/>
              <a:t>İndirimli Kurumlar Vergisi Oranı :25-(25*0,60=13,75)=10</a:t>
            </a:r>
          </a:p>
          <a:p>
            <a:pPr algn="just"/>
            <a:r>
              <a:rPr lang="tr-TR" dirty="0"/>
              <a:t>Toplam  Yatırım Katkı Tutarı: 15.653.986,00*0,50=7.826.993 </a:t>
            </a:r>
          </a:p>
          <a:p>
            <a:pPr algn="just"/>
            <a:endParaRPr lang="tr-TR" dirty="0"/>
          </a:p>
        </p:txBody>
      </p:sp>
    </p:spTree>
    <p:extLst>
      <p:ext uri="{BB962C8B-B14F-4D97-AF65-F5344CB8AC3E}">
        <p14:creationId xmlns:p14="http://schemas.microsoft.com/office/powerpoint/2010/main" val="67168337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840DEADB-1D61-3DF8-8EBE-D65BE52B1321}"/>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6F6091F-B46C-2D0E-CB84-940AEB5DCE4E}"/>
              </a:ext>
            </a:extLst>
          </p:cNvPr>
          <p:cNvSpPr>
            <a:spLocks noGrp="1"/>
          </p:cNvSpPr>
          <p:nvPr>
            <p:ph idx="1"/>
          </p:nvPr>
        </p:nvSpPr>
        <p:spPr>
          <a:xfrm>
            <a:off x="571500" y="328612"/>
            <a:ext cx="10929938" cy="6143625"/>
          </a:xfrm>
        </p:spPr>
        <p:txBody>
          <a:bodyPr>
            <a:normAutofit fontScale="92500" lnSpcReduction="20000"/>
          </a:bodyPr>
          <a:lstStyle/>
          <a:p>
            <a:pPr marL="0" indent="0" algn="just">
              <a:buNone/>
            </a:pPr>
            <a:r>
              <a:rPr lang="tr-TR" dirty="0"/>
              <a:t>7.826.993-TL firmanın hedeflediği yatırım harcamasını yaptığı takdirde ödemeyeceği vergidir. Aynı zamanda teşvik belgesinden elde edilen gelir nedeniyle faydalanabileceğin maksimum tutardır. Sınırıdır.</a:t>
            </a:r>
          </a:p>
          <a:p>
            <a:pPr algn="just"/>
            <a:r>
              <a:rPr lang="tr-TR" dirty="0"/>
              <a:t>Firmanın 4. Geçici vergi dönemi itibariyle  yaptığı harcama ve mizanda yer alan bilgiler aşağıdaki gibidir. Firma yaptığı harcamalar nedeniyle gelir elde etmiştir. </a:t>
            </a:r>
          </a:p>
          <a:p>
            <a:pPr algn="just"/>
            <a:r>
              <a:rPr lang="tr-TR" dirty="0"/>
              <a:t>2025 4. Geçici vergi </a:t>
            </a:r>
          </a:p>
          <a:p>
            <a:pPr algn="just"/>
            <a:r>
              <a:rPr lang="tr-TR" dirty="0"/>
              <a:t>Yapılan Harcama Tutarı: 8.000.000-TL</a:t>
            </a:r>
          </a:p>
          <a:p>
            <a:pPr algn="just"/>
            <a:r>
              <a:rPr lang="tr-TR" dirty="0"/>
              <a:t>2025 4. Geçici sonu sabit kıymetler toplamı :70.000.000-TL Burada boş arazi ve arsalar bu tutar içinde yer almamalıdır.</a:t>
            </a:r>
          </a:p>
          <a:p>
            <a:pPr algn="just"/>
            <a:r>
              <a:rPr lang="tr-TR" dirty="0"/>
              <a:t>Ticari Bilanço Karı: 10.850.000-TL </a:t>
            </a:r>
          </a:p>
          <a:p>
            <a:pPr algn="just"/>
            <a:r>
              <a:rPr lang="tr-TR" dirty="0"/>
              <a:t>KKEG: 450.000-TL</a:t>
            </a:r>
          </a:p>
          <a:p>
            <a:pPr algn="just"/>
            <a:r>
              <a:rPr lang="tr-TR" dirty="0"/>
              <a:t>Matrah:11.300.000-TL</a:t>
            </a:r>
          </a:p>
          <a:p>
            <a:pPr algn="just"/>
            <a:r>
              <a:rPr lang="tr-TR" dirty="0"/>
              <a:t>Üretim faaliyetimden elde edilen kazanç:6.500.000-TL (Yani o üretim için yapılan gider ve maliyetten sonra kalan tutar)</a:t>
            </a:r>
          </a:p>
          <a:p>
            <a:pPr algn="just"/>
            <a:r>
              <a:rPr lang="tr-TR" dirty="0"/>
              <a:t>İhracattan elde edilen kazanç: 3.500.000-TL(Yani o üretim için yapılan gider ve maliyetten sonra kalan tutar) </a:t>
            </a:r>
          </a:p>
          <a:p>
            <a:pPr algn="just"/>
            <a:endParaRPr lang="tr-TR" dirty="0"/>
          </a:p>
        </p:txBody>
      </p:sp>
    </p:spTree>
    <p:extLst>
      <p:ext uri="{BB962C8B-B14F-4D97-AF65-F5344CB8AC3E}">
        <p14:creationId xmlns:p14="http://schemas.microsoft.com/office/powerpoint/2010/main" val="105658063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380E42C6-5245-3FF2-8F78-88330636CA3C}"/>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DD45B75-794C-A483-2864-2FC30F77B266}"/>
              </a:ext>
            </a:extLst>
          </p:cNvPr>
          <p:cNvSpPr>
            <a:spLocks noGrp="1"/>
          </p:cNvSpPr>
          <p:nvPr>
            <p:ph idx="1"/>
          </p:nvPr>
        </p:nvSpPr>
        <p:spPr>
          <a:xfrm>
            <a:off x="628650" y="614363"/>
            <a:ext cx="10815638" cy="5600700"/>
          </a:xfrm>
        </p:spPr>
        <p:txBody>
          <a:bodyPr>
            <a:normAutofit fontScale="92500" lnSpcReduction="10000"/>
          </a:bodyPr>
          <a:lstStyle/>
          <a:p>
            <a:pPr marL="0" indent="0" algn="just">
              <a:buNone/>
            </a:pPr>
            <a:r>
              <a:rPr lang="tr-TR" dirty="0"/>
              <a:t>Komple yatırımdan elde edilen kazanç:1.500.000-TL ve bu tutarın 850.000-TL’si üretimden kalan 650.000-TL’si ihracattan kazançtır.</a:t>
            </a:r>
          </a:p>
          <a:p>
            <a:pPr marL="0" indent="0" algn="just">
              <a:buNone/>
            </a:pPr>
            <a:r>
              <a:rPr lang="tr-TR" dirty="0"/>
              <a:t>Yatırımdan yani Ana faaliyetten elde edilen gelir nedeniyle bizim kullanabileceğimiz sınır yukarıda yer alan 7.826.993 -TL’dir.</a:t>
            </a:r>
          </a:p>
          <a:p>
            <a:pPr marL="0" indent="0" algn="just">
              <a:buNone/>
            </a:pPr>
            <a:r>
              <a:rPr lang="tr-TR" dirty="0"/>
              <a:t>Firmamızın diğer faaliyeti yani yatırımdan elde edilen gelir dışındaki tüm gelirleri diğer faaliyet geliri olarak kabul edilecektir.</a:t>
            </a:r>
          </a:p>
          <a:p>
            <a:pPr algn="just"/>
            <a:r>
              <a:rPr lang="tr-TR" dirty="0"/>
              <a:t>Burada iki sınırımız vardır.</a:t>
            </a:r>
          </a:p>
          <a:p>
            <a:pPr marL="0" indent="0" algn="just">
              <a:buNone/>
            </a:pPr>
            <a:r>
              <a:rPr lang="tr-TR" dirty="0"/>
              <a:t>1. Sınır gerçekleşen yatırım harcaması tutarı (8.000.000-TL*0,50=4.000.000)</a:t>
            </a:r>
          </a:p>
          <a:p>
            <a:pPr marL="0" indent="0" algn="just">
              <a:buNone/>
            </a:pPr>
            <a:r>
              <a:rPr lang="tr-TR" dirty="0"/>
              <a:t>2. Sınır teşvik belgesi üzerinde hedeflenen yatırım harcamasının yatırım katkı oranı ile çarpımının yarısı</a:t>
            </a:r>
          </a:p>
          <a:p>
            <a:pPr marL="0" indent="0" algn="just">
              <a:buNone/>
            </a:pPr>
            <a:r>
              <a:rPr lang="tr-TR" dirty="0"/>
              <a:t>Toplam  Yatırım Katkı Tutarı: 15.653.986,00*0,50*0,50=(3.913.496,50-TL) </a:t>
            </a:r>
          </a:p>
          <a:p>
            <a:pPr marL="0" indent="0" algn="just">
              <a:buNone/>
            </a:pPr>
            <a:r>
              <a:rPr lang="tr-TR" dirty="0"/>
              <a:t>4 yıllık yatırım döneminde sınırdır. Kalan diğer 3.913.496,50-TL ise işletme döneminde kullanılabilir.</a:t>
            </a:r>
          </a:p>
          <a:p>
            <a:pPr algn="just"/>
            <a:endParaRPr lang="tr-TR" dirty="0"/>
          </a:p>
        </p:txBody>
      </p:sp>
    </p:spTree>
    <p:extLst>
      <p:ext uri="{BB962C8B-B14F-4D97-AF65-F5344CB8AC3E}">
        <p14:creationId xmlns:p14="http://schemas.microsoft.com/office/powerpoint/2010/main" val="207011499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F7647792-D627-5AF5-F167-4D03967F3500}"/>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FC3EE29-5362-14B2-4699-6245C874009F}"/>
              </a:ext>
            </a:extLst>
          </p:cNvPr>
          <p:cNvSpPr>
            <a:spLocks noGrp="1"/>
          </p:cNvSpPr>
          <p:nvPr>
            <p:ph idx="1"/>
          </p:nvPr>
        </p:nvSpPr>
        <p:spPr>
          <a:xfrm>
            <a:off x="642938" y="600075"/>
            <a:ext cx="10915650" cy="5614988"/>
          </a:xfrm>
        </p:spPr>
        <p:txBody>
          <a:bodyPr>
            <a:normAutofit/>
          </a:bodyPr>
          <a:lstStyle/>
          <a:p>
            <a:pPr marL="0" indent="0" algn="just">
              <a:buNone/>
            </a:pPr>
            <a:r>
              <a:rPr lang="tr-TR" dirty="0"/>
              <a:t>Buna göre iki sınırdan 3.913.496,50-TL daha az olduğu için indirimli kurumlar vergisi matrahı indirim oranına bölünmesi ile bulunacaktır. Kurumlar vergisi oranı 0,25 ise 25*0,60=15 olduğuna göre 3.913.496,50/0,15=26.089.976,66-TL matraha indirimli kurumlar vergisi uygulayabiliriz.</a:t>
            </a:r>
          </a:p>
          <a:p>
            <a:pPr marL="0" indent="0" algn="just">
              <a:buNone/>
            </a:pPr>
            <a:r>
              <a:rPr lang="tr-TR" dirty="0"/>
              <a:t>Komple yatırımdan elde edilen kazancımız 1.500.000-TL olup bunun 850.000-TL’si üretimden elde edilen gelirdir. Kalan kısmı ise ihracattan elde edilen kazanç olacaktır. Dolayısıyla üretim faaliyetleri için %24 ihracat faaliyeti için %20 oranı dikkate alınacaktır.</a:t>
            </a:r>
          </a:p>
          <a:p>
            <a:pPr marL="0" indent="0" algn="just">
              <a:buNone/>
            </a:pPr>
            <a:r>
              <a:rPr lang="tr-TR" dirty="0"/>
              <a:t>Üretim faaliyetinden elde edilen toplam gelirimiz 6.500.000 matraha %24 oranı dikkate alınacaktır. </a:t>
            </a:r>
          </a:p>
          <a:p>
            <a:pPr marL="0" indent="0" algn="just">
              <a:buNone/>
            </a:pPr>
            <a:endParaRPr lang="tr-TR" dirty="0"/>
          </a:p>
        </p:txBody>
      </p:sp>
    </p:spTree>
    <p:extLst>
      <p:ext uri="{BB962C8B-B14F-4D97-AF65-F5344CB8AC3E}">
        <p14:creationId xmlns:p14="http://schemas.microsoft.com/office/powerpoint/2010/main" val="265370031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412B435A-88AF-D4A4-4ADF-1F40D6187BA2}"/>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4341D83-6FD7-3E49-7F34-AC1FB929C27E}"/>
              </a:ext>
            </a:extLst>
          </p:cNvPr>
          <p:cNvSpPr>
            <a:spLocks noGrp="1"/>
          </p:cNvSpPr>
          <p:nvPr>
            <p:ph idx="1"/>
          </p:nvPr>
        </p:nvSpPr>
        <p:spPr>
          <a:xfrm>
            <a:off x="800100" y="500063"/>
            <a:ext cx="10553700" cy="5843587"/>
          </a:xfrm>
        </p:spPr>
        <p:txBody>
          <a:bodyPr>
            <a:normAutofit fontScale="85000" lnSpcReduction="10000"/>
          </a:bodyPr>
          <a:lstStyle/>
          <a:p>
            <a:pPr algn="just"/>
            <a:r>
              <a:rPr lang="tr-TR" dirty="0"/>
              <a:t>Vergi İndirim Oranımız %60 olduğuna göre   Üretim faaliyeti için matrah oran 0,24 olduğuna göre (24*0,60)=14,4 ise 24-14,4=9,6 oranını uygulayacağız</a:t>
            </a:r>
          </a:p>
          <a:p>
            <a:pPr marL="0" indent="0" algn="just">
              <a:buNone/>
            </a:pPr>
            <a:r>
              <a:rPr lang="tr-TR" dirty="0"/>
              <a:t>850.000-TL *9,6/100=81.600-TL</a:t>
            </a:r>
          </a:p>
          <a:p>
            <a:pPr marL="0" indent="0" algn="just">
              <a:buNone/>
            </a:pPr>
            <a:r>
              <a:rPr lang="tr-TR" dirty="0"/>
              <a:t>850.000*24/100=204.000-TL</a:t>
            </a:r>
          </a:p>
          <a:p>
            <a:pPr marL="0" indent="0" algn="just">
              <a:buNone/>
            </a:pPr>
            <a:r>
              <a:rPr lang="tr-TR" dirty="0"/>
              <a:t>		=122.400-TL</a:t>
            </a:r>
          </a:p>
          <a:p>
            <a:pPr marL="0" indent="0" algn="just">
              <a:buNone/>
            </a:pPr>
            <a:r>
              <a:rPr lang="tr-TR" dirty="0"/>
              <a:t>komple yatırım nedeniyle elde ettiğimiz kazanç için yararlanılan katkı tutarıdır.</a:t>
            </a:r>
          </a:p>
          <a:p>
            <a:pPr marL="0" indent="0" algn="just">
              <a:buNone/>
            </a:pPr>
            <a:r>
              <a:rPr lang="tr-TR" dirty="0"/>
              <a:t>Üretim faaliyetinden diğer kazanç olarak değerlendirilen kısım hesabı:</a:t>
            </a:r>
          </a:p>
          <a:p>
            <a:pPr marL="0" indent="0" algn="just">
              <a:buNone/>
            </a:pPr>
            <a:r>
              <a:rPr lang="tr-TR" dirty="0"/>
              <a:t>6.500.000-850.000=5.650.000-TL</a:t>
            </a:r>
          </a:p>
          <a:p>
            <a:pPr marL="0" indent="0" algn="just">
              <a:buNone/>
            </a:pPr>
            <a:r>
              <a:rPr lang="tr-TR" dirty="0"/>
              <a:t>5.650.000-TL*9,6/100=542.400-TL</a:t>
            </a:r>
          </a:p>
          <a:p>
            <a:pPr marL="0" indent="0" algn="just">
              <a:buNone/>
            </a:pPr>
            <a:r>
              <a:rPr lang="tr-TR" dirty="0"/>
              <a:t>5.650.000*24/100=1.356.000-TL</a:t>
            </a:r>
          </a:p>
          <a:p>
            <a:pPr marL="0" indent="0" algn="just">
              <a:buNone/>
            </a:pPr>
            <a:r>
              <a:rPr lang="tr-TR" dirty="0"/>
              <a:t>		    813.600-TL yatırıma katkı tutarı üretim faaliyetinden elde ettiğimiz kazanç nedeniyle diğer  olarak dikkate alınacak yatırım katkı tutarıdır.</a:t>
            </a:r>
          </a:p>
          <a:p>
            <a:pPr marL="0" indent="0" algn="just">
              <a:buNone/>
            </a:pPr>
            <a:r>
              <a:rPr lang="tr-TR" dirty="0"/>
              <a:t>Böylece toplam yatırım katkı tutar toplamı: 122.400-TL+813.600-TL =936.000-TL olacaktır.</a:t>
            </a:r>
          </a:p>
          <a:p>
            <a:pPr algn="just"/>
            <a:endParaRPr lang="tr-TR" dirty="0"/>
          </a:p>
        </p:txBody>
      </p:sp>
    </p:spTree>
    <p:extLst>
      <p:ext uri="{BB962C8B-B14F-4D97-AF65-F5344CB8AC3E}">
        <p14:creationId xmlns:p14="http://schemas.microsoft.com/office/powerpoint/2010/main" val="338394865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3A35211D-D387-00DA-80C0-D8A18BB3E16B}"/>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C9E1307-ADAE-4113-9E5D-58045846B4FD}"/>
              </a:ext>
            </a:extLst>
          </p:cNvPr>
          <p:cNvSpPr>
            <a:spLocks noGrp="1"/>
          </p:cNvSpPr>
          <p:nvPr>
            <p:ph idx="1"/>
          </p:nvPr>
        </p:nvSpPr>
        <p:spPr>
          <a:xfrm>
            <a:off x="700088" y="428625"/>
            <a:ext cx="10729911" cy="5957887"/>
          </a:xfrm>
        </p:spPr>
        <p:txBody>
          <a:bodyPr>
            <a:normAutofit fontScale="92500" lnSpcReduction="20000"/>
          </a:bodyPr>
          <a:lstStyle/>
          <a:p>
            <a:pPr marL="0" indent="0" algn="just">
              <a:buNone/>
            </a:pPr>
            <a:r>
              <a:rPr lang="tr-TR" dirty="0"/>
              <a:t>İhracat faaliyetinden elde edilen gelirimiz 3.500.000-TL’dir.</a:t>
            </a:r>
          </a:p>
          <a:p>
            <a:pPr marL="0" indent="0" algn="just">
              <a:buNone/>
            </a:pPr>
            <a:r>
              <a:rPr lang="tr-TR" dirty="0"/>
              <a:t>İhracat faaliyetimiz nedeniyle uygulayacağımız oran %20’dir.</a:t>
            </a:r>
          </a:p>
          <a:p>
            <a:pPr marL="0" indent="0" algn="just">
              <a:buNone/>
            </a:pPr>
            <a:r>
              <a:rPr lang="tr-TR" dirty="0"/>
              <a:t>Vergi İndirim Oranı: %60</a:t>
            </a:r>
          </a:p>
          <a:p>
            <a:pPr marL="0" indent="0" algn="just">
              <a:buNone/>
            </a:pPr>
            <a:r>
              <a:rPr lang="tr-TR" dirty="0"/>
              <a:t>20*0,60=12    Kalan 20-12=8 uygulayacağımız orandır.</a:t>
            </a:r>
          </a:p>
          <a:p>
            <a:pPr marL="0" indent="0" algn="just">
              <a:buNone/>
            </a:pPr>
            <a:r>
              <a:rPr lang="tr-TR" dirty="0"/>
              <a:t>3.500.000-TL’nin 650.000-TL’si komple yatırımdan elde edilen kazançtır.</a:t>
            </a:r>
          </a:p>
          <a:p>
            <a:pPr marL="0" indent="0" algn="just">
              <a:buNone/>
            </a:pPr>
            <a:r>
              <a:rPr lang="tr-TR" dirty="0"/>
              <a:t>650.000*0,08=52.000-TL ödememiz gereken vergidir.</a:t>
            </a:r>
          </a:p>
          <a:p>
            <a:pPr marL="0" indent="0" algn="just">
              <a:buNone/>
            </a:pPr>
            <a:r>
              <a:rPr lang="tr-TR" dirty="0"/>
              <a:t>650.000*0,20=130.000-TL indirimsiz.</a:t>
            </a:r>
          </a:p>
          <a:p>
            <a:pPr marL="0" indent="0" algn="just">
              <a:buNone/>
            </a:pPr>
            <a:r>
              <a:rPr lang="tr-TR" dirty="0"/>
              <a:t>		=78.000-TL komple yatırım nedeniyle faydalanılan yatırım katkı tutarıdır.</a:t>
            </a:r>
          </a:p>
          <a:p>
            <a:pPr marL="0" indent="0" algn="just">
              <a:buNone/>
            </a:pPr>
            <a:r>
              <a:rPr lang="tr-TR" dirty="0"/>
              <a:t>3.500.000-650.000-TL=2.850.000-TL kalan kısmı ise diğer faaliyetlerden elde edilen kazançtır.</a:t>
            </a:r>
          </a:p>
          <a:p>
            <a:pPr algn="just"/>
            <a:r>
              <a:rPr lang="tr-TR" dirty="0"/>
              <a:t>2.850.000-TL*0,08=228.000-TL ödememiz gereken vergidir.</a:t>
            </a:r>
          </a:p>
          <a:p>
            <a:pPr algn="just"/>
            <a:r>
              <a:rPr lang="tr-TR" dirty="0"/>
              <a:t>2.850.000-TL*0,20=570.000-TL</a:t>
            </a:r>
          </a:p>
          <a:p>
            <a:pPr marL="0" indent="0" algn="just">
              <a:buNone/>
            </a:pPr>
            <a:r>
              <a:rPr lang="tr-TR" dirty="0"/>
              <a:t>		=342.000-TL ihracat faaliyeti nedeniyle diğer kazançlardan faydalanılan yatırıma katkı tutarıdır.</a:t>
            </a:r>
          </a:p>
          <a:p>
            <a:pPr algn="just"/>
            <a:endParaRPr lang="tr-TR" dirty="0"/>
          </a:p>
          <a:p>
            <a:pPr algn="just"/>
            <a:endParaRPr lang="tr-TR" dirty="0"/>
          </a:p>
        </p:txBody>
      </p:sp>
    </p:spTree>
    <p:extLst>
      <p:ext uri="{BB962C8B-B14F-4D97-AF65-F5344CB8AC3E}">
        <p14:creationId xmlns:p14="http://schemas.microsoft.com/office/powerpoint/2010/main" val="138277378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DA332312-46DD-1F6B-2539-A4247DF4EE41}"/>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46468F2-94D6-54DE-5528-1FE0888E39D7}"/>
              </a:ext>
            </a:extLst>
          </p:cNvPr>
          <p:cNvSpPr>
            <a:spLocks noGrp="1"/>
          </p:cNvSpPr>
          <p:nvPr>
            <p:ph idx="1"/>
          </p:nvPr>
        </p:nvSpPr>
        <p:spPr>
          <a:xfrm>
            <a:off x="700088" y="442913"/>
            <a:ext cx="10744200" cy="6100762"/>
          </a:xfrm>
        </p:spPr>
        <p:txBody>
          <a:bodyPr>
            <a:normAutofit fontScale="77500" lnSpcReduction="20000"/>
          </a:bodyPr>
          <a:lstStyle/>
          <a:p>
            <a:pPr marL="0" indent="0">
              <a:buNone/>
            </a:pPr>
            <a:r>
              <a:rPr lang="tr-TR" dirty="0"/>
              <a:t>Toplam matrahımız 11.300.000-TL  Kümülatif Matrah </a:t>
            </a:r>
          </a:p>
          <a:p>
            <a:pPr marL="0" indent="0">
              <a:buNone/>
            </a:pPr>
            <a:r>
              <a:rPr lang="tr-TR" dirty="0"/>
              <a:t>6.500.000-TL si üretim kazancı</a:t>
            </a:r>
          </a:p>
          <a:p>
            <a:pPr marL="0" indent="0">
              <a:buNone/>
            </a:pPr>
            <a:r>
              <a:rPr lang="tr-TR" dirty="0"/>
              <a:t>3.500.000-TL’si ihracat kazancı </a:t>
            </a:r>
          </a:p>
          <a:p>
            <a:pPr marL="0" indent="0">
              <a:buNone/>
            </a:pPr>
            <a:r>
              <a:rPr lang="tr-TR" dirty="0"/>
              <a:t>Kalan 1.300.000-TL’si diğer faaliyetlerden elde edilen kazançtır.</a:t>
            </a:r>
          </a:p>
          <a:p>
            <a:pPr marL="0" indent="0">
              <a:buNone/>
            </a:pPr>
            <a:r>
              <a:rPr lang="tr-TR" dirty="0"/>
              <a:t>İndirim oranı 0,60 olduğuna göre bu tutara uygulanacak indirim oranı: (25*0,60)=15   (25-15=10) oran yüzde 10 olacaktır.</a:t>
            </a:r>
          </a:p>
          <a:p>
            <a:r>
              <a:rPr lang="tr-TR" dirty="0"/>
              <a:t>1.300.000*0,25=325.000-TL</a:t>
            </a:r>
          </a:p>
          <a:p>
            <a:r>
              <a:rPr lang="tr-TR" dirty="0"/>
              <a:t>1.300.000*0,10=130.000-TL</a:t>
            </a:r>
          </a:p>
          <a:p>
            <a:pPr marL="0" indent="0">
              <a:buNone/>
            </a:pPr>
            <a:r>
              <a:rPr lang="tr-TR" dirty="0"/>
              <a:t>Yatırım katkı tutarı:195.000-TL olacaktır. </a:t>
            </a:r>
          </a:p>
          <a:p>
            <a:pPr marL="0" indent="0">
              <a:buNone/>
            </a:pPr>
            <a:r>
              <a:rPr lang="tr-TR" dirty="0"/>
              <a:t>Komple yatırım nedeniyle faydalanılan tutar: </a:t>
            </a:r>
          </a:p>
          <a:p>
            <a:r>
              <a:rPr lang="tr-TR" dirty="0"/>
              <a:t>122.400-TL+78.000-TL =200.400-TL </a:t>
            </a:r>
          </a:p>
          <a:p>
            <a:pPr marL="0" indent="0">
              <a:buNone/>
            </a:pPr>
            <a:r>
              <a:rPr lang="tr-TR" dirty="0"/>
              <a:t>Diğer faaliyetler nedeniyle faydalanılan tutar</a:t>
            </a:r>
          </a:p>
          <a:p>
            <a:r>
              <a:rPr lang="tr-TR" dirty="0"/>
              <a:t>195.000-TL +   813.600-TL +342.000-TL =1.350.600-TL</a:t>
            </a:r>
          </a:p>
          <a:p>
            <a:r>
              <a:rPr lang="tr-TR" dirty="0"/>
              <a:t>VERGİ  TOPLAMI: 81.600-TL+542.400-TL+ 52.000-TL +228.000-TL+130.000-TL=1.034.000-TL</a:t>
            </a:r>
          </a:p>
          <a:p>
            <a:r>
              <a:rPr lang="tr-TR" dirty="0"/>
              <a:t>İNDİRMLİ ORAN MATRAH: 11.200.000-TL </a:t>
            </a:r>
          </a:p>
          <a:p>
            <a:r>
              <a:rPr lang="tr-TR" dirty="0"/>
              <a:t>VERGİ ORANI1.034.000-TL /11.200.000-TL =9,23 </a:t>
            </a:r>
          </a:p>
          <a:p>
            <a:endParaRPr lang="tr-TR" dirty="0"/>
          </a:p>
        </p:txBody>
      </p:sp>
    </p:spTree>
    <p:extLst>
      <p:ext uri="{BB962C8B-B14F-4D97-AF65-F5344CB8AC3E}">
        <p14:creationId xmlns:p14="http://schemas.microsoft.com/office/powerpoint/2010/main" val="122306699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31773F38-537C-FF45-7705-C3DF7959F056}"/>
              </a:ext>
            </a:extLst>
          </p:cNvPr>
          <p:cNvGraphicFramePr>
            <a:graphicFrameLocks noGrp="1"/>
          </p:cNvGraphicFramePr>
          <p:nvPr>
            <p:extLst>
              <p:ext uri="{D42A27DB-BD31-4B8C-83A1-F6EECF244321}">
                <p14:modId xmlns:p14="http://schemas.microsoft.com/office/powerpoint/2010/main" val="844150765"/>
              </p:ext>
            </p:extLst>
          </p:nvPr>
        </p:nvGraphicFramePr>
        <p:xfrm>
          <a:off x="1514475" y="349112"/>
          <a:ext cx="9001125" cy="6190919"/>
        </p:xfrm>
        <a:graphic>
          <a:graphicData uri="http://schemas.openxmlformats.org/drawingml/2006/table">
            <a:tbl>
              <a:tblPr firstRow="1" firstCol="1" lastRow="1" bandRow="1">
                <a:tableStyleId>{5C22544A-7EE6-4342-B048-85BDC9FD1C3A}</a:tableStyleId>
              </a:tblPr>
              <a:tblGrid>
                <a:gridCol w="4240185">
                  <a:extLst>
                    <a:ext uri="{9D8B030D-6E8A-4147-A177-3AD203B41FA5}">
                      <a16:colId xmlns:a16="http://schemas.microsoft.com/office/drawing/2014/main" val="1290903101"/>
                    </a:ext>
                  </a:extLst>
                </a:gridCol>
                <a:gridCol w="2460365">
                  <a:extLst>
                    <a:ext uri="{9D8B030D-6E8A-4147-A177-3AD203B41FA5}">
                      <a16:colId xmlns:a16="http://schemas.microsoft.com/office/drawing/2014/main" val="490528586"/>
                    </a:ext>
                  </a:extLst>
                </a:gridCol>
                <a:gridCol w="2300575">
                  <a:extLst>
                    <a:ext uri="{9D8B030D-6E8A-4147-A177-3AD203B41FA5}">
                      <a16:colId xmlns:a16="http://schemas.microsoft.com/office/drawing/2014/main" val="3314581453"/>
                    </a:ext>
                  </a:extLst>
                </a:gridCol>
              </a:tblGrid>
              <a:tr h="128390">
                <a:tc>
                  <a:txBody>
                    <a:bodyPr/>
                    <a:lstStyle/>
                    <a:p>
                      <a:pPr marL="490855" indent="-490855">
                        <a:lnSpc>
                          <a:spcPct val="115000"/>
                        </a:lnSpc>
                        <a:spcAft>
                          <a:spcPts val="800"/>
                        </a:spcAft>
                        <a:buNone/>
                      </a:pPr>
                      <a:r>
                        <a:rPr lang="tr-TR" sz="1100" kern="0">
                          <a:effectLst/>
                        </a:rPr>
                        <a:t>Teşvik Belgesi Numarası</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nchor="b"/>
                </a:tc>
                <a:tc>
                  <a:txBody>
                    <a:bodyPr/>
                    <a:lstStyle/>
                    <a:p>
                      <a:pPr marL="490855" indent="-490855" algn="r">
                        <a:lnSpc>
                          <a:spcPct val="115000"/>
                        </a:lnSpc>
                        <a:spcAft>
                          <a:spcPts val="800"/>
                        </a:spcAft>
                        <a:buNone/>
                      </a:pPr>
                      <a:r>
                        <a:rPr lang="tr-TR" sz="1100" kern="100">
                          <a:effectLst/>
                        </a:rPr>
                        <a:t>48577</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tc>
                  <a:txBody>
                    <a:bodyPr/>
                    <a:lstStyle/>
                    <a:p>
                      <a:pPr marL="490855" indent="-490855" algn="r">
                        <a:lnSpc>
                          <a:spcPct val="115000"/>
                        </a:lnSpc>
                        <a:spcAft>
                          <a:spcPts val="800"/>
                        </a:spcAft>
                        <a:buNone/>
                      </a:pPr>
                      <a:r>
                        <a:rPr lang="tr-TR" sz="1100" kern="100">
                          <a:effectLst/>
                        </a:rPr>
                        <a:t>48577</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extLst>
                  <a:ext uri="{0D108BD9-81ED-4DB2-BD59-A6C34878D82A}">
                    <a16:rowId xmlns:a16="http://schemas.microsoft.com/office/drawing/2014/main" val="1754232168"/>
                  </a:ext>
                </a:extLst>
              </a:tr>
              <a:tr h="237631">
                <a:tc>
                  <a:txBody>
                    <a:bodyPr/>
                    <a:lstStyle/>
                    <a:p>
                      <a:pPr marL="490855" indent="-490855">
                        <a:lnSpc>
                          <a:spcPct val="115000"/>
                        </a:lnSpc>
                        <a:spcAft>
                          <a:spcPts val="800"/>
                        </a:spcAft>
                        <a:buNone/>
                      </a:pPr>
                      <a:r>
                        <a:rPr lang="tr-TR" sz="1100" kern="0">
                          <a:effectLst/>
                        </a:rPr>
                        <a:t>Teşvik Belgesinin Hangi Karara göre Düzenlendiği</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nchor="b"/>
                </a:tc>
                <a:tc>
                  <a:txBody>
                    <a:bodyPr/>
                    <a:lstStyle/>
                    <a:p>
                      <a:pPr marL="490855" indent="-490855" algn="r">
                        <a:lnSpc>
                          <a:spcPct val="115000"/>
                        </a:lnSpc>
                        <a:spcAft>
                          <a:spcPts val="800"/>
                        </a:spcAft>
                        <a:buNone/>
                      </a:pPr>
                      <a:r>
                        <a:rPr lang="tr-TR" sz="1100" kern="100">
                          <a:effectLst/>
                        </a:rPr>
                        <a:t>2025-9903</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tc>
                  <a:txBody>
                    <a:bodyPr/>
                    <a:lstStyle/>
                    <a:p>
                      <a:pPr marL="490855" indent="-490855" algn="r">
                        <a:lnSpc>
                          <a:spcPct val="115000"/>
                        </a:lnSpc>
                        <a:spcAft>
                          <a:spcPts val="800"/>
                        </a:spcAft>
                        <a:buNone/>
                      </a:pPr>
                      <a:r>
                        <a:rPr lang="tr-TR" sz="1100" kern="100">
                          <a:effectLst/>
                        </a:rPr>
                        <a:t>2025-9903</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extLst>
                  <a:ext uri="{0D108BD9-81ED-4DB2-BD59-A6C34878D82A}">
                    <a16:rowId xmlns:a16="http://schemas.microsoft.com/office/drawing/2014/main" val="178820226"/>
                  </a:ext>
                </a:extLst>
              </a:tr>
              <a:tr h="128390">
                <a:tc>
                  <a:txBody>
                    <a:bodyPr/>
                    <a:lstStyle/>
                    <a:p>
                      <a:pPr marL="490855" indent="-490855">
                        <a:lnSpc>
                          <a:spcPct val="115000"/>
                        </a:lnSpc>
                        <a:spcAft>
                          <a:spcPts val="800"/>
                        </a:spcAft>
                        <a:buNone/>
                      </a:pPr>
                      <a:r>
                        <a:rPr lang="tr-TR" sz="1100" kern="0">
                          <a:effectLst/>
                        </a:rPr>
                        <a:t>Yatırıma Başlama tarihi</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nchor="b"/>
                </a:tc>
                <a:tc>
                  <a:txBody>
                    <a:bodyPr/>
                    <a:lstStyle/>
                    <a:p>
                      <a:pPr marL="490855" indent="-490855" algn="r">
                        <a:lnSpc>
                          <a:spcPct val="115000"/>
                        </a:lnSpc>
                        <a:spcAft>
                          <a:spcPts val="800"/>
                        </a:spcAft>
                        <a:buNone/>
                      </a:pPr>
                      <a:r>
                        <a:rPr lang="tr-TR" sz="1100" kern="100">
                          <a:effectLst/>
                        </a:rPr>
                        <a:t>10.08.2025</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tc>
                  <a:txBody>
                    <a:bodyPr/>
                    <a:lstStyle/>
                    <a:p>
                      <a:pPr marL="490855" indent="-490855" algn="r">
                        <a:lnSpc>
                          <a:spcPct val="115000"/>
                        </a:lnSpc>
                        <a:spcAft>
                          <a:spcPts val="800"/>
                        </a:spcAft>
                        <a:buNone/>
                      </a:pPr>
                      <a:r>
                        <a:rPr lang="tr-TR" sz="1100" kern="100">
                          <a:effectLst/>
                        </a:rPr>
                        <a:t>10.08.2025</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extLst>
                  <a:ext uri="{0D108BD9-81ED-4DB2-BD59-A6C34878D82A}">
                    <a16:rowId xmlns:a16="http://schemas.microsoft.com/office/drawing/2014/main" val="3398909649"/>
                  </a:ext>
                </a:extLst>
              </a:tr>
              <a:tr h="128390">
                <a:tc>
                  <a:txBody>
                    <a:bodyPr/>
                    <a:lstStyle/>
                    <a:p>
                      <a:pPr marL="490855" indent="-490855">
                        <a:lnSpc>
                          <a:spcPct val="115000"/>
                        </a:lnSpc>
                        <a:spcAft>
                          <a:spcPts val="800"/>
                        </a:spcAft>
                        <a:buNone/>
                      </a:pPr>
                      <a:r>
                        <a:rPr lang="tr-TR" sz="1100" kern="0">
                          <a:effectLst/>
                        </a:rPr>
                        <a:t>Yatırım Türü 1</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nchor="b"/>
                </a:tc>
                <a:tc>
                  <a:txBody>
                    <a:bodyPr/>
                    <a:lstStyle/>
                    <a:p>
                      <a:pPr marL="490855" indent="-490855" algn="r">
                        <a:lnSpc>
                          <a:spcPct val="115000"/>
                        </a:lnSpc>
                        <a:spcAft>
                          <a:spcPts val="800"/>
                        </a:spcAft>
                        <a:buNone/>
                      </a:pPr>
                      <a:r>
                        <a:rPr lang="tr-TR" sz="1100" kern="100">
                          <a:effectLst/>
                        </a:rPr>
                        <a:t>KOMPLE</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tc>
                  <a:txBody>
                    <a:bodyPr/>
                    <a:lstStyle/>
                    <a:p>
                      <a:pPr marL="490855" indent="-490855" algn="r">
                        <a:lnSpc>
                          <a:spcPct val="115000"/>
                        </a:lnSpc>
                        <a:spcAft>
                          <a:spcPts val="800"/>
                        </a:spcAft>
                        <a:buNone/>
                      </a:pPr>
                      <a:r>
                        <a:rPr lang="tr-TR" sz="1100" kern="100">
                          <a:effectLst/>
                        </a:rPr>
                        <a:t>KOMPLE</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extLst>
                  <a:ext uri="{0D108BD9-81ED-4DB2-BD59-A6C34878D82A}">
                    <a16:rowId xmlns:a16="http://schemas.microsoft.com/office/drawing/2014/main" val="34690921"/>
                  </a:ext>
                </a:extLst>
              </a:tr>
              <a:tr h="534396">
                <a:tc>
                  <a:txBody>
                    <a:bodyPr/>
                    <a:lstStyle/>
                    <a:p>
                      <a:pPr marL="490855" indent="-490855">
                        <a:lnSpc>
                          <a:spcPct val="115000"/>
                        </a:lnSpc>
                        <a:spcAft>
                          <a:spcPts val="800"/>
                        </a:spcAft>
                        <a:buNone/>
                      </a:pPr>
                      <a:r>
                        <a:rPr lang="tr-TR" sz="1100" kern="0">
                          <a:effectLst/>
                        </a:rPr>
                        <a:t>Yatırım Türü 2</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nchor="b"/>
                </a:tc>
                <a:tc>
                  <a:txBody>
                    <a:bodyPr/>
                    <a:lstStyle/>
                    <a:p>
                      <a:pPr marL="490855" indent="-490855" algn="r">
                        <a:lnSpc>
                          <a:spcPct val="115000"/>
                        </a:lnSpc>
                        <a:spcAft>
                          <a:spcPts val="800"/>
                        </a:spcAft>
                        <a:buNone/>
                      </a:pPr>
                      <a:r>
                        <a:rPr lang="tr-TR" sz="1100" kern="100">
                          <a:effectLst/>
                        </a:rPr>
                        <a:t>TEKNOLOJİ YATIRIMI TEŞVİK PROGRAMI</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tc>
                  <a:txBody>
                    <a:bodyPr/>
                    <a:lstStyle/>
                    <a:p>
                      <a:pPr marL="490855" indent="-490855" algn="r">
                        <a:lnSpc>
                          <a:spcPct val="115000"/>
                        </a:lnSpc>
                        <a:spcAft>
                          <a:spcPts val="800"/>
                        </a:spcAft>
                        <a:buNone/>
                      </a:pPr>
                      <a:r>
                        <a:rPr lang="tr-TR" sz="1100" kern="100">
                          <a:effectLst/>
                        </a:rPr>
                        <a:t>TEKNOLOJİ YATIRIMI TEŞVİK PROGRAMI</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extLst>
                  <a:ext uri="{0D108BD9-81ED-4DB2-BD59-A6C34878D82A}">
                    <a16:rowId xmlns:a16="http://schemas.microsoft.com/office/drawing/2014/main" val="914425870"/>
                  </a:ext>
                </a:extLst>
              </a:tr>
              <a:tr h="359951">
                <a:tc>
                  <a:txBody>
                    <a:bodyPr/>
                    <a:lstStyle/>
                    <a:p>
                      <a:pPr marL="490855" indent="-490855">
                        <a:lnSpc>
                          <a:spcPct val="115000"/>
                        </a:lnSpc>
                        <a:spcAft>
                          <a:spcPts val="800"/>
                        </a:spcAft>
                        <a:buNone/>
                      </a:pPr>
                      <a:r>
                        <a:rPr lang="tr-TR" sz="1100" kern="0">
                          <a:effectLst/>
                        </a:rPr>
                        <a:t>Toplam Yatırım harcaması (İnd. Kurumlar Vergisi kapsamında Omayanlar hariç)</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nchor="b"/>
                </a:tc>
                <a:tc>
                  <a:txBody>
                    <a:bodyPr/>
                    <a:lstStyle/>
                    <a:p>
                      <a:pPr marL="490855" indent="-490855" algn="r">
                        <a:lnSpc>
                          <a:spcPct val="115000"/>
                        </a:lnSpc>
                        <a:spcAft>
                          <a:spcPts val="800"/>
                        </a:spcAft>
                        <a:buNone/>
                      </a:pPr>
                      <a:r>
                        <a:rPr lang="tr-TR" sz="1100" kern="100">
                          <a:effectLst/>
                        </a:rPr>
                        <a:t>15.653.986,00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tc>
                  <a:txBody>
                    <a:bodyPr/>
                    <a:lstStyle/>
                    <a:p>
                      <a:pPr marL="490855" indent="-490855" algn="r">
                        <a:lnSpc>
                          <a:spcPct val="115000"/>
                        </a:lnSpc>
                        <a:spcAft>
                          <a:spcPts val="800"/>
                        </a:spcAft>
                        <a:buNone/>
                      </a:pPr>
                      <a:r>
                        <a:rPr lang="tr-TR" sz="1100" kern="100">
                          <a:effectLst/>
                        </a:rPr>
                        <a:t>15.653.986,00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extLst>
                  <a:ext uri="{0D108BD9-81ED-4DB2-BD59-A6C34878D82A}">
                    <a16:rowId xmlns:a16="http://schemas.microsoft.com/office/drawing/2014/main" val="670088238"/>
                  </a:ext>
                </a:extLst>
              </a:tr>
              <a:tr h="128390">
                <a:tc>
                  <a:txBody>
                    <a:bodyPr/>
                    <a:lstStyle/>
                    <a:p>
                      <a:pPr marL="490855" indent="-490855">
                        <a:lnSpc>
                          <a:spcPct val="115000"/>
                        </a:lnSpc>
                        <a:spcAft>
                          <a:spcPts val="800"/>
                        </a:spcAft>
                        <a:buNone/>
                      </a:pPr>
                      <a:r>
                        <a:rPr lang="tr-TR" sz="1100" kern="0">
                          <a:effectLst/>
                        </a:rPr>
                        <a:t>yatırıma katkı Oranı</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nchor="b"/>
                </a:tc>
                <a:tc>
                  <a:txBody>
                    <a:bodyPr/>
                    <a:lstStyle/>
                    <a:p>
                      <a:pPr marL="490855" indent="-490855" algn="r">
                        <a:lnSpc>
                          <a:spcPct val="115000"/>
                        </a:lnSpc>
                        <a:spcAft>
                          <a:spcPts val="800"/>
                        </a:spcAft>
                        <a:buNone/>
                      </a:pPr>
                      <a:r>
                        <a:rPr lang="tr-TR" sz="1100" kern="100">
                          <a:effectLst/>
                        </a:rPr>
                        <a:t>50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tc>
                  <a:txBody>
                    <a:bodyPr/>
                    <a:lstStyle/>
                    <a:p>
                      <a:pPr marL="490855" indent="-490855" algn="r">
                        <a:lnSpc>
                          <a:spcPct val="115000"/>
                        </a:lnSpc>
                        <a:spcAft>
                          <a:spcPts val="800"/>
                        </a:spcAft>
                        <a:buNone/>
                      </a:pPr>
                      <a:r>
                        <a:rPr lang="tr-TR" sz="1100" kern="100">
                          <a:effectLst/>
                        </a:rPr>
                        <a:t>50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extLst>
                  <a:ext uri="{0D108BD9-81ED-4DB2-BD59-A6C34878D82A}">
                    <a16:rowId xmlns:a16="http://schemas.microsoft.com/office/drawing/2014/main" val="1355013252"/>
                  </a:ext>
                </a:extLst>
              </a:tr>
              <a:tr h="128390">
                <a:tc>
                  <a:txBody>
                    <a:bodyPr/>
                    <a:lstStyle/>
                    <a:p>
                      <a:pPr marL="490855" indent="-490855">
                        <a:lnSpc>
                          <a:spcPct val="115000"/>
                        </a:lnSpc>
                        <a:spcAft>
                          <a:spcPts val="800"/>
                        </a:spcAft>
                        <a:buNone/>
                      </a:pPr>
                      <a:r>
                        <a:rPr lang="tr-TR" sz="1100" kern="0">
                          <a:effectLst/>
                        </a:rPr>
                        <a:t>Vergi İndirim Oranı</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nchor="b"/>
                </a:tc>
                <a:tc>
                  <a:txBody>
                    <a:bodyPr/>
                    <a:lstStyle/>
                    <a:p>
                      <a:pPr marL="490855" indent="-490855" algn="r">
                        <a:lnSpc>
                          <a:spcPct val="115000"/>
                        </a:lnSpc>
                        <a:spcAft>
                          <a:spcPts val="800"/>
                        </a:spcAft>
                        <a:buNone/>
                      </a:pPr>
                      <a:r>
                        <a:rPr lang="tr-TR" sz="1100" kern="100">
                          <a:effectLst/>
                        </a:rPr>
                        <a:t>60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tc>
                  <a:txBody>
                    <a:bodyPr/>
                    <a:lstStyle/>
                    <a:p>
                      <a:pPr marL="490855" indent="-490855" algn="r">
                        <a:lnSpc>
                          <a:spcPct val="115000"/>
                        </a:lnSpc>
                        <a:spcAft>
                          <a:spcPts val="800"/>
                        </a:spcAft>
                        <a:buNone/>
                      </a:pPr>
                      <a:r>
                        <a:rPr lang="tr-TR" sz="1100" kern="100">
                          <a:effectLst/>
                        </a:rPr>
                        <a:t>60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extLst>
                  <a:ext uri="{0D108BD9-81ED-4DB2-BD59-A6C34878D82A}">
                    <a16:rowId xmlns:a16="http://schemas.microsoft.com/office/drawing/2014/main" val="863342492"/>
                  </a:ext>
                </a:extLst>
              </a:tr>
              <a:tr h="128390">
                <a:tc>
                  <a:txBody>
                    <a:bodyPr/>
                    <a:lstStyle/>
                    <a:p>
                      <a:pPr marL="490855" indent="-490855">
                        <a:lnSpc>
                          <a:spcPct val="115000"/>
                        </a:lnSpc>
                        <a:spcAft>
                          <a:spcPts val="800"/>
                        </a:spcAft>
                        <a:buNone/>
                      </a:pPr>
                      <a:r>
                        <a:rPr lang="tr-TR" sz="1100" kern="0">
                          <a:effectLst/>
                        </a:rPr>
                        <a:t>Yatırımın Yapıldığı Bölge</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nchor="b"/>
                </a:tc>
                <a:tc>
                  <a:txBody>
                    <a:bodyPr/>
                    <a:lstStyle/>
                    <a:p>
                      <a:pPr marL="490855" indent="-490855" algn="r">
                        <a:lnSpc>
                          <a:spcPct val="115000"/>
                        </a:lnSpc>
                        <a:spcAft>
                          <a:spcPts val="800"/>
                        </a:spcAft>
                        <a:buNone/>
                      </a:pPr>
                      <a:r>
                        <a:rPr lang="tr-TR" sz="1100" kern="100">
                          <a:effectLst/>
                        </a:rPr>
                        <a:t>3. BÖLGE</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tc>
                  <a:txBody>
                    <a:bodyPr/>
                    <a:lstStyle/>
                    <a:p>
                      <a:pPr marL="490855" indent="-490855" algn="r">
                        <a:lnSpc>
                          <a:spcPct val="115000"/>
                        </a:lnSpc>
                        <a:spcAft>
                          <a:spcPts val="800"/>
                        </a:spcAft>
                        <a:buNone/>
                      </a:pPr>
                      <a:r>
                        <a:rPr lang="tr-TR" sz="1100" kern="100">
                          <a:effectLst/>
                        </a:rPr>
                        <a:t>3. BÖLGE</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extLst>
                  <a:ext uri="{0D108BD9-81ED-4DB2-BD59-A6C34878D82A}">
                    <a16:rowId xmlns:a16="http://schemas.microsoft.com/office/drawing/2014/main" val="845276277"/>
                  </a:ext>
                </a:extLst>
              </a:tr>
              <a:tr h="128390">
                <a:tc>
                  <a:txBody>
                    <a:bodyPr/>
                    <a:lstStyle/>
                    <a:p>
                      <a:pPr marL="490855" indent="-490855">
                        <a:lnSpc>
                          <a:spcPct val="115000"/>
                        </a:lnSpc>
                        <a:spcAft>
                          <a:spcPts val="800"/>
                        </a:spcAft>
                        <a:buNone/>
                      </a:pPr>
                      <a:r>
                        <a:rPr lang="tr-TR" sz="1100" kern="0">
                          <a:effectLst/>
                        </a:rPr>
                        <a:t>İndirimli KV Oranı</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nchor="b"/>
                </a:tc>
                <a:tc>
                  <a:txBody>
                    <a:bodyPr/>
                    <a:lstStyle/>
                    <a:p>
                      <a:pPr marL="490855" indent="-490855" algn="r">
                        <a:lnSpc>
                          <a:spcPct val="115000"/>
                        </a:lnSpc>
                        <a:spcAft>
                          <a:spcPts val="800"/>
                        </a:spcAft>
                        <a:buNone/>
                      </a:pPr>
                      <a:r>
                        <a:rPr lang="tr-TR" sz="1100" kern="100">
                          <a:effectLst/>
                        </a:rPr>
                        <a:t>10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tc>
                  <a:txBody>
                    <a:bodyPr/>
                    <a:lstStyle/>
                    <a:p>
                      <a:pPr marL="490855" indent="-490855" algn="r">
                        <a:lnSpc>
                          <a:spcPct val="115000"/>
                        </a:lnSpc>
                        <a:spcAft>
                          <a:spcPts val="800"/>
                        </a:spcAft>
                        <a:buNone/>
                      </a:pPr>
                      <a:r>
                        <a:rPr lang="tr-TR" sz="1100" kern="100">
                          <a:effectLst/>
                        </a:rPr>
                        <a:t>10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extLst>
                  <a:ext uri="{0D108BD9-81ED-4DB2-BD59-A6C34878D82A}">
                    <a16:rowId xmlns:a16="http://schemas.microsoft.com/office/drawing/2014/main" val="500910335"/>
                  </a:ext>
                </a:extLst>
              </a:tr>
              <a:tr h="128390">
                <a:tc>
                  <a:txBody>
                    <a:bodyPr/>
                    <a:lstStyle/>
                    <a:p>
                      <a:pPr marL="490855" indent="-490855">
                        <a:lnSpc>
                          <a:spcPct val="115000"/>
                        </a:lnSpc>
                        <a:spcAft>
                          <a:spcPts val="800"/>
                        </a:spcAft>
                        <a:buNone/>
                      </a:pPr>
                      <a:r>
                        <a:rPr lang="tr-TR" sz="1100" kern="0">
                          <a:effectLst/>
                        </a:rPr>
                        <a:t>Toplam Yatırıma Katkı Tutarı</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nchor="b"/>
                </a:tc>
                <a:tc>
                  <a:txBody>
                    <a:bodyPr/>
                    <a:lstStyle/>
                    <a:p>
                      <a:pPr marL="490855" indent="-490855" algn="r">
                        <a:lnSpc>
                          <a:spcPct val="115000"/>
                        </a:lnSpc>
                        <a:spcAft>
                          <a:spcPts val="800"/>
                        </a:spcAft>
                        <a:buNone/>
                      </a:pPr>
                      <a:r>
                        <a:rPr lang="tr-TR" sz="1100" kern="100">
                          <a:effectLst/>
                        </a:rPr>
                        <a:t>7.826.993</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tc>
                  <a:txBody>
                    <a:bodyPr/>
                    <a:lstStyle/>
                    <a:p>
                      <a:pPr marL="490855" indent="-490855" algn="r">
                        <a:lnSpc>
                          <a:spcPct val="115000"/>
                        </a:lnSpc>
                        <a:spcAft>
                          <a:spcPts val="800"/>
                        </a:spcAft>
                        <a:buNone/>
                      </a:pPr>
                      <a:r>
                        <a:rPr lang="tr-TR" sz="1100" kern="100">
                          <a:effectLst/>
                        </a:rPr>
                        <a:t>7.826.993</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extLst>
                  <a:ext uri="{0D108BD9-81ED-4DB2-BD59-A6C34878D82A}">
                    <a16:rowId xmlns:a16="http://schemas.microsoft.com/office/drawing/2014/main" val="253461699"/>
                  </a:ext>
                </a:extLst>
              </a:tr>
              <a:tr h="237631">
                <a:tc>
                  <a:txBody>
                    <a:bodyPr/>
                    <a:lstStyle/>
                    <a:p>
                      <a:pPr marL="490855" indent="-490855">
                        <a:lnSpc>
                          <a:spcPct val="115000"/>
                        </a:lnSpc>
                        <a:spcAft>
                          <a:spcPts val="800"/>
                        </a:spcAft>
                        <a:buNone/>
                      </a:pPr>
                      <a:r>
                        <a:rPr lang="tr-TR" sz="1100" kern="0">
                          <a:effectLst/>
                        </a:rPr>
                        <a:t>Cari Yılda Fiilen Gerçekleştirilen Yatırım Harcaması Tutarı </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nchor="b"/>
                </a:tc>
                <a:tc>
                  <a:txBody>
                    <a:bodyPr/>
                    <a:lstStyle/>
                    <a:p>
                      <a:pPr marL="490855" indent="-490855" algn="r">
                        <a:lnSpc>
                          <a:spcPct val="115000"/>
                        </a:lnSpc>
                        <a:spcAft>
                          <a:spcPts val="800"/>
                        </a:spcAft>
                        <a:buNone/>
                      </a:pPr>
                      <a:r>
                        <a:rPr lang="tr-TR" sz="1100" kern="100">
                          <a:effectLst/>
                        </a:rPr>
                        <a:t>5.500.000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tc>
                  <a:txBody>
                    <a:bodyPr/>
                    <a:lstStyle/>
                    <a:p>
                      <a:pPr marL="490855" indent="-490855" algn="r">
                        <a:lnSpc>
                          <a:spcPct val="115000"/>
                        </a:lnSpc>
                        <a:spcAft>
                          <a:spcPts val="800"/>
                        </a:spcAft>
                        <a:buNone/>
                      </a:pPr>
                      <a:r>
                        <a:rPr lang="tr-TR" sz="1100" kern="100">
                          <a:effectLst/>
                        </a:rPr>
                        <a:t>8.000.000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extLst>
                  <a:ext uri="{0D108BD9-81ED-4DB2-BD59-A6C34878D82A}">
                    <a16:rowId xmlns:a16="http://schemas.microsoft.com/office/drawing/2014/main" val="3853320140"/>
                  </a:ext>
                </a:extLst>
              </a:tr>
              <a:tr h="359951">
                <a:tc>
                  <a:txBody>
                    <a:bodyPr/>
                    <a:lstStyle/>
                    <a:p>
                      <a:pPr marL="490855" indent="-490855">
                        <a:lnSpc>
                          <a:spcPct val="115000"/>
                        </a:lnSpc>
                        <a:spcAft>
                          <a:spcPts val="800"/>
                        </a:spcAft>
                        <a:buNone/>
                      </a:pPr>
                      <a:r>
                        <a:rPr lang="tr-TR" sz="1100" kern="0">
                          <a:effectLst/>
                        </a:rPr>
                        <a:t>Fiilen Gerçekleştirilen Yatırım Harcaması(Yatırımın Başlangıcından itibaren)</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nchor="b"/>
                </a:tc>
                <a:tc>
                  <a:txBody>
                    <a:bodyPr/>
                    <a:lstStyle/>
                    <a:p>
                      <a:pPr marL="490855" indent="-490855" algn="r">
                        <a:lnSpc>
                          <a:spcPct val="115000"/>
                        </a:lnSpc>
                        <a:spcAft>
                          <a:spcPts val="800"/>
                        </a:spcAft>
                        <a:buNone/>
                      </a:pPr>
                      <a:r>
                        <a:rPr lang="tr-TR" sz="1100" kern="100">
                          <a:effectLst/>
                        </a:rPr>
                        <a:t>5.500.000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tc>
                  <a:txBody>
                    <a:bodyPr/>
                    <a:lstStyle/>
                    <a:p>
                      <a:pPr marL="490855" indent="-490855" algn="r">
                        <a:lnSpc>
                          <a:spcPct val="115000"/>
                        </a:lnSpc>
                        <a:spcAft>
                          <a:spcPts val="800"/>
                        </a:spcAft>
                        <a:buNone/>
                      </a:pPr>
                      <a:r>
                        <a:rPr lang="tr-TR" sz="1100" kern="100">
                          <a:effectLst/>
                        </a:rPr>
                        <a:t>8.000.000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extLst>
                  <a:ext uri="{0D108BD9-81ED-4DB2-BD59-A6C34878D82A}">
                    <a16:rowId xmlns:a16="http://schemas.microsoft.com/office/drawing/2014/main" val="3939539390"/>
                  </a:ext>
                </a:extLst>
              </a:tr>
              <a:tr h="237631">
                <a:tc>
                  <a:txBody>
                    <a:bodyPr/>
                    <a:lstStyle/>
                    <a:p>
                      <a:pPr marL="490855" indent="-490855">
                        <a:lnSpc>
                          <a:spcPct val="115000"/>
                        </a:lnSpc>
                        <a:spcAft>
                          <a:spcPts val="800"/>
                        </a:spcAft>
                        <a:buNone/>
                      </a:pPr>
                      <a:r>
                        <a:rPr lang="tr-TR" sz="1100" kern="0">
                          <a:effectLst/>
                        </a:rPr>
                        <a:t>Fiili Yatırım Harcaması Nedeniyle Hak Kazanılan Yatırıma Katkı Tutarı</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nchor="b"/>
                </a:tc>
                <a:tc>
                  <a:txBody>
                    <a:bodyPr/>
                    <a:lstStyle/>
                    <a:p>
                      <a:pPr marL="490855" indent="-490855" algn="r">
                        <a:lnSpc>
                          <a:spcPct val="115000"/>
                        </a:lnSpc>
                        <a:spcAft>
                          <a:spcPts val="800"/>
                        </a:spcAft>
                        <a:buNone/>
                      </a:pPr>
                      <a:r>
                        <a:rPr lang="tr-TR" sz="1100" kern="100">
                          <a:effectLst/>
                        </a:rPr>
                        <a:t>2.750.000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tc>
                  <a:txBody>
                    <a:bodyPr/>
                    <a:lstStyle/>
                    <a:p>
                      <a:pPr marL="490855" indent="-490855" algn="r">
                        <a:lnSpc>
                          <a:spcPct val="115000"/>
                        </a:lnSpc>
                        <a:spcAft>
                          <a:spcPts val="800"/>
                        </a:spcAft>
                        <a:buNone/>
                      </a:pPr>
                      <a:r>
                        <a:rPr lang="tr-TR" sz="1100" kern="100">
                          <a:effectLst/>
                        </a:rPr>
                        <a:t>4.000.000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extLst>
                  <a:ext uri="{0D108BD9-81ED-4DB2-BD59-A6C34878D82A}">
                    <a16:rowId xmlns:a16="http://schemas.microsoft.com/office/drawing/2014/main" val="1862218085"/>
                  </a:ext>
                </a:extLst>
              </a:tr>
              <a:tr h="359951">
                <a:tc>
                  <a:txBody>
                    <a:bodyPr/>
                    <a:lstStyle/>
                    <a:p>
                      <a:pPr marL="490855" indent="-490855">
                        <a:lnSpc>
                          <a:spcPct val="115000"/>
                        </a:lnSpc>
                        <a:spcAft>
                          <a:spcPts val="800"/>
                        </a:spcAft>
                        <a:buNone/>
                      </a:pPr>
                      <a:r>
                        <a:rPr lang="tr-TR" sz="1100" kern="0">
                          <a:effectLst/>
                        </a:rPr>
                        <a:t>Endekslenmiş Tutarlar dahil Fiili yatırım Harcaması Nedeniyle Hak Kazanılan Yatırıma Katkı Tutarı</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nchor="b"/>
                </a:tc>
                <a:tc>
                  <a:txBody>
                    <a:bodyPr/>
                    <a:lstStyle/>
                    <a:p>
                      <a:pPr marL="490855" indent="-490855" algn="r">
                        <a:lnSpc>
                          <a:spcPct val="115000"/>
                        </a:lnSpc>
                        <a:spcAft>
                          <a:spcPts val="800"/>
                        </a:spcAft>
                        <a:buNone/>
                      </a:pPr>
                      <a:r>
                        <a:rPr lang="tr-TR" sz="1100" kern="100">
                          <a:effectLst/>
                        </a:rPr>
                        <a:t>2.750.000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tc>
                  <a:txBody>
                    <a:bodyPr/>
                    <a:lstStyle/>
                    <a:p>
                      <a:pPr marL="490855" indent="-490855" algn="r">
                        <a:lnSpc>
                          <a:spcPct val="115000"/>
                        </a:lnSpc>
                        <a:spcAft>
                          <a:spcPts val="800"/>
                        </a:spcAft>
                        <a:buNone/>
                      </a:pPr>
                      <a:r>
                        <a:rPr lang="tr-TR" sz="1100" kern="100">
                          <a:effectLst/>
                        </a:rPr>
                        <a:t>4.000.000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extLst>
                  <a:ext uri="{0D108BD9-81ED-4DB2-BD59-A6C34878D82A}">
                    <a16:rowId xmlns:a16="http://schemas.microsoft.com/office/drawing/2014/main" val="2179642515"/>
                  </a:ext>
                </a:extLst>
              </a:tr>
              <a:tr h="359951">
                <a:tc>
                  <a:txBody>
                    <a:bodyPr/>
                    <a:lstStyle/>
                    <a:p>
                      <a:pPr marL="490855" indent="-490855">
                        <a:lnSpc>
                          <a:spcPct val="115000"/>
                        </a:lnSpc>
                        <a:spcAft>
                          <a:spcPts val="800"/>
                        </a:spcAft>
                        <a:buNone/>
                      </a:pPr>
                      <a:r>
                        <a:rPr lang="tr-TR" sz="1100" kern="0">
                          <a:effectLst/>
                        </a:rPr>
                        <a:t>Önceki Dönemlerde Yaralanılan Yatırıma Katkı Tutarı(Yatırımdan Elde Edilen Kazançlar Nedeniyle)</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nchor="b"/>
                </a:tc>
                <a:tc>
                  <a:txBody>
                    <a:bodyPr/>
                    <a:lstStyle/>
                    <a:p>
                      <a:pPr marL="490855" indent="-490855" algn="r">
                        <a:lnSpc>
                          <a:spcPct val="115000"/>
                        </a:lnSpc>
                        <a:spcAft>
                          <a:spcPts val="800"/>
                        </a:spcAft>
                        <a:buNone/>
                      </a:pPr>
                      <a:r>
                        <a:rPr lang="tr-TR" sz="1100" kern="100">
                          <a:effectLst/>
                        </a:rPr>
                        <a:t>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tc>
                  <a:txBody>
                    <a:bodyPr/>
                    <a:lstStyle/>
                    <a:p>
                      <a:pPr marL="490855" indent="-490855" algn="r">
                        <a:lnSpc>
                          <a:spcPct val="115000"/>
                        </a:lnSpc>
                        <a:spcAft>
                          <a:spcPts val="800"/>
                        </a:spcAft>
                        <a:buNone/>
                      </a:pPr>
                      <a:r>
                        <a:rPr lang="tr-TR" sz="1100" kern="100">
                          <a:effectLst/>
                        </a:rPr>
                        <a:t>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extLst>
                  <a:ext uri="{0D108BD9-81ED-4DB2-BD59-A6C34878D82A}">
                    <a16:rowId xmlns:a16="http://schemas.microsoft.com/office/drawing/2014/main" val="3186615897"/>
                  </a:ext>
                </a:extLst>
              </a:tr>
              <a:tr h="359951">
                <a:tc>
                  <a:txBody>
                    <a:bodyPr/>
                    <a:lstStyle/>
                    <a:p>
                      <a:pPr marL="490855" indent="-490855">
                        <a:lnSpc>
                          <a:spcPct val="115000"/>
                        </a:lnSpc>
                        <a:spcAft>
                          <a:spcPts val="800"/>
                        </a:spcAft>
                        <a:buNone/>
                      </a:pPr>
                      <a:r>
                        <a:rPr lang="tr-TR" sz="1100" kern="0">
                          <a:effectLst/>
                        </a:rPr>
                        <a:t>Önceki Dönemlerde Yaralanılan Yatırıma Katkı Tutarı(Diğer Faaliyetlerden Elde Edilen Kazançlar Nedeniyle)</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nchor="b"/>
                </a:tc>
                <a:tc>
                  <a:txBody>
                    <a:bodyPr/>
                    <a:lstStyle/>
                    <a:p>
                      <a:pPr marL="490855" indent="-490855" algn="r">
                        <a:lnSpc>
                          <a:spcPct val="115000"/>
                        </a:lnSpc>
                        <a:spcAft>
                          <a:spcPts val="800"/>
                        </a:spcAft>
                        <a:buNone/>
                      </a:pPr>
                      <a:r>
                        <a:rPr lang="tr-TR" sz="1100" kern="100">
                          <a:effectLst/>
                        </a:rPr>
                        <a:t>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tc>
                  <a:txBody>
                    <a:bodyPr/>
                    <a:lstStyle/>
                    <a:p>
                      <a:pPr marL="490855" indent="-490855" algn="r">
                        <a:lnSpc>
                          <a:spcPct val="115000"/>
                        </a:lnSpc>
                        <a:spcAft>
                          <a:spcPts val="800"/>
                        </a:spcAft>
                        <a:buNone/>
                      </a:pPr>
                      <a:r>
                        <a:rPr lang="tr-TR" sz="1100" kern="100">
                          <a:effectLst/>
                        </a:rPr>
                        <a:t>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extLst>
                  <a:ext uri="{0D108BD9-81ED-4DB2-BD59-A6C34878D82A}">
                    <a16:rowId xmlns:a16="http://schemas.microsoft.com/office/drawing/2014/main" val="4079451852"/>
                  </a:ext>
                </a:extLst>
              </a:tr>
              <a:tr h="237631">
                <a:tc>
                  <a:txBody>
                    <a:bodyPr/>
                    <a:lstStyle/>
                    <a:p>
                      <a:pPr marL="490855" indent="-490855">
                        <a:lnSpc>
                          <a:spcPct val="115000"/>
                        </a:lnSpc>
                        <a:spcAft>
                          <a:spcPts val="800"/>
                        </a:spcAft>
                        <a:buNone/>
                      </a:pPr>
                      <a:r>
                        <a:rPr lang="tr-TR" sz="1100" kern="0">
                          <a:effectLst/>
                        </a:rPr>
                        <a:t>Önceki Dönemlerde Yaralanılan Toplam Yatırıma Katkı Tutarı</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nchor="b"/>
                </a:tc>
                <a:tc>
                  <a:txBody>
                    <a:bodyPr/>
                    <a:lstStyle/>
                    <a:p>
                      <a:pPr marL="490855" indent="-490855" algn="r">
                        <a:lnSpc>
                          <a:spcPct val="115000"/>
                        </a:lnSpc>
                        <a:spcAft>
                          <a:spcPts val="800"/>
                        </a:spcAft>
                        <a:buNone/>
                      </a:pPr>
                      <a:r>
                        <a:rPr lang="tr-TR" sz="1100" kern="100">
                          <a:effectLst/>
                        </a:rPr>
                        <a:t>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tc>
                  <a:txBody>
                    <a:bodyPr/>
                    <a:lstStyle/>
                    <a:p>
                      <a:pPr marL="490855" indent="-490855" algn="r">
                        <a:lnSpc>
                          <a:spcPct val="115000"/>
                        </a:lnSpc>
                        <a:spcAft>
                          <a:spcPts val="800"/>
                        </a:spcAft>
                        <a:buNone/>
                      </a:pPr>
                      <a:r>
                        <a:rPr lang="tr-TR" sz="1100" kern="100">
                          <a:effectLst/>
                        </a:rPr>
                        <a:t>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extLst>
                  <a:ext uri="{0D108BD9-81ED-4DB2-BD59-A6C34878D82A}">
                    <a16:rowId xmlns:a16="http://schemas.microsoft.com/office/drawing/2014/main" val="756845505"/>
                  </a:ext>
                </a:extLst>
              </a:tr>
              <a:tr h="359951">
                <a:tc>
                  <a:txBody>
                    <a:bodyPr/>
                    <a:lstStyle/>
                    <a:p>
                      <a:pPr marL="490855" indent="-490855">
                        <a:lnSpc>
                          <a:spcPct val="115000"/>
                        </a:lnSpc>
                        <a:spcAft>
                          <a:spcPts val="800"/>
                        </a:spcAft>
                        <a:buNone/>
                      </a:pPr>
                      <a:r>
                        <a:rPr lang="tr-TR" sz="1100" kern="0">
                          <a:effectLst/>
                        </a:rPr>
                        <a:t>Cari Dönemde Yararlanılan Yatırıma Katkı Tutarı(Yatırımdan Elde Edilen Kazançlar Nedeniyle)</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nchor="b"/>
                </a:tc>
                <a:tc>
                  <a:txBody>
                    <a:bodyPr/>
                    <a:lstStyle/>
                    <a:p>
                      <a:pPr marL="490855" indent="-490855" algn="r">
                        <a:lnSpc>
                          <a:spcPct val="115000"/>
                        </a:lnSpc>
                        <a:spcAft>
                          <a:spcPts val="800"/>
                        </a:spcAft>
                        <a:buNone/>
                      </a:pPr>
                      <a:r>
                        <a:rPr lang="tr-TR" sz="1100" kern="100">
                          <a:effectLst/>
                        </a:rPr>
                        <a:t>128.600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tc>
                  <a:txBody>
                    <a:bodyPr/>
                    <a:lstStyle/>
                    <a:p>
                      <a:pPr marL="490855" indent="-490855" algn="r">
                        <a:lnSpc>
                          <a:spcPct val="115000"/>
                        </a:lnSpc>
                        <a:spcAft>
                          <a:spcPts val="800"/>
                        </a:spcAft>
                        <a:buNone/>
                      </a:pPr>
                      <a:r>
                        <a:rPr lang="tr-TR" sz="1100" kern="100">
                          <a:effectLst/>
                        </a:rPr>
                        <a:t>200.400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extLst>
                  <a:ext uri="{0D108BD9-81ED-4DB2-BD59-A6C34878D82A}">
                    <a16:rowId xmlns:a16="http://schemas.microsoft.com/office/drawing/2014/main" val="141858072"/>
                  </a:ext>
                </a:extLst>
              </a:tr>
              <a:tr h="359951">
                <a:tc>
                  <a:txBody>
                    <a:bodyPr/>
                    <a:lstStyle/>
                    <a:p>
                      <a:pPr marL="490855" indent="-490855">
                        <a:lnSpc>
                          <a:spcPct val="115000"/>
                        </a:lnSpc>
                        <a:spcAft>
                          <a:spcPts val="800"/>
                        </a:spcAft>
                        <a:buNone/>
                      </a:pPr>
                      <a:r>
                        <a:rPr lang="tr-TR" sz="1100" kern="0">
                          <a:effectLst/>
                        </a:rPr>
                        <a:t>Cari Dönemde Yararlanılan Yatırıma Katkı Tutarı(Diğer Faaliyetlerden Elde Edilen Kazançlar Nedeniyle)</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nchor="b"/>
                </a:tc>
                <a:tc>
                  <a:txBody>
                    <a:bodyPr/>
                    <a:lstStyle/>
                    <a:p>
                      <a:pPr marL="490855" indent="-490855" algn="r">
                        <a:lnSpc>
                          <a:spcPct val="115000"/>
                        </a:lnSpc>
                        <a:spcAft>
                          <a:spcPts val="800"/>
                        </a:spcAft>
                        <a:buNone/>
                      </a:pPr>
                      <a:r>
                        <a:rPr lang="tr-TR" sz="1100" kern="100">
                          <a:effectLst/>
                        </a:rPr>
                        <a:t>949.400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tc>
                  <a:txBody>
                    <a:bodyPr/>
                    <a:lstStyle/>
                    <a:p>
                      <a:pPr marL="490855" indent="-490855" algn="r">
                        <a:lnSpc>
                          <a:spcPct val="115000"/>
                        </a:lnSpc>
                        <a:spcAft>
                          <a:spcPts val="800"/>
                        </a:spcAft>
                        <a:buNone/>
                      </a:pPr>
                      <a:r>
                        <a:rPr lang="tr-TR" sz="1100" kern="100">
                          <a:effectLst/>
                        </a:rPr>
                        <a:t>1.350.600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extLst>
                  <a:ext uri="{0D108BD9-81ED-4DB2-BD59-A6C34878D82A}">
                    <a16:rowId xmlns:a16="http://schemas.microsoft.com/office/drawing/2014/main" val="1953386087"/>
                  </a:ext>
                </a:extLst>
              </a:tr>
              <a:tr h="237631">
                <a:tc>
                  <a:txBody>
                    <a:bodyPr/>
                    <a:lstStyle/>
                    <a:p>
                      <a:pPr marL="490855" indent="-490855">
                        <a:lnSpc>
                          <a:spcPct val="115000"/>
                        </a:lnSpc>
                        <a:spcAft>
                          <a:spcPts val="800"/>
                        </a:spcAft>
                        <a:buNone/>
                      </a:pPr>
                      <a:r>
                        <a:rPr lang="tr-TR" sz="1100" kern="0">
                          <a:effectLst/>
                        </a:rPr>
                        <a:t>Cari Dönemde Yararlanılan Toplam Yatırıma Katkı Tutarı</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nchor="b"/>
                </a:tc>
                <a:tc>
                  <a:txBody>
                    <a:bodyPr/>
                    <a:lstStyle/>
                    <a:p>
                      <a:pPr marL="490855" indent="-490855" algn="r">
                        <a:lnSpc>
                          <a:spcPct val="115000"/>
                        </a:lnSpc>
                        <a:spcAft>
                          <a:spcPts val="800"/>
                        </a:spcAft>
                        <a:buNone/>
                      </a:pPr>
                      <a:r>
                        <a:rPr lang="tr-TR" sz="1100" kern="100">
                          <a:effectLst/>
                        </a:rPr>
                        <a:t>1.078.000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tc>
                  <a:txBody>
                    <a:bodyPr/>
                    <a:lstStyle/>
                    <a:p>
                      <a:pPr marL="490855" indent="-490855" algn="r">
                        <a:lnSpc>
                          <a:spcPct val="115000"/>
                        </a:lnSpc>
                        <a:spcAft>
                          <a:spcPts val="800"/>
                        </a:spcAft>
                        <a:buNone/>
                      </a:pPr>
                      <a:r>
                        <a:rPr lang="tr-TR" sz="1100" kern="100">
                          <a:effectLst/>
                        </a:rPr>
                        <a:t>1.550.400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extLst>
                  <a:ext uri="{0D108BD9-81ED-4DB2-BD59-A6C34878D82A}">
                    <a16:rowId xmlns:a16="http://schemas.microsoft.com/office/drawing/2014/main" val="3002477027"/>
                  </a:ext>
                </a:extLst>
              </a:tr>
              <a:tr h="359951">
                <a:tc>
                  <a:txBody>
                    <a:bodyPr/>
                    <a:lstStyle/>
                    <a:p>
                      <a:pPr marL="490855" indent="-490855">
                        <a:lnSpc>
                          <a:spcPct val="115000"/>
                        </a:lnSpc>
                        <a:spcAft>
                          <a:spcPts val="800"/>
                        </a:spcAft>
                        <a:buNone/>
                      </a:pPr>
                      <a:r>
                        <a:rPr lang="tr-TR" sz="1100" kern="0">
                          <a:effectLst/>
                        </a:rPr>
                        <a:t>Cari Dönem Dahil Olmak Üzere Yararlanılan Toplam Yatırıma Katkı Tutarı</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nchor="b"/>
                </a:tc>
                <a:tc>
                  <a:txBody>
                    <a:bodyPr/>
                    <a:lstStyle/>
                    <a:p>
                      <a:pPr marL="490855" indent="-490855" algn="r">
                        <a:lnSpc>
                          <a:spcPct val="115000"/>
                        </a:lnSpc>
                        <a:spcAft>
                          <a:spcPts val="800"/>
                        </a:spcAft>
                        <a:buNone/>
                      </a:pPr>
                      <a:r>
                        <a:rPr lang="tr-TR" sz="1100" kern="100">
                          <a:effectLst/>
                        </a:rPr>
                        <a:t>1.078.000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tc>
                  <a:txBody>
                    <a:bodyPr/>
                    <a:lstStyle/>
                    <a:p>
                      <a:pPr marL="490855" indent="-490855" algn="r">
                        <a:lnSpc>
                          <a:spcPct val="115000"/>
                        </a:lnSpc>
                        <a:spcAft>
                          <a:spcPts val="800"/>
                        </a:spcAft>
                        <a:buNone/>
                      </a:pPr>
                      <a:r>
                        <a:rPr lang="tr-TR" sz="1100" kern="100" dirty="0">
                          <a:effectLst/>
                        </a:rPr>
                        <a:t>1.550.400</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914" marR="21914" marT="0" marB="0"/>
                </a:tc>
                <a:extLst>
                  <a:ext uri="{0D108BD9-81ED-4DB2-BD59-A6C34878D82A}">
                    <a16:rowId xmlns:a16="http://schemas.microsoft.com/office/drawing/2014/main" val="1509549325"/>
                  </a:ext>
                </a:extLst>
              </a:tr>
            </a:tbl>
          </a:graphicData>
        </a:graphic>
      </p:graphicFrame>
    </p:spTree>
    <p:extLst>
      <p:ext uri="{BB962C8B-B14F-4D97-AF65-F5344CB8AC3E}">
        <p14:creationId xmlns:p14="http://schemas.microsoft.com/office/powerpoint/2010/main" val="7781409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63B9CEDB-8AE5-74BF-C4E7-6DF863BA79FA}"/>
              </a:ext>
            </a:extLst>
          </p:cNvPr>
          <p:cNvGraphicFramePr>
            <a:graphicFrameLocks noGrp="1"/>
          </p:cNvGraphicFramePr>
          <p:nvPr>
            <p:extLst>
              <p:ext uri="{D42A27DB-BD31-4B8C-83A1-F6EECF244321}">
                <p14:modId xmlns:p14="http://schemas.microsoft.com/office/powerpoint/2010/main" val="1555773755"/>
              </p:ext>
            </p:extLst>
          </p:nvPr>
        </p:nvGraphicFramePr>
        <p:xfrm>
          <a:off x="838199" y="522514"/>
          <a:ext cx="10537371" cy="6023634"/>
        </p:xfrm>
        <a:graphic>
          <a:graphicData uri="http://schemas.openxmlformats.org/drawingml/2006/table">
            <a:tbl>
              <a:tblPr firstRow="1" firstCol="1" bandRow="1">
                <a:tableStyleId>{5C22544A-7EE6-4342-B048-85BDC9FD1C3A}</a:tableStyleId>
              </a:tblPr>
              <a:tblGrid>
                <a:gridCol w="4788140">
                  <a:extLst>
                    <a:ext uri="{9D8B030D-6E8A-4147-A177-3AD203B41FA5}">
                      <a16:colId xmlns:a16="http://schemas.microsoft.com/office/drawing/2014/main" val="867677529"/>
                    </a:ext>
                  </a:extLst>
                </a:gridCol>
                <a:gridCol w="2837508">
                  <a:extLst>
                    <a:ext uri="{9D8B030D-6E8A-4147-A177-3AD203B41FA5}">
                      <a16:colId xmlns:a16="http://schemas.microsoft.com/office/drawing/2014/main" val="412890049"/>
                    </a:ext>
                  </a:extLst>
                </a:gridCol>
                <a:gridCol w="2911723">
                  <a:extLst>
                    <a:ext uri="{9D8B030D-6E8A-4147-A177-3AD203B41FA5}">
                      <a16:colId xmlns:a16="http://schemas.microsoft.com/office/drawing/2014/main" val="786765782"/>
                    </a:ext>
                  </a:extLst>
                </a:gridCol>
              </a:tblGrid>
              <a:tr h="297054">
                <a:tc>
                  <a:txBody>
                    <a:bodyPr/>
                    <a:lstStyle/>
                    <a:p>
                      <a:pPr marL="457200" algn="just">
                        <a:lnSpc>
                          <a:spcPct val="115000"/>
                        </a:lnSpc>
                        <a:buNone/>
                      </a:pPr>
                      <a:r>
                        <a:rPr lang="tr-TR" sz="1400" kern="100" dirty="0">
                          <a:effectLst/>
                        </a:rPr>
                        <a:t>TİCARİ BİLANÇO KARI</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buNone/>
                      </a:pPr>
                      <a:r>
                        <a:rPr lang="tr-TR" sz="1400" kern="100">
                          <a:effectLst/>
                        </a:rPr>
                        <a:t>7.850.000</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a:effectLst/>
                        </a:rPr>
                        <a:t>10.850.000</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extLst>
                  <a:ext uri="{0D108BD9-81ED-4DB2-BD59-A6C34878D82A}">
                    <a16:rowId xmlns:a16="http://schemas.microsoft.com/office/drawing/2014/main" val="1100762684"/>
                  </a:ext>
                </a:extLst>
              </a:tr>
              <a:tr h="427706">
                <a:tc>
                  <a:txBody>
                    <a:bodyPr/>
                    <a:lstStyle/>
                    <a:p>
                      <a:pPr marL="457200" algn="just">
                        <a:lnSpc>
                          <a:spcPct val="115000"/>
                        </a:lnSpc>
                        <a:spcAft>
                          <a:spcPts val="800"/>
                        </a:spcAft>
                        <a:buNone/>
                      </a:pPr>
                      <a:r>
                        <a:rPr lang="tr-TR" sz="1400" kern="100" dirty="0">
                          <a:effectLst/>
                        </a:rPr>
                        <a:t>İHRACATTAN ELDE EDİLEN KAZANÇ</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a:effectLst/>
                        </a:rPr>
                        <a:t>2.500.000</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a:effectLst/>
                        </a:rPr>
                        <a:t>3.500.000</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extLst>
                  <a:ext uri="{0D108BD9-81ED-4DB2-BD59-A6C34878D82A}">
                    <a16:rowId xmlns:a16="http://schemas.microsoft.com/office/drawing/2014/main" val="656559119"/>
                  </a:ext>
                </a:extLst>
              </a:tr>
              <a:tr h="427706">
                <a:tc>
                  <a:txBody>
                    <a:bodyPr/>
                    <a:lstStyle/>
                    <a:p>
                      <a:pPr marL="457200" algn="just">
                        <a:lnSpc>
                          <a:spcPct val="115000"/>
                        </a:lnSpc>
                        <a:spcAft>
                          <a:spcPts val="800"/>
                        </a:spcAft>
                        <a:buNone/>
                      </a:pPr>
                      <a:r>
                        <a:rPr lang="tr-TR" sz="1400" kern="100" dirty="0">
                          <a:effectLst/>
                        </a:rPr>
                        <a:t>ÜRETİMDEN ELDE EDİLEN KAZANÇ</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a:effectLst/>
                        </a:rPr>
                        <a:t>4.500.000</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a:effectLst/>
                        </a:rPr>
                        <a:t>6.500.000</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extLst>
                  <a:ext uri="{0D108BD9-81ED-4DB2-BD59-A6C34878D82A}">
                    <a16:rowId xmlns:a16="http://schemas.microsoft.com/office/drawing/2014/main" val="868268419"/>
                  </a:ext>
                </a:extLst>
              </a:tr>
              <a:tr h="427706">
                <a:tc>
                  <a:txBody>
                    <a:bodyPr/>
                    <a:lstStyle/>
                    <a:p>
                      <a:pPr marL="457200" algn="just">
                        <a:lnSpc>
                          <a:spcPct val="115000"/>
                        </a:lnSpc>
                        <a:spcAft>
                          <a:spcPts val="800"/>
                        </a:spcAft>
                        <a:buNone/>
                      </a:pPr>
                      <a:r>
                        <a:rPr lang="tr-TR" sz="1400" kern="100">
                          <a:effectLst/>
                        </a:rPr>
                        <a:t>KANUNEN KABUL EDİLMEYEN GİDER</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a:effectLst/>
                        </a:rPr>
                        <a:t>350.000</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a:effectLst/>
                        </a:rPr>
                        <a:t>450.000</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extLst>
                  <a:ext uri="{0D108BD9-81ED-4DB2-BD59-A6C34878D82A}">
                    <a16:rowId xmlns:a16="http://schemas.microsoft.com/office/drawing/2014/main" val="3018175339"/>
                  </a:ext>
                </a:extLst>
              </a:tr>
              <a:tr h="297054">
                <a:tc>
                  <a:txBody>
                    <a:bodyPr/>
                    <a:lstStyle/>
                    <a:p>
                      <a:pPr marL="457200" algn="just">
                        <a:lnSpc>
                          <a:spcPct val="115000"/>
                        </a:lnSpc>
                        <a:spcAft>
                          <a:spcPts val="800"/>
                        </a:spcAft>
                        <a:buNone/>
                      </a:pPr>
                      <a:r>
                        <a:rPr lang="tr-TR" sz="1400" kern="100">
                          <a:effectLst/>
                        </a:rPr>
                        <a:t>KAR VE İLAVELER TOPLAMI</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dirty="0">
                          <a:effectLst/>
                        </a:rPr>
                        <a:t>8.200.000</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a:effectLst/>
                        </a:rPr>
                        <a:t>11.200.000</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extLst>
                  <a:ext uri="{0D108BD9-81ED-4DB2-BD59-A6C34878D82A}">
                    <a16:rowId xmlns:a16="http://schemas.microsoft.com/office/drawing/2014/main" val="3709349312"/>
                  </a:ext>
                </a:extLst>
              </a:tr>
              <a:tr h="427706">
                <a:tc>
                  <a:txBody>
                    <a:bodyPr/>
                    <a:lstStyle/>
                    <a:p>
                      <a:pPr marL="457200" algn="just">
                        <a:lnSpc>
                          <a:spcPct val="115000"/>
                        </a:lnSpc>
                        <a:spcAft>
                          <a:spcPts val="800"/>
                        </a:spcAft>
                        <a:buNone/>
                      </a:pPr>
                      <a:r>
                        <a:rPr lang="tr-TR" sz="1400" kern="100">
                          <a:effectLst/>
                        </a:rPr>
                        <a:t>DÖNEM SAFİ KURUM KAZANCI</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dirty="0">
                          <a:effectLst/>
                        </a:rPr>
                        <a:t>8.200.000</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a:effectLst/>
                        </a:rPr>
                        <a:t>11.200.000</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extLst>
                  <a:ext uri="{0D108BD9-81ED-4DB2-BD59-A6C34878D82A}">
                    <a16:rowId xmlns:a16="http://schemas.microsoft.com/office/drawing/2014/main" val="1734209929"/>
                  </a:ext>
                </a:extLst>
              </a:tr>
              <a:tr h="427706">
                <a:tc>
                  <a:txBody>
                    <a:bodyPr/>
                    <a:lstStyle/>
                    <a:p>
                      <a:pPr marL="457200" algn="just">
                        <a:lnSpc>
                          <a:spcPct val="115000"/>
                        </a:lnSpc>
                        <a:spcAft>
                          <a:spcPts val="800"/>
                        </a:spcAft>
                        <a:buNone/>
                      </a:pPr>
                      <a:r>
                        <a:rPr lang="tr-TR" sz="1400" kern="100" dirty="0">
                          <a:effectLst/>
                        </a:rPr>
                        <a:t>KURUMLAR VERGİSİ 32/A MATRAHI</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dirty="0">
                          <a:effectLst/>
                        </a:rPr>
                        <a:t>8.200.000</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a:effectLst/>
                        </a:rPr>
                        <a:t>11.200.000</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extLst>
                  <a:ext uri="{0D108BD9-81ED-4DB2-BD59-A6C34878D82A}">
                    <a16:rowId xmlns:a16="http://schemas.microsoft.com/office/drawing/2014/main" val="1789059120"/>
                  </a:ext>
                </a:extLst>
              </a:tr>
              <a:tr h="427706">
                <a:tc>
                  <a:txBody>
                    <a:bodyPr/>
                    <a:lstStyle/>
                    <a:p>
                      <a:pPr marL="457200" algn="just">
                        <a:lnSpc>
                          <a:spcPct val="115000"/>
                        </a:lnSpc>
                        <a:spcAft>
                          <a:spcPts val="800"/>
                        </a:spcAft>
                        <a:buNone/>
                      </a:pPr>
                      <a:r>
                        <a:rPr lang="tr-TR" sz="1400" kern="100">
                          <a:effectLst/>
                        </a:rPr>
                        <a:t>KURUMLAR VERGİSİ 32/A ORANI</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a:effectLst/>
                        </a:rPr>
                        <a:t>7,15</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dirty="0">
                          <a:effectLst/>
                        </a:rPr>
                        <a:t>9,23</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extLst>
                  <a:ext uri="{0D108BD9-81ED-4DB2-BD59-A6C34878D82A}">
                    <a16:rowId xmlns:a16="http://schemas.microsoft.com/office/drawing/2014/main" val="3711275195"/>
                  </a:ext>
                </a:extLst>
              </a:tr>
              <a:tr h="427706">
                <a:tc>
                  <a:txBody>
                    <a:bodyPr/>
                    <a:lstStyle/>
                    <a:p>
                      <a:pPr marL="457200" algn="just">
                        <a:lnSpc>
                          <a:spcPct val="115000"/>
                        </a:lnSpc>
                        <a:spcAft>
                          <a:spcPts val="800"/>
                        </a:spcAft>
                        <a:buNone/>
                      </a:pPr>
                      <a:r>
                        <a:rPr lang="tr-TR" sz="1400" kern="100">
                          <a:effectLst/>
                        </a:rPr>
                        <a:t>KURUMLAR VERGİSİ 32/A VERGİ</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a:effectLst/>
                        </a:rPr>
                        <a:t>587.120</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dirty="0">
                          <a:effectLst/>
                        </a:rPr>
                        <a:t>1.034.000</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extLst>
                  <a:ext uri="{0D108BD9-81ED-4DB2-BD59-A6C34878D82A}">
                    <a16:rowId xmlns:a16="http://schemas.microsoft.com/office/drawing/2014/main" val="1572745659"/>
                  </a:ext>
                </a:extLst>
              </a:tr>
              <a:tr h="427706">
                <a:tc>
                  <a:txBody>
                    <a:bodyPr/>
                    <a:lstStyle/>
                    <a:p>
                      <a:pPr marL="457200" algn="just">
                        <a:lnSpc>
                          <a:spcPct val="115000"/>
                        </a:lnSpc>
                        <a:spcAft>
                          <a:spcPts val="800"/>
                        </a:spcAft>
                        <a:buNone/>
                      </a:pPr>
                      <a:r>
                        <a:rPr lang="tr-TR" sz="1400" kern="100">
                          <a:effectLst/>
                        </a:rPr>
                        <a:t>KURUMLAR VERGİSİ 32/7 MATRAHI</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a:effectLst/>
                        </a:rPr>
                        <a:t> </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dirty="0">
                          <a:effectLst/>
                        </a:rPr>
                        <a:t> </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extLst>
                  <a:ext uri="{0D108BD9-81ED-4DB2-BD59-A6C34878D82A}">
                    <a16:rowId xmlns:a16="http://schemas.microsoft.com/office/drawing/2014/main" val="3364230547"/>
                  </a:ext>
                </a:extLst>
              </a:tr>
              <a:tr h="427706">
                <a:tc>
                  <a:txBody>
                    <a:bodyPr/>
                    <a:lstStyle/>
                    <a:p>
                      <a:pPr marL="457200" algn="just">
                        <a:lnSpc>
                          <a:spcPct val="115000"/>
                        </a:lnSpc>
                        <a:spcAft>
                          <a:spcPts val="800"/>
                        </a:spcAft>
                        <a:buNone/>
                      </a:pPr>
                      <a:r>
                        <a:rPr lang="tr-TR" sz="1400" kern="100">
                          <a:effectLst/>
                        </a:rPr>
                        <a:t>KURUMLAR VERGİSİ 32/7 ORANI</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a:effectLst/>
                        </a:rPr>
                        <a:t> </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dirty="0">
                          <a:effectLst/>
                        </a:rPr>
                        <a:t> </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extLst>
                  <a:ext uri="{0D108BD9-81ED-4DB2-BD59-A6C34878D82A}">
                    <a16:rowId xmlns:a16="http://schemas.microsoft.com/office/drawing/2014/main" val="2896689427"/>
                  </a:ext>
                </a:extLst>
              </a:tr>
              <a:tr h="427706">
                <a:tc>
                  <a:txBody>
                    <a:bodyPr/>
                    <a:lstStyle/>
                    <a:p>
                      <a:pPr marL="457200" algn="just">
                        <a:lnSpc>
                          <a:spcPct val="115000"/>
                        </a:lnSpc>
                        <a:spcAft>
                          <a:spcPts val="800"/>
                        </a:spcAft>
                        <a:buNone/>
                      </a:pPr>
                      <a:r>
                        <a:rPr lang="tr-TR" sz="1400" kern="100">
                          <a:effectLst/>
                        </a:rPr>
                        <a:t>KURUMLAR VERGİSİ 32/8 MATRAHI</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a:effectLst/>
                        </a:rPr>
                        <a:t> </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dirty="0">
                          <a:effectLst/>
                        </a:rPr>
                        <a:t> </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extLst>
                  <a:ext uri="{0D108BD9-81ED-4DB2-BD59-A6C34878D82A}">
                    <a16:rowId xmlns:a16="http://schemas.microsoft.com/office/drawing/2014/main" val="4091574885"/>
                  </a:ext>
                </a:extLst>
              </a:tr>
              <a:tr h="427706">
                <a:tc>
                  <a:txBody>
                    <a:bodyPr/>
                    <a:lstStyle/>
                    <a:p>
                      <a:pPr marL="457200" algn="just">
                        <a:lnSpc>
                          <a:spcPct val="115000"/>
                        </a:lnSpc>
                        <a:spcAft>
                          <a:spcPts val="800"/>
                        </a:spcAft>
                        <a:buNone/>
                      </a:pPr>
                      <a:r>
                        <a:rPr lang="tr-TR" sz="1400" kern="100">
                          <a:effectLst/>
                        </a:rPr>
                        <a:t>KURUMLAR VERGİSİ 32/8 ORANI</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a:effectLst/>
                        </a:rPr>
                        <a:t> </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dirty="0">
                          <a:effectLst/>
                        </a:rPr>
                        <a:t> </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extLst>
                  <a:ext uri="{0D108BD9-81ED-4DB2-BD59-A6C34878D82A}">
                    <a16:rowId xmlns:a16="http://schemas.microsoft.com/office/drawing/2014/main" val="3650867233"/>
                  </a:ext>
                </a:extLst>
              </a:tr>
              <a:tr h="427706">
                <a:tc>
                  <a:txBody>
                    <a:bodyPr/>
                    <a:lstStyle/>
                    <a:p>
                      <a:pPr marL="457200" algn="just">
                        <a:lnSpc>
                          <a:spcPct val="115000"/>
                        </a:lnSpc>
                        <a:spcAft>
                          <a:spcPts val="800"/>
                        </a:spcAft>
                        <a:buNone/>
                      </a:pPr>
                      <a:r>
                        <a:rPr lang="tr-TR" sz="1400" kern="100">
                          <a:effectLst/>
                        </a:rPr>
                        <a:t>GENEL ORANA TABİ MATRAH</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a:effectLst/>
                        </a:rPr>
                        <a:t>8.200.000</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dirty="0">
                          <a:effectLst/>
                        </a:rPr>
                        <a:t>11.200.000</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extLst>
                  <a:ext uri="{0D108BD9-81ED-4DB2-BD59-A6C34878D82A}">
                    <a16:rowId xmlns:a16="http://schemas.microsoft.com/office/drawing/2014/main" val="2457123852"/>
                  </a:ext>
                </a:extLst>
              </a:tr>
              <a:tr h="297054">
                <a:tc>
                  <a:txBody>
                    <a:bodyPr/>
                    <a:lstStyle/>
                    <a:p>
                      <a:pPr marL="457200" algn="just">
                        <a:lnSpc>
                          <a:spcPct val="115000"/>
                        </a:lnSpc>
                        <a:spcAft>
                          <a:spcPts val="800"/>
                        </a:spcAft>
                        <a:buNone/>
                      </a:pPr>
                      <a:r>
                        <a:rPr lang="tr-TR" sz="1400" kern="100">
                          <a:effectLst/>
                        </a:rPr>
                        <a:t>GENEL ORANA TABİ VERGİ</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a:effectLst/>
                        </a:rPr>
                        <a:t>587.120</a:t>
                      </a:r>
                      <a:endParaRPr lang="tr-TR" sz="1400" kern="10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tc>
                  <a:txBody>
                    <a:bodyPr/>
                    <a:lstStyle/>
                    <a:p>
                      <a:pPr marL="457200" algn="r">
                        <a:lnSpc>
                          <a:spcPct val="115000"/>
                        </a:lnSpc>
                        <a:spcAft>
                          <a:spcPts val="800"/>
                        </a:spcAft>
                        <a:buNone/>
                      </a:pPr>
                      <a:r>
                        <a:rPr lang="tr-TR" sz="1400" kern="100" dirty="0">
                          <a:effectLst/>
                        </a:rPr>
                        <a:t>1.094.000</a:t>
                      </a:r>
                      <a:endParaRPr lang="tr-TR"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215" marR="59215" marT="0" marB="0"/>
                </a:tc>
                <a:extLst>
                  <a:ext uri="{0D108BD9-81ED-4DB2-BD59-A6C34878D82A}">
                    <a16:rowId xmlns:a16="http://schemas.microsoft.com/office/drawing/2014/main" val="1042439671"/>
                  </a:ext>
                </a:extLst>
              </a:tr>
            </a:tbl>
          </a:graphicData>
        </a:graphic>
      </p:graphicFrame>
    </p:spTree>
    <p:extLst>
      <p:ext uri="{BB962C8B-B14F-4D97-AF65-F5344CB8AC3E}">
        <p14:creationId xmlns:p14="http://schemas.microsoft.com/office/powerpoint/2010/main" val="321229793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017EB300-0731-F717-7186-89DDEEE0FCD9}"/>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AFD949C-689B-90DB-91AE-7128582E69E3}"/>
              </a:ext>
            </a:extLst>
          </p:cNvPr>
          <p:cNvSpPr>
            <a:spLocks noGrp="1"/>
          </p:cNvSpPr>
          <p:nvPr>
            <p:ph idx="1"/>
          </p:nvPr>
        </p:nvSpPr>
        <p:spPr>
          <a:xfrm>
            <a:off x="757238" y="585788"/>
            <a:ext cx="10729912" cy="5757862"/>
          </a:xfrm>
        </p:spPr>
        <p:txBody>
          <a:bodyPr>
            <a:normAutofit fontScale="70000" lnSpcReduction="20000"/>
          </a:bodyPr>
          <a:lstStyle/>
          <a:p>
            <a:pPr marL="0" indent="0" algn="just">
              <a:buNone/>
            </a:pPr>
            <a:r>
              <a:rPr lang="tr-TR" b="1" dirty="0"/>
              <a:t>ÖRNEK-5: ESKİ VE YENİ OLMAK ÜZERE İKİ ADET YATIRIM TEŞVİK BELGESİ OLAN FİRMANIN İNDİRİMLİ KURUMLAR VERGİSİ UYGULAMASI</a:t>
            </a:r>
          </a:p>
          <a:p>
            <a:pPr algn="just"/>
            <a:r>
              <a:rPr lang="tr-TR" dirty="0"/>
              <a:t>MARKA FİRMASI 2023 yılında aldığı yatırım teşvik belgesi kapsamında komple yatırımı mevcut olup ilave olarak 2025 yılında yeni teşvik istemi kapsamında teşvik belgesine sahiptir. Belge bilgileri ve 2025 3. Geçici vergi bilgileri aşağıdaki gibidir.</a:t>
            </a:r>
          </a:p>
          <a:p>
            <a:pPr marL="0" indent="0" algn="just">
              <a:buNone/>
            </a:pPr>
            <a:r>
              <a:rPr lang="tr-TR" dirty="0"/>
              <a:t>TEŞVİK BELGESİ  BİLGİLERİ (YENİ)</a:t>
            </a:r>
          </a:p>
          <a:p>
            <a:pPr algn="just"/>
            <a:r>
              <a:rPr lang="tr-TR" dirty="0"/>
              <a:t>Yatırıma Başlama Tarihi: 10.09.2025 (02.08.2025 tarihinden sonradır. Yani yeni uygulamaya tabidir.)</a:t>
            </a:r>
          </a:p>
          <a:p>
            <a:pPr algn="just"/>
            <a:r>
              <a:rPr lang="tr-TR" dirty="0"/>
              <a:t>Yatırım Türü: Komple (Firmanın mevcut işletme kapasitesini ilave yeni yatırımdır.)</a:t>
            </a:r>
          </a:p>
          <a:p>
            <a:pPr algn="just"/>
            <a:r>
              <a:rPr lang="tr-TR" dirty="0"/>
              <a:t>Belge no:48577</a:t>
            </a:r>
          </a:p>
          <a:p>
            <a:pPr algn="just"/>
            <a:r>
              <a:rPr lang="tr-TR" dirty="0"/>
              <a:t>Toplam Yatırım Harcaması  (HEDEF) : 30.000.000</a:t>
            </a:r>
          </a:p>
          <a:p>
            <a:pPr algn="just"/>
            <a:r>
              <a:rPr lang="tr-TR" dirty="0"/>
              <a:t>Yapılan Harcama:1.000.000</a:t>
            </a:r>
          </a:p>
          <a:p>
            <a:pPr algn="just"/>
            <a:r>
              <a:rPr lang="tr-TR" dirty="0"/>
              <a:t>Yatırım Katkı Oranı:50</a:t>
            </a:r>
          </a:p>
          <a:p>
            <a:pPr algn="just"/>
            <a:r>
              <a:rPr lang="tr-TR" dirty="0"/>
              <a:t>Vergi İndirim Oranı:60</a:t>
            </a:r>
          </a:p>
          <a:p>
            <a:pPr algn="just"/>
            <a:r>
              <a:rPr lang="tr-TR" dirty="0"/>
              <a:t>Kurumlar vergisi Oranı:0,25</a:t>
            </a:r>
          </a:p>
          <a:p>
            <a:pPr algn="just"/>
            <a:r>
              <a:rPr lang="tr-TR" dirty="0"/>
              <a:t>İndirimli Kurumlar Vergisi Oranı :25-(25*0,60=13,75)=10</a:t>
            </a:r>
          </a:p>
          <a:p>
            <a:pPr algn="just"/>
            <a:r>
              <a:rPr lang="tr-TR" dirty="0"/>
              <a:t>Toplam  Yatırım Katkı Tutarı: 30.000.000*0,50=15.000.000-TL</a:t>
            </a:r>
          </a:p>
          <a:p>
            <a:pPr marL="0" indent="0" algn="just">
              <a:buNone/>
            </a:pPr>
            <a:r>
              <a:rPr lang="tr-TR" dirty="0"/>
              <a:t>Bu tutar firmanın hedeflediği yatırım harcamasını yaptığı takdirde ödemeyeceği vergidir</a:t>
            </a:r>
          </a:p>
          <a:p>
            <a:pPr algn="just"/>
            <a:endParaRPr lang="tr-TR" dirty="0"/>
          </a:p>
        </p:txBody>
      </p:sp>
    </p:spTree>
    <p:extLst>
      <p:ext uri="{BB962C8B-B14F-4D97-AF65-F5344CB8AC3E}">
        <p14:creationId xmlns:p14="http://schemas.microsoft.com/office/powerpoint/2010/main" val="84632006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09131E6D-9197-304F-C2C2-C42464FD09FF}"/>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3370327-82F9-E63D-69E9-374E1CE0D02D}"/>
              </a:ext>
            </a:extLst>
          </p:cNvPr>
          <p:cNvSpPr>
            <a:spLocks noGrp="1"/>
          </p:cNvSpPr>
          <p:nvPr>
            <p:ph idx="1"/>
          </p:nvPr>
        </p:nvSpPr>
        <p:spPr>
          <a:xfrm>
            <a:off x="516731" y="285750"/>
            <a:ext cx="11158537" cy="6186487"/>
          </a:xfrm>
        </p:spPr>
        <p:txBody>
          <a:bodyPr>
            <a:noAutofit/>
          </a:bodyPr>
          <a:lstStyle/>
          <a:p>
            <a:pPr marL="0" indent="0" algn="just">
              <a:buNone/>
            </a:pPr>
            <a:endParaRPr lang="tr-TR" sz="2000" dirty="0"/>
          </a:p>
          <a:p>
            <a:pPr marL="0" indent="0" algn="just">
              <a:buNone/>
            </a:pPr>
            <a:r>
              <a:rPr lang="tr-TR" sz="2000" dirty="0"/>
              <a:t>Yeni teşvik sisteminde yatırım katkı tutarı kulanım süresi 10 yıldır.</a:t>
            </a:r>
          </a:p>
          <a:p>
            <a:pPr algn="just"/>
            <a:r>
              <a:rPr lang="tr-TR" sz="2000" dirty="0"/>
              <a:t>İlk 4 yıl diğer faaliyetlerden kazançlara uygulanacak katkı sınırı: 30.000.000*0,50*0,50=7.500.000-TL</a:t>
            </a:r>
          </a:p>
          <a:p>
            <a:pPr algn="just"/>
            <a:r>
              <a:rPr lang="tr-TR" sz="2000" dirty="0"/>
              <a:t>Sonraki 6 yıl işletme döneminde kullanılabilecek katkı sınırı: 30.000.000*0,50*0,50=7.500.000-TL</a:t>
            </a:r>
          </a:p>
          <a:p>
            <a:pPr algn="just"/>
            <a:r>
              <a:rPr lang="tr-TR" sz="2000" dirty="0"/>
              <a:t>Firma yatırım döneminde olup yatırımdan hiç geliri yoktur.</a:t>
            </a:r>
          </a:p>
          <a:p>
            <a:pPr marL="0" indent="0" algn="just">
              <a:buNone/>
            </a:pPr>
            <a:r>
              <a:rPr lang="tr-TR" sz="2000" dirty="0"/>
              <a:t>TEŞVİK BELGESİ  BİLGİLERİ (ESKİ)</a:t>
            </a:r>
          </a:p>
          <a:p>
            <a:pPr algn="just"/>
            <a:r>
              <a:rPr lang="tr-TR" sz="2000" dirty="0"/>
              <a:t>Yatırıma Başlama Tarihi: 10.02.2023 (02.08.2025 tarihinden öncedir.)</a:t>
            </a:r>
          </a:p>
          <a:p>
            <a:pPr algn="just"/>
            <a:r>
              <a:rPr lang="tr-TR" sz="2000" dirty="0"/>
              <a:t>Yatırım Türü: Komple </a:t>
            </a:r>
          </a:p>
          <a:p>
            <a:pPr algn="just"/>
            <a:r>
              <a:rPr lang="tr-TR" sz="2000" dirty="0"/>
              <a:t>Belge no:58099</a:t>
            </a:r>
          </a:p>
          <a:p>
            <a:pPr algn="just"/>
            <a:r>
              <a:rPr lang="tr-TR" sz="2000" dirty="0"/>
              <a:t>Toplam Yatırım Harcaması  (HEDEF) : 5.000.000-TL</a:t>
            </a:r>
          </a:p>
          <a:p>
            <a:pPr algn="just"/>
            <a:r>
              <a:rPr lang="tr-TR" sz="2000" dirty="0"/>
              <a:t>Yapılan harcama tutarı :2.500.000-TL</a:t>
            </a:r>
          </a:p>
          <a:p>
            <a:pPr algn="just"/>
            <a:r>
              <a:rPr lang="tr-TR" sz="2000" dirty="0"/>
              <a:t>Yatırım Katkı Oranı:30</a:t>
            </a:r>
          </a:p>
          <a:p>
            <a:pPr algn="just"/>
            <a:r>
              <a:rPr lang="tr-TR" sz="2000" dirty="0"/>
              <a:t>Vergi İndirim Oranı:40</a:t>
            </a:r>
          </a:p>
          <a:p>
            <a:pPr algn="just"/>
            <a:r>
              <a:rPr lang="tr-TR" sz="2000" dirty="0"/>
              <a:t>Kurumlar vergisi Oranı:0,25</a:t>
            </a:r>
          </a:p>
          <a:p>
            <a:pPr algn="just"/>
            <a:r>
              <a:rPr lang="tr-TR" sz="2000" dirty="0"/>
              <a:t>İndirimli kurumlar vergisi oranı: 25-(25*0,40=10)=15</a:t>
            </a:r>
          </a:p>
          <a:p>
            <a:pPr algn="just"/>
            <a:endParaRPr lang="tr-TR" sz="2000" dirty="0"/>
          </a:p>
        </p:txBody>
      </p:sp>
    </p:spTree>
    <p:extLst>
      <p:ext uri="{BB962C8B-B14F-4D97-AF65-F5344CB8AC3E}">
        <p14:creationId xmlns:p14="http://schemas.microsoft.com/office/powerpoint/2010/main" val="373523455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5B3AD13A-5940-7F5F-275C-5A30F8AFE424}"/>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FD01D81-4D9C-890B-4980-6B79803667EE}"/>
              </a:ext>
            </a:extLst>
          </p:cNvPr>
          <p:cNvSpPr>
            <a:spLocks noGrp="1"/>
          </p:cNvSpPr>
          <p:nvPr>
            <p:ph idx="1"/>
          </p:nvPr>
        </p:nvSpPr>
        <p:spPr>
          <a:xfrm>
            <a:off x="800100" y="500063"/>
            <a:ext cx="10553700" cy="5676900"/>
          </a:xfrm>
        </p:spPr>
        <p:txBody>
          <a:bodyPr>
            <a:normAutofit fontScale="92500" lnSpcReduction="20000"/>
          </a:bodyPr>
          <a:lstStyle/>
          <a:p>
            <a:pPr algn="just"/>
            <a:r>
              <a:rPr lang="tr-TR" dirty="0"/>
              <a:t>Toplam  Yatırım Katkı Tutarı: 5.000.000*0,30=1.500.000-TL</a:t>
            </a:r>
          </a:p>
          <a:p>
            <a:pPr marL="0" indent="0" algn="just">
              <a:buNone/>
            </a:pPr>
            <a:r>
              <a:rPr lang="tr-TR" dirty="0"/>
              <a:t>Bu tutar teşvik belgesi kapsamında ödemeyeceği toplam vergidir.</a:t>
            </a:r>
          </a:p>
          <a:p>
            <a:pPr algn="just"/>
            <a:r>
              <a:rPr lang="tr-TR" dirty="0"/>
              <a:t>Yatırım döneminde kullanabileceği tutar:1.500.000*0,80=1.200.000-TL</a:t>
            </a:r>
          </a:p>
          <a:p>
            <a:pPr algn="just"/>
            <a:r>
              <a:rPr lang="tr-TR" dirty="0"/>
              <a:t>İşletme döneminde kullanabileceği tutar:1.500.000*0,20=300.000-TL</a:t>
            </a:r>
          </a:p>
          <a:p>
            <a:pPr algn="just"/>
            <a:r>
              <a:rPr lang="tr-TR" dirty="0"/>
              <a:t>Yatırım dönemi devam etmektedir.</a:t>
            </a:r>
          </a:p>
          <a:p>
            <a:pPr algn="just"/>
            <a:r>
              <a:rPr lang="tr-TR" dirty="0"/>
              <a:t>Bu döneme kadar kullanılan yatırıma katkı tutarı: 800.000-TL</a:t>
            </a:r>
          </a:p>
          <a:p>
            <a:pPr algn="just"/>
            <a:r>
              <a:rPr lang="tr-TR" dirty="0"/>
              <a:t>Yatırım faaliyetinden 300.000-TL</a:t>
            </a:r>
          </a:p>
          <a:p>
            <a:pPr algn="just"/>
            <a:r>
              <a:rPr lang="tr-TR" dirty="0"/>
              <a:t>Diğer Faaliyetlerden 500.000-TL</a:t>
            </a:r>
          </a:p>
          <a:p>
            <a:pPr algn="just"/>
            <a:r>
              <a:rPr lang="tr-TR" dirty="0"/>
              <a:t>Firmanın 3. Geçici vergi dönemi itibariyle  yaptığı harcama ve mizanda yer alan bilgiler aşağıdaki gibidir. Firma yaptığı harcamalar nedeniyle gelir elde etmiştir. </a:t>
            </a:r>
          </a:p>
          <a:p>
            <a:pPr marL="0" indent="0" algn="just">
              <a:buNone/>
            </a:pPr>
            <a:r>
              <a:rPr lang="tr-TR" dirty="0"/>
              <a:t>2025 3. Geçici vergi </a:t>
            </a:r>
          </a:p>
          <a:p>
            <a:pPr algn="just"/>
            <a:r>
              <a:rPr lang="tr-TR" dirty="0"/>
              <a:t>Yapılan Harcama Tutarı: 5.000.000-TL (YENİ TEŞVİK)</a:t>
            </a:r>
          </a:p>
          <a:p>
            <a:pPr marL="0" indent="0" algn="just">
              <a:buNone/>
            </a:pPr>
            <a:r>
              <a:rPr lang="tr-TR" dirty="0"/>
              <a:t>			          1.000.000-TL (ESKİ TEŞVİK) </a:t>
            </a:r>
          </a:p>
          <a:p>
            <a:pPr algn="just"/>
            <a:endParaRPr lang="tr-TR" dirty="0"/>
          </a:p>
        </p:txBody>
      </p:sp>
    </p:spTree>
    <p:extLst>
      <p:ext uri="{BB962C8B-B14F-4D97-AF65-F5344CB8AC3E}">
        <p14:creationId xmlns:p14="http://schemas.microsoft.com/office/powerpoint/2010/main" val="260588191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9D6A3F91-4AE2-A5CB-6388-32F8B0F382B1}"/>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C43D485-F204-F2CC-79FD-EC428FF4BEB9}"/>
              </a:ext>
            </a:extLst>
          </p:cNvPr>
          <p:cNvSpPr>
            <a:spLocks noGrp="1"/>
          </p:cNvSpPr>
          <p:nvPr>
            <p:ph idx="1"/>
          </p:nvPr>
        </p:nvSpPr>
        <p:spPr>
          <a:xfrm>
            <a:off x="842962" y="585788"/>
            <a:ext cx="10510837" cy="5591175"/>
          </a:xfrm>
        </p:spPr>
        <p:txBody>
          <a:bodyPr>
            <a:normAutofit lnSpcReduction="10000"/>
          </a:bodyPr>
          <a:lstStyle/>
          <a:p>
            <a:pPr algn="just"/>
            <a:r>
              <a:rPr lang="tr-TR" dirty="0"/>
              <a:t>Ticari Bilanço Karı: 6.000.000-TL </a:t>
            </a:r>
          </a:p>
          <a:p>
            <a:pPr algn="just"/>
            <a:r>
              <a:rPr lang="tr-TR" dirty="0"/>
              <a:t>KKEG: 150.000-TL</a:t>
            </a:r>
          </a:p>
          <a:p>
            <a:pPr algn="just"/>
            <a:r>
              <a:rPr lang="tr-TR" dirty="0"/>
              <a:t>Matrah:6.150.000-TL</a:t>
            </a:r>
          </a:p>
          <a:p>
            <a:pPr algn="just"/>
            <a:r>
              <a:rPr lang="tr-TR" dirty="0"/>
              <a:t>Üretim faaliyetimden elde edilen kazanç:1.500.000-TL (Yani o üretim için yapılan gider ve maliyetten sonra kalan tutar)</a:t>
            </a:r>
          </a:p>
          <a:p>
            <a:pPr algn="just"/>
            <a:r>
              <a:rPr lang="tr-TR" dirty="0"/>
              <a:t>İhracattan elde edilen kazanç: 2.500.000-TL(Yani o üretim için yapılan gider ve maliyetten sonra kalan tutar) </a:t>
            </a:r>
          </a:p>
          <a:p>
            <a:pPr marL="0" indent="0" algn="just">
              <a:buNone/>
            </a:pPr>
            <a:r>
              <a:rPr lang="tr-TR" dirty="0"/>
              <a:t>Üretim faaliyetinden elde edilen kazancın tümü ile ihracattan elde edilen kazancın yarısı eski teşvik belgesi kapsamında elde edilmiştir.</a:t>
            </a:r>
          </a:p>
          <a:p>
            <a:pPr marL="0" indent="0" algn="just">
              <a:buNone/>
            </a:pPr>
            <a:r>
              <a:rPr lang="tr-TR" dirty="0"/>
              <a:t>Eski teşvik kazancı</a:t>
            </a:r>
          </a:p>
          <a:p>
            <a:pPr algn="just"/>
            <a:r>
              <a:rPr lang="tr-TR" dirty="0"/>
              <a:t>Üretim : 1.500.000-TL</a:t>
            </a:r>
          </a:p>
          <a:p>
            <a:pPr algn="just"/>
            <a:r>
              <a:rPr lang="tr-TR" dirty="0"/>
              <a:t>İhracat:1.250.000-TL</a:t>
            </a:r>
          </a:p>
          <a:p>
            <a:pPr algn="just"/>
            <a:endParaRPr lang="tr-TR" dirty="0"/>
          </a:p>
        </p:txBody>
      </p:sp>
    </p:spTree>
    <p:extLst>
      <p:ext uri="{BB962C8B-B14F-4D97-AF65-F5344CB8AC3E}">
        <p14:creationId xmlns:p14="http://schemas.microsoft.com/office/powerpoint/2010/main" val="179382561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963909C0-F705-11B4-1B8A-CD9D66221BC5}"/>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DC0CB001-E539-0476-9E02-81D24AD5EF82}"/>
              </a:ext>
            </a:extLst>
          </p:cNvPr>
          <p:cNvSpPr>
            <a:spLocks noGrp="1"/>
          </p:cNvSpPr>
          <p:nvPr>
            <p:ph type="title"/>
          </p:nvPr>
        </p:nvSpPr>
        <p:spPr/>
        <p:txBody>
          <a:bodyPr>
            <a:normAutofit/>
          </a:bodyPr>
          <a:lstStyle/>
          <a:p>
            <a:pPr algn="ctr"/>
            <a:r>
              <a:rPr lang="tr-TR" sz="3200" b="1" dirty="0"/>
              <a:t>İKİ TEŞVİK BELGESİNİN DİĞER FAALİYETLER NEDENİYLE FAYDALANABİLECEĞİ SINIRLAR NELERDİR.?</a:t>
            </a:r>
          </a:p>
        </p:txBody>
      </p:sp>
      <p:sp>
        <p:nvSpPr>
          <p:cNvPr id="3" name="İçerik Yer Tutucusu 2">
            <a:extLst>
              <a:ext uri="{FF2B5EF4-FFF2-40B4-BE49-F238E27FC236}">
                <a16:creationId xmlns:a16="http://schemas.microsoft.com/office/drawing/2014/main" id="{1BDFF8C0-EA35-C457-774A-7D2FBA329308}"/>
              </a:ext>
            </a:extLst>
          </p:cNvPr>
          <p:cNvSpPr>
            <a:spLocks noGrp="1"/>
          </p:cNvSpPr>
          <p:nvPr>
            <p:ph idx="1"/>
          </p:nvPr>
        </p:nvSpPr>
        <p:spPr>
          <a:xfrm>
            <a:off x="838199" y="1825625"/>
            <a:ext cx="10906125" cy="4667250"/>
          </a:xfrm>
        </p:spPr>
        <p:txBody>
          <a:bodyPr>
            <a:normAutofit fontScale="92500" lnSpcReduction="10000"/>
          </a:bodyPr>
          <a:lstStyle/>
          <a:p>
            <a:pPr marL="0" indent="0" algn="just">
              <a:buNone/>
            </a:pPr>
            <a:r>
              <a:rPr lang="tr-TR" b="1" dirty="0"/>
              <a:t>ESKİ TEŞVİK </a:t>
            </a:r>
          </a:p>
          <a:p>
            <a:pPr marL="0" indent="0" algn="just">
              <a:buNone/>
            </a:pPr>
            <a:r>
              <a:rPr lang="tr-TR" dirty="0"/>
              <a:t>1. SINIR HARCAMA TUTARI: </a:t>
            </a:r>
          </a:p>
          <a:p>
            <a:pPr marL="0" indent="0" algn="ctr">
              <a:buNone/>
            </a:pPr>
            <a:r>
              <a:rPr lang="tr-TR" dirty="0"/>
              <a:t>(2.500.000+1.000.000=3.500.000-TL) 3.500.000-TL</a:t>
            </a:r>
          </a:p>
          <a:p>
            <a:pPr marL="0" indent="0" algn="just">
              <a:buNone/>
            </a:pPr>
            <a:r>
              <a:rPr lang="tr-TR" dirty="0"/>
              <a:t>2. SINIR YATIRIMKATKI TUTARI YATIRIM DÖNEMİ SINIRI:</a:t>
            </a:r>
          </a:p>
          <a:p>
            <a:pPr algn="just"/>
            <a:r>
              <a:rPr lang="tr-TR" dirty="0"/>
              <a:t>Yatırım döneminde kullanabileceği tutar:</a:t>
            </a:r>
          </a:p>
          <a:p>
            <a:pPr marL="0" indent="0" algn="ctr">
              <a:buNone/>
            </a:pPr>
            <a:r>
              <a:rPr lang="tr-TR" dirty="0"/>
              <a:t>1.500.000*0,80=1.200.000-TL</a:t>
            </a:r>
          </a:p>
          <a:p>
            <a:pPr marL="0" indent="0" algn="just">
              <a:buNone/>
            </a:pPr>
            <a:r>
              <a:rPr lang="tr-TR" dirty="0"/>
              <a:t>Burada düşük olan 1.200.000-TL diğer kazanç sınırımızdır. </a:t>
            </a:r>
          </a:p>
          <a:p>
            <a:pPr marL="0" indent="0" algn="just">
              <a:buNone/>
            </a:pPr>
            <a:r>
              <a:rPr lang="tr-TR" dirty="0"/>
              <a:t>Kullanılan katkı tutarı:500.000-TL daha önceki dönemlerden gelmektedir.</a:t>
            </a:r>
          </a:p>
          <a:p>
            <a:pPr marL="0" indent="0" algn="just">
              <a:buNone/>
            </a:pPr>
            <a:r>
              <a:rPr lang="tr-TR" dirty="0"/>
              <a:t>KALAN:1.200.000-500.000=700.000-TL </a:t>
            </a:r>
          </a:p>
          <a:p>
            <a:pPr marL="0" indent="0" algn="just">
              <a:buNone/>
            </a:pPr>
            <a:r>
              <a:rPr lang="tr-TR" dirty="0"/>
              <a:t>Diğer faaliyet kazançları için kullanabileceğimiz katkı tutarıdır.</a:t>
            </a:r>
          </a:p>
          <a:p>
            <a:pPr algn="just"/>
            <a:endParaRPr lang="tr-TR" dirty="0"/>
          </a:p>
          <a:p>
            <a:pPr algn="just"/>
            <a:endParaRPr lang="tr-TR" dirty="0"/>
          </a:p>
        </p:txBody>
      </p:sp>
    </p:spTree>
    <p:extLst>
      <p:ext uri="{BB962C8B-B14F-4D97-AF65-F5344CB8AC3E}">
        <p14:creationId xmlns:p14="http://schemas.microsoft.com/office/powerpoint/2010/main" val="15036120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6C08BB68-02F3-4D81-3AE2-670E19713C69}"/>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CE04BB4-93F1-ADB9-3ACD-6F2D2C985882}"/>
              </a:ext>
            </a:extLst>
          </p:cNvPr>
          <p:cNvSpPr>
            <a:spLocks noGrp="1"/>
          </p:cNvSpPr>
          <p:nvPr>
            <p:ph idx="1"/>
          </p:nvPr>
        </p:nvSpPr>
        <p:spPr>
          <a:xfrm>
            <a:off x="542925" y="1054099"/>
            <a:ext cx="10810875" cy="4989513"/>
          </a:xfrm>
        </p:spPr>
        <p:txBody>
          <a:bodyPr/>
          <a:lstStyle/>
          <a:p>
            <a:pPr marL="0" indent="0" algn="just">
              <a:buNone/>
            </a:pPr>
            <a:r>
              <a:rPr lang="tr-TR" dirty="0"/>
              <a:t>YENİ TEŞVİK BELGESİ</a:t>
            </a:r>
          </a:p>
          <a:p>
            <a:pPr algn="just"/>
            <a:r>
              <a:rPr lang="tr-TR" dirty="0"/>
              <a:t>1.	Sınır yapılan harcama tutarı: 5.000.000-TL’nin %50’si: 5.000.000/0,50=2.500.000-TL</a:t>
            </a:r>
          </a:p>
          <a:p>
            <a:pPr algn="just"/>
            <a:r>
              <a:rPr lang="tr-TR" dirty="0"/>
              <a:t>2.	Sınır yatırım katkı tutarının belirlenen oranı :  </a:t>
            </a:r>
          </a:p>
          <a:p>
            <a:pPr algn="just"/>
            <a:r>
              <a:rPr lang="tr-TR" dirty="0"/>
              <a:t>İlk 4 yıl diğer faaliyetlerden kazançlara uygulanacak katkı sınırı: 30.000.000*0,50*0,50=7.500.000-TL</a:t>
            </a:r>
          </a:p>
          <a:p>
            <a:pPr marL="0" indent="0" algn="just">
              <a:buNone/>
            </a:pPr>
            <a:r>
              <a:rPr lang="tr-TR" dirty="0"/>
              <a:t>İki sınırdan 2.500.000-TL daha küçük olduğundan diğer kazançlar için sınırımız olacaktır.</a:t>
            </a:r>
          </a:p>
          <a:p>
            <a:pPr marL="0" indent="0" algn="just">
              <a:buNone/>
            </a:pPr>
            <a:r>
              <a:rPr lang="tr-TR" dirty="0"/>
              <a:t>Bu tarihe kadar kullanılan katkı tutarı bulunmamaktadır.</a:t>
            </a:r>
          </a:p>
          <a:p>
            <a:pPr algn="just"/>
            <a:endParaRPr lang="tr-TR" dirty="0"/>
          </a:p>
        </p:txBody>
      </p:sp>
    </p:spTree>
    <p:extLst>
      <p:ext uri="{BB962C8B-B14F-4D97-AF65-F5344CB8AC3E}">
        <p14:creationId xmlns:p14="http://schemas.microsoft.com/office/powerpoint/2010/main" val="74519920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265A32C2-A3A0-09E7-B62B-42EB23C28B39}"/>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3D20A6D-DBFF-C8AC-5466-753C48EBA019}"/>
              </a:ext>
            </a:extLst>
          </p:cNvPr>
          <p:cNvSpPr>
            <a:spLocks noGrp="1"/>
          </p:cNvSpPr>
          <p:nvPr>
            <p:ph idx="1"/>
          </p:nvPr>
        </p:nvSpPr>
        <p:spPr>
          <a:xfrm>
            <a:off x="742950" y="714375"/>
            <a:ext cx="10610850" cy="5462588"/>
          </a:xfrm>
        </p:spPr>
        <p:txBody>
          <a:bodyPr>
            <a:normAutofit lnSpcReduction="10000"/>
          </a:bodyPr>
          <a:lstStyle/>
          <a:p>
            <a:pPr marL="0" indent="0" algn="just">
              <a:buNone/>
            </a:pPr>
            <a:r>
              <a:rPr lang="tr-TR" dirty="0"/>
              <a:t>Firma yeni teşvik belgesinde diğer kazançlara 2.500.000-TL tutarına kadar vergi ödememe hakkına sahip burada yeni teşvikten bir kazanç henüz yok ancak biz başka faaliyetlerden gelir elde ettiğimiz için bundan faydalanabiliriz. </a:t>
            </a:r>
          </a:p>
          <a:p>
            <a:pPr algn="just"/>
            <a:r>
              <a:rPr lang="tr-TR" dirty="0"/>
              <a:t>Ticari Bilanço Karı: 6.000.000-TL </a:t>
            </a:r>
          </a:p>
          <a:p>
            <a:pPr algn="just"/>
            <a:r>
              <a:rPr lang="tr-TR" dirty="0"/>
              <a:t>KKEG: 150.000-TL</a:t>
            </a:r>
          </a:p>
          <a:p>
            <a:pPr algn="just"/>
            <a:r>
              <a:rPr lang="tr-TR" dirty="0"/>
              <a:t>Matrah:6.150.000-TL</a:t>
            </a:r>
          </a:p>
          <a:p>
            <a:pPr algn="just"/>
            <a:r>
              <a:rPr lang="tr-TR" dirty="0"/>
              <a:t>Üretim faaliyetimden elde edilen kazanç:1.500.000-TL (Yani o üretim için yapılan gider ve maliyetten sonra kalan tutar)</a:t>
            </a:r>
          </a:p>
          <a:p>
            <a:pPr algn="just"/>
            <a:r>
              <a:rPr lang="tr-TR" dirty="0"/>
              <a:t>İhracattan elde edilen kazanç: 2.500.000-TL(Yani o üretim için yapılan gider ve maliyetten sonra kalan tutar) </a:t>
            </a:r>
          </a:p>
          <a:p>
            <a:pPr marL="0" indent="0" algn="just">
              <a:buNone/>
            </a:pPr>
            <a:r>
              <a:rPr lang="tr-TR" dirty="0"/>
              <a:t>Üretim faaliyetinden elde edilen kazancın tümü ile ihracattan elde edilen kazancın yarısı eski teşvik belgesi kapsamında elde edilmiştir.</a:t>
            </a:r>
          </a:p>
          <a:p>
            <a:pPr algn="just"/>
            <a:endParaRPr lang="tr-TR" dirty="0"/>
          </a:p>
        </p:txBody>
      </p:sp>
    </p:spTree>
    <p:extLst>
      <p:ext uri="{BB962C8B-B14F-4D97-AF65-F5344CB8AC3E}">
        <p14:creationId xmlns:p14="http://schemas.microsoft.com/office/powerpoint/2010/main" val="196560088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E45ADE13-4239-61D6-3296-40263B76AE24}"/>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DB3875-99E5-2673-9029-49101B8E6D8C}"/>
              </a:ext>
            </a:extLst>
          </p:cNvPr>
          <p:cNvSpPr>
            <a:spLocks noGrp="1"/>
          </p:cNvSpPr>
          <p:nvPr>
            <p:ph idx="1"/>
          </p:nvPr>
        </p:nvSpPr>
        <p:spPr>
          <a:xfrm>
            <a:off x="828675" y="642938"/>
            <a:ext cx="10525125" cy="5534025"/>
          </a:xfrm>
        </p:spPr>
        <p:txBody>
          <a:bodyPr>
            <a:normAutofit/>
          </a:bodyPr>
          <a:lstStyle/>
          <a:p>
            <a:pPr marL="0" indent="0" algn="just">
              <a:buNone/>
            </a:pPr>
            <a:r>
              <a:rPr lang="tr-TR" dirty="0"/>
              <a:t>Eski teşvik kazancı</a:t>
            </a:r>
          </a:p>
          <a:p>
            <a:pPr algn="just"/>
            <a:r>
              <a:rPr lang="tr-TR" dirty="0"/>
              <a:t>Üretim : 1.500.000-TL</a:t>
            </a:r>
          </a:p>
          <a:p>
            <a:pPr algn="just"/>
            <a:r>
              <a:rPr lang="tr-TR" dirty="0"/>
              <a:t>İhracat:1.250.000-TL</a:t>
            </a:r>
          </a:p>
          <a:p>
            <a:pPr marL="0" indent="0" algn="just">
              <a:buNone/>
            </a:pPr>
            <a:r>
              <a:rPr lang="tr-TR" dirty="0"/>
              <a:t>Bu firmada üretim ve ihracat faaliyetinden elde ettiğimiz kazancımız ticari bilanço karımızdan aşağıdadır.</a:t>
            </a:r>
          </a:p>
          <a:p>
            <a:pPr algn="just"/>
            <a:r>
              <a:rPr lang="tr-TR" dirty="0"/>
              <a:t>4.000.0000&lt;6.000.000</a:t>
            </a:r>
          </a:p>
          <a:p>
            <a:pPr marL="0" indent="0" algn="just">
              <a:buNone/>
            </a:pPr>
            <a:r>
              <a:rPr lang="tr-TR" dirty="0"/>
              <a:t>Burada biz toplam 6.150.000-TL matrahımızın üretim kazancı olan 1.500.000-TL sini eski teşvik yatırımdan elde edilen kazanç yine 1.250.000-TL’sini eski  ihracattan elde  edilen kazanç olarak değerlendireceğiz. Bu tutarlara eski teşvik belgesinde belirlenen vergi oranını uygulayacağız.</a:t>
            </a:r>
          </a:p>
        </p:txBody>
      </p:sp>
    </p:spTree>
    <p:extLst>
      <p:ext uri="{BB962C8B-B14F-4D97-AF65-F5344CB8AC3E}">
        <p14:creationId xmlns:p14="http://schemas.microsoft.com/office/powerpoint/2010/main" val="428944384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653D512A-6351-3C08-4361-4EBC8B52760F}"/>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480BE5A-57E8-C21E-7090-D6B82A26E7A8}"/>
              </a:ext>
            </a:extLst>
          </p:cNvPr>
          <p:cNvSpPr>
            <a:spLocks noGrp="1"/>
          </p:cNvSpPr>
          <p:nvPr>
            <p:ph idx="1"/>
          </p:nvPr>
        </p:nvSpPr>
        <p:spPr>
          <a:xfrm>
            <a:off x="600075" y="1253331"/>
            <a:ext cx="10853738" cy="4504532"/>
          </a:xfrm>
        </p:spPr>
        <p:txBody>
          <a:bodyPr/>
          <a:lstStyle/>
          <a:p>
            <a:pPr algn="just"/>
            <a:r>
              <a:rPr lang="tr-TR" dirty="0"/>
              <a:t>KALAN :6.150.000-1.500.000-1.250.000=3.400.000-TL </a:t>
            </a:r>
          </a:p>
          <a:p>
            <a:pPr marL="0" indent="0" algn="just">
              <a:buNone/>
            </a:pPr>
            <a:r>
              <a:rPr lang="tr-TR" dirty="0"/>
              <a:t>3.400.000-TL bizim için diğer faaliyetlerden elde edilen kazançtır. Bu tutarı eski veya yeni teşvik belgesinden değerlendirebiliriz. İkisini kıyasladığımızda yeni teşvikte 4 yıl gibi sınırlayıcı süre varken eski teşvik uygulamasında böyle bir süre yoktur. Bu nedenle yeni teşvik belgesinde diğer kazanç indirimi olarak kullanmak daha mantıklı olacaktır. Çünkü eski teşvik belgesinde yatırım dönemi devam etmekte ve diğer kazançlar için süre sınırı bulunmamaktadır. Eski teşvik hesabında elde ettiğimiz tüm kazancı yatırımdan elde edilen kazanç olarak dikkate alırız.</a:t>
            </a:r>
          </a:p>
          <a:p>
            <a:pPr algn="just"/>
            <a:endParaRPr lang="tr-TR" dirty="0"/>
          </a:p>
        </p:txBody>
      </p:sp>
    </p:spTree>
    <p:extLst>
      <p:ext uri="{BB962C8B-B14F-4D97-AF65-F5344CB8AC3E}">
        <p14:creationId xmlns:p14="http://schemas.microsoft.com/office/powerpoint/2010/main" val="212417799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C5D2851-F00A-D6F9-2A11-932A34C0C5FE}"/>
              </a:ext>
            </a:extLst>
          </p:cNvPr>
          <p:cNvSpPr>
            <a:spLocks noGrp="1"/>
          </p:cNvSpPr>
          <p:nvPr>
            <p:ph idx="1"/>
          </p:nvPr>
        </p:nvSpPr>
        <p:spPr>
          <a:xfrm>
            <a:off x="857250" y="751114"/>
            <a:ext cx="10496550" cy="5649686"/>
          </a:xfrm>
        </p:spPr>
        <p:txBody>
          <a:bodyPr>
            <a:normAutofit fontScale="92500" lnSpcReduction="10000"/>
          </a:bodyPr>
          <a:lstStyle/>
          <a:p>
            <a:pPr algn="just"/>
            <a:r>
              <a:rPr lang="tr-TR" dirty="0"/>
              <a:t>VERGİ HESABI:</a:t>
            </a:r>
          </a:p>
          <a:p>
            <a:pPr marL="0" indent="0" algn="just">
              <a:buNone/>
            </a:pPr>
            <a:r>
              <a:rPr lang="tr-TR" dirty="0"/>
              <a:t>ESKİ TEŞVİK DAHİL OLACAK MATRAH:2.750.000-TL</a:t>
            </a:r>
          </a:p>
          <a:p>
            <a:pPr algn="just"/>
            <a:r>
              <a:rPr lang="tr-TR" dirty="0"/>
              <a:t>Üretim Matrahı: 1.500.000-TL  Vergi Oranı: 24-(24*0,40)=14.40</a:t>
            </a:r>
          </a:p>
          <a:p>
            <a:pPr algn="just"/>
            <a:r>
              <a:rPr lang="tr-TR" dirty="0"/>
              <a:t>Üretim nedeniyle vergi :1.500.000*0,1440=216.000-TL </a:t>
            </a:r>
          </a:p>
          <a:p>
            <a:pPr algn="just"/>
            <a:r>
              <a:rPr lang="tr-TR" dirty="0"/>
              <a:t>Normal oran olsaydı:1.500.000*0,24=360.000-TL</a:t>
            </a:r>
          </a:p>
          <a:p>
            <a:pPr marL="0" indent="0" algn="just">
              <a:buNone/>
            </a:pPr>
            <a:r>
              <a:rPr lang="tr-TR" dirty="0"/>
              <a:t>KATKI TUTARI:144.000-TL</a:t>
            </a:r>
          </a:p>
          <a:p>
            <a:pPr algn="just"/>
            <a:r>
              <a:rPr lang="tr-TR" dirty="0"/>
              <a:t>İhracat Matrahı:1.250.000-TL</a:t>
            </a:r>
          </a:p>
          <a:p>
            <a:pPr algn="just"/>
            <a:r>
              <a:rPr lang="tr-TR" dirty="0"/>
              <a:t>İhracat kazancı indirimli vergi oranı:20-(20*0,40)=12</a:t>
            </a:r>
          </a:p>
          <a:p>
            <a:pPr algn="just"/>
            <a:r>
              <a:rPr lang="tr-TR" dirty="0"/>
              <a:t>İhracat nedeniyle ödenecek vergi:1.250.000*0,12=150.000-TL </a:t>
            </a:r>
          </a:p>
          <a:p>
            <a:pPr algn="just"/>
            <a:r>
              <a:rPr lang="tr-TR" dirty="0"/>
              <a:t>Normal oran:1.250.000*0,20=250.000-TL</a:t>
            </a:r>
          </a:p>
          <a:p>
            <a:pPr algn="just"/>
            <a:r>
              <a:rPr lang="tr-TR" dirty="0"/>
              <a:t>KATKI TUTARI:100.000-TL olacaktır.</a:t>
            </a:r>
          </a:p>
          <a:p>
            <a:pPr algn="just"/>
            <a:r>
              <a:rPr lang="tr-TR" dirty="0"/>
              <a:t>Eski teşvik belgesi yatırımdan elde edilen kazanç nedeniyle faydalanılan katkı tutarı:144.000+100.000=</a:t>
            </a:r>
            <a:r>
              <a:rPr lang="tr-TR" b="1" dirty="0"/>
              <a:t>244.000-TL</a:t>
            </a:r>
            <a:r>
              <a:rPr lang="tr-TR" dirty="0"/>
              <a:t> olacaktır.</a:t>
            </a:r>
          </a:p>
          <a:p>
            <a:pPr algn="just"/>
            <a:endParaRPr lang="tr-TR" dirty="0"/>
          </a:p>
          <a:p>
            <a:pPr algn="just"/>
            <a:endParaRPr lang="tr-TR" dirty="0"/>
          </a:p>
        </p:txBody>
      </p:sp>
    </p:spTree>
    <p:extLst>
      <p:ext uri="{BB962C8B-B14F-4D97-AF65-F5344CB8AC3E}">
        <p14:creationId xmlns:p14="http://schemas.microsoft.com/office/powerpoint/2010/main" val="143135673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8F01118-A11A-671A-EB7C-5DBEA2635A9A}"/>
              </a:ext>
            </a:extLst>
          </p:cNvPr>
          <p:cNvSpPr>
            <a:spLocks noGrp="1"/>
          </p:cNvSpPr>
          <p:nvPr>
            <p:ph idx="1"/>
          </p:nvPr>
        </p:nvSpPr>
        <p:spPr>
          <a:xfrm>
            <a:off x="520474" y="1022916"/>
            <a:ext cx="11315700" cy="5281065"/>
          </a:xfrm>
        </p:spPr>
        <p:txBody>
          <a:bodyPr>
            <a:normAutofit fontScale="85000" lnSpcReduction="20000"/>
          </a:bodyPr>
          <a:lstStyle/>
          <a:p>
            <a:pPr marL="0" indent="0" algn="just">
              <a:buNone/>
            </a:pPr>
            <a:r>
              <a:rPr lang="tr-TR" dirty="0"/>
              <a:t>Matrah Kalan Kısım Yeni Teşvik Sisteminde Diğer Kazanç Olarak Değerlendireceğimizi Söylemiştik</a:t>
            </a:r>
          </a:p>
          <a:p>
            <a:pPr marL="0" indent="0" algn="just">
              <a:buNone/>
            </a:pPr>
            <a:r>
              <a:rPr lang="tr-TR" dirty="0"/>
              <a:t>Kalan :6.150.000-1.500.000-1.250.000=3.400.000-TL </a:t>
            </a:r>
          </a:p>
          <a:p>
            <a:pPr marL="0" indent="0" algn="just">
              <a:buNone/>
            </a:pPr>
            <a:r>
              <a:rPr lang="tr-TR" dirty="0"/>
              <a:t>YENİ TEŞVİK VERGİ HESABI:</a:t>
            </a:r>
          </a:p>
          <a:p>
            <a:pPr algn="just"/>
            <a:r>
              <a:rPr lang="tr-TR" dirty="0"/>
              <a:t>Yeni Teşvik Matrah:3.400.000-TL’nin 1.250.000-TL’si ihracat geliridir.</a:t>
            </a:r>
          </a:p>
          <a:p>
            <a:pPr algn="just"/>
            <a:r>
              <a:rPr lang="tr-TR" dirty="0"/>
              <a:t>İhracat geliri için İndirimli Kurumlar Vergisi Oranı  20-(20*0,60=12)=8</a:t>
            </a:r>
          </a:p>
          <a:p>
            <a:pPr marL="0" indent="0" algn="just">
              <a:buNone/>
            </a:pPr>
            <a:r>
              <a:rPr lang="tr-TR" dirty="0"/>
              <a:t>İndirimli oran:1.250.000*0,08=100.000</a:t>
            </a:r>
          </a:p>
          <a:p>
            <a:pPr marL="0" indent="0" algn="just">
              <a:buNone/>
            </a:pPr>
            <a:r>
              <a:rPr lang="tr-TR" dirty="0"/>
              <a:t>Normal oran:1.250.000*20=250.000</a:t>
            </a:r>
          </a:p>
          <a:p>
            <a:pPr marL="0" indent="0" algn="just">
              <a:buNone/>
            </a:pPr>
            <a:r>
              <a:rPr lang="tr-TR" dirty="0"/>
              <a:t>Fark:150.000-TL</a:t>
            </a:r>
          </a:p>
          <a:p>
            <a:pPr marL="0" indent="0" algn="just">
              <a:buNone/>
            </a:pPr>
            <a:r>
              <a:rPr lang="tr-TR" dirty="0"/>
              <a:t>Kalan kısım </a:t>
            </a:r>
          </a:p>
          <a:p>
            <a:pPr algn="just"/>
            <a:r>
              <a:rPr lang="tr-TR" dirty="0"/>
              <a:t>3.400.000-1.250.000=2.150.000-TL kalan tutar diğer kazançtır.</a:t>
            </a:r>
          </a:p>
          <a:p>
            <a:pPr algn="just"/>
            <a:r>
              <a:rPr lang="tr-TR" dirty="0"/>
              <a:t>İndirimli Kurumlar Vergisi Oranı :25-(25*0,60=13,75)=10      </a:t>
            </a:r>
          </a:p>
          <a:p>
            <a:pPr marL="0" indent="0" algn="just">
              <a:buNone/>
            </a:pPr>
            <a:r>
              <a:rPr lang="tr-TR" dirty="0"/>
              <a:t>    İlk 4 yıl diğer faaliyetlerden kazançlara uygulanacak katkı sınırı:30.000.000*0,50*0,50=7.500.000-TL</a:t>
            </a:r>
          </a:p>
          <a:p>
            <a:pPr algn="just"/>
            <a:endParaRPr lang="tr-TR" dirty="0"/>
          </a:p>
        </p:txBody>
      </p:sp>
    </p:spTree>
    <p:extLst>
      <p:ext uri="{BB962C8B-B14F-4D97-AF65-F5344CB8AC3E}">
        <p14:creationId xmlns:p14="http://schemas.microsoft.com/office/powerpoint/2010/main" val="23783813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C343F02-CF2C-8E0A-E10E-246F5F7EC0B4}"/>
              </a:ext>
            </a:extLst>
          </p:cNvPr>
          <p:cNvSpPr>
            <a:spLocks noGrp="1"/>
          </p:cNvSpPr>
          <p:nvPr>
            <p:ph idx="1"/>
          </p:nvPr>
        </p:nvSpPr>
        <p:spPr>
          <a:xfrm>
            <a:off x="838200" y="1401082"/>
            <a:ext cx="10515600" cy="4248604"/>
          </a:xfrm>
        </p:spPr>
        <p:txBody>
          <a:bodyPr>
            <a:normAutofit fontScale="92500" lnSpcReduction="20000"/>
          </a:bodyPr>
          <a:lstStyle/>
          <a:p>
            <a:pPr marL="0" indent="0" algn="just">
              <a:buNone/>
            </a:pPr>
            <a:r>
              <a:rPr lang="tr-TR" dirty="0"/>
              <a:t>VERGİ HESABI:</a:t>
            </a:r>
          </a:p>
          <a:p>
            <a:pPr algn="just"/>
            <a:r>
              <a:rPr lang="tr-TR" dirty="0"/>
              <a:t>İndirimli oran:2.150.000-TL*0,10=215.000-TL</a:t>
            </a:r>
          </a:p>
          <a:p>
            <a:pPr algn="just"/>
            <a:r>
              <a:rPr lang="tr-TR" dirty="0"/>
              <a:t>Normal oran:3.400.000-TL*0,25=537.500-TL</a:t>
            </a:r>
          </a:p>
          <a:p>
            <a:pPr marL="0" indent="0" algn="just">
              <a:buNone/>
            </a:pPr>
            <a:r>
              <a:rPr lang="tr-TR" dirty="0"/>
              <a:t>FARK KATKI TUTARI:322.500-TL olacaktır.</a:t>
            </a:r>
          </a:p>
          <a:p>
            <a:pPr marL="0" indent="0" algn="just">
              <a:buNone/>
            </a:pPr>
            <a:r>
              <a:rPr lang="tr-TR" dirty="0"/>
              <a:t>İhracat için kullandığımız tutar ile bu tutarın toplamı:322.500+150.000= 472.500</a:t>
            </a:r>
          </a:p>
          <a:p>
            <a:pPr algn="just"/>
            <a:r>
              <a:rPr lang="tr-TR" dirty="0"/>
              <a:t>Bu tutar yeni teşvik belgesi diğer kazançlar için katkı tutarıdır. Bu dönem 7.500.000-TL’nin 472.500-TL tutarı  kullanılmıştır.</a:t>
            </a:r>
          </a:p>
          <a:p>
            <a:pPr algn="just"/>
            <a:r>
              <a:rPr lang="tr-TR" dirty="0"/>
              <a:t>TOPLAM MATRAH:6.150.000</a:t>
            </a:r>
          </a:p>
          <a:p>
            <a:pPr algn="just"/>
            <a:r>
              <a:rPr lang="tr-TR" dirty="0"/>
              <a:t>TOPLAM VERGİ:100.000-TL+215.000+150.000-TL+216.000-TL=681.000-TL</a:t>
            </a:r>
          </a:p>
          <a:p>
            <a:pPr marL="0" indent="0" algn="just">
              <a:buNone/>
            </a:pPr>
            <a:r>
              <a:rPr lang="tr-TR" dirty="0"/>
              <a:t>    ORAN:618.000/6.150.000=11,07 olacaktır.</a:t>
            </a:r>
          </a:p>
          <a:p>
            <a:pPr algn="just"/>
            <a:endParaRPr lang="tr-TR" dirty="0"/>
          </a:p>
        </p:txBody>
      </p:sp>
    </p:spTree>
    <p:extLst>
      <p:ext uri="{BB962C8B-B14F-4D97-AF65-F5344CB8AC3E}">
        <p14:creationId xmlns:p14="http://schemas.microsoft.com/office/powerpoint/2010/main" val="361766766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F56A5C58-73D0-852D-765F-BBBBB34A2446}"/>
              </a:ext>
            </a:extLst>
          </p:cNvPr>
          <p:cNvGraphicFramePr>
            <a:graphicFrameLocks noGrp="1"/>
          </p:cNvGraphicFramePr>
          <p:nvPr>
            <p:extLst>
              <p:ext uri="{D42A27DB-BD31-4B8C-83A1-F6EECF244321}">
                <p14:modId xmlns:p14="http://schemas.microsoft.com/office/powerpoint/2010/main" val="1236465277"/>
              </p:ext>
            </p:extLst>
          </p:nvPr>
        </p:nvGraphicFramePr>
        <p:xfrm>
          <a:off x="430305" y="268941"/>
          <a:ext cx="11241741" cy="6390332"/>
        </p:xfrm>
        <a:graphic>
          <a:graphicData uri="http://schemas.openxmlformats.org/drawingml/2006/table">
            <a:tbl>
              <a:tblPr firstRow="1" firstCol="1" lastRow="1" bandRow="1">
                <a:tableStyleId>{5C22544A-7EE6-4342-B048-85BDC9FD1C3A}</a:tableStyleId>
              </a:tblPr>
              <a:tblGrid>
                <a:gridCol w="6141252">
                  <a:extLst>
                    <a:ext uri="{9D8B030D-6E8A-4147-A177-3AD203B41FA5}">
                      <a16:colId xmlns:a16="http://schemas.microsoft.com/office/drawing/2014/main" val="2651355728"/>
                    </a:ext>
                  </a:extLst>
                </a:gridCol>
                <a:gridCol w="2450123">
                  <a:extLst>
                    <a:ext uri="{9D8B030D-6E8A-4147-A177-3AD203B41FA5}">
                      <a16:colId xmlns:a16="http://schemas.microsoft.com/office/drawing/2014/main" val="2957294653"/>
                    </a:ext>
                  </a:extLst>
                </a:gridCol>
                <a:gridCol w="2650366">
                  <a:extLst>
                    <a:ext uri="{9D8B030D-6E8A-4147-A177-3AD203B41FA5}">
                      <a16:colId xmlns:a16="http://schemas.microsoft.com/office/drawing/2014/main" val="1399484975"/>
                    </a:ext>
                  </a:extLst>
                </a:gridCol>
              </a:tblGrid>
              <a:tr h="166207">
                <a:tc>
                  <a:txBody>
                    <a:bodyPr/>
                    <a:lstStyle/>
                    <a:p>
                      <a:pPr marL="490855" indent="-490855">
                        <a:lnSpc>
                          <a:spcPct val="115000"/>
                        </a:lnSpc>
                        <a:spcAft>
                          <a:spcPts val="800"/>
                        </a:spcAft>
                        <a:buNone/>
                      </a:pPr>
                      <a:r>
                        <a:rPr lang="tr-TR" sz="1000" kern="0" dirty="0">
                          <a:effectLst/>
                        </a:rPr>
                        <a:t>Teşvik Belgesi Numarası</a:t>
                      </a:r>
                      <a:endParaRPr lang="tr-TR"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nchor="b"/>
                </a:tc>
                <a:tc>
                  <a:txBody>
                    <a:bodyPr/>
                    <a:lstStyle/>
                    <a:p>
                      <a:pPr marL="490855" indent="-490855" algn="r">
                        <a:lnSpc>
                          <a:spcPct val="115000"/>
                        </a:lnSpc>
                        <a:spcAft>
                          <a:spcPts val="800"/>
                        </a:spcAft>
                        <a:buNone/>
                      </a:pPr>
                      <a:r>
                        <a:rPr lang="tr-TR" sz="1000" kern="0">
                          <a:effectLst/>
                        </a:rPr>
                        <a:t>58099</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tc>
                  <a:txBody>
                    <a:bodyPr/>
                    <a:lstStyle/>
                    <a:p>
                      <a:pPr marL="490855" indent="-490855" algn="r">
                        <a:lnSpc>
                          <a:spcPct val="115000"/>
                        </a:lnSpc>
                        <a:spcAft>
                          <a:spcPts val="800"/>
                        </a:spcAft>
                        <a:buNone/>
                      </a:pPr>
                      <a:r>
                        <a:rPr lang="tr-TR" sz="1000" kern="0">
                          <a:effectLst/>
                        </a:rPr>
                        <a:t>48577</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extLst>
                  <a:ext uri="{0D108BD9-81ED-4DB2-BD59-A6C34878D82A}">
                    <a16:rowId xmlns:a16="http://schemas.microsoft.com/office/drawing/2014/main" val="2000056570"/>
                  </a:ext>
                </a:extLst>
              </a:tr>
              <a:tr h="238874">
                <a:tc>
                  <a:txBody>
                    <a:bodyPr/>
                    <a:lstStyle/>
                    <a:p>
                      <a:pPr marL="490855" indent="-490855">
                        <a:lnSpc>
                          <a:spcPct val="115000"/>
                        </a:lnSpc>
                        <a:spcAft>
                          <a:spcPts val="800"/>
                        </a:spcAft>
                        <a:buNone/>
                      </a:pPr>
                      <a:r>
                        <a:rPr lang="tr-TR" sz="1000" kern="0" dirty="0">
                          <a:effectLst/>
                        </a:rPr>
                        <a:t>Teşvik Belgesinin Hangi Karara göre Düzenlendiği</a:t>
                      </a:r>
                      <a:endParaRPr lang="tr-TR"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nchor="b"/>
                </a:tc>
                <a:tc>
                  <a:txBody>
                    <a:bodyPr/>
                    <a:lstStyle/>
                    <a:p>
                      <a:pPr marL="490855" indent="-490855" algn="r">
                        <a:lnSpc>
                          <a:spcPct val="115000"/>
                        </a:lnSpc>
                        <a:spcAft>
                          <a:spcPts val="800"/>
                        </a:spcAft>
                        <a:buNone/>
                      </a:pPr>
                      <a:r>
                        <a:rPr lang="tr-TR" sz="1000" kern="0">
                          <a:effectLst/>
                        </a:rPr>
                        <a:t>2012/3305</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tc>
                  <a:txBody>
                    <a:bodyPr/>
                    <a:lstStyle/>
                    <a:p>
                      <a:pPr marL="490855" indent="-490855" algn="r">
                        <a:lnSpc>
                          <a:spcPct val="115000"/>
                        </a:lnSpc>
                        <a:spcAft>
                          <a:spcPts val="800"/>
                        </a:spcAft>
                        <a:buNone/>
                      </a:pPr>
                      <a:r>
                        <a:rPr lang="tr-TR" sz="1000" kern="0">
                          <a:effectLst/>
                        </a:rPr>
                        <a:t>2025/9903</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extLst>
                  <a:ext uri="{0D108BD9-81ED-4DB2-BD59-A6C34878D82A}">
                    <a16:rowId xmlns:a16="http://schemas.microsoft.com/office/drawing/2014/main" val="2498342902"/>
                  </a:ext>
                </a:extLst>
              </a:tr>
              <a:tr h="166207">
                <a:tc>
                  <a:txBody>
                    <a:bodyPr/>
                    <a:lstStyle/>
                    <a:p>
                      <a:pPr marL="490855" indent="-490855">
                        <a:lnSpc>
                          <a:spcPct val="115000"/>
                        </a:lnSpc>
                        <a:spcAft>
                          <a:spcPts val="800"/>
                        </a:spcAft>
                        <a:buNone/>
                      </a:pPr>
                      <a:r>
                        <a:rPr lang="tr-TR" sz="1000" kern="0" dirty="0">
                          <a:effectLst/>
                        </a:rPr>
                        <a:t>Yatırıma Başlama tarihi</a:t>
                      </a:r>
                      <a:endParaRPr lang="tr-TR"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nchor="b"/>
                </a:tc>
                <a:tc>
                  <a:txBody>
                    <a:bodyPr/>
                    <a:lstStyle/>
                    <a:p>
                      <a:pPr marL="490855" indent="-490855" algn="r">
                        <a:lnSpc>
                          <a:spcPct val="115000"/>
                        </a:lnSpc>
                        <a:spcAft>
                          <a:spcPts val="800"/>
                        </a:spcAft>
                        <a:buNone/>
                      </a:pPr>
                      <a:r>
                        <a:rPr lang="tr-TR" sz="1000" kern="0">
                          <a:effectLst/>
                        </a:rPr>
                        <a:t>10.02.2023</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tc>
                  <a:txBody>
                    <a:bodyPr/>
                    <a:lstStyle/>
                    <a:p>
                      <a:pPr marL="490855" indent="-490855" algn="r">
                        <a:lnSpc>
                          <a:spcPct val="115000"/>
                        </a:lnSpc>
                        <a:spcAft>
                          <a:spcPts val="800"/>
                        </a:spcAft>
                        <a:buNone/>
                      </a:pPr>
                      <a:r>
                        <a:rPr lang="tr-TR" sz="1000" kern="0">
                          <a:effectLst/>
                        </a:rPr>
                        <a:t>10.09.2025</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extLst>
                  <a:ext uri="{0D108BD9-81ED-4DB2-BD59-A6C34878D82A}">
                    <a16:rowId xmlns:a16="http://schemas.microsoft.com/office/drawing/2014/main" val="4159222874"/>
                  </a:ext>
                </a:extLst>
              </a:tr>
              <a:tr h="166207">
                <a:tc>
                  <a:txBody>
                    <a:bodyPr/>
                    <a:lstStyle/>
                    <a:p>
                      <a:pPr marL="490855" indent="-490855">
                        <a:lnSpc>
                          <a:spcPct val="115000"/>
                        </a:lnSpc>
                        <a:spcAft>
                          <a:spcPts val="800"/>
                        </a:spcAft>
                        <a:buNone/>
                      </a:pPr>
                      <a:r>
                        <a:rPr lang="tr-TR" sz="1000" kern="0" dirty="0">
                          <a:effectLst/>
                        </a:rPr>
                        <a:t>Yatırım Türü 1</a:t>
                      </a:r>
                      <a:endParaRPr lang="tr-TR"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nchor="b"/>
                </a:tc>
                <a:tc>
                  <a:txBody>
                    <a:bodyPr/>
                    <a:lstStyle/>
                    <a:p>
                      <a:pPr marL="490855" indent="-490855" algn="r">
                        <a:lnSpc>
                          <a:spcPct val="115000"/>
                        </a:lnSpc>
                        <a:spcAft>
                          <a:spcPts val="800"/>
                        </a:spcAft>
                        <a:buNone/>
                      </a:pPr>
                      <a:r>
                        <a:rPr lang="tr-TR" sz="1000" kern="0">
                          <a:effectLst/>
                        </a:rPr>
                        <a:t>KOMPLE</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tc>
                  <a:txBody>
                    <a:bodyPr/>
                    <a:lstStyle/>
                    <a:p>
                      <a:pPr marL="490855" indent="-490855" algn="r">
                        <a:lnSpc>
                          <a:spcPct val="115000"/>
                        </a:lnSpc>
                        <a:spcAft>
                          <a:spcPts val="800"/>
                        </a:spcAft>
                        <a:buNone/>
                      </a:pPr>
                      <a:r>
                        <a:rPr lang="tr-TR" sz="1000" kern="0">
                          <a:effectLst/>
                        </a:rPr>
                        <a:t>KOMPLE </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extLst>
                  <a:ext uri="{0D108BD9-81ED-4DB2-BD59-A6C34878D82A}">
                    <a16:rowId xmlns:a16="http://schemas.microsoft.com/office/drawing/2014/main" val="1187732994"/>
                  </a:ext>
                </a:extLst>
              </a:tr>
              <a:tr h="1096952">
                <a:tc>
                  <a:txBody>
                    <a:bodyPr/>
                    <a:lstStyle/>
                    <a:p>
                      <a:pPr marL="490855" indent="-490855">
                        <a:lnSpc>
                          <a:spcPct val="115000"/>
                        </a:lnSpc>
                        <a:spcAft>
                          <a:spcPts val="800"/>
                        </a:spcAft>
                        <a:buNone/>
                      </a:pPr>
                      <a:r>
                        <a:rPr lang="tr-TR" sz="1000" kern="0" dirty="0">
                          <a:effectLst/>
                        </a:rPr>
                        <a:t>Yatırım Türü 2</a:t>
                      </a:r>
                      <a:endParaRPr lang="tr-TR"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nchor="b"/>
                </a:tc>
                <a:tc>
                  <a:txBody>
                    <a:bodyPr/>
                    <a:lstStyle/>
                    <a:p>
                      <a:pPr>
                        <a:lnSpc>
                          <a:spcPct val="115000"/>
                        </a:lnSpc>
                        <a:spcAft>
                          <a:spcPts val="800"/>
                        </a:spcAft>
                        <a:buNone/>
                      </a:pPr>
                      <a:r>
                        <a:rPr lang="tr-TR" sz="1000" kern="0">
                          <a:effectLst/>
                        </a:rPr>
                        <a:t> </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tc>
                  <a:txBody>
                    <a:bodyPr/>
                    <a:lstStyle/>
                    <a:p>
                      <a:pPr marL="490855" indent="-490855" algn="r">
                        <a:lnSpc>
                          <a:spcPct val="115000"/>
                        </a:lnSpc>
                        <a:spcAft>
                          <a:spcPts val="800"/>
                        </a:spcAft>
                        <a:buNone/>
                      </a:pPr>
                      <a:r>
                        <a:rPr lang="tr-TR" sz="1000" kern="0">
                          <a:effectLst/>
                        </a:rPr>
                        <a:t>TEKNOLOJİ YATIRIMI TEŞVİK PROGRAMI</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extLst>
                  <a:ext uri="{0D108BD9-81ED-4DB2-BD59-A6C34878D82A}">
                    <a16:rowId xmlns:a16="http://schemas.microsoft.com/office/drawing/2014/main" val="225217614"/>
                  </a:ext>
                </a:extLst>
              </a:tr>
              <a:tr h="361456">
                <a:tc>
                  <a:txBody>
                    <a:bodyPr/>
                    <a:lstStyle/>
                    <a:p>
                      <a:pPr marL="490855" indent="-490855">
                        <a:lnSpc>
                          <a:spcPct val="115000"/>
                        </a:lnSpc>
                        <a:spcAft>
                          <a:spcPts val="800"/>
                        </a:spcAft>
                        <a:buNone/>
                      </a:pPr>
                      <a:r>
                        <a:rPr lang="tr-TR" sz="1000" kern="0">
                          <a:effectLst/>
                        </a:rPr>
                        <a:t>Toplam Yatırım harcaması (İnd. Kurumlar Vergisi kapsamında Olmayanlar hariç)</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nchor="b"/>
                </a:tc>
                <a:tc>
                  <a:txBody>
                    <a:bodyPr/>
                    <a:lstStyle/>
                    <a:p>
                      <a:pPr marL="490855" indent="-490855" algn="r">
                        <a:lnSpc>
                          <a:spcPct val="115000"/>
                        </a:lnSpc>
                        <a:spcAft>
                          <a:spcPts val="800"/>
                        </a:spcAft>
                        <a:buNone/>
                      </a:pPr>
                      <a:r>
                        <a:rPr lang="tr-TR" sz="1000" kern="0">
                          <a:effectLst/>
                        </a:rPr>
                        <a:t>5.000.000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tc>
                  <a:txBody>
                    <a:bodyPr/>
                    <a:lstStyle/>
                    <a:p>
                      <a:pPr marL="490855" indent="-490855" algn="r">
                        <a:lnSpc>
                          <a:spcPct val="115000"/>
                        </a:lnSpc>
                        <a:spcAft>
                          <a:spcPts val="800"/>
                        </a:spcAft>
                        <a:buNone/>
                      </a:pPr>
                      <a:r>
                        <a:rPr lang="tr-TR" sz="1000" kern="0">
                          <a:effectLst/>
                        </a:rPr>
                        <a:t>30.000.000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extLst>
                  <a:ext uri="{0D108BD9-81ED-4DB2-BD59-A6C34878D82A}">
                    <a16:rowId xmlns:a16="http://schemas.microsoft.com/office/drawing/2014/main" val="3369278122"/>
                  </a:ext>
                </a:extLst>
              </a:tr>
              <a:tr h="166207">
                <a:tc>
                  <a:txBody>
                    <a:bodyPr/>
                    <a:lstStyle/>
                    <a:p>
                      <a:pPr marL="490855" indent="-490855">
                        <a:lnSpc>
                          <a:spcPct val="115000"/>
                        </a:lnSpc>
                        <a:spcAft>
                          <a:spcPts val="800"/>
                        </a:spcAft>
                        <a:buNone/>
                      </a:pPr>
                      <a:r>
                        <a:rPr lang="tr-TR" sz="1000" kern="0">
                          <a:effectLst/>
                        </a:rPr>
                        <a:t>yatırıma katkı Oranı</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nchor="b"/>
                </a:tc>
                <a:tc>
                  <a:txBody>
                    <a:bodyPr/>
                    <a:lstStyle/>
                    <a:p>
                      <a:pPr marL="490855" indent="-490855" algn="r">
                        <a:lnSpc>
                          <a:spcPct val="115000"/>
                        </a:lnSpc>
                        <a:spcAft>
                          <a:spcPts val="800"/>
                        </a:spcAft>
                        <a:buNone/>
                      </a:pPr>
                      <a:r>
                        <a:rPr lang="tr-TR" sz="1000" kern="0">
                          <a:effectLst/>
                        </a:rPr>
                        <a:t>30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tc>
                  <a:txBody>
                    <a:bodyPr/>
                    <a:lstStyle/>
                    <a:p>
                      <a:pPr marL="490855" indent="-490855" algn="r">
                        <a:lnSpc>
                          <a:spcPct val="115000"/>
                        </a:lnSpc>
                        <a:spcAft>
                          <a:spcPts val="800"/>
                        </a:spcAft>
                        <a:buNone/>
                      </a:pPr>
                      <a:r>
                        <a:rPr lang="tr-TR" sz="1000" kern="0">
                          <a:effectLst/>
                        </a:rPr>
                        <a:t>50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extLst>
                  <a:ext uri="{0D108BD9-81ED-4DB2-BD59-A6C34878D82A}">
                    <a16:rowId xmlns:a16="http://schemas.microsoft.com/office/drawing/2014/main" val="3369863963"/>
                  </a:ext>
                </a:extLst>
              </a:tr>
              <a:tr h="166207">
                <a:tc>
                  <a:txBody>
                    <a:bodyPr/>
                    <a:lstStyle/>
                    <a:p>
                      <a:pPr marL="490855" indent="-490855">
                        <a:lnSpc>
                          <a:spcPct val="115000"/>
                        </a:lnSpc>
                        <a:spcAft>
                          <a:spcPts val="800"/>
                        </a:spcAft>
                        <a:buNone/>
                      </a:pPr>
                      <a:r>
                        <a:rPr lang="tr-TR" sz="1000" kern="0">
                          <a:effectLst/>
                        </a:rPr>
                        <a:t>Vergi İndirim Oranı</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nchor="b"/>
                </a:tc>
                <a:tc>
                  <a:txBody>
                    <a:bodyPr/>
                    <a:lstStyle/>
                    <a:p>
                      <a:pPr marL="490855" indent="-490855" algn="r">
                        <a:lnSpc>
                          <a:spcPct val="115000"/>
                        </a:lnSpc>
                        <a:spcAft>
                          <a:spcPts val="800"/>
                        </a:spcAft>
                        <a:buNone/>
                      </a:pPr>
                      <a:r>
                        <a:rPr lang="tr-TR" sz="1000" kern="0">
                          <a:effectLst/>
                        </a:rPr>
                        <a:t>40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tc>
                  <a:txBody>
                    <a:bodyPr/>
                    <a:lstStyle/>
                    <a:p>
                      <a:pPr marL="490855" indent="-490855" algn="r">
                        <a:lnSpc>
                          <a:spcPct val="115000"/>
                        </a:lnSpc>
                        <a:spcAft>
                          <a:spcPts val="800"/>
                        </a:spcAft>
                        <a:buNone/>
                      </a:pPr>
                      <a:r>
                        <a:rPr lang="tr-TR" sz="1000" kern="0">
                          <a:effectLst/>
                        </a:rPr>
                        <a:t>60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extLst>
                  <a:ext uri="{0D108BD9-81ED-4DB2-BD59-A6C34878D82A}">
                    <a16:rowId xmlns:a16="http://schemas.microsoft.com/office/drawing/2014/main" val="2999787451"/>
                  </a:ext>
                </a:extLst>
              </a:tr>
              <a:tr h="166207">
                <a:tc>
                  <a:txBody>
                    <a:bodyPr/>
                    <a:lstStyle/>
                    <a:p>
                      <a:pPr marL="490855" indent="-490855">
                        <a:lnSpc>
                          <a:spcPct val="115000"/>
                        </a:lnSpc>
                        <a:spcAft>
                          <a:spcPts val="800"/>
                        </a:spcAft>
                        <a:buNone/>
                      </a:pPr>
                      <a:r>
                        <a:rPr lang="tr-TR" sz="1000" kern="0">
                          <a:effectLst/>
                        </a:rPr>
                        <a:t>Yatırımın Yapıldığı Bölge</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nchor="b"/>
                </a:tc>
                <a:tc>
                  <a:txBody>
                    <a:bodyPr/>
                    <a:lstStyle/>
                    <a:p>
                      <a:pPr marL="490855" indent="-490855" algn="r">
                        <a:lnSpc>
                          <a:spcPct val="115000"/>
                        </a:lnSpc>
                        <a:spcAft>
                          <a:spcPts val="800"/>
                        </a:spcAft>
                        <a:buNone/>
                      </a:pPr>
                      <a:r>
                        <a:rPr lang="tr-TR" sz="1000" kern="0">
                          <a:effectLst/>
                        </a:rPr>
                        <a:t>3.BÖLGE</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tc>
                  <a:txBody>
                    <a:bodyPr/>
                    <a:lstStyle/>
                    <a:p>
                      <a:pPr marL="490855" indent="-490855" algn="r">
                        <a:lnSpc>
                          <a:spcPct val="115000"/>
                        </a:lnSpc>
                        <a:spcAft>
                          <a:spcPts val="800"/>
                        </a:spcAft>
                        <a:buNone/>
                      </a:pPr>
                      <a:r>
                        <a:rPr lang="tr-TR" sz="1000" kern="0">
                          <a:effectLst/>
                        </a:rPr>
                        <a:t> </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extLst>
                  <a:ext uri="{0D108BD9-81ED-4DB2-BD59-A6C34878D82A}">
                    <a16:rowId xmlns:a16="http://schemas.microsoft.com/office/drawing/2014/main" val="2034329946"/>
                  </a:ext>
                </a:extLst>
              </a:tr>
              <a:tr h="166207">
                <a:tc>
                  <a:txBody>
                    <a:bodyPr/>
                    <a:lstStyle/>
                    <a:p>
                      <a:pPr marL="490855" indent="-490855">
                        <a:lnSpc>
                          <a:spcPct val="115000"/>
                        </a:lnSpc>
                        <a:spcAft>
                          <a:spcPts val="800"/>
                        </a:spcAft>
                        <a:buNone/>
                      </a:pPr>
                      <a:r>
                        <a:rPr lang="tr-TR" sz="1000" kern="0">
                          <a:effectLst/>
                        </a:rPr>
                        <a:t>İndirimli KV Oranı</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nchor="b"/>
                </a:tc>
                <a:tc>
                  <a:txBody>
                    <a:bodyPr/>
                    <a:lstStyle/>
                    <a:p>
                      <a:pPr marL="490855" indent="-490855" algn="r">
                        <a:lnSpc>
                          <a:spcPct val="115000"/>
                        </a:lnSpc>
                        <a:spcAft>
                          <a:spcPts val="800"/>
                        </a:spcAft>
                        <a:buNone/>
                      </a:pPr>
                      <a:r>
                        <a:rPr lang="tr-TR" sz="1000" kern="0">
                          <a:effectLst/>
                        </a:rPr>
                        <a:t>15</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tc>
                  <a:txBody>
                    <a:bodyPr/>
                    <a:lstStyle/>
                    <a:p>
                      <a:pPr marL="490855" indent="-490855" algn="r">
                        <a:lnSpc>
                          <a:spcPct val="115000"/>
                        </a:lnSpc>
                        <a:spcAft>
                          <a:spcPts val="800"/>
                        </a:spcAft>
                        <a:buNone/>
                      </a:pPr>
                      <a:r>
                        <a:rPr lang="tr-TR" sz="1000" kern="0">
                          <a:effectLst/>
                        </a:rPr>
                        <a:t>10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extLst>
                  <a:ext uri="{0D108BD9-81ED-4DB2-BD59-A6C34878D82A}">
                    <a16:rowId xmlns:a16="http://schemas.microsoft.com/office/drawing/2014/main" val="3052639502"/>
                  </a:ext>
                </a:extLst>
              </a:tr>
              <a:tr h="166207">
                <a:tc>
                  <a:txBody>
                    <a:bodyPr/>
                    <a:lstStyle/>
                    <a:p>
                      <a:pPr marL="490855" indent="-490855">
                        <a:lnSpc>
                          <a:spcPct val="115000"/>
                        </a:lnSpc>
                        <a:spcAft>
                          <a:spcPts val="800"/>
                        </a:spcAft>
                        <a:buNone/>
                      </a:pPr>
                      <a:r>
                        <a:rPr lang="tr-TR" sz="1000" kern="0">
                          <a:effectLst/>
                        </a:rPr>
                        <a:t>Toplam Yatırıma Katkı Tutarı</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nchor="b"/>
                </a:tc>
                <a:tc>
                  <a:txBody>
                    <a:bodyPr/>
                    <a:lstStyle/>
                    <a:p>
                      <a:pPr marL="490855" indent="-490855" algn="r">
                        <a:lnSpc>
                          <a:spcPct val="115000"/>
                        </a:lnSpc>
                        <a:spcAft>
                          <a:spcPts val="800"/>
                        </a:spcAft>
                        <a:buNone/>
                      </a:pPr>
                      <a:r>
                        <a:rPr lang="tr-TR" sz="1000" kern="0">
                          <a:effectLst/>
                        </a:rPr>
                        <a:t>1.500.000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tc>
                  <a:txBody>
                    <a:bodyPr/>
                    <a:lstStyle/>
                    <a:p>
                      <a:pPr marL="490855" indent="-490855" algn="r">
                        <a:lnSpc>
                          <a:spcPct val="115000"/>
                        </a:lnSpc>
                        <a:spcAft>
                          <a:spcPts val="800"/>
                        </a:spcAft>
                        <a:buNone/>
                      </a:pPr>
                      <a:r>
                        <a:rPr lang="tr-TR" sz="1000" kern="0">
                          <a:effectLst/>
                        </a:rPr>
                        <a:t>15.000.000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extLst>
                  <a:ext uri="{0D108BD9-81ED-4DB2-BD59-A6C34878D82A}">
                    <a16:rowId xmlns:a16="http://schemas.microsoft.com/office/drawing/2014/main" val="1142032381"/>
                  </a:ext>
                </a:extLst>
              </a:tr>
              <a:tr h="238874">
                <a:tc>
                  <a:txBody>
                    <a:bodyPr/>
                    <a:lstStyle/>
                    <a:p>
                      <a:pPr marL="490855" indent="-490855">
                        <a:lnSpc>
                          <a:spcPct val="115000"/>
                        </a:lnSpc>
                        <a:spcAft>
                          <a:spcPts val="800"/>
                        </a:spcAft>
                        <a:buNone/>
                      </a:pPr>
                      <a:r>
                        <a:rPr lang="tr-TR" sz="1000" kern="0">
                          <a:effectLst/>
                        </a:rPr>
                        <a:t>Cari Yılda Fiilen Gerçekleştirilen Yatırım Harcaması Tutarı </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nchor="b"/>
                </a:tc>
                <a:tc>
                  <a:txBody>
                    <a:bodyPr/>
                    <a:lstStyle/>
                    <a:p>
                      <a:pPr marL="490855" indent="-490855" algn="r">
                        <a:lnSpc>
                          <a:spcPct val="115000"/>
                        </a:lnSpc>
                        <a:spcAft>
                          <a:spcPts val="800"/>
                        </a:spcAft>
                        <a:buNone/>
                      </a:pPr>
                      <a:r>
                        <a:rPr lang="tr-TR" sz="1000" kern="0">
                          <a:effectLst/>
                        </a:rPr>
                        <a:t>1.000.000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tc>
                  <a:txBody>
                    <a:bodyPr/>
                    <a:lstStyle/>
                    <a:p>
                      <a:pPr marL="490855" indent="-490855" algn="r">
                        <a:lnSpc>
                          <a:spcPct val="115000"/>
                        </a:lnSpc>
                        <a:spcAft>
                          <a:spcPts val="800"/>
                        </a:spcAft>
                        <a:buNone/>
                      </a:pPr>
                      <a:r>
                        <a:rPr lang="tr-TR" sz="1000" kern="0">
                          <a:effectLst/>
                        </a:rPr>
                        <a:t>5.000.000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extLst>
                  <a:ext uri="{0D108BD9-81ED-4DB2-BD59-A6C34878D82A}">
                    <a16:rowId xmlns:a16="http://schemas.microsoft.com/office/drawing/2014/main" val="656561313"/>
                  </a:ext>
                </a:extLst>
              </a:tr>
              <a:tr h="361456">
                <a:tc>
                  <a:txBody>
                    <a:bodyPr/>
                    <a:lstStyle/>
                    <a:p>
                      <a:pPr marL="490855" indent="-490855">
                        <a:lnSpc>
                          <a:spcPct val="115000"/>
                        </a:lnSpc>
                        <a:spcAft>
                          <a:spcPts val="800"/>
                        </a:spcAft>
                        <a:buNone/>
                      </a:pPr>
                      <a:r>
                        <a:rPr lang="tr-TR" sz="1000" kern="0">
                          <a:effectLst/>
                        </a:rPr>
                        <a:t>Fiilen Gerçekleştirilen Yatırım Harcaması(Yatırımın Başlangıcından itibaren)</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nchor="b"/>
                </a:tc>
                <a:tc>
                  <a:txBody>
                    <a:bodyPr/>
                    <a:lstStyle/>
                    <a:p>
                      <a:pPr marL="490855" indent="-490855" algn="r">
                        <a:lnSpc>
                          <a:spcPct val="115000"/>
                        </a:lnSpc>
                        <a:spcAft>
                          <a:spcPts val="800"/>
                        </a:spcAft>
                        <a:buNone/>
                      </a:pPr>
                      <a:r>
                        <a:rPr lang="tr-TR" sz="1000" kern="0">
                          <a:effectLst/>
                        </a:rPr>
                        <a:t>3.500.000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tc>
                  <a:txBody>
                    <a:bodyPr/>
                    <a:lstStyle/>
                    <a:p>
                      <a:pPr marL="490855" indent="-490855" algn="r">
                        <a:lnSpc>
                          <a:spcPct val="115000"/>
                        </a:lnSpc>
                        <a:spcAft>
                          <a:spcPts val="800"/>
                        </a:spcAft>
                        <a:buNone/>
                      </a:pPr>
                      <a:r>
                        <a:rPr lang="tr-TR" sz="1000" kern="0">
                          <a:effectLst/>
                        </a:rPr>
                        <a:t>5.000.000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extLst>
                  <a:ext uri="{0D108BD9-81ED-4DB2-BD59-A6C34878D82A}">
                    <a16:rowId xmlns:a16="http://schemas.microsoft.com/office/drawing/2014/main" val="2595795021"/>
                  </a:ext>
                </a:extLst>
              </a:tr>
              <a:tr h="238874">
                <a:tc>
                  <a:txBody>
                    <a:bodyPr/>
                    <a:lstStyle/>
                    <a:p>
                      <a:pPr marL="490855" indent="-490855">
                        <a:lnSpc>
                          <a:spcPct val="115000"/>
                        </a:lnSpc>
                        <a:spcAft>
                          <a:spcPts val="800"/>
                        </a:spcAft>
                        <a:buNone/>
                      </a:pPr>
                      <a:r>
                        <a:rPr lang="tr-TR" sz="1000" kern="0">
                          <a:effectLst/>
                        </a:rPr>
                        <a:t>Fiili Yatırım Harcaması Nedeniyle Hak Kazanılan Yatırıma Katkı Tutarı</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nchor="b"/>
                </a:tc>
                <a:tc>
                  <a:txBody>
                    <a:bodyPr/>
                    <a:lstStyle/>
                    <a:p>
                      <a:pPr marL="490855" indent="-490855" algn="r">
                        <a:lnSpc>
                          <a:spcPct val="115000"/>
                        </a:lnSpc>
                        <a:spcAft>
                          <a:spcPts val="800"/>
                        </a:spcAft>
                        <a:buNone/>
                      </a:pPr>
                      <a:r>
                        <a:rPr lang="tr-TR" sz="1000" kern="0">
                          <a:effectLst/>
                        </a:rPr>
                        <a:t>1.050.000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tc>
                  <a:txBody>
                    <a:bodyPr/>
                    <a:lstStyle/>
                    <a:p>
                      <a:pPr marL="490855" indent="-490855" algn="r">
                        <a:lnSpc>
                          <a:spcPct val="115000"/>
                        </a:lnSpc>
                        <a:spcAft>
                          <a:spcPts val="800"/>
                        </a:spcAft>
                        <a:buNone/>
                      </a:pPr>
                      <a:r>
                        <a:rPr lang="tr-TR" sz="1000" kern="0">
                          <a:effectLst/>
                        </a:rPr>
                        <a:t>2.500.000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extLst>
                  <a:ext uri="{0D108BD9-81ED-4DB2-BD59-A6C34878D82A}">
                    <a16:rowId xmlns:a16="http://schemas.microsoft.com/office/drawing/2014/main" val="828757551"/>
                  </a:ext>
                </a:extLst>
              </a:tr>
              <a:tr h="361456">
                <a:tc>
                  <a:txBody>
                    <a:bodyPr/>
                    <a:lstStyle/>
                    <a:p>
                      <a:pPr marL="490855" indent="-490855">
                        <a:lnSpc>
                          <a:spcPct val="115000"/>
                        </a:lnSpc>
                        <a:spcAft>
                          <a:spcPts val="800"/>
                        </a:spcAft>
                        <a:buNone/>
                      </a:pPr>
                      <a:r>
                        <a:rPr lang="tr-TR" sz="1000" kern="0">
                          <a:effectLst/>
                        </a:rPr>
                        <a:t>Endekslenmiş Tutarlar dahil Fiili yatırım Harcaması Nedeniyle Hak Kazanılan Yatırıma Katkı Tutarı</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nchor="b"/>
                </a:tc>
                <a:tc>
                  <a:txBody>
                    <a:bodyPr/>
                    <a:lstStyle/>
                    <a:p>
                      <a:pPr marL="490855" indent="-490855" algn="r">
                        <a:lnSpc>
                          <a:spcPct val="115000"/>
                        </a:lnSpc>
                        <a:spcAft>
                          <a:spcPts val="800"/>
                        </a:spcAft>
                        <a:buNone/>
                      </a:pPr>
                      <a:r>
                        <a:rPr lang="tr-TR" sz="1000" kern="0">
                          <a:effectLst/>
                        </a:rPr>
                        <a:t>1.050.000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tc>
                  <a:txBody>
                    <a:bodyPr/>
                    <a:lstStyle/>
                    <a:p>
                      <a:pPr marL="490855" indent="-490855" algn="r">
                        <a:lnSpc>
                          <a:spcPct val="115000"/>
                        </a:lnSpc>
                        <a:spcAft>
                          <a:spcPts val="800"/>
                        </a:spcAft>
                        <a:buNone/>
                      </a:pPr>
                      <a:r>
                        <a:rPr lang="tr-TR" sz="1000" kern="0">
                          <a:effectLst/>
                        </a:rPr>
                        <a:t>2.500.000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extLst>
                  <a:ext uri="{0D108BD9-81ED-4DB2-BD59-A6C34878D82A}">
                    <a16:rowId xmlns:a16="http://schemas.microsoft.com/office/drawing/2014/main" val="1432369154"/>
                  </a:ext>
                </a:extLst>
              </a:tr>
              <a:tr h="361456">
                <a:tc>
                  <a:txBody>
                    <a:bodyPr/>
                    <a:lstStyle/>
                    <a:p>
                      <a:pPr marL="490855" indent="-490855">
                        <a:lnSpc>
                          <a:spcPct val="115000"/>
                        </a:lnSpc>
                        <a:spcAft>
                          <a:spcPts val="800"/>
                        </a:spcAft>
                        <a:buNone/>
                      </a:pPr>
                      <a:r>
                        <a:rPr lang="tr-TR" sz="1000" kern="0">
                          <a:effectLst/>
                        </a:rPr>
                        <a:t>Önceki Dönemlerde Yaralanılan Yatırıma Katkı Tutarı(Yatırımdan Elde Edilen Kazançlar Nedeniyle)</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nchor="b"/>
                </a:tc>
                <a:tc>
                  <a:txBody>
                    <a:bodyPr/>
                    <a:lstStyle/>
                    <a:p>
                      <a:pPr marL="490855" indent="-490855" algn="r">
                        <a:lnSpc>
                          <a:spcPct val="115000"/>
                        </a:lnSpc>
                        <a:spcAft>
                          <a:spcPts val="800"/>
                        </a:spcAft>
                        <a:buNone/>
                      </a:pPr>
                      <a:r>
                        <a:rPr lang="tr-TR" sz="1000" kern="0">
                          <a:effectLst/>
                        </a:rPr>
                        <a:t>300.000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tc>
                  <a:txBody>
                    <a:bodyPr/>
                    <a:lstStyle/>
                    <a:p>
                      <a:pPr marL="490855" indent="-490855" algn="r">
                        <a:lnSpc>
                          <a:spcPct val="115000"/>
                        </a:lnSpc>
                        <a:spcAft>
                          <a:spcPts val="800"/>
                        </a:spcAft>
                        <a:buNone/>
                      </a:pPr>
                      <a:r>
                        <a:rPr lang="tr-TR" sz="1000" kern="0">
                          <a:effectLst/>
                        </a:rPr>
                        <a:t>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extLst>
                  <a:ext uri="{0D108BD9-81ED-4DB2-BD59-A6C34878D82A}">
                    <a16:rowId xmlns:a16="http://schemas.microsoft.com/office/drawing/2014/main" val="2804746988"/>
                  </a:ext>
                </a:extLst>
              </a:tr>
              <a:tr h="361456">
                <a:tc>
                  <a:txBody>
                    <a:bodyPr/>
                    <a:lstStyle/>
                    <a:p>
                      <a:pPr marL="490855" indent="-490855">
                        <a:lnSpc>
                          <a:spcPct val="115000"/>
                        </a:lnSpc>
                        <a:spcAft>
                          <a:spcPts val="800"/>
                        </a:spcAft>
                        <a:buNone/>
                      </a:pPr>
                      <a:r>
                        <a:rPr lang="tr-TR" sz="1000" kern="0">
                          <a:effectLst/>
                        </a:rPr>
                        <a:t>Önceki Dönemlerde Yaralanılan Yatırıma Katkı Tutarı(Diğer Faaliyetlerden Elde Edilen Kazançlar Nedeniyle)</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nchor="b"/>
                </a:tc>
                <a:tc>
                  <a:txBody>
                    <a:bodyPr/>
                    <a:lstStyle/>
                    <a:p>
                      <a:pPr marL="490855" indent="-490855" algn="r">
                        <a:lnSpc>
                          <a:spcPct val="115000"/>
                        </a:lnSpc>
                        <a:spcAft>
                          <a:spcPts val="800"/>
                        </a:spcAft>
                        <a:buNone/>
                      </a:pPr>
                      <a:r>
                        <a:rPr lang="tr-TR" sz="1000" kern="0">
                          <a:effectLst/>
                        </a:rPr>
                        <a:t>500.000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tc>
                  <a:txBody>
                    <a:bodyPr/>
                    <a:lstStyle/>
                    <a:p>
                      <a:pPr marL="490855" indent="-490855" algn="r">
                        <a:lnSpc>
                          <a:spcPct val="115000"/>
                        </a:lnSpc>
                        <a:spcAft>
                          <a:spcPts val="800"/>
                        </a:spcAft>
                        <a:buNone/>
                      </a:pPr>
                      <a:r>
                        <a:rPr lang="tr-TR" sz="1000" kern="0">
                          <a:effectLst/>
                        </a:rPr>
                        <a:t>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extLst>
                  <a:ext uri="{0D108BD9-81ED-4DB2-BD59-A6C34878D82A}">
                    <a16:rowId xmlns:a16="http://schemas.microsoft.com/office/drawing/2014/main" val="531628871"/>
                  </a:ext>
                </a:extLst>
              </a:tr>
              <a:tr h="238874">
                <a:tc>
                  <a:txBody>
                    <a:bodyPr/>
                    <a:lstStyle/>
                    <a:p>
                      <a:pPr marL="490855" indent="-490855">
                        <a:lnSpc>
                          <a:spcPct val="115000"/>
                        </a:lnSpc>
                        <a:spcAft>
                          <a:spcPts val="800"/>
                        </a:spcAft>
                        <a:buNone/>
                      </a:pPr>
                      <a:r>
                        <a:rPr lang="tr-TR" sz="1000" kern="0">
                          <a:effectLst/>
                        </a:rPr>
                        <a:t>Önceki Dönemlerde Yaralanılan Toplam Yatırıma Katkı Tutarı</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nchor="b"/>
                </a:tc>
                <a:tc>
                  <a:txBody>
                    <a:bodyPr/>
                    <a:lstStyle/>
                    <a:p>
                      <a:pPr marL="490855" indent="-490855" algn="r">
                        <a:lnSpc>
                          <a:spcPct val="115000"/>
                        </a:lnSpc>
                        <a:spcAft>
                          <a:spcPts val="800"/>
                        </a:spcAft>
                        <a:buNone/>
                      </a:pPr>
                      <a:r>
                        <a:rPr lang="tr-TR" sz="1000" kern="0">
                          <a:effectLst/>
                        </a:rPr>
                        <a:t>800.000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tc>
                  <a:txBody>
                    <a:bodyPr/>
                    <a:lstStyle/>
                    <a:p>
                      <a:pPr marL="490855" indent="-490855" algn="r">
                        <a:lnSpc>
                          <a:spcPct val="115000"/>
                        </a:lnSpc>
                        <a:spcAft>
                          <a:spcPts val="800"/>
                        </a:spcAft>
                        <a:buNone/>
                      </a:pPr>
                      <a:r>
                        <a:rPr lang="tr-TR" sz="1000" kern="0">
                          <a:effectLst/>
                        </a:rPr>
                        <a:t>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extLst>
                  <a:ext uri="{0D108BD9-81ED-4DB2-BD59-A6C34878D82A}">
                    <a16:rowId xmlns:a16="http://schemas.microsoft.com/office/drawing/2014/main" val="2447405394"/>
                  </a:ext>
                </a:extLst>
              </a:tr>
              <a:tr h="361456">
                <a:tc>
                  <a:txBody>
                    <a:bodyPr/>
                    <a:lstStyle/>
                    <a:p>
                      <a:pPr marL="490855" indent="-490855">
                        <a:lnSpc>
                          <a:spcPct val="115000"/>
                        </a:lnSpc>
                        <a:spcAft>
                          <a:spcPts val="800"/>
                        </a:spcAft>
                        <a:buNone/>
                      </a:pPr>
                      <a:r>
                        <a:rPr lang="tr-TR" sz="1000" kern="0">
                          <a:effectLst/>
                        </a:rPr>
                        <a:t>Cari Dönemde Yararlanılan Yatırıma Katkı Tutarı(Yatırımdan Elde Edilen Kazançlar Nedeniyle)</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nchor="b"/>
                </a:tc>
                <a:tc>
                  <a:txBody>
                    <a:bodyPr/>
                    <a:lstStyle/>
                    <a:p>
                      <a:pPr marL="490855" indent="-490855" algn="r">
                        <a:lnSpc>
                          <a:spcPct val="115000"/>
                        </a:lnSpc>
                        <a:spcAft>
                          <a:spcPts val="800"/>
                        </a:spcAft>
                        <a:buNone/>
                      </a:pPr>
                      <a:r>
                        <a:rPr lang="tr-TR" sz="1000" kern="0">
                          <a:effectLst/>
                        </a:rPr>
                        <a:t>244.000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tc>
                  <a:txBody>
                    <a:bodyPr/>
                    <a:lstStyle/>
                    <a:p>
                      <a:pPr marL="490855" indent="-490855" algn="r">
                        <a:lnSpc>
                          <a:spcPct val="115000"/>
                        </a:lnSpc>
                        <a:spcAft>
                          <a:spcPts val="800"/>
                        </a:spcAft>
                        <a:buNone/>
                      </a:pPr>
                      <a:r>
                        <a:rPr lang="tr-TR" sz="1000" kern="0">
                          <a:effectLst/>
                        </a:rPr>
                        <a:t>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extLst>
                  <a:ext uri="{0D108BD9-81ED-4DB2-BD59-A6C34878D82A}">
                    <a16:rowId xmlns:a16="http://schemas.microsoft.com/office/drawing/2014/main" val="2614638876"/>
                  </a:ext>
                </a:extLst>
              </a:tr>
              <a:tr h="361456">
                <a:tc>
                  <a:txBody>
                    <a:bodyPr/>
                    <a:lstStyle/>
                    <a:p>
                      <a:pPr marL="490855" indent="-490855">
                        <a:lnSpc>
                          <a:spcPct val="115000"/>
                        </a:lnSpc>
                        <a:spcAft>
                          <a:spcPts val="800"/>
                        </a:spcAft>
                        <a:buNone/>
                      </a:pPr>
                      <a:r>
                        <a:rPr lang="tr-TR" sz="1000" kern="0">
                          <a:effectLst/>
                        </a:rPr>
                        <a:t>Cari Dönemde Yararlanılan Yatırıma Katkı Tutarı(Diğer Faaliyetlerden Elde Edilen Kazançlar Nedeniyle)</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nchor="b"/>
                </a:tc>
                <a:tc>
                  <a:txBody>
                    <a:bodyPr/>
                    <a:lstStyle/>
                    <a:p>
                      <a:pPr marL="490855" indent="-490855" algn="r">
                        <a:lnSpc>
                          <a:spcPct val="115000"/>
                        </a:lnSpc>
                        <a:spcAft>
                          <a:spcPts val="800"/>
                        </a:spcAft>
                        <a:buNone/>
                      </a:pPr>
                      <a:r>
                        <a:rPr lang="tr-TR" sz="1000" kern="0">
                          <a:effectLst/>
                        </a:rPr>
                        <a:t>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tc>
                  <a:txBody>
                    <a:bodyPr/>
                    <a:lstStyle/>
                    <a:p>
                      <a:pPr marL="490855" indent="-490855" algn="r">
                        <a:lnSpc>
                          <a:spcPct val="115000"/>
                        </a:lnSpc>
                        <a:spcAft>
                          <a:spcPts val="800"/>
                        </a:spcAft>
                        <a:buNone/>
                      </a:pPr>
                      <a:r>
                        <a:rPr lang="tr-TR" sz="1000" kern="0">
                          <a:effectLst/>
                        </a:rPr>
                        <a:t>472.500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extLst>
                  <a:ext uri="{0D108BD9-81ED-4DB2-BD59-A6C34878D82A}">
                    <a16:rowId xmlns:a16="http://schemas.microsoft.com/office/drawing/2014/main" val="1222392895"/>
                  </a:ext>
                </a:extLst>
              </a:tr>
              <a:tr h="238874">
                <a:tc>
                  <a:txBody>
                    <a:bodyPr/>
                    <a:lstStyle/>
                    <a:p>
                      <a:pPr marL="490855" indent="-490855">
                        <a:lnSpc>
                          <a:spcPct val="115000"/>
                        </a:lnSpc>
                        <a:spcAft>
                          <a:spcPts val="800"/>
                        </a:spcAft>
                        <a:buNone/>
                      </a:pPr>
                      <a:r>
                        <a:rPr lang="tr-TR" sz="1000" kern="0">
                          <a:effectLst/>
                        </a:rPr>
                        <a:t>Cari Dönemde Yararlanılan Toplam Yatırıma Katkı Tutarı</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nchor="b"/>
                </a:tc>
                <a:tc>
                  <a:txBody>
                    <a:bodyPr/>
                    <a:lstStyle/>
                    <a:p>
                      <a:pPr marL="490855" indent="-490855" algn="r">
                        <a:lnSpc>
                          <a:spcPct val="115000"/>
                        </a:lnSpc>
                        <a:spcAft>
                          <a:spcPts val="800"/>
                        </a:spcAft>
                        <a:buNone/>
                      </a:pPr>
                      <a:r>
                        <a:rPr lang="tr-TR" sz="1000" kern="0">
                          <a:effectLst/>
                        </a:rPr>
                        <a:t>244.000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tc>
                  <a:txBody>
                    <a:bodyPr/>
                    <a:lstStyle/>
                    <a:p>
                      <a:pPr marL="490855" indent="-490855" algn="r">
                        <a:lnSpc>
                          <a:spcPct val="115000"/>
                        </a:lnSpc>
                        <a:spcAft>
                          <a:spcPts val="800"/>
                        </a:spcAft>
                        <a:buNone/>
                      </a:pPr>
                      <a:r>
                        <a:rPr lang="tr-TR" sz="1000" kern="0">
                          <a:effectLst/>
                        </a:rPr>
                        <a:t>472.500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extLst>
                  <a:ext uri="{0D108BD9-81ED-4DB2-BD59-A6C34878D82A}">
                    <a16:rowId xmlns:a16="http://schemas.microsoft.com/office/drawing/2014/main" val="224824591"/>
                  </a:ext>
                </a:extLst>
              </a:tr>
              <a:tr h="238874">
                <a:tc>
                  <a:txBody>
                    <a:bodyPr/>
                    <a:lstStyle/>
                    <a:p>
                      <a:pPr marL="490855" indent="-490855">
                        <a:lnSpc>
                          <a:spcPct val="115000"/>
                        </a:lnSpc>
                        <a:spcAft>
                          <a:spcPts val="800"/>
                        </a:spcAft>
                        <a:buNone/>
                      </a:pPr>
                      <a:r>
                        <a:rPr lang="tr-TR" sz="1000" kern="0">
                          <a:effectLst/>
                        </a:rPr>
                        <a:t>Cari Dönem Dahil Olmak Üzere Yararlanılan Toplam Yatırıma Katkı Tutarı</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nchor="b"/>
                </a:tc>
                <a:tc>
                  <a:txBody>
                    <a:bodyPr/>
                    <a:lstStyle/>
                    <a:p>
                      <a:pPr marL="490855" indent="-490855" algn="r">
                        <a:lnSpc>
                          <a:spcPct val="115000"/>
                        </a:lnSpc>
                        <a:spcAft>
                          <a:spcPts val="800"/>
                        </a:spcAft>
                        <a:buNone/>
                      </a:pPr>
                      <a:r>
                        <a:rPr lang="tr-TR" sz="1000" kern="0">
                          <a:effectLst/>
                        </a:rPr>
                        <a:t>1.044.000</a:t>
                      </a:r>
                      <a:endParaRPr lang="tr-TR" sz="1000" kern="10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tc>
                  <a:txBody>
                    <a:bodyPr/>
                    <a:lstStyle/>
                    <a:p>
                      <a:pPr marL="490855" indent="-490855" algn="r">
                        <a:lnSpc>
                          <a:spcPct val="115000"/>
                        </a:lnSpc>
                        <a:spcAft>
                          <a:spcPts val="800"/>
                        </a:spcAft>
                        <a:buNone/>
                      </a:pPr>
                      <a:r>
                        <a:rPr lang="tr-TR" sz="1000" kern="0" dirty="0">
                          <a:effectLst/>
                        </a:rPr>
                        <a:t>472.500</a:t>
                      </a:r>
                      <a:endParaRPr lang="tr-TR"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2913" marR="22913" marT="0" marB="0"/>
                </a:tc>
                <a:extLst>
                  <a:ext uri="{0D108BD9-81ED-4DB2-BD59-A6C34878D82A}">
                    <a16:rowId xmlns:a16="http://schemas.microsoft.com/office/drawing/2014/main" val="4206948329"/>
                  </a:ext>
                </a:extLst>
              </a:tr>
            </a:tbl>
          </a:graphicData>
        </a:graphic>
      </p:graphicFrame>
    </p:spTree>
    <p:extLst>
      <p:ext uri="{BB962C8B-B14F-4D97-AF65-F5344CB8AC3E}">
        <p14:creationId xmlns:p14="http://schemas.microsoft.com/office/powerpoint/2010/main" val="208764896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F5EE6B98-8334-93F3-20C4-C53545B6A963}"/>
              </a:ext>
            </a:extLst>
          </p:cNvPr>
          <p:cNvGraphicFramePr>
            <a:graphicFrameLocks noGrp="1"/>
          </p:cNvGraphicFramePr>
          <p:nvPr>
            <p:extLst>
              <p:ext uri="{D42A27DB-BD31-4B8C-83A1-F6EECF244321}">
                <p14:modId xmlns:p14="http://schemas.microsoft.com/office/powerpoint/2010/main" val="2423214144"/>
              </p:ext>
            </p:extLst>
          </p:nvPr>
        </p:nvGraphicFramePr>
        <p:xfrm>
          <a:off x="625925" y="576386"/>
          <a:ext cx="11141528" cy="5704673"/>
        </p:xfrm>
        <a:graphic>
          <a:graphicData uri="http://schemas.openxmlformats.org/drawingml/2006/table">
            <a:tbl>
              <a:tblPr firstRow="1" firstCol="1" bandRow="1">
                <a:tableStyleId>{5C22544A-7EE6-4342-B048-85BDC9FD1C3A}</a:tableStyleId>
              </a:tblPr>
              <a:tblGrid>
                <a:gridCol w="7162908">
                  <a:extLst>
                    <a:ext uri="{9D8B030D-6E8A-4147-A177-3AD203B41FA5}">
                      <a16:colId xmlns:a16="http://schemas.microsoft.com/office/drawing/2014/main" val="1423644629"/>
                    </a:ext>
                  </a:extLst>
                </a:gridCol>
                <a:gridCol w="3978620">
                  <a:extLst>
                    <a:ext uri="{9D8B030D-6E8A-4147-A177-3AD203B41FA5}">
                      <a16:colId xmlns:a16="http://schemas.microsoft.com/office/drawing/2014/main" val="2469390794"/>
                    </a:ext>
                  </a:extLst>
                </a:gridCol>
              </a:tblGrid>
              <a:tr h="281378">
                <a:tc>
                  <a:txBody>
                    <a:bodyPr/>
                    <a:lstStyle/>
                    <a:p>
                      <a:pPr marL="457200" algn="just">
                        <a:lnSpc>
                          <a:spcPct val="115000"/>
                        </a:lnSpc>
                        <a:buNone/>
                      </a:pPr>
                      <a:r>
                        <a:rPr lang="tr-TR" sz="1600" kern="100">
                          <a:effectLst/>
                        </a:rPr>
                        <a:t>TİCARİ BİLANÇO KARI</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tc>
                  <a:txBody>
                    <a:bodyPr/>
                    <a:lstStyle/>
                    <a:p>
                      <a:pPr marL="457200" algn="r">
                        <a:lnSpc>
                          <a:spcPct val="115000"/>
                        </a:lnSpc>
                        <a:spcAft>
                          <a:spcPts val="800"/>
                        </a:spcAft>
                        <a:buNone/>
                      </a:pPr>
                      <a:r>
                        <a:rPr lang="tr-TR" sz="1600" kern="100">
                          <a:effectLst/>
                        </a:rPr>
                        <a:t>6.000.000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extLst>
                  <a:ext uri="{0D108BD9-81ED-4DB2-BD59-A6C34878D82A}">
                    <a16:rowId xmlns:a16="http://schemas.microsoft.com/office/drawing/2014/main" val="601751266"/>
                  </a:ext>
                </a:extLst>
              </a:tr>
              <a:tr h="419221">
                <a:tc>
                  <a:txBody>
                    <a:bodyPr/>
                    <a:lstStyle/>
                    <a:p>
                      <a:pPr marL="457200" algn="just">
                        <a:lnSpc>
                          <a:spcPct val="115000"/>
                        </a:lnSpc>
                        <a:spcAft>
                          <a:spcPts val="800"/>
                        </a:spcAft>
                        <a:buNone/>
                      </a:pPr>
                      <a:r>
                        <a:rPr lang="tr-TR" sz="1600" kern="100">
                          <a:effectLst/>
                        </a:rPr>
                        <a:t>İHRACATTAN ELDE EDİLEN KAZANÇ</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tc>
                  <a:txBody>
                    <a:bodyPr/>
                    <a:lstStyle/>
                    <a:p>
                      <a:pPr marL="457200" algn="r">
                        <a:lnSpc>
                          <a:spcPct val="115000"/>
                        </a:lnSpc>
                        <a:spcAft>
                          <a:spcPts val="800"/>
                        </a:spcAft>
                        <a:buNone/>
                      </a:pPr>
                      <a:r>
                        <a:rPr lang="tr-TR" sz="1600" kern="100">
                          <a:effectLst/>
                        </a:rPr>
                        <a:t>2.500.000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extLst>
                  <a:ext uri="{0D108BD9-81ED-4DB2-BD59-A6C34878D82A}">
                    <a16:rowId xmlns:a16="http://schemas.microsoft.com/office/drawing/2014/main" val="1439319805"/>
                  </a:ext>
                </a:extLst>
              </a:tr>
              <a:tr h="419221">
                <a:tc>
                  <a:txBody>
                    <a:bodyPr/>
                    <a:lstStyle/>
                    <a:p>
                      <a:pPr marL="457200" algn="just">
                        <a:lnSpc>
                          <a:spcPct val="115000"/>
                        </a:lnSpc>
                        <a:spcAft>
                          <a:spcPts val="800"/>
                        </a:spcAft>
                        <a:buNone/>
                      </a:pPr>
                      <a:r>
                        <a:rPr lang="tr-TR" sz="1600" kern="100">
                          <a:effectLst/>
                        </a:rPr>
                        <a:t>ÜRETİMDEN ELDE EDİLEN KAZANÇ</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tc>
                  <a:txBody>
                    <a:bodyPr/>
                    <a:lstStyle/>
                    <a:p>
                      <a:pPr marL="457200" algn="r">
                        <a:lnSpc>
                          <a:spcPct val="115000"/>
                        </a:lnSpc>
                        <a:spcAft>
                          <a:spcPts val="800"/>
                        </a:spcAft>
                        <a:buNone/>
                      </a:pPr>
                      <a:r>
                        <a:rPr lang="tr-TR" sz="1600" kern="100">
                          <a:effectLst/>
                        </a:rPr>
                        <a:t>1.500.000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extLst>
                  <a:ext uri="{0D108BD9-81ED-4DB2-BD59-A6C34878D82A}">
                    <a16:rowId xmlns:a16="http://schemas.microsoft.com/office/drawing/2014/main" val="1310236846"/>
                  </a:ext>
                </a:extLst>
              </a:tr>
              <a:tr h="419221">
                <a:tc>
                  <a:txBody>
                    <a:bodyPr/>
                    <a:lstStyle/>
                    <a:p>
                      <a:pPr marL="457200" algn="just">
                        <a:lnSpc>
                          <a:spcPct val="115000"/>
                        </a:lnSpc>
                        <a:spcAft>
                          <a:spcPts val="800"/>
                        </a:spcAft>
                        <a:buNone/>
                      </a:pPr>
                      <a:r>
                        <a:rPr lang="tr-TR" sz="1600" kern="100" dirty="0">
                          <a:effectLst/>
                        </a:rPr>
                        <a:t>KANUNEN KABUL EDİLMEYEN GİDER</a:t>
                      </a:r>
                      <a:endParaRPr lang="tr-TR"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tc>
                  <a:txBody>
                    <a:bodyPr/>
                    <a:lstStyle/>
                    <a:p>
                      <a:pPr marL="457200" algn="r">
                        <a:lnSpc>
                          <a:spcPct val="115000"/>
                        </a:lnSpc>
                        <a:spcAft>
                          <a:spcPts val="800"/>
                        </a:spcAft>
                        <a:buNone/>
                      </a:pPr>
                      <a:r>
                        <a:rPr lang="tr-TR" sz="1600" kern="100">
                          <a:effectLst/>
                        </a:rPr>
                        <a:t>150.000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extLst>
                  <a:ext uri="{0D108BD9-81ED-4DB2-BD59-A6C34878D82A}">
                    <a16:rowId xmlns:a16="http://schemas.microsoft.com/office/drawing/2014/main" val="4210980174"/>
                  </a:ext>
                </a:extLst>
              </a:tr>
              <a:tr h="281378">
                <a:tc>
                  <a:txBody>
                    <a:bodyPr/>
                    <a:lstStyle/>
                    <a:p>
                      <a:pPr marL="457200" algn="just">
                        <a:lnSpc>
                          <a:spcPct val="115000"/>
                        </a:lnSpc>
                        <a:spcAft>
                          <a:spcPts val="800"/>
                        </a:spcAft>
                        <a:buNone/>
                      </a:pPr>
                      <a:r>
                        <a:rPr lang="tr-TR" sz="1600" kern="100">
                          <a:effectLst/>
                        </a:rPr>
                        <a:t>KAR VE İLAVELER TOPLAMI</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tc>
                  <a:txBody>
                    <a:bodyPr/>
                    <a:lstStyle/>
                    <a:p>
                      <a:pPr marL="457200" algn="r">
                        <a:lnSpc>
                          <a:spcPct val="115000"/>
                        </a:lnSpc>
                        <a:spcAft>
                          <a:spcPts val="800"/>
                        </a:spcAft>
                        <a:buNone/>
                      </a:pPr>
                      <a:r>
                        <a:rPr lang="tr-TR" sz="1600" kern="100">
                          <a:effectLst/>
                        </a:rPr>
                        <a:t>6.150.000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extLst>
                  <a:ext uri="{0D108BD9-81ED-4DB2-BD59-A6C34878D82A}">
                    <a16:rowId xmlns:a16="http://schemas.microsoft.com/office/drawing/2014/main" val="3108380061"/>
                  </a:ext>
                </a:extLst>
              </a:tr>
              <a:tr h="412767">
                <a:tc>
                  <a:txBody>
                    <a:bodyPr/>
                    <a:lstStyle/>
                    <a:p>
                      <a:pPr marL="457200" algn="just">
                        <a:lnSpc>
                          <a:spcPct val="115000"/>
                        </a:lnSpc>
                        <a:spcAft>
                          <a:spcPts val="800"/>
                        </a:spcAft>
                        <a:buNone/>
                      </a:pPr>
                      <a:r>
                        <a:rPr lang="tr-TR" sz="1600" kern="100">
                          <a:effectLst/>
                        </a:rPr>
                        <a:t>DÖNEM SAFİ KURUM KAZANCI</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tc>
                  <a:txBody>
                    <a:bodyPr/>
                    <a:lstStyle/>
                    <a:p>
                      <a:pPr marL="457200" algn="r">
                        <a:lnSpc>
                          <a:spcPct val="115000"/>
                        </a:lnSpc>
                        <a:spcAft>
                          <a:spcPts val="800"/>
                        </a:spcAft>
                        <a:buNone/>
                      </a:pPr>
                      <a:r>
                        <a:rPr lang="tr-TR" sz="1600" kern="100">
                          <a:effectLst/>
                        </a:rPr>
                        <a:t>6.150.000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extLst>
                  <a:ext uri="{0D108BD9-81ED-4DB2-BD59-A6C34878D82A}">
                    <a16:rowId xmlns:a16="http://schemas.microsoft.com/office/drawing/2014/main" val="757641787"/>
                  </a:ext>
                </a:extLst>
              </a:tr>
              <a:tr h="419221">
                <a:tc>
                  <a:txBody>
                    <a:bodyPr/>
                    <a:lstStyle/>
                    <a:p>
                      <a:pPr marL="457200" algn="just">
                        <a:lnSpc>
                          <a:spcPct val="115000"/>
                        </a:lnSpc>
                        <a:spcAft>
                          <a:spcPts val="800"/>
                        </a:spcAft>
                        <a:buNone/>
                      </a:pPr>
                      <a:r>
                        <a:rPr lang="tr-TR" sz="1600" kern="100">
                          <a:effectLst/>
                        </a:rPr>
                        <a:t>KURUMLAR VERGİSİ 32/A MATRAHI</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tc>
                  <a:txBody>
                    <a:bodyPr/>
                    <a:lstStyle/>
                    <a:p>
                      <a:pPr marL="457200" algn="r">
                        <a:lnSpc>
                          <a:spcPct val="115000"/>
                        </a:lnSpc>
                        <a:spcAft>
                          <a:spcPts val="800"/>
                        </a:spcAft>
                        <a:buNone/>
                      </a:pPr>
                      <a:r>
                        <a:rPr lang="tr-TR" sz="1600" kern="100">
                          <a:effectLst/>
                        </a:rPr>
                        <a:t>6.150.000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extLst>
                  <a:ext uri="{0D108BD9-81ED-4DB2-BD59-A6C34878D82A}">
                    <a16:rowId xmlns:a16="http://schemas.microsoft.com/office/drawing/2014/main" val="1779549818"/>
                  </a:ext>
                </a:extLst>
              </a:tr>
              <a:tr h="412767">
                <a:tc>
                  <a:txBody>
                    <a:bodyPr/>
                    <a:lstStyle/>
                    <a:p>
                      <a:pPr marL="457200" algn="just">
                        <a:lnSpc>
                          <a:spcPct val="115000"/>
                        </a:lnSpc>
                        <a:spcAft>
                          <a:spcPts val="800"/>
                        </a:spcAft>
                        <a:buNone/>
                      </a:pPr>
                      <a:r>
                        <a:rPr lang="tr-TR" sz="1600" kern="100" dirty="0">
                          <a:effectLst/>
                        </a:rPr>
                        <a:t>KURUMLAR VERGİSİ 32/A ORANI</a:t>
                      </a:r>
                      <a:endParaRPr lang="tr-TR"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tc>
                  <a:txBody>
                    <a:bodyPr/>
                    <a:lstStyle/>
                    <a:p>
                      <a:pPr marL="457200" algn="r">
                        <a:lnSpc>
                          <a:spcPct val="115000"/>
                        </a:lnSpc>
                        <a:spcAft>
                          <a:spcPts val="800"/>
                        </a:spcAft>
                        <a:buNone/>
                      </a:pPr>
                      <a:r>
                        <a:rPr lang="tr-TR" sz="1600" kern="100" dirty="0">
                          <a:effectLst/>
                          <a:latin typeface="Aptos" panose="020B0004020202020204" pitchFamily="34" charset="0"/>
                          <a:ea typeface="Aptos" panose="020B0004020202020204" pitchFamily="34" charset="0"/>
                          <a:cs typeface="Times New Roman" panose="02020603050405020304" pitchFamily="18" charset="0"/>
                        </a:rPr>
                        <a:t>11,07</a:t>
                      </a:r>
                    </a:p>
                  </a:txBody>
                  <a:tcPr marL="61571" marR="61571" marT="0" marB="0"/>
                </a:tc>
                <a:extLst>
                  <a:ext uri="{0D108BD9-81ED-4DB2-BD59-A6C34878D82A}">
                    <a16:rowId xmlns:a16="http://schemas.microsoft.com/office/drawing/2014/main" val="3250377362"/>
                  </a:ext>
                </a:extLst>
              </a:tr>
              <a:tr h="412767">
                <a:tc>
                  <a:txBody>
                    <a:bodyPr/>
                    <a:lstStyle/>
                    <a:p>
                      <a:pPr marL="457200" algn="just">
                        <a:lnSpc>
                          <a:spcPct val="115000"/>
                        </a:lnSpc>
                        <a:spcAft>
                          <a:spcPts val="800"/>
                        </a:spcAft>
                        <a:buNone/>
                      </a:pPr>
                      <a:r>
                        <a:rPr lang="tr-TR" sz="1600" kern="100" dirty="0">
                          <a:effectLst/>
                        </a:rPr>
                        <a:t>KURUMLAR VERGİSİ 32/A VERGİ</a:t>
                      </a:r>
                      <a:endParaRPr lang="tr-TR"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tc>
                  <a:txBody>
                    <a:bodyPr/>
                    <a:lstStyle/>
                    <a:p>
                      <a:pPr marL="457200" algn="r">
                        <a:lnSpc>
                          <a:spcPct val="115000"/>
                        </a:lnSpc>
                        <a:spcAft>
                          <a:spcPts val="800"/>
                        </a:spcAft>
                        <a:buNone/>
                      </a:pPr>
                      <a:r>
                        <a:rPr lang="tr-TR" sz="1600" kern="100" dirty="0">
                          <a:effectLst/>
                          <a:latin typeface="Aptos" panose="020B0004020202020204" pitchFamily="34" charset="0"/>
                          <a:ea typeface="Aptos" panose="020B0004020202020204" pitchFamily="34" charset="0"/>
                          <a:cs typeface="Times New Roman" panose="02020603050405020304" pitchFamily="18" charset="0"/>
                        </a:rPr>
                        <a:t>681.000</a:t>
                      </a:r>
                    </a:p>
                  </a:txBody>
                  <a:tcPr marL="61571" marR="61571" marT="0" marB="0"/>
                </a:tc>
                <a:extLst>
                  <a:ext uri="{0D108BD9-81ED-4DB2-BD59-A6C34878D82A}">
                    <a16:rowId xmlns:a16="http://schemas.microsoft.com/office/drawing/2014/main" val="30485075"/>
                  </a:ext>
                </a:extLst>
              </a:tr>
              <a:tr h="419221">
                <a:tc>
                  <a:txBody>
                    <a:bodyPr/>
                    <a:lstStyle/>
                    <a:p>
                      <a:pPr marL="457200" algn="just">
                        <a:lnSpc>
                          <a:spcPct val="115000"/>
                        </a:lnSpc>
                        <a:spcAft>
                          <a:spcPts val="800"/>
                        </a:spcAft>
                        <a:buNone/>
                      </a:pPr>
                      <a:r>
                        <a:rPr lang="tr-TR" sz="1600" kern="100" dirty="0">
                          <a:effectLst/>
                        </a:rPr>
                        <a:t>KURUMLAR VERGİSİ 32/7 MATRAHI</a:t>
                      </a:r>
                      <a:endParaRPr lang="tr-TR"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tc>
                  <a:txBody>
                    <a:bodyPr/>
                    <a:lstStyle/>
                    <a:p>
                      <a:pPr marL="457200" algn="r">
                        <a:lnSpc>
                          <a:spcPct val="115000"/>
                        </a:lnSpc>
                        <a:spcAft>
                          <a:spcPts val="800"/>
                        </a:spcAft>
                        <a:buNone/>
                      </a:pPr>
                      <a:r>
                        <a:rPr lang="tr-TR" sz="1600" kern="100">
                          <a:effectLst/>
                        </a:rPr>
                        <a:t>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extLst>
                  <a:ext uri="{0D108BD9-81ED-4DB2-BD59-A6C34878D82A}">
                    <a16:rowId xmlns:a16="http://schemas.microsoft.com/office/drawing/2014/main" val="285466156"/>
                  </a:ext>
                </a:extLst>
              </a:tr>
              <a:tr h="412767">
                <a:tc>
                  <a:txBody>
                    <a:bodyPr/>
                    <a:lstStyle/>
                    <a:p>
                      <a:pPr marL="457200" algn="just">
                        <a:lnSpc>
                          <a:spcPct val="115000"/>
                        </a:lnSpc>
                        <a:spcAft>
                          <a:spcPts val="800"/>
                        </a:spcAft>
                        <a:buNone/>
                      </a:pPr>
                      <a:r>
                        <a:rPr lang="tr-TR" sz="1600" kern="100" dirty="0">
                          <a:effectLst/>
                        </a:rPr>
                        <a:t>KURUMLAR VERGİSİ 32/7 ORANI</a:t>
                      </a:r>
                      <a:endParaRPr lang="tr-TR"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tc>
                  <a:txBody>
                    <a:bodyPr/>
                    <a:lstStyle/>
                    <a:p>
                      <a:pPr marL="457200" algn="r">
                        <a:lnSpc>
                          <a:spcPct val="115000"/>
                        </a:lnSpc>
                        <a:spcAft>
                          <a:spcPts val="800"/>
                        </a:spcAft>
                        <a:buNone/>
                      </a:pPr>
                      <a:r>
                        <a:rPr lang="tr-TR" sz="1600" kern="100" dirty="0">
                          <a:effectLst/>
                        </a:rPr>
                        <a:t>0</a:t>
                      </a:r>
                      <a:endParaRPr lang="tr-TR"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extLst>
                  <a:ext uri="{0D108BD9-81ED-4DB2-BD59-A6C34878D82A}">
                    <a16:rowId xmlns:a16="http://schemas.microsoft.com/office/drawing/2014/main" val="621842466"/>
                  </a:ext>
                </a:extLst>
              </a:tr>
              <a:tr h="419221">
                <a:tc>
                  <a:txBody>
                    <a:bodyPr/>
                    <a:lstStyle/>
                    <a:p>
                      <a:pPr marL="457200" algn="just">
                        <a:lnSpc>
                          <a:spcPct val="115000"/>
                        </a:lnSpc>
                        <a:spcAft>
                          <a:spcPts val="800"/>
                        </a:spcAft>
                        <a:buNone/>
                      </a:pPr>
                      <a:r>
                        <a:rPr lang="tr-TR" sz="1600" kern="100" dirty="0">
                          <a:effectLst/>
                        </a:rPr>
                        <a:t>KURUMLAR VERGİSİ 32/8 MATRAHI</a:t>
                      </a:r>
                      <a:endParaRPr lang="tr-TR"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tc>
                  <a:txBody>
                    <a:bodyPr/>
                    <a:lstStyle/>
                    <a:p>
                      <a:pPr marL="457200" algn="r">
                        <a:lnSpc>
                          <a:spcPct val="115000"/>
                        </a:lnSpc>
                        <a:spcAft>
                          <a:spcPts val="800"/>
                        </a:spcAft>
                        <a:buNone/>
                      </a:pPr>
                      <a:r>
                        <a:rPr lang="tr-TR" sz="1600" kern="100">
                          <a:effectLst/>
                        </a:rPr>
                        <a:t>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extLst>
                  <a:ext uri="{0D108BD9-81ED-4DB2-BD59-A6C34878D82A}">
                    <a16:rowId xmlns:a16="http://schemas.microsoft.com/office/drawing/2014/main" val="884048618"/>
                  </a:ext>
                </a:extLst>
              </a:tr>
              <a:tr h="412767">
                <a:tc>
                  <a:txBody>
                    <a:bodyPr/>
                    <a:lstStyle/>
                    <a:p>
                      <a:pPr marL="457200" algn="just">
                        <a:lnSpc>
                          <a:spcPct val="115000"/>
                        </a:lnSpc>
                        <a:spcAft>
                          <a:spcPts val="800"/>
                        </a:spcAft>
                        <a:buNone/>
                      </a:pPr>
                      <a:r>
                        <a:rPr lang="tr-TR" sz="1600" kern="100" dirty="0">
                          <a:effectLst/>
                        </a:rPr>
                        <a:t>KURUMLAR VERGİSİ 32/8 ORANI</a:t>
                      </a:r>
                      <a:endParaRPr lang="tr-TR"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tc>
                  <a:txBody>
                    <a:bodyPr/>
                    <a:lstStyle/>
                    <a:p>
                      <a:pPr marL="457200" algn="r">
                        <a:lnSpc>
                          <a:spcPct val="115000"/>
                        </a:lnSpc>
                        <a:spcAft>
                          <a:spcPts val="800"/>
                        </a:spcAft>
                        <a:buNone/>
                      </a:pPr>
                      <a:r>
                        <a:rPr lang="tr-TR" sz="1600" kern="100">
                          <a:effectLst/>
                        </a:rPr>
                        <a:t>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extLst>
                  <a:ext uri="{0D108BD9-81ED-4DB2-BD59-A6C34878D82A}">
                    <a16:rowId xmlns:a16="http://schemas.microsoft.com/office/drawing/2014/main" val="58552474"/>
                  </a:ext>
                </a:extLst>
              </a:tr>
              <a:tr h="281378">
                <a:tc>
                  <a:txBody>
                    <a:bodyPr/>
                    <a:lstStyle/>
                    <a:p>
                      <a:pPr marL="457200" algn="just">
                        <a:lnSpc>
                          <a:spcPct val="115000"/>
                        </a:lnSpc>
                        <a:spcAft>
                          <a:spcPts val="800"/>
                        </a:spcAft>
                        <a:buNone/>
                      </a:pPr>
                      <a:r>
                        <a:rPr lang="tr-TR" sz="1600" kern="100">
                          <a:effectLst/>
                        </a:rPr>
                        <a:t>GENEL ORANA TABİ MATRAH</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tc>
                  <a:txBody>
                    <a:bodyPr/>
                    <a:lstStyle/>
                    <a:p>
                      <a:pPr marL="457200" algn="r">
                        <a:lnSpc>
                          <a:spcPct val="115000"/>
                        </a:lnSpc>
                        <a:spcAft>
                          <a:spcPts val="800"/>
                        </a:spcAft>
                        <a:buNone/>
                      </a:pPr>
                      <a:r>
                        <a:rPr lang="tr-TR" sz="1600" kern="100">
                          <a:effectLst/>
                        </a:rPr>
                        <a:t>0</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extLst>
                  <a:ext uri="{0D108BD9-81ED-4DB2-BD59-A6C34878D82A}">
                    <a16:rowId xmlns:a16="http://schemas.microsoft.com/office/drawing/2014/main" val="3865411801"/>
                  </a:ext>
                </a:extLst>
              </a:tr>
              <a:tr h="281378">
                <a:tc>
                  <a:txBody>
                    <a:bodyPr/>
                    <a:lstStyle/>
                    <a:p>
                      <a:pPr marL="457200" algn="just">
                        <a:lnSpc>
                          <a:spcPct val="115000"/>
                        </a:lnSpc>
                        <a:spcAft>
                          <a:spcPts val="800"/>
                        </a:spcAft>
                        <a:buNone/>
                      </a:pPr>
                      <a:r>
                        <a:rPr lang="tr-TR" sz="1600" kern="100">
                          <a:effectLst/>
                        </a:rPr>
                        <a:t>GENEL ORANA TABİ VERGİ</a:t>
                      </a:r>
                      <a:endParaRPr lang="tr-TR" sz="1600" kern="10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tc>
                  <a:txBody>
                    <a:bodyPr/>
                    <a:lstStyle/>
                    <a:p>
                      <a:pPr marL="457200" algn="r">
                        <a:lnSpc>
                          <a:spcPct val="115000"/>
                        </a:lnSpc>
                        <a:spcAft>
                          <a:spcPts val="800"/>
                        </a:spcAft>
                        <a:buNone/>
                      </a:pPr>
                      <a:r>
                        <a:rPr lang="tr-TR" sz="1600" kern="100" dirty="0">
                          <a:effectLst/>
                        </a:rPr>
                        <a:t>0</a:t>
                      </a:r>
                      <a:endParaRPr lang="tr-TR"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71" marR="61571" marT="0" marB="0"/>
                </a:tc>
                <a:extLst>
                  <a:ext uri="{0D108BD9-81ED-4DB2-BD59-A6C34878D82A}">
                    <a16:rowId xmlns:a16="http://schemas.microsoft.com/office/drawing/2014/main" val="176215658"/>
                  </a:ext>
                </a:extLst>
              </a:tr>
            </a:tbl>
          </a:graphicData>
        </a:graphic>
      </p:graphicFrame>
    </p:spTree>
    <p:extLst>
      <p:ext uri="{BB962C8B-B14F-4D97-AF65-F5344CB8AC3E}">
        <p14:creationId xmlns:p14="http://schemas.microsoft.com/office/powerpoint/2010/main" val="243043690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87C139A-1F59-FD10-4F1F-C52541C1B242}"/>
              </a:ext>
            </a:extLst>
          </p:cNvPr>
          <p:cNvSpPr>
            <a:spLocks noGrp="1"/>
          </p:cNvSpPr>
          <p:nvPr>
            <p:ph idx="1"/>
          </p:nvPr>
        </p:nvSpPr>
        <p:spPr/>
        <p:txBody>
          <a:bodyPr/>
          <a:lstStyle/>
          <a:p>
            <a:pPr marL="0" indent="0" algn="just">
              <a:buNone/>
            </a:pPr>
            <a:r>
              <a:rPr lang="tr-TR" dirty="0"/>
              <a:t>ÖRNEK-6: ASGARİ KURUMLAR VERGİSİ UYGULAMASINDA  İNDİRİMLİ KURUMLAR VERGİSİNİN ETKİSİ</a:t>
            </a:r>
          </a:p>
          <a:p>
            <a:pPr algn="just"/>
            <a:r>
              <a:rPr lang="tr-TR" dirty="0"/>
              <a:t>Kazançlı firmasının teşvik belge bilgileri aşağıdaki gibidir. Firma 24.07.2025 öncesi teşvik belgesine sahip olup komple yatırım yapmaktadır. Ancak firmanın aynı konuda faaliyeti devam eden ve kazanç elde ettiği işi devam etmektedir. </a:t>
            </a:r>
          </a:p>
          <a:p>
            <a:pPr marL="0" indent="0" algn="just">
              <a:buNone/>
            </a:pPr>
            <a:r>
              <a:rPr lang="tr-TR" dirty="0"/>
              <a:t>Aşağıdaki tabloda firmanın teşvik belgesi kurumlar vergisi eki yer almaktadır.</a:t>
            </a:r>
          </a:p>
          <a:p>
            <a:pPr algn="just"/>
            <a:endParaRPr lang="tr-TR" dirty="0"/>
          </a:p>
        </p:txBody>
      </p:sp>
    </p:spTree>
    <p:extLst>
      <p:ext uri="{BB962C8B-B14F-4D97-AF65-F5344CB8AC3E}">
        <p14:creationId xmlns:p14="http://schemas.microsoft.com/office/powerpoint/2010/main" val="386249474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45921E5C-0618-E4EC-4F5C-83BC10E08CF1}"/>
              </a:ext>
            </a:extLst>
          </p:cNvPr>
          <p:cNvGraphicFramePr>
            <a:graphicFrameLocks noGrp="1"/>
          </p:cNvGraphicFramePr>
          <p:nvPr>
            <p:extLst>
              <p:ext uri="{D42A27DB-BD31-4B8C-83A1-F6EECF244321}">
                <p14:modId xmlns:p14="http://schemas.microsoft.com/office/powerpoint/2010/main" val="2342781011"/>
              </p:ext>
            </p:extLst>
          </p:nvPr>
        </p:nvGraphicFramePr>
        <p:xfrm>
          <a:off x="1136191" y="351060"/>
          <a:ext cx="10130518" cy="6154582"/>
        </p:xfrm>
        <a:graphic>
          <a:graphicData uri="http://schemas.openxmlformats.org/drawingml/2006/table">
            <a:tbl>
              <a:tblPr firstRow="1" firstCol="1" bandRow="1">
                <a:tableStyleId>{5C22544A-7EE6-4342-B048-85BDC9FD1C3A}</a:tableStyleId>
              </a:tblPr>
              <a:tblGrid>
                <a:gridCol w="6598757">
                  <a:extLst>
                    <a:ext uri="{9D8B030D-6E8A-4147-A177-3AD203B41FA5}">
                      <a16:colId xmlns:a16="http://schemas.microsoft.com/office/drawing/2014/main" val="3863289718"/>
                    </a:ext>
                  </a:extLst>
                </a:gridCol>
                <a:gridCol w="3531761">
                  <a:extLst>
                    <a:ext uri="{9D8B030D-6E8A-4147-A177-3AD203B41FA5}">
                      <a16:colId xmlns:a16="http://schemas.microsoft.com/office/drawing/2014/main" val="3695199030"/>
                    </a:ext>
                  </a:extLst>
                </a:gridCol>
              </a:tblGrid>
              <a:tr h="191482">
                <a:tc>
                  <a:txBody>
                    <a:bodyPr/>
                    <a:lstStyle/>
                    <a:p>
                      <a:pPr>
                        <a:lnSpc>
                          <a:spcPct val="115000"/>
                        </a:lnSpc>
                        <a:spcAft>
                          <a:spcPts val="800"/>
                        </a:spcAft>
                        <a:buNone/>
                      </a:pPr>
                      <a:r>
                        <a:rPr lang="tr-TR" sz="1200" kern="0">
                          <a:effectLst/>
                        </a:rPr>
                        <a:t>Teşvik Belgesi Numarası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tc>
                  <a:txBody>
                    <a:bodyPr/>
                    <a:lstStyle/>
                    <a:p>
                      <a:pPr algn="r">
                        <a:lnSpc>
                          <a:spcPct val="115000"/>
                        </a:lnSpc>
                        <a:spcAft>
                          <a:spcPts val="800"/>
                        </a:spcAft>
                        <a:buNone/>
                      </a:pPr>
                      <a:r>
                        <a:rPr lang="tr-TR" sz="1200" kern="0">
                          <a:effectLst/>
                        </a:rPr>
                        <a:t>258442</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extLst>
                  <a:ext uri="{0D108BD9-81ED-4DB2-BD59-A6C34878D82A}">
                    <a16:rowId xmlns:a16="http://schemas.microsoft.com/office/drawing/2014/main" val="2691045112"/>
                  </a:ext>
                </a:extLst>
              </a:tr>
              <a:tr h="191482">
                <a:tc>
                  <a:txBody>
                    <a:bodyPr/>
                    <a:lstStyle/>
                    <a:p>
                      <a:pPr>
                        <a:lnSpc>
                          <a:spcPct val="115000"/>
                        </a:lnSpc>
                        <a:spcAft>
                          <a:spcPts val="800"/>
                        </a:spcAft>
                        <a:buNone/>
                      </a:pPr>
                      <a:r>
                        <a:rPr lang="tr-TR" sz="1200" kern="0">
                          <a:effectLst/>
                        </a:rPr>
                        <a:t>Teşvik Belgesinin Hangi Karara göre Düzenlendiği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tc>
                  <a:txBody>
                    <a:bodyPr/>
                    <a:lstStyle/>
                    <a:p>
                      <a:pPr algn="r">
                        <a:lnSpc>
                          <a:spcPct val="115000"/>
                        </a:lnSpc>
                        <a:spcAft>
                          <a:spcPts val="800"/>
                        </a:spcAft>
                        <a:buNone/>
                      </a:pPr>
                      <a:r>
                        <a:rPr lang="tr-TR" sz="1200" kern="0">
                          <a:effectLst/>
                        </a:rPr>
                        <a:t>2012/3305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extLst>
                  <a:ext uri="{0D108BD9-81ED-4DB2-BD59-A6C34878D82A}">
                    <a16:rowId xmlns:a16="http://schemas.microsoft.com/office/drawing/2014/main" val="2736802819"/>
                  </a:ext>
                </a:extLst>
              </a:tr>
              <a:tr h="191482">
                <a:tc>
                  <a:txBody>
                    <a:bodyPr/>
                    <a:lstStyle/>
                    <a:p>
                      <a:pPr>
                        <a:lnSpc>
                          <a:spcPct val="115000"/>
                        </a:lnSpc>
                        <a:spcAft>
                          <a:spcPts val="800"/>
                        </a:spcAft>
                        <a:buNone/>
                      </a:pPr>
                      <a:r>
                        <a:rPr lang="tr-TR" sz="1200" kern="0">
                          <a:effectLst/>
                        </a:rPr>
                        <a:t>Yatırıma Başlama tarihi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tc>
                  <a:txBody>
                    <a:bodyPr/>
                    <a:lstStyle/>
                    <a:p>
                      <a:pPr algn="r">
                        <a:lnSpc>
                          <a:spcPct val="115000"/>
                        </a:lnSpc>
                        <a:spcAft>
                          <a:spcPts val="800"/>
                        </a:spcAft>
                        <a:buNone/>
                      </a:pPr>
                      <a:r>
                        <a:rPr lang="tr-TR" sz="1200" kern="0">
                          <a:effectLst/>
                        </a:rPr>
                        <a:t>15.01.2024</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extLst>
                  <a:ext uri="{0D108BD9-81ED-4DB2-BD59-A6C34878D82A}">
                    <a16:rowId xmlns:a16="http://schemas.microsoft.com/office/drawing/2014/main" val="426952370"/>
                  </a:ext>
                </a:extLst>
              </a:tr>
              <a:tr h="191482">
                <a:tc>
                  <a:txBody>
                    <a:bodyPr/>
                    <a:lstStyle/>
                    <a:p>
                      <a:pPr>
                        <a:lnSpc>
                          <a:spcPct val="115000"/>
                        </a:lnSpc>
                        <a:spcAft>
                          <a:spcPts val="800"/>
                        </a:spcAft>
                        <a:buNone/>
                      </a:pPr>
                      <a:r>
                        <a:rPr lang="tr-TR" sz="1200" kern="0">
                          <a:effectLst/>
                        </a:rPr>
                        <a:t>Yatırım Türü 1</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tc>
                  <a:txBody>
                    <a:bodyPr/>
                    <a:lstStyle/>
                    <a:p>
                      <a:pPr algn="r">
                        <a:lnSpc>
                          <a:spcPct val="115000"/>
                        </a:lnSpc>
                        <a:spcAft>
                          <a:spcPts val="800"/>
                        </a:spcAft>
                        <a:buNone/>
                      </a:pPr>
                      <a:r>
                        <a:rPr lang="tr-TR" sz="1200" kern="0">
                          <a:effectLst/>
                        </a:rPr>
                        <a:t>KOMPLE YENİ YATIRIM</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extLst>
                  <a:ext uri="{0D108BD9-81ED-4DB2-BD59-A6C34878D82A}">
                    <a16:rowId xmlns:a16="http://schemas.microsoft.com/office/drawing/2014/main" val="4055439131"/>
                  </a:ext>
                </a:extLst>
              </a:tr>
              <a:tr h="191482">
                <a:tc>
                  <a:txBody>
                    <a:bodyPr/>
                    <a:lstStyle/>
                    <a:p>
                      <a:pPr>
                        <a:lnSpc>
                          <a:spcPct val="115000"/>
                        </a:lnSpc>
                        <a:spcAft>
                          <a:spcPts val="800"/>
                        </a:spcAft>
                        <a:buNone/>
                      </a:pPr>
                      <a:r>
                        <a:rPr lang="tr-TR" sz="1200" kern="0">
                          <a:effectLst/>
                        </a:rPr>
                        <a:t>Yatırım Türü 2</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tc>
                  <a:txBody>
                    <a:bodyPr/>
                    <a:lstStyle/>
                    <a:p>
                      <a:pPr algn="r">
                        <a:lnSpc>
                          <a:spcPct val="115000"/>
                        </a:lnSpc>
                        <a:spcAft>
                          <a:spcPts val="800"/>
                        </a:spcAft>
                        <a:buNone/>
                      </a:pPr>
                      <a:r>
                        <a:rPr lang="tr-TR" sz="1200" kern="0">
                          <a:effectLst/>
                        </a:rPr>
                        <a:t>Bölgesel</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extLst>
                  <a:ext uri="{0D108BD9-81ED-4DB2-BD59-A6C34878D82A}">
                    <a16:rowId xmlns:a16="http://schemas.microsoft.com/office/drawing/2014/main" val="1896910555"/>
                  </a:ext>
                </a:extLst>
              </a:tr>
              <a:tr h="355604">
                <a:tc>
                  <a:txBody>
                    <a:bodyPr/>
                    <a:lstStyle/>
                    <a:p>
                      <a:pPr>
                        <a:lnSpc>
                          <a:spcPct val="115000"/>
                        </a:lnSpc>
                        <a:spcAft>
                          <a:spcPts val="800"/>
                        </a:spcAft>
                        <a:buNone/>
                      </a:pPr>
                      <a:r>
                        <a:rPr lang="tr-TR" sz="1200" kern="0" dirty="0">
                          <a:effectLst/>
                        </a:rPr>
                        <a:t>Toplam Yatırım harcaması (</a:t>
                      </a:r>
                      <a:r>
                        <a:rPr lang="tr-TR" sz="1200" kern="0" dirty="0" err="1">
                          <a:effectLst/>
                        </a:rPr>
                        <a:t>İnd</a:t>
                      </a:r>
                      <a:r>
                        <a:rPr lang="tr-TR" sz="1200" kern="0" dirty="0">
                          <a:effectLst/>
                        </a:rPr>
                        <a:t>. Kurumlar Vergisi kapsamında Olmayanlar hariç)</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tc>
                  <a:txBody>
                    <a:bodyPr/>
                    <a:lstStyle/>
                    <a:p>
                      <a:pPr algn="r">
                        <a:lnSpc>
                          <a:spcPct val="115000"/>
                        </a:lnSpc>
                        <a:spcAft>
                          <a:spcPts val="800"/>
                        </a:spcAft>
                        <a:buNone/>
                      </a:pPr>
                      <a:r>
                        <a:rPr lang="tr-TR" sz="1200" kern="0">
                          <a:effectLst/>
                        </a:rPr>
                        <a:t>                     85.000.000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extLst>
                  <a:ext uri="{0D108BD9-81ED-4DB2-BD59-A6C34878D82A}">
                    <a16:rowId xmlns:a16="http://schemas.microsoft.com/office/drawing/2014/main" val="1006410740"/>
                  </a:ext>
                </a:extLst>
              </a:tr>
              <a:tr h="191482">
                <a:tc>
                  <a:txBody>
                    <a:bodyPr/>
                    <a:lstStyle/>
                    <a:p>
                      <a:pPr>
                        <a:lnSpc>
                          <a:spcPct val="115000"/>
                        </a:lnSpc>
                        <a:spcAft>
                          <a:spcPts val="800"/>
                        </a:spcAft>
                        <a:buNone/>
                      </a:pPr>
                      <a:r>
                        <a:rPr lang="tr-TR" sz="1200" kern="0">
                          <a:effectLst/>
                        </a:rPr>
                        <a:t>yatırıma katkı Oranı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tc>
                  <a:txBody>
                    <a:bodyPr/>
                    <a:lstStyle/>
                    <a:p>
                      <a:pPr algn="r">
                        <a:lnSpc>
                          <a:spcPct val="115000"/>
                        </a:lnSpc>
                        <a:spcAft>
                          <a:spcPts val="800"/>
                        </a:spcAft>
                        <a:buNone/>
                      </a:pPr>
                      <a:r>
                        <a:rPr lang="tr-TR" sz="1200" kern="0">
                          <a:effectLst/>
                        </a:rPr>
                        <a:t>                                 30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extLst>
                  <a:ext uri="{0D108BD9-81ED-4DB2-BD59-A6C34878D82A}">
                    <a16:rowId xmlns:a16="http://schemas.microsoft.com/office/drawing/2014/main" val="1907862515"/>
                  </a:ext>
                </a:extLst>
              </a:tr>
              <a:tr h="191482">
                <a:tc>
                  <a:txBody>
                    <a:bodyPr/>
                    <a:lstStyle/>
                    <a:p>
                      <a:pPr>
                        <a:lnSpc>
                          <a:spcPct val="115000"/>
                        </a:lnSpc>
                        <a:spcAft>
                          <a:spcPts val="800"/>
                        </a:spcAft>
                        <a:buNone/>
                      </a:pPr>
                      <a:r>
                        <a:rPr lang="tr-TR" sz="1200" kern="0">
                          <a:effectLst/>
                        </a:rPr>
                        <a:t>Vergi İndirim Oranı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tc>
                  <a:txBody>
                    <a:bodyPr/>
                    <a:lstStyle/>
                    <a:p>
                      <a:pPr algn="r">
                        <a:lnSpc>
                          <a:spcPct val="115000"/>
                        </a:lnSpc>
                        <a:spcAft>
                          <a:spcPts val="800"/>
                        </a:spcAft>
                        <a:buNone/>
                      </a:pPr>
                      <a:r>
                        <a:rPr lang="tr-TR" sz="1200" kern="0">
                          <a:effectLst/>
                        </a:rPr>
                        <a:t>                                 70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extLst>
                  <a:ext uri="{0D108BD9-81ED-4DB2-BD59-A6C34878D82A}">
                    <a16:rowId xmlns:a16="http://schemas.microsoft.com/office/drawing/2014/main" val="1356773183"/>
                  </a:ext>
                </a:extLst>
              </a:tr>
              <a:tr h="191482">
                <a:tc>
                  <a:txBody>
                    <a:bodyPr/>
                    <a:lstStyle/>
                    <a:p>
                      <a:pPr>
                        <a:lnSpc>
                          <a:spcPct val="115000"/>
                        </a:lnSpc>
                        <a:spcAft>
                          <a:spcPts val="800"/>
                        </a:spcAft>
                        <a:buNone/>
                      </a:pPr>
                      <a:r>
                        <a:rPr lang="tr-TR" sz="1200" kern="0">
                          <a:effectLst/>
                        </a:rPr>
                        <a:t>Yatırımın Yapıldığı Bölge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tc>
                  <a:txBody>
                    <a:bodyPr/>
                    <a:lstStyle/>
                    <a:p>
                      <a:pPr algn="r">
                        <a:lnSpc>
                          <a:spcPct val="115000"/>
                        </a:lnSpc>
                        <a:spcAft>
                          <a:spcPts val="800"/>
                        </a:spcAft>
                        <a:buNone/>
                      </a:pPr>
                      <a:r>
                        <a:rPr lang="tr-TR" sz="1200" kern="0">
                          <a:effectLst/>
                        </a:rPr>
                        <a:t>2.BÖLGE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extLst>
                  <a:ext uri="{0D108BD9-81ED-4DB2-BD59-A6C34878D82A}">
                    <a16:rowId xmlns:a16="http://schemas.microsoft.com/office/drawing/2014/main" val="3400504865"/>
                  </a:ext>
                </a:extLst>
              </a:tr>
              <a:tr h="191482">
                <a:tc>
                  <a:txBody>
                    <a:bodyPr/>
                    <a:lstStyle/>
                    <a:p>
                      <a:pPr>
                        <a:lnSpc>
                          <a:spcPct val="115000"/>
                        </a:lnSpc>
                        <a:spcAft>
                          <a:spcPts val="800"/>
                        </a:spcAft>
                        <a:buNone/>
                      </a:pPr>
                      <a:r>
                        <a:rPr lang="tr-TR" sz="1200" kern="0">
                          <a:effectLst/>
                        </a:rPr>
                        <a:t>İndirimli KV Oranı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tc>
                  <a:txBody>
                    <a:bodyPr/>
                    <a:lstStyle/>
                    <a:p>
                      <a:pPr algn="r">
                        <a:lnSpc>
                          <a:spcPct val="115000"/>
                        </a:lnSpc>
                        <a:spcAft>
                          <a:spcPts val="800"/>
                        </a:spcAft>
                        <a:buNone/>
                      </a:pPr>
                      <a:r>
                        <a:rPr lang="tr-TR" sz="1200" kern="0">
                          <a:effectLst/>
                        </a:rPr>
                        <a:t>                               7,5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extLst>
                  <a:ext uri="{0D108BD9-81ED-4DB2-BD59-A6C34878D82A}">
                    <a16:rowId xmlns:a16="http://schemas.microsoft.com/office/drawing/2014/main" val="97103833"/>
                  </a:ext>
                </a:extLst>
              </a:tr>
              <a:tr h="191482">
                <a:tc>
                  <a:txBody>
                    <a:bodyPr/>
                    <a:lstStyle/>
                    <a:p>
                      <a:pPr>
                        <a:lnSpc>
                          <a:spcPct val="115000"/>
                        </a:lnSpc>
                        <a:spcAft>
                          <a:spcPts val="800"/>
                        </a:spcAft>
                        <a:buNone/>
                      </a:pPr>
                      <a:r>
                        <a:rPr lang="tr-TR" sz="1200" kern="0">
                          <a:effectLst/>
                        </a:rPr>
                        <a:t>Toplam Yatırıma Katkı Tutarı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tc>
                  <a:txBody>
                    <a:bodyPr/>
                    <a:lstStyle/>
                    <a:p>
                      <a:pPr algn="r">
                        <a:lnSpc>
                          <a:spcPct val="115000"/>
                        </a:lnSpc>
                        <a:spcAft>
                          <a:spcPts val="800"/>
                        </a:spcAft>
                        <a:buNone/>
                      </a:pPr>
                      <a:r>
                        <a:rPr lang="tr-TR" sz="1200" kern="0">
                          <a:effectLst/>
                        </a:rPr>
                        <a:t>             25.500.000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extLst>
                  <a:ext uri="{0D108BD9-81ED-4DB2-BD59-A6C34878D82A}">
                    <a16:rowId xmlns:a16="http://schemas.microsoft.com/office/drawing/2014/main" val="3769947401"/>
                  </a:ext>
                </a:extLst>
              </a:tr>
              <a:tr h="191482">
                <a:tc>
                  <a:txBody>
                    <a:bodyPr/>
                    <a:lstStyle/>
                    <a:p>
                      <a:pPr>
                        <a:lnSpc>
                          <a:spcPct val="115000"/>
                        </a:lnSpc>
                        <a:spcAft>
                          <a:spcPts val="800"/>
                        </a:spcAft>
                        <a:buNone/>
                      </a:pPr>
                      <a:r>
                        <a:rPr lang="tr-TR" sz="1200" kern="0">
                          <a:effectLst/>
                        </a:rPr>
                        <a:t>Cari Yılda Fiilen Gerçekleştirilen Yatırım Harcaması Tutarı </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tc>
                  <a:txBody>
                    <a:bodyPr/>
                    <a:lstStyle/>
                    <a:p>
                      <a:pPr algn="r">
                        <a:lnSpc>
                          <a:spcPct val="115000"/>
                        </a:lnSpc>
                        <a:spcAft>
                          <a:spcPts val="800"/>
                        </a:spcAft>
                        <a:buNone/>
                      </a:pPr>
                      <a:r>
                        <a:rPr lang="tr-TR" sz="1200" kern="0">
                          <a:effectLst/>
                        </a:rPr>
                        <a:t>5.072.412,35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extLst>
                  <a:ext uri="{0D108BD9-81ED-4DB2-BD59-A6C34878D82A}">
                    <a16:rowId xmlns:a16="http://schemas.microsoft.com/office/drawing/2014/main" val="3566088269"/>
                  </a:ext>
                </a:extLst>
              </a:tr>
              <a:tr h="355604">
                <a:tc>
                  <a:txBody>
                    <a:bodyPr/>
                    <a:lstStyle/>
                    <a:p>
                      <a:pPr>
                        <a:lnSpc>
                          <a:spcPct val="115000"/>
                        </a:lnSpc>
                        <a:spcAft>
                          <a:spcPts val="800"/>
                        </a:spcAft>
                        <a:buNone/>
                      </a:pPr>
                      <a:r>
                        <a:rPr lang="tr-TR" sz="1200" kern="0">
                          <a:effectLst/>
                        </a:rPr>
                        <a:t>Fiilen Gerçekleştirilen Yatırım Harcaması(Yatırımın Başlangıcından itibaren)</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tc>
                  <a:txBody>
                    <a:bodyPr/>
                    <a:lstStyle/>
                    <a:p>
                      <a:pPr algn="r">
                        <a:lnSpc>
                          <a:spcPct val="115000"/>
                        </a:lnSpc>
                        <a:spcAft>
                          <a:spcPts val="800"/>
                        </a:spcAft>
                        <a:buNone/>
                      </a:pPr>
                      <a:r>
                        <a:rPr lang="tr-TR" sz="1200" kern="0" dirty="0">
                          <a:effectLst/>
                        </a:rPr>
                        <a:t>34.532.336,05</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extLst>
                  <a:ext uri="{0D108BD9-81ED-4DB2-BD59-A6C34878D82A}">
                    <a16:rowId xmlns:a16="http://schemas.microsoft.com/office/drawing/2014/main" val="122273284"/>
                  </a:ext>
                </a:extLst>
              </a:tr>
              <a:tr h="355604">
                <a:tc>
                  <a:txBody>
                    <a:bodyPr/>
                    <a:lstStyle/>
                    <a:p>
                      <a:pPr>
                        <a:lnSpc>
                          <a:spcPct val="115000"/>
                        </a:lnSpc>
                        <a:spcAft>
                          <a:spcPts val="800"/>
                        </a:spcAft>
                        <a:buNone/>
                      </a:pPr>
                      <a:r>
                        <a:rPr lang="tr-TR" sz="1200" kern="0">
                          <a:effectLst/>
                        </a:rPr>
                        <a:t>Fiili Yatırım Harcaması Nedeniyle Hak Kazanılan Yatırıma Katkı Tutarı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tc>
                  <a:txBody>
                    <a:bodyPr/>
                    <a:lstStyle/>
                    <a:p>
                      <a:pPr algn="r">
                        <a:lnSpc>
                          <a:spcPct val="115000"/>
                        </a:lnSpc>
                        <a:spcAft>
                          <a:spcPts val="800"/>
                        </a:spcAft>
                        <a:buNone/>
                      </a:pPr>
                      <a:r>
                        <a:rPr lang="tr-TR" sz="1200" kern="0">
                          <a:effectLst/>
                        </a:rPr>
                        <a:t>10.359.700,82</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extLst>
                  <a:ext uri="{0D108BD9-81ED-4DB2-BD59-A6C34878D82A}">
                    <a16:rowId xmlns:a16="http://schemas.microsoft.com/office/drawing/2014/main" val="102396893"/>
                  </a:ext>
                </a:extLst>
              </a:tr>
              <a:tr h="393337">
                <a:tc>
                  <a:txBody>
                    <a:bodyPr/>
                    <a:lstStyle/>
                    <a:p>
                      <a:pPr>
                        <a:lnSpc>
                          <a:spcPct val="115000"/>
                        </a:lnSpc>
                        <a:spcAft>
                          <a:spcPts val="800"/>
                        </a:spcAft>
                        <a:buNone/>
                      </a:pPr>
                      <a:r>
                        <a:rPr lang="tr-TR" sz="1200" kern="0" dirty="0">
                          <a:effectLst/>
                        </a:rPr>
                        <a:t>Endekslenmiş Tutarlar dahil Fiili yatırım Harcaması Nedeniyle Hak Kazanılan Yatırıma Katkı Tutarı</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tc>
                  <a:txBody>
                    <a:bodyPr/>
                    <a:lstStyle/>
                    <a:p>
                      <a:pPr algn="r">
                        <a:lnSpc>
                          <a:spcPct val="115000"/>
                        </a:lnSpc>
                        <a:spcAft>
                          <a:spcPts val="800"/>
                        </a:spcAft>
                        <a:buNone/>
                      </a:pPr>
                      <a:r>
                        <a:rPr lang="tr-TR" sz="1200" kern="0">
                          <a:effectLst/>
                        </a:rPr>
                        <a:t>10.359.700,82</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extLst>
                  <a:ext uri="{0D108BD9-81ED-4DB2-BD59-A6C34878D82A}">
                    <a16:rowId xmlns:a16="http://schemas.microsoft.com/office/drawing/2014/main" val="1309311837"/>
                  </a:ext>
                </a:extLst>
              </a:tr>
              <a:tr h="393337">
                <a:tc>
                  <a:txBody>
                    <a:bodyPr/>
                    <a:lstStyle/>
                    <a:p>
                      <a:pPr>
                        <a:lnSpc>
                          <a:spcPct val="115000"/>
                        </a:lnSpc>
                        <a:spcAft>
                          <a:spcPts val="800"/>
                        </a:spcAft>
                        <a:buNone/>
                      </a:pPr>
                      <a:r>
                        <a:rPr lang="tr-TR" sz="1200" kern="0">
                          <a:effectLst/>
                        </a:rPr>
                        <a:t>Önceki Dönemlerde Yararlanılan Yatırıma Katkı Tutarı(Yatırımdan Elde Edilen Kazançlar Nedeniyle)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tc>
                  <a:txBody>
                    <a:bodyPr/>
                    <a:lstStyle/>
                    <a:p>
                      <a:pPr algn="r">
                        <a:lnSpc>
                          <a:spcPct val="115000"/>
                        </a:lnSpc>
                        <a:spcAft>
                          <a:spcPts val="800"/>
                        </a:spcAft>
                        <a:buNone/>
                      </a:pPr>
                      <a:r>
                        <a:rPr lang="tr-TR" sz="1200" kern="0">
                          <a:effectLst/>
                        </a:rPr>
                        <a:t>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extLst>
                  <a:ext uri="{0D108BD9-81ED-4DB2-BD59-A6C34878D82A}">
                    <a16:rowId xmlns:a16="http://schemas.microsoft.com/office/drawing/2014/main" val="1218751673"/>
                  </a:ext>
                </a:extLst>
              </a:tr>
              <a:tr h="393337">
                <a:tc>
                  <a:txBody>
                    <a:bodyPr/>
                    <a:lstStyle/>
                    <a:p>
                      <a:pPr>
                        <a:lnSpc>
                          <a:spcPct val="115000"/>
                        </a:lnSpc>
                        <a:spcAft>
                          <a:spcPts val="800"/>
                        </a:spcAft>
                        <a:buNone/>
                      </a:pPr>
                      <a:r>
                        <a:rPr lang="tr-TR" sz="1200" kern="0">
                          <a:effectLst/>
                        </a:rPr>
                        <a:t>Önceki Dönemlerde Yararlanılan Yatırıma Katkı Tutarı (Diğer Faaliyetlerden Elde Edilen Kazançlar Nedeniyle)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tc>
                  <a:txBody>
                    <a:bodyPr/>
                    <a:lstStyle/>
                    <a:p>
                      <a:pPr algn="r">
                        <a:lnSpc>
                          <a:spcPct val="115000"/>
                        </a:lnSpc>
                        <a:spcAft>
                          <a:spcPts val="800"/>
                        </a:spcAft>
                        <a:buNone/>
                      </a:pPr>
                      <a:r>
                        <a:rPr lang="tr-TR" sz="1200" kern="0">
                          <a:effectLst/>
                        </a:rPr>
                        <a:t>1.425.312,49</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extLst>
                  <a:ext uri="{0D108BD9-81ED-4DB2-BD59-A6C34878D82A}">
                    <a16:rowId xmlns:a16="http://schemas.microsoft.com/office/drawing/2014/main" val="3595786276"/>
                  </a:ext>
                </a:extLst>
              </a:tr>
              <a:tr h="355604">
                <a:tc>
                  <a:txBody>
                    <a:bodyPr/>
                    <a:lstStyle/>
                    <a:p>
                      <a:pPr>
                        <a:lnSpc>
                          <a:spcPct val="115000"/>
                        </a:lnSpc>
                        <a:spcAft>
                          <a:spcPts val="800"/>
                        </a:spcAft>
                        <a:buNone/>
                      </a:pPr>
                      <a:r>
                        <a:rPr lang="tr-TR" sz="1200" kern="0" dirty="0">
                          <a:effectLst/>
                        </a:rPr>
                        <a:t>Önceki Dönemlerde Yararlanılan Toplam Yatırıma Katkı Tutarı</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tc>
                  <a:txBody>
                    <a:bodyPr/>
                    <a:lstStyle/>
                    <a:p>
                      <a:pPr algn="r">
                        <a:lnSpc>
                          <a:spcPct val="115000"/>
                        </a:lnSpc>
                        <a:spcAft>
                          <a:spcPts val="800"/>
                        </a:spcAft>
                        <a:buNone/>
                      </a:pPr>
                      <a:r>
                        <a:rPr lang="tr-TR" sz="1200" kern="0">
                          <a:effectLst/>
                        </a:rPr>
                        <a:t>1.425.312,49</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extLst>
                  <a:ext uri="{0D108BD9-81ED-4DB2-BD59-A6C34878D82A}">
                    <a16:rowId xmlns:a16="http://schemas.microsoft.com/office/drawing/2014/main" val="3522030591"/>
                  </a:ext>
                </a:extLst>
              </a:tr>
              <a:tr h="393337">
                <a:tc>
                  <a:txBody>
                    <a:bodyPr/>
                    <a:lstStyle/>
                    <a:p>
                      <a:pPr>
                        <a:lnSpc>
                          <a:spcPct val="115000"/>
                        </a:lnSpc>
                        <a:spcAft>
                          <a:spcPts val="800"/>
                        </a:spcAft>
                        <a:buNone/>
                      </a:pPr>
                      <a:r>
                        <a:rPr lang="tr-TR" sz="1200" kern="0">
                          <a:effectLst/>
                        </a:rPr>
                        <a:t>Cari Dönemde Yararlanılan Yatırıma Katkı Tutarı(Yatırımdan Elde Edilen Kazançlar Nedeniyle)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tc>
                  <a:txBody>
                    <a:bodyPr/>
                    <a:lstStyle/>
                    <a:p>
                      <a:pPr algn="r">
                        <a:lnSpc>
                          <a:spcPct val="115000"/>
                        </a:lnSpc>
                        <a:spcAft>
                          <a:spcPts val="800"/>
                        </a:spcAft>
                        <a:buNone/>
                      </a:pPr>
                      <a:r>
                        <a:rPr lang="tr-TR" sz="1200" kern="0">
                          <a:effectLst/>
                        </a:rPr>
                        <a:t>0,00</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extLst>
                  <a:ext uri="{0D108BD9-81ED-4DB2-BD59-A6C34878D82A}">
                    <a16:rowId xmlns:a16="http://schemas.microsoft.com/office/drawing/2014/main" val="2714145279"/>
                  </a:ext>
                </a:extLst>
              </a:tr>
              <a:tr h="393337">
                <a:tc>
                  <a:txBody>
                    <a:bodyPr/>
                    <a:lstStyle/>
                    <a:p>
                      <a:pPr>
                        <a:lnSpc>
                          <a:spcPct val="115000"/>
                        </a:lnSpc>
                        <a:spcAft>
                          <a:spcPts val="800"/>
                        </a:spcAft>
                        <a:buNone/>
                      </a:pPr>
                      <a:r>
                        <a:rPr lang="tr-TR" sz="1200" kern="0">
                          <a:effectLst/>
                        </a:rPr>
                        <a:t>Cari Dönemde Yararlanılan Yatırıma Katkı Tutarı(Diğer Faaliyetlerden Elde Edilen Kazançlar Nedeniyle)</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tc>
                  <a:txBody>
                    <a:bodyPr/>
                    <a:lstStyle/>
                    <a:p>
                      <a:pPr algn="r">
                        <a:lnSpc>
                          <a:spcPct val="115000"/>
                        </a:lnSpc>
                        <a:spcAft>
                          <a:spcPts val="800"/>
                        </a:spcAft>
                        <a:buNone/>
                      </a:pPr>
                      <a:r>
                        <a:rPr lang="tr-TR" sz="1200" kern="0">
                          <a:effectLst/>
                        </a:rPr>
                        <a:t>6.776.499,66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extLst>
                  <a:ext uri="{0D108BD9-81ED-4DB2-BD59-A6C34878D82A}">
                    <a16:rowId xmlns:a16="http://schemas.microsoft.com/office/drawing/2014/main" val="894420903"/>
                  </a:ext>
                </a:extLst>
              </a:tr>
              <a:tr h="191482">
                <a:tc>
                  <a:txBody>
                    <a:bodyPr/>
                    <a:lstStyle/>
                    <a:p>
                      <a:pPr>
                        <a:lnSpc>
                          <a:spcPct val="115000"/>
                        </a:lnSpc>
                        <a:spcAft>
                          <a:spcPts val="800"/>
                        </a:spcAft>
                        <a:buNone/>
                      </a:pPr>
                      <a:r>
                        <a:rPr lang="tr-TR" sz="1200" kern="0">
                          <a:effectLst/>
                        </a:rPr>
                        <a:t>Cari Dönemde Yararlanılan Toplam Yatırıma Katkı Tutarı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tc>
                  <a:txBody>
                    <a:bodyPr/>
                    <a:lstStyle/>
                    <a:p>
                      <a:pPr algn="r">
                        <a:lnSpc>
                          <a:spcPct val="115000"/>
                        </a:lnSpc>
                        <a:spcAft>
                          <a:spcPts val="800"/>
                        </a:spcAft>
                        <a:buNone/>
                      </a:pPr>
                      <a:r>
                        <a:rPr lang="tr-TR" sz="1200" kern="0">
                          <a:effectLst/>
                        </a:rPr>
                        <a:t>6.776.499,66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extLst>
                  <a:ext uri="{0D108BD9-81ED-4DB2-BD59-A6C34878D82A}">
                    <a16:rowId xmlns:a16="http://schemas.microsoft.com/office/drawing/2014/main" val="2208291571"/>
                  </a:ext>
                </a:extLst>
              </a:tr>
              <a:tr h="355604">
                <a:tc>
                  <a:txBody>
                    <a:bodyPr/>
                    <a:lstStyle/>
                    <a:p>
                      <a:pPr>
                        <a:lnSpc>
                          <a:spcPct val="115000"/>
                        </a:lnSpc>
                        <a:spcAft>
                          <a:spcPts val="800"/>
                        </a:spcAft>
                        <a:buNone/>
                      </a:pPr>
                      <a:r>
                        <a:rPr lang="tr-TR" sz="1200" kern="0">
                          <a:effectLst/>
                        </a:rPr>
                        <a:t>Cari Dönem Dahil Olmak Üzere Yararlanılan Toplam Yatırıma Katkı Tutarı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tc>
                  <a:txBody>
                    <a:bodyPr/>
                    <a:lstStyle/>
                    <a:p>
                      <a:pPr algn="r">
                        <a:lnSpc>
                          <a:spcPct val="115000"/>
                        </a:lnSpc>
                        <a:spcAft>
                          <a:spcPts val="800"/>
                        </a:spcAft>
                        <a:buNone/>
                      </a:pPr>
                      <a:r>
                        <a:rPr lang="tr-TR" sz="1200" kern="0" dirty="0">
                          <a:effectLst/>
                        </a:rPr>
                        <a:t>8.201.812,15</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2563" marR="32563" marT="0" marB="0" anchor="b"/>
                </a:tc>
                <a:extLst>
                  <a:ext uri="{0D108BD9-81ED-4DB2-BD59-A6C34878D82A}">
                    <a16:rowId xmlns:a16="http://schemas.microsoft.com/office/drawing/2014/main" val="3119397865"/>
                  </a:ext>
                </a:extLst>
              </a:tr>
            </a:tbl>
          </a:graphicData>
        </a:graphic>
      </p:graphicFrame>
    </p:spTree>
    <p:extLst>
      <p:ext uri="{BB962C8B-B14F-4D97-AF65-F5344CB8AC3E}">
        <p14:creationId xmlns:p14="http://schemas.microsoft.com/office/powerpoint/2010/main" val="411709711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A16B2AD-84FC-45DE-AEFA-48AA5656D477}"/>
              </a:ext>
            </a:extLst>
          </p:cNvPr>
          <p:cNvSpPr>
            <a:spLocks noGrp="1"/>
          </p:cNvSpPr>
          <p:nvPr>
            <p:ph idx="1"/>
          </p:nvPr>
        </p:nvSpPr>
        <p:spPr>
          <a:xfrm>
            <a:off x="400050" y="1179512"/>
            <a:ext cx="11044238" cy="4498976"/>
          </a:xfrm>
        </p:spPr>
        <p:txBody>
          <a:bodyPr/>
          <a:lstStyle/>
          <a:p>
            <a:pPr marL="0" indent="0" algn="just">
              <a:buNone/>
            </a:pPr>
            <a:r>
              <a:rPr lang="tr-TR" dirty="0"/>
              <a:t>Öncelikle sınırları kontrol edelim:</a:t>
            </a:r>
          </a:p>
          <a:p>
            <a:pPr marL="0" indent="0" algn="just">
              <a:buNone/>
            </a:pPr>
            <a:r>
              <a:rPr lang="tr-TR" dirty="0"/>
              <a:t>Sınır Kontrolü Diğer Kazanç</a:t>
            </a:r>
          </a:p>
          <a:p>
            <a:pPr marL="0" indent="0" algn="just">
              <a:buNone/>
            </a:pPr>
            <a:r>
              <a:rPr lang="tr-TR" dirty="0"/>
              <a:t>1.Sınır harcama tutarı: 34.532.336,05</a:t>
            </a:r>
          </a:p>
          <a:p>
            <a:pPr marL="0" indent="0" algn="just">
              <a:buNone/>
            </a:pPr>
            <a:r>
              <a:rPr lang="tr-TR" dirty="0"/>
              <a:t>2. Sınır yatırım katkı tutarının bakanlar kurulunca belirlenen oranı</a:t>
            </a:r>
          </a:p>
          <a:p>
            <a:pPr marL="0" indent="0" algn="ctr">
              <a:buNone/>
            </a:pPr>
            <a:r>
              <a:rPr lang="tr-TR" dirty="0"/>
              <a:t>85.000.000*0,30=25.500.000*0,80=20.400.000</a:t>
            </a:r>
          </a:p>
          <a:p>
            <a:pPr algn="just"/>
            <a:r>
              <a:rPr lang="tr-TR" dirty="0"/>
              <a:t>Diğer kazançlara 20.400.000-TL kadar indirim yatırım döneminde yapabiliriz.</a:t>
            </a:r>
          </a:p>
          <a:p>
            <a:pPr algn="just"/>
            <a:r>
              <a:rPr lang="tr-TR" dirty="0"/>
              <a:t>Peki ne kadarı kullanılmış 8.201.812,15-TL kadarı kullanılmıştır.</a:t>
            </a:r>
          </a:p>
          <a:p>
            <a:pPr algn="just"/>
            <a:endParaRPr lang="tr-TR" dirty="0"/>
          </a:p>
        </p:txBody>
      </p:sp>
    </p:spTree>
    <p:extLst>
      <p:ext uri="{BB962C8B-B14F-4D97-AF65-F5344CB8AC3E}">
        <p14:creationId xmlns:p14="http://schemas.microsoft.com/office/powerpoint/2010/main" val="195797604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graphicFrame>
        <p:nvGraphicFramePr>
          <p:cNvPr id="4" name="İçerik Yer Tutucusu 3">
            <a:extLst>
              <a:ext uri="{FF2B5EF4-FFF2-40B4-BE49-F238E27FC236}">
                <a16:creationId xmlns:a16="http://schemas.microsoft.com/office/drawing/2014/main" id="{A17E501C-9A27-1A69-A168-11406F0FE86E}"/>
              </a:ext>
            </a:extLst>
          </p:cNvPr>
          <p:cNvGraphicFramePr>
            <a:graphicFrameLocks noGrp="1"/>
          </p:cNvGraphicFramePr>
          <p:nvPr>
            <p:ph idx="1"/>
            <p:extLst>
              <p:ext uri="{D42A27DB-BD31-4B8C-83A1-F6EECF244321}">
                <p14:modId xmlns:p14="http://schemas.microsoft.com/office/powerpoint/2010/main" val="2326237583"/>
              </p:ext>
            </p:extLst>
          </p:nvPr>
        </p:nvGraphicFramePr>
        <p:xfrm>
          <a:off x="800099" y="500743"/>
          <a:ext cx="10575472" cy="5771464"/>
        </p:xfrm>
        <a:graphic>
          <a:graphicData uri="http://schemas.openxmlformats.org/drawingml/2006/table">
            <a:tbl>
              <a:tblPr firstRow="1" firstCol="1" bandRow="1">
                <a:tableStyleId>{5C22544A-7EE6-4342-B048-85BDC9FD1C3A}</a:tableStyleId>
              </a:tblPr>
              <a:tblGrid>
                <a:gridCol w="7779312">
                  <a:extLst>
                    <a:ext uri="{9D8B030D-6E8A-4147-A177-3AD203B41FA5}">
                      <a16:colId xmlns:a16="http://schemas.microsoft.com/office/drawing/2014/main" val="2710780503"/>
                    </a:ext>
                  </a:extLst>
                </a:gridCol>
                <a:gridCol w="2796160">
                  <a:extLst>
                    <a:ext uri="{9D8B030D-6E8A-4147-A177-3AD203B41FA5}">
                      <a16:colId xmlns:a16="http://schemas.microsoft.com/office/drawing/2014/main" val="3356144482"/>
                    </a:ext>
                  </a:extLst>
                </a:gridCol>
              </a:tblGrid>
              <a:tr h="731072">
                <a:tc>
                  <a:txBody>
                    <a:bodyPr/>
                    <a:lstStyle/>
                    <a:p>
                      <a:pPr>
                        <a:lnSpc>
                          <a:spcPct val="115000"/>
                        </a:lnSpc>
                        <a:spcAft>
                          <a:spcPts val="800"/>
                        </a:spcAft>
                        <a:buNone/>
                      </a:pPr>
                      <a:r>
                        <a:rPr lang="tr-TR" sz="1800" kern="0">
                          <a:effectLst/>
                        </a:rPr>
                        <a:t>KVK’nın 32/A Mad. Kapsamında İndirimli Kurumlar Vergisine (Geçici Vergiye) Tabi Matrah</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1800" kern="0">
                          <a:effectLst/>
                        </a:rPr>
                        <a:t>38.722.855,19</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5300070"/>
                  </a:ext>
                </a:extLst>
              </a:tr>
              <a:tr h="731072">
                <a:tc>
                  <a:txBody>
                    <a:bodyPr/>
                    <a:lstStyle/>
                    <a:p>
                      <a:pPr>
                        <a:lnSpc>
                          <a:spcPct val="115000"/>
                        </a:lnSpc>
                        <a:spcAft>
                          <a:spcPts val="800"/>
                        </a:spcAft>
                        <a:buNone/>
                      </a:pPr>
                      <a:r>
                        <a:rPr lang="tr-TR" sz="1800" kern="0">
                          <a:effectLst/>
                        </a:rPr>
                        <a:t>KVK’nın 32/A Mad. Kapsamında İndirimli Kurumlar Vergisi (Geçici Vergi) Oranı</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1800" kern="0">
                          <a:effectLst/>
                        </a:rPr>
                        <a:t>7,5</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447293786"/>
                  </a:ext>
                </a:extLst>
              </a:tr>
              <a:tr h="355897">
                <a:tc>
                  <a:txBody>
                    <a:bodyPr/>
                    <a:lstStyle/>
                    <a:p>
                      <a:pPr>
                        <a:lnSpc>
                          <a:spcPct val="115000"/>
                        </a:lnSpc>
                        <a:spcAft>
                          <a:spcPts val="800"/>
                        </a:spcAft>
                        <a:buNone/>
                      </a:pPr>
                      <a:r>
                        <a:rPr lang="tr-TR" sz="1800" kern="0">
                          <a:effectLst/>
                        </a:rPr>
                        <a:t>Hesaplanan Geçici Vergi</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1800" kern="0">
                          <a:effectLst/>
                        </a:rPr>
                        <a:t>2.904.214,14</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838050773"/>
                  </a:ext>
                </a:extLst>
              </a:tr>
              <a:tr h="731072">
                <a:tc>
                  <a:txBody>
                    <a:bodyPr/>
                    <a:lstStyle/>
                    <a:p>
                      <a:pPr>
                        <a:lnSpc>
                          <a:spcPct val="115000"/>
                        </a:lnSpc>
                        <a:spcAft>
                          <a:spcPts val="800"/>
                        </a:spcAft>
                        <a:buNone/>
                      </a:pPr>
                      <a:r>
                        <a:rPr lang="tr-TR" sz="1800" kern="0">
                          <a:effectLst/>
                        </a:rPr>
                        <a:t>KVK’nın 32/8 Mad. Kapsamında Kurumlar Vergisine (Geçici Vergiye) Tabi Matrah</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1800" kern="0">
                          <a:effectLst/>
                        </a:rPr>
                        <a:t>0</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628213427"/>
                  </a:ext>
                </a:extLst>
              </a:tr>
              <a:tr h="731072">
                <a:tc>
                  <a:txBody>
                    <a:bodyPr/>
                    <a:lstStyle/>
                    <a:p>
                      <a:pPr>
                        <a:lnSpc>
                          <a:spcPct val="115000"/>
                        </a:lnSpc>
                        <a:spcAft>
                          <a:spcPts val="800"/>
                        </a:spcAft>
                        <a:buNone/>
                      </a:pPr>
                      <a:r>
                        <a:rPr lang="tr-TR" sz="1800" kern="0">
                          <a:effectLst/>
                        </a:rPr>
                        <a:t>KVK’nın 32/8 Mad. Kapsamında Kurumlar Vergisine (Geçici Vergiye) Oranı</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1800" kern="0">
                          <a:effectLst/>
                        </a:rPr>
                        <a:t>0</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376212858"/>
                  </a:ext>
                </a:extLst>
              </a:tr>
              <a:tr h="355897">
                <a:tc>
                  <a:txBody>
                    <a:bodyPr/>
                    <a:lstStyle/>
                    <a:p>
                      <a:pPr>
                        <a:lnSpc>
                          <a:spcPct val="115000"/>
                        </a:lnSpc>
                        <a:spcAft>
                          <a:spcPts val="800"/>
                        </a:spcAft>
                        <a:buNone/>
                      </a:pPr>
                      <a:r>
                        <a:rPr lang="tr-TR" sz="1800" kern="0">
                          <a:effectLst/>
                        </a:rPr>
                        <a:t>Hesaplanan Geçici Vergi</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1800" kern="0">
                          <a:effectLst/>
                        </a:rPr>
                        <a:t>0</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262234721"/>
                  </a:ext>
                </a:extLst>
              </a:tr>
              <a:tr h="355897">
                <a:tc>
                  <a:txBody>
                    <a:bodyPr/>
                    <a:lstStyle/>
                    <a:p>
                      <a:pPr>
                        <a:lnSpc>
                          <a:spcPct val="115000"/>
                        </a:lnSpc>
                        <a:spcAft>
                          <a:spcPts val="800"/>
                        </a:spcAft>
                        <a:buNone/>
                      </a:pPr>
                      <a:r>
                        <a:rPr lang="tr-TR" sz="1800" kern="0">
                          <a:effectLst/>
                        </a:rPr>
                        <a:t>Genel Orana Tabi Geçici Vergi Matrahı</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1800" kern="0">
                          <a:effectLst/>
                        </a:rPr>
                        <a:t>974.443,53</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068002821"/>
                  </a:ext>
                </a:extLst>
              </a:tr>
              <a:tr h="355897">
                <a:tc>
                  <a:txBody>
                    <a:bodyPr/>
                    <a:lstStyle/>
                    <a:p>
                      <a:pPr>
                        <a:lnSpc>
                          <a:spcPct val="115000"/>
                        </a:lnSpc>
                        <a:spcAft>
                          <a:spcPts val="800"/>
                        </a:spcAft>
                        <a:buNone/>
                      </a:pPr>
                      <a:r>
                        <a:rPr lang="tr-TR" sz="1800" kern="0">
                          <a:effectLst/>
                        </a:rPr>
                        <a:t>Oran</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1800" kern="0">
                          <a:effectLst/>
                        </a:rPr>
                        <a:t>0,25</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825379424"/>
                  </a:ext>
                </a:extLst>
              </a:tr>
              <a:tr h="355897">
                <a:tc>
                  <a:txBody>
                    <a:bodyPr/>
                    <a:lstStyle/>
                    <a:p>
                      <a:pPr>
                        <a:lnSpc>
                          <a:spcPct val="115000"/>
                        </a:lnSpc>
                        <a:spcAft>
                          <a:spcPts val="800"/>
                        </a:spcAft>
                        <a:buNone/>
                      </a:pPr>
                      <a:r>
                        <a:rPr lang="tr-TR" sz="1800" kern="0">
                          <a:effectLst/>
                        </a:rPr>
                        <a:t>Hesaplanan Geçici Vergi</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1800" kern="0">
                          <a:effectLst/>
                        </a:rPr>
                        <a:t>243.610,88</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958489636"/>
                  </a:ext>
                </a:extLst>
              </a:tr>
              <a:tr h="355897">
                <a:tc>
                  <a:txBody>
                    <a:bodyPr/>
                    <a:lstStyle/>
                    <a:p>
                      <a:pPr>
                        <a:lnSpc>
                          <a:spcPct val="115000"/>
                        </a:lnSpc>
                        <a:spcAft>
                          <a:spcPts val="800"/>
                        </a:spcAft>
                        <a:buNone/>
                      </a:pPr>
                      <a:r>
                        <a:rPr lang="tr-TR" sz="1800" kern="0">
                          <a:effectLst/>
                        </a:rPr>
                        <a:t>TOPLAM VERGİ</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1800" kern="0">
                          <a:effectLst/>
                        </a:rPr>
                        <a:t>3.147.825,02</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857791696"/>
                  </a:ext>
                </a:extLst>
              </a:tr>
              <a:tr h="355897">
                <a:tc>
                  <a:txBody>
                    <a:bodyPr/>
                    <a:lstStyle/>
                    <a:p>
                      <a:pPr>
                        <a:lnSpc>
                          <a:spcPct val="115000"/>
                        </a:lnSpc>
                        <a:spcAft>
                          <a:spcPts val="800"/>
                        </a:spcAft>
                        <a:buNone/>
                      </a:pPr>
                      <a:r>
                        <a:rPr lang="tr-TR" sz="1800" kern="0">
                          <a:effectLst/>
                        </a:rPr>
                        <a:t>ÖDENEN GEÇİCİ VERGİ</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1800" kern="0">
                          <a:effectLst/>
                        </a:rPr>
                        <a:t>2.592.664,30</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793211056"/>
                  </a:ext>
                </a:extLst>
              </a:tr>
              <a:tr h="355897">
                <a:tc>
                  <a:txBody>
                    <a:bodyPr/>
                    <a:lstStyle/>
                    <a:p>
                      <a:pPr>
                        <a:lnSpc>
                          <a:spcPct val="115000"/>
                        </a:lnSpc>
                        <a:spcAft>
                          <a:spcPts val="800"/>
                        </a:spcAft>
                        <a:buNone/>
                      </a:pPr>
                      <a:r>
                        <a:rPr lang="tr-TR" sz="1800" kern="0">
                          <a:effectLst/>
                        </a:rPr>
                        <a:t>ÖDENECEK GEÇİCİ VERGİ</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1800" kern="0" dirty="0">
                          <a:effectLst/>
                        </a:rPr>
                        <a:t>555.160,72</a:t>
                      </a:r>
                      <a:endParaRPr lang="tr-TR"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974555172"/>
                  </a:ext>
                </a:extLst>
              </a:tr>
            </a:tbl>
          </a:graphicData>
        </a:graphic>
      </p:graphicFrame>
    </p:spTree>
    <p:extLst>
      <p:ext uri="{BB962C8B-B14F-4D97-AF65-F5344CB8AC3E}">
        <p14:creationId xmlns:p14="http://schemas.microsoft.com/office/powerpoint/2010/main" val="238029768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C6B62507-714A-80B9-29BB-3DA4381FAAFF}"/>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BAC341B2-8463-FC1F-1E16-63D5A0E9DB9F}"/>
              </a:ext>
            </a:extLst>
          </p:cNvPr>
          <p:cNvSpPr>
            <a:spLocks noGrp="1"/>
          </p:cNvSpPr>
          <p:nvPr>
            <p:ph type="title"/>
          </p:nvPr>
        </p:nvSpPr>
        <p:spPr/>
        <p:txBody>
          <a:bodyPr>
            <a:normAutofit/>
          </a:bodyPr>
          <a:lstStyle/>
          <a:p>
            <a:pPr algn="ctr"/>
            <a:r>
              <a:rPr lang="tr-TR" sz="3200" dirty="0"/>
              <a:t> Yurtiçi asgari kurumlar vergisi tutarı</a:t>
            </a:r>
          </a:p>
        </p:txBody>
      </p:sp>
      <p:graphicFrame>
        <p:nvGraphicFramePr>
          <p:cNvPr id="4" name="İçerik Yer Tutucusu 3">
            <a:extLst>
              <a:ext uri="{FF2B5EF4-FFF2-40B4-BE49-F238E27FC236}">
                <a16:creationId xmlns:a16="http://schemas.microsoft.com/office/drawing/2014/main" id="{66814C65-D1F6-8EEF-8BD7-AE93C67DA6C6}"/>
              </a:ext>
            </a:extLst>
          </p:cNvPr>
          <p:cNvGraphicFramePr>
            <a:graphicFrameLocks noGrp="1"/>
          </p:cNvGraphicFramePr>
          <p:nvPr>
            <p:ph idx="1"/>
            <p:extLst>
              <p:ext uri="{D42A27DB-BD31-4B8C-83A1-F6EECF244321}">
                <p14:modId xmlns:p14="http://schemas.microsoft.com/office/powerpoint/2010/main" val="3438971906"/>
              </p:ext>
            </p:extLst>
          </p:nvPr>
        </p:nvGraphicFramePr>
        <p:xfrm>
          <a:off x="1509712" y="1690688"/>
          <a:ext cx="9844088" cy="4410074"/>
        </p:xfrm>
        <a:graphic>
          <a:graphicData uri="http://schemas.openxmlformats.org/drawingml/2006/table">
            <a:tbl>
              <a:tblPr firstRow="1" firstCol="1" bandRow="1">
                <a:tableStyleId>{5C22544A-7EE6-4342-B048-85BDC9FD1C3A}</a:tableStyleId>
              </a:tblPr>
              <a:tblGrid>
                <a:gridCol w="7662863">
                  <a:extLst>
                    <a:ext uri="{9D8B030D-6E8A-4147-A177-3AD203B41FA5}">
                      <a16:colId xmlns:a16="http://schemas.microsoft.com/office/drawing/2014/main" val="1225526110"/>
                    </a:ext>
                  </a:extLst>
                </a:gridCol>
                <a:gridCol w="2181225">
                  <a:extLst>
                    <a:ext uri="{9D8B030D-6E8A-4147-A177-3AD203B41FA5}">
                      <a16:colId xmlns:a16="http://schemas.microsoft.com/office/drawing/2014/main" val="478348413"/>
                    </a:ext>
                  </a:extLst>
                </a:gridCol>
              </a:tblGrid>
              <a:tr h="543894">
                <a:tc>
                  <a:txBody>
                    <a:bodyPr/>
                    <a:lstStyle/>
                    <a:p>
                      <a:pPr algn="r">
                        <a:lnSpc>
                          <a:spcPct val="115000"/>
                        </a:lnSpc>
                        <a:spcAft>
                          <a:spcPts val="800"/>
                        </a:spcAft>
                        <a:buNone/>
                      </a:pPr>
                      <a:r>
                        <a:rPr lang="tr-TR" sz="2400" kern="0">
                          <a:effectLst/>
                        </a:rPr>
                        <a:t>YURTİÇİ ASGARİ KURUMLAR VERGİSİ</a:t>
                      </a:r>
                      <a:endParaRPr lang="tr-TR" sz="24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2400" kern="0">
                          <a:effectLst/>
                        </a:rPr>
                        <a:t> </a:t>
                      </a:r>
                      <a:endParaRPr lang="tr-TR" sz="24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287433860"/>
                  </a:ext>
                </a:extLst>
              </a:tr>
              <a:tr h="1117249">
                <a:tc>
                  <a:txBody>
                    <a:bodyPr/>
                    <a:lstStyle/>
                    <a:p>
                      <a:pPr algn="r">
                        <a:lnSpc>
                          <a:spcPct val="115000"/>
                        </a:lnSpc>
                        <a:spcAft>
                          <a:spcPts val="800"/>
                        </a:spcAft>
                        <a:buNone/>
                      </a:pPr>
                      <a:r>
                        <a:rPr lang="tr-TR" sz="2400" kern="0">
                          <a:effectLst/>
                        </a:rPr>
                        <a:t>Ticari Bilanço karı</a:t>
                      </a:r>
                      <a:endParaRPr lang="tr-TR" sz="24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2400" kern="0">
                          <a:effectLst/>
                        </a:rPr>
                        <a:t>38.722.855,19</a:t>
                      </a:r>
                      <a:endParaRPr lang="tr-TR" sz="24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746930008"/>
                  </a:ext>
                </a:extLst>
              </a:tr>
              <a:tr h="543894">
                <a:tc>
                  <a:txBody>
                    <a:bodyPr/>
                    <a:lstStyle/>
                    <a:p>
                      <a:pPr algn="r">
                        <a:lnSpc>
                          <a:spcPct val="115000"/>
                        </a:lnSpc>
                        <a:spcAft>
                          <a:spcPts val="800"/>
                        </a:spcAft>
                        <a:buNone/>
                      </a:pPr>
                      <a:r>
                        <a:rPr lang="tr-TR" sz="2400" kern="0">
                          <a:effectLst/>
                        </a:rPr>
                        <a:t>Kanunen Kabul Edilmeyen Gider</a:t>
                      </a:r>
                      <a:endParaRPr lang="tr-TR" sz="24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2400" kern="0">
                          <a:effectLst/>
                        </a:rPr>
                        <a:t>974.443,53</a:t>
                      </a:r>
                      <a:endParaRPr lang="tr-TR" sz="24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387102755"/>
                  </a:ext>
                </a:extLst>
              </a:tr>
              <a:tr h="1117249">
                <a:tc>
                  <a:txBody>
                    <a:bodyPr/>
                    <a:lstStyle/>
                    <a:p>
                      <a:pPr algn="r">
                        <a:lnSpc>
                          <a:spcPct val="115000"/>
                        </a:lnSpc>
                        <a:spcAft>
                          <a:spcPts val="800"/>
                        </a:spcAft>
                        <a:buNone/>
                      </a:pPr>
                      <a:r>
                        <a:rPr lang="tr-TR" sz="2400" kern="0">
                          <a:effectLst/>
                        </a:rPr>
                        <a:t>Kurum Geçici Matrahı</a:t>
                      </a:r>
                      <a:endParaRPr lang="tr-TR" sz="24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2400" kern="0">
                          <a:effectLst/>
                        </a:rPr>
                        <a:t>39.697.298,72</a:t>
                      </a:r>
                      <a:endParaRPr lang="tr-TR" sz="24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74113653"/>
                  </a:ext>
                </a:extLst>
              </a:tr>
              <a:tr h="543894">
                <a:tc>
                  <a:txBody>
                    <a:bodyPr/>
                    <a:lstStyle/>
                    <a:p>
                      <a:pPr algn="r">
                        <a:lnSpc>
                          <a:spcPct val="115000"/>
                        </a:lnSpc>
                        <a:spcAft>
                          <a:spcPts val="800"/>
                        </a:spcAft>
                        <a:buNone/>
                      </a:pPr>
                      <a:r>
                        <a:rPr lang="tr-TR" sz="2400" kern="0">
                          <a:effectLst/>
                        </a:rPr>
                        <a:t>Asgari Kurumlar Vergisi Oranı</a:t>
                      </a:r>
                      <a:endParaRPr lang="tr-TR" sz="24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2400" kern="0">
                          <a:effectLst/>
                        </a:rPr>
                        <a:t>0,1</a:t>
                      </a:r>
                      <a:endParaRPr lang="tr-TR" sz="24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734757956"/>
                  </a:ext>
                </a:extLst>
              </a:tr>
              <a:tr h="543894">
                <a:tc>
                  <a:txBody>
                    <a:bodyPr/>
                    <a:lstStyle/>
                    <a:p>
                      <a:pPr algn="r">
                        <a:lnSpc>
                          <a:spcPct val="115000"/>
                        </a:lnSpc>
                        <a:spcAft>
                          <a:spcPts val="800"/>
                        </a:spcAft>
                        <a:buNone/>
                      </a:pPr>
                      <a:r>
                        <a:rPr lang="tr-TR" sz="2400" kern="0">
                          <a:effectLst/>
                        </a:rPr>
                        <a:t>İndirim Öncesi Kurum Geçici Vergi</a:t>
                      </a:r>
                      <a:endParaRPr lang="tr-TR" sz="24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2400" kern="0" dirty="0">
                          <a:effectLst/>
                        </a:rPr>
                        <a:t>3.969.729,87</a:t>
                      </a:r>
                      <a:endParaRPr lang="tr-TR"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342361583"/>
                  </a:ext>
                </a:extLst>
              </a:tr>
            </a:tbl>
          </a:graphicData>
        </a:graphic>
      </p:graphicFrame>
    </p:spTree>
    <p:extLst>
      <p:ext uri="{BB962C8B-B14F-4D97-AF65-F5344CB8AC3E}">
        <p14:creationId xmlns:p14="http://schemas.microsoft.com/office/powerpoint/2010/main" val="133410923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FBADD876-2BE3-8055-A0A2-07CCAD4DBC22}"/>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2390937-140E-1D31-11E9-3260D230CE36}"/>
              </a:ext>
            </a:extLst>
          </p:cNvPr>
          <p:cNvSpPr>
            <a:spLocks noGrp="1"/>
          </p:cNvSpPr>
          <p:nvPr>
            <p:ph idx="1"/>
          </p:nvPr>
        </p:nvSpPr>
        <p:spPr>
          <a:xfrm>
            <a:off x="885824" y="771525"/>
            <a:ext cx="10467975" cy="5405438"/>
          </a:xfrm>
        </p:spPr>
        <p:txBody>
          <a:bodyPr>
            <a:normAutofit fontScale="92500"/>
          </a:bodyPr>
          <a:lstStyle/>
          <a:p>
            <a:pPr marL="0" indent="0" algn="just">
              <a:buNone/>
            </a:pPr>
            <a:r>
              <a:rPr lang="tr-TR" dirty="0"/>
              <a:t>Bu iki tablodaki toplam geçici vergi tutarları yani 3.147.825,02 ile asgari kurumlar vergisi tutarı olan 3.969.729,87-TL kıyaslandığında ödememiz gereken tutar asgari kurumlar vergisi olacaktır. Ancak bizim teşvik nedeniyle cari dönemde faydalandığımız katkı tutarını asgari kurumlar vergisinden düşebiliyoruz.</a:t>
            </a:r>
          </a:p>
          <a:p>
            <a:endParaRPr lang="tr-TR" dirty="0"/>
          </a:p>
          <a:p>
            <a:endParaRPr lang="tr-TR" dirty="0"/>
          </a:p>
          <a:p>
            <a:endParaRPr lang="tr-TR" dirty="0"/>
          </a:p>
          <a:p>
            <a:endParaRPr lang="tr-TR" dirty="0"/>
          </a:p>
          <a:p>
            <a:endParaRPr lang="tr-TR" dirty="0"/>
          </a:p>
          <a:p>
            <a:pPr marL="0" indent="0">
              <a:buNone/>
            </a:pPr>
            <a:r>
              <a:rPr lang="tr-TR" dirty="0"/>
              <a:t>Dolayısıyla toplam vergi olarak 3.147.825,02-TL tutarını dikkate alacağız. </a:t>
            </a:r>
          </a:p>
          <a:p>
            <a:pPr marL="0" indent="0">
              <a:buNone/>
            </a:pPr>
            <a:r>
              <a:rPr lang="tr-TR" dirty="0"/>
              <a:t>3.969.729,87-TL-3.147.825,02=821.904,85-TL kadar az vergi ödeyeceğiz.</a:t>
            </a:r>
          </a:p>
          <a:p>
            <a:endParaRPr lang="tr-TR" dirty="0"/>
          </a:p>
        </p:txBody>
      </p:sp>
      <p:graphicFrame>
        <p:nvGraphicFramePr>
          <p:cNvPr id="4" name="Tablo 3">
            <a:extLst>
              <a:ext uri="{FF2B5EF4-FFF2-40B4-BE49-F238E27FC236}">
                <a16:creationId xmlns:a16="http://schemas.microsoft.com/office/drawing/2014/main" id="{78AA8399-DD69-04E8-B909-950A37D83E31}"/>
              </a:ext>
            </a:extLst>
          </p:cNvPr>
          <p:cNvGraphicFramePr>
            <a:graphicFrameLocks noGrp="1"/>
          </p:cNvGraphicFramePr>
          <p:nvPr>
            <p:extLst>
              <p:ext uri="{D42A27DB-BD31-4B8C-83A1-F6EECF244321}">
                <p14:modId xmlns:p14="http://schemas.microsoft.com/office/powerpoint/2010/main" val="3303061814"/>
              </p:ext>
            </p:extLst>
          </p:nvPr>
        </p:nvGraphicFramePr>
        <p:xfrm>
          <a:off x="1624012" y="2700337"/>
          <a:ext cx="8943975" cy="1828800"/>
        </p:xfrm>
        <a:graphic>
          <a:graphicData uri="http://schemas.openxmlformats.org/drawingml/2006/table">
            <a:tbl>
              <a:tblPr firstRow="1" firstCol="1" bandRow="1">
                <a:tableStyleId>{5C22544A-7EE6-4342-B048-85BDC9FD1C3A}</a:tableStyleId>
              </a:tblPr>
              <a:tblGrid>
                <a:gridCol w="7456957">
                  <a:extLst>
                    <a:ext uri="{9D8B030D-6E8A-4147-A177-3AD203B41FA5}">
                      <a16:colId xmlns:a16="http://schemas.microsoft.com/office/drawing/2014/main" val="74835313"/>
                    </a:ext>
                  </a:extLst>
                </a:gridCol>
                <a:gridCol w="1487018">
                  <a:extLst>
                    <a:ext uri="{9D8B030D-6E8A-4147-A177-3AD203B41FA5}">
                      <a16:colId xmlns:a16="http://schemas.microsoft.com/office/drawing/2014/main" val="2497618280"/>
                    </a:ext>
                  </a:extLst>
                </a:gridCol>
              </a:tblGrid>
              <a:tr h="914400">
                <a:tc>
                  <a:txBody>
                    <a:bodyPr/>
                    <a:lstStyle/>
                    <a:p>
                      <a:pPr>
                        <a:lnSpc>
                          <a:spcPct val="115000"/>
                        </a:lnSpc>
                        <a:spcAft>
                          <a:spcPts val="800"/>
                        </a:spcAft>
                        <a:buNone/>
                      </a:pPr>
                      <a:r>
                        <a:rPr lang="tr-TR" sz="2000" kern="0" dirty="0">
                          <a:effectLst/>
                        </a:rPr>
                        <a:t>ÖDENECEK GEÇİCİ VERGİ</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2000" kern="0">
                          <a:effectLst/>
                        </a:rPr>
                        <a:t>3.969.729,87</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140575712"/>
                  </a:ext>
                </a:extLst>
              </a:tr>
              <a:tr h="914400">
                <a:tc>
                  <a:txBody>
                    <a:bodyPr/>
                    <a:lstStyle/>
                    <a:p>
                      <a:pPr>
                        <a:lnSpc>
                          <a:spcPct val="115000"/>
                        </a:lnSpc>
                        <a:spcAft>
                          <a:spcPts val="800"/>
                        </a:spcAft>
                        <a:buNone/>
                      </a:pPr>
                      <a:r>
                        <a:rPr lang="tr-TR" sz="2000" kern="0">
                          <a:effectLst/>
                        </a:rPr>
                        <a:t>2025 YILINDA ALINMAYAN YANİ YARALANILAN YATIRIM KATKI TUTARI</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2000" kern="0" dirty="0">
                          <a:effectLst/>
                        </a:rPr>
                        <a:t>6.776.499,66</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441701440"/>
                  </a:ext>
                </a:extLst>
              </a:tr>
            </a:tbl>
          </a:graphicData>
        </a:graphic>
      </p:graphicFrame>
    </p:spTree>
    <p:extLst>
      <p:ext uri="{BB962C8B-B14F-4D97-AF65-F5344CB8AC3E}">
        <p14:creationId xmlns:p14="http://schemas.microsoft.com/office/powerpoint/2010/main" val="134572125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85CA0F5C-F98C-8458-3525-9604AD6036D0}"/>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247DB9A-4E39-472C-DA58-74E969D3A93F}"/>
              </a:ext>
            </a:extLst>
          </p:cNvPr>
          <p:cNvSpPr>
            <a:spLocks noGrp="1"/>
          </p:cNvSpPr>
          <p:nvPr>
            <p:ph idx="1"/>
          </p:nvPr>
        </p:nvSpPr>
        <p:spPr>
          <a:xfrm>
            <a:off x="500062" y="444276"/>
            <a:ext cx="11115675" cy="5869442"/>
          </a:xfrm>
        </p:spPr>
        <p:txBody>
          <a:bodyPr>
            <a:normAutofit fontScale="92500" lnSpcReduction="20000"/>
          </a:bodyPr>
          <a:lstStyle/>
          <a:p>
            <a:pPr marL="0" indent="0" algn="just">
              <a:buNone/>
            </a:pPr>
            <a:r>
              <a:rPr lang="tr-TR" b="1" dirty="0"/>
              <a:t>ÖRNEK:7</a:t>
            </a:r>
          </a:p>
          <a:p>
            <a:pPr marL="0" indent="0" algn="just">
              <a:buNone/>
            </a:pPr>
            <a:r>
              <a:rPr lang="tr-TR" dirty="0"/>
              <a:t>Kazancı Bitmez A.Ş firmasının 2024 yılı aralık ayında 12.000.000-TL nakdi sermaye artırımı yapmıştır. Nakit artırımın tamamı ödenmiştir. 2024 yıl sonu akdi faiz oranı 55,55 olarak açıklanmıştır.</a:t>
            </a:r>
          </a:p>
          <a:p>
            <a:pPr marL="0" indent="0" algn="just">
              <a:buNone/>
            </a:pPr>
            <a:r>
              <a:rPr lang="tr-TR" dirty="0"/>
              <a:t>Firmanın yatırım teşvik belgesi bilgileri aşağıdaki gibidir. Yatırım dönemi devam etmektedir. Yatırımdan kazancı yoktur.</a:t>
            </a:r>
          </a:p>
          <a:p>
            <a:pPr algn="just"/>
            <a:r>
              <a:rPr lang="tr-TR" dirty="0"/>
              <a:t>Teşvik Belgesi Numarası:24578</a:t>
            </a:r>
          </a:p>
          <a:p>
            <a:pPr algn="just"/>
            <a:r>
              <a:rPr lang="tr-TR" dirty="0"/>
              <a:t>Yatırıma Başlama Tarihi:19.07.2023</a:t>
            </a:r>
          </a:p>
          <a:p>
            <a:pPr algn="just"/>
            <a:r>
              <a:rPr lang="tr-TR" dirty="0"/>
              <a:t>Yatırım Türü 1: Komple Yatırım</a:t>
            </a:r>
          </a:p>
          <a:p>
            <a:pPr algn="just"/>
            <a:r>
              <a:rPr lang="tr-TR" dirty="0"/>
              <a:t>Toplam Yatırım Harcaması Hedef : 22.000.000</a:t>
            </a:r>
          </a:p>
          <a:p>
            <a:pPr algn="just"/>
            <a:r>
              <a:rPr lang="tr-TR" dirty="0"/>
              <a:t>Yatırıma katkı Oranı:20</a:t>
            </a:r>
          </a:p>
          <a:p>
            <a:pPr algn="just"/>
            <a:r>
              <a:rPr lang="tr-TR" dirty="0"/>
              <a:t>Yatırım katkı tutarı:4.400.000</a:t>
            </a:r>
          </a:p>
          <a:p>
            <a:pPr algn="just"/>
            <a:r>
              <a:rPr lang="tr-TR" dirty="0"/>
              <a:t>Vergi İndirim Oranı:70</a:t>
            </a:r>
          </a:p>
          <a:p>
            <a:pPr algn="just"/>
            <a:r>
              <a:rPr lang="tr-TR" dirty="0"/>
              <a:t>Yatırımın Yapıldığı Bölge:2.Bölge</a:t>
            </a:r>
          </a:p>
          <a:p>
            <a:pPr algn="just"/>
            <a:r>
              <a:rPr lang="tr-TR" dirty="0"/>
              <a:t>Harcama tutarı : 10.000.000</a:t>
            </a:r>
          </a:p>
          <a:p>
            <a:pPr algn="just"/>
            <a:endParaRPr lang="tr-TR" dirty="0"/>
          </a:p>
        </p:txBody>
      </p:sp>
    </p:spTree>
    <p:extLst>
      <p:ext uri="{BB962C8B-B14F-4D97-AF65-F5344CB8AC3E}">
        <p14:creationId xmlns:p14="http://schemas.microsoft.com/office/powerpoint/2010/main" val="204745166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D6827BE7-1ECA-DB5C-282E-70D9AC313216}"/>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04C34A9-6FD1-0DBE-CDDC-082A2792FA69}"/>
              </a:ext>
            </a:extLst>
          </p:cNvPr>
          <p:cNvSpPr>
            <a:spLocks noGrp="1"/>
          </p:cNvSpPr>
          <p:nvPr>
            <p:ph idx="1"/>
          </p:nvPr>
        </p:nvSpPr>
        <p:spPr>
          <a:xfrm>
            <a:off x="757238" y="900113"/>
            <a:ext cx="10596562" cy="5276850"/>
          </a:xfrm>
        </p:spPr>
        <p:txBody>
          <a:bodyPr>
            <a:normAutofit fontScale="92500"/>
          </a:bodyPr>
          <a:lstStyle/>
          <a:p>
            <a:pPr marL="0" indent="0" algn="just">
              <a:buNone/>
            </a:pPr>
            <a:r>
              <a:rPr lang="tr-TR" dirty="0"/>
              <a:t>Firmanın 2024 4. Geçici vergi beyan dönemindeki verileri aşağıdaki gibidir.</a:t>
            </a:r>
          </a:p>
          <a:p>
            <a:pPr algn="just"/>
            <a:r>
              <a:rPr lang="tr-TR" dirty="0"/>
              <a:t>Ticari Bilanço karı:9.000.000</a:t>
            </a:r>
          </a:p>
          <a:p>
            <a:pPr algn="just"/>
            <a:r>
              <a:rPr lang="tr-TR" dirty="0"/>
              <a:t>Kanunen Kabul Edilmeyen Giderler:250.000</a:t>
            </a:r>
          </a:p>
          <a:p>
            <a:pPr algn="just"/>
            <a:r>
              <a:rPr lang="tr-TR" dirty="0"/>
              <a:t>Matrah:9.250.000</a:t>
            </a:r>
          </a:p>
          <a:p>
            <a:pPr algn="just"/>
            <a:r>
              <a:rPr lang="tr-TR" dirty="0"/>
              <a:t>Önceki dönemlerde ödenen geçici vergi:</a:t>
            </a:r>
            <a:r>
              <a:rPr lang="tr-TR" kern="0" dirty="0"/>
              <a:t> 525.250</a:t>
            </a:r>
            <a:endParaRPr lang="tr-TR" dirty="0"/>
          </a:p>
          <a:p>
            <a:pPr algn="just"/>
            <a:r>
              <a:rPr lang="tr-TR" dirty="0"/>
              <a:t>Firmanın yatırımdan kazancı olmadığına göre dönem kazancının tamamı diğer faaliyetlerden elde edilen kazanç olacaktır. Sınırlarımız </a:t>
            </a:r>
          </a:p>
          <a:p>
            <a:pPr algn="just"/>
            <a:r>
              <a:rPr lang="tr-TR" dirty="0"/>
              <a:t>1. sınır: harcama tutarı:10.000.000</a:t>
            </a:r>
          </a:p>
          <a:p>
            <a:pPr algn="just"/>
            <a:r>
              <a:rPr lang="tr-TR" dirty="0"/>
              <a:t>2. sınır yatırım katkı tutarının %80’i:4.400.000-TL*0,80=3.520.000-TL</a:t>
            </a:r>
          </a:p>
          <a:p>
            <a:pPr algn="just"/>
            <a:r>
              <a:rPr lang="tr-TR" dirty="0"/>
              <a:t>Diğer kazanç için yatırım dönemi sınırımız :3.520.000-TL olacaktır. </a:t>
            </a:r>
          </a:p>
          <a:p>
            <a:pPr algn="just"/>
            <a:r>
              <a:rPr lang="tr-TR" dirty="0"/>
              <a:t>İşletme döneminde kalan tutar:4.400.000-3.520.000=880.000-TL olacaktır.</a:t>
            </a:r>
          </a:p>
          <a:p>
            <a:pPr algn="just"/>
            <a:endParaRPr lang="tr-TR" dirty="0"/>
          </a:p>
        </p:txBody>
      </p:sp>
    </p:spTree>
    <p:extLst>
      <p:ext uri="{BB962C8B-B14F-4D97-AF65-F5344CB8AC3E}">
        <p14:creationId xmlns:p14="http://schemas.microsoft.com/office/powerpoint/2010/main" val="43724127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CD57ADCE-2C04-53E1-2D95-2EA45104AE73}"/>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6044DC5-7983-8A50-1296-7C142DE73EBF}"/>
              </a:ext>
            </a:extLst>
          </p:cNvPr>
          <p:cNvSpPr>
            <a:spLocks noGrp="1"/>
          </p:cNvSpPr>
          <p:nvPr>
            <p:ph idx="1"/>
          </p:nvPr>
        </p:nvSpPr>
        <p:spPr>
          <a:xfrm>
            <a:off x="885824" y="685800"/>
            <a:ext cx="10467975" cy="5491163"/>
          </a:xfrm>
        </p:spPr>
        <p:txBody>
          <a:bodyPr/>
          <a:lstStyle/>
          <a:p>
            <a:pPr algn="just"/>
            <a:r>
              <a:rPr lang="tr-TR" dirty="0"/>
              <a:t>Firmanın nakdi sermaye indirimini hesaplayalım</a:t>
            </a:r>
          </a:p>
          <a:p>
            <a:pPr marL="0" indent="0" algn="just">
              <a:buNone/>
            </a:pPr>
            <a:r>
              <a:rPr lang="tr-TR" dirty="0" err="1"/>
              <a:t>Kıst</a:t>
            </a:r>
            <a:r>
              <a:rPr lang="tr-TR" dirty="0"/>
              <a:t> dönem uygulama yapılacağından Aralık dönemine denk gelen indirimi hesaplamalıyız.</a:t>
            </a:r>
          </a:p>
          <a:p>
            <a:pPr algn="just"/>
            <a:endParaRPr lang="tr-TR" dirty="0"/>
          </a:p>
          <a:p>
            <a:pPr algn="just"/>
            <a:endParaRPr lang="tr-TR" dirty="0"/>
          </a:p>
        </p:txBody>
      </p:sp>
      <p:graphicFrame>
        <p:nvGraphicFramePr>
          <p:cNvPr id="4" name="Tablo 3">
            <a:extLst>
              <a:ext uri="{FF2B5EF4-FFF2-40B4-BE49-F238E27FC236}">
                <a16:creationId xmlns:a16="http://schemas.microsoft.com/office/drawing/2014/main" id="{51A461AD-4420-28CE-CB3A-1466DFA9CCC8}"/>
              </a:ext>
            </a:extLst>
          </p:cNvPr>
          <p:cNvGraphicFramePr>
            <a:graphicFrameLocks noGrp="1"/>
          </p:cNvGraphicFramePr>
          <p:nvPr>
            <p:extLst>
              <p:ext uri="{D42A27DB-BD31-4B8C-83A1-F6EECF244321}">
                <p14:modId xmlns:p14="http://schemas.microsoft.com/office/powerpoint/2010/main" val="1835189724"/>
              </p:ext>
            </p:extLst>
          </p:nvPr>
        </p:nvGraphicFramePr>
        <p:xfrm>
          <a:off x="1328737" y="2314574"/>
          <a:ext cx="10025061" cy="3857625"/>
        </p:xfrm>
        <a:graphic>
          <a:graphicData uri="http://schemas.openxmlformats.org/drawingml/2006/table">
            <a:tbl>
              <a:tblPr firstRow="1" firstCol="1" bandRow="1">
                <a:tableStyleId>{5C22544A-7EE6-4342-B048-85BDC9FD1C3A}</a:tableStyleId>
              </a:tblPr>
              <a:tblGrid>
                <a:gridCol w="7643629">
                  <a:extLst>
                    <a:ext uri="{9D8B030D-6E8A-4147-A177-3AD203B41FA5}">
                      <a16:colId xmlns:a16="http://schemas.microsoft.com/office/drawing/2014/main" val="434587679"/>
                    </a:ext>
                  </a:extLst>
                </a:gridCol>
                <a:gridCol w="2381432">
                  <a:extLst>
                    <a:ext uri="{9D8B030D-6E8A-4147-A177-3AD203B41FA5}">
                      <a16:colId xmlns:a16="http://schemas.microsoft.com/office/drawing/2014/main" val="3347236828"/>
                    </a:ext>
                  </a:extLst>
                </a:gridCol>
              </a:tblGrid>
              <a:tr h="347273">
                <a:tc>
                  <a:txBody>
                    <a:bodyPr/>
                    <a:lstStyle/>
                    <a:p>
                      <a:pPr>
                        <a:lnSpc>
                          <a:spcPct val="115000"/>
                        </a:lnSpc>
                        <a:spcAft>
                          <a:spcPts val="800"/>
                        </a:spcAft>
                        <a:buNone/>
                      </a:pPr>
                      <a:r>
                        <a:rPr lang="tr-TR" sz="1800" kern="0">
                          <a:effectLst/>
                        </a:rPr>
                        <a:t>NAKİT SERMAYE TUTARI </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12.000.000</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694177452"/>
                  </a:ext>
                </a:extLst>
              </a:tr>
              <a:tr h="347273">
                <a:tc>
                  <a:txBody>
                    <a:bodyPr/>
                    <a:lstStyle/>
                    <a:p>
                      <a:pPr>
                        <a:lnSpc>
                          <a:spcPct val="115000"/>
                        </a:lnSpc>
                        <a:spcAft>
                          <a:spcPts val="800"/>
                        </a:spcAft>
                        <a:buNone/>
                      </a:pPr>
                      <a:r>
                        <a:rPr lang="tr-TR" sz="1800" kern="0">
                          <a:effectLst/>
                        </a:rPr>
                        <a:t>TİCARİ KREDİLER FAİZ ORANI (2024)</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0,5555</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535334531"/>
                  </a:ext>
                </a:extLst>
              </a:tr>
              <a:tr h="347273">
                <a:tc>
                  <a:txBody>
                    <a:bodyPr/>
                    <a:lstStyle/>
                    <a:p>
                      <a:pPr>
                        <a:lnSpc>
                          <a:spcPct val="115000"/>
                        </a:lnSpc>
                        <a:spcAft>
                          <a:spcPts val="800"/>
                        </a:spcAft>
                        <a:buNone/>
                      </a:pPr>
                      <a:r>
                        <a:rPr lang="tr-TR" sz="1800" kern="0">
                          <a:effectLst/>
                        </a:rPr>
                        <a:t>İNDİRİM ORANI</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0,5</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174840773"/>
                  </a:ext>
                </a:extLst>
              </a:tr>
              <a:tr h="347273">
                <a:tc>
                  <a:txBody>
                    <a:bodyPr/>
                    <a:lstStyle/>
                    <a:p>
                      <a:pPr>
                        <a:lnSpc>
                          <a:spcPct val="115000"/>
                        </a:lnSpc>
                        <a:spcAft>
                          <a:spcPts val="800"/>
                        </a:spcAft>
                        <a:buNone/>
                      </a:pPr>
                      <a:r>
                        <a:rPr lang="tr-TR" sz="1800" kern="0">
                          <a:effectLst/>
                        </a:rPr>
                        <a:t>2024 KULANILABİLECEK AY </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1</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06932375"/>
                  </a:ext>
                </a:extLst>
              </a:tr>
              <a:tr h="347273">
                <a:tc>
                  <a:txBody>
                    <a:bodyPr/>
                    <a:lstStyle/>
                    <a:p>
                      <a:pPr>
                        <a:lnSpc>
                          <a:spcPct val="115000"/>
                        </a:lnSpc>
                        <a:spcAft>
                          <a:spcPts val="800"/>
                        </a:spcAft>
                        <a:buNone/>
                      </a:pPr>
                      <a:r>
                        <a:rPr lang="tr-TR" sz="1800" kern="0">
                          <a:effectLst/>
                        </a:rPr>
                        <a:t>TOPLAM AY</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12</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574709325"/>
                  </a:ext>
                </a:extLst>
              </a:tr>
              <a:tr h="347273">
                <a:tc>
                  <a:txBody>
                    <a:bodyPr/>
                    <a:lstStyle/>
                    <a:p>
                      <a:pPr>
                        <a:lnSpc>
                          <a:spcPct val="115000"/>
                        </a:lnSpc>
                        <a:spcAft>
                          <a:spcPts val="800"/>
                        </a:spcAft>
                        <a:buNone/>
                      </a:pPr>
                      <a:r>
                        <a:rPr lang="tr-TR" sz="1800" kern="0">
                          <a:effectLst/>
                        </a:rPr>
                        <a:t>ORAN</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0,08333333</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647193798"/>
                  </a:ext>
                </a:extLst>
              </a:tr>
              <a:tr h="347273">
                <a:tc>
                  <a:txBody>
                    <a:bodyPr/>
                    <a:lstStyle/>
                    <a:p>
                      <a:pPr>
                        <a:lnSpc>
                          <a:spcPct val="115000"/>
                        </a:lnSpc>
                        <a:spcAft>
                          <a:spcPts val="800"/>
                        </a:spcAft>
                        <a:buNone/>
                      </a:pPr>
                      <a:r>
                        <a:rPr lang="tr-TR" sz="1800" kern="0" dirty="0">
                          <a:effectLst/>
                        </a:rPr>
                        <a:t>2024 YILI İÇİN KULANILABİLECEK TUTAR</a:t>
                      </a:r>
                      <a:endParaRPr lang="tr-TR"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277.750,00</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435280367"/>
                  </a:ext>
                </a:extLst>
              </a:tr>
              <a:tr h="713357">
                <a:tc>
                  <a:txBody>
                    <a:bodyPr/>
                    <a:lstStyle/>
                    <a:p>
                      <a:pPr>
                        <a:lnSpc>
                          <a:spcPct val="115000"/>
                        </a:lnSpc>
                        <a:spcAft>
                          <a:spcPts val="800"/>
                        </a:spcAft>
                        <a:buNone/>
                      </a:pPr>
                      <a:r>
                        <a:rPr lang="tr-TR" sz="1800" kern="0">
                          <a:effectLst/>
                        </a:rPr>
                        <a:t>KURUM KAZANCINDAN İNDİRLECEK TUTAR</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0">
                          <a:effectLst/>
                        </a:rPr>
                        <a:t>277.750,00</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705260707"/>
                  </a:ext>
                </a:extLst>
              </a:tr>
              <a:tr h="713357">
                <a:tc>
                  <a:txBody>
                    <a:bodyPr/>
                    <a:lstStyle/>
                    <a:p>
                      <a:pPr>
                        <a:lnSpc>
                          <a:spcPct val="115000"/>
                        </a:lnSpc>
                        <a:spcAft>
                          <a:spcPts val="800"/>
                        </a:spcAft>
                        <a:buNone/>
                      </a:pPr>
                      <a:r>
                        <a:rPr lang="tr-TR" sz="1800" kern="0">
                          <a:effectLst/>
                        </a:rPr>
                        <a:t>KAZANCIN YETERSİZ OLMASI HALİNDE DEVİR</a:t>
                      </a:r>
                      <a:endParaRPr lang="tr-TR" sz="18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1800" kern="100" dirty="0">
                          <a:effectLst/>
                        </a:rPr>
                        <a:t>3.055.250,00</a:t>
                      </a:r>
                      <a:endParaRPr lang="tr-TR"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389428520"/>
                  </a:ext>
                </a:extLst>
              </a:tr>
            </a:tbl>
          </a:graphicData>
        </a:graphic>
      </p:graphicFrame>
    </p:spTree>
    <p:extLst>
      <p:ext uri="{BB962C8B-B14F-4D97-AF65-F5344CB8AC3E}">
        <p14:creationId xmlns:p14="http://schemas.microsoft.com/office/powerpoint/2010/main" val="167922003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FDB18C96-FE77-5547-569C-7C844F191B40}"/>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FA815E5-087F-653B-66C8-C802EBD4BA9B}"/>
              </a:ext>
            </a:extLst>
          </p:cNvPr>
          <p:cNvSpPr>
            <a:spLocks noGrp="1"/>
          </p:cNvSpPr>
          <p:nvPr>
            <p:ph idx="1"/>
          </p:nvPr>
        </p:nvSpPr>
        <p:spPr>
          <a:xfrm>
            <a:off x="828675" y="828675"/>
            <a:ext cx="10525125" cy="5348288"/>
          </a:xfrm>
        </p:spPr>
        <p:txBody>
          <a:bodyPr>
            <a:normAutofit/>
          </a:bodyPr>
          <a:lstStyle/>
          <a:p>
            <a:pPr algn="just"/>
            <a:r>
              <a:rPr lang="tr-TR" dirty="0"/>
              <a:t>Matrah:9.250.000-TL</a:t>
            </a:r>
          </a:p>
          <a:p>
            <a:pPr algn="just"/>
            <a:r>
              <a:rPr lang="tr-TR" dirty="0"/>
              <a:t>Kazancın bulunması halinde indirilecek indirim ve istisnalar:</a:t>
            </a:r>
          </a:p>
          <a:p>
            <a:pPr algn="just"/>
            <a:r>
              <a:rPr lang="tr-TR" dirty="0"/>
              <a:t>Nakit sermaye indirmi:277.750-TL</a:t>
            </a:r>
          </a:p>
          <a:p>
            <a:pPr algn="just"/>
            <a:r>
              <a:rPr lang="tr-TR" dirty="0"/>
              <a:t>Safi geçici vergi matrahı:8.972.250</a:t>
            </a:r>
          </a:p>
          <a:p>
            <a:pPr algn="just"/>
            <a:r>
              <a:rPr lang="tr-TR" dirty="0"/>
              <a:t>Vergi indirim oranı:(25-(25*0,70)=7,5</a:t>
            </a:r>
          </a:p>
          <a:p>
            <a:pPr algn="just"/>
            <a:r>
              <a:rPr lang="tr-TR" dirty="0"/>
              <a:t>Tüm matraha yatırım dönemi olduğumuz için indirimli oranı uygulayacağız.</a:t>
            </a:r>
          </a:p>
          <a:p>
            <a:pPr algn="just"/>
            <a:r>
              <a:rPr lang="tr-TR" dirty="0"/>
              <a:t>Normal oran: 8.972.250*0,25=2.243.062,50</a:t>
            </a:r>
          </a:p>
          <a:p>
            <a:pPr algn="just"/>
            <a:r>
              <a:rPr lang="tr-TR" dirty="0"/>
              <a:t>İndirimli oran: 8.972.250*0,075=672.918,75 ödenecek vergi</a:t>
            </a:r>
          </a:p>
          <a:p>
            <a:pPr algn="just"/>
            <a:r>
              <a:rPr lang="tr-TR" dirty="0"/>
              <a:t>Yararlanılan katkı tutarı:1.570.143,75-TL olacaktır.</a:t>
            </a:r>
          </a:p>
          <a:p>
            <a:pPr algn="just"/>
            <a:endParaRPr lang="tr-TR" dirty="0"/>
          </a:p>
        </p:txBody>
      </p:sp>
    </p:spTree>
    <p:extLst>
      <p:ext uri="{BB962C8B-B14F-4D97-AF65-F5344CB8AC3E}">
        <p14:creationId xmlns:p14="http://schemas.microsoft.com/office/powerpoint/2010/main" val="346776379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F7290F88-0A25-5B24-0B05-CA39064C44B7}"/>
              </a:ext>
            </a:extLst>
          </p:cNvPr>
          <p:cNvGraphicFramePr>
            <a:graphicFrameLocks noGrp="1"/>
          </p:cNvGraphicFramePr>
          <p:nvPr>
            <p:extLst>
              <p:ext uri="{D42A27DB-BD31-4B8C-83A1-F6EECF244321}">
                <p14:modId xmlns:p14="http://schemas.microsoft.com/office/powerpoint/2010/main" val="1301491273"/>
              </p:ext>
            </p:extLst>
          </p:nvPr>
        </p:nvGraphicFramePr>
        <p:xfrm>
          <a:off x="740229" y="631370"/>
          <a:ext cx="10472057" cy="5638794"/>
        </p:xfrm>
        <a:graphic>
          <a:graphicData uri="http://schemas.openxmlformats.org/drawingml/2006/table">
            <a:tbl>
              <a:tblPr firstRow="1" firstCol="1" bandRow="1">
                <a:tableStyleId>{5C22544A-7EE6-4342-B048-85BDC9FD1C3A}</a:tableStyleId>
              </a:tblPr>
              <a:tblGrid>
                <a:gridCol w="7703241">
                  <a:extLst>
                    <a:ext uri="{9D8B030D-6E8A-4147-A177-3AD203B41FA5}">
                      <a16:colId xmlns:a16="http://schemas.microsoft.com/office/drawing/2014/main" val="675605045"/>
                    </a:ext>
                  </a:extLst>
                </a:gridCol>
                <a:gridCol w="2768816">
                  <a:extLst>
                    <a:ext uri="{9D8B030D-6E8A-4147-A177-3AD203B41FA5}">
                      <a16:colId xmlns:a16="http://schemas.microsoft.com/office/drawing/2014/main" val="86378745"/>
                    </a:ext>
                  </a:extLst>
                </a:gridCol>
              </a:tblGrid>
              <a:tr h="706080">
                <a:tc>
                  <a:txBody>
                    <a:bodyPr/>
                    <a:lstStyle/>
                    <a:p>
                      <a:pPr>
                        <a:lnSpc>
                          <a:spcPct val="115000"/>
                        </a:lnSpc>
                        <a:spcAft>
                          <a:spcPts val="800"/>
                        </a:spcAft>
                        <a:buNone/>
                      </a:pPr>
                      <a:r>
                        <a:rPr lang="tr-TR" sz="2000" kern="0">
                          <a:effectLst/>
                        </a:rPr>
                        <a:t>KVK’nın 32/A Mad. Kapsamında İndirimli Kurumlar Vergisine (Geçici Vergiye) Tabi Matrah</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2000" kern="0" dirty="0">
                          <a:effectLst/>
                        </a:rPr>
                        <a:t>8.972.250</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412280240"/>
                  </a:ext>
                </a:extLst>
              </a:tr>
              <a:tr h="706080">
                <a:tc>
                  <a:txBody>
                    <a:bodyPr/>
                    <a:lstStyle/>
                    <a:p>
                      <a:pPr>
                        <a:lnSpc>
                          <a:spcPct val="115000"/>
                        </a:lnSpc>
                        <a:spcAft>
                          <a:spcPts val="800"/>
                        </a:spcAft>
                        <a:buNone/>
                      </a:pPr>
                      <a:r>
                        <a:rPr lang="tr-TR" sz="2000" kern="0">
                          <a:effectLst/>
                        </a:rPr>
                        <a:t>KVK’nın 32/A Mad. Kapsamında İndirimli Kurumlar Vergisi (Geçici Vergi) Oranı</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2000" kern="0">
                          <a:effectLst/>
                        </a:rPr>
                        <a:t>7,5</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961743255"/>
                  </a:ext>
                </a:extLst>
              </a:tr>
              <a:tr h="343730">
                <a:tc>
                  <a:txBody>
                    <a:bodyPr/>
                    <a:lstStyle/>
                    <a:p>
                      <a:pPr>
                        <a:lnSpc>
                          <a:spcPct val="115000"/>
                        </a:lnSpc>
                        <a:spcAft>
                          <a:spcPts val="800"/>
                        </a:spcAft>
                        <a:buNone/>
                      </a:pPr>
                      <a:r>
                        <a:rPr lang="tr-TR" sz="2000" kern="0">
                          <a:effectLst/>
                        </a:rPr>
                        <a:t>Hesaplanan Geçici Vergi</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2000" kern="0" dirty="0">
                          <a:effectLst/>
                        </a:rPr>
                        <a:t>672.918,75 </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614555664"/>
                  </a:ext>
                </a:extLst>
              </a:tr>
              <a:tr h="706080">
                <a:tc>
                  <a:txBody>
                    <a:bodyPr/>
                    <a:lstStyle/>
                    <a:p>
                      <a:pPr>
                        <a:lnSpc>
                          <a:spcPct val="115000"/>
                        </a:lnSpc>
                        <a:spcAft>
                          <a:spcPts val="800"/>
                        </a:spcAft>
                        <a:buNone/>
                      </a:pPr>
                      <a:r>
                        <a:rPr lang="tr-TR" sz="2000" kern="0" dirty="0" err="1">
                          <a:effectLst/>
                        </a:rPr>
                        <a:t>KVK’nın</a:t>
                      </a:r>
                      <a:r>
                        <a:rPr lang="tr-TR" sz="2000" kern="0" dirty="0">
                          <a:effectLst/>
                        </a:rPr>
                        <a:t> 32/8 Mad. Kapsamında Kurumlar Vergisine (Geçici Vergiye) Tabi Matrah</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2000" kern="0">
                          <a:effectLst/>
                        </a:rPr>
                        <a:t>0</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514180727"/>
                  </a:ext>
                </a:extLst>
              </a:tr>
              <a:tr h="706080">
                <a:tc>
                  <a:txBody>
                    <a:bodyPr/>
                    <a:lstStyle/>
                    <a:p>
                      <a:pPr>
                        <a:lnSpc>
                          <a:spcPct val="115000"/>
                        </a:lnSpc>
                        <a:spcAft>
                          <a:spcPts val="800"/>
                        </a:spcAft>
                        <a:buNone/>
                      </a:pPr>
                      <a:r>
                        <a:rPr lang="tr-TR" sz="2000" kern="0" dirty="0" err="1">
                          <a:effectLst/>
                        </a:rPr>
                        <a:t>KVK’nın</a:t>
                      </a:r>
                      <a:r>
                        <a:rPr lang="tr-TR" sz="2000" kern="0" dirty="0">
                          <a:effectLst/>
                        </a:rPr>
                        <a:t> 32/8 Mad. Kapsamında Kurumlar Vergisine (Geçici Vergiye) Oranı</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2000" kern="0">
                          <a:effectLst/>
                        </a:rPr>
                        <a:t>0</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13733303"/>
                  </a:ext>
                </a:extLst>
              </a:tr>
              <a:tr h="343730">
                <a:tc>
                  <a:txBody>
                    <a:bodyPr/>
                    <a:lstStyle/>
                    <a:p>
                      <a:pPr>
                        <a:lnSpc>
                          <a:spcPct val="115000"/>
                        </a:lnSpc>
                        <a:spcAft>
                          <a:spcPts val="800"/>
                        </a:spcAft>
                        <a:buNone/>
                      </a:pPr>
                      <a:r>
                        <a:rPr lang="tr-TR" sz="2000" kern="0">
                          <a:effectLst/>
                        </a:rPr>
                        <a:t>Hesaplanan Geçici Vergi</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2000" kern="0">
                          <a:effectLst/>
                        </a:rPr>
                        <a:t>0</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441567648"/>
                  </a:ext>
                </a:extLst>
              </a:tr>
              <a:tr h="343730">
                <a:tc>
                  <a:txBody>
                    <a:bodyPr/>
                    <a:lstStyle/>
                    <a:p>
                      <a:pPr>
                        <a:lnSpc>
                          <a:spcPct val="115000"/>
                        </a:lnSpc>
                        <a:spcAft>
                          <a:spcPts val="800"/>
                        </a:spcAft>
                        <a:buNone/>
                      </a:pPr>
                      <a:r>
                        <a:rPr lang="tr-TR" sz="2000" kern="0">
                          <a:effectLst/>
                        </a:rPr>
                        <a:t>Genel Orana Tabi Geçici Vergi Matrahı</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2000" kern="0">
                          <a:effectLst/>
                        </a:rPr>
                        <a:t>0</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320657740"/>
                  </a:ext>
                </a:extLst>
              </a:tr>
              <a:tr h="343730">
                <a:tc>
                  <a:txBody>
                    <a:bodyPr/>
                    <a:lstStyle/>
                    <a:p>
                      <a:pPr>
                        <a:lnSpc>
                          <a:spcPct val="115000"/>
                        </a:lnSpc>
                        <a:spcAft>
                          <a:spcPts val="800"/>
                        </a:spcAft>
                        <a:buNone/>
                      </a:pPr>
                      <a:r>
                        <a:rPr lang="tr-TR" sz="2000" kern="0">
                          <a:effectLst/>
                        </a:rPr>
                        <a:t>Oran</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2000" kern="0">
                          <a:effectLst/>
                        </a:rPr>
                        <a:t>0</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286544634"/>
                  </a:ext>
                </a:extLst>
              </a:tr>
              <a:tr h="408364">
                <a:tc>
                  <a:txBody>
                    <a:bodyPr/>
                    <a:lstStyle/>
                    <a:p>
                      <a:pPr>
                        <a:lnSpc>
                          <a:spcPct val="115000"/>
                        </a:lnSpc>
                        <a:spcAft>
                          <a:spcPts val="800"/>
                        </a:spcAft>
                        <a:buNone/>
                      </a:pPr>
                      <a:r>
                        <a:rPr lang="tr-TR" sz="2000" kern="0">
                          <a:effectLst/>
                        </a:rPr>
                        <a:t>Hesaplanan Geçici Vergi</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buNone/>
                      </a:pPr>
                      <a:endParaRPr lang="tr-TR" sz="2000" kern="100">
                        <a:effectLst/>
                        <a:latin typeface="Aptos" panose="020B0004020202020204" pitchFamily="34" charset="0"/>
                      </a:endParaRPr>
                    </a:p>
                  </a:txBody>
                  <a:tcPr marL="44450" marR="44450" marT="0" marB="0" anchor="b"/>
                </a:tc>
                <a:extLst>
                  <a:ext uri="{0D108BD9-81ED-4DB2-BD59-A6C34878D82A}">
                    <a16:rowId xmlns:a16="http://schemas.microsoft.com/office/drawing/2014/main" val="3935915558"/>
                  </a:ext>
                </a:extLst>
              </a:tr>
              <a:tr h="343730">
                <a:tc>
                  <a:txBody>
                    <a:bodyPr/>
                    <a:lstStyle/>
                    <a:p>
                      <a:pPr>
                        <a:lnSpc>
                          <a:spcPct val="115000"/>
                        </a:lnSpc>
                        <a:spcAft>
                          <a:spcPts val="800"/>
                        </a:spcAft>
                        <a:buNone/>
                      </a:pPr>
                      <a:r>
                        <a:rPr lang="tr-TR" sz="2000" kern="0">
                          <a:effectLst/>
                        </a:rPr>
                        <a:t>TOPLAM VERGİ</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2000" kern="0" dirty="0">
                          <a:effectLst/>
                        </a:rPr>
                        <a:t>672.918,75 </a:t>
                      </a:r>
                    </a:p>
                  </a:txBody>
                  <a:tcPr marL="44450" marR="44450" marT="0" marB="0" anchor="b"/>
                </a:tc>
                <a:extLst>
                  <a:ext uri="{0D108BD9-81ED-4DB2-BD59-A6C34878D82A}">
                    <a16:rowId xmlns:a16="http://schemas.microsoft.com/office/drawing/2014/main" val="3145453495"/>
                  </a:ext>
                </a:extLst>
              </a:tr>
              <a:tr h="343730">
                <a:tc>
                  <a:txBody>
                    <a:bodyPr/>
                    <a:lstStyle/>
                    <a:p>
                      <a:pPr>
                        <a:lnSpc>
                          <a:spcPct val="115000"/>
                        </a:lnSpc>
                        <a:spcAft>
                          <a:spcPts val="800"/>
                        </a:spcAft>
                        <a:buNone/>
                      </a:pPr>
                      <a:r>
                        <a:rPr lang="tr-TR" sz="2000" kern="0">
                          <a:effectLst/>
                        </a:rPr>
                        <a:t>ÖDENEN GEÇİCİ VERGİ</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2000" kern="0" dirty="0">
                          <a:effectLst/>
                        </a:rPr>
                        <a:t>525.250</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659465976"/>
                  </a:ext>
                </a:extLst>
              </a:tr>
              <a:tr h="343730">
                <a:tc>
                  <a:txBody>
                    <a:bodyPr/>
                    <a:lstStyle/>
                    <a:p>
                      <a:pPr>
                        <a:lnSpc>
                          <a:spcPct val="115000"/>
                        </a:lnSpc>
                        <a:spcAft>
                          <a:spcPts val="800"/>
                        </a:spcAft>
                        <a:buNone/>
                      </a:pPr>
                      <a:r>
                        <a:rPr lang="tr-TR" sz="2000" kern="0">
                          <a:effectLst/>
                        </a:rPr>
                        <a:t>ÖDENECEK GEÇİCİ VERGİ</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tr-TR" sz="2000" kern="0" dirty="0">
                          <a:effectLst/>
                        </a:rPr>
                        <a:t>147.668,75</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115855687"/>
                  </a:ext>
                </a:extLst>
              </a:tr>
            </a:tbl>
          </a:graphicData>
        </a:graphic>
      </p:graphicFrame>
    </p:spTree>
    <p:extLst>
      <p:ext uri="{BB962C8B-B14F-4D97-AF65-F5344CB8AC3E}">
        <p14:creationId xmlns:p14="http://schemas.microsoft.com/office/powerpoint/2010/main" val="415021483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FA4DDE96-AA8C-E216-F234-5C5E0F873E93}"/>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7E99F48-7BE3-01B0-33F2-D8A03847DCD8}"/>
              </a:ext>
            </a:extLst>
          </p:cNvPr>
          <p:cNvSpPr>
            <a:spLocks noGrp="1"/>
          </p:cNvSpPr>
          <p:nvPr>
            <p:ph idx="1"/>
          </p:nvPr>
        </p:nvSpPr>
        <p:spPr>
          <a:xfrm>
            <a:off x="400051" y="300038"/>
            <a:ext cx="10953750" cy="6557961"/>
          </a:xfrm>
        </p:spPr>
        <p:txBody>
          <a:bodyPr>
            <a:normAutofit/>
          </a:bodyPr>
          <a:lstStyle/>
          <a:p>
            <a:pPr marL="0" indent="0" algn="ctr">
              <a:buNone/>
            </a:pPr>
            <a:r>
              <a:rPr lang="tr-TR" dirty="0"/>
              <a:t>Aynı firmanın yurtiçi asgari kurumlar vergisi tutarı</a:t>
            </a:r>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pPr marL="0" indent="0" algn="ctr">
              <a:buNone/>
            </a:pPr>
            <a:r>
              <a:rPr lang="tr-TR" sz="2400" b="1" dirty="0"/>
              <a:t>Nihai ödeyeceğimiz vergi 672.918,75’dir.</a:t>
            </a:r>
            <a:endParaRPr lang="tr-TR" sz="2400" dirty="0"/>
          </a:p>
          <a:p>
            <a:endParaRPr lang="tr-TR" dirty="0"/>
          </a:p>
        </p:txBody>
      </p:sp>
      <p:graphicFrame>
        <p:nvGraphicFramePr>
          <p:cNvPr id="5" name="Tablo 4">
            <a:extLst>
              <a:ext uri="{FF2B5EF4-FFF2-40B4-BE49-F238E27FC236}">
                <a16:creationId xmlns:a16="http://schemas.microsoft.com/office/drawing/2014/main" id="{5DDE1DCD-70E1-7087-BB1F-D106238191B7}"/>
              </a:ext>
            </a:extLst>
          </p:cNvPr>
          <p:cNvGraphicFramePr>
            <a:graphicFrameLocks noGrp="1"/>
          </p:cNvGraphicFramePr>
          <p:nvPr>
            <p:extLst>
              <p:ext uri="{D42A27DB-BD31-4B8C-83A1-F6EECF244321}">
                <p14:modId xmlns:p14="http://schemas.microsoft.com/office/powerpoint/2010/main" val="4091836340"/>
              </p:ext>
            </p:extLst>
          </p:nvPr>
        </p:nvGraphicFramePr>
        <p:xfrm>
          <a:off x="764382" y="795336"/>
          <a:ext cx="10225087" cy="4748214"/>
        </p:xfrm>
        <a:graphic>
          <a:graphicData uri="http://schemas.openxmlformats.org/drawingml/2006/table">
            <a:tbl>
              <a:tblPr firstRow="1" firstCol="1" bandRow="1">
                <a:tableStyleId>{5C22544A-7EE6-4342-B048-85BDC9FD1C3A}</a:tableStyleId>
              </a:tblPr>
              <a:tblGrid>
                <a:gridCol w="8525073">
                  <a:extLst>
                    <a:ext uri="{9D8B030D-6E8A-4147-A177-3AD203B41FA5}">
                      <a16:colId xmlns:a16="http://schemas.microsoft.com/office/drawing/2014/main" val="2215279656"/>
                    </a:ext>
                  </a:extLst>
                </a:gridCol>
                <a:gridCol w="1700014">
                  <a:extLst>
                    <a:ext uri="{9D8B030D-6E8A-4147-A177-3AD203B41FA5}">
                      <a16:colId xmlns:a16="http://schemas.microsoft.com/office/drawing/2014/main" val="148707097"/>
                    </a:ext>
                  </a:extLst>
                </a:gridCol>
              </a:tblGrid>
              <a:tr h="589535">
                <a:tc>
                  <a:txBody>
                    <a:bodyPr/>
                    <a:lstStyle/>
                    <a:p>
                      <a:pPr>
                        <a:lnSpc>
                          <a:spcPct val="115000"/>
                        </a:lnSpc>
                        <a:spcAft>
                          <a:spcPts val="800"/>
                        </a:spcAft>
                        <a:buNone/>
                      </a:pPr>
                      <a:r>
                        <a:rPr lang="tr-TR" sz="2000" kern="0" dirty="0">
                          <a:effectLst/>
                        </a:rPr>
                        <a:t>YURTİÇİ ASGARİ KURUMLAR VERGİSİ</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2000" kern="0" dirty="0">
                          <a:effectLst/>
                        </a:rPr>
                        <a:t> </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82869349"/>
                  </a:ext>
                </a:extLst>
              </a:tr>
              <a:tr h="589535">
                <a:tc>
                  <a:txBody>
                    <a:bodyPr/>
                    <a:lstStyle/>
                    <a:p>
                      <a:pPr>
                        <a:lnSpc>
                          <a:spcPct val="115000"/>
                        </a:lnSpc>
                        <a:spcAft>
                          <a:spcPts val="800"/>
                        </a:spcAft>
                        <a:buNone/>
                      </a:pPr>
                      <a:r>
                        <a:rPr lang="tr-TR" sz="2000" kern="0" dirty="0">
                          <a:effectLst/>
                        </a:rPr>
                        <a:t>Ticari Bilanço karı</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2000" kern="0">
                          <a:effectLst/>
                        </a:rPr>
                        <a:t>9.000.000</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4212831718"/>
                  </a:ext>
                </a:extLst>
              </a:tr>
              <a:tr h="589535">
                <a:tc>
                  <a:txBody>
                    <a:bodyPr/>
                    <a:lstStyle/>
                    <a:p>
                      <a:pPr>
                        <a:lnSpc>
                          <a:spcPct val="115000"/>
                        </a:lnSpc>
                        <a:spcAft>
                          <a:spcPts val="800"/>
                        </a:spcAft>
                        <a:buNone/>
                      </a:pPr>
                      <a:r>
                        <a:rPr lang="tr-TR" sz="2000" kern="0" dirty="0">
                          <a:effectLst/>
                        </a:rPr>
                        <a:t>Kanunen Kabul Edilmeyen Gider</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2000" kern="0">
                          <a:effectLst/>
                        </a:rPr>
                        <a:t>250.000</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638922950"/>
                  </a:ext>
                </a:extLst>
              </a:tr>
              <a:tr h="589535">
                <a:tc>
                  <a:txBody>
                    <a:bodyPr/>
                    <a:lstStyle/>
                    <a:p>
                      <a:pPr>
                        <a:lnSpc>
                          <a:spcPct val="115000"/>
                        </a:lnSpc>
                        <a:spcAft>
                          <a:spcPts val="800"/>
                        </a:spcAft>
                        <a:buNone/>
                      </a:pPr>
                      <a:r>
                        <a:rPr lang="tr-TR" sz="2000" kern="0" dirty="0">
                          <a:effectLst/>
                        </a:rPr>
                        <a:t>Kurum Geçici Matrahı</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2000" kern="0">
                          <a:effectLst/>
                        </a:rPr>
                        <a:t>9.250.000</a:t>
                      </a:r>
                      <a:endParaRPr lang="tr-TR" sz="20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629515164"/>
                  </a:ext>
                </a:extLst>
              </a:tr>
              <a:tr h="589535">
                <a:tc>
                  <a:txBody>
                    <a:bodyPr/>
                    <a:lstStyle/>
                    <a:p>
                      <a:pPr>
                        <a:lnSpc>
                          <a:spcPct val="115000"/>
                        </a:lnSpc>
                        <a:spcAft>
                          <a:spcPts val="800"/>
                        </a:spcAft>
                        <a:buNone/>
                      </a:pPr>
                      <a:r>
                        <a:rPr lang="tr-TR" sz="2000" kern="0" dirty="0">
                          <a:effectLst/>
                        </a:rPr>
                        <a:t>Asgari Kurumlar Vergisi Oranı</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2000" kern="0" dirty="0">
                          <a:effectLst/>
                        </a:rPr>
                        <a:t>0,10</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665225493"/>
                  </a:ext>
                </a:extLst>
              </a:tr>
              <a:tr h="589535">
                <a:tc>
                  <a:txBody>
                    <a:bodyPr/>
                    <a:lstStyle/>
                    <a:p>
                      <a:pPr>
                        <a:lnSpc>
                          <a:spcPct val="115000"/>
                        </a:lnSpc>
                        <a:spcAft>
                          <a:spcPts val="800"/>
                        </a:spcAft>
                        <a:buNone/>
                      </a:pPr>
                      <a:r>
                        <a:rPr lang="tr-TR" sz="2000" kern="0" dirty="0">
                          <a:effectLst/>
                        </a:rPr>
                        <a:t>İndirim Öncesi Kurum Geçici Vergi</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2000" kern="0" dirty="0">
                          <a:effectLst/>
                        </a:rPr>
                        <a:t>925.000</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623062057"/>
                  </a:ext>
                </a:extLst>
              </a:tr>
              <a:tr h="1211004">
                <a:tc>
                  <a:txBody>
                    <a:bodyPr/>
                    <a:lstStyle/>
                    <a:p>
                      <a:pPr>
                        <a:lnSpc>
                          <a:spcPct val="115000"/>
                        </a:lnSpc>
                        <a:spcAft>
                          <a:spcPts val="800"/>
                        </a:spcAft>
                        <a:buNone/>
                      </a:pPr>
                      <a:r>
                        <a:rPr lang="tr-TR" sz="2000" kern="0" dirty="0" err="1">
                          <a:effectLst/>
                        </a:rPr>
                        <a:t>KVK'nın</a:t>
                      </a:r>
                      <a:r>
                        <a:rPr lang="tr-TR" sz="2000" kern="0" dirty="0">
                          <a:effectLst/>
                        </a:rPr>
                        <a:t> 32/A Mad. Göre Alınmayan Vergi (2/8/2024 tarihinden önce alınan </a:t>
                      </a:r>
                      <a:r>
                        <a:rPr lang="tr-TR" sz="2000" kern="0" dirty="0" err="1">
                          <a:effectLst/>
                        </a:rPr>
                        <a:t>tesvik</a:t>
                      </a:r>
                      <a:r>
                        <a:rPr lang="tr-TR" sz="2000" kern="0" dirty="0">
                          <a:effectLst/>
                        </a:rPr>
                        <a:t> belgeleri)</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tr-TR" sz="2000" kern="0" dirty="0">
                          <a:effectLst/>
                        </a:rPr>
                        <a:t>1.570.143,75</a:t>
                      </a:r>
                      <a:endParaRPr lang="tr-TR"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888038332"/>
                  </a:ext>
                </a:extLst>
              </a:tr>
            </a:tbl>
          </a:graphicData>
        </a:graphic>
      </p:graphicFrame>
    </p:spTree>
    <p:extLst>
      <p:ext uri="{BB962C8B-B14F-4D97-AF65-F5344CB8AC3E}">
        <p14:creationId xmlns:p14="http://schemas.microsoft.com/office/powerpoint/2010/main" val="385729960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DC5A6B4-D496-F067-60E5-67548B1DAC87}"/>
              </a:ext>
            </a:extLst>
          </p:cNvPr>
          <p:cNvSpPr>
            <a:spLocks noGrp="1"/>
          </p:cNvSpPr>
          <p:nvPr>
            <p:ph type="title"/>
          </p:nvPr>
        </p:nvSpPr>
        <p:spPr>
          <a:xfrm>
            <a:off x="914400" y="365125"/>
            <a:ext cx="10439400" cy="663575"/>
          </a:xfrm>
        </p:spPr>
        <p:txBody>
          <a:bodyPr>
            <a:normAutofit/>
          </a:bodyPr>
          <a:lstStyle/>
          <a:p>
            <a:pPr algn="ctr"/>
            <a:r>
              <a:rPr lang="tr-TR" sz="3200" b="1" dirty="0"/>
              <a:t>TARTIŞILAN KONULAR </a:t>
            </a:r>
          </a:p>
        </p:txBody>
      </p:sp>
      <p:sp>
        <p:nvSpPr>
          <p:cNvPr id="3" name="İçerik Yer Tutucusu 2">
            <a:extLst>
              <a:ext uri="{FF2B5EF4-FFF2-40B4-BE49-F238E27FC236}">
                <a16:creationId xmlns:a16="http://schemas.microsoft.com/office/drawing/2014/main" id="{E6911020-DE7B-931D-B2B1-04F5CA9E2E6E}"/>
              </a:ext>
            </a:extLst>
          </p:cNvPr>
          <p:cNvSpPr>
            <a:spLocks noGrp="1"/>
          </p:cNvSpPr>
          <p:nvPr>
            <p:ph idx="1"/>
          </p:nvPr>
        </p:nvSpPr>
        <p:spPr>
          <a:xfrm>
            <a:off x="485775" y="1371600"/>
            <a:ext cx="11215688" cy="4929187"/>
          </a:xfrm>
        </p:spPr>
        <p:txBody>
          <a:bodyPr>
            <a:normAutofit fontScale="92500" lnSpcReduction="10000"/>
          </a:bodyPr>
          <a:lstStyle/>
          <a:p>
            <a:pPr marL="0" indent="0" algn="just">
              <a:buNone/>
            </a:pPr>
            <a:r>
              <a:rPr lang="tr-TR" dirty="0"/>
              <a:t>İNDİRİMLİ KURUMLAR VERGİSİNDE TARTIŞMA KONULARDAN BİRİSİ KULLANILABİLECEK YATIRIM KATKI TUTARI SINIRIDIR.</a:t>
            </a:r>
          </a:p>
          <a:p>
            <a:pPr algn="just"/>
            <a:r>
              <a:rPr lang="tr-TR" dirty="0"/>
              <a:t>Birinci görüş uygulamada toplam yatırım katkı tutarı hedef yatırımın yatırım katkı tutarı ile çarpımı ile bulunan tutar bizim kullanabileceğimiz katkı tutarıdır. DER</a:t>
            </a:r>
          </a:p>
          <a:p>
            <a:pPr algn="just"/>
            <a:r>
              <a:rPr lang="tr-TR" dirty="0"/>
              <a:t>İkinci görüş ise fiilen yaptığımız yatırım harcaması nedeniyle hak ettiğimiz katkı tutarı bizim o dönem sınırımızdır. DER</a:t>
            </a:r>
          </a:p>
          <a:p>
            <a:pPr marL="0" indent="0" algn="just">
              <a:buNone/>
            </a:pPr>
            <a:r>
              <a:rPr lang="tr-TR" dirty="0"/>
              <a:t>Bunu bir örnekle açıklayalım</a:t>
            </a:r>
          </a:p>
          <a:p>
            <a:pPr algn="just"/>
            <a:r>
              <a:rPr lang="tr-TR" dirty="0"/>
              <a:t>Yatırım teşvik belgesi hedef tutar :20.000.000-TL</a:t>
            </a:r>
          </a:p>
          <a:p>
            <a:pPr algn="just"/>
            <a:r>
              <a:rPr lang="tr-TR" dirty="0"/>
              <a:t>Yatırım katkı oranı:0,30</a:t>
            </a:r>
          </a:p>
          <a:p>
            <a:pPr algn="just"/>
            <a:r>
              <a:rPr lang="tr-TR" dirty="0"/>
              <a:t>Yatırım katkı tutarı:20.000.000*0,30=6.000.000-TL</a:t>
            </a:r>
          </a:p>
          <a:p>
            <a:pPr algn="just"/>
            <a:r>
              <a:rPr lang="tr-TR" dirty="0"/>
              <a:t>Harcama Tutarı:7.500.000-TL </a:t>
            </a:r>
          </a:p>
          <a:p>
            <a:pPr algn="just"/>
            <a:r>
              <a:rPr lang="tr-TR" dirty="0"/>
              <a:t>Hak edilen yatırım katkı tutarı:7.500.000-TL*0,30=2.250.000-TL</a:t>
            </a:r>
          </a:p>
          <a:p>
            <a:pPr algn="just"/>
            <a:endParaRPr lang="tr-TR" dirty="0"/>
          </a:p>
        </p:txBody>
      </p:sp>
    </p:spTree>
    <p:extLst>
      <p:ext uri="{BB962C8B-B14F-4D97-AF65-F5344CB8AC3E}">
        <p14:creationId xmlns:p14="http://schemas.microsoft.com/office/powerpoint/2010/main" val="296982050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39D7B6A-D35F-2F94-536E-FB616C867D8A}"/>
              </a:ext>
            </a:extLst>
          </p:cNvPr>
          <p:cNvSpPr>
            <a:spLocks noGrp="1"/>
          </p:cNvSpPr>
          <p:nvPr>
            <p:ph idx="1"/>
          </p:nvPr>
        </p:nvSpPr>
        <p:spPr>
          <a:xfrm>
            <a:off x="1085850" y="1825625"/>
            <a:ext cx="10267950" cy="2846388"/>
          </a:xfrm>
        </p:spPr>
        <p:txBody>
          <a:bodyPr/>
          <a:lstStyle/>
          <a:p>
            <a:pPr algn="just"/>
            <a:r>
              <a:rPr lang="tr-TR" dirty="0"/>
              <a:t>Birinci görüşe göre bizim maksimum sınırımız yani ödemeyeceğimiz vergi tutarı 6.000.000-TL’dir.</a:t>
            </a:r>
          </a:p>
          <a:p>
            <a:pPr algn="just"/>
            <a:r>
              <a:rPr lang="tr-TR" dirty="0"/>
              <a:t>İkinci görüşe göre ise ben ne harcama yaparsam benim ödemeyeceğim vergi ona göredir. Bu nedenle sınır 2.250.000-TL olacaktır.</a:t>
            </a:r>
          </a:p>
          <a:p>
            <a:pPr algn="just"/>
            <a:endParaRPr lang="tr-TR" dirty="0"/>
          </a:p>
        </p:txBody>
      </p:sp>
    </p:spTree>
    <p:extLst>
      <p:ext uri="{BB962C8B-B14F-4D97-AF65-F5344CB8AC3E}">
        <p14:creationId xmlns:p14="http://schemas.microsoft.com/office/powerpoint/2010/main" val="80763162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6FB9CF8A-5A4C-CBCE-101A-DEFB15B37E48}"/>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0096127-4949-817B-41F6-E48065310916}"/>
              </a:ext>
            </a:extLst>
          </p:cNvPr>
          <p:cNvSpPr>
            <a:spLocks noGrp="1"/>
          </p:cNvSpPr>
          <p:nvPr>
            <p:ph idx="1"/>
          </p:nvPr>
        </p:nvSpPr>
        <p:spPr>
          <a:xfrm>
            <a:off x="566057" y="2458584"/>
            <a:ext cx="10668000" cy="1940832"/>
          </a:xfrm>
        </p:spPr>
        <p:txBody>
          <a:bodyPr/>
          <a:lstStyle/>
          <a:p>
            <a:pPr marL="0" indent="0" algn="ctr">
              <a:buNone/>
            </a:pPr>
            <a:r>
              <a:rPr lang="tr-TR" dirty="0"/>
              <a:t>TEŞEKKÜR EDERİM</a:t>
            </a:r>
          </a:p>
          <a:p>
            <a:pPr marL="0" indent="0" algn="ctr">
              <a:buNone/>
            </a:pPr>
            <a:r>
              <a:rPr lang="tr-TR" dirty="0"/>
              <a:t>ÖNDER YALÇIN </a:t>
            </a:r>
          </a:p>
          <a:p>
            <a:pPr marL="0" indent="0" algn="ctr">
              <a:buNone/>
            </a:pPr>
            <a:r>
              <a:rPr lang="tr-TR" dirty="0"/>
              <a:t>YEMİNLİ MALİ MÜŞAVİR</a:t>
            </a:r>
          </a:p>
          <a:p>
            <a:endParaRPr lang="tr-TR" dirty="0"/>
          </a:p>
        </p:txBody>
      </p:sp>
    </p:spTree>
    <p:extLst>
      <p:ext uri="{BB962C8B-B14F-4D97-AF65-F5344CB8AC3E}">
        <p14:creationId xmlns:p14="http://schemas.microsoft.com/office/powerpoint/2010/main" val="1999540798"/>
      </p:ext>
    </p:extLst>
  </p:cSld>
  <p:clrMapOvr>
    <a:masterClrMapping/>
  </p:clrMapOvr>
</p:sld>
</file>

<file path=ppt/theme/theme1.xml><?xml version="1.0" encoding="utf-8"?>
<a:theme xmlns:a="http://schemas.openxmlformats.org/drawingml/2006/main" name="Office Teması">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Override1.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877</TotalTime>
  <Words>12718</Words>
  <Application>Microsoft Office PowerPoint</Application>
  <PresentationFormat>Geniş ekran</PresentationFormat>
  <Paragraphs>1835</Paragraphs>
  <Slides>147</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147</vt:i4>
      </vt:variant>
    </vt:vector>
  </HeadingPairs>
  <TitlesOfParts>
    <vt:vector size="153" baseType="lpstr">
      <vt:lpstr>Aptos</vt:lpstr>
      <vt:lpstr>Arial</vt:lpstr>
      <vt:lpstr>Calibri</vt:lpstr>
      <vt:lpstr>Calibri Light</vt:lpstr>
      <vt:lpstr>Cambria Math</vt:lpstr>
      <vt:lpstr>Office Teması</vt:lpstr>
      <vt:lpstr>UYGULAMALI İNDİRİMLİ KURUMLAR VERGİSİ SAKARYA SERBEST MUHASEBECİ MALİ MÜŞAVİRLER ODASI 11.04.2026</vt:lpstr>
      <vt:lpstr>İNDİRİMLİ KURUMLAR VERGİSİ UYGULAMASI NEDİR? UYGULAMA NE ZAMAN BAŞLADI? </vt:lpstr>
      <vt:lpstr>İNDİRİMLİ ORAN NEDİR?</vt:lpstr>
      <vt:lpstr>YATIRIM DÖNEMİ NEDİR?</vt:lpstr>
      <vt:lpstr>İŞLETME DÖNEMİ NEDİR?</vt:lpstr>
      <vt:lpstr>YATIRIMA KATKI TUTARI NEDİR?</vt:lpstr>
      <vt:lpstr>PowerPoint Sunusu</vt:lpstr>
      <vt:lpstr>İNDİRİMLİ KURUMLAR VERGİSİ UYGULAMASINDAN KİMLER YARALANAMAZ?  </vt:lpstr>
      <vt:lpstr>İNDİRİMLİ KURUMLAR VERGİSİ UYGULAMASI HANGİ HARCAMALARI KAPSAMAZ? </vt:lpstr>
      <vt:lpstr>YATIRIM TEŞVİK BELGELERİNDE YATIRIM CİNSLERİ NELERDİR?</vt:lpstr>
      <vt:lpstr>PowerPoint Sunusu</vt:lpstr>
      <vt:lpstr>İNDİRİMLİ KURUMLAR VERGİSİ UYGUALAMASINDA 2. DÜZENLEME İLE HANGİ DEĞİŞİKLİKLER YAPILDI?</vt:lpstr>
      <vt:lpstr>PowerPoint Sunusu</vt:lpstr>
      <vt:lpstr>YATIRIMDAN ELDE EDİLEN KAZANÇ NEDİR?  DİĞER KAZANÇ NEDİR?</vt:lpstr>
      <vt:lpstr> İNDİRİMLİ KURUMLAR VERGİSİ UYGULANACAĞI KAZANÇ NEDİR? </vt:lpstr>
      <vt:lpstr>PowerPoint Sunusu</vt:lpstr>
      <vt:lpstr>YATIRIM DÖNEMİNDE VE İŞLETME DÖNEMİNDE  DİĞER FAALİYETLERDEN ELDE EDİLEN GELİRLERE UYGULAMA NASIL OLUR VE SINIRLARI NELERDİR ?</vt:lpstr>
      <vt:lpstr>DİĞER FAALİYETLERDEN ELDE EDİLEN GELİRLER İÇİN SINIRLARA VERİLEBİLECEK BİR ÖRNEK  (24 Temmuz 2025 Öncesi)</vt:lpstr>
      <vt:lpstr>PowerPoint Sunusu</vt:lpstr>
      <vt:lpstr>İŞLETME DÖNEMİNDE DİĞER FAALİYETLERDEN ELDE EDİLEN KAZANÇLARA İNDİRİMLİ KURUMLAR VERGİSİ UYGULANABİLİR Mİ?</vt:lpstr>
      <vt:lpstr>VERGİ İNDİRİM ORANI NASIL HESAPLANIR?</vt:lpstr>
      <vt:lpstr>İNDİRİMLİ KURUMLAR VERGİSİ UYGULAMASINDA 3.DÜZENLEME İLE NE GİBİ DEĞİŞİKLİKLER OLDU?</vt:lpstr>
      <vt:lpstr>BU DÜZENLEME HANGİ TARİH ARALIĞINDAKİ NE TÜR YATIRIMLARI KAPSIYOR?</vt:lpstr>
      <vt:lpstr>PowerPoint Sunusu</vt:lpstr>
      <vt:lpstr>İNDİRİMLİ KURUMLAR VERGİSİ UYGULAMASINDA 4.DÜZENLEME İLE NE GİBİ DEĞİŞİKLİKLER OLDU?</vt:lpstr>
      <vt:lpstr>PowerPoint Sunusu</vt:lpstr>
      <vt:lpstr>PowerPoint Sunusu</vt:lpstr>
      <vt:lpstr>TEŞVİKTEN YARARLANMA ŞARTLARI İHLAL EDİLİRSE NASIL BİR YAPTIRIM OLUR?</vt:lpstr>
      <vt:lpstr>YATIRIM TEŞVİK BELGESİ DEVREDİLİRSE VERGİSEL DURUM NASIL OLUR?</vt:lpstr>
      <vt:lpstr>YATIRIM TEŞVİK BELGESİNDEN ENDEKSLEME NASIL YAPILIR?</vt:lpstr>
      <vt:lpstr>YATIRIM TEŞVİK BELGESİNDEN ENDEKSLEMEYE BİR ÖRNEK İLE AÇIKLAYALIM</vt:lpstr>
      <vt:lpstr>YATIRIM BELGESİNDE HEDEF YATIRIMIN ÜZERİNDE YAPILAN HARCAMALAR NEDENİYLE KAZANILAN İNDİRİM NE ZAMAN KULLANILIR?</vt:lpstr>
      <vt:lpstr>YILLARA SARİ İNŞAAT VE ONARIM KAZANCI TEŞVİK KAPSAMINDA İNDİRİME KONU EDİLEBİLİR Mİ?</vt:lpstr>
      <vt:lpstr>TEŞVİK BELGESİNİN KAPSAMI  İLE ORANI DEĞİŞTİĞİNDE NASIL BİR YOL İZLENİR?</vt:lpstr>
      <vt:lpstr>KOMPLE YATIRIMLARDA DİĞER KAZANÇ UYGULAMASI NASIL OLUR? </vt:lpstr>
      <vt:lpstr>İNDİRİMLİ KURUMLAR VERGİSİ UYGULAMASINDA 4.DÜZENLEME İLE NE GİBİ DEĞİŞİKLİKLER OLDU?</vt:lpstr>
      <vt:lpstr>YENİ YATIRIM TEŞVİK PROGRAMI HANGİ FAALİYETLERİ DESTEKLEYECEK?</vt:lpstr>
      <vt:lpstr>YENİ YATIRIM TEŞVİK PROGRAMINDA YAPILAN DÜZENLEMELER NELERDİR?</vt:lpstr>
      <vt:lpstr>YENİ YATIRIM TEŞVİK PROGRAMINDA YAPILAN DÜZENLEMELER NELERDİR?</vt:lpstr>
      <vt:lpstr>ESKİ VE YENİ TEŞVİK SİSTEMİNDEKİ FARLILIKLAR</vt:lpstr>
      <vt:lpstr>DİĞER KAZANÇLAR İÇİN UYGULANACAK SINIRLAR ESKİ VE YENİ TEŞVİK SİSTEMİNDE KISA BİR TABLO İLE ÖZETLERSEK</vt:lpstr>
      <vt:lpstr>PowerPoint Sunusu</vt:lpstr>
      <vt:lpstr>TEŞVİK SİSTEMİNE GÖRE YAPILAN KURUMLAR VERGİSİ HESABININ YURTİÇİ ASGARİ VERGİ UYGULAMASINDA NASIL BİR SÜREÇ OLACAK?</vt:lpstr>
      <vt:lpstr>PowerPoint Sunusu</vt:lpstr>
      <vt:lpstr>FİRMA YENİ KURULUYORSA VE KOMPLE YATIRIM YAPIYORSA İNDİRİM NASIL UYGULANACAKTIR?</vt:lpstr>
      <vt:lpstr>FİRMA FAALİYETİ DEVAM EDERKEN KOMPLE YATIRIM YAPIYORSA İNDİRİM NASIL UYGULANABİLİR?</vt:lpstr>
      <vt:lpstr>İHRACAT VE ÜRETİM KAZANCI ELDE EDEN FİRMALARIN KURUMLAR VERGİSİ 32/A MADDESİ İLE BİRLİKTE UYGULAMASI NASIL OLACAKTIR?</vt:lpstr>
      <vt:lpstr>İHRACAT VE ÜRETİM KAZANCI  32/A İLE BİRLİKTE NASIL BİR UYGULAMA YAPILACAK?</vt:lpstr>
      <vt:lpstr>İHRACAT VE ÜRETİM KAZANCI  32/A İLE BİRLİKTE NASIL BİR UYGULAMA YAPILACAK?</vt:lpstr>
      <vt:lpstr>PowerPoint Sunusu</vt:lpstr>
      <vt:lpstr>PowerPoint Sunusu</vt:lpstr>
      <vt:lpstr>İHRACAT VE ÜRETİM KAZANCI TİCARİ KARDAN DÜŞÜKSE 32/A İLE BİRLİKTE NASIL BİR UYGULAMA YAPILACAK?</vt:lpstr>
      <vt:lpstr>UYGULAMAYA DAİR ÖRNEKLER ÖRNEK-1 (ESKİ DÜZENLEME)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İKİ TEŞVİK BELGESİNİN DİĞER FAALİYETLER NEDENİYLE FAYDALANABİLECEĞİ SINIRLAR NELERDİR.?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Yurtiçi asgari kurumlar vergisi tutarı</vt:lpstr>
      <vt:lpstr>PowerPoint Sunusu</vt:lpstr>
      <vt:lpstr>PowerPoint Sunusu</vt:lpstr>
      <vt:lpstr>PowerPoint Sunusu</vt:lpstr>
      <vt:lpstr>PowerPoint Sunusu</vt:lpstr>
      <vt:lpstr>PowerPoint Sunusu</vt:lpstr>
      <vt:lpstr>PowerPoint Sunusu</vt:lpstr>
      <vt:lpstr>PowerPoint Sunusu</vt:lpstr>
      <vt:lpstr>TARTIŞILAN KONULAR </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Önder Yalçın YMM</dc:creator>
  <cp:lastModifiedBy>önder yalçın</cp:lastModifiedBy>
  <cp:revision>58</cp:revision>
  <dcterms:created xsi:type="dcterms:W3CDTF">2026-04-08T15:02:29Z</dcterms:created>
  <dcterms:modified xsi:type="dcterms:W3CDTF">2026-04-10T19:57:35Z</dcterms:modified>
</cp:coreProperties>
</file>