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991" r:id="rId2"/>
    <p:sldMasterId id="2147484003" r:id="rId3"/>
    <p:sldMasterId id="2147484363" r:id="rId4"/>
    <p:sldMasterId id="2147484365" r:id="rId5"/>
  </p:sldMasterIdLst>
  <p:notesMasterIdLst>
    <p:notesMasterId r:id="rId110"/>
  </p:notesMasterIdLst>
  <p:handoutMasterIdLst>
    <p:handoutMasterId r:id="rId111"/>
  </p:handoutMasterIdLst>
  <p:sldIdLst>
    <p:sldId id="923" r:id="rId6"/>
    <p:sldId id="1004" r:id="rId7"/>
    <p:sldId id="1005" r:id="rId8"/>
    <p:sldId id="1006" r:id="rId9"/>
    <p:sldId id="988" r:id="rId10"/>
    <p:sldId id="989" r:id="rId11"/>
    <p:sldId id="992" r:id="rId12"/>
    <p:sldId id="993" r:id="rId13"/>
    <p:sldId id="995" r:id="rId14"/>
    <p:sldId id="998" r:id="rId15"/>
    <p:sldId id="999" r:id="rId16"/>
    <p:sldId id="1001" r:id="rId17"/>
    <p:sldId id="1002" r:id="rId18"/>
    <p:sldId id="1186" r:id="rId19"/>
    <p:sldId id="1185" r:id="rId20"/>
    <p:sldId id="1187" r:id="rId21"/>
    <p:sldId id="1188" r:id="rId22"/>
    <p:sldId id="1189" r:id="rId23"/>
    <p:sldId id="1190" r:id="rId24"/>
    <p:sldId id="1191" r:id="rId25"/>
    <p:sldId id="1192" r:id="rId26"/>
    <p:sldId id="1193" r:id="rId27"/>
    <p:sldId id="1194" r:id="rId28"/>
    <p:sldId id="1195" r:id="rId29"/>
    <p:sldId id="1196" r:id="rId30"/>
    <p:sldId id="963" r:id="rId31"/>
    <p:sldId id="879" r:id="rId32"/>
    <p:sldId id="1069" r:id="rId33"/>
    <p:sldId id="904" r:id="rId34"/>
    <p:sldId id="885" r:id="rId35"/>
    <p:sldId id="888" r:id="rId36"/>
    <p:sldId id="615" r:id="rId37"/>
    <p:sldId id="943" r:id="rId38"/>
    <p:sldId id="944" r:id="rId39"/>
    <p:sldId id="967" r:id="rId40"/>
    <p:sldId id="969" r:id="rId41"/>
    <p:sldId id="678" r:id="rId42"/>
    <p:sldId id="957" r:id="rId43"/>
    <p:sldId id="692" r:id="rId44"/>
    <p:sldId id="972" r:id="rId45"/>
    <p:sldId id="910" r:id="rId46"/>
    <p:sldId id="724" r:id="rId47"/>
    <p:sldId id="728" r:id="rId48"/>
    <p:sldId id="733" r:id="rId49"/>
    <p:sldId id="742" r:id="rId50"/>
    <p:sldId id="743" r:id="rId51"/>
    <p:sldId id="760" r:id="rId52"/>
    <p:sldId id="1073" r:id="rId53"/>
    <p:sldId id="773" r:id="rId54"/>
    <p:sldId id="934" r:id="rId55"/>
    <p:sldId id="786" r:id="rId56"/>
    <p:sldId id="978" r:id="rId57"/>
    <p:sldId id="1071" r:id="rId58"/>
    <p:sldId id="1072" r:id="rId59"/>
    <p:sldId id="794" r:id="rId60"/>
    <p:sldId id="825" r:id="rId61"/>
    <p:sldId id="829" r:id="rId62"/>
    <p:sldId id="980" r:id="rId63"/>
    <p:sldId id="987" r:id="rId64"/>
    <p:sldId id="834" r:id="rId65"/>
    <p:sldId id="835" r:id="rId66"/>
    <p:sldId id="836" r:id="rId67"/>
    <p:sldId id="1074" r:id="rId68"/>
    <p:sldId id="1075" r:id="rId69"/>
    <p:sldId id="1076" r:id="rId70"/>
    <p:sldId id="1077" r:id="rId71"/>
    <p:sldId id="1078" r:id="rId72"/>
    <p:sldId id="1079" r:id="rId73"/>
    <p:sldId id="1080" r:id="rId74"/>
    <p:sldId id="1081" r:id="rId75"/>
    <p:sldId id="1082" r:id="rId76"/>
    <p:sldId id="1083" r:id="rId77"/>
    <p:sldId id="1084" r:id="rId78"/>
    <p:sldId id="1085" r:id="rId79"/>
    <p:sldId id="1086" r:id="rId80"/>
    <p:sldId id="1087" r:id="rId81"/>
    <p:sldId id="1198" r:id="rId82"/>
    <p:sldId id="1199" r:id="rId83"/>
    <p:sldId id="1200" r:id="rId84"/>
    <p:sldId id="1201" r:id="rId85"/>
    <p:sldId id="1131" r:id="rId86"/>
    <p:sldId id="1132" r:id="rId87"/>
    <p:sldId id="1133" r:id="rId88"/>
    <p:sldId id="1134" r:id="rId89"/>
    <p:sldId id="1160" r:id="rId90"/>
    <p:sldId id="1172" r:id="rId91"/>
    <p:sldId id="1173" r:id="rId92"/>
    <p:sldId id="1174" r:id="rId93"/>
    <p:sldId id="1175" r:id="rId94"/>
    <p:sldId id="1176" r:id="rId95"/>
    <p:sldId id="1177" r:id="rId96"/>
    <p:sldId id="1178" r:id="rId97"/>
    <p:sldId id="1179" r:id="rId98"/>
    <p:sldId id="1180" r:id="rId99"/>
    <p:sldId id="1181" r:id="rId100"/>
    <p:sldId id="1182" r:id="rId101"/>
    <p:sldId id="1183" r:id="rId102"/>
    <p:sldId id="1226" r:id="rId103"/>
    <p:sldId id="1202" r:id="rId104"/>
    <p:sldId id="1203" r:id="rId105"/>
    <p:sldId id="1204" r:id="rId106"/>
    <p:sldId id="1205" r:id="rId107"/>
    <p:sldId id="1206" r:id="rId108"/>
    <p:sldId id="1225" r:id="rId109"/>
  </p:sldIdLst>
  <p:sldSz cx="9359900" cy="6858000"/>
  <p:notesSz cx="6834188" cy="9979025"/>
  <p:custShowLst>
    <p:custShow name="Özel Gösteri 1" id="0">
      <p:sldLst/>
    </p:custShow>
  </p:custShowLst>
  <p:defaultTextStyle>
    <a:defPPr>
      <a:defRPr lang="en-US"/>
    </a:defPPr>
    <a:lvl1pPr algn="l" defTabSz="457200"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defTabSz="457200"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defTabSz="457200"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defTabSz="457200"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defTabSz="457200"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Varsayılan Bölüm" id="{C1180988-1649-45E1-8F4B-6AB871E6B6D1}">
          <p14:sldIdLst>
            <p14:sldId id="923"/>
            <p14:sldId id="1004"/>
            <p14:sldId id="1005"/>
            <p14:sldId id="1006"/>
            <p14:sldId id="988"/>
            <p14:sldId id="989"/>
            <p14:sldId id="992"/>
            <p14:sldId id="993"/>
            <p14:sldId id="995"/>
            <p14:sldId id="998"/>
            <p14:sldId id="999"/>
            <p14:sldId id="1001"/>
            <p14:sldId id="1002"/>
            <p14:sldId id="1186"/>
            <p14:sldId id="1185"/>
            <p14:sldId id="1187"/>
            <p14:sldId id="1188"/>
            <p14:sldId id="1189"/>
            <p14:sldId id="1190"/>
            <p14:sldId id="1191"/>
            <p14:sldId id="1192"/>
            <p14:sldId id="1193"/>
            <p14:sldId id="1194"/>
            <p14:sldId id="1195"/>
            <p14:sldId id="1196"/>
            <p14:sldId id="963"/>
            <p14:sldId id="879"/>
            <p14:sldId id="1069"/>
            <p14:sldId id="904"/>
            <p14:sldId id="885"/>
            <p14:sldId id="888"/>
            <p14:sldId id="615"/>
            <p14:sldId id="943"/>
            <p14:sldId id="944"/>
            <p14:sldId id="967"/>
            <p14:sldId id="969"/>
            <p14:sldId id="678"/>
            <p14:sldId id="957"/>
            <p14:sldId id="692"/>
            <p14:sldId id="972"/>
            <p14:sldId id="910"/>
            <p14:sldId id="724"/>
            <p14:sldId id="728"/>
            <p14:sldId id="733"/>
            <p14:sldId id="742"/>
            <p14:sldId id="743"/>
            <p14:sldId id="760"/>
            <p14:sldId id="1073"/>
            <p14:sldId id="773"/>
            <p14:sldId id="934"/>
            <p14:sldId id="786"/>
            <p14:sldId id="978"/>
            <p14:sldId id="1071"/>
            <p14:sldId id="1072"/>
            <p14:sldId id="794"/>
            <p14:sldId id="825"/>
            <p14:sldId id="829"/>
            <p14:sldId id="980"/>
            <p14:sldId id="987"/>
            <p14:sldId id="834"/>
            <p14:sldId id="835"/>
            <p14:sldId id="836"/>
            <p14:sldId id="1074"/>
            <p14:sldId id="1075"/>
            <p14:sldId id="1076"/>
            <p14:sldId id="1077"/>
            <p14:sldId id="1078"/>
            <p14:sldId id="1079"/>
            <p14:sldId id="1080"/>
            <p14:sldId id="1081"/>
            <p14:sldId id="1082"/>
            <p14:sldId id="1083"/>
            <p14:sldId id="1084"/>
            <p14:sldId id="1085"/>
            <p14:sldId id="1086"/>
            <p14:sldId id="1087"/>
            <p14:sldId id="1198"/>
            <p14:sldId id="1199"/>
            <p14:sldId id="1200"/>
            <p14:sldId id="1201"/>
            <p14:sldId id="1131"/>
            <p14:sldId id="1132"/>
            <p14:sldId id="1133"/>
            <p14:sldId id="1134"/>
            <p14:sldId id="1160"/>
            <p14:sldId id="1172"/>
            <p14:sldId id="1173"/>
            <p14:sldId id="1174"/>
            <p14:sldId id="1175"/>
            <p14:sldId id="1176"/>
            <p14:sldId id="1177"/>
            <p14:sldId id="1178"/>
            <p14:sldId id="1179"/>
            <p14:sldId id="1180"/>
            <p14:sldId id="1181"/>
            <p14:sldId id="1182"/>
            <p14:sldId id="1183"/>
            <p14:sldId id="1226"/>
            <p14:sldId id="1202"/>
            <p14:sldId id="1203"/>
            <p14:sldId id="1204"/>
            <p14:sldId id="1205"/>
            <p14:sldId id="1206"/>
            <p14:sldId id="1225"/>
          </p14:sldIdLst>
        </p14:section>
      </p14:sectionLst>
    </p:ext>
    <p:ext uri="{EFAFB233-063F-42B5-8137-9DF3F51BA10A}">
      <p15:sldGuideLst xmlns:p15="http://schemas.microsoft.com/office/powerpoint/2012/main" xmlns="">
        <p15:guide id="1" orient="horz" pos="2160" userDrawn="1">
          <p15:clr>
            <a:srgbClr val="A4A3A4"/>
          </p15:clr>
        </p15:guide>
        <p15:guide id="2" pos="29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vzat Pamukçu" initials="N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a:srgbClr val="F94107"/>
    <a:srgbClr val="FFFFFF"/>
    <a:srgbClr val="932D6F"/>
    <a:srgbClr val="000000"/>
    <a:srgbClr val="2A1C7D"/>
    <a:srgbClr val="FF2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72103" autoAdjust="0"/>
  </p:normalViewPr>
  <p:slideViewPr>
    <p:cSldViewPr snapToObjects="1" showGuides="1">
      <p:cViewPr>
        <p:scale>
          <a:sx n="72" d="100"/>
          <a:sy n="72" d="100"/>
        </p:scale>
        <p:origin x="-1458" y="-54"/>
      </p:cViewPr>
      <p:guideLst>
        <p:guide orient="horz" pos="2160"/>
        <p:guide pos="29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commentAuthors" Target="commentAuthor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04T22:47:34.249" idx="1">
    <p:pos x="10" y="10"/>
    <p:text>İnsanoğlu İki şeyden kaçamaz, birincisi ölüm, ikinci ise vergideri.</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019A3-EADF-4CB7-B9C7-937E4FA30F0F}" type="doc">
      <dgm:prSet loTypeId="urn:microsoft.com/office/officeart/2005/8/layout/process5" loCatId="process" qsTypeId="urn:microsoft.com/office/officeart/2005/8/quickstyle/3d3" qsCatId="3D" csTypeId="urn:microsoft.com/office/officeart/2005/8/colors/accent1_2" csCatId="accent1" phldr="1"/>
      <dgm:spPr/>
      <dgm:t>
        <a:bodyPr/>
        <a:lstStyle/>
        <a:p>
          <a:endParaRPr lang="tr-TR"/>
        </a:p>
      </dgm:t>
    </dgm:pt>
    <dgm:pt modelId="{2F194CCB-2D04-4D97-A04C-CADA89616BF8}">
      <dgm:prSet/>
      <dgm:spPr/>
      <dgm:t>
        <a:bodyPr/>
        <a:lstStyle/>
        <a:p>
          <a:pPr rtl="0"/>
          <a:r>
            <a:rPr lang="tr-TR" dirty="0" smtClean="0"/>
            <a:t>65.063 Mükellef </a:t>
          </a:r>
          <a:endParaRPr lang="tr-TR" dirty="0"/>
        </a:p>
      </dgm:t>
    </dgm:pt>
    <dgm:pt modelId="{08408B08-C2D4-42DC-A255-AC96BF036E18}" type="parTrans" cxnId="{AFBB4D56-80DA-43C2-A23F-DE91F76CFAFB}">
      <dgm:prSet/>
      <dgm:spPr/>
      <dgm:t>
        <a:bodyPr/>
        <a:lstStyle/>
        <a:p>
          <a:endParaRPr lang="tr-TR"/>
        </a:p>
      </dgm:t>
    </dgm:pt>
    <dgm:pt modelId="{F207CB01-BA09-4298-A7D1-3FFA7990FAC1}" type="sibTrans" cxnId="{AFBB4D56-80DA-43C2-A23F-DE91F76CFAFB}">
      <dgm:prSet/>
      <dgm:spPr/>
      <dgm:t>
        <a:bodyPr/>
        <a:lstStyle/>
        <a:p>
          <a:endParaRPr lang="tr-TR"/>
        </a:p>
      </dgm:t>
    </dgm:pt>
    <dgm:pt modelId="{BFE3CDD7-98BB-43A2-A3D6-2895CD7E615D}">
      <dgm:prSet/>
      <dgm:spPr/>
      <dgm:t>
        <a:bodyPr/>
        <a:lstStyle/>
        <a:p>
          <a:pPr rtl="0"/>
          <a:r>
            <a:rPr lang="tr-TR" dirty="0" smtClean="0"/>
            <a:t>181.561 adet Rapor </a:t>
          </a:r>
          <a:endParaRPr lang="tr-TR" dirty="0"/>
        </a:p>
      </dgm:t>
    </dgm:pt>
    <dgm:pt modelId="{5A232BF6-C0C3-4F57-83A7-4ED53994F962}" type="parTrans" cxnId="{E3474684-22A5-486A-9D10-F0B698970C9F}">
      <dgm:prSet/>
      <dgm:spPr/>
      <dgm:t>
        <a:bodyPr/>
        <a:lstStyle/>
        <a:p>
          <a:endParaRPr lang="tr-TR"/>
        </a:p>
      </dgm:t>
    </dgm:pt>
    <dgm:pt modelId="{38F56A1B-6427-446F-AF36-2B795D64826D}" type="sibTrans" cxnId="{E3474684-22A5-486A-9D10-F0B698970C9F}">
      <dgm:prSet/>
      <dgm:spPr/>
      <dgm:t>
        <a:bodyPr/>
        <a:lstStyle/>
        <a:p>
          <a:endParaRPr lang="tr-TR"/>
        </a:p>
      </dgm:t>
    </dgm:pt>
    <dgm:pt modelId="{ED956209-4CF4-4506-B44C-CA4229912A63}">
      <dgm:prSet/>
      <dgm:spPr/>
      <dgm:t>
        <a:bodyPr/>
        <a:lstStyle/>
        <a:p>
          <a:pPr rtl="0"/>
          <a:r>
            <a:rPr lang="tr-TR" dirty="0" smtClean="0"/>
            <a:t>7.990.160.299 TL Vergi</a:t>
          </a:r>
          <a:endParaRPr lang="tr-TR" dirty="0"/>
        </a:p>
      </dgm:t>
    </dgm:pt>
    <dgm:pt modelId="{3701A9D7-DD62-47DC-A338-B3D2B99ED8C7}" type="parTrans" cxnId="{0153C785-97FC-4452-B825-3B39CFC32D3B}">
      <dgm:prSet/>
      <dgm:spPr/>
      <dgm:t>
        <a:bodyPr/>
        <a:lstStyle/>
        <a:p>
          <a:endParaRPr lang="tr-TR"/>
        </a:p>
      </dgm:t>
    </dgm:pt>
    <dgm:pt modelId="{C48789EB-323C-4B58-BD05-747D599A7A43}" type="sibTrans" cxnId="{0153C785-97FC-4452-B825-3B39CFC32D3B}">
      <dgm:prSet/>
      <dgm:spPr/>
      <dgm:t>
        <a:bodyPr/>
        <a:lstStyle/>
        <a:p>
          <a:endParaRPr lang="tr-TR"/>
        </a:p>
      </dgm:t>
    </dgm:pt>
    <dgm:pt modelId="{5CC569BC-8C56-41C0-8586-EF22506BF45C}">
      <dgm:prSet/>
      <dgm:spPr/>
      <dgm:t>
        <a:bodyPr/>
        <a:lstStyle/>
        <a:p>
          <a:pPr rtl="0"/>
          <a:r>
            <a:rPr lang="tr-TR" dirty="0" smtClean="0"/>
            <a:t>16.692.996.032 TL Ceza</a:t>
          </a:r>
          <a:endParaRPr lang="tr-TR" dirty="0"/>
        </a:p>
      </dgm:t>
    </dgm:pt>
    <dgm:pt modelId="{9F7FAC72-C361-4C3F-BFDA-8677F6B0ECA6}" type="parTrans" cxnId="{A5F993B0-1E32-47EA-8D23-04842B98D03C}">
      <dgm:prSet/>
      <dgm:spPr/>
      <dgm:t>
        <a:bodyPr/>
        <a:lstStyle/>
        <a:p>
          <a:endParaRPr lang="tr-TR"/>
        </a:p>
      </dgm:t>
    </dgm:pt>
    <dgm:pt modelId="{C680A703-EA2F-438D-AEC5-E5303510F25E}" type="sibTrans" cxnId="{A5F993B0-1E32-47EA-8D23-04842B98D03C}">
      <dgm:prSet/>
      <dgm:spPr/>
      <dgm:t>
        <a:bodyPr/>
        <a:lstStyle/>
        <a:p>
          <a:endParaRPr lang="tr-TR"/>
        </a:p>
      </dgm:t>
    </dgm:pt>
    <dgm:pt modelId="{C3616FA6-A3A7-44B9-96E7-72FEA7D9EA61}" type="pres">
      <dgm:prSet presAssocID="{267019A3-EADF-4CB7-B9C7-937E4FA30F0F}" presName="diagram" presStyleCnt="0">
        <dgm:presLayoutVars>
          <dgm:dir/>
          <dgm:resizeHandles val="exact"/>
        </dgm:presLayoutVars>
      </dgm:prSet>
      <dgm:spPr/>
      <dgm:t>
        <a:bodyPr/>
        <a:lstStyle/>
        <a:p>
          <a:endParaRPr lang="tr-TR"/>
        </a:p>
      </dgm:t>
    </dgm:pt>
    <dgm:pt modelId="{AF2E8EEF-D1B0-467E-906C-D4E6C89763A8}" type="pres">
      <dgm:prSet presAssocID="{2F194CCB-2D04-4D97-A04C-CADA89616BF8}" presName="node" presStyleLbl="node1" presStyleIdx="0" presStyleCnt="4">
        <dgm:presLayoutVars>
          <dgm:bulletEnabled val="1"/>
        </dgm:presLayoutVars>
      </dgm:prSet>
      <dgm:spPr/>
      <dgm:t>
        <a:bodyPr/>
        <a:lstStyle/>
        <a:p>
          <a:endParaRPr lang="tr-TR"/>
        </a:p>
      </dgm:t>
    </dgm:pt>
    <dgm:pt modelId="{1EE0D55F-C495-4321-9D24-CBF93E371904}" type="pres">
      <dgm:prSet presAssocID="{F207CB01-BA09-4298-A7D1-3FFA7990FAC1}" presName="sibTrans" presStyleLbl="sibTrans2D1" presStyleIdx="0" presStyleCnt="3"/>
      <dgm:spPr/>
      <dgm:t>
        <a:bodyPr/>
        <a:lstStyle/>
        <a:p>
          <a:endParaRPr lang="tr-TR"/>
        </a:p>
      </dgm:t>
    </dgm:pt>
    <dgm:pt modelId="{83C85E80-4021-4A63-BF09-B4CE56289467}" type="pres">
      <dgm:prSet presAssocID="{F207CB01-BA09-4298-A7D1-3FFA7990FAC1}" presName="connectorText" presStyleLbl="sibTrans2D1" presStyleIdx="0" presStyleCnt="3"/>
      <dgm:spPr/>
      <dgm:t>
        <a:bodyPr/>
        <a:lstStyle/>
        <a:p>
          <a:endParaRPr lang="tr-TR"/>
        </a:p>
      </dgm:t>
    </dgm:pt>
    <dgm:pt modelId="{C14F55ED-8496-4D34-A7B7-9132C9E41BA0}" type="pres">
      <dgm:prSet presAssocID="{BFE3CDD7-98BB-43A2-A3D6-2895CD7E615D}" presName="node" presStyleLbl="node1" presStyleIdx="1" presStyleCnt="4">
        <dgm:presLayoutVars>
          <dgm:bulletEnabled val="1"/>
        </dgm:presLayoutVars>
      </dgm:prSet>
      <dgm:spPr/>
      <dgm:t>
        <a:bodyPr/>
        <a:lstStyle/>
        <a:p>
          <a:endParaRPr lang="tr-TR"/>
        </a:p>
      </dgm:t>
    </dgm:pt>
    <dgm:pt modelId="{A7E91E22-E26E-477C-AC12-D33B1929CFF1}" type="pres">
      <dgm:prSet presAssocID="{38F56A1B-6427-446F-AF36-2B795D64826D}" presName="sibTrans" presStyleLbl="sibTrans2D1" presStyleIdx="1" presStyleCnt="3"/>
      <dgm:spPr/>
      <dgm:t>
        <a:bodyPr/>
        <a:lstStyle/>
        <a:p>
          <a:endParaRPr lang="tr-TR"/>
        </a:p>
      </dgm:t>
    </dgm:pt>
    <dgm:pt modelId="{E0238FFE-B93E-4BD1-9314-C514BFC1CBBA}" type="pres">
      <dgm:prSet presAssocID="{38F56A1B-6427-446F-AF36-2B795D64826D}" presName="connectorText" presStyleLbl="sibTrans2D1" presStyleIdx="1" presStyleCnt="3"/>
      <dgm:spPr/>
      <dgm:t>
        <a:bodyPr/>
        <a:lstStyle/>
        <a:p>
          <a:endParaRPr lang="tr-TR"/>
        </a:p>
      </dgm:t>
    </dgm:pt>
    <dgm:pt modelId="{77E3EC60-A1AE-4356-A3DC-F7A00C38EAC0}" type="pres">
      <dgm:prSet presAssocID="{ED956209-4CF4-4506-B44C-CA4229912A63}" presName="node" presStyleLbl="node1" presStyleIdx="2" presStyleCnt="4" custScaleX="101864">
        <dgm:presLayoutVars>
          <dgm:bulletEnabled val="1"/>
        </dgm:presLayoutVars>
      </dgm:prSet>
      <dgm:spPr/>
      <dgm:t>
        <a:bodyPr/>
        <a:lstStyle/>
        <a:p>
          <a:endParaRPr lang="tr-TR"/>
        </a:p>
      </dgm:t>
    </dgm:pt>
    <dgm:pt modelId="{F1A72193-FF4A-439A-A110-39AADADA16DF}" type="pres">
      <dgm:prSet presAssocID="{C48789EB-323C-4B58-BD05-747D599A7A43}" presName="sibTrans" presStyleLbl="sibTrans2D1" presStyleIdx="2" presStyleCnt="3"/>
      <dgm:spPr/>
      <dgm:t>
        <a:bodyPr/>
        <a:lstStyle/>
        <a:p>
          <a:endParaRPr lang="tr-TR"/>
        </a:p>
      </dgm:t>
    </dgm:pt>
    <dgm:pt modelId="{79E7AF37-4BA0-4850-92E5-118C408A56EA}" type="pres">
      <dgm:prSet presAssocID="{C48789EB-323C-4B58-BD05-747D599A7A43}" presName="connectorText" presStyleLbl="sibTrans2D1" presStyleIdx="2" presStyleCnt="3"/>
      <dgm:spPr/>
      <dgm:t>
        <a:bodyPr/>
        <a:lstStyle/>
        <a:p>
          <a:endParaRPr lang="tr-TR"/>
        </a:p>
      </dgm:t>
    </dgm:pt>
    <dgm:pt modelId="{449943BA-CE4B-43A8-9DB4-AF7130F74A9F}" type="pres">
      <dgm:prSet presAssocID="{5CC569BC-8C56-41C0-8586-EF22506BF45C}" presName="node" presStyleLbl="node1" presStyleIdx="3" presStyleCnt="4">
        <dgm:presLayoutVars>
          <dgm:bulletEnabled val="1"/>
        </dgm:presLayoutVars>
      </dgm:prSet>
      <dgm:spPr/>
      <dgm:t>
        <a:bodyPr/>
        <a:lstStyle/>
        <a:p>
          <a:endParaRPr lang="tr-TR"/>
        </a:p>
      </dgm:t>
    </dgm:pt>
  </dgm:ptLst>
  <dgm:cxnLst>
    <dgm:cxn modelId="{E0535FE8-2DA0-6F4C-963C-BF8FDB103793}" type="presOf" srcId="{F207CB01-BA09-4298-A7D1-3FFA7990FAC1}" destId="{1EE0D55F-C495-4321-9D24-CBF93E371904}" srcOrd="0" destOrd="0" presId="urn:microsoft.com/office/officeart/2005/8/layout/process5"/>
    <dgm:cxn modelId="{F9E93535-F63E-5348-9391-C79FF9BBC2D5}" type="presOf" srcId="{ED956209-4CF4-4506-B44C-CA4229912A63}" destId="{77E3EC60-A1AE-4356-A3DC-F7A00C38EAC0}" srcOrd="0" destOrd="0" presId="urn:microsoft.com/office/officeart/2005/8/layout/process5"/>
    <dgm:cxn modelId="{BA2B360C-C166-1C4F-B821-2002880A57D1}" type="presOf" srcId="{38F56A1B-6427-446F-AF36-2B795D64826D}" destId="{E0238FFE-B93E-4BD1-9314-C514BFC1CBBA}" srcOrd="1" destOrd="0" presId="urn:microsoft.com/office/officeart/2005/8/layout/process5"/>
    <dgm:cxn modelId="{E3474684-22A5-486A-9D10-F0B698970C9F}" srcId="{267019A3-EADF-4CB7-B9C7-937E4FA30F0F}" destId="{BFE3CDD7-98BB-43A2-A3D6-2895CD7E615D}" srcOrd="1" destOrd="0" parTransId="{5A232BF6-C0C3-4F57-83A7-4ED53994F962}" sibTransId="{38F56A1B-6427-446F-AF36-2B795D64826D}"/>
    <dgm:cxn modelId="{AFBB4D56-80DA-43C2-A23F-DE91F76CFAFB}" srcId="{267019A3-EADF-4CB7-B9C7-937E4FA30F0F}" destId="{2F194CCB-2D04-4D97-A04C-CADA89616BF8}" srcOrd="0" destOrd="0" parTransId="{08408B08-C2D4-42DC-A255-AC96BF036E18}" sibTransId="{F207CB01-BA09-4298-A7D1-3FFA7990FAC1}"/>
    <dgm:cxn modelId="{41D683C4-4E3C-9042-A477-1DD9D64C1707}" type="presOf" srcId="{267019A3-EADF-4CB7-B9C7-937E4FA30F0F}" destId="{C3616FA6-A3A7-44B9-96E7-72FEA7D9EA61}" srcOrd="0" destOrd="0" presId="urn:microsoft.com/office/officeart/2005/8/layout/process5"/>
    <dgm:cxn modelId="{7521448B-DF1A-FE4C-A76F-4F67434625F1}" type="presOf" srcId="{BFE3CDD7-98BB-43A2-A3D6-2895CD7E615D}" destId="{C14F55ED-8496-4D34-A7B7-9132C9E41BA0}" srcOrd="0" destOrd="0" presId="urn:microsoft.com/office/officeart/2005/8/layout/process5"/>
    <dgm:cxn modelId="{0153C785-97FC-4452-B825-3B39CFC32D3B}" srcId="{267019A3-EADF-4CB7-B9C7-937E4FA30F0F}" destId="{ED956209-4CF4-4506-B44C-CA4229912A63}" srcOrd="2" destOrd="0" parTransId="{3701A9D7-DD62-47DC-A338-B3D2B99ED8C7}" sibTransId="{C48789EB-323C-4B58-BD05-747D599A7A43}"/>
    <dgm:cxn modelId="{E7190C1D-AAA5-0A49-B371-C562E138A13B}" type="presOf" srcId="{F207CB01-BA09-4298-A7D1-3FFA7990FAC1}" destId="{83C85E80-4021-4A63-BF09-B4CE56289467}" srcOrd="1" destOrd="0" presId="urn:microsoft.com/office/officeart/2005/8/layout/process5"/>
    <dgm:cxn modelId="{90F5F429-C380-1E42-829B-7ED7648A6321}" type="presOf" srcId="{38F56A1B-6427-446F-AF36-2B795D64826D}" destId="{A7E91E22-E26E-477C-AC12-D33B1929CFF1}" srcOrd="0" destOrd="0" presId="urn:microsoft.com/office/officeart/2005/8/layout/process5"/>
    <dgm:cxn modelId="{41B3E21A-4B03-B94D-9531-29B978791173}" type="presOf" srcId="{2F194CCB-2D04-4D97-A04C-CADA89616BF8}" destId="{AF2E8EEF-D1B0-467E-906C-D4E6C89763A8}" srcOrd="0" destOrd="0" presId="urn:microsoft.com/office/officeart/2005/8/layout/process5"/>
    <dgm:cxn modelId="{58A5B938-46FB-E244-A196-5EBD46488F15}" type="presOf" srcId="{5CC569BC-8C56-41C0-8586-EF22506BF45C}" destId="{449943BA-CE4B-43A8-9DB4-AF7130F74A9F}" srcOrd="0" destOrd="0" presId="urn:microsoft.com/office/officeart/2005/8/layout/process5"/>
    <dgm:cxn modelId="{A5F993B0-1E32-47EA-8D23-04842B98D03C}" srcId="{267019A3-EADF-4CB7-B9C7-937E4FA30F0F}" destId="{5CC569BC-8C56-41C0-8586-EF22506BF45C}" srcOrd="3" destOrd="0" parTransId="{9F7FAC72-C361-4C3F-BFDA-8677F6B0ECA6}" sibTransId="{C680A703-EA2F-438D-AEC5-E5303510F25E}"/>
    <dgm:cxn modelId="{578A5939-D6A9-DA4D-BB51-65480E7A9429}" type="presOf" srcId="{C48789EB-323C-4B58-BD05-747D599A7A43}" destId="{79E7AF37-4BA0-4850-92E5-118C408A56EA}" srcOrd="1" destOrd="0" presId="urn:microsoft.com/office/officeart/2005/8/layout/process5"/>
    <dgm:cxn modelId="{F3976118-CA51-964D-897D-1024D433DB34}" type="presOf" srcId="{C48789EB-323C-4B58-BD05-747D599A7A43}" destId="{F1A72193-FF4A-439A-A110-39AADADA16DF}" srcOrd="0" destOrd="0" presId="urn:microsoft.com/office/officeart/2005/8/layout/process5"/>
    <dgm:cxn modelId="{77F6C2BF-CB7E-E74D-88BB-D03E072DFF12}" type="presParOf" srcId="{C3616FA6-A3A7-44B9-96E7-72FEA7D9EA61}" destId="{AF2E8EEF-D1B0-467E-906C-D4E6C89763A8}" srcOrd="0" destOrd="0" presId="urn:microsoft.com/office/officeart/2005/8/layout/process5"/>
    <dgm:cxn modelId="{8C94A8C6-2E88-C343-B8BB-966812C78936}" type="presParOf" srcId="{C3616FA6-A3A7-44B9-96E7-72FEA7D9EA61}" destId="{1EE0D55F-C495-4321-9D24-CBF93E371904}" srcOrd="1" destOrd="0" presId="urn:microsoft.com/office/officeart/2005/8/layout/process5"/>
    <dgm:cxn modelId="{7784A07F-D91D-554B-ABBB-21361499F867}" type="presParOf" srcId="{1EE0D55F-C495-4321-9D24-CBF93E371904}" destId="{83C85E80-4021-4A63-BF09-B4CE56289467}" srcOrd="0" destOrd="0" presId="urn:microsoft.com/office/officeart/2005/8/layout/process5"/>
    <dgm:cxn modelId="{671717F5-834F-9744-AA97-F8B767818B10}" type="presParOf" srcId="{C3616FA6-A3A7-44B9-96E7-72FEA7D9EA61}" destId="{C14F55ED-8496-4D34-A7B7-9132C9E41BA0}" srcOrd="2" destOrd="0" presId="urn:microsoft.com/office/officeart/2005/8/layout/process5"/>
    <dgm:cxn modelId="{E2D677AF-87F4-5D4F-B9F7-C33CB8689BF2}" type="presParOf" srcId="{C3616FA6-A3A7-44B9-96E7-72FEA7D9EA61}" destId="{A7E91E22-E26E-477C-AC12-D33B1929CFF1}" srcOrd="3" destOrd="0" presId="urn:microsoft.com/office/officeart/2005/8/layout/process5"/>
    <dgm:cxn modelId="{64B28F3C-8801-AF4C-BB84-713CB4ACBCE8}" type="presParOf" srcId="{A7E91E22-E26E-477C-AC12-D33B1929CFF1}" destId="{E0238FFE-B93E-4BD1-9314-C514BFC1CBBA}" srcOrd="0" destOrd="0" presId="urn:microsoft.com/office/officeart/2005/8/layout/process5"/>
    <dgm:cxn modelId="{C5A3251D-B50A-4D42-BFB6-1FE991B76B7B}" type="presParOf" srcId="{C3616FA6-A3A7-44B9-96E7-72FEA7D9EA61}" destId="{77E3EC60-A1AE-4356-A3DC-F7A00C38EAC0}" srcOrd="4" destOrd="0" presId="urn:microsoft.com/office/officeart/2005/8/layout/process5"/>
    <dgm:cxn modelId="{97F8EDD7-0A69-024A-900A-33B6F9ABFC25}" type="presParOf" srcId="{C3616FA6-A3A7-44B9-96E7-72FEA7D9EA61}" destId="{F1A72193-FF4A-439A-A110-39AADADA16DF}" srcOrd="5" destOrd="0" presId="urn:microsoft.com/office/officeart/2005/8/layout/process5"/>
    <dgm:cxn modelId="{9CBB407A-07C7-0A49-84EE-E71BE99005DD}" type="presParOf" srcId="{F1A72193-FF4A-439A-A110-39AADADA16DF}" destId="{79E7AF37-4BA0-4850-92E5-118C408A56EA}" srcOrd="0" destOrd="0" presId="urn:microsoft.com/office/officeart/2005/8/layout/process5"/>
    <dgm:cxn modelId="{366991CB-E750-004E-B26F-2CB37235AF41}" type="presParOf" srcId="{C3616FA6-A3A7-44B9-96E7-72FEA7D9EA61}" destId="{449943BA-CE4B-43A8-9DB4-AF7130F74A9F}"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9D3AE0-2F0F-4F6D-96D8-2BE06A6314D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6DBE052B-B667-48F8-932A-A7EF2D40F60C}">
      <dgm:prSet custT="1"/>
      <dgm:spPr/>
      <dgm:t>
        <a:bodyPr/>
        <a:lstStyle/>
        <a:p>
          <a:pPr algn="just"/>
          <a:r>
            <a:rPr lang="tr-TR" sz="2000" dirty="0" smtClean="0">
              <a:latin typeface="Times New Roman" panose="02020603050405020304" pitchFamily="18" charset="0"/>
              <a:cs typeface="Times New Roman" panose="02020603050405020304" pitchFamily="18" charset="0"/>
            </a:rPr>
            <a:t>Ciro primleri ve dönem sonunda yapılan </a:t>
          </a:r>
          <a:r>
            <a:rPr lang="tr-TR" sz="2000" dirty="0" err="1" smtClean="0">
              <a:latin typeface="Times New Roman" panose="02020603050405020304" pitchFamily="18" charset="0"/>
              <a:cs typeface="Times New Roman" panose="02020603050405020304" pitchFamily="18" charset="0"/>
            </a:rPr>
            <a:t>iskontolar</a:t>
          </a:r>
          <a:r>
            <a:rPr lang="tr-TR" sz="2000" dirty="0" smtClean="0">
              <a:latin typeface="Times New Roman" panose="02020603050405020304" pitchFamily="18" charset="0"/>
              <a:cs typeface="Times New Roman" panose="02020603050405020304" pitchFamily="18" charset="0"/>
            </a:rPr>
            <a:t> nedeniyle KDV ilk teslim veya hizmetin yapıldığı tarihte bu işlem için geçerli olan KDV oranı uygulanmak suretiyle yapılmalıdır,</a:t>
          </a:r>
          <a:endParaRPr lang="tr-TR" sz="2000" dirty="0">
            <a:latin typeface="Times New Roman" panose="02020603050405020304" pitchFamily="18" charset="0"/>
            <a:cs typeface="Times New Roman" panose="02020603050405020304" pitchFamily="18" charset="0"/>
          </a:endParaRPr>
        </a:p>
      </dgm:t>
    </dgm:pt>
    <dgm:pt modelId="{1DA5A500-5EC5-44FC-A2C4-CFCE001C6945}" type="parTrans" cxnId="{87BBEF8D-A509-4E51-A788-C909B2401BF2}">
      <dgm:prSet/>
      <dgm:spPr/>
      <dgm:t>
        <a:bodyPr/>
        <a:lstStyle/>
        <a:p>
          <a:endParaRPr lang="tr-TR"/>
        </a:p>
      </dgm:t>
    </dgm:pt>
    <dgm:pt modelId="{A883693E-A0D7-4B24-AF32-62A354B28754}" type="sibTrans" cxnId="{87BBEF8D-A509-4E51-A788-C909B2401BF2}">
      <dgm:prSet/>
      <dgm:spPr/>
      <dgm:t>
        <a:bodyPr/>
        <a:lstStyle/>
        <a:p>
          <a:endParaRPr lang="tr-TR"/>
        </a:p>
      </dgm:t>
    </dgm:pt>
    <dgm:pt modelId="{BF9E6E26-8661-4624-8276-4310B639ABA4}">
      <dgm:prSet phldrT="[Metin]"/>
      <dgm:spPr/>
      <dgm:t>
        <a:bodyPr/>
        <a:lstStyle/>
        <a:p>
          <a:endParaRPr lang="tr-TR" dirty="0"/>
        </a:p>
      </dgm:t>
    </dgm:pt>
    <dgm:pt modelId="{582A00B9-7DCD-43B0-9B48-29FCCDB8457E}" type="sibTrans" cxnId="{0BE09799-0FEE-418D-8E49-618285411C58}">
      <dgm:prSet/>
      <dgm:spPr/>
      <dgm:t>
        <a:bodyPr/>
        <a:lstStyle/>
        <a:p>
          <a:endParaRPr lang="tr-TR"/>
        </a:p>
      </dgm:t>
    </dgm:pt>
    <dgm:pt modelId="{0DD4665D-E0DF-4A5F-B7E4-992182BD9231}" type="parTrans" cxnId="{0BE09799-0FEE-418D-8E49-618285411C58}">
      <dgm:prSet/>
      <dgm:spPr/>
      <dgm:t>
        <a:bodyPr/>
        <a:lstStyle/>
        <a:p>
          <a:endParaRPr lang="tr-TR"/>
        </a:p>
      </dgm:t>
    </dgm:pt>
    <dgm:pt modelId="{9C419C25-6A90-4DCA-8EE1-071D366D5708}" type="pres">
      <dgm:prSet presAssocID="{1D9D3AE0-2F0F-4F6D-96D8-2BE06A6314D1}" presName="linearFlow" presStyleCnt="0">
        <dgm:presLayoutVars>
          <dgm:dir/>
          <dgm:animLvl val="lvl"/>
          <dgm:resizeHandles val="exact"/>
        </dgm:presLayoutVars>
      </dgm:prSet>
      <dgm:spPr/>
      <dgm:t>
        <a:bodyPr/>
        <a:lstStyle/>
        <a:p>
          <a:endParaRPr lang="tr-TR"/>
        </a:p>
      </dgm:t>
    </dgm:pt>
    <dgm:pt modelId="{1896F667-638A-4A86-B860-D32D7268A0E0}" type="pres">
      <dgm:prSet presAssocID="{BF9E6E26-8661-4624-8276-4310B639ABA4}" presName="composite" presStyleCnt="0"/>
      <dgm:spPr/>
    </dgm:pt>
    <dgm:pt modelId="{60017F36-CB6E-4947-B850-83758522AED1}" type="pres">
      <dgm:prSet presAssocID="{BF9E6E26-8661-4624-8276-4310B639ABA4}" presName="parentText" presStyleLbl="alignNode1" presStyleIdx="0" presStyleCnt="1" custAng="16200000" custLinFactNeighborX="0" custLinFactNeighborY="-28011">
        <dgm:presLayoutVars>
          <dgm:chMax val="1"/>
          <dgm:bulletEnabled val="1"/>
        </dgm:presLayoutVars>
      </dgm:prSet>
      <dgm:spPr/>
      <dgm:t>
        <a:bodyPr/>
        <a:lstStyle/>
        <a:p>
          <a:endParaRPr lang="tr-TR"/>
        </a:p>
      </dgm:t>
    </dgm:pt>
    <dgm:pt modelId="{F71A1DC7-960D-4A9C-B11F-D9EDDAF94374}" type="pres">
      <dgm:prSet presAssocID="{BF9E6E26-8661-4624-8276-4310B639ABA4}" presName="descendantText" presStyleLbl="alignAcc1" presStyleIdx="0" presStyleCnt="1">
        <dgm:presLayoutVars>
          <dgm:bulletEnabled val="1"/>
        </dgm:presLayoutVars>
      </dgm:prSet>
      <dgm:spPr/>
      <dgm:t>
        <a:bodyPr/>
        <a:lstStyle/>
        <a:p>
          <a:endParaRPr lang="tr-TR"/>
        </a:p>
      </dgm:t>
    </dgm:pt>
  </dgm:ptLst>
  <dgm:cxnLst>
    <dgm:cxn modelId="{16F6B6BB-7528-AA4D-8C62-382DA5162B74}" type="presOf" srcId="{BF9E6E26-8661-4624-8276-4310B639ABA4}" destId="{60017F36-CB6E-4947-B850-83758522AED1}" srcOrd="0" destOrd="0" presId="urn:microsoft.com/office/officeart/2005/8/layout/chevron2"/>
    <dgm:cxn modelId="{87BBEF8D-A509-4E51-A788-C909B2401BF2}" srcId="{BF9E6E26-8661-4624-8276-4310B639ABA4}" destId="{6DBE052B-B667-48F8-932A-A7EF2D40F60C}" srcOrd="0" destOrd="0" parTransId="{1DA5A500-5EC5-44FC-A2C4-CFCE001C6945}" sibTransId="{A883693E-A0D7-4B24-AF32-62A354B28754}"/>
    <dgm:cxn modelId="{31E0F96B-BF49-6E48-BC37-50A4A25A60B6}" type="presOf" srcId="{1D9D3AE0-2F0F-4F6D-96D8-2BE06A6314D1}" destId="{9C419C25-6A90-4DCA-8EE1-071D366D5708}" srcOrd="0" destOrd="0" presId="urn:microsoft.com/office/officeart/2005/8/layout/chevron2"/>
    <dgm:cxn modelId="{0BE09799-0FEE-418D-8E49-618285411C58}" srcId="{1D9D3AE0-2F0F-4F6D-96D8-2BE06A6314D1}" destId="{BF9E6E26-8661-4624-8276-4310B639ABA4}" srcOrd="0" destOrd="0" parTransId="{0DD4665D-E0DF-4A5F-B7E4-992182BD9231}" sibTransId="{582A00B9-7DCD-43B0-9B48-29FCCDB8457E}"/>
    <dgm:cxn modelId="{AF702FD2-CE65-5B45-9D7D-2803E2B76CF5}" type="presOf" srcId="{6DBE052B-B667-48F8-932A-A7EF2D40F60C}" destId="{F71A1DC7-960D-4A9C-B11F-D9EDDAF94374}" srcOrd="0" destOrd="0" presId="urn:microsoft.com/office/officeart/2005/8/layout/chevron2"/>
    <dgm:cxn modelId="{897DCA62-A1DD-D047-804F-888BCA2739FE}" type="presParOf" srcId="{9C419C25-6A90-4DCA-8EE1-071D366D5708}" destId="{1896F667-638A-4A86-B860-D32D7268A0E0}" srcOrd="0" destOrd="0" presId="urn:microsoft.com/office/officeart/2005/8/layout/chevron2"/>
    <dgm:cxn modelId="{5308530D-F9D8-6441-BA51-CC4995D20911}" type="presParOf" srcId="{1896F667-638A-4A86-B860-D32D7268A0E0}" destId="{60017F36-CB6E-4947-B850-83758522AED1}" srcOrd="0" destOrd="0" presId="urn:microsoft.com/office/officeart/2005/8/layout/chevron2"/>
    <dgm:cxn modelId="{ABFD8074-62F9-B34C-BFA6-7335D3BD1C1E}" type="presParOf" srcId="{1896F667-638A-4A86-B860-D32D7268A0E0}" destId="{F71A1DC7-960D-4A9C-B11F-D9EDDAF94374}"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9D3AE0-2F0F-4F6D-96D8-2BE06A6314D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6DBE052B-B667-48F8-932A-A7EF2D40F60C}">
      <dgm:prSet custT="1"/>
      <dgm:spPr/>
      <dgm:t>
        <a:bodyPr/>
        <a:lstStyle/>
        <a:p>
          <a:pPr algn="just"/>
          <a:r>
            <a:rPr lang="tr-TR" sz="2000" dirty="0" smtClean="0">
              <a:latin typeface="Times New Roman" panose="02020603050405020304" pitchFamily="18" charset="0"/>
              <a:cs typeface="Times New Roman" panose="02020603050405020304" pitchFamily="18" charset="0"/>
            </a:rPr>
            <a:t>Kur farklarında KDV hesap dönemi sonunda değil borcun/alacağın kapatıldığı (fiilen ödendiği) dönemde yapılmalıdır,</a:t>
          </a:r>
          <a:endParaRPr lang="tr-TR" sz="2000" dirty="0">
            <a:latin typeface="Times New Roman" panose="02020603050405020304" pitchFamily="18" charset="0"/>
            <a:cs typeface="Times New Roman" panose="02020603050405020304" pitchFamily="18" charset="0"/>
          </a:endParaRPr>
        </a:p>
      </dgm:t>
    </dgm:pt>
    <dgm:pt modelId="{1DA5A500-5EC5-44FC-A2C4-CFCE001C6945}" type="parTrans" cxnId="{87BBEF8D-A509-4E51-A788-C909B2401BF2}">
      <dgm:prSet/>
      <dgm:spPr/>
      <dgm:t>
        <a:bodyPr/>
        <a:lstStyle/>
        <a:p>
          <a:endParaRPr lang="tr-TR"/>
        </a:p>
      </dgm:t>
    </dgm:pt>
    <dgm:pt modelId="{A883693E-A0D7-4B24-AF32-62A354B28754}" type="sibTrans" cxnId="{87BBEF8D-A509-4E51-A788-C909B2401BF2}">
      <dgm:prSet/>
      <dgm:spPr/>
      <dgm:t>
        <a:bodyPr/>
        <a:lstStyle/>
        <a:p>
          <a:endParaRPr lang="tr-TR"/>
        </a:p>
      </dgm:t>
    </dgm:pt>
    <dgm:pt modelId="{BF9E6E26-8661-4624-8276-4310B639ABA4}">
      <dgm:prSet phldrT="[Metin]"/>
      <dgm:spPr/>
      <dgm:t>
        <a:bodyPr/>
        <a:lstStyle/>
        <a:p>
          <a:endParaRPr lang="tr-TR" dirty="0"/>
        </a:p>
      </dgm:t>
    </dgm:pt>
    <dgm:pt modelId="{582A00B9-7DCD-43B0-9B48-29FCCDB8457E}" type="sibTrans" cxnId="{0BE09799-0FEE-418D-8E49-618285411C58}">
      <dgm:prSet/>
      <dgm:spPr/>
      <dgm:t>
        <a:bodyPr/>
        <a:lstStyle/>
        <a:p>
          <a:endParaRPr lang="tr-TR"/>
        </a:p>
      </dgm:t>
    </dgm:pt>
    <dgm:pt modelId="{0DD4665D-E0DF-4A5F-B7E4-992182BD9231}" type="parTrans" cxnId="{0BE09799-0FEE-418D-8E49-618285411C58}">
      <dgm:prSet/>
      <dgm:spPr/>
      <dgm:t>
        <a:bodyPr/>
        <a:lstStyle/>
        <a:p>
          <a:endParaRPr lang="tr-TR"/>
        </a:p>
      </dgm:t>
    </dgm:pt>
    <dgm:pt modelId="{9C419C25-6A90-4DCA-8EE1-071D366D5708}" type="pres">
      <dgm:prSet presAssocID="{1D9D3AE0-2F0F-4F6D-96D8-2BE06A6314D1}" presName="linearFlow" presStyleCnt="0">
        <dgm:presLayoutVars>
          <dgm:dir/>
          <dgm:animLvl val="lvl"/>
          <dgm:resizeHandles val="exact"/>
        </dgm:presLayoutVars>
      </dgm:prSet>
      <dgm:spPr/>
      <dgm:t>
        <a:bodyPr/>
        <a:lstStyle/>
        <a:p>
          <a:endParaRPr lang="tr-TR"/>
        </a:p>
      </dgm:t>
    </dgm:pt>
    <dgm:pt modelId="{1896F667-638A-4A86-B860-D32D7268A0E0}" type="pres">
      <dgm:prSet presAssocID="{BF9E6E26-8661-4624-8276-4310B639ABA4}" presName="composite" presStyleCnt="0"/>
      <dgm:spPr/>
    </dgm:pt>
    <dgm:pt modelId="{60017F36-CB6E-4947-B850-83758522AED1}" type="pres">
      <dgm:prSet presAssocID="{BF9E6E26-8661-4624-8276-4310B639ABA4}" presName="parentText" presStyleLbl="alignNode1" presStyleIdx="0" presStyleCnt="1" custAng="16200000" custLinFactNeighborX="0" custLinFactNeighborY="-28011">
        <dgm:presLayoutVars>
          <dgm:chMax val="1"/>
          <dgm:bulletEnabled val="1"/>
        </dgm:presLayoutVars>
      </dgm:prSet>
      <dgm:spPr/>
      <dgm:t>
        <a:bodyPr/>
        <a:lstStyle/>
        <a:p>
          <a:endParaRPr lang="tr-TR"/>
        </a:p>
      </dgm:t>
    </dgm:pt>
    <dgm:pt modelId="{F71A1DC7-960D-4A9C-B11F-D9EDDAF94374}" type="pres">
      <dgm:prSet presAssocID="{BF9E6E26-8661-4624-8276-4310B639ABA4}" presName="descendantText" presStyleLbl="alignAcc1" presStyleIdx="0" presStyleCnt="1">
        <dgm:presLayoutVars>
          <dgm:bulletEnabled val="1"/>
        </dgm:presLayoutVars>
      </dgm:prSet>
      <dgm:spPr/>
      <dgm:t>
        <a:bodyPr/>
        <a:lstStyle/>
        <a:p>
          <a:endParaRPr lang="tr-TR"/>
        </a:p>
      </dgm:t>
    </dgm:pt>
  </dgm:ptLst>
  <dgm:cxnLst>
    <dgm:cxn modelId="{9A348635-DB6D-8F42-9AB5-781E71919C51}" type="presOf" srcId="{BF9E6E26-8661-4624-8276-4310B639ABA4}" destId="{60017F36-CB6E-4947-B850-83758522AED1}" srcOrd="0" destOrd="0" presId="urn:microsoft.com/office/officeart/2005/8/layout/chevron2"/>
    <dgm:cxn modelId="{1C8BB1C6-1FF1-7448-B9B9-92E3D4C4A2E1}" type="presOf" srcId="{6DBE052B-B667-48F8-932A-A7EF2D40F60C}" destId="{F71A1DC7-960D-4A9C-B11F-D9EDDAF94374}" srcOrd="0" destOrd="0" presId="urn:microsoft.com/office/officeart/2005/8/layout/chevron2"/>
    <dgm:cxn modelId="{87BBEF8D-A509-4E51-A788-C909B2401BF2}" srcId="{BF9E6E26-8661-4624-8276-4310B639ABA4}" destId="{6DBE052B-B667-48F8-932A-A7EF2D40F60C}" srcOrd="0" destOrd="0" parTransId="{1DA5A500-5EC5-44FC-A2C4-CFCE001C6945}" sibTransId="{A883693E-A0D7-4B24-AF32-62A354B28754}"/>
    <dgm:cxn modelId="{0BE09799-0FEE-418D-8E49-618285411C58}" srcId="{1D9D3AE0-2F0F-4F6D-96D8-2BE06A6314D1}" destId="{BF9E6E26-8661-4624-8276-4310B639ABA4}" srcOrd="0" destOrd="0" parTransId="{0DD4665D-E0DF-4A5F-B7E4-992182BD9231}" sibTransId="{582A00B9-7DCD-43B0-9B48-29FCCDB8457E}"/>
    <dgm:cxn modelId="{1D99A8F5-CC4B-3A4C-8EEE-1BA125D64B1E}" type="presOf" srcId="{1D9D3AE0-2F0F-4F6D-96D8-2BE06A6314D1}" destId="{9C419C25-6A90-4DCA-8EE1-071D366D5708}" srcOrd="0" destOrd="0" presId="urn:microsoft.com/office/officeart/2005/8/layout/chevron2"/>
    <dgm:cxn modelId="{98A31F54-37ED-9147-BE80-7B1106CF0E61}" type="presParOf" srcId="{9C419C25-6A90-4DCA-8EE1-071D366D5708}" destId="{1896F667-638A-4A86-B860-D32D7268A0E0}" srcOrd="0" destOrd="0" presId="urn:microsoft.com/office/officeart/2005/8/layout/chevron2"/>
    <dgm:cxn modelId="{6D91220C-1270-E54D-8A01-EA2AE43A341D}" type="presParOf" srcId="{1896F667-638A-4A86-B860-D32D7268A0E0}" destId="{60017F36-CB6E-4947-B850-83758522AED1}" srcOrd="0" destOrd="0" presId="urn:microsoft.com/office/officeart/2005/8/layout/chevron2"/>
    <dgm:cxn modelId="{DCF587E8-72EE-CF43-9897-577EA1953410}" type="presParOf" srcId="{1896F667-638A-4A86-B860-D32D7268A0E0}" destId="{F71A1DC7-960D-4A9C-B11F-D9EDDAF94374}"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D9D3AE0-2F0F-4F6D-96D8-2BE06A6314D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6DBE052B-B667-48F8-932A-A7EF2D40F60C}">
      <dgm:prSet custT="1"/>
      <dgm:spPr/>
      <dgm:t>
        <a:bodyPr/>
        <a:lstStyle/>
        <a:p>
          <a:pPr algn="just"/>
          <a:r>
            <a:rPr lang="tr-TR" sz="2000" dirty="0" smtClean="0">
              <a:latin typeface="Times New Roman" panose="02020603050405020304" pitchFamily="18" charset="0"/>
              <a:cs typeface="Times New Roman" panose="02020603050405020304" pitchFamily="18" charset="0"/>
            </a:rPr>
            <a:t>Binek otomobillerine ait KDV indirilemeyecektir.</a:t>
          </a:r>
          <a:endParaRPr lang="tr-TR" sz="1800" dirty="0">
            <a:latin typeface="Times New Roman" panose="02020603050405020304" pitchFamily="18" charset="0"/>
            <a:cs typeface="Times New Roman" panose="02020603050405020304" pitchFamily="18" charset="0"/>
          </a:endParaRPr>
        </a:p>
      </dgm:t>
    </dgm:pt>
    <dgm:pt modelId="{1DA5A500-5EC5-44FC-A2C4-CFCE001C6945}" type="parTrans" cxnId="{87BBEF8D-A509-4E51-A788-C909B2401BF2}">
      <dgm:prSet/>
      <dgm:spPr/>
      <dgm:t>
        <a:bodyPr/>
        <a:lstStyle/>
        <a:p>
          <a:endParaRPr lang="tr-TR"/>
        </a:p>
      </dgm:t>
    </dgm:pt>
    <dgm:pt modelId="{A883693E-A0D7-4B24-AF32-62A354B28754}" type="sibTrans" cxnId="{87BBEF8D-A509-4E51-A788-C909B2401BF2}">
      <dgm:prSet/>
      <dgm:spPr/>
      <dgm:t>
        <a:bodyPr/>
        <a:lstStyle/>
        <a:p>
          <a:endParaRPr lang="tr-TR"/>
        </a:p>
      </dgm:t>
    </dgm:pt>
    <dgm:pt modelId="{BF9E6E26-8661-4624-8276-4310B639ABA4}">
      <dgm:prSet phldrT="[Metin]"/>
      <dgm:spPr/>
      <dgm:t>
        <a:bodyPr/>
        <a:lstStyle/>
        <a:p>
          <a:endParaRPr lang="tr-TR" dirty="0"/>
        </a:p>
      </dgm:t>
    </dgm:pt>
    <dgm:pt modelId="{582A00B9-7DCD-43B0-9B48-29FCCDB8457E}" type="sibTrans" cxnId="{0BE09799-0FEE-418D-8E49-618285411C58}">
      <dgm:prSet/>
      <dgm:spPr/>
      <dgm:t>
        <a:bodyPr/>
        <a:lstStyle/>
        <a:p>
          <a:endParaRPr lang="tr-TR"/>
        </a:p>
      </dgm:t>
    </dgm:pt>
    <dgm:pt modelId="{0DD4665D-E0DF-4A5F-B7E4-992182BD9231}" type="parTrans" cxnId="{0BE09799-0FEE-418D-8E49-618285411C58}">
      <dgm:prSet/>
      <dgm:spPr/>
      <dgm:t>
        <a:bodyPr/>
        <a:lstStyle/>
        <a:p>
          <a:endParaRPr lang="tr-TR"/>
        </a:p>
      </dgm:t>
    </dgm:pt>
    <dgm:pt modelId="{9C419C25-6A90-4DCA-8EE1-071D366D5708}" type="pres">
      <dgm:prSet presAssocID="{1D9D3AE0-2F0F-4F6D-96D8-2BE06A6314D1}" presName="linearFlow" presStyleCnt="0">
        <dgm:presLayoutVars>
          <dgm:dir/>
          <dgm:animLvl val="lvl"/>
          <dgm:resizeHandles val="exact"/>
        </dgm:presLayoutVars>
      </dgm:prSet>
      <dgm:spPr/>
      <dgm:t>
        <a:bodyPr/>
        <a:lstStyle/>
        <a:p>
          <a:endParaRPr lang="tr-TR"/>
        </a:p>
      </dgm:t>
    </dgm:pt>
    <dgm:pt modelId="{1896F667-638A-4A86-B860-D32D7268A0E0}" type="pres">
      <dgm:prSet presAssocID="{BF9E6E26-8661-4624-8276-4310B639ABA4}" presName="composite" presStyleCnt="0"/>
      <dgm:spPr/>
    </dgm:pt>
    <dgm:pt modelId="{60017F36-CB6E-4947-B850-83758522AED1}" type="pres">
      <dgm:prSet presAssocID="{BF9E6E26-8661-4624-8276-4310B639ABA4}" presName="parentText" presStyleLbl="alignNode1" presStyleIdx="0" presStyleCnt="1" custAng="16200000" custLinFactNeighborX="0" custLinFactNeighborY="-28011">
        <dgm:presLayoutVars>
          <dgm:chMax val="1"/>
          <dgm:bulletEnabled val="1"/>
        </dgm:presLayoutVars>
      </dgm:prSet>
      <dgm:spPr/>
      <dgm:t>
        <a:bodyPr/>
        <a:lstStyle/>
        <a:p>
          <a:endParaRPr lang="tr-TR"/>
        </a:p>
      </dgm:t>
    </dgm:pt>
    <dgm:pt modelId="{F71A1DC7-960D-4A9C-B11F-D9EDDAF94374}" type="pres">
      <dgm:prSet presAssocID="{BF9E6E26-8661-4624-8276-4310B639ABA4}" presName="descendantText" presStyleLbl="alignAcc1" presStyleIdx="0" presStyleCnt="1">
        <dgm:presLayoutVars>
          <dgm:bulletEnabled val="1"/>
        </dgm:presLayoutVars>
      </dgm:prSet>
      <dgm:spPr/>
      <dgm:t>
        <a:bodyPr/>
        <a:lstStyle/>
        <a:p>
          <a:endParaRPr lang="tr-TR"/>
        </a:p>
      </dgm:t>
    </dgm:pt>
  </dgm:ptLst>
  <dgm:cxnLst>
    <dgm:cxn modelId="{8FBA53B0-C759-674C-943A-609841E6A1D5}" type="presOf" srcId="{1D9D3AE0-2F0F-4F6D-96D8-2BE06A6314D1}" destId="{9C419C25-6A90-4DCA-8EE1-071D366D5708}" srcOrd="0" destOrd="0" presId="urn:microsoft.com/office/officeart/2005/8/layout/chevron2"/>
    <dgm:cxn modelId="{1124DBA4-EE59-D048-B1CC-A2AB13A26CD2}" type="presOf" srcId="{6DBE052B-B667-48F8-932A-A7EF2D40F60C}" destId="{F71A1DC7-960D-4A9C-B11F-D9EDDAF94374}" srcOrd="0" destOrd="0" presId="urn:microsoft.com/office/officeart/2005/8/layout/chevron2"/>
    <dgm:cxn modelId="{87BBEF8D-A509-4E51-A788-C909B2401BF2}" srcId="{BF9E6E26-8661-4624-8276-4310B639ABA4}" destId="{6DBE052B-B667-48F8-932A-A7EF2D40F60C}" srcOrd="0" destOrd="0" parTransId="{1DA5A500-5EC5-44FC-A2C4-CFCE001C6945}" sibTransId="{A883693E-A0D7-4B24-AF32-62A354B28754}"/>
    <dgm:cxn modelId="{0BE09799-0FEE-418D-8E49-618285411C58}" srcId="{1D9D3AE0-2F0F-4F6D-96D8-2BE06A6314D1}" destId="{BF9E6E26-8661-4624-8276-4310B639ABA4}" srcOrd="0" destOrd="0" parTransId="{0DD4665D-E0DF-4A5F-B7E4-992182BD9231}" sibTransId="{582A00B9-7DCD-43B0-9B48-29FCCDB8457E}"/>
    <dgm:cxn modelId="{1C299CBD-48A3-BF47-8FAF-BBB4A7BF5E01}" type="presOf" srcId="{BF9E6E26-8661-4624-8276-4310B639ABA4}" destId="{60017F36-CB6E-4947-B850-83758522AED1}" srcOrd="0" destOrd="0" presId="urn:microsoft.com/office/officeart/2005/8/layout/chevron2"/>
    <dgm:cxn modelId="{BECE9D4C-332A-3B46-AAEB-10B209906FA5}" type="presParOf" srcId="{9C419C25-6A90-4DCA-8EE1-071D366D5708}" destId="{1896F667-638A-4A86-B860-D32D7268A0E0}" srcOrd="0" destOrd="0" presId="urn:microsoft.com/office/officeart/2005/8/layout/chevron2"/>
    <dgm:cxn modelId="{BB1F450E-A996-7E4E-A186-1D938583673B}" type="presParOf" srcId="{1896F667-638A-4A86-B860-D32D7268A0E0}" destId="{60017F36-CB6E-4947-B850-83758522AED1}" srcOrd="0" destOrd="0" presId="urn:microsoft.com/office/officeart/2005/8/layout/chevron2"/>
    <dgm:cxn modelId="{3B5576C9-EA10-964D-90DE-BEC49071F96D}" type="presParOf" srcId="{1896F667-638A-4A86-B860-D32D7268A0E0}" destId="{F71A1DC7-960D-4A9C-B11F-D9EDDAF943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9D3AE0-2F0F-4F6D-96D8-2BE06A6314D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6DBE052B-B667-48F8-932A-A7EF2D40F60C}">
      <dgm:prSet custT="1"/>
      <dgm:spPr/>
      <dgm:t>
        <a:bodyPr/>
        <a:lstStyle/>
        <a:p>
          <a:pPr algn="just"/>
          <a:r>
            <a:rPr lang="tr-TR" sz="2000" dirty="0" smtClean="0">
              <a:latin typeface="Times New Roman" panose="02020603050405020304" pitchFamily="18" charset="0"/>
              <a:cs typeface="Times New Roman" panose="02020603050405020304" pitchFamily="18" charset="0"/>
            </a:rPr>
            <a:t>KDV </a:t>
          </a:r>
          <a:r>
            <a:rPr lang="tr-TR" sz="2000" dirty="0" err="1" smtClean="0">
              <a:latin typeface="Times New Roman" panose="02020603050405020304" pitchFamily="18" charset="0"/>
              <a:cs typeface="Times New Roman" panose="02020603050405020304" pitchFamily="18" charset="0"/>
            </a:rPr>
            <a:t>tevkifatına</a:t>
          </a:r>
          <a:r>
            <a:rPr lang="tr-TR" sz="2000" dirty="0" smtClean="0">
              <a:latin typeface="Times New Roman" panose="02020603050405020304" pitchFamily="18" charset="0"/>
              <a:cs typeface="Times New Roman" panose="02020603050405020304" pitchFamily="18" charset="0"/>
            </a:rPr>
            <a:t> tabi işlemlerin kontrolü yapılmalıdır. </a:t>
          </a:r>
          <a:endParaRPr lang="tr-TR" sz="1800" dirty="0">
            <a:latin typeface="Times New Roman" panose="02020603050405020304" pitchFamily="18" charset="0"/>
            <a:cs typeface="Times New Roman" panose="02020603050405020304" pitchFamily="18" charset="0"/>
          </a:endParaRPr>
        </a:p>
      </dgm:t>
    </dgm:pt>
    <dgm:pt modelId="{1DA5A500-5EC5-44FC-A2C4-CFCE001C6945}" type="parTrans" cxnId="{87BBEF8D-A509-4E51-A788-C909B2401BF2}">
      <dgm:prSet/>
      <dgm:spPr/>
      <dgm:t>
        <a:bodyPr/>
        <a:lstStyle/>
        <a:p>
          <a:endParaRPr lang="tr-TR"/>
        </a:p>
      </dgm:t>
    </dgm:pt>
    <dgm:pt modelId="{A883693E-A0D7-4B24-AF32-62A354B28754}" type="sibTrans" cxnId="{87BBEF8D-A509-4E51-A788-C909B2401BF2}">
      <dgm:prSet/>
      <dgm:spPr/>
      <dgm:t>
        <a:bodyPr/>
        <a:lstStyle/>
        <a:p>
          <a:endParaRPr lang="tr-TR"/>
        </a:p>
      </dgm:t>
    </dgm:pt>
    <dgm:pt modelId="{BF9E6E26-8661-4624-8276-4310B639ABA4}">
      <dgm:prSet phldrT="[Metin]"/>
      <dgm:spPr/>
      <dgm:t>
        <a:bodyPr/>
        <a:lstStyle/>
        <a:p>
          <a:endParaRPr lang="tr-TR" dirty="0"/>
        </a:p>
      </dgm:t>
    </dgm:pt>
    <dgm:pt modelId="{582A00B9-7DCD-43B0-9B48-29FCCDB8457E}" type="sibTrans" cxnId="{0BE09799-0FEE-418D-8E49-618285411C58}">
      <dgm:prSet/>
      <dgm:spPr/>
      <dgm:t>
        <a:bodyPr/>
        <a:lstStyle/>
        <a:p>
          <a:endParaRPr lang="tr-TR"/>
        </a:p>
      </dgm:t>
    </dgm:pt>
    <dgm:pt modelId="{0DD4665D-E0DF-4A5F-B7E4-992182BD9231}" type="parTrans" cxnId="{0BE09799-0FEE-418D-8E49-618285411C58}">
      <dgm:prSet/>
      <dgm:spPr/>
      <dgm:t>
        <a:bodyPr/>
        <a:lstStyle/>
        <a:p>
          <a:endParaRPr lang="tr-TR"/>
        </a:p>
      </dgm:t>
    </dgm:pt>
    <dgm:pt modelId="{9C419C25-6A90-4DCA-8EE1-071D366D5708}" type="pres">
      <dgm:prSet presAssocID="{1D9D3AE0-2F0F-4F6D-96D8-2BE06A6314D1}" presName="linearFlow" presStyleCnt="0">
        <dgm:presLayoutVars>
          <dgm:dir/>
          <dgm:animLvl val="lvl"/>
          <dgm:resizeHandles val="exact"/>
        </dgm:presLayoutVars>
      </dgm:prSet>
      <dgm:spPr/>
      <dgm:t>
        <a:bodyPr/>
        <a:lstStyle/>
        <a:p>
          <a:endParaRPr lang="tr-TR"/>
        </a:p>
      </dgm:t>
    </dgm:pt>
    <dgm:pt modelId="{1896F667-638A-4A86-B860-D32D7268A0E0}" type="pres">
      <dgm:prSet presAssocID="{BF9E6E26-8661-4624-8276-4310B639ABA4}" presName="composite" presStyleCnt="0"/>
      <dgm:spPr/>
    </dgm:pt>
    <dgm:pt modelId="{60017F36-CB6E-4947-B850-83758522AED1}" type="pres">
      <dgm:prSet presAssocID="{BF9E6E26-8661-4624-8276-4310B639ABA4}" presName="parentText" presStyleLbl="alignNode1" presStyleIdx="0" presStyleCnt="1" custAng="16200000" custLinFactNeighborX="0" custLinFactNeighborY="-28011">
        <dgm:presLayoutVars>
          <dgm:chMax val="1"/>
          <dgm:bulletEnabled val="1"/>
        </dgm:presLayoutVars>
      </dgm:prSet>
      <dgm:spPr/>
      <dgm:t>
        <a:bodyPr/>
        <a:lstStyle/>
        <a:p>
          <a:endParaRPr lang="tr-TR"/>
        </a:p>
      </dgm:t>
    </dgm:pt>
    <dgm:pt modelId="{F71A1DC7-960D-4A9C-B11F-D9EDDAF94374}" type="pres">
      <dgm:prSet presAssocID="{BF9E6E26-8661-4624-8276-4310B639ABA4}" presName="descendantText" presStyleLbl="alignAcc1" presStyleIdx="0" presStyleCnt="1">
        <dgm:presLayoutVars>
          <dgm:bulletEnabled val="1"/>
        </dgm:presLayoutVars>
      </dgm:prSet>
      <dgm:spPr/>
      <dgm:t>
        <a:bodyPr/>
        <a:lstStyle/>
        <a:p>
          <a:endParaRPr lang="tr-TR"/>
        </a:p>
      </dgm:t>
    </dgm:pt>
  </dgm:ptLst>
  <dgm:cxnLst>
    <dgm:cxn modelId="{9E65316D-812A-D14A-9216-9EA7E17DCF89}" type="presOf" srcId="{BF9E6E26-8661-4624-8276-4310B639ABA4}" destId="{60017F36-CB6E-4947-B850-83758522AED1}" srcOrd="0" destOrd="0" presId="urn:microsoft.com/office/officeart/2005/8/layout/chevron2"/>
    <dgm:cxn modelId="{87BBEF8D-A509-4E51-A788-C909B2401BF2}" srcId="{BF9E6E26-8661-4624-8276-4310B639ABA4}" destId="{6DBE052B-B667-48F8-932A-A7EF2D40F60C}" srcOrd="0" destOrd="0" parTransId="{1DA5A500-5EC5-44FC-A2C4-CFCE001C6945}" sibTransId="{A883693E-A0D7-4B24-AF32-62A354B28754}"/>
    <dgm:cxn modelId="{A3F911B8-D695-9A48-A1D8-D851153631DD}" type="presOf" srcId="{6DBE052B-B667-48F8-932A-A7EF2D40F60C}" destId="{F71A1DC7-960D-4A9C-B11F-D9EDDAF94374}" srcOrd="0" destOrd="0" presId="urn:microsoft.com/office/officeart/2005/8/layout/chevron2"/>
    <dgm:cxn modelId="{0BE09799-0FEE-418D-8E49-618285411C58}" srcId="{1D9D3AE0-2F0F-4F6D-96D8-2BE06A6314D1}" destId="{BF9E6E26-8661-4624-8276-4310B639ABA4}" srcOrd="0" destOrd="0" parTransId="{0DD4665D-E0DF-4A5F-B7E4-992182BD9231}" sibTransId="{582A00B9-7DCD-43B0-9B48-29FCCDB8457E}"/>
    <dgm:cxn modelId="{C86504C5-5C74-0E49-95C1-F83DB2CF8190}" type="presOf" srcId="{1D9D3AE0-2F0F-4F6D-96D8-2BE06A6314D1}" destId="{9C419C25-6A90-4DCA-8EE1-071D366D5708}" srcOrd="0" destOrd="0" presId="urn:microsoft.com/office/officeart/2005/8/layout/chevron2"/>
    <dgm:cxn modelId="{84D99823-96BC-F141-9A8E-F307CBA095AE}" type="presParOf" srcId="{9C419C25-6A90-4DCA-8EE1-071D366D5708}" destId="{1896F667-638A-4A86-B860-D32D7268A0E0}" srcOrd="0" destOrd="0" presId="urn:microsoft.com/office/officeart/2005/8/layout/chevron2"/>
    <dgm:cxn modelId="{19B03023-5EEF-BC48-9FAD-E871ECC691F0}" type="presParOf" srcId="{1896F667-638A-4A86-B860-D32D7268A0E0}" destId="{60017F36-CB6E-4947-B850-83758522AED1}" srcOrd="0" destOrd="0" presId="urn:microsoft.com/office/officeart/2005/8/layout/chevron2"/>
    <dgm:cxn modelId="{7C7422FB-121B-B74D-94C5-B1FFFC732FA1}" type="presParOf" srcId="{1896F667-638A-4A86-B860-D32D7268A0E0}" destId="{F71A1DC7-960D-4A9C-B11F-D9EDDAF9437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9D3AE0-2F0F-4F6D-96D8-2BE06A6314D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6DBE052B-B667-48F8-932A-A7EF2D40F60C}">
      <dgm:prSet custT="1"/>
      <dgm:spPr/>
      <dgm:t>
        <a:bodyPr/>
        <a:lstStyle/>
        <a:p>
          <a:pPr algn="just"/>
          <a:r>
            <a:rPr lang="tr-TR" sz="2000" dirty="0" smtClean="0">
              <a:latin typeface="Times New Roman" panose="02020603050405020304" pitchFamily="18" charset="0"/>
              <a:cs typeface="Times New Roman" panose="02020603050405020304" pitchFamily="18" charset="0"/>
            </a:rPr>
            <a:t>Önceki yıla ait faturalardaki KDV izleyen yılın beyannamesinde indirilemez.</a:t>
          </a:r>
          <a:endParaRPr lang="tr-TR" sz="1800" dirty="0">
            <a:latin typeface="Times New Roman" panose="02020603050405020304" pitchFamily="18" charset="0"/>
            <a:cs typeface="Times New Roman" panose="02020603050405020304" pitchFamily="18" charset="0"/>
          </a:endParaRPr>
        </a:p>
      </dgm:t>
    </dgm:pt>
    <dgm:pt modelId="{1DA5A500-5EC5-44FC-A2C4-CFCE001C6945}" type="parTrans" cxnId="{87BBEF8D-A509-4E51-A788-C909B2401BF2}">
      <dgm:prSet/>
      <dgm:spPr/>
      <dgm:t>
        <a:bodyPr/>
        <a:lstStyle/>
        <a:p>
          <a:endParaRPr lang="tr-TR"/>
        </a:p>
      </dgm:t>
    </dgm:pt>
    <dgm:pt modelId="{A883693E-A0D7-4B24-AF32-62A354B28754}" type="sibTrans" cxnId="{87BBEF8D-A509-4E51-A788-C909B2401BF2}">
      <dgm:prSet/>
      <dgm:spPr/>
      <dgm:t>
        <a:bodyPr/>
        <a:lstStyle/>
        <a:p>
          <a:endParaRPr lang="tr-TR"/>
        </a:p>
      </dgm:t>
    </dgm:pt>
    <dgm:pt modelId="{BF9E6E26-8661-4624-8276-4310B639ABA4}">
      <dgm:prSet phldrT="[Metin]"/>
      <dgm:spPr/>
      <dgm:t>
        <a:bodyPr/>
        <a:lstStyle/>
        <a:p>
          <a:endParaRPr lang="tr-TR" dirty="0"/>
        </a:p>
      </dgm:t>
    </dgm:pt>
    <dgm:pt modelId="{582A00B9-7DCD-43B0-9B48-29FCCDB8457E}" type="sibTrans" cxnId="{0BE09799-0FEE-418D-8E49-618285411C58}">
      <dgm:prSet/>
      <dgm:spPr/>
      <dgm:t>
        <a:bodyPr/>
        <a:lstStyle/>
        <a:p>
          <a:endParaRPr lang="tr-TR"/>
        </a:p>
      </dgm:t>
    </dgm:pt>
    <dgm:pt modelId="{0DD4665D-E0DF-4A5F-B7E4-992182BD9231}" type="parTrans" cxnId="{0BE09799-0FEE-418D-8E49-618285411C58}">
      <dgm:prSet/>
      <dgm:spPr/>
      <dgm:t>
        <a:bodyPr/>
        <a:lstStyle/>
        <a:p>
          <a:endParaRPr lang="tr-TR"/>
        </a:p>
      </dgm:t>
    </dgm:pt>
    <dgm:pt modelId="{9C419C25-6A90-4DCA-8EE1-071D366D5708}" type="pres">
      <dgm:prSet presAssocID="{1D9D3AE0-2F0F-4F6D-96D8-2BE06A6314D1}" presName="linearFlow" presStyleCnt="0">
        <dgm:presLayoutVars>
          <dgm:dir/>
          <dgm:animLvl val="lvl"/>
          <dgm:resizeHandles val="exact"/>
        </dgm:presLayoutVars>
      </dgm:prSet>
      <dgm:spPr/>
      <dgm:t>
        <a:bodyPr/>
        <a:lstStyle/>
        <a:p>
          <a:endParaRPr lang="tr-TR"/>
        </a:p>
      </dgm:t>
    </dgm:pt>
    <dgm:pt modelId="{1896F667-638A-4A86-B860-D32D7268A0E0}" type="pres">
      <dgm:prSet presAssocID="{BF9E6E26-8661-4624-8276-4310B639ABA4}" presName="composite" presStyleCnt="0"/>
      <dgm:spPr/>
    </dgm:pt>
    <dgm:pt modelId="{60017F36-CB6E-4947-B850-83758522AED1}" type="pres">
      <dgm:prSet presAssocID="{BF9E6E26-8661-4624-8276-4310B639ABA4}" presName="parentText" presStyleLbl="alignNode1" presStyleIdx="0" presStyleCnt="1" custAng="16200000" custLinFactNeighborX="0" custLinFactNeighborY="-28011">
        <dgm:presLayoutVars>
          <dgm:chMax val="1"/>
          <dgm:bulletEnabled val="1"/>
        </dgm:presLayoutVars>
      </dgm:prSet>
      <dgm:spPr/>
      <dgm:t>
        <a:bodyPr/>
        <a:lstStyle/>
        <a:p>
          <a:endParaRPr lang="tr-TR"/>
        </a:p>
      </dgm:t>
    </dgm:pt>
    <dgm:pt modelId="{F71A1DC7-960D-4A9C-B11F-D9EDDAF94374}" type="pres">
      <dgm:prSet presAssocID="{BF9E6E26-8661-4624-8276-4310B639ABA4}" presName="descendantText" presStyleLbl="alignAcc1" presStyleIdx="0" presStyleCnt="1">
        <dgm:presLayoutVars>
          <dgm:bulletEnabled val="1"/>
        </dgm:presLayoutVars>
      </dgm:prSet>
      <dgm:spPr/>
      <dgm:t>
        <a:bodyPr/>
        <a:lstStyle/>
        <a:p>
          <a:endParaRPr lang="tr-TR"/>
        </a:p>
      </dgm:t>
    </dgm:pt>
  </dgm:ptLst>
  <dgm:cxnLst>
    <dgm:cxn modelId="{A95C4A9C-E47A-4549-87B1-7CA3060C5D6B}" type="presOf" srcId="{BF9E6E26-8661-4624-8276-4310B639ABA4}" destId="{60017F36-CB6E-4947-B850-83758522AED1}" srcOrd="0" destOrd="0" presId="urn:microsoft.com/office/officeart/2005/8/layout/chevron2"/>
    <dgm:cxn modelId="{87BBEF8D-A509-4E51-A788-C909B2401BF2}" srcId="{BF9E6E26-8661-4624-8276-4310B639ABA4}" destId="{6DBE052B-B667-48F8-932A-A7EF2D40F60C}" srcOrd="0" destOrd="0" parTransId="{1DA5A500-5EC5-44FC-A2C4-CFCE001C6945}" sibTransId="{A883693E-A0D7-4B24-AF32-62A354B28754}"/>
    <dgm:cxn modelId="{0BE09799-0FEE-418D-8E49-618285411C58}" srcId="{1D9D3AE0-2F0F-4F6D-96D8-2BE06A6314D1}" destId="{BF9E6E26-8661-4624-8276-4310B639ABA4}" srcOrd="0" destOrd="0" parTransId="{0DD4665D-E0DF-4A5F-B7E4-992182BD9231}" sibTransId="{582A00B9-7DCD-43B0-9B48-29FCCDB8457E}"/>
    <dgm:cxn modelId="{DED5AAE0-3EA4-0C43-A0EA-BA481FC07668}" type="presOf" srcId="{6DBE052B-B667-48F8-932A-A7EF2D40F60C}" destId="{F71A1DC7-960D-4A9C-B11F-D9EDDAF94374}" srcOrd="0" destOrd="0" presId="urn:microsoft.com/office/officeart/2005/8/layout/chevron2"/>
    <dgm:cxn modelId="{9B955344-BB31-A947-BFB4-39F5D700997D}" type="presOf" srcId="{1D9D3AE0-2F0F-4F6D-96D8-2BE06A6314D1}" destId="{9C419C25-6A90-4DCA-8EE1-071D366D5708}" srcOrd="0" destOrd="0" presId="urn:microsoft.com/office/officeart/2005/8/layout/chevron2"/>
    <dgm:cxn modelId="{64AA17FF-F0FA-8C41-9FF0-EBACFFAEBA75}" type="presParOf" srcId="{9C419C25-6A90-4DCA-8EE1-071D366D5708}" destId="{1896F667-638A-4A86-B860-D32D7268A0E0}" srcOrd="0" destOrd="0" presId="urn:microsoft.com/office/officeart/2005/8/layout/chevron2"/>
    <dgm:cxn modelId="{326632CB-ED5A-E94B-99C2-AAA186070CFA}" type="presParOf" srcId="{1896F667-638A-4A86-B860-D32D7268A0E0}" destId="{60017F36-CB6E-4947-B850-83758522AED1}" srcOrd="0" destOrd="0" presId="urn:microsoft.com/office/officeart/2005/8/layout/chevron2"/>
    <dgm:cxn modelId="{4E2C7546-E18E-9A43-BB7C-BE2C05B870A4}" type="presParOf" srcId="{1896F667-638A-4A86-B860-D32D7268A0E0}" destId="{F71A1DC7-960D-4A9C-B11F-D9EDDAF94374}"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761C7-84FC-4FA3-8CAA-16026494C5CB}"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tr-TR"/>
        </a:p>
      </dgm:t>
    </dgm:pt>
    <dgm:pt modelId="{6C758FAB-1525-4D58-A310-9E009F0EA0D7}">
      <dgm:prSet phldrT="[Metin]"/>
      <dgm:spPr/>
      <dgm:t>
        <a:bodyPr/>
        <a:lstStyle/>
        <a:p>
          <a:r>
            <a:rPr lang="tr-TR" dirty="0" smtClean="0"/>
            <a:t>VERGİ İNCELEMELERİNDE MÜKELLEF HAKLARI</a:t>
          </a:r>
          <a:endParaRPr lang="tr-TR" dirty="0"/>
        </a:p>
      </dgm:t>
    </dgm:pt>
    <dgm:pt modelId="{C4CD9D9A-38C1-4A52-A049-231B0B3EBA83}" type="parTrans" cxnId="{2CF472BE-E37D-4E24-851C-45BB3B5660B0}">
      <dgm:prSet/>
      <dgm:spPr/>
      <dgm:t>
        <a:bodyPr/>
        <a:lstStyle/>
        <a:p>
          <a:endParaRPr lang="tr-TR"/>
        </a:p>
      </dgm:t>
    </dgm:pt>
    <dgm:pt modelId="{E91D1D28-4396-4D6E-A420-4A02FAA3AD40}" type="sibTrans" cxnId="{2CF472BE-E37D-4E24-851C-45BB3B5660B0}">
      <dgm:prSet/>
      <dgm:spPr/>
      <dgm:t>
        <a:bodyPr/>
        <a:lstStyle/>
        <a:p>
          <a:endParaRPr lang="tr-TR"/>
        </a:p>
      </dgm:t>
    </dgm:pt>
    <dgm:pt modelId="{949D3C20-EA32-4112-996A-6DCA4039B3F6}">
      <dgm:prSet phldrT="[Metin]"/>
      <dgm:spPr/>
      <dgm:t>
        <a:bodyPr/>
        <a:lstStyle/>
        <a:p>
          <a:r>
            <a:rPr lang="tr-TR" dirty="0" smtClean="0"/>
            <a:t>İNCELEME SIRASINDAKİ HAKLAR</a:t>
          </a:r>
          <a:endParaRPr lang="tr-TR" dirty="0"/>
        </a:p>
      </dgm:t>
    </dgm:pt>
    <dgm:pt modelId="{7CDA2F6C-C6C5-4635-B9F0-9C244E019486}" type="parTrans" cxnId="{66C7DBBF-B0C9-4F2F-86F3-B3B82785D375}">
      <dgm:prSet/>
      <dgm:spPr/>
      <dgm:t>
        <a:bodyPr/>
        <a:lstStyle/>
        <a:p>
          <a:endParaRPr lang="tr-TR"/>
        </a:p>
      </dgm:t>
    </dgm:pt>
    <dgm:pt modelId="{E7411FEB-D59C-4CAF-BFAA-3079587D60C2}" type="sibTrans" cxnId="{66C7DBBF-B0C9-4F2F-86F3-B3B82785D375}">
      <dgm:prSet/>
      <dgm:spPr/>
      <dgm:t>
        <a:bodyPr/>
        <a:lstStyle/>
        <a:p>
          <a:endParaRPr lang="tr-TR"/>
        </a:p>
      </dgm:t>
    </dgm:pt>
    <dgm:pt modelId="{CF81BCB7-F497-46C4-8748-3BC5F77CC307}">
      <dgm:prSet phldrT="[Metin]"/>
      <dgm:spPr/>
      <dgm:t>
        <a:bodyPr/>
        <a:lstStyle/>
        <a:p>
          <a:r>
            <a:rPr lang="tr-TR" dirty="0" smtClean="0"/>
            <a:t>İNCELEME SONRASINDAKİ HAKLAR</a:t>
          </a:r>
          <a:endParaRPr lang="tr-TR" dirty="0"/>
        </a:p>
      </dgm:t>
    </dgm:pt>
    <dgm:pt modelId="{F357D4C7-8E0C-4168-BA4D-9B38A884B077}" type="parTrans" cxnId="{4ACC04B7-EEA7-4A9D-9126-C33E46DED24E}">
      <dgm:prSet/>
      <dgm:spPr/>
      <dgm:t>
        <a:bodyPr/>
        <a:lstStyle/>
        <a:p>
          <a:endParaRPr lang="tr-TR"/>
        </a:p>
      </dgm:t>
    </dgm:pt>
    <dgm:pt modelId="{455774BB-A688-4749-B7EE-EE227F9EAD97}" type="sibTrans" cxnId="{4ACC04B7-EEA7-4A9D-9126-C33E46DED24E}">
      <dgm:prSet/>
      <dgm:spPr/>
      <dgm:t>
        <a:bodyPr/>
        <a:lstStyle/>
        <a:p>
          <a:endParaRPr lang="tr-TR"/>
        </a:p>
      </dgm:t>
    </dgm:pt>
    <dgm:pt modelId="{9C279DF7-8193-46B5-BD16-913676A95640}" type="pres">
      <dgm:prSet presAssocID="{F7A761C7-84FC-4FA3-8CAA-16026494C5CB}" presName="hierChild1" presStyleCnt="0">
        <dgm:presLayoutVars>
          <dgm:chPref val="1"/>
          <dgm:dir/>
          <dgm:animOne val="branch"/>
          <dgm:animLvl val="lvl"/>
          <dgm:resizeHandles/>
        </dgm:presLayoutVars>
      </dgm:prSet>
      <dgm:spPr/>
      <dgm:t>
        <a:bodyPr/>
        <a:lstStyle/>
        <a:p>
          <a:endParaRPr lang="tr-TR"/>
        </a:p>
      </dgm:t>
    </dgm:pt>
    <dgm:pt modelId="{E92F0C5F-BB45-453A-97D8-4AEA517FC4BA}" type="pres">
      <dgm:prSet presAssocID="{6C758FAB-1525-4D58-A310-9E009F0EA0D7}" presName="hierRoot1" presStyleCnt="0"/>
      <dgm:spPr/>
    </dgm:pt>
    <dgm:pt modelId="{12F980D3-2B1E-49B2-9CD1-D3CEE6CA48E6}" type="pres">
      <dgm:prSet presAssocID="{6C758FAB-1525-4D58-A310-9E009F0EA0D7}" presName="composite" presStyleCnt="0"/>
      <dgm:spPr/>
    </dgm:pt>
    <dgm:pt modelId="{65067B26-9146-488C-B786-699A586B7043}" type="pres">
      <dgm:prSet presAssocID="{6C758FAB-1525-4D58-A310-9E009F0EA0D7}" presName="background" presStyleLbl="node0" presStyleIdx="0" presStyleCnt="1"/>
      <dgm:spPr/>
    </dgm:pt>
    <dgm:pt modelId="{9C17CF63-9593-4F6E-9D6C-CA1AFBC47369}" type="pres">
      <dgm:prSet presAssocID="{6C758FAB-1525-4D58-A310-9E009F0EA0D7}" presName="text" presStyleLbl="fgAcc0" presStyleIdx="0" presStyleCnt="1" custScaleX="231101">
        <dgm:presLayoutVars>
          <dgm:chPref val="3"/>
        </dgm:presLayoutVars>
      </dgm:prSet>
      <dgm:spPr/>
      <dgm:t>
        <a:bodyPr/>
        <a:lstStyle/>
        <a:p>
          <a:endParaRPr lang="tr-TR"/>
        </a:p>
      </dgm:t>
    </dgm:pt>
    <dgm:pt modelId="{668E2509-1EE4-4DAA-83EF-7133A8996D7B}" type="pres">
      <dgm:prSet presAssocID="{6C758FAB-1525-4D58-A310-9E009F0EA0D7}" presName="hierChild2" presStyleCnt="0"/>
      <dgm:spPr/>
    </dgm:pt>
    <dgm:pt modelId="{50AC8D6C-1924-4E7A-8324-8772AD730E6C}" type="pres">
      <dgm:prSet presAssocID="{7CDA2F6C-C6C5-4635-B9F0-9C244E019486}" presName="Name10" presStyleLbl="parChTrans1D2" presStyleIdx="0" presStyleCnt="2"/>
      <dgm:spPr/>
      <dgm:t>
        <a:bodyPr/>
        <a:lstStyle/>
        <a:p>
          <a:endParaRPr lang="tr-TR"/>
        </a:p>
      </dgm:t>
    </dgm:pt>
    <dgm:pt modelId="{DA8F92DC-FE6E-4423-BB97-3BB1537D2558}" type="pres">
      <dgm:prSet presAssocID="{949D3C20-EA32-4112-996A-6DCA4039B3F6}" presName="hierRoot2" presStyleCnt="0"/>
      <dgm:spPr/>
    </dgm:pt>
    <dgm:pt modelId="{3EE61AFB-F519-4FE9-94D8-5775731A32E2}" type="pres">
      <dgm:prSet presAssocID="{949D3C20-EA32-4112-996A-6DCA4039B3F6}" presName="composite2" presStyleCnt="0"/>
      <dgm:spPr/>
    </dgm:pt>
    <dgm:pt modelId="{F32B28D0-4FFA-4D9F-80B1-10AD4CD0D68F}" type="pres">
      <dgm:prSet presAssocID="{949D3C20-EA32-4112-996A-6DCA4039B3F6}" presName="background2" presStyleLbl="node2" presStyleIdx="0" presStyleCnt="2"/>
      <dgm:spPr/>
    </dgm:pt>
    <dgm:pt modelId="{04DC5CFB-662A-4610-A3C4-04D708F3C066}" type="pres">
      <dgm:prSet presAssocID="{949D3C20-EA32-4112-996A-6DCA4039B3F6}" presName="text2" presStyleLbl="fgAcc2" presStyleIdx="0" presStyleCnt="2" custScaleX="184269">
        <dgm:presLayoutVars>
          <dgm:chPref val="3"/>
        </dgm:presLayoutVars>
      </dgm:prSet>
      <dgm:spPr/>
      <dgm:t>
        <a:bodyPr/>
        <a:lstStyle/>
        <a:p>
          <a:endParaRPr lang="tr-TR"/>
        </a:p>
      </dgm:t>
    </dgm:pt>
    <dgm:pt modelId="{7559FECB-F9D0-44F4-A735-1FBFA371A9AD}" type="pres">
      <dgm:prSet presAssocID="{949D3C20-EA32-4112-996A-6DCA4039B3F6}" presName="hierChild3" presStyleCnt="0"/>
      <dgm:spPr/>
    </dgm:pt>
    <dgm:pt modelId="{72085BEB-E796-45FF-B7FA-4EFF47FF36DA}" type="pres">
      <dgm:prSet presAssocID="{F357D4C7-8E0C-4168-BA4D-9B38A884B077}" presName="Name10" presStyleLbl="parChTrans1D2" presStyleIdx="1" presStyleCnt="2"/>
      <dgm:spPr/>
      <dgm:t>
        <a:bodyPr/>
        <a:lstStyle/>
        <a:p>
          <a:endParaRPr lang="tr-TR"/>
        </a:p>
      </dgm:t>
    </dgm:pt>
    <dgm:pt modelId="{DCCF84C1-73E1-441F-A6E1-DA021E37D567}" type="pres">
      <dgm:prSet presAssocID="{CF81BCB7-F497-46C4-8748-3BC5F77CC307}" presName="hierRoot2" presStyleCnt="0"/>
      <dgm:spPr/>
    </dgm:pt>
    <dgm:pt modelId="{FC271292-F2D8-4BA8-B1BA-71135C914504}" type="pres">
      <dgm:prSet presAssocID="{CF81BCB7-F497-46C4-8748-3BC5F77CC307}" presName="composite2" presStyleCnt="0"/>
      <dgm:spPr/>
    </dgm:pt>
    <dgm:pt modelId="{F263FF72-6857-4614-9C25-F2EA7962D1BB}" type="pres">
      <dgm:prSet presAssocID="{CF81BCB7-F497-46C4-8748-3BC5F77CC307}" presName="background2" presStyleLbl="node2" presStyleIdx="1" presStyleCnt="2"/>
      <dgm:spPr/>
    </dgm:pt>
    <dgm:pt modelId="{474D4FFE-92B8-44D1-B576-4AF7B80FEFB8}" type="pres">
      <dgm:prSet presAssocID="{CF81BCB7-F497-46C4-8748-3BC5F77CC307}" presName="text2" presStyleLbl="fgAcc2" presStyleIdx="1" presStyleCnt="2" custScaleX="199871">
        <dgm:presLayoutVars>
          <dgm:chPref val="3"/>
        </dgm:presLayoutVars>
      </dgm:prSet>
      <dgm:spPr/>
      <dgm:t>
        <a:bodyPr/>
        <a:lstStyle/>
        <a:p>
          <a:endParaRPr lang="tr-TR"/>
        </a:p>
      </dgm:t>
    </dgm:pt>
    <dgm:pt modelId="{B0E92AAC-038F-4539-B189-2804B004E86C}" type="pres">
      <dgm:prSet presAssocID="{CF81BCB7-F497-46C4-8748-3BC5F77CC307}" presName="hierChild3" presStyleCnt="0"/>
      <dgm:spPr/>
    </dgm:pt>
  </dgm:ptLst>
  <dgm:cxnLst>
    <dgm:cxn modelId="{748193F0-C086-0C4E-9BAE-B5E88F0FF478}" type="presOf" srcId="{CF81BCB7-F497-46C4-8748-3BC5F77CC307}" destId="{474D4FFE-92B8-44D1-B576-4AF7B80FEFB8}" srcOrd="0" destOrd="0" presId="urn:microsoft.com/office/officeart/2005/8/layout/hierarchy1"/>
    <dgm:cxn modelId="{C640C22E-E5D1-D84C-AF79-8256D7AF1D90}" type="presOf" srcId="{949D3C20-EA32-4112-996A-6DCA4039B3F6}" destId="{04DC5CFB-662A-4610-A3C4-04D708F3C066}" srcOrd="0" destOrd="0" presId="urn:microsoft.com/office/officeart/2005/8/layout/hierarchy1"/>
    <dgm:cxn modelId="{4ACC04B7-EEA7-4A9D-9126-C33E46DED24E}" srcId="{6C758FAB-1525-4D58-A310-9E009F0EA0D7}" destId="{CF81BCB7-F497-46C4-8748-3BC5F77CC307}" srcOrd="1" destOrd="0" parTransId="{F357D4C7-8E0C-4168-BA4D-9B38A884B077}" sibTransId="{455774BB-A688-4749-B7EE-EE227F9EAD97}"/>
    <dgm:cxn modelId="{2CF472BE-E37D-4E24-851C-45BB3B5660B0}" srcId="{F7A761C7-84FC-4FA3-8CAA-16026494C5CB}" destId="{6C758FAB-1525-4D58-A310-9E009F0EA0D7}" srcOrd="0" destOrd="0" parTransId="{C4CD9D9A-38C1-4A52-A049-231B0B3EBA83}" sibTransId="{E91D1D28-4396-4D6E-A420-4A02FAA3AD40}"/>
    <dgm:cxn modelId="{4158EDF4-4AA6-7C4F-BA14-90AA3954B86A}" type="presOf" srcId="{6C758FAB-1525-4D58-A310-9E009F0EA0D7}" destId="{9C17CF63-9593-4F6E-9D6C-CA1AFBC47369}" srcOrd="0" destOrd="0" presId="urn:microsoft.com/office/officeart/2005/8/layout/hierarchy1"/>
    <dgm:cxn modelId="{66C7DBBF-B0C9-4F2F-86F3-B3B82785D375}" srcId="{6C758FAB-1525-4D58-A310-9E009F0EA0D7}" destId="{949D3C20-EA32-4112-996A-6DCA4039B3F6}" srcOrd="0" destOrd="0" parTransId="{7CDA2F6C-C6C5-4635-B9F0-9C244E019486}" sibTransId="{E7411FEB-D59C-4CAF-BFAA-3079587D60C2}"/>
    <dgm:cxn modelId="{F3C0209D-290E-3546-BF27-C966FA2E9496}" type="presOf" srcId="{F357D4C7-8E0C-4168-BA4D-9B38A884B077}" destId="{72085BEB-E796-45FF-B7FA-4EFF47FF36DA}" srcOrd="0" destOrd="0" presId="urn:microsoft.com/office/officeart/2005/8/layout/hierarchy1"/>
    <dgm:cxn modelId="{CBAFFE5E-4206-E740-9DC6-54E8FCAB74AD}" type="presOf" srcId="{F7A761C7-84FC-4FA3-8CAA-16026494C5CB}" destId="{9C279DF7-8193-46B5-BD16-913676A95640}" srcOrd="0" destOrd="0" presId="urn:microsoft.com/office/officeart/2005/8/layout/hierarchy1"/>
    <dgm:cxn modelId="{7BCB7999-1260-3047-96B5-A2F3C602E307}" type="presOf" srcId="{7CDA2F6C-C6C5-4635-B9F0-9C244E019486}" destId="{50AC8D6C-1924-4E7A-8324-8772AD730E6C}" srcOrd="0" destOrd="0" presId="urn:microsoft.com/office/officeart/2005/8/layout/hierarchy1"/>
    <dgm:cxn modelId="{5E0CE618-8524-8343-97B3-9C72D4C48473}" type="presParOf" srcId="{9C279DF7-8193-46B5-BD16-913676A95640}" destId="{E92F0C5F-BB45-453A-97D8-4AEA517FC4BA}" srcOrd="0" destOrd="0" presId="urn:microsoft.com/office/officeart/2005/8/layout/hierarchy1"/>
    <dgm:cxn modelId="{74F3E6A8-C135-9B4B-B652-FDA223B66ABF}" type="presParOf" srcId="{E92F0C5F-BB45-453A-97D8-4AEA517FC4BA}" destId="{12F980D3-2B1E-49B2-9CD1-D3CEE6CA48E6}" srcOrd="0" destOrd="0" presId="urn:microsoft.com/office/officeart/2005/8/layout/hierarchy1"/>
    <dgm:cxn modelId="{3F61C545-8A31-6043-881C-02E7323DBD3E}" type="presParOf" srcId="{12F980D3-2B1E-49B2-9CD1-D3CEE6CA48E6}" destId="{65067B26-9146-488C-B786-699A586B7043}" srcOrd="0" destOrd="0" presId="urn:microsoft.com/office/officeart/2005/8/layout/hierarchy1"/>
    <dgm:cxn modelId="{A073688F-D7DB-4A4E-85F5-038B4F0983BF}" type="presParOf" srcId="{12F980D3-2B1E-49B2-9CD1-D3CEE6CA48E6}" destId="{9C17CF63-9593-4F6E-9D6C-CA1AFBC47369}" srcOrd="1" destOrd="0" presId="urn:microsoft.com/office/officeart/2005/8/layout/hierarchy1"/>
    <dgm:cxn modelId="{FAC21195-D571-F743-8170-E6D8BC5DF302}" type="presParOf" srcId="{E92F0C5F-BB45-453A-97D8-4AEA517FC4BA}" destId="{668E2509-1EE4-4DAA-83EF-7133A8996D7B}" srcOrd="1" destOrd="0" presId="urn:microsoft.com/office/officeart/2005/8/layout/hierarchy1"/>
    <dgm:cxn modelId="{5710C396-CCEB-F748-B50D-B1244C385C37}" type="presParOf" srcId="{668E2509-1EE4-4DAA-83EF-7133A8996D7B}" destId="{50AC8D6C-1924-4E7A-8324-8772AD730E6C}" srcOrd="0" destOrd="0" presId="urn:microsoft.com/office/officeart/2005/8/layout/hierarchy1"/>
    <dgm:cxn modelId="{7D89E195-C63A-864F-9996-25DA519B0D31}" type="presParOf" srcId="{668E2509-1EE4-4DAA-83EF-7133A8996D7B}" destId="{DA8F92DC-FE6E-4423-BB97-3BB1537D2558}" srcOrd="1" destOrd="0" presId="urn:microsoft.com/office/officeart/2005/8/layout/hierarchy1"/>
    <dgm:cxn modelId="{739E8529-0B93-5642-8831-547A68F0DCB8}" type="presParOf" srcId="{DA8F92DC-FE6E-4423-BB97-3BB1537D2558}" destId="{3EE61AFB-F519-4FE9-94D8-5775731A32E2}" srcOrd="0" destOrd="0" presId="urn:microsoft.com/office/officeart/2005/8/layout/hierarchy1"/>
    <dgm:cxn modelId="{A1F25E65-72D5-FF4B-B325-5083C8ACE10C}" type="presParOf" srcId="{3EE61AFB-F519-4FE9-94D8-5775731A32E2}" destId="{F32B28D0-4FFA-4D9F-80B1-10AD4CD0D68F}" srcOrd="0" destOrd="0" presId="urn:microsoft.com/office/officeart/2005/8/layout/hierarchy1"/>
    <dgm:cxn modelId="{3A433BBC-9FCD-0E40-B149-934983FF58F6}" type="presParOf" srcId="{3EE61AFB-F519-4FE9-94D8-5775731A32E2}" destId="{04DC5CFB-662A-4610-A3C4-04D708F3C066}" srcOrd="1" destOrd="0" presId="urn:microsoft.com/office/officeart/2005/8/layout/hierarchy1"/>
    <dgm:cxn modelId="{CBBBEA39-8511-D74A-8169-AC20E31BE1FE}" type="presParOf" srcId="{DA8F92DC-FE6E-4423-BB97-3BB1537D2558}" destId="{7559FECB-F9D0-44F4-A735-1FBFA371A9AD}" srcOrd="1" destOrd="0" presId="urn:microsoft.com/office/officeart/2005/8/layout/hierarchy1"/>
    <dgm:cxn modelId="{FA876ADA-5839-E44A-9AFE-BE93A20E6685}" type="presParOf" srcId="{668E2509-1EE4-4DAA-83EF-7133A8996D7B}" destId="{72085BEB-E796-45FF-B7FA-4EFF47FF36DA}" srcOrd="2" destOrd="0" presId="urn:microsoft.com/office/officeart/2005/8/layout/hierarchy1"/>
    <dgm:cxn modelId="{C5C5F988-ED8D-C347-8F05-F097A1BEF9AD}" type="presParOf" srcId="{668E2509-1EE4-4DAA-83EF-7133A8996D7B}" destId="{DCCF84C1-73E1-441F-A6E1-DA021E37D567}" srcOrd="3" destOrd="0" presId="urn:microsoft.com/office/officeart/2005/8/layout/hierarchy1"/>
    <dgm:cxn modelId="{57516B3E-FF71-654D-928D-19C7A39D937F}" type="presParOf" srcId="{DCCF84C1-73E1-441F-A6E1-DA021E37D567}" destId="{FC271292-F2D8-4BA8-B1BA-71135C914504}" srcOrd="0" destOrd="0" presId="urn:microsoft.com/office/officeart/2005/8/layout/hierarchy1"/>
    <dgm:cxn modelId="{678AFD0C-1F65-F645-BF83-B90EBEC50FA1}" type="presParOf" srcId="{FC271292-F2D8-4BA8-B1BA-71135C914504}" destId="{F263FF72-6857-4614-9C25-F2EA7962D1BB}" srcOrd="0" destOrd="0" presId="urn:microsoft.com/office/officeart/2005/8/layout/hierarchy1"/>
    <dgm:cxn modelId="{A4EEC8EB-EFC3-7943-998C-475AAF488FCA}" type="presParOf" srcId="{FC271292-F2D8-4BA8-B1BA-71135C914504}" destId="{474D4FFE-92B8-44D1-B576-4AF7B80FEFB8}" srcOrd="1" destOrd="0" presId="urn:microsoft.com/office/officeart/2005/8/layout/hierarchy1"/>
    <dgm:cxn modelId="{7E6C5A7C-77DF-164A-A5C5-8C172DA6386C}" type="presParOf" srcId="{DCCF84C1-73E1-441F-A6E1-DA021E37D567}" destId="{B0E92AAC-038F-4539-B189-2804B004E86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D96C2F-704B-4AD3-B958-5B33790CC491}"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tr-TR"/>
        </a:p>
      </dgm:t>
    </dgm:pt>
    <dgm:pt modelId="{C3AD00C9-4E03-42B8-B7E4-200A98DBD832}">
      <dgm:prSet phldrT="[Metin]"/>
      <dgm:spPr/>
      <dgm:t>
        <a:bodyPr/>
        <a:lstStyle/>
        <a:p>
          <a:r>
            <a:rPr lang="tr-TR" dirty="0" smtClean="0"/>
            <a:t>UZLAŞMA</a:t>
          </a:r>
          <a:endParaRPr lang="tr-TR" dirty="0"/>
        </a:p>
      </dgm:t>
    </dgm:pt>
    <dgm:pt modelId="{DF110BED-EAF4-4CF2-AF2F-1E51D69C74C1}" type="parTrans" cxnId="{F3A30ECB-02E9-4952-BC53-25AE81C0DCE4}">
      <dgm:prSet/>
      <dgm:spPr/>
      <dgm:t>
        <a:bodyPr/>
        <a:lstStyle/>
        <a:p>
          <a:endParaRPr lang="tr-TR"/>
        </a:p>
      </dgm:t>
    </dgm:pt>
    <dgm:pt modelId="{4E43D308-EE1E-4DA0-ADEA-9A6C94793E62}" type="sibTrans" cxnId="{F3A30ECB-02E9-4952-BC53-25AE81C0DCE4}">
      <dgm:prSet/>
      <dgm:spPr/>
      <dgm:t>
        <a:bodyPr/>
        <a:lstStyle/>
        <a:p>
          <a:endParaRPr lang="tr-TR"/>
        </a:p>
      </dgm:t>
    </dgm:pt>
    <dgm:pt modelId="{6E551ADC-C747-48D3-A18D-612F05C9773C}">
      <dgm:prSet phldrT="[Metin]"/>
      <dgm:spPr/>
      <dgm:t>
        <a:bodyPr/>
        <a:lstStyle/>
        <a:p>
          <a:r>
            <a:rPr lang="tr-TR" dirty="0" smtClean="0"/>
            <a:t>TARHİYAT ÖNCESİ UZLAŞMA</a:t>
          </a:r>
          <a:endParaRPr lang="tr-TR" dirty="0"/>
        </a:p>
      </dgm:t>
    </dgm:pt>
    <dgm:pt modelId="{807BC23F-D5A8-4F04-A299-A05C5089B524}" type="parTrans" cxnId="{1251594E-32D8-4D0F-922B-2BA81322B1BD}">
      <dgm:prSet/>
      <dgm:spPr/>
      <dgm:t>
        <a:bodyPr/>
        <a:lstStyle/>
        <a:p>
          <a:endParaRPr lang="tr-TR"/>
        </a:p>
      </dgm:t>
    </dgm:pt>
    <dgm:pt modelId="{0647AB17-F665-4283-8E99-92B82B264749}" type="sibTrans" cxnId="{1251594E-32D8-4D0F-922B-2BA81322B1BD}">
      <dgm:prSet/>
      <dgm:spPr/>
      <dgm:t>
        <a:bodyPr/>
        <a:lstStyle/>
        <a:p>
          <a:endParaRPr lang="tr-TR"/>
        </a:p>
      </dgm:t>
    </dgm:pt>
    <dgm:pt modelId="{4166DB42-FBA6-4725-80AD-B2EA2342D67E}">
      <dgm:prSet phldrT="[Metin]"/>
      <dgm:spPr/>
      <dgm:t>
        <a:bodyPr/>
        <a:lstStyle/>
        <a:p>
          <a:r>
            <a:rPr lang="tr-TR" dirty="0" smtClean="0"/>
            <a:t>TARHİYAT SONRASI UZLAŞMA</a:t>
          </a:r>
          <a:endParaRPr lang="tr-TR" dirty="0"/>
        </a:p>
      </dgm:t>
    </dgm:pt>
    <dgm:pt modelId="{53E3AF88-B753-44D9-913E-7226D3C03F6E}" type="parTrans" cxnId="{98F646DC-4350-4348-B813-77C6A1D25637}">
      <dgm:prSet/>
      <dgm:spPr/>
      <dgm:t>
        <a:bodyPr/>
        <a:lstStyle/>
        <a:p>
          <a:endParaRPr lang="tr-TR"/>
        </a:p>
      </dgm:t>
    </dgm:pt>
    <dgm:pt modelId="{8ACA8599-C234-44DC-A859-7810E665F7E1}" type="sibTrans" cxnId="{98F646DC-4350-4348-B813-77C6A1D25637}">
      <dgm:prSet/>
      <dgm:spPr/>
      <dgm:t>
        <a:bodyPr/>
        <a:lstStyle/>
        <a:p>
          <a:endParaRPr lang="tr-TR"/>
        </a:p>
      </dgm:t>
    </dgm:pt>
    <dgm:pt modelId="{B72F19B2-DF28-4243-9781-AAE063DF63E3}" type="pres">
      <dgm:prSet presAssocID="{70D96C2F-704B-4AD3-B958-5B33790CC491}" presName="hierChild1" presStyleCnt="0">
        <dgm:presLayoutVars>
          <dgm:chPref val="1"/>
          <dgm:dir/>
          <dgm:animOne val="branch"/>
          <dgm:animLvl val="lvl"/>
          <dgm:resizeHandles/>
        </dgm:presLayoutVars>
      </dgm:prSet>
      <dgm:spPr/>
      <dgm:t>
        <a:bodyPr/>
        <a:lstStyle/>
        <a:p>
          <a:endParaRPr lang="tr-TR"/>
        </a:p>
      </dgm:t>
    </dgm:pt>
    <dgm:pt modelId="{233BDA91-9624-40BB-AFB1-71FB5DBFB1CD}" type="pres">
      <dgm:prSet presAssocID="{C3AD00C9-4E03-42B8-B7E4-200A98DBD832}" presName="hierRoot1" presStyleCnt="0"/>
      <dgm:spPr/>
    </dgm:pt>
    <dgm:pt modelId="{FDDBD05F-42BB-4BAD-B0A1-D83D484BF4B5}" type="pres">
      <dgm:prSet presAssocID="{C3AD00C9-4E03-42B8-B7E4-200A98DBD832}" presName="composite" presStyleCnt="0"/>
      <dgm:spPr/>
    </dgm:pt>
    <dgm:pt modelId="{C682FE19-8AC9-4F12-8C8A-1D1607A7936D}" type="pres">
      <dgm:prSet presAssocID="{C3AD00C9-4E03-42B8-B7E4-200A98DBD832}" presName="background" presStyleLbl="node0" presStyleIdx="0" presStyleCnt="1"/>
      <dgm:spPr/>
    </dgm:pt>
    <dgm:pt modelId="{ED809E5A-99BA-4095-8338-D369F1C25535}" type="pres">
      <dgm:prSet presAssocID="{C3AD00C9-4E03-42B8-B7E4-200A98DBD832}" presName="text" presStyleLbl="fgAcc0" presStyleIdx="0" presStyleCnt="1" custScaleX="166117">
        <dgm:presLayoutVars>
          <dgm:chPref val="3"/>
        </dgm:presLayoutVars>
      </dgm:prSet>
      <dgm:spPr/>
      <dgm:t>
        <a:bodyPr/>
        <a:lstStyle/>
        <a:p>
          <a:endParaRPr lang="tr-TR"/>
        </a:p>
      </dgm:t>
    </dgm:pt>
    <dgm:pt modelId="{85DF57FF-2489-484E-BB28-B90F91F91E02}" type="pres">
      <dgm:prSet presAssocID="{C3AD00C9-4E03-42B8-B7E4-200A98DBD832}" presName="hierChild2" presStyleCnt="0"/>
      <dgm:spPr/>
    </dgm:pt>
    <dgm:pt modelId="{8FBF10A7-73DE-4B2F-9B23-483A57A80552}" type="pres">
      <dgm:prSet presAssocID="{807BC23F-D5A8-4F04-A299-A05C5089B524}" presName="Name10" presStyleLbl="parChTrans1D2" presStyleIdx="0" presStyleCnt="2"/>
      <dgm:spPr/>
      <dgm:t>
        <a:bodyPr/>
        <a:lstStyle/>
        <a:p>
          <a:endParaRPr lang="tr-TR"/>
        </a:p>
      </dgm:t>
    </dgm:pt>
    <dgm:pt modelId="{F93A8FC5-4D52-426C-A649-7EBC54783014}" type="pres">
      <dgm:prSet presAssocID="{6E551ADC-C747-48D3-A18D-612F05C9773C}" presName="hierRoot2" presStyleCnt="0"/>
      <dgm:spPr/>
    </dgm:pt>
    <dgm:pt modelId="{4F79D758-B5C3-4184-82BC-290E25F8191B}" type="pres">
      <dgm:prSet presAssocID="{6E551ADC-C747-48D3-A18D-612F05C9773C}" presName="composite2" presStyleCnt="0"/>
      <dgm:spPr/>
    </dgm:pt>
    <dgm:pt modelId="{9F4762BB-2AB8-41B9-B792-3746DA87F43B}" type="pres">
      <dgm:prSet presAssocID="{6E551ADC-C747-48D3-A18D-612F05C9773C}" presName="background2" presStyleLbl="node2" presStyleIdx="0" presStyleCnt="2"/>
      <dgm:spPr/>
    </dgm:pt>
    <dgm:pt modelId="{921C3931-8FCB-464C-BD82-738E7CBA3AD0}" type="pres">
      <dgm:prSet presAssocID="{6E551ADC-C747-48D3-A18D-612F05C9773C}" presName="text2" presStyleLbl="fgAcc2" presStyleIdx="0" presStyleCnt="2" custScaleX="138393">
        <dgm:presLayoutVars>
          <dgm:chPref val="3"/>
        </dgm:presLayoutVars>
      </dgm:prSet>
      <dgm:spPr/>
      <dgm:t>
        <a:bodyPr/>
        <a:lstStyle/>
        <a:p>
          <a:endParaRPr lang="tr-TR"/>
        </a:p>
      </dgm:t>
    </dgm:pt>
    <dgm:pt modelId="{AC46B5A5-05B9-48A7-9537-271F65B41879}" type="pres">
      <dgm:prSet presAssocID="{6E551ADC-C747-48D3-A18D-612F05C9773C}" presName="hierChild3" presStyleCnt="0"/>
      <dgm:spPr/>
    </dgm:pt>
    <dgm:pt modelId="{3F5A22F7-E179-482F-AE13-D2017D128CDB}" type="pres">
      <dgm:prSet presAssocID="{53E3AF88-B753-44D9-913E-7226D3C03F6E}" presName="Name10" presStyleLbl="parChTrans1D2" presStyleIdx="1" presStyleCnt="2"/>
      <dgm:spPr/>
      <dgm:t>
        <a:bodyPr/>
        <a:lstStyle/>
        <a:p>
          <a:endParaRPr lang="tr-TR"/>
        </a:p>
      </dgm:t>
    </dgm:pt>
    <dgm:pt modelId="{D24B845A-EB62-4744-8C94-5A244AA363B3}" type="pres">
      <dgm:prSet presAssocID="{4166DB42-FBA6-4725-80AD-B2EA2342D67E}" presName="hierRoot2" presStyleCnt="0"/>
      <dgm:spPr/>
    </dgm:pt>
    <dgm:pt modelId="{764E35CA-B8B4-4C54-94AA-417D44C3477B}" type="pres">
      <dgm:prSet presAssocID="{4166DB42-FBA6-4725-80AD-B2EA2342D67E}" presName="composite2" presStyleCnt="0"/>
      <dgm:spPr/>
    </dgm:pt>
    <dgm:pt modelId="{E3868672-936B-41E9-B476-305F74B68353}" type="pres">
      <dgm:prSet presAssocID="{4166DB42-FBA6-4725-80AD-B2EA2342D67E}" presName="background2" presStyleLbl="node2" presStyleIdx="1" presStyleCnt="2"/>
      <dgm:spPr/>
    </dgm:pt>
    <dgm:pt modelId="{A0466711-7B20-4604-8328-D0A80607ED58}" type="pres">
      <dgm:prSet presAssocID="{4166DB42-FBA6-4725-80AD-B2EA2342D67E}" presName="text2" presStyleLbl="fgAcc2" presStyleIdx="1" presStyleCnt="2" custScaleX="139885">
        <dgm:presLayoutVars>
          <dgm:chPref val="3"/>
        </dgm:presLayoutVars>
      </dgm:prSet>
      <dgm:spPr/>
      <dgm:t>
        <a:bodyPr/>
        <a:lstStyle/>
        <a:p>
          <a:endParaRPr lang="tr-TR"/>
        </a:p>
      </dgm:t>
    </dgm:pt>
    <dgm:pt modelId="{18F3FCA7-D3BE-42D0-9D36-DD29A70A425A}" type="pres">
      <dgm:prSet presAssocID="{4166DB42-FBA6-4725-80AD-B2EA2342D67E}" presName="hierChild3" presStyleCnt="0"/>
      <dgm:spPr/>
    </dgm:pt>
  </dgm:ptLst>
  <dgm:cxnLst>
    <dgm:cxn modelId="{F3A30ECB-02E9-4952-BC53-25AE81C0DCE4}" srcId="{70D96C2F-704B-4AD3-B958-5B33790CC491}" destId="{C3AD00C9-4E03-42B8-B7E4-200A98DBD832}" srcOrd="0" destOrd="0" parTransId="{DF110BED-EAF4-4CF2-AF2F-1E51D69C74C1}" sibTransId="{4E43D308-EE1E-4DA0-ADEA-9A6C94793E62}"/>
    <dgm:cxn modelId="{C098C3D1-BF80-E841-849B-D3A8A81ECBD8}" type="presOf" srcId="{53E3AF88-B753-44D9-913E-7226D3C03F6E}" destId="{3F5A22F7-E179-482F-AE13-D2017D128CDB}" srcOrd="0" destOrd="0" presId="urn:microsoft.com/office/officeart/2005/8/layout/hierarchy1"/>
    <dgm:cxn modelId="{4526BCE8-3FCF-C141-BD52-8C3794DA7E75}" type="presOf" srcId="{70D96C2F-704B-4AD3-B958-5B33790CC491}" destId="{B72F19B2-DF28-4243-9781-AAE063DF63E3}" srcOrd="0" destOrd="0" presId="urn:microsoft.com/office/officeart/2005/8/layout/hierarchy1"/>
    <dgm:cxn modelId="{98F646DC-4350-4348-B813-77C6A1D25637}" srcId="{C3AD00C9-4E03-42B8-B7E4-200A98DBD832}" destId="{4166DB42-FBA6-4725-80AD-B2EA2342D67E}" srcOrd="1" destOrd="0" parTransId="{53E3AF88-B753-44D9-913E-7226D3C03F6E}" sibTransId="{8ACA8599-C234-44DC-A859-7810E665F7E1}"/>
    <dgm:cxn modelId="{E3054BF7-755A-DB49-95EA-D568A90BAAF1}" type="presOf" srcId="{4166DB42-FBA6-4725-80AD-B2EA2342D67E}" destId="{A0466711-7B20-4604-8328-D0A80607ED58}" srcOrd="0" destOrd="0" presId="urn:microsoft.com/office/officeart/2005/8/layout/hierarchy1"/>
    <dgm:cxn modelId="{E7EA00F6-89BD-504E-96B5-618590FCF12C}" type="presOf" srcId="{C3AD00C9-4E03-42B8-B7E4-200A98DBD832}" destId="{ED809E5A-99BA-4095-8338-D369F1C25535}" srcOrd="0" destOrd="0" presId="urn:microsoft.com/office/officeart/2005/8/layout/hierarchy1"/>
    <dgm:cxn modelId="{EDB6DBFF-0CF3-8243-B46B-E9465170BE1D}" type="presOf" srcId="{807BC23F-D5A8-4F04-A299-A05C5089B524}" destId="{8FBF10A7-73DE-4B2F-9B23-483A57A80552}" srcOrd="0" destOrd="0" presId="urn:microsoft.com/office/officeart/2005/8/layout/hierarchy1"/>
    <dgm:cxn modelId="{B8810D9D-30EF-A846-B0D0-A89C5BF2DE90}" type="presOf" srcId="{6E551ADC-C747-48D3-A18D-612F05C9773C}" destId="{921C3931-8FCB-464C-BD82-738E7CBA3AD0}" srcOrd="0" destOrd="0" presId="urn:microsoft.com/office/officeart/2005/8/layout/hierarchy1"/>
    <dgm:cxn modelId="{1251594E-32D8-4D0F-922B-2BA81322B1BD}" srcId="{C3AD00C9-4E03-42B8-B7E4-200A98DBD832}" destId="{6E551ADC-C747-48D3-A18D-612F05C9773C}" srcOrd="0" destOrd="0" parTransId="{807BC23F-D5A8-4F04-A299-A05C5089B524}" sibTransId="{0647AB17-F665-4283-8E99-92B82B264749}"/>
    <dgm:cxn modelId="{AA6861B4-21F5-6C4D-97D8-F26B9E59AD73}" type="presParOf" srcId="{B72F19B2-DF28-4243-9781-AAE063DF63E3}" destId="{233BDA91-9624-40BB-AFB1-71FB5DBFB1CD}" srcOrd="0" destOrd="0" presId="urn:microsoft.com/office/officeart/2005/8/layout/hierarchy1"/>
    <dgm:cxn modelId="{E893B470-7E0A-F948-967B-E3E639099008}" type="presParOf" srcId="{233BDA91-9624-40BB-AFB1-71FB5DBFB1CD}" destId="{FDDBD05F-42BB-4BAD-B0A1-D83D484BF4B5}" srcOrd="0" destOrd="0" presId="urn:microsoft.com/office/officeart/2005/8/layout/hierarchy1"/>
    <dgm:cxn modelId="{103644D5-6B2F-2D4C-B946-E218247331F7}" type="presParOf" srcId="{FDDBD05F-42BB-4BAD-B0A1-D83D484BF4B5}" destId="{C682FE19-8AC9-4F12-8C8A-1D1607A7936D}" srcOrd="0" destOrd="0" presId="urn:microsoft.com/office/officeart/2005/8/layout/hierarchy1"/>
    <dgm:cxn modelId="{ECDB398F-E8CA-8F47-8EBF-ACBDE9DB4F60}" type="presParOf" srcId="{FDDBD05F-42BB-4BAD-B0A1-D83D484BF4B5}" destId="{ED809E5A-99BA-4095-8338-D369F1C25535}" srcOrd="1" destOrd="0" presId="urn:microsoft.com/office/officeart/2005/8/layout/hierarchy1"/>
    <dgm:cxn modelId="{6C02C729-E550-FD4B-918C-875D8AC27794}" type="presParOf" srcId="{233BDA91-9624-40BB-AFB1-71FB5DBFB1CD}" destId="{85DF57FF-2489-484E-BB28-B90F91F91E02}" srcOrd="1" destOrd="0" presId="urn:microsoft.com/office/officeart/2005/8/layout/hierarchy1"/>
    <dgm:cxn modelId="{39017705-B64C-B742-81BE-31D6B446180C}" type="presParOf" srcId="{85DF57FF-2489-484E-BB28-B90F91F91E02}" destId="{8FBF10A7-73DE-4B2F-9B23-483A57A80552}" srcOrd="0" destOrd="0" presId="urn:microsoft.com/office/officeart/2005/8/layout/hierarchy1"/>
    <dgm:cxn modelId="{48EA211D-D811-6A4D-928C-E353310A9B1B}" type="presParOf" srcId="{85DF57FF-2489-484E-BB28-B90F91F91E02}" destId="{F93A8FC5-4D52-426C-A649-7EBC54783014}" srcOrd="1" destOrd="0" presId="urn:microsoft.com/office/officeart/2005/8/layout/hierarchy1"/>
    <dgm:cxn modelId="{61036C94-2302-0948-985B-DF020F3BFCA2}" type="presParOf" srcId="{F93A8FC5-4D52-426C-A649-7EBC54783014}" destId="{4F79D758-B5C3-4184-82BC-290E25F8191B}" srcOrd="0" destOrd="0" presId="urn:microsoft.com/office/officeart/2005/8/layout/hierarchy1"/>
    <dgm:cxn modelId="{20EE55FC-649A-6A4A-B0A1-3ADC33A9DA54}" type="presParOf" srcId="{4F79D758-B5C3-4184-82BC-290E25F8191B}" destId="{9F4762BB-2AB8-41B9-B792-3746DA87F43B}" srcOrd="0" destOrd="0" presId="urn:microsoft.com/office/officeart/2005/8/layout/hierarchy1"/>
    <dgm:cxn modelId="{56BDD93E-4D05-C148-A634-BBA826E4EAAD}" type="presParOf" srcId="{4F79D758-B5C3-4184-82BC-290E25F8191B}" destId="{921C3931-8FCB-464C-BD82-738E7CBA3AD0}" srcOrd="1" destOrd="0" presId="urn:microsoft.com/office/officeart/2005/8/layout/hierarchy1"/>
    <dgm:cxn modelId="{4AB5C101-FDDF-D041-94AD-6EE41499820E}" type="presParOf" srcId="{F93A8FC5-4D52-426C-A649-7EBC54783014}" destId="{AC46B5A5-05B9-48A7-9537-271F65B41879}" srcOrd="1" destOrd="0" presId="urn:microsoft.com/office/officeart/2005/8/layout/hierarchy1"/>
    <dgm:cxn modelId="{764917FF-FA8B-CE45-ACF4-691E33BA13B9}" type="presParOf" srcId="{85DF57FF-2489-484E-BB28-B90F91F91E02}" destId="{3F5A22F7-E179-482F-AE13-D2017D128CDB}" srcOrd="2" destOrd="0" presId="urn:microsoft.com/office/officeart/2005/8/layout/hierarchy1"/>
    <dgm:cxn modelId="{D365F7D0-74EE-DA4B-9A3F-5671A332B818}" type="presParOf" srcId="{85DF57FF-2489-484E-BB28-B90F91F91E02}" destId="{D24B845A-EB62-4744-8C94-5A244AA363B3}" srcOrd="3" destOrd="0" presId="urn:microsoft.com/office/officeart/2005/8/layout/hierarchy1"/>
    <dgm:cxn modelId="{E8522618-F22B-9545-9C19-A204E7AF14BF}" type="presParOf" srcId="{D24B845A-EB62-4744-8C94-5A244AA363B3}" destId="{764E35CA-B8B4-4C54-94AA-417D44C3477B}" srcOrd="0" destOrd="0" presId="urn:microsoft.com/office/officeart/2005/8/layout/hierarchy1"/>
    <dgm:cxn modelId="{BCCDBEC0-27F7-5D4E-B021-EBBD83FE0191}" type="presParOf" srcId="{764E35CA-B8B4-4C54-94AA-417D44C3477B}" destId="{E3868672-936B-41E9-B476-305F74B68353}" srcOrd="0" destOrd="0" presId="urn:microsoft.com/office/officeart/2005/8/layout/hierarchy1"/>
    <dgm:cxn modelId="{F603F9E5-E813-2441-AFBD-539065A882FA}" type="presParOf" srcId="{764E35CA-B8B4-4C54-94AA-417D44C3477B}" destId="{A0466711-7B20-4604-8328-D0A80607ED58}" srcOrd="1" destOrd="0" presId="urn:microsoft.com/office/officeart/2005/8/layout/hierarchy1"/>
    <dgm:cxn modelId="{365F9E76-3E84-814F-AED7-7AEF1F621218}" type="presParOf" srcId="{D24B845A-EB62-4744-8C94-5A244AA363B3}" destId="{18F3FCA7-D3BE-42D0-9D36-DD29A70A425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D35907-A77B-44C6-9FA3-1151E08B28E3}" type="doc">
      <dgm:prSet loTypeId="urn:microsoft.com/office/officeart/2005/8/layout/hierarchy3" loCatId="hierarchy" qsTypeId="urn:microsoft.com/office/officeart/2005/8/quickstyle/simple2" qsCatId="simple" csTypeId="urn:microsoft.com/office/officeart/2005/8/colors/accent1_2" csCatId="accent1" phldr="1"/>
      <dgm:spPr/>
      <dgm:t>
        <a:bodyPr/>
        <a:lstStyle/>
        <a:p>
          <a:endParaRPr lang="tr-TR"/>
        </a:p>
      </dgm:t>
    </dgm:pt>
    <dgm:pt modelId="{971634C2-7FB1-4BA7-83C9-D0C455CD034F}">
      <dgm:prSet/>
      <dgm:spPr/>
      <dgm:t>
        <a:bodyPr/>
        <a:lstStyle/>
        <a:p>
          <a:pPr rtl="0"/>
          <a:r>
            <a:rPr lang="tr-TR" b="1" dirty="0" smtClean="0"/>
            <a:t>2.2.3 Tarhiyat Sonrası Uzlaşma Görüşmesinin Sonucu:</a:t>
          </a:r>
          <a:endParaRPr lang="tr-TR" dirty="0"/>
        </a:p>
      </dgm:t>
    </dgm:pt>
    <dgm:pt modelId="{B6B9A24B-CAA5-404E-8325-5254D1F872F9}" type="parTrans" cxnId="{B4B4937C-B6A1-4B7E-BBD3-E2BECF36D822}">
      <dgm:prSet/>
      <dgm:spPr/>
      <dgm:t>
        <a:bodyPr/>
        <a:lstStyle/>
        <a:p>
          <a:endParaRPr lang="tr-TR"/>
        </a:p>
      </dgm:t>
    </dgm:pt>
    <dgm:pt modelId="{FF2B486E-0159-441F-B367-FCBB408FD6A9}" type="sibTrans" cxnId="{B4B4937C-B6A1-4B7E-BBD3-E2BECF36D822}">
      <dgm:prSet/>
      <dgm:spPr/>
      <dgm:t>
        <a:bodyPr/>
        <a:lstStyle/>
        <a:p>
          <a:endParaRPr lang="tr-TR"/>
        </a:p>
      </dgm:t>
    </dgm:pt>
    <dgm:pt modelId="{E1CFAB7C-31A6-4682-B1DC-03AE110E2467}">
      <dgm:prSet/>
      <dgm:spPr/>
      <dgm:t>
        <a:bodyPr/>
        <a:lstStyle/>
        <a:p>
          <a:pPr rtl="0"/>
          <a:r>
            <a:rPr lang="tr-TR" dirty="0" smtClean="0"/>
            <a:t>Uzlaşmanın Sağlanması.</a:t>
          </a:r>
          <a:endParaRPr lang="tr-TR" dirty="0"/>
        </a:p>
      </dgm:t>
    </dgm:pt>
    <dgm:pt modelId="{A8F8CEDD-49DD-4ED0-954A-EA42E6C6DC31}" type="parTrans" cxnId="{6FB8E5B0-782D-40CE-BAF6-A83E76011D19}">
      <dgm:prSet/>
      <dgm:spPr/>
      <dgm:t>
        <a:bodyPr/>
        <a:lstStyle/>
        <a:p>
          <a:endParaRPr lang="tr-TR"/>
        </a:p>
      </dgm:t>
    </dgm:pt>
    <dgm:pt modelId="{5FBE5B46-EADF-46CF-8514-C1D8E973F1B9}" type="sibTrans" cxnId="{6FB8E5B0-782D-40CE-BAF6-A83E76011D19}">
      <dgm:prSet/>
      <dgm:spPr/>
      <dgm:t>
        <a:bodyPr/>
        <a:lstStyle/>
        <a:p>
          <a:endParaRPr lang="tr-TR"/>
        </a:p>
      </dgm:t>
    </dgm:pt>
    <dgm:pt modelId="{C8C95926-1210-455D-A951-11EDEAE3D653}">
      <dgm:prSet/>
      <dgm:spPr/>
      <dgm:t>
        <a:bodyPr/>
        <a:lstStyle/>
        <a:p>
          <a:pPr rtl="0"/>
          <a:r>
            <a:rPr lang="tr-TR" dirty="0" smtClean="0"/>
            <a:t>Uzlaşmanın Sağlanamaması</a:t>
          </a:r>
          <a:endParaRPr lang="tr-TR" dirty="0"/>
        </a:p>
      </dgm:t>
    </dgm:pt>
    <dgm:pt modelId="{33688EB7-BA91-4D51-9188-2E0F31778FFB}" type="parTrans" cxnId="{7A880788-608D-469D-9FE4-E71FDA171EBC}">
      <dgm:prSet/>
      <dgm:spPr/>
      <dgm:t>
        <a:bodyPr/>
        <a:lstStyle/>
        <a:p>
          <a:endParaRPr lang="tr-TR"/>
        </a:p>
      </dgm:t>
    </dgm:pt>
    <dgm:pt modelId="{7ECCC50F-DCE8-4476-99FE-8FA9DF4F6FC8}" type="sibTrans" cxnId="{7A880788-608D-469D-9FE4-E71FDA171EBC}">
      <dgm:prSet/>
      <dgm:spPr/>
      <dgm:t>
        <a:bodyPr/>
        <a:lstStyle/>
        <a:p>
          <a:endParaRPr lang="tr-TR"/>
        </a:p>
      </dgm:t>
    </dgm:pt>
    <dgm:pt modelId="{9C9B7C62-E9F8-4285-B858-0589F007154F}">
      <dgm:prSet/>
      <dgm:spPr/>
      <dgm:t>
        <a:bodyPr/>
        <a:lstStyle/>
        <a:p>
          <a:pPr rtl="0"/>
          <a:r>
            <a:rPr lang="tr-TR" dirty="0" smtClean="0"/>
            <a:t>Uzlaşmanın Temin Edilememesi.</a:t>
          </a:r>
          <a:endParaRPr lang="tr-TR" dirty="0"/>
        </a:p>
      </dgm:t>
    </dgm:pt>
    <dgm:pt modelId="{3DDFA761-E363-45AD-BC9D-05CADF09929F}" type="parTrans" cxnId="{DFCB0B7F-A673-478C-9DBD-E64EF22732BA}">
      <dgm:prSet/>
      <dgm:spPr/>
      <dgm:t>
        <a:bodyPr/>
        <a:lstStyle/>
        <a:p>
          <a:endParaRPr lang="tr-TR"/>
        </a:p>
      </dgm:t>
    </dgm:pt>
    <dgm:pt modelId="{D0E5BC71-C471-4065-9389-1E2ABE862070}" type="sibTrans" cxnId="{DFCB0B7F-A673-478C-9DBD-E64EF22732BA}">
      <dgm:prSet/>
      <dgm:spPr/>
      <dgm:t>
        <a:bodyPr/>
        <a:lstStyle/>
        <a:p>
          <a:endParaRPr lang="tr-TR"/>
        </a:p>
      </dgm:t>
    </dgm:pt>
    <dgm:pt modelId="{2CFAEA4F-78D3-4BC1-BDE9-16486E4BB394}" type="pres">
      <dgm:prSet presAssocID="{FED35907-A77B-44C6-9FA3-1151E08B28E3}" presName="diagram" presStyleCnt="0">
        <dgm:presLayoutVars>
          <dgm:chPref val="1"/>
          <dgm:dir/>
          <dgm:animOne val="branch"/>
          <dgm:animLvl val="lvl"/>
          <dgm:resizeHandles/>
        </dgm:presLayoutVars>
      </dgm:prSet>
      <dgm:spPr/>
      <dgm:t>
        <a:bodyPr/>
        <a:lstStyle/>
        <a:p>
          <a:endParaRPr lang="tr-TR"/>
        </a:p>
      </dgm:t>
    </dgm:pt>
    <dgm:pt modelId="{A1E2EA55-B94B-4447-9BF5-2082D81C5EAC}" type="pres">
      <dgm:prSet presAssocID="{971634C2-7FB1-4BA7-83C9-D0C455CD034F}" presName="root" presStyleCnt="0"/>
      <dgm:spPr/>
    </dgm:pt>
    <dgm:pt modelId="{1B4215F7-973D-4FFC-B34E-8DA381F1CD20}" type="pres">
      <dgm:prSet presAssocID="{971634C2-7FB1-4BA7-83C9-D0C455CD034F}" presName="rootComposite" presStyleCnt="0"/>
      <dgm:spPr/>
    </dgm:pt>
    <dgm:pt modelId="{66F31A04-C07E-4567-B492-05F95BFBCDA7}" type="pres">
      <dgm:prSet presAssocID="{971634C2-7FB1-4BA7-83C9-D0C455CD034F}" presName="rootText" presStyleLbl="node1" presStyleIdx="0" presStyleCnt="1" custScaleX="316914"/>
      <dgm:spPr/>
      <dgm:t>
        <a:bodyPr/>
        <a:lstStyle/>
        <a:p>
          <a:endParaRPr lang="tr-TR"/>
        </a:p>
      </dgm:t>
    </dgm:pt>
    <dgm:pt modelId="{9F3968DB-F78F-4A30-8EC6-AFE4E2CB1ED6}" type="pres">
      <dgm:prSet presAssocID="{971634C2-7FB1-4BA7-83C9-D0C455CD034F}" presName="rootConnector" presStyleLbl="node1" presStyleIdx="0" presStyleCnt="1"/>
      <dgm:spPr/>
      <dgm:t>
        <a:bodyPr/>
        <a:lstStyle/>
        <a:p>
          <a:endParaRPr lang="tr-TR"/>
        </a:p>
      </dgm:t>
    </dgm:pt>
    <dgm:pt modelId="{A8951975-0EB5-4E3D-B6F3-5D1145E754B4}" type="pres">
      <dgm:prSet presAssocID="{971634C2-7FB1-4BA7-83C9-D0C455CD034F}" presName="childShape" presStyleCnt="0"/>
      <dgm:spPr/>
    </dgm:pt>
    <dgm:pt modelId="{9160123B-D539-4E84-B613-AE8D812F531E}" type="pres">
      <dgm:prSet presAssocID="{A8F8CEDD-49DD-4ED0-954A-EA42E6C6DC31}" presName="Name13" presStyleLbl="parChTrans1D2" presStyleIdx="0" presStyleCnt="3"/>
      <dgm:spPr/>
      <dgm:t>
        <a:bodyPr/>
        <a:lstStyle/>
        <a:p>
          <a:endParaRPr lang="tr-TR"/>
        </a:p>
      </dgm:t>
    </dgm:pt>
    <dgm:pt modelId="{6A189C52-07D4-45C9-B19F-539D8E3C2A3C}" type="pres">
      <dgm:prSet presAssocID="{E1CFAB7C-31A6-4682-B1DC-03AE110E2467}" presName="childText" presStyleLbl="bgAcc1" presStyleIdx="0" presStyleCnt="3" custScaleX="203144">
        <dgm:presLayoutVars>
          <dgm:bulletEnabled val="1"/>
        </dgm:presLayoutVars>
      </dgm:prSet>
      <dgm:spPr/>
      <dgm:t>
        <a:bodyPr/>
        <a:lstStyle/>
        <a:p>
          <a:endParaRPr lang="tr-TR"/>
        </a:p>
      </dgm:t>
    </dgm:pt>
    <dgm:pt modelId="{D5F7062A-5B00-4723-BD7C-A344D9369352}" type="pres">
      <dgm:prSet presAssocID="{33688EB7-BA91-4D51-9188-2E0F31778FFB}" presName="Name13" presStyleLbl="parChTrans1D2" presStyleIdx="1" presStyleCnt="3"/>
      <dgm:spPr/>
      <dgm:t>
        <a:bodyPr/>
        <a:lstStyle/>
        <a:p>
          <a:endParaRPr lang="tr-TR"/>
        </a:p>
      </dgm:t>
    </dgm:pt>
    <dgm:pt modelId="{2AF5361B-BB46-4D21-B3FF-132EBB89AFBB}" type="pres">
      <dgm:prSet presAssocID="{C8C95926-1210-455D-A951-11EDEAE3D653}" presName="childText" presStyleLbl="bgAcc1" presStyleIdx="1" presStyleCnt="3" custScaleX="203929">
        <dgm:presLayoutVars>
          <dgm:bulletEnabled val="1"/>
        </dgm:presLayoutVars>
      </dgm:prSet>
      <dgm:spPr/>
      <dgm:t>
        <a:bodyPr/>
        <a:lstStyle/>
        <a:p>
          <a:endParaRPr lang="tr-TR"/>
        </a:p>
      </dgm:t>
    </dgm:pt>
    <dgm:pt modelId="{92655CCE-54CD-4ADE-906E-10C8E862FB3A}" type="pres">
      <dgm:prSet presAssocID="{3DDFA761-E363-45AD-BC9D-05CADF09929F}" presName="Name13" presStyleLbl="parChTrans1D2" presStyleIdx="2" presStyleCnt="3"/>
      <dgm:spPr/>
      <dgm:t>
        <a:bodyPr/>
        <a:lstStyle/>
        <a:p>
          <a:endParaRPr lang="tr-TR"/>
        </a:p>
      </dgm:t>
    </dgm:pt>
    <dgm:pt modelId="{FA6663BE-42DF-4194-BB6C-7D69CF3BA669}" type="pres">
      <dgm:prSet presAssocID="{9C9B7C62-E9F8-4285-B858-0589F007154F}" presName="childText" presStyleLbl="bgAcc1" presStyleIdx="2" presStyleCnt="3" custScaleX="203929">
        <dgm:presLayoutVars>
          <dgm:bulletEnabled val="1"/>
        </dgm:presLayoutVars>
      </dgm:prSet>
      <dgm:spPr/>
      <dgm:t>
        <a:bodyPr/>
        <a:lstStyle/>
        <a:p>
          <a:endParaRPr lang="tr-TR"/>
        </a:p>
      </dgm:t>
    </dgm:pt>
  </dgm:ptLst>
  <dgm:cxnLst>
    <dgm:cxn modelId="{7A880788-608D-469D-9FE4-E71FDA171EBC}" srcId="{971634C2-7FB1-4BA7-83C9-D0C455CD034F}" destId="{C8C95926-1210-455D-A951-11EDEAE3D653}" srcOrd="1" destOrd="0" parTransId="{33688EB7-BA91-4D51-9188-2E0F31778FFB}" sibTransId="{7ECCC50F-DCE8-4476-99FE-8FA9DF4F6FC8}"/>
    <dgm:cxn modelId="{6ACBD95E-1270-254B-A84D-B9F5AAE2A4D7}" type="presOf" srcId="{A8F8CEDD-49DD-4ED0-954A-EA42E6C6DC31}" destId="{9160123B-D539-4E84-B613-AE8D812F531E}" srcOrd="0" destOrd="0" presId="urn:microsoft.com/office/officeart/2005/8/layout/hierarchy3"/>
    <dgm:cxn modelId="{9D015489-6707-FB47-8488-C778F4E762AB}" type="presOf" srcId="{9C9B7C62-E9F8-4285-B858-0589F007154F}" destId="{FA6663BE-42DF-4194-BB6C-7D69CF3BA669}" srcOrd="0" destOrd="0" presId="urn:microsoft.com/office/officeart/2005/8/layout/hierarchy3"/>
    <dgm:cxn modelId="{B0B59599-1133-D347-97F8-313CD3842878}" type="presOf" srcId="{33688EB7-BA91-4D51-9188-2E0F31778FFB}" destId="{D5F7062A-5B00-4723-BD7C-A344D9369352}" srcOrd="0" destOrd="0" presId="urn:microsoft.com/office/officeart/2005/8/layout/hierarchy3"/>
    <dgm:cxn modelId="{DF0693ED-1384-F647-8E18-98208C848327}" type="presOf" srcId="{C8C95926-1210-455D-A951-11EDEAE3D653}" destId="{2AF5361B-BB46-4D21-B3FF-132EBB89AFBB}" srcOrd="0" destOrd="0" presId="urn:microsoft.com/office/officeart/2005/8/layout/hierarchy3"/>
    <dgm:cxn modelId="{0B7539C0-67E8-624B-B86E-03E4B640A5BD}" type="presOf" srcId="{971634C2-7FB1-4BA7-83C9-D0C455CD034F}" destId="{66F31A04-C07E-4567-B492-05F95BFBCDA7}" srcOrd="0" destOrd="0" presId="urn:microsoft.com/office/officeart/2005/8/layout/hierarchy3"/>
    <dgm:cxn modelId="{DFCB0B7F-A673-478C-9DBD-E64EF22732BA}" srcId="{971634C2-7FB1-4BA7-83C9-D0C455CD034F}" destId="{9C9B7C62-E9F8-4285-B858-0589F007154F}" srcOrd="2" destOrd="0" parTransId="{3DDFA761-E363-45AD-BC9D-05CADF09929F}" sibTransId="{D0E5BC71-C471-4065-9389-1E2ABE862070}"/>
    <dgm:cxn modelId="{B4B4937C-B6A1-4B7E-BBD3-E2BECF36D822}" srcId="{FED35907-A77B-44C6-9FA3-1151E08B28E3}" destId="{971634C2-7FB1-4BA7-83C9-D0C455CD034F}" srcOrd="0" destOrd="0" parTransId="{B6B9A24B-CAA5-404E-8325-5254D1F872F9}" sibTransId="{FF2B486E-0159-441F-B367-FCBB408FD6A9}"/>
    <dgm:cxn modelId="{B0D0DBFD-B68C-D742-9D64-6B5CC1FE3F0B}" type="presOf" srcId="{971634C2-7FB1-4BA7-83C9-D0C455CD034F}" destId="{9F3968DB-F78F-4A30-8EC6-AFE4E2CB1ED6}" srcOrd="1" destOrd="0" presId="urn:microsoft.com/office/officeart/2005/8/layout/hierarchy3"/>
    <dgm:cxn modelId="{2FB090C2-D51D-714F-B48C-E2A3C00FF241}" type="presOf" srcId="{3DDFA761-E363-45AD-BC9D-05CADF09929F}" destId="{92655CCE-54CD-4ADE-906E-10C8E862FB3A}" srcOrd="0" destOrd="0" presId="urn:microsoft.com/office/officeart/2005/8/layout/hierarchy3"/>
    <dgm:cxn modelId="{AEA1B8E6-2297-B944-A9BE-3E4521AB4647}" type="presOf" srcId="{FED35907-A77B-44C6-9FA3-1151E08B28E3}" destId="{2CFAEA4F-78D3-4BC1-BDE9-16486E4BB394}" srcOrd="0" destOrd="0" presId="urn:microsoft.com/office/officeart/2005/8/layout/hierarchy3"/>
    <dgm:cxn modelId="{6FB8E5B0-782D-40CE-BAF6-A83E76011D19}" srcId="{971634C2-7FB1-4BA7-83C9-D0C455CD034F}" destId="{E1CFAB7C-31A6-4682-B1DC-03AE110E2467}" srcOrd="0" destOrd="0" parTransId="{A8F8CEDD-49DD-4ED0-954A-EA42E6C6DC31}" sibTransId="{5FBE5B46-EADF-46CF-8514-C1D8E973F1B9}"/>
    <dgm:cxn modelId="{D9BB99D1-9AA1-8743-892F-B859409CD294}" type="presOf" srcId="{E1CFAB7C-31A6-4682-B1DC-03AE110E2467}" destId="{6A189C52-07D4-45C9-B19F-539D8E3C2A3C}" srcOrd="0" destOrd="0" presId="urn:microsoft.com/office/officeart/2005/8/layout/hierarchy3"/>
    <dgm:cxn modelId="{FAC3E478-693C-604C-91C7-7FAFC1EF2E91}" type="presParOf" srcId="{2CFAEA4F-78D3-4BC1-BDE9-16486E4BB394}" destId="{A1E2EA55-B94B-4447-9BF5-2082D81C5EAC}" srcOrd="0" destOrd="0" presId="urn:microsoft.com/office/officeart/2005/8/layout/hierarchy3"/>
    <dgm:cxn modelId="{DF899C45-E82C-2D41-B916-6615D6F78EFC}" type="presParOf" srcId="{A1E2EA55-B94B-4447-9BF5-2082D81C5EAC}" destId="{1B4215F7-973D-4FFC-B34E-8DA381F1CD20}" srcOrd="0" destOrd="0" presId="urn:microsoft.com/office/officeart/2005/8/layout/hierarchy3"/>
    <dgm:cxn modelId="{906FCF0B-B205-964F-BA8A-6C7041FB313D}" type="presParOf" srcId="{1B4215F7-973D-4FFC-B34E-8DA381F1CD20}" destId="{66F31A04-C07E-4567-B492-05F95BFBCDA7}" srcOrd="0" destOrd="0" presId="urn:microsoft.com/office/officeart/2005/8/layout/hierarchy3"/>
    <dgm:cxn modelId="{1C780871-0583-AD43-AABA-3F1D92D66F7C}" type="presParOf" srcId="{1B4215F7-973D-4FFC-B34E-8DA381F1CD20}" destId="{9F3968DB-F78F-4A30-8EC6-AFE4E2CB1ED6}" srcOrd="1" destOrd="0" presId="urn:microsoft.com/office/officeart/2005/8/layout/hierarchy3"/>
    <dgm:cxn modelId="{7A942E82-F40E-A147-BFA6-508CFDBF00C4}" type="presParOf" srcId="{A1E2EA55-B94B-4447-9BF5-2082D81C5EAC}" destId="{A8951975-0EB5-4E3D-B6F3-5D1145E754B4}" srcOrd="1" destOrd="0" presId="urn:microsoft.com/office/officeart/2005/8/layout/hierarchy3"/>
    <dgm:cxn modelId="{6F7F85D2-DF40-7B47-B304-F8E1FC40F531}" type="presParOf" srcId="{A8951975-0EB5-4E3D-B6F3-5D1145E754B4}" destId="{9160123B-D539-4E84-B613-AE8D812F531E}" srcOrd="0" destOrd="0" presId="urn:microsoft.com/office/officeart/2005/8/layout/hierarchy3"/>
    <dgm:cxn modelId="{A51ACC12-9A0C-3444-88A7-0BA1974B3506}" type="presParOf" srcId="{A8951975-0EB5-4E3D-B6F3-5D1145E754B4}" destId="{6A189C52-07D4-45C9-B19F-539D8E3C2A3C}" srcOrd="1" destOrd="0" presId="urn:microsoft.com/office/officeart/2005/8/layout/hierarchy3"/>
    <dgm:cxn modelId="{98580B25-958B-C24F-B7C3-B25E89599B77}" type="presParOf" srcId="{A8951975-0EB5-4E3D-B6F3-5D1145E754B4}" destId="{D5F7062A-5B00-4723-BD7C-A344D9369352}" srcOrd="2" destOrd="0" presId="urn:microsoft.com/office/officeart/2005/8/layout/hierarchy3"/>
    <dgm:cxn modelId="{021EFAEF-49F8-4844-B7CC-30311ECA07ED}" type="presParOf" srcId="{A8951975-0EB5-4E3D-B6F3-5D1145E754B4}" destId="{2AF5361B-BB46-4D21-B3FF-132EBB89AFBB}" srcOrd="3" destOrd="0" presId="urn:microsoft.com/office/officeart/2005/8/layout/hierarchy3"/>
    <dgm:cxn modelId="{373B86DA-A91F-6840-BD89-F6E7F2A53C28}" type="presParOf" srcId="{A8951975-0EB5-4E3D-B6F3-5D1145E754B4}" destId="{92655CCE-54CD-4ADE-906E-10C8E862FB3A}" srcOrd="4" destOrd="0" presId="urn:microsoft.com/office/officeart/2005/8/layout/hierarchy3"/>
    <dgm:cxn modelId="{20F2B03C-C953-FB4D-8D64-B1149E12BC71}" type="presParOf" srcId="{A8951975-0EB5-4E3D-B6F3-5D1145E754B4}" destId="{FA6663BE-42DF-4194-BB6C-7D69CF3BA669}"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2F5F34-A062-4635-A8BC-F2A7D9E84121}" type="doc">
      <dgm:prSet loTypeId="urn:microsoft.com/office/officeart/2005/8/layout/pyramid2" loCatId="pyramid" qsTypeId="urn:microsoft.com/office/officeart/2005/8/quickstyle/3d9" qsCatId="3D" csTypeId="urn:microsoft.com/office/officeart/2005/8/colors/accent1_2" csCatId="accent1" phldr="1"/>
      <dgm:spPr/>
      <dgm:t>
        <a:bodyPr/>
        <a:lstStyle/>
        <a:p>
          <a:endParaRPr lang="tr-TR"/>
        </a:p>
      </dgm:t>
    </dgm:pt>
    <dgm:pt modelId="{0DD657ED-4C1C-4388-8F77-ED4E2E0CBF4F}">
      <dgm:prSet/>
      <dgm:spPr/>
      <dgm:t>
        <a:bodyPr/>
        <a:lstStyle/>
        <a:p>
          <a:pPr algn="l" rtl="0"/>
          <a:r>
            <a:rPr lang="tr-TR" dirty="0" smtClean="0"/>
            <a:t>-Disiplin yönünden sorumluluk,3568/48</a:t>
          </a:r>
          <a:endParaRPr lang="tr-TR" dirty="0"/>
        </a:p>
      </dgm:t>
    </dgm:pt>
    <dgm:pt modelId="{0CC3D26D-E3C3-4EB8-963D-6F1BD9CE45F6}" type="parTrans" cxnId="{C7707C93-9B16-4E96-AFE0-DD3C57978E81}">
      <dgm:prSet/>
      <dgm:spPr/>
      <dgm:t>
        <a:bodyPr/>
        <a:lstStyle/>
        <a:p>
          <a:endParaRPr lang="tr-TR"/>
        </a:p>
      </dgm:t>
    </dgm:pt>
    <dgm:pt modelId="{48BED0FE-0517-48CE-BB7E-722BA4651C29}" type="sibTrans" cxnId="{C7707C93-9B16-4E96-AFE0-DD3C57978E81}">
      <dgm:prSet/>
      <dgm:spPr/>
      <dgm:t>
        <a:bodyPr/>
        <a:lstStyle/>
        <a:p>
          <a:endParaRPr lang="tr-TR"/>
        </a:p>
      </dgm:t>
    </dgm:pt>
    <dgm:pt modelId="{AB2D5149-20AA-4B56-AE61-E50954E8FE03}">
      <dgm:prSet/>
      <dgm:spPr/>
      <dgm:t>
        <a:bodyPr/>
        <a:lstStyle/>
        <a:p>
          <a:pPr algn="l" rtl="0"/>
          <a:r>
            <a:rPr lang="tr-TR" dirty="0" smtClean="0"/>
            <a:t>-Mali sorumluluk,Mük.227</a:t>
          </a:r>
          <a:endParaRPr lang="tr-TR" dirty="0"/>
        </a:p>
      </dgm:t>
    </dgm:pt>
    <dgm:pt modelId="{50DF503A-D6E9-434B-A91B-91924BA26B9C}" type="parTrans" cxnId="{30CC4132-5A17-40E0-9F10-B0E607BFB1C0}">
      <dgm:prSet/>
      <dgm:spPr/>
      <dgm:t>
        <a:bodyPr/>
        <a:lstStyle/>
        <a:p>
          <a:endParaRPr lang="tr-TR"/>
        </a:p>
      </dgm:t>
    </dgm:pt>
    <dgm:pt modelId="{F481DDA8-0988-4E10-BB59-F302C734DD10}" type="sibTrans" cxnId="{30CC4132-5A17-40E0-9F10-B0E607BFB1C0}">
      <dgm:prSet/>
      <dgm:spPr/>
      <dgm:t>
        <a:bodyPr/>
        <a:lstStyle/>
        <a:p>
          <a:endParaRPr lang="tr-TR"/>
        </a:p>
      </dgm:t>
    </dgm:pt>
    <dgm:pt modelId="{0A10DFCA-AA10-4F3E-BEA0-73158875DBC9}">
      <dgm:prSet/>
      <dgm:spPr/>
      <dgm:t>
        <a:bodyPr/>
        <a:lstStyle/>
        <a:p>
          <a:pPr algn="l" rtl="0"/>
          <a:r>
            <a:rPr lang="tr-TR" dirty="0" smtClean="0"/>
            <a:t>-Cezai </a:t>
          </a:r>
          <a:r>
            <a:rPr lang="tr-TR" dirty="0" err="1" smtClean="0"/>
            <a:t>sorumluk,VUK</a:t>
          </a:r>
          <a:r>
            <a:rPr lang="tr-TR" smtClean="0"/>
            <a:t> 359 </a:t>
          </a:r>
          <a:endParaRPr lang="tr-TR" dirty="0"/>
        </a:p>
      </dgm:t>
    </dgm:pt>
    <dgm:pt modelId="{D5E640B5-FD12-416D-ACFE-74297C7574D1}" type="parTrans" cxnId="{32FAB1E1-E459-4013-B39D-2CC309799F7B}">
      <dgm:prSet/>
      <dgm:spPr/>
      <dgm:t>
        <a:bodyPr/>
        <a:lstStyle/>
        <a:p>
          <a:endParaRPr lang="tr-TR"/>
        </a:p>
      </dgm:t>
    </dgm:pt>
    <dgm:pt modelId="{18E052D3-984A-445B-A92A-0C0530AB388B}" type="sibTrans" cxnId="{32FAB1E1-E459-4013-B39D-2CC309799F7B}">
      <dgm:prSet/>
      <dgm:spPr/>
      <dgm:t>
        <a:bodyPr/>
        <a:lstStyle/>
        <a:p>
          <a:endParaRPr lang="tr-TR"/>
        </a:p>
      </dgm:t>
    </dgm:pt>
    <dgm:pt modelId="{B32F7CB3-4951-4338-82E8-255FDB09274D}" type="pres">
      <dgm:prSet presAssocID="{F92F5F34-A062-4635-A8BC-F2A7D9E84121}" presName="compositeShape" presStyleCnt="0">
        <dgm:presLayoutVars>
          <dgm:dir/>
          <dgm:resizeHandles/>
        </dgm:presLayoutVars>
      </dgm:prSet>
      <dgm:spPr/>
      <dgm:t>
        <a:bodyPr/>
        <a:lstStyle/>
        <a:p>
          <a:endParaRPr lang="tr-TR"/>
        </a:p>
      </dgm:t>
    </dgm:pt>
    <dgm:pt modelId="{9B2CF492-DE1D-425A-9646-0B504D41BD4C}" type="pres">
      <dgm:prSet presAssocID="{F92F5F34-A062-4635-A8BC-F2A7D9E84121}" presName="pyramid" presStyleLbl="node1" presStyleIdx="0" presStyleCnt="1"/>
      <dgm:spPr/>
    </dgm:pt>
    <dgm:pt modelId="{931D68FC-9526-4E69-BC18-5303F86A9D6A}" type="pres">
      <dgm:prSet presAssocID="{F92F5F34-A062-4635-A8BC-F2A7D9E84121}" presName="theList" presStyleCnt="0"/>
      <dgm:spPr/>
    </dgm:pt>
    <dgm:pt modelId="{8C9ECDE0-7C01-4D34-9748-4CC67058E2F7}" type="pres">
      <dgm:prSet presAssocID="{0DD657ED-4C1C-4388-8F77-ED4E2E0CBF4F}" presName="aNode" presStyleLbl="fgAcc1" presStyleIdx="0" presStyleCnt="3">
        <dgm:presLayoutVars>
          <dgm:bulletEnabled val="1"/>
        </dgm:presLayoutVars>
      </dgm:prSet>
      <dgm:spPr/>
      <dgm:t>
        <a:bodyPr/>
        <a:lstStyle/>
        <a:p>
          <a:endParaRPr lang="tr-TR"/>
        </a:p>
      </dgm:t>
    </dgm:pt>
    <dgm:pt modelId="{76460B3A-83BD-457E-A305-B6ABF88E3CE0}" type="pres">
      <dgm:prSet presAssocID="{0DD657ED-4C1C-4388-8F77-ED4E2E0CBF4F}" presName="aSpace" presStyleCnt="0"/>
      <dgm:spPr/>
    </dgm:pt>
    <dgm:pt modelId="{AAB35684-7CE3-48F1-A2B6-08F40435FC08}" type="pres">
      <dgm:prSet presAssocID="{AB2D5149-20AA-4B56-AE61-E50954E8FE03}" presName="aNode" presStyleLbl="fgAcc1" presStyleIdx="1" presStyleCnt="3">
        <dgm:presLayoutVars>
          <dgm:bulletEnabled val="1"/>
        </dgm:presLayoutVars>
      </dgm:prSet>
      <dgm:spPr/>
      <dgm:t>
        <a:bodyPr/>
        <a:lstStyle/>
        <a:p>
          <a:endParaRPr lang="tr-TR"/>
        </a:p>
      </dgm:t>
    </dgm:pt>
    <dgm:pt modelId="{E310D0B9-9BC5-443B-B8AF-F592F67D9ADA}" type="pres">
      <dgm:prSet presAssocID="{AB2D5149-20AA-4B56-AE61-E50954E8FE03}" presName="aSpace" presStyleCnt="0"/>
      <dgm:spPr/>
    </dgm:pt>
    <dgm:pt modelId="{36B06E8F-DB21-47D8-8DB3-3827223E8E5D}" type="pres">
      <dgm:prSet presAssocID="{0A10DFCA-AA10-4F3E-BEA0-73158875DBC9}" presName="aNode" presStyleLbl="fgAcc1" presStyleIdx="2" presStyleCnt="3">
        <dgm:presLayoutVars>
          <dgm:bulletEnabled val="1"/>
        </dgm:presLayoutVars>
      </dgm:prSet>
      <dgm:spPr/>
      <dgm:t>
        <a:bodyPr/>
        <a:lstStyle/>
        <a:p>
          <a:endParaRPr lang="tr-TR"/>
        </a:p>
      </dgm:t>
    </dgm:pt>
    <dgm:pt modelId="{037B6649-CBEE-4306-89C6-A0251E57EC45}" type="pres">
      <dgm:prSet presAssocID="{0A10DFCA-AA10-4F3E-BEA0-73158875DBC9}" presName="aSpace" presStyleCnt="0"/>
      <dgm:spPr/>
    </dgm:pt>
  </dgm:ptLst>
  <dgm:cxnLst>
    <dgm:cxn modelId="{C7707C93-9B16-4E96-AFE0-DD3C57978E81}" srcId="{F92F5F34-A062-4635-A8BC-F2A7D9E84121}" destId="{0DD657ED-4C1C-4388-8F77-ED4E2E0CBF4F}" srcOrd="0" destOrd="0" parTransId="{0CC3D26D-E3C3-4EB8-963D-6F1BD9CE45F6}" sibTransId="{48BED0FE-0517-48CE-BB7E-722BA4651C29}"/>
    <dgm:cxn modelId="{30CC4132-5A17-40E0-9F10-B0E607BFB1C0}" srcId="{F92F5F34-A062-4635-A8BC-F2A7D9E84121}" destId="{AB2D5149-20AA-4B56-AE61-E50954E8FE03}" srcOrd="1" destOrd="0" parTransId="{50DF503A-D6E9-434B-A91B-91924BA26B9C}" sibTransId="{F481DDA8-0988-4E10-BB59-F302C734DD10}"/>
    <dgm:cxn modelId="{A71F044A-7AC4-574A-BA7A-520702E22160}" type="presOf" srcId="{0A10DFCA-AA10-4F3E-BEA0-73158875DBC9}" destId="{36B06E8F-DB21-47D8-8DB3-3827223E8E5D}" srcOrd="0" destOrd="0" presId="urn:microsoft.com/office/officeart/2005/8/layout/pyramid2"/>
    <dgm:cxn modelId="{B1B02D06-EDBA-E342-9A47-E85FE141A4EF}" type="presOf" srcId="{AB2D5149-20AA-4B56-AE61-E50954E8FE03}" destId="{AAB35684-7CE3-48F1-A2B6-08F40435FC08}" srcOrd="0" destOrd="0" presId="urn:microsoft.com/office/officeart/2005/8/layout/pyramid2"/>
    <dgm:cxn modelId="{9AF24C91-7C34-924E-A18A-F9E6A9001C75}" type="presOf" srcId="{0DD657ED-4C1C-4388-8F77-ED4E2E0CBF4F}" destId="{8C9ECDE0-7C01-4D34-9748-4CC67058E2F7}" srcOrd="0" destOrd="0" presId="urn:microsoft.com/office/officeart/2005/8/layout/pyramid2"/>
    <dgm:cxn modelId="{F08BCBFE-9FED-2D4E-8B5B-23E3C3EABE51}" type="presOf" srcId="{F92F5F34-A062-4635-A8BC-F2A7D9E84121}" destId="{B32F7CB3-4951-4338-82E8-255FDB09274D}" srcOrd="0" destOrd="0" presId="urn:microsoft.com/office/officeart/2005/8/layout/pyramid2"/>
    <dgm:cxn modelId="{32FAB1E1-E459-4013-B39D-2CC309799F7B}" srcId="{F92F5F34-A062-4635-A8BC-F2A7D9E84121}" destId="{0A10DFCA-AA10-4F3E-BEA0-73158875DBC9}" srcOrd="2" destOrd="0" parTransId="{D5E640B5-FD12-416D-ACFE-74297C7574D1}" sibTransId="{18E052D3-984A-445B-A92A-0C0530AB388B}"/>
    <dgm:cxn modelId="{BE26E6DF-3E08-934C-90BB-C0BDF42A59BA}" type="presParOf" srcId="{B32F7CB3-4951-4338-82E8-255FDB09274D}" destId="{9B2CF492-DE1D-425A-9646-0B504D41BD4C}" srcOrd="0" destOrd="0" presId="urn:microsoft.com/office/officeart/2005/8/layout/pyramid2"/>
    <dgm:cxn modelId="{45B34EDF-6711-4548-B7D5-A5E0C050BA48}" type="presParOf" srcId="{B32F7CB3-4951-4338-82E8-255FDB09274D}" destId="{931D68FC-9526-4E69-BC18-5303F86A9D6A}" srcOrd="1" destOrd="0" presId="urn:microsoft.com/office/officeart/2005/8/layout/pyramid2"/>
    <dgm:cxn modelId="{1403AFF9-8E66-2342-B17A-4971AFB1EC89}" type="presParOf" srcId="{931D68FC-9526-4E69-BC18-5303F86A9D6A}" destId="{8C9ECDE0-7C01-4D34-9748-4CC67058E2F7}" srcOrd="0" destOrd="0" presId="urn:microsoft.com/office/officeart/2005/8/layout/pyramid2"/>
    <dgm:cxn modelId="{73599077-AB2A-7F48-AF5E-C7250FEFDC81}" type="presParOf" srcId="{931D68FC-9526-4E69-BC18-5303F86A9D6A}" destId="{76460B3A-83BD-457E-A305-B6ABF88E3CE0}" srcOrd="1" destOrd="0" presId="urn:microsoft.com/office/officeart/2005/8/layout/pyramid2"/>
    <dgm:cxn modelId="{2FDC4B98-96AF-2046-AA15-9069F4C6777E}" type="presParOf" srcId="{931D68FC-9526-4E69-BC18-5303F86A9D6A}" destId="{AAB35684-7CE3-48F1-A2B6-08F40435FC08}" srcOrd="2" destOrd="0" presId="urn:microsoft.com/office/officeart/2005/8/layout/pyramid2"/>
    <dgm:cxn modelId="{D9A62F89-3B6C-1447-94AE-FEED52B68FD8}" type="presParOf" srcId="{931D68FC-9526-4E69-BC18-5303F86A9D6A}" destId="{E310D0B9-9BC5-443B-B8AF-F592F67D9ADA}" srcOrd="3" destOrd="0" presId="urn:microsoft.com/office/officeart/2005/8/layout/pyramid2"/>
    <dgm:cxn modelId="{FD75740F-0AD8-9A40-8861-AD348A8B16EC}" type="presParOf" srcId="{931D68FC-9526-4E69-BC18-5303F86A9D6A}" destId="{36B06E8F-DB21-47D8-8DB3-3827223E8E5D}" srcOrd="4" destOrd="0" presId="urn:microsoft.com/office/officeart/2005/8/layout/pyramid2"/>
    <dgm:cxn modelId="{62A5DB1F-417F-5944-BB0A-45128C634A28}" type="presParOf" srcId="{931D68FC-9526-4E69-BC18-5303F86A9D6A}" destId="{037B6649-CBEE-4306-89C6-A0251E57EC4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3CEDD5-A731-497C-9FCD-C727D646B284}" type="doc">
      <dgm:prSet loTypeId="urn:microsoft.com/office/officeart/2005/8/layout/hProcess9" loCatId="process" qsTypeId="urn:microsoft.com/office/officeart/2005/8/quickstyle/3d9" qsCatId="3D" csTypeId="urn:microsoft.com/office/officeart/2005/8/colors/colorful2" csCatId="colorful" phldr="1"/>
      <dgm:spPr/>
      <dgm:t>
        <a:bodyPr/>
        <a:lstStyle/>
        <a:p>
          <a:endParaRPr lang="tr-TR"/>
        </a:p>
      </dgm:t>
    </dgm:pt>
    <dgm:pt modelId="{A18328F4-0243-4C33-BA33-06E6983E536C}">
      <dgm:prSet/>
      <dgm:spPr/>
      <dgm:t>
        <a:bodyPr/>
        <a:lstStyle/>
        <a:p>
          <a:pPr rtl="0"/>
          <a:r>
            <a:rPr lang="tr-TR" dirty="0" smtClean="0"/>
            <a:t>Alış Bilançosu ve Açılış Kaydı </a:t>
          </a:r>
          <a:endParaRPr lang="tr-TR" dirty="0"/>
        </a:p>
      </dgm:t>
    </dgm:pt>
    <dgm:pt modelId="{C3B97395-BF26-4C46-AC7E-809FE57C6774}" type="parTrans" cxnId="{A2B8377D-A17F-4AC2-B3BE-BDCF99556C41}">
      <dgm:prSet/>
      <dgm:spPr/>
      <dgm:t>
        <a:bodyPr/>
        <a:lstStyle/>
        <a:p>
          <a:endParaRPr lang="tr-TR"/>
        </a:p>
      </dgm:t>
    </dgm:pt>
    <dgm:pt modelId="{2EF8270E-E483-4962-91FE-185E9798A571}" type="sibTrans" cxnId="{A2B8377D-A17F-4AC2-B3BE-BDCF99556C41}">
      <dgm:prSet/>
      <dgm:spPr/>
      <dgm:t>
        <a:bodyPr/>
        <a:lstStyle/>
        <a:p>
          <a:endParaRPr lang="tr-TR"/>
        </a:p>
      </dgm:t>
    </dgm:pt>
    <dgm:pt modelId="{462898F9-1CEF-418B-9B4C-70CF28D02721}">
      <dgm:prSet/>
      <dgm:spPr>
        <a:solidFill>
          <a:schemeClr val="accent1">
            <a:lumMod val="75000"/>
          </a:schemeClr>
        </a:solidFill>
      </dgm:spPr>
      <dgm:t>
        <a:bodyPr/>
        <a:lstStyle/>
        <a:p>
          <a:pPr rtl="0"/>
          <a:r>
            <a:rPr lang="tr-TR" dirty="0" smtClean="0"/>
            <a:t>Dönem İçi İşlemler</a:t>
          </a:r>
          <a:endParaRPr lang="tr-TR" dirty="0"/>
        </a:p>
      </dgm:t>
    </dgm:pt>
    <dgm:pt modelId="{6A8D562F-08C8-4829-A5C3-D508B3809D8C}" type="parTrans" cxnId="{06F16036-0A70-4A4B-8C02-9F8F09D7CF9F}">
      <dgm:prSet/>
      <dgm:spPr/>
      <dgm:t>
        <a:bodyPr/>
        <a:lstStyle/>
        <a:p>
          <a:endParaRPr lang="tr-TR"/>
        </a:p>
      </dgm:t>
    </dgm:pt>
    <dgm:pt modelId="{828F63C5-593A-44EB-9DFE-8C89B74F61EB}" type="sibTrans" cxnId="{06F16036-0A70-4A4B-8C02-9F8F09D7CF9F}">
      <dgm:prSet/>
      <dgm:spPr/>
      <dgm:t>
        <a:bodyPr/>
        <a:lstStyle/>
        <a:p>
          <a:endParaRPr lang="tr-TR"/>
        </a:p>
      </dgm:t>
    </dgm:pt>
    <dgm:pt modelId="{1520907C-0F66-42E3-95D6-9E8BC0DBFCF5}">
      <dgm:prSet/>
      <dgm:spPr/>
      <dgm:t>
        <a:bodyPr/>
        <a:lstStyle/>
        <a:p>
          <a:pPr rtl="0"/>
          <a:r>
            <a:rPr lang="tr-TR" dirty="0" smtClean="0"/>
            <a:t>Geçici Vergi Dönemleri</a:t>
          </a:r>
          <a:endParaRPr lang="tr-TR" dirty="0"/>
        </a:p>
      </dgm:t>
    </dgm:pt>
    <dgm:pt modelId="{9BE3056D-0C61-480D-A01A-14EE4FD07EA9}" type="parTrans" cxnId="{F0AF1B95-EEBC-4A22-A507-716FCC5E92B9}">
      <dgm:prSet/>
      <dgm:spPr/>
      <dgm:t>
        <a:bodyPr/>
        <a:lstStyle/>
        <a:p>
          <a:endParaRPr lang="tr-TR"/>
        </a:p>
      </dgm:t>
    </dgm:pt>
    <dgm:pt modelId="{8139C19E-877C-48E2-B928-8AEBE4781F58}" type="sibTrans" cxnId="{F0AF1B95-EEBC-4A22-A507-716FCC5E92B9}">
      <dgm:prSet/>
      <dgm:spPr/>
      <dgm:t>
        <a:bodyPr/>
        <a:lstStyle/>
        <a:p>
          <a:endParaRPr lang="tr-TR"/>
        </a:p>
      </dgm:t>
    </dgm:pt>
    <dgm:pt modelId="{FBDFE5F3-D5DE-46DC-835A-A1C726279BF8}">
      <dgm:prSet/>
      <dgm:spPr>
        <a:solidFill>
          <a:schemeClr val="accent2">
            <a:lumMod val="75000"/>
          </a:schemeClr>
        </a:solidFill>
      </dgm:spPr>
      <dgm:t>
        <a:bodyPr/>
        <a:lstStyle/>
        <a:p>
          <a:pPr rtl="0"/>
          <a:r>
            <a:rPr lang="tr-TR" dirty="0" smtClean="0"/>
            <a:t>Dönem Sonu ve Envanter</a:t>
          </a:r>
          <a:endParaRPr lang="tr-TR" dirty="0"/>
        </a:p>
      </dgm:t>
    </dgm:pt>
    <dgm:pt modelId="{F2E2054A-E334-4D06-870B-6501DE857D28}" type="parTrans" cxnId="{B8DD14E1-B501-4061-9107-81C92316DF98}">
      <dgm:prSet/>
      <dgm:spPr/>
      <dgm:t>
        <a:bodyPr/>
        <a:lstStyle/>
        <a:p>
          <a:endParaRPr lang="tr-TR"/>
        </a:p>
      </dgm:t>
    </dgm:pt>
    <dgm:pt modelId="{1F080F4B-96A0-45C9-A925-FEBA19481D55}" type="sibTrans" cxnId="{B8DD14E1-B501-4061-9107-81C92316DF98}">
      <dgm:prSet/>
      <dgm:spPr/>
      <dgm:t>
        <a:bodyPr/>
        <a:lstStyle/>
        <a:p>
          <a:endParaRPr lang="tr-TR"/>
        </a:p>
      </dgm:t>
    </dgm:pt>
    <dgm:pt modelId="{3CC86FBD-6F3B-4AAF-BE62-493773DA183C}">
      <dgm:prSet/>
      <dgm:spPr>
        <a:solidFill>
          <a:schemeClr val="accent6">
            <a:lumMod val="75000"/>
          </a:schemeClr>
        </a:solidFill>
      </dgm:spPr>
      <dgm:t>
        <a:bodyPr/>
        <a:lstStyle/>
        <a:p>
          <a:pPr rtl="0"/>
          <a:r>
            <a:rPr lang="tr-TR" dirty="0" smtClean="0"/>
            <a:t>Gelir Tablosu ve Kapanış Bilançosu</a:t>
          </a:r>
          <a:endParaRPr lang="tr-TR" dirty="0"/>
        </a:p>
      </dgm:t>
    </dgm:pt>
    <dgm:pt modelId="{0E4399C5-CB74-4DFF-988F-E5A1C5E56A50}" type="parTrans" cxnId="{FC6E7D26-5B81-47FC-A879-D1B260A570D3}">
      <dgm:prSet/>
      <dgm:spPr/>
      <dgm:t>
        <a:bodyPr/>
        <a:lstStyle/>
        <a:p>
          <a:endParaRPr lang="tr-TR"/>
        </a:p>
      </dgm:t>
    </dgm:pt>
    <dgm:pt modelId="{71AF16FA-986B-44EE-B050-E355EDC33602}" type="sibTrans" cxnId="{FC6E7D26-5B81-47FC-A879-D1B260A570D3}">
      <dgm:prSet/>
      <dgm:spPr/>
      <dgm:t>
        <a:bodyPr/>
        <a:lstStyle/>
        <a:p>
          <a:endParaRPr lang="tr-TR"/>
        </a:p>
      </dgm:t>
    </dgm:pt>
    <dgm:pt modelId="{E6E4D724-91E2-494C-B819-27B3F7E269DF}" type="pres">
      <dgm:prSet presAssocID="{343CEDD5-A731-497C-9FCD-C727D646B284}" presName="CompostProcess" presStyleCnt="0">
        <dgm:presLayoutVars>
          <dgm:dir/>
          <dgm:resizeHandles val="exact"/>
        </dgm:presLayoutVars>
      </dgm:prSet>
      <dgm:spPr/>
      <dgm:t>
        <a:bodyPr/>
        <a:lstStyle/>
        <a:p>
          <a:endParaRPr lang="tr-TR"/>
        </a:p>
      </dgm:t>
    </dgm:pt>
    <dgm:pt modelId="{C337E382-05CA-4D83-A168-DE38D61098B4}" type="pres">
      <dgm:prSet presAssocID="{343CEDD5-A731-497C-9FCD-C727D646B284}" presName="arrow" presStyleLbl="bgShp" presStyleIdx="0" presStyleCnt="1"/>
      <dgm:spPr/>
    </dgm:pt>
    <dgm:pt modelId="{45D47C5E-0037-4833-91A7-2F267106ACAD}" type="pres">
      <dgm:prSet presAssocID="{343CEDD5-A731-497C-9FCD-C727D646B284}" presName="linearProcess" presStyleCnt="0"/>
      <dgm:spPr/>
    </dgm:pt>
    <dgm:pt modelId="{AB7E618A-9C85-47A8-827A-417213E8CB0E}" type="pres">
      <dgm:prSet presAssocID="{A18328F4-0243-4C33-BA33-06E6983E536C}" presName="textNode" presStyleLbl="node1" presStyleIdx="0" presStyleCnt="5">
        <dgm:presLayoutVars>
          <dgm:bulletEnabled val="1"/>
        </dgm:presLayoutVars>
      </dgm:prSet>
      <dgm:spPr/>
      <dgm:t>
        <a:bodyPr/>
        <a:lstStyle/>
        <a:p>
          <a:endParaRPr lang="tr-TR"/>
        </a:p>
      </dgm:t>
    </dgm:pt>
    <dgm:pt modelId="{FF992FD9-118D-4052-B637-B21140AD61DE}" type="pres">
      <dgm:prSet presAssocID="{2EF8270E-E483-4962-91FE-185E9798A571}" presName="sibTrans" presStyleCnt="0"/>
      <dgm:spPr/>
    </dgm:pt>
    <dgm:pt modelId="{70784D86-E071-4949-B3D8-653A71F1EC59}" type="pres">
      <dgm:prSet presAssocID="{462898F9-1CEF-418B-9B4C-70CF28D02721}" presName="textNode" presStyleLbl="node1" presStyleIdx="1" presStyleCnt="5">
        <dgm:presLayoutVars>
          <dgm:bulletEnabled val="1"/>
        </dgm:presLayoutVars>
      </dgm:prSet>
      <dgm:spPr/>
      <dgm:t>
        <a:bodyPr/>
        <a:lstStyle/>
        <a:p>
          <a:endParaRPr lang="tr-TR"/>
        </a:p>
      </dgm:t>
    </dgm:pt>
    <dgm:pt modelId="{DF10F934-2B01-4C2F-AE79-C265BF781756}" type="pres">
      <dgm:prSet presAssocID="{828F63C5-593A-44EB-9DFE-8C89B74F61EB}" presName="sibTrans" presStyleCnt="0"/>
      <dgm:spPr/>
    </dgm:pt>
    <dgm:pt modelId="{77E50421-7F83-4EE3-A7CE-9ACEC4F801CE}" type="pres">
      <dgm:prSet presAssocID="{1520907C-0F66-42E3-95D6-9E8BC0DBFCF5}" presName="textNode" presStyleLbl="node1" presStyleIdx="2" presStyleCnt="5">
        <dgm:presLayoutVars>
          <dgm:bulletEnabled val="1"/>
        </dgm:presLayoutVars>
      </dgm:prSet>
      <dgm:spPr/>
      <dgm:t>
        <a:bodyPr/>
        <a:lstStyle/>
        <a:p>
          <a:endParaRPr lang="tr-TR"/>
        </a:p>
      </dgm:t>
    </dgm:pt>
    <dgm:pt modelId="{44BE2F87-859D-4397-8687-474C0C04BDA2}" type="pres">
      <dgm:prSet presAssocID="{8139C19E-877C-48E2-B928-8AEBE4781F58}" presName="sibTrans" presStyleCnt="0"/>
      <dgm:spPr/>
    </dgm:pt>
    <dgm:pt modelId="{656CCF75-9951-40CC-A9EC-272951431F4B}" type="pres">
      <dgm:prSet presAssocID="{FBDFE5F3-D5DE-46DC-835A-A1C726279BF8}" presName="textNode" presStyleLbl="node1" presStyleIdx="3" presStyleCnt="5">
        <dgm:presLayoutVars>
          <dgm:bulletEnabled val="1"/>
        </dgm:presLayoutVars>
      </dgm:prSet>
      <dgm:spPr/>
      <dgm:t>
        <a:bodyPr/>
        <a:lstStyle/>
        <a:p>
          <a:endParaRPr lang="tr-TR"/>
        </a:p>
      </dgm:t>
    </dgm:pt>
    <dgm:pt modelId="{A1A037C1-6A2B-4934-9F34-ADFA6201313D}" type="pres">
      <dgm:prSet presAssocID="{1F080F4B-96A0-45C9-A925-FEBA19481D55}" presName="sibTrans" presStyleCnt="0"/>
      <dgm:spPr/>
    </dgm:pt>
    <dgm:pt modelId="{EE6ED9D8-7AEE-498B-B6A3-6216BA8485DE}" type="pres">
      <dgm:prSet presAssocID="{3CC86FBD-6F3B-4AAF-BE62-493773DA183C}" presName="textNode" presStyleLbl="node1" presStyleIdx="4" presStyleCnt="5" custLinFactX="22621" custLinFactNeighborX="100000" custLinFactNeighborY="-1061">
        <dgm:presLayoutVars>
          <dgm:bulletEnabled val="1"/>
        </dgm:presLayoutVars>
      </dgm:prSet>
      <dgm:spPr/>
      <dgm:t>
        <a:bodyPr/>
        <a:lstStyle/>
        <a:p>
          <a:endParaRPr lang="tr-TR"/>
        </a:p>
      </dgm:t>
    </dgm:pt>
  </dgm:ptLst>
  <dgm:cxnLst>
    <dgm:cxn modelId="{B0BD3950-24CB-764C-9A77-675C7E75F29B}" type="presOf" srcId="{A18328F4-0243-4C33-BA33-06E6983E536C}" destId="{AB7E618A-9C85-47A8-827A-417213E8CB0E}" srcOrd="0" destOrd="0" presId="urn:microsoft.com/office/officeart/2005/8/layout/hProcess9"/>
    <dgm:cxn modelId="{10147D56-0232-F146-9F09-58301EFB12F4}" type="presOf" srcId="{462898F9-1CEF-418B-9B4C-70CF28D02721}" destId="{70784D86-E071-4949-B3D8-653A71F1EC59}" srcOrd="0" destOrd="0" presId="urn:microsoft.com/office/officeart/2005/8/layout/hProcess9"/>
    <dgm:cxn modelId="{06F16036-0A70-4A4B-8C02-9F8F09D7CF9F}" srcId="{343CEDD5-A731-497C-9FCD-C727D646B284}" destId="{462898F9-1CEF-418B-9B4C-70CF28D02721}" srcOrd="1" destOrd="0" parTransId="{6A8D562F-08C8-4829-A5C3-D508B3809D8C}" sibTransId="{828F63C5-593A-44EB-9DFE-8C89B74F61EB}"/>
    <dgm:cxn modelId="{5A9555FF-BC77-5043-920D-A48808517B4E}" type="presOf" srcId="{343CEDD5-A731-497C-9FCD-C727D646B284}" destId="{E6E4D724-91E2-494C-B819-27B3F7E269DF}" srcOrd="0" destOrd="0" presId="urn:microsoft.com/office/officeart/2005/8/layout/hProcess9"/>
    <dgm:cxn modelId="{9C6DD04B-95B8-E646-B86A-77D3F6213F5E}" type="presOf" srcId="{3CC86FBD-6F3B-4AAF-BE62-493773DA183C}" destId="{EE6ED9D8-7AEE-498B-B6A3-6216BA8485DE}" srcOrd="0" destOrd="0" presId="urn:microsoft.com/office/officeart/2005/8/layout/hProcess9"/>
    <dgm:cxn modelId="{A2B8377D-A17F-4AC2-B3BE-BDCF99556C41}" srcId="{343CEDD5-A731-497C-9FCD-C727D646B284}" destId="{A18328F4-0243-4C33-BA33-06E6983E536C}" srcOrd="0" destOrd="0" parTransId="{C3B97395-BF26-4C46-AC7E-809FE57C6774}" sibTransId="{2EF8270E-E483-4962-91FE-185E9798A571}"/>
    <dgm:cxn modelId="{FC6E7D26-5B81-47FC-A879-D1B260A570D3}" srcId="{343CEDD5-A731-497C-9FCD-C727D646B284}" destId="{3CC86FBD-6F3B-4AAF-BE62-493773DA183C}" srcOrd="4" destOrd="0" parTransId="{0E4399C5-CB74-4DFF-988F-E5A1C5E56A50}" sibTransId="{71AF16FA-986B-44EE-B050-E355EDC33602}"/>
    <dgm:cxn modelId="{1D0B8AE2-F05B-6748-B9EA-0D6F35A07343}" type="presOf" srcId="{1520907C-0F66-42E3-95D6-9E8BC0DBFCF5}" destId="{77E50421-7F83-4EE3-A7CE-9ACEC4F801CE}" srcOrd="0" destOrd="0" presId="urn:microsoft.com/office/officeart/2005/8/layout/hProcess9"/>
    <dgm:cxn modelId="{A944C171-329C-AF4F-A716-332521E19AF0}" type="presOf" srcId="{FBDFE5F3-D5DE-46DC-835A-A1C726279BF8}" destId="{656CCF75-9951-40CC-A9EC-272951431F4B}" srcOrd="0" destOrd="0" presId="urn:microsoft.com/office/officeart/2005/8/layout/hProcess9"/>
    <dgm:cxn modelId="{B8DD14E1-B501-4061-9107-81C92316DF98}" srcId="{343CEDD5-A731-497C-9FCD-C727D646B284}" destId="{FBDFE5F3-D5DE-46DC-835A-A1C726279BF8}" srcOrd="3" destOrd="0" parTransId="{F2E2054A-E334-4D06-870B-6501DE857D28}" sibTransId="{1F080F4B-96A0-45C9-A925-FEBA19481D55}"/>
    <dgm:cxn modelId="{F0AF1B95-EEBC-4A22-A507-716FCC5E92B9}" srcId="{343CEDD5-A731-497C-9FCD-C727D646B284}" destId="{1520907C-0F66-42E3-95D6-9E8BC0DBFCF5}" srcOrd="2" destOrd="0" parTransId="{9BE3056D-0C61-480D-A01A-14EE4FD07EA9}" sibTransId="{8139C19E-877C-48E2-B928-8AEBE4781F58}"/>
    <dgm:cxn modelId="{34E25A73-78EB-514F-97A1-EAD06EDD666C}" type="presParOf" srcId="{E6E4D724-91E2-494C-B819-27B3F7E269DF}" destId="{C337E382-05CA-4D83-A168-DE38D61098B4}" srcOrd="0" destOrd="0" presId="urn:microsoft.com/office/officeart/2005/8/layout/hProcess9"/>
    <dgm:cxn modelId="{09607318-6426-004A-9DA9-EF365DECFD43}" type="presParOf" srcId="{E6E4D724-91E2-494C-B819-27B3F7E269DF}" destId="{45D47C5E-0037-4833-91A7-2F267106ACAD}" srcOrd="1" destOrd="0" presId="urn:microsoft.com/office/officeart/2005/8/layout/hProcess9"/>
    <dgm:cxn modelId="{00827547-988A-744B-8F30-CDC9BB4231A1}" type="presParOf" srcId="{45D47C5E-0037-4833-91A7-2F267106ACAD}" destId="{AB7E618A-9C85-47A8-827A-417213E8CB0E}" srcOrd="0" destOrd="0" presId="urn:microsoft.com/office/officeart/2005/8/layout/hProcess9"/>
    <dgm:cxn modelId="{5F95179C-F26E-FF4F-9097-7A3813842D9A}" type="presParOf" srcId="{45D47C5E-0037-4833-91A7-2F267106ACAD}" destId="{FF992FD9-118D-4052-B637-B21140AD61DE}" srcOrd="1" destOrd="0" presId="urn:microsoft.com/office/officeart/2005/8/layout/hProcess9"/>
    <dgm:cxn modelId="{4170E136-2478-4844-BEC4-40311AA00F33}" type="presParOf" srcId="{45D47C5E-0037-4833-91A7-2F267106ACAD}" destId="{70784D86-E071-4949-B3D8-653A71F1EC59}" srcOrd="2" destOrd="0" presId="urn:microsoft.com/office/officeart/2005/8/layout/hProcess9"/>
    <dgm:cxn modelId="{841E4718-613A-E34D-ABB3-77C47A1CD827}" type="presParOf" srcId="{45D47C5E-0037-4833-91A7-2F267106ACAD}" destId="{DF10F934-2B01-4C2F-AE79-C265BF781756}" srcOrd="3" destOrd="0" presId="urn:microsoft.com/office/officeart/2005/8/layout/hProcess9"/>
    <dgm:cxn modelId="{D196E72C-BDE5-0646-B30A-8D67368D9221}" type="presParOf" srcId="{45D47C5E-0037-4833-91A7-2F267106ACAD}" destId="{77E50421-7F83-4EE3-A7CE-9ACEC4F801CE}" srcOrd="4" destOrd="0" presId="urn:microsoft.com/office/officeart/2005/8/layout/hProcess9"/>
    <dgm:cxn modelId="{C52B1B70-0BF3-5649-BAFA-733D60FB041F}" type="presParOf" srcId="{45D47C5E-0037-4833-91A7-2F267106ACAD}" destId="{44BE2F87-859D-4397-8687-474C0C04BDA2}" srcOrd="5" destOrd="0" presId="urn:microsoft.com/office/officeart/2005/8/layout/hProcess9"/>
    <dgm:cxn modelId="{CA99256A-9C94-A946-B338-E5C78F0EE76C}" type="presParOf" srcId="{45D47C5E-0037-4833-91A7-2F267106ACAD}" destId="{656CCF75-9951-40CC-A9EC-272951431F4B}" srcOrd="6" destOrd="0" presId="urn:microsoft.com/office/officeart/2005/8/layout/hProcess9"/>
    <dgm:cxn modelId="{AC4E3EF3-8358-EA42-8A4D-71A6C8FEB3A8}" type="presParOf" srcId="{45D47C5E-0037-4833-91A7-2F267106ACAD}" destId="{A1A037C1-6A2B-4934-9F34-ADFA6201313D}" srcOrd="7" destOrd="0" presId="urn:microsoft.com/office/officeart/2005/8/layout/hProcess9"/>
    <dgm:cxn modelId="{FBCE829B-6E21-6549-A377-B4EAC20F18F3}" type="presParOf" srcId="{45D47C5E-0037-4833-91A7-2F267106ACAD}" destId="{EE6ED9D8-7AEE-498B-B6A3-6216BA8485DE}"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D78486-1308-450C-9193-0B4AD799BB33}" type="doc">
      <dgm:prSet loTypeId="urn:microsoft.com/office/officeart/2005/8/layout/chart3" loCatId="cycle" qsTypeId="urn:microsoft.com/office/officeart/2005/8/quickstyle/simple1" qsCatId="simple" csTypeId="urn:microsoft.com/office/officeart/2005/8/colors/accent1_2" csCatId="accent1" phldr="1"/>
      <dgm:spPr/>
    </dgm:pt>
    <dgm:pt modelId="{A2CDD3A2-451F-4C9D-962A-DE0B3BBFD04D}">
      <dgm:prSet phldrT="[Metin]" custT="1"/>
      <dgm:spPr/>
      <dgm:t>
        <a:bodyPr/>
        <a:lstStyle/>
        <a:p>
          <a:r>
            <a:rPr lang="tr-TR" altLang="tr-TR" sz="2400" dirty="0" smtClean="0">
              <a:latin typeface="Times New Roman" panose="02020603050405020304" pitchFamily="18" charset="0"/>
              <a:cs typeface="Times New Roman" panose="02020603050405020304" pitchFamily="18" charset="0"/>
            </a:rPr>
            <a:t>Türk Ticaret Kanunu’na göre 10 yıl  (TTK, m82/5).</a:t>
          </a:r>
          <a:endParaRPr lang="tr-TR" sz="2400" dirty="0">
            <a:latin typeface="Times New Roman" panose="02020603050405020304" pitchFamily="18" charset="0"/>
            <a:cs typeface="Times New Roman" panose="02020603050405020304" pitchFamily="18" charset="0"/>
          </a:endParaRPr>
        </a:p>
      </dgm:t>
    </dgm:pt>
    <dgm:pt modelId="{D2617B4A-BE76-42D0-8EF6-1CEED3A06583}" type="parTrans" cxnId="{7907E23F-D7A9-4BE8-98FE-633873B4EEF8}">
      <dgm:prSet/>
      <dgm:spPr/>
      <dgm:t>
        <a:bodyPr/>
        <a:lstStyle/>
        <a:p>
          <a:endParaRPr lang="tr-TR"/>
        </a:p>
      </dgm:t>
    </dgm:pt>
    <dgm:pt modelId="{5DA99250-30F7-403D-93D2-78ED494E203F}" type="sibTrans" cxnId="{7907E23F-D7A9-4BE8-98FE-633873B4EEF8}">
      <dgm:prSet/>
      <dgm:spPr/>
      <dgm:t>
        <a:bodyPr/>
        <a:lstStyle/>
        <a:p>
          <a:endParaRPr lang="tr-TR"/>
        </a:p>
      </dgm:t>
    </dgm:pt>
    <dgm:pt modelId="{31CA850C-3E11-4EEE-9061-C30B982012F7}">
      <dgm:prSet phldrT="[Metin]"/>
      <dgm:spPr/>
      <dgm:t>
        <a:bodyPr/>
        <a:lstStyle/>
        <a:p>
          <a:r>
            <a:rPr lang="tr-TR" altLang="tr-TR" dirty="0" smtClean="0">
              <a:latin typeface="Times New Roman" panose="02020603050405020304" pitchFamily="18" charset="0"/>
              <a:cs typeface="Times New Roman" panose="02020603050405020304" pitchFamily="18" charset="0"/>
            </a:rPr>
            <a:t>Gelir Vergisi Kanunu’na göre </a:t>
          </a:r>
        </a:p>
        <a:p>
          <a:r>
            <a:rPr lang="tr-TR" altLang="tr-TR" dirty="0" smtClean="0">
              <a:latin typeface="Times New Roman" panose="02020603050405020304" pitchFamily="18" charset="0"/>
              <a:cs typeface="Times New Roman" panose="02020603050405020304" pitchFamily="18" charset="0"/>
            </a:rPr>
            <a:t>5 yıl</a:t>
          </a:r>
          <a:endParaRPr lang="tr-TR" dirty="0">
            <a:latin typeface="Times New Roman" panose="02020603050405020304" pitchFamily="18" charset="0"/>
            <a:cs typeface="Times New Roman" panose="02020603050405020304" pitchFamily="18" charset="0"/>
          </a:endParaRPr>
        </a:p>
      </dgm:t>
    </dgm:pt>
    <dgm:pt modelId="{0EDA2E11-8F4B-4C39-B799-0DB8F6CAE280}" type="parTrans" cxnId="{A3E64D6B-74A6-42A3-89DF-2AFCF1FA2BCB}">
      <dgm:prSet/>
      <dgm:spPr/>
      <dgm:t>
        <a:bodyPr/>
        <a:lstStyle/>
        <a:p>
          <a:endParaRPr lang="tr-TR"/>
        </a:p>
      </dgm:t>
    </dgm:pt>
    <dgm:pt modelId="{AFB640E2-A2D7-4463-8C09-54C5A5D56C89}" type="sibTrans" cxnId="{A3E64D6B-74A6-42A3-89DF-2AFCF1FA2BCB}">
      <dgm:prSet/>
      <dgm:spPr/>
      <dgm:t>
        <a:bodyPr/>
        <a:lstStyle/>
        <a:p>
          <a:endParaRPr lang="tr-TR"/>
        </a:p>
      </dgm:t>
    </dgm:pt>
    <dgm:pt modelId="{9E2D45CA-57CF-4D1A-829F-C134807F78E4}">
      <dgm:prSet phldrT="[Metin]" custT="1"/>
      <dgm:spPr/>
      <dgm:t>
        <a:bodyPr/>
        <a:lstStyle/>
        <a:p>
          <a:r>
            <a:rPr lang="tr-TR" altLang="tr-TR" sz="2400" dirty="0" smtClean="0">
              <a:latin typeface="Times New Roman" panose="02020603050405020304" pitchFamily="18" charset="0"/>
              <a:cs typeface="Times New Roman" panose="02020603050405020304" pitchFamily="18" charset="0"/>
            </a:rPr>
            <a:t>Vergi Usul Kanununa göre 5 yıl (VUK, m.253)</a:t>
          </a:r>
          <a:endParaRPr lang="tr-TR" sz="2400" dirty="0">
            <a:latin typeface="Times New Roman" panose="02020603050405020304" pitchFamily="18" charset="0"/>
            <a:cs typeface="Times New Roman" panose="02020603050405020304" pitchFamily="18" charset="0"/>
          </a:endParaRPr>
        </a:p>
      </dgm:t>
    </dgm:pt>
    <dgm:pt modelId="{F8077836-6E28-400A-B52C-F43135AB25C8}" type="parTrans" cxnId="{CD6C75E8-BC6F-4D61-AAC7-63E9FAB00680}">
      <dgm:prSet/>
      <dgm:spPr/>
      <dgm:t>
        <a:bodyPr/>
        <a:lstStyle/>
        <a:p>
          <a:endParaRPr lang="tr-TR"/>
        </a:p>
      </dgm:t>
    </dgm:pt>
    <dgm:pt modelId="{8ACD88BC-3BA6-45A5-9180-18B9A23E3312}" type="sibTrans" cxnId="{CD6C75E8-BC6F-4D61-AAC7-63E9FAB00680}">
      <dgm:prSet/>
      <dgm:spPr/>
      <dgm:t>
        <a:bodyPr/>
        <a:lstStyle/>
        <a:p>
          <a:endParaRPr lang="tr-TR"/>
        </a:p>
      </dgm:t>
    </dgm:pt>
    <dgm:pt modelId="{AC23D058-7B54-483F-BEC5-500712355C11}" type="pres">
      <dgm:prSet presAssocID="{44D78486-1308-450C-9193-0B4AD799BB33}" presName="compositeShape" presStyleCnt="0">
        <dgm:presLayoutVars>
          <dgm:chMax val="7"/>
          <dgm:dir/>
          <dgm:resizeHandles val="exact"/>
        </dgm:presLayoutVars>
      </dgm:prSet>
      <dgm:spPr/>
    </dgm:pt>
    <dgm:pt modelId="{F1226BA9-D48A-41CD-BA63-EE3A05609622}" type="pres">
      <dgm:prSet presAssocID="{44D78486-1308-450C-9193-0B4AD799BB33}" presName="wedge1" presStyleLbl="node1" presStyleIdx="0" presStyleCnt="3"/>
      <dgm:spPr/>
      <dgm:t>
        <a:bodyPr/>
        <a:lstStyle/>
        <a:p>
          <a:endParaRPr lang="tr-TR"/>
        </a:p>
      </dgm:t>
    </dgm:pt>
    <dgm:pt modelId="{0116F7B3-5251-4FA0-A186-89C7B7DB998E}" type="pres">
      <dgm:prSet presAssocID="{44D78486-1308-450C-9193-0B4AD799BB33}" presName="wedge1Tx" presStyleLbl="node1" presStyleIdx="0" presStyleCnt="3">
        <dgm:presLayoutVars>
          <dgm:chMax val="0"/>
          <dgm:chPref val="0"/>
          <dgm:bulletEnabled val="1"/>
        </dgm:presLayoutVars>
      </dgm:prSet>
      <dgm:spPr/>
      <dgm:t>
        <a:bodyPr/>
        <a:lstStyle/>
        <a:p>
          <a:endParaRPr lang="tr-TR"/>
        </a:p>
      </dgm:t>
    </dgm:pt>
    <dgm:pt modelId="{2D3C5827-50D3-4A8D-83D8-50B50C940A32}" type="pres">
      <dgm:prSet presAssocID="{44D78486-1308-450C-9193-0B4AD799BB33}" presName="wedge2" presStyleLbl="node1" presStyleIdx="1" presStyleCnt="3"/>
      <dgm:spPr/>
      <dgm:t>
        <a:bodyPr/>
        <a:lstStyle/>
        <a:p>
          <a:endParaRPr lang="tr-TR"/>
        </a:p>
      </dgm:t>
    </dgm:pt>
    <dgm:pt modelId="{23F175C4-3856-4CEB-A3E1-9767E5F8E984}" type="pres">
      <dgm:prSet presAssocID="{44D78486-1308-450C-9193-0B4AD799BB33}" presName="wedge2Tx" presStyleLbl="node1" presStyleIdx="1" presStyleCnt="3">
        <dgm:presLayoutVars>
          <dgm:chMax val="0"/>
          <dgm:chPref val="0"/>
          <dgm:bulletEnabled val="1"/>
        </dgm:presLayoutVars>
      </dgm:prSet>
      <dgm:spPr/>
      <dgm:t>
        <a:bodyPr/>
        <a:lstStyle/>
        <a:p>
          <a:endParaRPr lang="tr-TR"/>
        </a:p>
      </dgm:t>
    </dgm:pt>
    <dgm:pt modelId="{5A6549AD-1AA1-4F5E-98F1-049421FDB1B5}" type="pres">
      <dgm:prSet presAssocID="{44D78486-1308-450C-9193-0B4AD799BB33}" presName="wedge3" presStyleLbl="node1" presStyleIdx="2" presStyleCnt="3"/>
      <dgm:spPr/>
      <dgm:t>
        <a:bodyPr/>
        <a:lstStyle/>
        <a:p>
          <a:endParaRPr lang="tr-TR"/>
        </a:p>
      </dgm:t>
    </dgm:pt>
    <dgm:pt modelId="{F997D4CD-2178-41F3-B1D8-E9ABCF67032E}" type="pres">
      <dgm:prSet presAssocID="{44D78486-1308-450C-9193-0B4AD799BB33}" presName="wedge3Tx" presStyleLbl="node1" presStyleIdx="2" presStyleCnt="3">
        <dgm:presLayoutVars>
          <dgm:chMax val="0"/>
          <dgm:chPref val="0"/>
          <dgm:bulletEnabled val="1"/>
        </dgm:presLayoutVars>
      </dgm:prSet>
      <dgm:spPr/>
      <dgm:t>
        <a:bodyPr/>
        <a:lstStyle/>
        <a:p>
          <a:endParaRPr lang="tr-TR"/>
        </a:p>
      </dgm:t>
    </dgm:pt>
  </dgm:ptLst>
  <dgm:cxnLst>
    <dgm:cxn modelId="{DD587555-1A84-9240-BB61-6578583778FB}" type="presOf" srcId="{31CA850C-3E11-4EEE-9061-C30B982012F7}" destId="{2D3C5827-50D3-4A8D-83D8-50B50C940A32}" srcOrd="0" destOrd="0" presId="urn:microsoft.com/office/officeart/2005/8/layout/chart3"/>
    <dgm:cxn modelId="{DC182728-BB7B-2745-A4CA-A31157F38938}" type="presOf" srcId="{9E2D45CA-57CF-4D1A-829F-C134807F78E4}" destId="{5A6549AD-1AA1-4F5E-98F1-049421FDB1B5}" srcOrd="0" destOrd="0" presId="urn:microsoft.com/office/officeart/2005/8/layout/chart3"/>
    <dgm:cxn modelId="{A3E64D6B-74A6-42A3-89DF-2AFCF1FA2BCB}" srcId="{44D78486-1308-450C-9193-0B4AD799BB33}" destId="{31CA850C-3E11-4EEE-9061-C30B982012F7}" srcOrd="1" destOrd="0" parTransId="{0EDA2E11-8F4B-4C39-B799-0DB8F6CAE280}" sibTransId="{AFB640E2-A2D7-4463-8C09-54C5A5D56C89}"/>
    <dgm:cxn modelId="{43019A8A-E1FC-EC4B-8BB1-E37785F7C1DA}" type="presOf" srcId="{A2CDD3A2-451F-4C9D-962A-DE0B3BBFD04D}" destId="{0116F7B3-5251-4FA0-A186-89C7B7DB998E}" srcOrd="1" destOrd="0" presId="urn:microsoft.com/office/officeart/2005/8/layout/chart3"/>
    <dgm:cxn modelId="{2AD81468-3C5B-9F46-9DFE-857EDD8A78F8}" type="presOf" srcId="{44D78486-1308-450C-9193-0B4AD799BB33}" destId="{AC23D058-7B54-483F-BEC5-500712355C11}" srcOrd="0" destOrd="0" presId="urn:microsoft.com/office/officeart/2005/8/layout/chart3"/>
    <dgm:cxn modelId="{CD6C75E8-BC6F-4D61-AAC7-63E9FAB00680}" srcId="{44D78486-1308-450C-9193-0B4AD799BB33}" destId="{9E2D45CA-57CF-4D1A-829F-C134807F78E4}" srcOrd="2" destOrd="0" parTransId="{F8077836-6E28-400A-B52C-F43135AB25C8}" sibTransId="{8ACD88BC-3BA6-45A5-9180-18B9A23E3312}"/>
    <dgm:cxn modelId="{4B819186-4194-9C44-A95E-E1668C2BDA77}" type="presOf" srcId="{31CA850C-3E11-4EEE-9061-C30B982012F7}" destId="{23F175C4-3856-4CEB-A3E1-9767E5F8E984}" srcOrd="1" destOrd="0" presId="urn:microsoft.com/office/officeart/2005/8/layout/chart3"/>
    <dgm:cxn modelId="{2288F351-4B50-6642-AE61-744F4C3B54E6}" type="presOf" srcId="{A2CDD3A2-451F-4C9D-962A-DE0B3BBFD04D}" destId="{F1226BA9-D48A-41CD-BA63-EE3A05609622}" srcOrd="0" destOrd="0" presId="urn:microsoft.com/office/officeart/2005/8/layout/chart3"/>
    <dgm:cxn modelId="{7907E23F-D7A9-4BE8-98FE-633873B4EEF8}" srcId="{44D78486-1308-450C-9193-0B4AD799BB33}" destId="{A2CDD3A2-451F-4C9D-962A-DE0B3BBFD04D}" srcOrd="0" destOrd="0" parTransId="{D2617B4A-BE76-42D0-8EF6-1CEED3A06583}" sibTransId="{5DA99250-30F7-403D-93D2-78ED494E203F}"/>
    <dgm:cxn modelId="{27184C0B-AC7E-6943-B16F-0147594DB4B0}" type="presOf" srcId="{9E2D45CA-57CF-4D1A-829F-C134807F78E4}" destId="{F997D4CD-2178-41F3-B1D8-E9ABCF67032E}" srcOrd="1" destOrd="0" presId="urn:microsoft.com/office/officeart/2005/8/layout/chart3"/>
    <dgm:cxn modelId="{F02408AD-BEE1-7F49-B13E-9B03E4EFAD5E}" type="presParOf" srcId="{AC23D058-7B54-483F-BEC5-500712355C11}" destId="{F1226BA9-D48A-41CD-BA63-EE3A05609622}" srcOrd="0" destOrd="0" presId="urn:microsoft.com/office/officeart/2005/8/layout/chart3"/>
    <dgm:cxn modelId="{ADB4C741-163C-0D49-B73D-C148E0C9D0B9}" type="presParOf" srcId="{AC23D058-7B54-483F-BEC5-500712355C11}" destId="{0116F7B3-5251-4FA0-A186-89C7B7DB998E}" srcOrd="1" destOrd="0" presId="urn:microsoft.com/office/officeart/2005/8/layout/chart3"/>
    <dgm:cxn modelId="{A90FF834-F622-C044-904B-448E1E28B750}" type="presParOf" srcId="{AC23D058-7B54-483F-BEC5-500712355C11}" destId="{2D3C5827-50D3-4A8D-83D8-50B50C940A32}" srcOrd="2" destOrd="0" presId="urn:microsoft.com/office/officeart/2005/8/layout/chart3"/>
    <dgm:cxn modelId="{2646CD88-A9B0-4F4F-AD90-DAD590D30E25}" type="presParOf" srcId="{AC23D058-7B54-483F-BEC5-500712355C11}" destId="{23F175C4-3856-4CEB-A3E1-9767E5F8E984}" srcOrd="3" destOrd="0" presId="urn:microsoft.com/office/officeart/2005/8/layout/chart3"/>
    <dgm:cxn modelId="{1AEB0F84-7C15-D740-AC40-D1BC71049643}" type="presParOf" srcId="{AC23D058-7B54-483F-BEC5-500712355C11}" destId="{5A6549AD-1AA1-4F5E-98F1-049421FDB1B5}" srcOrd="4" destOrd="0" presId="urn:microsoft.com/office/officeart/2005/8/layout/chart3"/>
    <dgm:cxn modelId="{00CDA67C-8E09-E046-837F-DC7F6DCADCC5}" type="presParOf" srcId="{AC23D058-7B54-483F-BEC5-500712355C11}" destId="{F997D4CD-2178-41F3-B1D8-E9ABCF67032E}"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9D3AE0-2F0F-4F6D-96D8-2BE06A6314D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6DBE052B-B667-48F8-932A-A7EF2D40F60C}">
      <dgm:prSet custT="1"/>
      <dgm:spPr/>
      <dgm:t>
        <a:bodyPr/>
        <a:lstStyle/>
        <a:p>
          <a:pPr algn="just"/>
          <a:r>
            <a:rPr lang="tr-TR" sz="1800" dirty="0" smtClean="0">
              <a:latin typeface="Times New Roman" panose="02020603050405020304" pitchFamily="18" charset="0"/>
              <a:cs typeface="Times New Roman" panose="02020603050405020304" pitchFamily="18" charset="0"/>
            </a:rPr>
            <a:t>Aralık</a:t>
          </a:r>
          <a:r>
            <a:rPr lang="tr-TR" sz="1800" b="1"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ayına ait beyannamede devren KDV tutarı ile mizanda 190 Devreden KDV Hesabın mutabık olup olmadığı, beyannamede ödenecek KDV varsa, bunun mizandaki 360 Ödenecek Vergi ve Fonlar Hesabı ile uyumuna bakılmalıdır,</a:t>
          </a:r>
          <a:endParaRPr lang="tr-TR" sz="1800" dirty="0">
            <a:latin typeface="Times New Roman" panose="02020603050405020304" pitchFamily="18" charset="0"/>
            <a:cs typeface="Times New Roman" panose="02020603050405020304" pitchFamily="18" charset="0"/>
          </a:endParaRPr>
        </a:p>
      </dgm:t>
    </dgm:pt>
    <dgm:pt modelId="{1DA5A500-5EC5-44FC-A2C4-CFCE001C6945}" type="parTrans" cxnId="{87BBEF8D-A509-4E51-A788-C909B2401BF2}">
      <dgm:prSet/>
      <dgm:spPr/>
      <dgm:t>
        <a:bodyPr/>
        <a:lstStyle/>
        <a:p>
          <a:endParaRPr lang="tr-TR"/>
        </a:p>
      </dgm:t>
    </dgm:pt>
    <dgm:pt modelId="{A883693E-A0D7-4B24-AF32-62A354B28754}" type="sibTrans" cxnId="{87BBEF8D-A509-4E51-A788-C909B2401BF2}">
      <dgm:prSet/>
      <dgm:spPr/>
      <dgm:t>
        <a:bodyPr/>
        <a:lstStyle/>
        <a:p>
          <a:endParaRPr lang="tr-TR"/>
        </a:p>
      </dgm:t>
    </dgm:pt>
    <dgm:pt modelId="{BF9E6E26-8661-4624-8276-4310B639ABA4}">
      <dgm:prSet phldrT="[Metin]"/>
      <dgm:spPr/>
      <dgm:t>
        <a:bodyPr/>
        <a:lstStyle/>
        <a:p>
          <a:endParaRPr lang="tr-TR" dirty="0"/>
        </a:p>
      </dgm:t>
    </dgm:pt>
    <dgm:pt modelId="{582A00B9-7DCD-43B0-9B48-29FCCDB8457E}" type="sibTrans" cxnId="{0BE09799-0FEE-418D-8E49-618285411C58}">
      <dgm:prSet/>
      <dgm:spPr/>
      <dgm:t>
        <a:bodyPr/>
        <a:lstStyle/>
        <a:p>
          <a:endParaRPr lang="tr-TR"/>
        </a:p>
      </dgm:t>
    </dgm:pt>
    <dgm:pt modelId="{0DD4665D-E0DF-4A5F-B7E4-992182BD9231}" type="parTrans" cxnId="{0BE09799-0FEE-418D-8E49-618285411C58}">
      <dgm:prSet/>
      <dgm:spPr/>
      <dgm:t>
        <a:bodyPr/>
        <a:lstStyle/>
        <a:p>
          <a:endParaRPr lang="tr-TR"/>
        </a:p>
      </dgm:t>
    </dgm:pt>
    <dgm:pt modelId="{9C419C25-6A90-4DCA-8EE1-071D366D5708}" type="pres">
      <dgm:prSet presAssocID="{1D9D3AE0-2F0F-4F6D-96D8-2BE06A6314D1}" presName="linearFlow" presStyleCnt="0">
        <dgm:presLayoutVars>
          <dgm:dir/>
          <dgm:animLvl val="lvl"/>
          <dgm:resizeHandles val="exact"/>
        </dgm:presLayoutVars>
      </dgm:prSet>
      <dgm:spPr/>
      <dgm:t>
        <a:bodyPr/>
        <a:lstStyle/>
        <a:p>
          <a:endParaRPr lang="tr-TR"/>
        </a:p>
      </dgm:t>
    </dgm:pt>
    <dgm:pt modelId="{1896F667-638A-4A86-B860-D32D7268A0E0}" type="pres">
      <dgm:prSet presAssocID="{BF9E6E26-8661-4624-8276-4310B639ABA4}" presName="composite" presStyleCnt="0"/>
      <dgm:spPr/>
    </dgm:pt>
    <dgm:pt modelId="{60017F36-CB6E-4947-B850-83758522AED1}" type="pres">
      <dgm:prSet presAssocID="{BF9E6E26-8661-4624-8276-4310B639ABA4}" presName="parentText" presStyleLbl="alignNode1" presStyleIdx="0" presStyleCnt="1" custAng="16200000" custLinFactNeighborX="0" custLinFactNeighborY="-28011">
        <dgm:presLayoutVars>
          <dgm:chMax val="1"/>
          <dgm:bulletEnabled val="1"/>
        </dgm:presLayoutVars>
      </dgm:prSet>
      <dgm:spPr/>
      <dgm:t>
        <a:bodyPr/>
        <a:lstStyle/>
        <a:p>
          <a:endParaRPr lang="tr-TR"/>
        </a:p>
      </dgm:t>
    </dgm:pt>
    <dgm:pt modelId="{F71A1DC7-960D-4A9C-B11F-D9EDDAF94374}" type="pres">
      <dgm:prSet presAssocID="{BF9E6E26-8661-4624-8276-4310B639ABA4}" presName="descendantText" presStyleLbl="alignAcc1" presStyleIdx="0" presStyleCnt="1">
        <dgm:presLayoutVars>
          <dgm:bulletEnabled val="1"/>
        </dgm:presLayoutVars>
      </dgm:prSet>
      <dgm:spPr/>
      <dgm:t>
        <a:bodyPr/>
        <a:lstStyle/>
        <a:p>
          <a:endParaRPr lang="tr-TR"/>
        </a:p>
      </dgm:t>
    </dgm:pt>
  </dgm:ptLst>
  <dgm:cxnLst>
    <dgm:cxn modelId="{809E3437-82AC-9145-B114-83B7E92BF173}" type="presOf" srcId="{1D9D3AE0-2F0F-4F6D-96D8-2BE06A6314D1}" destId="{9C419C25-6A90-4DCA-8EE1-071D366D5708}" srcOrd="0" destOrd="0" presId="urn:microsoft.com/office/officeart/2005/8/layout/chevron2"/>
    <dgm:cxn modelId="{87BBEF8D-A509-4E51-A788-C909B2401BF2}" srcId="{BF9E6E26-8661-4624-8276-4310B639ABA4}" destId="{6DBE052B-B667-48F8-932A-A7EF2D40F60C}" srcOrd="0" destOrd="0" parTransId="{1DA5A500-5EC5-44FC-A2C4-CFCE001C6945}" sibTransId="{A883693E-A0D7-4B24-AF32-62A354B28754}"/>
    <dgm:cxn modelId="{DB088B7B-71DE-1A46-A9A1-D60C100C59A7}" type="presOf" srcId="{BF9E6E26-8661-4624-8276-4310B639ABA4}" destId="{60017F36-CB6E-4947-B850-83758522AED1}" srcOrd="0" destOrd="0" presId="urn:microsoft.com/office/officeart/2005/8/layout/chevron2"/>
    <dgm:cxn modelId="{0BE09799-0FEE-418D-8E49-618285411C58}" srcId="{1D9D3AE0-2F0F-4F6D-96D8-2BE06A6314D1}" destId="{BF9E6E26-8661-4624-8276-4310B639ABA4}" srcOrd="0" destOrd="0" parTransId="{0DD4665D-E0DF-4A5F-B7E4-992182BD9231}" sibTransId="{582A00B9-7DCD-43B0-9B48-29FCCDB8457E}"/>
    <dgm:cxn modelId="{670C8591-29F6-7B42-B8AD-91180DA7D146}" type="presOf" srcId="{6DBE052B-B667-48F8-932A-A7EF2D40F60C}" destId="{F71A1DC7-960D-4A9C-B11F-D9EDDAF94374}" srcOrd="0" destOrd="0" presId="urn:microsoft.com/office/officeart/2005/8/layout/chevron2"/>
    <dgm:cxn modelId="{5E2C7048-0ED3-444F-B61E-29ED8AA371B1}" type="presParOf" srcId="{9C419C25-6A90-4DCA-8EE1-071D366D5708}" destId="{1896F667-638A-4A86-B860-D32D7268A0E0}" srcOrd="0" destOrd="0" presId="urn:microsoft.com/office/officeart/2005/8/layout/chevron2"/>
    <dgm:cxn modelId="{1771F3AD-1791-B44F-AD40-FB633EE2216B}" type="presParOf" srcId="{1896F667-638A-4A86-B860-D32D7268A0E0}" destId="{60017F36-CB6E-4947-B850-83758522AED1}" srcOrd="0" destOrd="0" presId="urn:microsoft.com/office/officeart/2005/8/layout/chevron2"/>
    <dgm:cxn modelId="{6533FD6A-5D53-5948-BFE8-38FE52FC41C5}" type="presParOf" srcId="{1896F667-638A-4A86-B860-D32D7268A0E0}" destId="{F71A1DC7-960D-4A9C-B11F-D9EDDAF9437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9D3AE0-2F0F-4F6D-96D8-2BE06A6314D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BF9E6E26-8661-4624-8276-4310B639ABA4}">
      <dgm:prSet phldrT="[Metin]"/>
      <dgm:spPr/>
      <dgm:t>
        <a:bodyPr/>
        <a:lstStyle/>
        <a:p>
          <a:endParaRPr lang="tr-TR" dirty="0"/>
        </a:p>
      </dgm:t>
    </dgm:pt>
    <dgm:pt modelId="{0DD4665D-E0DF-4A5F-B7E4-992182BD9231}" type="parTrans" cxnId="{0BE09799-0FEE-418D-8E49-618285411C58}">
      <dgm:prSet/>
      <dgm:spPr/>
      <dgm:t>
        <a:bodyPr/>
        <a:lstStyle/>
        <a:p>
          <a:endParaRPr lang="tr-TR"/>
        </a:p>
      </dgm:t>
    </dgm:pt>
    <dgm:pt modelId="{582A00B9-7DCD-43B0-9B48-29FCCDB8457E}" type="sibTrans" cxnId="{0BE09799-0FEE-418D-8E49-618285411C58}">
      <dgm:prSet/>
      <dgm:spPr/>
      <dgm:t>
        <a:bodyPr/>
        <a:lstStyle/>
        <a:p>
          <a:endParaRPr lang="tr-TR"/>
        </a:p>
      </dgm:t>
    </dgm:pt>
    <dgm:pt modelId="{6DBE052B-B667-48F8-932A-A7EF2D40F60C}">
      <dgm:prSet custT="1"/>
      <dgm:spPr/>
      <dgm:t>
        <a:bodyPr/>
        <a:lstStyle/>
        <a:p>
          <a:pPr algn="just"/>
          <a:r>
            <a:rPr lang="tr-TR" sz="1800" dirty="0" smtClean="0">
              <a:latin typeface="Times New Roman" panose="02020603050405020304" pitchFamily="18" charset="0"/>
              <a:cs typeface="Times New Roman" panose="02020603050405020304" pitchFamily="18" charset="0"/>
            </a:rPr>
            <a:t>Gelir Tablosuna yansıyan KDV’ne tabi gelirler toplamı ile KDV beyannamelerindeki teslim ve hizmet toplamının uyumuna dikkat edilmelidir</a:t>
          </a:r>
          <a:endParaRPr lang="tr-TR" sz="1800" dirty="0">
            <a:latin typeface="Times New Roman" panose="02020603050405020304" pitchFamily="18" charset="0"/>
            <a:cs typeface="Times New Roman" panose="02020603050405020304" pitchFamily="18" charset="0"/>
          </a:endParaRPr>
        </a:p>
      </dgm:t>
    </dgm:pt>
    <dgm:pt modelId="{1DA5A500-5EC5-44FC-A2C4-CFCE001C6945}" type="parTrans" cxnId="{87BBEF8D-A509-4E51-A788-C909B2401BF2}">
      <dgm:prSet/>
      <dgm:spPr/>
      <dgm:t>
        <a:bodyPr/>
        <a:lstStyle/>
        <a:p>
          <a:endParaRPr lang="tr-TR"/>
        </a:p>
      </dgm:t>
    </dgm:pt>
    <dgm:pt modelId="{A883693E-A0D7-4B24-AF32-62A354B28754}" type="sibTrans" cxnId="{87BBEF8D-A509-4E51-A788-C909B2401BF2}">
      <dgm:prSet/>
      <dgm:spPr/>
      <dgm:t>
        <a:bodyPr/>
        <a:lstStyle/>
        <a:p>
          <a:endParaRPr lang="tr-TR"/>
        </a:p>
      </dgm:t>
    </dgm:pt>
    <dgm:pt modelId="{9C419C25-6A90-4DCA-8EE1-071D366D5708}" type="pres">
      <dgm:prSet presAssocID="{1D9D3AE0-2F0F-4F6D-96D8-2BE06A6314D1}" presName="linearFlow" presStyleCnt="0">
        <dgm:presLayoutVars>
          <dgm:dir/>
          <dgm:animLvl val="lvl"/>
          <dgm:resizeHandles val="exact"/>
        </dgm:presLayoutVars>
      </dgm:prSet>
      <dgm:spPr/>
      <dgm:t>
        <a:bodyPr/>
        <a:lstStyle/>
        <a:p>
          <a:endParaRPr lang="tr-TR"/>
        </a:p>
      </dgm:t>
    </dgm:pt>
    <dgm:pt modelId="{1896F667-638A-4A86-B860-D32D7268A0E0}" type="pres">
      <dgm:prSet presAssocID="{BF9E6E26-8661-4624-8276-4310B639ABA4}" presName="composite" presStyleCnt="0"/>
      <dgm:spPr/>
    </dgm:pt>
    <dgm:pt modelId="{60017F36-CB6E-4947-B850-83758522AED1}" type="pres">
      <dgm:prSet presAssocID="{BF9E6E26-8661-4624-8276-4310B639ABA4}" presName="parentText" presStyleLbl="alignNode1" presStyleIdx="0" presStyleCnt="1" custAng="16200000" custLinFactNeighborX="0" custLinFactNeighborY="-28011">
        <dgm:presLayoutVars>
          <dgm:chMax val="1"/>
          <dgm:bulletEnabled val="1"/>
        </dgm:presLayoutVars>
      </dgm:prSet>
      <dgm:spPr/>
      <dgm:t>
        <a:bodyPr/>
        <a:lstStyle/>
        <a:p>
          <a:endParaRPr lang="tr-TR"/>
        </a:p>
      </dgm:t>
    </dgm:pt>
    <dgm:pt modelId="{F71A1DC7-960D-4A9C-B11F-D9EDDAF94374}" type="pres">
      <dgm:prSet presAssocID="{BF9E6E26-8661-4624-8276-4310B639ABA4}" presName="descendantText" presStyleLbl="alignAcc1" presStyleIdx="0" presStyleCnt="1">
        <dgm:presLayoutVars>
          <dgm:bulletEnabled val="1"/>
        </dgm:presLayoutVars>
      </dgm:prSet>
      <dgm:spPr/>
      <dgm:t>
        <a:bodyPr/>
        <a:lstStyle/>
        <a:p>
          <a:endParaRPr lang="tr-TR"/>
        </a:p>
      </dgm:t>
    </dgm:pt>
  </dgm:ptLst>
  <dgm:cxnLst>
    <dgm:cxn modelId="{6001414D-3A2A-624A-A216-780A58193CCF}" type="presOf" srcId="{1D9D3AE0-2F0F-4F6D-96D8-2BE06A6314D1}" destId="{9C419C25-6A90-4DCA-8EE1-071D366D5708}" srcOrd="0" destOrd="0" presId="urn:microsoft.com/office/officeart/2005/8/layout/chevron2"/>
    <dgm:cxn modelId="{87BBEF8D-A509-4E51-A788-C909B2401BF2}" srcId="{BF9E6E26-8661-4624-8276-4310B639ABA4}" destId="{6DBE052B-B667-48F8-932A-A7EF2D40F60C}" srcOrd="0" destOrd="0" parTransId="{1DA5A500-5EC5-44FC-A2C4-CFCE001C6945}" sibTransId="{A883693E-A0D7-4B24-AF32-62A354B28754}"/>
    <dgm:cxn modelId="{730D056C-21EB-5845-983B-D579ED62D549}" type="presOf" srcId="{BF9E6E26-8661-4624-8276-4310B639ABA4}" destId="{60017F36-CB6E-4947-B850-83758522AED1}" srcOrd="0" destOrd="0" presId="urn:microsoft.com/office/officeart/2005/8/layout/chevron2"/>
    <dgm:cxn modelId="{0BE09799-0FEE-418D-8E49-618285411C58}" srcId="{1D9D3AE0-2F0F-4F6D-96D8-2BE06A6314D1}" destId="{BF9E6E26-8661-4624-8276-4310B639ABA4}" srcOrd="0" destOrd="0" parTransId="{0DD4665D-E0DF-4A5F-B7E4-992182BD9231}" sibTransId="{582A00B9-7DCD-43B0-9B48-29FCCDB8457E}"/>
    <dgm:cxn modelId="{CE8C469C-E59B-ED4B-A96C-D429529267BA}" type="presOf" srcId="{6DBE052B-B667-48F8-932A-A7EF2D40F60C}" destId="{F71A1DC7-960D-4A9C-B11F-D9EDDAF94374}" srcOrd="0" destOrd="0" presId="urn:microsoft.com/office/officeart/2005/8/layout/chevron2"/>
    <dgm:cxn modelId="{7DE88B75-B7A2-1A4F-A827-6E92CCCF7709}" type="presParOf" srcId="{9C419C25-6A90-4DCA-8EE1-071D366D5708}" destId="{1896F667-638A-4A86-B860-D32D7268A0E0}" srcOrd="0" destOrd="0" presId="urn:microsoft.com/office/officeart/2005/8/layout/chevron2"/>
    <dgm:cxn modelId="{8C701066-3C43-5C47-B30D-89E1E18475C2}" type="presParOf" srcId="{1896F667-638A-4A86-B860-D32D7268A0E0}" destId="{60017F36-CB6E-4947-B850-83758522AED1}" srcOrd="0" destOrd="0" presId="urn:microsoft.com/office/officeart/2005/8/layout/chevron2"/>
    <dgm:cxn modelId="{C2B374C5-7C83-4B46-AFD6-CA9A94A038A8}" type="presParOf" srcId="{1896F667-638A-4A86-B860-D32D7268A0E0}" destId="{F71A1DC7-960D-4A9C-B11F-D9EDDAF94374}"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E8EEF-D1B0-467E-906C-D4E6C89763A8}">
      <dsp:nvSpPr>
        <dsp:cNvPr id="0" name=""/>
        <dsp:cNvSpPr/>
      </dsp:nvSpPr>
      <dsp:spPr>
        <a:xfrm>
          <a:off x="569918" y="305"/>
          <a:ext cx="2895134" cy="173708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tr-TR" sz="3100" kern="1200" dirty="0" smtClean="0"/>
            <a:t>65.063 Mükellef </a:t>
          </a:r>
          <a:endParaRPr lang="tr-TR" sz="3100" kern="1200" dirty="0"/>
        </a:p>
      </dsp:txBody>
      <dsp:txXfrm>
        <a:off x="620795" y="51182"/>
        <a:ext cx="2793380" cy="1635326"/>
      </dsp:txXfrm>
    </dsp:sp>
    <dsp:sp modelId="{1EE0D55F-C495-4321-9D24-CBF93E371904}">
      <dsp:nvSpPr>
        <dsp:cNvPr id="0" name=""/>
        <dsp:cNvSpPr/>
      </dsp:nvSpPr>
      <dsp:spPr>
        <a:xfrm>
          <a:off x="3719824" y="509849"/>
          <a:ext cx="613768" cy="71799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tr-TR" sz="2500" kern="1200"/>
        </a:p>
      </dsp:txBody>
      <dsp:txXfrm>
        <a:off x="3719824" y="653448"/>
        <a:ext cx="429638" cy="430795"/>
      </dsp:txXfrm>
    </dsp:sp>
    <dsp:sp modelId="{C14F55ED-8496-4D34-A7B7-9132C9E41BA0}">
      <dsp:nvSpPr>
        <dsp:cNvPr id="0" name=""/>
        <dsp:cNvSpPr/>
      </dsp:nvSpPr>
      <dsp:spPr>
        <a:xfrm>
          <a:off x="4623105" y="305"/>
          <a:ext cx="2895134" cy="173708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tr-TR" sz="3100" kern="1200" dirty="0" smtClean="0"/>
            <a:t>181.561 adet Rapor </a:t>
          </a:r>
          <a:endParaRPr lang="tr-TR" sz="3100" kern="1200" dirty="0"/>
        </a:p>
      </dsp:txBody>
      <dsp:txXfrm>
        <a:off x="4673982" y="51182"/>
        <a:ext cx="2793380" cy="1635326"/>
      </dsp:txXfrm>
    </dsp:sp>
    <dsp:sp modelId="{A7E91E22-E26E-477C-AC12-D33B1929CFF1}">
      <dsp:nvSpPr>
        <dsp:cNvPr id="0" name=""/>
        <dsp:cNvSpPr/>
      </dsp:nvSpPr>
      <dsp:spPr>
        <a:xfrm rot="5432039">
          <a:off x="5750445" y="1940045"/>
          <a:ext cx="613795" cy="71799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tr-TR" sz="2500" kern="1200"/>
        </a:p>
      </dsp:txBody>
      <dsp:txXfrm rot="-5400000">
        <a:off x="5842803" y="1992148"/>
        <a:ext cx="430795" cy="429657"/>
      </dsp:txXfrm>
    </dsp:sp>
    <dsp:sp modelId="{77E3EC60-A1AE-4356-A3DC-F7A00C38EAC0}">
      <dsp:nvSpPr>
        <dsp:cNvPr id="0" name=""/>
        <dsp:cNvSpPr/>
      </dsp:nvSpPr>
      <dsp:spPr>
        <a:xfrm>
          <a:off x="4569140" y="2895439"/>
          <a:ext cx="2949099" cy="173708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tr-TR" sz="3100" kern="1200" dirty="0" smtClean="0"/>
            <a:t>7.990.160.299 TL Vergi</a:t>
          </a:r>
          <a:endParaRPr lang="tr-TR" sz="3100" kern="1200" dirty="0"/>
        </a:p>
      </dsp:txBody>
      <dsp:txXfrm>
        <a:off x="4620017" y="2946316"/>
        <a:ext cx="2847345" cy="1635326"/>
      </dsp:txXfrm>
    </dsp:sp>
    <dsp:sp modelId="{F1A72193-FF4A-439A-A110-39AADADA16DF}">
      <dsp:nvSpPr>
        <dsp:cNvPr id="0" name=""/>
        <dsp:cNvSpPr/>
      </dsp:nvSpPr>
      <dsp:spPr>
        <a:xfrm rot="10800000">
          <a:off x="3700600" y="3404983"/>
          <a:ext cx="613768" cy="71799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tr-TR" sz="2500" kern="1200"/>
        </a:p>
      </dsp:txBody>
      <dsp:txXfrm rot="10800000">
        <a:off x="3884730" y="3548582"/>
        <a:ext cx="429638" cy="430795"/>
      </dsp:txXfrm>
    </dsp:sp>
    <dsp:sp modelId="{449943BA-CE4B-43A8-9DB4-AF7130F74A9F}">
      <dsp:nvSpPr>
        <dsp:cNvPr id="0" name=""/>
        <dsp:cNvSpPr/>
      </dsp:nvSpPr>
      <dsp:spPr>
        <a:xfrm>
          <a:off x="515953" y="2895439"/>
          <a:ext cx="2895134" cy="173708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tr-TR" sz="3100" kern="1200" dirty="0" smtClean="0"/>
            <a:t>16.692.996.032 TL Ceza</a:t>
          </a:r>
          <a:endParaRPr lang="tr-TR" sz="3100" kern="1200" dirty="0"/>
        </a:p>
      </dsp:txBody>
      <dsp:txXfrm>
        <a:off x="566830" y="2946316"/>
        <a:ext cx="2793380" cy="1635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image" Target="../media/image54.emf"/><Relationship Id="rId3" Type="http://schemas.openxmlformats.org/officeDocument/2006/relationships/image" Target="../media/image44.emf"/><Relationship Id="rId7" Type="http://schemas.openxmlformats.org/officeDocument/2006/relationships/image" Target="../media/image48.emf"/><Relationship Id="rId12" Type="http://schemas.openxmlformats.org/officeDocument/2006/relationships/image" Target="../media/image53.e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47.emf"/><Relationship Id="rId11" Type="http://schemas.openxmlformats.org/officeDocument/2006/relationships/image" Target="../media/image52.emf"/><Relationship Id="rId5" Type="http://schemas.openxmlformats.org/officeDocument/2006/relationships/image" Target="../media/image46.emf"/><Relationship Id="rId10" Type="http://schemas.openxmlformats.org/officeDocument/2006/relationships/image" Target="../media/image51.emf"/><Relationship Id="rId4" Type="http://schemas.openxmlformats.org/officeDocument/2006/relationships/image" Target="../media/image45.emf"/><Relationship Id="rId9"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2275" cy="498475"/>
          </a:xfrm>
          <a:prstGeom prst="rect">
            <a:avLst/>
          </a:prstGeom>
        </p:spPr>
        <p:txBody>
          <a:bodyPr vert="horz" lIns="96051" tIns="48025" rIns="96051" bIns="48025" rtlCol="0"/>
          <a:lstStyle>
            <a:lvl1pPr algn="l" eaLnBrk="1" fontAlgn="auto" hangingPunct="1">
              <a:spcBef>
                <a:spcPts val="0"/>
              </a:spcBef>
              <a:spcAft>
                <a:spcPts val="0"/>
              </a:spcAft>
              <a:defRPr sz="1300" b="0">
                <a:latin typeface="+mn-lt"/>
              </a:defRPr>
            </a:lvl1pPr>
          </a:lstStyle>
          <a:p>
            <a:pPr>
              <a:defRPr/>
            </a:pPr>
            <a:endParaRPr lang="en-US"/>
          </a:p>
        </p:txBody>
      </p:sp>
      <p:sp>
        <p:nvSpPr>
          <p:cNvPr id="3" name="Date Placeholder 2"/>
          <p:cNvSpPr>
            <a:spLocks noGrp="1"/>
          </p:cNvSpPr>
          <p:nvPr>
            <p:ph type="dt" sz="quarter" idx="1"/>
          </p:nvPr>
        </p:nvSpPr>
        <p:spPr>
          <a:xfrm>
            <a:off x="3871913" y="0"/>
            <a:ext cx="2960687" cy="498475"/>
          </a:xfrm>
          <a:prstGeom prst="rect">
            <a:avLst/>
          </a:prstGeom>
        </p:spPr>
        <p:txBody>
          <a:bodyPr vert="horz" lIns="96051" tIns="48025" rIns="96051" bIns="48025" rtlCol="0"/>
          <a:lstStyle>
            <a:lvl1pPr algn="r" eaLnBrk="1" fontAlgn="auto" hangingPunct="1">
              <a:spcBef>
                <a:spcPts val="0"/>
              </a:spcBef>
              <a:spcAft>
                <a:spcPts val="0"/>
              </a:spcAft>
              <a:defRPr sz="1300" b="0">
                <a:latin typeface="+mn-lt"/>
              </a:defRPr>
            </a:lvl1pPr>
          </a:lstStyle>
          <a:p>
            <a:pPr>
              <a:defRPr/>
            </a:pPr>
            <a:fld id="{C24C06B5-2C31-4374-A6CD-4F20FFF755AA}" type="datetimeFigureOut">
              <a:rPr lang="en-US"/>
              <a:pPr>
                <a:defRPr/>
              </a:pPr>
              <a:t>11/20/2015</a:t>
            </a:fld>
            <a:endParaRPr lang="en-US" dirty="0"/>
          </a:p>
        </p:txBody>
      </p:sp>
      <p:sp>
        <p:nvSpPr>
          <p:cNvPr id="4" name="Footer Placeholder 3"/>
          <p:cNvSpPr>
            <a:spLocks noGrp="1"/>
          </p:cNvSpPr>
          <p:nvPr>
            <p:ph type="ftr" sz="quarter" idx="2"/>
          </p:nvPr>
        </p:nvSpPr>
        <p:spPr>
          <a:xfrm>
            <a:off x="0" y="9478963"/>
            <a:ext cx="2962275" cy="498475"/>
          </a:xfrm>
          <a:prstGeom prst="rect">
            <a:avLst/>
          </a:prstGeom>
        </p:spPr>
        <p:txBody>
          <a:bodyPr vert="horz" lIns="96051" tIns="48025" rIns="96051" bIns="48025" rtlCol="0" anchor="b"/>
          <a:lstStyle>
            <a:lvl1pPr algn="l" eaLnBrk="1" fontAlgn="auto" hangingPunct="1">
              <a:spcBef>
                <a:spcPts val="0"/>
              </a:spcBef>
              <a:spcAft>
                <a:spcPts val="0"/>
              </a:spcAft>
              <a:defRPr sz="1300" b="0">
                <a:latin typeface="+mn-lt"/>
              </a:defRPr>
            </a:lvl1pPr>
          </a:lstStyle>
          <a:p>
            <a:pPr>
              <a:defRPr/>
            </a:pPr>
            <a:endParaRPr lang="en-US"/>
          </a:p>
        </p:txBody>
      </p:sp>
      <p:sp>
        <p:nvSpPr>
          <p:cNvPr id="5" name="Slide Number Placeholder 4"/>
          <p:cNvSpPr>
            <a:spLocks noGrp="1"/>
          </p:cNvSpPr>
          <p:nvPr>
            <p:ph type="sldNum" sz="quarter" idx="3"/>
          </p:nvPr>
        </p:nvSpPr>
        <p:spPr>
          <a:xfrm>
            <a:off x="3871913" y="9478963"/>
            <a:ext cx="2960687" cy="498475"/>
          </a:xfrm>
          <a:prstGeom prst="rect">
            <a:avLst/>
          </a:prstGeom>
        </p:spPr>
        <p:txBody>
          <a:bodyPr vert="horz" wrap="square" lIns="96051" tIns="48025" rIns="96051" bIns="48025" numCol="1" anchor="b" anchorCtr="0" compatLnSpc="1">
            <a:prstTxWarp prst="textNoShape">
              <a:avLst/>
            </a:prstTxWarp>
          </a:bodyPr>
          <a:lstStyle>
            <a:lvl1pPr algn="r" eaLnBrk="1" hangingPunct="1">
              <a:defRPr sz="1300" b="0">
                <a:latin typeface="Calibri" panose="020F0502020204030204" pitchFamily="34" charset="0"/>
              </a:defRPr>
            </a:lvl1pPr>
          </a:lstStyle>
          <a:p>
            <a:pPr>
              <a:defRPr/>
            </a:pPr>
            <a:fld id="{0CABB7B4-E01E-450A-8F43-CD7EE4DAB6E3}" type="slidenum">
              <a:rPr lang="en-US" altLang="tr-TR"/>
              <a:pPr>
                <a:defRPr/>
              </a:pPr>
              <a:t>‹#›</a:t>
            </a:fld>
            <a:endParaRPr lang="en-US" altLang="tr-TR"/>
          </a:p>
        </p:txBody>
      </p:sp>
    </p:spTree>
    <p:extLst>
      <p:ext uri="{BB962C8B-B14F-4D97-AF65-F5344CB8AC3E}">
        <p14:creationId xmlns:p14="http://schemas.microsoft.com/office/powerpoint/2010/main" val="2532332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2275" cy="498475"/>
          </a:xfrm>
          <a:prstGeom prst="rect">
            <a:avLst/>
          </a:prstGeom>
        </p:spPr>
        <p:txBody>
          <a:bodyPr vert="horz" lIns="96051" tIns="48025" rIns="96051" bIns="48025" rtlCol="0"/>
          <a:lstStyle>
            <a:lvl1pPr algn="l" eaLnBrk="1" fontAlgn="auto" hangingPunct="1">
              <a:spcBef>
                <a:spcPts val="0"/>
              </a:spcBef>
              <a:spcAft>
                <a:spcPts val="0"/>
              </a:spcAft>
              <a:defRPr sz="1300" b="0">
                <a:latin typeface="+mn-lt"/>
              </a:defRPr>
            </a:lvl1pPr>
          </a:lstStyle>
          <a:p>
            <a:pPr>
              <a:defRPr/>
            </a:pPr>
            <a:endParaRPr lang="en-US"/>
          </a:p>
        </p:txBody>
      </p:sp>
      <p:sp>
        <p:nvSpPr>
          <p:cNvPr id="3" name="Date Placeholder 2"/>
          <p:cNvSpPr>
            <a:spLocks noGrp="1"/>
          </p:cNvSpPr>
          <p:nvPr>
            <p:ph type="dt" idx="1"/>
          </p:nvPr>
        </p:nvSpPr>
        <p:spPr>
          <a:xfrm>
            <a:off x="3871913" y="0"/>
            <a:ext cx="2960687" cy="498475"/>
          </a:xfrm>
          <a:prstGeom prst="rect">
            <a:avLst/>
          </a:prstGeom>
        </p:spPr>
        <p:txBody>
          <a:bodyPr vert="horz" lIns="96051" tIns="48025" rIns="96051" bIns="48025" rtlCol="0"/>
          <a:lstStyle>
            <a:lvl1pPr algn="r" eaLnBrk="1" fontAlgn="auto" hangingPunct="1">
              <a:spcBef>
                <a:spcPts val="0"/>
              </a:spcBef>
              <a:spcAft>
                <a:spcPts val="0"/>
              </a:spcAft>
              <a:defRPr sz="1300" b="0">
                <a:latin typeface="+mn-lt"/>
              </a:defRPr>
            </a:lvl1pPr>
          </a:lstStyle>
          <a:p>
            <a:pPr>
              <a:defRPr/>
            </a:pPr>
            <a:fld id="{EF9C6EEE-1889-4E2F-AF93-A41EC7948EA2}" type="datetimeFigureOut">
              <a:rPr lang="en-US"/>
              <a:pPr>
                <a:defRPr/>
              </a:pPr>
              <a:t>11/20/2015</a:t>
            </a:fld>
            <a:endParaRPr lang="en-US" dirty="0"/>
          </a:p>
        </p:txBody>
      </p:sp>
      <p:sp>
        <p:nvSpPr>
          <p:cNvPr id="4" name="Slide Image Placeholder 3"/>
          <p:cNvSpPr>
            <a:spLocks noGrp="1" noRot="1" noChangeAspect="1"/>
          </p:cNvSpPr>
          <p:nvPr>
            <p:ph type="sldImg" idx="2"/>
          </p:nvPr>
        </p:nvSpPr>
        <p:spPr>
          <a:xfrm>
            <a:off x="865188" y="749300"/>
            <a:ext cx="5103812" cy="3741738"/>
          </a:xfrm>
          <a:prstGeom prst="rect">
            <a:avLst/>
          </a:prstGeom>
          <a:noFill/>
          <a:ln w="12700">
            <a:solidFill>
              <a:prstClr val="black"/>
            </a:solidFill>
          </a:ln>
        </p:spPr>
        <p:txBody>
          <a:bodyPr vert="horz" lIns="96051" tIns="48025" rIns="96051" bIns="48025" rtlCol="0" anchor="ctr"/>
          <a:lstStyle/>
          <a:p>
            <a:pPr lvl="0"/>
            <a:endParaRPr lang="en-US" noProof="0" dirty="0"/>
          </a:p>
        </p:txBody>
      </p:sp>
      <p:sp>
        <p:nvSpPr>
          <p:cNvPr id="5" name="Notes Placeholder 4"/>
          <p:cNvSpPr>
            <a:spLocks noGrp="1"/>
          </p:cNvSpPr>
          <p:nvPr>
            <p:ph type="body" sz="quarter" idx="3"/>
          </p:nvPr>
        </p:nvSpPr>
        <p:spPr>
          <a:xfrm>
            <a:off x="684213" y="4740275"/>
            <a:ext cx="5467350" cy="4491038"/>
          </a:xfrm>
          <a:prstGeom prst="rect">
            <a:avLst/>
          </a:prstGeom>
        </p:spPr>
        <p:txBody>
          <a:bodyPr vert="horz" lIns="96051" tIns="48025" rIns="96051" bIns="48025" rtlCol="0">
            <a:normAutofit/>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endParaRPr lang="en-US" noProof="0"/>
          </a:p>
        </p:txBody>
      </p:sp>
      <p:sp>
        <p:nvSpPr>
          <p:cNvPr id="6" name="Footer Placeholder 5"/>
          <p:cNvSpPr>
            <a:spLocks noGrp="1"/>
          </p:cNvSpPr>
          <p:nvPr>
            <p:ph type="ftr" sz="quarter" idx="4"/>
          </p:nvPr>
        </p:nvSpPr>
        <p:spPr>
          <a:xfrm>
            <a:off x="0" y="9478963"/>
            <a:ext cx="2962275" cy="498475"/>
          </a:xfrm>
          <a:prstGeom prst="rect">
            <a:avLst/>
          </a:prstGeom>
        </p:spPr>
        <p:txBody>
          <a:bodyPr vert="horz" lIns="96051" tIns="48025" rIns="96051" bIns="48025" rtlCol="0" anchor="b"/>
          <a:lstStyle>
            <a:lvl1pPr algn="l" eaLnBrk="1" fontAlgn="auto" hangingPunct="1">
              <a:spcBef>
                <a:spcPts val="0"/>
              </a:spcBef>
              <a:spcAft>
                <a:spcPts val="0"/>
              </a:spcAft>
              <a:defRPr sz="1300" b="0">
                <a:latin typeface="+mn-lt"/>
              </a:defRPr>
            </a:lvl1pPr>
          </a:lstStyle>
          <a:p>
            <a:pPr>
              <a:defRPr/>
            </a:pPr>
            <a:endParaRPr lang="en-US"/>
          </a:p>
        </p:txBody>
      </p:sp>
      <p:sp>
        <p:nvSpPr>
          <p:cNvPr id="7" name="Slide Number Placeholder 6"/>
          <p:cNvSpPr>
            <a:spLocks noGrp="1"/>
          </p:cNvSpPr>
          <p:nvPr>
            <p:ph type="sldNum" sz="quarter" idx="5"/>
          </p:nvPr>
        </p:nvSpPr>
        <p:spPr>
          <a:xfrm>
            <a:off x="3871913" y="9478963"/>
            <a:ext cx="2960687" cy="498475"/>
          </a:xfrm>
          <a:prstGeom prst="rect">
            <a:avLst/>
          </a:prstGeom>
        </p:spPr>
        <p:txBody>
          <a:bodyPr vert="horz" wrap="square" lIns="96051" tIns="48025" rIns="96051" bIns="48025" numCol="1" anchor="b" anchorCtr="0" compatLnSpc="1">
            <a:prstTxWarp prst="textNoShape">
              <a:avLst/>
            </a:prstTxWarp>
          </a:bodyPr>
          <a:lstStyle>
            <a:lvl1pPr algn="r" eaLnBrk="1" hangingPunct="1">
              <a:defRPr sz="1300" b="0">
                <a:latin typeface="Calibri" panose="020F0502020204030204" pitchFamily="34" charset="0"/>
              </a:defRPr>
            </a:lvl1pPr>
          </a:lstStyle>
          <a:p>
            <a:pPr>
              <a:defRPr/>
            </a:pPr>
            <a:fld id="{07D66BEC-A8C6-48F4-87AB-77C04235747B}" type="slidenum">
              <a:rPr lang="en-US" altLang="tr-TR"/>
              <a:pPr>
                <a:defRPr/>
              </a:pPr>
              <a:t>‹#›</a:t>
            </a:fld>
            <a:endParaRPr lang="en-US" altLang="tr-TR"/>
          </a:p>
        </p:txBody>
      </p:sp>
    </p:spTree>
    <p:extLst>
      <p:ext uri="{BB962C8B-B14F-4D97-AF65-F5344CB8AC3E}">
        <p14:creationId xmlns:p14="http://schemas.microsoft.com/office/powerpoint/2010/main" val="14165917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1748" name="Slayt Numarası Yer Tutucusu 3"/>
          <p:cNvSpPr txBox="1">
            <a:spLocks noGrp="1"/>
          </p:cNvSpPr>
          <p:nvPr/>
        </p:nvSpPr>
        <p:spPr bwMode="auto">
          <a:xfrm>
            <a:off x="3871913" y="9478963"/>
            <a:ext cx="29606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51" tIns="48025" rIns="96051" bIns="48025" anchor="b"/>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pPr algn="r" eaLnBrk="1" hangingPunct="1"/>
            <a:fld id="{7D1CBB8E-A3B4-49EA-A46F-97DD7EB0FA3E}" type="slidenum">
              <a:rPr lang="en-US" altLang="tr-TR" sz="1300" b="0">
                <a:latin typeface="Calibri" panose="020F0502020204030204" pitchFamily="34" charset="0"/>
              </a:rPr>
              <a:pPr algn="r" eaLnBrk="1" hangingPunct="1"/>
              <a:t>1</a:t>
            </a:fld>
            <a:endParaRPr lang="en-US" altLang="tr-TR" sz="1300" b="0">
              <a:latin typeface="Calibri" panose="020F0502020204030204" pitchFamily="34" charset="0"/>
            </a:endParaRPr>
          </a:p>
        </p:txBody>
      </p:sp>
    </p:spTree>
    <p:extLst>
      <p:ext uri="{BB962C8B-B14F-4D97-AF65-F5344CB8AC3E}">
        <p14:creationId xmlns:p14="http://schemas.microsoft.com/office/powerpoint/2010/main" val="2345872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bwMode="auto">
          <a:xfrm>
            <a:off x="865188" y="746125"/>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p:cNvSpPr>
            <a:spLocks noGrp="1"/>
          </p:cNvSpPr>
          <p:nvPr>
            <p:ph type="body" idx="1"/>
          </p:nvPr>
        </p:nvSpPr>
        <p:spPr/>
        <p:txBody>
          <a:bodyPr/>
          <a:lstStyle/>
          <a:p>
            <a:pPr>
              <a:defRPr/>
            </a:pPr>
            <a:endParaRPr lang="tr-TR" dirty="0" smtClean="0"/>
          </a:p>
        </p:txBody>
      </p:sp>
      <p:sp>
        <p:nvSpPr>
          <p:cNvPr id="675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FCA01DCC-37A7-4375-BAF9-64741640B88C}" type="slidenum">
              <a:rPr lang="en-US" altLang="tr-TR" sz="1300" b="0" smtClean="0">
                <a:solidFill>
                  <a:srgbClr val="000000"/>
                </a:solidFill>
                <a:latin typeface="Calibri" panose="020F0502020204030204" pitchFamily="34" charset="0"/>
              </a:rPr>
              <a:pPr/>
              <a:t>17</a:t>
            </a:fld>
            <a:endParaRPr lang="en-US" altLang="tr-TR" sz="1300" b="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96593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p:cNvSpPr>
            <a:spLocks noGrp="1"/>
          </p:cNvSpPr>
          <p:nvPr>
            <p:ph type="body" idx="1"/>
          </p:nvPr>
        </p:nvSpPr>
        <p:spPr/>
        <p:txBody>
          <a:bodyPr>
            <a:normAutofit/>
          </a:bodyPr>
          <a:lstStyle/>
          <a:p>
            <a:pPr marL="174625" indent="-174625" algn="just">
              <a:defRPr/>
            </a:pPr>
            <a:endParaRPr lang="tr-TR" dirty="0" smtClean="0"/>
          </a:p>
          <a:p>
            <a:pPr>
              <a:defRPr/>
            </a:pPr>
            <a:endParaRPr lang="tr-TR" dirty="0"/>
          </a:p>
        </p:txBody>
      </p:sp>
      <p:sp>
        <p:nvSpPr>
          <p:cNvPr id="696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09C033F9-C463-4879-A7F5-26AEFFFC684D}" type="slidenum">
              <a:rPr lang="en-US" altLang="tr-TR" sz="1300" b="0" smtClean="0">
                <a:latin typeface="Calibri" panose="020F0502020204030204" pitchFamily="34" charset="0"/>
              </a:rPr>
              <a:pPr/>
              <a:t>18</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111915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tr-TR" altLang="tr-TR" sz="200" b="1" dirty="0" smtClean="0"/>
          </a:p>
        </p:txBody>
      </p:sp>
      <p:sp>
        <p:nvSpPr>
          <p:cNvPr id="7168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87470564-3DE7-4ACB-8EF3-6B7F771D940B}" type="slidenum">
              <a:rPr lang="en-US" altLang="tr-TR" sz="1300" b="0" smtClean="0">
                <a:latin typeface="Calibri" panose="020F0502020204030204" pitchFamily="34" charset="0"/>
              </a:rPr>
              <a:pPr/>
              <a:t>19</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330606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7373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3EE77CBF-F070-48D8-A59E-11D1E63A8184}" type="slidenum">
              <a:rPr lang="en-US" altLang="tr-TR" sz="1300" b="0" smtClean="0">
                <a:latin typeface="Calibri" panose="020F0502020204030204" pitchFamily="34" charset="0"/>
              </a:rPr>
              <a:pPr/>
              <a:t>20</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4086240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p:cNvSpPr>
            <a:spLocks noGrp="1"/>
          </p:cNvSpPr>
          <p:nvPr>
            <p:ph type="body" idx="1"/>
          </p:nvPr>
        </p:nvSpPr>
        <p:spPr/>
        <p:txBody>
          <a:bodyPr/>
          <a:lstStyle/>
          <a:p>
            <a:pPr eaLnBrk="1" fontAlgn="auto" hangingPunct="1">
              <a:spcBef>
                <a:spcPts val="0"/>
              </a:spcBef>
              <a:spcAft>
                <a:spcPts val="0"/>
              </a:spcAft>
              <a:defRPr/>
            </a:pPr>
            <a:endParaRPr lang="tr-TR" dirty="0"/>
          </a:p>
        </p:txBody>
      </p:sp>
      <p:sp>
        <p:nvSpPr>
          <p:cNvPr id="757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AC1F036A-DEEF-48A0-87F2-C3BDA7F84EDB}" type="slidenum">
              <a:rPr lang="en-US" altLang="tr-TR" sz="1300" b="0" smtClean="0">
                <a:latin typeface="Calibri" panose="020F0502020204030204" pitchFamily="34" charset="0"/>
              </a:rPr>
              <a:pPr/>
              <a:t>21</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291445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p:cNvSpPr>
            <a:spLocks noGrp="1"/>
          </p:cNvSpPr>
          <p:nvPr>
            <p:ph type="body" idx="1"/>
          </p:nvPr>
        </p:nvSpPr>
        <p:spPr/>
        <p:txBody>
          <a:bodyPr>
            <a:normAutofit/>
          </a:bodyPr>
          <a:lstStyle/>
          <a:p>
            <a:pPr algn="just">
              <a:spcAft>
                <a:spcPts val="1200"/>
              </a:spcAft>
              <a:defRPr/>
            </a:pPr>
            <a:endParaRPr lang="tr-TR" dirty="0" smtClean="0"/>
          </a:p>
          <a:p>
            <a:pPr algn="just">
              <a:defRPr/>
            </a:pPr>
            <a:endParaRPr lang="tr-TR" dirty="0" smtClean="0"/>
          </a:p>
          <a:p>
            <a:pPr eaLnBrk="1" fontAlgn="auto" hangingPunct="1">
              <a:spcBef>
                <a:spcPts val="0"/>
              </a:spcBef>
              <a:spcAft>
                <a:spcPts val="0"/>
              </a:spcAft>
              <a:defRPr/>
            </a:pPr>
            <a:endParaRPr lang="tr-TR" dirty="0"/>
          </a:p>
        </p:txBody>
      </p:sp>
      <p:sp>
        <p:nvSpPr>
          <p:cNvPr id="7782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72C813FC-4D8A-4500-A47C-8AB75A1138A1}" type="slidenum">
              <a:rPr lang="en-US" altLang="tr-TR" sz="1300" b="0" smtClean="0">
                <a:latin typeface="Calibri" panose="020F0502020204030204" pitchFamily="34" charset="0"/>
              </a:rPr>
              <a:pPr/>
              <a:t>22</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52730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798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75A5004F-A3A5-4DFB-8E75-9D4DCC9FCBED}" type="slidenum">
              <a:rPr lang="en-US" altLang="tr-TR" sz="1300" b="0" smtClean="0">
                <a:latin typeface="Calibri" panose="020F0502020204030204" pitchFamily="34" charset="0"/>
              </a:rPr>
              <a:pPr/>
              <a:t>23</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823213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p:cNvSpPr>
            <a:spLocks noGrp="1"/>
          </p:cNvSpPr>
          <p:nvPr>
            <p:ph type="body" idx="1"/>
          </p:nvPr>
        </p:nvSpPr>
        <p:spPr/>
        <p:txBody>
          <a:bodyPr>
            <a:normAutofit/>
          </a:bodyPr>
          <a:lstStyle/>
          <a:p>
            <a:pPr eaLnBrk="1" fontAlgn="auto" hangingPunct="1">
              <a:spcBef>
                <a:spcPts val="0"/>
              </a:spcBef>
              <a:spcAft>
                <a:spcPts val="0"/>
              </a:spcAft>
              <a:defRPr/>
            </a:pPr>
            <a:endParaRPr lang="tr-TR" dirty="0" smtClean="0"/>
          </a:p>
        </p:txBody>
      </p:sp>
      <p:sp>
        <p:nvSpPr>
          <p:cNvPr id="819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D5A47447-3805-432B-9738-39CFE351C9B4}" type="slidenum">
              <a:rPr lang="en-US" altLang="tr-TR" sz="1300" b="0" smtClean="0">
                <a:latin typeface="Calibri" panose="020F0502020204030204" pitchFamily="34" charset="0"/>
              </a:rPr>
              <a:pPr/>
              <a:t>24</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110416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p:cNvSpPr>
            <a:spLocks noGrp="1"/>
          </p:cNvSpPr>
          <p:nvPr>
            <p:ph type="body" idx="1"/>
          </p:nvPr>
        </p:nvSpPr>
        <p:spPr/>
        <p:txBody>
          <a:bodyPr>
            <a:normAutofit/>
          </a:bodyPr>
          <a:lstStyle/>
          <a:p>
            <a:pPr eaLnBrk="1" fontAlgn="auto" hangingPunct="1">
              <a:spcBef>
                <a:spcPts val="0"/>
              </a:spcBef>
              <a:spcAft>
                <a:spcPts val="0"/>
              </a:spcAft>
              <a:defRPr/>
            </a:pPr>
            <a:endParaRPr lang="tr-TR" dirty="0"/>
          </a:p>
        </p:txBody>
      </p:sp>
      <p:sp>
        <p:nvSpPr>
          <p:cNvPr id="839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731CFB64-0B73-4E9E-A2DB-BA55AF5A770D}" type="slidenum">
              <a:rPr lang="en-US" altLang="tr-TR" sz="1300" b="0" smtClean="0">
                <a:latin typeface="Calibri" panose="020F0502020204030204" pitchFamily="34" charset="0"/>
              </a:rPr>
              <a:pPr/>
              <a:t>25</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20573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tr-TR" altLang="tr-TR" dirty="0" smtClean="0"/>
          </a:p>
        </p:txBody>
      </p:sp>
      <p:sp>
        <p:nvSpPr>
          <p:cNvPr id="962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71D630C7-1FA9-4609-B8D1-EF076C1D6E8B}" type="slidenum">
              <a:rPr lang="en-US" altLang="tr-TR" sz="1300" b="0" smtClean="0">
                <a:latin typeface="Calibri" panose="020F0502020204030204" pitchFamily="34" charset="0"/>
              </a:rPr>
              <a:pPr/>
              <a:t>29</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14572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ayt Görüntüsü Yer Tutucusu 1"/>
          <p:cNvSpPr>
            <a:spLocks noGrp="1" noRot="1" noChangeAspect="1" noTextEdit="1"/>
          </p:cNvSpPr>
          <p:nvPr>
            <p:ph type="sldImg"/>
          </p:nvPr>
        </p:nvSpPr>
        <p:spPr bwMode="auto">
          <a:xfrm>
            <a:off x="865188" y="746125"/>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3891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30460D99-06CB-4424-B068-ECD0F3FF3954}" type="slidenum">
              <a:rPr lang="en-US" altLang="tr-TR" sz="1300" b="0" smtClean="0">
                <a:latin typeface="Calibri" panose="020F0502020204030204" pitchFamily="34" charset="0"/>
              </a:rPr>
              <a:pPr/>
              <a:t>2</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4246083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p:cNvSpPr>
            <a:spLocks noGrp="1"/>
          </p:cNvSpPr>
          <p:nvPr>
            <p:ph type="body" idx="1"/>
          </p:nvPr>
        </p:nvSpPr>
        <p:spPr/>
        <p:txBody>
          <a:bodyPr/>
          <a:lstStyle/>
          <a:p>
            <a:pPr>
              <a:defRPr/>
            </a:pPr>
            <a:r>
              <a:rPr lang="tr-TR" altLang="tr-TR" dirty="0" smtClean="0">
                <a:solidFill>
                  <a:schemeClr val="tx1">
                    <a:lumMod val="95000"/>
                    <a:lumOff val="5000"/>
                  </a:schemeClr>
                </a:solidFill>
                <a:latin typeface="Times New Roman" panose="02020603050405020304" pitchFamily="18" charset="0"/>
                <a:cs typeface="Times New Roman" panose="02020603050405020304" pitchFamily="18" charset="0"/>
              </a:rPr>
              <a:t> E-Defter beratı olmaksızın    bilgisayarda saklanan defterin hiçbir geçerlilik hükmü olmadığından elektronik def</a:t>
            </a:r>
          </a:p>
          <a:p>
            <a:pPr>
              <a:defRPr/>
            </a:pPr>
            <a:r>
              <a:rPr lang="tr-TR" altLang="tr-TR" dirty="0" smtClean="0">
                <a:solidFill>
                  <a:schemeClr val="tx1">
                    <a:lumMod val="95000"/>
                    <a:lumOff val="5000"/>
                  </a:schemeClr>
                </a:solidFill>
                <a:latin typeface="Times New Roman" panose="02020603050405020304" pitchFamily="18" charset="0"/>
                <a:cs typeface="Times New Roman" panose="02020603050405020304" pitchFamily="18" charset="0"/>
              </a:rPr>
              <a:t>terin onaylatılıp ve berat alınması unutulmamalıdır.</a:t>
            </a:r>
          </a:p>
          <a:p>
            <a:pPr marL="0" indent="0">
              <a:spcBef>
                <a:spcPts val="614"/>
              </a:spcBef>
              <a:spcAft>
                <a:spcPts val="1228"/>
              </a:spcAft>
              <a:buNone/>
              <a:defRPr/>
            </a:pPr>
            <a:r>
              <a:rPr lang="tr-TR" altLang="tr-TR" sz="1200" dirty="0" smtClean="0">
                <a:effectLst>
                  <a:outerShdw blurRad="38100" dist="38100" dir="2700000" algn="tl">
                    <a:srgbClr val="000000"/>
                  </a:outerShdw>
                </a:effectLst>
              </a:rPr>
              <a:t>      DEFTER VE BELGELERİ SAKLAMA</a:t>
            </a:r>
            <a:endParaRPr lang="tr-TR" sz="1200" dirty="0" smtClean="0"/>
          </a:p>
          <a:p>
            <a:pPr>
              <a:spcBef>
                <a:spcPts val="614"/>
              </a:spcBef>
              <a:spcAft>
                <a:spcPts val="1228"/>
              </a:spcAft>
              <a:buFont typeface="Wingdings" panose="05000000000000000000" pitchFamily="2" charset="2"/>
              <a:buChar char="Ø"/>
              <a:defRPr/>
            </a:pPr>
            <a:r>
              <a:rPr lang="tr-TR" sz="1200" dirty="0" smtClean="0"/>
              <a:t>Birden fazla takvim yılına sirayet eden inşaat ve onarma işlerinde biten yılın,</a:t>
            </a:r>
          </a:p>
          <a:p>
            <a:pPr>
              <a:spcBef>
                <a:spcPts val="614"/>
              </a:spcBef>
              <a:spcAft>
                <a:spcPts val="1228"/>
              </a:spcAft>
              <a:buFont typeface="Wingdings" panose="05000000000000000000" pitchFamily="2" charset="2"/>
              <a:buChar char="Ø"/>
              <a:defRPr/>
            </a:pPr>
            <a:r>
              <a:rPr lang="tr-TR" sz="1200" dirty="0" smtClean="0"/>
              <a:t>Geçmiş yıllarla ilgili zararların, mahsup edildiği yılın</a:t>
            </a:r>
          </a:p>
          <a:p>
            <a:pPr>
              <a:spcBef>
                <a:spcPts val="614"/>
              </a:spcBef>
              <a:spcAft>
                <a:spcPts val="1228"/>
              </a:spcAft>
              <a:buFont typeface="Wingdings" panose="05000000000000000000" pitchFamily="2" charset="2"/>
              <a:buChar char="Ø"/>
              <a:defRPr/>
            </a:pPr>
            <a:r>
              <a:rPr lang="tr-TR" sz="1200" dirty="0" smtClean="0"/>
              <a:t>Amortismana tabi varlıkların itfa edildiği yılın,</a:t>
            </a:r>
          </a:p>
          <a:p>
            <a:pPr>
              <a:spcBef>
                <a:spcPts val="614"/>
              </a:spcBef>
              <a:spcAft>
                <a:spcPts val="1228"/>
              </a:spcAft>
              <a:buFont typeface="Wingdings" panose="05000000000000000000" pitchFamily="2" charset="2"/>
              <a:buChar char="Ø"/>
              <a:defRPr/>
            </a:pPr>
            <a:r>
              <a:rPr lang="tr-TR" sz="1200" dirty="0" smtClean="0"/>
              <a:t>Yatırım indirimine tabi harcamaların kurum kazancından tamamen düşüldüğü yılın,</a:t>
            </a:r>
          </a:p>
          <a:p>
            <a:pPr>
              <a:spcBef>
                <a:spcPts val="614"/>
              </a:spcBef>
              <a:spcAft>
                <a:spcPts val="1228"/>
              </a:spcAft>
              <a:buFont typeface="Wingdings" panose="05000000000000000000" pitchFamily="2" charset="2"/>
              <a:buChar char="Ø"/>
              <a:defRPr/>
            </a:pPr>
            <a:r>
              <a:rPr lang="tr-TR" sz="1200" dirty="0" smtClean="0"/>
              <a:t>Kurumlarda tasfiyenin sonuçlandığı yılın,</a:t>
            </a:r>
          </a:p>
          <a:p>
            <a:pPr marL="368858" indent="-92621">
              <a:spcBef>
                <a:spcPts val="614"/>
              </a:spcBef>
              <a:spcAft>
                <a:spcPts val="1228"/>
              </a:spcAft>
              <a:buNone/>
              <a:defRPr/>
            </a:pPr>
            <a:r>
              <a:rPr lang="tr-TR" sz="1200" dirty="0" smtClean="0"/>
              <a:t> izleyen takvim yılın başından itibaren başlar.</a:t>
            </a:r>
          </a:p>
          <a:p>
            <a:pPr>
              <a:defRPr/>
            </a:pPr>
            <a:endParaRPr lang="tr-TR" dirty="0"/>
          </a:p>
        </p:txBody>
      </p:sp>
      <p:sp>
        <p:nvSpPr>
          <p:cNvPr id="983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C4DC8683-B1F9-4A50-A60B-9F4AF36FF767}" type="slidenum">
              <a:rPr lang="en-US" altLang="tr-TR" sz="1300" b="0" smtClean="0">
                <a:latin typeface="Calibri" panose="020F0502020204030204" pitchFamily="34" charset="0"/>
              </a:rPr>
              <a:pPr/>
              <a:t>30</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159824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1044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45CE9D6E-62F8-4E60-A27F-604568C003DC}" type="slidenum">
              <a:rPr lang="en-US" altLang="tr-TR" sz="1300" b="0" smtClean="0">
                <a:latin typeface="Calibri" panose="020F0502020204030204" pitchFamily="34" charset="0"/>
              </a:rPr>
              <a:pPr/>
              <a:t>32</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3348295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tr-TR" altLang="tr-TR" dirty="0" smtClean="0"/>
          </a:p>
          <a:p>
            <a:endParaRPr lang="tr-TR" altLang="tr-TR" dirty="0" smtClean="0"/>
          </a:p>
        </p:txBody>
      </p:sp>
      <p:sp>
        <p:nvSpPr>
          <p:cNvPr id="1065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C4B807B4-4064-4F9C-B02F-B0DC040E4628}" type="slidenum">
              <a:rPr lang="en-US" altLang="tr-TR" sz="1300" b="0" smtClean="0">
                <a:latin typeface="Calibri" panose="020F0502020204030204" pitchFamily="34" charset="0"/>
              </a:rPr>
              <a:pPr/>
              <a:t>33</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2529470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1105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D76FD1FF-AF13-4273-8D20-3094EDC94ACC}" type="slidenum">
              <a:rPr lang="en-US" altLang="tr-TR" sz="1300" b="0" smtClean="0">
                <a:latin typeface="Calibri" panose="020F0502020204030204" pitchFamily="34" charset="0"/>
              </a:rPr>
              <a:pPr/>
              <a:t>35</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89017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112644" name="Slayt Numarası Yer Tutucusu 3"/>
          <p:cNvSpPr txBox="1">
            <a:spLocks noGrp="1"/>
          </p:cNvSpPr>
          <p:nvPr/>
        </p:nvSpPr>
        <p:spPr bwMode="auto">
          <a:xfrm>
            <a:off x="3871913" y="9478963"/>
            <a:ext cx="29606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51" tIns="48025" rIns="96051" bIns="48025" anchor="b"/>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pPr algn="r" eaLnBrk="1" hangingPunct="1"/>
            <a:fld id="{AC30F7C0-B5CE-458E-899F-EF77A3E6B1A7}" type="slidenum">
              <a:rPr lang="en-US" altLang="tr-TR" sz="1300" b="0">
                <a:latin typeface="Calibri" panose="020F0502020204030204" pitchFamily="34" charset="0"/>
              </a:rPr>
              <a:pPr algn="r" eaLnBrk="1" hangingPunct="1"/>
              <a:t>36</a:t>
            </a:fld>
            <a:endParaRPr lang="en-US" altLang="tr-TR" sz="1300" b="0">
              <a:latin typeface="Calibri" panose="020F0502020204030204" pitchFamily="34" charset="0"/>
            </a:endParaRPr>
          </a:p>
        </p:txBody>
      </p:sp>
    </p:spTree>
    <p:extLst>
      <p:ext uri="{BB962C8B-B14F-4D97-AF65-F5344CB8AC3E}">
        <p14:creationId xmlns:p14="http://schemas.microsoft.com/office/powerpoint/2010/main" val="1440514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11674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4FC93E6A-B3D3-4604-98B2-106C9313F6F0}" type="slidenum">
              <a:rPr lang="en-US" altLang="tr-TR" sz="1300" b="0" smtClean="0">
                <a:latin typeface="Calibri" panose="020F0502020204030204" pitchFamily="34" charset="0"/>
              </a:rPr>
              <a:pPr/>
              <a:t>39</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3180690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1187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57C31A1F-F06B-4B63-9653-D572D152C5AF}" type="slidenum">
              <a:rPr lang="en-US" altLang="tr-TR" sz="1300" b="0" smtClean="0">
                <a:latin typeface="Calibri" panose="020F0502020204030204" pitchFamily="34" charset="0"/>
              </a:rPr>
              <a:pPr/>
              <a:t>40</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3569286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07D66BEC-A8C6-48F4-87AB-77C04235747B}" type="slidenum">
              <a:rPr lang="en-US" altLang="tr-TR" smtClean="0"/>
              <a:pPr>
                <a:defRPr/>
              </a:pPr>
              <a:t>41</a:t>
            </a:fld>
            <a:endParaRPr lang="en-US" altLang="tr-TR"/>
          </a:p>
        </p:txBody>
      </p:sp>
    </p:spTree>
    <p:extLst>
      <p:ext uri="{BB962C8B-B14F-4D97-AF65-F5344CB8AC3E}">
        <p14:creationId xmlns:p14="http://schemas.microsoft.com/office/powerpoint/2010/main" val="228790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1310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A6A97692-F38E-4C99-9071-A56038838348}" type="slidenum">
              <a:rPr lang="en-US" altLang="tr-TR" sz="1300" b="0" smtClean="0">
                <a:latin typeface="Calibri" panose="020F0502020204030204" pitchFamily="34" charset="0"/>
              </a:rPr>
              <a:pPr/>
              <a:t>51</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1952135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865188" y="749300"/>
            <a:ext cx="5103812" cy="37417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07D66BEC-A8C6-48F4-87AB-77C04235747B}" type="slidenum">
              <a:rPr lang="en-US" altLang="tr-TR" smtClean="0"/>
              <a:pPr>
                <a:defRPr/>
              </a:pPr>
              <a:t>61</a:t>
            </a:fld>
            <a:endParaRPr lang="en-US" altLang="tr-TR"/>
          </a:p>
        </p:txBody>
      </p:sp>
    </p:spTree>
    <p:extLst>
      <p:ext uri="{BB962C8B-B14F-4D97-AF65-F5344CB8AC3E}">
        <p14:creationId xmlns:p14="http://schemas.microsoft.com/office/powerpoint/2010/main" val="50958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Görüntüsü Yer Tutucusu 1"/>
          <p:cNvSpPr>
            <a:spLocks noGrp="1" noRot="1" noChangeAspect="1" noTextEdit="1"/>
          </p:cNvSpPr>
          <p:nvPr>
            <p:ph type="sldImg"/>
          </p:nvPr>
        </p:nvSpPr>
        <p:spPr bwMode="auto">
          <a:xfrm>
            <a:off x="865188" y="746125"/>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4096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492601CC-79B7-4D31-9ABE-23A41906DCFD}" type="slidenum">
              <a:rPr lang="en-US" altLang="tr-TR" sz="1300" b="0" smtClean="0">
                <a:latin typeface="Calibri" panose="020F0502020204030204" pitchFamily="34" charset="0"/>
              </a:rPr>
              <a:pPr/>
              <a:t>3</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3319246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4423DE9E-C450-46D1-838C-ADF863F84442}" type="slidenum">
              <a:rPr lang="en-US" altLang="tr-TR" sz="1300" b="0" smtClean="0">
                <a:solidFill>
                  <a:srgbClr val="000000"/>
                </a:solidFill>
                <a:latin typeface="Arial" panose="020B0604020202020204" pitchFamily="34" charset="0"/>
              </a:rPr>
              <a:pPr/>
              <a:t>63</a:t>
            </a:fld>
            <a:endParaRPr lang="en-US" altLang="tr-TR" sz="1300" b="0" smtClean="0">
              <a:solidFill>
                <a:srgbClr val="000000"/>
              </a:solidFill>
              <a:latin typeface="Arial" panose="020B0604020202020204" pitchFamily="34" charset="0"/>
            </a:endParaRPr>
          </a:p>
        </p:txBody>
      </p:sp>
      <p:sp>
        <p:nvSpPr>
          <p:cNvPr id="144387" name="Rectangle 2"/>
          <p:cNvSpPr>
            <a:spLocks noGrp="1" noRot="1" noChangeAspect="1" noChangeArrowheads="1" noTextEdit="1"/>
          </p:cNvSpPr>
          <p:nvPr>
            <p:ph type="sldImg"/>
          </p:nvPr>
        </p:nvSpPr>
        <p:spPr bwMode="auto">
          <a:xfrm>
            <a:off x="1098550" y="692150"/>
            <a:ext cx="466090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tr-TR" smtClean="0">
              <a:latin typeface="Arial" panose="020B0604020202020204" pitchFamily="34" charset="0"/>
            </a:endParaRPr>
          </a:p>
        </p:txBody>
      </p:sp>
    </p:spTree>
    <p:extLst>
      <p:ext uri="{BB962C8B-B14F-4D97-AF65-F5344CB8AC3E}">
        <p14:creationId xmlns:p14="http://schemas.microsoft.com/office/powerpoint/2010/main" val="155242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pPr algn="r" eaLnBrk="1" hangingPunct="1"/>
            <a:fld id="{0B64E821-B815-4BE1-A540-8335155C877F}" type="slidenum">
              <a:rPr lang="tr-TR" altLang="tr-TR" sz="1200">
                <a:latin typeface="Arial" panose="020B0604020202020204" pitchFamily="34" charset="0"/>
              </a:rPr>
              <a:pPr algn="r" eaLnBrk="1" hangingPunct="1"/>
              <a:t>67</a:t>
            </a:fld>
            <a:endParaRPr lang="tr-TR" altLang="tr-TR" sz="1200">
              <a:latin typeface="Arial" panose="020B0604020202020204" pitchFamily="34" charset="0"/>
            </a:endParaRPr>
          </a:p>
        </p:txBody>
      </p:sp>
      <p:sp>
        <p:nvSpPr>
          <p:cNvPr id="149507" name="Rectangle 2"/>
          <p:cNvSpPr>
            <a:spLocks noGrp="1" noRot="1" noChangeAspect="1" noChangeArrowheads="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700609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1597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1B69F8F2-F520-40A0-9EB3-094679028690}" type="slidenum">
              <a:rPr lang="en-US" altLang="tr-TR" sz="1300" b="0" smtClean="0">
                <a:latin typeface="Calibri" panose="020F0502020204030204" pitchFamily="34" charset="0"/>
              </a:rPr>
              <a:pPr/>
              <a:t>76</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1367235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tr-TR" sz="1200" b="0" i="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504825" y="460375"/>
            <a:ext cx="2490788" cy="1825625"/>
          </a:xfrm>
        </p:spPr>
      </p:sp>
    </p:spTree>
    <p:extLst>
      <p:ext uri="{BB962C8B-B14F-4D97-AF65-F5344CB8AC3E}">
        <p14:creationId xmlns:p14="http://schemas.microsoft.com/office/powerpoint/2010/main" val="3219140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tr-TR" sz="1200" b="0" i="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504825" y="460375"/>
            <a:ext cx="2490788" cy="1825625"/>
          </a:xfrm>
        </p:spPr>
      </p:sp>
    </p:spTree>
    <p:extLst>
      <p:ext uri="{BB962C8B-B14F-4D97-AF65-F5344CB8AC3E}">
        <p14:creationId xmlns:p14="http://schemas.microsoft.com/office/powerpoint/2010/main" val="1120354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tr-TR" sz="1200" b="0" i="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504825" y="460375"/>
            <a:ext cx="2490788" cy="1825625"/>
          </a:xfrm>
        </p:spPr>
      </p:sp>
    </p:spTree>
    <p:extLst>
      <p:ext uri="{BB962C8B-B14F-4D97-AF65-F5344CB8AC3E}">
        <p14:creationId xmlns:p14="http://schemas.microsoft.com/office/powerpoint/2010/main" val="3680322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tr-TR" sz="1200" b="0" i="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504825" y="460375"/>
            <a:ext cx="2490788" cy="1825625"/>
          </a:xfrm>
        </p:spPr>
      </p:sp>
    </p:spTree>
    <p:extLst>
      <p:ext uri="{BB962C8B-B14F-4D97-AF65-F5344CB8AC3E}">
        <p14:creationId xmlns:p14="http://schemas.microsoft.com/office/powerpoint/2010/main" val="2677030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1628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E3670D57-1BE9-4E12-A982-5501D23727FD}" type="slidenum">
              <a:rPr lang="tr-TR" altLang="tr-TR" sz="1300" b="0" smtClean="0">
                <a:solidFill>
                  <a:srgbClr val="000000"/>
                </a:solidFill>
                <a:latin typeface="Calibri" panose="020F0502020204030204" pitchFamily="34" charset="0"/>
              </a:rPr>
              <a:pPr/>
              <a:t>82</a:t>
            </a:fld>
            <a:endParaRPr lang="tr-TR" altLang="tr-TR" sz="1300" b="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462026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smtClean="0"/>
              <a:t>Yıl 2015 olacak</a:t>
            </a:r>
          </a:p>
        </p:txBody>
      </p:sp>
      <p:sp>
        <p:nvSpPr>
          <p:cNvPr id="1648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053069B2-C7AB-4DDB-A581-B947DA5C7B2B}" type="slidenum">
              <a:rPr lang="tr-TR" altLang="tr-TR" sz="1300" b="0" smtClean="0">
                <a:solidFill>
                  <a:srgbClr val="000000"/>
                </a:solidFill>
                <a:latin typeface="Calibri" panose="020F0502020204030204" pitchFamily="34" charset="0"/>
              </a:rPr>
              <a:pPr/>
              <a:t>83</a:t>
            </a:fld>
            <a:endParaRPr lang="tr-TR" altLang="tr-TR" sz="1300" b="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4362697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16691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48756ED2-4EFA-434F-A49E-6E1A3AE08675}" type="slidenum">
              <a:rPr lang="tr-TR" altLang="tr-TR" sz="1300" b="0" smtClean="0">
                <a:solidFill>
                  <a:srgbClr val="000000"/>
                </a:solidFill>
                <a:latin typeface="Calibri" panose="020F0502020204030204" pitchFamily="34" charset="0"/>
              </a:rPr>
              <a:pPr/>
              <a:t>84</a:t>
            </a:fld>
            <a:endParaRPr lang="tr-TR" altLang="tr-TR" sz="1300" b="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12804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430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53724636-C2A0-47BD-A672-FB2DE56FDEB4}" type="slidenum">
              <a:rPr lang="en-US" altLang="tr-TR" sz="1300" b="0" smtClean="0">
                <a:latin typeface="Calibri" panose="020F0502020204030204" pitchFamily="34" charset="0"/>
              </a:rPr>
              <a:pPr/>
              <a:t>4</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3392742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tr-TR" sz="1200" b="0" i="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533400" y="460375"/>
            <a:ext cx="2433638" cy="1825625"/>
          </a:xfrm>
        </p:spPr>
      </p:sp>
    </p:spTree>
    <p:extLst>
      <p:ext uri="{BB962C8B-B14F-4D97-AF65-F5344CB8AC3E}">
        <p14:creationId xmlns:p14="http://schemas.microsoft.com/office/powerpoint/2010/main" val="658037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tr-TR" sz="1200" b="0" i="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504825" y="460375"/>
            <a:ext cx="2490788" cy="1825625"/>
          </a:xfrm>
        </p:spPr>
      </p:sp>
    </p:spTree>
    <p:extLst>
      <p:ext uri="{BB962C8B-B14F-4D97-AF65-F5344CB8AC3E}">
        <p14:creationId xmlns:p14="http://schemas.microsoft.com/office/powerpoint/2010/main" val="1987905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tr-TR" sz="1200" b="0" i="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504825" y="460375"/>
            <a:ext cx="2490788" cy="1825625"/>
          </a:xfrm>
        </p:spPr>
      </p:sp>
    </p:spTree>
    <p:extLst>
      <p:ext uri="{BB962C8B-B14F-4D97-AF65-F5344CB8AC3E}">
        <p14:creationId xmlns:p14="http://schemas.microsoft.com/office/powerpoint/2010/main" val="540089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tr-TR" sz="1200" b="0" i="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504825" y="460375"/>
            <a:ext cx="2490788" cy="1825625"/>
          </a:xfrm>
        </p:spPr>
      </p:sp>
    </p:spTree>
    <p:extLst>
      <p:ext uri="{BB962C8B-B14F-4D97-AF65-F5344CB8AC3E}">
        <p14:creationId xmlns:p14="http://schemas.microsoft.com/office/powerpoint/2010/main" val="3540908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tr-TR" sz="1200" b="0" i="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504825" y="460375"/>
            <a:ext cx="2490788" cy="1825625"/>
          </a:xfrm>
        </p:spPr>
      </p:sp>
    </p:spTree>
    <p:extLst>
      <p:ext uri="{BB962C8B-B14F-4D97-AF65-F5344CB8AC3E}">
        <p14:creationId xmlns:p14="http://schemas.microsoft.com/office/powerpoint/2010/main" val="171983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tr-TR" sz="1200" b="0" i="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504825" y="460375"/>
            <a:ext cx="2490788" cy="1825625"/>
          </a:xfrm>
        </p:spPr>
      </p:sp>
    </p:spTree>
    <p:extLst>
      <p:ext uri="{BB962C8B-B14F-4D97-AF65-F5344CB8AC3E}">
        <p14:creationId xmlns:p14="http://schemas.microsoft.com/office/powerpoint/2010/main" val="105166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Bef>
                <a:spcPct val="0"/>
              </a:spcBef>
              <a:buFontTx/>
              <a:buNone/>
            </a:pPr>
            <a:r>
              <a:rPr lang="tr-TR" altLang="tr-TR" sz="1200" dirty="0" smtClean="0">
                <a:latin typeface="Times New Roman" panose="02020603050405020304" pitchFamily="18" charset="0"/>
              </a:rPr>
              <a:t>	</a:t>
            </a:r>
            <a:endParaRPr lang="tr-TR" dirty="0"/>
          </a:p>
        </p:txBody>
      </p:sp>
      <p:sp>
        <p:nvSpPr>
          <p:cNvPr id="4" name="Slayt Numarası Yer Tutucusu 3"/>
          <p:cNvSpPr>
            <a:spLocks noGrp="1"/>
          </p:cNvSpPr>
          <p:nvPr>
            <p:ph type="sldNum" sz="quarter" idx="10"/>
          </p:nvPr>
        </p:nvSpPr>
        <p:spPr/>
        <p:txBody>
          <a:bodyPr/>
          <a:lstStyle/>
          <a:p>
            <a:pPr>
              <a:defRPr/>
            </a:pPr>
            <a:fld id="{07D66BEC-A8C6-48F4-87AB-77C04235747B}" type="slidenum">
              <a:rPr lang="en-US" altLang="tr-TR" smtClean="0"/>
              <a:pPr>
                <a:defRPr/>
              </a:pPr>
              <a:t>6</a:t>
            </a:fld>
            <a:endParaRPr lang="en-US" altLang="tr-TR"/>
          </a:p>
        </p:txBody>
      </p:sp>
    </p:spTree>
    <p:extLst>
      <p:ext uri="{BB962C8B-B14F-4D97-AF65-F5344CB8AC3E}">
        <p14:creationId xmlns:p14="http://schemas.microsoft.com/office/powerpoint/2010/main" val="77698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07D66BEC-A8C6-48F4-87AB-77C04235747B}" type="slidenum">
              <a:rPr lang="en-US" altLang="tr-TR" smtClean="0"/>
              <a:pPr>
                <a:defRPr/>
              </a:pPr>
              <a:t>8</a:t>
            </a:fld>
            <a:endParaRPr lang="en-US" altLang="tr-TR"/>
          </a:p>
        </p:txBody>
      </p:sp>
    </p:spTree>
    <p:extLst>
      <p:ext uri="{BB962C8B-B14F-4D97-AF65-F5344CB8AC3E}">
        <p14:creationId xmlns:p14="http://schemas.microsoft.com/office/powerpoint/2010/main" val="174617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Görüntüsü Yer Tutucusu 1"/>
          <p:cNvSpPr>
            <a:spLocks noGrp="1" noRot="1" noChangeAspect="1" noTextEdit="1"/>
          </p:cNvSpPr>
          <p:nvPr>
            <p:ph type="sldImg"/>
          </p:nvPr>
        </p:nvSpPr>
        <p:spPr bwMode="auto">
          <a:xfrm>
            <a:off x="865188" y="749300"/>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p:cNvSpPr>
            <a:spLocks noGrp="1"/>
          </p:cNvSpPr>
          <p:nvPr>
            <p:ph type="body" idx="1"/>
          </p:nvPr>
        </p:nvSpPr>
        <p:spPr/>
        <p:txBody>
          <a:bodyPr/>
          <a:lstStyle/>
          <a:p>
            <a:pPr>
              <a:defRPr/>
            </a:pPr>
            <a:endParaRPr lang="tr-TR" dirty="0"/>
          </a:p>
        </p:txBody>
      </p:sp>
      <p:sp>
        <p:nvSpPr>
          <p:cNvPr id="542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DCEBB65A-D8D0-4D39-B3C4-D5AA1CCDA0A2}" type="slidenum">
              <a:rPr lang="en-US" altLang="tr-TR" sz="1300" b="0" smtClean="0">
                <a:latin typeface="Calibri" panose="020F0502020204030204" pitchFamily="34" charset="0"/>
              </a:rPr>
              <a:pPr/>
              <a:t>10</a:t>
            </a:fld>
            <a:endParaRPr lang="en-US" altLang="tr-TR" sz="1300" b="0" smtClean="0">
              <a:latin typeface="Calibri" panose="020F0502020204030204" pitchFamily="34" charset="0"/>
            </a:endParaRPr>
          </a:p>
        </p:txBody>
      </p:sp>
    </p:spTree>
    <p:extLst>
      <p:ext uri="{BB962C8B-B14F-4D97-AF65-F5344CB8AC3E}">
        <p14:creationId xmlns:p14="http://schemas.microsoft.com/office/powerpoint/2010/main" val="388754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Görüntüsü Yer Tutucusu 1"/>
          <p:cNvSpPr>
            <a:spLocks noGrp="1" noRot="1" noChangeAspect="1" noTextEdit="1"/>
          </p:cNvSpPr>
          <p:nvPr>
            <p:ph type="sldImg"/>
          </p:nvPr>
        </p:nvSpPr>
        <p:spPr bwMode="auto">
          <a:xfrm>
            <a:off x="865188" y="746125"/>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p:cNvSpPr>
            <a:spLocks noGrp="1"/>
          </p:cNvSpPr>
          <p:nvPr>
            <p:ph type="body" idx="1"/>
          </p:nvPr>
        </p:nvSpPr>
        <p:spPr/>
        <p:txBody>
          <a:bodyPr/>
          <a:lstStyle/>
          <a:p>
            <a:pPr marL="1074738">
              <a:buFont typeface="Wingdings" panose="05000000000000000000" pitchFamily="2" charset="2"/>
              <a:buNone/>
              <a:defRPr/>
            </a:pPr>
            <a:endParaRPr lang="tr-TR" dirty="0" smtClean="0"/>
          </a:p>
          <a:p>
            <a:pPr marL="1074738">
              <a:buFont typeface="Wingdings" panose="05000000000000000000" pitchFamily="2" charset="2"/>
              <a:buNone/>
              <a:defRPr/>
            </a:pPr>
            <a:endParaRPr lang="tr-TR" altLang="tr-TR" dirty="0" smtClean="0">
              <a:latin typeface="Times New Roman" panose="02020603050405020304" pitchFamily="18" charset="0"/>
              <a:ea typeface="Calibri" panose="020F0502020204030204" pitchFamily="34" charset="0"/>
              <a:cs typeface="Times New Roman" panose="02020603050405020304" pitchFamily="18" charset="0"/>
            </a:endParaRPr>
          </a:p>
          <a:p>
            <a:pPr marL="1074738">
              <a:buFont typeface="Wingdings" panose="05000000000000000000" pitchFamily="2" charset="2"/>
              <a:buNone/>
              <a:defRPr/>
            </a:pPr>
            <a:endParaRPr lang="tr-TR" altLang="tr-TR" dirty="0" smtClean="0">
              <a:latin typeface="Times New Roman" panose="02020603050405020304" pitchFamily="18" charset="0"/>
              <a:ea typeface="Calibri" panose="020F0502020204030204" pitchFamily="34" charset="0"/>
              <a:cs typeface="Times New Roman" panose="02020603050405020304" pitchFamily="18" charset="0"/>
            </a:endParaRPr>
          </a:p>
          <a:p>
            <a:pPr marL="1427163" indent="-352425">
              <a:buFont typeface="Wingdings" panose="05000000000000000000" pitchFamily="2" charset="2"/>
              <a:buChar char="ü"/>
              <a:defRPr/>
            </a:pPr>
            <a:endParaRPr lang="tr-TR" dirty="0" smtClean="0">
              <a:latin typeface="Times New Roman" panose="02020603050405020304" pitchFamily="18" charset="0"/>
              <a:cs typeface="Times New Roman" panose="02020603050405020304" pitchFamily="18" charset="0"/>
            </a:endParaRPr>
          </a:p>
          <a:p>
            <a:pPr>
              <a:defRPr/>
            </a:pPr>
            <a:endParaRPr lang="tr-TR" dirty="0" smtClean="0"/>
          </a:p>
        </p:txBody>
      </p:sp>
      <p:sp>
        <p:nvSpPr>
          <p:cNvPr id="634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6975029B-4473-48D3-AD2C-45E2E100F0F1}" type="slidenum">
              <a:rPr lang="en-US" altLang="tr-TR" sz="1300" b="0" smtClean="0">
                <a:solidFill>
                  <a:srgbClr val="000000"/>
                </a:solidFill>
                <a:latin typeface="Calibri" panose="020F0502020204030204" pitchFamily="34" charset="0"/>
              </a:rPr>
              <a:pPr/>
              <a:t>15</a:t>
            </a:fld>
            <a:endParaRPr lang="en-US" altLang="tr-TR" sz="1300" b="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085225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p:cNvSpPr>
            <a:spLocks noGrp="1" noRot="1" noChangeAspect="1" noTextEdit="1"/>
          </p:cNvSpPr>
          <p:nvPr>
            <p:ph type="sldImg"/>
          </p:nvPr>
        </p:nvSpPr>
        <p:spPr bwMode="auto">
          <a:xfrm>
            <a:off x="865188" y="746125"/>
            <a:ext cx="5103812"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p:cNvSpPr>
            <a:spLocks noGrp="1"/>
          </p:cNvSpPr>
          <p:nvPr>
            <p:ph type="body" idx="1"/>
          </p:nvPr>
        </p:nvSpPr>
        <p:spPr/>
        <p:txBody>
          <a:bodyPr wrap="square" numCol="1" anchor="t" anchorCtr="0" compatLnSpc="1">
            <a:prstTxWarp prst="textNoShape">
              <a:avLst/>
            </a:prstTxWarp>
            <a:normAutofit/>
          </a:bodyPr>
          <a:lstStyle/>
          <a:p>
            <a:pPr marL="1074738" indent="-1074738">
              <a:lnSpc>
                <a:spcPct val="80000"/>
              </a:lnSpc>
              <a:defRPr/>
            </a:pPr>
            <a:endParaRPr lang="tr-TR" altLang="tr-TR" sz="1100" dirty="0" smtClean="0"/>
          </a:p>
        </p:txBody>
      </p:sp>
      <p:sp>
        <p:nvSpPr>
          <p:cNvPr id="6554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fld id="{E5329870-05B7-42F1-A187-1E8A14D6DBD2}" type="slidenum">
              <a:rPr lang="en-US" altLang="tr-TR" sz="1300" b="0" smtClean="0">
                <a:solidFill>
                  <a:srgbClr val="000000"/>
                </a:solidFill>
                <a:latin typeface="Calibri" panose="020F0502020204030204" pitchFamily="34" charset="0"/>
              </a:rPr>
              <a:pPr/>
              <a:t>16</a:t>
            </a:fld>
            <a:endParaRPr lang="en-US" altLang="tr-TR" sz="1300" b="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23116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01993" y="2130432"/>
            <a:ext cx="7955915"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403985" y="3886200"/>
            <a:ext cx="6551930" cy="1752600"/>
          </a:xfrm>
        </p:spPr>
        <p:txBody>
          <a:bodyPr/>
          <a:lstStyle>
            <a:lvl1pPr marL="0" indent="0" algn="ctr">
              <a:buNone/>
              <a:defRPr>
                <a:solidFill>
                  <a:schemeClr val="tx1">
                    <a:tint val="75000"/>
                  </a:schemeClr>
                </a:solidFill>
              </a:defRPr>
            </a:lvl1pPr>
            <a:lvl2pPr marL="467979" indent="0" algn="ctr">
              <a:buNone/>
              <a:defRPr>
                <a:solidFill>
                  <a:schemeClr val="tx1">
                    <a:tint val="75000"/>
                  </a:schemeClr>
                </a:solidFill>
              </a:defRPr>
            </a:lvl2pPr>
            <a:lvl3pPr marL="935956" indent="0" algn="ctr">
              <a:buNone/>
              <a:defRPr>
                <a:solidFill>
                  <a:schemeClr val="tx1">
                    <a:tint val="75000"/>
                  </a:schemeClr>
                </a:solidFill>
              </a:defRPr>
            </a:lvl3pPr>
            <a:lvl4pPr marL="1403935" indent="0" algn="ctr">
              <a:buNone/>
              <a:defRPr>
                <a:solidFill>
                  <a:schemeClr val="tx1">
                    <a:tint val="75000"/>
                  </a:schemeClr>
                </a:solidFill>
              </a:defRPr>
            </a:lvl4pPr>
            <a:lvl5pPr marL="1871913" indent="0" algn="ctr">
              <a:buNone/>
              <a:defRPr>
                <a:solidFill>
                  <a:schemeClr val="tx1">
                    <a:tint val="75000"/>
                  </a:schemeClr>
                </a:solidFill>
              </a:defRPr>
            </a:lvl5pPr>
            <a:lvl6pPr marL="2339891" indent="0" algn="ctr">
              <a:buNone/>
              <a:defRPr>
                <a:solidFill>
                  <a:schemeClr val="tx1">
                    <a:tint val="75000"/>
                  </a:schemeClr>
                </a:solidFill>
              </a:defRPr>
            </a:lvl6pPr>
            <a:lvl7pPr marL="2807869" indent="0" algn="ctr">
              <a:buNone/>
              <a:defRPr>
                <a:solidFill>
                  <a:schemeClr val="tx1">
                    <a:tint val="75000"/>
                  </a:schemeClr>
                </a:solidFill>
              </a:defRPr>
            </a:lvl7pPr>
            <a:lvl8pPr marL="3275848" indent="0" algn="ctr">
              <a:buNone/>
              <a:defRPr>
                <a:solidFill>
                  <a:schemeClr val="tx1">
                    <a:tint val="75000"/>
                  </a:schemeClr>
                </a:solidFill>
              </a:defRPr>
            </a:lvl8pPr>
            <a:lvl9pPr marL="3743826"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fld id="{222E9168-F29C-4EAA-B8F0-24BA46F76226}" type="datetime1">
              <a:rPr lang="tr-TR"/>
              <a:pPr>
                <a:defRPr/>
              </a:pPr>
              <a:t>20.11.2015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75AF99-7757-4CFA-A7B7-F72355B60794}" type="slidenum">
              <a:rPr lang="en-US" altLang="tr-TR"/>
              <a:pPr>
                <a:defRPr/>
              </a:pPr>
              <a:t>‹#›</a:t>
            </a:fld>
            <a:endParaRPr lang="en-US" altLang="tr-TR"/>
          </a:p>
        </p:txBody>
      </p:sp>
    </p:spTree>
    <p:extLst>
      <p:ext uri="{BB962C8B-B14F-4D97-AF65-F5344CB8AC3E}">
        <p14:creationId xmlns:p14="http://schemas.microsoft.com/office/powerpoint/2010/main" val="118129827"/>
      </p:ext>
    </p:extLst>
  </p:cSld>
  <p:clrMapOvr>
    <a:masterClrMapping/>
  </p:clrMapOvr>
  <p:transition advClick="0" advTm="4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C4CC257D-4FA0-4A05-91E5-B34808FB5EC0}" type="datetime1">
              <a:rPr lang="tr-TR"/>
              <a:pPr>
                <a:defRPr/>
              </a:pPr>
              <a:t>20.11.2015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C657A-012D-40F4-B1F4-6618318608B7}" type="slidenum">
              <a:rPr lang="en-US" altLang="tr-TR"/>
              <a:pPr>
                <a:defRPr/>
              </a:pPr>
              <a:t>‹#›</a:t>
            </a:fld>
            <a:endParaRPr lang="en-US" altLang="tr-TR"/>
          </a:p>
        </p:txBody>
      </p:sp>
    </p:spTree>
    <p:extLst>
      <p:ext uri="{BB962C8B-B14F-4D97-AF65-F5344CB8AC3E}">
        <p14:creationId xmlns:p14="http://schemas.microsoft.com/office/powerpoint/2010/main" val="3201205384"/>
      </p:ext>
    </p:extLst>
  </p:cSld>
  <p:clrMapOvr>
    <a:masterClrMapping/>
  </p:clrMapOvr>
  <p:transition advClick="0" advTm="4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5927" y="274645"/>
            <a:ext cx="2105978"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67995" y="274645"/>
            <a:ext cx="6161934"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D720293-9537-428A-9C8D-9A0FE2316C34}" type="datetime1">
              <a:rPr lang="tr-TR"/>
              <a:pPr>
                <a:defRPr/>
              </a:pPr>
              <a:t>20.11.2015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0F509D-B70A-4F04-8201-F9E979B44618}" type="slidenum">
              <a:rPr lang="en-US" altLang="tr-TR"/>
              <a:pPr>
                <a:defRPr/>
              </a:pPr>
              <a:t>‹#›</a:t>
            </a:fld>
            <a:endParaRPr lang="en-US" altLang="tr-TR"/>
          </a:p>
        </p:txBody>
      </p:sp>
    </p:spTree>
    <p:extLst>
      <p:ext uri="{BB962C8B-B14F-4D97-AF65-F5344CB8AC3E}">
        <p14:creationId xmlns:p14="http://schemas.microsoft.com/office/powerpoint/2010/main" val="3456956253"/>
      </p:ext>
    </p:extLst>
  </p:cSld>
  <p:clrMapOvr>
    <a:masterClrMapping/>
  </p:clrMapOvr>
  <p:transition advClick="0" advTm="4000"/>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Unvan 1"/>
          <p:cNvSpPr>
            <a:spLocks noGrp="1"/>
          </p:cNvSpPr>
          <p:nvPr>
            <p:ph type="title"/>
          </p:nvPr>
        </p:nvSpPr>
        <p:spPr>
          <a:xfrm>
            <a:off x="467995" y="274638"/>
            <a:ext cx="8423910" cy="1143000"/>
          </a:xfrm>
        </p:spPr>
        <p:txBody>
          <a:bodyPr/>
          <a:lstStyle/>
          <a:p>
            <a:r>
              <a:rPr lang="tr-TR" smtClean="0"/>
              <a:t>Asıl başlık stili için tıklatın</a:t>
            </a:r>
            <a:endParaRPr lang="tr-TR"/>
          </a:p>
        </p:txBody>
      </p:sp>
      <p:sp>
        <p:nvSpPr>
          <p:cNvPr id="3" name="SmartArt Yer Tutucusu 2"/>
          <p:cNvSpPr>
            <a:spLocks noGrp="1"/>
          </p:cNvSpPr>
          <p:nvPr>
            <p:ph type="dgm" idx="1"/>
          </p:nvPr>
        </p:nvSpPr>
        <p:spPr>
          <a:xfrm>
            <a:off x="467995" y="1600206"/>
            <a:ext cx="8423910" cy="4525963"/>
          </a:xfrm>
        </p:spPr>
        <p:txBody>
          <a:bodyPr/>
          <a:lstStyle/>
          <a:p>
            <a:pPr lvl="0"/>
            <a:endParaRPr lang="tr-TR" noProof="0"/>
          </a:p>
        </p:txBody>
      </p:sp>
      <p:sp>
        <p:nvSpPr>
          <p:cNvPr id="4" name="Veri Yer Tutucusu 3"/>
          <p:cNvSpPr>
            <a:spLocks noGrp="1"/>
          </p:cNvSpPr>
          <p:nvPr>
            <p:ph type="dt" sz="half" idx="10"/>
          </p:nvPr>
        </p:nvSpPr>
        <p:spPr>
          <a:xfrm>
            <a:off x="467995" y="6245225"/>
            <a:ext cx="2183977" cy="476250"/>
          </a:xfrm>
        </p:spPr>
        <p:txBody>
          <a:bodyPr/>
          <a:lstStyle>
            <a:lvl1pPr>
              <a:defRPr/>
            </a:lvl1pPr>
          </a:lstStyle>
          <a:p>
            <a:pPr>
              <a:defRPr/>
            </a:pPr>
            <a:endParaRPr lang="tr-TR" altLang="tr-TR"/>
          </a:p>
        </p:txBody>
      </p:sp>
      <p:sp>
        <p:nvSpPr>
          <p:cNvPr id="5" name="Altbilgi Yer Tutucusu 4"/>
          <p:cNvSpPr>
            <a:spLocks noGrp="1"/>
          </p:cNvSpPr>
          <p:nvPr>
            <p:ph type="ftr" sz="quarter" idx="11"/>
          </p:nvPr>
        </p:nvSpPr>
        <p:spPr>
          <a:xfrm>
            <a:off x="3197966" y="6245225"/>
            <a:ext cx="2963968" cy="476250"/>
          </a:xfrm>
        </p:spPr>
        <p:txBody>
          <a:bodyPr/>
          <a:lstStyle>
            <a:lvl1pPr>
              <a:defRPr/>
            </a:lvl1pPr>
          </a:lstStyle>
          <a:p>
            <a:pPr>
              <a:defRPr/>
            </a:pPr>
            <a:endParaRPr lang="tr-TR" altLang="tr-TR"/>
          </a:p>
        </p:txBody>
      </p:sp>
      <p:sp>
        <p:nvSpPr>
          <p:cNvPr id="6" name="Slayt Numarası Yer Tutucusu 5"/>
          <p:cNvSpPr>
            <a:spLocks noGrp="1"/>
          </p:cNvSpPr>
          <p:nvPr>
            <p:ph type="sldNum" sz="quarter" idx="12"/>
          </p:nvPr>
        </p:nvSpPr>
        <p:spPr>
          <a:xfrm>
            <a:off x="6707928" y="6245225"/>
            <a:ext cx="2183977" cy="476250"/>
          </a:xfrm>
        </p:spPr>
        <p:txBody>
          <a:bodyPr/>
          <a:lstStyle>
            <a:lvl1pPr>
              <a:defRPr/>
            </a:lvl1pPr>
          </a:lstStyle>
          <a:p>
            <a:pPr>
              <a:defRPr/>
            </a:pPr>
            <a:fld id="{186F7636-AD4E-4B08-BA85-2F1CE324ED27}" type="slidenum">
              <a:rPr lang="tr-TR" altLang="tr-TR"/>
              <a:pPr>
                <a:defRPr/>
              </a:pPr>
              <a:t>‹#›</a:t>
            </a:fld>
            <a:endParaRPr lang="tr-TR" altLang="tr-TR"/>
          </a:p>
        </p:txBody>
      </p:sp>
    </p:spTree>
    <p:extLst>
      <p:ext uri="{BB962C8B-B14F-4D97-AF65-F5344CB8AC3E}">
        <p14:creationId xmlns:p14="http://schemas.microsoft.com/office/powerpoint/2010/main" val="358398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701993" y="2130432"/>
            <a:ext cx="7955915"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403985" y="3886200"/>
            <a:ext cx="6551930" cy="1752600"/>
          </a:xfrm>
        </p:spPr>
        <p:txBody>
          <a:bodyPr/>
          <a:lstStyle>
            <a:lvl1pPr marL="0" indent="0" algn="ctr">
              <a:buNone/>
              <a:defRPr>
                <a:solidFill>
                  <a:schemeClr val="tx1">
                    <a:tint val="75000"/>
                  </a:schemeClr>
                </a:solidFill>
              </a:defRPr>
            </a:lvl1pPr>
            <a:lvl2pPr marL="467979" indent="0" algn="ctr">
              <a:buNone/>
              <a:defRPr>
                <a:solidFill>
                  <a:schemeClr val="tx1">
                    <a:tint val="75000"/>
                  </a:schemeClr>
                </a:solidFill>
              </a:defRPr>
            </a:lvl2pPr>
            <a:lvl3pPr marL="935956" indent="0" algn="ctr">
              <a:buNone/>
              <a:defRPr>
                <a:solidFill>
                  <a:schemeClr val="tx1">
                    <a:tint val="75000"/>
                  </a:schemeClr>
                </a:solidFill>
              </a:defRPr>
            </a:lvl3pPr>
            <a:lvl4pPr marL="1403935" indent="0" algn="ctr">
              <a:buNone/>
              <a:defRPr>
                <a:solidFill>
                  <a:schemeClr val="tx1">
                    <a:tint val="75000"/>
                  </a:schemeClr>
                </a:solidFill>
              </a:defRPr>
            </a:lvl4pPr>
            <a:lvl5pPr marL="1871913" indent="0" algn="ctr">
              <a:buNone/>
              <a:defRPr>
                <a:solidFill>
                  <a:schemeClr val="tx1">
                    <a:tint val="75000"/>
                  </a:schemeClr>
                </a:solidFill>
              </a:defRPr>
            </a:lvl5pPr>
            <a:lvl6pPr marL="2339891" indent="0" algn="ctr">
              <a:buNone/>
              <a:defRPr>
                <a:solidFill>
                  <a:schemeClr val="tx1">
                    <a:tint val="75000"/>
                  </a:schemeClr>
                </a:solidFill>
              </a:defRPr>
            </a:lvl6pPr>
            <a:lvl7pPr marL="2807869" indent="0" algn="ctr">
              <a:buNone/>
              <a:defRPr>
                <a:solidFill>
                  <a:schemeClr val="tx1">
                    <a:tint val="75000"/>
                  </a:schemeClr>
                </a:solidFill>
              </a:defRPr>
            </a:lvl7pPr>
            <a:lvl8pPr marL="3275848" indent="0" algn="ctr">
              <a:buNone/>
              <a:defRPr>
                <a:solidFill>
                  <a:schemeClr val="tx1">
                    <a:tint val="75000"/>
                  </a:schemeClr>
                </a:solidFill>
              </a:defRPr>
            </a:lvl8pPr>
            <a:lvl9pPr marL="3743826"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defTabSz="467979" eaLnBrk="0" hangingPunct="0">
              <a:defRPr b="1"/>
            </a:lvl1pPr>
          </a:lstStyle>
          <a:p>
            <a:pPr>
              <a:defRPr/>
            </a:pPr>
            <a:fld id="{FFF07923-57CD-43B1-B37C-BC5225B3152C}" type="datetime1">
              <a:rPr lang="tr-TR"/>
              <a:pPr>
                <a:defRPr/>
              </a:pPr>
              <a:t>20.11.2015</a:t>
            </a:fld>
            <a:endParaRPr lang="tr-TR"/>
          </a:p>
        </p:txBody>
      </p:sp>
      <p:sp>
        <p:nvSpPr>
          <p:cNvPr id="5" name="4 Altbilgi Yer Tutucusu"/>
          <p:cNvSpPr>
            <a:spLocks noGrp="1"/>
          </p:cNvSpPr>
          <p:nvPr>
            <p:ph type="ftr" sz="quarter" idx="11"/>
          </p:nvPr>
        </p:nvSpPr>
        <p:spPr/>
        <p:txBody>
          <a:bodyPr/>
          <a:lstStyle>
            <a:lvl1pPr defTabSz="467979" eaLnBrk="0" hangingPunct="0">
              <a:defRPr b="1"/>
            </a:lvl1pPr>
          </a:lstStyle>
          <a:p>
            <a:pPr>
              <a:defRPr/>
            </a:pPr>
            <a:endParaRPr lang="tr-TR"/>
          </a:p>
        </p:txBody>
      </p:sp>
      <p:sp>
        <p:nvSpPr>
          <p:cNvPr id="6" name="5 Slayt Numarası Yer Tutucusu"/>
          <p:cNvSpPr>
            <a:spLocks noGrp="1"/>
          </p:cNvSpPr>
          <p:nvPr>
            <p:ph type="sldNum" sz="quarter" idx="12"/>
          </p:nvPr>
        </p:nvSpPr>
        <p:spPr/>
        <p:txBody>
          <a:bodyPr/>
          <a:lstStyle>
            <a:lvl1pPr defTabSz="467979" eaLnBrk="0" hangingPunct="0">
              <a:defRPr b="1">
                <a:cs typeface="+mn-cs"/>
              </a:defRPr>
            </a:lvl1pPr>
          </a:lstStyle>
          <a:p>
            <a:pPr>
              <a:defRPr/>
            </a:pPr>
            <a:fld id="{6662495C-C817-4309-B8BF-3F231EFC4CA7}" type="slidenum">
              <a:rPr lang="tr-TR" altLang="tr-TR"/>
              <a:pPr>
                <a:defRPr/>
              </a:pPr>
              <a:t>‹#›</a:t>
            </a:fld>
            <a:endParaRPr lang="tr-TR" altLang="tr-TR"/>
          </a:p>
        </p:txBody>
      </p:sp>
    </p:spTree>
    <p:extLst>
      <p:ext uri="{BB962C8B-B14F-4D97-AF65-F5344CB8AC3E}">
        <p14:creationId xmlns:p14="http://schemas.microsoft.com/office/powerpoint/2010/main" val="4168688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defTabSz="467979" eaLnBrk="0" hangingPunct="0">
              <a:defRPr b="1"/>
            </a:lvl1pPr>
          </a:lstStyle>
          <a:p>
            <a:pPr>
              <a:defRPr/>
            </a:pPr>
            <a:fld id="{9D64C82E-9C1C-4D79-A58A-1C2F51579346}" type="datetime1">
              <a:rPr lang="tr-TR"/>
              <a:pPr>
                <a:defRPr/>
              </a:pPr>
              <a:t>20.11.2015</a:t>
            </a:fld>
            <a:endParaRPr lang="tr-TR"/>
          </a:p>
        </p:txBody>
      </p:sp>
      <p:sp>
        <p:nvSpPr>
          <p:cNvPr id="5" name="4 Altbilgi Yer Tutucusu"/>
          <p:cNvSpPr>
            <a:spLocks noGrp="1"/>
          </p:cNvSpPr>
          <p:nvPr>
            <p:ph type="ftr" sz="quarter" idx="11"/>
          </p:nvPr>
        </p:nvSpPr>
        <p:spPr/>
        <p:txBody>
          <a:bodyPr/>
          <a:lstStyle>
            <a:lvl1pPr defTabSz="467979" eaLnBrk="0" hangingPunct="0">
              <a:defRPr b="1"/>
            </a:lvl1pPr>
          </a:lstStyle>
          <a:p>
            <a:pPr>
              <a:defRPr/>
            </a:pPr>
            <a:endParaRPr lang="tr-TR"/>
          </a:p>
        </p:txBody>
      </p:sp>
      <p:sp>
        <p:nvSpPr>
          <p:cNvPr id="6" name="5 Slayt Numarası Yer Tutucusu"/>
          <p:cNvSpPr>
            <a:spLocks noGrp="1"/>
          </p:cNvSpPr>
          <p:nvPr>
            <p:ph type="sldNum" sz="quarter" idx="12"/>
          </p:nvPr>
        </p:nvSpPr>
        <p:spPr/>
        <p:txBody>
          <a:bodyPr/>
          <a:lstStyle>
            <a:lvl1pPr defTabSz="467979" eaLnBrk="0" hangingPunct="0">
              <a:defRPr b="1">
                <a:cs typeface="+mn-cs"/>
              </a:defRPr>
            </a:lvl1pPr>
          </a:lstStyle>
          <a:p>
            <a:pPr>
              <a:defRPr/>
            </a:pPr>
            <a:fld id="{BD9383F1-E06B-4CE7-88F9-91BCF6385EF1}" type="slidenum">
              <a:rPr lang="tr-TR" altLang="tr-TR"/>
              <a:pPr>
                <a:defRPr/>
              </a:pPr>
              <a:t>‹#›</a:t>
            </a:fld>
            <a:endParaRPr lang="tr-TR" altLang="tr-TR"/>
          </a:p>
        </p:txBody>
      </p:sp>
    </p:spTree>
    <p:extLst>
      <p:ext uri="{BB962C8B-B14F-4D97-AF65-F5344CB8AC3E}">
        <p14:creationId xmlns:p14="http://schemas.microsoft.com/office/powerpoint/2010/main" val="1375372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39368" y="4406907"/>
            <a:ext cx="7955915" cy="1362075"/>
          </a:xfrm>
        </p:spPr>
        <p:txBody>
          <a:bodyPr anchor="t"/>
          <a:lstStyle>
            <a:lvl1pPr algn="l">
              <a:defRPr sz="4094"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39368" y="2906713"/>
            <a:ext cx="7955915" cy="1500187"/>
          </a:xfrm>
        </p:spPr>
        <p:txBody>
          <a:bodyPr anchor="b"/>
          <a:lstStyle>
            <a:lvl1pPr marL="0" indent="0">
              <a:buNone/>
              <a:defRPr sz="2047">
                <a:solidFill>
                  <a:schemeClr val="tx1">
                    <a:tint val="75000"/>
                  </a:schemeClr>
                </a:solidFill>
              </a:defRPr>
            </a:lvl1pPr>
            <a:lvl2pPr marL="467979" indent="0">
              <a:buNone/>
              <a:defRPr sz="1842">
                <a:solidFill>
                  <a:schemeClr val="tx1">
                    <a:tint val="75000"/>
                  </a:schemeClr>
                </a:solidFill>
              </a:defRPr>
            </a:lvl2pPr>
            <a:lvl3pPr marL="935956" indent="0">
              <a:buNone/>
              <a:defRPr sz="1638">
                <a:solidFill>
                  <a:schemeClr val="tx1">
                    <a:tint val="75000"/>
                  </a:schemeClr>
                </a:solidFill>
              </a:defRPr>
            </a:lvl3pPr>
            <a:lvl4pPr marL="1403935" indent="0">
              <a:buNone/>
              <a:defRPr sz="1433">
                <a:solidFill>
                  <a:schemeClr val="tx1">
                    <a:tint val="75000"/>
                  </a:schemeClr>
                </a:solidFill>
              </a:defRPr>
            </a:lvl4pPr>
            <a:lvl5pPr marL="1871913" indent="0">
              <a:buNone/>
              <a:defRPr sz="1433">
                <a:solidFill>
                  <a:schemeClr val="tx1">
                    <a:tint val="75000"/>
                  </a:schemeClr>
                </a:solidFill>
              </a:defRPr>
            </a:lvl5pPr>
            <a:lvl6pPr marL="2339891" indent="0">
              <a:buNone/>
              <a:defRPr sz="1433">
                <a:solidFill>
                  <a:schemeClr val="tx1">
                    <a:tint val="75000"/>
                  </a:schemeClr>
                </a:solidFill>
              </a:defRPr>
            </a:lvl6pPr>
            <a:lvl7pPr marL="2807869" indent="0">
              <a:buNone/>
              <a:defRPr sz="1433">
                <a:solidFill>
                  <a:schemeClr val="tx1">
                    <a:tint val="75000"/>
                  </a:schemeClr>
                </a:solidFill>
              </a:defRPr>
            </a:lvl7pPr>
            <a:lvl8pPr marL="3275848" indent="0">
              <a:buNone/>
              <a:defRPr sz="1433">
                <a:solidFill>
                  <a:schemeClr val="tx1">
                    <a:tint val="75000"/>
                  </a:schemeClr>
                </a:solidFill>
              </a:defRPr>
            </a:lvl8pPr>
            <a:lvl9pPr marL="3743826" indent="0">
              <a:buNone/>
              <a:defRPr sz="1433">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defTabSz="467979" eaLnBrk="0" hangingPunct="0">
              <a:defRPr b="1"/>
            </a:lvl1pPr>
          </a:lstStyle>
          <a:p>
            <a:pPr>
              <a:defRPr/>
            </a:pPr>
            <a:fld id="{D20721DB-8940-4AC4-BA2C-399C8939B209}" type="datetime1">
              <a:rPr lang="tr-TR"/>
              <a:pPr>
                <a:defRPr/>
              </a:pPr>
              <a:t>20.11.2015</a:t>
            </a:fld>
            <a:endParaRPr lang="tr-TR"/>
          </a:p>
        </p:txBody>
      </p:sp>
      <p:sp>
        <p:nvSpPr>
          <p:cNvPr id="5" name="4 Altbilgi Yer Tutucusu"/>
          <p:cNvSpPr>
            <a:spLocks noGrp="1"/>
          </p:cNvSpPr>
          <p:nvPr>
            <p:ph type="ftr" sz="quarter" idx="11"/>
          </p:nvPr>
        </p:nvSpPr>
        <p:spPr/>
        <p:txBody>
          <a:bodyPr/>
          <a:lstStyle>
            <a:lvl1pPr defTabSz="467979" eaLnBrk="0" hangingPunct="0">
              <a:defRPr b="1"/>
            </a:lvl1pPr>
          </a:lstStyle>
          <a:p>
            <a:pPr>
              <a:defRPr/>
            </a:pPr>
            <a:endParaRPr lang="tr-TR"/>
          </a:p>
        </p:txBody>
      </p:sp>
      <p:sp>
        <p:nvSpPr>
          <p:cNvPr id="6" name="5 Slayt Numarası Yer Tutucusu"/>
          <p:cNvSpPr>
            <a:spLocks noGrp="1"/>
          </p:cNvSpPr>
          <p:nvPr>
            <p:ph type="sldNum" sz="quarter" idx="12"/>
          </p:nvPr>
        </p:nvSpPr>
        <p:spPr/>
        <p:txBody>
          <a:bodyPr/>
          <a:lstStyle>
            <a:lvl1pPr defTabSz="467979" eaLnBrk="0" hangingPunct="0">
              <a:defRPr b="1">
                <a:cs typeface="+mn-cs"/>
              </a:defRPr>
            </a:lvl1pPr>
          </a:lstStyle>
          <a:p>
            <a:pPr>
              <a:defRPr/>
            </a:pPr>
            <a:fld id="{E2E7B9F1-4A03-468C-B727-055CA88F936B}" type="slidenum">
              <a:rPr lang="tr-TR" altLang="tr-TR"/>
              <a:pPr>
                <a:defRPr/>
              </a:pPr>
              <a:t>‹#›</a:t>
            </a:fld>
            <a:endParaRPr lang="tr-TR" altLang="tr-TR"/>
          </a:p>
        </p:txBody>
      </p:sp>
    </p:spTree>
    <p:extLst>
      <p:ext uri="{BB962C8B-B14F-4D97-AF65-F5344CB8AC3E}">
        <p14:creationId xmlns:p14="http://schemas.microsoft.com/office/powerpoint/2010/main" val="1249052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67995" y="1600206"/>
            <a:ext cx="4133956" cy="4525963"/>
          </a:xfrm>
        </p:spPr>
        <p:txBody>
          <a:bodyPr/>
          <a:lstStyle>
            <a:lvl1pPr>
              <a:defRPr sz="2866"/>
            </a:lvl1pPr>
            <a:lvl2pPr>
              <a:defRPr sz="2457"/>
            </a:lvl2pPr>
            <a:lvl3pPr>
              <a:defRPr sz="2047"/>
            </a:lvl3pPr>
            <a:lvl4pPr>
              <a:defRPr sz="1842"/>
            </a:lvl4pPr>
            <a:lvl5pPr>
              <a:defRPr sz="1842"/>
            </a:lvl5pPr>
            <a:lvl6pPr>
              <a:defRPr sz="1842"/>
            </a:lvl6pPr>
            <a:lvl7pPr>
              <a:defRPr sz="1842"/>
            </a:lvl7pPr>
            <a:lvl8pPr>
              <a:defRPr sz="1842"/>
            </a:lvl8pPr>
            <a:lvl9pPr>
              <a:defRPr sz="1842"/>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757949" y="1600206"/>
            <a:ext cx="4133956" cy="4525963"/>
          </a:xfrm>
        </p:spPr>
        <p:txBody>
          <a:bodyPr/>
          <a:lstStyle>
            <a:lvl1pPr>
              <a:defRPr sz="2866"/>
            </a:lvl1pPr>
            <a:lvl2pPr>
              <a:defRPr sz="2457"/>
            </a:lvl2pPr>
            <a:lvl3pPr>
              <a:defRPr sz="2047"/>
            </a:lvl3pPr>
            <a:lvl4pPr>
              <a:defRPr sz="1842"/>
            </a:lvl4pPr>
            <a:lvl5pPr>
              <a:defRPr sz="1842"/>
            </a:lvl5pPr>
            <a:lvl6pPr>
              <a:defRPr sz="1842"/>
            </a:lvl6pPr>
            <a:lvl7pPr>
              <a:defRPr sz="1842"/>
            </a:lvl7pPr>
            <a:lvl8pPr>
              <a:defRPr sz="1842"/>
            </a:lvl8pPr>
            <a:lvl9pPr>
              <a:defRPr sz="1842"/>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defTabSz="467979" eaLnBrk="0" hangingPunct="0">
              <a:defRPr b="1"/>
            </a:lvl1pPr>
          </a:lstStyle>
          <a:p>
            <a:pPr>
              <a:defRPr/>
            </a:pPr>
            <a:fld id="{4BC1BC3F-6809-4E5C-B91F-1A4F672739EE}" type="datetime1">
              <a:rPr lang="tr-TR"/>
              <a:pPr>
                <a:defRPr/>
              </a:pPr>
              <a:t>20.11.2015</a:t>
            </a:fld>
            <a:endParaRPr lang="tr-TR"/>
          </a:p>
        </p:txBody>
      </p:sp>
      <p:sp>
        <p:nvSpPr>
          <p:cNvPr id="6" name="4 Altbilgi Yer Tutucusu"/>
          <p:cNvSpPr>
            <a:spLocks noGrp="1"/>
          </p:cNvSpPr>
          <p:nvPr>
            <p:ph type="ftr" sz="quarter" idx="11"/>
          </p:nvPr>
        </p:nvSpPr>
        <p:spPr/>
        <p:txBody>
          <a:bodyPr/>
          <a:lstStyle>
            <a:lvl1pPr defTabSz="467979" eaLnBrk="0" hangingPunct="0">
              <a:defRPr b="1"/>
            </a:lvl1pPr>
          </a:lstStyle>
          <a:p>
            <a:pPr>
              <a:defRPr/>
            </a:pPr>
            <a:endParaRPr lang="tr-TR"/>
          </a:p>
        </p:txBody>
      </p:sp>
      <p:sp>
        <p:nvSpPr>
          <p:cNvPr id="7" name="5 Slayt Numarası Yer Tutucusu"/>
          <p:cNvSpPr>
            <a:spLocks noGrp="1"/>
          </p:cNvSpPr>
          <p:nvPr>
            <p:ph type="sldNum" sz="quarter" idx="12"/>
          </p:nvPr>
        </p:nvSpPr>
        <p:spPr/>
        <p:txBody>
          <a:bodyPr/>
          <a:lstStyle>
            <a:lvl1pPr defTabSz="467979" eaLnBrk="0" hangingPunct="0">
              <a:defRPr b="1">
                <a:cs typeface="+mn-cs"/>
              </a:defRPr>
            </a:lvl1pPr>
          </a:lstStyle>
          <a:p>
            <a:pPr>
              <a:defRPr/>
            </a:pPr>
            <a:fld id="{6B42C35A-02F0-404B-B539-2D4DB80B8BD3}" type="slidenum">
              <a:rPr lang="tr-TR" altLang="tr-TR"/>
              <a:pPr>
                <a:defRPr/>
              </a:pPr>
              <a:t>‹#›</a:t>
            </a:fld>
            <a:endParaRPr lang="tr-TR" altLang="tr-TR"/>
          </a:p>
        </p:txBody>
      </p:sp>
    </p:spTree>
    <p:extLst>
      <p:ext uri="{BB962C8B-B14F-4D97-AF65-F5344CB8AC3E}">
        <p14:creationId xmlns:p14="http://schemas.microsoft.com/office/powerpoint/2010/main" val="1084541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67995" y="1535113"/>
            <a:ext cx="4135581" cy="639762"/>
          </a:xfrm>
        </p:spPr>
        <p:txBody>
          <a:bodyPr anchor="b"/>
          <a:lstStyle>
            <a:lvl1pPr marL="0" indent="0">
              <a:buNone/>
              <a:defRPr sz="2457" b="1"/>
            </a:lvl1pPr>
            <a:lvl2pPr marL="467979" indent="0">
              <a:buNone/>
              <a:defRPr sz="2047" b="1"/>
            </a:lvl2pPr>
            <a:lvl3pPr marL="935956" indent="0">
              <a:buNone/>
              <a:defRPr sz="1842" b="1"/>
            </a:lvl3pPr>
            <a:lvl4pPr marL="1403935" indent="0">
              <a:buNone/>
              <a:defRPr sz="1638" b="1"/>
            </a:lvl4pPr>
            <a:lvl5pPr marL="1871913" indent="0">
              <a:buNone/>
              <a:defRPr sz="1638" b="1"/>
            </a:lvl5pPr>
            <a:lvl6pPr marL="2339891" indent="0">
              <a:buNone/>
              <a:defRPr sz="1638" b="1"/>
            </a:lvl6pPr>
            <a:lvl7pPr marL="2807869" indent="0">
              <a:buNone/>
              <a:defRPr sz="1638" b="1"/>
            </a:lvl7pPr>
            <a:lvl8pPr marL="3275848" indent="0">
              <a:buNone/>
              <a:defRPr sz="1638" b="1"/>
            </a:lvl8pPr>
            <a:lvl9pPr marL="3743826" indent="0">
              <a:buNone/>
              <a:defRPr sz="1638" b="1"/>
            </a:lvl9pPr>
          </a:lstStyle>
          <a:p>
            <a:pPr lvl="0"/>
            <a:r>
              <a:rPr lang="tr-TR" smtClean="0"/>
              <a:t>Asıl metin stillerini düzenlemek için tıklatın</a:t>
            </a:r>
          </a:p>
        </p:txBody>
      </p:sp>
      <p:sp>
        <p:nvSpPr>
          <p:cNvPr id="4" name="3 İçerik Yer Tutucusu"/>
          <p:cNvSpPr>
            <a:spLocks noGrp="1"/>
          </p:cNvSpPr>
          <p:nvPr>
            <p:ph sz="half" idx="2"/>
          </p:nvPr>
        </p:nvSpPr>
        <p:spPr>
          <a:xfrm>
            <a:off x="467995" y="2174875"/>
            <a:ext cx="4135581" cy="3951288"/>
          </a:xfrm>
        </p:spPr>
        <p:txBody>
          <a:bodyPr/>
          <a:lstStyle>
            <a:lvl1pPr>
              <a:defRPr sz="2457"/>
            </a:lvl1pPr>
            <a:lvl2pPr>
              <a:defRPr sz="2047"/>
            </a:lvl2pPr>
            <a:lvl3pPr>
              <a:defRPr sz="1842"/>
            </a:lvl3pPr>
            <a:lvl4pPr>
              <a:defRPr sz="1638"/>
            </a:lvl4pPr>
            <a:lvl5pPr>
              <a:defRPr sz="1638"/>
            </a:lvl5pPr>
            <a:lvl6pPr>
              <a:defRPr sz="1638"/>
            </a:lvl6pPr>
            <a:lvl7pPr>
              <a:defRPr sz="1638"/>
            </a:lvl7pPr>
            <a:lvl8pPr>
              <a:defRPr sz="1638"/>
            </a:lvl8pPr>
            <a:lvl9pPr>
              <a:defRPr sz="1638"/>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754703" y="1535113"/>
            <a:ext cx="4137206" cy="639762"/>
          </a:xfrm>
        </p:spPr>
        <p:txBody>
          <a:bodyPr anchor="b"/>
          <a:lstStyle>
            <a:lvl1pPr marL="0" indent="0">
              <a:buNone/>
              <a:defRPr sz="2457" b="1"/>
            </a:lvl1pPr>
            <a:lvl2pPr marL="467979" indent="0">
              <a:buNone/>
              <a:defRPr sz="2047" b="1"/>
            </a:lvl2pPr>
            <a:lvl3pPr marL="935956" indent="0">
              <a:buNone/>
              <a:defRPr sz="1842" b="1"/>
            </a:lvl3pPr>
            <a:lvl4pPr marL="1403935" indent="0">
              <a:buNone/>
              <a:defRPr sz="1638" b="1"/>
            </a:lvl4pPr>
            <a:lvl5pPr marL="1871913" indent="0">
              <a:buNone/>
              <a:defRPr sz="1638" b="1"/>
            </a:lvl5pPr>
            <a:lvl6pPr marL="2339891" indent="0">
              <a:buNone/>
              <a:defRPr sz="1638" b="1"/>
            </a:lvl6pPr>
            <a:lvl7pPr marL="2807869" indent="0">
              <a:buNone/>
              <a:defRPr sz="1638" b="1"/>
            </a:lvl7pPr>
            <a:lvl8pPr marL="3275848" indent="0">
              <a:buNone/>
              <a:defRPr sz="1638" b="1"/>
            </a:lvl8pPr>
            <a:lvl9pPr marL="3743826" indent="0">
              <a:buNone/>
              <a:defRPr sz="1638" b="1"/>
            </a:lvl9pPr>
          </a:lstStyle>
          <a:p>
            <a:pPr lvl="0"/>
            <a:r>
              <a:rPr lang="tr-TR" smtClean="0"/>
              <a:t>Asıl metin stillerini düzenlemek için tıklatın</a:t>
            </a:r>
          </a:p>
        </p:txBody>
      </p:sp>
      <p:sp>
        <p:nvSpPr>
          <p:cNvPr id="6" name="5 İçerik Yer Tutucusu"/>
          <p:cNvSpPr>
            <a:spLocks noGrp="1"/>
          </p:cNvSpPr>
          <p:nvPr>
            <p:ph sz="quarter" idx="4"/>
          </p:nvPr>
        </p:nvSpPr>
        <p:spPr>
          <a:xfrm>
            <a:off x="4754703" y="2174875"/>
            <a:ext cx="4137206" cy="3951288"/>
          </a:xfrm>
        </p:spPr>
        <p:txBody>
          <a:bodyPr/>
          <a:lstStyle>
            <a:lvl1pPr>
              <a:defRPr sz="2457"/>
            </a:lvl1pPr>
            <a:lvl2pPr>
              <a:defRPr sz="2047"/>
            </a:lvl2pPr>
            <a:lvl3pPr>
              <a:defRPr sz="1842"/>
            </a:lvl3pPr>
            <a:lvl4pPr>
              <a:defRPr sz="1638"/>
            </a:lvl4pPr>
            <a:lvl5pPr>
              <a:defRPr sz="1638"/>
            </a:lvl5pPr>
            <a:lvl6pPr>
              <a:defRPr sz="1638"/>
            </a:lvl6pPr>
            <a:lvl7pPr>
              <a:defRPr sz="1638"/>
            </a:lvl7pPr>
            <a:lvl8pPr>
              <a:defRPr sz="1638"/>
            </a:lvl8pPr>
            <a:lvl9pPr>
              <a:defRPr sz="1638"/>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defTabSz="467979" eaLnBrk="0" hangingPunct="0">
              <a:defRPr b="1"/>
            </a:lvl1pPr>
          </a:lstStyle>
          <a:p>
            <a:pPr>
              <a:defRPr/>
            </a:pPr>
            <a:fld id="{C9E3F6AF-4D70-40AA-9392-49066A82FE7B}" type="datetime1">
              <a:rPr lang="tr-TR"/>
              <a:pPr>
                <a:defRPr/>
              </a:pPr>
              <a:t>20.11.2015</a:t>
            </a:fld>
            <a:endParaRPr lang="tr-TR"/>
          </a:p>
        </p:txBody>
      </p:sp>
      <p:sp>
        <p:nvSpPr>
          <p:cNvPr id="8" name="4 Altbilgi Yer Tutucusu"/>
          <p:cNvSpPr>
            <a:spLocks noGrp="1"/>
          </p:cNvSpPr>
          <p:nvPr>
            <p:ph type="ftr" sz="quarter" idx="11"/>
          </p:nvPr>
        </p:nvSpPr>
        <p:spPr/>
        <p:txBody>
          <a:bodyPr/>
          <a:lstStyle>
            <a:lvl1pPr defTabSz="467979" eaLnBrk="0" hangingPunct="0">
              <a:defRPr b="1"/>
            </a:lvl1pPr>
          </a:lstStyle>
          <a:p>
            <a:pPr>
              <a:defRPr/>
            </a:pPr>
            <a:endParaRPr lang="tr-TR"/>
          </a:p>
        </p:txBody>
      </p:sp>
      <p:sp>
        <p:nvSpPr>
          <p:cNvPr id="9" name="5 Slayt Numarası Yer Tutucusu"/>
          <p:cNvSpPr>
            <a:spLocks noGrp="1"/>
          </p:cNvSpPr>
          <p:nvPr>
            <p:ph type="sldNum" sz="quarter" idx="12"/>
          </p:nvPr>
        </p:nvSpPr>
        <p:spPr/>
        <p:txBody>
          <a:bodyPr/>
          <a:lstStyle>
            <a:lvl1pPr defTabSz="467979" eaLnBrk="0" hangingPunct="0">
              <a:defRPr b="1">
                <a:cs typeface="+mn-cs"/>
              </a:defRPr>
            </a:lvl1pPr>
          </a:lstStyle>
          <a:p>
            <a:pPr>
              <a:defRPr/>
            </a:pPr>
            <a:fld id="{0BD959AF-5050-4E7B-B26A-30D90650F4F8}" type="slidenum">
              <a:rPr lang="tr-TR" altLang="tr-TR"/>
              <a:pPr>
                <a:defRPr/>
              </a:pPr>
              <a:t>‹#›</a:t>
            </a:fld>
            <a:endParaRPr lang="tr-TR" altLang="tr-TR"/>
          </a:p>
        </p:txBody>
      </p:sp>
    </p:spTree>
    <p:extLst>
      <p:ext uri="{BB962C8B-B14F-4D97-AF65-F5344CB8AC3E}">
        <p14:creationId xmlns:p14="http://schemas.microsoft.com/office/powerpoint/2010/main" val="364615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defTabSz="467979" eaLnBrk="0" hangingPunct="0">
              <a:defRPr b="1"/>
            </a:lvl1pPr>
          </a:lstStyle>
          <a:p>
            <a:pPr>
              <a:defRPr/>
            </a:pPr>
            <a:fld id="{64A7CA8B-DF53-4DA2-A6A7-2DE0738C108B}" type="datetime1">
              <a:rPr lang="tr-TR"/>
              <a:pPr>
                <a:defRPr/>
              </a:pPr>
              <a:t>20.11.2015</a:t>
            </a:fld>
            <a:endParaRPr lang="tr-TR"/>
          </a:p>
        </p:txBody>
      </p:sp>
      <p:sp>
        <p:nvSpPr>
          <p:cNvPr id="4" name="4 Altbilgi Yer Tutucusu"/>
          <p:cNvSpPr>
            <a:spLocks noGrp="1"/>
          </p:cNvSpPr>
          <p:nvPr>
            <p:ph type="ftr" sz="quarter" idx="11"/>
          </p:nvPr>
        </p:nvSpPr>
        <p:spPr/>
        <p:txBody>
          <a:bodyPr/>
          <a:lstStyle>
            <a:lvl1pPr defTabSz="467979" eaLnBrk="0" hangingPunct="0">
              <a:defRPr b="1"/>
            </a:lvl1pPr>
          </a:lstStyle>
          <a:p>
            <a:pPr>
              <a:defRPr/>
            </a:pPr>
            <a:endParaRPr lang="tr-TR"/>
          </a:p>
        </p:txBody>
      </p:sp>
      <p:sp>
        <p:nvSpPr>
          <p:cNvPr id="5" name="5 Slayt Numarası Yer Tutucusu"/>
          <p:cNvSpPr>
            <a:spLocks noGrp="1"/>
          </p:cNvSpPr>
          <p:nvPr>
            <p:ph type="sldNum" sz="quarter" idx="12"/>
          </p:nvPr>
        </p:nvSpPr>
        <p:spPr/>
        <p:txBody>
          <a:bodyPr/>
          <a:lstStyle>
            <a:lvl1pPr defTabSz="467979" eaLnBrk="0" hangingPunct="0">
              <a:defRPr b="1">
                <a:cs typeface="+mn-cs"/>
              </a:defRPr>
            </a:lvl1pPr>
          </a:lstStyle>
          <a:p>
            <a:pPr>
              <a:defRPr/>
            </a:pPr>
            <a:fld id="{01385E30-B42B-485F-83AA-D6CA743563C5}" type="slidenum">
              <a:rPr lang="tr-TR" altLang="tr-TR"/>
              <a:pPr>
                <a:defRPr/>
              </a:pPr>
              <a:t>‹#›</a:t>
            </a:fld>
            <a:endParaRPr lang="tr-TR" altLang="tr-TR"/>
          </a:p>
        </p:txBody>
      </p:sp>
    </p:spTree>
    <p:extLst>
      <p:ext uri="{BB962C8B-B14F-4D97-AF65-F5344CB8AC3E}">
        <p14:creationId xmlns:p14="http://schemas.microsoft.com/office/powerpoint/2010/main" val="316967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defTabSz="467979" eaLnBrk="0" hangingPunct="0">
              <a:defRPr b="1"/>
            </a:lvl1pPr>
          </a:lstStyle>
          <a:p>
            <a:pPr>
              <a:defRPr/>
            </a:pPr>
            <a:fld id="{1F1C7D2C-B366-4EB9-8C64-463C4F6307F4}" type="datetime1">
              <a:rPr lang="tr-TR"/>
              <a:pPr>
                <a:defRPr/>
              </a:pPr>
              <a:t>20.11.2015</a:t>
            </a:fld>
            <a:endParaRPr lang="tr-TR"/>
          </a:p>
        </p:txBody>
      </p:sp>
      <p:sp>
        <p:nvSpPr>
          <p:cNvPr id="3" name="4 Altbilgi Yer Tutucusu"/>
          <p:cNvSpPr>
            <a:spLocks noGrp="1"/>
          </p:cNvSpPr>
          <p:nvPr>
            <p:ph type="ftr" sz="quarter" idx="11"/>
          </p:nvPr>
        </p:nvSpPr>
        <p:spPr/>
        <p:txBody>
          <a:bodyPr/>
          <a:lstStyle>
            <a:lvl1pPr defTabSz="467979" eaLnBrk="0" hangingPunct="0">
              <a:defRPr b="1"/>
            </a:lvl1pPr>
          </a:lstStyle>
          <a:p>
            <a:pPr>
              <a:defRPr/>
            </a:pPr>
            <a:endParaRPr lang="tr-TR"/>
          </a:p>
        </p:txBody>
      </p:sp>
      <p:sp>
        <p:nvSpPr>
          <p:cNvPr id="4" name="5 Slayt Numarası Yer Tutucusu"/>
          <p:cNvSpPr>
            <a:spLocks noGrp="1"/>
          </p:cNvSpPr>
          <p:nvPr>
            <p:ph type="sldNum" sz="quarter" idx="12"/>
          </p:nvPr>
        </p:nvSpPr>
        <p:spPr/>
        <p:txBody>
          <a:bodyPr/>
          <a:lstStyle>
            <a:lvl1pPr defTabSz="467979" eaLnBrk="0" hangingPunct="0">
              <a:defRPr b="1">
                <a:cs typeface="+mn-cs"/>
              </a:defRPr>
            </a:lvl1pPr>
          </a:lstStyle>
          <a:p>
            <a:pPr>
              <a:defRPr/>
            </a:pPr>
            <a:fld id="{6D23A3C8-F7EE-4439-9CB3-60DF0EBAFD35}" type="slidenum">
              <a:rPr lang="tr-TR" altLang="tr-TR"/>
              <a:pPr>
                <a:defRPr/>
              </a:pPr>
              <a:t>‹#›</a:t>
            </a:fld>
            <a:endParaRPr lang="tr-TR" altLang="tr-TR"/>
          </a:p>
        </p:txBody>
      </p:sp>
    </p:spTree>
    <p:extLst>
      <p:ext uri="{BB962C8B-B14F-4D97-AF65-F5344CB8AC3E}">
        <p14:creationId xmlns:p14="http://schemas.microsoft.com/office/powerpoint/2010/main" val="208893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1227B49E-841E-48FC-A9D8-6EAADA756C26}" type="datetime1">
              <a:rPr lang="tr-TR"/>
              <a:pPr>
                <a:defRPr/>
              </a:pPr>
              <a:t>20.11.2015</a:t>
            </a:fld>
            <a:endParaRPr lang="en-US" dirty="0"/>
          </a:p>
        </p:txBody>
      </p:sp>
      <p:sp>
        <p:nvSpPr>
          <p:cNvPr id="5" name="Footer Placeholder 4"/>
          <p:cNvSpPr>
            <a:spLocks noGrp="1"/>
          </p:cNvSpPr>
          <p:nvPr>
            <p:ph type="ftr" sz="quarter" idx="11"/>
          </p:nvPr>
        </p:nvSpPr>
        <p:spPr>
          <a:xfrm>
            <a:off x="3197970" y="6356357"/>
            <a:ext cx="2071853"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3197970" y="6308732"/>
            <a:ext cx="2071853" cy="360363"/>
          </a:xfrm>
        </p:spPr>
        <p:txBody>
          <a:bodyPr/>
          <a:lstStyle>
            <a:lvl1pPr>
              <a:defRPr/>
            </a:lvl1pPr>
          </a:lstStyle>
          <a:p>
            <a:pPr>
              <a:defRPr/>
            </a:pPr>
            <a:fld id="{83F9B364-EDC3-4B8C-B5B4-7BF98D94FC18}" type="slidenum">
              <a:rPr lang="en-US" altLang="tr-TR"/>
              <a:pPr>
                <a:defRPr/>
              </a:pPr>
              <a:t>‹#›</a:t>
            </a:fld>
            <a:endParaRPr lang="en-US" altLang="tr-TR"/>
          </a:p>
        </p:txBody>
      </p:sp>
    </p:spTree>
    <p:extLst>
      <p:ext uri="{BB962C8B-B14F-4D97-AF65-F5344CB8AC3E}">
        <p14:creationId xmlns:p14="http://schemas.microsoft.com/office/powerpoint/2010/main" val="3361794728"/>
      </p:ext>
    </p:extLst>
  </p:cSld>
  <p:clrMapOvr>
    <a:masterClrMapping/>
  </p:clrMapOvr>
  <p:transition advClick="0" advTm="400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67997" y="273050"/>
            <a:ext cx="3079343" cy="1162050"/>
          </a:xfrm>
        </p:spPr>
        <p:txBody>
          <a:bodyPr anchor="b"/>
          <a:lstStyle>
            <a:lvl1pPr algn="l">
              <a:defRPr sz="2047" b="1"/>
            </a:lvl1pPr>
          </a:lstStyle>
          <a:p>
            <a:r>
              <a:rPr lang="tr-TR" smtClean="0"/>
              <a:t>Asıl başlık stili için tıklatın</a:t>
            </a:r>
            <a:endParaRPr lang="tr-TR"/>
          </a:p>
        </p:txBody>
      </p:sp>
      <p:sp>
        <p:nvSpPr>
          <p:cNvPr id="3" name="2 İçerik Yer Tutucusu"/>
          <p:cNvSpPr>
            <a:spLocks noGrp="1"/>
          </p:cNvSpPr>
          <p:nvPr>
            <p:ph idx="1"/>
          </p:nvPr>
        </p:nvSpPr>
        <p:spPr>
          <a:xfrm>
            <a:off x="3659461" y="273057"/>
            <a:ext cx="5232444" cy="5853113"/>
          </a:xfrm>
        </p:spPr>
        <p:txBody>
          <a:bodyPr/>
          <a:lstStyle>
            <a:lvl1pPr>
              <a:defRPr sz="3276"/>
            </a:lvl1pPr>
            <a:lvl2pPr>
              <a:defRPr sz="2866"/>
            </a:lvl2pPr>
            <a:lvl3pPr>
              <a:defRPr sz="2457"/>
            </a:lvl3pPr>
            <a:lvl4pPr>
              <a:defRPr sz="2047"/>
            </a:lvl4pPr>
            <a:lvl5pPr>
              <a:defRPr sz="2047"/>
            </a:lvl5pPr>
            <a:lvl6pPr>
              <a:defRPr sz="2047"/>
            </a:lvl6pPr>
            <a:lvl7pPr>
              <a:defRPr sz="2047"/>
            </a:lvl7pPr>
            <a:lvl8pPr>
              <a:defRPr sz="2047"/>
            </a:lvl8pPr>
            <a:lvl9pPr>
              <a:defRPr sz="2047"/>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67997" y="1435103"/>
            <a:ext cx="3079343" cy="4691063"/>
          </a:xfrm>
        </p:spPr>
        <p:txBody>
          <a:bodyPr/>
          <a:lstStyle>
            <a:lvl1pPr marL="0" indent="0">
              <a:buNone/>
              <a:defRPr sz="1433"/>
            </a:lvl1pPr>
            <a:lvl2pPr marL="467979" indent="0">
              <a:buNone/>
              <a:defRPr sz="1228"/>
            </a:lvl2pPr>
            <a:lvl3pPr marL="935956" indent="0">
              <a:buNone/>
              <a:defRPr sz="1024"/>
            </a:lvl3pPr>
            <a:lvl4pPr marL="1403935" indent="0">
              <a:buNone/>
              <a:defRPr sz="921"/>
            </a:lvl4pPr>
            <a:lvl5pPr marL="1871913" indent="0">
              <a:buNone/>
              <a:defRPr sz="921"/>
            </a:lvl5pPr>
            <a:lvl6pPr marL="2339891" indent="0">
              <a:buNone/>
              <a:defRPr sz="921"/>
            </a:lvl6pPr>
            <a:lvl7pPr marL="2807869" indent="0">
              <a:buNone/>
              <a:defRPr sz="921"/>
            </a:lvl7pPr>
            <a:lvl8pPr marL="3275848" indent="0">
              <a:buNone/>
              <a:defRPr sz="921"/>
            </a:lvl8pPr>
            <a:lvl9pPr marL="3743826" indent="0">
              <a:buNone/>
              <a:defRPr sz="921"/>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defTabSz="467979" eaLnBrk="0" hangingPunct="0">
              <a:defRPr b="1"/>
            </a:lvl1pPr>
          </a:lstStyle>
          <a:p>
            <a:pPr>
              <a:defRPr/>
            </a:pPr>
            <a:fld id="{3552BE8F-E054-43FE-82C7-29E92E693CE1}" type="datetime1">
              <a:rPr lang="tr-TR"/>
              <a:pPr>
                <a:defRPr/>
              </a:pPr>
              <a:t>20.11.2015</a:t>
            </a:fld>
            <a:endParaRPr lang="tr-TR"/>
          </a:p>
        </p:txBody>
      </p:sp>
      <p:sp>
        <p:nvSpPr>
          <p:cNvPr id="6" name="4 Altbilgi Yer Tutucusu"/>
          <p:cNvSpPr>
            <a:spLocks noGrp="1"/>
          </p:cNvSpPr>
          <p:nvPr>
            <p:ph type="ftr" sz="quarter" idx="11"/>
          </p:nvPr>
        </p:nvSpPr>
        <p:spPr/>
        <p:txBody>
          <a:bodyPr/>
          <a:lstStyle>
            <a:lvl1pPr defTabSz="467979" eaLnBrk="0" hangingPunct="0">
              <a:defRPr b="1"/>
            </a:lvl1pPr>
          </a:lstStyle>
          <a:p>
            <a:pPr>
              <a:defRPr/>
            </a:pPr>
            <a:endParaRPr lang="tr-TR"/>
          </a:p>
        </p:txBody>
      </p:sp>
      <p:sp>
        <p:nvSpPr>
          <p:cNvPr id="7" name="5 Slayt Numarası Yer Tutucusu"/>
          <p:cNvSpPr>
            <a:spLocks noGrp="1"/>
          </p:cNvSpPr>
          <p:nvPr>
            <p:ph type="sldNum" sz="quarter" idx="12"/>
          </p:nvPr>
        </p:nvSpPr>
        <p:spPr/>
        <p:txBody>
          <a:bodyPr/>
          <a:lstStyle>
            <a:lvl1pPr defTabSz="467979" eaLnBrk="0" hangingPunct="0">
              <a:defRPr b="1">
                <a:cs typeface="+mn-cs"/>
              </a:defRPr>
            </a:lvl1pPr>
          </a:lstStyle>
          <a:p>
            <a:pPr>
              <a:defRPr/>
            </a:pPr>
            <a:fld id="{B14AEF3B-E10C-4AEE-9E83-61AFDF758BDA}" type="slidenum">
              <a:rPr lang="tr-TR" altLang="tr-TR"/>
              <a:pPr>
                <a:defRPr/>
              </a:pPr>
              <a:t>‹#›</a:t>
            </a:fld>
            <a:endParaRPr lang="tr-TR" altLang="tr-TR"/>
          </a:p>
        </p:txBody>
      </p:sp>
    </p:spTree>
    <p:extLst>
      <p:ext uri="{BB962C8B-B14F-4D97-AF65-F5344CB8AC3E}">
        <p14:creationId xmlns:p14="http://schemas.microsoft.com/office/powerpoint/2010/main" val="3693253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34606" y="4800600"/>
            <a:ext cx="5615940" cy="566738"/>
          </a:xfrm>
        </p:spPr>
        <p:txBody>
          <a:bodyPr anchor="b"/>
          <a:lstStyle>
            <a:lvl1pPr algn="l">
              <a:defRPr sz="2047" b="1"/>
            </a:lvl1pPr>
          </a:lstStyle>
          <a:p>
            <a:r>
              <a:rPr lang="tr-TR" smtClean="0"/>
              <a:t>Asıl başlık stili için tıklatın</a:t>
            </a:r>
            <a:endParaRPr lang="tr-TR"/>
          </a:p>
        </p:txBody>
      </p:sp>
      <p:sp>
        <p:nvSpPr>
          <p:cNvPr id="3" name="2 Resim Yer Tutucusu"/>
          <p:cNvSpPr>
            <a:spLocks noGrp="1"/>
          </p:cNvSpPr>
          <p:nvPr>
            <p:ph type="pic" idx="1"/>
          </p:nvPr>
        </p:nvSpPr>
        <p:spPr>
          <a:xfrm>
            <a:off x="1834606" y="612775"/>
            <a:ext cx="5615940" cy="4114800"/>
          </a:xfrm>
        </p:spPr>
        <p:txBody>
          <a:bodyPr rtlCol="0">
            <a:normAutofit/>
          </a:bodyPr>
          <a:lstStyle>
            <a:lvl1pPr marL="0" indent="0">
              <a:buNone/>
              <a:defRPr sz="3276"/>
            </a:lvl1pPr>
            <a:lvl2pPr marL="467979" indent="0">
              <a:buNone/>
              <a:defRPr sz="2866"/>
            </a:lvl2pPr>
            <a:lvl3pPr marL="935956" indent="0">
              <a:buNone/>
              <a:defRPr sz="2457"/>
            </a:lvl3pPr>
            <a:lvl4pPr marL="1403935" indent="0">
              <a:buNone/>
              <a:defRPr sz="2047"/>
            </a:lvl4pPr>
            <a:lvl5pPr marL="1871913" indent="0">
              <a:buNone/>
              <a:defRPr sz="2047"/>
            </a:lvl5pPr>
            <a:lvl6pPr marL="2339891" indent="0">
              <a:buNone/>
              <a:defRPr sz="2047"/>
            </a:lvl6pPr>
            <a:lvl7pPr marL="2807869" indent="0">
              <a:buNone/>
              <a:defRPr sz="2047"/>
            </a:lvl7pPr>
            <a:lvl8pPr marL="3275848" indent="0">
              <a:buNone/>
              <a:defRPr sz="2047"/>
            </a:lvl8pPr>
            <a:lvl9pPr marL="3743826" indent="0">
              <a:buNone/>
              <a:defRPr sz="2047"/>
            </a:lvl9pPr>
          </a:lstStyle>
          <a:p>
            <a:pPr lvl="0"/>
            <a:endParaRPr lang="tr-TR" noProof="0"/>
          </a:p>
        </p:txBody>
      </p:sp>
      <p:sp>
        <p:nvSpPr>
          <p:cNvPr id="4" name="3 Metin Yer Tutucusu"/>
          <p:cNvSpPr>
            <a:spLocks noGrp="1"/>
          </p:cNvSpPr>
          <p:nvPr>
            <p:ph type="body" sz="half" idx="2"/>
          </p:nvPr>
        </p:nvSpPr>
        <p:spPr>
          <a:xfrm>
            <a:off x="1834606" y="5367338"/>
            <a:ext cx="5615940" cy="804862"/>
          </a:xfrm>
        </p:spPr>
        <p:txBody>
          <a:bodyPr/>
          <a:lstStyle>
            <a:lvl1pPr marL="0" indent="0">
              <a:buNone/>
              <a:defRPr sz="1433"/>
            </a:lvl1pPr>
            <a:lvl2pPr marL="467979" indent="0">
              <a:buNone/>
              <a:defRPr sz="1228"/>
            </a:lvl2pPr>
            <a:lvl3pPr marL="935956" indent="0">
              <a:buNone/>
              <a:defRPr sz="1024"/>
            </a:lvl3pPr>
            <a:lvl4pPr marL="1403935" indent="0">
              <a:buNone/>
              <a:defRPr sz="921"/>
            </a:lvl4pPr>
            <a:lvl5pPr marL="1871913" indent="0">
              <a:buNone/>
              <a:defRPr sz="921"/>
            </a:lvl5pPr>
            <a:lvl6pPr marL="2339891" indent="0">
              <a:buNone/>
              <a:defRPr sz="921"/>
            </a:lvl6pPr>
            <a:lvl7pPr marL="2807869" indent="0">
              <a:buNone/>
              <a:defRPr sz="921"/>
            </a:lvl7pPr>
            <a:lvl8pPr marL="3275848" indent="0">
              <a:buNone/>
              <a:defRPr sz="921"/>
            </a:lvl8pPr>
            <a:lvl9pPr marL="3743826" indent="0">
              <a:buNone/>
              <a:defRPr sz="921"/>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defTabSz="467979" eaLnBrk="0" hangingPunct="0">
              <a:defRPr b="1"/>
            </a:lvl1pPr>
          </a:lstStyle>
          <a:p>
            <a:pPr>
              <a:defRPr/>
            </a:pPr>
            <a:fld id="{581EFC76-0127-4F6B-94AB-18170C60E942}" type="datetime1">
              <a:rPr lang="tr-TR"/>
              <a:pPr>
                <a:defRPr/>
              </a:pPr>
              <a:t>20.11.2015</a:t>
            </a:fld>
            <a:endParaRPr lang="tr-TR"/>
          </a:p>
        </p:txBody>
      </p:sp>
      <p:sp>
        <p:nvSpPr>
          <p:cNvPr id="6" name="4 Altbilgi Yer Tutucusu"/>
          <p:cNvSpPr>
            <a:spLocks noGrp="1"/>
          </p:cNvSpPr>
          <p:nvPr>
            <p:ph type="ftr" sz="quarter" idx="11"/>
          </p:nvPr>
        </p:nvSpPr>
        <p:spPr/>
        <p:txBody>
          <a:bodyPr/>
          <a:lstStyle>
            <a:lvl1pPr defTabSz="467979" eaLnBrk="0" hangingPunct="0">
              <a:defRPr b="1"/>
            </a:lvl1pPr>
          </a:lstStyle>
          <a:p>
            <a:pPr>
              <a:defRPr/>
            </a:pPr>
            <a:endParaRPr lang="tr-TR"/>
          </a:p>
        </p:txBody>
      </p:sp>
      <p:sp>
        <p:nvSpPr>
          <p:cNvPr id="7" name="5 Slayt Numarası Yer Tutucusu"/>
          <p:cNvSpPr>
            <a:spLocks noGrp="1"/>
          </p:cNvSpPr>
          <p:nvPr>
            <p:ph type="sldNum" sz="quarter" idx="12"/>
          </p:nvPr>
        </p:nvSpPr>
        <p:spPr/>
        <p:txBody>
          <a:bodyPr/>
          <a:lstStyle>
            <a:lvl1pPr defTabSz="467979" eaLnBrk="0" hangingPunct="0">
              <a:defRPr b="1">
                <a:cs typeface="+mn-cs"/>
              </a:defRPr>
            </a:lvl1pPr>
          </a:lstStyle>
          <a:p>
            <a:pPr>
              <a:defRPr/>
            </a:pPr>
            <a:fld id="{1447EC7A-FD79-450E-8E3C-22A89BE8F4AE}" type="slidenum">
              <a:rPr lang="tr-TR" altLang="tr-TR"/>
              <a:pPr>
                <a:defRPr/>
              </a:pPr>
              <a:t>‹#›</a:t>
            </a:fld>
            <a:endParaRPr lang="tr-TR" altLang="tr-TR"/>
          </a:p>
        </p:txBody>
      </p:sp>
    </p:spTree>
    <p:extLst>
      <p:ext uri="{BB962C8B-B14F-4D97-AF65-F5344CB8AC3E}">
        <p14:creationId xmlns:p14="http://schemas.microsoft.com/office/powerpoint/2010/main" val="652891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defTabSz="467979" eaLnBrk="0" hangingPunct="0">
              <a:defRPr b="1"/>
            </a:lvl1pPr>
          </a:lstStyle>
          <a:p>
            <a:pPr>
              <a:defRPr/>
            </a:pPr>
            <a:fld id="{93268075-6059-4334-BEFA-0555BFD0D2C4}" type="datetime1">
              <a:rPr lang="tr-TR"/>
              <a:pPr>
                <a:defRPr/>
              </a:pPr>
              <a:t>20.11.2015</a:t>
            </a:fld>
            <a:endParaRPr lang="tr-TR"/>
          </a:p>
        </p:txBody>
      </p:sp>
      <p:sp>
        <p:nvSpPr>
          <p:cNvPr id="5" name="4 Altbilgi Yer Tutucusu"/>
          <p:cNvSpPr>
            <a:spLocks noGrp="1"/>
          </p:cNvSpPr>
          <p:nvPr>
            <p:ph type="ftr" sz="quarter" idx="11"/>
          </p:nvPr>
        </p:nvSpPr>
        <p:spPr/>
        <p:txBody>
          <a:bodyPr/>
          <a:lstStyle>
            <a:lvl1pPr defTabSz="467979" eaLnBrk="0" hangingPunct="0">
              <a:defRPr b="1"/>
            </a:lvl1pPr>
          </a:lstStyle>
          <a:p>
            <a:pPr>
              <a:defRPr/>
            </a:pPr>
            <a:endParaRPr lang="tr-TR"/>
          </a:p>
        </p:txBody>
      </p:sp>
      <p:sp>
        <p:nvSpPr>
          <p:cNvPr id="6" name="5 Slayt Numarası Yer Tutucusu"/>
          <p:cNvSpPr>
            <a:spLocks noGrp="1"/>
          </p:cNvSpPr>
          <p:nvPr>
            <p:ph type="sldNum" sz="quarter" idx="12"/>
          </p:nvPr>
        </p:nvSpPr>
        <p:spPr/>
        <p:txBody>
          <a:bodyPr/>
          <a:lstStyle>
            <a:lvl1pPr defTabSz="467979" eaLnBrk="0" hangingPunct="0">
              <a:defRPr b="1">
                <a:cs typeface="+mn-cs"/>
              </a:defRPr>
            </a:lvl1pPr>
          </a:lstStyle>
          <a:p>
            <a:pPr>
              <a:defRPr/>
            </a:pPr>
            <a:fld id="{B5A833FC-C5A6-49F4-A3FD-4D6FB34C6659}" type="slidenum">
              <a:rPr lang="tr-TR" altLang="tr-TR"/>
              <a:pPr>
                <a:defRPr/>
              </a:pPr>
              <a:t>‹#›</a:t>
            </a:fld>
            <a:endParaRPr lang="tr-TR" altLang="tr-TR"/>
          </a:p>
        </p:txBody>
      </p:sp>
    </p:spTree>
    <p:extLst>
      <p:ext uri="{BB962C8B-B14F-4D97-AF65-F5344CB8AC3E}">
        <p14:creationId xmlns:p14="http://schemas.microsoft.com/office/powerpoint/2010/main" val="1111028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5927" y="274645"/>
            <a:ext cx="2105978"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67995" y="274645"/>
            <a:ext cx="6161934"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defTabSz="467979" eaLnBrk="0" hangingPunct="0">
              <a:defRPr b="1"/>
            </a:lvl1pPr>
          </a:lstStyle>
          <a:p>
            <a:pPr>
              <a:defRPr/>
            </a:pPr>
            <a:fld id="{0378A1DC-1290-4571-B03D-EF14D3DE8884}" type="datetime1">
              <a:rPr lang="tr-TR"/>
              <a:pPr>
                <a:defRPr/>
              </a:pPr>
              <a:t>20.11.2015</a:t>
            </a:fld>
            <a:endParaRPr lang="tr-TR"/>
          </a:p>
        </p:txBody>
      </p:sp>
      <p:sp>
        <p:nvSpPr>
          <p:cNvPr id="5" name="4 Altbilgi Yer Tutucusu"/>
          <p:cNvSpPr>
            <a:spLocks noGrp="1"/>
          </p:cNvSpPr>
          <p:nvPr>
            <p:ph type="ftr" sz="quarter" idx="11"/>
          </p:nvPr>
        </p:nvSpPr>
        <p:spPr/>
        <p:txBody>
          <a:bodyPr/>
          <a:lstStyle>
            <a:lvl1pPr defTabSz="467979" eaLnBrk="0" hangingPunct="0">
              <a:defRPr b="1"/>
            </a:lvl1pPr>
          </a:lstStyle>
          <a:p>
            <a:pPr>
              <a:defRPr/>
            </a:pPr>
            <a:endParaRPr lang="tr-TR"/>
          </a:p>
        </p:txBody>
      </p:sp>
      <p:sp>
        <p:nvSpPr>
          <p:cNvPr id="6" name="5 Slayt Numarası Yer Tutucusu"/>
          <p:cNvSpPr>
            <a:spLocks noGrp="1"/>
          </p:cNvSpPr>
          <p:nvPr>
            <p:ph type="sldNum" sz="quarter" idx="12"/>
          </p:nvPr>
        </p:nvSpPr>
        <p:spPr/>
        <p:txBody>
          <a:bodyPr/>
          <a:lstStyle>
            <a:lvl1pPr defTabSz="467979" eaLnBrk="0" hangingPunct="0">
              <a:defRPr b="1">
                <a:cs typeface="+mn-cs"/>
              </a:defRPr>
            </a:lvl1pPr>
          </a:lstStyle>
          <a:p>
            <a:pPr>
              <a:defRPr/>
            </a:pPr>
            <a:fld id="{8D7F3B53-3C10-42F7-B580-4BA1E1F2DCE2}" type="slidenum">
              <a:rPr lang="tr-TR" altLang="tr-TR"/>
              <a:pPr>
                <a:defRPr/>
              </a:pPr>
              <a:t>‹#›</a:t>
            </a:fld>
            <a:endParaRPr lang="tr-TR" altLang="tr-TR"/>
          </a:p>
        </p:txBody>
      </p:sp>
    </p:spTree>
    <p:extLst>
      <p:ext uri="{BB962C8B-B14F-4D97-AF65-F5344CB8AC3E}">
        <p14:creationId xmlns:p14="http://schemas.microsoft.com/office/powerpoint/2010/main" val="1544191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01993" y="2130432"/>
            <a:ext cx="7955915"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403985" y="3886200"/>
            <a:ext cx="6551930" cy="1752600"/>
          </a:xfrm>
        </p:spPr>
        <p:txBody>
          <a:bodyPr/>
          <a:lstStyle>
            <a:lvl1pPr marL="0" indent="0" algn="ctr">
              <a:buNone/>
              <a:defRPr>
                <a:solidFill>
                  <a:schemeClr val="tx1">
                    <a:tint val="75000"/>
                  </a:schemeClr>
                </a:solidFill>
              </a:defRPr>
            </a:lvl1pPr>
            <a:lvl2pPr marL="467979" indent="0" algn="ctr">
              <a:buNone/>
              <a:defRPr>
                <a:solidFill>
                  <a:schemeClr val="tx1">
                    <a:tint val="75000"/>
                  </a:schemeClr>
                </a:solidFill>
              </a:defRPr>
            </a:lvl2pPr>
            <a:lvl3pPr marL="935956" indent="0" algn="ctr">
              <a:buNone/>
              <a:defRPr>
                <a:solidFill>
                  <a:schemeClr val="tx1">
                    <a:tint val="75000"/>
                  </a:schemeClr>
                </a:solidFill>
              </a:defRPr>
            </a:lvl3pPr>
            <a:lvl4pPr marL="1403935" indent="0" algn="ctr">
              <a:buNone/>
              <a:defRPr>
                <a:solidFill>
                  <a:schemeClr val="tx1">
                    <a:tint val="75000"/>
                  </a:schemeClr>
                </a:solidFill>
              </a:defRPr>
            </a:lvl4pPr>
            <a:lvl5pPr marL="1871913" indent="0" algn="ctr">
              <a:buNone/>
              <a:defRPr>
                <a:solidFill>
                  <a:schemeClr val="tx1">
                    <a:tint val="75000"/>
                  </a:schemeClr>
                </a:solidFill>
              </a:defRPr>
            </a:lvl5pPr>
            <a:lvl6pPr marL="2339891" indent="0" algn="ctr">
              <a:buNone/>
              <a:defRPr>
                <a:solidFill>
                  <a:schemeClr val="tx1">
                    <a:tint val="75000"/>
                  </a:schemeClr>
                </a:solidFill>
              </a:defRPr>
            </a:lvl6pPr>
            <a:lvl7pPr marL="2807869" indent="0" algn="ctr">
              <a:buNone/>
              <a:defRPr>
                <a:solidFill>
                  <a:schemeClr val="tx1">
                    <a:tint val="75000"/>
                  </a:schemeClr>
                </a:solidFill>
              </a:defRPr>
            </a:lvl7pPr>
            <a:lvl8pPr marL="3275848" indent="0" algn="ctr">
              <a:buNone/>
              <a:defRPr>
                <a:solidFill>
                  <a:schemeClr val="tx1">
                    <a:tint val="75000"/>
                  </a:schemeClr>
                </a:solidFill>
              </a:defRPr>
            </a:lvl8pPr>
            <a:lvl9pPr marL="3743826"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b="1"/>
            </a:lvl1pPr>
          </a:lstStyle>
          <a:p>
            <a:pPr>
              <a:defRPr/>
            </a:pPr>
            <a:fld id="{BEB8F10E-5ED8-4059-8B79-60F8C11A7304}" type="datetime1">
              <a:rPr lang="tr-TR"/>
              <a:pPr>
                <a:defRPr/>
              </a:pPr>
              <a:t>20.11.2015</a:t>
            </a:fld>
            <a:endParaRPr lang="en-US" dirty="0"/>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E4B74870-4F4A-4B21-A101-92198EE585B8}" type="slidenum">
              <a:rPr lang="en-US"/>
              <a:pPr>
                <a:defRPr/>
              </a:pPr>
              <a:t>‹#›</a:t>
            </a:fld>
            <a:endParaRPr lang="en-US" dirty="0"/>
          </a:p>
        </p:txBody>
      </p:sp>
    </p:spTree>
    <p:extLst>
      <p:ext uri="{BB962C8B-B14F-4D97-AF65-F5344CB8AC3E}">
        <p14:creationId xmlns:p14="http://schemas.microsoft.com/office/powerpoint/2010/main" val="2156352909"/>
      </p:ext>
    </p:extLst>
  </p:cSld>
  <p:clrMapOvr>
    <a:masterClrMapping/>
  </p:clrMapOvr>
  <p:transition advClick="0" advTm="4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b="1"/>
            </a:lvl1pPr>
          </a:lstStyle>
          <a:p>
            <a:pPr>
              <a:defRPr/>
            </a:pPr>
            <a:fld id="{8080C738-D594-46D9-9A2B-28E74D2EC067}" type="datetime1">
              <a:rPr lang="tr-TR"/>
              <a:pPr>
                <a:defRPr/>
              </a:pPr>
              <a:t>20.11.2015</a:t>
            </a:fld>
            <a:endParaRPr lang="en-US" dirty="0"/>
          </a:p>
        </p:txBody>
      </p:sp>
      <p:sp>
        <p:nvSpPr>
          <p:cNvPr id="5" name="Footer Placeholder 4"/>
          <p:cNvSpPr>
            <a:spLocks noGrp="1"/>
          </p:cNvSpPr>
          <p:nvPr>
            <p:ph type="ftr" sz="quarter" idx="11"/>
          </p:nvPr>
        </p:nvSpPr>
        <p:spPr>
          <a:xfrm>
            <a:off x="3197970" y="6356357"/>
            <a:ext cx="2071853" cy="365125"/>
          </a:xfrm>
        </p:spPr>
        <p:txBody>
          <a:bodyPr/>
          <a:lstStyle>
            <a:lvl1pPr>
              <a:defRPr b="1"/>
            </a:lvl1pPr>
          </a:lstStyle>
          <a:p>
            <a:pPr>
              <a:defRPr/>
            </a:pPr>
            <a:endParaRPr lang="en-US"/>
          </a:p>
        </p:txBody>
      </p:sp>
      <p:sp>
        <p:nvSpPr>
          <p:cNvPr id="6" name="Slide Number Placeholder 5"/>
          <p:cNvSpPr>
            <a:spLocks noGrp="1"/>
          </p:cNvSpPr>
          <p:nvPr>
            <p:ph type="sldNum" sz="quarter" idx="12"/>
          </p:nvPr>
        </p:nvSpPr>
        <p:spPr>
          <a:xfrm>
            <a:off x="3197970" y="6308732"/>
            <a:ext cx="2071853" cy="360363"/>
          </a:xfrm>
        </p:spPr>
        <p:txBody>
          <a:bodyPr/>
          <a:lstStyle>
            <a:lvl1pPr>
              <a:defRPr b="1"/>
            </a:lvl1pPr>
          </a:lstStyle>
          <a:p>
            <a:pPr>
              <a:defRPr/>
            </a:pPr>
            <a:fld id="{0B526D40-AC20-481D-8A57-B4F9D3D30033}" type="slidenum">
              <a:rPr lang="en-US"/>
              <a:pPr>
                <a:defRPr/>
              </a:pPr>
              <a:t>‹#›</a:t>
            </a:fld>
            <a:endParaRPr lang="en-US" dirty="0"/>
          </a:p>
        </p:txBody>
      </p:sp>
    </p:spTree>
    <p:extLst>
      <p:ext uri="{BB962C8B-B14F-4D97-AF65-F5344CB8AC3E}">
        <p14:creationId xmlns:p14="http://schemas.microsoft.com/office/powerpoint/2010/main" val="2801762783"/>
      </p:ext>
    </p:extLst>
  </p:cSld>
  <p:clrMapOvr>
    <a:masterClrMapping/>
  </p:clrMapOvr>
  <p:transition advClick="0" advTm="400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39368" y="4406907"/>
            <a:ext cx="7955915" cy="1362075"/>
          </a:xfrm>
        </p:spPr>
        <p:txBody>
          <a:bodyPr anchor="t"/>
          <a:lstStyle>
            <a:lvl1pPr algn="l">
              <a:defRPr sz="4094" b="1" cap="all"/>
            </a:lvl1pPr>
          </a:lstStyle>
          <a:p>
            <a:r>
              <a:rPr lang="tr-TR" smtClean="0"/>
              <a:t>Asıl başlık stili için tıklatın</a:t>
            </a:r>
            <a:endParaRPr lang="en-US"/>
          </a:p>
        </p:txBody>
      </p:sp>
      <p:sp>
        <p:nvSpPr>
          <p:cNvPr id="3" name="Text Placeholder 2"/>
          <p:cNvSpPr>
            <a:spLocks noGrp="1"/>
          </p:cNvSpPr>
          <p:nvPr>
            <p:ph type="body" idx="1"/>
          </p:nvPr>
        </p:nvSpPr>
        <p:spPr>
          <a:xfrm>
            <a:off x="739368" y="2906713"/>
            <a:ext cx="7955915" cy="1500187"/>
          </a:xfrm>
        </p:spPr>
        <p:txBody>
          <a:bodyPr anchor="b"/>
          <a:lstStyle>
            <a:lvl1pPr marL="0" indent="0">
              <a:buNone/>
              <a:defRPr sz="2047">
                <a:solidFill>
                  <a:schemeClr val="tx1">
                    <a:tint val="75000"/>
                  </a:schemeClr>
                </a:solidFill>
              </a:defRPr>
            </a:lvl1pPr>
            <a:lvl2pPr marL="467979" indent="0">
              <a:buNone/>
              <a:defRPr sz="1842">
                <a:solidFill>
                  <a:schemeClr val="tx1">
                    <a:tint val="75000"/>
                  </a:schemeClr>
                </a:solidFill>
              </a:defRPr>
            </a:lvl2pPr>
            <a:lvl3pPr marL="935956" indent="0">
              <a:buNone/>
              <a:defRPr sz="1638">
                <a:solidFill>
                  <a:schemeClr val="tx1">
                    <a:tint val="75000"/>
                  </a:schemeClr>
                </a:solidFill>
              </a:defRPr>
            </a:lvl3pPr>
            <a:lvl4pPr marL="1403935" indent="0">
              <a:buNone/>
              <a:defRPr sz="1433">
                <a:solidFill>
                  <a:schemeClr val="tx1">
                    <a:tint val="75000"/>
                  </a:schemeClr>
                </a:solidFill>
              </a:defRPr>
            </a:lvl4pPr>
            <a:lvl5pPr marL="1871913" indent="0">
              <a:buNone/>
              <a:defRPr sz="1433">
                <a:solidFill>
                  <a:schemeClr val="tx1">
                    <a:tint val="75000"/>
                  </a:schemeClr>
                </a:solidFill>
              </a:defRPr>
            </a:lvl5pPr>
            <a:lvl6pPr marL="2339891" indent="0">
              <a:buNone/>
              <a:defRPr sz="1433">
                <a:solidFill>
                  <a:schemeClr val="tx1">
                    <a:tint val="75000"/>
                  </a:schemeClr>
                </a:solidFill>
              </a:defRPr>
            </a:lvl6pPr>
            <a:lvl7pPr marL="2807869" indent="0">
              <a:buNone/>
              <a:defRPr sz="1433">
                <a:solidFill>
                  <a:schemeClr val="tx1">
                    <a:tint val="75000"/>
                  </a:schemeClr>
                </a:solidFill>
              </a:defRPr>
            </a:lvl7pPr>
            <a:lvl8pPr marL="3275848" indent="0">
              <a:buNone/>
              <a:defRPr sz="1433">
                <a:solidFill>
                  <a:schemeClr val="tx1">
                    <a:tint val="75000"/>
                  </a:schemeClr>
                </a:solidFill>
              </a:defRPr>
            </a:lvl8pPr>
            <a:lvl9pPr marL="3743826" indent="0">
              <a:buNone/>
              <a:defRPr sz="1433">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b="1"/>
            </a:lvl1pPr>
          </a:lstStyle>
          <a:p>
            <a:pPr>
              <a:defRPr/>
            </a:pPr>
            <a:fld id="{D9D98AC5-B728-4A16-A9EA-C44DBA511197}" type="datetime1">
              <a:rPr lang="tr-TR"/>
              <a:pPr>
                <a:defRPr/>
              </a:pPr>
              <a:t>20.11.2015</a:t>
            </a:fld>
            <a:endParaRPr lang="en-US" dirty="0"/>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FC74D89D-475D-4F87-8105-124A1D56FDDF}" type="slidenum">
              <a:rPr lang="en-US"/>
              <a:pPr>
                <a:defRPr/>
              </a:pPr>
              <a:t>‹#›</a:t>
            </a:fld>
            <a:endParaRPr lang="en-US" dirty="0"/>
          </a:p>
        </p:txBody>
      </p:sp>
    </p:spTree>
    <p:extLst>
      <p:ext uri="{BB962C8B-B14F-4D97-AF65-F5344CB8AC3E}">
        <p14:creationId xmlns:p14="http://schemas.microsoft.com/office/powerpoint/2010/main" val="2333268868"/>
      </p:ext>
    </p:extLst>
  </p:cSld>
  <p:clrMapOvr>
    <a:masterClrMapping/>
  </p:clrMapOvr>
  <p:transition advClick="0" advTm="4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67995" y="1600206"/>
            <a:ext cx="4133956" cy="4525963"/>
          </a:xfrm>
        </p:spPr>
        <p:txBody>
          <a:bodyPr/>
          <a:lstStyle>
            <a:lvl1pPr>
              <a:defRPr sz="2866"/>
            </a:lvl1pPr>
            <a:lvl2pPr>
              <a:defRPr sz="2457"/>
            </a:lvl2pPr>
            <a:lvl3pPr>
              <a:defRPr sz="2047"/>
            </a:lvl3pPr>
            <a:lvl4pPr>
              <a:defRPr sz="1842"/>
            </a:lvl4pPr>
            <a:lvl5pPr>
              <a:defRPr sz="1842"/>
            </a:lvl5pPr>
            <a:lvl6pPr>
              <a:defRPr sz="1842"/>
            </a:lvl6pPr>
            <a:lvl7pPr>
              <a:defRPr sz="1842"/>
            </a:lvl7pPr>
            <a:lvl8pPr>
              <a:defRPr sz="1842"/>
            </a:lvl8pPr>
            <a:lvl9pPr>
              <a:defRPr sz="1842"/>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757949" y="1600206"/>
            <a:ext cx="4133956" cy="4525963"/>
          </a:xfrm>
        </p:spPr>
        <p:txBody>
          <a:bodyPr/>
          <a:lstStyle>
            <a:lvl1pPr>
              <a:defRPr sz="2866"/>
            </a:lvl1pPr>
            <a:lvl2pPr>
              <a:defRPr sz="2457"/>
            </a:lvl2pPr>
            <a:lvl3pPr>
              <a:defRPr sz="2047"/>
            </a:lvl3pPr>
            <a:lvl4pPr>
              <a:defRPr sz="1842"/>
            </a:lvl4pPr>
            <a:lvl5pPr>
              <a:defRPr sz="1842"/>
            </a:lvl5pPr>
            <a:lvl6pPr>
              <a:defRPr sz="1842"/>
            </a:lvl6pPr>
            <a:lvl7pPr>
              <a:defRPr sz="1842"/>
            </a:lvl7pPr>
            <a:lvl8pPr>
              <a:defRPr sz="1842"/>
            </a:lvl8pPr>
            <a:lvl9pPr>
              <a:defRPr sz="1842"/>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b="1"/>
            </a:lvl1pPr>
          </a:lstStyle>
          <a:p>
            <a:pPr>
              <a:defRPr/>
            </a:pPr>
            <a:fld id="{E91E4E35-7AED-4197-9675-8D5B474C9BDC}" type="datetime1">
              <a:rPr lang="tr-TR"/>
              <a:pPr>
                <a:defRPr/>
              </a:pPr>
              <a:t>20.11.2015</a:t>
            </a:fld>
            <a:endParaRPr lang="en-US" dirty="0"/>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B8DF0AD0-218E-4D2D-9427-414DA71E38AD}" type="slidenum">
              <a:rPr lang="en-US"/>
              <a:pPr>
                <a:defRPr/>
              </a:pPr>
              <a:t>‹#›</a:t>
            </a:fld>
            <a:endParaRPr lang="en-US" dirty="0"/>
          </a:p>
        </p:txBody>
      </p:sp>
    </p:spTree>
    <p:extLst>
      <p:ext uri="{BB962C8B-B14F-4D97-AF65-F5344CB8AC3E}">
        <p14:creationId xmlns:p14="http://schemas.microsoft.com/office/powerpoint/2010/main" val="4118674248"/>
      </p:ext>
    </p:extLst>
  </p:cSld>
  <p:clrMapOvr>
    <a:masterClrMapping/>
  </p:clrMapOvr>
  <p:transition advClick="0" advTm="400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67995" y="1535113"/>
            <a:ext cx="4135581" cy="639762"/>
          </a:xfrm>
        </p:spPr>
        <p:txBody>
          <a:bodyPr anchor="b"/>
          <a:lstStyle>
            <a:lvl1pPr marL="0" indent="0">
              <a:buNone/>
              <a:defRPr sz="2457" b="1"/>
            </a:lvl1pPr>
            <a:lvl2pPr marL="467979" indent="0">
              <a:buNone/>
              <a:defRPr sz="2047" b="1"/>
            </a:lvl2pPr>
            <a:lvl3pPr marL="935956" indent="0">
              <a:buNone/>
              <a:defRPr sz="1842" b="1"/>
            </a:lvl3pPr>
            <a:lvl4pPr marL="1403935" indent="0">
              <a:buNone/>
              <a:defRPr sz="1638" b="1"/>
            </a:lvl4pPr>
            <a:lvl5pPr marL="1871913" indent="0">
              <a:buNone/>
              <a:defRPr sz="1638" b="1"/>
            </a:lvl5pPr>
            <a:lvl6pPr marL="2339891" indent="0">
              <a:buNone/>
              <a:defRPr sz="1638" b="1"/>
            </a:lvl6pPr>
            <a:lvl7pPr marL="2807869" indent="0">
              <a:buNone/>
              <a:defRPr sz="1638" b="1"/>
            </a:lvl7pPr>
            <a:lvl8pPr marL="3275848" indent="0">
              <a:buNone/>
              <a:defRPr sz="1638" b="1"/>
            </a:lvl8pPr>
            <a:lvl9pPr marL="3743826" indent="0">
              <a:buNone/>
              <a:defRPr sz="1638" b="1"/>
            </a:lvl9pPr>
          </a:lstStyle>
          <a:p>
            <a:pPr lvl="0"/>
            <a:r>
              <a:rPr lang="tr-TR" smtClean="0"/>
              <a:t>Asıl metin stillerini düzenlemek için tıklatın</a:t>
            </a:r>
          </a:p>
        </p:txBody>
      </p:sp>
      <p:sp>
        <p:nvSpPr>
          <p:cNvPr id="4" name="Content Placeholder 3"/>
          <p:cNvSpPr>
            <a:spLocks noGrp="1"/>
          </p:cNvSpPr>
          <p:nvPr>
            <p:ph sz="half" idx="2"/>
          </p:nvPr>
        </p:nvSpPr>
        <p:spPr>
          <a:xfrm>
            <a:off x="467995" y="2174875"/>
            <a:ext cx="4135581" cy="3951288"/>
          </a:xfrm>
        </p:spPr>
        <p:txBody>
          <a:bodyPr/>
          <a:lstStyle>
            <a:lvl1pPr>
              <a:defRPr sz="2457"/>
            </a:lvl1pPr>
            <a:lvl2pPr>
              <a:defRPr sz="2047"/>
            </a:lvl2pPr>
            <a:lvl3pPr>
              <a:defRPr sz="1842"/>
            </a:lvl3pPr>
            <a:lvl4pPr>
              <a:defRPr sz="1638"/>
            </a:lvl4pPr>
            <a:lvl5pPr>
              <a:defRPr sz="1638"/>
            </a:lvl5pPr>
            <a:lvl6pPr>
              <a:defRPr sz="1638"/>
            </a:lvl6pPr>
            <a:lvl7pPr>
              <a:defRPr sz="1638"/>
            </a:lvl7pPr>
            <a:lvl8pPr>
              <a:defRPr sz="1638"/>
            </a:lvl8pPr>
            <a:lvl9pPr>
              <a:defRPr sz="1638"/>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754703" y="1535113"/>
            <a:ext cx="4137206" cy="639762"/>
          </a:xfrm>
        </p:spPr>
        <p:txBody>
          <a:bodyPr anchor="b"/>
          <a:lstStyle>
            <a:lvl1pPr marL="0" indent="0">
              <a:buNone/>
              <a:defRPr sz="2457" b="1"/>
            </a:lvl1pPr>
            <a:lvl2pPr marL="467979" indent="0">
              <a:buNone/>
              <a:defRPr sz="2047" b="1"/>
            </a:lvl2pPr>
            <a:lvl3pPr marL="935956" indent="0">
              <a:buNone/>
              <a:defRPr sz="1842" b="1"/>
            </a:lvl3pPr>
            <a:lvl4pPr marL="1403935" indent="0">
              <a:buNone/>
              <a:defRPr sz="1638" b="1"/>
            </a:lvl4pPr>
            <a:lvl5pPr marL="1871913" indent="0">
              <a:buNone/>
              <a:defRPr sz="1638" b="1"/>
            </a:lvl5pPr>
            <a:lvl6pPr marL="2339891" indent="0">
              <a:buNone/>
              <a:defRPr sz="1638" b="1"/>
            </a:lvl6pPr>
            <a:lvl7pPr marL="2807869" indent="0">
              <a:buNone/>
              <a:defRPr sz="1638" b="1"/>
            </a:lvl7pPr>
            <a:lvl8pPr marL="3275848" indent="0">
              <a:buNone/>
              <a:defRPr sz="1638" b="1"/>
            </a:lvl8pPr>
            <a:lvl9pPr marL="3743826" indent="0">
              <a:buNone/>
              <a:defRPr sz="1638"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703" y="2174875"/>
            <a:ext cx="4137206" cy="3951288"/>
          </a:xfrm>
        </p:spPr>
        <p:txBody>
          <a:bodyPr/>
          <a:lstStyle>
            <a:lvl1pPr>
              <a:defRPr sz="2457"/>
            </a:lvl1pPr>
            <a:lvl2pPr>
              <a:defRPr sz="2047"/>
            </a:lvl2pPr>
            <a:lvl3pPr>
              <a:defRPr sz="1842"/>
            </a:lvl3pPr>
            <a:lvl4pPr>
              <a:defRPr sz="1638"/>
            </a:lvl4pPr>
            <a:lvl5pPr>
              <a:defRPr sz="1638"/>
            </a:lvl5pPr>
            <a:lvl6pPr>
              <a:defRPr sz="1638"/>
            </a:lvl6pPr>
            <a:lvl7pPr>
              <a:defRPr sz="1638"/>
            </a:lvl7pPr>
            <a:lvl8pPr>
              <a:defRPr sz="1638"/>
            </a:lvl8pPr>
            <a:lvl9pPr>
              <a:defRPr sz="1638"/>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b="1"/>
            </a:lvl1pPr>
          </a:lstStyle>
          <a:p>
            <a:pPr>
              <a:defRPr/>
            </a:pPr>
            <a:fld id="{04B68B17-9310-4882-ADB4-F24D02399C66}" type="datetime1">
              <a:rPr lang="tr-TR"/>
              <a:pPr>
                <a:defRPr/>
              </a:pPr>
              <a:t>20.11.2015</a:t>
            </a:fld>
            <a:endParaRPr lang="en-US" dirty="0"/>
          </a:p>
        </p:txBody>
      </p:sp>
      <p:sp>
        <p:nvSpPr>
          <p:cNvPr id="8" name="Footer Placeholder 4"/>
          <p:cNvSpPr>
            <a:spLocks noGrp="1"/>
          </p:cNvSpPr>
          <p:nvPr>
            <p:ph type="ftr" sz="quarter" idx="11"/>
          </p:nvPr>
        </p:nvSpPr>
        <p:spPr/>
        <p:txBody>
          <a:bodyPr/>
          <a:lstStyle>
            <a:lvl1pPr>
              <a:defRPr b="1"/>
            </a:lvl1pPr>
          </a:lstStyle>
          <a:p>
            <a:pPr>
              <a:defRPr/>
            </a:pPr>
            <a:endParaRPr lang="en-US"/>
          </a:p>
        </p:txBody>
      </p:sp>
      <p:sp>
        <p:nvSpPr>
          <p:cNvPr id="9" name="Slide Number Placeholder 5"/>
          <p:cNvSpPr>
            <a:spLocks noGrp="1"/>
          </p:cNvSpPr>
          <p:nvPr>
            <p:ph type="sldNum" sz="quarter" idx="12"/>
          </p:nvPr>
        </p:nvSpPr>
        <p:spPr/>
        <p:txBody>
          <a:bodyPr/>
          <a:lstStyle>
            <a:lvl1pPr>
              <a:defRPr b="1"/>
            </a:lvl1pPr>
          </a:lstStyle>
          <a:p>
            <a:pPr>
              <a:defRPr/>
            </a:pPr>
            <a:fld id="{750EB297-1C88-4EEB-A501-94821236D7DE}" type="slidenum">
              <a:rPr lang="en-US"/>
              <a:pPr>
                <a:defRPr/>
              </a:pPr>
              <a:t>‹#›</a:t>
            </a:fld>
            <a:endParaRPr lang="en-US" dirty="0"/>
          </a:p>
        </p:txBody>
      </p:sp>
    </p:spTree>
    <p:extLst>
      <p:ext uri="{BB962C8B-B14F-4D97-AF65-F5344CB8AC3E}">
        <p14:creationId xmlns:p14="http://schemas.microsoft.com/office/powerpoint/2010/main" val="968719694"/>
      </p:ext>
    </p:extLst>
  </p:cSld>
  <p:clrMapOvr>
    <a:masterClrMapping/>
  </p:clrMapOvr>
  <p:transition advClick="0" advTm="400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b="1"/>
            </a:lvl1pPr>
          </a:lstStyle>
          <a:p>
            <a:pPr>
              <a:defRPr/>
            </a:pPr>
            <a:fld id="{C2EBF0EC-8671-4B8B-B5DE-3B7273CF6276}" type="datetime1">
              <a:rPr lang="tr-TR"/>
              <a:pPr>
                <a:defRPr/>
              </a:pPr>
              <a:t>20.11.2015</a:t>
            </a:fld>
            <a:endParaRPr lang="en-US" dirty="0"/>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a:lvl1pPr>
          </a:lstStyle>
          <a:p>
            <a:pPr>
              <a:defRPr/>
            </a:pPr>
            <a:fld id="{639420A3-2890-4A9D-8FB4-7397C3AC5799}" type="slidenum">
              <a:rPr lang="en-US"/>
              <a:pPr>
                <a:defRPr/>
              </a:pPr>
              <a:t>‹#›</a:t>
            </a:fld>
            <a:endParaRPr lang="en-US" dirty="0"/>
          </a:p>
        </p:txBody>
      </p:sp>
    </p:spTree>
    <p:extLst>
      <p:ext uri="{BB962C8B-B14F-4D97-AF65-F5344CB8AC3E}">
        <p14:creationId xmlns:p14="http://schemas.microsoft.com/office/powerpoint/2010/main" val="462796813"/>
      </p:ext>
    </p:extLst>
  </p:cSld>
  <p:clrMapOvr>
    <a:masterClrMapping/>
  </p:clrMapOvr>
  <p:transition advClick="0" advTm="4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39368" y="4406907"/>
            <a:ext cx="7955915" cy="1362075"/>
          </a:xfrm>
        </p:spPr>
        <p:txBody>
          <a:bodyPr anchor="t"/>
          <a:lstStyle>
            <a:lvl1pPr algn="l">
              <a:defRPr sz="4094" b="1" cap="all"/>
            </a:lvl1pPr>
          </a:lstStyle>
          <a:p>
            <a:r>
              <a:rPr lang="tr-TR" smtClean="0"/>
              <a:t>Asıl başlık stili için tıklatın</a:t>
            </a:r>
            <a:endParaRPr lang="en-US"/>
          </a:p>
        </p:txBody>
      </p:sp>
      <p:sp>
        <p:nvSpPr>
          <p:cNvPr id="3" name="Text Placeholder 2"/>
          <p:cNvSpPr>
            <a:spLocks noGrp="1"/>
          </p:cNvSpPr>
          <p:nvPr>
            <p:ph type="body" idx="1"/>
          </p:nvPr>
        </p:nvSpPr>
        <p:spPr>
          <a:xfrm>
            <a:off x="739368" y="2906713"/>
            <a:ext cx="7955915" cy="1500187"/>
          </a:xfrm>
        </p:spPr>
        <p:txBody>
          <a:bodyPr anchor="b"/>
          <a:lstStyle>
            <a:lvl1pPr marL="0" indent="0">
              <a:buNone/>
              <a:defRPr sz="2047">
                <a:solidFill>
                  <a:schemeClr val="tx1">
                    <a:tint val="75000"/>
                  </a:schemeClr>
                </a:solidFill>
              </a:defRPr>
            </a:lvl1pPr>
            <a:lvl2pPr marL="467979" indent="0">
              <a:buNone/>
              <a:defRPr sz="1842">
                <a:solidFill>
                  <a:schemeClr val="tx1">
                    <a:tint val="75000"/>
                  </a:schemeClr>
                </a:solidFill>
              </a:defRPr>
            </a:lvl2pPr>
            <a:lvl3pPr marL="935956" indent="0">
              <a:buNone/>
              <a:defRPr sz="1638">
                <a:solidFill>
                  <a:schemeClr val="tx1">
                    <a:tint val="75000"/>
                  </a:schemeClr>
                </a:solidFill>
              </a:defRPr>
            </a:lvl3pPr>
            <a:lvl4pPr marL="1403935" indent="0">
              <a:buNone/>
              <a:defRPr sz="1433">
                <a:solidFill>
                  <a:schemeClr val="tx1">
                    <a:tint val="75000"/>
                  </a:schemeClr>
                </a:solidFill>
              </a:defRPr>
            </a:lvl4pPr>
            <a:lvl5pPr marL="1871913" indent="0">
              <a:buNone/>
              <a:defRPr sz="1433">
                <a:solidFill>
                  <a:schemeClr val="tx1">
                    <a:tint val="75000"/>
                  </a:schemeClr>
                </a:solidFill>
              </a:defRPr>
            </a:lvl5pPr>
            <a:lvl6pPr marL="2339891" indent="0">
              <a:buNone/>
              <a:defRPr sz="1433">
                <a:solidFill>
                  <a:schemeClr val="tx1">
                    <a:tint val="75000"/>
                  </a:schemeClr>
                </a:solidFill>
              </a:defRPr>
            </a:lvl6pPr>
            <a:lvl7pPr marL="2807869" indent="0">
              <a:buNone/>
              <a:defRPr sz="1433">
                <a:solidFill>
                  <a:schemeClr val="tx1">
                    <a:tint val="75000"/>
                  </a:schemeClr>
                </a:solidFill>
              </a:defRPr>
            </a:lvl7pPr>
            <a:lvl8pPr marL="3275848" indent="0">
              <a:buNone/>
              <a:defRPr sz="1433">
                <a:solidFill>
                  <a:schemeClr val="tx1">
                    <a:tint val="75000"/>
                  </a:schemeClr>
                </a:solidFill>
              </a:defRPr>
            </a:lvl8pPr>
            <a:lvl9pPr marL="3743826" indent="0">
              <a:buNone/>
              <a:defRPr sz="1433">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C5B6F695-2FF1-4A8F-9737-3547D35CAD4E}" type="datetime1">
              <a:rPr lang="tr-TR"/>
              <a:pPr>
                <a:defRPr/>
              </a:pPr>
              <a:t>20.11.2015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BDDDBC-BD48-4199-A581-8104440BCEC9}" type="slidenum">
              <a:rPr lang="en-US" altLang="tr-TR"/>
              <a:pPr>
                <a:defRPr/>
              </a:pPr>
              <a:t>‹#›</a:t>
            </a:fld>
            <a:endParaRPr lang="en-US" altLang="tr-TR"/>
          </a:p>
        </p:txBody>
      </p:sp>
    </p:spTree>
    <p:extLst>
      <p:ext uri="{BB962C8B-B14F-4D97-AF65-F5344CB8AC3E}">
        <p14:creationId xmlns:p14="http://schemas.microsoft.com/office/powerpoint/2010/main" val="2871163800"/>
      </p:ext>
    </p:extLst>
  </p:cSld>
  <p:clrMapOvr>
    <a:masterClrMapping/>
  </p:clrMapOvr>
  <p:transition advClick="0" advTm="400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a:lvl1pPr>
          </a:lstStyle>
          <a:p>
            <a:pPr>
              <a:defRPr/>
            </a:pPr>
            <a:fld id="{B5A43C4B-0E42-4F75-94CF-0A6653942818}" type="datetime1">
              <a:rPr lang="tr-TR"/>
              <a:pPr>
                <a:defRPr/>
              </a:pPr>
              <a:t>20.11.2015</a:t>
            </a:fld>
            <a:endParaRPr lang="en-US" dirty="0"/>
          </a:p>
        </p:txBody>
      </p:sp>
      <p:sp>
        <p:nvSpPr>
          <p:cNvPr id="3" name="Footer Placeholder 4"/>
          <p:cNvSpPr>
            <a:spLocks noGrp="1"/>
          </p:cNvSpPr>
          <p:nvPr>
            <p:ph type="ftr" sz="quarter" idx="11"/>
          </p:nvPr>
        </p:nvSpPr>
        <p:spPr/>
        <p:txBody>
          <a:bodyPr/>
          <a:lstStyle>
            <a:lvl1pPr>
              <a:defRPr b="1"/>
            </a:lvl1pPr>
          </a:lstStyle>
          <a:p>
            <a:pPr>
              <a:defRPr/>
            </a:pPr>
            <a:endParaRPr lang="en-US"/>
          </a:p>
        </p:txBody>
      </p:sp>
      <p:sp>
        <p:nvSpPr>
          <p:cNvPr id="4" name="Slide Number Placeholder 5"/>
          <p:cNvSpPr>
            <a:spLocks noGrp="1"/>
          </p:cNvSpPr>
          <p:nvPr>
            <p:ph type="sldNum" sz="quarter" idx="12"/>
          </p:nvPr>
        </p:nvSpPr>
        <p:spPr/>
        <p:txBody>
          <a:bodyPr/>
          <a:lstStyle>
            <a:lvl1pPr>
              <a:defRPr b="1"/>
            </a:lvl1pPr>
          </a:lstStyle>
          <a:p>
            <a:pPr>
              <a:defRPr/>
            </a:pPr>
            <a:fld id="{D82E81FD-0AC6-496F-870C-73712E6E1094}" type="slidenum">
              <a:rPr lang="en-US"/>
              <a:pPr>
                <a:defRPr/>
              </a:pPr>
              <a:t>‹#›</a:t>
            </a:fld>
            <a:endParaRPr lang="en-US" dirty="0"/>
          </a:p>
        </p:txBody>
      </p:sp>
    </p:spTree>
    <p:extLst>
      <p:ext uri="{BB962C8B-B14F-4D97-AF65-F5344CB8AC3E}">
        <p14:creationId xmlns:p14="http://schemas.microsoft.com/office/powerpoint/2010/main" val="4175387050"/>
      </p:ext>
    </p:extLst>
  </p:cSld>
  <p:clrMapOvr>
    <a:masterClrMapping/>
  </p:clrMapOvr>
  <p:transition advClick="0" advTm="400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67997" y="273050"/>
            <a:ext cx="3079343" cy="1162050"/>
          </a:xfrm>
        </p:spPr>
        <p:txBody>
          <a:bodyPr anchor="b"/>
          <a:lstStyle>
            <a:lvl1pPr algn="l">
              <a:defRPr sz="2047" b="1"/>
            </a:lvl1pPr>
          </a:lstStyle>
          <a:p>
            <a:r>
              <a:rPr lang="tr-TR" smtClean="0"/>
              <a:t>Asıl başlık stili için tıklatın</a:t>
            </a:r>
            <a:endParaRPr lang="en-US"/>
          </a:p>
        </p:txBody>
      </p:sp>
      <p:sp>
        <p:nvSpPr>
          <p:cNvPr id="3" name="Content Placeholder 2"/>
          <p:cNvSpPr>
            <a:spLocks noGrp="1"/>
          </p:cNvSpPr>
          <p:nvPr>
            <p:ph idx="1"/>
          </p:nvPr>
        </p:nvSpPr>
        <p:spPr>
          <a:xfrm>
            <a:off x="3659461" y="273057"/>
            <a:ext cx="5232444" cy="5853113"/>
          </a:xfrm>
        </p:spPr>
        <p:txBody>
          <a:bodyPr/>
          <a:lstStyle>
            <a:lvl1pPr>
              <a:defRPr sz="3276"/>
            </a:lvl1pPr>
            <a:lvl2pPr>
              <a:defRPr sz="2866"/>
            </a:lvl2pPr>
            <a:lvl3pPr>
              <a:defRPr sz="2457"/>
            </a:lvl3pPr>
            <a:lvl4pPr>
              <a:defRPr sz="2047"/>
            </a:lvl4pPr>
            <a:lvl5pPr>
              <a:defRPr sz="2047"/>
            </a:lvl5pPr>
            <a:lvl6pPr>
              <a:defRPr sz="2047"/>
            </a:lvl6pPr>
            <a:lvl7pPr>
              <a:defRPr sz="2047"/>
            </a:lvl7pPr>
            <a:lvl8pPr>
              <a:defRPr sz="2047"/>
            </a:lvl8pPr>
            <a:lvl9pPr>
              <a:defRPr sz="2047"/>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67997" y="1435103"/>
            <a:ext cx="3079343" cy="4691063"/>
          </a:xfrm>
        </p:spPr>
        <p:txBody>
          <a:bodyPr/>
          <a:lstStyle>
            <a:lvl1pPr marL="0" indent="0">
              <a:buNone/>
              <a:defRPr sz="1433"/>
            </a:lvl1pPr>
            <a:lvl2pPr marL="467979" indent="0">
              <a:buNone/>
              <a:defRPr sz="1228"/>
            </a:lvl2pPr>
            <a:lvl3pPr marL="935956" indent="0">
              <a:buNone/>
              <a:defRPr sz="1024"/>
            </a:lvl3pPr>
            <a:lvl4pPr marL="1403935" indent="0">
              <a:buNone/>
              <a:defRPr sz="921"/>
            </a:lvl4pPr>
            <a:lvl5pPr marL="1871913" indent="0">
              <a:buNone/>
              <a:defRPr sz="921"/>
            </a:lvl5pPr>
            <a:lvl6pPr marL="2339891" indent="0">
              <a:buNone/>
              <a:defRPr sz="921"/>
            </a:lvl6pPr>
            <a:lvl7pPr marL="2807869" indent="0">
              <a:buNone/>
              <a:defRPr sz="921"/>
            </a:lvl7pPr>
            <a:lvl8pPr marL="3275848" indent="0">
              <a:buNone/>
              <a:defRPr sz="921"/>
            </a:lvl8pPr>
            <a:lvl9pPr marL="3743826" indent="0">
              <a:buNone/>
              <a:defRPr sz="921"/>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b="1"/>
            </a:lvl1pPr>
          </a:lstStyle>
          <a:p>
            <a:pPr>
              <a:defRPr/>
            </a:pPr>
            <a:fld id="{978FE442-625B-4F72-BABB-A67DEF322406}" type="datetime1">
              <a:rPr lang="tr-TR"/>
              <a:pPr>
                <a:defRPr/>
              </a:pPr>
              <a:t>20.11.2015</a:t>
            </a:fld>
            <a:endParaRPr lang="en-US" dirty="0"/>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128F167F-F7B9-4E51-B982-ED1BD62886AC}" type="slidenum">
              <a:rPr lang="en-US"/>
              <a:pPr>
                <a:defRPr/>
              </a:pPr>
              <a:t>‹#›</a:t>
            </a:fld>
            <a:endParaRPr lang="en-US" dirty="0"/>
          </a:p>
        </p:txBody>
      </p:sp>
    </p:spTree>
    <p:extLst>
      <p:ext uri="{BB962C8B-B14F-4D97-AF65-F5344CB8AC3E}">
        <p14:creationId xmlns:p14="http://schemas.microsoft.com/office/powerpoint/2010/main" val="3233798743"/>
      </p:ext>
    </p:extLst>
  </p:cSld>
  <p:clrMapOvr>
    <a:masterClrMapping/>
  </p:clrMapOvr>
  <p:transition advClick="0" advTm="400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834606" y="4800600"/>
            <a:ext cx="5615940" cy="566738"/>
          </a:xfrm>
        </p:spPr>
        <p:txBody>
          <a:bodyPr anchor="b"/>
          <a:lstStyle>
            <a:lvl1pPr algn="l">
              <a:defRPr sz="2047" b="1"/>
            </a:lvl1pPr>
          </a:lstStyle>
          <a:p>
            <a:r>
              <a:rPr lang="tr-TR" smtClean="0"/>
              <a:t>Asıl başlık stili için tıklatın</a:t>
            </a:r>
            <a:endParaRPr lang="en-US"/>
          </a:p>
        </p:txBody>
      </p:sp>
      <p:sp>
        <p:nvSpPr>
          <p:cNvPr id="3" name="Picture Placeholder 2"/>
          <p:cNvSpPr>
            <a:spLocks noGrp="1"/>
          </p:cNvSpPr>
          <p:nvPr>
            <p:ph type="pic" idx="1"/>
          </p:nvPr>
        </p:nvSpPr>
        <p:spPr>
          <a:xfrm>
            <a:off x="1834606" y="612775"/>
            <a:ext cx="5615940" cy="4114800"/>
          </a:xfrm>
        </p:spPr>
        <p:txBody>
          <a:bodyPr rtlCol="0">
            <a:normAutofit/>
          </a:bodyPr>
          <a:lstStyle>
            <a:lvl1pPr marL="0" indent="0">
              <a:buNone/>
              <a:defRPr sz="3276"/>
            </a:lvl1pPr>
            <a:lvl2pPr marL="467979" indent="0">
              <a:buNone/>
              <a:defRPr sz="2866"/>
            </a:lvl2pPr>
            <a:lvl3pPr marL="935956" indent="0">
              <a:buNone/>
              <a:defRPr sz="2457"/>
            </a:lvl3pPr>
            <a:lvl4pPr marL="1403935" indent="0">
              <a:buNone/>
              <a:defRPr sz="2047"/>
            </a:lvl4pPr>
            <a:lvl5pPr marL="1871913" indent="0">
              <a:buNone/>
              <a:defRPr sz="2047"/>
            </a:lvl5pPr>
            <a:lvl6pPr marL="2339891" indent="0">
              <a:buNone/>
              <a:defRPr sz="2047"/>
            </a:lvl6pPr>
            <a:lvl7pPr marL="2807869" indent="0">
              <a:buNone/>
              <a:defRPr sz="2047"/>
            </a:lvl7pPr>
            <a:lvl8pPr marL="3275848" indent="0">
              <a:buNone/>
              <a:defRPr sz="2047"/>
            </a:lvl8pPr>
            <a:lvl9pPr marL="3743826" indent="0">
              <a:buNone/>
              <a:defRPr sz="2047"/>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834606" y="5367338"/>
            <a:ext cx="5615940" cy="804862"/>
          </a:xfrm>
        </p:spPr>
        <p:txBody>
          <a:bodyPr/>
          <a:lstStyle>
            <a:lvl1pPr marL="0" indent="0">
              <a:buNone/>
              <a:defRPr sz="1433"/>
            </a:lvl1pPr>
            <a:lvl2pPr marL="467979" indent="0">
              <a:buNone/>
              <a:defRPr sz="1228"/>
            </a:lvl2pPr>
            <a:lvl3pPr marL="935956" indent="0">
              <a:buNone/>
              <a:defRPr sz="1024"/>
            </a:lvl3pPr>
            <a:lvl4pPr marL="1403935" indent="0">
              <a:buNone/>
              <a:defRPr sz="921"/>
            </a:lvl4pPr>
            <a:lvl5pPr marL="1871913" indent="0">
              <a:buNone/>
              <a:defRPr sz="921"/>
            </a:lvl5pPr>
            <a:lvl6pPr marL="2339891" indent="0">
              <a:buNone/>
              <a:defRPr sz="921"/>
            </a:lvl6pPr>
            <a:lvl7pPr marL="2807869" indent="0">
              <a:buNone/>
              <a:defRPr sz="921"/>
            </a:lvl7pPr>
            <a:lvl8pPr marL="3275848" indent="0">
              <a:buNone/>
              <a:defRPr sz="921"/>
            </a:lvl8pPr>
            <a:lvl9pPr marL="3743826" indent="0">
              <a:buNone/>
              <a:defRPr sz="921"/>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b="1"/>
            </a:lvl1pPr>
          </a:lstStyle>
          <a:p>
            <a:pPr>
              <a:defRPr/>
            </a:pPr>
            <a:fld id="{02019CB1-4E04-42F9-9EC1-48F0B3D4C968}" type="datetime1">
              <a:rPr lang="tr-TR"/>
              <a:pPr>
                <a:defRPr/>
              </a:pPr>
              <a:t>20.11.2015</a:t>
            </a:fld>
            <a:endParaRPr lang="en-US" dirty="0"/>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0D721DF9-41E6-42CE-B288-8D235D320E37}" type="slidenum">
              <a:rPr lang="en-US"/>
              <a:pPr>
                <a:defRPr/>
              </a:pPr>
              <a:t>‹#›</a:t>
            </a:fld>
            <a:endParaRPr lang="en-US" dirty="0"/>
          </a:p>
        </p:txBody>
      </p:sp>
    </p:spTree>
    <p:extLst>
      <p:ext uri="{BB962C8B-B14F-4D97-AF65-F5344CB8AC3E}">
        <p14:creationId xmlns:p14="http://schemas.microsoft.com/office/powerpoint/2010/main" val="1651522692"/>
      </p:ext>
    </p:extLst>
  </p:cSld>
  <p:clrMapOvr>
    <a:masterClrMapping/>
  </p:clrMapOvr>
  <p:transition advClick="0" advTm="4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b="1"/>
            </a:lvl1pPr>
          </a:lstStyle>
          <a:p>
            <a:pPr>
              <a:defRPr/>
            </a:pPr>
            <a:fld id="{E0FC417C-F66B-4E8F-B982-6CF19E1207BB}" type="datetime1">
              <a:rPr lang="tr-TR"/>
              <a:pPr>
                <a:defRPr/>
              </a:pPr>
              <a:t>20.11.2015</a:t>
            </a:fld>
            <a:endParaRPr lang="en-US" dirty="0"/>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C01369B0-28C6-4A63-AE59-68F2F7595F90}" type="slidenum">
              <a:rPr lang="en-US"/>
              <a:pPr>
                <a:defRPr/>
              </a:pPr>
              <a:t>‹#›</a:t>
            </a:fld>
            <a:endParaRPr lang="en-US" dirty="0"/>
          </a:p>
        </p:txBody>
      </p:sp>
    </p:spTree>
    <p:extLst>
      <p:ext uri="{BB962C8B-B14F-4D97-AF65-F5344CB8AC3E}">
        <p14:creationId xmlns:p14="http://schemas.microsoft.com/office/powerpoint/2010/main" val="2781421683"/>
      </p:ext>
    </p:extLst>
  </p:cSld>
  <p:clrMapOvr>
    <a:masterClrMapping/>
  </p:clrMapOvr>
  <p:transition advClick="0" advTm="400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5927" y="274645"/>
            <a:ext cx="2105978"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67995" y="274645"/>
            <a:ext cx="6161934"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b="1"/>
            </a:lvl1pPr>
          </a:lstStyle>
          <a:p>
            <a:pPr>
              <a:defRPr/>
            </a:pPr>
            <a:fld id="{007BE9A3-1187-4C0D-97D6-6EE1AED2CF26}" type="datetime1">
              <a:rPr lang="tr-TR"/>
              <a:pPr>
                <a:defRPr/>
              </a:pPr>
              <a:t>20.11.2015</a:t>
            </a:fld>
            <a:endParaRPr lang="en-US" dirty="0"/>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DBB321EE-65E8-40AB-9D03-10D3ADC97B9F}" type="slidenum">
              <a:rPr lang="en-US"/>
              <a:pPr>
                <a:defRPr/>
              </a:pPr>
              <a:t>‹#›</a:t>
            </a:fld>
            <a:endParaRPr lang="en-US" dirty="0"/>
          </a:p>
        </p:txBody>
      </p:sp>
    </p:spTree>
    <p:extLst>
      <p:ext uri="{BB962C8B-B14F-4D97-AF65-F5344CB8AC3E}">
        <p14:creationId xmlns:p14="http://schemas.microsoft.com/office/powerpoint/2010/main" val="2376164825"/>
      </p:ext>
    </p:extLst>
  </p:cSld>
  <p:clrMapOvr>
    <a:masterClrMapping/>
  </p:clrMapOvr>
  <p:transition advClick="0" advTm="400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01993" y="2130426"/>
            <a:ext cx="7955915"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403985" y="3886200"/>
            <a:ext cx="655193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11/20/2015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874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01993" y="2130426"/>
            <a:ext cx="7955915"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403985" y="3886200"/>
            <a:ext cx="655193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fld id="{75F7DF3F-55EE-4DAE-B5A0-5D83E8D66038}" type="datetime1">
              <a:rPr lang="tr-TR" smtClean="0">
                <a:solidFill>
                  <a:prstClr val="black">
                    <a:tint val="75000"/>
                  </a:prstClr>
                </a:solidFill>
              </a:rPr>
              <a:pPr/>
              <a:t>20.11.2015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69FA0D1-DEE6-FA4B-AF71-8F5B3360E0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7321360"/>
      </p:ext>
    </p:extLst>
  </p:cSld>
  <p:clrMapOvr>
    <a:masterClrMapping/>
  </p:clrMapOvr>
  <p:transition advClick="0" advTm="400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3FDD2F0D-04D3-4F00-849F-3A42C240DF63}" type="datetime1">
              <a:rPr lang="tr-TR" smtClean="0">
                <a:solidFill>
                  <a:prstClr val="black">
                    <a:tint val="75000"/>
                  </a:prstClr>
                </a:solidFill>
              </a:rPr>
              <a:pPr/>
              <a:t>20.11.2015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97966" y="6356351"/>
            <a:ext cx="2071650" cy="365125"/>
          </a:xfrm>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197966" y="6308725"/>
            <a:ext cx="2071650" cy="360040"/>
          </a:xfrm>
        </p:spPr>
        <p:txBody>
          <a:bodyPr/>
          <a:lstStyle>
            <a:lvl1pPr>
              <a:defRPr/>
            </a:lvl1pPr>
          </a:lstStyle>
          <a:p>
            <a:fld id="{D69FA0D1-DEE6-FA4B-AF71-8F5B3360E0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4063260"/>
      </p:ext>
    </p:extLst>
  </p:cSld>
  <p:clrMapOvr>
    <a:masterClrMapping/>
  </p:clrMapOvr>
  <p:transition advClick="0" advTm="400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39368" y="4406901"/>
            <a:ext cx="7955915"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39368" y="2906713"/>
            <a:ext cx="795591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fld id="{55AE5ED0-583C-4E8E-952B-3E69D7D5661E}" type="datetime1">
              <a:rPr lang="tr-TR" smtClean="0">
                <a:solidFill>
                  <a:prstClr val="black">
                    <a:tint val="75000"/>
                  </a:prstClr>
                </a:solidFill>
              </a:rPr>
              <a:pPr/>
              <a:t>20.11.2015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69FA0D1-DEE6-FA4B-AF71-8F5B3360E0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4025506"/>
      </p:ext>
    </p:extLst>
  </p:cSld>
  <p:clrMapOvr>
    <a:masterClrMapping/>
  </p:clrMapOvr>
  <p:transition advClick="0" advTm="400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67995" y="1600201"/>
            <a:ext cx="413395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757949" y="1600201"/>
            <a:ext cx="413395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fld id="{A047AE5F-C3D8-4E70-B27F-06F1985A72AD}" type="datetime1">
              <a:rPr lang="tr-TR" smtClean="0">
                <a:solidFill>
                  <a:prstClr val="black">
                    <a:tint val="75000"/>
                  </a:prstClr>
                </a:solidFill>
              </a:rPr>
              <a:pPr/>
              <a:t>20.11.2015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69FA0D1-DEE6-FA4B-AF71-8F5B3360E0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3371684"/>
      </p:ext>
    </p:extLst>
  </p:cSld>
  <p:clrMapOvr>
    <a:masterClrMapping/>
  </p:clrMapOvr>
  <p:transition advClick="0" advTm="4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67995" y="1600206"/>
            <a:ext cx="4133956" cy="4525963"/>
          </a:xfrm>
        </p:spPr>
        <p:txBody>
          <a:bodyPr/>
          <a:lstStyle>
            <a:lvl1pPr>
              <a:defRPr sz="2866"/>
            </a:lvl1pPr>
            <a:lvl2pPr>
              <a:defRPr sz="2457"/>
            </a:lvl2pPr>
            <a:lvl3pPr>
              <a:defRPr sz="2047"/>
            </a:lvl3pPr>
            <a:lvl4pPr>
              <a:defRPr sz="1842"/>
            </a:lvl4pPr>
            <a:lvl5pPr>
              <a:defRPr sz="1842"/>
            </a:lvl5pPr>
            <a:lvl6pPr>
              <a:defRPr sz="1842"/>
            </a:lvl6pPr>
            <a:lvl7pPr>
              <a:defRPr sz="1842"/>
            </a:lvl7pPr>
            <a:lvl8pPr>
              <a:defRPr sz="1842"/>
            </a:lvl8pPr>
            <a:lvl9pPr>
              <a:defRPr sz="1842"/>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757949" y="1600206"/>
            <a:ext cx="4133956" cy="4525963"/>
          </a:xfrm>
        </p:spPr>
        <p:txBody>
          <a:bodyPr/>
          <a:lstStyle>
            <a:lvl1pPr>
              <a:defRPr sz="2866"/>
            </a:lvl1pPr>
            <a:lvl2pPr>
              <a:defRPr sz="2457"/>
            </a:lvl2pPr>
            <a:lvl3pPr>
              <a:defRPr sz="2047"/>
            </a:lvl3pPr>
            <a:lvl4pPr>
              <a:defRPr sz="1842"/>
            </a:lvl4pPr>
            <a:lvl5pPr>
              <a:defRPr sz="1842"/>
            </a:lvl5pPr>
            <a:lvl6pPr>
              <a:defRPr sz="1842"/>
            </a:lvl6pPr>
            <a:lvl7pPr>
              <a:defRPr sz="1842"/>
            </a:lvl7pPr>
            <a:lvl8pPr>
              <a:defRPr sz="1842"/>
            </a:lvl8pPr>
            <a:lvl9pPr>
              <a:defRPr sz="1842"/>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fld id="{48E374BF-4D69-42A0-9AB8-8CB8DC76E06B}" type="datetime1">
              <a:rPr lang="tr-TR"/>
              <a:pPr>
                <a:defRPr/>
              </a:pPr>
              <a:t>20.11.2015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1191DD-3A46-4825-BED2-801277E8764D}" type="slidenum">
              <a:rPr lang="en-US" altLang="tr-TR"/>
              <a:pPr>
                <a:defRPr/>
              </a:pPr>
              <a:t>‹#›</a:t>
            </a:fld>
            <a:endParaRPr lang="en-US" altLang="tr-TR"/>
          </a:p>
        </p:txBody>
      </p:sp>
    </p:spTree>
    <p:extLst>
      <p:ext uri="{BB962C8B-B14F-4D97-AF65-F5344CB8AC3E}">
        <p14:creationId xmlns:p14="http://schemas.microsoft.com/office/powerpoint/2010/main" val="4166426154"/>
      </p:ext>
    </p:extLst>
  </p:cSld>
  <p:clrMapOvr>
    <a:masterClrMapping/>
  </p:clrMapOvr>
  <p:transition advClick="0" advTm="400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67995" y="1535113"/>
            <a:ext cx="41355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67995" y="2174875"/>
            <a:ext cx="41355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754700" y="1535113"/>
            <a:ext cx="413720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700" y="2174875"/>
            <a:ext cx="413720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fld id="{2141C050-1819-4CF9-B564-440FB23539EF}" type="datetime1">
              <a:rPr lang="tr-TR" smtClean="0">
                <a:solidFill>
                  <a:prstClr val="black">
                    <a:tint val="75000"/>
                  </a:prstClr>
                </a:solidFill>
              </a:rPr>
              <a:pPr/>
              <a:t>20.11.2015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69FA0D1-DEE6-FA4B-AF71-8F5B3360E0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3151351"/>
      </p:ext>
    </p:extLst>
  </p:cSld>
  <p:clrMapOvr>
    <a:masterClrMapping/>
  </p:clrMapOvr>
  <p:transition advClick="0" advTm="400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fld id="{2F135946-43BB-4F7C-9A05-3C86C0C0E8B8}" type="datetime1">
              <a:rPr lang="tr-TR" smtClean="0">
                <a:solidFill>
                  <a:prstClr val="black">
                    <a:tint val="75000"/>
                  </a:prstClr>
                </a:solidFill>
              </a:rPr>
              <a:pPr/>
              <a:t>20.11.2015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D69FA0D1-DEE6-FA4B-AF71-8F5B3360E0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295509"/>
      </p:ext>
    </p:extLst>
  </p:cSld>
  <p:clrMapOvr>
    <a:masterClrMapping/>
  </p:clrMapOvr>
  <p:transition advClick="0" advTm="400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2940466-3DED-4C69-8E92-08796CC49EE1}" type="datetime1">
              <a:rPr lang="tr-TR" smtClean="0">
                <a:solidFill>
                  <a:prstClr val="black">
                    <a:tint val="75000"/>
                  </a:prstClr>
                </a:solidFill>
              </a:rPr>
              <a:pPr/>
              <a:t>20.11.2015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69FA0D1-DEE6-FA4B-AF71-8F5B3360E0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423216"/>
      </p:ext>
    </p:extLst>
  </p:cSld>
  <p:clrMapOvr>
    <a:masterClrMapping/>
  </p:clrMapOvr>
  <p:transition advClick="0" advTm="400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67995" y="273050"/>
            <a:ext cx="307934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659461" y="273051"/>
            <a:ext cx="52324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67995" y="1435101"/>
            <a:ext cx="307934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fld id="{E2EF2DA4-6D87-40A8-9820-A2124295FA6D}" type="datetime1">
              <a:rPr lang="tr-TR" smtClean="0">
                <a:solidFill>
                  <a:prstClr val="black">
                    <a:tint val="75000"/>
                  </a:prstClr>
                </a:solidFill>
              </a:rPr>
              <a:pPr/>
              <a:t>20.11.2015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69FA0D1-DEE6-FA4B-AF71-8F5B3360E0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2931791"/>
      </p:ext>
    </p:extLst>
  </p:cSld>
  <p:clrMapOvr>
    <a:masterClrMapping/>
  </p:clrMapOvr>
  <p:transition advClick="0" advTm="400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834606" y="4800600"/>
            <a:ext cx="561594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834606" y="612775"/>
            <a:ext cx="561594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smtClean="0"/>
              <a:t>Resim eklemek için simgeyi tıklatın</a:t>
            </a:r>
            <a:endParaRPr lang="en-US" noProof="0" dirty="0"/>
          </a:p>
        </p:txBody>
      </p:sp>
      <p:sp>
        <p:nvSpPr>
          <p:cNvPr id="4" name="Text Placeholder 3"/>
          <p:cNvSpPr>
            <a:spLocks noGrp="1"/>
          </p:cNvSpPr>
          <p:nvPr>
            <p:ph type="body" sz="half" idx="2"/>
          </p:nvPr>
        </p:nvSpPr>
        <p:spPr>
          <a:xfrm>
            <a:off x="1834606" y="5367338"/>
            <a:ext cx="56159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fld id="{35EEA2A5-4CD8-47F9-960A-B0347D853DF3}" type="datetime1">
              <a:rPr lang="tr-TR" smtClean="0">
                <a:solidFill>
                  <a:prstClr val="black">
                    <a:tint val="75000"/>
                  </a:prstClr>
                </a:solidFill>
              </a:rPr>
              <a:pPr/>
              <a:t>20.11.2015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69FA0D1-DEE6-FA4B-AF71-8F5B3360E0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8507669"/>
      </p:ext>
    </p:extLst>
  </p:cSld>
  <p:clrMapOvr>
    <a:masterClrMapping/>
  </p:clrMapOvr>
  <p:transition advClick="0" advTm="400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29DCD7A6-9E3A-43C1-9F39-F2965ECDB5D7}" type="datetime1">
              <a:rPr lang="tr-TR" smtClean="0">
                <a:solidFill>
                  <a:prstClr val="black">
                    <a:tint val="75000"/>
                  </a:prstClr>
                </a:solidFill>
              </a:rPr>
              <a:pPr/>
              <a:t>20.11.2015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69FA0D1-DEE6-FA4B-AF71-8F5B3360E0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241439"/>
      </p:ext>
    </p:extLst>
  </p:cSld>
  <p:clrMapOvr>
    <a:masterClrMapping/>
  </p:clrMapOvr>
  <p:transition advClick="0" advTm="400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5927" y="274639"/>
            <a:ext cx="2105978"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67995" y="274639"/>
            <a:ext cx="6161934"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6B9E8AA5-0F34-45CA-81BF-033461F86D95}" type="datetime1">
              <a:rPr lang="tr-TR" smtClean="0">
                <a:solidFill>
                  <a:prstClr val="black">
                    <a:tint val="75000"/>
                  </a:prstClr>
                </a:solidFill>
              </a:rPr>
              <a:pPr/>
              <a:t>20.11.2015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69FA0D1-DEE6-FA4B-AF71-8F5B3360E0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1215725"/>
      </p:ext>
    </p:extLst>
  </p:cSld>
  <p:clrMapOvr>
    <a:masterClrMapping/>
  </p:clrMapOvr>
  <p:transition advClick="0" advTm="4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67995" y="1535113"/>
            <a:ext cx="4135581" cy="639762"/>
          </a:xfrm>
        </p:spPr>
        <p:txBody>
          <a:bodyPr anchor="b"/>
          <a:lstStyle>
            <a:lvl1pPr marL="0" indent="0">
              <a:buNone/>
              <a:defRPr sz="2457" b="1"/>
            </a:lvl1pPr>
            <a:lvl2pPr marL="467979" indent="0">
              <a:buNone/>
              <a:defRPr sz="2047" b="1"/>
            </a:lvl2pPr>
            <a:lvl3pPr marL="935956" indent="0">
              <a:buNone/>
              <a:defRPr sz="1842" b="1"/>
            </a:lvl3pPr>
            <a:lvl4pPr marL="1403935" indent="0">
              <a:buNone/>
              <a:defRPr sz="1638" b="1"/>
            </a:lvl4pPr>
            <a:lvl5pPr marL="1871913" indent="0">
              <a:buNone/>
              <a:defRPr sz="1638" b="1"/>
            </a:lvl5pPr>
            <a:lvl6pPr marL="2339891" indent="0">
              <a:buNone/>
              <a:defRPr sz="1638" b="1"/>
            </a:lvl6pPr>
            <a:lvl7pPr marL="2807869" indent="0">
              <a:buNone/>
              <a:defRPr sz="1638" b="1"/>
            </a:lvl7pPr>
            <a:lvl8pPr marL="3275848" indent="0">
              <a:buNone/>
              <a:defRPr sz="1638" b="1"/>
            </a:lvl8pPr>
            <a:lvl9pPr marL="3743826" indent="0">
              <a:buNone/>
              <a:defRPr sz="1638" b="1"/>
            </a:lvl9pPr>
          </a:lstStyle>
          <a:p>
            <a:pPr lvl="0"/>
            <a:r>
              <a:rPr lang="tr-TR" smtClean="0"/>
              <a:t>Asıl metin stillerini düzenlemek için tıklatın</a:t>
            </a:r>
          </a:p>
        </p:txBody>
      </p:sp>
      <p:sp>
        <p:nvSpPr>
          <p:cNvPr id="4" name="Content Placeholder 3"/>
          <p:cNvSpPr>
            <a:spLocks noGrp="1"/>
          </p:cNvSpPr>
          <p:nvPr>
            <p:ph sz="half" idx="2"/>
          </p:nvPr>
        </p:nvSpPr>
        <p:spPr>
          <a:xfrm>
            <a:off x="467995" y="2174875"/>
            <a:ext cx="4135581" cy="3951288"/>
          </a:xfrm>
        </p:spPr>
        <p:txBody>
          <a:bodyPr/>
          <a:lstStyle>
            <a:lvl1pPr>
              <a:defRPr sz="2457"/>
            </a:lvl1pPr>
            <a:lvl2pPr>
              <a:defRPr sz="2047"/>
            </a:lvl2pPr>
            <a:lvl3pPr>
              <a:defRPr sz="1842"/>
            </a:lvl3pPr>
            <a:lvl4pPr>
              <a:defRPr sz="1638"/>
            </a:lvl4pPr>
            <a:lvl5pPr>
              <a:defRPr sz="1638"/>
            </a:lvl5pPr>
            <a:lvl6pPr>
              <a:defRPr sz="1638"/>
            </a:lvl6pPr>
            <a:lvl7pPr>
              <a:defRPr sz="1638"/>
            </a:lvl7pPr>
            <a:lvl8pPr>
              <a:defRPr sz="1638"/>
            </a:lvl8pPr>
            <a:lvl9pPr>
              <a:defRPr sz="1638"/>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754703" y="1535113"/>
            <a:ext cx="4137206" cy="639762"/>
          </a:xfrm>
        </p:spPr>
        <p:txBody>
          <a:bodyPr anchor="b"/>
          <a:lstStyle>
            <a:lvl1pPr marL="0" indent="0">
              <a:buNone/>
              <a:defRPr sz="2457" b="1"/>
            </a:lvl1pPr>
            <a:lvl2pPr marL="467979" indent="0">
              <a:buNone/>
              <a:defRPr sz="2047" b="1"/>
            </a:lvl2pPr>
            <a:lvl3pPr marL="935956" indent="0">
              <a:buNone/>
              <a:defRPr sz="1842" b="1"/>
            </a:lvl3pPr>
            <a:lvl4pPr marL="1403935" indent="0">
              <a:buNone/>
              <a:defRPr sz="1638" b="1"/>
            </a:lvl4pPr>
            <a:lvl5pPr marL="1871913" indent="0">
              <a:buNone/>
              <a:defRPr sz="1638" b="1"/>
            </a:lvl5pPr>
            <a:lvl6pPr marL="2339891" indent="0">
              <a:buNone/>
              <a:defRPr sz="1638" b="1"/>
            </a:lvl6pPr>
            <a:lvl7pPr marL="2807869" indent="0">
              <a:buNone/>
              <a:defRPr sz="1638" b="1"/>
            </a:lvl7pPr>
            <a:lvl8pPr marL="3275848" indent="0">
              <a:buNone/>
              <a:defRPr sz="1638" b="1"/>
            </a:lvl8pPr>
            <a:lvl9pPr marL="3743826" indent="0">
              <a:buNone/>
              <a:defRPr sz="1638"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703" y="2174875"/>
            <a:ext cx="4137206" cy="3951288"/>
          </a:xfrm>
        </p:spPr>
        <p:txBody>
          <a:bodyPr/>
          <a:lstStyle>
            <a:lvl1pPr>
              <a:defRPr sz="2457"/>
            </a:lvl1pPr>
            <a:lvl2pPr>
              <a:defRPr sz="2047"/>
            </a:lvl2pPr>
            <a:lvl3pPr>
              <a:defRPr sz="1842"/>
            </a:lvl3pPr>
            <a:lvl4pPr>
              <a:defRPr sz="1638"/>
            </a:lvl4pPr>
            <a:lvl5pPr>
              <a:defRPr sz="1638"/>
            </a:lvl5pPr>
            <a:lvl6pPr>
              <a:defRPr sz="1638"/>
            </a:lvl6pPr>
            <a:lvl7pPr>
              <a:defRPr sz="1638"/>
            </a:lvl7pPr>
            <a:lvl8pPr>
              <a:defRPr sz="1638"/>
            </a:lvl8pPr>
            <a:lvl9pPr>
              <a:defRPr sz="1638"/>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fld id="{9540AE40-5669-4986-AAA9-CC7ED2D71BF7}" type="datetime1">
              <a:rPr lang="tr-TR"/>
              <a:pPr>
                <a:defRPr/>
              </a:pPr>
              <a:t>20.11.2015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14627A-BAB9-4722-B20C-AE066A34236E}" type="slidenum">
              <a:rPr lang="en-US" altLang="tr-TR"/>
              <a:pPr>
                <a:defRPr/>
              </a:pPr>
              <a:t>‹#›</a:t>
            </a:fld>
            <a:endParaRPr lang="en-US" altLang="tr-TR"/>
          </a:p>
        </p:txBody>
      </p:sp>
    </p:spTree>
    <p:extLst>
      <p:ext uri="{BB962C8B-B14F-4D97-AF65-F5344CB8AC3E}">
        <p14:creationId xmlns:p14="http://schemas.microsoft.com/office/powerpoint/2010/main" val="737508241"/>
      </p:ext>
    </p:extLst>
  </p:cSld>
  <p:clrMapOvr>
    <a:masterClrMapping/>
  </p:clrMapOvr>
  <p:transition advClick="0" advTm="4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fld id="{DF0A3326-0765-4A07-81EA-49208B87F12B}" type="datetime1">
              <a:rPr lang="tr-TR"/>
              <a:pPr>
                <a:defRPr/>
              </a:pPr>
              <a:t>20.11.2015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C932AB-DB64-410D-97B8-6E1A4351432A}" type="slidenum">
              <a:rPr lang="en-US" altLang="tr-TR"/>
              <a:pPr>
                <a:defRPr/>
              </a:pPr>
              <a:t>‹#›</a:t>
            </a:fld>
            <a:endParaRPr lang="en-US" altLang="tr-TR"/>
          </a:p>
        </p:txBody>
      </p:sp>
    </p:spTree>
    <p:extLst>
      <p:ext uri="{BB962C8B-B14F-4D97-AF65-F5344CB8AC3E}">
        <p14:creationId xmlns:p14="http://schemas.microsoft.com/office/powerpoint/2010/main" val="147562093"/>
      </p:ext>
    </p:extLst>
  </p:cSld>
  <p:clrMapOvr>
    <a:masterClrMapping/>
  </p:clrMapOvr>
  <p:transition advClick="0" advTm="4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59B101-548C-4857-87FF-95C4E01B970E}" type="datetime1">
              <a:rPr lang="tr-TR"/>
              <a:pPr>
                <a:defRPr/>
              </a:pPr>
              <a:t>20.11.2015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8D398A-83AA-4E19-9454-12799468099E}" type="slidenum">
              <a:rPr lang="en-US" altLang="tr-TR"/>
              <a:pPr>
                <a:defRPr/>
              </a:pPr>
              <a:t>‹#›</a:t>
            </a:fld>
            <a:endParaRPr lang="en-US" altLang="tr-TR"/>
          </a:p>
        </p:txBody>
      </p:sp>
    </p:spTree>
    <p:extLst>
      <p:ext uri="{BB962C8B-B14F-4D97-AF65-F5344CB8AC3E}">
        <p14:creationId xmlns:p14="http://schemas.microsoft.com/office/powerpoint/2010/main" val="983430868"/>
      </p:ext>
    </p:extLst>
  </p:cSld>
  <p:clrMapOvr>
    <a:masterClrMapping/>
  </p:clrMapOvr>
  <p:transition advClick="0" advTm="4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67997" y="273050"/>
            <a:ext cx="3079343" cy="1162050"/>
          </a:xfrm>
        </p:spPr>
        <p:txBody>
          <a:bodyPr anchor="b"/>
          <a:lstStyle>
            <a:lvl1pPr algn="l">
              <a:defRPr sz="2047" b="1"/>
            </a:lvl1pPr>
          </a:lstStyle>
          <a:p>
            <a:r>
              <a:rPr lang="tr-TR" smtClean="0"/>
              <a:t>Asıl başlık stili için tıklatın</a:t>
            </a:r>
            <a:endParaRPr lang="en-US"/>
          </a:p>
        </p:txBody>
      </p:sp>
      <p:sp>
        <p:nvSpPr>
          <p:cNvPr id="3" name="Content Placeholder 2"/>
          <p:cNvSpPr>
            <a:spLocks noGrp="1"/>
          </p:cNvSpPr>
          <p:nvPr>
            <p:ph idx="1"/>
          </p:nvPr>
        </p:nvSpPr>
        <p:spPr>
          <a:xfrm>
            <a:off x="3659461" y="273057"/>
            <a:ext cx="5232444" cy="5853113"/>
          </a:xfrm>
        </p:spPr>
        <p:txBody>
          <a:bodyPr/>
          <a:lstStyle>
            <a:lvl1pPr>
              <a:defRPr sz="3276"/>
            </a:lvl1pPr>
            <a:lvl2pPr>
              <a:defRPr sz="2866"/>
            </a:lvl2pPr>
            <a:lvl3pPr>
              <a:defRPr sz="2457"/>
            </a:lvl3pPr>
            <a:lvl4pPr>
              <a:defRPr sz="2047"/>
            </a:lvl4pPr>
            <a:lvl5pPr>
              <a:defRPr sz="2047"/>
            </a:lvl5pPr>
            <a:lvl6pPr>
              <a:defRPr sz="2047"/>
            </a:lvl6pPr>
            <a:lvl7pPr>
              <a:defRPr sz="2047"/>
            </a:lvl7pPr>
            <a:lvl8pPr>
              <a:defRPr sz="2047"/>
            </a:lvl8pPr>
            <a:lvl9pPr>
              <a:defRPr sz="2047"/>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67997" y="1435103"/>
            <a:ext cx="3079343" cy="4691063"/>
          </a:xfrm>
        </p:spPr>
        <p:txBody>
          <a:bodyPr/>
          <a:lstStyle>
            <a:lvl1pPr marL="0" indent="0">
              <a:buNone/>
              <a:defRPr sz="1433"/>
            </a:lvl1pPr>
            <a:lvl2pPr marL="467979" indent="0">
              <a:buNone/>
              <a:defRPr sz="1228"/>
            </a:lvl2pPr>
            <a:lvl3pPr marL="935956" indent="0">
              <a:buNone/>
              <a:defRPr sz="1024"/>
            </a:lvl3pPr>
            <a:lvl4pPr marL="1403935" indent="0">
              <a:buNone/>
              <a:defRPr sz="921"/>
            </a:lvl4pPr>
            <a:lvl5pPr marL="1871913" indent="0">
              <a:buNone/>
              <a:defRPr sz="921"/>
            </a:lvl5pPr>
            <a:lvl6pPr marL="2339891" indent="0">
              <a:buNone/>
              <a:defRPr sz="921"/>
            </a:lvl6pPr>
            <a:lvl7pPr marL="2807869" indent="0">
              <a:buNone/>
              <a:defRPr sz="921"/>
            </a:lvl7pPr>
            <a:lvl8pPr marL="3275848" indent="0">
              <a:buNone/>
              <a:defRPr sz="921"/>
            </a:lvl8pPr>
            <a:lvl9pPr marL="3743826" indent="0">
              <a:buNone/>
              <a:defRPr sz="921"/>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F15508CF-8FC7-4912-BF53-BB183288F982}" type="datetime1">
              <a:rPr lang="tr-TR"/>
              <a:pPr>
                <a:defRPr/>
              </a:pPr>
              <a:t>20.11.2015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99072C-E14E-45B9-967B-05F4DDDDE163}" type="slidenum">
              <a:rPr lang="en-US" altLang="tr-TR"/>
              <a:pPr>
                <a:defRPr/>
              </a:pPr>
              <a:t>‹#›</a:t>
            </a:fld>
            <a:endParaRPr lang="en-US" altLang="tr-TR"/>
          </a:p>
        </p:txBody>
      </p:sp>
    </p:spTree>
    <p:extLst>
      <p:ext uri="{BB962C8B-B14F-4D97-AF65-F5344CB8AC3E}">
        <p14:creationId xmlns:p14="http://schemas.microsoft.com/office/powerpoint/2010/main" val="2899902401"/>
      </p:ext>
    </p:extLst>
  </p:cSld>
  <p:clrMapOvr>
    <a:masterClrMapping/>
  </p:clrMapOvr>
  <p:transition advClick="0" advTm="4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834606" y="4800600"/>
            <a:ext cx="5615940" cy="566738"/>
          </a:xfrm>
        </p:spPr>
        <p:txBody>
          <a:bodyPr anchor="b"/>
          <a:lstStyle>
            <a:lvl1pPr algn="l">
              <a:defRPr sz="2047" b="1"/>
            </a:lvl1pPr>
          </a:lstStyle>
          <a:p>
            <a:r>
              <a:rPr lang="tr-TR" smtClean="0"/>
              <a:t>Asıl başlık stili için tıklatın</a:t>
            </a:r>
            <a:endParaRPr lang="en-US"/>
          </a:p>
        </p:txBody>
      </p:sp>
      <p:sp>
        <p:nvSpPr>
          <p:cNvPr id="3" name="Picture Placeholder 2"/>
          <p:cNvSpPr>
            <a:spLocks noGrp="1"/>
          </p:cNvSpPr>
          <p:nvPr>
            <p:ph type="pic" idx="1"/>
          </p:nvPr>
        </p:nvSpPr>
        <p:spPr>
          <a:xfrm>
            <a:off x="1834606" y="612775"/>
            <a:ext cx="5615940" cy="4114800"/>
          </a:xfrm>
        </p:spPr>
        <p:txBody>
          <a:bodyPr rtlCol="0">
            <a:normAutofit/>
          </a:bodyPr>
          <a:lstStyle>
            <a:lvl1pPr marL="0" indent="0">
              <a:buNone/>
              <a:defRPr sz="3276"/>
            </a:lvl1pPr>
            <a:lvl2pPr marL="467979" indent="0">
              <a:buNone/>
              <a:defRPr sz="2866"/>
            </a:lvl2pPr>
            <a:lvl3pPr marL="935956" indent="0">
              <a:buNone/>
              <a:defRPr sz="2457"/>
            </a:lvl3pPr>
            <a:lvl4pPr marL="1403935" indent="0">
              <a:buNone/>
              <a:defRPr sz="2047"/>
            </a:lvl4pPr>
            <a:lvl5pPr marL="1871913" indent="0">
              <a:buNone/>
              <a:defRPr sz="2047"/>
            </a:lvl5pPr>
            <a:lvl6pPr marL="2339891" indent="0">
              <a:buNone/>
              <a:defRPr sz="2047"/>
            </a:lvl6pPr>
            <a:lvl7pPr marL="2807869" indent="0">
              <a:buNone/>
              <a:defRPr sz="2047"/>
            </a:lvl7pPr>
            <a:lvl8pPr marL="3275848" indent="0">
              <a:buNone/>
              <a:defRPr sz="2047"/>
            </a:lvl8pPr>
            <a:lvl9pPr marL="3743826" indent="0">
              <a:buNone/>
              <a:defRPr sz="2047"/>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834606" y="5367338"/>
            <a:ext cx="5615940" cy="804862"/>
          </a:xfrm>
        </p:spPr>
        <p:txBody>
          <a:bodyPr/>
          <a:lstStyle>
            <a:lvl1pPr marL="0" indent="0">
              <a:buNone/>
              <a:defRPr sz="1433"/>
            </a:lvl1pPr>
            <a:lvl2pPr marL="467979" indent="0">
              <a:buNone/>
              <a:defRPr sz="1228"/>
            </a:lvl2pPr>
            <a:lvl3pPr marL="935956" indent="0">
              <a:buNone/>
              <a:defRPr sz="1024"/>
            </a:lvl3pPr>
            <a:lvl4pPr marL="1403935" indent="0">
              <a:buNone/>
              <a:defRPr sz="921"/>
            </a:lvl4pPr>
            <a:lvl5pPr marL="1871913" indent="0">
              <a:buNone/>
              <a:defRPr sz="921"/>
            </a:lvl5pPr>
            <a:lvl6pPr marL="2339891" indent="0">
              <a:buNone/>
              <a:defRPr sz="921"/>
            </a:lvl6pPr>
            <a:lvl7pPr marL="2807869" indent="0">
              <a:buNone/>
              <a:defRPr sz="921"/>
            </a:lvl7pPr>
            <a:lvl8pPr marL="3275848" indent="0">
              <a:buNone/>
              <a:defRPr sz="921"/>
            </a:lvl8pPr>
            <a:lvl9pPr marL="3743826" indent="0">
              <a:buNone/>
              <a:defRPr sz="921"/>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965E7796-265F-415E-AE8F-E5A81FF089F9}" type="datetime1">
              <a:rPr lang="tr-TR"/>
              <a:pPr>
                <a:defRPr/>
              </a:pPr>
              <a:t>20.11.2015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5D2412-04E4-4CA9-ABEC-372D0C7C062D}" type="slidenum">
              <a:rPr lang="en-US" altLang="tr-TR"/>
              <a:pPr>
                <a:defRPr/>
              </a:pPr>
              <a:t>‹#›</a:t>
            </a:fld>
            <a:endParaRPr lang="en-US" altLang="tr-TR"/>
          </a:p>
        </p:txBody>
      </p:sp>
    </p:spTree>
    <p:extLst>
      <p:ext uri="{BB962C8B-B14F-4D97-AF65-F5344CB8AC3E}">
        <p14:creationId xmlns:p14="http://schemas.microsoft.com/office/powerpoint/2010/main" val="230872512"/>
      </p:ext>
    </p:extLst>
  </p:cSld>
  <p:clrMapOvr>
    <a:masterClrMapping/>
  </p:clrMapOvr>
  <p:transition advClick="0" advTm="4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7995" y="274638"/>
            <a:ext cx="84239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467995" y="1600206"/>
            <a:ext cx="842391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67995" y="6356357"/>
            <a:ext cx="2183977" cy="365125"/>
          </a:xfrm>
          <a:prstGeom prst="rect">
            <a:avLst/>
          </a:prstGeom>
        </p:spPr>
        <p:txBody>
          <a:bodyPr vert="horz" lIns="91440" tIns="45720" rIns="91440" bIns="45720" rtlCol="0" anchor="ctr"/>
          <a:lstStyle>
            <a:lvl1pPr algn="l" eaLnBrk="1" fontAlgn="auto" hangingPunct="1">
              <a:spcBef>
                <a:spcPts val="0"/>
              </a:spcBef>
              <a:spcAft>
                <a:spcPts val="0"/>
              </a:spcAft>
              <a:defRPr sz="1228" b="0">
                <a:solidFill>
                  <a:schemeClr val="tx1">
                    <a:tint val="75000"/>
                  </a:schemeClr>
                </a:solidFill>
                <a:latin typeface="+mn-lt"/>
              </a:defRPr>
            </a:lvl1pPr>
          </a:lstStyle>
          <a:p>
            <a:pPr>
              <a:defRPr/>
            </a:pPr>
            <a:fld id="{3578E5CB-9B15-40A8-BCC3-169A168EA5E9}" type="datetime1">
              <a:rPr lang="tr-TR"/>
              <a:pPr>
                <a:defRPr/>
              </a:pPr>
              <a:t>20.11.2015</a:t>
            </a:fld>
            <a:endParaRPr lang="en-US" dirty="0"/>
          </a:p>
        </p:txBody>
      </p:sp>
      <p:sp>
        <p:nvSpPr>
          <p:cNvPr id="5" name="Footer Placeholder 4"/>
          <p:cNvSpPr>
            <a:spLocks noGrp="1"/>
          </p:cNvSpPr>
          <p:nvPr>
            <p:ph type="ftr" sz="quarter" idx="3"/>
          </p:nvPr>
        </p:nvSpPr>
        <p:spPr>
          <a:xfrm>
            <a:off x="3197966" y="6356357"/>
            <a:ext cx="2963968" cy="365125"/>
          </a:xfrm>
          <a:prstGeom prst="rect">
            <a:avLst/>
          </a:prstGeom>
        </p:spPr>
        <p:txBody>
          <a:bodyPr vert="horz" lIns="91440" tIns="45720" rIns="91440" bIns="45720" rtlCol="0" anchor="ctr"/>
          <a:lstStyle>
            <a:lvl1pPr algn="ctr" eaLnBrk="1" fontAlgn="auto" hangingPunct="1">
              <a:spcBef>
                <a:spcPts val="0"/>
              </a:spcBef>
              <a:spcAft>
                <a:spcPts val="0"/>
              </a:spcAft>
              <a:defRPr sz="1228"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707928" y="6356357"/>
            <a:ext cx="218397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28" b="0">
                <a:solidFill>
                  <a:srgbClr val="898989"/>
                </a:solidFill>
                <a:latin typeface="Calibri" panose="020F0502020204030204" pitchFamily="34" charset="0"/>
              </a:defRPr>
            </a:lvl1pPr>
          </a:lstStyle>
          <a:p>
            <a:pPr>
              <a:defRPr/>
            </a:pPr>
            <a:fld id="{11E42280-D74C-425E-AD2A-CF3B644D33E4}"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sldLayoutIdLst>
    <p:sldLayoutId id="2147484329" r:id="rId1"/>
    <p:sldLayoutId id="214748433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40" r:id="rId12"/>
  </p:sldLayoutIdLst>
  <p:transition advClick="0" advTm="4000"/>
  <p:hf hdr="0" ftr="0"/>
  <p:txStyles>
    <p:titleStyle>
      <a:lvl1pPr algn="ctr" defTabSz="467979" rtl="0" eaLnBrk="0" fontAlgn="base" hangingPunct="0">
        <a:spcBef>
          <a:spcPct val="0"/>
        </a:spcBef>
        <a:spcAft>
          <a:spcPct val="0"/>
        </a:spcAft>
        <a:defRPr sz="4504" kern="1200">
          <a:solidFill>
            <a:schemeClr val="tx1"/>
          </a:solidFill>
          <a:latin typeface="+mj-lt"/>
          <a:ea typeface="+mj-ea"/>
          <a:cs typeface="+mj-cs"/>
        </a:defRPr>
      </a:lvl1pPr>
      <a:lvl2pPr algn="ctr" defTabSz="467979" rtl="0" eaLnBrk="0" fontAlgn="base" hangingPunct="0">
        <a:spcBef>
          <a:spcPct val="0"/>
        </a:spcBef>
        <a:spcAft>
          <a:spcPct val="0"/>
        </a:spcAft>
        <a:defRPr sz="4504">
          <a:solidFill>
            <a:schemeClr val="tx1"/>
          </a:solidFill>
          <a:latin typeface="Calibri" pitchFamily="34" charset="0"/>
        </a:defRPr>
      </a:lvl2pPr>
      <a:lvl3pPr algn="ctr" defTabSz="467979" rtl="0" eaLnBrk="0" fontAlgn="base" hangingPunct="0">
        <a:spcBef>
          <a:spcPct val="0"/>
        </a:spcBef>
        <a:spcAft>
          <a:spcPct val="0"/>
        </a:spcAft>
        <a:defRPr sz="4504">
          <a:solidFill>
            <a:schemeClr val="tx1"/>
          </a:solidFill>
          <a:latin typeface="Calibri" pitchFamily="34" charset="0"/>
        </a:defRPr>
      </a:lvl3pPr>
      <a:lvl4pPr algn="ctr" defTabSz="467979" rtl="0" eaLnBrk="0" fontAlgn="base" hangingPunct="0">
        <a:spcBef>
          <a:spcPct val="0"/>
        </a:spcBef>
        <a:spcAft>
          <a:spcPct val="0"/>
        </a:spcAft>
        <a:defRPr sz="4504">
          <a:solidFill>
            <a:schemeClr val="tx1"/>
          </a:solidFill>
          <a:latin typeface="Calibri" pitchFamily="34" charset="0"/>
        </a:defRPr>
      </a:lvl4pPr>
      <a:lvl5pPr algn="ctr" defTabSz="467979" rtl="0" eaLnBrk="0" fontAlgn="base" hangingPunct="0">
        <a:spcBef>
          <a:spcPct val="0"/>
        </a:spcBef>
        <a:spcAft>
          <a:spcPct val="0"/>
        </a:spcAft>
        <a:defRPr sz="4504">
          <a:solidFill>
            <a:schemeClr val="tx1"/>
          </a:solidFill>
          <a:latin typeface="Calibri" pitchFamily="34" charset="0"/>
        </a:defRPr>
      </a:lvl5pPr>
      <a:lvl6pPr marL="467979" algn="ctr" defTabSz="467979" rtl="0" eaLnBrk="1" fontAlgn="base" hangingPunct="1">
        <a:spcBef>
          <a:spcPct val="0"/>
        </a:spcBef>
        <a:spcAft>
          <a:spcPct val="0"/>
        </a:spcAft>
        <a:defRPr sz="4504">
          <a:solidFill>
            <a:schemeClr val="tx1"/>
          </a:solidFill>
          <a:latin typeface="Calibri" pitchFamily="34" charset="0"/>
        </a:defRPr>
      </a:lvl6pPr>
      <a:lvl7pPr marL="935956" algn="ctr" defTabSz="467979" rtl="0" eaLnBrk="1" fontAlgn="base" hangingPunct="1">
        <a:spcBef>
          <a:spcPct val="0"/>
        </a:spcBef>
        <a:spcAft>
          <a:spcPct val="0"/>
        </a:spcAft>
        <a:defRPr sz="4504">
          <a:solidFill>
            <a:schemeClr val="tx1"/>
          </a:solidFill>
          <a:latin typeface="Calibri" pitchFamily="34" charset="0"/>
        </a:defRPr>
      </a:lvl7pPr>
      <a:lvl8pPr marL="1403935" algn="ctr" defTabSz="467979" rtl="0" eaLnBrk="1" fontAlgn="base" hangingPunct="1">
        <a:spcBef>
          <a:spcPct val="0"/>
        </a:spcBef>
        <a:spcAft>
          <a:spcPct val="0"/>
        </a:spcAft>
        <a:defRPr sz="4504">
          <a:solidFill>
            <a:schemeClr val="tx1"/>
          </a:solidFill>
          <a:latin typeface="Calibri" pitchFamily="34" charset="0"/>
        </a:defRPr>
      </a:lvl8pPr>
      <a:lvl9pPr marL="1871913" algn="ctr" defTabSz="467979" rtl="0" eaLnBrk="1" fontAlgn="base" hangingPunct="1">
        <a:spcBef>
          <a:spcPct val="0"/>
        </a:spcBef>
        <a:spcAft>
          <a:spcPct val="0"/>
        </a:spcAft>
        <a:defRPr sz="4504">
          <a:solidFill>
            <a:schemeClr val="tx1"/>
          </a:solidFill>
          <a:latin typeface="Calibri" pitchFamily="34" charset="0"/>
        </a:defRPr>
      </a:lvl9pPr>
    </p:titleStyle>
    <p:bodyStyle>
      <a:lvl1pPr marL="350983" indent="-350983" algn="l" defTabSz="467979" rtl="0" eaLnBrk="0" fontAlgn="base" hangingPunct="0">
        <a:spcBef>
          <a:spcPct val="20000"/>
        </a:spcBef>
        <a:spcAft>
          <a:spcPct val="0"/>
        </a:spcAft>
        <a:buFont typeface="Arial" panose="020B0604020202020204" pitchFamily="34" charset="0"/>
        <a:buChar char="•"/>
        <a:defRPr sz="3276" kern="1200">
          <a:solidFill>
            <a:schemeClr val="tx1"/>
          </a:solidFill>
          <a:latin typeface="+mn-lt"/>
          <a:ea typeface="+mn-ea"/>
          <a:cs typeface="+mn-cs"/>
        </a:defRPr>
      </a:lvl1pPr>
      <a:lvl2pPr marL="760465" indent="-292488" algn="l" defTabSz="467979" rtl="0" eaLnBrk="0" fontAlgn="base" hangingPunct="0">
        <a:spcBef>
          <a:spcPct val="20000"/>
        </a:spcBef>
        <a:spcAft>
          <a:spcPct val="0"/>
        </a:spcAft>
        <a:buFont typeface="Arial" panose="020B0604020202020204" pitchFamily="34" charset="0"/>
        <a:buChar char="–"/>
        <a:defRPr sz="2866" kern="1200">
          <a:solidFill>
            <a:schemeClr val="tx1"/>
          </a:solidFill>
          <a:latin typeface="+mn-lt"/>
          <a:ea typeface="+mn-ea"/>
          <a:cs typeface="+mn-cs"/>
        </a:defRPr>
      </a:lvl2pPr>
      <a:lvl3pPr marL="1169945" indent="-233989" algn="l" defTabSz="467979" rtl="0" eaLnBrk="0" fontAlgn="base" hangingPunct="0">
        <a:spcBef>
          <a:spcPct val="20000"/>
        </a:spcBef>
        <a:spcAft>
          <a:spcPct val="0"/>
        </a:spcAft>
        <a:buFont typeface="Arial" panose="020B0604020202020204" pitchFamily="34" charset="0"/>
        <a:buChar char="•"/>
        <a:defRPr sz="2457" kern="1200">
          <a:solidFill>
            <a:schemeClr val="tx1"/>
          </a:solidFill>
          <a:latin typeface="+mn-lt"/>
          <a:ea typeface="+mn-ea"/>
          <a:cs typeface="+mn-cs"/>
        </a:defRPr>
      </a:lvl3pPr>
      <a:lvl4pPr marL="1637924" indent="-233989" algn="l" defTabSz="467979" rtl="0" eaLnBrk="0" fontAlgn="base" hangingPunct="0">
        <a:spcBef>
          <a:spcPct val="20000"/>
        </a:spcBef>
        <a:spcAft>
          <a:spcPct val="0"/>
        </a:spcAft>
        <a:buFont typeface="Arial" panose="020B0604020202020204" pitchFamily="34" charset="0"/>
        <a:buChar char="–"/>
        <a:defRPr sz="2047" kern="1200">
          <a:solidFill>
            <a:schemeClr val="tx1"/>
          </a:solidFill>
          <a:latin typeface="+mn-lt"/>
          <a:ea typeface="+mn-ea"/>
          <a:cs typeface="+mn-cs"/>
        </a:defRPr>
      </a:lvl4pPr>
      <a:lvl5pPr marL="2105902" indent="-233989" algn="l" defTabSz="467979" rtl="0" eaLnBrk="0" fontAlgn="base" hangingPunct="0">
        <a:spcBef>
          <a:spcPct val="20000"/>
        </a:spcBef>
        <a:spcAft>
          <a:spcPct val="0"/>
        </a:spcAft>
        <a:buFont typeface="Arial" panose="020B0604020202020204" pitchFamily="34" charset="0"/>
        <a:buChar char="»"/>
        <a:defRPr sz="2047" kern="1200">
          <a:solidFill>
            <a:schemeClr val="tx1"/>
          </a:solidFill>
          <a:latin typeface="+mn-lt"/>
          <a:ea typeface="+mn-ea"/>
          <a:cs typeface="+mn-cs"/>
        </a:defRPr>
      </a:lvl5pPr>
      <a:lvl6pPr marL="2573880" indent="-233989" algn="l" defTabSz="467979" rtl="0" eaLnBrk="1" latinLnBrk="0" hangingPunct="1">
        <a:spcBef>
          <a:spcPct val="20000"/>
        </a:spcBef>
        <a:buFont typeface="Arial"/>
        <a:buChar char="•"/>
        <a:defRPr sz="2047" kern="1200">
          <a:solidFill>
            <a:schemeClr val="tx1"/>
          </a:solidFill>
          <a:latin typeface="+mn-lt"/>
          <a:ea typeface="+mn-ea"/>
          <a:cs typeface="+mn-cs"/>
        </a:defRPr>
      </a:lvl6pPr>
      <a:lvl7pPr marL="3041859" indent="-233989" algn="l" defTabSz="467979" rtl="0" eaLnBrk="1" latinLnBrk="0" hangingPunct="1">
        <a:spcBef>
          <a:spcPct val="20000"/>
        </a:spcBef>
        <a:buFont typeface="Arial"/>
        <a:buChar char="•"/>
        <a:defRPr sz="2047" kern="1200">
          <a:solidFill>
            <a:schemeClr val="tx1"/>
          </a:solidFill>
          <a:latin typeface="+mn-lt"/>
          <a:ea typeface="+mn-ea"/>
          <a:cs typeface="+mn-cs"/>
        </a:defRPr>
      </a:lvl7pPr>
      <a:lvl8pPr marL="3509836" indent="-233989" algn="l" defTabSz="467979" rtl="0" eaLnBrk="1" latinLnBrk="0" hangingPunct="1">
        <a:spcBef>
          <a:spcPct val="20000"/>
        </a:spcBef>
        <a:buFont typeface="Arial"/>
        <a:buChar char="•"/>
        <a:defRPr sz="2047" kern="1200">
          <a:solidFill>
            <a:schemeClr val="tx1"/>
          </a:solidFill>
          <a:latin typeface="+mn-lt"/>
          <a:ea typeface="+mn-ea"/>
          <a:cs typeface="+mn-cs"/>
        </a:defRPr>
      </a:lvl8pPr>
      <a:lvl9pPr marL="3977815" indent="-233989" algn="l" defTabSz="467979" rtl="0" eaLnBrk="1" latinLnBrk="0" hangingPunct="1">
        <a:spcBef>
          <a:spcPct val="20000"/>
        </a:spcBef>
        <a:buFont typeface="Arial"/>
        <a:buChar char="•"/>
        <a:defRPr sz="2047" kern="1200">
          <a:solidFill>
            <a:schemeClr val="tx1"/>
          </a:solidFill>
          <a:latin typeface="+mn-lt"/>
          <a:ea typeface="+mn-ea"/>
          <a:cs typeface="+mn-cs"/>
        </a:defRPr>
      </a:lvl9pPr>
    </p:bodyStyle>
    <p:otherStyle>
      <a:defPPr>
        <a:defRPr lang="en-US"/>
      </a:defPPr>
      <a:lvl1pPr marL="0" algn="l" defTabSz="467979" rtl="0" eaLnBrk="1" latinLnBrk="0" hangingPunct="1">
        <a:defRPr sz="1842" kern="1200">
          <a:solidFill>
            <a:schemeClr val="tx1"/>
          </a:solidFill>
          <a:latin typeface="+mn-lt"/>
          <a:ea typeface="+mn-ea"/>
          <a:cs typeface="+mn-cs"/>
        </a:defRPr>
      </a:lvl1pPr>
      <a:lvl2pPr marL="467979" algn="l" defTabSz="467979" rtl="0" eaLnBrk="1" latinLnBrk="0" hangingPunct="1">
        <a:defRPr sz="1842" kern="1200">
          <a:solidFill>
            <a:schemeClr val="tx1"/>
          </a:solidFill>
          <a:latin typeface="+mn-lt"/>
          <a:ea typeface="+mn-ea"/>
          <a:cs typeface="+mn-cs"/>
        </a:defRPr>
      </a:lvl2pPr>
      <a:lvl3pPr marL="935956" algn="l" defTabSz="467979" rtl="0" eaLnBrk="1" latinLnBrk="0" hangingPunct="1">
        <a:defRPr sz="1842" kern="1200">
          <a:solidFill>
            <a:schemeClr val="tx1"/>
          </a:solidFill>
          <a:latin typeface="+mn-lt"/>
          <a:ea typeface="+mn-ea"/>
          <a:cs typeface="+mn-cs"/>
        </a:defRPr>
      </a:lvl3pPr>
      <a:lvl4pPr marL="1403935" algn="l" defTabSz="467979" rtl="0" eaLnBrk="1" latinLnBrk="0" hangingPunct="1">
        <a:defRPr sz="1842" kern="1200">
          <a:solidFill>
            <a:schemeClr val="tx1"/>
          </a:solidFill>
          <a:latin typeface="+mn-lt"/>
          <a:ea typeface="+mn-ea"/>
          <a:cs typeface="+mn-cs"/>
        </a:defRPr>
      </a:lvl4pPr>
      <a:lvl5pPr marL="1871913" algn="l" defTabSz="467979" rtl="0" eaLnBrk="1" latinLnBrk="0" hangingPunct="1">
        <a:defRPr sz="1842" kern="1200">
          <a:solidFill>
            <a:schemeClr val="tx1"/>
          </a:solidFill>
          <a:latin typeface="+mn-lt"/>
          <a:ea typeface="+mn-ea"/>
          <a:cs typeface="+mn-cs"/>
        </a:defRPr>
      </a:lvl5pPr>
      <a:lvl6pPr marL="2339891" algn="l" defTabSz="467979" rtl="0" eaLnBrk="1" latinLnBrk="0" hangingPunct="1">
        <a:defRPr sz="1842" kern="1200">
          <a:solidFill>
            <a:schemeClr val="tx1"/>
          </a:solidFill>
          <a:latin typeface="+mn-lt"/>
          <a:ea typeface="+mn-ea"/>
          <a:cs typeface="+mn-cs"/>
        </a:defRPr>
      </a:lvl6pPr>
      <a:lvl7pPr marL="2807869" algn="l" defTabSz="467979" rtl="0" eaLnBrk="1" latinLnBrk="0" hangingPunct="1">
        <a:defRPr sz="1842" kern="1200">
          <a:solidFill>
            <a:schemeClr val="tx1"/>
          </a:solidFill>
          <a:latin typeface="+mn-lt"/>
          <a:ea typeface="+mn-ea"/>
          <a:cs typeface="+mn-cs"/>
        </a:defRPr>
      </a:lvl7pPr>
      <a:lvl8pPr marL="3275848" algn="l" defTabSz="467979" rtl="0" eaLnBrk="1" latinLnBrk="0" hangingPunct="1">
        <a:defRPr sz="1842" kern="1200">
          <a:solidFill>
            <a:schemeClr val="tx1"/>
          </a:solidFill>
          <a:latin typeface="+mn-lt"/>
          <a:ea typeface="+mn-ea"/>
          <a:cs typeface="+mn-cs"/>
        </a:defRPr>
      </a:lvl8pPr>
      <a:lvl9pPr marL="3743826" algn="l" defTabSz="467979" rtl="0" eaLnBrk="1" latinLnBrk="0" hangingPunct="1">
        <a:defRPr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467995" y="274638"/>
            <a:ext cx="84239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2051" name="2 Metin Yer Tutucusu"/>
          <p:cNvSpPr>
            <a:spLocks noGrp="1"/>
          </p:cNvSpPr>
          <p:nvPr>
            <p:ph type="body" idx="1"/>
          </p:nvPr>
        </p:nvSpPr>
        <p:spPr bwMode="auto">
          <a:xfrm>
            <a:off x="467995" y="1600206"/>
            <a:ext cx="842391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67995" y="6356357"/>
            <a:ext cx="2183977" cy="365125"/>
          </a:xfrm>
          <a:prstGeom prst="rect">
            <a:avLst/>
          </a:prstGeom>
        </p:spPr>
        <p:txBody>
          <a:bodyPr vert="horz" lIns="91440" tIns="45720" rIns="91440" bIns="45720" rtlCol="0" anchor="ctr"/>
          <a:lstStyle>
            <a:lvl1pPr algn="l" defTabSz="935956" eaLnBrk="1" fontAlgn="auto" hangingPunct="1">
              <a:spcBef>
                <a:spcPts val="0"/>
              </a:spcBef>
              <a:spcAft>
                <a:spcPts val="0"/>
              </a:spcAft>
              <a:defRPr sz="1228" b="0">
                <a:solidFill>
                  <a:prstClr val="black">
                    <a:tint val="75000"/>
                  </a:prstClr>
                </a:solidFill>
                <a:latin typeface="+mn-lt"/>
                <a:cs typeface="+mn-cs"/>
              </a:defRPr>
            </a:lvl1pPr>
          </a:lstStyle>
          <a:p>
            <a:pPr>
              <a:defRPr/>
            </a:pPr>
            <a:fld id="{F7CC82F0-0A02-4071-82B3-2307211BE6FF}" type="datetime1">
              <a:rPr lang="tr-TR"/>
              <a:pPr>
                <a:defRPr/>
              </a:pPr>
              <a:t>20.11.2015</a:t>
            </a:fld>
            <a:endParaRPr lang="tr-TR"/>
          </a:p>
        </p:txBody>
      </p:sp>
      <p:sp>
        <p:nvSpPr>
          <p:cNvPr id="5" name="4 Altbilgi Yer Tutucusu"/>
          <p:cNvSpPr>
            <a:spLocks noGrp="1"/>
          </p:cNvSpPr>
          <p:nvPr>
            <p:ph type="ftr" sz="quarter" idx="3"/>
          </p:nvPr>
        </p:nvSpPr>
        <p:spPr>
          <a:xfrm>
            <a:off x="3197966" y="6356357"/>
            <a:ext cx="2963968" cy="365125"/>
          </a:xfrm>
          <a:prstGeom prst="rect">
            <a:avLst/>
          </a:prstGeom>
        </p:spPr>
        <p:txBody>
          <a:bodyPr vert="horz" lIns="91440" tIns="45720" rIns="91440" bIns="45720" rtlCol="0" anchor="ctr"/>
          <a:lstStyle>
            <a:lvl1pPr algn="ctr" defTabSz="935956" eaLnBrk="1" fontAlgn="auto" hangingPunct="1">
              <a:spcBef>
                <a:spcPts val="0"/>
              </a:spcBef>
              <a:spcAft>
                <a:spcPts val="0"/>
              </a:spcAft>
              <a:defRPr sz="1228" b="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707928" y="6356357"/>
            <a:ext cx="2183977" cy="365125"/>
          </a:xfrm>
          <a:prstGeom prst="rect">
            <a:avLst/>
          </a:prstGeom>
        </p:spPr>
        <p:txBody>
          <a:bodyPr vert="horz" wrap="square" lIns="91440" tIns="45720" rIns="91440" bIns="45720" numCol="1" anchor="ctr" anchorCtr="0" compatLnSpc="1">
            <a:prstTxWarp prst="textNoShape">
              <a:avLst/>
            </a:prstTxWarp>
          </a:bodyPr>
          <a:lstStyle>
            <a:lvl1pPr algn="r" defTabSz="935956" eaLnBrk="1" hangingPunct="1">
              <a:defRPr sz="1228" b="0">
                <a:solidFill>
                  <a:srgbClr val="898989"/>
                </a:solidFill>
                <a:latin typeface="Calibri" panose="020F0502020204030204" pitchFamily="34" charset="0"/>
                <a:cs typeface="Arial" panose="020B0604020202020204" pitchFamily="34" charset="0"/>
              </a:defRPr>
            </a:lvl1pPr>
          </a:lstStyle>
          <a:p>
            <a:pPr>
              <a:defRPr/>
            </a:pPr>
            <a:fld id="{2207B236-CBAA-46E2-ACE9-5D6FEA279986}"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hf hdr="0" ftr="0"/>
  <p:txStyles>
    <p:titleStyle>
      <a:lvl1pPr algn="ctr" rtl="0" eaLnBrk="0" fontAlgn="base" hangingPunct="0">
        <a:spcBef>
          <a:spcPct val="0"/>
        </a:spcBef>
        <a:spcAft>
          <a:spcPct val="0"/>
        </a:spcAft>
        <a:defRPr sz="4504" kern="1200">
          <a:solidFill>
            <a:schemeClr val="tx1"/>
          </a:solidFill>
          <a:latin typeface="+mj-lt"/>
          <a:ea typeface="+mj-ea"/>
          <a:cs typeface="+mj-cs"/>
        </a:defRPr>
      </a:lvl1pPr>
      <a:lvl2pPr algn="ctr" rtl="0" eaLnBrk="0" fontAlgn="base" hangingPunct="0">
        <a:spcBef>
          <a:spcPct val="0"/>
        </a:spcBef>
        <a:spcAft>
          <a:spcPct val="0"/>
        </a:spcAft>
        <a:defRPr sz="4504">
          <a:solidFill>
            <a:schemeClr val="tx1"/>
          </a:solidFill>
          <a:latin typeface="Calibri" panose="020F0502020204030204" pitchFamily="34" charset="0"/>
        </a:defRPr>
      </a:lvl2pPr>
      <a:lvl3pPr algn="ctr" rtl="0" eaLnBrk="0" fontAlgn="base" hangingPunct="0">
        <a:spcBef>
          <a:spcPct val="0"/>
        </a:spcBef>
        <a:spcAft>
          <a:spcPct val="0"/>
        </a:spcAft>
        <a:defRPr sz="4504">
          <a:solidFill>
            <a:schemeClr val="tx1"/>
          </a:solidFill>
          <a:latin typeface="Calibri" panose="020F0502020204030204" pitchFamily="34" charset="0"/>
        </a:defRPr>
      </a:lvl3pPr>
      <a:lvl4pPr algn="ctr" rtl="0" eaLnBrk="0" fontAlgn="base" hangingPunct="0">
        <a:spcBef>
          <a:spcPct val="0"/>
        </a:spcBef>
        <a:spcAft>
          <a:spcPct val="0"/>
        </a:spcAft>
        <a:defRPr sz="4504">
          <a:solidFill>
            <a:schemeClr val="tx1"/>
          </a:solidFill>
          <a:latin typeface="Calibri" panose="020F0502020204030204" pitchFamily="34" charset="0"/>
        </a:defRPr>
      </a:lvl4pPr>
      <a:lvl5pPr algn="ctr" rtl="0" eaLnBrk="0" fontAlgn="base" hangingPunct="0">
        <a:spcBef>
          <a:spcPct val="0"/>
        </a:spcBef>
        <a:spcAft>
          <a:spcPct val="0"/>
        </a:spcAft>
        <a:defRPr sz="4504">
          <a:solidFill>
            <a:schemeClr val="tx1"/>
          </a:solidFill>
          <a:latin typeface="Calibri" panose="020F0502020204030204" pitchFamily="34" charset="0"/>
        </a:defRPr>
      </a:lvl5pPr>
      <a:lvl6pPr marL="467979" algn="ctr" rtl="0" fontAlgn="base">
        <a:spcBef>
          <a:spcPct val="0"/>
        </a:spcBef>
        <a:spcAft>
          <a:spcPct val="0"/>
        </a:spcAft>
        <a:defRPr sz="4504">
          <a:solidFill>
            <a:schemeClr val="tx1"/>
          </a:solidFill>
          <a:latin typeface="Calibri" panose="020F0502020204030204" pitchFamily="34" charset="0"/>
        </a:defRPr>
      </a:lvl6pPr>
      <a:lvl7pPr marL="935956" algn="ctr" rtl="0" fontAlgn="base">
        <a:spcBef>
          <a:spcPct val="0"/>
        </a:spcBef>
        <a:spcAft>
          <a:spcPct val="0"/>
        </a:spcAft>
        <a:defRPr sz="4504">
          <a:solidFill>
            <a:schemeClr val="tx1"/>
          </a:solidFill>
          <a:latin typeface="Calibri" panose="020F0502020204030204" pitchFamily="34" charset="0"/>
        </a:defRPr>
      </a:lvl7pPr>
      <a:lvl8pPr marL="1403935" algn="ctr" rtl="0" fontAlgn="base">
        <a:spcBef>
          <a:spcPct val="0"/>
        </a:spcBef>
        <a:spcAft>
          <a:spcPct val="0"/>
        </a:spcAft>
        <a:defRPr sz="4504">
          <a:solidFill>
            <a:schemeClr val="tx1"/>
          </a:solidFill>
          <a:latin typeface="Calibri" panose="020F0502020204030204" pitchFamily="34" charset="0"/>
        </a:defRPr>
      </a:lvl8pPr>
      <a:lvl9pPr marL="1871913" algn="ctr" rtl="0" fontAlgn="base">
        <a:spcBef>
          <a:spcPct val="0"/>
        </a:spcBef>
        <a:spcAft>
          <a:spcPct val="0"/>
        </a:spcAft>
        <a:defRPr sz="4504">
          <a:solidFill>
            <a:schemeClr val="tx1"/>
          </a:solidFill>
          <a:latin typeface="Calibri" panose="020F0502020204030204" pitchFamily="34" charset="0"/>
        </a:defRPr>
      </a:lvl9pPr>
    </p:titleStyle>
    <p:bodyStyle>
      <a:lvl1pPr marL="350983" indent="-350983" algn="l" rtl="0" eaLnBrk="0" fontAlgn="base" hangingPunct="0">
        <a:spcBef>
          <a:spcPct val="20000"/>
        </a:spcBef>
        <a:spcAft>
          <a:spcPct val="0"/>
        </a:spcAft>
        <a:buFont typeface="Arial" panose="020B0604020202020204" pitchFamily="34" charset="0"/>
        <a:buChar char="•"/>
        <a:defRPr sz="3276" kern="1200">
          <a:solidFill>
            <a:schemeClr val="tx1"/>
          </a:solidFill>
          <a:latin typeface="+mn-lt"/>
          <a:ea typeface="+mn-ea"/>
          <a:cs typeface="+mn-cs"/>
        </a:defRPr>
      </a:lvl1pPr>
      <a:lvl2pPr marL="760465" indent="-292488" algn="l" rtl="0" eaLnBrk="0" fontAlgn="base" hangingPunct="0">
        <a:spcBef>
          <a:spcPct val="20000"/>
        </a:spcBef>
        <a:spcAft>
          <a:spcPct val="0"/>
        </a:spcAft>
        <a:buFont typeface="Arial" panose="020B0604020202020204" pitchFamily="34" charset="0"/>
        <a:buChar char="–"/>
        <a:defRPr sz="2866" kern="1200">
          <a:solidFill>
            <a:schemeClr val="tx1"/>
          </a:solidFill>
          <a:latin typeface="+mn-lt"/>
          <a:ea typeface="+mn-ea"/>
          <a:cs typeface="+mn-cs"/>
        </a:defRPr>
      </a:lvl2pPr>
      <a:lvl3pPr marL="1169945" indent="-233989" algn="l" rtl="0" eaLnBrk="0" fontAlgn="base" hangingPunct="0">
        <a:spcBef>
          <a:spcPct val="20000"/>
        </a:spcBef>
        <a:spcAft>
          <a:spcPct val="0"/>
        </a:spcAft>
        <a:buFont typeface="Arial" panose="020B0604020202020204" pitchFamily="34" charset="0"/>
        <a:buChar char="•"/>
        <a:defRPr sz="2457" kern="1200">
          <a:solidFill>
            <a:schemeClr val="tx1"/>
          </a:solidFill>
          <a:latin typeface="+mn-lt"/>
          <a:ea typeface="+mn-ea"/>
          <a:cs typeface="+mn-cs"/>
        </a:defRPr>
      </a:lvl3pPr>
      <a:lvl4pPr marL="1637924" indent="-233989" algn="l" rtl="0" eaLnBrk="0" fontAlgn="base" hangingPunct="0">
        <a:spcBef>
          <a:spcPct val="20000"/>
        </a:spcBef>
        <a:spcAft>
          <a:spcPct val="0"/>
        </a:spcAft>
        <a:buFont typeface="Arial" panose="020B0604020202020204" pitchFamily="34" charset="0"/>
        <a:buChar char="–"/>
        <a:defRPr sz="2047" kern="1200">
          <a:solidFill>
            <a:schemeClr val="tx1"/>
          </a:solidFill>
          <a:latin typeface="+mn-lt"/>
          <a:ea typeface="+mn-ea"/>
          <a:cs typeface="+mn-cs"/>
        </a:defRPr>
      </a:lvl4pPr>
      <a:lvl5pPr marL="2105902" indent="-233989" algn="l" rtl="0" eaLnBrk="0" fontAlgn="base" hangingPunct="0">
        <a:spcBef>
          <a:spcPct val="20000"/>
        </a:spcBef>
        <a:spcAft>
          <a:spcPct val="0"/>
        </a:spcAft>
        <a:buFont typeface="Arial" panose="020B0604020202020204" pitchFamily="34" charset="0"/>
        <a:buChar char="»"/>
        <a:defRPr sz="2047" kern="1200">
          <a:solidFill>
            <a:schemeClr val="tx1"/>
          </a:solidFill>
          <a:latin typeface="+mn-lt"/>
          <a:ea typeface="+mn-ea"/>
          <a:cs typeface="+mn-cs"/>
        </a:defRPr>
      </a:lvl5pPr>
      <a:lvl6pPr marL="2573880" indent="-233989" algn="l" defTabSz="935956" rtl="0" eaLnBrk="1" latinLnBrk="0" hangingPunct="1">
        <a:spcBef>
          <a:spcPct val="20000"/>
        </a:spcBef>
        <a:buFont typeface="Arial" pitchFamily="34" charset="0"/>
        <a:buChar char="•"/>
        <a:defRPr sz="2047" kern="1200">
          <a:solidFill>
            <a:schemeClr val="tx1"/>
          </a:solidFill>
          <a:latin typeface="+mn-lt"/>
          <a:ea typeface="+mn-ea"/>
          <a:cs typeface="+mn-cs"/>
        </a:defRPr>
      </a:lvl6pPr>
      <a:lvl7pPr marL="3041859" indent="-233989" algn="l" defTabSz="935956" rtl="0" eaLnBrk="1" latinLnBrk="0" hangingPunct="1">
        <a:spcBef>
          <a:spcPct val="20000"/>
        </a:spcBef>
        <a:buFont typeface="Arial" pitchFamily="34" charset="0"/>
        <a:buChar char="•"/>
        <a:defRPr sz="2047" kern="1200">
          <a:solidFill>
            <a:schemeClr val="tx1"/>
          </a:solidFill>
          <a:latin typeface="+mn-lt"/>
          <a:ea typeface="+mn-ea"/>
          <a:cs typeface="+mn-cs"/>
        </a:defRPr>
      </a:lvl7pPr>
      <a:lvl8pPr marL="3509836" indent="-233989" algn="l" defTabSz="935956" rtl="0" eaLnBrk="1" latinLnBrk="0" hangingPunct="1">
        <a:spcBef>
          <a:spcPct val="20000"/>
        </a:spcBef>
        <a:buFont typeface="Arial" pitchFamily="34" charset="0"/>
        <a:buChar char="•"/>
        <a:defRPr sz="2047" kern="1200">
          <a:solidFill>
            <a:schemeClr val="tx1"/>
          </a:solidFill>
          <a:latin typeface="+mn-lt"/>
          <a:ea typeface="+mn-ea"/>
          <a:cs typeface="+mn-cs"/>
        </a:defRPr>
      </a:lvl8pPr>
      <a:lvl9pPr marL="3977815" indent="-233989" algn="l" defTabSz="935956" rtl="0" eaLnBrk="1" latinLnBrk="0" hangingPunct="1">
        <a:spcBef>
          <a:spcPct val="20000"/>
        </a:spcBef>
        <a:buFont typeface="Arial" pitchFamily="34" charset="0"/>
        <a:buChar char="•"/>
        <a:defRPr sz="2047" kern="1200">
          <a:solidFill>
            <a:schemeClr val="tx1"/>
          </a:solidFill>
          <a:latin typeface="+mn-lt"/>
          <a:ea typeface="+mn-ea"/>
          <a:cs typeface="+mn-cs"/>
        </a:defRPr>
      </a:lvl9pPr>
    </p:bodyStyle>
    <p:otherStyle>
      <a:defPPr>
        <a:defRPr lang="tr-TR"/>
      </a:defPPr>
      <a:lvl1pPr marL="0" algn="l" defTabSz="935956" rtl="0" eaLnBrk="1" latinLnBrk="0" hangingPunct="1">
        <a:defRPr sz="1842" kern="1200">
          <a:solidFill>
            <a:schemeClr val="tx1"/>
          </a:solidFill>
          <a:latin typeface="+mn-lt"/>
          <a:ea typeface="+mn-ea"/>
          <a:cs typeface="+mn-cs"/>
        </a:defRPr>
      </a:lvl1pPr>
      <a:lvl2pPr marL="467979" algn="l" defTabSz="935956" rtl="0" eaLnBrk="1" latinLnBrk="0" hangingPunct="1">
        <a:defRPr sz="1842" kern="1200">
          <a:solidFill>
            <a:schemeClr val="tx1"/>
          </a:solidFill>
          <a:latin typeface="+mn-lt"/>
          <a:ea typeface="+mn-ea"/>
          <a:cs typeface="+mn-cs"/>
        </a:defRPr>
      </a:lvl2pPr>
      <a:lvl3pPr marL="935956" algn="l" defTabSz="935956" rtl="0" eaLnBrk="1" latinLnBrk="0" hangingPunct="1">
        <a:defRPr sz="1842" kern="1200">
          <a:solidFill>
            <a:schemeClr val="tx1"/>
          </a:solidFill>
          <a:latin typeface="+mn-lt"/>
          <a:ea typeface="+mn-ea"/>
          <a:cs typeface="+mn-cs"/>
        </a:defRPr>
      </a:lvl3pPr>
      <a:lvl4pPr marL="1403935" algn="l" defTabSz="935956" rtl="0" eaLnBrk="1" latinLnBrk="0" hangingPunct="1">
        <a:defRPr sz="1842" kern="1200">
          <a:solidFill>
            <a:schemeClr val="tx1"/>
          </a:solidFill>
          <a:latin typeface="+mn-lt"/>
          <a:ea typeface="+mn-ea"/>
          <a:cs typeface="+mn-cs"/>
        </a:defRPr>
      </a:lvl4pPr>
      <a:lvl5pPr marL="1871913" algn="l" defTabSz="935956" rtl="0" eaLnBrk="1" latinLnBrk="0" hangingPunct="1">
        <a:defRPr sz="1842" kern="1200">
          <a:solidFill>
            <a:schemeClr val="tx1"/>
          </a:solidFill>
          <a:latin typeface="+mn-lt"/>
          <a:ea typeface="+mn-ea"/>
          <a:cs typeface="+mn-cs"/>
        </a:defRPr>
      </a:lvl5pPr>
      <a:lvl6pPr marL="2339891" algn="l" defTabSz="935956" rtl="0" eaLnBrk="1" latinLnBrk="0" hangingPunct="1">
        <a:defRPr sz="1842" kern="1200">
          <a:solidFill>
            <a:schemeClr val="tx1"/>
          </a:solidFill>
          <a:latin typeface="+mn-lt"/>
          <a:ea typeface="+mn-ea"/>
          <a:cs typeface="+mn-cs"/>
        </a:defRPr>
      </a:lvl6pPr>
      <a:lvl7pPr marL="2807869" algn="l" defTabSz="935956" rtl="0" eaLnBrk="1" latinLnBrk="0" hangingPunct="1">
        <a:defRPr sz="1842" kern="1200">
          <a:solidFill>
            <a:schemeClr val="tx1"/>
          </a:solidFill>
          <a:latin typeface="+mn-lt"/>
          <a:ea typeface="+mn-ea"/>
          <a:cs typeface="+mn-cs"/>
        </a:defRPr>
      </a:lvl7pPr>
      <a:lvl8pPr marL="3275848" algn="l" defTabSz="935956" rtl="0" eaLnBrk="1" latinLnBrk="0" hangingPunct="1">
        <a:defRPr sz="1842" kern="1200">
          <a:solidFill>
            <a:schemeClr val="tx1"/>
          </a:solidFill>
          <a:latin typeface="+mn-lt"/>
          <a:ea typeface="+mn-ea"/>
          <a:cs typeface="+mn-cs"/>
        </a:defRPr>
      </a:lvl8pPr>
      <a:lvl9pPr marL="3743826" algn="l" defTabSz="935956" rtl="0" eaLnBrk="1" latinLnBrk="0" hangingPunct="1">
        <a:defRPr sz="184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67995" y="274638"/>
            <a:ext cx="84239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3075" name="Text Placeholder 2"/>
          <p:cNvSpPr>
            <a:spLocks noGrp="1"/>
          </p:cNvSpPr>
          <p:nvPr>
            <p:ph type="body" idx="1"/>
          </p:nvPr>
        </p:nvSpPr>
        <p:spPr bwMode="auto">
          <a:xfrm>
            <a:off x="467995" y="1600206"/>
            <a:ext cx="842391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67995" y="6356357"/>
            <a:ext cx="2183977" cy="365125"/>
          </a:xfrm>
          <a:prstGeom prst="rect">
            <a:avLst/>
          </a:prstGeom>
        </p:spPr>
        <p:txBody>
          <a:bodyPr vert="horz" lIns="91440" tIns="45720" rIns="91440" bIns="45720" rtlCol="0" anchor="ctr"/>
          <a:lstStyle>
            <a:lvl1pPr algn="l" eaLnBrk="1" fontAlgn="auto" hangingPunct="1">
              <a:spcBef>
                <a:spcPts val="0"/>
              </a:spcBef>
              <a:spcAft>
                <a:spcPts val="0"/>
              </a:spcAft>
              <a:defRPr sz="1228" b="0">
                <a:solidFill>
                  <a:prstClr val="black">
                    <a:tint val="75000"/>
                  </a:prstClr>
                </a:solidFill>
                <a:latin typeface="+mn-lt"/>
              </a:defRPr>
            </a:lvl1pPr>
          </a:lstStyle>
          <a:p>
            <a:pPr>
              <a:defRPr/>
            </a:pPr>
            <a:fld id="{4402FE21-9A5F-47DA-B155-B5C82FCC91AA}" type="datetime1">
              <a:rPr lang="tr-TR"/>
              <a:pPr>
                <a:defRPr/>
              </a:pPr>
              <a:t>20.11.2015</a:t>
            </a:fld>
            <a:endParaRPr lang="en-US" dirty="0"/>
          </a:p>
        </p:txBody>
      </p:sp>
      <p:sp>
        <p:nvSpPr>
          <p:cNvPr id="5" name="Footer Placeholder 4"/>
          <p:cNvSpPr>
            <a:spLocks noGrp="1"/>
          </p:cNvSpPr>
          <p:nvPr>
            <p:ph type="ftr" sz="quarter" idx="3"/>
          </p:nvPr>
        </p:nvSpPr>
        <p:spPr>
          <a:xfrm>
            <a:off x="3197966" y="6356357"/>
            <a:ext cx="2963968" cy="365125"/>
          </a:xfrm>
          <a:prstGeom prst="rect">
            <a:avLst/>
          </a:prstGeom>
        </p:spPr>
        <p:txBody>
          <a:bodyPr vert="horz" lIns="91440" tIns="45720" rIns="91440" bIns="45720" rtlCol="0" anchor="ctr"/>
          <a:lstStyle>
            <a:lvl1pPr algn="ctr" eaLnBrk="1" fontAlgn="auto" hangingPunct="1">
              <a:spcBef>
                <a:spcPts val="0"/>
              </a:spcBef>
              <a:spcAft>
                <a:spcPts val="0"/>
              </a:spcAft>
              <a:defRPr sz="1228" b="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707928" y="6356357"/>
            <a:ext cx="2183977" cy="365125"/>
          </a:xfrm>
          <a:prstGeom prst="rect">
            <a:avLst/>
          </a:prstGeom>
        </p:spPr>
        <p:txBody>
          <a:bodyPr vert="horz" lIns="91440" tIns="45720" rIns="91440" bIns="45720" rtlCol="0" anchor="ctr"/>
          <a:lstStyle>
            <a:lvl1pPr algn="r" eaLnBrk="1" fontAlgn="auto" hangingPunct="1">
              <a:spcBef>
                <a:spcPts val="0"/>
              </a:spcBef>
              <a:spcAft>
                <a:spcPts val="0"/>
              </a:spcAft>
              <a:defRPr sz="1228" b="0">
                <a:solidFill>
                  <a:prstClr val="black">
                    <a:tint val="75000"/>
                  </a:prstClr>
                </a:solidFill>
                <a:latin typeface="+mn-lt"/>
              </a:defRPr>
            </a:lvl1pPr>
          </a:lstStyle>
          <a:p>
            <a:pPr>
              <a:defRPr/>
            </a:pPr>
            <a:fld id="{34E685F3-95F0-4AC9-87DC-5CD9FB7B9E3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ransition advClick="0" advTm="4000"/>
  <p:hf hdr="0" ftr="0"/>
  <p:txStyles>
    <p:titleStyle>
      <a:lvl1pPr algn="ctr" defTabSz="467979" rtl="0" eaLnBrk="0" fontAlgn="base" hangingPunct="0">
        <a:spcBef>
          <a:spcPct val="0"/>
        </a:spcBef>
        <a:spcAft>
          <a:spcPct val="0"/>
        </a:spcAft>
        <a:defRPr sz="4504" kern="1200">
          <a:solidFill>
            <a:schemeClr val="tx1"/>
          </a:solidFill>
          <a:latin typeface="+mj-lt"/>
          <a:ea typeface="+mj-ea"/>
          <a:cs typeface="+mj-cs"/>
        </a:defRPr>
      </a:lvl1pPr>
      <a:lvl2pPr algn="ctr" defTabSz="467979" rtl="0" eaLnBrk="0" fontAlgn="base" hangingPunct="0">
        <a:spcBef>
          <a:spcPct val="0"/>
        </a:spcBef>
        <a:spcAft>
          <a:spcPct val="0"/>
        </a:spcAft>
        <a:defRPr sz="4504">
          <a:solidFill>
            <a:schemeClr val="tx1"/>
          </a:solidFill>
          <a:latin typeface="Calibri" pitchFamily="34" charset="0"/>
        </a:defRPr>
      </a:lvl2pPr>
      <a:lvl3pPr algn="ctr" defTabSz="467979" rtl="0" eaLnBrk="0" fontAlgn="base" hangingPunct="0">
        <a:spcBef>
          <a:spcPct val="0"/>
        </a:spcBef>
        <a:spcAft>
          <a:spcPct val="0"/>
        </a:spcAft>
        <a:defRPr sz="4504">
          <a:solidFill>
            <a:schemeClr val="tx1"/>
          </a:solidFill>
          <a:latin typeface="Calibri" pitchFamily="34" charset="0"/>
        </a:defRPr>
      </a:lvl3pPr>
      <a:lvl4pPr algn="ctr" defTabSz="467979" rtl="0" eaLnBrk="0" fontAlgn="base" hangingPunct="0">
        <a:spcBef>
          <a:spcPct val="0"/>
        </a:spcBef>
        <a:spcAft>
          <a:spcPct val="0"/>
        </a:spcAft>
        <a:defRPr sz="4504">
          <a:solidFill>
            <a:schemeClr val="tx1"/>
          </a:solidFill>
          <a:latin typeface="Calibri" pitchFamily="34" charset="0"/>
        </a:defRPr>
      </a:lvl4pPr>
      <a:lvl5pPr algn="ctr" defTabSz="467979" rtl="0" eaLnBrk="0" fontAlgn="base" hangingPunct="0">
        <a:spcBef>
          <a:spcPct val="0"/>
        </a:spcBef>
        <a:spcAft>
          <a:spcPct val="0"/>
        </a:spcAft>
        <a:defRPr sz="4504">
          <a:solidFill>
            <a:schemeClr val="tx1"/>
          </a:solidFill>
          <a:latin typeface="Calibri" pitchFamily="34" charset="0"/>
        </a:defRPr>
      </a:lvl5pPr>
      <a:lvl6pPr marL="467979" algn="ctr" defTabSz="467979" rtl="0" eaLnBrk="1" fontAlgn="base" hangingPunct="1">
        <a:spcBef>
          <a:spcPct val="0"/>
        </a:spcBef>
        <a:spcAft>
          <a:spcPct val="0"/>
        </a:spcAft>
        <a:defRPr sz="4504">
          <a:solidFill>
            <a:schemeClr val="tx1"/>
          </a:solidFill>
          <a:latin typeface="Calibri" pitchFamily="34" charset="0"/>
        </a:defRPr>
      </a:lvl6pPr>
      <a:lvl7pPr marL="935956" algn="ctr" defTabSz="467979" rtl="0" eaLnBrk="1" fontAlgn="base" hangingPunct="1">
        <a:spcBef>
          <a:spcPct val="0"/>
        </a:spcBef>
        <a:spcAft>
          <a:spcPct val="0"/>
        </a:spcAft>
        <a:defRPr sz="4504">
          <a:solidFill>
            <a:schemeClr val="tx1"/>
          </a:solidFill>
          <a:latin typeface="Calibri" pitchFamily="34" charset="0"/>
        </a:defRPr>
      </a:lvl7pPr>
      <a:lvl8pPr marL="1403935" algn="ctr" defTabSz="467979" rtl="0" eaLnBrk="1" fontAlgn="base" hangingPunct="1">
        <a:spcBef>
          <a:spcPct val="0"/>
        </a:spcBef>
        <a:spcAft>
          <a:spcPct val="0"/>
        </a:spcAft>
        <a:defRPr sz="4504">
          <a:solidFill>
            <a:schemeClr val="tx1"/>
          </a:solidFill>
          <a:latin typeface="Calibri" pitchFamily="34" charset="0"/>
        </a:defRPr>
      </a:lvl8pPr>
      <a:lvl9pPr marL="1871913" algn="ctr" defTabSz="467979" rtl="0" eaLnBrk="1" fontAlgn="base" hangingPunct="1">
        <a:spcBef>
          <a:spcPct val="0"/>
        </a:spcBef>
        <a:spcAft>
          <a:spcPct val="0"/>
        </a:spcAft>
        <a:defRPr sz="4504">
          <a:solidFill>
            <a:schemeClr val="tx1"/>
          </a:solidFill>
          <a:latin typeface="Calibri" pitchFamily="34" charset="0"/>
        </a:defRPr>
      </a:lvl9pPr>
    </p:titleStyle>
    <p:bodyStyle>
      <a:lvl1pPr marL="350983" indent="-350983" algn="l" defTabSz="467979" rtl="0" eaLnBrk="0" fontAlgn="base" hangingPunct="0">
        <a:spcBef>
          <a:spcPct val="20000"/>
        </a:spcBef>
        <a:spcAft>
          <a:spcPct val="0"/>
        </a:spcAft>
        <a:buFont typeface="Arial" panose="020B0604020202020204" pitchFamily="34" charset="0"/>
        <a:buChar char="•"/>
        <a:defRPr sz="3276" kern="1200">
          <a:solidFill>
            <a:schemeClr val="tx1"/>
          </a:solidFill>
          <a:latin typeface="+mn-lt"/>
          <a:ea typeface="+mn-ea"/>
          <a:cs typeface="+mn-cs"/>
        </a:defRPr>
      </a:lvl1pPr>
      <a:lvl2pPr marL="760465" indent="-292488" algn="l" defTabSz="467979" rtl="0" eaLnBrk="0" fontAlgn="base" hangingPunct="0">
        <a:spcBef>
          <a:spcPct val="20000"/>
        </a:spcBef>
        <a:spcAft>
          <a:spcPct val="0"/>
        </a:spcAft>
        <a:buFont typeface="Arial" panose="020B0604020202020204" pitchFamily="34" charset="0"/>
        <a:buChar char="–"/>
        <a:defRPr sz="2866" kern="1200">
          <a:solidFill>
            <a:schemeClr val="tx1"/>
          </a:solidFill>
          <a:latin typeface="+mn-lt"/>
          <a:ea typeface="+mn-ea"/>
          <a:cs typeface="+mn-cs"/>
        </a:defRPr>
      </a:lvl2pPr>
      <a:lvl3pPr marL="1169945" indent="-233989" algn="l" defTabSz="467979" rtl="0" eaLnBrk="0" fontAlgn="base" hangingPunct="0">
        <a:spcBef>
          <a:spcPct val="20000"/>
        </a:spcBef>
        <a:spcAft>
          <a:spcPct val="0"/>
        </a:spcAft>
        <a:buFont typeface="Arial" panose="020B0604020202020204" pitchFamily="34" charset="0"/>
        <a:buChar char="•"/>
        <a:defRPr sz="2457" kern="1200">
          <a:solidFill>
            <a:schemeClr val="tx1"/>
          </a:solidFill>
          <a:latin typeface="+mn-lt"/>
          <a:ea typeface="+mn-ea"/>
          <a:cs typeface="+mn-cs"/>
        </a:defRPr>
      </a:lvl3pPr>
      <a:lvl4pPr marL="1637924" indent="-233989" algn="l" defTabSz="467979" rtl="0" eaLnBrk="0" fontAlgn="base" hangingPunct="0">
        <a:spcBef>
          <a:spcPct val="20000"/>
        </a:spcBef>
        <a:spcAft>
          <a:spcPct val="0"/>
        </a:spcAft>
        <a:buFont typeface="Arial" panose="020B0604020202020204" pitchFamily="34" charset="0"/>
        <a:buChar char="–"/>
        <a:defRPr sz="2047" kern="1200">
          <a:solidFill>
            <a:schemeClr val="tx1"/>
          </a:solidFill>
          <a:latin typeface="+mn-lt"/>
          <a:ea typeface="+mn-ea"/>
          <a:cs typeface="+mn-cs"/>
        </a:defRPr>
      </a:lvl4pPr>
      <a:lvl5pPr marL="2105902" indent="-233989" algn="l" defTabSz="467979" rtl="0" eaLnBrk="0" fontAlgn="base" hangingPunct="0">
        <a:spcBef>
          <a:spcPct val="20000"/>
        </a:spcBef>
        <a:spcAft>
          <a:spcPct val="0"/>
        </a:spcAft>
        <a:buFont typeface="Arial" panose="020B0604020202020204" pitchFamily="34" charset="0"/>
        <a:buChar char="»"/>
        <a:defRPr sz="2047" kern="1200">
          <a:solidFill>
            <a:schemeClr val="tx1"/>
          </a:solidFill>
          <a:latin typeface="+mn-lt"/>
          <a:ea typeface="+mn-ea"/>
          <a:cs typeface="+mn-cs"/>
        </a:defRPr>
      </a:lvl5pPr>
      <a:lvl6pPr marL="2573880" indent="-233989" algn="l" defTabSz="467979" rtl="0" eaLnBrk="1" latinLnBrk="0" hangingPunct="1">
        <a:spcBef>
          <a:spcPct val="20000"/>
        </a:spcBef>
        <a:buFont typeface="Arial"/>
        <a:buChar char="•"/>
        <a:defRPr sz="2047" kern="1200">
          <a:solidFill>
            <a:schemeClr val="tx1"/>
          </a:solidFill>
          <a:latin typeface="+mn-lt"/>
          <a:ea typeface="+mn-ea"/>
          <a:cs typeface="+mn-cs"/>
        </a:defRPr>
      </a:lvl6pPr>
      <a:lvl7pPr marL="3041859" indent="-233989" algn="l" defTabSz="467979" rtl="0" eaLnBrk="1" latinLnBrk="0" hangingPunct="1">
        <a:spcBef>
          <a:spcPct val="20000"/>
        </a:spcBef>
        <a:buFont typeface="Arial"/>
        <a:buChar char="•"/>
        <a:defRPr sz="2047" kern="1200">
          <a:solidFill>
            <a:schemeClr val="tx1"/>
          </a:solidFill>
          <a:latin typeface="+mn-lt"/>
          <a:ea typeface="+mn-ea"/>
          <a:cs typeface="+mn-cs"/>
        </a:defRPr>
      </a:lvl7pPr>
      <a:lvl8pPr marL="3509836" indent="-233989" algn="l" defTabSz="467979" rtl="0" eaLnBrk="1" latinLnBrk="0" hangingPunct="1">
        <a:spcBef>
          <a:spcPct val="20000"/>
        </a:spcBef>
        <a:buFont typeface="Arial"/>
        <a:buChar char="•"/>
        <a:defRPr sz="2047" kern="1200">
          <a:solidFill>
            <a:schemeClr val="tx1"/>
          </a:solidFill>
          <a:latin typeface="+mn-lt"/>
          <a:ea typeface="+mn-ea"/>
          <a:cs typeface="+mn-cs"/>
        </a:defRPr>
      </a:lvl8pPr>
      <a:lvl9pPr marL="3977815" indent="-233989" algn="l" defTabSz="467979" rtl="0" eaLnBrk="1" latinLnBrk="0" hangingPunct="1">
        <a:spcBef>
          <a:spcPct val="20000"/>
        </a:spcBef>
        <a:buFont typeface="Arial"/>
        <a:buChar char="•"/>
        <a:defRPr sz="2047" kern="1200">
          <a:solidFill>
            <a:schemeClr val="tx1"/>
          </a:solidFill>
          <a:latin typeface="+mn-lt"/>
          <a:ea typeface="+mn-ea"/>
          <a:cs typeface="+mn-cs"/>
        </a:defRPr>
      </a:lvl9pPr>
    </p:bodyStyle>
    <p:otherStyle>
      <a:defPPr>
        <a:defRPr lang="en-US"/>
      </a:defPPr>
      <a:lvl1pPr marL="0" algn="l" defTabSz="467979" rtl="0" eaLnBrk="1" latinLnBrk="0" hangingPunct="1">
        <a:defRPr sz="1842" kern="1200">
          <a:solidFill>
            <a:schemeClr val="tx1"/>
          </a:solidFill>
          <a:latin typeface="+mn-lt"/>
          <a:ea typeface="+mn-ea"/>
          <a:cs typeface="+mn-cs"/>
        </a:defRPr>
      </a:lvl1pPr>
      <a:lvl2pPr marL="467979" algn="l" defTabSz="467979" rtl="0" eaLnBrk="1" latinLnBrk="0" hangingPunct="1">
        <a:defRPr sz="1842" kern="1200">
          <a:solidFill>
            <a:schemeClr val="tx1"/>
          </a:solidFill>
          <a:latin typeface="+mn-lt"/>
          <a:ea typeface="+mn-ea"/>
          <a:cs typeface="+mn-cs"/>
        </a:defRPr>
      </a:lvl2pPr>
      <a:lvl3pPr marL="935956" algn="l" defTabSz="467979" rtl="0" eaLnBrk="1" latinLnBrk="0" hangingPunct="1">
        <a:defRPr sz="1842" kern="1200">
          <a:solidFill>
            <a:schemeClr val="tx1"/>
          </a:solidFill>
          <a:latin typeface="+mn-lt"/>
          <a:ea typeface="+mn-ea"/>
          <a:cs typeface="+mn-cs"/>
        </a:defRPr>
      </a:lvl3pPr>
      <a:lvl4pPr marL="1403935" algn="l" defTabSz="467979" rtl="0" eaLnBrk="1" latinLnBrk="0" hangingPunct="1">
        <a:defRPr sz="1842" kern="1200">
          <a:solidFill>
            <a:schemeClr val="tx1"/>
          </a:solidFill>
          <a:latin typeface="+mn-lt"/>
          <a:ea typeface="+mn-ea"/>
          <a:cs typeface="+mn-cs"/>
        </a:defRPr>
      </a:lvl4pPr>
      <a:lvl5pPr marL="1871913" algn="l" defTabSz="467979" rtl="0" eaLnBrk="1" latinLnBrk="0" hangingPunct="1">
        <a:defRPr sz="1842" kern="1200">
          <a:solidFill>
            <a:schemeClr val="tx1"/>
          </a:solidFill>
          <a:latin typeface="+mn-lt"/>
          <a:ea typeface="+mn-ea"/>
          <a:cs typeface="+mn-cs"/>
        </a:defRPr>
      </a:lvl5pPr>
      <a:lvl6pPr marL="2339891" algn="l" defTabSz="467979" rtl="0" eaLnBrk="1" latinLnBrk="0" hangingPunct="1">
        <a:defRPr sz="1842" kern="1200">
          <a:solidFill>
            <a:schemeClr val="tx1"/>
          </a:solidFill>
          <a:latin typeface="+mn-lt"/>
          <a:ea typeface="+mn-ea"/>
          <a:cs typeface="+mn-cs"/>
        </a:defRPr>
      </a:lvl6pPr>
      <a:lvl7pPr marL="2807869" algn="l" defTabSz="467979" rtl="0" eaLnBrk="1" latinLnBrk="0" hangingPunct="1">
        <a:defRPr sz="1842" kern="1200">
          <a:solidFill>
            <a:schemeClr val="tx1"/>
          </a:solidFill>
          <a:latin typeface="+mn-lt"/>
          <a:ea typeface="+mn-ea"/>
          <a:cs typeface="+mn-cs"/>
        </a:defRPr>
      </a:lvl7pPr>
      <a:lvl8pPr marL="3275848" algn="l" defTabSz="467979" rtl="0" eaLnBrk="1" latinLnBrk="0" hangingPunct="1">
        <a:defRPr sz="1842" kern="1200">
          <a:solidFill>
            <a:schemeClr val="tx1"/>
          </a:solidFill>
          <a:latin typeface="+mn-lt"/>
          <a:ea typeface="+mn-ea"/>
          <a:cs typeface="+mn-cs"/>
        </a:defRPr>
      </a:lvl8pPr>
      <a:lvl9pPr marL="3743826" algn="l" defTabSz="467979" rtl="0" eaLnBrk="1" latinLnBrk="0" hangingPunct="1">
        <a:defRPr sz="184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995" y="274638"/>
            <a:ext cx="842391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Text Placeholder 2"/>
          <p:cNvSpPr>
            <a:spLocks noGrp="1"/>
          </p:cNvSpPr>
          <p:nvPr>
            <p:ph type="body" idx="1"/>
          </p:nvPr>
        </p:nvSpPr>
        <p:spPr>
          <a:xfrm>
            <a:off x="467995" y="1600201"/>
            <a:ext cx="842391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467995" y="6356351"/>
            <a:ext cx="21839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1" fontAlgn="auto" hangingPunct="1">
              <a:spcBef>
                <a:spcPts val="0"/>
              </a:spcBef>
              <a:spcAft>
                <a:spcPts val="0"/>
              </a:spcAft>
            </a:pPr>
            <a:fld id="{F5EF05EF-6168-407F-8025-E41839E12504}" type="datetimeFigureOut">
              <a:rPr lang="en-US" b="0" smtClean="0">
                <a:solidFill>
                  <a:prstClr val="black">
                    <a:tint val="75000"/>
                  </a:prstClr>
                </a:solidFill>
                <a:latin typeface="Calibri"/>
              </a:rPr>
              <a:pPr defTabSz="914400" eaLnBrk="1" fontAlgn="auto" hangingPunct="1">
                <a:spcBef>
                  <a:spcPts val="0"/>
                </a:spcBef>
                <a:spcAft>
                  <a:spcPts val="0"/>
                </a:spcAft>
              </a:pPr>
              <a:t>11/20/2015</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97966" y="6356351"/>
            <a:ext cx="29639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707928" y="6356351"/>
            <a:ext cx="218397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1" fontAlgn="auto" hangingPunct="1">
              <a:spcBef>
                <a:spcPts val="0"/>
              </a:spcBef>
              <a:spcAft>
                <a:spcPts val="0"/>
              </a:spcAft>
            </a:pPr>
            <a:fld id="{FA1C692C-4F2D-45F6-A9A8-8A3A8FE27806}" type="slidenum">
              <a:rPr lang="en-US" b="0" smtClean="0">
                <a:solidFill>
                  <a:prstClr val="black">
                    <a:tint val="75000"/>
                  </a:prstClr>
                </a:solidFill>
                <a:latin typeface="Calibri"/>
              </a:rPr>
              <a:pPr defTabSz="914400"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4246148001"/>
      </p:ext>
    </p:extLst>
  </p:cSld>
  <p:clrMap bg1="lt1" tx1="dk1" bg2="lt2" tx2="dk2" accent1="accent1" accent2="accent2" accent3="accent3" accent4="accent4" accent5="accent5" accent6="accent6" hlink="hlink" folHlink="folHlink"/>
  <p:sldLayoutIdLst>
    <p:sldLayoutId id="21474843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7995" y="274638"/>
            <a:ext cx="842391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Text Placeholder 2"/>
          <p:cNvSpPr>
            <a:spLocks noGrp="1"/>
          </p:cNvSpPr>
          <p:nvPr>
            <p:ph type="body" idx="1"/>
          </p:nvPr>
        </p:nvSpPr>
        <p:spPr bwMode="auto">
          <a:xfrm>
            <a:off x="467995" y="1600201"/>
            <a:ext cx="842391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467995" y="6356351"/>
            <a:ext cx="2183977"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fld id="{0ACD7AB2-00C5-4568-92F2-6DFA10FF3282}" type="datetime1">
              <a:rPr lang="tr-TR" b="0" smtClean="0">
                <a:solidFill>
                  <a:prstClr val="black">
                    <a:tint val="75000"/>
                  </a:prstClr>
                </a:solidFill>
              </a:rPr>
              <a:pPr eaLnBrk="1" hangingPunct="1"/>
              <a:t>20.11.2015</a:t>
            </a:fld>
            <a:endParaRPr lang="en-US" b="0" dirty="0">
              <a:solidFill>
                <a:prstClr val="black">
                  <a:tint val="75000"/>
                </a:prstClr>
              </a:solidFill>
            </a:endParaRPr>
          </a:p>
        </p:txBody>
      </p:sp>
      <p:sp>
        <p:nvSpPr>
          <p:cNvPr id="5" name="Footer Placeholder 4"/>
          <p:cNvSpPr>
            <a:spLocks noGrp="1"/>
          </p:cNvSpPr>
          <p:nvPr>
            <p:ph type="ftr" sz="quarter" idx="3"/>
          </p:nvPr>
        </p:nvSpPr>
        <p:spPr>
          <a:xfrm>
            <a:off x="3197966" y="6356351"/>
            <a:ext cx="296396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endParaRPr lang="en-US" b="0" dirty="0">
              <a:solidFill>
                <a:prstClr val="black">
                  <a:tint val="75000"/>
                </a:prstClr>
              </a:solidFill>
            </a:endParaRPr>
          </a:p>
        </p:txBody>
      </p:sp>
      <p:sp>
        <p:nvSpPr>
          <p:cNvPr id="6" name="Slide Number Placeholder 5"/>
          <p:cNvSpPr>
            <a:spLocks noGrp="1"/>
          </p:cNvSpPr>
          <p:nvPr>
            <p:ph type="sldNum" sz="quarter" idx="4"/>
          </p:nvPr>
        </p:nvSpPr>
        <p:spPr>
          <a:xfrm>
            <a:off x="6707928" y="6356351"/>
            <a:ext cx="218397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1" hangingPunct="1"/>
            <a:fld id="{D69FA0D1-DEE6-FA4B-AF71-8F5B3360E0F2}" type="slidenum">
              <a:rPr lang="en-US" b="0" smtClean="0">
                <a:solidFill>
                  <a:prstClr val="black">
                    <a:tint val="75000"/>
                  </a:prstClr>
                </a:solidFill>
              </a:rPr>
              <a:pPr eaLnBrk="1" hangingPunct="1"/>
              <a:t>‹#›</a:t>
            </a:fld>
            <a:endParaRPr lang="en-US" b="0" dirty="0">
              <a:solidFill>
                <a:prstClr val="black">
                  <a:tint val="75000"/>
                </a:prstClr>
              </a:solidFill>
            </a:endParaRPr>
          </a:p>
        </p:txBody>
      </p:sp>
    </p:spTree>
    <p:extLst>
      <p:ext uri="{BB962C8B-B14F-4D97-AF65-F5344CB8AC3E}">
        <p14:creationId xmlns:p14="http://schemas.microsoft.com/office/powerpoint/2010/main" val="3935400006"/>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Lst>
  <p:transition advClick="0" advTm="4000"/>
  <p:hf hdr="0" ftr="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hyperlink" Target="562.doc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ddeler/MADDE%20358.docx" TargetMode="External"/><Relationship Id="rId5" Type="http://schemas.openxmlformats.org/officeDocument/2006/relationships/image" Target="../media/image8.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7.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8.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20.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21.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22.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2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25.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26.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27.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28.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2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30.wmf"/></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diagramData" Target="../diagrams/data11.xml"/><Relationship Id="rId3" Type="http://schemas.openxmlformats.org/officeDocument/2006/relationships/diagramData" Target="../diagrams/data8.xml"/><Relationship Id="rId21" Type="http://schemas.openxmlformats.org/officeDocument/2006/relationships/diagramColors" Target="../diagrams/colors11.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29.xml"/><Relationship Id="rId16" Type="http://schemas.openxmlformats.org/officeDocument/2006/relationships/diagramColors" Target="../diagrams/colors10.xml"/><Relationship Id="rId20" Type="http://schemas.openxmlformats.org/officeDocument/2006/relationships/diagramQuickStyle" Target="../diagrams/quickStyle11.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19" Type="http://schemas.openxmlformats.org/officeDocument/2006/relationships/diagramLayout" Target="../diagrams/layout11.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microsoft.com/office/2007/relationships/diagramDrawing" Target="../diagrams/drawing11.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2" Type="http://schemas.openxmlformats.org/officeDocument/2006/relationships/diagramData" Target="../diagrams/data12.xml"/><Relationship Id="rId16" Type="http://schemas.microsoft.com/office/2007/relationships/diagramDrawing" Target="../diagrams/drawing14.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oleObject" Target="../embeddings/Microsoft_Word_97_-_2003_Document4.doc"/><Relationship Id="rId18" Type="http://schemas.openxmlformats.org/officeDocument/2006/relationships/oleObject" Target="../embeddings/oleObject29.bin"/><Relationship Id="rId26" Type="http://schemas.openxmlformats.org/officeDocument/2006/relationships/image" Target="../media/image38.emf"/><Relationship Id="rId3" Type="http://schemas.openxmlformats.org/officeDocument/2006/relationships/oleObject" Target="../embeddings/oleObject24.bin"/><Relationship Id="rId21" Type="http://schemas.openxmlformats.org/officeDocument/2006/relationships/oleObject" Target="../embeddings/oleObject30.bin"/><Relationship Id="rId34" Type="http://schemas.openxmlformats.org/officeDocument/2006/relationships/oleObject" Target="../embeddings/Microsoft_Word_97_-_2003_Document11.doc"/><Relationship Id="rId7" Type="http://schemas.openxmlformats.org/officeDocument/2006/relationships/oleObject" Target="../embeddings/Microsoft_Word_97_-_2003_Document2.doc"/><Relationship Id="rId12" Type="http://schemas.openxmlformats.org/officeDocument/2006/relationships/oleObject" Target="../embeddings/oleObject27.bin"/><Relationship Id="rId17" Type="http://schemas.openxmlformats.org/officeDocument/2006/relationships/image" Target="../media/image35.emf"/><Relationship Id="rId25" Type="http://schemas.openxmlformats.org/officeDocument/2006/relationships/oleObject" Target="../embeddings/Microsoft_Word_97_-_2003_Document8.doc"/><Relationship Id="rId33" Type="http://schemas.openxmlformats.org/officeDocument/2006/relationships/oleObject" Target="../embeddings/oleObject34.bin"/><Relationship Id="rId2" Type="http://schemas.openxmlformats.org/officeDocument/2006/relationships/slideLayout" Target="../slideLayouts/slideLayout30.xml"/><Relationship Id="rId16" Type="http://schemas.openxmlformats.org/officeDocument/2006/relationships/oleObject" Target="../embeddings/Microsoft_Word_97_-_2003_Document5.doc"/><Relationship Id="rId20" Type="http://schemas.openxmlformats.org/officeDocument/2006/relationships/image" Target="../media/image36.emf"/><Relationship Id="rId29" Type="http://schemas.openxmlformats.org/officeDocument/2006/relationships/image" Target="../media/image39.emf"/><Relationship Id="rId1" Type="http://schemas.openxmlformats.org/officeDocument/2006/relationships/vmlDrawing" Target="../drawings/vmlDrawing24.vml"/><Relationship Id="rId6" Type="http://schemas.openxmlformats.org/officeDocument/2006/relationships/oleObject" Target="../embeddings/oleObject25.bin"/><Relationship Id="rId11" Type="http://schemas.openxmlformats.org/officeDocument/2006/relationships/image" Target="../media/image33.emf"/><Relationship Id="rId24" Type="http://schemas.openxmlformats.org/officeDocument/2006/relationships/oleObject" Target="../embeddings/oleObject31.bin"/><Relationship Id="rId32" Type="http://schemas.openxmlformats.org/officeDocument/2006/relationships/image" Target="../media/image40.emf"/><Relationship Id="rId5" Type="http://schemas.openxmlformats.org/officeDocument/2006/relationships/image" Target="../media/image31.emf"/><Relationship Id="rId15" Type="http://schemas.openxmlformats.org/officeDocument/2006/relationships/oleObject" Target="../embeddings/oleObject28.bin"/><Relationship Id="rId23" Type="http://schemas.openxmlformats.org/officeDocument/2006/relationships/image" Target="../media/image37.emf"/><Relationship Id="rId28" Type="http://schemas.openxmlformats.org/officeDocument/2006/relationships/oleObject" Target="../embeddings/Microsoft_Word_97_-_2003_Document9.doc"/><Relationship Id="rId10" Type="http://schemas.openxmlformats.org/officeDocument/2006/relationships/oleObject" Target="../embeddings/Microsoft_Word_97_-_2003_Document3.doc"/><Relationship Id="rId19" Type="http://schemas.openxmlformats.org/officeDocument/2006/relationships/oleObject" Target="../embeddings/Microsoft_Word_97_-_2003_Document6.doc"/><Relationship Id="rId31" Type="http://schemas.openxmlformats.org/officeDocument/2006/relationships/oleObject" Target="../embeddings/Microsoft_Word_97_-_2003_Document10.doc"/><Relationship Id="rId4" Type="http://schemas.openxmlformats.org/officeDocument/2006/relationships/oleObject" Target="../embeddings/Microsoft_Word_97_-_2003_Document1.doc"/><Relationship Id="rId9" Type="http://schemas.openxmlformats.org/officeDocument/2006/relationships/oleObject" Target="../embeddings/oleObject26.bin"/><Relationship Id="rId14" Type="http://schemas.openxmlformats.org/officeDocument/2006/relationships/image" Target="../media/image34.emf"/><Relationship Id="rId22" Type="http://schemas.openxmlformats.org/officeDocument/2006/relationships/oleObject" Target="../embeddings/Microsoft_Word_97_-_2003_Document7.doc"/><Relationship Id="rId27" Type="http://schemas.openxmlformats.org/officeDocument/2006/relationships/oleObject" Target="../embeddings/oleObject32.bin"/><Relationship Id="rId30" Type="http://schemas.openxmlformats.org/officeDocument/2006/relationships/oleObject" Target="../embeddings/oleObject33.bin"/><Relationship Id="rId35" Type="http://schemas.openxmlformats.org/officeDocument/2006/relationships/image" Target="../media/image41.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oleObject" Target="../embeddings/Microsoft_Word_97_-_2003_Document15.doc"/><Relationship Id="rId18" Type="http://schemas.openxmlformats.org/officeDocument/2006/relationships/oleObject" Target="../embeddings/oleObject40.bin"/><Relationship Id="rId26" Type="http://schemas.openxmlformats.org/officeDocument/2006/relationships/image" Target="../media/image49.emf"/><Relationship Id="rId39" Type="http://schemas.openxmlformats.org/officeDocument/2006/relationships/oleObject" Target="../embeddings/oleObject47.bin"/><Relationship Id="rId3" Type="http://schemas.openxmlformats.org/officeDocument/2006/relationships/oleObject" Target="../embeddings/oleObject35.bin"/><Relationship Id="rId21" Type="http://schemas.openxmlformats.org/officeDocument/2006/relationships/oleObject" Target="../embeddings/oleObject41.bin"/><Relationship Id="rId34" Type="http://schemas.openxmlformats.org/officeDocument/2006/relationships/oleObject" Target="../embeddings/Microsoft_Word_97_-_2003_Document22.doc"/><Relationship Id="rId7" Type="http://schemas.openxmlformats.org/officeDocument/2006/relationships/oleObject" Target="../embeddings/Microsoft_Word_97_-_2003_Document13.doc"/><Relationship Id="rId12" Type="http://schemas.openxmlformats.org/officeDocument/2006/relationships/oleObject" Target="../embeddings/oleObject38.bin"/><Relationship Id="rId17" Type="http://schemas.openxmlformats.org/officeDocument/2006/relationships/image" Target="../media/image46.emf"/><Relationship Id="rId25" Type="http://schemas.openxmlformats.org/officeDocument/2006/relationships/oleObject" Target="../embeddings/Microsoft_Word_97_-_2003_Document19.doc"/><Relationship Id="rId33" Type="http://schemas.openxmlformats.org/officeDocument/2006/relationships/oleObject" Target="../embeddings/oleObject45.bin"/><Relationship Id="rId38" Type="http://schemas.openxmlformats.org/officeDocument/2006/relationships/image" Target="../media/image53.emf"/><Relationship Id="rId2" Type="http://schemas.openxmlformats.org/officeDocument/2006/relationships/slideLayout" Target="../slideLayouts/slideLayout30.xml"/><Relationship Id="rId16" Type="http://schemas.openxmlformats.org/officeDocument/2006/relationships/oleObject" Target="../embeddings/Microsoft_Word_97_-_2003_Document16.doc"/><Relationship Id="rId20" Type="http://schemas.openxmlformats.org/officeDocument/2006/relationships/image" Target="../media/image47.emf"/><Relationship Id="rId29" Type="http://schemas.openxmlformats.org/officeDocument/2006/relationships/image" Target="../media/image50.emf"/><Relationship Id="rId41" Type="http://schemas.openxmlformats.org/officeDocument/2006/relationships/image" Target="../media/image54.emf"/><Relationship Id="rId1" Type="http://schemas.openxmlformats.org/officeDocument/2006/relationships/vmlDrawing" Target="../drawings/vmlDrawing25.vml"/><Relationship Id="rId6" Type="http://schemas.openxmlformats.org/officeDocument/2006/relationships/oleObject" Target="../embeddings/oleObject36.bin"/><Relationship Id="rId11" Type="http://schemas.openxmlformats.org/officeDocument/2006/relationships/image" Target="../media/image44.emf"/><Relationship Id="rId24" Type="http://schemas.openxmlformats.org/officeDocument/2006/relationships/oleObject" Target="../embeddings/oleObject42.bin"/><Relationship Id="rId32" Type="http://schemas.openxmlformats.org/officeDocument/2006/relationships/image" Target="../media/image51.emf"/><Relationship Id="rId37" Type="http://schemas.openxmlformats.org/officeDocument/2006/relationships/oleObject" Target="../embeddings/Microsoft_Word_97_-_2003_Document23.doc"/><Relationship Id="rId40" Type="http://schemas.openxmlformats.org/officeDocument/2006/relationships/oleObject" Target="../embeddings/Microsoft_Word_97_-_2003_Document24.doc"/><Relationship Id="rId5" Type="http://schemas.openxmlformats.org/officeDocument/2006/relationships/image" Target="../media/image42.emf"/><Relationship Id="rId15" Type="http://schemas.openxmlformats.org/officeDocument/2006/relationships/oleObject" Target="../embeddings/oleObject39.bin"/><Relationship Id="rId23" Type="http://schemas.openxmlformats.org/officeDocument/2006/relationships/image" Target="../media/image48.emf"/><Relationship Id="rId28" Type="http://schemas.openxmlformats.org/officeDocument/2006/relationships/oleObject" Target="../embeddings/Microsoft_Word_97_-_2003_Document20.doc"/><Relationship Id="rId36" Type="http://schemas.openxmlformats.org/officeDocument/2006/relationships/oleObject" Target="../embeddings/oleObject46.bin"/><Relationship Id="rId10" Type="http://schemas.openxmlformats.org/officeDocument/2006/relationships/oleObject" Target="../embeddings/Microsoft_Word_97_-_2003_Document14.doc"/><Relationship Id="rId19" Type="http://schemas.openxmlformats.org/officeDocument/2006/relationships/oleObject" Target="../embeddings/Microsoft_Word_97_-_2003_Document17.doc"/><Relationship Id="rId31" Type="http://schemas.openxmlformats.org/officeDocument/2006/relationships/oleObject" Target="../embeddings/Microsoft_Word_97_-_2003_Document21.doc"/><Relationship Id="rId4" Type="http://schemas.openxmlformats.org/officeDocument/2006/relationships/oleObject" Target="../embeddings/Microsoft_Word_97_-_2003_Document12.doc"/><Relationship Id="rId9" Type="http://schemas.openxmlformats.org/officeDocument/2006/relationships/oleObject" Target="../embeddings/oleObject37.bin"/><Relationship Id="rId14" Type="http://schemas.openxmlformats.org/officeDocument/2006/relationships/image" Target="../media/image45.emf"/><Relationship Id="rId22" Type="http://schemas.openxmlformats.org/officeDocument/2006/relationships/oleObject" Target="../embeddings/Microsoft_Word_97_-_2003_Document18.doc"/><Relationship Id="rId27" Type="http://schemas.openxmlformats.org/officeDocument/2006/relationships/oleObject" Target="../embeddings/oleObject43.bin"/><Relationship Id="rId30" Type="http://schemas.openxmlformats.org/officeDocument/2006/relationships/oleObject" Target="../embeddings/oleObject44.bin"/><Relationship Id="rId35" Type="http://schemas.openxmlformats.org/officeDocument/2006/relationships/image" Target="../media/image52.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4 Slayt Numarası Yer Tutucusu"/>
          <p:cNvSpPr txBox="1">
            <a:spLocks noGrp="1"/>
          </p:cNvSpPr>
          <p:nvPr/>
        </p:nvSpPr>
        <p:spPr bwMode="auto">
          <a:xfrm>
            <a:off x="8813906" y="6425474"/>
            <a:ext cx="2807970" cy="37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935956" eaLnBrk="1" hangingPunct="1">
              <a:spcBef>
                <a:spcPct val="0"/>
              </a:spcBef>
              <a:buNone/>
            </a:pPr>
            <a:fld id="{4DEAFECF-3BD1-4D9B-99BB-6BE1F4AF7873}" type="slidenum">
              <a:rPr lang="tr-TR" altLang="tr-TR" sz="1433" b="0">
                <a:latin typeface="Verdana" panose="020B0604030504040204" pitchFamily="34" charset="0"/>
              </a:rPr>
              <a:pPr algn="r" defTabSz="935956" eaLnBrk="1" hangingPunct="1">
                <a:spcBef>
                  <a:spcPct val="0"/>
                </a:spcBef>
                <a:buNone/>
              </a:pPr>
              <a:t>1</a:t>
            </a:fld>
            <a:endParaRPr lang="tr-TR" altLang="tr-TR" sz="1433" b="0">
              <a:latin typeface="Verdana" panose="020B0604030504040204" pitchFamily="34" charset="0"/>
            </a:endParaRPr>
          </a:p>
        </p:txBody>
      </p:sp>
      <p:sp>
        <p:nvSpPr>
          <p:cNvPr id="30723" name="Rectangle 10"/>
          <p:cNvSpPr>
            <a:spLocks noChangeArrowheads="1"/>
          </p:cNvSpPr>
          <p:nvPr/>
        </p:nvSpPr>
        <p:spPr bwMode="auto">
          <a:xfrm>
            <a:off x="3131349" y="5388735"/>
            <a:ext cx="2874594"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tr-TR" altLang="tr-TR" sz="1842" b="0">
              <a:latin typeface="Times New Roman" panose="02020603050405020304" pitchFamily="18" charset="0"/>
            </a:endParaRPr>
          </a:p>
          <a:p>
            <a:pPr algn="ctr">
              <a:spcBef>
                <a:spcPct val="0"/>
              </a:spcBef>
              <a:buFontTx/>
              <a:buNone/>
            </a:pPr>
            <a:endParaRPr lang="tr-TR" altLang="tr-TR" sz="3685" b="0">
              <a:latin typeface="Times New Roman" panose="02020603050405020304" pitchFamily="18" charset="0"/>
            </a:endParaRPr>
          </a:p>
        </p:txBody>
      </p:sp>
      <p:sp>
        <p:nvSpPr>
          <p:cNvPr id="30724" name="Rectangle 3"/>
          <p:cNvSpPr>
            <a:spLocks noChangeArrowheads="1"/>
          </p:cNvSpPr>
          <p:nvPr/>
        </p:nvSpPr>
        <p:spPr bwMode="auto">
          <a:xfrm>
            <a:off x="1191114" y="105917"/>
            <a:ext cx="8189913" cy="81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35956" eaLnBrk="1" hangingPunct="1">
              <a:spcBef>
                <a:spcPct val="0"/>
              </a:spcBef>
              <a:buNone/>
            </a:pPr>
            <a:endParaRPr lang="tr-TR" altLang="tr-TR" sz="3685" b="0">
              <a:latin typeface="Times New Roman" panose="02020603050405020304" pitchFamily="18" charset="0"/>
            </a:endParaRPr>
          </a:p>
        </p:txBody>
      </p:sp>
      <p:sp>
        <p:nvSpPr>
          <p:cNvPr id="30725" name="İçerik Yer Tutucusu 2"/>
          <p:cNvSpPr>
            <a:spLocks/>
          </p:cNvSpPr>
          <p:nvPr/>
        </p:nvSpPr>
        <p:spPr bwMode="auto">
          <a:xfrm>
            <a:off x="256747" y="2324018"/>
            <a:ext cx="8423910" cy="22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35956" eaLnBrk="1" hangingPunct="1">
              <a:spcBef>
                <a:spcPct val="0"/>
              </a:spcBef>
              <a:buNone/>
            </a:pPr>
            <a:r>
              <a:rPr lang="tr-TR" altLang="tr-TR" sz="4094" dirty="0">
                <a:solidFill>
                  <a:srgbClr val="000000"/>
                </a:solidFill>
                <a:latin typeface="Times New Roman" panose="02020603050405020304" pitchFamily="18" charset="0"/>
                <a:cs typeface="Times New Roman" panose="02020603050405020304" pitchFamily="18" charset="0"/>
              </a:rPr>
              <a:t>İŞLETMELERDE VERGİ (USUL) İNCELEMELERİ VE MUHASEBE UYGULAMALARI</a:t>
            </a:r>
          </a:p>
          <a:p>
            <a:pPr algn="ctr" defTabSz="935956" eaLnBrk="1" hangingPunct="1">
              <a:spcBef>
                <a:spcPct val="0"/>
              </a:spcBef>
              <a:buNone/>
            </a:pPr>
            <a:endParaRPr lang="tr-TR" altLang="tr-TR" sz="4094" b="0" dirty="0">
              <a:solidFill>
                <a:srgbClr val="000000"/>
              </a:solidFill>
              <a:latin typeface="Times New Roman" panose="02020603050405020304" pitchFamily="18" charset="0"/>
              <a:cs typeface="Times New Roman" panose="02020603050405020304" pitchFamily="18" charset="0"/>
            </a:endParaRPr>
          </a:p>
        </p:txBody>
      </p:sp>
      <p:sp>
        <p:nvSpPr>
          <p:cNvPr id="4" name="Veri Yer Tutucusu 3"/>
          <p:cNvSpPr txBox="1">
            <a:spLocks noGrp="1"/>
          </p:cNvSpPr>
          <p:nvPr/>
        </p:nvSpPr>
        <p:spPr>
          <a:xfrm>
            <a:off x="467995" y="6425474"/>
            <a:ext cx="2183977" cy="373746"/>
          </a:xfrm>
          <a:prstGeom prst="rect">
            <a:avLst/>
          </a:prstGeom>
          <a:noFill/>
        </p:spPr>
        <p:txBody>
          <a:bodyPr anchor="ctr"/>
          <a:lstStyle/>
          <a:p>
            <a:pPr eaLnBrk="1" fontAlgn="auto" hangingPunct="1">
              <a:spcBef>
                <a:spcPts val="0"/>
              </a:spcBef>
              <a:spcAft>
                <a:spcPts val="0"/>
              </a:spcAft>
              <a:defRPr/>
            </a:pPr>
            <a:r>
              <a:rPr lang="tr-TR" sz="1228" b="0" dirty="0">
                <a:solidFill>
                  <a:schemeClr val="tx1">
                    <a:tint val="75000"/>
                  </a:schemeClr>
                </a:solidFill>
                <a:latin typeface="+mn-lt"/>
              </a:rPr>
              <a:t>06.10.2015</a:t>
            </a:r>
            <a:endParaRPr lang="en-US" sz="1228" b="0" dirty="0">
              <a:solidFill>
                <a:schemeClr val="tx1">
                  <a:tint val="75000"/>
                </a:schemeClr>
              </a:solidFill>
              <a:latin typeface="+mn-lt"/>
            </a:endParaRPr>
          </a:p>
        </p:txBody>
      </p:sp>
    </p:spTree>
  </p:cSld>
  <p:clrMapOvr>
    <a:masterClrMapping/>
  </p:clrMapOvr>
  <p:transition spd="med" advClick="0" advTm="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7685" y="2397141"/>
            <a:ext cx="2538223" cy="171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3 Dikdörtgen"/>
          <p:cNvSpPr>
            <a:spLocks noChangeArrowheads="1"/>
          </p:cNvSpPr>
          <p:nvPr/>
        </p:nvSpPr>
        <p:spPr bwMode="auto">
          <a:xfrm>
            <a:off x="625624" y="1492021"/>
            <a:ext cx="7887666" cy="53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14"/>
              </a:spcBef>
              <a:spcAft>
                <a:spcPts val="1228"/>
              </a:spcAft>
              <a:buNone/>
            </a:pPr>
            <a:r>
              <a:rPr lang="tr-TR" altLang="tr-TR" sz="2457" b="0">
                <a:latin typeface="Times New Roman" panose="02020603050405020304" pitchFamily="18" charset="0"/>
              </a:rPr>
              <a:t>1. Kesin Mizanda yer alan bilanço hesaplarının borç toplamı, alacak toplamı, kalanı, dönem içi hareketleri (Kasa-Ortaklar-MDV-Amortismanlar Vb.)</a:t>
            </a:r>
          </a:p>
          <a:p>
            <a:pPr algn="just">
              <a:spcBef>
                <a:spcPts val="614"/>
              </a:spcBef>
              <a:spcAft>
                <a:spcPts val="1228"/>
              </a:spcAft>
              <a:buNone/>
            </a:pPr>
            <a:r>
              <a:rPr lang="tr-TR" altLang="tr-TR" sz="2457" b="0">
                <a:latin typeface="Times New Roman" panose="02020603050405020304" pitchFamily="18" charset="0"/>
              </a:rPr>
              <a:t>2. Gelir tablosu </a:t>
            </a:r>
          </a:p>
          <a:p>
            <a:pPr algn="just">
              <a:spcBef>
                <a:spcPts val="614"/>
              </a:spcBef>
              <a:spcAft>
                <a:spcPts val="1228"/>
              </a:spcAft>
              <a:buNone/>
            </a:pPr>
            <a:r>
              <a:rPr lang="tr-TR" altLang="tr-TR" sz="2457" b="0">
                <a:latin typeface="Times New Roman" panose="02020603050405020304" pitchFamily="18" charset="0"/>
              </a:rPr>
              <a:t>3. Maliyet hesapları</a:t>
            </a:r>
          </a:p>
          <a:p>
            <a:pPr algn="just">
              <a:spcBef>
                <a:spcPts val="614"/>
              </a:spcBef>
              <a:spcAft>
                <a:spcPts val="1228"/>
              </a:spcAft>
              <a:buNone/>
            </a:pPr>
            <a:r>
              <a:rPr lang="tr-TR" altLang="tr-TR" sz="2457" b="0">
                <a:latin typeface="Times New Roman" panose="02020603050405020304" pitchFamily="18" charset="0"/>
              </a:rPr>
              <a:t>4. Kurumlar Vergisi beyannamesindeki her bir satır</a:t>
            </a:r>
          </a:p>
          <a:p>
            <a:pPr algn="just">
              <a:spcBef>
                <a:spcPts val="614"/>
              </a:spcBef>
              <a:spcAft>
                <a:spcPts val="1228"/>
              </a:spcAft>
              <a:buNone/>
            </a:pPr>
            <a:r>
              <a:rPr lang="tr-TR" altLang="tr-TR" sz="2457" b="0">
                <a:latin typeface="Times New Roman" panose="02020603050405020304" pitchFamily="18" charset="0"/>
              </a:rPr>
              <a:t>5. Gelir Vergisi beyannamesindeki her bir satır</a:t>
            </a:r>
          </a:p>
          <a:p>
            <a:pPr algn="just">
              <a:spcBef>
                <a:spcPts val="614"/>
              </a:spcBef>
              <a:spcAft>
                <a:spcPts val="1228"/>
              </a:spcAft>
              <a:buNone/>
            </a:pPr>
            <a:r>
              <a:rPr lang="tr-TR" altLang="tr-TR" sz="2457" b="0">
                <a:latin typeface="Times New Roman" panose="02020603050405020304" pitchFamily="18" charset="0"/>
              </a:rPr>
              <a:t>6. 1 nolu KDV beyannamesinde yer alan her bir satır</a:t>
            </a:r>
          </a:p>
          <a:p>
            <a:pPr algn="just">
              <a:spcBef>
                <a:spcPts val="614"/>
              </a:spcBef>
              <a:spcAft>
                <a:spcPts val="1228"/>
              </a:spcAft>
              <a:buNone/>
            </a:pPr>
            <a:r>
              <a:rPr lang="tr-TR" altLang="tr-TR" sz="2457" b="0">
                <a:latin typeface="Times New Roman" panose="02020603050405020304" pitchFamily="18" charset="0"/>
              </a:rPr>
              <a:t>7. Transfer fiyatlandırması, kontrol edilen yabancı kurum kazancı ve örtülü sermayeye ilişkin form</a:t>
            </a:r>
          </a:p>
        </p:txBody>
      </p:sp>
      <p:sp>
        <p:nvSpPr>
          <p:cNvPr id="53252" name="Unvan 1"/>
          <p:cNvSpPr>
            <a:spLocks noGrp="1"/>
          </p:cNvSpPr>
          <p:nvPr>
            <p:ph type="title"/>
          </p:nvPr>
        </p:nvSpPr>
        <p:spPr/>
        <p:txBody>
          <a:bodyPr/>
          <a:lstStyle/>
          <a:p>
            <a:r>
              <a:rPr lang="tr-TR" altLang="tr-TR" sz="3276" b="1">
                <a:ea typeface="Calibri" panose="020F0502020204030204" pitchFamily="34" charset="0"/>
                <a:cs typeface="Times New Roman" panose="02020603050405020304" pitchFamily="18" charset="0"/>
              </a:rPr>
              <a:t>RİSK ANALİZİNDE KULLANILAN                   FAKTÖRLER</a:t>
            </a:r>
            <a:r>
              <a:rPr lang="tr-TR" altLang="tr-TR" smtClean="0">
                <a:ea typeface="Calibri" panose="020F0502020204030204" pitchFamily="34" charset="0"/>
                <a:cs typeface="Times New Roman" panose="02020603050405020304" pitchFamily="18" charset="0"/>
              </a:rPr>
              <a:t/>
            </a:r>
            <a:br>
              <a:rPr lang="tr-TR" altLang="tr-TR" smtClean="0">
                <a:ea typeface="Calibri" panose="020F0502020204030204" pitchFamily="34" charset="0"/>
                <a:cs typeface="Times New Roman" panose="02020603050405020304" pitchFamily="18" charset="0"/>
              </a:rPr>
            </a:br>
            <a:endParaRPr lang="tr-TR" altLang="tr-TR" smtClean="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84318" y="116632"/>
            <a:ext cx="2592288" cy="6624736"/>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sp>
            <p:nvSpPr>
              <p:cNvPr id="142" name="Rectangle 141"/>
              <p:cNvSpPr/>
              <p:nvPr/>
            </p:nvSpPr>
            <p:spPr>
              <a:xfrm>
                <a:off x="1691641" y="1449324"/>
                <a:ext cx="2880359"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5454" y="116632"/>
            <a:ext cx="6336704" cy="6624736"/>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grpSp>
      <p:sp>
        <p:nvSpPr>
          <p:cNvPr id="16" name="Content Placeholder 2"/>
          <p:cNvSpPr txBox="1">
            <a:spLocks/>
          </p:cNvSpPr>
          <p:nvPr/>
        </p:nvSpPr>
        <p:spPr>
          <a:xfrm>
            <a:off x="728122" y="1196753"/>
            <a:ext cx="5505348" cy="521180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450850" algn="just" fontAlgn="auto">
              <a:spcAft>
                <a:spcPts val="0"/>
              </a:spcAft>
            </a:pPr>
            <a:r>
              <a:rPr lang="tr-TR" sz="2000" b="0" dirty="0">
                <a:solidFill>
                  <a:prstClr val="black"/>
                </a:solidFill>
              </a:rPr>
              <a:t> </a:t>
            </a:r>
          </a:p>
          <a:p>
            <a:pPr algn="just" fontAlgn="auto">
              <a:spcAft>
                <a:spcPts val="0"/>
              </a:spcAft>
            </a:pPr>
            <a:r>
              <a:rPr lang="tr-TR" sz="2000" dirty="0">
                <a:solidFill>
                  <a:prstClr val="black"/>
                </a:solidFill>
              </a:rPr>
              <a:t>Örnek; </a:t>
            </a:r>
            <a:r>
              <a:rPr lang="tr-TR" sz="2000" b="0" dirty="0">
                <a:solidFill>
                  <a:prstClr val="black"/>
                </a:solidFill>
              </a:rPr>
              <a:t>Bir </a:t>
            </a:r>
            <a:r>
              <a:rPr lang="tr-TR" sz="2000" b="0" dirty="0" err="1">
                <a:solidFill>
                  <a:prstClr val="black"/>
                </a:solidFill>
              </a:rPr>
              <a:t>VİR’da</a:t>
            </a:r>
            <a:r>
              <a:rPr lang="tr-TR" sz="2000" b="0" dirty="0">
                <a:solidFill>
                  <a:prstClr val="black"/>
                </a:solidFill>
              </a:rPr>
              <a:t> 2013 yılında amortismana tabi bir makine için 100.000,TL fazladan amortisman ayrıldığı tespit edilmiş olsun. </a:t>
            </a:r>
          </a:p>
          <a:p>
            <a:pPr algn="just" fontAlgn="auto">
              <a:spcAft>
                <a:spcPts val="0"/>
              </a:spcAft>
              <a:tabLst>
                <a:tab pos="5113338" algn="r"/>
              </a:tabLst>
            </a:pPr>
            <a:r>
              <a:rPr lang="tr-TR" sz="2000" b="0" dirty="0">
                <a:solidFill>
                  <a:prstClr val="black"/>
                </a:solidFill>
              </a:rPr>
              <a:t>Tarh edilecek vergi:	100.000 x 0.20 = 20.000,-</a:t>
            </a:r>
          </a:p>
          <a:p>
            <a:pPr algn="just" fontAlgn="auto">
              <a:spcAft>
                <a:spcPts val="0"/>
              </a:spcAft>
              <a:tabLst>
                <a:tab pos="5113338" algn="r"/>
              </a:tabLst>
            </a:pPr>
            <a:r>
              <a:rPr lang="tr-TR" sz="2000" b="0" dirty="0">
                <a:solidFill>
                  <a:prstClr val="black"/>
                </a:solidFill>
              </a:rPr>
              <a:t>Kesilen vergi </a:t>
            </a:r>
            <a:r>
              <a:rPr lang="tr-TR" sz="2000" b="0" dirty="0" err="1">
                <a:solidFill>
                  <a:prstClr val="black"/>
                </a:solidFill>
              </a:rPr>
              <a:t>ziyaı</a:t>
            </a:r>
            <a:r>
              <a:rPr lang="tr-TR" sz="2000" b="0" dirty="0">
                <a:solidFill>
                  <a:prstClr val="black"/>
                </a:solidFill>
              </a:rPr>
              <a:t> cezası	20.000,-</a:t>
            </a:r>
          </a:p>
          <a:p>
            <a:pPr algn="just" fontAlgn="auto">
              <a:spcAft>
                <a:spcPts val="0"/>
              </a:spcAft>
              <a:tabLst>
                <a:tab pos="5113338" algn="r"/>
              </a:tabLst>
            </a:pPr>
            <a:r>
              <a:rPr lang="tr-TR" sz="2000" b="0" dirty="0">
                <a:solidFill>
                  <a:prstClr val="black"/>
                </a:solidFill>
              </a:rPr>
              <a:t>Gecikme faizi yaklaşık	600,-</a:t>
            </a:r>
          </a:p>
          <a:p>
            <a:pPr algn="just" fontAlgn="auto">
              <a:spcAft>
                <a:spcPts val="0"/>
              </a:spcAft>
            </a:pPr>
            <a:endParaRPr lang="tr-TR" sz="2400" b="0" dirty="0">
              <a:solidFill>
                <a:prstClr val="black"/>
              </a:solidFill>
            </a:endParaRPr>
          </a:p>
        </p:txBody>
      </p:sp>
      <p:sp>
        <p:nvSpPr>
          <p:cNvPr id="6" name="Unvan 5"/>
          <p:cNvSpPr>
            <a:spLocks noGrp="1"/>
          </p:cNvSpPr>
          <p:nvPr>
            <p:ph type="ctrTitle"/>
          </p:nvPr>
        </p:nvSpPr>
        <p:spPr>
          <a:xfrm>
            <a:off x="728122" y="338055"/>
            <a:ext cx="5505348" cy="778341"/>
          </a:xfrm>
        </p:spPr>
        <p:style>
          <a:lnRef idx="2">
            <a:schemeClr val="accent2"/>
          </a:lnRef>
          <a:fillRef idx="1">
            <a:schemeClr val="lt1"/>
          </a:fillRef>
          <a:effectRef idx="0">
            <a:schemeClr val="accent2"/>
          </a:effectRef>
          <a:fontRef idx="minor">
            <a:schemeClr val="dk1"/>
          </a:fontRef>
        </p:style>
        <p:txBody>
          <a:bodyPr>
            <a:noAutofit/>
          </a:bodyPr>
          <a:lstStyle/>
          <a:p>
            <a:pPr lvl="1" algn="ctr"/>
            <a:r>
              <a:rPr lang="tr-TR" sz="2800" b="1" i="1" dirty="0">
                <a:solidFill>
                  <a:srgbClr val="FF0000"/>
                </a:solidFill>
              </a:rPr>
              <a:t>VİR Fazladan Amortisman Ayırmanın Muhasebeleştirilmesi</a:t>
            </a:r>
            <a:endParaRPr lang="tr-TR" sz="2800" i="1" dirty="0">
              <a:solidFill>
                <a:srgbClr val="FF0000"/>
              </a:solidFill>
            </a:endParaRPr>
          </a:p>
        </p:txBody>
      </p:sp>
      <p:pic>
        <p:nvPicPr>
          <p:cNvPr id="19" name="Picture 4" descr="ismmmo"/>
          <p:cNvPicPr>
            <a:picLocks noChangeAspect="1" noChangeArrowheads="1"/>
          </p:cNvPicPr>
          <p:nvPr/>
        </p:nvPicPr>
        <p:blipFill>
          <a:blip r:embed="rId3" cstate="print"/>
          <a:srcRect/>
          <a:stretch>
            <a:fillRect/>
          </a:stretch>
        </p:blipFill>
        <p:spPr bwMode="auto">
          <a:xfrm>
            <a:off x="7263354" y="1196752"/>
            <a:ext cx="1143008" cy="1371600"/>
          </a:xfrm>
          <a:prstGeom prst="rect">
            <a:avLst/>
          </a:prstGeom>
          <a:noFill/>
          <a:ln w="9525">
            <a:noFill/>
            <a:miter lim="800000"/>
            <a:headEnd/>
            <a:tailEnd/>
          </a:ln>
          <a:scene3d>
            <a:camera prst="orthographicFront"/>
            <a:lightRig rig="threePt" dir="t"/>
          </a:scene3d>
          <a:sp3d>
            <a:bevelT w="1022350" h="190500" prst="coolSlant"/>
            <a:bevelB w="444500" h="400050"/>
          </a:sp3d>
        </p:spPr>
      </p:pic>
    </p:spTree>
    <p:extLst>
      <p:ext uri="{BB962C8B-B14F-4D97-AF65-F5344CB8AC3E}">
        <p14:creationId xmlns:p14="http://schemas.microsoft.com/office/powerpoint/2010/main" val="29312904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75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26449" y="116632"/>
            <a:ext cx="2592288" cy="6624736"/>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sp>
            <p:nvSpPr>
              <p:cNvPr id="142" name="Rectangle 141"/>
              <p:cNvSpPr/>
              <p:nvPr/>
            </p:nvSpPr>
            <p:spPr>
              <a:xfrm>
                <a:off x="1691641" y="1449324"/>
                <a:ext cx="2880359"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5454" y="116632"/>
            <a:ext cx="6336704" cy="6624736"/>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grpSp>
      <p:sp>
        <p:nvSpPr>
          <p:cNvPr id="16" name="Content Placeholder 2"/>
          <p:cNvSpPr txBox="1">
            <a:spLocks/>
          </p:cNvSpPr>
          <p:nvPr/>
        </p:nvSpPr>
        <p:spPr>
          <a:xfrm>
            <a:off x="718800" y="1196753"/>
            <a:ext cx="5505348" cy="521180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lnSpc>
                <a:spcPct val="80000"/>
              </a:lnSpc>
              <a:spcAft>
                <a:spcPts val="0"/>
              </a:spcAft>
              <a:tabLst>
                <a:tab pos="4662488" algn="r"/>
              </a:tabLst>
            </a:pPr>
            <a:endParaRPr lang="tr-TR" sz="2000" dirty="0">
              <a:solidFill>
                <a:prstClr val="black"/>
              </a:solidFill>
            </a:endParaRPr>
          </a:p>
          <a:p>
            <a:pPr algn="l" fontAlgn="auto">
              <a:lnSpc>
                <a:spcPct val="80000"/>
              </a:lnSpc>
              <a:spcAft>
                <a:spcPts val="0"/>
              </a:spcAft>
              <a:tabLst>
                <a:tab pos="4662488" algn="r"/>
              </a:tabLst>
            </a:pPr>
            <a:r>
              <a:rPr lang="tr-TR" sz="1800" dirty="0">
                <a:solidFill>
                  <a:prstClr val="black"/>
                </a:solidFill>
              </a:rPr>
              <a:t>                           08.07.2015</a:t>
            </a:r>
          </a:p>
          <a:p>
            <a:pPr algn="l" fontAlgn="auto">
              <a:lnSpc>
                <a:spcPct val="80000"/>
              </a:lnSpc>
              <a:spcAft>
                <a:spcPts val="0"/>
              </a:spcAft>
              <a:tabLst>
                <a:tab pos="4481513" algn="r"/>
              </a:tabLst>
            </a:pPr>
            <a:r>
              <a:rPr lang="tr-TR" sz="1800" dirty="0">
                <a:solidFill>
                  <a:prstClr val="black"/>
                </a:solidFill>
              </a:rPr>
              <a:t>257 BİRİKMİŞ AMAORTİSMANLAR	100.000,</a:t>
            </a:r>
          </a:p>
          <a:p>
            <a:pPr algn="l" fontAlgn="auto">
              <a:lnSpc>
                <a:spcPct val="80000"/>
              </a:lnSpc>
              <a:spcAft>
                <a:spcPts val="0"/>
              </a:spcAft>
              <a:tabLst>
                <a:tab pos="4481513" algn="r"/>
              </a:tabLst>
            </a:pPr>
            <a:r>
              <a:rPr lang="tr-TR" sz="1800" dirty="0">
                <a:solidFill>
                  <a:prstClr val="black"/>
                </a:solidFill>
              </a:rPr>
              <a:t>770 GEN YÖ.GİD. (KKEG)	20.600,</a:t>
            </a:r>
          </a:p>
          <a:p>
            <a:pPr algn="l" fontAlgn="auto">
              <a:lnSpc>
                <a:spcPct val="80000"/>
              </a:lnSpc>
              <a:spcAft>
                <a:spcPts val="0"/>
              </a:spcAft>
              <a:tabLst>
                <a:tab pos="5383213" algn="r"/>
              </a:tabLst>
            </a:pPr>
            <a:r>
              <a:rPr lang="tr-TR" sz="1800" dirty="0">
                <a:solidFill>
                  <a:prstClr val="black"/>
                </a:solidFill>
              </a:rPr>
              <a:t>              368 VADESİ GEÇMİŞ ERT. VER.	      20.000,</a:t>
            </a:r>
          </a:p>
          <a:p>
            <a:pPr algn="l" fontAlgn="auto">
              <a:lnSpc>
                <a:spcPct val="80000"/>
              </a:lnSpc>
              <a:spcAft>
                <a:spcPts val="0"/>
              </a:spcAft>
              <a:tabLst>
                <a:tab pos="5383213" algn="r"/>
              </a:tabLst>
            </a:pPr>
            <a:r>
              <a:rPr lang="tr-TR" sz="1800" dirty="0">
                <a:solidFill>
                  <a:prstClr val="black"/>
                </a:solidFill>
              </a:rPr>
              <a:t>              369 ÖDENECEK DİĞ. YÜK.	20.600,</a:t>
            </a:r>
          </a:p>
          <a:p>
            <a:pPr algn="l" fontAlgn="auto">
              <a:lnSpc>
                <a:spcPct val="80000"/>
              </a:lnSpc>
              <a:spcAft>
                <a:spcPts val="0"/>
              </a:spcAft>
              <a:tabLst>
                <a:tab pos="5383213" algn="r"/>
              </a:tabLst>
            </a:pPr>
            <a:r>
              <a:rPr lang="tr-TR" sz="1800" dirty="0">
                <a:solidFill>
                  <a:prstClr val="black"/>
                </a:solidFill>
              </a:rPr>
              <a:t>              671 ÖNCEKİ DÖN. GELİR VE KA	80.000, </a:t>
            </a:r>
          </a:p>
          <a:p>
            <a:pPr algn="l" fontAlgn="auto">
              <a:lnSpc>
                <a:spcPct val="80000"/>
              </a:lnSpc>
              <a:spcAft>
                <a:spcPts val="0"/>
              </a:spcAft>
              <a:tabLst>
                <a:tab pos="5383213" algn="r"/>
              </a:tabLst>
            </a:pPr>
            <a:r>
              <a:rPr lang="tr-TR" sz="1800" dirty="0">
                <a:solidFill>
                  <a:prstClr val="black"/>
                </a:solidFill>
              </a:rPr>
              <a:t>                      </a:t>
            </a:r>
          </a:p>
          <a:p>
            <a:pPr algn="l" fontAlgn="auto">
              <a:lnSpc>
                <a:spcPct val="80000"/>
              </a:lnSpc>
              <a:spcAft>
                <a:spcPts val="0"/>
              </a:spcAft>
              <a:tabLst>
                <a:tab pos="5383213" algn="r"/>
              </a:tabLst>
            </a:pPr>
            <a:r>
              <a:rPr lang="tr-TR" sz="1800" dirty="0">
                <a:solidFill>
                  <a:prstClr val="black"/>
                </a:solidFill>
              </a:rPr>
              <a:t>                          ../../2015</a:t>
            </a:r>
          </a:p>
          <a:p>
            <a:pPr algn="l" fontAlgn="auto">
              <a:lnSpc>
                <a:spcPct val="80000"/>
              </a:lnSpc>
              <a:spcAft>
                <a:spcPts val="0"/>
              </a:spcAft>
              <a:tabLst>
                <a:tab pos="4481513" algn="r"/>
              </a:tabLst>
            </a:pPr>
            <a:r>
              <a:rPr lang="tr-TR" sz="1800" dirty="0">
                <a:solidFill>
                  <a:prstClr val="black"/>
                </a:solidFill>
              </a:rPr>
              <a:t>368 VADESİ GEÇMİŞ ERT. VER. 	20.000,</a:t>
            </a:r>
          </a:p>
          <a:p>
            <a:pPr algn="l" fontAlgn="auto">
              <a:lnSpc>
                <a:spcPct val="80000"/>
              </a:lnSpc>
              <a:spcAft>
                <a:spcPts val="0"/>
              </a:spcAft>
              <a:tabLst>
                <a:tab pos="4481513" algn="r"/>
              </a:tabLst>
            </a:pPr>
            <a:r>
              <a:rPr lang="tr-TR" sz="1800" dirty="0">
                <a:solidFill>
                  <a:prstClr val="black"/>
                </a:solidFill>
              </a:rPr>
              <a:t>369 ÖDENECEK DİĞ. YÜK. 	20.600,</a:t>
            </a:r>
          </a:p>
          <a:p>
            <a:pPr algn="l" fontAlgn="auto">
              <a:lnSpc>
                <a:spcPct val="80000"/>
              </a:lnSpc>
              <a:spcAft>
                <a:spcPts val="0"/>
              </a:spcAft>
              <a:tabLst>
                <a:tab pos="5383213" algn="r"/>
              </a:tabLst>
            </a:pPr>
            <a:r>
              <a:rPr lang="tr-TR" sz="1800" dirty="0">
                <a:solidFill>
                  <a:prstClr val="black"/>
                </a:solidFill>
              </a:rPr>
              <a:t>               102 BANKA	40.600</a:t>
            </a:r>
          </a:p>
        </p:txBody>
      </p:sp>
      <p:sp>
        <p:nvSpPr>
          <p:cNvPr id="6" name="Unvan 5"/>
          <p:cNvSpPr>
            <a:spLocks noGrp="1"/>
          </p:cNvSpPr>
          <p:nvPr>
            <p:ph type="ctrTitle"/>
          </p:nvPr>
        </p:nvSpPr>
        <p:spPr>
          <a:xfrm>
            <a:off x="728122" y="338055"/>
            <a:ext cx="5505348" cy="778341"/>
          </a:xfrm>
        </p:spPr>
        <p:style>
          <a:lnRef idx="2">
            <a:schemeClr val="accent2"/>
          </a:lnRef>
          <a:fillRef idx="1">
            <a:schemeClr val="lt1"/>
          </a:fillRef>
          <a:effectRef idx="0">
            <a:schemeClr val="accent2"/>
          </a:effectRef>
          <a:fontRef idx="minor">
            <a:schemeClr val="dk1"/>
          </a:fontRef>
        </p:style>
        <p:txBody>
          <a:bodyPr>
            <a:noAutofit/>
          </a:bodyPr>
          <a:lstStyle/>
          <a:p>
            <a:pPr lvl="1" algn="ctr"/>
            <a:r>
              <a:rPr lang="tr-TR" sz="2800" b="1" i="1" dirty="0">
                <a:solidFill>
                  <a:srgbClr val="FF0000"/>
                </a:solidFill>
              </a:rPr>
              <a:t>VİR Fazladan Amortisman Ayırmanın Muhasebeleştirilmesi</a:t>
            </a:r>
            <a:endParaRPr lang="tr-TR" sz="2800" i="1" dirty="0">
              <a:solidFill>
                <a:srgbClr val="FF0000"/>
              </a:solidFill>
            </a:endParaRPr>
          </a:p>
        </p:txBody>
      </p:sp>
      <p:pic>
        <p:nvPicPr>
          <p:cNvPr id="19" name="Picture 4" descr="ismmmo"/>
          <p:cNvPicPr>
            <a:picLocks noChangeAspect="1" noChangeArrowheads="1"/>
          </p:cNvPicPr>
          <p:nvPr/>
        </p:nvPicPr>
        <p:blipFill>
          <a:blip r:embed="rId3" cstate="print"/>
          <a:srcRect/>
          <a:stretch>
            <a:fillRect/>
          </a:stretch>
        </p:blipFill>
        <p:spPr bwMode="auto">
          <a:xfrm>
            <a:off x="7171852" y="1196752"/>
            <a:ext cx="1143008" cy="1371600"/>
          </a:xfrm>
          <a:prstGeom prst="rect">
            <a:avLst/>
          </a:prstGeom>
          <a:noFill/>
          <a:ln w="9525">
            <a:noFill/>
            <a:miter lim="800000"/>
            <a:headEnd/>
            <a:tailEnd/>
          </a:ln>
          <a:scene3d>
            <a:camera prst="orthographicFront"/>
            <a:lightRig rig="threePt" dir="t"/>
          </a:scene3d>
          <a:sp3d>
            <a:bevelT w="1022350" h="190500" prst="coolSlant"/>
            <a:bevelB w="444500" h="400050"/>
          </a:sp3d>
        </p:spPr>
      </p:pic>
      <p:cxnSp>
        <p:nvCxnSpPr>
          <p:cNvPr id="21" name="34 Düz Bağlayıcı"/>
          <p:cNvCxnSpPr/>
          <p:nvPr/>
        </p:nvCxnSpPr>
        <p:spPr>
          <a:xfrm>
            <a:off x="4457646" y="1573120"/>
            <a:ext cx="10344" cy="452183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39 Düz Bağlayıcı"/>
          <p:cNvCxnSpPr/>
          <p:nvPr/>
        </p:nvCxnSpPr>
        <p:spPr>
          <a:xfrm>
            <a:off x="5328022" y="1576928"/>
            <a:ext cx="0" cy="451802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40 Düz Bağlayıcı"/>
          <p:cNvCxnSpPr/>
          <p:nvPr/>
        </p:nvCxnSpPr>
        <p:spPr>
          <a:xfrm>
            <a:off x="6200224" y="1573119"/>
            <a:ext cx="490" cy="45274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42 Düz Bağlayıcı"/>
          <p:cNvCxnSpPr/>
          <p:nvPr/>
        </p:nvCxnSpPr>
        <p:spPr>
          <a:xfrm flipV="1">
            <a:off x="808429" y="1573119"/>
            <a:ext cx="1362405" cy="2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43 Düz Bağlayıcı"/>
          <p:cNvCxnSpPr/>
          <p:nvPr/>
        </p:nvCxnSpPr>
        <p:spPr>
          <a:xfrm>
            <a:off x="3311799" y="1573119"/>
            <a:ext cx="12100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44 Düz Bağlayıcı"/>
          <p:cNvCxnSpPr/>
          <p:nvPr/>
        </p:nvCxnSpPr>
        <p:spPr>
          <a:xfrm flipV="1">
            <a:off x="808429" y="4565146"/>
            <a:ext cx="3628479" cy="18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42 Düz Bağlayıcı"/>
          <p:cNvCxnSpPr/>
          <p:nvPr/>
        </p:nvCxnSpPr>
        <p:spPr>
          <a:xfrm flipV="1">
            <a:off x="728123" y="3607516"/>
            <a:ext cx="1362405" cy="2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43 Düz Bağlayıcı"/>
          <p:cNvCxnSpPr/>
          <p:nvPr/>
        </p:nvCxnSpPr>
        <p:spPr>
          <a:xfrm>
            <a:off x="3167783" y="3611599"/>
            <a:ext cx="12100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099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75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37"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900" decel="100000" fill="hold"/>
                                        <p:tgtEl>
                                          <p:spTgt spid="2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900" decel="100000" fill="hold"/>
                                        <p:tgtEl>
                                          <p:spTgt spid="2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900" decel="100000" fill="hold"/>
                                        <p:tgtEl>
                                          <p:spTgt spid="2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32" fill="hold">
                            <p:stCondLst>
                              <p:cond delay="1000"/>
                            </p:stCondLst>
                            <p:childTnLst>
                              <p:par>
                                <p:cTn id="33" presetID="17"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ppt_x</p:attrName>
                                        </p:attrNameLst>
                                      </p:cBhvr>
                                      <p:tavLst>
                                        <p:tav tm="0">
                                          <p:val>
                                            <p:strVal val="#ppt_x-#ppt_w/2"/>
                                          </p:val>
                                        </p:tav>
                                        <p:tav tm="100000">
                                          <p:val>
                                            <p:strVal val="#ppt_x"/>
                                          </p:val>
                                        </p:tav>
                                      </p:tavLst>
                                    </p:anim>
                                    <p:anim calcmode="lin" valueType="num">
                                      <p:cBhvr>
                                        <p:cTn id="36" dur="500" fill="hold"/>
                                        <p:tgtEl>
                                          <p:spTgt spid="25"/>
                                        </p:tgtEl>
                                        <p:attrNameLst>
                                          <p:attrName>ppt_y</p:attrName>
                                        </p:attrNameLst>
                                      </p:cBhvr>
                                      <p:tavLst>
                                        <p:tav tm="0">
                                          <p:val>
                                            <p:strVal val="#ppt_y"/>
                                          </p:val>
                                        </p:tav>
                                        <p:tav tm="100000">
                                          <p:val>
                                            <p:strVal val="#ppt_y"/>
                                          </p:val>
                                        </p:tav>
                                      </p:tavLst>
                                    </p:anim>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strVal val="#ppt_h"/>
                                          </p:val>
                                        </p:tav>
                                        <p:tav tm="100000">
                                          <p:val>
                                            <p:strVal val="#ppt_h"/>
                                          </p:val>
                                        </p:tav>
                                      </p:tavLst>
                                    </p:anim>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wipe(left)">
                                      <p:cBhvr>
                                        <p:cTn id="42" dur="500"/>
                                        <p:tgtEl>
                                          <p:spTgt spid="16">
                                            <p:txEl>
                                              <p:pRg st="1" end="1"/>
                                            </p:txEl>
                                          </p:spTgt>
                                        </p:tgtEl>
                                      </p:cBhvr>
                                    </p:animEffect>
                                  </p:childTnLst>
                                </p:cTn>
                              </p:par>
                            </p:childTnLst>
                          </p:cTn>
                        </p:par>
                        <p:par>
                          <p:cTn id="43" fill="hold">
                            <p:stCondLst>
                              <p:cond delay="2000"/>
                            </p:stCondLst>
                            <p:childTnLst>
                              <p:par>
                                <p:cTn id="44" presetID="17" presetClass="entr" presetSubtype="8"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ppt_x</p:attrName>
                                        </p:attrNameLst>
                                      </p:cBhvr>
                                      <p:tavLst>
                                        <p:tav tm="0">
                                          <p:val>
                                            <p:strVal val="#ppt_x-#ppt_w/2"/>
                                          </p:val>
                                        </p:tav>
                                        <p:tav tm="100000">
                                          <p:val>
                                            <p:strVal val="#ppt_x"/>
                                          </p:val>
                                        </p:tav>
                                      </p:tavLst>
                                    </p:anim>
                                    <p:anim calcmode="lin" valueType="num">
                                      <p:cBhvr>
                                        <p:cTn id="47" dur="500" fill="hold"/>
                                        <p:tgtEl>
                                          <p:spTgt spid="26"/>
                                        </p:tgtEl>
                                        <p:attrNameLst>
                                          <p:attrName>ppt_y</p:attrName>
                                        </p:attrNameLst>
                                      </p:cBhvr>
                                      <p:tavLst>
                                        <p:tav tm="0">
                                          <p:val>
                                            <p:strVal val="#ppt_y"/>
                                          </p:val>
                                        </p:tav>
                                        <p:tav tm="100000">
                                          <p:val>
                                            <p:strVal val="#ppt_y"/>
                                          </p:val>
                                        </p:tav>
                                      </p:tavLst>
                                    </p:anim>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strVal val="#ppt_h"/>
                                          </p:val>
                                        </p:tav>
                                        <p:tav tm="100000">
                                          <p:val>
                                            <p:strVal val="#ppt_h"/>
                                          </p:val>
                                        </p:tav>
                                      </p:tavLst>
                                    </p:anim>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16">
                                            <p:txEl>
                                              <p:pRg st="2" end="2"/>
                                            </p:txEl>
                                          </p:spTgt>
                                        </p:tgtEl>
                                        <p:attrNameLst>
                                          <p:attrName>style.visibility</p:attrName>
                                        </p:attrNameLst>
                                      </p:cBhvr>
                                      <p:to>
                                        <p:strVal val="visible"/>
                                      </p:to>
                                    </p:set>
                                    <p:animEffect transition="in" filter="wipe(left)">
                                      <p:cBhvr>
                                        <p:cTn id="53" dur="500"/>
                                        <p:tgtEl>
                                          <p:spTgt spid="16">
                                            <p:txEl>
                                              <p:pRg st="2" end="2"/>
                                            </p:txEl>
                                          </p:spTgt>
                                        </p:tgtEl>
                                      </p:cBhvr>
                                    </p:animEffect>
                                  </p:childTnLst>
                                </p:cTn>
                              </p:par>
                            </p:childTnLst>
                          </p:cTn>
                        </p:par>
                        <p:par>
                          <p:cTn id="54" fill="hold">
                            <p:stCondLst>
                              <p:cond delay="3000"/>
                            </p:stCondLst>
                            <p:childTnLst>
                              <p:par>
                                <p:cTn id="55" presetID="22" presetClass="entr" presetSubtype="8" fill="hold" nodeType="afterEffect">
                                  <p:stCondLst>
                                    <p:cond delay="0"/>
                                  </p:stCondLst>
                                  <p:childTnLst>
                                    <p:set>
                                      <p:cBhvr>
                                        <p:cTn id="56" dur="1" fill="hold">
                                          <p:stCondLst>
                                            <p:cond delay="0"/>
                                          </p:stCondLst>
                                        </p:cTn>
                                        <p:tgtEl>
                                          <p:spTgt spid="16">
                                            <p:txEl>
                                              <p:pRg st="3" end="3"/>
                                            </p:txEl>
                                          </p:spTgt>
                                        </p:tgtEl>
                                        <p:attrNameLst>
                                          <p:attrName>style.visibility</p:attrName>
                                        </p:attrNameLst>
                                      </p:cBhvr>
                                      <p:to>
                                        <p:strVal val="visible"/>
                                      </p:to>
                                    </p:set>
                                    <p:animEffect transition="in" filter="wipe(left)">
                                      <p:cBhvr>
                                        <p:cTn id="57" dur="500"/>
                                        <p:tgtEl>
                                          <p:spTgt spid="16">
                                            <p:txEl>
                                              <p:pRg st="3" end="3"/>
                                            </p:txEl>
                                          </p:spTgt>
                                        </p:tgtEl>
                                      </p:cBhvr>
                                    </p:animEffect>
                                  </p:childTnLst>
                                </p:cTn>
                              </p:par>
                            </p:childTnLst>
                          </p:cTn>
                        </p:par>
                        <p:par>
                          <p:cTn id="58" fill="hold">
                            <p:stCondLst>
                              <p:cond delay="3500"/>
                            </p:stCondLst>
                            <p:childTnLst>
                              <p:par>
                                <p:cTn id="59" presetID="22" presetClass="entr" presetSubtype="8" fill="hold" nodeType="afterEffect">
                                  <p:stCondLst>
                                    <p:cond delay="0"/>
                                  </p:stCondLst>
                                  <p:childTnLst>
                                    <p:set>
                                      <p:cBhvr>
                                        <p:cTn id="60" dur="1" fill="hold">
                                          <p:stCondLst>
                                            <p:cond delay="0"/>
                                          </p:stCondLst>
                                        </p:cTn>
                                        <p:tgtEl>
                                          <p:spTgt spid="16">
                                            <p:txEl>
                                              <p:pRg st="4" end="4"/>
                                            </p:txEl>
                                          </p:spTgt>
                                        </p:tgtEl>
                                        <p:attrNameLst>
                                          <p:attrName>style.visibility</p:attrName>
                                        </p:attrNameLst>
                                      </p:cBhvr>
                                      <p:to>
                                        <p:strVal val="visible"/>
                                      </p:to>
                                    </p:set>
                                    <p:animEffect transition="in" filter="wipe(left)">
                                      <p:cBhvr>
                                        <p:cTn id="61" dur="500"/>
                                        <p:tgtEl>
                                          <p:spTgt spid="16">
                                            <p:txEl>
                                              <p:pRg st="4" end="4"/>
                                            </p:txEl>
                                          </p:spTgt>
                                        </p:tgtEl>
                                      </p:cBhvr>
                                    </p:animEffect>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16">
                                            <p:txEl>
                                              <p:pRg st="5" end="5"/>
                                            </p:txEl>
                                          </p:spTgt>
                                        </p:tgtEl>
                                        <p:attrNameLst>
                                          <p:attrName>style.visibility</p:attrName>
                                        </p:attrNameLst>
                                      </p:cBhvr>
                                      <p:to>
                                        <p:strVal val="visible"/>
                                      </p:to>
                                    </p:set>
                                    <p:animEffect transition="in" filter="wipe(left)">
                                      <p:cBhvr>
                                        <p:cTn id="65" dur="500"/>
                                        <p:tgtEl>
                                          <p:spTgt spid="16">
                                            <p:txEl>
                                              <p:pRg st="5" end="5"/>
                                            </p:txEl>
                                          </p:spTgt>
                                        </p:tgtEl>
                                      </p:cBhvr>
                                    </p:animEffect>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16">
                                            <p:txEl>
                                              <p:pRg st="6" end="6"/>
                                            </p:txEl>
                                          </p:spTgt>
                                        </p:tgtEl>
                                        <p:attrNameLst>
                                          <p:attrName>style.visibility</p:attrName>
                                        </p:attrNameLst>
                                      </p:cBhvr>
                                      <p:to>
                                        <p:strVal val="visible"/>
                                      </p:to>
                                    </p:set>
                                    <p:animEffect transition="in" filter="wipe(left)">
                                      <p:cBhvr>
                                        <p:cTn id="69" dur="500"/>
                                        <p:tgtEl>
                                          <p:spTgt spid="16">
                                            <p:txEl>
                                              <p:pRg st="6" end="6"/>
                                            </p:txEl>
                                          </p:spTgt>
                                        </p:tgtEl>
                                      </p:cBhvr>
                                    </p:animEffect>
                                  </p:childTnLst>
                                </p:cTn>
                              </p:par>
                            </p:childTnLst>
                          </p:cTn>
                        </p:par>
                        <p:par>
                          <p:cTn id="70" fill="hold">
                            <p:stCondLst>
                              <p:cond delay="5000"/>
                            </p:stCondLst>
                            <p:childTnLst>
                              <p:par>
                                <p:cTn id="71" presetID="17" presetClass="entr" presetSubtype="8"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ppt_x</p:attrName>
                                        </p:attrNameLst>
                                      </p:cBhvr>
                                      <p:tavLst>
                                        <p:tav tm="0">
                                          <p:val>
                                            <p:strVal val="#ppt_x-#ppt_w/2"/>
                                          </p:val>
                                        </p:tav>
                                        <p:tav tm="100000">
                                          <p:val>
                                            <p:strVal val="#ppt_x"/>
                                          </p:val>
                                        </p:tav>
                                      </p:tavLst>
                                    </p:anim>
                                    <p:anim calcmode="lin" valueType="num">
                                      <p:cBhvr>
                                        <p:cTn id="74" dur="500" fill="hold"/>
                                        <p:tgtEl>
                                          <p:spTgt spid="28"/>
                                        </p:tgtEl>
                                        <p:attrNameLst>
                                          <p:attrName>ppt_y</p:attrName>
                                        </p:attrNameLst>
                                      </p:cBhvr>
                                      <p:tavLst>
                                        <p:tav tm="0">
                                          <p:val>
                                            <p:strVal val="#ppt_y"/>
                                          </p:val>
                                        </p:tav>
                                        <p:tav tm="100000">
                                          <p:val>
                                            <p:strVal val="#ppt_y"/>
                                          </p:val>
                                        </p:tav>
                                      </p:tavLst>
                                    </p:anim>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strVal val="#ppt_h"/>
                                          </p:val>
                                        </p:tav>
                                        <p:tav tm="100000">
                                          <p:val>
                                            <p:strVal val="#ppt_h"/>
                                          </p:val>
                                        </p:tav>
                                      </p:tavLst>
                                    </p:anim>
                                  </p:childTnLst>
                                </p:cTn>
                              </p:par>
                            </p:childTnLst>
                          </p:cTn>
                        </p:par>
                        <p:par>
                          <p:cTn id="77" fill="hold">
                            <p:stCondLst>
                              <p:cond delay="5500"/>
                            </p:stCondLst>
                            <p:childTnLst>
                              <p:par>
                                <p:cTn id="78" presetID="22" presetClass="entr" presetSubtype="8" fill="hold" nodeType="afterEffect">
                                  <p:stCondLst>
                                    <p:cond delay="0"/>
                                  </p:stCondLst>
                                  <p:childTnLst>
                                    <p:set>
                                      <p:cBhvr>
                                        <p:cTn id="79" dur="1" fill="hold">
                                          <p:stCondLst>
                                            <p:cond delay="0"/>
                                          </p:stCondLst>
                                        </p:cTn>
                                        <p:tgtEl>
                                          <p:spTgt spid="16">
                                            <p:txEl>
                                              <p:pRg st="8" end="8"/>
                                            </p:txEl>
                                          </p:spTgt>
                                        </p:tgtEl>
                                        <p:attrNameLst>
                                          <p:attrName>style.visibility</p:attrName>
                                        </p:attrNameLst>
                                      </p:cBhvr>
                                      <p:to>
                                        <p:strVal val="visible"/>
                                      </p:to>
                                    </p:set>
                                    <p:animEffect transition="in" filter="wipe(left)">
                                      <p:cBhvr>
                                        <p:cTn id="80" dur="500"/>
                                        <p:tgtEl>
                                          <p:spTgt spid="16">
                                            <p:txEl>
                                              <p:pRg st="8" end="8"/>
                                            </p:txEl>
                                          </p:spTgt>
                                        </p:tgtEl>
                                      </p:cBhvr>
                                    </p:animEffect>
                                  </p:childTnLst>
                                </p:cTn>
                              </p:par>
                            </p:childTnLst>
                          </p:cTn>
                        </p:par>
                        <p:par>
                          <p:cTn id="81" fill="hold">
                            <p:stCondLst>
                              <p:cond delay="6000"/>
                            </p:stCondLst>
                            <p:childTnLst>
                              <p:par>
                                <p:cTn id="82" presetID="17" presetClass="entr" presetSubtype="8"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ppt_x</p:attrName>
                                        </p:attrNameLst>
                                      </p:cBhvr>
                                      <p:tavLst>
                                        <p:tav tm="0">
                                          <p:val>
                                            <p:strVal val="#ppt_x-#ppt_w/2"/>
                                          </p:val>
                                        </p:tav>
                                        <p:tav tm="100000">
                                          <p:val>
                                            <p:strVal val="#ppt_x"/>
                                          </p:val>
                                        </p:tav>
                                      </p:tavLst>
                                    </p:anim>
                                    <p:anim calcmode="lin" valueType="num">
                                      <p:cBhvr>
                                        <p:cTn id="85" dur="500" fill="hold"/>
                                        <p:tgtEl>
                                          <p:spTgt spid="29"/>
                                        </p:tgtEl>
                                        <p:attrNameLst>
                                          <p:attrName>ppt_y</p:attrName>
                                        </p:attrNameLst>
                                      </p:cBhvr>
                                      <p:tavLst>
                                        <p:tav tm="0">
                                          <p:val>
                                            <p:strVal val="#ppt_y"/>
                                          </p:val>
                                        </p:tav>
                                        <p:tav tm="100000">
                                          <p:val>
                                            <p:strVal val="#ppt_y"/>
                                          </p:val>
                                        </p:tav>
                                      </p:tavLst>
                                    </p:anim>
                                    <p:anim calcmode="lin" valueType="num">
                                      <p:cBhvr>
                                        <p:cTn id="86" dur="500" fill="hold"/>
                                        <p:tgtEl>
                                          <p:spTgt spid="29"/>
                                        </p:tgtEl>
                                        <p:attrNameLst>
                                          <p:attrName>ppt_w</p:attrName>
                                        </p:attrNameLst>
                                      </p:cBhvr>
                                      <p:tavLst>
                                        <p:tav tm="0">
                                          <p:val>
                                            <p:fltVal val="0"/>
                                          </p:val>
                                        </p:tav>
                                        <p:tav tm="100000">
                                          <p:val>
                                            <p:strVal val="#ppt_w"/>
                                          </p:val>
                                        </p:tav>
                                      </p:tavLst>
                                    </p:anim>
                                    <p:anim calcmode="lin" valueType="num">
                                      <p:cBhvr>
                                        <p:cTn id="87" dur="500" fill="hold"/>
                                        <p:tgtEl>
                                          <p:spTgt spid="29"/>
                                        </p:tgtEl>
                                        <p:attrNameLst>
                                          <p:attrName>ppt_h</p:attrName>
                                        </p:attrNameLst>
                                      </p:cBhvr>
                                      <p:tavLst>
                                        <p:tav tm="0">
                                          <p:val>
                                            <p:strVal val="#ppt_h"/>
                                          </p:val>
                                        </p:tav>
                                        <p:tav tm="100000">
                                          <p:val>
                                            <p:strVal val="#ppt_h"/>
                                          </p:val>
                                        </p:tav>
                                      </p:tavLst>
                                    </p:anim>
                                  </p:childTnLst>
                                </p:cTn>
                              </p:par>
                            </p:childTnLst>
                          </p:cTn>
                        </p:par>
                        <p:par>
                          <p:cTn id="88" fill="hold">
                            <p:stCondLst>
                              <p:cond delay="6500"/>
                            </p:stCondLst>
                            <p:childTnLst>
                              <p:par>
                                <p:cTn id="89" presetID="22" presetClass="entr" presetSubtype="8" fill="hold" nodeType="afterEffect">
                                  <p:stCondLst>
                                    <p:cond delay="0"/>
                                  </p:stCondLst>
                                  <p:childTnLst>
                                    <p:set>
                                      <p:cBhvr>
                                        <p:cTn id="90" dur="1" fill="hold">
                                          <p:stCondLst>
                                            <p:cond delay="0"/>
                                          </p:stCondLst>
                                        </p:cTn>
                                        <p:tgtEl>
                                          <p:spTgt spid="16">
                                            <p:txEl>
                                              <p:pRg st="9" end="9"/>
                                            </p:txEl>
                                          </p:spTgt>
                                        </p:tgtEl>
                                        <p:attrNameLst>
                                          <p:attrName>style.visibility</p:attrName>
                                        </p:attrNameLst>
                                      </p:cBhvr>
                                      <p:to>
                                        <p:strVal val="visible"/>
                                      </p:to>
                                    </p:set>
                                    <p:animEffect transition="in" filter="wipe(left)">
                                      <p:cBhvr>
                                        <p:cTn id="91" dur="500"/>
                                        <p:tgtEl>
                                          <p:spTgt spid="16">
                                            <p:txEl>
                                              <p:pRg st="9" end="9"/>
                                            </p:txEl>
                                          </p:spTgt>
                                        </p:tgtEl>
                                      </p:cBhvr>
                                    </p:animEffect>
                                  </p:childTnLst>
                                </p:cTn>
                              </p:par>
                            </p:childTnLst>
                          </p:cTn>
                        </p:par>
                        <p:par>
                          <p:cTn id="92" fill="hold">
                            <p:stCondLst>
                              <p:cond delay="7000"/>
                            </p:stCondLst>
                            <p:childTnLst>
                              <p:par>
                                <p:cTn id="93" presetID="22" presetClass="entr" presetSubtype="8" fill="hold" nodeType="afterEffect">
                                  <p:stCondLst>
                                    <p:cond delay="0"/>
                                  </p:stCondLst>
                                  <p:childTnLst>
                                    <p:set>
                                      <p:cBhvr>
                                        <p:cTn id="94" dur="1" fill="hold">
                                          <p:stCondLst>
                                            <p:cond delay="0"/>
                                          </p:stCondLst>
                                        </p:cTn>
                                        <p:tgtEl>
                                          <p:spTgt spid="16">
                                            <p:txEl>
                                              <p:pRg st="10" end="10"/>
                                            </p:txEl>
                                          </p:spTgt>
                                        </p:tgtEl>
                                        <p:attrNameLst>
                                          <p:attrName>style.visibility</p:attrName>
                                        </p:attrNameLst>
                                      </p:cBhvr>
                                      <p:to>
                                        <p:strVal val="visible"/>
                                      </p:to>
                                    </p:set>
                                    <p:animEffect transition="in" filter="wipe(left)">
                                      <p:cBhvr>
                                        <p:cTn id="95" dur="500"/>
                                        <p:tgtEl>
                                          <p:spTgt spid="16">
                                            <p:txEl>
                                              <p:pRg st="10" end="10"/>
                                            </p:txEl>
                                          </p:spTgt>
                                        </p:tgtEl>
                                      </p:cBhvr>
                                    </p:animEffect>
                                  </p:childTnLst>
                                </p:cTn>
                              </p:par>
                            </p:childTnLst>
                          </p:cTn>
                        </p:par>
                        <p:par>
                          <p:cTn id="96" fill="hold">
                            <p:stCondLst>
                              <p:cond delay="7500"/>
                            </p:stCondLst>
                            <p:childTnLst>
                              <p:par>
                                <p:cTn id="97" presetID="22" presetClass="entr" presetSubtype="8" fill="hold" nodeType="afterEffect">
                                  <p:stCondLst>
                                    <p:cond delay="0"/>
                                  </p:stCondLst>
                                  <p:childTnLst>
                                    <p:set>
                                      <p:cBhvr>
                                        <p:cTn id="98" dur="1" fill="hold">
                                          <p:stCondLst>
                                            <p:cond delay="0"/>
                                          </p:stCondLst>
                                        </p:cTn>
                                        <p:tgtEl>
                                          <p:spTgt spid="16">
                                            <p:txEl>
                                              <p:pRg st="11" end="11"/>
                                            </p:txEl>
                                          </p:spTgt>
                                        </p:tgtEl>
                                        <p:attrNameLst>
                                          <p:attrName>style.visibility</p:attrName>
                                        </p:attrNameLst>
                                      </p:cBhvr>
                                      <p:to>
                                        <p:strVal val="visible"/>
                                      </p:to>
                                    </p:set>
                                    <p:animEffect transition="in" filter="wipe(left)">
                                      <p:cBhvr>
                                        <p:cTn id="99" dur="500"/>
                                        <p:tgtEl>
                                          <p:spTgt spid="16">
                                            <p:txEl>
                                              <p:pRg st="11" end="11"/>
                                            </p:txEl>
                                          </p:spTgt>
                                        </p:tgtEl>
                                      </p:cBhvr>
                                    </p:animEffect>
                                  </p:childTnLst>
                                </p:cTn>
                              </p:par>
                            </p:childTnLst>
                          </p:cTn>
                        </p:par>
                        <p:par>
                          <p:cTn id="100" fill="hold">
                            <p:stCondLst>
                              <p:cond delay="8000"/>
                            </p:stCondLst>
                            <p:childTnLst>
                              <p:par>
                                <p:cTn id="101" presetID="17" presetClass="entr" presetSubtype="8"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ppt_x</p:attrName>
                                        </p:attrNameLst>
                                      </p:cBhvr>
                                      <p:tavLst>
                                        <p:tav tm="0">
                                          <p:val>
                                            <p:strVal val="#ppt_x-#ppt_w/2"/>
                                          </p:val>
                                        </p:tav>
                                        <p:tav tm="100000">
                                          <p:val>
                                            <p:strVal val="#ppt_x"/>
                                          </p:val>
                                        </p:tav>
                                      </p:tavLst>
                                    </p:anim>
                                    <p:anim calcmode="lin" valueType="num">
                                      <p:cBhvr>
                                        <p:cTn id="104" dur="500" fill="hold"/>
                                        <p:tgtEl>
                                          <p:spTgt spid="27"/>
                                        </p:tgtEl>
                                        <p:attrNameLst>
                                          <p:attrName>ppt_y</p:attrName>
                                        </p:attrNameLst>
                                      </p:cBhvr>
                                      <p:tavLst>
                                        <p:tav tm="0">
                                          <p:val>
                                            <p:strVal val="#ppt_y"/>
                                          </p:val>
                                        </p:tav>
                                        <p:tav tm="100000">
                                          <p:val>
                                            <p:strVal val="#ppt_y"/>
                                          </p:val>
                                        </p:tav>
                                      </p:tavLst>
                                    </p:anim>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84318" y="116632"/>
            <a:ext cx="2592288" cy="6624736"/>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sp>
            <p:nvSpPr>
              <p:cNvPr id="142" name="Rectangle 141"/>
              <p:cNvSpPr/>
              <p:nvPr/>
            </p:nvSpPr>
            <p:spPr>
              <a:xfrm>
                <a:off x="1691641" y="1449324"/>
                <a:ext cx="2880359"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5454" y="116632"/>
            <a:ext cx="6336704" cy="6624736"/>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grpSp>
      <p:sp>
        <p:nvSpPr>
          <p:cNvPr id="16" name="Content Placeholder 2"/>
          <p:cNvSpPr txBox="1">
            <a:spLocks/>
          </p:cNvSpPr>
          <p:nvPr/>
        </p:nvSpPr>
        <p:spPr>
          <a:xfrm>
            <a:off x="728122" y="1196753"/>
            <a:ext cx="5505348" cy="521180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450850" algn="just" fontAlgn="auto">
              <a:spcAft>
                <a:spcPts val="0"/>
              </a:spcAft>
            </a:pPr>
            <a:r>
              <a:rPr lang="tr-TR" sz="2000" b="0" dirty="0">
                <a:solidFill>
                  <a:prstClr val="black"/>
                </a:solidFill>
              </a:rPr>
              <a:t> </a:t>
            </a:r>
          </a:p>
          <a:p>
            <a:pPr algn="just" fontAlgn="auto">
              <a:spcAft>
                <a:spcPts val="0"/>
              </a:spcAft>
            </a:pPr>
            <a:r>
              <a:rPr lang="tr-TR" sz="2000" dirty="0">
                <a:solidFill>
                  <a:prstClr val="black"/>
                </a:solidFill>
              </a:rPr>
              <a:t>Örnek; </a:t>
            </a:r>
            <a:r>
              <a:rPr lang="tr-TR" sz="2000" b="0" dirty="0">
                <a:solidFill>
                  <a:prstClr val="black"/>
                </a:solidFill>
              </a:rPr>
              <a:t>Bir </a:t>
            </a:r>
            <a:r>
              <a:rPr lang="tr-TR" sz="2000" b="0" dirty="0" err="1">
                <a:solidFill>
                  <a:prstClr val="black"/>
                </a:solidFill>
              </a:rPr>
              <a:t>VİR’da</a:t>
            </a:r>
            <a:r>
              <a:rPr lang="tr-TR" sz="2000" b="0" dirty="0">
                <a:solidFill>
                  <a:prstClr val="black"/>
                </a:solidFill>
              </a:rPr>
              <a:t> 2014 yılında stoklarda 120.000 TL fark olduğunu, bu farkın satılan ticari malların maliyetine atıldığını tespit edilmiş olsun. Tarhiyat öncesi uzlaşma sonucu 24.000 TL KV, 1.000 TL Vergi </a:t>
            </a:r>
            <a:r>
              <a:rPr lang="tr-TR" sz="2000" b="0" dirty="0" err="1">
                <a:solidFill>
                  <a:prstClr val="black"/>
                </a:solidFill>
              </a:rPr>
              <a:t>ziyaı</a:t>
            </a:r>
            <a:r>
              <a:rPr lang="tr-TR" sz="2000" b="0" dirty="0">
                <a:solidFill>
                  <a:prstClr val="black"/>
                </a:solidFill>
              </a:rPr>
              <a:t> cezası 700 TL de Gecikme cezası kesinleşmiş olsun.</a:t>
            </a:r>
          </a:p>
          <a:p>
            <a:pPr algn="just" fontAlgn="auto">
              <a:spcAft>
                <a:spcPts val="0"/>
              </a:spcAft>
              <a:tabLst>
                <a:tab pos="5113338" algn="r"/>
              </a:tabLst>
            </a:pPr>
            <a:r>
              <a:rPr lang="tr-TR" sz="2000" b="0" dirty="0">
                <a:solidFill>
                  <a:prstClr val="black"/>
                </a:solidFill>
              </a:rPr>
              <a:t>Tarh edilecek vergi:	120.000 x 0.20 = 24.000,-</a:t>
            </a:r>
          </a:p>
          <a:p>
            <a:pPr algn="just" fontAlgn="auto">
              <a:spcAft>
                <a:spcPts val="0"/>
              </a:spcAft>
              <a:tabLst>
                <a:tab pos="5113338" algn="r"/>
              </a:tabLst>
            </a:pPr>
            <a:r>
              <a:rPr lang="tr-TR" sz="2000" b="0" dirty="0">
                <a:solidFill>
                  <a:prstClr val="black"/>
                </a:solidFill>
              </a:rPr>
              <a:t>Kesilen vergi </a:t>
            </a:r>
            <a:r>
              <a:rPr lang="tr-TR" sz="2000" b="0" dirty="0" err="1">
                <a:solidFill>
                  <a:prstClr val="black"/>
                </a:solidFill>
              </a:rPr>
              <a:t>ziyaı</a:t>
            </a:r>
            <a:r>
              <a:rPr lang="tr-TR" sz="2000" b="0" dirty="0">
                <a:solidFill>
                  <a:prstClr val="black"/>
                </a:solidFill>
              </a:rPr>
              <a:t> cezası	2.000,-</a:t>
            </a:r>
          </a:p>
          <a:p>
            <a:pPr algn="just" fontAlgn="auto">
              <a:spcAft>
                <a:spcPts val="0"/>
              </a:spcAft>
              <a:tabLst>
                <a:tab pos="5113338" algn="r"/>
              </a:tabLst>
            </a:pPr>
            <a:r>
              <a:rPr lang="tr-TR" sz="2000" b="0" dirty="0">
                <a:solidFill>
                  <a:prstClr val="black"/>
                </a:solidFill>
              </a:rPr>
              <a:t>Gecikme faizi yaklaşık	700,-</a:t>
            </a:r>
          </a:p>
          <a:p>
            <a:pPr algn="just" fontAlgn="auto">
              <a:spcAft>
                <a:spcPts val="0"/>
              </a:spcAft>
            </a:pPr>
            <a:endParaRPr lang="tr-TR" sz="2400" b="0" dirty="0">
              <a:solidFill>
                <a:prstClr val="black"/>
              </a:solidFill>
            </a:endParaRPr>
          </a:p>
        </p:txBody>
      </p:sp>
      <p:sp>
        <p:nvSpPr>
          <p:cNvPr id="6" name="Unvan 5"/>
          <p:cNvSpPr>
            <a:spLocks noGrp="1"/>
          </p:cNvSpPr>
          <p:nvPr>
            <p:ph type="ctrTitle"/>
          </p:nvPr>
        </p:nvSpPr>
        <p:spPr>
          <a:xfrm>
            <a:off x="728122" y="338055"/>
            <a:ext cx="5505348" cy="778341"/>
          </a:xfrm>
        </p:spPr>
        <p:style>
          <a:lnRef idx="2">
            <a:schemeClr val="accent2"/>
          </a:lnRef>
          <a:fillRef idx="1">
            <a:schemeClr val="lt1"/>
          </a:fillRef>
          <a:effectRef idx="0">
            <a:schemeClr val="accent2"/>
          </a:effectRef>
          <a:fontRef idx="minor">
            <a:schemeClr val="dk1"/>
          </a:fontRef>
        </p:style>
        <p:txBody>
          <a:bodyPr>
            <a:noAutofit/>
          </a:bodyPr>
          <a:lstStyle/>
          <a:p>
            <a:pPr lvl="1" algn="ctr"/>
            <a:r>
              <a:rPr lang="tr-TR" sz="2800" b="1" i="1" dirty="0">
                <a:solidFill>
                  <a:srgbClr val="FF0000"/>
                </a:solidFill>
              </a:rPr>
              <a:t>VİR Kaydı Envanterin Muhasebeleştirilmesi</a:t>
            </a:r>
            <a:endParaRPr lang="tr-TR" sz="2800" i="1" dirty="0">
              <a:solidFill>
                <a:srgbClr val="FF0000"/>
              </a:solidFill>
            </a:endParaRPr>
          </a:p>
        </p:txBody>
      </p:sp>
      <p:pic>
        <p:nvPicPr>
          <p:cNvPr id="19" name="Picture 4" descr="ismmmo"/>
          <p:cNvPicPr>
            <a:picLocks noChangeAspect="1" noChangeArrowheads="1"/>
          </p:cNvPicPr>
          <p:nvPr/>
        </p:nvPicPr>
        <p:blipFill>
          <a:blip r:embed="rId3" cstate="print"/>
          <a:srcRect/>
          <a:stretch>
            <a:fillRect/>
          </a:stretch>
        </p:blipFill>
        <p:spPr bwMode="auto">
          <a:xfrm>
            <a:off x="7263354" y="1196752"/>
            <a:ext cx="1143008" cy="1371600"/>
          </a:xfrm>
          <a:prstGeom prst="rect">
            <a:avLst/>
          </a:prstGeom>
          <a:noFill/>
          <a:ln w="9525">
            <a:noFill/>
            <a:miter lim="800000"/>
            <a:headEnd/>
            <a:tailEnd/>
          </a:ln>
          <a:scene3d>
            <a:camera prst="orthographicFront"/>
            <a:lightRig rig="threePt" dir="t"/>
          </a:scene3d>
          <a:sp3d>
            <a:bevelT w="1022350" h="190500" prst="coolSlant"/>
            <a:bevelB w="444500" h="400050"/>
          </a:sp3d>
        </p:spPr>
      </p:pic>
    </p:spTree>
    <p:extLst>
      <p:ext uri="{BB962C8B-B14F-4D97-AF65-F5344CB8AC3E}">
        <p14:creationId xmlns:p14="http://schemas.microsoft.com/office/powerpoint/2010/main" val="2374240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75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26449" y="116632"/>
            <a:ext cx="2592288" cy="6624736"/>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sp>
            <p:nvSpPr>
              <p:cNvPr id="142" name="Rectangle 141"/>
              <p:cNvSpPr/>
              <p:nvPr/>
            </p:nvSpPr>
            <p:spPr>
              <a:xfrm>
                <a:off x="1691641" y="1449324"/>
                <a:ext cx="2880359"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5454" y="116632"/>
            <a:ext cx="6336704" cy="6624736"/>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grpSp>
      <p:sp>
        <p:nvSpPr>
          <p:cNvPr id="16" name="Content Placeholder 2"/>
          <p:cNvSpPr txBox="1">
            <a:spLocks/>
          </p:cNvSpPr>
          <p:nvPr/>
        </p:nvSpPr>
        <p:spPr>
          <a:xfrm>
            <a:off x="718800" y="1196753"/>
            <a:ext cx="5505348" cy="521180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lnSpc>
                <a:spcPct val="80000"/>
              </a:lnSpc>
              <a:spcAft>
                <a:spcPts val="0"/>
              </a:spcAft>
              <a:tabLst>
                <a:tab pos="4662488" algn="r"/>
              </a:tabLst>
            </a:pPr>
            <a:endParaRPr lang="tr-TR" sz="2000" dirty="0">
              <a:solidFill>
                <a:prstClr val="black"/>
              </a:solidFill>
            </a:endParaRPr>
          </a:p>
          <a:p>
            <a:pPr algn="l" fontAlgn="auto">
              <a:lnSpc>
                <a:spcPct val="80000"/>
              </a:lnSpc>
              <a:spcAft>
                <a:spcPts val="0"/>
              </a:spcAft>
              <a:tabLst>
                <a:tab pos="4662488" algn="r"/>
              </a:tabLst>
            </a:pPr>
            <a:r>
              <a:rPr lang="tr-TR" sz="1800" dirty="0">
                <a:solidFill>
                  <a:prstClr val="black"/>
                </a:solidFill>
              </a:rPr>
              <a:t>                           08.07.2015</a:t>
            </a:r>
          </a:p>
          <a:p>
            <a:pPr algn="l" fontAlgn="auto">
              <a:lnSpc>
                <a:spcPct val="80000"/>
              </a:lnSpc>
              <a:spcAft>
                <a:spcPts val="0"/>
              </a:spcAft>
              <a:tabLst>
                <a:tab pos="4481513" algn="r"/>
              </a:tabLst>
            </a:pPr>
            <a:r>
              <a:rPr lang="tr-TR" sz="1800" dirty="0">
                <a:solidFill>
                  <a:prstClr val="black"/>
                </a:solidFill>
              </a:rPr>
              <a:t>153 TİCARİ MALLAR	120.000,</a:t>
            </a:r>
          </a:p>
          <a:p>
            <a:pPr algn="l" fontAlgn="auto">
              <a:lnSpc>
                <a:spcPct val="80000"/>
              </a:lnSpc>
              <a:spcAft>
                <a:spcPts val="0"/>
              </a:spcAft>
              <a:tabLst>
                <a:tab pos="4481513" algn="r"/>
              </a:tabLst>
            </a:pPr>
            <a:r>
              <a:rPr lang="tr-TR" sz="1800" dirty="0">
                <a:solidFill>
                  <a:prstClr val="black"/>
                </a:solidFill>
              </a:rPr>
              <a:t>770 GEN YÖ.GİD. (KKEG)	2.700,</a:t>
            </a:r>
          </a:p>
          <a:p>
            <a:pPr algn="l" fontAlgn="auto">
              <a:lnSpc>
                <a:spcPct val="80000"/>
              </a:lnSpc>
              <a:spcAft>
                <a:spcPts val="0"/>
              </a:spcAft>
              <a:tabLst>
                <a:tab pos="5383213" algn="r"/>
              </a:tabLst>
            </a:pPr>
            <a:r>
              <a:rPr lang="tr-TR" sz="1800" dirty="0">
                <a:solidFill>
                  <a:prstClr val="black"/>
                </a:solidFill>
              </a:rPr>
              <a:t>              368 VADESİ GEÇMİŞ ERT. VER.	      24.000,</a:t>
            </a:r>
          </a:p>
          <a:p>
            <a:pPr algn="l" fontAlgn="auto">
              <a:lnSpc>
                <a:spcPct val="80000"/>
              </a:lnSpc>
              <a:spcAft>
                <a:spcPts val="0"/>
              </a:spcAft>
              <a:tabLst>
                <a:tab pos="5383213" algn="r"/>
              </a:tabLst>
            </a:pPr>
            <a:r>
              <a:rPr lang="tr-TR" sz="1800" dirty="0">
                <a:solidFill>
                  <a:prstClr val="black"/>
                </a:solidFill>
              </a:rPr>
              <a:t>              369 ÖDENECEK DİĞ. YÜK.	2.700,</a:t>
            </a:r>
          </a:p>
          <a:p>
            <a:pPr algn="l" fontAlgn="auto">
              <a:lnSpc>
                <a:spcPct val="80000"/>
              </a:lnSpc>
              <a:spcAft>
                <a:spcPts val="0"/>
              </a:spcAft>
              <a:tabLst>
                <a:tab pos="5383213" algn="r"/>
              </a:tabLst>
            </a:pPr>
            <a:r>
              <a:rPr lang="tr-TR" sz="1800" dirty="0">
                <a:solidFill>
                  <a:prstClr val="black"/>
                </a:solidFill>
              </a:rPr>
              <a:t>              671 ÖNCEKİ DÖN. GELİR VE KA	96.000, </a:t>
            </a:r>
          </a:p>
          <a:p>
            <a:pPr algn="l" fontAlgn="auto">
              <a:lnSpc>
                <a:spcPct val="80000"/>
              </a:lnSpc>
              <a:spcAft>
                <a:spcPts val="0"/>
              </a:spcAft>
              <a:tabLst>
                <a:tab pos="5383213" algn="r"/>
              </a:tabLst>
            </a:pPr>
            <a:r>
              <a:rPr lang="tr-TR" sz="1800" dirty="0">
                <a:solidFill>
                  <a:prstClr val="black"/>
                </a:solidFill>
              </a:rPr>
              <a:t>                      </a:t>
            </a:r>
          </a:p>
          <a:p>
            <a:pPr algn="l" fontAlgn="auto">
              <a:lnSpc>
                <a:spcPct val="80000"/>
              </a:lnSpc>
              <a:spcAft>
                <a:spcPts val="0"/>
              </a:spcAft>
              <a:tabLst>
                <a:tab pos="5383213" algn="r"/>
              </a:tabLst>
            </a:pPr>
            <a:r>
              <a:rPr lang="tr-TR" sz="1800" dirty="0">
                <a:solidFill>
                  <a:prstClr val="black"/>
                </a:solidFill>
              </a:rPr>
              <a:t>                          ../../2015</a:t>
            </a:r>
          </a:p>
          <a:p>
            <a:pPr algn="l" fontAlgn="auto">
              <a:lnSpc>
                <a:spcPct val="80000"/>
              </a:lnSpc>
              <a:spcAft>
                <a:spcPts val="0"/>
              </a:spcAft>
              <a:tabLst>
                <a:tab pos="4481513" algn="r"/>
              </a:tabLst>
            </a:pPr>
            <a:r>
              <a:rPr lang="tr-TR" sz="1800" dirty="0">
                <a:solidFill>
                  <a:prstClr val="black"/>
                </a:solidFill>
              </a:rPr>
              <a:t>368 VADESİ GEÇMİŞ ERT. VER. 	24.000,</a:t>
            </a:r>
          </a:p>
          <a:p>
            <a:pPr algn="l" fontAlgn="auto">
              <a:lnSpc>
                <a:spcPct val="80000"/>
              </a:lnSpc>
              <a:spcAft>
                <a:spcPts val="0"/>
              </a:spcAft>
              <a:tabLst>
                <a:tab pos="4481513" algn="r"/>
              </a:tabLst>
            </a:pPr>
            <a:r>
              <a:rPr lang="tr-TR" sz="1800" dirty="0">
                <a:solidFill>
                  <a:prstClr val="black"/>
                </a:solidFill>
              </a:rPr>
              <a:t>369 ÖDENECEK DİĞ. YÜK. 	2.700,</a:t>
            </a:r>
          </a:p>
          <a:p>
            <a:pPr algn="l" fontAlgn="auto">
              <a:lnSpc>
                <a:spcPct val="80000"/>
              </a:lnSpc>
              <a:spcAft>
                <a:spcPts val="0"/>
              </a:spcAft>
              <a:tabLst>
                <a:tab pos="5383213" algn="r"/>
              </a:tabLst>
            </a:pPr>
            <a:r>
              <a:rPr lang="tr-TR" sz="1800" dirty="0">
                <a:solidFill>
                  <a:prstClr val="black"/>
                </a:solidFill>
              </a:rPr>
              <a:t>               102 BANKA	26.700</a:t>
            </a:r>
          </a:p>
        </p:txBody>
      </p:sp>
      <p:sp>
        <p:nvSpPr>
          <p:cNvPr id="6" name="Unvan 5"/>
          <p:cNvSpPr>
            <a:spLocks noGrp="1"/>
          </p:cNvSpPr>
          <p:nvPr>
            <p:ph type="ctrTitle"/>
          </p:nvPr>
        </p:nvSpPr>
        <p:spPr>
          <a:xfrm>
            <a:off x="728122" y="338055"/>
            <a:ext cx="5505348" cy="778341"/>
          </a:xfrm>
        </p:spPr>
        <p:style>
          <a:lnRef idx="2">
            <a:schemeClr val="accent2"/>
          </a:lnRef>
          <a:fillRef idx="1">
            <a:schemeClr val="lt1"/>
          </a:fillRef>
          <a:effectRef idx="0">
            <a:schemeClr val="accent2"/>
          </a:effectRef>
          <a:fontRef idx="minor">
            <a:schemeClr val="dk1"/>
          </a:fontRef>
        </p:style>
        <p:txBody>
          <a:bodyPr>
            <a:noAutofit/>
          </a:bodyPr>
          <a:lstStyle/>
          <a:p>
            <a:pPr lvl="1" algn="ctr"/>
            <a:r>
              <a:rPr lang="tr-TR" sz="2800" b="1" i="1" dirty="0">
                <a:solidFill>
                  <a:srgbClr val="FF0000"/>
                </a:solidFill>
              </a:rPr>
              <a:t>VİR Kaydı Envanterin Muhasebeleştirilmesi</a:t>
            </a:r>
            <a:endParaRPr lang="tr-TR" sz="2800" i="1" dirty="0">
              <a:solidFill>
                <a:srgbClr val="FF0000"/>
              </a:solidFill>
            </a:endParaRPr>
          </a:p>
        </p:txBody>
      </p:sp>
      <p:pic>
        <p:nvPicPr>
          <p:cNvPr id="19" name="Picture 4" descr="ismmmo"/>
          <p:cNvPicPr>
            <a:picLocks noChangeAspect="1" noChangeArrowheads="1"/>
          </p:cNvPicPr>
          <p:nvPr/>
        </p:nvPicPr>
        <p:blipFill>
          <a:blip r:embed="rId3" cstate="print"/>
          <a:srcRect/>
          <a:stretch>
            <a:fillRect/>
          </a:stretch>
        </p:blipFill>
        <p:spPr bwMode="auto">
          <a:xfrm>
            <a:off x="7171852" y="1196752"/>
            <a:ext cx="1143008" cy="1371600"/>
          </a:xfrm>
          <a:prstGeom prst="rect">
            <a:avLst/>
          </a:prstGeom>
          <a:noFill/>
          <a:ln w="9525">
            <a:noFill/>
            <a:miter lim="800000"/>
            <a:headEnd/>
            <a:tailEnd/>
          </a:ln>
          <a:scene3d>
            <a:camera prst="orthographicFront"/>
            <a:lightRig rig="threePt" dir="t"/>
          </a:scene3d>
          <a:sp3d>
            <a:bevelT w="1022350" h="190500" prst="coolSlant"/>
            <a:bevelB w="444500" h="400050"/>
          </a:sp3d>
        </p:spPr>
      </p:pic>
      <p:cxnSp>
        <p:nvCxnSpPr>
          <p:cNvPr id="21" name="34 Düz Bağlayıcı"/>
          <p:cNvCxnSpPr/>
          <p:nvPr/>
        </p:nvCxnSpPr>
        <p:spPr>
          <a:xfrm>
            <a:off x="4457646" y="1573120"/>
            <a:ext cx="10344" cy="452183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39 Düz Bağlayıcı"/>
          <p:cNvCxnSpPr/>
          <p:nvPr/>
        </p:nvCxnSpPr>
        <p:spPr>
          <a:xfrm>
            <a:off x="5328022" y="1576928"/>
            <a:ext cx="0" cy="451802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40 Düz Bağlayıcı"/>
          <p:cNvCxnSpPr/>
          <p:nvPr/>
        </p:nvCxnSpPr>
        <p:spPr>
          <a:xfrm>
            <a:off x="6200224" y="1573119"/>
            <a:ext cx="490" cy="45274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42 Düz Bağlayıcı"/>
          <p:cNvCxnSpPr/>
          <p:nvPr/>
        </p:nvCxnSpPr>
        <p:spPr>
          <a:xfrm flipV="1">
            <a:off x="808429" y="1573119"/>
            <a:ext cx="1362405" cy="2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43 Düz Bağlayıcı"/>
          <p:cNvCxnSpPr/>
          <p:nvPr/>
        </p:nvCxnSpPr>
        <p:spPr>
          <a:xfrm>
            <a:off x="3311799" y="1573119"/>
            <a:ext cx="12100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44 Düz Bağlayıcı"/>
          <p:cNvCxnSpPr/>
          <p:nvPr/>
        </p:nvCxnSpPr>
        <p:spPr>
          <a:xfrm flipV="1">
            <a:off x="808429" y="4565146"/>
            <a:ext cx="3628479" cy="18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42 Düz Bağlayıcı"/>
          <p:cNvCxnSpPr/>
          <p:nvPr/>
        </p:nvCxnSpPr>
        <p:spPr>
          <a:xfrm flipV="1">
            <a:off x="728123" y="3607516"/>
            <a:ext cx="1362405" cy="2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43 Düz Bağlayıcı"/>
          <p:cNvCxnSpPr/>
          <p:nvPr/>
        </p:nvCxnSpPr>
        <p:spPr>
          <a:xfrm>
            <a:off x="3167783" y="3611599"/>
            <a:ext cx="12100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323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75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37"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900" decel="100000" fill="hold"/>
                                        <p:tgtEl>
                                          <p:spTgt spid="2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900" decel="100000" fill="hold"/>
                                        <p:tgtEl>
                                          <p:spTgt spid="2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900" decel="100000" fill="hold"/>
                                        <p:tgtEl>
                                          <p:spTgt spid="2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32" fill="hold">
                            <p:stCondLst>
                              <p:cond delay="1000"/>
                            </p:stCondLst>
                            <p:childTnLst>
                              <p:par>
                                <p:cTn id="33" presetID="17"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ppt_x</p:attrName>
                                        </p:attrNameLst>
                                      </p:cBhvr>
                                      <p:tavLst>
                                        <p:tav tm="0">
                                          <p:val>
                                            <p:strVal val="#ppt_x-#ppt_w/2"/>
                                          </p:val>
                                        </p:tav>
                                        <p:tav tm="100000">
                                          <p:val>
                                            <p:strVal val="#ppt_x"/>
                                          </p:val>
                                        </p:tav>
                                      </p:tavLst>
                                    </p:anim>
                                    <p:anim calcmode="lin" valueType="num">
                                      <p:cBhvr>
                                        <p:cTn id="36" dur="500" fill="hold"/>
                                        <p:tgtEl>
                                          <p:spTgt spid="25"/>
                                        </p:tgtEl>
                                        <p:attrNameLst>
                                          <p:attrName>ppt_y</p:attrName>
                                        </p:attrNameLst>
                                      </p:cBhvr>
                                      <p:tavLst>
                                        <p:tav tm="0">
                                          <p:val>
                                            <p:strVal val="#ppt_y"/>
                                          </p:val>
                                        </p:tav>
                                        <p:tav tm="100000">
                                          <p:val>
                                            <p:strVal val="#ppt_y"/>
                                          </p:val>
                                        </p:tav>
                                      </p:tavLst>
                                    </p:anim>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strVal val="#ppt_h"/>
                                          </p:val>
                                        </p:tav>
                                        <p:tav tm="100000">
                                          <p:val>
                                            <p:strVal val="#ppt_h"/>
                                          </p:val>
                                        </p:tav>
                                      </p:tavLst>
                                    </p:anim>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wipe(left)">
                                      <p:cBhvr>
                                        <p:cTn id="42" dur="500"/>
                                        <p:tgtEl>
                                          <p:spTgt spid="16">
                                            <p:txEl>
                                              <p:pRg st="1" end="1"/>
                                            </p:txEl>
                                          </p:spTgt>
                                        </p:tgtEl>
                                      </p:cBhvr>
                                    </p:animEffect>
                                  </p:childTnLst>
                                </p:cTn>
                              </p:par>
                            </p:childTnLst>
                          </p:cTn>
                        </p:par>
                        <p:par>
                          <p:cTn id="43" fill="hold">
                            <p:stCondLst>
                              <p:cond delay="2000"/>
                            </p:stCondLst>
                            <p:childTnLst>
                              <p:par>
                                <p:cTn id="44" presetID="17" presetClass="entr" presetSubtype="8"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ppt_x</p:attrName>
                                        </p:attrNameLst>
                                      </p:cBhvr>
                                      <p:tavLst>
                                        <p:tav tm="0">
                                          <p:val>
                                            <p:strVal val="#ppt_x-#ppt_w/2"/>
                                          </p:val>
                                        </p:tav>
                                        <p:tav tm="100000">
                                          <p:val>
                                            <p:strVal val="#ppt_x"/>
                                          </p:val>
                                        </p:tav>
                                      </p:tavLst>
                                    </p:anim>
                                    <p:anim calcmode="lin" valueType="num">
                                      <p:cBhvr>
                                        <p:cTn id="47" dur="500" fill="hold"/>
                                        <p:tgtEl>
                                          <p:spTgt spid="26"/>
                                        </p:tgtEl>
                                        <p:attrNameLst>
                                          <p:attrName>ppt_y</p:attrName>
                                        </p:attrNameLst>
                                      </p:cBhvr>
                                      <p:tavLst>
                                        <p:tav tm="0">
                                          <p:val>
                                            <p:strVal val="#ppt_y"/>
                                          </p:val>
                                        </p:tav>
                                        <p:tav tm="100000">
                                          <p:val>
                                            <p:strVal val="#ppt_y"/>
                                          </p:val>
                                        </p:tav>
                                      </p:tavLst>
                                    </p:anim>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strVal val="#ppt_h"/>
                                          </p:val>
                                        </p:tav>
                                        <p:tav tm="100000">
                                          <p:val>
                                            <p:strVal val="#ppt_h"/>
                                          </p:val>
                                        </p:tav>
                                      </p:tavLst>
                                    </p:anim>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16">
                                            <p:txEl>
                                              <p:pRg st="2" end="2"/>
                                            </p:txEl>
                                          </p:spTgt>
                                        </p:tgtEl>
                                        <p:attrNameLst>
                                          <p:attrName>style.visibility</p:attrName>
                                        </p:attrNameLst>
                                      </p:cBhvr>
                                      <p:to>
                                        <p:strVal val="visible"/>
                                      </p:to>
                                    </p:set>
                                    <p:animEffect transition="in" filter="wipe(left)">
                                      <p:cBhvr>
                                        <p:cTn id="53" dur="500"/>
                                        <p:tgtEl>
                                          <p:spTgt spid="16">
                                            <p:txEl>
                                              <p:pRg st="2" end="2"/>
                                            </p:txEl>
                                          </p:spTgt>
                                        </p:tgtEl>
                                      </p:cBhvr>
                                    </p:animEffect>
                                  </p:childTnLst>
                                </p:cTn>
                              </p:par>
                            </p:childTnLst>
                          </p:cTn>
                        </p:par>
                        <p:par>
                          <p:cTn id="54" fill="hold">
                            <p:stCondLst>
                              <p:cond delay="3000"/>
                            </p:stCondLst>
                            <p:childTnLst>
                              <p:par>
                                <p:cTn id="55" presetID="22" presetClass="entr" presetSubtype="8" fill="hold" nodeType="afterEffect">
                                  <p:stCondLst>
                                    <p:cond delay="0"/>
                                  </p:stCondLst>
                                  <p:childTnLst>
                                    <p:set>
                                      <p:cBhvr>
                                        <p:cTn id="56" dur="1" fill="hold">
                                          <p:stCondLst>
                                            <p:cond delay="0"/>
                                          </p:stCondLst>
                                        </p:cTn>
                                        <p:tgtEl>
                                          <p:spTgt spid="16">
                                            <p:txEl>
                                              <p:pRg st="3" end="3"/>
                                            </p:txEl>
                                          </p:spTgt>
                                        </p:tgtEl>
                                        <p:attrNameLst>
                                          <p:attrName>style.visibility</p:attrName>
                                        </p:attrNameLst>
                                      </p:cBhvr>
                                      <p:to>
                                        <p:strVal val="visible"/>
                                      </p:to>
                                    </p:set>
                                    <p:animEffect transition="in" filter="wipe(left)">
                                      <p:cBhvr>
                                        <p:cTn id="57" dur="500"/>
                                        <p:tgtEl>
                                          <p:spTgt spid="16">
                                            <p:txEl>
                                              <p:pRg st="3" end="3"/>
                                            </p:txEl>
                                          </p:spTgt>
                                        </p:tgtEl>
                                      </p:cBhvr>
                                    </p:animEffect>
                                  </p:childTnLst>
                                </p:cTn>
                              </p:par>
                            </p:childTnLst>
                          </p:cTn>
                        </p:par>
                        <p:par>
                          <p:cTn id="58" fill="hold">
                            <p:stCondLst>
                              <p:cond delay="3500"/>
                            </p:stCondLst>
                            <p:childTnLst>
                              <p:par>
                                <p:cTn id="59" presetID="22" presetClass="entr" presetSubtype="8" fill="hold" nodeType="afterEffect">
                                  <p:stCondLst>
                                    <p:cond delay="0"/>
                                  </p:stCondLst>
                                  <p:childTnLst>
                                    <p:set>
                                      <p:cBhvr>
                                        <p:cTn id="60" dur="1" fill="hold">
                                          <p:stCondLst>
                                            <p:cond delay="0"/>
                                          </p:stCondLst>
                                        </p:cTn>
                                        <p:tgtEl>
                                          <p:spTgt spid="16">
                                            <p:txEl>
                                              <p:pRg st="4" end="4"/>
                                            </p:txEl>
                                          </p:spTgt>
                                        </p:tgtEl>
                                        <p:attrNameLst>
                                          <p:attrName>style.visibility</p:attrName>
                                        </p:attrNameLst>
                                      </p:cBhvr>
                                      <p:to>
                                        <p:strVal val="visible"/>
                                      </p:to>
                                    </p:set>
                                    <p:animEffect transition="in" filter="wipe(left)">
                                      <p:cBhvr>
                                        <p:cTn id="61" dur="500"/>
                                        <p:tgtEl>
                                          <p:spTgt spid="16">
                                            <p:txEl>
                                              <p:pRg st="4" end="4"/>
                                            </p:txEl>
                                          </p:spTgt>
                                        </p:tgtEl>
                                      </p:cBhvr>
                                    </p:animEffect>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16">
                                            <p:txEl>
                                              <p:pRg st="5" end="5"/>
                                            </p:txEl>
                                          </p:spTgt>
                                        </p:tgtEl>
                                        <p:attrNameLst>
                                          <p:attrName>style.visibility</p:attrName>
                                        </p:attrNameLst>
                                      </p:cBhvr>
                                      <p:to>
                                        <p:strVal val="visible"/>
                                      </p:to>
                                    </p:set>
                                    <p:animEffect transition="in" filter="wipe(left)">
                                      <p:cBhvr>
                                        <p:cTn id="65" dur="500"/>
                                        <p:tgtEl>
                                          <p:spTgt spid="16">
                                            <p:txEl>
                                              <p:pRg st="5" end="5"/>
                                            </p:txEl>
                                          </p:spTgt>
                                        </p:tgtEl>
                                      </p:cBhvr>
                                    </p:animEffect>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16">
                                            <p:txEl>
                                              <p:pRg st="6" end="6"/>
                                            </p:txEl>
                                          </p:spTgt>
                                        </p:tgtEl>
                                        <p:attrNameLst>
                                          <p:attrName>style.visibility</p:attrName>
                                        </p:attrNameLst>
                                      </p:cBhvr>
                                      <p:to>
                                        <p:strVal val="visible"/>
                                      </p:to>
                                    </p:set>
                                    <p:animEffect transition="in" filter="wipe(left)">
                                      <p:cBhvr>
                                        <p:cTn id="69" dur="500"/>
                                        <p:tgtEl>
                                          <p:spTgt spid="16">
                                            <p:txEl>
                                              <p:pRg st="6" end="6"/>
                                            </p:txEl>
                                          </p:spTgt>
                                        </p:tgtEl>
                                      </p:cBhvr>
                                    </p:animEffect>
                                  </p:childTnLst>
                                </p:cTn>
                              </p:par>
                            </p:childTnLst>
                          </p:cTn>
                        </p:par>
                        <p:par>
                          <p:cTn id="70" fill="hold">
                            <p:stCondLst>
                              <p:cond delay="5000"/>
                            </p:stCondLst>
                            <p:childTnLst>
                              <p:par>
                                <p:cTn id="71" presetID="17" presetClass="entr" presetSubtype="8"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ppt_x</p:attrName>
                                        </p:attrNameLst>
                                      </p:cBhvr>
                                      <p:tavLst>
                                        <p:tav tm="0">
                                          <p:val>
                                            <p:strVal val="#ppt_x-#ppt_w/2"/>
                                          </p:val>
                                        </p:tav>
                                        <p:tav tm="100000">
                                          <p:val>
                                            <p:strVal val="#ppt_x"/>
                                          </p:val>
                                        </p:tav>
                                      </p:tavLst>
                                    </p:anim>
                                    <p:anim calcmode="lin" valueType="num">
                                      <p:cBhvr>
                                        <p:cTn id="74" dur="500" fill="hold"/>
                                        <p:tgtEl>
                                          <p:spTgt spid="28"/>
                                        </p:tgtEl>
                                        <p:attrNameLst>
                                          <p:attrName>ppt_y</p:attrName>
                                        </p:attrNameLst>
                                      </p:cBhvr>
                                      <p:tavLst>
                                        <p:tav tm="0">
                                          <p:val>
                                            <p:strVal val="#ppt_y"/>
                                          </p:val>
                                        </p:tav>
                                        <p:tav tm="100000">
                                          <p:val>
                                            <p:strVal val="#ppt_y"/>
                                          </p:val>
                                        </p:tav>
                                      </p:tavLst>
                                    </p:anim>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strVal val="#ppt_h"/>
                                          </p:val>
                                        </p:tav>
                                        <p:tav tm="100000">
                                          <p:val>
                                            <p:strVal val="#ppt_h"/>
                                          </p:val>
                                        </p:tav>
                                      </p:tavLst>
                                    </p:anim>
                                  </p:childTnLst>
                                </p:cTn>
                              </p:par>
                            </p:childTnLst>
                          </p:cTn>
                        </p:par>
                        <p:par>
                          <p:cTn id="77" fill="hold">
                            <p:stCondLst>
                              <p:cond delay="5500"/>
                            </p:stCondLst>
                            <p:childTnLst>
                              <p:par>
                                <p:cTn id="78" presetID="22" presetClass="entr" presetSubtype="8" fill="hold" nodeType="afterEffect">
                                  <p:stCondLst>
                                    <p:cond delay="0"/>
                                  </p:stCondLst>
                                  <p:childTnLst>
                                    <p:set>
                                      <p:cBhvr>
                                        <p:cTn id="79" dur="1" fill="hold">
                                          <p:stCondLst>
                                            <p:cond delay="0"/>
                                          </p:stCondLst>
                                        </p:cTn>
                                        <p:tgtEl>
                                          <p:spTgt spid="16">
                                            <p:txEl>
                                              <p:pRg st="8" end="8"/>
                                            </p:txEl>
                                          </p:spTgt>
                                        </p:tgtEl>
                                        <p:attrNameLst>
                                          <p:attrName>style.visibility</p:attrName>
                                        </p:attrNameLst>
                                      </p:cBhvr>
                                      <p:to>
                                        <p:strVal val="visible"/>
                                      </p:to>
                                    </p:set>
                                    <p:animEffect transition="in" filter="wipe(left)">
                                      <p:cBhvr>
                                        <p:cTn id="80" dur="500"/>
                                        <p:tgtEl>
                                          <p:spTgt spid="16">
                                            <p:txEl>
                                              <p:pRg st="8" end="8"/>
                                            </p:txEl>
                                          </p:spTgt>
                                        </p:tgtEl>
                                      </p:cBhvr>
                                    </p:animEffect>
                                  </p:childTnLst>
                                </p:cTn>
                              </p:par>
                            </p:childTnLst>
                          </p:cTn>
                        </p:par>
                        <p:par>
                          <p:cTn id="81" fill="hold">
                            <p:stCondLst>
                              <p:cond delay="6000"/>
                            </p:stCondLst>
                            <p:childTnLst>
                              <p:par>
                                <p:cTn id="82" presetID="17" presetClass="entr" presetSubtype="8"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ppt_x</p:attrName>
                                        </p:attrNameLst>
                                      </p:cBhvr>
                                      <p:tavLst>
                                        <p:tav tm="0">
                                          <p:val>
                                            <p:strVal val="#ppt_x-#ppt_w/2"/>
                                          </p:val>
                                        </p:tav>
                                        <p:tav tm="100000">
                                          <p:val>
                                            <p:strVal val="#ppt_x"/>
                                          </p:val>
                                        </p:tav>
                                      </p:tavLst>
                                    </p:anim>
                                    <p:anim calcmode="lin" valueType="num">
                                      <p:cBhvr>
                                        <p:cTn id="85" dur="500" fill="hold"/>
                                        <p:tgtEl>
                                          <p:spTgt spid="29"/>
                                        </p:tgtEl>
                                        <p:attrNameLst>
                                          <p:attrName>ppt_y</p:attrName>
                                        </p:attrNameLst>
                                      </p:cBhvr>
                                      <p:tavLst>
                                        <p:tav tm="0">
                                          <p:val>
                                            <p:strVal val="#ppt_y"/>
                                          </p:val>
                                        </p:tav>
                                        <p:tav tm="100000">
                                          <p:val>
                                            <p:strVal val="#ppt_y"/>
                                          </p:val>
                                        </p:tav>
                                      </p:tavLst>
                                    </p:anim>
                                    <p:anim calcmode="lin" valueType="num">
                                      <p:cBhvr>
                                        <p:cTn id="86" dur="500" fill="hold"/>
                                        <p:tgtEl>
                                          <p:spTgt spid="29"/>
                                        </p:tgtEl>
                                        <p:attrNameLst>
                                          <p:attrName>ppt_w</p:attrName>
                                        </p:attrNameLst>
                                      </p:cBhvr>
                                      <p:tavLst>
                                        <p:tav tm="0">
                                          <p:val>
                                            <p:fltVal val="0"/>
                                          </p:val>
                                        </p:tav>
                                        <p:tav tm="100000">
                                          <p:val>
                                            <p:strVal val="#ppt_w"/>
                                          </p:val>
                                        </p:tav>
                                      </p:tavLst>
                                    </p:anim>
                                    <p:anim calcmode="lin" valueType="num">
                                      <p:cBhvr>
                                        <p:cTn id="87" dur="500" fill="hold"/>
                                        <p:tgtEl>
                                          <p:spTgt spid="29"/>
                                        </p:tgtEl>
                                        <p:attrNameLst>
                                          <p:attrName>ppt_h</p:attrName>
                                        </p:attrNameLst>
                                      </p:cBhvr>
                                      <p:tavLst>
                                        <p:tav tm="0">
                                          <p:val>
                                            <p:strVal val="#ppt_h"/>
                                          </p:val>
                                        </p:tav>
                                        <p:tav tm="100000">
                                          <p:val>
                                            <p:strVal val="#ppt_h"/>
                                          </p:val>
                                        </p:tav>
                                      </p:tavLst>
                                    </p:anim>
                                  </p:childTnLst>
                                </p:cTn>
                              </p:par>
                            </p:childTnLst>
                          </p:cTn>
                        </p:par>
                        <p:par>
                          <p:cTn id="88" fill="hold">
                            <p:stCondLst>
                              <p:cond delay="6500"/>
                            </p:stCondLst>
                            <p:childTnLst>
                              <p:par>
                                <p:cTn id="89" presetID="22" presetClass="entr" presetSubtype="8" fill="hold" nodeType="afterEffect">
                                  <p:stCondLst>
                                    <p:cond delay="0"/>
                                  </p:stCondLst>
                                  <p:childTnLst>
                                    <p:set>
                                      <p:cBhvr>
                                        <p:cTn id="90" dur="1" fill="hold">
                                          <p:stCondLst>
                                            <p:cond delay="0"/>
                                          </p:stCondLst>
                                        </p:cTn>
                                        <p:tgtEl>
                                          <p:spTgt spid="16">
                                            <p:txEl>
                                              <p:pRg st="9" end="9"/>
                                            </p:txEl>
                                          </p:spTgt>
                                        </p:tgtEl>
                                        <p:attrNameLst>
                                          <p:attrName>style.visibility</p:attrName>
                                        </p:attrNameLst>
                                      </p:cBhvr>
                                      <p:to>
                                        <p:strVal val="visible"/>
                                      </p:to>
                                    </p:set>
                                    <p:animEffect transition="in" filter="wipe(left)">
                                      <p:cBhvr>
                                        <p:cTn id="91" dur="500"/>
                                        <p:tgtEl>
                                          <p:spTgt spid="16">
                                            <p:txEl>
                                              <p:pRg st="9" end="9"/>
                                            </p:txEl>
                                          </p:spTgt>
                                        </p:tgtEl>
                                      </p:cBhvr>
                                    </p:animEffect>
                                  </p:childTnLst>
                                </p:cTn>
                              </p:par>
                            </p:childTnLst>
                          </p:cTn>
                        </p:par>
                        <p:par>
                          <p:cTn id="92" fill="hold">
                            <p:stCondLst>
                              <p:cond delay="7000"/>
                            </p:stCondLst>
                            <p:childTnLst>
                              <p:par>
                                <p:cTn id="93" presetID="22" presetClass="entr" presetSubtype="8" fill="hold" nodeType="afterEffect">
                                  <p:stCondLst>
                                    <p:cond delay="0"/>
                                  </p:stCondLst>
                                  <p:childTnLst>
                                    <p:set>
                                      <p:cBhvr>
                                        <p:cTn id="94" dur="1" fill="hold">
                                          <p:stCondLst>
                                            <p:cond delay="0"/>
                                          </p:stCondLst>
                                        </p:cTn>
                                        <p:tgtEl>
                                          <p:spTgt spid="16">
                                            <p:txEl>
                                              <p:pRg st="10" end="10"/>
                                            </p:txEl>
                                          </p:spTgt>
                                        </p:tgtEl>
                                        <p:attrNameLst>
                                          <p:attrName>style.visibility</p:attrName>
                                        </p:attrNameLst>
                                      </p:cBhvr>
                                      <p:to>
                                        <p:strVal val="visible"/>
                                      </p:to>
                                    </p:set>
                                    <p:animEffect transition="in" filter="wipe(left)">
                                      <p:cBhvr>
                                        <p:cTn id="95" dur="500"/>
                                        <p:tgtEl>
                                          <p:spTgt spid="16">
                                            <p:txEl>
                                              <p:pRg st="10" end="10"/>
                                            </p:txEl>
                                          </p:spTgt>
                                        </p:tgtEl>
                                      </p:cBhvr>
                                    </p:animEffect>
                                  </p:childTnLst>
                                </p:cTn>
                              </p:par>
                            </p:childTnLst>
                          </p:cTn>
                        </p:par>
                        <p:par>
                          <p:cTn id="96" fill="hold">
                            <p:stCondLst>
                              <p:cond delay="7500"/>
                            </p:stCondLst>
                            <p:childTnLst>
                              <p:par>
                                <p:cTn id="97" presetID="22" presetClass="entr" presetSubtype="8" fill="hold" nodeType="afterEffect">
                                  <p:stCondLst>
                                    <p:cond delay="0"/>
                                  </p:stCondLst>
                                  <p:childTnLst>
                                    <p:set>
                                      <p:cBhvr>
                                        <p:cTn id="98" dur="1" fill="hold">
                                          <p:stCondLst>
                                            <p:cond delay="0"/>
                                          </p:stCondLst>
                                        </p:cTn>
                                        <p:tgtEl>
                                          <p:spTgt spid="16">
                                            <p:txEl>
                                              <p:pRg st="11" end="11"/>
                                            </p:txEl>
                                          </p:spTgt>
                                        </p:tgtEl>
                                        <p:attrNameLst>
                                          <p:attrName>style.visibility</p:attrName>
                                        </p:attrNameLst>
                                      </p:cBhvr>
                                      <p:to>
                                        <p:strVal val="visible"/>
                                      </p:to>
                                    </p:set>
                                    <p:animEffect transition="in" filter="wipe(left)">
                                      <p:cBhvr>
                                        <p:cTn id="99" dur="500"/>
                                        <p:tgtEl>
                                          <p:spTgt spid="16">
                                            <p:txEl>
                                              <p:pRg st="11" end="11"/>
                                            </p:txEl>
                                          </p:spTgt>
                                        </p:tgtEl>
                                      </p:cBhvr>
                                    </p:animEffect>
                                  </p:childTnLst>
                                </p:cTn>
                              </p:par>
                            </p:childTnLst>
                          </p:cTn>
                        </p:par>
                        <p:par>
                          <p:cTn id="100" fill="hold">
                            <p:stCondLst>
                              <p:cond delay="8000"/>
                            </p:stCondLst>
                            <p:childTnLst>
                              <p:par>
                                <p:cTn id="101" presetID="17" presetClass="entr" presetSubtype="8"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ppt_x</p:attrName>
                                        </p:attrNameLst>
                                      </p:cBhvr>
                                      <p:tavLst>
                                        <p:tav tm="0">
                                          <p:val>
                                            <p:strVal val="#ppt_x-#ppt_w/2"/>
                                          </p:val>
                                        </p:tav>
                                        <p:tav tm="100000">
                                          <p:val>
                                            <p:strVal val="#ppt_x"/>
                                          </p:val>
                                        </p:tav>
                                      </p:tavLst>
                                    </p:anim>
                                    <p:anim calcmode="lin" valueType="num">
                                      <p:cBhvr>
                                        <p:cTn id="104" dur="500" fill="hold"/>
                                        <p:tgtEl>
                                          <p:spTgt spid="27"/>
                                        </p:tgtEl>
                                        <p:attrNameLst>
                                          <p:attrName>ppt_y</p:attrName>
                                        </p:attrNameLst>
                                      </p:cBhvr>
                                      <p:tavLst>
                                        <p:tav tm="0">
                                          <p:val>
                                            <p:strVal val="#ppt_y"/>
                                          </p:val>
                                        </p:tav>
                                        <p:tav tm="100000">
                                          <p:val>
                                            <p:strVal val="#ppt_y"/>
                                          </p:val>
                                        </p:tav>
                                      </p:tavLst>
                                    </p:anim>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65150" y="0"/>
            <a:ext cx="8229600" cy="1124744"/>
          </a:xfrm>
        </p:spPr>
        <p:txBody>
          <a:bodyPr/>
          <a:lstStyle/>
          <a:p>
            <a:pPr algn="l"/>
            <a:r>
              <a:rPr lang="tr-TR" sz="2400" b="1" dirty="0">
                <a:latin typeface="Times New Roman" pitchFamily="18" charset="0"/>
                <a:cs typeface="Times New Roman" pitchFamily="18" charset="0"/>
              </a:rPr>
              <a:t>		e-UYGULAMALAR</a:t>
            </a:r>
            <a:endParaRPr lang="tr-TR" sz="2400" dirty="0"/>
          </a:p>
        </p:txBody>
      </p:sp>
      <p:sp>
        <p:nvSpPr>
          <p:cNvPr id="3" name="2 İçerik Yer Tutucusu"/>
          <p:cNvSpPr>
            <a:spLocks noGrp="1"/>
          </p:cNvSpPr>
          <p:nvPr>
            <p:ph idx="1"/>
          </p:nvPr>
        </p:nvSpPr>
        <p:spPr/>
        <p:txBody>
          <a:bodyPr/>
          <a:lstStyle/>
          <a:p>
            <a:pPr algn="ctr">
              <a:buNone/>
            </a:pPr>
            <a:endParaRPr lang="tr-TR" dirty="0" smtClean="0"/>
          </a:p>
          <a:p>
            <a:pPr algn="ctr"/>
            <a:endParaRPr lang="tr-TR" sz="4400" dirty="0">
              <a:solidFill>
                <a:schemeClr val="tx2">
                  <a:lumMod val="50000"/>
                </a:schemeClr>
              </a:solidFill>
              <a:latin typeface="Freestyle Script" pitchFamily="66" charset="0"/>
            </a:endParaRPr>
          </a:p>
          <a:p>
            <a:pPr algn="ctr">
              <a:buNone/>
            </a:pPr>
            <a:r>
              <a:rPr lang="tr-TR" sz="4400" i="1" dirty="0">
                <a:solidFill>
                  <a:schemeClr val="tx2">
                    <a:lumMod val="50000"/>
                  </a:schemeClr>
                </a:solidFill>
                <a:latin typeface="Franklin Gothic Demi" pitchFamily="34" charset="0"/>
              </a:rPr>
              <a:t>TEŞEKKÜR EDERİM…</a:t>
            </a:r>
          </a:p>
        </p:txBody>
      </p:sp>
      <p:sp>
        <p:nvSpPr>
          <p:cNvPr id="4" name="3 Veri Yer Tutucusu"/>
          <p:cNvSpPr>
            <a:spLocks noGrp="1"/>
          </p:cNvSpPr>
          <p:nvPr>
            <p:ph type="dt" sz="half" idx="10"/>
          </p:nvPr>
        </p:nvSpPr>
        <p:spPr/>
        <p:txBody>
          <a:bodyPr/>
          <a:lstStyle/>
          <a:p>
            <a:fld id="{3FDD2F0D-04D3-4F00-849F-3A42C240DF63}" type="datetime1">
              <a:rPr lang="tr-TR" smtClean="0">
                <a:solidFill>
                  <a:prstClr val="black">
                    <a:tint val="75000"/>
                  </a:prstClr>
                </a:solidFill>
              </a:rPr>
              <a:pPr/>
              <a:t>20.11.2015</a:t>
            </a:fld>
            <a:endParaRPr lang="en-US" dirty="0">
              <a:solidFill>
                <a:prstClr val="black">
                  <a:tint val="75000"/>
                </a:prstClr>
              </a:solidFill>
            </a:endParaRPr>
          </a:p>
        </p:txBody>
      </p:sp>
      <p:sp>
        <p:nvSpPr>
          <p:cNvPr id="5" name="4 Slayt Numarası Yer Tutucusu"/>
          <p:cNvSpPr>
            <a:spLocks noGrp="1"/>
          </p:cNvSpPr>
          <p:nvPr>
            <p:ph type="sldNum" sz="quarter" idx="12"/>
          </p:nvPr>
        </p:nvSpPr>
        <p:spPr/>
        <p:txBody>
          <a:bodyPr/>
          <a:lstStyle/>
          <a:p>
            <a:fld id="{D69FA0D1-DEE6-FA4B-AF71-8F5B3360E0F2}" type="slidenum">
              <a:rPr lang="en-US" smtClean="0">
                <a:solidFill>
                  <a:prstClr val="black">
                    <a:tint val="75000"/>
                  </a:prstClr>
                </a:solidFill>
              </a:rPr>
              <a:pPr/>
              <a:t>104</a:t>
            </a:fld>
            <a:endParaRPr lang="en-US" dirty="0">
              <a:solidFill>
                <a:prstClr val="black">
                  <a:tint val="75000"/>
                </a:prstClr>
              </a:solidFill>
            </a:endParaRPr>
          </a:p>
        </p:txBody>
      </p:sp>
    </p:spTree>
    <p:extLst>
      <p:ext uri="{BB962C8B-B14F-4D97-AF65-F5344CB8AC3E}">
        <p14:creationId xmlns:p14="http://schemas.microsoft.com/office/powerpoint/2010/main" val="1913830502"/>
      </p:ext>
    </p:extLst>
  </p:cSld>
  <p:clrMapOvr>
    <a:masterClrMapping/>
  </p:clrMapOvr>
  <p:transition advClick="0" advTm="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Dikdörtgen"/>
          <p:cNvSpPr>
            <a:spLocks noChangeArrowheads="1"/>
          </p:cNvSpPr>
          <p:nvPr/>
        </p:nvSpPr>
        <p:spPr bwMode="auto">
          <a:xfrm>
            <a:off x="773497" y="1292154"/>
            <a:ext cx="7960790" cy="513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61479" indent="-461479">
              <a:spcBef>
                <a:spcPts val="614"/>
              </a:spcBef>
              <a:spcAft>
                <a:spcPts val="1228"/>
              </a:spcAft>
              <a:buNone/>
              <a:defRPr/>
            </a:pPr>
            <a:r>
              <a:rPr lang="tr-TR" altLang="tr-TR" sz="2457" b="0" dirty="0">
                <a:latin typeface="Times New Roman" panose="02020603050405020304" pitchFamily="18" charset="0"/>
              </a:rPr>
              <a:t>8.  Borç bilgileri (Kurumlar vergisi, gelir vergisi, </a:t>
            </a:r>
            <a:r>
              <a:rPr lang="tr-TR" altLang="tr-TR" sz="2457" b="0" dirty="0" err="1">
                <a:latin typeface="Times New Roman" panose="02020603050405020304" pitchFamily="18" charset="0"/>
              </a:rPr>
              <a:t>kdv</a:t>
            </a:r>
            <a:r>
              <a:rPr lang="tr-TR" altLang="tr-TR" sz="2457" b="0" dirty="0">
                <a:latin typeface="Times New Roman" panose="02020603050405020304" pitchFamily="18" charset="0"/>
              </a:rPr>
              <a:t> , </a:t>
            </a:r>
            <a:r>
              <a:rPr lang="tr-TR" altLang="tr-TR" sz="2457" b="0" dirty="0" err="1">
                <a:latin typeface="Times New Roman" panose="02020603050405020304" pitchFamily="18" charset="0"/>
              </a:rPr>
              <a:t>ötv</a:t>
            </a:r>
            <a:r>
              <a:rPr lang="tr-TR" altLang="tr-TR" sz="2457" b="0" dirty="0">
                <a:latin typeface="Times New Roman" panose="02020603050405020304" pitchFamily="18" charset="0"/>
              </a:rPr>
              <a:t>, geçici vergi)</a:t>
            </a:r>
          </a:p>
          <a:p>
            <a:pPr marL="461479" indent="-461479">
              <a:spcBef>
                <a:spcPts val="614"/>
              </a:spcBef>
              <a:spcAft>
                <a:spcPts val="1228"/>
              </a:spcAft>
              <a:buNone/>
              <a:defRPr/>
            </a:pPr>
            <a:r>
              <a:rPr lang="tr-TR" altLang="tr-TR" sz="2457" b="0" dirty="0">
                <a:latin typeface="Times New Roman" panose="02020603050405020304" pitchFamily="18" charset="0"/>
              </a:rPr>
              <a:t>9.  Tahakkuk- tahsilat bilgileri (Kurumlar vergisi, gelir vergisi, </a:t>
            </a:r>
            <a:r>
              <a:rPr lang="tr-TR" altLang="tr-TR" sz="2457" b="0" dirty="0" err="1">
                <a:latin typeface="Times New Roman" panose="02020603050405020304" pitchFamily="18" charset="0"/>
              </a:rPr>
              <a:t>kdv</a:t>
            </a:r>
            <a:r>
              <a:rPr lang="tr-TR" altLang="tr-TR" sz="2457" b="0" dirty="0">
                <a:latin typeface="Times New Roman" panose="02020603050405020304" pitchFamily="18" charset="0"/>
              </a:rPr>
              <a:t> ,</a:t>
            </a:r>
            <a:r>
              <a:rPr lang="tr-TR" altLang="tr-TR" sz="2457" b="0" dirty="0" err="1">
                <a:latin typeface="Times New Roman" panose="02020603050405020304" pitchFamily="18" charset="0"/>
              </a:rPr>
              <a:t>ötv</a:t>
            </a:r>
            <a:r>
              <a:rPr lang="tr-TR" altLang="tr-TR" sz="2457" b="0" dirty="0">
                <a:latin typeface="Times New Roman" panose="02020603050405020304" pitchFamily="18" charset="0"/>
              </a:rPr>
              <a:t>, geçici vergi)</a:t>
            </a:r>
          </a:p>
          <a:p>
            <a:pPr marL="461479" indent="-461479">
              <a:spcBef>
                <a:spcPts val="614"/>
              </a:spcBef>
              <a:spcAft>
                <a:spcPts val="1228"/>
              </a:spcAft>
              <a:buNone/>
              <a:defRPr/>
            </a:pPr>
            <a:r>
              <a:rPr lang="tr-TR" altLang="tr-TR" sz="2457" b="0" dirty="0">
                <a:latin typeface="Times New Roman" panose="02020603050405020304" pitchFamily="18" charset="0"/>
              </a:rPr>
              <a:t>10. Banka bilgileri ( dönem sonu banka mevduat tutarı)</a:t>
            </a:r>
          </a:p>
          <a:p>
            <a:pPr marL="461479" indent="-461479">
              <a:spcBef>
                <a:spcPts val="614"/>
              </a:spcBef>
              <a:spcAft>
                <a:spcPts val="1228"/>
              </a:spcAft>
              <a:buNone/>
              <a:defRPr/>
            </a:pPr>
            <a:r>
              <a:rPr lang="tr-TR" altLang="tr-TR" sz="2457" b="0" dirty="0">
                <a:latin typeface="Times New Roman" panose="02020603050405020304" pitchFamily="18" charset="0"/>
              </a:rPr>
              <a:t>11. BA- BS Formları  (Toplam alışları, toplam satışları, </a:t>
            </a:r>
            <a:r>
              <a:rPr lang="tr-TR" altLang="tr-TR" sz="2457" b="0" dirty="0" err="1">
                <a:latin typeface="Times New Roman" panose="02020603050405020304" pitchFamily="18" charset="0"/>
              </a:rPr>
              <a:t>ba-bs</a:t>
            </a:r>
            <a:r>
              <a:rPr lang="tr-TR" altLang="tr-TR" sz="2457" b="0" dirty="0">
                <a:latin typeface="Times New Roman" panose="02020603050405020304" pitchFamily="18" charset="0"/>
              </a:rPr>
              <a:t> karşılaştırması)</a:t>
            </a:r>
          </a:p>
          <a:p>
            <a:pPr marL="461479" indent="-461479">
              <a:spcBef>
                <a:spcPts val="614"/>
              </a:spcBef>
              <a:spcAft>
                <a:spcPts val="1228"/>
              </a:spcAft>
              <a:buNone/>
              <a:defRPr/>
            </a:pPr>
            <a:r>
              <a:rPr lang="tr-TR" altLang="tr-TR" sz="2457" b="0" dirty="0">
                <a:latin typeface="Times New Roman" panose="02020603050405020304" pitchFamily="18" charset="0"/>
              </a:rPr>
              <a:t>12. Mali yapı analizinde kullanılan oranlar ( likidite , karlılık , büyüme oranı, brüt satışlar farkı, pasif farkı </a:t>
            </a:r>
            <a:r>
              <a:rPr lang="tr-TR" altLang="tr-TR" sz="2457" b="0" dirty="0" err="1">
                <a:latin typeface="Times New Roman" panose="02020603050405020304" pitchFamily="18" charset="0"/>
              </a:rPr>
              <a:t>vb</a:t>
            </a:r>
            <a:r>
              <a:rPr lang="tr-TR" altLang="tr-TR" sz="2457" b="0" dirty="0">
                <a:latin typeface="Times New Roman" panose="02020603050405020304" pitchFamily="18" charset="0"/>
              </a:rPr>
              <a:t>)</a:t>
            </a:r>
          </a:p>
          <a:p>
            <a:pPr>
              <a:spcBef>
                <a:spcPct val="0"/>
              </a:spcBef>
              <a:buFontTx/>
              <a:buNone/>
              <a:defRPr/>
            </a:pPr>
            <a:endParaRPr lang="tr-TR" altLang="tr-TR" sz="2866" dirty="0">
              <a:latin typeface="Times New Roman" panose="02020603050405020304" pitchFamily="18" charset="0"/>
            </a:endParaRPr>
          </a:p>
        </p:txBody>
      </p:sp>
      <p:sp>
        <p:nvSpPr>
          <p:cNvPr id="55299" name="Unvan 1"/>
          <p:cNvSpPr>
            <a:spLocks noGrp="1"/>
          </p:cNvSpPr>
          <p:nvPr>
            <p:ph type="title"/>
          </p:nvPr>
        </p:nvSpPr>
        <p:spPr>
          <a:xfrm>
            <a:off x="450122" y="-67963"/>
            <a:ext cx="8423910" cy="1169988"/>
          </a:xfrm>
        </p:spPr>
        <p:txBody>
          <a:bodyPr/>
          <a:lstStyle/>
          <a:p>
            <a:r>
              <a:rPr lang="tr-TR" altLang="tr-TR" sz="3276" b="1">
                <a:ea typeface="Calibri" panose="020F0502020204030204" pitchFamily="34" charset="0"/>
                <a:cs typeface="Times New Roman" panose="02020603050405020304" pitchFamily="18" charset="0"/>
              </a:rPr>
              <a:t>RİSK ANALİZİNDE KULLANILAN                   FAKTÖRLER</a:t>
            </a:r>
            <a:endParaRPr lang="tr-TR" altLang="tr-TR" sz="3276">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731248" y="957770"/>
            <a:ext cx="8116789" cy="51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35956" eaLnBrk="1" hangingPunct="1">
              <a:spcBef>
                <a:spcPct val="0"/>
              </a:spcBef>
              <a:buNone/>
            </a:pPr>
            <a:r>
              <a:rPr lang="tr-TR" altLang="tr-TR" sz="2457">
                <a:ea typeface="Calibri" panose="020F0502020204030204" pitchFamily="34" charset="0"/>
                <a:cs typeface="Times New Roman" panose="02020603050405020304" pitchFamily="18" charset="0"/>
              </a:rPr>
              <a:t>Alacak Senetleri, Alacak Senetleri Reeskontu,   Borç Senetleri, Borç Senetleri Reeskontu</a:t>
            </a:r>
          </a:p>
          <a:p>
            <a:pPr algn="just" defTabSz="935956">
              <a:spcBef>
                <a:spcPct val="0"/>
              </a:spcBef>
              <a:buNone/>
            </a:pPr>
            <a:endParaRPr lang="tr-TR" altLang="tr-TR" sz="2457" b="0">
              <a:latin typeface="Arial" panose="020B0604020202020204" pitchFamily="34" charset="0"/>
              <a:ea typeface="Calibri" panose="020F0502020204030204" pitchFamily="34" charset="0"/>
              <a:cs typeface="Arial" panose="020B0604020202020204" pitchFamily="34" charset="0"/>
            </a:endParaRPr>
          </a:p>
          <a:p>
            <a:pPr algn="just" defTabSz="935956">
              <a:spcBef>
                <a:spcPct val="0"/>
              </a:spcBef>
              <a:buNone/>
            </a:pPr>
            <a:r>
              <a:rPr lang="tr-TR" altLang="tr-TR" sz="2457" b="0">
                <a:ea typeface="Calibri" panose="020F0502020204030204" pitchFamily="34" charset="0"/>
                <a:cs typeface="Times New Roman" panose="02020603050405020304" pitchFamily="18" charset="0"/>
              </a:rPr>
              <a:t>Mükelleflerin alacak senetleri için reeskont hesaplaması </a:t>
            </a:r>
            <a:r>
              <a:rPr lang="tr-TR" altLang="tr-TR" sz="2457" u="sng">
                <a:ea typeface="Calibri" panose="020F0502020204030204" pitchFamily="34" charset="0"/>
                <a:cs typeface="Times New Roman" panose="02020603050405020304" pitchFamily="18" charset="0"/>
              </a:rPr>
              <a:t>ihtiyaridir</a:t>
            </a:r>
            <a:r>
              <a:rPr lang="tr-TR" altLang="tr-TR" sz="2457" b="0">
                <a:ea typeface="Calibri" panose="020F0502020204030204" pitchFamily="34" charset="0"/>
                <a:cs typeface="Times New Roman" panose="02020603050405020304" pitchFamily="18" charset="0"/>
              </a:rPr>
              <a:t>. Ancak alacak senetleri için reeskont hesaplayan bir mükellefin borç senetleri için de reeskont hesaplaması </a:t>
            </a:r>
            <a:r>
              <a:rPr lang="tr-TR" altLang="tr-TR" sz="2457" u="sng">
                <a:ea typeface="Calibri" panose="020F0502020204030204" pitchFamily="34" charset="0"/>
                <a:cs typeface="Times New Roman" panose="02020603050405020304" pitchFamily="18" charset="0"/>
              </a:rPr>
              <a:t>zorunludur</a:t>
            </a:r>
            <a:r>
              <a:rPr lang="tr-TR" altLang="tr-TR" sz="2457" b="0">
                <a:ea typeface="Calibri" panose="020F0502020204030204" pitchFamily="34" charset="0"/>
                <a:cs typeface="Times New Roman" panose="02020603050405020304" pitchFamily="18" charset="0"/>
              </a:rPr>
              <a:t>.</a:t>
            </a:r>
          </a:p>
          <a:p>
            <a:pPr algn="just" defTabSz="935956">
              <a:spcBef>
                <a:spcPct val="0"/>
              </a:spcBef>
              <a:buNone/>
            </a:pPr>
            <a:endParaRPr lang="tr-TR" altLang="tr-TR" sz="2457" b="0">
              <a:latin typeface="Arial" panose="020B0604020202020204" pitchFamily="34" charset="0"/>
              <a:cs typeface="Arial" panose="020B0604020202020204" pitchFamily="34" charset="0"/>
            </a:endParaRPr>
          </a:p>
          <a:p>
            <a:pPr algn="just" defTabSz="935956">
              <a:spcBef>
                <a:spcPct val="0"/>
              </a:spcBef>
              <a:buNone/>
            </a:pPr>
            <a:r>
              <a:rPr lang="tr-TR" altLang="tr-TR" sz="2457" b="0">
                <a:ea typeface="Calibri" panose="020F0502020204030204" pitchFamily="34" charset="0"/>
                <a:cs typeface="Calibri" panose="020F0502020204030204" pitchFamily="34" charset="0"/>
              </a:rPr>
              <a:t>Bu senaryoda alacak senetleri ve alacak senetleri reeskontu hesabını kullanan mükellefin borç senetleri hesabını kullanıp kullanmadığına bakılır. Mükellef borç senetleri hesabını kullanıp da, borç senetleri reeskontu hesabını kullanmamışsa riskli olarak belirlenir.</a:t>
            </a:r>
            <a:endParaRPr lang="tr-TR" altLang="tr-TR" sz="2457" b="0">
              <a:latin typeface="Arial" panose="020B0604020202020204" pitchFamily="34" charset="0"/>
              <a:cs typeface="Arial" panose="020B0604020202020204" pitchFamily="34" charset="0"/>
            </a:endParaRPr>
          </a:p>
        </p:txBody>
      </p:sp>
      <p:sp>
        <p:nvSpPr>
          <p:cNvPr id="58371" name="2 Dikdörtgen"/>
          <p:cNvSpPr>
            <a:spLocks noChangeArrowheads="1"/>
          </p:cNvSpPr>
          <p:nvPr/>
        </p:nvSpPr>
        <p:spPr bwMode="auto">
          <a:xfrm>
            <a:off x="1657483" y="185540"/>
            <a:ext cx="5826073" cy="67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3685">
                <a:ea typeface="Calibri" panose="020F0502020204030204" pitchFamily="34" charset="0"/>
                <a:cs typeface="Times New Roman" panose="02020603050405020304" pitchFamily="18" charset="0"/>
              </a:rPr>
              <a:t>RAS SENARYOLARI - ÖRNEK-</a:t>
            </a:r>
            <a:endParaRPr lang="tr-TR" altLang="tr-TR" sz="3685">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advClick="0" advTm="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1169988" y="1537672"/>
            <a:ext cx="7385547" cy="293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935956" eaLnBrk="1" hangingPunct="1">
              <a:spcBef>
                <a:spcPct val="0"/>
              </a:spcBef>
              <a:buNone/>
            </a:pPr>
            <a:endParaRPr lang="tr-TR" altLang="tr-TR" sz="2457">
              <a:ea typeface="Calibri" panose="020F0502020204030204" pitchFamily="34" charset="0"/>
              <a:cs typeface="Times New Roman" panose="02020603050405020304" pitchFamily="18" charset="0"/>
            </a:endParaRPr>
          </a:p>
          <a:p>
            <a:pPr algn="just" defTabSz="935956" eaLnBrk="1" hangingPunct="1">
              <a:spcBef>
                <a:spcPct val="0"/>
              </a:spcBef>
              <a:buNone/>
            </a:pPr>
            <a:r>
              <a:rPr lang="tr-TR" altLang="tr-TR" sz="3276">
                <a:ea typeface="Calibri" panose="020F0502020204030204" pitchFamily="34" charset="0"/>
                <a:cs typeface="Times New Roman" panose="02020603050405020304" pitchFamily="18" charset="0"/>
              </a:rPr>
              <a:t>Ortaklara Borçlar- Kasa </a:t>
            </a:r>
            <a:endParaRPr lang="tr-TR" altLang="tr-TR" sz="3276" b="0">
              <a:latin typeface="Arial" panose="020B0604020202020204" pitchFamily="34" charset="0"/>
              <a:ea typeface="Calibri" panose="020F0502020204030204" pitchFamily="34" charset="0"/>
              <a:cs typeface="Arial" panose="020B0604020202020204" pitchFamily="34" charset="0"/>
            </a:endParaRPr>
          </a:p>
          <a:p>
            <a:pPr algn="just" defTabSz="935956">
              <a:spcBef>
                <a:spcPct val="0"/>
              </a:spcBef>
              <a:buNone/>
            </a:pPr>
            <a:r>
              <a:rPr lang="tr-TR" altLang="tr-TR" sz="2457" b="0">
                <a:ea typeface="Calibri" panose="020F0502020204030204" pitchFamily="34" charset="0"/>
                <a:cs typeface="Times New Roman" panose="02020603050405020304" pitchFamily="18" charset="0"/>
              </a:rPr>
              <a:t>	</a:t>
            </a:r>
          </a:p>
          <a:p>
            <a:pPr algn="just" defTabSz="935956">
              <a:spcBef>
                <a:spcPct val="0"/>
              </a:spcBef>
              <a:buNone/>
            </a:pPr>
            <a:r>
              <a:rPr lang="tr-TR" altLang="tr-TR" sz="2457" b="0">
                <a:ea typeface="Calibri" panose="020F0502020204030204" pitchFamily="34" charset="0"/>
                <a:cs typeface="Times New Roman" panose="02020603050405020304" pitchFamily="18" charset="0"/>
              </a:rPr>
              <a:t>Mükelleflerin kasada yüksek miktarda para tutmaları iktisadi teknik icaplara uygun değildir. </a:t>
            </a:r>
            <a:r>
              <a:rPr lang="tr-TR" altLang="tr-TR" sz="2457" u="sng">
                <a:ea typeface="Calibri" panose="020F0502020204030204" pitchFamily="34" charset="0"/>
                <a:cs typeface="Times New Roman" panose="02020603050405020304" pitchFamily="18" charset="0"/>
              </a:rPr>
              <a:t>Ortaklarına borcu olan bir mükellefin kasada yüksek miktarda para tutması riskli bir durumdur </a:t>
            </a:r>
            <a:r>
              <a:rPr lang="tr-TR" altLang="tr-TR" sz="2457" b="0">
                <a:ea typeface="Calibri" panose="020F0502020204030204" pitchFamily="34" charset="0"/>
                <a:cs typeface="Times New Roman" panose="02020603050405020304" pitchFamily="18" charset="0"/>
              </a:rPr>
              <a:t>ve araştırılacaktır.</a:t>
            </a:r>
            <a:endParaRPr lang="tr-TR" altLang="tr-TR" sz="2457" b="0">
              <a:latin typeface="Arial" panose="020B0604020202020204" pitchFamily="34" charset="0"/>
              <a:cs typeface="Arial" panose="020B0604020202020204" pitchFamily="34" charset="0"/>
            </a:endParaRPr>
          </a:p>
        </p:txBody>
      </p:sp>
      <p:sp>
        <p:nvSpPr>
          <p:cNvPr id="59395" name="2 Dikdörtgen"/>
          <p:cNvSpPr>
            <a:spLocks noChangeArrowheads="1"/>
          </p:cNvSpPr>
          <p:nvPr/>
        </p:nvSpPr>
        <p:spPr bwMode="auto">
          <a:xfrm>
            <a:off x="1657485" y="185540"/>
            <a:ext cx="5826073" cy="67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3685">
                <a:ea typeface="Calibri" panose="020F0502020204030204" pitchFamily="34" charset="0"/>
                <a:cs typeface="Times New Roman" panose="02020603050405020304" pitchFamily="18" charset="0"/>
              </a:rPr>
              <a:t>RAS SENARYOLARI - ÖRNEK-</a:t>
            </a:r>
            <a:endParaRPr lang="tr-TR" altLang="tr-TR" sz="3685">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advClick="0" advTm="4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626000" y="1349022"/>
          <a:ext cx="8107901" cy="4159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Unvan 5"/>
          <p:cNvSpPr>
            <a:spLocks noGrp="1"/>
          </p:cNvSpPr>
          <p:nvPr>
            <p:ph type="title"/>
          </p:nvPr>
        </p:nvSpPr>
        <p:spPr>
          <a:xfrm>
            <a:off x="1288617" y="200166"/>
            <a:ext cx="7887666" cy="932740"/>
          </a:xfrm>
        </p:spPr>
        <p:txBody>
          <a:bodyPr/>
          <a:lstStyle/>
          <a:p>
            <a:r>
              <a:rPr lang="tr-TR" altLang="tr-TR" sz="2457" b="1">
                <a:latin typeface="Times New Roman" panose="02020603050405020304" pitchFamily="18" charset="0"/>
                <a:cs typeface="Times New Roman" panose="02020603050405020304" pitchFamily="18" charset="0"/>
              </a:rPr>
              <a:t>VERGİ İNCELEMELERİ SIRASINDA  MÜKELLEF HAKLARI</a:t>
            </a:r>
          </a:p>
        </p:txBody>
      </p:sp>
      <p:sp>
        <p:nvSpPr>
          <p:cNvPr id="5" name="4 Veri Yer Tutucusu"/>
          <p:cNvSpPr>
            <a:spLocks noGrp="1"/>
          </p:cNvSpPr>
          <p:nvPr>
            <p:ph type="dt" sz="quarter" idx="10"/>
          </p:nvPr>
        </p:nvSpPr>
        <p:spPr/>
        <p:txBody>
          <a:bodyPr/>
          <a:lstStyle/>
          <a:p>
            <a:pPr>
              <a:defRPr/>
            </a:pPr>
            <a:fld id="{710D5963-8B25-403B-BD1F-B7ED748C0909}" type="datetime4">
              <a:rPr lang="tr-TR" smtClean="0">
                <a:solidFill>
                  <a:prstClr val="black">
                    <a:tint val="75000"/>
                  </a:prstClr>
                </a:solidFill>
              </a:rPr>
              <a:pPr>
                <a:defRPr/>
              </a:pPr>
              <a:t>20 Kasım 2015</a:t>
            </a:fld>
            <a:endParaRPr lang="en-US" dirty="0">
              <a:solidFill>
                <a:prstClr val="black">
                  <a:tint val="75000"/>
                </a:prstClr>
              </a:solidFill>
            </a:endParaRPr>
          </a:p>
        </p:txBody>
      </p:sp>
      <p:sp>
        <p:nvSpPr>
          <p:cNvPr id="6246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0A78D3CE-EAAF-4D60-971B-CFFD289E27B4}" type="slidenum">
              <a:rPr lang="en-US" altLang="tr-TR" sz="1228">
                <a:solidFill>
                  <a:srgbClr val="898989"/>
                </a:solidFill>
              </a:rPr>
              <a:pPr>
                <a:spcBef>
                  <a:spcPct val="0"/>
                </a:spcBef>
                <a:buFontTx/>
                <a:buNone/>
              </a:pPr>
              <a:t>15</a:t>
            </a:fld>
            <a:endParaRPr lang="en-US" altLang="tr-TR" sz="1228">
              <a:solidFill>
                <a:srgbClr val="898989"/>
              </a:solidFill>
            </a:endParaRPr>
          </a:p>
        </p:txBody>
      </p:sp>
      <p:sp>
        <p:nvSpPr>
          <p:cNvPr id="3" name="2 İçerik Yer Tutucusu"/>
          <p:cNvSpPr>
            <a:spLocks noGrp="1"/>
          </p:cNvSpPr>
          <p:nvPr>
            <p:ph idx="4294967295"/>
          </p:nvPr>
        </p:nvSpPr>
        <p:spPr>
          <a:xfrm>
            <a:off x="256752" y="1365272"/>
            <a:ext cx="8329661" cy="5433942"/>
          </a:xfrm>
        </p:spPr>
        <p:txBody>
          <a:bodyPr/>
          <a:lstStyle/>
          <a:p>
            <a:pPr marL="1100075" indent="-456604">
              <a:buNone/>
              <a:defRPr/>
            </a:pPr>
            <a:r>
              <a:rPr lang="tr-TR" sz="2457" b="1" u="sng" dirty="0">
                <a:latin typeface="Times New Roman" panose="02020603050405020304" pitchFamily="18" charset="0"/>
                <a:cs typeface="Times New Roman" panose="02020603050405020304" pitchFamily="18" charset="0"/>
              </a:rPr>
              <a:t>Vergi İncelemesine Yetkili Olanlar		:</a:t>
            </a:r>
          </a:p>
          <a:p>
            <a:pPr marL="1460807" indent="-360734">
              <a:buFont typeface="Wingdings" panose="05000000000000000000" pitchFamily="2" charset="2"/>
              <a:buChar char="ü"/>
              <a:defRPr/>
            </a:pPr>
            <a:endParaRPr lang="tr-TR" sz="2457" dirty="0">
              <a:latin typeface="Times New Roman" panose="02020603050405020304" pitchFamily="18" charset="0"/>
              <a:cs typeface="Times New Roman" panose="02020603050405020304" pitchFamily="18" charset="0"/>
            </a:endParaRPr>
          </a:p>
          <a:p>
            <a:pPr marL="1106574" indent="-360734">
              <a:buFont typeface="Wingdings" panose="05000000000000000000" pitchFamily="2" charset="2"/>
              <a:buChar char="ü"/>
              <a:tabLst>
                <a:tab pos="1106574" algn="l"/>
              </a:tabLst>
              <a:defRPr/>
            </a:pPr>
            <a:r>
              <a:rPr lang="tr-TR" sz="2457" dirty="0">
                <a:latin typeface="Times New Roman" panose="02020603050405020304" pitchFamily="18" charset="0"/>
                <a:cs typeface="Times New Roman" panose="02020603050405020304" pitchFamily="18" charset="0"/>
              </a:rPr>
              <a:t>Vergi Müfettişleri, </a:t>
            </a:r>
          </a:p>
          <a:p>
            <a:pPr marL="1106574" indent="-360734">
              <a:buFont typeface="Wingdings" panose="05000000000000000000" pitchFamily="2" charset="2"/>
              <a:buChar char="ü"/>
              <a:tabLst>
                <a:tab pos="1106574" algn="l"/>
              </a:tabLst>
              <a:defRPr/>
            </a:pPr>
            <a:r>
              <a:rPr lang="tr-TR" sz="2457" dirty="0">
                <a:latin typeface="Times New Roman" panose="02020603050405020304" pitchFamily="18" charset="0"/>
                <a:cs typeface="Times New Roman" panose="02020603050405020304" pitchFamily="18" charset="0"/>
              </a:rPr>
              <a:t>Vergi Müfettiş Yardımcıları, </a:t>
            </a:r>
          </a:p>
          <a:p>
            <a:pPr marL="1106574" indent="-360734" algn="just">
              <a:buFont typeface="Wingdings" panose="05000000000000000000" pitchFamily="2" charset="2"/>
              <a:buChar char="ü"/>
              <a:tabLst>
                <a:tab pos="1106574" algn="l"/>
              </a:tabLst>
              <a:defRPr/>
            </a:pPr>
            <a:r>
              <a:rPr lang="tr-TR" sz="2457" dirty="0">
                <a:latin typeface="Times New Roman" panose="02020603050405020304" pitchFamily="18" charset="0"/>
                <a:cs typeface="Times New Roman" panose="02020603050405020304" pitchFamily="18" charset="0"/>
              </a:rPr>
              <a:t>ilin en büyük mal memuru veya vergi dairesi müdürleri tarafından yapılır.</a:t>
            </a:r>
          </a:p>
          <a:p>
            <a:pPr marL="1106574" indent="-360734" algn="just">
              <a:buFont typeface="Wingdings" panose="05000000000000000000" pitchFamily="2" charset="2"/>
              <a:buChar char="ü"/>
              <a:tabLst>
                <a:tab pos="1106574" algn="l"/>
              </a:tabLst>
              <a:defRPr/>
            </a:pPr>
            <a:r>
              <a:rPr lang="tr-TR" sz="2457" dirty="0">
                <a:latin typeface="Times New Roman" panose="02020603050405020304" pitchFamily="18" charset="0"/>
                <a:cs typeface="Times New Roman" panose="02020603050405020304" pitchFamily="18" charset="0"/>
              </a:rPr>
              <a:t>Gelir İdaresi Başkanlığının merkez ve taşra teşkilatında müdür kadrolarında görev yapanlar her hal ve takdirde vergi inceleme yetkisini haizdir.</a:t>
            </a:r>
          </a:p>
          <a:p>
            <a:pPr marL="1106574" indent="-360734">
              <a:buFont typeface="Arial" charset="0"/>
              <a:buChar char="•"/>
              <a:tabLst>
                <a:tab pos="1106574" algn="l"/>
              </a:tabLst>
              <a:defRPr/>
            </a:pPr>
            <a:r>
              <a:rPr lang="tr-TR" sz="2047" u="sng" dirty="0">
                <a:latin typeface="Times New Roman" panose="02020603050405020304" pitchFamily="18" charset="0"/>
                <a:cs typeface="Times New Roman" panose="02020603050405020304" pitchFamily="18" charset="0"/>
              </a:rPr>
              <a:t>VUK. Md:135</a:t>
            </a:r>
          </a:p>
          <a:p>
            <a:pPr marL="1100075" indent="0">
              <a:buNone/>
              <a:defRPr/>
            </a:pPr>
            <a:endParaRPr lang="tr-TR" sz="2457" dirty="0">
              <a:latin typeface="Times New Roman" panose="02020603050405020304" pitchFamily="18" charset="0"/>
              <a:cs typeface="Times New Roman" panose="02020603050405020304" pitchFamily="18" charset="0"/>
            </a:endParaRPr>
          </a:p>
          <a:p>
            <a:pPr marL="1100075" indent="0">
              <a:buNone/>
              <a:defRPr/>
            </a:pPr>
            <a:endParaRPr lang="tr-TR" sz="2457" dirty="0">
              <a:latin typeface="Times New Roman" panose="02020603050405020304" pitchFamily="18" charset="0"/>
              <a:cs typeface="Times New Roman" panose="02020603050405020304" pitchFamily="18" charset="0"/>
            </a:endParaRPr>
          </a:p>
          <a:p>
            <a:pPr>
              <a:buFont typeface="Arial" charset="0"/>
              <a:buNone/>
              <a:defRPr/>
            </a:pPr>
            <a:endParaRPr lang="tr-TR" sz="2457" dirty="0">
              <a:latin typeface="Times New Roman" panose="02020603050405020304" pitchFamily="18" charset="0"/>
              <a:cs typeface="Times New Roman" panose="02020603050405020304" pitchFamily="18" charset="0"/>
            </a:endParaRPr>
          </a:p>
        </p:txBody>
      </p:sp>
    </p:spTree>
  </p:cSld>
  <p:clrMapOvr>
    <a:masterClrMapping/>
  </p:clrMapOvr>
  <p:transition advClick="0" advTm="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Unvan 5"/>
          <p:cNvSpPr>
            <a:spLocks noGrp="1"/>
          </p:cNvSpPr>
          <p:nvPr>
            <p:ph type="title"/>
          </p:nvPr>
        </p:nvSpPr>
        <p:spPr>
          <a:xfrm>
            <a:off x="1288617" y="200166"/>
            <a:ext cx="7887666" cy="932740"/>
          </a:xfrm>
        </p:spPr>
        <p:txBody>
          <a:bodyPr/>
          <a:lstStyle/>
          <a:p>
            <a:r>
              <a:rPr lang="tr-TR" altLang="tr-TR" sz="2457" b="1">
                <a:latin typeface="Times New Roman" panose="02020603050405020304" pitchFamily="18" charset="0"/>
                <a:cs typeface="Times New Roman" panose="02020603050405020304" pitchFamily="18" charset="0"/>
              </a:rPr>
              <a:t>VERGİ İNCELEMELERİ SIRASINDA  MÜKELLEF HAKLARI</a:t>
            </a:r>
          </a:p>
        </p:txBody>
      </p:sp>
      <p:sp>
        <p:nvSpPr>
          <p:cNvPr id="5" name="4 Veri Yer Tutucusu"/>
          <p:cNvSpPr>
            <a:spLocks noGrp="1"/>
          </p:cNvSpPr>
          <p:nvPr>
            <p:ph type="dt" sz="quarter" idx="10"/>
          </p:nvPr>
        </p:nvSpPr>
        <p:spPr/>
        <p:txBody>
          <a:bodyPr/>
          <a:lstStyle/>
          <a:p>
            <a:pPr>
              <a:defRPr/>
            </a:pPr>
            <a:fld id="{710D5963-8B25-403B-BD1F-B7ED748C0909}" type="datetime4">
              <a:rPr lang="tr-TR" smtClean="0">
                <a:solidFill>
                  <a:prstClr val="black">
                    <a:tint val="75000"/>
                  </a:prstClr>
                </a:solidFill>
              </a:rPr>
              <a:pPr>
                <a:defRPr/>
              </a:pPr>
              <a:t>20 Kasım 2015</a:t>
            </a:fld>
            <a:endParaRPr lang="en-US" dirty="0">
              <a:solidFill>
                <a:prstClr val="black">
                  <a:tint val="75000"/>
                </a:prstClr>
              </a:solidFill>
            </a:endParaRPr>
          </a:p>
        </p:txBody>
      </p:sp>
      <p:sp>
        <p:nvSpPr>
          <p:cNvPr id="64516"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32938A1C-7256-4DF6-A598-D9D0463A863A}" type="slidenum">
              <a:rPr lang="en-US" altLang="tr-TR" sz="1228">
                <a:solidFill>
                  <a:srgbClr val="898989"/>
                </a:solidFill>
              </a:rPr>
              <a:pPr>
                <a:spcBef>
                  <a:spcPct val="0"/>
                </a:spcBef>
                <a:buFontTx/>
                <a:buNone/>
              </a:pPr>
              <a:t>16</a:t>
            </a:fld>
            <a:endParaRPr lang="en-US" altLang="tr-TR" sz="1228">
              <a:solidFill>
                <a:srgbClr val="898989"/>
              </a:solidFill>
            </a:endParaRPr>
          </a:p>
        </p:txBody>
      </p:sp>
      <p:sp>
        <p:nvSpPr>
          <p:cNvPr id="3" name="2 İçerik Yer Tutucusu"/>
          <p:cNvSpPr>
            <a:spLocks noGrp="1"/>
          </p:cNvSpPr>
          <p:nvPr>
            <p:ph idx="4294967295"/>
          </p:nvPr>
        </p:nvSpPr>
        <p:spPr>
          <a:xfrm>
            <a:off x="773493" y="1365272"/>
            <a:ext cx="7812917" cy="5433942"/>
          </a:xfrm>
        </p:spPr>
        <p:txBody>
          <a:bodyPr/>
          <a:lstStyle/>
          <a:p>
            <a:pPr marL="1100075" indent="-456604">
              <a:buFont typeface="Wingdings" panose="05000000000000000000" pitchFamily="2" charset="2"/>
              <a:buChar char="ü"/>
              <a:defRPr/>
            </a:pPr>
            <a:r>
              <a:rPr lang="tr-TR" sz="2457" b="1" dirty="0">
                <a:latin typeface="Times New Roman" panose="02020603050405020304" pitchFamily="18" charset="0"/>
                <a:cs typeface="Times New Roman" panose="02020603050405020304" pitchFamily="18" charset="0"/>
              </a:rPr>
              <a:t>Vergi İncelemesinin zamanı.</a:t>
            </a:r>
          </a:p>
          <a:p>
            <a:pPr marL="1100075" indent="-456604">
              <a:buFont typeface="Wingdings" panose="05000000000000000000" pitchFamily="2" charset="2"/>
              <a:buChar char="ü"/>
              <a:defRPr/>
            </a:pPr>
            <a:r>
              <a:rPr lang="tr-TR" sz="2457" b="1" dirty="0">
                <a:latin typeface="Times New Roman" panose="02020603050405020304" pitchFamily="18" charset="0"/>
                <a:cs typeface="Times New Roman" panose="02020603050405020304" pitchFamily="18" charset="0"/>
              </a:rPr>
              <a:t>Vergi İncelemesinin yapılacağı yer.</a:t>
            </a:r>
          </a:p>
          <a:p>
            <a:pPr marL="1100075" indent="-456604">
              <a:buFont typeface="Wingdings" panose="05000000000000000000" pitchFamily="2" charset="2"/>
              <a:buChar char="ü"/>
              <a:defRPr/>
            </a:pPr>
            <a:r>
              <a:rPr lang="tr-TR" altLang="tr-TR" sz="2457" b="1" dirty="0">
                <a:latin typeface="Times New Roman" panose="02020603050405020304" pitchFamily="18" charset="0"/>
                <a:ea typeface="Calibri" panose="020F0502020204030204" pitchFamily="34" charset="0"/>
                <a:cs typeface="Times New Roman" panose="02020603050405020304" pitchFamily="18" charset="0"/>
              </a:rPr>
              <a:t>Vergi İncelemesine Başlama.</a:t>
            </a:r>
          </a:p>
          <a:p>
            <a:pPr marL="1100075" indent="-456604">
              <a:buFont typeface="Wingdings" panose="05000000000000000000" pitchFamily="2" charset="2"/>
              <a:buChar char="ü"/>
              <a:defRPr/>
            </a:pPr>
            <a:r>
              <a:rPr lang="tr-TR" altLang="tr-TR" sz="2457" b="1" dirty="0">
                <a:latin typeface="Times New Roman" panose="02020603050405020304" pitchFamily="18" charset="0"/>
                <a:ea typeface="Calibri" panose="020F0502020204030204" pitchFamily="34" charset="0"/>
                <a:cs typeface="Times New Roman" panose="02020603050405020304" pitchFamily="18" charset="0"/>
              </a:rPr>
              <a:t>Vergi İnceleme Tutanağının içeriği.</a:t>
            </a:r>
          </a:p>
          <a:p>
            <a:pPr marL="1100075" indent="-456604">
              <a:buFont typeface="Wingdings" panose="05000000000000000000" pitchFamily="2" charset="2"/>
              <a:buChar char="ü"/>
              <a:defRPr/>
            </a:pPr>
            <a:r>
              <a:rPr lang="tr-TR" altLang="tr-TR" sz="2457" b="1" dirty="0">
                <a:latin typeface="Times New Roman" panose="02020603050405020304" pitchFamily="18" charset="0"/>
                <a:ea typeface="Calibri" panose="020F0502020204030204" pitchFamily="34" charset="0"/>
                <a:cs typeface="Times New Roman" panose="02020603050405020304" pitchFamily="18" charset="0"/>
              </a:rPr>
              <a:t>Vergi İnceleme Çeşitleri.</a:t>
            </a:r>
          </a:p>
          <a:p>
            <a:pPr marL="1100075" indent="-456604">
              <a:buFont typeface="Wingdings" panose="05000000000000000000" pitchFamily="2" charset="2"/>
              <a:buChar char="ü"/>
              <a:defRPr/>
            </a:pPr>
            <a:r>
              <a:rPr lang="tr-TR" sz="2457" b="1" dirty="0">
                <a:latin typeface="Times New Roman" panose="02020603050405020304" pitchFamily="18" charset="0"/>
                <a:cs typeface="Times New Roman" panose="02020603050405020304" pitchFamily="18" charset="0"/>
              </a:rPr>
              <a:t>Çalışma saatleri.</a:t>
            </a:r>
          </a:p>
          <a:p>
            <a:pPr marL="1100075" indent="-456604">
              <a:buFont typeface="Wingdings" panose="05000000000000000000" pitchFamily="2" charset="2"/>
              <a:buChar char="ü"/>
              <a:defRPr/>
            </a:pPr>
            <a:r>
              <a:rPr lang="tr-TR" sz="2457" b="1" dirty="0">
                <a:latin typeface="Times New Roman" panose="02020603050405020304" pitchFamily="18" charset="0"/>
                <a:cs typeface="Times New Roman" panose="02020603050405020304" pitchFamily="18" charset="0"/>
              </a:rPr>
              <a:t>İncelemenin iş yerinde yapılmasında işlerin aksatılmaması.</a:t>
            </a:r>
          </a:p>
          <a:p>
            <a:pPr marL="1100075" indent="-456604">
              <a:buFont typeface="Wingdings" panose="05000000000000000000" pitchFamily="2" charset="2"/>
              <a:buChar char="ü"/>
              <a:defRPr/>
            </a:pPr>
            <a:r>
              <a:rPr lang="tr-TR" sz="2457" b="1" dirty="0">
                <a:latin typeface="Times New Roman" panose="02020603050405020304" pitchFamily="18" charset="0"/>
                <a:cs typeface="Times New Roman" panose="02020603050405020304" pitchFamily="18" charset="0"/>
              </a:rPr>
              <a:t>Aramalı Vergi İncelemeleri.</a:t>
            </a:r>
          </a:p>
          <a:p>
            <a:pPr marL="1100075" indent="-456604">
              <a:buFont typeface="Wingdings" panose="05000000000000000000" pitchFamily="2" charset="2"/>
              <a:buChar char="ü"/>
              <a:defRPr/>
            </a:pPr>
            <a:r>
              <a:rPr lang="tr-TR" sz="2457" b="1" dirty="0">
                <a:latin typeface="Times New Roman" panose="02020603050405020304" pitchFamily="18" charset="0"/>
                <a:cs typeface="Times New Roman" panose="02020603050405020304" pitchFamily="18" charset="0"/>
              </a:rPr>
              <a:t>İnceleme tutanağının imzalanmaması.</a:t>
            </a:r>
          </a:p>
          <a:p>
            <a:pPr marL="1100075" indent="-456604">
              <a:buFont typeface="Wingdings" panose="05000000000000000000" pitchFamily="2" charset="2"/>
              <a:buChar char="ü"/>
              <a:defRPr/>
            </a:pPr>
            <a:r>
              <a:rPr lang="tr-TR" sz="2457" b="1" dirty="0">
                <a:latin typeface="Times New Roman" panose="02020603050405020304" pitchFamily="18" charset="0"/>
                <a:cs typeface="Times New Roman" panose="02020603050405020304" pitchFamily="18" charset="0"/>
              </a:rPr>
              <a:t>Yasal Hakların Anımsatılması.</a:t>
            </a:r>
            <a:endParaRPr lang="tr-TR" sz="2457" dirty="0">
              <a:latin typeface="Times New Roman" panose="02020603050405020304" pitchFamily="18" charset="0"/>
              <a:cs typeface="Times New Roman" panose="02020603050405020304" pitchFamily="18" charset="0"/>
            </a:endParaRPr>
          </a:p>
          <a:p>
            <a:pPr marL="1100075" indent="0">
              <a:buNone/>
              <a:defRPr/>
            </a:pPr>
            <a:endParaRPr lang="tr-TR" sz="2457" dirty="0">
              <a:latin typeface="Times New Roman" panose="02020603050405020304" pitchFamily="18" charset="0"/>
              <a:cs typeface="Times New Roman" panose="02020603050405020304" pitchFamily="18" charset="0"/>
            </a:endParaRPr>
          </a:p>
          <a:p>
            <a:pPr marL="1100075" indent="0">
              <a:buNone/>
              <a:defRPr/>
            </a:pPr>
            <a:endParaRPr lang="tr-TR" sz="2457" dirty="0">
              <a:latin typeface="Times New Roman" panose="02020603050405020304" pitchFamily="18" charset="0"/>
              <a:cs typeface="Times New Roman" panose="02020603050405020304" pitchFamily="18" charset="0"/>
            </a:endParaRPr>
          </a:p>
          <a:p>
            <a:pPr>
              <a:buFont typeface="Arial" charset="0"/>
              <a:buNone/>
              <a:defRPr/>
            </a:pPr>
            <a:endParaRPr lang="tr-TR" sz="2457" dirty="0">
              <a:latin typeface="Times New Roman" panose="02020603050405020304" pitchFamily="18" charset="0"/>
              <a:cs typeface="Times New Roman" panose="02020603050405020304" pitchFamily="18" charset="0"/>
            </a:endParaRPr>
          </a:p>
        </p:txBody>
      </p:sp>
    </p:spTree>
  </p:cSld>
  <p:clrMapOvr>
    <a:masterClrMapping/>
  </p:clrMapOvr>
  <p:transition advClick="0" advTm="4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Unvan 5"/>
          <p:cNvSpPr>
            <a:spLocks noGrp="1"/>
          </p:cNvSpPr>
          <p:nvPr>
            <p:ph type="title"/>
          </p:nvPr>
        </p:nvSpPr>
        <p:spPr>
          <a:xfrm>
            <a:off x="1288617" y="200166"/>
            <a:ext cx="7887666" cy="932740"/>
          </a:xfrm>
        </p:spPr>
        <p:txBody>
          <a:bodyPr/>
          <a:lstStyle/>
          <a:p>
            <a:r>
              <a:rPr lang="tr-TR" altLang="tr-TR" sz="2457" b="1">
                <a:latin typeface="Times New Roman" panose="02020603050405020304" pitchFamily="18" charset="0"/>
                <a:cs typeface="Times New Roman" panose="02020603050405020304" pitchFamily="18" charset="0"/>
              </a:rPr>
              <a:t>VERGİ İNCELEMELERİ SONRASINDA MÜKELLEF HAKLARI</a:t>
            </a:r>
          </a:p>
        </p:txBody>
      </p:sp>
      <p:sp>
        <p:nvSpPr>
          <p:cNvPr id="5" name="4 Veri Yer Tutucusu"/>
          <p:cNvSpPr>
            <a:spLocks noGrp="1"/>
          </p:cNvSpPr>
          <p:nvPr>
            <p:ph type="dt" sz="quarter" idx="10"/>
          </p:nvPr>
        </p:nvSpPr>
        <p:spPr/>
        <p:txBody>
          <a:bodyPr/>
          <a:lstStyle/>
          <a:p>
            <a:pPr>
              <a:defRPr/>
            </a:pPr>
            <a:fld id="{710D5963-8B25-403B-BD1F-B7ED748C0909}" type="datetime4">
              <a:rPr lang="tr-TR" smtClean="0">
                <a:solidFill>
                  <a:prstClr val="black">
                    <a:tint val="75000"/>
                  </a:prstClr>
                </a:solidFill>
              </a:rPr>
              <a:pPr>
                <a:defRPr/>
              </a:pPr>
              <a:t>20 Kasım 2015</a:t>
            </a:fld>
            <a:endParaRPr lang="en-US" dirty="0">
              <a:solidFill>
                <a:prstClr val="black">
                  <a:tint val="75000"/>
                </a:prstClr>
              </a:solidFill>
            </a:endParaRPr>
          </a:p>
        </p:txBody>
      </p:sp>
      <p:sp>
        <p:nvSpPr>
          <p:cNvPr id="66564"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B772B808-3124-45E2-B8B7-6B187153FB22}" type="slidenum">
              <a:rPr lang="en-US" altLang="tr-TR" sz="1228">
                <a:solidFill>
                  <a:srgbClr val="898989"/>
                </a:solidFill>
              </a:rPr>
              <a:pPr>
                <a:spcBef>
                  <a:spcPct val="0"/>
                </a:spcBef>
                <a:buFontTx/>
                <a:buNone/>
              </a:pPr>
              <a:t>17</a:t>
            </a:fld>
            <a:endParaRPr lang="en-US" altLang="tr-TR" sz="1228">
              <a:solidFill>
                <a:srgbClr val="898989"/>
              </a:solidFill>
            </a:endParaRPr>
          </a:p>
        </p:txBody>
      </p:sp>
      <p:sp>
        <p:nvSpPr>
          <p:cNvPr id="3" name="2 İçerik Yer Tutucusu"/>
          <p:cNvSpPr>
            <a:spLocks noGrp="1"/>
          </p:cNvSpPr>
          <p:nvPr>
            <p:ph idx="4294967295"/>
          </p:nvPr>
        </p:nvSpPr>
        <p:spPr>
          <a:xfrm>
            <a:off x="773493" y="1365272"/>
            <a:ext cx="7812917" cy="5433942"/>
          </a:xfrm>
        </p:spPr>
        <p:txBody>
          <a:bodyPr/>
          <a:lstStyle/>
          <a:p>
            <a:pPr marL="1100075" indent="0">
              <a:buNone/>
              <a:defRPr/>
            </a:pPr>
            <a:endParaRPr lang="tr-TR" sz="2457" dirty="0">
              <a:latin typeface="Times New Roman" panose="02020603050405020304" pitchFamily="18" charset="0"/>
              <a:cs typeface="Times New Roman" panose="02020603050405020304" pitchFamily="18" charset="0"/>
            </a:endParaRPr>
          </a:p>
          <a:p>
            <a:pPr marL="1100075" indent="0">
              <a:buNone/>
              <a:defRPr/>
            </a:pPr>
            <a:endParaRPr lang="tr-TR" sz="2457" dirty="0">
              <a:latin typeface="Times New Roman" panose="02020603050405020304" pitchFamily="18" charset="0"/>
              <a:cs typeface="Times New Roman" panose="02020603050405020304" pitchFamily="18" charset="0"/>
            </a:endParaRPr>
          </a:p>
          <a:p>
            <a:pPr>
              <a:buFont typeface="Arial" charset="0"/>
              <a:buNone/>
              <a:defRPr/>
            </a:pPr>
            <a:endParaRPr lang="tr-TR" sz="2457" dirty="0">
              <a:latin typeface="Times New Roman" panose="02020603050405020304" pitchFamily="18" charset="0"/>
              <a:cs typeface="Times New Roman" panose="02020603050405020304" pitchFamily="18" charset="0"/>
            </a:endParaRPr>
          </a:p>
        </p:txBody>
      </p:sp>
      <p:graphicFrame>
        <p:nvGraphicFramePr>
          <p:cNvPr id="2" name="Diyagram 1"/>
          <p:cNvGraphicFramePr/>
          <p:nvPr/>
        </p:nvGraphicFramePr>
        <p:xfrm>
          <a:off x="773419" y="1349022"/>
          <a:ext cx="7812993" cy="4159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advTm="4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p:txBody>
          <a:bodyPr/>
          <a:lstStyle/>
          <a:p>
            <a:pPr>
              <a:defRPr/>
            </a:pPr>
            <a:fld id="{710D5963-8B25-403B-BD1F-B7ED748C0909}" type="datetime4">
              <a:rPr lang="tr-TR" smtClean="0"/>
              <a:pPr>
                <a:defRPr/>
              </a:pPr>
              <a:t>20 Kasım 2015</a:t>
            </a:fld>
            <a:endParaRPr lang="en-US" dirty="0"/>
          </a:p>
        </p:txBody>
      </p:sp>
      <p:sp>
        <p:nvSpPr>
          <p:cNvPr id="6861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3A266923-EB5A-4DE0-A731-59EC09655EFD}" type="slidenum">
              <a:rPr lang="en-US" altLang="tr-TR" sz="1228">
                <a:solidFill>
                  <a:srgbClr val="898989"/>
                </a:solidFill>
              </a:rPr>
              <a:pPr>
                <a:spcBef>
                  <a:spcPct val="0"/>
                </a:spcBef>
                <a:buFontTx/>
                <a:buNone/>
              </a:pPr>
              <a:t>18</a:t>
            </a:fld>
            <a:endParaRPr lang="en-US" altLang="tr-TR" sz="1228">
              <a:solidFill>
                <a:srgbClr val="898989"/>
              </a:solidFill>
            </a:endParaRPr>
          </a:p>
        </p:txBody>
      </p:sp>
      <p:sp>
        <p:nvSpPr>
          <p:cNvPr id="3" name="2 İçerik Yer Tutucusu"/>
          <p:cNvSpPr>
            <a:spLocks noGrp="1"/>
          </p:cNvSpPr>
          <p:nvPr>
            <p:ph idx="4294967295"/>
          </p:nvPr>
        </p:nvSpPr>
        <p:spPr>
          <a:xfrm>
            <a:off x="773493" y="1440027"/>
            <a:ext cx="8118414" cy="4632826"/>
          </a:xfrm>
        </p:spPr>
        <p:txBody>
          <a:bodyPr/>
          <a:lstStyle/>
          <a:p>
            <a:pPr marL="0" indent="0" algn="just">
              <a:spcBef>
                <a:spcPts val="614"/>
              </a:spcBef>
              <a:spcAft>
                <a:spcPts val="1228"/>
              </a:spcAft>
              <a:buNone/>
            </a:pPr>
            <a:r>
              <a:rPr lang="tr-TR" altLang="tr-TR" sz="2866" b="1"/>
              <a:t>Tarhiyat Öncesi Uzlaşma Başvurusu:</a:t>
            </a:r>
            <a:endParaRPr lang="tr-TR" altLang="tr-TR" sz="2866"/>
          </a:p>
          <a:p>
            <a:pPr marL="0" indent="0" algn="just">
              <a:spcBef>
                <a:spcPts val="614"/>
              </a:spcBef>
              <a:spcAft>
                <a:spcPts val="1228"/>
              </a:spcAft>
              <a:buNone/>
            </a:pPr>
            <a:r>
              <a:rPr lang="tr-TR" altLang="tr-TR" sz="2047"/>
              <a:t>Son tutanağın düzenlenmesine kadar geçen süre içerisinde uzlaşma talebinde bulunabilirler. </a:t>
            </a:r>
          </a:p>
          <a:p>
            <a:pPr marL="0" indent="0" algn="just">
              <a:spcBef>
                <a:spcPts val="614"/>
              </a:spcBef>
              <a:spcAft>
                <a:spcPts val="1228"/>
              </a:spcAft>
              <a:buNone/>
            </a:pPr>
            <a:r>
              <a:rPr lang="tr-TR" altLang="tr-TR" sz="2866" b="1"/>
              <a:t>Tarhiyat öncesi uzlaşma neticesinde;</a:t>
            </a:r>
          </a:p>
          <a:p>
            <a:pPr marL="0" indent="0" algn="just">
              <a:spcBef>
                <a:spcPts val="614"/>
              </a:spcBef>
              <a:spcAft>
                <a:spcPts val="1228"/>
              </a:spcAft>
              <a:buNone/>
            </a:pPr>
            <a:r>
              <a:rPr lang="tr-TR" altLang="tr-TR" sz="2047"/>
              <a:t>• Üzerinde uzlaşma sağlanan vergi ve cezalar hakkında;</a:t>
            </a:r>
          </a:p>
          <a:p>
            <a:pPr marL="0" indent="0" algn="just">
              <a:spcBef>
                <a:spcPts val="614"/>
              </a:spcBef>
              <a:spcAft>
                <a:spcPts val="1228"/>
              </a:spcAft>
              <a:buFont typeface="Wingdings" panose="05000000000000000000" pitchFamily="2" charset="2"/>
              <a:buChar char="ü"/>
            </a:pPr>
            <a:r>
              <a:rPr lang="tr-TR" altLang="tr-TR" sz="2047" u="sng"/>
              <a:t>Dava açılamaz</a:t>
            </a:r>
            <a:r>
              <a:rPr lang="tr-TR" altLang="tr-TR" sz="2047"/>
              <a:t>. </a:t>
            </a:r>
          </a:p>
          <a:p>
            <a:pPr marL="0" indent="0" algn="just">
              <a:spcBef>
                <a:spcPts val="614"/>
              </a:spcBef>
              <a:spcAft>
                <a:spcPts val="1228"/>
              </a:spcAft>
              <a:buFont typeface="Wingdings" panose="05000000000000000000" pitchFamily="2" charset="2"/>
              <a:buChar char="ü"/>
            </a:pPr>
            <a:r>
              <a:rPr lang="tr-TR" altLang="tr-TR" sz="2047"/>
              <a:t>VUK’nun mükelleflere tanınan </a:t>
            </a:r>
            <a:r>
              <a:rPr lang="tr-TR" altLang="tr-TR" sz="2047" u="sng">
                <a:solidFill>
                  <a:srgbClr val="FF0000"/>
                </a:solidFill>
              </a:rPr>
              <a:t>diğer indirim</a:t>
            </a:r>
            <a:r>
              <a:rPr lang="tr-TR" altLang="tr-TR" sz="2047">
                <a:solidFill>
                  <a:srgbClr val="FF0000"/>
                </a:solidFill>
              </a:rPr>
              <a:t> </a:t>
            </a:r>
            <a:r>
              <a:rPr lang="tr-TR" altLang="tr-TR" sz="2047"/>
              <a:t>haklarından yararlanılamaz.</a:t>
            </a:r>
          </a:p>
          <a:p>
            <a:pPr marL="0" indent="0" algn="just">
              <a:spcBef>
                <a:spcPts val="614"/>
              </a:spcBef>
              <a:spcAft>
                <a:spcPts val="1228"/>
              </a:spcAft>
              <a:buNone/>
            </a:pPr>
            <a:r>
              <a:rPr lang="tr-TR" altLang="tr-TR" sz="2047"/>
              <a:t>• </a:t>
            </a:r>
            <a:r>
              <a:rPr lang="tr-TR" altLang="tr-TR" sz="2047" u="sng"/>
              <a:t>Uzlaşma sağlanamaz</a:t>
            </a:r>
            <a:r>
              <a:rPr lang="tr-TR" altLang="tr-TR" sz="2047"/>
              <a:t> ise verginin tarhı ve cezanın kesilmesinden sonra </a:t>
            </a:r>
            <a:r>
              <a:rPr lang="tr-TR" altLang="tr-TR" sz="2047" u="sng">
                <a:solidFill>
                  <a:srgbClr val="FF0000"/>
                </a:solidFill>
              </a:rPr>
              <a:t>tarhiyat sonrası uzlaşma</a:t>
            </a:r>
            <a:r>
              <a:rPr lang="tr-TR" altLang="tr-TR" sz="2047"/>
              <a:t> talep edilemez. </a:t>
            </a:r>
          </a:p>
          <a:p>
            <a:pPr marL="0" indent="0" algn="just">
              <a:buNone/>
            </a:pPr>
            <a:endParaRPr lang="tr-TR" altLang="tr-TR" sz="2457"/>
          </a:p>
          <a:p>
            <a:pPr marL="0" indent="0" algn="just">
              <a:buNone/>
            </a:pPr>
            <a:r>
              <a:rPr lang="tr-TR" altLang="tr-TR" sz="2457"/>
              <a:t>	</a:t>
            </a:r>
            <a:endParaRPr lang="tr-TR" altLang="tr-TR" sz="2457" b="1" u="sng">
              <a:latin typeface="Times New Roman" panose="02020603050405020304" pitchFamily="18" charset="0"/>
              <a:cs typeface="Times New Roman" panose="02020603050405020304" pitchFamily="18" charset="0"/>
            </a:endParaRPr>
          </a:p>
          <a:p>
            <a:pPr marL="0" indent="0" algn="just">
              <a:buNone/>
            </a:pPr>
            <a:r>
              <a:rPr lang="tr-TR" altLang="tr-TR" sz="2457">
                <a:latin typeface="Times New Roman" panose="02020603050405020304" pitchFamily="18" charset="0"/>
                <a:cs typeface="Times New Roman" panose="02020603050405020304" pitchFamily="18" charset="0"/>
              </a:rPr>
              <a:t>			</a:t>
            </a:r>
          </a:p>
          <a:p>
            <a:pPr marL="0" indent="0" algn="just">
              <a:buNone/>
            </a:pPr>
            <a:endParaRPr lang="tr-TR" altLang="tr-TR" sz="2457"/>
          </a:p>
        </p:txBody>
      </p:sp>
      <p:sp>
        <p:nvSpPr>
          <p:cNvPr id="68613" name="Unvan 5"/>
          <p:cNvSpPr>
            <a:spLocks noGrp="1"/>
          </p:cNvSpPr>
          <p:nvPr>
            <p:ph type="title"/>
          </p:nvPr>
        </p:nvSpPr>
        <p:spPr>
          <a:xfrm>
            <a:off x="1215489" y="-80963"/>
            <a:ext cx="7676419" cy="1169988"/>
          </a:xfrm>
        </p:spPr>
        <p:txBody>
          <a:bodyPr/>
          <a:lstStyle/>
          <a:p>
            <a:r>
              <a:rPr lang="tr-TR" altLang="tr-TR" sz="2866" b="1">
                <a:latin typeface="Times New Roman" panose="02020603050405020304" pitchFamily="18" charset="0"/>
                <a:cs typeface="Times New Roman" panose="02020603050405020304" pitchFamily="18" charset="0"/>
              </a:rPr>
              <a:t>VERGİ İNCELEMELERİ SONRASINDA MÜKELLEF HAKLARI</a:t>
            </a:r>
            <a:endParaRPr lang="tr-TR" altLang="tr-TR" smtClean="0"/>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Unvan 5"/>
          <p:cNvSpPr>
            <a:spLocks noGrp="1"/>
          </p:cNvSpPr>
          <p:nvPr>
            <p:ph type="title"/>
          </p:nvPr>
        </p:nvSpPr>
        <p:spPr>
          <a:xfrm>
            <a:off x="1559985" y="-80963"/>
            <a:ext cx="7455421" cy="1169988"/>
          </a:xfrm>
        </p:spPr>
        <p:txBody>
          <a:bodyPr/>
          <a:lstStyle/>
          <a:p>
            <a:r>
              <a:rPr lang="tr-TR" altLang="tr-TR" sz="2866" b="1">
                <a:latin typeface="Times New Roman" panose="02020603050405020304" pitchFamily="18" charset="0"/>
                <a:cs typeface="Times New Roman" panose="02020603050405020304" pitchFamily="18" charset="0"/>
              </a:rPr>
              <a:t>VERGİ İNCELEMELERİ SONRASINDA MÜKELLEF HAKLARI</a:t>
            </a:r>
            <a:endParaRPr lang="tr-TR" altLang="tr-TR" sz="2866" b="1"/>
          </a:p>
        </p:txBody>
      </p:sp>
      <p:sp>
        <p:nvSpPr>
          <p:cNvPr id="2" name="İçerik Yer Tutucusu 1"/>
          <p:cNvSpPr>
            <a:spLocks noGrp="1"/>
          </p:cNvSpPr>
          <p:nvPr>
            <p:ph sz="half" idx="1"/>
          </p:nvPr>
        </p:nvSpPr>
        <p:spPr>
          <a:xfrm>
            <a:off x="1067615" y="1513147"/>
            <a:ext cx="7370921" cy="4632826"/>
          </a:xfrm>
        </p:spPr>
        <p:txBody>
          <a:bodyPr/>
          <a:lstStyle/>
          <a:p>
            <a:pPr marL="0" indent="0" algn="just">
              <a:buNone/>
            </a:pPr>
            <a:r>
              <a:rPr lang="tr-TR" altLang="tr-TR" b="1" smtClean="0"/>
              <a:t>Tarhiyat sonrası uzlaşmanın kapsamı</a:t>
            </a:r>
          </a:p>
          <a:p>
            <a:pPr marL="0" indent="0" algn="just">
              <a:buNone/>
            </a:pPr>
            <a:r>
              <a:rPr lang="tr-TR" altLang="tr-TR" sz="2047"/>
              <a:t>Vergi daireleri tarafından mükellef adına ikmalen, re’sen veya idarece tarh edilen, kaçakçılık fiilleri sonucunda kendilerine </a:t>
            </a:r>
            <a:r>
              <a:rPr lang="tr-TR" altLang="tr-TR" sz="2047" u="sng">
                <a:solidFill>
                  <a:srgbClr val="FF0000"/>
                </a:solidFill>
              </a:rPr>
              <a:t>üç kat kesilen vergi ziyaı cezası, usulsüzlük ve özel usulsüzlük cezaları hariç; </a:t>
            </a:r>
            <a:r>
              <a:rPr lang="tr-TR" altLang="tr-TR" sz="2047"/>
              <a:t>diğer bütün vergi, resim ve harçlar ile bunlara ilişkin olarak kesilecek vergi ziyaı cezaları girer. </a:t>
            </a:r>
          </a:p>
          <a:p>
            <a:pPr marL="0" indent="0" algn="just">
              <a:buNone/>
            </a:pPr>
            <a:endParaRPr lang="tr-TR" altLang="tr-TR" sz="2047"/>
          </a:p>
          <a:p>
            <a:pPr marL="0" indent="0" algn="just">
              <a:buNone/>
            </a:pPr>
            <a:r>
              <a:rPr lang="tr-TR" altLang="tr-TR" b="1" smtClean="0"/>
              <a:t>Tarhiyat Sonrası Uzlaşma Başvurusu:</a:t>
            </a:r>
          </a:p>
          <a:p>
            <a:pPr marL="0" indent="0" algn="just">
              <a:buNone/>
            </a:pPr>
            <a:r>
              <a:rPr lang="tr-TR" altLang="tr-TR" sz="2047"/>
              <a:t>Uzlaşma talebi, yetkili uzlaşma komisyonuna veya mükellefin bağlı olduğu vergi dairesine </a:t>
            </a:r>
            <a:r>
              <a:rPr lang="tr-TR" altLang="tr-TR" sz="2047" u="sng"/>
              <a:t>dilekçe</a:t>
            </a:r>
            <a:r>
              <a:rPr lang="tr-TR" altLang="tr-TR" sz="2047"/>
              <a:t> ile yapılır. </a:t>
            </a:r>
          </a:p>
          <a:p>
            <a:pPr marL="0" indent="0" algn="just">
              <a:buNone/>
            </a:pPr>
            <a:endParaRPr lang="tr-TR" altLang="tr-TR" sz="2047"/>
          </a:p>
          <a:p>
            <a:pPr marL="0" indent="0">
              <a:buNone/>
            </a:pPr>
            <a:endParaRPr lang="tr-TR" altLang="tr-TR" smtClean="0"/>
          </a:p>
        </p:txBody>
      </p:sp>
      <p:sp>
        <p:nvSpPr>
          <p:cNvPr id="5" name="4 Veri Yer Tutucusu"/>
          <p:cNvSpPr>
            <a:spLocks noGrp="1"/>
          </p:cNvSpPr>
          <p:nvPr>
            <p:ph type="dt" sz="quarter" idx="10"/>
          </p:nvPr>
        </p:nvSpPr>
        <p:spPr/>
        <p:txBody>
          <a:bodyPr/>
          <a:lstStyle/>
          <a:p>
            <a:pPr>
              <a:defRPr/>
            </a:pPr>
            <a:fld id="{710D5963-8B25-403B-BD1F-B7ED748C0909}" type="datetime4">
              <a:rPr lang="tr-TR" smtClean="0"/>
              <a:pPr>
                <a:defRPr/>
              </a:pPr>
              <a:t>20 Kasım 2015</a:t>
            </a:fld>
            <a:endParaRPr lang="en-US" dirty="0"/>
          </a:p>
        </p:txBody>
      </p:sp>
      <p:sp>
        <p:nvSpPr>
          <p:cNvPr id="7066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F80473C2-DEBA-4D08-BDB7-6733BA56D840}" type="slidenum">
              <a:rPr lang="en-US" altLang="tr-TR" sz="1228">
                <a:solidFill>
                  <a:srgbClr val="898989"/>
                </a:solidFill>
              </a:rPr>
              <a:pPr>
                <a:spcBef>
                  <a:spcPct val="0"/>
                </a:spcBef>
                <a:buFontTx/>
                <a:buNone/>
              </a:pPr>
              <a:t>19</a:t>
            </a:fld>
            <a:endParaRPr lang="en-US" altLang="tr-TR" sz="1228">
              <a:solidFill>
                <a:srgbClr val="898989"/>
              </a:solidFill>
            </a:endParaRP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Unvan 5"/>
          <p:cNvSpPr>
            <a:spLocks noGrp="1"/>
          </p:cNvSpPr>
          <p:nvPr>
            <p:ph type="title"/>
          </p:nvPr>
        </p:nvSpPr>
        <p:spPr>
          <a:xfrm>
            <a:off x="1288617" y="200166"/>
            <a:ext cx="7887666" cy="932740"/>
          </a:xfrm>
        </p:spPr>
        <p:txBody>
          <a:bodyPr/>
          <a:lstStyle/>
          <a:p>
            <a:r>
              <a:rPr lang="tr-TR" altLang="tr-TR" sz="3685" b="1">
                <a:latin typeface="Times New Roman" panose="02020603050405020304" pitchFamily="18" charset="0"/>
                <a:cs typeface="Times New Roman" panose="02020603050405020304" pitchFamily="18" charset="0"/>
              </a:rPr>
              <a:t>VERGİ İNCELEMELERİ</a:t>
            </a:r>
          </a:p>
        </p:txBody>
      </p:sp>
      <p:sp>
        <p:nvSpPr>
          <p:cNvPr id="5" name="4 Veri Yer Tutucusu"/>
          <p:cNvSpPr>
            <a:spLocks noGrp="1"/>
          </p:cNvSpPr>
          <p:nvPr>
            <p:ph type="dt" sz="quarter" idx="10"/>
          </p:nvPr>
        </p:nvSpPr>
        <p:spPr/>
        <p:txBody>
          <a:bodyPr/>
          <a:lstStyle/>
          <a:p>
            <a:pPr>
              <a:defRPr/>
            </a:pPr>
            <a:fld id="{710D5963-8B25-403B-BD1F-B7ED748C0909}" type="datetime4">
              <a:rPr lang="tr-TR" smtClean="0"/>
              <a:pPr>
                <a:defRPr/>
              </a:pPr>
              <a:t>20 Kasım 2015</a:t>
            </a:fld>
            <a:endParaRPr lang="en-US" dirty="0"/>
          </a:p>
        </p:txBody>
      </p:sp>
      <p:sp>
        <p:nvSpPr>
          <p:cNvPr id="37892"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1FA89092-0BDD-4A96-B041-AD764FB5FAB5}" type="slidenum">
              <a:rPr lang="en-US" altLang="tr-TR" sz="1228">
                <a:solidFill>
                  <a:srgbClr val="898989"/>
                </a:solidFill>
              </a:rPr>
              <a:pPr>
                <a:spcBef>
                  <a:spcPct val="0"/>
                </a:spcBef>
                <a:buFontTx/>
                <a:buNone/>
              </a:pPr>
              <a:t>2</a:t>
            </a:fld>
            <a:endParaRPr lang="en-US" altLang="tr-TR" sz="1228">
              <a:solidFill>
                <a:srgbClr val="898989"/>
              </a:solidFill>
            </a:endParaRPr>
          </a:p>
        </p:txBody>
      </p:sp>
      <p:sp>
        <p:nvSpPr>
          <p:cNvPr id="3" name="2 İçerik Yer Tutucusu"/>
          <p:cNvSpPr>
            <a:spLocks noGrp="1"/>
          </p:cNvSpPr>
          <p:nvPr>
            <p:ph idx="4294967295"/>
          </p:nvPr>
        </p:nvSpPr>
        <p:spPr>
          <a:xfrm>
            <a:off x="256748" y="1365272"/>
            <a:ext cx="8477535" cy="5433942"/>
          </a:xfrm>
        </p:spPr>
        <p:txBody>
          <a:bodyPr/>
          <a:lstStyle/>
          <a:p>
            <a:pPr marL="1100075" indent="-552475" algn="just">
              <a:buNone/>
              <a:defRPr/>
            </a:pPr>
            <a:r>
              <a:rPr lang="tr-TR" sz="2457" b="1" u="sng" dirty="0">
                <a:latin typeface="Times New Roman" panose="02020603050405020304" pitchFamily="18" charset="0"/>
                <a:cs typeface="Times New Roman" panose="02020603050405020304" pitchFamily="18" charset="0"/>
              </a:rPr>
              <a:t>Vergi İncelemesi :</a:t>
            </a:r>
          </a:p>
          <a:p>
            <a:pPr marL="1100075" indent="-1100075" algn="just">
              <a:buNone/>
              <a:defRPr/>
            </a:pPr>
            <a:endParaRPr lang="tr-TR" sz="2457" dirty="0">
              <a:latin typeface="Times New Roman" panose="02020603050405020304" pitchFamily="18" charset="0"/>
              <a:cs typeface="Times New Roman" panose="02020603050405020304" pitchFamily="18" charset="0"/>
            </a:endParaRPr>
          </a:p>
          <a:p>
            <a:pPr marL="1106574" indent="-279488" algn="just">
              <a:buFont typeface="Wingdings" panose="05000000000000000000" pitchFamily="2" charset="2"/>
              <a:buChar char="ü"/>
              <a:defRPr/>
            </a:pPr>
            <a:r>
              <a:rPr lang="tr-TR" sz="2457" dirty="0">
                <a:latin typeface="Times New Roman" panose="02020603050405020304" pitchFamily="18" charset="0"/>
                <a:cs typeface="Times New Roman" panose="02020603050405020304" pitchFamily="18" charset="0"/>
              </a:rPr>
              <a:t>Ödenmesi gereken vergilerin doğruluğunun saptanması için, Mükelleflerin defter, belge, hesap ve kayıtlarının incelenmesidir.</a:t>
            </a:r>
          </a:p>
          <a:p>
            <a:pPr marL="1106574" indent="-279488" algn="just">
              <a:buFont typeface="Arial" charset="0"/>
              <a:buChar char="•"/>
              <a:defRPr/>
            </a:pPr>
            <a:r>
              <a:rPr lang="tr-TR" sz="2047" u="sng" dirty="0">
                <a:latin typeface="Times New Roman" panose="02020603050405020304" pitchFamily="18" charset="0"/>
                <a:cs typeface="Times New Roman" panose="02020603050405020304" pitchFamily="18" charset="0"/>
              </a:rPr>
              <a:t>VUK. Md:134</a:t>
            </a:r>
          </a:p>
          <a:p>
            <a:pPr marL="1920661" indent="-459853" algn="just">
              <a:buFont typeface="Arial" charset="0"/>
              <a:buChar char="•"/>
              <a:defRPr/>
            </a:pPr>
            <a:endParaRPr lang="tr-TR" sz="2047" u="sng" dirty="0">
              <a:latin typeface="Times New Roman" panose="02020603050405020304" pitchFamily="18" charset="0"/>
              <a:cs typeface="Times New Roman" panose="02020603050405020304" pitchFamily="18" charset="0"/>
            </a:endParaRPr>
          </a:p>
          <a:p>
            <a:pPr marL="1920661" indent="-459853" algn="just">
              <a:buFont typeface="Arial" charset="0"/>
              <a:buChar char="•"/>
              <a:defRPr/>
            </a:pPr>
            <a:endParaRPr lang="tr-TR" sz="2047" u="sng" dirty="0">
              <a:latin typeface="Times New Roman" panose="02020603050405020304" pitchFamily="18" charset="0"/>
              <a:cs typeface="Times New Roman" panose="02020603050405020304" pitchFamily="18" charset="0"/>
            </a:endParaRPr>
          </a:p>
          <a:p>
            <a:pPr marL="1920661" indent="-459853" algn="just">
              <a:buFont typeface="Arial" charset="0"/>
              <a:buChar char="•"/>
              <a:defRPr/>
            </a:pPr>
            <a:endParaRPr lang="tr-TR" sz="2047" u="sng" dirty="0">
              <a:latin typeface="Times New Roman" panose="02020603050405020304" pitchFamily="18" charset="0"/>
              <a:cs typeface="Times New Roman" panose="02020603050405020304" pitchFamily="18" charset="0"/>
            </a:endParaRPr>
          </a:p>
          <a:p>
            <a:pPr algn="just">
              <a:buFont typeface="Arial" charset="0"/>
              <a:buNone/>
              <a:defRPr/>
            </a:pPr>
            <a:endParaRPr lang="tr-TR" sz="2457" dirty="0">
              <a:latin typeface="Times New Roman" panose="02020603050405020304" pitchFamily="18" charset="0"/>
              <a:cs typeface="Times New Roman" panose="02020603050405020304" pitchFamily="18" charset="0"/>
            </a:endParaRPr>
          </a:p>
        </p:txBody>
      </p:sp>
      <p:pic>
        <p:nvPicPr>
          <p:cNvPr id="37894"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977" y="4091996"/>
            <a:ext cx="3722836" cy="210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p:txBody>
          <a:bodyPr/>
          <a:lstStyle/>
          <a:p>
            <a:pPr>
              <a:defRPr/>
            </a:pPr>
            <a:fld id="{710D5963-8B25-403B-BD1F-B7ED748C0909}" type="datetime4">
              <a:rPr lang="tr-TR" smtClean="0"/>
              <a:pPr>
                <a:defRPr/>
              </a:pPr>
              <a:t>20 Kasım 2015</a:t>
            </a:fld>
            <a:endParaRPr lang="en-US" dirty="0"/>
          </a:p>
        </p:txBody>
      </p:sp>
      <p:sp>
        <p:nvSpPr>
          <p:cNvPr id="7270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D42A10AA-7A37-4276-826E-5076F8A35453}" type="slidenum">
              <a:rPr lang="en-US" altLang="tr-TR" sz="1228">
                <a:solidFill>
                  <a:srgbClr val="898989"/>
                </a:solidFill>
              </a:rPr>
              <a:pPr>
                <a:spcBef>
                  <a:spcPct val="0"/>
                </a:spcBef>
                <a:buFontTx/>
                <a:buNone/>
              </a:pPr>
              <a:t>20</a:t>
            </a:fld>
            <a:endParaRPr lang="en-US" altLang="tr-TR" sz="1228">
              <a:solidFill>
                <a:srgbClr val="898989"/>
              </a:solidFill>
            </a:endParaRPr>
          </a:p>
        </p:txBody>
      </p:sp>
      <p:graphicFrame>
        <p:nvGraphicFramePr>
          <p:cNvPr id="2" name="İçerik Yer Tutucusu 1"/>
          <p:cNvGraphicFramePr>
            <a:graphicFrameLocks noGrp="1"/>
          </p:cNvGraphicFramePr>
          <p:nvPr>
            <p:ph idx="4294967295"/>
          </p:nvPr>
        </p:nvGraphicFramePr>
        <p:xfrm>
          <a:off x="773416" y="1148470"/>
          <a:ext cx="8118489" cy="4632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9" name="Unvan 5"/>
          <p:cNvSpPr>
            <a:spLocks noGrp="1"/>
          </p:cNvSpPr>
          <p:nvPr>
            <p:ph type="title"/>
          </p:nvPr>
        </p:nvSpPr>
        <p:spPr>
          <a:xfrm>
            <a:off x="1215489" y="-80963"/>
            <a:ext cx="7676419" cy="1169988"/>
          </a:xfrm>
        </p:spPr>
        <p:txBody>
          <a:bodyPr/>
          <a:lstStyle/>
          <a:p>
            <a:r>
              <a:rPr lang="tr-TR" altLang="tr-TR" sz="2866" b="1">
                <a:latin typeface="Times New Roman" panose="02020603050405020304" pitchFamily="18" charset="0"/>
                <a:cs typeface="Times New Roman" panose="02020603050405020304" pitchFamily="18" charset="0"/>
              </a:rPr>
              <a:t>VERGİ İNCELEMELERİ SONRASINDA MÜKELLEF HAKLARI</a:t>
            </a:r>
            <a:endParaRPr lang="tr-TR" altLang="tr-TR" smtClean="0"/>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graphicEl>
                                              <a:dgm id="{66F31A04-C07E-4567-B492-05F95BFBCDA7}"/>
                                            </p:graphicEl>
                                          </p:spTgt>
                                        </p:tgtEl>
                                        <p:attrNameLst>
                                          <p:attrName>style.visibility</p:attrName>
                                        </p:attrNameLst>
                                      </p:cBhvr>
                                      <p:to>
                                        <p:strVal val="visible"/>
                                      </p:to>
                                    </p:set>
                                    <p:animEffect transition="in" filter="fade">
                                      <p:cBhvr>
                                        <p:cTn id="7" dur="500"/>
                                        <p:tgtEl>
                                          <p:spTgt spid="2">
                                            <p:graphicEl>
                                              <a:dgm id="{66F31A04-C07E-4567-B492-05F95BFBCDA7}"/>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dgm id="{9160123B-D539-4E84-B613-AE8D812F531E}"/>
                                            </p:graphicEl>
                                          </p:spTgt>
                                        </p:tgtEl>
                                        <p:attrNameLst>
                                          <p:attrName>style.visibility</p:attrName>
                                        </p:attrNameLst>
                                      </p:cBhvr>
                                      <p:to>
                                        <p:strVal val="visible"/>
                                      </p:to>
                                    </p:set>
                                    <p:animEffect transition="in" filter="fade">
                                      <p:cBhvr>
                                        <p:cTn id="11" dur="500"/>
                                        <p:tgtEl>
                                          <p:spTgt spid="2">
                                            <p:graphicEl>
                                              <a:dgm id="{9160123B-D539-4E84-B613-AE8D812F531E}"/>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graphicEl>
                                              <a:dgm id="{6A189C52-07D4-45C9-B19F-539D8E3C2A3C}"/>
                                            </p:graphicEl>
                                          </p:spTgt>
                                        </p:tgtEl>
                                        <p:attrNameLst>
                                          <p:attrName>style.visibility</p:attrName>
                                        </p:attrNameLst>
                                      </p:cBhvr>
                                      <p:to>
                                        <p:strVal val="visible"/>
                                      </p:to>
                                    </p:set>
                                    <p:animEffect transition="in" filter="fade">
                                      <p:cBhvr>
                                        <p:cTn id="14" dur="500"/>
                                        <p:tgtEl>
                                          <p:spTgt spid="2">
                                            <p:graphicEl>
                                              <a:dgm id="{6A189C52-07D4-45C9-B19F-539D8E3C2A3C}"/>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graphicEl>
                                              <a:dgm id="{D5F7062A-5B00-4723-BD7C-A344D9369352}"/>
                                            </p:graphicEl>
                                          </p:spTgt>
                                        </p:tgtEl>
                                        <p:attrNameLst>
                                          <p:attrName>style.visibility</p:attrName>
                                        </p:attrNameLst>
                                      </p:cBhvr>
                                      <p:to>
                                        <p:strVal val="visible"/>
                                      </p:to>
                                    </p:set>
                                    <p:animEffect transition="in" filter="fade">
                                      <p:cBhvr>
                                        <p:cTn id="19" dur="500"/>
                                        <p:tgtEl>
                                          <p:spTgt spid="2">
                                            <p:graphicEl>
                                              <a:dgm id="{D5F7062A-5B00-4723-BD7C-A344D9369352}"/>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graphicEl>
                                              <a:dgm id="{2AF5361B-BB46-4D21-B3FF-132EBB89AFBB}"/>
                                            </p:graphicEl>
                                          </p:spTgt>
                                        </p:tgtEl>
                                        <p:attrNameLst>
                                          <p:attrName>style.visibility</p:attrName>
                                        </p:attrNameLst>
                                      </p:cBhvr>
                                      <p:to>
                                        <p:strVal val="visible"/>
                                      </p:to>
                                    </p:set>
                                    <p:animEffect transition="in" filter="fade">
                                      <p:cBhvr>
                                        <p:cTn id="22" dur="500"/>
                                        <p:tgtEl>
                                          <p:spTgt spid="2">
                                            <p:graphicEl>
                                              <a:dgm id="{2AF5361B-BB46-4D21-B3FF-132EBB89AFB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92655CCE-54CD-4ADE-906E-10C8E862FB3A}"/>
                                            </p:graphicEl>
                                          </p:spTgt>
                                        </p:tgtEl>
                                        <p:attrNameLst>
                                          <p:attrName>style.visibility</p:attrName>
                                        </p:attrNameLst>
                                      </p:cBhvr>
                                      <p:to>
                                        <p:strVal val="visible"/>
                                      </p:to>
                                    </p:set>
                                    <p:animEffect transition="in" filter="fade">
                                      <p:cBhvr>
                                        <p:cTn id="27" dur="500"/>
                                        <p:tgtEl>
                                          <p:spTgt spid="2">
                                            <p:graphicEl>
                                              <a:dgm id="{92655CCE-54CD-4ADE-906E-10C8E862FB3A}"/>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graphicEl>
                                              <a:dgm id="{FA6663BE-42DF-4194-BB6C-7D69CF3BA669}"/>
                                            </p:graphicEl>
                                          </p:spTgt>
                                        </p:tgtEl>
                                        <p:attrNameLst>
                                          <p:attrName>style.visibility</p:attrName>
                                        </p:attrNameLst>
                                      </p:cBhvr>
                                      <p:to>
                                        <p:strVal val="visible"/>
                                      </p:to>
                                    </p:set>
                                    <p:animEffect transition="in" filter="fade">
                                      <p:cBhvr>
                                        <p:cTn id="30" dur="500"/>
                                        <p:tgtEl>
                                          <p:spTgt spid="2">
                                            <p:graphicEl>
                                              <a:dgm id="{FA6663BE-42DF-4194-BB6C-7D69CF3BA6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p:txBody>
          <a:bodyPr/>
          <a:lstStyle/>
          <a:p>
            <a:pPr>
              <a:defRPr/>
            </a:pPr>
            <a:fld id="{710D5963-8B25-403B-BD1F-B7ED748C0909}" type="datetime4">
              <a:rPr lang="tr-TR" smtClean="0"/>
              <a:pPr>
                <a:defRPr/>
              </a:pPr>
              <a:t>20 Kasım 2015</a:t>
            </a:fld>
            <a:endParaRPr lang="en-US" dirty="0"/>
          </a:p>
        </p:txBody>
      </p:sp>
      <p:sp>
        <p:nvSpPr>
          <p:cNvPr id="74755"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E0102F46-1D55-4904-A05B-205B7E194D16}" type="slidenum">
              <a:rPr lang="en-US" altLang="tr-TR" sz="1228">
                <a:solidFill>
                  <a:srgbClr val="898989"/>
                </a:solidFill>
              </a:rPr>
              <a:pPr>
                <a:spcBef>
                  <a:spcPct val="0"/>
                </a:spcBef>
                <a:buFontTx/>
                <a:buNone/>
              </a:pPr>
              <a:t>21</a:t>
            </a:fld>
            <a:endParaRPr lang="en-US" altLang="tr-TR" sz="1228">
              <a:solidFill>
                <a:srgbClr val="898989"/>
              </a:solidFill>
            </a:endParaRPr>
          </a:p>
        </p:txBody>
      </p:sp>
      <p:sp>
        <p:nvSpPr>
          <p:cNvPr id="3" name="2 İçerik Yer Tutucusu"/>
          <p:cNvSpPr>
            <a:spLocks noGrp="1"/>
          </p:cNvSpPr>
          <p:nvPr>
            <p:ph idx="4294967295"/>
          </p:nvPr>
        </p:nvSpPr>
        <p:spPr>
          <a:xfrm>
            <a:off x="773493" y="1149150"/>
            <a:ext cx="7812917" cy="4632826"/>
          </a:xfrm>
        </p:spPr>
        <p:txBody>
          <a:bodyPr/>
          <a:lstStyle/>
          <a:p>
            <a:pPr marL="0" indent="0" algn="just">
              <a:buNone/>
              <a:defRPr/>
            </a:pPr>
            <a:endParaRPr lang="tr-TR" sz="2866" b="1" dirty="0"/>
          </a:p>
          <a:p>
            <a:pPr marL="0" indent="0" algn="just">
              <a:buNone/>
              <a:defRPr/>
            </a:pPr>
            <a:r>
              <a:rPr lang="tr-TR" sz="2866" b="1" dirty="0"/>
              <a:t>İNDİRİM HAKKI</a:t>
            </a:r>
          </a:p>
          <a:p>
            <a:pPr marL="0" indent="0" algn="just">
              <a:buNone/>
              <a:defRPr/>
            </a:pPr>
            <a:r>
              <a:rPr lang="tr-TR" sz="2457" dirty="0"/>
              <a:t>Mükellef ihbarnamelerin tebliğ tarihinden itibaren 30  gün içinde ilgili vergi dairesine başvurarak adına düzenlenen cezayı </a:t>
            </a:r>
            <a:r>
              <a:rPr lang="tr-TR" sz="2457" dirty="0">
                <a:solidFill>
                  <a:srgbClr val="FF0000"/>
                </a:solidFill>
              </a:rPr>
              <a:t>vadesinde</a:t>
            </a:r>
            <a:r>
              <a:rPr lang="tr-TR" sz="2457" dirty="0"/>
              <a:t> veya teminat göstererek vadenin bitmesinden itibaren üç ay içinde ödeyeceğini bildirirse: </a:t>
            </a:r>
          </a:p>
          <a:p>
            <a:pPr marL="0" indent="0" algn="just">
              <a:buNone/>
              <a:defRPr/>
            </a:pPr>
            <a:endParaRPr lang="tr-TR" sz="2457" dirty="0"/>
          </a:p>
          <a:p>
            <a:pPr marL="526476" indent="-347734" algn="just">
              <a:buFont typeface="Arial" panose="020B0604020202020204" pitchFamily="34" charset="0"/>
              <a:buAutoNum type="arabicPeriod"/>
              <a:defRPr/>
            </a:pPr>
            <a:r>
              <a:rPr lang="tr-TR" sz="2866" dirty="0"/>
              <a:t>Vergi </a:t>
            </a:r>
            <a:r>
              <a:rPr lang="tr-TR" sz="2866" dirty="0" err="1"/>
              <a:t>ziyaı</a:t>
            </a:r>
            <a:r>
              <a:rPr lang="tr-TR" sz="2866" dirty="0"/>
              <a:t> cezasında birinci defada yarısı, müteakiben kesilenlerde üçte biri, </a:t>
            </a:r>
          </a:p>
          <a:p>
            <a:pPr marL="526476" indent="-347734" algn="just">
              <a:buFont typeface="Arial" panose="020B0604020202020204" pitchFamily="34" charset="0"/>
              <a:buAutoNum type="arabicPeriod"/>
              <a:defRPr/>
            </a:pPr>
            <a:endParaRPr lang="tr-TR" sz="1024" dirty="0"/>
          </a:p>
          <a:p>
            <a:pPr marL="526476" indent="-347734" algn="just">
              <a:buNone/>
              <a:defRPr/>
            </a:pPr>
            <a:r>
              <a:rPr lang="tr-TR" sz="2866" dirty="0"/>
              <a:t>2. Usulsüzlük veya özel usulsüzlük cezasının üçte biri; İndirilir.</a:t>
            </a:r>
          </a:p>
        </p:txBody>
      </p:sp>
      <p:sp>
        <p:nvSpPr>
          <p:cNvPr id="74757" name="Unvan 5"/>
          <p:cNvSpPr>
            <a:spLocks noGrp="1"/>
          </p:cNvSpPr>
          <p:nvPr>
            <p:ph type="title"/>
          </p:nvPr>
        </p:nvSpPr>
        <p:spPr>
          <a:xfrm>
            <a:off x="1215489" y="-80963"/>
            <a:ext cx="7676419" cy="1169988"/>
          </a:xfrm>
        </p:spPr>
        <p:txBody>
          <a:bodyPr/>
          <a:lstStyle/>
          <a:p>
            <a:r>
              <a:rPr lang="tr-TR" altLang="tr-TR" sz="2866" b="1">
                <a:latin typeface="Times New Roman" panose="02020603050405020304" pitchFamily="18" charset="0"/>
                <a:cs typeface="Times New Roman" panose="02020603050405020304" pitchFamily="18" charset="0"/>
              </a:rPr>
              <a:t>VERGİ İNCELEMELERİ SONRASINDA MÜKELLEF HAKLARI</a:t>
            </a:r>
            <a:endParaRPr lang="tr-TR" altLang="tr-TR" smtClean="0"/>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p:txBody>
          <a:bodyPr/>
          <a:lstStyle/>
          <a:p>
            <a:pPr>
              <a:defRPr/>
            </a:pPr>
            <a:fld id="{710D5963-8B25-403B-BD1F-B7ED748C0909}" type="datetime4">
              <a:rPr lang="tr-TR" smtClean="0"/>
              <a:pPr>
                <a:defRPr/>
              </a:pPr>
              <a:t>20 Kasım 2015</a:t>
            </a:fld>
            <a:endParaRPr lang="en-US" dirty="0"/>
          </a:p>
        </p:txBody>
      </p:sp>
      <p:sp>
        <p:nvSpPr>
          <p:cNvPr id="76803"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CF4DEB43-D16B-487F-853F-7ACAA3FE3121}" type="slidenum">
              <a:rPr lang="en-US" altLang="tr-TR" sz="1228">
                <a:solidFill>
                  <a:srgbClr val="898989"/>
                </a:solidFill>
              </a:rPr>
              <a:pPr>
                <a:spcBef>
                  <a:spcPct val="0"/>
                </a:spcBef>
                <a:buFontTx/>
                <a:buNone/>
              </a:pPr>
              <a:t>22</a:t>
            </a:fld>
            <a:endParaRPr lang="en-US" altLang="tr-TR" sz="1228">
              <a:solidFill>
                <a:srgbClr val="898989"/>
              </a:solidFill>
            </a:endParaRPr>
          </a:p>
        </p:txBody>
      </p:sp>
      <p:sp>
        <p:nvSpPr>
          <p:cNvPr id="76804" name="2 İçerik Yer Tutucusu"/>
          <p:cNvSpPr>
            <a:spLocks noGrp="1"/>
          </p:cNvSpPr>
          <p:nvPr>
            <p:ph idx="4294967295"/>
          </p:nvPr>
        </p:nvSpPr>
        <p:spPr>
          <a:xfrm>
            <a:off x="1215488" y="1149150"/>
            <a:ext cx="7370921" cy="4632826"/>
          </a:xfrm>
        </p:spPr>
        <p:txBody>
          <a:bodyPr/>
          <a:lstStyle/>
          <a:p>
            <a:pPr marL="0" indent="0" algn="just">
              <a:buNone/>
            </a:pPr>
            <a:endParaRPr lang="tr-TR" altLang="tr-TR" sz="2866" b="1"/>
          </a:p>
          <a:p>
            <a:pPr marL="0" indent="0" algn="just">
              <a:spcBef>
                <a:spcPts val="614"/>
              </a:spcBef>
              <a:spcAft>
                <a:spcPts val="1228"/>
              </a:spcAft>
              <a:buNone/>
            </a:pPr>
            <a:r>
              <a:rPr lang="tr-TR" altLang="tr-TR" sz="2866" b="1"/>
              <a:t>DAVA AÇMA</a:t>
            </a:r>
          </a:p>
          <a:p>
            <a:pPr marL="0" indent="0" algn="just">
              <a:spcBef>
                <a:spcPts val="614"/>
              </a:spcBef>
              <a:spcAft>
                <a:spcPts val="1228"/>
              </a:spcAft>
              <a:buNone/>
            </a:pPr>
            <a:r>
              <a:rPr lang="tr-TR" altLang="tr-TR" sz="2866"/>
              <a:t>İncelenenlere, vergi ve ceza ihbarnameleri kendilerine tebliğ edilmesinden sonra 30 günlük süre içinde veya uzlaşma sağlanamadığı takdirde uzlaşma tutanağının tebliğinden itibaren dava açabilirler. </a:t>
            </a:r>
          </a:p>
        </p:txBody>
      </p:sp>
      <p:sp>
        <p:nvSpPr>
          <p:cNvPr id="76805" name="Unvan 5"/>
          <p:cNvSpPr>
            <a:spLocks noGrp="1"/>
          </p:cNvSpPr>
          <p:nvPr>
            <p:ph type="title"/>
          </p:nvPr>
        </p:nvSpPr>
        <p:spPr>
          <a:xfrm>
            <a:off x="1215489" y="-80963"/>
            <a:ext cx="7676419" cy="1169988"/>
          </a:xfrm>
        </p:spPr>
        <p:txBody>
          <a:bodyPr/>
          <a:lstStyle/>
          <a:p>
            <a:r>
              <a:rPr lang="tr-TR" altLang="tr-TR" sz="2866" b="1">
                <a:latin typeface="Times New Roman" panose="02020603050405020304" pitchFamily="18" charset="0"/>
                <a:cs typeface="Times New Roman" panose="02020603050405020304" pitchFamily="18" charset="0"/>
              </a:rPr>
              <a:t>VERGİ İNCELEMELERİ SONRASINDA MÜKELLEF HAKLARI</a:t>
            </a:r>
            <a:endParaRPr lang="tr-TR" altLang="tr-TR" smtClean="0"/>
          </a:p>
        </p:txBody>
      </p:sp>
    </p:spTree>
  </p:cSld>
  <p:clrMapOvr>
    <a:masterClrMapping/>
  </p:clrMapOvr>
  <p:transition advClick="0" advTm="4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p:txBody>
          <a:bodyPr/>
          <a:lstStyle/>
          <a:p>
            <a:pPr>
              <a:defRPr/>
            </a:pPr>
            <a:fld id="{710D5963-8B25-403B-BD1F-B7ED748C0909}" type="datetime4">
              <a:rPr lang="tr-TR" smtClean="0"/>
              <a:pPr>
                <a:defRPr/>
              </a:pPr>
              <a:t>20 Kasım 2015</a:t>
            </a:fld>
            <a:endParaRPr lang="en-US" dirty="0"/>
          </a:p>
        </p:txBody>
      </p:sp>
      <p:sp>
        <p:nvSpPr>
          <p:cNvPr id="7885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4C17AAF4-CC78-4000-9124-595A40AC3AE3}" type="slidenum">
              <a:rPr lang="en-US" altLang="tr-TR" sz="1228">
                <a:solidFill>
                  <a:srgbClr val="898989"/>
                </a:solidFill>
              </a:rPr>
              <a:pPr>
                <a:spcBef>
                  <a:spcPct val="0"/>
                </a:spcBef>
                <a:buFontTx/>
                <a:buNone/>
              </a:pPr>
              <a:t>23</a:t>
            </a:fld>
            <a:endParaRPr lang="en-US" altLang="tr-TR" sz="1228">
              <a:solidFill>
                <a:srgbClr val="898989"/>
              </a:solidFill>
            </a:endParaRPr>
          </a:p>
        </p:txBody>
      </p:sp>
      <p:sp>
        <p:nvSpPr>
          <p:cNvPr id="3" name="2 İçerik Yer Tutucusu"/>
          <p:cNvSpPr>
            <a:spLocks noGrp="1"/>
          </p:cNvSpPr>
          <p:nvPr>
            <p:ph idx="4294967295"/>
          </p:nvPr>
        </p:nvSpPr>
        <p:spPr>
          <a:xfrm>
            <a:off x="1067616" y="1228779"/>
            <a:ext cx="7297798" cy="4632826"/>
          </a:xfrm>
        </p:spPr>
        <p:txBody>
          <a:bodyPr/>
          <a:lstStyle/>
          <a:p>
            <a:pPr marL="0" indent="0">
              <a:spcAft>
                <a:spcPts val="1228"/>
              </a:spcAft>
              <a:buNone/>
              <a:defRPr/>
            </a:pPr>
            <a:endParaRPr lang="tr-TR" sz="2866" b="1" dirty="0"/>
          </a:p>
          <a:p>
            <a:pPr marL="0" indent="0">
              <a:spcAft>
                <a:spcPts val="1228"/>
              </a:spcAft>
              <a:buNone/>
              <a:defRPr/>
            </a:pPr>
            <a:r>
              <a:rPr lang="tr-TR" sz="2866" b="1" dirty="0"/>
              <a:t>DÜZELTME TALEBİ</a:t>
            </a:r>
          </a:p>
          <a:p>
            <a:pPr marL="0" indent="0">
              <a:spcAft>
                <a:spcPts val="1228"/>
              </a:spcAft>
              <a:buNone/>
              <a:defRPr/>
            </a:pPr>
            <a:r>
              <a:rPr lang="tr-TR" sz="2866" b="1" dirty="0"/>
              <a:t>Şikayet yolu ile düzeltme başvuru.</a:t>
            </a:r>
          </a:p>
          <a:p>
            <a:pPr marL="0" indent="0">
              <a:spcAft>
                <a:spcPts val="1228"/>
              </a:spcAft>
              <a:buNone/>
              <a:defRPr/>
            </a:pPr>
            <a:r>
              <a:rPr lang="tr-TR" sz="2866" b="1" dirty="0"/>
              <a:t>Düzeltme Talepleri Reddedilen Mükelleflerin Dava Açma Süresi:</a:t>
            </a:r>
          </a:p>
          <a:p>
            <a:pPr algn="just">
              <a:defRPr/>
            </a:pPr>
            <a:r>
              <a:rPr lang="tr-TR" sz="2457" dirty="0"/>
              <a:t>Düzeltme talebinde bulunulduğu tarihte, otuz (30) günlük dava açma süresinin bitmiş olması halinde ise, mükellefler Maliye Bakanlığı’na şikâyet yoluyla düzeltme talebinde bulunabilirler. </a:t>
            </a:r>
          </a:p>
          <a:p>
            <a:pPr marL="0" indent="0" algn="just">
              <a:buNone/>
              <a:defRPr/>
            </a:pPr>
            <a:endParaRPr lang="tr-TR" sz="2866" dirty="0"/>
          </a:p>
        </p:txBody>
      </p:sp>
      <p:sp>
        <p:nvSpPr>
          <p:cNvPr id="78853" name="Unvan 5"/>
          <p:cNvSpPr>
            <a:spLocks noGrp="1"/>
          </p:cNvSpPr>
          <p:nvPr>
            <p:ph type="title"/>
          </p:nvPr>
        </p:nvSpPr>
        <p:spPr>
          <a:xfrm>
            <a:off x="1215489" y="-80963"/>
            <a:ext cx="7676419" cy="1169988"/>
          </a:xfrm>
        </p:spPr>
        <p:txBody>
          <a:bodyPr/>
          <a:lstStyle/>
          <a:p>
            <a:r>
              <a:rPr lang="tr-TR" altLang="tr-TR" sz="2866" b="1">
                <a:latin typeface="Times New Roman" panose="02020603050405020304" pitchFamily="18" charset="0"/>
                <a:cs typeface="Times New Roman" panose="02020603050405020304" pitchFamily="18" charset="0"/>
              </a:rPr>
              <a:t>VERGİ İNCELEMELERİ SONRASINDA MÜKELLEF HAKLARI</a:t>
            </a:r>
            <a:endParaRPr lang="tr-TR" altLang="tr-TR" smtClean="0"/>
          </a:p>
        </p:txBody>
      </p:sp>
    </p:spTree>
  </p:cSld>
  <p:clrMapOvr>
    <a:masterClrMapping/>
  </p:clrMapOvr>
  <p:transition advClick="0" advTm="4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p:txBody>
          <a:bodyPr/>
          <a:lstStyle/>
          <a:p>
            <a:pPr>
              <a:defRPr/>
            </a:pPr>
            <a:fld id="{710D5963-8B25-403B-BD1F-B7ED748C0909}" type="datetime4">
              <a:rPr lang="tr-TR" smtClean="0"/>
              <a:pPr>
                <a:defRPr/>
              </a:pPr>
              <a:t>20 Kasım 2015</a:t>
            </a:fld>
            <a:endParaRPr lang="en-US" dirty="0"/>
          </a:p>
        </p:txBody>
      </p:sp>
      <p:sp>
        <p:nvSpPr>
          <p:cNvPr id="80899"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46A4E5B1-E2DE-4FB9-86AB-8E3F534E07E4}" type="slidenum">
              <a:rPr lang="en-US" altLang="tr-TR" sz="1228">
                <a:solidFill>
                  <a:srgbClr val="898989"/>
                </a:solidFill>
              </a:rPr>
              <a:pPr>
                <a:spcBef>
                  <a:spcPct val="0"/>
                </a:spcBef>
                <a:buFontTx/>
                <a:buNone/>
              </a:pPr>
              <a:t>24</a:t>
            </a:fld>
            <a:endParaRPr lang="en-US" altLang="tr-TR" sz="1228">
              <a:solidFill>
                <a:srgbClr val="898989"/>
              </a:solidFill>
            </a:endParaRPr>
          </a:p>
        </p:txBody>
      </p:sp>
      <p:pic>
        <p:nvPicPr>
          <p:cNvPr id="80900" name="İçerik Yer Tutucusu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668222" y="1124777"/>
            <a:ext cx="3704960" cy="2658473"/>
          </a:xfrm>
        </p:spPr>
      </p:pic>
      <p:sp>
        <p:nvSpPr>
          <p:cNvPr id="80901" name="Unvan 5"/>
          <p:cNvSpPr>
            <a:spLocks noGrp="1"/>
          </p:cNvSpPr>
          <p:nvPr>
            <p:ph type="title"/>
          </p:nvPr>
        </p:nvSpPr>
        <p:spPr>
          <a:xfrm>
            <a:off x="1215489" y="-80963"/>
            <a:ext cx="7676419" cy="1169988"/>
          </a:xfrm>
        </p:spPr>
        <p:txBody>
          <a:bodyPr/>
          <a:lstStyle/>
          <a:p>
            <a:r>
              <a:rPr lang="tr-TR" altLang="tr-TR" sz="2866" b="1"/>
              <a:t>II. MESLEK MENSUPLARININ SORUMLULUKLARI</a:t>
            </a:r>
            <a:endParaRPr lang="tr-TR" altLang="tr-TR" smtClean="0"/>
          </a:p>
        </p:txBody>
      </p:sp>
      <p:sp>
        <p:nvSpPr>
          <p:cNvPr id="8" name="Dikdörtgen 7"/>
          <p:cNvSpPr/>
          <p:nvPr/>
        </p:nvSpPr>
        <p:spPr>
          <a:xfrm>
            <a:off x="1584360" y="3861248"/>
            <a:ext cx="6337433" cy="2481034"/>
          </a:xfrm>
          <a:prstGeom prst="rect">
            <a:avLst/>
          </a:prstGeom>
        </p:spPr>
        <p:txBody>
          <a:bodyPr>
            <a:spAutoFit/>
          </a:bodyPr>
          <a:lstStyle/>
          <a:p>
            <a:pPr marL="0" lvl="1" algn="ctr" defTabSz="935956" eaLnBrk="1" fontAlgn="auto" hangingPunct="1">
              <a:spcBef>
                <a:spcPts val="0"/>
              </a:spcBef>
              <a:spcAft>
                <a:spcPts val="0"/>
              </a:spcAft>
              <a:defRPr/>
            </a:pPr>
            <a:r>
              <a:rPr lang="tr-TR" sz="3276" u="sng" kern="0" dirty="0">
                <a:solidFill>
                  <a:prstClr val="black"/>
                </a:solidFill>
              </a:rPr>
              <a:t>Muhasebenin Olmazsa Olmazı</a:t>
            </a:r>
          </a:p>
          <a:p>
            <a:pPr marL="0" lvl="1" algn="just" defTabSz="935956" eaLnBrk="1" fontAlgn="auto" hangingPunct="1">
              <a:spcBef>
                <a:spcPts val="0"/>
              </a:spcBef>
              <a:spcAft>
                <a:spcPts val="0"/>
              </a:spcAft>
              <a:defRPr/>
            </a:pPr>
            <a:endParaRPr lang="tr-TR" sz="2047" b="0" u="sng" kern="0" dirty="0">
              <a:solidFill>
                <a:prstClr val="black"/>
              </a:solidFill>
            </a:endParaRPr>
          </a:p>
          <a:p>
            <a:pPr algn="ctr" defTabSz="935956" eaLnBrk="1" fontAlgn="auto" hangingPunct="1">
              <a:spcBef>
                <a:spcPts val="0"/>
              </a:spcBef>
              <a:spcAft>
                <a:spcPts val="0"/>
              </a:spcAft>
              <a:defRPr/>
            </a:pPr>
            <a:r>
              <a:rPr lang="tr-TR" sz="3276" b="0" kern="0" dirty="0">
                <a:solidFill>
                  <a:prstClr val="black"/>
                </a:solidFill>
              </a:rPr>
              <a:t>Kayıtlar; «Belgeye Dayanmalı</a:t>
            </a:r>
          </a:p>
          <a:p>
            <a:pPr algn="ctr" defTabSz="935956" eaLnBrk="1" fontAlgn="auto" hangingPunct="1">
              <a:spcBef>
                <a:spcPts val="0"/>
              </a:spcBef>
              <a:spcAft>
                <a:spcPts val="0"/>
              </a:spcAft>
              <a:defRPr/>
            </a:pPr>
            <a:r>
              <a:rPr lang="tr-TR" sz="3276" b="0" kern="0" dirty="0">
                <a:solidFill>
                  <a:prstClr val="black"/>
                </a:solidFill>
              </a:rPr>
              <a:t>Veya</a:t>
            </a:r>
          </a:p>
          <a:p>
            <a:pPr algn="ctr" defTabSz="935956" eaLnBrk="1" fontAlgn="auto" hangingPunct="1">
              <a:spcBef>
                <a:spcPts val="0"/>
              </a:spcBef>
              <a:spcAft>
                <a:spcPts val="0"/>
              </a:spcAft>
              <a:defRPr/>
            </a:pPr>
            <a:r>
              <a:rPr lang="tr-TR" sz="3276" b="0" kern="0" dirty="0">
                <a:solidFill>
                  <a:prstClr val="black"/>
                </a:solidFill>
              </a:rPr>
              <a:t>Yasal Dayanağı Olmalıdır»</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500"/>
                                        <p:tgtEl>
                                          <p:spTgt spid="8">
                                            <p:txEl>
                                              <p:pRg st="2" end="2"/>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left)">
                                      <p:cBhvr>
                                        <p:cTn id="15" dur="500"/>
                                        <p:tgtEl>
                                          <p:spTgt spid="8">
                                            <p:txEl>
                                              <p:pRg st="3" end="3"/>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left)">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p:txBody>
          <a:bodyPr/>
          <a:lstStyle/>
          <a:p>
            <a:pPr>
              <a:defRPr/>
            </a:pPr>
            <a:fld id="{710D5963-8B25-403B-BD1F-B7ED748C0909}" type="datetime4">
              <a:rPr lang="tr-TR" smtClean="0"/>
              <a:pPr>
                <a:defRPr/>
              </a:pPr>
              <a:t>20 Kasım 2015</a:t>
            </a:fld>
            <a:endParaRPr lang="en-US" dirty="0"/>
          </a:p>
        </p:txBody>
      </p:sp>
      <p:sp>
        <p:nvSpPr>
          <p:cNvPr id="8294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0731883A-349E-47F9-81A3-EF32CD198925}" type="slidenum">
              <a:rPr lang="en-US" altLang="tr-TR" sz="1228">
                <a:solidFill>
                  <a:srgbClr val="898989"/>
                </a:solidFill>
              </a:rPr>
              <a:pPr>
                <a:spcBef>
                  <a:spcPct val="0"/>
                </a:spcBef>
                <a:buFontTx/>
                <a:buNone/>
              </a:pPr>
              <a:t>25</a:t>
            </a:fld>
            <a:endParaRPr lang="en-US" altLang="tr-TR" sz="1228">
              <a:solidFill>
                <a:srgbClr val="898989"/>
              </a:solidFill>
            </a:endParaRPr>
          </a:p>
        </p:txBody>
      </p:sp>
      <p:graphicFrame>
        <p:nvGraphicFramePr>
          <p:cNvPr id="8" name="İçerik Yer Tutucusu 7"/>
          <p:cNvGraphicFramePr>
            <a:graphicFrameLocks noGrp="1"/>
          </p:cNvGraphicFramePr>
          <p:nvPr>
            <p:ph idx="4294967295"/>
          </p:nvPr>
        </p:nvGraphicFramePr>
        <p:xfrm>
          <a:off x="773416" y="1148470"/>
          <a:ext cx="8118489" cy="4632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9" name="Unvan 5"/>
          <p:cNvSpPr>
            <a:spLocks noGrp="1"/>
          </p:cNvSpPr>
          <p:nvPr>
            <p:ph type="title"/>
          </p:nvPr>
        </p:nvSpPr>
        <p:spPr>
          <a:xfrm>
            <a:off x="1215489" y="-80963"/>
            <a:ext cx="7676419" cy="1169988"/>
          </a:xfrm>
        </p:spPr>
        <p:txBody>
          <a:bodyPr/>
          <a:lstStyle/>
          <a:p>
            <a:r>
              <a:rPr lang="tr-TR" altLang="tr-TR" sz="2866" b="1"/>
              <a:t>II. MESLEK MENSUPLARININ SORUMLULUKLARI:</a:t>
            </a:r>
            <a:endParaRPr lang="tr-TR" altLang="tr-TR" sz="2866"/>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9B2CF492-DE1D-425A-9646-0B504D41BD4C}"/>
                                            </p:graphicEl>
                                          </p:spTgt>
                                        </p:tgtEl>
                                        <p:attrNameLst>
                                          <p:attrName>style.visibility</p:attrName>
                                        </p:attrNameLst>
                                      </p:cBhvr>
                                      <p:to>
                                        <p:strVal val="visible"/>
                                      </p:to>
                                    </p:set>
                                    <p:animEffect transition="in" filter="fade">
                                      <p:cBhvr>
                                        <p:cTn id="7" dur="500"/>
                                        <p:tgtEl>
                                          <p:spTgt spid="8">
                                            <p:graphicEl>
                                              <a:dgm id="{9B2CF492-DE1D-425A-9646-0B504D41BD4C}"/>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dgm id="{8C9ECDE0-7C01-4D34-9748-4CC67058E2F7}"/>
                                            </p:graphicEl>
                                          </p:spTgt>
                                        </p:tgtEl>
                                        <p:attrNameLst>
                                          <p:attrName>style.visibility</p:attrName>
                                        </p:attrNameLst>
                                      </p:cBhvr>
                                      <p:to>
                                        <p:strVal val="visible"/>
                                      </p:to>
                                    </p:set>
                                    <p:animEffect transition="in" filter="fade">
                                      <p:cBhvr>
                                        <p:cTn id="11" dur="500"/>
                                        <p:tgtEl>
                                          <p:spTgt spid="8">
                                            <p:graphicEl>
                                              <a:dgm id="{8C9ECDE0-7C01-4D34-9748-4CC67058E2F7}"/>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graphicEl>
                                              <a:dgm id="{AAB35684-7CE3-48F1-A2B6-08F40435FC08}"/>
                                            </p:graphicEl>
                                          </p:spTgt>
                                        </p:tgtEl>
                                        <p:attrNameLst>
                                          <p:attrName>style.visibility</p:attrName>
                                        </p:attrNameLst>
                                      </p:cBhvr>
                                      <p:to>
                                        <p:strVal val="visible"/>
                                      </p:to>
                                    </p:set>
                                    <p:animEffect transition="in" filter="fade">
                                      <p:cBhvr>
                                        <p:cTn id="16" dur="500"/>
                                        <p:tgtEl>
                                          <p:spTgt spid="8">
                                            <p:graphicEl>
                                              <a:dgm id="{AAB35684-7CE3-48F1-A2B6-08F40435FC0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graphicEl>
                                              <a:dgm id="{36B06E8F-DB21-47D8-8DB3-3827223E8E5D}"/>
                                            </p:graphicEl>
                                          </p:spTgt>
                                        </p:tgtEl>
                                        <p:attrNameLst>
                                          <p:attrName>style.visibility</p:attrName>
                                        </p:attrNameLst>
                                      </p:cBhvr>
                                      <p:to>
                                        <p:strVal val="visible"/>
                                      </p:to>
                                    </p:set>
                                    <p:animEffect transition="in" filter="fade">
                                      <p:cBhvr>
                                        <p:cTn id="21" dur="500"/>
                                        <p:tgtEl>
                                          <p:spTgt spid="8">
                                            <p:graphicEl>
                                              <a:dgm id="{36B06E8F-DB21-47D8-8DB3-3827223E8E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up 1"/>
          <p:cNvGrpSpPr>
            <a:grpSpLocks/>
          </p:cNvGrpSpPr>
          <p:nvPr/>
        </p:nvGrpSpPr>
        <p:grpSpPr bwMode="auto">
          <a:xfrm>
            <a:off x="146254" y="1284030"/>
            <a:ext cx="8901655" cy="763562"/>
            <a:chOff x="142828" y="1333500"/>
            <a:chExt cx="8696372" cy="746725"/>
          </a:xfrm>
        </p:grpSpPr>
        <p:sp>
          <p:nvSpPr>
            <p:cNvPr id="100365" name="Line 2"/>
            <p:cNvSpPr>
              <a:spLocks noChangeShapeType="1"/>
            </p:cNvSpPr>
            <p:nvPr/>
          </p:nvSpPr>
          <p:spPr bwMode="auto">
            <a:xfrm>
              <a:off x="152400" y="1461752"/>
              <a:ext cx="868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sz="4094"/>
            </a:p>
          </p:txBody>
        </p:sp>
        <p:sp>
          <p:nvSpPr>
            <p:cNvPr id="100366" name="Line 3"/>
            <p:cNvSpPr>
              <a:spLocks noChangeShapeType="1"/>
            </p:cNvSpPr>
            <p:nvPr/>
          </p:nvSpPr>
          <p:spPr bwMode="auto">
            <a:xfrm>
              <a:off x="5364088" y="13335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tr-TR" sz="4094"/>
            </a:p>
          </p:txBody>
        </p:sp>
        <p:sp>
          <p:nvSpPr>
            <p:cNvPr id="100367" name="Text Box 6"/>
            <p:cNvSpPr txBox="1">
              <a:spLocks noChangeArrowheads="1"/>
            </p:cNvSpPr>
            <p:nvPr/>
          </p:nvSpPr>
          <p:spPr bwMode="auto">
            <a:xfrm>
              <a:off x="142828" y="1729259"/>
              <a:ext cx="2124915" cy="2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1228" i="1">
                  <a:latin typeface="Times New Roman" panose="02020603050405020304" pitchFamily="18" charset="0"/>
                </a:rPr>
                <a:t>01.01 2015</a:t>
              </a:r>
            </a:p>
          </p:txBody>
        </p:sp>
        <p:sp>
          <p:nvSpPr>
            <p:cNvPr id="100368" name="Text Box 7"/>
            <p:cNvSpPr txBox="1">
              <a:spLocks noChangeArrowheads="1"/>
            </p:cNvSpPr>
            <p:nvPr/>
          </p:nvSpPr>
          <p:spPr bwMode="auto">
            <a:xfrm>
              <a:off x="4715390" y="1798637"/>
              <a:ext cx="1518655" cy="2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tr-TR" altLang="tr-TR" sz="1228" i="1">
                  <a:latin typeface="Times New Roman" panose="02020603050405020304" pitchFamily="18" charset="0"/>
                </a:rPr>
                <a:t>31 ARALIK 2015</a:t>
              </a:r>
            </a:p>
          </p:txBody>
        </p:sp>
        <p:sp>
          <p:nvSpPr>
            <p:cNvPr id="100369" name="AutoShape 10"/>
            <p:cNvSpPr>
              <a:spLocks/>
            </p:cNvSpPr>
            <p:nvPr/>
          </p:nvSpPr>
          <p:spPr bwMode="auto">
            <a:xfrm rot="5400000">
              <a:off x="6989805" y="72980"/>
              <a:ext cx="320134" cy="3354184"/>
            </a:xfrm>
            <a:prstGeom prst="rightBrace">
              <a:avLst>
                <a:gd name="adj1" fmla="val 141688"/>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4094">
                <a:latin typeface="Times New Roman" panose="02020603050405020304" pitchFamily="18" charset="0"/>
              </a:endParaRPr>
            </a:p>
          </p:txBody>
        </p:sp>
        <p:sp>
          <p:nvSpPr>
            <p:cNvPr id="100370" name="AutoShape 11"/>
            <p:cNvSpPr>
              <a:spLocks/>
            </p:cNvSpPr>
            <p:nvPr/>
          </p:nvSpPr>
          <p:spPr bwMode="auto">
            <a:xfrm rot="5400000">
              <a:off x="2645761" y="-814220"/>
              <a:ext cx="218616" cy="5007097"/>
            </a:xfrm>
            <a:prstGeom prst="rightBrace">
              <a:avLst>
                <a:gd name="adj1" fmla="val 14442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4094">
                <a:latin typeface="Times New Roman" panose="02020603050405020304" pitchFamily="18" charset="0"/>
              </a:endParaRPr>
            </a:p>
          </p:txBody>
        </p:sp>
      </p:grpSp>
      <p:sp>
        <p:nvSpPr>
          <p:cNvPr id="5136" name="Text Box 16"/>
          <p:cNvSpPr txBox="1">
            <a:spLocks noChangeArrowheads="1"/>
          </p:cNvSpPr>
          <p:nvPr/>
        </p:nvSpPr>
        <p:spPr bwMode="auto">
          <a:xfrm>
            <a:off x="1514485" y="1142654"/>
            <a:ext cx="2573973" cy="287937"/>
          </a:xfrm>
          <a:prstGeom prst="rect">
            <a:avLst/>
          </a:prstGeom>
          <a:noFill/>
          <a:ln>
            <a:noFill/>
          </a:ln>
          <a:effectLst/>
          <a:extLst/>
        </p:spPr>
        <p:txBody>
          <a:bodyPr>
            <a:spAutoFit/>
          </a:bodyPr>
          <a:lstStyle/>
          <a:p>
            <a:pPr algn="ctr">
              <a:spcBef>
                <a:spcPct val="50000"/>
              </a:spcBef>
              <a:defRPr/>
            </a:pPr>
            <a:r>
              <a:rPr lang="tr-TR" altLang="tr-TR" sz="1228" i="1" dirty="0">
                <a:solidFill>
                  <a:srgbClr val="FF0000"/>
                </a:solidFill>
                <a:effectLst>
                  <a:outerShdw blurRad="38100" dist="38100" dir="2700000" algn="tl">
                    <a:srgbClr val="C0C0C0"/>
                  </a:outerShdw>
                </a:effectLst>
              </a:rPr>
              <a:t>2015 Dönemi </a:t>
            </a:r>
          </a:p>
        </p:txBody>
      </p:sp>
      <p:sp>
        <p:nvSpPr>
          <p:cNvPr id="5137" name="Text Box 17"/>
          <p:cNvSpPr txBox="1">
            <a:spLocks noChangeArrowheads="1"/>
          </p:cNvSpPr>
          <p:nvPr/>
        </p:nvSpPr>
        <p:spPr bwMode="auto">
          <a:xfrm>
            <a:off x="6228559" y="1090655"/>
            <a:ext cx="2417974" cy="287937"/>
          </a:xfrm>
          <a:prstGeom prst="rect">
            <a:avLst/>
          </a:prstGeom>
          <a:noFill/>
          <a:ln>
            <a:noFill/>
          </a:ln>
          <a:effectLst/>
          <a:extLst/>
        </p:spPr>
        <p:txBody>
          <a:bodyPr>
            <a:spAutoFit/>
          </a:bodyPr>
          <a:lstStyle/>
          <a:p>
            <a:pPr algn="ctr">
              <a:spcBef>
                <a:spcPct val="50000"/>
              </a:spcBef>
              <a:defRPr/>
            </a:pPr>
            <a:r>
              <a:rPr lang="tr-TR" altLang="tr-TR" sz="1228" i="1" dirty="0">
                <a:solidFill>
                  <a:srgbClr val="FF0000"/>
                </a:solidFill>
                <a:effectLst>
                  <a:outerShdw blurRad="38100" dist="38100" dir="2700000" algn="tl">
                    <a:srgbClr val="C0C0C0"/>
                  </a:outerShdw>
                </a:effectLst>
              </a:rPr>
              <a:t>2016 Dönemi </a:t>
            </a:r>
          </a:p>
        </p:txBody>
      </p:sp>
      <p:sp>
        <p:nvSpPr>
          <p:cNvPr id="100357" name="Line 56"/>
          <p:cNvSpPr>
            <a:spLocks noChangeShapeType="1"/>
          </p:cNvSpPr>
          <p:nvPr/>
        </p:nvSpPr>
        <p:spPr bwMode="auto">
          <a:xfrm>
            <a:off x="5490817" y="1456271"/>
            <a:ext cx="0" cy="39779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sz="4094"/>
          </a:p>
        </p:txBody>
      </p:sp>
      <p:sp>
        <p:nvSpPr>
          <p:cNvPr id="100358" name="Line 68"/>
          <p:cNvSpPr>
            <a:spLocks noChangeShapeType="1"/>
          </p:cNvSpPr>
          <p:nvPr/>
        </p:nvSpPr>
        <p:spPr bwMode="auto">
          <a:xfrm>
            <a:off x="5815813" y="2959386"/>
            <a:ext cx="1104988" cy="162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tr-TR" sz="4094"/>
          </a:p>
        </p:txBody>
      </p:sp>
      <p:sp>
        <p:nvSpPr>
          <p:cNvPr id="100359" name="Line 69"/>
          <p:cNvSpPr>
            <a:spLocks noChangeShapeType="1"/>
          </p:cNvSpPr>
          <p:nvPr/>
        </p:nvSpPr>
        <p:spPr bwMode="auto">
          <a:xfrm>
            <a:off x="5815813" y="3739378"/>
            <a:ext cx="1104988" cy="162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tr-TR" sz="4094"/>
          </a:p>
        </p:txBody>
      </p:sp>
      <p:sp>
        <p:nvSpPr>
          <p:cNvPr id="100360" name="Line 70"/>
          <p:cNvSpPr>
            <a:spLocks noChangeShapeType="1"/>
          </p:cNvSpPr>
          <p:nvPr/>
        </p:nvSpPr>
        <p:spPr bwMode="auto">
          <a:xfrm>
            <a:off x="5815813" y="4090374"/>
            <a:ext cx="1104988" cy="162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tr-TR" sz="4094"/>
          </a:p>
        </p:txBody>
      </p:sp>
      <p:sp>
        <p:nvSpPr>
          <p:cNvPr id="100361" name="Line 71"/>
          <p:cNvSpPr>
            <a:spLocks noChangeShapeType="1"/>
          </p:cNvSpPr>
          <p:nvPr/>
        </p:nvSpPr>
        <p:spPr bwMode="auto">
          <a:xfrm>
            <a:off x="5815813" y="4441371"/>
            <a:ext cx="1104988" cy="162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tr-TR" sz="4094"/>
          </a:p>
        </p:txBody>
      </p:sp>
      <p:sp>
        <p:nvSpPr>
          <p:cNvPr id="100362" name="Line 72"/>
          <p:cNvSpPr>
            <a:spLocks noChangeShapeType="1"/>
          </p:cNvSpPr>
          <p:nvPr/>
        </p:nvSpPr>
        <p:spPr bwMode="auto">
          <a:xfrm>
            <a:off x="5815813" y="3349382"/>
            <a:ext cx="1104988" cy="162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tr-TR" sz="4094"/>
          </a:p>
        </p:txBody>
      </p:sp>
      <p:sp>
        <p:nvSpPr>
          <p:cNvPr id="100363" name="Unvan 1"/>
          <p:cNvSpPr txBox="1">
            <a:spLocks/>
          </p:cNvSpPr>
          <p:nvPr/>
        </p:nvSpPr>
        <p:spPr bwMode="auto">
          <a:xfrm>
            <a:off x="789741" y="-306835"/>
            <a:ext cx="8072914" cy="135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66" b="0">
                <a:latin typeface="Times New Roman" panose="02020603050405020304" pitchFamily="18" charset="0"/>
                <a:cs typeface="Times New Roman" panose="02020603050405020304" pitchFamily="18" charset="0"/>
              </a:rPr>
              <a:t>MUHASEBE DÖNEMİ</a:t>
            </a:r>
          </a:p>
        </p:txBody>
      </p:sp>
      <p:graphicFrame>
        <p:nvGraphicFramePr>
          <p:cNvPr id="33" name="3 İçerik Yer Tutucusu"/>
          <p:cNvGraphicFramePr>
            <a:graphicFrameLocks/>
          </p:cNvGraphicFramePr>
          <p:nvPr/>
        </p:nvGraphicFramePr>
        <p:xfrm>
          <a:off x="257459" y="1228133"/>
          <a:ext cx="9508356" cy="4043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advTm="4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142999" y="1373399"/>
            <a:ext cx="8969904" cy="1182987"/>
          </a:xfrm>
          <a:prstGeom prst="bevel">
            <a:avLst>
              <a:gd name="adj" fmla="val 12500"/>
            </a:avLst>
          </a:prstGeom>
          <a:solidFill>
            <a:srgbClr val="000099"/>
          </a:solidFill>
          <a:ln w="9525">
            <a:solidFill>
              <a:schemeClr val="tx1"/>
            </a:solidFill>
            <a:miter lim="800000"/>
            <a:headEnd/>
            <a:tailEnd/>
          </a:ln>
          <a:effectLs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tr-TR" altLang="tr-TR" sz="3685" b="0" dirty="0">
                <a:solidFill>
                  <a:schemeClr val="bg1"/>
                </a:solidFill>
                <a:effectLst>
                  <a:outerShdw blurRad="38100" dist="38100" dir="2700000" algn="tl">
                    <a:srgbClr val="000000"/>
                  </a:outerShdw>
                </a:effectLst>
              </a:rPr>
              <a:t>7/A SEÇENEĞİ ZORUNLULUĞU</a:t>
            </a:r>
          </a:p>
          <a:p>
            <a:pPr algn="ctr">
              <a:defRPr/>
            </a:pPr>
            <a:r>
              <a:rPr lang="tr-TR" altLang="tr-TR" sz="3685" b="0" dirty="0">
                <a:solidFill>
                  <a:schemeClr val="bg1"/>
                </a:solidFill>
                <a:effectLst>
                  <a:outerShdw blurRad="38100" dist="38100" dir="2700000" algn="tl">
                    <a:srgbClr val="000000"/>
                  </a:outerShdw>
                </a:effectLst>
              </a:rPr>
              <a:t>ÜRETİM VE HİZMET</a:t>
            </a:r>
          </a:p>
        </p:txBody>
      </p:sp>
      <p:sp>
        <p:nvSpPr>
          <p:cNvPr id="10243" name="AutoShape 3"/>
          <p:cNvSpPr>
            <a:spLocks noChangeArrowheads="1"/>
          </p:cNvSpPr>
          <p:nvPr/>
        </p:nvSpPr>
        <p:spPr bwMode="auto">
          <a:xfrm>
            <a:off x="360747" y="3864501"/>
            <a:ext cx="3704960" cy="2284726"/>
          </a:xfrm>
          <a:prstGeom prst="bevel">
            <a:avLst>
              <a:gd name="adj" fmla="val 125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tr-TR" altLang="tr-TR" sz="3685" dirty="0">
                <a:effectLst>
                  <a:outerShdw blurRad="38100" dist="38100" dir="2700000" algn="tl">
                    <a:srgbClr val="FFFFFF"/>
                  </a:outerShdw>
                </a:effectLst>
              </a:rPr>
              <a:t>AKTİF </a:t>
            </a:r>
          </a:p>
          <a:p>
            <a:pPr algn="ctr">
              <a:defRPr/>
            </a:pPr>
            <a:r>
              <a:rPr lang="tr-TR" altLang="tr-TR" sz="3685" dirty="0">
                <a:effectLst>
                  <a:outerShdw blurRad="38100" dist="38100" dir="2700000" algn="tl">
                    <a:srgbClr val="FFFFFF"/>
                  </a:outerShdw>
                </a:effectLst>
              </a:rPr>
              <a:t>TOPLAM</a:t>
            </a:r>
          </a:p>
          <a:p>
            <a:pPr algn="ctr">
              <a:defRPr/>
            </a:pPr>
            <a:r>
              <a:rPr lang="tr-TR" altLang="tr-TR" sz="3685" b="0" dirty="0">
                <a:cs typeface="Times New Roman" panose="02020603050405020304" pitchFamily="18" charset="0"/>
              </a:rPr>
              <a:t>2.221.800 TL</a:t>
            </a:r>
            <a:endParaRPr lang="tr-TR" altLang="tr-TR" sz="3685" dirty="0"/>
          </a:p>
        </p:txBody>
      </p:sp>
      <p:cxnSp>
        <p:nvCxnSpPr>
          <p:cNvPr id="90116" name="AutoShape 7"/>
          <p:cNvCxnSpPr>
            <a:cxnSpLocks noChangeShapeType="1"/>
          </p:cNvCxnSpPr>
          <p:nvPr/>
        </p:nvCxnSpPr>
        <p:spPr bwMode="auto">
          <a:xfrm rot="5400000">
            <a:off x="2517102" y="1748770"/>
            <a:ext cx="1610358" cy="261134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0117" name="AutoShape 8"/>
          <p:cNvCxnSpPr>
            <a:cxnSpLocks noChangeShapeType="1"/>
          </p:cNvCxnSpPr>
          <p:nvPr/>
        </p:nvCxnSpPr>
        <p:spPr bwMode="auto">
          <a:xfrm rot="16200000" flipH="1">
            <a:off x="5147138" y="1733334"/>
            <a:ext cx="1608733" cy="2647098"/>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0118" name="Rectangle 4"/>
          <p:cNvSpPr>
            <a:spLocks noChangeArrowheads="1"/>
          </p:cNvSpPr>
          <p:nvPr/>
        </p:nvSpPr>
        <p:spPr bwMode="auto">
          <a:xfrm>
            <a:off x="1363367" y="37662"/>
            <a:ext cx="7400171" cy="909990"/>
          </a:xfrm>
          <a:prstGeom prst="rect">
            <a:avLst/>
          </a:prstGeom>
          <a:solidFill>
            <a:srgbClr val="00006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276" b="0">
                <a:solidFill>
                  <a:schemeClr val="bg1"/>
                </a:solidFill>
                <a:latin typeface="Times New Roman" panose="02020603050405020304" pitchFamily="18" charset="0"/>
                <a:cs typeface="Times New Roman" panose="02020603050405020304" pitchFamily="18" charset="0"/>
              </a:rPr>
              <a:t>TEKDÜZEN MUHASEBE SİSTEMİ</a:t>
            </a:r>
          </a:p>
        </p:txBody>
      </p:sp>
      <p:sp>
        <p:nvSpPr>
          <p:cNvPr id="18" name="AutoShape 3"/>
          <p:cNvSpPr>
            <a:spLocks noChangeArrowheads="1"/>
          </p:cNvSpPr>
          <p:nvPr/>
        </p:nvSpPr>
        <p:spPr bwMode="auto">
          <a:xfrm>
            <a:off x="5191820" y="3864501"/>
            <a:ext cx="3704960" cy="2284726"/>
          </a:xfrm>
          <a:prstGeom prst="bevel">
            <a:avLst>
              <a:gd name="adj" fmla="val 125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tr-TR" altLang="tr-TR" sz="3685" dirty="0">
                <a:effectLst>
                  <a:outerShdw blurRad="38100" dist="38100" dir="2700000" algn="tl">
                    <a:srgbClr val="FFFFFF"/>
                  </a:outerShdw>
                </a:effectLst>
              </a:rPr>
              <a:t>NET </a:t>
            </a:r>
          </a:p>
          <a:p>
            <a:pPr algn="ctr">
              <a:defRPr/>
            </a:pPr>
            <a:r>
              <a:rPr lang="tr-TR" altLang="tr-TR" sz="3685" dirty="0">
                <a:effectLst>
                  <a:outerShdw blurRad="38100" dist="38100" dir="2700000" algn="tl">
                    <a:srgbClr val="FFFFFF"/>
                  </a:outerShdw>
                </a:effectLst>
              </a:rPr>
              <a:t>SATIŞLAR</a:t>
            </a:r>
          </a:p>
          <a:p>
            <a:pPr algn="ctr">
              <a:defRPr/>
            </a:pPr>
            <a:r>
              <a:rPr lang="tr-TR" altLang="tr-TR" sz="3685" b="0" dirty="0">
                <a:cs typeface="Times New Roman" panose="02020603050405020304" pitchFamily="18" charset="0"/>
              </a:rPr>
              <a:t>4.443.400 TL</a:t>
            </a:r>
            <a:endParaRPr lang="tr-TR" altLang="tr-TR" sz="3685" dirty="0"/>
          </a:p>
        </p:txBody>
      </p:sp>
      <p:sp>
        <p:nvSpPr>
          <p:cNvPr id="19"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p>
            <a:pPr algn="ctr">
              <a:defRPr/>
            </a:pPr>
            <a:r>
              <a:rPr lang="tr-TR" altLang="tr-TR" sz="2866" b="0" dirty="0">
                <a:solidFill>
                  <a:schemeClr val="bg1"/>
                </a:solidFill>
                <a:effectLst>
                  <a:outerShdw blurRad="38100" dist="38100" dir="2700000" algn="tl">
                    <a:srgbClr val="000000"/>
                  </a:outerShdw>
                </a:effectLst>
              </a:rPr>
              <a:t>TEKDÜZEN MUHASEBE SİSTEMİNİN </a:t>
            </a:r>
          </a:p>
          <a:p>
            <a:pPr algn="ctr">
              <a:defRPr/>
            </a:pPr>
            <a:r>
              <a:rPr lang="tr-TR" altLang="tr-TR" sz="2866" b="0" dirty="0">
                <a:solidFill>
                  <a:schemeClr val="bg1"/>
                </a:solidFill>
                <a:effectLst>
                  <a:outerShdw blurRad="38100" dist="38100" dir="2700000" algn="tl">
                    <a:srgbClr val="000000"/>
                  </a:outerShdw>
                </a:effectLst>
              </a:rPr>
              <a:t>ÖZELLİKLERİ</a:t>
            </a:r>
          </a:p>
        </p:txBody>
      </p:sp>
      <p:sp>
        <p:nvSpPr>
          <p:cNvPr id="90121" name="Text Box 9"/>
          <p:cNvSpPr txBox="1">
            <a:spLocks noChangeArrowheads="1"/>
          </p:cNvSpPr>
          <p:nvPr/>
        </p:nvSpPr>
        <p:spPr bwMode="auto">
          <a:xfrm>
            <a:off x="3310096" y="3196630"/>
            <a:ext cx="2874594" cy="48155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2457" u="sng">
                <a:solidFill>
                  <a:schemeClr val="bg1"/>
                </a:solidFill>
                <a:latin typeface="Times New Roman" panose="02020603050405020304" pitchFamily="18" charset="0"/>
              </a:rPr>
              <a:t>2014 YILINDA</a:t>
            </a:r>
          </a:p>
        </p:txBody>
      </p:sp>
    </p:spTree>
  </p:cSld>
  <p:clrMapOvr>
    <a:masterClrMapping/>
  </p:clrMapOvr>
  <p:transition advClick="0" advTm="4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ChangeArrowheads="1"/>
          </p:cNvSpPr>
          <p:nvPr/>
        </p:nvSpPr>
        <p:spPr bwMode="auto">
          <a:xfrm>
            <a:off x="1169988" y="2118370"/>
            <a:ext cx="7385547" cy="177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935956" eaLnBrk="1" hangingPunct="1">
              <a:spcBef>
                <a:spcPct val="0"/>
              </a:spcBef>
              <a:buNone/>
            </a:pPr>
            <a:endParaRPr lang="tr-TR" altLang="tr-TR" sz="2457">
              <a:ea typeface="Calibri" panose="020F0502020204030204" pitchFamily="34" charset="0"/>
              <a:cs typeface="Times New Roman" panose="02020603050405020304" pitchFamily="18" charset="0"/>
            </a:endParaRPr>
          </a:p>
          <a:p>
            <a:pPr algn="ctr" defTabSz="935956" eaLnBrk="1" hangingPunct="1">
              <a:spcBef>
                <a:spcPct val="0"/>
              </a:spcBef>
              <a:buNone/>
            </a:pPr>
            <a:r>
              <a:rPr lang="tr-TR" altLang="tr-TR" sz="4094">
                <a:ea typeface="Calibri" panose="020F0502020204030204" pitchFamily="34" charset="0"/>
                <a:cs typeface="Times New Roman" panose="02020603050405020304" pitchFamily="18" charset="0"/>
              </a:rPr>
              <a:t>TEKDÜZEN MUHASEBE SİSTEMİ UYGULAMA GENEL TEBLİĞİ</a:t>
            </a:r>
            <a:endParaRPr lang="tr-TR" altLang="tr-TR" sz="4094" b="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ChangeArrowheads="1"/>
          </p:cNvSpPr>
          <p:nvPr/>
        </p:nvSpPr>
        <p:spPr bwMode="auto">
          <a:xfrm>
            <a:off x="194998" y="1823522"/>
            <a:ext cx="8969904" cy="1538859"/>
          </a:xfrm>
          <a:prstGeom prst="bevel">
            <a:avLst>
              <a:gd name="adj" fmla="val 12500"/>
            </a:avLst>
          </a:prstGeom>
          <a:solidFill>
            <a:srgbClr val="0000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252">
                <a:solidFill>
                  <a:schemeClr val="bg1"/>
                </a:solidFill>
                <a:latin typeface="Times New Roman" panose="02020603050405020304" pitchFamily="18" charset="0"/>
                <a:cs typeface="Times New Roman" panose="02020603050405020304" pitchFamily="18" charset="0"/>
              </a:rPr>
              <a:t>İLGİLİLERİN HEM </a:t>
            </a:r>
            <a:r>
              <a:rPr lang="tr-TR" altLang="tr-TR" sz="2252" u="sng">
                <a:solidFill>
                  <a:schemeClr val="bg1"/>
                </a:solidFill>
                <a:latin typeface="Times New Roman" panose="02020603050405020304" pitchFamily="18" charset="0"/>
                <a:cs typeface="Times New Roman" panose="02020603050405020304" pitchFamily="18" charset="0"/>
              </a:rPr>
              <a:t>İŞLETME HAKKINDA GEREKLİ</a:t>
            </a:r>
            <a:r>
              <a:rPr lang="tr-TR" altLang="tr-TR" sz="2252">
                <a:solidFill>
                  <a:schemeClr val="bg1"/>
                </a:solidFill>
                <a:latin typeface="Times New Roman" panose="02020603050405020304" pitchFamily="18" charset="0"/>
                <a:cs typeface="Times New Roman" panose="02020603050405020304" pitchFamily="18" charset="0"/>
              </a:rPr>
              <a:t> </a:t>
            </a:r>
          </a:p>
          <a:p>
            <a:pPr algn="ctr">
              <a:spcBef>
                <a:spcPct val="0"/>
              </a:spcBef>
              <a:buFontTx/>
              <a:buNone/>
            </a:pPr>
            <a:r>
              <a:rPr lang="tr-TR" altLang="tr-TR" sz="2252">
                <a:solidFill>
                  <a:schemeClr val="bg1"/>
                </a:solidFill>
                <a:latin typeface="Times New Roman" panose="02020603050405020304" pitchFamily="18" charset="0"/>
                <a:cs typeface="Times New Roman" panose="02020603050405020304" pitchFamily="18" charset="0"/>
              </a:rPr>
              <a:t>BİLGİLERİN SAĞLAMAK HEM DE DEVLETİN </a:t>
            </a:r>
            <a:r>
              <a:rPr lang="tr-TR" altLang="tr-TR" sz="2252" u="sng">
                <a:solidFill>
                  <a:schemeClr val="bg1"/>
                </a:solidFill>
                <a:latin typeface="Times New Roman" panose="02020603050405020304" pitchFamily="18" charset="0"/>
                <a:cs typeface="Times New Roman" panose="02020603050405020304" pitchFamily="18" charset="0"/>
              </a:rPr>
              <a:t>VERGİ </a:t>
            </a:r>
          </a:p>
          <a:p>
            <a:pPr algn="ctr">
              <a:spcBef>
                <a:spcPct val="0"/>
              </a:spcBef>
              <a:buFontTx/>
              <a:buNone/>
            </a:pPr>
            <a:r>
              <a:rPr lang="tr-TR" altLang="tr-TR" sz="2252" u="sng">
                <a:solidFill>
                  <a:schemeClr val="bg1"/>
                </a:solidFill>
                <a:latin typeface="Times New Roman" panose="02020603050405020304" pitchFamily="18" charset="0"/>
                <a:cs typeface="Times New Roman" panose="02020603050405020304" pitchFamily="18" charset="0"/>
              </a:rPr>
              <a:t>UYGULAMALARINI DENETLENEBİLMESİ</a:t>
            </a:r>
            <a:r>
              <a:rPr lang="tr-TR" altLang="tr-TR" sz="2252">
                <a:solidFill>
                  <a:schemeClr val="bg1"/>
                </a:solidFill>
                <a:latin typeface="Times New Roman" panose="02020603050405020304" pitchFamily="18" charset="0"/>
                <a:cs typeface="Times New Roman" panose="02020603050405020304" pitchFamily="18" charset="0"/>
              </a:rPr>
              <a:t> AÇISINDAN </a:t>
            </a:r>
          </a:p>
          <a:p>
            <a:pPr algn="ctr">
              <a:spcBef>
                <a:spcPct val="0"/>
              </a:spcBef>
              <a:buFontTx/>
              <a:buNone/>
            </a:pPr>
            <a:r>
              <a:rPr lang="tr-TR" altLang="tr-TR" sz="2252">
                <a:solidFill>
                  <a:schemeClr val="bg1"/>
                </a:solidFill>
                <a:latin typeface="Times New Roman" panose="02020603050405020304" pitchFamily="18" charset="0"/>
                <a:cs typeface="Times New Roman" panose="02020603050405020304" pitchFamily="18" charset="0"/>
              </a:rPr>
              <a:t>MUHASEBE DEFTERLERİNİN TUTULMASI ZORUNLUDUR</a:t>
            </a:r>
            <a:r>
              <a:rPr lang="tr-TR" altLang="tr-TR" sz="2047">
                <a:solidFill>
                  <a:schemeClr val="bg1"/>
                </a:solidFill>
                <a:latin typeface="Times New Roman" panose="02020603050405020304" pitchFamily="18" charset="0"/>
                <a:cs typeface="Times New Roman" panose="02020603050405020304" pitchFamily="18" charset="0"/>
              </a:rPr>
              <a:t>. </a:t>
            </a:r>
          </a:p>
        </p:txBody>
      </p:sp>
      <p:sp>
        <p:nvSpPr>
          <p:cNvPr id="10243" name="AutoShape 3"/>
          <p:cNvSpPr>
            <a:spLocks noChangeArrowheads="1"/>
          </p:cNvSpPr>
          <p:nvPr/>
        </p:nvSpPr>
        <p:spPr bwMode="auto">
          <a:xfrm>
            <a:off x="479372" y="4460871"/>
            <a:ext cx="3704960" cy="2284726"/>
          </a:xfrm>
          <a:prstGeom prst="bevel">
            <a:avLst>
              <a:gd name="adj" fmla="val 12500"/>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tr-TR" altLang="tr-TR" sz="3685" dirty="0">
                <a:effectLst>
                  <a:outerShdw blurRad="38100" dist="38100" dir="2700000" algn="tl">
                    <a:srgbClr val="FFFFFF"/>
                  </a:outerShdw>
                </a:effectLst>
              </a:rPr>
              <a:t>TTK </a:t>
            </a:r>
          </a:p>
          <a:p>
            <a:pPr algn="ctr">
              <a:defRPr/>
            </a:pPr>
            <a:r>
              <a:rPr lang="tr-TR" altLang="tr-TR" sz="3685" dirty="0">
                <a:effectLst>
                  <a:outerShdw blurRad="38100" dist="38100" dir="2700000" algn="tl">
                    <a:srgbClr val="FFFFFF"/>
                  </a:outerShdw>
                </a:effectLst>
              </a:rPr>
              <a:t>MD 18 VE 64</a:t>
            </a:r>
            <a:endParaRPr lang="tr-TR" altLang="tr-TR" sz="3685" dirty="0"/>
          </a:p>
        </p:txBody>
      </p:sp>
      <p:cxnSp>
        <p:nvCxnSpPr>
          <p:cNvPr id="95236" name="AutoShape 7"/>
          <p:cNvCxnSpPr>
            <a:cxnSpLocks noChangeShapeType="1"/>
          </p:cNvCxnSpPr>
          <p:nvPr/>
        </p:nvCxnSpPr>
        <p:spPr bwMode="auto">
          <a:xfrm rot="5400000">
            <a:off x="2569099" y="2276888"/>
            <a:ext cx="1610357" cy="261134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5237" name="AutoShape 8"/>
          <p:cNvCxnSpPr>
            <a:cxnSpLocks noChangeShapeType="1"/>
          </p:cNvCxnSpPr>
          <p:nvPr/>
        </p:nvCxnSpPr>
        <p:spPr bwMode="auto">
          <a:xfrm rot="16200000" flipH="1">
            <a:off x="5212137" y="2259827"/>
            <a:ext cx="1608733" cy="2647098"/>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5238" name="Rectangle 4"/>
          <p:cNvSpPr>
            <a:spLocks noChangeArrowheads="1"/>
          </p:cNvSpPr>
          <p:nvPr/>
        </p:nvSpPr>
        <p:spPr bwMode="auto">
          <a:xfrm>
            <a:off x="1363367" y="37662"/>
            <a:ext cx="7400171" cy="909990"/>
          </a:xfrm>
          <a:prstGeom prst="rect">
            <a:avLst/>
          </a:prstGeom>
          <a:solidFill>
            <a:srgbClr val="00006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276" b="0">
                <a:solidFill>
                  <a:schemeClr val="bg1"/>
                </a:solidFill>
                <a:latin typeface="Times New Roman" panose="02020603050405020304" pitchFamily="18" charset="0"/>
                <a:cs typeface="Times New Roman" panose="02020603050405020304" pitchFamily="18" charset="0"/>
              </a:rPr>
              <a:t>TEKDÜZEN MUHASEBE SİSTEMİ</a:t>
            </a:r>
          </a:p>
        </p:txBody>
      </p:sp>
      <p:sp>
        <p:nvSpPr>
          <p:cNvPr id="18" name="AutoShape 3"/>
          <p:cNvSpPr>
            <a:spLocks noChangeArrowheads="1"/>
          </p:cNvSpPr>
          <p:nvPr/>
        </p:nvSpPr>
        <p:spPr bwMode="auto">
          <a:xfrm>
            <a:off x="5175571" y="4387745"/>
            <a:ext cx="3704960" cy="2284726"/>
          </a:xfrm>
          <a:prstGeom prst="bevel">
            <a:avLst>
              <a:gd name="adj" fmla="val 12500"/>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tr-TR" altLang="tr-TR" sz="3685" dirty="0">
                <a:effectLst>
                  <a:outerShdw blurRad="38100" dist="38100" dir="2700000" algn="tl">
                    <a:srgbClr val="FFFFFF"/>
                  </a:outerShdw>
                </a:effectLst>
              </a:rPr>
              <a:t>VUK</a:t>
            </a:r>
          </a:p>
          <a:p>
            <a:pPr algn="ctr">
              <a:defRPr/>
            </a:pPr>
            <a:r>
              <a:rPr lang="tr-TR" altLang="tr-TR" sz="3685" dirty="0">
                <a:effectLst>
                  <a:outerShdw blurRad="38100" dist="38100" dir="2700000" algn="tl">
                    <a:srgbClr val="FFFFFF"/>
                  </a:outerShdw>
                </a:effectLst>
              </a:rPr>
              <a:t>MD 172</a:t>
            </a:r>
            <a:endParaRPr lang="tr-TR" altLang="tr-TR" sz="3685" dirty="0"/>
          </a:p>
        </p:txBody>
      </p:sp>
      <p:sp>
        <p:nvSpPr>
          <p:cNvPr id="95240"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35956" eaLnBrk="1" hangingPunct="1">
              <a:spcBef>
                <a:spcPct val="0"/>
              </a:spcBef>
              <a:buNone/>
            </a:pPr>
            <a:r>
              <a:rPr lang="tr-TR" altLang="tr-TR" sz="2866">
                <a:solidFill>
                  <a:schemeClr val="bg1"/>
                </a:solidFill>
                <a:latin typeface="Times New Roman" panose="02020603050405020304" pitchFamily="18" charset="0"/>
                <a:cs typeface="Times New Roman" panose="02020603050405020304" pitchFamily="18" charset="0"/>
              </a:rPr>
              <a:t>MUHASEBE UYGULAMALARINDA </a:t>
            </a:r>
          </a:p>
          <a:p>
            <a:pPr algn="ctr" defTabSz="935956" eaLnBrk="1" hangingPunct="1">
              <a:spcBef>
                <a:spcPct val="0"/>
              </a:spcBef>
              <a:buNone/>
            </a:pPr>
            <a:r>
              <a:rPr lang="tr-TR" altLang="tr-TR" sz="2866">
                <a:solidFill>
                  <a:schemeClr val="bg1"/>
                </a:solidFill>
                <a:latin typeface="Times New Roman" panose="02020603050405020304" pitchFamily="18" charset="0"/>
                <a:cs typeface="Times New Roman" panose="02020603050405020304" pitchFamily="18" charset="0"/>
              </a:rPr>
              <a:t>USUL İNCELEMELERİ</a:t>
            </a:r>
            <a:endParaRPr lang="tr-TR" altLang="tr-TR" sz="2866" b="0">
              <a:solidFill>
                <a:schemeClr val="bg1"/>
              </a:solidFill>
              <a:latin typeface="Times New Roman" panose="02020603050405020304" pitchFamily="18" charset="0"/>
            </a:endParaRPr>
          </a:p>
        </p:txBody>
      </p:sp>
      <p:sp>
        <p:nvSpPr>
          <p:cNvPr id="2" name="Metin kutusu 1"/>
          <p:cNvSpPr txBox="1"/>
          <p:nvPr/>
        </p:nvSpPr>
        <p:spPr>
          <a:xfrm>
            <a:off x="1363368" y="1113405"/>
            <a:ext cx="6633179" cy="1384354"/>
          </a:xfrm>
          <a:prstGeom prst="rect">
            <a:avLst/>
          </a:prstGeom>
          <a:noFill/>
        </p:spPr>
        <p:txBody>
          <a:bodyPr>
            <a:spAutoFit/>
          </a:bodyPr>
          <a:lstStyle/>
          <a:p>
            <a:pPr>
              <a:defRPr/>
            </a:pPr>
            <a:r>
              <a:rPr lang="tr-TR" altLang="tr-TR" sz="4094" b="0" dirty="0">
                <a:effectLst>
                  <a:outerShdw blurRad="38100" dist="38100" dir="2700000" algn="tl">
                    <a:srgbClr val="000000"/>
                  </a:outerShdw>
                </a:effectLst>
              </a:rPr>
              <a:t>MUHASEBE DEFTERLERİ</a:t>
            </a:r>
          </a:p>
          <a:p>
            <a:pPr>
              <a:defRPr/>
            </a:pPr>
            <a:endParaRPr lang="tr-TR" sz="4094" dirty="0"/>
          </a:p>
        </p:txBody>
      </p:sp>
    </p:spTree>
  </p:cSld>
  <p:clrMapOvr>
    <a:masterClrMapping/>
  </p:clrMapOvr>
  <p:transition advClick="0" advTm="4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5"/>
          <p:cNvSpPr>
            <a:spLocks noGrp="1"/>
          </p:cNvSpPr>
          <p:nvPr>
            <p:ph type="title"/>
          </p:nvPr>
        </p:nvSpPr>
        <p:spPr>
          <a:xfrm>
            <a:off x="1288617" y="200166"/>
            <a:ext cx="7887666" cy="932740"/>
          </a:xfrm>
        </p:spPr>
        <p:txBody>
          <a:bodyPr/>
          <a:lstStyle/>
          <a:p>
            <a:pPr algn="l"/>
            <a:r>
              <a:rPr lang="tr-TR" altLang="tr-TR" sz="2457" b="1">
                <a:latin typeface="Times New Roman" panose="02020603050405020304" pitchFamily="18" charset="0"/>
                <a:cs typeface="Times New Roman" panose="02020603050405020304" pitchFamily="18" charset="0"/>
              </a:rPr>
              <a:t>VERGİ İNCELEMELERİ</a:t>
            </a:r>
          </a:p>
        </p:txBody>
      </p:sp>
      <p:sp>
        <p:nvSpPr>
          <p:cNvPr id="5" name="4 Veri Yer Tutucusu"/>
          <p:cNvSpPr>
            <a:spLocks noGrp="1"/>
          </p:cNvSpPr>
          <p:nvPr>
            <p:ph type="dt" sz="quarter" idx="10"/>
          </p:nvPr>
        </p:nvSpPr>
        <p:spPr/>
        <p:txBody>
          <a:bodyPr/>
          <a:lstStyle/>
          <a:p>
            <a:pPr>
              <a:defRPr/>
            </a:pPr>
            <a:fld id="{710D5963-8B25-403B-BD1F-B7ED748C0909}" type="datetime4">
              <a:rPr lang="tr-TR" smtClean="0"/>
              <a:pPr>
                <a:defRPr/>
              </a:pPr>
              <a:t>20 Kasım 2015</a:t>
            </a:fld>
            <a:endParaRPr lang="en-US" dirty="0"/>
          </a:p>
        </p:txBody>
      </p:sp>
      <p:sp>
        <p:nvSpPr>
          <p:cNvPr id="3994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3C84AA8E-CA6A-4520-B01B-005CF6BBC066}" type="slidenum">
              <a:rPr lang="en-US" altLang="tr-TR" sz="1228">
                <a:solidFill>
                  <a:srgbClr val="898989"/>
                </a:solidFill>
              </a:rPr>
              <a:pPr>
                <a:spcBef>
                  <a:spcPct val="0"/>
                </a:spcBef>
                <a:buFontTx/>
                <a:buNone/>
              </a:pPr>
              <a:t>3</a:t>
            </a:fld>
            <a:endParaRPr lang="en-US" altLang="tr-TR" sz="1228">
              <a:solidFill>
                <a:srgbClr val="898989"/>
              </a:solidFill>
            </a:endParaRPr>
          </a:p>
        </p:txBody>
      </p:sp>
      <p:sp>
        <p:nvSpPr>
          <p:cNvPr id="39941" name="2 İçerik Yer Tutucusu"/>
          <p:cNvSpPr>
            <a:spLocks noGrp="1"/>
          </p:cNvSpPr>
          <p:nvPr>
            <p:ph idx="4294967295"/>
          </p:nvPr>
        </p:nvSpPr>
        <p:spPr>
          <a:xfrm>
            <a:off x="428995" y="1605775"/>
            <a:ext cx="8423910" cy="4632826"/>
          </a:xfrm>
        </p:spPr>
        <p:txBody>
          <a:bodyPr/>
          <a:lstStyle/>
          <a:p>
            <a:pPr marL="1100075" indent="-1100075">
              <a:buNone/>
            </a:pPr>
            <a:r>
              <a:rPr lang="tr-TR" altLang="tr-TR" sz="2457" b="1">
                <a:latin typeface="Times New Roman" panose="02020603050405020304" pitchFamily="18" charset="0"/>
                <a:cs typeface="Times New Roman" panose="02020603050405020304" pitchFamily="18" charset="0"/>
              </a:rPr>
              <a:t>	</a:t>
            </a:r>
            <a:r>
              <a:rPr lang="tr-TR" altLang="tr-TR" sz="2457" b="1" u="sng">
                <a:latin typeface="Times New Roman" panose="02020603050405020304" pitchFamily="18" charset="0"/>
                <a:cs typeface="Times New Roman" panose="02020603050405020304" pitchFamily="18" charset="0"/>
              </a:rPr>
              <a:t>Yıllar itibari ile vergi incelemesine tabi tutulan mükellef sayısı			:</a:t>
            </a:r>
          </a:p>
          <a:p>
            <a:pPr marL="1100075" indent="-1100075">
              <a:buNone/>
            </a:pPr>
            <a:endParaRPr lang="tr-TR" altLang="tr-TR" sz="2457" b="1" u="sng">
              <a:latin typeface="Times New Roman" panose="02020603050405020304" pitchFamily="18" charset="0"/>
              <a:cs typeface="Times New Roman" panose="02020603050405020304" pitchFamily="18" charset="0"/>
            </a:endParaRPr>
          </a:p>
          <a:p>
            <a:pPr marL="1100075" indent="-1100075">
              <a:buNone/>
            </a:pPr>
            <a:endParaRPr lang="tr-TR" altLang="tr-TR" sz="2457">
              <a:latin typeface="Times New Roman" panose="02020603050405020304" pitchFamily="18" charset="0"/>
              <a:cs typeface="Times New Roman" panose="02020603050405020304" pitchFamily="18" charset="0"/>
            </a:endParaRPr>
          </a:p>
        </p:txBody>
      </p:sp>
      <p:sp>
        <p:nvSpPr>
          <p:cNvPr id="2" name="Sağ Ok 1"/>
          <p:cNvSpPr/>
          <p:nvPr/>
        </p:nvSpPr>
        <p:spPr>
          <a:xfrm>
            <a:off x="1486865" y="2470266"/>
            <a:ext cx="6854177" cy="3768335"/>
          </a:xfrm>
          <a:prstGeom prst="rightArrow">
            <a:avLst>
              <a:gd name="adj1" fmla="val 50000"/>
              <a:gd name="adj2" fmla="val 4825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tr-TR" sz="4094" dirty="0"/>
          </a:p>
        </p:txBody>
      </p:sp>
      <p:graphicFrame>
        <p:nvGraphicFramePr>
          <p:cNvPr id="8" name="Tablo 7"/>
          <p:cNvGraphicFramePr>
            <a:graphicFrameLocks noGrp="1"/>
          </p:cNvGraphicFramePr>
          <p:nvPr/>
        </p:nvGraphicFramePr>
        <p:xfrm>
          <a:off x="1732231" y="3649999"/>
          <a:ext cx="5749188" cy="1400736"/>
        </p:xfrm>
        <a:graphic>
          <a:graphicData uri="http://schemas.openxmlformats.org/drawingml/2006/table">
            <a:tbl>
              <a:tblPr firstRow="1" bandRow="1">
                <a:tableStyleId>{5C22544A-7EE6-4342-B048-85BDC9FD1C3A}</a:tableStyleId>
              </a:tblPr>
              <a:tblGrid>
                <a:gridCol w="1437297"/>
                <a:gridCol w="1437297"/>
                <a:gridCol w="1437297"/>
                <a:gridCol w="1437297"/>
              </a:tblGrid>
              <a:tr h="700368">
                <a:tc>
                  <a:txBody>
                    <a:bodyPr/>
                    <a:lstStyle/>
                    <a:p>
                      <a:pPr algn="ctr"/>
                      <a:r>
                        <a:rPr lang="tr-TR" sz="2500" dirty="0" smtClean="0">
                          <a:latin typeface="Times New Roman" panose="02020603050405020304" pitchFamily="18" charset="0"/>
                          <a:cs typeface="Times New Roman" panose="02020603050405020304" pitchFamily="18" charset="0"/>
                        </a:rPr>
                        <a:t>2011</a:t>
                      </a:r>
                      <a:endParaRPr lang="tr-TR" sz="2500" dirty="0">
                        <a:latin typeface="Times New Roman" panose="02020603050405020304" pitchFamily="18" charset="0"/>
                        <a:cs typeface="Times New Roman" panose="02020603050405020304" pitchFamily="18" charset="0"/>
                      </a:endParaRPr>
                    </a:p>
                  </a:txBody>
                  <a:tcPr marL="93598" marR="93598" marT="46809" marB="46809"/>
                </a:tc>
                <a:tc>
                  <a:txBody>
                    <a:bodyPr/>
                    <a:lstStyle/>
                    <a:p>
                      <a:pPr algn="ctr"/>
                      <a:r>
                        <a:rPr lang="tr-TR" sz="2500" dirty="0" smtClean="0">
                          <a:latin typeface="Times New Roman" panose="02020603050405020304" pitchFamily="18" charset="0"/>
                          <a:cs typeface="Times New Roman" panose="02020603050405020304" pitchFamily="18" charset="0"/>
                        </a:rPr>
                        <a:t>2012</a:t>
                      </a:r>
                      <a:endParaRPr lang="tr-TR" sz="2500" dirty="0">
                        <a:latin typeface="Times New Roman" panose="02020603050405020304" pitchFamily="18" charset="0"/>
                        <a:cs typeface="Times New Roman" panose="02020603050405020304" pitchFamily="18" charset="0"/>
                      </a:endParaRPr>
                    </a:p>
                  </a:txBody>
                  <a:tcPr marL="93598" marR="93598" marT="46809" marB="46809"/>
                </a:tc>
                <a:tc>
                  <a:txBody>
                    <a:bodyPr/>
                    <a:lstStyle/>
                    <a:p>
                      <a:pPr algn="ctr"/>
                      <a:r>
                        <a:rPr lang="tr-TR" sz="2500" dirty="0" smtClean="0">
                          <a:latin typeface="Times New Roman" panose="02020603050405020304" pitchFamily="18" charset="0"/>
                          <a:cs typeface="Times New Roman" panose="02020603050405020304" pitchFamily="18" charset="0"/>
                        </a:rPr>
                        <a:t>2013</a:t>
                      </a:r>
                      <a:endParaRPr lang="tr-TR" sz="2500" dirty="0">
                        <a:latin typeface="Times New Roman" panose="02020603050405020304" pitchFamily="18" charset="0"/>
                        <a:cs typeface="Times New Roman" panose="02020603050405020304" pitchFamily="18" charset="0"/>
                      </a:endParaRPr>
                    </a:p>
                  </a:txBody>
                  <a:tcPr marL="93598" marR="93598" marT="46809" marB="46809"/>
                </a:tc>
                <a:tc>
                  <a:txBody>
                    <a:bodyPr/>
                    <a:lstStyle/>
                    <a:p>
                      <a:pPr algn="ctr"/>
                      <a:r>
                        <a:rPr lang="tr-TR" sz="2500" dirty="0" smtClean="0">
                          <a:latin typeface="Times New Roman" panose="02020603050405020304" pitchFamily="18" charset="0"/>
                          <a:cs typeface="Times New Roman" panose="02020603050405020304" pitchFamily="18" charset="0"/>
                        </a:rPr>
                        <a:t>2014</a:t>
                      </a:r>
                      <a:endParaRPr lang="tr-TR" sz="2500" dirty="0">
                        <a:latin typeface="Times New Roman" panose="02020603050405020304" pitchFamily="18" charset="0"/>
                        <a:cs typeface="Times New Roman" panose="02020603050405020304" pitchFamily="18" charset="0"/>
                      </a:endParaRPr>
                    </a:p>
                  </a:txBody>
                  <a:tcPr marL="93598" marR="93598" marT="46809" marB="46809"/>
                </a:tc>
              </a:tr>
              <a:tr h="700368">
                <a:tc>
                  <a:txBody>
                    <a:bodyPr/>
                    <a:lstStyle/>
                    <a:p>
                      <a:pPr algn="ctr"/>
                      <a:r>
                        <a:rPr lang="tr-TR" sz="2500" dirty="0" smtClean="0">
                          <a:latin typeface="Times New Roman" panose="02020603050405020304" pitchFamily="18" charset="0"/>
                          <a:cs typeface="Times New Roman" panose="02020603050405020304" pitchFamily="18" charset="0"/>
                        </a:rPr>
                        <a:t>16.267</a:t>
                      </a:r>
                      <a:endParaRPr lang="tr-TR" sz="2500" dirty="0">
                        <a:latin typeface="Times New Roman" panose="02020603050405020304" pitchFamily="18" charset="0"/>
                        <a:cs typeface="Times New Roman" panose="02020603050405020304" pitchFamily="18" charset="0"/>
                      </a:endParaRPr>
                    </a:p>
                  </a:txBody>
                  <a:tcPr marL="93598" marR="93598" marT="46809" marB="46809">
                    <a:solidFill>
                      <a:schemeClr val="accent6"/>
                    </a:solidFill>
                  </a:tcPr>
                </a:tc>
                <a:tc>
                  <a:txBody>
                    <a:bodyPr/>
                    <a:lstStyle/>
                    <a:p>
                      <a:pPr algn="ctr"/>
                      <a:r>
                        <a:rPr lang="tr-TR" sz="2500" dirty="0" smtClean="0">
                          <a:latin typeface="Times New Roman" panose="02020603050405020304" pitchFamily="18" charset="0"/>
                          <a:cs typeface="Times New Roman" panose="02020603050405020304" pitchFamily="18" charset="0"/>
                        </a:rPr>
                        <a:t>46.835</a:t>
                      </a:r>
                      <a:endParaRPr lang="tr-TR" sz="2500" dirty="0">
                        <a:latin typeface="Times New Roman" panose="02020603050405020304" pitchFamily="18" charset="0"/>
                        <a:cs typeface="Times New Roman" panose="02020603050405020304" pitchFamily="18" charset="0"/>
                      </a:endParaRPr>
                    </a:p>
                  </a:txBody>
                  <a:tcPr marL="93598" marR="93598" marT="46809" marB="46809">
                    <a:solidFill>
                      <a:schemeClr val="accent6"/>
                    </a:solidFill>
                  </a:tcPr>
                </a:tc>
                <a:tc>
                  <a:txBody>
                    <a:bodyPr/>
                    <a:lstStyle/>
                    <a:p>
                      <a:pPr algn="ctr"/>
                      <a:r>
                        <a:rPr lang="tr-TR" sz="2500" dirty="0" smtClean="0">
                          <a:latin typeface="Times New Roman" panose="02020603050405020304" pitchFamily="18" charset="0"/>
                          <a:cs typeface="Times New Roman" panose="02020603050405020304" pitchFamily="18" charset="0"/>
                        </a:rPr>
                        <a:t>73.286</a:t>
                      </a:r>
                      <a:endParaRPr lang="tr-TR" sz="2500" dirty="0">
                        <a:latin typeface="Times New Roman" panose="02020603050405020304" pitchFamily="18" charset="0"/>
                        <a:cs typeface="Times New Roman" panose="02020603050405020304" pitchFamily="18" charset="0"/>
                      </a:endParaRPr>
                    </a:p>
                  </a:txBody>
                  <a:tcPr marL="93598" marR="93598" marT="46809" marB="46809">
                    <a:solidFill>
                      <a:schemeClr val="accent6"/>
                    </a:solidFill>
                  </a:tcPr>
                </a:tc>
                <a:tc>
                  <a:txBody>
                    <a:bodyPr/>
                    <a:lstStyle/>
                    <a:p>
                      <a:pPr algn="ctr"/>
                      <a:r>
                        <a:rPr lang="tr-TR" sz="2500" dirty="0" smtClean="0">
                          <a:latin typeface="Times New Roman" panose="02020603050405020304" pitchFamily="18" charset="0"/>
                          <a:cs typeface="Times New Roman" panose="02020603050405020304" pitchFamily="18" charset="0"/>
                        </a:rPr>
                        <a:t>65.063</a:t>
                      </a:r>
                      <a:endParaRPr lang="tr-TR" sz="2500" dirty="0">
                        <a:latin typeface="Times New Roman" panose="02020603050405020304" pitchFamily="18" charset="0"/>
                        <a:cs typeface="Times New Roman" panose="02020603050405020304" pitchFamily="18" charset="0"/>
                      </a:endParaRPr>
                    </a:p>
                  </a:txBody>
                  <a:tcPr marL="93598" marR="93598" marT="46809" marB="46809">
                    <a:solidFill>
                      <a:schemeClr val="accent6"/>
                    </a:solidFill>
                  </a:tcPr>
                </a:tc>
              </a:tr>
            </a:tbl>
          </a:graphicData>
        </a:graphic>
      </p:graphicFrame>
    </p:spTree>
  </p:cSld>
  <p:clrMapOvr>
    <a:masterClrMapping/>
  </p:clrMapOvr>
  <p:transition advClick="0" advTm="4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Unvan 1"/>
          <p:cNvSpPr>
            <a:spLocks noGrp="1"/>
          </p:cNvSpPr>
          <p:nvPr>
            <p:ph type="title" idx="4294967295"/>
          </p:nvPr>
        </p:nvSpPr>
        <p:spPr>
          <a:xfrm>
            <a:off x="643493" y="-183336"/>
            <a:ext cx="8471035" cy="1356861"/>
          </a:xfrm>
        </p:spPr>
        <p:txBody>
          <a:bodyPr/>
          <a:lstStyle/>
          <a:p>
            <a:pPr eaLnBrk="1" hangingPunct="1"/>
            <a:r>
              <a:rPr lang="tr-TR" altLang="tr-TR" sz="3685"/>
              <a:t>DEFTER VE BELGELERİ SAKLAMA ZORUNLULUĞU</a:t>
            </a:r>
          </a:p>
        </p:txBody>
      </p:sp>
      <p:graphicFrame>
        <p:nvGraphicFramePr>
          <p:cNvPr id="4" name="İçerik Yer Tutucusu 3"/>
          <p:cNvGraphicFramePr>
            <a:graphicFrameLocks noGrp="1"/>
          </p:cNvGraphicFramePr>
          <p:nvPr>
            <p:ph idx="4294967295"/>
          </p:nvPr>
        </p:nvGraphicFramePr>
        <p:xfrm>
          <a:off x="1508685" y="996994"/>
          <a:ext cx="8459660" cy="5616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728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 y="4299991"/>
            <a:ext cx="2738097" cy="231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1387735" y="37663"/>
            <a:ext cx="7632544" cy="908365"/>
          </a:xfrm>
          <a:prstGeom prst="rect">
            <a:avLst/>
          </a:prstGeom>
          <a:solidFill>
            <a:srgbClr val="2A1C7D"/>
          </a:solidFill>
          <a:ln w="9525">
            <a:solidFill>
              <a:schemeClr val="tx1"/>
            </a:solidFill>
            <a:miter lim="800000"/>
            <a:headEnd/>
            <a:tailEnd/>
          </a:ln>
        </p:spPr>
        <p:txBody>
          <a:bodyPr wrap="none" anchor="ctr"/>
          <a:lstStyle/>
          <a:p>
            <a:pPr algn="ctr">
              <a:defRPr/>
            </a:pPr>
            <a:r>
              <a:rPr lang="tr-TR" altLang="tr-TR" sz="2866" b="0" dirty="0">
                <a:solidFill>
                  <a:schemeClr val="bg1"/>
                </a:solidFill>
                <a:effectLst>
                  <a:outerShdw blurRad="38100" dist="38100" dir="2700000" algn="tl">
                    <a:srgbClr val="000000"/>
                  </a:outerShdw>
                </a:effectLst>
              </a:rPr>
              <a:t>DEFTER VE BELGELERİ SAKLAMA</a:t>
            </a:r>
          </a:p>
        </p:txBody>
      </p:sp>
      <p:sp>
        <p:nvSpPr>
          <p:cNvPr id="97286"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35956" eaLnBrk="1" hangingPunct="1">
              <a:spcBef>
                <a:spcPct val="0"/>
              </a:spcBef>
              <a:buNone/>
            </a:pPr>
            <a:r>
              <a:rPr lang="tr-TR" altLang="tr-TR" sz="2866">
                <a:solidFill>
                  <a:schemeClr val="bg1"/>
                </a:solidFill>
                <a:latin typeface="Times New Roman" panose="02020603050405020304" pitchFamily="18" charset="0"/>
                <a:cs typeface="Times New Roman" panose="02020603050405020304" pitchFamily="18" charset="0"/>
              </a:rPr>
              <a:t>MUHASEBE UYGULAMALARINDA </a:t>
            </a:r>
          </a:p>
          <a:p>
            <a:pPr algn="ctr" defTabSz="935956" eaLnBrk="1" hangingPunct="1">
              <a:spcBef>
                <a:spcPct val="0"/>
              </a:spcBef>
              <a:buNone/>
            </a:pPr>
            <a:r>
              <a:rPr lang="tr-TR" altLang="tr-TR" sz="2866">
                <a:solidFill>
                  <a:schemeClr val="bg1"/>
                </a:solidFill>
                <a:latin typeface="Times New Roman" panose="02020603050405020304" pitchFamily="18" charset="0"/>
                <a:cs typeface="Times New Roman" panose="02020603050405020304" pitchFamily="18" charset="0"/>
              </a:rPr>
              <a:t>USUL İNCELEMELERİ</a:t>
            </a:r>
            <a:endParaRPr lang="tr-TR" altLang="tr-TR" sz="2866" b="0">
              <a:solidFill>
                <a:schemeClr val="bg1"/>
              </a:solidFill>
              <a:latin typeface="Times New Roman" panose="02020603050405020304" pitchFamily="18" charset="0"/>
            </a:endParaRPr>
          </a:p>
        </p:txBody>
      </p:sp>
      <p:sp>
        <p:nvSpPr>
          <p:cNvPr id="74759" name="8 İçerik Yer Tutucusu"/>
          <p:cNvSpPr>
            <a:spLocks noGrp="1"/>
          </p:cNvSpPr>
          <p:nvPr>
            <p:ph idx="1"/>
          </p:nvPr>
        </p:nvSpPr>
        <p:spPr>
          <a:xfrm>
            <a:off x="467995" y="1223899"/>
            <a:ext cx="8423910" cy="4965947"/>
          </a:xfrm>
        </p:spPr>
        <p:txBody>
          <a:bodyPr/>
          <a:lstStyle/>
          <a:p>
            <a:pPr marL="0" indent="0">
              <a:buNone/>
              <a:defRPr/>
            </a:pPr>
            <a:r>
              <a:rPr lang="tr-TR" altLang="tr-TR" sz="2457" dirty="0">
                <a:effectLst>
                  <a:outerShdw blurRad="38100" dist="38100" dir="2700000" algn="tl">
                    <a:srgbClr val="000000"/>
                  </a:outerShdw>
                </a:effectLst>
              </a:rPr>
              <a:t>DEFTER VE BELGELERİ SAKLAMA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387735" y="37663"/>
            <a:ext cx="7632544" cy="908365"/>
          </a:xfrm>
          <a:prstGeom prst="rect">
            <a:avLst/>
          </a:prstGeom>
          <a:solidFill>
            <a:srgbClr val="2A1C7D"/>
          </a:solidFill>
          <a:ln w="9525">
            <a:solidFill>
              <a:schemeClr val="tx1"/>
            </a:solidFill>
            <a:miter lim="800000"/>
            <a:headEnd/>
            <a:tailEnd/>
          </a:ln>
        </p:spPr>
        <p:txBody>
          <a:bodyPr wrap="none" anchor="ctr"/>
          <a:lstStyle/>
          <a:p>
            <a:pPr algn="ctr">
              <a:defRPr/>
            </a:pPr>
            <a:r>
              <a:rPr lang="tr-TR" altLang="tr-TR" sz="2866" b="0" dirty="0">
                <a:solidFill>
                  <a:schemeClr val="bg1"/>
                </a:solidFill>
                <a:effectLst>
                  <a:outerShdw blurRad="38100" dist="38100" dir="2700000" algn="tl">
                    <a:srgbClr val="000000"/>
                  </a:outerShdw>
                </a:effectLst>
              </a:rPr>
              <a:t>DEFTER VE BELGELERİ SAKLAMA</a:t>
            </a:r>
          </a:p>
        </p:txBody>
      </p:sp>
      <p:sp>
        <p:nvSpPr>
          <p:cNvPr id="99331"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35956" eaLnBrk="1" hangingPunct="1">
              <a:spcBef>
                <a:spcPct val="0"/>
              </a:spcBef>
              <a:buNone/>
            </a:pPr>
            <a:r>
              <a:rPr lang="tr-TR" altLang="tr-TR" sz="2866">
                <a:solidFill>
                  <a:schemeClr val="bg1"/>
                </a:solidFill>
                <a:latin typeface="Times New Roman" panose="02020603050405020304" pitchFamily="18" charset="0"/>
                <a:cs typeface="Times New Roman" panose="02020603050405020304" pitchFamily="18" charset="0"/>
              </a:rPr>
              <a:t>MUHASEBE UYGULAMALARINDA </a:t>
            </a:r>
          </a:p>
          <a:p>
            <a:pPr algn="ctr" defTabSz="935956" eaLnBrk="1" hangingPunct="1">
              <a:spcBef>
                <a:spcPct val="0"/>
              </a:spcBef>
              <a:buNone/>
            </a:pPr>
            <a:r>
              <a:rPr lang="tr-TR" altLang="tr-TR" sz="2866">
                <a:solidFill>
                  <a:schemeClr val="bg1"/>
                </a:solidFill>
                <a:latin typeface="Times New Roman" panose="02020603050405020304" pitchFamily="18" charset="0"/>
                <a:cs typeface="Times New Roman" panose="02020603050405020304" pitchFamily="18" charset="0"/>
              </a:rPr>
              <a:t>USUL İNCELEMELERİ</a:t>
            </a:r>
            <a:endParaRPr lang="tr-TR" altLang="tr-TR" sz="2866" b="0">
              <a:solidFill>
                <a:schemeClr val="bg1"/>
              </a:solidFill>
              <a:latin typeface="Times New Roman" panose="02020603050405020304" pitchFamily="18" charset="0"/>
            </a:endParaRPr>
          </a:p>
        </p:txBody>
      </p:sp>
      <p:sp>
        <p:nvSpPr>
          <p:cNvPr id="2" name="İçerik Yer Tutucusu 1"/>
          <p:cNvSpPr>
            <a:spLocks noGrp="1"/>
          </p:cNvSpPr>
          <p:nvPr>
            <p:ph idx="1"/>
          </p:nvPr>
        </p:nvSpPr>
        <p:spPr>
          <a:xfrm>
            <a:off x="994491" y="1339278"/>
            <a:ext cx="7825916" cy="4632826"/>
          </a:xfrm>
        </p:spPr>
        <p:txBody>
          <a:bodyPr/>
          <a:lstStyle/>
          <a:p>
            <a:pPr marL="0" indent="0">
              <a:spcBef>
                <a:spcPts val="614"/>
              </a:spcBef>
              <a:spcAft>
                <a:spcPts val="1228"/>
              </a:spcAft>
              <a:buNone/>
              <a:defRPr/>
            </a:pPr>
            <a:r>
              <a:rPr lang="tr-TR" altLang="tr-TR" sz="2457" dirty="0">
                <a:effectLst>
                  <a:outerShdw blurRad="38100" dist="38100" dir="2700000" algn="tl">
                    <a:srgbClr val="000000"/>
                  </a:outerShdw>
                </a:effectLst>
              </a:rPr>
              <a:t>      DEFTER VE BELGELERİ SAKLAMA</a:t>
            </a:r>
            <a:endParaRPr lang="tr-TR" sz="2457" dirty="0"/>
          </a:p>
          <a:p>
            <a:pPr>
              <a:spcBef>
                <a:spcPts val="614"/>
              </a:spcBef>
              <a:spcAft>
                <a:spcPts val="1228"/>
              </a:spcAft>
              <a:buFont typeface="Wingdings" panose="05000000000000000000" pitchFamily="2" charset="2"/>
              <a:buChar char="Ø"/>
              <a:defRPr/>
            </a:pPr>
            <a:r>
              <a:rPr lang="tr-TR" sz="2457" dirty="0"/>
              <a:t>Birden fazla takvim yılına sirayet eden inşaat ve onarma işlerinde biten yılın,</a:t>
            </a:r>
          </a:p>
          <a:p>
            <a:pPr>
              <a:spcBef>
                <a:spcPts val="614"/>
              </a:spcBef>
              <a:spcAft>
                <a:spcPts val="1228"/>
              </a:spcAft>
              <a:buFont typeface="Wingdings" panose="05000000000000000000" pitchFamily="2" charset="2"/>
              <a:buChar char="Ø"/>
              <a:defRPr/>
            </a:pPr>
            <a:r>
              <a:rPr lang="tr-TR" sz="2457" dirty="0"/>
              <a:t>Geçmiş yıllarla ilgili zararların, mahsup edildiği yılın</a:t>
            </a:r>
          </a:p>
          <a:p>
            <a:pPr>
              <a:spcBef>
                <a:spcPts val="614"/>
              </a:spcBef>
              <a:spcAft>
                <a:spcPts val="1228"/>
              </a:spcAft>
              <a:buFont typeface="Wingdings" panose="05000000000000000000" pitchFamily="2" charset="2"/>
              <a:buChar char="Ø"/>
              <a:defRPr/>
            </a:pPr>
            <a:r>
              <a:rPr lang="tr-TR" sz="2457" dirty="0"/>
              <a:t>Amortismana tabi varlıkların itfa edildiği yılın,</a:t>
            </a:r>
          </a:p>
          <a:p>
            <a:pPr>
              <a:spcBef>
                <a:spcPts val="614"/>
              </a:spcBef>
              <a:spcAft>
                <a:spcPts val="1228"/>
              </a:spcAft>
              <a:buFont typeface="Wingdings" panose="05000000000000000000" pitchFamily="2" charset="2"/>
              <a:buChar char="Ø"/>
              <a:defRPr/>
            </a:pPr>
            <a:r>
              <a:rPr lang="tr-TR" sz="2457" dirty="0"/>
              <a:t>Yatırım indirimine tabi harcamaların kurum kazancından tamamen düşüldüğü yılın,</a:t>
            </a:r>
          </a:p>
          <a:p>
            <a:pPr>
              <a:spcBef>
                <a:spcPts val="614"/>
              </a:spcBef>
              <a:spcAft>
                <a:spcPts val="1228"/>
              </a:spcAft>
              <a:buFont typeface="Wingdings" panose="05000000000000000000" pitchFamily="2" charset="2"/>
              <a:buChar char="Ø"/>
              <a:defRPr/>
            </a:pPr>
            <a:r>
              <a:rPr lang="tr-TR" sz="2457" dirty="0"/>
              <a:t>Kurumlarda tasfiyenin sonuçlandığı yılın,</a:t>
            </a:r>
          </a:p>
          <a:p>
            <a:pPr marL="368858" indent="-92621">
              <a:spcBef>
                <a:spcPts val="614"/>
              </a:spcBef>
              <a:spcAft>
                <a:spcPts val="1228"/>
              </a:spcAft>
              <a:buNone/>
              <a:defRPr/>
            </a:pPr>
            <a:r>
              <a:rPr lang="tr-TR" sz="2457" dirty="0"/>
              <a:t> izleyen takvim yılın başından itibaren başlar.</a:t>
            </a:r>
          </a:p>
        </p:txBody>
      </p:sp>
      <p:pic>
        <p:nvPicPr>
          <p:cNvPr id="99333"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9299" y="4608737"/>
            <a:ext cx="1852481" cy="154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6"/>
          <p:cNvSpPr/>
          <p:nvPr/>
        </p:nvSpPr>
        <p:spPr>
          <a:xfrm>
            <a:off x="442001" y="1860899"/>
            <a:ext cx="2630847" cy="828741"/>
          </a:xfrm>
          <a:custGeom>
            <a:avLst/>
            <a:gdLst>
              <a:gd name="connsiteX0" fmla="*/ 0 w 1396413"/>
              <a:gd name="connsiteY0" fmla="*/ 139641 h 1436462"/>
              <a:gd name="connsiteX1" fmla="*/ 139641 w 1396413"/>
              <a:gd name="connsiteY1" fmla="*/ 0 h 1436462"/>
              <a:gd name="connsiteX2" fmla="*/ 1256772 w 1396413"/>
              <a:gd name="connsiteY2" fmla="*/ 0 h 1436462"/>
              <a:gd name="connsiteX3" fmla="*/ 1396413 w 1396413"/>
              <a:gd name="connsiteY3" fmla="*/ 139641 h 1436462"/>
              <a:gd name="connsiteX4" fmla="*/ 1396413 w 1396413"/>
              <a:gd name="connsiteY4" fmla="*/ 1296821 h 1436462"/>
              <a:gd name="connsiteX5" fmla="*/ 1256772 w 1396413"/>
              <a:gd name="connsiteY5" fmla="*/ 1436462 h 1436462"/>
              <a:gd name="connsiteX6" fmla="*/ 139641 w 1396413"/>
              <a:gd name="connsiteY6" fmla="*/ 1436462 h 1436462"/>
              <a:gd name="connsiteX7" fmla="*/ 0 w 1396413"/>
              <a:gd name="connsiteY7" fmla="*/ 1296821 h 1436462"/>
              <a:gd name="connsiteX8" fmla="*/ 0 w 1396413"/>
              <a:gd name="connsiteY8" fmla="*/ 139641 h 14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413" h="1436462">
                <a:moveTo>
                  <a:pt x="0" y="139641"/>
                </a:moveTo>
                <a:cubicBezTo>
                  <a:pt x="0" y="62519"/>
                  <a:pt x="62519" y="0"/>
                  <a:pt x="139641" y="0"/>
                </a:cubicBezTo>
                <a:lnTo>
                  <a:pt x="1256772" y="0"/>
                </a:lnTo>
                <a:cubicBezTo>
                  <a:pt x="1333894" y="0"/>
                  <a:pt x="1396413" y="62519"/>
                  <a:pt x="1396413" y="139641"/>
                </a:cubicBezTo>
                <a:lnTo>
                  <a:pt x="1396413" y="1296821"/>
                </a:lnTo>
                <a:cubicBezTo>
                  <a:pt x="1396413" y="1373943"/>
                  <a:pt x="1333894" y="1436462"/>
                  <a:pt x="1256772" y="1436462"/>
                </a:cubicBezTo>
                <a:lnTo>
                  <a:pt x="139641" y="1436462"/>
                </a:lnTo>
                <a:cubicBezTo>
                  <a:pt x="62519" y="1436462"/>
                  <a:pt x="0" y="1373943"/>
                  <a:pt x="0" y="1296821"/>
                </a:cubicBezTo>
                <a:lnTo>
                  <a:pt x="0" y="1396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6465" tIns="96465" rIns="96465" bIns="96465" spcCol="1270" anchor="ctr"/>
          <a:lstStyle/>
          <a:p>
            <a:pPr algn="ctr" defTabSz="636970">
              <a:lnSpc>
                <a:spcPct val="90000"/>
              </a:lnSpc>
              <a:spcAft>
                <a:spcPct val="35000"/>
              </a:spcAft>
              <a:defRPr/>
            </a:pPr>
            <a:r>
              <a:rPr lang="tr-TR" sz="1842" b="0" dirty="0"/>
              <a:t>BİRİNCİ SINIF TÜCCARLAR</a:t>
            </a:r>
            <a:r>
              <a:rPr lang="tr-TR" sz="1433" b="0" dirty="0"/>
              <a:t>,</a:t>
            </a:r>
          </a:p>
        </p:txBody>
      </p:sp>
      <p:sp>
        <p:nvSpPr>
          <p:cNvPr id="8" name="Serbest Form 7"/>
          <p:cNvSpPr/>
          <p:nvPr/>
        </p:nvSpPr>
        <p:spPr>
          <a:xfrm>
            <a:off x="3233721" y="1847898"/>
            <a:ext cx="2630847" cy="841741"/>
          </a:xfrm>
          <a:custGeom>
            <a:avLst/>
            <a:gdLst>
              <a:gd name="connsiteX0" fmla="*/ 0 w 1396413"/>
              <a:gd name="connsiteY0" fmla="*/ 139641 h 1436462"/>
              <a:gd name="connsiteX1" fmla="*/ 139641 w 1396413"/>
              <a:gd name="connsiteY1" fmla="*/ 0 h 1436462"/>
              <a:gd name="connsiteX2" fmla="*/ 1256772 w 1396413"/>
              <a:gd name="connsiteY2" fmla="*/ 0 h 1436462"/>
              <a:gd name="connsiteX3" fmla="*/ 1396413 w 1396413"/>
              <a:gd name="connsiteY3" fmla="*/ 139641 h 1436462"/>
              <a:gd name="connsiteX4" fmla="*/ 1396413 w 1396413"/>
              <a:gd name="connsiteY4" fmla="*/ 1296821 h 1436462"/>
              <a:gd name="connsiteX5" fmla="*/ 1256772 w 1396413"/>
              <a:gd name="connsiteY5" fmla="*/ 1436462 h 1436462"/>
              <a:gd name="connsiteX6" fmla="*/ 139641 w 1396413"/>
              <a:gd name="connsiteY6" fmla="*/ 1436462 h 1436462"/>
              <a:gd name="connsiteX7" fmla="*/ 0 w 1396413"/>
              <a:gd name="connsiteY7" fmla="*/ 1296821 h 1436462"/>
              <a:gd name="connsiteX8" fmla="*/ 0 w 1396413"/>
              <a:gd name="connsiteY8" fmla="*/ 139641 h 14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413" h="1436462">
                <a:moveTo>
                  <a:pt x="0" y="139641"/>
                </a:moveTo>
                <a:cubicBezTo>
                  <a:pt x="0" y="62519"/>
                  <a:pt x="62519" y="0"/>
                  <a:pt x="139641" y="0"/>
                </a:cubicBezTo>
                <a:lnTo>
                  <a:pt x="1256772" y="0"/>
                </a:lnTo>
                <a:cubicBezTo>
                  <a:pt x="1333894" y="0"/>
                  <a:pt x="1396413" y="62519"/>
                  <a:pt x="1396413" y="139641"/>
                </a:cubicBezTo>
                <a:lnTo>
                  <a:pt x="1396413" y="1296821"/>
                </a:lnTo>
                <a:cubicBezTo>
                  <a:pt x="1396413" y="1373943"/>
                  <a:pt x="1333894" y="1436462"/>
                  <a:pt x="1256772" y="1436462"/>
                </a:cubicBezTo>
                <a:lnTo>
                  <a:pt x="139641" y="1436462"/>
                </a:lnTo>
                <a:cubicBezTo>
                  <a:pt x="62519" y="1436462"/>
                  <a:pt x="0" y="1373943"/>
                  <a:pt x="0" y="1296821"/>
                </a:cubicBezTo>
                <a:lnTo>
                  <a:pt x="0" y="1396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6465" tIns="96465" rIns="96465" bIns="96465" spcCol="1270" anchor="ctr"/>
          <a:lstStyle/>
          <a:p>
            <a:pPr algn="ctr" defTabSz="636970">
              <a:lnSpc>
                <a:spcPct val="90000"/>
              </a:lnSpc>
              <a:spcAft>
                <a:spcPct val="35000"/>
              </a:spcAft>
              <a:defRPr/>
            </a:pPr>
            <a:r>
              <a:rPr lang="tr-TR" sz="1842" b="0" dirty="0"/>
              <a:t>İKİNCİ SINIF TÜCCARLAR</a:t>
            </a:r>
          </a:p>
        </p:txBody>
      </p:sp>
      <p:sp>
        <p:nvSpPr>
          <p:cNvPr id="9" name="Serbest Form 8"/>
          <p:cNvSpPr/>
          <p:nvPr/>
        </p:nvSpPr>
        <p:spPr>
          <a:xfrm>
            <a:off x="6004313" y="1854398"/>
            <a:ext cx="2630847" cy="828741"/>
          </a:xfrm>
          <a:custGeom>
            <a:avLst/>
            <a:gdLst>
              <a:gd name="connsiteX0" fmla="*/ 0 w 1396413"/>
              <a:gd name="connsiteY0" fmla="*/ 139641 h 1436462"/>
              <a:gd name="connsiteX1" fmla="*/ 139641 w 1396413"/>
              <a:gd name="connsiteY1" fmla="*/ 0 h 1436462"/>
              <a:gd name="connsiteX2" fmla="*/ 1256772 w 1396413"/>
              <a:gd name="connsiteY2" fmla="*/ 0 h 1436462"/>
              <a:gd name="connsiteX3" fmla="*/ 1396413 w 1396413"/>
              <a:gd name="connsiteY3" fmla="*/ 139641 h 1436462"/>
              <a:gd name="connsiteX4" fmla="*/ 1396413 w 1396413"/>
              <a:gd name="connsiteY4" fmla="*/ 1296821 h 1436462"/>
              <a:gd name="connsiteX5" fmla="*/ 1256772 w 1396413"/>
              <a:gd name="connsiteY5" fmla="*/ 1436462 h 1436462"/>
              <a:gd name="connsiteX6" fmla="*/ 139641 w 1396413"/>
              <a:gd name="connsiteY6" fmla="*/ 1436462 h 1436462"/>
              <a:gd name="connsiteX7" fmla="*/ 0 w 1396413"/>
              <a:gd name="connsiteY7" fmla="*/ 1296821 h 1436462"/>
              <a:gd name="connsiteX8" fmla="*/ 0 w 1396413"/>
              <a:gd name="connsiteY8" fmla="*/ 139641 h 14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413" h="1436462">
                <a:moveTo>
                  <a:pt x="0" y="139641"/>
                </a:moveTo>
                <a:cubicBezTo>
                  <a:pt x="0" y="62519"/>
                  <a:pt x="62519" y="0"/>
                  <a:pt x="139641" y="0"/>
                </a:cubicBezTo>
                <a:lnTo>
                  <a:pt x="1256772" y="0"/>
                </a:lnTo>
                <a:cubicBezTo>
                  <a:pt x="1333894" y="0"/>
                  <a:pt x="1396413" y="62519"/>
                  <a:pt x="1396413" y="139641"/>
                </a:cubicBezTo>
                <a:lnTo>
                  <a:pt x="1396413" y="1296821"/>
                </a:lnTo>
                <a:cubicBezTo>
                  <a:pt x="1396413" y="1373943"/>
                  <a:pt x="1333894" y="1436462"/>
                  <a:pt x="1256772" y="1436462"/>
                </a:cubicBezTo>
                <a:lnTo>
                  <a:pt x="139641" y="1436462"/>
                </a:lnTo>
                <a:cubicBezTo>
                  <a:pt x="62519" y="1436462"/>
                  <a:pt x="0" y="1373943"/>
                  <a:pt x="0" y="1296821"/>
                </a:cubicBezTo>
                <a:lnTo>
                  <a:pt x="0" y="1396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6465" tIns="96465" rIns="96465" bIns="96465" spcCol="1270" anchor="ctr"/>
          <a:lstStyle/>
          <a:p>
            <a:pPr algn="ctr" defTabSz="636970">
              <a:lnSpc>
                <a:spcPct val="90000"/>
              </a:lnSpc>
              <a:spcAft>
                <a:spcPct val="35000"/>
              </a:spcAft>
              <a:defRPr/>
            </a:pPr>
            <a:endParaRPr lang="tr-TR" sz="1842" b="0" dirty="0"/>
          </a:p>
          <a:p>
            <a:pPr algn="ctr" defTabSz="636970">
              <a:lnSpc>
                <a:spcPct val="90000"/>
              </a:lnSpc>
              <a:spcAft>
                <a:spcPct val="35000"/>
              </a:spcAft>
              <a:defRPr/>
            </a:pPr>
            <a:r>
              <a:rPr lang="tr-TR" sz="1842" b="0" dirty="0"/>
              <a:t>DEFTER TUTMAK ZORUNDA OLAN ÇİFTÇİLER</a:t>
            </a:r>
          </a:p>
          <a:p>
            <a:pPr algn="ctr" defTabSz="636970">
              <a:lnSpc>
                <a:spcPct val="90000"/>
              </a:lnSpc>
              <a:spcAft>
                <a:spcPct val="35000"/>
              </a:spcAft>
              <a:defRPr/>
            </a:pPr>
            <a:endParaRPr lang="tr-TR" sz="1433" b="0" dirty="0"/>
          </a:p>
        </p:txBody>
      </p:sp>
      <p:sp>
        <p:nvSpPr>
          <p:cNvPr id="10" name="Serbest Form 9"/>
          <p:cNvSpPr/>
          <p:nvPr/>
        </p:nvSpPr>
        <p:spPr>
          <a:xfrm>
            <a:off x="3212593" y="2865133"/>
            <a:ext cx="2630847" cy="700367"/>
          </a:xfrm>
          <a:custGeom>
            <a:avLst/>
            <a:gdLst>
              <a:gd name="connsiteX0" fmla="*/ 0 w 1396413"/>
              <a:gd name="connsiteY0" fmla="*/ 139641 h 1436462"/>
              <a:gd name="connsiteX1" fmla="*/ 139641 w 1396413"/>
              <a:gd name="connsiteY1" fmla="*/ 0 h 1436462"/>
              <a:gd name="connsiteX2" fmla="*/ 1256772 w 1396413"/>
              <a:gd name="connsiteY2" fmla="*/ 0 h 1436462"/>
              <a:gd name="connsiteX3" fmla="*/ 1396413 w 1396413"/>
              <a:gd name="connsiteY3" fmla="*/ 139641 h 1436462"/>
              <a:gd name="connsiteX4" fmla="*/ 1396413 w 1396413"/>
              <a:gd name="connsiteY4" fmla="*/ 1296821 h 1436462"/>
              <a:gd name="connsiteX5" fmla="*/ 1256772 w 1396413"/>
              <a:gd name="connsiteY5" fmla="*/ 1436462 h 1436462"/>
              <a:gd name="connsiteX6" fmla="*/ 139641 w 1396413"/>
              <a:gd name="connsiteY6" fmla="*/ 1436462 h 1436462"/>
              <a:gd name="connsiteX7" fmla="*/ 0 w 1396413"/>
              <a:gd name="connsiteY7" fmla="*/ 1296821 h 1436462"/>
              <a:gd name="connsiteX8" fmla="*/ 0 w 1396413"/>
              <a:gd name="connsiteY8" fmla="*/ 139641 h 14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413" h="1436462">
                <a:moveTo>
                  <a:pt x="0" y="139641"/>
                </a:moveTo>
                <a:cubicBezTo>
                  <a:pt x="0" y="62519"/>
                  <a:pt x="62519" y="0"/>
                  <a:pt x="139641" y="0"/>
                </a:cubicBezTo>
                <a:lnTo>
                  <a:pt x="1256772" y="0"/>
                </a:lnTo>
                <a:cubicBezTo>
                  <a:pt x="1333894" y="0"/>
                  <a:pt x="1396413" y="62519"/>
                  <a:pt x="1396413" y="139641"/>
                </a:cubicBezTo>
                <a:lnTo>
                  <a:pt x="1396413" y="1296821"/>
                </a:lnTo>
                <a:cubicBezTo>
                  <a:pt x="1396413" y="1373943"/>
                  <a:pt x="1333894" y="1436462"/>
                  <a:pt x="1256772" y="1436462"/>
                </a:cubicBezTo>
                <a:lnTo>
                  <a:pt x="139641" y="1436462"/>
                </a:lnTo>
                <a:cubicBezTo>
                  <a:pt x="62519" y="1436462"/>
                  <a:pt x="0" y="1373943"/>
                  <a:pt x="0" y="1296821"/>
                </a:cubicBezTo>
                <a:lnTo>
                  <a:pt x="0" y="1396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6465" tIns="96465" rIns="96465" bIns="96465" spcCol="1270" anchor="ctr"/>
          <a:lstStyle/>
          <a:p>
            <a:pPr algn="ctr" defTabSz="636970">
              <a:lnSpc>
                <a:spcPct val="90000"/>
              </a:lnSpc>
              <a:spcAft>
                <a:spcPct val="35000"/>
              </a:spcAft>
              <a:defRPr/>
            </a:pPr>
            <a:endParaRPr lang="tr-TR" sz="1842" b="0" dirty="0"/>
          </a:p>
          <a:p>
            <a:pPr algn="ctr" defTabSz="636970">
              <a:lnSpc>
                <a:spcPct val="90000"/>
              </a:lnSpc>
              <a:spcAft>
                <a:spcPct val="35000"/>
              </a:spcAft>
              <a:defRPr/>
            </a:pPr>
            <a:r>
              <a:rPr lang="tr-TR" sz="1842" b="0" dirty="0"/>
              <a:t>KAZANCI BASİT USULDE TESPİT EDİLENLER</a:t>
            </a:r>
          </a:p>
          <a:p>
            <a:pPr algn="ctr" defTabSz="636970">
              <a:lnSpc>
                <a:spcPct val="90000"/>
              </a:lnSpc>
              <a:spcAft>
                <a:spcPct val="35000"/>
              </a:spcAft>
              <a:defRPr/>
            </a:pPr>
            <a:endParaRPr lang="tr-TR" sz="1433" b="0" dirty="0"/>
          </a:p>
        </p:txBody>
      </p:sp>
      <p:sp>
        <p:nvSpPr>
          <p:cNvPr id="11" name="Serbest Form 10"/>
          <p:cNvSpPr/>
          <p:nvPr/>
        </p:nvSpPr>
        <p:spPr>
          <a:xfrm>
            <a:off x="5999441" y="2865133"/>
            <a:ext cx="2630847" cy="700367"/>
          </a:xfrm>
          <a:custGeom>
            <a:avLst/>
            <a:gdLst>
              <a:gd name="connsiteX0" fmla="*/ 0 w 1396413"/>
              <a:gd name="connsiteY0" fmla="*/ 139641 h 1436462"/>
              <a:gd name="connsiteX1" fmla="*/ 139641 w 1396413"/>
              <a:gd name="connsiteY1" fmla="*/ 0 h 1436462"/>
              <a:gd name="connsiteX2" fmla="*/ 1256772 w 1396413"/>
              <a:gd name="connsiteY2" fmla="*/ 0 h 1436462"/>
              <a:gd name="connsiteX3" fmla="*/ 1396413 w 1396413"/>
              <a:gd name="connsiteY3" fmla="*/ 139641 h 1436462"/>
              <a:gd name="connsiteX4" fmla="*/ 1396413 w 1396413"/>
              <a:gd name="connsiteY4" fmla="*/ 1296821 h 1436462"/>
              <a:gd name="connsiteX5" fmla="*/ 1256772 w 1396413"/>
              <a:gd name="connsiteY5" fmla="*/ 1436462 h 1436462"/>
              <a:gd name="connsiteX6" fmla="*/ 139641 w 1396413"/>
              <a:gd name="connsiteY6" fmla="*/ 1436462 h 1436462"/>
              <a:gd name="connsiteX7" fmla="*/ 0 w 1396413"/>
              <a:gd name="connsiteY7" fmla="*/ 1296821 h 1436462"/>
              <a:gd name="connsiteX8" fmla="*/ 0 w 1396413"/>
              <a:gd name="connsiteY8" fmla="*/ 139641 h 14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413" h="1436462">
                <a:moveTo>
                  <a:pt x="0" y="139641"/>
                </a:moveTo>
                <a:cubicBezTo>
                  <a:pt x="0" y="62519"/>
                  <a:pt x="62519" y="0"/>
                  <a:pt x="139641" y="0"/>
                </a:cubicBezTo>
                <a:lnTo>
                  <a:pt x="1256772" y="0"/>
                </a:lnTo>
                <a:cubicBezTo>
                  <a:pt x="1333894" y="0"/>
                  <a:pt x="1396413" y="62519"/>
                  <a:pt x="1396413" y="139641"/>
                </a:cubicBezTo>
                <a:lnTo>
                  <a:pt x="1396413" y="1296821"/>
                </a:lnTo>
                <a:cubicBezTo>
                  <a:pt x="1396413" y="1373943"/>
                  <a:pt x="1333894" y="1436462"/>
                  <a:pt x="1256772" y="1436462"/>
                </a:cubicBezTo>
                <a:lnTo>
                  <a:pt x="139641" y="1436462"/>
                </a:lnTo>
                <a:cubicBezTo>
                  <a:pt x="62519" y="1436462"/>
                  <a:pt x="0" y="1373943"/>
                  <a:pt x="0" y="1296821"/>
                </a:cubicBezTo>
                <a:lnTo>
                  <a:pt x="0" y="1396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6465" tIns="96465" rIns="96465" bIns="96465" spcCol="1270" anchor="ctr"/>
          <a:lstStyle/>
          <a:p>
            <a:pPr algn="ctr" defTabSz="636970">
              <a:lnSpc>
                <a:spcPct val="90000"/>
              </a:lnSpc>
              <a:spcAft>
                <a:spcPct val="35000"/>
              </a:spcAft>
              <a:defRPr/>
            </a:pPr>
            <a:r>
              <a:rPr lang="tr-TR" sz="1842" b="0" dirty="0"/>
              <a:t>VERGİDEN MUAF ESNAFIN </a:t>
            </a:r>
          </a:p>
        </p:txBody>
      </p:sp>
      <p:sp>
        <p:nvSpPr>
          <p:cNvPr id="12" name="Serbest Form 11"/>
          <p:cNvSpPr/>
          <p:nvPr/>
        </p:nvSpPr>
        <p:spPr>
          <a:xfrm>
            <a:off x="401373" y="2865133"/>
            <a:ext cx="2630847" cy="700367"/>
          </a:xfrm>
          <a:custGeom>
            <a:avLst/>
            <a:gdLst>
              <a:gd name="connsiteX0" fmla="*/ 0 w 1396413"/>
              <a:gd name="connsiteY0" fmla="*/ 139641 h 1436462"/>
              <a:gd name="connsiteX1" fmla="*/ 139641 w 1396413"/>
              <a:gd name="connsiteY1" fmla="*/ 0 h 1436462"/>
              <a:gd name="connsiteX2" fmla="*/ 1256772 w 1396413"/>
              <a:gd name="connsiteY2" fmla="*/ 0 h 1436462"/>
              <a:gd name="connsiteX3" fmla="*/ 1396413 w 1396413"/>
              <a:gd name="connsiteY3" fmla="*/ 139641 h 1436462"/>
              <a:gd name="connsiteX4" fmla="*/ 1396413 w 1396413"/>
              <a:gd name="connsiteY4" fmla="*/ 1296821 h 1436462"/>
              <a:gd name="connsiteX5" fmla="*/ 1256772 w 1396413"/>
              <a:gd name="connsiteY5" fmla="*/ 1436462 h 1436462"/>
              <a:gd name="connsiteX6" fmla="*/ 139641 w 1396413"/>
              <a:gd name="connsiteY6" fmla="*/ 1436462 h 1436462"/>
              <a:gd name="connsiteX7" fmla="*/ 0 w 1396413"/>
              <a:gd name="connsiteY7" fmla="*/ 1296821 h 1436462"/>
              <a:gd name="connsiteX8" fmla="*/ 0 w 1396413"/>
              <a:gd name="connsiteY8" fmla="*/ 139641 h 14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413" h="1436462">
                <a:moveTo>
                  <a:pt x="0" y="139641"/>
                </a:moveTo>
                <a:cubicBezTo>
                  <a:pt x="0" y="62519"/>
                  <a:pt x="62519" y="0"/>
                  <a:pt x="139641" y="0"/>
                </a:cubicBezTo>
                <a:lnTo>
                  <a:pt x="1256772" y="0"/>
                </a:lnTo>
                <a:cubicBezTo>
                  <a:pt x="1333894" y="0"/>
                  <a:pt x="1396413" y="62519"/>
                  <a:pt x="1396413" y="139641"/>
                </a:cubicBezTo>
                <a:lnTo>
                  <a:pt x="1396413" y="1296821"/>
                </a:lnTo>
                <a:cubicBezTo>
                  <a:pt x="1396413" y="1373943"/>
                  <a:pt x="1333894" y="1436462"/>
                  <a:pt x="1256772" y="1436462"/>
                </a:cubicBezTo>
                <a:lnTo>
                  <a:pt x="139641" y="1436462"/>
                </a:lnTo>
                <a:cubicBezTo>
                  <a:pt x="62519" y="1436462"/>
                  <a:pt x="0" y="1373943"/>
                  <a:pt x="0" y="1296821"/>
                </a:cubicBezTo>
                <a:lnTo>
                  <a:pt x="0" y="1396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6465" tIns="96465" rIns="96465" bIns="96465" spcCol="1270" anchor="ctr"/>
          <a:lstStyle/>
          <a:p>
            <a:pPr algn="ctr" defTabSz="636970">
              <a:lnSpc>
                <a:spcPct val="90000"/>
              </a:lnSpc>
              <a:spcAft>
                <a:spcPct val="35000"/>
              </a:spcAft>
              <a:defRPr/>
            </a:pPr>
            <a:endParaRPr lang="tr-TR" sz="1842" b="0" dirty="0"/>
          </a:p>
          <a:p>
            <a:pPr algn="ctr" defTabSz="636970">
              <a:lnSpc>
                <a:spcPct val="90000"/>
              </a:lnSpc>
              <a:spcAft>
                <a:spcPct val="35000"/>
              </a:spcAft>
              <a:defRPr/>
            </a:pPr>
            <a:r>
              <a:rPr lang="tr-TR" sz="1842" b="0" dirty="0"/>
              <a:t>SERBEST MESLEK ERBABI </a:t>
            </a:r>
          </a:p>
          <a:p>
            <a:pPr algn="ctr" defTabSz="636970">
              <a:lnSpc>
                <a:spcPct val="90000"/>
              </a:lnSpc>
              <a:spcAft>
                <a:spcPct val="35000"/>
              </a:spcAft>
              <a:defRPr/>
            </a:pPr>
            <a:endParaRPr lang="tr-TR" sz="1433" b="0" dirty="0"/>
          </a:p>
        </p:txBody>
      </p:sp>
      <p:sp>
        <p:nvSpPr>
          <p:cNvPr id="18" name="Serbest Form 17"/>
          <p:cNvSpPr/>
          <p:nvPr/>
        </p:nvSpPr>
        <p:spPr>
          <a:xfrm>
            <a:off x="407877" y="5006865"/>
            <a:ext cx="8334535" cy="1217111"/>
          </a:xfrm>
          <a:custGeom>
            <a:avLst/>
            <a:gdLst>
              <a:gd name="connsiteX0" fmla="*/ 0 w 4423839"/>
              <a:gd name="connsiteY0" fmla="*/ 143646 h 1436462"/>
              <a:gd name="connsiteX1" fmla="*/ 143646 w 4423839"/>
              <a:gd name="connsiteY1" fmla="*/ 0 h 1436462"/>
              <a:gd name="connsiteX2" fmla="*/ 4280193 w 4423839"/>
              <a:gd name="connsiteY2" fmla="*/ 0 h 1436462"/>
              <a:gd name="connsiteX3" fmla="*/ 4423839 w 4423839"/>
              <a:gd name="connsiteY3" fmla="*/ 143646 h 1436462"/>
              <a:gd name="connsiteX4" fmla="*/ 4423839 w 4423839"/>
              <a:gd name="connsiteY4" fmla="*/ 1292816 h 1436462"/>
              <a:gd name="connsiteX5" fmla="*/ 4280193 w 4423839"/>
              <a:gd name="connsiteY5" fmla="*/ 1436462 h 1436462"/>
              <a:gd name="connsiteX6" fmla="*/ 143646 w 4423839"/>
              <a:gd name="connsiteY6" fmla="*/ 1436462 h 1436462"/>
              <a:gd name="connsiteX7" fmla="*/ 0 w 4423839"/>
              <a:gd name="connsiteY7" fmla="*/ 1292816 h 1436462"/>
              <a:gd name="connsiteX8" fmla="*/ 0 w 4423839"/>
              <a:gd name="connsiteY8" fmla="*/ 143646 h 14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839" h="1436462">
                <a:moveTo>
                  <a:pt x="0" y="143646"/>
                </a:moveTo>
                <a:cubicBezTo>
                  <a:pt x="0" y="64313"/>
                  <a:pt x="64313" y="0"/>
                  <a:pt x="143646" y="0"/>
                </a:cubicBezTo>
                <a:lnTo>
                  <a:pt x="4280193" y="0"/>
                </a:lnTo>
                <a:cubicBezTo>
                  <a:pt x="4359526" y="0"/>
                  <a:pt x="4423839" y="64313"/>
                  <a:pt x="4423839" y="143646"/>
                </a:cubicBezTo>
                <a:lnTo>
                  <a:pt x="4423839" y="1292816"/>
                </a:lnTo>
                <a:cubicBezTo>
                  <a:pt x="4423839" y="1372149"/>
                  <a:pt x="4359526" y="1436462"/>
                  <a:pt x="4280193" y="1436462"/>
                </a:cubicBezTo>
                <a:lnTo>
                  <a:pt x="143646" y="1436462"/>
                </a:lnTo>
                <a:cubicBezTo>
                  <a:pt x="64313" y="1436462"/>
                  <a:pt x="0" y="1372149"/>
                  <a:pt x="0" y="1292816"/>
                </a:cubicBezTo>
                <a:lnTo>
                  <a:pt x="0" y="1436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7666" tIns="97666" rIns="97666" bIns="97666" spcCol="1270" anchor="ctr"/>
          <a:lstStyle/>
          <a:p>
            <a:pPr algn="ctr" defTabSz="636970">
              <a:lnSpc>
                <a:spcPct val="90000"/>
              </a:lnSpc>
              <a:spcAft>
                <a:spcPct val="35000"/>
              </a:spcAft>
              <a:defRPr/>
            </a:pPr>
            <a:r>
              <a:rPr lang="tr-TR" sz="2047" b="0" dirty="0">
                <a:latin typeface="Times New Roman" panose="02020603050405020304" pitchFamily="18" charset="0"/>
                <a:cs typeface="Times New Roman" panose="02020603050405020304" pitchFamily="18" charset="0"/>
              </a:rPr>
              <a:t>01.05.2004’den itibaren banka, özel finans kurumları ve Posta ve Telgraf Teşkilatı Genel Müdürlüğü (PTT) aracı kılınarak yapılması ve bu kurumlarca düzenlenen dekont veya hesap bildirim cetvelleri ile tevsiki zorunludur. </a:t>
            </a:r>
          </a:p>
        </p:txBody>
      </p:sp>
      <p:sp>
        <p:nvSpPr>
          <p:cNvPr id="19" name="Serbest Form 18"/>
          <p:cNvSpPr/>
          <p:nvPr/>
        </p:nvSpPr>
        <p:spPr>
          <a:xfrm>
            <a:off x="401378" y="3677629"/>
            <a:ext cx="8334535" cy="1217111"/>
          </a:xfrm>
          <a:custGeom>
            <a:avLst/>
            <a:gdLst>
              <a:gd name="connsiteX0" fmla="*/ 0 w 4423839"/>
              <a:gd name="connsiteY0" fmla="*/ 143646 h 1436462"/>
              <a:gd name="connsiteX1" fmla="*/ 143646 w 4423839"/>
              <a:gd name="connsiteY1" fmla="*/ 0 h 1436462"/>
              <a:gd name="connsiteX2" fmla="*/ 4280193 w 4423839"/>
              <a:gd name="connsiteY2" fmla="*/ 0 h 1436462"/>
              <a:gd name="connsiteX3" fmla="*/ 4423839 w 4423839"/>
              <a:gd name="connsiteY3" fmla="*/ 143646 h 1436462"/>
              <a:gd name="connsiteX4" fmla="*/ 4423839 w 4423839"/>
              <a:gd name="connsiteY4" fmla="*/ 1292816 h 1436462"/>
              <a:gd name="connsiteX5" fmla="*/ 4280193 w 4423839"/>
              <a:gd name="connsiteY5" fmla="*/ 1436462 h 1436462"/>
              <a:gd name="connsiteX6" fmla="*/ 143646 w 4423839"/>
              <a:gd name="connsiteY6" fmla="*/ 1436462 h 1436462"/>
              <a:gd name="connsiteX7" fmla="*/ 0 w 4423839"/>
              <a:gd name="connsiteY7" fmla="*/ 1292816 h 1436462"/>
              <a:gd name="connsiteX8" fmla="*/ 0 w 4423839"/>
              <a:gd name="connsiteY8" fmla="*/ 143646 h 14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839" h="1436462">
                <a:moveTo>
                  <a:pt x="0" y="143646"/>
                </a:moveTo>
                <a:cubicBezTo>
                  <a:pt x="0" y="64313"/>
                  <a:pt x="64313" y="0"/>
                  <a:pt x="143646" y="0"/>
                </a:cubicBezTo>
                <a:lnTo>
                  <a:pt x="4280193" y="0"/>
                </a:lnTo>
                <a:cubicBezTo>
                  <a:pt x="4359526" y="0"/>
                  <a:pt x="4423839" y="64313"/>
                  <a:pt x="4423839" y="143646"/>
                </a:cubicBezTo>
                <a:lnTo>
                  <a:pt x="4423839" y="1292816"/>
                </a:lnTo>
                <a:cubicBezTo>
                  <a:pt x="4423839" y="1372149"/>
                  <a:pt x="4359526" y="1436462"/>
                  <a:pt x="4280193" y="1436462"/>
                </a:cubicBezTo>
                <a:lnTo>
                  <a:pt x="143646" y="1436462"/>
                </a:lnTo>
                <a:cubicBezTo>
                  <a:pt x="64313" y="1436462"/>
                  <a:pt x="0" y="1372149"/>
                  <a:pt x="0" y="1292816"/>
                </a:cubicBezTo>
                <a:lnTo>
                  <a:pt x="0" y="1436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7666" tIns="97666" rIns="97666" bIns="97666" anchor="ctr"/>
          <a:lstStyle>
            <a:lvl1pPr defTabSz="622300" eaLnBrk="0" hangingPunct="0">
              <a:defRPr>
                <a:solidFill>
                  <a:schemeClr val="tx1"/>
                </a:solidFill>
                <a:latin typeface="Times New Roman" panose="02020603050405020304" pitchFamily="18" charset="0"/>
              </a:defRPr>
            </a:lvl1pPr>
            <a:lvl2pPr marL="742950" indent="-285750" defTabSz="622300" eaLnBrk="0" hangingPunct="0">
              <a:defRPr>
                <a:solidFill>
                  <a:schemeClr val="tx1"/>
                </a:solidFill>
                <a:latin typeface="Times New Roman" panose="02020603050405020304" pitchFamily="18" charset="0"/>
              </a:defRPr>
            </a:lvl2pPr>
            <a:lvl3pPr marL="1143000" indent="-228600" defTabSz="622300" eaLnBrk="0" hangingPunct="0">
              <a:defRPr>
                <a:solidFill>
                  <a:schemeClr val="tx1"/>
                </a:solidFill>
                <a:latin typeface="Times New Roman" panose="02020603050405020304" pitchFamily="18" charset="0"/>
              </a:defRPr>
            </a:lvl3pPr>
            <a:lvl4pPr marL="1600200" indent="-228600" defTabSz="622300" eaLnBrk="0" hangingPunct="0">
              <a:defRPr>
                <a:solidFill>
                  <a:schemeClr val="tx1"/>
                </a:solidFill>
                <a:latin typeface="Times New Roman" panose="02020603050405020304" pitchFamily="18" charset="0"/>
              </a:defRPr>
            </a:lvl4pPr>
            <a:lvl5pPr marL="2057400" indent="-228600" defTabSz="622300" eaLnBrk="0" hangingPunct="0">
              <a:defRPr>
                <a:solidFill>
                  <a:schemeClr val="tx1"/>
                </a:solidFill>
                <a:latin typeface="Times New Roman" panose="02020603050405020304" pitchFamily="18" charset="0"/>
              </a:defRPr>
            </a:lvl5pPr>
            <a:lvl6pPr marL="2514600" indent="-228600" algn="ctr" defTabSz="622300"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622300"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622300"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6223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90000"/>
              </a:lnSpc>
              <a:spcAft>
                <a:spcPct val="35000"/>
              </a:spcAft>
              <a:defRPr/>
            </a:pPr>
            <a:r>
              <a:rPr lang="tr-TR" altLang="tr-TR" sz="2047" b="0" dirty="0">
                <a:solidFill>
                  <a:srgbClr val="FFFFFF"/>
                </a:solidFill>
                <a:cs typeface="Times New Roman" panose="02020603050405020304" pitchFamily="18" charset="0"/>
              </a:rPr>
              <a:t>kendi  aralarında yapacakları ticari işlemleri ile nihai tüketicilerden  (</a:t>
            </a:r>
            <a:r>
              <a:rPr lang="tr-TR" altLang="tr-TR" sz="2047" b="0" dirty="0">
                <a:solidFill>
                  <a:srgbClr val="FFFFFF"/>
                </a:solidFill>
                <a:latin typeface="Calibri" panose="020F0502020204030204" pitchFamily="34" charset="0"/>
                <a:cs typeface="Times New Roman" panose="02020603050405020304" pitchFamily="18" charset="0"/>
              </a:rPr>
              <a:t>Türkiye'de mukim olmayan yabancılar hariç)</a:t>
            </a:r>
            <a:r>
              <a:rPr lang="tr-TR" altLang="tr-TR" sz="2047" b="0" dirty="0">
                <a:solidFill>
                  <a:srgbClr val="FFFFFF"/>
                </a:solidFill>
                <a:cs typeface="Times New Roman" panose="02020603050405020304" pitchFamily="18" charset="0"/>
              </a:rPr>
              <a:t> </a:t>
            </a:r>
            <a:r>
              <a:rPr lang="tr-TR" altLang="tr-TR" sz="2047" b="0" dirty="0">
                <a:solidFill>
                  <a:srgbClr val="FFFFFF"/>
                </a:solidFill>
                <a:latin typeface="Calibri" panose="020F0502020204030204" pitchFamily="34" charset="0"/>
                <a:cs typeface="Times New Roman" panose="02020603050405020304" pitchFamily="18" charset="0"/>
              </a:rPr>
              <a:t>mal veya hizmet bedeli olarak yapacakları </a:t>
            </a:r>
            <a:r>
              <a:rPr lang="tr-TR" altLang="tr-TR" sz="2047" b="0" dirty="0">
                <a:solidFill>
                  <a:srgbClr val="FFFFFF"/>
                </a:solidFill>
                <a:latin typeface="Calibri" panose="020F0502020204030204" pitchFamily="34" charset="0"/>
              </a:rPr>
              <a:t>8.000 Türk Lirasını aşan tahsilat ve ödemelerini </a:t>
            </a:r>
            <a:endParaRPr lang="tr-TR" altLang="tr-TR" sz="2047" b="0" dirty="0">
              <a:solidFill>
                <a:srgbClr val="FFFFFF"/>
              </a:solidFill>
              <a:cs typeface="Times New Roman" panose="02020603050405020304" pitchFamily="18" charset="0"/>
            </a:endParaRPr>
          </a:p>
        </p:txBody>
      </p:sp>
      <p:sp>
        <p:nvSpPr>
          <p:cNvPr id="13"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p>
            <a:pPr algn="ctr">
              <a:defRPr/>
            </a:pPr>
            <a:r>
              <a:rPr lang="tr-TR" altLang="tr-TR" sz="2866" b="0" dirty="0">
                <a:solidFill>
                  <a:schemeClr val="bg1"/>
                </a:solidFill>
                <a:effectLst>
                  <a:outerShdw blurRad="38100" dist="38100" dir="2700000" algn="tl">
                    <a:srgbClr val="000000"/>
                  </a:outerShdw>
                </a:effectLst>
              </a:rPr>
              <a:t>HESAPLARIN İNCELENMESİ</a:t>
            </a:r>
          </a:p>
        </p:txBody>
      </p:sp>
      <p:sp>
        <p:nvSpPr>
          <p:cNvPr id="2" name="Metin kutusu 1"/>
          <p:cNvSpPr txBox="1"/>
          <p:nvPr/>
        </p:nvSpPr>
        <p:spPr>
          <a:xfrm>
            <a:off x="1080615" y="1144280"/>
            <a:ext cx="6894802" cy="1384354"/>
          </a:xfrm>
          <a:prstGeom prst="rect">
            <a:avLst/>
          </a:prstGeom>
          <a:noFill/>
        </p:spPr>
        <p:txBody>
          <a:bodyPr>
            <a:spAutoFit/>
          </a:bodyPr>
          <a:lstStyle/>
          <a:p>
            <a:pPr marL="584973" indent="-584973">
              <a:buFont typeface="Arial" panose="020B0604020202020204" pitchFamily="34" charset="0"/>
              <a:buChar char="•"/>
              <a:defRPr/>
            </a:pPr>
            <a:r>
              <a:rPr lang="tr-TR" altLang="tr-TR" sz="4094" b="0" dirty="0">
                <a:effectLst>
                  <a:outerShdw blurRad="38100" dist="38100" dir="2700000" algn="tl">
                    <a:srgbClr val="000000"/>
                  </a:outerShdw>
                </a:effectLst>
              </a:rPr>
              <a:t>KASADA 8.000 TL SINIRI</a:t>
            </a:r>
          </a:p>
          <a:p>
            <a:pPr marL="584973" indent="-584973">
              <a:buFont typeface="Arial" panose="020B0604020202020204" pitchFamily="34" charset="0"/>
              <a:buChar char="•"/>
              <a:defRPr/>
            </a:pPr>
            <a:endParaRPr lang="tr-TR" sz="4094" dirty="0"/>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with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nodeType="with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with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nodeType="with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nodeType="with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88"/>
          <p:cNvSpPr txBox="1">
            <a:spLocks noChangeArrowheads="1"/>
          </p:cNvSpPr>
          <p:nvPr/>
        </p:nvSpPr>
        <p:spPr bwMode="auto">
          <a:xfrm>
            <a:off x="1215488" y="2324012"/>
            <a:ext cx="842391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tr-TR" sz="3276" b="0">
              <a:latin typeface="Times New Roman" panose="02020603050405020304" pitchFamily="18" charset="0"/>
              <a:cs typeface="Times New Roman" panose="02020603050405020304" pitchFamily="18" charset="0"/>
            </a:endParaRPr>
          </a:p>
        </p:txBody>
      </p:sp>
      <p:graphicFrame>
        <p:nvGraphicFramePr>
          <p:cNvPr id="105475" name="Object 4"/>
          <p:cNvGraphicFramePr>
            <a:graphicFrameLocks noChangeAspect="1"/>
          </p:cNvGraphicFramePr>
          <p:nvPr/>
        </p:nvGraphicFramePr>
        <p:xfrm>
          <a:off x="333123" y="848532"/>
          <a:ext cx="8885406" cy="6438181"/>
        </p:xfrm>
        <a:graphic>
          <a:graphicData uri="http://schemas.openxmlformats.org/presentationml/2006/ole">
            <mc:AlternateContent xmlns:mc="http://schemas.openxmlformats.org/markup-compatibility/2006">
              <mc:Choice xmlns:v="urn:schemas-microsoft-com:vml" Requires="v">
                <p:oleObj spid="_x0000_s1032" name="Picture" r:id="rId4" imgW="6080760" imgH="3869436" progId="Word.Picture.8">
                  <p:embed/>
                </p:oleObj>
              </mc:Choice>
              <mc:Fallback>
                <p:oleObj name="Picture" r:id="rId4" imgW="6080760" imgH="386943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23" y="848532"/>
                        <a:ext cx="8885406" cy="643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p>
            <a:pPr algn="ctr">
              <a:defRPr/>
            </a:pPr>
            <a:r>
              <a:rPr lang="tr-TR" altLang="tr-TR" sz="2866" b="0" dirty="0">
                <a:solidFill>
                  <a:schemeClr val="bg1"/>
                </a:solidFill>
                <a:effectLst>
                  <a:outerShdw blurRad="38100" dist="38100" dir="2700000" algn="tl">
                    <a:srgbClr val="000000"/>
                  </a:outerShdw>
                </a:effectLst>
              </a:rPr>
              <a:t>HESAPLARIN İNCELENMESİ</a:t>
            </a:r>
          </a:p>
        </p:txBody>
      </p:sp>
      <p:sp>
        <p:nvSpPr>
          <p:cNvPr id="5" name="5 Oval">
            <a:hlinkClick r:id="rId6" action="ppaction://hlinkfile"/>
          </p:cNvPr>
          <p:cNvSpPr/>
          <p:nvPr/>
        </p:nvSpPr>
        <p:spPr bwMode="auto">
          <a:xfrm>
            <a:off x="4466103" y="1242111"/>
            <a:ext cx="2122238" cy="78581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TTK md</a:t>
            </a:r>
            <a:r>
              <a:rPr kumimoji="0" lang="tr-TR" sz="1200" b="0" i="0" u="none" strike="noStrike" cap="none" normalizeH="0" dirty="0" smtClean="0">
                <a:ln>
                  <a:noFill/>
                </a:ln>
                <a:solidFill>
                  <a:schemeClr val="tx1"/>
                </a:solidFill>
                <a:effectLst/>
                <a:latin typeface="Arial" charset="0"/>
              </a:rPr>
              <a:t> </a:t>
            </a:r>
            <a:r>
              <a:rPr kumimoji="0" lang="tr-TR" sz="1200" b="0" i="0" u="none" strike="noStrike" cap="none" normalizeH="0" baseline="0" dirty="0" smtClean="0">
                <a:ln>
                  <a:noFill/>
                </a:ln>
                <a:solidFill>
                  <a:schemeClr val="tx1"/>
                </a:solidFill>
                <a:effectLst/>
                <a:latin typeface="Arial" charset="0"/>
              </a:rPr>
              <a:t>358,</a:t>
            </a:r>
          </a:p>
        </p:txBody>
      </p:sp>
      <p:sp>
        <p:nvSpPr>
          <p:cNvPr id="7" name="6 Oval">
            <a:hlinkClick r:id="rId7" action="ppaction://hlinkfile"/>
          </p:cNvPr>
          <p:cNvSpPr/>
          <p:nvPr/>
        </p:nvSpPr>
        <p:spPr bwMode="auto">
          <a:xfrm>
            <a:off x="7082738" y="3699778"/>
            <a:ext cx="2108371" cy="785818"/>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tr-TR" sz="1200" dirty="0" smtClean="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tr-TR" sz="1600" dirty="0" smtClean="0">
                <a:solidFill>
                  <a:schemeClr val="bg1"/>
                </a:solidFill>
                <a:latin typeface="Arial" charset="0"/>
              </a:rPr>
              <a:t>TTK MD.562</a:t>
            </a:r>
            <a:endParaRPr kumimoji="0" lang="tr-TR" sz="1600" b="0" i="0" u="none" strike="noStrike" cap="none" normalizeH="0" baseline="0" dirty="0" smtClean="0">
              <a:ln>
                <a:noFill/>
              </a:ln>
              <a:solidFill>
                <a:schemeClr val="bg1"/>
              </a:solidFill>
              <a:effectLst/>
              <a:latin typeface="Arial" charset="0"/>
            </a:endParaRPr>
          </a:p>
        </p:txBody>
      </p:sp>
      <p:sp>
        <p:nvSpPr>
          <p:cNvPr id="8" name="5 Oval">
            <a:hlinkClick r:id="rId6" action="ppaction://hlinkfile"/>
          </p:cNvPr>
          <p:cNvSpPr/>
          <p:nvPr/>
        </p:nvSpPr>
        <p:spPr bwMode="auto">
          <a:xfrm>
            <a:off x="6869553" y="1242111"/>
            <a:ext cx="2103002" cy="78581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TTK md</a:t>
            </a:r>
            <a:r>
              <a:rPr kumimoji="0" lang="tr-TR" sz="1200" b="0" i="0" u="none" strike="noStrike" cap="none" normalizeH="0" dirty="0" smtClean="0">
                <a:ln>
                  <a:noFill/>
                </a:ln>
                <a:solidFill>
                  <a:schemeClr val="tx1"/>
                </a:solidFill>
                <a:effectLst/>
                <a:latin typeface="Arial" charset="0"/>
              </a:rPr>
              <a:t> </a:t>
            </a:r>
            <a:r>
              <a:rPr kumimoji="0" lang="tr-TR" sz="1200" b="0" i="0" u="none" strike="noStrike" cap="none" normalizeH="0" baseline="0" dirty="0" smtClean="0">
                <a:ln>
                  <a:noFill/>
                </a:ln>
                <a:solidFill>
                  <a:schemeClr val="tx1"/>
                </a:solidFill>
                <a:effectLst/>
                <a:latin typeface="Arial" charset="0"/>
              </a:rPr>
              <a:t>395,</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88"/>
          <p:cNvSpPr txBox="1">
            <a:spLocks noChangeArrowheads="1"/>
          </p:cNvSpPr>
          <p:nvPr/>
        </p:nvSpPr>
        <p:spPr bwMode="auto">
          <a:xfrm>
            <a:off x="1215488" y="2324012"/>
            <a:ext cx="842391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tr-TR" sz="3276" b="0">
              <a:latin typeface="Times New Roman" panose="02020603050405020304" pitchFamily="18" charset="0"/>
              <a:cs typeface="Times New Roman" panose="02020603050405020304" pitchFamily="18" charset="0"/>
            </a:endParaRPr>
          </a:p>
        </p:txBody>
      </p:sp>
      <p:graphicFrame>
        <p:nvGraphicFramePr>
          <p:cNvPr id="108547" name="Object 4"/>
          <p:cNvGraphicFramePr>
            <a:graphicFrameLocks noChangeAspect="1"/>
          </p:cNvGraphicFramePr>
          <p:nvPr/>
        </p:nvGraphicFramePr>
        <p:xfrm>
          <a:off x="0" y="702285"/>
          <a:ext cx="9229901" cy="7296172"/>
        </p:xfrm>
        <a:graphic>
          <a:graphicData uri="http://schemas.openxmlformats.org/presentationml/2006/ole">
            <mc:AlternateContent xmlns:mc="http://schemas.openxmlformats.org/markup-compatibility/2006">
              <mc:Choice xmlns:v="urn:schemas-microsoft-com:vml" Requires="v">
                <p:oleObj spid="_x0000_s3080" name="Resim" r:id="rId3" imgW="6082814" imgH="3990801" progId="Word.Picture.8">
                  <p:embed/>
                </p:oleObj>
              </mc:Choice>
              <mc:Fallback>
                <p:oleObj name="Resim" r:id="rId3" imgW="6082814" imgH="3990801"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2285"/>
                        <a:ext cx="9229901" cy="729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p>
            <a:pPr algn="ctr">
              <a:defRPr/>
            </a:pPr>
            <a:r>
              <a:rPr lang="tr-TR" altLang="tr-TR" sz="2866" b="0" dirty="0">
                <a:solidFill>
                  <a:schemeClr val="bg1"/>
                </a:solidFill>
                <a:effectLst>
                  <a:outerShdw blurRad="38100" dist="38100" dir="2700000" algn="tl">
                    <a:srgbClr val="000000"/>
                  </a:outerShdw>
                </a:effectLst>
              </a:rPr>
              <a:t>HESAPLARIN İNCELENMESİ</a:t>
            </a:r>
          </a:p>
        </p:txBody>
      </p:sp>
    </p:spTree>
  </p:cSld>
  <p:clrMapOvr>
    <a:masterClrMapping/>
  </p:clrMapOvr>
  <p:transition advClick="0" advTm="4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88"/>
          <p:cNvSpPr txBox="1">
            <a:spLocks noChangeArrowheads="1"/>
          </p:cNvSpPr>
          <p:nvPr/>
        </p:nvSpPr>
        <p:spPr bwMode="auto">
          <a:xfrm>
            <a:off x="920832" y="1365172"/>
            <a:ext cx="7813068" cy="469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14"/>
              </a:spcBef>
              <a:spcAft>
                <a:spcPts val="1228"/>
              </a:spcAft>
              <a:buNone/>
            </a:pPr>
            <a:r>
              <a:rPr lang="tr-TR" sz="2457" dirty="0"/>
              <a:t>ÇEKLER</a:t>
            </a:r>
          </a:p>
          <a:p>
            <a:pPr algn="just">
              <a:spcBef>
                <a:spcPts val="614"/>
              </a:spcBef>
              <a:spcAft>
                <a:spcPts val="1228"/>
              </a:spcAft>
              <a:buNone/>
            </a:pPr>
            <a:r>
              <a:rPr lang="tr-TR" sz="2457" b="0" dirty="0"/>
              <a:t> Şirketlerin çek hesaplarından verdikleri tüm çeklerin, şirket faaliyetleri ile ilgili olması gerekir. </a:t>
            </a:r>
          </a:p>
          <a:p>
            <a:pPr algn="just">
              <a:spcBef>
                <a:spcPts val="614"/>
              </a:spcBef>
              <a:spcAft>
                <a:spcPts val="1228"/>
              </a:spcAft>
              <a:buNone/>
            </a:pPr>
            <a:r>
              <a:rPr lang="tr-TR" sz="2457" b="0" dirty="0"/>
              <a:t>Bu yüzden şirket hesaplarına şirket faaliyetleriyle ilgili olmayan işlemin karıştırılmaması, 8.000 TL’yi aşan faturalı işlemlerde çek tahsilât ve ödemelerin elden veya parçalı bir şekilde ödeme veya tahsilatın yapılmamasına dikkat edilmelidir.</a:t>
            </a:r>
          </a:p>
        </p:txBody>
      </p:sp>
      <p:sp>
        <p:nvSpPr>
          <p:cNvPr id="6"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p>
            <a:pPr algn="ctr">
              <a:defRPr/>
            </a:pPr>
            <a:r>
              <a:rPr lang="tr-TR" altLang="tr-TR" sz="2866" b="0" dirty="0">
                <a:solidFill>
                  <a:schemeClr val="bg1"/>
                </a:solidFill>
                <a:effectLst>
                  <a:outerShdw blurRad="38100" dist="38100" dir="2700000" algn="tl">
                    <a:srgbClr val="000000"/>
                  </a:outerShdw>
                </a:effectLst>
              </a:rPr>
              <a:t>HESAPLARIN İNCELENMESİ</a:t>
            </a:r>
          </a:p>
        </p:txBody>
      </p:sp>
    </p:spTree>
  </p:cSld>
  <p:clrMapOvr>
    <a:masterClrMapping/>
  </p:clrMapOvr>
  <p:transition advClick="0" advTm="4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p>
            <a:pPr algn="ctr">
              <a:defRPr/>
            </a:pPr>
            <a:r>
              <a:rPr lang="tr-TR" altLang="tr-TR" sz="2866" b="0" dirty="0">
                <a:solidFill>
                  <a:schemeClr val="bg1"/>
                </a:solidFill>
                <a:effectLst>
                  <a:outerShdw blurRad="38100" dist="38100" dir="2700000" algn="tl">
                    <a:srgbClr val="000000"/>
                  </a:outerShdw>
                </a:effectLst>
              </a:rPr>
              <a:t>HESAPLARIN İNCELENMESİ</a:t>
            </a:r>
          </a:p>
        </p:txBody>
      </p:sp>
      <p:sp>
        <p:nvSpPr>
          <p:cNvPr id="3" name="Metin kutusu 2"/>
          <p:cNvSpPr txBox="1"/>
          <p:nvPr/>
        </p:nvSpPr>
        <p:spPr>
          <a:xfrm>
            <a:off x="614239" y="1365175"/>
            <a:ext cx="8329280" cy="6378056"/>
          </a:xfrm>
          <a:prstGeom prst="rect">
            <a:avLst/>
          </a:prstGeom>
          <a:noFill/>
        </p:spPr>
        <p:txBody>
          <a:bodyPr wrap="square" rtlCol="0">
            <a:spAutoFit/>
          </a:bodyPr>
          <a:lstStyle/>
          <a:p>
            <a:pPr algn="just">
              <a:spcBef>
                <a:spcPts val="614"/>
              </a:spcBef>
              <a:spcAft>
                <a:spcPts val="614"/>
              </a:spcAft>
            </a:pPr>
            <a:r>
              <a:rPr lang="tr-TR" sz="2866" dirty="0">
                <a:latin typeface="+mn-lt"/>
              </a:rPr>
              <a:t>ÇEKLERDE REESKONT</a:t>
            </a:r>
          </a:p>
          <a:p>
            <a:pPr algn="just">
              <a:spcBef>
                <a:spcPts val="614"/>
              </a:spcBef>
              <a:spcAft>
                <a:spcPts val="614"/>
              </a:spcAft>
            </a:pPr>
            <a:r>
              <a:rPr lang="tr-TR" sz="2866" b="0" dirty="0">
                <a:latin typeface="+mn-lt"/>
              </a:rPr>
              <a:t>Maliye Bakanlığı’nın Gelir İdaresi Başkanlığı’nın 30.04.2013 tarihinde VUK-64/2013-9/ Vadeli Çeklerde Reeskont Uygulaması-2 sayısı ile yayımladığı, Vergi Usul Kanunu Sirküler/64 ‘de; </a:t>
            </a:r>
          </a:p>
          <a:p>
            <a:pPr algn="just">
              <a:spcBef>
                <a:spcPts val="614"/>
              </a:spcBef>
              <a:spcAft>
                <a:spcPts val="614"/>
              </a:spcAft>
            </a:pPr>
            <a:r>
              <a:rPr lang="tr-TR" sz="2866" b="0" dirty="0">
                <a:latin typeface="+mn-lt"/>
              </a:rPr>
              <a:t>İleri düzenleme tarihli çeklerin değerleme gününde vadesi gelmemiş senetlere bağlı olarak reeskont uygulamasından yararlanabileceği duyurulmuştur.</a:t>
            </a:r>
          </a:p>
          <a:p>
            <a:pPr algn="just">
              <a:spcBef>
                <a:spcPts val="614"/>
              </a:spcBef>
              <a:spcAft>
                <a:spcPts val="614"/>
              </a:spcAft>
            </a:pPr>
            <a:r>
              <a:rPr lang="tr-TR" sz="2866" dirty="0"/>
              <a:t>Alınan çeklere reeskont uygulaması yapılınca, verilen çeklere de reeskont uygulamalıdır.</a:t>
            </a:r>
          </a:p>
          <a:p>
            <a:pPr algn="just">
              <a:spcBef>
                <a:spcPts val="614"/>
              </a:spcBef>
              <a:spcAft>
                <a:spcPts val="1228"/>
              </a:spcAft>
            </a:pPr>
            <a:endParaRPr lang="tr-TR" sz="2866" b="0" dirty="0">
              <a:latin typeface="+mn-lt"/>
            </a:endParaRPr>
          </a:p>
          <a:p>
            <a:pPr algn="just">
              <a:spcBef>
                <a:spcPts val="614"/>
              </a:spcBef>
              <a:spcAft>
                <a:spcPts val="1228"/>
              </a:spcAft>
            </a:pPr>
            <a:endParaRPr lang="tr-TR" sz="2866" b="0" dirty="0">
              <a:latin typeface="+mn-lt"/>
            </a:endParaRPr>
          </a:p>
        </p:txBody>
      </p:sp>
    </p:spTree>
  </p:cSld>
  <p:clrMapOvr>
    <a:masterClrMapping/>
  </p:clrMapOvr>
  <p:transition advClick="0" advTm="4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88"/>
          <p:cNvSpPr txBox="1">
            <a:spLocks noChangeArrowheads="1"/>
          </p:cNvSpPr>
          <p:nvPr/>
        </p:nvSpPr>
        <p:spPr bwMode="auto">
          <a:xfrm>
            <a:off x="1215488" y="2324012"/>
            <a:ext cx="842391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tr-TR" sz="3276" b="0">
              <a:latin typeface="Times New Roman" panose="02020603050405020304" pitchFamily="18" charset="0"/>
              <a:cs typeface="Times New Roman" panose="02020603050405020304" pitchFamily="18" charset="0"/>
            </a:endParaRPr>
          </a:p>
        </p:txBody>
      </p:sp>
      <p:graphicFrame>
        <p:nvGraphicFramePr>
          <p:cNvPr id="113667" name="Object 4"/>
          <p:cNvGraphicFramePr>
            <a:graphicFrameLocks noChangeAspect="1"/>
          </p:cNvGraphicFramePr>
          <p:nvPr>
            <p:extLst>
              <p:ext uri="{D42A27DB-BD31-4B8C-83A1-F6EECF244321}">
                <p14:modId xmlns:p14="http://schemas.microsoft.com/office/powerpoint/2010/main" val="11029419"/>
              </p:ext>
            </p:extLst>
          </p:nvPr>
        </p:nvGraphicFramePr>
        <p:xfrm>
          <a:off x="0" y="3494000"/>
          <a:ext cx="9102441" cy="4357492"/>
        </p:xfrm>
        <a:graphic>
          <a:graphicData uri="http://schemas.openxmlformats.org/presentationml/2006/ole">
            <mc:AlternateContent xmlns:mc="http://schemas.openxmlformats.org/markup-compatibility/2006">
              <mc:Choice xmlns:v="urn:schemas-microsoft-com:vml" Requires="v">
                <p:oleObj spid="_x0000_s4104" name="Picture" r:id="rId3" imgW="6076800" imgH="3064680" progId="Word.Picture.8">
                  <p:embed/>
                </p:oleObj>
              </mc:Choice>
              <mc:Fallback>
                <p:oleObj name="Picture" r:id="rId3" imgW="6076800" imgH="3064680" progId="Word.Picture.8">
                  <p:embed/>
                  <p:pic>
                    <p:nvPicPr>
                      <p:cNvPr id="0" name=""/>
                      <p:cNvPicPr>
                        <a:picLocks noChangeAspect="1" noChangeArrowheads="1"/>
                      </p:cNvPicPr>
                      <p:nvPr/>
                    </p:nvPicPr>
                    <p:blipFill>
                      <a:blip r:embed="rId4"/>
                      <a:srcRect/>
                      <a:stretch>
                        <a:fillRect/>
                      </a:stretch>
                    </p:blipFill>
                    <p:spPr bwMode="auto">
                      <a:xfrm>
                        <a:off x="0" y="3494000"/>
                        <a:ext cx="9102441" cy="4357492"/>
                      </a:xfrm>
                      <a:prstGeom prst="rect">
                        <a:avLst/>
                      </a:prstGeom>
                      <a:noFill/>
                      <a:ln>
                        <a:noFill/>
                      </a:ln>
                    </p:spPr>
                  </p:pic>
                </p:oleObj>
              </mc:Fallback>
            </mc:AlternateContent>
          </a:graphicData>
        </a:graphic>
      </p:graphicFrame>
      <p:sp>
        <p:nvSpPr>
          <p:cNvPr id="7" name="Rectangle 3"/>
          <p:cNvSpPr>
            <a:spLocks noChangeArrowheads="1"/>
          </p:cNvSpPr>
          <p:nvPr/>
        </p:nvSpPr>
        <p:spPr bwMode="auto">
          <a:xfrm>
            <a:off x="1589233" y="5163"/>
            <a:ext cx="7632544" cy="908365"/>
          </a:xfrm>
          <a:prstGeom prst="rect">
            <a:avLst/>
          </a:prstGeom>
          <a:solidFill>
            <a:srgbClr val="2A1C7D"/>
          </a:solidFill>
          <a:ln w="9525">
            <a:solidFill>
              <a:schemeClr val="tx1"/>
            </a:solidFill>
            <a:miter lim="800000"/>
            <a:headEnd/>
            <a:tailEnd/>
          </a:ln>
        </p:spPr>
        <p:txBody>
          <a:bodyPr wrap="none" anchor="ctr"/>
          <a:lstStyle/>
          <a:p>
            <a:pPr algn="ctr">
              <a:defRPr/>
            </a:pPr>
            <a:r>
              <a:rPr lang="tr-TR" altLang="tr-TR" sz="2866" b="0">
                <a:solidFill>
                  <a:schemeClr val="bg1"/>
                </a:solidFill>
                <a:effectLst>
                  <a:outerShdw blurRad="38100" dist="38100" dir="2700000" algn="tl">
                    <a:srgbClr val="000000"/>
                  </a:outerShdw>
                </a:effectLst>
              </a:rPr>
              <a:t>HESAPLARIN İNCELENMESİ</a:t>
            </a:r>
            <a:endParaRPr lang="tr-TR" altLang="tr-TR" sz="2866" b="0" dirty="0">
              <a:solidFill>
                <a:schemeClr val="bg1"/>
              </a:solidFill>
              <a:effectLst>
                <a:outerShdw blurRad="38100" dist="38100" dir="2700000" algn="tl">
                  <a:srgbClr val="000000"/>
                </a:outerShdw>
              </a:effectLst>
            </a:endParaRPr>
          </a:p>
        </p:txBody>
      </p:sp>
      <p:sp>
        <p:nvSpPr>
          <p:cNvPr id="2" name="Metin kutusu 1"/>
          <p:cNvSpPr txBox="1"/>
          <p:nvPr/>
        </p:nvSpPr>
        <p:spPr>
          <a:xfrm>
            <a:off x="630752" y="1365177"/>
            <a:ext cx="8319911" cy="2430429"/>
          </a:xfrm>
          <a:prstGeom prst="rect">
            <a:avLst/>
          </a:prstGeom>
          <a:noFill/>
        </p:spPr>
        <p:txBody>
          <a:bodyPr wrap="square" rtlCol="0">
            <a:spAutoFit/>
          </a:bodyPr>
          <a:lstStyle/>
          <a:p>
            <a:pPr algn="just">
              <a:spcBef>
                <a:spcPts val="614"/>
              </a:spcBef>
              <a:spcAft>
                <a:spcPts val="614"/>
              </a:spcAft>
            </a:pPr>
            <a:r>
              <a:rPr lang="tr-TR" sz="2866" dirty="0">
                <a:latin typeface="+mn-lt"/>
              </a:rPr>
              <a:t>BANKALAR HESABI</a:t>
            </a:r>
          </a:p>
          <a:p>
            <a:pPr algn="just"/>
            <a:r>
              <a:rPr lang="tr-TR" sz="2866" b="0" dirty="0">
                <a:latin typeface="+mn-lt"/>
              </a:rPr>
              <a:t>Ticari işletmelerin bankada bulunan vadeli mevduat hesaplarının dönem sonu değerlemesinde; hesabın açıldığı tarihten bilanço düzenleme tarihine kadar olan </a:t>
            </a:r>
            <a:r>
              <a:rPr lang="tr-TR" sz="2866" b="0" dirty="0" err="1">
                <a:latin typeface="+mn-lt"/>
              </a:rPr>
              <a:t>kıst</a:t>
            </a:r>
            <a:r>
              <a:rPr lang="tr-TR" sz="2866" b="0" dirty="0">
                <a:latin typeface="+mn-lt"/>
              </a:rPr>
              <a:t> döneme ait faiz gelirleri, hesaplanmalıdır.</a:t>
            </a:r>
          </a:p>
        </p:txBody>
      </p:sp>
    </p:spTree>
  </p:cSld>
  <p:clrMapOvr>
    <a:masterClrMapping/>
  </p:clrMapOvr>
  <p:transition advClick="0" advTm="4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88"/>
          <p:cNvSpPr txBox="1">
            <a:spLocks noChangeArrowheads="1"/>
          </p:cNvSpPr>
          <p:nvPr/>
        </p:nvSpPr>
        <p:spPr bwMode="auto">
          <a:xfrm>
            <a:off x="1215488" y="2324012"/>
            <a:ext cx="842391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tr-TR" sz="3276" b="0">
              <a:latin typeface="Times New Roman" panose="02020603050405020304" pitchFamily="18" charset="0"/>
              <a:cs typeface="Times New Roman" panose="02020603050405020304" pitchFamily="18" charset="0"/>
            </a:endParaRPr>
          </a:p>
        </p:txBody>
      </p:sp>
      <p:graphicFrame>
        <p:nvGraphicFramePr>
          <p:cNvPr id="114691" name="Object 4"/>
          <p:cNvGraphicFramePr>
            <a:graphicFrameLocks noChangeAspect="1"/>
          </p:cNvGraphicFramePr>
          <p:nvPr>
            <p:extLst>
              <p:ext uri="{D42A27DB-BD31-4B8C-83A1-F6EECF244321}">
                <p14:modId xmlns:p14="http://schemas.microsoft.com/office/powerpoint/2010/main" val="2358390366"/>
              </p:ext>
            </p:extLst>
          </p:nvPr>
        </p:nvGraphicFramePr>
        <p:xfrm>
          <a:off x="478590" y="1285649"/>
          <a:ext cx="8623857" cy="5446942"/>
        </p:xfrm>
        <a:graphic>
          <a:graphicData uri="http://schemas.openxmlformats.org/presentationml/2006/ole">
            <mc:AlternateContent xmlns:mc="http://schemas.openxmlformats.org/markup-compatibility/2006">
              <mc:Choice xmlns:v="urn:schemas-microsoft-com:vml" Requires="v">
                <p:oleObj spid="_x0000_s5128" name="Picture" r:id="rId3" imgW="5040720" imgH="3064680" progId="Word.Picture.8">
                  <p:embed/>
                </p:oleObj>
              </mc:Choice>
              <mc:Fallback>
                <p:oleObj name="Picture" r:id="rId3" imgW="5040720" imgH="3064680" progId="Word.Picture.8">
                  <p:embed/>
                  <p:pic>
                    <p:nvPicPr>
                      <p:cNvPr id="0" name=""/>
                      <p:cNvPicPr>
                        <a:picLocks noChangeAspect="1" noChangeArrowheads="1"/>
                      </p:cNvPicPr>
                      <p:nvPr/>
                    </p:nvPicPr>
                    <p:blipFill>
                      <a:blip r:embed="rId4"/>
                      <a:srcRect/>
                      <a:stretch>
                        <a:fillRect/>
                      </a:stretch>
                    </p:blipFill>
                    <p:spPr bwMode="auto">
                      <a:xfrm>
                        <a:off x="478590" y="1285649"/>
                        <a:ext cx="8623857" cy="5446942"/>
                      </a:xfrm>
                      <a:prstGeom prst="rect">
                        <a:avLst/>
                      </a:prstGeom>
                      <a:noFill/>
                      <a:ln>
                        <a:noFill/>
                      </a:ln>
                    </p:spPr>
                  </p:pic>
                </p:oleObj>
              </mc:Fallback>
            </mc:AlternateContent>
          </a:graphicData>
        </a:graphic>
      </p:graphicFrame>
      <p:sp>
        <p:nvSpPr>
          <p:cNvPr id="7"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p>
            <a:pPr algn="ctr">
              <a:defRPr/>
            </a:pPr>
            <a:r>
              <a:rPr lang="tr-TR" altLang="tr-TR" sz="2866" b="0" dirty="0">
                <a:solidFill>
                  <a:schemeClr val="bg1"/>
                </a:solidFill>
                <a:effectLst>
                  <a:outerShdw blurRad="38100" dist="38100" dir="2700000" algn="tl">
                    <a:srgbClr val="000000"/>
                  </a:outerShdw>
                </a:effectLst>
              </a:rPr>
              <a:t>HESAPLARIN İNCELENMESİ</a:t>
            </a:r>
          </a:p>
        </p:txBody>
      </p:sp>
    </p:spTree>
  </p:cSld>
  <p:clrMapOvr>
    <a:masterClrMapping/>
  </p:clrMapOvr>
  <p:transition advClick="0" advTm="4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88"/>
          <p:cNvSpPr txBox="1">
            <a:spLocks noChangeArrowheads="1"/>
          </p:cNvSpPr>
          <p:nvPr/>
        </p:nvSpPr>
        <p:spPr bwMode="auto">
          <a:xfrm>
            <a:off x="1215488" y="2324012"/>
            <a:ext cx="842391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tr-TR" sz="3276" b="0">
              <a:latin typeface="Times New Roman" panose="02020603050405020304" pitchFamily="18" charset="0"/>
              <a:cs typeface="Times New Roman" panose="02020603050405020304" pitchFamily="18" charset="0"/>
            </a:endParaRPr>
          </a:p>
        </p:txBody>
      </p:sp>
      <p:graphicFrame>
        <p:nvGraphicFramePr>
          <p:cNvPr id="115715" name="Object 4"/>
          <p:cNvGraphicFramePr>
            <a:graphicFrameLocks noChangeAspect="1"/>
          </p:cNvGraphicFramePr>
          <p:nvPr>
            <p:extLst>
              <p:ext uri="{D42A27DB-BD31-4B8C-83A1-F6EECF244321}">
                <p14:modId xmlns:p14="http://schemas.microsoft.com/office/powerpoint/2010/main" val="1560754839"/>
              </p:ext>
            </p:extLst>
          </p:nvPr>
        </p:nvGraphicFramePr>
        <p:xfrm>
          <a:off x="331167" y="1212525"/>
          <a:ext cx="8844983" cy="5734564"/>
        </p:xfrm>
        <a:graphic>
          <a:graphicData uri="http://schemas.openxmlformats.org/presentationml/2006/ole">
            <mc:AlternateContent xmlns:mc="http://schemas.openxmlformats.org/markup-compatibility/2006">
              <mc:Choice xmlns:v="urn:schemas-microsoft-com:vml" Requires="v">
                <p:oleObj spid="_x0000_s6152" name="Picture" r:id="rId4" imgW="5400720" imgH="3424680" progId="Word.Picture.8">
                  <p:embed/>
                </p:oleObj>
              </mc:Choice>
              <mc:Fallback>
                <p:oleObj name="Picture" r:id="rId4" imgW="5400720" imgH="3424680" progId="Word.Picture.8">
                  <p:embed/>
                  <p:pic>
                    <p:nvPicPr>
                      <p:cNvPr id="0" name=""/>
                      <p:cNvPicPr>
                        <a:picLocks noChangeAspect="1" noChangeArrowheads="1"/>
                      </p:cNvPicPr>
                      <p:nvPr/>
                    </p:nvPicPr>
                    <p:blipFill>
                      <a:blip r:embed="rId5"/>
                      <a:srcRect/>
                      <a:stretch>
                        <a:fillRect/>
                      </a:stretch>
                    </p:blipFill>
                    <p:spPr bwMode="auto">
                      <a:xfrm>
                        <a:off x="331167" y="1212525"/>
                        <a:ext cx="8844983" cy="5734564"/>
                      </a:xfrm>
                      <a:prstGeom prst="rect">
                        <a:avLst/>
                      </a:prstGeom>
                      <a:noFill/>
                      <a:ln>
                        <a:noFill/>
                      </a:ln>
                    </p:spPr>
                  </p:pic>
                </p:oleObj>
              </mc:Fallback>
            </mc:AlternateContent>
          </a:graphicData>
        </a:graphic>
      </p:graphicFrame>
      <p:sp>
        <p:nvSpPr>
          <p:cNvPr id="6"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p>
            <a:pPr algn="ctr">
              <a:defRPr/>
            </a:pPr>
            <a:r>
              <a:rPr lang="tr-TR" altLang="tr-TR" sz="2866" b="0">
                <a:solidFill>
                  <a:schemeClr val="bg1"/>
                </a:solidFill>
                <a:effectLst>
                  <a:outerShdw blurRad="38100" dist="38100" dir="2700000" algn="tl">
                    <a:srgbClr val="000000"/>
                  </a:outerShdw>
                </a:effectLst>
              </a:rPr>
              <a:t>HESAPLARIN İNCELENMESİ</a:t>
            </a:r>
            <a:endParaRPr lang="tr-TR" altLang="tr-TR" sz="2866" b="0" dirty="0">
              <a:solidFill>
                <a:schemeClr val="bg1"/>
              </a:solidFill>
              <a:effectLst>
                <a:outerShdw blurRad="38100" dist="38100" dir="2700000" algn="tl">
                  <a:srgbClr val="000000"/>
                </a:outerShdw>
              </a:effectLst>
            </a:endParaRPr>
          </a:p>
        </p:txBody>
      </p:sp>
    </p:spTree>
  </p:cSld>
  <p:clrMapOvr>
    <a:masterClrMapping/>
  </p:clrMapOvr>
  <p:transition advClick="0" advTm="4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p:txBody>
          <a:bodyPr/>
          <a:lstStyle/>
          <a:p>
            <a:pPr>
              <a:defRPr/>
            </a:pPr>
            <a:fld id="{710D5963-8B25-403B-BD1F-B7ED748C0909}" type="datetime4">
              <a:rPr lang="tr-TR" smtClean="0"/>
              <a:pPr>
                <a:defRPr/>
              </a:pPr>
              <a:t>20 Kasım 2015</a:t>
            </a:fld>
            <a:endParaRPr lang="en-US" dirty="0"/>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CBF66555-0CF3-4330-BEA7-0AA77CA2D64A}" type="slidenum">
              <a:rPr lang="en-US" altLang="tr-TR" sz="1228">
                <a:solidFill>
                  <a:srgbClr val="898989"/>
                </a:solidFill>
              </a:rPr>
              <a:pPr>
                <a:spcBef>
                  <a:spcPct val="0"/>
                </a:spcBef>
                <a:buFontTx/>
                <a:buNone/>
              </a:pPr>
              <a:t>4</a:t>
            </a:fld>
            <a:endParaRPr lang="en-US" altLang="tr-TR" sz="1228">
              <a:solidFill>
                <a:srgbClr val="898989"/>
              </a:solidFill>
            </a:endParaRPr>
          </a:p>
        </p:txBody>
      </p:sp>
      <p:graphicFrame>
        <p:nvGraphicFramePr>
          <p:cNvPr id="10" name="İçerik Yer Tutucusu 9"/>
          <p:cNvGraphicFramePr>
            <a:graphicFrameLocks noGrp="1"/>
          </p:cNvGraphicFramePr>
          <p:nvPr>
            <p:ph idx="4294967295"/>
          </p:nvPr>
        </p:nvGraphicFramePr>
        <p:xfrm>
          <a:off x="699708" y="1640738"/>
          <a:ext cx="8034193" cy="4632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9" name="Unvan 5"/>
          <p:cNvSpPr>
            <a:spLocks noGrp="1"/>
          </p:cNvSpPr>
          <p:nvPr>
            <p:ph type="title"/>
          </p:nvPr>
        </p:nvSpPr>
        <p:spPr>
          <a:xfrm>
            <a:off x="1288613" y="37661"/>
            <a:ext cx="7923416" cy="1169988"/>
          </a:xfrm>
        </p:spPr>
        <p:txBody>
          <a:bodyPr/>
          <a:lstStyle/>
          <a:p>
            <a:r>
              <a:rPr lang="tr-TR" altLang="tr-TR" sz="2866" b="1"/>
              <a:t>VERGİ İNCELEMELERİ</a:t>
            </a:r>
            <a:endParaRPr lang="tr-TR" altLang="tr-TR" smtClean="0"/>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graphicEl>
                                              <a:dgm id="{AF2E8EEF-D1B0-467E-906C-D4E6C89763A8}"/>
                                            </p:graphicEl>
                                          </p:spTgt>
                                        </p:tgtEl>
                                        <p:attrNameLst>
                                          <p:attrName>style.visibility</p:attrName>
                                        </p:attrNameLst>
                                      </p:cBhvr>
                                      <p:to>
                                        <p:strVal val="visible"/>
                                      </p:to>
                                    </p:set>
                                    <p:animEffect transition="in" filter="fade">
                                      <p:cBhvr>
                                        <p:cTn id="7" dur="500"/>
                                        <p:tgtEl>
                                          <p:spTgt spid="10">
                                            <p:graphicEl>
                                              <a:dgm id="{AF2E8EEF-D1B0-467E-906C-D4E6C89763A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1EE0D55F-C495-4321-9D24-CBF93E371904}"/>
                                            </p:graphicEl>
                                          </p:spTgt>
                                        </p:tgtEl>
                                        <p:attrNameLst>
                                          <p:attrName>style.visibility</p:attrName>
                                        </p:attrNameLst>
                                      </p:cBhvr>
                                      <p:to>
                                        <p:strVal val="visible"/>
                                      </p:to>
                                    </p:set>
                                    <p:animEffect transition="in" filter="fade">
                                      <p:cBhvr>
                                        <p:cTn id="12" dur="500"/>
                                        <p:tgtEl>
                                          <p:spTgt spid="10">
                                            <p:graphicEl>
                                              <a:dgm id="{1EE0D55F-C495-4321-9D24-CBF93E37190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graphicEl>
                                              <a:dgm id="{C14F55ED-8496-4D34-A7B7-9132C9E41BA0}"/>
                                            </p:graphicEl>
                                          </p:spTgt>
                                        </p:tgtEl>
                                        <p:attrNameLst>
                                          <p:attrName>style.visibility</p:attrName>
                                        </p:attrNameLst>
                                      </p:cBhvr>
                                      <p:to>
                                        <p:strVal val="visible"/>
                                      </p:to>
                                    </p:set>
                                    <p:animEffect transition="in" filter="fade">
                                      <p:cBhvr>
                                        <p:cTn id="15" dur="500"/>
                                        <p:tgtEl>
                                          <p:spTgt spid="10">
                                            <p:graphicEl>
                                              <a:dgm id="{C14F55ED-8496-4D34-A7B7-9132C9E41BA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graphicEl>
                                              <a:dgm id="{A7E91E22-E26E-477C-AC12-D33B1929CFF1}"/>
                                            </p:graphicEl>
                                          </p:spTgt>
                                        </p:tgtEl>
                                        <p:attrNameLst>
                                          <p:attrName>style.visibility</p:attrName>
                                        </p:attrNameLst>
                                      </p:cBhvr>
                                      <p:to>
                                        <p:strVal val="visible"/>
                                      </p:to>
                                    </p:set>
                                    <p:animEffect transition="in" filter="fade">
                                      <p:cBhvr>
                                        <p:cTn id="20" dur="500"/>
                                        <p:tgtEl>
                                          <p:spTgt spid="10">
                                            <p:graphicEl>
                                              <a:dgm id="{A7E91E22-E26E-477C-AC12-D33B1929CFF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graphicEl>
                                              <a:dgm id="{77E3EC60-A1AE-4356-A3DC-F7A00C38EAC0}"/>
                                            </p:graphicEl>
                                          </p:spTgt>
                                        </p:tgtEl>
                                        <p:attrNameLst>
                                          <p:attrName>style.visibility</p:attrName>
                                        </p:attrNameLst>
                                      </p:cBhvr>
                                      <p:to>
                                        <p:strVal val="visible"/>
                                      </p:to>
                                    </p:set>
                                    <p:animEffect transition="in" filter="fade">
                                      <p:cBhvr>
                                        <p:cTn id="23" dur="500"/>
                                        <p:tgtEl>
                                          <p:spTgt spid="10">
                                            <p:graphicEl>
                                              <a:dgm id="{77E3EC60-A1AE-4356-A3DC-F7A00C38EAC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F1A72193-FF4A-439A-A110-39AADADA16DF}"/>
                                            </p:graphicEl>
                                          </p:spTgt>
                                        </p:tgtEl>
                                        <p:attrNameLst>
                                          <p:attrName>style.visibility</p:attrName>
                                        </p:attrNameLst>
                                      </p:cBhvr>
                                      <p:to>
                                        <p:strVal val="visible"/>
                                      </p:to>
                                    </p:set>
                                    <p:animEffect transition="in" filter="fade">
                                      <p:cBhvr>
                                        <p:cTn id="28" dur="500"/>
                                        <p:tgtEl>
                                          <p:spTgt spid="10">
                                            <p:graphicEl>
                                              <a:dgm id="{F1A72193-FF4A-439A-A110-39AADADA16D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449943BA-CE4B-43A8-9DB4-AF7130F74A9F}"/>
                                            </p:graphicEl>
                                          </p:spTgt>
                                        </p:tgtEl>
                                        <p:attrNameLst>
                                          <p:attrName>style.visibility</p:attrName>
                                        </p:attrNameLst>
                                      </p:cBhvr>
                                      <p:to>
                                        <p:strVal val="visible"/>
                                      </p:to>
                                    </p:set>
                                    <p:animEffect transition="in" filter="fade">
                                      <p:cBhvr>
                                        <p:cTn id="31" dur="500"/>
                                        <p:tgtEl>
                                          <p:spTgt spid="10">
                                            <p:graphicEl>
                                              <a:dgm id="{449943BA-CE4B-43A8-9DB4-AF7130F74A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1953235" y="37662"/>
            <a:ext cx="6412181" cy="909990"/>
          </a:xfrm>
          <a:solidFill>
            <a:srgbClr val="000066"/>
          </a:solidFill>
          <a:ln>
            <a:solidFill>
              <a:schemeClr val="tx1"/>
            </a:solidFill>
            <a:miter lim="800000"/>
            <a:headEnd/>
            <a:tailEnd/>
          </a:ln>
        </p:spPr>
        <p:txBody>
          <a:bodyPr wrap="none"/>
          <a:lstStyle/>
          <a:p>
            <a:pPr>
              <a:defRPr/>
            </a:pPr>
            <a:r>
              <a:rPr lang="tr-TR" altLang="tr-TR" sz="3276" dirty="0">
                <a:solidFill>
                  <a:schemeClr val="bg1"/>
                </a:solidFill>
                <a:effectLst>
                  <a:outerShdw blurRad="38100" dist="38100" dir="2700000" algn="tl">
                    <a:srgbClr val="000000"/>
                  </a:outerShdw>
                </a:effectLst>
              </a:rPr>
              <a:t>HESAPLARIN İNCELENMESİ</a:t>
            </a:r>
          </a:p>
        </p:txBody>
      </p:sp>
      <p:graphicFrame>
        <p:nvGraphicFramePr>
          <p:cNvPr id="117763" name="Object 4"/>
          <p:cNvGraphicFramePr>
            <a:graphicFrameLocks noChangeAspect="1"/>
          </p:cNvGraphicFramePr>
          <p:nvPr>
            <p:extLst>
              <p:ext uri="{D42A27DB-BD31-4B8C-83A1-F6EECF244321}">
                <p14:modId xmlns:p14="http://schemas.microsoft.com/office/powerpoint/2010/main" val="4117317332"/>
              </p:ext>
            </p:extLst>
          </p:nvPr>
        </p:nvGraphicFramePr>
        <p:xfrm>
          <a:off x="856371" y="1290529"/>
          <a:ext cx="8172367" cy="5243819"/>
        </p:xfrm>
        <a:graphic>
          <a:graphicData uri="http://schemas.openxmlformats.org/presentationml/2006/ole">
            <mc:AlternateContent xmlns:mc="http://schemas.openxmlformats.org/markup-compatibility/2006">
              <mc:Choice xmlns:v="urn:schemas-microsoft-com:vml" Requires="v">
                <p:oleObj spid="_x0000_s7176" name="Picture" r:id="rId4" imgW="5073480" imgH="3244680" progId="Word.Picture.8">
                  <p:embed/>
                </p:oleObj>
              </mc:Choice>
              <mc:Fallback>
                <p:oleObj name="Picture" r:id="rId4" imgW="5073480" imgH="3244680" progId="Word.Picture.8">
                  <p:embed/>
                  <p:pic>
                    <p:nvPicPr>
                      <p:cNvPr id="0" name=""/>
                      <p:cNvPicPr>
                        <a:picLocks noChangeAspect="1" noChangeArrowheads="1"/>
                      </p:cNvPicPr>
                      <p:nvPr/>
                    </p:nvPicPr>
                    <p:blipFill>
                      <a:blip r:embed="rId5"/>
                      <a:srcRect/>
                      <a:stretch>
                        <a:fillRect/>
                      </a:stretch>
                    </p:blipFill>
                    <p:spPr bwMode="auto">
                      <a:xfrm>
                        <a:off x="856371" y="1290529"/>
                        <a:ext cx="8172367" cy="5243819"/>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1953235" y="37662"/>
            <a:ext cx="6412181" cy="909990"/>
          </a:xfrm>
          <a:solidFill>
            <a:srgbClr val="000066"/>
          </a:solidFill>
          <a:ln>
            <a:solidFill>
              <a:schemeClr val="tx1"/>
            </a:solidFill>
            <a:miter lim="800000"/>
            <a:headEnd/>
            <a:tailEnd/>
          </a:ln>
        </p:spPr>
        <p:txBody>
          <a:bodyPr wrap="none"/>
          <a:lstStyle/>
          <a:p>
            <a:pPr eaLnBrk="1" hangingPunct="1">
              <a:defRPr/>
            </a:pPr>
            <a:r>
              <a:rPr lang="tr-TR" altLang="tr-TR" sz="3276" dirty="0">
                <a:solidFill>
                  <a:schemeClr val="bg1"/>
                </a:solidFill>
                <a:effectLst>
                  <a:outerShdw blurRad="38100" dist="38100" dir="2700000" algn="tl">
                    <a:srgbClr val="000000"/>
                  </a:outerShdw>
                </a:effectLst>
              </a:rPr>
              <a:t>HESAPLARIN İNCELENMESİ</a:t>
            </a:r>
            <a:endParaRPr lang="tr-TR" altLang="tr-TR" sz="3276" dirty="0">
              <a:solidFill>
                <a:schemeClr val="bg1"/>
              </a:solidFill>
              <a:latin typeface="Times New Roman" panose="02020603050405020304" pitchFamily="18" charset="0"/>
              <a:cs typeface="Times New Roman" panose="02020603050405020304" pitchFamily="18" charset="0"/>
            </a:endParaRPr>
          </a:p>
        </p:txBody>
      </p:sp>
      <p:graphicFrame>
        <p:nvGraphicFramePr>
          <p:cNvPr id="119811" name="Object 4"/>
          <p:cNvGraphicFramePr>
            <a:graphicFrameLocks noChangeAspect="1"/>
          </p:cNvGraphicFramePr>
          <p:nvPr>
            <p:extLst>
              <p:ext uri="{D42A27DB-BD31-4B8C-83A1-F6EECF244321}">
                <p14:modId xmlns:p14="http://schemas.microsoft.com/office/powerpoint/2010/main" val="1918077686"/>
              </p:ext>
            </p:extLst>
          </p:nvPr>
        </p:nvGraphicFramePr>
        <p:xfrm>
          <a:off x="478589" y="1076674"/>
          <a:ext cx="8789066" cy="5182071"/>
        </p:xfrm>
        <a:graphic>
          <a:graphicData uri="http://schemas.openxmlformats.org/presentationml/2006/ole">
            <mc:AlternateContent xmlns:mc="http://schemas.openxmlformats.org/markup-compatibility/2006">
              <mc:Choice xmlns:v="urn:schemas-microsoft-com:vml" Requires="v">
                <p:oleObj spid="_x0000_s8200" name="Picture" r:id="rId4" imgW="4983480" imgH="3198960" progId="Word.Picture.8">
                  <p:embed/>
                </p:oleObj>
              </mc:Choice>
              <mc:Fallback>
                <p:oleObj name="Picture" r:id="rId4" imgW="4983480" imgH="3198960" progId="Word.Picture.8">
                  <p:embed/>
                  <p:pic>
                    <p:nvPicPr>
                      <p:cNvPr id="0" name=""/>
                      <p:cNvPicPr>
                        <a:picLocks noChangeAspect="1" noChangeArrowheads="1"/>
                      </p:cNvPicPr>
                      <p:nvPr/>
                    </p:nvPicPr>
                    <p:blipFill>
                      <a:blip r:embed="rId5"/>
                      <a:srcRect/>
                      <a:stretch>
                        <a:fillRect/>
                      </a:stretch>
                    </p:blipFill>
                    <p:spPr bwMode="auto">
                      <a:xfrm>
                        <a:off x="478589" y="1076674"/>
                        <a:ext cx="8789066" cy="5182071"/>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a:xfrm>
            <a:off x="1953235" y="37662"/>
            <a:ext cx="6412181" cy="909990"/>
          </a:xfrm>
          <a:solidFill>
            <a:srgbClr val="000066"/>
          </a:solidFill>
          <a:ln>
            <a:solidFill>
              <a:schemeClr val="tx1"/>
            </a:solidFill>
            <a:miter lim="800000"/>
            <a:headEnd/>
            <a:tailEnd/>
          </a:ln>
        </p:spPr>
        <p:txBody>
          <a:bodyPr wrap="none"/>
          <a:lstStyle/>
          <a:p>
            <a:pPr eaLnBrk="1" hangingPunct="1">
              <a:defRPr/>
            </a:pPr>
            <a:r>
              <a:rPr lang="tr-TR" altLang="tr-TR" sz="3276" dirty="0">
                <a:solidFill>
                  <a:schemeClr val="bg1"/>
                </a:solidFill>
                <a:effectLst>
                  <a:outerShdw blurRad="38100" dist="38100" dir="2700000" algn="tl">
                    <a:srgbClr val="000000"/>
                  </a:outerShdw>
                </a:effectLst>
              </a:rPr>
              <a:t>HESAPLARIN İNCELENMESİ</a:t>
            </a:r>
            <a:endParaRPr lang="tr-TR" altLang="tr-TR" sz="3276" dirty="0">
              <a:solidFill>
                <a:schemeClr val="bg1"/>
              </a:solidFill>
              <a:latin typeface="Times New Roman" panose="02020603050405020304" pitchFamily="18" charset="0"/>
              <a:cs typeface="Times New Roman" panose="02020603050405020304" pitchFamily="18" charset="0"/>
            </a:endParaRPr>
          </a:p>
        </p:txBody>
      </p:sp>
      <p:graphicFrame>
        <p:nvGraphicFramePr>
          <p:cNvPr id="120835" name="Object 4"/>
          <p:cNvGraphicFramePr>
            <a:graphicFrameLocks noChangeAspect="1"/>
          </p:cNvGraphicFramePr>
          <p:nvPr>
            <p:extLst>
              <p:ext uri="{D42A27DB-BD31-4B8C-83A1-F6EECF244321}">
                <p14:modId xmlns:p14="http://schemas.microsoft.com/office/powerpoint/2010/main" val="444654678"/>
              </p:ext>
            </p:extLst>
          </p:nvPr>
        </p:nvGraphicFramePr>
        <p:xfrm>
          <a:off x="404624" y="1197905"/>
          <a:ext cx="8623783" cy="5573690"/>
        </p:xfrm>
        <a:graphic>
          <a:graphicData uri="http://schemas.openxmlformats.org/presentationml/2006/ole">
            <mc:AlternateContent xmlns:mc="http://schemas.openxmlformats.org/markup-compatibility/2006">
              <mc:Choice xmlns:v="urn:schemas-microsoft-com:vml" Requires="v">
                <p:oleObj spid="_x0000_s9224" name="Picture" r:id="rId3" imgW="5073480" imgH="3439800" progId="Word.Picture.8">
                  <p:embed/>
                </p:oleObj>
              </mc:Choice>
              <mc:Fallback>
                <p:oleObj name="Picture" r:id="rId3" imgW="5073480" imgH="3439800" progId="Word.Picture.8">
                  <p:embed/>
                  <p:pic>
                    <p:nvPicPr>
                      <p:cNvPr id="0" name=""/>
                      <p:cNvPicPr>
                        <a:picLocks noChangeAspect="1" noChangeArrowheads="1"/>
                      </p:cNvPicPr>
                      <p:nvPr/>
                    </p:nvPicPr>
                    <p:blipFill>
                      <a:blip r:embed="rId4"/>
                      <a:srcRect/>
                      <a:stretch>
                        <a:fillRect/>
                      </a:stretch>
                    </p:blipFill>
                    <p:spPr bwMode="auto">
                      <a:xfrm>
                        <a:off x="404624" y="1197905"/>
                        <a:ext cx="8623783" cy="5573690"/>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1953235" y="37662"/>
            <a:ext cx="6412181" cy="909990"/>
          </a:xfrm>
          <a:solidFill>
            <a:srgbClr val="000066"/>
          </a:solidFill>
          <a:ln>
            <a:solidFill>
              <a:schemeClr val="tx1"/>
            </a:solidFill>
            <a:miter lim="800000"/>
            <a:headEnd/>
            <a:tailEnd/>
          </a:ln>
        </p:spPr>
        <p:txBody>
          <a:bodyPr wrap="none"/>
          <a:lstStyle/>
          <a:p>
            <a:pPr eaLnBrk="1" hangingPunct="1">
              <a:defRPr/>
            </a:pPr>
            <a:r>
              <a:rPr lang="tr-TR" altLang="tr-TR" sz="3276" dirty="0">
                <a:solidFill>
                  <a:schemeClr val="bg1"/>
                </a:solidFill>
                <a:effectLst>
                  <a:outerShdw blurRad="38100" dist="38100" dir="2700000" algn="tl">
                    <a:srgbClr val="000000"/>
                  </a:outerShdw>
                </a:effectLst>
              </a:rPr>
              <a:t>HESAPLARIN İNCELENMESİ</a:t>
            </a:r>
            <a:endParaRPr lang="tr-TR" altLang="tr-TR" sz="3276" dirty="0">
              <a:solidFill>
                <a:schemeClr val="bg1"/>
              </a:solidFill>
              <a:latin typeface="Times New Roman" panose="02020603050405020304" pitchFamily="18" charset="0"/>
              <a:cs typeface="Times New Roman" panose="02020603050405020304" pitchFamily="18" charset="0"/>
            </a:endParaRPr>
          </a:p>
        </p:txBody>
      </p:sp>
      <p:graphicFrame>
        <p:nvGraphicFramePr>
          <p:cNvPr id="121859" name="Object 4"/>
          <p:cNvGraphicFramePr>
            <a:graphicFrameLocks noChangeAspect="1"/>
          </p:cNvGraphicFramePr>
          <p:nvPr>
            <p:extLst>
              <p:ext uri="{D42A27DB-BD31-4B8C-83A1-F6EECF244321}">
                <p14:modId xmlns:p14="http://schemas.microsoft.com/office/powerpoint/2010/main" val="143049335"/>
              </p:ext>
            </p:extLst>
          </p:nvPr>
        </p:nvGraphicFramePr>
        <p:xfrm>
          <a:off x="404882" y="1457902"/>
          <a:ext cx="8771273" cy="5578565"/>
        </p:xfrm>
        <a:graphic>
          <a:graphicData uri="http://schemas.openxmlformats.org/presentationml/2006/ole">
            <mc:AlternateContent xmlns:mc="http://schemas.openxmlformats.org/markup-compatibility/2006">
              <mc:Choice xmlns:v="urn:schemas-microsoft-com:vml" Requires="v">
                <p:oleObj spid="_x0000_s10248" name="Picture" r:id="rId3" imgW="5343480" imgH="3439800" progId="Word.Picture.8">
                  <p:embed/>
                </p:oleObj>
              </mc:Choice>
              <mc:Fallback>
                <p:oleObj name="Picture" r:id="rId3" imgW="5343480" imgH="3439800" progId="Word.Picture.8">
                  <p:embed/>
                  <p:pic>
                    <p:nvPicPr>
                      <p:cNvPr id="0" name=""/>
                      <p:cNvPicPr>
                        <a:picLocks noChangeAspect="1" noChangeArrowheads="1"/>
                      </p:cNvPicPr>
                      <p:nvPr/>
                    </p:nvPicPr>
                    <p:blipFill>
                      <a:blip r:embed="rId4"/>
                      <a:srcRect/>
                      <a:stretch>
                        <a:fillRect/>
                      </a:stretch>
                    </p:blipFill>
                    <p:spPr bwMode="auto">
                      <a:xfrm>
                        <a:off x="404882" y="1457902"/>
                        <a:ext cx="8771273" cy="5578565"/>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p:cNvSpPr>
            <a:spLocks noGrp="1" noChangeArrowheads="1"/>
          </p:cNvSpPr>
          <p:nvPr>
            <p:ph type="title"/>
          </p:nvPr>
        </p:nvSpPr>
        <p:spPr>
          <a:xfrm>
            <a:off x="1363367" y="37662"/>
            <a:ext cx="7400171" cy="909990"/>
          </a:xfrm>
          <a:solidFill>
            <a:srgbClr val="000066"/>
          </a:solidFill>
          <a:ln>
            <a:solidFill>
              <a:schemeClr val="tx1"/>
            </a:solidFill>
            <a:miter lim="800000"/>
            <a:headEnd/>
            <a:tailEnd/>
          </a:ln>
        </p:spPr>
        <p:txBody>
          <a:bodyPr wrap="none"/>
          <a:lstStyle/>
          <a:p>
            <a:pPr eaLnBrk="1" hangingPunct="1"/>
            <a:r>
              <a:rPr lang="tr-TR" altLang="tr-TR" sz="3276">
                <a:solidFill>
                  <a:schemeClr val="bg1"/>
                </a:solidFill>
                <a:latin typeface="Times New Roman" panose="02020603050405020304" pitchFamily="18" charset="0"/>
                <a:cs typeface="Times New Roman" panose="02020603050405020304" pitchFamily="18" charset="0"/>
              </a:rPr>
              <a:t>ŞÜPHELİ TİCARİ ALACAK KARŞILIĞI </a:t>
            </a:r>
            <a:br>
              <a:rPr lang="tr-TR" altLang="tr-TR" sz="3276">
                <a:solidFill>
                  <a:schemeClr val="bg1"/>
                </a:solidFill>
                <a:latin typeface="Times New Roman" panose="02020603050405020304" pitchFamily="18" charset="0"/>
                <a:cs typeface="Times New Roman" panose="02020603050405020304" pitchFamily="18" charset="0"/>
              </a:rPr>
            </a:br>
            <a:r>
              <a:rPr lang="tr-TR" altLang="tr-TR" sz="3276">
                <a:solidFill>
                  <a:schemeClr val="bg1"/>
                </a:solidFill>
                <a:latin typeface="Times New Roman" panose="02020603050405020304" pitchFamily="18" charset="0"/>
                <a:cs typeface="Times New Roman" panose="02020603050405020304" pitchFamily="18" charset="0"/>
              </a:rPr>
              <a:t>UYGULAMALARI</a:t>
            </a:r>
          </a:p>
        </p:txBody>
      </p:sp>
      <p:graphicFrame>
        <p:nvGraphicFramePr>
          <p:cNvPr id="122883" name="Object 4"/>
          <p:cNvGraphicFramePr>
            <a:graphicFrameLocks noChangeAspect="1"/>
          </p:cNvGraphicFramePr>
          <p:nvPr>
            <p:extLst>
              <p:ext uri="{D42A27DB-BD31-4B8C-83A1-F6EECF244321}">
                <p14:modId xmlns:p14="http://schemas.microsoft.com/office/powerpoint/2010/main" val="21531955"/>
              </p:ext>
            </p:extLst>
          </p:nvPr>
        </p:nvGraphicFramePr>
        <p:xfrm>
          <a:off x="331174" y="1136155"/>
          <a:ext cx="8771273" cy="6501555"/>
        </p:xfrm>
        <a:graphic>
          <a:graphicData uri="http://schemas.openxmlformats.org/presentationml/2006/ole">
            <mc:AlternateContent xmlns:mc="http://schemas.openxmlformats.org/markup-compatibility/2006">
              <mc:Choice xmlns:v="urn:schemas-microsoft-com:vml" Requires="v">
                <p:oleObj spid="_x0000_s11272" name="Picture" r:id="rId3" imgW="4893840" imgH="3695040" progId="Word.Picture.8">
                  <p:embed/>
                </p:oleObj>
              </mc:Choice>
              <mc:Fallback>
                <p:oleObj name="Picture" r:id="rId3" imgW="4893840" imgH="3695040" progId="Word.Picture.8">
                  <p:embed/>
                  <p:pic>
                    <p:nvPicPr>
                      <p:cNvPr id="0" name=""/>
                      <p:cNvPicPr>
                        <a:picLocks noChangeAspect="1" noChangeArrowheads="1"/>
                      </p:cNvPicPr>
                      <p:nvPr/>
                    </p:nvPicPr>
                    <p:blipFill>
                      <a:blip r:embed="rId4"/>
                      <a:srcRect/>
                      <a:stretch>
                        <a:fillRect/>
                      </a:stretch>
                    </p:blipFill>
                    <p:spPr bwMode="auto">
                      <a:xfrm>
                        <a:off x="331174" y="1136155"/>
                        <a:ext cx="8771273" cy="6501555"/>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title"/>
          </p:nvPr>
        </p:nvSpPr>
        <p:spPr>
          <a:xfrm>
            <a:off x="1363367" y="37662"/>
            <a:ext cx="7400171" cy="909990"/>
          </a:xfrm>
          <a:solidFill>
            <a:srgbClr val="000066"/>
          </a:solidFill>
          <a:ln>
            <a:solidFill>
              <a:schemeClr val="tx1"/>
            </a:solidFill>
            <a:miter lim="800000"/>
            <a:headEnd/>
            <a:tailEnd/>
          </a:ln>
        </p:spPr>
        <p:txBody>
          <a:bodyPr wrap="none"/>
          <a:lstStyle/>
          <a:p>
            <a:pPr eaLnBrk="1" hangingPunct="1"/>
            <a:r>
              <a:rPr lang="tr-TR" altLang="tr-TR" sz="3276">
                <a:solidFill>
                  <a:schemeClr val="bg1"/>
                </a:solidFill>
                <a:latin typeface="Times New Roman" panose="02020603050405020304" pitchFamily="18" charset="0"/>
                <a:cs typeface="Times New Roman" panose="02020603050405020304" pitchFamily="18" charset="0"/>
              </a:rPr>
              <a:t>ŞÜPHELİ TİCARİ ALACAK KARŞILIĞI </a:t>
            </a:r>
            <a:br>
              <a:rPr lang="tr-TR" altLang="tr-TR" sz="3276">
                <a:solidFill>
                  <a:schemeClr val="bg1"/>
                </a:solidFill>
                <a:latin typeface="Times New Roman" panose="02020603050405020304" pitchFamily="18" charset="0"/>
                <a:cs typeface="Times New Roman" panose="02020603050405020304" pitchFamily="18" charset="0"/>
              </a:rPr>
            </a:br>
            <a:r>
              <a:rPr lang="tr-TR" altLang="tr-TR" sz="3276">
                <a:solidFill>
                  <a:schemeClr val="bg1"/>
                </a:solidFill>
                <a:latin typeface="Times New Roman" panose="02020603050405020304" pitchFamily="18" charset="0"/>
                <a:cs typeface="Times New Roman" panose="02020603050405020304" pitchFamily="18" charset="0"/>
              </a:rPr>
              <a:t>UYGULAMALARI</a:t>
            </a:r>
          </a:p>
        </p:txBody>
      </p:sp>
      <p:graphicFrame>
        <p:nvGraphicFramePr>
          <p:cNvPr id="123907" name="Object 4"/>
          <p:cNvGraphicFramePr>
            <a:graphicFrameLocks noChangeAspect="1"/>
          </p:cNvGraphicFramePr>
          <p:nvPr>
            <p:extLst>
              <p:ext uri="{D42A27DB-BD31-4B8C-83A1-F6EECF244321}">
                <p14:modId xmlns:p14="http://schemas.microsoft.com/office/powerpoint/2010/main" val="3922964381"/>
              </p:ext>
            </p:extLst>
          </p:nvPr>
        </p:nvGraphicFramePr>
        <p:xfrm>
          <a:off x="257466" y="1282400"/>
          <a:ext cx="8771273" cy="7154799"/>
        </p:xfrm>
        <a:graphic>
          <a:graphicData uri="http://schemas.openxmlformats.org/presentationml/2006/ole">
            <mc:AlternateContent xmlns:mc="http://schemas.openxmlformats.org/markup-compatibility/2006">
              <mc:Choice xmlns:v="urn:schemas-microsoft-com:vml" Requires="v">
                <p:oleObj spid="_x0000_s12296" name="Picture" r:id="rId3" imgW="5523840" imgH="4234680" progId="Word.Picture.8">
                  <p:embed/>
                </p:oleObj>
              </mc:Choice>
              <mc:Fallback>
                <p:oleObj name="Picture" r:id="rId3" imgW="5523840" imgH="4234680" progId="Word.Picture.8">
                  <p:embed/>
                  <p:pic>
                    <p:nvPicPr>
                      <p:cNvPr id="0" name=""/>
                      <p:cNvPicPr>
                        <a:picLocks noChangeAspect="1" noChangeArrowheads="1"/>
                      </p:cNvPicPr>
                      <p:nvPr/>
                    </p:nvPicPr>
                    <p:blipFill>
                      <a:blip r:embed="rId4"/>
                      <a:srcRect/>
                      <a:stretch>
                        <a:fillRect/>
                      </a:stretch>
                    </p:blipFill>
                    <p:spPr bwMode="auto">
                      <a:xfrm>
                        <a:off x="257466" y="1282400"/>
                        <a:ext cx="8771273" cy="7154799"/>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Grp="1" noChangeArrowheads="1"/>
          </p:cNvSpPr>
          <p:nvPr>
            <p:ph type="title"/>
          </p:nvPr>
        </p:nvSpPr>
        <p:spPr>
          <a:xfrm>
            <a:off x="1363367" y="37662"/>
            <a:ext cx="7400171" cy="909990"/>
          </a:xfrm>
          <a:solidFill>
            <a:srgbClr val="000066"/>
          </a:solidFill>
          <a:ln>
            <a:solidFill>
              <a:schemeClr val="tx1"/>
            </a:solidFill>
            <a:miter lim="800000"/>
            <a:headEnd/>
            <a:tailEnd/>
          </a:ln>
        </p:spPr>
        <p:txBody>
          <a:bodyPr wrap="none"/>
          <a:lstStyle/>
          <a:p>
            <a:pPr eaLnBrk="1" hangingPunct="1"/>
            <a:r>
              <a:rPr lang="tr-TR" altLang="tr-TR" sz="3276">
                <a:solidFill>
                  <a:schemeClr val="bg1"/>
                </a:solidFill>
                <a:latin typeface="Times New Roman" panose="02020603050405020304" pitchFamily="18" charset="0"/>
                <a:cs typeface="Times New Roman" panose="02020603050405020304" pitchFamily="18" charset="0"/>
              </a:rPr>
              <a:t>ŞÜPHELİ TİCARİ ALACAK KARŞILIĞI </a:t>
            </a:r>
            <a:br>
              <a:rPr lang="tr-TR" altLang="tr-TR" sz="3276">
                <a:solidFill>
                  <a:schemeClr val="bg1"/>
                </a:solidFill>
                <a:latin typeface="Times New Roman" panose="02020603050405020304" pitchFamily="18" charset="0"/>
                <a:cs typeface="Times New Roman" panose="02020603050405020304" pitchFamily="18" charset="0"/>
              </a:rPr>
            </a:br>
            <a:r>
              <a:rPr lang="tr-TR" altLang="tr-TR" sz="3276">
                <a:solidFill>
                  <a:schemeClr val="bg1"/>
                </a:solidFill>
                <a:latin typeface="Times New Roman" panose="02020603050405020304" pitchFamily="18" charset="0"/>
                <a:cs typeface="Times New Roman" panose="02020603050405020304" pitchFamily="18" charset="0"/>
              </a:rPr>
              <a:t>UYGULAMALARI</a:t>
            </a:r>
          </a:p>
        </p:txBody>
      </p:sp>
      <p:graphicFrame>
        <p:nvGraphicFramePr>
          <p:cNvPr id="124931" name="Object 4"/>
          <p:cNvGraphicFramePr>
            <a:graphicFrameLocks noChangeAspect="1"/>
          </p:cNvGraphicFramePr>
          <p:nvPr>
            <p:extLst>
              <p:ext uri="{D42A27DB-BD31-4B8C-83A1-F6EECF244321}">
                <p14:modId xmlns:p14="http://schemas.microsoft.com/office/powerpoint/2010/main" val="3904015231"/>
              </p:ext>
            </p:extLst>
          </p:nvPr>
        </p:nvGraphicFramePr>
        <p:xfrm>
          <a:off x="257459" y="1436774"/>
          <a:ext cx="8771274" cy="7000426"/>
        </p:xfrm>
        <a:graphic>
          <a:graphicData uri="http://schemas.openxmlformats.org/presentationml/2006/ole">
            <mc:AlternateContent xmlns:mc="http://schemas.openxmlformats.org/markup-compatibility/2006">
              <mc:Choice xmlns:v="urn:schemas-microsoft-com:vml" Requires="v">
                <p:oleObj spid="_x0000_s13320" name="Picture" r:id="rId3" imgW="5343480" imgH="4234680" progId="Word.Picture.8">
                  <p:embed/>
                </p:oleObj>
              </mc:Choice>
              <mc:Fallback>
                <p:oleObj name="Picture" r:id="rId3" imgW="5343480" imgH="4234680" progId="Word.Picture.8">
                  <p:embed/>
                  <p:pic>
                    <p:nvPicPr>
                      <p:cNvPr id="0" name=""/>
                      <p:cNvPicPr>
                        <a:picLocks noChangeAspect="1" noChangeArrowheads="1"/>
                      </p:cNvPicPr>
                      <p:nvPr/>
                    </p:nvPicPr>
                    <p:blipFill>
                      <a:blip r:embed="rId4"/>
                      <a:srcRect/>
                      <a:stretch>
                        <a:fillRect/>
                      </a:stretch>
                    </p:blipFill>
                    <p:spPr bwMode="auto">
                      <a:xfrm>
                        <a:off x="257459" y="1436774"/>
                        <a:ext cx="8771274" cy="7000426"/>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defRPr/>
            </a:pPr>
            <a:r>
              <a:rPr lang="tr-TR" altLang="tr-TR" sz="3276" b="1" dirty="0">
                <a:solidFill>
                  <a:schemeClr val="bg1"/>
                </a:solidFill>
                <a:effectLst>
                  <a:outerShdw blurRad="38100" dist="38100" dir="2700000" algn="tl">
                    <a:srgbClr val="000000"/>
                  </a:outerShdw>
                </a:effectLst>
              </a:rPr>
              <a:t>HESAPLARIN İNCELENMESİ</a:t>
            </a:r>
            <a:endParaRPr lang="tr-TR" altLang="tr-TR" sz="3276" b="1" dirty="0">
              <a:solidFill>
                <a:schemeClr val="bg1"/>
              </a:solidFill>
              <a:latin typeface="Times New Roman" panose="02020603050405020304" pitchFamily="18" charset="0"/>
              <a:cs typeface="Times New Roman" panose="02020603050405020304" pitchFamily="18" charset="0"/>
            </a:endParaRPr>
          </a:p>
        </p:txBody>
      </p:sp>
      <p:graphicFrame>
        <p:nvGraphicFramePr>
          <p:cNvPr id="125955" name="Object 4"/>
          <p:cNvGraphicFramePr>
            <a:graphicFrameLocks noChangeAspect="1"/>
          </p:cNvGraphicFramePr>
          <p:nvPr>
            <p:extLst>
              <p:ext uri="{D42A27DB-BD31-4B8C-83A1-F6EECF244321}">
                <p14:modId xmlns:p14="http://schemas.microsoft.com/office/powerpoint/2010/main" val="4249355279"/>
              </p:ext>
            </p:extLst>
          </p:nvPr>
        </p:nvGraphicFramePr>
        <p:xfrm>
          <a:off x="552291" y="1423771"/>
          <a:ext cx="8402734" cy="5173945"/>
        </p:xfrm>
        <a:graphic>
          <a:graphicData uri="http://schemas.openxmlformats.org/presentationml/2006/ole">
            <mc:AlternateContent xmlns:mc="http://schemas.openxmlformats.org/markup-compatibility/2006">
              <mc:Choice xmlns:v="urn:schemas-microsoft-com:vml" Requires="v">
                <p:oleObj spid="_x0000_s14344" name="Picture" r:id="rId3" imgW="5523840" imgH="4055040" progId="Word.Picture.8">
                  <p:embed/>
                </p:oleObj>
              </mc:Choice>
              <mc:Fallback>
                <p:oleObj name="Picture" r:id="rId3" imgW="5523840" imgH="4055040" progId="Word.Picture.8">
                  <p:embed/>
                  <p:pic>
                    <p:nvPicPr>
                      <p:cNvPr id="0" name=""/>
                      <p:cNvPicPr>
                        <a:picLocks noChangeAspect="1" noChangeArrowheads="1"/>
                      </p:cNvPicPr>
                      <p:nvPr/>
                    </p:nvPicPr>
                    <p:blipFill>
                      <a:blip r:embed="rId4"/>
                      <a:srcRect/>
                      <a:stretch>
                        <a:fillRect/>
                      </a:stretch>
                    </p:blipFill>
                    <p:spPr bwMode="auto">
                      <a:xfrm>
                        <a:off x="552291" y="1423771"/>
                        <a:ext cx="8402734" cy="5173945"/>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defRPr/>
            </a:pPr>
            <a:r>
              <a:rPr lang="tr-TR" altLang="tr-TR" sz="3276" b="1" dirty="0">
                <a:solidFill>
                  <a:schemeClr val="bg1"/>
                </a:solidFill>
                <a:effectLst>
                  <a:outerShdw blurRad="38100" dist="38100" dir="2700000" algn="tl">
                    <a:srgbClr val="000000"/>
                  </a:outerShdw>
                </a:effectLst>
              </a:rPr>
              <a:t>HESAPLARIN İNCELENMESİ</a:t>
            </a:r>
            <a:endParaRPr lang="tr-TR" altLang="tr-TR" sz="3276" dirty="0">
              <a:solidFill>
                <a:schemeClr val="bg1"/>
              </a:solidFill>
              <a:latin typeface="Times New Roman" panose="02020603050405020304" pitchFamily="18" charset="0"/>
              <a:cs typeface="Times New Roman" panose="02020603050405020304" pitchFamily="18" charset="0"/>
            </a:endParaRPr>
          </a:p>
        </p:txBody>
      </p:sp>
      <p:graphicFrame>
        <p:nvGraphicFramePr>
          <p:cNvPr id="126979" name="Object 4"/>
          <p:cNvGraphicFramePr>
            <a:graphicFrameLocks noChangeAspect="1"/>
          </p:cNvGraphicFramePr>
          <p:nvPr>
            <p:extLst>
              <p:ext uri="{D42A27DB-BD31-4B8C-83A1-F6EECF244321}">
                <p14:modId xmlns:p14="http://schemas.microsoft.com/office/powerpoint/2010/main" val="568675081"/>
              </p:ext>
            </p:extLst>
          </p:nvPr>
        </p:nvGraphicFramePr>
        <p:xfrm>
          <a:off x="352622" y="1804018"/>
          <a:ext cx="8823528" cy="3320271"/>
        </p:xfrm>
        <a:graphic>
          <a:graphicData uri="http://schemas.openxmlformats.org/presentationml/2006/ole">
            <mc:AlternateContent xmlns:mc="http://schemas.openxmlformats.org/markup-compatibility/2006">
              <mc:Choice xmlns:v="urn:schemas-microsoft-com:vml" Requires="v">
                <p:oleObj spid="_x0000_s15368" name="Picture" r:id="rId3" imgW="5614200" imgH="2172240" progId="Word.Picture.8">
                  <p:embed/>
                </p:oleObj>
              </mc:Choice>
              <mc:Fallback>
                <p:oleObj name="Picture" r:id="rId3" imgW="5614200" imgH="2172240" progId="Word.Picture.8">
                  <p:embed/>
                  <p:pic>
                    <p:nvPicPr>
                      <p:cNvPr id="0" name=""/>
                      <p:cNvPicPr>
                        <a:picLocks noChangeAspect="1" noChangeArrowheads="1"/>
                      </p:cNvPicPr>
                      <p:nvPr/>
                    </p:nvPicPr>
                    <p:blipFill>
                      <a:blip r:embed="rId4"/>
                      <a:srcRect/>
                      <a:stretch>
                        <a:fillRect/>
                      </a:stretch>
                    </p:blipFill>
                    <p:spPr bwMode="auto">
                      <a:xfrm>
                        <a:off x="352622" y="1804018"/>
                        <a:ext cx="8823528" cy="3320271"/>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defRPr/>
            </a:pPr>
            <a:r>
              <a:rPr lang="tr-TR" altLang="tr-TR" sz="3276" dirty="0">
                <a:solidFill>
                  <a:schemeClr val="bg1"/>
                </a:solidFill>
                <a:effectLst>
                  <a:outerShdw blurRad="38100" dist="38100" dir="2700000" algn="tl">
                    <a:srgbClr val="000000"/>
                  </a:outerShdw>
                </a:effectLst>
              </a:rPr>
              <a:t>HESAPLARIN İNCELENMESİ</a:t>
            </a:r>
            <a:endParaRPr lang="tr-TR" altLang="tr-TR" sz="3276" dirty="0">
              <a:solidFill>
                <a:schemeClr val="bg1"/>
              </a:solidFill>
              <a:latin typeface="Times New Roman" panose="02020603050405020304" pitchFamily="18" charset="0"/>
              <a:cs typeface="Times New Roman" panose="02020603050405020304" pitchFamily="18" charset="0"/>
            </a:endParaRPr>
          </a:p>
        </p:txBody>
      </p:sp>
      <p:sp>
        <p:nvSpPr>
          <p:cNvPr id="5123" name="Text Box 3"/>
          <p:cNvSpPr txBox="1">
            <a:spLocks noChangeArrowheads="1"/>
          </p:cNvSpPr>
          <p:nvPr/>
        </p:nvSpPr>
        <p:spPr bwMode="auto">
          <a:xfrm>
            <a:off x="2151483" y="1739020"/>
            <a:ext cx="4177831" cy="1219416"/>
          </a:xfrm>
          <a:prstGeom prst="rect">
            <a:avLst/>
          </a:prstGeom>
          <a:solidFill>
            <a:srgbClr val="FF0000"/>
          </a:solidFill>
          <a:ln>
            <a:noFill/>
          </a:ln>
          <a:effectLst/>
          <a:extLst/>
        </p:spPr>
        <p:txBody>
          <a:bodyPr>
            <a:spAutoFit/>
          </a:bodyPr>
          <a:lstStyle/>
          <a:p>
            <a:pPr algn="ctr" defTabSz="935956" eaLnBrk="1" hangingPunct="1">
              <a:spcBef>
                <a:spcPts val="614"/>
              </a:spcBef>
              <a:defRPr/>
            </a:pPr>
            <a:r>
              <a:rPr lang="tr-TR" altLang="tr-TR" sz="2047" dirty="0">
                <a:solidFill>
                  <a:schemeClr val="bg1"/>
                </a:solidFill>
                <a:effectLst>
                  <a:outerShdw blurRad="38100" dist="38100" dir="2700000" algn="tl">
                    <a:srgbClr val="000000"/>
                  </a:outerShdw>
                </a:effectLst>
              </a:rPr>
              <a:t>MALİYET BEDELİ</a:t>
            </a:r>
          </a:p>
          <a:p>
            <a:pPr algn="ctr" defTabSz="935956" eaLnBrk="1" hangingPunct="1">
              <a:spcBef>
                <a:spcPts val="614"/>
              </a:spcBef>
              <a:defRPr/>
            </a:pPr>
            <a:r>
              <a:rPr lang="tr-TR" altLang="tr-TR" sz="2047" dirty="0">
                <a:solidFill>
                  <a:schemeClr val="bg1"/>
                </a:solidFill>
                <a:effectLst>
                  <a:outerShdw blurRad="38100" dist="38100" dir="2700000" algn="tl">
                    <a:srgbClr val="000000"/>
                  </a:outerShdw>
                </a:effectLst>
              </a:rPr>
              <a:t>ile değerlenir </a:t>
            </a:r>
          </a:p>
          <a:p>
            <a:pPr algn="ctr" defTabSz="935956" eaLnBrk="1" hangingPunct="1">
              <a:spcBef>
                <a:spcPts val="614"/>
              </a:spcBef>
              <a:defRPr/>
            </a:pPr>
            <a:r>
              <a:rPr lang="tr-TR" altLang="tr-TR" sz="2047" dirty="0">
                <a:solidFill>
                  <a:schemeClr val="bg1"/>
                </a:solidFill>
                <a:effectLst>
                  <a:outerShdw blurRad="38100" dist="38100" dir="2700000" algn="tl">
                    <a:srgbClr val="000000"/>
                  </a:outerShdw>
                </a:effectLst>
              </a:rPr>
              <a:t>(VUK 262)</a:t>
            </a:r>
          </a:p>
        </p:txBody>
      </p:sp>
      <p:sp>
        <p:nvSpPr>
          <p:cNvPr id="128004" name="Text Box 5"/>
          <p:cNvSpPr txBox="1">
            <a:spLocks noChangeArrowheads="1"/>
          </p:cNvSpPr>
          <p:nvPr/>
        </p:nvSpPr>
        <p:spPr bwMode="auto">
          <a:xfrm>
            <a:off x="188499" y="3659750"/>
            <a:ext cx="4237955" cy="302243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35956" eaLnBrk="1" hangingPunct="1">
              <a:spcBef>
                <a:spcPct val="50000"/>
              </a:spcBef>
              <a:buNone/>
            </a:pPr>
            <a:r>
              <a:rPr lang="tr-TR" altLang="tr-TR" sz="1638">
                <a:latin typeface="Times New Roman" panose="02020603050405020304" pitchFamily="18" charset="0"/>
              </a:rPr>
              <a:t>YURT İÇİNDEN SATIN ALINAN TİCARİ MALLARIN MALİYET BEDELİ</a:t>
            </a:r>
          </a:p>
          <a:p>
            <a:pPr defTabSz="935956" eaLnBrk="1" hangingPunct="1">
              <a:spcBef>
                <a:spcPct val="0"/>
              </a:spcBef>
              <a:buNone/>
            </a:pPr>
            <a:r>
              <a:rPr lang="tr-TR" altLang="tr-TR" sz="1638" b="0" i="1">
                <a:solidFill>
                  <a:srgbClr val="0000CC"/>
                </a:solidFill>
                <a:latin typeface="Times New Roman" panose="02020603050405020304" pitchFamily="18" charset="0"/>
              </a:rPr>
              <a:t> </a:t>
            </a:r>
            <a:r>
              <a:rPr lang="tr-TR" altLang="tr-TR" sz="2252" b="0" i="1">
                <a:latin typeface="Times New Roman" panose="02020603050405020304" pitchFamily="18" charset="0"/>
              </a:rPr>
              <a:t>+ Alış Bedeli </a:t>
            </a:r>
          </a:p>
          <a:p>
            <a:pPr defTabSz="935956" eaLnBrk="1" hangingPunct="1">
              <a:spcBef>
                <a:spcPct val="0"/>
              </a:spcBef>
              <a:buNone/>
            </a:pPr>
            <a:r>
              <a:rPr lang="tr-TR" altLang="tr-TR" sz="2252" b="0" i="1">
                <a:latin typeface="Times New Roman" panose="02020603050405020304" pitchFamily="18" charset="0"/>
              </a:rPr>
              <a:t>+ Nakliye ve Hammaliye Giderleri </a:t>
            </a:r>
          </a:p>
          <a:p>
            <a:pPr defTabSz="935956" eaLnBrk="1" hangingPunct="1">
              <a:spcBef>
                <a:spcPct val="0"/>
              </a:spcBef>
              <a:buNone/>
            </a:pPr>
            <a:r>
              <a:rPr lang="tr-TR" altLang="tr-TR" sz="2252" b="0" i="1">
                <a:latin typeface="Times New Roman" panose="02020603050405020304" pitchFamily="18" charset="0"/>
              </a:rPr>
              <a:t>+ Sigorta Giderleri</a:t>
            </a:r>
          </a:p>
          <a:p>
            <a:pPr defTabSz="935956" eaLnBrk="1" hangingPunct="1">
              <a:spcBef>
                <a:spcPct val="0"/>
              </a:spcBef>
              <a:buNone/>
            </a:pPr>
            <a:r>
              <a:rPr lang="tr-TR" altLang="tr-TR" sz="2252" b="0" i="1">
                <a:latin typeface="Times New Roman" panose="02020603050405020304" pitchFamily="18" charset="0"/>
              </a:rPr>
              <a:t>+ Komisyon Giderleri</a:t>
            </a:r>
          </a:p>
          <a:p>
            <a:pPr defTabSz="935956" eaLnBrk="1" hangingPunct="1">
              <a:spcBef>
                <a:spcPct val="0"/>
              </a:spcBef>
              <a:buNone/>
            </a:pPr>
            <a:r>
              <a:rPr lang="tr-TR" altLang="tr-TR" sz="2252" b="0" i="1">
                <a:latin typeface="Times New Roman" panose="02020603050405020304" pitchFamily="18" charset="0"/>
              </a:rPr>
              <a:t>+ Firma Dışı Depolama Giderleri</a:t>
            </a:r>
          </a:p>
          <a:p>
            <a:pPr defTabSz="935956" eaLnBrk="1" hangingPunct="1">
              <a:spcBef>
                <a:spcPct val="0"/>
              </a:spcBef>
              <a:buNone/>
            </a:pPr>
            <a:r>
              <a:rPr lang="tr-TR" altLang="tr-TR" sz="2252" b="0" i="1">
                <a:latin typeface="Times New Roman" panose="02020603050405020304" pitchFamily="18" charset="0"/>
              </a:rPr>
              <a:t>+ Ekspertiz Raporu Giderleri</a:t>
            </a:r>
          </a:p>
          <a:p>
            <a:pPr lvl="3" defTabSz="935956" eaLnBrk="1" hangingPunct="1">
              <a:spcBef>
                <a:spcPct val="0"/>
              </a:spcBef>
              <a:buNone/>
            </a:pPr>
            <a:endParaRPr lang="tr-TR" altLang="tr-TR" sz="2252" i="1">
              <a:latin typeface="Times New Roman" panose="02020603050405020304" pitchFamily="18" charset="0"/>
            </a:endParaRPr>
          </a:p>
        </p:txBody>
      </p:sp>
      <p:sp>
        <p:nvSpPr>
          <p:cNvPr id="128005" name="Text Box 6"/>
          <p:cNvSpPr txBox="1">
            <a:spLocks noChangeArrowheads="1"/>
          </p:cNvSpPr>
          <p:nvPr/>
        </p:nvSpPr>
        <p:spPr bwMode="auto">
          <a:xfrm>
            <a:off x="4484953" y="3659749"/>
            <a:ext cx="4874948" cy="2416252"/>
          </a:xfrm>
          <a:prstGeom prst="rect">
            <a:avLst/>
          </a:prstGeom>
          <a:noFill/>
          <a:ln w="63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35956">
              <a:buFont typeface="Wingdings" panose="05000000000000000000" pitchFamily="2" charset="2"/>
              <a:buChar char="Ø"/>
            </a:pPr>
            <a:r>
              <a:rPr lang="tr-TR" altLang="tr-TR" sz="2047" b="0">
                <a:latin typeface="Times New Roman" panose="02020603050405020304" pitchFamily="18" charset="0"/>
              </a:rPr>
              <a:t>Malın satın alınıp işletme stoklarına girdiği tarihe kadar oluşan kur farklarının maliyete intikal ettirilmesi zorunludur. </a:t>
            </a:r>
          </a:p>
          <a:p>
            <a:pPr defTabSz="935956">
              <a:buFont typeface="Wingdings" panose="05000000000000000000" pitchFamily="2" charset="2"/>
              <a:buChar char="Ø"/>
            </a:pPr>
            <a:r>
              <a:rPr lang="tr-TR" altLang="tr-TR" sz="2047" b="0">
                <a:latin typeface="Times New Roman" panose="02020603050405020304" pitchFamily="18" charset="0"/>
              </a:rPr>
              <a:t>Krediler için ödenen faiz ve komisyon giderleri doğrudan gider olarak veya istenirse stokta bulunan emtiaya isabet eden kısmı maliyete dahil edilebilir</a:t>
            </a:r>
          </a:p>
        </p:txBody>
      </p:sp>
      <p:cxnSp>
        <p:nvCxnSpPr>
          <p:cNvPr id="128006" name="AutoShape 7"/>
          <p:cNvCxnSpPr>
            <a:cxnSpLocks noChangeShapeType="1"/>
          </p:cNvCxnSpPr>
          <p:nvPr/>
        </p:nvCxnSpPr>
        <p:spPr bwMode="auto">
          <a:xfrm rot="5400000">
            <a:off x="2497600" y="2161515"/>
            <a:ext cx="877492" cy="2118977"/>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8007" name="AutoShape 8"/>
          <p:cNvCxnSpPr>
            <a:cxnSpLocks noChangeShapeType="1"/>
          </p:cNvCxnSpPr>
          <p:nvPr/>
        </p:nvCxnSpPr>
        <p:spPr bwMode="auto">
          <a:xfrm rot="16200000" flipH="1">
            <a:off x="5417693" y="1838144"/>
            <a:ext cx="877492" cy="2684472"/>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28008" name="Metin kutusu 1"/>
          <p:cNvSpPr txBox="1">
            <a:spLocks noChangeArrowheads="1"/>
          </p:cNvSpPr>
          <p:nvPr/>
        </p:nvSpPr>
        <p:spPr bwMode="auto">
          <a:xfrm>
            <a:off x="1067620" y="1106902"/>
            <a:ext cx="4129080" cy="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457">
                <a:latin typeface="Times New Roman" panose="02020603050405020304" pitchFamily="18" charset="0"/>
              </a:rPr>
              <a:t>TİCARİ MALLAR</a:t>
            </a:r>
          </a:p>
        </p:txBody>
      </p:sp>
    </p:spTree>
  </p:cSld>
  <p:clrMapOvr>
    <a:masterClrMapping/>
  </p:clrMapOvr>
  <p:transition advClick="0" advTm="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511870" y="1908557"/>
            <a:ext cx="8409285" cy="273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35956" eaLnBrk="1" hangingPunct="1">
              <a:spcBef>
                <a:spcPct val="0"/>
              </a:spcBef>
              <a:buNone/>
            </a:pPr>
            <a:endParaRPr lang="tr-TR" altLang="tr-TR" sz="1126">
              <a:ea typeface="Calibri" panose="020F0502020204030204" pitchFamily="34" charset="0"/>
              <a:cs typeface="Times New Roman" panose="02020603050405020304" pitchFamily="18" charset="0"/>
            </a:endParaRPr>
          </a:p>
          <a:p>
            <a:pPr defTabSz="935956" eaLnBrk="1" hangingPunct="1">
              <a:spcBef>
                <a:spcPct val="0"/>
              </a:spcBef>
              <a:buNone/>
            </a:pPr>
            <a:endParaRPr lang="tr-TR" altLang="tr-TR" sz="1126">
              <a:ea typeface="Calibri" panose="020F0502020204030204" pitchFamily="34" charset="0"/>
              <a:cs typeface="Times New Roman" panose="02020603050405020304" pitchFamily="18" charset="0"/>
            </a:endParaRPr>
          </a:p>
          <a:p>
            <a:pPr defTabSz="935956" eaLnBrk="1" hangingPunct="1">
              <a:spcBef>
                <a:spcPct val="0"/>
              </a:spcBef>
              <a:buNone/>
            </a:pPr>
            <a:endParaRPr lang="tr-TR" altLang="tr-TR" sz="1126">
              <a:ea typeface="Calibri" panose="020F0502020204030204" pitchFamily="34" charset="0"/>
              <a:cs typeface="Times New Roman" panose="02020603050405020304" pitchFamily="18" charset="0"/>
            </a:endParaRPr>
          </a:p>
          <a:p>
            <a:pPr defTabSz="935956" eaLnBrk="1" hangingPunct="1">
              <a:spcBef>
                <a:spcPct val="0"/>
              </a:spcBef>
              <a:buNone/>
            </a:pPr>
            <a:endParaRPr lang="tr-TR" altLang="tr-TR" sz="1126">
              <a:ea typeface="Calibri" panose="020F0502020204030204" pitchFamily="34" charset="0"/>
              <a:cs typeface="Times New Roman" panose="02020603050405020304" pitchFamily="18" charset="0"/>
            </a:endParaRPr>
          </a:p>
          <a:p>
            <a:pPr algn="ctr" defTabSz="935956" eaLnBrk="1" hangingPunct="1">
              <a:spcBef>
                <a:spcPct val="0"/>
              </a:spcBef>
              <a:buNone/>
            </a:pPr>
            <a:r>
              <a:rPr lang="tr-TR" altLang="tr-TR" sz="4094">
                <a:ea typeface="Calibri" panose="020F0502020204030204" pitchFamily="34" charset="0"/>
                <a:cs typeface="Times New Roman" panose="02020603050405020304" pitchFamily="18" charset="0"/>
              </a:rPr>
              <a:t>VERGİ DENETİM KURULU TARAFINDAN İNCELENECEK MÜKELLEFLERİN SEÇİMİ</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defRPr/>
            </a:pPr>
            <a:r>
              <a:rPr lang="tr-TR" altLang="tr-TR" sz="3276" b="1" dirty="0">
                <a:solidFill>
                  <a:schemeClr val="bg1"/>
                </a:solidFill>
                <a:effectLst>
                  <a:outerShdw blurRad="38100" dist="38100" dir="2700000" algn="tl">
                    <a:srgbClr val="000000"/>
                  </a:outerShdw>
                </a:effectLst>
              </a:rPr>
              <a:t>HESAPLARIN İNCELENMESİ</a:t>
            </a:r>
            <a:endParaRPr lang="tr-TR" altLang="tr-TR" sz="3276" dirty="0">
              <a:solidFill>
                <a:schemeClr val="bg1"/>
              </a:solidFill>
              <a:latin typeface="Times New Roman" panose="02020603050405020304" pitchFamily="18" charset="0"/>
              <a:cs typeface="Times New Roman" panose="02020603050405020304" pitchFamily="18" charset="0"/>
            </a:endParaRPr>
          </a:p>
        </p:txBody>
      </p:sp>
      <p:graphicFrame>
        <p:nvGraphicFramePr>
          <p:cNvPr id="129027" name="Object 4"/>
          <p:cNvGraphicFramePr>
            <a:graphicFrameLocks noChangeAspect="1"/>
          </p:cNvGraphicFramePr>
          <p:nvPr>
            <p:extLst>
              <p:ext uri="{D42A27DB-BD31-4B8C-83A1-F6EECF244321}">
                <p14:modId xmlns:p14="http://schemas.microsoft.com/office/powerpoint/2010/main" val="154675588"/>
              </p:ext>
            </p:extLst>
          </p:nvPr>
        </p:nvGraphicFramePr>
        <p:xfrm>
          <a:off x="404875" y="1438399"/>
          <a:ext cx="8476442" cy="4201849"/>
        </p:xfrm>
        <a:graphic>
          <a:graphicData uri="http://schemas.openxmlformats.org/presentationml/2006/ole">
            <mc:AlternateContent xmlns:mc="http://schemas.openxmlformats.org/markup-compatibility/2006">
              <mc:Choice xmlns:v="urn:schemas-microsoft-com:vml" Requires="v">
                <p:oleObj spid="_x0000_s16392" name="Picture" r:id="rId3" imgW="6080760" imgH="3151632" progId="Word.Picture.8">
                  <p:embed/>
                </p:oleObj>
              </mc:Choice>
              <mc:Fallback>
                <p:oleObj name="Picture" r:id="rId3" imgW="6080760" imgH="315163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75" y="1438399"/>
                        <a:ext cx="8476442" cy="4201849"/>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defRPr/>
            </a:pPr>
            <a:r>
              <a:rPr lang="tr-TR" altLang="tr-TR" sz="3276" dirty="0">
                <a:solidFill>
                  <a:schemeClr val="bg1"/>
                </a:solidFill>
                <a:effectLst>
                  <a:outerShdw blurRad="38100" dist="38100" dir="2700000" algn="tl">
                    <a:srgbClr val="000000"/>
                  </a:outerShdw>
                </a:effectLst>
              </a:rPr>
              <a:t>HESAPLARIN İNCELENMESİ</a:t>
            </a:r>
            <a:endParaRPr lang="tr-TR" altLang="tr-TR" sz="3276" dirty="0">
              <a:solidFill>
                <a:schemeClr val="bg1"/>
              </a:solidFill>
              <a:latin typeface="Times New Roman" panose="02020603050405020304" pitchFamily="18" charset="0"/>
              <a:cs typeface="Times New Roman" panose="02020603050405020304" pitchFamily="18" charset="0"/>
            </a:endParaRPr>
          </a:p>
        </p:txBody>
      </p:sp>
      <p:sp>
        <p:nvSpPr>
          <p:cNvPr id="6146" name="Text Box 2"/>
          <p:cNvSpPr txBox="1">
            <a:spLocks noChangeArrowheads="1"/>
          </p:cNvSpPr>
          <p:nvPr/>
        </p:nvSpPr>
        <p:spPr bwMode="auto">
          <a:xfrm>
            <a:off x="2885969" y="1235280"/>
            <a:ext cx="3431963" cy="481558"/>
          </a:xfrm>
          <a:prstGeom prst="rect">
            <a:avLst/>
          </a:prstGeom>
          <a:solidFill>
            <a:schemeClr val="hlink"/>
          </a:solidFill>
          <a:ln w="9525">
            <a:solidFill>
              <a:schemeClr val="tx1"/>
            </a:solidFill>
            <a:miter lim="800000"/>
            <a:headEnd/>
            <a:tailEnd/>
          </a:ln>
          <a:effectLs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defTabSz="935956" eaLnBrk="1" hangingPunct="1">
              <a:spcBef>
                <a:spcPct val="50000"/>
              </a:spcBef>
              <a:defRPr/>
            </a:pPr>
            <a:r>
              <a:rPr lang="tr-TR" altLang="tr-TR" sz="2457">
                <a:solidFill>
                  <a:schemeClr val="bg1"/>
                </a:solidFill>
                <a:effectLst>
                  <a:outerShdw blurRad="38100" dist="38100" dir="2700000" algn="tl">
                    <a:srgbClr val="000000"/>
                  </a:outerShdw>
                </a:effectLst>
              </a:rPr>
              <a:t>CİRO PRİMİ</a:t>
            </a:r>
          </a:p>
        </p:txBody>
      </p:sp>
      <p:graphicFrame>
        <p:nvGraphicFramePr>
          <p:cNvPr id="130052" name="Object 4"/>
          <p:cNvGraphicFramePr>
            <a:graphicFrameLocks noChangeAspect="1"/>
          </p:cNvGraphicFramePr>
          <p:nvPr>
            <p:extLst>
              <p:ext uri="{D42A27DB-BD31-4B8C-83A1-F6EECF244321}">
                <p14:modId xmlns:p14="http://schemas.microsoft.com/office/powerpoint/2010/main" val="545668507"/>
              </p:ext>
            </p:extLst>
          </p:nvPr>
        </p:nvGraphicFramePr>
        <p:xfrm>
          <a:off x="359470" y="1235274"/>
          <a:ext cx="8863979" cy="5310443"/>
        </p:xfrm>
        <a:graphic>
          <a:graphicData uri="http://schemas.openxmlformats.org/presentationml/2006/ole">
            <mc:AlternateContent xmlns:mc="http://schemas.openxmlformats.org/markup-compatibility/2006">
              <mc:Choice xmlns:v="urn:schemas-microsoft-com:vml" Requires="v">
                <p:oleObj spid="_x0000_s17416" name="Picture" r:id="rId4" imgW="5793840" imgH="3154680" progId="Word.Picture.8">
                  <p:embed/>
                </p:oleObj>
              </mc:Choice>
              <mc:Fallback>
                <p:oleObj name="Picture" r:id="rId4" imgW="5793840" imgH="3154680" progId="Word.Picture.8">
                  <p:embed/>
                  <p:pic>
                    <p:nvPicPr>
                      <p:cNvPr id="0" name=""/>
                      <p:cNvPicPr>
                        <a:picLocks noChangeAspect="1" noChangeArrowheads="1"/>
                      </p:cNvPicPr>
                      <p:nvPr/>
                    </p:nvPicPr>
                    <p:blipFill>
                      <a:blip r:embed="rId5"/>
                      <a:srcRect/>
                      <a:stretch>
                        <a:fillRect/>
                      </a:stretch>
                    </p:blipFill>
                    <p:spPr bwMode="auto">
                      <a:xfrm>
                        <a:off x="359470" y="1235274"/>
                        <a:ext cx="8863979" cy="5310443"/>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2098" name="AutoShape 7"/>
          <p:cNvCxnSpPr>
            <a:cxnSpLocks noChangeShapeType="1"/>
          </p:cNvCxnSpPr>
          <p:nvPr/>
        </p:nvCxnSpPr>
        <p:spPr bwMode="auto">
          <a:xfrm rot="5400000">
            <a:off x="2501662" y="-44400"/>
            <a:ext cx="1129362" cy="311996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32099" name="AutoShape 8"/>
          <p:cNvCxnSpPr>
            <a:cxnSpLocks noChangeShapeType="1"/>
          </p:cNvCxnSpPr>
          <p:nvPr/>
        </p:nvCxnSpPr>
        <p:spPr bwMode="auto">
          <a:xfrm rot="16200000" flipH="1">
            <a:off x="5610253" y="-47650"/>
            <a:ext cx="1129362" cy="311996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2100" name="Rectangle 4"/>
          <p:cNvSpPr>
            <a:spLocks noChangeArrowheads="1"/>
          </p:cNvSpPr>
          <p:nvPr/>
        </p:nvSpPr>
        <p:spPr bwMode="auto">
          <a:xfrm>
            <a:off x="1363367" y="-1338"/>
            <a:ext cx="7400171" cy="909990"/>
          </a:xfrm>
          <a:prstGeom prst="rect">
            <a:avLst/>
          </a:prstGeom>
          <a:solidFill>
            <a:srgbClr val="00006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276" b="0">
                <a:solidFill>
                  <a:schemeClr val="bg1"/>
                </a:solidFill>
                <a:latin typeface="Times New Roman" panose="02020603050405020304" pitchFamily="18" charset="0"/>
                <a:cs typeface="Times New Roman" panose="02020603050405020304" pitchFamily="18" charset="0"/>
              </a:rPr>
              <a:t>TEKDÜZEN MUHASEBE SİSTEMİ</a:t>
            </a:r>
          </a:p>
        </p:txBody>
      </p:sp>
      <p:sp>
        <p:nvSpPr>
          <p:cNvPr id="10" name="Rectangle 3"/>
          <p:cNvSpPr>
            <a:spLocks noChangeArrowheads="1"/>
          </p:cNvSpPr>
          <p:nvPr/>
        </p:nvSpPr>
        <p:spPr bwMode="auto">
          <a:xfrm>
            <a:off x="1322736" y="37663"/>
            <a:ext cx="7632544" cy="908365"/>
          </a:xfrm>
          <a:prstGeom prst="rect">
            <a:avLst/>
          </a:prstGeom>
          <a:solidFill>
            <a:srgbClr val="2A1C7D"/>
          </a:solidFill>
          <a:ln w="9525">
            <a:solidFill>
              <a:schemeClr val="tx1"/>
            </a:solidFill>
            <a:miter lim="800000"/>
            <a:headEnd/>
            <a:tailEnd/>
          </a:ln>
        </p:spPr>
        <p:txBody>
          <a:bodyPr wrap="none" anchor="ctr"/>
          <a:lstStyle>
            <a:lvl1pPr>
              <a:defRPr sz="4000" b="1">
                <a:solidFill>
                  <a:schemeClr val="tx1"/>
                </a:solidFill>
                <a:latin typeface="Times New Roman" panose="02020603050405020304" pitchFamily="18" charset="0"/>
              </a:defRPr>
            </a:lvl1pPr>
            <a:lvl2pPr marL="742950" indent="-285750">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pPr algn="ctr">
              <a:defRPr/>
            </a:pPr>
            <a:r>
              <a:rPr lang="tr-TR" altLang="tr-TR" sz="2866" b="0">
                <a:solidFill>
                  <a:schemeClr val="bg1"/>
                </a:solidFill>
                <a:effectLst>
                  <a:outerShdw blurRad="38100" dist="38100" dir="2700000" algn="tl">
                    <a:srgbClr val="000000"/>
                  </a:outerShdw>
                </a:effectLst>
              </a:rPr>
              <a:t>ZAYİ MALLAR</a:t>
            </a:r>
          </a:p>
        </p:txBody>
      </p:sp>
      <p:sp>
        <p:nvSpPr>
          <p:cNvPr id="10243" name="AutoShape 3"/>
          <p:cNvSpPr>
            <a:spLocks noChangeArrowheads="1"/>
          </p:cNvSpPr>
          <p:nvPr/>
        </p:nvSpPr>
        <p:spPr bwMode="auto">
          <a:xfrm>
            <a:off x="339628" y="2080270"/>
            <a:ext cx="2322100" cy="1966229"/>
          </a:xfrm>
          <a:prstGeom prst="bevel">
            <a:avLst>
              <a:gd name="adj" fmla="val 12500"/>
            </a:avLst>
          </a:prstGeom>
          <a:solidFill>
            <a:schemeClr val="tx2">
              <a:lumMod val="20000"/>
              <a:lumOff val="80000"/>
            </a:schemeClr>
          </a:solidFill>
          <a:ln w="9525">
            <a:solidFill>
              <a:schemeClr val="tx1"/>
            </a:solidFill>
            <a:miter lim="800000"/>
            <a:headEnd/>
            <a:tailEnd/>
          </a:ln>
          <a:effectLs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altLang="tr-TR" sz="2047">
                <a:effectLst>
                  <a:outerShdw blurRad="38100" dist="38100" dir="2700000" algn="tl">
                    <a:srgbClr val="FFFFFF"/>
                  </a:outerShdw>
                </a:effectLst>
                <a:latin typeface="Times New Roman" panose="02020603050405020304" pitchFamily="18" charset="0"/>
              </a:rPr>
              <a:t>KDV </a:t>
            </a:r>
          </a:p>
          <a:p>
            <a:pPr algn="ctr">
              <a:spcBef>
                <a:spcPct val="0"/>
              </a:spcBef>
              <a:buFontTx/>
              <a:buNone/>
              <a:defRPr/>
            </a:pPr>
            <a:r>
              <a:rPr lang="tr-TR" altLang="tr-TR" sz="2047">
                <a:effectLst>
                  <a:outerShdw blurRad="38100" dist="38100" dir="2700000" algn="tl">
                    <a:srgbClr val="FFFFFF"/>
                  </a:outerShdw>
                </a:effectLst>
                <a:latin typeface="Times New Roman" panose="02020603050405020304" pitchFamily="18" charset="0"/>
              </a:rPr>
              <a:t>KANUNU </a:t>
            </a:r>
          </a:p>
          <a:p>
            <a:pPr algn="ctr">
              <a:spcBef>
                <a:spcPct val="0"/>
              </a:spcBef>
              <a:buFontTx/>
              <a:buNone/>
              <a:defRPr/>
            </a:pPr>
            <a:r>
              <a:rPr lang="tr-TR" altLang="tr-TR" sz="2047">
                <a:effectLst>
                  <a:outerShdw blurRad="38100" dist="38100" dir="2700000" algn="tl">
                    <a:srgbClr val="FFFFFF"/>
                  </a:outerShdw>
                </a:effectLst>
                <a:latin typeface="Times New Roman" panose="02020603050405020304" pitchFamily="18" charset="0"/>
              </a:rPr>
              <a:t>30/C KAPSAMI</a:t>
            </a:r>
          </a:p>
          <a:p>
            <a:pPr algn="ctr">
              <a:spcBef>
                <a:spcPct val="0"/>
              </a:spcBef>
              <a:buFontTx/>
              <a:buNone/>
              <a:defRPr/>
            </a:pPr>
            <a:r>
              <a:rPr lang="tr-TR" altLang="tr-TR" sz="2047">
                <a:effectLst>
                  <a:outerShdw blurRad="38100" dist="38100" dir="2700000" algn="tl">
                    <a:srgbClr val="FFFFFF"/>
                  </a:outerShdw>
                </a:effectLst>
                <a:latin typeface="Times New Roman" panose="02020603050405020304" pitchFamily="18" charset="0"/>
              </a:rPr>
              <a:t>DAHİLİNDE</a:t>
            </a:r>
          </a:p>
          <a:p>
            <a:pPr algn="ctr">
              <a:spcBef>
                <a:spcPct val="0"/>
              </a:spcBef>
              <a:buFontTx/>
              <a:buNone/>
              <a:defRPr/>
            </a:pPr>
            <a:endParaRPr lang="tr-TR" altLang="tr-TR" sz="2047">
              <a:latin typeface="Times New Roman" panose="02020603050405020304" pitchFamily="18" charset="0"/>
            </a:endParaRPr>
          </a:p>
        </p:txBody>
      </p:sp>
      <p:sp>
        <p:nvSpPr>
          <p:cNvPr id="10244" name="AutoShape 4"/>
          <p:cNvSpPr>
            <a:spLocks noChangeArrowheads="1"/>
          </p:cNvSpPr>
          <p:nvPr/>
        </p:nvSpPr>
        <p:spPr bwMode="auto">
          <a:xfrm>
            <a:off x="3480714" y="2072145"/>
            <a:ext cx="2289601" cy="1966229"/>
          </a:xfrm>
          <a:prstGeom prst="bevel">
            <a:avLst>
              <a:gd name="adj" fmla="val 12500"/>
            </a:avLst>
          </a:prstGeom>
          <a:solidFill>
            <a:schemeClr val="tx2">
              <a:lumMod val="20000"/>
              <a:lumOff val="80000"/>
            </a:schemeClr>
          </a:solidFill>
          <a:ln w="9525">
            <a:solidFill>
              <a:schemeClr val="tx1"/>
            </a:solidFill>
            <a:miter lim="800000"/>
            <a:headEnd/>
            <a:tailEnd/>
          </a:ln>
          <a:effectLs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altLang="tr-TR" sz="2047">
                <a:effectLst>
                  <a:outerShdw blurRad="38100" dist="38100" dir="2700000" algn="tl">
                    <a:srgbClr val="FFFFFF"/>
                  </a:outerShdw>
                </a:effectLst>
                <a:latin typeface="Times New Roman" panose="02020603050405020304" pitchFamily="18" charset="0"/>
              </a:rPr>
              <a:t>KDV </a:t>
            </a:r>
          </a:p>
          <a:p>
            <a:pPr algn="ctr">
              <a:spcBef>
                <a:spcPct val="0"/>
              </a:spcBef>
              <a:buFontTx/>
              <a:buNone/>
              <a:defRPr/>
            </a:pPr>
            <a:r>
              <a:rPr lang="tr-TR" altLang="tr-TR" sz="2047">
                <a:effectLst>
                  <a:outerShdw blurRad="38100" dist="38100" dir="2700000" algn="tl">
                    <a:srgbClr val="FFFFFF"/>
                  </a:outerShdw>
                </a:effectLst>
                <a:latin typeface="Times New Roman" panose="02020603050405020304" pitchFamily="18" charset="0"/>
              </a:rPr>
              <a:t>KANUNU</a:t>
            </a:r>
          </a:p>
          <a:p>
            <a:pPr algn="ctr">
              <a:spcBef>
                <a:spcPct val="0"/>
              </a:spcBef>
              <a:buFontTx/>
              <a:buNone/>
              <a:defRPr/>
            </a:pPr>
            <a:r>
              <a:rPr lang="tr-TR" altLang="tr-TR" sz="2047">
                <a:effectLst>
                  <a:outerShdw blurRad="38100" dist="38100" dir="2700000" algn="tl">
                    <a:srgbClr val="FFFFFF"/>
                  </a:outerShdw>
                </a:effectLst>
                <a:latin typeface="Times New Roman" panose="02020603050405020304" pitchFamily="18" charset="0"/>
              </a:rPr>
              <a:t>30/C KAPSAMI</a:t>
            </a:r>
          </a:p>
          <a:p>
            <a:pPr algn="ctr">
              <a:spcBef>
                <a:spcPct val="0"/>
              </a:spcBef>
              <a:buFontTx/>
              <a:buNone/>
              <a:defRPr/>
            </a:pPr>
            <a:r>
              <a:rPr lang="tr-TR" altLang="tr-TR" sz="2047">
                <a:effectLst>
                  <a:outerShdw blurRad="38100" dist="38100" dir="2700000" algn="tl">
                    <a:srgbClr val="FFFFFF"/>
                  </a:outerShdw>
                </a:effectLst>
                <a:latin typeface="Times New Roman" panose="02020603050405020304" pitchFamily="18" charset="0"/>
              </a:rPr>
              <a:t>HARİCİNDE</a:t>
            </a:r>
          </a:p>
          <a:p>
            <a:pPr algn="ctr">
              <a:spcBef>
                <a:spcPct val="0"/>
              </a:spcBef>
              <a:buFontTx/>
              <a:buNone/>
              <a:defRPr/>
            </a:pPr>
            <a:endParaRPr lang="tr-TR" altLang="tr-TR" sz="2047">
              <a:effectLst>
                <a:outerShdw blurRad="38100" dist="38100" dir="2700000" algn="tl">
                  <a:srgbClr val="FFFFFF"/>
                </a:outerShdw>
              </a:effectLst>
              <a:latin typeface="Times New Roman" panose="02020603050405020304" pitchFamily="18" charset="0"/>
            </a:endParaRPr>
          </a:p>
        </p:txBody>
      </p:sp>
      <p:sp>
        <p:nvSpPr>
          <p:cNvPr id="132104" name="Line 9"/>
          <p:cNvSpPr>
            <a:spLocks noChangeShapeType="1"/>
          </p:cNvSpPr>
          <p:nvPr/>
        </p:nvSpPr>
        <p:spPr bwMode="auto">
          <a:xfrm>
            <a:off x="4613332" y="1511521"/>
            <a:ext cx="1624" cy="5606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sz="4094"/>
          </a:p>
        </p:txBody>
      </p:sp>
      <p:sp>
        <p:nvSpPr>
          <p:cNvPr id="3" name="AutoShape 5"/>
          <p:cNvSpPr>
            <a:spLocks noChangeArrowheads="1"/>
          </p:cNvSpPr>
          <p:nvPr/>
        </p:nvSpPr>
        <p:spPr bwMode="auto">
          <a:xfrm>
            <a:off x="6404058" y="2072145"/>
            <a:ext cx="2182351" cy="1966229"/>
          </a:xfrm>
          <a:prstGeom prst="bevel">
            <a:avLst>
              <a:gd name="adj" fmla="val 12500"/>
            </a:avLst>
          </a:prstGeom>
          <a:solidFill>
            <a:schemeClr val="tx2">
              <a:lumMod val="20000"/>
              <a:lumOff val="80000"/>
            </a:schemeClr>
          </a:solidFill>
          <a:ln w="9525">
            <a:solidFill>
              <a:schemeClr val="tx1"/>
            </a:solidFill>
            <a:miter lim="800000"/>
            <a:headEnd/>
            <a:tailEnd/>
          </a:ln>
          <a:effectLs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altLang="tr-TR" sz="2047">
                <a:effectLst>
                  <a:outerShdw blurRad="38100" dist="38100" dir="2700000" algn="tl">
                    <a:srgbClr val="FFFFFF"/>
                  </a:outerShdw>
                </a:effectLst>
                <a:latin typeface="Times New Roman" panose="02020603050405020304" pitchFamily="18" charset="0"/>
              </a:rPr>
              <a:t>DEĞERİ </a:t>
            </a:r>
          </a:p>
          <a:p>
            <a:pPr algn="ctr">
              <a:spcBef>
                <a:spcPct val="0"/>
              </a:spcBef>
              <a:buFontTx/>
              <a:buNone/>
              <a:defRPr/>
            </a:pPr>
            <a:r>
              <a:rPr lang="tr-TR" altLang="tr-TR" sz="2047">
                <a:effectLst>
                  <a:outerShdw blurRad="38100" dist="38100" dir="2700000" algn="tl">
                    <a:srgbClr val="FFFFFF"/>
                  </a:outerShdw>
                </a:effectLst>
                <a:latin typeface="Times New Roman" panose="02020603050405020304" pitchFamily="18" charset="0"/>
              </a:rPr>
              <a:t>DÜŞEN </a:t>
            </a:r>
          </a:p>
          <a:p>
            <a:pPr algn="ctr">
              <a:spcBef>
                <a:spcPct val="0"/>
              </a:spcBef>
              <a:buFontTx/>
              <a:buNone/>
              <a:defRPr/>
            </a:pPr>
            <a:r>
              <a:rPr lang="tr-TR" altLang="tr-TR" sz="2047">
                <a:effectLst>
                  <a:outerShdw blurRad="38100" dist="38100" dir="2700000" algn="tl">
                    <a:srgbClr val="FFFFFF"/>
                  </a:outerShdw>
                </a:effectLst>
                <a:latin typeface="Times New Roman" panose="02020603050405020304" pitchFamily="18" charset="0"/>
              </a:rPr>
              <a:t>MALLAR</a:t>
            </a:r>
          </a:p>
        </p:txBody>
      </p:sp>
      <p:sp>
        <p:nvSpPr>
          <p:cNvPr id="6" name="AutoShape 25"/>
          <p:cNvSpPr>
            <a:spLocks noChangeArrowheads="1"/>
          </p:cNvSpPr>
          <p:nvPr/>
        </p:nvSpPr>
        <p:spPr bwMode="auto">
          <a:xfrm>
            <a:off x="216124" y="4533995"/>
            <a:ext cx="2292851" cy="1842730"/>
          </a:xfrm>
          <a:prstGeom prst="foldedCorner">
            <a:avLst>
              <a:gd name="adj" fmla="val 12500"/>
            </a:avLst>
          </a:prstGeom>
          <a:solidFill>
            <a:schemeClr val="bg1">
              <a:lumMod val="85000"/>
            </a:schemeClr>
          </a:solidFill>
          <a:ln w="9525">
            <a:solidFill>
              <a:schemeClr val="tx1"/>
            </a:solidFill>
            <a:round/>
            <a:headEnd/>
            <a:tailEnd/>
          </a:ln>
        </p:spPr>
        <p:txBody>
          <a:bodyPr wrap="none"/>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a:buNone/>
              <a:defRPr/>
            </a:pPr>
            <a:r>
              <a:rPr lang="tr-TR" altLang="tr-TR" sz="2866" b="0"/>
              <a:t>deprem, sel</a:t>
            </a:r>
          </a:p>
          <a:p>
            <a:pPr marL="0" lvl="1" algn="ctr">
              <a:buNone/>
              <a:defRPr/>
            </a:pPr>
            <a:r>
              <a:rPr lang="tr-TR" altLang="tr-TR" sz="2866" b="0"/>
              <a:t>felaketi ve</a:t>
            </a:r>
          </a:p>
          <a:p>
            <a:pPr marL="0" lvl="1" algn="ctr">
              <a:buNone/>
              <a:defRPr/>
            </a:pPr>
            <a:r>
              <a:rPr lang="tr-TR" altLang="tr-TR" sz="2866" b="0"/>
              <a:t>yangın (M.B</a:t>
            </a:r>
            <a:r>
              <a:rPr lang="tr-TR" altLang="tr-TR" sz="2866" b="0">
                <a:latin typeface="Arial" panose="020B0604020202020204" pitchFamily="34" charset="0"/>
              </a:rPr>
              <a:t>.</a:t>
            </a:r>
            <a:r>
              <a:rPr lang="tr-TR" altLang="tr-TR" sz="2866" b="0"/>
              <a:t>)</a:t>
            </a:r>
          </a:p>
          <a:p>
            <a:pPr marL="0" lvl="1" algn="ctr">
              <a:buNone/>
              <a:defRPr/>
            </a:pPr>
            <a:endParaRPr lang="tr-TR" altLang="tr-TR" sz="3276" b="0"/>
          </a:p>
        </p:txBody>
      </p:sp>
      <p:sp>
        <p:nvSpPr>
          <p:cNvPr id="4" name="AutoShape 25"/>
          <p:cNvSpPr>
            <a:spLocks noChangeArrowheads="1"/>
          </p:cNvSpPr>
          <p:nvPr/>
        </p:nvSpPr>
        <p:spPr bwMode="auto">
          <a:xfrm>
            <a:off x="3480717" y="4533995"/>
            <a:ext cx="2208352" cy="1842730"/>
          </a:xfrm>
          <a:prstGeom prst="foldedCorner">
            <a:avLst>
              <a:gd name="adj" fmla="val 12500"/>
            </a:avLst>
          </a:prstGeom>
          <a:solidFill>
            <a:schemeClr val="bg1">
              <a:lumMod val="85000"/>
            </a:schemeClr>
          </a:solidFill>
          <a:ln w="9525">
            <a:solidFill>
              <a:schemeClr val="tx1"/>
            </a:solidFill>
            <a:round/>
            <a:headEnd/>
            <a:tailEnd/>
          </a:ln>
        </p:spPr>
        <p:txBody>
          <a:bodyPr wrap="none"/>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a:buNone/>
              <a:defRPr/>
            </a:pPr>
            <a:r>
              <a:rPr lang="tr-TR" altLang="tr-TR" sz="2866" b="0"/>
              <a:t>Kaza ve </a:t>
            </a:r>
          </a:p>
          <a:p>
            <a:pPr marL="0" lvl="1" algn="ctr">
              <a:buNone/>
              <a:defRPr/>
            </a:pPr>
            <a:r>
              <a:rPr lang="tr-TR" altLang="tr-TR" sz="2866" b="0"/>
              <a:t>Yangın</a:t>
            </a:r>
            <a:endParaRPr lang="tr-TR" altLang="tr-TR" sz="2866" b="0">
              <a:latin typeface="Arial" panose="020B0604020202020204" pitchFamily="34" charset="0"/>
            </a:endParaRPr>
          </a:p>
          <a:p>
            <a:pPr marL="0" lvl="1" algn="ctr">
              <a:buNone/>
              <a:defRPr/>
            </a:pPr>
            <a:r>
              <a:rPr lang="tr-TR" altLang="tr-TR" sz="2866" b="0">
                <a:latin typeface="Arial" panose="020B0604020202020204" pitchFamily="34" charset="0"/>
              </a:rPr>
              <a:t>T.K.Raporu</a:t>
            </a:r>
          </a:p>
        </p:txBody>
      </p:sp>
      <p:sp>
        <p:nvSpPr>
          <p:cNvPr id="7" name="AutoShape 25"/>
          <p:cNvSpPr>
            <a:spLocks noChangeArrowheads="1"/>
          </p:cNvSpPr>
          <p:nvPr/>
        </p:nvSpPr>
        <p:spPr bwMode="auto">
          <a:xfrm>
            <a:off x="6595811" y="4533995"/>
            <a:ext cx="1990603" cy="1842730"/>
          </a:xfrm>
          <a:prstGeom prst="foldedCorner">
            <a:avLst>
              <a:gd name="adj" fmla="val 12500"/>
            </a:avLst>
          </a:prstGeom>
          <a:solidFill>
            <a:schemeClr val="bg1">
              <a:lumMod val="85000"/>
            </a:schemeClr>
          </a:solidFill>
          <a:ln w="9525">
            <a:solidFill>
              <a:schemeClr val="tx1"/>
            </a:solidFill>
            <a:round/>
            <a:headEnd/>
            <a:tailEnd/>
          </a:ln>
        </p:spPr>
        <p:txBody>
          <a:bodyPr wrap="none"/>
          <a:lstStyle>
            <a:lvl1pPr marL="342900" indent="-342900">
              <a:defRPr sz="4000" b="1">
                <a:solidFill>
                  <a:schemeClr val="tx1"/>
                </a:solidFill>
                <a:latin typeface="Times New Roman" panose="02020603050405020304" pitchFamily="18" charset="0"/>
              </a:defRPr>
            </a:lvl1pPr>
            <a:lvl2pPr>
              <a:defRPr sz="4000" b="1">
                <a:solidFill>
                  <a:schemeClr val="tx1"/>
                </a:solidFill>
                <a:latin typeface="Times New Roman" panose="02020603050405020304" pitchFamily="18" charset="0"/>
              </a:defRPr>
            </a:lvl2pPr>
            <a:lvl3pPr marL="1143000" indent="-228600">
              <a:defRPr sz="4000" b="1">
                <a:solidFill>
                  <a:schemeClr val="tx1"/>
                </a:solidFill>
                <a:latin typeface="Times New Roman" panose="02020603050405020304" pitchFamily="18" charset="0"/>
              </a:defRPr>
            </a:lvl3pPr>
            <a:lvl4pPr marL="1600200" indent="-228600">
              <a:defRPr sz="4000" b="1">
                <a:solidFill>
                  <a:schemeClr val="tx1"/>
                </a:solidFill>
                <a:latin typeface="Times New Roman" panose="02020603050405020304" pitchFamily="18" charset="0"/>
              </a:defRPr>
            </a:lvl4pPr>
            <a:lvl5pPr marL="2057400" indent="-228600">
              <a:defRPr sz="4000" b="1">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4000" b="1">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4000" b="1">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4000" b="1">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4000" b="1">
                <a:solidFill>
                  <a:schemeClr val="tx1"/>
                </a:solidFill>
                <a:latin typeface="Times New Roman" panose="02020603050405020304" pitchFamily="18" charset="0"/>
              </a:defRPr>
            </a:lvl9pPr>
          </a:lstStyle>
          <a:p>
            <a:pPr marL="0" lvl="1" algn="ctr">
              <a:spcBef>
                <a:spcPct val="20000"/>
              </a:spcBef>
              <a:defRPr/>
            </a:pPr>
            <a:r>
              <a:rPr lang="tr-TR" altLang="tr-TR" sz="2866" b="0" dirty="0">
                <a:latin typeface="Calibri" panose="020F0502020204030204" pitchFamily="34" charset="0"/>
              </a:rPr>
              <a:t>Ortalama</a:t>
            </a:r>
          </a:p>
          <a:p>
            <a:pPr marL="0" lvl="1" algn="ctr">
              <a:spcBef>
                <a:spcPct val="20000"/>
              </a:spcBef>
              <a:defRPr/>
            </a:pPr>
            <a:r>
              <a:rPr lang="tr-TR" altLang="tr-TR" sz="2866" b="0" dirty="0">
                <a:latin typeface="Calibri" panose="020F0502020204030204" pitchFamily="34" charset="0"/>
              </a:rPr>
              <a:t>Esas veya </a:t>
            </a:r>
          </a:p>
          <a:p>
            <a:pPr marL="0" lvl="1" algn="ctr">
              <a:spcBef>
                <a:spcPct val="20000"/>
              </a:spcBef>
              <a:defRPr/>
            </a:pPr>
            <a:r>
              <a:rPr lang="tr-TR" altLang="tr-TR" sz="2866" b="0" dirty="0" err="1">
                <a:latin typeface="Calibri" panose="020F0502020204030204" pitchFamily="34" charset="0"/>
              </a:rPr>
              <a:t>T.K.Raporu</a:t>
            </a:r>
            <a:r>
              <a:rPr lang="tr-TR" altLang="tr-TR" sz="2866" b="0" dirty="0">
                <a:latin typeface="Calibri" panose="020F0502020204030204" pitchFamily="34" charset="0"/>
              </a:rPr>
              <a:t> </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defRPr/>
            </a:pPr>
            <a:r>
              <a:rPr lang="tr-TR" altLang="tr-TR" sz="3276" b="1" dirty="0">
                <a:solidFill>
                  <a:schemeClr val="bg1"/>
                </a:solidFill>
                <a:effectLst>
                  <a:outerShdw blurRad="38100" dist="38100" dir="2700000" algn="tl">
                    <a:srgbClr val="000000"/>
                  </a:outerShdw>
                </a:effectLst>
              </a:rPr>
              <a:t>HESAPLARIN İNCELEMESİ</a:t>
            </a:r>
            <a:endParaRPr lang="tr-TR" altLang="tr-TR" sz="3276" dirty="0">
              <a:solidFill>
                <a:schemeClr val="bg1"/>
              </a:solidFill>
              <a:latin typeface="Times New Roman" panose="02020603050405020304" pitchFamily="18" charset="0"/>
              <a:cs typeface="Times New Roman" panose="02020603050405020304" pitchFamily="18" charset="0"/>
            </a:endParaRPr>
          </a:p>
        </p:txBody>
      </p:sp>
      <p:sp>
        <p:nvSpPr>
          <p:cNvPr id="6146" name="Text Box 2"/>
          <p:cNvSpPr txBox="1">
            <a:spLocks noChangeArrowheads="1"/>
          </p:cNvSpPr>
          <p:nvPr/>
        </p:nvSpPr>
        <p:spPr bwMode="auto">
          <a:xfrm>
            <a:off x="1363368" y="1235278"/>
            <a:ext cx="7075174" cy="481558"/>
          </a:xfrm>
          <a:prstGeom prst="rect">
            <a:avLst/>
          </a:prstGeom>
          <a:solidFill>
            <a:schemeClr val="hlink"/>
          </a:solidFill>
          <a:ln w="9525">
            <a:solidFill>
              <a:schemeClr val="tx1"/>
            </a:solidFill>
            <a:miter lim="800000"/>
            <a:headEnd/>
            <a:tailEnd/>
          </a:ln>
          <a:effectLs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defTabSz="935956" eaLnBrk="1" hangingPunct="1">
              <a:spcBef>
                <a:spcPct val="50000"/>
              </a:spcBef>
              <a:defRPr/>
            </a:pPr>
            <a:r>
              <a:rPr lang="tr-TR" altLang="tr-TR" sz="2457" dirty="0">
                <a:solidFill>
                  <a:schemeClr val="bg1"/>
                </a:solidFill>
                <a:cs typeface="Times New Roman" panose="02020603050405020304" pitchFamily="18" charset="0"/>
              </a:rPr>
              <a:t>TİCARİ MALLAR - </a:t>
            </a:r>
            <a:r>
              <a:rPr lang="tr-TR" altLang="tr-TR" sz="2457" dirty="0">
                <a:solidFill>
                  <a:schemeClr val="bg1"/>
                </a:solidFill>
                <a:effectLst>
                  <a:outerShdw blurRad="38100" dist="38100" dir="2700000" algn="tl">
                    <a:srgbClr val="000000"/>
                  </a:outerShdw>
                </a:effectLst>
              </a:rPr>
              <a:t>ÇALINAN MALLAR-</a:t>
            </a:r>
          </a:p>
        </p:txBody>
      </p:sp>
      <p:graphicFrame>
        <p:nvGraphicFramePr>
          <p:cNvPr id="133124" name="Object 4"/>
          <p:cNvGraphicFramePr>
            <a:graphicFrameLocks noChangeAspect="1"/>
          </p:cNvGraphicFramePr>
          <p:nvPr>
            <p:extLst>
              <p:ext uri="{D42A27DB-BD31-4B8C-83A1-F6EECF244321}">
                <p14:modId xmlns:p14="http://schemas.microsoft.com/office/powerpoint/2010/main" val="1967132537"/>
              </p:ext>
            </p:extLst>
          </p:nvPr>
        </p:nvGraphicFramePr>
        <p:xfrm>
          <a:off x="373063" y="1961914"/>
          <a:ext cx="8390475" cy="3483310"/>
        </p:xfrm>
        <a:graphic>
          <a:graphicData uri="http://schemas.openxmlformats.org/presentationml/2006/ole">
            <mc:AlternateContent xmlns:mc="http://schemas.openxmlformats.org/markup-compatibility/2006">
              <mc:Choice xmlns:v="urn:schemas-microsoft-com:vml" Requires="v">
                <p:oleObj spid="_x0000_s18440" name="Picture" r:id="rId3" imgW="5523840" imgH="2164680" progId="Word.Picture.8">
                  <p:embed/>
                </p:oleObj>
              </mc:Choice>
              <mc:Fallback>
                <p:oleObj name="Picture" r:id="rId3" imgW="5523840" imgH="2164680" progId="Word.Picture.8">
                  <p:embed/>
                  <p:pic>
                    <p:nvPicPr>
                      <p:cNvPr id="0" name=""/>
                      <p:cNvPicPr>
                        <a:picLocks noChangeAspect="1" noChangeArrowheads="1"/>
                      </p:cNvPicPr>
                      <p:nvPr/>
                    </p:nvPicPr>
                    <p:blipFill>
                      <a:blip r:embed="rId4"/>
                      <a:srcRect/>
                      <a:stretch>
                        <a:fillRect/>
                      </a:stretch>
                    </p:blipFill>
                    <p:spPr bwMode="auto">
                      <a:xfrm>
                        <a:off x="373063" y="1961914"/>
                        <a:ext cx="8390475" cy="3483310"/>
                      </a:xfrm>
                      <a:prstGeom prst="rect">
                        <a:avLst/>
                      </a:prstGeom>
                      <a:noFill/>
                      <a:ln>
                        <a:noFill/>
                      </a:ln>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defRPr/>
            </a:pPr>
            <a:r>
              <a:rPr lang="tr-TR" altLang="tr-TR" sz="3276" b="1" dirty="0">
                <a:solidFill>
                  <a:schemeClr val="bg1"/>
                </a:solidFill>
                <a:effectLst>
                  <a:outerShdw blurRad="38100" dist="38100" dir="2700000" algn="tl">
                    <a:srgbClr val="000000"/>
                  </a:outerShdw>
                </a:effectLst>
              </a:rPr>
              <a:t>HESAPLARIN İNCELEMESİ</a:t>
            </a:r>
            <a:endParaRPr lang="tr-TR" altLang="tr-TR" sz="3276" dirty="0">
              <a:solidFill>
                <a:schemeClr val="bg1"/>
              </a:solidFill>
              <a:latin typeface="Times New Roman" panose="02020603050405020304" pitchFamily="18" charset="0"/>
              <a:cs typeface="Times New Roman" panose="02020603050405020304" pitchFamily="18" charset="0"/>
            </a:endParaRPr>
          </a:p>
        </p:txBody>
      </p:sp>
      <p:sp>
        <p:nvSpPr>
          <p:cNvPr id="6146" name="Text Box 2"/>
          <p:cNvSpPr txBox="1">
            <a:spLocks noChangeArrowheads="1"/>
          </p:cNvSpPr>
          <p:nvPr/>
        </p:nvSpPr>
        <p:spPr bwMode="auto">
          <a:xfrm>
            <a:off x="1363367" y="1235278"/>
            <a:ext cx="7400171" cy="481558"/>
          </a:xfrm>
          <a:prstGeom prst="rect">
            <a:avLst/>
          </a:prstGeom>
          <a:solidFill>
            <a:schemeClr val="hlink"/>
          </a:solidFill>
          <a:ln w="9525">
            <a:solidFill>
              <a:schemeClr val="tx1"/>
            </a:solidFill>
            <a:miter lim="800000"/>
            <a:headEnd/>
            <a:tailEnd/>
          </a:ln>
          <a:effectLs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defTabSz="935956" eaLnBrk="1" hangingPunct="1">
              <a:spcBef>
                <a:spcPct val="50000"/>
              </a:spcBef>
              <a:defRPr/>
            </a:pPr>
            <a:r>
              <a:rPr lang="tr-TR" altLang="tr-TR" sz="2457" dirty="0">
                <a:solidFill>
                  <a:schemeClr val="bg1"/>
                </a:solidFill>
                <a:effectLst>
                  <a:outerShdw blurRad="38100" dist="38100" dir="2700000" algn="tl">
                    <a:srgbClr val="000000"/>
                  </a:outerShdw>
                </a:effectLst>
              </a:rPr>
              <a:t>TİCARİ MALLAR - ÇALINAN MALLAR</a:t>
            </a:r>
          </a:p>
        </p:txBody>
      </p:sp>
      <p:graphicFrame>
        <p:nvGraphicFramePr>
          <p:cNvPr id="134148" name="Object 4"/>
          <p:cNvGraphicFramePr>
            <a:graphicFrameLocks noChangeAspect="1"/>
          </p:cNvGraphicFramePr>
          <p:nvPr/>
        </p:nvGraphicFramePr>
        <p:xfrm>
          <a:off x="240502" y="2320768"/>
          <a:ext cx="9090153" cy="5118695"/>
        </p:xfrm>
        <a:graphic>
          <a:graphicData uri="http://schemas.openxmlformats.org/presentationml/2006/ole">
            <mc:AlternateContent xmlns:mc="http://schemas.openxmlformats.org/markup-compatibility/2006">
              <mc:Choice xmlns:v="urn:schemas-microsoft-com:vml" Requires="v">
                <p:oleObj spid="_x0000_s19464" name="Picture" r:id="rId3" imgW="6074664" imgH="3154680" progId="Word.Picture.8">
                  <p:embed/>
                </p:oleObj>
              </mc:Choice>
              <mc:Fallback>
                <p:oleObj name="Picture" r:id="rId3" imgW="6074664" imgH="31546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02" y="2320768"/>
                        <a:ext cx="9090153" cy="511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Click="0" advTm="4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363361" y="2109518"/>
            <a:ext cx="2573973" cy="1384420"/>
          </a:xfrm>
          <a:prstGeom prst="rect">
            <a:avLst/>
          </a:prstGeom>
          <a:solidFill>
            <a:srgbClr val="FF0000"/>
          </a:solidFill>
          <a:ln>
            <a:noFill/>
          </a:ln>
          <a:effectLst/>
          <a:extLst/>
        </p:spPr>
        <p:txBody>
          <a:bodyPr>
            <a:spAutoFit/>
          </a:bodyPr>
          <a:lstStyle/>
          <a:p>
            <a:pPr algn="ctr" defTabSz="935956" eaLnBrk="1" hangingPunct="1">
              <a:spcBef>
                <a:spcPct val="50000"/>
              </a:spcBef>
              <a:defRPr/>
            </a:pPr>
            <a:r>
              <a:rPr lang="tr-TR" altLang="tr-TR" sz="2047" dirty="0">
                <a:solidFill>
                  <a:schemeClr val="bg1"/>
                </a:solidFill>
                <a:effectLst>
                  <a:outerShdw blurRad="38100" dist="38100" dir="2700000" algn="tl">
                    <a:srgbClr val="000000"/>
                  </a:outerShdw>
                </a:effectLst>
              </a:rPr>
              <a:t>EMSAL BEDELİ</a:t>
            </a:r>
          </a:p>
          <a:p>
            <a:pPr algn="ctr" defTabSz="935956" eaLnBrk="1" hangingPunct="1">
              <a:spcBef>
                <a:spcPct val="50000"/>
              </a:spcBef>
              <a:defRPr/>
            </a:pPr>
            <a:r>
              <a:rPr lang="tr-TR" altLang="tr-TR" sz="2047" dirty="0">
                <a:solidFill>
                  <a:schemeClr val="bg1"/>
                </a:solidFill>
                <a:effectLst>
                  <a:outerShdw blurRad="38100" dist="38100" dir="2700000" algn="tl">
                    <a:srgbClr val="000000"/>
                  </a:outerShdw>
                </a:effectLst>
              </a:rPr>
              <a:t>ile değerlenir </a:t>
            </a:r>
          </a:p>
          <a:p>
            <a:pPr algn="ctr" defTabSz="935956" eaLnBrk="1" hangingPunct="1">
              <a:spcBef>
                <a:spcPct val="50000"/>
              </a:spcBef>
              <a:defRPr/>
            </a:pPr>
            <a:r>
              <a:rPr lang="tr-TR" altLang="tr-TR" sz="2047" dirty="0">
                <a:solidFill>
                  <a:schemeClr val="bg1"/>
                </a:solidFill>
                <a:effectLst>
                  <a:outerShdw blurRad="38100" dist="38100" dir="2700000" algn="tl">
                    <a:srgbClr val="000000"/>
                  </a:outerShdw>
                </a:effectLst>
              </a:rPr>
              <a:t>(VUK 267)</a:t>
            </a:r>
          </a:p>
        </p:txBody>
      </p:sp>
      <p:sp>
        <p:nvSpPr>
          <p:cNvPr id="17413" name="Text Box 5"/>
          <p:cNvSpPr txBox="1">
            <a:spLocks noChangeArrowheads="1"/>
          </p:cNvSpPr>
          <p:nvPr/>
        </p:nvSpPr>
        <p:spPr bwMode="auto">
          <a:xfrm>
            <a:off x="5331569" y="1898267"/>
            <a:ext cx="3431963" cy="1758928"/>
          </a:xfrm>
          <a:prstGeom prst="rect">
            <a:avLst/>
          </a:prstGeom>
          <a:solidFill>
            <a:schemeClr val="bg1"/>
          </a:solidFill>
          <a:ln w="9525">
            <a:solidFill>
              <a:schemeClr val="tx1"/>
            </a:solidFill>
            <a:prstDash val="sysDot"/>
            <a:miter lim="800000"/>
            <a:headEnd/>
            <a:tailEnd/>
          </a:ln>
          <a:effectLst/>
          <a:extLst/>
        </p:spPr>
        <p:txBody>
          <a:bodyPr>
            <a:spAutoFit/>
          </a:bodyPr>
          <a:lstStyle>
            <a:lvl1pPr marL="457200" indent="-457200">
              <a:defRPr sz="4000" b="1">
                <a:solidFill>
                  <a:schemeClr val="tx1"/>
                </a:solidFill>
                <a:latin typeface="Times New Roman" panose="02020603050405020304" pitchFamily="18" charset="0"/>
              </a:defRPr>
            </a:lvl1pPr>
            <a:lvl2pPr marL="914400" indent="-457200">
              <a:defRPr sz="4000" b="1">
                <a:solidFill>
                  <a:schemeClr val="tx1"/>
                </a:solidFill>
                <a:latin typeface="Times New Roman" panose="02020603050405020304" pitchFamily="18" charset="0"/>
              </a:defRPr>
            </a:lvl2pPr>
            <a:lvl3pPr marL="1371600" indent="-457200">
              <a:defRPr sz="4000" b="1">
                <a:solidFill>
                  <a:schemeClr val="tx1"/>
                </a:solidFill>
                <a:latin typeface="Times New Roman" panose="02020603050405020304" pitchFamily="18" charset="0"/>
              </a:defRPr>
            </a:lvl3pPr>
            <a:lvl4pPr marL="1828800" indent="-457200">
              <a:defRPr sz="4000" b="1">
                <a:solidFill>
                  <a:schemeClr val="tx1"/>
                </a:solidFill>
                <a:latin typeface="Times New Roman" panose="02020603050405020304" pitchFamily="18" charset="0"/>
              </a:defRPr>
            </a:lvl4pPr>
            <a:lvl5pPr marL="2286000" indent="-457200">
              <a:defRPr sz="40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40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40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40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4000" b="1">
                <a:solidFill>
                  <a:schemeClr val="tx1"/>
                </a:solidFill>
                <a:latin typeface="Times New Roman" panose="02020603050405020304" pitchFamily="18" charset="0"/>
              </a:defRPr>
            </a:lvl9pPr>
          </a:lstStyle>
          <a:p>
            <a:pPr defTabSz="935956" eaLnBrk="1" hangingPunct="1">
              <a:lnSpc>
                <a:spcPct val="110000"/>
              </a:lnSpc>
              <a:spcBef>
                <a:spcPct val="50000"/>
              </a:spcBef>
              <a:buFontTx/>
              <a:buAutoNum type="arabicPeriod"/>
              <a:defRPr/>
            </a:pPr>
            <a:r>
              <a:rPr lang="tr-TR" altLang="tr-TR" sz="2457" b="0" dirty="0"/>
              <a:t>Ortalama Fiyat Esası</a:t>
            </a:r>
          </a:p>
          <a:p>
            <a:pPr defTabSz="935956" eaLnBrk="1" hangingPunct="1">
              <a:lnSpc>
                <a:spcPct val="110000"/>
              </a:lnSpc>
              <a:spcBef>
                <a:spcPct val="50000"/>
              </a:spcBef>
              <a:buFontTx/>
              <a:buAutoNum type="arabicPeriod"/>
              <a:defRPr/>
            </a:pPr>
            <a:r>
              <a:rPr lang="tr-TR" altLang="tr-TR" sz="2457" b="0" dirty="0"/>
              <a:t>Maliyet Esası</a:t>
            </a:r>
          </a:p>
          <a:p>
            <a:pPr defTabSz="935956" eaLnBrk="1" hangingPunct="1">
              <a:lnSpc>
                <a:spcPct val="110000"/>
              </a:lnSpc>
              <a:spcBef>
                <a:spcPct val="50000"/>
              </a:spcBef>
              <a:buFontTx/>
              <a:buAutoNum type="arabicPeriod"/>
              <a:defRPr/>
            </a:pPr>
            <a:r>
              <a:rPr lang="tr-TR" altLang="tr-TR" sz="2457" b="0" dirty="0"/>
              <a:t>Takdir Esası</a:t>
            </a:r>
            <a:endParaRPr lang="tr-TR" altLang="tr-TR" sz="2457" b="0" dirty="0">
              <a:solidFill>
                <a:schemeClr val="bg1"/>
              </a:solidFill>
              <a:effectLst>
                <a:outerShdw blurRad="38100" dist="38100" dir="2700000" algn="tl">
                  <a:srgbClr val="C0C0C0"/>
                </a:outerShdw>
              </a:effectLst>
            </a:endParaRPr>
          </a:p>
        </p:txBody>
      </p:sp>
      <p:sp>
        <p:nvSpPr>
          <p:cNvPr id="266246" name="AutoShape 6"/>
          <p:cNvSpPr>
            <a:spLocks noChangeArrowheads="1"/>
          </p:cNvSpPr>
          <p:nvPr/>
        </p:nvSpPr>
        <p:spPr bwMode="auto">
          <a:xfrm>
            <a:off x="4192456" y="2195638"/>
            <a:ext cx="779992" cy="1169988"/>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35956" eaLnBrk="1" hangingPunct="1">
              <a:spcBef>
                <a:spcPct val="0"/>
              </a:spcBef>
              <a:buNone/>
            </a:pPr>
            <a:endParaRPr lang="tr-TR" altLang="tr-TR" sz="2457" b="0">
              <a:latin typeface="Times New Roman" panose="02020603050405020304" pitchFamily="18" charset="0"/>
            </a:endParaRPr>
          </a:p>
        </p:txBody>
      </p:sp>
      <p:sp>
        <p:nvSpPr>
          <p:cNvPr id="266247" name="Text Box 28"/>
          <p:cNvSpPr txBox="1">
            <a:spLocks noChangeArrowheads="1"/>
          </p:cNvSpPr>
          <p:nvPr/>
        </p:nvSpPr>
        <p:spPr bwMode="auto">
          <a:xfrm>
            <a:off x="311999" y="3854751"/>
            <a:ext cx="8809032" cy="997375"/>
          </a:xfrm>
          <a:prstGeom prst="rect">
            <a:avLst/>
          </a:prstGeom>
          <a:solidFill>
            <a:schemeClr val="hlink"/>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35956" eaLnBrk="1" hangingPunct="1">
              <a:spcBef>
                <a:spcPct val="0"/>
              </a:spcBef>
              <a:buNone/>
            </a:pPr>
            <a:r>
              <a:rPr lang="tr-TR" altLang="tr-TR" sz="2866" b="0">
                <a:solidFill>
                  <a:schemeClr val="bg1"/>
                </a:solidFill>
                <a:latin typeface="Times New Roman" panose="02020603050405020304" pitchFamily="18" charset="0"/>
              </a:rPr>
              <a:t>Bu esaslara göre değer düşüklüğü tespit edilmediği zaman ilgili gider  Kanunen Kabul Edilmeyen Gider olur.</a:t>
            </a:r>
          </a:p>
        </p:txBody>
      </p:sp>
      <p:sp>
        <p:nvSpPr>
          <p:cNvPr id="135174"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defRPr/>
            </a:pPr>
            <a:r>
              <a:rPr lang="tr-TR" altLang="tr-TR" sz="3276" b="1" dirty="0">
                <a:solidFill>
                  <a:schemeClr val="bg1"/>
                </a:solidFill>
                <a:effectLst>
                  <a:outerShdw blurRad="38100" dist="38100" dir="2700000" algn="tl">
                    <a:srgbClr val="000000"/>
                  </a:outerShdw>
                </a:effectLst>
              </a:rPr>
              <a:t>HESAPLARIN İNCELEMESİ</a:t>
            </a:r>
            <a:endParaRPr lang="tr-TR" altLang="tr-TR" sz="3276" dirty="0">
              <a:solidFill>
                <a:schemeClr val="bg1"/>
              </a:solidFill>
              <a:latin typeface="Times New Roman" panose="02020603050405020304" pitchFamily="18" charset="0"/>
              <a:cs typeface="Times New Roman" panose="02020603050405020304" pitchFamily="18" charset="0"/>
            </a:endParaRPr>
          </a:p>
        </p:txBody>
      </p:sp>
      <p:sp>
        <p:nvSpPr>
          <p:cNvPr id="135175" name="Metin kutusu 1"/>
          <p:cNvSpPr txBox="1">
            <a:spLocks noChangeArrowheads="1"/>
          </p:cNvSpPr>
          <p:nvPr/>
        </p:nvSpPr>
        <p:spPr bwMode="auto">
          <a:xfrm>
            <a:off x="992871" y="1171903"/>
            <a:ext cx="7959165" cy="54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866">
                <a:latin typeface="Times New Roman" panose="02020603050405020304" pitchFamily="18" charset="0"/>
                <a:cs typeface="Times New Roman" panose="02020603050405020304" pitchFamily="18" charset="0"/>
              </a:rPr>
              <a:t>STOK DEĞER DÜŞÜKLÜĞÜ KARŞILIĞI</a:t>
            </a:r>
            <a:endParaRPr lang="tr-TR" altLang="tr-TR" sz="2866">
              <a:latin typeface="Times New Roman" panose="02020603050405020304" pitchFamily="18" charset="0"/>
            </a:endParaRP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66246"/>
                                        </p:tgtEl>
                                        <p:attrNameLst>
                                          <p:attrName>style.visibility</p:attrName>
                                        </p:attrNameLst>
                                      </p:cBhvr>
                                      <p:to>
                                        <p:strVal val="visible"/>
                                      </p:to>
                                    </p:set>
                                    <p:animEffect transition="in" filter="barn(inVertical)">
                                      <p:cBhvr>
                                        <p:cTn id="12" dur="500"/>
                                        <p:tgtEl>
                                          <p:spTgt spid="266246"/>
                                        </p:tgtEl>
                                      </p:cBhvr>
                                    </p:animEffect>
                                  </p:childTnLst>
                                </p:cTn>
                              </p:par>
                            </p:childTnLst>
                          </p:cTn>
                        </p:par>
                        <p:par>
                          <p:cTn id="13" fill="hold" nodeType="withGroup">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randombar(horizontal)">
                                      <p:cBhvr>
                                        <p:cTn id="16" dur="500"/>
                                        <p:tgtEl>
                                          <p:spTgt spid="17413"/>
                                        </p:tgtEl>
                                      </p:cBhvr>
                                    </p:animEffect>
                                  </p:childTnLst>
                                </p:cTn>
                              </p:par>
                            </p:childTnLst>
                          </p:cTn>
                        </p:par>
                        <p:par>
                          <p:cTn id="17" fill="hold" nodeType="withGroup">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266247"/>
                                        </p:tgtEl>
                                        <p:attrNameLst>
                                          <p:attrName>style.visibility</p:attrName>
                                        </p:attrNameLst>
                                      </p:cBhvr>
                                      <p:to>
                                        <p:strVal val="visible"/>
                                      </p:to>
                                    </p:set>
                                    <p:animEffect transition="in" filter="fade">
                                      <p:cBhvr>
                                        <p:cTn id="20" dur="1000"/>
                                        <p:tgtEl>
                                          <p:spTgt spid="266247"/>
                                        </p:tgtEl>
                                      </p:cBhvr>
                                    </p:animEffect>
                                    <p:anim calcmode="lin" valueType="num">
                                      <p:cBhvr>
                                        <p:cTn id="21" dur="1000" fill="hold"/>
                                        <p:tgtEl>
                                          <p:spTgt spid="266247"/>
                                        </p:tgtEl>
                                        <p:attrNameLst>
                                          <p:attrName>ppt_x</p:attrName>
                                        </p:attrNameLst>
                                      </p:cBhvr>
                                      <p:tavLst>
                                        <p:tav tm="0">
                                          <p:val>
                                            <p:strVal val="#ppt_x"/>
                                          </p:val>
                                        </p:tav>
                                        <p:tav tm="100000">
                                          <p:val>
                                            <p:strVal val="#ppt_x"/>
                                          </p:val>
                                        </p:tav>
                                      </p:tavLst>
                                    </p:anim>
                                    <p:anim calcmode="lin" valueType="num">
                                      <p:cBhvr>
                                        <p:cTn id="22" dur="1000" fill="hold"/>
                                        <p:tgtEl>
                                          <p:spTgt spid="266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3" grpId="0" animBg="1"/>
      <p:bldP spid="266246" grpId="0" animBg="1"/>
      <p:bldP spid="2662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4"/>
          <p:cNvGraphicFramePr>
            <a:graphicFrameLocks noChangeAspect="1"/>
          </p:cNvGraphicFramePr>
          <p:nvPr>
            <p:extLst>
              <p:ext uri="{D42A27DB-BD31-4B8C-83A1-F6EECF244321}">
                <p14:modId xmlns:p14="http://schemas.microsoft.com/office/powerpoint/2010/main" val="100373497"/>
              </p:ext>
            </p:extLst>
          </p:nvPr>
        </p:nvGraphicFramePr>
        <p:xfrm>
          <a:off x="604838" y="1655763"/>
          <a:ext cx="8539608" cy="5287962"/>
        </p:xfrm>
        <a:graphic>
          <a:graphicData uri="http://schemas.openxmlformats.org/presentationml/2006/ole">
            <mc:AlternateContent xmlns:mc="http://schemas.openxmlformats.org/markup-compatibility/2006">
              <mc:Choice xmlns:v="urn:schemas-microsoft-com:vml" Requires="v">
                <p:oleObj spid="_x0000_s20488" name="Picture" r:id="rId3" imgW="5400720" imgH="3154680" progId="Word.Picture.8">
                  <p:embed/>
                </p:oleObj>
              </mc:Choice>
              <mc:Fallback>
                <p:oleObj name="Picture" r:id="rId3" imgW="5400720" imgH="3154680" progId="Word.Picture.8">
                  <p:embed/>
                  <p:pic>
                    <p:nvPicPr>
                      <p:cNvPr id="0" name=""/>
                      <p:cNvPicPr>
                        <a:picLocks noChangeAspect="1" noChangeArrowheads="1"/>
                      </p:cNvPicPr>
                      <p:nvPr/>
                    </p:nvPicPr>
                    <p:blipFill>
                      <a:blip r:embed="rId4"/>
                      <a:srcRect/>
                      <a:stretch>
                        <a:fillRect/>
                      </a:stretch>
                    </p:blipFill>
                    <p:spPr bwMode="auto">
                      <a:xfrm>
                        <a:off x="604838" y="1655763"/>
                        <a:ext cx="8539608" cy="5287962"/>
                      </a:xfrm>
                      <a:prstGeom prst="rect">
                        <a:avLst/>
                      </a:prstGeom>
                      <a:noFill/>
                      <a:ln>
                        <a:noFill/>
                      </a:ln>
                    </p:spPr>
                  </p:pic>
                </p:oleObj>
              </mc:Fallback>
            </mc:AlternateContent>
          </a:graphicData>
        </a:graphic>
      </p:graphicFrame>
      <p:sp>
        <p:nvSpPr>
          <p:cNvPr id="136195"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r>
              <a:rPr lang="tr-TR" altLang="tr-TR" sz="3276">
                <a:solidFill>
                  <a:schemeClr val="bg1"/>
                </a:solidFill>
                <a:latin typeface="Times New Roman" panose="02020603050405020304" pitchFamily="18" charset="0"/>
                <a:cs typeface="Times New Roman" panose="02020603050405020304" pitchFamily="18" charset="0"/>
              </a:rPr>
              <a:t>STOK DEĞER DÜŞÜKLÜĞÜ </a:t>
            </a:r>
            <a:br>
              <a:rPr lang="tr-TR" altLang="tr-TR" sz="3276">
                <a:solidFill>
                  <a:schemeClr val="bg1"/>
                </a:solidFill>
                <a:latin typeface="Times New Roman" panose="02020603050405020304" pitchFamily="18" charset="0"/>
                <a:cs typeface="Times New Roman" panose="02020603050405020304" pitchFamily="18" charset="0"/>
              </a:rPr>
            </a:br>
            <a:r>
              <a:rPr lang="tr-TR" altLang="tr-TR" sz="3276">
                <a:solidFill>
                  <a:schemeClr val="bg1"/>
                </a:solidFill>
                <a:latin typeface="Times New Roman" panose="02020603050405020304" pitchFamily="18" charset="0"/>
                <a:cs typeface="Times New Roman" panose="02020603050405020304" pitchFamily="18" charset="0"/>
              </a:rPr>
              <a:t>KARŞILIĞI</a:t>
            </a:r>
          </a:p>
        </p:txBody>
      </p:sp>
    </p:spTree>
  </p:cSld>
  <p:clrMapOvr>
    <a:masterClrMapping/>
  </p:clrMapOvr>
  <p:transition advClick="0" advTm="4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Object 4"/>
          <p:cNvGraphicFramePr>
            <a:graphicFrameLocks noChangeAspect="1"/>
          </p:cNvGraphicFramePr>
          <p:nvPr/>
        </p:nvGraphicFramePr>
        <p:xfrm>
          <a:off x="99130" y="2008767"/>
          <a:ext cx="9108027" cy="5102447"/>
        </p:xfrm>
        <a:graphic>
          <a:graphicData uri="http://schemas.openxmlformats.org/presentationml/2006/ole">
            <mc:AlternateContent xmlns:mc="http://schemas.openxmlformats.org/markup-compatibility/2006">
              <mc:Choice xmlns:v="urn:schemas-microsoft-com:vml" Requires="v">
                <p:oleObj spid="_x0000_s21512" name="Picture" r:id="rId3" imgW="6070600" imgH="3149600" progId="Word.Picture.8">
                  <p:embed/>
                </p:oleObj>
              </mc:Choice>
              <mc:Fallback>
                <p:oleObj name="Picture" r:id="rId3" imgW="6070600" imgH="31496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30" y="2008767"/>
                        <a:ext cx="9108027" cy="510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219"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r>
              <a:rPr lang="tr-TR" altLang="tr-TR" sz="3276">
                <a:solidFill>
                  <a:schemeClr val="bg1"/>
                </a:solidFill>
                <a:latin typeface="Times New Roman" panose="02020603050405020304" pitchFamily="18" charset="0"/>
                <a:cs typeface="Times New Roman" panose="02020603050405020304" pitchFamily="18" charset="0"/>
              </a:rPr>
              <a:t>STOK DEĞER DÜŞÜKLÜĞÜ </a:t>
            </a:r>
            <a:br>
              <a:rPr lang="tr-TR" altLang="tr-TR" sz="3276">
                <a:solidFill>
                  <a:schemeClr val="bg1"/>
                </a:solidFill>
                <a:latin typeface="Times New Roman" panose="02020603050405020304" pitchFamily="18" charset="0"/>
                <a:cs typeface="Times New Roman" panose="02020603050405020304" pitchFamily="18" charset="0"/>
              </a:rPr>
            </a:br>
            <a:r>
              <a:rPr lang="tr-TR" altLang="tr-TR" sz="3276">
                <a:solidFill>
                  <a:schemeClr val="bg1"/>
                </a:solidFill>
                <a:latin typeface="Times New Roman" panose="02020603050405020304" pitchFamily="18" charset="0"/>
                <a:cs typeface="Times New Roman" panose="02020603050405020304" pitchFamily="18" charset="0"/>
              </a:rPr>
              <a:t>KARŞILIĞI</a:t>
            </a:r>
          </a:p>
        </p:txBody>
      </p:sp>
      <p:sp>
        <p:nvSpPr>
          <p:cNvPr id="6" name="Text Box 2"/>
          <p:cNvSpPr txBox="1">
            <a:spLocks noChangeArrowheads="1"/>
          </p:cNvSpPr>
          <p:nvPr/>
        </p:nvSpPr>
        <p:spPr bwMode="auto">
          <a:xfrm>
            <a:off x="2885976" y="1235278"/>
            <a:ext cx="5185320" cy="481558"/>
          </a:xfrm>
          <a:prstGeom prst="rect">
            <a:avLst/>
          </a:prstGeom>
          <a:solidFill>
            <a:schemeClr val="hlink"/>
          </a:solidFill>
          <a:ln w="9525">
            <a:solidFill>
              <a:schemeClr val="tx1"/>
            </a:solidFill>
            <a:miter lim="800000"/>
            <a:headEnd/>
            <a:tailEnd/>
          </a:ln>
          <a:effectLs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defTabSz="935956" eaLnBrk="1" hangingPunct="1">
              <a:spcBef>
                <a:spcPct val="50000"/>
              </a:spcBef>
              <a:defRPr/>
            </a:pPr>
            <a:r>
              <a:rPr lang="tr-TR" altLang="tr-TR" sz="2457" dirty="0">
                <a:solidFill>
                  <a:schemeClr val="bg1"/>
                </a:solidFill>
                <a:effectLst>
                  <a:outerShdw blurRad="38100" dist="38100" dir="2700000" algn="tl">
                    <a:srgbClr val="000000"/>
                  </a:outerShdw>
                </a:effectLst>
              </a:rPr>
              <a:t>DEĞERİ DÜŞEN MALIN SATIŞI</a:t>
            </a:r>
          </a:p>
        </p:txBody>
      </p:sp>
    </p:spTree>
  </p:cSld>
  <p:clrMapOvr>
    <a:masterClrMapping/>
  </p:clrMapOvr>
  <p:transition advClick="0" advTm="4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Object 4"/>
          <p:cNvGraphicFramePr>
            <a:graphicFrameLocks noChangeAspect="1"/>
          </p:cNvGraphicFramePr>
          <p:nvPr>
            <p:extLst>
              <p:ext uri="{D42A27DB-BD31-4B8C-83A1-F6EECF244321}">
                <p14:modId xmlns:p14="http://schemas.microsoft.com/office/powerpoint/2010/main" val="825886885"/>
              </p:ext>
            </p:extLst>
          </p:nvPr>
        </p:nvGraphicFramePr>
        <p:xfrm>
          <a:off x="287462" y="1838325"/>
          <a:ext cx="8784976" cy="5110163"/>
        </p:xfrm>
        <a:graphic>
          <a:graphicData uri="http://schemas.openxmlformats.org/presentationml/2006/ole">
            <mc:AlternateContent xmlns:mc="http://schemas.openxmlformats.org/markup-compatibility/2006">
              <mc:Choice xmlns:v="urn:schemas-microsoft-com:vml" Requires="v">
                <p:oleObj spid="_x0000_s22536" name="Picture" r:id="rId3" imgW="5400720" imgH="3154680" progId="Word.Picture.8">
                  <p:embed/>
                </p:oleObj>
              </mc:Choice>
              <mc:Fallback>
                <p:oleObj name="Picture" r:id="rId3" imgW="5400720" imgH="3154680" progId="Word.Picture.8">
                  <p:embed/>
                  <p:pic>
                    <p:nvPicPr>
                      <p:cNvPr id="0" name=""/>
                      <p:cNvPicPr>
                        <a:picLocks noChangeAspect="1" noChangeArrowheads="1"/>
                      </p:cNvPicPr>
                      <p:nvPr/>
                    </p:nvPicPr>
                    <p:blipFill>
                      <a:blip r:embed="rId4"/>
                      <a:srcRect/>
                      <a:stretch>
                        <a:fillRect/>
                      </a:stretch>
                    </p:blipFill>
                    <p:spPr bwMode="auto">
                      <a:xfrm>
                        <a:off x="287462" y="1838325"/>
                        <a:ext cx="8784976" cy="5110163"/>
                      </a:xfrm>
                      <a:prstGeom prst="rect">
                        <a:avLst/>
                      </a:prstGeom>
                      <a:noFill/>
                      <a:ln>
                        <a:noFill/>
                      </a:ln>
                    </p:spPr>
                  </p:pic>
                </p:oleObj>
              </mc:Fallback>
            </mc:AlternateContent>
          </a:graphicData>
        </a:graphic>
      </p:graphicFrame>
      <p:sp>
        <p:nvSpPr>
          <p:cNvPr id="138243"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r>
              <a:rPr lang="tr-TR" altLang="tr-TR" sz="3276">
                <a:solidFill>
                  <a:schemeClr val="bg1"/>
                </a:solidFill>
                <a:latin typeface="Times New Roman" panose="02020603050405020304" pitchFamily="18" charset="0"/>
                <a:cs typeface="Times New Roman" panose="02020603050405020304" pitchFamily="18" charset="0"/>
              </a:rPr>
              <a:t>STOK DEĞER DÜŞÜKLÜĞÜ </a:t>
            </a:r>
            <a:br>
              <a:rPr lang="tr-TR" altLang="tr-TR" sz="3276">
                <a:solidFill>
                  <a:schemeClr val="bg1"/>
                </a:solidFill>
                <a:latin typeface="Times New Roman" panose="02020603050405020304" pitchFamily="18" charset="0"/>
                <a:cs typeface="Times New Roman" panose="02020603050405020304" pitchFamily="18" charset="0"/>
              </a:rPr>
            </a:br>
            <a:r>
              <a:rPr lang="tr-TR" altLang="tr-TR" sz="3276">
                <a:solidFill>
                  <a:schemeClr val="bg1"/>
                </a:solidFill>
                <a:latin typeface="Times New Roman" panose="02020603050405020304" pitchFamily="18" charset="0"/>
                <a:cs typeface="Times New Roman" panose="02020603050405020304" pitchFamily="18" charset="0"/>
              </a:rPr>
              <a:t>KARŞILIĞI</a:t>
            </a:r>
          </a:p>
        </p:txBody>
      </p:sp>
      <p:sp>
        <p:nvSpPr>
          <p:cNvPr id="6" name="Text Box 2"/>
          <p:cNvSpPr txBox="1">
            <a:spLocks noChangeArrowheads="1"/>
          </p:cNvSpPr>
          <p:nvPr/>
        </p:nvSpPr>
        <p:spPr bwMode="auto">
          <a:xfrm>
            <a:off x="2885976" y="1235278"/>
            <a:ext cx="5185320" cy="481558"/>
          </a:xfrm>
          <a:prstGeom prst="rect">
            <a:avLst/>
          </a:prstGeom>
          <a:solidFill>
            <a:schemeClr val="hlink"/>
          </a:solidFill>
          <a:ln w="9525">
            <a:solidFill>
              <a:schemeClr val="tx1"/>
            </a:solidFill>
            <a:miter lim="800000"/>
            <a:headEnd/>
            <a:tailEnd/>
          </a:ln>
          <a:effectLs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defTabSz="935956" eaLnBrk="1" hangingPunct="1">
              <a:spcBef>
                <a:spcPct val="50000"/>
              </a:spcBef>
              <a:defRPr/>
            </a:pPr>
            <a:r>
              <a:rPr lang="tr-TR" altLang="tr-TR" sz="2457" dirty="0">
                <a:solidFill>
                  <a:schemeClr val="bg1"/>
                </a:solidFill>
                <a:effectLst>
                  <a:outerShdw blurRad="38100" dist="38100" dir="2700000" algn="tl">
                    <a:srgbClr val="000000"/>
                  </a:outerShdw>
                </a:effectLst>
              </a:rPr>
              <a:t>DEĞERİ DÜŞEN MALIN SATIŞI</a:t>
            </a:r>
          </a:p>
        </p:txBody>
      </p:sp>
      <p:cxnSp>
        <p:nvCxnSpPr>
          <p:cNvPr id="12" name="Düz Bağlayıcı 11"/>
          <p:cNvCxnSpPr/>
          <p:nvPr/>
        </p:nvCxnSpPr>
        <p:spPr>
          <a:xfrm flipH="1">
            <a:off x="1754987" y="2247640"/>
            <a:ext cx="3514838" cy="20068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1584360" y="2249268"/>
            <a:ext cx="3685462" cy="2005229"/>
          </a:xfrm>
          <a:prstGeom prst="line">
            <a:avLst/>
          </a:prstGeom>
          <a:ln w="76200" cmpd="sng">
            <a:solidFill>
              <a:srgbClr val="FF0000"/>
            </a:solidFill>
            <a:headEnd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4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65220" name="Object 4"/>
          <p:cNvGraphicFramePr>
            <a:graphicFrameLocks noChangeAspect="1"/>
          </p:cNvGraphicFramePr>
          <p:nvPr/>
        </p:nvGraphicFramePr>
        <p:xfrm>
          <a:off x="78006" y="1807273"/>
          <a:ext cx="9117778" cy="5282819"/>
        </p:xfrm>
        <a:graphic>
          <a:graphicData uri="http://schemas.openxmlformats.org/presentationml/2006/ole">
            <mc:AlternateContent xmlns:mc="http://schemas.openxmlformats.org/markup-compatibility/2006">
              <mc:Choice xmlns:v="urn:schemas-microsoft-com:vml" Requires="v">
                <p:oleObj spid="_x0000_s23560" name="Picture" r:id="rId3" imgW="6074664" imgH="3154680" progId="Word.Picture.8">
                  <p:embed/>
                </p:oleObj>
              </mc:Choice>
              <mc:Fallback>
                <p:oleObj name="Picture" r:id="rId3" imgW="6074664" imgH="31546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6" y="1807273"/>
                        <a:ext cx="9117778" cy="528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9267"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r>
              <a:rPr lang="tr-TR" altLang="tr-TR" sz="3276">
                <a:solidFill>
                  <a:schemeClr val="bg1"/>
                </a:solidFill>
                <a:latin typeface="Times New Roman" panose="02020603050405020304" pitchFamily="18" charset="0"/>
                <a:cs typeface="Times New Roman" panose="02020603050405020304" pitchFamily="18" charset="0"/>
              </a:rPr>
              <a:t>STOK DEĞER DÜŞÜKLÜĞÜ </a:t>
            </a:r>
            <a:br>
              <a:rPr lang="tr-TR" altLang="tr-TR" sz="3276">
                <a:solidFill>
                  <a:schemeClr val="bg1"/>
                </a:solidFill>
                <a:latin typeface="Times New Roman" panose="02020603050405020304" pitchFamily="18" charset="0"/>
                <a:cs typeface="Times New Roman" panose="02020603050405020304" pitchFamily="18" charset="0"/>
              </a:rPr>
            </a:br>
            <a:r>
              <a:rPr lang="tr-TR" altLang="tr-TR" sz="3276">
                <a:solidFill>
                  <a:schemeClr val="bg1"/>
                </a:solidFill>
                <a:latin typeface="Times New Roman" panose="02020603050405020304" pitchFamily="18" charset="0"/>
                <a:cs typeface="Times New Roman" panose="02020603050405020304" pitchFamily="18" charset="0"/>
              </a:rPr>
              <a:t>KARŞILIĞI</a:t>
            </a:r>
          </a:p>
        </p:txBody>
      </p:sp>
      <p:sp>
        <p:nvSpPr>
          <p:cNvPr id="6" name="Text Box 2"/>
          <p:cNvSpPr txBox="1">
            <a:spLocks noChangeArrowheads="1"/>
          </p:cNvSpPr>
          <p:nvPr/>
        </p:nvSpPr>
        <p:spPr bwMode="auto">
          <a:xfrm>
            <a:off x="2885976" y="1235278"/>
            <a:ext cx="5185320" cy="868602"/>
          </a:xfrm>
          <a:prstGeom prst="rect">
            <a:avLst/>
          </a:prstGeom>
          <a:solidFill>
            <a:schemeClr val="hlink"/>
          </a:solidFill>
          <a:ln w="9525">
            <a:solidFill>
              <a:schemeClr val="tx1"/>
            </a:solidFill>
            <a:miter lim="800000"/>
            <a:headEnd/>
            <a:tailEnd/>
          </a:ln>
          <a:effectLs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defTabSz="935956" eaLnBrk="1" hangingPunct="1">
              <a:spcBef>
                <a:spcPct val="50000"/>
              </a:spcBef>
              <a:defRPr/>
            </a:pPr>
            <a:r>
              <a:rPr lang="tr-TR" altLang="tr-TR" sz="2457" dirty="0">
                <a:solidFill>
                  <a:schemeClr val="bg1"/>
                </a:solidFill>
                <a:effectLst>
                  <a:outerShdw blurRad="38100" dist="38100" dir="2700000" algn="tl">
                    <a:srgbClr val="000000"/>
                  </a:outerShdw>
                </a:effectLst>
              </a:rPr>
              <a:t>DEĞERİ DÜŞEN MALIN SATIŞ SONRASI İSE</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65220"/>
                                        </p:tgtEl>
                                        <p:attrNameLst>
                                          <p:attrName>style.visibility</p:attrName>
                                        </p:attrNameLst>
                                      </p:cBhvr>
                                      <p:to>
                                        <p:strVal val="visible"/>
                                      </p:to>
                                    </p:set>
                                    <p:anim calcmode="lin" valueType="num">
                                      <p:cBhvr additive="base">
                                        <p:cTn id="7" dur="500" fill="hold"/>
                                        <p:tgtEl>
                                          <p:spTgt spid="265220"/>
                                        </p:tgtEl>
                                        <p:attrNameLst>
                                          <p:attrName>ppt_x</p:attrName>
                                        </p:attrNameLst>
                                      </p:cBhvr>
                                      <p:tavLst>
                                        <p:tav tm="0">
                                          <p:val>
                                            <p:strVal val="#ppt_x"/>
                                          </p:val>
                                        </p:tav>
                                        <p:tav tm="100000">
                                          <p:val>
                                            <p:strVal val="#ppt_x"/>
                                          </p:val>
                                        </p:tav>
                                      </p:tavLst>
                                    </p:anim>
                                    <p:anim calcmode="lin" valueType="num">
                                      <p:cBhvr additive="base">
                                        <p:cTn id="8" dur="500" fill="hold"/>
                                        <p:tgtEl>
                                          <p:spTgt spid="265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Dikdörtgen"/>
          <p:cNvSpPr>
            <a:spLocks noChangeArrowheads="1"/>
          </p:cNvSpPr>
          <p:nvPr/>
        </p:nvSpPr>
        <p:spPr bwMode="auto">
          <a:xfrm>
            <a:off x="731244" y="1113402"/>
            <a:ext cx="7897417" cy="53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defRPr/>
            </a:pPr>
            <a:r>
              <a:rPr lang="tr-TR" altLang="tr-TR" sz="2457" dirty="0">
                <a:latin typeface="+mn-lt"/>
              </a:rPr>
              <a:t>	</a:t>
            </a:r>
          </a:p>
          <a:p>
            <a:pPr algn="just">
              <a:spcBef>
                <a:spcPct val="0"/>
              </a:spcBef>
              <a:buFontTx/>
              <a:buNone/>
              <a:defRPr/>
            </a:pPr>
            <a:r>
              <a:rPr lang="tr-TR" altLang="tr-TR" sz="2457" dirty="0">
                <a:latin typeface="+mn-lt"/>
              </a:rPr>
              <a:t>1. VDK bünyesinde oluşturulan, Risk Analiz Merkezinde (VDK-</a:t>
            </a:r>
            <a:r>
              <a:rPr lang="tr-TR" altLang="tr-TR" sz="2457" dirty="0" err="1">
                <a:latin typeface="+mn-lt"/>
              </a:rPr>
              <a:t>RAMER’de</a:t>
            </a:r>
            <a:r>
              <a:rPr lang="tr-TR" altLang="tr-TR" sz="2457" dirty="0">
                <a:latin typeface="+mn-lt"/>
              </a:rPr>
              <a:t>), Risk Analiz Sistemi içinde </a:t>
            </a:r>
            <a:r>
              <a:rPr lang="tr-TR" altLang="tr-TR" sz="2457" i="1" u="sng" dirty="0">
                <a:latin typeface="+mn-lt"/>
              </a:rPr>
              <a:t>(VDK- RAS)</a:t>
            </a:r>
            <a:r>
              <a:rPr lang="tr-TR" altLang="tr-TR" sz="2457" dirty="0">
                <a:latin typeface="+mn-lt"/>
              </a:rPr>
              <a:t> sektör, ve mükellefler esas alınarak yapılan </a:t>
            </a:r>
            <a:r>
              <a:rPr lang="tr-TR" altLang="tr-TR" sz="2457" i="1" u="sng" dirty="0">
                <a:latin typeface="+mn-lt"/>
              </a:rPr>
              <a:t>analiz ve mukayeseler neticesinde,</a:t>
            </a:r>
          </a:p>
          <a:p>
            <a:pPr algn="just">
              <a:spcBef>
                <a:spcPct val="0"/>
              </a:spcBef>
              <a:buFontTx/>
              <a:buNone/>
              <a:defRPr/>
            </a:pPr>
            <a:endParaRPr lang="tr-TR" altLang="tr-TR" sz="2457" dirty="0">
              <a:latin typeface="+mn-lt"/>
            </a:endParaRPr>
          </a:p>
          <a:p>
            <a:pPr algn="just">
              <a:spcBef>
                <a:spcPct val="0"/>
              </a:spcBef>
              <a:buFontTx/>
              <a:buNone/>
              <a:defRPr/>
            </a:pPr>
            <a:r>
              <a:rPr lang="tr-TR" altLang="tr-TR" sz="2457" dirty="0">
                <a:latin typeface="+mn-lt"/>
              </a:rPr>
              <a:t>	2. </a:t>
            </a:r>
            <a:r>
              <a:rPr lang="tr-TR" altLang="tr-TR" sz="2457" i="1" u="sng" dirty="0">
                <a:latin typeface="+mn-lt"/>
              </a:rPr>
              <a:t>ihbar ve şikayetler sonucunda,</a:t>
            </a:r>
            <a:r>
              <a:rPr lang="tr-TR" altLang="tr-TR" sz="2457" dirty="0">
                <a:latin typeface="+mn-lt"/>
              </a:rPr>
              <a:t> </a:t>
            </a:r>
          </a:p>
          <a:p>
            <a:pPr algn="just">
              <a:spcBef>
                <a:spcPct val="0"/>
              </a:spcBef>
              <a:buFontTx/>
              <a:buNone/>
              <a:defRPr/>
            </a:pPr>
            <a:endParaRPr lang="tr-TR" altLang="tr-TR" sz="2457" dirty="0">
              <a:latin typeface="+mn-lt"/>
            </a:endParaRPr>
          </a:p>
          <a:p>
            <a:pPr algn="just">
              <a:spcBef>
                <a:spcPct val="0"/>
              </a:spcBef>
              <a:buFontTx/>
              <a:buNone/>
              <a:defRPr/>
            </a:pPr>
            <a:r>
              <a:rPr lang="tr-TR" altLang="tr-TR" sz="2457" dirty="0">
                <a:latin typeface="+mn-lt"/>
              </a:rPr>
              <a:t>	3. Yapılmakta olan </a:t>
            </a:r>
            <a:r>
              <a:rPr lang="tr-TR" altLang="tr-TR" sz="2457" i="1" u="sng" dirty="0">
                <a:latin typeface="+mn-lt"/>
              </a:rPr>
              <a:t>inceleme ve denetimler sırasında ortaya çıkan vergi inceleme talepleri </a:t>
            </a:r>
            <a:r>
              <a:rPr lang="tr-TR" altLang="tr-TR" sz="2457" dirty="0">
                <a:latin typeface="+mn-lt"/>
              </a:rPr>
              <a:t>sonucu</a:t>
            </a:r>
          </a:p>
          <a:p>
            <a:pPr algn="just">
              <a:spcBef>
                <a:spcPct val="0"/>
              </a:spcBef>
              <a:buFontTx/>
              <a:buNone/>
              <a:defRPr/>
            </a:pPr>
            <a:endParaRPr lang="tr-TR" altLang="tr-TR" sz="2457" dirty="0">
              <a:latin typeface="+mn-lt"/>
            </a:endParaRPr>
          </a:p>
          <a:p>
            <a:pPr algn="just">
              <a:spcBef>
                <a:spcPct val="0"/>
              </a:spcBef>
              <a:buFontTx/>
              <a:buNone/>
              <a:defRPr/>
            </a:pPr>
            <a:r>
              <a:rPr lang="tr-TR" altLang="tr-TR" sz="2457" dirty="0">
                <a:latin typeface="+mn-lt"/>
              </a:rPr>
              <a:t>	4. Kamu kurum ve kuruluşlarından intikal eden </a:t>
            </a:r>
            <a:r>
              <a:rPr lang="tr-TR" altLang="tr-TR" sz="2457" i="1" u="sng" dirty="0">
                <a:latin typeface="+mn-lt"/>
              </a:rPr>
              <a:t>vergisel konuları içeren inceleme ve denetim talepleri </a:t>
            </a:r>
            <a:r>
              <a:rPr lang="tr-TR" altLang="tr-TR" sz="2457" dirty="0">
                <a:latin typeface="+mn-lt"/>
              </a:rPr>
              <a:t>sonucu</a:t>
            </a:r>
          </a:p>
          <a:p>
            <a:pPr>
              <a:spcBef>
                <a:spcPct val="0"/>
              </a:spcBef>
              <a:buFontTx/>
              <a:buNone/>
              <a:defRPr/>
            </a:pPr>
            <a:endParaRPr lang="tr-TR" altLang="tr-TR" sz="2457" dirty="0">
              <a:latin typeface="Times New Roman" panose="02020603050405020304" pitchFamily="18" charset="0"/>
            </a:endParaRPr>
          </a:p>
        </p:txBody>
      </p:sp>
      <p:sp>
        <p:nvSpPr>
          <p:cNvPr id="45059" name="Unvan 1"/>
          <p:cNvSpPr>
            <a:spLocks noGrp="1"/>
          </p:cNvSpPr>
          <p:nvPr>
            <p:ph type="title"/>
          </p:nvPr>
        </p:nvSpPr>
        <p:spPr>
          <a:xfrm>
            <a:off x="1436485" y="200161"/>
            <a:ext cx="7455421" cy="1169988"/>
          </a:xfrm>
        </p:spPr>
        <p:txBody>
          <a:bodyPr/>
          <a:lstStyle/>
          <a:p>
            <a:r>
              <a:rPr lang="tr-TR" altLang="tr-TR" sz="2866" b="1">
                <a:ea typeface="Calibri" panose="020F0502020204030204" pitchFamily="34" charset="0"/>
                <a:cs typeface="Times New Roman" panose="02020603050405020304" pitchFamily="18" charset="0"/>
              </a:rPr>
              <a:t>VERGİ DENETİM KURULU (VDK) TARAFINDAN İNCELENECEK MÜKELLEFLERİN SEÇİMİ</a:t>
            </a:r>
            <a:r>
              <a:rPr lang="tr-TR" altLang="tr-TR" smtClean="0">
                <a:ea typeface="Calibri" panose="020F0502020204030204" pitchFamily="34" charset="0"/>
                <a:cs typeface="Times New Roman" panose="02020603050405020304" pitchFamily="18" charset="0"/>
              </a:rPr>
              <a:t/>
            </a:r>
            <a:br>
              <a:rPr lang="tr-TR" altLang="tr-TR" smtClean="0">
                <a:ea typeface="Calibri" panose="020F0502020204030204" pitchFamily="34" charset="0"/>
                <a:cs typeface="Times New Roman" panose="02020603050405020304" pitchFamily="18" charset="0"/>
              </a:rPr>
            </a:br>
            <a:endParaRPr lang="tr-TR" altLang="tr-TR" smtClean="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4"/>
          <p:cNvGraphicFramePr>
            <a:graphicFrameLocks noChangeAspect="1"/>
          </p:cNvGraphicFramePr>
          <p:nvPr>
            <p:extLst>
              <p:ext uri="{D42A27DB-BD31-4B8C-83A1-F6EECF244321}">
                <p14:modId xmlns:p14="http://schemas.microsoft.com/office/powerpoint/2010/main" val="3278154640"/>
              </p:ext>
            </p:extLst>
          </p:nvPr>
        </p:nvGraphicFramePr>
        <p:xfrm>
          <a:off x="287462" y="1216025"/>
          <a:ext cx="8928992" cy="6261100"/>
        </p:xfrm>
        <a:graphic>
          <a:graphicData uri="http://schemas.openxmlformats.org/presentationml/2006/ole">
            <mc:AlternateContent xmlns:mc="http://schemas.openxmlformats.org/markup-compatibility/2006">
              <mc:Choice xmlns:v="urn:schemas-microsoft-com:vml" Requires="v">
                <p:oleObj spid="_x0000_s24584" name="Picture" r:id="rId3" imgW="5670720" imgH="3874680" progId="Word.Picture.8">
                  <p:embed/>
                </p:oleObj>
              </mc:Choice>
              <mc:Fallback>
                <p:oleObj name="Picture" r:id="rId3" imgW="5670720" imgH="3874680" progId="Word.Picture.8">
                  <p:embed/>
                  <p:pic>
                    <p:nvPicPr>
                      <p:cNvPr id="0" name=""/>
                      <p:cNvPicPr>
                        <a:picLocks noChangeAspect="1" noChangeArrowheads="1"/>
                      </p:cNvPicPr>
                      <p:nvPr/>
                    </p:nvPicPr>
                    <p:blipFill>
                      <a:blip r:embed="rId4"/>
                      <a:srcRect/>
                      <a:stretch>
                        <a:fillRect/>
                      </a:stretch>
                    </p:blipFill>
                    <p:spPr bwMode="auto">
                      <a:xfrm>
                        <a:off x="287462" y="1216025"/>
                        <a:ext cx="8928992" cy="6261100"/>
                      </a:xfrm>
                      <a:prstGeom prst="rect">
                        <a:avLst/>
                      </a:prstGeom>
                      <a:noFill/>
                      <a:ln>
                        <a:noFill/>
                      </a:ln>
                    </p:spPr>
                  </p:pic>
                </p:oleObj>
              </mc:Fallback>
            </mc:AlternateContent>
          </a:graphicData>
        </a:graphic>
      </p:graphicFrame>
      <p:sp>
        <p:nvSpPr>
          <p:cNvPr id="140291" name="Rectangle 4"/>
          <p:cNvSpPr>
            <a:spLocks noGrp="1" noChangeArrowheads="1"/>
          </p:cNvSpPr>
          <p:nvPr>
            <p:ph type="title" idx="4294967295"/>
          </p:nvPr>
        </p:nvSpPr>
        <p:spPr>
          <a:xfrm>
            <a:off x="1363367" y="37662"/>
            <a:ext cx="7400171" cy="909990"/>
          </a:xfrm>
          <a:solidFill>
            <a:srgbClr val="000066"/>
          </a:solidFill>
          <a:ln>
            <a:solidFill>
              <a:schemeClr val="tx1"/>
            </a:solidFill>
            <a:miter lim="800000"/>
            <a:headEnd/>
            <a:tailEnd/>
          </a:ln>
        </p:spPr>
        <p:txBody>
          <a:bodyPr wrap="none"/>
          <a:lstStyle/>
          <a:p>
            <a:pPr eaLnBrk="1" hangingPunct="1"/>
            <a:r>
              <a:rPr lang="tr-TR" altLang="tr-TR" sz="3276">
                <a:solidFill>
                  <a:schemeClr val="bg1"/>
                </a:solidFill>
                <a:latin typeface="Times New Roman" panose="02020603050405020304" pitchFamily="18" charset="0"/>
                <a:cs typeface="Times New Roman" panose="02020603050405020304" pitchFamily="18" charset="0"/>
              </a:rPr>
              <a:t>GELECEK AYLARA AİT GİDERLER</a:t>
            </a:r>
          </a:p>
        </p:txBody>
      </p:sp>
    </p:spTree>
  </p:cSld>
  <p:clrMapOvr>
    <a:masterClrMapping/>
  </p:clrMapOvr>
  <p:transition advClick="0" advTm="4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nvGraphicFramePr>
        <p:xfrm>
          <a:off x="404877" y="1217754"/>
          <a:ext cx="7943643" cy="1621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1315" name="Rectangle 4"/>
          <p:cNvSpPr>
            <a:spLocks noGrp="1" noChangeArrowheads="1"/>
          </p:cNvSpPr>
          <p:nvPr>
            <p:ph type="title"/>
          </p:nvPr>
        </p:nvSpPr>
        <p:spPr>
          <a:xfrm>
            <a:off x="1363367" y="37662"/>
            <a:ext cx="7400171" cy="909990"/>
          </a:xfrm>
          <a:solidFill>
            <a:srgbClr val="000066"/>
          </a:solidFill>
          <a:ln>
            <a:solidFill>
              <a:schemeClr val="tx1"/>
            </a:solidFill>
            <a:miter lim="800000"/>
            <a:headEnd/>
            <a:tailEnd/>
          </a:ln>
        </p:spPr>
        <p:txBody>
          <a:bodyPr wrap="none"/>
          <a:lstStyle/>
          <a:p>
            <a:pPr eaLnBrk="1" hangingPunct="1"/>
            <a:r>
              <a:rPr lang="tr-TR" altLang="tr-TR" sz="3276">
                <a:solidFill>
                  <a:schemeClr val="bg1"/>
                </a:solidFill>
                <a:latin typeface="Times New Roman" panose="02020603050405020304" pitchFamily="18" charset="0"/>
                <a:cs typeface="Times New Roman" panose="02020603050405020304" pitchFamily="18" charset="0"/>
              </a:rPr>
              <a:t>İNDİRİLECEK KDV</a:t>
            </a:r>
          </a:p>
        </p:txBody>
      </p:sp>
      <p:graphicFrame>
        <p:nvGraphicFramePr>
          <p:cNvPr id="15" name="Diyagram 14"/>
          <p:cNvGraphicFramePr/>
          <p:nvPr/>
        </p:nvGraphicFramePr>
        <p:xfrm>
          <a:off x="449941" y="2618210"/>
          <a:ext cx="7943643" cy="16215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5" name="Diyagram 24"/>
          <p:cNvGraphicFramePr/>
          <p:nvPr/>
        </p:nvGraphicFramePr>
        <p:xfrm>
          <a:off x="451029" y="5445292"/>
          <a:ext cx="7943643" cy="16215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6" name="Diyagram 25"/>
          <p:cNvGraphicFramePr/>
          <p:nvPr/>
        </p:nvGraphicFramePr>
        <p:xfrm>
          <a:off x="449941" y="4018666"/>
          <a:ext cx="7943643" cy="16215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5" grpId="0">
        <p:bldAsOne/>
      </p:bldGraphic>
      <p:bldGraphic spid="25" grpId="0">
        <p:bldAsOne/>
      </p:bldGraphic>
      <p:bldGraphic spid="26"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4"/>
          <p:cNvSpPr>
            <a:spLocks noGrp="1" noChangeArrowheads="1"/>
          </p:cNvSpPr>
          <p:nvPr>
            <p:ph type="title"/>
          </p:nvPr>
        </p:nvSpPr>
        <p:spPr>
          <a:xfrm>
            <a:off x="1363367" y="37662"/>
            <a:ext cx="7400171" cy="909990"/>
          </a:xfrm>
          <a:solidFill>
            <a:srgbClr val="000066"/>
          </a:solidFill>
          <a:ln>
            <a:solidFill>
              <a:schemeClr val="tx1"/>
            </a:solidFill>
            <a:miter lim="800000"/>
            <a:headEnd/>
            <a:tailEnd/>
          </a:ln>
        </p:spPr>
        <p:txBody>
          <a:bodyPr wrap="none"/>
          <a:lstStyle/>
          <a:p>
            <a:pPr eaLnBrk="1" hangingPunct="1"/>
            <a:r>
              <a:rPr lang="tr-TR" altLang="tr-TR" sz="3276">
                <a:solidFill>
                  <a:schemeClr val="bg1"/>
                </a:solidFill>
                <a:latin typeface="Times New Roman" panose="02020603050405020304" pitchFamily="18" charset="0"/>
                <a:cs typeface="Times New Roman" panose="02020603050405020304" pitchFamily="18" charset="0"/>
              </a:rPr>
              <a:t>İNDİRİLECEK KDV</a:t>
            </a:r>
          </a:p>
        </p:txBody>
      </p:sp>
      <p:graphicFrame>
        <p:nvGraphicFramePr>
          <p:cNvPr id="7" name="Diyagram 6"/>
          <p:cNvGraphicFramePr/>
          <p:nvPr/>
        </p:nvGraphicFramePr>
        <p:xfrm>
          <a:off x="414416" y="2446063"/>
          <a:ext cx="7943643" cy="1031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yagram 8"/>
          <p:cNvGraphicFramePr/>
          <p:nvPr/>
        </p:nvGraphicFramePr>
        <p:xfrm>
          <a:off x="414416" y="3515724"/>
          <a:ext cx="7943643" cy="10319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yagram 9"/>
          <p:cNvGraphicFramePr/>
          <p:nvPr/>
        </p:nvGraphicFramePr>
        <p:xfrm>
          <a:off x="404877" y="4585386"/>
          <a:ext cx="7943643" cy="10319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Graphic spid="10"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779992" y="2484885"/>
            <a:ext cx="7955915" cy="870991"/>
          </a:xfrm>
        </p:spPr>
        <p:txBody>
          <a:bodyPr/>
          <a:lstStyle/>
          <a:p>
            <a:pPr eaLnBrk="1" hangingPunct="1"/>
            <a:r>
              <a:rPr lang="tr-TR" altLang="tr-TR" sz="4811">
                <a:latin typeface="Times" panose="02020603050405020304" pitchFamily="18" charset="0"/>
                <a:cs typeface="Times" panose="02020603050405020304" pitchFamily="18" charset="0"/>
              </a:rPr>
              <a:t>Duran Varlıklar</a:t>
            </a:r>
            <a:br>
              <a:rPr lang="tr-TR" altLang="tr-TR" sz="4811">
                <a:latin typeface="Times" panose="02020603050405020304" pitchFamily="18" charset="0"/>
                <a:cs typeface="Times" panose="02020603050405020304" pitchFamily="18" charset="0"/>
              </a:rPr>
            </a:br>
            <a:endParaRPr lang="en-US" altLang="tr-TR" sz="4811">
              <a:latin typeface="Times" panose="02020603050405020304" pitchFamily="18" charset="0"/>
              <a:cs typeface="Times" panose="02020603050405020304" pitchFamily="18" charset="0"/>
            </a:endParaRPr>
          </a:p>
        </p:txBody>
      </p:sp>
      <p:sp>
        <p:nvSpPr>
          <p:cNvPr id="143363" name="Rectangle 3"/>
          <p:cNvSpPr>
            <a:spLocks noGrp="1" noChangeArrowheads="1"/>
          </p:cNvSpPr>
          <p:nvPr>
            <p:ph type="subTitle" idx="1"/>
          </p:nvPr>
        </p:nvSpPr>
        <p:spPr>
          <a:xfrm>
            <a:off x="1715982" y="4657488"/>
            <a:ext cx="6551930" cy="1793981"/>
          </a:xfrm>
        </p:spPr>
        <p:txBody>
          <a:bodyPr/>
          <a:lstStyle/>
          <a:p>
            <a:pPr eaLnBrk="1" hangingPunct="1">
              <a:lnSpc>
                <a:spcPct val="80000"/>
              </a:lnSpc>
            </a:pPr>
            <a:endParaRPr lang="en-US" altLang="tr-TR" sz="2866">
              <a:solidFill>
                <a:srgbClr val="FF0000"/>
              </a:solidFill>
              <a:latin typeface="Times" panose="02020603050405020304" pitchFamily="18" charset="0"/>
              <a:cs typeface="Times" panose="02020603050405020304" pitchFamily="18"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Başlık"/>
          <p:cNvSpPr>
            <a:spLocks noGrp="1"/>
          </p:cNvSpPr>
          <p:nvPr>
            <p:ph type="title"/>
          </p:nvPr>
        </p:nvSpPr>
        <p:spPr>
          <a:xfrm>
            <a:off x="1436485" y="112412"/>
            <a:ext cx="7455421" cy="810867"/>
          </a:xfrm>
        </p:spPr>
        <p:txBody>
          <a:bodyPr/>
          <a:lstStyle/>
          <a:p>
            <a:pPr algn="l"/>
            <a:r>
              <a:rPr lang="tr-TR" altLang="tr-TR" sz="2457" b="1">
                <a:latin typeface="Times New Roman" panose="02020603050405020304" pitchFamily="18" charset="0"/>
                <a:cs typeface="Times New Roman" panose="02020603050405020304" pitchFamily="18" charset="0"/>
              </a:rPr>
              <a:t>MADDİ DURAN VARLIKLAR</a:t>
            </a:r>
            <a:br>
              <a:rPr lang="tr-TR" altLang="tr-TR" sz="2457" b="1">
                <a:latin typeface="Times New Roman" panose="02020603050405020304" pitchFamily="18" charset="0"/>
                <a:cs typeface="Times New Roman" panose="02020603050405020304" pitchFamily="18" charset="0"/>
              </a:rPr>
            </a:br>
            <a:r>
              <a:rPr lang="tr-TR" altLang="tr-TR" sz="2457" i="1">
                <a:solidFill>
                  <a:srgbClr val="0000CC"/>
                </a:solidFill>
                <a:latin typeface="Times New Roman" panose="02020603050405020304" pitchFamily="18" charset="0"/>
                <a:cs typeface="Times New Roman" panose="02020603050405020304" pitchFamily="18" charset="0"/>
              </a:rPr>
              <a:t> - Edinme ve Kayda Alma</a:t>
            </a:r>
            <a:endParaRPr lang="tr-TR" altLang="tr-TR" sz="2457" b="1" i="1">
              <a:solidFill>
                <a:srgbClr val="C00000"/>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110504" y="2324017"/>
            <a:ext cx="2063728" cy="1621733"/>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252" dirty="0">
                <a:solidFill>
                  <a:schemeClr val="tx1"/>
                </a:solidFill>
                <a:latin typeface="Times New Roman" panose="02020603050405020304" pitchFamily="18" charset="0"/>
                <a:cs typeface="Times New Roman" panose="02020603050405020304" pitchFamily="18" charset="0"/>
              </a:rPr>
              <a:t>Satın alma fiyatı</a:t>
            </a:r>
          </a:p>
          <a:p>
            <a:pPr algn="ctr">
              <a:defRPr/>
            </a:pPr>
            <a:r>
              <a:rPr lang="tr-TR" sz="2252" dirty="0">
                <a:solidFill>
                  <a:schemeClr val="tx1"/>
                </a:solidFill>
                <a:latin typeface="Times New Roman" panose="02020603050405020304" pitchFamily="18" charset="0"/>
                <a:cs typeface="Times New Roman" panose="02020603050405020304" pitchFamily="18" charset="0"/>
              </a:rPr>
              <a:t>veya</a:t>
            </a:r>
          </a:p>
          <a:p>
            <a:pPr algn="ctr">
              <a:defRPr/>
            </a:pPr>
            <a:r>
              <a:rPr lang="tr-TR" sz="2252" dirty="0">
                <a:solidFill>
                  <a:schemeClr val="tx1"/>
                </a:solidFill>
                <a:latin typeface="Times New Roman" panose="02020603050405020304" pitchFamily="18" charset="0"/>
                <a:cs typeface="Times New Roman" panose="02020603050405020304" pitchFamily="18" charset="0"/>
              </a:rPr>
              <a:t>Üretim maliyeti</a:t>
            </a:r>
          </a:p>
        </p:txBody>
      </p:sp>
      <p:sp>
        <p:nvSpPr>
          <p:cNvPr id="145412" name="Metin kutusu 9"/>
          <p:cNvSpPr txBox="1">
            <a:spLocks noChangeArrowheads="1"/>
          </p:cNvSpPr>
          <p:nvPr/>
        </p:nvSpPr>
        <p:spPr bwMode="auto">
          <a:xfrm>
            <a:off x="-110496" y="1292151"/>
            <a:ext cx="4496327" cy="44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252" u="sng">
                <a:latin typeface="Times New Roman" panose="02020603050405020304" pitchFamily="18" charset="0"/>
                <a:cs typeface="Times New Roman" panose="02020603050405020304" pitchFamily="18" charset="0"/>
              </a:rPr>
              <a:t>MALİYET BEDELİ</a:t>
            </a:r>
          </a:p>
        </p:txBody>
      </p:sp>
      <p:sp>
        <p:nvSpPr>
          <p:cNvPr id="12" name="Dikdörtgen 11"/>
          <p:cNvSpPr/>
          <p:nvPr/>
        </p:nvSpPr>
        <p:spPr>
          <a:xfrm>
            <a:off x="2296106" y="2324014"/>
            <a:ext cx="1867105" cy="786493"/>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252" dirty="0">
                <a:solidFill>
                  <a:schemeClr val="tx1"/>
                </a:solidFill>
                <a:latin typeface="Times New Roman" panose="02020603050405020304" pitchFamily="18" charset="0"/>
                <a:cs typeface="Times New Roman" panose="02020603050405020304" pitchFamily="18" charset="0"/>
              </a:rPr>
              <a:t>Diğer harcamalar</a:t>
            </a:r>
          </a:p>
        </p:txBody>
      </p:sp>
      <p:cxnSp>
        <p:nvCxnSpPr>
          <p:cNvPr id="13" name="Düz Ok Bağlayıcısı 12"/>
          <p:cNvCxnSpPr/>
          <p:nvPr/>
        </p:nvCxnSpPr>
        <p:spPr>
          <a:xfrm>
            <a:off x="3058217" y="1734145"/>
            <a:ext cx="0" cy="589869"/>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8" name="Dikdörtgen 17"/>
          <p:cNvSpPr/>
          <p:nvPr/>
        </p:nvSpPr>
        <p:spPr>
          <a:xfrm>
            <a:off x="5932812" y="1217399"/>
            <a:ext cx="3353964" cy="5159319"/>
          </a:xfrm>
          <a:prstGeom prst="rect">
            <a:avLst/>
          </a:prstGeom>
          <a:solidFill>
            <a:schemeClr val="accent6">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tr-TR" sz="2047" dirty="0">
                <a:solidFill>
                  <a:srgbClr val="000000"/>
                </a:solidFill>
                <a:latin typeface="Times New Roman" panose="02020603050405020304" pitchFamily="18" charset="0"/>
                <a:cs typeface="Times New Roman" panose="02020603050405020304" pitchFamily="18" charset="0"/>
              </a:rPr>
              <a:t>250 ARAZİ VE ARSALAR</a:t>
            </a:r>
          </a:p>
          <a:p>
            <a:pPr>
              <a:defRPr/>
            </a:pPr>
            <a:r>
              <a:rPr lang="tr-TR" sz="2047" dirty="0">
                <a:solidFill>
                  <a:srgbClr val="000000"/>
                </a:solidFill>
                <a:latin typeface="Times New Roman" panose="02020603050405020304" pitchFamily="18" charset="0"/>
                <a:cs typeface="Times New Roman" panose="02020603050405020304" pitchFamily="18" charset="0"/>
              </a:rPr>
              <a:t>251 YERALTI VE YERÜSTÜ DÜZENLERİ</a:t>
            </a:r>
          </a:p>
          <a:p>
            <a:pPr>
              <a:defRPr/>
            </a:pPr>
            <a:r>
              <a:rPr lang="tr-TR" sz="2047" dirty="0">
                <a:solidFill>
                  <a:srgbClr val="000000"/>
                </a:solidFill>
                <a:latin typeface="Times New Roman" panose="02020603050405020304" pitchFamily="18" charset="0"/>
                <a:cs typeface="Times New Roman" panose="02020603050405020304" pitchFamily="18" charset="0"/>
              </a:rPr>
              <a:t>252 BİNALAR</a:t>
            </a:r>
          </a:p>
          <a:p>
            <a:pPr>
              <a:defRPr/>
            </a:pPr>
            <a:r>
              <a:rPr lang="tr-TR" sz="2047" dirty="0">
                <a:solidFill>
                  <a:srgbClr val="000000"/>
                </a:solidFill>
                <a:latin typeface="Times New Roman" panose="02020603050405020304" pitchFamily="18" charset="0"/>
                <a:cs typeface="Times New Roman" panose="02020603050405020304" pitchFamily="18" charset="0"/>
              </a:rPr>
              <a:t>253 TESİS, MAKİNE VE CİHAZLAR</a:t>
            </a:r>
          </a:p>
          <a:p>
            <a:pPr>
              <a:defRPr/>
            </a:pPr>
            <a:r>
              <a:rPr lang="tr-TR" sz="2047" dirty="0">
                <a:solidFill>
                  <a:srgbClr val="000000"/>
                </a:solidFill>
                <a:latin typeface="Times New Roman" panose="02020603050405020304" pitchFamily="18" charset="0"/>
                <a:cs typeface="Times New Roman" panose="02020603050405020304" pitchFamily="18" charset="0"/>
              </a:rPr>
              <a:t>254 TAŞITLAR</a:t>
            </a:r>
          </a:p>
          <a:p>
            <a:pPr>
              <a:defRPr/>
            </a:pPr>
            <a:r>
              <a:rPr lang="tr-TR" sz="2047" dirty="0">
                <a:solidFill>
                  <a:srgbClr val="000000"/>
                </a:solidFill>
                <a:latin typeface="Times New Roman" panose="02020603050405020304" pitchFamily="18" charset="0"/>
                <a:cs typeface="Times New Roman" panose="02020603050405020304" pitchFamily="18" charset="0"/>
              </a:rPr>
              <a:t>255 DEMİRBAŞLAR</a:t>
            </a:r>
          </a:p>
          <a:p>
            <a:pPr>
              <a:defRPr/>
            </a:pPr>
            <a:r>
              <a:rPr lang="tr-TR" sz="2047" dirty="0">
                <a:solidFill>
                  <a:srgbClr val="000000"/>
                </a:solidFill>
                <a:latin typeface="Times New Roman" panose="02020603050405020304" pitchFamily="18" charset="0"/>
                <a:cs typeface="Times New Roman" panose="02020603050405020304" pitchFamily="18" charset="0"/>
              </a:rPr>
              <a:t>256 DİĞER MADDİ DURAN VARLIKLAR</a:t>
            </a:r>
          </a:p>
          <a:p>
            <a:pPr>
              <a:defRPr/>
            </a:pPr>
            <a:r>
              <a:rPr lang="tr-TR" sz="2047" dirty="0">
                <a:solidFill>
                  <a:srgbClr val="000000"/>
                </a:solidFill>
                <a:latin typeface="Times New Roman" panose="02020603050405020304" pitchFamily="18" charset="0"/>
                <a:cs typeface="Times New Roman" panose="02020603050405020304" pitchFamily="18" charset="0"/>
              </a:rPr>
              <a:t>257 BİRİKMİŞ AMORTİSMANLAR (-)</a:t>
            </a:r>
          </a:p>
          <a:p>
            <a:pPr>
              <a:defRPr/>
            </a:pPr>
            <a:r>
              <a:rPr lang="tr-TR" sz="2047" dirty="0">
                <a:solidFill>
                  <a:srgbClr val="C00000"/>
                </a:solidFill>
                <a:latin typeface="Times New Roman" panose="02020603050405020304" pitchFamily="18" charset="0"/>
                <a:cs typeface="Times New Roman" panose="02020603050405020304" pitchFamily="18" charset="0"/>
              </a:rPr>
              <a:t>258 YAPILMAKTA OLAN YATIRIMLAR</a:t>
            </a:r>
          </a:p>
          <a:p>
            <a:pPr>
              <a:defRPr/>
            </a:pPr>
            <a:r>
              <a:rPr lang="tr-TR" sz="2047" dirty="0">
                <a:solidFill>
                  <a:srgbClr val="000000"/>
                </a:solidFill>
                <a:latin typeface="Times New Roman" panose="02020603050405020304" pitchFamily="18" charset="0"/>
                <a:cs typeface="Times New Roman" panose="02020603050405020304" pitchFamily="18" charset="0"/>
              </a:rPr>
              <a:t>259 VERİLEN AVANSLAR</a:t>
            </a:r>
          </a:p>
        </p:txBody>
      </p:sp>
      <p:sp>
        <p:nvSpPr>
          <p:cNvPr id="3" name="Metin kutusu 2"/>
          <p:cNvSpPr txBox="1"/>
          <p:nvPr/>
        </p:nvSpPr>
        <p:spPr>
          <a:xfrm>
            <a:off x="331499" y="4041625"/>
            <a:ext cx="5300475" cy="804017"/>
          </a:xfrm>
          <a:prstGeom prst="rect">
            <a:avLst/>
          </a:prstGeom>
          <a:noFill/>
        </p:spPr>
        <p:txBody>
          <a:bodyPr wrap="none">
            <a:spAutoFit/>
          </a:bodyPr>
          <a:lstStyle/>
          <a:p>
            <a:pPr marL="292488" indent="-292488">
              <a:buClr>
                <a:schemeClr val="accent6">
                  <a:lumMod val="75000"/>
                </a:schemeClr>
              </a:buClr>
              <a:buFont typeface="Wingdings" panose="05000000000000000000" pitchFamily="2" charset="2"/>
              <a:buChar char="ü"/>
              <a:defRPr/>
            </a:pPr>
            <a:r>
              <a:rPr lang="tr-TR" sz="2252" dirty="0">
                <a:solidFill>
                  <a:srgbClr val="FF0000"/>
                </a:solidFill>
                <a:cs typeface="Times New Roman" panose="02020603050405020304" pitchFamily="18" charset="0"/>
              </a:rPr>
              <a:t>AMORTİSMAN BAŞLANGICI</a:t>
            </a:r>
          </a:p>
          <a:p>
            <a:pPr>
              <a:buClr>
                <a:schemeClr val="accent6">
                  <a:lumMod val="75000"/>
                </a:schemeClr>
              </a:buClr>
              <a:defRPr/>
            </a:pPr>
            <a:r>
              <a:rPr lang="tr-TR" sz="2252" dirty="0">
                <a:solidFill>
                  <a:srgbClr val="FF0000"/>
                </a:solidFill>
                <a:cs typeface="Times New Roman" panose="02020603050405020304" pitchFamily="18" charset="0"/>
              </a:rPr>
              <a:t>     VUK: </a:t>
            </a:r>
            <a:r>
              <a:rPr lang="tr-TR" sz="2252" dirty="0">
                <a:cs typeface="Times New Roman" panose="02020603050405020304" pitchFamily="18" charset="0"/>
              </a:rPr>
              <a:t>AKTİFE GİRDİĞİ İLK YIL??</a:t>
            </a:r>
          </a:p>
        </p:txBody>
      </p:sp>
      <p:sp>
        <p:nvSpPr>
          <p:cNvPr id="15" name="Dikdörtgen 14"/>
          <p:cNvSpPr/>
          <p:nvPr/>
        </p:nvSpPr>
        <p:spPr>
          <a:xfrm>
            <a:off x="266503" y="5419611"/>
            <a:ext cx="1868730" cy="1348736"/>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047" dirty="0">
                <a:solidFill>
                  <a:srgbClr val="C00000"/>
                </a:solidFill>
                <a:latin typeface="Times New Roman" panose="02020603050405020304" pitchFamily="18" charset="0"/>
                <a:cs typeface="Times New Roman" panose="02020603050405020304" pitchFamily="18" charset="0"/>
              </a:rPr>
              <a:t>MALİYE</a:t>
            </a:r>
          </a:p>
          <a:p>
            <a:pPr algn="ctr">
              <a:defRPr/>
            </a:pPr>
            <a:r>
              <a:rPr lang="tr-TR" sz="2047" dirty="0">
                <a:solidFill>
                  <a:schemeClr val="tx1"/>
                </a:solidFill>
                <a:latin typeface="Times New Roman" panose="02020603050405020304" pitchFamily="18" charset="0"/>
                <a:cs typeface="Times New Roman" panose="02020603050405020304" pitchFamily="18" charset="0"/>
              </a:rPr>
              <a:t>KULLANIMA HAZIR HALE GELME</a:t>
            </a:r>
          </a:p>
        </p:txBody>
      </p:sp>
      <p:sp>
        <p:nvSpPr>
          <p:cNvPr id="17" name="Dikdörtgen 16"/>
          <p:cNvSpPr/>
          <p:nvPr/>
        </p:nvSpPr>
        <p:spPr>
          <a:xfrm>
            <a:off x="3253222" y="5419611"/>
            <a:ext cx="1868730" cy="1348736"/>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047" dirty="0">
                <a:solidFill>
                  <a:srgbClr val="C00000"/>
                </a:solidFill>
                <a:latin typeface="Times New Roman" panose="02020603050405020304" pitchFamily="18" charset="0"/>
                <a:cs typeface="Times New Roman" panose="02020603050405020304" pitchFamily="18" charset="0"/>
              </a:rPr>
              <a:t>DANIŞTAY</a:t>
            </a:r>
          </a:p>
          <a:p>
            <a:pPr algn="ctr">
              <a:defRPr/>
            </a:pPr>
            <a:r>
              <a:rPr lang="tr-TR" sz="2047" dirty="0">
                <a:solidFill>
                  <a:schemeClr val="tx1"/>
                </a:solidFill>
                <a:latin typeface="Times New Roman" panose="02020603050405020304" pitchFamily="18" charset="0"/>
                <a:cs typeface="Times New Roman" panose="02020603050405020304" pitchFamily="18" charset="0"/>
              </a:rPr>
              <a:t>ENVANTERE KAYDETME</a:t>
            </a:r>
          </a:p>
        </p:txBody>
      </p:sp>
      <p:cxnSp>
        <p:nvCxnSpPr>
          <p:cNvPr id="19" name="Düz Ok Bağlayıcısı 18"/>
          <p:cNvCxnSpPr/>
          <p:nvPr/>
        </p:nvCxnSpPr>
        <p:spPr>
          <a:xfrm>
            <a:off x="994490" y="1734145"/>
            <a:ext cx="0" cy="589869"/>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0" name="Düz Ok Bağlayıcısı 19"/>
          <p:cNvCxnSpPr/>
          <p:nvPr/>
        </p:nvCxnSpPr>
        <p:spPr>
          <a:xfrm flipH="1">
            <a:off x="1288618" y="4829742"/>
            <a:ext cx="1179737" cy="589869"/>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2" name="Düz Ok Bağlayıcısı 21"/>
          <p:cNvCxnSpPr/>
          <p:nvPr/>
        </p:nvCxnSpPr>
        <p:spPr>
          <a:xfrm>
            <a:off x="3253215" y="4829742"/>
            <a:ext cx="909990" cy="589869"/>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4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Başlık"/>
          <p:cNvSpPr>
            <a:spLocks noGrp="1"/>
          </p:cNvSpPr>
          <p:nvPr>
            <p:ph type="title"/>
          </p:nvPr>
        </p:nvSpPr>
        <p:spPr>
          <a:xfrm>
            <a:off x="1436485" y="112412"/>
            <a:ext cx="7455421" cy="810867"/>
          </a:xfrm>
        </p:spPr>
        <p:txBody>
          <a:bodyPr/>
          <a:lstStyle/>
          <a:p>
            <a:pPr algn="l"/>
            <a:r>
              <a:rPr lang="tr-TR" altLang="tr-TR" sz="2457" b="1">
                <a:latin typeface="Times New Roman" panose="02020603050405020304" pitchFamily="18" charset="0"/>
                <a:cs typeface="Times New Roman" panose="02020603050405020304" pitchFamily="18" charset="0"/>
              </a:rPr>
              <a:t>MADDİ DURAN VARLIKLAR</a:t>
            </a:r>
            <a:br>
              <a:rPr lang="tr-TR" altLang="tr-TR" sz="2457" b="1">
                <a:latin typeface="Times New Roman" panose="02020603050405020304" pitchFamily="18" charset="0"/>
                <a:cs typeface="Times New Roman" panose="02020603050405020304" pitchFamily="18" charset="0"/>
              </a:rPr>
            </a:br>
            <a:r>
              <a:rPr lang="tr-TR" altLang="tr-TR" sz="2457" i="1">
                <a:solidFill>
                  <a:srgbClr val="0000CC"/>
                </a:solidFill>
                <a:latin typeface="Times New Roman" panose="02020603050405020304" pitchFamily="18" charset="0"/>
                <a:cs typeface="Times New Roman" panose="02020603050405020304" pitchFamily="18" charset="0"/>
              </a:rPr>
              <a:t> - Edinme ve Kayda Alma</a:t>
            </a:r>
            <a:endParaRPr lang="tr-TR" altLang="tr-TR" sz="2457" b="1" i="1">
              <a:solidFill>
                <a:srgbClr val="C00000"/>
              </a:solidFill>
              <a:latin typeface="Times New Roman" panose="02020603050405020304" pitchFamily="18" charset="0"/>
              <a:cs typeface="Times New Roman" panose="02020603050405020304" pitchFamily="18" charset="0"/>
            </a:endParaRPr>
          </a:p>
        </p:txBody>
      </p:sp>
      <p:sp>
        <p:nvSpPr>
          <p:cNvPr id="10" name="Metin kutusu 9"/>
          <p:cNvSpPr txBox="1"/>
          <p:nvPr/>
        </p:nvSpPr>
        <p:spPr>
          <a:xfrm>
            <a:off x="404627" y="1365277"/>
            <a:ext cx="7887666" cy="1738975"/>
          </a:xfrm>
          <a:prstGeom prst="rect">
            <a:avLst/>
          </a:prstGeom>
          <a:noFill/>
        </p:spPr>
        <p:txBody>
          <a:bodyPr>
            <a:spAutoFit/>
          </a:bodyPr>
          <a:lstStyle/>
          <a:p>
            <a:pPr algn="ctr">
              <a:defRPr/>
            </a:pPr>
            <a:r>
              <a:rPr lang="tr-TR" sz="2661" u="sng" dirty="0">
                <a:cs typeface="Times New Roman" panose="02020603050405020304" pitchFamily="18" charset="0"/>
              </a:rPr>
              <a:t>AŞAMALI GERÇEKLEŞEN MAKİNE YATIRIMI</a:t>
            </a:r>
          </a:p>
          <a:p>
            <a:pPr algn="ctr">
              <a:defRPr/>
            </a:pPr>
            <a:endParaRPr lang="tr-TR" sz="2457" dirty="0">
              <a:cs typeface="Times New Roman" panose="02020603050405020304" pitchFamily="18" charset="0"/>
            </a:endParaRPr>
          </a:p>
          <a:p>
            <a:pPr marL="350983" indent="-350983" algn="just">
              <a:buClr>
                <a:schemeClr val="accent6"/>
              </a:buClr>
              <a:buFont typeface="Wingdings" panose="05000000000000000000" pitchFamily="2" charset="2"/>
              <a:buChar char="ü"/>
              <a:defRPr/>
            </a:pPr>
            <a:r>
              <a:rPr lang="tr-TR" sz="2661" dirty="0">
                <a:cs typeface="Times New Roman" panose="02020603050405020304" pitchFamily="18" charset="0"/>
              </a:rPr>
              <a:t>Satın alma: </a:t>
            </a:r>
            <a:r>
              <a:rPr lang="tr-TR" sz="2661" dirty="0">
                <a:solidFill>
                  <a:srgbClr val="C00000"/>
                </a:solidFill>
                <a:cs typeface="Times New Roman" panose="02020603050405020304" pitchFamily="18" charset="0"/>
              </a:rPr>
              <a:t>1 Aralık 2015</a:t>
            </a:r>
          </a:p>
          <a:p>
            <a:pPr marL="350983" indent="-350983" algn="just">
              <a:buClr>
                <a:schemeClr val="accent6"/>
              </a:buClr>
              <a:buFont typeface="Wingdings" panose="05000000000000000000" pitchFamily="2" charset="2"/>
              <a:buChar char="ü"/>
              <a:defRPr/>
            </a:pPr>
            <a:r>
              <a:rPr lang="tr-TR" sz="2661" dirty="0">
                <a:cs typeface="Times New Roman" panose="02020603050405020304" pitchFamily="18" charset="0"/>
              </a:rPr>
              <a:t>Montaj: </a:t>
            </a:r>
            <a:r>
              <a:rPr lang="tr-TR" sz="2661" dirty="0">
                <a:solidFill>
                  <a:srgbClr val="C00000"/>
                </a:solidFill>
                <a:cs typeface="Times New Roman" panose="02020603050405020304" pitchFamily="18" charset="0"/>
              </a:rPr>
              <a:t>10 Ocak 2016</a:t>
            </a:r>
          </a:p>
        </p:txBody>
      </p:sp>
      <p:sp>
        <p:nvSpPr>
          <p:cNvPr id="15" name="Dikdörtgen 14"/>
          <p:cNvSpPr/>
          <p:nvPr/>
        </p:nvSpPr>
        <p:spPr>
          <a:xfrm>
            <a:off x="1142368" y="4170806"/>
            <a:ext cx="3389714" cy="1348736"/>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047" dirty="0">
                <a:solidFill>
                  <a:srgbClr val="C00000"/>
                </a:solidFill>
                <a:latin typeface="Times New Roman" panose="02020603050405020304" pitchFamily="18" charset="0"/>
                <a:cs typeface="Times New Roman" panose="02020603050405020304" pitchFamily="18" charset="0"/>
              </a:rPr>
              <a:t>MALİYE</a:t>
            </a:r>
          </a:p>
          <a:p>
            <a:pPr algn="ctr">
              <a:defRPr/>
            </a:pPr>
            <a:r>
              <a:rPr lang="tr-TR" sz="2047" dirty="0">
                <a:solidFill>
                  <a:schemeClr val="tx1"/>
                </a:solidFill>
                <a:latin typeface="Times New Roman" panose="02020603050405020304" pitchFamily="18" charset="0"/>
                <a:cs typeface="Times New Roman" panose="02020603050405020304" pitchFamily="18" charset="0"/>
              </a:rPr>
              <a:t>2016 YILI</a:t>
            </a:r>
          </a:p>
          <a:p>
            <a:pPr algn="ctr">
              <a:defRPr/>
            </a:pPr>
            <a:r>
              <a:rPr lang="tr-TR" sz="2047" dirty="0">
                <a:solidFill>
                  <a:schemeClr val="tx1"/>
                </a:solidFill>
                <a:latin typeface="Times New Roman" panose="02020603050405020304" pitchFamily="18" charset="0"/>
                <a:cs typeface="Times New Roman" panose="02020603050405020304" pitchFamily="18" charset="0"/>
              </a:rPr>
              <a:t>(Kullanıma hazır hale gelme)</a:t>
            </a:r>
          </a:p>
        </p:txBody>
      </p:sp>
      <p:sp>
        <p:nvSpPr>
          <p:cNvPr id="17" name="Dikdörtgen 16"/>
          <p:cNvSpPr/>
          <p:nvPr/>
        </p:nvSpPr>
        <p:spPr>
          <a:xfrm>
            <a:off x="5053702" y="4156981"/>
            <a:ext cx="3238591" cy="1348736"/>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047" dirty="0">
                <a:solidFill>
                  <a:srgbClr val="C00000"/>
                </a:solidFill>
                <a:latin typeface="Times New Roman" panose="02020603050405020304" pitchFamily="18" charset="0"/>
                <a:cs typeface="Times New Roman" panose="02020603050405020304" pitchFamily="18" charset="0"/>
              </a:rPr>
              <a:t>DANIŞTAY</a:t>
            </a:r>
          </a:p>
          <a:p>
            <a:pPr algn="ctr">
              <a:defRPr/>
            </a:pPr>
            <a:r>
              <a:rPr lang="tr-TR" sz="2047" dirty="0">
                <a:solidFill>
                  <a:schemeClr val="tx1"/>
                </a:solidFill>
                <a:latin typeface="Times New Roman" panose="02020603050405020304" pitchFamily="18" charset="0"/>
                <a:cs typeface="Times New Roman" panose="02020603050405020304" pitchFamily="18" charset="0"/>
              </a:rPr>
              <a:t>2015 YILI</a:t>
            </a:r>
          </a:p>
          <a:p>
            <a:pPr algn="ctr">
              <a:defRPr/>
            </a:pPr>
            <a:r>
              <a:rPr lang="tr-TR" sz="2047" dirty="0">
                <a:solidFill>
                  <a:schemeClr val="tx1"/>
                </a:solidFill>
                <a:latin typeface="Times New Roman" panose="02020603050405020304" pitchFamily="18" charset="0"/>
                <a:cs typeface="Times New Roman" panose="02020603050405020304" pitchFamily="18" charset="0"/>
              </a:rPr>
              <a:t>(Envantere kaydetme)</a:t>
            </a:r>
          </a:p>
        </p:txBody>
      </p:sp>
      <p:sp>
        <p:nvSpPr>
          <p:cNvPr id="146438" name="Metin kutusu 1"/>
          <p:cNvSpPr txBox="1">
            <a:spLocks noChangeArrowheads="1"/>
          </p:cNvSpPr>
          <p:nvPr/>
        </p:nvSpPr>
        <p:spPr bwMode="auto">
          <a:xfrm>
            <a:off x="2543104" y="3134884"/>
            <a:ext cx="4239764" cy="44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252">
                <a:latin typeface="Times New Roman" panose="02020603050405020304" pitchFamily="18" charset="0"/>
                <a:cs typeface="Times New Roman" panose="02020603050405020304" pitchFamily="18" charset="0"/>
              </a:rPr>
              <a:t>AMORTİSMAN BAŞLANGICI</a:t>
            </a:r>
          </a:p>
        </p:txBody>
      </p:sp>
      <p:cxnSp>
        <p:nvCxnSpPr>
          <p:cNvPr id="16" name="Düz Ok Bağlayıcısı 15"/>
          <p:cNvCxnSpPr/>
          <p:nvPr/>
        </p:nvCxnSpPr>
        <p:spPr>
          <a:xfrm flipH="1">
            <a:off x="2837225" y="3576880"/>
            <a:ext cx="1252862" cy="452418"/>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1" name="Düz Ok Bağlayıcısı 20"/>
          <p:cNvCxnSpPr/>
          <p:nvPr/>
        </p:nvCxnSpPr>
        <p:spPr>
          <a:xfrm>
            <a:off x="4762826" y="3533130"/>
            <a:ext cx="1645316" cy="456256"/>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3" name="Düz Ok Bağlayıcısı 22"/>
          <p:cNvCxnSpPr/>
          <p:nvPr/>
        </p:nvCxnSpPr>
        <p:spPr>
          <a:xfrm>
            <a:off x="2375694" y="5521867"/>
            <a:ext cx="0" cy="516744"/>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46442" name="Metin kutusu 10"/>
          <p:cNvSpPr txBox="1">
            <a:spLocks noChangeArrowheads="1"/>
          </p:cNvSpPr>
          <p:nvPr/>
        </p:nvSpPr>
        <p:spPr bwMode="auto">
          <a:xfrm>
            <a:off x="831941" y="5877971"/>
            <a:ext cx="76960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dirty="0">
                <a:solidFill>
                  <a:srgbClr val="C00000"/>
                </a:solidFill>
                <a:latin typeface="Times New Roman" panose="02020603050405020304" pitchFamily="18" charset="0"/>
                <a:cs typeface="Times New Roman" panose="02020603050405020304" pitchFamily="18" charset="0"/>
              </a:rPr>
              <a:t>258 YAPILMAKTA OLAN YATIRIMLAR</a:t>
            </a:r>
          </a:p>
        </p:txBody>
      </p:sp>
    </p:spTree>
  </p:cSld>
  <p:clrMapOvr>
    <a:masterClrMapping/>
  </p:clrMapOvr>
  <p:transition advClick="0" advTm="4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3629" y="1217399"/>
            <a:ext cx="8919529" cy="3833334"/>
          </a:xfrm>
        </p:spPr>
        <p:txBody>
          <a:bodyPr/>
          <a:lstStyle/>
          <a:p>
            <a:pPr>
              <a:buClr>
                <a:schemeClr val="accent6">
                  <a:lumMod val="75000"/>
                </a:schemeClr>
              </a:buClr>
              <a:buFont typeface="Wingdings" panose="05000000000000000000" pitchFamily="2" charset="2"/>
              <a:buChar char="ü"/>
              <a:defRPr/>
            </a:pPr>
            <a:r>
              <a:rPr lang="tr-TR" sz="2457" dirty="0">
                <a:latin typeface="Times New Roman" panose="02020603050405020304" pitchFamily="18" charset="0"/>
                <a:cs typeface="Times New Roman" panose="02020603050405020304" pitchFamily="18" charset="0"/>
              </a:rPr>
              <a:t>Amortisman ayırmak ihtiyari midir? </a:t>
            </a:r>
          </a:p>
          <a:p>
            <a:pPr lvl="1">
              <a:buClr>
                <a:schemeClr val="accent6">
                  <a:lumMod val="75000"/>
                </a:schemeClr>
              </a:buClr>
              <a:buFont typeface="Wingdings" panose="05000000000000000000" pitchFamily="2" charset="2"/>
              <a:buChar char="v"/>
              <a:defRPr/>
            </a:pPr>
            <a:r>
              <a:rPr lang="tr-TR" sz="2047" dirty="0">
                <a:latin typeface="Times New Roman" panose="02020603050405020304" pitchFamily="18" charset="0"/>
                <a:cs typeface="Times New Roman" panose="02020603050405020304" pitchFamily="18" charset="0"/>
              </a:rPr>
              <a:t>VUK (madde 320)</a:t>
            </a:r>
          </a:p>
          <a:p>
            <a:pPr lvl="1">
              <a:buClr>
                <a:schemeClr val="accent6">
                  <a:lumMod val="75000"/>
                </a:schemeClr>
              </a:buClr>
              <a:buFont typeface="Wingdings" panose="05000000000000000000" pitchFamily="2" charset="2"/>
              <a:buChar char="v"/>
              <a:defRPr/>
            </a:pPr>
            <a:r>
              <a:rPr lang="tr-TR" sz="2047" dirty="0">
                <a:latin typeface="Times New Roman" panose="02020603050405020304" pitchFamily="18" charset="0"/>
                <a:cs typeface="Times New Roman" panose="02020603050405020304" pitchFamily="18" charset="0"/>
              </a:rPr>
              <a:t>TDMS</a:t>
            </a:r>
          </a:p>
          <a:p>
            <a:pPr>
              <a:buClr>
                <a:schemeClr val="accent6">
                  <a:lumMod val="75000"/>
                </a:schemeClr>
              </a:buClr>
              <a:buFont typeface="Wingdings" panose="05000000000000000000" pitchFamily="2" charset="2"/>
              <a:buChar char="ü"/>
              <a:defRPr/>
            </a:pPr>
            <a:r>
              <a:rPr lang="tr-TR" sz="2457" dirty="0">
                <a:latin typeface="Times New Roman" panose="02020603050405020304" pitchFamily="18" charset="0"/>
                <a:cs typeface="Times New Roman" panose="02020603050405020304" pitchFamily="18" charset="0"/>
              </a:rPr>
              <a:t>Boş arazi ve arsalar? Tarım arazileri?</a:t>
            </a:r>
          </a:p>
          <a:p>
            <a:pPr>
              <a:buClr>
                <a:schemeClr val="accent6">
                  <a:lumMod val="75000"/>
                </a:schemeClr>
              </a:buClr>
              <a:buFont typeface="Wingdings" panose="05000000000000000000" pitchFamily="2" charset="2"/>
              <a:buChar char="ü"/>
              <a:defRPr/>
            </a:pPr>
            <a:r>
              <a:rPr lang="tr-TR" sz="2457" dirty="0">
                <a:latin typeface="Times New Roman" panose="02020603050405020304" pitchFamily="18" charset="0"/>
                <a:cs typeface="Times New Roman" panose="02020603050405020304" pitchFamily="18" charset="0"/>
              </a:rPr>
              <a:t>Belirli bir tutarın (880 TL) altındaki demirbaşlar</a:t>
            </a:r>
            <a:endParaRPr lang="tr-TR" sz="2047" dirty="0">
              <a:latin typeface="Times New Roman" panose="02020603050405020304" pitchFamily="18" charset="0"/>
              <a:cs typeface="Times New Roman" panose="02020603050405020304" pitchFamily="18" charset="0"/>
            </a:endParaRPr>
          </a:p>
          <a:p>
            <a:pPr lvl="1">
              <a:buClr>
                <a:schemeClr val="accent6">
                  <a:lumMod val="75000"/>
                </a:schemeClr>
              </a:buClr>
              <a:buFont typeface="Wingdings" panose="05000000000000000000" pitchFamily="2" charset="2"/>
              <a:buChar char="v"/>
              <a:defRPr/>
            </a:pPr>
            <a:r>
              <a:rPr lang="tr-TR" sz="2047" dirty="0">
                <a:latin typeface="Times New Roman" panose="02020603050405020304" pitchFamily="18" charset="0"/>
                <a:cs typeface="Times New Roman" panose="02020603050405020304" pitchFamily="18" charset="0"/>
              </a:rPr>
              <a:t>İktisadi ve teknik bakımdan bütünlük</a:t>
            </a:r>
          </a:p>
          <a:p>
            <a:pPr>
              <a:buClr>
                <a:schemeClr val="accent6">
                  <a:lumMod val="75000"/>
                </a:schemeClr>
              </a:buClr>
              <a:buFont typeface="Wingdings" panose="05000000000000000000" pitchFamily="2" charset="2"/>
              <a:buChar char="ü"/>
              <a:defRPr/>
            </a:pPr>
            <a:r>
              <a:rPr lang="tr-TR" sz="2457" dirty="0">
                <a:latin typeface="Times New Roman" panose="02020603050405020304" pitchFamily="18" charset="0"/>
                <a:cs typeface="Times New Roman" panose="02020603050405020304" pitchFamily="18" charset="0"/>
              </a:rPr>
              <a:t>Amortisman yönteminin seçimi </a:t>
            </a:r>
          </a:p>
          <a:p>
            <a:pPr>
              <a:buClr>
                <a:schemeClr val="accent6">
                  <a:lumMod val="75000"/>
                </a:schemeClr>
              </a:buClr>
              <a:buFont typeface="Wingdings" panose="05000000000000000000" pitchFamily="2" charset="2"/>
              <a:buChar char="ü"/>
              <a:defRPr/>
            </a:pPr>
            <a:r>
              <a:rPr lang="tr-TR" sz="2457" dirty="0">
                <a:latin typeface="Times New Roman" panose="02020603050405020304" pitchFamily="18" charset="0"/>
                <a:cs typeface="Times New Roman" panose="02020603050405020304" pitchFamily="18" charset="0"/>
              </a:rPr>
              <a:t>Amortismanların muhasebeleştirilmesi</a:t>
            </a:r>
          </a:p>
        </p:txBody>
      </p:sp>
      <p:sp>
        <p:nvSpPr>
          <p:cNvPr id="147459" name="1 Başlık"/>
          <p:cNvSpPr>
            <a:spLocks noGrp="1"/>
          </p:cNvSpPr>
          <p:nvPr>
            <p:ph type="title"/>
          </p:nvPr>
        </p:nvSpPr>
        <p:spPr>
          <a:xfrm>
            <a:off x="1436485" y="112412"/>
            <a:ext cx="7455421" cy="810867"/>
          </a:xfrm>
        </p:spPr>
        <p:txBody>
          <a:bodyPr/>
          <a:lstStyle/>
          <a:p>
            <a:pPr algn="l"/>
            <a:r>
              <a:rPr lang="tr-TR" altLang="tr-TR" sz="2457" b="1">
                <a:latin typeface="Times New Roman" panose="02020603050405020304" pitchFamily="18" charset="0"/>
                <a:cs typeface="Times New Roman" panose="02020603050405020304" pitchFamily="18" charset="0"/>
              </a:rPr>
              <a:t>MADDİ DURAN VARLIKLAR</a:t>
            </a:r>
            <a:br>
              <a:rPr lang="tr-TR" altLang="tr-TR" sz="2457" b="1">
                <a:latin typeface="Times New Roman" panose="02020603050405020304" pitchFamily="18" charset="0"/>
                <a:cs typeface="Times New Roman" panose="02020603050405020304" pitchFamily="18" charset="0"/>
              </a:rPr>
            </a:br>
            <a:r>
              <a:rPr lang="tr-TR" altLang="tr-TR" sz="2457" i="1">
                <a:solidFill>
                  <a:srgbClr val="0000CC"/>
                </a:solidFill>
                <a:latin typeface="Times New Roman" panose="02020603050405020304" pitchFamily="18" charset="0"/>
                <a:cs typeface="Times New Roman" panose="02020603050405020304" pitchFamily="18" charset="0"/>
              </a:rPr>
              <a:t>- Amortisman Konusunda Özellikli Durumlar</a:t>
            </a:r>
            <a:endParaRPr lang="tr-TR" altLang="tr-TR" sz="2457" b="1" i="1">
              <a:latin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634483204"/>
              </p:ext>
            </p:extLst>
          </p:nvPr>
        </p:nvGraphicFramePr>
        <p:xfrm>
          <a:off x="552487" y="4454659"/>
          <a:ext cx="8339419" cy="2667573"/>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31/12/2015</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151 YARI MAMULLER ÜRETİM</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680 ÇALIŞMAYAN KISIM GİDER VE ZARARLARI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731 GENEL ÜRETİM GİD. YAN.</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Üretim maliyetlerinin yansıtılması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Tree>
  </p:cSld>
  <p:clrMapOvr>
    <a:masterClrMapping/>
  </p:clrMapOvr>
  <p:transition advClick="0" advTm="4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12"/>
          <p:cNvSpPr txBox="1">
            <a:spLocks noChangeArrowheads="1"/>
          </p:cNvSpPr>
          <p:nvPr/>
        </p:nvSpPr>
        <p:spPr bwMode="auto">
          <a:xfrm>
            <a:off x="110502" y="1513151"/>
            <a:ext cx="1726504" cy="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57">
                <a:latin typeface="Times" panose="02020603050405020304" pitchFamily="18" charset="0"/>
                <a:cs typeface="Times" panose="02020603050405020304" pitchFamily="18" charset="0"/>
              </a:rPr>
              <a:t>Satış fiyatı </a:t>
            </a:r>
          </a:p>
        </p:txBody>
      </p:sp>
      <p:grpSp>
        <p:nvGrpSpPr>
          <p:cNvPr id="2" name="Group 7"/>
          <p:cNvGrpSpPr>
            <a:grpSpLocks/>
          </p:cNvGrpSpPr>
          <p:nvPr/>
        </p:nvGrpSpPr>
        <p:grpSpPr bwMode="auto">
          <a:xfrm rot="10800000">
            <a:off x="1878484" y="2470260"/>
            <a:ext cx="368872" cy="558994"/>
            <a:chOff x="2928" y="1008"/>
            <a:chExt cx="240" cy="480"/>
          </a:xfrm>
        </p:grpSpPr>
        <p:sp>
          <p:nvSpPr>
            <p:cNvPr id="148496" name="Line 5"/>
            <p:cNvSpPr>
              <a:spLocks noChangeShapeType="1"/>
            </p:cNvSpPr>
            <p:nvPr/>
          </p:nvSpPr>
          <p:spPr bwMode="auto">
            <a:xfrm flipH="1">
              <a:off x="2928" y="1008"/>
              <a:ext cx="240" cy="240"/>
            </a:xfrm>
            <a:prstGeom prst="line">
              <a:avLst/>
            </a:prstGeom>
            <a:noFill/>
            <a:ln w="539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sz="4094"/>
            </a:p>
          </p:txBody>
        </p:sp>
        <p:sp>
          <p:nvSpPr>
            <p:cNvPr id="148497" name="Line 6"/>
            <p:cNvSpPr>
              <a:spLocks noChangeShapeType="1"/>
            </p:cNvSpPr>
            <p:nvPr/>
          </p:nvSpPr>
          <p:spPr bwMode="auto">
            <a:xfrm>
              <a:off x="2928" y="1248"/>
              <a:ext cx="240" cy="240"/>
            </a:xfrm>
            <a:prstGeom prst="line">
              <a:avLst/>
            </a:prstGeom>
            <a:noFill/>
            <a:ln w="63500">
              <a:solidFill>
                <a:srgbClr val="FF6600"/>
              </a:solidFill>
              <a:round/>
              <a:headEnd/>
              <a:tailEnd/>
            </a:ln>
            <a:extLst>
              <a:ext uri="{909E8E84-426E-40DD-AFC4-6F175D3DCCD1}">
                <a14:hiddenFill xmlns:a14="http://schemas.microsoft.com/office/drawing/2010/main">
                  <a:noFill/>
                </a14:hiddenFill>
              </a:ext>
            </a:extLst>
          </p:spPr>
          <p:txBody>
            <a:bodyPr/>
            <a:lstStyle/>
            <a:p>
              <a:endParaRPr lang="tr-TR" sz="4094"/>
            </a:p>
          </p:txBody>
        </p:sp>
      </p:grpSp>
      <p:grpSp>
        <p:nvGrpSpPr>
          <p:cNvPr id="3" name="Group 7"/>
          <p:cNvGrpSpPr>
            <a:grpSpLocks/>
          </p:cNvGrpSpPr>
          <p:nvPr/>
        </p:nvGrpSpPr>
        <p:grpSpPr bwMode="auto">
          <a:xfrm rot="20979534">
            <a:off x="1758237" y="1514771"/>
            <a:ext cx="368872" cy="558994"/>
            <a:chOff x="2928" y="1008"/>
            <a:chExt cx="240" cy="480"/>
          </a:xfrm>
        </p:grpSpPr>
        <p:sp>
          <p:nvSpPr>
            <p:cNvPr id="148494" name="Line 5"/>
            <p:cNvSpPr>
              <a:spLocks noChangeShapeType="1"/>
            </p:cNvSpPr>
            <p:nvPr/>
          </p:nvSpPr>
          <p:spPr bwMode="auto">
            <a:xfrm flipH="1">
              <a:off x="2928" y="1008"/>
              <a:ext cx="240" cy="240"/>
            </a:xfrm>
            <a:prstGeom prst="line">
              <a:avLst/>
            </a:prstGeom>
            <a:noFill/>
            <a:ln w="53975">
              <a:solidFill>
                <a:srgbClr val="FF6600"/>
              </a:solidFill>
              <a:round/>
              <a:headEnd/>
              <a:tailEnd/>
            </a:ln>
            <a:extLst>
              <a:ext uri="{909E8E84-426E-40DD-AFC4-6F175D3DCCD1}">
                <a14:hiddenFill xmlns:a14="http://schemas.microsoft.com/office/drawing/2010/main">
                  <a:noFill/>
                </a14:hiddenFill>
              </a:ext>
            </a:extLst>
          </p:spPr>
          <p:txBody>
            <a:bodyPr/>
            <a:lstStyle/>
            <a:p>
              <a:endParaRPr lang="tr-TR" sz="4094"/>
            </a:p>
          </p:txBody>
        </p:sp>
        <p:sp>
          <p:nvSpPr>
            <p:cNvPr id="148495" name="Line 6"/>
            <p:cNvSpPr>
              <a:spLocks noChangeShapeType="1"/>
            </p:cNvSpPr>
            <p:nvPr/>
          </p:nvSpPr>
          <p:spPr bwMode="auto">
            <a:xfrm>
              <a:off x="2928" y="1248"/>
              <a:ext cx="240" cy="240"/>
            </a:xfrm>
            <a:prstGeom prst="line">
              <a:avLst/>
            </a:prstGeom>
            <a:noFill/>
            <a:ln w="63500">
              <a:solidFill>
                <a:srgbClr val="FF6600"/>
              </a:solidFill>
              <a:round/>
              <a:headEnd/>
              <a:tailEnd/>
            </a:ln>
            <a:extLst>
              <a:ext uri="{909E8E84-426E-40DD-AFC4-6F175D3DCCD1}">
                <a14:hiddenFill xmlns:a14="http://schemas.microsoft.com/office/drawing/2010/main">
                  <a:noFill/>
                </a14:hiddenFill>
              </a:ext>
            </a:extLst>
          </p:spPr>
          <p:txBody>
            <a:bodyPr/>
            <a:lstStyle/>
            <a:p>
              <a:endParaRPr lang="tr-TR" sz="4094"/>
            </a:p>
          </p:txBody>
        </p:sp>
      </p:grpSp>
      <p:sp>
        <p:nvSpPr>
          <p:cNvPr id="148485" name="Text Box 19"/>
          <p:cNvSpPr txBox="1">
            <a:spLocks noChangeArrowheads="1"/>
          </p:cNvSpPr>
          <p:nvPr/>
        </p:nvSpPr>
        <p:spPr bwMode="auto">
          <a:xfrm>
            <a:off x="2174227" y="1365277"/>
            <a:ext cx="1138160" cy="86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57">
                <a:latin typeface="Times" panose="02020603050405020304" pitchFamily="18" charset="0"/>
                <a:cs typeface="Times" panose="02020603050405020304" pitchFamily="18" charset="0"/>
              </a:rPr>
              <a:t>Defter </a:t>
            </a:r>
          </a:p>
          <a:p>
            <a:pPr eaLnBrk="1" hangingPunct="1">
              <a:spcBef>
                <a:spcPct val="0"/>
              </a:spcBef>
              <a:buFontTx/>
              <a:buNone/>
            </a:pPr>
            <a:r>
              <a:rPr lang="tr-TR" altLang="tr-TR" sz="2457">
                <a:latin typeface="Times" panose="02020603050405020304" pitchFamily="18" charset="0"/>
                <a:cs typeface="Times" panose="02020603050405020304" pitchFamily="18" charset="0"/>
              </a:rPr>
              <a:t>değeri</a:t>
            </a:r>
          </a:p>
        </p:txBody>
      </p:sp>
      <p:sp>
        <p:nvSpPr>
          <p:cNvPr id="4" name="AutoShape 11"/>
          <p:cNvSpPr>
            <a:spLocks noChangeArrowheads="1"/>
          </p:cNvSpPr>
          <p:nvPr/>
        </p:nvSpPr>
        <p:spPr bwMode="auto">
          <a:xfrm>
            <a:off x="3500214" y="1513151"/>
            <a:ext cx="539495" cy="536244"/>
          </a:xfrm>
          <a:prstGeom prst="rightArrow">
            <a:avLst>
              <a:gd name="adj1" fmla="val 50000"/>
              <a:gd name="adj2" fmla="val 2515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85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42">
              <a:latin typeface="Arial" panose="020B0604020202020204" pitchFamily="34" charset="0"/>
            </a:endParaRPr>
          </a:p>
        </p:txBody>
      </p:sp>
      <p:sp>
        <p:nvSpPr>
          <p:cNvPr id="148487" name="Text Box 21"/>
          <p:cNvSpPr txBox="1">
            <a:spLocks noChangeArrowheads="1"/>
          </p:cNvSpPr>
          <p:nvPr/>
        </p:nvSpPr>
        <p:spPr bwMode="auto">
          <a:xfrm>
            <a:off x="4163208" y="1217405"/>
            <a:ext cx="5191196" cy="80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FF3300"/>
                </a:solidFill>
                <a:latin typeface="Times" panose="02020603050405020304" pitchFamily="18" charset="0"/>
                <a:cs typeface="Times" panose="02020603050405020304" pitchFamily="18" charset="0"/>
              </a:rPr>
              <a:t>ZARAR</a:t>
            </a:r>
          </a:p>
          <a:p>
            <a:pPr eaLnBrk="1" hangingPunct="1">
              <a:spcBef>
                <a:spcPct val="0"/>
              </a:spcBef>
              <a:buFontTx/>
              <a:buNone/>
            </a:pPr>
            <a:r>
              <a:rPr lang="tr-TR" altLang="tr-TR" sz="2252">
                <a:latin typeface="Times" panose="02020603050405020304" pitchFamily="18" charset="0"/>
                <a:cs typeface="Times" panose="02020603050405020304" pitchFamily="18" charset="0"/>
              </a:rPr>
              <a:t>689 Diğer Olağandışı Gider ve Zararlar</a:t>
            </a:r>
          </a:p>
        </p:txBody>
      </p:sp>
      <p:sp>
        <p:nvSpPr>
          <p:cNvPr id="148488" name="1 Başlık"/>
          <p:cNvSpPr txBox="1">
            <a:spLocks/>
          </p:cNvSpPr>
          <p:nvPr/>
        </p:nvSpPr>
        <p:spPr bwMode="auto">
          <a:xfrm>
            <a:off x="1436485" y="112412"/>
            <a:ext cx="7455421"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57">
                <a:latin typeface="Times New Roman" panose="02020603050405020304" pitchFamily="18" charset="0"/>
                <a:cs typeface="Times New Roman" panose="02020603050405020304" pitchFamily="18" charset="0"/>
              </a:rPr>
              <a:t>MADDİ DURAN VARLIKLAR</a:t>
            </a:r>
            <a:br>
              <a:rPr lang="tr-TR" altLang="tr-TR" sz="2457">
                <a:latin typeface="Times New Roman" panose="02020603050405020304" pitchFamily="18" charset="0"/>
                <a:cs typeface="Times New Roman" panose="02020603050405020304" pitchFamily="18" charset="0"/>
              </a:rPr>
            </a:br>
            <a:r>
              <a:rPr lang="tr-TR" altLang="tr-TR" sz="2457" i="1">
                <a:solidFill>
                  <a:srgbClr val="0000CC"/>
                </a:solidFill>
                <a:latin typeface="Times New Roman" panose="02020603050405020304" pitchFamily="18" charset="0"/>
                <a:cs typeface="Times New Roman" panose="02020603050405020304" pitchFamily="18" charset="0"/>
              </a:rPr>
              <a:t> - Satış İşlemi</a:t>
            </a:r>
            <a:endParaRPr lang="tr-TR" altLang="tr-TR" sz="2457" i="1">
              <a:latin typeface="Times New Roman" panose="02020603050405020304" pitchFamily="18" charset="0"/>
              <a:cs typeface="Times New Roman" panose="02020603050405020304" pitchFamily="18" charset="0"/>
            </a:endParaRPr>
          </a:p>
        </p:txBody>
      </p:sp>
      <p:sp>
        <p:nvSpPr>
          <p:cNvPr id="148489" name="Text Box 12"/>
          <p:cNvSpPr txBox="1">
            <a:spLocks noChangeArrowheads="1"/>
          </p:cNvSpPr>
          <p:nvPr/>
        </p:nvSpPr>
        <p:spPr bwMode="auto">
          <a:xfrm>
            <a:off x="110502" y="2441016"/>
            <a:ext cx="1726504" cy="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57">
                <a:latin typeface="Times" panose="02020603050405020304" pitchFamily="18" charset="0"/>
                <a:cs typeface="Times" panose="02020603050405020304" pitchFamily="18" charset="0"/>
              </a:rPr>
              <a:t>Satış fiyatı </a:t>
            </a:r>
          </a:p>
        </p:txBody>
      </p:sp>
      <p:sp>
        <p:nvSpPr>
          <p:cNvPr id="148490" name="Text Box 19"/>
          <p:cNvSpPr txBox="1">
            <a:spLocks noChangeArrowheads="1"/>
          </p:cNvSpPr>
          <p:nvPr/>
        </p:nvSpPr>
        <p:spPr bwMode="auto">
          <a:xfrm>
            <a:off x="2244104" y="2397138"/>
            <a:ext cx="1063601" cy="86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57">
                <a:latin typeface="Times" panose="02020603050405020304" pitchFamily="18" charset="0"/>
                <a:cs typeface="Times" panose="02020603050405020304" pitchFamily="18" charset="0"/>
              </a:rPr>
              <a:t>Defter</a:t>
            </a:r>
          </a:p>
          <a:p>
            <a:pPr eaLnBrk="1" hangingPunct="1">
              <a:spcBef>
                <a:spcPct val="0"/>
              </a:spcBef>
              <a:buFontTx/>
              <a:buNone/>
            </a:pPr>
            <a:r>
              <a:rPr lang="tr-TR" altLang="tr-TR" sz="2457">
                <a:latin typeface="Times" panose="02020603050405020304" pitchFamily="18" charset="0"/>
                <a:cs typeface="Times" panose="02020603050405020304" pitchFamily="18" charset="0"/>
              </a:rPr>
              <a:t>değeri</a:t>
            </a:r>
          </a:p>
        </p:txBody>
      </p:sp>
      <p:sp>
        <p:nvSpPr>
          <p:cNvPr id="27" name="AutoShape 11"/>
          <p:cNvSpPr>
            <a:spLocks noChangeArrowheads="1"/>
          </p:cNvSpPr>
          <p:nvPr/>
        </p:nvSpPr>
        <p:spPr bwMode="auto">
          <a:xfrm>
            <a:off x="3500214" y="2523891"/>
            <a:ext cx="539495" cy="536244"/>
          </a:xfrm>
          <a:prstGeom prst="rightArrow">
            <a:avLst>
              <a:gd name="adj1" fmla="val 50000"/>
              <a:gd name="adj2" fmla="val 2515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85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42">
              <a:latin typeface="Arial" panose="020B0604020202020204" pitchFamily="34" charset="0"/>
            </a:endParaRPr>
          </a:p>
        </p:txBody>
      </p:sp>
      <p:sp>
        <p:nvSpPr>
          <p:cNvPr id="148492" name="Text Box 21"/>
          <p:cNvSpPr txBox="1">
            <a:spLocks noChangeArrowheads="1"/>
          </p:cNvSpPr>
          <p:nvPr/>
        </p:nvSpPr>
        <p:spPr bwMode="auto">
          <a:xfrm>
            <a:off x="4324081" y="2273638"/>
            <a:ext cx="4863025" cy="151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FF3300"/>
                </a:solidFill>
                <a:latin typeface="Times" panose="02020603050405020304" pitchFamily="18" charset="0"/>
                <a:cs typeface="Times" panose="02020603050405020304" pitchFamily="18" charset="0"/>
              </a:rPr>
              <a:t>KAR</a:t>
            </a:r>
          </a:p>
          <a:p>
            <a:pPr eaLnBrk="1" hangingPunct="1">
              <a:spcBef>
                <a:spcPct val="0"/>
              </a:spcBef>
              <a:buFontTx/>
              <a:buNone/>
            </a:pPr>
            <a:r>
              <a:rPr lang="tr-TR" altLang="tr-TR" sz="2252">
                <a:latin typeface="Times" panose="02020603050405020304" pitchFamily="18" charset="0"/>
                <a:cs typeface="Times" panose="02020603050405020304" pitchFamily="18" charset="0"/>
              </a:rPr>
              <a:t>679 Diğer Olağandışı Gelir ve Karlar</a:t>
            </a:r>
          </a:p>
          <a:p>
            <a:pPr eaLnBrk="1" hangingPunct="1">
              <a:spcBef>
                <a:spcPct val="0"/>
              </a:spcBef>
              <a:buFontTx/>
              <a:buNone/>
            </a:pPr>
            <a:r>
              <a:rPr lang="tr-TR" altLang="tr-TR" sz="2252">
                <a:solidFill>
                  <a:srgbClr val="FF3300"/>
                </a:solidFill>
                <a:latin typeface="Times" panose="02020603050405020304" pitchFamily="18" charset="0"/>
                <a:cs typeface="Times" panose="02020603050405020304" pitchFamily="18" charset="0"/>
              </a:rPr>
              <a:t>Yenileme amacıyla satışta kar</a:t>
            </a:r>
          </a:p>
          <a:p>
            <a:pPr eaLnBrk="1" hangingPunct="1">
              <a:spcBef>
                <a:spcPct val="0"/>
              </a:spcBef>
              <a:buFontTx/>
              <a:buNone/>
            </a:pPr>
            <a:r>
              <a:rPr lang="tr-TR" altLang="tr-TR" sz="2252">
                <a:solidFill>
                  <a:srgbClr val="FF3300"/>
                </a:solidFill>
                <a:latin typeface="Times" panose="02020603050405020304" pitchFamily="18" charset="0"/>
                <a:cs typeface="Times" panose="02020603050405020304" pitchFamily="18" charset="0"/>
              </a:rPr>
              <a:t>549 Özel Fonlar</a:t>
            </a:r>
          </a:p>
        </p:txBody>
      </p:sp>
      <p:sp>
        <p:nvSpPr>
          <p:cNvPr id="30" name="2 İçerik Yer Tutucusu"/>
          <p:cNvSpPr txBox="1">
            <a:spLocks/>
          </p:cNvSpPr>
          <p:nvPr/>
        </p:nvSpPr>
        <p:spPr>
          <a:xfrm>
            <a:off x="183629" y="4239873"/>
            <a:ext cx="8919529" cy="2432598"/>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lumMod val="75000"/>
                </a:schemeClr>
              </a:buClr>
              <a:buFont typeface="Wingdings" panose="05000000000000000000" pitchFamily="2" charset="2"/>
              <a:buChar char="ü"/>
              <a:defRPr/>
            </a:pPr>
            <a:r>
              <a:rPr lang="tr-TR" sz="2661" dirty="0">
                <a:latin typeface="Times New Roman" panose="02020603050405020304" pitchFamily="18" charset="0"/>
                <a:cs typeface="Times New Roman" panose="02020603050405020304" pitchFamily="18" charset="0"/>
              </a:rPr>
              <a:t>Bilanço usulüne göre defter tutulmalıdır.</a:t>
            </a:r>
          </a:p>
          <a:p>
            <a:pPr>
              <a:buClr>
                <a:schemeClr val="accent6">
                  <a:lumMod val="75000"/>
                </a:schemeClr>
              </a:buClr>
              <a:buFont typeface="Wingdings" panose="05000000000000000000" pitchFamily="2" charset="2"/>
              <a:buChar char="ü"/>
              <a:defRPr/>
            </a:pPr>
            <a:r>
              <a:rPr lang="tr-TR" sz="2661" dirty="0">
                <a:latin typeface="Times New Roman" panose="02020603050405020304" pitchFamily="18" charset="0"/>
                <a:cs typeface="Times New Roman" panose="02020603050405020304" pitchFamily="18" charset="0"/>
              </a:rPr>
              <a:t>Yenileme fonuna konu varlık, amortismana tabi olmalıdır. </a:t>
            </a:r>
          </a:p>
          <a:p>
            <a:pPr>
              <a:buClr>
                <a:schemeClr val="accent6">
                  <a:lumMod val="75000"/>
                </a:schemeClr>
              </a:buClr>
              <a:buFont typeface="Wingdings" panose="05000000000000000000" pitchFamily="2" charset="2"/>
              <a:buChar char="ü"/>
              <a:defRPr/>
            </a:pPr>
            <a:r>
              <a:rPr lang="tr-TR" sz="2661" dirty="0">
                <a:latin typeface="Times New Roman" panose="02020603050405020304" pitchFamily="18" charset="0"/>
                <a:cs typeface="Times New Roman" panose="02020603050405020304" pitchFamily="18" charset="0"/>
              </a:rPr>
              <a:t>Aynı türden maddi duran varlık satın alınmalıdır.</a:t>
            </a:r>
          </a:p>
          <a:p>
            <a:pPr>
              <a:buClr>
                <a:schemeClr val="accent6">
                  <a:lumMod val="75000"/>
                </a:schemeClr>
              </a:buClr>
              <a:buFont typeface="Wingdings" panose="05000000000000000000" pitchFamily="2" charset="2"/>
              <a:buChar char="ü"/>
              <a:defRPr/>
            </a:pPr>
            <a:r>
              <a:rPr lang="tr-TR" sz="2661" dirty="0">
                <a:latin typeface="Times New Roman" panose="02020603050405020304" pitchFamily="18" charset="0"/>
                <a:cs typeface="Times New Roman" panose="02020603050405020304" pitchFamily="18" charset="0"/>
              </a:rPr>
              <a:t>Yenileme yapılacağına dair yönetim kurulu kararı alınarak, yenileme niyeti belgelendirilmelidir.</a:t>
            </a:r>
          </a:p>
          <a:p>
            <a:pPr>
              <a:buClr>
                <a:schemeClr val="accent6">
                  <a:lumMod val="75000"/>
                </a:schemeClr>
              </a:buClr>
              <a:buFont typeface="Wingdings" panose="05000000000000000000" pitchFamily="2" charset="2"/>
              <a:buChar char="ü"/>
              <a:defRPr/>
            </a:pPr>
            <a:endParaRPr lang="tr-TR" sz="2661" dirty="0">
              <a:latin typeface="Times New Roman" panose="02020603050405020304" pitchFamily="18" charset="0"/>
              <a:cs typeface="Times New Roman" panose="02020603050405020304" pitchFamily="18" charset="0"/>
            </a:endParaRP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nodeType="afterGroup">
                            <p:stCondLst>
                              <p:cond delay="1000"/>
                            </p:stCondLst>
                            <p:childTnLst>
                              <p:par>
                                <p:cTn id="12" presetID="34"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from="(-#ppt_w/2)" to="(#ppt_x)" calcmode="lin" valueType="num">
                                      <p:cBhvr>
                                        <p:cTn id="14" dur="600" fill="hold">
                                          <p:stCondLst>
                                            <p:cond delay="0"/>
                                          </p:stCondLst>
                                        </p:cTn>
                                        <p:tgtEl>
                                          <p:spTgt spid="3"/>
                                        </p:tgtEl>
                                        <p:attrNameLst>
                                          <p:attrName>ppt_x</p:attrName>
                                        </p:attrNameLst>
                                      </p:cBhvr>
                                    </p:anim>
                                    <p:anim from="0" to="-1.0" calcmode="lin" valueType="num">
                                      <p:cBhvr>
                                        <p:cTn id="15" dur="200" decel="50000" autoRev="1" fill="hold">
                                          <p:stCondLst>
                                            <p:cond delay="600"/>
                                          </p:stCondLst>
                                        </p:cTn>
                                        <p:tgtEl>
                                          <p:spTgt spid="3"/>
                                        </p:tgtEl>
                                        <p:attrNameLst>
                                          <p:attrName>xshear</p:attrName>
                                        </p:attrNameLst>
                                      </p:cBhvr>
                                    </p:anim>
                                    <p:animScale>
                                      <p:cBhvr>
                                        <p:cTn id="16" dur="200" decel="100000" autoRev="1" fill="hold">
                                          <p:stCondLst>
                                            <p:cond delay="600"/>
                                          </p:stCondLst>
                                        </p:cTn>
                                        <p:tgtEl>
                                          <p:spTgt spid="3"/>
                                        </p:tgtEl>
                                      </p:cBhvr>
                                      <p:from x="100000" y="100000"/>
                                      <p:to x="80000" y="100000"/>
                                    </p:animScale>
                                    <p:anim by="(#ppt_h/3+#ppt_w*0.1)" calcmode="lin" valueType="num">
                                      <p:cBhvr additive="sum">
                                        <p:cTn id="17" dur="200" decel="100000" autoRev="1" fill="hold">
                                          <p:stCondLst>
                                            <p:cond delay="600"/>
                                          </p:stCondLst>
                                        </p:cTn>
                                        <p:tgtEl>
                                          <p:spTgt spid="3"/>
                                        </p:tgtEl>
                                        <p:attrNameLst>
                                          <p:attrName>ppt_x</p:attrName>
                                        </p:attrNameLst>
                                      </p:cBhvr>
                                    </p:anim>
                                  </p:childTnLst>
                                </p:cTn>
                              </p:par>
                            </p:childTnLst>
                          </p:cTn>
                        </p:par>
                        <p:par>
                          <p:cTn id="18" fill="hold" nodeType="with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nodeType="with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0499" y="1586277"/>
            <a:ext cx="9249402" cy="516744"/>
          </a:xfrm>
        </p:spPr>
        <p:txBody>
          <a:bodyPr/>
          <a:lstStyle/>
          <a:p>
            <a:pPr>
              <a:buClr>
                <a:schemeClr val="accent6">
                  <a:lumMod val="75000"/>
                </a:schemeClr>
              </a:buClr>
              <a:buFont typeface="Wingdings" panose="05000000000000000000" pitchFamily="2" charset="2"/>
              <a:buChar char="ü"/>
              <a:defRPr/>
            </a:pPr>
            <a:r>
              <a:rPr lang="tr-TR" sz="2252" dirty="0">
                <a:latin typeface="Times New Roman" panose="02020603050405020304" pitchFamily="18" charset="0"/>
                <a:cs typeface="Times New Roman" panose="02020603050405020304" pitchFamily="18" charset="0"/>
              </a:rPr>
              <a:t>Yeni varlığın amortismanı 549 Özel Fonlar hesabından düşülür.</a:t>
            </a:r>
          </a:p>
        </p:txBody>
      </p:sp>
      <p:sp>
        <p:nvSpPr>
          <p:cNvPr id="150531" name="1 Başlık"/>
          <p:cNvSpPr txBox="1">
            <a:spLocks/>
          </p:cNvSpPr>
          <p:nvPr/>
        </p:nvSpPr>
        <p:spPr bwMode="auto">
          <a:xfrm>
            <a:off x="1436485" y="112412"/>
            <a:ext cx="7455421"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57">
                <a:latin typeface="Times New Roman" panose="02020603050405020304" pitchFamily="18" charset="0"/>
                <a:cs typeface="Times New Roman" panose="02020603050405020304" pitchFamily="18" charset="0"/>
              </a:rPr>
              <a:t>MADDİ DURAN VARLIKLAR</a:t>
            </a:r>
            <a:br>
              <a:rPr lang="tr-TR" altLang="tr-TR" sz="2457">
                <a:latin typeface="Times New Roman" panose="02020603050405020304" pitchFamily="18" charset="0"/>
                <a:cs typeface="Times New Roman" panose="02020603050405020304" pitchFamily="18" charset="0"/>
              </a:rPr>
            </a:br>
            <a:r>
              <a:rPr lang="tr-TR" altLang="tr-TR" sz="2457" i="1">
                <a:solidFill>
                  <a:srgbClr val="0000CC"/>
                </a:solidFill>
                <a:latin typeface="Times New Roman" panose="02020603050405020304" pitchFamily="18" charset="0"/>
                <a:cs typeface="Times New Roman" panose="02020603050405020304" pitchFamily="18" charset="0"/>
              </a:rPr>
              <a:t> - Özel Fonlar</a:t>
            </a:r>
            <a:endParaRPr lang="tr-TR" altLang="tr-TR" sz="2457" i="1">
              <a:latin typeface="Times New Roman" panose="02020603050405020304" pitchFamily="18" charset="0"/>
              <a:cs typeface="Times New Roman" panose="02020603050405020304" pitchFamily="18" charset="0"/>
            </a:endParaRPr>
          </a:p>
        </p:txBody>
      </p:sp>
      <p:graphicFrame>
        <p:nvGraphicFramePr>
          <p:cNvPr id="11" name="Tablo 10"/>
          <p:cNvGraphicFramePr>
            <a:graphicFrameLocks noGrp="1"/>
          </p:cNvGraphicFramePr>
          <p:nvPr>
            <p:extLst>
              <p:ext uri="{D42A27DB-BD31-4B8C-83A1-F6EECF244321}">
                <p14:modId xmlns:p14="http://schemas.microsoft.com/office/powerpoint/2010/main" val="3503794317"/>
              </p:ext>
            </p:extLst>
          </p:nvPr>
        </p:nvGraphicFramePr>
        <p:xfrm>
          <a:off x="404623" y="2288262"/>
          <a:ext cx="8339419" cy="2667573"/>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31/12/2015</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730 GENEL ÜRETİM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549 ÖZEL FONLAR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257 BİRİKMİŞ AMORTİSMANLAR (-)</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Yeni makinenin amortismanı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Tree>
  </p:cSld>
  <p:clrMapOvr>
    <a:masterClrMapping/>
  </p:clrMapOvr>
  <p:transition advClick="0" advTm="4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0499" y="1292154"/>
            <a:ext cx="9249402" cy="515119"/>
          </a:xfrm>
        </p:spPr>
        <p:txBody>
          <a:bodyPr/>
          <a:lstStyle/>
          <a:p>
            <a:pPr>
              <a:buClr>
                <a:schemeClr val="accent6">
                  <a:lumMod val="75000"/>
                </a:schemeClr>
              </a:buClr>
              <a:buFont typeface="Wingdings" panose="05000000000000000000" pitchFamily="2" charset="2"/>
              <a:buChar char="ü"/>
              <a:defRPr/>
            </a:pPr>
            <a:r>
              <a:rPr lang="tr-TR" sz="2252" dirty="0">
                <a:latin typeface="Times New Roman" panose="02020603050405020304" pitchFamily="18" charset="0"/>
                <a:cs typeface="Times New Roman" panose="02020603050405020304" pitchFamily="18" charset="0"/>
              </a:rPr>
              <a:t>Yeni varlığın amortismanı 549 Özel Fonlar hesabından düşülür.</a:t>
            </a:r>
          </a:p>
          <a:p>
            <a:pPr marL="0" indent="0">
              <a:buClr>
                <a:schemeClr val="accent6">
                  <a:lumMod val="75000"/>
                </a:schemeClr>
              </a:buClr>
              <a:buNone/>
              <a:defRPr/>
            </a:pPr>
            <a:r>
              <a:rPr lang="tr-TR" sz="2252" dirty="0">
                <a:solidFill>
                  <a:srgbClr val="FF0000"/>
                </a:solidFill>
                <a:latin typeface="Times New Roman" panose="02020603050405020304" pitchFamily="18" charset="0"/>
                <a:cs typeface="Times New Roman" panose="02020603050405020304" pitchFamily="18" charset="0"/>
              </a:rPr>
              <a:t>Maliyet ve Yönetim Muhasebesi </a:t>
            </a:r>
            <a:r>
              <a:rPr lang="tr-TR" sz="2252" dirty="0">
                <a:latin typeface="Times New Roman" panose="02020603050405020304" pitchFamily="18" charset="0"/>
                <a:cs typeface="Times New Roman" panose="02020603050405020304" pitchFamily="18" charset="0"/>
              </a:rPr>
              <a:t>amaçlı olarak bu kayıtlar da yapılabilir:</a:t>
            </a:r>
          </a:p>
        </p:txBody>
      </p:sp>
      <p:sp>
        <p:nvSpPr>
          <p:cNvPr id="151555" name="1 Başlık"/>
          <p:cNvSpPr txBox="1">
            <a:spLocks/>
          </p:cNvSpPr>
          <p:nvPr/>
        </p:nvSpPr>
        <p:spPr bwMode="auto">
          <a:xfrm>
            <a:off x="1436485" y="112412"/>
            <a:ext cx="7455421"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57">
                <a:latin typeface="Times New Roman" panose="02020603050405020304" pitchFamily="18" charset="0"/>
                <a:cs typeface="Times New Roman" panose="02020603050405020304" pitchFamily="18" charset="0"/>
              </a:rPr>
              <a:t>MADDİ DURAN VARLIKLAR</a:t>
            </a:r>
            <a:br>
              <a:rPr lang="tr-TR" altLang="tr-TR" sz="2457">
                <a:latin typeface="Times New Roman" panose="02020603050405020304" pitchFamily="18" charset="0"/>
                <a:cs typeface="Times New Roman" panose="02020603050405020304" pitchFamily="18" charset="0"/>
              </a:rPr>
            </a:br>
            <a:r>
              <a:rPr lang="tr-TR" altLang="tr-TR" sz="2457" i="1">
                <a:solidFill>
                  <a:srgbClr val="0000CC"/>
                </a:solidFill>
                <a:latin typeface="Times New Roman" panose="02020603050405020304" pitchFamily="18" charset="0"/>
                <a:cs typeface="Times New Roman" panose="02020603050405020304" pitchFamily="18" charset="0"/>
              </a:rPr>
              <a:t> - Özel Fonlar</a:t>
            </a:r>
            <a:endParaRPr lang="tr-TR" altLang="tr-TR" sz="2457" i="1">
              <a:latin typeface="Times New Roman" panose="02020603050405020304" pitchFamily="18" charset="0"/>
              <a:cs typeface="Times New Roman" panose="02020603050405020304" pitchFamily="18" charset="0"/>
            </a:endParaRPr>
          </a:p>
        </p:txBody>
      </p:sp>
      <p:graphicFrame>
        <p:nvGraphicFramePr>
          <p:cNvPr id="11" name="Tablo 10"/>
          <p:cNvGraphicFramePr>
            <a:graphicFrameLocks noGrp="1"/>
          </p:cNvGraphicFramePr>
          <p:nvPr/>
        </p:nvGraphicFramePr>
        <p:xfrm>
          <a:off x="404623" y="2200519"/>
          <a:ext cx="8339419" cy="2371176"/>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31/12/2015</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730 GENEL ÜRETİM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257 BİRİKMİŞ AMORTİSMANLAR (-)</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Yeni makinenin amortismanı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graphicFrame>
        <p:nvGraphicFramePr>
          <p:cNvPr id="12" name="Tablo 11"/>
          <p:cNvGraphicFramePr>
            <a:graphicFrameLocks noGrp="1"/>
          </p:cNvGraphicFramePr>
          <p:nvPr/>
        </p:nvGraphicFramePr>
        <p:xfrm>
          <a:off x="404623" y="4130993"/>
          <a:ext cx="8339419" cy="2667573"/>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31/12/2015</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151 YARI MAMULLER ÜRETİM</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549 ÖZEL FONLAR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731 GENEL ÜRETİM GİD. YANSITMA</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Makine amortismanının stok maliyetine yansıtılması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Tree>
  </p:cSld>
  <p:clrMapOvr>
    <a:masterClrMapping/>
  </p:clrMapOvr>
  <p:transition advClick="0" advTm="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1363363" y="1240267"/>
            <a:ext cx="7310797" cy="512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35956" eaLnBrk="1" hangingPunct="1">
              <a:spcBef>
                <a:spcPct val="0"/>
              </a:spcBef>
              <a:buNone/>
            </a:pPr>
            <a:r>
              <a:rPr lang="tr-TR" altLang="tr-TR" sz="2047">
                <a:ea typeface="Calibri" panose="020F0502020204030204" pitchFamily="34" charset="0"/>
                <a:cs typeface="Times New Roman" panose="02020603050405020304" pitchFamily="18" charset="0"/>
              </a:rPr>
              <a:t>			</a:t>
            </a:r>
            <a:endParaRPr lang="tr-TR" altLang="tr-TR" sz="2866" b="0">
              <a:ea typeface="Calibri" panose="020F0502020204030204" pitchFamily="34" charset="0"/>
              <a:cs typeface="Arial" panose="020B0604020202020204" pitchFamily="34" charset="0"/>
            </a:endParaRPr>
          </a:p>
          <a:p>
            <a:pPr defTabSz="935956">
              <a:spcBef>
                <a:spcPct val="0"/>
              </a:spcBef>
              <a:buNone/>
            </a:pPr>
            <a:r>
              <a:rPr lang="tr-TR" altLang="tr-TR" sz="3276">
                <a:ea typeface="Calibri" panose="020F0502020204030204" pitchFamily="34" charset="0"/>
                <a:cs typeface="Times New Roman" panose="02020603050405020304" pitchFamily="18" charset="0"/>
              </a:rPr>
              <a:t>VERİLER</a:t>
            </a:r>
          </a:p>
          <a:p>
            <a:pPr defTabSz="935956">
              <a:spcBef>
                <a:spcPct val="0"/>
              </a:spcBef>
              <a:buNone/>
            </a:pPr>
            <a:r>
              <a:rPr lang="tr-TR" altLang="tr-TR" sz="2047" b="0">
                <a:ea typeface="Calibri" panose="020F0502020204030204" pitchFamily="34" charset="0"/>
                <a:cs typeface="Times New Roman" panose="02020603050405020304" pitchFamily="18" charset="0"/>
              </a:rPr>
              <a:t>	</a:t>
            </a:r>
          </a:p>
          <a:p>
            <a:pPr defTabSz="935956">
              <a:spcBef>
                <a:spcPct val="0"/>
              </a:spcBef>
              <a:buNone/>
            </a:pPr>
            <a:r>
              <a:rPr lang="tr-TR" altLang="tr-TR" sz="2047" b="0">
                <a:ea typeface="Calibri" panose="020F0502020204030204" pitchFamily="34" charset="0"/>
                <a:cs typeface="Times New Roman" panose="02020603050405020304" pitchFamily="18" charset="0"/>
              </a:rPr>
              <a:t>1. E- Beyanname verileri</a:t>
            </a:r>
            <a:endParaRPr lang="tr-TR" altLang="tr-TR" sz="2047" b="0">
              <a:ea typeface="Calibri" panose="020F0502020204030204" pitchFamily="34" charset="0"/>
              <a:cs typeface="Arial" panose="020B0604020202020204" pitchFamily="34" charset="0"/>
            </a:endParaRPr>
          </a:p>
          <a:p>
            <a:pPr defTabSz="935956">
              <a:spcBef>
                <a:spcPct val="0"/>
              </a:spcBef>
              <a:buNone/>
            </a:pPr>
            <a:r>
              <a:rPr lang="tr-TR" altLang="tr-TR" sz="2047" b="0">
                <a:ea typeface="Calibri" panose="020F0502020204030204" pitchFamily="34" charset="0"/>
                <a:cs typeface="Times New Roman" panose="02020603050405020304" pitchFamily="18" charset="0"/>
              </a:rPr>
              <a:t>2. Bilanço, gelir tablosu verileri</a:t>
            </a:r>
            <a:endParaRPr lang="tr-TR" altLang="tr-TR" sz="2047" b="0">
              <a:cs typeface="Arial" panose="020B0604020202020204" pitchFamily="34" charset="0"/>
            </a:endParaRPr>
          </a:p>
          <a:p>
            <a:pPr defTabSz="935956">
              <a:spcBef>
                <a:spcPct val="0"/>
              </a:spcBef>
              <a:buNone/>
            </a:pPr>
            <a:r>
              <a:rPr lang="tr-TR" altLang="tr-TR" sz="2047" b="0">
                <a:ea typeface="Calibri" panose="020F0502020204030204" pitchFamily="34" charset="0"/>
                <a:cs typeface="Calibri" panose="020F0502020204030204" pitchFamily="34" charset="0"/>
              </a:rPr>
              <a:t>3. Kesin mizan verileri</a:t>
            </a:r>
            <a:endParaRPr lang="tr-TR" altLang="tr-TR" sz="2047" b="0">
              <a:cs typeface="Arial" panose="020B0604020202020204" pitchFamily="34" charset="0"/>
            </a:endParaRPr>
          </a:p>
          <a:p>
            <a:pPr defTabSz="935956">
              <a:spcBef>
                <a:spcPct val="0"/>
              </a:spcBef>
              <a:buNone/>
            </a:pPr>
            <a:r>
              <a:rPr lang="tr-TR" altLang="tr-TR" sz="2047" b="0">
                <a:ea typeface="Calibri" panose="020F0502020204030204" pitchFamily="34" charset="0"/>
                <a:cs typeface="Calibri" panose="020F0502020204030204" pitchFamily="34" charset="0"/>
              </a:rPr>
              <a:t>4. Sicil bilgileri</a:t>
            </a:r>
            <a:endParaRPr lang="tr-TR" altLang="tr-TR" sz="2047" b="0">
              <a:cs typeface="Arial" panose="020B0604020202020204" pitchFamily="34" charset="0"/>
            </a:endParaRPr>
          </a:p>
          <a:p>
            <a:pPr defTabSz="935956">
              <a:spcBef>
                <a:spcPct val="0"/>
              </a:spcBef>
              <a:buNone/>
            </a:pPr>
            <a:r>
              <a:rPr lang="tr-TR" altLang="tr-TR" sz="2047" b="0">
                <a:ea typeface="Calibri" panose="020F0502020204030204" pitchFamily="34" charset="0"/>
                <a:cs typeface="Calibri" panose="020F0502020204030204" pitchFamily="34" charset="0"/>
              </a:rPr>
              <a:t>5. Ba- Bs Bidirimleri</a:t>
            </a:r>
            <a:endParaRPr lang="tr-TR" altLang="tr-TR" sz="2047" b="0">
              <a:cs typeface="Arial" panose="020B0604020202020204" pitchFamily="34" charset="0"/>
            </a:endParaRPr>
          </a:p>
          <a:p>
            <a:pPr defTabSz="935956">
              <a:spcBef>
                <a:spcPct val="0"/>
              </a:spcBef>
              <a:buNone/>
            </a:pPr>
            <a:r>
              <a:rPr lang="tr-TR" altLang="tr-TR" sz="2047" b="0">
                <a:ea typeface="Calibri" panose="020F0502020204030204" pitchFamily="34" charset="0"/>
                <a:cs typeface="Calibri" panose="020F0502020204030204" pitchFamily="34" charset="0"/>
              </a:rPr>
              <a:t>6. Gümrük Beyan ve Bildirimleri</a:t>
            </a:r>
            <a:endParaRPr lang="tr-TR" altLang="tr-TR" sz="2047" b="0">
              <a:cs typeface="Arial" panose="020B0604020202020204" pitchFamily="34" charset="0"/>
            </a:endParaRPr>
          </a:p>
          <a:p>
            <a:pPr defTabSz="935956">
              <a:spcBef>
                <a:spcPct val="0"/>
              </a:spcBef>
              <a:buNone/>
            </a:pPr>
            <a:r>
              <a:rPr lang="tr-TR" altLang="tr-TR" sz="2047" b="0">
                <a:ea typeface="Calibri" panose="020F0502020204030204" pitchFamily="34" charset="0"/>
                <a:cs typeface="Calibri" panose="020F0502020204030204" pitchFamily="34" charset="0"/>
              </a:rPr>
              <a:t>7. Diğer Bildirimler</a:t>
            </a:r>
            <a:endParaRPr lang="tr-TR" altLang="tr-TR" sz="2047" b="0">
              <a:cs typeface="Arial" panose="020B0604020202020204" pitchFamily="34" charset="0"/>
            </a:endParaRPr>
          </a:p>
          <a:p>
            <a:pPr defTabSz="935956">
              <a:spcBef>
                <a:spcPct val="0"/>
              </a:spcBef>
              <a:buNone/>
            </a:pPr>
            <a:r>
              <a:rPr lang="tr-TR" altLang="tr-TR" sz="2047" b="0">
                <a:ea typeface="Calibri" panose="020F0502020204030204" pitchFamily="34" charset="0"/>
                <a:cs typeface="Calibri" panose="020F0502020204030204" pitchFamily="34" charset="0"/>
              </a:rPr>
              <a:t>8. Mal varlığı bilgileri</a:t>
            </a:r>
            <a:endParaRPr lang="tr-TR" altLang="tr-TR" sz="2047" b="0">
              <a:cs typeface="Arial" panose="020B0604020202020204" pitchFamily="34" charset="0"/>
            </a:endParaRPr>
          </a:p>
          <a:p>
            <a:pPr defTabSz="935956">
              <a:spcBef>
                <a:spcPct val="0"/>
              </a:spcBef>
              <a:buNone/>
            </a:pPr>
            <a:r>
              <a:rPr lang="tr-TR" altLang="tr-TR" sz="2047" b="0">
                <a:ea typeface="Calibri" panose="020F0502020204030204" pitchFamily="34" charset="0"/>
                <a:cs typeface="Calibri" panose="020F0502020204030204" pitchFamily="34" charset="0"/>
              </a:rPr>
              <a:t>9. Ödeme ve tahsilat bilgileri</a:t>
            </a:r>
            <a:endParaRPr lang="tr-TR" altLang="tr-TR" sz="2047" b="0">
              <a:cs typeface="Arial" panose="020B0604020202020204" pitchFamily="34" charset="0"/>
            </a:endParaRPr>
          </a:p>
          <a:p>
            <a:pPr defTabSz="935956">
              <a:spcBef>
                <a:spcPct val="0"/>
              </a:spcBef>
              <a:buNone/>
            </a:pPr>
            <a:r>
              <a:rPr lang="tr-TR" altLang="tr-TR" sz="2047" b="0">
                <a:ea typeface="Calibri" panose="020F0502020204030204" pitchFamily="34" charset="0"/>
                <a:cs typeface="Calibri" panose="020F0502020204030204" pitchFamily="34" charset="0"/>
              </a:rPr>
              <a:t>10. Denetim sonuçları</a:t>
            </a:r>
            <a:endParaRPr lang="tr-TR" altLang="tr-TR" sz="2047" b="0">
              <a:cs typeface="Arial" panose="020B0604020202020204" pitchFamily="34" charset="0"/>
            </a:endParaRPr>
          </a:p>
          <a:p>
            <a:pPr defTabSz="935956">
              <a:spcBef>
                <a:spcPct val="0"/>
              </a:spcBef>
              <a:buNone/>
            </a:pPr>
            <a:r>
              <a:rPr lang="tr-TR" altLang="tr-TR" sz="2047" b="0">
                <a:ea typeface="Calibri" panose="020F0502020204030204" pitchFamily="34" charset="0"/>
                <a:cs typeface="Calibri" panose="020F0502020204030204" pitchFamily="34" charset="0"/>
              </a:rPr>
              <a:t>11. İlişkili kişi bilgi bildirim ve beyanları</a:t>
            </a:r>
            <a:endParaRPr lang="tr-TR" altLang="tr-TR" sz="2047" b="0">
              <a:cs typeface="Arial" panose="020B0604020202020204" pitchFamily="34" charset="0"/>
            </a:endParaRPr>
          </a:p>
          <a:p>
            <a:pPr defTabSz="935956">
              <a:spcBef>
                <a:spcPct val="0"/>
              </a:spcBef>
              <a:buNone/>
            </a:pPr>
            <a:r>
              <a:rPr lang="tr-TR" altLang="tr-TR" sz="2047" b="0">
                <a:ea typeface="Calibri" panose="020F0502020204030204" pitchFamily="34" charset="0"/>
                <a:cs typeface="Calibri" panose="020F0502020204030204" pitchFamily="34" charset="0"/>
              </a:rPr>
              <a:t>12. Diğer kurum ve kurul bilgileri</a:t>
            </a:r>
            <a:endParaRPr lang="tr-TR" altLang="tr-TR" sz="2047" b="0">
              <a:cs typeface="Arial" panose="020B0604020202020204" pitchFamily="34" charset="0"/>
            </a:endParaRPr>
          </a:p>
        </p:txBody>
      </p:sp>
      <p:sp>
        <p:nvSpPr>
          <p:cNvPr id="48131" name="Unvan 3"/>
          <p:cNvSpPr>
            <a:spLocks noGrp="1"/>
          </p:cNvSpPr>
          <p:nvPr>
            <p:ph type="title"/>
          </p:nvPr>
        </p:nvSpPr>
        <p:spPr>
          <a:xfrm>
            <a:off x="1363368" y="200166"/>
            <a:ext cx="7528544" cy="723117"/>
          </a:xfrm>
        </p:spPr>
        <p:txBody>
          <a:bodyPr/>
          <a:lstStyle/>
          <a:p>
            <a:pPr defTabSz="935956" eaLnBrk="1" hangingPunct="1"/>
            <a:r>
              <a:rPr lang="tr-TR" altLang="tr-TR" sz="3276" b="1">
                <a:ea typeface="Calibri" panose="020F0502020204030204" pitchFamily="34" charset="0"/>
                <a:cs typeface="Times New Roman" panose="02020603050405020304" pitchFamily="18" charset="0"/>
              </a:rPr>
              <a:t/>
            </a:r>
            <a:br>
              <a:rPr lang="tr-TR" altLang="tr-TR" sz="3276" b="1">
                <a:ea typeface="Calibri" panose="020F0502020204030204" pitchFamily="34" charset="0"/>
                <a:cs typeface="Times New Roman" panose="02020603050405020304" pitchFamily="18" charset="0"/>
              </a:rPr>
            </a:br>
            <a:r>
              <a:rPr lang="tr-TR" altLang="tr-TR" sz="3276" b="1">
                <a:ea typeface="Calibri" panose="020F0502020204030204" pitchFamily="34" charset="0"/>
                <a:cs typeface="Times New Roman" panose="02020603050405020304" pitchFamily="18" charset="0"/>
              </a:rPr>
              <a:t>VDK- RAS'TAKİ VERİLER VE</a:t>
            </a:r>
            <a:br>
              <a:rPr lang="tr-TR" altLang="tr-TR" sz="3276" b="1">
                <a:ea typeface="Calibri" panose="020F0502020204030204" pitchFamily="34" charset="0"/>
                <a:cs typeface="Times New Roman" panose="02020603050405020304" pitchFamily="18" charset="0"/>
              </a:rPr>
            </a:br>
            <a:r>
              <a:rPr lang="tr-TR" altLang="tr-TR" sz="3276" b="1">
                <a:ea typeface="Calibri" panose="020F0502020204030204" pitchFamily="34" charset="0"/>
                <a:cs typeface="Times New Roman" panose="02020603050405020304" pitchFamily="18" charset="0"/>
              </a:rPr>
              <a:t>KAYNAKLARI</a:t>
            </a:r>
            <a:r>
              <a:rPr lang="tr-TR" altLang="tr-TR" smtClean="0">
                <a:latin typeface="Arial" panose="020B0604020202020204" pitchFamily="34" charset="0"/>
                <a:ea typeface="Calibri" panose="020F0502020204030204" pitchFamily="34" charset="0"/>
                <a:cs typeface="Arial" panose="020B0604020202020204" pitchFamily="34" charset="0"/>
              </a:rPr>
              <a:t/>
            </a:r>
            <a:br>
              <a:rPr lang="tr-TR" altLang="tr-TR" smtClean="0">
                <a:latin typeface="Arial" panose="020B0604020202020204" pitchFamily="34" charset="0"/>
                <a:ea typeface="Calibri" panose="020F0502020204030204" pitchFamily="34" charset="0"/>
                <a:cs typeface="Arial" panose="020B0604020202020204" pitchFamily="34" charset="0"/>
              </a:rPr>
            </a:br>
            <a:endParaRPr lang="tr-TR" altLang="tr-TR"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57870" y="996407"/>
            <a:ext cx="7686168" cy="516744"/>
          </a:xfrm>
        </p:spPr>
        <p:txBody>
          <a:bodyPr/>
          <a:lstStyle/>
          <a:p>
            <a:pPr>
              <a:buClr>
                <a:schemeClr val="accent6">
                  <a:lumMod val="75000"/>
                </a:schemeClr>
              </a:buClr>
              <a:buFont typeface="Wingdings" panose="05000000000000000000" pitchFamily="2" charset="2"/>
              <a:buChar char="ü"/>
              <a:defRPr/>
            </a:pPr>
            <a:r>
              <a:rPr lang="tr-TR" sz="2457" dirty="0">
                <a:latin typeface="Times New Roman" panose="02020603050405020304" pitchFamily="18" charset="0"/>
                <a:cs typeface="Times New Roman" panose="02020603050405020304" pitchFamily="18" charset="0"/>
              </a:rPr>
              <a:t>3 mali yıl boyunca yenileme yapılmazsa. </a:t>
            </a:r>
          </a:p>
          <a:p>
            <a:pPr lvl="1">
              <a:buClr>
                <a:schemeClr val="accent6">
                  <a:lumMod val="75000"/>
                </a:schemeClr>
              </a:buClr>
              <a:buFont typeface="Wingdings" panose="05000000000000000000" pitchFamily="2" charset="2"/>
              <a:buChar char="v"/>
              <a:defRPr/>
            </a:pPr>
            <a:r>
              <a:rPr lang="tr-TR" sz="2047" dirty="0">
                <a:latin typeface="Times New Roman" panose="02020603050405020304" pitchFamily="18" charset="0"/>
                <a:cs typeface="Times New Roman" panose="02020603050405020304" pitchFamily="18" charset="0"/>
              </a:rPr>
              <a:t>2015 yılı içinde yenileme amacıyla satılan makine:</a:t>
            </a:r>
          </a:p>
        </p:txBody>
      </p:sp>
      <p:sp>
        <p:nvSpPr>
          <p:cNvPr id="152579" name="1 Başlık"/>
          <p:cNvSpPr txBox="1">
            <a:spLocks/>
          </p:cNvSpPr>
          <p:nvPr/>
        </p:nvSpPr>
        <p:spPr bwMode="auto">
          <a:xfrm>
            <a:off x="1436485" y="112412"/>
            <a:ext cx="7455421"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57">
                <a:latin typeface="Times New Roman" panose="02020603050405020304" pitchFamily="18" charset="0"/>
                <a:cs typeface="Times New Roman" panose="02020603050405020304" pitchFamily="18" charset="0"/>
              </a:rPr>
              <a:t>MADDİ DURAN VARLIKLAR</a:t>
            </a:r>
            <a:br>
              <a:rPr lang="tr-TR" altLang="tr-TR" sz="2457">
                <a:latin typeface="Times New Roman" panose="02020603050405020304" pitchFamily="18" charset="0"/>
                <a:cs typeface="Times New Roman" panose="02020603050405020304" pitchFamily="18" charset="0"/>
              </a:rPr>
            </a:br>
            <a:r>
              <a:rPr lang="tr-TR" altLang="tr-TR" sz="2457" i="1">
                <a:solidFill>
                  <a:srgbClr val="0000CC"/>
                </a:solidFill>
                <a:latin typeface="Times New Roman" panose="02020603050405020304" pitchFamily="18" charset="0"/>
                <a:cs typeface="Times New Roman" panose="02020603050405020304" pitchFamily="18" charset="0"/>
              </a:rPr>
              <a:t> - Özel Fonlar</a:t>
            </a:r>
            <a:endParaRPr lang="tr-TR" altLang="tr-TR" sz="2457" i="1">
              <a:latin typeface="Times New Roman" panose="02020603050405020304" pitchFamily="18" charset="0"/>
              <a:cs typeface="Times New Roman" panose="02020603050405020304" pitchFamily="18" charset="0"/>
            </a:endParaRPr>
          </a:p>
        </p:txBody>
      </p:sp>
      <p:sp>
        <p:nvSpPr>
          <p:cNvPr id="6" name="Dikdörtgen 5"/>
          <p:cNvSpPr/>
          <p:nvPr/>
        </p:nvSpPr>
        <p:spPr>
          <a:xfrm>
            <a:off x="1953231" y="2912256"/>
            <a:ext cx="2192103" cy="885616"/>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047" dirty="0">
                <a:solidFill>
                  <a:srgbClr val="C00000"/>
                </a:solidFill>
                <a:latin typeface="Times New Roman" panose="02020603050405020304" pitchFamily="18" charset="0"/>
                <a:cs typeface="Times New Roman" panose="02020603050405020304" pitchFamily="18" charset="0"/>
              </a:rPr>
              <a:t>MALİYE</a:t>
            </a:r>
          </a:p>
          <a:p>
            <a:pPr algn="ctr">
              <a:defRPr/>
            </a:pPr>
            <a:r>
              <a:rPr lang="tr-TR" sz="2047" dirty="0">
                <a:solidFill>
                  <a:schemeClr val="tx1"/>
                </a:solidFill>
                <a:latin typeface="Times New Roman" panose="02020603050405020304" pitchFamily="18" charset="0"/>
                <a:cs typeface="Times New Roman" panose="02020603050405020304" pitchFamily="18" charset="0"/>
              </a:rPr>
              <a:t>31.12.2017</a:t>
            </a:r>
          </a:p>
        </p:txBody>
      </p:sp>
      <p:sp>
        <p:nvSpPr>
          <p:cNvPr id="7" name="Dikdörtgen 6"/>
          <p:cNvSpPr/>
          <p:nvPr/>
        </p:nvSpPr>
        <p:spPr>
          <a:xfrm>
            <a:off x="4827825" y="2912256"/>
            <a:ext cx="1915855" cy="885616"/>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047" dirty="0">
                <a:solidFill>
                  <a:srgbClr val="C00000"/>
                </a:solidFill>
                <a:latin typeface="Times New Roman" panose="02020603050405020304" pitchFamily="18" charset="0"/>
                <a:cs typeface="Times New Roman" panose="02020603050405020304" pitchFamily="18" charset="0"/>
              </a:rPr>
              <a:t>DANIŞTAY</a:t>
            </a:r>
          </a:p>
          <a:p>
            <a:pPr algn="ctr">
              <a:defRPr/>
            </a:pPr>
            <a:r>
              <a:rPr lang="tr-TR" sz="2047" dirty="0">
                <a:solidFill>
                  <a:schemeClr val="tx1"/>
                </a:solidFill>
                <a:latin typeface="Times New Roman" panose="02020603050405020304" pitchFamily="18" charset="0"/>
                <a:cs typeface="Times New Roman" panose="02020603050405020304" pitchFamily="18" charset="0"/>
              </a:rPr>
              <a:t>31.12.2018 </a:t>
            </a:r>
          </a:p>
        </p:txBody>
      </p:sp>
      <p:cxnSp>
        <p:nvCxnSpPr>
          <p:cNvPr id="11" name="Düz Ok Bağlayıcısı 10"/>
          <p:cNvCxnSpPr/>
          <p:nvPr/>
        </p:nvCxnSpPr>
        <p:spPr>
          <a:xfrm flipH="1">
            <a:off x="3058223" y="2176144"/>
            <a:ext cx="1031864" cy="736117"/>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52583" name="Metin kutusu 1"/>
          <p:cNvSpPr txBox="1">
            <a:spLocks noChangeArrowheads="1"/>
          </p:cNvSpPr>
          <p:nvPr/>
        </p:nvSpPr>
        <p:spPr bwMode="auto">
          <a:xfrm>
            <a:off x="3500219" y="1734149"/>
            <a:ext cx="1949200" cy="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457">
                <a:solidFill>
                  <a:srgbClr val="FF0000"/>
                </a:solidFill>
                <a:latin typeface="Times" panose="02020603050405020304" pitchFamily="18" charset="0"/>
                <a:cs typeface="Times" panose="02020603050405020304" pitchFamily="18" charset="0"/>
              </a:rPr>
              <a:t>3 MALİ YIL</a:t>
            </a:r>
          </a:p>
        </p:txBody>
      </p:sp>
      <p:cxnSp>
        <p:nvCxnSpPr>
          <p:cNvPr id="12" name="Düz Ok Bağlayıcısı 11"/>
          <p:cNvCxnSpPr/>
          <p:nvPr/>
        </p:nvCxnSpPr>
        <p:spPr>
          <a:xfrm>
            <a:off x="4467083" y="2176144"/>
            <a:ext cx="1023739" cy="736117"/>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3" name="Tablo 12"/>
          <p:cNvGraphicFramePr>
            <a:graphicFrameLocks noGrp="1"/>
          </p:cNvGraphicFramePr>
          <p:nvPr/>
        </p:nvGraphicFramePr>
        <p:xfrm>
          <a:off x="404623" y="4166742"/>
          <a:ext cx="8339419" cy="2371176"/>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31/12/….</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549 ÖZEL FONLAR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671 ÖNCEKİ DÖNEM GELİR VE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KARLARI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Yenileme fonunun gelir kaydedilmesi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Tree>
  </p:cSld>
  <p:clrMapOvr>
    <a:masterClrMapping/>
  </p:clrMapOvr>
  <p:transition advClick="0" advTm="4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1 Başlık"/>
          <p:cNvSpPr txBox="1">
            <a:spLocks/>
          </p:cNvSpPr>
          <p:nvPr/>
        </p:nvSpPr>
        <p:spPr bwMode="auto">
          <a:xfrm>
            <a:off x="1436485" y="-35457"/>
            <a:ext cx="7455421" cy="95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57">
                <a:latin typeface="Times New Roman" panose="02020603050405020304" pitchFamily="18" charset="0"/>
                <a:cs typeface="Times New Roman" panose="02020603050405020304" pitchFamily="18" charset="0"/>
              </a:rPr>
              <a:t>MADDİ DURAN VARLIKLAR</a:t>
            </a:r>
            <a:br>
              <a:rPr lang="tr-TR" altLang="tr-TR" sz="2457">
                <a:latin typeface="Times New Roman" panose="02020603050405020304" pitchFamily="18" charset="0"/>
                <a:cs typeface="Times New Roman" panose="02020603050405020304" pitchFamily="18" charset="0"/>
              </a:rPr>
            </a:br>
            <a:r>
              <a:rPr lang="tr-TR" altLang="tr-TR" sz="2457" i="1">
                <a:solidFill>
                  <a:srgbClr val="0000CC"/>
                </a:solidFill>
                <a:latin typeface="Times New Roman" panose="02020603050405020304" pitchFamily="18" charset="0"/>
                <a:cs typeface="Times New Roman" panose="02020603050405020304" pitchFamily="18" charset="0"/>
              </a:rPr>
              <a:t>- Zayi Olma- Fevkalade Amortisman Uygulaması</a:t>
            </a:r>
          </a:p>
        </p:txBody>
      </p:sp>
      <p:sp>
        <p:nvSpPr>
          <p:cNvPr id="11" name="2 İçerik Yer Tutucusu"/>
          <p:cNvSpPr txBox="1">
            <a:spLocks/>
          </p:cNvSpPr>
          <p:nvPr/>
        </p:nvSpPr>
        <p:spPr bwMode="auto">
          <a:xfrm>
            <a:off x="404627" y="1513147"/>
            <a:ext cx="8329661" cy="4496326"/>
          </a:xfrm>
          <a:prstGeom prst="rect">
            <a:avLst/>
          </a:prstGeom>
          <a:noFill/>
          <a:ln>
            <a:noFill/>
          </a:ln>
          <a:extLst/>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Clr>
                <a:schemeClr val="accent6">
                  <a:lumMod val="75000"/>
                </a:schemeClr>
              </a:buClr>
              <a:buFont typeface="Wingdings" panose="05000000000000000000" pitchFamily="2" charset="2"/>
              <a:buChar char="ü"/>
              <a:defRPr/>
            </a:pPr>
            <a:r>
              <a:rPr lang="tr-TR" sz="2661" dirty="0">
                <a:latin typeface="Times New Roman" panose="02020603050405020304" pitchFamily="18" charset="0"/>
                <a:cs typeface="Times New Roman" panose="02020603050405020304" pitchFamily="18" charset="0"/>
              </a:rPr>
              <a:t>	</a:t>
            </a:r>
            <a:r>
              <a:rPr lang="tr-TR" sz="2661" dirty="0" err="1">
                <a:solidFill>
                  <a:srgbClr val="FF0000"/>
                </a:solidFill>
                <a:latin typeface="Times New Roman" panose="02020603050405020304" pitchFamily="18" charset="0"/>
                <a:cs typeface="Times New Roman" panose="02020603050405020304" pitchFamily="18" charset="0"/>
              </a:rPr>
              <a:t>VUK’nun</a:t>
            </a:r>
            <a:r>
              <a:rPr lang="tr-TR" sz="2661" dirty="0">
                <a:solidFill>
                  <a:srgbClr val="FF0000"/>
                </a:solidFill>
                <a:latin typeface="Times New Roman" panose="02020603050405020304" pitchFamily="18" charset="0"/>
                <a:cs typeface="Times New Roman" panose="02020603050405020304" pitchFamily="18" charset="0"/>
              </a:rPr>
              <a:t> 317. maddesi;</a:t>
            </a:r>
          </a:p>
          <a:p>
            <a:pPr lvl="1" algn="just">
              <a:buClr>
                <a:schemeClr val="accent6">
                  <a:lumMod val="75000"/>
                </a:schemeClr>
              </a:buClr>
              <a:buFont typeface="Wingdings" panose="05000000000000000000" pitchFamily="2" charset="2"/>
              <a:buChar char="v"/>
              <a:defRPr/>
            </a:pPr>
            <a:r>
              <a:rPr lang="tr-TR" sz="2661" dirty="0">
                <a:latin typeface="Times New Roman" panose="02020603050405020304" pitchFamily="18" charset="0"/>
                <a:cs typeface="Times New Roman" panose="02020603050405020304" pitchFamily="18" charset="0"/>
              </a:rPr>
              <a:t>yangın, deprem, su basması gibi afetler neticesinde değerini tamamen veya kısmen kaybeden; </a:t>
            </a:r>
          </a:p>
          <a:p>
            <a:pPr lvl="1" algn="just">
              <a:buClr>
                <a:schemeClr val="accent6">
                  <a:lumMod val="75000"/>
                </a:schemeClr>
              </a:buClr>
              <a:buFont typeface="Wingdings" panose="05000000000000000000" pitchFamily="2" charset="2"/>
              <a:buChar char="v"/>
              <a:defRPr/>
            </a:pPr>
            <a:r>
              <a:rPr lang="tr-TR" sz="2661" dirty="0">
                <a:latin typeface="Times New Roman" panose="02020603050405020304" pitchFamily="18" charset="0"/>
                <a:cs typeface="Times New Roman" panose="02020603050405020304" pitchFamily="18" charset="0"/>
              </a:rPr>
              <a:t> yeni icatlar dolayısıyla teknik verim ve kıymetleri düşerek tamamen veya kısmen kullanılmaz bir hale gelen;</a:t>
            </a:r>
          </a:p>
          <a:p>
            <a:pPr lvl="1" algn="just">
              <a:buClr>
                <a:schemeClr val="accent6">
                  <a:lumMod val="75000"/>
                </a:schemeClr>
              </a:buClr>
              <a:buFont typeface="Wingdings" panose="05000000000000000000" pitchFamily="2" charset="2"/>
              <a:buChar char="v"/>
              <a:defRPr/>
            </a:pPr>
            <a:r>
              <a:rPr lang="tr-TR" sz="2661" dirty="0">
                <a:latin typeface="Times New Roman" panose="02020603050405020304" pitchFamily="18" charset="0"/>
                <a:cs typeface="Times New Roman" panose="02020603050405020304" pitchFamily="18" charset="0"/>
              </a:rPr>
              <a:t>cebri çalışmaya tabi tutuldukları için normalden fazla aşınma ve yıpranmaya maruz kalan maddi duran varlıkların kalan  defter değerleri, Maliye Bakanlığı’na müracaat edilerek </a:t>
            </a:r>
            <a:r>
              <a:rPr lang="tr-TR" sz="2661" dirty="0" err="1">
                <a:latin typeface="Times New Roman" panose="02020603050405020304" pitchFamily="18" charset="0"/>
                <a:cs typeface="Times New Roman" panose="02020603050405020304" pitchFamily="18" charset="0"/>
              </a:rPr>
              <a:t>giderleştirilebilir</a:t>
            </a:r>
            <a:endParaRPr lang="tr-TR" sz="2661" dirty="0">
              <a:latin typeface="Times New Roman" panose="02020603050405020304" pitchFamily="18" charset="0"/>
              <a:cs typeface="Times New Roman" panose="02020603050405020304" pitchFamily="18" charset="0"/>
            </a:endParaRPr>
          </a:p>
        </p:txBody>
      </p:sp>
    </p:spTree>
  </p:cSld>
  <p:clrMapOvr>
    <a:masterClrMapping/>
  </p:clrMapOvr>
  <p:transition advClick="0" advTm="4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Başlık"/>
          <p:cNvSpPr txBox="1">
            <a:spLocks/>
          </p:cNvSpPr>
          <p:nvPr/>
        </p:nvSpPr>
        <p:spPr bwMode="auto">
          <a:xfrm>
            <a:off x="1436485" y="-35457"/>
            <a:ext cx="7455421" cy="95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57">
                <a:latin typeface="Times New Roman" panose="02020603050405020304" pitchFamily="18" charset="0"/>
                <a:cs typeface="Times New Roman" panose="02020603050405020304" pitchFamily="18" charset="0"/>
              </a:rPr>
              <a:t>MADDİ DURAN VARLIKLAR</a:t>
            </a:r>
            <a:br>
              <a:rPr lang="tr-TR" altLang="tr-TR" sz="2457">
                <a:latin typeface="Times New Roman" panose="02020603050405020304" pitchFamily="18" charset="0"/>
                <a:cs typeface="Times New Roman" panose="02020603050405020304" pitchFamily="18" charset="0"/>
              </a:rPr>
            </a:br>
            <a:r>
              <a:rPr lang="tr-TR" altLang="tr-TR" sz="2457" i="1">
                <a:solidFill>
                  <a:srgbClr val="0000CC"/>
                </a:solidFill>
                <a:latin typeface="Times New Roman" panose="02020603050405020304" pitchFamily="18" charset="0"/>
                <a:cs typeface="Times New Roman" panose="02020603050405020304" pitchFamily="18" charset="0"/>
              </a:rPr>
              <a:t>- Zayi Olma- Fevkalade Amortisman Uygulaması</a:t>
            </a:r>
          </a:p>
        </p:txBody>
      </p:sp>
      <p:sp>
        <p:nvSpPr>
          <p:cNvPr id="8" name="2 İçerik Yer Tutucusu"/>
          <p:cNvSpPr>
            <a:spLocks noGrp="1"/>
          </p:cNvSpPr>
          <p:nvPr>
            <p:ph idx="1"/>
          </p:nvPr>
        </p:nvSpPr>
        <p:spPr>
          <a:xfrm>
            <a:off x="404627" y="1438401"/>
            <a:ext cx="8771656" cy="2063728"/>
          </a:xfrm>
        </p:spPr>
        <p:txBody>
          <a:bodyPr/>
          <a:lstStyle/>
          <a:p>
            <a:pPr algn="just">
              <a:buClr>
                <a:schemeClr val="accent6">
                  <a:lumMod val="75000"/>
                </a:schemeClr>
              </a:buClr>
              <a:buFont typeface="Wingdings" panose="05000000000000000000" pitchFamily="2" charset="2"/>
              <a:buChar char="ü"/>
              <a:defRPr/>
            </a:pPr>
            <a:r>
              <a:rPr lang="tr-TR" sz="2457" dirty="0">
                <a:solidFill>
                  <a:srgbClr val="FF0000"/>
                </a:solidFill>
                <a:latin typeface="Times New Roman" panose="02020603050405020304" pitchFamily="18" charset="0"/>
                <a:cs typeface="Times New Roman" panose="02020603050405020304" pitchFamily="18" charset="0"/>
              </a:rPr>
              <a:t>KDV Kanunu madde 30;</a:t>
            </a:r>
          </a:p>
          <a:p>
            <a:pPr lvl="1" algn="just">
              <a:buClr>
                <a:schemeClr val="accent6">
                  <a:lumMod val="75000"/>
                </a:schemeClr>
              </a:buClr>
              <a:buFont typeface="Wingdings" panose="05000000000000000000" pitchFamily="2" charset="2"/>
              <a:buChar char="v"/>
              <a:defRPr/>
            </a:pPr>
            <a:r>
              <a:rPr lang="tr-TR" sz="2457" dirty="0">
                <a:latin typeface="Times New Roman" panose="02020603050405020304" pitchFamily="18" charset="0"/>
                <a:cs typeface="Times New Roman" panose="02020603050405020304" pitchFamily="18" charset="0"/>
              </a:rPr>
              <a:t>KDV Kanunu’nun 30. maddesine  göre,  deprem,  sel  ve Maliye Bakanlığı’nca mücbir sebep ilan edilen yangınlar nedeniyle  zayi olan </a:t>
            </a:r>
            <a:r>
              <a:rPr lang="tr-TR" sz="2457" b="1" dirty="0">
                <a:latin typeface="Times New Roman" panose="02020603050405020304" pitchFamily="18" charset="0"/>
                <a:cs typeface="Times New Roman" panose="02020603050405020304" pitchFamily="18" charset="0"/>
              </a:rPr>
              <a:t>MALLAR</a:t>
            </a:r>
            <a:r>
              <a:rPr lang="tr-TR" sz="2457" dirty="0">
                <a:latin typeface="Times New Roman" panose="02020603050405020304" pitchFamily="18" charset="0"/>
                <a:cs typeface="Times New Roman" panose="02020603050405020304" pitchFamily="18" charset="0"/>
              </a:rPr>
              <a:t> haricindekiler için yüklenilen katma değer indirim konusu yapılamamaktadır. </a:t>
            </a:r>
          </a:p>
        </p:txBody>
      </p:sp>
      <p:sp>
        <p:nvSpPr>
          <p:cNvPr id="6" name="Dikdörtgen 5"/>
          <p:cNvSpPr/>
          <p:nvPr/>
        </p:nvSpPr>
        <p:spPr>
          <a:xfrm>
            <a:off x="331497" y="4091994"/>
            <a:ext cx="2192103" cy="885616"/>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047" dirty="0">
                <a:solidFill>
                  <a:srgbClr val="C00000"/>
                </a:solidFill>
                <a:latin typeface="Times New Roman" panose="02020603050405020304" pitchFamily="18" charset="0"/>
                <a:cs typeface="Times New Roman" panose="02020603050405020304" pitchFamily="18" charset="0"/>
              </a:rPr>
              <a:t>MALİYE</a:t>
            </a:r>
          </a:p>
        </p:txBody>
      </p:sp>
      <p:cxnSp>
        <p:nvCxnSpPr>
          <p:cNvPr id="5" name="Düz Ok Bağlayıcısı 4"/>
          <p:cNvCxnSpPr/>
          <p:nvPr/>
        </p:nvCxnSpPr>
        <p:spPr>
          <a:xfrm>
            <a:off x="2543103" y="4533988"/>
            <a:ext cx="1134238" cy="0"/>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54630" name="Metin kutusu 2"/>
          <p:cNvSpPr txBox="1">
            <a:spLocks noChangeArrowheads="1"/>
          </p:cNvSpPr>
          <p:nvPr/>
        </p:nvSpPr>
        <p:spPr bwMode="auto">
          <a:xfrm>
            <a:off x="3648092" y="4239873"/>
            <a:ext cx="5466596" cy="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457">
                <a:latin typeface="Times" panose="02020603050405020304" pitchFamily="18" charset="0"/>
                <a:cs typeface="Times" panose="02020603050405020304" pitchFamily="18" charset="0"/>
              </a:rPr>
              <a:t>Maddi Duran Varlıklara da uygulanır.</a:t>
            </a:r>
          </a:p>
        </p:txBody>
      </p:sp>
      <p:sp>
        <p:nvSpPr>
          <p:cNvPr id="10" name="2 İçerik Yer Tutucusu"/>
          <p:cNvSpPr txBox="1">
            <a:spLocks/>
          </p:cNvSpPr>
          <p:nvPr/>
        </p:nvSpPr>
        <p:spPr bwMode="auto">
          <a:xfrm>
            <a:off x="256752" y="5492729"/>
            <a:ext cx="8771656" cy="662993"/>
          </a:xfrm>
          <a:prstGeom prst="rect">
            <a:avLst/>
          </a:prstGeom>
          <a:noFill/>
          <a:ln>
            <a:noFill/>
          </a:ln>
          <a:extLst/>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Clr>
                <a:schemeClr val="accent6">
                  <a:lumMod val="75000"/>
                </a:schemeClr>
              </a:buClr>
              <a:buFont typeface="Wingdings" panose="05000000000000000000" pitchFamily="2" charset="2"/>
              <a:buChar char="ü"/>
              <a:defRPr/>
            </a:pPr>
            <a:r>
              <a:rPr lang="tr-TR" sz="2457" dirty="0">
                <a:solidFill>
                  <a:srgbClr val="FF0000"/>
                </a:solidFill>
                <a:latin typeface="Times New Roman" panose="02020603050405020304" pitchFamily="18" charset="0"/>
                <a:cs typeface="Times New Roman" panose="02020603050405020304" pitchFamily="18" charset="0"/>
              </a:rPr>
              <a:t>(MÜCBİR SEBEP İLAN EDİLMEYEN) BİREYSEL YANGINDA ZAYİ OLAN MAKİNE? </a:t>
            </a:r>
            <a:endParaRPr lang="tr-TR" sz="2457" dirty="0">
              <a:latin typeface="Times New Roman" panose="02020603050405020304" pitchFamily="18" charset="0"/>
              <a:cs typeface="Times New Roman" panose="02020603050405020304" pitchFamily="18" charset="0"/>
            </a:endParaRPr>
          </a:p>
        </p:txBody>
      </p:sp>
    </p:spTree>
  </p:cSld>
  <p:clrMapOvr>
    <a:masterClrMapping/>
  </p:clrMapOvr>
  <p:transition advClick="0" advTm="4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o 10"/>
          <p:cNvGraphicFramePr>
            <a:graphicFrameLocks noGrp="1"/>
          </p:cNvGraphicFramePr>
          <p:nvPr/>
        </p:nvGraphicFramePr>
        <p:xfrm>
          <a:off x="404623" y="1292149"/>
          <a:ext cx="8339419" cy="2963970"/>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689 DİĞER OLAĞANDIŞI GİDER VE ZARARLAR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257 BİRİKMİŞ AMORTİSMANLAR (-)</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253 TESİS, MAKİNE VE CİHAZLAR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Fevkalade amortisman başvurusuyla makinenin kayıtlardan çıkarılması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155709" name="1 Başlık"/>
          <p:cNvSpPr txBox="1">
            <a:spLocks/>
          </p:cNvSpPr>
          <p:nvPr/>
        </p:nvSpPr>
        <p:spPr bwMode="auto">
          <a:xfrm>
            <a:off x="1436485" y="-35457"/>
            <a:ext cx="7455421" cy="95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57">
                <a:latin typeface="Times New Roman" panose="02020603050405020304" pitchFamily="18" charset="0"/>
                <a:cs typeface="Times New Roman" panose="02020603050405020304" pitchFamily="18" charset="0"/>
              </a:rPr>
              <a:t>MADDİ DURAN VARLIKLAR</a:t>
            </a:r>
            <a:br>
              <a:rPr lang="tr-TR" altLang="tr-TR" sz="2457">
                <a:latin typeface="Times New Roman" panose="02020603050405020304" pitchFamily="18" charset="0"/>
                <a:cs typeface="Times New Roman" panose="02020603050405020304" pitchFamily="18" charset="0"/>
              </a:rPr>
            </a:br>
            <a:r>
              <a:rPr lang="tr-TR" altLang="tr-TR" sz="2457" i="1">
                <a:solidFill>
                  <a:srgbClr val="0000CC"/>
                </a:solidFill>
                <a:latin typeface="Times New Roman" panose="02020603050405020304" pitchFamily="18" charset="0"/>
                <a:cs typeface="Times New Roman" panose="02020603050405020304" pitchFamily="18" charset="0"/>
              </a:rPr>
              <a:t>- Zayi Olma- Fevkalade Amortisman Uygulaması</a:t>
            </a:r>
          </a:p>
        </p:txBody>
      </p:sp>
      <p:graphicFrame>
        <p:nvGraphicFramePr>
          <p:cNvPr id="7" name="Tablo 6"/>
          <p:cNvGraphicFramePr>
            <a:graphicFrameLocks noGrp="1"/>
          </p:cNvGraphicFramePr>
          <p:nvPr/>
        </p:nvGraphicFramePr>
        <p:xfrm>
          <a:off x="404623" y="4130993"/>
          <a:ext cx="8339419" cy="2371176"/>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689 DİĞER OLAĞANDIŞI GİDER VE ZARARLAR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391 HESAPLANAN KDV</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02. İlave Edilecek KDV</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İndirilemeyecek KDV</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Tree>
  </p:cSld>
  <p:clrMapOvr>
    <a:masterClrMapping/>
  </p:clrMapOvr>
  <p:transition advClick="0" advTm="4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4" name="1 Başlık"/>
          <p:cNvSpPr txBox="1">
            <a:spLocks/>
          </p:cNvSpPr>
          <p:nvPr/>
        </p:nvSpPr>
        <p:spPr bwMode="auto">
          <a:xfrm>
            <a:off x="1067620" y="-35457"/>
            <a:ext cx="8477534" cy="95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latin typeface="Times New Roman" panose="02020603050405020304" pitchFamily="18" charset="0"/>
                <a:cs typeface="Times New Roman" panose="02020603050405020304" pitchFamily="18" charset="0"/>
              </a:rPr>
              <a:t>MADDİ DURAN VARLIKLAR</a:t>
            </a:r>
            <a:br>
              <a:rPr lang="tr-TR" altLang="tr-TR" sz="2252">
                <a:latin typeface="Times New Roman" panose="02020603050405020304" pitchFamily="18" charset="0"/>
                <a:cs typeface="Times New Roman" panose="02020603050405020304" pitchFamily="18" charset="0"/>
              </a:rPr>
            </a:br>
            <a:r>
              <a:rPr lang="tr-TR" altLang="tr-TR" sz="2252" i="1">
                <a:solidFill>
                  <a:srgbClr val="0000CC"/>
                </a:solidFill>
                <a:latin typeface="Times New Roman" panose="02020603050405020304" pitchFamily="18" charset="0"/>
                <a:cs typeface="Times New Roman" panose="02020603050405020304" pitchFamily="18" charset="0"/>
              </a:rPr>
              <a:t>- Zayi Olan Maddi Duran Varlıklar için Sigortadan Alınan Tazminatlar</a:t>
            </a:r>
          </a:p>
        </p:txBody>
      </p:sp>
      <p:sp>
        <p:nvSpPr>
          <p:cNvPr id="11" name="2 İçerik Yer Tutucusu"/>
          <p:cNvSpPr txBox="1">
            <a:spLocks/>
          </p:cNvSpPr>
          <p:nvPr/>
        </p:nvSpPr>
        <p:spPr bwMode="auto">
          <a:xfrm>
            <a:off x="404627" y="1292149"/>
            <a:ext cx="8329661" cy="3020843"/>
          </a:xfrm>
          <a:prstGeom prst="rect">
            <a:avLst/>
          </a:prstGeom>
          <a:noFill/>
          <a:ln>
            <a:noFill/>
          </a:ln>
          <a:extLst/>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Clr>
                <a:schemeClr val="accent6">
                  <a:lumMod val="75000"/>
                </a:schemeClr>
              </a:buClr>
              <a:buFont typeface="Wingdings" panose="05000000000000000000" pitchFamily="2" charset="2"/>
              <a:buChar char="ü"/>
              <a:defRPr/>
            </a:pPr>
            <a:r>
              <a:rPr lang="tr-TR" sz="2252" dirty="0">
                <a:solidFill>
                  <a:srgbClr val="FF0000"/>
                </a:solidFill>
                <a:latin typeface="Times New Roman" panose="02020603050405020304" pitchFamily="18" charset="0"/>
                <a:cs typeface="Times New Roman" panose="02020603050405020304" pitchFamily="18" charset="0"/>
              </a:rPr>
              <a:t>VUK madde 329;</a:t>
            </a:r>
          </a:p>
          <a:p>
            <a:pPr lvl="1" algn="just">
              <a:buClr>
                <a:schemeClr val="accent6">
                  <a:lumMod val="75000"/>
                </a:schemeClr>
              </a:buClr>
              <a:buFont typeface="Wingdings" panose="05000000000000000000" pitchFamily="2" charset="2"/>
              <a:buChar char="v"/>
              <a:defRPr/>
            </a:pPr>
            <a:r>
              <a:rPr lang="tr-TR" sz="2252" dirty="0">
                <a:latin typeface="Times New Roman" panose="02020603050405020304" pitchFamily="18" charset="0"/>
                <a:cs typeface="Times New Roman" panose="02020603050405020304" pitchFamily="18" charset="0"/>
              </a:rPr>
              <a:t>Yangın, deprem, sel, su basması gibi  afetler  yüzünden  tamamen  veya  kısmen  zayi olan amortismana tabi iktisadi kıymetler için alınan sigorta tazminatı, bunların defter değerinden fazla veya eksik olması halinde, fark kar veya zarar hesabına geçirilir.</a:t>
            </a:r>
          </a:p>
        </p:txBody>
      </p:sp>
      <p:graphicFrame>
        <p:nvGraphicFramePr>
          <p:cNvPr id="12" name="Tablo 11"/>
          <p:cNvGraphicFramePr>
            <a:graphicFrameLocks noGrp="1"/>
          </p:cNvGraphicFramePr>
          <p:nvPr/>
        </p:nvGraphicFramePr>
        <p:xfrm>
          <a:off x="404623" y="3716622"/>
          <a:ext cx="8339419" cy="3260367"/>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136 DİĞER ÇEŞİTLİ ALACAKLAR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257 BİRİKMİŞ AMORTİSMANLAR (-)</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253 TESİS, MAKİNE VE CİHAZLAR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679 DİĞER OLAĞANDIŞI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GELİR VE KARLAR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Sigortalı makinenin zayi olması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Tree>
  </p:cSld>
  <p:clrMapOvr>
    <a:masterClrMapping/>
  </p:clrMapOvr>
  <p:transition advClick="0" advTm="4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10504" y="2324014"/>
            <a:ext cx="2063728" cy="786493"/>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252" dirty="0">
                <a:solidFill>
                  <a:schemeClr val="tx1"/>
                </a:solidFill>
                <a:latin typeface="Times New Roman" panose="02020603050405020304" pitchFamily="18" charset="0"/>
                <a:cs typeface="Times New Roman" panose="02020603050405020304" pitchFamily="18" charset="0"/>
              </a:rPr>
              <a:t>Satın alma bedeli</a:t>
            </a:r>
          </a:p>
        </p:txBody>
      </p:sp>
      <p:sp>
        <p:nvSpPr>
          <p:cNvPr id="157699" name="Metin kutusu 9"/>
          <p:cNvSpPr txBox="1">
            <a:spLocks noChangeArrowheads="1"/>
          </p:cNvSpPr>
          <p:nvPr/>
        </p:nvSpPr>
        <p:spPr bwMode="auto">
          <a:xfrm>
            <a:off x="-110496" y="1292151"/>
            <a:ext cx="4496327" cy="44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252" u="sng">
                <a:latin typeface="Times New Roman" panose="02020603050405020304" pitchFamily="18" charset="0"/>
                <a:cs typeface="Times New Roman" panose="02020603050405020304" pitchFamily="18" charset="0"/>
              </a:rPr>
              <a:t>MALİYET BEDELİ</a:t>
            </a:r>
          </a:p>
        </p:txBody>
      </p:sp>
      <p:sp>
        <p:nvSpPr>
          <p:cNvPr id="12" name="Dikdörtgen 11"/>
          <p:cNvSpPr/>
          <p:nvPr/>
        </p:nvSpPr>
        <p:spPr>
          <a:xfrm>
            <a:off x="2296106" y="2324014"/>
            <a:ext cx="1867105" cy="786493"/>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252" dirty="0">
                <a:solidFill>
                  <a:schemeClr val="tx1"/>
                </a:solidFill>
                <a:latin typeface="Times New Roman" panose="02020603050405020304" pitchFamily="18" charset="0"/>
                <a:cs typeface="Times New Roman" panose="02020603050405020304" pitchFamily="18" charset="0"/>
              </a:rPr>
              <a:t>Diğer harcamalar</a:t>
            </a:r>
          </a:p>
        </p:txBody>
      </p:sp>
      <p:cxnSp>
        <p:nvCxnSpPr>
          <p:cNvPr id="13" name="Düz Ok Bağlayıcısı 12"/>
          <p:cNvCxnSpPr/>
          <p:nvPr/>
        </p:nvCxnSpPr>
        <p:spPr>
          <a:xfrm>
            <a:off x="3058217" y="1734145"/>
            <a:ext cx="0" cy="589869"/>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9" name="Düz Ok Bağlayıcısı 18"/>
          <p:cNvCxnSpPr/>
          <p:nvPr/>
        </p:nvCxnSpPr>
        <p:spPr>
          <a:xfrm>
            <a:off x="994490" y="1734145"/>
            <a:ext cx="0" cy="589869"/>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0" name="Düz Ok Bağlayıcısı 19"/>
          <p:cNvCxnSpPr/>
          <p:nvPr/>
        </p:nvCxnSpPr>
        <p:spPr>
          <a:xfrm flipH="1">
            <a:off x="2910347" y="3650003"/>
            <a:ext cx="1696483" cy="1252862"/>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57704" name="1 Başlık"/>
          <p:cNvSpPr txBox="1">
            <a:spLocks/>
          </p:cNvSpPr>
          <p:nvPr/>
        </p:nvSpPr>
        <p:spPr bwMode="auto">
          <a:xfrm>
            <a:off x="1436486" y="260284"/>
            <a:ext cx="6781054" cy="66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latin typeface="Times New Roman" panose="02020603050405020304" pitchFamily="18" charset="0"/>
                <a:cs typeface="Times New Roman" panose="02020603050405020304" pitchFamily="18" charset="0"/>
              </a:rPr>
              <a:t>MADDİ OLMAYAN DURAN VARLIKLAR</a:t>
            </a:r>
            <a:br>
              <a:rPr lang="tr-TR" altLang="tr-TR" sz="2252">
                <a:latin typeface="Times New Roman" panose="02020603050405020304" pitchFamily="18" charset="0"/>
                <a:cs typeface="Times New Roman" panose="02020603050405020304" pitchFamily="18" charset="0"/>
              </a:rPr>
            </a:br>
            <a:endParaRPr lang="tr-TR" altLang="tr-TR" sz="2252" i="1">
              <a:solidFill>
                <a:srgbClr val="0000CC"/>
              </a:solidFill>
              <a:latin typeface="Times New Roman" panose="02020603050405020304" pitchFamily="18" charset="0"/>
              <a:cs typeface="Times New Roman" panose="02020603050405020304" pitchFamily="18" charset="0"/>
            </a:endParaRPr>
          </a:p>
        </p:txBody>
      </p:sp>
      <p:sp>
        <p:nvSpPr>
          <p:cNvPr id="21" name="Dikdörtgen 20"/>
          <p:cNvSpPr/>
          <p:nvPr/>
        </p:nvSpPr>
        <p:spPr>
          <a:xfrm>
            <a:off x="4606826" y="1217401"/>
            <a:ext cx="4679950" cy="3685462"/>
          </a:xfrm>
          <a:prstGeom prst="rect">
            <a:avLst/>
          </a:prstGeom>
          <a:solidFill>
            <a:schemeClr val="accent6">
              <a:lumMod val="20000"/>
              <a:lumOff val="8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tr-TR" sz="2047" dirty="0">
                <a:solidFill>
                  <a:srgbClr val="000000"/>
                </a:solidFill>
                <a:latin typeface="Times New Roman" panose="02020603050405020304" pitchFamily="18" charset="0"/>
                <a:cs typeface="Times New Roman" panose="02020603050405020304" pitchFamily="18" charset="0"/>
              </a:rPr>
              <a:t>260 HAKLAR</a:t>
            </a:r>
          </a:p>
          <a:p>
            <a:pPr>
              <a:defRPr/>
            </a:pPr>
            <a:r>
              <a:rPr lang="tr-TR" sz="2047" dirty="0">
                <a:solidFill>
                  <a:srgbClr val="000000"/>
                </a:solidFill>
                <a:latin typeface="Times New Roman" panose="02020603050405020304" pitchFamily="18" charset="0"/>
                <a:cs typeface="Times New Roman" panose="02020603050405020304" pitchFamily="18" charset="0"/>
              </a:rPr>
              <a:t>261 ŞEREFİYE</a:t>
            </a:r>
          </a:p>
          <a:p>
            <a:pPr>
              <a:defRPr/>
            </a:pPr>
            <a:r>
              <a:rPr lang="tr-TR" sz="2047" dirty="0">
                <a:solidFill>
                  <a:srgbClr val="000000"/>
                </a:solidFill>
                <a:latin typeface="Times New Roman" panose="02020603050405020304" pitchFamily="18" charset="0"/>
                <a:cs typeface="Times New Roman" panose="02020603050405020304" pitchFamily="18" charset="0"/>
              </a:rPr>
              <a:t>262 KURULUŞ VE ÖRGÜTLENME GİDERLERİ</a:t>
            </a:r>
          </a:p>
          <a:p>
            <a:pPr>
              <a:defRPr/>
            </a:pPr>
            <a:r>
              <a:rPr lang="tr-TR" sz="2047" dirty="0">
                <a:solidFill>
                  <a:srgbClr val="000000"/>
                </a:solidFill>
                <a:latin typeface="Times New Roman" panose="02020603050405020304" pitchFamily="18" charset="0"/>
                <a:cs typeface="Times New Roman" panose="02020603050405020304" pitchFamily="18" charset="0"/>
              </a:rPr>
              <a:t>263 ARAŞTIRMA VE GELİŞTİRME GİDERLERİ</a:t>
            </a:r>
          </a:p>
          <a:p>
            <a:pPr>
              <a:defRPr/>
            </a:pPr>
            <a:r>
              <a:rPr lang="tr-TR" sz="2047" dirty="0">
                <a:solidFill>
                  <a:srgbClr val="FF0000"/>
                </a:solidFill>
                <a:latin typeface="Times New Roman" panose="02020603050405020304" pitchFamily="18" charset="0"/>
                <a:cs typeface="Times New Roman" panose="02020603050405020304" pitchFamily="18" charset="0"/>
              </a:rPr>
              <a:t>264 ÖZEL MALİYETLER</a:t>
            </a:r>
          </a:p>
          <a:p>
            <a:pPr>
              <a:defRPr/>
            </a:pPr>
            <a:r>
              <a:rPr lang="tr-TR" sz="2047" dirty="0">
                <a:solidFill>
                  <a:srgbClr val="000000"/>
                </a:solidFill>
                <a:latin typeface="Times New Roman" panose="02020603050405020304" pitchFamily="18" charset="0"/>
                <a:cs typeface="Times New Roman" panose="02020603050405020304" pitchFamily="18" charset="0"/>
              </a:rPr>
              <a:t>267 DİĞER MADDİ OLMAYAN DURAN VARLIKLAR</a:t>
            </a:r>
          </a:p>
          <a:p>
            <a:pPr>
              <a:defRPr/>
            </a:pPr>
            <a:r>
              <a:rPr lang="tr-TR" sz="2047" dirty="0">
                <a:solidFill>
                  <a:srgbClr val="000000"/>
                </a:solidFill>
                <a:latin typeface="Times New Roman" panose="02020603050405020304" pitchFamily="18" charset="0"/>
                <a:cs typeface="Times New Roman" panose="02020603050405020304" pitchFamily="18" charset="0"/>
              </a:rPr>
              <a:t>268 BİRİKMİŞ AMORTİSMANLAR (-)</a:t>
            </a:r>
          </a:p>
        </p:txBody>
      </p:sp>
      <p:sp>
        <p:nvSpPr>
          <p:cNvPr id="23" name="Metin kutusu 22"/>
          <p:cNvSpPr txBox="1"/>
          <p:nvPr/>
        </p:nvSpPr>
        <p:spPr>
          <a:xfrm>
            <a:off x="6" y="5050738"/>
            <a:ext cx="8250662" cy="1255645"/>
          </a:xfrm>
          <a:prstGeom prst="rect">
            <a:avLst/>
          </a:prstGeom>
          <a:noFill/>
        </p:spPr>
        <p:txBody>
          <a:bodyPr wrap="none">
            <a:spAutoFit/>
          </a:bodyPr>
          <a:lstStyle/>
          <a:p>
            <a:pPr marL="350983" indent="-350983">
              <a:buClr>
                <a:schemeClr val="accent6">
                  <a:lumMod val="75000"/>
                </a:schemeClr>
              </a:buClr>
              <a:buFont typeface="Wingdings" panose="05000000000000000000" pitchFamily="2" charset="2"/>
              <a:buChar char="ü"/>
              <a:defRPr/>
            </a:pPr>
            <a:r>
              <a:rPr lang="tr-TR" sz="2457" dirty="0">
                <a:latin typeface="Times" panose="02020603050405020304" pitchFamily="18" charset="0"/>
                <a:cs typeface="Times" panose="02020603050405020304" pitchFamily="18" charset="0"/>
              </a:rPr>
              <a:t>Kira sözleşmesi süresince amortisman</a:t>
            </a:r>
          </a:p>
          <a:p>
            <a:pPr marL="350983" indent="-350983">
              <a:buClr>
                <a:schemeClr val="accent6">
                  <a:lumMod val="75000"/>
                </a:schemeClr>
              </a:buClr>
              <a:buFont typeface="Wingdings" panose="05000000000000000000" pitchFamily="2" charset="2"/>
              <a:buChar char="ü"/>
              <a:defRPr/>
            </a:pPr>
            <a:r>
              <a:rPr lang="tr-TR" sz="2457" dirty="0">
                <a:latin typeface="Times" panose="02020603050405020304" pitchFamily="18" charset="0"/>
                <a:cs typeface="Times" panose="02020603050405020304" pitchFamily="18" charset="0"/>
              </a:rPr>
              <a:t>Sözleşmede süre belli değilse, amortisman süresi 5 yıldır</a:t>
            </a:r>
          </a:p>
          <a:p>
            <a:pPr marL="350983" indent="-350983">
              <a:buClr>
                <a:schemeClr val="accent6">
                  <a:lumMod val="75000"/>
                </a:schemeClr>
              </a:buClr>
              <a:buFont typeface="Wingdings" panose="05000000000000000000" pitchFamily="2" charset="2"/>
              <a:buChar char="ü"/>
              <a:defRPr/>
            </a:pPr>
            <a:r>
              <a:rPr lang="tr-TR" sz="2457" dirty="0">
                <a:latin typeface="Times" panose="02020603050405020304" pitchFamily="18" charset="0"/>
                <a:cs typeface="Times" panose="02020603050405020304" pitchFamily="18" charset="0"/>
              </a:rPr>
              <a:t>Her yıl yenilenen sözleşmede amortisman süresi 5 yıldır</a:t>
            </a:r>
          </a:p>
        </p:txBody>
      </p:sp>
    </p:spTree>
  </p:cSld>
  <p:clrMapOvr>
    <a:masterClrMapping/>
  </p:clrMapOvr>
  <p:transition advClick="0" advTm="4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0185" y="1328588"/>
            <a:ext cx="8919530" cy="588244"/>
          </a:xfrm>
        </p:spPr>
        <p:txBody>
          <a:bodyPr/>
          <a:lstStyle/>
          <a:p>
            <a:pPr>
              <a:buClr>
                <a:schemeClr val="accent6">
                  <a:lumMod val="75000"/>
                </a:schemeClr>
              </a:buClr>
              <a:buFont typeface="Wingdings" panose="05000000000000000000" pitchFamily="2" charset="2"/>
              <a:buChar char="ü"/>
              <a:defRPr/>
            </a:pPr>
            <a:r>
              <a:rPr lang="tr-TR" sz="2457" dirty="0">
                <a:latin typeface="Times New Roman" panose="02020603050405020304" pitchFamily="18" charset="0"/>
                <a:cs typeface="Times New Roman" panose="02020603050405020304" pitchFamily="18" charset="0"/>
              </a:rPr>
              <a:t>Özel maliyet bedelinin amortismanı</a:t>
            </a:r>
          </a:p>
        </p:txBody>
      </p:sp>
      <p:sp>
        <p:nvSpPr>
          <p:cNvPr id="158723" name="1 Başlık"/>
          <p:cNvSpPr txBox="1">
            <a:spLocks/>
          </p:cNvSpPr>
          <p:nvPr/>
        </p:nvSpPr>
        <p:spPr bwMode="auto">
          <a:xfrm>
            <a:off x="1436490" y="112412"/>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latin typeface="Times New Roman" panose="02020603050405020304" pitchFamily="18" charset="0"/>
                <a:cs typeface="Times New Roman" panose="02020603050405020304" pitchFamily="18" charset="0"/>
              </a:rPr>
              <a:t>MADDİ OLMAYAN DURAN VARLIKLAR</a:t>
            </a:r>
            <a:br>
              <a:rPr lang="tr-TR" altLang="tr-TR" sz="2252">
                <a:latin typeface="Times New Roman" panose="02020603050405020304" pitchFamily="18" charset="0"/>
                <a:cs typeface="Times New Roman" panose="02020603050405020304" pitchFamily="18" charset="0"/>
              </a:rPr>
            </a:br>
            <a:r>
              <a:rPr lang="tr-TR" altLang="tr-TR" sz="2252" i="1">
                <a:solidFill>
                  <a:srgbClr val="0000CC"/>
                </a:solidFill>
                <a:latin typeface="Times New Roman" panose="02020603050405020304" pitchFamily="18" charset="0"/>
                <a:cs typeface="Times New Roman" panose="02020603050405020304" pitchFamily="18" charset="0"/>
              </a:rPr>
              <a:t>- Özel Maliyetler</a:t>
            </a:r>
          </a:p>
        </p:txBody>
      </p:sp>
      <p:graphicFrame>
        <p:nvGraphicFramePr>
          <p:cNvPr id="9" name="Tablo 8"/>
          <p:cNvGraphicFramePr>
            <a:graphicFrameLocks noGrp="1"/>
          </p:cNvGraphicFramePr>
          <p:nvPr/>
        </p:nvGraphicFramePr>
        <p:xfrm>
          <a:off x="404623" y="4312991"/>
          <a:ext cx="8339419" cy="2371176"/>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689 DİĞER OLAĞANDIŞI GİDER VE ZARARLAR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268 BİRİKMİŞ AMORTİSMANLAR (-)</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264 ÖZEL MALİYETLER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Özel maliyet bedelinin terk edilmesi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10" name="2 İçerik Yer Tutucusu"/>
          <p:cNvSpPr txBox="1">
            <a:spLocks/>
          </p:cNvSpPr>
          <p:nvPr/>
        </p:nvSpPr>
        <p:spPr bwMode="auto">
          <a:xfrm>
            <a:off x="404627" y="3723124"/>
            <a:ext cx="8919529" cy="589869"/>
          </a:xfrm>
          <a:prstGeom prst="rect">
            <a:avLst/>
          </a:prstGeom>
          <a:noFill/>
          <a:ln>
            <a:noFill/>
          </a:ln>
          <a:extLst/>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lumMod val="75000"/>
                </a:schemeClr>
              </a:buClr>
              <a:buFont typeface="Wingdings" panose="05000000000000000000" pitchFamily="2" charset="2"/>
              <a:buChar char="ü"/>
              <a:defRPr/>
            </a:pPr>
            <a:r>
              <a:rPr lang="tr-TR" sz="2457" dirty="0">
                <a:latin typeface="Times New Roman" panose="02020603050405020304" pitchFamily="18" charset="0"/>
                <a:cs typeface="Times New Roman" panose="02020603050405020304" pitchFamily="18" charset="0"/>
              </a:rPr>
              <a:t>Kiralanan işyerinin sözleşme sona ermeden terk edilmesi </a:t>
            </a:r>
          </a:p>
        </p:txBody>
      </p:sp>
      <p:graphicFrame>
        <p:nvGraphicFramePr>
          <p:cNvPr id="11" name="Tablo 10"/>
          <p:cNvGraphicFramePr>
            <a:graphicFrameLocks noGrp="1"/>
          </p:cNvGraphicFramePr>
          <p:nvPr>
            <p:extLst>
              <p:ext uri="{D42A27DB-BD31-4B8C-83A1-F6EECF244321}">
                <p14:modId xmlns:p14="http://schemas.microsoft.com/office/powerpoint/2010/main" val="2801028542"/>
              </p:ext>
            </p:extLst>
          </p:nvPr>
        </p:nvGraphicFramePr>
        <p:xfrm>
          <a:off x="406359" y="1586275"/>
          <a:ext cx="8339419" cy="2371176"/>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770 GENEL YÖNETİM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268 BİRİKMİŞ AMORTİSMANLAR (-)</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Özel maliyet bedelinin amortismanı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Tree>
  </p:cSld>
  <p:clrMapOvr>
    <a:masterClrMapping/>
  </p:clrMapOvr>
  <p:transition advClick="0" advTm="4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728122" y="1196753"/>
            <a:ext cx="7984276" cy="521180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tr-TR" sz="1800" b="0" dirty="0">
                <a:solidFill>
                  <a:schemeClr val="tx1"/>
                </a:solidFill>
              </a:rPr>
              <a:t>(07.08.2013 tarih ve 2013/391-1213 sayılı </a:t>
            </a:r>
            <a:r>
              <a:rPr lang="tr-TR" sz="1800" b="0" dirty="0" err="1">
                <a:solidFill>
                  <a:schemeClr val="tx1"/>
                </a:solidFill>
              </a:rPr>
              <a:t>özelge</a:t>
            </a:r>
            <a:r>
              <a:rPr lang="tr-TR" sz="1800" b="0" dirty="0">
                <a:solidFill>
                  <a:schemeClr val="tx1"/>
                </a:solidFill>
              </a:rPr>
              <a:t>)</a:t>
            </a:r>
          </a:p>
          <a:p>
            <a:pPr algn="just"/>
            <a:endParaRPr lang="tr-TR" sz="1800" b="0" dirty="0">
              <a:solidFill>
                <a:schemeClr val="tx1"/>
              </a:solidFill>
            </a:endParaRPr>
          </a:p>
          <a:p>
            <a:pPr algn="just"/>
            <a:r>
              <a:rPr lang="tr-TR" sz="1800" b="0" dirty="0">
                <a:solidFill>
                  <a:schemeClr val="tx1"/>
                </a:solidFill>
              </a:rPr>
              <a:t>• Kiracı ile arsa sahibi şahıslar arasında akdedilen sözleşmeye istinaden bina inşa edilmesi için yapılan harcamaların özel maliyet bedeli olarak dikkate alınmasının mümkün olmadığı,</a:t>
            </a:r>
          </a:p>
          <a:p>
            <a:pPr algn="just"/>
            <a:r>
              <a:rPr lang="tr-TR" sz="1800" b="0" dirty="0">
                <a:solidFill>
                  <a:schemeClr val="tx1"/>
                </a:solidFill>
              </a:rPr>
              <a:t>• Söz konusu bina harcamaları için emsal bedel üzerinden kar marjı ilave edilmek suretiyle arsa sahibine fatura edilmesi gerektiğini ve harcamalar ile fatura bedeli arasındaki farkın inşaatı yapan (binayı kullanan şirketçe) kazanç olarak kurumlar vergisi matrahına dahil edilerek % 18 KDV hesaplanması gerektiği,</a:t>
            </a:r>
          </a:p>
          <a:p>
            <a:pPr algn="just"/>
            <a:r>
              <a:rPr lang="tr-TR" sz="1800" b="0" dirty="0">
                <a:solidFill>
                  <a:schemeClr val="tx1"/>
                </a:solidFill>
              </a:rPr>
              <a:t>• Fatura kaynaklı alacak tutarının peşin ödenen kira olarak kabul edilmek suretiyle sözleşme süresi içinde eşit tutarlar ile kira gideri olarak dikkate alınması gerektiği,</a:t>
            </a:r>
          </a:p>
          <a:p>
            <a:pPr algn="just"/>
            <a:r>
              <a:rPr lang="tr-TR" sz="1800" b="0" dirty="0">
                <a:solidFill>
                  <a:schemeClr val="tx1"/>
                </a:solidFill>
              </a:rPr>
              <a:t>• Her ay alacaktan mahsup edilerek gider yazılan kira tutarının (arsa sahibi gerçek kişi ise) gelir vergisi </a:t>
            </a:r>
            <a:r>
              <a:rPr lang="tr-TR" sz="1800" b="0" dirty="0" err="1">
                <a:solidFill>
                  <a:schemeClr val="tx1"/>
                </a:solidFill>
              </a:rPr>
              <a:t>tevkifatına</a:t>
            </a:r>
            <a:r>
              <a:rPr lang="tr-TR" sz="1800" b="0" dirty="0">
                <a:solidFill>
                  <a:schemeClr val="tx1"/>
                </a:solidFill>
              </a:rPr>
              <a:t> konu olacağını,</a:t>
            </a:r>
          </a:p>
          <a:p>
            <a:pPr algn="just"/>
            <a:r>
              <a:rPr lang="tr-TR" sz="1800" b="0" dirty="0">
                <a:solidFill>
                  <a:schemeClr val="tx1"/>
                </a:solidFill>
              </a:rPr>
              <a:t>• Arsa sahibinin ise bir yıl içinde borcuna mahsup edilen kira bedellerini ilgili yıla ait gayrimenkul sermaye iradı olarak beyan etmesi gerektiği görüşlerine yer verilmiştir.</a:t>
            </a:r>
          </a:p>
          <a:p>
            <a:pPr algn="just"/>
            <a:endParaRPr lang="tr-TR" sz="1800" dirty="0">
              <a:solidFill>
                <a:schemeClr val="tx1"/>
              </a:solidFill>
              <a:cs typeface="Times New Roman" pitchFamily="18" charset="0"/>
            </a:endParaRPr>
          </a:p>
          <a:p>
            <a:pPr algn="just"/>
            <a:endParaRPr lang="tr-TR" sz="1800" dirty="0">
              <a:solidFill>
                <a:schemeClr val="tx1"/>
              </a:solidFill>
            </a:endParaRPr>
          </a:p>
        </p:txBody>
      </p:sp>
      <p:sp>
        <p:nvSpPr>
          <p:cNvPr id="8" name="Metin kutusu 7"/>
          <p:cNvSpPr txBox="1"/>
          <p:nvPr/>
        </p:nvSpPr>
        <p:spPr>
          <a:xfrm>
            <a:off x="1511598" y="188640"/>
            <a:ext cx="6768752" cy="646331"/>
          </a:xfrm>
          <a:prstGeom prst="rect">
            <a:avLst/>
          </a:prstGeom>
          <a:noFill/>
        </p:spPr>
        <p:txBody>
          <a:bodyPr wrap="square" rtlCol="0">
            <a:spAutoFit/>
          </a:bodyPr>
          <a:lstStyle/>
          <a:p>
            <a:r>
              <a:rPr lang="tr-TR" sz="3600" dirty="0" smtClean="0"/>
              <a:t>YAP İŞLET DEVRET MODELİ</a:t>
            </a:r>
            <a:endParaRPr lang="tr-TR" sz="3600" dirty="0"/>
          </a:p>
        </p:txBody>
      </p:sp>
    </p:spTree>
    <p:extLst>
      <p:ext uri="{BB962C8B-B14F-4D97-AF65-F5344CB8AC3E}">
        <p14:creationId xmlns:p14="http://schemas.microsoft.com/office/powerpoint/2010/main" val="1665068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728122" y="1196753"/>
            <a:ext cx="7984276" cy="521180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60363" algn="just">
              <a:spcBef>
                <a:spcPts val="0"/>
              </a:spcBef>
              <a:defRPr/>
            </a:pPr>
            <a:r>
              <a:rPr lang="tr-TR" sz="2000" b="0" dirty="0" smtClean="0">
                <a:solidFill>
                  <a:schemeClr val="tx1"/>
                </a:solidFill>
              </a:rPr>
              <a:t>(</a:t>
            </a:r>
            <a:r>
              <a:rPr lang="tr-TR" altLang="tr-TR" sz="2000" b="0" dirty="0">
                <a:solidFill>
                  <a:schemeClr val="tx1"/>
                </a:solidFill>
              </a:rPr>
              <a:t>193 sayılı G.V.K.’</a:t>
            </a:r>
            <a:r>
              <a:rPr lang="tr-TR" altLang="tr-TR" sz="2000" b="0" dirty="0" err="1">
                <a:solidFill>
                  <a:schemeClr val="tx1"/>
                </a:solidFill>
              </a:rPr>
              <a:t>na</a:t>
            </a:r>
            <a:r>
              <a:rPr lang="tr-TR" altLang="tr-TR" sz="2000" b="0" dirty="0">
                <a:solidFill>
                  <a:schemeClr val="tx1"/>
                </a:solidFill>
              </a:rPr>
              <a:t> göre, bir takvim yılına ilişkin gelir vergisi beyannamesi izleyen yılın Mart ayı içinde, 5520 sayılı </a:t>
            </a:r>
            <a:r>
              <a:rPr lang="tr-TR" altLang="tr-TR" sz="2000" b="0" dirty="0" err="1">
                <a:solidFill>
                  <a:schemeClr val="tx1"/>
                </a:solidFill>
              </a:rPr>
              <a:t>KVK’na</a:t>
            </a:r>
            <a:r>
              <a:rPr lang="tr-TR" altLang="tr-TR" sz="2000" b="0" dirty="0">
                <a:solidFill>
                  <a:schemeClr val="tx1"/>
                </a:solidFill>
              </a:rPr>
              <a:t> göre, bir hesap dönemine ilişkin kurumlar vergisi beyannamesi hesap döneminin kapandığı ayı izleyen dördüncü ayın içinde verilecektir. Bu şekilde vergi kanunları, geçmiş yıl hesaplarını kesinleştirmeleri için gelir vergisi mükelleflerine 3 ay kurumlar vergisi mükelleflerine 4 ay süre tanımaktadır. </a:t>
            </a:r>
            <a:r>
              <a:rPr lang="tr-TR" altLang="tr-TR" sz="2000" b="0" u="sng" dirty="0">
                <a:solidFill>
                  <a:schemeClr val="tx1"/>
                </a:solidFill>
              </a:rPr>
              <a:t>Bu zaman zarfında geçmiş yıl tarihini taşıyan kayıtların, kapanan yıl defterlerine yapılması mümkündür.</a:t>
            </a:r>
            <a:r>
              <a:rPr lang="tr-TR" altLang="tr-TR" sz="2000" b="0" dirty="0">
                <a:solidFill>
                  <a:schemeClr val="tx1"/>
                </a:solidFill>
              </a:rPr>
              <a:t> </a:t>
            </a:r>
          </a:p>
          <a:p>
            <a:pPr>
              <a:spcBef>
                <a:spcPts val="0"/>
              </a:spcBef>
              <a:defRPr/>
            </a:pPr>
            <a:endParaRPr lang="tr-TR" altLang="tr-TR" sz="2000" b="0" dirty="0">
              <a:solidFill>
                <a:schemeClr val="tx1"/>
              </a:solidFill>
            </a:endParaRPr>
          </a:p>
          <a:p>
            <a:pPr indent="360363" algn="just">
              <a:spcBef>
                <a:spcPts val="0"/>
              </a:spcBef>
              <a:defRPr/>
            </a:pPr>
            <a:r>
              <a:rPr lang="tr-TR" altLang="tr-TR" sz="2000" b="0" dirty="0">
                <a:solidFill>
                  <a:schemeClr val="tx1"/>
                </a:solidFill>
              </a:rPr>
              <a:t>Geç gelen belgeye yönelik olarak </a:t>
            </a:r>
            <a:r>
              <a:rPr lang="tr-TR" altLang="tr-TR" sz="2400" u="sng" dirty="0">
                <a:solidFill>
                  <a:schemeClr val="tx1"/>
                </a:solidFill>
              </a:rPr>
              <a:t>geçmiş yıl defterlerinde, belgedeki KDV dahil tutar üzerinden gider karşılığı ayrılarak gider kaydı yapılabilir. Yeni yılda ise, söz konusu geç gelen belgeye istinaden gider karşılığı hesabı kapatılır. Bu takdirde gider yazma imkanı sağlanmış fakat KDV indirim hakkından vazgeçilmiş olacaktır. </a:t>
            </a:r>
          </a:p>
          <a:p>
            <a:pPr algn="just"/>
            <a:endParaRPr lang="tr-TR" sz="2000" b="0" dirty="0">
              <a:solidFill>
                <a:schemeClr val="tx1"/>
              </a:solidFill>
              <a:cs typeface="Times New Roman" pitchFamily="18" charset="0"/>
            </a:endParaRPr>
          </a:p>
          <a:p>
            <a:pPr algn="just"/>
            <a:endParaRPr lang="tr-TR" sz="1800" dirty="0">
              <a:solidFill>
                <a:schemeClr val="tx1"/>
              </a:solidFill>
            </a:endParaRPr>
          </a:p>
        </p:txBody>
      </p:sp>
      <p:sp>
        <p:nvSpPr>
          <p:cNvPr id="8" name="Metin kutusu 7"/>
          <p:cNvSpPr txBox="1"/>
          <p:nvPr/>
        </p:nvSpPr>
        <p:spPr>
          <a:xfrm>
            <a:off x="1511598" y="188640"/>
            <a:ext cx="6768752" cy="646331"/>
          </a:xfrm>
          <a:prstGeom prst="rect">
            <a:avLst/>
          </a:prstGeom>
          <a:noFill/>
        </p:spPr>
        <p:txBody>
          <a:bodyPr wrap="square" rtlCol="0">
            <a:spAutoFit/>
          </a:bodyPr>
          <a:lstStyle/>
          <a:p>
            <a:r>
              <a:rPr lang="tr-TR" altLang="tr-TR" sz="3600" i="1" u="sng" dirty="0"/>
              <a:t>GEÇ GELEN FATURALAR:</a:t>
            </a:r>
            <a:endParaRPr lang="tr-TR" sz="3600" dirty="0"/>
          </a:p>
        </p:txBody>
      </p:sp>
    </p:spTree>
    <p:extLst>
      <p:ext uri="{BB962C8B-B14F-4D97-AF65-F5344CB8AC3E}">
        <p14:creationId xmlns:p14="http://schemas.microsoft.com/office/powerpoint/2010/main" val="3600548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728122" y="1196753"/>
            <a:ext cx="7984276" cy="547260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539750" algn="just"/>
            <a:r>
              <a:rPr lang="tr-TR" altLang="tr-TR" sz="2400" b="0" dirty="0">
                <a:solidFill>
                  <a:schemeClr val="tx1"/>
                </a:solidFill>
              </a:rPr>
              <a:t>Geç gelen belgedeki KDV tutarı kapanan yıl itibariyle indirim konusu yaparak kayıtlara almak mümkündür. Ancak</a:t>
            </a:r>
            <a:r>
              <a:rPr lang="tr-TR" altLang="tr-TR" sz="2400" dirty="0">
                <a:solidFill>
                  <a:schemeClr val="tx1"/>
                </a:solidFill>
              </a:rPr>
              <a:t>, </a:t>
            </a:r>
            <a:r>
              <a:rPr lang="tr-TR" altLang="tr-TR" sz="2400" u="sng" dirty="0">
                <a:solidFill>
                  <a:schemeClr val="tx1"/>
                </a:solidFill>
              </a:rPr>
              <a:t>Aralık veya hesap döneminin son ayına ilişkin KDV beyannamesi, bu kayıt dikkate alınmaksızın daha önce verildiğinden, indirim hakkının kullanılabilmesi için Aralık veya hesap döneminin son ayına ilişkin KDV beyannamesinin bu ilave indirimi de içerecek şekilde yeniden düzenlenmesi ve “düzeltme beyannamesi” olarak vergi dairesine verilmesi gerekmektedir. </a:t>
            </a:r>
          </a:p>
          <a:p>
            <a:pPr indent="539750" algn="just"/>
            <a:endParaRPr lang="tr-TR" altLang="tr-TR" sz="2400" u="sng" dirty="0">
              <a:solidFill>
                <a:schemeClr val="tx1"/>
              </a:solidFill>
            </a:endParaRPr>
          </a:p>
          <a:p>
            <a:pPr indent="539750" algn="just"/>
            <a:r>
              <a:rPr lang="tr-TR" altLang="tr-TR" sz="2400" b="0" dirty="0">
                <a:solidFill>
                  <a:schemeClr val="tx1"/>
                </a:solidFill>
              </a:rPr>
              <a:t>Kanuni süre içinde veya kanuni süresi geçtikten sonra kendiliğinden verilen ve </a:t>
            </a:r>
            <a:r>
              <a:rPr lang="tr-TR" altLang="tr-TR" sz="2400" u="sng" dirty="0">
                <a:solidFill>
                  <a:schemeClr val="tx1"/>
                </a:solidFill>
              </a:rPr>
              <a:t>matrah azaltıcı nitelikte olan ek beyannamelerin Mali İdare tarafından incelenmeye </a:t>
            </a:r>
            <a:r>
              <a:rPr lang="tr-TR" altLang="tr-TR" sz="2400" u="sng" dirty="0" err="1">
                <a:solidFill>
                  <a:schemeClr val="tx1"/>
                </a:solidFill>
              </a:rPr>
              <a:t>sevkedilme</a:t>
            </a:r>
            <a:r>
              <a:rPr lang="tr-TR" altLang="tr-TR" sz="2400" u="sng" dirty="0">
                <a:solidFill>
                  <a:schemeClr val="tx1"/>
                </a:solidFill>
              </a:rPr>
              <a:t> riski vardır </a:t>
            </a:r>
            <a:r>
              <a:rPr lang="tr-TR" altLang="tr-TR" sz="2400" dirty="0">
                <a:solidFill>
                  <a:schemeClr val="tx1"/>
                </a:solidFill>
              </a:rPr>
              <a:t>(V.U.K.G.T. Sıra No:238).</a:t>
            </a:r>
          </a:p>
          <a:p>
            <a:pPr indent="539750" algn="just"/>
            <a:endParaRPr lang="tr-TR" sz="2400" b="0" dirty="0">
              <a:solidFill>
                <a:schemeClr val="tx1"/>
              </a:solidFill>
              <a:cs typeface="Times New Roman" pitchFamily="18" charset="0"/>
            </a:endParaRPr>
          </a:p>
          <a:p>
            <a:pPr indent="539750" algn="just"/>
            <a:endParaRPr lang="tr-TR" sz="2400" dirty="0">
              <a:solidFill>
                <a:schemeClr val="tx1"/>
              </a:solidFill>
            </a:endParaRPr>
          </a:p>
        </p:txBody>
      </p:sp>
      <p:sp>
        <p:nvSpPr>
          <p:cNvPr id="8" name="Metin kutusu 7"/>
          <p:cNvSpPr txBox="1"/>
          <p:nvPr/>
        </p:nvSpPr>
        <p:spPr>
          <a:xfrm>
            <a:off x="1511598" y="188640"/>
            <a:ext cx="6768752" cy="646331"/>
          </a:xfrm>
          <a:prstGeom prst="rect">
            <a:avLst/>
          </a:prstGeom>
          <a:noFill/>
        </p:spPr>
        <p:txBody>
          <a:bodyPr wrap="square" rtlCol="0">
            <a:spAutoFit/>
          </a:bodyPr>
          <a:lstStyle/>
          <a:p>
            <a:r>
              <a:rPr lang="tr-TR" altLang="tr-TR" sz="3600" i="1" u="sng" dirty="0"/>
              <a:t>GEÇ GELEN FATURALAR:</a:t>
            </a:r>
            <a:endParaRPr lang="tr-TR" sz="3600" dirty="0"/>
          </a:p>
        </p:txBody>
      </p:sp>
    </p:spTree>
    <p:extLst>
      <p:ext uri="{BB962C8B-B14F-4D97-AF65-F5344CB8AC3E}">
        <p14:creationId xmlns:p14="http://schemas.microsoft.com/office/powerpoint/2010/main" val="4266524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950622" y="1065961"/>
            <a:ext cx="7678042" cy="466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35956" eaLnBrk="1" hangingPunct="1">
              <a:spcBef>
                <a:spcPts val="614"/>
              </a:spcBef>
              <a:spcAft>
                <a:spcPts val="1228"/>
              </a:spcAft>
              <a:buNone/>
            </a:pPr>
            <a:r>
              <a:rPr lang="tr-TR" altLang="tr-TR" sz="2457">
                <a:ea typeface="Calibri" panose="020F0502020204030204" pitchFamily="34" charset="0"/>
                <a:cs typeface="Times New Roman" panose="02020603050405020304" pitchFamily="18" charset="0"/>
              </a:rPr>
              <a:t>	BU VERİLERİN KAYNAKLARI</a:t>
            </a:r>
            <a:endParaRPr lang="tr-TR" altLang="tr-TR" sz="2457" b="0">
              <a:latin typeface="Arial" panose="020B0604020202020204" pitchFamily="34" charset="0"/>
              <a:ea typeface="Calibri" panose="020F0502020204030204" pitchFamily="34" charset="0"/>
              <a:cs typeface="Arial" panose="020B0604020202020204" pitchFamily="34" charset="0"/>
            </a:endParaRPr>
          </a:p>
          <a:p>
            <a:pPr defTabSz="935956">
              <a:spcBef>
                <a:spcPts val="614"/>
              </a:spcBef>
              <a:spcAft>
                <a:spcPts val="1228"/>
              </a:spcAft>
              <a:buNone/>
            </a:pPr>
            <a:r>
              <a:rPr lang="tr-TR" altLang="tr-TR" sz="2457" b="0">
                <a:ea typeface="Calibri" panose="020F0502020204030204" pitchFamily="34" charset="0"/>
                <a:cs typeface="Times New Roman" panose="02020603050405020304" pitchFamily="18" charset="0"/>
              </a:rPr>
              <a:t>	1. Vergi Dairesi</a:t>
            </a:r>
            <a:endParaRPr lang="tr-TR" altLang="tr-TR" sz="2457" b="0">
              <a:cs typeface="Arial" panose="020B0604020202020204" pitchFamily="34" charset="0"/>
            </a:endParaRPr>
          </a:p>
          <a:p>
            <a:pPr defTabSz="935956">
              <a:spcBef>
                <a:spcPts val="614"/>
              </a:spcBef>
              <a:spcAft>
                <a:spcPts val="1228"/>
              </a:spcAft>
              <a:buNone/>
            </a:pPr>
            <a:r>
              <a:rPr lang="tr-TR" altLang="tr-TR" sz="2457" b="0">
                <a:ea typeface="Calibri" panose="020F0502020204030204" pitchFamily="34" charset="0"/>
                <a:cs typeface="Calibri" panose="020F0502020204030204" pitchFamily="34" charset="0"/>
              </a:rPr>
              <a:t>	2. Bankalar ( pos cihazlarıyla yapılan satışlar vb.)</a:t>
            </a:r>
            <a:endParaRPr lang="tr-TR" altLang="tr-TR" sz="2457" b="0">
              <a:cs typeface="Arial" panose="020B0604020202020204" pitchFamily="34" charset="0"/>
            </a:endParaRPr>
          </a:p>
          <a:p>
            <a:pPr defTabSz="935956">
              <a:spcBef>
                <a:spcPts val="614"/>
              </a:spcBef>
              <a:spcAft>
                <a:spcPts val="1228"/>
              </a:spcAft>
              <a:buNone/>
            </a:pPr>
            <a:r>
              <a:rPr lang="tr-TR" altLang="tr-TR" sz="2457" b="0">
                <a:ea typeface="Calibri" panose="020F0502020204030204" pitchFamily="34" charset="0"/>
                <a:cs typeface="Calibri" panose="020F0502020204030204" pitchFamily="34" charset="0"/>
              </a:rPr>
              <a:t>	3. Sosyal Güvenlik Kurumu</a:t>
            </a:r>
            <a:endParaRPr lang="tr-TR" altLang="tr-TR" sz="2457" b="0">
              <a:cs typeface="Arial" panose="020B0604020202020204" pitchFamily="34" charset="0"/>
            </a:endParaRPr>
          </a:p>
          <a:p>
            <a:pPr defTabSz="935956">
              <a:spcBef>
                <a:spcPts val="614"/>
              </a:spcBef>
              <a:spcAft>
                <a:spcPts val="1228"/>
              </a:spcAft>
              <a:buNone/>
            </a:pPr>
            <a:r>
              <a:rPr lang="tr-TR" altLang="tr-TR" sz="2457" b="0">
                <a:ea typeface="Calibri" panose="020F0502020204030204" pitchFamily="34" charset="0"/>
                <a:cs typeface="Calibri" panose="020F0502020204030204" pitchFamily="34" charset="0"/>
              </a:rPr>
              <a:t>	4. Tapu İdareleri ( gayrımenkul alım-satımları vb.)</a:t>
            </a:r>
            <a:endParaRPr lang="tr-TR" altLang="tr-TR" sz="2457" b="0">
              <a:cs typeface="Arial" panose="020B0604020202020204" pitchFamily="34" charset="0"/>
            </a:endParaRPr>
          </a:p>
          <a:p>
            <a:pPr defTabSz="935956">
              <a:spcBef>
                <a:spcPts val="614"/>
              </a:spcBef>
              <a:spcAft>
                <a:spcPts val="1228"/>
              </a:spcAft>
              <a:buNone/>
            </a:pPr>
            <a:r>
              <a:rPr lang="tr-TR" altLang="tr-TR" sz="2457" b="0">
                <a:ea typeface="Calibri" panose="020F0502020204030204" pitchFamily="34" charset="0"/>
                <a:cs typeface="Calibri" panose="020F0502020204030204" pitchFamily="34" charset="0"/>
              </a:rPr>
              <a:t>	5. Gümrük İdaresi</a:t>
            </a:r>
          </a:p>
          <a:p>
            <a:pPr defTabSz="935956">
              <a:spcBef>
                <a:spcPts val="614"/>
              </a:spcBef>
              <a:spcAft>
                <a:spcPts val="1228"/>
              </a:spcAft>
              <a:buNone/>
            </a:pPr>
            <a:r>
              <a:rPr lang="tr-TR" altLang="tr-TR" sz="2457" b="0">
                <a:cs typeface="Arial" panose="020B0604020202020204" pitchFamily="34" charset="0"/>
              </a:rPr>
              <a:t>             6. Noterler</a:t>
            </a:r>
          </a:p>
          <a:p>
            <a:pPr defTabSz="935956">
              <a:spcBef>
                <a:spcPct val="0"/>
              </a:spcBef>
              <a:buNone/>
            </a:pPr>
            <a:endParaRPr lang="tr-TR" altLang="tr-TR" sz="1842" b="0">
              <a:latin typeface="Arial" panose="020B0604020202020204" pitchFamily="34" charset="0"/>
              <a:cs typeface="Arial" panose="020B0604020202020204" pitchFamily="34" charset="0"/>
            </a:endParaRPr>
          </a:p>
        </p:txBody>
      </p:sp>
      <p:sp>
        <p:nvSpPr>
          <p:cNvPr id="49155" name="2 Dikdörtgen"/>
          <p:cNvSpPr>
            <a:spLocks noChangeArrowheads="1"/>
          </p:cNvSpPr>
          <p:nvPr/>
        </p:nvSpPr>
        <p:spPr bwMode="auto">
          <a:xfrm>
            <a:off x="1142363" y="-35460"/>
            <a:ext cx="7591919" cy="112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35956" eaLnBrk="1" hangingPunct="1">
              <a:spcBef>
                <a:spcPct val="0"/>
              </a:spcBef>
              <a:buNone/>
            </a:pPr>
            <a:r>
              <a:rPr lang="tr-TR" altLang="tr-TR" sz="3276">
                <a:ea typeface="Calibri" panose="020F0502020204030204" pitchFamily="34" charset="0"/>
                <a:cs typeface="Times New Roman" panose="02020603050405020304" pitchFamily="18" charset="0"/>
              </a:rPr>
              <a:t>VDK- RAS'TAKİ VERİLER VE</a:t>
            </a:r>
            <a:br>
              <a:rPr lang="tr-TR" altLang="tr-TR" sz="3276">
                <a:ea typeface="Calibri" panose="020F0502020204030204" pitchFamily="34" charset="0"/>
                <a:cs typeface="Times New Roman" panose="02020603050405020304" pitchFamily="18" charset="0"/>
              </a:rPr>
            </a:br>
            <a:r>
              <a:rPr lang="tr-TR" altLang="tr-TR" sz="3276">
                <a:ea typeface="Calibri" panose="020F0502020204030204" pitchFamily="34" charset="0"/>
                <a:cs typeface="Times New Roman" panose="02020603050405020304" pitchFamily="18" charset="0"/>
              </a:rPr>
              <a:t>KAYNAKLARI</a:t>
            </a:r>
          </a:p>
        </p:txBody>
      </p:sp>
    </p:spTree>
  </p:cSld>
  <p:clrMapOvr>
    <a:masterClrMapping/>
  </p:clrMapOvr>
  <p:transition advClick="0" advTm="4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728122" y="1196753"/>
            <a:ext cx="7984276" cy="547260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719138" algn="just"/>
            <a:r>
              <a:rPr lang="tr-TR" altLang="tr-TR" sz="2400" u="sng" dirty="0">
                <a:solidFill>
                  <a:schemeClr val="tx1"/>
                </a:solidFill>
              </a:rPr>
              <a:t>Matrah ve/veya vergiyi azaltıcı ya da sonraki döneme devredilen vergiyi artırıcı mahiyetteki beyannameler;</a:t>
            </a:r>
            <a:r>
              <a:rPr lang="tr-TR" altLang="tr-TR" sz="2400" dirty="0">
                <a:solidFill>
                  <a:schemeClr val="tx1"/>
                </a:solidFill>
              </a:rPr>
              <a:t> </a:t>
            </a:r>
            <a:r>
              <a:rPr lang="tr-TR" altLang="tr-TR" sz="2400" b="0" dirty="0">
                <a:solidFill>
                  <a:schemeClr val="tx1"/>
                </a:solidFill>
              </a:rPr>
              <a:t>yapılan düzeltmenin mükellef tarafından haklı bir nedene veya bir hataya dayandığının belgelendirilmesi ya da mükellefçe verilen yazılı </a:t>
            </a:r>
            <a:r>
              <a:rPr lang="tr-TR" altLang="tr-TR" sz="2400" u="sng" dirty="0">
                <a:solidFill>
                  <a:schemeClr val="tx1"/>
                </a:solidFill>
              </a:rPr>
              <a:t>izahatın vergi dairesi müdürünce yeterli görülmesi halinde miktarına bakılmaksızın kabul edilecek ve bu düzeltme beyannameleri incelemeye sevk edilmeyecektir </a:t>
            </a:r>
            <a:r>
              <a:rPr lang="tr-TR" altLang="tr-TR" sz="2400" b="0" dirty="0">
                <a:solidFill>
                  <a:schemeClr val="tx1"/>
                </a:solidFill>
              </a:rPr>
              <a:t>(2002/8 No.lu Vergi Denetimi ve Koordinasyonu İç Genelgesi).</a:t>
            </a:r>
            <a:endParaRPr lang="tr-TR" altLang="tr-TR" sz="2400" dirty="0">
              <a:solidFill>
                <a:schemeClr val="tx1"/>
              </a:solidFill>
            </a:endParaRPr>
          </a:p>
          <a:p>
            <a:pPr indent="719138" algn="just"/>
            <a:endParaRPr lang="tr-TR" altLang="tr-TR" sz="2400" dirty="0">
              <a:solidFill>
                <a:schemeClr val="tx1"/>
              </a:solidFill>
            </a:endParaRPr>
          </a:p>
          <a:p>
            <a:pPr indent="719138" algn="just"/>
            <a:r>
              <a:rPr lang="tr-TR" altLang="tr-TR" sz="2400" b="0" dirty="0">
                <a:solidFill>
                  <a:schemeClr val="tx1"/>
                </a:solidFill>
              </a:rPr>
              <a:t>İç Genelge böyle olmakla beraber, </a:t>
            </a:r>
            <a:r>
              <a:rPr lang="tr-TR" altLang="tr-TR" sz="2400" u="sng" dirty="0">
                <a:solidFill>
                  <a:schemeClr val="tx1"/>
                </a:solidFill>
              </a:rPr>
              <a:t>Hazine aleyhine olan düzeltme talepleri çoğu zaman incelemeye sevk edilmektedir.</a:t>
            </a:r>
          </a:p>
          <a:p>
            <a:pPr indent="719138" algn="just"/>
            <a:endParaRPr lang="tr-TR" sz="2400" dirty="0">
              <a:solidFill>
                <a:schemeClr val="tx1"/>
              </a:solidFill>
              <a:cs typeface="Times New Roman" pitchFamily="18" charset="0"/>
            </a:endParaRPr>
          </a:p>
          <a:p>
            <a:pPr indent="719138" algn="just"/>
            <a:endParaRPr lang="tr-TR" sz="2400" dirty="0">
              <a:solidFill>
                <a:schemeClr val="tx1"/>
              </a:solidFill>
            </a:endParaRPr>
          </a:p>
        </p:txBody>
      </p:sp>
      <p:sp>
        <p:nvSpPr>
          <p:cNvPr id="8" name="Metin kutusu 7"/>
          <p:cNvSpPr txBox="1"/>
          <p:nvPr/>
        </p:nvSpPr>
        <p:spPr>
          <a:xfrm>
            <a:off x="1511598" y="188640"/>
            <a:ext cx="6768752" cy="646331"/>
          </a:xfrm>
          <a:prstGeom prst="rect">
            <a:avLst/>
          </a:prstGeom>
          <a:noFill/>
        </p:spPr>
        <p:txBody>
          <a:bodyPr wrap="square" rtlCol="0">
            <a:spAutoFit/>
          </a:bodyPr>
          <a:lstStyle/>
          <a:p>
            <a:r>
              <a:rPr lang="tr-TR" altLang="tr-TR" sz="3600" i="1" u="sng" dirty="0"/>
              <a:t>GEÇ GELEN FATURALAR:</a:t>
            </a:r>
            <a:endParaRPr lang="tr-TR" sz="3600" dirty="0"/>
          </a:p>
        </p:txBody>
      </p:sp>
    </p:spTree>
    <p:extLst>
      <p:ext uri="{BB962C8B-B14F-4D97-AF65-F5344CB8AC3E}">
        <p14:creationId xmlns:p14="http://schemas.microsoft.com/office/powerpoint/2010/main" val="105069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Başlık 1"/>
          <p:cNvSpPr>
            <a:spLocks noGrp="1"/>
          </p:cNvSpPr>
          <p:nvPr>
            <p:ph type="ctrTitle"/>
          </p:nvPr>
        </p:nvSpPr>
        <p:spPr>
          <a:xfrm>
            <a:off x="701993" y="1807267"/>
            <a:ext cx="7955915" cy="3392964"/>
          </a:xfrm>
        </p:spPr>
        <p:txBody>
          <a:bodyPr/>
          <a:lstStyle/>
          <a:p>
            <a:pPr eaLnBrk="1" hangingPunct="1"/>
            <a:r>
              <a:rPr lang="tr-TR" altLang="tr-TR" b="1" smtClean="0"/>
              <a:t>KISA VADELİ YABANCI KAYNAKLAR, UZUN VADELİ YABANCI KAYNAKLAR VE ÖZKAYNAKLAR</a:t>
            </a:r>
          </a:p>
        </p:txBody>
      </p:sp>
      <p:sp>
        <p:nvSpPr>
          <p:cNvPr id="4" name="Veri Yer Tutucusu 3"/>
          <p:cNvSpPr>
            <a:spLocks noGrp="1"/>
          </p:cNvSpPr>
          <p:nvPr>
            <p:ph type="dt" sz="quarter" idx="10"/>
          </p:nvPr>
        </p:nvSpPr>
        <p:spPr/>
        <p:txBody>
          <a:bodyPr/>
          <a:lstStyle/>
          <a:p>
            <a:pPr>
              <a:defRPr/>
            </a:pPr>
            <a:fld id="{D0CCAD00-98F1-4E8B-9268-7284DD2CB608}" type="datetime1">
              <a:rPr lang="tr-TR"/>
              <a:pPr>
                <a:defRPr/>
              </a:pPr>
              <a:t>20.11.2015</a:t>
            </a:fld>
            <a:endParaRPr lang="tr-TR"/>
          </a:p>
        </p:txBody>
      </p:sp>
      <p:sp>
        <p:nvSpPr>
          <p:cNvPr id="160772"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253DD191-1CAD-44E7-84CD-048F6C93371F}" type="slidenum">
              <a:rPr lang="tr-TR" altLang="tr-TR" sz="1228">
                <a:solidFill>
                  <a:srgbClr val="898989"/>
                </a:solidFill>
              </a:rPr>
              <a:pPr>
                <a:spcBef>
                  <a:spcPct val="0"/>
                </a:spcBef>
                <a:buFontTx/>
                <a:buNone/>
              </a:pPr>
              <a:t>81</a:t>
            </a:fld>
            <a:endParaRPr lang="tr-TR" altLang="tr-TR" sz="1228">
              <a:solidFill>
                <a:srgbClr val="898989"/>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Başlık 7"/>
          <p:cNvSpPr>
            <a:spLocks noGrp="1"/>
          </p:cNvSpPr>
          <p:nvPr>
            <p:ph type="title"/>
          </p:nvPr>
        </p:nvSpPr>
        <p:spPr>
          <a:xfrm>
            <a:off x="1067615" y="200161"/>
            <a:ext cx="7824291" cy="648368"/>
          </a:xfrm>
        </p:spPr>
        <p:txBody>
          <a:bodyPr/>
          <a:lstStyle/>
          <a:p>
            <a:pPr eaLnBrk="1" hangingPunct="1"/>
            <a:r>
              <a:rPr lang="tr-TR" altLang="tr-TR" sz="3685"/>
              <a:t>HESAP İNCELEMELERİ</a:t>
            </a:r>
          </a:p>
        </p:txBody>
      </p:sp>
      <p:sp>
        <p:nvSpPr>
          <p:cNvPr id="10" name="Metin Yer Tutucusu 9"/>
          <p:cNvSpPr>
            <a:spLocks noGrp="1"/>
          </p:cNvSpPr>
          <p:nvPr>
            <p:ph sz="half" idx="1"/>
          </p:nvPr>
        </p:nvSpPr>
        <p:spPr>
          <a:xfrm>
            <a:off x="1067617" y="1513147"/>
            <a:ext cx="7572774" cy="2313975"/>
          </a:xfrm>
        </p:spPr>
        <p:txBody>
          <a:bodyPr rtlCol="0">
            <a:normAutofit fontScale="77500" lnSpcReduction="20000"/>
          </a:bodyPr>
          <a:lstStyle/>
          <a:p>
            <a:pPr marL="0" indent="0" algn="just" eaLnBrk="1" fontAlgn="auto" hangingPunct="1">
              <a:spcAft>
                <a:spcPts val="0"/>
              </a:spcAft>
              <a:buNone/>
              <a:defRPr/>
            </a:pPr>
            <a:r>
              <a:rPr lang="tr-TR" altLang="tr-TR" sz="2457" b="1" dirty="0"/>
              <a:t>BANKA KREDİLERİ FAİZ TAHAKKUKU</a:t>
            </a:r>
          </a:p>
          <a:p>
            <a:pPr marL="0" indent="0" algn="just" eaLnBrk="1" fontAlgn="auto" hangingPunct="1">
              <a:spcAft>
                <a:spcPts val="0"/>
              </a:spcAft>
              <a:buNone/>
              <a:defRPr/>
            </a:pPr>
            <a:r>
              <a:rPr lang="tr-TR" altLang="tr-TR" sz="2600" dirty="0"/>
              <a:t>Örnek 1</a:t>
            </a:r>
            <a:endParaRPr lang="tr-TR" sz="2600" dirty="0"/>
          </a:p>
          <a:p>
            <a:pPr marL="0" indent="0" algn="just" eaLnBrk="1" fontAlgn="auto" hangingPunct="1">
              <a:spcAft>
                <a:spcPts val="0"/>
              </a:spcAft>
              <a:buNone/>
              <a:defRPr/>
            </a:pPr>
            <a:r>
              <a:rPr lang="tr-TR" sz="2600" dirty="0"/>
              <a:t>ABC </a:t>
            </a:r>
            <a:r>
              <a:rPr lang="tr-TR" sz="2600" dirty="0" err="1"/>
              <a:t>Ltd</a:t>
            </a:r>
            <a:r>
              <a:rPr lang="tr-TR" sz="2600" dirty="0"/>
              <a:t> 01.10.2015’te yıllık %15 faizle bir yıl vadeli, vade sonunda faiz ödemeli 100.000 TL kredi kullanmıştır. Buna göre değerleme günü olan 31.12.2015 tarihindeki faiz hesaplanıp tahakkuk işlemi yapılması gerekir.</a:t>
            </a:r>
          </a:p>
          <a:p>
            <a:pPr marL="0" indent="0" algn="just" eaLnBrk="1" fontAlgn="auto" hangingPunct="1">
              <a:spcAft>
                <a:spcPts val="0"/>
              </a:spcAft>
              <a:buNone/>
              <a:defRPr/>
            </a:pPr>
            <a:r>
              <a:rPr lang="tr-TR" sz="2600" dirty="0"/>
              <a:t>100.000*(0,15/365)*92 gün = 3.780,82 TL 2015 dönemine isabet eden faiz gideridir.</a:t>
            </a:r>
          </a:p>
        </p:txBody>
      </p:sp>
      <p:graphicFrame>
        <p:nvGraphicFramePr>
          <p:cNvPr id="3" name="İçerik Yer Tutucusu 2"/>
          <p:cNvGraphicFramePr>
            <a:graphicFrameLocks noGrp="1"/>
          </p:cNvGraphicFramePr>
          <p:nvPr>
            <p:ph sz="half" idx="2"/>
            <p:extLst>
              <p:ext uri="{D42A27DB-BD31-4B8C-83A1-F6EECF244321}">
                <p14:modId xmlns:p14="http://schemas.microsoft.com/office/powerpoint/2010/main" val="3612488217"/>
              </p:ext>
            </p:extLst>
          </p:nvPr>
        </p:nvGraphicFramePr>
        <p:xfrm>
          <a:off x="719510" y="3870998"/>
          <a:ext cx="7920881" cy="2554474"/>
        </p:xfrm>
        <a:graphic>
          <a:graphicData uri="http://schemas.openxmlformats.org/drawingml/2006/table">
            <a:tbl>
              <a:tblPr firstRow="1" firstCol="1" bandRow="1">
                <a:tableStyleId>{5C22544A-7EE6-4342-B048-85BDC9FD1C3A}</a:tableStyleId>
              </a:tblPr>
              <a:tblGrid>
                <a:gridCol w="502487"/>
                <a:gridCol w="1376224"/>
                <a:gridCol w="268386"/>
                <a:gridCol w="2281290"/>
                <a:gridCol w="1206959"/>
                <a:gridCol w="1073550"/>
                <a:gridCol w="1211985"/>
              </a:tblGrid>
              <a:tr h="255447">
                <a:tc rowSpan="2">
                  <a:txBody>
                    <a:bodyPr/>
                    <a:lstStyle/>
                    <a:p>
                      <a:pPr algn="ctr">
                        <a:spcAft>
                          <a:spcPts val="0"/>
                        </a:spcAft>
                      </a:pPr>
                      <a:endParaRPr lang="tr-TR" sz="1600" dirty="0" smtClean="0">
                        <a:solidFill>
                          <a:schemeClr val="tx1"/>
                        </a:solidFill>
                        <a:effectLst/>
                        <a:latin typeface="+mn-lt"/>
                        <a:ea typeface="+mn-ea"/>
                      </a:endParaRPr>
                    </a:p>
                    <a:p>
                      <a:pPr algn="ctr">
                        <a:spcAft>
                          <a:spcPts val="0"/>
                        </a:spcAft>
                      </a:pPr>
                      <a:r>
                        <a:rPr lang="tr-TR" sz="1600" dirty="0" smtClean="0">
                          <a:solidFill>
                            <a:schemeClr val="tx1"/>
                          </a:solidFill>
                          <a:effectLst/>
                          <a:latin typeface="+mn-lt"/>
                          <a:ea typeface="+mn-ea"/>
                        </a:rPr>
                        <a:t>1</a:t>
                      </a:r>
                      <a:endParaRPr lang="tr-TR" sz="1600" dirty="0">
                        <a:solidFill>
                          <a:schemeClr val="tx1"/>
                        </a:solidFill>
                        <a:effectLst/>
                        <a:latin typeface="Times New Roman"/>
                        <a:ea typeface="Times New Roman"/>
                      </a:endParaRPr>
                    </a:p>
                  </a:txBody>
                  <a:tcPr marL="34446" marR="34446" marT="0" marB="0" anchor="ctr">
                    <a:noFill/>
                  </a:tcPr>
                </a:tc>
                <a:tc gridSpan="2">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46" marR="34446" marT="0" marB="0">
                    <a:lnB w="12700" cap="flat" cmpd="sng" algn="ctr">
                      <a:solidFill>
                        <a:schemeClr val="tx1"/>
                      </a:solidFill>
                      <a:prstDash val="solid"/>
                      <a:round/>
                      <a:headEnd type="none" w="med" len="med"/>
                      <a:tailEnd type="none" w="med" len="med"/>
                    </a:lnB>
                    <a:noFill/>
                  </a:tcPr>
                </a:tc>
                <a:tc hMerge="1">
                  <a:txBody>
                    <a:bodyPr/>
                    <a:lstStyle/>
                    <a:p>
                      <a:endParaRPr lang="tr-TR"/>
                    </a:p>
                  </a:txBody>
                  <a:tcPr/>
                </a:tc>
                <a:tc rowSpan="2">
                  <a:txBody>
                    <a:bodyPr/>
                    <a:lstStyle/>
                    <a:p>
                      <a:pPr algn="ctr">
                        <a:spcAft>
                          <a:spcPts val="0"/>
                        </a:spcAft>
                      </a:pPr>
                      <a:r>
                        <a:rPr lang="tr-TR" sz="1600" dirty="0" smtClean="0">
                          <a:solidFill>
                            <a:schemeClr val="tx1"/>
                          </a:solidFill>
                          <a:effectLst/>
                        </a:rPr>
                        <a:t>31/12/2015</a:t>
                      </a:r>
                      <a:endParaRPr lang="tr-TR" sz="1600" dirty="0">
                        <a:solidFill>
                          <a:schemeClr val="tx1"/>
                        </a:solidFill>
                        <a:effectLst/>
                        <a:latin typeface="Times New Roman"/>
                        <a:ea typeface="Times New Roman"/>
                      </a:endParaRPr>
                    </a:p>
                  </a:txBody>
                  <a:tcPr marL="34446" marR="34446" marT="0" marB="0" anchor="ctr">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B w="12700" cap="flat" cmpd="sng" algn="ctr">
                      <a:solidFill>
                        <a:schemeClr val="tx1"/>
                      </a:solidFill>
                      <a:prstDash val="solid"/>
                      <a:round/>
                      <a:headEnd type="none" w="med" len="med"/>
                      <a:tailEnd type="none" w="med" len="med"/>
                    </a:lnB>
                    <a:noFill/>
                  </a:tcPr>
                </a:tc>
                <a:tc>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46" marR="34446" marT="0" marB="0">
                    <a:noFill/>
                  </a:tcPr>
                </a:tc>
                <a:tc>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46" marR="34446" marT="0" marB="0">
                    <a:noFill/>
                  </a:tcPr>
                </a:tc>
              </a:tr>
              <a:tr h="255447">
                <a:tc vMerge="1">
                  <a:txBody>
                    <a:bodyPr/>
                    <a:lstStyle/>
                    <a:p>
                      <a:endParaRPr lang="tr-TR"/>
                    </a:p>
                  </a:txBody>
                  <a:tcPr/>
                </a:tc>
                <a:tc gridSpan="2">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hMerge="1">
                  <a:txBody>
                    <a:bodyPr/>
                    <a:lstStyle/>
                    <a:p>
                      <a:endParaRPr lang="tr-TR"/>
                    </a:p>
                  </a:txBody>
                  <a:tcPr/>
                </a:tc>
                <a:tc vMerge="1">
                  <a:txBody>
                    <a:bodyPr/>
                    <a:lstStyle/>
                    <a:p>
                      <a:endParaRPr lang="tr-TR"/>
                    </a:p>
                  </a:txBody>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510896">
                <a:tc>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R w="12700" cap="flat" cmpd="sng" algn="ctr">
                      <a:solidFill>
                        <a:schemeClr val="tx1"/>
                      </a:solidFill>
                      <a:prstDash val="solid"/>
                      <a:round/>
                      <a:headEnd type="none" w="med" len="med"/>
                      <a:tailEnd type="none" w="med" len="med"/>
                    </a:lnR>
                    <a:noFill/>
                  </a:tcPr>
                </a:tc>
                <a:tc gridSpan="4">
                  <a:txBody>
                    <a:bodyPr/>
                    <a:lstStyle/>
                    <a:p>
                      <a:pPr algn="just">
                        <a:spcAft>
                          <a:spcPts val="0"/>
                        </a:spcAft>
                      </a:pPr>
                      <a:r>
                        <a:rPr lang="tr-TR" sz="1600" dirty="0" smtClean="0">
                          <a:solidFill>
                            <a:schemeClr val="tx1"/>
                          </a:solidFill>
                          <a:effectLst/>
                        </a:rPr>
                        <a:t>780 FİNANSMAN GİDERLERİ</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r">
                        <a:spcAft>
                          <a:spcPts val="0"/>
                        </a:spcAft>
                      </a:pPr>
                      <a:r>
                        <a:rPr lang="tr-TR" sz="1600" dirty="0" smtClean="0">
                          <a:solidFill>
                            <a:schemeClr val="tx1"/>
                          </a:solidFill>
                          <a:effectLst/>
                        </a:rPr>
                        <a:t>3.780,82</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55447">
                <a:tc>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R w="12700" cap="flat" cmpd="sng" algn="ctr">
                      <a:solidFill>
                        <a:schemeClr val="tx1"/>
                      </a:solidFill>
                      <a:prstDash val="solid"/>
                      <a:round/>
                      <a:headEnd type="none" w="med" len="med"/>
                      <a:tailEnd type="none" w="med" len="med"/>
                    </a:lnR>
                    <a:noFill/>
                  </a:tcPr>
                </a:tc>
                <a:tc gridSpan="4">
                  <a:txBody>
                    <a:bodyPr/>
                    <a:lstStyle/>
                    <a:p>
                      <a:pPr algn="just">
                        <a:spcAft>
                          <a:spcPts val="0"/>
                        </a:spcAft>
                      </a:pP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r">
                        <a:spcAft>
                          <a:spcPts val="0"/>
                        </a:spcAft>
                      </a:pP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510896">
                <a:tc>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noFill/>
                  </a:tcPr>
                </a:tc>
                <a:tc gridSpan="3">
                  <a:txBody>
                    <a:bodyPr/>
                    <a:lstStyle/>
                    <a:p>
                      <a:pPr algn="just">
                        <a:spcAft>
                          <a:spcPts val="0"/>
                        </a:spcAft>
                      </a:pPr>
                      <a:r>
                        <a:rPr lang="tr-TR" sz="1600" kern="1200" dirty="0" smtClean="0">
                          <a:solidFill>
                            <a:schemeClr val="dk1"/>
                          </a:solidFill>
                          <a:effectLst/>
                          <a:latin typeface="+mn-lt"/>
                          <a:ea typeface="+mn-ea"/>
                          <a:cs typeface="+mn-cs"/>
                        </a:rPr>
                        <a:t>381 GİDER TAHAKKUKLARI</a:t>
                      </a:r>
                      <a:endParaRPr lang="tr-TR" sz="1600" dirty="0">
                        <a:solidFill>
                          <a:schemeClr val="tx1"/>
                        </a:solidFill>
                        <a:effectLst/>
                        <a:latin typeface="Times New Roman"/>
                        <a:ea typeface="Times New Roman"/>
                      </a:endParaRPr>
                    </a:p>
                  </a:txBody>
                  <a:tcPr marL="34446" marR="34446" marT="0" marB="0">
                    <a:lnR w="12700" cap="flat" cmpd="sng" algn="ctr">
                      <a:solidFill>
                        <a:schemeClr val="tx1"/>
                      </a:solidFill>
                      <a:prstDash val="solid"/>
                      <a:round/>
                      <a:headEnd type="none" w="med" len="med"/>
                      <a:tailEnd type="none" w="med" len="med"/>
                    </a:lnR>
                    <a:noFill/>
                  </a:tcPr>
                </a:tc>
                <a:tc hMerge="1">
                  <a:txBody>
                    <a:bodyPr/>
                    <a:lstStyle/>
                    <a:p>
                      <a:endParaRPr lang="tr-TR"/>
                    </a:p>
                  </a:txBody>
                  <a:tcPr/>
                </a:tc>
                <a:tc hMerge="1">
                  <a:txBody>
                    <a:bodyPr/>
                    <a:lstStyle/>
                    <a:p>
                      <a:endParaRPr lang="tr-TR"/>
                    </a:p>
                  </a:txBody>
                  <a:tcPr/>
                </a:tc>
                <a:tc>
                  <a:txBody>
                    <a:bodyPr/>
                    <a:lstStyle/>
                    <a:p>
                      <a:pPr algn="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600" dirty="0" smtClean="0">
                          <a:solidFill>
                            <a:schemeClr val="tx1"/>
                          </a:solidFill>
                          <a:effectLst/>
                        </a:rPr>
                        <a:t>3.780,82</a:t>
                      </a:r>
                      <a:endParaRPr lang="tr-TR" sz="1600" dirty="0">
                        <a:effectLst/>
                        <a:latin typeface="Times New Roman"/>
                        <a:ea typeface="Times New Roman"/>
                      </a:endParaRPr>
                    </a:p>
                  </a:txBody>
                  <a:tcPr marL="70215" marR="702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55447">
                <a:tc>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R w="12700" cap="flat" cmpd="sng" algn="ctr">
                      <a:solidFill>
                        <a:schemeClr val="tx1"/>
                      </a:solidFill>
                      <a:prstDash val="solid"/>
                      <a:round/>
                      <a:headEnd type="none" w="med" len="med"/>
                      <a:tailEnd type="none" w="med" len="med"/>
                    </a:lnR>
                    <a:noFill/>
                  </a:tcPr>
                </a:tc>
                <a:tc gridSpan="4">
                  <a:txBody>
                    <a:bodyPr/>
                    <a:lstStyle/>
                    <a:p>
                      <a:pPr algn="just">
                        <a:spcAft>
                          <a:spcPts val="0"/>
                        </a:spcAft>
                      </a:pPr>
                      <a:r>
                        <a:rPr lang="tr-TR" sz="1600" dirty="0" smtClean="0">
                          <a:solidFill>
                            <a:schemeClr val="tx1"/>
                          </a:solidFill>
                          <a:effectLst/>
                        </a:rPr>
                        <a:t>Dönem</a:t>
                      </a:r>
                      <a:r>
                        <a:rPr lang="tr-TR" sz="1600" baseline="0" dirty="0" smtClean="0">
                          <a:solidFill>
                            <a:schemeClr val="tx1"/>
                          </a:solidFill>
                          <a:effectLst/>
                        </a:rPr>
                        <a:t> düşen faiz gideri tahakkuku</a:t>
                      </a:r>
                      <a:r>
                        <a:rPr lang="tr-TR" sz="1600" dirty="0" smtClean="0">
                          <a:solidFill>
                            <a:schemeClr val="tx1"/>
                          </a:solidFill>
                          <a:effectLst/>
                        </a:rPr>
                        <a:t> kaydı</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55447">
                <a:tc rowSpan="2">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nchor="ctr">
                    <a:lnR w="12700" cap="flat" cmpd="sng" algn="ctr">
                      <a:solidFill>
                        <a:schemeClr val="tx1"/>
                      </a:solidFill>
                      <a:prstDash val="solid"/>
                      <a:round/>
                      <a:headEnd type="none" w="med" len="med"/>
                      <a:tailEnd type="none" w="med" len="med"/>
                    </a:lnR>
                    <a:noFill/>
                  </a:tcPr>
                </a:tc>
                <a:tc gridSpan="2">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rowSpan="2">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nchor="ctr">
                    <a:lnT w="12700" cmpd="sng">
                      <a:noFill/>
                    </a:lnT>
                    <a:lnB w="12700" cap="flat" cmpd="sng" algn="ctr">
                      <a:noFill/>
                      <a:prstDash val="solid"/>
                      <a:round/>
                      <a:headEnd type="none" w="med" len="med"/>
                      <a:tailEnd type="none" w="med" len="med"/>
                    </a:lnB>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55447">
                <a:tc vMerge="1">
                  <a:txBody>
                    <a:bodyPr/>
                    <a:lstStyle/>
                    <a:p>
                      <a:endParaRPr lang="tr-TR"/>
                    </a:p>
                  </a:txBody>
                  <a:tcPr/>
                </a:tc>
                <a:tc gridSpan="2">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46" marR="34446" marT="0" marB="0">
                    <a:lnT w="12700" cap="flat" cmpd="sng" algn="ctr">
                      <a:solidFill>
                        <a:schemeClr val="tx1"/>
                      </a:solidFill>
                      <a:prstDash val="solid"/>
                      <a:round/>
                      <a:headEnd type="none" w="med" len="med"/>
                      <a:tailEnd type="none" w="med" len="med"/>
                    </a:lnT>
                    <a:noFill/>
                  </a:tcPr>
                </a:tc>
                <a:tc hMerge="1">
                  <a:txBody>
                    <a:bodyPr/>
                    <a:lstStyle/>
                    <a:p>
                      <a:endParaRPr lang="tr-TR"/>
                    </a:p>
                  </a:txBody>
                  <a:tcPr/>
                </a:tc>
                <a:tc vMerge="1">
                  <a:txBody>
                    <a:bodyPr/>
                    <a:lstStyle/>
                    <a:p>
                      <a:endParaRPr lang="tr-TR"/>
                    </a:p>
                  </a:txBody>
                  <a:tcPr/>
                </a:tc>
                <a:tc>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46" marR="34446" marT="0" marB="0">
                    <a:lnT w="12700" cap="flat" cmpd="sng" algn="ctr">
                      <a:solidFill>
                        <a:schemeClr val="tx1"/>
                      </a:solidFill>
                      <a:prstDash val="solid"/>
                      <a:round/>
                      <a:headEnd type="none" w="med" len="med"/>
                      <a:tailEnd type="none" w="med" len="med"/>
                    </a:lnT>
                    <a:lnB w="12700" cmpd="sng">
                      <a:noFill/>
                    </a:lnB>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46" marR="34446" marT="0" marB="0">
                    <a:noFill/>
                  </a:tcPr>
                </a:tc>
              </a:tr>
            </a:tbl>
          </a:graphicData>
        </a:graphic>
      </p:graphicFrame>
      <p:sp>
        <p:nvSpPr>
          <p:cNvPr id="4" name="Veri Yer Tutucusu 3"/>
          <p:cNvSpPr>
            <a:spLocks noGrp="1"/>
          </p:cNvSpPr>
          <p:nvPr>
            <p:ph type="dt" sz="quarter" idx="10"/>
          </p:nvPr>
        </p:nvSpPr>
        <p:spPr/>
        <p:txBody>
          <a:bodyPr/>
          <a:lstStyle/>
          <a:p>
            <a:pPr>
              <a:defRPr/>
            </a:pPr>
            <a:fld id="{74E4C39F-B71C-4847-BE33-13C5A8A741B5}" type="datetime1">
              <a:rPr lang="tr-TR"/>
              <a:pPr>
                <a:defRPr/>
              </a:pPr>
              <a:t>20.11.2015</a:t>
            </a:fld>
            <a:endParaRPr lang="tr-TR"/>
          </a:p>
        </p:txBody>
      </p:sp>
      <p:sp>
        <p:nvSpPr>
          <p:cNvPr id="161873"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08EC3022-8DCC-4663-8B34-E4396C725533}" type="slidenum">
              <a:rPr lang="tr-TR" altLang="tr-TR" sz="1228">
                <a:solidFill>
                  <a:srgbClr val="898989"/>
                </a:solidFill>
              </a:rPr>
              <a:pPr>
                <a:spcBef>
                  <a:spcPct val="0"/>
                </a:spcBef>
                <a:buFontTx/>
                <a:buNone/>
              </a:pPr>
              <a:t>82</a:t>
            </a:fld>
            <a:endParaRPr lang="tr-TR" altLang="tr-TR" sz="1228">
              <a:solidFill>
                <a:srgbClr val="898989"/>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Başlık 7"/>
          <p:cNvSpPr>
            <a:spLocks noGrp="1"/>
          </p:cNvSpPr>
          <p:nvPr>
            <p:ph type="title"/>
          </p:nvPr>
        </p:nvSpPr>
        <p:spPr/>
        <p:txBody>
          <a:bodyPr/>
          <a:lstStyle/>
          <a:p>
            <a:pPr eaLnBrk="1" hangingPunct="1"/>
            <a:r>
              <a:rPr lang="tr-TR" altLang="tr-TR" sz="3685"/>
              <a:t>Örnek 2 (1)</a:t>
            </a:r>
          </a:p>
        </p:txBody>
      </p:sp>
      <p:sp>
        <p:nvSpPr>
          <p:cNvPr id="10" name="Metin Yer Tutucusu 9"/>
          <p:cNvSpPr>
            <a:spLocks noGrp="1"/>
          </p:cNvSpPr>
          <p:nvPr>
            <p:ph sz="half" idx="1"/>
          </p:nvPr>
        </p:nvSpPr>
        <p:spPr>
          <a:xfrm>
            <a:off x="984744" y="1557026"/>
            <a:ext cx="7601669" cy="1798856"/>
          </a:xfrm>
        </p:spPr>
        <p:txBody>
          <a:bodyPr rtlCol="0">
            <a:normAutofit lnSpcReduction="10000"/>
          </a:bodyPr>
          <a:lstStyle/>
          <a:p>
            <a:pPr marL="0" indent="0" eaLnBrk="1" fontAlgn="auto" hangingPunct="1">
              <a:spcAft>
                <a:spcPts val="0"/>
              </a:spcAft>
              <a:buNone/>
              <a:defRPr/>
            </a:pPr>
            <a:r>
              <a:rPr lang="tr-TR" sz="2457" dirty="0"/>
              <a:t>Bankadan 01.11.2015 ‘te 2 yıl vadeli, yıllık %20 faizli, anapara ve faiz ödemesi vade sonunda yapılmak üzere 120.000 TL kredi sağlanmış ve kredi tutarı banka mevduat hesabına aktarılmıştır. İşletme yıl sonlarında bilanço düzenlemektedir.</a:t>
            </a:r>
          </a:p>
        </p:txBody>
      </p:sp>
      <p:graphicFrame>
        <p:nvGraphicFramePr>
          <p:cNvPr id="3" name="İçerik Yer Tutucusu 2"/>
          <p:cNvGraphicFramePr>
            <a:graphicFrameLocks noGrp="1"/>
          </p:cNvGraphicFramePr>
          <p:nvPr>
            <p:ph sz="half" idx="2"/>
          </p:nvPr>
        </p:nvGraphicFramePr>
        <p:xfrm>
          <a:off x="1142365" y="3576876"/>
          <a:ext cx="7002051" cy="2357848"/>
        </p:xfrm>
        <a:graphic>
          <a:graphicData uri="http://schemas.openxmlformats.org/drawingml/2006/table">
            <a:tbl>
              <a:tblPr firstRow="1" firstCol="1" bandRow="1">
                <a:tableStyleId>{5C22544A-7EE6-4342-B048-85BDC9FD1C3A}</a:tableStyleId>
              </a:tblPr>
              <a:tblGrid>
                <a:gridCol w="444199"/>
                <a:gridCol w="1453834"/>
                <a:gridCol w="2016658"/>
                <a:gridCol w="1066951"/>
                <a:gridCol w="949017"/>
                <a:gridCol w="1071392"/>
              </a:tblGrid>
              <a:tr h="264076">
                <a:tc rowSpan="2">
                  <a:txBody>
                    <a:bodyPr/>
                    <a:lstStyle/>
                    <a:p>
                      <a:pPr algn="ctr">
                        <a:spcAft>
                          <a:spcPts val="0"/>
                        </a:spcAft>
                      </a:pPr>
                      <a:endParaRPr lang="tr-TR" sz="1600" dirty="0" smtClean="0">
                        <a:solidFill>
                          <a:schemeClr val="tx1"/>
                        </a:solidFill>
                        <a:effectLst/>
                        <a:latin typeface="Times New Roman"/>
                        <a:ea typeface="Times New Roman"/>
                      </a:endParaRPr>
                    </a:p>
                    <a:p>
                      <a:pPr algn="ctr">
                        <a:spcAft>
                          <a:spcPts val="0"/>
                        </a:spcAft>
                      </a:pPr>
                      <a:r>
                        <a:rPr lang="tr-TR" sz="1600" dirty="0" smtClean="0">
                          <a:solidFill>
                            <a:schemeClr val="tx1"/>
                          </a:solidFill>
                          <a:effectLst/>
                          <a:latin typeface="Times New Roman"/>
                          <a:ea typeface="Times New Roman"/>
                        </a:rPr>
                        <a:t>1</a:t>
                      </a:r>
                    </a:p>
                  </a:txBody>
                  <a:tcPr marL="34435" marR="34435" marT="0" marB="0" anchor="ctr">
                    <a:noFill/>
                  </a:tcPr>
                </a:tc>
                <a:tc>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35" marR="34435" marT="0" marB="0">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tr-TR" sz="1600" dirty="0" smtClean="0">
                          <a:solidFill>
                            <a:schemeClr val="tx1"/>
                          </a:solidFill>
                          <a:effectLst/>
                        </a:rPr>
                        <a:t>1/11/2015</a:t>
                      </a:r>
                      <a:endParaRPr lang="tr-TR" sz="1600" dirty="0">
                        <a:solidFill>
                          <a:schemeClr val="tx1"/>
                        </a:solidFill>
                        <a:effectLst/>
                        <a:latin typeface="Times New Roman"/>
                        <a:ea typeface="Times New Roman"/>
                      </a:endParaRPr>
                    </a:p>
                  </a:txBody>
                  <a:tcPr marL="34435" marR="34435" marT="0" marB="0" anchor="ctr">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B w="12700" cap="flat" cmpd="sng" algn="ctr">
                      <a:solidFill>
                        <a:schemeClr val="tx1"/>
                      </a:solidFill>
                      <a:prstDash val="solid"/>
                      <a:round/>
                      <a:headEnd type="none" w="med" len="med"/>
                      <a:tailEnd type="none" w="med" len="med"/>
                    </a:lnB>
                    <a:noFill/>
                  </a:tcPr>
                </a:tc>
                <a:tc>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35" marR="34435" marT="0" marB="0">
                    <a:noFill/>
                  </a:tcPr>
                </a:tc>
                <a:tc>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35" marR="34435" marT="0" marB="0">
                    <a:noFill/>
                  </a:tcPr>
                </a:tc>
              </a:tr>
              <a:tr h="264076">
                <a:tc vMerge="1">
                  <a:txBody>
                    <a:bodyPr/>
                    <a:lstStyle/>
                    <a:p>
                      <a:endParaRPr lang="tr-TR"/>
                    </a:p>
                  </a:txBody>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vMerge="1">
                  <a:txBody>
                    <a:bodyPr/>
                    <a:lstStyle/>
                    <a:p>
                      <a:endParaRPr lang="tr-TR"/>
                    </a:p>
                  </a:txBody>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386696">
                <a:tc>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noFill/>
                  </a:tcPr>
                </a:tc>
                <a:tc gridSpan="3">
                  <a:txBody>
                    <a:bodyPr/>
                    <a:lstStyle/>
                    <a:p>
                      <a:pPr algn="just">
                        <a:spcAft>
                          <a:spcPts val="0"/>
                        </a:spcAft>
                      </a:pPr>
                      <a:r>
                        <a:rPr lang="tr-TR" sz="1600" dirty="0" smtClean="0">
                          <a:solidFill>
                            <a:schemeClr val="tx1"/>
                          </a:solidFill>
                          <a:effectLst/>
                        </a:rPr>
                        <a:t>102 BANKALAR</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tr-TR"/>
                    </a:p>
                  </a:txBody>
                  <a:tcPr/>
                </a:tc>
                <a:tc hMerge="1">
                  <a:txBody>
                    <a:bodyPr/>
                    <a:lstStyle/>
                    <a:p>
                      <a:endParaRPr lang="tr-TR"/>
                    </a:p>
                  </a:txBody>
                  <a:tcPr/>
                </a:tc>
                <a:tc>
                  <a:txBody>
                    <a:bodyPr/>
                    <a:lstStyle/>
                    <a:p>
                      <a:pPr algn="r">
                        <a:spcAft>
                          <a:spcPts val="0"/>
                        </a:spcAft>
                      </a:pPr>
                      <a:r>
                        <a:rPr lang="tr-TR" sz="1600" dirty="0" smtClean="0">
                          <a:solidFill>
                            <a:schemeClr val="tx1"/>
                          </a:solidFill>
                          <a:effectLst/>
                        </a:rPr>
                        <a:t>120.000</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64076">
                <a:tc>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noFill/>
                  </a:tcPr>
                </a:tc>
                <a:tc gridSpan="3">
                  <a:txBody>
                    <a:bodyPr/>
                    <a:lstStyle/>
                    <a:p>
                      <a:pPr algn="just">
                        <a:spcAft>
                          <a:spcPts val="0"/>
                        </a:spcAft>
                      </a:pP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tr-TR"/>
                    </a:p>
                  </a:txBody>
                  <a:tcPr/>
                </a:tc>
                <a:tc hMerge="1">
                  <a:txBody>
                    <a:bodyPr/>
                    <a:lstStyle/>
                    <a:p>
                      <a:endParaRPr lang="tr-TR"/>
                    </a:p>
                  </a:txBody>
                  <a:tcPr/>
                </a:tc>
                <a:tc>
                  <a:txBody>
                    <a:bodyPr/>
                    <a:lstStyle/>
                    <a:p>
                      <a:pPr algn="r">
                        <a:spcAft>
                          <a:spcPts val="0"/>
                        </a:spcAft>
                      </a:pP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386696">
                <a:tc>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noFill/>
                  </a:tcPr>
                </a:tc>
                <a:tc gridSpan="2">
                  <a:txBody>
                    <a:bodyPr/>
                    <a:lstStyle/>
                    <a:p>
                      <a:pPr algn="just">
                        <a:spcAft>
                          <a:spcPts val="0"/>
                        </a:spcAft>
                      </a:pPr>
                      <a:r>
                        <a:rPr lang="tr-TR" sz="1600" kern="1200" dirty="0" smtClean="0">
                          <a:solidFill>
                            <a:schemeClr val="dk1"/>
                          </a:solidFill>
                          <a:effectLst/>
                          <a:latin typeface="+mn-lt"/>
                          <a:ea typeface="+mn-ea"/>
                          <a:cs typeface="+mn-cs"/>
                        </a:rPr>
                        <a:t>400 BANKA KREDİLERİ</a:t>
                      </a:r>
                      <a:endParaRPr lang="tr-TR" sz="16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noFill/>
                  </a:tcPr>
                </a:tc>
                <a:tc hMerge="1">
                  <a:txBody>
                    <a:bodyPr/>
                    <a:lstStyle/>
                    <a:p>
                      <a:endParaRPr lang="tr-TR"/>
                    </a:p>
                  </a:txBody>
                  <a:tcPr/>
                </a:tc>
                <a:tc>
                  <a:txBody>
                    <a:bodyPr/>
                    <a:lstStyle/>
                    <a:p>
                      <a:pPr algn="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600" dirty="0" smtClean="0">
                          <a:solidFill>
                            <a:schemeClr val="tx1"/>
                          </a:solidFill>
                          <a:effectLst/>
                        </a:rPr>
                        <a:t>120.000</a:t>
                      </a:r>
                      <a:endParaRPr lang="tr-TR" sz="1600" dirty="0">
                        <a:effectLst/>
                        <a:latin typeface="Times New Roman"/>
                        <a:ea typeface="Times New Roman"/>
                      </a:endParaRPr>
                    </a:p>
                  </a:txBody>
                  <a:tcPr marL="70198" marR="70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64076">
                <a:tc>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noFill/>
                  </a:tcPr>
                </a:tc>
                <a:tc gridSpan="3">
                  <a:txBody>
                    <a:bodyPr/>
                    <a:lstStyle/>
                    <a:p>
                      <a:pPr algn="just">
                        <a:spcAft>
                          <a:spcPts val="0"/>
                        </a:spcAft>
                      </a:pPr>
                      <a:r>
                        <a:rPr lang="tr-TR" sz="1600" dirty="0" smtClean="0">
                          <a:solidFill>
                            <a:schemeClr val="tx1"/>
                          </a:solidFill>
                          <a:effectLst/>
                          <a:latin typeface="+mn-lt"/>
                          <a:ea typeface="+mn-ea"/>
                        </a:rPr>
                        <a:t>Bankadan</a:t>
                      </a:r>
                      <a:r>
                        <a:rPr lang="tr-TR" sz="1600" baseline="0" dirty="0" smtClean="0">
                          <a:solidFill>
                            <a:schemeClr val="tx1"/>
                          </a:solidFill>
                          <a:effectLst/>
                          <a:latin typeface="+mn-lt"/>
                          <a:ea typeface="+mn-ea"/>
                        </a:rPr>
                        <a:t> uzun vadeli kredi çekilmesi</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64076">
                <a:tc rowSpan="2">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nchor="ctr">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nchor="ctr">
                    <a:lnT w="12700" cmpd="sng">
                      <a:noFill/>
                    </a:lnT>
                    <a:lnB w="12700" cap="flat" cmpd="sng" algn="ctr">
                      <a:noFill/>
                      <a:prstDash val="solid"/>
                      <a:round/>
                      <a:headEnd type="none" w="med" len="med"/>
                      <a:tailEnd type="none" w="med" len="med"/>
                    </a:lnB>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64076">
                <a:tc vMerge="1">
                  <a:txBody>
                    <a:bodyPr/>
                    <a:lstStyle/>
                    <a:p>
                      <a:endParaRPr lang="tr-TR"/>
                    </a:p>
                  </a:txBody>
                  <a:tcPr/>
                </a:tc>
                <a:tc>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35" marR="34435" marT="0" marB="0">
                    <a:lnT w="12700" cap="flat" cmpd="sng" algn="ctr">
                      <a:solidFill>
                        <a:schemeClr val="tx1"/>
                      </a:solidFill>
                      <a:prstDash val="solid"/>
                      <a:round/>
                      <a:headEnd type="none" w="med" len="med"/>
                      <a:tailEnd type="none" w="med" len="med"/>
                    </a:lnT>
                    <a:noFill/>
                  </a:tcPr>
                </a:tc>
                <a:tc vMerge="1">
                  <a:txBody>
                    <a:bodyPr/>
                    <a:lstStyle/>
                    <a:p>
                      <a:endParaRPr lang="tr-TR"/>
                    </a:p>
                  </a:txBody>
                  <a:tcPr/>
                </a:tc>
                <a:tc>
                  <a:txBody>
                    <a:bodyPr/>
                    <a:lstStyle/>
                    <a:p>
                      <a:pPr algn="just">
                        <a:spcAft>
                          <a:spcPts val="0"/>
                        </a:spcAft>
                      </a:pPr>
                      <a:r>
                        <a:rPr lang="tr-TR" sz="1600">
                          <a:solidFill>
                            <a:schemeClr val="tx1"/>
                          </a:solidFill>
                          <a:effectLst/>
                        </a:rPr>
                        <a:t> </a:t>
                      </a:r>
                      <a:endParaRPr lang="tr-TR" sz="1600">
                        <a:solidFill>
                          <a:schemeClr val="tx1"/>
                        </a:solidFill>
                        <a:effectLst/>
                        <a:latin typeface="Times New Roman"/>
                        <a:ea typeface="Times New Roman"/>
                      </a:endParaRPr>
                    </a:p>
                  </a:txBody>
                  <a:tcPr marL="34435" marR="34435" marT="0" marB="0">
                    <a:lnT w="12700" cap="flat" cmpd="sng" algn="ctr">
                      <a:solidFill>
                        <a:schemeClr val="tx1"/>
                      </a:solidFill>
                      <a:prstDash val="solid"/>
                      <a:round/>
                      <a:headEnd type="none" w="med" len="med"/>
                      <a:tailEnd type="none" w="med" len="med"/>
                    </a:lnT>
                    <a:lnB w="12700" cmpd="sng">
                      <a:noFill/>
                    </a:lnB>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noFill/>
                  </a:tcPr>
                </a:tc>
                <a:tc>
                  <a:txBody>
                    <a:bodyPr/>
                    <a:lstStyle/>
                    <a:p>
                      <a:pPr algn="just">
                        <a:spcAft>
                          <a:spcPts val="0"/>
                        </a:spcAft>
                      </a:pPr>
                      <a:r>
                        <a:rPr lang="tr-TR" sz="1600" dirty="0">
                          <a:solidFill>
                            <a:schemeClr val="tx1"/>
                          </a:solidFill>
                          <a:effectLst/>
                        </a:rPr>
                        <a:t> </a:t>
                      </a:r>
                      <a:endParaRPr lang="tr-TR" sz="1600" dirty="0">
                        <a:solidFill>
                          <a:schemeClr val="tx1"/>
                        </a:solidFill>
                        <a:effectLst/>
                        <a:latin typeface="Times New Roman"/>
                        <a:ea typeface="Times New Roman"/>
                      </a:endParaRPr>
                    </a:p>
                  </a:txBody>
                  <a:tcPr marL="34435" marR="34435" marT="0" marB="0">
                    <a:noFill/>
                  </a:tcPr>
                </a:tc>
              </a:tr>
            </a:tbl>
          </a:graphicData>
        </a:graphic>
      </p:graphicFrame>
      <p:sp>
        <p:nvSpPr>
          <p:cNvPr id="4" name="Veri Yer Tutucusu 3"/>
          <p:cNvSpPr>
            <a:spLocks noGrp="1"/>
          </p:cNvSpPr>
          <p:nvPr>
            <p:ph type="dt" sz="quarter" idx="10"/>
          </p:nvPr>
        </p:nvSpPr>
        <p:spPr/>
        <p:txBody>
          <a:bodyPr/>
          <a:lstStyle/>
          <a:p>
            <a:pPr>
              <a:defRPr/>
            </a:pPr>
            <a:fld id="{74E4C39F-B71C-4847-BE33-13C5A8A741B5}" type="datetime1">
              <a:rPr lang="tr-TR"/>
              <a:pPr>
                <a:defRPr/>
              </a:pPr>
              <a:t>20.11.2015</a:t>
            </a:fld>
            <a:endParaRPr lang="tr-TR"/>
          </a:p>
        </p:txBody>
      </p:sp>
      <p:sp>
        <p:nvSpPr>
          <p:cNvPr id="163921"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6F081C8B-7FD0-4A08-B86E-2B21F54B742A}" type="slidenum">
              <a:rPr lang="tr-TR" altLang="tr-TR" sz="1228">
                <a:solidFill>
                  <a:srgbClr val="898989"/>
                </a:solidFill>
              </a:rPr>
              <a:pPr>
                <a:spcBef>
                  <a:spcPct val="0"/>
                </a:spcBef>
                <a:buFontTx/>
                <a:buNone/>
              </a:pPr>
              <a:t>83</a:t>
            </a:fld>
            <a:endParaRPr lang="tr-TR" altLang="tr-TR" sz="1228">
              <a:solidFill>
                <a:srgbClr val="898989"/>
              </a:solidFill>
            </a:endParaRP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Başlık 7"/>
          <p:cNvSpPr>
            <a:spLocks noGrp="1"/>
          </p:cNvSpPr>
          <p:nvPr>
            <p:ph type="title"/>
          </p:nvPr>
        </p:nvSpPr>
        <p:spPr/>
        <p:txBody>
          <a:bodyPr/>
          <a:lstStyle/>
          <a:p>
            <a:pPr eaLnBrk="1" hangingPunct="1"/>
            <a:r>
              <a:rPr lang="tr-TR" altLang="tr-TR" sz="3685"/>
              <a:t>Örnek 2’nin devamı (2)</a:t>
            </a:r>
          </a:p>
        </p:txBody>
      </p:sp>
      <p:sp>
        <p:nvSpPr>
          <p:cNvPr id="4" name="Veri Yer Tutucusu 3"/>
          <p:cNvSpPr>
            <a:spLocks noGrp="1"/>
          </p:cNvSpPr>
          <p:nvPr>
            <p:ph type="dt" sz="quarter" idx="10"/>
          </p:nvPr>
        </p:nvSpPr>
        <p:spPr/>
        <p:txBody>
          <a:bodyPr/>
          <a:lstStyle/>
          <a:p>
            <a:pPr>
              <a:defRPr/>
            </a:pPr>
            <a:fld id="{74E4C39F-B71C-4847-BE33-13C5A8A741B5}" type="datetime1">
              <a:rPr lang="tr-TR"/>
              <a:pPr>
                <a:defRPr/>
              </a:pPr>
              <a:t>20.11.2015</a:t>
            </a:fld>
            <a:endParaRPr lang="tr-TR"/>
          </a:p>
        </p:txBody>
      </p:sp>
      <p:sp>
        <p:nvSpPr>
          <p:cNvPr id="165892"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5B4C84A0-F92A-4DEF-B205-1FA0D16ED998}" type="slidenum">
              <a:rPr lang="tr-TR" altLang="tr-TR" sz="1228">
                <a:solidFill>
                  <a:srgbClr val="898989"/>
                </a:solidFill>
              </a:rPr>
              <a:pPr>
                <a:spcBef>
                  <a:spcPct val="0"/>
                </a:spcBef>
                <a:buFontTx/>
                <a:buNone/>
              </a:pPr>
              <a:t>84</a:t>
            </a:fld>
            <a:endParaRPr lang="tr-TR" altLang="tr-TR" sz="1228">
              <a:solidFill>
                <a:srgbClr val="898989"/>
              </a:solidFill>
            </a:endParaRPr>
          </a:p>
        </p:txBody>
      </p:sp>
      <p:graphicFrame>
        <p:nvGraphicFramePr>
          <p:cNvPr id="7" name="İçerik Yer Tutucusu 2"/>
          <p:cNvGraphicFramePr>
            <a:graphicFrameLocks/>
          </p:cNvGraphicFramePr>
          <p:nvPr/>
        </p:nvGraphicFramePr>
        <p:xfrm>
          <a:off x="1288614" y="3502126"/>
          <a:ext cx="6415433" cy="2850707"/>
        </p:xfrm>
        <a:graphic>
          <a:graphicData uri="http://schemas.openxmlformats.org/drawingml/2006/table">
            <a:tbl>
              <a:tblPr firstRow="1" firstCol="1" bandRow="1">
                <a:tableStyleId>{5C22544A-7EE6-4342-B048-85BDC9FD1C3A}</a:tableStyleId>
              </a:tblPr>
              <a:tblGrid>
                <a:gridCol w="406985"/>
                <a:gridCol w="1332034"/>
                <a:gridCol w="1847707"/>
                <a:gridCol w="977564"/>
                <a:gridCol w="869509"/>
                <a:gridCol w="981634"/>
              </a:tblGrid>
              <a:tr h="322559">
                <a:tc rowSpan="2">
                  <a:txBody>
                    <a:bodyPr/>
                    <a:lstStyle/>
                    <a:p>
                      <a:pPr algn="ctr">
                        <a:spcAft>
                          <a:spcPts val="0"/>
                        </a:spcAft>
                      </a:pPr>
                      <a:endParaRPr lang="tr-TR" sz="1900" dirty="0" smtClean="0">
                        <a:solidFill>
                          <a:schemeClr val="tx1"/>
                        </a:solidFill>
                        <a:effectLst/>
                        <a:latin typeface="Times New Roman"/>
                        <a:ea typeface="Times New Roman"/>
                      </a:endParaRPr>
                    </a:p>
                    <a:p>
                      <a:pPr algn="ctr">
                        <a:spcAft>
                          <a:spcPts val="0"/>
                        </a:spcAft>
                      </a:pPr>
                      <a:r>
                        <a:rPr lang="tr-TR" sz="1900" dirty="0" smtClean="0">
                          <a:solidFill>
                            <a:schemeClr val="tx1"/>
                          </a:solidFill>
                          <a:effectLst/>
                          <a:latin typeface="Times New Roman"/>
                          <a:ea typeface="Times New Roman"/>
                        </a:rPr>
                        <a:t>2</a:t>
                      </a:r>
                    </a:p>
                  </a:txBody>
                  <a:tcPr marL="34441" marR="34441" marT="0" marB="0" anchor="ctr">
                    <a:noFill/>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tr-TR" sz="1900" dirty="0" smtClean="0">
                          <a:solidFill>
                            <a:schemeClr val="tx1"/>
                          </a:solidFill>
                          <a:effectLst/>
                        </a:rPr>
                        <a:t>31/12/2015</a:t>
                      </a:r>
                      <a:endParaRPr lang="tr-TR" sz="1900" dirty="0">
                        <a:solidFill>
                          <a:schemeClr val="tx1"/>
                        </a:solidFill>
                        <a:effectLst/>
                        <a:latin typeface="Times New Roman"/>
                        <a:ea typeface="Times New Roman"/>
                      </a:endParaRPr>
                    </a:p>
                  </a:txBody>
                  <a:tcPr marL="34441" marR="34441" marT="0" marB="0" anchor="ctr">
                    <a:noFill/>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B w="12700" cap="flat" cmpd="sng" algn="ctr">
                      <a:solidFill>
                        <a:schemeClr val="tx1"/>
                      </a:solidFill>
                      <a:prstDash val="solid"/>
                      <a:round/>
                      <a:headEnd type="none" w="med" len="med"/>
                      <a:tailEnd type="none" w="med" len="med"/>
                    </a:lnB>
                    <a:noFill/>
                  </a:tcPr>
                </a:tc>
                <a:tc>
                  <a:txBody>
                    <a:bodyPr/>
                    <a:lstStyle/>
                    <a:p>
                      <a:pPr algn="just">
                        <a:spcAft>
                          <a:spcPts val="0"/>
                        </a:spcAft>
                      </a:pPr>
                      <a:r>
                        <a:rPr lang="tr-TR" sz="1900">
                          <a:solidFill>
                            <a:schemeClr val="tx1"/>
                          </a:solidFill>
                          <a:effectLst/>
                        </a:rPr>
                        <a:t> </a:t>
                      </a:r>
                      <a:endParaRPr lang="tr-TR" sz="1900">
                        <a:solidFill>
                          <a:schemeClr val="tx1"/>
                        </a:solidFill>
                        <a:effectLst/>
                        <a:latin typeface="Times New Roman"/>
                        <a:ea typeface="Times New Roman"/>
                      </a:endParaRPr>
                    </a:p>
                  </a:txBody>
                  <a:tcPr marL="34441" marR="34441" marT="0" marB="0">
                    <a:noFill/>
                  </a:tcPr>
                </a:tc>
                <a:tc>
                  <a:txBody>
                    <a:bodyPr/>
                    <a:lstStyle/>
                    <a:p>
                      <a:pPr algn="just">
                        <a:spcAft>
                          <a:spcPts val="0"/>
                        </a:spcAft>
                      </a:pPr>
                      <a:r>
                        <a:rPr lang="tr-TR" sz="1900">
                          <a:solidFill>
                            <a:schemeClr val="tx1"/>
                          </a:solidFill>
                          <a:effectLst/>
                        </a:rPr>
                        <a:t> </a:t>
                      </a:r>
                      <a:endParaRPr lang="tr-TR" sz="1900">
                        <a:solidFill>
                          <a:schemeClr val="tx1"/>
                        </a:solidFill>
                        <a:effectLst/>
                        <a:latin typeface="Times New Roman"/>
                        <a:ea typeface="Times New Roman"/>
                      </a:endParaRPr>
                    </a:p>
                  </a:txBody>
                  <a:tcPr marL="34441" marR="34441" marT="0" marB="0">
                    <a:noFill/>
                  </a:tcPr>
                </a:tc>
              </a:tr>
              <a:tr h="322559">
                <a:tc vMerge="1">
                  <a:txBody>
                    <a:bodyPr/>
                    <a:lstStyle/>
                    <a:p>
                      <a:endParaRPr lang="tr-TR"/>
                    </a:p>
                  </a:txBody>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vMerge="1">
                  <a:txBody>
                    <a:bodyPr/>
                    <a:lstStyle/>
                    <a:p>
                      <a:endParaRPr lang="tr-TR"/>
                    </a:p>
                  </a:txBody>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900">
                          <a:solidFill>
                            <a:schemeClr val="tx1"/>
                          </a:solidFill>
                          <a:effectLst/>
                        </a:rPr>
                        <a:t> </a:t>
                      </a:r>
                      <a:endParaRPr lang="tr-TR" sz="190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322559">
                <a:tc>
                  <a:txBody>
                    <a:bodyPr/>
                    <a:lstStyle/>
                    <a:p>
                      <a:pPr algn="ctr">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R w="12700" cap="flat" cmpd="sng" algn="ctr">
                      <a:solidFill>
                        <a:schemeClr val="tx1"/>
                      </a:solidFill>
                      <a:prstDash val="solid"/>
                      <a:round/>
                      <a:headEnd type="none" w="med" len="med"/>
                      <a:tailEnd type="none" w="med" len="med"/>
                    </a:lnR>
                    <a:noFill/>
                  </a:tcPr>
                </a:tc>
                <a:tc gridSpan="3">
                  <a:txBody>
                    <a:bodyPr/>
                    <a:lstStyle/>
                    <a:p>
                      <a:pPr algn="just">
                        <a:spcAft>
                          <a:spcPts val="0"/>
                        </a:spcAft>
                      </a:pPr>
                      <a:r>
                        <a:rPr lang="tr-TR" sz="1900" kern="1200" dirty="0" smtClean="0">
                          <a:solidFill>
                            <a:schemeClr val="dk1"/>
                          </a:solidFill>
                          <a:effectLst/>
                          <a:latin typeface="+mn-lt"/>
                          <a:ea typeface="+mn-ea"/>
                          <a:cs typeface="+mn-cs"/>
                        </a:rPr>
                        <a:t>780 FİNANSMAN GİDERLERİ</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tr-TR"/>
                    </a:p>
                  </a:txBody>
                  <a:tcPr/>
                </a:tc>
                <a:tc hMerge="1">
                  <a:txBody>
                    <a:bodyPr/>
                    <a:lstStyle/>
                    <a:p>
                      <a:endParaRPr lang="tr-TR"/>
                    </a:p>
                  </a:txBody>
                  <a:tcPr/>
                </a:tc>
                <a:tc>
                  <a:txBody>
                    <a:bodyPr/>
                    <a:lstStyle/>
                    <a:p>
                      <a:pPr algn="r">
                        <a:spcAft>
                          <a:spcPts val="0"/>
                        </a:spcAft>
                      </a:pPr>
                      <a:r>
                        <a:rPr lang="tr-TR" sz="1900" dirty="0" smtClean="0">
                          <a:solidFill>
                            <a:schemeClr val="tx1"/>
                          </a:solidFill>
                          <a:effectLst/>
                        </a:rPr>
                        <a:t>4.000</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322559">
                <a:tc>
                  <a:txBody>
                    <a:bodyPr/>
                    <a:lstStyle/>
                    <a:p>
                      <a:pPr algn="ctr">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R w="12700" cap="flat" cmpd="sng" algn="ctr">
                      <a:solidFill>
                        <a:schemeClr val="tx1"/>
                      </a:solidFill>
                      <a:prstDash val="solid"/>
                      <a:round/>
                      <a:headEnd type="none" w="med" len="med"/>
                      <a:tailEnd type="none" w="med" len="med"/>
                    </a:lnR>
                    <a:noFill/>
                  </a:tcPr>
                </a:tc>
                <a:tc gridSpan="3">
                  <a:txBody>
                    <a:bodyPr/>
                    <a:lstStyle/>
                    <a:p>
                      <a:pPr algn="just">
                        <a:spcAft>
                          <a:spcPts val="0"/>
                        </a:spcAft>
                      </a:pP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tr-TR"/>
                    </a:p>
                  </a:txBody>
                  <a:tcPr/>
                </a:tc>
                <a:tc hMerge="1">
                  <a:txBody>
                    <a:bodyPr/>
                    <a:lstStyle/>
                    <a:p>
                      <a:endParaRPr lang="tr-TR"/>
                    </a:p>
                  </a:txBody>
                  <a:tcPr/>
                </a:tc>
                <a:tc>
                  <a:txBody>
                    <a:bodyPr/>
                    <a:lstStyle/>
                    <a:p>
                      <a:pPr algn="r">
                        <a:spcAft>
                          <a:spcPts val="0"/>
                        </a:spcAft>
                      </a:pP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322559">
                <a:tc>
                  <a:txBody>
                    <a:bodyPr/>
                    <a:lstStyle/>
                    <a:p>
                      <a:pPr algn="ctr">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noFill/>
                  </a:tcPr>
                </a:tc>
                <a:tc gridSpan="2">
                  <a:txBody>
                    <a:bodyPr/>
                    <a:lstStyle/>
                    <a:p>
                      <a:pPr algn="just">
                        <a:spcAft>
                          <a:spcPts val="0"/>
                        </a:spcAft>
                      </a:pPr>
                      <a:r>
                        <a:rPr lang="tr-TR" sz="1900" kern="1200" dirty="0" smtClean="0">
                          <a:solidFill>
                            <a:schemeClr val="dk1"/>
                          </a:solidFill>
                          <a:effectLst/>
                          <a:latin typeface="+mn-lt"/>
                          <a:ea typeface="+mn-ea"/>
                          <a:cs typeface="+mn-cs"/>
                        </a:rPr>
                        <a:t>481 GİDER TAHAKKUKLARI</a:t>
                      </a:r>
                      <a:endParaRPr lang="tr-TR" sz="1900" dirty="0">
                        <a:solidFill>
                          <a:schemeClr val="tx1"/>
                        </a:solidFill>
                        <a:effectLst/>
                        <a:latin typeface="Times New Roman"/>
                        <a:ea typeface="Times New Roman"/>
                      </a:endParaRPr>
                    </a:p>
                  </a:txBody>
                  <a:tcPr marL="34441" marR="34441" marT="0" marB="0">
                    <a:lnR w="12700" cap="flat" cmpd="sng" algn="ctr">
                      <a:solidFill>
                        <a:schemeClr val="tx1"/>
                      </a:solidFill>
                      <a:prstDash val="solid"/>
                      <a:round/>
                      <a:headEnd type="none" w="med" len="med"/>
                      <a:tailEnd type="none" w="med" len="med"/>
                    </a:lnR>
                    <a:noFill/>
                  </a:tcPr>
                </a:tc>
                <a:tc hMerge="1">
                  <a:txBody>
                    <a:bodyPr/>
                    <a:lstStyle/>
                    <a:p>
                      <a:endParaRPr lang="tr-TR"/>
                    </a:p>
                  </a:txBody>
                  <a:tcPr/>
                </a:tc>
                <a:tc>
                  <a:txBody>
                    <a:bodyPr/>
                    <a:lstStyle/>
                    <a:p>
                      <a:pPr algn="r">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900" dirty="0" smtClean="0">
                          <a:solidFill>
                            <a:schemeClr val="tx1"/>
                          </a:solidFill>
                          <a:effectLst/>
                        </a:rPr>
                        <a:t>4.000</a:t>
                      </a:r>
                      <a:endParaRPr lang="tr-TR" sz="1900" dirty="0">
                        <a:effectLst/>
                        <a:latin typeface="Times New Roman"/>
                        <a:ea typeface="Times New Roman"/>
                      </a:endParaRPr>
                    </a:p>
                  </a:txBody>
                  <a:tcPr marL="70211" marR="702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592794">
                <a:tc>
                  <a:txBody>
                    <a:bodyPr/>
                    <a:lstStyle/>
                    <a:p>
                      <a:pPr algn="ctr">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R w="12700" cap="flat" cmpd="sng" algn="ctr">
                      <a:solidFill>
                        <a:schemeClr val="tx1"/>
                      </a:solidFill>
                      <a:prstDash val="solid"/>
                      <a:round/>
                      <a:headEnd type="none" w="med" len="med"/>
                      <a:tailEnd type="none" w="med" len="med"/>
                    </a:lnR>
                    <a:noFill/>
                  </a:tcPr>
                </a:tc>
                <a:tc gridSpan="3">
                  <a:txBody>
                    <a:bodyPr/>
                    <a:lstStyle/>
                    <a:p>
                      <a:r>
                        <a:rPr lang="tr-TR" sz="1900" dirty="0" smtClean="0">
                          <a:solidFill>
                            <a:schemeClr val="tx1"/>
                          </a:solidFill>
                          <a:effectLst/>
                        </a:rPr>
                        <a:t>Dönem</a:t>
                      </a:r>
                      <a:r>
                        <a:rPr lang="tr-TR" sz="1900" baseline="0" dirty="0" smtClean="0">
                          <a:solidFill>
                            <a:schemeClr val="tx1"/>
                          </a:solidFill>
                          <a:effectLst/>
                        </a:rPr>
                        <a:t> düşen faiz gideri tahakkuku</a:t>
                      </a:r>
                      <a:r>
                        <a:rPr lang="tr-TR" sz="1900" dirty="0" smtClean="0">
                          <a:solidFill>
                            <a:schemeClr val="tx1"/>
                          </a:solidFill>
                          <a:effectLst/>
                        </a:rPr>
                        <a:t> kaydı</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r">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322559">
                <a:tc rowSpan="2">
                  <a:txBody>
                    <a:bodyPr/>
                    <a:lstStyle/>
                    <a:p>
                      <a:pPr algn="ctr">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nchor="ctr">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nchor="ctr">
                    <a:lnT w="12700" cmpd="sng">
                      <a:noFill/>
                    </a:lnT>
                    <a:lnB w="12700" cap="flat" cmpd="sng" algn="ctr">
                      <a:noFill/>
                      <a:prstDash val="solid"/>
                      <a:round/>
                      <a:headEnd type="none" w="med" len="med"/>
                      <a:tailEnd type="none" w="med" len="med"/>
                    </a:lnB>
                    <a:noFill/>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322559">
                <a:tc vMerge="1">
                  <a:txBody>
                    <a:bodyPr/>
                    <a:lstStyle/>
                    <a:p>
                      <a:endParaRPr lang="tr-TR"/>
                    </a:p>
                  </a:txBody>
                  <a:tcPr/>
                </a:tc>
                <a:tc>
                  <a:txBody>
                    <a:bodyPr/>
                    <a:lstStyle/>
                    <a:p>
                      <a:pPr algn="just">
                        <a:spcAft>
                          <a:spcPts val="0"/>
                        </a:spcAft>
                      </a:pPr>
                      <a:r>
                        <a:rPr lang="tr-TR" sz="1900">
                          <a:solidFill>
                            <a:schemeClr val="tx1"/>
                          </a:solidFill>
                          <a:effectLst/>
                        </a:rPr>
                        <a:t> </a:t>
                      </a:r>
                      <a:endParaRPr lang="tr-TR" sz="1900">
                        <a:solidFill>
                          <a:schemeClr val="tx1"/>
                        </a:solidFill>
                        <a:effectLst/>
                        <a:latin typeface="Times New Roman"/>
                        <a:ea typeface="Times New Roman"/>
                      </a:endParaRPr>
                    </a:p>
                  </a:txBody>
                  <a:tcPr marL="34441" marR="34441" marT="0" marB="0">
                    <a:lnT w="12700" cap="flat" cmpd="sng" algn="ctr">
                      <a:solidFill>
                        <a:schemeClr val="tx1"/>
                      </a:solidFill>
                      <a:prstDash val="solid"/>
                      <a:round/>
                      <a:headEnd type="none" w="med" len="med"/>
                      <a:tailEnd type="none" w="med" len="med"/>
                    </a:lnT>
                    <a:noFill/>
                  </a:tcPr>
                </a:tc>
                <a:tc vMerge="1">
                  <a:txBody>
                    <a:bodyPr/>
                    <a:lstStyle/>
                    <a:p>
                      <a:endParaRPr lang="tr-TR"/>
                    </a:p>
                  </a:txBody>
                  <a:tcPr/>
                </a:tc>
                <a:tc>
                  <a:txBody>
                    <a:bodyPr/>
                    <a:lstStyle/>
                    <a:p>
                      <a:pPr algn="just">
                        <a:spcAft>
                          <a:spcPts val="0"/>
                        </a:spcAft>
                      </a:pPr>
                      <a:r>
                        <a:rPr lang="tr-TR" sz="1900">
                          <a:solidFill>
                            <a:schemeClr val="tx1"/>
                          </a:solidFill>
                          <a:effectLst/>
                        </a:rPr>
                        <a:t> </a:t>
                      </a:r>
                      <a:endParaRPr lang="tr-TR" sz="1900">
                        <a:solidFill>
                          <a:schemeClr val="tx1"/>
                        </a:solidFill>
                        <a:effectLst/>
                        <a:latin typeface="Times New Roman"/>
                        <a:ea typeface="Times New Roman"/>
                      </a:endParaRPr>
                    </a:p>
                  </a:txBody>
                  <a:tcPr marL="34441" marR="34441" marT="0" marB="0">
                    <a:lnT w="12700" cap="flat" cmpd="sng" algn="ctr">
                      <a:solidFill>
                        <a:schemeClr val="tx1"/>
                      </a:solidFill>
                      <a:prstDash val="solid"/>
                      <a:round/>
                      <a:headEnd type="none" w="med" len="med"/>
                      <a:tailEnd type="none" w="med" len="med"/>
                    </a:lnT>
                    <a:lnB w="12700" cmpd="sng">
                      <a:noFill/>
                    </a:lnB>
                    <a:noFill/>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noFill/>
                  </a:tcPr>
                </a:tc>
                <a:tc>
                  <a:txBody>
                    <a:bodyPr/>
                    <a:lstStyle/>
                    <a:p>
                      <a:pPr algn="just">
                        <a:spcAft>
                          <a:spcPts val="0"/>
                        </a:spcAft>
                      </a:pPr>
                      <a:r>
                        <a:rPr lang="tr-TR" sz="1900" dirty="0">
                          <a:solidFill>
                            <a:schemeClr val="tx1"/>
                          </a:solidFill>
                          <a:effectLst/>
                        </a:rPr>
                        <a:t> </a:t>
                      </a:r>
                      <a:endParaRPr lang="tr-TR" sz="1900" dirty="0">
                        <a:solidFill>
                          <a:schemeClr val="tx1"/>
                        </a:solidFill>
                        <a:effectLst/>
                        <a:latin typeface="Times New Roman"/>
                        <a:ea typeface="Times New Roman"/>
                      </a:endParaRPr>
                    </a:p>
                  </a:txBody>
                  <a:tcPr marL="34441" marR="34441" marT="0" marB="0">
                    <a:noFill/>
                  </a:tcPr>
                </a:tc>
              </a:tr>
            </a:tbl>
          </a:graphicData>
        </a:graphic>
      </p:graphicFrame>
      <p:sp>
        <p:nvSpPr>
          <p:cNvPr id="165969" name="Metin Yer Tutucusu 9"/>
          <p:cNvSpPr txBox="1">
            <a:spLocks/>
          </p:cNvSpPr>
          <p:nvPr/>
        </p:nvSpPr>
        <p:spPr bwMode="auto">
          <a:xfrm>
            <a:off x="921367" y="1513152"/>
            <a:ext cx="7370921" cy="184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35956" eaLnBrk="1" hangingPunct="1">
              <a:buNone/>
            </a:pPr>
            <a:r>
              <a:rPr lang="tr-TR" altLang="tr-TR" sz="2457" b="0">
                <a:solidFill>
                  <a:srgbClr val="000000"/>
                </a:solidFill>
                <a:cs typeface="Arial" panose="020B0604020202020204" pitchFamily="34" charset="0"/>
              </a:rPr>
              <a:t>31.12.2015’te işleyen faize ilişkin yandaki kayıt yapılacaktır. </a:t>
            </a:r>
          </a:p>
          <a:p>
            <a:pPr defTabSz="935956" eaLnBrk="1" hangingPunct="1">
              <a:buNone/>
            </a:pPr>
            <a:r>
              <a:rPr lang="tr-TR" altLang="tr-TR" sz="2457" b="0">
                <a:solidFill>
                  <a:srgbClr val="000000"/>
                </a:solidFill>
                <a:cs typeface="Arial" panose="020B0604020202020204" pitchFamily="34" charset="0"/>
              </a:rPr>
              <a:t>01.11.2015-31.12.2015 arası faiz süresi 2 ay </a:t>
            </a:r>
          </a:p>
          <a:p>
            <a:pPr defTabSz="935956" eaLnBrk="1" hangingPunct="1">
              <a:buNone/>
            </a:pPr>
            <a:r>
              <a:rPr lang="tr-TR" altLang="tr-TR" sz="2457" b="0">
                <a:solidFill>
                  <a:srgbClr val="000000"/>
                </a:solidFill>
                <a:cs typeface="Arial" panose="020B0604020202020204" pitchFamily="34" charset="0"/>
              </a:rPr>
              <a:t>Bu durumda 2015 faizi; 120.000*20*2/1200 = 4000 TL</a:t>
            </a: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Başlık 7"/>
          <p:cNvSpPr>
            <a:spLocks noGrp="1"/>
          </p:cNvSpPr>
          <p:nvPr>
            <p:ph type="title"/>
          </p:nvPr>
        </p:nvSpPr>
        <p:spPr>
          <a:xfrm>
            <a:off x="1363368" y="200166"/>
            <a:ext cx="7528544" cy="575244"/>
          </a:xfrm>
        </p:spPr>
        <p:txBody>
          <a:bodyPr/>
          <a:lstStyle/>
          <a:p>
            <a:pPr eaLnBrk="1" hangingPunct="1"/>
            <a:r>
              <a:rPr lang="tr-TR" altLang="tr-TR" sz="3685"/>
              <a:t>Örnek 8</a:t>
            </a:r>
          </a:p>
        </p:txBody>
      </p:sp>
      <p:sp>
        <p:nvSpPr>
          <p:cNvPr id="4" name="Veri Yer Tutucusu 3"/>
          <p:cNvSpPr>
            <a:spLocks noGrp="1"/>
          </p:cNvSpPr>
          <p:nvPr>
            <p:ph type="dt" sz="quarter" idx="10"/>
          </p:nvPr>
        </p:nvSpPr>
        <p:spPr/>
        <p:txBody>
          <a:bodyPr/>
          <a:lstStyle/>
          <a:p>
            <a:pPr>
              <a:defRPr/>
            </a:pPr>
            <a:fld id="{74E4C39F-B71C-4847-BE33-13C5A8A741B5}" type="datetime1">
              <a:rPr lang="tr-TR"/>
              <a:pPr>
                <a:defRPr/>
              </a:pPr>
              <a:t>20.11.2015</a:t>
            </a:fld>
            <a:endParaRPr lang="tr-TR"/>
          </a:p>
        </p:txBody>
      </p:sp>
      <p:sp>
        <p:nvSpPr>
          <p:cNvPr id="202756" name="Slayt Numarası Yer Tutucus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76">
                <a:solidFill>
                  <a:schemeClr val="tx1"/>
                </a:solidFill>
                <a:latin typeface="Calibri" panose="020F0502020204030204" pitchFamily="34" charset="0"/>
              </a:defRPr>
            </a:lvl1pPr>
            <a:lvl2pPr marL="760465" indent="-292488">
              <a:spcBef>
                <a:spcPct val="20000"/>
              </a:spcBef>
              <a:buFont typeface="Arial" panose="020B0604020202020204" pitchFamily="34" charset="0"/>
              <a:buChar char="–"/>
              <a:defRPr sz="2866">
                <a:solidFill>
                  <a:schemeClr val="tx1"/>
                </a:solidFill>
                <a:latin typeface="Calibri" panose="020F0502020204030204" pitchFamily="34" charset="0"/>
              </a:defRPr>
            </a:lvl2pPr>
            <a:lvl3pPr marL="1169945" indent="-233989">
              <a:spcBef>
                <a:spcPct val="20000"/>
              </a:spcBef>
              <a:buFont typeface="Arial" panose="020B0604020202020204" pitchFamily="34" charset="0"/>
              <a:buChar char="•"/>
              <a:defRPr sz="2457">
                <a:solidFill>
                  <a:schemeClr val="tx1"/>
                </a:solidFill>
                <a:latin typeface="Calibri" panose="020F0502020204030204" pitchFamily="34" charset="0"/>
              </a:defRPr>
            </a:lvl3pPr>
            <a:lvl4pPr marL="1637924" indent="-233989">
              <a:spcBef>
                <a:spcPct val="20000"/>
              </a:spcBef>
              <a:buFont typeface="Arial" panose="020B0604020202020204" pitchFamily="34" charset="0"/>
              <a:buChar char="–"/>
              <a:defRPr sz="2047">
                <a:solidFill>
                  <a:schemeClr val="tx1"/>
                </a:solidFill>
                <a:latin typeface="Calibri" panose="020F0502020204030204" pitchFamily="34" charset="0"/>
              </a:defRPr>
            </a:lvl4pPr>
            <a:lvl5pPr marL="2105902" indent="-233989">
              <a:spcBef>
                <a:spcPct val="20000"/>
              </a:spcBef>
              <a:buFont typeface="Arial" panose="020B0604020202020204" pitchFamily="34" charset="0"/>
              <a:buChar char="»"/>
              <a:defRPr sz="2047">
                <a:solidFill>
                  <a:schemeClr val="tx1"/>
                </a:solidFill>
                <a:latin typeface="Calibri" panose="020F0502020204030204" pitchFamily="34" charset="0"/>
              </a:defRPr>
            </a:lvl5pPr>
            <a:lvl6pPr marL="2573880"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6pPr>
            <a:lvl7pPr marL="3041859"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7pPr>
            <a:lvl8pPr marL="3509836"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8pPr>
            <a:lvl9pPr marL="3977815" indent="-233989" defTabSz="467979" eaLnBrk="0" fontAlgn="base" hangingPunct="0">
              <a:spcBef>
                <a:spcPct val="20000"/>
              </a:spcBef>
              <a:spcAft>
                <a:spcPct val="0"/>
              </a:spcAft>
              <a:buFont typeface="Arial" panose="020B0604020202020204" pitchFamily="34" charset="0"/>
              <a:buChar char="»"/>
              <a:defRPr sz="2047">
                <a:solidFill>
                  <a:schemeClr val="tx1"/>
                </a:solidFill>
                <a:latin typeface="Calibri" panose="020F0502020204030204" pitchFamily="34" charset="0"/>
              </a:defRPr>
            </a:lvl9pPr>
          </a:lstStyle>
          <a:p>
            <a:pPr>
              <a:spcBef>
                <a:spcPct val="0"/>
              </a:spcBef>
              <a:buFontTx/>
              <a:buNone/>
            </a:pPr>
            <a:fld id="{575269C1-CD46-4B01-AEB4-EE8BC6A87549}" type="slidenum">
              <a:rPr lang="tr-TR" altLang="tr-TR" sz="1228">
                <a:solidFill>
                  <a:srgbClr val="898989"/>
                </a:solidFill>
              </a:rPr>
              <a:pPr>
                <a:spcBef>
                  <a:spcPct val="0"/>
                </a:spcBef>
                <a:buFontTx/>
                <a:buNone/>
              </a:pPr>
              <a:t>85</a:t>
            </a:fld>
            <a:endParaRPr lang="tr-TR" altLang="tr-TR" sz="1228">
              <a:solidFill>
                <a:srgbClr val="898989"/>
              </a:solidFill>
            </a:endParaRPr>
          </a:p>
        </p:txBody>
      </p:sp>
      <p:sp>
        <p:nvSpPr>
          <p:cNvPr id="202757" name="Metin Yer Tutucusu 9"/>
          <p:cNvSpPr txBox="1">
            <a:spLocks/>
          </p:cNvSpPr>
          <p:nvPr/>
        </p:nvSpPr>
        <p:spPr bwMode="auto">
          <a:xfrm>
            <a:off x="623996" y="1365278"/>
            <a:ext cx="7962416" cy="73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35956" eaLnBrk="1" hangingPunct="1">
              <a:buNone/>
            </a:pPr>
            <a:r>
              <a:rPr lang="tr-TR" altLang="tr-TR" sz="2047">
                <a:solidFill>
                  <a:srgbClr val="000000"/>
                </a:solidFill>
                <a:cs typeface="Arial" panose="020B0604020202020204" pitchFamily="34" charset="0"/>
              </a:rPr>
              <a:t>KIDEM TAZMİNATI KARŞILIKLARI</a:t>
            </a:r>
          </a:p>
          <a:p>
            <a:pPr defTabSz="935956" eaLnBrk="1" hangingPunct="1">
              <a:buNone/>
            </a:pPr>
            <a:r>
              <a:rPr lang="tr-TR" altLang="tr-TR" sz="2047" b="0">
                <a:solidFill>
                  <a:srgbClr val="000000"/>
                </a:solidFill>
                <a:cs typeface="Arial" panose="020B0604020202020204" pitchFamily="34" charset="0"/>
              </a:rPr>
              <a:t>ABC Limited şirketi 31.12.2015 tarihinde mevcut personeli için 26.000 TL kıdem tazminatı karşılığı ayırmıştır.</a:t>
            </a:r>
          </a:p>
        </p:txBody>
      </p:sp>
      <p:graphicFrame>
        <p:nvGraphicFramePr>
          <p:cNvPr id="9" name="İçerik Yer Tutucusu 2"/>
          <p:cNvGraphicFramePr>
            <a:graphicFrameLocks/>
          </p:cNvGraphicFramePr>
          <p:nvPr>
            <p:extLst>
              <p:ext uri="{D42A27DB-BD31-4B8C-83A1-F6EECF244321}">
                <p14:modId xmlns:p14="http://schemas.microsoft.com/office/powerpoint/2010/main" val="3520828928"/>
              </p:ext>
            </p:extLst>
          </p:nvPr>
        </p:nvGraphicFramePr>
        <p:xfrm>
          <a:off x="467995" y="2390314"/>
          <a:ext cx="7676427" cy="1721024"/>
        </p:xfrm>
        <a:graphic>
          <a:graphicData uri="http://schemas.openxmlformats.org/drawingml/2006/table">
            <a:tbl>
              <a:tblPr firstRow="1" firstCol="1" bandRow="1">
                <a:tableStyleId>{5C22544A-7EE6-4342-B048-85BDC9FD1C3A}</a:tableStyleId>
              </a:tblPr>
              <a:tblGrid>
                <a:gridCol w="486979"/>
                <a:gridCol w="1480900"/>
                <a:gridCol w="112956"/>
                <a:gridCol w="2210883"/>
                <a:gridCol w="1169711"/>
                <a:gridCol w="1040418"/>
                <a:gridCol w="1174580"/>
              </a:tblGrid>
              <a:tr h="0">
                <a:tc rowSpan="2">
                  <a:txBody>
                    <a:bodyPr/>
                    <a:lstStyle/>
                    <a:p>
                      <a:pPr algn="ctr">
                        <a:spcAft>
                          <a:spcPts val="0"/>
                        </a:spcAft>
                      </a:pPr>
                      <a:endParaRPr lang="tr-TR" sz="1500" dirty="0" smtClean="0">
                        <a:solidFill>
                          <a:schemeClr val="tx1"/>
                        </a:solidFill>
                        <a:effectLst/>
                        <a:latin typeface="+mn-lt"/>
                        <a:ea typeface="+mn-ea"/>
                      </a:endParaRPr>
                    </a:p>
                    <a:p>
                      <a:pPr algn="ctr">
                        <a:spcAft>
                          <a:spcPts val="0"/>
                        </a:spcAft>
                      </a:pPr>
                      <a:r>
                        <a:rPr lang="tr-TR" sz="1500" dirty="0" smtClean="0">
                          <a:solidFill>
                            <a:schemeClr val="tx1"/>
                          </a:solidFill>
                          <a:effectLst/>
                          <a:latin typeface="Times New Roman"/>
                          <a:ea typeface="Times New Roman"/>
                        </a:rPr>
                        <a:t>1</a:t>
                      </a:r>
                      <a:endParaRPr lang="tr-TR" sz="1500" dirty="0">
                        <a:solidFill>
                          <a:schemeClr val="tx1"/>
                        </a:solidFill>
                        <a:effectLst/>
                        <a:latin typeface="Times New Roman"/>
                        <a:ea typeface="Times New Roman"/>
                      </a:endParaRPr>
                    </a:p>
                  </a:txBody>
                  <a:tcPr marL="34435" marR="34435" marT="0" marB="0" anchor="ctr">
                    <a:noFill/>
                  </a:tcPr>
                </a:tc>
                <a:tc gridSpan="2">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B w="12700" cap="flat" cmpd="sng" algn="ctr">
                      <a:solidFill>
                        <a:schemeClr val="tx1"/>
                      </a:solidFill>
                      <a:prstDash val="solid"/>
                      <a:round/>
                      <a:headEnd type="none" w="med" len="med"/>
                      <a:tailEnd type="none" w="med" len="med"/>
                    </a:lnB>
                    <a:noFill/>
                  </a:tcPr>
                </a:tc>
                <a:tc hMerge="1">
                  <a:txBody>
                    <a:bodyPr/>
                    <a:lstStyle/>
                    <a:p>
                      <a:endParaRPr lang="tr-TR"/>
                    </a:p>
                  </a:txBody>
                  <a:tcPr/>
                </a:tc>
                <a:tc rowSpan="2">
                  <a:txBody>
                    <a:bodyPr/>
                    <a:lstStyle/>
                    <a:p>
                      <a:pPr algn="ctr">
                        <a:spcAft>
                          <a:spcPts val="0"/>
                        </a:spcAft>
                      </a:pPr>
                      <a:r>
                        <a:rPr lang="tr-TR" sz="1500" dirty="0" smtClean="0">
                          <a:solidFill>
                            <a:schemeClr val="tx1"/>
                          </a:solidFill>
                          <a:effectLst/>
                        </a:rPr>
                        <a:t>31/12/2015</a:t>
                      </a:r>
                      <a:endParaRPr lang="tr-TR" sz="1500" dirty="0">
                        <a:solidFill>
                          <a:schemeClr val="tx1"/>
                        </a:solidFill>
                        <a:effectLst/>
                        <a:latin typeface="Times New Roman"/>
                        <a:ea typeface="Times New Roman"/>
                      </a:endParaRPr>
                    </a:p>
                  </a:txBody>
                  <a:tcPr marL="34435" marR="34435" marT="0" marB="0" anchor="ctr">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B w="12700" cap="flat" cmpd="sng" algn="ctr">
                      <a:solidFill>
                        <a:schemeClr val="tx1"/>
                      </a:solidFill>
                      <a:prstDash val="solid"/>
                      <a:round/>
                      <a:headEnd type="none" w="med" len="med"/>
                      <a:tailEnd type="none" w="med" len="med"/>
                    </a:lnB>
                    <a:noFill/>
                  </a:tcPr>
                </a:tc>
                <a:tc>
                  <a:txBody>
                    <a:bodyPr/>
                    <a:lstStyle/>
                    <a:p>
                      <a:pPr algn="just">
                        <a:spcAft>
                          <a:spcPts val="0"/>
                        </a:spcAft>
                      </a:pPr>
                      <a:r>
                        <a:rPr lang="tr-TR" sz="1500">
                          <a:solidFill>
                            <a:schemeClr val="tx1"/>
                          </a:solidFill>
                          <a:effectLst/>
                        </a:rPr>
                        <a:t> </a:t>
                      </a:r>
                      <a:endParaRPr lang="tr-TR" sz="1500">
                        <a:solidFill>
                          <a:schemeClr val="tx1"/>
                        </a:solidFill>
                        <a:effectLst/>
                        <a:latin typeface="Times New Roman"/>
                        <a:ea typeface="Times New Roman"/>
                      </a:endParaRPr>
                    </a:p>
                  </a:txBody>
                  <a:tcPr marL="34435" marR="34435" marT="0" marB="0">
                    <a:noFill/>
                  </a:tcPr>
                </a:tc>
                <a:tc>
                  <a:txBody>
                    <a:bodyPr/>
                    <a:lstStyle/>
                    <a:p>
                      <a:pPr algn="just">
                        <a:spcAft>
                          <a:spcPts val="0"/>
                        </a:spcAft>
                      </a:pPr>
                      <a:r>
                        <a:rPr lang="tr-TR" sz="1500">
                          <a:solidFill>
                            <a:schemeClr val="tx1"/>
                          </a:solidFill>
                          <a:effectLst/>
                        </a:rPr>
                        <a:t> </a:t>
                      </a:r>
                      <a:endParaRPr lang="tr-TR" sz="1500">
                        <a:solidFill>
                          <a:schemeClr val="tx1"/>
                        </a:solidFill>
                        <a:effectLst/>
                        <a:latin typeface="Times New Roman"/>
                        <a:ea typeface="Times New Roman"/>
                      </a:endParaRPr>
                    </a:p>
                  </a:txBody>
                  <a:tcPr marL="34435" marR="34435" marT="0" marB="0">
                    <a:noFill/>
                  </a:tcPr>
                </a:tc>
              </a:tr>
              <a:tr h="239569">
                <a:tc vMerge="1">
                  <a:txBody>
                    <a:bodyPr/>
                    <a:lstStyle/>
                    <a:p>
                      <a:endParaRPr lang="tr-TR"/>
                    </a:p>
                  </a:txBody>
                  <a:tcPr/>
                </a:tc>
                <a:tc gridSpan="2">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hMerge="1">
                  <a:txBody>
                    <a:bodyPr/>
                    <a:lstStyle/>
                    <a:p>
                      <a:endParaRPr lang="tr-TR"/>
                    </a:p>
                  </a:txBody>
                  <a:tcPr/>
                </a:tc>
                <a:tc vMerge="1">
                  <a:txBody>
                    <a:bodyPr/>
                    <a:lstStyle/>
                    <a:p>
                      <a:endParaRPr lang="tr-TR"/>
                    </a:p>
                  </a:txBody>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500">
                          <a:solidFill>
                            <a:schemeClr val="tx1"/>
                          </a:solidFill>
                          <a:effectLst/>
                        </a:rPr>
                        <a:t> </a:t>
                      </a:r>
                      <a:endParaRPr lang="tr-TR" sz="150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39569">
                <a:tc>
                  <a:txBody>
                    <a:bodyPr/>
                    <a:lstStyle/>
                    <a:p>
                      <a:pPr algn="ct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noFill/>
                  </a:tcPr>
                </a:tc>
                <a:tc gridSpan="4">
                  <a:txBody>
                    <a:bodyPr/>
                    <a:lstStyle/>
                    <a:p>
                      <a:pPr algn="just">
                        <a:spcAft>
                          <a:spcPts val="0"/>
                        </a:spcAft>
                      </a:pPr>
                      <a:r>
                        <a:rPr lang="tr-TR" sz="1500" kern="1200" dirty="0" smtClean="0">
                          <a:solidFill>
                            <a:schemeClr val="dk1"/>
                          </a:solidFill>
                          <a:effectLst/>
                          <a:latin typeface="+mn-lt"/>
                          <a:ea typeface="+mn-ea"/>
                          <a:cs typeface="+mn-cs"/>
                        </a:rPr>
                        <a:t>770 GENEL YÖNETİM GİDERLERİ</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r">
                        <a:spcAft>
                          <a:spcPts val="0"/>
                        </a:spcAft>
                      </a:pPr>
                      <a:r>
                        <a:rPr lang="tr-TR" sz="1500" dirty="0" smtClean="0">
                          <a:solidFill>
                            <a:schemeClr val="tx1"/>
                          </a:solidFill>
                          <a:effectLst/>
                        </a:rPr>
                        <a:t>26.000</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39569">
                <a:tc>
                  <a:txBody>
                    <a:bodyPr/>
                    <a:lstStyle/>
                    <a:p>
                      <a:pPr algn="ct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noFill/>
                  </a:tcPr>
                </a:tc>
                <a:tc gridSpan="3">
                  <a:txBody>
                    <a:bodyPr/>
                    <a:lstStyle/>
                    <a:p>
                      <a:pPr algn="just">
                        <a:spcAft>
                          <a:spcPts val="0"/>
                        </a:spcAft>
                      </a:pPr>
                      <a:r>
                        <a:rPr lang="tr-TR" sz="1500" kern="1200" dirty="0" smtClean="0">
                          <a:solidFill>
                            <a:schemeClr val="dk1"/>
                          </a:solidFill>
                          <a:effectLst/>
                          <a:latin typeface="+mn-lt"/>
                          <a:ea typeface="+mn-ea"/>
                          <a:cs typeface="+mn-cs"/>
                        </a:rPr>
                        <a:t>472 KIDEM TAZMİNATI KARŞILIĞI</a:t>
                      </a:r>
                      <a:endParaRPr lang="tr-TR" sz="15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noFill/>
                  </a:tcPr>
                </a:tc>
                <a:tc hMerge="1">
                  <a:txBody>
                    <a:bodyPr/>
                    <a:lstStyle/>
                    <a:p>
                      <a:endParaRPr lang="tr-TR"/>
                    </a:p>
                  </a:txBody>
                  <a:tcPr/>
                </a:tc>
                <a:tc hMerge="1">
                  <a:txBody>
                    <a:bodyPr/>
                    <a:lstStyle/>
                    <a:p>
                      <a:endParaRPr lang="tr-TR"/>
                    </a:p>
                  </a:txBody>
                  <a:tcPr/>
                </a:tc>
                <a:tc>
                  <a:txBody>
                    <a:bodyPr/>
                    <a:lstStyle/>
                    <a:p>
                      <a:pPr algn="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500" dirty="0" smtClean="0">
                          <a:solidFill>
                            <a:srgbClr val="000000"/>
                          </a:solidFill>
                          <a:effectLst/>
                          <a:latin typeface="Times New Roman"/>
                          <a:ea typeface="Times New Roman"/>
                        </a:rPr>
                        <a:t>26.000</a:t>
                      </a:r>
                      <a:endParaRPr lang="tr-TR" sz="1500" dirty="0">
                        <a:effectLst/>
                        <a:latin typeface="Times New Roman"/>
                        <a:ea typeface="Times New Roman"/>
                      </a:endParaRPr>
                    </a:p>
                  </a:txBody>
                  <a:tcPr marL="70198" marR="70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94579">
                <a:tc>
                  <a:txBody>
                    <a:bodyPr/>
                    <a:lstStyle/>
                    <a:p>
                      <a:pPr algn="ct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noFill/>
                  </a:tcPr>
                </a:tc>
                <a:tc gridSpan="4">
                  <a:txBody>
                    <a:bodyPr/>
                    <a:lstStyle/>
                    <a:p>
                      <a:r>
                        <a:rPr lang="tr-TR" sz="1500" kern="1200" dirty="0" smtClean="0">
                          <a:solidFill>
                            <a:schemeClr val="dk1"/>
                          </a:solidFill>
                          <a:effectLst/>
                          <a:latin typeface="+mn-lt"/>
                          <a:ea typeface="+mn-ea"/>
                          <a:cs typeface="+mn-cs"/>
                        </a:rPr>
                        <a:t>Kıdem</a:t>
                      </a:r>
                      <a:r>
                        <a:rPr lang="tr-TR" sz="1500" kern="1200" baseline="0" dirty="0" smtClean="0">
                          <a:solidFill>
                            <a:schemeClr val="dk1"/>
                          </a:solidFill>
                          <a:effectLst/>
                          <a:latin typeface="+mn-lt"/>
                          <a:ea typeface="+mn-ea"/>
                          <a:cs typeface="+mn-cs"/>
                        </a:rPr>
                        <a:t> tazminatı kaydı</a:t>
                      </a:r>
                      <a:endParaRPr lang="tr-TR" sz="1500" kern="1200" dirty="0">
                        <a:solidFill>
                          <a:schemeClr val="dk1"/>
                        </a:solidFill>
                        <a:effectLst/>
                        <a:latin typeface="+mn-lt"/>
                        <a:ea typeface="+mn-ea"/>
                        <a:cs typeface="+mn-cs"/>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39569">
                <a:tc rowSpan="2">
                  <a:txBody>
                    <a:bodyPr/>
                    <a:lstStyle/>
                    <a:p>
                      <a:pPr algn="ct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nchor="ctr">
                    <a:lnR w="12700" cap="flat" cmpd="sng" algn="ctr">
                      <a:solidFill>
                        <a:schemeClr val="tx1"/>
                      </a:solidFill>
                      <a:prstDash val="solid"/>
                      <a:round/>
                      <a:headEnd type="none" w="med" len="med"/>
                      <a:tailEnd type="none" w="med" len="med"/>
                    </a:lnR>
                    <a:noFill/>
                  </a:tcPr>
                </a:tc>
                <a:tc gridSpan="2">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rowSpan="2">
                  <a:txBody>
                    <a:bodyPr/>
                    <a:lstStyle/>
                    <a:p>
                      <a:pPr algn="ct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nchor="ctr">
                    <a:lnT w="12700" cmpd="sng">
                      <a:noFill/>
                    </a:lnT>
                    <a:lnB w="12700" cap="flat" cmpd="sng" algn="ctr">
                      <a:noFill/>
                      <a:prstDash val="solid"/>
                      <a:round/>
                      <a:headEnd type="none" w="med" len="med"/>
                      <a:tailEnd type="none" w="med" len="med"/>
                    </a:lnB>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39569">
                <a:tc vMerge="1">
                  <a:txBody>
                    <a:bodyPr/>
                    <a:lstStyle/>
                    <a:p>
                      <a:endParaRPr lang="tr-TR"/>
                    </a:p>
                  </a:txBody>
                  <a:tcPr/>
                </a:tc>
                <a:tc gridSpan="2">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lnT w="12700" cap="flat" cmpd="sng" algn="ctr">
                      <a:solidFill>
                        <a:schemeClr val="tx1"/>
                      </a:solidFill>
                      <a:prstDash val="solid"/>
                      <a:round/>
                      <a:headEnd type="none" w="med" len="med"/>
                      <a:tailEnd type="none" w="med" len="med"/>
                    </a:lnT>
                    <a:noFill/>
                  </a:tcPr>
                </a:tc>
                <a:tc hMerge="1">
                  <a:txBody>
                    <a:bodyPr/>
                    <a:lstStyle/>
                    <a:p>
                      <a:endParaRPr lang="tr-TR"/>
                    </a:p>
                  </a:txBody>
                  <a:tcPr/>
                </a:tc>
                <a:tc vMerge="1">
                  <a:txBody>
                    <a:bodyPr/>
                    <a:lstStyle/>
                    <a:p>
                      <a:endParaRPr lang="tr-TR"/>
                    </a:p>
                  </a:txBody>
                  <a:tcPr/>
                </a:tc>
                <a:tc>
                  <a:txBody>
                    <a:bodyPr/>
                    <a:lstStyle/>
                    <a:p>
                      <a:pPr algn="just">
                        <a:spcAft>
                          <a:spcPts val="0"/>
                        </a:spcAft>
                      </a:pPr>
                      <a:r>
                        <a:rPr lang="tr-TR" sz="1500">
                          <a:solidFill>
                            <a:schemeClr val="tx1"/>
                          </a:solidFill>
                          <a:effectLst/>
                        </a:rPr>
                        <a:t> </a:t>
                      </a:r>
                      <a:endParaRPr lang="tr-TR" sz="1500">
                        <a:solidFill>
                          <a:schemeClr val="tx1"/>
                        </a:solidFill>
                        <a:effectLst/>
                        <a:latin typeface="Times New Roman"/>
                        <a:ea typeface="Times New Roman"/>
                      </a:endParaRPr>
                    </a:p>
                  </a:txBody>
                  <a:tcPr marL="34435" marR="34435" marT="0" marB="0">
                    <a:lnT w="12700" cap="flat" cmpd="sng" algn="ctr">
                      <a:solidFill>
                        <a:schemeClr val="tx1"/>
                      </a:solidFill>
                      <a:prstDash val="solid"/>
                      <a:round/>
                      <a:headEnd type="none" w="med" len="med"/>
                      <a:tailEnd type="none" w="med" len="med"/>
                    </a:lnT>
                    <a:lnB w="12700" cmpd="sng">
                      <a:noFill/>
                    </a:lnB>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5" marR="34435" marT="0" marB="0">
                    <a:noFill/>
                  </a:tcPr>
                </a:tc>
              </a:tr>
            </a:tbl>
          </a:graphicData>
        </a:graphic>
      </p:graphicFrame>
      <p:graphicFrame>
        <p:nvGraphicFramePr>
          <p:cNvPr id="12" name="İçerik Yer Tutucusu 2"/>
          <p:cNvGraphicFramePr>
            <a:graphicFrameLocks/>
          </p:cNvGraphicFramePr>
          <p:nvPr>
            <p:extLst>
              <p:ext uri="{D42A27DB-BD31-4B8C-83A1-F6EECF244321}">
                <p14:modId xmlns:p14="http://schemas.microsoft.com/office/powerpoint/2010/main" val="2726077732"/>
              </p:ext>
            </p:extLst>
          </p:nvPr>
        </p:nvGraphicFramePr>
        <p:xfrm>
          <a:off x="467996" y="4048120"/>
          <a:ext cx="7749548" cy="2339973"/>
        </p:xfrm>
        <a:graphic>
          <a:graphicData uri="http://schemas.openxmlformats.org/drawingml/2006/table">
            <a:tbl>
              <a:tblPr firstRow="1" firstCol="1" bandRow="1">
                <a:tableStyleId>{5C22544A-7EE6-4342-B048-85BDC9FD1C3A}</a:tableStyleId>
              </a:tblPr>
              <a:tblGrid>
                <a:gridCol w="491617"/>
                <a:gridCol w="1285886"/>
                <a:gridCol w="323150"/>
                <a:gridCol w="2231944"/>
                <a:gridCol w="1180853"/>
                <a:gridCol w="1050329"/>
                <a:gridCol w="1185769"/>
              </a:tblGrid>
              <a:tr h="233997">
                <a:tc rowSpan="2">
                  <a:txBody>
                    <a:bodyPr/>
                    <a:lstStyle/>
                    <a:p>
                      <a:pPr algn="ctr">
                        <a:spcAft>
                          <a:spcPts val="0"/>
                        </a:spcAft>
                      </a:pPr>
                      <a:endParaRPr lang="tr-TR" sz="1500" dirty="0" smtClean="0">
                        <a:solidFill>
                          <a:schemeClr val="tx1"/>
                        </a:solidFill>
                        <a:effectLst/>
                        <a:latin typeface="+mn-lt"/>
                        <a:ea typeface="+mn-ea"/>
                      </a:endParaRPr>
                    </a:p>
                    <a:p>
                      <a:pPr algn="ctr">
                        <a:spcAft>
                          <a:spcPts val="0"/>
                        </a:spcAft>
                      </a:pPr>
                      <a:r>
                        <a:rPr lang="tr-TR" sz="1500" dirty="0" smtClean="0">
                          <a:solidFill>
                            <a:schemeClr val="tx1"/>
                          </a:solidFill>
                          <a:effectLst/>
                          <a:latin typeface="Times New Roman"/>
                          <a:ea typeface="Times New Roman"/>
                        </a:rPr>
                        <a:t>2</a:t>
                      </a:r>
                      <a:endParaRPr lang="tr-TR" sz="1500" dirty="0">
                        <a:solidFill>
                          <a:schemeClr val="tx1"/>
                        </a:solidFill>
                        <a:effectLst/>
                        <a:latin typeface="Times New Roman"/>
                        <a:ea typeface="Times New Roman"/>
                      </a:endParaRPr>
                    </a:p>
                  </a:txBody>
                  <a:tcPr marL="34433" marR="34433" marT="0" marB="0" anchor="ctr">
                    <a:noFill/>
                  </a:tcPr>
                </a:tc>
                <a:tc gridSpan="2">
                  <a:txBody>
                    <a:bodyPr/>
                    <a:lstStyle/>
                    <a:p>
                      <a:pPr algn="just">
                        <a:spcAft>
                          <a:spcPts val="0"/>
                        </a:spcAft>
                      </a:pPr>
                      <a:r>
                        <a:rPr lang="tr-TR" sz="1500">
                          <a:solidFill>
                            <a:schemeClr val="tx1"/>
                          </a:solidFill>
                          <a:effectLst/>
                        </a:rPr>
                        <a:t> </a:t>
                      </a:r>
                      <a:endParaRPr lang="tr-TR" sz="1500">
                        <a:solidFill>
                          <a:schemeClr val="tx1"/>
                        </a:solidFill>
                        <a:effectLst/>
                        <a:latin typeface="Times New Roman"/>
                        <a:ea typeface="Times New Roman"/>
                      </a:endParaRPr>
                    </a:p>
                  </a:txBody>
                  <a:tcPr marL="34433" marR="34433" marT="0" marB="0">
                    <a:lnB w="12700" cap="flat" cmpd="sng" algn="ctr">
                      <a:solidFill>
                        <a:schemeClr val="tx1"/>
                      </a:solidFill>
                      <a:prstDash val="solid"/>
                      <a:round/>
                      <a:headEnd type="none" w="med" len="med"/>
                      <a:tailEnd type="none" w="med" len="med"/>
                    </a:lnB>
                    <a:noFill/>
                  </a:tcPr>
                </a:tc>
                <a:tc hMerge="1">
                  <a:txBody>
                    <a:bodyPr/>
                    <a:lstStyle/>
                    <a:p>
                      <a:endParaRPr lang="tr-TR"/>
                    </a:p>
                  </a:txBody>
                  <a:tcPr/>
                </a:tc>
                <a:tc rowSpan="2">
                  <a:txBody>
                    <a:bodyPr/>
                    <a:lstStyle/>
                    <a:p>
                      <a:pPr algn="ctr">
                        <a:spcAft>
                          <a:spcPts val="0"/>
                        </a:spcAft>
                      </a:pPr>
                      <a:r>
                        <a:rPr lang="tr-TR" sz="1500" dirty="0" smtClean="0">
                          <a:solidFill>
                            <a:schemeClr val="tx1"/>
                          </a:solidFill>
                          <a:effectLst/>
                        </a:rPr>
                        <a:t>31/12/2015</a:t>
                      </a:r>
                      <a:endParaRPr lang="tr-TR" sz="1500" dirty="0">
                        <a:solidFill>
                          <a:schemeClr val="tx1"/>
                        </a:solidFill>
                        <a:effectLst/>
                        <a:latin typeface="Times New Roman"/>
                        <a:ea typeface="Times New Roman"/>
                      </a:endParaRPr>
                    </a:p>
                  </a:txBody>
                  <a:tcPr marL="34433" marR="34433" marT="0" marB="0" anchor="ctr">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B w="12700" cap="flat" cmpd="sng" algn="ctr">
                      <a:solidFill>
                        <a:schemeClr val="tx1"/>
                      </a:solidFill>
                      <a:prstDash val="solid"/>
                      <a:round/>
                      <a:headEnd type="none" w="med" len="med"/>
                      <a:tailEnd type="none" w="med" len="med"/>
                    </a:lnB>
                    <a:noFill/>
                  </a:tcPr>
                </a:tc>
                <a:tc>
                  <a:txBody>
                    <a:bodyPr/>
                    <a:lstStyle/>
                    <a:p>
                      <a:pPr algn="just">
                        <a:spcAft>
                          <a:spcPts val="0"/>
                        </a:spcAft>
                      </a:pPr>
                      <a:r>
                        <a:rPr lang="tr-TR" sz="1500">
                          <a:solidFill>
                            <a:schemeClr val="tx1"/>
                          </a:solidFill>
                          <a:effectLst/>
                        </a:rPr>
                        <a:t> </a:t>
                      </a:r>
                      <a:endParaRPr lang="tr-TR" sz="1500">
                        <a:solidFill>
                          <a:schemeClr val="tx1"/>
                        </a:solidFill>
                        <a:effectLst/>
                        <a:latin typeface="Times New Roman"/>
                        <a:ea typeface="Times New Roman"/>
                      </a:endParaRPr>
                    </a:p>
                  </a:txBody>
                  <a:tcPr marL="34433" marR="34433" marT="0" marB="0">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noFill/>
                  </a:tcPr>
                </a:tc>
              </a:tr>
              <a:tr h="233997">
                <a:tc vMerge="1">
                  <a:txBody>
                    <a:bodyPr/>
                    <a:lstStyle/>
                    <a:p>
                      <a:endParaRPr lang="tr-TR"/>
                    </a:p>
                  </a:txBody>
                  <a:tcPr/>
                </a:tc>
                <a:tc gridSpan="2">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hMerge="1">
                  <a:txBody>
                    <a:bodyPr/>
                    <a:lstStyle/>
                    <a:p>
                      <a:endParaRPr lang="tr-TR"/>
                    </a:p>
                  </a:txBody>
                  <a:tcPr/>
                </a:tc>
                <a:tc vMerge="1">
                  <a:txBody>
                    <a:bodyPr/>
                    <a:lstStyle/>
                    <a:p>
                      <a:endParaRPr lang="tr-TR"/>
                    </a:p>
                  </a:txBody>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500">
                          <a:solidFill>
                            <a:schemeClr val="tx1"/>
                          </a:solidFill>
                          <a:effectLst/>
                        </a:rPr>
                        <a:t> </a:t>
                      </a:r>
                      <a:endParaRPr lang="tr-TR" sz="150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467995">
                <a:tc>
                  <a:txBody>
                    <a:bodyPr/>
                    <a:lstStyle/>
                    <a:p>
                      <a:pPr algn="ct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R w="12700" cap="flat" cmpd="sng" algn="ctr">
                      <a:solidFill>
                        <a:schemeClr val="tx1"/>
                      </a:solidFill>
                      <a:prstDash val="solid"/>
                      <a:round/>
                      <a:headEnd type="none" w="med" len="med"/>
                      <a:tailEnd type="none" w="med" len="med"/>
                    </a:lnR>
                    <a:noFill/>
                  </a:tcPr>
                </a:tc>
                <a:tc gridSpan="4">
                  <a:txBody>
                    <a:bodyPr/>
                    <a:lstStyle/>
                    <a:p>
                      <a:pPr algn="just">
                        <a:spcAft>
                          <a:spcPts val="0"/>
                        </a:spcAft>
                      </a:pPr>
                      <a:r>
                        <a:rPr lang="tr-TR" sz="1500" kern="1200" dirty="0" smtClean="0">
                          <a:solidFill>
                            <a:schemeClr val="dk1"/>
                          </a:solidFill>
                          <a:effectLst/>
                          <a:latin typeface="+mn-lt"/>
                          <a:ea typeface="+mn-ea"/>
                          <a:cs typeface="+mn-cs"/>
                        </a:rPr>
                        <a:t>950 BORÇLU NAZIM HESAP</a:t>
                      </a:r>
                    </a:p>
                    <a:p>
                      <a:pPr marL="171450" indent="-171450" algn="just">
                        <a:spcAft>
                          <a:spcPts val="0"/>
                        </a:spcAft>
                        <a:buFontTx/>
                        <a:buChar char="-"/>
                      </a:pPr>
                      <a:r>
                        <a:rPr lang="tr-TR" sz="1500" kern="1200" dirty="0" smtClean="0">
                          <a:solidFill>
                            <a:schemeClr val="dk1"/>
                          </a:solidFill>
                          <a:effectLst/>
                          <a:latin typeface="+mn-lt"/>
                          <a:ea typeface="+mn-ea"/>
                          <a:cs typeface="+mn-cs"/>
                        </a:rPr>
                        <a:t>KKEG</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r">
                        <a:spcAft>
                          <a:spcPts val="0"/>
                        </a:spcAft>
                      </a:pPr>
                      <a:r>
                        <a:rPr lang="tr-TR" sz="1500" dirty="0" smtClean="0">
                          <a:solidFill>
                            <a:schemeClr val="tx1"/>
                          </a:solidFill>
                          <a:effectLst/>
                        </a:rPr>
                        <a:t>26.000</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467995">
                <a:tc>
                  <a:txBody>
                    <a:bodyPr/>
                    <a:lstStyle/>
                    <a:p>
                      <a:pPr algn="ct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noFill/>
                  </a:tcPr>
                </a:tc>
                <a:tc gridSpan="3">
                  <a:txBody>
                    <a:bodyPr/>
                    <a:lstStyle/>
                    <a:p>
                      <a:pPr algn="just">
                        <a:spcAft>
                          <a:spcPts val="0"/>
                        </a:spcAft>
                      </a:pPr>
                      <a:r>
                        <a:rPr lang="tr-TR" sz="1500" kern="1200" dirty="0" smtClean="0">
                          <a:solidFill>
                            <a:schemeClr val="dk1"/>
                          </a:solidFill>
                          <a:effectLst/>
                          <a:latin typeface="+mn-lt"/>
                          <a:ea typeface="+mn-ea"/>
                          <a:cs typeface="+mn-cs"/>
                        </a:rPr>
                        <a:t>951 ALACAKLI HAZIM HESAP</a:t>
                      </a:r>
                    </a:p>
                    <a:p>
                      <a:pPr algn="just">
                        <a:spcAft>
                          <a:spcPts val="0"/>
                        </a:spcAft>
                      </a:pPr>
                      <a:r>
                        <a:rPr lang="tr-TR" sz="1500" dirty="0" smtClean="0">
                          <a:solidFill>
                            <a:schemeClr val="tx1"/>
                          </a:solidFill>
                          <a:effectLst/>
                          <a:latin typeface="Times New Roman"/>
                          <a:ea typeface="Times New Roman"/>
                        </a:rPr>
                        <a:t>- Matraha</a:t>
                      </a:r>
                      <a:r>
                        <a:rPr lang="tr-TR" sz="1500" baseline="0" dirty="0" smtClean="0">
                          <a:solidFill>
                            <a:schemeClr val="tx1"/>
                          </a:solidFill>
                          <a:effectLst/>
                          <a:latin typeface="Times New Roman"/>
                          <a:ea typeface="Times New Roman"/>
                        </a:rPr>
                        <a:t> Eklenecek Tutarlar</a:t>
                      </a:r>
                      <a:endParaRPr lang="tr-TR" sz="1500" dirty="0">
                        <a:solidFill>
                          <a:schemeClr val="tx1"/>
                        </a:solidFill>
                        <a:effectLst/>
                        <a:latin typeface="Times New Roman"/>
                        <a:ea typeface="Times New Roman"/>
                      </a:endParaRPr>
                    </a:p>
                  </a:txBody>
                  <a:tcPr marL="34433" marR="34433" marT="0" marB="0">
                    <a:lnR w="12700" cap="flat" cmpd="sng" algn="ctr">
                      <a:solidFill>
                        <a:schemeClr val="tx1"/>
                      </a:solidFill>
                      <a:prstDash val="solid"/>
                      <a:round/>
                      <a:headEnd type="none" w="med" len="med"/>
                      <a:tailEnd type="none" w="med" len="med"/>
                    </a:lnR>
                    <a:noFill/>
                  </a:tcPr>
                </a:tc>
                <a:tc hMerge="1">
                  <a:txBody>
                    <a:bodyPr/>
                    <a:lstStyle/>
                    <a:p>
                      <a:endParaRPr lang="tr-TR"/>
                    </a:p>
                  </a:txBody>
                  <a:tcPr/>
                </a:tc>
                <a:tc hMerge="1">
                  <a:txBody>
                    <a:bodyPr/>
                    <a:lstStyle/>
                    <a:p>
                      <a:endParaRPr lang="tr-TR"/>
                    </a:p>
                  </a:txBody>
                  <a:tcPr/>
                </a:tc>
                <a:tc>
                  <a:txBody>
                    <a:bodyPr/>
                    <a:lstStyle/>
                    <a:p>
                      <a:pPr algn="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500" dirty="0" smtClean="0">
                          <a:solidFill>
                            <a:schemeClr val="tx1"/>
                          </a:solidFill>
                          <a:effectLst/>
                        </a:rPr>
                        <a:t>26.000</a:t>
                      </a:r>
                      <a:endParaRPr lang="tr-TR" sz="1500" dirty="0">
                        <a:effectLst/>
                        <a:latin typeface="Times New Roman"/>
                        <a:ea typeface="Times New Roman"/>
                      </a:endParaRPr>
                    </a:p>
                  </a:txBody>
                  <a:tcPr marL="70192" marR="701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467995">
                <a:tc>
                  <a:txBody>
                    <a:bodyPr/>
                    <a:lstStyle/>
                    <a:p>
                      <a:pPr algn="ct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R w="12700" cap="flat" cmpd="sng" algn="ctr">
                      <a:solidFill>
                        <a:schemeClr val="tx1"/>
                      </a:solidFill>
                      <a:prstDash val="solid"/>
                      <a:round/>
                      <a:headEnd type="none" w="med" len="med"/>
                      <a:tailEnd type="none" w="med" len="med"/>
                    </a:lnR>
                    <a:noFill/>
                  </a:tcPr>
                </a:tc>
                <a:tc gridSpan="4">
                  <a:txBody>
                    <a:bodyPr/>
                    <a:lstStyle/>
                    <a:p>
                      <a:endParaRPr lang="tr-TR" sz="1500" kern="1200" dirty="0" smtClean="0">
                        <a:solidFill>
                          <a:schemeClr val="dk1"/>
                        </a:solidFill>
                        <a:effectLst/>
                        <a:latin typeface="+mn-lt"/>
                        <a:ea typeface="+mn-ea"/>
                        <a:cs typeface="+mn-cs"/>
                      </a:endParaRPr>
                    </a:p>
                    <a:p>
                      <a:r>
                        <a:rPr lang="tr-TR" sz="1500" kern="1200" dirty="0" smtClean="0">
                          <a:solidFill>
                            <a:schemeClr val="dk1"/>
                          </a:solidFill>
                          <a:effectLst/>
                          <a:latin typeface="+mn-lt"/>
                          <a:ea typeface="+mn-ea"/>
                          <a:cs typeface="+mn-cs"/>
                        </a:rPr>
                        <a:t>Kıdem tazminatının</a:t>
                      </a:r>
                      <a:r>
                        <a:rPr lang="tr-TR" sz="1500" kern="1200" baseline="0" dirty="0" smtClean="0">
                          <a:solidFill>
                            <a:schemeClr val="dk1"/>
                          </a:solidFill>
                          <a:effectLst/>
                          <a:latin typeface="+mn-lt"/>
                          <a:ea typeface="+mn-ea"/>
                          <a:cs typeface="+mn-cs"/>
                        </a:rPr>
                        <a:t> nazım hesaplarda takibi</a:t>
                      </a:r>
                      <a:endParaRPr lang="tr-TR" sz="1500" kern="1200" dirty="0">
                        <a:solidFill>
                          <a:schemeClr val="dk1"/>
                        </a:solidFill>
                        <a:effectLst/>
                        <a:latin typeface="+mn-lt"/>
                        <a:ea typeface="+mn-ea"/>
                        <a:cs typeface="+mn-cs"/>
                      </a:endParaRPr>
                    </a:p>
                  </a:txBody>
                  <a:tcPr marL="34433" marR="344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33997">
                <a:tc rowSpan="2">
                  <a:txBody>
                    <a:bodyPr/>
                    <a:lstStyle/>
                    <a:p>
                      <a:pPr algn="ct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nchor="ctr">
                    <a:lnR w="12700" cap="flat" cmpd="sng" algn="ctr">
                      <a:solidFill>
                        <a:schemeClr val="tx1"/>
                      </a:solidFill>
                      <a:prstDash val="solid"/>
                      <a:round/>
                      <a:headEnd type="none" w="med" len="med"/>
                      <a:tailEnd type="none" w="med" len="med"/>
                    </a:lnR>
                    <a:noFill/>
                  </a:tcPr>
                </a:tc>
                <a:tc gridSpan="2">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rowSpan="2">
                  <a:txBody>
                    <a:bodyPr/>
                    <a:lstStyle/>
                    <a:p>
                      <a:pPr algn="ctr">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nchor="ctr">
                    <a:lnT w="12700" cmpd="sng">
                      <a:noFill/>
                    </a:lnT>
                    <a:lnB w="12700" cap="flat" cmpd="sng" algn="ctr">
                      <a:noFill/>
                      <a:prstDash val="solid"/>
                      <a:round/>
                      <a:headEnd type="none" w="med" len="med"/>
                      <a:tailEnd type="none" w="med" len="med"/>
                    </a:lnB>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33997">
                <a:tc vMerge="1">
                  <a:txBody>
                    <a:bodyPr/>
                    <a:lstStyle/>
                    <a:p>
                      <a:endParaRPr lang="tr-TR"/>
                    </a:p>
                  </a:txBody>
                  <a:tcPr/>
                </a:tc>
                <a:tc gridSpan="2">
                  <a:txBody>
                    <a:bodyPr/>
                    <a:lstStyle/>
                    <a:p>
                      <a:pPr algn="just">
                        <a:spcAft>
                          <a:spcPts val="0"/>
                        </a:spcAft>
                      </a:pPr>
                      <a:r>
                        <a:rPr lang="tr-TR" sz="1500">
                          <a:solidFill>
                            <a:schemeClr val="tx1"/>
                          </a:solidFill>
                          <a:effectLst/>
                        </a:rPr>
                        <a:t> </a:t>
                      </a:r>
                      <a:endParaRPr lang="tr-TR" sz="1500">
                        <a:solidFill>
                          <a:schemeClr val="tx1"/>
                        </a:solidFill>
                        <a:effectLst/>
                        <a:latin typeface="Times New Roman"/>
                        <a:ea typeface="Times New Roman"/>
                      </a:endParaRPr>
                    </a:p>
                  </a:txBody>
                  <a:tcPr marL="34433" marR="34433" marT="0" marB="0">
                    <a:lnT w="12700" cap="flat" cmpd="sng" algn="ctr">
                      <a:solidFill>
                        <a:schemeClr val="tx1"/>
                      </a:solidFill>
                      <a:prstDash val="solid"/>
                      <a:round/>
                      <a:headEnd type="none" w="med" len="med"/>
                      <a:tailEnd type="none" w="med" len="med"/>
                    </a:lnT>
                    <a:noFill/>
                  </a:tcPr>
                </a:tc>
                <a:tc hMerge="1">
                  <a:txBody>
                    <a:bodyPr/>
                    <a:lstStyle/>
                    <a:p>
                      <a:endParaRPr lang="tr-TR"/>
                    </a:p>
                  </a:txBody>
                  <a:tcPr/>
                </a:tc>
                <a:tc vMerge="1">
                  <a:txBody>
                    <a:bodyPr/>
                    <a:lstStyle/>
                    <a:p>
                      <a:endParaRPr lang="tr-TR"/>
                    </a:p>
                  </a:txBody>
                  <a:tcPr/>
                </a:tc>
                <a:tc>
                  <a:txBody>
                    <a:bodyPr/>
                    <a:lstStyle/>
                    <a:p>
                      <a:pPr algn="just">
                        <a:spcAft>
                          <a:spcPts val="0"/>
                        </a:spcAft>
                      </a:pPr>
                      <a:r>
                        <a:rPr lang="tr-TR" sz="1500">
                          <a:solidFill>
                            <a:schemeClr val="tx1"/>
                          </a:solidFill>
                          <a:effectLst/>
                        </a:rPr>
                        <a:t> </a:t>
                      </a:r>
                      <a:endParaRPr lang="tr-TR" sz="1500">
                        <a:solidFill>
                          <a:schemeClr val="tx1"/>
                        </a:solidFill>
                        <a:effectLst/>
                        <a:latin typeface="Times New Roman"/>
                        <a:ea typeface="Times New Roman"/>
                      </a:endParaRPr>
                    </a:p>
                  </a:txBody>
                  <a:tcPr marL="34433" marR="34433" marT="0" marB="0">
                    <a:lnT w="12700" cap="flat" cmpd="sng" algn="ctr">
                      <a:solidFill>
                        <a:schemeClr val="tx1"/>
                      </a:solidFill>
                      <a:prstDash val="solid"/>
                      <a:round/>
                      <a:headEnd type="none" w="med" len="med"/>
                      <a:tailEnd type="none" w="med" len="med"/>
                    </a:lnT>
                    <a:lnB w="12700" cmpd="sng">
                      <a:noFill/>
                    </a:lnB>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noFill/>
                  </a:tcPr>
                </a:tc>
                <a:tc>
                  <a:txBody>
                    <a:bodyPr/>
                    <a:lstStyle/>
                    <a:p>
                      <a:pPr algn="just">
                        <a:spcAft>
                          <a:spcPts val="0"/>
                        </a:spcAft>
                      </a:pPr>
                      <a:r>
                        <a:rPr lang="tr-TR" sz="1500" dirty="0">
                          <a:solidFill>
                            <a:schemeClr val="tx1"/>
                          </a:solidFill>
                          <a:effectLst/>
                        </a:rPr>
                        <a:t> </a:t>
                      </a:r>
                      <a:endParaRPr lang="tr-TR" sz="1500" dirty="0">
                        <a:solidFill>
                          <a:schemeClr val="tx1"/>
                        </a:solidFill>
                        <a:effectLst/>
                        <a:latin typeface="Times New Roman"/>
                        <a:ea typeface="Times New Roman"/>
                      </a:endParaRPr>
                    </a:p>
                  </a:txBody>
                  <a:tcPr marL="34433" marR="34433" marT="0" marB="0">
                    <a:no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52500" y="1438398"/>
            <a:ext cx="8623783" cy="4127457"/>
          </a:xfrm>
        </p:spPr>
        <p:txBody>
          <a:bodyPr/>
          <a:lstStyle/>
          <a:p>
            <a:pPr marL="1273941" eaLnBrk="1" hangingPunct="1">
              <a:buClr>
                <a:schemeClr val="accent6">
                  <a:lumMod val="75000"/>
                </a:schemeClr>
              </a:buClr>
              <a:buFont typeface="Wingdings" panose="05000000000000000000" pitchFamily="2" charset="2"/>
              <a:buChar char="ü"/>
              <a:defRPr/>
            </a:pPr>
            <a:r>
              <a:rPr lang="tr-TR" sz="2866" dirty="0">
                <a:latin typeface="Times New Roman" panose="02020603050405020304" pitchFamily="18" charset="0"/>
                <a:cs typeface="Times New Roman" panose="02020603050405020304" pitchFamily="18" charset="0"/>
              </a:rPr>
              <a:t>Avans alınarak mal satılması</a:t>
            </a:r>
          </a:p>
          <a:p>
            <a:pPr marL="1273941" eaLnBrk="1" hangingPunct="1">
              <a:buClr>
                <a:schemeClr val="accent6">
                  <a:lumMod val="75000"/>
                </a:schemeClr>
              </a:buClr>
              <a:buNone/>
              <a:defRPr/>
            </a:pPr>
            <a:r>
              <a:rPr lang="tr-TR" sz="2866" dirty="0">
                <a:solidFill>
                  <a:srgbClr val="FF0000"/>
                </a:solidFill>
                <a:latin typeface="Times New Roman" panose="02020603050405020304" pitchFamily="18" charset="0"/>
                <a:cs typeface="Times New Roman" panose="02020603050405020304" pitchFamily="18" charset="0"/>
              </a:rPr>
              <a:t>(340 Alınan Sipariş Avansları hesabı kullanılmalıdır)</a:t>
            </a:r>
          </a:p>
          <a:p>
            <a:pPr marL="1273941" eaLnBrk="1" hangingPunct="1">
              <a:buClr>
                <a:schemeClr val="accent6">
                  <a:lumMod val="75000"/>
                </a:schemeClr>
              </a:buClr>
              <a:buFont typeface="Wingdings" panose="05000000000000000000" pitchFamily="2" charset="2"/>
              <a:buChar char="ü"/>
              <a:defRPr/>
            </a:pPr>
            <a:r>
              <a:rPr lang="tr-TR" sz="2866" dirty="0">
                <a:latin typeface="Times New Roman" panose="02020603050405020304" pitchFamily="18" charset="0"/>
                <a:cs typeface="Times New Roman" panose="02020603050405020304" pitchFamily="18" charset="0"/>
              </a:rPr>
              <a:t> Erken ödeme </a:t>
            </a:r>
            <a:r>
              <a:rPr lang="tr-TR" sz="2866" dirty="0" err="1">
                <a:latin typeface="Times New Roman" panose="02020603050405020304" pitchFamily="18" charset="0"/>
                <a:cs typeface="Times New Roman" panose="02020603050405020304" pitchFamily="18" charset="0"/>
              </a:rPr>
              <a:t>iskontoları</a:t>
            </a:r>
            <a:endParaRPr lang="tr-TR" sz="2866" dirty="0">
              <a:latin typeface="Times New Roman" panose="02020603050405020304" pitchFamily="18" charset="0"/>
              <a:cs typeface="Times New Roman" panose="02020603050405020304" pitchFamily="18" charset="0"/>
            </a:endParaRPr>
          </a:p>
          <a:p>
            <a:pPr marL="1273941" eaLnBrk="1" hangingPunct="1">
              <a:buClr>
                <a:schemeClr val="accent6">
                  <a:lumMod val="75000"/>
                </a:schemeClr>
              </a:buClr>
              <a:buFont typeface="Wingdings" panose="05000000000000000000" pitchFamily="2" charset="2"/>
              <a:buChar char="ü"/>
              <a:defRPr/>
            </a:pPr>
            <a:r>
              <a:rPr lang="tr-TR" sz="2866" dirty="0">
                <a:latin typeface="Times New Roman" panose="02020603050405020304" pitchFamily="18" charset="0"/>
                <a:cs typeface="Times New Roman" panose="02020603050405020304" pitchFamily="18" charset="0"/>
              </a:rPr>
              <a:t> Satıştan iadeler</a:t>
            </a:r>
          </a:p>
          <a:p>
            <a:pPr marL="1273941" eaLnBrk="1" hangingPunct="1">
              <a:buClr>
                <a:schemeClr val="accent6">
                  <a:lumMod val="75000"/>
                </a:schemeClr>
              </a:buClr>
              <a:buFont typeface="Wingdings" panose="05000000000000000000" pitchFamily="2" charset="2"/>
              <a:buChar char="ü"/>
              <a:defRPr/>
            </a:pPr>
            <a:r>
              <a:rPr lang="tr-TR" sz="2866" dirty="0">
                <a:latin typeface="Times New Roman" panose="02020603050405020304" pitchFamily="18" charset="0"/>
                <a:cs typeface="Times New Roman" panose="02020603050405020304" pitchFamily="18" charset="0"/>
              </a:rPr>
              <a:t> Fiyat farkları</a:t>
            </a:r>
          </a:p>
          <a:p>
            <a:pPr marL="1273941" eaLnBrk="1" hangingPunct="1">
              <a:buClr>
                <a:schemeClr val="accent6">
                  <a:lumMod val="75000"/>
                </a:schemeClr>
              </a:buClr>
              <a:buFont typeface="Wingdings" panose="05000000000000000000" pitchFamily="2" charset="2"/>
              <a:buChar char="ü"/>
              <a:defRPr/>
            </a:pPr>
            <a:r>
              <a:rPr lang="tr-TR" sz="2866" dirty="0">
                <a:latin typeface="Times New Roman" panose="02020603050405020304" pitchFamily="18" charset="0"/>
                <a:cs typeface="Times New Roman" panose="02020603050405020304" pitchFamily="18" charset="0"/>
              </a:rPr>
              <a:t> Satış faturalarında gösterilen vade farkları</a:t>
            </a:r>
          </a:p>
          <a:p>
            <a:pPr marL="1273941" eaLnBrk="1" hangingPunct="1">
              <a:buClr>
                <a:schemeClr val="accent6">
                  <a:lumMod val="75000"/>
                </a:schemeClr>
              </a:buClr>
              <a:buFont typeface="Wingdings" panose="05000000000000000000" pitchFamily="2" charset="2"/>
              <a:buChar char="ü"/>
              <a:defRPr/>
            </a:pPr>
            <a:r>
              <a:rPr lang="tr-TR" sz="2866" dirty="0">
                <a:latin typeface="Times New Roman" panose="02020603050405020304" pitchFamily="18" charset="0"/>
                <a:cs typeface="Times New Roman" panose="02020603050405020304" pitchFamily="18" charset="0"/>
              </a:rPr>
              <a:t> Ciro primleri</a:t>
            </a:r>
          </a:p>
          <a:p>
            <a:pPr marL="1004203" indent="-81246" eaLnBrk="1" hangingPunct="1">
              <a:buClr>
                <a:schemeClr val="accent6">
                  <a:lumMod val="75000"/>
                </a:schemeClr>
              </a:buClr>
              <a:buFont typeface="Wingdings" panose="05000000000000000000" pitchFamily="2" charset="2"/>
              <a:buChar char="ü"/>
              <a:defRPr/>
            </a:pPr>
            <a:endParaRPr lang="tr-TR" sz="2866" dirty="0">
              <a:latin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pPr>
              <a:defRPr/>
            </a:pPr>
            <a:fld id="{761DA6BF-B25B-4333-906F-A2914A33C5A3}" type="slidenum">
              <a:rPr lang="en-US"/>
              <a:pPr>
                <a:defRPr/>
              </a:pPr>
              <a:t>86</a:t>
            </a:fld>
            <a:endParaRPr lang="en-US" dirty="0"/>
          </a:p>
        </p:txBody>
      </p:sp>
      <p:sp>
        <p:nvSpPr>
          <p:cNvPr id="215044" name="1 Başlık"/>
          <p:cNvSpPr txBox="1">
            <a:spLocks/>
          </p:cNvSpPr>
          <p:nvPr/>
        </p:nvSpPr>
        <p:spPr bwMode="auto">
          <a:xfrm>
            <a:off x="1288614" y="112412"/>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GELİR TABLOSU HESAPLARI</a:t>
            </a:r>
          </a:p>
        </p:txBody>
      </p:sp>
    </p:spTree>
  </p:cSld>
  <p:clrMapOvr>
    <a:masterClrMapping/>
  </p:clrMapOvr>
  <p:transition advClick="0" advTm="4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066" name="Object 11">
            <a:hlinkClick r:id="" action="ppaction://ole?verb=0"/>
          </p:cNvPr>
          <p:cNvGraphicFramePr>
            <a:graphicFrameLocks/>
          </p:cNvGraphicFramePr>
          <p:nvPr/>
        </p:nvGraphicFramePr>
        <p:xfrm>
          <a:off x="250253" y="855034"/>
          <a:ext cx="2167727" cy="1615233"/>
        </p:xfrm>
        <a:graphic>
          <a:graphicData uri="http://schemas.openxmlformats.org/presentationml/2006/ole">
            <mc:AlternateContent xmlns:mc="http://schemas.openxmlformats.org/markup-compatibility/2006">
              <mc:Choice xmlns:v="urn:schemas-microsoft-com:vml" Requires="v">
                <p:oleObj spid="_x0000_s25678" name="Document" r:id="rId4" imgW="2829154" imgH="891651" progId="Word.Document.8">
                  <p:embed/>
                </p:oleObj>
              </mc:Choice>
              <mc:Fallback>
                <p:oleObj name="Document" r:id="rId4" imgW="2829154" imgH="891651"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253" y="855034"/>
                        <a:ext cx="2167727" cy="161523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7" name="Object 3">
            <a:hlinkClick r:id="" action="ppaction://ole?verb=0"/>
          </p:cNvPr>
          <p:cNvGraphicFramePr>
            <a:graphicFrameLocks/>
          </p:cNvGraphicFramePr>
          <p:nvPr/>
        </p:nvGraphicFramePr>
        <p:xfrm>
          <a:off x="328247" y="2618135"/>
          <a:ext cx="2027978" cy="1694857"/>
        </p:xfrm>
        <a:graphic>
          <a:graphicData uri="http://schemas.openxmlformats.org/presentationml/2006/ole">
            <mc:AlternateContent xmlns:mc="http://schemas.openxmlformats.org/markup-compatibility/2006">
              <mc:Choice xmlns:v="urn:schemas-microsoft-com:vml" Requires="v">
                <p:oleObj spid="_x0000_s25679" name="Document" r:id="rId7" imgW="2829154" imgH="891651" progId="Word.Document.8">
                  <p:embed/>
                </p:oleObj>
              </mc:Choice>
              <mc:Fallback>
                <p:oleObj name="Document" r:id="rId7" imgW="2829154" imgH="891651" progId="Word.Documen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247" y="2618135"/>
                        <a:ext cx="2027978" cy="169485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8" name="Object 4">
            <a:hlinkClick r:id="" action="ppaction://ole?verb=0"/>
          </p:cNvPr>
          <p:cNvGraphicFramePr>
            <a:graphicFrameLocks/>
          </p:cNvGraphicFramePr>
          <p:nvPr/>
        </p:nvGraphicFramePr>
        <p:xfrm>
          <a:off x="329873" y="4532366"/>
          <a:ext cx="2045854" cy="1551859"/>
        </p:xfrm>
        <a:graphic>
          <a:graphicData uri="http://schemas.openxmlformats.org/presentationml/2006/ole">
            <mc:AlternateContent xmlns:mc="http://schemas.openxmlformats.org/markup-compatibility/2006">
              <mc:Choice xmlns:v="urn:schemas-microsoft-com:vml" Requires="v">
                <p:oleObj spid="_x0000_s25680" name="Document" r:id="rId10" imgW="2835373" imgH="893142" progId="Word.Document.8">
                  <p:embed/>
                </p:oleObj>
              </mc:Choice>
              <mc:Fallback>
                <p:oleObj name="Document" r:id="rId10" imgW="2835373" imgH="893142" progId="Word.Documen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9873" y="4532366"/>
                        <a:ext cx="2045854" cy="155185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9" name="Object 5">
            <a:hlinkClick r:id="" action="ppaction://ole?verb=0"/>
          </p:cNvPr>
          <p:cNvGraphicFramePr>
            <a:graphicFrameLocks/>
          </p:cNvGraphicFramePr>
          <p:nvPr/>
        </p:nvGraphicFramePr>
        <p:xfrm>
          <a:off x="2616222" y="848528"/>
          <a:ext cx="2040978" cy="1624983"/>
        </p:xfrm>
        <a:graphic>
          <a:graphicData uri="http://schemas.openxmlformats.org/presentationml/2006/ole">
            <mc:AlternateContent xmlns:mc="http://schemas.openxmlformats.org/markup-compatibility/2006">
              <mc:Choice xmlns:v="urn:schemas-microsoft-com:vml" Requires="v">
                <p:oleObj spid="_x0000_s25681" name="Document" r:id="rId13" imgW="2829154" imgH="891651" progId="Word.Document.8">
                  <p:embed/>
                </p:oleObj>
              </mc:Choice>
              <mc:Fallback>
                <p:oleObj name="Document" r:id="rId13" imgW="2829154" imgH="891651" progId="Word.Document.8">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6222" y="848528"/>
                        <a:ext cx="2040978" cy="162498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0" name="Object 6">
            <a:hlinkClick r:id="" action="ppaction://ole?verb=0"/>
          </p:cNvPr>
          <p:cNvGraphicFramePr>
            <a:graphicFrameLocks/>
          </p:cNvGraphicFramePr>
          <p:nvPr/>
        </p:nvGraphicFramePr>
        <p:xfrm>
          <a:off x="2616222" y="2766013"/>
          <a:ext cx="2040978" cy="1252862"/>
        </p:xfrm>
        <a:graphic>
          <a:graphicData uri="http://schemas.openxmlformats.org/presentationml/2006/ole">
            <mc:AlternateContent xmlns:mc="http://schemas.openxmlformats.org/markup-compatibility/2006">
              <mc:Choice xmlns:v="urn:schemas-microsoft-com:vml" Requires="v">
                <p:oleObj spid="_x0000_s25682" name="Document" r:id="rId16" imgW="2829154" imgH="891651" progId="Word.Document.8">
                  <p:embed/>
                </p:oleObj>
              </mc:Choice>
              <mc:Fallback>
                <p:oleObj name="Document" r:id="rId16" imgW="2829154" imgH="891651" progId="Word.Document.8">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16222" y="2766013"/>
                        <a:ext cx="2040978" cy="12528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1" name="Object 7">
            <a:hlinkClick r:id="" action="ppaction://ole?verb=0"/>
          </p:cNvPr>
          <p:cNvGraphicFramePr>
            <a:graphicFrameLocks/>
          </p:cNvGraphicFramePr>
          <p:nvPr/>
        </p:nvGraphicFramePr>
        <p:xfrm>
          <a:off x="2616222" y="4166748"/>
          <a:ext cx="2040978" cy="1252862"/>
        </p:xfrm>
        <a:graphic>
          <a:graphicData uri="http://schemas.openxmlformats.org/presentationml/2006/ole">
            <mc:AlternateContent xmlns:mc="http://schemas.openxmlformats.org/markup-compatibility/2006">
              <mc:Choice xmlns:v="urn:schemas-microsoft-com:vml" Requires="v">
                <p:oleObj spid="_x0000_s25683" name="Document" r:id="rId19" imgW="2829154" imgH="891651" progId="Word.Document.8">
                  <p:embed/>
                </p:oleObj>
              </mc:Choice>
              <mc:Fallback>
                <p:oleObj name="Document" r:id="rId19" imgW="2829154" imgH="891651" progId="Word.Document.8">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16222" y="4166748"/>
                        <a:ext cx="2040978" cy="12528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2" name="Object 8">
            <a:hlinkClick r:id="" action="ppaction://ole?verb=0"/>
          </p:cNvPr>
          <p:cNvGraphicFramePr>
            <a:graphicFrameLocks/>
          </p:cNvGraphicFramePr>
          <p:nvPr/>
        </p:nvGraphicFramePr>
        <p:xfrm>
          <a:off x="4900949" y="848533"/>
          <a:ext cx="2040978" cy="1621733"/>
        </p:xfrm>
        <a:graphic>
          <a:graphicData uri="http://schemas.openxmlformats.org/presentationml/2006/ole">
            <mc:AlternateContent xmlns:mc="http://schemas.openxmlformats.org/markup-compatibility/2006">
              <mc:Choice xmlns:v="urn:schemas-microsoft-com:vml" Requires="v">
                <p:oleObj spid="_x0000_s25684" name="Document" r:id="rId22" imgW="2829154" imgH="891651" progId="Word.Document.8">
                  <p:embed/>
                </p:oleObj>
              </mc:Choice>
              <mc:Fallback>
                <p:oleObj name="Document" r:id="rId22" imgW="2829154" imgH="891651" progId="Word.Document.8">
                  <p:embed/>
                  <p:pic>
                    <p:nvPicPr>
                      <p:cNvPr id="0" name=""/>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00949" y="848533"/>
                        <a:ext cx="2040978" cy="162173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3" name="Object 9">
            <a:hlinkClick r:id="" action="ppaction://ole?verb=0"/>
          </p:cNvPr>
          <p:cNvGraphicFramePr>
            <a:graphicFrameLocks/>
          </p:cNvGraphicFramePr>
          <p:nvPr/>
        </p:nvGraphicFramePr>
        <p:xfrm>
          <a:off x="4900949" y="2691258"/>
          <a:ext cx="2040978" cy="1327611"/>
        </p:xfrm>
        <a:graphic>
          <a:graphicData uri="http://schemas.openxmlformats.org/presentationml/2006/ole">
            <mc:AlternateContent xmlns:mc="http://schemas.openxmlformats.org/markup-compatibility/2006">
              <mc:Choice xmlns:v="urn:schemas-microsoft-com:vml" Requires="v">
                <p:oleObj spid="_x0000_s25685" name="Document" r:id="rId25" imgW="2829154" imgH="905330" progId="Word.Document.8">
                  <p:embed/>
                </p:oleObj>
              </mc:Choice>
              <mc:Fallback>
                <p:oleObj name="Document" r:id="rId25" imgW="2829154" imgH="905330" progId="Word.Document.8">
                  <p:embed/>
                  <p:pic>
                    <p:nvPicPr>
                      <p:cNvPr id="0" name=""/>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00949" y="2691258"/>
                        <a:ext cx="2040978" cy="132761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4" name="Object 10">
            <a:hlinkClick r:id="" action="ppaction://ole?verb=0"/>
          </p:cNvPr>
          <p:cNvGraphicFramePr>
            <a:graphicFrameLocks/>
          </p:cNvGraphicFramePr>
          <p:nvPr/>
        </p:nvGraphicFramePr>
        <p:xfrm>
          <a:off x="4900949" y="4161873"/>
          <a:ext cx="2040978" cy="1257737"/>
        </p:xfrm>
        <a:graphic>
          <a:graphicData uri="http://schemas.openxmlformats.org/presentationml/2006/ole">
            <mc:AlternateContent xmlns:mc="http://schemas.openxmlformats.org/markup-compatibility/2006">
              <mc:Choice xmlns:v="urn:schemas-microsoft-com:vml" Requires="v">
                <p:oleObj spid="_x0000_s25686" name="Document" r:id="rId28" imgW="2829154" imgH="905330" progId="Word.Document.8">
                  <p:embed/>
                </p:oleObj>
              </mc:Choice>
              <mc:Fallback>
                <p:oleObj name="Document" r:id="rId28" imgW="2829154" imgH="905330" progId="Word.Document.8">
                  <p:embed/>
                  <p:pic>
                    <p:nvPicPr>
                      <p:cNvPr id="0" name=""/>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00949" y="4161873"/>
                        <a:ext cx="2040978" cy="125773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5" name="Object 11">
            <a:hlinkClick r:id="" action="ppaction://ole?verb=0"/>
          </p:cNvPr>
          <p:cNvGraphicFramePr>
            <a:graphicFrameLocks/>
          </p:cNvGraphicFramePr>
          <p:nvPr/>
        </p:nvGraphicFramePr>
        <p:xfrm>
          <a:off x="2564228" y="5565858"/>
          <a:ext cx="2044228" cy="1329236"/>
        </p:xfrm>
        <a:graphic>
          <a:graphicData uri="http://schemas.openxmlformats.org/presentationml/2006/ole">
            <mc:AlternateContent xmlns:mc="http://schemas.openxmlformats.org/markup-compatibility/2006">
              <mc:Choice xmlns:v="urn:schemas-microsoft-com:vml" Requires="v">
                <p:oleObj spid="_x0000_s25687" name="Document" r:id="rId31" imgW="2835373" imgH="893142" progId="Word.Document.8">
                  <p:embed/>
                </p:oleObj>
              </mc:Choice>
              <mc:Fallback>
                <p:oleObj name="Document" r:id="rId31" imgW="2835373" imgH="893142" progId="Word.Document.8">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64228" y="5565858"/>
                        <a:ext cx="2044228" cy="132923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6" name="Object 12">
            <a:hlinkClick r:id="" action="ppaction://ole?verb=0"/>
          </p:cNvPr>
          <p:cNvGraphicFramePr>
            <a:graphicFrameLocks/>
          </p:cNvGraphicFramePr>
          <p:nvPr/>
        </p:nvGraphicFramePr>
        <p:xfrm>
          <a:off x="4900949" y="5565858"/>
          <a:ext cx="2040978" cy="1327610"/>
        </p:xfrm>
        <a:graphic>
          <a:graphicData uri="http://schemas.openxmlformats.org/presentationml/2006/ole">
            <mc:AlternateContent xmlns:mc="http://schemas.openxmlformats.org/markup-compatibility/2006">
              <mc:Choice xmlns:v="urn:schemas-microsoft-com:vml" Requires="v">
                <p:oleObj spid="_x0000_s25688" name="Document" r:id="rId34" imgW="2829154" imgH="905330" progId="Word.Document.8">
                  <p:embed/>
                </p:oleObj>
              </mc:Choice>
              <mc:Fallback>
                <p:oleObj name="Document" r:id="rId34" imgW="2829154" imgH="905330" progId="Word.Document.8">
                  <p:embed/>
                  <p:pic>
                    <p:nvPicPr>
                      <p:cNvPr id="0" name=""/>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00949" y="5565858"/>
                        <a:ext cx="2040978" cy="132761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6077" name="Line 51"/>
          <p:cNvSpPr>
            <a:spLocks noChangeShapeType="1"/>
          </p:cNvSpPr>
          <p:nvPr/>
        </p:nvSpPr>
        <p:spPr bwMode="auto">
          <a:xfrm flipV="1">
            <a:off x="4458953" y="1438397"/>
            <a:ext cx="441995" cy="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4094"/>
          </a:p>
        </p:txBody>
      </p:sp>
      <p:sp>
        <p:nvSpPr>
          <p:cNvPr id="216078" name="Line 51"/>
          <p:cNvSpPr>
            <a:spLocks noChangeShapeType="1"/>
          </p:cNvSpPr>
          <p:nvPr/>
        </p:nvSpPr>
        <p:spPr bwMode="auto">
          <a:xfrm flipV="1">
            <a:off x="4458955" y="1438402"/>
            <a:ext cx="515121" cy="1769606"/>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4094"/>
          </a:p>
        </p:txBody>
      </p:sp>
      <p:sp>
        <p:nvSpPr>
          <p:cNvPr id="3088" name="Line 51"/>
          <p:cNvSpPr>
            <a:spLocks noChangeShapeType="1"/>
          </p:cNvSpPr>
          <p:nvPr/>
        </p:nvSpPr>
        <p:spPr bwMode="auto">
          <a:xfrm flipV="1">
            <a:off x="4458959" y="1513147"/>
            <a:ext cx="589869" cy="3020843"/>
          </a:xfrm>
          <a:prstGeom prst="line">
            <a:avLst/>
          </a:prstGeom>
          <a:ln>
            <a:solidFill>
              <a:srgbClr val="FF0000"/>
            </a:solidFill>
            <a:headEnd/>
            <a:tailEnd type="triangle" w="med" len="med"/>
          </a:ln>
        </p:spPr>
        <p:style>
          <a:lnRef idx="2">
            <a:schemeClr val="accent2"/>
          </a:lnRef>
          <a:fillRef idx="0">
            <a:schemeClr val="accent2"/>
          </a:fillRef>
          <a:effectRef idx="1">
            <a:schemeClr val="accent2"/>
          </a:effectRef>
          <a:fontRef idx="minor">
            <a:schemeClr val="tx1"/>
          </a:fontRef>
        </p:style>
        <p:txBody>
          <a:bodyPr wrap="none" anchor="ctr"/>
          <a:lstStyle/>
          <a:p>
            <a:pPr>
              <a:defRPr/>
            </a:pPr>
            <a:endParaRPr lang="tr-TR" sz="1842" b="0">
              <a:solidFill>
                <a:prstClr val="black"/>
              </a:solidFill>
            </a:endParaRPr>
          </a:p>
        </p:txBody>
      </p:sp>
      <p:sp>
        <p:nvSpPr>
          <p:cNvPr id="216080" name="Line 58"/>
          <p:cNvSpPr>
            <a:spLocks noChangeShapeType="1"/>
          </p:cNvSpPr>
          <p:nvPr/>
        </p:nvSpPr>
        <p:spPr bwMode="auto">
          <a:xfrm flipH="1">
            <a:off x="7112550" y="1438401"/>
            <a:ext cx="0" cy="737742"/>
          </a:xfrm>
          <a:prstGeom prst="line">
            <a:avLst/>
          </a:prstGeom>
          <a:noFill/>
          <a:ln w="317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tr-TR" sz="4094"/>
          </a:p>
        </p:txBody>
      </p:sp>
      <p:sp>
        <p:nvSpPr>
          <p:cNvPr id="216081" name="Line 51"/>
          <p:cNvSpPr>
            <a:spLocks noChangeShapeType="1"/>
          </p:cNvSpPr>
          <p:nvPr/>
        </p:nvSpPr>
        <p:spPr bwMode="auto">
          <a:xfrm flipV="1">
            <a:off x="6670554" y="1438397"/>
            <a:ext cx="441995" cy="0"/>
          </a:xfrm>
          <a:prstGeom prst="line">
            <a:avLst/>
          </a:prstGeom>
          <a:noFill/>
          <a:ln w="317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4094"/>
          </a:p>
        </p:txBody>
      </p:sp>
      <p:sp>
        <p:nvSpPr>
          <p:cNvPr id="216082" name="Line 58"/>
          <p:cNvSpPr>
            <a:spLocks noChangeShapeType="1"/>
          </p:cNvSpPr>
          <p:nvPr/>
        </p:nvSpPr>
        <p:spPr bwMode="auto">
          <a:xfrm flipH="1">
            <a:off x="4900949" y="2176140"/>
            <a:ext cx="2211602" cy="0"/>
          </a:xfrm>
          <a:prstGeom prst="line">
            <a:avLst/>
          </a:prstGeom>
          <a:noFill/>
          <a:ln w="317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tr-TR" sz="4094"/>
          </a:p>
        </p:txBody>
      </p:sp>
      <p:sp>
        <p:nvSpPr>
          <p:cNvPr id="216083" name="Line 58"/>
          <p:cNvSpPr>
            <a:spLocks noChangeShapeType="1"/>
          </p:cNvSpPr>
          <p:nvPr/>
        </p:nvSpPr>
        <p:spPr bwMode="auto">
          <a:xfrm>
            <a:off x="4900948" y="2176145"/>
            <a:ext cx="0" cy="1179737"/>
          </a:xfrm>
          <a:prstGeom prst="line">
            <a:avLst/>
          </a:prstGeom>
          <a:noFill/>
          <a:ln w="317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tr-TR" sz="4094"/>
          </a:p>
        </p:txBody>
      </p:sp>
      <p:sp>
        <p:nvSpPr>
          <p:cNvPr id="216084" name="Line 51"/>
          <p:cNvSpPr>
            <a:spLocks noChangeShapeType="1"/>
          </p:cNvSpPr>
          <p:nvPr/>
        </p:nvSpPr>
        <p:spPr bwMode="auto">
          <a:xfrm flipV="1">
            <a:off x="4900948" y="3355876"/>
            <a:ext cx="441995" cy="0"/>
          </a:xfrm>
          <a:prstGeom prst="line">
            <a:avLst/>
          </a:prstGeom>
          <a:noFill/>
          <a:ln w="317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4094"/>
          </a:p>
        </p:txBody>
      </p:sp>
      <p:sp>
        <p:nvSpPr>
          <p:cNvPr id="216085" name="Line 51"/>
          <p:cNvSpPr>
            <a:spLocks noChangeShapeType="1"/>
          </p:cNvSpPr>
          <p:nvPr/>
        </p:nvSpPr>
        <p:spPr bwMode="auto">
          <a:xfrm flipV="1">
            <a:off x="6743678" y="3208002"/>
            <a:ext cx="441995" cy="0"/>
          </a:xfrm>
          <a:prstGeom prst="line">
            <a:avLst/>
          </a:prstGeom>
          <a:noFill/>
          <a:ln w="1270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4094"/>
          </a:p>
        </p:txBody>
      </p:sp>
      <p:sp>
        <p:nvSpPr>
          <p:cNvPr id="216086" name="Line 58"/>
          <p:cNvSpPr>
            <a:spLocks noChangeShapeType="1"/>
          </p:cNvSpPr>
          <p:nvPr/>
        </p:nvSpPr>
        <p:spPr bwMode="auto">
          <a:xfrm>
            <a:off x="7185673" y="3208003"/>
            <a:ext cx="0" cy="662993"/>
          </a:xfrm>
          <a:prstGeom prst="line">
            <a:avLst/>
          </a:prstGeom>
          <a:noFill/>
          <a:ln w="317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tr-TR" sz="4094"/>
          </a:p>
        </p:txBody>
      </p:sp>
      <p:sp>
        <p:nvSpPr>
          <p:cNvPr id="216087" name="Line 58"/>
          <p:cNvSpPr>
            <a:spLocks noChangeShapeType="1"/>
          </p:cNvSpPr>
          <p:nvPr/>
        </p:nvSpPr>
        <p:spPr bwMode="auto">
          <a:xfrm flipH="1">
            <a:off x="4827826" y="3870995"/>
            <a:ext cx="2357850" cy="0"/>
          </a:xfrm>
          <a:prstGeom prst="line">
            <a:avLst/>
          </a:prstGeom>
          <a:noFill/>
          <a:ln w="317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tr-TR" sz="4094"/>
          </a:p>
        </p:txBody>
      </p:sp>
      <p:sp>
        <p:nvSpPr>
          <p:cNvPr id="216088" name="Line 58"/>
          <p:cNvSpPr>
            <a:spLocks noChangeShapeType="1"/>
          </p:cNvSpPr>
          <p:nvPr/>
        </p:nvSpPr>
        <p:spPr bwMode="auto">
          <a:xfrm flipH="1">
            <a:off x="4827824" y="3870995"/>
            <a:ext cx="0" cy="883991"/>
          </a:xfrm>
          <a:prstGeom prst="line">
            <a:avLst/>
          </a:prstGeom>
          <a:noFill/>
          <a:ln w="317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tr-TR" sz="4094"/>
          </a:p>
        </p:txBody>
      </p:sp>
      <p:sp>
        <p:nvSpPr>
          <p:cNvPr id="216089" name="Line 51"/>
          <p:cNvSpPr>
            <a:spLocks noChangeShapeType="1"/>
          </p:cNvSpPr>
          <p:nvPr/>
        </p:nvSpPr>
        <p:spPr bwMode="auto">
          <a:xfrm flipV="1">
            <a:off x="4827824" y="4754986"/>
            <a:ext cx="441995" cy="0"/>
          </a:xfrm>
          <a:prstGeom prst="line">
            <a:avLst/>
          </a:prstGeom>
          <a:noFill/>
          <a:ln w="317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4094"/>
          </a:p>
        </p:txBody>
      </p:sp>
      <p:sp>
        <p:nvSpPr>
          <p:cNvPr id="216090" name="Rectangle 10"/>
          <p:cNvSpPr>
            <a:spLocks noChangeArrowheads="1"/>
          </p:cNvSpPr>
          <p:nvPr/>
        </p:nvSpPr>
        <p:spPr bwMode="auto">
          <a:xfrm>
            <a:off x="7224674" y="304160"/>
            <a:ext cx="2099479" cy="6587900"/>
          </a:xfrm>
          <a:prstGeom prst="rect">
            <a:avLst/>
          </a:prstGeom>
          <a:solidFill>
            <a:schemeClr val="bg1"/>
          </a:solidFill>
          <a:ln w="12700">
            <a:solidFill>
              <a:schemeClr val="tx1"/>
            </a:solidFill>
            <a:miter lim="800000"/>
            <a:headEnd/>
            <a:tailEnd/>
          </a:ln>
        </p:spPr>
        <p:txBody>
          <a:bodyPr lIns="92625" tIns="45501" rIns="92625" bIns="45501">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en-US" sz="1535">
                <a:solidFill>
                  <a:srgbClr val="376092"/>
                </a:solidFill>
                <a:latin typeface="Times New Roman" panose="02020603050405020304" pitchFamily="18" charset="0"/>
                <a:cs typeface="Times New Roman" panose="02020603050405020304" pitchFamily="18" charset="0"/>
              </a:rPr>
              <a:t>1.  </a:t>
            </a:r>
            <a:r>
              <a:rPr lang="en-US" altLang="en-US" sz="1535">
                <a:solidFill>
                  <a:srgbClr val="376092"/>
                </a:solidFill>
                <a:latin typeface="Times New Roman" panose="02020603050405020304" pitchFamily="18" charset="0"/>
                <a:cs typeface="Times New Roman" panose="02020603050405020304" pitchFamily="18" charset="0"/>
              </a:rPr>
              <a:t>Ü</a:t>
            </a:r>
            <a:r>
              <a:rPr lang="tr-TR" altLang="en-US" sz="1535">
                <a:solidFill>
                  <a:srgbClr val="376092"/>
                </a:solidFill>
                <a:latin typeface="Times New Roman" panose="02020603050405020304" pitchFamily="18" charset="0"/>
                <a:cs typeface="Times New Roman" panose="02020603050405020304" pitchFamily="18" charset="0"/>
              </a:rPr>
              <a:t>retim maliyet</a:t>
            </a:r>
            <a:r>
              <a:rPr lang="en-US" altLang="en-US" sz="1535">
                <a:solidFill>
                  <a:srgbClr val="376092"/>
                </a:solidFill>
                <a:latin typeface="Times New Roman" panose="02020603050405020304" pitchFamily="18" charset="0"/>
                <a:cs typeface="Times New Roman" panose="02020603050405020304" pitchFamily="18" charset="0"/>
              </a:rPr>
              <a:t>l</a:t>
            </a:r>
            <a:r>
              <a:rPr lang="tr-TR" altLang="en-US" sz="1535">
                <a:solidFill>
                  <a:srgbClr val="376092"/>
                </a:solidFill>
                <a:latin typeface="Times New Roman" panose="02020603050405020304" pitchFamily="18" charset="0"/>
                <a:cs typeface="Times New Roman" panose="02020603050405020304" pitchFamily="18" charset="0"/>
              </a:rPr>
              <a:t>erinin tahakkuku</a:t>
            </a:r>
          </a:p>
          <a:p>
            <a:pPr>
              <a:spcBef>
                <a:spcPct val="50000"/>
              </a:spcBef>
              <a:buFontTx/>
              <a:buNone/>
            </a:pPr>
            <a:r>
              <a:rPr lang="tr-TR" altLang="en-US" sz="1535">
                <a:solidFill>
                  <a:srgbClr val="C00000"/>
                </a:solidFill>
                <a:latin typeface="Times New Roman" panose="02020603050405020304" pitchFamily="18" charset="0"/>
                <a:cs typeface="Times New Roman" panose="02020603050405020304" pitchFamily="18" charset="0"/>
              </a:rPr>
              <a:t>2. Üretim maliyetlerinin 151 Yarı </a:t>
            </a:r>
            <a:r>
              <a:rPr lang="en-US" altLang="en-US" sz="1535">
                <a:solidFill>
                  <a:srgbClr val="C00000"/>
                </a:solidFill>
                <a:latin typeface="Times New Roman" panose="02020603050405020304" pitchFamily="18" charset="0"/>
                <a:cs typeface="Times New Roman" panose="02020603050405020304" pitchFamily="18" charset="0"/>
              </a:rPr>
              <a:t>M</a:t>
            </a:r>
            <a:r>
              <a:rPr lang="tr-TR" altLang="en-US" sz="1535">
                <a:solidFill>
                  <a:srgbClr val="C00000"/>
                </a:solidFill>
                <a:latin typeface="Times New Roman" panose="02020603050405020304" pitchFamily="18" charset="0"/>
                <a:cs typeface="Times New Roman" panose="02020603050405020304" pitchFamily="18" charset="0"/>
              </a:rPr>
              <a:t>amuller Üretim hesabına yansıtılması</a:t>
            </a:r>
          </a:p>
          <a:p>
            <a:pPr>
              <a:spcBef>
                <a:spcPct val="50000"/>
              </a:spcBef>
              <a:buFontTx/>
              <a:buNone/>
            </a:pPr>
            <a:r>
              <a:rPr lang="tr-TR" altLang="en-US" sz="1535">
                <a:solidFill>
                  <a:srgbClr val="1F497D"/>
                </a:solidFill>
                <a:latin typeface="Times New Roman" panose="02020603050405020304" pitchFamily="18" charset="0"/>
                <a:cs typeface="Times New Roman" panose="02020603050405020304" pitchFamily="18" charset="0"/>
              </a:rPr>
              <a:t>3.</a:t>
            </a:r>
            <a:r>
              <a:rPr lang="en-US" altLang="en-US" sz="1535">
                <a:solidFill>
                  <a:srgbClr val="1F497D"/>
                </a:solidFill>
                <a:latin typeface="Times New Roman" panose="02020603050405020304" pitchFamily="18" charset="0"/>
                <a:cs typeface="Times New Roman" panose="02020603050405020304" pitchFamily="18" charset="0"/>
              </a:rPr>
              <a:t>T</a:t>
            </a:r>
            <a:r>
              <a:rPr lang="tr-TR" altLang="en-US" sz="1535">
                <a:solidFill>
                  <a:srgbClr val="1F497D"/>
                </a:solidFill>
                <a:latin typeface="Times New Roman" panose="02020603050405020304" pitchFamily="18" charset="0"/>
                <a:cs typeface="Times New Roman" panose="02020603050405020304" pitchFamily="18" charset="0"/>
              </a:rPr>
              <a:t>amamlanan birimlerin 15</a:t>
            </a:r>
            <a:r>
              <a:rPr lang="en-US" altLang="en-US" sz="1535">
                <a:solidFill>
                  <a:srgbClr val="1F497D"/>
                </a:solidFill>
                <a:latin typeface="Times New Roman" panose="02020603050405020304" pitchFamily="18" charset="0"/>
                <a:cs typeface="Times New Roman" panose="02020603050405020304" pitchFamily="18" charset="0"/>
              </a:rPr>
              <a:t>2</a:t>
            </a:r>
            <a:r>
              <a:rPr lang="tr-TR" altLang="en-US" sz="1535">
                <a:solidFill>
                  <a:srgbClr val="1F497D"/>
                </a:solidFill>
                <a:latin typeface="Times New Roman" panose="02020603050405020304" pitchFamily="18" charset="0"/>
                <a:cs typeface="Times New Roman" panose="02020603050405020304" pitchFamily="18" charset="0"/>
              </a:rPr>
              <a:t> Mamuller he</a:t>
            </a:r>
            <a:r>
              <a:rPr lang="en-US" altLang="en-US" sz="1535">
                <a:solidFill>
                  <a:srgbClr val="1F497D"/>
                </a:solidFill>
                <a:latin typeface="Times New Roman" panose="02020603050405020304" pitchFamily="18" charset="0"/>
                <a:cs typeface="Times New Roman" panose="02020603050405020304" pitchFamily="18" charset="0"/>
              </a:rPr>
              <a:t>s</a:t>
            </a:r>
            <a:r>
              <a:rPr lang="tr-TR" altLang="en-US" sz="1535">
                <a:solidFill>
                  <a:srgbClr val="1F497D"/>
                </a:solidFill>
                <a:latin typeface="Times New Roman" panose="02020603050405020304" pitchFamily="18" charset="0"/>
                <a:cs typeface="Times New Roman" panose="02020603050405020304" pitchFamily="18" charset="0"/>
              </a:rPr>
              <a:t>abına aktarılması</a:t>
            </a:r>
            <a:endParaRPr lang="en-US" altLang="en-US" sz="1535">
              <a:solidFill>
                <a:srgbClr val="1F497D"/>
              </a:solidFill>
              <a:latin typeface="Times New Roman" panose="02020603050405020304" pitchFamily="18" charset="0"/>
              <a:cs typeface="Times New Roman" panose="02020603050405020304" pitchFamily="18" charset="0"/>
            </a:endParaRPr>
          </a:p>
          <a:p>
            <a:pPr>
              <a:spcBef>
                <a:spcPct val="50000"/>
              </a:spcBef>
              <a:buFontTx/>
              <a:buNone/>
            </a:pPr>
            <a:r>
              <a:rPr lang="tr-TR" altLang="en-US" sz="1535">
                <a:solidFill>
                  <a:srgbClr val="009900"/>
                </a:solidFill>
                <a:latin typeface="Times New Roman" panose="02020603050405020304" pitchFamily="18" charset="0"/>
                <a:cs typeface="Times New Roman" panose="02020603050405020304" pitchFamily="18" charset="0"/>
              </a:rPr>
              <a:t>4a. Mamul satışındaki gelir kay</a:t>
            </a:r>
            <a:r>
              <a:rPr lang="en-US" altLang="en-US" sz="1535">
                <a:solidFill>
                  <a:srgbClr val="009900"/>
                </a:solidFill>
                <a:latin typeface="Times New Roman" panose="02020603050405020304" pitchFamily="18" charset="0"/>
                <a:cs typeface="Times New Roman" panose="02020603050405020304" pitchFamily="18" charset="0"/>
              </a:rPr>
              <a:t>d</a:t>
            </a:r>
            <a:r>
              <a:rPr lang="tr-TR" altLang="en-US" sz="1535">
                <a:solidFill>
                  <a:srgbClr val="009900"/>
                </a:solidFill>
                <a:latin typeface="Times New Roman" panose="02020603050405020304" pitchFamily="18" charset="0"/>
                <a:cs typeface="Times New Roman" panose="02020603050405020304" pitchFamily="18" charset="0"/>
              </a:rPr>
              <a:t>ı</a:t>
            </a:r>
          </a:p>
          <a:p>
            <a:pPr>
              <a:spcBef>
                <a:spcPct val="50000"/>
              </a:spcBef>
              <a:buFontTx/>
              <a:buNone/>
            </a:pPr>
            <a:r>
              <a:rPr lang="tr-TR" altLang="en-US" sz="1535">
                <a:solidFill>
                  <a:srgbClr val="009900"/>
                </a:solidFill>
                <a:latin typeface="Times New Roman" panose="02020603050405020304" pitchFamily="18" charset="0"/>
                <a:cs typeface="Times New Roman" panose="02020603050405020304" pitchFamily="18" charset="0"/>
              </a:rPr>
              <a:t>4b. Mamul satışındak</a:t>
            </a:r>
            <a:r>
              <a:rPr lang="en-US" altLang="en-US" sz="1535">
                <a:solidFill>
                  <a:srgbClr val="009900"/>
                </a:solidFill>
                <a:latin typeface="Times New Roman" panose="02020603050405020304" pitchFamily="18" charset="0"/>
                <a:cs typeface="Times New Roman" panose="02020603050405020304" pitchFamily="18" charset="0"/>
              </a:rPr>
              <a:t>i</a:t>
            </a:r>
            <a:r>
              <a:rPr lang="tr-TR" altLang="en-US" sz="1535">
                <a:solidFill>
                  <a:srgbClr val="009900"/>
                </a:solidFill>
                <a:latin typeface="Times New Roman" panose="02020603050405020304" pitchFamily="18" charset="0"/>
                <a:cs typeface="Times New Roman" panose="02020603050405020304" pitchFamily="18" charset="0"/>
              </a:rPr>
              <a:t> maliyet k</a:t>
            </a:r>
            <a:r>
              <a:rPr lang="en-US" altLang="en-US" sz="1535">
                <a:solidFill>
                  <a:srgbClr val="009900"/>
                </a:solidFill>
                <a:latin typeface="Times New Roman" panose="02020603050405020304" pitchFamily="18" charset="0"/>
                <a:cs typeface="Times New Roman" panose="02020603050405020304" pitchFamily="18" charset="0"/>
              </a:rPr>
              <a:t>a</a:t>
            </a:r>
            <a:r>
              <a:rPr lang="tr-TR" altLang="en-US" sz="1535">
                <a:solidFill>
                  <a:srgbClr val="009900"/>
                </a:solidFill>
                <a:latin typeface="Times New Roman" panose="02020603050405020304" pitchFamily="18" charset="0"/>
                <a:cs typeface="Times New Roman" panose="02020603050405020304" pitchFamily="18" charset="0"/>
              </a:rPr>
              <a:t>ydı</a:t>
            </a:r>
          </a:p>
          <a:p>
            <a:pPr>
              <a:spcBef>
                <a:spcPct val="50000"/>
              </a:spcBef>
              <a:buFontTx/>
              <a:buNone/>
            </a:pPr>
            <a:r>
              <a:rPr lang="tr-TR" altLang="en-US" sz="1535">
                <a:solidFill>
                  <a:srgbClr val="6B1EA6"/>
                </a:solidFill>
                <a:latin typeface="Times New Roman" panose="02020603050405020304" pitchFamily="18" charset="0"/>
                <a:cs typeface="Times New Roman" panose="02020603050405020304" pitchFamily="18" charset="0"/>
              </a:rPr>
              <a:t>5. Gider hesaplarının kar zarara devri</a:t>
            </a:r>
          </a:p>
          <a:p>
            <a:pPr>
              <a:spcBef>
                <a:spcPct val="50000"/>
              </a:spcBef>
              <a:buFontTx/>
              <a:buNone/>
            </a:pPr>
            <a:r>
              <a:rPr lang="tr-TR" altLang="en-US" sz="1535">
                <a:solidFill>
                  <a:srgbClr val="00B0F0"/>
                </a:solidFill>
                <a:latin typeface="Times New Roman" panose="02020603050405020304" pitchFamily="18" charset="0"/>
                <a:cs typeface="Times New Roman" panose="02020603050405020304" pitchFamily="18" charset="0"/>
              </a:rPr>
              <a:t>6. Gelir hesaplarının kar zarara devri</a:t>
            </a:r>
          </a:p>
          <a:p>
            <a:pPr>
              <a:spcBef>
                <a:spcPct val="50000"/>
              </a:spcBef>
              <a:buFontTx/>
              <a:buNone/>
            </a:pPr>
            <a:r>
              <a:rPr lang="tr-TR" altLang="en-US" sz="1535">
                <a:solidFill>
                  <a:srgbClr val="7F7F7F"/>
                </a:solidFill>
                <a:latin typeface="Times New Roman" panose="02020603050405020304" pitchFamily="18" charset="0"/>
                <a:cs typeface="Times New Roman" panose="02020603050405020304" pitchFamily="18" charset="0"/>
              </a:rPr>
              <a:t>7. Maliyet</a:t>
            </a:r>
            <a:r>
              <a:rPr lang="en-US" altLang="en-US" sz="1535">
                <a:solidFill>
                  <a:srgbClr val="7F7F7F"/>
                </a:solidFill>
                <a:latin typeface="Times New Roman" panose="02020603050405020304" pitchFamily="18" charset="0"/>
                <a:cs typeface="Times New Roman" panose="02020603050405020304" pitchFamily="18" charset="0"/>
              </a:rPr>
              <a:t> </a:t>
            </a:r>
            <a:r>
              <a:rPr lang="tr-TR" altLang="en-US" sz="1535">
                <a:solidFill>
                  <a:srgbClr val="7F7F7F"/>
                </a:solidFill>
                <a:latin typeface="Times New Roman" panose="02020603050405020304" pitchFamily="18" charset="0"/>
                <a:cs typeface="Times New Roman" panose="02020603050405020304" pitchFamily="18" charset="0"/>
              </a:rPr>
              <a:t>ve yansıtma hesaplarının kapatılması</a:t>
            </a:r>
            <a:endParaRPr lang="en-US" altLang="en-US" sz="1535">
              <a:solidFill>
                <a:srgbClr val="7F7F7F"/>
              </a:solidFill>
              <a:latin typeface="Times New Roman" panose="02020603050405020304" pitchFamily="18" charset="0"/>
              <a:cs typeface="Times New Roman" panose="02020603050405020304" pitchFamily="18" charset="0"/>
            </a:endParaRPr>
          </a:p>
        </p:txBody>
      </p:sp>
      <p:sp>
        <p:nvSpPr>
          <p:cNvPr id="216091" name="1 Başlık"/>
          <p:cNvSpPr txBox="1">
            <a:spLocks/>
          </p:cNvSpPr>
          <p:nvPr/>
        </p:nvSpPr>
        <p:spPr bwMode="auto">
          <a:xfrm>
            <a:off x="1215493" y="37663"/>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MALİYET HESAPLARI</a:t>
            </a:r>
          </a:p>
          <a:p>
            <a:pPr eaLnBrk="1" hangingPunct="1">
              <a:spcBef>
                <a:spcPct val="0"/>
              </a:spcBef>
              <a:buFontTx/>
              <a:buNone/>
            </a:pPr>
            <a:r>
              <a:rPr lang="tr-TR" altLang="tr-TR" sz="2252" b="0" i="1">
                <a:solidFill>
                  <a:srgbClr val="0000CC"/>
                </a:solidFill>
                <a:latin typeface="Times New Roman" panose="02020603050405020304" pitchFamily="18" charset="0"/>
                <a:cs typeface="Times New Roman" panose="02020603050405020304" pitchFamily="18" charset="0"/>
              </a:rPr>
              <a:t>- 7/A Seçeneği-STOK MALİYETLERİ </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2 İçerik Yer Tutucusu"/>
          <p:cNvSpPr txBox="1">
            <a:spLocks/>
          </p:cNvSpPr>
          <p:nvPr/>
        </p:nvSpPr>
        <p:spPr bwMode="auto">
          <a:xfrm>
            <a:off x="404627" y="1365272"/>
            <a:ext cx="8329661" cy="66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E46C0A"/>
              </a:buClr>
              <a:buFont typeface="Wingdings" panose="05000000000000000000" pitchFamily="2" charset="2"/>
              <a:buChar char="ü"/>
            </a:pPr>
            <a:r>
              <a:rPr lang="tr-TR" altLang="tr-TR" sz="2252" b="0">
                <a:solidFill>
                  <a:srgbClr val="FF0000"/>
                </a:solidFill>
                <a:latin typeface="Times New Roman" panose="02020603050405020304" pitchFamily="18" charset="0"/>
                <a:cs typeface="Times New Roman" panose="02020603050405020304" pitchFamily="18" charset="0"/>
              </a:rPr>
              <a:t>Üretim maliyetlerinin yansıtılması;</a:t>
            </a:r>
          </a:p>
        </p:txBody>
      </p:sp>
      <p:graphicFrame>
        <p:nvGraphicFramePr>
          <p:cNvPr id="12" name="Tablo 11"/>
          <p:cNvGraphicFramePr>
            <a:graphicFrameLocks noGrp="1"/>
          </p:cNvGraphicFramePr>
          <p:nvPr/>
        </p:nvGraphicFramePr>
        <p:xfrm>
          <a:off x="404623" y="1880392"/>
          <a:ext cx="8339419" cy="4149557"/>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Üretim İşletmesi</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151 YARI MAMULLER ÜRETİM</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680 ÇALIŞMAYAN KISIM GİDER VE ZARARLARI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889190">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711 DİREKT İLK MADDE VE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MALZEME GİDERLERİ YANSITMA</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721 DİREKT İŞÇİLİK GİDERLERİ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YANSITMA</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731 GENEL ÜRETİM GİDERLERİ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YANSITMA</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Üretim maliyetlerinin Yarı Mamullere devri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217156" name="1 Başlık"/>
          <p:cNvSpPr txBox="1">
            <a:spLocks/>
          </p:cNvSpPr>
          <p:nvPr/>
        </p:nvSpPr>
        <p:spPr bwMode="auto">
          <a:xfrm>
            <a:off x="1215493" y="37663"/>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MALİYET HESAPLARI</a:t>
            </a:r>
          </a:p>
          <a:p>
            <a:pPr eaLnBrk="1" hangingPunct="1">
              <a:spcBef>
                <a:spcPct val="0"/>
              </a:spcBef>
              <a:buFontTx/>
              <a:buNone/>
            </a:pPr>
            <a:r>
              <a:rPr lang="tr-TR" altLang="tr-TR" sz="2252" b="0" i="1">
                <a:solidFill>
                  <a:srgbClr val="0000CC"/>
                </a:solidFill>
                <a:latin typeface="Times New Roman" panose="02020603050405020304" pitchFamily="18" charset="0"/>
                <a:cs typeface="Times New Roman" panose="02020603050405020304" pitchFamily="18" charset="0"/>
              </a:rPr>
              <a:t>- 7/A Seçeneği </a:t>
            </a:r>
          </a:p>
        </p:txBody>
      </p:sp>
    </p:spTree>
  </p:cSld>
  <p:clrMapOvr>
    <a:masterClrMapping/>
  </p:clrMapOvr>
  <p:transition advClick="0" advTm="4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2 İçerik Yer Tutucusu"/>
          <p:cNvSpPr txBox="1">
            <a:spLocks/>
          </p:cNvSpPr>
          <p:nvPr/>
        </p:nvSpPr>
        <p:spPr bwMode="auto">
          <a:xfrm>
            <a:off x="404627" y="1292149"/>
            <a:ext cx="8329661" cy="66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E46C0A"/>
              </a:buClr>
              <a:buFont typeface="Wingdings" panose="05000000000000000000" pitchFamily="2" charset="2"/>
              <a:buChar char="ü"/>
            </a:pPr>
            <a:r>
              <a:rPr lang="tr-TR" altLang="tr-TR" sz="2252" b="0">
                <a:solidFill>
                  <a:srgbClr val="FF0000"/>
                </a:solidFill>
                <a:latin typeface="Times New Roman" panose="02020603050405020304" pitchFamily="18" charset="0"/>
                <a:cs typeface="Times New Roman" panose="02020603050405020304" pitchFamily="18" charset="0"/>
              </a:rPr>
              <a:t>Üretimi tamamlanan birimlerin maliyetinin 152 Mamuller hesabına aktarılması </a:t>
            </a:r>
          </a:p>
        </p:txBody>
      </p:sp>
      <p:graphicFrame>
        <p:nvGraphicFramePr>
          <p:cNvPr id="12" name="Tablo 11"/>
          <p:cNvGraphicFramePr>
            <a:graphicFrameLocks noGrp="1"/>
          </p:cNvGraphicFramePr>
          <p:nvPr/>
        </p:nvGraphicFramePr>
        <p:xfrm>
          <a:off x="404623" y="2018517"/>
          <a:ext cx="8339419" cy="2464836"/>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Üretim İşletmesi</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152 MAMULLER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39005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151 YARI MAMULLER ÜRETİM</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Tamamlanan birimlerin 152 Mamuller hesabına aktarılması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218171" name="1 Başlık"/>
          <p:cNvSpPr txBox="1">
            <a:spLocks/>
          </p:cNvSpPr>
          <p:nvPr/>
        </p:nvSpPr>
        <p:spPr bwMode="auto">
          <a:xfrm>
            <a:off x="1215493" y="37663"/>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MALİYET HESAPLARI</a:t>
            </a:r>
          </a:p>
          <a:p>
            <a:pPr eaLnBrk="1" hangingPunct="1">
              <a:spcBef>
                <a:spcPct val="0"/>
              </a:spcBef>
              <a:buFontTx/>
              <a:buNone/>
            </a:pPr>
            <a:r>
              <a:rPr lang="tr-TR" altLang="tr-TR" sz="2252" b="0" i="1">
                <a:solidFill>
                  <a:srgbClr val="0000CC"/>
                </a:solidFill>
                <a:latin typeface="Times New Roman" panose="02020603050405020304" pitchFamily="18" charset="0"/>
                <a:cs typeface="Times New Roman" panose="02020603050405020304" pitchFamily="18" charset="0"/>
              </a:rPr>
              <a:t>- 7/A Seçeneği </a:t>
            </a:r>
          </a:p>
        </p:txBody>
      </p:sp>
      <p:sp>
        <p:nvSpPr>
          <p:cNvPr id="218172" name="2 İçerik Yer Tutucusu"/>
          <p:cNvSpPr txBox="1">
            <a:spLocks/>
          </p:cNvSpPr>
          <p:nvPr/>
        </p:nvSpPr>
        <p:spPr bwMode="auto">
          <a:xfrm>
            <a:off x="404627" y="4091994"/>
            <a:ext cx="8329661" cy="66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E46C0A"/>
              </a:buClr>
              <a:buFont typeface="Wingdings" panose="05000000000000000000" pitchFamily="2" charset="2"/>
              <a:buChar char="ü"/>
            </a:pPr>
            <a:r>
              <a:rPr lang="tr-TR" altLang="tr-TR" sz="2252" b="0">
                <a:solidFill>
                  <a:srgbClr val="FF0000"/>
                </a:solidFill>
                <a:latin typeface="Times New Roman" panose="02020603050405020304" pitchFamily="18" charset="0"/>
                <a:cs typeface="Times New Roman" panose="02020603050405020304" pitchFamily="18" charset="0"/>
              </a:rPr>
              <a:t>Satılan mamullerin maliyet kaydı</a:t>
            </a:r>
          </a:p>
        </p:txBody>
      </p:sp>
      <p:graphicFrame>
        <p:nvGraphicFramePr>
          <p:cNvPr id="7" name="Tablo 11"/>
          <p:cNvGraphicFramePr>
            <a:graphicFrameLocks noGrp="1"/>
          </p:cNvGraphicFramePr>
          <p:nvPr/>
        </p:nvGraphicFramePr>
        <p:xfrm>
          <a:off x="404623" y="4597366"/>
          <a:ext cx="8339419" cy="2464836"/>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Üretim İşletmesi</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620 SATILAN MAMULLER MALİYETİ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39005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152 MAMULLER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Tamamlanan birimlerin 152 Mamuller hesabına aktarılması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Tree>
  </p:cSld>
  <p:clrMapOvr>
    <a:masterClrMapping/>
  </p:clrMapOvr>
  <p:transition advClick="0" advTm="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Dikdörtgen"/>
          <p:cNvSpPr>
            <a:spLocks noChangeArrowheads="1"/>
          </p:cNvSpPr>
          <p:nvPr/>
        </p:nvSpPr>
        <p:spPr bwMode="auto">
          <a:xfrm>
            <a:off x="810866" y="713284"/>
            <a:ext cx="7738167" cy="643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457" dirty="0">
                <a:latin typeface="Times New Roman" panose="02020603050405020304" pitchFamily="18" charset="0"/>
              </a:rPr>
              <a:t>	</a:t>
            </a:r>
          </a:p>
          <a:p>
            <a:pPr algn="just">
              <a:spcBef>
                <a:spcPts val="614"/>
              </a:spcBef>
              <a:spcAft>
                <a:spcPts val="1228"/>
              </a:spcAft>
              <a:buNone/>
            </a:pPr>
            <a:r>
              <a:rPr lang="tr-TR" altLang="tr-TR" sz="3276" i="1" u="sng" dirty="0">
                <a:latin typeface="Times New Roman" panose="02020603050405020304" pitchFamily="18" charset="0"/>
              </a:rPr>
              <a:t>Mükellefler </a:t>
            </a:r>
          </a:p>
          <a:p>
            <a:pPr algn="just">
              <a:spcBef>
                <a:spcPts val="614"/>
              </a:spcBef>
              <a:spcAft>
                <a:spcPts val="1228"/>
              </a:spcAft>
              <a:buNone/>
            </a:pPr>
            <a:r>
              <a:rPr lang="tr-TR" altLang="tr-TR" sz="2457" i="1" u="sng" dirty="0">
                <a:latin typeface="Times New Roman" panose="02020603050405020304" pitchFamily="18" charset="0"/>
              </a:rPr>
              <a:t>Kendi Aralarında Büyüklüklerine,</a:t>
            </a:r>
            <a:r>
              <a:rPr lang="tr-TR" altLang="tr-TR" sz="2457" i="1" dirty="0">
                <a:solidFill>
                  <a:srgbClr val="C00000"/>
                </a:solidFill>
                <a:latin typeface="Times New Roman" panose="02020603050405020304" pitchFamily="18" charset="0"/>
              </a:rPr>
              <a:t>(Büyük ölçekli bir mükellefin satışının 1 </a:t>
            </a:r>
            <a:r>
              <a:rPr lang="tr-TR" altLang="tr-TR" sz="2457" i="1" dirty="0" err="1">
                <a:solidFill>
                  <a:srgbClr val="C00000"/>
                </a:solidFill>
                <a:latin typeface="Times New Roman" panose="02020603050405020304" pitchFamily="18" charset="0"/>
              </a:rPr>
              <a:t>miyon</a:t>
            </a:r>
            <a:r>
              <a:rPr lang="tr-TR" altLang="tr-TR" sz="2457" i="1" dirty="0">
                <a:solidFill>
                  <a:srgbClr val="C00000"/>
                </a:solidFill>
                <a:latin typeface="Times New Roman" panose="02020603050405020304" pitchFamily="18" charset="0"/>
              </a:rPr>
              <a:t> TL olması ile Küçük Ölçekli bir mükellefin satışının 1 milyon TL olması)</a:t>
            </a:r>
            <a:endParaRPr lang="tr-TR" altLang="tr-TR" sz="2457" i="1" u="sng" dirty="0">
              <a:latin typeface="Times New Roman" panose="02020603050405020304" pitchFamily="18" charset="0"/>
            </a:endParaRPr>
          </a:p>
          <a:p>
            <a:pPr algn="just">
              <a:spcBef>
                <a:spcPts val="614"/>
              </a:spcBef>
              <a:spcAft>
                <a:spcPts val="1228"/>
              </a:spcAft>
              <a:buNone/>
            </a:pPr>
            <a:r>
              <a:rPr lang="tr-TR" altLang="tr-TR" sz="2457" i="1" u="sng" dirty="0">
                <a:latin typeface="Times New Roman" panose="02020603050405020304" pitchFamily="18" charset="0"/>
              </a:rPr>
              <a:t>Sektörler Bazında Büyüklüklerine,</a:t>
            </a:r>
            <a:r>
              <a:rPr lang="tr-TR" altLang="tr-TR" sz="2457" i="1" dirty="0">
                <a:solidFill>
                  <a:srgbClr val="C00000"/>
                </a:solidFill>
                <a:latin typeface="Times New Roman" panose="02020603050405020304" pitchFamily="18" charset="0"/>
              </a:rPr>
              <a:t>(Hizmet sektöründe bir mükellefin MDV 1 milyon TL olması ile mal üretim sektöründeki bir işletmenin MDV 1 milyon TL olması</a:t>
            </a:r>
            <a:r>
              <a:rPr lang="tr-TR" altLang="tr-TR" sz="2457" i="1" dirty="0">
                <a:solidFill>
                  <a:srgbClr val="FF0000"/>
                </a:solidFill>
                <a:latin typeface="Times New Roman" panose="02020603050405020304" pitchFamily="18" charset="0"/>
              </a:rPr>
              <a:t>)</a:t>
            </a:r>
          </a:p>
          <a:p>
            <a:pPr algn="just">
              <a:spcBef>
                <a:spcPts val="614"/>
              </a:spcBef>
              <a:spcAft>
                <a:spcPts val="1228"/>
              </a:spcAft>
              <a:buNone/>
            </a:pPr>
            <a:r>
              <a:rPr lang="tr-TR" altLang="tr-TR" sz="2457" i="1" u="sng" dirty="0">
                <a:latin typeface="Times New Roman" panose="02020603050405020304" pitchFamily="18" charset="0"/>
              </a:rPr>
              <a:t>Coğrafi Konumlarına</a:t>
            </a:r>
            <a:r>
              <a:rPr lang="tr-TR" altLang="tr-TR" sz="2457" i="1" dirty="0">
                <a:latin typeface="Times New Roman" panose="02020603050405020304" pitchFamily="18" charset="0"/>
              </a:rPr>
              <a:t>,</a:t>
            </a:r>
            <a:r>
              <a:rPr lang="tr-TR" altLang="tr-TR" sz="2457" i="1" dirty="0">
                <a:solidFill>
                  <a:srgbClr val="C00000"/>
                </a:solidFill>
                <a:latin typeface="Times New Roman" panose="02020603050405020304" pitchFamily="18" charset="0"/>
              </a:rPr>
              <a:t>(İstanbul </a:t>
            </a:r>
            <a:r>
              <a:rPr lang="tr-TR" altLang="tr-TR" sz="2457" i="1" dirty="0" err="1">
                <a:solidFill>
                  <a:srgbClr val="C00000"/>
                </a:solidFill>
                <a:latin typeface="Times New Roman" panose="02020603050405020304" pitchFamily="18" charset="0"/>
              </a:rPr>
              <a:t>daki</a:t>
            </a:r>
            <a:r>
              <a:rPr lang="tr-TR" altLang="tr-TR" sz="2457" i="1" dirty="0">
                <a:solidFill>
                  <a:srgbClr val="C00000"/>
                </a:solidFill>
                <a:latin typeface="Times New Roman" panose="02020603050405020304" pitchFamily="18" charset="0"/>
              </a:rPr>
              <a:t> bir şirketin net satışlarının 1 milyon TL olması ile Van </a:t>
            </a:r>
            <a:r>
              <a:rPr lang="tr-TR" altLang="tr-TR" sz="2457" i="1" dirty="0" err="1">
                <a:solidFill>
                  <a:srgbClr val="C00000"/>
                </a:solidFill>
                <a:latin typeface="Times New Roman" panose="02020603050405020304" pitchFamily="18" charset="0"/>
              </a:rPr>
              <a:t>daki</a:t>
            </a:r>
            <a:r>
              <a:rPr lang="tr-TR" altLang="tr-TR" sz="2457" i="1" dirty="0">
                <a:solidFill>
                  <a:srgbClr val="C00000"/>
                </a:solidFill>
                <a:latin typeface="Times New Roman" panose="02020603050405020304" pitchFamily="18" charset="0"/>
              </a:rPr>
              <a:t> bir şirketin net satışlarının 1 milyon TL olması)</a:t>
            </a:r>
          </a:p>
          <a:p>
            <a:pPr algn="just">
              <a:spcBef>
                <a:spcPts val="614"/>
              </a:spcBef>
              <a:spcAft>
                <a:spcPts val="1228"/>
              </a:spcAft>
              <a:buNone/>
            </a:pPr>
            <a:r>
              <a:rPr lang="tr-TR" altLang="tr-TR" sz="2457" i="1" dirty="0">
                <a:latin typeface="Times New Roman" panose="02020603050405020304" pitchFamily="18" charset="0"/>
              </a:rPr>
              <a:t>Farklı değerlendirilir.</a:t>
            </a:r>
            <a:r>
              <a:rPr lang="tr-TR" altLang="tr-TR" sz="2457" i="1" dirty="0">
                <a:solidFill>
                  <a:srgbClr val="C00000"/>
                </a:solidFill>
                <a:latin typeface="Times New Roman" panose="02020603050405020304" pitchFamily="18" charset="0"/>
              </a:rPr>
              <a:t>   </a:t>
            </a:r>
            <a:r>
              <a:rPr lang="tr-TR" altLang="tr-TR" sz="2457" i="1" u="sng" dirty="0">
                <a:solidFill>
                  <a:srgbClr val="C00000"/>
                </a:solidFill>
                <a:latin typeface="Times New Roman" panose="02020603050405020304" pitchFamily="18" charset="0"/>
              </a:rPr>
              <a:t> </a:t>
            </a:r>
          </a:p>
          <a:p>
            <a:pPr algn="just">
              <a:spcBef>
                <a:spcPct val="0"/>
              </a:spcBef>
              <a:buFontTx/>
              <a:buNone/>
            </a:pPr>
            <a:r>
              <a:rPr lang="tr-TR" altLang="tr-TR" sz="2457" dirty="0">
                <a:latin typeface="Times New Roman" panose="02020603050405020304" pitchFamily="18" charset="0"/>
              </a:rPr>
              <a:t> </a:t>
            </a:r>
          </a:p>
        </p:txBody>
      </p:sp>
      <p:sp>
        <p:nvSpPr>
          <p:cNvPr id="51203" name="Unvan 1"/>
          <p:cNvSpPr>
            <a:spLocks noGrp="1"/>
          </p:cNvSpPr>
          <p:nvPr>
            <p:ph type="title"/>
          </p:nvPr>
        </p:nvSpPr>
        <p:spPr/>
        <p:txBody>
          <a:bodyPr/>
          <a:lstStyle/>
          <a:p>
            <a:r>
              <a:rPr lang="tr-TR" altLang="tr-TR" smtClean="0">
                <a:ea typeface="Calibri" panose="020F0502020204030204" pitchFamily="34" charset="0"/>
                <a:cs typeface="Times New Roman" panose="02020603050405020304" pitchFamily="18" charset="0"/>
              </a:rPr>
              <a:t>RİSK ANALİZİNDE  MODELLER</a:t>
            </a:r>
            <a:r>
              <a:rPr lang="tr-TR" altLang="tr-TR" smtClean="0">
                <a:latin typeface="Arial" panose="020B0604020202020204" pitchFamily="34" charset="0"/>
                <a:ea typeface="Calibri" panose="020F0502020204030204" pitchFamily="34" charset="0"/>
                <a:cs typeface="Arial" panose="020B0604020202020204" pitchFamily="34" charset="0"/>
              </a:rPr>
              <a:t/>
            </a:r>
            <a:br>
              <a:rPr lang="tr-TR" altLang="tr-TR" smtClean="0">
                <a:latin typeface="Arial" panose="020B0604020202020204" pitchFamily="34" charset="0"/>
                <a:ea typeface="Calibri" panose="020F0502020204030204" pitchFamily="34" charset="0"/>
                <a:cs typeface="Arial" panose="020B0604020202020204" pitchFamily="34" charset="0"/>
              </a:rPr>
            </a:br>
            <a:endParaRPr lang="tr-TR" altLang="tr-TR" smtClean="0"/>
          </a:p>
        </p:txBody>
      </p:sp>
    </p:spTree>
  </p:cSld>
  <p:clrMapOvr>
    <a:masterClrMapping/>
  </p:clrMapOvr>
  <p:transition advClick="0" advTm="4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2 İçerik Yer Tutucusu"/>
          <p:cNvSpPr txBox="1">
            <a:spLocks/>
          </p:cNvSpPr>
          <p:nvPr/>
        </p:nvSpPr>
        <p:spPr bwMode="auto">
          <a:xfrm>
            <a:off x="404627" y="1438404"/>
            <a:ext cx="8329661" cy="66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E46C0A"/>
              </a:buClr>
              <a:buFont typeface="Wingdings" panose="05000000000000000000" pitchFamily="2" charset="2"/>
              <a:buChar char="ü"/>
            </a:pPr>
            <a:r>
              <a:rPr lang="tr-TR" altLang="tr-TR" sz="2252" b="0">
                <a:solidFill>
                  <a:srgbClr val="FF0000"/>
                </a:solidFill>
                <a:latin typeface="Times New Roman" panose="02020603050405020304" pitchFamily="18" charset="0"/>
                <a:cs typeface="Times New Roman" panose="02020603050405020304" pitchFamily="18" charset="0"/>
              </a:rPr>
              <a:t>Üretilen hizmet maliyetinin yansıtılması</a:t>
            </a:r>
          </a:p>
        </p:txBody>
      </p:sp>
      <p:graphicFrame>
        <p:nvGraphicFramePr>
          <p:cNvPr id="12" name="Tablo 11"/>
          <p:cNvGraphicFramePr>
            <a:graphicFrameLocks noGrp="1"/>
          </p:cNvGraphicFramePr>
          <p:nvPr/>
        </p:nvGraphicFramePr>
        <p:xfrm>
          <a:off x="404623" y="2164764"/>
          <a:ext cx="8339419" cy="2371176"/>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Hizmet İşletmesi</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622 SATILAN HİZMET MALİYETİ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741 HİZMET ÜRETİM MALİYETİ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YANSITMA</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Üretilen hizmet maliyetinin yansıtılması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219195" name="1 Başlık"/>
          <p:cNvSpPr txBox="1">
            <a:spLocks/>
          </p:cNvSpPr>
          <p:nvPr/>
        </p:nvSpPr>
        <p:spPr bwMode="auto">
          <a:xfrm>
            <a:off x="1215493" y="37663"/>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MALİYET HESAPLARI</a:t>
            </a:r>
          </a:p>
          <a:p>
            <a:pPr eaLnBrk="1" hangingPunct="1">
              <a:spcBef>
                <a:spcPct val="0"/>
              </a:spcBef>
              <a:buFontTx/>
              <a:buNone/>
            </a:pPr>
            <a:r>
              <a:rPr lang="tr-TR" altLang="tr-TR" sz="2252" b="0" i="1">
                <a:solidFill>
                  <a:srgbClr val="0000CC"/>
                </a:solidFill>
                <a:latin typeface="Times New Roman" panose="02020603050405020304" pitchFamily="18" charset="0"/>
                <a:cs typeface="Times New Roman" panose="02020603050405020304" pitchFamily="18" charset="0"/>
              </a:rPr>
              <a:t>- 7/A Seçeneği </a:t>
            </a:r>
          </a:p>
        </p:txBody>
      </p:sp>
    </p:spTree>
  </p:cSld>
  <p:clrMapOvr>
    <a:masterClrMapping/>
  </p:clrMapOvr>
  <p:transition advClick="0" advTm="4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2" name="Object 11">
            <a:hlinkClick r:id="" action="ppaction://ole?verb=0"/>
          </p:cNvPr>
          <p:cNvGraphicFramePr>
            <a:graphicFrameLocks/>
          </p:cNvGraphicFramePr>
          <p:nvPr/>
        </p:nvGraphicFramePr>
        <p:xfrm>
          <a:off x="338003" y="778656"/>
          <a:ext cx="1993854" cy="1657483"/>
        </p:xfrm>
        <a:graphic>
          <a:graphicData uri="http://schemas.openxmlformats.org/presentationml/2006/ole">
            <mc:AlternateContent xmlns:mc="http://schemas.openxmlformats.org/markup-compatibility/2006">
              <mc:Choice xmlns:v="urn:schemas-microsoft-com:vml" Requires="v">
                <p:oleObj spid="_x0000_s26716" name="Document" r:id="rId4" imgW="2835373" imgH="893142" progId="Word.Document.8">
                  <p:embed/>
                </p:oleObj>
              </mc:Choice>
              <mc:Fallback>
                <p:oleObj name="Document" r:id="rId4" imgW="2835373" imgH="893142"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003" y="778656"/>
                        <a:ext cx="1993854" cy="16574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63" name="Object 3">
            <a:hlinkClick r:id="" action="ppaction://ole?verb=0"/>
          </p:cNvPr>
          <p:cNvGraphicFramePr>
            <a:graphicFrameLocks/>
          </p:cNvGraphicFramePr>
          <p:nvPr/>
        </p:nvGraphicFramePr>
        <p:xfrm>
          <a:off x="338003" y="2618135"/>
          <a:ext cx="1993854" cy="1215488"/>
        </p:xfrm>
        <a:graphic>
          <a:graphicData uri="http://schemas.openxmlformats.org/presentationml/2006/ole">
            <mc:AlternateContent xmlns:mc="http://schemas.openxmlformats.org/markup-compatibility/2006">
              <mc:Choice xmlns:v="urn:schemas-microsoft-com:vml" Requires="v">
                <p:oleObj spid="_x0000_s26717" name="Document" r:id="rId7" imgW="2835373" imgH="893142" progId="Word.Document.8">
                  <p:embed/>
                </p:oleObj>
              </mc:Choice>
              <mc:Fallback>
                <p:oleObj name="Document" r:id="rId7" imgW="2835373" imgH="893142" progId="Word.Documen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003" y="2618135"/>
                        <a:ext cx="1993854" cy="1215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64" name="Object 4">
            <a:hlinkClick r:id="" action="ppaction://ole?verb=0"/>
          </p:cNvPr>
          <p:cNvGraphicFramePr>
            <a:graphicFrameLocks/>
          </p:cNvGraphicFramePr>
          <p:nvPr/>
        </p:nvGraphicFramePr>
        <p:xfrm>
          <a:off x="321748" y="4015625"/>
          <a:ext cx="1995480" cy="1477109"/>
        </p:xfrm>
        <a:graphic>
          <a:graphicData uri="http://schemas.openxmlformats.org/presentationml/2006/ole">
            <mc:AlternateContent xmlns:mc="http://schemas.openxmlformats.org/markup-compatibility/2006">
              <mc:Choice xmlns:v="urn:schemas-microsoft-com:vml" Requires="v">
                <p:oleObj spid="_x0000_s26718" name="Document" r:id="rId10" imgW="2835373" imgH="893142" progId="Word.Document.8">
                  <p:embed/>
                </p:oleObj>
              </mc:Choice>
              <mc:Fallback>
                <p:oleObj name="Document" r:id="rId10" imgW="2835373" imgH="893142" progId="Word.Documen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748" y="4015625"/>
                        <a:ext cx="1995480" cy="14771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65" name="Object 5">
            <a:hlinkClick r:id="" action="ppaction://ole?verb=0"/>
          </p:cNvPr>
          <p:cNvGraphicFramePr>
            <a:graphicFrameLocks/>
          </p:cNvGraphicFramePr>
          <p:nvPr/>
        </p:nvGraphicFramePr>
        <p:xfrm>
          <a:off x="2624350" y="775407"/>
          <a:ext cx="1993854" cy="1644483"/>
        </p:xfrm>
        <a:graphic>
          <a:graphicData uri="http://schemas.openxmlformats.org/presentationml/2006/ole">
            <mc:AlternateContent xmlns:mc="http://schemas.openxmlformats.org/markup-compatibility/2006">
              <mc:Choice xmlns:v="urn:schemas-microsoft-com:vml" Requires="v">
                <p:oleObj spid="_x0000_s26719" name="Document" r:id="rId13" imgW="2835373" imgH="893142" progId="Word.Document.8">
                  <p:embed/>
                </p:oleObj>
              </mc:Choice>
              <mc:Fallback>
                <p:oleObj name="Document" r:id="rId13" imgW="2835373" imgH="893142" progId="Word.Document.8">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4350" y="775407"/>
                        <a:ext cx="1993854" cy="16444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66" name="Object 6">
            <a:hlinkClick r:id="" action="ppaction://ole?verb=0"/>
          </p:cNvPr>
          <p:cNvGraphicFramePr>
            <a:graphicFrameLocks/>
          </p:cNvGraphicFramePr>
          <p:nvPr/>
        </p:nvGraphicFramePr>
        <p:xfrm>
          <a:off x="2624350" y="2618135"/>
          <a:ext cx="1993854" cy="1215488"/>
        </p:xfrm>
        <a:graphic>
          <a:graphicData uri="http://schemas.openxmlformats.org/presentationml/2006/ole">
            <mc:AlternateContent xmlns:mc="http://schemas.openxmlformats.org/markup-compatibility/2006">
              <mc:Choice xmlns:v="urn:schemas-microsoft-com:vml" Requires="v">
                <p:oleObj spid="_x0000_s26720" name="Document" r:id="rId16" imgW="2835373" imgH="893142" progId="Word.Document.8">
                  <p:embed/>
                </p:oleObj>
              </mc:Choice>
              <mc:Fallback>
                <p:oleObj name="Document" r:id="rId16" imgW="2835373" imgH="893142" progId="Word.Document.8">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4350" y="2618135"/>
                        <a:ext cx="1993854" cy="1215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67" name="Object 7">
            <a:hlinkClick r:id="" action="ppaction://ole?verb=0"/>
          </p:cNvPr>
          <p:cNvGraphicFramePr>
            <a:graphicFrameLocks/>
          </p:cNvGraphicFramePr>
          <p:nvPr/>
        </p:nvGraphicFramePr>
        <p:xfrm>
          <a:off x="2624350" y="4015625"/>
          <a:ext cx="1993854" cy="1477109"/>
        </p:xfrm>
        <a:graphic>
          <a:graphicData uri="http://schemas.openxmlformats.org/presentationml/2006/ole">
            <mc:AlternateContent xmlns:mc="http://schemas.openxmlformats.org/markup-compatibility/2006">
              <mc:Choice xmlns:v="urn:schemas-microsoft-com:vml" Requires="v">
                <p:oleObj spid="_x0000_s26721" name="Document" r:id="rId19" imgW="2835373" imgH="893142" progId="Word.Document.8">
                  <p:embed/>
                </p:oleObj>
              </mc:Choice>
              <mc:Fallback>
                <p:oleObj name="Document" r:id="rId19" imgW="2835373" imgH="893142" progId="Word.Document.8">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24350" y="4015625"/>
                        <a:ext cx="1993854" cy="14771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68" name="Object 8">
            <a:hlinkClick r:id="" action="ppaction://ole?verb=0"/>
          </p:cNvPr>
          <p:cNvGraphicFramePr>
            <a:graphicFrameLocks/>
          </p:cNvGraphicFramePr>
          <p:nvPr/>
        </p:nvGraphicFramePr>
        <p:xfrm>
          <a:off x="4894448" y="775410"/>
          <a:ext cx="1995480" cy="1691606"/>
        </p:xfrm>
        <a:graphic>
          <a:graphicData uri="http://schemas.openxmlformats.org/presentationml/2006/ole">
            <mc:AlternateContent xmlns:mc="http://schemas.openxmlformats.org/markup-compatibility/2006">
              <mc:Choice xmlns:v="urn:schemas-microsoft-com:vml" Requires="v">
                <p:oleObj spid="_x0000_s26722" name="Document" r:id="rId22" imgW="2835373" imgH="893142" progId="Word.Document.8">
                  <p:embed/>
                </p:oleObj>
              </mc:Choice>
              <mc:Fallback>
                <p:oleObj name="Document" r:id="rId22" imgW="2835373" imgH="893142" progId="Word.Document.8">
                  <p:embed/>
                  <p:pic>
                    <p:nvPicPr>
                      <p:cNvPr id="0" name=""/>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94448" y="775410"/>
                        <a:ext cx="1995480" cy="16916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69" name="Object 9">
            <a:hlinkClick r:id="" action="ppaction://ole?verb=0"/>
          </p:cNvPr>
          <p:cNvGraphicFramePr>
            <a:graphicFrameLocks/>
          </p:cNvGraphicFramePr>
          <p:nvPr/>
        </p:nvGraphicFramePr>
        <p:xfrm>
          <a:off x="4900949" y="2618135"/>
          <a:ext cx="2040978" cy="1215488"/>
        </p:xfrm>
        <a:graphic>
          <a:graphicData uri="http://schemas.openxmlformats.org/presentationml/2006/ole">
            <mc:AlternateContent xmlns:mc="http://schemas.openxmlformats.org/markup-compatibility/2006">
              <mc:Choice xmlns:v="urn:schemas-microsoft-com:vml" Requires="v">
                <p:oleObj spid="_x0000_s26723" name="Document" r:id="rId25" imgW="2835373" imgH="906844" progId="Word.Document.8">
                  <p:embed/>
                </p:oleObj>
              </mc:Choice>
              <mc:Fallback>
                <p:oleObj name="Document" r:id="rId25" imgW="2835373" imgH="906844" progId="Word.Document.8">
                  <p:embed/>
                  <p:pic>
                    <p:nvPicPr>
                      <p:cNvPr id="0" name=""/>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00949" y="2618135"/>
                        <a:ext cx="2040978" cy="1215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70" name="Object 10">
            <a:hlinkClick r:id="" action="ppaction://ole?verb=0"/>
          </p:cNvPr>
          <p:cNvGraphicFramePr>
            <a:graphicFrameLocks/>
          </p:cNvGraphicFramePr>
          <p:nvPr/>
        </p:nvGraphicFramePr>
        <p:xfrm>
          <a:off x="4900949" y="4018871"/>
          <a:ext cx="2040978" cy="1473860"/>
        </p:xfrm>
        <a:graphic>
          <a:graphicData uri="http://schemas.openxmlformats.org/presentationml/2006/ole">
            <mc:AlternateContent xmlns:mc="http://schemas.openxmlformats.org/markup-compatibility/2006">
              <mc:Choice xmlns:v="urn:schemas-microsoft-com:vml" Requires="v">
                <p:oleObj spid="_x0000_s26724" name="Document" r:id="rId28" imgW="2835373" imgH="906844" progId="Word.Document.8">
                  <p:embed/>
                </p:oleObj>
              </mc:Choice>
              <mc:Fallback>
                <p:oleObj name="Document" r:id="rId28" imgW="2835373" imgH="906844" progId="Word.Document.8">
                  <p:embed/>
                  <p:pic>
                    <p:nvPicPr>
                      <p:cNvPr id="0" name=""/>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00949" y="4018871"/>
                        <a:ext cx="2040978" cy="14738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71" name="Object 11">
            <a:hlinkClick r:id="" action="ppaction://ole?verb=0"/>
          </p:cNvPr>
          <p:cNvGraphicFramePr>
            <a:graphicFrameLocks/>
          </p:cNvGraphicFramePr>
          <p:nvPr/>
        </p:nvGraphicFramePr>
        <p:xfrm>
          <a:off x="7112551" y="4977612"/>
          <a:ext cx="2040978" cy="1852481"/>
        </p:xfrm>
        <a:graphic>
          <a:graphicData uri="http://schemas.openxmlformats.org/presentationml/2006/ole">
            <mc:AlternateContent xmlns:mc="http://schemas.openxmlformats.org/markup-compatibility/2006">
              <mc:Choice xmlns:v="urn:schemas-microsoft-com:vml" Requires="v">
                <p:oleObj spid="_x0000_s26725" name="Document" r:id="rId31" imgW="2835373" imgH="906844" progId="Word.Document.8">
                  <p:embed/>
                </p:oleObj>
              </mc:Choice>
              <mc:Fallback>
                <p:oleObj name="Document" r:id="rId31" imgW="2835373" imgH="906844" progId="Word.Document.8">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112551" y="4977612"/>
                        <a:ext cx="2040978" cy="18524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0172" name="Line 51"/>
          <p:cNvSpPr>
            <a:spLocks noChangeShapeType="1"/>
          </p:cNvSpPr>
          <p:nvPr/>
        </p:nvSpPr>
        <p:spPr bwMode="auto">
          <a:xfrm flipV="1">
            <a:off x="4458953" y="1365272"/>
            <a:ext cx="441995" cy="0"/>
          </a:xfrm>
          <a:prstGeom prst="line">
            <a:avLst/>
          </a:prstGeom>
          <a:noFill/>
          <a:ln w="317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4094"/>
          </a:p>
        </p:txBody>
      </p:sp>
      <p:sp>
        <p:nvSpPr>
          <p:cNvPr id="220173" name="Line 51"/>
          <p:cNvSpPr>
            <a:spLocks noChangeShapeType="1"/>
          </p:cNvSpPr>
          <p:nvPr/>
        </p:nvSpPr>
        <p:spPr bwMode="auto">
          <a:xfrm flipV="1">
            <a:off x="4458955" y="3060130"/>
            <a:ext cx="515121" cy="0"/>
          </a:xfrm>
          <a:prstGeom prst="line">
            <a:avLst/>
          </a:prstGeom>
          <a:noFill/>
          <a:ln w="317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4094"/>
          </a:p>
        </p:txBody>
      </p:sp>
      <p:sp>
        <p:nvSpPr>
          <p:cNvPr id="220174" name="Line 51"/>
          <p:cNvSpPr>
            <a:spLocks noChangeShapeType="1"/>
          </p:cNvSpPr>
          <p:nvPr/>
        </p:nvSpPr>
        <p:spPr bwMode="auto">
          <a:xfrm>
            <a:off x="4458955" y="4533988"/>
            <a:ext cx="515121" cy="0"/>
          </a:xfrm>
          <a:prstGeom prst="line">
            <a:avLst/>
          </a:prstGeom>
          <a:noFill/>
          <a:ln w="317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4094"/>
          </a:p>
        </p:txBody>
      </p:sp>
      <p:sp>
        <p:nvSpPr>
          <p:cNvPr id="220175" name="Rectangle 10"/>
          <p:cNvSpPr>
            <a:spLocks noChangeArrowheads="1"/>
          </p:cNvSpPr>
          <p:nvPr/>
        </p:nvSpPr>
        <p:spPr bwMode="auto">
          <a:xfrm>
            <a:off x="7112551" y="1563525"/>
            <a:ext cx="2099479" cy="30446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625" tIns="45501" rIns="92625" bIns="45501">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en-US" sz="1535">
                <a:solidFill>
                  <a:srgbClr val="E46C0A"/>
                </a:solidFill>
                <a:latin typeface="Times" panose="02020603050405020304" pitchFamily="18" charset="0"/>
              </a:rPr>
              <a:t>1.Dönem giderlerinin tahakkuku</a:t>
            </a:r>
          </a:p>
          <a:p>
            <a:pPr>
              <a:spcBef>
                <a:spcPct val="50000"/>
              </a:spcBef>
              <a:buFontTx/>
              <a:buNone/>
            </a:pPr>
            <a:r>
              <a:rPr lang="tr-TR" altLang="en-US" sz="1535">
                <a:solidFill>
                  <a:srgbClr val="C00000"/>
                </a:solidFill>
                <a:latin typeface="Times" panose="02020603050405020304" pitchFamily="18" charset="0"/>
              </a:rPr>
              <a:t>2. Dönem giderlerinin gelir tablosu hesaplarına yansıtılması</a:t>
            </a:r>
          </a:p>
          <a:p>
            <a:pPr>
              <a:spcBef>
                <a:spcPct val="50000"/>
              </a:spcBef>
              <a:buFontTx/>
              <a:buNone/>
            </a:pPr>
            <a:r>
              <a:rPr lang="tr-TR" altLang="en-US" sz="1535">
                <a:solidFill>
                  <a:srgbClr val="6B1EA6"/>
                </a:solidFill>
                <a:latin typeface="Times" panose="02020603050405020304" pitchFamily="18" charset="0"/>
              </a:rPr>
              <a:t>3. Gider hesaplarının kar-zarara devri</a:t>
            </a:r>
          </a:p>
          <a:p>
            <a:pPr>
              <a:spcBef>
                <a:spcPct val="50000"/>
              </a:spcBef>
              <a:buFontTx/>
              <a:buNone/>
            </a:pPr>
            <a:r>
              <a:rPr lang="tr-TR" altLang="en-US" sz="1535">
                <a:solidFill>
                  <a:srgbClr val="009900"/>
                </a:solidFill>
                <a:latin typeface="Times" panose="02020603050405020304" pitchFamily="18" charset="0"/>
              </a:rPr>
              <a:t>4. Maliyet ve yansıtma hesaplarının kapatılması</a:t>
            </a:r>
          </a:p>
        </p:txBody>
      </p:sp>
      <p:graphicFrame>
        <p:nvGraphicFramePr>
          <p:cNvPr id="220176" name="Object 12">
            <a:hlinkClick r:id="" action="ppaction://ole?verb=0"/>
          </p:cNvPr>
          <p:cNvGraphicFramePr>
            <a:graphicFrameLocks/>
          </p:cNvGraphicFramePr>
          <p:nvPr/>
        </p:nvGraphicFramePr>
        <p:xfrm>
          <a:off x="338003" y="5565859"/>
          <a:ext cx="1993854" cy="1264236"/>
        </p:xfrm>
        <a:graphic>
          <a:graphicData uri="http://schemas.openxmlformats.org/presentationml/2006/ole">
            <mc:AlternateContent xmlns:mc="http://schemas.openxmlformats.org/markup-compatibility/2006">
              <mc:Choice xmlns:v="urn:schemas-microsoft-com:vml" Requires="v">
                <p:oleObj spid="_x0000_s26726" name="Document" r:id="rId34" imgW="2835373" imgH="893142" progId="Word.Document.8">
                  <p:embed/>
                </p:oleObj>
              </mc:Choice>
              <mc:Fallback>
                <p:oleObj name="Document" r:id="rId34" imgW="2835373" imgH="893142" progId="Word.Document.8">
                  <p:embed/>
                  <p:pic>
                    <p:nvPicPr>
                      <p:cNvPr id="0" name=""/>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38003" y="5565859"/>
                        <a:ext cx="1993854" cy="12642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77" name="Object 13">
            <a:hlinkClick r:id="" action="ppaction://ole?verb=0"/>
          </p:cNvPr>
          <p:cNvGraphicFramePr>
            <a:graphicFrameLocks/>
          </p:cNvGraphicFramePr>
          <p:nvPr/>
        </p:nvGraphicFramePr>
        <p:xfrm>
          <a:off x="2624349" y="5643858"/>
          <a:ext cx="1962979" cy="1249611"/>
        </p:xfrm>
        <a:graphic>
          <a:graphicData uri="http://schemas.openxmlformats.org/presentationml/2006/ole">
            <mc:AlternateContent xmlns:mc="http://schemas.openxmlformats.org/markup-compatibility/2006">
              <mc:Choice xmlns:v="urn:schemas-microsoft-com:vml" Requires="v">
                <p:oleObj spid="_x0000_s26727" name="Document" r:id="rId37" imgW="2835373" imgH="893142" progId="Word.Document.8">
                  <p:embed/>
                </p:oleObj>
              </mc:Choice>
              <mc:Fallback>
                <p:oleObj name="Document" r:id="rId37" imgW="2835373" imgH="893142" progId="Word.Document.8">
                  <p:embed/>
                  <p:pic>
                    <p:nvPicPr>
                      <p:cNvPr id="0" name=""/>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624349" y="5643858"/>
                        <a:ext cx="1962979" cy="12496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78" name="Object 14">
            <a:hlinkClick r:id="" action="ppaction://ole?verb=0"/>
          </p:cNvPr>
          <p:cNvGraphicFramePr>
            <a:graphicFrameLocks/>
          </p:cNvGraphicFramePr>
          <p:nvPr/>
        </p:nvGraphicFramePr>
        <p:xfrm>
          <a:off x="4900949" y="5643858"/>
          <a:ext cx="2040978" cy="1249611"/>
        </p:xfrm>
        <a:graphic>
          <a:graphicData uri="http://schemas.openxmlformats.org/presentationml/2006/ole">
            <mc:AlternateContent xmlns:mc="http://schemas.openxmlformats.org/markup-compatibility/2006">
              <mc:Choice xmlns:v="urn:schemas-microsoft-com:vml" Requires="v">
                <p:oleObj spid="_x0000_s26728" name="Document" r:id="rId40" imgW="2835373" imgH="906844" progId="Word.Document.8">
                  <p:embed/>
                </p:oleObj>
              </mc:Choice>
              <mc:Fallback>
                <p:oleObj name="Document" r:id="rId40" imgW="2835373" imgH="906844" progId="Word.Document.8">
                  <p:embed/>
                  <p:pic>
                    <p:nvPicPr>
                      <p:cNvPr id="0" name=""/>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900949" y="5643858"/>
                        <a:ext cx="2040978" cy="12496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0179" name="Line 51"/>
          <p:cNvSpPr>
            <a:spLocks noChangeShapeType="1"/>
          </p:cNvSpPr>
          <p:nvPr/>
        </p:nvSpPr>
        <p:spPr bwMode="auto">
          <a:xfrm>
            <a:off x="4458955" y="6082597"/>
            <a:ext cx="515121" cy="0"/>
          </a:xfrm>
          <a:prstGeom prst="line">
            <a:avLst/>
          </a:prstGeom>
          <a:noFill/>
          <a:ln w="317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sz="4094"/>
          </a:p>
        </p:txBody>
      </p:sp>
      <p:sp>
        <p:nvSpPr>
          <p:cNvPr id="220180" name="1 Başlık"/>
          <p:cNvSpPr txBox="1">
            <a:spLocks/>
          </p:cNvSpPr>
          <p:nvPr/>
        </p:nvSpPr>
        <p:spPr bwMode="auto">
          <a:xfrm>
            <a:off x="1215493" y="-35458"/>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MALİYET HESAPLARI</a:t>
            </a:r>
          </a:p>
          <a:p>
            <a:pPr eaLnBrk="1" hangingPunct="1">
              <a:spcBef>
                <a:spcPct val="0"/>
              </a:spcBef>
              <a:buFontTx/>
              <a:buNone/>
            </a:pPr>
            <a:r>
              <a:rPr lang="tr-TR" altLang="tr-TR" sz="2252" b="0" i="1">
                <a:solidFill>
                  <a:srgbClr val="0000CC"/>
                </a:solidFill>
                <a:latin typeface="Times New Roman" panose="02020603050405020304" pitchFamily="18" charset="0"/>
                <a:cs typeface="Times New Roman" panose="02020603050405020304" pitchFamily="18" charset="0"/>
              </a:rPr>
              <a:t>- 7/A Seçeneği-DÖNEM GİDERLERİ </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2 İçerik Yer Tutucusu"/>
          <p:cNvSpPr txBox="1">
            <a:spLocks/>
          </p:cNvSpPr>
          <p:nvPr/>
        </p:nvSpPr>
        <p:spPr bwMode="auto">
          <a:xfrm>
            <a:off x="404627" y="1438402"/>
            <a:ext cx="8329661" cy="88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E46C0A"/>
              </a:buClr>
              <a:buFont typeface="Wingdings" panose="05000000000000000000" pitchFamily="2" charset="2"/>
              <a:buChar char="ü"/>
            </a:pPr>
            <a:r>
              <a:rPr lang="tr-TR" altLang="tr-TR" sz="2252" b="0">
                <a:solidFill>
                  <a:srgbClr val="FF0000"/>
                </a:solidFill>
                <a:latin typeface="Times New Roman" panose="02020603050405020304" pitchFamily="18" charset="0"/>
                <a:cs typeface="Times New Roman" panose="02020603050405020304" pitchFamily="18" charset="0"/>
              </a:rPr>
              <a:t>Dönem giderlerinin yansıtılması</a:t>
            </a:r>
          </a:p>
          <a:p>
            <a:pPr algn="just" eaLnBrk="1" hangingPunct="1">
              <a:buClr>
                <a:srgbClr val="E46C0A"/>
              </a:buClr>
              <a:buFont typeface="Arial" panose="020B0604020202020204" pitchFamily="34" charset="0"/>
              <a:buNone/>
            </a:pPr>
            <a:r>
              <a:rPr lang="tr-TR" altLang="tr-TR" sz="2252" b="0">
                <a:solidFill>
                  <a:srgbClr val="000000"/>
                </a:solidFill>
                <a:latin typeface="Times New Roman" panose="02020603050405020304" pitchFamily="18" charset="0"/>
                <a:cs typeface="Times New Roman" panose="02020603050405020304" pitchFamily="18" charset="0"/>
              </a:rPr>
              <a:t>(Üretim+Ticaret+Hizmet İşletmesi)</a:t>
            </a:r>
          </a:p>
          <a:p>
            <a:pPr algn="just" eaLnBrk="1" hangingPunct="1">
              <a:buClr>
                <a:srgbClr val="E46C0A"/>
              </a:buClr>
              <a:buFont typeface="Wingdings" panose="05000000000000000000" pitchFamily="2" charset="2"/>
              <a:buChar char="ü"/>
            </a:pPr>
            <a:endParaRPr lang="tr-TR" altLang="tr-TR" sz="2252" b="0">
              <a:solidFill>
                <a:srgbClr val="FF0000"/>
              </a:solidFill>
              <a:latin typeface="Times New Roman" panose="02020603050405020304" pitchFamily="18" charset="0"/>
              <a:cs typeface="Times New Roman" panose="02020603050405020304" pitchFamily="18" charset="0"/>
            </a:endParaRPr>
          </a:p>
        </p:txBody>
      </p:sp>
      <p:graphicFrame>
        <p:nvGraphicFramePr>
          <p:cNvPr id="12" name="Tablo 11"/>
          <p:cNvGraphicFramePr>
            <a:graphicFrameLocks noGrp="1"/>
          </p:cNvGraphicFramePr>
          <p:nvPr>
            <p:extLst>
              <p:ext uri="{D42A27DB-BD31-4B8C-83A1-F6EECF244321}">
                <p14:modId xmlns:p14="http://schemas.microsoft.com/office/powerpoint/2010/main" val="489422965"/>
              </p:ext>
            </p:extLst>
          </p:nvPr>
        </p:nvGraphicFramePr>
        <p:xfrm>
          <a:off x="404623" y="2333764"/>
          <a:ext cx="8339419" cy="4835866"/>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630 ARAŞTIRMA VE GELİŞTİRME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631 PAZARLAMA SATIŞ VE DAĞITIM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632 GENEL YÖNETİM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660 KISA VADELİ BORÇLANMA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751 ARAŞTIRMA GEL. Gİ. YAN..</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761 PAZ.SAT. VE DAĞ. G. YAN.</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771 GENEL YÖN. GİD. YAN.</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389911">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781 FİNANSMAN GİD. YAN.</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Dönem giderlerinin gelir tablosu hesaplarına yansıtılması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221261" name="1 Başlık"/>
          <p:cNvSpPr txBox="1">
            <a:spLocks/>
          </p:cNvSpPr>
          <p:nvPr/>
        </p:nvSpPr>
        <p:spPr bwMode="auto">
          <a:xfrm>
            <a:off x="1215493" y="37663"/>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MALİYET HESAPLARI</a:t>
            </a:r>
          </a:p>
          <a:p>
            <a:pPr eaLnBrk="1" hangingPunct="1">
              <a:spcBef>
                <a:spcPct val="0"/>
              </a:spcBef>
              <a:buFontTx/>
              <a:buNone/>
            </a:pPr>
            <a:r>
              <a:rPr lang="tr-TR" altLang="tr-TR" sz="2252" b="0" i="1">
                <a:solidFill>
                  <a:srgbClr val="0000CC"/>
                </a:solidFill>
                <a:latin typeface="Times New Roman" panose="02020603050405020304" pitchFamily="18" charset="0"/>
                <a:cs typeface="Times New Roman" panose="02020603050405020304" pitchFamily="18" charset="0"/>
              </a:rPr>
              <a:t>- 7/A Seçeneği </a:t>
            </a:r>
          </a:p>
        </p:txBody>
      </p:sp>
    </p:spTree>
  </p:cSld>
  <p:clrMapOvr>
    <a:masterClrMapping/>
  </p:clrMapOvr>
  <p:transition advClick="0" advTm="4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2 İçerik Yer Tutucusu"/>
          <p:cNvSpPr txBox="1">
            <a:spLocks/>
          </p:cNvSpPr>
          <p:nvPr/>
        </p:nvSpPr>
        <p:spPr bwMode="auto">
          <a:xfrm>
            <a:off x="404627" y="1513152"/>
            <a:ext cx="8329661" cy="51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E46C0A"/>
              </a:buClr>
              <a:buFont typeface="Wingdings" panose="05000000000000000000" pitchFamily="2" charset="2"/>
              <a:buChar char="ü"/>
            </a:pPr>
            <a:r>
              <a:rPr lang="tr-TR" altLang="tr-TR" sz="2252" b="0">
                <a:solidFill>
                  <a:srgbClr val="FF0000"/>
                </a:solidFill>
                <a:latin typeface="Times New Roman" panose="02020603050405020304" pitchFamily="18" charset="0"/>
                <a:cs typeface="Times New Roman" panose="02020603050405020304" pitchFamily="18" charset="0"/>
              </a:rPr>
              <a:t>Maliyet ve yansıtma hesaplarının karşılaştırılarak kapatılması</a:t>
            </a:r>
          </a:p>
        </p:txBody>
      </p:sp>
      <p:graphicFrame>
        <p:nvGraphicFramePr>
          <p:cNvPr id="12" name="Tablo 11"/>
          <p:cNvGraphicFramePr>
            <a:graphicFrameLocks noGrp="1"/>
          </p:cNvGraphicFramePr>
          <p:nvPr>
            <p:extLst>
              <p:ext uri="{D42A27DB-BD31-4B8C-83A1-F6EECF244321}">
                <p14:modId xmlns:p14="http://schemas.microsoft.com/office/powerpoint/2010/main" val="1922372341"/>
              </p:ext>
            </p:extLst>
          </p:nvPr>
        </p:nvGraphicFramePr>
        <p:xfrm>
          <a:off x="404623" y="2176141"/>
          <a:ext cx="8339419" cy="4149558"/>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Üretim İşletmesi</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711 DİREKT İLK MADDE VE MALZ. GİD. YAN.</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721 DİREKT İŞÇİLİK GİDERLERİ YANSITMA</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731 GENEL ÜRETİM GİDERLERİ YANSITMA</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710 DİREKT İLK MADDE VE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MALZEME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720 DİREKT İŞÇİLİK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730 GENEL ÜRETİM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Maliyet ve yansıtma hesaplarının karşılaştırılarak kapatılması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222279" name="1 Başlık"/>
          <p:cNvSpPr txBox="1">
            <a:spLocks/>
          </p:cNvSpPr>
          <p:nvPr/>
        </p:nvSpPr>
        <p:spPr bwMode="auto">
          <a:xfrm>
            <a:off x="1215493" y="37663"/>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MALİYET HESAPLARI</a:t>
            </a:r>
          </a:p>
          <a:p>
            <a:pPr eaLnBrk="1" hangingPunct="1">
              <a:spcBef>
                <a:spcPct val="0"/>
              </a:spcBef>
              <a:buFontTx/>
              <a:buNone/>
            </a:pPr>
            <a:r>
              <a:rPr lang="tr-TR" altLang="tr-TR" sz="2252" b="0" i="1">
                <a:solidFill>
                  <a:srgbClr val="0000CC"/>
                </a:solidFill>
                <a:latin typeface="Times New Roman" panose="02020603050405020304" pitchFamily="18" charset="0"/>
                <a:cs typeface="Times New Roman" panose="02020603050405020304" pitchFamily="18" charset="0"/>
              </a:rPr>
              <a:t>- 7/A Seçeneği </a:t>
            </a:r>
          </a:p>
        </p:txBody>
      </p:sp>
    </p:spTree>
  </p:cSld>
  <p:clrMapOvr>
    <a:masterClrMapping/>
  </p:clrMapOvr>
  <p:transition advClick="0" advTm="4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2 İçerik Yer Tutucusu"/>
          <p:cNvSpPr txBox="1">
            <a:spLocks/>
          </p:cNvSpPr>
          <p:nvPr/>
        </p:nvSpPr>
        <p:spPr bwMode="auto">
          <a:xfrm>
            <a:off x="404627" y="1292149"/>
            <a:ext cx="8329661" cy="88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E46C0A"/>
              </a:buClr>
              <a:buFont typeface="Wingdings" panose="05000000000000000000" pitchFamily="2" charset="2"/>
              <a:buChar char="ü"/>
            </a:pPr>
            <a:r>
              <a:rPr lang="tr-TR" altLang="tr-TR" sz="2252" b="0">
                <a:solidFill>
                  <a:srgbClr val="FF0000"/>
                </a:solidFill>
                <a:latin typeface="Times New Roman" panose="02020603050405020304" pitchFamily="18" charset="0"/>
                <a:cs typeface="Times New Roman" panose="02020603050405020304" pitchFamily="18" charset="0"/>
              </a:rPr>
              <a:t>Maliyet ve yansıtma hesaplarının karşılaştırılarak kapatılması</a:t>
            </a:r>
          </a:p>
          <a:p>
            <a:pPr algn="just" eaLnBrk="1" hangingPunct="1">
              <a:buClr>
                <a:srgbClr val="E46C0A"/>
              </a:buClr>
              <a:buFont typeface="Arial" panose="020B0604020202020204" pitchFamily="34" charset="0"/>
              <a:buNone/>
            </a:pPr>
            <a:r>
              <a:rPr lang="tr-TR" altLang="tr-TR" sz="2252" b="0">
                <a:solidFill>
                  <a:srgbClr val="000000"/>
                </a:solidFill>
                <a:latin typeface="Times New Roman" panose="02020603050405020304" pitchFamily="18" charset="0"/>
                <a:cs typeface="Times New Roman" panose="02020603050405020304" pitchFamily="18" charset="0"/>
              </a:rPr>
              <a:t>(Üretim+Ticaret+Hizmet İşletmesi)</a:t>
            </a:r>
          </a:p>
          <a:p>
            <a:pPr algn="just" eaLnBrk="1" hangingPunct="1">
              <a:buClr>
                <a:srgbClr val="E46C0A"/>
              </a:buClr>
              <a:buFont typeface="Wingdings" panose="05000000000000000000" pitchFamily="2" charset="2"/>
              <a:buChar char="ü"/>
            </a:pPr>
            <a:endParaRPr lang="tr-TR" altLang="tr-TR" sz="2252" b="0">
              <a:solidFill>
                <a:srgbClr val="FF0000"/>
              </a:solidFill>
              <a:latin typeface="Times New Roman" panose="02020603050405020304" pitchFamily="18" charset="0"/>
              <a:cs typeface="Times New Roman" panose="02020603050405020304" pitchFamily="18" charset="0"/>
            </a:endParaRPr>
          </a:p>
        </p:txBody>
      </p:sp>
      <p:graphicFrame>
        <p:nvGraphicFramePr>
          <p:cNvPr id="12" name="Tablo 11"/>
          <p:cNvGraphicFramePr>
            <a:graphicFrameLocks noGrp="1"/>
          </p:cNvGraphicFramePr>
          <p:nvPr/>
        </p:nvGraphicFramePr>
        <p:xfrm>
          <a:off x="404623" y="2176144"/>
          <a:ext cx="8339419" cy="4558404"/>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751 ARAŞTIRMA VE GELİŞTİRME GİD. YANSITMA</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761 PAZARLAMA SAT. VE DAĞI. GİD. YANSITMA</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771 GENEL YÖNETİM GİDERLERİ YANSITMA</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781 FİNANSMAN GİDERLERİ YANSITMA</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524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750 ARAŞTIRMA  VE GEL. GİD.</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760 PAZ.SAT. VE DAĞ.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770 GENEL YÖN.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389996">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780 FİNANSMAN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XXX</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Maliyet ve yansıtma hesaplarının karşılaştırılarak kapatılması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223309" name="1 Başlık"/>
          <p:cNvSpPr txBox="1">
            <a:spLocks/>
          </p:cNvSpPr>
          <p:nvPr/>
        </p:nvSpPr>
        <p:spPr bwMode="auto">
          <a:xfrm>
            <a:off x="1215493" y="37663"/>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MALİYET HESAPLARI</a:t>
            </a:r>
          </a:p>
          <a:p>
            <a:pPr eaLnBrk="1" hangingPunct="1">
              <a:spcBef>
                <a:spcPct val="0"/>
              </a:spcBef>
              <a:buFontTx/>
              <a:buNone/>
            </a:pPr>
            <a:r>
              <a:rPr lang="tr-TR" altLang="tr-TR" sz="2252" b="0" i="1">
                <a:solidFill>
                  <a:srgbClr val="0000CC"/>
                </a:solidFill>
                <a:latin typeface="Times New Roman" panose="02020603050405020304" pitchFamily="18" charset="0"/>
                <a:cs typeface="Times New Roman" panose="02020603050405020304" pitchFamily="18" charset="0"/>
              </a:rPr>
              <a:t>- 7/A Seçeneği </a:t>
            </a:r>
          </a:p>
        </p:txBody>
      </p:sp>
    </p:spTree>
  </p:cSld>
  <p:clrMapOvr>
    <a:masterClrMapping/>
  </p:clrMapOvr>
  <p:transition advClick="0" advTm="4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2 İçerik Yer Tutucusu"/>
          <p:cNvSpPr txBox="1">
            <a:spLocks/>
          </p:cNvSpPr>
          <p:nvPr/>
        </p:nvSpPr>
        <p:spPr bwMode="auto">
          <a:xfrm>
            <a:off x="1067620" y="1071156"/>
            <a:ext cx="8329661" cy="51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E46C0A"/>
              </a:buClr>
              <a:buFont typeface="Wingdings" panose="05000000000000000000" pitchFamily="2" charset="2"/>
              <a:buChar char="ü"/>
            </a:pPr>
            <a:r>
              <a:rPr lang="tr-TR" altLang="tr-TR" sz="2252" b="0">
                <a:solidFill>
                  <a:srgbClr val="FF0000"/>
                </a:solidFill>
                <a:latin typeface="Times New Roman" panose="02020603050405020304" pitchFamily="18" charset="0"/>
                <a:cs typeface="Times New Roman" panose="02020603050405020304" pitchFamily="18" charset="0"/>
              </a:rPr>
              <a:t>Gelirlerin 690 Dönem Karı veya Zararı hesabına devredilmesi</a:t>
            </a:r>
          </a:p>
        </p:txBody>
      </p:sp>
      <p:graphicFrame>
        <p:nvGraphicFramePr>
          <p:cNvPr id="12" name="Tablo 11"/>
          <p:cNvGraphicFramePr>
            <a:graphicFrameLocks noGrp="1"/>
          </p:cNvGraphicFramePr>
          <p:nvPr/>
        </p:nvGraphicFramePr>
        <p:xfrm>
          <a:off x="404623" y="1513146"/>
          <a:ext cx="8339419" cy="2760815"/>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31/12/2015</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600 YURTİÇİ SATIŞLAR</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642 FAİZ GELİRLERİ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646 KAMBİYO KARLARI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389639">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690 DÖNEM KARI VEYA ZARARI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550.000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Gelir hesaplarının kapatılması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224321" name="1 Başlık"/>
          <p:cNvSpPr txBox="1">
            <a:spLocks/>
          </p:cNvSpPr>
          <p:nvPr/>
        </p:nvSpPr>
        <p:spPr bwMode="auto">
          <a:xfrm>
            <a:off x="1215493" y="37663"/>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DÖNEM SONU İŞLEMLERİ</a:t>
            </a:r>
          </a:p>
          <a:p>
            <a:pPr eaLnBrk="1" hangingPunct="1">
              <a:spcBef>
                <a:spcPct val="0"/>
              </a:spcBef>
              <a:buFontTx/>
              <a:buNone/>
            </a:pPr>
            <a:r>
              <a:rPr lang="tr-TR" altLang="tr-TR" sz="2252" b="0" i="1">
                <a:solidFill>
                  <a:srgbClr val="0000CC"/>
                </a:solidFill>
                <a:latin typeface="Times New Roman" panose="02020603050405020304" pitchFamily="18" charset="0"/>
                <a:cs typeface="Times New Roman" panose="02020603050405020304" pitchFamily="18" charset="0"/>
              </a:rPr>
              <a:t>- Kar veya Zararın Belirlenmesi</a:t>
            </a:r>
          </a:p>
        </p:txBody>
      </p:sp>
      <p:graphicFrame>
        <p:nvGraphicFramePr>
          <p:cNvPr id="6" name="Tablo 11"/>
          <p:cNvGraphicFramePr>
            <a:graphicFrameLocks noGrp="1"/>
          </p:cNvGraphicFramePr>
          <p:nvPr>
            <p:extLst>
              <p:ext uri="{D42A27DB-BD31-4B8C-83A1-F6EECF244321}">
                <p14:modId xmlns:p14="http://schemas.microsoft.com/office/powerpoint/2010/main" val="1186128980"/>
              </p:ext>
            </p:extLst>
          </p:nvPr>
        </p:nvGraphicFramePr>
        <p:xfrm>
          <a:off x="404623" y="4403995"/>
          <a:ext cx="8339419" cy="2667573"/>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31/12/2015</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690 DÖNEM KARI VEYA ZARARI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620 SATILAN MAMULLER MAL.</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350.000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632 GENEL YÖNETİM GİDERLERİ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Gider hesaplarının kapatılması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224381" name="2 İçerik Yer Tutucusu"/>
          <p:cNvSpPr txBox="1">
            <a:spLocks/>
          </p:cNvSpPr>
          <p:nvPr/>
        </p:nvSpPr>
        <p:spPr bwMode="auto">
          <a:xfrm>
            <a:off x="994490" y="4018875"/>
            <a:ext cx="7886042" cy="51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E46C0A"/>
              </a:buClr>
              <a:buFont typeface="Wingdings" panose="05000000000000000000" pitchFamily="2" charset="2"/>
              <a:buChar char="ü"/>
            </a:pPr>
            <a:r>
              <a:rPr lang="tr-TR" altLang="tr-TR" sz="2252" b="0">
                <a:solidFill>
                  <a:srgbClr val="FF0000"/>
                </a:solidFill>
                <a:latin typeface="Times New Roman" panose="02020603050405020304" pitchFamily="18" charset="0"/>
                <a:cs typeface="Times New Roman" panose="02020603050405020304" pitchFamily="18" charset="0"/>
              </a:rPr>
              <a:t>Giderlerin 690 Dönem Karı veya Zararı hesabına devredilmesi</a:t>
            </a:r>
          </a:p>
        </p:txBody>
      </p:sp>
    </p:spTree>
  </p:cSld>
  <p:clrMapOvr>
    <a:masterClrMapping/>
  </p:clrMapOvr>
  <p:transition advClick="0" advTm="400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2 İçerik Yer Tutucusu"/>
          <p:cNvSpPr>
            <a:spLocks noGrp="1"/>
          </p:cNvSpPr>
          <p:nvPr>
            <p:ph idx="1"/>
          </p:nvPr>
        </p:nvSpPr>
        <p:spPr>
          <a:xfrm>
            <a:off x="110500" y="1292150"/>
            <a:ext cx="8919530" cy="2209976"/>
          </a:xfrm>
        </p:spPr>
        <p:txBody>
          <a:bodyPr/>
          <a:lstStyle/>
          <a:p>
            <a:pPr marL="0" indent="0" eaLnBrk="1" hangingPunct="1">
              <a:buNone/>
            </a:pPr>
            <a:r>
              <a:rPr lang="tr-TR" altLang="tr-TR" sz="2252">
                <a:latin typeface="Times New Roman" panose="02020603050405020304" pitchFamily="18" charset="0"/>
                <a:cs typeface="Times New Roman" panose="02020603050405020304" pitchFamily="18" charset="0"/>
              </a:rPr>
              <a:t>Ticari Kar					50.000</a:t>
            </a:r>
          </a:p>
          <a:p>
            <a:pPr marL="0" indent="0" eaLnBrk="1" hangingPunct="1">
              <a:buNone/>
            </a:pPr>
            <a:r>
              <a:rPr lang="tr-TR" altLang="tr-TR" sz="2252">
                <a:latin typeface="Times New Roman" panose="02020603050405020304" pitchFamily="18" charset="0"/>
                <a:cs typeface="Times New Roman" panose="02020603050405020304" pitchFamily="18" charset="0"/>
              </a:rPr>
              <a:t>KKEG (+)					-</a:t>
            </a:r>
          </a:p>
          <a:p>
            <a:pPr marL="0" indent="0" eaLnBrk="1" hangingPunct="1">
              <a:buNone/>
            </a:pPr>
            <a:r>
              <a:rPr lang="tr-TR" altLang="tr-TR" sz="2252">
                <a:latin typeface="Times New Roman" panose="02020603050405020304" pitchFamily="18" charset="0"/>
                <a:cs typeface="Times New Roman" panose="02020603050405020304" pitchFamily="18" charset="0"/>
              </a:rPr>
              <a:t>İstisnalar (-)				-</a:t>
            </a:r>
          </a:p>
          <a:p>
            <a:pPr marL="0" indent="0" eaLnBrk="1" hangingPunct="1">
              <a:buNone/>
            </a:pPr>
            <a:r>
              <a:rPr lang="tr-TR" altLang="tr-TR" sz="2252">
                <a:solidFill>
                  <a:srgbClr val="FF0000"/>
                </a:solidFill>
                <a:latin typeface="Times New Roman" panose="02020603050405020304" pitchFamily="18" charset="0"/>
                <a:cs typeface="Times New Roman" panose="02020603050405020304" pitchFamily="18" charset="0"/>
              </a:rPr>
              <a:t>Mali Kar					50.000</a:t>
            </a:r>
          </a:p>
          <a:p>
            <a:pPr marL="0" indent="0" eaLnBrk="1" hangingPunct="1">
              <a:buNone/>
            </a:pPr>
            <a:r>
              <a:rPr lang="tr-TR" altLang="tr-TR" sz="2252">
                <a:solidFill>
                  <a:srgbClr val="FF0000"/>
                </a:solidFill>
                <a:latin typeface="Times New Roman" panose="02020603050405020304" pitchFamily="18" charset="0"/>
                <a:cs typeface="Times New Roman" panose="02020603050405020304" pitchFamily="18" charset="0"/>
              </a:rPr>
              <a:t>Kurumlar vergisi karşılığı	10.000 (50.000 x % 20)</a:t>
            </a:r>
          </a:p>
        </p:txBody>
      </p:sp>
      <p:graphicFrame>
        <p:nvGraphicFramePr>
          <p:cNvPr id="6" name="Tablo 11"/>
          <p:cNvGraphicFramePr>
            <a:graphicFrameLocks noGrp="1"/>
          </p:cNvGraphicFramePr>
          <p:nvPr/>
        </p:nvGraphicFramePr>
        <p:xfrm>
          <a:off x="404623" y="3797872"/>
          <a:ext cx="8339419" cy="2963969"/>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31/12/2015</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691 DÖNEM KARININ VERGİ VE DİĞER YASAL YÜKÜMLÜLÜK KARŞILIĞI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889190">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370 DÖNEM KARININ VERGİ VE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DİĞER YASAL YÜKÜMLÜLÜK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KARŞILIĞI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Kurumlar vergisi karşılığı ayrılması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225339" name="1 Başlık"/>
          <p:cNvSpPr txBox="1">
            <a:spLocks/>
          </p:cNvSpPr>
          <p:nvPr/>
        </p:nvSpPr>
        <p:spPr bwMode="auto">
          <a:xfrm>
            <a:off x="1215493" y="37663"/>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DÖNEM SONU İŞLEMLERİ</a:t>
            </a:r>
          </a:p>
          <a:p>
            <a:pPr eaLnBrk="1" hangingPunct="1">
              <a:spcBef>
                <a:spcPct val="0"/>
              </a:spcBef>
              <a:buFontTx/>
              <a:buNone/>
            </a:pPr>
            <a:r>
              <a:rPr lang="tr-TR" altLang="tr-TR" sz="2252" b="0" i="1">
                <a:solidFill>
                  <a:srgbClr val="0000CC"/>
                </a:solidFill>
                <a:latin typeface="Times New Roman" panose="02020603050405020304" pitchFamily="18" charset="0"/>
                <a:cs typeface="Times New Roman" panose="02020603050405020304" pitchFamily="18" charset="0"/>
              </a:rPr>
              <a:t>- Kar veya Zararın Belirlenmesi</a:t>
            </a:r>
          </a:p>
        </p:txBody>
      </p:sp>
    </p:spTree>
  </p:cSld>
  <p:clrMapOvr>
    <a:masterClrMapping/>
  </p:clrMapOvr>
  <p:transition advClick="0" advTm="4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2 İçerik Yer Tutucusu"/>
          <p:cNvSpPr txBox="1">
            <a:spLocks/>
          </p:cNvSpPr>
          <p:nvPr/>
        </p:nvSpPr>
        <p:spPr bwMode="auto">
          <a:xfrm>
            <a:off x="1067620" y="1071156"/>
            <a:ext cx="8329661" cy="51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E46C0A"/>
              </a:buClr>
              <a:buFont typeface="Wingdings" panose="05000000000000000000" pitchFamily="2" charset="2"/>
              <a:buChar char="ü"/>
            </a:pPr>
            <a:r>
              <a:rPr lang="tr-TR" altLang="tr-TR" sz="2252" b="0">
                <a:solidFill>
                  <a:srgbClr val="FF0000"/>
                </a:solidFill>
                <a:latin typeface="Times New Roman" panose="02020603050405020304" pitchFamily="18" charset="0"/>
                <a:cs typeface="Times New Roman" panose="02020603050405020304" pitchFamily="18" charset="0"/>
              </a:rPr>
              <a:t>Net karın muhasebeleştirilmesi</a:t>
            </a:r>
          </a:p>
        </p:txBody>
      </p:sp>
      <p:graphicFrame>
        <p:nvGraphicFramePr>
          <p:cNvPr id="12" name="Tablo 11"/>
          <p:cNvGraphicFramePr>
            <a:graphicFrameLocks noGrp="1"/>
          </p:cNvGraphicFramePr>
          <p:nvPr/>
        </p:nvGraphicFramePr>
        <p:xfrm>
          <a:off x="404623" y="1431897"/>
          <a:ext cx="8339419" cy="2963970"/>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31/12/2015</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690 DÖNEM KARI VEYA ZARARI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691 DÖNEM KARININ VERGİ VE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DİĞER YASAL YÜK. KARŞILIĞI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59279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692 DÖNEM NET KARI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VEYA ZARARI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Net karın muhasebeleştirilmesi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226366" name="1 Başlık"/>
          <p:cNvSpPr txBox="1">
            <a:spLocks/>
          </p:cNvSpPr>
          <p:nvPr/>
        </p:nvSpPr>
        <p:spPr bwMode="auto">
          <a:xfrm>
            <a:off x="1215493" y="37663"/>
            <a:ext cx="7739793" cy="8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252">
                <a:solidFill>
                  <a:srgbClr val="000000"/>
                </a:solidFill>
                <a:latin typeface="Times New Roman" panose="02020603050405020304" pitchFamily="18" charset="0"/>
                <a:cs typeface="Times New Roman" panose="02020603050405020304" pitchFamily="18" charset="0"/>
              </a:rPr>
              <a:t>DÖNEM SONU İŞLEMLERİ</a:t>
            </a:r>
          </a:p>
          <a:p>
            <a:pPr eaLnBrk="1" hangingPunct="1">
              <a:spcBef>
                <a:spcPct val="0"/>
              </a:spcBef>
              <a:buFontTx/>
              <a:buNone/>
            </a:pPr>
            <a:r>
              <a:rPr lang="tr-TR" altLang="tr-TR" sz="2252" b="0" i="1">
                <a:solidFill>
                  <a:srgbClr val="0000CC"/>
                </a:solidFill>
                <a:latin typeface="Times New Roman" panose="02020603050405020304" pitchFamily="18" charset="0"/>
                <a:cs typeface="Times New Roman" panose="02020603050405020304" pitchFamily="18" charset="0"/>
              </a:rPr>
              <a:t>- Kar veya Zararın Belirlenmesi</a:t>
            </a:r>
          </a:p>
        </p:txBody>
      </p:sp>
      <p:graphicFrame>
        <p:nvGraphicFramePr>
          <p:cNvPr id="6" name="Tablo 11"/>
          <p:cNvGraphicFramePr>
            <a:graphicFrameLocks noGrp="1"/>
          </p:cNvGraphicFramePr>
          <p:nvPr/>
        </p:nvGraphicFramePr>
        <p:xfrm>
          <a:off x="404623" y="4520994"/>
          <a:ext cx="8339419" cy="2098556"/>
        </p:xfrm>
        <a:graphic>
          <a:graphicData uri="http://schemas.openxmlformats.org/drawingml/2006/table">
            <a:tbl>
              <a:tblPr/>
              <a:tblGrid>
                <a:gridCol w="604495"/>
                <a:gridCol w="645118"/>
                <a:gridCol w="643494"/>
                <a:gridCol w="645120"/>
                <a:gridCol w="645118"/>
                <a:gridCol w="643494"/>
                <a:gridCol w="645120"/>
                <a:gridCol w="645118"/>
                <a:gridCol w="643494"/>
                <a:gridCol w="1234987"/>
                <a:gridCol w="1343861"/>
              </a:tblGrid>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31/12/2015</a:t>
                      </a:r>
                    </a:p>
                  </a:txBody>
                  <a:tcPr marL="70199" marR="70199" marT="0" marB="0" anchor="ctr" horzOverflow="overflow">
                    <a:lnL>
                      <a:noFill/>
                    </a:lnL>
                    <a:lnR>
                      <a:noFill/>
                    </a:lnR>
                    <a:lnT>
                      <a:noFill/>
                    </a:lnT>
                    <a:lnB>
                      <a:noFill/>
                    </a:lnB>
                    <a:lnTlToBr>
                      <a:noFill/>
                    </a:lnTlToBr>
                    <a:lnBlToTr>
                      <a:noFill/>
                    </a:lnBlToTr>
                    <a:noFill/>
                  </a:tcPr>
                </a:tc>
                <a:tc rowSpan="2" hMerge="1">
                  <a:txBody>
                    <a:bodyPr/>
                    <a:lstStyle/>
                    <a:p>
                      <a:endParaRPr lang="tr-TR"/>
                    </a:p>
                  </a:txBody>
                  <a:tcPr/>
                </a:tc>
                <a:tc rowSpan="2"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692 DÖNEM NET KARI VEYA ZARARI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320174">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590 DÖNEM NET KARI</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40.000</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Net karın bilançoya aktarılması</a:t>
                      </a:r>
                    </a:p>
                  </a:txBody>
                  <a:tcPr marL="70199" marR="70199"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r h="296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vMerge="1">
                  <a:txBody>
                    <a:bodyPr/>
                    <a:lstStyle/>
                    <a:p>
                      <a:endParaRPr lang="tr-T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70199" marR="70199"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226423" name="2 İçerik Yer Tutucusu"/>
          <p:cNvSpPr txBox="1">
            <a:spLocks/>
          </p:cNvSpPr>
          <p:nvPr/>
        </p:nvSpPr>
        <p:spPr bwMode="auto">
          <a:xfrm>
            <a:off x="994490" y="4092000"/>
            <a:ext cx="7886042" cy="5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E46C0A"/>
              </a:buClr>
              <a:buFont typeface="Wingdings" panose="05000000000000000000" pitchFamily="2" charset="2"/>
              <a:buChar char="ü"/>
            </a:pPr>
            <a:r>
              <a:rPr lang="tr-TR" altLang="tr-TR" sz="2252" b="0">
                <a:solidFill>
                  <a:srgbClr val="FF0000"/>
                </a:solidFill>
                <a:latin typeface="Times New Roman" panose="02020603050405020304" pitchFamily="18" charset="0"/>
                <a:cs typeface="Times New Roman" panose="02020603050405020304" pitchFamily="18" charset="0"/>
              </a:rPr>
              <a:t>Net karın bilanço hesabına aktarılması</a:t>
            </a:r>
          </a:p>
        </p:txBody>
      </p:sp>
    </p:spTree>
  </p:cSld>
  <p:clrMapOvr>
    <a:masterClrMapping/>
  </p:clrMapOvr>
  <p:transition advClick="0" advTm="4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84318" y="116632"/>
            <a:ext cx="2592288" cy="6624736"/>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2" name="Rectangle 141"/>
              <p:cNvSpPr/>
              <p:nvPr/>
            </p:nvSpPr>
            <p:spPr>
              <a:xfrm>
                <a:off x="1691641" y="1449324"/>
                <a:ext cx="2880359"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5454" y="116632"/>
            <a:ext cx="6336704" cy="6624736"/>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16" name="Content Placeholder 2"/>
          <p:cNvSpPr txBox="1">
            <a:spLocks/>
          </p:cNvSpPr>
          <p:nvPr/>
        </p:nvSpPr>
        <p:spPr>
          <a:xfrm>
            <a:off x="728122" y="1196753"/>
            <a:ext cx="5505348" cy="521180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450850" algn="just"/>
            <a:r>
              <a:rPr lang="tr-TR" sz="2000" dirty="0">
                <a:solidFill>
                  <a:schemeClr val="tx1"/>
                </a:solidFill>
              </a:rPr>
              <a:t> </a:t>
            </a:r>
            <a:endParaRPr lang="tr-TR" sz="2000" dirty="0" smtClean="0">
              <a:solidFill>
                <a:schemeClr val="tx1"/>
              </a:solidFill>
            </a:endParaRPr>
          </a:p>
          <a:p>
            <a:pPr algn="just"/>
            <a:r>
              <a:rPr lang="tr-TR" sz="2400" b="1" dirty="0" smtClean="0">
                <a:solidFill>
                  <a:schemeClr val="tx1"/>
                </a:solidFill>
              </a:rPr>
              <a:t>Örnek; </a:t>
            </a:r>
            <a:r>
              <a:rPr lang="tr-TR" sz="2400" dirty="0" smtClean="0">
                <a:solidFill>
                  <a:schemeClr val="tx1"/>
                </a:solidFill>
              </a:rPr>
              <a:t>Bir </a:t>
            </a:r>
            <a:r>
              <a:rPr lang="tr-TR" sz="2400" dirty="0" err="1" smtClean="0">
                <a:solidFill>
                  <a:schemeClr val="tx1"/>
                </a:solidFill>
              </a:rPr>
              <a:t>VİR’da</a:t>
            </a:r>
            <a:r>
              <a:rPr lang="tr-TR" sz="2400" dirty="0" smtClean="0">
                <a:solidFill>
                  <a:schemeClr val="tx1"/>
                </a:solidFill>
              </a:rPr>
              <a:t> 360.000,TL belgesiz satışlardan kazanç olduğu tespit edilmiştir. Vergi ve vergi </a:t>
            </a:r>
            <a:r>
              <a:rPr lang="tr-TR" sz="2400" dirty="0" err="1" smtClean="0">
                <a:solidFill>
                  <a:schemeClr val="tx1"/>
                </a:solidFill>
              </a:rPr>
              <a:t>ziyaı</a:t>
            </a:r>
            <a:r>
              <a:rPr lang="tr-TR" sz="2400" dirty="0" smtClean="0">
                <a:solidFill>
                  <a:schemeClr val="tx1"/>
                </a:solidFill>
              </a:rPr>
              <a:t> cezası kesilmiş, Yapılan Tarhiyat Öncesi Uzlaşmasında 70.000, TL KV, 2.500 TL Vergi </a:t>
            </a:r>
            <a:r>
              <a:rPr lang="tr-TR" sz="2400" dirty="0" err="1" smtClean="0">
                <a:solidFill>
                  <a:schemeClr val="tx1"/>
                </a:solidFill>
              </a:rPr>
              <a:t>ziyaı</a:t>
            </a:r>
            <a:r>
              <a:rPr lang="tr-TR" sz="2400" dirty="0" smtClean="0">
                <a:solidFill>
                  <a:schemeClr val="tx1"/>
                </a:solidFill>
              </a:rPr>
              <a:t> cezası kesilmiş, Vergi dairesince bu tarhiyata ilişkin ihbarname 08.07.2015 tarihinde mükellefe tebliğ edilmiş, ayrıca 60.000 TL’de gecikme faizi hesaplanmıştır. </a:t>
            </a:r>
            <a:endParaRPr lang="tr-TR" sz="2400" b="1" u="sng" dirty="0" smtClean="0">
              <a:solidFill>
                <a:schemeClr val="tx1"/>
              </a:solidFill>
            </a:endParaRPr>
          </a:p>
          <a:p>
            <a:pPr algn="just"/>
            <a:endParaRPr lang="tr-TR" sz="2400" dirty="0">
              <a:solidFill>
                <a:schemeClr val="tx1"/>
              </a:solidFill>
            </a:endParaRPr>
          </a:p>
          <a:p>
            <a:pPr algn="just"/>
            <a:endParaRPr lang="tr-TR" sz="2400" dirty="0">
              <a:solidFill>
                <a:schemeClr val="tx1"/>
              </a:solidFill>
            </a:endParaRPr>
          </a:p>
        </p:txBody>
      </p:sp>
      <p:sp>
        <p:nvSpPr>
          <p:cNvPr id="6" name="Unvan 5"/>
          <p:cNvSpPr>
            <a:spLocks noGrp="1"/>
          </p:cNvSpPr>
          <p:nvPr>
            <p:ph type="ctrTitle"/>
          </p:nvPr>
        </p:nvSpPr>
        <p:spPr>
          <a:xfrm>
            <a:off x="728122" y="338055"/>
            <a:ext cx="5505348" cy="778341"/>
          </a:xfrm>
        </p:spPr>
        <p:style>
          <a:lnRef idx="2">
            <a:schemeClr val="accent2"/>
          </a:lnRef>
          <a:fillRef idx="1">
            <a:schemeClr val="lt1"/>
          </a:fillRef>
          <a:effectRef idx="0">
            <a:schemeClr val="accent2"/>
          </a:effectRef>
          <a:fontRef idx="minor">
            <a:schemeClr val="dk1"/>
          </a:fontRef>
        </p:style>
        <p:txBody>
          <a:bodyPr>
            <a:noAutofit/>
          </a:bodyPr>
          <a:lstStyle/>
          <a:p>
            <a:pPr marL="0" lvl="1" algn="ctr"/>
            <a:r>
              <a:rPr lang="tr-TR" sz="2800" b="1" i="1" dirty="0" smtClean="0">
                <a:solidFill>
                  <a:srgbClr val="FF0000"/>
                </a:solidFill>
              </a:rPr>
              <a:t>VİR belgesiz satışların muhasebeleştirilmesi</a:t>
            </a:r>
            <a:endParaRPr lang="tr-TR" sz="2800" i="1" dirty="0" smtClean="0">
              <a:solidFill>
                <a:srgbClr val="FF0000"/>
              </a:solidFill>
            </a:endParaRPr>
          </a:p>
        </p:txBody>
      </p:sp>
      <p:pic>
        <p:nvPicPr>
          <p:cNvPr id="19" name="Picture 4" descr="ismmmo"/>
          <p:cNvPicPr>
            <a:picLocks noChangeAspect="1" noChangeArrowheads="1"/>
          </p:cNvPicPr>
          <p:nvPr/>
        </p:nvPicPr>
        <p:blipFill>
          <a:blip r:embed="rId3" cstate="print"/>
          <a:srcRect/>
          <a:stretch>
            <a:fillRect/>
          </a:stretch>
        </p:blipFill>
        <p:spPr bwMode="auto">
          <a:xfrm>
            <a:off x="7263354" y="1196752"/>
            <a:ext cx="1143008" cy="1371600"/>
          </a:xfrm>
          <a:prstGeom prst="rect">
            <a:avLst/>
          </a:prstGeom>
          <a:noFill/>
          <a:ln w="9525">
            <a:noFill/>
            <a:miter lim="800000"/>
            <a:headEnd/>
            <a:tailEnd/>
          </a:ln>
          <a:scene3d>
            <a:camera prst="orthographicFront"/>
            <a:lightRig rig="threePt" dir="t"/>
          </a:scene3d>
          <a:sp3d>
            <a:bevelT w="1022350" h="190500" prst="coolSlant"/>
            <a:bevelB w="444500" h="400050"/>
          </a:sp3d>
        </p:spPr>
      </p:pic>
    </p:spTree>
    <p:extLst>
      <p:ext uri="{BB962C8B-B14F-4D97-AF65-F5344CB8AC3E}">
        <p14:creationId xmlns:p14="http://schemas.microsoft.com/office/powerpoint/2010/main" val="1445153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75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Inside-right pages with text"/>
          <p:cNvGrpSpPr/>
          <p:nvPr/>
        </p:nvGrpSpPr>
        <p:grpSpPr>
          <a:xfrm>
            <a:off x="6526449" y="116632"/>
            <a:ext cx="2592288" cy="6624736"/>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sp>
            <p:nvSpPr>
              <p:cNvPr id="142" name="Rectangle 141"/>
              <p:cNvSpPr/>
              <p:nvPr/>
            </p:nvSpPr>
            <p:spPr>
              <a:xfrm>
                <a:off x="1691641" y="1449324"/>
                <a:ext cx="2880359"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15454" y="116632"/>
            <a:ext cx="6336704" cy="6624736"/>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tr-TR" sz="1800" b="0">
                <a:solidFill>
                  <a:prstClr val="white"/>
                </a:solidFill>
              </a:endParaRPr>
            </a:p>
          </p:txBody>
        </p:sp>
      </p:grpSp>
      <p:sp>
        <p:nvSpPr>
          <p:cNvPr id="16" name="Content Placeholder 2"/>
          <p:cNvSpPr txBox="1">
            <a:spLocks/>
          </p:cNvSpPr>
          <p:nvPr/>
        </p:nvSpPr>
        <p:spPr>
          <a:xfrm>
            <a:off x="718800" y="1196753"/>
            <a:ext cx="5505348" cy="521180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lnSpc>
                <a:spcPct val="80000"/>
              </a:lnSpc>
              <a:spcAft>
                <a:spcPts val="0"/>
              </a:spcAft>
              <a:tabLst>
                <a:tab pos="4662488" algn="r"/>
              </a:tabLst>
            </a:pPr>
            <a:endParaRPr lang="tr-TR" sz="2000" dirty="0">
              <a:solidFill>
                <a:prstClr val="black"/>
              </a:solidFill>
            </a:endParaRPr>
          </a:p>
          <a:p>
            <a:pPr algn="l" fontAlgn="auto">
              <a:lnSpc>
                <a:spcPct val="80000"/>
              </a:lnSpc>
              <a:spcAft>
                <a:spcPts val="0"/>
              </a:spcAft>
              <a:tabLst>
                <a:tab pos="4662488" algn="r"/>
              </a:tabLst>
            </a:pPr>
            <a:r>
              <a:rPr lang="tr-TR" sz="1800" dirty="0">
                <a:solidFill>
                  <a:prstClr val="black"/>
                </a:solidFill>
              </a:rPr>
              <a:t>                           08.07.2015</a:t>
            </a:r>
          </a:p>
          <a:p>
            <a:pPr algn="l" fontAlgn="auto">
              <a:lnSpc>
                <a:spcPct val="80000"/>
              </a:lnSpc>
              <a:spcAft>
                <a:spcPts val="0"/>
              </a:spcAft>
              <a:tabLst>
                <a:tab pos="4481513" algn="r"/>
              </a:tabLst>
            </a:pPr>
            <a:r>
              <a:rPr lang="tr-TR" sz="1800" dirty="0">
                <a:solidFill>
                  <a:prstClr val="black"/>
                </a:solidFill>
              </a:rPr>
              <a:t>131 ORTAKLARDAN ALACAKLAR	360.000,</a:t>
            </a:r>
          </a:p>
          <a:p>
            <a:pPr algn="l" fontAlgn="auto">
              <a:lnSpc>
                <a:spcPct val="80000"/>
              </a:lnSpc>
              <a:spcAft>
                <a:spcPts val="0"/>
              </a:spcAft>
              <a:tabLst>
                <a:tab pos="4481513" algn="r"/>
              </a:tabLst>
            </a:pPr>
            <a:r>
              <a:rPr lang="tr-TR" sz="1800" dirty="0">
                <a:solidFill>
                  <a:prstClr val="black"/>
                </a:solidFill>
              </a:rPr>
              <a:t>770 GEN YÖ.GİD. 	62.500,</a:t>
            </a:r>
          </a:p>
          <a:p>
            <a:pPr algn="l" fontAlgn="auto">
              <a:lnSpc>
                <a:spcPct val="80000"/>
              </a:lnSpc>
              <a:spcAft>
                <a:spcPts val="0"/>
              </a:spcAft>
              <a:tabLst>
                <a:tab pos="5383213" algn="r"/>
              </a:tabLst>
            </a:pPr>
            <a:r>
              <a:rPr lang="tr-TR" sz="1800" dirty="0">
                <a:solidFill>
                  <a:prstClr val="black"/>
                </a:solidFill>
              </a:rPr>
              <a:t>              368 VADESİ GEÇMİŞ ERT. VER.	      70.000,</a:t>
            </a:r>
          </a:p>
          <a:p>
            <a:pPr algn="l" fontAlgn="auto">
              <a:lnSpc>
                <a:spcPct val="80000"/>
              </a:lnSpc>
              <a:spcAft>
                <a:spcPts val="0"/>
              </a:spcAft>
              <a:tabLst>
                <a:tab pos="5383213" algn="r"/>
              </a:tabLst>
            </a:pPr>
            <a:r>
              <a:rPr lang="tr-TR" sz="1800" dirty="0">
                <a:solidFill>
                  <a:prstClr val="black"/>
                </a:solidFill>
              </a:rPr>
              <a:t>              369 ÖDENECEK DİĞ. YÜK.	62.500,</a:t>
            </a:r>
          </a:p>
          <a:p>
            <a:pPr algn="l" fontAlgn="auto">
              <a:lnSpc>
                <a:spcPct val="80000"/>
              </a:lnSpc>
              <a:spcAft>
                <a:spcPts val="0"/>
              </a:spcAft>
              <a:tabLst>
                <a:tab pos="5383213" algn="r"/>
              </a:tabLst>
            </a:pPr>
            <a:r>
              <a:rPr lang="tr-TR" sz="1800" dirty="0">
                <a:solidFill>
                  <a:prstClr val="black"/>
                </a:solidFill>
              </a:rPr>
              <a:t>              671 ÖNCEKİ DÖN. GELİR VE KA	290.000, </a:t>
            </a:r>
          </a:p>
          <a:p>
            <a:pPr algn="l" fontAlgn="auto">
              <a:lnSpc>
                <a:spcPct val="80000"/>
              </a:lnSpc>
              <a:spcAft>
                <a:spcPts val="0"/>
              </a:spcAft>
              <a:tabLst>
                <a:tab pos="5383213" algn="r"/>
              </a:tabLst>
            </a:pPr>
            <a:r>
              <a:rPr lang="tr-TR" sz="1800" dirty="0">
                <a:solidFill>
                  <a:prstClr val="black"/>
                </a:solidFill>
              </a:rPr>
              <a:t>                      </a:t>
            </a:r>
          </a:p>
        </p:txBody>
      </p:sp>
      <p:sp>
        <p:nvSpPr>
          <p:cNvPr id="6" name="Unvan 5"/>
          <p:cNvSpPr>
            <a:spLocks noGrp="1"/>
          </p:cNvSpPr>
          <p:nvPr>
            <p:ph type="ctrTitle"/>
          </p:nvPr>
        </p:nvSpPr>
        <p:spPr>
          <a:xfrm>
            <a:off x="728122" y="338055"/>
            <a:ext cx="5505348" cy="778341"/>
          </a:xfrm>
        </p:spPr>
        <p:style>
          <a:lnRef idx="2">
            <a:schemeClr val="accent2"/>
          </a:lnRef>
          <a:fillRef idx="1">
            <a:schemeClr val="lt1"/>
          </a:fillRef>
          <a:effectRef idx="0">
            <a:schemeClr val="accent2"/>
          </a:effectRef>
          <a:fontRef idx="minor">
            <a:schemeClr val="dk1"/>
          </a:fontRef>
        </p:style>
        <p:txBody>
          <a:bodyPr>
            <a:noAutofit/>
          </a:bodyPr>
          <a:lstStyle/>
          <a:p>
            <a:pPr lvl="1" algn="ctr"/>
            <a:r>
              <a:rPr lang="tr-TR" sz="2800" b="1" i="1" dirty="0">
                <a:solidFill>
                  <a:srgbClr val="FF0000"/>
                </a:solidFill>
              </a:rPr>
              <a:t>VİR belgesiz satışların muhasebeleştirilmesi</a:t>
            </a:r>
            <a:endParaRPr lang="tr-TR" sz="2800" i="1" dirty="0">
              <a:solidFill>
                <a:srgbClr val="FF0000"/>
              </a:solidFill>
            </a:endParaRPr>
          </a:p>
        </p:txBody>
      </p:sp>
      <p:pic>
        <p:nvPicPr>
          <p:cNvPr id="19" name="Picture 4" descr="ismmmo"/>
          <p:cNvPicPr>
            <a:picLocks noChangeAspect="1" noChangeArrowheads="1"/>
          </p:cNvPicPr>
          <p:nvPr/>
        </p:nvPicPr>
        <p:blipFill>
          <a:blip r:embed="rId3" cstate="print"/>
          <a:srcRect/>
          <a:stretch>
            <a:fillRect/>
          </a:stretch>
        </p:blipFill>
        <p:spPr bwMode="auto">
          <a:xfrm>
            <a:off x="7171852" y="1196752"/>
            <a:ext cx="1143008" cy="1371600"/>
          </a:xfrm>
          <a:prstGeom prst="rect">
            <a:avLst/>
          </a:prstGeom>
          <a:noFill/>
          <a:ln w="9525">
            <a:noFill/>
            <a:miter lim="800000"/>
            <a:headEnd/>
            <a:tailEnd/>
          </a:ln>
          <a:scene3d>
            <a:camera prst="orthographicFront"/>
            <a:lightRig rig="threePt" dir="t"/>
          </a:scene3d>
          <a:sp3d>
            <a:bevelT w="1022350" h="190500" prst="coolSlant"/>
            <a:bevelB w="444500" h="400050"/>
          </a:sp3d>
        </p:spPr>
      </p:pic>
      <p:cxnSp>
        <p:nvCxnSpPr>
          <p:cNvPr id="21" name="34 Düz Bağlayıcı"/>
          <p:cNvCxnSpPr/>
          <p:nvPr/>
        </p:nvCxnSpPr>
        <p:spPr>
          <a:xfrm>
            <a:off x="4457646" y="1573120"/>
            <a:ext cx="10344" cy="452183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39 Düz Bağlayıcı"/>
          <p:cNvCxnSpPr/>
          <p:nvPr/>
        </p:nvCxnSpPr>
        <p:spPr>
          <a:xfrm>
            <a:off x="5328022" y="1576928"/>
            <a:ext cx="0" cy="451802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40 Düz Bağlayıcı"/>
          <p:cNvCxnSpPr/>
          <p:nvPr/>
        </p:nvCxnSpPr>
        <p:spPr>
          <a:xfrm>
            <a:off x="6200224" y="1573119"/>
            <a:ext cx="490" cy="45274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42 Düz Bağlayıcı"/>
          <p:cNvCxnSpPr/>
          <p:nvPr/>
        </p:nvCxnSpPr>
        <p:spPr>
          <a:xfrm flipV="1">
            <a:off x="808428" y="1573119"/>
            <a:ext cx="1222764" cy="2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43 Düz Bağlayıcı"/>
          <p:cNvCxnSpPr/>
          <p:nvPr/>
        </p:nvCxnSpPr>
        <p:spPr>
          <a:xfrm>
            <a:off x="3311798" y="1573119"/>
            <a:ext cx="1145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44 Düz Bağlayıcı"/>
          <p:cNvCxnSpPr/>
          <p:nvPr/>
        </p:nvCxnSpPr>
        <p:spPr>
          <a:xfrm flipV="1">
            <a:off x="731418" y="3429000"/>
            <a:ext cx="3628479" cy="18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52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75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37"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900" decel="100000" fill="hold"/>
                                        <p:tgtEl>
                                          <p:spTgt spid="2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900" decel="100000" fill="hold"/>
                                        <p:tgtEl>
                                          <p:spTgt spid="2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900" decel="100000" fill="hold"/>
                                        <p:tgtEl>
                                          <p:spTgt spid="2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32" fill="hold">
                            <p:stCondLst>
                              <p:cond delay="1000"/>
                            </p:stCondLst>
                            <p:childTnLst>
                              <p:par>
                                <p:cTn id="33" presetID="17"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ppt_x</p:attrName>
                                        </p:attrNameLst>
                                      </p:cBhvr>
                                      <p:tavLst>
                                        <p:tav tm="0">
                                          <p:val>
                                            <p:strVal val="#ppt_x-#ppt_w/2"/>
                                          </p:val>
                                        </p:tav>
                                        <p:tav tm="100000">
                                          <p:val>
                                            <p:strVal val="#ppt_x"/>
                                          </p:val>
                                        </p:tav>
                                      </p:tavLst>
                                    </p:anim>
                                    <p:anim calcmode="lin" valueType="num">
                                      <p:cBhvr>
                                        <p:cTn id="36" dur="500" fill="hold"/>
                                        <p:tgtEl>
                                          <p:spTgt spid="25"/>
                                        </p:tgtEl>
                                        <p:attrNameLst>
                                          <p:attrName>ppt_y</p:attrName>
                                        </p:attrNameLst>
                                      </p:cBhvr>
                                      <p:tavLst>
                                        <p:tav tm="0">
                                          <p:val>
                                            <p:strVal val="#ppt_y"/>
                                          </p:val>
                                        </p:tav>
                                        <p:tav tm="100000">
                                          <p:val>
                                            <p:strVal val="#ppt_y"/>
                                          </p:val>
                                        </p:tav>
                                      </p:tavLst>
                                    </p:anim>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strVal val="#ppt_h"/>
                                          </p:val>
                                        </p:tav>
                                        <p:tav tm="100000">
                                          <p:val>
                                            <p:strVal val="#ppt_h"/>
                                          </p:val>
                                        </p:tav>
                                      </p:tavLst>
                                    </p:anim>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wipe(left)">
                                      <p:cBhvr>
                                        <p:cTn id="42" dur="500"/>
                                        <p:tgtEl>
                                          <p:spTgt spid="16">
                                            <p:txEl>
                                              <p:pRg st="1" end="1"/>
                                            </p:txEl>
                                          </p:spTgt>
                                        </p:tgtEl>
                                      </p:cBhvr>
                                    </p:animEffect>
                                  </p:childTnLst>
                                </p:cTn>
                              </p:par>
                            </p:childTnLst>
                          </p:cTn>
                        </p:par>
                        <p:par>
                          <p:cTn id="43" fill="hold">
                            <p:stCondLst>
                              <p:cond delay="2000"/>
                            </p:stCondLst>
                            <p:childTnLst>
                              <p:par>
                                <p:cTn id="44" presetID="17" presetClass="entr" presetSubtype="8"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ppt_x</p:attrName>
                                        </p:attrNameLst>
                                      </p:cBhvr>
                                      <p:tavLst>
                                        <p:tav tm="0">
                                          <p:val>
                                            <p:strVal val="#ppt_x-#ppt_w/2"/>
                                          </p:val>
                                        </p:tav>
                                        <p:tav tm="100000">
                                          <p:val>
                                            <p:strVal val="#ppt_x"/>
                                          </p:val>
                                        </p:tav>
                                      </p:tavLst>
                                    </p:anim>
                                    <p:anim calcmode="lin" valueType="num">
                                      <p:cBhvr>
                                        <p:cTn id="47" dur="500" fill="hold"/>
                                        <p:tgtEl>
                                          <p:spTgt spid="26"/>
                                        </p:tgtEl>
                                        <p:attrNameLst>
                                          <p:attrName>ppt_y</p:attrName>
                                        </p:attrNameLst>
                                      </p:cBhvr>
                                      <p:tavLst>
                                        <p:tav tm="0">
                                          <p:val>
                                            <p:strVal val="#ppt_y"/>
                                          </p:val>
                                        </p:tav>
                                        <p:tav tm="100000">
                                          <p:val>
                                            <p:strVal val="#ppt_y"/>
                                          </p:val>
                                        </p:tav>
                                      </p:tavLst>
                                    </p:anim>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strVal val="#ppt_h"/>
                                          </p:val>
                                        </p:tav>
                                        <p:tav tm="100000">
                                          <p:val>
                                            <p:strVal val="#ppt_h"/>
                                          </p:val>
                                        </p:tav>
                                      </p:tavLst>
                                    </p:anim>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16">
                                            <p:txEl>
                                              <p:pRg st="2" end="2"/>
                                            </p:txEl>
                                          </p:spTgt>
                                        </p:tgtEl>
                                        <p:attrNameLst>
                                          <p:attrName>style.visibility</p:attrName>
                                        </p:attrNameLst>
                                      </p:cBhvr>
                                      <p:to>
                                        <p:strVal val="visible"/>
                                      </p:to>
                                    </p:set>
                                    <p:animEffect transition="in" filter="wipe(left)">
                                      <p:cBhvr>
                                        <p:cTn id="53" dur="500"/>
                                        <p:tgtEl>
                                          <p:spTgt spid="16">
                                            <p:txEl>
                                              <p:pRg st="2" end="2"/>
                                            </p:txEl>
                                          </p:spTgt>
                                        </p:tgtEl>
                                      </p:cBhvr>
                                    </p:animEffect>
                                  </p:childTnLst>
                                </p:cTn>
                              </p:par>
                            </p:childTnLst>
                          </p:cTn>
                        </p:par>
                        <p:par>
                          <p:cTn id="54" fill="hold">
                            <p:stCondLst>
                              <p:cond delay="3000"/>
                            </p:stCondLst>
                            <p:childTnLst>
                              <p:par>
                                <p:cTn id="55" presetID="22" presetClass="entr" presetSubtype="8" fill="hold" nodeType="afterEffect">
                                  <p:stCondLst>
                                    <p:cond delay="0"/>
                                  </p:stCondLst>
                                  <p:childTnLst>
                                    <p:set>
                                      <p:cBhvr>
                                        <p:cTn id="56" dur="1" fill="hold">
                                          <p:stCondLst>
                                            <p:cond delay="0"/>
                                          </p:stCondLst>
                                        </p:cTn>
                                        <p:tgtEl>
                                          <p:spTgt spid="16">
                                            <p:txEl>
                                              <p:pRg st="3" end="3"/>
                                            </p:txEl>
                                          </p:spTgt>
                                        </p:tgtEl>
                                        <p:attrNameLst>
                                          <p:attrName>style.visibility</p:attrName>
                                        </p:attrNameLst>
                                      </p:cBhvr>
                                      <p:to>
                                        <p:strVal val="visible"/>
                                      </p:to>
                                    </p:set>
                                    <p:animEffect transition="in" filter="wipe(left)">
                                      <p:cBhvr>
                                        <p:cTn id="57" dur="500"/>
                                        <p:tgtEl>
                                          <p:spTgt spid="16">
                                            <p:txEl>
                                              <p:pRg st="3" end="3"/>
                                            </p:txEl>
                                          </p:spTgt>
                                        </p:tgtEl>
                                      </p:cBhvr>
                                    </p:animEffect>
                                  </p:childTnLst>
                                </p:cTn>
                              </p:par>
                            </p:childTnLst>
                          </p:cTn>
                        </p:par>
                        <p:par>
                          <p:cTn id="58" fill="hold">
                            <p:stCondLst>
                              <p:cond delay="3500"/>
                            </p:stCondLst>
                            <p:childTnLst>
                              <p:par>
                                <p:cTn id="59" presetID="22" presetClass="entr" presetSubtype="8" fill="hold" nodeType="afterEffect">
                                  <p:stCondLst>
                                    <p:cond delay="0"/>
                                  </p:stCondLst>
                                  <p:childTnLst>
                                    <p:set>
                                      <p:cBhvr>
                                        <p:cTn id="60" dur="1" fill="hold">
                                          <p:stCondLst>
                                            <p:cond delay="0"/>
                                          </p:stCondLst>
                                        </p:cTn>
                                        <p:tgtEl>
                                          <p:spTgt spid="16">
                                            <p:txEl>
                                              <p:pRg st="4" end="4"/>
                                            </p:txEl>
                                          </p:spTgt>
                                        </p:tgtEl>
                                        <p:attrNameLst>
                                          <p:attrName>style.visibility</p:attrName>
                                        </p:attrNameLst>
                                      </p:cBhvr>
                                      <p:to>
                                        <p:strVal val="visible"/>
                                      </p:to>
                                    </p:set>
                                    <p:animEffect transition="in" filter="wipe(left)">
                                      <p:cBhvr>
                                        <p:cTn id="61" dur="500"/>
                                        <p:tgtEl>
                                          <p:spTgt spid="16">
                                            <p:txEl>
                                              <p:pRg st="4" end="4"/>
                                            </p:txEl>
                                          </p:spTgt>
                                        </p:tgtEl>
                                      </p:cBhvr>
                                    </p:animEffect>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16">
                                            <p:txEl>
                                              <p:pRg st="5" end="5"/>
                                            </p:txEl>
                                          </p:spTgt>
                                        </p:tgtEl>
                                        <p:attrNameLst>
                                          <p:attrName>style.visibility</p:attrName>
                                        </p:attrNameLst>
                                      </p:cBhvr>
                                      <p:to>
                                        <p:strVal val="visible"/>
                                      </p:to>
                                    </p:set>
                                    <p:animEffect transition="in" filter="wipe(left)">
                                      <p:cBhvr>
                                        <p:cTn id="65" dur="500"/>
                                        <p:tgtEl>
                                          <p:spTgt spid="16">
                                            <p:txEl>
                                              <p:pRg st="5" end="5"/>
                                            </p:txEl>
                                          </p:spTgt>
                                        </p:tgtEl>
                                      </p:cBhvr>
                                    </p:animEffect>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16">
                                            <p:txEl>
                                              <p:pRg st="6" end="6"/>
                                            </p:txEl>
                                          </p:spTgt>
                                        </p:tgtEl>
                                        <p:attrNameLst>
                                          <p:attrName>style.visibility</p:attrName>
                                        </p:attrNameLst>
                                      </p:cBhvr>
                                      <p:to>
                                        <p:strVal val="visible"/>
                                      </p:to>
                                    </p:set>
                                    <p:animEffect transition="in" filter="wipe(left)">
                                      <p:cBhvr>
                                        <p:cTn id="69" dur="500"/>
                                        <p:tgtEl>
                                          <p:spTgt spid="16">
                                            <p:txEl>
                                              <p:pRg st="6" end="6"/>
                                            </p:txEl>
                                          </p:spTgt>
                                        </p:tgtEl>
                                      </p:cBhvr>
                                    </p:animEffect>
                                  </p:childTnLst>
                                </p:cTn>
                              </p:par>
                            </p:childTnLst>
                          </p:cTn>
                        </p:par>
                        <p:par>
                          <p:cTn id="70" fill="hold">
                            <p:stCondLst>
                              <p:cond delay="5000"/>
                            </p:stCondLst>
                            <p:childTnLst>
                              <p:par>
                                <p:cTn id="71" presetID="17" presetClass="entr" presetSubtype="8"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ppt_x</p:attrName>
                                        </p:attrNameLst>
                                      </p:cBhvr>
                                      <p:tavLst>
                                        <p:tav tm="0">
                                          <p:val>
                                            <p:strVal val="#ppt_x-#ppt_w/2"/>
                                          </p:val>
                                        </p:tav>
                                        <p:tav tm="100000">
                                          <p:val>
                                            <p:strVal val="#ppt_x"/>
                                          </p:val>
                                        </p:tav>
                                      </p:tavLst>
                                    </p:anim>
                                    <p:anim calcmode="lin" valueType="num">
                                      <p:cBhvr>
                                        <p:cTn id="74" dur="500" fill="hold"/>
                                        <p:tgtEl>
                                          <p:spTgt spid="27"/>
                                        </p:tgtEl>
                                        <p:attrNameLst>
                                          <p:attrName>ppt_y</p:attrName>
                                        </p:attrNameLst>
                                      </p:cBhvr>
                                      <p:tavLst>
                                        <p:tav tm="0">
                                          <p:val>
                                            <p:strVal val="#ppt_y"/>
                                          </p:val>
                                        </p:tav>
                                        <p:tav tm="100000">
                                          <p:val>
                                            <p:strVal val="#ppt_y"/>
                                          </p:val>
                                        </p:tav>
                                      </p:tavLst>
                                    </p:anim>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 - DÖNÜŞÜM TESMER -06" id="{28462F23-FD19-4FA4-BC1F-FBEA1C2DAF94}" vid="{A65E7E87-1D8A-411C-8C7E-CB8862A85407}"/>
    </a:ext>
  </a:ext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 - DÖNÜŞÜM TESMER -06" id="{28462F23-FD19-4FA4-BC1F-FBEA1C2DAF94}" vid="{A65E7E87-1D8A-411C-8C7E-CB8862A85407}"/>
    </a:ext>
  </a:extLst>
</a:theme>
</file>

<file path=ppt/theme/theme4.xml><?xml version="1.0" encoding="utf-8"?>
<a:theme xmlns:a="http://schemas.openxmlformats.org/drawingml/2006/main" name="Animated_open_book_effect_TP10191919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 - DÖNÜŞÜM TESMER -06 NEVZAT BEY</Template>
  <TotalTime>3293</TotalTime>
  <Words>3837</Words>
  <Application>Microsoft Office PowerPoint</Application>
  <PresentationFormat>Özel</PresentationFormat>
  <Paragraphs>1951</Paragraphs>
  <Slides>104</Slides>
  <Notes>45</Notes>
  <HiddenSlides>6</HiddenSlides>
  <MMClips>0</MMClips>
  <ScaleCrop>false</ScaleCrop>
  <HeadingPairs>
    <vt:vector size="8" baseType="variant">
      <vt:variant>
        <vt:lpstr>Tema</vt:lpstr>
      </vt:variant>
      <vt:variant>
        <vt:i4>5</vt:i4>
      </vt:variant>
      <vt:variant>
        <vt:lpstr>Katıştırılmış OLE Hizmet Programları</vt:lpstr>
      </vt:variant>
      <vt:variant>
        <vt:i4>3</vt:i4>
      </vt:variant>
      <vt:variant>
        <vt:lpstr>Slayt Başlıkları</vt:lpstr>
      </vt:variant>
      <vt:variant>
        <vt:i4>104</vt:i4>
      </vt:variant>
      <vt:variant>
        <vt:lpstr>Özel Gösteriler</vt:lpstr>
      </vt:variant>
      <vt:variant>
        <vt:i4>1</vt:i4>
      </vt:variant>
    </vt:vector>
  </HeadingPairs>
  <TitlesOfParts>
    <vt:vector size="113" baseType="lpstr">
      <vt:lpstr>Ofis Teması</vt:lpstr>
      <vt:lpstr>1_Ofis Teması</vt:lpstr>
      <vt:lpstr>2_Ofis Teması</vt:lpstr>
      <vt:lpstr>Animated_open_book_effect_TP101919199</vt:lpstr>
      <vt:lpstr>3_Ofis Teması</vt:lpstr>
      <vt:lpstr>Picture</vt:lpstr>
      <vt:lpstr>Resim</vt:lpstr>
      <vt:lpstr>Document</vt:lpstr>
      <vt:lpstr>PowerPoint Sunusu</vt:lpstr>
      <vt:lpstr>VERGİ İNCELEMELERİ</vt:lpstr>
      <vt:lpstr>VERGİ İNCELEMELERİ</vt:lpstr>
      <vt:lpstr>VERGİ İNCELEMELERİ</vt:lpstr>
      <vt:lpstr>PowerPoint Sunusu</vt:lpstr>
      <vt:lpstr>VERGİ DENETİM KURULU (VDK) TARAFINDAN İNCELENECEK MÜKELLEFLERİN SEÇİMİ </vt:lpstr>
      <vt:lpstr> VDK- RAS'TAKİ VERİLER VE KAYNAKLARI </vt:lpstr>
      <vt:lpstr>PowerPoint Sunusu</vt:lpstr>
      <vt:lpstr>RİSK ANALİZİNDE  MODELLER </vt:lpstr>
      <vt:lpstr>RİSK ANALİZİNDE KULLANILAN                   FAKTÖRLER </vt:lpstr>
      <vt:lpstr>RİSK ANALİZİNDE KULLANILAN                   FAKTÖRLER</vt:lpstr>
      <vt:lpstr>PowerPoint Sunusu</vt:lpstr>
      <vt:lpstr>PowerPoint Sunusu</vt:lpstr>
      <vt:lpstr>PowerPoint Sunusu</vt:lpstr>
      <vt:lpstr>VERGİ İNCELEMELERİ SIRASINDA  MÜKELLEF HAKLARI</vt:lpstr>
      <vt:lpstr>VERGİ İNCELEMELERİ SIRASINDA  MÜKELLEF HAKLARI</vt:lpstr>
      <vt:lpstr>VERGİ İNCELEMELERİ SONRASINDA MÜKELLEF HAKLARI</vt:lpstr>
      <vt:lpstr>VERGİ İNCELEMELERİ SONRASINDA MÜKELLEF HAKLARI</vt:lpstr>
      <vt:lpstr>VERGİ İNCELEMELERİ SONRASINDA MÜKELLEF HAKLARI</vt:lpstr>
      <vt:lpstr>VERGİ İNCELEMELERİ SONRASINDA MÜKELLEF HAKLARI</vt:lpstr>
      <vt:lpstr>VERGİ İNCELEMELERİ SONRASINDA MÜKELLEF HAKLARI</vt:lpstr>
      <vt:lpstr>VERGİ İNCELEMELERİ SONRASINDA MÜKELLEF HAKLARI</vt:lpstr>
      <vt:lpstr>VERGİ İNCELEMELERİ SONRASINDA MÜKELLEF HAKLARI</vt:lpstr>
      <vt:lpstr>II. MESLEK MENSUPLARININ SORUMLULUKLARI</vt:lpstr>
      <vt:lpstr>II. MESLEK MENSUPLARININ SORUMLULUKLARI:</vt:lpstr>
      <vt:lpstr>PowerPoint Sunusu</vt:lpstr>
      <vt:lpstr>PowerPoint Sunusu</vt:lpstr>
      <vt:lpstr>PowerPoint Sunusu</vt:lpstr>
      <vt:lpstr>PowerPoint Sunusu</vt:lpstr>
      <vt:lpstr>DEFTER VE BELGELERİ SAKLAMA ZORUNLULUĞU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HESAPLARIN İNCELENMESİ</vt:lpstr>
      <vt:lpstr>HESAPLARIN İNCELENMESİ</vt:lpstr>
      <vt:lpstr>HESAPLARIN İNCELENMESİ</vt:lpstr>
      <vt:lpstr>HESAPLARIN İNCELENMESİ</vt:lpstr>
      <vt:lpstr>ŞÜPHELİ TİCARİ ALACAK KARŞILIĞI  UYGULAMALARI</vt:lpstr>
      <vt:lpstr>ŞÜPHELİ TİCARİ ALACAK KARŞILIĞI  UYGULAMALARI</vt:lpstr>
      <vt:lpstr>ŞÜPHELİ TİCARİ ALACAK KARŞILIĞI  UYGULAMALARI</vt:lpstr>
      <vt:lpstr>HESAPLARIN İNCELENMESİ</vt:lpstr>
      <vt:lpstr>HESAPLARIN İNCELENMESİ</vt:lpstr>
      <vt:lpstr>HESAPLARIN İNCELENMESİ</vt:lpstr>
      <vt:lpstr>HESAPLARIN İNCELENMESİ</vt:lpstr>
      <vt:lpstr>HESAPLARIN İNCELENMESİ</vt:lpstr>
      <vt:lpstr>PowerPoint Sunusu</vt:lpstr>
      <vt:lpstr>HESAPLARIN İNCELEMESİ</vt:lpstr>
      <vt:lpstr>HESAPLARIN İNCELEMESİ</vt:lpstr>
      <vt:lpstr>HESAPLARIN İNCELEMESİ</vt:lpstr>
      <vt:lpstr>STOK DEĞER DÜŞÜKLÜĞÜ  KARŞILIĞI</vt:lpstr>
      <vt:lpstr>STOK DEĞER DÜŞÜKLÜĞÜ  KARŞILIĞI</vt:lpstr>
      <vt:lpstr>STOK DEĞER DÜŞÜKLÜĞÜ  KARŞILIĞI</vt:lpstr>
      <vt:lpstr>STOK DEĞER DÜŞÜKLÜĞÜ  KARŞILIĞI</vt:lpstr>
      <vt:lpstr>GELECEK AYLARA AİT GİDERLER</vt:lpstr>
      <vt:lpstr>İNDİRİLECEK KDV</vt:lpstr>
      <vt:lpstr>İNDİRİLECEK KDV</vt:lpstr>
      <vt:lpstr>Duran Varlıklar </vt:lpstr>
      <vt:lpstr>MADDİ DURAN VARLIKLAR  - Edinme ve Kayda Alma</vt:lpstr>
      <vt:lpstr>MADDİ DURAN VARLIKLAR  - Edinme ve Kayda Alma</vt:lpstr>
      <vt:lpstr>MADDİ DURAN VARLIKLAR - Amortisman Konusunda Özellikli Durumlar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KISA VADELİ YABANCI KAYNAKLAR, UZUN VADELİ YABANCI KAYNAKLAR VE ÖZKAYNAKLAR</vt:lpstr>
      <vt:lpstr>HESAP İNCELEMELERİ</vt:lpstr>
      <vt:lpstr>Örnek 2 (1)</vt:lpstr>
      <vt:lpstr>Örnek 2’nin devamı (2)</vt:lpstr>
      <vt:lpstr>Örnek 8</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VİR belgesiz satışların muhasebeleştirilmesi</vt:lpstr>
      <vt:lpstr>VİR belgesiz satışların muhasebeleştirilmesi</vt:lpstr>
      <vt:lpstr>VİR Fazladan Amortisman Ayırmanın Muhasebeleştirilmesi</vt:lpstr>
      <vt:lpstr>VİR Fazladan Amortisman Ayırmanın Muhasebeleştirilmesi</vt:lpstr>
      <vt:lpstr>VİR Kaydı Envanterin Muhasebeleştirilmesi</vt:lpstr>
      <vt:lpstr>VİR Kaydı Envanterin Muhasebeleştirilmesi</vt:lpstr>
      <vt:lpstr>  e-UYGULAMALAR</vt:lpstr>
      <vt:lpstr>Özel Gösteri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Mustafa Gün</cp:lastModifiedBy>
  <cp:revision>292</cp:revision>
  <dcterms:created xsi:type="dcterms:W3CDTF">2015-09-07T08:45:57Z</dcterms:created>
  <dcterms:modified xsi:type="dcterms:W3CDTF">2015-11-20T14:02:23Z</dcterms:modified>
</cp:coreProperties>
</file>