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heme/theme3.xml" ContentType="application/vnd.openxmlformats-officedocument.them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1.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2.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3.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4.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5.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notesSlides/notesSlide6.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7.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notesSlides/notesSlide8.xml" ContentType="application/vnd.openxmlformats-officedocument.presentationml.notesSlide+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notesSlides/notesSlide9.xml" ContentType="application/vnd.openxmlformats-officedocument.presentationml.notesSlide+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notesSlides/notesSlide10.xml" ContentType="application/vnd.openxmlformats-officedocument.presentationml.notesSlide+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notesSlides/notesSlide11.xml" ContentType="application/vnd.openxmlformats-officedocument.presentationml.notesSlide+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notesSlides/notesSlide12.xml" ContentType="application/vnd.openxmlformats-officedocument.presentationml.notesSlide+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notesSlides/notesSlide13.xml" ContentType="application/vnd.openxmlformats-officedocument.presentationml.notesSlide+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notesSlides/notesSlide14.xml" ContentType="application/vnd.openxmlformats-officedocument.presentationml.notesSlide+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notesSlides/notesSlide15.xml" ContentType="application/vnd.openxmlformats-officedocument.presentationml.notesSlide+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notesSlides/notesSlide16.xml" ContentType="application/vnd.openxmlformats-officedocument.presentationml.notesSlide+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notesSlides/notesSlide17.xml" ContentType="application/vnd.openxmlformats-officedocument.presentationml.notesSlide+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notesSlides/notesSlide18.xml" ContentType="application/vnd.openxmlformats-officedocument.presentationml.notesSlide+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notesSlides/notesSlide19.xml" ContentType="application/vnd.openxmlformats-officedocument.presentationml.notesSlide+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notesSlides/notesSlide20.xml" ContentType="application/vnd.openxmlformats-officedocument.presentationml.notesSlide+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notesSlides/notesSlide21.xml" ContentType="application/vnd.openxmlformats-officedocument.presentationml.notesSlide+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notesSlides/notesSlide22.xml" ContentType="application/vnd.openxmlformats-officedocument.presentationml.notesSlide+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notesSlides/notesSlide23.xml" ContentType="application/vnd.openxmlformats-officedocument.presentationml.notesSlide+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notesSlides/notesSlide24.xml" ContentType="application/vnd.openxmlformats-officedocument.presentationml.notesSlide+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notesSlides/notesSlide25.xml" ContentType="application/vnd.openxmlformats-officedocument.presentationml.notesSlide+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notesSlides/notesSlide26.xml" ContentType="application/vnd.openxmlformats-officedocument.presentationml.notesSlide+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notesSlides/notesSlide27.xml" ContentType="application/vnd.openxmlformats-officedocument.presentationml.notesSlide+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notesSlides/notesSlide28.xml" ContentType="application/vnd.openxmlformats-officedocument.presentationml.notesSlide+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notesSlides/notesSlide29.xml" ContentType="application/vnd.openxmlformats-officedocument.presentationml.notesSlide+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notesSlides/notesSlide30.xml" ContentType="application/vnd.openxmlformats-officedocument.presentationml.notesSlide+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notesSlides/notesSlide31.xml" ContentType="application/vnd.openxmlformats-officedocument.presentationml.notesSlide+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notesSlides/notesSlide32.xml" ContentType="application/vnd.openxmlformats-officedocument.presentationml.notesSlide+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notesSlides/notesSlide33.xml" ContentType="application/vnd.openxmlformats-officedocument.presentationml.notesSlide+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notesSlides/notesSlide34.xml" ContentType="application/vnd.openxmlformats-officedocument.presentationml.notesSlide+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notesSlides/notesSlide35.xml" ContentType="application/vnd.openxmlformats-officedocument.presentationml.notesSlide+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notesSlides/notesSlide36.xml" ContentType="application/vnd.openxmlformats-officedocument.presentationml.notesSlide+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notesSlides/notesSlide37.xml" ContentType="application/vnd.openxmlformats-officedocument.presentationml.notesSlide+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notesSlides/notesSlide38.xml" ContentType="application/vnd.openxmlformats-officedocument.presentationml.notesSlide+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notesSlides/notesSlide39.xml" ContentType="application/vnd.openxmlformats-officedocument.presentationml.notesSlide+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notesSlides/notesSlide40.xml" ContentType="application/vnd.openxmlformats-officedocument.presentationml.notesSlide+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44"/>
  </p:notesMasterIdLst>
  <p:sldIdLst>
    <p:sldId id="256" r:id="rId3"/>
    <p:sldId id="383" r:id="rId4"/>
    <p:sldId id="364" r:id="rId5"/>
    <p:sldId id="342" r:id="rId6"/>
    <p:sldId id="340" r:id="rId7"/>
    <p:sldId id="318" r:id="rId8"/>
    <p:sldId id="363" r:id="rId9"/>
    <p:sldId id="283" r:id="rId10"/>
    <p:sldId id="327" r:id="rId11"/>
    <p:sldId id="346" r:id="rId12"/>
    <p:sldId id="285" r:id="rId13"/>
    <p:sldId id="319" r:id="rId14"/>
    <p:sldId id="320" r:id="rId15"/>
    <p:sldId id="312" r:id="rId16"/>
    <p:sldId id="315" r:id="rId17"/>
    <p:sldId id="323" r:id="rId18"/>
    <p:sldId id="324" r:id="rId19"/>
    <p:sldId id="325" r:id="rId20"/>
    <p:sldId id="326" r:id="rId21"/>
    <p:sldId id="345" r:id="rId22"/>
    <p:sldId id="338" r:id="rId23"/>
    <p:sldId id="347" r:id="rId24"/>
    <p:sldId id="348" r:id="rId25"/>
    <p:sldId id="368" r:id="rId26"/>
    <p:sldId id="369" r:id="rId27"/>
    <p:sldId id="341" r:id="rId28"/>
    <p:sldId id="388" r:id="rId29"/>
    <p:sldId id="384" r:id="rId30"/>
    <p:sldId id="350" r:id="rId31"/>
    <p:sldId id="351" r:id="rId32"/>
    <p:sldId id="377" r:id="rId33"/>
    <p:sldId id="356" r:id="rId34"/>
    <p:sldId id="373" r:id="rId35"/>
    <p:sldId id="386" r:id="rId36"/>
    <p:sldId id="389" r:id="rId37"/>
    <p:sldId id="361" r:id="rId38"/>
    <p:sldId id="374" r:id="rId39"/>
    <p:sldId id="375" r:id="rId40"/>
    <p:sldId id="382" r:id="rId41"/>
    <p:sldId id="376" r:id="rId42"/>
    <p:sldId id="385" r:id="rId43"/>
  </p:sldIdLst>
  <p:sldSz cx="9144000" cy="6858000" type="screen4x3"/>
  <p:notesSz cx="6858000" cy="9144000"/>
  <p:custDataLst>
    <p:tags r:id="rId45"/>
  </p:custData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DAF0"/>
    <a:srgbClr val="124D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80" autoAdjust="0"/>
    <p:restoredTop sz="94687" autoAdjust="0"/>
  </p:normalViewPr>
  <p:slideViewPr>
    <p:cSldViewPr>
      <p:cViewPr varScale="1">
        <p:scale>
          <a:sx n="70" d="100"/>
          <a:sy n="70" d="100"/>
        </p:scale>
        <p:origin x="-126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F07403-48BF-4B87-9E20-50CC050AC631}" type="datetimeFigureOut">
              <a:rPr lang="tr-TR" smtClean="0"/>
              <a:pPr/>
              <a:t>10.01.2016</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E959F8-A2F4-45FB-B2CC-9E3810D229D2}" type="slidenum">
              <a:rPr lang="tr-TR" smtClean="0"/>
              <a:pPr/>
              <a:t>‹#›</a:t>
            </a:fld>
            <a:endParaRPr lang="tr-TR"/>
          </a:p>
        </p:txBody>
      </p:sp>
    </p:spTree>
    <p:extLst>
      <p:ext uri="{BB962C8B-B14F-4D97-AF65-F5344CB8AC3E}">
        <p14:creationId xmlns:p14="http://schemas.microsoft.com/office/powerpoint/2010/main" val="711104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1</a:t>
            </a:fld>
            <a:endParaRPr lang="tr-TR"/>
          </a:p>
        </p:txBody>
      </p:sp>
    </p:spTree>
    <p:extLst>
      <p:ext uri="{BB962C8B-B14F-4D97-AF65-F5344CB8AC3E}">
        <p14:creationId xmlns:p14="http://schemas.microsoft.com/office/powerpoint/2010/main" val="40390926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10</a:t>
            </a:fld>
            <a:endParaRPr lang="tr-TR"/>
          </a:p>
        </p:txBody>
      </p:sp>
    </p:spTree>
    <p:extLst>
      <p:ext uri="{BB962C8B-B14F-4D97-AF65-F5344CB8AC3E}">
        <p14:creationId xmlns:p14="http://schemas.microsoft.com/office/powerpoint/2010/main" val="12645065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11</a:t>
            </a:fld>
            <a:endParaRPr lang="tr-TR"/>
          </a:p>
        </p:txBody>
      </p:sp>
    </p:spTree>
    <p:extLst>
      <p:ext uri="{BB962C8B-B14F-4D97-AF65-F5344CB8AC3E}">
        <p14:creationId xmlns:p14="http://schemas.microsoft.com/office/powerpoint/2010/main" val="12866736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12</a:t>
            </a:fld>
            <a:endParaRPr lang="tr-TR"/>
          </a:p>
        </p:txBody>
      </p:sp>
    </p:spTree>
    <p:extLst>
      <p:ext uri="{BB962C8B-B14F-4D97-AF65-F5344CB8AC3E}">
        <p14:creationId xmlns:p14="http://schemas.microsoft.com/office/powerpoint/2010/main" val="2818501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13</a:t>
            </a:fld>
            <a:endParaRPr lang="tr-TR"/>
          </a:p>
        </p:txBody>
      </p:sp>
    </p:spTree>
    <p:extLst>
      <p:ext uri="{BB962C8B-B14F-4D97-AF65-F5344CB8AC3E}">
        <p14:creationId xmlns:p14="http://schemas.microsoft.com/office/powerpoint/2010/main" val="1079146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14</a:t>
            </a:fld>
            <a:endParaRPr lang="tr-TR"/>
          </a:p>
        </p:txBody>
      </p:sp>
    </p:spTree>
    <p:extLst>
      <p:ext uri="{BB962C8B-B14F-4D97-AF65-F5344CB8AC3E}">
        <p14:creationId xmlns:p14="http://schemas.microsoft.com/office/powerpoint/2010/main" val="18938454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15</a:t>
            </a:fld>
            <a:endParaRPr lang="tr-TR"/>
          </a:p>
        </p:txBody>
      </p:sp>
    </p:spTree>
    <p:extLst>
      <p:ext uri="{BB962C8B-B14F-4D97-AF65-F5344CB8AC3E}">
        <p14:creationId xmlns:p14="http://schemas.microsoft.com/office/powerpoint/2010/main" val="27207776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16</a:t>
            </a:fld>
            <a:endParaRPr lang="tr-TR"/>
          </a:p>
        </p:txBody>
      </p:sp>
    </p:spTree>
    <p:extLst>
      <p:ext uri="{BB962C8B-B14F-4D97-AF65-F5344CB8AC3E}">
        <p14:creationId xmlns:p14="http://schemas.microsoft.com/office/powerpoint/2010/main" val="6577374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17</a:t>
            </a:fld>
            <a:endParaRPr lang="tr-TR"/>
          </a:p>
        </p:txBody>
      </p:sp>
    </p:spTree>
    <p:extLst>
      <p:ext uri="{BB962C8B-B14F-4D97-AF65-F5344CB8AC3E}">
        <p14:creationId xmlns:p14="http://schemas.microsoft.com/office/powerpoint/2010/main" val="24498931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18</a:t>
            </a:fld>
            <a:endParaRPr lang="tr-TR"/>
          </a:p>
        </p:txBody>
      </p:sp>
    </p:spTree>
    <p:extLst>
      <p:ext uri="{BB962C8B-B14F-4D97-AF65-F5344CB8AC3E}">
        <p14:creationId xmlns:p14="http://schemas.microsoft.com/office/powerpoint/2010/main" val="10290661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19</a:t>
            </a:fld>
            <a:endParaRPr lang="tr-TR"/>
          </a:p>
        </p:txBody>
      </p:sp>
    </p:spTree>
    <p:extLst>
      <p:ext uri="{BB962C8B-B14F-4D97-AF65-F5344CB8AC3E}">
        <p14:creationId xmlns:p14="http://schemas.microsoft.com/office/powerpoint/2010/main" val="1799725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2</a:t>
            </a:fld>
            <a:endParaRPr lang="tr-TR"/>
          </a:p>
        </p:txBody>
      </p:sp>
    </p:spTree>
    <p:extLst>
      <p:ext uri="{BB962C8B-B14F-4D97-AF65-F5344CB8AC3E}">
        <p14:creationId xmlns:p14="http://schemas.microsoft.com/office/powerpoint/2010/main" val="40390926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20</a:t>
            </a:fld>
            <a:endParaRPr lang="tr-TR"/>
          </a:p>
        </p:txBody>
      </p:sp>
    </p:spTree>
    <p:extLst>
      <p:ext uri="{BB962C8B-B14F-4D97-AF65-F5344CB8AC3E}">
        <p14:creationId xmlns:p14="http://schemas.microsoft.com/office/powerpoint/2010/main" val="29007086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21</a:t>
            </a:fld>
            <a:endParaRPr lang="tr-TR"/>
          </a:p>
        </p:txBody>
      </p:sp>
    </p:spTree>
    <p:extLst>
      <p:ext uri="{BB962C8B-B14F-4D97-AF65-F5344CB8AC3E}">
        <p14:creationId xmlns:p14="http://schemas.microsoft.com/office/powerpoint/2010/main" val="18707502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22</a:t>
            </a:fld>
            <a:endParaRPr lang="tr-TR"/>
          </a:p>
        </p:txBody>
      </p:sp>
    </p:spTree>
    <p:extLst>
      <p:ext uri="{BB962C8B-B14F-4D97-AF65-F5344CB8AC3E}">
        <p14:creationId xmlns:p14="http://schemas.microsoft.com/office/powerpoint/2010/main" val="28023361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23</a:t>
            </a:fld>
            <a:endParaRPr lang="tr-TR"/>
          </a:p>
        </p:txBody>
      </p:sp>
    </p:spTree>
    <p:extLst>
      <p:ext uri="{BB962C8B-B14F-4D97-AF65-F5344CB8AC3E}">
        <p14:creationId xmlns:p14="http://schemas.microsoft.com/office/powerpoint/2010/main" val="41241002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24</a:t>
            </a:fld>
            <a:endParaRPr lang="tr-TR"/>
          </a:p>
        </p:txBody>
      </p:sp>
    </p:spTree>
    <p:extLst>
      <p:ext uri="{BB962C8B-B14F-4D97-AF65-F5344CB8AC3E}">
        <p14:creationId xmlns:p14="http://schemas.microsoft.com/office/powerpoint/2010/main" val="16926674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25</a:t>
            </a:fld>
            <a:endParaRPr lang="tr-TR"/>
          </a:p>
        </p:txBody>
      </p:sp>
    </p:spTree>
    <p:extLst>
      <p:ext uri="{BB962C8B-B14F-4D97-AF65-F5344CB8AC3E}">
        <p14:creationId xmlns:p14="http://schemas.microsoft.com/office/powerpoint/2010/main" val="11426620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26</a:t>
            </a:fld>
            <a:endParaRPr lang="tr-TR"/>
          </a:p>
        </p:txBody>
      </p:sp>
    </p:spTree>
    <p:extLst>
      <p:ext uri="{BB962C8B-B14F-4D97-AF65-F5344CB8AC3E}">
        <p14:creationId xmlns:p14="http://schemas.microsoft.com/office/powerpoint/2010/main" val="37869306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27</a:t>
            </a:fld>
            <a:endParaRPr lang="tr-TR"/>
          </a:p>
        </p:txBody>
      </p:sp>
    </p:spTree>
    <p:extLst>
      <p:ext uri="{BB962C8B-B14F-4D97-AF65-F5344CB8AC3E}">
        <p14:creationId xmlns:p14="http://schemas.microsoft.com/office/powerpoint/2010/main" val="35701009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28</a:t>
            </a:fld>
            <a:endParaRPr lang="tr-TR"/>
          </a:p>
        </p:txBody>
      </p:sp>
    </p:spTree>
    <p:extLst>
      <p:ext uri="{BB962C8B-B14F-4D97-AF65-F5344CB8AC3E}">
        <p14:creationId xmlns:p14="http://schemas.microsoft.com/office/powerpoint/2010/main" val="40390926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29</a:t>
            </a:fld>
            <a:endParaRPr lang="tr-TR"/>
          </a:p>
        </p:txBody>
      </p:sp>
    </p:spTree>
    <p:extLst>
      <p:ext uri="{BB962C8B-B14F-4D97-AF65-F5344CB8AC3E}">
        <p14:creationId xmlns:p14="http://schemas.microsoft.com/office/powerpoint/2010/main" val="288060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3</a:t>
            </a:fld>
            <a:endParaRPr lang="tr-TR"/>
          </a:p>
        </p:txBody>
      </p:sp>
    </p:spTree>
    <p:extLst>
      <p:ext uri="{BB962C8B-B14F-4D97-AF65-F5344CB8AC3E}">
        <p14:creationId xmlns:p14="http://schemas.microsoft.com/office/powerpoint/2010/main" val="24071362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30</a:t>
            </a:fld>
            <a:endParaRPr lang="tr-TR"/>
          </a:p>
        </p:txBody>
      </p:sp>
    </p:spTree>
    <p:extLst>
      <p:ext uri="{BB962C8B-B14F-4D97-AF65-F5344CB8AC3E}">
        <p14:creationId xmlns:p14="http://schemas.microsoft.com/office/powerpoint/2010/main" val="24425822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31</a:t>
            </a:fld>
            <a:endParaRPr lang="tr-TR"/>
          </a:p>
        </p:txBody>
      </p:sp>
    </p:spTree>
    <p:extLst>
      <p:ext uri="{BB962C8B-B14F-4D97-AF65-F5344CB8AC3E}">
        <p14:creationId xmlns:p14="http://schemas.microsoft.com/office/powerpoint/2010/main" val="24078823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32</a:t>
            </a:fld>
            <a:endParaRPr lang="tr-TR"/>
          </a:p>
        </p:txBody>
      </p:sp>
    </p:spTree>
    <p:extLst>
      <p:ext uri="{BB962C8B-B14F-4D97-AF65-F5344CB8AC3E}">
        <p14:creationId xmlns:p14="http://schemas.microsoft.com/office/powerpoint/2010/main" val="1290377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33</a:t>
            </a:fld>
            <a:endParaRPr lang="tr-TR"/>
          </a:p>
        </p:txBody>
      </p:sp>
    </p:spTree>
    <p:extLst>
      <p:ext uri="{BB962C8B-B14F-4D97-AF65-F5344CB8AC3E}">
        <p14:creationId xmlns:p14="http://schemas.microsoft.com/office/powerpoint/2010/main" val="2524106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34</a:t>
            </a:fld>
            <a:endParaRPr lang="tr-TR"/>
          </a:p>
        </p:txBody>
      </p:sp>
    </p:spTree>
    <p:extLst>
      <p:ext uri="{BB962C8B-B14F-4D97-AF65-F5344CB8AC3E}">
        <p14:creationId xmlns:p14="http://schemas.microsoft.com/office/powerpoint/2010/main" val="339614364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35</a:t>
            </a:fld>
            <a:endParaRPr lang="tr-TR"/>
          </a:p>
        </p:txBody>
      </p:sp>
    </p:spTree>
    <p:extLst>
      <p:ext uri="{BB962C8B-B14F-4D97-AF65-F5344CB8AC3E}">
        <p14:creationId xmlns:p14="http://schemas.microsoft.com/office/powerpoint/2010/main" val="25587671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36</a:t>
            </a:fld>
            <a:endParaRPr lang="tr-TR"/>
          </a:p>
        </p:txBody>
      </p:sp>
    </p:spTree>
    <p:extLst>
      <p:ext uri="{BB962C8B-B14F-4D97-AF65-F5344CB8AC3E}">
        <p14:creationId xmlns:p14="http://schemas.microsoft.com/office/powerpoint/2010/main" val="111203788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37</a:t>
            </a:fld>
            <a:endParaRPr lang="tr-TR"/>
          </a:p>
        </p:txBody>
      </p:sp>
    </p:spTree>
    <p:extLst>
      <p:ext uri="{BB962C8B-B14F-4D97-AF65-F5344CB8AC3E}">
        <p14:creationId xmlns:p14="http://schemas.microsoft.com/office/powerpoint/2010/main" val="25869376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38</a:t>
            </a:fld>
            <a:endParaRPr lang="tr-TR"/>
          </a:p>
        </p:txBody>
      </p:sp>
    </p:spTree>
    <p:extLst>
      <p:ext uri="{BB962C8B-B14F-4D97-AF65-F5344CB8AC3E}">
        <p14:creationId xmlns:p14="http://schemas.microsoft.com/office/powerpoint/2010/main" val="26270961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39</a:t>
            </a:fld>
            <a:endParaRPr lang="tr-TR"/>
          </a:p>
        </p:txBody>
      </p:sp>
    </p:spTree>
    <p:extLst>
      <p:ext uri="{BB962C8B-B14F-4D97-AF65-F5344CB8AC3E}">
        <p14:creationId xmlns:p14="http://schemas.microsoft.com/office/powerpoint/2010/main" val="2627096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4</a:t>
            </a:fld>
            <a:endParaRPr lang="tr-TR"/>
          </a:p>
        </p:txBody>
      </p:sp>
    </p:spTree>
    <p:extLst>
      <p:ext uri="{BB962C8B-B14F-4D97-AF65-F5344CB8AC3E}">
        <p14:creationId xmlns:p14="http://schemas.microsoft.com/office/powerpoint/2010/main" val="257194131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40</a:t>
            </a:fld>
            <a:endParaRPr lang="tr-TR"/>
          </a:p>
        </p:txBody>
      </p:sp>
    </p:spTree>
    <p:extLst>
      <p:ext uri="{BB962C8B-B14F-4D97-AF65-F5344CB8AC3E}">
        <p14:creationId xmlns:p14="http://schemas.microsoft.com/office/powerpoint/2010/main" val="54545646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41</a:t>
            </a:fld>
            <a:endParaRPr lang="tr-TR"/>
          </a:p>
        </p:txBody>
      </p:sp>
    </p:spTree>
    <p:extLst>
      <p:ext uri="{BB962C8B-B14F-4D97-AF65-F5344CB8AC3E}">
        <p14:creationId xmlns:p14="http://schemas.microsoft.com/office/powerpoint/2010/main" val="4039092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5</a:t>
            </a:fld>
            <a:endParaRPr lang="tr-TR"/>
          </a:p>
        </p:txBody>
      </p:sp>
    </p:spTree>
    <p:extLst>
      <p:ext uri="{BB962C8B-B14F-4D97-AF65-F5344CB8AC3E}">
        <p14:creationId xmlns:p14="http://schemas.microsoft.com/office/powerpoint/2010/main" val="3696232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6</a:t>
            </a:fld>
            <a:endParaRPr lang="tr-TR"/>
          </a:p>
        </p:txBody>
      </p:sp>
    </p:spTree>
    <p:extLst>
      <p:ext uri="{BB962C8B-B14F-4D97-AF65-F5344CB8AC3E}">
        <p14:creationId xmlns:p14="http://schemas.microsoft.com/office/powerpoint/2010/main" val="31697468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7</a:t>
            </a:fld>
            <a:endParaRPr lang="tr-TR"/>
          </a:p>
        </p:txBody>
      </p:sp>
    </p:spTree>
    <p:extLst>
      <p:ext uri="{BB962C8B-B14F-4D97-AF65-F5344CB8AC3E}">
        <p14:creationId xmlns:p14="http://schemas.microsoft.com/office/powerpoint/2010/main" val="2447930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8</a:t>
            </a:fld>
            <a:endParaRPr lang="tr-TR"/>
          </a:p>
        </p:txBody>
      </p:sp>
    </p:spTree>
    <p:extLst>
      <p:ext uri="{BB962C8B-B14F-4D97-AF65-F5344CB8AC3E}">
        <p14:creationId xmlns:p14="http://schemas.microsoft.com/office/powerpoint/2010/main" val="595365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9</a:t>
            </a:fld>
            <a:endParaRPr lang="tr-TR"/>
          </a:p>
        </p:txBody>
      </p:sp>
    </p:spTree>
    <p:extLst>
      <p:ext uri="{BB962C8B-B14F-4D97-AF65-F5344CB8AC3E}">
        <p14:creationId xmlns:p14="http://schemas.microsoft.com/office/powerpoint/2010/main" val="1722699448"/>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tags" Target="../tags/tag18.xml"/><Relationship Id="rId3" Type="http://schemas.openxmlformats.org/officeDocument/2006/relationships/tags" Target="../tags/tag13.xml"/><Relationship Id="rId7" Type="http://schemas.openxmlformats.org/officeDocument/2006/relationships/tags" Target="../tags/tag17.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10" Type="http://schemas.openxmlformats.org/officeDocument/2006/relationships/slideMaster" Target="../slideMasters/slideMaster1.xml"/><Relationship Id="rId4" Type="http://schemas.openxmlformats.org/officeDocument/2006/relationships/tags" Target="../tags/tag14.xml"/><Relationship Id="rId9" Type="http://schemas.openxmlformats.org/officeDocument/2006/relationships/tags" Target="../tags/tag19.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slideMaster" Target="../slideMasters/slideMaster2.xml"/><Relationship Id="rId5" Type="http://schemas.openxmlformats.org/officeDocument/2006/relationships/tags" Target="../tags/tag29.xml"/><Relationship Id="rId4" Type="http://schemas.openxmlformats.org/officeDocument/2006/relationships/tags" Target="../tags/tag28.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1" name="Rectangle 10"/>
          <p:cNvSpPr/>
          <p:nvPr>
            <p:custDataLst>
              <p:tags r:id="rId1"/>
            </p:custDataLst>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custDataLst>
              <p:tags r:id="rId2"/>
            </p:custDataLst>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custDataLst>
              <p:tags r:id="rId3"/>
            </p:custDataLst>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custDataLst>
              <p:tags r:id="rId4"/>
            </p:custDataLst>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custDataLst>
              <p:tags r:id="rId5"/>
            </p:custDataLst>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custDataLst>
              <p:tags r:id="rId6"/>
            </p:custDataLst>
          </p:nvPr>
        </p:nvSpPr>
        <p:spPr/>
        <p:txBody>
          <a:bodyPr/>
          <a:lstStyle/>
          <a:p>
            <a:fld id="{33211F5A-2E08-43CC-ADB2-AE0E31144EA2}" type="datetime1">
              <a:rPr lang="tr-TR" smtClean="0"/>
              <a:pPr/>
              <a:t>10.01.2016</a:t>
            </a:fld>
            <a:endParaRPr lang="tr-TR"/>
          </a:p>
        </p:txBody>
      </p:sp>
      <p:sp>
        <p:nvSpPr>
          <p:cNvPr id="5" name="Footer Placeholder 4"/>
          <p:cNvSpPr>
            <a:spLocks noGrp="1"/>
          </p:cNvSpPr>
          <p:nvPr>
            <p:ph type="ftr" sz="quarter" idx="11"/>
            <p:custDataLst>
              <p:tags r:id="rId7"/>
            </p:custDataLst>
          </p:nvPr>
        </p:nvSpPr>
        <p:spPr/>
        <p:txBody>
          <a:bodyPr/>
          <a:lstStyle/>
          <a:p>
            <a:endParaRPr lang="tr-TR"/>
          </a:p>
        </p:txBody>
      </p:sp>
      <p:sp>
        <p:nvSpPr>
          <p:cNvPr id="6" name="Slide Number Placeholder 5"/>
          <p:cNvSpPr>
            <a:spLocks noGrp="1"/>
          </p:cNvSpPr>
          <p:nvPr>
            <p:ph type="sldNum" sz="quarter" idx="12"/>
            <p:custDataLst>
              <p:tags r:id="rId8"/>
            </p:custDataLst>
          </p:nvPr>
        </p:nvSpPr>
        <p:spPr/>
        <p:txBody>
          <a:bodyPr/>
          <a:lstStyle/>
          <a:p>
            <a:fld id="{C1FA2219-9131-49AD-A1B5-1FFD48A79E7F}" type="slidenum">
              <a:rPr lang="tr-TR" smtClean="0"/>
              <a:pPr/>
              <a:t>‹#›</a:t>
            </a:fld>
            <a:endParaRPr lang="tr-TR"/>
          </a:p>
        </p:txBody>
      </p:sp>
      <p:sp>
        <p:nvSpPr>
          <p:cNvPr id="2" name="Title 1"/>
          <p:cNvSpPr>
            <a:spLocks noGrp="1"/>
          </p:cNvSpPr>
          <p:nvPr>
            <p:ph type="ctrTitle"/>
            <p:custDataLst>
              <p:tags r:id="rId9"/>
            </p:custDataLst>
          </p:nvPr>
        </p:nvSpPr>
        <p:spPr>
          <a:xfrm>
            <a:off x="817581" y="3132290"/>
            <a:ext cx="7175351" cy="1793167"/>
          </a:xfrm>
          <a:effectLst/>
        </p:spPr>
        <p:txBody>
          <a:bodyPr>
            <a:noAutofit/>
          </a:bodyPr>
          <a:lstStyle>
            <a:lvl1pPr marL="640080" indent="-457200" algn="l">
              <a:defRPr sz="5400"/>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84EC70DB-3665-4FAF-BEE4-5BD6964DBE41}" type="datetime1">
              <a:rPr lang="tr-TR" smtClean="0"/>
              <a:pPr/>
              <a:t>10.01.2016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1FA2219-9131-49AD-A1B5-1FFD48A79E7F}"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E68E074-8273-4A0D-B6A2-87AB7BAC7D23}" type="datetime1">
              <a:rPr lang="tr-TR" smtClean="0"/>
              <a:pPr/>
              <a:t>10.01.2016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1FA2219-9131-49AD-A1B5-1FFD48A79E7F}"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AF7DEBA-5971-409F-A79B-19F780977668}" type="datetime1">
              <a:rPr lang="tr-TR" smtClean="0"/>
              <a:pPr/>
              <a:t>10.01.2016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FA2219-9131-49AD-A1B5-1FFD48A79E7F}" type="slidenum">
              <a:rPr lang="tr-TR" smtClean="0"/>
              <a:pPr/>
              <a:t>‹#›</a:t>
            </a:fld>
            <a:endParaRPr lang="tr-TR"/>
          </a:p>
        </p:txBody>
      </p:sp>
    </p:spTree>
    <p:extLst>
      <p:ext uri="{BB962C8B-B14F-4D97-AF65-F5344CB8AC3E}">
        <p14:creationId xmlns:p14="http://schemas.microsoft.com/office/powerpoint/2010/main" val="4185634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p:txBody>
          <a:bodyPr/>
          <a:lstStyle/>
          <a:p>
            <a:r>
              <a:rPr lang="tr-TR" smtClean="0"/>
              <a:t>Asıl başlık stili için tıklatın</a:t>
            </a:r>
            <a:endParaRPr lang="tr-TR"/>
          </a:p>
        </p:txBody>
      </p:sp>
      <p:sp>
        <p:nvSpPr>
          <p:cNvPr id="3" name="İçerik Yer Tutucusu 2"/>
          <p:cNvSpPr>
            <a:spLocks noGrp="1"/>
          </p:cNvSpPr>
          <p:nvPr>
            <p:ph idx="1"/>
            <p:custDataLst>
              <p:tags r:id="rId2"/>
            </p:custDataLst>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custDataLst>
              <p:tags r:id="rId3"/>
            </p:custDataLst>
          </p:nvPr>
        </p:nvSpPr>
        <p:spPr/>
        <p:txBody>
          <a:bodyPr/>
          <a:lstStyle/>
          <a:p>
            <a:fld id="{412E2A92-3D34-4C2A-BF77-419B813C51FB}" type="datetime1">
              <a:rPr lang="tr-TR" smtClean="0"/>
              <a:pPr/>
              <a:t>10.01.2016</a:t>
            </a:fld>
            <a:endParaRPr lang="tr-TR"/>
          </a:p>
        </p:txBody>
      </p:sp>
      <p:sp>
        <p:nvSpPr>
          <p:cNvPr id="5" name="Altbilgi Yer Tutucusu 4"/>
          <p:cNvSpPr>
            <a:spLocks noGrp="1"/>
          </p:cNvSpPr>
          <p:nvPr>
            <p:ph type="ftr" sz="quarter" idx="11"/>
            <p:custDataLst>
              <p:tags r:id="rId4"/>
            </p:custDataLst>
          </p:nvPr>
        </p:nvSpPr>
        <p:spPr/>
        <p:txBody>
          <a:bodyPr/>
          <a:lstStyle/>
          <a:p>
            <a:endParaRPr lang="tr-TR"/>
          </a:p>
        </p:txBody>
      </p:sp>
      <p:sp>
        <p:nvSpPr>
          <p:cNvPr id="6" name="Slayt Numarası Yer Tutucusu 5"/>
          <p:cNvSpPr>
            <a:spLocks noGrp="1"/>
          </p:cNvSpPr>
          <p:nvPr>
            <p:ph type="sldNum" sz="quarter" idx="12"/>
            <p:custDataLst>
              <p:tags r:id="rId5"/>
            </p:custDataLst>
          </p:nvPr>
        </p:nvSpPr>
        <p:spPr/>
        <p:txBody>
          <a:bodyPr/>
          <a:lstStyle/>
          <a:p>
            <a:fld id="{C1FA2219-9131-49AD-A1B5-1FFD48A79E7F}" type="slidenum">
              <a:rPr lang="tr-TR" smtClean="0"/>
              <a:pPr/>
              <a:t>‹#›</a:t>
            </a:fld>
            <a:endParaRPr lang="tr-TR"/>
          </a:p>
        </p:txBody>
      </p:sp>
    </p:spTree>
    <p:extLst>
      <p:ext uri="{BB962C8B-B14F-4D97-AF65-F5344CB8AC3E}">
        <p14:creationId xmlns:p14="http://schemas.microsoft.com/office/powerpoint/2010/main" val="1539291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356C50D-6847-4CE8-96A0-0F64178FC928}" type="datetime1">
              <a:rPr lang="tr-TR" smtClean="0"/>
              <a:pPr/>
              <a:t>10.01.2016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FA2219-9131-49AD-A1B5-1FFD48A79E7F}" type="slidenum">
              <a:rPr lang="tr-TR" smtClean="0"/>
              <a:pPr/>
              <a:t>‹#›</a:t>
            </a:fld>
            <a:endParaRPr lang="tr-TR"/>
          </a:p>
        </p:txBody>
      </p:sp>
    </p:spTree>
    <p:extLst>
      <p:ext uri="{BB962C8B-B14F-4D97-AF65-F5344CB8AC3E}">
        <p14:creationId xmlns:p14="http://schemas.microsoft.com/office/powerpoint/2010/main" val="4575530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15D0BC6-87A8-456B-A25D-9C643A571D87}" type="datetime1">
              <a:rPr lang="tr-TR" smtClean="0"/>
              <a:pPr/>
              <a:t>10.01.2016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FA2219-9131-49AD-A1B5-1FFD48A79E7F}" type="slidenum">
              <a:rPr lang="tr-TR" smtClean="0"/>
              <a:pPr/>
              <a:t>‹#›</a:t>
            </a:fld>
            <a:endParaRPr lang="tr-TR"/>
          </a:p>
        </p:txBody>
      </p:sp>
    </p:spTree>
    <p:extLst>
      <p:ext uri="{BB962C8B-B14F-4D97-AF65-F5344CB8AC3E}">
        <p14:creationId xmlns:p14="http://schemas.microsoft.com/office/powerpoint/2010/main" val="37819019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A8AE344-31CC-436B-808B-03C782EA0E02}" type="datetime1">
              <a:rPr lang="tr-TR" smtClean="0"/>
              <a:pPr/>
              <a:t>10.01.2016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1FA2219-9131-49AD-A1B5-1FFD48A79E7F}" type="slidenum">
              <a:rPr lang="tr-TR" smtClean="0"/>
              <a:pPr/>
              <a:t>‹#›</a:t>
            </a:fld>
            <a:endParaRPr lang="tr-TR"/>
          </a:p>
        </p:txBody>
      </p:sp>
    </p:spTree>
    <p:extLst>
      <p:ext uri="{BB962C8B-B14F-4D97-AF65-F5344CB8AC3E}">
        <p14:creationId xmlns:p14="http://schemas.microsoft.com/office/powerpoint/2010/main" val="27459021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8C5D3EB-549B-47E2-A459-895304C4B8AB}" type="datetime1">
              <a:rPr lang="tr-TR" smtClean="0"/>
              <a:pPr/>
              <a:t>10.01.2016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1FA2219-9131-49AD-A1B5-1FFD48A79E7F}" type="slidenum">
              <a:rPr lang="tr-TR" smtClean="0"/>
              <a:pPr/>
              <a:t>‹#›</a:t>
            </a:fld>
            <a:endParaRPr lang="tr-TR"/>
          </a:p>
        </p:txBody>
      </p:sp>
    </p:spTree>
    <p:extLst>
      <p:ext uri="{BB962C8B-B14F-4D97-AF65-F5344CB8AC3E}">
        <p14:creationId xmlns:p14="http://schemas.microsoft.com/office/powerpoint/2010/main" val="7497511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DA1C76A-13F0-4DCE-BB0A-885A6F0195A5}" type="datetime1">
              <a:rPr lang="tr-TR" smtClean="0"/>
              <a:pPr/>
              <a:t>10.01.2016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1FA2219-9131-49AD-A1B5-1FFD48A79E7F}" type="slidenum">
              <a:rPr lang="tr-TR" smtClean="0"/>
              <a:pPr/>
              <a:t>‹#›</a:t>
            </a:fld>
            <a:endParaRPr lang="tr-TR"/>
          </a:p>
        </p:txBody>
      </p:sp>
    </p:spTree>
    <p:extLst>
      <p:ext uri="{BB962C8B-B14F-4D97-AF65-F5344CB8AC3E}">
        <p14:creationId xmlns:p14="http://schemas.microsoft.com/office/powerpoint/2010/main" val="39340224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D356B32-8E86-4D76-9AC6-1E615511D280}" type="datetime1">
              <a:rPr lang="tr-TR" smtClean="0"/>
              <a:pPr/>
              <a:t>10.01.2016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FA2219-9131-49AD-A1B5-1FFD48A79E7F}" type="slidenum">
              <a:rPr lang="tr-TR" smtClean="0"/>
              <a:pPr/>
              <a:t>‹#›</a:t>
            </a:fld>
            <a:endParaRPr lang="tr-TR"/>
          </a:p>
        </p:txBody>
      </p:sp>
    </p:spTree>
    <p:extLst>
      <p:ext uri="{BB962C8B-B14F-4D97-AF65-F5344CB8AC3E}">
        <p14:creationId xmlns:p14="http://schemas.microsoft.com/office/powerpoint/2010/main" val="837624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FF96886-1644-4805-922F-2BDD80B5EC23}" type="datetime1">
              <a:rPr lang="tr-TR" smtClean="0"/>
              <a:pPr/>
              <a:t>10.01.2016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1FA2219-9131-49AD-A1B5-1FFD48A79E7F}" type="slidenum">
              <a:rPr lang="tr-TR" smtClean="0"/>
              <a:pPr/>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11BDF59-8B1D-414D-9D5F-DCDB33DB2071}" type="datetime1">
              <a:rPr lang="tr-TR" smtClean="0"/>
              <a:pPr/>
              <a:t>10.01.2016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FA2219-9131-49AD-A1B5-1FFD48A79E7F}" type="slidenum">
              <a:rPr lang="tr-TR" smtClean="0"/>
              <a:pPr/>
              <a:t>‹#›</a:t>
            </a:fld>
            <a:endParaRPr lang="tr-TR"/>
          </a:p>
        </p:txBody>
      </p:sp>
    </p:spTree>
    <p:extLst>
      <p:ext uri="{BB962C8B-B14F-4D97-AF65-F5344CB8AC3E}">
        <p14:creationId xmlns:p14="http://schemas.microsoft.com/office/powerpoint/2010/main" val="8612450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FBEDAB1-641D-41E7-BB6B-E0C1FBCE2522}" type="datetime1">
              <a:rPr lang="tr-TR" smtClean="0"/>
              <a:pPr/>
              <a:t>10.01.2016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FA2219-9131-49AD-A1B5-1FFD48A79E7F}" type="slidenum">
              <a:rPr lang="tr-TR" smtClean="0"/>
              <a:pPr/>
              <a:t>‹#›</a:t>
            </a:fld>
            <a:endParaRPr lang="tr-TR"/>
          </a:p>
        </p:txBody>
      </p:sp>
    </p:spTree>
    <p:extLst>
      <p:ext uri="{BB962C8B-B14F-4D97-AF65-F5344CB8AC3E}">
        <p14:creationId xmlns:p14="http://schemas.microsoft.com/office/powerpoint/2010/main" val="4291491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C63332F-F009-4965-802E-83610E9E7A41}" type="datetime1">
              <a:rPr lang="tr-TR" smtClean="0"/>
              <a:pPr/>
              <a:t>10.01.2016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FA2219-9131-49AD-A1B5-1FFD48A79E7F}" type="slidenum">
              <a:rPr lang="tr-TR" smtClean="0"/>
              <a:pPr/>
              <a:t>‹#›</a:t>
            </a:fld>
            <a:endParaRPr lang="tr-TR"/>
          </a:p>
        </p:txBody>
      </p:sp>
    </p:spTree>
    <p:extLst>
      <p:ext uri="{BB962C8B-B14F-4D97-AF65-F5344CB8AC3E}">
        <p14:creationId xmlns:p14="http://schemas.microsoft.com/office/powerpoint/2010/main" val="652536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BA02361-8417-4EAF-964E-6B3AF1721E64}" type="datetime1">
              <a:rPr lang="tr-TR" smtClean="0"/>
              <a:pPr/>
              <a:t>10.01.2016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1FA2219-9131-49AD-A1B5-1FFD48A79E7F}"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23E45B0-EA10-4B07-8566-CE20F9188C4B}" type="datetime1">
              <a:rPr lang="tr-TR" smtClean="0"/>
              <a:pPr/>
              <a:t>10.01.2016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1FA2219-9131-49AD-A1B5-1FFD48A79E7F}" type="slidenum">
              <a:rPr lang="tr-TR" smtClean="0"/>
              <a:pPr/>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tr-TR" smtClean="0"/>
              <a:t>Asıl metin stillerini düzenlemek için tıklatın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0A03491-EA27-4E3B-A7B3-0119A26FB22B}" type="datetime1">
              <a:rPr lang="tr-TR" smtClean="0"/>
              <a:pPr/>
              <a:t>10.01.2016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1FA2219-9131-49AD-A1B5-1FFD48A79E7F}" type="slidenum">
              <a:rPr lang="tr-TR" smtClean="0"/>
              <a:pPr/>
              <a:t>‹#›</a:t>
            </a:fld>
            <a:endParaRPr lang="tr-TR"/>
          </a:p>
        </p:txBody>
      </p:sp>
      <p:sp>
        <p:nvSpPr>
          <p:cNvPr id="10" name="Title 9"/>
          <p:cNvSpPr>
            <a:spLocks noGrp="1"/>
          </p:cNvSpPr>
          <p:nvPr>
            <p:ph type="title"/>
          </p:nvPr>
        </p:nvSpPr>
        <p:spPr/>
        <p:txBody>
          <a:body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E781847-CA54-4811-B1DC-01FAF672C498}" type="datetime1">
              <a:rPr lang="tr-TR" smtClean="0"/>
              <a:pPr/>
              <a:t>10.01.2016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1FA2219-9131-49AD-A1B5-1FFD48A79E7F}"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263337-47B6-4C69-84FB-6ACB4B0D9006}" type="datetime1">
              <a:rPr lang="tr-TR" smtClean="0"/>
              <a:pPr/>
              <a:t>10.01.2016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1FA2219-9131-49AD-A1B5-1FFD48A79E7F}"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21C6A0F-F9B9-46DA-8227-49B509E26861}" type="datetime1">
              <a:rPr lang="tr-TR" smtClean="0"/>
              <a:pPr/>
              <a:t>10.01.2016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1FA2219-9131-49AD-A1B5-1FFD48A79E7F}"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9639F51-7D0A-41C3-861F-9485E53EC16C}" type="datetime1">
              <a:rPr lang="tr-TR" smtClean="0"/>
              <a:pPr/>
              <a:t>10.01.2016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1FA2219-9131-49AD-A1B5-1FFD48A79E7F}" type="slidenum">
              <a:rPr lang="tr-TR" smtClean="0"/>
              <a:pPr/>
              <a:t>‹#›</a:t>
            </a:fld>
            <a:endParaRPr lang="tr-T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21" Type="http://schemas.openxmlformats.org/officeDocument/2006/relationships/tags" Target="../tags/tag10.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20" Type="http://schemas.openxmlformats.org/officeDocument/2006/relationships/tags" Target="../tags/tag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tags" Target="../tags/tag8.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20.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tags" Target="../tags/tag24.xml"/><Relationship Id="rId2" Type="http://schemas.openxmlformats.org/officeDocument/2006/relationships/slideLayout" Target="../slideLayouts/slideLayout13.xml"/><Relationship Id="rId16" Type="http://schemas.openxmlformats.org/officeDocument/2006/relationships/tags" Target="../tags/tag2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ags" Target="../tags/tag2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custDataLst>
              <p:tags r:id="rId13"/>
            </p:custDataLst>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custDataLst>
              <p:tags r:id="rId14"/>
            </p:custDataLst>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custDataLst>
              <p:tags r:id="rId15"/>
            </p:custDataLst>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custDataLst>
              <p:tags r:id="rId16"/>
            </p:custDataLst>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custDataLst>
              <p:tags r:id="rId17"/>
            </p:custDataLst>
          </p:nvPr>
        </p:nvSpPr>
        <p:spPr>
          <a:xfrm>
            <a:off x="1793289" y="4372168"/>
            <a:ext cx="6512511" cy="1143000"/>
          </a:xfrm>
          <a:prstGeom prst="rect">
            <a:avLst/>
          </a:prstGeom>
          <a:effectLst/>
        </p:spPr>
        <p:txBody>
          <a:bodyPr vert="horz" lIns="91440" tIns="45720" rIns="91440" bIns="45720" rtlCol="0" anchor="t" anchorCtr="0">
            <a:noAutofit/>
          </a:bodyPr>
          <a:lstStyle/>
          <a:p>
            <a:r>
              <a:rPr lang="tr-TR" smtClean="0"/>
              <a:t>Asıl başlık stili için tıklatın</a:t>
            </a:r>
            <a:endParaRPr lang="en-US" dirty="0"/>
          </a:p>
        </p:txBody>
      </p:sp>
      <p:sp>
        <p:nvSpPr>
          <p:cNvPr id="3" name="Text Placeholder 2"/>
          <p:cNvSpPr>
            <a:spLocks noGrp="1"/>
          </p:cNvSpPr>
          <p:nvPr>
            <p:ph type="body" idx="1"/>
            <p:custDataLst>
              <p:tags r:id="rId18"/>
            </p:custDataLst>
          </p:nvPr>
        </p:nvSpPr>
        <p:spPr>
          <a:xfrm>
            <a:off x="1143000" y="732260"/>
            <a:ext cx="6400800" cy="34747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custDataLst>
              <p:tags r:id="rId19"/>
            </p:custDataLst>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CE80751-1508-4B30-8CAE-152919EC98AB}" type="datetime1">
              <a:rPr lang="tr-TR" smtClean="0"/>
              <a:pPr/>
              <a:t>10.01.2016</a:t>
            </a:fld>
            <a:endParaRPr lang="tr-TR"/>
          </a:p>
        </p:txBody>
      </p:sp>
      <p:sp>
        <p:nvSpPr>
          <p:cNvPr id="5" name="Footer Placeholder 4"/>
          <p:cNvSpPr>
            <a:spLocks noGrp="1"/>
          </p:cNvSpPr>
          <p:nvPr>
            <p:ph type="ftr" sz="quarter" idx="3"/>
            <p:custDataLst>
              <p:tags r:id="rId20"/>
            </p:custDataLst>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tr-TR"/>
          </a:p>
        </p:txBody>
      </p:sp>
      <p:sp>
        <p:nvSpPr>
          <p:cNvPr id="6" name="Slide Number Placeholder 5"/>
          <p:cNvSpPr>
            <a:spLocks noGrp="1"/>
          </p:cNvSpPr>
          <p:nvPr>
            <p:ph type="sldNum" sz="quarter" idx="4"/>
            <p:custDataLst>
              <p:tags r:id="rId21"/>
            </p:custDataLst>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1FA2219-9131-49AD-A1B5-1FFD48A79E7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custDataLst>
              <p:tags r:id="rId13"/>
            </p:custDataLst>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custDataLst>
              <p:tags r:id="rId14"/>
            </p:custDataLst>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custDataLst>
              <p:tags r:id="rId15"/>
            </p:custDataLst>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BBDD0B-BAA1-4B61-9F7E-305C5CC1739C}" type="datetime1">
              <a:rPr lang="tr-TR" smtClean="0"/>
              <a:pPr/>
              <a:t>10.01.2016</a:t>
            </a:fld>
            <a:endParaRPr lang="tr-TR"/>
          </a:p>
        </p:txBody>
      </p:sp>
      <p:sp>
        <p:nvSpPr>
          <p:cNvPr id="5" name="Altbilgi Yer Tutucusu 4"/>
          <p:cNvSpPr>
            <a:spLocks noGrp="1"/>
          </p:cNvSpPr>
          <p:nvPr>
            <p:ph type="ftr" sz="quarter" idx="3"/>
            <p:custDataLst>
              <p:tags r:id="rId16"/>
            </p:custDataLst>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custDataLst>
              <p:tags r:id="rId17"/>
            </p:custDataLst>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A2219-9131-49AD-A1B5-1FFD48A79E7F}" type="slidenum">
              <a:rPr lang="tr-TR" smtClean="0"/>
              <a:pPr/>
              <a:t>‹#›</a:t>
            </a:fld>
            <a:endParaRPr lang="tr-TR"/>
          </a:p>
        </p:txBody>
      </p:sp>
    </p:spTree>
    <p:extLst>
      <p:ext uri="{BB962C8B-B14F-4D97-AF65-F5344CB8AC3E}">
        <p14:creationId xmlns:p14="http://schemas.microsoft.com/office/powerpoint/2010/main" val="37033124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tags" Target="../tags/tag32.xml"/><Relationship Id="rId7" Type="http://schemas.openxmlformats.org/officeDocument/2006/relationships/notesSlide" Target="../notesSlides/notesSlide1.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slideLayout" Target="../slideLayouts/slideLayout1.xml"/><Relationship Id="rId5" Type="http://schemas.openxmlformats.org/officeDocument/2006/relationships/tags" Target="../tags/tag34.xml"/><Relationship Id="rId4" Type="http://schemas.openxmlformats.org/officeDocument/2006/relationships/tags" Target="../tags/tag33.xml"/></Relationships>
</file>

<file path=ppt/slides/_rels/slide10.xml.rels><?xml version="1.0" encoding="UTF-8" standalone="yes"?>
<Relationships xmlns="http://schemas.openxmlformats.org/package/2006/relationships"><Relationship Id="rId8" Type="http://schemas.openxmlformats.org/officeDocument/2006/relationships/notesSlide" Target="../notesSlides/notesSlide10.xml"/><Relationship Id="rId3" Type="http://schemas.openxmlformats.org/officeDocument/2006/relationships/tags" Target="../tags/tag82.xml"/><Relationship Id="rId7" Type="http://schemas.openxmlformats.org/officeDocument/2006/relationships/slideLayout" Target="../slideLayouts/slideLayout13.xml"/><Relationship Id="rId2" Type="http://schemas.openxmlformats.org/officeDocument/2006/relationships/tags" Target="../tags/tag81.xml"/><Relationship Id="rId1" Type="http://schemas.openxmlformats.org/officeDocument/2006/relationships/tags" Target="../tags/tag80.xml"/><Relationship Id="rId6" Type="http://schemas.openxmlformats.org/officeDocument/2006/relationships/tags" Target="../tags/tag85.xml"/><Relationship Id="rId5" Type="http://schemas.openxmlformats.org/officeDocument/2006/relationships/tags" Target="../tags/tag84.xml"/><Relationship Id="rId4" Type="http://schemas.openxmlformats.org/officeDocument/2006/relationships/tags" Target="../tags/tag83.xml"/></Relationships>
</file>

<file path=ppt/slides/_rels/slide11.xml.rels><?xml version="1.0" encoding="UTF-8" standalone="yes"?>
<Relationships xmlns="http://schemas.openxmlformats.org/package/2006/relationships"><Relationship Id="rId8" Type="http://schemas.openxmlformats.org/officeDocument/2006/relationships/notesSlide" Target="../notesSlides/notesSlide11.xml"/><Relationship Id="rId3" Type="http://schemas.openxmlformats.org/officeDocument/2006/relationships/tags" Target="../tags/tag88.xml"/><Relationship Id="rId7" Type="http://schemas.openxmlformats.org/officeDocument/2006/relationships/slideLayout" Target="../slideLayouts/slideLayout13.xml"/><Relationship Id="rId2" Type="http://schemas.openxmlformats.org/officeDocument/2006/relationships/tags" Target="../tags/tag87.xml"/><Relationship Id="rId1" Type="http://schemas.openxmlformats.org/officeDocument/2006/relationships/tags" Target="../tags/tag86.xml"/><Relationship Id="rId6" Type="http://schemas.openxmlformats.org/officeDocument/2006/relationships/tags" Target="../tags/tag91.xml"/><Relationship Id="rId5" Type="http://schemas.openxmlformats.org/officeDocument/2006/relationships/tags" Target="../tags/tag90.xml"/><Relationship Id="rId4" Type="http://schemas.openxmlformats.org/officeDocument/2006/relationships/tags" Target="../tags/tag89.xml"/></Relationships>
</file>

<file path=ppt/slides/_rels/slide12.xml.rels><?xml version="1.0" encoding="UTF-8" standalone="yes"?>
<Relationships xmlns="http://schemas.openxmlformats.org/package/2006/relationships"><Relationship Id="rId8" Type="http://schemas.openxmlformats.org/officeDocument/2006/relationships/notesSlide" Target="../notesSlides/notesSlide12.xml"/><Relationship Id="rId3" Type="http://schemas.openxmlformats.org/officeDocument/2006/relationships/tags" Target="../tags/tag94.xml"/><Relationship Id="rId7" Type="http://schemas.openxmlformats.org/officeDocument/2006/relationships/slideLayout" Target="../slideLayouts/slideLayout13.xml"/><Relationship Id="rId2" Type="http://schemas.openxmlformats.org/officeDocument/2006/relationships/tags" Target="../tags/tag93.xml"/><Relationship Id="rId1" Type="http://schemas.openxmlformats.org/officeDocument/2006/relationships/tags" Target="../tags/tag92.xml"/><Relationship Id="rId6" Type="http://schemas.openxmlformats.org/officeDocument/2006/relationships/tags" Target="../tags/tag97.xml"/><Relationship Id="rId5" Type="http://schemas.openxmlformats.org/officeDocument/2006/relationships/tags" Target="../tags/tag96.xml"/><Relationship Id="rId4" Type="http://schemas.openxmlformats.org/officeDocument/2006/relationships/tags" Target="../tags/tag95.xml"/></Relationships>
</file>

<file path=ppt/slides/_rels/slide13.xml.rels><?xml version="1.0" encoding="UTF-8" standalone="yes"?>
<Relationships xmlns="http://schemas.openxmlformats.org/package/2006/relationships"><Relationship Id="rId8" Type="http://schemas.openxmlformats.org/officeDocument/2006/relationships/notesSlide" Target="../notesSlides/notesSlide13.xml"/><Relationship Id="rId3" Type="http://schemas.openxmlformats.org/officeDocument/2006/relationships/tags" Target="../tags/tag100.xml"/><Relationship Id="rId7" Type="http://schemas.openxmlformats.org/officeDocument/2006/relationships/slideLayout" Target="../slideLayouts/slideLayout13.xml"/><Relationship Id="rId2" Type="http://schemas.openxmlformats.org/officeDocument/2006/relationships/tags" Target="../tags/tag99.xml"/><Relationship Id="rId1" Type="http://schemas.openxmlformats.org/officeDocument/2006/relationships/tags" Target="../tags/tag98.xml"/><Relationship Id="rId6" Type="http://schemas.openxmlformats.org/officeDocument/2006/relationships/tags" Target="../tags/tag103.xml"/><Relationship Id="rId5" Type="http://schemas.openxmlformats.org/officeDocument/2006/relationships/tags" Target="../tags/tag102.xml"/><Relationship Id="rId4" Type="http://schemas.openxmlformats.org/officeDocument/2006/relationships/tags" Target="../tags/tag101.xml"/></Relationships>
</file>

<file path=ppt/slides/_rels/slide14.xml.rels><?xml version="1.0" encoding="UTF-8" standalone="yes"?>
<Relationships xmlns="http://schemas.openxmlformats.org/package/2006/relationships"><Relationship Id="rId8" Type="http://schemas.openxmlformats.org/officeDocument/2006/relationships/notesSlide" Target="../notesSlides/notesSlide14.xml"/><Relationship Id="rId3" Type="http://schemas.openxmlformats.org/officeDocument/2006/relationships/tags" Target="../tags/tag106.xml"/><Relationship Id="rId7" Type="http://schemas.openxmlformats.org/officeDocument/2006/relationships/slideLayout" Target="../slideLayouts/slideLayout13.xml"/><Relationship Id="rId2" Type="http://schemas.openxmlformats.org/officeDocument/2006/relationships/tags" Target="../tags/tag105.xml"/><Relationship Id="rId1" Type="http://schemas.openxmlformats.org/officeDocument/2006/relationships/tags" Target="../tags/tag104.xml"/><Relationship Id="rId6" Type="http://schemas.openxmlformats.org/officeDocument/2006/relationships/tags" Target="../tags/tag109.xml"/><Relationship Id="rId5" Type="http://schemas.openxmlformats.org/officeDocument/2006/relationships/tags" Target="../tags/tag108.xml"/><Relationship Id="rId4" Type="http://schemas.openxmlformats.org/officeDocument/2006/relationships/tags" Target="../tags/tag107.xml"/></Relationships>
</file>

<file path=ppt/slides/_rels/slide15.xml.rels><?xml version="1.0" encoding="UTF-8" standalone="yes"?>
<Relationships xmlns="http://schemas.openxmlformats.org/package/2006/relationships"><Relationship Id="rId8" Type="http://schemas.openxmlformats.org/officeDocument/2006/relationships/notesSlide" Target="../notesSlides/notesSlide15.xml"/><Relationship Id="rId3" Type="http://schemas.openxmlformats.org/officeDocument/2006/relationships/tags" Target="../tags/tag112.xml"/><Relationship Id="rId7" Type="http://schemas.openxmlformats.org/officeDocument/2006/relationships/slideLayout" Target="../slideLayouts/slideLayout13.xml"/><Relationship Id="rId2" Type="http://schemas.openxmlformats.org/officeDocument/2006/relationships/tags" Target="../tags/tag111.xml"/><Relationship Id="rId1" Type="http://schemas.openxmlformats.org/officeDocument/2006/relationships/tags" Target="../tags/tag110.xml"/><Relationship Id="rId6" Type="http://schemas.openxmlformats.org/officeDocument/2006/relationships/tags" Target="../tags/tag115.xml"/><Relationship Id="rId5" Type="http://schemas.openxmlformats.org/officeDocument/2006/relationships/tags" Target="../tags/tag114.xml"/><Relationship Id="rId4" Type="http://schemas.openxmlformats.org/officeDocument/2006/relationships/tags" Target="../tags/tag113.xml"/></Relationships>
</file>

<file path=ppt/slides/_rels/slide16.xml.rels><?xml version="1.0" encoding="UTF-8" standalone="yes"?>
<Relationships xmlns="http://schemas.openxmlformats.org/package/2006/relationships"><Relationship Id="rId8" Type="http://schemas.openxmlformats.org/officeDocument/2006/relationships/notesSlide" Target="../notesSlides/notesSlide16.xml"/><Relationship Id="rId3" Type="http://schemas.openxmlformats.org/officeDocument/2006/relationships/tags" Target="../tags/tag118.xml"/><Relationship Id="rId7" Type="http://schemas.openxmlformats.org/officeDocument/2006/relationships/slideLayout" Target="../slideLayouts/slideLayout13.xml"/><Relationship Id="rId2" Type="http://schemas.openxmlformats.org/officeDocument/2006/relationships/tags" Target="../tags/tag117.xml"/><Relationship Id="rId1" Type="http://schemas.openxmlformats.org/officeDocument/2006/relationships/tags" Target="../tags/tag116.xml"/><Relationship Id="rId6" Type="http://schemas.openxmlformats.org/officeDocument/2006/relationships/tags" Target="../tags/tag121.xml"/><Relationship Id="rId5" Type="http://schemas.openxmlformats.org/officeDocument/2006/relationships/tags" Target="../tags/tag120.xml"/><Relationship Id="rId4" Type="http://schemas.openxmlformats.org/officeDocument/2006/relationships/tags" Target="../tags/tag119.xml"/></Relationships>
</file>

<file path=ppt/slides/_rels/slide17.xml.rels><?xml version="1.0" encoding="UTF-8" standalone="yes"?>
<Relationships xmlns="http://schemas.openxmlformats.org/package/2006/relationships"><Relationship Id="rId8" Type="http://schemas.openxmlformats.org/officeDocument/2006/relationships/notesSlide" Target="../notesSlides/notesSlide17.xml"/><Relationship Id="rId3" Type="http://schemas.openxmlformats.org/officeDocument/2006/relationships/tags" Target="../tags/tag124.xml"/><Relationship Id="rId7" Type="http://schemas.openxmlformats.org/officeDocument/2006/relationships/slideLayout" Target="../slideLayouts/slideLayout13.xml"/><Relationship Id="rId2" Type="http://schemas.openxmlformats.org/officeDocument/2006/relationships/tags" Target="../tags/tag123.xml"/><Relationship Id="rId1" Type="http://schemas.openxmlformats.org/officeDocument/2006/relationships/tags" Target="../tags/tag122.xml"/><Relationship Id="rId6" Type="http://schemas.openxmlformats.org/officeDocument/2006/relationships/tags" Target="../tags/tag127.xml"/><Relationship Id="rId5" Type="http://schemas.openxmlformats.org/officeDocument/2006/relationships/tags" Target="../tags/tag126.xml"/><Relationship Id="rId4" Type="http://schemas.openxmlformats.org/officeDocument/2006/relationships/tags" Target="../tags/tag125.xml"/></Relationships>
</file>

<file path=ppt/slides/_rels/slide18.xml.rels><?xml version="1.0" encoding="UTF-8" standalone="yes"?>
<Relationships xmlns="http://schemas.openxmlformats.org/package/2006/relationships"><Relationship Id="rId8" Type="http://schemas.openxmlformats.org/officeDocument/2006/relationships/notesSlide" Target="../notesSlides/notesSlide18.xml"/><Relationship Id="rId3" Type="http://schemas.openxmlformats.org/officeDocument/2006/relationships/tags" Target="../tags/tag130.xml"/><Relationship Id="rId7" Type="http://schemas.openxmlformats.org/officeDocument/2006/relationships/slideLayout" Target="../slideLayouts/slideLayout13.xml"/><Relationship Id="rId2" Type="http://schemas.openxmlformats.org/officeDocument/2006/relationships/tags" Target="../tags/tag129.xml"/><Relationship Id="rId1" Type="http://schemas.openxmlformats.org/officeDocument/2006/relationships/tags" Target="../tags/tag128.xml"/><Relationship Id="rId6" Type="http://schemas.openxmlformats.org/officeDocument/2006/relationships/tags" Target="../tags/tag133.xml"/><Relationship Id="rId5" Type="http://schemas.openxmlformats.org/officeDocument/2006/relationships/tags" Target="../tags/tag132.xml"/><Relationship Id="rId4" Type="http://schemas.openxmlformats.org/officeDocument/2006/relationships/tags" Target="../tags/tag131.xml"/></Relationships>
</file>

<file path=ppt/slides/_rels/slide19.xml.rels><?xml version="1.0" encoding="UTF-8" standalone="yes"?>
<Relationships xmlns="http://schemas.openxmlformats.org/package/2006/relationships"><Relationship Id="rId8" Type="http://schemas.openxmlformats.org/officeDocument/2006/relationships/notesSlide" Target="../notesSlides/notesSlide19.xml"/><Relationship Id="rId3" Type="http://schemas.openxmlformats.org/officeDocument/2006/relationships/tags" Target="../tags/tag136.xml"/><Relationship Id="rId7" Type="http://schemas.openxmlformats.org/officeDocument/2006/relationships/slideLayout" Target="../slideLayouts/slideLayout13.xml"/><Relationship Id="rId2" Type="http://schemas.openxmlformats.org/officeDocument/2006/relationships/tags" Target="../tags/tag135.xml"/><Relationship Id="rId1" Type="http://schemas.openxmlformats.org/officeDocument/2006/relationships/tags" Target="../tags/tag134.xml"/><Relationship Id="rId6" Type="http://schemas.openxmlformats.org/officeDocument/2006/relationships/tags" Target="../tags/tag139.xml"/><Relationship Id="rId5" Type="http://schemas.openxmlformats.org/officeDocument/2006/relationships/tags" Target="../tags/tag138.xml"/><Relationship Id="rId4" Type="http://schemas.openxmlformats.org/officeDocument/2006/relationships/tags" Target="../tags/tag137.xml"/></Relationships>
</file>

<file path=ppt/slides/_rels/slide2.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image" Target="../media/image1.wmf"/><Relationship Id="rId5" Type="http://schemas.openxmlformats.org/officeDocument/2006/relationships/notesSlide" Target="../notesSlides/notesSlide2.xml"/><Relationship Id="rId4"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notesSlide" Target="../notesSlides/notesSlide20.xml"/><Relationship Id="rId3" Type="http://schemas.openxmlformats.org/officeDocument/2006/relationships/tags" Target="../tags/tag142.xml"/><Relationship Id="rId7" Type="http://schemas.openxmlformats.org/officeDocument/2006/relationships/slideLayout" Target="../slideLayouts/slideLayout13.xml"/><Relationship Id="rId2" Type="http://schemas.openxmlformats.org/officeDocument/2006/relationships/tags" Target="../tags/tag141.xml"/><Relationship Id="rId1" Type="http://schemas.openxmlformats.org/officeDocument/2006/relationships/tags" Target="../tags/tag140.xml"/><Relationship Id="rId6" Type="http://schemas.openxmlformats.org/officeDocument/2006/relationships/tags" Target="../tags/tag145.xml"/><Relationship Id="rId5" Type="http://schemas.openxmlformats.org/officeDocument/2006/relationships/tags" Target="../tags/tag144.xml"/><Relationship Id="rId4" Type="http://schemas.openxmlformats.org/officeDocument/2006/relationships/tags" Target="../tags/tag143.xml"/></Relationships>
</file>

<file path=ppt/slides/_rels/slide21.xml.rels><?xml version="1.0" encoding="UTF-8" standalone="yes"?>
<Relationships xmlns="http://schemas.openxmlformats.org/package/2006/relationships"><Relationship Id="rId8" Type="http://schemas.openxmlformats.org/officeDocument/2006/relationships/notesSlide" Target="../notesSlides/notesSlide21.xml"/><Relationship Id="rId3" Type="http://schemas.openxmlformats.org/officeDocument/2006/relationships/tags" Target="../tags/tag148.xml"/><Relationship Id="rId7" Type="http://schemas.openxmlformats.org/officeDocument/2006/relationships/slideLayout" Target="../slideLayouts/slideLayout13.xml"/><Relationship Id="rId2" Type="http://schemas.openxmlformats.org/officeDocument/2006/relationships/tags" Target="../tags/tag147.xml"/><Relationship Id="rId1" Type="http://schemas.openxmlformats.org/officeDocument/2006/relationships/tags" Target="../tags/tag146.xml"/><Relationship Id="rId6" Type="http://schemas.openxmlformats.org/officeDocument/2006/relationships/tags" Target="../tags/tag151.xml"/><Relationship Id="rId5" Type="http://schemas.openxmlformats.org/officeDocument/2006/relationships/tags" Target="../tags/tag150.xml"/><Relationship Id="rId4" Type="http://schemas.openxmlformats.org/officeDocument/2006/relationships/tags" Target="../tags/tag149.xml"/></Relationships>
</file>

<file path=ppt/slides/_rels/slide22.xml.rels><?xml version="1.0" encoding="UTF-8" standalone="yes"?>
<Relationships xmlns="http://schemas.openxmlformats.org/package/2006/relationships"><Relationship Id="rId8" Type="http://schemas.openxmlformats.org/officeDocument/2006/relationships/notesSlide" Target="../notesSlides/notesSlide22.xml"/><Relationship Id="rId3" Type="http://schemas.openxmlformats.org/officeDocument/2006/relationships/tags" Target="../tags/tag154.xml"/><Relationship Id="rId7" Type="http://schemas.openxmlformats.org/officeDocument/2006/relationships/slideLayout" Target="../slideLayouts/slideLayout13.xml"/><Relationship Id="rId2" Type="http://schemas.openxmlformats.org/officeDocument/2006/relationships/tags" Target="../tags/tag153.xml"/><Relationship Id="rId1" Type="http://schemas.openxmlformats.org/officeDocument/2006/relationships/tags" Target="../tags/tag152.xml"/><Relationship Id="rId6" Type="http://schemas.openxmlformats.org/officeDocument/2006/relationships/tags" Target="../tags/tag157.xml"/><Relationship Id="rId5" Type="http://schemas.openxmlformats.org/officeDocument/2006/relationships/tags" Target="../tags/tag156.xml"/><Relationship Id="rId4" Type="http://schemas.openxmlformats.org/officeDocument/2006/relationships/tags" Target="../tags/tag155.xml"/></Relationships>
</file>

<file path=ppt/slides/_rels/slide23.xml.rels><?xml version="1.0" encoding="UTF-8" standalone="yes"?>
<Relationships xmlns="http://schemas.openxmlformats.org/package/2006/relationships"><Relationship Id="rId8" Type="http://schemas.openxmlformats.org/officeDocument/2006/relationships/notesSlide" Target="../notesSlides/notesSlide23.xml"/><Relationship Id="rId3" Type="http://schemas.openxmlformats.org/officeDocument/2006/relationships/tags" Target="../tags/tag160.xml"/><Relationship Id="rId7" Type="http://schemas.openxmlformats.org/officeDocument/2006/relationships/slideLayout" Target="../slideLayouts/slideLayout13.xml"/><Relationship Id="rId2" Type="http://schemas.openxmlformats.org/officeDocument/2006/relationships/tags" Target="../tags/tag159.xml"/><Relationship Id="rId1" Type="http://schemas.openxmlformats.org/officeDocument/2006/relationships/tags" Target="../tags/tag158.xml"/><Relationship Id="rId6" Type="http://schemas.openxmlformats.org/officeDocument/2006/relationships/tags" Target="../tags/tag163.xml"/><Relationship Id="rId5" Type="http://schemas.openxmlformats.org/officeDocument/2006/relationships/tags" Target="../tags/tag162.xml"/><Relationship Id="rId4" Type="http://schemas.openxmlformats.org/officeDocument/2006/relationships/tags" Target="../tags/tag161.xml"/></Relationships>
</file>

<file path=ppt/slides/_rels/slide24.xml.rels><?xml version="1.0" encoding="UTF-8" standalone="yes"?>
<Relationships xmlns="http://schemas.openxmlformats.org/package/2006/relationships"><Relationship Id="rId8" Type="http://schemas.openxmlformats.org/officeDocument/2006/relationships/notesSlide" Target="../notesSlides/notesSlide24.xml"/><Relationship Id="rId3" Type="http://schemas.openxmlformats.org/officeDocument/2006/relationships/tags" Target="../tags/tag166.xml"/><Relationship Id="rId7" Type="http://schemas.openxmlformats.org/officeDocument/2006/relationships/slideLayout" Target="../slideLayouts/slideLayout13.xml"/><Relationship Id="rId2" Type="http://schemas.openxmlformats.org/officeDocument/2006/relationships/tags" Target="../tags/tag165.xml"/><Relationship Id="rId1" Type="http://schemas.openxmlformats.org/officeDocument/2006/relationships/tags" Target="../tags/tag164.xml"/><Relationship Id="rId6" Type="http://schemas.openxmlformats.org/officeDocument/2006/relationships/tags" Target="../tags/tag169.xml"/><Relationship Id="rId5" Type="http://schemas.openxmlformats.org/officeDocument/2006/relationships/tags" Target="../tags/tag168.xml"/><Relationship Id="rId4" Type="http://schemas.openxmlformats.org/officeDocument/2006/relationships/tags" Target="../tags/tag167.xml"/></Relationships>
</file>

<file path=ppt/slides/_rels/slide25.xml.rels><?xml version="1.0" encoding="UTF-8" standalone="yes"?>
<Relationships xmlns="http://schemas.openxmlformats.org/package/2006/relationships"><Relationship Id="rId8" Type="http://schemas.openxmlformats.org/officeDocument/2006/relationships/notesSlide" Target="../notesSlides/notesSlide25.xml"/><Relationship Id="rId3" Type="http://schemas.openxmlformats.org/officeDocument/2006/relationships/tags" Target="../tags/tag172.xml"/><Relationship Id="rId7" Type="http://schemas.openxmlformats.org/officeDocument/2006/relationships/slideLayout" Target="../slideLayouts/slideLayout13.xml"/><Relationship Id="rId2" Type="http://schemas.openxmlformats.org/officeDocument/2006/relationships/tags" Target="../tags/tag171.xml"/><Relationship Id="rId1" Type="http://schemas.openxmlformats.org/officeDocument/2006/relationships/tags" Target="../tags/tag170.xml"/><Relationship Id="rId6" Type="http://schemas.openxmlformats.org/officeDocument/2006/relationships/tags" Target="../tags/tag175.xml"/><Relationship Id="rId5" Type="http://schemas.openxmlformats.org/officeDocument/2006/relationships/tags" Target="../tags/tag174.xml"/><Relationship Id="rId4" Type="http://schemas.openxmlformats.org/officeDocument/2006/relationships/tags" Target="../tags/tag173.xml"/></Relationships>
</file>

<file path=ppt/slides/_rels/slide26.xml.rels><?xml version="1.0" encoding="UTF-8" standalone="yes"?>
<Relationships xmlns="http://schemas.openxmlformats.org/package/2006/relationships"><Relationship Id="rId8" Type="http://schemas.openxmlformats.org/officeDocument/2006/relationships/notesSlide" Target="../notesSlides/notesSlide26.xml"/><Relationship Id="rId3" Type="http://schemas.openxmlformats.org/officeDocument/2006/relationships/tags" Target="../tags/tag178.xml"/><Relationship Id="rId7" Type="http://schemas.openxmlformats.org/officeDocument/2006/relationships/slideLayout" Target="../slideLayouts/slideLayout13.xml"/><Relationship Id="rId2" Type="http://schemas.openxmlformats.org/officeDocument/2006/relationships/tags" Target="../tags/tag177.xml"/><Relationship Id="rId1" Type="http://schemas.openxmlformats.org/officeDocument/2006/relationships/tags" Target="../tags/tag176.xml"/><Relationship Id="rId6" Type="http://schemas.openxmlformats.org/officeDocument/2006/relationships/tags" Target="../tags/tag181.xml"/><Relationship Id="rId5" Type="http://schemas.openxmlformats.org/officeDocument/2006/relationships/tags" Target="../tags/tag180.xml"/><Relationship Id="rId4" Type="http://schemas.openxmlformats.org/officeDocument/2006/relationships/tags" Target="../tags/tag179.xml"/></Relationships>
</file>

<file path=ppt/slides/_rels/slide27.xml.rels><?xml version="1.0" encoding="UTF-8" standalone="yes"?>
<Relationships xmlns="http://schemas.openxmlformats.org/package/2006/relationships"><Relationship Id="rId8" Type="http://schemas.openxmlformats.org/officeDocument/2006/relationships/notesSlide" Target="../notesSlides/notesSlide27.xml"/><Relationship Id="rId3" Type="http://schemas.openxmlformats.org/officeDocument/2006/relationships/tags" Target="../tags/tag184.xml"/><Relationship Id="rId7" Type="http://schemas.openxmlformats.org/officeDocument/2006/relationships/slideLayout" Target="../slideLayouts/slideLayout13.xml"/><Relationship Id="rId2" Type="http://schemas.openxmlformats.org/officeDocument/2006/relationships/tags" Target="../tags/tag183.xml"/><Relationship Id="rId1" Type="http://schemas.openxmlformats.org/officeDocument/2006/relationships/tags" Target="../tags/tag182.xml"/><Relationship Id="rId6" Type="http://schemas.openxmlformats.org/officeDocument/2006/relationships/tags" Target="../tags/tag187.xml"/><Relationship Id="rId5" Type="http://schemas.openxmlformats.org/officeDocument/2006/relationships/tags" Target="../tags/tag186.xml"/><Relationship Id="rId4" Type="http://schemas.openxmlformats.org/officeDocument/2006/relationships/tags" Target="../tags/tag185.xml"/></Relationships>
</file>

<file path=ppt/slides/_rels/slide28.xml.rels><?xml version="1.0" encoding="UTF-8" standalone="yes"?>
<Relationships xmlns="http://schemas.openxmlformats.org/package/2006/relationships"><Relationship Id="rId3" Type="http://schemas.openxmlformats.org/officeDocument/2006/relationships/tags" Target="../tags/tag190.xml"/><Relationship Id="rId2" Type="http://schemas.openxmlformats.org/officeDocument/2006/relationships/tags" Target="../tags/tag189.xml"/><Relationship Id="rId1" Type="http://schemas.openxmlformats.org/officeDocument/2006/relationships/tags" Target="../tags/tag188.xml"/><Relationship Id="rId6" Type="http://schemas.openxmlformats.org/officeDocument/2006/relationships/image" Target="../media/image1.wmf"/><Relationship Id="rId5" Type="http://schemas.openxmlformats.org/officeDocument/2006/relationships/notesSlide" Target="../notesSlides/notesSlide28.xml"/><Relationship Id="rId4"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8" Type="http://schemas.openxmlformats.org/officeDocument/2006/relationships/notesSlide" Target="../notesSlides/notesSlide29.xml"/><Relationship Id="rId3" Type="http://schemas.openxmlformats.org/officeDocument/2006/relationships/tags" Target="../tags/tag193.xml"/><Relationship Id="rId7" Type="http://schemas.openxmlformats.org/officeDocument/2006/relationships/slideLayout" Target="../slideLayouts/slideLayout13.xml"/><Relationship Id="rId2" Type="http://schemas.openxmlformats.org/officeDocument/2006/relationships/tags" Target="../tags/tag192.xml"/><Relationship Id="rId1" Type="http://schemas.openxmlformats.org/officeDocument/2006/relationships/tags" Target="../tags/tag191.xml"/><Relationship Id="rId6" Type="http://schemas.openxmlformats.org/officeDocument/2006/relationships/tags" Target="../tags/tag196.xml"/><Relationship Id="rId5" Type="http://schemas.openxmlformats.org/officeDocument/2006/relationships/tags" Target="../tags/tag195.xml"/><Relationship Id="rId4" Type="http://schemas.openxmlformats.org/officeDocument/2006/relationships/tags" Target="../tags/tag194.xml"/></Relationships>
</file>

<file path=ppt/slides/_rels/slide3.xml.rels><?xml version="1.0" encoding="UTF-8" standalone="yes"?>
<Relationships xmlns="http://schemas.openxmlformats.org/package/2006/relationships"><Relationship Id="rId8" Type="http://schemas.openxmlformats.org/officeDocument/2006/relationships/notesSlide" Target="../notesSlides/notesSlide3.xml"/><Relationship Id="rId3" Type="http://schemas.openxmlformats.org/officeDocument/2006/relationships/tags" Target="../tags/tag40.xml"/><Relationship Id="rId7" Type="http://schemas.openxmlformats.org/officeDocument/2006/relationships/slideLayout" Target="../slideLayouts/slideLayout13.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s>
</file>

<file path=ppt/slides/_rels/slide30.xml.rels><?xml version="1.0" encoding="UTF-8" standalone="yes"?>
<Relationships xmlns="http://schemas.openxmlformats.org/package/2006/relationships"><Relationship Id="rId8" Type="http://schemas.openxmlformats.org/officeDocument/2006/relationships/notesSlide" Target="../notesSlides/notesSlide30.xml"/><Relationship Id="rId3" Type="http://schemas.openxmlformats.org/officeDocument/2006/relationships/tags" Target="../tags/tag199.xml"/><Relationship Id="rId7" Type="http://schemas.openxmlformats.org/officeDocument/2006/relationships/slideLayout" Target="../slideLayouts/slideLayout13.xml"/><Relationship Id="rId2" Type="http://schemas.openxmlformats.org/officeDocument/2006/relationships/tags" Target="../tags/tag198.xml"/><Relationship Id="rId1" Type="http://schemas.openxmlformats.org/officeDocument/2006/relationships/tags" Target="../tags/tag197.xml"/><Relationship Id="rId6" Type="http://schemas.openxmlformats.org/officeDocument/2006/relationships/tags" Target="../tags/tag202.xml"/><Relationship Id="rId5" Type="http://schemas.openxmlformats.org/officeDocument/2006/relationships/tags" Target="../tags/tag201.xml"/><Relationship Id="rId4" Type="http://schemas.openxmlformats.org/officeDocument/2006/relationships/tags" Target="../tags/tag200.xml"/></Relationships>
</file>

<file path=ppt/slides/_rels/slide31.xml.rels><?xml version="1.0" encoding="UTF-8" standalone="yes"?>
<Relationships xmlns="http://schemas.openxmlformats.org/package/2006/relationships"><Relationship Id="rId8" Type="http://schemas.openxmlformats.org/officeDocument/2006/relationships/notesSlide" Target="../notesSlides/notesSlide31.xml"/><Relationship Id="rId3" Type="http://schemas.openxmlformats.org/officeDocument/2006/relationships/tags" Target="../tags/tag205.xml"/><Relationship Id="rId7" Type="http://schemas.openxmlformats.org/officeDocument/2006/relationships/slideLayout" Target="../slideLayouts/slideLayout13.xml"/><Relationship Id="rId2" Type="http://schemas.openxmlformats.org/officeDocument/2006/relationships/tags" Target="../tags/tag204.xml"/><Relationship Id="rId1" Type="http://schemas.openxmlformats.org/officeDocument/2006/relationships/tags" Target="../tags/tag203.xml"/><Relationship Id="rId6" Type="http://schemas.openxmlformats.org/officeDocument/2006/relationships/tags" Target="../tags/tag208.xml"/><Relationship Id="rId5" Type="http://schemas.openxmlformats.org/officeDocument/2006/relationships/tags" Target="../tags/tag207.xml"/><Relationship Id="rId4" Type="http://schemas.openxmlformats.org/officeDocument/2006/relationships/tags" Target="../tags/tag206.xml"/></Relationships>
</file>

<file path=ppt/slides/_rels/slide32.xml.rels><?xml version="1.0" encoding="UTF-8" standalone="yes"?>
<Relationships xmlns="http://schemas.openxmlformats.org/package/2006/relationships"><Relationship Id="rId8" Type="http://schemas.openxmlformats.org/officeDocument/2006/relationships/notesSlide" Target="../notesSlides/notesSlide32.xml"/><Relationship Id="rId3" Type="http://schemas.openxmlformats.org/officeDocument/2006/relationships/tags" Target="../tags/tag211.xml"/><Relationship Id="rId7" Type="http://schemas.openxmlformats.org/officeDocument/2006/relationships/slideLayout" Target="../slideLayouts/slideLayout13.xml"/><Relationship Id="rId2" Type="http://schemas.openxmlformats.org/officeDocument/2006/relationships/tags" Target="../tags/tag210.xml"/><Relationship Id="rId1" Type="http://schemas.openxmlformats.org/officeDocument/2006/relationships/tags" Target="../tags/tag209.xml"/><Relationship Id="rId6" Type="http://schemas.openxmlformats.org/officeDocument/2006/relationships/tags" Target="../tags/tag214.xml"/><Relationship Id="rId5" Type="http://schemas.openxmlformats.org/officeDocument/2006/relationships/tags" Target="../tags/tag213.xml"/><Relationship Id="rId4" Type="http://schemas.openxmlformats.org/officeDocument/2006/relationships/tags" Target="../tags/tag212.xml"/></Relationships>
</file>

<file path=ppt/slides/_rels/slide33.xml.rels><?xml version="1.0" encoding="UTF-8" standalone="yes"?>
<Relationships xmlns="http://schemas.openxmlformats.org/package/2006/relationships"><Relationship Id="rId8" Type="http://schemas.openxmlformats.org/officeDocument/2006/relationships/notesSlide" Target="../notesSlides/notesSlide33.xml"/><Relationship Id="rId3" Type="http://schemas.openxmlformats.org/officeDocument/2006/relationships/tags" Target="../tags/tag217.xml"/><Relationship Id="rId7" Type="http://schemas.openxmlformats.org/officeDocument/2006/relationships/slideLayout" Target="../slideLayouts/slideLayout13.xml"/><Relationship Id="rId2" Type="http://schemas.openxmlformats.org/officeDocument/2006/relationships/tags" Target="../tags/tag216.xml"/><Relationship Id="rId1" Type="http://schemas.openxmlformats.org/officeDocument/2006/relationships/tags" Target="../tags/tag215.xml"/><Relationship Id="rId6" Type="http://schemas.openxmlformats.org/officeDocument/2006/relationships/tags" Target="../tags/tag220.xml"/><Relationship Id="rId5" Type="http://schemas.openxmlformats.org/officeDocument/2006/relationships/tags" Target="../tags/tag219.xml"/><Relationship Id="rId4" Type="http://schemas.openxmlformats.org/officeDocument/2006/relationships/tags" Target="../tags/tag218.xml"/></Relationships>
</file>

<file path=ppt/slides/_rels/slide34.xml.rels><?xml version="1.0" encoding="UTF-8" standalone="yes"?>
<Relationships xmlns="http://schemas.openxmlformats.org/package/2006/relationships"><Relationship Id="rId8" Type="http://schemas.openxmlformats.org/officeDocument/2006/relationships/notesSlide" Target="../notesSlides/notesSlide34.xml"/><Relationship Id="rId3" Type="http://schemas.openxmlformats.org/officeDocument/2006/relationships/tags" Target="../tags/tag223.xml"/><Relationship Id="rId7" Type="http://schemas.openxmlformats.org/officeDocument/2006/relationships/slideLayout" Target="../slideLayouts/slideLayout13.xml"/><Relationship Id="rId2" Type="http://schemas.openxmlformats.org/officeDocument/2006/relationships/tags" Target="../tags/tag222.xml"/><Relationship Id="rId1" Type="http://schemas.openxmlformats.org/officeDocument/2006/relationships/tags" Target="../tags/tag221.xml"/><Relationship Id="rId6" Type="http://schemas.openxmlformats.org/officeDocument/2006/relationships/tags" Target="../tags/tag226.xml"/><Relationship Id="rId5" Type="http://schemas.openxmlformats.org/officeDocument/2006/relationships/tags" Target="../tags/tag225.xml"/><Relationship Id="rId4" Type="http://schemas.openxmlformats.org/officeDocument/2006/relationships/tags" Target="../tags/tag224.xml"/></Relationships>
</file>

<file path=ppt/slides/_rels/slide35.xml.rels><?xml version="1.0" encoding="UTF-8" standalone="yes"?>
<Relationships xmlns="http://schemas.openxmlformats.org/package/2006/relationships"><Relationship Id="rId8" Type="http://schemas.openxmlformats.org/officeDocument/2006/relationships/notesSlide" Target="../notesSlides/notesSlide35.xml"/><Relationship Id="rId3" Type="http://schemas.openxmlformats.org/officeDocument/2006/relationships/tags" Target="../tags/tag229.xml"/><Relationship Id="rId7" Type="http://schemas.openxmlformats.org/officeDocument/2006/relationships/slideLayout" Target="../slideLayouts/slideLayout13.xml"/><Relationship Id="rId2" Type="http://schemas.openxmlformats.org/officeDocument/2006/relationships/tags" Target="../tags/tag228.xml"/><Relationship Id="rId1" Type="http://schemas.openxmlformats.org/officeDocument/2006/relationships/tags" Target="../tags/tag227.xml"/><Relationship Id="rId6" Type="http://schemas.openxmlformats.org/officeDocument/2006/relationships/tags" Target="../tags/tag232.xml"/><Relationship Id="rId5" Type="http://schemas.openxmlformats.org/officeDocument/2006/relationships/tags" Target="../tags/tag231.xml"/><Relationship Id="rId4" Type="http://schemas.openxmlformats.org/officeDocument/2006/relationships/tags" Target="../tags/tag230.xml"/></Relationships>
</file>

<file path=ppt/slides/_rels/slide36.xml.rels><?xml version="1.0" encoding="UTF-8" standalone="yes"?>
<Relationships xmlns="http://schemas.openxmlformats.org/package/2006/relationships"><Relationship Id="rId8" Type="http://schemas.openxmlformats.org/officeDocument/2006/relationships/notesSlide" Target="../notesSlides/notesSlide36.xml"/><Relationship Id="rId3" Type="http://schemas.openxmlformats.org/officeDocument/2006/relationships/tags" Target="../tags/tag235.xml"/><Relationship Id="rId7" Type="http://schemas.openxmlformats.org/officeDocument/2006/relationships/slideLayout" Target="../slideLayouts/slideLayout13.xml"/><Relationship Id="rId2" Type="http://schemas.openxmlformats.org/officeDocument/2006/relationships/tags" Target="../tags/tag234.xml"/><Relationship Id="rId1" Type="http://schemas.openxmlformats.org/officeDocument/2006/relationships/tags" Target="../tags/tag233.xml"/><Relationship Id="rId6" Type="http://schemas.openxmlformats.org/officeDocument/2006/relationships/tags" Target="../tags/tag238.xml"/><Relationship Id="rId5" Type="http://schemas.openxmlformats.org/officeDocument/2006/relationships/tags" Target="../tags/tag237.xml"/><Relationship Id="rId4" Type="http://schemas.openxmlformats.org/officeDocument/2006/relationships/tags" Target="../tags/tag236.xml"/></Relationships>
</file>

<file path=ppt/slides/_rels/slide37.xml.rels><?xml version="1.0" encoding="UTF-8" standalone="yes"?>
<Relationships xmlns="http://schemas.openxmlformats.org/package/2006/relationships"><Relationship Id="rId8" Type="http://schemas.openxmlformats.org/officeDocument/2006/relationships/notesSlide" Target="../notesSlides/notesSlide37.xml"/><Relationship Id="rId3" Type="http://schemas.openxmlformats.org/officeDocument/2006/relationships/tags" Target="../tags/tag241.xml"/><Relationship Id="rId7" Type="http://schemas.openxmlformats.org/officeDocument/2006/relationships/slideLayout" Target="../slideLayouts/slideLayout13.xml"/><Relationship Id="rId2" Type="http://schemas.openxmlformats.org/officeDocument/2006/relationships/tags" Target="../tags/tag240.xml"/><Relationship Id="rId1" Type="http://schemas.openxmlformats.org/officeDocument/2006/relationships/tags" Target="../tags/tag239.xml"/><Relationship Id="rId6" Type="http://schemas.openxmlformats.org/officeDocument/2006/relationships/tags" Target="../tags/tag244.xml"/><Relationship Id="rId5" Type="http://schemas.openxmlformats.org/officeDocument/2006/relationships/tags" Target="../tags/tag243.xml"/><Relationship Id="rId4" Type="http://schemas.openxmlformats.org/officeDocument/2006/relationships/tags" Target="../tags/tag242.xml"/></Relationships>
</file>

<file path=ppt/slides/_rels/slide38.xml.rels><?xml version="1.0" encoding="UTF-8" standalone="yes"?>
<Relationships xmlns="http://schemas.openxmlformats.org/package/2006/relationships"><Relationship Id="rId8" Type="http://schemas.openxmlformats.org/officeDocument/2006/relationships/notesSlide" Target="../notesSlides/notesSlide38.xml"/><Relationship Id="rId3" Type="http://schemas.openxmlformats.org/officeDocument/2006/relationships/tags" Target="../tags/tag247.xml"/><Relationship Id="rId7" Type="http://schemas.openxmlformats.org/officeDocument/2006/relationships/slideLayout" Target="../slideLayouts/slideLayout13.xml"/><Relationship Id="rId2" Type="http://schemas.openxmlformats.org/officeDocument/2006/relationships/tags" Target="../tags/tag246.xml"/><Relationship Id="rId1" Type="http://schemas.openxmlformats.org/officeDocument/2006/relationships/tags" Target="../tags/tag245.xml"/><Relationship Id="rId6" Type="http://schemas.openxmlformats.org/officeDocument/2006/relationships/tags" Target="../tags/tag250.xml"/><Relationship Id="rId5" Type="http://schemas.openxmlformats.org/officeDocument/2006/relationships/tags" Target="../tags/tag249.xml"/><Relationship Id="rId4" Type="http://schemas.openxmlformats.org/officeDocument/2006/relationships/tags" Target="../tags/tag248.xml"/></Relationships>
</file>

<file path=ppt/slides/_rels/slide39.xml.rels><?xml version="1.0" encoding="UTF-8" standalone="yes"?>
<Relationships xmlns="http://schemas.openxmlformats.org/package/2006/relationships"><Relationship Id="rId3" Type="http://schemas.openxmlformats.org/officeDocument/2006/relationships/tags" Target="../tags/tag253.xml"/><Relationship Id="rId7" Type="http://schemas.openxmlformats.org/officeDocument/2006/relationships/notesSlide" Target="../notesSlides/notesSlide39.xml"/><Relationship Id="rId2" Type="http://schemas.openxmlformats.org/officeDocument/2006/relationships/tags" Target="../tags/tag252.xml"/><Relationship Id="rId1" Type="http://schemas.openxmlformats.org/officeDocument/2006/relationships/tags" Target="../tags/tag251.xml"/><Relationship Id="rId6" Type="http://schemas.openxmlformats.org/officeDocument/2006/relationships/slideLayout" Target="../slideLayouts/slideLayout13.xml"/><Relationship Id="rId5" Type="http://schemas.openxmlformats.org/officeDocument/2006/relationships/tags" Target="../tags/tag255.xml"/><Relationship Id="rId4" Type="http://schemas.openxmlformats.org/officeDocument/2006/relationships/tags" Target="../tags/tag254.xml"/></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3" Type="http://schemas.openxmlformats.org/officeDocument/2006/relationships/tags" Target="../tags/tag46.xml"/><Relationship Id="rId7" Type="http://schemas.openxmlformats.org/officeDocument/2006/relationships/slideLayout" Target="../slideLayouts/slideLayout13.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s>
</file>

<file path=ppt/slides/_rels/slide40.xml.rels><?xml version="1.0" encoding="UTF-8" standalone="yes"?>
<Relationships xmlns="http://schemas.openxmlformats.org/package/2006/relationships"><Relationship Id="rId8" Type="http://schemas.openxmlformats.org/officeDocument/2006/relationships/notesSlide" Target="../notesSlides/notesSlide40.xml"/><Relationship Id="rId3" Type="http://schemas.openxmlformats.org/officeDocument/2006/relationships/tags" Target="../tags/tag258.xml"/><Relationship Id="rId7" Type="http://schemas.openxmlformats.org/officeDocument/2006/relationships/slideLayout" Target="../slideLayouts/slideLayout13.xml"/><Relationship Id="rId2" Type="http://schemas.openxmlformats.org/officeDocument/2006/relationships/tags" Target="../tags/tag257.xml"/><Relationship Id="rId1" Type="http://schemas.openxmlformats.org/officeDocument/2006/relationships/tags" Target="../tags/tag256.xml"/><Relationship Id="rId6" Type="http://schemas.openxmlformats.org/officeDocument/2006/relationships/tags" Target="../tags/tag261.xml"/><Relationship Id="rId5" Type="http://schemas.openxmlformats.org/officeDocument/2006/relationships/tags" Target="../tags/tag260.xml"/><Relationship Id="rId4" Type="http://schemas.openxmlformats.org/officeDocument/2006/relationships/tags" Target="../tags/tag259.xml"/></Relationships>
</file>

<file path=ppt/slides/_rels/slide41.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tags" Target="../tags/tag264.xml"/><Relationship Id="rId7" Type="http://schemas.openxmlformats.org/officeDocument/2006/relationships/notesSlide" Target="../notesSlides/notesSlide41.xml"/><Relationship Id="rId2" Type="http://schemas.openxmlformats.org/officeDocument/2006/relationships/tags" Target="../tags/tag263.xml"/><Relationship Id="rId1" Type="http://schemas.openxmlformats.org/officeDocument/2006/relationships/tags" Target="../tags/tag262.xml"/><Relationship Id="rId6" Type="http://schemas.openxmlformats.org/officeDocument/2006/relationships/slideLayout" Target="../slideLayouts/slideLayout12.xml"/><Relationship Id="rId5" Type="http://schemas.openxmlformats.org/officeDocument/2006/relationships/tags" Target="../tags/tag266.xml"/><Relationship Id="rId4" Type="http://schemas.openxmlformats.org/officeDocument/2006/relationships/tags" Target="../tags/tag265.xml"/></Relationships>
</file>

<file path=ppt/slides/_rels/slide5.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52.xml"/><Relationship Id="rId7" Type="http://schemas.openxmlformats.org/officeDocument/2006/relationships/slideLayout" Target="../slideLayouts/slideLayout13.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tags" Target="../tags/tag55.xml"/><Relationship Id="rId5" Type="http://schemas.openxmlformats.org/officeDocument/2006/relationships/tags" Target="../tags/tag54.xml"/><Relationship Id="rId4" Type="http://schemas.openxmlformats.org/officeDocument/2006/relationships/tags" Target="../tags/tag53.xml"/></Relationships>
</file>

<file path=ppt/slides/_rels/slide6.xml.rels><?xml version="1.0" encoding="UTF-8" standalone="yes"?>
<Relationships xmlns="http://schemas.openxmlformats.org/package/2006/relationships"><Relationship Id="rId8" Type="http://schemas.openxmlformats.org/officeDocument/2006/relationships/notesSlide" Target="../notesSlides/notesSlide6.xml"/><Relationship Id="rId3" Type="http://schemas.openxmlformats.org/officeDocument/2006/relationships/tags" Target="../tags/tag58.xml"/><Relationship Id="rId7" Type="http://schemas.openxmlformats.org/officeDocument/2006/relationships/slideLayout" Target="../slideLayouts/slideLayout13.xm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tags" Target="../tags/tag61.xml"/><Relationship Id="rId5" Type="http://schemas.openxmlformats.org/officeDocument/2006/relationships/tags" Target="../tags/tag60.xml"/><Relationship Id="rId4" Type="http://schemas.openxmlformats.org/officeDocument/2006/relationships/tags" Target="../tags/tag59.xml"/></Relationships>
</file>

<file path=ppt/slides/_rels/slide7.xml.rels><?xml version="1.0" encoding="UTF-8" standalone="yes"?>
<Relationships xmlns="http://schemas.openxmlformats.org/package/2006/relationships"><Relationship Id="rId8" Type="http://schemas.openxmlformats.org/officeDocument/2006/relationships/notesSlide" Target="../notesSlides/notesSlide7.xml"/><Relationship Id="rId3" Type="http://schemas.openxmlformats.org/officeDocument/2006/relationships/tags" Target="../tags/tag64.xml"/><Relationship Id="rId7" Type="http://schemas.openxmlformats.org/officeDocument/2006/relationships/slideLayout" Target="../slideLayouts/slideLayout13.xml"/><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tags" Target="../tags/tag67.xml"/><Relationship Id="rId5" Type="http://schemas.openxmlformats.org/officeDocument/2006/relationships/tags" Target="../tags/tag66.xml"/><Relationship Id="rId4" Type="http://schemas.openxmlformats.org/officeDocument/2006/relationships/tags" Target="../tags/tag65.xml"/></Relationships>
</file>

<file path=ppt/slides/_rels/slide8.xml.rels><?xml version="1.0" encoding="UTF-8" standalone="yes"?>
<Relationships xmlns="http://schemas.openxmlformats.org/package/2006/relationships"><Relationship Id="rId8" Type="http://schemas.openxmlformats.org/officeDocument/2006/relationships/notesSlide" Target="../notesSlides/notesSlide8.xml"/><Relationship Id="rId3" Type="http://schemas.openxmlformats.org/officeDocument/2006/relationships/tags" Target="../tags/tag70.xml"/><Relationship Id="rId7" Type="http://schemas.openxmlformats.org/officeDocument/2006/relationships/slideLayout" Target="../slideLayouts/slideLayout13.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tags" Target="../tags/tag73.xml"/><Relationship Id="rId5" Type="http://schemas.openxmlformats.org/officeDocument/2006/relationships/tags" Target="../tags/tag72.xml"/><Relationship Id="rId4" Type="http://schemas.openxmlformats.org/officeDocument/2006/relationships/tags" Target="../tags/tag71.xml"/></Relationships>
</file>

<file path=ppt/slides/_rels/slide9.xml.rels><?xml version="1.0" encoding="UTF-8" standalone="yes"?>
<Relationships xmlns="http://schemas.openxmlformats.org/package/2006/relationships"><Relationship Id="rId8" Type="http://schemas.openxmlformats.org/officeDocument/2006/relationships/notesSlide" Target="../notesSlides/notesSlide9.xml"/><Relationship Id="rId3" Type="http://schemas.openxmlformats.org/officeDocument/2006/relationships/tags" Target="../tags/tag76.xml"/><Relationship Id="rId7" Type="http://schemas.openxmlformats.org/officeDocument/2006/relationships/slideLayout" Target="../slideLayouts/slideLayout13.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tags" Target="../tags/tag79.xml"/><Relationship Id="rId5" Type="http://schemas.openxmlformats.org/officeDocument/2006/relationships/tags" Target="../tags/tag78.xml"/><Relationship Id="rId4" Type="http://schemas.openxmlformats.org/officeDocument/2006/relationships/tags" Target="../tags/tag7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0 Resim" descr="sau_logo.wmf"/>
          <p:cNvPicPr/>
          <p:nvPr/>
        </p:nvPicPr>
        <p:blipFill>
          <a:blip r:embed="rId8"/>
          <a:stretch>
            <a:fillRect/>
          </a:stretch>
        </p:blipFill>
        <p:spPr>
          <a:xfrm>
            <a:off x="189107" y="4572000"/>
            <a:ext cx="8765785" cy="2188205"/>
          </a:xfrm>
          <a:prstGeom prst="rect">
            <a:avLst/>
          </a:prstGeom>
          <a:noFill/>
          <a:ln>
            <a:noFill/>
          </a:ln>
        </p:spPr>
      </p:pic>
      <p:sp>
        <p:nvSpPr>
          <p:cNvPr id="7" name="Dikdörtgen 6"/>
          <p:cNvSpPr/>
          <p:nvPr>
            <p:custDataLst>
              <p:tags r:id="rId1"/>
            </p:custDataLst>
          </p:nvPr>
        </p:nvSpPr>
        <p:spPr>
          <a:xfrm>
            <a:off x="0" y="188640"/>
            <a:ext cx="8954892" cy="3926160"/>
          </a:xfrm>
          <a:prstGeom prst="rect">
            <a:avLst/>
          </a:prstGeom>
          <a:solidFill>
            <a:schemeClr val="tx2">
              <a:lumMod val="7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Alt Başlık 2"/>
          <p:cNvSpPr>
            <a:spLocks noGrp="1"/>
          </p:cNvSpPr>
          <p:nvPr>
            <p:ph type="subTitle" idx="1"/>
            <p:custDataLst>
              <p:tags r:id="rId2"/>
            </p:custDataLst>
          </p:nvPr>
        </p:nvSpPr>
        <p:spPr>
          <a:xfrm>
            <a:off x="971600" y="4305300"/>
            <a:ext cx="7200800" cy="2292052"/>
          </a:xfrm>
        </p:spPr>
        <p:txBody>
          <a:bodyPr>
            <a:normAutofit/>
          </a:bodyPr>
          <a:lstStyle/>
          <a:p>
            <a:pPr algn="ctr">
              <a:spcBef>
                <a:spcPts val="0"/>
              </a:spcBef>
              <a:spcAft>
                <a:spcPts val="0"/>
              </a:spcAft>
            </a:pPr>
            <a:r>
              <a:rPr lang="tr-TR" sz="8800" dirty="0" smtClean="0">
                <a:solidFill>
                  <a:srgbClr val="002060"/>
                </a:solidFill>
              </a:rPr>
              <a:t>ERSİN UMDU</a:t>
            </a:r>
          </a:p>
          <a:p>
            <a:pPr algn="ctr">
              <a:spcBef>
                <a:spcPts val="0"/>
              </a:spcBef>
              <a:spcAft>
                <a:spcPts val="0"/>
              </a:spcAft>
            </a:pPr>
            <a:r>
              <a:rPr lang="tr-TR" sz="1800" b="1" dirty="0" smtClean="0">
                <a:solidFill>
                  <a:srgbClr val="002060"/>
                </a:solidFill>
                <a:effectLst>
                  <a:outerShdw blurRad="38100" dist="38100" dir="2700000" algn="tl">
                    <a:srgbClr val="000000">
                      <a:alpha val="43137"/>
                    </a:srgbClr>
                  </a:outerShdw>
                </a:effectLst>
              </a:rPr>
              <a:t>SGK MÜFETTİŞİ/E. İSTANBUL İL MÜDÜR YARD.</a:t>
            </a:r>
          </a:p>
          <a:p>
            <a:pPr algn="ctr">
              <a:spcBef>
                <a:spcPts val="0"/>
              </a:spcBef>
              <a:spcAft>
                <a:spcPts val="0"/>
              </a:spcAft>
            </a:pPr>
            <a:r>
              <a:rPr lang="tr-TR" sz="1800" b="1" dirty="0" smtClean="0">
                <a:solidFill>
                  <a:srgbClr val="002060"/>
                </a:solidFill>
                <a:effectLst>
                  <a:outerShdw blurRad="38100" dist="38100" dir="2700000" algn="tl">
                    <a:srgbClr val="000000">
                      <a:alpha val="43137"/>
                    </a:srgbClr>
                  </a:outerShdw>
                </a:effectLst>
              </a:rPr>
              <a:t>İŞ VE SOSYAL GÜVENLİK UZMANI</a:t>
            </a:r>
          </a:p>
          <a:p>
            <a:pPr algn="ctr">
              <a:spcBef>
                <a:spcPts val="0"/>
              </a:spcBef>
              <a:spcAft>
                <a:spcPts val="0"/>
              </a:spcAft>
            </a:pPr>
            <a:endParaRPr lang="tr-TR" sz="1800" dirty="0">
              <a:solidFill>
                <a:srgbClr val="002060"/>
              </a:solidFill>
            </a:endParaRPr>
          </a:p>
        </p:txBody>
      </p:sp>
      <p:sp>
        <p:nvSpPr>
          <p:cNvPr id="2" name="Başlık 1"/>
          <p:cNvSpPr>
            <a:spLocks noGrp="1"/>
          </p:cNvSpPr>
          <p:nvPr>
            <p:ph type="ctrTitle"/>
            <p:custDataLst>
              <p:tags r:id="rId3"/>
            </p:custDataLst>
          </p:nvPr>
        </p:nvSpPr>
        <p:spPr>
          <a:xfrm>
            <a:off x="-94554" y="260648"/>
            <a:ext cx="9144000" cy="3841452"/>
          </a:xfrm>
          <a:effectLst/>
        </p:spPr>
        <p:txBody>
          <a:bodyPr/>
          <a:lstStyle/>
          <a:p>
            <a:pPr marL="182880" indent="0" algn="ctr">
              <a:buNone/>
            </a:pPr>
            <a:r>
              <a:rPr lang="tr-TR" sz="6000" dirty="0" smtClean="0">
                <a:solidFill>
                  <a:srgbClr val="FF0000"/>
                </a:solidFill>
                <a:effectLst/>
              </a:rPr>
              <a:t>İŞ SÖZLEŞMELERİNİN FESHİ </a:t>
            </a:r>
            <a:r>
              <a:rPr lang="tr-TR" sz="6000" dirty="0">
                <a:solidFill>
                  <a:srgbClr val="FF0000"/>
                </a:solidFill>
                <a:effectLst/>
              </a:rPr>
              <a:t/>
            </a:r>
            <a:br>
              <a:rPr lang="tr-TR" sz="6000" dirty="0">
                <a:solidFill>
                  <a:srgbClr val="FF0000"/>
                </a:solidFill>
                <a:effectLst/>
              </a:rPr>
            </a:br>
            <a:r>
              <a:rPr lang="tr-TR" sz="6000" dirty="0" smtClean="0">
                <a:solidFill>
                  <a:srgbClr val="FF0000"/>
                </a:solidFill>
                <a:effectLst/>
              </a:rPr>
              <a:t>VE </a:t>
            </a:r>
            <a:br>
              <a:rPr lang="tr-TR" sz="6000" dirty="0" smtClean="0">
                <a:solidFill>
                  <a:srgbClr val="FF0000"/>
                </a:solidFill>
                <a:effectLst/>
              </a:rPr>
            </a:br>
            <a:r>
              <a:rPr lang="tr-TR" sz="6000" dirty="0" smtClean="0">
                <a:solidFill>
                  <a:srgbClr val="FF0000"/>
                </a:solidFill>
                <a:effectLst/>
              </a:rPr>
              <a:t>İŞE İADE DAVASI</a:t>
            </a:r>
            <a:r>
              <a:rPr lang="tr-TR" dirty="0">
                <a:solidFill>
                  <a:srgbClr val="FF0000"/>
                </a:solidFill>
                <a:effectLst/>
              </a:rPr>
              <a:t/>
            </a:r>
            <a:br>
              <a:rPr lang="tr-TR" dirty="0">
                <a:solidFill>
                  <a:srgbClr val="FF0000"/>
                </a:solidFill>
                <a:effectLst/>
              </a:rPr>
            </a:br>
            <a:r>
              <a:rPr lang="tr-TR" dirty="0">
                <a:solidFill>
                  <a:srgbClr val="FF0000"/>
                </a:solidFill>
                <a:effectLst/>
              </a:rPr>
              <a:t/>
            </a:r>
            <a:br>
              <a:rPr lang="tr-TR" dirty="0">
                <a:solidFill>
                  <a:srgbClr val="FF0000"/>
                </a:solidFill>
                <a:effectLst/>
              </a:rPr>
            </a:br>
            <a:endParaRPr lang="tr-TR" dirty="0">
              <a:solidFill>
                <a:srgbClr val="FF0000"/>
              </a:solidFill>
              <a:effectLst/>
            </a:endParaRPr>
          </a:p>
        </p:txBody>
      </p:sp>
      <p:sp>
        <p:nvSpPr>
          <p:cNvPr id="8" name="Dikdörtgen 7"/>
          <p:cNvSpPr/>
          <p:nvPr>
            <p:custDataLst>
              <p:tags r:id="rId4"/>
            </p:custDataLst>
          </p:nvPr>
        </p:nvSpPr>
        <p:spPr>
          <a:xfrm>
            <a:off x="-1" y="4114800"/>
            <a:ext cx="8771360" cy="381000"/>
          </a:xfrm>
          <a:prstGeom prst="rect">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Alt Başlık 2"/>
          <p:cNvSpPr txBox="1">
            <a:spLocks/>
          </p:cNvSpPr>
          <p:nvPr>
            <p:custDataLst>
              <p:tags r:id="rId5"/>
            </p:custDataLst>
          </p:nvPr>
        </p:nvSpPr>
        <p:spPr>
          <a:xfrm>
            <a:off x="2584802" y="6353805"/>
            <a:ext cx="3974393" cy="419100"/>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ts val="0"/>
              </a:spcBef>
            </a:pPr>
            <a:r>
              <a:rPr lang="tr-TR" sz="2400" b="1" i="1" dirty="0">
                <a:solidFill>
                  <a:srgbClr val="FF0000"/>
                </a:solidFill>
              </a:rPr>
              <a:t>e</a:t>
            </a:r>
            <a:r>
              <a:rPr lang="tr-TR" sz="2400" b="1" i="1" dirty="0" smtClean="0">
                <a:solidFill>
                  <a:srgbClr val="FF0000"/>
                </a:solidFill>
              </a:rPr>
              <a:t>rsinumdu@gmail.com</a:t>
            </a:r>
            <a:endParaRPr lang="tr-TR" sz="2400" b="1" i="1" dirty="0">
              <a:solidFill>
                <a:srgbClr val="FF0000"/>
              </a:solidFill>
            </a:endParaRPr>
          </a:p>
        </p:txBody>
      </p:sp>
    </p:spTree>
    <p:extLst>
      <p:ext uri="{BB962C8B-B14F-4D97-AF65-F5344CB8AC3E}">
        <p14:creationId xmlns:p14="http://schemas.microsoft.com/office/powerpoint/2010/main" val="102400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381014" y="279769"/>
            <a:ext cx="8229600" cy="457600"/>
          </a:xfrm>
          <a:solidFill>
            <a:schemeClr val="tx2">
              <a:lumMod val="75000"/>
            </a:schemeClr>
          </a:solidFill>
        </p:spPr>
        <p:txBody>
          <a:bodyPr>
            <a:normAutofit fontScale="90000"/>
          </a:bodyPr>
          <a:lstStyle/>
          <a:p>
            <a:r>
              <a:rPr lang="tr-TR" sz="2800" b="1" spc="50" dirty="0" smtClean="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rPr>
              <a:t>YENİ İŞ ARAMA İZNİ</a:t>
            </a:r>
            <a:endParaRPr lang="tr-TR" sz="28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10</a:t>
            </a:fld>
            <a:endParaRPr lang="tr-TR"/>
          </a:p>
        </p:txBody>
      </p:sp>
      <p:sp>
        <p:nvSpPr>
          <p:cNvPr id="7" name="Metin kutusu 6"/>
          <p:cNvSpPr txBox="1"/>
          <p:nvPr>
            <p:custDataLst>
              <p:tags r:id="rId3"/>
            </p:custDataLst>
          </p:nvPr>
        </p:nvSpPr>
        <p:spPr>
          <a:xfrm>
            <a:off x="202868" y="1052736"/>
            <a:ext cx="8761620" cy="5632311"/>
          </a:xfrm>
          <a:prstGeom prst="rect">
            <a:avLst/>
          </a:prstGeom>
          <a:noFill/>
        </p:spPr>
        <p:txBody>
          <a:bodyPr wrap="square" rtlCol="0">
            <a:spAutoFit/>
          </a:bodyPr>
          <a:lstStyle/>
          <a:p>
            <a:pPr marL="342900" indent="-342900">
              <a:buFont typeface="Arial" pitchFamily="34" charset="0"/>
              <a:buChar char="•"/>
            </a:pPr>
            <a:r>
              <a:rPr lang="tr-TR" sz="2400" dirty="0"/>
              <a:t>Bildirim süreleri içinde işveren, işçiye yeni bir iş bulması için gerekli olan iş arama iznini iş saatleri içinde ve ücret kesintisi yapmadan vermeye mecburdur. </a:t>
            </a:r>
            <a:endParaRPr lang="tr-TR" sz="2400" dirty="0" smtClean="0"/>
          </a:p>
          <a:p>
            <a:pPr marL="342900" indent="-342900">
              <a:buFont typeface="Arial" pitchFamily="34" charset="0"/>
              <a:buChar char="•"/>
            </a:pPr>
            <a:r>
              <a:rPr lang="tr-TR" sz="2400" dirty="0" smtClean="0"/>
              <a:t>İş </a:t>
            </a:r>
            <a:r>
              <a:rPr lang="tr-TR" sz="2400" dirty="0"/>
              <a:t>arama izninin süresi günde iki saatten az olamaz ve işçi isterse iş arama izin saatlerini birleştirerek toplu kullanabilir. </a:t>
            </a:r>
            <a:endParaRPr lang="tr-TR" sz="2400" dirty="0" smtClean="0"/>
          </a:p>
          <a:p>
            <a:pPr marL="342900" indent="-342900">
              <a:buFont typeface="Arial" pitchFamily="34" charset="0"/>
              <a:buChar char="•"/>
            </a:pPr>
            <a:r>
              <a:rPr lang="tr-TR" sz="2400" dirty="0" smtClean="0"/>
              <a:t>Ancak </a:t>
            </a:r>
            <a:r>
              <a:rPr lang="tr-TR" sz="2400" dirty="0"/>
              <a:t>iş arama iznini toplu kullanmak isteyen işçi, bunu işten ayrılacağı günden evvelki günlere rastlatmak ve bu durumu işverene bildirmek </a:t>
            </a:r>
            <a:r>
              <a:rPr lang="tr-TR" sz="2400" dirty="0" smtClean="0"/>
              <a:t>zorundadır.</a:t>
            </a:r>
          </a:p>
          <a:p>
            <a:pPr marL="342900" indent="-342900">
              <a:buFont typeface="Arial" pitchFamily="34" charset="0"/>
              <a:buChar char="•"/>
            </a:pPr>
            <a:r>
              <a:rPr lang="tr-TR" sz="2400" dirty="0" smtClean="0"/>
              <a:t>İşveren </a:t>
            </a:r>
            <a:r>
              <a:rPr lang="tr-TR" sz="2400" dirty="0"/>
              <a:t>yeni iş arama iznini vermez veya eksik kullandırırsa o süreye ilişkin ücret işçiye </a:t>
            </a:r>
            <a:r>
              <a:rPr lang="tr-TR" sz="2400" dirty="0" smtClean="0"/>
              <a:t>ödenir.</a:t>
            </a:r>
          </a:p>
          <a:p>
            <a:pPr marL="342900" indent="-342900">
              <a:buFont typeface="Arial" pitchFamily="34" charset="0"/>
              <a:buChar char="•"/>
            </a:pPr>
            <a:r>
              <a:rPr lang="tr-TR" sz="2400" dirty="0" smtClean="0"/>
              <a:t>İşveren</a:t>
            </a:r>
            <a:r>
              <a:rPr lang="tr-TR" sz="2400" dirty="0"/>
              <a:t>, iş arama izni esnasında işçiyi çalıştırır ise işçinin izin kullanarak bir çalışma karşılığı olmaksızın alacağı ücrete ilaveten, çalıştırdığı sürenin ücretini yüzde yüz zamlı öder</a:t>
            </a:r>
            <a:r>
              <a:rPr lang="tr-TR" sz="2400" dirty="0" smtClean="0"/>
              <a:t>.</a:t>
            </a:r>
          </a:p>
          <a:p>
            <a:pPr marL="342900" indent="-342900">
              <a:buFont typeface="Arial" pitchFamily="34" charset="0"/>
              <a:buChar char="•"/>
            </a:pPr>
            <a:r>
              <a:rPr lang="tr-TR" sz="2400" dirty="0" smtClean="0"/>
              <a:t>İş arama izni süresinde işçi kullanmadığı yıllık izinlerini kullanabilir.</a:t>
            </a:r>
            <a:endParaRPr lang="tr-TR" sz="2400" dirty="0"/>
          </a:p>
          <a:p>
            <a:pPr marL="342900" indent="-342900">
              <a:buFont typeface="Wingdings" pitchFamily="2" charset="2"/>
              <a:buChar char="v"/>
            </a:pPr>
            <a:endParaRPr lang="tr-TR" sz="2400" dirty="0"/>
          </a:p>
        </p:txBody>
      </p:sp>
      <p:sp>
        <p:nvSpPr>
          <p:cNvPr id="3" name="Dikdörtgen 2"/>
          <p:cNvSpPr/>
          <p:nvPr/>
        </p:nvSpPr>
        <p:spPr>
          <a:xfrm>
            <a:off x="3268243" y="-62580"/>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243420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457200"/>
            <a:ext cx="8229600" cy="451520"/>
          </a:xfrm>
          <a:solidFill>
            <a:schemeClr val="tx2">
              <a:lumMod val="75000"/>
            </a:schemeClr>
          </a:solidFill>
        </p:spPr>
        <p:txBody>
          <a:bodyPr>
            <a:noAutofit/>
          </a:bodyPr>
          <a:lstStyle/>
          <a:p>
            <a:r>
              <a:rPr lang="tr-TR" sz="2800" b="1" dirty="0" smtClean="0">
                <a:solidFill>
                  <a:schemeClr val="bg1"/>
                </a:solidFill>
              </a:rPr>
              <a:t>SÜRESİZ (DERHAL) FESİH</a:t>
            </a:r>
            <a:endParaRPr lang="tr-TR" sz="2800" dirty="0">
              <a:solidFill>
                <a:schemeClr val="bg1"/>
              </a:solidFill>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11</a:t>
            </a:fld>
            <a:endParaRPr lang="tr-TR"/>
          </a:p>
        </p:txBody>
      </p:sp>
      <p:sp>
        <p:nvSpPr>
          <p:cNvPr id="7" name="Metin kutusu 6"/>
          <p:cNvSpPr txBox="1"/>
          <p:nvPr>
            <p:custDataLst>
              <p:tags r:id="rId3"/>
            </p:custDataLst>
          </p:nvPr>
        </p:nvSpPr>
        <p:spPr>
          <a:xfrm>
            <a:off x="202868" y="1124744"/>
            <a:ext cx="8689611" cy="5632311"/>
          </a:xfrm>
          <a:prstGeom prst="rect">
            <a:avLst/>
          </a:prstGeom>
          <a:noFill/>
        </p:spPr>
        <p:txBody>
          <a:bodyPr wrap="square" rtlCol="0">
            <a:spAutoFit/>
          </a:bodyPr>
          <a:lstStyle/>
          <a:p>
            <a:pPr marL="342900" indent="-342900">
              <a:buFont typeface="Arial" pitchFamily="34" charset="0"/>
              <a:buChar char="•"/>
            </a:pPr>
            <a:r>
              <a:rPr lang="tr-TR" sz="2000" dirty="0"/>
              <a:t>Süreli (Bildirimli) </a:t>
            </a:r>
            <a:r>
              <a:rPr lang="tr-TR" sz="2000" dirty="0" err="1"/>
              <a:t>fesih’te</a:t>
            </a:r>
            <a:r>
              <a:rPr lang="tr-TR" sz="2000" dirty="0"/>
              <a:t> bildirim şartları işçi ve işveren için ortak belirlenirken, süresiz (derhal) fesihte ise haklı fesih halleri işçi için ayrı işveren için ayrı belirlenmiştir. </a:t>
            </a:r>
            <a:endParaRPr lang="tr-TR" sz="2000" dirty="0" smtClean="0"/>
          </a:p>
          <a:p>
            <a:pPr marL="342900" indent="-342900">
              <a:buFont typeface="Arial" pitchFamily="34" charset="0"/>
              <a:buChar char="•"/>
            </a:pPr>
            <a:r>
              <a:rPr lang="tr-TR" sz="2000" dirty="0" smtClean="0"/>
              <a:t>İş  </a:t>
            </a:r>
            <a:r>
              <a:rPr lang="tr-TR" sz="2000" dirty="0"/>
              <a:t>sözleşmesinin  işveren  ve  işçi  tarafından  bildirimsiz  feshinde    uygulanma   süresi   4857   sayılı   İş  Yasası’nın   26. maddesinde  düzenlenmiştir. Buna  göre,  “ahlak ve iyi  niyet  kurallarına  uymayan  hallere”  dayanarak  sözleşmenin   işveren   veya  işçi   taraftan   feshinin,    taraflardan    birinin   bu   çeşit   davranışlarda   bulunduğunu   diğer  tarafın öğrendiği  günden  başlayarak  altı iş günü  geçtikten ve  her  halde fiilin  gerçekleşmesinden  itibaren bir yıl  içinde  kullanılması  gerekmektedir. Ancak işçinin olayda maddi çıkar sağlaması halinde bir yıllık süre  uygulanmamaktadır. Zimmete  para  geçirilmesi,  sahtecilik   yapılması, rüşvet  alınması  vb.  durumlar   “işçinin  çıkar  sağladığı  durumlar” olarak    </a:t>
            </a:r>
            <a:r>
              <a:rPr lang="tr-TR" sz="2000" dirty="0" smtClean="0"/>
              <a:t>değerlendirilmektedir.</a:t>
            </a:r>
          </a:p>
          <a:p>
            <a:pPr marL="342900" indent="-342900">
              <a:buFont typeface="Arial" pitchFamily="34" charset="0"/>
              <a:buChar char="•"/>
            </a:pPr>
            <a:r>
              <a:rPr lang="tr-TR" sz="2000" dirty="0" smtClean="0"/>
              <a:t>İş  </a:t>
            </a:r>
            <a:r>
              <a:rPr lang="tr-TR" sz="2000" dirty="0"/>
              <a:t>sözleşmesinin   bildirimiz  feshinde  süre,  sadece  ahlak  ve  iyi niyet  kurallarına  uymayan  durumlar   nedeniyle   yapılan  fesihler  için   uygulanmaktadır. Bu  anlamda  örneğin  sağlık,  göz  altına   alınma    veya   tutukluluk    gibi    bildirimsiz    fesih    nedenlerine    dayalı  fesihlerde   böyle   bir   süre   söz   konusu   değildir. </a:t>
            </a:r>
          </a:p>
        </p:txBody>
      </p:sp>
      <p:sp>
        <p:nvSpPr>
          <p:cNvPr id="3" name="Dikdörtgen 2"/>
          <p:cNvSpPr/>
          <p:nvPr/>
        </p:nvSpPr>
        <p:spPr>
          <a:xfrm>
            <a:off x="3131840" y="-64436"/>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353203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307104"/>
            <a:ext cx="8229600" cy="533400"/>
          </a:xfrm>
          <a:solidFill>
            <a:schemeClr val="tx2">
              <a:lumMod val="75000"/>
            </a:schemeClr>
          </a:solidFill>
        </p:spPr>
        <p:txBody>
          <a:bodyPr>
            <a:normAutofit/>
          </a:bodyPr>
          <a:lstStyle/>
          <a:p>
            <a:r>
              <a:rPr lang="tr-TR" sz="2800" b="1" dirty="0" smtClean="0">
                <a:solidFill>
                  <a:schemeClr val="bg1"/>
                </a:solidFill>
              </a:rPr>
              <a:t>İŞVERENİN </a:t>
            </a:r>
            <a:r>
              <a:rPr lang="tr-TR" sz="2800" b="1" dirty="0">
                <a:solidFill>
                  <a:schemeClr val="bg1"/>
                </a:solidFill>
              </a:rPr>
              <a:t>HAKLI NEDENLE DERHAL FESİH HAKKI</a:t>
            </a:r>
            <a:endParaRPr lang="tr-TR" sz="28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12</a:t>
            </a:fld>
            <a:endParaRPr lang="tr-TR"/>
          </a:p>
        </p:txBody>
      </p:sp>
      <p:sp>
        <p:nvSpPr>
          <p:cNvPr id="7" name="Metin kutusu 6"/>
          <p:cNvSpPr txBox="1"/>
          <p:nvPr>
            <p:custDataLst>
              <p:tags r:id="rId3"/>
            </p:custDataLst>
          </p:nvPr>
        </p:nvSpPr>
        <p:spPr>
          <a:xfrm>
            <a:off x="202868" y="980728"/>
            <a:ext cx="8761620" cy="5016758"/>
          </a:xfrm>
          <a:prstGeom prst="rect">
            <a:avLst/>
          </a:prstGeom>
          <a:noFill/>
        </p:spPr>
        <p:txBody>
          <a:bodyPr wrap="square" rtlCol="0">
            <a:spAutoFit/>
          </a:bodyPr>
          <a:lstStyle/>
          <a:p>
            <a:r>
              <a:rPr lang="tr-TR" sz="2000" dirty="0" smtClean="0"/>
              <a:t>İş </a:t>
            </a:r>
            <a:r>
              <a:rPr lang="tr-TR" sz="2000" dirty="0"/>
              <a:t>yasasının 25. maddesinde işveren tarafından haklı nedenle yapılacak derhal fesih gerekçeleri şunlardır;</a:t>
            </a:r>
          </a:p>
          <a:p>
            <a:r>
              <a:rPr lang="tr-TR" sz="2000" b="1" dirty="0"/>
              <a:t>I- Sağlık sebepleri</a:t>
            </a:r>
            <a:r>
              <a:rPr lang="tr-TR" sz="2000" dirty="0"/>
              <a:t>:</a:t>
            </a:r>
          </a:p>
          <a:p>
            <a:pPr marL="342900" lvl="0" indent="-342900">
              <a:buFont typeface="Wingdings" pitchFamily="2" charset="2"/>
              <a:buChar char="§"/>
            </a:pPr>
            <a:r>
              <a:rPr lang="tr-TR" sz="2000" dirty="0"/>
              <a:t>İşçinin kendi kastından veya derli toplu olmayan yaşayışından yahut içkiye düşkünlüğünden doğacak bir hastalığa veya sakatlığa uğraması halinde, bu sebeple doğacak devamsızlığın ardı ardına üç iş günü veya bir ayda beş iş gününden fazla sürmesi. </a:t>
            </a:r>
          </a:p>
          <a:p>
            <a:pPr marL="342900" lvl="0" indent="-342900">
              <a:buFont typeface="Wingdings" pitchFamily="2" charset="2"/>
              <a:buChar char="§"/>
            </a:pPr>
            <a:r>
              <a:rPr lang="tr-TR" sz="2000" dirty="0"/>
              <a:t>İşçinin tutulduğu hastalığın tedavi edilemeyecek nitelikte olduğu ve işyerinde çalışmasında sakınca bulunduğunun Sağlık Kurulunca saptanması durumunda. </a:t>
            </a:r>
          </a:p>
          <a:p>
            <a:pPr marL="342900" indent="-342900">
              <a:buFont typeface="Wingdings" pitchFamily="2" charset="2"/>
              <a:buChar char="§"/>
            </a:pPr>
            <a:r>
              <a:rPr lang="tr-TR" sz="2000" dirty="0"/>
              <a:t>(a) alt bendinde sayılan sebepler dışında işçinin hastalık, kaza, doğum ve gebelik gibi hallerde işveren için iş sözleşmesini bildirimsiz fesih hakkı; belirtilen hallerin işçinin işyerindeki çalışma süresine göre 17 </a:t>
            </a:r>
            <a:r>
              <a:rPr lang="tr-TR" sz="2000" dirty="0" err="1"/>
              <a:t>nci</a:t>
            </a:r>
            <a:r>
              <a:rPr lang="tr-TR" sz="2000" dirty="0"/>
              <a:t> (ihbar süreleri) maddedeki bildirim sürelerini altı hafta aşmasından sonra doğar. Doğum ve gebelik hallerinde bu süre 74 üncü maddedeki sürenin bitiminde başlar. Ancak işçinin iş sözleşmesinin askıda kalması nedeniyle işine gidemediği süreler için ücret işlemez. </a:t>
            </a:r>
          </a:p>
        </p:txBody>
      </p:sp>
      <p:sp>
        <p:nvSpPr>
          <p:cNvPr id="3" name="Dikdörtgen 2"/>
          <p:cNvSpPr/>
          <p:nvPr/>
        </p:nvSpPr>
        <p:spPr>
          <a:xfrm>
            <a:off x="3268243" y="-75052"/>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2954550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107504" y="235720"/>
            <a:ext cx="8856984" cy="435295"/>
          </a:xfrm>
          <a:solidFill>
            <a:schemeClr val="tx2">
              <a:lumMod val="75000"/>
            </a:schemeClr>
          </a:solidFill>
        </p:spPr>
        <p:txBody>
          <a:bodyPr>
            <a:normAutofit fontScale="90000"/>
          </a:bodyPr>
          <a:lstStyle/>
          <a:p>
            <a:r>
              <a:rPr lang="tr-TR" sz="2800" b="1" dirty="0">
                <a:solidFill>
                  <a:schemeClr val="bg1"/>
                </a:solidFill>
              </a:rPr>
              <a:t>İŞVERENİN HAKLI NEDENLE DERHAL FESİH HAKKI</a:t>
            </a:r>
            <a:endParaRPr lang="tr-TR" sz="28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13</a:t>
            </a:fld>
            <a:endParaRPr lang="tr-TR"/>
          </a:p>
        </p:txBody>
      </p:sp>
      <p:sp>
        <p:nvSpPr>
          <p:cNvPr id="7" name="Metin kutusu 6"/>
          <p:cNvSpPr txBox="1"/>
          <p:nvPr>
            <p:custDataLst>
              <p:tags r:id="rId3"/>
            </p:custDataLst>
          </p:nvPr>
        </p:nvSpPr>
        <p:spPr>
          <a:xfrm>
            <a:off x="37869" y="671015"/>
            <a:ext cx="9119277" cy="6247864"/>
          </a:xfrm>
          <a:prstGeom prst="rect">
            <a:avLst/>
          </a:prstGeom>
          <a:noFill/>
        </p:spPr>
        <p:txBody>
          <a:bodyPr wrap="square" rtlCol="0">
            <a:spAutoFit/>
          </a:bodyPr>
          <a:lstStyle/>
          <a:p>
            <a:r>
              <a:rPr lang="tr-TR" sz="2000" b="1" dirty="0" smtClean="0"/>
              <a:t>II- Ahlak ve iyi niyet kurallarına uymayan haller ve benzerleri:</a:t>
            </a:r>
            <a:endParaRPr lang="tr-TR" sz="2000" dirty="0" smtClean="0"/>
          </a:p>
          <a:p>
            <a:pPr marL="342900" lvl="0" indent="-342900">
              <a:buFont typeface="Wingdings" pitchFamily="2" charset="2"/>
              <a:buChar char="§"/>
            </a:pPr>
            <a:r>
              <a:rPr lang="tr-TR" sz="2000" dirty="0" smtClean="0"/>
              <a:t>İş </a:t>
            </a:r>
            <a:r>
              <a:rPr lang="tr-TR" sz="2000" dirty="0"/>
              <a:t>sözleşmesi yapıldığı sırada bu sözleşmenin esaslı noktalarından biri için gerekli vasıflar </a:t>
            </a:r>
            <a:r>
              <a:rPr lang="tr-TR" sz="2000" dirty="0" smtClean="0"/>
              <a:t>kendisinde </a:t>
            </a:r>
            <a:r>
              <a:rPr lang="tr-TR" sz="2000" dirty="0"/>
              <a:t>bulunmadığı halde bunların kendisinde bulunduğunu ileri sürerek, yahut gerçeğe uygun olmayan bilgiler </a:t>
            </a:r>
            <a:r>
              <a:rPr lang="tr-TR" sz="2000" dirty="0" smtClean="0"/>
              <a:t>işçinin </a:t>
            </a:r>
            <a:r>
              <a:rPr lang="tr-TR" sz="2000" dirty="0"/>
              <a:t>işvereni yanıltması. </a:t>
            </a:r>
          </a:p>
          <a:p>
            <a:pPr marL="342900" lvl="0" indent="-342900">
              <a:buFont typeface="Wingdings" pitchFamily="2" charset="2"/>
              <a:buChar char="§"/>
            </a:pPr>
            <a:r>
              <a:rPr lang="tr-TR" sz="2000" dirty="0"/>
              <a:t>İşçinin, işveren yahut bunların aile üyelerinden birinin şeref ve namusuna dokunacak sözler </a:t>
            </a:r>
            <a:r>
              <a:rPr lang="tr-TR" sz="2000" dirty="0" err="1"/>
              <a:t>sarfetmesi</a:t>
            </a:r>
            <a:r>
              <a:rPr lang="tr-TR" sz="2000" dirty="0"/>
              <a:t> veya davranışlarda bulunması, yahut işveren hakkında şeref ve haysiyet kırıcı asılsız ihbar ve </a:t>
            </a:r>
            <a:r>
              <a:rPr lang="tr-TR" sz="2000" dirty="0" err="1"/>
              <a:t>isnadlarda</a:t>
            </a:r>
            <a:r>
              <a:rPr lang="tr-TR" sz="2000" dirty="0"/>
              <a:t> bulunması. </a:t>
            </a:r>
          </a:p>
          <a:p>
            <a:pPr marL="342900" lvl="0" indent="-342900">
              <a:buFont typeface="Wingdings" pitchFamily="2" charset="2"/>
              <a:buChar char="§"/>
            </a:pPr>
            <a:r>
              <a:rPr lang="tr-TR" sz="2000" dirty="0"/>
              <a:t>İşçinin işverenin başka bir işçisine cinsel tacizde bulunması. </a:t>
            </a:r>
          </a:p>
          <a:p>
            <a:pPr marL="342900" lvl="0" indent="-342900">
              <a:buFont typeface="Wingdings" pitchFamily="2" charset="2"/>
              <a:buChar char="§"/>
            </a:pPr>
            <a:r>
              <a:rPr lang="tr-TR" sz="2000" dirty="0"/>
              <a:t>İşçinin işverene yahut onun ailesi üyelerinden birine yahut işverenin başka işçisine sataşması veya </a:t>
            </a:r>
            <a:r>
              <a:rPr lang="tr-TR" sz="2000" dirty="0" smtClean="0"/>
              <a:t>84. maddeye (İÇKİ-UYUŞTURUCU) </a:t>
            </a:r>
            <a:r>
              <a:rPr lang="tr-TR" sz="2000" dirty="0"/>
              <a:t>aykırı hareket etmesi. </a:t>
            </a:r>
          </a:p>
          <a:p>
            <a:pPr marL="342900" lvl="0" indent="-342900">
              <a:buFont typeface="Wingdings" pitchFamily="2" charset="2"/>
              <a:buChar char="§"/>
            </a:pPr>
            <a:r>
              <a:rPr lang="tr-TR" sz="2000" dirty="0"/>
              <a:t>İşçinin, işverenin güvenini kötüye kullanmak, hırsızlık yapmak, işverenin meslek sırlarını ortaya atmak gibi </a:t>
            </a:r>
            <a:r>
              <a:rPr lang="tr-TR" sz="2000" dirty="0" smtClean="0"/>
              <a:t>doğruluk, bağlılığa </a:t>
            </a:r>
            <a:r>
              <a:rPr lang="tr-TR" sz="2000" dirty="0"/>
              <a:t>uymayan davranışlarda bulunması. </a:t>
            </a:r>
          </a:p>
          <a:p>
            <a:pPr marL="342900" lvl="0" indent="-342900">
              <a:buFont typeface="Wingdings" pitchFamily="2" charset="2"/>
              <a:buChar char="§"/>
            </a:pPr>
            <a:r>
              <a:rPr lang="tr-TR" sz="2000" dirty="0"/>
              <a:t>İşçinin, işyerinde, 7</a:t>
            </a:r>
            <a:r>
              <a:rPr lang="tr-TR" sz="2000" dirty="0" smtClean="0"/>
              <a:t>günden </a:t>
            </a:r>
            <a:r>
              <a:rPr lang="tr-TR" sz="2000" dirty="0"/>
              <a:t>fazla hapisle </a:t>
            </a:r>
            <a:r>
              <a:rPr lang="tr-TR" sz="2000" dirty="0" smtClean="0"/>
              <a:t>ve cezası </a:t>
            </a:r>
            <a:r>
              <a:rPr lang="tr-TR" sz="2000" dirty="0"/>
              <a:t>ertelenmeyen bir suç işlemesi. </a:t>
            </a:r>
          </a:p>
          <a:p>
            <a:pPr marL="342900" lvl="0" indent="-342900">
              <a:buFont typeface="Wingdings" pitchFamily="2" charset="2"/>
              <a:buChar char="§"/>
            </a:pPr>
            <a:r>
              <a:rPr lang="tr-TR" sz="2000" dirty="0"/>
              <a:t>İşçinin işverenden izin almaksızın veya haklı bir sebebe dayanmaksızın ardı ardına iki işgünü veya bir ay içinde iki defa herhangi bir tatil gününden sonraki iş günü, yahut bir ayda üç işgünü işine devam etmemesi. </a:t>
            </a:r>
          </a:p>
          <a:p>
            <a:pPr marL="342900" lvl="0" indent="-342900">
              <a:buFont typeface="Wingdings" pitchFamily="2" charset="2"/>
              <a:buChar char="§"/>
            </a:pPr>
            <a:r>
              <a:rPr lang="tr-TR" sz="2000" dirty="0"/>
              <a:t>İşçinin </a:t>
            </a:r>
            <a:r>
              <a:rPr lang="tr-TR" sz="2000" dirty="0" smtClean="0"/>
              <a:t>görevleri </a:t>
            </a:r>
            <a:r>
              <a:rPr lang="tr-TR" sz="2000" dirty="0"/>
              <a:t>kendisine hatırlatıldığı halde yapmamakta ısrar etmesi. </a:t>
            </a:r>
          </a:p>
          <a:p>
            <a:pPr marL="342900" lvl="0" indent="-342900">
              <a:buFont typeface="Wingdings" pitchFamily="2" charset="2"/>
              <a:buChar char="§"/>
            </a:pPr>
            <a:r>
              <a:rPr lang="tr-TR" sz="2000" dirty="0"/>
              <a:t>İşçinin kendi isteği </a:t>
            </a:r>
            <a:r>
              <a:rPr lang="tr-TR" sz="2000" dirty="0" smtClean="0"/>
              <a:t>yüzünden </a:t>
            </a:r>
            <a:r>
              <a:rPr lang="tr-TR" sz="2000" dirty="0"/>
              <a:t>işin güvenliğini tehlikeye düşürmesi, işyerinin malı olan veya </a:t>
            </a:r>
            <a:r>
              <a:rPr lang="tr-TR" sz="2000" dirty="0" smtClean="0"/>
              <a:t>eli </a:t>
            </a:r>
            <a:r>
              <a:rPr lang="tr-TR" sz="2000" dirty="0"/>
              <a:t>altında bulunan makineleri, tesisatı </a:t>
            </a:r>
            <a:r>
              <a:rPr lang="tr-TR" sz="2000" dirty="0" smtClean="0"/>
              <a:t>vs. otuz </a:t>
            </a:r>
            <a:r>
              <a:rPr lang="tr-TR" sz="2000" dirty="0"/>
              <a:t>günlük ücretinin tutarıyla ödeyemeyecek derecede hasara ve kayba uğratması. </a:t>
            </a:r>
          </a:p>
        </p:txBody>
      </p:sp>
      <p:sp>
        <p:nvSpPr>
          <p:cNvPr id="3" name="Dikdörtgen 2"/>
          <p:cNvSpPr/>
          <p:nvPr/>
        </p:nvSpPr>
        <p:spPr>
          <a:xfrm>
            <a:off x="3268243" y="-45970"/>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2954550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504882" y="307064"/>
            <a:ext cx="8229600" cy="533400"/>
          </a:xfrm>
          <a:solidFill>
            <a:schemeClr val="tx2">
              <a:lumMod val="75000"/>
            </a:schemeClr>
          </a:solidFill>
        </p:spPr>
        <p:txBody>
          <a:bodyPr>
            <a:normAutofit/>
          </a:bodyPr>
          <a:lstStyle/>
          <a:p>
            <a:r>
              <a:rPr lang="tr-TR" sz="2800" b="1" dirty="0">
                <a:solidFill>
                  <a:schemeClr val="bg1"/>
                </a:solidFill>
              </a:rPr>
              <a:t>İŞVERENİN HAKLI NEDENLE DERHAL FESİH HAKKI</a:t>
            </a:r>
            <a:endParaRPr lang="tr-TR" sz="2800" dirty="0">
              <a:solidFill>
                <a:schemeClr val="bg1"/>
              </a:solidFill>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14</a:t>
            </a:fld>
            <a:endParaRPr lang="tr-TR"/>
          </a:p>
        </p:txBody>
      </p:sp>
      <p:sp>
        <p:nvSpPr>
          <p:cNvPr id="7" name="Metin kutusu 6"/>
          <p:cNvSpPr txBox="1"/>
          <p:nvPr>
            <p:custDataLst>
              <p:tags r:id="rId3"/>
            </p:custDataLst>
          </p:nvPr>
        </p:nvSpPr>
        <p:spPr>
          <a:xfrm>
            <a:off x="600341" y="1340768"/>
            <a:ext cx="8292139" cy="2677656"/>
          </a:xfrm>
          <a:prstGeom prst="rect">
            <a:avLst/>
          </a:prstGeom>
          <a:noFill/>
        </p:spPr>
        <p:txBody>
          <a:bodyPr wrap="square" rtlCol="0">
            <a:spAutoFit/>
          </a:bodyPr>
          <a:lstStyle/>
          <a:p>
            <a:r>
              <a:rPr lang="tr-TR" sz="2400" b="1" dirty="0"/>
              <a:t>III- Zorlayıcı sebepler: </a:t>
            </a:r>
            <a:endParaRPr lang="tr-TR" sz="2400" dirty="0"/>
          </a:p>
          <a:p>
            <a:r>
              <a:rPr lang="tr-TR" sz="2400" dirty="0"/>
              <a:t>İşçiyi işyerinde bir haftadan fazla süre ile çalışmaktan alıkoyan zorlayıcı bir sebebin ortaya çıkması</a:t>
            </a:r>
            <a:r>
              <a:rPr lang="tr-TR" sz="2400" dirty="0" smtClean="0"/>
              <a:t>.</a:t>
            </a:r>
          </a:p>
          <a:p>
            <a:endParaRPr lang="tr-TR" sz="2400" dirty="0"/>
          </a:p>
          <a:p>
            <a:r>
              <a:rPr lang="tr-TR" sz="2400" dirty="0"/>
              <a:t>IV- İşçinin gözaltına alınması veya </a:t>
            </a:r>
            <a:r>
              <a:rPr lang="tr-TR" sz="2400" dirty="0" smtClean="0"/>
              <a:t>tutuklanması halinde </a:t>
            </a:r>
            <a:r>
              <a:rPr lang="tr-TR" sz="2400" dirty="0"/>
              <a:t>devamsızlığın 17 </a:t>
            </a:r>
            <a:r>
              <a:rPr lang="tr-TR" sz="2400" dirty="0" err="1"/>
              <a:t>nci</a:t>
            </a:r>
            <a:r>
              <a:rPr lang="tr-TR" sz="2400" dirty="0"/>
              <a:t> maddedeki (ihbar süreleri)  bildirim süresini aşması.</a:t>
            </a:r>
          </a:p>
        </p:txBody>
      </p:sp>
      <p:sp>
        <p:nvSpPr>
          <p:cNvPr id="3" name="Dikdörtgen 2"/>
          <p:cNvSpPr/>
          <p:nvPr/>
        </p:nvSpPr>
        <p:spPr>
          <a:xfrm>
            <a:off x="3268243" y="-62268"/>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1890006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307104"/>
            <a:ext cx="8229600" cy="457600"/>
          </a:xfrm>
          <a:solidFill>
            <a:schemeClr val="tx2">
              <a:lumMod val="75000"/>
            </a:schemeClr>
          </a:solidFill>
        </p:spPr>
        <p:txBody>
          <a:bodyPr>
            <a:normAutofit fontScale="90000"/>
          </a:bodyPr>
          <a:lstStyle/>
          <a:p>
            <a:r>
              <a:rPr lang="tr-TR" sz="2800" b="1" spc="50" dirty="0" smtClean="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rPr>
              <a:t>İHBAR ÖNELİNDEKİ DERHAL FESİH HAKKI</a:t>
            </a:r>
            <a:endParaRPr lang="tr-TR" sz="28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15</a:t>
            </a:fld>
            <a:endParaRPr lang="tr-TR"/>
          </a:p>
        </p:txBody>
      </p:sp>
      <p:sp>
        <p:nvSpPr>
          <p:cNvPr id="7" name="Metin kutusu 6"/>
          <p:cNvSpPr txBox="1"/>
          <p:nvPr>
            <p:custDataLst>
              <p:tags r:id="rId3"/>
            </p:custDataLst>
          </p:nvPr>
        </p:nvSpPr>
        <p:spPr>
          <a:xfrm>
            <a:off x="202868" y="1052736"/>
            <a:ext cx="8761620" cy="4893647"/>
          </a:xfrm>
          <a:prstGeom prst="rect">
            <a:avLst/>
          </a:prstGeom>
          <a:noFill/>
        </p:spPr>
        <p:txBody>
          <a:bodyPr wrap="square" rtlCol="0">
            <a:spAutoFit/>
          </a:bodyPr>
          <a:lstStyle/>
          <a:p>
            <a:pPr marL="342900" indent="-342900">
              <a:buFont typeface="Arial" pitchFamily="34" charset="0"/>
              <a:buChar char="•"/>
            </a:pPr>
            <a:r>
              <a:rPr lang="tr-TR" sz="2400" dirty="0"/>
              <a:t>İhbar öneli içinde iş sözleşmesi ilişkisi eskisi gibi devam edeceği için, bu süre içinde hem işçi, hem de işveren başta iş görme ve ücret ödeme olmak üzere tüm yükümlülüklerini aynen yerine getirmek zorundadır. Feshi ihbar süresi içinde ortaya çıkabilecek herhangi bir borca aykırı hareket, iş sözleşmesinin haklı nedenle feshine yol açabilecektir. </a:t>
            </a:r>
          </a:p>
          <a:p>
            <a:pPr marL="342900" indent="-342900">
              <a:buFont typeface="Arial" pitchFamily="34" charset="0"/>
              <a:buChar char="•"/>
            </a:pPr>
            <a:r>
              <a:rPr lang="tr-TR" sz="2400" dirty="0" smtClean="0"/>
              <a:t>İş  </a:t>
            </a:r>
            <a:r>
              <a:rPr lang="tr-TR" sz="2400" dirty="0"/>
              <a:t>Yasası’nın 17. maddesi uyarınca iş sözleşmesini bildirimli olarak fesheden taraflar, ihbar öneli içinde, İş  Yasası’nın   24  ya da   25. maddeleri  uyarınca iş sözleşmesini feshetme  hakkına  sahip  bulunmaktadır. </a:t>
            </a:r>
          </a:p>
          <a:p>
            <a:pPr marL="342900" indent="-342900">
              <a:buFont typeface="Arial" pitchFamily="34" charset="0"/>
              <a:buChar char="•"/>
            </a:pPr>
            <a:r>
              <a:rPr lang="tr-TR" sz="2400" dirty="0" smtClean="0"/>
              <a:t>Feshi </a:t>
            </a:r>
            <a:r>
              <a:rPr lang="tr-TR" sz="2400" dirty="0"/>
              <a:t>ihbar sürelerine uyularak iş sözleşmesinin feshedilmiş bulunması, anılan süre içinde tarafların iş sözleşmesini haklı nedenle fesih yetkilerini ortadan kaldırmamaktadır. </a:t>
            </a:r>
          </a:p>
        </p:txBody>
      </p:sp>
      <p:sp>
        <p:nvSpPr>
          <p:cNvPr id="3" name="Dikdörtgen 2"/>
          <p:cNvSpPr/>
          <p:nvPr/>
        </p:nvSpPr>
        <p:spPr>
          <a:xfrm>
            <a:off x="3366637" y="-21578"/>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846691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307104"/>
            <a:ext cx="8229600" cy="457600"/>
          </a:xfrm>
          <a:solidFill>
            <a:schemeClr val="tx2">
              <a:lumMod val="75000"/>
            </a:schemeClr>
          </a:solidFill>
        </p:spPr>
        <p:txBody>
          <a:bodyPr>
            <a:normAutofit fontScale="90000"/>
          </a:bodyPr>
          <a:lstStyle/>
          <a:p>
            <a:r>
              <a:rPr lang="tr-TR" sz="2800" b="1" spc="50" dirty="0">
                <a:ln w="13500">
                  <a:solidFill>
                    <a:schemeClr val="accent1">
                      <a:shade val="2500"/>
                      <a:alpha val="6500"/>
                    </a:schemeClr>
                  </a:solidFill>
                  <a:prstDash val="solid"/>
                </a:ln>
                <a:solidFill>
                  <a:schemeClr val="bg1"/>
                </a:solidFill>
                <a:effectLst>
                  <a:outerShdw blurRad="38100" dist="38100" dir="2700000" algn="tl">
                    <a:srgbClr val="000000">
                      <a:alpha val="43137"/>
                    </a:srgbClr>
                  </a:outerShdw>
                </a:effectLst>
              </a:rPr>
              <a:t>TOPLU İŞTEN ÇIKARMA</a:t>
            </a:r>
            <a:endParaRPr lang="tr-TR" sz="28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16</a:t>
            </a:fld>
            <a:endParaRPr lang="tr-TR"/>
          </a:p>
        </p:txBody>
      </p:sp>
      <p:sp>
        <p:nvSpPr>
          <p:cNvPr id="7" name="Metin kutusu 6"/>
          <p:cNvSpPr txBox="1"/>
          <p:nvPr>
            <p:custDataLst>
              <p:tags r:id="rId3"/>
            </p:custDataLst>
          </p:nvPr>
        </p:nvSpPr>
        <p:spPr>
          <a:xfrm>
            <a:off x="202868" y="1052736"/>
            <a:ext cx="8761620" cy="5324535"/>
          </a:xfrm>
          <a:prstGeom prst="rect">
            <a:avLst/>
          </a:prstGeom>
          <a:noFill/>
        </p:spPr>
        <p:txBody>
          <a:bodyPr wrap="square" rtlCol="0">
            <a:spAutoFit/>
          </a:bodyPr>
          <a:lstStyle/>
          <a:p>
            <a:r>
              <a:rPr lang="tr-TR" sz="2400" b="1" dirty="0"/>
              <a:t>kanunun 29 maddesinde </a:t>
            </a:r>
            <a:r>
              <a:rPr lang="tr-TR" sz="2400" dirty="0" smtClean="0"/>
              <a:t>i</a:t>
            </a:r>
            <a:r>
              <a:rPr lang="tr-TR" sz="2400" b="1" dirty="0" smtClean="0"/>
              <a:t>şyerinde toplu işçi çıkarmada; </a:t>
            </a:r>
          </a:p>
          <a:p>
            <a:pPr marL="342900" indent="-342900">
              <a:buFont typeface="Wingdings" pitchFamily="2" charset="2"/>
              <a:buChar char="Ø"/>
            </a:pPr>
            <a:r>
              <a:rPr lang="tr-TR" sz="2400" b="1" dirty="0" smtClean="0"/>
              <a:t>İşyeri İşçi Sayısı: </a:t>
            </a:r>
            <a:r>
              <a:rPr lang="tr-TR" sz="2400" dirty="0" smtClean="0"/>
              <a:t>bir </a:t>
            </a:r>
            <a:r>
              <a:rPr lang="tr-TR" sz="2400" dirty="0"/>
              <a:t>işyerindeki işçi çıkarmanın toplu işçi çıkarma olabilmesi için o işyerinde </a:t>
            </a:r>
            <a:r>
              <a:rPr lang="tr-TR" sz="2400" i="1" u="sng" dirty="0">
                <a:effectLst>
                  <a:outerShdw blurRad="38100" dist="38100" dir="2700000" algn="tl">
                    <a:srgbClr val="000000">
                      <a:alpha val="43137"/>
                    </a:srgbClr>
                  </a:outerShdw>
                </a:effectLst>
              </a:rPr>
              <a:t>en az yirmi işçi </a:t>
            </a:r>
            <a:r>
              <a:rPr lang="tr-TR" sz="2400" dirty="0"/>
              <a:t>çalışması gerekmektedir</a:t>
            </a:r>
            <a:r>
              <a:rPr lang="tr-TR" sz="2400" dirty="0" smtClean="0"/>
              <a:t>. Yirmi </a:t>
            </a:r>
            <a:r>
              <a:rPr lang="tr-TR" sz="2400" dirty="0"/>
              <a:t>işçiden az işçi çalıştıran işyerlerinde işçilerin tamamı işten çıkarılsa bile olay toplu işten çıkarılma olarak değerlendirilemez</a:t>
            </a:r>
            <a:r>
              <a:rPr lang="tr-TR" sz="2400" dirty="0" smtClean="0"/>
              <a:t>.</a:t>
            </a:r>
          </a:p>
          <a:p>
            <a:pPr marL="342900" indent="-342900">
              <a:buFont typeface="Wingdings" pitchFamily="2" charset="2"/>
              <a:buChar char="Ø"/>
            </a:pPr>
            <a:r>
              <a:rPr lang="tr-TR" sz="2400" b="1" dirty="0" smtClean="0"/>
              <a:t>İşçi Çıkarılan Zaman Aralığı: </a:t>
            </a:r>
            <a:r>
              <a:rPr lang="tr-TR" sz="2400" dirty="0" smtClean="0"/>
              <a:t>İşçi </a:t>
            </a:r>
            <a:r>
              <a:rPr lang="tr-TR" sz="2400" dirty="0"/>
              <a:t>sayısının hesabı </a:t>
            </a:r>
            <a:r>
              <a:rPr lang="tr-TR" sz="2400" i="1" u="sng" dirty="0">
                <a:effectLst>
                  <a:outerShdw blurRad="38100" dist="38100" dir="2700000" algn="tl">
                    <a:srgbClr val="000000">
                      <a:alpha val="43137"/>
                    </a:srgbClr>
                  </a:outerShdw>
                </a:effectLst>
              </a:rPr>
              <a:t>bir aylık </a:t>
            </a:r>
            <a:r>
              <a:rPr lang="tr-TR" sz="2400" dirty="0"/>
              <a:t>zaman diliminde çıkarılan işçilerin toplamı göz önünde bulundurularak yapılır</a:t>
            </a:r>
            <a:r>
              <a:rPr lang="tr-TR" sz="2400" dirty="0" smtClean="0"/>
              <a:t>.</a:t>
            </a:r>
          </a:p>
          <a:p>
            <a:pPr marL="342900" indent="-342900">
              <a:buFont typeface="Wingdings" pitchFamily="2" charset="2"/>
              <a:buChar char="Ø"/>
            </a:pPr>
            <a:r>
              <a:rPr lang="tr-TR" sz="2400" b="1" dirty="0" smtClean="0"/>
              <a:t>Çıkarılan İşçi Sayısı: </a:t>
            </a:r>
            <a:r>
              <a:rPr lang="tr-TR" sz="2400" dirty="0" smtClean="0"/>
              <a:t>1 aylık zaman aralığında;</a:t>
            </a:r>
            <a:r>
              <a:rPr lang="tr-TR" sz="2400" dirty="0"/>
              <a:t/>
            </a:r>
            <a:br>
              <a:rPr lang="tr-TR" sz="2400" dirty="0"/>
            </a:br>
            <a:r>
              <a:rPr lang="tr-TR" sz="2400" dirty="0"/>
              <a:t>1-20-100 arası işçi çalıştıran işyerlerinde en az 10 işçi,</a:t>
            </a:r>
            <a:br>
              <a:rPr lang="tr-TR" sz="2400" dirty="0"/>
            </a:br>
            <a:r>
              <a:rPr lang="tr-TR" sz="2400" dirty="0"/>
              <a:t>2-101-300 arası işçi çalıştıran işyerlerinde en az %10 oranında işçi,</a:t>
            </a:r>
            <a:br>
              <a:rPr lang="tr-TR" sz="2400" dirty="0"/>
            </a:br>
            <a:r>
              <a:rPr lang="tr-TR" sz="2400" dirty="0"/>
              <a:t>3-301 ve daha fazla işçi çalıştıran işyerlerinde en az 30 </a:t>
            </a:r>
            <a:r>
              <a:rPr lang="tr-TR" sz="2400" dirty="0" smtClean="0"/>
              <a:t>işçi,</a:t>
            </a:r>
          </a:p>
          <a:p>
            <a:r>
              <a:rPr lang="tr-TR" sz="2400" dirty="0" smtClean="0"/>
              <a:t>çıkaran </a:t>
            </a:r>
            <a:r>
              <a:rPr lang="tr-TR" sz="2400" dirty="0"/>
              <a:t>işyerlerinde toplu işten çıkarmadan söz edilebilir.</a:t>
            </a:r>
            <a:br>
              <a:rPr lang="tr-TR" sz="2400" dirty="0"/>
            </a:br>
            <a:endParaRPr lang="tr-TR" sz="2400" dirty="0"/>
          </a:p>
        </p:txBody>
      </p:sp>
      <p:sp>
        <p:nvSpPr>
          <p:cNvPr id="3" name="Dikdörtgen 2"/>
          <p:cNvSpPr/>
          <p:nvPr/>
        </p:nvSpPr>
        <p:spPr>
          <a:xfrm>
            <a:off x="3378315" y="-46167"/>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3120693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307104"/>
            <a:ext cx="8229600" cy="457600"/>
          </a:xfrm>
          <a:solidFill>
            <a:schemeClr val="tx2">
              <a:lumMod val="75000"/>
            </a:schemeClr>
          </a:solidFill>
        </p:spPr>
        <p:txBody>
          <a:bodyPr>
            <a:normAutofit fontScale="90000"/>
          </a:bodyPr>
          <a:lstStyle/>
          <a:p>
            <a:r>
              <a:rPr lang="tr-TR" sz="2800" b="1" spc="50" dirty="0" smtClean="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rPr>
              <a:t>TOPLU İŞTEN ÇIKARMA NEDENİ</a:t>
            </a:r>
            <a:endParaRPr lang="tr-TR" sz="28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17</a:t>
            </a:fld>
            <a:endParaRPr lang="tr-TR"/>
          </a:p>
        </p:txBody>
      </p:sp>
      <p:sp>
        <p:nvSpPr>
          <p:cNvPr id="7" name="Metin kutusu 6"/>
          <p:cNvSpPr txBox="1"/>
          <p:nvPr>
            <p:custDataLst>
              <p:tags r:id="rId3"/>
            </p:custDataLst>
          </p:nvPr>
        </p:nvSpPr>
        <p:spPr>
          <a:xfrm>
            <a:off x="202868" y="1052736"/>
            <a:ext cx="8761620" cy="4893647"/>
          </a:xfrm>
          <a:prstGeom prst="rect">
            <a:avLst/>
          </a:prstGeom>
          <a:noFill/>
        </p:spPr>
        <p:txBody>
          <a:bodyPr wrap="square" rtlCol="0">
            <a:spAutoFit/>
          </a:bodyPr>
          <a:lstStyle/>
          <a:p>
            <a:r>
              <a:rPr lang="tr-TR" sz="2400" dirty="0"/>
              <a:t>İşveren </a:t>
            </a:r>
            <a:r>
              <a:rPr lang="tr-TR" sz="2400" dirty="0" smtClean="0"/>
              <a:t>toplu işçi çıkarmalarda </a:t>
            </a:r>
            <a:r>
              <a:rPr lang="tr-TR" sz="2400" dirty="0"/>
              <a:t>mutlaka bir neden belirtmek </a:t>
            </a:r>
            <a:r>
              <a:rPr lang="tr-TR" sz="2400" dirty="0" smtClean="0"/>
              <a:t>zorundadır. Kanun </a:t>
            </a:r>
            <a:r>
              <a:rPr lang="tr-TR" sz="2400" dirty="0"/>
              <a:t>işten çıkarma nedenlerini beş kategoride </a:t>
            </a:r>
            <a:r>
              <a:rPr lang="tr-TR" sz="2400" dirty="0" smtClean="0"/>
              <a:t>değerlendirmiştir.</a:t>
            </a:r>
            <a:endParaRPr lang="tr-TR" sz="2400" dirty="0"/>
          </a:p>
          <a:p>
            <a:pPr marL="457200" indent="-457200">
              <a:buFont typeface="+mj-lt"/>
              <a:buAutoNum type="arabicPeriod"/>
            </a:pPr>
            <a:r>
              <a:rPr lang="tr-TR" sz="2400" b="1" dirty="0" smtClean="0"/>
              <a:t>Ekonomik </a:t>
            </a:r>
            <a:r>
              <a:rPr lang="tr-TR" sz="2400" b="1" dirty="0"/>
              <a:t>Nedenler</a:t>
            </a:r>
            <a:r>
              <a:rPr lang="tr-TR" sz="2400" b="1" dirty="0" smtClean="0"/>
              <a:t>; </a:t>
            </a:r>
            <a:r>
              <a:rPr lang="tr-TR" sz="2400" dirty="0" smtClean="0"/>
              <a:t>Ülkedeki </a:t>
            </a:r>
            <a:r>
              <a:rPr lang="tr-TR" sz="2400" dirty="0"/>
              <a:t>genel yada </a:t>
            </a:r>
            <a:r>
              <a:rPr lang="tr-TR" sz="2400" dirty="0" err="1"/>
              <a:t>sektörsel</a:t>
            </a:r>
            <a:r>
              <a:rPr lang="tr-TR" sz="2400" dirty="0"/>
              <a:t> durum veya </a:t>
            </a:r>
            <a:r>
              <a:rPr lang="tr-TR" sz="2400" dirty="0" smtClean="0"/>
              <a:t>krizler</a:t>
            </a:r>
          </a:p>
          <a:p>
            <a:pPr marL="457200" indent="-457200">
              <a:buFont typeface="+mj-lt"/>
              <a:buAutoNum type="arabicPeriod"/>
            </a:pPr>
            <a:r>
              <a:rPr lang="tr-TR" sz="2400" b="1" dirty="0" smtClean="0"/>
              <a:t>Teknolojik </a:t>
            </a:r>
            <a:r>
              <a:rPr lang="tr-TR" sz="2400" b="1" dirty="0"/>
              <a:t>Nedenler</a:t>
            </a:r>
            <a:r>
              <a:rPr lang="tr-TR" sz="2400" b="1" dirty="0" smtClean="0"/>
              <a:t>; </a:t>
            </a:r>
            <a:r>
              <a:rPr lang="tr-TR" sz="2400" dirty="0" smtClean="0"/>
              <a:t>İşyerindeki </a:t>
            </a:r>
            <a:r>
              <a:rPr lang="tr-TR" sz="2400" dirty="0"/>
              <a:t>teknolojik yenilikler ve bu yeniliğin getirdiği sermaye yoğun teknolojinin kullanılmaya başlanması. </a:t>
            </a:r>
          </a:p>
          <a:p>
            <a:pPr marL="457200" indent="-457200">
              <a:buFont typeface="+mj-lt"/>
              <a:buAutoNum type="arabicPeriod"/>
            </a:pPr>
            <a:r>
              <a:rPr lang="tr-TR" sz="2400" b="1" dirty="0" smtClean="0"/>
              <a:t>Yapısal Nedenler; </a:t>
            </a:r>
            <a:r>
              <a:rPr lang="tr-TR" sz="2400" dirty="0" smtClean="0"/>
              <a:t>İşyerinde </a:t>
            </a:r>
            <a:r>
              <a:rPr lang="tr-TR" sz="2400" dirty="0"/>
              <a:t>yapılan işin yapısının daha az işçi çalıştırılan bir iş şeklinde </a:t>
            </a:r>
            <a:r>
              <a:rPr lang="tr-TR" sz="2400" dirty="0" smtClean="0"/>
              <a:t>değiştirilmesi.</a:t>
            </a:r>
            <a:endParaRPr lang="tr-TR" sz="2400" dirty="0"/>
          </a:p>
          <a:p>
            <a:pPr marL="457200" indent="-457200">
              <a:buFont typeface="+mj-lt"/>
              <a:buAutoNum type="arabicPeriod"/>
            </a:pPr>
            <a:r>
              <a:rPr lang="tr-TR" sz="2400" b="1" dirty="0" smtClean="0"/>
              <a:t>İşyerinin </a:t>
            </a:r>
            <a:r>
              <a:rPr lang="tr-TR" sz="2400" b="1" dirty="0"/>
              <a:t>Gereği</a:t>
            </a:r>
            <a:r>
              <a:rPr lang="tr-TR" sz="2400" b="1" dirty="0" smtClean="0"/>
              <a:t>; </a:t>
            </a:r>
            <a:r>
              <a:rPr lang="tr-TR" sz="2400" dirty="0" smtClean="0"/>
              <a:t>İşyerinin </a:t>
            </a:r>
            <a:r>
              <a:rPr lang="tr-TR" sz="2400" dirty="0"/>
              <a:t>fiziki olarak </a:t>
            </a:r>
            <a:r>
              <a:rPr lang="tr-TR" sz="2400" dirty="0" smtClean="0"/>
              <a:t>küçülmesi.</a:t>
            </a:r>
            <a:endParaRPr lang="tr-TR" sz="2400" dirty="0"/>
          </a:p>
          <a:p>
            <a:pPr marL="457200" indent="-457200">
              <a:buFont typeface="+mj-lt"/>
              <a:buAutoNum type="arabicPeriod"/>
            </a:pPr>
            <a:r>
              <a:rPr lang="tr-TR" sz="2400" b="1" dirty="0" smtClean="0"/>
              <a:t>İşin </a:t>
            </a:r>
            <a:r>
              <a:rPr lang="tr-TR" sz="2400" b="1" dirty="0"/>
              <a:t>Gereği</a:t>
            </a:r>
            <a:r>
              <a:rPr lang="tr-TR" sz="2400" b="1" dirty="0" smtClean="0"/>
              <a:t>; </a:t>
            </a:r>
            <a:r>
              <a:rPr lang="tr-TR" sz="2400" dirty="0" smtClean="0"/>
              <a:t>İşyerinde </a:t>
            </a:r>
            <a:r>
              <a:rPr lang="tr-TR" sz="2400" dirty="0"/>
              <a:t>yapılan işin çeşit yada miktar olarak daraltılması.</a:t>
            </a:r>
          </a:p>
        </p:txBody>
      </p:sp>
      <p:sp>
        <p:nvSpPr>
          <p:cNvPr id="3" name="Dikdörtgen 2"/>
          <p:cNvSpPr/>
          <p:nvPr/>
        </p:nvSpPr>
        <p:spPr>
          <a:xfrm>
            <a:off x="3378315" y="-62228"/>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3120693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307104"/>
            <a:ext cx="8229600" cy="457600"/>
          </a:xfrm>
          <a:solidFill>
            <a:schemeClr val="tx2">
              <a:lumMod val="75000"/>
            </a:schemeClr>
          </a:solidFill>
        </p:spPr>
        <p:txBody>
          <a:bodyPr>
            <a:normAutofit fontScale="90000"/>
          </a:bodyPr>
          <a:lstStyle/>
          <a:p>
            <a:r>
              <a:rPr lang="tr-TR" sz="28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rPr>
              <a:t>TOPLU İŞTEN ÇIKARMA NEDENİ</a:t>
            </a: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18</a:t>
            </a:fld>
            <a:endParaRPr lang="tr-TR"/>
          </a:p>
        </p:txBody>
      </p:sp>
      <p:sp>
        <p:nvSpPr>
          <p:cNvPr id="7" name="Metin kutusu 6"/>
          <p:cNvSpPr txBox="1"/>
          <p:nvPr>
            <p:custDataLst>
              <p:tags r:id="rId3"/>
            </p:custDataLst>
          </p:nvPr>
        </p:nvSpPr>
        <p:spPr>
          <a:xfrm>
            <a:off x="202868" y="1052736"/>
            <a:ext cx="8761620" cy="5632311"/>
          </a:xfrm>
          <a:prstGeom prst="rect">
            <a:avLst/>
          </a:prstGeom>
          <a:noFill/>
        </p:spPr>
        <p:txBody>
          <a:bodyPr wrap="square" rtlCol="0">
            <a:spAutoFit/>
          </a:bodyPr>
          <a:lstStyle/>
          <a:p>
            <a:r>
              <a:rPr lang="tr-TR" sz="2400" dirty="0" smtClean="0"/>
              <a:t>	Toplu </a:t>
            </a:r>
            <a:r>
              <a:rPr lang="tr-TR" sz="2400" dirty="0"/>
              <a:t>işten çıkarmalarda işten çıkarma </a:t>
            </a:r>
            <a:r>
              <a:rPr lang="tr-TR" sz="2400" dirty="0" smtClean="0"/>
              <a:t>yapılmadan;</a:t>
            </a:r>
          </a:p>
          <a:p>
            <a:pPr marL="342900" indent="-342900">
              <a:buFontTx/>
              <a:buChar char="-"/>
            </a:pPr>
            <a:r>
              <a:rPr lang="tr-TR" sz="2400" dirty="0" smtClean="0"/>
              <a:t>en </a:t>
            </a:r>
            <a:r>
              <a:rPr lang="tr-TR" sz="2400" dirty="0"/>
              <a:t>az 30 gün önce </a:t>
            </a:r>
            <a:endParaRPr lang="tr-TR" sz="2400" dirty="0" smtClean="0"/>
          </a:p>
          <a:p>
            <a:pPr marL="342900" indent="-342900">
              <a:buFontTx/>
              <a:buChar char="-"/>
            </a:pPr>
            <a:r>
              <a:rPr lang="tr-TR" sz="2400" dirty="0" smtClean="0"/>
              <a:t>işçi </a:t>
            </a:r>
            <a:r>
              <a:rPr lang="tr-TR" sz="2400" dirty="0"/>
              <a:t>çıkarmanın sebepleri</a:t>
            </a:r>
            <a:r>
              <a:rPr lang="tr-TR" sz="2400" dirty="0" smtClean="0"/>
              <a:t>, çıkarılan </a:t>
            </a:r>
            <a:r>
              <a:rPr lang="tr-TR" sz="2400" dirty="0"/>
              <a:t>işçi sayısı</a:t>
            </a:r>
            <a:r>
              <a:rPr lang="tr-TR" sz="2400" dirty="0" smtClean="0"/>
              <a:t>, işçilerin </a:t>
            </a:r>
            <a:r>
              <a:rPr lang="tr-TR" sz="2400" dirty="0"/>
              <a:t>hangi zaman aralığında işten çıkarılacaklarını </a:t>
            </a:r>
            <a:endParaRPr lang="tr-TR" sz="2400" dirty="0" smtClean="0"/>
          </a:p>
          <a:p>
            <a:r>
              <a:rPr lang="tr-TR" sz="2400" dirty="0" smtClean="0"/>
              <a:t>Belirtir </a:t>
            </a:r>
            <a:r>
              <a:rPr lang="tr-TR" sz="2400" dirty="0"/>
              <a:t>bildirim </a:t>
            </a:r>
            <a:r>
              <a:rPr lang="tr-TR" sz="2400" dirty="0" smtClean="0"/>
              <a:t>ile;</a:t>
            </a:r>
          </a:p>
          <a:p>
            <a:pPr marL="342900" indent="-342900">
              <a:buFontTx/>
              <a:buChar char="-"/>
            </a:pPr>
            <a:r>
              <a:rPr lang="tr-TR" sz="2400" dirty="0" smtClean="0"/>
              <a:t>işyeri </a:t>
            </a:r>
            <a:r>
              <a:rPr lang="tr-TR" sz="2400" dirty="0"/>
              <a:t>sendika temsilcisine</a:t>
            </a:r>
            <a:r>
              <a:rPr lang="tr-TR" sz="2400" dirty="0" smtClean="0"/>
              <a:t>,</a:t>
            </a:r>
          </a:p>
          <a:p>
            <a:pPr marL="342900" indent="-342900">
              <a:buFontTx/>
              <a:buChar char="-"/>
            </a:pPr>
            <a:r>
              <a:rPr lang="tr-TR" sz="2400" dirty="0" smtClean="0"/>
              <a:t>Çalışma ve </a:t>
            </a:r>
            <a:r>
              <a:rPr lang="tr-TR" sz="2400" dirty="0" err="1" smtClean="0"/>
              <a:t>İşkur</a:t>
            </a:r>
            <a:r>
              <a:rPr lang="tr-TR" sz="2400" dirty="0" smtClean="0"/>
              <a:t> müdürlüğüne</a:t>
            </a:r>
          </a:p>
          <a:p>
            <a:r>
              <a:rPr lang="tr-TR" sz="2400" dirty="0" smtClean="0"/>
              <a:t>yapılmalıdır. </a:t>
            </a:r>
          </a:p>
          <a:p>
            <a:r>
              <a:rPr lang="tr-TR" sz="2400" dirty="0"/>
              <a:t>	</a:t>
            </a:r>
            <a:r>
              <a:rPr lang="tr-TR" sz="2400" dirty="0" smtClean="0"/>
              <a:t>Bildirimden </a:t>
            </a:r>
            <a:r>
              <a:rPr lang="tr-TR" sz="2400" dirty="0"/>
              <a:t>sonra işyeri sendika temsilcileri ile işveren arasında yapılacak görüşmelerde</a:t>
            </a:r>
            <a:r>
              <a:rPr lang="tr-TR" sz="2400" dirty="0" smtClean="0"/>
              <a:t>, toplu </a:t>
            </a:r>
            <a:r>
              <a:rPr lang="tr-TR" sz="2400" dirty="0"/>
              <a:t>işçi çıkarmanın önlenmesi</a:t>
            </a:r>
            <a:r>
              <a:rPr lang="tr-TR" sz="2400" dirty="0" smtClean="0"/>
              <a:t>, çıkarılacak </a:t>
            </a:r>
            <a:r>
              <a:rPr lang="tr-TR" sz="2400" dirty="0"/>
              <a:t>işçi sayısının azaltılması yada çıkarmanın işçiler açısından olumsuz etkilerinin en aza indirilmesi konuları ele alınır ve toplantı sonunda</a:t>
            </a:r>
            <a:r>
              <a:rPr lang="tr-TR" sz="2400" dirty="0" smtClean="0"/>
              <a:t>, toplantının </a:t>
            </a:r>
            <a:r>
              <a:rPr lang="tr-TR" sz="2400" dirty="0"/>
              <a:t>yapıldığını gösteren bir belge düzenlenir</a:t>
            </a:r>
            <a:r>
              <a:rPr lang="tr-TR" sz="2400" dirty="0" smtClean="0"/>
              <a:t>.</a:t>
            </a:r>
          </a:p>
          <a:p>
            <a:r>
              <a:rPr lang="tr-TR" sz="2400" dirty="0" smtClean="0"/>
              <a:t>	Fesih </a:t>
            </a:r>
            <a:r>
              <a:rPr lang="tr-TR" sz="2400" dirty="0"/>
              <a:t>bildirimleri</a:t>
            </a:r>
            <a:r>
              <a:rPr lang="tr-TR" sz="2400" dirty="0" smtClean="0"/>
              <a:t>, işverenin </a:t>
            </a:r>
            <a:r>
              <a:rPr lang="tr-TR" sz="2400" dirty="0"/>
              <a:t>toplu işçi çıkarma isteğini çalışma bölge müdürlüğüne bildirmesinden otuz gün sonra hüküm doğurur</a:t>
            </a:r>
            <a:r>
              <a:rPr lang="tr-TR" sz="2400" dirty="0" smtClean="0"/>
              <a:t>.</a:t>
            </a:r>
            <a:endParaRPr lang="tr-TR" sz="2400" dirty="0"/>
          </a:p>
        </p:txBody>
      </p:sp>
      <p:sp>
        <p:nvSpPr>
          <p:cNvPr id="3" name="Dikdörtgen 2"/>
          <p:cNvSpPr/>
          <p:nvPr/>
        </p:nvSpPr>
        <p:spPr>
          <a:xfrm>
            <a:off x="3272435" y="-62228"/>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3120693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381014" y="279769"/>
            <a:ext cx="8229600" cy="457600"/>
          </a:xfrm>
          <a:solidFill>
            <a:schemeClr val="tx2">
              <a:lumMod val="75000"/>
            </a:schemeClr>
          </a:solidFill>
        </p:spPr>
        <p:txBody>
          <a:bodyPr>
            <a:normAutofit fontScale="90000"/>
          </a:bodyPr>
          <a:lstStyle/>
          <a:p>
            <a:r>
              <a:rPr lang="tr-TR" sz="2800" b="1" spc="50" dirty="0" smtClean="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rPr>
              <a:t>İŞYERİNİN KAPANMASINDA TOPLU </a:t>
            </a:r>
            <a:r>
              <a:rPr lang="tr-TR" sz="28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rPr>
              <a:t>İŞTEN </a:t>
            </a:r>
            <a:r>
              <a:rPr lang="tr-TR" sz="2800" b="1" spc="50" dirty="0" smtClean="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rPr>
              <a:t>ÇIKARMA</a:t>
            </a:r>
            <a:endParaRPr lang="tr-TR" sz="28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19</a:t>
            </a:fld>
            <a:endParaRPr lang="tr-TR"/>
          </a:p>
        </p:txBody>
      </p:sp>
      <p:sp>
        <p:nvSpPr>
          <p:cNvPr id="7" name="Metin kutusu 6"/>
          <p:cNvSpPr txBox="1"/>
          <p:nvPr>
            <p:custDataLst>
              <p:tags r:id="rId3"/>
            </p:custDataLst>
          </p:nvPr>
        </p:nvSpPr>
        <p:spPr>
          <a:xfrm>
            <a:off x="381014" y="1052736"/>
            <a:ext cx="8295442" cy="4524315"/>
          </a:xfrm>
          <a:prstGeom prst="rect">
            <a:avLst/>
          </a:prstGeom>
          <a:noFill/>
        </p:spPr>
        <p:txBody>
          <a:bodyPr wrap="square" rtlCol="0">
            <a:spAutoFit/>
          </a:bodyPr>
          <a:lstStyle/>
          <a:p>
            <a:pPr marL="342900" indent="-342900">
              <a:buFont typeface="Arial" pitchFamily="34" charset="0"/>
              <a:buChar char="•"/>
            </a:pPr>
            <a:r>
              <a:rPr lang="tr-TR" sz="2400" dirty="0"/>
              <a:t>İşyerinin bütünüyle kapatılması </a:t>
            </a:r>
            <a:r>
              <a:rPr lang="tr-TR" sz="2400" dirty="0" err="1"/>
              <a:t>halinde,işveren</a:t>
            </a:r>
            <a:r>
              <a:rPr lang="tr-TR" sz="2400" dirty="0"/>
              <a:t> sadece durumu 30 gün önceden Ç</a:t>
            </a:r>
            <a:r>
              <a:rPr lang="tr-TR" sz="2400" dirty="0" smtClean="0"/>
              <a:t>alışma ve </a:t>
            </a:r>
            <a:r>
              <a:rPr lang="tr-TR" sz="2400" dirty="0" err="1" smtClean="0"/>
              <a:t>İşkur</a:t>
            </a:r>
            <a:r>
              <a:rPr lang="tr-TR" sz="2400" dirty="0" smtClean="0"/>
              <a:t> müdürlüğüne bildirmek </a:t>
            </a:r>
            <a:r>
              <a:rPr lang="tr-TR" sz="2400" dirty="0"/>
              <a:t>ve işyerinde ilan etmekle yükümlüdür</a:t>
            </a:r>
            <a:r>
              <a:rPr lang="tr-TR" sz="2400" dirty="0" smtClean="0"/>
              <a:t>.</a:t>
            </a:r>
          </a:p>
          <a:p>
            <a:pPr marL="342900" indent="-342900">
              <a:buFont typeface="Arial" pitchFamily="34" charset="0"/>
              <a:buChar char="•"/>
            </a:pPr>
            <a:endParaRPr lang="tr-TR" sz="2400" dirty="0" smtClean="0"/>
          </a:p>
          <a:p>
            <a:pPr marL="342900" indent="-342900">
              <a:buFont typeface="Arial" pitchFamily="34" charset="0"/>
              <a:buChar char="•"/>
            </a:pPr>
            <a:r>
              <a:rPr lang="tr-TR" sz="2400" dirty="0" smtClean="0"/>
              <a:t>İşveren </a:t>
            </a:r>
            <a:r>
              <a:rPr lang="tr-TR" sz="2400" dirty="0"/>
              <a:t>toplu işçi çıkarmanın kesinleşmesinden itibaren altı ay içinde aynı nitelikteki iş için yeniden işçi almak istediği takdirde nitelikleri uygun olanları tercihen işe </a:t>
            </a:r>
            <a:r>
              <a:rPr lang="tr-TR" sz="2400" dirty="0" smtClean="0"/>
              <a:t>çağırır.</a:t>
            </a:r>
          </a:p>
          <a:p>
            <a:pPr marL="342900" indent="-342900">
              <a:buFont typeface="Arial" pitchFamily="34" charset="0"/>
              <a:buChar char="•"/>
            </a:pPr>
            <a:endParaRPr lang="tr-TR" sz="2400" dirty="0" smtClean="0"/>
          </a:p>
          <a:p>
            <a:pPr marL="342900" indent="-342900">
              <a:buFont typeface="Arial" pitchFamily="34" charset="0"/>
              <a:buChar char="•"/>
            </a:pPr>
            <a:r>
              <a:rPr lang="tr-TR" sz="2400" dirty="0" smtClean="0"/>
              <a:t>Geçici </a:t>
            </a:r>
            <a:r>
              <a:rPr lang="tr-TR" sz="2400" dirty="0"/>
              <a:t>işyerlerinde çalışan işçilerin işten çıkarılmaları bu işlerin niteliğine bağlı olarak </a:t>
            </a:r>
            <a:r>
              <a:rPr lang="tr-TR" sz="2400" dirty="0" err="1"/>
              <a:t>yapılıyorsa,toplu</a:t>
            </a:r>
            <a:r>
              <a:rPr lang="tr-TR" sz="2400" dirty="0"/>
              <a:t> işten çıkarılmaya ilişkin hükümler uygulanmaz.</a:t>
            </a:r>
            <a:r>
              <a:rPr lang="tr-TR" sz="2400" b="1" dirty="0"/>
              <a:t/>
            </a:r>
            <a:br>
              <a:rPr lang="tr-TR" sz="2400" b="1" dirty="0"/>
            </a:br>
            <a:endParaRPr lang="tr-TR" sz="2400" dirty="0"/>
          </a:p>
        </p:txBody>
      </p:sp>
      <p:sp>
        <p:nvSpPr>
          <p:cNvPr id="3" name="Dikdörtgen 2"/>
          <p:cNvSpPr/>
          <p:nvPr/>
        </p:nvSpPr>
        <p:spPr>
          <a:xfrm>
            <a:off x="3290451" y="-90948"/>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921681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0 Resim" descr="sau_logo.wmf"/>
          <p:cNvPicPr/>
          <p:nvPr/>
        </p:nvPicPr>
        <p:blipFill>
          <a:blip r:embed="rId6"/>
          <a:stretch>
            <a:fillRect/>
          </a:stretch>
        </p:blipFill>
        <p:spPr>
          <a:xfrm>
            <a:off x="189107" y="4572000"/>
            <a:ext cx="8765785" cy="2188205"/>
          </a:xfrm>
          <a:prstGeom prst="rect">
            <a:avLst/>
          </a:prstGeom>
          <a:noFill/>
          <a:ln>
            <a:noFill/>
          </a:ln>
        </p:spPr>
      </p:pic>
      <p:sp>
        <p:nvSpPr>
          <p:cNvPr id="7" name="Dikdörtgen 6"/>
          <p:cNvSpPr/>
          <p:nvPr>
            <p:custDataLst>
              <p:tags r:id="rId1"/>
            </p:custDataLst>
          </p:nvPr>
        </p:nvSpPr>
        <p:spPr>
          <a:xfrm>
            <a:off x="0" y="764704"/>
            <a:ext cx="8954892" cy="3350096"/>
          </a:xfrm>
          <a:prstGeom prst="rect">
            <a:avLst/>
          </a:prstGeom>
          <a:solidFill>
            <a:schemeClr val="tx2">
              <a:lumMod val="7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Dikdörtgen 7"/>
          <p:cNvSpPr/>
          <p:nvPr>
            <p:custDataLst>
              <p:tags r:id="rId2"/>
            </p:custDataLst>
          </p:nvPr>
        </p:nvSpPr>
        <p:spPr>
          <a:xfrm>
            <a:off x="-1" y="4114800"/>
            <a:ext cx="8771360" cy="381000"/>
          </a:xfrm>
          <a:prstGeom prst="rect">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Alt Başlık 2"/>
          <p:cNvSpPr txBox="1">
            <a:spLocks/>
          </p:cNvSpPr>
          <p:nvPr>
            <p:custDataLst>
              <p:tags r:id="rId3"/>
            </p:custDataLst>
          </p:nvPr>
        </p:nvSpPr>
        <p:spPr>
          <a:xfrm>
            <a:off x="2398482" y="0"/>
            <a:ext cx="3974393" cy="419100"/>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ts val="0"/>
              </a:spcBef>
            </a:pPr>
            <a:r>
              <a:rPr lang="tr-TR" sz="2400" b="1" i="1" dirty="0">
                <a:solidFill>
                  <a:srgbClr val="FF0000"/>
                </a:solidFill>
              </a:rPr>
              <a:t>e</a:t>
            </a:r>
            <a:r>
              <a:rPr lang="tr-TR" sz="2400" b="1" i="1" dirty="0" smtClean="0">
                <a:solidFill>
                  <a:srgbClr val="FF0000"/>
                </a:solidFill>
              </a:rPr>
              <a:t>rsinumdu@gmail.com</a:t>
            </a:r>
            <a:endParaRPr lang="tr-TR" sz="2400" b="1" i="1" dirty="0">
              <a:solidFill>
                <a:srgbClr val="FF0000"/>
              </a:solidFill>
            </a:endParaRPr>
          </a:p>
        </p:txBody>
      </p:sp>
      <p:sp>
        <p:nvSpPr>
          <p:cNvPr id="4" name="Alt Başlık 3"/>
          <p:cNvSpPr>
            <a:spLocks noGrp="1"/>
          </p:cNvSpPr>
          <p:nvPr>
            <p:ph type="subTitle" idx="1"/>
          </p:nvPr>
        </p:nvSpPr>
        <p:spPr>
          <a:xfrm>
            <a:off x="0" y="4305300"/>
            <a:ext cx="8244408" cy="2454905"/>
          </a:xfrm>
        </p:spPr>
        <p:txBody>
          <a:bodyPr>
            <a:normAutofit fontScale="40000" lnSpcReduction="20000"/>
          </a:bodyPr>
          <a:lstStyle/>
          <a:p>
            <a:r>
              <a:rPr lang="tr-TR" sz="11000" b="1" dirty="0">
                <a:solidFill>
                  <a:srgbClr val="FF0000"/>
                </a:solidFill>
                <a:effectLst>
                  <a:outerShdw blurRad="38100" dist="38100" dir="2700000" algn="tl">
                    <a:srgbClr val="000000">
                      <a:alpha val="43137"/>
                    </a:srgbClr>
                  </a:outerShdw>
                </a:effectLst>
              </a:rPr>
              <a:t>İŞ KANUNU </a:t>
            </a:r>
          </a:p>
          <a:p>
            <a:r>
              <a:rPr lang="tr-TR" sz="11000" b="1" dirty="0">
                <a:solidFill>
                  <a:srgbClr val="FF0000"/>
                </a:solidFill>
                <a:effectLst>
                  <a:outerShdw blurRad="38100" dist="38100" dir="2700000" algn="tl">
                    <a:srgbClr val="000000">
                      <a:alpha val="43137"/>
                    </a:srgbClr>
                  </a:outerShdw>
                </a:effectLst>
              </a:rPr>
              <a:t>VE DİĞER KANUNLARA GÖRE </a:t>
            </a:r>
            <a:endParaRPr lang="tr-TR" sz="11000" b="1" dirty="0" smtClean="0">
              <a:solidFill>
                <a:srgbClr val="FF0000"/>
              </a:solidFill>
              <a:effectLst>
                <a:outerShdw blurRad="38100" dist="38100" dir="2700000" algn="tl">
                  <a:srgbClr val="000000">
                    <a:alpha val="43137"/>
                  </a:srgbClr>
                </a:outerShdw>
              </a:effectLst>
            </a:endParaRPr>
          </a:p>
          <a:p>
            <a:r>
              <a:rPr lang="tr-TR" sz="11000" b="1" dirty="0" smtClean="0">
                <a:solidFill>
                  <a:srgbClr val="FF0000"/>
                </a:solidFill>
                <a:effectLst>
                  <a:outerShdw blurRad="38100" dist="38100" dir="2700000" algn="tl">
                    <a:srgbClr val="000000">
                      <a:alpha val="43137"/>
                    </a:srgbClr>
                  </a:outerShdw>
                </a:effectLst>
              </a:rPr>
              <a:t>FESİH </a:t>
            </a:r>
            <a:r>
              <a:rPr lang="tr-TR" sz="11000" b="1" dirty="0">
                <a:solidFill>
                  <a:srgbClr val="FF0000"/>
                </a:solidFill>
                <a:effectLst>
                  <a:outerShdw blurRad="38100" dist="38100" dir="2700000" algn="tl">
                    <a:srgbClr val="000000">
                      <a:alpha val="43137"/>
                    </a:srgbClr>
                  </a:outerShdw>
                </a:effectLst>
              </a:rPr>
              <a:t>HALLERİ</a:t>
            </a:r>
            <a:endParaRPr lang="tr-TR" sz="11000" b="1" dirty="0">
              <a:effectLst>
                <a:outerShdw blurRad="38100" dist="38100" dir="2700000" algn="tl">
                  <a:srgbClr val="000000">
                    <a:alpha val="43137"/>
                  </a:srgbClr>
                </a:outerShdw>
              </a:effectLst>
            </a:endParaRPr>
          </a:p>
          <a:p>
            <a:endParaRPr lang="tr-TR" dirty="0"/>
          </a:p>
        </p:txBody>
      </p:sp>
      <p:sp>
        <p:nvSpPr>
          <p:cNvPr id="3" name="Başlık 2"/>
          <p:cNvSpPr>
            <a:spLocks noGrp="1"/>
          </p:cNvSpPr>
          <p:nvPr>
            <p:ph type="ctrTitle"/>
          </p:nvPr>
        </p:nvSpPr>
        <p:spPr>
          <a:xfrm>
            <a:off x="889770" y="1543168"/>
            <a:ext cx="7175351" cy="1793167"/>
          </a:xfrm>
        </p:spPr>
        <p:txBody>
          <a:bodyPr/>
          <a:lstStyle/>
          <a:p>
            <a:pPr marL="182880" indent="0">
              <a:buNone/>
            </a:pPr>
            <a:r>
              <a:rPr lang="tr-TR" dirty="0" smtClean="0">
                <a:solidFill>
                  <a:schemeClr val="bg1"/>
                </a:solidFill>
              </a:rPr>
              <a:t>BİRİNCİ BÖLÜM</a:t>
            </a:r>
            <a:endParaRPr lang="tr-TR" dirty="0">
              <a:solidFill>
                <a:schemeClr val="bg1"/>
              </a:solidFill>
            </a:endParaRPr>
          </a:p>
        </p:txBody>
      </p:sp>
    </p:spTree>
    <p:extLst>
      <p:ext uri="{BB962C8B-B14F-4D97-AF65-F5344CB8AC3E}">
        <p14:creationId xmlns:p14="http://schemas.microsoft.com/office/powerpoint/2010/main" val="42179866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381014" y="279769"/>
            <a:ext cx="8229600" cy="457600"/>
          </a:xfrm>
          <a:solidFill>
            <a:schemeClr val="tx2">
              <a:lumMod val="75000"/>
            </a:schemeClr>
          </a:solidFill>
        </p:spPr>
        <p:txBody>
          <a:bodyPr>
            <a:normAutofit fontScale="90000"/>
          </a:bodyPr>
          <a:lstStyle/>
          <a:p>
            <a:r>
              <a:rPr lang="tr-TR" sz="2800" b="1" spc="50" dirty="0" smtClean="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rPr>
              <a:t>İŞÇİ TARAFINDAN FESİH</a:t>
            </a:r>
            <a:endParaRPr lang="tr-TR" sz="28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20</a:t>
            </a:fld>
            <a:endParaRPr lang="tr-TR"/>
          </a:p>
        </p:txBody>
      </p:sp>
      <p:sp>
        <p:nvSpPr>
          <p:cNvPr id="7" name="Metin kutusu 6"/>
          <p:cNvSpPr txBox="1"/>
          <p:nvPr>
            <p:custDataLst>
              <p:tags r:id="rId3"/>
            </p:custDataLst>
          </p:nvPr>
        </p:nvSpPr>
        <p:spPr>
          <a:xfrm>
            <a:off x="202868" y="1052736"/>
            <a:ext cx="8761620" cy="5632311"/>
          </a:xfrm>
          <a:prstGeom prst="rect">
            <a:avLst/>
          </a:prstGeom>
          <a:noFill/>
        </p:spPr>
        <p:txBody>
          <a:bodyPr wrap="square" rtlCol="0">
            <a:spAutoFit/>
          </a:bodyPr>
          <a:lstStyle/>
          <a:p>
            <a:pPr marL="342900" indent="-342900">
              <a:buFont typeface="Wingdings" pitchFamily="2" charset="2"/>
              <a:buChar char="v"/>
            </a:pPr>
            <a:r>
              <a:rPr lang="tr-TR" sz="2400" dirty="0" smtClean="0"/>
              <a:t>İşçinin geçeli nedenle </a:t>
            </a:r>
            <a:r>
              <a:rPr lang="tr-TR" sz="2400" dirty="0" err="1" smtClean="0"/>
              <a:t>fesh</a:t>
            </a:r>
            <a:r>
              <a:rPr lang="tr-TR" sz="2400" dirty="0" smtClean="0"/>
              <a:t> hakkı yoktur ama Kanunun 24. maddesine göre haklı nedenle derhal </a:t>
            </a:r>
            <a:r>
              <a:rPr lang="tr-TR" sz="2400" dirty="0" err="1" smtClean="0"/>
              <a:t>fesh</a:t>
            </a:r>
            <a:r>
              <a:rPr lang="tr-TR" sz="2400" dirty="0" smtClean="0"/>
              <a:t> hakkı bulunmaktadır.</a:t>
            </a:r>
          </a:p>
          <a:p>
            <a:pPr marL="342900" lvl="0" indent="-342900">
              <a:buFont typeface="Wingdings" pitchFamily="2" charset="2"/>
              <a:buChar char="§"/>
            </a:pPr>
            <a:r>
              <a:rPr lang="tr-TR" sz="2400" b="1" dirty="0"/>
              <a:t>İşçinin istifası; </a:t>
            </a:r>
            <a:r>
              <a:rPr lang="tr-TR" sz="2400" dirty="0"/>
              <a:t>işçi kendi iradesi işverene çalışmayacağını beyan eder. İhbar önelleri ile ilgili kurallara işçi de uymak zorundadır.  </a:t>
            </a:r>
          </a:p>
          <a:p>
            <a:pPr marL="342900" indent="-342900">
              <a:buFont typeface="Wingdings" pitchFamily="2" charset="2"/>
              <a:buChar char="§"/>
            </a:pPr>
            <a:r>
              <a:rPr lang="tr-TR" sz="2400" b="1" i="1" dirty="0" smtClean="0"/>
              <a:t>Askerlik </a:t>
            </a:r>
            <a:r>
              <a:rPr lang="tr-TR" sz="2400" b="1" i="1" dirty="0"/>
              <a:t>ve kanundan doğan çalışma sonucu fesih; </a:t>
            </a:r>
            <a:r>
              <a:rPr lang="tr-TR" sz="2400" dirty="0"/>
              <a:t>Muvazzaf askerlik ödevi dışında manevra veya herhangi bir sebeple silah altına alınan veyahut herhangi bir kanundan doğan çalışma ödevi yüzünden işinden ayrılan işçinin iş sözleşmesi işinden ayrıldığı günden başlayarak iki ay sonra işverence feshedilmiş sayılır. İşçinin bu haktan faydalanabilmesi için o işte en az bir yıl çalışmış olması şarttır. Bir yıldan çok çalışmaya karşılık her fazla yıl için, ayrıca iki gün eklenir. Şu kadar ki bu sürenin tamamı doksan günü geçemez. Aranan şartlar bulunduğu halde işveren iş sözleşmesi yapma yükümlülüğünü yerine getirmezse, işe alınma isteğinde bulunan eski işçiye üç aylık </a:t>
            </a:r>
            <a:r>
              <a:rPr lang="tr-TR" sz="2400" dirty="0" smtClean="0"/>
              <a:t>ücret tutarında tazminat ödenmez.</a:t>
            </a:r>
          </a:p>
        </p:txBody>
      </p:sp>
      <p:sp>
        <p:nvSpPr>
          <p:cNvPr id="3" name="Dikdörtgen 2"/>
          <p:cNvSpPr/>
          <p:nvPr/>
        </p:nvSpPr>
        <p:spPr>
          <a:xfrm>
            <a:off x="3268243" y="-46167"/>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4216933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381014" y="279769"/>
            <a:ext cx="8229600" cy="457600"/>
          </a:xfrm>
          <a:solidFill>
            <a:schemeClr val="tx2">
              <a:lumMod val="75000"/>
            </a:schemeClr>
          </a:solidFill>
        </p:spPr>
        <p:txBody>
          <a:bodyPr>
            <a:normAutofit fontScale="90000"/>
          </a:bodyPr>
          <a:lstStyle/>
          <a:p>
            <a:r>
              <a:rPr lang="tr-TR" sz="2800" b="1" spc="50" dirty="0" smtClean="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rPr>
              <a:t>DİĞER FESİH HALLERİ</a:t>
            </a:r>
            <a:endParaRPr lang="tr-TR" sz="28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21</a:t>
            </a:fld>
            <a:endParaRPr lang="tr-TR"/>
          </a:p>
        </p:txBody>
      </p:sp>
      <p:sp>
        <p:nvSpPr>
          <p:cNvPr id="7" name="Metin kutusu 6"/>
          <p:cNvSpPr txBox="1"/>
          <p:nvPr>
            <p:custDataLst>
              <p:tags r:id="rId3"/>
            </p:custDataLst>
          </p:nvPr>
        </p:nvSpPr>
        <p:spPr>
          <a:xfrm>
            <a:off x="205208" y="836712"/>
            <a:ext cx="8761620" cy="5632311"/>
          </a:xfrm>
          <a:prstGeom prst="rect">
            <a:avLst/>
          </a:prstGeom>
          <a:noFill/>
        </p:spPr>
        <p:txBody>
          <a:bodyPr wrap="square" rtlCol="0">
            <a:spAutoFit/>
          </a:bodyPr>
          <a:lstStyle/>
          <a:p>
            <a:pPr marL="342900" indent="-342900">
              <a:buFont typeface="Arial" panose="020B0604020202020204" pitchFamily="34" charset="0"/>
              <a:buChar char="•"/>
            </a:pPr>
            <a:r>
              <a:rPr lang="tr-TR" sz="2400" b="1" dirty="0" smtClean="0"/>
              <a:t>Kadın işçinin evlenmesi; </a:t>
            </a:r>
            <a:r>
              <a:rPr lang="tr-TR" sz="2400" dirty="0" smtClean="0"/>
              <a:t>1475 sayılı Kanunda kıdem tazminatı hak ediş nedenleri arasında belirtilen evlendiği tarihten itibaren 1 yıl içinde işten ayrılan kadın işçinin gerekçesi evlilik gerekçesi ile işten ayrılmış sayılmaktadır</a:t>
            </a:r>
          </a:p>
          <a:p>
            <a:pPr marL="342900" indent="-342900">
              <a:buFont typeface="Arial" panose="020B0604020202020204" pitchFamily="34" charset="0"/>
              <a:buChar char="•"/>
            </a:pPr>
            <a:r>
              <a:rPr lang="tr-TR" sz="2400" b="1" dirty="0" smtClean="0"/>
              <a:t>Emeklilik; </a:t>
            </a:r>
            <a:r>
              <a:rPr lang="tr-TR" sz="2400" dirty="0" smtClean="0"/>
              <a:t>5510 sayılı kanun gereği işçinin emekli olması için işten ayrılması gerekir.</a:t>
            </a:r>
          </a:p>
          <a:p>
            <a:pPr marL="342900" indent="-342900">
              <a:buFont typeface="Arial" panose="020B0604020202020204" pitchFamily="34" charset="0"/>
              <a:buChar char="•"/>
            </a:pPr>
            <a:r>
              <a:rPr lang="tr-TR" sz="2400" b="1" dirty="0" smtClean="0"/>
              <a:t>Hizmet </a:t>
            </a:r>
            <a:r>
              <a:rPr lang="tr-TR" sz="2400" b="1" dirty="0"/>
              <a:t>yılı ve prim günü dolmasına rağmen yaşı </a:t>
            </a:r>
            <a:r>
              <a:rPr lang="tr-TR" sz="2400" b="1" dirty="0" smtClean="0"/>
              <a:t>bekleyenler;</a:t>
            </a:r>
            <a:r>
              <a:rPr lang="tr-TR" sz="2400" dirty="0" smtClean="0"/>
              <a:t> bununla birlikte; 1475 </a:t>
            </a:r>
            <a:r>
              <a:rPr lang="tr-TR" sz="2400" dirty="0"/>
              <a:t>sayılı Kanunda kıdem tazminatı hak ediş nedenleri </a:t>
            </a:r>
            <a:r>
              <a:rPr lang="tr-TR" sz="2400" dirty="0" smtClean="0"/>
              <a:t>arasında belirtilen emeklilik ve hizmet </a:t>
            </a:r>
            <a:r>
              <a:rPr lang="tr-TR" sz="2400" dirty="0"/>
              <a:t>yılı ve prim günü dolmasına rağmen yaşı bekleyenler </a:t>
            </a:r>
            <a:r>
              <a:rPr lang="tr-TR" sz="2400" dirty="0" smtClean="0"/>
              <a:t>dâhil olanların gerekçeleri işten ayrılma için yeterli görülmüştür. </a:t>
            </a:r>
            <a:endParaRPr lang="tr-TR" sz="2400" dirty="0"/>
          </a:p>
          <a:p>
            <a:pPr marL="342900" indent="-342900">
              <a:buFont typeface="Arial" panose="020B0604020202020204" pitchFamily="34" charset="0"/>
              <a:buChar char="•"/>
            </a:pPr>
            <a:r>
              <a:rPr lang="tr-TR" sz="2400" b="1" dirty="0" smtClean="0"/>
              <a:t>Ölüm</a:t>
            </a:r>
            <a:r>
              <a:rPr lang="tr-TR" sz="2400" b="1" dirty="0"/>
              <a:t>;</a:t>
            </a:r>
            <a:r>
              <a:rPr lang="tr-TR" sz="2400" b="1" dirty="0" smtClean="0"/>
              <a:t> </a:t>
            </a:r>
            <a:r>
              <a:rPr lang="tr-TR" sz="2400" dirty="0"/>
              <a:t>sözleşmenin feshinde işçinin ölümü sözleşmeyi sonlandırır. Diğer türlü gerçek şahıs işverenin ölümü halinde işyerinin varisi olanlar işverenin ölümü dolayısıyla işçiyi işten çıkaramazlar.</a:t>
            </a:r>
          </a:p>
          <a:p>
            <a:endParaRPr lang="tr-TR" sz="2400" dirty="0"/>
          </a:p>
        </p:txBody>
      </p:sp>
      <p:sp>
        <p:nvSpPr>
          <p:cNvPr id="3" name="Dikdörtgen 2"/>
          <p:cNvSpPr/>
          <p:nvPr/>
        </p:nvSpPr>
        <p:spPr>
          <a:xfrm>
            <a:off x="3366637" y="-64436"/>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219064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307104"/>
            <a:ext cx="8229600" cy="529608"/>
          </a:xfrm>
          <a:solidFill>
            <a:schemeClr val="tx2">
              <a:lumMod val="75000"/>
            </a:schemeClr>
          </a:solidFill>
        </p:spPr>
        <p:txBody>
          <a:bodyPr>
            <a:normAutofit/>
          </a:bodyPr>
          <a:lstStyle/>
          <a:p>
            <a:r>
              <a:rPr lang="tr-TR" sz="2800" b="1" dirty="0" smtClean="0">
                <a:solidFill>
                  <a:schemeClr val="bg1"/>
                </a:solidFill>
              </a:rPr>
              <a:t>İŞÇİNİN HAKLI NEDENLE DERHAL FESİH HAKKI</a:t>
            </a:r>
            <a:endParaRPr lang="tr-TR" sz="2800" dirty="0">
              <a:solidFill>
                <a:schemeClr val="bg1"/>
              </a:solidFill>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22</a:t>
            </a:fld>
            <a:endParaRPr lang="tr-TR"/>
          </a:p>
        </p:txBody>
      </p:sp>
      <p:sp>
        <p:nvSpPr>
          <p:cNvPr id="7" name="Metin kutusu 6"/>
          <p:cNvSpPr txBox="1"/>
          <p:nvPr>
            <p:custDataLst>
              <p:tags r:id="rId3"/>
            </p:custDataLst>
          </p:nvPr>
        </p:nvSpPr>
        <p:spPr>
          <a:xfrm>
            <a:off x="202868" y="980728"/>
            <a:ext cx="8761620" cy="6247864"/>
          </a:xfrm>
          <a:prstGeom prst="rect">
            <a:avLst/>
          </a:prstGeom>
          <a:noFill/>
        </p:spPr>
        <p:txBody>
          <a:bodyPr wrap="square" rtlCol="0">
            <a:spAutoFit/>
          </a:bodyPr>
          <a:lstStyle/>
          <a:p>
            <a:r>
              <a:rPr lang="tr-TR" sz="2000" dirty="0" smtClean="0"/>
              <a:t>İş </a:t>
            </a:r>
            <a:r>
              <a:rPr lang="tr-TR" sz="2000" dirty="0"/>
              <a:t>yasasının 24. maddesinde işveren tarafından haklı nedenle yapılacak derhal fesih gerekçeleri şunlardır;</a:t>
            </a:r>
          </a:p>
          <a:p>
            <a:r>
              <a:rPr lang="tr-TR" sz="2000" b="1" dirty="0"/>
              <a:t>I. Sağlık sebepleri:</a:t>
            </a:r>
          </a:p>
          <a:p>
            <a:pPr marL="342900" lvl="0" indent="-342900">
              <a:buFont typeface="Wingdings" pitchFamily="2" charset="2"/>
              <a:buChar char="§"/>
            </a:pPr>
            <a:r>
              <a:rPr lang="tr-TR" sz="2000" dirty="0"/>
              <a:t>İş sözleşmesinin konusu olan işin yapılması işin niteliğinden doğan bir sebeple işçinin sağlığı veya yaşayışı için tehlikeli olursa. </a:t>
            </a:r>
          </a:p>
          <a:p>
            <a:pPr marL="342900" lvl="0" indent="-342900">
              <a:buFont typeface="Wingdings" pitchFamily="2" charset="2"/>
              <a:buChar char="§"/>
            </a:pPr>
            <a:r>
              <a:rPr lang="tr-TR" sz="2000" dirty="0"/>
              <a:t>İşçinin sürekli olarak yakından ve doğrudan buluşup görüştüğü işveren yahut başka bir işçi bulaşıcı veya işçinin işi ile bağdaşmayan bir hastalığa tutulursa. </a:t>
            </a:r>
          </a:p>
          <a:p>
            <a:r>
              <a:rPr lang="tr-TR" sz="2000" b="1" dirty="0"/>
              <a:t>II. Ahlak ve </a:t>
            </a:r>
            <a:r>
              <a:rPr lang="tr-TR" sz="2000" b="1" dirty="0" err="1"/>
              <a:t>iyiniyet</a:t>
            </a:r>
            <a:r>
              <a:rPr lang="tr-TR" sz="2000" b="1" dirty="0"/>
              <a:t> kurallarına uymayan haller ve benzerleri:</a:t>
            </a:r>
          </a:p>
          <a:p>
            <a:pPr marL="342900" lvl="0" indent="-342900">
              <a:buFont typeface="Wingdings" pitchFamily="2" charset="2"/>
              <a:buChar char="§"/>
            </a:pPr>
            <a:r>
              <a:rPr lang="tr-TR" sz="2000" dirty="0"/>
              <a:t>İşveren iş sözleşmesi yapıldığı sırada bu sözleşmenin esaslı noktalarından biri hakkında yanlış vasıflar veya şartlar göstermek yahut gerçeğe uygun olmayan bilgiler vermek veya sözler söylemek suretiyle işçiyi yanıltırsa. </a:t>
            </a:r>
          </a:p>
          <a:p>
            <a:pPr marL="342900" lvl="0" indent="-342900">
              <a:buFont typeface="Wingdings" pitchFamily="2" charset="2"/>
              <a:buChar char="§"/>
            </a:pPr>
            <a:r>
              <a:rPr lang="tr-TR" sz="2000" dirty="0"/>
              <a:t>İşveren işçinin veya ailesi üyelerinden birinin şeref ve namusuna dokunacak şekilde sözler söyler, davranışlarda bulunursa veya işçiye cinsel tacizde bulunursa. </a:t>
            </a:r>
          </a:p>
          <a:p>
            <a:pPr marL="342900" lvl="0" indent="-342900">
              <a:buFont typeface="Wingdings" pitchFamily="2" charset="2"/>
              <a:buChar char="§"/>
            </a:pPr>
            <a:r>
              <a:rPr lang="tr-TR" sz="2000" dirty="0"/>
              <a:t>İşveren işçiye veya ailesi üyelerinden birine karşı sataşmada bulunur veya gözdağı verirse, yahut işçiyi veya ailesi üyelerinden birini kanuna karşı davranışa özendirir, kışkırtır, sürükler, yahut işçiye ve ailesi üyelerinden birine karşı hapsi gerektiren bir suç işlerse yahut işçi hakkında şeref ve haysiyet kırıcı asılsız ağır </a:t>
            </a:r>
            <a:r>
              <a:rPr lang="tr-TR" sz="2000" dirty="0" err="1"/>
              <a:t>isnad</a:t>
            </a:r>
            <a:r>
              <a:rPr lang="tr-TR" sz="2000" dirty="0"/>
              <a:t> veya ithamlarda bulunursa. </a:t>
            </a:r>
          </a:p>
          <a:p>
            <a:endParaRPr lang="tr-TR" sz="2000" dirty="0"/>
          </a:p>
        </p:txBody>
      </p:sp>
      <p:sp>
        <p:nvSpPr>
          <p:cNvPr id="3" name="Dikdörtgen 2"/>
          <p:cNvSpPr/>
          <p:nvPr/>
        </p:nvSpPr>
        <p:spPr>
          <a:xfrm>
            <a:off x="3259735" y="-64436"/>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1041969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307104"/>
            <a:ext cx="8229600" cy="533400"/>
          </a:xfrm>
          <a:solidFill>
            <a:schemeClr val="tx2">
              <a:lumMod val="75000"/>
            </a:schemeClr>
          </a:solidFill>
        </p:spPr>
        <p:txBody>
          <a:bodyPr>
            <a:normAutofit/>
          </a:bodyPr>
          <a:lstStyle/>
          <a:p>
            <a:r>
              <a:rPr lang="tr-TR" sz="2800" b="1" dirty="0">
                <a:solidFill>
                  <a:schemeClr val="bg1"/>
                </a:solidFill>
              </a:rPr>
              <a:t>İŞÇİNİN HAKLI NEDENLE DERHAL FESİH HAKKI</a:t>
            </a:r>
            <a:endParaRPr lang="tr-TR" sz="28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23</a:t>
            </a:fld>
            <a:endParaRPr lang="tr-TR"/>
          </a:p>
        </p:txBody>
      </p:sp>
      <p:sp>
        <p:nvSpPr>
          <p:cNvPr id="7" name="Metin kutusu 6"/>
          <p:cNvSpPr txBox="1"/>
          <p:nvPr>
            <p:custDataLst>
              <p:tags r:id="rId3"/>
            </p:custDataLst>
          </p:nvPr>
        </p:nvSpPr>
        <p:spPr>
          <a:xfrm>
            <a:off x="202868" y="980728"/>
            <a:ext cx="8761620" cy="5632311"/>
          </a:xfrm>
          <a:prstGeom prst="rect">
            <a:avLst/>
          </a:prstGeom>
          <a:noFill/>
        </p:spPr>
        <p:txBody>
          <a:bodyPr wrap="square" rtlCol="0">
            <a:spAutoFit/>
          </a:bodyPr>
          <a:lstStyle/>
          <a:p>
            <a:pPr marL="342900" lvl="0" indent="-342900">
              <a:buFont typeface="Wingdings" pitchFamily="2" charset="2"/>
              <a:buChar char="§"/>
            </a:pPr>
            <a:r>
              <a:rPr lang="tr-TR" sz="2400" dirty="0"/>
              <a:t>İşçinin diğer bir işçi veya üçüncü kişiler tarafından işyerinde cinsel tacize uğraması ve bu durumu işverene bildirmesine rağmen gerekli önlemler alınmazsa. </a:t>
            </a:r>
          </a:p>
          <a:p>
            <a:pPr marL="342900" lvl="0" indent="-342900">
              <a:buFont typeface="Wingdings" pitchFamily="2" charset="2"/>
              <a:buChar char="§"/>
            </a:pPr>
            <a:r>
              <a:rPr lang="tr-TR" sz="2400" dirty="0"/>
              <a:t>İşveren tarafından işçinin ücreti kanun hükümleri veya sözleşme şartlarına uygun olarak hesap edilmez veya ödenmezse, </a:t>
            </a:r>
          </a:p>
          <a:p>
            <a:pPr marL="342900" lvl="0" indent="-342900">
              <a:buFont typeface="Wingdings" pitchFamily="2" charset="2"/>
              <a:buChar char="§"/>
            </a:pPr>
            <a:r>
              <a:rPr lang="tr-TR" sz="2400" dirty="0"/>
              <a:t>Ücretin parça başına veya iş tutarı üzerinden ödenmesi kararlaştırılıp da işveren tarafından işçiye yapabileceği sayı ve tutardan az iş verildiği hallerde, aradaki ücret farkı zaman esasına göre ödenerek işçinin eksik aldığı ücret karşılanmazsa, yahut çalışma şartları uygulanmazsa. </a:t>
            </a:r>
          </a:p>
          <a:p>
            <a:r>
              <a:rPr lang="tr-TR" sz="2400" dirty="0">
                <a:effectLst>
                  <a:outerShdw blurRad="38100" dist="38100" dir="2700000" algn="tl">
                    <a:srgbClr val="000000">
                      <a:alpha val="43137"/>
                    </a:srgbClr>
                  </a:outerShdw>
                </a:effectLst>
              </a:rPr>
              <a:t>III. Zorlayıcı sebepler:</a:t>
            </a:r>
          </a:p>
          <a:p>
            <a:pPr marL="342900" indent="-342900">
              <a:buFont typeface="Wingdings" pitchFamily="2" charset="2"/>
              <a:buChar char="§"/>
            </a:pPr>
            <a:r>
              <a:rPr lang="tr-TR" sz="2400" dirty="0"/>
              <a:t>İşçinin çalıştığı işyerinde bir haftadan fazla süre ile işin durmasını gerektirecek zorlayıcı sebepler ortaya çıkarsa.</a:t>
            </a:r>
          </a:p>
          <a:p>
            <a:r>
              <a:rPr lang="tr-TR" sz="2400" dirty="0"/>
              <a:t>İş sözleşmesini işçi derhal fesih edebilir.</a:t>
            </a:r>
          </a:p>
          <a:p>
            <a:endParaRPr lang="tr-TR" sz="2400" dirty="0"/>
          </a:p>
        </p:txBody>
      </p:sp>
      <p:sp>
        <p:nvSpPr>
          <p:cNvPr id="3" name="Dikdörtgen 2"/>
          <p:cNvSpPr/>
          <p:nvPr/>
        </p:nvSpPr>
        <p:spPr>
          <a:xfrm>
            <a:off x="3366637" y="-77280"/>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833827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235720"/>
            <a:ext cx="8229600" cy="745008"/>
          </a:xfrm>
          <a:solidFill>
            <a:schemeClr val="tx2">
              <a:lumMod val="75000"/>
            </a:schemeClr>
          </a:solidFill>
        </p:spPr>
        <p:txBody>
          <a:bodyPr>
            <a:normAutofit fontScale="90000"/>
          </a:bodyPr>
          <a:lstStyle/>
          <a:p>
            <a:r>
              <a:rPr lang="tr-TR" sz="2800" b="1" dirty="0">
                <a:solidFill>
                  <a:schemeClr val="bg1"/>
                </a:solidFill>
              </a:rPr>
              <a:t>ÇALIŞMA KOŞULLARINDA DEĞİŞİKLİK </a:t>
            </a:r>
            <a:r>
              <a:rPr lang="tr-TR" sz="2800" b="1" dirty="0" smtClean="0">
                <a:solidFill>
                  <a:schemeClr val="bg1"/>
                </a:solidFill>
              </a:rPr>
              <a:t/>
            </a:r>
            <a:br>
              <a:rPr lang="tr-TR" sz="2800" b="1" dirty="0" smtClean="0">
                <a:solidFill>
                  <a:schemeClr val="bg1"/>
                </a:solidFill>
              </a:rPr>
            </a:br>
            <a:r>
              <a:rPr lang="tr-TR" sz="2800" b="1" dirty="0" smtClean="0">
                <a:solidFill>
                  <a:schemeClr val="bg1"/>
                </a:solidFill>
              </a:rPr>
              <a:t>VE </a:t>
            </a:r>
            <a:r>
              <a:rPr lang="tr-TR" sz="2800" b="1" dirty="0">
                <a:solidFill>
                  <a:schemeClr val="bg1"/>
                </a:solidFill>
              </a:rPr>
              <a:t>İŞ SÖZLEŞMESİNİN FESHİ</a:t>
            </a:r>
            <a:r>
              <a:rPr lang="tr-TR" sz="2800" dirty="0">
                <a:solidFill>
                  <a:schemeClr val="bg1"/>
                </a:solidFill>
              </a:rPr>
              <a:t>       </a:t>
            </a:r>
            <a:endParaRPr lang="tr-TR" sz="28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24</a:t>
            </a:fld>
            <a:endParaRPr lang="tr-TR"/>
          </a:p>
        </p:txBody>
      </p:sp>
      <p:sp>
        <p:nvSpPr>
          <p:cNvPr id="7" name="Metin kutusu 6"/>
          <p:cNvSpPr txBox="1"/>
          <p:nvPr>
            <p:custDataLst>
              <p:tags r:id="rId3"/>
            </p:custDataLst>
          </p:nvPr>
        </p:nvSpPr>
        <p:spPr>
          <a:xfrm>
            <a:off x="202868" y="980728"/>
            <a:ext cx="8941132" cy="5262979"/>
          </a:xfrm>
          <a:prstGeom prst="rect">
            <a:avLst/>
          </a:prstGeom>
          <a:noFill/>
        </p:spPr>
        <p:txBody>
          <a:bodyPr wrap="square" rtlCol="0">
            <a:spAutoFit/>
          </a:bodyPr>
          <a:lstStyle/>
          <a:p>
            <a:r>
              <a:rPr lang="tr-TR" sz="2400" dirty="0" smtClean="0"/>
              <a:t>Çalışma </a:t>
            </a:r>
            <a:r>
              <a:rPr lang="tr-TR" sz="2400" dirty="0"/>
              <a:t>koşullarında   </a:t>
            </a:r>
            <a:r>
              <a:rPr lang="tr-TR" sz="2400" dirty="0" smtClean="0"/>
              <a:t>yapılacak iş </a:t>
            </a:r>
            <a:r>
              <a:rPr lang="tr-TR" sz="2400" dirty="0"/>
              <a:t>sözleşmesinin devamı süresince işçilerin  çalışma koşulları (iş  sözleşmesinden  doğan  borç  ve  alacaklar,   çalışma  süreleri,  işyerinde  yapılan  işler,  çalışma yeri,  ücret  miktarı  ve  ücretin  ödenmesi  konusundaki  özel  düzenlemeler   işyeri   iç  yönetmeliği  gereğince  işyerinde  uyulması  gereken  kurallar)   işçi  ve  işveren  arasında    karşılıklı   olarak   her  zaman  değiştirilebilmektedir.    </a:t>
            </a:r>
          </a:p>
          <a:p>
            <a:r>
              <a:rPr lang="tr-TR" sz="2400" dirty="0" smtClean="0"/>
              <a:t> İş Kanunun 22. maddesine göre, </a:t>
            </a:r>
            <a:r>
              <a:rPr lang="tr-TR" sz="2400" dirty="0"/>
              <a:t>değişikliğin  geçerli  olabilmesi  için; </a:t>
            </a:r>
          </a:p>
          <a:p>
            <a:pPr marL="742950" lvl="1" indent="-285750">
              <a:buFont typeface="Wingdings" pitchFamily="2" charset="2"/>
              <a:buChar char="Ø"/>
            </a:pPr>
            <a:r>
              <a:rPr lang="tr-TR" sz="2400" dirty="0"/>
              <a:t>Değişikliğin yazılı olarak yapılması, </a:t>
            </a:r>
          </a:p>
          <a:p>
            <a:pPr marL="742950" lvl="1" indent="-285750">
              <a:buFont typeface="Wingdings" pitchFamily="2" charset="2"/>
              <a:buChar char="Ø"/>
            </a:pPr>
            <a:r>
              <a:rPr lang="tr-TR" sz="2400" dirty="0"/>
              <a:t>İşçiye tebliğ edilmesi,  </a:t>
            </a:r>
          </a:p>
          <a:p>
            <a:pPr marL="742950" lvl="1" indent="-285750">
              <a:buFont typeface="Wingdings" pitchFamily="2" charset="2"/>
              <a:buChar char="Ø"/>
            </a:pPr>
            <a:r>
              <a:rPr lang="tr-TR" sz="2400" dirty="0"/>
              <a:t>İşçinin kabul edip etmediğinin anlaşılması için 6 iş günü </a:t>
            </a:r>
            <a:r>
              <a:rPr lang="tr-TR" sz="2400" dirty="0" smtClean="0"/>
              <a:t>olan yasal  </a:t>
            </a:r>
            <a:r>
              <a:rPr lang="tr-TR" sz="2400" dirty="0"/>
              <a:t>sürenin  beklenmesi,</a:t>
            </a:r>
          </a:p>
          <a:p>
            <a:r>
              <a:rPr lang="tr-TR" sz="2400" dirty="0"/>
              <a:t>gerekmektedir. </a:t>
            </a:r>
            <a:r>
              <a:rPr lang="tr-TR" sz="2400" dirty="0" smtClean="0"/>
              <a:t> Aksi  </a:t>
            </a:r>
            <a:r>
              <a:rPr lang="tr-TR" sz="2400" dirty="0"/>
              <a:t>durumda çalışma koşullarında   yapılan   değişiklik  hüküm  ifade  etmemiş  olacaktır. </a:t>
            </a:r>
          </a:p>
        </p:txBody>
      </p:sp>
      <p:sp>
        <p:nvSpPr>
          <p:cNvPr id="3" name="Dikdörtgen 2"/>
          <p:cNvSpPr/>
          <p:nvPr/>
        </p:nvSpPr>
        <p:spPr>
          <a:xfrm>
            <a:off x="3468071" y="-46167"/>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3741662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504882" y="307064"/>
            <a:ext cx="8229600" cy="889688"/>
          </a:xfrm>
          <a:solidFill>
            <a:schemeClr val="tx2">
              <a:lumMod val="75000"/>
            </a:schemeClr>
          </a:solidFill>
        </p:spPr>
        <p:txBody>
          <a:bodyPr>
            <a:normAutofit fontScale="90000"/>
          </a:bodyPr>
          <a:lstStyle/>
          <a:p>
            <a:r>
              <a:rPr lang="tr-TR" sz="2800" b="1" dirty="0">
                <a:solidFill>
                  <a:schemeClr val="bg1"/>
                </a:solidFill>
              </a:rPr>
              <a:t>ÇALIŞMA KOŞULLARININ, USULSÜZ OLARAK DEĞİŞTİRİLMESİNİN  SONUÇLARI  </a:t>
            </a:r>
            <a:endParaRPr lang="tr-TR" sz="2800" dirty="0">
              <a:solidFill>
                <a:schemeClr val="bg1"/>
              </a:solidFill>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25</a:t>
            </a:fld>
            <a:endParaRPr lang="tr-TR"/>
          </a:p>
        </p:txBody>
      </p:sp>
      <p:sp>
        <p:nvSpPr>
          <p:cNvPr id="7" name="Metin kutusu 6"/>
          <p:cNvSpPr txBox="1"/>
          <p:nvPr>
            <p:custDataLst>
              <p:tags r:id="rId3"/>
            </p:custDataLst>
          </p:nvPr>
        </p:nvSpPr>
        <p:spPr>
          <a:xfrm>
            <a:off x="600341" y="1340768"/>
            <a:ext cx="8292139" cy="5262979"/>
          </a:xfrm>
          <a:prstGeom prst="rect">
            <a:avLst/>
          </a:prstGeom>
          <a:noFill/>
        </p:spPr>
        <p:txBody>
          <a:bodyPr wrap="square" rtlCol="0">
            <a:spAutoFit/>
          </a:bodyPr>
          <a:lstStyle/>
          <a:p>
            <a:pPr marL="342900" indent="-342900">
              <a:buFont typeface="Arial" panose="020B0604020202020204" pitchFamily="34" charset="0"/>
              <a:buChar char="•"/>
            </a:pPr>
            <a:r>
              <a:rPr lang="tr-TR" sz="2400" dirty="0" smtClean="0"/>
              <a:t>İş  </a:t>
            </a:r>
            <a:r>
              <a:rPr lang="tr-TR" sz="2400" dirty="0"/>
              <a:t>sözleşmesinin   yapılması   sırasında   benimsenen  veya   sözleşmenin  devamı  sırasında  işveren  ve  işçinin  mutabakatı  ile değiştirilen   çalışma   koşullarının   uygulanmaması  veya   usulsüz  olarak  değiştirilmesi   durumunda  işçi,  </a:t>
            </a:r>
            <a:r>
              <a:rPr lang="tr-TR" sz="2400" dirty="0" smtClean="0"/>
              <a:t>İş </a:t>
            </a:r>
            <a:r>
              <a:rPr lang="tr-TR" sz="2400" dirty="0"/>
              <a:t>Yasası’nın 24/II-f  maddesine  göre   iş  sözleşmesini  bildirimsiz ve tazminatsız  olarak   feshetme  hakkına   sahip  olup,  </a:t>
            </a:r>
            <a:r>
              <a:rPr lang="tr-TR" sz="2400" dirty="0" smtClean="0"/>
              <a:t>diğer  </a:t>
            </a:r>
            <a:r>
              <a:rPr lang="tr-TR" sz="2400" dirty="0"/>
              <a:t>koşullarında  mevcut  olması  ile  kıdem  tazminatı  hakkına   sahip   </a:t>
            </a:r>
            <a:r>
              <a:rPr lang="tr-TR" sz="2400" dirty="0" smtClean="0"/>
              <a:t>olmaktadır.</a:t>
            </a:r>
          </a:p>
          <a:p>
            <a:pPr marL="342900" indent="-342900">
              <a:buFont typeface="Arial" panose="020B0604020202020204" pitchFamily="34" charset="0"/>
              <a:buChar char="•"/>
            </a:pPr>
            <a:r>
              <a:rPr lang="tr-TR" sz="2400" dirty="0" smtClean="0"/>
              <a:t>İşçi </a:t>
            </a:r>
            <a:r>
              <a:rPr lang="tr-TR" sz="2400" dirty="0"/>
              <a:t>değişiklik önerisini bu süre içinde kabul etmezse, işveren değişikliğin geçerli bir nedene dayandığını veya fesih için başka bir geçerli nedenin bulunduğunu yazılı olarak açıklamak ve bildirim süresine uymak suretiyle iş sözleşmesini feshedebilir. İşçi bu durumda 17 ila 21 inci madde hükümlerine göre dava açabilir</a:t>
            </a:r>
            <a:r>
              <a:rPr lang="tr-TR" sz="2400" dirty="0" smtClean="0"/>
              <a:t>.</a:t>
            </a:r>
            <a:endParaRPr lang="tr-TR" sz="2400" dirty="0"/>
          </a:p>
        </p:txBody>
      </p:sp>
      <p:sp>
        <p:nvSpPr>
          <p:cNvPr id="3" name="Dikdörtgen 2"/>
          <p:cNvSpPr/>
          <p:nvPr/>
        </p:nvSpPr>
        <p:spPr>
          <a:xfrm>
            <a:off x="3414319" y="-64436"/>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1867994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86792" y="340320"/>
            <a:ext cx="8229600" cy="533400"/>
          </a:xfrm>
          <a:solidFill>
            <a:schemeClr val="tx2">
              <a:lumMod val="75000"/>
            </a:schemeClr>
          </a:solidFill>
        </p:spPr>
        <p:txBody>
          <a:bodyPr>
            <a:normAutofit/>
          </a:bodyPr>
          <a:lstStyle/>
          <a:p>
            <a:r>
              <a:rPr lang="tr-TR" sz="2800" b="1" dirty="0" smtClean="0">
                <a:solidFill>
                  <a:schemeClr val="bg1"/>
                </a:solidFill>
                <a:effectLst>
                  <a:outerShdw blurRad="38100" dist="38100" dir="2700000" algn="tl">
                    <a:srgbClr val="000000">
                      <a:alpha val="43137"/>
                    </a:srgbClr>
                  </a:outerShdw>
                </a:effectLst>
              </a:rPr>
              <a:t>İKALE  (KARŞILIKLI ANLAŞMA İLE) SÖZLEŞMESİ</a:t>
            </a:r>
            <a:endParaRPr lang="tr-TR" sz="2800" b="1" dirty="0">
              <a:solidFill>
                <a:schemeClr val="bg1"/>
              </a:solidFill>
              <a:effectLst>
                <a:outerShdw blurRad="38100" dist="38100" dir="2700000" algn="tl">
                  <a:srgbClr val="000000">
                    <a:alpha val="43137"/>
                  </a:srgbClr>
                </a:out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26</a:t>
            </a:fld>
            <a:endParaRPr lang="tr-TR"/>
          </a:p>
        </p:txBody>
      </p:sp>
      <p:sp>
        <p:nvSpPr>
          <p:cNvPr id="7" name="Metin kutusu 6"/>
          <p:cNvSpPr txBox="1"/>
          <p:nvPr>
            <p:custDataLst>
              <p:tags r:id="rId3"/>
            </p:custDataLst>
          </p:nvPr>
        </p:nvSpPr>
        <p:spPr>
          <a:xfrm>
            <a:off x="143508" y="1010245"/>
            <a:ext cx="8856983" cy="5847755"/>
          </a:xfrm>
          <a:prstGeom prst="rect">
            <a:avLst/>
          </a:prstGeom>
          <a:noFill/>
        </p:spPr>
        <p:txBody>
          <a:bodyPr wrap="square" rtlCol="0">
            <a:spAutoFit/>
          </a:bodyPr>
          <a:lstStyle/>
          <a:p>
            <a:pPr marL="342900" lvl="0" indent="-342900">
              <a:buFont typeface="Arial" panose="020B0604020202020204" pitchFamily="34" charset="0"/>
              <a:buChar char="•"/>
            </a:pPr>
            <a:r>
              <a:rPr lang="tr-TR" sz="2200" dirty="0" err="1" smtClean="0"/>
              <a:t>İkale</a:t>
            </a:r>
            <a:r>
              <a:rPr lang="tr-TR" sz="2200" dirty="0" smtClean="0"/>
              <a:t> sözleşmesi diğer adıyla karşılıklı anlaşma yoluyla </a:t>
            </a:r>
            <a:r>
              <a:rPr lang="tr-TR" sz="2200" dirty="0" err="1" smtClean="0"/>
              <a:t>fesh</a:t>
            </a:r>
            <a:r>
              <a:rPr lang="tr-TR" sz="2200" dirty="0" smtClean="0"/>
              <a:t> İş Kanununda düzenlenmemiştir. Bu haller Borçlar Kanunu ve Yargıtay Kararlarına göre değerlendirilir. </a:t>
            </a:r>
          </a:p>
          <a:p>
            <a:pPr marL="342900" lvl="0" indent="-342900">
              <a:buFont typeface="Wingdings" pitchFamily="2" charset="2"/>
              <a:buChar char="Ø"/>
            </a:pPr>
            <a:r>
              <a:rPr lang="tr-TR" sz="2200" dirty="0" smtClean="0"/>
              <a:t>Sözleşmenin hukuki olarak geçerli olması adına tutanağa bağlanması gereklidir. </a:t>
            </a:r>
          </a:p>
          <a:p>
            <a:pPr marL="342900" lvl="0" indent="-342900">
              <a:buFont typeface="Wingdings" pitchFamily="2" charset="2"/>
              <a:buChar char="Ø"/>
            </a:pPr>
            <a:r>
              <a:rPr lang="tr-TR" sz="2200" dirty="0" smtClean="0"/>
              <a:t>Sözleşmede</a:t>
            </a:r>
            <a:r>
              <a:rPr lang="tr-TR" sz="2200" dirty="0"/>
              <a:t>; iş hukukundaki işçi yararına yorum ilkesinin de göz önünde bulundurulması gerekmektedir. </a:t>
            </a:r>
            <a:endParaRPr lang="tr-TR" sz="2200" dirty="0" smtClean="0"/>
          </a:p>
          <a:p>
            <a:pPr marL="342900" lvl="0" indent="-342900">
              <a:buFont typeface="Wingdings" pitchFamily="2" charset="2"/>
              <a:buChar char="Ø"/>
            </a:pPr>
            <a:r>
              <a:rPr lang="tr-TR" sz="2200" dirty="0" err="1" smtClean="0"/>
              <a:t>ikale</a:t>
            </a:r>
            <a:r>
              <a:rPr lang="tr-TR" sz="2200" dirty="0" smtClean="0"/>
              <a:t> </a:t>
            </a:r>
            <a:r>
              <a:rPr lang="tr-TR" sz="2200" dirty="0"/>
              <a:t>yapılmadan önce işçinin birikmiş ücret, yıllık ücretli izin ve diğer alacaklarının tam olarak </a:t>
            </a:r>
            <a:r>
              <a:rPr lang="tr-TR" sz="2200" dirty="0" smtClean="0"/>
              <a:t>ödenmesi gerekir.</a:t>
            </a:r>
          </a:p>
          <a:p>
            <a:pPr marL="342900" lvl="0" indent="-342900">
              <a:buFont typeface="Wingdings" pitchFamily="2" charset="2"/>
              <a:buChar char="Ø"/>
            </a:pPr>
            <a:r>
              <a:rPr lang="tr-TR" sz="2200" dirty="0" err="1" smtClean="0"/>
              <a:t>ikale</a:t>
            </a:r>
            <a:r>
              <a:rPr lang="tr-TR" sz="2200" dirty="0" smtClean="0"/>
              <a:t> </a:t>
            </a:r>
            <a:r>
              <a:rPr lang="tr-TR" sz="2200" dirty="0"/>
              <a:t>sözleşmesi yapılırken tarafların karşılıklı ve birbirine uygun iradelerinin ortaya konması, işçinin </a:t>
            </a:r>
            <a:r>
              <a:rPr lang="tr-TR" sz="2200" dirty="0" err="1"/>
              <a:t>ikale</a:t>
            </a:r>
            <a:r>
              <a:rPr lang="tr-TR" sz="2200" dirty="0"/>
              <a:t> sözleşmesi yapılmasında sağladığı yarar vurgulanarak, tazminat ödenmesi öngörülüyorsa tutarının belirtilmesi önem arz etmektedir</a:t>
            </a:r>
            <a:r>
              <a:rPr lang="tr-TR" sz="2200" dirty="0" smtClean="0"/>
              <a:t>.</a:t>
            </a:r>
          </a:p>
          <a:p>
            <a:pPr marL="342900" lvl="0" indent="-342900">
              <a:buFont typeface="Wingdings" pitchFamily="2" charset="2"/>
              <a:buChar char="Ø"/>
            </a:pPr>
            <a:r>
              <a:rPr lang="tr-TR" sz="2200" dirty="0" smtClean="0"/>
              <a:t>Y. </a:t>
            </a:r>
            <a:r>
              <a:rPr lang="tr-TR" sz="2200" dirty="0"/>
              <a:t>9. </a:t>
            </a:r>
            <a:r>
              <a:rPr lang="tr-TR" sz="2200" dirty="0" smtClean="0"/>
              <a:t>HD</a:t>
            </a:r>
            <a:r>
              <a:rPr lang="tr-TR" sz="2200" dirty="0"/>
              <a:t> </a:t>
            </a:r>
            <a:r>
              <a:rPr lang="tr-TR" sz="2200" dirty="0" smtClean="0"/>
              <a:t>E.2014/12866 K.2014/28875; «</a:t>
            </a:r>
            <a:r>
              <a:rPr lang="tr-TR" sz="2200" dirty="0" err="1" smtClean="0"/>
              <a:t>ikale</a:t>
            </a:r>
            <a:r>
              <a:rPr lang="tr-TR" sz="2200" dirty="0" smtClean="0"/>
              <a:t> </a:t>
            </a:r>
            <a:r>
              <a:rPr lang="tr-TR" sz="2200" dirty="0"/>
              <a:t>icabı işverenden gelmişse kanuni tazminatlarına ilaveten işçiye ek bir </a:t>
            </a:r>
            <a:r>
              <a:rPr lang="tr-TR" sz="2200" dirty="0" err="1"/>
              <a:t>menfaatın</a:t>
            </a:r>
            <a:r>
              <a:rPr lang="tr-TR" sz="2200" dirty="0"/>
              <a:t> sağlanması(makul yarar) gerekir. Aksi halde iş sözleşmesinin </a:t>
            </a:r>
            <a:r>
              <a:rPr lang="tr-TR" sz="2200" dirty="0" err="1"/>
              <a:t>ikale</a:t>
            </a:r>
            <a:r>
              <a:rPr lang="tr-TR" sz="2200" dirty="0"/>
              <a:t> ile sona erdirildiğinden söz edilemez</a:t>
            </a:r>
            <a:r>
              <a:rPr lang="tr-TR" sz="2200" dirty="0" smtClean="0"/>
              <a:t>.»</a:t>
            </a:r>
            <a:endParaRPr lang="tr-TR" sz="2200" dirty="0" smtClean="0">
              <a:solidFill>
                <a:srgbClr val="FF0000"/>
              </a:solidFill>
            </a:endParaRPr>
          </a:p>
        </p:txBody>
      </p:sp>
      <p:sp>
        <p:nvSpPr>
          <p:cNvPr id="3" name="Dikdörtgen 2"/>
          <p:cNvSpPr/>
          <p:nvPr/>
        </p:nvSpPr>
        <p:spPr>
          <a:xfrm>
            <a:off x="3557144" y="-46167"/>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1637055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342196"/>
            <a:ext cx="8229600" cy="533400"/>
          </a:xfrm>
          <a:solidFill>
            <a:schemeClr val="tx2">
              <a:lumMod val="75000"/>
            </a:schemeClr>
          </a:solidFill>
        </p:spPr>
        <p:txBody>
          <a:bodyPr>
            <a:normAutofit/>
          </a:bodyPr>
          <a:lstStyle/>
          <a:p>
            <a:r>
              <a:rPr lang="tr-TR" sz="2400" b="1" dirty="0" smtClean="0">
                <a:solidFill>
                  <a:schemeClr val="bg1"/>
                </a:solidFill>
                <a:effectLst>
                  <a:outerShdw blurRad="38100" dist="38100" dir="2700000" algn="tl">
                    <a:srgbClr val="000000">
                      <a:alpha val="43137"/>
                    </a:srgbClr>
                  </a:outerShdw>
                </a:effectLst>
              </a:rPr>
              <a:t>BELİRLİ SÜRELİ SÖZLEŞMELERDE FESİH</a:t>
            </a:r>
            <a:endParaRPr lang="tr-TR" sz="2400" b="1" dirty="0">
              <a:solidFill>
                <a:schemeClr val="bg1"/>
              </a:solidFill>
              <a:effectLst>
                <a:outerShdw blurRad="38100" dist="38100" dir="2700000" algn="tl">
                  <a:srgbClr val="000000">
                    <a:alpha val="43137"/>
                  </a:srgbClr>
                </a:out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27</a:t>
            </a:fld>
            <a:endParaRPr lang="tr-TR"/>
          </a:p>
        </p:txBody>
      </p:sp>
      <p:sp>
        <p:nvSpPr>
          <p:cNvPr id="7" name="Metin kutusu 6"/>
          <p:cNvSpPr txBox="1"/>
          <p:nvPr>
            <p:custDataLst>
              <p:tags r:id="rId3"/>
            </p:custDataLst>
          </p:nvPr>
        </p:nvSpPr>
        <p:spPr>
          <a:xfrm>
            <a:off x="107504" y="1124635"/>
            <a:ext cx="8856983" cy="5632311"/>
          </a:xfrm>
          <a:prstGeom prst="rect">
            <a:avLst/>
          </a:prstGeom>
          <a:noFill/>
        </p:spPr>
        <p:txBody>
          <a:bodyPr wrap="square" rtlCol="0">
            <a:spAutoFit/>
          </a:bodyPr>
          <a:lstStyle/>
          <a:p>
            <a:pPr marL="342900" lvl="0" indent="-342900">
              <a:buFont typeface="Arial" panose="020B0604020202020204" pitchFamily="34" charset="0"/>
              <a:buChar char="•"/>
            </a:pPr>
            <a:r>
              <a:rPr lang="tr-TR" sz="2400" dirty="0" smtClean="0"/>
              <a:t>Belirli Süreli İş Sözleşmesi; “ </a:t>
            </a:r>
            <a:r>
              <a:rPr lang="tr-TR" sz="2400" dirty="0"/>
              <a:t>İş ilişkisinin bir süreye bağlı olarak yapılmadığı halde sözleşme belirsiz süreli sayılır. Belirli süreli işlerde veya belli bir işin tamamlanması veya belirli bir olgunun ortaya çıkması gibi objektif koşullara bağlı olarak işveren ile işçi arasında yazılı şekilde yapılan iş </a:t>
            </a:r>
            <a:r>
              <a:rPr lang="tr-TR" sz="2400" dirty="0" smtClean="0"/>
              <a:t>sözleşmesidir.</a:t>
            </a:r>
          </a:p>
          <a:p>
            <a:pPr marL="342900" lvl="0" indent="-342900">
              <a:buFont typeface="Wingdings" panose="05000000000000000000" pitchFamily="2" charset="2"/>
              <a:buChar char="Ø"/>
            </a:pPr>
            <a:r>
              <a:rPr lang="tr-TR" sz="2400" b="1" dirty="0" smtClean="0">
                <a:effectLst>
                  <a:outerShdw blurRad="38100" dist="38100" dir="2700000" algn="tl">
                    <a:srgbClr val="000000">
                      <a:alpha val="43137"/>
                    </a:srgbClr>
                  </a:outerShdw>
                </a:effectLst>
              </a:rPr>
              <a:t>Kendiliğinden fesih;</a:t>
            </a:r>
            <a:r>
              <a:rPr lang="tr-TR" sz="2400" dirty="0" smtClean="0">
                <a:solidFill>
                  <a:srgbClr val="FF0000"/>
                </a:solidFill>
              </a:rPr>
              <a:t> </a:t>
            </a:r>
            <a:r>
              <a:rPr lang="tr-TR" sz="2400" dirty="0"/>
              <a:t>Belirli süreli iş sözleşmeleri, bir süre için veya bir işin bitmesi amacıyla yapılmaktadır ki, </a:t>
            </a:r>
            <a:r>
              <a:rPr lang="tr-TR" sz="2400" dirty="0" smtClean="0"/>
              <a:t>bu nihayette sözleşme sona erer. </a:t>
            </a:r>
            <a:r>
              <a:rPr lang="tr-TR" sz="2400" dirty="0"/>
              <a:t>A</a:t>
            </a:r>
            <a:r>
              <a:rPr lang="tr-TR" sz="2400" dirty="0" smtClean="0"/>
              <a:t>yrıca </a:t>
            </a:r>
            <a:r>
              <a:rPr lang="tr-TR" sz="2400" dirty="0"/>
              <a:t>taraflardan birinin fesih bildirimine gerek yoktur</a:t>
            </a:r>
            <a:r>
              <a:rPr lang="tr-TR" sz="2400" dirty="0" smtClean="0"/>
              <a:t>.</a:t>
            </a:r>
          </a:p>
          <a:p>
            <a:pPr marL="342900" lvl="0" indent="-342900">
              <a:buFont typeface="Wingdings" panose="05000000000000000000" pitchFamily="2" charset="2"/>
              <a:buChar char="Ø"/>
            </a:pPr>
            <a:r>
              <a:rPr lang="tr-TR" sz="2400" b="1" dirty="0" smtClean="0">
                <a:effectLst>
                  <a:outerShdw blurRad="38100" dist="38100" dir="2700000" algn="tl">
                    <a:srgbClr val="000000">
                      <a:alpha val="43137"/>
                    </a:srgbClr>
                  </a:outerShdw>
                </a:effectLst>
              </a:rPr>
              <a:t>Taraflarca feshi; </a:t>
            </a:r>
            <a:r>
              <a:rPr lang="tr-TR" sz="2400" dirty="0" smtClean="0"/>
              <a:t>süresi veya işin bitiminden önce feshedilmesi;</a:t>
            </a:r>
          </a:p>
          <a:p>
            <a:pPr marL="1257300" lvl="2" indent="-342900">
              <a:buFont typeface="Wingdings" panose="05000000000000000000" pitchFamily="2" charset="2"/>
              <a:buChar char="v"/>
            </a:pPr>
            <a:r>
              <a:rPr lang="tr-TR" sz="2400" dirty="0" smtClean="0"/>
              <a:t>Taraflarca haklı nedenle feshedilmesi halinde kıdem tazminatı haklarına göre değerlendirme yapılır.</a:t>
            </a:r>
          </a:p>
          <a:p>
            <a:pPr marL="1257300" lvl="2" indent="-342900">
              <a:buFont typeface="Wingdings" panose="05000000000000000000" pitchFamily="2" charset="2"/>
              <a:buChar char="v"/>
            </a:pPr>
            <a:r>
              <a:rPr lang="tr-TR" sz="2400" dirty="0" smtClean="0"/>
              <a:t>taraflarca bir neden öne sürmeksizin feshi durumunda </a:t>
            </a:r>
            <a:r>
              <a:rPr lang="tr-TR" sz="2400" dirty="0"/>
              <a:t>yapılan bu fesih beyanı aslında </a:t>
            </a:r>
            <a:r>
              <a:rPr lang="tr-TR" sz="2400" dirty="0" err="1" smtClean="0"/>
              <a:t>temerrüd</a:t>
            </a:r>
            <a:r>
              <a:rPr lang="tr-TR" sz="2400" dirty="0" smtClean="0"/>
              <a:t> durumu ortaya çıkacağı anlamına gelir ve taraflar Borçlar Kanuna göre bakiye ücret alacağını ister. (yargının görüşü)</a:t>
            </a:r>
            <a:endParaRPr lang="tr-TR" sz="2200" dirty="0" smtClean="0"/>
          </a:p>
        </p:txBody>
      </p:sp>
      <p:sp>
        <p:nvSpPr>
          <p:cNvPr id="3" name="Dikdörtgen 2"/>
          <p:cNvSpPr/>
          <p:nvPr/>
        </p:nvSpPr>
        <p:spPr>
          <a:xfrm>
            <a:off x="3557144" y="-46167"/>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739382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0 Resim" descr="sau_logo.wmf"/>
          <p:cNvPicPr/>
          <p:nvPr/>
        </p:nvPicPr>
        <p:blipFill>
          <a:blip r:embed="rId6"/>
          <a:stretch>
            <a:fillRect/>
          </a:stretch>
        </p:blipFill>
        <p:spPr>
          <a:xfrm>
            <a:off x="189107" y="4572000"/>
            <a:ext cx="8765785" cy="2188205"/>
          </a:xfrm>
          <a:prstGeom prst="rect">
            <a:avLst/>
          </a:prstGeom>
          <a:noFill/>
          <a:ln>
            <a:noFill/>
          </a:ln>
        </p:spPr>
      </p:pic>
      <p:sp>
        <p:nvSpPr>
          <p:cNvPr id="7" name="Dikdörtgen 6"/>
          <p:cNvSpPr/>
          <p:nvPr>
            <p:custDataLst>
              <p:tags r:id="rId1"/>
            </p:custDataLst>
          </p:nvPr>
        </p:nvSpPr>
        <p:spPr>
          <a:xfrm>
            <a:off x="0" y="764704"/>
            <a:ext cx="8954892" cy="3350096"/>
          </a:xfrm>
          <a:prstGeom prst="rect">
            <a:avLst/>
          </a:prstGeom>
          <a:solidFill>
            <a:schemeClr val="tx2">
              <a:lumMod val="7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Dikdörtgen 7"/>
          <p:cNvSpPr/>
          <p:nvPr>
            <p:custDataLst>
              <p:tags r:id="rId2"/>
            </p:custDataLst>
          </p:nvPr>
        </p:nvSpPr>
        <p:spPr>
          <a:xfrm>
            <a:off x="-1" y="4114800"/>
            <a:ext cx="8771360" cy="381000"/>
          </a:xfrm>
          <a:prstGeom prst="rect">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Alt Başlık 2"/>
          <p:cNvSpPr txBox="1">
            <a:spLocks/>
          </p:cNvSpPr>
          <p:nvPr>
            <p:custDataLst>
              <p:tags r:id="rId3"/>
            </p:custDataLst>
          </p:nvPr>
        </p:nvSpPr>
        <p:spPr>
          <a:xfrm>
            <a:off x="2398482" y="0"/>
            <a:ext cx="3974393" cy="419100"/>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ts val="0"/>
              </a:spcBef>
            </a:pPr>
            <a:r>
              <a:rPr lang="tr-TR" sz="2400" b="1" i="1" dirty="0">
                <a:solidFill>
                  <a:srgbClr val="FF0000"/>
                </a:solidFill>
              </a:rPr>
              <a:t>e</a:t>
            </a:r>
            <a:r>
              <a:rPr lang="tr-TR" sz="2400" b="1" i="1" dirty="0" smtClean="0">
                <a:solidFill>
                  <a:srgbClr val="FF0000"/>
                </a:solidFill>
              </a:rPr>
              <a:t>rsinumdu@gmail.com</a:t>
            </a:r>
            <a:endParaRPr lang="tr-TR" sz="2400" b="1" i="1" dirty="0">
              <a:solidFill>
                <a:srgbClr val="FF0000"/>
              </a:solidFill>
            </a:endParaRPr>
          </a:p>
        </p:txBody>
      </p:sp>
      <p:sp>
        <p:nvSpPr>
          <p:cNvPr id="4" name="Alt Başlık 3"/>
          <p:cNvSpPr>
            <a:spLocks noGrp="1"/>
          </p:cNvSpPr>
          <p:nvPr>
            <p:ph type="subTitle" idx="1"/>
          </p:nvPr>
        </p:nvSpPr>
        <p:spPr>
          <a:xfrm>
            <a:off x="0" y="4305300"/>
            <a:ext cx="8244408" cy="2454905"/>
          </a:xfrm>
        </p:spPr>
        <p:txBody>
          <a:bodyPr>
            <a:normAutofit fontScale="85000" lnSpcReduction="20000"/>
          </a:bodyPr>
          <a:lstStyle/>
          <a:p>
            <a:pPr lvl="0" algn="l"/>
            <a:r>
              <a:rPr lang="tr-TR" sz="6400" b="1" dirty="0">
                <a:solidFill>
                  <a:srgbClr val="FF0000"/>
                </a:solidFill>
                <a:effectLst>
                  <a:outerShdw blurRad="38100" dist="38100" dir="2700000" algn="tl">
                    <a:srgbClr val="000000">
                      <a:alpha val="43137"/>
                    </a:srgbClr>
                  </a:outerShdw>
                </a:effectLst>
              </a:rPr>
              <a:t>FESİH </a:t>
            </a:r>
            <a:endParaRPr lang="tr-TR" sz="6400" b="1" dirty="0" smtClean="0">
              <a:solidFill>
                <a:srgbClr val="FF0000"/>
              </a:solidFill>
              <a:effectLst>
                <a:outerShdw blurRad="38100" dist="38100" dir="2700000" algn="tl">
                  <a:srgbClr val="000000">
                    <a:alpha val="43137"/>
                  </a:srgbClr>
                </a:outerShdw>
              </a:effectLst>
            </a:endParaRPr>
          </a:p>
          <a:p>
            <a:pPr lvl="0" algn="l"/>
            <a:r>
              <a:rPr lang="tr-TR" sz="6400" b="1" dirty="0" smtClean="0">
                <a:solidFill>
                  <a:srgbClr val="FF0000"/>
                </a:solidFill>
                <a:effectLst>
                  <a:outerShdw blurRad="38100" dist="38100" dir="2700000" algn="tl">
                    <a:srgbClr val="000000">
                      <a:alpha val="43137"/>
                    </a:srgbClr>
                  </a:outerShdw>
                </a:effectLst>
              </a:rPr>
              <a:t>VE </a:t>
            </a:r>
          </a:p>
          <a:p>
            <a:pPr lvl="0" algn="l"/>
            <a:r>
              <a:rPr lang="tr-TR" sz="6400" b="1" dirty="0" smtClean="0">
                <a:solidFill>
                  <a:srgbClr val="FF0000"/>
                </a:solidFill>
                <a:effectLst>
                  <a:outerShdw blurRad="38100" dist="38100" dir="2700000" algn="tl">
                    <a:srgbClr val="000000">
                      <a:alpha val="43137"/>
                    </a:srgbClr>
                  </a:outerShdw>
                </a:effectLst>
              </a:rPr>
              <a:t>İŞE </a:t>
            </a:r>
            <a:r>
              <a:rPr lang="tr-TR" sz="6400" b="1" dirty="0">
                <a:solidFill>
                  <a:srgbClr val="FF0000"/>
                </a:solidFill>
                <a:effectLst>
                  <a:outerShdw blurRad="38100" dist="38100" dir="2700000" algn="tl">
                    <a:srgbClr val="000000">
                      <a:alpha val="43137"/>
                    </a:srgbClr>
                  </a:outerShdw>
                </a:effectLst>
              </a:rPr>
              <a:t>İADE DAVASI SÜRECİ</a:t>
            </a:r>
            <a:endParaRPr lang="tr-TR" sz="6400" dirty="0">
              <a:solidFill>
                <a:srgbClr val="FF0000"/>
              </a:solidFill>
            </a:endParaRPr>
          </a:p>
          <a:p>
            <a:endParaRPr lang="tr-TR" dirty="0"/>
          </a:p>
        </p:txBody>
      </p:sp>
      <p:sp>
        <p:nvSpPr>
          <p:cNvPr id="9" name="Dikdörtgen 8"/>
          <p:cNvSpPr/>
          <p:nvPr/>
        </p:nvSpPr>
        <p:spPr>
          <a:xfrm>
            <a:off x="1115616" y="1978087"/>
            <a:ext cx="7056784" cy="1323439"/>
          </a:xfrm>
          <a:prstGeom prst="rect">
            <a:avLst/>
          </a:prstGeom>
          <a:noFill/>
        </p:spPr>
        <p:txBody>
          <a:bodyPr wrap="square" lIns="91440" tIns="45720" rIns="91440" bIns="45720">
            <a:spAutoFit/>
          </a:bodyPr>
          <a:lstStyle/>
          <a:p>
            <a:pPr algn="ctr"/>
            <a:r>
              <a:rPr lang="tr-TR" sz="8000" b="1" cap="none"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Trebuchet MS" pitchFamily="34" charset="0"/>
              </a:rPr>
              <a:t>İKİNCİ BÖLÜM</a:t>
            </a:r>
            <a:endParaRPr lang="tr-TR" sz="80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36873101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24723" y="308881"/>
            <a:ext cx="9011773" cy="681719"/>
          </a:xfrm>
          <a:solidFill>
            <a:schemeClr val="tx2">
              <a:lumMod val="75000"/>
            </a:schemeClr>
          </a:solidFill>
        </p:spPr>
        <p:txBody>
          <a:bodyPr>
            <a:noAutofit/>
          </a:bodyPr>
          <a:lstStyle/>
          <a:p>
            <a:r>
              <a:rPr lang="tr-TR" sz="2800" b="1" dirty="0">
                <a:solidFill>
                  <a:schemeClr val="bg1"/>
                </a:solidFill>
                <a:effectLst>
                  <a:outerShdw blurRad="38100" dist="38100" dir="2700000" algn="tl">
                    <a:srgbClr val="000000">
                      <a:alpha val="43137"/>
                    </a:srgbClr>
                  </a:outerShdw>
                </a:effectLst>
              </a:rPr>
              <a:t>FESHİN GEÇERLİ </a:t>
            </a:r>
            <a:r>
              <a:rPr lang="tr-TR" sz="2800" b="1" dirty="0" smtClean="0">
                <a:solidFill>
                  <a:schemeClr val="bg1"/>
                </a:solidFill>
                <a:effectLst>
                  <a:outerShdw blurRad="38100" dist="38100" dir="2700000" algn="tl">
                    <a:srgbClr val="000000">
                      <a:alpha val="43137"/>
                    </a:srgbClr>
                  </a:outerShdw>
                </a:effectLst>
              </a:rPr>
              <a:t>veya HAKLI NEDENE </a:t>
            </a:r>
            <a:r>
              <a:rPr lang="tr-TR" sz="2800" b="1" dirty="0">
                <a:solidFill>
                  <a:schemeClr val="bg1"/>
                </a:solidFill>
                <a:effectLst>
                  <a:outerShdw blurRad="38100" dist="38100" dir="2700000" algn="tl">
                    <a:srgbClr val="000000">
                      <a:alpha val="43137"/>
                    </a:srgbClr>
                  </a:outerShdw>
                </a:effectLst>
              </a:rPr>
              <a:t>DAYANDIRILMASI </a:t>
            </a:r>
            <a:endParaRPr lang="tr-TR" sz="2800" dirty="0">
              <a:solidFill>
                <a:schemeClr val="bg1"/>
              </a:solidFill>
              <a:effectLst>
                <a:outerShdw blurRad="38100" dist="38100" dir="2700000" algn="tl">
                  <a:srgbClr val="000000">
                    <a:alpha val="43137"/>
                  </a:srgbClr>
                </a:out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29</a:t>
            </a:fld>
            <a:endParaRPr lang="tr-TR"/>
          </a:p>
        </p:txBody>
      </p:sp>
      <p:sp>
        <p:nvSpPr>
          <p:cNvPr id="7" name="Metin kutusu 6"/>
          <p:cNvSpPr txBox="1"/>
          <p:nvPr>
            <p:custDataLst>
              <p:tags r:id="rId3"/>
            </p:custDataLst>
          </p:nvPr>
        </p:nvSpPr>
        <p:spPr>
          <a:xfrm>
            <a:off x="202868" y="1052736"/>
            <a:ext cx="8689612" cy="5632311"/>
          </a:xfrm>
          <a:prstGeom prst="rect">
            <a:avLst/>
          </a:prstGeom>
          <a:noFill/>
        </p:spPr>
        <p:txBody>
          <a:bodyPr wrap="square" rtlCol="0">
            <a:spAutoFit/>
          </a:bodyPr>
          <a:lstStyle/>
          <a:p>
            <a:pPr marL="342900" indent="-342900">
              <a:buFont typeface="Wingdings" pitchFamily="2" charset="2"/>
              <a:buChar char="§"/>
            </a:pPr>
            <a:r>
              <a:rPr lang="tr-TR" sz="2400" dirty="0" smtClean="0"/>
              <a:t>İş  </a:t>
            </a:r>
            <a:r>
              <a:rPr lang="tr-TR" sz="2400" dirty="0"/>
              <a:t>güvencesi,  işçinin  işinin   teminat   altına  alınması,  objektif  ve  geçerli  neden   olmaksızın  işten   çıkarılmaması   anlamına   gelmektedir. İş  güvencesi    işçilerin    keyfi   ve  geçersiz  nedenlerle    işine   son  verilememesidir. İş güvencesiyle ile  varılmak  istenen  sonuç, işçinin geleceğe güvenle bakabilmesi, kendisinin ve ailesinin geçim kaynağını sağlayan gelirden mahrum kalma kaygısından uzak kalması,  hizmet   sözleşmesinin  keyfi  olarak   son  verilme   imkanının  ortadan    kaldırılmasıdır.       </a:t>
            </a:r>
          </a:p>
          <a:p>
            <a:pPr marL="342900" indent="-342900">
              <a:buFont typeface="Wingdings" pitchFamily="2" charset="2"/>
              <a:buChar char="§"/>
            </a:pPr>
            <a:r>
              <a:rPr lang="tr-TR" sz="2400" dirty="0"/>
              <a:t>İşyeri  çalışanının  kapasitesinden, işyerindeki  davranışlarından veya işyeri gereklerinden kaynaklanan nedenler,   hizmet  sözleşmesinin  sona  erdirilebilmesi  bakımından  geçerli  nedenler  olarak  kabul    edilmektedir</a:t>
            </a:r>
            <a:r>
              <a:rPr lang="tr-TR" sz="2400" dirty="0" smtClean="0"/>
              <a:t>. İş  </a:t>
            </a:r>
            <a:r>
              <a:rPr lang="tr-TR" sz="2400" dirty="0"/>
              <a:t>Yasasına   göre   geçerli   nedenle fesih hakkı, iş(hizmet)  görme   ilişkisinin   taraflar  arasında   devam  ettirilemez   hal  alması   durumunda   kullanılabilen  bir  hak  olarak  düzenlenmiştir.   </a:t>
            </a:r>
          </a:p>
        </p:txBody>
      </p:sp>
      <p:sp>
        <p:nvSpPr>
          <p:cNvPr id="3" name="Dikdörtgen 2"/>
          <p:cNvSpPr/>
          <p:nvPr/>
        </p:nvSpPr>
        <p:spPr>
          <a:xfrm>
            <a:off x="3366637" y="-60451"/>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2906103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457200"/>
            <a:ext cx="8229600" cy="533400"/>
          </a:xfrm>
          <a:solidFill>
            <a:schemeClr val="tx2">
              <a:lumMod val="75000"/>
            </a:schemeClr>
          </a:solidFill>
        </p:spPr>
        <p:txBody>
          <a:bodyPr>
            <a:normAutofit/>
          </a:bodyPr>
          <a:lstStyle/>
          <a:p>
            <a:r>
              <a:rPr lang="tr-TR" sz="2400" b="1" dirty="0" smtClean="0">
                <a:solidFill>
                  <a:schemeClr val="bg1"/>
                </a:solidFill>
                <a:effectLst>
                  <a:outerShdw blurRad="38100" dist="38100" dir="2700000" algn="tl">
                    <a:srgbClr val="000000">
                      <a:alpha val="43137"/>
                    </a:srgbClr>
                  </a:outerShdw>
                </a:effectLst>
              </a:rPr>
              <a:t>GENEL OLARAK İŞ SÖZLEŞMESİNİN FESİH HALLERİ</a:t>
            </a:r>
            <a:endParaRPr lang="tr-TR" sz="2400" b="1" dirty="0">
              <a:solidFill>
                <a:schemeClr val="bg1"/>
              </a:solidFill>
              <a:effectLst>
                <a:outerShdw blurRad="38100" dist="38100" dir="2700000" algn="tl">
                  <a:srgbClr val="000000">
                    <a:alpha val="43137"/>
                  </a:srgbClr>
                </a:out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3</a:t>
            </a:fld>
            <a:endParaRPr lang="tr-TR"/>
          </a:p>
        </p:txBody>
      </p:sp>
      <p:sp>
        <p:nvSpPr>
          <p:cNvPr id="7" name="Metin kutusu 6"/>
          <p:cNvSpPr txBox="1"/>
          <p:nvPr>
            <p:custDataLst>
              <p:tags r:id="rId3"/>
            </p:custDataLst>
          </p:nvPr>
        </p:nvSpPr>
        <p:spPr>
          <a:xfrm>
            <a:off x="600340" y="1295400"/>
            <a:ext cx="7934059" cy="4893647"/>
          </a:xfrm>
          <a:prstGeom prst="rect">
            <a:avLst/>
          </a:prstGeom>
          <a:noFill/>
        </p:spPr>
        <p:txBody>
          <a:bodyPr wrap="square" rtlCol="0">
            <a:spAutoFit/>
          </a:bodyPr>
          <a:lstStyle/>
          <a:p>
            <a:pPr marL="285750" indent="-285750">
              <a:buFont typeface="Wingdings" pitchFamily="2" charset="2"/>
              <a:buChar char="Ø"/>
            </a:pPr>
            <a:r>
              <a:rPr lang="tr-TR" sz="2400" b="1" dirty="0"/>
              <a:t>İşveren tarafından feshedilmesi; </a:t>
            </a:r>
            <a:r>
              <a:rPr lang="tr-TR" sz="2400" dirty="0"/>
              <a:t>İşverenin işçiyi bireysel olarak (18. madde gereğince geçerli sebeple tazminatlı feshi, 25. madde gereğince haklı nedenle derhal ve 25/II ile tazminatsız feshi) ve toplu olarak işten çıkarması ile</a:t>
            </a:r>
          </a:p>
          <a:p>
            <a:pPr marL="285750" indent="-285750">
              <a:buFont typeface="Wingdings" pitchFamily="2" charset="2"/>
              <a:buChar char="Ø"/>
            </a:pPr>
            <a:r>
              <a:rPr lang="tr-TR" sz="2400" b="1" dirty="0" smtClean="0"/>
              <a:t>İşçi tarafından feshedilmesi; </a:t>
            </a:r>
            <a:r>
              <a:rPr lang="tr-TR" sz="2400" dirty="0"/>
              <a:t>İşçinin </a:t>
            </a:r>
            <a:r>
              <a:rPr lang="tr-TR" sz="2400" dirty="0" smtClean="0"/>
              <a:t>istifası, 24</a:t>
            </a:r>
            <a:r>
              <a:rPr lang="tr-TR" sz="2400" dirty="0"/>
              <a:t>. madde gereğince haklı nedenle tazminatlı </a:t>
            </a:r>
            <a:r>
              <a:rPr lang="tr-TR" sz="2400" dirty="0" smtClean="0"/>
              <a:t>feshi, Kadın </a:t>
            </a:r>
            <a:r>
              <a:rPr lang="tr-TR" sz="2400" dirty="0"/>
              <a:t>işçinin evlenmesinden sonraki bir yıl içinde geçerli sebeple </a:t>
            </a:r>
            <a:r>
              <a:rPr lang="tr-TR" sz="2400" dirty="0" smtClean="0"/>
              <a:t>feshi, Emeklilik </a:t>
            </a:r>
            <a:r>
              <a:rPr lang="tr-TR" sz="2400" dirty="0"/>
              <a:t>(hizmet yılı ve prim günü dolmasına rağmen yaşı bekleyenler </a:t>
            </a:r>
            <a:r>
              <a:rPr lang="tr-TR" sz="2400" dirty="0" smtClean="0"/>
              <a:t>dâhil), Askerlik</a:t>
            </a:r>
            <a:endParaRPr lang="tr-TR" sz="2400" dirty="0"/>
          </a:p>
          <a:p>
            <a:pPr marL="285750" lvl="0" indent="-285750">
              <a:buFont typeface="Wingdings" pitchFamily="2" charset="2"/>
              <a:buChar char="Ø"/>
            </a:pPr>
            <a:r>
              <a:rPr lang="tr-TR" sz="2400" b="1" dirty="0" smtClean="0"/>
              <a:t>Karşılıklı anlaşma ile feshedilmesi; </a:t>
            </a:r>
            <a:r>
              <a:rPr lang="tr-TR" sz="2400" dirty="0" err="1" smtClean="0"/>
              <a:t>İkale</a:t>
            </a:r>
            <a:r>
              <a:rPr lang="tr-TR" sz="2400" dirty="0" smtClean="0"/>
              <a:t> sözleşmesi ile, </a:t>
            </a:r>
            <a:endParaRPr lang="tr-TR" sz="2400" b="1" dirty="0"/>
          </a:p>
          <a:p>
            <a:pPr marL="342900" lvl="0" indent="-342900">
              <a:buFont typeface="Wingdings" pitchFamily="2" charset="2"/>
              <a:buChar char="Ø"/>
            </a:pPr>
            <a:r>
              <a:rPr lang="tr-TR" sz="2400" b="1" dirty="0" smtClean="0"/>
              <a:t>Diğer hallerde feshedilmesi; </a:t>
            </a:r>
            <a:r>
              <a:rPr lang="tr-TR" sz="2400" dirty="0" smtClean="0"/>
              <a:t>Ölüm, Belirli </a:t>
            </a:r>
            <a:r>
              <a:rPr lang="tr-TR" sz="2400" dirty="0"/>
              <a:t>süreli sözleşmede belirlenen tarihin dolması</a:t>
            </a:r>
          </a:p>
          <a:p>
            <a:pPr lvl="0"/>
            <a:endParaRPr lang="tr-TR" sz="2400" dirty="0"/>
          </a:p>
        </p:txBody>
      </p:sp>
      <p:sp>
        <p:nvSpPr>
          <p:cNvPr id="3" name="Dikdörtgen 2"/>
          <p:cNvSpPr/>
          <p:nvPr/>
        </p:nvSpPr>
        <p:spPr>
          <a:xfrm>
            <a:off x="3238527" y="-46167"/>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87280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457200"/>
            <a:ext cx="8229600" cy="533400"/>
          </a:xfrm>
          <a:solidFill>
            <a:schemeClr val="tx2">
              <a:lumMod val="75000"/>
            </a:schemeClr>
          </a:solidFill>
        </p:spPr>
        <p:txBody>
          <a:bodyPr>
            <a:normAutofit/>
          </a:bodyPr>
          <a:lstStyle/>
          <a:p>
            <a:r>
              <a:rPr lang="tr-TR" sz="2800" b="1" dirty="0">
                <a:solidFill>
                  <a:schemeClr val="bg1"/>
                </a:solidFill>
              </a:rPr>
              <a:t>İŞ GÜVENCESİNİN KAPSAMI </a:t>
            </a:r>
            <a:endParaRPr lang="tr-TR" sz="2800" dirty="0">
              <a:solidFill>
                <a:schemeClr val="bg1"/>
              </a:solidFill>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30</a:t>
            </a:fld>
            <a:endParaRPr lang="tr-TR"/>
          </a:p>
        </p:txBody>
      </p:sp>
      <p:sp>
        <p:nvSpPr>
          <p:cNvPr id="7" name="Metin kutusu 6"/>
          <p:cNvSpPr txBox="1"/>
          <p:nvPr>
            <p:custDataLst>
              <p:tags r:id="rId3"/>
            </p:custDataLst>
          </p:nvPr>
        </p:nvSpPr>
        <p:spPr>
          <a:xfrm>
            <a:off x="202868" y="1052736"/>
            <a:ext cx="8761619" cy="5324535"/>
          </a:xfrm>
          <a:prstGeom prst="rect">
            <a:avLst/>
          </a:prstGeom>
          <a:noFill/>
        </p:spPr>
        <p:txBody>
          <a:bodyPr wrap="square" rtlCol="0">
            <a:spAutoFit/>
          </a:bodyPr>
          <a:lstStyle/>
          <a:p>
            <a:r>
              <a:rPr lang="tr-TR" sz="2000" dirty="0" smtClean="0"/>
              <a:t>4857 </a:t>
            </a:r>
            <a:r>
              <a:rPr lang="tr-TR" sz="2000" dirty="0"/>
              <a:t>sayılı İş Kanunun 18. </a:t>
            </a:r>
            <a:r>
              <a:rPr lang="tr-TR" sz="2000" dirty="0" smtClean="0"/>
              <a:t>maddesinde iş güvencesinin kapsamı belirtilmiştir. </a:t>
            </a:r>
          </a:p>
          <a:p>
            <a:pPr marL="342900" indent="-342900">
              <a:buFont typeface="Wingdings" pitchFamily="2" charset="2"/>
              <a:buChar char="Ø"/>
            </a:pPr>
            <a:r>
              <a:rPr lang="tr-TR" sz="2000" b="1" dirty="0" smtClean="0"/>
              <a:t>30 </a:t>
            </a:r>
            <a:r>
              <a:rPr lang="tr-TR" sz="2000" b="1" dirty="0"/>
              <a:t>Veya Daha Fazla İşçi Çalıştırılması:</a:t>
            </a:r>
            <a:r>
              <a:rPr lang="tr-TR" sz="2000" dirty="0"/>
              <a:t> </a:t>
            </a:r>
            <a:r>
              <a:rPr lang="tr-TR" sz="2000" dirty="0" smtClean="0"/>
              <a:t>işverenin </a:t>
            </a:r>
            <a:r>
              <a:rPr lang="tr-TR" sz="2000" dirty="0"/>
              <a:t>aynı işkolunda birden fazla işyerinin bulunması halinde, işyerinde çalışan işçi sayısı, bu işyerlerinde çalışan toplam işçi sayısına göre </a:t>
            </a:r>
            <a:r>
              <a:rPr lang="tr-TR" sz="2000" dirty="0" smtClean="0"/>
              <a:t>belirlenir. Aynı </a:t>
            </a:r>
            <a:r>
              <a:rPr lang="tr-TR" sz="2000" dirty="0"/>
              <a:t>işverene ait olması şartıyla bir mekan, şehir vb. sınırlama getirilmemekte, ancak “aynı işkolunda olma” şartı getirilmektedir. </a:t>
            </a:r>
          </a:p>
          <a:p>
            <a:pPr marL="342900" indent="-342900">
              <a:buFont typeface="Wingdings" pitchFamily="2" charset="2"/>
              <a:buChar char="Ø"/>
            </a:pPr>
            <a:r>
              <a:rPr lang="tr-TR" sz="2000" b="1" dirty="0" smtClean="0"/>
              <a:t>En </a:t>
            </a:r>
            <a:r>
              <a:rPr lang="tr-TR" sz="2000" b="1" dirty="0"/>
              <a:t>Az </a:t>
            </a:r>
            <a:r>
              <a:rPr lang="tr-TR" sz="2000" b="1" dirty="0" smtClean="0"/>
              <a:t>6 </a:t>
            </a:r>
            <a:r>
              <a:rPr lang="tr-TR" sz="2000" b="1" dirty="0"/>
              <a:t>Aylık Kıdem: </a:t>
            </a:r>
            <a:r>
              <a:rPr lang="tr-TR" sz="2000" dirty="0"/>
              <a:t> </a:t>
            </a:r>
            <a:r>
              <a:rPr lang="tr-TR" sz="2000" dirty="0" smtClean="0"/>
              <a:t>İşçinin </a:t>
            </a:r>
            <a:r>
              <a:rPr lang="tr-TR" sz="2000" dirty="0"/>
              <a:t>altı aylık kıdeminde, aynı işverenin bir veya değişik işyerlerinde geçen süreler birleştirilerek hesap edilir. İşçi aynı işverenin işyerlerinde aralıklarla çalışmış olsa dahi bu süreler birleştirilecektir. Bu konuda yasada, söz konusu işyerlerinin “aynı işkolunda olması” gibi bir hüküm getirilmemiştir. Ayrıca bu duruma ek olarak altı aylık kıdem hesabında Kanunun 66. maddesindeki “Çalışma Süresinden Sayılan </a:t>
            </a:r>
            <a:r>
              <a:rPr lang="tr-TR" sz="2000" dirty="0" err="1"/>
              <a:t>Haller”deki</a:t>
            </a:r>
            <a:r>
              <a:rPr lang="tr-TR" sz="2000" dirty="0"/>
              <a:t> süreler dikkate alınır. </a:t>
            </a:r>
          </a:p>
          <a:p>
            <a:pPr marL="342900" indent="-342900">
              <a:buFont typeface="Wingdings" pitchFamily="2" charset="2"/>
              <a:buChar char="Ø"/>
            </a:pPr>
            <a:r>
              <a:rPr lang="tr-TR" sz="2000" b="1" dirty="0" smtClean="0"/>
              <a:t>Belirsiz </a:t>
            </a:r>
            <a:r>
              <a:rPr lang="tr-TR" sz="2000" b="1" dirty="0"/>
              <a:t>Süreli İşler: </a:t>
            </a:r>
            <a:r>
              <a:rPr lang="tr-TR" sz="2000" dirty="0"/>
              <a:t> </a:t>
            </a:r>
            <a:r>
              <a:rPr lang="tr-TR" sz="2000" dirty="0" smtClean="0"/>
              <a:t>İş </a:t>
            </a:r>
            <a:r>
              <a:rPr lang="tr-TR" sz="2000" dirty="0"/>
              <a:t>sözleşmesinin türü açısından ise sözleşmenin “belirsiz süreli” olması kuralı getirilmiştir. </a:t>
            </a:r>
            <a:endParaRPr lang="tr-TR" sz="2000" dirty="0" smtClean="0"/>
          </a:p>
          <a:p>
            <a:pPr marL="342900" indent="-342900">
              <a:buFont typeface="Wingdings" pitchFamily="2" charset="2"/>
              <a:buChar char="Ø"/>
            </a:pPr>
            <a:r>
              <a:rPr lang="tr-TR" sz="2000" b="1" dirty="0" smtClean="0"/>
              <a:t>İşveren Vekili Olmaması: </a:t>
            </a:r>
            <a:r>
              <a:rPr lang="tr-TR" sz="2000" dirty="0" smtClean="0"/>
              <a:t>Yukarıda </a:t>
            </a:r>
            <a:r>
              <a:rPr lang="tr-TR" sz="2000" dirty="0"/>
              <a:t>şartlar sağlansa bile iş güvencesi işveren vekilleri için istisnadır. </a:t>
            </a:r>
          </a:p>
          <a:p>
            <a:endParaRPr lang="tr-TR" sz="2000" dirty="0"/>
          </a:p>
        </p:txBody>
      </p:sp>
      <p:sp>
        <p:nvSpPr>
          <p:cNvPr id="3" name="Dikdörtgen 2"/>
          <p:cNvSpPr/>
          <p:nvPr/>
        </p:nvSpPr>
        <p:spPr>
          <a:xfrm>
            <a:off x="3540128" y="-64436"/>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3546229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307104"/>
            <a:ext cx="8229600" cy="529608"/>
          </a:xfrm>
          <a:solidFill>
            <a:schemeClr val="tx2">
              <a:lumMod val="75000"/>
            </a:schemeClr>
          </a:solidFill>
        </p:spPr>
        <p:txBody>
          <a:bodyPr>
            <a:normAutofit/>
          </a:bodyPr>
          <a:lstStyle/>
          <a:p>
            <a:r>
              <a:rPr lang="tr-TR" sz="2800" b="1" dirty="0" smtClean="0">
                <a:solidFill>
                  <a:schemeClr val="bg1"/>
                </a:solidFill>
              </a:rPr>
              <a:t>İŞ GÜVENCESİ VE FESHE İTİRAZ</a:t>
            </a:r>
            <a:endParaRPr lang="tr-TR" sz="2800" dirty="0">
              <a:solidFill>
                <a:schemeClr val="bg1"/>
              </a:solidFill>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31</a:t>
            </a:fld>
            <a:endParaRPr lang="tr-TR"/>
          </a:p>
        </p:txBody>
      </p:sp>
      <p:sp>
        <p:nvSpPr>
          <p:cNvPr id="7" name="Metin kutusu 6"/>
          <p:cNvSpPr txBox="1"/>
          <p:nvPr>
            <p:custDataLst>
              <p:tags r:id="rId3"/>
            </p:custDataLst>
          </p:nvPr>
        </p:nvSpPr>
        <p:spPr>
          <a:xfrm>
            <a:off x="600341" y="1054517"/>
            <a:ext cx="8292139" cy="5262979"/>
          </a:xfrm>
          <a:prstGeom prst="rect">
            <a:avLst/>
          </a:prstGeom>
          <a:noFill/>
        </p:spPr>
        <p:txBody>
          <a:bodyPr wrap="square" rtlCol="0">
            <a:spAutoFit/>
          </a:bodyPr>
          <a:lstStyle/>
          <a:p>
            <a:pPr marL="342900" indent="-342900">
              <a:buFont typeface="Wingdings" panose="05000000000000000000" pitchFamily="2" charset="2"/>
              <a:buChar char="Ø"/>
            </a:pPr>
            <a:r>
              <a:rPr lang="tr-TR" sz="2400" dirty="0" smtClean="0"/>
              <a:t>İşçilerin;</a:t>
            </a:r>
          </a:p>
          <a:p>
            <a:pPr marL="342900" indent="-342900">
              <a:buFont typeface="Arial" panose="020B0604020202020204" pitchFamily="34" charset="0"/>
              <a:buChar char="•"/>
            </a:pPr>
            <a:r>
              <a:rPr lang="tr-TR" sz="2400" dirty="0" smtClean="0"/>
              <a:t>iş   </a:t>
            </a:r>
            <a:r>
              <a:rPr lang="tr-TR" sz="2400" dirty="0"/>
              <a:t>sözleşmelerinin  işveren  tarafından   sebep   gösterilmeden  feshedilmesi </a:t>
            </a:r>
            <a:endParaRPr lang="tr-TR" sz="2400" dirty="0" smtClean="0"/>
          </a:p>
          <a:p>
            <a:pPr marL="342900" indent="-342900">
              <a:buFont typeface="Arial" panose="020B0604020202020204" pitchFamily="34" charset="0"/>
              <a:buChar char="•"/>
            </a:pPr>
            <a:r>
              <a:rPr lang="tr-TR" sz="2400" dirty="0" smtClean="0"/>
              <a:t>gösterilen  </a:t>
            </a:r>
            <a:r>
              <a:rPr lang="tr-TR" sz="2400" dirty="0"/>
              <a:t>sebebin   “</a:t>
            </a:r>
            <a:r>
              <a:rPr lang="tr-TR" sz="2400" dirty="0" smtClean="0"/>
              <a:t>geçerli ve haklı  </a:t>
            </a:r>
            <a:r>
              <a:rPr lang="tr-TR" sz="2400" dirty="0"/>
              <a:t>bir   sebep”   olmadığı   düşüncesinde  </a:t>
            </a:r>
            <a:r>
              <a:rPr lang="tr-TR" sz="2400" dirty="0" smtClean="0"/>
              <a:t>olması,</a:t>
            </a:r>
          </a:p>
          <a:p>
            <a:pPr marL="342900" indent="-342900">
              <a:buFont typeface="Arial" panose="020B0604020202020204" pitchFamily="34" charset="0"/>
              <a:buChar char="•"/>
            </a:pPr>
            <a:r>
              <a:rPr lang="tr-TR" sz="2400" dirty="0" smtClean="0"/>
              <a:t>iş  </a:t>
            </a:r>
            <a:r>
              <a:rPr lang="tr-TR" sz="2400" dirty="0"/>
              <a:t>sözleşmesinin   feshinden    önce     işçinin  yazılı    savunmasının  alınmamış  olması     nedeniyle,    </a:t>
            </a:r>
            <a:endParaRPr lang="tr-TR" sz="2400" dirty="0" smtClean="0"/>
          </a:p>
          <a:p>
            <a:r>
              <a:rPr lang="tr-TR" sz="2400" dirty="0" smtClean="0"/>
              <a:t>işçinin     </a:t>
            </a:r>
            <a:r>
              <a:rPr lang="tr-TR" sz="2400" dirty="0"/>
              <a:t>fesih    bildiriminin    kendisine    tebliğ   tarihinden    itibaren     </a:t>
            </a:r>
            <a:r>
              <a:rPr lang="tr-TR" sz="2400" b="1" u="sng" dirty="0">
                <a:effectLst>
                  <a:outerShdw blurRad="38100" dist="38100" dir="2700000" algn="tl">
                    <a:srgbClr val="000000">
                      <a:alpha val="43137"/>
                    </a:srgbClr>
                  </a:outerShdw>
                </a:effectLst>
              </a:rPr>
              <a:t>bir     ay    içinde   </a:t>
            </a:r>
            <a:r>
              <a:rPr lang="tr-TR" sz="2400" dirty="0"/>
              <a:t>İş  Yasası’nın   20. maddesi   gereğince    yetkili    iş    mahkemesinde      dava    açma     hakkı     bulunmaktadır.  </a:t>
            </a:r>
          </a:p>
          <a:p>
            <a:pPr marL="342900" indent="-342900">
              <a:buFont typeface="Wingdings" panose="05000000000000000000" pitchFamily="2" charset="2"/>
              <a:buChar char="Ø"/>
            </a:pPr>
            <a:r>
              <a:rPr lang="tr-TR" sz="2400" dirty="0" smtClean="0"/>
              <a:t>Feshin </a:t>
            </a:r>
            <a:r>
              <a:rPr lang="tr-TR" sz="2400" dirty="0"/>
              <a:t>geçerli bir sebebe dayandığını ispat yükümlülüğü işverene aittir. İşçi, feshin başka bir sebebe dayandığını iddia ettiği takdirde, bu iddiasını   ispatla   yükümlü   bulunmaktadır</a:t>
            </a:r>
            <a:r>
              <a:rPr lang="tr-TR" sz="2400" dirty="0" smtClean="0"/>
              <a:t>.</a:t>
            </a:r>
            <a:endParaRPr lang="tr-TR" sz="2400" dirty="0"/>
          </a:p>
        </p:txBody>
      </p:sp>
      <p:sp>
        <p:nvSpPr>
          <p:cNvPr id="3" name="Dikdörtgen 2"/>
          <p:cNvSpPr/>
          <p:nvPr/>
        </p:nvSpPr>
        <p:spPr>
          <a:xfrm>
            <a:off x="3366637" y="-62228"/>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1088452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307104"/>
            <a:ext cx="8229600" cy="313584"/>
          </a:xfrm>
          <a:solidFill>
            <a:schemeClr val="tx2">
              <a:lumMod val="75000"/>
            </a:schemeClr>
          </a:solidFill>
        </p:spPr>
        <p:txBody>
          <a:bodyPr>
            <a:normAutofit fontScale="90000"/>
          </a:bodyPr>
          <a:lstStyle/>
          <a:p>
            <a:r>
              <a:rPr lang="tr-TR" sz="2800" b="1" dirty="0" smtClean="0">
                <a:solidFill>
                  <a:schemeClr val="bg1"/>
                </a:solidFill>
              </a:rPr>
              <a:t>İŞE İADE DAVASI</a:t>
            </a:r>
            <a:endParaRPr lang="tr-TR" sz="28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32</a:t>
            </a:fld>
            <a:endParaRPr lang="tr-TR"/>
          </a:p>
        </p:txBody>
      </p:sp>
      <p:sp>
        <p:nvSpPr>
          <p:cNvPr id="7" name="Metin kutusu 6"/>
          <p:cNvSpPr txBox="1"/>
          <p:nvPr>
            <p:custDataLst>
              <p:tags r:id="rId3"/>
            </p:custDataLst>
          </p:nvPr>
        </p:nvSpPr>
        <p:spPr>
          <a:xfrm>
            <a:off x="251520" y="620688"/>
            <a:ext cx="8761620" cy="6186309"/>
          </a:xfrm>
          <a:prstGeom prst="rect">
            <a:avLst/>
          </a:prstGeom>
          <a:noFill/>
        </p:spPr>
        <p:txBody>
          <a:bodyPr wrap="square" rtlCol="0">
            <a:spAutoFit/>
          </a:bodyPr>
          <a:lstStyle/>
          <a:p>
            <a:r>
              <a:rPr lang="tr-TR" sz="2200" dirty="0"/>
              <a:t>Genel olarak işe iade dava açma süreci genel olarak şu şekildedir. </a:t>
            </a:r>
          </a:p>
          <a:p>
            <a:pPr marL="342900" lvl="0" indent="-342900">
              <a:buFont typeface="Wingdings" pitchFamily="2" charset="2"/>
              <a:buChar char="Ø"/>
            </a:pPr>
            <a:r>
              <a:rPr lang="tr-TR" sz="2200" b="1" dirty="0"/>
              <a:t>1 Ay İçinde Dava Açma: </a:t>
            </a:r>
            <a:r>
              <a:rPr lang="tr-TR" sz="2200" dirty="0"/>
              <a:t>İş K. m. 20/1 uyarınca, iş sözleşmesi feshedilen işçi, geçersiz olduğunu düşündüğü fesih bildiriminin tebliğinden itibaren bir ay içinde işe iade davası açmalıdır</a:t>
            </a:r>
            <a:r>
              <a:rPr lang="tr-TR" sz="2200" dirty="0" smtClean="0"/>
              <a:t>. 1 aylık süre hak düşürücü süredir. Diğer bir ifade ile 1 aylı süre zarfında işe iade davası açılmazsa </a:t>
            </a:r>
            <a:r>
              <a:rPr lang="tr-TR" sz="2200" dirty="0" err="1" smtClean="0"/>
              <a:t>fesh</a:t>
            </a:r>
            <a:r>
              <a:rPr lang="tr-TR" sz="2200" dirty="0" smtClean="0"/>
              <a:t> geçerli veya haklı nedenle yapılmamış olsa bile kesinleşir, bundan sonra işe iade davası açılamaz. Ancak söz konusu feshe karşı alacaklar için (kıdem, ihbar tazminatı </a:t>
            </a:r>
            <a:r>
              <a:rPr lang="tr-TR" sz="2200" dirty="0" err="1" smtClean="0"/>
              <a:t>vs</a:t>
            </a:r>
            <a:r>
              <a:rPr lang="tr-TR" sz="2200" dirty="0" smtClean="0"/>
              <a:t>) dava açılabilir.</a:t>
            </a:r>
            <a:endParaRPr lang="tr-TR" sz="2200" dirty="0"/>
          </a:p>
          <a:p>
            <a:pPr marL="342900" lvl="0" indent="-342900">
              <a:buFont typeface="Wingdings" pitchFamily="2" charset="2"/>
              <a:buChar char="Ø"/>
            </a:pPr>
            <a:r>
              <a:rPr lang="tr-TR" sz="2200" b="1" dirty="0"/>
              <a:t>Davanın </a:t>
            </a:r>
            <a:r>
              <a:rPr lang="tr-TR" sz="2200" b="1" dirty="0" smtClean="0"/>
              <a:t>ve Temyiz: </a:t>
            </a:r>
            <a:r>
              <a:rPr lang="tr-TR" sz="2200" dirty="0"/>
              <a:t>İşe  iade   </a:t>
            </a:r>
            <a:r>
              <a:rPr lang="tr-TR" sz="2200" dirty="0" smtClean="0"/>
              <a:t>davasının </a:t>
            </a:r>
            <a:r>
              <a:rPr lang="tr-TR" sz="2200" dirty="0"/>
              <a:t>seri  muhakeme usulüne göre iki ay içinde </a:t>
            </a:r>
            <a:r>
              <a:rPr lang="tr-TR" sz="2200" dirty="0" smtClean="0"/>
              <a:t>sonuçlandırılması, kararın  </a:t>
            </a:r>
            <a:r>
              <a:rPr lang="tr-TR" sz="2200" dirty="0"/>
              <a:t>taraflardan  birinin    temyizi   halinde, </a:t>
            </a:r>
            <a:r>
              <a:rPr lang="tr-TR" sz="2200" dirty="0" smtClean="0"/>
              <a:t>Yargıtay’ın da </a:t>
            </a:r>
            <a:r>
              <a:rPr lang="tr-TR" sz="2200" dirty="0"/>
              <a:t>bir ay içinde </a:t>
            </a:r>
            <a:r>
              <a:rPr lang="tr-TR" sz="2200" dirty="0" smtClean="0"/>
              <a:t>kesin olarak karar vermesi gerekmektedir. </a:t>
            </a:r>
          </a:p>
          <a:p>
            <a:pPr marL="342900" lvl="0" indent="-342900">
              <a:buFont typeface="Wingdings" pitchFamily="2" charset="2"/>
              <a:buChar char="Ø"/>
            </a:pPr>
            <a:r>
              <a:rPr lang="tr-TR" sz="2200" b="1" dirty="0" smtClean="0"/>
              <a:t>İşçinin </a:t>
            </a:r>
            <a:r>
              <a:rPr lang="tr-TR" sz="2200" b="1" dirty="0"/>
              <a:t>10 İş Günü İçinde İşyerine Başvurması:</a:t>
            </a:r>
            <a:r>
              <a:rPr lang="tr-TR" sz="2200" dirty="0"/>
              <a:t> Mahkemenin </a:t>
            </a:r>
            <a:r>
              <a:rPr lang="tr-TR" sz="2200" dirty="0" smtClean="0"/>
              <a:t>işçinin </a:t>
            </a:r>
            <a:r>
              <a:rPr lang="tr-TR" sz="2200" dirty="0"/>
              <a:t>işine iadesine ilişkin kararın, işçiye </a:t>
            </a:r>
            <a:r>
              <a:rPr lang="tr-TR" sz="2200" dirty="0" smtClean="0"/>
              <a:t>tebliğden </a:t>
            </a:r>
            <a:r>
              <a:rPr lang="tr-TR" sz="2200" dirty="0"/>
              <a:t>itibaren on iş günü içinde işe başlamak üzere, </a:t>
            </a:r>
            <a:r>
              <a:rPr lang="tr-TR" sz="2200" dirty="0" smtClean="0"/>
              <a:t>işverene başvurması </a:t>
            </a:r>
            <a:r>
              <a:rPr lang="tr-TR" sz="2200" dirty="0"/>
              <a:t>gerekmektedir. Bu süre hak düşücüdür. </a:t>
            </a:r>
            <a:r>
              <a:rPr lang="tr-TR" sz="2200" dirty="0" smtClean="0"/>
              <a:t>Diğer bir ifade ile 10 iş günü sürede başvurulmazsa dava kazanılmamış gibi sayılır ve işe iade davası uygulamaya sokulamaz. Bu süre zarfında işçinin işe başlama iradesi kesin olmalıdır. </a:t>
            </a:r>
          </a:p>
        </p:txBody>
      </p:sp>
      <p:sp>
        <p:nvSpPr>
          <p:cNvPr id="3" name="Dikdörtgen 2"/>
          <p:cNvSpPr/>
          <p:nvPr/>
        </p:nvSpPr>
        <p:spPr>
          <a:xfrm>
            <a:off x="3268243" y="-46167"/>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253728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307104"/>
            <a:ext cx="8229600" cy="533400"/>
          </a:xfrm>
          <a:solidFill>
            <a:schemeClr val="tx2">
              <a:lumMod val="75000"/>
            </a:schemeClr>
          </a:solidFill>
        </p:spPr>
        <p:txBody>
          <a:bodyPr>
            <a:normAutofit/>
          </a:bodyPr>
          <a:lstStyle/>
          <a:p>
            <a:r>
              <a:rPr lang="tr-TR" sz="2800" b="1" dirty="0" smtClean="0">
                <a:solidFill>
                  <a:schemeClr val="bg1"/>
                </a:solidFill>
              </a:rPr>
              <a:t>İŞE BAŞLATMAMA TAZMİNATI VE BOŞTA GEÇEN ÜCRET</a:t>
            </a:r>
            <a:endParaRPr lang="tr-TR" sz="28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33</a:t>
            </a:fld>
            <a:endParaRPr lang="tr-TR"/>
          </a:p>
        </p:txBody>
      </p:sp>
      <p:sp>
        <p:nvSpPr>
          <p:cNvPr id="7" name="Metin kutusu 6"/>
          <p:cNvSpPr txBox="1"/>
          <p:nvPr>
            <p:custDataLst>
              <p:tags r:id="rId3"/>
            </p:custDataLst>
          </p:nvPr>
        </p:nvSpPr>
        <p:spPr>
          <a:xfrm>
            <a:off x="202868" y="980728"/>
            <a:ext cx="8761620" cy="5878532"/>
          </a:xfrm>
          <a:prstGeom prst="rect">
            <a:avLst/>
          </a:prstGeom>
          <a:noFill/>
        </p:spPr>
        <p:txBody>
          <a:bodyPr wrap="square" rtlCol="0">
            <a:spAutoFit/>
          </a:bodyPr>
          <a:lstStyle/>
          <a:p>
            <a:pPr marL="342900" lvl="0" indent="-342900">
              <a:buFont typeface="Wingdings" pitchFamily="2" charset="2"/>
              <a:buChar char="Ø"/>
            </a:pPr>
            <a:r>
              <a:rPr lang="tr-TR" sz="2400" b="1" dirty="0" smtClean="0"/>
              <a:t>İşverenin İşçiyi Başlatması Veya Başlatmaması: </a:t>
            </a:r>
            <a:r>
              <a:rPr lang="tr-TR" sz="2400" dirty="0" smtClean="0"/>
              <a:t>İşçinin başvurması  sonucu işveren işçiyi başlatmak 1 ay içinde karar verir. Buna göre;  </a:t>
            </a:r>
          </a:p>
          <a:p>
            <a:pPr marL="342900" indent="-342900">
              <a:buFont typeface="Wingdings" pitchFamily="2" charset="2"/>
              <a:buChar char="§"/>
            </a:pPr>
            <a:r>
              <a:rPr lang="tr-TR" sz="2400" b="1" dirty="0" smtClean="0"/>
              <a:t>İşverenin </a:t>
            </a:r>
            <a:r>
              <a:rPr lang="tr-TR" sz="2400" b="1" dirty="0"/>
              <a:t>İşçiyi Başlatması: </a:t>
            </a:r>
            <a:r>
              <a:rPr lang="tr-TR" sz="2400" dirty="0"/>
              <a:t>işveren işçisine, işçiye çalıştırılmadığı süre için en çok dört aya kadar ücreti öder.</a:t>
            </a:r>
            <a:r>
              <a:rPr lang="tr-TR" sz="2400" b="1" dirty="0"/>
              <a:t> </a:t>
            </a:r>
            <a:r>
              <a:rPr lang="tr-TR" sz="2400" dirty="0" smtClean="0"/>
              <a:t>Boşta geçen ücret net üzerinden ve sosyal haklar dahil yapılır. Eğer zam verilmişse zam eklenerek hesaplanır. </a:t>
            </a:r>
            <a:r>
              <a:rPr lang="tr-TR" sz="2400" b="1" dirty="0"/>
              <a:t> </a:t>
            </a:r>
            <a:endParaRPr lang="tr-TR" sz="2400" dirty="0"/>
          </a:p>
          <a:p>
            <a:pPr marL="342900" indent="-342900">
              <a:buFont typeface="Wingdings" pitchFamily="2" charset="2"/>
              <a:buChar char="§"/>
            </a:pPr>
            <a:r>
              <a:rPr lang="tr-TR" sz="2400" b="1" dirty="0"/>
              <a:t>İşçinin İşe Başlatılmaması: </a:t>
            </a:r>
            <a:r>
              <a:rPr lang="tr-TR" sz="2400" dirty="0"/>
              <a:t>İşçi boşta geçen süre ücretinin yanı sıra işveren, tazminat ödeme yükümlülüğü altında da kalmaktadır. Çünkü, mahkeme tarafından belirlendiği miktarda, işçiye en az dört aylık, en çok sekiz aylık ücreti tutarında işveren tarafından tazminat ödenmesi gerekmektedir. </a:t>
            </a:r>
            <a:r>
              <a:rPr lang="tr-TR" sz="2400" dirty="0" smtClean="0"/>
              <a:t>İşe başlatmama tazminatı brüt üzerinden hesaplanır. </a:t>
            </a:r>
            <a:r>
              <a:rPr lang="tr-TR" sz="2400" dirty="0" smtClean="0">
                <a:latin typeface="Times New Roman" panose="02020603050405020304" pitchFamily="18" charset="0"/>
                <a:cs typeface="Times New Roman" panose="02020603050405020304" pitchFamily="18" charset="0"/>
              </a:rPr>
              <a:t>Teamülde, </a:t>
            </a:r>
            <a:r>
              <a:rPr lang="tr-TR" altLang="tr-TR" sz="2400" dirty="0" smtClean="0">
                <a:latin typeface="Times New Roman" panose="02020603050405020304" pitchFamily="18" charset="0"/>
                <a:cs typeface="Times New Roman" panose="02020603050405020304" pitchFamily="18" charset="0"/>
              </a:rPr>
              <a:t>İşe başlatmama tazminatı belirlenirken işçinin kıdemi esas alınır. Buna göre;</a:t>
            </a:r>
          </a:p>
          <a:p>
            <a:pPr marL="342900" indent="-342900">
              <a:buFontTx/>
              <a:buChar char="-"/>
            </a:pPr>
            <a:endParaRPr lang="tr-TR" sz="2400" b="1" dirty="0" smtClean="0">
              <a:latin typeface="Times New Roman" panose="02020603050405020304" pitchFamily="18" charset="0"/>
              <a:cs typeface="Times New Roman" panose="02020603050405020304" pitchFamily="18" charset="0"/>
            </a:endParaRPr>
          </a:p>
          <a:p>
            <a:pPr marL="342900" indent="-342900">
              <a:buFontTx/>
              <a:buChar char="-"/>
            </a:pPr>
            <a:endParaRPr lang="tr-TR" sz="2000" b="1" dirty="0" smtClean="0"/>
          </a:p>
          <a:p>
            <a:pPr marL="342900" indent="-342900">
              <a:buFontTx/>
              <a:buChar char="-"/>
            </a:pPr>
            <a:endParaRPr lang="tr-TR" sz="2000" b="1" dirty="0" smtClean="0"/>
          </a:p>
        </p:txBody>
      </p:sp>
      <p:sp>
        <p:nvSpPr>
          <p:cNvPr id="3" name="Dikdörtgen 2"/>
          <p:cNvSpPr/>
          <p:nvPr/>
        </p:nvSpPr>
        <p:spPr>
          <a:xfrm>
            <a:off x="3378315" y="-75052"/>
            <a:ext cx="2410725" cy="369332"/>
          </a:xfrm>
          <a:prstGeom prst="rect">
            <a:avLst/>
          </a:prstGeom>
        </p:spPr>
        <p:txBody>
          <a:bodyPr wrap="none">
            <a:spAutoFit/>
          </a:bodyPr>
          <a:lstStyle/>
          <a:p>
            <a:r>
              <a:rPr lang="tr-TR" b="1" i="1" dirty="0">
                <a:solidFill>
                  <a:srgbClr val="FF0000"/>
                </a:solidFill>
              </a:rPr>
              <a:t>ersinumdu@gmail.com</a:t>
            </a:r>
          </a:p>
        </p:txBody>
      </p:sp>
      <p:graphicFrame>
        <p:nvGraphicFramePr>
          <p:cNvPr id="13" name="Tablo 12"/>
          <p:cNvGraphicFramePr>
            <a:graphicFrameLocks noGrp="1"/>
          </p:cNvGraphicFramePr>
          <p:nvPr>
            <p:extLst>
              <p:ext uri="{D42A27DB-BD31-4B8C-83A1-F6EECF244321}">
                <p14:modId xmlns:p14="http://schemas.microsoft.com/office/powerpoint/2010/main" val="50791736"/>
              </p:ext>
            </p:extLst>
          </p:nvPr>
        </p:nvGraphicFramePr>
        <p:xfrm>
          <a:off x="24723" y="5805263"/>
          <a:ext cx="9119277" cy="916212"/>
        </p:xfrm>
        <a:graphic>
          <a:graphicData uri="http://schemas.openxmlformats.org/drawingml/2006/table">
            <a:tbl>
              <a:tblPr>
                <a:tableStyleId>{3C2FFA5D-87B4-456A-9821-1D502468CF0F}</a:tableStyleId>
              </a:tblPr>
              <a:tblGrid>
                <a:gridCol w="4322003"/>
                <a:gridCol w="4797274"/>
              </a:tblGrid>
              <a:tr h="305404">
                <a:tc>
                  <a:txBody>
                    <a:bodyPr/>
                    <a:lstStyle/>
                    <a:p>
                      <a:pPr algn="ctr"/>
                      <a:r>
                        <a:rPr lang="tr-TR" dirty="0">
                          <a:solidFill>
                            <a:srgbClr val="FF0000"/>
                          </a:solidFill>
                          <a:effectLst>
                            <a:outerShdw blurRad="38100" dist="38100" dir="2700000" algn="tl">
                              <a:srgbClr val="000000">
                                <a:alpha val="43137"/>
                              </a:srgbClr>
                            </a:outerShdw>
                          </a:effectLst>
                        </a:rPr>
                        <a:t>6 ay – 5 yıl arası kıdemli işçi için</a:t>
                      </a:r>
                    </a:p>
                  </a:txBody>
                  <a:tcPr marL="0" marR="0" marT="0" marB="0"/>
                </a:tc>
                <a:tc>
                  <a:txBody>
                    <a:bodyPr/>
                    <a:lstStyle/>
                    <a:p>
                      <a:pPr algn="ctr"/>
                      <a:r>
                        <a:rPr lang="tr-TR">
                          <a:solidFill>
                            <a:srgbClr val="FF0000"/>
                          </a:solidFill>
                          <a:effectLst>
                            <a:outerShdw blurRad="38100" dist="38100" dir="2700000" algn="tl">
                              <a:srgbClr val="000000">
                                <a:alpha val="43137"/>
                              </a:srgbClr>
                            </a:outerShdw>
                          </a:effectLst>
                        </a:rPr>
                        <a:t>4 aylık işe başlatmama tazminatına hükmedilir</a:t>
                      </a:r>
                    </a:p>
                  </a:txBody>
                  <a:tcPr marL="0" marR="0" marT="0" marB="0"/>
                </a:tc>
              </a:tr>
              <a:tr h="305404">
                <a:tc>
                  <a:txBody>
                    <a:bodyPr/>
                    <a:lstStyle/>
                    <a:p>
                      <a:pPr algn="ctr"/>
                      <a:r>
                        <a:rPr lang="tr-TR" dirty="0">
                          <a:solidFill>
                            <a:srgbClr val="FF0000"/>
                          </a:solidFill>
                          <a:effectLst>
                            <a:outerShdw blurRad="38100" dist="38100" dir="2700000" algn="tl">
                              <a:srgbClr val="000000">
                                <a:alpha val="43137"/>
                              </a:srgbClr>
                            </a:outerShdw>
                          </a:effectLst>
                        </a:rPr>
                        <a:t>5 yıl -15 yıl arası kıdemli işçi için</a:t>
                      </a:r>
                    </a:p>
                  </a:txBody>
                  <a:tcPr marL="0" marR="0" marT="0" marB="0"/>
                </a:tc>
                <a:tc>
                  <a:txBody>
                    <a:bodyPr/>
                    <a:lstStyle/>
                    <a:p>
                      <a:pPr algn="ctr"/>
                      <a:r>
                        <a:rPr lang="tr-TR" dirty="0">
                          <a:solidFill>
                            <a:srgbClr val="FF0000"/>
                          </a:solidFill>
                          <a:effectLst>
                            <a:outerShdw blurRad="38100" dist="38100" dir="2700000" algn="tl">
                              <a:srgbClr val="000000">
                                <a:alpha val="43137"/>
                              </a:srgbClr>
                            </a:outerShdw>
                          </a:effectLst>
                        </a:rPr>
                        <a:t>5 aylık işe başlatmama tazminatına hükmedilir</a:t>
                      </a:r>
                    </a:p>
                  </a:txBody>
                  <a:tcPr marL="0" marR="0" marT="0" marB="0"/>
                </a:tc>
              </a:tr>
              <a:tr h="305404">
                <a:tc>
                  <a:txBody>
                    <a:bodyPr/>
                    <a:lstStyle/>
                    <a:p>
                      <a:pPr algn="ctr"/>
                      <a:r>
                        <a:rPr lang="tr-TR">
                          <a:solidFill>
                            <a:srgbClr val="FF0000"/>
                          </a:solidFill>
                          <a:effectLst>
                            <a:outerShdw blurRad="38100" dist="38100" dir="2700000" algn="tl">
                              <a:srgbClr val="000000">
                                <a:alpha val="43137"/>
                              </a:srgbClr>
                            </a:outerShdw>
                          </a:effectLst>
                        </a:rPr>
                        <a:t>15 yıl ve üstü kıdemli işçi için</a:t>
                      </a:r>
                    </a:p>
                  </a:txBody>
                  <a:tcPr marL="0" marR="0" marT="0" marB="0"/>
                </a:tc>
                <a:tc>
                  <a:txBody>
                    <a:bodyPr/>
                    <a:lstStyle/>
                    <a:p>
                      <a:pPr algn="ctr"/>
                      <a:r>
                        <a:rPr lang="tr-TR" dirty="0">
                          <a:solidFill>
                            <a:srgbClr val="FF0000"/>
                          </a:solidFill>
                          <a:effectLst>
                            <a:outerShdw blurRad="38100" dist="38100" dir="2700000" algn="tl">
                              <a:srgbClr val="000000">
                                <a:alpha val="43137"/>
                              </a:srgbClr>
                            </a:outerShdw>
                          </a:effectLst>
                        </a:rPr>
                        <a:t>6-8 aylık işe başlatmama tazminatına hükmedilir.</a:t>
                      </a:r>
                    </a:p>
                  </a:txBody>
                  <a:tcPr marL="0" marR="0" marT="0" marB="0"/>
                </a:tc>
              </a:tr>
            </a:tbl>
          </a:graphicData>
        </a:graphic>
      </p:graphicFrame>
      <p:sp>
        <p:nvSpPr>
          <p:cNvPr id="14" name="Rectangle 2"/>
          <p:cNvSpPr>
            <a:spLocks noChangeArrowheads="1"/>
          </p:cNvSpPr>
          <p:nvPr/>
        </p:nvSpPr>
        <p:spPr bwMode="auto">
          <a:xfrm>
            <a:off x="1043608" y="482950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20631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1212798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307104"/>
            <a:ext cx="8229600" cy="656343"/>
          </a:xfrm>
          <a:solidFill>
            <a:schemeClr val="tx2">
              <a:lumMod val="75000"/>
            </a:schemeClr>
          </a:solidFill>
        </p:spPr>
        <p:txBody>
          <a:bodyPr>
            <a:normAutofit fontScale="90000"/>
          </a:bodyPr>
          <a:lstStyle/>
          <a:p>
            <a:r>
              <a:rPr lang="tr-TR" sz="2800" b="1" dirty="0" smtClean="0">
                <a:solidFill>
                  <a:schemeClr val="bg1"/>
                </a:solidFill>
              </a:rPr>
              <a:t>İŞE BAŞLATMAMA TAZMİNATI VE BOŞTA GEÇEN ÜCRET ÖRNEK HESAPLAMA</a:t>
            </a:r>
            <a:endParaRPr lang="tr-TR" sz="28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34</a:t>
            </a:fld>
            <a:endParaRPr lang="tr-TR"/>
          </a:p>
        </p:txBody>
      </p:sp>
      <p:sp>
        <p:nvSpPr>
          <p:cNvPr id="7" name="Metin kutusu 6"/>
          <p:cNvSpPr txBox="1"/>
          <p:nvPr>
            <p:custDataLst>
              <p:tags r:id="rId3"/>
            </p:custDataLst>
          </p:nvPr>
        </p:nvSpPr>
        <p:spPr>
          <a:xfrm>
            <a:off x="24723" y="980728"/>
            <a:ext cx="9119277" cy="5909310"/>
          </a:xfrm>
          <a:prstGeom prst="rect">
            <a:avLst/>
          </a:prstGeom>
          <a:noFill/>
        </p:spPr>
        <p:txBody>
          <a:bodyPr wrap="square" rtlCol="0">
            <a:spAutoFit/>
          </a:bodyPr>
          <a:lstStyle/>
          <a:p>
            <a:r>
              <a:rPr lang="tr-TR" dirty="0" smtClean="0"/>
              <a:t>Bay </a:t>
            </a:r>
            <a:r>
              <a:rPr lang="tr-TR" dirty="0"/>
              <a:t>X </a:t>
            </a:r>
            <a:r>
              <a:rPr lang="tr-TR" dirty="0" smtClean="0"/>
              <a:t>27.10.2014 </a:t>
            </a:r>
            <a:r>
              <a:rPr lang="tr-TR" dirty="0"/>
              <a:t>tarihinde işten çıkarılmıştır. </a:t>
            </a:r>
            <a:r>
              <a:rPr lang="tr-TR" dirty="0" smtClean="0"/>
              <a:t>en </a:t>
            </a:r>
            <a:r>
              <a:rPr lang="tr-TR" dirty="0"/>
              <a:t>son ücreti aylık brüt 2500 TL olup, ayrıca aylık yol ücreti brüt 180 TL, yemek ücreti ise brüt 200 </a:t>
            </a:r>
            <a:r>
              <a:rPr lang="tr-TR" dirty="0" smtClean="0"/>
              <a:t>TL’dir. Bay </a:t>
            </a:r>
            <a:r>
              <a:rPr lang="tr-TR" dirty="0"/>
              <a:t>X, 30.10.2014 tarihi itibariyle işe iade davası </a:t>
            </a:r>
            <a:r>
              <a:rPr lang="tr-TR" dirty="0" smtClean="0"/>
              <a:t>açar. </a:t>
            </a:r>
            <a:r>
              <a:rPr lang="tr-TR" dirty="0"/>
              <a:t> </a:t>
            </a:r>
            <a:r>
              <a:rPr lang="tr-TR" dirty="0" smtClean="0"/>
              <a:t>İşe iadesine, </a:t>
            </a:r>
            <a:r>
              <a:rPr lang="tr-TR" dirty="0"/>
              <a:t>boşta geçen dört aylık süre </a:t>
            </a:r>
            <a:r>
              <a:rPr lang="tr-TR" dirty="0" smtClean="0"/>
              <a:t>ücret ödenmesine</a:t>
            </a:r>
            <a:r>
              <a:rPr lang="tr-TR" dirty="0"/>
              <a:t>; işe başlatılmaması halinde ise 4 aylık ücreti tutarında tazminata karar </a:t>
            </a:r>
            <a:r>
              <a:rPr lang="tr-TR" dirty="0" smtClean="0"/>
              <a:t>verir. Kesinleşen </a:t>
            </a:r>
            <a:r>
              <a:rPr lang="tr-TR" dirty="0"/>
              <a:t>mahkeme kararı ise Bay </a:t>
            </a:r>
            <a:r>
              <a:rPr lang="tr-TR" dirty="0" err="1" smtClean="0"/>
              <a:t>X’e</a:t>
            </a:r>
            <a:r>
              <a:rPr lang="tr-TR" dirty="0" smtClean="0"/>
              <a:t> 09.11.2015 </a:t>
            </a:r>
            <a:r>
              <a:rPr lang="tr-TR" dirty="0"/>
              <a:t>tarihinde tebliğ </a:t>
            </a:r>
            <a:r>
              <a:rPr lang="tr-TR" dirty="0" smtClean="0"/>
              <a:t>edilir. Bay </a:t>
            </a:r>
            <a:r>
              <a:rPr lang="tr-TR" dirty="0"/>
              <a:t>X </a:t>
            </a:r>
            <a:r>
              <a:rPr lang="tr-TR" dirty="0" smtClean="0"/>
              <a:t>11</a:t>
            </a:r>
            <a:r>
              <a:rPr lang="tr-TR" dirty="0"/>
              <a:t>. Kasım 2015 günü itibariyle </a:t>
            </a:r>
            <a:r>
              <a:rPr lang="tr-TR" dirty="0" smtClean="0"/>
              <a:t>müracaat </a:t>
            </a:r>
            <a:r>
              <a:rPr lang="tr-TR" dirty="0"/>
              <a:t>dilekçesi gönderir. </a:t>
            </a:r>
            <a:r>
              <a:rPr lang="tr-TR" dirty="0" smtClean="0"/>
              <a:t>İşyeri 24 </a:t>
            </a:r>
            <a:r>
              <a:rPr lang="tr-TR" dirty="0"/>
              <a:t>Kasım 2015 itibariyle Bay </a:t>
            </a:r>
            <a:r>
              <a:rPr lang="tr-TR" dirty="0" err="1" smtClean="0"/>
              <a:t>X’i</a:t>
            </a:r>
            <a:r>
              <a:rPr lang="tr-TR" dirty="0" smtClean="0"/>
              <a:t> </a:t>
            </a:r>
            <a:r>
              <a:rPr lang="tr-TR" dirty="0"/>
              <a:t>işe başlatılmayacağını bildirir. </a:t>
            </a:r>
          </a:p>
          <a:p>
            <a:r>
              <a:rPr lang="tr-TR" b="1" dirty="0"/>
              <a:t>I- BOŞTA GEÇEN SÜRE VE DİĞER HAKLAR YÖNÜNDEN</a:t>
            </a:r>
            <a:endParaRPr lang="tr-TR" dirty="0"/>
          </a:p>
          <a:p>
            <a:r>
              <a:rPr lang="tr-TR" dirty="0" smtClean="0"/>
              <a:t>27.10.2014 tarihini </a:t>
            </a:r>
            <a:r>
              <a:rPr lang="tr-TR" dirty="0"/>
              <a:t>izleyen 4 ay boyunca sanki işyerinde çalışıyormuş gibi ücret, yol, yemek gibi </a:t>
            </a:r>
            <a:r>
              <a:rPr lang="tr-TR" dirty="0" smtClean="0"/>
              <a:t>ödenmelidir. 1867 </a:t>
            </a:r>
            <a:r>
              <a:rPr lang="tr-TR" dirty="0"/>
              <a:t>TL X 4 ay =7468 TL boşta geçen süre </a:t>
            </a:r>
            <a:r>
              <a:rPr lang="tr-TR" dirty="0" smtClean="0"/>
              <a:t>ücreti </a:t>
            </a:r>
            <a:r>
              <a:rPr lang="tr-TR" dirty="0"/>
              <a:t>ödenmelidir. </a:t>
            </a:r>
            <a:endParaRPr lang="tr-TR" dirty="0" smtClean="0"/>
          </a:p>
          <a:p>
            <a:r>
              <a:rPr lang="tr-TR" b="1" dirty="0" smtClean="0"/>
              <a:t>II- </a:t>
            </a:r>
            <a:r>
              <a:rPr lang="tr-TR" b="1" dirty="0"/>
              <a:t>İŞE BAŞLATMAMA TAZMİNATI YÖNÜNDEN</a:t>
            </a:r>
            <a:endParaRPr lang="tr-TR" dirty="0"/>
          </a:p>
          <a:p>
            <a:r>
              <a:rPr lang="tr-TR" dirty="0" smtClean="0"/>
              <a:t>işe </a:t>
            </a:r>
            <a:r>
              <a:rPr lang="tr-TR" dirty="0"/>
              <a:t>başlatmama tazminatına esas olacak ücret bu tarihteki emsal işçinin ücreti üzerinden </a:t>
            </a:r>
            <a:r>
              <a:rPr lang="tr-TR" dirty="0" smtClean="0"/>
              <a:t>hesaplanacaktır. 24 </a:t>
            </a:r>
            <a:r>
              <a:rPr lang="tr-TR" dirty="0"/>
              <a:t>Kasım 2015 tarihinde emsal işçinin ücreti brüt 2900 TL’dir. Dolayısıyla kişinin işe başlatmama tazminatı  2900 x 4 ay = 11.600 TL’dir. Bu tutar gelir vergisinden müstesnadır. Ve sadece damga vergisi mahsubu yapılır. </a:t>
            </a:r>
            <a:r>
              <a:rPr lang="tr-TR" dirty="0" smtClean="0"/>
              <a:t>işe </a:t>
            </a:r>
            <a:r>
              <a:rPr lang="tr-TR" dirty="0"/>
              <a:t>başlatmama tazminatı 11.523 TL’dir.</a:t>
            </a:r>
          </a:p>
          <a:p>
            <a:r>
              <a:rPr lang="tr-TR" b="1" dirty="0"/>
              <a:t>III- </a:t>
            </a:r>
            <a:r>
              <a:rPr lang="tr-TR" b="1" dirty="0" smtClean="0"/>
              <a:t>KIDEM, İHBAR TAZMİNATI  YILLIK İZİN YÖNÜNDEN</a:t>
            </a:r>
          </a:p>
          <a:p>
            <a:r>
              <a:rPr lang="tr-TR" dirty="0" smtClean="0"/>
              <a:t>İşçinin 4 aylık boşta geçen zamanı ile kıdem, ihbar tazminatları ve yıllık izin hakkı etkilenebilir. Bu durumda işçinin bu hakları hesaplanırken 4 aylık süre de dahil edilerek yeniden hesaplanmalıdır. </a:t>
            </a:r>
            <a:endParaRPr lang="tr-TR" dirty="0"/>
          </a:p>
          <a:p>
            <a:r>
              <a:rPr lang="tr-TR" b="1" dirty="0" smtClean="0"/>
              <a:t>VI- </a:t>
            </a:r>
            <a:r>
              <a:rPr lang="tr-TR" b="1" dirty="0"/>
              <a:t>FAİZ</a:t>
            </a:r>
            <a:endParaRPr lang="tr-TR" dirty="0"/>
          </a:p>
          <a:p>
            <a:r>
              <a:rPr lang="tr-TR" dirty="0" smtClean="0"/>
              <a:t>İşe </a:t>
            </a:r>
            <a:r>
              <a:rPr lang="tr-TR" dirty="0"/>
              <a:t>iade bir tespit davası olduğu için faize ilişkin sistem alacak davalarına göre farklıdır. Buna göre boşta geçen süre alacağı yönünden, kararın kesinleşmesini takiben işe yeniden müracaat edilmesi itibariyle bu alacak muaccel olmaktadır. </a:t>
            </a:r>
          </a:p>
        </p:txBody>
      </p:sp>
      <p:sp>
        <p:nvSpPr>
          <p:cNvPr id="3" name="Dikdörtgen 2"/>
          <p:cNvSpPr/>
          <p:nvPr/>
        </p:nvSpPr>
        <p:spPr>
          <a:xfrm>
            <a:off x="3378315" y="-75052"/>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1563108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307104"/>
            <a:ext cx="8229600" cy="533400"/>
          </a:xfrm>
          <a:solidFill>
            <a:schemeClr val="tx2">
              <a:lumMod val="75000"/>
            </a:schemeClr>
          </a:solidFill>
        </p:spPr>
        <p:txBody>
          <a:bodyPr>
            <a:normAutofit/>
          </a:bodyPr>
          <a:lstStyle/>
          <a:p>
            <a:r>
              <a:rPr lang="tr-TR" sz="2800" b="1" dirty="0" smtClean="0">
                <a:solidFill>
                  <a:schemeClr val="bg1"/>
                </a:solidFill>
              </a:rPr>
              <a:t>İŞE İADE DAVASI SONRASI SGK İŞLEMLERİ</a:t>
            </a:r>
            <a:endParaRPr lang="tr-TR" sz="28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35</a:t>
            </a:fld>
            <a:endParaRPr lang="tr-TR"/>
          </a:p>
        </p:txBody>
      </p:sp>
      <p:sp>
        <p:nvSpPr>
          <p:cNvPr id="7" name="Metin kutusu 6"/>
          <p:cNvSpPr txBox="1"/>
          <p:nvPr>
            <p:custDataLst>
              <p:tags r:id="rId3"/>
            </p:custDataLst>
          </p:nvPr>
        </p:nvSpPr>
        <p:spPr>
          <a:xfrm>
            <a:off x="202868" y="980728"/>
            <a:ext cx="8761620" cy="5940088"/>
          </a:xfrm>
          <a:prstGeom prst="rect">
            <a:avLst/>
          </a:prstGeom>
          <a:noFill/>
        </p:spPr>
        <p:txBody>
          <a:bodyPr wrap="square" rtlCol="0">
            <a:spAutoFit/>
          </a:bodyPr>
          <a:lstStyle/>
          <a:p>
            <a:pPr lvl="0"/>
            <a:r>
              <a:rPr lang="tr-TR" sz="2000" b="1" dirty="0" smtClean="0">
                <a:solidFill>
                  <a:srgbClr val="FF0000"/>
                </a:solidFill>
                <a:effectLst>
                  <a:outerShdw blurRad="38100" dist="38100" dir="2700000" algn="tl">
                    <a:srgbClr val="000000">
                      <a:alpha val="43137"/>
                    </a:srgbClr>
                  </a:outerShdw>
                </a:effectLst>
              </a:rPr>
              <a:t>İŞE İADE DAVASI SONUCU;</a:t>
            </a:r>
          </a:p>
          <a:p>
            <a:pPr marL="342900" lvl="0" indent="-342900">
              <a:buFontTx/>
              <a:buChar char="-"/>
            </a:pPr>
            <a:r>
              <a:rPr lang="tr-TR" sz="2000" b="1" dirty="0" smtClean="0"/>
              <a:t>işçi </a:t>
            </a:r>
            <a:r>
              <a:rPr lang="tr-TR" sz="2000" b="1" dirty="0"/>
              <a:t>10 </a:t>
            </a:r>
            <a:r>
              <a:rPr lang="tr-TR" sz="2000" b="1" dirty="0" smtClean="0"/>
              <a:t>iş günü içinde başvurmazsa; </a:t>
            </a:r>
            <a:r>
              <a:rPr lang="tr-TR" sz="2000" dirty="0" smtClean="0"/>
              <a:t>işverenin </a:t>
            </a:r>
            <a:r>
              <a:rPr lang="tr-TR" sz="2000" dirty="0" err="1"/>
              <a:t>SGK'ya</a:t>
            </a:r>
            <a:r>
              <a:rPr lang="tr-TR" sz="2000" dirty="0"/>
              <a:t> prim belgesi verme ve prim ödeme yükümlülüğü de olmayacaktır. </a:t>
            </a:r>
            <a:r>
              <a:rPr lang="tr-TR" sz="2000" dirty="0" smtClean="0"/>
              <a:t> </a:t>
            </a:r>
          </a:p>
          <a:p>
            <a:pPr marL="342900" indent="-342900">
              <a:buFontTx/>
              <a:buChar char="-"/>
            </a:pPr>
            <a:r>
              <a:rPr lang="tr-TR" sz="2000" b="1" dirty="0" smtClean="0"/>
              <a:t>İşçinin </a:t>
            </a:r>
            <a:r>
              <a:rPr lang="tr-TR" sz="2000" b="1" dirty="0"/>
              <a:t>10 </a:t>
            </a:r>
            <a:r>
              <a:rPr lang="tr-TR" sz="2000" b="1" dirty="0" smtClean="0"/>
              <a:t>iş günü içinde başvurması halinde; </a:t>
            </a:r>
            <a:r>
              <a:rPr lang="tr-TR" sz="2000" dirty="0" smtClean="0"/>
              <a:t>işçiye </a:t>
            </a:r>
            <a:r>
              <a:rPr lang="tr-TR" sz="2000" dirty="0"/>
              <a:t>çalıştırılmadığı süre için ödenen en çok dört aya kadar </a:t>
            </a:r>
            <a:r>
              <a:rPr lang="tr-TR" sz="2000" dirty="0" smtClean="0"/>
              <a:t>ücret ödeneceğinden, ücretle ilgili prim belgesi verilmesi ve ödenmesinde aşağıda verilen usulde </a:t>
            </a:r>
            <a:r>
              <a:rPr lang="tr-TR" sz="2000" dirty="0"/>
              <a:t>yapılması halinde </a:t>
            </a:r>
            <a:r>
              <a:rPr lang="tr-TR" sz="2000" dirty="0" smtClean="0"/>
              <a:t>idari </a:t>
            </a:r>
            <a:r>
              <a:rPr lang="tr-TR" sz="2000" dirty="0"/>
              <a:t>para cezası ve primler için gecikme zammı/cezası uygulanmaz</a:t>
            </a:r>
            <a:r>
              <a:rPr lang="tr-TR" sz="2000" dirty="0" smtClean="0"/>
              <a:t>.</a:t>
            </a:r>
          </a:p>
          <a:p>
            <a:pPr marL="342900" lvl="0" indent="-342900">
              <a:buFont typeface="Wingdings" pitchFamily="2" charset="2"/>
              <a:buChar char="Ø"/>
            </a:pPr>
            <a:r>
              <a:rPr lang="tr-TR" sz="2000" dirty="0" smtClean="0"/>
              <a:t>Fesih </a:t>
            </a:r>
            <a:r>
              <a:rPr lang="tr-TR" sz="2000" dirty="0"/>
              <a:t>tarihinden itibaren ileriye doğru dönem için (işçi sanki bu dönemde çalışıyormuş gibi) aylık prim ve hizmet </a:t>
            </a:r>
            <a:r>
              <a:rPr lang="tr-TR" sz="2000" dirty="0" smtClean="0"/>
              <a:t>belgeleri;  </a:t>
            </a:r>
          </a:p>
          <a:p>
            <a:pPr marL="800100" lvl="1" indent="-342900">
              <a:buFont typeface="Wingdings" pitchFamily="2" charset="2"/>
              <a:buChar char="v"/>
            </a:pPr>
            <a:r>
              <a:rPr lang="tr-TR" sz="2000" b="1" dirty="0" smtClean="0">
                <a:effectLst>
                  <a:outerShdw blurRad="38100" dist="38100" dir="2700000" algn="tl">
                    <a:srgbClr val="000000">
                      <a:alpha val="43137"/>
                    </a:srgbClr>
                  </a:outerShdw>
                </a:effectLst>
              </a:rPr>
              <a:t>EĞER İŞÇİ İŞE BAŞLATILIRSA</a:t>
            </a:r>
            <a:r>
              <a:rPr lang="tr-TR" sz="2000" dirty="0" smtClean="0"/>
              <a:t> işçiye gönderilen başlama ile ilgili tebligatın işçinin eline ulaştığı günü takip eden ayın 23'üne </a:t>
            </a:r>
            <a:r>
              <a:rPr lang="tr-TR" sz="2000" dirty="0"/>
              <a:t>kadar verilmesi gerekir</a:t>
            </a:r>
            <a:r>
              <a:rPr lang="tr-TR" sz="2000" dirty="0" smtClean="0"/>
              <a:t>.</a:t>
            </a:r>
          </a:p>
          <a:p>
            <a:pPr marL="800100" lvl="1" indent="-342900">
              <a:buFont typeface="Wingdings" pitchFamily="2" charset="2"/>
              <a:buChar char="v"/>
            </a:pPr>
            <a:r>
              <a:rPr lang="tr-TR" sz="2000" b="1" dirty="0">
                <a:effectLst>
                  <a:outerShdw blurRad="38100" dist="38100" dir="2700000" algn="tl">
                    <a:srgbClr val="000000">
                      <a:alpha val="43137"/>
                    </a:srgbClr>
                  </a:outerShdw>
                </a:effectLst>
              </a:rPr>
              <a:t>EĞER İŞÇİ İŞE </a:t>
            </a:r>
            <a:r>
              <a:rPr lang="tr-TR" sz="2000" b="1" dirty="0" smtClean="0">
                <a:effectLst>
                  <a:outerShdw blurRad="38100" dist="38100" dir="2700000" algn="tl">
                    <a:srgbClr val="000000">
                      <a:alpha val="43137"/>
                    </a:srgbClr>
                  </a:outerShdw>
                </a:effectLst>
              </a:rPr>
              <a:t>BAŞLATILMAZSA</a:t>
            </a:r>
            <a:r>
              <a:rPr lang="tr-TR" sz="2000" dirty="0" smtClean="0"/>
              <a:t> işçinin işyerine gönderildiği tebligatın işyerine ulaştığı günü </a:t>
            </a:r>
            <a:r>
              <a:rPr lang="tr-TR" sz="2000" dirty="0"/>
              <a:t>takip eden ayın 23'üne kadar verilmesi gerekir</a:t>
            </a:r>
            <a:r>
              <a:rPr lang="tr-TR" sz="2000" dirty="0" smtClean="0"/>
              <a:t>.</a:t>
            </a:r>
          </a:p>
          <a:p>
            <a:pPr marL="342900" lvl="0" indent="-342900">
              <a:buFont typeface="Wingdings" pitchFamily="2" charset="2"/>
              <a:buChar char="Ø"/>
            </a:pPr>
            <a:r>
              <a:rPr lang="tr-TR" sz="2000" dirty="0"/>
              <a:t>Muhteviyatı prim tutarlarının da </a:t>
            </a:r>
            <a:r>
              <a:rPr lang="tr-TR" sz="2000" dirty="0" smtClean="0"/>
              <a:t>bildirge verilen ayın </a:t>
            </a:r>
            <a:r>
              <a:rPr lang="tr-TR" sz="2000" dirty="0"/>
              <a:t>sonuna kadar ödenmesi gerekir.</a:t>
            </a:r>
            <a:endParaRPr lang="tr-TR" sz="2000" dirty="0" smtClean="0"/>
          </a:p>
          <a:p>
            <a:pPr marL="342900" lvl="0" indent="-342900">
              <a:buFont typeface="Wingdings" pitchFamily="2" charset="2"/>
              <a:buChar char="Ø"/>
            </a:pPr>
            <a:r>
              <a:rPr lang="tr-TR" sz="2000" dirty="0" smtClean="0"/>
              <a:t>İşe başlatılması hainde işverenden </a:t>
            </a:r>
            <a:r>
              <a:rPr lang="tr-TR" sz="2000" dirty="0"/>
              <a:t>ayrıca sigortalı tekrar işe giriş bildirgesi </a:t>
            </a:r>
            <a:r>
              <a:rPr lang="tr-TR" sz="2000" dirty="0" smtClean="0"/>
              <a:t>istenmeyecektir.</a:t>
            </a:r>
          </a:p>
          <a:p>
            <a:pPr marL="342900" lvl="0" indent="-342900">
              <a:buFont typeface="Wingdings" pitchFamily="2" charset="2"/>
              <a:buChar char="Ø"/>
            </a:pPr>
            <a:r>
              <a:rPr lang="tr-TR" sz="2000" dirty="0" smtClean="0"/>
              <a:t>İşe başlatılmaması </a:t>
            </a:r>
            <a:r>
              <a:rPr lang="tr-TR" sz="2000" dirty="0"/>
              <a:t>hainde işverenden </a:t>
            </a:r>
            <a:r>
              <a:rPr lang="tr-TR" sz="2000" dirty="0" smtClean="0"/>
              <a:t>4 aylık süreyi de dahi edilerek ayrıca </a:t>
            </a:r>
            <a:r>
              <a:rPr lang="tr-TR" sz="2000" dirty="0"/>
              <a:t>sigortalı </a:t>
            </a:r>
            <a:r>
              <a:rPr lang="tr-TR" sz="2000" dirty="0" smtClean="0"/>
              <a:t>işten ayrılış bildirgesi verilecektir.</a:t>
            </a:r>
          </a:p>
        </p:txBody>
      </p:sp>
      <p:sp>
        <p:nvSpPr>
          <p:cNvPr id="3" name="Dikdörtgen 2"/>
          <p:cNvSpPr/>
          <p:nvPr/>
        </p:nvSpPr>
        <p:spPr>
          <a:xfrm>
            <a:off x="3366637" y="-62228"/>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1535015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504882" y="307064"/>
            <a:ext cx="8229600" cy="385632"/>
          </a:xfrm>
          <a:solidFill>
            <a:schemeClr val="tx2">
              <a:lumMod val="75000"/>
            </a:schemeClr>
          </a:solidFill>
        </p:spPr>
        <p:txBody>
          <a:bodyPr>
            <a:noAutofit/>
          </a:bodyPr>
          <a:lstStyle/>
          <a:p>
            <a:r>
              <a:rPr lang="tr-TR" sz="3200" b="1" dirty="0" smtClean="0">
                <a:solidFill>
                  <a:schemeClr val="bg1"/>
                </a:solidFill>
              </a:rPr>
              <a:t>KÖTÜ NİYETLİ FESİH ve KÖTÜ NİYET TAZMİNATI</a:t>
            </a:r>
            <a:endParaRPr lang="tr-TR" sz="3200" b="1" dirty="0">
              <a:solidFill>
                <a:schemeClr val="bg1"/>
              </a:solidFill>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36</a:t>
            </a:fld>
            <a:endParaRPr lang="tr-TR"/>
          </a:p>
        </p:txBody>
      </p:sp>
      <p:sp>
        <p:nvSpPr>
          <p:cNvPr id="7" name="Metin kutusu 6"/>
          <p:cNvSpPr txBox="1"/>
          <p:nvPr>
            <p:custDataLst>
              <p:tags r:id="rId3"/>
            </p:custDataLst>
          </p:nvPr>
        </p:nvSpPr>
        <p:spPr>
          <a:xfrm>
            <a:off x="24723" y="764704"/>
            <a:ext cx="9011773" cy="6740307"/>
          </a:xfrm>
          <a:prstGeom prst="rect">
            <a:avLst/>
          </a:prstGeom>
          <a:noFill/>
        </p:spPr>
        <p:txBody>
          <a:bodyPr wrap="square" rtlCol="0">
            <a:spAutoFit/>
          </a:bodyPr>
          <a:lstStyle/>
          <a:p>
            <a:pPr marL="342900" indent="-342900">
              <a:buFont typeface="Arial" pitchFamily="34" charset="0"/>
              <a:buChar char="•"/>
            </a:pPr>
            <a:r>
              <a:rPr lang="tr-TR" sz="2400" dirty="0"/>
              <a:t>İK. ‘ya göre, feshin geçerli bir sebebe dayanması, </a:t>
            </a:r>
            <a:r>
              <a:rPr lang="tr-TR" sz="2400" dirty="0" smtClean="0"/>
              <a:t>İŞ GÜVENCESİ kapsamı dışında kalan </a:t>
            </a:r>
            <a:r>
              <a:rPr lang="tr-TR" sz="2400" dirty="0"/>
              <a:t>işçilerin iş sözleşmesinin fesih hakkının kötüye kullanılarak sona erdirildiği durumlarda işçiye bildirim süresine ait ücretin üç katı tutarında kötü niyet tazminatı ödenecektir. </a:t>
            </a:r>
            <a:endParaRPr lang="tr-TR" sz="2400" dirty="0" smtClean="0"/>
          </a:p>
          <a:p>
            <a:pPr marL="342900" indent="-342900">
              <a:buFont typeface="Arial" pitchFamily="34" charset="0"/>
              <a:buChar char="•"/>
            </a:pPr>
            <a:r>
              <a:rPr lang="tr-TR" sz="2400" dirty="0" smtClean="0"/>
              <a:t>Usulsüz </a:t>
            </a:r>
            <a:r>
              <a:rPr lang="tr-TR" sz="2400" dirty="0"/>
              <a:t>süreli fesih yapılması halinde ayrıca ihbar tazminatı ödenecektir (İK. m. 17/VI). İK. ‘da hangi hallerin kötü niyet olarak kabul edileceğine dair bir açıklama yer almamaktadır. İşçinin işveren hakkında bir şikâyette bulunması veya işveren aleyhinde dava açması ya da şahitlik yaptığı için iş sözleşmesinin sona erdirilmesi gibi haller iş sözleşmesinin kötü niyetli feshi olarak </a:t>
            </a:r>
            <a:r>
              <a:rPr lang="tr-TR" sz="2400" dirty="0" smtClean="0"/>
              <a:t>düşünülebilir.</a:t>
            </a:r>
          </a:p>
          <a:p>
            <a:pPr marL="342900" indent="-342900">
              <a:buFont typeface="Arial" pitchFamily="34" charset="0"/>
              <a:buChar char="•"/>
            </a:pPr>
            <a:r>
              <a:rPr lang="tr-TR" sz="2400" dirty="0" smtClean="0"/>
              <a:t>Kötü </a:t>
            </a:r>
            <a:r>
              <a:rPr lang="tr-TR" sz="2400" dirty="0"/>
              <a:t>niyet tazminatının hesaplanmasında ihbar tazminatında olduğu gibi işçinin çalışmasının karşılığı olan çıplak ücretin yanında işçiye sözleşme ya da Kanunla sağlanmış bulunan para ve para ile ölçülebilen sosyal yardım niteliğinde diğer menfaatler de dikkate alınacaktır (İK. m. 17/VI</a:t>
            </a:r>
            <a:r>
              <a:rPr lang="tr-TR" sz="2400" dirty="0" smtClean="0"/>
              <a:t>).</a:t>
            </a:r>
          </a:p>
          <a:p>
            <a:pPr marL="342900" indent="-342900">
              <a:buFont typeface="Arial" pitchFamily="34" charset="0"/>
              <a:buChar char="•"/>
            </a:pPr>
            <a:r>
              <a:rPr lang="tr-TR" sz="2400" dirty="0" smtClean="0"/>
              <a:t>Zamanaşımı 10 yıldır…</a:t>
            </a:r>
            <a:endParaRPr lang="tr-TR" sz="2400" dirty="0"/>
          </a:p>
          <a:p>
            <a:r>
              <a:rPr lang="tr-TR" sz="2400" dirty="0"/>
              <a:t/>
            </a:r>
            <a:br>
              <a:rPr lang="tr-TR" sz="2400" dirty="0"/>
            </a:br>
            <a:endParaRPr lang="tr-TR" sz="2400" dirty="0">
              <a:effectLst>
                <a:outerShdw blurRad="38100" dist="38100" dir="2700000" algn="tl">
                  <a:srgbClr val="000000">
                    <a:alpha val="43137"/>
                  </a:srgbClr>
                </a:outerShdw>
              </a:effectLst>
            </a:endParaRPr>
          </a:p>
        </p:txBody>
      </p:sp>
      <p:sp>
        <p:nvSpPr>
          <p:cNvPr id="3" name="Dikdörtgen 2"/>
          <p:cNvSpPr/>
          <p:nvPr/>
        </p:nvSpPr>
        <p:spPr>
          <a:xfrm>
            <a:off x="3414319" y="-64436"/>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1903815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529208"/>
            <a:ext cx="8229600" cy="451520"/>
          </a:xfrm>
          <a:solidFill>
            <a:schemeClr val="tx2">
              <a:lumMod val="75000"/>
            </a:schemeClr>
          </a:solidFill>
        </p:spPr>
        <p:txBody>
          <a:bodyPr>
            <a:normAutofit fontScale="90000"/>
          </a:bodyPr>
          <a:lstStyle/>
          <a:p>
            <a:r>
              <a:rPr lang="tr-TR" sz="3200" b="1" dirty="0" smtClean="0">
                <a:solidFill>
                  <a:schemeClr val="bg1"/>
                </a:solidFill>
              </a:rPr>
              <a:t>ÇALIŞMA BELGESİ</a:t>
            </a:r>
            <a:endParaRPr lang="tr-TR" sz="3200" dirty="0">
              <a:solidFill>
                <a:schemeClr val="bg1"/>
              </a:solidFill>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37</a:t>
            </a:fld>
            <a:endParaRPr lang="tr-TR"/>
          </a:p>
        </p:txBody>
      </p:sp>
      <p:sp>
        <p:nvSpPr>
          <p:cNvPr id="7" name="Metin kutusu 6"/>
          <p:cNvSpPr txBox="1"/>
          <p:nvPr>
            <p:custDataLst>
              <p:tags r:id="rId3"/>
            </p:custDataLst>
          </p:nvPr>
        </p:nvSpPr>
        <p:spPr>
          <a:xfrm>
            <a:off x="457200" y="1176226"/>
            <a:ext cx="8439458" cy="5632311"/>
          </a:xfrm>
          <a:prstGeom prst="rect">
            <a:avLst/>
          </a:prstGeom>
          <a:noFill/>
        </p:spPr>
        <p:txBody>
          <a:bodyPr wrap="square" rtlCol="0">
            <a:spAutoFit/>
          </a:bodyPr>
          <a:lstStyle/>
          <a:p>
            <a:pPr marL="342900" indent="-342900">
              <a:buFont typeface="Arial" pitchFamily="34" charset="0"/>
              <a:buChar char="•"/>
            </a:pPr>
            <a:r>
              <a:rPr lang="tr-TR" sz="2400" dirty="0"/>
              <a:t>İşten ayrılan işçiye, işveren tarafından işinin çeşidinin ne olduğunu ve süresini gösteren bir belge </a:t>
            </a:r>
            <a:r>
              <a:rPr lang="tr-TR" sz="2400" dirty="0" smtClean="0"/>
              <a:t>verilir.</a:t>
            </a:r>
          </a:p>
          <a:p>
            <a:pPr marL="342900" indent="-342900">
              <a:buFont typeface="Arial" pitchFamily="34" charset="0"/>
              <a:buChar char="•"/>
            </a:pPr>
            <a:r>
              <a:rPr lang="tr-TR" sz="2400" dirty="0" smtClean="0"/>
              <a:t>Belgenin </a:t>
            </a:r>
            <a:r>
              <a:rPr lang="tr-TR" sz="2400" dirty="0"/>
              <a:t>vaktinde verilmemesinden veya belgede doğru olmayan bilgiler bulunmasından zarar gören işçi veyahut işçiyi işine alan yeni işveren eski işverenden tazminat </a:t>
            </a:r>
            <a:r>
              <a:rPr lang="tr-TR" sz="2400" dirty="0" smtClean="0"/>
              <a:t>isteyebilir.</a:t>
            </a:r>
          </a:p>
          <a:p>
            <a:pPr marL="342900" indent="-342900">
              <a:buFont typeface="Arial" pitchFamily="34" charset="0"/>
              <a:buChar char="•"/>
            </a:pPr>
            <a:r>
              <a:rPr lang="tr-TR" sz="2400" dirty="0" smtClean="0"/>
              <a:t>Bu </a:t>
            </a:r>
            <a:r>
              <a:rPr lang="tr-TR" sz="2400" dirty="0"/>
              <a:t>belgeler her türlü resim ve harçtan muaftır</a:t>
            </a:r>
            <a:r>
              <a:rPr lang="tr-TR" sz="2400" dirty="0" smtClean="0"/>
              <a:t>.</a:t>
            </a:r>
          </a:p>
          <a:p>
            <a:pPr marL="342900" indent="-342900">
              <a:buFont typeface="Arial" pitchFamily="34" charset="0"/>
              <a:buChar char="•"/>
            </a:pPr>
            <a:r>
              <a:rPr lang="tr-TR" sz="2400" dirty="0" smtClean="0"/>
              <a:t>Çalışma belgesi verilmeyen veya yanlış bilgi yazılan her işçi için işveren hakkında 4857 sayılı Kanunun 103. maddesine göre 2016 yılı için 141,00 TL idari para cezası uygulanır. </a:t>
            </a:r>
          </a:p>
          <a:p>
            <a:pPr marL="342900" indent="-342900">
              <a:buFont typeface="Arial" pitchFamily="34" charset="0"/>
              <a:buChar char="•"/>
            </a:pPr>
            <a:r>
              <a:rPr lang="tr-TR" sz="2400" dirty="0" smtClean="0">
                <a:solidFill>
                  <a:srgbClr val="FF0000"/>
                </a:solidFill>
              </a:rPr>
              <a:t>ÖRNEK; «Çalışma Belgesi,</a:t>
            </a:r>
          </a:p>
          <a:p>
            <a:r>
              <a:rPr lang="tr-TR" sz="2400" dirty="0" smtClean="0">
                <a:solidFill>
                  <a:srgbClr val="FF0000"/>
                </a:solidFill>
              </a:rPr>
              <a:t>Sayın ………., işyerinde ….. İla …… tarihleri arasında ……………. Bölümünde ……………..ustası olarak çalışmıştır. İşçi kendi isteği ile </a:t>
            </a:r>
            <a:r>
              <a:rPr lang="tr-TR" sz="2400" dirty="0" err="1" smtClean="0">
                <a:solidFill>
                  <a:srgbClr val="FF0000"/>
                </a:solidFill>
              </a:rPr>
              <a:t>istifaen</a:t>
            </a:r>
            <a:r>
              <a:rPr lang="tr-TR" sz="2400" dirty="0" smtClean="0">
                <a:solidFill>
                  <a:srgbClr val="FF0000"/>
                </a:solidFill>
              </a:rPr>
              <a:t> işten ayrılmıştır.</a:t>
            </a:r>
          </a:p>
          <a:p>
            <a:r>
              <a:rPr lang="tr-TR" sz="2400" dirty="0">
                <a:solidFill>
                  <a:srgbClr val="FF0000"/>
                </a:solidFill>
              </a:rPr>
              <a:t>	</a:t>
            </a:r>
            <a:r>
              <a:rPr lang="tr-TR" sz="2400" dirty="0" smtClean="0">
                <a:solidFill>
                  <a:srgbClr val="FF0000"/>
                </a:solidFill>
              </a:rPr>
              <a:t>					İşveren </a:t>
            </a:r>
          </a:p>
          <a:p>
            <a:r>
              <a:rPr lang="tr-TR" sz="2400" dirty="0">
                <a:solidFill>
                  <a:srgbClr val="FF0000"/>
                </a:solidFill>
              </a:rPr>
              <a:t>	</a:t>
            </a:r>
            <a:r>
              <a:rPr lang="tr-TR" sz="2400" dirty="0" smtClean="0">
                <a:solidFill>
                  <a:srgbClr val="FF0000"/>
                </a:solidFill>
              </a:rPr>
              <a:t>					Firma Kaşesi</a:t>
            </a:r>
          </a:p>
        </p:txBody>
      </p:sp>
      <p:sp>
        <p:nvSpPr>
          <p:cNvPr id="3" name="Dikdörtgen 2"/>
          <p:cNvSpPr/>
          <p:nvPr/>
        </p:nvSpPr>
        <p:spPr>
          <a:xfrm>
            <a:off x="3366637" y="-65884"/>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3447761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68878" y="276999"/>
            <a:ext cx="8229600" cy="451520"/>
          </a:xfrm>
          <a:solidFill>
            <a:schemeClr val="tx2">
              <a:lumMod val="75000"/>
            </a:schemeClr>
          </a:solidFill>
        </p:spPr>
        <p:txBody>
          <a:bodyPr>
            <a:normAutofit fontScale="90000"/>
          </a:bodyPr>
          <a:lstStyle/>
          <a:p>
            <a:r>
              <a:rPr lang="tr-TR" sz="3200" b="1" dirty="0" smtClean="0">
                <a:solidFill>
                  <a:schemeClr val="bg1"/>
                </a:solidFill>
              </a:rPr>
              <a:t>İBRANAME</a:t>
            </a:r>
            <a:endParaRPr lang="tr-TR" sz="3200" dirty="0">
              <a:solidFill>
                <a:schemeClr val="bg1"/>
              </a:solidFill>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38</a:t>
            </a:fld>
            <a:endParaRPr lang="tr-TR"/>
          </a:p>
        </p:txBody>
      </p:sp>
      <p:sp>
        <p:nvSpPr>
          <p:cNvPr id="7" name="Metin kutusu 6"/>
          <p:cNvSpPr txBox="1"/>
          <p:nvPr>
            <p:custDataLst>
              <p:tags r:id="rId3"/>
            </p:custDataLst>
          </p:nvPr>
        </p:nvSpPr>
        <p:spPr>
          <a:xfrm>
            <a:off x="202868" y="764704"/>
            <a:ext cx="8761620" cy="5940088"/>
          </a:xfrm>
          <a:prstGeom prst="rect">
            <a:avLst/>
          </a:prstGeom>
          <a:noFill/>
        </p:spPr>
        <p:txBody>
          <a:bodyPr wrap="square" rtlCol="0">
            <a:spAutoFit/>
          </a:bodyPr>
          <a:lstStyle/>
          <a:p>
            <a:r>
              <a:rPr lang="tr-TR" sz="2000" b="1" u="sng" dirty="0" smtClean="0"/>
              <a:t>İbraname; </a:t>
            </a:r>
            <a:r>
              <a:rPr lang="tr-TR" sz="2000" b="1" dirty="0"/>
              <a:t>İşten ayrılan işçinin, işverenden alacağının kalmadığını gösteren imzalı belgeye </a:t>
            </a:r>
            <a:r>
              <a:rPr lang="tr-TR" sz="2000" b="1" dirty="0" smtClean="0"/>
              <a:t>denir. </a:t>
            </a:r>
          </a:p>
          <a:p>
            <a:r>
              <a:rPr lang="tr-TR" sz="2000" b="1" u="sng" dirty="0" smtClean="0"/>
              <a:t>Geçerli </a:t>
            </a:r>
            <a:r>
              <a:rPr lang="tr-TR" sz="2000" b="1" u="sng" dirty="0"/>
              <a:t>bir ibranamenin muteber olabilmesi için;</a:t>
            </a:r>
            <a:endParaRPr lang="tr-TR" sz="2000" dirty="0"/>
          </a:p>
          <a:p>
            <a:pPr marL="342900" indent="-342900">
              <a:buFontTx/>
              <a:buChar char="-"/>
            </a:pPr>
            <a:r>
              <a:rPr lang="tr-TR" sz="2000" dirty="0" smtClean="0"/>
              <a:t>İşçinin </a:t>
            </a:r>
            <a:r>
              <a:rPr lang="tr-TR" sz="2000" dirty="0"/>
              <a:t>medeni hakları kullanma ehliyetine sahip olması gerekir. </a:t>
            </a:r>
            <a:endParaRPr lang="tr-TR" sz="2000" dirty="0" smtClean="0"/>
          </a:p>
          <a:p>
            <a:pPr marL="342900" indent="-342900">
              <a:buFontTx/>
              <a:buChar char="-"/>
            </a:pPr>
            <a:r>
              <a:rPr lang="tr-TR" sz="2000" dirty="0" smtClean="0"/>
              <a:t>- </a:t>
            </a:r>
            <a:r>
              <a:rPr lang="tr-TR" sz="2000" dirty="0"/>
              <a:t>Yine sözleşme ehliyeti açısından en temel hukuki kural gereği İbranamenin özgür iradeyle düzenlenmesi gerekmektedir. </a:t>
            </a:r>
            <a:endParaRPr lang="tr-TR" sz="2000" dirty="0" smtClean="0"/>
          </a:p>
          <a:p>
            <a:pPr marL="342900" indent="-342900">
              <a:buFontTx/>
              <a:buChar char="-"/>
            </a:pPr>
            <a:r>
              <a:rPr lang="tr-TR" sz="2000" dirty="0" smtClean="0"/>
              <a:t>- </a:t>
            </a:r>
            <a:r>
              <a:rPr lang="tr-TR" sz="2000" dirty="0"/>
              <a:t>İbranamenin kural olarak hizmet sözleşmesinin sona ermesi anında düzenlenmesi gerekir. </a:t>
            </a:r>
            <a:endParaRPr lang="tr-TR" sz="2000" dirty="0" smtClean="0"/>
          </a:p>
          <a:p>
            <a:pPr marL="342900" indent="-342900">
              <a:buFontTx/>
              <a:buChar char="-"/>
            </a:pPr>
            <a:r>
              <a:rPr lang="tr-TR" sz="2000" dirty="0" smtClean="0"/>
              <a:t>- </a:t>
            </a:r>
            <a:r>
              <a:rPr lang="tr-TR" sz="2000" dirty="0"/>
              <a:t>İbranamelerin hukuki açıdan geçerli bir belge olarak kabul edilebilmesi için ayrıca, işçinin, tüm ücretlerini, kıdem tazminatını aldığını, yıllık izinlerini kullandığını (veya ücretini aldığını), hiçbir alacağının kalmadığının ve ayrıca, söz konusu hakların parasal tutarlarının da belirtilmesi gerekmektedir. </a:t>
            </a:r>
            <a:r>
              <a:rPr lang="tr-TR" sz="2000" dirty="0" smtClean="0"/>
              <a:t>- </a:t>
            </a:r>
            <a:r>
              <a:rPr lang="tr-TR" sz="2000" dirty="0"/>
              <a:t>İbranamenin bilgisayar ya da elle yazılması veya noter huzurunda düzenlenmesi konusunda hiçbir sınırlama yoktur. Fakat tartışmaya mahal vermemek açısından noter huzurunda düzenlenmeyen ibraname mümkünse işçi tarafından doldurulabilir veya </a:t>
            </a:r>
            <a:r>
              <a:rPr lang="tr-TR" sz="2000" dirty="0" smtClean="0"/>
              <a:t>yazılabilir.</a:t>
            </a:r>
          </a:p>
          <a:p>
            <a:pPr marL="342900" indent="-342900">
              <a:buFontTx/>
              <a:buChar char="-"/>
            </a:pPr>
            <a:r>
              <a:rPr lang="tr-TR" sz="2000" dirty="0" smtClean="0"/>
              <a:t>Yine </a:t>
            </a:r>
            <a:r>
              <a:rPr lang="tr-TR" sz="2000" dirty="0"/>
              <a:t>Borçlar Kanunu maddesi gereği; ibra konusu alacağın türünün ve miktarının açıkça belirtilmesi, ödemenin hak tutarına nazaran noksansız ve banka aracılığıyla yapılması </a:t>
            </a:r>
            <a:r>
              <a:rPr lang="tr-TR" sz="2000" dirty="0" smtClean="0"/>
              <a:t>şarttır</a:t>
            </a:r>
            <a:r>
              <a:rPr lang="tr-TR" sz="2000" dirty="0"/>
              <a:t>.</a:t>
            </a:r>
            <a:endParaRPr lang="tr-TR" sz="2000" dirty="0" smtClean="0"/>
          </a:p>
        </p:txBody>
      </p:sp>
      <p:sp>
        <p:nvSpPr>
          <p:cNvPr id="3" name="Dikdörtgen 2"/>
          <p:cNvSpPr/>
          <p:nvPr/>
        </p:nvSpPr>
        <p:spPr>
          <a:xfrm>
            <a:off x="3366637" y="-75232"/>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4063706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68878" y="276999"/>
            <a:ext cx="8229600" cy="451520"/>
          </a:xfrm>
          <a:solidFill>
            <a:schemeClr val="tx2">
              <a:lumMod val="75000"/>
            </a:schemeClr>
          </a:solidFill>
        </p:spPr>
        <p:txBody>
          <a:bodyPr>
            <a:normAutofit fontScale="90000"/>
          </a:bodyPr>
          <a:lstStyle/>
          <a:p>
            <a:r>
              <a:rPr lang="tr-TR" sz="3200" b="1" dirty="0" smtClean="0">
                <a:solidFill>
                  <a:schemeClr val="bg1"/>
                </a:solidFill>
              </a:rPr>
              <a:t>ÖRNEK İBRANAME</a:t>
            </a:r>
            <a:endParaRPr lang="tr-TR" sz="3200" dirty="0">
              <a:solidFill>
                <a:schemeClr val="bg1"/>
              </a:solidFill>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3"/>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4"/>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5"/>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39</a:t>
            </a:fld>
            <a:endParaRPr lang="tr-TR"/>
          </a:p>
        </p:txBody>
      </p:sp>
      <p:sp>
        <p:nvSpPr>
          <p:cNvPr id="3" name="Dikdörtgen 2"/>
          <p:cNvSpPr/>
          <p:nvPr/>
        </p:nvSpPr>
        <p:spPr>
          <a:xfrm>
            <a:off x="3366637" y="-75232"/>
            <a:ext cx="2410725" cy="369332"/>
          </a:xfrm>
          <a:prstGeom prst="rect">
            <a:avLst/>
          </a:prstGeom>
        </p:spPr>
        <p:txBody>
          <a:bodyPr wrap="none">
            <a:spAutoFit/>
          </a:bodyPr>
          <a:lstStyle/>
          <a:p>
            <a:r>
              <a:rPr lang="tr-TR" b="1" i="1" dirty="0">
                <a:solidFill>
                  <a:srgbClr val="FF0000"/>
                </a:solidFill>
              </a:rPr>
              <a:t>ersinumdu@gmail.com</a:t>
            </a:r>
          </a:p>
        </p:txBody>
      </p:sp>
      <p:graphicFrame>
        <p:nvGraphicFramePr>
          <p:cNvPr id="15" name="Tablo 14"/>
          <p:cNvGraphicFramePr>
            <a:graphicFrameLocks noGrp="1"/>
          </p:cNvGraphicFramePr>
          <p:nvPr>
            <p:extLst>
              <p:ext uri="{D42A27DB-BD31-4B8C-83A1-F6EECF244321}">
                <p14:modId xmlns:p14="http://schemas.microsoft.com/office/powerpoint/2010/main" val="887024413"/>
              </p:ext>
            </p:extLst>
          </p:nvPr>
        </p:nvGraphicFramePr>
        <p:xfrm>
          <a:off x="468878" y="798292"/>
          <a:ext cx="8229600" cy="982853"/>
        </p:xfrm>
        <a:graphic>
          <a:graphicData uri="http://schemas.openxmlformats.org/drawingml/2006/table">
            <a:tbl>
              <a:tblPr firstRow="1" firstCol="1" bandRow="1">
                <a:tableStyleId>{5C22544A-7EE6-4342-B048-85BDC9FD1C3A}</a:tableStyleId>
              </a:tblPr>
              <a:tblGrid>
                <a:gridCol w="1772816"/>
                <a:gridCol w="2369976"/>
                <a:gridCol w="1903445"/>
                <a:gridCol w="2183363"/>
              </a:tblGrid>
              <a:tr h="200025">
                <a:tc>
                  <a:txBody>
                    <a:bodyPr/>
                    <a:lstStyle/>
                    <a:p>
                      <a:pPr>
                        <a:lnSpc>
                          <a:spcPct val="107000"/>
                        </a:lnSpc>
                        <a:spcAft>
                          <a:spcPts val="800"/>
                        </a:spcAft>
                      </a:pPr>
                      <a:r>
                        <a:rPr lang="tr-TR" sz="1200" dirty="0">
                          <a:effectLst/>
                        </a:rPr>
                        <a:t>İşçinin</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endParaRPr lang="tr-TR" sz="1100">
                        <a:effectLst/>
                        <a:latin typeface="Calibri" panose="020F0502020204030204" pitchFamily="34" charset="0"/>
                      </a:endParaRPr>
                    </a:p>
                  </a:txBody>
                  <a:tcPr marL="44450" marR="44450" marT="0" marB="0" anchor="b"/>
                </a:tc>
                <a:tc>
                  <a:txBody>
                    <a:bodyPr/>
                    <a:lstStyle/>
                    <a:p>
                      <a:pPr>
                        <a:lnSpc>
                          <a:spcPct val="107000"/>
                        </a:lnSpc>
                        <a:spcAft>
                          <a:spcPts val="800"/>
                        </a:spcAft>
                      </a:pPr>
                      <a:r>
                        <a:rPr lang="tr-TR" sz="1200">
                          <a:effectLst/>
                        </a:rPr>
                        <a:t>İşverenin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endParaRPr lang="tr-TR" sz="1100">
                        <a:effectLst/>
                        <a:latin typeface="Calibri" panose="020F0502020204030204" pitchFamily="34" charset="0"/>
                      </a:endParaRPr>
                    </a:p>
                  </a:txBody>
                  <a:tcPr marL="44450" marR="44450" marT="0" marB="0" anchor="b"/>
                </a:tc>
              </a:tr>
              <a:tr h="161925">
                <a:tc>
                  <a:txBody>
                    <a:bodyPr/>
                    <a:lstStyle/>
                    <a:p>
                      <a:pPr>
                        <a:lnSpc>
                          <a:spcPct val="107000"/>
                        </a:lnSpc>
                        <a:spcAft>
                          <a:spcPts val="800"/>
                        </a:spcAft>
                      </a:pPr>
                      <a:r>
                        <a:rPr lang="tr-TR" sz="1200">
                          <a:effectLst/>
                        </a:rPr>
                        <a:t>Adı-Soyadı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endParaRPr lang="tr-TR" sz="1100" dirty="0">
                        <a:effectLst/>
                        <a:latin typeface="Calibri" panose="020F0502020204030204" pitchFamily="34" charset="0"/>
                      </a:endParaRPr>
                    </a:p>
                  </a:txBody>
                  <a:tcPr marL="44450" marR="44450" marT="0" marB="0" anchor="b"/>
                </a:tc>
                <a:tc>
                  <a:txBody>
                    <a:bodyPr/>
                    <a:lstStyle/>
                    <a:p>
                      <a:pPr>
                        <a:lnSpc>
                          <a:spcPct val="107000"/>
                        </a:lnSpc>
                        <a:spcAft>
                          <a:spcPts val="800"/>
                        </a:spcAft>
                      </a:pPr>
                      <a:r>
                        <a:rPr lang="tr-TR" sz="1200">
                          <a:effectLst/>
                        </a:rPr>
                        <a:t>Adı-Soyadı/Unvanı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endParaRPr lang="tr-TR" sz="1100">
                        <a:effectLst/>
                        <a:latin typeface="Calibri" panose="020F0502020204030204" pitchFamily="34" charset="0"/>
                      </a:endParaRPr>
                    </a:p>
                  </a:txBody>
                  <a:tcPr marL="44450" marR="44450" marT="0" marB="0" anchor="b"/>
                </a:tc>
              </a:tr>
              <a:tr h="161925">
                <a:tc>
                  <a:txBody>
                    <a:bodyPr/>
                    <a:lstStyle/>
                    <a:p>
                      <a:pPr>
                        <a:lnSpc>
                          <a:spcPct val="107000"/>
                        </a:lnSpc>
                        <a:spcAft>
                          <a:spcPts val="800"/>
                        </a:spcAft>
                      </a:pPr>
                      <a:r>
                        <a:rPr lang="tr-TR" sz="1200">
                          <a:effectLst/>
                        </a:rPr>
                        <a:t>SSK Sicil No</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endParaRPr lang="tr-TR" sz="1100">
                        <a:effectLst/>
                        <a:latin typeface="Calibri" panose="020F0502020204030204" pitchFamily="34" charset="0"/>
                      </a:endParaRPr>
                    </a:p>
                  </a:txBody>
                  <a:tcPr marL="44450" marR="44450" marT="0" marB="0" anchor="b"/>
                </a:tc>
                <a:tc>
                  <a:txBody>
                    <a:bodyPr/>
                    <a:lstStyle/>
                    <a:p>
                      <a:pPr>
                        <a:lnSpc>
                          <a:spcPct val="107000"/>
                        </a:lnSpc>
                        <a:spcAft>
                          <a:spcPts val="800"/>
                        </a:spcAft>
                      </a:pPr>
                      <a:r>
                        <a:rPr lang="tr-TR" sz="1200" dirty="0">
                          <a:effectLst/>
                        </a:rPr>
                        <a:t>SSK İşyeri Sicil No</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endParaRPr lang="tr-TR" sz="1100">
                        <a:effectLst/>
                        <a:latin typeface="Calibri" panose="020F0502020204030204" pitchFamily="34" charset="0"/>
                      </a:endParaRPr>
                    </a:p>
                  </a:txBody>
                  <a:tcPr marL="44450" marR="44450" marT="0" marB="0" anchor="b"/>
                </a:tc>
              </a:tr>
              <a:tr h="161925">
                <a:tc>
                  <a:txBody>
                    <a:bodyPr/>
                    <a:lstStyle/>
                    <a:p>
                      <a:pPr>
                        <a:lnSpc>
                          <a:spcPct val="107000"/>
                        </a:lnSpc>
                        <a:spcAft>
                          <a:spcPts val="800"/>
                        </a:spcAft>
                      </a:pPr>
                      <a:r>
                        <a:rPr lang="tr-TR" sz="1200">
                          <a:effectLst/>
                        </a:rPr>
                        <a:t>İşe Giriş Tarihi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endParaRPr lang="tr-TR" sz="1100">
                        <a:effectLst/>
                        <a:latin typeface="Calibri" panose="020F0502020204030204" pitchFamily="34" charset="0"/>
                      </a:endParaRPr>
                    </a:p>
                  </a:txBody>
                  <a:tcPr marL="44450" marR="44450" marT="0" marB="0" anchor="b"/>
                </a:tc>
                <a:tc rowSpan="2">
                  <a:txBody>
                    <a:bodyPr/>
                    <a:lstStyle/>
                    <a:p>
                      <a:pPr>
                        <a:lnSpc>
                          <a:spcPct val="107000"/>
                        </a:lnSpc>
                        <a:spcAft>
                          <a:spcPts val="800"/>
                        </a:spcAft>
                      </a:pPr>
                      <a:r>
                        <a:rPr lang="tr-TR" sz="1200">
                          <a:effectLst/>
                        </a:rPr>
                        <a:t>Adresi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nSpc>
                          <a:spcPct val="107000"/>
                        </a:lnSpc>
                      </a:pPr>
                      <a:endParaRPr lang="tr-TR" sz="1100">
                        <a:effectLst/>
                        <a:latin typeface="Calibri" panose="020F0502020204030204" pitchFamily="34" charset="0"/>
                      </a:endParaRPr>
                    </a:p>
                  </a:txBody>
                  <a:tcPr marL="44450" marR="44450" marT="0" marB="0" anchor="b"/>
                </a:tc>
              </a:tr>
              <a:tr h="161925">
                <a:tc>
                  <a:txBody>
                    <a:bodyPr/>
                    <a:lstStyle/>
                    <a:p>
                      <a:pPr>
                        <a:lnSpc>
                          <a:spcPct val="107000"/>
                        </a:lnSpc>
                        <a:spcAft>
                          <a:spcPts val="800"/>
                        </a:spcAft>
                      </a:pPr>
                      <a:r>
                        <a:rPr lang="tr-TR" sz="1200">
                          <a:effectLst/>
                        </a:rPr>
                        <a:t>İşten Çıkış Tarihi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pPr>
                      <a:endParaRPr lang="tr-TR" sz="1100" dirty="0">
                        <a:effectLst/>
                        <a:latin typeface="Calibri" panose="020F0502020204030204" pitchFamily="34" charset="0"/>
                      </a:endParaRPr>
                    </a:p>
                  </a:txBody>
                  <a:tcPr marL="44450" marR="44450" marT="0" marB="0" anchor="b"/>
                </a:tc>
                <a:tc vMerge="1">
                  <a:txBody>
                    <a:bodyPr/>
                    <a:lstStyle/>
                    <a:p>
                      <a:endParaRPr lang="tr-TR"/>
                    </a:p>
                  </a:txBody>
                  <a:tcPr/>
                </a:tc>
                <a:tc vMerge="1">
                  <a:txBody>
                    <a:bodyPr/>
                    <a:lstStyle/>
                    <a:p>
                      <a:endParaRPr lang="tr-TR"/>
                    </a:p>
                  </a:txBody>
                  <a:tcPr/>
                </a:tc>
              </a:tr>
            </a:tbl>
          </a:graphicData>
        </a:graphic>
      </p:graphicFrame>
      <p:graphicFrame>
        <p:nvGraphicFramePr>
          <p:cNvPr id="16" name="Tablo 15"/>
          <p:cNvGraphicFramePr>
            <a:graphicFrameLocks noGrp="1"/>
          </p:cNvGraphicFramePr>
          <p:nvPr>
            <p:extLst>
              <p:ext uri="{D42A27DB-BD31-4B8C-83A1-F6EECF244321}">
                <p14:modId xmlns:p14="http://schemas.microsoft.com/office/powerpoint/2010/main" val="851809221"/>
              </p:ext>
            </p:extLst>
          </p:nvPr>
        </p:nvGraphicFramePr>
        <p:xfrm>
          <a:off x="468879" y="1854865"/>
          <a:ext cx="8229599" cy="2012315"/>
        </p:xfrm>
        <a:graphic>
          <a:graphicData uri="http://schemas.openxmlformats.org/drawingml/2006/table">
            <a:tbl>
              <a:tblPr firstRow="1" firstCol="1" bandRow="1">
                <a:tableStyleId>{5C22544A-7EE6-4342-B048-85BDC9FD1C3A}</a:tableStyleId>
              </a:tblPr>
              <a:tblGrid>
                <a:gridCol w="1924823"/>
                <a:gridCol w="1276668"/>
                <a:gridCol w="1315950"/>
                <a:gridCol w="1217745"/>
                <a:gridCol w="1276668"/>
                <a:gridCol w="1217745"/>
              </a:tblGrid>
              <a:tr h="238125">
                <a:tc gridSpan="6">
                  <a:txBody>
                    <a:bodyPr/>
                    <a:lstStyle/>
                    <a:p>
                      <a:pPr>
                        <a:lnSpc>
                          <a:spcPct val="107000"/>
                        </a:lnSpc>
                        <a:spcAft>
                          <a:spcPts val="800"/>
                        </a:spcAft>
                      </a:pPr>
                      <a:r>
                        <a:rPr lang="tr-TR" sz="1200" dirty="0">
                          <a:effectLst/>
                        </a:rPr>
                        <a:t>Açıklama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09550">
                <a:tc>
                  <a:txBody>
                    <a:bodyPr/>
                    <a:lstStyle/>
                    <a:p>
                      <a:pPr>
                        <a:lnSpc>
                          <a:spcPct val="107000"/>
                        </a:lnSpc>
                        <a:spcAft>
                          <a:spcPts val="800"/>
                        </a:spcAft>
                      </a:pPr>
                      <a:r>
                        <a:rPr lang="tr-TR" sz="1200">
                          <a:effectLst/>
                        </a:rPr>
                        <a:t>ÖDEMELER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tr-TR" sz="1200">
                          <a:effectLst/>
                        </a:rPr>
                        <a:t>Brüt Kazanç</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tr-TR" sz="1200">
                          <a:effectLst/>
                        </a:rPr>
                        <a:t>Yasal Kesinti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tr-TR" sz="1200">
                          <a:effectLst/>
                        </a:rPr>
                        <a:t>Net Kazanç</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tr-TR" sz="1200">
                          <a:effectLst/>
                        </a:rPr>
                        <a:t>Özel Kesinti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tr-TR" sz="1200">
                          <a:effectLst/>
                        </a:rPr>
                        <a:t>Net Ödeme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09550">
                <a:tc>
                  <a:txBody>
                    <a:bodyPr/>
                    <a:lstStyle/>
                    <a:p>
                      <a:pPr>
                        <a:lnSpc>
                          <a:spcPct val="107000"/>
                        </a:lnSpc>
                        <a:spcAft>
                          <a:spcPts val="800"/>
                        </a:spcAft>
                      </a:pPr>
                      <a:r>
                        <a:rPr lang="tr-TR" sz="1200">
                          <a:effectLst/>
                        </a:rPr>
                        <a:t>Hakedilmiş Ücret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r>
              <a:tr h="307340">
                <a:tc>
                  <a:txBody>
                    <a:bodyPr/>
                    <a:lstStyle/>
                    <a:p>
                      <a:pPr>
                        <a:lnSpc>
                          <a:spcPct val="107000"/>
                        </a:lnSpc>
                        <a:spcAft>
                          <a:spcPts val="800"/>
                        </a:spcAft>
                      </a:pPr>
                      <a:r>
                        <a:rPr lang="tr-TR" sz="1200">
                          <a:effectLst/>
                        </a:rPr>
                        <a:t>Fazla Mesai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r>
              <a:tr h="209550">
                <a:tc>
                  <a:txBody>
                    <a:bodyPr/>
                    <a:lstStyle/>
                    <a:p>
                      <a:pPr>
                        <a:lnSpc>
                          <a:spcPct val="107000"/>
                        </a:lnSpc>
                        <a:spcAft>
                          <a:spcPts val="800"/>
                        </a:spcAft>
                      </a:pPr>
                      <a:r>
                        <a:rPr lang="tr-TR" sz="1200">
                          <a:effectLst/>
                        </a:rPr>
                        <a:t>Kullanılmayan İzin Ücreti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r>
              <a:tr h="209550">
                <a:tc>
                  <a:txBody>
                    <a:bodyPr/>
                    <a:lstStyle/>
                    <a:p>
                      <a:pPr>
                        <a:lnSpc>
                          <a:spcPct val="107000"/>
                        </a:lnSpc>
                        <a:spcAft>
                          <a:spcPts val="800"/>
                        </a:spcAft>
                      </a:pPr>
                      <a:r>
                        <a:rPr lang="tr-TR" sz="1200">
                          <a:effectLst/>
                        </a:rPr>
                        <a:t>Sosyal Haklar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r>
              <a:tr h="209550">
                <a:tc>
                  <a:txBody>
                    <a:bodyPr/>
                    <a:lstStyle/>
                    <a:p>
                      <a:pPr>
                        <a:lnSpc>
                          <a:spcPct val="107000"/>
                        </a:lnSpc>
                        <a:spcAft>
                          <a:spcPts val="800"/>
                        </a:spcAft>
                      </a:pPr>
                      <a:r>
                        <a:rPr lang="tr-TR" sz="1200">
                          <a:effectLst/>
                        </a:rPr>
                        <a:t>İhbar Tazminatı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r>
              <a:tr h="209550">
                <a:tc>
                  <a:txBody>
                    <a:bodyPr/>
                    <a:lstStyle/>
                    <a:p>
                      <a:pPr>
                        <a:lnSpc>
                          <a:spcPct val="107000"/>
                        </a:lnSpc>
                        <a:spcAft>
                          <a:spcPts val="800"/>
                        </a:spcAft>
                      </a:pPr>
                      <a:r>
                        <a:rPr lang="tr-TR" sz="1200">
                          <a:effectLst/>
                        </a:rPr>
                        <a:t>Kıdem Tazminatı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r>
              <a:tr h="209550">
                <a:tc>
                  <a:txBody>
                    <a:bodyPr/>
                    <a:lstStyle/>
                    <a:p>
                      <a:pPr>
                        <a:lnSpc>
                          <a:spcPct val="107000"/>
                        </a:lnSpc>
                        <a:spcAft>
                          <a:spcPts val="800"/>
                        </a:spcAft>
                      </a:pPr>
                      <a:r>
                        <a:rPr lang="tr-TR" sz="1200">
                          <a:effectLst/>
                        </a:rPr>
                        <a:t>Toplam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c>
                  <a:txBody>
                    <a:bodyPr/>
                    <a:lstStyle/>
                    <a:p>
                      <a:pPr>
                        <a:lnSpc>
                          <a:spcPct val="107000"/>
                        </a:lnSpc>
                      </a:pPr>
                      <a:endParaRPr lang="tr-TR" sz="1100" dirty="0">
                        <a:effectLst/>
                        <a:latin typeface="Calibri" panose="020F0502020204030204" pitchFamily="34"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c>
                  <a:txBody>
                    <a:bodyPr/>
                    <a:lstStyle/>
                    <a:p>
                      <a:pPr>
                        <a:lnSpc>
                          <a:spcPct val="107000"/>
                        </a:lnSpc>
                      </a:pPr>
                      <a:endParaRPr lang="tr-TR" sz="1100">
                        <a:effectLst/>
                        <a:latin typeface="Calibri" panose="020F0502020204030204" pitchFamily="34" charset="0"/>
                      </a:endParaRPr>
                    </a:p>
                  </a:txBody>
                  <a:tcPr marL="44450" marR="44450" marT="0" marB="0" anchor="ctr"/>
                </a:tc>
                <a:tc>
                  <a:txBody>
                    <a:bodyPr/>
                    <a:lstStyle/>
                    <a:p>
                      <a:pPr>
                        <a:lnSpc>
                          <a:spcPct val="107000"/>
                        </a:lnSpc>
                      </a:pPr>
                      <a:endParaRPr lang="tr-TR" sz="1100" dirty="0">
                        <a:effectLst/>
                        <a:latin typeface="Calibri" panose="020F0502020204030204" pitchFamily="34" charset="0"/>
                      </a:endParaRPr>
                    </a:p>
                  </a:txBody>
                  <a:tcPr marL="44450" marR="44450" marT="0" marB="0" anchor="ctr"/>
                </a:tc>
              </a:tr>
            </a:tbl>
          </a:graphicData>
        </a:graphic>
      </p:graphicFrame>
      <p:graphicFrame>
        <p:nvGraphicFramePr>
          <p:cNvPr id="17" name="Tablo 16"/>
          <p:cNvGraphicFramePr>
            <a:graphicFrameLocks noGrp="1"/>
          </p:cNvGraphicFramePr>
          <p:nvPr>
            <p:extLst>
              <p:ext uri="{D42A27DB-BD31-4B8C-83A1-F6EECF244321}">
                <p14:modId xmlns:p14="http://schemas.microsoft.com/office/powerpoint/2010/main" val="1390794414"/>
              </p:ext>
            </p:extLst>
          </p:nvPr>
        </p:nvGraphicFramePr>
        <p:xfrm>
          <a:off x="457199" y="6072157"/>
          <a:ext cx="8229600" cy="790321"/>
        </p:xfrm>
        <a:graphic>
          <a:graphicData uri="http://schemas.openxmlformats.org/drawingml/2006/table">
            <a:tbl>
              <a:tblPr firstRow="1" firstCol="1" bandRow="1">
                <a:tableStyleId>{5C22544A-7EE6-4342-B048-85BDC9FD1C3A}</a:tableStyleId>
              </a:tblPr>
              <a:tblGrid>
                <a:gridCol w="4315383"/>
                <a:gridCol w="3914217"/>
              </a:tblGrid>
              <a:tr h="680720">
                <a:tc>
                  <a:txBody>
                    <a:bodyPr/>
                    <a:lstStyle/>
                    <a:p>
                      <a:pPr>
                        <a:lnSpc>
                          <a:spcPct val="107000"/>
                        </a:lnSpc>
                        <a:spcAft>
                          <a:spcPts val="800"/>
                        </a:spcAft>
                      </a:pPr>
                      <a:r>
                        <a:rPr lang="tr-TR" sz="1200" dirty="0" smtClean="0">
                          <a:effectLst/>
                        </a:rPr>
                        <a:t>Adresi:</a:t>
                      </a:r>
                      <a:endParaRPr lang="tr-TR" sz="1100" dirty="0" smtClean="0">
                        <a:effectLst/>
                      </a:endParaRPr>
                    </a:p>
                    <a:p>
                      <a:pPr>
                        <a:lnSpc>
                          <a:spcPct val="107000"/>
                        </a:lnSpc>
                        <a:spcAft>
                          <a:spcPts val="800"/>
                        </a:spcAft>
                      </a:pPr>
                      <a:r>
                        <a:rPr lang="tr-TR" sz="1200" dirty="0" smtClean="0">
                          <a:effectLst/>
                        </a:rPr>
                        <a:t>Telefon </a:t>
                      </a:r>
                      <a:r>
                        <a:rPr lang="tr-TR" sz="1200" dirty="0">
                          <a:effectLst/>
                        </a:rPr>
                        <a:t>No:</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800"/>
                        </a:spcAft>
                      </a:pPr>
                      <a:r>
                        <a:rPr lang="tr-TR" sz="1200" dirty="0" smtClean="0">
                          <a:effectLst/>
                        </a:rPr>
                        <a:t>İBRA EDEN</a:t>
                      </a:r>
                      <a:endParaRPr lang="tr-TR" sz="1100" dirty="0" smtClean="0">
                        <a:effectLst/>
                      </a:endParaRPr>
                    </a:p>
                    <a:p>
                      <a:pPr algn="just">
                        <a:lnSpc>
                          <a:spcPct val="107000"/>
                        </a:lnSpc>
                        <a:spcAft>
                          <a:spcPts val="800"/>
                        </a:spcAft>
                      </a:pPr>
                      <a:r>
                        <a:rPr lang="tr-TR" sz="1200" dirty="0" smtClean="0">
                          <a:effectLst/>
                        </a:rPr>
                        <a:t>Adı Soyadı:</a:t>
                      </a:r>
                      <a:endParaRPr lang="tr-TR" sz="1100" dirty="0" smtClean="0">
                        <a:effectLst/>
                      </a:endParaRPr>
                    </a:p>
                    <a:p>
                      <a:pPr>
                        <a:lnSpc>
                          <a:spcPct val="107000"/>
                        </a:lnSpc>
                        <a:spcAft>
                          <a:spcPts val="800"/>
                        </a:spcAft>
                      </a:pPr>
                      <a:r>
                        <a:rPr lang="tr-TR" sz="1200" dirty="0" smtClean="0">
                          <a:effectLst/>
                        </a:rPr>
                        <a:t>İmzası</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bl>
          </a:graphicData>
        </a:graphic>
      </p:graphicFrame>
      <p:sp>
        <p:nvSpPr>
          <p:cNvPr id="18" name="Rectangle 2"/>
          <p:cNvSpPr>
            <a:spLocks noChangeArrowheads="1"/>
          </p:cNvSpPr>
          <p:nvPr/>
        </p:nvSpPr>
        <p:spPr bwMode="auto">
          <a:xfrm>
            <a:off x="81872" y="3927848"/>
            <a:ext cx="9119277" cy="206210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49263"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…./…../……tarihinden beri çalıştığım işyerinizden …./…../……tarihinde ayrıldım.</a:t>
            </a:r>
            <a:br>
              <a:rPr kumimoji="0" lang="tr-TR" altLang="tr-TR" sz="16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br>
            <a:r>
              <a:rPr kumimoji="0" lang="tr-TR" altLang="tr-TR" sz="16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Çalışmaya başladığım tarihten ayrıldığım tarihe kadar gecen çalışma sürem içindeki bütün ücretlerimi, her türlü sosyal hakkımı, hafta tatili ve </a:t>
            </a:r>
            <a:r>
              <a:rPr kumimoji="0" lang="tr-TR" altLang="tr-TR" sz="1600" b="0" i="0" u="none" strike="noStrike" cap="none" normalizeH="0" baseline="0" dirty="0" err="1"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geneltatil</a:t>
            </a:r>
            <a:r>
              <a:rPr kumimoji="0" lang="tr-TR" altLang="tr-TR" sz="16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 günlerine ait ücretlerimi, yapmış olduğum fazla mesailere ait ücretlerimi, yıllık izin ücretimi, ayrılış esnasında hak etmiş olduğum ve yukarıda belirtilen istihkaklarımı eksiksiz olarak aldım.</a:t>
            </a:r>
            <a:endParaRPr kumimoji="0" lang="tr-TR" altLang="tr-TR" sz="1600" b="0" i="0" u="none" strike="noStrike" cap="none" normalizeH="0" baseline="0" dirty="0" smtClean="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İşyerinden/firmanızdan/şirketinizden/tarafınızdan Kanun ve hizmet akdinden doğan hiçbir alacağımın kalmadığını, maddi ve manevi herhangi bir hak talebinde bulunmayacağımı beyanla işyerinizi/firmanızı/şirketinizi/tarafınızı geçmişe dönük olarak da ibra ederim.</a:t>
            </a:r>
            <a:endParaRPr kumimoji="0" lang="tr-TR" altLang="tr-TR" sz="16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671491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457200"/>
            <a:ext cx="8229600" cy="533400"/>
          </a:xfrm>
          <a:solidFill>
            <a:schemeClr val="tx2">
              <a:lumMod val="75000"/>
            </a:schemeClr>
          </a:solidFill>
        </p:spPr>
        <p:txBody>
          <a:bodyPr>
            <a:noAutofit/>
          </a:bodyPr>
          <a:lstStyle/>
          <a:p>
            <a:r>
              <a:rPr lang="tr-TR" sz="3200" b="1" dirty="0" smtClean="0">
                <a:solidFill>
                  <a:schemeClr val="bg1"/>
                </a:solidFill>
                <a:effectLst>
                  <a:outerShdw blurRad="38100" dist="38100" dir="2700000" algn="tl">
                    <a:srgbClr val="000000">
                      <a:alpha val="43137"/>
                    </a:srgbClr>
                  </a:outerShdw>
                </a:effectLst>
              </a:rPr>
              <a:t>İŞVEREN TARAFINDAN FESH HALLERİ</a:t>
            </a:r>
            <a:endParaRPr lang="tr-TR" sz="3200" b="1" dirty="0">
              <a:solidFill>
                <a:schemeClr val="bg1"/>
              </a:solidFill>
              <a:effectLst>
                <a:outerShdw blurRad="38100" dist="38100" dir="2700000" algn="tl">
                  <a:srgbClr val="000000">
                    <a:alpha val="43137"/>
                  </a:srgbClr>
                </a:out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4</a:t>
            </a:fld>
            <a:endParaRPr lang="tr-TR"/>
          </a:p>
        </p:txBody>
      </p:sp>
      <p:sp>
        <p:nvSpPr>
          <p:cNvPr id="7" name="Metin kutusu 6"/>
          <p:cNvSpPr txBox="1"/>
          <p:nvPr>
            <p:custDataLst>
              <p:tags r:id="rId3"/>
            </p:custDataLst>
          </p:nvPr>
        </p:nvSpPr>
        <p:spPr>
          <a:xfrm>
            <a:off x="779578" y="1455112"/>
            <a:ext cx="7934059" cy="4401205"/>
          </a:xfrm>
          <a:prstGeom prst="rect">
            <a:avLst/>
          </a:prstGeom>
          <a:noFill/>
        </p:spPr>
        <p:txBody>
          <a:bodyPr wrap="square" rtlCol="0">
            <a:spAutoFit/>
          </a:bodyPr>
          <a:lstStyle/>
          <a:p>
            <a:pPr lvl="0"/>
            <a:r>
              <a:rPr lang="tr-TR" sz="2800" dirty="0" smtClean="0"/>
              <a:t>- 4857 sayılı İş Kanunu işveren tarafından </a:t>
            </a:r>
            <a:r>
              <a:rPr lang="tr-TR" sz="2800" dirty="0" err="1" smtClean="0"/>
              <a:t>fesh</a:t>
            </a:r>
            <a:r>
              <a:rPr lang="tr-TR" sz="2800" dirty="0" smtClean="0"/>
              <a:t> hallerini iki usulde belirlemiştir.</a:t>
            </a:r>
          </a:p>
          <a:p>
            <a:pPr marL="342900" lvl="0" indent="-342900">
              <a:buFont typeface="Arial" panose="020B0604020202020204" pitchFamily="34" charset="0"/>
              <a:buChar char="•"/>
            </a:pPr>
            <a:r>
              <a:rPr lang="tr-TR" sz="2800" dirty="0" smtClean="0"/>
              <a:t>Geçerli Nedenle </a:t>
            </a:r>
            <a:r>
              <a:rPr lang="tr-TR" sz="2800" dirty="0" err="1" smtClean="0"/>
              <a:t>fesh</a:t>
            </a:r>
            <a:r>
              <a:rPr lang="tr-TR" sz="2800" dirty="0" smtClean="0"/>
              <a:t> halleri olup süreli </a:t>
            </a:r>
            <a:r>
              <a:rPr lang="tr-TR" sz="2800" dirty="0" err="1" smtClean="0"/>
              <a:t>fesh</a:t>
            </a:r>
            <a:r>
              <a:rPr lang="tr-TR" sz="2800" dirty="0" smtClean="0"/>
              <a:t> halleri olarak ta anılmaktadır ve Kanunun 17, 18, 19. madde ile feshedilmesi,</a:t>
            </a:r>
          </a:p>
          <a:p>
            <a:pPr marL="342900" lvl="0" indent="-342900">
              <a:buFont typeface="Arial" panose="020B0604020202020204" pitchFamily="34" charset="0"/>
              <a:buChar char="•"/>
            </a:pPr>
            <a:r>
              <a:rPr lang="tr-TR" sz="2800" dirty="0" smtClean="0"/>
              <a:t>Haklı nedenle </a:t>
            </a:r>
            <a:r>
              <a:rPr lang="tr-TR" sz="2800" dirty="0" err="1" smtClean="0"/>
              <a:t>fesh</a:t>
            </a:r>
            <a:r>
              <a:rPr lang="tr-TR" sz="2800" dirty="0" smtClean="0"/>
              <a:t> halleri olup  derhal </a:t>
            </a:r>
            <a:r>
              <a:rPr lang="tr-TR" sz="2800" dirty="0" err="1" smtClean="0"/>
              <a:t>fesh</a:t>
            </a:r>
            <a:r>
              <a:rPr lang="tr-TR" sz="2800" dirty="0" smtClean="0"/>
              <a:t> halleri olarak ta anılmaktadır ve Kanunun 25. maddesi ile feshedilmesi</a:t>
            </a:r>
          </a:p>
          <a:p>
            <a:pPr lvl="0"/>
            <a:r>
              <a:rPr lang="tr-TR" sz="2800" dirty="0" smtClean="0"/>
              <a:t>- Ayrıca, Toplu Çıkış İşlemleri de yapılacağı belirtilmiş olup Kanunun 29. maddesinde açıklanmıştır.</a:t>
            </a:r>
            <a:endParaRPr lang="tr-TR" sz="2800" dirty="0"/>
          </a:p>
        </p:txBody>
      </p:sp>
      <p:sp>
        <p:nvSpPr>
          <p:cNvPr id="3" name="Dikdörtgen 2"/>
          <p:cNvSpPr/>
          <p:nvPr/>
        </p:nvSpPr>
        <p:spPr>
          <a:xfrm>
            <a:off x="3366637" y="-64436"/>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744296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381014" y="543285"/>
            <a:ext cx="8229600" cy="451520"/>
          </a:xfrm>
          <a:solidFill>
            <a:schemeClr val="tx2">
              <a:lumMod val="75000"/>
            </a:schemeClr>
          </a:solidFill>
        </p:spPr>
        <p:txBody>
          <a:bodyPr>
            <a:normAutofit fontScale="90000"/>
          </a:bodyPr>
          <a:lstStyle/>
          <a:p>
            <a:r>
              <a:rPr lang="tr-TR" sz="3200" b="1" dirty="0" smtClean="0">
                <a:solidFill>
                  <a:schemeClr val="bg1"/>
                </a:solidFill>
              </a:rPr>
              <a:t>YENİ İŞVERENİN SORUMLULUKLARI</a:t>
            </a:r>
            <a:endParaRPr lang="tr-TR" sz="3200" dirty="0">
              <a:solidFill>
                <a:schemeClr val="bg1"/>
              </a:solidFill>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40</a:t>
            </a:fld>
            <a:endParaRPr lang="tr-TR"/>
          </a:p>
        </p:txBody>
      </p:sp>
      <p:sp>
        <p:nvSpPr>
          <p:cNvPr id="7" name="Metin kutusu 6"/>
          <p:cNvSpPr txBox="1"/>
          <p:nvPr>
            <p:custDataLst>
              <p:tags r:id="rId3"/>
            </p:custDataLst>
          </p:nvPr>
        </p:nvSpPr>
        <p:spPr>
          <a:xfrm>
            <a:off x="202868" y="980728"/>
            <a:ext cx="8761620" cy="5262979"/>
          </a:xfrm>
          <a:prstGeom prst="rect">
            <a:avLst/>
          </a:prstGeom>
          <a:noFill/>
        </p:spPr>
        <p:txBody>
          <a:bodyPr wrap="square" rtlCol="0">
            <a:spAutoFit/>
          </a:bodyPr>
          <a:lstStyle/>
          <a:p>
            <a:endParaRPr lang="tr-TR" sz="2400" dirty="0" smtClean="0"/>
          </a:p>
          <a:p>
            <a:r>
              <a:rPr lang="tr-TR" sz="2400" dirty="0" smtClean="0"/>
              <a:t>Süresi </a:t>
            </a:r>
            <a:r>
              <a:rPr lang="tr-TR" sz="2400" dirty="0"/>
              <a:t>belirli olan veya olmayan sürekli iş sözleşmesi ile bir işverenin işine girmiş olan işçi, </a:t>
            </a:r>
            <a:endParaRPr lang="tr-TR" sz="2400" dirty="0" smtClean="0"/>
          </a:p>
          <a:p>
            <a:pPr marL="342900" indent="-342900">
              <a:buFont typeface="Wingdings" pitchFamily="2" charset="2"/>
              <a:buChar char="§"/>
            </a:pPr>
            <a:r>
              <a:rPr lang="tr-TR" sz="2400" dirty="0" smtClean="0"/>
              <a:t>sözleşme </a:t>
            </a:r>
            <a:r>
              <a:rPr lang="tr-TR" sz="2400" dirty="0"/>
              <a:t>süresinin bitmesinden önce yahut </a:t>
            </a:r>
            <a:endParaRPr lang="tr-TR" sz="2400" dirty="0" smtClean="0"/>
          </a:p>
          <a:p>
            <a:pPr marL="342900" indent="-342900">
              <a:buFont typeface="Wingdings" pitchFamily="2" charset="2"/>
              <a:buChar char="§"/>
            </a:pPr>
            <a:r>
              <a:rPr lang="tr-TR" sz="2400" dirty="0" smtClean="0"/>
              <a:t>bildirim </a:t>
            </a:r>
            <a:r>
              <a:rPr lang="tr-TR" sz="2400" dirty="0"/>
              <a:t>süresine uymaksızın </a:t>
            </a:r>
            <a:endParaRPr lang="tr-TR" sz="2400" dirty="0" smtClean="0"/>
          </a:p>
          <a:p>
            <a:r>
              <a:rPr lang="tr-TR" sz="2400" dirty="0" smtClean="0"/>
              <a:t>işini </a:t>
            </a:r>
            <a:r>
              <a:rPr lang="tr-TR" sz="2400" dirty="0"/>
              <a:t>bırakıp başka bir işverenin işine girerse sözleşmenin bu suretle feshinden ötürü, işçinin sorumluluğu yanında, ayrıca yeni işveren de aşağıdaki hallerde birlikte sorumludur:</a:t>
            </a:r>
          </a:p>
          <a:p>
            <a:r>
              <a:rPr lang="tr-TR" sz="2400" dirty="0"/>
              <a:t>             a) İşçinin bu davranışına, yeni işe girdiği işveren sebep olmuşsa.</a:t>
            </a:r>
          </a:p>
          <a:p>
            <a:r>
              <a:rPr lang="tr-TR" sz="2400" dirty="0"/>
              <a:t>             b) Yeni işveren, işçinin bu davranışını bilerek onu işe almışsa.</a:t>
            </a:r>
          </a:p>
          <a:p>
            <a:r>
              <a:rPr lang="tr-TR" sz="2400" dirty="0"/>
              <a:t>             c) Yeni işveren işçinin bu davranışını öğrendikten sonra dahi onu çalıştırmaya devam ederse.</a:t>
            </a:r>
          </a:p>
          <a:p>
            <a:endParaRPr lang="tr-TR" sz="2400" dirty="0" smtClean="0"/>
          </a:p>
        </p:txBody>
      </p:sp>
      <p:sp>
        <p:nvSpPr>
          <p:cNvPr id="3" name="Dikdörtgen 2"/>
          <p:cNvSpPr/>
          <p:nvPr/>
        </p:nvSpPr>
        <p:spPr>
          <a:xfrm>
            <a:off x="3366637" y="-46167"/>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454626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0 Resim" descr="sau_logo.wmf"/>
          <p:cNvPicPr/>
          <p:nvPr/>
        </p:nvPicPr>
        <p:blipFill>
          <a:blip r:embed="rId8"/>
          <a:stretch>
            <a:fillRect/>
          </a:stretch>
        </p:blipFill>
        <p:spPr>
          <a:xfrm>
            <a:off x="189107" y="4572000"/>
            <a:ext cx="8765785" cy="2188205"/>
          </a:xfrm>
          <a:prstGeom prst="rect">
            <a:avLst/>
          </a:prstGeom>
          <a:noFill/>
          <a:ln>
            <a:noFill/>
          </a:ln>
        </p:spPr>
      </p:pic>
      <p:sp>
        <p:nvSpPr>
          <p:cNvPr id="7" name="Dikdörtgen 6"/>
          <p:cNvSpPr/>
          <p:nvPr>
            <p:custDataLst>
              <p:tags r:id="rId1"/>
            </p:custDataLst>
          </p:nvPr>
        </p:nvSpPr>
        <p:spPr>
          <a:xfrm>
            <a:off x="94553" y="767408"/>
            <a:ext cx="8954892" cy="3350096"/>
          </a:xfrm>
          <a:prstGeom prst="rect">
            <a:avLst/>
          </a:prstGeom>
          <a:solidFill>
            <a:schemeClr val="tx2">
              <a:lumMod val="7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Alt Başlık 2"/>
          <p:cNvSpPr>
            <a:spLocks noGrp="1"/>
          </p:cNvSpPr>
          <p:nvPr>
            <p:ph type="subTitle" idx="1"/>
            <p:custDataLst>
              <p:tags r:id="rId2"/>
            </p:custDataLst>
          </p:nvPr>
        </p:nvSpPr>
        <p:spPr>
          <a:xfrm>
            <a:off x="1259632" y="4305300"/>
            <a:ext cx="6552728" cy="2292052"/>
          </a:xfrm>
        </p:spPr>
        <p:txBody>
          <a:bodyPr>
            <a:normAutofit/>
          </a:bodyPr>
          <a:lstStyle/>
          <a:p>
            <a:pPr algn="ctr">
              <a:spcBef>
                <a:spcPts val="0"/>
              </a:spcBef>
              <a:spcAft>
                <a:spcPts val="0"/>
              </a:spcAft>
            </a:pPr>
            <a:r>
              <a:rPr lang="tr-TR" sz="8800" dirty="0" smtClean="0">
                <a:solidFill>
                  <a:srgbClr val="002060"/>
                </a:solidFill>
                <a:latin typeface="Trebuchet MS" pitchFamily="34" charset="0"/>
              </a:rPr>
              <a:t>ERSİN UMDU</a:t>
            </a:r>
          </a:p>
          <a:p>
            <a:pPr algn="ctr">
              <a:spcBef>
                <a:spcPts val="0"/>
              </a:spcBef>
              <a:spcAft>
                <a:spcPts val="0"/>
              </a:spcAft>
            </a:pPr>
            <a:r>
              <a:rPr lang="tr-TR" sz="1800" b="1" dirty="0" smtClean="0">
                <a:solidFill>
                  <a:srgbClr val="002060"/>
                </a:solidFill>
                <a:effectLst>
                  <a:outerShdw blurRad="38100" dist="38100" dir="2700000" algn="tl">
                    <a:srgbClr val="000000">
                      <a:alpha val="43137"/>
                    </a:srgbClr>
                  </a:outerShdw>
                </a:effectLst>
              </a:rPr>
              <a:t>SGK MÜFETTİŞİ</a:t>
            </a:r>
          </a:p>
          <a:p>
            <a:pPr algn="ctr">
              <a:spcBef>
                <a:spcPts val="0"/>
              </a:spcBef>
              <a:spcAft>
                <a:spcPts val="0"/>
              </a:spcAft>
            </a:pPr>
            <a:r>
              <a:rPr lang="tr-TR" sz="1800" b="1" dirty="0" smtClean="0">
                <a:solidFill>
                  <a:srgbClr val="002060"/>
                </a:solidFill>
                <a:effectLst>
                  <a:outerShdw blurRad="38100" dist="38100" dir="2700000" algn="tl">
                    <a:srgbClr val="000000">
                      <a:alpha val="43137"/>
                    </a:srgbClr>
                  </a:outerShdw>
                </a:effectLst>
              </a:rPr>
              <a:t>İŞ VE SOSYAL GÜVENLİK UZMANI</a:t>
            </a:r>
            <a:endParaRPr lang="tr-TR" sz="1800" dirty="0">
              <a:solidFill>
                <a:srgbClr val="002060"/>
              </a:solidFill>
            </a:endParaRPr>
          </a:p>
        </p:txBody>
      </p:sp>
      <p:sp>
        <p:nvSpPr>
          <p:cNvPr id="2" name="Başlık 1"/>
          <p:cNvSpPr>
            <a:spLocks noGrp="1"/>
          </p:cNvSpPr>
          <p:nvPr>
            <p:ph type="ctrTitle"/>
            <p:custDataLst>
              <p:tags r:id="rId3"/>
            </p:custDataLst>
          </p:nvPr>
        </p:nvSpPr>
        <p:spPr>
          <a:xfrm>
            <a:off x="0" y="879624"/>
            <a:ext cx="9144000" cy="2333352"/>
          </a:xfrm>
          <a:effectLst/>
        </p:spPr>
        <p:txBody>
          <a:bodyPr/>
          <a:lstStyle/>
          <a:p>
            <a:pPr marL="182880" indent="0" algn="ctr">
              <a:buNone/>
            </a:pPr>
            <a:r>
              <a:rPr lang="tr-TR" sz="9600" dirty="0" smtClean="0">
                <a:solidFill>
                  <a:srgbClr val="FF0000"/>
                </a:solidFill>
                <a:effectLst/>
                <a:latin typeface="Trebuchet MS" pitchFamily="34" charset="0"/>
              </a:rPr>
              <a:t>TEŞEKKÜRLER…</a:t>
            </a:r>
            <a:endParaRPr lang="tr-TR" sz="9600" dirty="0">
              <a:solidFill>
                <a:srgbClr val="FF0000"/>
              </a:solidFill>
              <a:effectLst/>
              <a:latin typeface="Trebuchet MS" pitchFamily="34" charset="0"/>
            </a:endParaRPr>
          </a:p>
        </p:txBody>
      </p:sp>
      <p:sp>
        <p:nvSpPr>
          <p:cNvPr id="8" name="Dikdörtgen 7"/>
          <p:cNvSpPr/>
          <p:nvPr>
            <p:custDataLst>
              <p:tags r:id="rId4"/>
            </p:custDataLst>
          </p:nvPr>
        </p:nvSpPr>
        <p:spPr>
          <a:xfrm>
            <a:off x="-1" y="4114800"/>
            <a:ext cx="8771360" cy="381000"/>
          </a:xfrm>
          <a:prstGeom prst="rect">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Alt Başlık 2"/>
          <p:cNvSpPr txBox="1">
            <a:spLocks/>
          </p:cNvSpPr>
          <p:nvPr>
            <p:custDataLst>
              <p:tags r:id="rId5"/>
            </p:custDataLst>
          </p:nvPr>
        </p:nvSpPr>
        <p:spPr>
          <a:xfrm>
            <a:off x="2584802" y="6353805"/>
            <a:ext cx="3974393" cy="419100"/>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ts val="0"/>
              </a:spcBef>
            </a:pPr>
            <a:r>
              <a:rPr lang="tr-TR" sz="2400" b="1" i="1" dirty="0">
                <a:solidFill>
                  <a:srgbClr val="FF0000"/>
                </a:solidFill>
              </a:rPr>
              <a:t>e</a:t>
            </a:r>
            <a:r>
              <a:rPr lang="tr-TR" sz="2400" b="1" i="1" dirty="0" smtClean="0">
                <a:solidFill>
                  <a:srgbClr val="FF0000"/>
                </a:solidFill>
              </a:rPr>
              <a:t>rsinumdu@gmail.com</a:t>
            </a:r>
            <a:endParaRPr lang="tr-TR" sz="2400" b="1" i="1" dirty="0">
              <a:solidFill>
                <a:srgbClr val="FF0000"/>
              </a:solidFill>
            </a:endParaRPr>
          </a:p>
        </p:txBody>
      </p:sp>
    </p:spTree>
    <p:extLst>
      <p:ext uri="{BB962C8B-B14F-4D97-AF65-F5344CB8AC3E}">
        <p14:creationId xmlns:p14="http://schemas.microsoft.com/office/powerpoint/2010/main" val="1015269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457200"/>
            <a:ext cx="8229600" cy="533400"/>
          </a:xfrm>
          <a:solidFill>
            <a:schemeClr val="tx2">
              <a:lumMod val="75000"/>
            </a:schemeClr>
          </a:solidFill>
        </p:spPr>
        <p:txBody>
          <a:bodyPr>
            <a:noAutofit/>
          </a:bodyPr>
          <a:lstStyle/>
          <a:p>
            <a:r>
              <a:rPr lang="tr-TR" sz="3600" b="1" dirty="0" smtClean="0">
                <a:solidFill>
                  <a:schemeClr val="bg1">
                    <a:lumMod val="95000"/>
                  </a:schemeClr>
                </a:solidFill>
                <a:effectLst>
                  <a:outerShdw blurRad="38100" dist="38100" dir="2700000" algn="tl">
                    <a:srgbClr val="000000">
                      <a:alpha val="43137"/>
                    </a:srgbClr>
                  </a:outerShdw>
                </a:effectLst>
              </a:rPr>
              <a:t>«FESHİN SON ÇARE» İLKESİ</a:t>
            </a:r>
            <a:endParaRPr lang="tr-TR" sz="3600" b="1" dirty="0">
              <a:solidFill>
                <a:schemeClr val="bg1">
                  <a:lumMod val="95000"/>
                </a:schemeClr>
              </a:solidFill>
              <a:effectLst>
                <a:outerShdw blurRad="38100" dist="38100" dir="2700000" algn="tl">
                  <a:srgbClr val="000000">
                    <a:alpha val="43137"/>
                  </a:srgbClr>
                </a:outerShdw>
              </a:effectLst>
            </a:endParaRPr>
          </a:p>
        </p:txBody>
      </p:sp>
      <p:grpSp>
        <p:nvGrpSpPr>
          <p:cNvPr id="11" name="Grup 10"/>
          <p:cNvGrpSpPr/>
          <p:nvPr/>
        </p:nvGrpSpPr>
        <p:grpSpPr>
          <a:xfrm>
            <a:off x="-324544" y="-15414"/>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5</a:t>
            </a:fld>
            <a:endParaRPr lang="tr-TR"/>
          </a:p>
        </p:txBody>
      </p:sp>
      <p:sp>
        <p:nvSpPr>
          <p:cNvPr id="7" name="Metin kutusu 6"/>
          <p:cNvSpPr txBox="1"/>
          <p:nvPr>
            <p:custDataLst>
              <p:tags r:id="rId3"/>
            </p:custDataLst>
          </p:nvPr>
        </p:nvSpPr>
        <p:spPr>
          <a:xfrm>
            <a:off x="179512" y="1104831"/>
            <a:ext cx="8784976" cy="5262979"/>
          </a:xfrm>
          <a:prstGeom prst="rect">
            <a:avLst/>
          </a:prstGeom>
          <a:noFill/>
        </p:spPr>
        <p:txBody>
          <a:bodyPr wrap="square" rtlCol="0">
            <a:spAutoFit/>
          </a:bodyPr>
          <a:lstStyle/>
          <a:p>
            <a:pPr marL="342900" indent="-342900">
              <a:buFont typeface="Wingdings" pitchFamily="2" charset="2"/>
              <a:buChar char="§"/>
            </a:pPr>
            <a:r>
              <a:rPr lang="tr-TR" sz="2400" dirty="0" smtClean="0"/>
              <a:t>İş kanunu feshi işçi ve işveren ilişkisinde olağanüstü hal olarak belirlemiş olup feshin son çare olarak uygulanması gereken durumdur.</a:t>
            </a:r>
          </a:p>
          <a:p>
            <a:pPr marL="342900" indent="-342900">
              <a:buFont typeface="Wingdings" pitchFamily="2" charset="2"/>
              <a:buChar char="§"/>
            </a:pPr>
            <a:r>
              <a:rPr lang="tr-TR" sz="2400" dirty="0" smtClean="0"/>
              <a:t>Bu konuyla ilgili Yargıtay’ın ortak kararlarında;  </a:t>
            </a:r>
          </a:p>
          <a:p>
            <a:pPr marL="342900" indent="-342900">
              <a:buFont typeface="Wingdings" pitchFamily="2" charset="2"/>
              <a:buChar char="§"/>
            </a:pPr>
            <a:r>
              <a:rPr lang="tr-TR" sz="2400" dirty="0"/>
              <a:t>Feshin işletme, işyeri ve işin gerekleri nedenleri ile yapıldığı ileri sürüldüğünde, öncelikle bu konuda işverenin </a:t>
            </a:r>
            <a:r>
              <a:rPr lang="tr-TR" sz="2400" dirty="0" err="1"/>
              <a:t>işletmesel</a:t>
            </a:r>
            <a:r>
              <a:rPr lang="tr-TR" sz="2400" dirty="0"/>
              <a:t> kararı aranmalı, bağlı işveren kararında </a:t>
            </a:r>
            <a:r>
              <a:rPr lang="tr-TR" sz="2400" dirty="0" err="1"/>
              <a:t>işgörme</a:t>
            </a:r>
            <a:r>
              <a:rPr lang="tr-TR" sz="2400" dirty="0"/>
              <a:t> ediminde ifayı engelleyen, bir başka anlatımla istihdamı engelleyen durum araştırılmalı, </a:t>
            </a:r>
            <a:r>
              <a:rPr lang="tr-TR" sz="2400" dirty="0" err="1"/>
              <a:t>işletmesel</a:t>
            </a:r>
            <a:r>
              <a:rPr lang="tr-TR" sz="2400" dirty="0"/>
              <a:t> karar ile istihdam fazlalığının meydana gelip gelmediği, işverenin bu kararı tutarlı şekilde uygulayıp uygulamadığı(tutarlılık denetimi), işverenin fesihte keyfi davranıp davranmadığı(keyfilik denetimi) ve </a:t>
            </a:r>
            <a:r>
              <a:rPr lang="tr-TR" sz="2400" dirty="0" err="1"/>
              <a:t>işletmesel</a:t>
            </a:r>
            <a:r>
              <a:rPr lang="tr-TR" sz="2400" dirty="0"/>
              <a:t> karar sonucu feshin kaçınılmaz olup olmadığı(ölçülülük denetimi-feshin son çare olması ilkesi) açıklığa kavuşturulmalıdır</a:t>
            </a:r>
            <a:r>
              <a:rPr lang="tr-TR" sz="2400" dirty="0" smtClean="0"/>
              <a:t>. </a:t>
            </a:r>
            <a:endParaRPr lang="tr-TR" sz="2400" dirty="0"/>
          </a:p>
        </p:txBody>
      </p:sp>
      <p:sp>
        <p:nvSpPr>
          <p:cNvPr id="3" name="Dikdörtgen 2"/>
          <p:cNvSpPr/>
          <p:nvPr/>
        </p:nvSpPr>
        <p:spPr>
          <a:xfrm>
            <a:off x="3131840" y="-61581"/>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2190605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457200"/>
            <a:ext cx="8229600" cy="533400"/>
          </a:xfrm>
          <a:solidFill>
            <a:schemeClr val="tx2">
              <a:lumMod val="75000"/>
            </a:schemeClr>
          </a:solidFill>
        </p:spPr>
        <p:txBody>
          <a:bodyPr>
            <a:normAutofit fontScale="90000"/>
          </a:bodyPr>
          <a:lstStyle/>
          <a:p>
            <a:r>
              <a:rPr lang="tr-TR" sz="3200" b="1" dirty="0">
                <a:solidFill>
                  <a:schemeClr val="bg1"/>
                </a:solidFill>
              </a:rPr>
              <a:t>SÜRELİ (BİLDİRİMLİ) </a:t>
            </a:r>
            <a:r>
              <a:rPr lang="tr-TR" sz="3200" b="1" dirty="0" smtClean="0">
                <a:solidFill>
                  <a:schemeClr val="bg1"/>
                </a:solidFill>
              </a:rPr>
              <a:t>FESİH VE GEÇERLİ NEDEN </a:t>
            </a:r>
            <a:endParaRPr lang="tr-TR" sz="32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6</a:t>
            </a:fld>
            <a:endParaRPr lang="tr-TR"/>
          </a:p>
        </p:txBody>
      </p:sp>
      <p:sp>
        <p:nvSpPr>
          <p:cNvPr id="7" name="Metin kutusu 6"/>
          <p:cNvSpPr txBox="1"/>
          <p:nvPr>
            <p:custDataLst>
              <p:tags r:id="rId3"/>
            </p:custDataLst>
          </p:nvPr>
        </p:nvSpPr>
        <p:spPr>
          <a:xfrm>
            <a:off x="356059" y="1196752"/>
            <a:ext cx="8583474" cy="5262979"/>
          </a:xfrm>
          <a:prstGeom prst="rect">
            <a:avLst/>
          </a:prstGeom>
          <a:noFill/>
        </p:spPr>
        <p:txBody>
          <a:bodyPr wrap="square" rtlCol="0">
            <a:spAutoFit/>
          </a:bodyPr>
          <a:lstStyle/>
          <a:p>
            <a:pPr marL="342900" indent="-342900">
              <a:buFont typeface="Arial" panose="020B0604020202020204" pitchFamily="34" charset="0"/>
              <a:buChar char="•"/>
            </a:pPr>
            <a:r>
              <a:rPr lang="tr-TR" sz="2400" dirty="0" smtClean="0"/>
              <a:t>Bildirimli </a:t>
            </a:r>
            <a:r>
              <a:rPr lang="tr-TR" sz="2400" dirty="0"/>
              <a:t>fesihte  belirsiz  süreli  iş   sözleşmesini  feshetmek  isteyen  tarafın </a:t>
            </a:r>
            <a:r>
              <a:rPr lang="tr-TR" sz="2400" dirty="0" smtClean="0"/>
              <a:t>(İŞÇİ VE İŞVEREN HER İKİSİ İÇİN DE GEÇERLİ) </a:t>
            </a:r>
            <a:r>
              <a:rPr lang="tr-TR" sz="2400" dirty="0"/>
              <a:t>sözleşmeyi  sona  erdirme  iradesini  önceden   bildirmesi  gerekmekte  olup,  sözleşme   bildirim  süresinin  dolmasıyla   sona  ermektedir. </a:t>
            </a:r>
            <a:r>
              <a:rPr lang="tr-TR" sz="2400" dirty="0" smtClean="0"/>
              <a:t>Buna İHBAR ÖNELİ denir.</a:t>
            </a:r>
          </a:p>
          <a:p>
            <a:pPr marL="342900" indent="-342900">
              <a:buFont typeface="Arial" panose="020B0604020202020204" pitchFamily="34" charset="0"/>
              <a:buChar char="•"/>
            </a:pPr>
            <a:r>
              <a:rPr lang="tr-TR" sz="2400" dirty="0" smtClean="0"/>
              <a:t>İhbar öneli çerçevesinde “</a:t>
            </a:r>
            <a:r>
              <a:rPr lang="tr-TR" sz="2400" dirty="0"/>
              <a:t>geçerli nedenler”  </a:t>
            </a:r>
            <a:r>
              <a:rPr lang="tr-TR" sz="2400" dirty="0" smtClean="0"/>
              <a:t>olarak belirtilen nedenler 4857  </a:t>
            </a:r>
            <a:r>
              <a:rPr lang="tr-TR" sz="2400" dirty="0"/>
              <a:t>sayılı   İş  Yasası’nın   18/I. maddesinde;</a:t>
            </a:r>
            <a:endParaRPr lang="tr-TR" sz="2400" b="1" u="sng" dirty="0"/>
          </a:p>
          <a:p>
            <a:pPr marL="342900" lvl="0" indent="-342900">
              <a:buFont typeface="Wingdings" pitchFamily="2" charset="2"/>
              <a:buChar char="Ø"/>
            </a:pPr>
            <a:r>
              <a:rPr lang="tr-TR" sz="2400" dirty="0"/>
              <a:t>İşçinin  yeterliliğinden,  </a:t>
            </a:r>
            <a:endParaRPr lang="tr-TR" sz="2400" b="1" u="sng" dirty="0"/>
          </a:p>
          <a:p>
            <a:pPr marL="342900" lvl="0" indent="-342900">
              <a:buFont typeface="Wingdings" pitchFamily="2" charset="2"/>
              <a:buChar char="Ø"/>
            </a:pPr>
            <a:r>
              <a:rPr lang="tr-TR" sz="2400" dirty="0"/>
              <a:t>İşçinin  davranışlarından,  </a:t>
            </a:r>
            <a:endParaRPr lang="tr-TR" sz="2400" b="1" u="sng" dirty="0"/>
          </a:p>
          <a:p>
            <a:pPr marL="342900" lvl="0" indent="-342900">
              <a:buFont typeface="Wingdings" pitchFamily="2" charset="2"/>
              <a:buChar char="Ø"/>
            </a:pPr>
            <a:r>
              <a:rPr lang="tr-TR" sz="2400" dirty="0"/>
              <a:t>İşletme  gereklerinden, </a:t>
            </a:r>
            <a:endParaRPr lang="tr-TR" sz="2400" b="1" u="sng" dirty="0"/>
          </a:p>
          <a:p>
            <a:pPr marL="342900" lvl="0" indent="-342900">
              <a:buFont typeface="Wingdings" pitchFamily="2" charset="2"/>
              <a:buChar char="Ø"/>
            </a:pPr>
            <a:r>
              <a:rPr lang="tr-TR" sz="2400" dirty="0"/>
              <a:t>İşyeri  gereklerinden,</a:t>
            </a:r>
            <a:endParaRPr lang="tr-TR" sz="2400" b="1" u="sng" dirty="0"/>
          </a:p>
          <a:p>
            <a:pPr marL="342900" lvl="0" indent="-342900">
              <a:buFont typeface="Wingdings" pitchFamily="2" charset="2"/>
              <a:buChar char="Ø"/>
            </a:pPr>
            <a:r>
              <a:rPr lang="tr-TR" sz="2400" dirty="0"/>
              <a:t>İşin    gereklerinden kaynaklanan   nedenler </a:t>
            </a:r>
            <a:endParaRPr lang="tr-TR" sz="2400" b="1" u="sng" dirty="0"/>
          </a:p>
          <a:p>
            <a:r>
              <a:rPr lang="tr-TR" sz="2400" dirty="0"/>
              <a:t>olarak   sayılmıştır.</a:t>
            </a:r>
            <a:r>
              <a:rPr lang="tr-TR" sz="2400" b="1" u="sng" dirty="0"/>
              <a:t>      </a:t>
            </a:r>
          </a:p>
          <a:p>
            <a:endParaRPr lang="tr-TR" sz="2400" dirty="0"/>
          </a:p>
        </p:txBody>
      </p:sp>
      <p:sp>
        <p:nvSpPr>
          <p:cNvPr id="3" name="Dikdörtgen 2"/>
          <p:cNvSpPr/>
          <p:nvPr/>
        </p:nvSpPr>
        <p:spPr>
          <a:xfrm>
            <a:off x="3268243" y="-64436"/>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2488654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276999"/>
            <a:ext cx="8229600" cy="533400"/>
          </a:xfrm>
          <a:solidFill>
            <a:schemeClr val="tx2">
              <a:lumMod val="75000"/>
            </a:schemeClr>
          </a:solidFill>
        </p:spPr>
        <p:txBody>
          <a:bodyPr>
            <a:normAutofit fontScale="90000"/>
          </a:bodyPr>
          <a:lstStyle/>
          <a:p>
            <a:r>
              <a:rPr lang="tr-TR" sz="3200" b="1" dirty="0">
                <a:solidFill>
                  <a:schemeClr val="bg1"/>
                </a:solidFill>
              </a:rPr>
              <a:t>FESİHTE GEÇERLİ NEDEN SAYILMAYAN </a:t>
            </a:r>
            <a:r>
              <a:rPr lang="tr-TR" sz="3200" b="1" dirty="0" smtClean="0">
                <a:solidFill>
                  <a:schemeClr val="bg1"/>
                </a:solidFill>
              </a:rPr>
              <a:t>HALLER</a:t>
            </a:r>
            <a:endParaRPr lang="tr-TR" sz="32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7</a:t>
            </a:fld>
            <a:endParaRPr lang="tr-TR"/>
          </a:p>
        </p:txBody>
      </p:sp>
      <p:sp>
        <p:nvSpPr>
          <p:cNvPr id="7" name="Metin kutusu 6"/>
          <p:cNvSpPr txBox="1"/>
          <p:nvPr>
            <p:custDataLst>
              <p:tags r:id="rId3"/>
            </p:custDataLst>
          </p:nvPr>
        </p:nvSpPr>
        <p:spPr>
          <a:xfrm>
            <a:off x="202868" y="908720"/>
            <a:ext cx="8833627" cy="5262979"/>
          </a:xfrm>
          <a:prstGeom prst="rect">
            <a:avLst/>
          </a:prstGeom>
          <a:noFill/>
        </p:spPr>
        <p:txBody>
          <a:bodyPr wrap="square" rtlCol="0">
            <a:spAutoFit/>
          </a:bodyPr>
          <a:lstStyle/>
          <a:p>
            <a:r>
              <a:rPr lang="tr-TR" sz="2400" dirty="0" smtClean="0"/>
              <a:t>Aşağıda </a:t>
            </a:r>
            <a:r>
              <a:rPr lang="tr-TR" sz="2400" dirty="0"/>
              <a:t>belirtilen hususlar fesih için geçerli bir sebep oluşturmaz.</a:t>
            </a:r>
          </a:p>
          <a:p>
            <a:r>
              <a:rPr lang="tr-TR" sz="2400" dirty="0"/>
              <a:t>a) Sendika üyeliği veya çalışma saatleri dışında veya işverenin rızası ile çalışma saatleri içinde sendikal faaliyetlere katılmak.</a:t>
            </a:r>
          </a:p>
          <a:p>
            <a:r>
              <a:rPr lang="tr-TR" sz="2400" dirty="0"/>
              <a:t>b) İşyeri sendika temsilciliği yapmak.</a:t>
            </a:r>
          </a:p>
          <a:p>
            <a:r>
              <a:rPr lang="tr-TR" sz="2400" dirty="0"/>
              <a:t>c) Mevzuattan veya sözleşmeden doğan haklarını takip için işveren aleyhine idari veya adli makamlara başvurmak veya bu hususta başlatılmış sürece katılmak.</a:t>
            </a:r>
          </a:p>
          <a:p>
            <a:r>
              <a:rPr lang="tr-TR" sz="2400" dirty="0"/>
              <a:t>d) Irk, renk, cinsiyet, medeni hal, aile yükümlülükleri, hamilelik, doğum, din, siyasi görüş ve benzeri nedenler. </a:t>
            </a:r>
          </a:p>
          <a:p>
            <a:r>
              <a:rPr lang="tr-TR" sz="2400" dirty="0"/>
              <a:t>e) “Analık halinde çalışma ve süt izni” halini düzenleyen 74. maddede öngörülen ve kadın işçilerin çalıştırılmasının yasak olduğu sürelerde işe gelmemek. </a:t>
            </a:r>
          </a:p>
          <a:p>
            <a:r>
              <a:rPr lang="tr-TR" sz="2400" dirty="0"/>
              <a:t>  f) Hastalık veya kaza nedeniyle Kanunca öngörülen bekleme süresinde işe geçici devamsızlık</a:t>
            </a:r>
            <a:r>
              <a:rPr lang="tr-TR" sz="2400" dirty="0" smtClean="0"/>
              <a:t>.</a:t>
            </a:r>
            <a:endParaRPr lang="tr-TR" sz="2400" dirty="0"/>
          </a:p>
        </p:txBody>
      </p:sp>
      <p:sp>
        <p:nvSpPr>
          <p:cNvPr id="3" name="Dikdörtgen 2"/>
          <p:cNvSpPr/>
          <p:nvPr/>
        </p:nvSpPr>
        <p:spPr>
          <a:xfrm>
            <a:off x="3251227" y="-58549"/>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2889511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457200"/>
            <a:ext cx="8229600" cy="533400"/>
          </a:xfrm>
          <a:solidFill>
            <a:schemeClr val="tx2">
              <a:lumMod val="75000"/>
            </a:schemeClr>
          </a:solidFill>
        </p:spPr>
        <p:txBody>
          <a:bodyPr>
            <a:normAutofit fontScale="90000"/>
          </a:bodyPr>
          <a:lstStyle/>
          <a:p>
            <a:r>
              <a:rPr lang="tr-TR" sz="3200" b="1" dirty="0" smtClean="0">
                <a:solidFill>
                  <a:schemeClr val="bg1"/>
                </a:solidFill>
              </a:rPr>
              <a:t>İHBAR ÖNELİ</a:t>
            </a:r>
            <a:endParaRPr lang="tr-TR" sz="32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8</a:t>
            </a:fld>
            <a:endParaRPr lang="tr-TR"/>
          </a:p>
        </p:txBody>
      </p:sp>
      <p:sp>
        <p:nvSpPr>
          <p:cNvPr id="7" name="Metin kutusu 6"/>
          <p:cNvSpPr txBox="1"/>
          <p:nvPr>
            <p:custDataLst>
              <p:tags r:id="rId3"/>
            </p:custDataLst>
          </p:nvPr>
        </p:nvSpPr>
        <p:spPr>
          <a:xfrm>
            <a:off x="202868" y="1124744"/>
            <a:ext cx="8833627" cy="5632311"/>
          </a:xfrm>
          <a:prstGeom prst="rect">
            <a:avLst/>
          </a:prstGeom>
          <a:noFill/>
        </p:spPr>
        <p:txBody>
          <a:bodyPr wrap="square" rtlCol="0">
            <a:spAutoFit/>
          </a:bodyPr>
          <a:lstStyle/>
          <a:p>
            <a:r>
              <a:rPr lang="tr-TR" sz="2400" b="1" dirty="0" smtClean="0"/>
              <a:t>İhbar Süreleri</a:t>
            </a:r>
            <a:r>
              <a:rPr lang="tr-TR" sz="2400" dirty="0" smtClean="0"/>
              <a:t>: Bildirili   fesihte  işçi  ve  işverenin  uyması  gereken     bildirim     süreleri   4857   sayılı  İş  Yasası’nın   17/II. maddesinde  işçinin  kıdemi  esas  alınmak  suretiyle  belirlenmiştir. Buna  göre,  iş  sözleşmesi;</a:t>
            </a:r>
          </a:p>
          <a:p>
            <a:pPr marL="342900" lvl="0" indent="-342900">
              <a:buFont typeface="Wingdings" pitchFamily="2" charset="2"/>
              <a:buChar char="Ø"/>
            </a:pPr>
            <a:r>
              <a:rPr lang="tr-TR" sz="2400" dirty="0" smtClean="0"/>
              <a:t>İşi </a:t>
            </a:r>
            <a:r>
              <a:rPr lang="tr-TR" sz="2400" dirty="0"/>
              <a:t>altı aydan az sürmüş olan işçi için, bildirimin diğer tarafa yapılmasından başlayarak iki hafta sonra,</a:t>
            </a:r>
          </a:p>
          <a:p>
            <a:pPr marL="342900" lvl="0" indent="-342900">
              <a:buFont typeface="Wingdings" pitchFamily="2" charset="2"/>
              <a:buChar char="Ø"/>
            </a:pPr>
            <a:r>
              <a:rPr lang="tr-TR" sz="2400" dirty="0"/>
              <a:t>İşi altı aydan bir buçuk yıla kadar sürmüş olan işçi için, bildirimin diğer tarafa yapılmasından başlayarak dört hafta  sonra,</a:t>
            </a:r>
          </a:p>
          <a:p>
            <a:pPr marL="342900" lvl="0" indent="-342900">
              <a:buFont typeface="Wingdings" pitchFamily="2" charset="2"/>
              <a:buChar char="Ø"/>
            </a:pPr>
            <a:r>
              <a:rPr lang="tr-TR" sz="2400" dirty="0"/>
              <a:t>İşi bir buçuk yıldan üç yıla kadar sürmüş olan işçi için, bildirimin diğer tarafa yapılmasından başlayarak altı hafta sonra,</a:t>
            </a:r>
          </a:p>
          <a:p>
            <a:pPr marL="342900" lvl="0" indent="-342900">
              <a:buFont typeface="Wingdings" pitchFamily="2" charset="2"/>
              <a:buChar char="Ø"/>
            </a:pPr>
            <a:r>
              <a:rPr lang="tr-TR" sz="2400" dirty="0"/>
              <a:t>İşi üç yıldan fazla sürmüş işçi için, bildirim yapılmasından başlayarak sekiz hafta sonra,</a:t>
            </a:r>
          </a:p>
          <a:p>
            <a:r>
              <a:rPr lang="tr-TR" sz="2400" dirty="0"/>
              <a:t>feshedilmiş  sayılmaktadır. İş  Yasası’nda   düzenlenen  bu   süreler    asgari  süreler  olup  bireysel  veya  toplu iş  sözleşmesi  ile  azaltılması   mümkün  bulunmamaktadır. Ancak  arttırılması  mümkündür</a:t>
            </a:r>
            <a:r>
              <a:rPr lang="tr-TR" sz="2400" dirty="0" smtClean="0"/>
              <a:t>.</a:t>
            </a:r>
            <a:r>
              <a:rPr lang="tr-TR" sz="2400" dirty="0"/>
              <a:t>	</a:t>
            </a:r>
          </a:p>
        </p:txBody>
      </p:sp>
      <p:sp>
        <p:nvSpPr>
          <p:cNvPr id="3" name="Dikdörtgen 2"/>
          <p:cNvSpPr/>
          <p:nvPr/>
        </p:nvSpPr>
        <p:spPr>
          <a:xfrm>
            <a:off x="3366637" y="-64436"/>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2274985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457200"/>
            <a:ext cx="8229600" cy="533400"/>
          </a:xfrm>
          <a:solidFill>
            <a:schemeClr val="tx2">
              <a:lumMod val="75000"/>
            </a:schemeClr>
          </a:solidFill>
        </p:spPr>
        <p:txBody>
          <a:bodyPr>
            <a:normAutofit fontScale="90000"/>
          </a:bodyPr>
          <a:lstStyle/>
          <a:p>
            <a:r>
              <a:rPr lang="tr-TR" sz="3200" b="1" dirty="0" smtClean="0">
                <a:solidFill>
                  <a:schemeClr val="bg1"/>
                </a:solidFill>
              </a:rPr>
              <a:t>İHBAR TAZMİNATI</a:t>
            </a:r>
            <a:endParaRPr lang="tr-TR" sz="32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9</a:t>
            </a:fld>
            <a:endParaRPr lang="tr-TR"/>
          </a:p>
        </p:txBody>
      </p:sp>
      <p:sp>
        <p:nvSpPr>
          <p:cNvPr id="7" name="Metin kutusu 6"/>
          <p:cNvSpPr txBox="1"/>
          <p:nvPr>
            <p:custDataLst>
              <p:tags r:id="rId3"/>
            </p:custDataLst>
          </p:nvPr>
        </p:nvSpPr>
        <p:spPr>
          <a:xfrm>
            <a:off x="202868" y="1124744"/>
            <a:ext cx="8833627" cy="5632311"/>
          </a:xfrm>
          <a:prstGeom prst="rect">
            <a:avLst/>
          </a:prstGeom>
          <a:noFill/>
        </p:spPr>
        <p:txBody>
          <a:bodyPr wrap="square" rtlCol="0">
            <a:spAutoFit/>
          </a:bodyPr>
          <a:lstStyle/>
          <a:p>
            <a:pPr marL="342900" indent="-342900">
              <a:buFont typeface="Arial" pitchFamily="34" charset="0"/>
              <a:buChar char="•"/>
            </a:pPr>
            <a:r>
              <a:rPr lang="tr-TR" sz="2400" dirty="0"/>
              <a:t>İş  sözleşmesinin   usulsüz   biçimde   feshi   halinde,  bildirme şartına uymayan tarafın, ihbar önellerine ilişkin ücret tutarında  diğer  tarafa  ödemesi  gereken  tazminata  ihbar  tazminatı</a:t>
            </a:r>
            <a:r>
              <a:rPr lang="tr-TR" sz="2400" b="1" dirty="0"/>
              <a:t>  </a:t>
            </a:r>
            <a:r>
              <a:rPr lang="tr-TR" sz="2400" dirty="0"/>
              <a:t>denilmektedir. </a:t>
            </a:r>
          </a:p>
          <a:p>
            <a:pPr marL="342900" indent="-342900">
              <a:buFont typeface="Arial" pitchFamily="34" charset="0"/>
              <a:buChar char="•"/>
            </a:pPr>
            <a:r>
              <a:rPr lang="tr-TR" sz="2400" dirty="0" smtClean="0"/>
              <a:t>İş  </a:t>
            </a:r>
            <a:r>
              <a:rPr lang="tr-TR" sz="2400" dirty="0"/>
              <a:t>Yasasının  17/IV.  maddesi  bu  tazminatı</a:t>
            </a:r>
            <a:r>
              <a:rPr lang="tr-TR" sz="2400" dirty="0" smtClean="0"/>
              <a:t>; </a:t>
            </a:r>
            <a:r>
              <a:rPr lang="tr-TR" sz="2400" i="1" dirty="0" smtClean="0"/>
              <a:t>“ Bildirim  </a:t>
            </a:r>
            <a:r>
              <a:rPr lang="tr-TR" sz="2400" i="1" dirty="0"/>
              <a:t>şartına uymayan taraf, bildirim süresine ilişkin ücret tutarında tazminat  ödemek  zorundadır.”</a:t>
            </a:r>
            <a:r>
              <a:rPr lang="tr-TR" sz="2400" dirty="0"/>
              <a:t> hükmü  ile düzenlenmiştir.</a:t>
            </a:r>
            <a:r>
              <a:rPr lang="tr-TR" sz="2400" baseline="30000" dirty="0"/>
              <a:t> </a:t>
            </a:r>
            <a:endParaRPr lang="tr-TR" sz="2400" baseline="30000" dirty="0" smtClean="0"/>
          </a:p>
          <a:p>
            <a:pPr marL="342900" indent="-342900">
              <a:buFont typeface="Arial" pitchFamily="34" charset="0"/>
              <a:buChar char="•"/>
            </a:pPr>
            <a:r>
              <a:rPr lang="tr-TR" sz="2400" dirty="0" smtClean="0"/>
              <a:t>İşveren</a:t>
            </a:r>
            <a:r>
              <a:rPr lang="tr-TR" sz="2400" dirty="0"/>
              <a:t>, bildirim süresine ait ücreti peşin ödeyerek işçiyi derhal işten çıkarabilmektedir. İhbar tazminatı ödenmesi, işveren için olduğu gibi işçi için de söz konusudur. İhbar  tazminatının miktarı, her hafta yedi gün olarak kabul edilip,  feshi  ihbar süresine ilişkin gün sayısı ile  son  brüt  ve  giydirilmiş  günlük ücretin çarpılması suretiyle hesaplanır. </a:t>
            </a:r>
          </a:p>
          <a:p>
            <a:pPr marL="342900" indent="-342900">
              <a:buFont typeface="Arial" pitchFamily="34" charset="0"/>
              <a:buChar char="•"/>
            </a:pPr>
            <a:r>
              <a:rPr lang="tr-TR" sz="2400" dirty="0" smtClean="0"/>
              <a:t>İhbar </a:t>
            </a:r>
            <a:r>
              <a:rPr lang="tr-TR" sz="2400" dirty="0"/>
              <a:t>tazminatının  miktarının, sözleşme  ile  arttırılabilmesi  imkanı    bulunmaktadır.     </a:t>
            </a:r>
          </a:p>
        </p:txBody>
      </p:sp>
      <p:sp>
        <p:nvSpPr>
          <p:cNvPr id="3" name="Dikdörtgen 2"/>
          <p:cNvSpPr/>
          <p:nvPr/>
        </p:nvSpPr>
        <p:spPr>
          <a:xfrm>
            <a:off x="3268243" y="-46167"/>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807330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VIDEO_FILES_RECORD" val="&lt;Videos&gt;&lt;Video Name=&quot;Math 142 Venn diagrams logic_271_1_60529.flv&quot; Position=&quot;1&quot; SlideID=&quot;271&quot;/&gt;&lt;/Videos&gt;&#10;"/>
  <p:tag name="ISPRING_RESOURCE_PATHS_HASH" val="94b0f9a2ce84e864a328139283993d548c239c2d"/>
  <p:tag name="MMPROD_10697PHOTO" val=""/>
  <p:tag name="MMPROD_10697LOGO" val="iVBORw0KGgoAAAANSUhEUgAAAJYAAAAnCAMAAADaSUEAAAAAA3NCSVQICAjb4U/gAAABgFBMVEUKAoV5c7pFQpzLyNghHIW0sM9xa67k4+mhnsJhW6gzL5QMB4SWkr3X1t6+vNWBfLRTUKMZEYbv7/AoJo2ppsc+OJfe3eaKhr3EwdlQSp1qZK17dbYMBYudnb4pIYu2tM729veJhbasrNY1L5sWDIzOzd6koMualr1bV5tKQptybbIQCIW8uNYIAIxpZrbe3uzFwtavrceDfr5iXa4vKI6RjLzW1eYbFoxRSqV8ea0jHYxLSJ5HPZ/v7/Y4M5UmGpK2tdbQz+Ps6vG/vd+ZmcyTk8URDYRXUqUNAIulo82PjLZtaa0+OZqMi72DgbZBO5x2c7UQCIve1uZLRKRlYayurc5cWK3Fxd0xKJkgGo08OJealMOzsNZzcakZEI2mpcN7eLVXUaspI5XT0d9WTKrj4ezKx9yEgb3p6PMbFYTZ2Oy1s9uko9V+fb05MZusqM9cWKZkYaYsJ5PDv98OA4dsabaSjriUkMMkIJIIAJTm5e8UDYzHx+MvJZecnMQwKJRRYdU1AAAAgHRSTlP//////////////////////////////////////////wD//////////////////////////////////////////////////////////////////////////////////////////////////////////////////////////////33b3zAAAAAJcEhZcwAACxIAAAsSAdLdfvwAAAAcdEVYdFNvZnR3YXJlAEFkb2JlIEZpcmV3b3JrcyBDUzQGstOgAAAAFnRFWHRDcmVhdGlvbiBUaW1lADA2LzA4LzEx1qX7YgAABeBJREFUWIXNmP1b2kgQx1MtpxBFQEVErn6pBluSHGdb4xuhGDWCLwinFBVqOSkRbSuItPWJLfzrN0HwsPf4tOfT53LzC7vLZPPJ7OzM7DL4XwrT2bE7Rl3omzcJpVOYm5ZSn7ty2vGYPUdJMA/oWph2o3zmE9Uo7KoDcuShbCKSIUzrN8iKYq2MDLsNONQvyAbMpGphyQ6fT2SzCO0P6thVPbDw/GfzsRwMSQJFW1VHni1DmxVFttdsrGSMJAjZ5ixghd+CtCCSqBlzsQSeIKzAKIGU2THImz6DMxYxF8tGVIuAlY3CoxJelyg2sWJ5M7E+10Sxi1aSfGpJpYa1TRWbPTURKxKLNXSM0NbTL6sKkj5frC3H5mHlfOKChDqfgBJZCBm2u6GKVc0KqwyCYi2LHJ8EdlQN8VQHVSxmVhZi5DOxipKTXH6DtSB6eIsqNnbvieMbnFW6P9b4pHgGjQ8gzh4bAesWVWzz3hOnk1rl/juGeVITr+I4XlSifBkztClvge0rbcXC1LTU7rgL3/O5/twyB2jpYntAuOsJ6R9BW6InmUPj7RVJGOgd6BJCu5O3sSa5lm7ZIWmjM61O/aT8HSw9ckW5vn7e/pCyunqH5qiTgLnOkaeDMphrCv6jfbw3sdHHeby1WgdWKtrSHZ6jh9tZUki9/w4WwimyAndThsiB0B2KGfrCX7Y6Ry5yZK02APs8/Xvv6/neQsbLdhgs3tKdSwWNBVHK/mQJ0dRj+H8FLJ+Cp+iet+fO7fkRl7JehMUfLLawPLSIdXTnyzMVCeMzoUJwCz1+Hb1babjzaY/1lPu07nFl4+jju6ahzczoEPrWM65suQOLFmyurPUm5qekzPPDm8H291JNMZslA1eU1ANE+XfY4BBc0G3bKPCRZEPavIKSgDcSevTnLSyNPxAmd5Dls3BeIjSAfEV+GMfhZdImLH72ZBFWKSgl9dMIN7aovIjbe3F2JHdikYTL9un113Uus8G2fKxtLRTWfL4tjKxqh2uU21cGaPMH8ktnR3BPhunvOPu+X0M2kalOtLAumliS8yMmJvCYX8FK6qKfg2rtP/Hi61cF8osUzf52FhfE/OHQk2+4q1dpWpiJG9+6kZ3P3UPz/jfdnFGuimKqHU+JwvLyCPBn9yvkW4v8Bxqs94X34HbuGgpH1Wny76mps+uYEuYNawWaWLZNwqqjtL8zhBL7qqCFcESuCs+CbwVv93ExuYrdlMAtwT5LpE2s2dg3YpW10ZE3r93uNfL9yaUWllcHRqryXLioGtZ69yy1jKAzFDas9dxQGKE6Dd4FyXbW1H9Vo80yNA5J/Q2Ns6a1MMbT2Cz9r+DlDu3WHmVz0LDWMr+KYwpPcLuKexHM7ZFvnXdk5muJ4gMvlU8yRnW43w4327ucVimjkfJXB11DfEA5udS9bOLplcTxi4ZCaPAL2Z8fGKZSkmSpYcsN+RU6srxSHl3KWUq5WLbRbAE1kuAUZ0RBqaKNBV3bqhK67OrXJ9SN8T+eaL8cY3iQAyN8k25iVM0/4C3YH4bOi9tt1wpxliGKLu6cfBpFIcehO10s5UrFnFy02JsaU4ZWTglZrr+kmN1KU8s9rvUIdpdkMUJTM0gsz3igCwKtOJcmT7ILPZDSJegrZM/MtIVG7AVK1Zu3qSbttHvWEOIrCNVq+TuizbeijWYKP6j6Q8LgwW1rpen4c0AV6oIbG2LN84PTLNl+bmnGQOiMnmwdxQYdfxyzS8jWxL2f+q5/hYXNjvS8BdeB0w0vna/TdPAYMREr8PdepFpwjo4/CapzPE5R3L8rkf0XWBhuG8sLVFgBK+oITgfJhgmzqJpYnmZAF8WKcRURoKNiELotZvo5EQmj+hMX5ebxx7izwSL1nZrJWLD6fL4DnfL8M0pim3Kzz6fNo2pfJFkZWxFp1UtBizJEklaVNfUmqYWFAY0CmANywyk1j9mPLGZSdVxSSiolwC4KD3GG4XdNCw3Xwty0SmUXKryAcbWaNNHZr+UvRc6TFskuISEAAAAASUVORK5CYII="/>
  <p:tag name="MMPROD_NEXTUNIQUEID" val="10108"/>
  <p:tag name="MMPROD_DATA" val="&lt;object type=&quot;10002&quot; unique_id=&quot;901&quot;&gt;&lt;property id=&quot;10007&quot; value=&quot;Next&quot;/&gt;&lt;property id=&quot;10008&quot; value=&quot;Back&quot;/&gt;&lt;property id=&quot;10012&quot; value=&quot;0&quot;/&gt;&lt;property id=&quot;10124&quot; value=&quot;Click to continue&quot;/&gt;&lt;property id=&quot;10125&quot; value=&quot;Click to submit answer&quot;/&gt;&lt;property id=&quot;10126&quot; value=&quot;Click to go back&quot;/&gt;&lt;property id=&quot;10128&quot; value=&quot;Click to clear&quot;/&gt;&lt;property id=&quot;10133&quot; value=&quot;1&quot;/&gt;&lt;property id=&quot;10134&quot; value=&quot;0&quot;/&gt;&lt;property id=&quot;10135&quot; value=&quot;,&quot;/&gt;&lt;property id=&quot;10136&quot; value=&quot;2&quot;/&gt;&lt;property id=&quot;10156&quot; value=&quot;0&quot;/&gt;&lt;property id=&quot;10157&quot; value=&quot;0&quot;/&gt;&lt;property id=&quot;10158&quot; value=&quot;0&quot;/&gt;&lt;property id=&quot;10177&quot; value=&quot;0&quot;/&gt;&lt;property id=&quot;10185&quot; value=&quot;0&quot;/&gt;&lt;property id=&quot;10188&quot; value=&quot;The time to answer this question has expired.&quot;/&gt;&lt;property id=&quot;10189&quot; value=&quot;1&quot;/&gt;&lt;property id=&quot;10194&quot; value=&quot;1&quot;/&gt;&lt;property id=&quot;10195&quot; value=&quot;1&quot;/&gt;&lt;property id=&quot;10196&quot; value=&quot;0&quot;/&gt;&lt;property id=&quot;10198&quot; value=&quot;100&quot;/&gt;&lt;property id=&quot;10200&quot; value=&quot;1&quot;/&gt;&lt;property id=&quot;10212&quot; value=&quot;1&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0&quot; value=&quot;&amp;lt;Format Name=&amp;quot;Presentation Default&amp;quot;&amp;gt;&amp;lt;Question FontName=&amp;quot;Trebuchet MS&amp;quot; IsBold=&amp;quot;1&amp;quot; IsItalic=&amp;quot;0&amp;quot; IsUnderline=&amp;quot;0&amp;quot; FontSize=&amp;quot;46&amp;quot; UseDefFont=&amp;quot;1&amp;quot;/&amp;gt;&amp;lt;Answer FontName=&amp;quot;Trebuchet MS&amp;quot; IsBold=&amp;quot;0&amp;quot; IsItalic=&amp;quot;0&amp;quot; IsUnderline=&amp;quot;0&amp;quot; FontSize=&amp;quot;18&amp;quot;/&amp;gt;&amp;lt;Button FontName=&amp;quot;Trebuchet MS&amp;quot; IsBold=&amp;quot;0&amp;quot; IsItalic=&amp;quot;0&amp;quot; IsUnderline=&amp;quot;0&amp;quot; FontSize=&amp;quot;14&amp;quot;/&amp;gt;&amp;lt;Message FontName=&amp;quot;Trebuchet MS&amp;quot; IsBold=&amp;quot;0&amp;quot; IsItalic=&amp;quot;0&amp;quot; IsUnderline=&amp;quot;0&amp;quot; FontSize=&amp;quot;18&amp;quot;/&amp;gt;&amp;lt;ButtonPlacement Orientation=&amp;quot;Horizontal&amp;quot; Position=&amp;quot;0&amp;quot;/&amp;gt;&amp;lt;/Format&amp;gt;&quot;/&gt;&lt;property id=&quot;10221&quot; value=&quot;&amp;lt;Format Name=&amp;quot;Presentation Default&amp;quot;&amp;gt;&amp;lt;Question FontName=&amp;quot;Trebuchet MS&amp;quot; IsBold=&amp;quot;1&amp;quot; IsItalic=&amp;quot;0&amp;quot; IsUnderline=&amp;quot;0&amp;quot; FontSize=&amp;quot;46&amp;quot;/&amp;gt;&amp;lt;Answer FontName=&amp;quot;Trebuchet MS&amp;quot; IsBold=&amp;quot;0&amp;quot; IsItalic=&amp;quot;0&amp;quot; IsUnderline=&amp;quot;0&amp;quot; FontSize=&amp;quot;18&amp;quot;/&amp;gt;&amp;lt;Button FontName=&amp;quot;Trebuchet MS&amp;quot; IsBold=&amp;quot;0&amp;quot; IsItalic=&amp;quot;0&amp;quot; IsUnderline=&amp;quot;0&amp;quot; FontSize=&amp;quot;14&amp;quot;/&amp;gt;&amp;lt;Message FontName=&amp;quot;Trebuchet MS&amp;quot; IsBold=&amp;quot;0&amp;quot; IsItalic=&amp;quot;0&amp;quot; IsUnderline=&amp;quot;0&amp;quot; FontSize=&amp;quot;18&amp;quot;/&amp;gt;&amp;lt;ButtonPlacement Orientation=&amp;quot;Horizontal&amp;quot; Position=&amp;quot;0&amp;quot;/&amp;gt;&amp;lt;/Format&amp;gt; &quot;/&gt;&lt;property id=&quot;10227&quot; value=&quot;1&quot;/&gt;&lt;property id=&quot;10229&quot; value=&quot;0&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property id=&quot;10009&quot; value=&quot;Submit&quot;/&gt;&lt;property id=&quot;10022&quot; value=&quot;Try again&quot;/&gt;&lt;property id=&quot;10068&quot; value=&quot;Correct - Click anywhere to continue&quot;/&gt;&lt;property id=&quot;10069&quot; value=&quot;Incorrect - Click anywhere to continue&quot;/&gt;&lt;property id=&quot;10127&quot; value=&quot;Clear&quot;/&gt;&lt;property id=&quot;10183&quot; value=&quot;You must answer the question before continuing&quot;/&gt;&lt;/object&gt;&#10;"/>
  <p:tag name="MMPROD_THEME_BG_IMAGE" val=""/>
  <p:tag name="MMPROD_39343PHOTO" val="/9j/4AAQSkZJRgABAQAAAQABAAD/2wBDAAMCAgMCAgMDAwMEAwMEBQgFBQQEBQoHBwYIDAoMDAsKCwsNDhIQDQ4RDgsLEBYQERMUFRUVDA8XGBYUGBIUFRT/2wBDAQMEBAUEBQkFBQkUDQsNFBQUFBQUFBQUFBQUFBQUFBQUFBQUFBQUFBQUFBQUFBQUFBQUFBQUFBQUFBQUFBQUFBT/wAARCAC0AJY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2+9J/dapNrvt/iprN+83U7zH+X/Zr17HONZfm/utRtPy0Mx3fNTtp/hpgOZdzcNtqTaflpu6ub8bfEjQPh9p63Wuapbaahz5azSAGQ+gppOTshNpK7Z1G35flqRvu7mr4F+MH/BSwaXNdad4N0eKSWJiov7qTKfggr5N8YftifFHxVNM1x4svY4pW3eTat5afTAxScqdP45a+WpHPKXwr7z9rGmj2r+8X/gTU5m3LX4Q6h8dPGs9xHK/irVJJVx5bfa2+XH410Xh39qz4neH7hZbPxlqisnyhJJzIn5Nml7eh/M/u/4I7VLXsvv/AOAftw2dtV2kDqy7fu9flr85fhX/AMFKPEdnJb2vjDTYNUtQu1rm1Xy5/rjoa+2PhT8ePC3xk0lbrw/qCyThf3lnNxPH9VrX4lzQldf10HzW0krHoXO2m8/db/vqjdvWj59tZtalAudtOX5l+b/vqmq25acrHbQA5c7W/wBmhejUKxZfloVjtqBob5b9n2j0opD1ooC4xpNsm7b8tO3D+H5WprMUkanbg7bapaCBmPmNQv3lo3Hd81OVqqwHB/Gv4waX8FvBN14h1SOeaKL5IoYVy8kh6CvyP+Lnxm8YftBeMJJ7qaeZHkP2ezVv3cCe1fVX/BTL4jXL6tofg21k2wJF9ruAv8RY4UH8q8V+EPgmLQ9Hhup1/wBMn+dj/IV5GYY54anyw3Z6mXYBYyr73wo8j1D4M6za6f8AaJ18x2XlI+a5GPwbqEs3ltay/TbX3Fa2Md1tVl3L/drpNL8A6fKyyvZxbu7ba+bhmFWPxK59ZUyShJrldj4hs/g/qt/5eyzl+dd33a7zwr+zHqd1cb7xfJiHzfd+97V9qaf4bsrNVVbdV/2dtXpNLRF2ov8A3zXLVx1aWkdDsoZThqbUmrs+Sda/Zjg+ys+m3DW9wP4G5DGs39n/AMTXHwo+L1nb6pG1rcJLsD+YI9xJ/vH+E19gSaOm1t8dfPf7TXw3jl0m38QWq+XcW0m1mjX7wNdOAx9SnWjGo7xMczy2lOk50laS/E/TLSbp7/S7e4ddrSRhjt96tcoteK/se+NJ/GnwH0O4upmmurTfaSO3X5TgZ/Cvalzt/vV942uh+dtW0BW+9/DTlztoVv7y/wDAqI/uikSOX7lC78UK3y/NQlACK3JyvNFP3UUrICFlCN8tNZgzfdo3fvPl+9QzfMvy1VgD+L5aduDfe+Wm8bvlqRutUB+UP7WmuP46/aQ1re26K0nFpGq/3U4rrNNjSK1hRflVVAFcj8StP2fHDxRK3/QUm5/4FXcWah442/2a+LzJ+0q2PtcmSp03LudBoajctelaSyPGu75flrzvQVXzFVW+Y16VptvshXdXmRhyqx9NKqpGxDs/3q2LWOJ1/wBqsPdt+7/DWha3iRR73batHJzaJCjU5dWTXFqjq3y1xvxA8Ox694ZvrR1+Vo+K6C+8daJZbUlvo42Zto3Niprry7+xkdPmUrxtrKdKVPcl1o1PdTMH/gn/AHUmkaf4w8OTt88Fyl1Gvsw2nH5V9dKwda+Pf2Y1fRvjhqlr82y6spGx/usDX2HxX3uDn7ShCTetj80xkFTrzitriq3y/NQuGWnKw203cP7u2uw4hyt8rbqauPmpyt8rbaFYN/D81ADcleMZ96KduFFGo9CqzDzKG+8v92pJFCyfMtCqlWIbtG7d/wCO07b+tDY8za1SbQlID80fj14bOl/tAa9b7dqy3f2gFeOHG6uf8eeID4X0Fmg+a4ddsa+9elftDaxL4g+NDXj6a1jsU28nc5TgFq8z8XaKNZkj3r+6j+YmvjcVKKr3buj7TA06nsHFb/8AAOH8K6x8Q7qTz7DT5bqIdWbFe5eA/itqkU0dh4h0mfT5+xkXhvxrze18VeKLexktfCtrbQyRYVWusb5PXaDgce9dZ468QanBoui2lxfQaheTQB7392oMEo6hWXg0SlKcOayt+J2UoeynyXk357H0FY3Ud/atPB821c14z8Vrzxhr0i2Gl30ejwbvmfne35V1Xwm8SH+x/Klb59vDNXK+MvD6eI9avre6vruzgmjKxTQ8eWxHB464ri9q00oOzZ6vsueLcle3Q4/S/wBl/VdUaO8n8SXNw4+ZtzHr7c19AfC2z1PSdNk0jVJGuGtuIrhs5kT3zXn/AML/AIb6v4S0X914mub68M5LeZu8jy/7u1yTu/2hXt2hxloVeVf3qrtJqas25crlzGUKK5eeMeV9jJ+HLWmg/HqO4uLhbW3WxmYs3RicDFfVFjfW9/axzwSLNA/zB16V8vzaPbr4gm1RdzXCQGJfRcnk19BfDex+x+CdNRmZt0e/Lc9TmvoMsxDlH2VtFr+J8vmuEjTXt+bVu1vkdMu3+Ghdv8VOXG3bQq1758uCqPm205f9qhVFCrsoAjwrcjpRT1jAJoouBF5fzMv3v9qmsoZv9qpGU7ty0NGGZWqwG7fm+anLijbTlUbqAPjX9rCzisviRvijVfOtkeX/AGn6Z/SvH7FYr1vKf7rV9JftjeEXddN16D+6beb045FfKOl3nlXC7f8AvmvjcfC1SXY+8y2tF04W7fijtpPCNpbx79q+1cXrGixRTNK3zeldpHqUktrGG+7trF8QRhbViteZLSNke/GLvqbHwvh828WLb8tenX3heKWT5l+bd/FXm/wn2PqGGbay17ZfSRpNGySKzbQxXvVOn7lzbnadkQ6Hp8VrH5RX6NXVSWscFn8rfNWfa2qSxq6/hU19IFs2VW/hohG62Oaq7O5zbXQ/tq3TazM7bSPbvX1FpcKW+m28abVVY0wv4V81+F7UalrUcDLu82QKPXrX09HCIo1Vfuhdv5V9BlUGozl3sfJZ1VTUIeo7j+KmqopzL8tNVRtr6FI+UBVG2nKo3U5V3rQq/wB2kBE2M0U8dOetFGoEbR/vN38LU5sblqNfvfK1O/2WqtQBlPmf7NO2jdRt+anbd7bWpgcX8XPh7J8RvCc2kxXS2spkDxySLkZHqBX52+KvDd34N8UX2l3Xy3FtKYm9Gwa/Uho6+N/21PBdvpesaf4hg+WW/UxTJ/tpjB/KvGx9Dmjzrc9jA4l02qb26ep5Do9wLiFVb+GtDWls5bNov4tvNcb4f1I7vK3fM1XPEV5/Z1u1zK0rL2Crk18tJOLPuqFZzjpuN8D+H7m18RNeRXk6p3RujV7loqq90t1Ku6Xbt3e1eA+E/HFy15ut9PkkiX727g16tpfibW7pd1vpsXlN90SZzWuy1O32VSSuup7BpMw27f4e1O1bH2dlWub0O8vFVftm1Xb+70qbWtUSKFnlbaiKWYr1wK0ikkeVXlKLseufAvQwmn3moywq2+QJE7L6dcV6ssdc38M77SL/AME6TcaJN9o02SINFL/E2euffNdRt+X/AGq+uw9L2dKKPz7EVHVqybI/L+XaaasYqRVO2jy/lroOYbt+9uoVfm+WnKp20RqaAIwvFFPVXyfmooHoVNv8P3dtOZXpu75qGYq3ytQIc0e+T/aqTaU/2qo3WoRWqtLPMsKIu5nZsBR9TXg/xU/bK8F/DxpLeyuP7ev0zlLVh5an3b/CiUlBc0nZFRUpu0Vdnt3ijxVpnhLSZtR1a+jsbWFfmlmbA+lfnb8UPihqnx18TeJNXRm/sHTWjtbOLsoYnn6nGa8x+On7UXiD4w6w0t5J9l06H5beyh+4vufU16Z+yPZ23iDwDr1rcL5iz3e2X6GMYNeTWq/Wb06f9M9GlBYe1SoeVW+sS6XebHbaw6Guoj8TDWWjV2Vl6YrR+KHwpudBvJIGjZl5aGftIteXKt3o1wrMrYRq+elBX5Z7n09Kq4WlB6M958M6KIl82L5Wbr8tepeH4zbw7XZmrxnwD40t5bdUnk2v/tV6JpvjCNPlWTd83FKNNKyPVdeTV7naXl0Ldd33cU7SdHfxa32N1bbMrpu9sHJrFtbefWbiN5Nyo38Ne2eCfDqeHvCupeILr93FDaSNE3TgKctXRTpe1morbr6Hl163soOcnq9j4/8Agz8dvEPwl229vcNcafDKVksJOUYA4OPQ19ZeDf2zPAXiBlttSupdBumxj7Yv7ts+jLX58zSb5JJfus8hb5W9STWLrjb7VmRvnT5v90e1Z0MxrYeXJ8Ufy+ZjWy+liI8+0j9jtH8Qaf4h09brTb6C+t3+ZZbeQOPzFaC/Ov8Adr8Xvhv8bvE/w51rzdG1i5tdjbiisSknsV6Gvtf4V/t7QX6x23ivT/Lf7v2mz/qpr6SnjqU/i91+f+Z87Uy+rDWHvLyPspVO2mxqX3K1cn4N+K3hrxzbq+kaxBcSH/ljuxIv/ATzXXRzb1au+/Mro85xcXZ7iRqcmil2hud1FMkwdQ1yz05pGurhYURdzSycIoHqTxXh/wASv2wvBnguGZdOuv7avRnCQ8Jn3aviv4oftKeLPihNI1/efZ7JW/d2lvkR4+nf8a8rupjfx7mZml7hmry6uOUdIK/mepTwTlrUZ6Z8ZP2pPF/xLuLhJb6Sz09vljtbVtiY9/Wvn++1S4urra8jSNt3GumurP8Ad/Mvyj+9XN2MKXFxdXDL+7Vti15Uq0ptyk7nq+xjBKMNP+AZM0hSTHr2r6m/Yh1oxalr2lu3+tjjmVfoSK+X9QhCyblr2r9k/VP7L+Jmnru+W5je3P4jI/UVvh5qFSLZwVoSnGSXQ+/JPD+n+L7NtN1KPcrf6t+6n1BrwX4rfs96h4SkaVoftGnSN+6vI1+Tnsf7pr6EVXg8udflZa9Q8O3Ft4g0NrW8hiuInXbJHIuQ1ericFDERutJHDhcbPDOz1i+h+c/h/4Yzy6ht3MqrXtXhX4ex2Sq0q7m9Wr0T4reA/DfgPULOez1D7C91If9GkUuIwOScjkLXK6P8UPDmjeJLeyv47nVkLfMLePYir13Etgt/u18nOCp1fZVJpPzZ93QU61D2tKm2rN6J9D1L4b/AA1/teRby8jaPTU+6Onmn/4mrn7VXiQ+EvgvqkUG2N7xRaRqvG0N1/8AHa9U0HWtP1vR7e60uaKaydf3Zh6Y9K+Q/wBvjxkVXRdBWT5N3myJ/eNfTOnHDYaTjvb7z5B1amKxUVPvt2PklmG1fm8xf73aqt9GfLk2r8jLtPQjFTbkeP5vl/2ay9WkKQtsb5du75f4q+IVubQ+16HnMm+DWmRm2yIxWuo024li/iZttYOsQ+bMt+v3/uS/0NbWn/6lWWvRqu8EzgoK03FnbeH/ABpf6TIr29xPC4+75bYKn6ivePh/+2R4w8JNGt5dLrlhx+6uuXUezda+W5Jj5aqrfN3ap7O6Ksq/7X8VY0a9WjrCVvyNquHo1lacT9OfAv7Yng7xJZ+Zf+Zo90Fy0Uvzq3P8Ld//AK9Ffm9DdSRAqG+XqPmor0lm9bsjy3lFK+7OYX97GtNWYIyhfvU23m+VW+8tTKoXd92suaxqoLcr69fG1s2f+I/KKo2tqbXSY1b7x+Y/U1V8QXG3ULX7Qu2zVtxK9M+9bF9cR/ZY9u3bt4K9GzRO8YxVtyadpVJN9FY5fUMuzbl+7XTfDHWH0PxFp93E217edJc/7pBrBa3dtzN95um6k0+4+y6lGjf3qpS7dDFxSmm9mfrrYyQappNnewMskF3EksZX+IMM1HqHjaD4baDqGr3XzQW8e4RL1kc/dUfU1wf7NPio+I/hLpKP80ttmIfgelcz8Urq78VeLre1dvs+g2DfLtb/AF8vdj7DoK+ypSU4RmuqPk6kHTqSg+jPnHVPih4h8f8AjjUNR1vdcXk8pzEudkSDgKo9hXfaLZ29np8mqKu5lXeHXBGB1A7V5reMmjfFjXElban2n5dv8RIBxXq2i+GX8X+JNL8PWt5LGl18023gLEvLY7V+NZjSnWzH2cVecnZbWfqf0Nl1SnQyqFRu1OMbve/nbyOs/Zz+MGt6D4m1C9vI5bXwhcsElhkywWToJV/9mrzv9rbxdH4r+LzJBJ51vbRbhtbhgen6CvctS0mytbqHS7K3WHTrBfKVV6MR1Jr478cahFe/EjxFPF8sSTvbxD+6FG2v0PF0/qWAhQbvbQ/JKVb6/mU8Qo2T/pGTdXB270+8O3bFZepX3nrJ5X3fukf3a0LzHk7G+bPQrXNyTFY5k3eXLIpVX718tTSerPo6krGBeXD+ZJZwfM7t++fqFA6Ct/S/3Uexvu7az7Gxjg+V12yf3v61cjuPKZdjLuHTdXdUakrJHn0o8j5pbsuTSFP7zN/6DUliyN0+ZRVFpi21d3ytmrmntv3bV6dl9q5mly2O6Lu9DZiXMYO7b7baKs7A0SjG0rwB7UVyuxscDpN0NrJu+XvurTaRV+7938+tYVj/AOPHrWov3tu7p+denLc8qCuhL6OK8tWiddyvXKWt9LpepfYNzXFqzfuwvWOtrWNQFrGqRr+9P3UWnaDo4tY5Li4bddP8xbbkL9K3jPki7nLVg51Fy7rdjrpdqq27azfw9sVz00m2++b73SunvFR1+9/+uuT1Rj52/wDiZv4aKXvEYhaJo/QD9gvxJHqmj61oMrfvbfF1D67GG1v6V6Z42t4l1iaJV2ovy18g/sU+Mv8AhHPi5o++bbBe5spN3T5xx/48BX0x8fPEyeHLXxI27bOkZii/334GPzr6fB1lHCty+zf/ADPCxWHlUxUIx+1b/I+Z9P8AserfFLWLpf8ASLL7TIw3ZO4DjNeyfC3xtYeHPiZb/vGk+3wSWsTzNnyXP3Qv90fLXifwjhP/AAkU0r/NAMMjRtw3sfVTnmtLxdNceGdUa68vycSJcQMvXKtkfSvzCjiVHNI1m+uq6LU/cp4JVMrlhe0dHfV6fofUmtahHpdrfXDN8kEUk0jt/sgmvhPS7g3sM15Ovz3M7yhvdjmvqL4qeMorj4L6tq9rJ/x/2UaxN/10wP618y2MMcWm26t95Vr7nO6l+SK9T8myelaUnLcNSZ1hVW27tvO3pxXPx3UU6s3mLu5XC88iuivv9XHuX5tv8PpXJ6tYxpN9ot28mXui9G/D1r5yk4tWPoKvMncuQyNdTbGb5Ofn/u1ixzebI21vMTdtz/eFWdQuja2PkRN/pVwv7z/ZT/69ZtrJ5Ua7fl9a7IRW/Q8+pN81jTW42LtbtW7pLH+H5s/MNvWucjZJdrL97uP71dN4fsftFwu38ulZVbRidNG7kdLp9uNjearZ4/iorN1/xTa+Hoo1aRt7HH4c0Vwe8ztc4xdrnnWn3Qnb+6z1teXsX5v8iuL8J6h/pGx91doqhvmVd3pXq1o8srdDxsJUVWncx9es5YJI7+3/AHksPzEbfvDuK1LHUBqVms8TLsZdxX+6aJvnZnZflK1gxzf8I1q235vsFy3/AHy9Uv3kbdVsVNeynzL4Xv8A5mxcNtjVf4i232+tc1rUfzMu7pXT3EgdWbb8rfd3VzutR/u1Zvur+VVTdnuYYiPumt4D1p9G1a1uopPLnglSWPb6qQR/KvqL9pDxkPGU2m3lhJutdTWO7LL7KM/+PGvj/RZvKvF+bp2r2DQdam1S60myfay28RWLzmwjZOSDirr15UaFSEXZyS/M7cpw8cRiqU5K/Ldtd1b/ADPQfh3YiW3ma33LKM4Ma/IuBzk9uOlM+ME32fQ9k7KssUfzOq5LdBz+grW8HwweHLeZ1ZmidunPzY6Zrlf2gLiD7RC1vtjWWPcVVs7h2J9yOor87oWq4lSWytfzd+h+v137KlJd07abaJWMXVPGx1L4C+GdJ8xmuP7QNvIn+xHlhn/vpayVUp5aM38P3a8/03Unl1SGz8z/AEWGUzKn+0QAf5V3FnNvmXcvy7uFr7vHVXW5H5I/JcJSVJzS/mf5k19Mdu0t93+VcnNInnTTyt+6h+Y+tb2tSfLtTdy38Nc5qX79Vt1+4nzSbf4n9/pXNRWhpiGzO3SXk0l0/wArFuU9uwFLuD7lb5dzbvmqBpBErKvy1X84tNXopfceO5W33NjT1e4mVlb5WXdXoFns07SZrhtv3eW7LXF+G7ffMu35m7Hb61u+OMNp9rYIzKksn75v9lRkiuGqlKaitj06TdOm5LcpaLZnxJeT6jcYaPHlwKegTP8APiioBfy7Y7fT4pHREySvyjHQcUU2n2EorqebeH2K33BP3q9IjY+Wv+7RRXbifiR5WWfw5DCoaZgelUdfgSaycONw2bhnsfaiiuen8SPTr/Ayr4Qme90wRzMXCHaCepHvVfXOJCg4ULwBRRW6/iSOGX+7R9DGtWPnx17D8PlDyqW+Yxx/LntRRXn5v/uzPe4V/wB9j8z3HwzELzQ1ilJaPyjLs4xvEmA31xx9K8U+MFzJ/brx7vkXCgex60UV8thf98p+n6H6Bi2/qeI9X+aPP/D9pH/bFwecqq459etdXbsfK3/xUUV9VW6fI/OaPxT9SO7UCKZ+rRxblJ7HFZjwLDbDYSCepzzRRVU9kKpuzmdUlY3BGcA9cVStSWmjyTRRXo/ZPAfx/M7LTbl7O182PG8vtyRnA9qn8aW62txo6As/mK7O0hyWPuaKK4vtL5nq/wDLt/IzReSxKqq2FA6UUUVbMz//2Q=="/>
  <p:tag name="MMPROD_39343LOGO"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ZmFsc2UiLz4NCgkJPHVpc2hvdyBuYW1lPSJwcmVzZW50ZXJiaW8iIHZhbHVlPSJmYWxzZSIvPg0KCQk8dWlzaG93IG5hbWU9ImNvbXBhbnlsb2dvIiB2YWx1ZT0iZmFsc2UiLz4NCgkJPHVpc2hvdyBuYW1lPSJzaWRlYmFyIiB2YWx1ZT0idHJ1ZSIvPg0KCQk8dWlzaG93IG5hbWU9Im91dGxpbmUiIHZhbHVlPSJ0cnVlIi8+DQoJCTx1aXNob3cgbmFtZT0idGh1bWJuYWlsIiB2YWx1ZT0idHJ1ZSIvPg0KCQk8dWlzaG93IG5hbWU9Im5vdGVzIiB2YWx1ZT0iZmFsc2UiLz4NCgkJPHVpc2hvdyBuYW1lPSJzZWFyY2giIHZhbHVlPSJ0cnVlIi8+DQoJCTx1aXNob3cgbmFtZT0icXVpeiIgdmFsdWU9ImZhbHNlIi8+DQoJCTx1aXNob3cgbmFtZT0iYXR0YWNobWVudHMiIHZhbHVlPSJ0cnVlIi8+DQoJCTx1aXNob3cgbmFtZT0idXRpbHMiIHZhbHVlPSJ0cnVlIi8+DQoJCTx1aXNob3cgbmFtZT0idm9sdW1lIiB2YWx1ZT0idHJ1ZSIvPg0KCQk8dWlzaG93IG5hbWU9InBsYXliYXIiIHZhbHVlPSJ0cnVlIi8+DQoJCTx1aXNob3cgbmFtZT0idGFsa2luZ2hlYWQiIHZhbHVlPSJ0cnVlIi8+DQoJCTx1aXNob3cgbmFtZT0ic2lkZWJhcm9ucmlnaHQiIHZhbHVlPSJ0cnVlIi8+DQoJCTx1aXNob3cgbmFtZT0idmlld2NoYW5nZSIgdmFsdWU9InRydWUiLz4NCgkJPHVpc2hvdyBuYW1lPSJhbHdheXNTY3J1bmNoIiB2YWx1ZT0iZmFsc2UiLz4NCgkJPHVpc2hvdyBuYW1lPSJpbml0aWFsZGlzcGxheW1vZGVpc25vcm1hbCIgdmFsdWU9InRydWUiLz4NCgkJPHVpcmVwbGFjZSBuYW1lPSJsb2dvIiB2YWx1ZT0iIi8+DQoJCTx1aXJlcGxhY2UgbmFtZT0iYmdpbWFnZSIgdmFsdWU9IiIvPg0KCQk8dWlyZXBsYWNlIG5hbWU9ImluaXRpYWx0YWIiIHZhbHVlPSJvdXRsaW5lIi8+DQoJPC9sYXlvdXQ+DQoJPGxhbmd1YWdlIGlkPSJlb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DQoJCTx1aXRleHQgbmFtZT0iU0NSVUJCQVJTVEFUVVNfQlVGRkVSSU5HIiB2YWx1ZT0iQnVmZmVyaW5nIi8+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DQoJCTx1aXRleHQgbmFtZT0iRUxBUFNFRCIgdmFsdWU9IiVtIE1pbnV0ZXMgJXMgU2Vjb25kcyBSZW1haW5pbmciLz4NCgkJPHVpdGV4dCBuYW1lPSJOT1RGT1VORCIgdmFsdWU9Ik5vdGhpbmcgRm91bmQiLz4NCgkJPHVpdGV4dCBuYW1lPSJBVFRBQ0hNRU5UUyIgdmFsdWU9IkF0dGFjaG1lbnR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DQoJCTx1aXRleHQgbmFtZT0iVEFCX05PVEVTIiB2YWx1ZT0iTm90ZXMiLz4NCgkJPHVpdGV4dCBuYW1lPSJUQUJfU0VBUkNIIiB2YWx1ZT0iU2VhcmNoIi8+DQoJCTx1aXRleHQgbmFtZT0iU0xJREVfSEVBRElORyIgdmFsdWU9IlNsaWRlIFRpdGxlIi8+DQoJCTx1aXRleHQgbmFtZT0iRFVSQVRJT05fSEVBRElORyIgdmFsdWU9IkR1cmF0aW9uIi8+DQoJCTx1aXRleHQgbmFtZT0iU0VBUkNIX0hFQURJTkciIHZhbHVlPSJTZWFyY2ggZm9yIHRleHQ6Ii8+DQoJCTx1aXRleHQgbmFtZT0iVEhVTUJfSEVBRElORyIgdmFsdWU9IlNsaWRlIi8+DQoJCTx1aXRleHQgbmFtZT0iVEhVTUJfSU5GTyIgdmFsdWU9IlNsaWRlIFRpdGxlL0R1cmF0aW9uIi8+DQoJCTx1aXRleHQgbmFtZT0iQVRUQUNITkFNRV9IRUFESU5HIiB2YWx1ZT0iRmlsZSBOYW1lIi8+DQoJCTx1aXRleHQgbmFtZT0iQVRUQUNIU0laRV9IRUFESU5HIiB2YWx1ZT0iU2l6ZSIvPg0KCQk8dWl0ZXh0IG5hbWU9IlNMSURFX05PVEVTIiB2YWx1ZT0iU2xpZGUgTm90ZXMiLz4NCgkJPCEtLXF1aXogcG9kIGFuZCBtZXNzYWdlIGJveCB0ZXh0cy0tPg0KCQk8dWl0ZXh0IG5hbWU9IlFVSVpQT0RfUVVJWl9BVFRFTVBUIiB2YWx1ZT0iUXVpeiBBdHRlbXB0OiIvPg0KCQk8dWl0ZXh0IG5hbWU9IlFVSVpQT0RfUVVJWl9BVFRFTVBUX1ZBTFVFIiB2YWx1ZT0iJW4gb2YgJXQiLz4NCgkJPHVpdGV4dCBuYW1lPSJRVUlaUE9EX1FVSVpfU0NPUkUiIHZhbHVlPSJTY29yZWQ6Ii8+DQoJCTx1aXRleHQgbmFtZT0iUVVJWlBPRF9RVUlaX1BBU1NTQ09SRSIgdmFsdWU9IlBhc3NpbmcgU2NvcmU6Ii8+DQoJCTx1aXRleHQgbmFtZT0iUVVJWlBPRF9RVUlaX01BWFNDT1JFIiB2YWx1ZT0iTWF4IFNjb3JlOiIvPg0KCQk8dWl0ZXh0IG5hbWU9IlFVSVpQT0RfUVVFU0FUTVBUX1NUUiIgdmFsdWU9IkF0dGVtcHQ6ICVuIG9mICV0Ii8+DQoJCTx1aXRleHQgbmFtZT0iUVVJWlBPRF9RVUVTVFlQRV9TVFIiIHZhbHVlPSJUeXBlOiAlcyIvPg0KCQk8dWl0ZXh0IG5hbWU9IlFVSVpQT0RfUVVFU1RZUEVfR1JEIiB2YWx1ZT0iR3JhZGVkIi8+DQoJCTx1aXRleHQgbmFtZT0iUVVJWlBPRF9RVUVTVFlQRV9TVlkiIHZhbHVlPSJTdXJ2ZXkiLz4NCgkJPHVpdGV4dCBuYW1lPSJRVUlaUE9EX1FVSVpBVE1QVF9JTkYiIHZhbHVlPSJJbmZpbml0ZSIvPg0KCQk8dWl0ZXh0IG5hbWU9IlFVSVpQT0RfUVVFU0FUTVBUX0lORiIgdmFsdWU9IkluZmluaXRlIi8+DQoJCTx1aXRleHQgbmFtZT0iV0FSTklOR01TR19ZRVNTVFJJTkciIHZhbHVlPSJZZXMiLz4NCgkJPHVpdGV4dCBuYW1lPSJXQVJOSU5HTVNHX05PU1RSSU5HIiB2YWx1ZT0iTm8iLz4NCgkJPHVpdGV4dCBuYW1lPSJXQVJOSU5HTVNHX1RJVExFU1RSSU5HIiB2YWx1ZT0iUXVpeiBOYXZpZ2F0aW9uIFdhcm5pbmciLz4NCgkJPHVpdGV4dCBuYW1lPSJXQVJOSU5HTVNHX01TR1NUUklORyIgdmFsdWU9IlRoZXJlIGFyZSB1bi1hdHRlbXB0ZWQgcXVlc3Rpb25zIGluIHRoaXMgUXVpei4mI3hBOyYjeEE7Q2xpY2tpbmcgWWVzIHdpbGwgdGFrZSB5b3Ugb3V0IG9mIHRoZSBRdWl6LiBDbGljayBObyB0byBjb250aW51ZSB0aGUgUXVpei4iLz4NCgkJPHVpdGV4dCBuYW1lPSJJTkZPUk1BVElPTl9IMjY0X0ZMQVNIUExBWUVSIiB2YWx1ZT0iVGhlIGN1cnJlbnQgdmVyc2lvbiBvZiBGbGFzaCBQbGF5ZXIgaW5zdGFsbGVkIG9uIHlvdXIgbWFjaGluZSBkb2VzIG5vdCBzdXBwb3J0IHRoaXMgdmlkZW8uIENsaWNrIG9uIHRoZSB2aWRlbyBhcmVhIHRvIGRvd25sb2FkIHRoZSBsYXRlc3Q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TaG93IHNpZGViYXIgdG8gcGFydGljaXBhbnRzIi8+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m9saWUgJW4iLz4NCgkJPCEtLSBzdWJzdGl0dXRpb246ICVuID09IHNsaWRlIG51bWJlciAtLT4NCgkJPCEtLSBzdWJzdGl0dXRpb246ICV0ID09IHRvdGFsIHNsaWRlIGNvdW50IC0tPg0KCQk8dWl0ZXh0IG5hbWU9IlNDUlVCQkFSU1RBVFVTX1NMSURFSU5GTyIgdmFsdWU9IkZvbGllICVuIC8gJXQgfCAiLz4NCgkJPHVpdGV4dCBuYW1lPSJTQ1JVQkJBUlNUQVRVU19TVE9QUEVEIiB2YWx1ZT0iQmVlbmRldCIvPg0KCQk8dWl0ZXh0IG5hbWU9IlNDUlVCQkFSU1RBVFVTX1BMQVlJTkciIHZhbHVlPSJXaWVkZXJnYWJlIi8+DQoJCTx1aXRleHQgbmFtZT0iU0NSVUJCQVJTVEFUVVNfTk9BVURJTyIgdmFsdWU9IktlaW4gQXVkaW8iLz4NCgkJPHVpdGV4dCBuYW1lPSJTQ1JVQkJBUlNUQVRVU19WSURQTEFZSU5HIiB2YWx1ZT0iVmlkZW8gd2lyZCBhYmdlc3BpZWx0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RVUlaIiB2YWx1ZT0iUXVpei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1xdWl6IHBvZCBhbmQgbWVzc2FnZSBib3ggdGV4dHMtLT4NCgkJPHVpdGV4dCBuYW1lPSJRVUlaUE9EX1FVSVpfQVRURU1QVCIgdmFsdWU9IlF1aXp2ZXJzdWNoOiIvPg0KCQk8dWl0ZXh0IG5hbWU9IlFVSVpQT0RfUVVJWl9BVFRFTVBUX1ZBTFVFIiB2YWx1ZT0iJW4gdm9uICV0Ii8+DQoJCTx1aXRleHQgbmFtZT0iUVVJWlBPRF9RVUlaX1NDT1JFIiB2YWx1ZT0iRXJyZWljaHQ6Ii8+DQoJCTx1aXRleHQgbmFtZT0iUVVJWlBPRF9RVUlaX1BBU1NTQ09SRSIgdmFsdWU9Ik1pbmRlc3RwdW5rdHphaGw6Ii8+DQoJCTx1aXRleHQgbmFtZT0iUVVJWlBPRF9RVUlaX01BWFNDT1JFIiB2YWx1ZT0iTWF4aW1hbGUgUHVua3R6YWhsOiIvPg0KCQk8dWl0ZXh0IG5hbWU9IlFVSVpQT0RfUVVFU0FUTVBUX1NUUiIgdmFsdWU9IlZlcnN1Y2g6ICVuIHZvbiAldCIvPg0KCQk8dWl0ZXh0IG5hbWU9IlFVSVpQT0RfUVVFU1RZUEVfU1RSIiB2YWx1ZT0iVHlwOiAlcyIvPg0KCQk8dWl0ZXh0IG5hbWU9IlFVSVpQT0RfUVVFU1RZUEVfR1JEIiB2YWx1ZT0iQmV3ZXJ0ZXQiLz4NCgkJPHVpdGV4dCBuYW1lPSJRVUlaUE9EX1FVRVNUWVBFX1NWWSIgdmFsdWU9IlVtZnJhZ2UiLz4NCgkJPHVpdGV4dCBuYW1lPSJRVUlaUE9EX1FVSVpBVE1QVF9JTkYiIHZhbHVlPSJVbmVuZGxpY2giLz4NCgkJPHVpdGV4dCBuYW1lPSJRVUlaUE9EX1FVRVNBVE1QVF9JTkYiIHZhbHVlPSJVbmVuZGxpY2giLz4NCgkJPHVpdGV4dCBuYW1lPSJXQVJOSU5HTVNHX1lFU1NUUklORyIgdmFsdWU9IkphIi8+DQoJCTx1aXRleHQgbmFtZT0iV0FSTklOR01TR19OT1NUUklORyIgdmFsdWU9Ik5laW4iLz4NCgkJPHVpdGV4dCBuYW1lPSJXQVJOSU5HTVNHX1RJVExFU1RSSU5HIiB2YWx1ZT0iUXVpem5hdmlnYXRpb25zd2FybnVuZyIvPg0KCQk8dWl0ZXh0IG5hbWU9IldBUk5JTkdNU0dfTVNHU1RSSU5HIiB2YWx1ZT0iSW4gZGllc2VtIFF1aXogZ2lidCBlcyB1bmJlYW50d29ydGV0ZSBGcmFnZW4uJiN4QTsmI3hBO1dlbm4gU2llIGF1ZiAmcXVvdDtKYSZxdW90OyBrbGlja2VuLCB3aXJkIGRhcyBRdWl6IGJlZW5kZXQuIEtsaWNrZW4gU2llIGF1ZiAmcXVvdDtOZWluJnF1b3Q7LCB1bSBtaXQgZGVtIFF1aXogZm9ydHp1ZmFocmVuLiIvPg0KCQk8dWl0ZXh0IG5hbWU9IklORk9STUFUSU9OX0gyNjRfRkxBU0hQTEFZRVIiIHZhbHVlPSJEYXMgVmlkZW8gd2lyZCB2b24gZGVyIG1vbWVudGFuIGF1ZiBkaWVzZW0gQ29tcHV0ZXIgaW5zdGFsbGllcnRlbiBWZXJzaW9uIHZvbiBGbGFzaCBQbGF5ZXIgbmljaHQgdW50ZXJzdMO8dHp0LiBLbGlja2VuIFNpZSBhdWYgZGVuIFZpZGVvYmVyZWljaCwgdW0gZGllIGFrdHVlbGxlIFZlcnNpb24gdm9uIEZsYXNoIFBsYXllciBoZXJ1bnRlcnp1bG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lRvbiBh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gOiAlcCIvPg0KCQk8dWl0ZXh0IG5hbWU9IkJJT0JUTl9USVRMRSIgdmFsdWU9IkJpbyA6Ii8+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DQoJCTx1aXRleHQgbmFtZT0iVEhVTUJfSEVBRElORyIgdmFsdWU9IkRpYXBvc2l0aXZlIi8+DQoJCTx1aXRleHQgbmFtZT0iVEhVTUJfSU5GTyIgdmFsdWU9IlRpdHJlL2R1csOpZSIvPg0KCQk8dWl0ZXh0IG5hbWU9IkFUVEFDSE5BTUVfSEVBRElORyIgdmFsdWU9Ik5vbSBkZSBmaWNoaWVyIi8+DQoJCTx1aXRleHQgbmFtZT0iQVRUQUNIU0laRV9IRUFESU5HIiB2YWx1ZT0iVGFpbGxlIi8+DQoJCTx1aXRleHQgbmFtZT0iU0xJREVfTk9URVMiIHZhbHVlPSJDb21tZW50YWlyZXMgZGVzIGRpYXBvc2l0aXZlcyIvPg0KCQk8IS0tcXVpeiBwb2QgYW5kIG1lc3NhZ2UgYm94IHRleHRzLS0+DQoJCTx1aXRleHQgbmFtZT0iUVVJWlBPRF9RVUlaX0FUVEVNUFQiIHZhbHVlPSJUZW50YXRpdmUgZGUgcXVlc3Rpb25uYWlyZSA6Ii8+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JiN4QTsmI3hBO1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DQoJCTx1aXRleHQgbmFtZT0iU0NSVUJCQVJTVEFUVVNfUExBWUlORyIgdmFsdWU9IuWGjeeUn+S4rSIvPg0KCQk8dWl0ZXh0IG5hbWU9IlNDUlVCQkFSU1RBVFVTX05PQVVESU8iIHZhbHVlPSLpn7Plo7DjgarjgZciLz4NCgkJPHVpdGV4dCBuYW1lPSJTQ1JVQkJBUlNUQVRVU19WSURQTEFZSU5HIiB2YWx1ZT0i44OT44OH44Kq5YaN55Sf5LitIi8+DQoJCTx1aXRleHQgbmFtZT0iU0NSVUJCQVJTVEFUVVNfTE9BRElORyIgdmFsdWU9IuODreODvOODieS4rSIvPg0KCQk8dWl0ZXh0IG5hbWU9IlNDUlVCQkFSU1RBVFVTX0JVRkZFUklORyIgdmFsdWU9IuODkOODg+ODleOCoeS4rSIvPg0KCQk8dWl0ZXh0IG5hbWU9IlNDUlVCQkFSU1RBVFVTX1FVRVNUSU9OIiB2YWx1ZT0i6LOq5ZWP44Gr562U44GI44Gm5LiL44GV44GEIi8+DQoJCTx1aXRleHQgbmFtZT0iU0NSVUJCQVJTVEFUVVNfUkVWSUVXUVVJWiIgdmFsdWU9IuOCr+OCpOOCuuOCkuODrOODk+ODpeODvOOBl+OBpuOBhOOBvuOBmSIvPg0KCQk8IS0tIHN1YnN0aXR1dGlvbjogJW0gPT0gbWludXRlcyByZW1haW5pbmcgLS0+DQoJCTwhLS0gc3Vic3RpdHV0aW9uOiAlcyA9PSBzZWNvbmRzIHJlbWFpbmluZyAtLT4NCgkJPHVpdGV4dCBuYW1lPSJFTEFQU0VEIiB2YWx1ZT0i5q6L44KKIDogJW0g5YiGICVzIOenkiIvPg0KCQk8dWl0ZXh0IG5hbWU9Ik5PVEZPVU5EIiB2YWx1ZT0i5L2V44KC6KaL44Gk44GL44KK44G+44Gb44KTIi8+DQoJCTx1aXRleHQgbmFtZT0iQVRUQUNITUVOVFMiIHZhbHVlPSLmt7vku5giLz4NCgkJPCEtLSBzdWJzdGl0dXRpb246ICVwID09IGN1cnJlbnQgc3BlYWtlcidzIHRpdGxlIC0tPg0KCQk8dWl0ZXh0IG5hbWU9IkJJT1dJTl9USVRMRSIgdmFsdWU9Iue1jOattCA6ICVwIi8+DQoJCTx1aXRleHQgbmFtZT0iQklPQlROX1RJVExFIiB2YWx1ZT0i57WM5q20Ii8+DQoJCTx1aXRleHQgbmFtZT0iRElWSURFUkJUTl9USVRMRSIgdmFsdWU9InwiLz4NCgkJPHVpdGV4dCBuYW1lPSJDT05UQUNUQlROX1RJVExFIiB2YWx1ZT0i44GK5ZWP44GE5ZCI44KP44GbIi8+DQoJCTx1aXRleHQgbmFtZT0iVEFCX1FVSVoiIHZhbHVlPSLjgq/jgqTjgro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44Kk44OI44OrIi8+DQoJCTx1aXRleHQgbmFtZT0iRFVSQVRJT05fSEVBRElORyIgdmFsdWU9IumVt+OBlSIvPg0KCQk8dWl0ZXh0IG5hbWU9IlNFQVJDSF9IRUFESU5HIiB2YWx1ZT0i5qSc57Si44GZ44KL44OG44Kt44K544OIIDogIi8+DQoJCTx1aXRleHQgbmFtZT0iVEhVTUJfSEVBRElORyIgdmFsdWU9IuOCueODqeOCpOODiSIvPg0KCQk8dWl0ZXh0IG5hbWU9IlRIVU1CX0lORk8iIHZhbHVlPSLjgrnjg6njgqTjg4njgr/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cXVpeiBwb2QgYW5kIG1lc3NhZ2UgYm94IHRleHRzLS0+DQoJCTx1aXRleHQgbmFtZT0iUVVJWlBPRF9RVUlaX0FUVEVNUFQiIHZhbHVlPSLjgq/jgqTjgrroqabooYzlm57mlbAgOiAiLz4NCgkJPHVpdGV4dCBuYW1lPSJRVUlaUE9EX1FVSVpfQVRURU1QVF9WQUxVRSIgdmFsdWU9IiVuIC8gJXQiLz4NCgkJPHVpdGV4dCBuYW1lPSJRVUlaUE9EX1FVSVpfU0NPUkUiIHZhbHVlPSLjgrnjgrPjgqIgOiAiLz4NCgkJPHVpdGV4dCBuYW1lPSJRVUlaUE9EX1FVSVpfUEFTU1NDT1JFIiB2YWx1ZT0i5ZCI5qC854K5IDoiLz4NCgkJPHVpdGV4dCBuYW1lPSJRVUlaUE9EX1FVSVpfTUFYU0NPUkUiIHZhbHVlPSLmnIDpq5jlvpfngrkgOiAiLz4NCgkJPHVpdGV4dCBuYW1lPSJRVUlaUE9EX1FVRVNBVE1QVF9TVFIiIHZhbHVlPSLoqabooYzlm57mlbAgOiAlbiAvICV0Ii8+DQoJCTx1aXRleHQgbmFtZT0iUVVJWlBPRF9RVUVTVFlQRV9TVFIiIHZhbHVlPSLjgr/jgqTjg5cgOiAlcyIvPg0KCQk8dWl0ZXh0IG5hbWU9IlFVSVpQT0RfUVVFU1RZUEVfR1JEIiB2YWx1ZT0i6KmV5L6hIi8+DQoJCTx1aXRleHQgbmFtZT0iUVVJWlBPRF9RVUVTVFlQRV9TVlkiIHZhbHVlPSLjgqLjg7PjgrHjg7zjg4giLz4NCgkJPHVpdGV4dCBuYW1lPSJRVUlaUE9EX1FVSVpBVE1QVF9JTkYiIHZhbHVlPSLnhKHliLbpmZAiLz4NCgkJPHVpdGV4dCBuYW1lPSJRVUlaUE9EX1FVRVNBVE1QVF9JTkYiIHZhbHVlPSLnhKHliLbpmZAiLz4NCgkJPHVpdGV4dCBuYW1lPSJXQVJOSU5HTVNHX1lFU1NUUklORyIgdmFsdWU9IuOBr+OBhCIvPg0KCQk8dWl0ZXh0IG5hbWU9IldBUk5JTkdNU0dfTk9TVFJJTkciIHZhbHVlPSLjgYTjgYTjgYgiLz4NCgkJPHVpdGV4dCBuYW1lPSJXQVJOSU5HTVNHX1RJVExFU1RSSU5HIiB2YWx1ZT0i44Kv44Kk44K644Gu44OK44OT44Ky44O844K344On44Oz44Gr6Zai44GZ44KL6K2m5ZGKIi8+DQoJCTx1aXRleHQgbmFtZT0iV0FSTklOR01TR19NU0dTVFJJTkciIHZhbHVlPSLjgZPjga7jgq/jgqTjgrrjgavjga/jgIHjgb7jgaDop6PnrZTjgZfjgabjgYTjgarjgYTos6rllY/jgYzjgYLjgorjgb7jgZnjgIImI3hBOyYjeEE7IOOCr+OCpOOCuuOCkue1guS6huOBmeOCi+OBq+OBr+OAgeOAjOOBr+OBhOOAjeOCkuOCr+ODquODg+OCr+OBl+OBvuOBmeOAguOCr+OCpOOCuuOCkue2muihjOOBmeOCi+OBq+OBr+OAgeOAjOOBhOOBhOOBiOOAjeOCkuOCr+ODquODg+OCr+OBl+OBvuOBmeOAgiIvPg0KCQk8dWl0ZXh0IG5hbWU9IklORk9STUFUSU9OX0gyNjRfRkxBU0hQTEFZRVIiIHZhbHVlPSLjgYrkvb/jgYTjga7jgrPjg7Pjg5Tjg6Xjg7zjgr/jgavnj77lnKjjgqTjg7Pjgrnjg4jjg7zjg6vjgZXjgozjgabjgYTjgosgRmxhc2ggUGxheWVyIOOBruODkOODvOOCuOODp+ODs+OBr+OAgeOBk+OBruODk+ODh+OCquOCkuOCteODneODvOODiOOBl+OBpuOBhOOBvuOBm+OCk+OAguacgOaWsOOBriBGbGFzaCBQbGF5ZXIg44KS44OA44Km44Oz44Ot44O844OJ44GZ44KL44Gr44Gv44CB44OT44OH44Kq6aCY5Z+f44KS44Kv44Oq44OD44Kv44GX44Gm44GP44Gg44GV44GE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DQoJCTx1aXRleHQgbmFtZT0iU0NSVUJCQVJTVEFUVVNfU0xJREVJTkZPIiB2YWx1ZT0i7Iqs65287J2065OcICVuIC8gJXQgfCAiLz4NCgkJPHVpdGV4dCBuYW1lPSJTQ1JVQkJBUlNUQVRVU19TVE9QUEVEIiB2YWx1ZT0i7KSR7KeA65CoIi8+DQoJCTx1aXRleHQgbmFtZT0iU0NSVUJCQVJTVEFUVVNfUExBWUlORyIgdmFsdWU9IuyerOyDnSIvPg0KCQk8dWl0ZXh0IG5hbWU9IlNDUlVCQkFSU1RBVFVTX05PQVVESU8iIHZhbHVlPSLsmKTrlJTsmKQg7JeG7J2MIi8+DQoJCTx1aXRleHQgbmFtZT0iU0NSVUJCQVJTVEFUVVNfVklEUExBWUlORyIgdmFsdWU9Iuu5hOuUlOyYpCDsnqzsg50g7KSRIi8+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DQoJCTwhLS0gc3Vic3RpdHV0aW9uOiAlbSA9PSBtaW51dGVzIHJlbWFpbmluZyAtLT4NCgkJPCEtLSBzdWJzdGl0dXRpb246ICVzID09IHNlY29uZHMgcmVtYWluaW5nIC0tPg0KCQk8dWl0ZXh0IG5hbWU9IkVMQVBTRUQiIHZhbHVlPSIlbeu2hCAlc+y0iCDrgqjsnYwiLz4NCgkJPHVpdGV4dCBuYW1lPSJOT1RGT1VORCIgdmFsdWU9IuyXhuydjCIvPg0KCQk8dWl0ZXh0IG5hbWU9IkFUVEFDSE1FTlRTIiB2YWx1ZT0i7LKo67aAIO2MjOydvCIvPg0KCQk8IS0tIHN1YnN0aXR1dGlvbjogJXAgPT0gY3VycmVudCBzcGVha2VyJ3MgdGl0bGUgLS0+DQoJCTx1aXRleHQgbmFtZT0iQklPV0lOX1RJVExFIiB2YWx1ZT0i6rK966ClIOyGjOqwnDogJXAiLz4NCgkJPHVpdGV4dCBuYW1lPSJCSU9CVE5fVElUTEUiIHZhbHVlPSLqsr3roKUg7IaM6rCcIi8+DQoJCTx1aXRleHQgbmFtZT0iRElWSURFUkJUTl9USVRMRSIgdmFsdWU9InwiLz4NCgkJPHVpdGV4dCBuYW1lPSJDT05UQUNUQlROX1RJVExFIiB2YWx1ZT0i7Jew65297LKYIi8+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IS0tcXVpeiBwb2QgYW5kIG1lc3NhZ2UgYm94IHRleHRzLS0+DQoJCTx1aXRleHQgbmFtZT0iUVVJWlBPRF9RVUlaX0FUVEVNUFQiIHZhbHVlPSLtgLTspogg7Iuc64+EIO2an+yImDoiLz4NCgkJPHVpdGV4dCBuYW1lPSJRVUlaUE9EX1FVSVpfQVRURU1QVF9WQUxVRSIgdmFsdWU9IiVuLyV0Ii8+DQoJCTx1aXRleHQgbmFtZT0iUVVJWlBPRF9RVUlaX1NDT1JFIiB2YWx1ZT0i65Od7KCQOiIvPg0KCQk8dWl0ZXh0IG5hbWU9IlFVSVpQT0RfUVVJWl9QQVNTU0NPUkUiIHZhbHVlPSLthrXqs7wg7KCQ7IiYOiIvPg0KCQk8dWl0ZXh0IG5hbWU9IlFVSVpQT0RfUVVJWl9NQVhTQ09SRSIgdmFsdWU9Iuy1nOqzoCDsoJDsiJg6Ii8+DQoJCTx1aXRleHQgbmFtZT0iUVVJWlBPRF9RVUVTQVRNUFRfU1RSIiB2YWx1ZT0i7Iuc64+EIO2an+yImDogJW4vJXQiLz4NCgkJPHVpdGV4dCBuYW1lPSJRVUlaUE9EX1FVRVNUWVBFX1NUUiIgdmFsdWU9IuycoO2YlTogJXMiLz4NCgkJPHVpdGV4dCBuYW1lPSJRVUlaUE9EX1FVRVNUWVBFX0dSRCIgdmFsdWU9IuygkOyImCDrp6TquLDquLAg7JmE66OMIi8+DQoJCTx1aXRleHQgbmFtZT0iUVVJWlBPRF9RVUVTVFlQRV9TVlkiIHZhbHVlPSLshKTrrLgg7KGw7IKsIi8+DQoJCTx1aXRleHQgbmFtZT0iUVVJWlBPRF9RVUlaQVRNUFRfSU5GIiB2YWx1ZT0i66y07ZWcIi8+DQoJCTx1aXRleHQgbmFtZT0iUVVJWlBPRF9RVUVTQVRNUFRfSU5GIiB2YWx1ZT0i66y07ZWcIi8+DQoJCTx1aXRleHQgbmFtZT0iV0FSTklOR01TR19ZRVNTVFJJTkciIHZhbHVlPSLsmIgiLz4NCgkJPHVpdGV4dCBuYW1lPSJXQVJOSU5HTVNHX05PU1RSSU5HIiB2YWx1ZT0i7JWE64uI7JikIi8+DQoJCTx1aXRleHQgbmFtZT0iV0FSTklOR01TR19USVRMRVNUUklORyIgdmFsdWU9Iu2AtOymiCDrgrTruYTqsozsnbTshZgg6rK96rOgIi8+DQoJCTx1aXRleHQgbmFtZT0iV0FSTklOR01TR19NU0dTVFJJTkciIHZhbHVlPSLsnbQg7YC07KaI7JeQ7IScIOyLnOuPhO2VmOyngCDslYrsnYAg7KeI66y47J20IOyeiOyKteuLiOuLpC4mI3hBOyYjeEE77YC07KaI66W8IOyiheujjO2VmOugpOuptCBb7JiIXeulvCDtgbTrpq3tlZjqs6AsIO2AtOymiOulvCDqs4Tsho3tlZjroKTrqbQgW+yVhOuLiOyYpF3rpbwg7YG066at7ZWY7Iut7Iuc7JikLiIvPg0KCQk8dWl0ZXh0IG5hbWU9IklORk9STUFUSU9OX0gyNjRfRkxBU0hQTEFZRVIiIHZhbHVlPSLsi5zsiqTthZzsl5Ag7ISk7LmY65CY7Ja0IOyeiOuKlCDtmITsnqwg67KE7KCE7J2YIEZsYXNoIFBsYXllcuuKlCDsnbQg67mE65SU7Jik66W8IOyngOybkO2VmOyngCDslYrsirXri4jri6QuIOy1nOyLoCBGbGFzaCBQbGF5ZXLrpbwg64uk7Jq066Gc65Oc7ZWY66Ck66m0IOu5hOuUlOyYpCDsmIHsl63snYQg7YG066at7ZWY7Iut7Iuc7Jik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ssLjsl6zsnpDsl5Dqsowg7IS466GcIOunieuMgCDrs7TsnbTquLAiLz4NCgkJPHVpdGV4dCBuYW1lPSJNVVRFIiB2YWx1ZT0i7J2M7IaM6rGwIi8+DQoJCTx1aXRleHQgbmFtZT0iRE9DV1JBUF9USVRMRSIgdmFsdWU9IlByZXNlbnRlciDtjIzsnbwg7LKo67aAIi8+DQoJCTx1aXRleHQgbmFtZT0iRE9DV1JBUF9NU0ciIHZhbHVlPSLrgrQg7Lu07ZOo7YSw7JeQIOyggOyepSIvPg0KCQk8dWl0ZXh0IG5hbWU9IkRPQ1dSQVBfUFJPTVBUIiB2YWx1ZT0i7YG066at7ZWY7JesIOuLpOyatOuhnOuTnCIvPg0KCTwvbGFuZ3VhZ2U+DQoJPGxhbmd1YWdlIGlkPSJlcy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EZXRlbmlkYSIvPg0KCQk8dWl0ZXh0IG5hbWU9IlNDUlVCQkFSU1RBVFVTX1BMQVlJTkciIHZhbHVlPSJSZXByb2R1Y2llbmRvIi8+DQoJCTx1aXRleHQgbmFtZT0iU0NSVUJCQVJTVEFUVVNfTk9BVURJTyIgdmFsdWU9IlNpbiBzb25pZG8iLz4NCgkJPHVpdGV4dCBuYW1lPSJTQ1JVQkJBUlNUQVRVU19WSURQTEFZSU5HIiB2YWx1ZT0iVsOtZGVvIGVuIHJlcHJvZC4iLz4NCgkJPHVpdGV4dCBuYW1lPSJTQ1JVQkJBUlNUQVRVU19MT0FESU5HIiB2YWx1ZT0iQ2FyZ2FuZG8iLz4NCgkJPHVpdGV4dCBuYW1lPSJTQ1JVQkJBUlNUQVRVU19CVUZGRVJJTkciIHZhbHVlPSJBbG1hY2VuYW5kbyBlbiBiw7pmZXIiLz4NCgkJPHVpdGV4dCBuYW1lPSJTQ1JVQkJBUlNUQVRVU19RVUVTVElPTiIgdmFsdWU9IkNvbnRlc3RhciBwcmVndW50YSIvPg0KCQk8dWl0ZXh0IG5hbWU9IlNDUlVCQkFSU1RBVFVTX1JFVklFV1FVSVoiIHZhbHVlPSJSZXZpc2FuZG8gcHJ1ZWJhIi8+DQoJCTwhLS0gc3Vic3RpdHV0aW9uOiAlbSA9PSBtaW51dGVzIHJlbWFpbmluZyAtLT4NCgkJPCEtLSBzdWJzdGl0dXRpb246ICVzID09IHNlY29uZHMgcmVtYWluaW5nIC0tPg0KCQk8dWl0ZXh0IG5hbWU9IkVMQVBTRUQiIHZhbHVlPSIlbSBtaW51dG9zICVzIHNlZ3VuZG9zIHJlc3RhbnRlcyIvPg0KCQk8dWl0ZXh0IG5hbWU9Ik5PVEZPVU5EIiB2YWx1ZT0iTm8gc2UgaGEgZW5jb250cmFkbyBuYWRhIi8+DQoJCTx1aXRleHQgbmFtZT0iQVRUQUNITUVOVFMiIHZhbHVlPSJBcmNoaXZvcyBhZGp1bnRvcyIvPg0KCQk8IS0tIHN1YnN0aXR1dGlvbjogJXAgPT0gY3VycmVudCBzcGVha2VyJ3MgdGl0bGUgLS0+DQoJCTx1aXRleHQgbmFtZT0iQklPV0lOX1RJVExFIiB2YWx1ZT0iQmlvZ3JhZsOtYTogJXAiLz4NCgkJPHVpdGV4dCBuYW1lPSJCSU9CVE5fVElUTEUiIHZhbHVlPSJCaW9ncmFmw61hIi8+DQoJCTx1aXRleHQgbmFtZT0iRElWSURFUkJUTl9USVRMRSIgdmFsdWU9InwiLz4NCgkJPHVpdGV4dCBuYW1lPSJDT05UQUNUQlROX1RJVExFIiB2YWx1ZT0iQ29udGFjdG8iLz4NCgkJPHVpdGV4dCBuYW1lPSJUQUJfUVVJWiIgdmFsdWU9IlBydWViYSIvPg0KCQk8dWl0ZXh0IG5hbWU9IlRBQl9PVVRMSU5FIiB2YWx1ZT0iQ29udG9ybm8iLz4NCgkJPHVpdGV4dCBuYW1lPSJUQUJfVEhVTUIiIHZhbHVlPSJNaW5pYXQuIi8+DQoJCTx1aXRleHQgbmFtZT0iVEFCX05PVEVTIiB2YWx1ZT0iTm90YXMiLz4NCgkJPHVpdGV4dCBuYW1lPSJUQUJfU0VBUkNIIiB2YWx1ZT0iQnVzY2FyIi8+DQoJCTx1aXRleHQgbmFtZT0iU0xJREVfSEVBRElORyIgdmFsdWU9IlTDrXR1bG8gZGUgZGlhcG9zaXRpdmEiLz4NCgkJPHVpdGV4dCBuYW1lPSJEVVJBVElPTl9IRUFESU5HIiB2YWx1ZT0iRHVyYWMuIi8+DQoJCTx1aXRleHQgbmFtZT0iU0VBUkNIX0hFQURJTkciIHZhbHVlPSJCdXNjYXIgdGV4dG86Ii8+DQoJCTx1aXRleHQgbmFtZT0iVEhVTUJfSEVBRElORyIgdmFsdWU9IkRpYXBvc2l0aXZhIi8+DQoJCTx1aXRleHQgbmFtZT0iVEhVTUJfSU5GTyIgdmFsdWU9IkR1ci4vVMOtdC4gZGlhcC4iLz4NCgkJPHVpdGV4dCBuYW1lPSJBVFRBQ0hOQU1FX0hFQURJTkciIHZhbHVlPSJOb21icmUgZGUgYXJjaGl2byIvPg0KCQk8dWl0ZXh0IG5hbWU9IkFUVEFDSFNJWkVfSEVBRElORyIgdmFsdWU9IlRhbWHDsW8iLz4NCgkJPHVpdGV4dCBuYW1lPSJTTElERV9OT1RFUyIgdmFsdWU9Ik5vdGFzIGRlIGRpYXBvc2l0aXZhIi8+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DQoJCTx1aXRleHQgbmFtZT0iUVVJWlBPRF9RVUVTQVRNUFRfU1RSIiB2YWx1ZT0iSW50ZW50b3M6ICVuIGRlICV0Ii8+DQoJCTx1aXRleHQgbmFtZT0iUVVJWlBPRF9RVUVTVFlQRV9TVFIiIHZhbHVlPSJUaXBvOiAlcyIvPg0KCQk8dWl0ZXh0IG5hbWU9IlFVSVpQT0RfUVVFU1RZUEVfR1JEIiB2YWx1ZT0iQ29uIHB1bnR1YWNpw7NuIi8+DQoJCTx1aXRleHQgbmFtZT0iUVVJWlBPRF9RVUVTVFlQRV9TVlkiIHZhbHVlPSJFbmN1ZXN0YSIvPg0KCQk8dWl0ZXh0IG5hbWU9IlFVSVpQT0RfUVVJWkFUTVBUX0lORiIgdmFsdWU9IkluZmluaXRvIi8+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iYjeEE7JiN4QTt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6ICVwIi8+DQoJCTwhLS0gc3Vic3RpdHV0aW9uOiAlcCA9PSBwcmVzZW50YXRpb24gdGl0bGUgLS0+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U2lsZW5jaWFyIi8+DQoJCTx1aXRleHQgbmFtZT0iRE9DV1JBUF9USVRMRSIgdmFsdWU9IkFyY2hpdm8gYWRqdW50byBkZSBQcmVzZW50ZXIiLz4NCgkJPHVpdGV4dCBuYW1lPSJET0NXUkFQX01TRyIgdmFsdWU9Ikd1YXJkYXIgZW4gTWkgUEMiLz4NCgkJPHVpdGV4dCBuYW1lPSJET0NXUkFQX1BST01QVCIgdmFsdWU9IkhhZ2EgY2xpYyBlbiBEZXNjYXJnYXIiLz4NCgk8L2xhbmd1YWdlPg0KCTxsYW5ndWFnZSBpZD0icH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DQoJCTx1aXRleHQgbmFtZT0iU0NSVUJCQVJTVEFUVVNfUExBWUlORyIgdmFsdWU9IlJlcHJvZHV6aW5kbyIvPg0KCQk8dWl0ZXh0IG5hbWU9IlNDUlVCQkFSU1RBVFVTX05PQVVESU8iIHZhbHVlPSJTZW0gw6F1ZGlvIi8+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DQoJCTx1aXRleHQgbmFtZT0iU0NSVUJCQVJTVEFUVVNfUkVWSUVXUVVJWiIgdmFsdWU9IlJldmlzYW5kbyBxdWVzdGlvbsOhcmlvIi8+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DQoJCTx1aXRleHQgbmFtZT0iVEFCX1FVSVoiIHZhbHVlPSJRdWVzdC4iLz4NCgkJPHVpdGV4dCBuYW1lPSJUQUJfT1VUTElORSIgdmFsdWU9IkVzcXVlbWEiLz4NCgkJPHVpdGV4dCBuYW1lPSJUQUJfVEhVTUIiIHZhbHVlPSJNaW5pIi8+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DQoJCTwhLS1xdWl6IHBvZCBhbmQgbWVzc2FnZSBib3ggdGV4dHMtLT4NCgkJPHVpdGV4dCBuYW1lPSJRVUlaUE9EX1FVSVpfQVRURU1QVCIgdmFsdWU9IlRlbnRhdGl2YSBubyBxdWVzdGlvbsOhcmlvOiIvPg0KCQk8dWl0ZXh0IG5hbWU9IlFVSVpQT0RfUVVJWl9BVFRFTVBUX1ZBTFVFIiB2YWx1ZT0iJW4gZGUgJXQiLz4NCgkJPHVpdGV4dCBuYW1lPSJRVUlaUE9EX1FVSVpfU0NPUkUiIHZhbHVlPSJQb250dWHDp8OjbzoiLz4NCgkJPHVpdGV4dCBuYW1lPSJRVUlaUE9EX1FVSVpfUEFTU1NDT1JFIiB2YWx1ZT0iUG9udHVhw6fDo28gZGUgYXByb3Zhw6fDo286Ii8+DQoJCTx1aXRleHQgbmFtZT0iUVVJWlBPRF9RVUlaX01BWFNDT1JFIiB2YWx1ZT0iUG9udHVhw6fDo28gbcOheGltYToiLz4NCgkJPHVpdGV4dCBuYW1lPSJRVUlaUE9EX1FVRVNBVE1QVF9TVFIiIHZhbHVlPSJUZW50YXRpdmE6ICVuIGRlICV0Ii8+DQoJCTx1aXRleHQgbmFtZT0iUVVJWlBPRF9RVUVTVFlQRV9TVFIiIHZhbHVlPSJUaXBvOiAlcyIvPg0KCQk8dWl0ZXh0IG5hbWU9IlFVSVpQT0RfUVVFU1RZUEVfR1JEIiB2YWx1ZT0iQ2xhc3NpZmljYXTDs3JpYSIvPg0KCQk8dWl0ZXh0IG5hbWU9IlFVSVpQT0RfUVVFU1RZUEVfU1ZZIiB2YWx1ZT0iUGVzcXVpc2EiLz4NCgkJPHVpdGV4dCBuYW1lPSJRVUlaUE9EX1FVSVpBVE1QVF9JTkYiIHZhbHVlPSJJbmZpbml0byIvPg0KCQk8dWl0ZXh0IG5hbWU9IlFVSVpQT0RfUVVFU0FUTVBUX0lORiIgdmFsdWU9IkluZmluaXRvIi8+DQoJCTx1aXRleHQgbmFtZT0iV0FSTklOR01TR19ZRVNTVFJJTkciIHZhbHVlPSJTaW0iLz4NCgkJPHVpdGV4dCBuYW1lPSJXQVJOSU5HTVNHX05PU1RSSU5HIiB2YWx1ZT0iTsOjbyIvPg0KCQk8dWl0ZXh0IG5hbWU9IldBUk5JTkdNU0dfVElUTEVTVFJJTkciIHZhbHVlPSJBbGVydGEgZGUgbmF2ZWdhw6fDo28gZG8gcXVlc3Rpb27DoXJpbyIvPg0KCQk8dWl0ZXh0IG5hbWU9IldBUk5JTkdNU0dfTVNHU1RSSU5HIiB2YWx1ZT0iRXhpc3RlbSBwZXJndW50YXMgcXVlIG7Do28gZm9yYW0gcmVzcG9uZGlkYXMgbmVzdGUgcXVlc3Rpb27DoXJpby4mI3hBOyYjeEE7Q2xpcXVlIGVtIFNpbSBwYXJhIHNhaXIgZG8gcXVlc3Rpb27DoXJpbyBvdSBlbSBOw6NvIHNlIHF1aXNlciBjb250aW51YXIuIi8+DQoJCTx1aXRleHQgbmFtZT0iSU5GT1JNQVRJT05fSDI2NF9GTEFTSFBMQVlFUiIgdmFsdWU9IkEgdmVyc8OjbyBhdHVhbCBkbyBGbGFzaCBQbGF5ZXIgaW5zdGFsYWRhIG5vIGNvbXB1dGFkb3IgbsOjbyBvZmVyZWNlIHN1cG9ydGUgYSBlc3NlIHbDrWRlby4gQ2xpcXVlIG5hIMOhcmVhIGRvIHbDrWRlbyBwYXJhIGJhaXhhciBhIHZlcnPDo28gbWFpcyByZWNlbnRlIGRv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ciBiYXJyYSBsYXRlcmFsIGFvIHBhcnRpY2lwYW50ZXMiLz4NCgkJPHVpdGV4dCBuYW1lPSJNVVRFIiB2YWx1ZT0iTXVkbyIvPg0KCQk8dWl0ZXh0IG5hbWU9IkRPQ1dSQVBfVElUTEUiIHZhbHVlPSJBbmV4byBkZSBhcnF1aXZvIGRvIFByZXNlbnRlciIvPg0KCQk8dWl0ZXh0IG5hbWU9IkRPQ1dSQVBfTVNHIiB2YWx1ZT0iU2FsdmFyIGVtIE1ldSBjb21wdXRhZG9yIi8+DQoJCTx1aXRleHQgbmFtZT0iRE9DV1JBUF9QUk9NUFQiIHZhbHVlPSJDbGlxdWUgcGFyYSBiYWl4YXIiLz4NCgk8L2xhbmd1YWdlPg0KCTxsYW5ndWFnZSBpZD0iaX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SW50ZXJyb3R0byIvPg0KCQk8dWl0ZXh0IG5hbWU9IlNDUlVCQkFSU1RBVFVTX1BMQVlJTkciIHZhbHVlPSJSaXByb2R1emlvbmUiLz4NCgkJPHVpdGV4dCBuYW1lPSJTQ1JVQkJBUlNUQVRVU19OT0FVRElPIiB2YWx1ZT0iQXVkaW8gaW5hdHQuIi8+DQoJCTx1aXRleHQgbmFtZT0iU0NSVUJCQVJTVEFUVVNfVklEUExBWUlORyIgdmFsdWU9IlZpZGVvIGluIHJpcHJvZHV6aW9uZSIvPg0KCQk8dWl0ZXh0IG5hbWU9IlNDUlVCQkFSU1RBVFVTX0xPQURJTkciIHZhbHVlPSJDYXJpY2FtZW50byIvPg0KCQk8dWl0ZXh0IG5hbWU9IlNDUlVCQkFSU1RBVFVTX0JVRkZFUklORyIgdmFsdWU9IkJ1ZmZlcmluZyIvPg0KCQk8dWl0ZXh0IG5hbWU9IlNDUlVCQkFSU1RBVFVTX1FVRVNUSU9OIiB2YWx1ZT0iUmlzcG9uZGkgYSBkb21hbmRhIi8+DQoJCTx1aXRleHQgbmFtZT0iU0NSVUJCQVJTVEFUVVNfUkVWSUVXUVVJWiIgdmFsdWU9IlJldmlzaW9uZSBkZWwgcXVpeiIvPg0KCQk8IS0tIHN1YnN0aXR1dGlvbjogJW0gPT0gbWludXRlcyByZW1haW5pbmcgLS0+DQoJCTwhLS0gc3Vic3RpdHV0aW9uOiAlcyA9PSBzZWNvbmRzIHJlbWFpbmluZyAtLT4NCgkJPHVpdGV4dCBuYW1lPSJFTEFQU0VEIiB2YWx1ZT0iJW0gTWludXRpICVzIFNlY29uZGkgcmltYW5lbnRpIi8+DQoJCTx1aXRleHQgbmFtZT0iTk9URk9VTkQiIHZhbHVlPSJOZXNzdW4gZWxlbWVudG8gdHJvdmF0byIvPg0KCQk8dWl0ZXh0IG5hbWU9IkFUVEFDSE1FTlRTIiB2YWx1ZT0iQWxsZWdhdGk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LiIvPg0KCQk8dWl0ZXh0IG5hbWU9IlRBQl9RVUlaIiB2YWx1ZT0iUXVpeiIvPg0KCQk8dWl0ZXh0IG5hbWU9IlRBQl9PVVRMSU5FIiB2YWx1ZT0iU3RydXR0dXJhIi8+DQoJCTx1aXRleHQgbmFtZT0iVEFCX1RIVU1CIiB2YWx1ZT0iTWluaWF0dXJlIi8+DQoJCTx1aXRleHQgbmFtZT0iVEFCX05PVEVTIiB2YWx1ZT0iTm90ZSIvPg0KCQk8dWl0ZXh0IG5hbWU9IlRBQl9TRUFSQ0giIHZhbHVlPSJDZXJjYSIvPg0KCQk8dWl0ZXh0IG5hbWU9IlNMSURFX0hFQURJTkciIHZhbHVlPSJUaXRvbG8gZGlhcG9zaXRpdmEiLz4NCgkJPHVpdGV4dCBuYW1lPSJEVVJBVElPTl9IRUFESU5HIiB2YWx1ZT0iRHVyYXRhIi8+DQoJCTx1aXRleHQgbmFtZT0iU0VBUkNIX0hFQURJTkciIHZhbHVlPSJDZXJjYSB0ZXN0bzoiLz4NCgkJPHVpdGV4dCBuYW1lPSJUSFVNQl9IRUFESU5HIiB2YWx1ZT0iRGlhcG9zaXRpdmEiLz4NCgkJPHVpdGV4dCBuYW1lPSJUSFVNQl9JTkZPIiB2YWx1ZT0iVGl0b2xvL1RlbXBvIi8+DQoJCTx1aXRleHQgbmFtZT0iQVRUQUNITkFNRV9IRUFESU5HIiB2YWx1ZT0iTm9tZSBmaWxlIi8+DQoJCTx1aXRleHQgbmFtZT0iQVRUQUNIU0laRV9IRUFESU5HIiB2YWx1ZT0iRGltZW5zaW9uZSIvPg0KCQk8dWl0ZXh0IG5hbWU9IlNMSURFX05PVEVTIiB2YWx1ZT0iTm90ZSBkaWFwb3NpdGl2YSIvPg0KCQk8IS0tcXVpeiBwb2QgYW5kIG1lc3NhZ2UgYm94IHRleHRzLS0+DQoJCTx1aXRleHQgbmFtZT0iUVVJWlBPRF9RVUlaX0FUVEVNUFQiIHZhbHVlPSJUZW50YXRpdm8gcXVpejoiLz4NCgkJPHVpdGV4dCBuYW1lPSJRVUlaUE9EX1FVSVpfQVRURU1QVF9WQUxVRSIgdmFsdWU9IiVuIGRpICV0Ii8+DQoJCTx1aXRleHQgbmFtZT0iUVVJWlBPRF9RVUlaX1NDT1JFIiB2YWx1ZT0iUHVudGVnZ2lvOiIvPg0KCQk8dWl0ZXh0IG5hbWU9IlFVSVpQT0RfUVVJWl9QQVNTU0NPUkUiIHZhbHVlPSJQdW50ZWdnaW8gbWluaW1vOiIvPg0KCQk8dWl0ZXh0IG5hbWU9IlFVSVpQT0RfUVVJWl9NQVhTQ09SRSIgdmFsdWU9IlB1bnRlZ2dpbyBtYXNzaW1vOiIvPg0KCQk8dWl0ZXh0IG5hbWU9IlFVSVpQT0RfUVVFU0FUTVBUX1NUUiIgdmFsdWU9IlRlbnRhdGl2bzogJW4gZGkgJXQiLz4NCgkJPHVpdGV4dCBuYW1lPSJRVUlaUE9EX1FVRVNUWVBFX1NUUiIgdmFsdWU9IlRpcG86ICVzIi8+DQoJCTx1aXRleHQgbmFtZT0iUVVJWlBPRF9RVUVTVFlQRV9HUkQiIHZhbHVlPSJDb24gdmFsdXRhemlvbmUiLz4NCgkJPHVpdGV4dCBuYW1lPSJRVUlaUE9EX1FVRVNUWVBFX1NWWSIgdmFsdWU9IkluZGFnaW5lIi8+DQoJCTx1aXRleHQgbmFtZT0iUVVJWlBPRF9RVUlaQVRNUFRfSU5GIiB2YWx1ZT0iSW5maW5pdGkiLz4NCgkJPHVpdGV4dCBuYW1lPSJRVUlaUE9EX1FVRVNBVE1QVF9JTkYiIHZhbHVlPSJJbmZpbml0aSIvPg0KCQk8dWl0ZXh0IG5hbWU9IldBUk5JTkdNU0dfWUVTU1RSSU5HIiB2YWx1ZT0iU8OsIi8+DQoJCTx1aXRleHQgbmFtZT0iV0FSTklOR01TR19OT1NUUklORyIgdmFsdWU9Ik5vIi8+DQoJCTx1aXRleHQgbmFtZT0iV0FSTklOR01TR19USVRMRVNUUklORyIgdmFsdWU9IkF2dmVydGVuemEgbmF2aWdhemlvbmUgcXVpeiIvPg0KCQk8dWl0ZXh0IG5hbWU9IldBUk5JTkdNU0dfTVNHU1RSSU5HIiB2YWx1ZT0iT2Njb3JyZSBhbmNvcmEgcmlzcG9uZGVyZSBhZCBhbGN1bmUgZG9tYW5kZSBkZWwgcXVpei4mI3hBOyYjeEE7U2UgZmF0ZSBjbGljIHN1IFPDrCwgdXNjaXJldGUgZGFsIHF1aXouIEZhdGUgY2xpYyBzdSBObyBwZXIgY29udGludWFyZSBpbCBxdWl6LiIvPg0KCQk8dWl0ZXh0IG5hbWU9IklORk9STUFUSU9OX0gyNjRfRkxBU0hQTEFZRVIiIHZhbHVlPSJMYSB2ZXJzaW9uZSBkaSBGbGFzaCBQbGF5ZXIgYXR0dWFsbWVudGUgaW5zdGFsbGF0YSBub24gc3VwcG9ydGEgcXVlc3RvIHZpZGVvLiBGYXRlIGNsaWMgc3VsbCdhcmVhIGRlbCB2aWRlbyBwZXIgc2NhcmljYXJlIGwndWx0aW1hIHZlcnNpb25lIGR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IGJhcnJhIGxhdGVyYWxlIGFpIHBhcnRlY2lwYW50aSIvPg0KCQk8dWl0ZXh0IG5hbWU9Ik1VVEUiIHZhbHVlPSJEaXNhdHRpdmEgYXVkaW8iLz4NCgkJPHVpdGV4dCBuYW1lPSJET0NXUkFQX1RJVExFIiB2YWx1ZT0iQWxsZWdhdG8gZmlsZSBQcmVzZW50ZXIiLz4NCgkJPHVpdGV4dCBuYW1lPSJET0NXUkFQX01TRyIgdmFsdWU9IlNhbHZhIGluIFJpc29yc2UgZGVsIGNvbXB1dGVyIi8+DQoJCTx1aXRleHQgbmFtZT0iRE9DV1JBUF9QUk9NUFQiIHZhbHVlPSJDbGljIHBlciBzY2FyaWNhcmUiLz4NCgk8L2xhbmd1YWdlPg0KCTxsYW5ndWFnZSBpZD0ibmw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ICVuIi8+DQoJCTwhLS0gc3Vic3RpdHV0aW9uOiAlbiA9PSBzbGlkZSBudW1iZXIgLS0+DQoJCTwhLS0gc3Vic3RpdHV0aW9uOiAldCA9PSB0b3RhbCBzbGlkZSBjb3VudCAtLT4NCgkJPHVpdGV4dCBuYW1lPSJTQ1JVQkJBUlNUQVRVU19TTElERUlORk8iIHZhbHVlPSJEaWEgJW4gLyAldCB8ICIvPg0KCQk8dWl0ZXh0IG5hbWU9IlNDUlVCQkFSU1RBVFVTX1NUT1BQRUQiIHZhbHVlPSJHZXN0b3B0Ii8+DQoJCTx1aXRleHQgbmFtZT0iU0NSVUJCQVJTVEFUVVNfUExBWUlORyIgdmFsdWU9IkFmc3BlbGVuIi8+DQoJCTx1aXRleHQgbmFtZT0iU0NSVUJCQVJTVEFUVVNfTk9BVURJTyIgdmFsdWU9IkdlZW4gYXVkaW8iLz4NCgkJPHVpdGV4dCBuYW1lPSJTQ1JVQkJBUlNUQVRVU19WSURQTEFZSU5HIiB2YWx1ZT0iVmlkZW8gYWZzcGVsZW4iLz4NCgkJPHVpdGV4dCBuYW1lPSJTQ1JVQkJBUlNUQVRVU19MT0FESU5HIiB2YWx1ZT0iTGFkZW4iLz4NCgkJPHVpdGV4dCBuYW1lPSJTQ1JVQkJBUlNUQVRVU19CVUZGRVJJTkciIHZhbHVlPSJCdWZmZXJlbiIvPg0KCQk8dWl0ZXh0IG5hbWU9IlNDUlVCQkFSU1RBVFVTX1FVRVNUSU9OIiB2YWx1ZT0iVnJhYWcgbWV0IGFudHdvb3JkIi8+DQoJCTx1aXRleHQgbmFtZT0iU0NSVUJCQVJTVEFUVVNfUkVWSUVXUVVJWiIgdmFsdWU9IlF1aXogY29udHJvbGVyZW4iLz4NCgkJPCEtLSBzdWJzdGl0dXRpb246ICVtID09IG1pbnV0ZXMgcmVtYWluaW5nIC0tPg0KCQk8IS0tIHN1YnN0aXR1dGlvbjogJXMgPT0gc2Vjb25kcyByZW1haW5pbmcgLS0+DQoJCTx1aXRleHQgbmFtZT0iRUxBUFNFRCIgdmFsdWU9IkVyIHJlc3RlcmVuICVtIG1pbnV0ZW4gJXMgc2Vjb25kZW4iLz4NCgkJPHVpdGV4dCBuYW1lPSJOT1RGT1VORCIgdmFsdWU9Ik5pZXRzIGdldm9uZGVuIi8+DQoJCTx1aXRleHQgbmFtZT0iQVRUQUNITUVOVFMiIHZhbHVlPSJCaWpsYWdlbiIvPg0KCQk8IS0tIHN1YnN0aXR1dGlvbjogJXAgPT0gY3VycmVudCBzcGVha2VyJ3MgdGl0bGUgLS0+DQoJCTx1aXRleHQgbmFtZT0iQklPV0lOX1RJVExFIiB2YWx1ZT0iQmlvZ3JhZmllOiAlcCIvPg0KCQk8dWl0ZXh0IG5hbWU9IkJJT0JUTl9USVRMRSIgdmFsdWU9IkJpb2dyYWZpZSIvPg0KCQk8dWl0ZXh0IG5hbWU9IkRJVklERVJCVE5fVElUTEUiIHZhbHVlPSJ8Ii8+DQoJCTx1aXRleHQgbmFtZT0iQ09OVEFDVEJUTl9USVRMRSIgdmFsdWU9IkNvbnRhY3QiLz4NCgkJPHVpdGV4dCBuYW1lPSJUQUJfUVVJWiIgdmFsdWU9IlF1aXoiLz4NCgkJPHVpdGV4dCBuYW1lPSJUQUJfT1VUTElORSIgdmFsdWU9Ik92ZXJ6aWNodCIvPg0KCQk8dWl0ZXh0IG5hbWU9IlRBQl9USFVNQiIgdmFsdWU9Ik1pbmlhdHV1ciIvPg0KCQk8dWl0ZXh0IG5hbWU9IlRBQl9OT1RFUyIgdmFsdWU9Ik5vdGl0aWVzIi8+DQoJCTx1aXRleHQgbmFtZT0iVEFCX1NFQVJDSCIgdmFsdWU9IlpvZWtlbiIvPg0KCQk8dWl0ZXh0IG5hbWU9IlNMSURFX0hFQURJTkciIHZhbHVlPSJUaXRlbCB2YW4gZGlhIi8+DQoJCTx1aXRleHQgbmFtZT0iRFVSQVRJT05fSEVBRElORyIgdmFsdWU9IkR1dXIiLz4NCgkJPHVpdGV4dCBuYW1lPSJTRUFSQ0hfSEVBRElORyIgdmFsdWU9IlpvZWtlbiBuYWFyIHRla3N0OiIvPg0KCQk8dWl0ZXh0IG5hbWU9IlRIVU1CX0hFQURJTkciIHZhbHVlPSJEaWEiLz4NCgkJPHVpdGV4dCBuYW1lPSJUSFVNQl9JTkZPIiB2YWx1ZT0iVGl0ZWwvZHV1ciB2YW4gZGlhIi8+DQoJCTx1aXRleHQgbmFtZT0iQVRUQUNITkFNRV9IRUFESU5HIiB2YWx1ZT0iQmVzdGFuZHNuYWFtIi8+DQoJCTx1aXRleHQgbmFtZT0iQVRUQUNIU0laRV9IRUFESU5HIiB2YWx1ZT0iR3Jvb3R0ZSIvPg0KCQk8dWl0ZXh0IG5hbWU9IlNMSURFX05PVEVTIiB2YWx1ZT0iRGlhbm90aXRpZXM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DQoJCTx1aXRleHQgbmFtZT0iUVVJWlBPRF9RVUlaX01BWFNDT1JFIiB2YWx1ZT0iTWF4aW1hYWwgaGFhbGJhcmUgc2NvcmU6Ii8+DQoJCTx1aXRleHQgbmFtZT0iUVVJWlBPRF9RVUVTQVRNUFRfU1RSIiB2YWx1ZT0iUG9naW5nOiAlbiB2YW4gJXQiLz4NCgkJPHVpdGV4dCBuYW1lPSJRVUlaUE9EX1FVRVNUWVBFX1NUUiIgdmFsdWU9IlR5cGU6ICVzIi8+DQoJCTx1aXRleHQgbmFtZT0iUVVJWlBPRF9RVUVTVFlQRV9HUkQiIHZhbHVlPSJUZWx0IHZvb3Igc2NvcmUiLz4NCgkJPHVpdGV4dCBuYW1lPSJRVUlaUE9EX1FVRVNUWVBFX1NWWSIgdmFsdWU9IkVucXXDqnRlIi8+DQoJCTx1aXRleHQgbmFtZT0iUVVJWlBPRF9RVUlaQVRNUFRfSU5GIiB2YWx1ZT0iT25iZXBlcmt0Ii8+DQoJCTx1aXRleHQgbmFtZT0iUVVJWlBPRF9RVUVTQVRNUFRfSU5GIiB2YWx1ZT0iT25iZXBlcmt0Ii8+DQoJCTx1aXRleHQgbmFtZT0iV0FSTklOR01TR19ZRVNTVFJJTkciIHZhbHVlPSJKYSIvPg0KCQk8dWl0ZXh0IG5hbWU9IldBUk5JTkdNU0dfTk9TVFJJTkciIHZhbHVlPSJOZWUiLz4NCgkJPHVpdGV4dCBuYW1lPSJXQVJOSU5HTVNHX1RJVExFU1RSSU5HIiB2YWx1ZT0iV2FhcnNjaHV3aW5nIG1ldCBiZXRyZWtraW5nIHRvdCBxdWl6bmF2aWdhdGllIi8+DQoJCTx1aXRleHQgbmFtZT0iV0FSTklOR01TR19NU0dTVFJJTkciIHZhbHVlPSJVIGhlYnQgbmlldCBhbGxlIHZyYWdlbiBpbiBkZXplIHF1aXogYmVhbnR3b29yZC4mI3hBOyYjeEE7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aaWpwYW5lZWwgYWFuIGRlZWxuZW1lcnMgd2VlcmdldmVuIi8+DQoJCTx1aXRleHQgbmFtZT0iTVVURSIgdmFsdWU9IkRlbXBlbiIvPg0KCQk8dWl0ZXh0IG5hbWU9IkRPQ1dSQVBfVElUTEUiIHZhbHVlPSJQcmVzZW50ZXItYmVzdGFuZHNiaWpsYWdlIi8+DQoJCTx1aXRleHQgbmFtZT0iRE9DV1JBUF9NU0ciIHZhbHVlPSJPcHNsYWFuIGluIERlemUgY29tcHV0ZXIiLz4NCgkJPHVpdGV4dCBuYW1lPSJET0NXUkFQX1BST01QVCIgdmFsdWU9IktsaWsgb20gdGUgZG93bmxvYWRlbiIvPg0KCTwvbGFuZ3VhZ2U+DQoJPGxhbmd1YWdlIGlkPSJjbiI+DQoJCTwhLS0gZm9ybWF0IGZvciB1aWZvbnQgdmFsdWUgaXMgImZvbnQsc2l6ZSxpc2JvbGQsaXNpdGFsaWMsaXNzaGFkb3dlZCIgLS0+DQoJCTx1aWZvbnQgbmFtZT0iRk9OVF9RVUlaWklORyIgdmFsdWU9IuWui+S9ky0xODAzMCwxMCxmYWxzZSxmYWxzZSxmYWxzZSIvPg0KCQk8dWlmb250IG5hbWU9IkZPTlRfU0NSVUJTVEFUVVMiIHZhbHVlPSLlrovkvZMtMTgwMzAsMTAsdHJ1ZSxmYWxzZSx0cnVlIi8+DQoJCTx1aWZvbnQgbmFtZT0iRk9OVF9TQ1JVQlRJTUUiIHZhbHVlPSLlrovkvZMtMTgwMzAsMTAsZmFsc2UsZmFsc2UsdHJ1ZSIvPg0KCQk8dWlmb250IG5hbWU9IkZPTlRfRUxBUFNFRFRJTUUiIHZhbHVlPSLlrovkvZMtMTgwMzAsMTAsdHJ1ZSxmYWxzZSx0cnVlIi8+DQoJCTx1aWZvbnQgbmFtZT0iRk9OVF9VVElMU01FTlUiIHZhbHVlPSLlrovkvZMtMTgwMzAsMTAsdHJ1ZSxmYWxzZSxmYWxzZSIvPg0KCQk8dWlmb250IG5hbWU9IkZPTlRfVEFCUyIgdmFsdWU9IuWui+S9ky0xODAzMCwxNCx0cnVlLGZhbHNlLHRydWUiLz4NCgkJPHVpZm9udCBuYW1lPSJGT05UX1BSRVNFTlRBVElPTk5BTUUiIHZhbHVlPSLlrovkvZMtMTgwMzAsMTQsZmFsc2UsZmFsc2UsdHJ1ZSIvPg0KCQk8dWlmb250IG5hbWU9IkZPTlRfUFJFU0VOVEVSTkFNRSIgdmFsdWU9IuWui+S9ky0xODAzMCwxNCx0cnVlLGZhbHNlLHRydWUiLz4NCgkJPHVpZm9udCBuYW1lPSJGT05UX1BSRVNFTlRFUlRJVExFIiB2YWx1ZT0i5a6L5L2TLTE4MDMwLDEzLGZhbHNlLGZhbHNlLHRydWUiLz4NCgkJPHVpZm9udCBuYW1lPSJGT05UX0JJT0JUTiIgdmFsdWU9IuWui+S9ky0xODAzMCwxMCxmYWxzZSxmYWxzZSx0cnVlIi8+DQoJCTx1aWZvbnQgbmFtZT0iRk9OVF9OT1RFUyIgdmFsdWU9IuWui+S9ky0xODAzMCwxMixmYWxzZSxmYWxzZSxmYWxzZSIvPg0KCQk8dWlmb250IG5hbWU9IkZPTlRfT1VUTElORSIgdmFsdWU9IuWui+S9ky0xODAzMCwxMixmYWxzZSxmYWxzZSx0cnVlIi8+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DQoJCTx1aWZvbnQgbmFtZT0iRk9OVF9MSVNUSEVBRElORyIgdmFsdWU9IuWui+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S9ky0xODAzMCwxMix0cnVlLGZhbHNlLHRydWUiLz4NCgkJPHVpZm9udCBuYW1lPSJGT05UX01TR0JPWF9NU0ciIHZhbHVlPSLlrovkvZMtMTgwMzAsMTIsZmFsc2UsZmFsc2UsdHJ1ZSIvPg0KCQk8dWlmb250IG5hbWU9IkZPTlRfTVNHQk9YX09QVElPTlMiIHZhbHVlPSLlrovkvZMtMTgwMzAsMTAsdHJ1ZSxmYWxzZSx0cnVlIi8+DQoJCTx1aWZvbnQgbmFtZT0iRk9OVF9RVUlaUE9EX1FVSVpfVElUTEUiIHZhbHVlPSLlrovkvZMtMTgwMzAsMTIsdHJ1ZSxmYWxzZSx0cnVlIi8+DQoJCTx1aWZvbnQgbmFtZT0iRk9OVF9RVUlaUE9EX1FVSVpfQVRURU1QVCIgdmFsdWU9IuWui+S9ky0xODAzMCwxMCxmYWxzZSxmYWxzZSx0cnVlIi8+DQoJCTx1aWZvbnQgbmFtZT0iRk9OVF9RVUlaUE9EX1FVSVpfQVRURU1QVF9WQUxVRSIgdmFsdWU9IuWui+S9ky0xODAzMCwxMCx0cnVlLGZhbHNlLHRydWUiLz4NCgkJPHVpZm9udCBuYW1lPSJGT05UX1FVSVpQT0RfUVVFU1RJT05fU0NPUkUiIHZhbHVlPSLlrovkvZMtMTgwMzAsMTAsZmFsc2UsZmFsc2UsdHJ1ZSIvPg0KCQk8dWlmb250IG5hbWU9IkZPTlRfUVVJWlBPRF9RVUVTVElPTl9TQ09SRV9WQUxVRSIgdmFsdWU9IuWui+S9ky0xODAzMCwxMCx0cnVlLGZhbHNlLHRydWUiLz4NCgkJPHVpZm9udCBuYW1lPSJGT05UX1FVSVpQT0RfUVVFU1RJT05fQVRURU1QVCIgdmFsdWU9IuWui+S9ky0xODAzMCwxMCxmYWxzZSxmYWxzZSx0cnVlIi8+DQoJCTx1aWZvbnQgbmFtZT0iRk9OVF9RVUlaUE9EX1FVRVNUSU9OX0FUVEVNUFRfVkFMVUUiIHZhbHVlPSLlrovkvZMtMTgwMzAsMTAsdHJ1ZSxmYWxzZSx0cnVlIi8+DQoJCTx1aWZvbnQgbmFtZT0iRk9OVF9RVUlaUE9EX1FVRVNUSU9OX1RBRyIgdmFsdWU9IuWui+S9ky0xODAzMCwxMix0cnVlLGZhbHNlLHRydWUiLz4NCgkJPHVpZm9udCBuYW1lPSJGT05UX1FVSVpQT0RfUVVJWl9RVUVTVElPTl9DT1VOVCIgdmFsdWU9IuWui+S9ky0xODAzMCwxMCxmYWxzZSxmYWxzZSx0cnVlIi8+DQoJCTx1aWZvbnQgbmFtZT0iRk9OVF9RVUlaUE9EX1FVSVpfUVVFU1RJT05fQ09VTlRfVkFMVUUiIHZhbHVlPSLlrovkvZMtMTgwMzAsMTAsdHJ1ZSxmYWxzZSx0cnVlIi8+DQoJCTx1aWZvbnQgbmFtZT0iRk9OVF9RVUlaUE9EX1FVSVpfUVVFU1RJT05fQVRURU1QVEVEIiB2YWx1ZT0i5a6L5L2TLTE4MDMwLDEwLGZhbHNlLGZhbHNlLHRydWUiLz4NCgkJPHVpZm9udCBuYW1lPSJGT05UX1FVSVpQT0RfUVVJWl9RVUVTVElPTl9BVFRFTVBURURfVkFMVUUiIHZhbHVlPSLlrovkvZMtMTgwMzAsMTAsdHJ1ZSxmYWxzZSx0cnVlIi8+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S9ky0xODAzMCwxMCx0cnVlLGZhbHNlLHRydWUiLz4NCgkJPHVpZm9udCBuYW1lPSJGT05UX1FVSVpQT0RfUVVJWl9NQVhTQ09SRSIgdmFsdWU9IuWui+S9ky0xODAzMCwxMCxmYWxzZSxmYWxzZSx0cnVlIi8+DQoJCTx1aWZvbnQgbmFtZT0iRk9OVF9RVUlaUE9EX1FVSVpfTUFYU0NPUkVfVkFMVUUiIHZhbHVlPSLlrovkvZMtMTgwMzAsMTAsdHJ1ZSxmYWxzZSx0cnVlIi8+DQoJCTx1aWZvbnQgbmFtZT0iRk9OVF9RVUlaUE9EX1FVSVpfUEFTU1NDT1JFIiB2YWx1ZT0i5a6L5L2TLTE4MDMwLDEwLGZhbHNlLGZhbHNlLHRydWUiLz4NCgkJPHVpZm9udCBuYW1lPSJGT05UX1FVSVpQT0RfUVVJWl9QQVNTU0NPUkVfVkFMVUUiIHZhbHVlPSLlrovkvZMtMTgwMzAsMTAsdHJ1ZSxmYWxzZSx0cnVlIi8+DQoJCTwhLS0gdWl0ZXh0IC0tPg0KCQk8IS0tIHN1YnN0aXR1dGlvbjogJW4gPT0gc2xpZGUgbnVtYmVyIC0tPg0KCQk8dWl0ZXh0IG5hbWU9IlVOTkFNRURTTElERVRJVExFIiB2YWx1ZT0i5bm754Gv54mHICVuIi8+DQoJCTwhLS0gc3Vic3RpdHV0aW9uOiAlbiA9PSBzbGlkZSBudW1iZXIgLS0+DQoJCTwhLS0gc3Vic3RpdHV0aW9uOiAldCA9PSB0b3RhbCBzbGlkZSBjb3VudCAtLT4NCgkJPHVpdGV4dCBuYW1lPSJTQ1JVQkJBUlNUQVRVU19TTElERUlORk8iIHZhbHVlPSLlubvnga/niYcgJW4gLyAldCB8ICIvPg0KCQk8dWl0ZXh0IG5hbWU9IlNDUlVCQkFSU1RBVFVTX1NUT1BQRUQiIHZhbHVlPSLlt7LlgZzmraIiLz4NCgkJPHVpdGV4dCBuYW1lPSJTQ1JVQkJBUlNUQVRVU19QTEFZSU5HIiB2YWx1ZT0i5q2j5Zyo5pKt5pS+Ii8+DQoJCTx1aXRleHQgbmFtZT0iU0NSVUJCQVJTVEFUVVNfTk9BVURJTyIgdmFsdWU9IuaXoOmfs+mikSIvPg0KCQk8dWl0ZXh0IG5hbWU9IlNDUlVCQkFSU1RBVFVTX1ZJRFBMQVlJTkciIHZhbHVlPSLop4bpopHmkq3mlL4iLz4NCgkJPHVpdGV4dCBuYW1lPSJTQ1JVQkJBUlNUQVRVU19MT0FESU5HIiB2YWx1ZT0i5q2j5Zyo6L295YWlIi8+DQoJCTx1aXRleHQgbmFtZT0iU0NSVUJCQVJTVEFUVVNfQlVGRkVSSU5HIiB2YWx1ZT0i5q2j5Zyo6L+b6KGM57yT5Yay5aSE55CGIi8+DQoJCTx1aXRleHQgbmFtZT0iU0NSVUJCQVJTVEFUVVNfUVVFU1RJT04iIHZhbHVlPSLlm57nrZTpl67popgiLz4NCgkJPHVpdGV4dCBuYW1lPSJTQ1JVQkJBUlNUQVRVU19SRVZJRVdRVUlaIiB2YWx1ZT0i5q2j5Zyo5a6h6ZiF5rWL6aqMIi8+DQoJCTwhLS0gc3Vic3RpdHV0aW9uOiAlbSA9PSBtaW51dGVzIHJlbWFpbmluZyAtLT4NCgkJPCEtLSBzdWJzdGl0dXRpb246ICVzID09IHNlY29uZHMgcmVtYWluaW5nIC0tPg0KCQk8dWl0ZXh0IG5hbWU9IkVMQVBTRUQiIHZhbHVlPSLliankvZkgJW0g5YiG6ZKfICVzIOenkiIvPg0KCQk8dWl0ZXh0IG5hbWU9Ik5PVEZPVU5EIiB2YWx1ZT0i5pyq5om+5Yiw5Lu75L2V5YaF5a65Ii8+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mqjCIvPg0KCQk8dWl0ZXh0IG5hbWU9IlRBQl9PVVRMSU5FIiB2YWx1ZT0i5aSn57qyIi8+DQoJCTx1aXRleHQgbmFtZT0iVEFCX1RIVU1CIiB2YWx1ZT0i57yp55Wl5Zu+Ii8+DQoJCTx1aXRleHQgbmFtZT0iVEFCX05PVEVTIiB2YWx1ZT0i5aSH5rOoIi8+DQoJCTx1aXRleHQgbmFtZT0iVEFCX1NFQVJDSCIgdmFsdWU9IuaQnOe0oiIvPg0KCQk8dWl0ZXh0IG5hbWU9IlNMSURFX0hFQURJTkciIHZhbHVlPSLlubvnga/niYfmoIfpopgiLz4NCgkJPHVpdGV4dCBuYW1lPSJEVVJBVElPTl9IRUFESU5HIiB2YWx1ZT0i5oyB57ut5pe26Ze0Ii8+DQoJCTx1aXRleHQgbmFtZT0iU0VBUkNIX0hFQURJTkciIHZhbHVlPSLmkJzntKLmlofmnKw6Ii8+DQoJCTx1aXRleHQgbmFtZT0iVEhVTUJfSEVBRElORyIgdmFsdWU9IuW5u+eBr+eJhyIvPg0KCQk8dWl0ZXh0IG5hbWU9IlRIVU1CX0lORk8iIHZhbHVlPSLlubvnga/niYfmoIfpopgv5oyB57ut5pe26Ze0Ii8+DQoJCTx1aXRleHQgbmFtZT0iQVRUQUNITkFNRV9IRUFESU5HIiB2YWx1ZT0i5paH5Lu25ZCNIi8+DQoJCTx1aXRleHQgbmFtZT0iQVRUQUNIU0laRV9IRUFESU5HIiB2YWx1ZT0i5aSn5bCPIi8+DQoJCTx1aXRleHQgbmFtZT0iU0xJREVfTk9URVMiIHZhbHVlPSLlubvnga/niYflpIfms6giLz4NCgkJPCEtLXF1aXogcG9kIGFuZCBtZXNzYWdlIGJveCB0ZXh0cy0tPg0KCQk8dWl0ZXh0IG5hbWU9IlFVSVpQT0RfUVVJWl9BVFRFTVBUIiB2YWx1ZT0i5rWL6aqM5bCd6K+V5qyh5pWwOiIvPg0KCQk8dWl0ZXh0IG5hbWU9IlFVSVpQT0RfUVVJWl9BVFRFTVBUX1ZBTFVFIiB2YWx1ZT0i56ysICVuIOasoe+8jOWFsSAldCDmrKEiLz4NCgkJPHVpdGV4dCBuYW1lPSJRVUlaUE9EX1FVSVpfU0NPUkUiIHZhbHVlPSLlvpfliIY6Ii8+DQoJCTx1aXRleHQgbmFtZT0iUVVJWlBPRF9RVUlaX1BBU1NTQ09SRSIgdmFsdWU9IuWPiuagvOWIhuaVsDoiLz4NCgkJPHVpdGV4dCBuYW1lPSJRVUlaUE9EX1FVSVpfTUFYU0NPUkUiIHZhbHVlPSLmnIDpq5jliIbmlbA6Ii8+DQoJCTx1aXRleHQgbmFtZT0iUVVJWlBPRF9RVUVTQVRNUFRfU1RSIiB2YWx1ZT0i5bCd6K+V5qyh5pWwOiDnrKwgJW4g5qyh77yM5YWxICV0IOasoSIvPg0KCQk8dWl0ZXh0IG5hbWU9IlFVSVpQT0RfUVVFU1RZUEVfU1RSIiB2YWx1ZT0i57G75Z6LOiAlcyIvPg0KCQk8dWl0ZXh0IG5hbWU9IlFVSVpQT0RfUVVFU1RZUEVfR1JEIiB2YWx1ZT0i6K+E57qnIi8+DQoJCTx1aXRleHQgbmFtZT0iUVVJWlBPRF9RVUVTVFlQRV9TVlkiIHZhbHVlPSLosIPmn6UiLz4NCgkJPHVpdGV4dCBuYW1lPSJRVUlaUE9EX1FVSVpBVE1QVF9JTkYiIHZhbHVlPSLml6DpmZAiLz4NCgkJPHVpdGV4dCBuYW1lPSJRVUlaUE9EX1FVRVNBVE1QVF9JTkYiIHZhbHVlPSLml6DpmZAiLz4NCgkJPHVpdGV4dCBuYW1lPSJXQVJOSU5HTVNHX1lFU1NUUklORyIgdmFsdWU9IuaYryIvPg0KCQk8dWl0ZXh0IG5hbWU9IldBUk5JTkdNU0dfTk9TVFJJTkciIHZhbHVlPSLlkKYiLz4NCgkJPHVpdGV4dCBuYW1lPSJXQVJOSU5HTVNHX1RJVExFU1RSSU5HIiB2YWx1ZT0i5rWL6aqM5a+86Iiq6K2m5ZGKIi8+DQoJCTx1aXRleHQgbmFtZT0iV0FSTklOR01TR19NU0dTVFJJTkciIHZhbHVlPSLmraTmtYvpqozkuK3mnInmnKrlsJ3or5XkvZznrZTnmoTpl67popjjgIImI3hBOyYjeEE75Y2V5Ye74oCc5piv4oCd6YCA5Ye65q2k5rWL6aqM44CC5Y2V5Ye74oCc5ZCm4oCd57un57ut5rWL6aqM44CCIi8+DQoJCTx1aXRleHQgbmFtZT0iSU5GT1JNQVRJT05fSDI2NF9GTEFTSFBMQVlFUiIgdmFsdWU9IuW9k+WJjeWuieijheWcqOaCqOeahOiuoeeul+acuuS4iueahCBGbGFzaCBQbGF5ZXIg54mI5pys5LiN5pSv5oyB6K+l6KeG6aKR44CC5Y2V5Ye76KeG6aKR5Yy65Z+f5LiL6L295pyA5paw54mI5pys55qEIEZsYXNoIFBsYXllcu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lkJHlj4LliqDogIXmmL7npLrmj5DopoHmoI8iLz4NCgkJPHVpdGV4dCBuYW1lPSJNVVRFIiB2YWx1ZT0i6Z2Z6Z+zIi8+DQoJCTx1aXRleHQgbmFtZT0iRE9DV1JBUF9USVRMRSIgdmFsdWU9IlByZXNlbnRlciDmlofku7bpmYTku7YiLz4NCgkJPHVpdGV4dCBuYW1lPSJET0NXUkFQX01TRyIgdmFsdWU9IuS/neWtmOWIsOaIkeeahOiuoeeul+acuiIvPg0KCQk8dWl0ZXh0IG5hbWU9IkRPQ1dSQVBfUFJPTVBUIiB2YWx1ZT0i5Y2V5Ye75Lul5LiL6L29Ii8+DQoJPC9sYW5ndWFnZT4NCgk8bGFuZ3VhZ2UgaWQ9InR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YXl0ICVuIi8+DQoJCTwhLS0gc3Vic3RpdHV0aW9uOiAlbiA9PSBzbGlkZSBudW1iZXIgLS0+DQoJCTwhLS0gc3Vic3RpdHV0aW9uOiAldCA9PSB0b3RhbCBzbGlkZSBjb3VudCAtLT4NCgkJPHVpdGV4dCBuYW1lPSJTQ1JVQkJBUlNUQVRVU19TTElERUlORk8iIHZhbHVlPSJTbGF5dCAlbiAvICV0IHwgIi8+DQoJCTx1aXRleHQgbmFtZT0iU0NSVUJCQVJTVEFUVVNfU1RPUFBFRCIgdmFsdWU9IkR1cmR1cnVsZHUiLz4NCgkJPHVpdGV4dCBuYW1lPSJTQ1JVQkJBUlNUQVRVU19QTEFZSU5HIiB2YWx1ZT0iT3luYXTEsWzEsXlvciIvPg0KCQk8dWl0ZXh0IG5hbWU9IlNDUlVCQkFSU1RBVFVTX05PQVVESU8iIHZhbHVlPSJTZXMgWW9rIi8+DQoJCTx1aXRleHQgbmFtZT0iU0NSVUJCQVJTVEFUVVNfVklEUExBWUlORyIgdmFsdWU9IlZpZGVvIE95bmF0xLFsxLF5b3IiLz4NCgkJPHVpdGV4dCBuYW1lPSJTQ1JVQkJBUlNUQVRVU19MT0FESU5HIiB2YWx1ZT0iWcO8a2xlbml5b3IiLz4NCgkJPHVpdGV4dCBuYW1lPSJTQ1JVQkJBUlNUQVRVU19CVUZGRVJJTkciIHZhbHVlPSJBcmFiZWxsZcSfZSBBbMSxbsSxeW9yIi8+DQoJCTx1aXRleHQgbmFtZT0iU0NSVUJCQVJTVEFUVVNfUVVFU1RJT04iIHZhbHVlPSJTb3J1eXUgWWFuxLF0bGEiLz4NCgkJPHVpdGV4dCBuYW1lPSJTQ1JVQkJBUlNUQVRVU19SRVZJRVdRVUlaIiB2YWx1ZT0iU8SxbmF2IMSwbmNlbGVuaXlvciIvPg0KCQk8IS0tIHN1YnN0aXR1dGlvbjogJW0gPT0gbWludXRlcyByZW1haW5pbmcgLS0+DQoJCTwhLS0gc3Vic3RpdHV0aW9uOiAlcyA9PSBzZWNvbmRzIHJlbWFpbmluZyAtLT4NCgkJPHVpdGV4dCBuYW1lPSJFTEFQU0VEIiB2YWx1ZT0iJW0gRGFraWthICVzIFNhbml5ZSBLYWxkxLEiLz4NCgkJPHVpdGV4dCBuYW1lPSJOT1RGT1VORCIgdmFsdWU9IkhlcmhhbmdpIEJpciDFnmV5IEJ1bHVubWFkxLEiLz4NCgkJPHVpdGV4dCBuYW1lPSJBVFRBQ0hNRU5UUyIgdmFsdWU9IkVrbGVy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xLBydGliYXQiLz4NCgkJPHVpdGV4dCBuYW1lPSJUQUJfUVVJWiIgdmFsdWU9IlPEsW5hdiIvPg0KCQk8dWl0ZXh0IG5hbWU9IlRBQl9PVVRMSU5FIiB2YWx1ZT0iQW5hIEhhdCIvPg0KCQk8dWl0ZXh0IG5hbWU9IlRBQl9USFVNQiIgdmFsdWU9IlJlc2ltIi8+DQoJCTx1aXRleHQgbmFtZT0iVEFCX05PVEVTIiB2YWx1ZT0iTm90bGFyIi8+DQoJCTx1aXRleHQgbmFtZT0iVEFCX1NFQVJDSCIgdmFsdWU9IkFyYSIvPg0KCQk8dWl0ZXh0IG5hbWU9IlNMSURFX0hFQURJTkciIHZhbHVlPSJTbGF5dCBCYcWfbMSxxJ/EsSIvPg0KCQk8dWl0ZXh0IG5hbWU9IkRVUkFUSU9OX0hFQURJTkciIHZhbHVlPSJTw7xyZSIvPg0KCQk8dWl0ZXh0IG5hbWU9IlNFQVJDSF9IRUFESU5HIiB2YWx1ZT0iTWV0bmkgYXJhOiIvPg0KCQk8dWl0ZXh0IG5hbWU9IlRIVU1CX0hFQURJTkciIHZhbHVlPSJTbGF5dCIvPg0KCQk8dWl0ZXh0IG5hbWU9IlRIVU1CX0lORk8iIHZhbHVlPSJTbGF5dCBCYcWfbMSxxJ/EsS9Tw7xyZXNpIi8+DQoJCTx1aXRleHQgbmFtZT0iQVRUQUNITkFNRV9IRUFESU5HIiB2YWx1ZT0iRG9zeWEgQWTEsSIvPg0KCQk8dWl0ZXh0IG5hbWU9IkFUVEFDSFNJWkVfSEVBRElORyIgdmFsdWU9IkJveXV0Ii8+DQoJCTx1aXRleHQgbmFtZT0iU0xJREVfTk9URVMiIHZhbHVlPSJTbGF5dCBOb3RsYXLEsSIvPg0KCQk8IS0tcXVpeiBwb2QgYW5kIG1lc3NhZ2UgYm94IHRleHRzLS0+DQoJCTx1aXRleHQgbmFtZT0iUVVJWlBPRF9RVUlaX0FUVEVNUFQiIHZhbHVlPSJTxLFuYXYgRGVuZW1lc2k6Ii8+DQoJCTx1aXRleHQgbmFtZT0iUVVJWlBPRF9RVUlaX0FUVEVNUFRfVkFMVUUiIHZhbHVlPSIlbi8ldCIvPg0KCQk8dWl0ZXh0IG5hbWU9IlFVSVpQT0RfUVVJWl9TQ09SRSIgdmFsdWU9IlB1YW46Ii8+DQoJCTx1aXRleHQgbmFtZT0iUVVJWlBPRF9RVUlaX1BBU1NTQ09SRSIgdmFsdWU9Ikdlw6dtZSBQdWFuxLE6Ii8+DQoJCTx1aXRleHQgbmFtZT0iUVVJWlBPRF9RVUlaX01BWFNDT1JFIiB2YWx1ZT0iTWFrc2ltdW0gUHVhbjoiLz4NCgkJPHVpdGV4dCBuYW1lPSJRVUlaUE9EX1FVRVNBVE1QVF9TVFIiIHZhbHVlPSJEZW5lbWU6ICVuLyV0Ii8+DQoJCTx1aXRleHQgbmFtZT0iUVVJWlBPRF9RVUVTVFlQRV9TVFIiIHZhbHVlPSJUw7xyOiAlcyIvPg0KCQk8dWl0ZXh0IG5hbWU9IlFVSVpQT0RfUVVFU1RZUEVfR1JEIiB2YWx1ZT0iQmFzYW1ha2zEsSIvPg0KCQk8dWl0ZXh0IG5hbWU9IlFVSVpQT0RfUVVFU1RZUEVfU1ZZIiB2YWx1ZT0iQW5rZXQiLz4NCgkJPHVpdGV4dCBuYW1lPSJRVUlaUE9EX1FVSVpBVE1QVF9JTkYiIHZhbHVlPSJTxLFuxLFyc8SxeiIvPg0KCQk8dWl0ZXh0IG5hbWU9IlFVSVpQT0RfUVVFU0FUTVBUX0lORiIgdmFsdWU9IlPEsW7EsXJzxLF6Ii8+DQoJCTx1aXRleHQgbmFtZT0iV0FSTklOR01TR19ZRVNTVFJJTkciIHZhbHVlPSJFdmV0Ii8+DQoJCTx1aXRleHQgbmFtZT0iV0FSTklOR01TR19OT1NUUklORyIgdmFsdWU9IkhhecSxciIvPg0KCQk8dWl0ZXh0IG5hbWU9IldBUk5JTkdNU0dfVElUTEVTVFJJTkciIHZhbHVlPSJTxLFuYXYgR2V6aW5tZSBVeWFyxLFzxLEiLz4NCgkJPHVpdGV4dCBuYW1lPSJXQVJOSU5HTVNHX01TR1NUUklORyIgdmFsdWU9IkJ1IFPEsW5hdmRhIGRlbmVubWVtacWfIHNvcnVsYXIgdmFyLiYjeEE7JiN4QTtFdmV0IHNlw6dlbmXEn2luaSB0xLFrbGF0xLFyc2FuxLF6IFPEsW5hdmRhbiDDp8Sxa2FjYWtzxLFuxLF6LiBTxLFuYXZhIGRldmFtIGV0bWVrIGnDp2luIEhhecSxciBzZcOnZW5lxJ9pbmkgdMSxa2xhdMSxbi4iLz4NCgkJPHVpdGV4dCBuYW1lPSJJTkZPUk1BVElPTl9IMjY0X0ZMQVNIUExBWUVSIiB2YWx1ZT0iQmlsZ2lzYXlhcsSxbsSxemEgecO8a2zDvCBvbGFuIGdlw6dlcmxpIEZsYXNoIFBsYXllciBzw7xyw7xtw7wgYnUgdmlkZW95dSBkZXN0ZWtsZW1peW9yLiBFbiBzb24gRmxhc2ggUGxheWVyIHPDvHLDvG3DvG7DvCBpbmRpcm1layBpw6dpbiB2aWRlbyBhbGFuxLFuxLEgdMSxa2xhdMSx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S2F0xLFsxLFtY8SxbGFyYSBrZW5hciDDp3VidcSfdW51IGfDtnN0ZXIiLz4NCgkJPHVpdGV4dCBuYW1lPSJNVVRFIiB2YWx1ZT0iU2Vzc2l6Ii8+DQoJCTx1aXRleHQgbmFtZT0iRE9DV1JBUF9USVRMRSIgdmFsdWU9IlByZXNlbnRlciBEb3N5YSBFa2kiLz4NCgkJPHVpdGV4dCBuYW1lPSJET0NXUkFQX01TRyIgdmFsdWU9IkJpbGdpc2F5YXLEsW1hIEtheWRldCIvPg0KCQk8dWl0ZXh0IG5hbWU9IkRPQ1dSQVBfUFJPTVBUIiB2YWx1ZT0ixLBuZGlybWVrIGnDp2luIFTEsWtsYXTEsW4iLz4NCgk8L2xhbmd1YWdlPg0KCTxsYW5ndWFnZSBpZD0icn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0KHQu9Cw0LnQtCAlbiIvPg0KCQk8IS0tIHN1YnN0aXR1dGlvbjogJW4gPT0gc2xpZGUgbnVtYmVyIC0tPg0KCQk8IS0tIHN1YnN0aXR1dGlvbjogJXQgPT0gdG90YWwgc2xpZGUgY291bnQgLS0+DQoJCTx1aXRleHQgbmFtZT0iU0NSVUJCQVJTVEFUVVNfU0xJREVJTkZPIiB2YWx1ZT0i0KHQu9Cw0LnQtCAlbiAvICV0IHwgIi8+DQoJCTx1aXRleHQgbmFtZT0iU0NSVUJCQVJTVEFUVVNfU1RPUFBFRCIgdmFsdWU9ItCe0YHRgtCw0L3QvtCy0LvQtdC90L4iLz4NCgkJPHVpdGV4dCBuYW1lPSJTQ1JVQkJBUlNUQVRVU19QTEFZSU5HIiB2YWx1ZT0i0JLQvtGB0L/RgNC+0LjQt9Cy0LXQtNC10L3QuNC1Ii8+DQoJCTx1aXRleHQgbmFtZT0iU0NSVUJCQVJTVEFUVVNfTk9BVURJTyIgdmFsdWU9ItCd0LXRgiDQsNGD0LTQuNC+Ii8+DQoJCTx1aXRleHQgbmFtZT0iU0NSVUJCQVJTVEFUVVNfVklEUExBWUlORyIgdmFsdWU9ItCS0L7RgdC/0YDQvtC40LfQstC10LTQtdC90LjQtSDQstC40LTQtdC+Ii8+DQoJCTx1aXRleHQgbmFtZT0iU0NSVUJCQVJTVEFUVVNfTE9BRElORyIgdmFsdWU9ItCX0LDQs9GA0YPQt9C60LAiLz4NCgkJPHVpdGV4dCBuYW1lPSJTQ1JVQkJBUlNUQVRVU19CVUZGRVJJTkciIHZhbHVlPSLQkdGD0YTQtdGA0LjQt9Cw0YbQuNGPIi8+DQoJCTx1aXRleHQgbmFtZT0iU0NSVUJCQVJTVEFUVVNfUVVFU1RJT04iIHZhbHVlPSLQntGC0LLQtdGCINC90LAg0LLQvtC/0YDQvtGBIi8+DQoJCTx1aXRleHQgbmFtZT0iU0NSVUJCQVJTVEFUVVNfUkVWSUVXUVVJWiIgdmFsdWU9ItCe0LHQt9C+0YAg0L7Qv9GA0L7RgdCwIi8+DQoJCTwhLS0gc3Vic3RpdHV0aW9uOiAlbSA9PSBtaW51dGVzIHJlbWFpbmluZyAtLT4NCgkJPCEtLSBzdWJzdGl0dXRpb246ICVzID09IHNlY29uZHMgcmVtYWluaW5nIC0tPg0KCQk8dWl0ZXh0IG5hbWU9IkVMQVBTRUQiIHZhbHVlPSLQntGB0YLQsNC70L7RgdGMICVtINC80LjQvS4gJXMg0YEiLz4NCgkJPHVpdGV4dCBuYW1lPSJOT1RGT1VORCIgdmFsdWU9ItCd0LjRh9C10LPQviDQvdC1INC90LDQudC00LXQvdC+Ii8+DQoJCTx1aXRleHQgbmFtZT0iQVRUQUNITUVOVFMiIHZhbHVlPSLQktC70L7QttC10L3QuNGPIi8+DQoJCTwhLS0gc3Vic3RpdHV0aW9uOiAlcCA9PSBjdXJyZW50IHNwZWFrZXIncyB0aXRsZSAtLT4NCgkJPHVpdGV4dCBuYW1lPSJCSU9XSU5fVElUTEUiIHZhbHVlPSLQkdC40L7Qs9GA0LDRhNC40Y86ICVwIi8+DQoJCTx1aXRleHQgbmFtZT0iQklPQlROX1RJVExFIiB2YWx1ZT0i0JHQuNC+0LPRgNCw0YTQuNGPIi8+DQoJCTx1aXRleHQgbmFtZT0iRElWSURFUkJUTl9USVRMRSIgdmFsdWU9InwiLz4NCgkJPHVpdGV4dCBuYW1lPSJDT05UQUNUQlROX1RJVExFIiB2YWx1ZT0i0JrQvtC90YLQsNC60YIiLz4NCgkJPHVpdGV4dCBuYW1lPSJUQUJfUVVJWiIgdmFsdWU9ItCe0L/RgNC+0YEiLz4NCgkJPHVpdGV4dCBuYW1lPSJUQUJfT1VUTElORSIgdmFsdWU9ItCh0YXQtdC80LAiLz4NCgkJPHVpdGV4dCBuYW1lPSJUQUJfVEhVTUIiIHZhbHVlPSLQkdC10LPRg9C90L7QuiIvPg0KCQk8dWl0ZXh0IG5hbWU9IlRBQl9OT1RFUyIgdmFsdWU9ItCX0LDQvNC10YLQutC4Ii8+DQoJCTx1aXRleHQgbmFtZT0iVEFCX1NFQVJDSCIgdmFsdWU9ItCf0L7QuNGB0LoiLz4NCgkJPHVpdGV4dCBuYW1lPSJTTElERV9IRUFESU5HIiB2YWx1ZT0i0JfQsNCz0L7Qu9C+0LLQvtC6INGB0LvQsNC50LTQsCIvPg0KCQk8dWl0ZXh0IG5hbWU9IkRVUkFUSU9OX0hFQURJTkciIHZhbHVlPSLQlNC70LjRgi3RgdGC0YwiLz4NCgkJPHVpdGV4dCBuYW1lPSJTRUFSQ0hfSEVBRElORyIgdmFsdWU9ItCf0L7QuNGB0Log0YLQtdC60YHRgtCwOiIvPg0KCQk8dWl0ZXh0IG5hbWU9IlRIVU1CX0hFQURJTkciIHZhbHVlPSLQodC70LDQudC0Ii8+DQoJCTx1aXRleHQgbmFtZT0iVEhVTUJfSU5GTyIgdmFsdWU9ItCd0LDQt9Cy0LDQvdC40LUv0LTQu9C40YIt0L3QvtGB0YLRjCIvPg0KCQk8dWl0ZXh0IG5hbWU9IkFUVEFDSE5BTUVfSEVBRElORyIgdmFsdWU9ItCY0LzRjyDRhNCw0LnQu9CwIi8+DQoJCTx1aXRleHQgbmFtZT0iQVRUQUNIU0laRV9IRUFESU5HIiB2YWx1ZT0i0KDQsNC30LzQtdGAIi8+DQoJCTx1aXRleHQgbmFtZT0iU0xJREVfTk9URVMiIHZhbHVlPSLQl9Cw0LzQtdGC0LrQuCDQuiDRgdC70LDQudC00YMiLz4NCgkJPCEtLXF1aXogcG9kIGFuZCBtZXNzYWdlIGJveCB0ZXh0cy0tPg0KCQk8dWl0ZXh0IG5hbWU9IlFVSVpQT0RfUVVJWl9BVFRFTVBUIiB2YWx1ZT0i0J/QvtC/0YvRgtC60LAg0L/RgNC+0LnRgtC4INC+0L/RgNC+0YE6Ii8+DQoJCTx1aXRleHQgbmFtZT0iUVVJWlBPRF9RVUlaX0FUVEVNUFRfVkFMVUUiIHZhbHVlPSIlbiDQuNC3ICV0Ii8+DQoJCTx1aXRleHQgbmFtZT0iUVVJWlBPRF9RVUlaX1NDT1JFIiB2YWx1ZT0i0J3QsNCx0YDQsNC90L4g0LHQsNC70LvQvtCyOiIvPg0KCQk8dWl0ZXh0IG5hbWU9IlFVSVpQT0RfUVVJWl9QQVNTU0NPUkUiIHZhbHVlPSLQn9GA0L7RhdC+0LTQvdC+0Lkg0YDQtdC30YPQu9GM0YLQsNGCOiIvPg0KCQk8dWl0ZXh0IG5hbWU9IlFVSVpQT0RfUVVJWl9NQVhTQ09SRSIgdmFsdWU9ItCc0LDQutGB0LjQvNCw0LvRjNC90YvQuSDRgNC10LfRg9C70YzRgtCw0YI6Ii8+DQoJCTx1aXRleHQgbmFtZT0iUVVJWlBPRF9RVUVTQVRNUFRfU1RSIiB2YWx1ZT0i0J/QvtC/0YvRgtC60LA6ICVuINC40LcgJXQiLz4NCgkJPHVpdGV4dCBuYW1lPSJRVUlaUE9EX1FVRVNUWVBFX1NUUiIgdmFsdWU9ItCi0LjQvzogJXMiLz4NCgkJPHVpdGV4dCBuYW1lPSJRVUlaUE9EX1FVRVNUWVBFX0dSRCIgdmFsdWU9ItChINC+0YbQtdC90LrQvtC5Ii8+DQoJCTx1aXRleHQgbmFtZT0iUVVJWlBPRF9RVUVTVFlQRV9TVlkiIHZhbHVlPSLQntCx0LfQvtGAIi8+DQoJCTx1aXRleHQgbmFtZT0iUVVJWlBPRF9RVUlaQVRNUFRfSU5GIiB2YWx1ZT0i0JHQvtC70YzRiNC+0LUg0YfQuNGB0LvQviIvPg0KCQk8dWl0ZXh0IG5hbWU9IlFVSVpQT0RfUVVFU0FUTVBUX0lORiIgdmFsdWU9ItCR0L7Qu9GM0YjQvtC1INGH0LjRgdC70L4iLz4NCgkJPHVpdGV4dCBuYW1lPSJXQVJOSU5HTVNHX1lFU1NUUklORyIgdmFsdWU9ItCU0LAiLz4NCgkJPHVpdGV4dCBuYW1lPSJXQVJOSU5HTVNHX05PU1RSSU5HIiB2YWx1ZT0i0J3QtdGCIi8+DQoJCTx1aXRleHQgbmFtZT0iV0FSTklOR01TR19USVRMRVNUUklORyIgdmFsdWU9ItCf0YDQtdC00YPQv9GA0LXQttC00LXQvdC40LUg0L4g0L3QsNCy0LjQs9Cw0YbQuNC4INCyINC+0L/RgNC+0YHQtSIvPg0KCQk8dWl0ZXh0IG5hbWU9IldBUk5JTkdNU0dfTVNHU1RSSU5HIiB2YWx1ZT0i0JIg0L7Qv9GA0L7RgdC1INC+0YHRgtCw0LvQuNGB0Ywg0L3QtdC+0YLQstC10YfQtdC90L3Ri9C1INCy0L7Qv9GA0L7RgdGLLtCd0LDQttCw0YLQuNC1INC60L3QvtC/0LrQuCAmcXVvdDvQlNCwJnF1b3Q7INC/0YDQuNCy0LXQtNC10YIg0Log0LfQsNC60YDRi9GC0LjRjiDQvtC/0YDQvtGB0LAuINCd0LDQttCw0YLQuNC1INC60L3QvtC/0LrQuCAmcXVvdDvQndC10YImcXVvdDsg0L/RgNC+0LTQvtC70LbQuNGCINC+0L/RgNC+0YEuIi8+DQoJCTx1aXRleHQgbmFtZT0iSU5GT1JNQVRJT05fSDI2NF9GTEFTSFBMQVlFUiIgdmFsdWU9ItCi0LXQutGD0YnQsNGPINCy0LXRgNGB0LjRjyDQv9GA0L7QuNCz0YDRi9Cy0LDRgtC10LvRjyBGbGFzaCBQbGF5ZXIsINGD0YHRgtCw0L3QvtCy0LvQtdC90L3QsNGPINC90LAg0Y3RgtC+0Lwg0LrQvtC80L/RjNGO0YLQtdGA0LUsINC90LUg0L/QvtC00LTQtdGA0LbQuNCy0LDQtdGCINGN0YLQviDQstC40LTQtdC+LiDQqdC10LvQutC90LjRgtC1INCyINC+0LHQu9Cw0YHRgtC4INCy0LjQtNC10L4sINGH0YLQvtCx0Ysg0LfQsNCz0YDRg9C30LjRgtGMINC/0L7RgdC70LXQtNC90Y7RjiDQstC10YDRgdC40Y4g0L/RgNC+0LjQs9GA0YvQstCw0YLQtdC70Y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Qn9C+0LrQsNC30YvQstCw0YLRjCDQstGA0LXQt9C60YMg0YPRh9Cw0YHRgtC90LjQutCw0LwiLz4NCgkJPHVpdGV4dCBuYW1lPSJNVVRFIiB2YWx1ZT0i0J7RgtC60LvRjtGH0LjRgtGMINC30LLRg9C6Ii8+DQoJCTx1aXRleHQgbmFtZT0iRE9DV1JBUF9USVRMRSIgdmFsdWU9ItCS0LvQvtC20LXQvdC40LUg0LIg0YTQsNC50LsgQWRvYmUgUHJlc2VudGVyIi8+DQoJCTx1aXRleHQgbmFtZT0iRE9DV1JBUF9NU0ciIHZhbHVlPSLQodC+0YXRgNCw0L3QuNGC0Ywg0LIg0L/QsNC/0LrRgyAmcXVvdDvQnNC+0Lkg0LrQvtC80L/RjNGO0YLQtdGAJnF1b3Q7Ii8+DQoJCTx1aXRleHQgbmFtZT0iRE9DV1JBUF9QUk9NUFQiIHZhbHVlPSLQqdC10LvQutC90YPRgtGMINC00LvRjyDQt9Cw0LPRgNGD0LfQutC4Ii8+DQoJPC9sYW5ndWFnZT4NCjwvY29uZmlndXJhdGlvbj4NCg=="/>
  <p:tag name="MMPROD_UIDATA" val="&lt;database version=&quot;7.0&quot;&gt;&lt;object type=&quot;1&quot; unique_id=&quot;10001&quot;&gt;&lt;property id=&quot;20141&quot; value=&quot;İhracat Kavramı, Temel Yapısı ve İhracat Süreci&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193&quot; value=&quot;-1&quot;/&gt;&lt;property id=&quot;20221&quot; value=&quot;D:\+++SERTİFİKA 2013\Dış Ticaret Uzmanlığı - Burhan Özkan\İÇERİK\1.HAFTA\&quot;/&gt;&lt;property id=&quot;20224&quot; value=&quot;C:\Users\SAU\Documents\My Adobe Presentations\Hafta 1&quot;/&gt;&lt;property id=&quot;20225&quot; value=&quot;D:\+++SERTİFİKA 2013\Dış Ticaret Uzmanlığı - Burhan Özkan\İÇERİK\1.HAFTA\&quot;/&gt;&lt;property id=&quot;20226&quot; value=&quot;D:\+++++Videolar 2013\SERTİFİKA 2013\DIŞ TİCARET - Burhan Özkan\DERS İÇERİĞİ\1. HAFTA\Hafta 1.pptx&quot;/&gt;&lt;property id=&quot;20250&quot; value=&quot;0&quot;/&gt;&lt;property id=&quot;20251&quot; value=&quot;0&quot;/&gt;&lt;property id=&quot;20259&quot; value=&quot;0&quot;/&gt;&lt;object type=&quot;2&quot; unique_id=&quot;10559&quot;&gt;&lt;object type=&quot;3&quot; unique_id=&quot;10560&quot;&gt;&lt;property id=&quot;20148&quot; value=&quot;5&quot;/&gt;&lt;property id=&quot;20300&quot; value=&quot;Slide 1 - &amp;quot;İhracat Kavramı, &amp;#x0D;&amp;#x0A;Temel Yapısı ve İhracat Süreci&amp;quot;&quot;/&gt;&lt;property id=&quot;20302&quot; value=&quot;1&quot;/&gt;&lt;property id=&quot;20303&quot; value=&quot;Burhan ÖZKAN&quot;/&gt;&lt;property id=&quot;20307&quot; value=&quot;256&quot;/&gt;&lt;property id=&quot;20309&quot; value=&quot;39343&quot;/&gt;&lt;property id=&quot;20312&quot; value=&quot;0&quot;/&gt;&lt;/object&gt;&lt;object type=&quot;3&quot; unique_id=&quot;10588&quot;&gt;&lt;property id=&quot;20148&quot; value=&quot;5&quot;/&gt;&lt;property id=&quot;20300&quot; value=&quot;Slide 2 - &amp;quot;İhracat Kavramı ve İhracatın Temel Esasları&amp;quot;&quot;/&gt;&lt;property id=&quot;20302&quot; value=&quot;1&quot;/&gt;&lt;property id=&quot;20303&quot; value=&quot;Burhan ÖZKAN&quot;/&gt;&lt;property id=&quot;20307&quot; value=&quot;257&quot;/&gt;&lt;property id=&quot;20309&quot; value=&quot;39343&quot;/&gt;&lt;property id=&quot;20312&quot; value=&quot;0&quot;/&gt;&lt;/object&gt;&lt;object type=&quot;3&quot; unique_id=&quot;36754&quot;&gt;&lt;property id=&quot;20148&quot; value=&quot;5&quot;/&gt;&lt;property id=&quot;20300&quot; value=&quot;Slide 3 - &amp;quot;İhracat Kavramı ve İhracatın Temel Esasları&amp;quot;&quot;/&gt;&lt;property id=&quot;20302&quot; value=&quot;1&quot;/&gt;&lt;property id=&quot;20303&quot; value=&quot;Burhan ÖZKAN&quot;/&gt;&lt;property id=&quot;20307&quot; value=&quot;282&quot;/&gt;&lt;property id=&quot;20309&quot; value=&quot;39343&quot;/&gt;&lt;property id=&quot;20312&quot; value=&quot;0&quot;/&gt;&lt;/object&gt;&lt;object type=&quot;3&quot; unique_id=&quot;36789&quot;&gt;&lt;property id=&quot;20148&quot; value=&quot;5&quot;/&gt;&lt;property id=&quot;20300&quot; value=&quot;Slide 4 - &amp;quot;İhracat Kavramı ve İhracatın Temel Esasları&amp;quot;&quot;/&gt;&lt;property id=&quot;20302&quot; value=&quot;1&quot;/&gt;&lt;property id=&quot;20303&quot; value=&quot;Burhan ÖZKAN&quot;/&gt;&lt;property id=&quot;20307&quot; value=&quot;283&quot;/&gt;&lt;property id=&quot;20309&quot; value=&quot;39343&quot;/&gt;&lt;property id=&quot;20312&quot; value=&quot;0&quot;/&gt;&lt;/object&gt;&lt;object type=&quot;3&quot; unique_id=&quot;36826&quot;&gt;&lt;property id=&quot;20148&quot; value=&quot;5&quot;/&gt;&lt;property id=&quot;20300&quot; value=&quot;Slide 5 - &amp;quot;İhracat Kavramı ve İhracatın Temel Esasları&amp;quot;&quot;/&gt;&lt;property id=&quot;20302&quot; value=&quot;1&quot;/&gt;&lt;property id=&quot;20303&quot; value=&quot;Burhan ÖZKAN&quot;/&gt;&lt;property id=&quot;20307&quot; value=&quot;284&quot;/&gt;&lt;property id=&quot;20309&quot; value=&quot;39343&quot;/&gt;&lt;property id=&quot;20312&quot; value=&quot;0&quot;/&gt;&lt;/object&gt;&lt;object type=&quot;3&quot; unique_id=&quot;36892&quot;&gt;&lt;property id=&quot;20148&quot; value=&quot;5&quot;/&gt;&lt;property id=&quot;20300&quot; value=&quot;Slide 6 - &amp;quot;İhracatın Temel Esasları&amp;quot;&quot;/&gt;&lt;property id=&quot;20302&quot; value=&quot;1&quot;/&gt;&lt;property id=&quot;20303&quot; value=&quot;Burhan ÖZKAN&quot;/&gt;&lt;property id=&quot;20307&quot; value=&quot;285&quot;/&gt;&lt;property id=&quot;20309&quot; value=&quot;39343&quot;/&gt;&lt;property id=&quot;20312&quot; value=&quot;0&quot;/&gt;&lt;/object&gt;&lt;object type=&quot;3&quot; unique_id=&quot;36935&quot;&gt;&lt;property id=&quot;20148&quot; value=&quot;5&quot;/&gt;&lt;property id=&quot;20300&quot; value=&quot;Slide 7 - &amp;quot;İhracatın Temel Esasları&amp;quot;&quot;/&gt;&lt;property id=&quot;20302&quot; value=&quot;1&quot;/&gt;&lt;property id=&quot;20303&quot; value=&quot;Burhan ÖZKAN&quot;/&gt;&lt;property id=&quot;20307&quot; value=&quot;286&quot;/&gt;&lt;property id=&quot;20309&quot; value=&quot;39343&quot;/&gt;&lt;property id=&quot;20312&quot; value=&quot;0&quot;/&gt;&lt;/object&gt;&lt;object type=&quot;3&quot; unique_id=&quot;36981&quot;&gt;&lt;property id=&quot;20148&quot; value=&quot;5&quot;/&gt;&lt;property id=&quot;20300&quot; value=&quot;Slide 8 - &amp;quot;İhracatın Temel Esasları&amp;quot;&quot;/&gt;&lt;property id=&quot;20302&quot; value=&quot;1&quot;/&gt;&lt;property id=&quot;20303&quot; value=&quot;Burhan ÖZKAN&quot;/&gt;&lt;property id=&quot;20307&quot; value=&quot;287&quot;/&gt;&lt;property id=&quot;20309&quot; value=&quot;39343&quot;/&gt;&lt;property id=&quot;20312&quot; value=&quot;0&quot;/&gt;&lt;/object&gt;&lt;object type=&quot;3&quot; unique_id=&quot;37030&quot;&gt;&lt;property id=&quot;20148&quot; value=&quot;5&quot;/&gt;&lt;property id=&quot;20300&quot; value=&quot;Slide 9 - &amp;quot;İhracatta Başarı İlkeleri&amp;quot;&quot;/&gt;&lt;property id=&quot;20302&quot; value=&quot;1&quot;/&gt;&lt;property id=&quot;20303&quot; value=&quot;Burhan ÖZKAN&quot;/&gt;&lt;property id=&quot;20307&quot; value=&quot;288&quot;/&gt;&lt;property id=&quot;20309&quot; value=&quot;39343&quot;/&gt;&lt;property id=&quot;20312&quot; value=&quot;0&quot;/&gt;&lt;/object&gt;&lt;object type=&quot;3&quot; unique_id=&quot;37184&quot;&gt;&lt;property id=&quot;20148&quot; value=&quot;5&quot;/&gt;&lt;property id=&quot;20300&quot; value=&quot;Slide 10 - &amp;quot;İhracat Süreci&amp;quot;&quot;/&gt;&lt;property id=&quot;20302&quot; value=&quot;1&quot;/&gt;&lt;property id=&quot;20303&quot; value=&quot;Burhan ÖZKAN&quot;/&gt;&lt;property id=&quot;20307&quot; value=&quot;289&quot;/&gt;&lt;property id=&quot;20309&quot; value=&quot;39343&quot;/&gt;&lt;property id=&quot;20312&quot; value=&quot;0&quot;/&gt;&lt;/object&gt;&lt;object type=&quot;3&quot; unique_id=&quot;37239&quot;&gt;&lt;property id=&quot;20148&quot; value=&quot;5&quot;/&gt;&lt;property id=&quot;20300&quot; value=&quot;Slide 11 - &amp;quot;İhracat Süreci&amp;quot;&quot;/&gt;&lt;property id=&quot;20302&quot; value=&quot;1&quot;/&gt;&lt;property id=&quot;20303&quot; value=&quot;Burhan ÖZKAN&quot;/&gt;&lt;property id=&quot;20307&quot; value=&quot;290&quot;/&gt;&lt;property id=&quot;20309&quot; value=&quot;39343&quot;/&gt;&lt;property id=&quot;20312&quot; value=&quot;0&quot;/&gt;&lt;/object&gt;&lt;object type=&quot;3&quot; unique_id=&quot;37335&quot;&gt;&lt;property id=&quot;20148&quot; value=&quot;5&quot;/&gt;&lt;property id=&quot;20300&quot; value=&quot;Slide 12 - &amp;quot;İhracat Sürecinde Başarılı Olabilmek için Kullanılabilecek İç ve Dış Kaynaklar&amp;quot;&quot;/&gt;&lt;property id=&quot;20302&quot; value=&quot;1&quot;/&gt;&lt;property id=&quot;20303&quot; value=&quot;Burhan ÖZKAN&quot;/&gt;&lt;property id=&quot;20307&quot; value=&quot;291&quot;/&gt;&lt;property id=&quot;20309&quot; value=&quot;39343&quot;/&gt;&lt;property id=&quot;20312&quot; value=&quot;0&quot;/&gt;&lt;/object&gt;&lt;object type=&quot;3&quot; unique_id=&quot;37436&quot;&gt;&lt;property id=&quot;20148&quot; value=&quot;5&quot;/&gt;&lt;property id=&quot;20300&quot; value=&quot;Slide 13 - &amp;quot;İhracat Sürecinde Başarılı Olabilmek için Kullanılabilecek İç ve Dış Kaynaklar&amp;quot;&quot;/&gt;&lt;property id=&quot;20302&quot; value=&quot;1&quot;/&gt;&lt;property id=&quot;20303&quot; value=&quot;Burhan ÖZKAN&quot;/&gt;&lt;property id=&quot;20307&quot; value=&quot;292&quot;/&gt;&lt;property id=&quot;20309&quot; value=&quot;39343&quot;/&gt;&lt;property id=&quot;20312&quot; value=&quot;0&quot;/&gt;&lt;/object&gt;&lt;object type=&quot;3&quot; unique_id=&quot;37500&quot;&gt;&lt;property id=&quot;20148&quot; value=&quot;5&quot;/&gt;&lt;property id=&quot;20300&quot; value=&quot;Slide 14 - &amp;quot;İhracat Sürecinde Başarılı Olabilmek için Kullanılabilecek İç ve Dış Kaynaklar&amp;quot;&quot;/&gt;&lt;property id=&quot;20302&quot; value=&quot;1&quot;/&gt;&lt;property id=&quot;20303&quot; value=&quot;Burhan ÖZKAN&quot;/&gt;&lt;property id=&quot;20307&quot; value=&quot;293&quot;/&gt;&lt;property id=&quot;20309&quot; value=&quot;39343&quot;/&gt;&lt;property id=&quot;20312&quot; value=&quot;0&quot;/&gt;&lt;/object&gt;&lt;object type=&quot;3&quot; unique_id=&quot;37567&quot;&gt;&lt;property id=&quot;20148&quot; value=&quot;5&quot;/&gt;&lt;property id=&quot;20300&quot; value=&quot;Slide 15 - &amp;quot;İhracat Sürecinde Başarılı Olabilmek için Kullanılabilecek İç ve Dış Kaynaklar&amp;quot;&quot;/&gt;&lt;property id=&quot;20302&quot; value=&quot;1&quot;/&gt;&lt;property id=&quot;20303&quot; value=&quot;Burhan ÖZKAN&quot;/&gt;&lt;property id=&quot;20307&quot; value=&quot;294&quot;/&gt;&lt;property id=&quot;20309&quot; value=&quot;39343&quot;/&gt;&lt;property id=&quot;20312&quot; value=&quot;0&quot;/&gt;&lt;/object&gt;&lt;object type=&quot;3&quot; unique_id=&quot;37637&quot;&gt;&lt;property id=&quot;20148&quot; value=&quot;5&quot;/&gt;&lt;property id=&quot;20300&quot; value=&quot;Slide 16 - &amp;quot;İhracat Sürecinde Başarılı Olabilmek için Kullanılabilecek İç ve Dış Kaynaklar&amp;quot;&quot;/&gt;&lt;property id=&quot;20302&quot; value=&quot;1&quot;/&gt;&lt;property id=&quot;20303&quot; value=&quot;Burhan ÖZKAN&quot;/&gt;&lt;property id=&quot;20307&quot; value=&quot;295&quot;/&gt;&lt;property id=&quot;20309&quot; value=&quot;39343&quot;/&gt;&lt;property id=&quot;20312&quot; value=&quot;0&quot;/&gt;&lt;/object&gt;&lt;object type=&quot;3&quot; unique_id=&quot;37758&quot;&gt;&lt;property id=&quot;20148&quot; value=&quot;5&quot;/&gt;&lt;property id=&quot;20300&quot; value=&quot;Slide 17 - &amp;quot;İhracat Süreci&amp;quot;&quot;/&gt;&lt;property id=&quot;20302&quot; value=&quot;1&quot;/&gt;&lt;property id=&quot;20303&quot; value=&quot;Burhan ÖZKAN&quot;/&gt;&lt;property id=&quot;20307&quot; value=&quot;296&quot;/&gt;&lt;property id=&quot;20309&quot; value=&quot;39343&quot;/&gt;&lt;property id=&quot;20312&quot; value=&quot;0&quot;/&gt;&lt;/object&gt;&lt;object type=&quot;3&quot; unique_id=&quot;37834&quot;&gt;&lt;property id=&quot;20148&quot; value=&quot;5&quot;/&gt;&lt;property id=&quot;20300&quot; value=&quot;Slide 18 - &amp;quot;İhracat Süreci&amp;quot;&quot;/&gt;&lt;property id=&quot;20302&quot; value=&quot;1&quot;/&gt;&lt;property id=&quot;20303&quot; value=&quot;Burhan ÖZKAN&quot;/&gt;&lt;property id=&quot;20307&quot; value=&quot;297&quot;/&gt;&lt;property id=&quot;20309&quot; value=&quot;39343&quot;/&gt;&lt;property id=&quot;20312&quot; value=&quot;0&quot;/&gt;&lt;/object&gt;&lt;object type=&quot;3&quot; unique_id=&quot;37913&quot;&gt;&lt;property id=&quot;20148&quot; value=&quot;5&quot;/&gt;&lt;property id=&quot;20300&quot; value=&quot;Slide 19 - &amp;quot;İhracat Süreci&amp;quot;&quot;/&gt;&lt;property id=&quot;20302&quot; value=&quot;1&quot;/&gt;&lt;property id=&quot;20303&quot; value=&quot;Burhan ÖZKAN&quot;/&gt;&lt;property id=&quot;20307&quot; value=&quot;298&quot;/&gt;&lt;property id=&quot;20309&quot; value=&quot;39343&quot;/&gt;&lt;property id=&quot;20312&quot; value=&quot;0&quot;/&gt;&lt;/object&gt;&lt;object type=&quot;3&quot; unique_id=&quot;37995&quot;&gt;&lt;property id=&quot;20148&quot; value=&quot;5&quot;/&gt;&lt;property id=&quot;20300&quot; value=&quot;Slide 20 - &amp;quot;Dış Ticarette Karşılaşılan Sorunlar&amp;quot;&quot;/&gt;&lt;property id=&quot;20302&quot; value=&quot;1&quot;/&gt;&lt;property id=&quot;20303&quot; value=&quot;Burhan ÖZKAN&quot;/&gt;&lt;property id=&quot;20307&quot; value=&quot;299&quot;/&gt;&lt;property id=&quot;20309&quot; value=&quot;39343&quot;/&gt;&lt;property id=&quot;20312&quot; value=&quot;0&quot;/&gt;&lt;/object&gt;&lt;object type=&quot;3&quot; unique_id=&quot;38136&quot;&gt;&lt;property id=&quot;20148&quot; value=&quot;5&quot;/&gt;&lt;property id=&quot;20300&quot; value=&quot;Slide 21 - &amp;quot;Dış Ticarette Karşılaşılan Sorunlar&amp;quot;&quot;/&gt;&lt;property id=&quot;20302&quot; value=&quot;1&quot;/&gt;&lt;property id=&quot;20303&quot; value=&quot;Burhan ÖZKAN&quot;/&gt;&lt;property id=&quot;20307&quot; value=&quot;300&quot;/&gt;&lt;property id=&quot;20309&quot; value=&quot;39343&quot;/&gt;&lt;property id=&quot;20312&quot; value=&quot;0&quot;/&gt;&lt;/object&gt;&lt;object type=&quot;3&quot; unique_id=&quot;38282&quot;&gt;&lt;property id=&quot;20148&quot; value=&quot;5&quot;/&gt;&lt;property id=&quot;20300&quot; value=&quot;Slide 22 - &amp;quot;Dış Ticarette Karşılaşılan Sorunlar&amp;quot;&quot;/&gt;&lt;property id=&quot;20302&quot; value=&quot;1&quot;/&gt;&lt;property id=&quot;20303&quot; value=&quot;Burhan ÖZKAN&quot;/&gt;&lt;property id=&quot;20307&quot; value=&quot;301&quot;/&gt;&lt;property id=&quot;20309&quot; value=&quot;39343&quot;/&gt;&lt;property id=&quot;20312&quot; value=&quot;0&quot;/&gt;&lt;/object&gt;&lt;object type=&quot;3&quot; unique_id=&quot;38403&quot;&gt;&lt;property id=&quot;20148&quot; value=&quot;5&quot;/&gt;&lt;property id=&quot;20300&quot; value=&quot;Slide 23 - &amp;quot;Dış Ticaretle ile İlgili Kuruluşlar&amp;quot;&quot;/&gt;&lt;property id=&quot;20302&quot; value=&quot;1&quot;/&gt;&lt;property id=&quot;20303&quot; value=&quot;Burhan ÖZKAN&quot;/&gt;&lt;property id=&quot;20307&quot; value=&quot;302&quot;/&gt;&lt;property id=&quot;20309&quot; value=&quot;39343&quot;/&gt;&lt;property id=&quot;20312&quot; value=&quot;0&quot;/&gt;&lt;/object&gt;&lt;object type=&quot;3&quot; unique_id=&quot;38404&quot;&gt;&lt;property id=&quot;20148&quot; value=&quot;5&quot;/&gt;&lt;property id=&quot;20300&quot; value=&quot;Slide 24 - &amp;quot;Dış Ticaret Müsteşarlığı&amp;quot;&quot;/&gt;&lt;property id=&quot;20302&quot; value=&quot;1&quot;/&gt;&lt;property id=&quot;20303&quot; value=&quot;Burhan ÖZKAN&quot;/&gt;&lt;property id=&quot;20307&quot; value=&quot;303&quot;/&gt;&lt;property id=&quot;20309&quot; value=&quot;39343&quot;/&gt;&lt;property id=&quot;20312&quot; value=&quot;0&quot;/&gt;&lt;/object&gt;&lt;object type=&quot;3&quot; unique_id=&quot;38501&quot;&gt;&lt;property id=&quot;20148&quot; value=&quot;5&quot;/&gt;&lt;property id=&quot;20300&quot; value=&quot;Slide 25 - &amp;quot;İhracatçı Birlikleri&amp;quot;&quot;/&gt;&lt;property id=&quot;20302&quot; value=&quot;1&quot;/&gt;&lt;property id=&quot;20303&quot; value=&quot;Burhan ÖZKAN&quot;/&gt;&lt;property id=&quot;20307&quot; value=&quot;304&quot;/&gt;&lt;property id=&quot;20309&quot; value=&quot;39343&quot;/&gt;&lt;property id=&quot;20312&quot; value=&quot;0&quot;/&gt;&lt;/object&gt;&lt;object type=&quot;3&quot; unique_id=&quot;38601&quot;&gt;&lt;property id=&quot;20148&quot; value=&quot;5&quot;/&gt;&lt;property id=&quot;20300&quot; value=&quot;Slide 26 - &amp;quot;Gümrük Müsteşarlığı&amp;quot;&quot;/&gt;&lt;property id=&quot;20302&quot; value=&quot;1&quot;/&gt;&lt;property id=&quot;20303&quot; value=&quot;Burhan ÖZKAN&quot;/&gt;&lt;property id=&quot;20307&quot; value=&quot;305&quot;/&gt;&lt;property id=&quot;20309&quot; value=&quot;39343&quot;/&gt;&lt;property id=&quot;20312&quot; value=&quot;0&quot;/&gt;&lt;/object&gt;&lt;object type=&quot;3&quot; unique_id=&quot;38704&quot;&gt;&lt;property id=&quot;20148&quot; value=&quot;5&quot;/&gt;&lt;property id=&quot;20300&quot; value=&quot;Slide 27 - &amp;quot;Ticaret ve Sanayi Odaları&amp;quot;&quot;/&gt;&lt;property id=&quot;20302&quot; value=&quot;1&quot;/&gt;&lt;property id=&quot;20303&quot; value=&quot;Burhan ÖZKAN&quot;/&gt;&lt;property id=&quot;20307&quot; value=&quot;306&quot;/&gt;&lt;property id=&quot;20309&quot; value=&quot;39343&quot;/&gt;&lt;property id=&quot;20312&quot; value=&quot;0&quot;/&gt;&lt;/object&gt;&lt;object type=&quot;3&quot; unique_id=&quot;38810&quot;&gt;&lt;property id=&quot;20148&quot; value=&quot;5&quot;/&gt;&lt;property id=&quot;20300&quot; value=&quot;Slide 28 - &amp;quot;Türk Eximbank - Türkiye İhracat Kredi Bankası&amp;quot;&quot;/&gt;&lt;property id=&quot;20302&quot; value=&quot;1&quot;/&gt;&lt;property id=&quot;20303&quot; value=&quot;Burhan ÖZKAN&quot;/&gt;&lt;property id=&quot;20307&quot; value=&quot;307&quot;/&gt;&lt;property id=&quot;20309&quot; value=&quot;39343&quot;/&gt;&lt;property id=&quot;20312&quot; value=&quot;0&quot;/&gt;&lt;/object&gt;&lt;object type=&quot;3&quot; unique_id=&quot;38919&quot;&gt;&lt;property id=&quot;20148&quot; value=&quot;5&quot;/&gt;&lt;property id=&quot;20300&quot; value=&quot;Slide 29 - &amp;quot;İhracat İşlemleri Şeması&amp;quot;&quot;/&gt;&lt;property id=&quot;20302&quot; value=&quot;1&quot;/&gt;&lt;property id=&quot;20303&quot; value=&quot;Burhan ÖZKAN&quot;/&gt;&lt;property id=&quot;20307&quot; value=&quot;308&quot;/&gt;&lt;property id=&quot;20309&quot; value=&quot;39343&quot;/&gt;&lt;property id=&quot;20312&quot; value=&quot;0&quot;/&gt;&lt;/object&gt;&lt;object type=&quot;3&quot; unique_id=&quot;39031&quot;&gt;&lt;property id=&quot;20148&quot; value=&quot;5&quot;/&gt;&lt;property id=&quot;20300&quot; value=&quot;Slide 30 - &amp;quot;İhracat İşlemleri Şeması&amp;quot;&quot;/&gt;&lt;property id=&quot;20302&quot; value=&quot;1&quot;/&gt;&lt;property id=&quot;20303&quot; value=&quot;Burhan ÖZKAN&quot;/&gt;&lt;property id=&quot;20307&quot; value=&quot;309&quot;/&gt;&lt;property id=&quot;20309&quot; value=&quot;39343&quot;/&gt;&lt;property id=&quot;20312&quot; value=&quot;0&quot;/&gt;&lt;/object&gt;&lt;object type=&quot;3&quot; unique_id=&quot;39222&quot;&gt;&lt;property id=&quot;20148&quot; value=&quot;5&quot;/&gt;&lt;property id=&quot;20300&quot; value=&quot;Slide 31 - &amp;quot;İhracat İşlemleri Şeması&amp;quot;&quot;/&gt;&lt;property id=&quot;20302&quot; value=&quot;1&quot;/&gt;&lt;property id=&quot;20303&quot; value=&quot;Burhan ÖZKAN&quot;/&gt;&lt;property id=&quot;20307&quot; value=&quot;310&quot;/&gt;&lt;property id=&quot;20309&quot; value=&quot;39343&quot;/&gt;&lt;property id=&quot;20312&quot; value=&quot;0&quot;/&gt;&lt;/object&gt;&lt;/object&gt;&lt;object type=&quot;8&quot; unique_id=&quot;10563&quot;&gt;&lt;object type=&quot;9&quot; unique_id=&quot;39383&quot;&gt;&lt;property id=&quot;20000&quot; value=&quot;0&quot;/&gt;&lt;property id=&quot;20400&quot; value=&quot;ekitap&quot;/&gt;&lt;property id=&quot;20401&quot; value=&quot;ekitap.pdf&quot;/&gt;&lt;property id=&quot;20402&quot; value=&quot;0&quot;/&gt;&lt;property id=&quot;20404&quot; value=&quot;753024&quot;/&gt;&lt;property id=&quot;20405&quot; value=&quot;0&quot;/&gt;&lt;/object&gt;&lt;/object&gt;&lt;object type=&quot;4&quot; unique_id=&quot;10695&quot;&gt;&lt;object type=&quot;5&quot; unique_id=&quot;10697&quot;&gt;&lt;property id=&quot;20149&quot; value=&quot;Esrin Palas&quot;/&gt;&lt;property id=&quot;20150&quot; value=&quot;Öğr. Gör.&quot;/&gt;&lt;property id=&quot;20153&quot; value=&quot;epalas@sakarya.edu.tr&quot;/&gt;&lt;property id=&quot;20159&quot; value=&quot;logo_sau.png&quot;/&gt;&lt;/object&gt;&lt;object type=&quot;5&quot; unique_id=&quot;39343&quot;&gt;&lt;property id=&quot;20000&quot; value=&quot;0&quot;/&gt;&lt;property id=&quot;20149&quot; value=&quot;Burhan ÖZKAN&quot;/&gt;&lt;property id=&quot;20150&quot; value=&quot;Öğr.Gör.&quot;/&gt;&lt;property id=&quot;20151&quot; value=&quot;burhanozkan.jpg&quot;/&gt;&lt;/object&gt;&lt;/object&gt;&lt;object type=&quot;10&quot; unique_id=&quot;33809&quot;&gt;&lt;object type=&quot;11&quot; unique_id=&quot;33810&quot;&gt;&lt;property id=&quot;20180&quot; value=&quot;1&quot;/&gt;&lt;property id=&quot;20181&quot; value=&quot;1&quot;/&gt;&lt;property id=&quot;20182&quot; value=&quot;0&quot;/&gt;&lt;property id=&quot;20183&quot; value=&quot;1&quot;/&gt;&lt;/object&gt;&lt;object type=&quot;12&quot; unique_id=&quot;33812&quot;&gt;&lt;/objec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0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7&quot;/&gt;&lt;lineCharCount val=&quot;49&quot;/&gt;&lt;lineCharCount val=&quot;1&quot;/&gt;&lt;lineCharCount val=&quot;6&quot;/&gt;&lt;lineCharCount val=&quot;1&quot;/&gt;&lt;lineCharCount val=&quot;22&quot;/&gt;&lt;lineCharCount val=&quot;1&quot;/&gt;&lt;lineCharCount val=&quot;41&quot;/&gt;&lt;lineCharCount val=&quot;1&quot;/&gt;&lt;lineCharCount val=&quot;33&quot;/&gt;&lt;lineCharCount val=&quot;1&quot;/&gt;&lt;lineCharCount val=&quot;43&quot;/&gt;&lt;lineCharCount val=&quot;1&quot;/&gt;&lt;lineCharCount val=&quot;18&quot;/&gt;&lt;lineCharCount val=&quot;1&quot;/&gt;&lt;lineCharCount val=&quot;16&quot;/&gt;&lt;lineCharCount val=&quot;1&quot;/&gt;&lt;lineCharCount val=&quot;16&quot;/&gt;&lt;/TableIndex&gt;&lt;/ShapeTextInfo&gt;"/>
</p:tagLst>
</file>

<file path=ppt/tags/tag10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0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0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0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PRESENTER_SHAPEINFO" val="&lt;ThreeDShapeInfo&gt;&lt;uuid val=&quot;{DDDF65D4-D3C0-4C16-8277-F636919F65FD}&quot;/&gt;&lt;isInvalidForFieldText val=&quot;0&quot;/&gt;&lt;Image&gt;&lt;filename val=&quot;C:\Users\SAU\Documents\My Adobe Presentations\Hafta 1\data\asimages\{DDDF65D4-D3C0-4C16-8277-F636919F65FD}_7.png&quot;/&gt;&lt;left val=&quot;36&quot;/&gt;&lt;top val=&quot;30&quot;/&gt;&lt;width val=&quot;649&quot;/&gt;&lt;height val=&quot;62&quot;/&gt;&lt;hasText val=&quot;1&quot;/&gt;&lt;/Image&gt;&lt;/ThreeDShapeInfo&gt;"/>
</p:tagLst>
</file>

<file path=ppt/tags/tag10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10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7&quot;/&gt;&lt;lineCharCount val=&quot;49&quot;/&gt;&lt;lineCharCount val=&quot;1&quot;/&gt;&lt;lineCharCount val=&quot;6&quot;/&gt;&lt;lineCharCount val=&quot;1&quot;/&gt;&lt;lineCharCount val=&quot;22&quot;/&gt;&lt;lineCharCount val=&quot;1&quot;/&gt;&lt;lineCharCount val=&quot;41&quot;/&gt;&lt;lineCharCount val=&quot;1&quot;/&gt;&lt;lineCharCount val=&quot;33&quot;/&gt;&lt;lineCharCount val=&quot;1&quot;/&gt;&lt;lineCharCount val=&quot;43&quot;/&gt;&lt;lineCharCount val=&quot;1&quot;/&gt;&lt;lineCharCount val=&quot;18&quot;/&gt;&lt;lineCharCount val=&quot;1&quot;/&gt;&lt;lineCharCount val=&quot;16&quot;/&gt;&lt;lineCharCount val=&quot;1&quot;/&gt;&lt;lineCharCount val=&quot;16&quot;/&gt;&lt;/TableIndex&gt;&lt;/ShapeTextInfo&gt;"/>
</p:tagLst>
</file>

<file path=ppt/tags/tag10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0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0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PRESENTER_SHAPEINFO" val="&lt;ThreeDShapeInfo&gt;&lt;uuid val=&quot;{DDDF65D4-D3C0-4C16-8277-F636919F65FD}&quot;/&gt;&lt;isInvalidForFieldText val=&quot;0&quot;/&gt;&lt;Image&gt;&lt;filename val=&quot;C:\Users\SAU\Documents\My Adobe Presentations\Hafta 1\data\asimages\{DDDF65D4-D3C0-4C16-8277-F636919F65FD}_7.png&quot;/&gt;&lt;left val=&quot;36&quot;/&gt;&lt;top val=&quot;30&quot;/&gt;&lt;width val=&quot;649&quot;/&gt;&lt;height val=&quot;62&quot;/&gt;&lt;hasText val=&quot;1&quot;/&gt;&lt;/Image&gt;&lt;/ThreeDShapeInfo&gt;"/>
</p:tagLst>
</file>

<file path=ppt/tags/tag1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1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7&quot;/&gt;&lt;lineCharCount val=&quot;49&quot;/&gt;&lt;lineCharCount val=&quot;1&quot;/&gt;&lt;lineCharCount val=&quot;6&quot;/&gt;&lt;lineCharCount val=&quot;1&quot;/&gt;&lt;lineCharCount val=&quot;22&quot;/&gt;&lt;lineCharCount val=&quot;1&quot;/&gt;&lt;lineCharCount val=&quot;41&quot;/&gt;&lt;lineCharCount val=&quot;1&quot;/&gt;&lt;lineCharCount val=&quot;33&quot;/&gt;&lt;lineCharCount val=&quot;1&quot;/&gt;&lt;lineCharCount val=&quot;43&quot;/&gt;&lt;lineCharCount val=&quot;1&quot;/&gt;&lt;lineCharCount val=&quot;18&quot;/&gt;&lt;lineCharCount val=&quot;1&quot;/&gt;&lt;lineCharCount val=&quot;16&quot;/&gt;&lt;lineCharCount val=&quot;1&quot;/&gt;&lt;lineCharCount val=&quot;16&quot;/&gt;&lt;/TableIndex&gt;&lt;/ShapeTextInfo&gt;"/>
</p:tagLst>
</file>

<file path=ppt/tags/tag1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PRESENTER_SHAPEINFO" val="&lt;ThreeDShapeInfo&gt;&lt;uuid val=&quot;{DDDF65D4-D3C0-4C16-8277-F636919F65FD}&quot;/&gt;&lt;isInvalidForFieldText val=&quot;0&quot;/&gt;&lt;Image&gt;&lt;filename val=&quot;C:\Users\SAU\Documents\My Adobe Presentations\Hafta 1\data\asimages\{DDDF65D4-D3C0-4C16-8277-F636919F65FD}_7.png&quot;/&gt;&lt;left val=&quot;36&quot;/&gt;&lt;top val=&quot;30&quot;/&gt;&lt;width val=&quot;649&quot;/&gt;&lt;height val=&quot;62&quot;/&gt;&lt;hasText val=&quot;1&quot;/&gt;&lt;/Image&gt;&lt;/ThreeDShapeInfo&gt;"/>
</p:tagLst>
</file>

<file path=ppt/tags/tag1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1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7&quot;/&gt;&lt;lineCharCount val=&quot;49&quot;/&gt;&lt;lineCharCount val=&quot;1&quot;/&gt;&lt;lineCharCount val=&quot;6&quot;/&gt;&lt;lineCharCount val=&quot;1&quot;/&gt;&lt;lineCharCount val=&quot;22&quot;/&gt;&lt;lineCharCount val=&quot;1&quot;/&gt;&lt;lineCharCount val=&quot;41&quot;/&gt;&lt;lineCharCount val=&quot;1&quot;/&gt;&lt;lineCharCount val=&quot;33&quot;/&gt;&lt;lineCharCount val=&quot;1&quot;/&gt;&lt;lineCharCount val=&quot;43&quot;/&gt;&lt;lineCharCount val=&quot;1&quot;/&gt;&lt;lineCharCount val=&quot;18&quot;/&gt;&lt;lineCharCount val=&quot;1&quot;/&gt;&lt;lineCharCount val=&quot;16&quot;/&gt;&lt;lineCharCount val=&quot;1&quot;/&gt;&lt;lineCharCount val=&quot;16&quot;/&gt;&lt;/TableIndex&gt;&lt;/ShapeTextInfo&gt;"/>
</p:tagLst>
</file>

<file path=ppt/tags/tag1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PRESENTER_SHAPEINFO" val="&lt;ThreeDShapeInfo&gt;&lt;uuid val=&quot;{DDDF65D4-D3C0-4C16-8277-F636919F65FD}&quot;/&gt;&lt;isInvalidForFieldText val=&quot;0&quot;/&gt;&lt;Image&gt;&lt;filename val=&quot;C:\Users\SAU\Documents\My Adobe Presentations\Hafta 1\data\asimages\{DDDF65D4-D3C0-4C16-8277-F636919F65FD}_7.png&quot;/&gt;&lt;left val=&quot;36&quot;/&gt;&lt;top val=&quot;30&quot;/&gt;&lt;width val=&quot;649&quot;/&gt;&lt;height val=&quot;62&quot;/&gt;&lt;hasText val=&quot;1&quot;/&gt;&lt;/Image&gt;&lt;/ThreeDShapeInfo&gt;"/>
</p:tagLst>
</file>

<file path=ppt/tags/tag1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1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7&quot;/&gt;&lt;lineCharCount val=&quot;49&quot;/&gt;&lt;lineCharCount val=&quot;1&quot;/&gt;&lt;lineCharCount val=&quot;6&quot;/&gt;&lt;lineCharCount val=&quot;1&quot;/&gt;&lt;lineCharCount val=&quot;22&quot;/&gt;&lt;lineCharCount val=&quot;1&quot;/&gt;&lt;lineCharCount val=&quot;41&quot;/&gt;&lt;lineCharCount val=&quot;1&quot;/&gt;&lt;lineCharCount val=&quot;33&quot;/&gt;&lt;lineCharCount val=&quot;1&quot;/&gt;&lt;lineCharCount val=&quot;43&quot;/&gt;&lt;lineCharCount val=&quot;1&quot;/&gt;&lt;lineCharCount val=&quot;18&quot;/&gt;&lt;lineCharCount val=&quot;1&quot;/&gt;&lt;lineCharCount val=&quot;16&quot;/&gt;&lt;lineCharCount val=&quot;1&quot;/&gt;&lt;lineCharCount val=&quot;16&quot;/&gt;&lt;/TableIndex&gt;&lt;/ShapeTextInfo&gt;"/>
</p:tagLst>
</file>

<file path=ppt/tags/tag1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PRESENTER_SHAPEINFO" val="&lt;ThreeDShapeInfo&gt;&lt;uuid val=&quot;{DDDF65D4-D3C0-4C16-8277-F636919F65FD}&quot;/&gt;&lt;isInvalidForFieldText val=&quot;0&quot;/&gt;&lt;Image&gt;&lt;filename val=&quot;C:\Users\SAU\Documents\My Adobe Presentations\Hafta 1\data\asimages\{DDDF65D4-D3C0-4C16-8277-F636919F65FD}_7.png&quot;/&gt;&lt;left val=&quot;36&quot;/&gt;&lt;top val=&quot;30&quot;/&gt;&lt;width val=&quot;649&quot;/&gt;&lt;height val=&quot;62&quot;/&gt;&lt;hasText val=&quot;1&quot;/&gt;&lt;/Image&gt;&lt;/ThreeDShapeInfo&gt;"/>
</p:tagLst>
</file>

<file path=ppt/tags/tag1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7&quot;/&gt;&lt;lineCharCount val=&quot;49&quot;/&gt;&lt;lineCharCount val=&quot;1&quot;/&gt;&lt;lineCharCount val=&quot;6&quot;/&gt;&lt;lineCharCount val=&quot;1&quot;/&gt;&lt;lineCharCount val=&quot;22&quot;/&gt;&lt;lineCharCount val=&quot;1&quot;/&gt;&lt;lineCharCount val=&quot;41&quot;/&gt;&lt;lineCharCount val=&quot;1&quot;/&gt;&lt;lineCharCount val=&quot;33&quot;/&gt;&lt;lineCharCount val=&quot;1&quot;/&gt;&lt;lineCharCount val=&quot;43&quot;/&gt;&lt;lineCharCount val=&quot;1&quot;/&gt;&lt;lineCharCount val=&quot;18&quot;/&gt;&lt;lineCharCount val=&quot;1&quot;/&gt;&lt;lineCharCount val=&quot;16&quot;/&gt;&lt;lineCharCount val=&quot;1&quot;/&gt;&lt;lineCharCount val=&quot;16&quot;/&gt;&lt;/TableIndex&gt;&lt;/ShapeTextInfo&gt;"/>
</p:tagLst>
</file>

<file path=ppt/tags/tag1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PRESENTER_SHAPEINFO" val="&lt;ThreeDShapeInfo&gt;&lt;uuid val=&quot;{DDDF65D4-D3C0-4C16-8277-F636919F65FD}&quot;/&gt;&lt;isInvalidForFieldText val=&quot;0&quot;/&gt;&lt;Image&gt;&lt;filename val=&quot;C:\Users\SAU\Documents\My Adobe Presentations\Hafta 1\data\asimages\{DDDF65D4-D3C0-4C16-8277-F636919F65FD}_7.png&quot;/&gt;&lt;left val=&quot;36&quot;/&gt;&lt;top val=&quot;30&quot;/&gt;&lt;width val=&quot;649&quot;/&gt;&lt;height val=&quot;62&quot;/&gt;&lt;hasText val=&quot;1&quot;/&gt;&lt;/Image&gt;&lt;/ThreeDShapeInfo&gt;"/>
</p:tagLst>
</file>

<file path=ppt/tags/tag1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1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7&quot;/&gt;&lt;lineCharCount val=&quot;49&quot;/&gt;&lt;lineCharCount val=&quot;1&quot;/&gt;&lt;lineCharCount val=&quot;6&quot;/&gt;&lt;lineCharCount val=&quot;1&quot;/&gt;&lt;lineCharCount val=&quot;22&quot;/&gt;&lt;lineCharCount val=&quot;1&quot;/&gt;&lt;lineCharCount val=&quot;41&quot;/&gt;&lt;lineCharCount val=&quot;1&quot;/&gt;&lt;lineCharCount val=&quot;33&quot;/&gt;&lt;lineCharCount val=&quot;1&quot;/&gt;&lt;lineCharCount val=&quot;43&quot;/&gt;&lt;lineCharCount val=&quot;1&quot;/&gt;&lt;lineCharCount val=&quot;18&quot;/&gt;&lt;lineCharCount val=&quot;1&quot;/&gt;&lt;lineCharCount val=&quot;16&quot;/&gt;&lt;lineCharCount val=&quot;1&quot;/&gt;&lt;lineCharCount val=&quot;16&quot;/&gt;&lt;/TableIndex&gt;&lt;/ShapeTextInfo&gt;"/>
</p:tagLst>
</file>

<file path=ppt/tags/tag1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PRESENTER_SHAPEINFO" val="&lt;ThreeDShapeInfo&gt;&lt;uuid val=&quot;{DDDF65D4-D3C0-4C16-8277-F636919F65FD}&quot;/&gt;&lt;isInvalidForFieldText val=&quot;0&quot;/&gt;&lt;Image&gt;&lt;filename val=&quot;C:\Users\SAU\Documents\My Adobe Presentations\Hafta 1\data\asimages\{DDDF65D4-D3C0-4C16-8277-F636919F65FD}_7.png&quot;/&gt;&lt;left val=&quot;36&quot;/&gt;&lt;top val=&quot;30&quot;/&gt;&lt;width val=&quot;649&quot;/&gt;&lt;height val=&quot;62&quot;/&gt;&lt;hasText val=&quot;1&quot;/&gt;&lt;/Image&gt;&lt;/ThreeDShapeInfo&gt;"/>
</p:tagLst>
</file>

<file path=ppt/tags/tag1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1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7&quot;/&gt;&lt;lineCharCount val=&quot;49&quot;/&gt;&lt;lineCharCount val=&quot;1&quot;/&gt;&lt;lineCharCount val=&quot;6&quot;/&gt;&lt;lineCharCount val=&quot;1&quot;/&gt;&lt;lineCharCount val=&quot;22&quot;/&gt;&lt;lineCharCount val=&quot;1&quot;/&gt;&lt;lineCharCount val=&quot;41&quot;/&gt;&lt;lineCharCount val=&quot;1&quot;/&gt;&lt;lineCharCount val=&quot;33&quot;/&gt;&lt;lineCharCount val=&quot;1&quot;/&gt;&lt;lineCharCount val=&quot;43&quot;/&gt;&lt;lineCharCount val=&quot;1&quot;/&gt;&lt;lineCharCount val=&quot;18&quot;/&gt;&lt;lineCharCount val=&quot;1&quot;/&gt;&lt;lineCharCount val=&quot;16&quot;/&gt;&lt;lineCharCount val=&quot;1&quot;/&gt;&lt;lineCharCount val=&quot;16&quot;/&gt;&lt;/TableIndex&gt;&lt;/ShapeTextInfo&gt;"/>
</p:tagLst>
</file>

<file path=ppt/tags/tag1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PRESENTER_SHAPEINFO" val="&lt;ThreeDShapeInfo&gt;&lt;uuid val=&quot;{DDDF65D4-D3C0-4C16-8277-F636919F65FD}&quot;/&gt;&lt;isInvalidForFieldText val=&quot;0&quot;/&gt;&lt;Image&gt;&lt;filename val=&quot;C:\Users\SAU\Documents\My Adobe Presentations\Hafta 1\data\asimages\{DDDF65D4-D3C0-4C16-8277-F636919F65FD}_7.png&quot;/&gt;&lt;left val=&quot;36&quot;/&gt;&lt;top val=&quot;30&quot;/&gt;&lt;width val=&quot;649&quot;/&gt;&lt;height val=&quot;62&quot;/&gt;&lt;hasText val=&quot;1&quot;/&gt;&lt;/Image&gt;&lt;/ThreeDShapeInfo&gt;"/>
</p:tagLst>
</file>

<file path=ppt/tags/tag1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1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7&quot;/&gt;&lt;lineCharCount val=&quot;49&quot;/&gt;&lt;lineCharCount val=&quot;1&quot;/&gt;&lt;lineCharCount val=&quot;6&quot;/&gt;&lt;lineCharCount val=&quot;1&quot;/&gt;&lt;lineCharCount val=&quot;22&quot;/&gt;&lt;lineCharCount val=&quot;1&quot;/&gt;&lt;lineCharCount val=&quot;41&quot;/&gt;&lt;lineCharCount val=&quot;1&quot;/&gt;&lt;lineCharCount val=&quot;33&quot;/&gt;&lt;lineCharCount val=&quot;1&quot;/&gt;&lt;lineCharCount val=&quot;43&quot;/&gt;&lt;lineCharCount val=&quot;1&quot;/&gt;&lt;lineCharCount val=&quot;18&quot;/&gt;&lt;lineCharCount val=&quot;1&quot;/&gt;&lt;lineCharCount val=&quot;16&quot;/&gt;&lt;lineCharCount val=&quot;1&quot;/&gt;&lt;lineCharCount val=&quot;16&quot;/&gt;&lt;/TableIndex&gt;&lt;/ShapeTextInfo&gt;"/>
</p:tagLst>
</file>

<file path=ppt/tags/tag1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40&quot;/&gt;&lt;lineCharCount val=&quot;8&quot;/&gt;&lt;/TableIndex&gt;&lt;/ShapeTextInfo&gt;"/>
</p:tagLst>
</file>

<file path=ppt/tags/tag1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PRESENTER_SHAPEINFO" val="&lt;ThreeDShapeInfo&gt;&lt;uuid val=&quot;{DDDF65D4-D3C0-4C16-8277-F636919F65FD}&quot;/&gt;&lt;isInvalidForFieldText val=&quot;0&quot;/&gt;&lt;Image&gt;&lt;filename val=&quot;C:\Users\SAU\Documents\My Adobe Presentations\Hafta 1\data\asimages\{DDDF65D4-D3C0-4C16-8277-F636919F65FD}_7.png&quot;/&gt;&lt;left val=&quot;36&quot;/&gt;&lt;top val=&quot;30&quot;/&gt;&lt;width val=&quot;649&quot;/&gt;&lt;height val=&quot;62&quot;/&gt;&lt;hasText val=&quot;1&quot;/&gt;&lt;/Image&gt;&lt;/ThreeDShapeInfo&gt;"/>
</p:tagLst>
</file>

<file path=ppt/tags/tag1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15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7&quot;/&gt;&lt;lineCharCount val=&quot;49&quot;/&gt;&lt;lineCharCount val=&quot;1&quot;/&gt;&lt;lineCharCount val=&quot;6&quot;/&gt;&lt;lineCharCount val=&quot;1&quot;/&gt;&lt;lineCharCount val=&quot;22&quot;/&gt;&lt;lineCharCount val=&quot;1&quot;/&gt;&lt;lineCharCount val=&quot;41&quot;/&gt;&lt;lineCharCount val=&quot;1&quot;/&gt;&lt;lineCharCount val=&quot;33&quot;/&gt;&lt;lineCharCount val=&quot;1&quot;/&gt;&lt;lineCharCount val=&quot;43&quot;/&gt;&lt;lineCharCount val=&quot;1&quot;/&gt;&lt;lineCharCount val=&quot;18&quot;/&gt;&lt;lineCharCount val=&quot;1&quot;/&gt;&lt;lineCharCount val=&quot;16&quot;/&gt;&lt;lineCharCount val=&quot;1&quot;/&gt;&lt;lineCharCount val=&quot;16&quot;/&gt;&lt;/TableIndex&gt;&lt;/ShapeTextInfo&gt;"/>
</p:tagLst>
</file>

<file path=ppt/tags/tag15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PRESENTER_SHAPEINFO" val="&lt;ThreeDShapeInfo&gt;&lt;uuid val=&quot;{DDDF65D4-D3C0-4C16-8277-F636919F65FD}&quot;/&gt;&lt;isInvalidForFieldText val=&quot;0&quot;/&gt;&lt;Image&gt;&lt;filename val=&quot;C:\Users\SAU\Documents\My Adobe Presentations\Hafta 1\data\asimages\{DDDF65D4-D3C0-4C16-8277-F636919F65FD}_7.png&quot;/&gt;&lt;left val=&quot;36&quot;/&gt;&lt;top val=&quot;30&quot;/&gt;&lt;width val=&quot;649&quot;/&gt;&lt;height val=&quot;62&quot;/&gt;&lt;hasText val=&quot;1&quot;/&gt;&lt;/Image&gt;&lt;/ThreeDShapeInfo&gt;"/>
</p:tagLst>
</file>

<file path=ppt/tags/tag15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16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7&quot;/&gt;&lt;lineCharCount val=&quot;49&quot;/&gt;&lt;lineCharCount val=&quot;1&quot;/&gt;&lt;lineCharCount val=&quot;6&quot;/&gt;&lt;lineCharCount val=&quot;1&quot;/&gt;&lt;lineCharCount val=&quot;22&quot;/&gt;&lt;lineCharCount val=&quot;1&quot;/&gt;&lt;lineCharCount val=&quot;41&quot;/&gt;&lt;lineCharCount val=&quot;1&quot;/&gt;&lt;lineCharCount val=&quot;33&quot;/&gt;&lt;lineCharCount val=&quot;1&quot;/&gt;&lt;lineCharCount val=&quot;43&quot;/&gt;&lt;lineCharCount val=&quot;1&quot;/&gt;&lt;lineCharCount val=&quot;18&quot;/&gt;&lt;lineCharCount val=&quot;1&quot;/&gt;&lt;lineCharCount val=&quot;16&quot;/&gt;&lt;lineCharCount val=&quot;1&quot;/&gt;&lt;lineCharCount val=&quot;16&quot;/&gt;&lt;/TableIndex&gt;&lt;/ShapeTextInfo&gt;"/>
</p:tagLst>
</file>

<file path=ppt/tags/tag16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6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6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6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PRESENTER_SHAPEINFO" val="&lt;ThreeDShapeInfo&gt;&lt;uuid val=&quot;{DDDF65D4-D3C0-4C16-8277-F636919F65FD}&quot;/&gt;&lt;isInvalidForFieldText val=&quot;0&quot;/&gt;&lt;Image&gt;&lt;filename val=&quot;C:\Users\SAU\Documents\My Adobe Presentations\Hafta 1\data\asimages\{DDDF65D4-D3C0-4C16-8277-F636919F65FD}_7.png&quot;/&gt;&lt;left val=&quot;36&quot;/&gt;&lt;top val=&quot;30&quot;/&gt;&lt;width val=&quot;649&quot;/&gt;&lt;height val=&quot;62&quot;/&gt;&lt;hasText val=&quot;1&quot;/&gt;&lt;/Image&gt;&lt;/ThreeDShapeInfo&gt;"/>
</p:tagLst>
</file>

<file path=ppt/tags/tag16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16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7&quot;/&gt;&lt;lineCharCount val=&quot;49&quot;/&gt;&lt;lineCharCount val=&quot;1&quot;/&gt;&lt;lineCharCount val=&quot;6&quot;/&gt;&lt;lineCharCount val=&quot;1&quot;/&gt;&lt;lineCharCount val=&quot;22&quot;/&gt;&lt;lineCharCount val=&quot;1&quot;/&gt;&lt;lineCharCount val=&quot;41&quot;/&gt;&lt;lineCharCount val=&quot;1&quot;/&gt;&lt;lineCharCount val=&quot;33&quot;/&gt;&lt;lineCharCount val=&quot;1&quot;/&gt;&lt;lineCharCount val=&quot;43&quot;/&gt;&lt;lineCharCount val=&quot;1&quot;/&gt;&lt;lineCharCount val=&quot;18&quot;/&gt;&lt;lineCharCount val=&quot;1&quot;/&gt;&lt;lineCharCount val=&quot;16&quot;/&gt;&lt;lineCharCount val=&quot;1&quot;/&gt;&lt;lineCharCount val=&quot;16&quot;/&gt;&lt;/TableIndex&gt;&lt;/ShapeTextInfo&gt;"/>
</p:tagLst>
</file>

<file path=ppt/tags/tag16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6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6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7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PRESENTER_SHAPEINFO" val="&lt;ThreeDShapeInfo&gt;&lt;uuid val=&quot;{DDDF65D4-D3C0-4C16-8277-F636919F65FD}&quot;/&gt;&lt;isInvalidForFieldText val=&quot;0&quot;/&gt;&lt;Image&gt;&lt;filename val=&quot;C:\Users\SAU\Documents\My Adobe Presentations\Hafta 1\data\asimages\{DDDF65D4-D3C0-4C16-8277-F636919F65FD}_7.png&quot;/&gt;&lt;left val=&quot;36&quot;/&gt;&lt;top val=&quot;30&quot;/&gt;&lt;width val=&quot;649&quot;/&gt;&lt;height val=&quot;62&quot;/&gt;&lt;hasText val=&quot;1&quot;/&gt;&lt;/Image&gt;&lt;/ThreeDShapeInfo&gt;"/>
</p:tagLst>
</file>

<file path=ppt/tags/tag17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17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7&quot;/&gt;&lt;lineCharCount val=&quot;49&quot;/&gt;&lt;lineCharCount val=&quot;1&quot;/&gt;&lt;lineCharCount val=&quot;6&quot;/&gt;&lt;lineCharCount val=&quot;1&quot;/&gt;&lt;lineCharCount val=&quot;22&quot;/&gt;&lt;lineCharCount val=&quot;1&quot;/&gt;&lt;lineCharCount val=&quot;41&quot;/&gt;&lt;lineCharCount val=&quot;1&quot;/&gt;&lt;lineCharCount val=&quot;33&quot;/&gt;&lt;lineCharCount val=&quot;1&quot;/&gt;&lt;lineCharCount val=&quot;43&quot;/&gt;&lt;lineCharCount val=&quot;1&quot;/&gt;&lt;lineCharCount val=&quot;18&quot;/&gt;&lt;lineCharCount val=&quot;1&quot;/&gt;&lt;lineCharCount val=&quot;16&quot;/&gt;&lt;lineCharCount val=&quot;1&quot;/&gt;&lt;lineCharCount val=&quot;16&quot;/&gt;&lt;/TableIndex&gt;&lt;/ShapeTextInfo&gt;"/>
</p:tagLst>
</file>

<file path=ppt/tags/tag17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7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7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7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 name="PRESENTER_SHAPEINFO" val="&lt;ThreeDShapeInfo&gt;&lt;uuid val=&quot;{923E13D3-BFBC-4DE4-A1DA-82AF94D0B99D}&quot;/&gt;&lt;isInvalidForFieldText val=&quot;0&quot;/&gt;&lt;Image&gt;&lt;filename val=&quot;C:\Users\SAU\Documents\My Adobe Presentations\Hafta 1\data\asimages\{923E13D3-BFBC-4DE4-A1DA-82AF94D0B99D}_2.png&quot;/&gt;&lt;left val=&quot;36&quot;/&gt;&lt;top val=&quot;30&quot;/&gt;&lt;width val=&quot;649&quot;/&gt;&lt;height val=&quot;62&quot;/&gt;&lt;hasText val=&quot;1&quot;/&gt;&lt;/Image&gt;&lt;/ThreeDShapeInfo&gt;"/>
</p:tagLst>
</file>

<file path=ppt/tags/tag17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17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6&quot;/&gt;&lt;lineCharCount val=&quot;27&quot;/&gt;&lt;lineCharCount val=&quot;3&quot;/&gt;&lt;lineCharCount val=&quot;72&quot;/&gt;&lt;lineCharCount val=&quot;2&quot;/&gt;&lt;lineCharCount val=&quot;73&quot;/&gt;&lt;lineCharCount val=&quot;67&quot;/&gt;&lt;lineCharCount val=&quot;77&quot;/&gt;&lt;lineCharCount val=&quot;36&quot;/&gt;&lt;lineCharCount val=&quot;2&quot;/&gt;&lt;lineCharCount val=&quot;20&quot;/&gt;&lt;lineCharCount val=&quot;2&quot;/&gt;&lt;lineCharCount val=&quot;61&quot;/&gt;&lt;lineCharCount val=&quot;1&quot;/&gt;&lt;lineCharCount val=&quot;91&quot;/&gt;&lt;lineCharCount val=&quot;93&quot;/&gt;&lt;lineCharCount val=&quot;31&quot;/&gt;&lt;/TableIndex&gt;&lt;/ShapeTextInfo&gt;"/>
</p:tagLst>
</file>

<file path=ppt/tags/tag17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8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8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8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 name="PRESENTER_SHAPEINFO" val="&lt;ThreeDShapeInfo&gt;&lt;uuid val=&quot;{923E13D3-BFBC-4DE4-A1DA-82AF94D0B99D}&quot;/&gt;&lt;isInvalidForFieldText val=&quot;0&quot;/&gt;&lt;Image&gt;&lt;filename val=&quot;C:\Users\SAU\Documents\My Adobe Presentations\Hafta 1\data\asimages\{923E13D3-BFBC-4DE4-A1DA-82AF94D0B99D}_2.png&quot;/&gt;&lt;left val=&quot;36&quot;/&gt;&lt;top val=&quot;30&quot;/&gt;&lt;width val=&quot;649&quot;/&gt;&lt;height val=&quot;62&quot;/&gt;&lt;hasText val=&quot;1&quot;/&gt;&lt;/Image&gt;&lt;/ThreeDShapeInfo&gt;"/>
</p:tagLst>
</file>

<file path=ppt/tags/tag18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18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6&quot;/&gt;&lt;lineCharCount val=&quot;27&quot;/&gt;&lt;lineCharCount val=&quot;3&quot;/&gt;&lt;lineCharCount val=&quot;72&quot;/&gt;&lt;lineCharCount val=&quot;2&quot;/&gt;&lt;lineCharCount val=&quot;73&quot;/&gt;&lt;lineCharCount val=&quot;67&quot;/&gt;&lt;lineCharCount val=&quot;77&quot;/&gt;&lt;lineCharCount val=&quot;36&quot;/&gt;&lt;lineCharCount val=&quot;2&quot;/&gt;&lt;lineCharCount val=&quot;20&quot;/&gt;&lt;lineCharCount val=&quot;2&quot;/&gt;&lt;lineCharCount val=&quot;61&quot;/&gt;&lt;lineCharCount val=&quot;1&quot;/&gt;&lt;lineCharCount val=&quot;91&quot;/&gt;&lt;lineCharCount val=&quot;93&quot;/&gt;&lt;lineCharCount val=&quot;31&quot;/&gt;&lt;/TableIndex&gt;&lt;/ShapeTextInfo&gt;"/>
</p:tagLst>
</file>

<file path=ppt/tags/tag18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8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8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8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8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8&quot;/&gt;&lt;/TableIndex&gt;&lt;/ShapeTextInfo&gt;"/>
</p:tagLst>
</file>

<file path=ppt/tags/tag19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2&quot;/&gt;&lt;/TableIndex&gt;&lt;/ShapeTextInfo&gt;"/>
</p:tagLst>
</file>

<file path=ppt/tags/tag19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 name="PRESENTER_SHAPEINFO" val="&lt;ThreeDShapeInfo&gt;&lt;uuid val=&quot;{923E13D3-BFBC-4DE4-A1DA-82AF94D0B99D}&quot;/&gt;&lt;isInvalidForFieldText val=&quot;0&quot;/&gt;&lt;Image&gt;&lt;filename val=&quot;C:\Users\SAU\Documents\My Adobe Presentations\Hafta 1\data\asimages\{923E13D3-BFBC-4DE4-A1DA-82AF94D0B99D}_2.png&quot;/&gt;&lt;left val=&quot;36&quot;/&gt;&lt;top val=&quot;30&quot;/&gt;&lt;width val=&quot;649&quot;/&gt;&lt;height val=&quot;62&quot;/&gt;&lt;hasText val=&quot;1&quot;/&gt;&lt;/Image&gt;&lt;/ThreeDShapeInfo&gt;"/>
</p:tagLst>
</file>

<file path=ppt/tags/tag19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19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6&quot;/&gt;&lt;lineCharCount val=&quot;27&quot;/&gt;&lt;lineCharCount val=&quot;3&quot;/&gt;&lt;lineCharCount val=&quot;72&quot;/&gt;&lt;lineCharCount val=&quot;2&quot;/&gt;&lt;lineCharCount val=&quot;73&quot;/&gt;&lt;lineCharCount val=&quot;67&quot;/&gt;&lt;lineCharCount val=&quot;77&quot;/&gt;&lt;lineCharCount val=&quot;36&quot;/&gt;&lt;lineCharCount val=&quot;2&quot;/&gt;&lt;lineCharCount val=&quot;20&quot;/&gt;&lt;lineCharCount val=&quot;2&quot;/&gt;&lt;lineCharCount val=&quot;61&quot;/&gt;&lt;lineCharCount val=&quot;1&quot;/&gt;&lt;lineCharCount val=&quot;91&quot;/&gt;&lt;lineCharCount val=&quot;93&quot;/&gt;&lt;lineCharCount val=&quot;31&quot;/&gt;&lt;/TableIndex&gt;&lt;/ShapeTextInfo&gt;"/>
</p:tagLst>
</file>

<file path=ppt/tags/tag19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9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9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9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 name="PRESENTER_SHAPEINFO" val="&lt;ThreeDShapeInfo&gt;&lt;uuid val=&quot;{B8728612-1F17-40AB-B10A-E0F96EF673F5}&quot;/&gt;&lt;isInvalidForFieldText val=&quot;0&quot;/&gt;&lt;Image&gt;&lt;filename val=&quot;C:\Users\SAU\Documents\My Adobe Presentations\Hafta 1\data\asimages\{B8728612-1F17-40AB-B10A-E0F96EF673F5}_3.png&quot;/&gt;&lt;left val=&quot;36&quot;/&gt;&lt;top val=&quot;30&quot;/&gt;&lt;width val=&quot;649&quot;/&gt;&lt;height val=&quot;62&quot;/&gt;&lt;hasText val=&quot;1&quot;/&gt;&lt;/Image&gt;&lt;/ThreeDShapeInfo&gt;"/>
</p:tagLst>
</file>

<file path=ppt/tags/tag19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19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5&quot;/&gt;&lt;lineCharCount val=&quot;87&quot;/&gt;&lt;lineCharCount val=&quot;29&quot;/&gt;&lt;lineCharCount val=&quot;1&quot;/&gt;&lt;lineCharCount val=&quot;16&quot;/&gt;&lt;lineCharCount val=&quot;6&quot;/&gt;&lt;lineCharCount val=&quot;63&quot;/&gt;&lt;lineCharCount val=&quot;1&quot;/&gt;&lt;lineCharCount val=&quot;50&quot;/&gt;&lt;lineCharCount val=&quot;1&quot;/&gt;&lt;lineCharCount val=&quot;81&quot;/&gt;&lt;lineCharCount val=&quot;21&quot;/&gt;&lt;lineCharCount val=&quot;1&quot;/&gt;&lt;lineCharCount val=&quot;63&quot;/&gt;&lt;lineCharCount val=&quot;1&quot;/&gt;&lt;lineCharCount val=&quot;61&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1&quot;/&gt;&lt;/TableIndex&gt;&lt;/ShapeTextInfo&gt;"/>
</p:tagLst>
</file>

<file path=ppt/tags/tag20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0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0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0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PRESENTER_SHAPEINFO" val="&lt;ThreeDShapeInfo&gt;&lt;uuid val=&quot;{DDDF65D4-D3C0-4C16-8277-F636919F65FD}&quot;/&gt;&lt;isInvalidForFieldText val=&quot;0&quot;/&gt;&lt;Image&gt;&lt;filename val=&quot;C:\Users\SAU\Documents\My Adobe Presentations\Hafta 1\data\asimages\{DDDF65D4-D3C0-4C16-8277-F636919F65FD}_7.png&quot;/&gt;&lt;left val=&quot;36&quot;/&gt;&lt;top val=&quot;30&quot;/&gt;&lt;width val=&quot;649&quot;/&gt;&lt;height val=&quot;62&quot;/&gt;&lt;hasText val=&quot;1&quot;/&gt;&lt;/Image&gt;&lt;/ThreeDShapeInfo&gt;"/>
</p:tagLst>
</file>

<file path=ppt/tags/tag20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20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7&quot;/&gt;&lt;lineCharCount val=&quot;49&quot;/&gt;&lt;lineCharCount val=&quot;1&quot;/&gt;&lt;lineCharCount val=&quot;6&quot;/&gt;&lt;lineCharCount val=&quot;1&quot;/&gt;&lt;lineCharCount val=&quot;22&quot;/&gt;&lt;lineCharCount val=&quot;1&quot;/&gt;&lt;lineCharCount val=&quot;41&quot;/&gt;&lt;lineCharCount val=&quot;1&quot;/&gt;&lt;lineCharCount val=&quot;33&quot;/&gt;&lt;lineCharCount val=&quot;1&quot;/&gt;&lt;lineCharCount val=&quot;43&quot;/&gt;&lt;lineCharCount val=&quot;1&quot;/&gt;&lt;lineCharCount val=&quot;18&quot;/&gt;&lt;lineCharCount val=&quot;1&quot;/&gt;&lt;lineCharCount val=&quot;16&quot;/&gt;&lt;lineCharCount val=&quot;1&quot;/&gt;&lt;lineCharCount val=&quot;16&quot;/&gt;&lt;/TableIndex&gt;&lt;/ShapeTextInfo&gt;"/>
</p:tagLst>
</file>

<file path=ppt/tags/tag20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0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0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0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PRESENTER_SHAPEINFO" val="&lt;ThreeDShapeInfo&gt;&lt;uuid val=&quot;{DDDF65D4-D3C0-4C16-8277-F636919F65FD}&quot;/&gt;&lt;isInvalidForFieldText val=&quot;0&quot;/&gt;&lt;Image&gt;&lt;filename val=&quot;C:\Users\SAU\Documents\My Adobe Presentations\Hafta 1\data\asimages\{DDDF65D4-D3C0-4C16-8277-F636919F65FD}_7.png&quot;/&gt;&lt;left val=&quot;36&quot;/&gt;&lt;top val=&quot;30&quot;/&gt;&lt;width val=&quot;649&quot;/&gt;&lt;height val=&quot;62&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7&quot;/&gt;&lt;lineCharCount val=&quot;13&quot;/&gt;&lt;lineCharCount val=&quot;13&quot;/&gt;&lt;lineCharCount val=&quot;15&quot;/&gt;&lt;lineCharCount val=&quot;13&quot;/&gt;&lt;/TableIndex&gt;&lt;/ShapeTextInfo&gt;"/>
</p:tagLst>
</file>

<file path=ppt/tags/tag2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2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7&quot;/&gt;&lt;lineCharCount val=&quot;49&quot;/&gt;&lt;lineCharCount val=&quot;1&quot;/&gt;&lt;lineCharCount val=&quot;6&quot;/&gt;&lt;lineCharCount val=&quot;1&quot;/&gt;&lt;lineCharCount val=&quot;22&quot;/&gt;&lt;lineCharCount val=&quot;1&quot;/&gt;&lt;lineCharCount val=&quot;41&quot;/&gt;&lt;lineCharCount val=&quot;1&quot;/&gt;&lt;lineCharCount val=&quot;33&quot;/&gt;&lt;lineCharCount val=&quot;1&quot;/&gt;&lt;lineCharCount val=&quot;43&quot;/&gt;&lt;lineCharCount val=&quot;1&quot;/&gt;&lt;lineCharCount val=&quot;18&quot;/&gt;&lt;lineCharCount val=&quot;1&quot;/&gt;&lt;lineCharCount val=&quot;16&quot;/&gt;&lt;lineCharCount val=&quot;1&quot;/&gt;&lt;lineCharCount val=&quot;16&quot;/&gt;&lt;/TableIndex&gt;&lt;/ShapeTextInfo&gt;"/>
</p:tagLst>
</file>

<file path=ppt/tags/tag2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PRESENTER_SHAPEINFO" val="&lt;ThreeDShapeInfo&gt;&lt;uuid val=&quot;{DDDF65D4-D3C0-4C16-8277-F636919F65FD}&quot;/&gt;&lt;isInvalidForFieldText val=&quot;0&quot;/&gt;&lt;Image&gt;&lt;filename val=&quot;C:\Users\SAU\Documents\My Adobe Presentations\Hafta 1\data\asimages\{DDDF65D4-D3C0-4C16-8277-F636919F65FD}_7.png&quot;/&gt;&lt;left val=&quot;36&quot;/&gt;&lt;top val=&quot;30&quot;/&gt;&lt;width val=&quot;649&quot;/&gt;&lt;height val=&quot;62&quot;/&gt;&lt;hasText val=&quot;1&quot;/&gt;&lt;/Image&gt;&lt;/ThreeDShapeInfo&gt;"/>
</p:tagLst>
</file>

<file path=ppt/tags/tag2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2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7&quot;/&gt;&lt;lineCharCount val=&quot;49&quot;/&gt;&lt;lineCharCount val=&quot;1&quot;/&gt;&lt;lineCharCount val=&quot;6&quot;/&gt;&lt;lineCharCount val=&quot;1&quot;/&gt;&lt;lineCharCount val=&quot;22&quot;/&gt;&lt;lineCharCount val=&quot;1&quot;/&gt;&lt;lineCharCount val=&quot;41&quot;/&gt;&lt;lineCharCount val=&quot;1&quot;/&gt;&lt;lineCharCount val=&quot;33&quot;/&gt;&lt;lineCharCount val=&quot;1&quot;/&gt;&lt;lineCharCount val=&quot;43&quot;/&gt;&lt;lineCharCount val=&quot;1&quot;/&gt;&lt;lineCharCount val=&quot;18&quot;/&gt;&lt;lineCharCount val=&quot;1&quot;/&gt;&lt;lineCharCount val=&quot;16&quot;/&gt;&lt;lineCharCount val=&quot;1&quot;/&gt;&lt;lineCharCount val=&quot;16&quot;/&gt;&lt;/TableIndex&gt;&lt;/ShapeTextInfo&gt;"/>
</p:tagLst>
</file>

<file path=ppt/tags/tag2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2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PRESENTER_SHAPEINFO" val="&lt;ThreeDShapeInfo&gt;&lt;uuid val=&quot;{DDDF65D4-D3C0-4C16-8277-F636919F65FD}&quot;/&gt;&lt;isInvalidForFieldText val=&quot;0&quot;/&gt;&lt;Image&gt;&lt;filename val=&quot;C:\Users\SAU\Documents\My Adobe Presentations\Hafta 1\data\asimages\{DDDF65D4-D3C0-4C16-8277-F636919F65FD}_7.png&quot;/&gt;&lt;left val=&quot;36&quot;/&gt;&lt;top val=&quot;30&quot;/&gt;&lt;width val=&quot;649&quot;/&gt;&lt;height val=&quot;62&quot;/&gt;&lt;hasText val=&quot;1&quot;/&gt;&lt;/Image&gt;&lt;/ThreeDShapeInfo&gt;"/>
</p:tagLst>
</file>

<file path=ppt/tags/tag2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2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7&quot;/&gt;&lt;lineCharCount val=&quot;49&quot;/&gt;&lt;lineCharCount val=&quot;1&quot;/&gt;&lt;lineCharCount val=&quot;6&quot;/&gt;&lt;lineCharCount val=&quot;1&quot;/&gt;&lt;lineCharCount val=&quot;22&quot;/&gt;&lt;lineCharCount val=&quot;1&quot;/&gt;&lt;lineCharCount val=&quot;41&quot;/&gt;&lt;lineCharCount val=&quot;1&quot;/&gt;&lt;lineCharCount val=&quot;33&quot;/&gt;&lt;lineCharCount val=&quot;1&quot;/&gt;&lt;lineCharCount val=&quot;43&quot;/&gt;&lt;lineCharCount val=&quot;1&quot;/&gt;&lt;lineCharCount val=&quot;18&quot;/&gt;&lt;lineCharCount val=&quot;1&quot;/&gt;&lt;lineCharCount val=&quot;16&quot;/&gt;&lt;lineCharCount val=&quot;1&quot;/&gt;&lt;lineCharCount val=&quot;16&quot;/&gt;&lt;/TableIndex&gt;&lt;/ShapeTextInfo&gt;"/>
</p:tagLst>
</file>

<file path=ppt/tags/tag2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PRESENTER_SHAPEINFO" val="&lt;ThreeDShapeInfo&gt;&lt;uuid val=&quot;{DDDF65D4-D3C0-4C16-8277-F636919F65FD}&quot;/&gt;&lt;isInvalidForFieldText val=&quot;0&quot;/&gt;&lt;Image&gt;&lt;filename val=&quot;C:\Users\SAU\Documents\My Adobe Presentations\Hafta 1\data\asimages\{DDDF65D4-D3C0-4C16-8277-F636919F65FD}_7.png&quot;/&gt;&lt;left val=&quot;36&quot;/&gt;&lt;top val=&quot;30&quot;/&gt;&lt;width val=&quot;649&quot;/&gt;&lt;height val=&quot;62&quot;/&gt;&lt;hasText val=&quot;1&quot;/&gt;&lt;/Image&gt;&lt;/ThreeDShapeInfo&gt;"/>
</p:tagLst>
</file>

<file path=ppt/tags/tag2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2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7&quot;/&gt;&lt;lineCharCount val=&quot;49&quot;/&gt;&lt;lineCharCount val=&quot;1&quot;/&gt;&lt;lineCharCount val=&quot;6&quot;/&gt;&lt;lineCharCount val=&quot;1&quot;/&gt;&lt;lineCharCount val=&quot;22&quot;/&gt;&lt;lineCharCount val=&quot;1&quot;/&gt;&lt;lineCharCount val=&quot;41&quot;/&gt;&lt;lineCharCount val=&quot;1&quot;/&gt;&lt;lineCharCount val=&quot;33&quot;/&gt;&lt;lineCharCount val=&quot;1&quot;/&gt;&lt;lineCharCount val=&quot;43&quot;/&gt;&lt;lineCharCount val=&quot;1&quot;/&gt;&lt;lineCharCount val=&quot;18&quot;/&gt;&lt;lineCharCount val=&quot;1&quot;/&gt;&lt;lineCharCount val=&quot;16&quot;/&gt;&lt;lineCharCount val=&quot;1&quot;/&gt;&lt;lineCharCount val=&quot;16&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PRESENTER_SHAPEINFO" val="&lt;ThreeDShapeInfo&gt;&lt;uuid val=&quot;{DDDF65D4-D3C0-4C16-8277-F636919F65FD}&quot;/&gt;&lt;isInvalidForFieldText val=&quot;0&quot;/&gt;&lt;Image&gt;&lt;filename val=&quot;C:\Users\SAU\Documents\My Adobe Presentations\Hafta 1\data\asimages\{DDDF65D4-D3C0-4C16-8277-F636919F65FD}_7.png&quot;/&gt;&lt;left val=&quot;36&quot;/&gt;&lt;top val=&quot;30&quot;/&gt;&lt;width val=&quot;649&quot;/&gt;&lt;height val=&quot;62&quot;/&gt;&lt;hasText val=&quot;1&quot;/&gt;&lt;/Image&gt;&lt;/ThreeDShapeInfo&gt;"/>
</p:tagLst>
</file>

<file path=ppt/tags/tag2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2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7&quot;/&gt;&lt;lineCharCount val=&quot;49&quot;/&gt;&lt;lineCharCount val=&quot;1&quot;/&gt;&lt;lineCharCount val=&quot;6&quot;/&gt;&lt;lineCharCount val=&quot;1&quot;/&gt;&lt;lineCharCount val=&quot;22&quot;/&gt;&lt;lineCharCount val=&quot;1&quot;/&gt;&lt;lineCharCount val=&quot;41&quot;/&gt;&lt;lineCharCount val=&quot;1&quot;/&gt;&lt;lineCharCount val=&quot;33&quot;/&gt;&lt;lineCharCount val=&quot;1&quot;/&gt;&lt;lineCharCount val=&quot;43&quot;/&gt;&lt;lineCharCount val=&quot;1&quot;/&gt;&lt;lineCharCount val=&quot;18&quot;/&gt;&lt;lineCharCount val=&quot;1&quot;/&gt;&lt;lineCharCount val=&quot;16&quot;/&gt;&lt;lineCharCount val=&quot;1&quot;/&gt;&lt;lineCharCount val=&quot;16&quot;/&gt;&lt;/TableIndex&gt;&lt;/ShapeTextInfo&gt;"/>
</p:tagLst>
</file>

<file path=ppt/tags/tag2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42&quot;/&gt;&lt;lineCharCount val=&quot;36&quot;/&gt;&lt;/TableIndex&gt;&lt;/ShapeTextInfo&gt;"/>
  <p:tag name="PRESENTER_SHAPEINFO" val="&lt;ThreeDShapeInfo&gt;&lt;uuid val=&quot;{29023F11-7453-465E-BDBF-348F1F14443B}&quot;/&gt;&lt;isInvalidForFieldText val=&quot;0&quot;/&gt;&lt;Image&gt;&lt;filename val=&quot;C:\Users\SAU\Documents\My Adobe Presentations\Hafta 1\data\asimages\{29023F11-7453-465E-BDBF-348F1F14443B}_13.png&quot;/&gt;&lt;left val=&quot;36&quot;/&gt;&lt;top val=&quot;30&quot;/&gt;&lt;width val=&quot;649&quot;/&gt;&lt;height val=&quot;97&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Lst>
</file>

<file path=ppt/tags/tag2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5&quot;/&gt;&lt;lineCharCount val=&quot;45&quot;/&gt;&lt;lineCharCount val=&quot;1&quot;/&gt;&lt;lineCharCount val=&quot;15&quot;/&gt;&lt;lineCharCount val=&quot;1&quot;/&gt;&lt;lineCharCount val=&quot;15&quot;/&gt;&lt;lineCharCount val=&quot;1&quot;/&gt;&lt;lineCharCount val=&quot;18&quot;/&gt;&lt;lineCharCount val=&quot;1&quot;/&gt;&lt;lineCharCount val=&quot;25&quot;/&gt;&lt;lineCharCount val=&quot;1&quot;/&gt;&lt;lineCharCount val=&quot;16&quot;/&gt;&lt;lineCharCount val=&quot;1&quot;/&gt;&lt;lineCharCount val=&quot;20&quot;/&gt;&lt;lineCharCount val=&quot;1&quot;/&gt;&lt;lineCharCount val=&quot;15&quot;/&gt;&lt;/TableIndex&gt;&lt;/ShapeTextInfo&gt;"/>
</p:tagLst>
</file>

<file path=ppt/tags/tag2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42&quot;/&gt;&lt;lineCharCount val=&quot;36&quot;/&gt;&lt;/TableIndex&gt;&lt;/ShapeTextInfo&gt;"/>
  <p:tag name="PRESENTER_SHAPEINFO" val="&lt;ThreeDShapeInfo&gt;&lt;uuid val=&quot;{29023F11-7453-465E-BDBF-348F1F14443B}&quot;/&gt;&lt;isInvalidForFieldText val=&quot;0&quot;/&gt;&lt;Image&gt;&lt;filename val=&quot;C:\Users\SAU\Documents\My Adobe Presentations\Hafta 1\data\asimages\{29023F11-7453-465E-BDBF-348F1F14443B}_13.png&quot;/&gt;&lt;left val=&quot;36&quot;/&gt;&lt;top val=&quot;30&quot;/&gt;&lt;width val=&quot;649&quot;/&gt;&lt;height val=&quot;97&quot;/&gt;&lt;hasText val=&quot;1&quot;/&gt;&lt;/Image&gt;&lt;/ThreeDShapeInfo&gt;"/>
</p:tagLst>
</file>

<file path=ppt/tags/tag2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Lst>
</file>

<file path=ppt/tags/tag2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5&quot;/&gt;&lt;lineCharCount val=&quot;45&quot;/&gt;&lt;lineCharCount val=&quot;1&quot;/&gt;&lt;lineCharCount val=&quot;15&quot;/&gt;&lt;lineCharCount val=&quot;1&quot;/&gt;&lt;lineCharCount val=&quot;15&quot;/&gt;&lt;lineCharCount val=&quot;1&quot;/&gt;&lt;lineCharCount val=&quot;18&quot;/&gt;&lt;lineCharCount val=&quot;1&quot;/&gt;&lt;lineCharCount val=&quot;25&quot;/&gt;&lt;lineCharCount val=&quot;1&quot;/&gt;&lt;lineCharCount val=&quot;16&quot;/&gt;&lt;lineCharCount val=&quot;1&quot;/&gt;&lt;lineCharCount val=&quot;20&quot;/&gt;&lt;lineCharCount val=&quot;1&quot;/&gt;&lt;lineCharCount val=&quot;15&quot;/&gt;&lt;/TableIndex&gt;&lt;/ShapeTextInfo&gt;"/>
</p:tagLst>
</file>

<file path=ppt/tags/tag2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1&quot;/&gt;&lt;/TableIndex&gt;&lt;/ShapeTextInfo&gt;"/>
</p:tagLst>
</file>

<file path=ppt/tags/tag2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42&quot;/&gt;&lt;lineCharCount val=&quot;36&quot;/&gt;&lt;/TableIndex&gt;&lt;/ShapeTextInfo&gt;"/>
  <p:tag name="PRESENTER_SHAPEINFO" val="&lt;ThreeDShapeInfo&gt;&lt;uuid val=&quot;{29023F11-7453-465E-BDBF-348F1F14443B}&quot;/&gt;&lt;isInvalidForFieldText val=&quot;0&quot;/&gt;&lt;Image&gt;&lt;filename val=&quot;C:\Users\SAU\Documents\My Adobe Presentations\Hafta 1\data\asimages\{29023F11-7453-465E-BDBF-348F1F14443B}_13.png&quot;/&gt;&lt;left val=&quot;36&quot;/&gt;&lt;top val=&quot;30&quot;/&gt;&lt;width val=&quot;649&quot;/&gt;&lt;height val=&quot;97&quot;/&gt;&lt;hasText val=&quot;1&quot;/&gt;&lt;/Image&gt;&lt;/ThreeDShapeInfo&gt;"/>
</p:tagLst>
</file>

<file path=ppt/tags/tag2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Lst>
</file>

<file path=ppt/tags/tag2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5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5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5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42&quot;/&gt;&lt;lineCharCount val=&quot;36&quot;/&gt;&lt;/TableIndex&gt;&lt;/ShapeTextInfo&gt;"/>
  <p:tag name="PRESENTER_SHAPEINFO" val="&lt;ThreeDShapeInfo&gt;&lt;uuid val=&quot;{29023F11-7453-465E-BDBF-348F1F14443B}&quot;/&gt;&lt;isInvalidForFieldText val=&quot;0&quot;/&gt;&lt;Image&gt;&lt;filename val=&quot;C:\Users\SAU\Documents\My Adobe Presentations\Hafta 1\data\asimages\{29023F11-7453-465E-BDBF-348F1F14443B}_13.png&quot;/&gt;&lt;left val=&quot;36&quot;/&gt;&lt;top val=&quot;30&quot;/&gt;&lt;width val=&quot;649&quot;/&gt;&lt;height val=&quot;97&quot;/&gt;&lt;hasText val=&quot;1&quot;/&gt;&lt;/Image&gt;&lt;/ThreeDShapeInfo&gt;"/>
</p:tagLst>
</file>

<file path=ppt/tags/tag25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Lst>
</file>

<file path=ppt/tags/tag25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5&quot;/&gt;&lt;lineCharCount val=&quot;45&quot;/&gt;&lt;lineCharCount val=&quot;1&quot;/&gt;&lt;lineCharCount val=&quot;15&quot;/&gt;&lt;lineCharCount val=&quot;1&quot;/&gt;&lt;lineCharCount val=&quot;15&quot;/&gt;&lt;lineCharCount val=&quot;1&quot;/&gt;&lt;lineCharCount val=&quot;18&quot;/&gt;&lt;lineCharCount val=&quot;1&quot;/&gt;&lt;lineCharCount val=&quot;25&quot;/&gt;&lt;lineCharCount val=&quot;1&quot;/&gt;&lt;lineCharCount val=&quot;16&quot;/&gt;&lt;lineCharCount val=&quot;1&quot;/&gt;&lt;lineCharCount val=&quot;20&quot;/&gt;&lt;lineCharCount val=&quot;1&quot;/&gt;&lt;lineCharCount val=&quot;15&quot;/&gt;&lt;/TableIndex&gt;&lt;/ShapeTextInfo&gt;"/>
</p:tagLst>
</file>

<file path=ppt/tags/tag25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7&quot;/&gt;&lt;lineCharCount val=&quot;13&quot;/&gt;&lt;lineCharCount val=&quot;13&quot;/&gt;&lt;lineCharCount val=&quot;15&quot;/&gt;&lt;lineCharCount val=&quot;13&quot;/&gt;&lt;/TableIndex&gt;&lt;/ShapeTextInfo&gt;"/>
</p:tagLst>
</file>

<file path=ppt/tags/tag26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6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6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6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0&quot;/&gt;&lt;/TableIndex&gt;&lt;/ShapeTextInfo&gt;"/>
</p:tagLst>
</file>

<file path=ppt/tags/tag26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8&quot;/&gt;&lt;lineCharCount val=&quot;30&quot;/&gt;&lt;/TableIndex&gt;&lt;/ShapeTextInfo&gt;"/>
  <p:tag name="PRESENTER_SHAPEINFO" val="&lt;ThreeDShapeInfo&gt;&lt;uuid val=&quot;{F2967036-4E5B-4359-AD1A-67AD5610D966}&quot;/&gt;&lt;isInvalidForFieldText val=&quot;0&quot;/&gt;&lt;Image&gt;&lt;filename val=&quot;C:\Users\SAU\Documents\My Adobe Presentations\Hafta 1\data\asimages\{F2967036-4E5B-4359-AD1A-67AD5610D966}_1.png&quot;/&gt;&lt;left val=&quot;-21&quot;/&gt;&lt;top val=&quot;162&quot;/&gt;&lt;width val=&quot;700&quot;/&gt;&lt;height val=&quot;156&quot;/&gt;&lt;hasText val=&quot;1&quot;/&gt;&lt;/Image&gt;&lt;/ThreeDShapeInfo&gt;"/>
</p:tagLst>
</file>

<file path=ppt/tags/tag26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6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2&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0&quot;/&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8&quot;/&gt;&lt;lineCharCount val=&quot;30&quot;/&gt;&lt;/TableIndex&gt;&lt;/ShapeTextInfo&gt;"/>
  <p:tag name="PRESENTER_SHAPEINFO" val="&lt;ThreeDShapeInfo&gt;&lt;uuid val=&quot;{F2967036-4E5B-4359-AD1A-67AD5610D966}&quot;/&gt;&lt;isInvalidForFieldText val=&quot;0&quot;/&gt;&lt;Image&gt;&lt;filename val=&quot;C:\Users\SAU\Documents\My Adobe Presentations\Hafta 1\data\asimages\{F2967036-4E5B-4359-AD1A-67AD5610D966}_1.png&quot;/&gt;&lt;left val=&quot;-21&quot;/&gt;&lt;top val=&quot;162&quot;/&gt;&lt;width val=&quot;700&quot;/&gt;&lt;height val=&quot;156&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2&quot;/&gt;&lt;/TableIndex&gt;&lt;/ShapeText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2&quot;/&gt;&lt;/TableIndex&gt;&lt;/ShapeText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 name="PRESENTER_SHAPEINFO" val="&lt;ThreeDShapeInfo&gt;&lt;uuid val=&quot;{923E13D3-BFBC-4DE4-A1DA-82AF94D0B99D}&quot;/&gt;&lt;isInvalidForFieldText val=&quot;0&quot;/&gt;&lt;Image&gt;&lt;filename val=&quot;C:\Users\SAU\Documents\My Adobe Presentations\Hafta 1\data\asimages\{923E13D3-BFBC-4DE4-A1DA-82AF94D0B99D}_2.png&quot;/&gt;&lt;left val=&quot;36&quot;/&gt;&lt;top val=&quot;30&quot;/&gt;&lt;width val=&quot;649&quot;/&gt;&lt;height val=&quot;62&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6&quot;/&gt;&lt;lineCharCount val=&quot;27&quot;/&gt;&lt;lineCharCount val=&quot;3&quot;/&gt;&lt;lineCharCount val=&quot;72&quot;/&gt;&lt;lineCharCount val=&quot;2&quot;/&gt;&lt;lineCharCount val=&quot;73&quot;/&gt;&lt;lineCharCount val=&quot;67&quot;/&gt;&lt;lineCharCount val=&quot;77&quot;/&gt;&lt;lineCharCount val=&quot;36&quot;/&gt;&lt;lineCharCount val=&quot;2&quot;/&gt;&lt;lineCharCount val=&quot;20&quot;/&gt;&lt;lineCharCount val=&quot;2&quot;/&gt;&lt;lineCharCount val=&quot;61&quot;/&gt;&lt;lineCharCount val=&quot;1&quot;/&gt;&lt;lineCharCount val=&quot;91&quot;/&gt;&lt;lineCharCount val=&quot;93&quot;/&gt;&lt;lineCharCount val=&quot;31&quot;/&gt;&lt;/TableIndex&gt;&lt;/ShapeText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 name="PRESENTER_SHAPEINFO" val="&lt;ThreeDShapeInfo&gt;&lt;uuid val=&quot;{923E13D3-BFBC-4DE4-A1DA-82AF94D0B99D}&quot;/&gt;&lt;isInvalidForFieldText val=&quot;0&quot;/&gt;&lt;Image&gt;&lt;filename val=&quot;C:\Users\SAU\Documents\My Adobe Presentations\Hafta 1\data\asimages\{923E13D3-BFBC-4DE4-A1DA-82AF94D0B99D}_2.png&quot;/&gt;&lt;left val=&quot;36&quot;/&gt;&lt;top val=&quot;30&quot;/&gt;&lt;width val=&quot;649&quot;/&gt;&lt;height val=&quot;62&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6&quot;/&gt;&lt;lineCharCount val=&quot;27&quot;/&gt;&lt;lineCharCount val=&quot;3&quot;/&gt;&lt;lineCharCount val=&quot;72&quot;/&gt;&lt;lineCharCount val=&quot;2&quot;/&gt;&lt;lineCharCount val=&quot;73&quot;/&gt;&lt;lineCharCount val=&quot;67&quot;/&gt;&lt;lineCharCount val=&quot;77&quot;/&gt;&lt;lineCharCount val=&quot;36&quot;/&gt;&lt;lineCharCount val=&quot;2&quot;/&gt;&lt;lineCharCount val=&quot;20&quot;/&gt;&lt;lineCharCount val=&quot;2&quot;/&gt;&lt;lineCharCount val=&quot;61&quot;/&gt;&lt;lineCharCount val=&quot;1&quot;/&gt;&lt;lineCharCount val=&quot;91&quot;/&gt;&lt;lineCharCount val=&quot;93&quot;/&gt;&lt;lineCharCount val=&quot;31&quot;/&gt;&lt;/TableIndex&gt;&lt;/ShapeText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 name="PRESENTER_SHAPEINFO" val="&lt;ThreeDShapeInfo&gt;&lt;uuid val=&quot;{923E13D3-BFBC-4DE4-A1DA-82AF94D0B99D}&quot;/&gt;&lt;isInvalidForFieldText val=&quot;0&quot;/&gt;&lt;Image&gt;&lt;filename val=&quot;C:\Users\SAU\Documents\My Adobe Presentations\Hafta 1\data\asimages\{923E13D3-BFBC-4DE4-A1DA-82AF94D0B99D}_2.png&quot;/&gt;&lt;left val=&quot;36&quot;/&gt;&lt;top val=&quot;30&quot;/&gt;&lt;width val=&quot;649&quot;/&gt;&lt;height val=&quot;62&quot;/&gt;&lt;hasText val=&quot;1&quot;/&gt;&lt;/Image&gt;&lt;/ThreeDShapeInfo&gt;"/>
</p:tagLst>
</file>

<file path=ppt/tags/tag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6&quot;/&gt;&lt;lineCharCount val=&quot;27&quot;/&gt;&lt;lineCharCount val=&quot;3&quot;/&gt;&lt;lineCharCount val=&quot;72&quot;/&gt;&lt;lineCharCount val=&quot;2&quot;/&gt;&lt;lineCharCount val=&quot;73&quot;/&gt;&lt;lineCharCount val=&quot;67&quot;/&gt;&lt;lineCharCount val=&quot;77&quot;/&gt;&lt;lineCharCount val=&quot;36&quot;/&gt;&lt;lineCharCount val=&quot;2&quot;/&gt;&lt;lineCharCount val=&quot;20&quot;/&gt;&lt;lineCharCount val=&quot;2&quot;/&gt;&lt;lineCharCount val=&quot;61&quot;/&gt;&lt;lineCharCount val=&quot;1&quot;/&gt;&lt;lineCharCount val=&quot;91&quot;/&gt;&lt;lineCharCount val=&quot;93&quot;/&gt;&lt;lineCharCount val=&quot;31&quot;/&gt;&lt;/TableIndex&gt;&lt;/ShapeTextInfo&gt;"/>
</p:tagLst>
</file>

<file path=ppt/tags/tag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 name="PRESENTER_SHAPEINFO" val="&lt;ThreeDShapeInfo&gt;&lt;uuid val=&quot;{B8728612-1F17-40AB-B10A-E0F96EF673F5}&quot;/&gt;&lt;isInvalidForFieldText val=&quot;0&quot;/&gt;&lt;Image&gt;&lt;filename val=&quot;C:\Users\SAU\Documents\My Adobe Presentations\Hafta 1\data\asimages\{B8728612-1F17-40AB-B10A-E0F96EF673F5}_3.png&quot;/&gt;&lt;left val=&quot;36&quot;/&gt;&lt;top val=&quot;30&quot;/&gt;&lt;width val=&quot;649&quot;/&gt;&lt;height val=&quot;62&quot;/&gt;&lt;hasText val=&quot;1&quot;/&gt;&lt;/Image&gt;&lt;/ThreeDShapeInfo&gt;"/>
</p:tagLst>
</file>

<file path=ppt/tags/tag5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5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5&quot;/&gt;&lt;lineCharCount val=&quot;87&quot;/&gt;&lt;lineCharCount val=&quot;29&quot;/&gt;&lt;lineCharCount val=&quot;1&quot;/&gt;&lt;lineCharCount val=&quot;16&quot;/&gt;&lt;lineCharCount val=&quot;6&quot;/&gt;&lt;lineCharCount val=&quot;63&quot;/&gt;&lt;lineCharCount val=&quot;1&quot;/&gt;&lt;lineCharCount val=&quot;50&quot;/&gt;&lt;lineCharCount val=&quot;1&quot;/&gt;&lt;lineCharCount val=&quot;81&quot;/&gt;&lt;lineCharCount val=&quot;21&quot;/&gt;&lt;lineCharCount val=&quot;1&quot;/&gt;&lt;lineCharCount val=&quot;63&quot;/&gt;&lt;lineCharCount val=&quot;1&quot;/&gt;&lt;lineCharCount val=&quot;61&quot;/&gt;&lt;/TableIndex&gt;&lt;/ShapeTextInfo&gt;"/>
</p:tagLst>
</file>

<file path=ppt/tags/tag5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8&quot;/&gt;&lt;/TableIndex&gt;&lt;/ShapeTextInfo&gt;"/>
</p:tagLst>
</file>

<file path=ppt/tags/tag6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 name="PRESENTER_SHAPEINFO" val="&lt;ThreeDShapeInfo&gt;&lt;uuid val=&quot;{2C9CB776-6EB8-4073-AEAA-652910DDDE59}&quot;/&gt;&lt;isInvalidForFieldText val=&quot;0&quot;/&gt;&lt;Image&gt;&lt;filename val=&quot;C:\Users\SAU\Documents\My Adobe Presentations\Hafta 1\data\asimages\{2C9CB776-6EB8-4073-AEAA-652910DDDE59}_4.png&quot;/&gt;&lt;left val=&quot;36&quot;/&gt;&lt;top val=&quot;30&quot;/&gt;&lt;width val=&quot;649&quot;/&gt;&lt;height val=&quot;62&quot;/&gt;&lt;hasText val=&quot;1&quot;/&gt;&lt;/Image&gt;&lt;/ThreeDShapeInfo&gt;"/>
</p:tagLst>
</file>

<file path=ppt/tags/tag6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6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3&quot;/&gt;&lt;lineCharCount val=&quot;93&quot;/&gt;&lt;lineCharCount val=&quot;28&quot;/&gt;&lt;lineCharCount val=&quot;1&quot;/&gt;&lt;lineCharCount val=&quot;14&quot;/&gt;&lt;lineCharCount val=&quot;33&quot;/&gt;&lt;lineCharCount val=&quot;27&quot;/&gt;&lt;lineCharCount val=&quot;25&quot;/&gt;&lt;lineCharCount val=&quot;18&quot;/&gt;&lt;lineCharCount val=&quot;28&quot;/&gt;&lt;lineCharCount val=&quot;38&quot;/&gt;&lt;lineCharCount val=&quot;32&quot;/&gt;&lt;lineCharCount val=&quot;1&quot;/&gt;&lt;lineCharCount val=&quot;4&quot;/&gt;&lt;/TableIndex&gt;&lt;/ShapeTextInfo&gt;"/>
</p:tagLst>
</file>

<file path=ppt/tags/tag6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 name="PRESENTER_SHAPEINFO" val="&lt;ThreeDShapeInfo&gt;&lt;uuid val=&quot;{2C9CB776-6EB8-4073-AEAA-652910DDDE59}&quot;/&gt;&lt;isInvalidForFieldText val=&quot;0&quot;/&gt;&lt;Image&gt;&lt;filename val=&quot;C:\Users\SAU\Documents\My Adobe Presentations\Hafta 1\data\asimages\{2C9CB776-6EB8-4073-AEAA-652910DDDE59}_4.png&quot;/&gt;&lt;left val=&quot;36&quot;/&gt;&lt;top val=&quot;30&quot;/&gt;&lt;width val=&quot;649&quot;/&gt;&lt;height val=&quot;62&quot;/&gt;&lt;hasText val=&quot;1&quot;/&gt;&lt;/Image&gt;&lt;/ThreeDShapeInfo&gt;"/>
</p:tagLst>
</file>

<file path=ppt/tags/tag6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7&quot;/&gt;&lt;lineCharCount val=&quot;13&quot;/&gt;&lt;lineCharCount val=&quot;13&quot;/&gt;&lt;lineCharCount val=&quot;15&quot;/&gt;&lt;lineCharCount val=&quot;13&quot;/&gt;&lt;/TableIndex&gt;&lt;/ShapeTextInfo&gt;"/>
</p:tagLst>
</file>

<file path=ppt/tags/tag7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3&quot;/&gt;&lt;lineCharCount val=&quot;93&quot;/&gt;&lt;lineCharCount val=&quot;28&quot;/&gt;&lt;lineCharCount val=&quot;1&quot;/&gt;&lt;lineCharCount val=&quot;14&quot;/&gt;&lt;lineCharCount val=&quot;33&quot;/&gt;&lt;lineCharCount val=&quot;27&quot;/&gt;&lt;lineCharCount val=&quot;25&quot;/&gt;&lt;lineCharCount val=&quot;18&quot;/&gt;&lt;lineCharCount val=&quot;28&quot;/&gt;&lt;lineCharCount val=&quot;38&quot;/&gt;&lt;lineCharCount val=&quot;32&quot;/&gt;&lt;lineCharCount val=&quot;1&quot;/&gt;&lt;lineCharCount val=&quot;4&quot;/&gt;&lt;/TableIndex&gt;&lt;/ShapeTextInfo&gt;"/>
</p:tagLst>
</file>

<file path=ppt/tags/tag7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 name="PRESENTER_SHAPEINFO" val="&lt;ThreeDShapeInfo&gt;&lt;uuid val=&quot;{2C9CB776-6EB8-4073-AEAA-652910DDDE59}&quot;/&gt;&lt;isInvalidForFieldText val=&quot;0&quot;/&gt;&lt;Image&gt;&lt;filename val=&quot;C:\Users\SAU\Documents\My Adobe Presentations\Hafta 1\data\asimages\{2C9CB776-6EB8-4073-AEAA-652910DDDE59}_4.png&quot;/&gt;&lt;left val=&quot;36&quot;/&gt;&lt;top val=&quot;30&quot;/&gt;&lt;width val=&quot;649&quot;/&gt;&lt;height val=&quot;62&quot;/&gt;&lt;hasText val=&quot;1&quot;/&gt;&lt;/Image&gt;&lt;/ThreeDShapeInfo&gt;"/>
</p:tagLst>
</file>

<file path=ppt/tags/tag7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7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3&quot;/&gt;&lt;lineCharCount val=&quot;93&quot;/&gt;&lt;lineCharCount val=&quot;28&quot;/&gt;&lt;lineCharCount val=&quot;1&quot;/&gt;&lt;lineCharCount val=&quot;14&quot;/&gt;&lt;lineCharCount val=&quot;33&quot;/&gt;&lt;lineCharCount val=&quot;27&quot;/&gt;&lt;lineCharCount val=&quot;25&quot;/&gt;&lt;lineCharCount val=&quot;18&quot;/&gt;&lt;lineCharCount val=&quot;28&quot;/&gt;&lt;lineCharCount val=&quot;38&quot;/&gt;&lt;lineCharCount val=&quot;32&quot;/&gt;&lt;lineCharCount val=&quot;1&quot;/&gt;&lt;lineCharCount val=&quot;4&quot;/&gt;&lt;/TableIndex&gt;&lt;/ShapeTextInfo&gt;"/>
</p:tagLst>
</file>

<file path=ppt/tags/tag7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8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PRESENTER_SHAPEINFO" val="&lt;ThreeDShapeInfo&gt;&lt;uuid val=&quot;{DDDF65D4-D3C0-4C16-8277-F636919F65FD}&quot;/&gt;&lt;isInvalidForFieldText val=&quot;0&quot;/&gt;&lt;Image&gt;&lt;filename val=&quot;C:\Users\SAU\Documents\My Adobe Presentations\Hafta 1\data\asimages\{DDDF65D4-D3C0-4C16-8277-F636919F65FD}_7.png&quot;/&gt;&lt;left val=&quot;36&quot;/&gt;&lt;top val=&quot;30&quot;/&gt;&lt;width val=&quot;649&quot;/&gt;&lt;height val=&quot;62&quot;/&gt;&lt;hasText val=&quot;1&quot;/&gt;&lt;/Image&gt;&lt;/ThreeDShapeInfo&gt;"/>
</p:tagLst>
</file>

<file path=ppt/tags/tag8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8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7&quot;/&gt;&lt;lineCharCount val=&quot;49&quot;/&gt;&lt;lineCharCount val=&quot;1&quot;/&gt;&lt;lineCharCount val=&quot;6&quot;/&gt;&lt;lineCharCount val=&quot;1&quot;/&gt;&lt;lineCharCount val=&quot;22&quot;/&gt;&lt;lineCharCount val=&quot;1&quot;/&gt;&lt;lineCharCount val=&quot;41&quot;/&gt;&lt;lineCharCount val=&quot;1&quot;/&gt;&lt;lineCharCount val=&quot;33&quot;/&gt;&lt;lineCharCount val=&quot;1&quot;/&gt;&lt;lineCharCount val=&quot;43&quot;/&gt;&lt;lineCharCount val=&quot;1&quot;/&gt;&lt;lineCharCount val=&quot;18&quot;/&gt;&lt;lineCharCount val=&quot;1&quot;/&gt;&lt;lineCharCount val=&quot;16&quot;/&gt;&lt;lineCharCount val=&quot;1&quot;/&gt;&lt;lineCharCount val=&quot;16&quot;/&gt;&lt;/TableIndex&gt;&lt;/ShapeTextInfo&gt;"/>
</p:tagLst>
</file>

<file path=ppt/tags/tag8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PRESENTER_SHAPEINFO" val="&lt;ThreeDShapeInfo&gt;&lt;uuid val=&quot;{E6790E60-B162-447B-AF3F-30EDB7627396}&quot;/&gt;&lt;isInvalidForFieldText val=&quot;0&quot;/&gt;&lt;Image&gt;&lt;filename val=&quot;C:\Users\SAU\Documents\My Adobe Presentations\Hafta 1\data\asimages\{E6790E60-B162-447B-AF3F-30EDB7627396}_6.png&quot;/&gt;&lt;left val=&quot;36&quot;/&gt;&lt;top val=&quot;30&quot;/&gt;&lt;width val=&quot;649&quot;/&gt;&lt;height val=&quot;62&quot;/&gt;&lt;hasText val=&quot;1&quot;/&gt;&lt;/Image&gt;&lt;/ThreeDShapeInfo&gt;"/>
</p:tagLst>
</file>

<file path=ppt/tags/tag8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8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8&quot;/&gt;&lt;lineCharCount val=&quot;60&quot;/&gt;&lt;lineCharCount val=&quot;1&quot;/&gt;&lt;lineCharCount val=&quot;80&quot;/&gt;&lt;lineCharCount val=&quot;26&quot;/&gt;&lt;lineCharCount val=&quot;52&quot;/&gt;&lt;lineCharCount val=&quot;68&quot;/&gt;&lt;lineCharCount val=&quot;92&quot;/&gt;&lt;lineCharCount val=&quot;79&quot;/&gt;&lt;lineCharCount val=&quot;77&quot;/&gt;&lt;lineCharCount val=&quot;93&quot;/&gt;&lt;lineCharCount val=&quot;16&quot;/&gt;&lt;lineCharCount val=&quot;92&quot;/&gt;&lt;lineCharCount val=&quot;15&quot;/&gt;&lt;lineCharCount val=&quot;85&quot;/&gt;&lt;lineCharCount val=&quot;90&quot;/&gt;&lt;lineCharCount val=&quot;58&quot;/&gt;&lt;lineCharCount val=&quot;82&quot;/&gt;&lt;lineCharCount val=&quot;74&quot;/&gt;&lt;/TableIndex&gt;&lt;/ShapeTextInfo&gt;"/>
</p:tagLst>
</file>

<file path=ppt/tags/tag8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PRESENTER_SHAPEINFO" val="&lt;ThreeDShapeInfo&gt;&lt;uuid val=&quot;{DDDF65D4-D3C0-4C16-8277-F636919F65FD}&quot;/&gt;&lt;isInvalidForFieldText val=&quot;0&quot;/&gt;&lt;Image&gt;&lt;filename val=&quot;C:\Users\SAU\Documents\My Adobe Presentations\Hafta 1\data\asimages\{DDDF65D4-D3C0-4C16-8277-F636919F65FD}_7.png&quot;/&gt;&lt;left val=&quot;36&quot;/&gt;&lt;top val=&quot;30&quot;/&gt;&lt;width val=&quot;649&quot;/&gt;&lt;height val=&quot;62&quot;/&gt;&lt;hasText val=&quot;1&quot;/&gt;&lt;/Image&gt;&lt;/ThreeDShapeInfo&gt;"/>
</p:tagLst>
</file>

<file path=ppt/tags/tag9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9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7&quot;/&gt;&lt;lineCharCount val=&quot;49&quot;/&gt;&lt;lineCharCount val=&quot;1&quot;/&gt;&lt;lineCharCount val=&quot;6&quot;/&gt;&lt;lineCharCount val=&quot;1&quot;/&gt;&lt;lineCharCount val=&quot;22&quot;/&gt;&lt;lineCharCount val=&quot;1&quot;/&gt;&lt;lineCharCount val=&quot;41&quot;/&gt;&lt;lineCharCount val=&quot;1&quot;/&gt;&lt;lineCharCount val=&quot;33&quot;/&gt;&lt;lineCharCount val=&quot;1&quot;/&gt;&lt;lineCharCount val=&quot;43&quot;/&gt;&lt;lineCharCount val=&quot;1&quot;/&gt;&lt;lineCharCount val=&quot;18&quot;/&gt;&lt;lineCharCount val=&quot;1&quot;/&gt;&lt;lineCharCount val=&quot;16&quot;/&gt;&lt;lineCharCount val=&quot;1&quot;/&gt;&lt;lineCharCount val=&quot;16&quot;/&gt;&lt;/TableIndex&gt;&lt;/ShapeTextInfo&gt;"/>
</p:tagLst>
</file>

<file path=ppt/tags/tag9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PRESENTER_SHAPEINFO" val="&lt;ThreeDShapeInfo&gt;&lt;uuid val=&quot;{DDDF65D4-D3C0-4C16-8277-F636919F65FD}&quot;/&gt;&lt;isInvalidForFieldText val=&quot;0&quot;/&gt;&lt;Image&gt;&lt;filename val=&quot;C:\Users\SAU\Documents\My Adobe Presentations\Hafta 1\data\asimages\{DDDF65D4-D3C0-4C16-8277-F636919F65FD}_7.png&quot;/&gt;&lt;left val=&quot;36&quot;/&gt;&lt;top val=&quot;30&quot;/&gt;&lt;width val=&quot;649&quot;/&gt;&lt;height val=&quot;62&quot;/&gt;&lt;hasText val=&quot;1&quot;/&gt;&lt;/Image&gt;&lt;/ThreeDShapeInfo&gt;"/>
</p:tagLst>
</file>

<file path=ppt/tags/tag9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heme/theme1.xml><?xml version="1.0" encoding="utf-8"?>
<a:theme xmlns:a="http://schemas.openxmlformats.org/drawingml/2006/main" name="Hava Akımı">
  <a:themeElements>
    <a:clrScheme name="Hava Akımı">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Hava Akımı">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ava Akımı">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3150</TotalTime>
  <Words>4420</Words>
  <Application>Microsoft Office PowerPoint</Application>
  <PresentationFormat>Ekran Gösterisi (4:3)</PresentationFormat>
  <Paragraphs>407</Paragraphs>
  <Slides>41</Slides>
  <Notes>41</Notes>
  <HiddenSlides>0</HiddenSlides>
  <MMClips>0</MMClips>
  <ScaleCrop>false</ScaleCrop>
  <HeadingPairs>
    <vt:vector size="4" baseType="variant">
      <vt:variant>
        <vt:lpstr>Tema</vt:lpstr>
      </vt:variant>
      <vt:variant>
        <vt:i4>2</vt:i4>
      </vt:variant>
      <vt:variant>
        <vt:lpstr>Slayt Başlıkları</vt:lpstr>
      </vt:variant>
      <vt:variant>
        <vt:i4>41</vt:i4>
      </vt:variant>
    </vt:vector>
  </HeadingPairs>
  <TitlesOfParts>
    <vt:vector size="43" baseType="lpstr">
      <vt:lpstr>Hava Akımı</vt:lpstr>
      <vt:lpstr>Ofis Teması</vt:lpstr>
      <vt:lpstr>İŞ SÖZLEŞMELERİNİN FESHİ  VE  İŞE İADE DAVASI  </vt:lpstr>
      <vt:lpstr>BİRİNCİ BÖLÜM</vt:lpstr>
      <vt:lpstr>GENEL OLARAK İŞ SÖZLEŞMESİNİN FESİH HALLERİ</vt:lpstr>
      <vt:lpstr>İŞVEREN TARAFINDAN FESH HALLERİ</vt:lpstr>
      <vt:lpstr>«FESHİN SON ÇARE» İLKESİ</vt:lpstr>
      <vt:lpstr>SÜRELİ (BİLDİRİMLİ) FESİH VE GEÇERLİ NEDEN </vt:lpstr>
      <vt:lpstr>FESİHTE GEÇERLİ NEDEN SAYILMAYAN HALLER</vt:lpstr>
      <vt:lpstr>İHBAR ÖNELİ</vt:lpstr>
      <vt:lpstr>İHBAR TAZMİNATI</vt:lpstr>
      <vt:lpstr>YENİ İŞ ARAMA İZNİ</vt:lpstr>
      <vt:lpstr>SÜRESİZ (DERHAL) FESİH</vt:lpstr>
      <vt:lpstr>İŞVERENİN HAKLI NEDENLE DERHAL FESİH HAKKI</vt:lpstr>
      <vt:lpstr>İŞVERENİN HAKLI NEDENLE DERHAL FESİH HAKKI</vt:lpstr>
      <vt:lpstr>İŞVERENİN HAKLI NEDENLE DERHAL FESİH HAKKI</vt:lpstr>
      <vt:lpstr>İHBAR ÖNELİNDEKİ DERHAL FESİH HAKKI</vt:lpstr>
      <vt:lpstr>TOPLU İŞTEN ÇIKARMA</vt:lpstr>
      <vt:lpstr>TOPLU İŞTEN ÇIKARMA NEDENİ</vt:lpstr>
      <vt:lpstr>TOPLU İŞTEN ÇIKARMA NEDENİ</vt:lpstr>
      <vt:lpstr>İŞYERİNİN KAPANMASINDA TOPLU İŞTEN ÇIKARMA</vt:lpstr>
      <vt:lpstr>İŞÇİ TARAFINDAN FESİH</vt:lpstr>
      <vt:lpstr>DİĞER FESİH HALLERİ</vt:lpstr>
      <vt:lpstr>İŞÇİNİN HAKLI NEDENLE DERHAL FESİH HAKKI</vt:lpstr>
      <vt:lpstr>İŞÇİNİN HAKLI NEDENLE DERHAL FESİH HAKKI</vt:lpstr>
      <vt:lpstr>ÇALIŞMA KOŞULLARINDA DEĞİŞİKLİK  VE İŞ SÖZLEŞMESİNİN FESHİ       </vt:lpstr>
      <vt:lpstr>ÇALIŞMA KOŞULLARININ, USULSÜZ OLARAK DEĞİŞTİRİLMESİNİN  SONUÇLARI  </vt:lpstr>
      <vt:lpstr>İKALE  (KARŞILIKLI ANLAŞMA İLE) SÖZLEŞMESİ</vt:lpstr>
      <vt:lpstr>BELİRLİ SÜRELİ SÖZLEŞMELERDE FESİH</vt:lpstr>
      <vt:lpstr>PowerPoint Sunusu</vt:lpstr>
      <vt:lpstr>FESHİN GEÇERLİ veya HAKLI NEDENE DAYANDIRILMASI </vt:lpstr>
      <vt:lpstr>İŞ GÜVENCESİNİN KAPSAMI </vt:lpstr>
      <vt:lpstr>İŞ GÜVENCESİ VE FESHE İTİRAZ</vt:lpstr>
      <vt:lpstr>İŞE İADE DAVASI</vt:lpstr>
      <vt:lpstr>İŞE BAŞLATMAMA TAZMİNATI VE BOŞTA GEÇEN ÜCRET</vt:lpstr>
      <vt:lpstr>İŞE BAŞLATMAMA TAZMİNATI VE BOŞTA GEÇEN ÜCRET ÖRNEK HESAPLAMA</vt:lpstr>
      <vt:lpstr>İŞE İADE DAVASI SONRASI SGK İŞLEMLERİ</vt:lpstr>
      <vt:lpstr>KÖTÜ NİYETLİ FESİH ve KÖTÜ NİYET TAZMİNATI</vt:lpstr>
      <vt:lpstr>ÇALIŞMA BELGESİ</vt:lpstr>
      <vt:lpstr>İBRANAME</vt:lpstr>
      <vt:lpstr>ÖRNEK İBRANAME</vt:lpstr>
      <vt:lpstr>YENİ İŞVERENİN SORUMLULUKLARI</vt:lpstr>
      <vt:lpstr>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zparlak</dc:creator>
  <cp:lastModifiedBy>Acer</cp:lastModifiedBy>
  <cp:revision>441</cp:revision>
  <dcterms:created xsi:type="dcterms:W3CDTF">2011-06-08T08:18:11Z</dcterms:created>
  <dcterms:modified xsi:type="dcterms:W3CDTF">2016-01-10T12:09:24Z</dcterms:modified>
</cp:coreProperties>
</file>