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heme/theme3.xml" ContentType="application/vnd.openxmlformats-officedocument.them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2.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3.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4.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5.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6.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7.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8.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9.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10.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11.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12.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notesSlides/notesSlide13.xml" ContentType="application/vnd.openxmlformats-officedocument.presentationml.notesSlide+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notesSlides/notesSlide14.xml" ContentType="application/vnd.openxmlformats-officedocument.presentationml.notesSlide+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notesSlides/notesSlide15.xml" ContentType="application/vnd.openxmlformats-officedocument.presentationml.notesSlide+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notesSlides/notesSlide16.xml" ContentType="application/vnd.openxmlformats-officedocument.presentationml.notesSlide+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notesSlides/notesSlide17.xml" ContentType="application/vnd.openxmlformats-officedocument.presentationml.notesSlide+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21"/>
  </p:notesMasterIdLst>
  <p:sldIdLst>
    <p:sldId id="256" r:id="rId3"/>
    <p:sldId id="364" r:id="rId4"/>
    <p:sldId id="398" r:id="rId5"/>
    <p:sldId id="400" r:id="rId6"/>
    <p:sldId id="399" r:id="rId7"/>
    <p:sldId id="342" r:id="rId8"/>
    <p:sldId id="340" r:id="rId9"/>
    <p:sldId id="389" r:id="rId10"/>
    <p:sldId id="318" r:id="rId11"/>
    <p:sldId id="390" r:id="rId12"/>
    <p:sldId id="391" r:id="rId13"/>
    <p:sldId id="392" r:id="rId14"/>
    <p:sldId id="393" r:id="rId15"/>
    <p:sldId id="363" r:id="rId16"/>
    <p:sldId id="394" r:id="rId17"/>
    <p:sldId id="395" r:id="rId18"/>
    <p:sldId id="396" r:id="rId19"/>
    <p:sldId id="397" r:id="rId20"/>
  </p:sldIdLst>
  <p:sldSz cx="9144000" cy="6858000" type="screen4x3"/>
  <p:notesSz cx="6858000" cy="9144000"/>
  <p:custDataLst>
    <p:tags r:id="rId22"/>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DAF0"/>
    <a:srgbClr val="124D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80" autoAdjust="0"/>
    <p:restoredTop sz="94687" autoAdjust="0"/>
  </p:normalViewPr>
  <p:slideViewPr>
    <p:cSldViewPr>
      <p:cViewPr varScale="1">
        <p:scale>
          <a:sx n="70" d="100"/>
          <a:sy n="70" d="100"/>
        </p:scale>
        <p:origin x="-126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F07403-48BF-4B87-9E20-50CC050AC631}" type="datetimeFigureOut">
              <a:rPr lang="tr-TR" smtClean="0"/>
              <a:pPr/>
              <a:t>20.09.2016</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E959F8-A2F4-45FB-B2CC-9E3810D229D2}" type="slidenum">
              <a:rPr lang="tr-TR" smtClean="0"/>
              <a:pPr/>
              <a:t>‹#›</a:t>
            </a:fld>
            <a:endParaRPr lang="tr-TR"/>
          </a:p>
        </p:txBody>
      </p:sp>
    </p:spTree>
    <p:extLst>
      <p:ext uri="{BB962C8B-B14F-4D97-AF65-F5344CB8AC3E}">
        <p14:creationId xmlns:p14="http://schemas.microsoft.com/office/powerpoint/2010/main" val="711104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a:t>
            </a:fld>
            <a:endParaRPr lang="tr-TR"/>
          </a:p>
        </p:txBody>
      </p:sp>
    </p:spTree>
    <p:extLst>
      <p:ext uri="{BB962C8B-B14F-4D97-AF65-F5344CB8AC3E}">
        <p14:creationId xmlns:p14="http://schemas.microsoft.com/office/powerpoint/2010/main" val="4039092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10</a:t>
            </a:fld>
            <a:endParaRPr lang="tr-TR"/>
          </a:p>
        </p:txBody>
      </p:sp>
    </p:spTree>
    <p:extLst>
      <p:ext uri="{BB962C8B-B14F-4D97-AF65-F5344CB8AC3E}">
        <p14:creationId xmlns:p14="http://schemas.microsoft.com/office/powerpoint/2010/main" val="3169746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11</a:t>
            </a:fld>
            <a:endParaRPr lang="tr-TR"/>
          </a:p>
        </p:txBody>
      </p:sp>
    </p:spTree>
    <p:extLst>
      <p:ext uri="{BB962C8B-B14F-4D97-AF65-F5344CB8AC3E}">
        <p14:creationId xmlns:p14="http://schemas.microsoft.com/office/powerpoint/2010/main" val="3169746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12</a:t>
            </a:fld>
            <a:endParaRPr lang="tr-TR"/>
          </a:p>
        </p:txBody>
      </p:sp>
    </p:spTree>
    <p:extLst>
      <p:ext uri="{BB962C8B-B14F-4D97-AF65-F5344CB8AC3E}">
        <p14:creationId xmlns:p14="http://schemas.microsoft.com/office/powerpoint/2010/main" val="3169746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13</a:t>
            </a:fld>
            <a:endParaRPr lang="tr-TR"/>
          </a:p>
        </p:txBody>
      </p:sp>
    </p:spTree>
    <p:extLst>
      <p:ext uri="{BB962C8B-B14F-4D97-AF65-F5344CB8AC3E}">
        <p14:creationId xmlns:p14="http://schemas.microsoft.com/office/powerpoint/2010/main" val="3169746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14</a:t>
            </a:fld>
            <a:endParaRPr lang="tr-TR"/>
          </a:p>
        </p:txBody>
      </p:sp>
    </p:spTree>
    <p:extLst>
      <p:ext uri="{BB962C8B-B14F-4D97-AF65-F5344CB8AC3E}">
        <p14:creationId xmlns:p14="http://schemas.microsoft.com/office/powerpoint/2010/main" val="2447930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15</a:t>
            </a:fld>
            <a:endParaRPr lang="tr-TR"/>
          </a:p>
        </p:txBody>
      </p:sp>
    </p:spTree>
    <p:extLst>
      <p:ext uri="{BB962C8B-B14F-4D97-AF65-F5344CB8AC3E}">
        <p14:creationId xmlns:p14="http://schemas.microsoft.com/office/powerpoint/2010/main" val="2447930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16</a:t>
            </a:fld>
            <a:endParaRPr lang="tr-TR"/>
          </a:p>
        </p:txBody>
      </p:sp>
    </p:spTree>
    <p:extLst>
      <p:ext uri="{BB962C8B-B14F-4D97-AF65-F5344CB8AC3E}">
        <p14:creationId xmlns:p14="http://schemas.microsoft.com/office/powerpoint/2010/main" val="2447930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17</a:t>
            </a:fld>
            <a:endParaRPr lang="tr-TR"/>
          </a:p>
        </p:txBody>
      </p:sp>
    </p:spTree>
    <p:extLst>
      <p:ext uri="{BB962C8B-B14F-4D97-AF65-F5344CB8AC3E}">
        <p14:creationId xmlns:p14="http://schemas.microsoft.com/office/powerpoint/2010/main" val="24479305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18</a:t>
            </a:fld>
            <a:endParaRPr lang="tr-TR"/>
          </a:p>
        </p:txBody>
      </p:sp>
    </p:spTree>
    <p:extLst>
      <p:ext uri="{BB962C8B-B14F-4D97-AF65-F5344CB8AC3E}">
        <p14:creationId xmlns:p14="http://schemas.microsoft.com/office/powerpoint/2010/main" val="2447930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2</a:t>
            </a:fld>
            <a:endParaRPr lang="tr-TR"/>
          </a:p>
        </p:txBody>
      </p:sp>
    </p:spTree>
    <p:extLst>
      <p:ext uri="{BB962C8B-B14F-4D97-AF65-F5344CB8AC3E}">
        <p14:creationId xmlns:p14="http://schemas.microsoft.com/office/powerpoint/2010/main" val="2407136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3</a:t>
            </a:fld>
            <a:endParaRPr lang="tr-TR"/>
          </a:p>
        </p:txBody>
      </p:sp>
    </p:spTree>
    <p:extLst>
      <p:ext uri="{BB962C8B-B14F-4D97-AF65-F5344CB8AC3E}">
        <p14:creationId xmlns:p14="http://schemas.microsoft.com/office/powerpoint/2010/main" val="2407136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4</a:t>
            </a:fld>
            <a:endParaRPr lang="tr-TR"/>
          </a:p>
        </p:txBody>
      </p:sp>
    </p:spTree>
    <p:extLst>
      <p:ext uri="{BB962C8B-B14F-4D97-AF65-F5344CB8AC3E}">
        <p14:creationId xmlns:p14="http://schemas.microsoft.com/office/powerpoint/2010/main" val="2407136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5</a:t>
            </a:fld>
            <a:endParaRPr lang="tr-TR"/>
          </a:p>
        </p:txBody>
      </p:sp>
    </p:spTree>
    <p:extLst>
      <p:ext uri="{BB962C8B-B14F-4D97-AF65-F5344CB8AC3E}">
        <p14:creationId xmlns:p14="http://schemas.microsoft.com/office/powerpoint/2010/main" val="2407136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6</a:t>
            </a:fld>
            <a:endParaRPr lang="tr-TR"/>
          </a:p>
        </p:txBody>
      </p:sp>
    </p:spTree>
    <p:extLst>
      <p:ext uri="{BB962C8B-B14F-4D97-AF65-F5344CB8AC3E}">
        <p14:creationId xmlns:p14="http://schemas.microsoft.com/office/powerpoint/2010/main" val="2571941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7</a:t>
            </a:fld>
            <a:endParaRPr lang="tr-TR"/>
          </a:p>
        </p:txBody>
      </p:sp>
    </p:spTree>
    <p:extLst>
      <p:ext uri="{BB962C8B-B14F-4D97-AF65-F5344CB8AC3E}">
        <p14:creationId xmlns:p14="http://schemas.microsoft.com/office/powerpoint/2010/main" val="3696232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8</a:t>
            </a:fld>
            <a:endParaRPr lang="tr-TR"/>
          </a:p>
        </p:txBody>
      </p:sp>
    </p:spTree>
    <p:extLst>
      <p:ext uri="{BB962C8B-B14F-4D97-AF65-F5344CB8AC3E}">
        <p14:creationId xmlns:p14="http://schemas.microsoft.com/office/powerpoint/2010/main" val="3696232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E959F8-A2F4-45FB-B2CC-9E3810D229D2}" type="slidenum">
              <a:rPr lang="tr-TR" smtClean="0"/>
              <a:pPr/>
              <a:t>9</a:t>
            </a:fld>
            <a:endParaRPr lang="tr-TR"/>
          </a:p>
        </p:txBody>
      </p:sp>
    </p:spTree>
    <p:extLst>
      <p:ext uri="{BB962C8B-B14F-4D97-AF65-F5344CB8AC3E}">
        <p14:creationId xmlns:p14="http://schemas.microsoft.com/office/powerpoint/2010/main" val="316974689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18.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10" Type="http://schemas.openxmlformats.org/officeDocument/2006/relationships/slideMaster" Target="../slideMasters/slideMaster1.xml"/><Relationship Id="rId4" Type="http://schemas.openxmlformats.org/officeDocument/2006/relationships/tags" Target="../tags/tag14.xml"/><Relationship Id="rId9" Type="http://schemas.openxmlformats.org/officeDocument/2006/relationships/tags" Target="../tags/tag1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slideMaster" Target="../slideMasters/slideMaster2.xml"/><Relationship Id="rId5" Type="http://schemas.openxmlformats.org/officeDocument/2006/relationships/tags" Target="../tags/tag29.xml"/><Relationship Id="rId4" Type="http://schemas.openxmlformats.org/officeDocument/2006/relationships/tags" Target="../tags/tag28.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custDataLst>
              <p:tags r:id="rId1"/>
            </p:custDataLst>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custDataLst>
              <p:tags r:id="rId2"/>
            </p:custDataLst>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custDataLst>
              <p:tags r:id="rId3"/>
            </p:custDataLst>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custDataLst>
              <p:tags r:id="rId4"/>
            </p:custDataLst>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custDataLst>
              <p:tags r:id="rId5"/>
            </p:custDataLst>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custDataLst>
              <p:tags r:id="rId6"/>
            </p:custDataLst>
          </p:nvPr>
        </p:nvSpPr>
        <p:spPr/>
        <p:txBody>
          <a:bodyPr/>
          <a:lstStyle/>
          <a:p>
            <a:fld id="{33211F5A-2E08-43CC-ADB2-AE0E31144EA2}" type="datetime1">
              <a:rPr lang="tr-TR" smtClean="0"/>
              <a:pPr/>
              <a:t>20.09.2016</a:t>
            </a:fld>
            <a:endParaRPr lang="tr-TR"/>
          </a:p>
        </p:txBody>
      </p:sp>
      <p:sp>
        <p:nvSpPr>
          <p:cNvPr id="5" name="Footer Placeholder 4"/>
          <p:cNvSpPr>
            <a:spLocks noGrp="1"/>
          </p:cNvSpPr>
          <p:nvPr>
            <p:ph type="ftr" sz="quarter" idx="11"/>
            <p:custDataLst>
              <p:tags r:id="rId7"/>
            </p:custDataLst>
          </p:nvPr>
        </p:nvSpPr>
        <p:spPr/>
        <p:txBody>
          <a:bodyPr/>
          <a:lstStyle/>
          <a:p>
            <a:endParaRPr lang="tr-TR"/>
          </a:p>
        </p:txBody>
      </p:sp>
      <p:sp>
        <p:nvSpPr>
          <p:cNvPr id="6" name="Slide Number Placeholder 5"/>
          <p:cNvSpPr>
            <a:spLocks noGrp="1"/>
          </p:cNvSpPr>
          <p:nvPr>
            <p:ph type="sldNum" sz="quarter" idx="12"/>
            <p:custDataLst>
              <p:tags r:id="rId8"/>
            </p:custDataLst>
          </p:nvPr>
        </p:nvSpPr>
        <p:spPr/>
        <p:txBody>
          <a:bodyPr/>
          <a:lstStyle/>
          <a:p>
            <a:fld id="{C1FA2219-9131-49AD-A1B5-1FFD48A79E7F}" type="slidenum">
              <a:rPr lang="tr-TR" smtClean="0"/>
              <a:pPr/>
              <a:t>‹#›</a:t>
            </a:fld>
            <a:endParaRPr lang="tr-TR"/>
          </a:p>
        </p:txBody>
      </p:sp>
      <p:sp>
        <p:nvSpPr>
          <p:cNvPr id="2" name="Title 1"/>
          <p:cNvSpPr>
            <a:spLocks noGrp="1"/>
          </p:cNvSpPr>
          <p:nvPr>
            <p:ph type="ctrTitle"/>
            <p:custDataLst>
              <p:tags r:id="rId9"/>
            </p:custDataLst>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4EC70DB-3665-4FAF-BEE4-5BD6964DBE41}" type="datetime1">
              <a:rPr lang="tr-TR" smtClean="0"/>
              <a:pPr/>
              <a:t>20.09.2016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1FA2219-9131-49AD-A1B5-1FFD48A79E7F}"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E68E074-8273-4A0D-B6A2-87AB7BAC7D23}" type="datetime1">
              <a:rPr lang="tr-TR" smtClean="0"/>
              <a:pPr/>
              <a:t>20.09.2016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1FA2219-9131-49AD-A1B5-1FFD48A79E7F}"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AF7DEBA-5971-409F-A79B-19F780977668}" type="datetime1">
              <a:rPr lang="tr-TR" smtClean="0"/>
              <a:pPr/>
              <a:t>20.09.2016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4185634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p:txBody>
          <a:bodyPr/>
          <a:lstStyle/>
          <a:p>
            <a:r>
              <a:rPr lang="tr-TR" smtClean="0"/>
              <a:t>Asıl başlık stili için tıklatın</a:t>
            </a:r>
            <a:endParaRPr lang="tr-TR"/>
          </a:p>
        </p:txBody>
      </p:sp>
      <p:sp>
        <p:nvSpPr>
          <p:cNvPr id="3" name="İçerik Yer Tutucusu 2"/>
          <p:cNvSpPr>
            <a:spLocks noGrp="1"/>
          </p:cNvSpPr>
          <p:nvPr>
            <p:ph idx="1"/>
            <p:custDataLst>
              <p:tags r:id="rId2"/>
            </p:custDataLst>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custDataLst>
              <p:tags r:id="rId3"/>
            </p:custDataLst>
          </p:nvPr>
        </p:nvSpPr>
        <p:spPr/>
        <p:txBody>
          <a:bodyPr/>
          <a:lstStyle/>
          <a:p>
            <a:fld id="{412E2A92-3D34-4C2A-BF77-419B813C51FB}" type="datetime1">
              <a:rPr lang="tr-TR" smtClean="0"/>
              <a:pPr/>
              <a:t>20.09.2016</a:t>
            </a:fld>
            <a:endParaRPr lang="tr-TR"/>
          </a:p>
        </p:txBody>
      </p:sp>
      <p:sp>
        <p:nvSpPr>
          <p:cNvPr id="5" name="Altbilgi Yer Tutucusu 4"/>
          <p:cNvSpPr>
            <a:spLocks noGrp="1"/>
          </p:cNvSpPr>
          <p:nvPr>
            <p:ph type="ftr" sz="quarter" idx="11"/>
            <p:custDataLst>
              <p:tags r:id="rId4"/>
            </p:custDataLst>
          </p:nvPr>
        </p:nvSpPr>
        <p:spPr/>
        <p:txBody>
          <a:bodyPr/>
          <a:lstStyle/>
          <a:p>
            <a:endParaRPr lang="tr-TR"/>
          </a:p>
        </p:txBody>
      </p:sp>
      <p:sp>
        <p:nvSpPr>
          <p:cNvPr id="6" name="Slayt Numarası Yer Tutucusu 5"/>
          <p:cNvSpPr>
            <a:spLocks noGrp="1"/>
          </p:cNvSpPr>
          <p:nvPr>
            <p:ph type="sldNum" sz="quarter" idx="12"/>
            <p:custDataLst>
              <p:tags r:id="rId5"/>
            </p:custDataLst>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153929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356C50D-6847-4CE8-96A0-0F64178FC928}" type="datetime1">
              <a:rPr lang="tr-TR" smtClean="0"/>
              <a:pPr/>
              <a:t>20.09.2016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457553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15D0BC6-87A8-456B-A25D-9C643A571D87}" type="datetime1">
              <a:rPr lang="tr-TR" smtClean="0"/>
              <a:pPr/>
              <a:t>20.09.2016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3781901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A8AE344-31CC-436B-808B-03C782EA0E02}" type="datetime1">
              <a:rPr lang="tr-TR" smtClean="0"/>
              <a:pPr/>
              <a:t>20.09.2016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2745902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8C5D3EB-549B-47E2-A459-895304C4B8AB}" type="datetime1">
              <a:rPr lang="tr-TR" smtClean="0"/>
              <a:pPr/>
              <a:t>20.09.2016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749751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DA1C76A-13F0-4DCE-BB0A-885A6F0195A5}" type="datetime1">
              <a:rPr lang="tr-TR" smtClean="0"/>
              <a:pPr/>
              <a:t>20.09.2016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39340224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D356B32-8E86-4D76-9AC6-1E615511D280}" type="datetime1">
              <a:rPr lang="tr-TR" smtClean="0"/>
              <a:pPr/>
              <a:t>20.09.2016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837624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FF96886-1644-4805-922F-2BDD80B5EC23}" type="datetime1">
              <a:rPr lang="tr-TR" smtClean="0"/>
              <a:pPr/>
              <a:t>20.09.2016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1FA2219-9131-49AD-A1B5-1FFD48A79E7F}" type="slidenum">
              <a:rPr lang="tr-TR" smtClean="0"/>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11BDF59-8B1D-414D-9D5F-DCDB33DB2071}" type="datetime1">
              <a:rPr lang="tr-TR" smtClean="0"/>
              <a:pPr/>
              <a:t>20.09.2016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8612450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FBEDAB1-641D-41E7-BB6B-E0C1FBCE2522}" type="datetime1">
              <a:rPr lang="tr-TR" smtClean="0"/>
              <a:pPr/>
              <a:t>20.09.2016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4291491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C63332F-F009-4965-802E-83610E9E7A41}" type="datetime1">
              <a:rPr lang="tr-TR" smtClean="0"/>
              <a:pPr/>
              <a:t>20.09.2016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FA2219-9131-49AD-A1B5-1FFD48A79E7F}" type="slidenum">
              <a:rPr lang="tr-TR" smtClean="0"/>
              <a:pPr/>
              <a:t>‹#›</a:t>
            </a:fld>
            <a:endParaRPr lang="tr-TR"/>
          </a:p>
        </p:txBody>
      </p:sp>
    </p:spTree>
    <p:extLst>
      <p:ext uri="{BB962C8B-B14F-4D97-AF65-F5344CB8AC3E}">
        <p14:creationId xmlns:p14="http://schemas.microsoft.com/office/powerpoint/2010/main" val="652536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BA02361-8417-4EAF-964E-6B3AF1721E64}" type="datetime1">
              <a:rPr lang="tr-TR" smtClean="0"/>
              <a:pPr/>
              <a:t>20.09.2016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1FA2219-9131-49AD-A1B5-1FFD48A79E7F}"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23E45B0-EA10-4B07-8566-CE20F9188C4B}" type="datetime1">
              <a:rPr lang="tr-TR" smtClean="0"/>
              <a:pPr/>
              <a:t>20.09.2016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1FA2219-9131-49AD-A1B5-1FFD48A79E7F}" type="slidenum">
              <a:rPr lang="tr-TR" smtClean="0"/>
              <a:pPr/>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0A03491-EA27-4E3B-A7B3-0119A26FB22B}" type="datetime1">
              <a:rPr lang="tr-TR" smtClean="0"/>
              <a:pPr/>
              <a:t>20.09.2016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1FA2219-9131-49AD-A1B5-1FFD48A79E7F}" type="slidenum">
              <a:rPr lang="tr-TR" smtClean="0"/>
              <a:pPr/>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E781847-CA54-4811-B1DC-01FAF672C498}" type="datetime1">
              <a:rPr lang="tr-TR" smtClean="0"/>
              <a:pPr/>
              <a:t>20.09.2016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1FA2219-9131-49AD-A1B5-1FFD48A79E7F}"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263337-47B6-4C69-84FB-6ACB4B0D9006}" type="datetime1">
              <a:rPr lang="tr-TR" smtClean="0"/>
              <a:pPr/>
              <a:t>20.09.2016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1FA2219-9131-49AD-A1B5-1FFD48A79E7F}"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21C6A0F-F9B9-46DA-8227-49B509E26861}" type="datetime1">
              <a:rPr lang="tr-TR" smtClean="0"/>
              <a:pPr/>
              <a:t>20.09.2016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1FA2219-9131-49AD-A1B5-1FFD48A79E7F}" type="slidenum">
              <a:rPr lang="tr-TR" smtClean="0"/>
              <a:pPr/>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9639F51-7D0A-41C3-861F-9485E53EC16C}" type="datetime1">
              <a:rPr lang="tr-TR" smtClean="0"/>
              <a:pPr/>
              <a:t>20.09.2016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1FA2219-9131-49AD-A1B5-1FFD48A79E7F}" type="slidenum">
              <a:rPr lang="tr-TR" smtClean="0"/>
              <a:pPr/>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21" Type="http://schemas.openxmlformats.org/officeDocument/2006/relationships/tags" Target="../tags/tag10.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20" Type="http://schemas.openxmlformats.org/officeDocument/2006/relationships/tags" Target="../tags/tag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tags" Target="../tags/tag8.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20.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tags" Target="../tags/tag24.xml"/><Relationship Id="rId2" Type="http://schemas.openxmlformats.org/officeDocument/2006/relationships/slideLayout" Target="../slideLayouts/slideLayout13.xml"/><Relationship Id="rId16" Type="http://schemas.openxmlformats.org/officeDocument/2006/relationships/tags" Target="../tags/tag2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2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custDataLst>
              <p:tags r:id="rId13"/>
            </p:custDataLst>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custDataLst>
              <p:tags r:id="rId14"/>
            </p:custDataLst>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custDataLst>
              <p:tags r:id="rId15"/>
            </p:custDataLst>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custDataLst>
              <p:tags r:id="rId16"/>
            </p:custDataLst>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custDataLst>
              <p:tags r:id="rId17"/>
            </p:custDataLst>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custDataLst>
              <p:tags r:id="rId18"/>
            </p:custDataLst>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custDataLst>
              <p:tags r:id="rId19"/>
            </p:custDataLst>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CE80751-1508-4B30-8CAE-152919EC98AB}" type="datetime1">
              <a:rPr lang="tr-TR" smtClean="0"/>
              <a:pPr/>
              <a:t>20.09.2016</a:t>
            </a:fld>
            <a:endParaRPr lang="tr-TR"/>
          </a:p>
        </p:txBody>
      </p:sp>
      <p:sp>
        <p:nvSpPr>
          <p:cNvPr id="5" name="Footer Placeholder 4"/>
          <p:cNvSpPr>
            <a:spLocks noGrp="1"/>
          </p:cNvSpPr>
          <p:nvPr>
            <p:ph type="ftr" sz="quarter" idx="3"/>
            <p:custDataLst>
              <p:tags r:id="rId20"/>
            </p:custDataLst>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custDataLst>
              <p:tags r:id="rId21"/>
            </p:custDataLst>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1FA2219-9131-49AD-A1B5-1FFD48A79E7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custDataLst>
              <p:tags r:id="rId13"/>
            </p:custDataLst>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custDataLst>
              <p:tags r:id="rId14"/>
            </p:custDataLst>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custDataLst>
              <p:tags r:id="rId15"/>
            </p:custDataLst>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BBDD0B-BAA1-4B61-9F7E-305C5CC1739C}" type="datetime1">
              <a:rPr lang="tr-TR" smtClean="0"/>
              <a:pPr/>
              <a:t>20.09.2016</a:t>
            </a:fld>
            <a:endParaRPr lang="tr-TR"/>
          </a:p>
        </p:txBody>
      </p:sp>
      <p:sp>
        <p:nvSpPr>
          <p:cNvPr id="5" name="Altbilgi Yer Tutucusu 4"/>
          <p:cNvSpPr>
            <a:spLocks noGrp="1"/>
          </p:cNvSpPr>
          <p:nvPr>
            <p:ph type="ftr" sz="quarter" idx="3"/>
            <p:custDataLst>
              <p:tags r:id="rId16"/>
            </p:custDataLst>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custDataLst>
              <p:tags r:id="rId17"/>
            </p:custDataLst>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A2219-9131-49AD-A1B5-1FFD48A79E7F}" type="slidenum">
              <a:rPr lang="tr-TR" smtClean="0"/>
              <a:pPr/>
              <a:t>‹#›</a:t>
            </a:fld>
            <a:endParaRPr lang="tr-TR"/>
          </a:p>
        </p:txBody>
      </p:sp>
    </p:spTree>
    <p:extLst>
      <p:ext uri="{BB962C8B-B14F-4D97-AF65-F5344CB8AC3E}">
        <p14:creationId xmlns:p14="http://schemas.microsoft.com/office/powerpoint/2010/main" val="37033124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2.xml"/><Relationship Id="rId7" Type="http://schemas.openxmlformats.org/officeDocument/2006/relationships/image" Target="../media/image2.jpeg"/><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image" Target="../media/image1.wmf"/><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10.xml"/><Relationship Id="rId3" Type="http://schemas.openxmlformats.org/officeDocument/2006/relationships/tags" Target="../tags/tag83.xml"/><Relationship Id="rId7" Type="http://schemas.openxmlformats.org/officeDocument/2006/relationships/slideLayout" Target="../slideLayouts/slideLayout13.xml"/><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tags" Target="../tags/tag86.xml"/><Relationship Id="rId5" Type="http://schemas.openxmlformats.org/officeDocument/2006/relationships/tags" Target="../tags/tag85.xml"/><Relationship Id="rId4" Type="http://schemas.openxmlformats.org/officeDocument/2006/relationships/tags" Target="../tags/tag84.xml"/></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11.xml"/><Relationship Id="rId3" Type="http://schemas.openxmlformats.org/officeDocument/2006/relationships/tags" Target="../tags/tag89.xml"/><Relationship Id="rId7" Type="http://schemas.openxmlformats.org/officeDocument/2006/relationships/slideLayout" Target="../slideLayouts/slideLayout13.xml"/><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tags" Target="../tags/tag92.xml"/><Relationship Id="rId5" Type="http://schemas.openxmlformats.org/officeDocument/2006/relationships/tags" Target="../tags/tag91.xml"/><Relationship Id="rId4" Type="http://schemas.openxmlformats.org/officeDocument/2006/relationships/tags" Target="../tags/tag90.xml"/></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12.xml"/><Relationship Id="rId3" Type="http://schemas.openxmlformats.org/officeDocument/2006/relationships/tags" Target="../tags/tag95.xml"/><Relationship Id="rId7" Type="http://schemas.openxmlformats.org/officeDocument/2006/relationships/slideLayout" Target="../slideLayouts/slideLayout13.xml"/><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tags" Target="../tags/tag98.xml"/><Relationship Id="rId5" Type="http://schemas.openxmlformats.org/officeDocument/2006/relationships/tags" Target="../tags/tag97.xml"/><Relationship Id="rId4" Type="http://schemas.openxmlformats.org/officeDocument/2006/relationships/tags" Target="../tags/tag96.xml"/></Relationships>
</file>

<file path=ppt/slides/_rels/slide13.xml.rels><?xml version="1.0" encoding="UTF-8" standalone="yes"?>
<Relationships xmlns="http://schemas.openxmlformats.org/package/2006/relationships"><Relationship Id="rId8" Type="http://schemas.openxmlformats.org/officeDocument/2006/relationships/notesSlide" Target="../notesSlides/notesSlide13.xml"/><Relationship Id="rId3" Type="http://schemas.openxmlformats.org/officeDocument/2006/relationships/tags" Target="../tags/tag101.xml"/><Relationship Id="rId7" Type="http://schemas.openxmlformats.org/officeDocument/2006/relationships/slideLayout" Target="../slideLayouts/slideLayout13.xml"/><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tags" Target="../tags/tag104.xml"/><Relationship Id="rId5" Type="http://schemas.openxmlformats.org/officeDocument/2006/relationships/tags" Target="../tags/tag103.xml"/><Relationship Id="rId4" Type="http://schemas.openxmlformats.org/officeDocument/2006/relationships/tags" Target="../tags/tag102.xml"/></Relationships>
</file>

<file path=ppt/slides/_rels/slide14.xml.rels><?xml version="1.0" encoding="UTF-8" standalone="yes"?>
<Relationships xmlns="http://schemas.openxmlformats.org/package/2006/relationships"><Relationship Id="rId8" Type="http://schemas.openxmlformats.org/officeDocument/2006/relationships/notesSlide" Target="../notesSlides/notesSlide14.xml"/><Relationship Id="rId3" Type="http://schemas.openxmlformats.org/officeDocument/2006/relationships/tags" Target="../tags/tag107.xml"/><Relationship Id="rId7" Type="http://schemas.openxmlformats.org/officeDocument/2006/relationships/slideLayout" Target="../slideLayouts/slideLayout13.xm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tags" Target="../tags/tag110.xml"/><Relationship Id="rId5" Type="http://schemas.openxmlformats.org/officeDocument/2006/relationships/tags" Target="../tags/tag109.xml"/><Relationship Id="rId4" Type="http://schemas.openxmlformats.org/officeDocument/2006/relationships/tags" Target="../tags/tag108.xml"/></Relationships>
</file>

<file path=ppt/slides/_rels/slide15.xml.rels><?xml version="1.0" encoding="UTF-8" standalone="yes"?>
<Relationships xmlns="http://schemas.openxmlformats.org/package/2006/relationships"><Relationship Id="rId8" Type="http://schemas.openxmlformats.org/officeDocument/2006/relationships/notesSlide" Target="../notesSlides/notesSlide15.xml"/><Relationship Id="rId3" Type="http://schemas.openxmlformats.org/officeDocument/2006/relationships/tags" Target="../tags/tag113.xml"/><Relationship Id="rId7" Type="http://schemas.openxmlformats.org/officeDocument/2006/relationships/slideLayout" Target="../slideLayouts/slideLayout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tags" Target="../tags/tag116.xml"/><Relationship Id="rId5" Type="http://schemas.openxmlformats.org/officeDocument/2006/relationships/tags" Target="../tags/tag115.xml"/><Relationship Id="rId4" Type="http://schemas.openxmlformats.org/officeDocument/2006/relationships/tags" Target="../tags/tag114.xml"/></Relationships>
</file>

<file path=ppt/slides/_rels/slide16.xml.rels><?xml version="1.0" encoding="UTF-8" standalone="yes"?>
<Relationships xmlns="http://schemas.openxmlformats.org/package/2006/relationships"><Relationship Id="rId8" Type="http://schemas.openxmlformats.org/officeDocument/2006/relationships/notesSlide" Target="../notesSlides/notesSlide16.xml"/><Relationship Id="rId3" Type="http://schemas.openxmlformats.org/officeDocument/2006/relationships/tags" Target="../tags/tag119.xml"/><Relationship Id="rId7" Type="http://schemas.openxmlformats.org/officeDocument/2006/relationships/slideLayout" Target="../slideLayouts/slideLayout13.xml"/><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tags" Target="../tags/tag122.xml"/><Relationship Id="rId5" Type="http://schemas.openxmlformats.org/officeDocument/2006/relationships/tags" Target="../tags/tag121.xml"/><Relationship Id="rId4" Type="http://schemas.openxmlformats.org/officeDocument/2006/relationships/tags" Target="../tags/tag120.xml"/></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7.xml"/><Relationship Id="rId3" Type="http://schemas.openxmlformats.org/officeDocument/2006/relationships/tags" Target="../tags/tag125.xml"/><Relationship Id="rId7" Type="http://schemas.openxmlformats.org/officeDocument/2006/relationships/slideLayout" Target="../slideLayouts/slideLayout13.xml"/><Relationship Id="rId2" Type="http://schemas.openxmlformats.org/officeDocument/2006/relationships/tags" Target="../tags/tag124.xml"/><Relationship Id="rId1" Type="http://schemas.openxmlformats.org/officeDocument/2006/relationships/tags" Target="../tags/tag123.xml"/><Relationship Id="rId6" Type="http://schemas.openxmlformats.org/officeDocument/2006/relationships/tags" Target="../tags/tag128.xml"/><Relationship Id="rId5" Type="http://schemas.openxmlformats.org/officeDocument/2006/relationships/tags" Target="../tags/tag127.xml"/><Relationship Id="rId4" Type="http://schemas.openxmlformats.org/officeDocument/2006/relationships/tags" Target="../tags/tag126.xml"/></Relationships>
</file>

<file path=ppt/slides/_rels/slide18.xml.rels><?xml version="1.0" encoding="UTF-8" standalone="yes"?>
<Relationships xmlns="http://schemas.openxmlformats.org/package/2006/relationships"><Relationship Id="rId8" Type="http://schemas.openxmlformats.org/officeDocument/2006/relationships/notesSlide" Target="../notesSlides/notesSlide18.xml"/><Relationship Id="rId3" Type="http://schemas.openxmlformats.org/officeDocument/2006/relationships/tags" Target="../tags/tag131.xml"/><Relationship Id="rId7" Type="http://schemas.openxmlformats.org/officeDocument/2006/relationships/slideLayout" Target="../slideLayouts/slideLayout13.xml"/><Relationship Id="rId2" Type="http://schemas.openxmlformats.org/officeDocument/2006/relationships/tags" Target="../tags/tag130.xml"/><Relationship Id="rId1" Type="http://schemas.openxmlformats.org/officeDocument/2006/relationships/tags" Target="../tags/tag129.xml"/><Relationship Id="rId6" Type="http://schemas.openxmlformats.org/officeDocument/2006/relationships/tags" Target="../tags/tag134.xml"/><Relationship Id="rId5" Type="http://schemas.openxmlformats.org/officeDocument/2006/relationships/tags" Target="../tags/tag133.xml"/><Relationship Id="rId4" Type="http://schemas.openxmlformats.org/officeDocument/2006/relationships/tags" Target="../tags/tag132.xml"/></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35.xml"/><Relationship Id="rId7" Type="http://schemas.openxmlformats.org/officeDocument/2006/relationships/slideLayout" Target="../slideLayouts/slideLayout13.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3" Type="http://schemas.openxmlformats.org/officeDocument/2006/relationships/tags" Target="../tags/tag41.xml"/><Relationship Id="rId7" Type="http://schemas.openxmlformats.org/officeDocument/2006/relationships/slideLayout" Target="../slideLayouts/slideLayout13.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47.xml"/><Relationship Id="rId7" Type="http://schemas.openxmlformats.org/officeDocument/2006/relationships/slideLayout" Target="../slideLayouts/slideLayout13.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53.xml"/><Relationship Id="rId7" Type="http://schemas.openxmlformats.org/officeDocument/2006/relationships/slideLayout" Target="../slideLayouts/slideLayout13.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6.xml"/><Relationship Id="rId3" Type="http://schemas.openxmlformats.org/officeDocument/2006/relationships/tags" Target="../tags/tag59.xml"/><Relationship Id="rId7" Type="http://schemas.openxmlformats.org/officeDocument/2006/relationships/slideLayout" Target="../slideLayouts/slideLayout13.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7.xml"/><Relationship Id="rId3" Type="http://schemas.openxmlformats.org/officeDocument/2006/relationships/tags" Target="../tags/tag65.xml"/><Relationship Id="rId7" Type="http://schemas.openxmlformats.org/officeDocument/2006/relationships/slideLayout" Target="../slideLayouts/slideLayout13.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tags" Target="../tags/tag68.xml"/><Relationship Id="rId5" Type="http://schemas.openxmlformats.org/officeDocument/2006/relationships/tags" Target="../tags/tag67.xml"/><Relationship Id="rId4" Type="http://schemas.openxmlformats.org/officeDocument/2006/relationships/tags" Target="../tags/tag66.xm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71.xml"/><Relationship Id="rId7" Type="http://schemas.openxmlformats.org/officeDocument/2006/relationships/slideLayout" Target="../slideLayouts/slideLayout13.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tags" Target="../tags/tag74.xml"/><Relationship Id="rId5" Type="http://schemas.openxmlformats.org/officeDocument/2006/relationships/tags" Target="../tags/tag73.xml"/><Relationship Id="rId4" Type="http://schemas.openxmlformats.org/officeDocument/2006/relationships/tags" Target="../tags/tag72.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77.xml"/><Relationship Id="rId7" Type="http://schemas.openxmlformats.org/officeDocument/2006/relationships/slideLayout" Target="../slideLayouts/slideLayout13.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tags" Target="../tags/tag80.xml"/><Relationship Id="rId5" Type="http://schemas.openxmlformats.org/officeDocument/2006/relationships/tags" Target="../tags/tag79.xml"/><Relationship Id="rId4" Type="http://schemas.openxmlformats.org/officeDocument/2006/relationships/tags" Target="../tags/tag7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0 Resim" descr="sau_logo.wmf"/>
          <p:cNvPicPr/>
          <p:nvPr/>
        </p:nvPicPr>
        <p:blipFill>
          <a:blip r:embed="rId6"/>
          <a:stretch>
            <a:fillRect/>
          </a:stretch>
        </p:blipFill>
        <p:spPr>
          <a:xfrm>
            <a:off x="189107" y="5085184"/>
            <a:ext cx="8765785" cy="1675021"/>
          </a:xfrm>
          <a:prstGeom prst="rect">
            <a:avLst/>
          </a:prstGeom>
          <a:noFill/>
          <a:ln>
            <a:noFill/>
          </a:ln>
        </p:spPr>
      </p:pic>
      <p:sp>
        <p:nvSpPr>
          <p:cNvPr id="3" name="Alt Başlık 2"/>
          <p:cNvSpPr>
            <a:spLocks noGrp="1"/>
          </p:cNvSpPr>
          <p:nvPr>
            <p:ph type="subTitle" idx="1"/>
            <p:custDataLst>
              <p:tags r:id="rId1"/>
            </p:custDataLst>
          </p:nvPr>
        </p:nvSpPr>
        <p:spPr>
          <a:xfrm>
            <a:off x="971600" y="4305300"/>
            <a:ext cx="7200800" cy="2048505"/>
          </a:xfrm>
        </p:spPr>
        <p:txBody>
          <a:bodyPr>
            <a:normAutofit/>
          </a:bodyPr>
          <a:lstStyle/>
          <a:p>
            <a:pPr algn="ctr">
              <a:spcBef>
                <a:spcPts val="0"/>
              </a:spcBef>
              <a:spcAft>
                <a:spcPts val="0"/>
              </a:spcAft>
            </a:pPr>
            <a:endParaRPr lang="tr-TR" sz="1800" b="1" dirty="0" smtClean="0">
              <a:solidFill>
                <a:srgbClr val="002060"/>
              </a:solidFill>
              <a:effectLst>
                <a:outerShdw blurRad="38100" dist="38100" dir="2700000" algn="tl">
                  <a:srgbClr val="000000">
                    <a:alpha val="43137"/>
                  </a:srgbClr>
                </a:outerShdw>
              </a:effectLst>
            </a:endParaRPr>
          </a:p>
          <a:p>
            <a:pPr algn="ctr">
              <a:spcBef>
                <a:spcPts val="0"/>
              </a:spcBef>
              <a:spcAft>
                <a:spcPts val="0"/>
              </a:spcAft>
            </a:pPr>
            <a:endParaRPr lang="tr-TR" sz="1800" b="1" dirty="0">
              <a:solidFill>
                <a:srgbClr val="002060"/>
              </a:solidFill>
              <a:effectLst>
                <a:outerShdw blurRad="38100" dist="38100" dir="2700000" algn="tl">
                  <a:srgbClr val="000000">
                    <a:alpha val="43137"/>
                  </a:srgbClr>
                </a:outerShdw>
              </a:effectLst>
            </a:endParaRPr>
          </a:p>
          <a:p>
            <a:pPr algn="ctr">
              <a:spcBef>
                <a:spcPts val="0"/>
              </a:spcBef>
              <a:spcAft>
                <a:spcPts val="0"/>
              </a:spcAft>
            </a:pPr>
            <a:endParaRPr lang="tr-TR" sz="1800" b="1" dirty="0" smtClean="0">
              <a:solidFill>
                <a:srgbClr val="002060"/>
              </a:solidFill>
              <a:effectLst>
                <a:outerShdw blurRad="38100" dist="38100" dir="2700000" algn="tl">
                  <a:srgbClr val="000000">
                    <a:alpha val="43137"/>
                  </a:srgbClr>
                </a:outerShdw>
              </a:effectLst>
            </a:endParaRPr>
          </a:p>
          <a:p>
            <a:pPr algn="ctr">
              <a:spcBef>
                <a:spcPts val="0"/>
              </a:spcBef>
              <a:spcAft>
                <a:spcPts val="0"/>
              </a:spcAft>
            </a:pPr>
            <a:r>
              <a:rPr lang="tr-TR" sz="1800" b="1" dirty="0">
                <a:solidFill>
                  <a:srgbClr val="002060"/>
                </a:solidFill>
                <a:effectLst>
                  <a:outerShdw blurRad="38100" dist="38100" dir="2700000" algn="tl">
                    <a:srgbClr val="000000">
                      <a:alpha val="43137"/>
                    </a:srgbClr>
                  </a:outerShdw>
                </a:effectLst>
              </a:rPr>
              <a:t>İŞ VE SOSYAL GÜVENLİK </a:t>
            </a:r>
            <a:r>
              <a:rPr lang="tr-TR" sz="1800" b="1" dirty="0" smtClean="0">
                <a:solidFill>
                  <a:srgbClr val="002060"/>
                </a:solidFill>
                <a:effectLst>
                  <a:outerShdw blurRad="38100" dist="38100" dir="2700000" algn="tl">
                    <a:srgbClr val="000000">
                      <a:alpha val="43137"/>
                    </a:srgbClr>
                  </a:outerShdw>
                </a:effectLst>
              </a:rPr>
              <a:t>DANIŞMANI</a:t>
            </a:r>
            <a:endParaRPr lang="tr-TR" sz="1800" b="1" dirty="0">
              <a:solidFill>
                <a:srgbClr val="002060"/>
              </a:solidFill>
              <a:effectLst>
                <a:outerShdw blurRad="38100" dist="38100" dir="2700000" algn="tl">
                  <a:srgbClr val="000000">
                    <a:alpha val="43137"/>
                  </a:srgbClr>
                </a:outerShdw>
              </a:effectLst>
            </a:endParaRPr>
          </a:p>
          <a:p>
            <a:pPr algn="ctr">
              <a:spcBef>
                <a:spcPts val="0"/>
              </a:spcBef>
              <a:spcAft>
                <a:spcPts val="0"/>
              </a:spcAft>
            </a:pPr>
            <a:r>
              <a:rPr lang="tr-TR" sz="1800" b="1" dirty="0" smtClean="0">
                <a:solidFill>
                  <a:srgbClr val="002060"/>
                </a:solidFill>
                <a:effectLst>
                  <a:outerShdw blurRad="38100" dist="38100" dir="2700000" algn="tl">
                    <a:srgbClr val="000000">
                      <a:alpha val="43137"/>
                    </a:srgbClr>
                  </a:outerShdw>
                </a:effectLst>
              </a:rPr>
              <a:t>E. SGK MÜFETTİŞİ/E. </a:t>
            </a:r>
            <a:r>
              <a:rPr lang="tr-TR" sz="1800" b="1" dirty="0">
                <a:solidFill>
                  <a:srgbClr val="002060"/>
                </a:solidFill>
                <a:effectLst>
                  <a:outerShdw blurRad="38100" dist="38100" dir="2700000" algn="tl">
                    <a:srgbClr val="000000">
                      <a:alpha val="43137"/>
                    </a:srgbClr>
                  </a:outerShdw>
                </a:effectLst>
              </a:rPr>
              <a:t>İSTANBUL İL MÜDÜR YARD.</a:t>
            </a:r>
          </a:p>
          <a:p>
            <a:pPr algn="ctr">
              <a:spcBef>
                <a:spcPts val="0"/>
              </a:spcBef>
              <a:spcAft>
                <a:spcPts val="0"/>
              </a:spcAft>
            </a:pPr>
            <a:r>
              <a:rPr lang="tr-TR" sz="1800" b="1" dirty="0" smtClean="0">
                <a:solidFill>
                  <a:srgbClr val="002060"/>
                </a:solidFill>
                <a:effectLst>
                  <a:outerShdw blurRad="38100" dist="38100" dir="2700000" algn="tl">
                    <a:srgbClr val="000000">
                      <a:alpha val="43137"/>
                    </a:srgbClr>
                  </a:outerShdw>
                </a:effectLst>
              </a:rPr>
              <a:t>BİLİRKİŞİ</a:t>
            </a:r>
            <a:endParaRPr lang="tr-TR" sz="1800" b="1" dirty="0">
              <a:solidFill>
                <a:srgbClr val="002060"/>
              </a:solidFill>
              <a:effectLst>
                <a:outerShdw blurRad="38100" dist="38100" dir="2700000" algn="tl">
                  <a:srgbClr val="000000">
                    <a:alpha val="43137"/>
                  </a:srgbClr>
                </a:outerShdw>
              </a:effectLst>
            </a:endParaRPr>
          </a:p>
        </p:txBody>
      </p:sp>
      <p:sp>
        <p:nvSpPr>
          <p:cNvPr id="8" name="Dikdörtgen 7"/>
          <p:cNvSpPr/>
          <p:nvPr>
            <p:custDataLst>
              <p:tags r:id="rId2"/>
            </p:custDataLst>
          </p:nvPr>
        </p:nvSpPr>
        <p:spPr>
          <a:xfrm>
            <a:off x="-1" y="4114800"/>
            <a:ext cx="8771360" cy="381000"/>
          </a:xfrm>
          <a:prstGeom prst="rect">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Alt Başlık 2"/>
          <p:cNvSpPr txBox="1">
            <a:spLocks/>
          </p:cNvSpPr>
          <p:nvPr>
            <p:custDataLst>
              <p:tags r:id="rId3"/>
            </p:custDataLst>
          </p:nvPr>
        </p:nvSpPr>
        <p:spPr>
          <a:xfrm>
            <a:off x="2584802" y="6353805"/>
            <a:ext cx="3974393" cy="419100"/>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pPr>
            <a:r>
              <a:rPr lang="tr-TR" sz="2400" b="1" i="1" dirty="0">
                <a:solidFill>
                  <a:srgbClr val="FF0000"/>
                </a:solidFill>
              </a:rPr>
              <a:t>e</a:t>
            </a:r>
            <a:r>
              <a:rPr lang="tr-TR" sz="2400" b="1" i="1" dirty="0" smtClean="0">
                <a:solidFill>
                  <a:srgbClr val="FF0000"/>
                </a:solidFill>
              </a:rPr>
              <a:t>rsinumdu@gmail.com</a:t>
            </a:r>
            <a:endParaRPr lang="tr-TR" sz="2400" b="1" i="1" dirty="0">
              <a:solidFill>
                <a:srgbClr val="FF0000"/>
              </a:solidFill>
            </a:endParaRPr>
          </a:p>
        </p:txBody>
      </p:sp>
      <p:pic>
        <p:nvPicPr>
          <p:cNvPr id="1026" name="Picture 2" descr="C:\Users\Acer\Desktop\ersin umdu.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75654" y="2442753"/>
            <a:ext cx="6192688" cy="2664296"/>
          </a:xfrm>
          <a:prstGeom prst="rect">
            <a:avLst/>
          </a:prstGeom>
          <a:noFill/>
          <a:extLst>
            <a:ext uri="{909E8E84-426E-40DD-AFC4-6F175D3DCCD1}">
              <a14:hiddenFill xmlns:a14="http://schemas.microsoft.com/office/drawing/2010/main">
                <a:solidFill>
                  <a:srgbClr val="FFFFFF"/>
                </a:solidFill>
              </a14:hiddenFill>
            </a:ext>
          </a:extLst>
        </p:spPr>
      </p:pic>
      <p:sp>
        <p:nvSpPr>
          <p:cNvPr id="9" name="Dikdörtgen 8"/>
          <p:cNvSpPr/>
          <p:nvPr/>
        </p:nvSpPr>
        <p:spPr>
          <a:xfrm>
            <a:off x="189105" y="181230"/>
            <a:ext cx="8765785" cy="2308324"/>
          </a:xfrm>
          <a:prstGeom prst="rect">
            <a:avLst/>
          </a:prstGeom>
        </p:spPr>
        <p:txBody>
          <a:bodyPr wrap="square">
            <a:spAutoFit/>
          </a:bodyPr>
          <a:lstStyle/>
          <a:p>
            <a:pPr algn="ctr"/>
            <a:r>
              <a:rPr lang="tr-TR" sz="4800" dirty="0" smtClean="0">
                <a:solidFill>
                  <a:srgbClr val="FF0000"/>
                </a:solidFill>
                <a:latin typeface="Brush Script MT" panose="03060802040406070304" pitchFamily="66" charset="0"/>
              </a:rPr>
              <a:t>2016 Yılındaki </a:t>
            </a:r>
          </a:p>
          <a:p>
            <a:pPr algn="ctr"/>
            <a:r>
              <a:rPr lang="tr-TR" sz="4800" dirty="0" smtClean="0">
                <a:solidFill>
                  <a:srgbClr val="FF0000"/>
                </a:solidFill>
                <a:latin typeface="Brush Script MT" panose="03060802040406070304" pitchFamily="66" charset="0"/>
              </a:rPr>
              <a:t>İş Ve Sosyal </a:t>
            </a:r>
            <a:r>
              <a:rPr lang="tr-TR" sz="4800" dirty="0">
                <a:solidFill>
                  <a:srgbClr val="FF0000"/>
                </a:solidFill>
                <a:latin typeface="Brush Script MT" panose="03060802040406070304" pitchFamily="66" charset="0"/>
              </a:rPr>
              <a:t>G</a:t>
            </a:r>
            <a:r>
              <a:rPr lang="tr-TR" sz="4800" dirty="0" smtClean="0">
                <a:solidFill>
                  <a:srgbClr val="FF0000"/>
                </a:solidFill>
                <a:latin typeface="Brush Script MT" panose="03060802040406070304" pitchFamily="66" charset="0"/>
              </a:rPr>
              <a:t>üvenlik </a:t>
            </a:r>
            <a:r>
              <a:rPr lang="tr-TR" sz="4800" dirty="0">
                <a:solidFill>
                  <a:srgbClr val="FF0000"/>
                </a:solidFill>
                <a:latin typeface="Brush Script MT" panose="03060802040406070304" pitchFamily="66" charset="0"/>
              </a:rPr>
              <a:t>H</a:t>
            </a:r>
            <a:r>
              <a:rPr lang="tr-TR" sz="4800" dirty="0" smtClean="0">
                <a:solidFill>
                  <a:srgbClr val="FF0000"/>
                </a:solidFill>
                <a:latin typeface="Brush Script MT" panose="03060802040406070304" pitchFamily="66" charset="0"/>
              </a:rPr>
              <a:t>ukukundaki </a:t>
            </a:r>
          </a:p>
          <a:p>
            <a:pPr algn="ctr"/>
            <a:r>
              <a:rPr lang="tr-TR" sz="4800" dirty="0" smtClean="0">
                <a:solidFill>
                  <a:srgbClr val="FF0000"/>
                </a:solidFill>
                <a:latin typeface="Brush Script MT" panose="03060802040406070304" pitchFamily="66" charset="0"/>
              </a:rPr>
              <a:t>Değişiklikler</a:t>
            </a:r>
            <a:endParaRPr lang="tr-TR" sz="4800" dirty="0">
              <a:latin typeface="Brush Script MT" panose="03060802040406070304" pitchFamily="66" charset="0"/>
            </a:endParaRPr>
          </a:p>
        </p:txBody>
      </p:sp>
    </p:spTree>
    <p:extLst>
      <p:ext uri="{BB962C8B-B14F-4D97-AF65-F5344CB8AC3E}">
        <p14:creationId xmlns:p14="http://schemas.microsoft.com/office/powerpoint/2010/main" val="102400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17544"/>
            <a:ext cx="8229600" cy="451520"/>
          </a:xfrm>
          <a:solidFill>
            <a:schemeClr val="tx2">
              <a:lumMod val="75000"/>
            </a:schemeClr>
          </a:solidFill>
        </p:spPr>
        <p:txBody>
          <a:bodyPr>
            <a:normAutofit fontScale="90000"/>
          </a:bodyPr>
          <a:lstStyle/>
          <a:p>
            <a:r>
              <a:rPr lang="tr-T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4857 SAYILI KANUN </a:t>
            </a:r>
            <a:r>
              <a:rPr lang="tr-TR"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56. </a:t>
            </a:r>
            <a:r>
              <a:rPr lang="tr-T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MADDE</a:t>
            </a:r>
            <a:endParaRPr lang="tr-TR" sz="32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10</a:t>
            </a:fld>
            <a:endParaRPr lang="tr-TR"/>
          </a:p>
        </p:txBody>
      </p:sp>
      <p:sp>
        <p:nvSpPr>
          <p:cNvPr id="7" name="Metin kutusu 6"/>
          <p:cNvSpPr txBox="1"/>
          <p:nvPr>
            <p:custDataLst>
              <p:tags r:id="rId3"/>
            </p:custDataLst>
          </p:nvPr>
        </p:nvSpPr>
        <p:spPr>
          <a:xfrm>
            <a:off x="381014" y="1268760"/>
            <a:ext cx="7539546" cy="2308324"/>
          </a:xfrm>
          <a:prstGeom prst="rect">
            <a:avLst/>
          </a:prstGeom>
          <a:noFill/>
        </p:spPr>
        <p:txBody>
          <a:bodyPr wrap="square" rtlCol="0">
            <a:spAutoFit/>
          </a:bodyPr>
          <a:lstStyle/>
          <a:p>
            <a:pPr marL="342900" indent="-342900">
              <a:buFont typeface="Wingdings" panose="05000000000000000000" pitchFamily="2" charset="2"/>
              <a:buChar char="Ø"/>
            </a:pPr>
            <a:r>
              <a:rPr lang="tr-TR" sz="2400" b="1" dirty="0" smtClean="0"/>
              <a:t>14/4/2016-6704/16 madde ile değişen fıkra</a:t>
            </a:r>
          </a:p>
          <a:p>
            <a:pPr marL="342900" indent="-342900">
              <a:buFont typeface="Wingdings" panose="05000000000000000000" pitchFamily="2" charset="2"/>
              <a:buChar char="Ø"/>
            </a:pPr>
            <a:r>
              <a:rPr lang="tr-TR" sz="2400" dirty="0" smtClean="0"/>
              <a:t>Ancak</a:t>
            </a:r>
            <a:r>
              <a:rPr lang="tr-TR" sz="2400" dirty="0"/>
              <a:t>, 53 üncü maddede öngörülen izin süreleri, tarafların anlaşması ile bir bölümü on günden aşağı olmamak üzere bölümler hâlinde kullanılabilir</a:t>
            </a:r>
            <a:r>
              <a:rPr lang="tr-TR" sz="2400" dirty="0" smtClean="0"/>
              <a:t>.</a:t>
            </a:r>
          </a:p>
          <a:p>
            <a:pPr marL="342900" indent="-342900">
              <a:buFont typeface="Wingdings" panose="05000000000000000000" pitchFamily="2" charset="2"/>
              <a:buChar char="Ø"/>
            </a:pPr>
            <a:r>
              <a:rPr lang="tr-TR" sz="2400" dirty="0" smtClean="0"/>
              <a:t>Önceki kuralda </a:t>
            </a:r>
            <a:r>
              <a:rPr lang="tr-TR" sz="2400" dirty="0"/>
              <a:t>bir bölümü on günden aşağı olmamak üzere </a:t>
            </a:r>
            <a:r>
              <a:rPr lang="tr-TR" sz="2400" dirty="0" smtClean="0"/>
              <a:t>en fazla 3’e bölünür. </a:t>
            </a:r>
            <a:endParaRPr lang="tr-TR" sz="2400" dirty="0"/>
          </a:p>
        </p:txBody>
      </p:sp>
      <p:sp>
        <p:nvSpPr>
          <p:cNvPr id="3" name="Dikdörtgen 2"/>
          <p:cNvSpPr/>
          <p:nvPr/>
        </p:nvSpPr>
        <p:spPr>
          <a:xfrm>
            <a:off x="3268243" y="-64436"/>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27859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17544"/>
            <a:ext cx="8229600" cy="451520"/>
          </a:xfrm>
          <a:solidFill>
            <a:schemeClr val="tx2">
              <a:lumMod val="75000"/>
            </a:schemeClr>
          </a:solidFill>
        </p:spPr>
        <p:txBody>
          <a:bodyPr>
            <a:normAutofit fontScale="90000"/>
          </a:bodyPr>
          <a:lstStyle/>
          <a:p>
            <a:r>
              <a:rPr lang="tr-T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4857 SAYILI KANUN </a:t>
            </a:r>
            <a:r>
              <a:rPr lang="tr-TR"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74. </a:t>
            </a:r>
            <a:r>
              <a:rPr lang="tr-T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MADDE</a:t>
            </a:r>
            <a:endParaRPr lang="tr-TR" sz="32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11</a:t>
            </a:fld>
            <a:endParaRPr lang="tr-TR"/>
          </a:p>
        </p:txBody>
      </p:sp>
      <p:sp>
        <p:nvSpPr>
          <p:cNvPr id="7" name="Metin kutusu 6"/>
          <p:cNvSpPr txBox="1"/>
          <p:nvPr>
            <p:custDataLst>
              <p:tags r:id="rId3"/>
            </p:custDataLst>
          </p:nvPr>
        </p:nvSpPr>
        <p:spPr>
          <a:xfrm>
            <a:off x="202868" y="836712"/>
            <a:ext cx="8833628" cy="5940088"/>
          </a:xfrm>
          <a:prstGeom prst="rect">
            <a:avLst/>
          </a:prstGeom>
          <a:noFill/>
        </p:spPr>
        <p:txBody>
          <a:bodyPr wrap="square" rtlCol="0">
            <a:spAutoFit/>
          </a:bodyPr>
          <a:lstStyle/>
          <a:p>
            <a:r>
              <a:rPr lang="tr-TR" sz="2000" b="1" dirty="0" smtClean="0"/>
              <a:t>29/1/2016-6663/22 </a:t>
            </a:r>
            <a:r>
              <a:rPr lang="tr-TR" sz="2000" b="1" dirty="0" err="1"/>
              <a:t>md</a:t>
            </a:r>
            <a:r>
              <a:rPr lang="tr-TR" sz="2000" b="1" dirty="0" err="1" smtClean="0"/>
              <a:t>.</a:t>
            </a:r>
            <a:r>
              <a:rPr lang="tr-TR" sz="2000" b="1" dirty="0" smtClean="0"/>
              <a:t> İle eklenen fıkralar</a:t>
            </a:r>
            <a:endParaRPr lang="tr-TR" sz="2000" dirty="0" smtClean="0"/>
          </a:p>
          <a:p>
            <a:pPr marL="342900" indent="-342900">
              <a:buFont typeface="Wingdings" panose="05000000000000000000" pitchFamily="2" charset="2"/>
              <a:buChar char="Ø"/>
            </a:pPr>
            <a:r>
              <a:rPr lang="en-US" sz="2000" dirty="0" err="1" smtClean="0"/>
              <a:t>Doğumda</a:t>
            </a:r>
            <a:r>
              <a:rPr lang="en-US" sz="2000" dirty="0" smtClean="0"/>
              <a:t> </a:t>
            </a:r>
            <a:r>
              <a:rPr lang="en-US" sz="2000" dirty="0" err="1"/>
              <a:t>veya</a:t>
            </a:r>
            <a:r>
              <a:rPr lang="en-US" sz="2000" dirty="0"/>
              <a:t> </a:t>
            </a:r>
            <a:r>
              <a:rPr lang="en-US" sz="2000" dirty="0" err="1"/>
              <a:t>doğum</a:t>
            </a:r>
            <a:r>
              <a:rPr lang="en-US" sz="2000" dirty="0"/>
              <a:t> </a:t>
            </a:r>
            <a:r>
              <a:rPr lang="en-US" sz="2000" dirty="0" err="1"/>
              <a:t>sonrasında</a:t>
            </a:r>
            <a:r>
              <a:rPr lang="en-US" sz="2000" dirty="0"/>
              <a:t> </a:t>
            </a:r>
            <a:r>
              <a:rPr lang="en-US" sz="2000" dirty="0" err="1"/>
              <a:t>annenin</a:t>
            </a:r>
            <a:r>
              <a:rPr lang="en-US" sz="2000" dirty="0"/>
              <a:t> </a:t>
            </a:r>
            <a:r>
              <a:rPr lang="en-US" sz="2000" dirty="0" err="1"/>
              <a:t>ölümü</a:t>
            </a:r>
            <a:r>
              <a:rPr lang="en-US" sz="2000" dirty="0"/>
              <a:t> </a:t>
            </a:r>
            <a:r>
              <a:rPr lang="en-US" sz="2000" dirty="0" err="1"/>
              <a:t>hâlinde</a:t>
            </a:r>
            <a:r>
              <a:rPr lang="en-US" sz="2000" dirty="0"/>
              <a:t>, </a:t>
            </a:r>
            <a:r>
              <a:rPr lang="en-US" sz="2000" dirty="0" err="1"/>
              <a:t>doğum</a:t>
            </a:r>
            <a:r>
              <a:rPr lang="en-US" sz="2000" dirty="0"/>
              <a:t> </a:t>
            </a:r>
            <a:r>
              <a:rPr lang="en-US" sz="2000" dirty="0" err="1"/>
              <a:t>sonrası</a:t>
            </a:r>
            <a:r>
              <a:rPr lang="en-US" sz="2000" dirty="0"/>
              <a:t> </a:t>
            </a:r>
            <a:r>
              <a:rPr lang="en-US" sz="2000" dirty="0" err="1"/>
              <a:t>kullanılamayan</a:t>
            </a:r>
            <a:r>
              <a:rPr lang="en-US" sz="2000" dirty="0"/>
              <a:t> </a:t>
            </a:r>
            <a:r>
              <a:rPr lang="en-US" sz="2000" dirty="0" err="1"/>
              <a:t>süreler</a:t>
            </a:r>
            <a:r>
              <a:rPr lang="en-US" sz="2000" dirty="0"/>
              <a:t> </a:t>
            </a:r>
            <a:r>
              <a:rPr lang="en-US" sz="2000" dirty="0" err="1"/>
              <a:t>babaya</a:t>
            </a:r>
            <a:r>
              <a:rPr lang="en-US" sz="2000" dirty="0"/>
              <a:t> </a:t>
            </a:r>
            <a:r>
              <a:rPr lang="en-US" sz="2000" dirty="0" err="1"/>
              <a:t>kullandırılır</a:t>
            </a:r>
            <a:r>
              <a:rPr lang="en-US" sz="2000" dirty="0"/>
              <a:t>. </a:t>
            </a:r>
            <a:r>
              <a:rPr lang="en-US" sz="2000" dirty="0" err="1"/>
              <a:t>Üç</a:t>
            </a:r>
            <a:r>
              <a:rPr lang="en-US" sz="2000" dirty="0"/>
              <a:t> </a:t>
            </a:r>
            <a:r>
              <a:rPr lang="en-US" sz="2000" dirty="0" err="1"/>
              <a:t>yaşını</a:t>
            </a:r>
            <a:r>
              <a:rPr lang="en-US" sz="2000" dirty="0"/>
              <a:t> </a:t>
            </a:r>
            <a:r>
              <a:rPr lang="en-US" sz="2000" dirty="0" err="1"/>
              <a:t>doldurmamış</a:t>
            </a:r>
            <a:r>
              <a:rPr lang="en-US" sz="2000" dirty="0"/>
              <a:t> </a:t>
            </a:r>
            <a:r>
              <a:rPr lang="en-US" sz="2000" dirty="0" err="1"/>
              <a:t>çocuğu</a:t>
            </a:r>
            <a:r>
              <a:rPr lang="en-US" sz="2000" dirty="0"/>
              <a:t> </a:t>
            </a:r>
            <a:r>
              <a:rPr lang="en-US" sz="2000" dirty="0" err="1"/>
              <a:t>evlat</a:t>
            </a:r>
            <a:r>
              <a:rPr lang="en-US" sz="2000" dirty="0"/>
              <a:t> </a:t>
            </a:r>
            <a:r>
              <a:rPr lang="en-US" sz="2000" dirty="0" err="1"/>
              <a:t>edinen</a:t>
            </a:r>
            <a:r>
              <a:rPr lang="en-US" sz="2000" dirty="0"/>
              <a:t> </a:t>
            </a:r>
            <a:r>
              <a:rPr lang="en-US" sz="2000" dirty="0" err="1"/>
              <a:t>eşlerden</a:t>
            </a:r>
            <a:r>
              <a:rPr lang="en-US" sz="2000" dirty="0"/>
              <a:t> </a:t>
            </a:r>
            <a:r>
              <a:rPr lang="en-US" sz="2000" dirty="0" err="1"/>
              <a:t>birine</a:t>
            </a:r>
            <a:r>
              <a:rPr lang="en-US" sz="2000" dirty="0"/>
              <a:t> </a:t>
            </a:r>
            <a:r>
              <a:rPr lang="en-US" sz="2000" dirty="0" err="1"/>
              <a:t>veya</a:t>
            </a:r>
            <a:r>
              <a:rPr lang="en-US" sz="2000" dirty="0"/>
              <a:t> </a:t>
            </a:r>
            <a:r>
              <a:rPr lang="en-US" sz="2000" dirty="0" err="1"/>
              <a:t>evlat</a:t>
            </a:r>
            <a:r>
              <a:rPr lang="en-US" sz="2000" dirty="0"/>
              <a:t> </a:t>
            </a:r>
            <a:r>
              <a:rPr lang="en-US" sz="2000" dirty="0" err="1"/>
              <a:t>edinene</a:t>
            </a:r>
            <a:r>
              <a:rPr lang="en-US" sz="2000" dirty="0"/>
              <a:t> </a:t>
            </a:r>
            <a:r>
              <a:rPr lang="en-US" sz="2000" dirty="0" err="1"/>
              <a:t>çocuğun</a:t>
            </a:r>
            <a:r>
              <a:rPr lang="en-US" sz="2000" dirty="0"/>
              <a:t> </a:t>
            </a:r>
            <a:r>
              <a:rPr lang="en-US" sz="2000" dirty="0" err="1"/>
              <a:t>aileye</a:t>
            </a:r>
            <a:r>
              <a:rPr lang="en-US" sz="2000" dirty="0"/>
              <a:t> </a:t>
            </a:r>
            <a:r>
              <a:rPr lang="en-US" sz="2000" dirty="0" err="1"/>
              <a:t>fiilen</a:t>
            </a:r>
            <a:r>
              <a:rPr lang="en-US" sz="2000" dirty="0"/>
              <a:t> </a:t>
            </a:r>
            <a:r>
              <a:rPr lang="en-US" sz="2000" dirty="0" err="1"/>
              <a:t>teslim</a:t>
            </a:r>
            <a:r>
              <a:rPr lang="en-US" sz="2000" dirty="0"/>
              <a:t> </a:t>
            </a:r>
            <a:r>
              <a:rPr lang="en-US" sz="2000" dirty="0" err="1"/>
              <a:t>edildiği</a:t>
            </a:r>
            <a:r>
              <a:rPr lang="en-US" sz="2000" dirty="0"/>
              <a:t> </a:t>
            </a:r>
            <a:r>
              <a:rPr lang="en-US" sz="2000" dirty="0" err="1"/>
              <a:t>tarihten</a:t>
            </a:r>
            <a:r>
              <a:rPr lang="en-US" sz="2000" dirty="0"/>
              <a:t> </a:t>
            </a:r>
            <a:r>
              <a:rPr lang="en-US" sz="2000" dirty="0" err="1"/>
              <a:t>itibaren</a:t>
            </a:r>
            <a:r>
              <a:rPr lang="en-US" sz="2000" dirty="0"/>
              <a:t> </a:t>
            </a:r>
            <a:r>
              <a:rPr lang="en-US" sz="2000" dirty="0" err="1"/>
              <a:t>sekiz</a:t>
            </a:r>
            <a:r>
              <a:rPr lang="en-US" sz="2000" dirty="0"/>
              <a:t> </a:t>
            </a:r>
            <a:r>
              <a:rPr lang="en-US" sz="2000" dirty="0" err="1"/>
              <a:t>hafta</a:t>
            </a:r>
            <a:r>
              <a:rPr lang="en-US" sz="2000" dirty="0"/>
              <a:t> </a:t>
            </a:r>
            <a:r>
              <a:rPr lang="en-US" sz="2000" dirty="0" err="1"/>
              <a:t>analık</a:t>
            </a:r>
            <a:r>
              <a:rPr lang="en-US" sz="2000" dirty="0"/>
              <a:t> </a:t>
            </a:r>
            <a:r>
              <a:rPr lang="en-US" sz="2000" dirty="0" err="1"/>
              <a:t>hâli</a:t>
            </a:r>
            <a:r>
              <a:rPr lang="en-US" sz="2000" dirty="0"/>
              <a:t> </a:t>
            </a:r>
            <a:r>
              <a:rPr lang="en-US" sz="2000" dirty="0" err="1"/>
              <a:t>izni</a:t>
            </a:r>
            <a:r>
              <a:rPr lang="en-US" sz="2000" dirty="0"/>
              <a:t> </a:t>
            </a:r>
            <a:r>
              <a:rPr lang="en-US" sz="2000" dirty="0" err="1" smtClean="0"/>
              <a:t>kullandırılır</a:t>
            </a:r>
            <a:r>
              <a:rPr lang="en-US" sz="2000" dirty="0" smtClean="0"/>
              <a:t>.</a:t>
            </a:r>
            <a:endParaRPr lang="tr-TR" sz="2000" b="1" dirty="0"/>
          </a:p>
          <a:p>
            <a:pPr marL="342900" indent="-342900">
              <a:buFont typeface="Wingdings" panose="05000000000000000000" pitchFamily="2" charset="2"/>
              <a:buChar char="Ø"/>
            </a:pPr>
            <a:r>
              <a:rPr lang="en-US" sz="2000" dirty="0" err="1" smtClean="0"/>
              <a:t>doğum</a:t>
            </a:r>
            <a:r>
              <a:rPr lang="en-US" sz="2000" dirty="0" smtClean="0"/>
              <a:t> </a:t>
            </a:r>
            <a:r>
              <a:rPr lang="en-US" sz="2000" dirty="0" err="1"/>
              <a:t>sonrası</a:t>
            </a:r>
            <a:r>
              <a:rPr lang="en-US" sz="2000" dirty="0"/>
              <a:t> </a:t>
            </a:r>
            <a:r>
              <a:rPr lang="en-US" sz="2000" dirty="0" err="1"/>
              <a:t>analık</a:t>
            </a:r>
            <a:r>
              <a:rPr lang="en-US" sz="2000" dirty="0"/>
              <a:t> </a:t>
            </a:r>
            <a:r>
              <a:rPr lang="en-US" sz="2000" dirty="0" err="1"/>
              <a:t>hâli</a:t>
            </a:r>
            <a:r>
              <a:rPr lang="en-US" sz="2000" dirty="0"/>
              <a:t> </a:t>
            </a:r>
            <a:r>
              <a:rPr lang="en-US" sz="2000" dirty="0" err="1"/>
              <a:t>izninin</a:t>
            </a:r>
            <a:r>
              <a:rPr lang="en-US" sz="2000" dirty="0"/>
              <a:t> </a:t>
            </a:r>
            <a:r>
              <a:rPr lang="en-US" sz="2000" dirty="0" err="1"/>
              <a:t>bitiminden</a:t>
            </a:r>
            <a:r>
              <a:rPr lang="en-US" sz="2000" dirty="0"/>
              <a:t> </a:t>
            </a:r>
            <a:r>
              <a:rPr lang="en-US" sz="2000" dirty="0" err="1"/>
              <a:t>itibaren</a:t>
            </a:r>
            <a:r>
              <a:rPr lang="en-US" sz="2000" dirty="0"/>
              <a:t> </a:t>
            </a:r>
            <a:r>
              <a:rPr lang="en-US" sz="2000" dirty="0" err="1"/>
              <a:t>çocuğunun</a:t>
            </a:r>
            <a:r>
              <a:rPr lang="en-US" sz="2000" dirty="0"/>
              <a:t> </a:t>
            </a:r>
            <a:r>
              <a:rPr lang="en-US" sz="2000" dirty="0" err="1"/>
              <a:t>bakımı</a:t>
            </a:r>
            <a:r>
              <a:rPr lang="en-US" sz="2000" dirty="0"/>
              <a:t> </a:t>
            </a:r>
            <a:r>
              <a:rPr lang="en-US" sz="2000" dirty="0" err="1"/>
              <a:t>ve</a:t>
            </a:r>
            <a:r>
              <a:rPr lang="en-US" sz="2000" dirty="0"/>
              <a:t> </a:t>
            </a:r>
            <a:r>
              <a:rPr lang="en-US" sz="2000" dirty="0" err="1"/>
              <a:t>yetiştirilmesi</a:t>
            </a:r>
            <a:r>
              <a:rPr lang="en-US" sz="2000" dirty="0"/>
              <a:t> </a:t>
            </a:r>
            <a:r>
              <a:rPr lang="en-US" sz="2000" dirty="0" err="1"/>
              <a:t>amacıyla</a:t>
            </a:r>
            <a:r>
              <a:rPr lang="en-US" sz="2000" dirty="0"/>
              <a:t> </a:t>
            </a:r>
            <a:r>
              <a:rPr lang="en-US" sz="2000" dirty="0" err="1"/>
              <a:t>ve</a:t>
            </a:r>
            <a:r>
              <a:rPr lang="en-US" sz="2000" dirty="0"/>
              <a:t> </a:t>
            </a:r>
            <a:r>
              <a:rPr lang="en-US" sz="2000" dirty="0" err="1"/>
              <a:t>çocuğun</a:t>
            </a:r>
            <a:r>
              <a:rPr lang="en-US" sz="2000" dirty="0"/>
              <a:t> </a:t>
            </a:r>
            <a:r>
              <a:rPr lang="en-US" sz="2000" dirty="0" err="1"/>
              <a:t>hayatta</a:t>
            </a:r>
            <a:r>
              <a:rPr lang="en-US" sz="2000" dirty="0"/>
              <a:t> </a:t>
            </a:r>
            <a:r>
              <a:rPr lang="en-US" sz="2000" dirty="0" err="1"/>
              <a:t>olması</a:t>
            </a:r>
            <a:r>
              <a:rPr lang="en-US" sz="2000" dirty="0"/>
              <a:t> </a:t>
            </a:r>
            <a:r>
              <a:rPr lang="en-US" sz="2000" dirty="0" err="1"/>
              <a:t>kaydıyla</a:t>
            </a:r>
            <a:r>
              <a:rPr lang="en-US" sz="2000" dirty="0"/>
              <a:t> </a:t>
            </a:r>
            <a:r>
              <a:rPr lang="en-US" sz="2000" dirty="0" err="1"/>
              <a:t>kadın</a:t>
            </a:r>
            <a:r>
              <a:rPr lang="en-US" sz="2000" dirty="0"/>
              <a:t> </a:t>
            </a:r>
            <a:r>
              <a:rPr lang="en-US" sz="2000" dirty="0" err="1"/>
              <a:t>işçi</a:t>
            </a:r>
            <a:r>
              <a:rPr lang="en-US" sz="2000" dirty="0"/>
              <a:t> </a:t>
            </a:r>
            <a:r>
              <a:rPr lang="en-US" sz="2000" dirty="0" err="1"/>
              <a:t>ile</a:t>
            </a:r>
            <a:r>
              <a:rPr lang="en-US" sz="2000" dirty="0"/>
              <a:t> </a:t>
            </a:r>
            <a:r>
              <a:rPr lang="en-US" sz="2000" dirty="0" err="1"/>
              <a:t>üç</a:t>
            </a:r>
            <a:r>
              <a:rPr lang="en-US" sz="2000" dirty="0"/>
              <a:t> </a:t>
            </a:r>
            <a:r>
              <a:rPr lang="en-US" sz="2000" dirty="0" err="1"/>
              <a:t>yaşını</a:t>
            </a:r>
            <a:r>
              <a:rPr lang="en-US" sz="2000" dirty="0"/>
              <a:t> </a:t>
            </a:r>
            <a:r>
              <a:rPr lang="en-US" sz="2000" dirty="0" err="1"/>
              <a:t>doldurmamış</a:t>
            </a:r>
            <a:r>
              <a:rPr lang="en-US" sz="2000" dirty="0"/>
              <a:t> </a:t>
            </a:r>
            <a:r>
              <a:rPr lang="en-US" sz="2000" dirty="0" err="1"/>
              <a:t>çocuğu</a:t>
            </a:r>
            <a:r>
              <a:rPr lang="en-US" sz="2000" dirty="0"/>
              <a:t> </a:t>
            </a:r>
            <a:r>
              <a:rPr lang="en-US" sz="2000" dirty="0" err="1"/>
              <a:t>evlat</a:t>
            </a:r>
            <a:r>
              <a:rPr lang="en-US" sz="2000" dirty="0"/>
              <a:t> </a:t>
            </a:r>
            <a:r>
              <a:rPr lang="en-US" sz="2000" dirty="0" err="1"/>
              <a:t>edinen</a:t>
            </a:r>
            <a:r>
              <a:rPr lang="en-US" sz="2000" dirty="0"/>
              <a:t> </a:t>
            </a:r>
            <a:r>
              <a:rPr lang="en-US" sz="2000" dirty="0" err="1"/>
              <a:t>kadın</a:t>
            </a:r>
            <a:r>
              <a:rPr lang="en-US" sz="2000" dirty="0"/>
              <a:t> </a:t>
            </a:r>
            <a:r>
              <a:rPr lang="en-US" sz="2000" dirty="0" err="1"/>
              <a:t>veya</a:t>
            </a:r>
            <a:r>
              <a:rPr lang="en-US" sz="2000" dirty="0"/>
              <a:t> </a:t>
            </a:r>
            <a:r>
              <a:rPr lang="en-US" sz="2000" dirty="0" err="1"/>
              <a:t>erkek</a:t>
            </a:r>
            <a:r>
              <a:rPr lang="en-US" sz="2000" dirty="0"/>
              <a:t> </a:t>
            </a:r>
            <a:r>
              <a:rPr lang="en-US" sz="2000" dirty="0" err="1"/>
              <a:t>işçilere</a:t>
            </a:r>
            <a:r>
              <a:rPr lang="en-US" sz="2000" dirty="0"/>
              <a:t> </a:t>
            </a:r>
            <a:r>
              <a:rPr lang="en-US" sz="2000" dirty="0" err="1"/>
              <a:t>istekleri</a:t>
            </a:r>
            <a:r>
              <a:rPr lang="en-US" sz="2000" dirty="0"/>
              <a:t> </a:t>
            </a:r>
            <a:r>
              <a:rPr lang="en-US" sz="2000" dirty="0" err="1"/>
              <a:t>hâlinde</a:t>
            </a:r>
            <a:r>
              <a:rPr lang="en-US" sz="2000" dirty="0"/>
              <a:t> </a:t>
            </a:r>
            <a:r>
              <a:rPr lang="en-US" sz="2000" dirty="0" err="1"/>
              <a:t>birinci</a:t>
            </a:r>
            <a:r>
              <a:rPr lang="en-US" sz="2000" dirty="0"/>
              <a:t> </a:t>
            </a:r>
            <a:r>
              <a:rPr lang="en-US" sz="2000" dirty="0" err="1"/>
              <a:t>doğumda</a:t>
            </a:r>
            <a:r>
              <a:rPr lang="en-US" sz="2000" dirty="0"/>
              <a:t> </a:t>
            </a:r>
            <a:r>
              <a:rPr lang="en-US" sz="2000" dirty="0" err="1"/>
              <a:t>altmış</a:t>
            </a:r>
            <a:r>
              <a:rPr lang="en-US" sz="2000" dirty="0"/>
              <a:t> </a:t>
            </a:r>
            <a:r>
              <a:rPr lang="en-US" sz="2000" dirty="0" err="1"/>
              <a:t>gün</a:t>
            </a:r>
            <a:r>
              <a:rPr lang="en-US" sz="2000" dirty="0"/>
              <a:t>, </a:t>
            </a:r>
            <a:r>
              <a:rPr lang="en-US" sz="2000" dirty="0" err="1"/>
              <a:t>ikinci</a:t>
            </a:r>
            <a:r>
              <a:rPr lang="en-US" sz="2000" dirty="0"/>
              <a:t> </a:t>
            </a:r>
            <a:r>
              <a:rPr lang="en-US" sz="2000" dirty="0" err="1"/>
              <a:t>doğumda</a:t>
            </a:r>
            <a:r>
              <a:rPr lang="en-US" sz="2000" dirty="0"/>
              <a:t> </a:t>
            </a:r>
            <a:r>
              <a:rPr lang="en-US" sz="2000" dirty="0" err="1"/>
              <a:t>yüz</a:t>
            </a:r>
            <a:r>
              <a:rPr lang="en-US" sz="2000" dirty="0"/>
              <a:t> </a:t>
            </a:r>
            <a:r>
              <a:rPr lang="en-US" sz="2000" dirty="0" err="1"/>
              <a:t>yirmi</a:t>
            </a:r>
            <a:r>
              <a:rPr lang="en-US" sz="2000" dirty="0"/>
              <a:t> </a:t>
            </a:r>
            <a:r>
              <a:rPr lang="en-US" sz="2000" dirty="0" err="1"/>
              <a:t>gün</a:t>
            </a:r>
            <a:r>
              <a:rPr lang="en-US" sz="2000" dirty="0"/>
              <a:t>, </a:t>
            </a:r>
            <a:r>
              <a:rPr lang="en-US" sz="2000" dirty="0" err="1"/>
              <a:t>sonraki</a:t>
            </a:r>
            <a:r>
              <a:rPr lang="en-US" sz="2000" dirty="0"/>
              <a:t> </a:t>
            </a:r>
            <a:r>
              <a:rPr lang="en-US" sz="2000" dirty="0" err="1"/>
              <a:t>doğumlarda</a:t>
            </a:r>
            <a:r>
              <a:rPr lang="en-US" sz="2000" dirty="0"/>
              <a:t> </a:t>
            </a:r>
            <a:r>
              <a:rPr lang="en-US" sz="2000" dirty="0" err="1"/>
              <a:t>ise</a:t>
            </a:r>
            <a:r>
              <a:rPr lang="en-US" sz="2000" dirty="0"/>
              <a:t> </a:t>
            </a:r>
            <a:r>
              <a:rPr lang="en-US" sz="2000" dirty="0" err="1"/>
              <a:t>yüz</a:t>
            </a:r>
            <a:r>
              <a:rPr lang="en-US" sz="2000" dirty="0"/>
              <a:t> </a:t>
            </a:r>
            <a:r>
              <a:rPr lang="en-US" sz="2000" dirty="0" err="1"/>
              <a:t>seksen</a:t>
            </a:r>
            <a:r>
              <a:rPr lang="en-US" sz="2000" dirty="0"/>
              <a:t> </a:t>
            </a:r>
            <a:r>
              <a:rPr lang="en-US" sz="2000" dirty="0" err="1"/>
              <a:t>gün</a:t>
            </a:r>
            <a:r>
              <a:rPr lang="en-US" sz="2000" dirty="0"/>
              <a:t> </a:t>
            </a:r>
            <a:r>
              <a:rPr lang="en-US" sz="2000" dirty="0" err="1"/>
              <a:t>süreyle</a:t>
            </a:r>
            <a:r>
              <a:rPr lang="en-US" sz="2000" dirty="0"/>
              <a:t> </a:t>
            </a:r>
            <a:r>
              <a:rPr lang="en-US" sz="2000" dirty="0" err="1"/>
              <a:t>haftalık</a:t>
            </a:r>
            <a:r>
              <a:rPr lang="en-US" sz="2000" dirty="0"/>
              <a:t> </a:t>
            </a:r>
            <a:r>
              <a:rPr lang="en-US" sz="2000" dirty="0" err="1"/>
              <a:t>çalışma</a:t>
            </a:r>
            <a:r>
              <a:rPr lang="en-US" sz="2000" dirty="0"/>
              <a:t> </a:t>
            </a:r>
            <a:r>
              <a:rPr lang="en-US" sz="2000" dirty="0" err="1"/>
              <a:t>süresinin</a:t>
            </a:r>
            <a:r>
              <a:rPr lang="en-US" sz="2000" dirty="0"/>
              <a:t> </a:t>
            </a:r>
            <a:r>
              <a:rPr lang="en-US" sz="2000" dirty="0" err="1"/>
              <a:t>yarısı</a:t>
            </a:r>
            <a:r>
              <a:rPr lang="en-US" sz="2000" dirty="0"/>
              <a:t> </a:t>
            </a:r>
            <a:r>
              <a:rPr lang="en-US" sz="2000" dirty="0" err="1"/>
              <a:t>kadar</a:t>
            </a:r>
            <a:r>
              <a:rPr lang="en-US" sz="2000" dirty="0"/>
              <a:t> </a:t>
            </a:r>
            <a:r>
              <a:rPr lang="en-US" sz="2000" dirty="0" err="1"/>
              <a:t>ücretsiz</a:t>
            </a:r>
            <a:r>
              <a:rPr lang="en-US" sz="2000" dirty="0"/>
              <a:t> </a:t>
            </a:r>
            <a:r>
              <a:rPr lang="en-US" sz="2000" dirty="0" err="1"/>
              <a:t>izin</a:t>
            </a:r>
            <a:r>
              <a:rPr lang="en-US" sz="2000" dirty="0"/>
              <a:t> </a:t>
            </a:r>
            <a:r>
              <a:rPr lang="en-US" sz="2000" dirty="0" err="1"/>
              <a:t>verilir</a:t>
            </a:r>
            <a:r>
              <a:rPr lang="en-US" sz="2000" dirty="0"/>
              <a:t>. </a:t>
            </a:r>
            <a:r>
              <a:rPr lang="en-US" sz="2000" dirty="0" err="1"/>
              <a:t>Çoğul</a:t>
            </a:r>
            <a:r>
              <a:rPr lang="en-US" sz="2000" dirty="0"/>
              <a:t> </a:t>
            </a:r>
            <a:r>
              <a:rPr lang="en-US" sz="2000" dirty="0" err="1"/>
              <a:t>doğum</a:t>
            </a:r>
            <a:r>
              <a:rPr lang="en-US" sz="2000" dirty="0"/>
              <a:t> </a:t>
            </a:r>
            <a:r>
              <a:rPr lang="en-US" sz="2000" dirty="0" err="1"/>
              <a:t>hâlinde</a:t>
            </a:r>
            <a:r>
              <a:rPr lang="en-US" sz="2000" dirty="0"/>
              <a:t> </a:t>
            </a:r>
            <a:r>
              <a:rPr lang="en-US" sz="2000" dirty="0" err="1"/>
              <a:t>bu</a:t>
            </a:r>
            <a:r>
              <a:rPr lang="en-US" sz="2000" dirty="0"/>
              <a:t> </a:t>
            </a:r>
            <a:r>
              <a:rPr lang="en-US" sz="2000" dirty="0" err="1"/>
              <a:t>sürelere</a:t>
            </a:r>
            <a:r>
              <a:rPr lang="en-US" sz="2000" dirty="0"/>
              <a:t> </a:t>
            </a:r>
            <a:r>
              <a:rPr lang="en-US" sz="2000" dirty="0" err="1"/>
              <a:t>otuzar</a:t>
            </a:r>
            <a:r>
              <a:rPr lang="en-US" sz="2000" dirty="0"/>
              <a:t> </a:t>
            </a:r>
            <a:r>
              <a:rPr lang="en-US" sz="2000" dirty="0" err="1"/>
              <a:t>gün</a:t>
            </a:r>
            <a:r>
              <a:rPr lang="en-US" sz="2000" dirty="0"/>
              <a:t> </a:t>
            </a:r>
            <a:r>
              <a:rPr lang="en-US" sz="2000" dirty="0" err="1"/>
              <a:t>eklenir</a:t>
            </a:r>
            <a:r>
              <a:rPr lang="en-US" sz="2000" dirty="0"/>
              <a:t>. </a:t>
            </a:r>
            <a:r>
              <a:rPr lang="en-US" sz="2000" dirty="0" err="1"/>
              <a:t>Çocuğun</a:t>
            </a:r>
            <a:r>
              <a:rPr lang="en-US" sz="2000" dirty="0"/>
              <a:t> </a:t>
            </a:r>
            <a:r>
              <a:rPr lang="en-US" sz="2000" dirty="0" err="1"/>
              <a:t>engelli</a:t>
            </a:r>
            <a:r>
              <a:rPr lang="en-US" sz="2000" dirty="0"/>
              <a:t> </a:t>
            </a:r>
            <a:r>
              <a:rPr lang="en-US" sz="2000" dirty="0" err="1"/>
              <a:t>doğması</a:t>
            </a:r>
            <a:r>
              <a:rPr lang="en-US" sz="2000" dirty="0"/>
              <a:t> </a:t>
            </a:r>
            <a:r>
              <a:rPr lang="en-US" sz="2000" dirty="0" err="1"/>
              <a:t>hâlinde</a:t>
            </a:r>
            <a:r>
              <a:rPr lang="en-US" sz="2000" dirty="0"/>
              <a:t> </a:t>
            </a:r>
            <a:r>
              <a:rPr lang="en-US" sz="2000" dirty="0" err="1"/>
              <a:t>bu</a:t>
            </a:r>
            <a:r>
              <a:rPr lang="en-US" sz="2000" dirty="0"/>
              <a:t> </a:t>
            </a:r>
            <a:r>
              <a:rPr lang="en-US" sz="2000" dirty="0" err="1"/>
              <a:t>süre</a:t>
            </a:r>
            <a:r>
              <a:rPr lang="en-US" sz="2000" dirty="0"/>
              <a:t> </a:t>
            </a:r>
            <a:r>
              <a:rPr lang="en-US" sz="2000" dirty="0" err="1"/>
              <a:t>üç</a:t>
            </a:r>
            <a:r>
              <a:rPr lang="en-US" sz="2000" dirty="0"/>
              <a:t> </a:t>
            </a:r>
            <a:r>
              <a:rPr lang="en-US" sz="2000" dirty="0" err="1"/>
              <a:t>yüz</a:t>
            </a:r>
            <a:r>
              <a:rPr lang="en-US" sz="2000" dirty="0"/>
              <a:t> </a:t>
            </a:r>
            <a:r>
              <a:rPr lang="en-US" sz="2000" dirty="0" err="1"/>
              <a:t>altmış</a:t>
            </a:r>
            <a:r>
              <a:rPr lang="en-US" sz="2000" dirty="0"/>
              <a:t> </a:t>
            </a:r>
            <a:r>
              <a:rPr lang="en-US" sz="2000" dirty="0" err="1"/>
              <a:t>gün</a:t>
            </a:r>
            <a:r>
              <a:rPr lang="en-US" sz="2000" dirty="0"/>
              <a:t> </a:t>
            </a:r>
            <a:r>
              <a:rPr lang="en-US" sz="2000" dirty="0" err="1"/>
              <a:t>olarak</a:t>
            </a:r>
            <a:r>
              <a:rPr lang="en-US" sz="2000" dirty="0"/>
              <a:t> </a:t>
            </a:r>
            <a:r>
              <a:rPr lang="en-US" sz="2000" dirty="0" err="1"/>
              <a:t>uygulanır</a:t>
            </a:r>
            <a:r>
              <a:rPr lang="en-US" sz="2000" dirty="0"/>
              <a:t>. Bu </a:t>
            </a:r>
            <a:r>
              <a:rPr lang="en-US" sz="2000" dirty="0" err="1"/>
              <a:t>fıkra</a:t>
            </a:r>
            <a:r>
              <a:rPr lang="en-US" sz="2000" dirty="0"/>
              <a:t> </a:t>
            </a:r>
            <a:r>
              <a:rPr lang="en-US" sz="2000" dirty="0" err="1"/>
              <a:t>hükümlerinden</a:t>
            </a:r>
            <a:r>
              <a:rPr lang="en-US" sz="2000" dirty="0"/>
              <a:t> </a:t>
            </a:r>
            <a:r>
              <a:rPr lang="en-US" sz="2000" dirty="0" err="1"/>
              <a:t>yararlanılan</a:t>
            </a:r>
            <a:r>
              <a:rPr lang="en-US" sz="2000" dirty="0"/>
              <a:t> </a:t>
            </a:r>
            <a:r>
              <a:rPr lang="en-US" sz="2000" dirty="0" err="1"/>
              <a:t>süre</a:t>
            </a:r>
            <a:r>
              <a:rPr lang="en-US" sz="2000" dirty="0"/>
              <a:t> </a:t>
            </a:r>
            <a:r>
              <a:rPr lang="en-US" sz="2000" dirty="0" err="1"/>
              <a:t>içerisinde</a:t>
            </a:r>
            <a:r>
              <a:rPr lang="en-US" sz="2000" dirty="0"/>
              <a:t> </a:t>
            </a:r>
            <a:r>
              <a:rPr lang="en-US" sz="2000" dirty="0" err="1"/>
              <a:t>süt</a:t>
            </a:r>
            <a:r>
              <a:rPr lang="en-US" sz="2000" dirty="0"/>
              <a:t> </a:t>
            </a:r>
            <a:r>
              <a:rPr lang="en-US" sz="2000" dirty="0" err="1"/>
              <a:t>iznine</a:t>
            </a:r>
            <a:r>
              <a:rPr lang="en-US" sz="2000" dirty="0"/>
              <a:t> </a:t>
            </a:r>
            <a:r>
              <a:rPr lang="en-US" sz="2000" dirty="0" err="1"/>
              <a:t>ilişkin</a:t>
            </a:r>
            <a:r>
              <a:rPr lang="en-US" sz="2000" dirty="0"/>
              <a:t> </a:t>
            </a:r>
            <a:r>
              <a:rPr lang="en-US" sz="2000" dirty="0" err="1"/>
              <a:t>hükümler</a:t>
            </a:r>
            <a:r>
              <a:rPr lang="en-US" sz="2000" dirty="0"/>
              <a:t> </a:t>
            </a:r>
            <a:r>
              <a:rPr lang="en-US" sz="2000" dirty="0" err="1" smtClean="0"/>
              <a:t>uygulanmaz</a:t>
            </a:r>
            <a:r>
              <a:rPr lang="en-US" sz="2000" dirty="0" smtClean="0"/>
              <a:t>.</a:t>
            </a:r>
            <a:endParaRPr lang="tr-TR" sz="2000" b="1" dirty="0"/>
          </a:p>
          <a:p>
            <a:pPr marL="342900" indent="-342900">
              <a:buFont typeface="Wingdings" panose="05000000000000000000" pitchFamily="2" charset="2"/>
              <a:buChar char="Ø"/>
            </a:pPr>
            <a:r>
              <a:rPr lang="en-US" sz="2000" dirty="0" smtClean="0"/>
              <a:t>Bu </a:t>
            </a:r>
            <a:r>
              <a:rPr lang="en-US" sz="2000" dirty="0" err="1"/>
              <a:t>izin</a:t>
            </a:r>
            <a:r>
              <a:rPr lang="en-US" sz="2000" dirty="0"/>
              <a:t>, </a:t>
            </a:r>
            <a:r>
              <a:rPr lang="en-US" sz="2000" dirty="0" err="1"/>
              <a:t>üç</a:t>
            </a:r>
            <a:r>
              <a:rPr lang="en-US" sz="2000" dirty="0"/>
              <a:t> </a:t>
            </a:r>
            <a:r>
              <a:rPr lang="en-US" sz="2000" dirty="0" err="1"/>
              <a:t>yaşını</a:t>
            </a:r>
            <a:r>
              <a:rPr lang="en-US" sz="2000" dirty="0"/>
              <a:t> </a:t>
            </a:r>
            <a:r>
              <a:rPr lang="en-US" sz="2000" dirty="0" err="1"/>
              <a:t>doldurmamış</a:t>
            </a:r>
            <a:r>
              <a:rPr lang="en-US" sz="2000" dirty="0"/>
              <a:t> </a:t>
            </a:r>
            <a:r>
              <a:rPr lang="en-US" sz="2000" dirty="0" err="1"/>
              <a:t>çocuğu</a:t>
            </a:r>
            <a:r>
              <a:rPr lang="en-US" sz="2000" dirty="0"/>
              <a:t> </a:t>
            </a:r>
            <a:r>
              <a:rPr lang="en-US" sz="2000" dirty="0" err="1"/>
              <a:t>evlat</a:t>
            </a:r>
            <a:r>
              <a:rPr lang="en-US" sz="2000" dirty="0"/>
              <a:t> </a:t>
            </a:r>
            <a:r>
              <a:rPr lang="en-US" sz="2000" dirty="0" err="1"/>
              <a:t>edinme</a:t>
            </a:r>
            <a:r>
              <a:rPr lang="en-US" sz="2000" dirty="0"/>
              <a:t> </a:t>
            </a:r>
            <a:r>
              <a:rPr lang="en-US" sz="2000" dirty="0" err="1"/>
              <a:t>hâlinde</a:t>
            </a:r>
            <a:r>
              <a:rPr lang="en-US" sz="2000" dirty="0"/>
              <a:t> </a:t>
            </a:r>
            <a:r>
              <a:rPr lang="en-US" sz="2000" dirty="0" err="1"/>
              <a:t>eşlerden</a:t>
            </a:r>
            <a:r>
              <a:rPr lang="en-US" sz="2000" dirty="0"/>
              <a:t> </a:t>
            </a:r>
            <a:r>
              <a:rPr lang="en-US" sz="2000" dirty="0" err="1"/>
              <a:t>birine</a:t>
            </a:r>
            <a:r>
              <a:rPr lang="en-US" sz="2000" dirty="0"/>
              <a:t> </a:t>
            </a:r>
            <a:r>
              <a:rPr lang="en-US" sz="2000" dirty="0" err="1"/>
              <a:t>veya</a:t>
            </a:r>
            <a:r>
              <a:rPr lang="en-US" sz="2000" dirty="0"/>
              <a:t> </a:t>
            </a:r>
            <a:r>
              <a:rPr lang="en-US" sz="2000" dirty="0" err="1"/>
              <a:t>evlat</a:t>
            </a:r>
            <a:r>
              <a:rPr lang="en-US" sz="2000" dirty="0"/>
              <a:t> </a:t>
            </a:r>
            <a:r>
              <a:rPr lang="en-US" sz="2000" dirty="0" err="1"/>
              <a:t>edinene</a:t>
            </a:r>
            <a:r>
              <a:rPr lang="en-US" sz="2000" dirty="0"/>
              <a:t> </a:t>
            </a:r>
            <a:r>
              <a:rPr lang="en-US" sz="2000" dirty="0" err="1"/>
              <a:t>verilir</a:t>
            </a:r>
            <a:r>
              <a:rPr lang="en-US" sz="2000" dirty="0"/>
              <a:t>.</a:t>
            </a:r>
            <a:r>
              <a:rPr lang="en-US" sz="2000" b="1" dirty="0"/>
              <a:t> </a:t>
            </a:r>
            <a:r>
              <a:rPr lang="tr-TR" sz="2000" dirty="0"/>
              <a:t>Bu süre, yıllık ücretli izin hakkının hesabında dikkate </a:t>
            </a:r>
            <a:r>
              <a:rPr lang="tr-TR" sz="2000" dirty="0" smtClean="0"/>
              <a:t>alınmaz.</a:t>
            </a:r>
            <a:endParaRPr lang="tr-TR" sz="2000" b="1" dirty="0"/>
          </a:p>
          <a:p>
            <a:pPr marL="342900" indent="-342900">
              <a:buFont typeface="Wingdings" panose="05000000000000000000" pitchFamily="2" charset="2"/>
              <a:buChar char="Ø"/>
            </a:pPr>
            <a:r>
              <a:rPr lang="en-US" sz="2000" dirty="0" smtClean="0"/>
              <a:t>Bu </a:t>
            </a:r>
            <a:r>
              <a:rPr lang="en-US" sz="2000" dirty="0" err="1"/>
              <a:t>madde</a:t>
            </a:r>
            <a:r>
              <a:rPr lang="en-US" sz="2000" dirty="0"/>
              <a:t> </a:t>
            </a:r>
            <a:r>
              <a:rPr lang="en-US" sz="2000" dirty="0" err="1"/>
              <a:t>hükümleri</a:t>
            </a:r>
            <a:r>
              <a:rPr lang="en-US" sz="2000" dirty="0"/>
              <a:t> </a:t>
            </a:r>
            <a:r>
              <a:rPr lang="en-US" sz="2000" dirty="0" err="1"/>
              <a:t>iş</a:t>
            </a:r>
            <a:r>
              <a:rPr lang="en-US" sz="2000" dirty="0"/>
              <a:t> </a:t>
            </a:r>
            <a:r>
              <a:rPr lang="en-US" sz="2000" dirty="0" err="1"/>
              <a:t>sözleşmesi</a:t>
            </a:r>
            <a:r>
              <a:rPr lang="en-US" sz="2000" dirty="0"/>
              <a:t> </a:t>
            </a:r>
            <a:r>
              <a:rPr lang="en-US" sz="2000" dirty="0" err="1"/>
              <a:t>ile</a:t>
            </a:r>
            <a:r>
              <a:rPr lang="en-US" sz="2000" dirty="0"/>
              <a:t> </a:t>
            </a:r>
            <a:r>
              <a:rPr lang="en-US" sz="2000" dirty="0" err="1"/>
              <a:t>çalışan</a:t>
            </a:r>
            <a:r>
              <a:rPr lang="en-US" sz="2000" dirty="0"/>
              <a:t> </a:t>
            </a:r>
            <a:r>
              <a:rPr lang="en-US" sz="2000" dirty="0" err="1"/>
              <a:t>ve</a:t>
            </a:r>
            <a:r>
              <a:rPr lang="en-US" sz="2000" dirty="0"/>
              <a:t> </a:t>
            </a:r>
            <a:r>
              <a:rPr lang="en-US" sz="2000" dirty="0" err="1"/>
              <a:t>bu</a:t>
            </a:r>
            <a:r>
              <a:rPr lang="en-US" sz="2000" dirty="0"/>
              <a:t> </a:t>
            </a:r>
            <a:r>
              <a:rPr lang="en-US" sz="2000" dirty="0" err="1"/>
              <a:t>Kanunun</a:t>
            </a:r>
            <a:r>
              <a:rPr lang="en-US" sz="2000" dirty="0"/>
              <a:t> </a:t>
            </a:r>
            <a:r>
              <a:rPr lang="en-US" sz="2000" dirty="0" err="1"/>
              <a:t>kapsamında</a:t>
            </a:r>
            <a:r>
              <a:rPr lang="en-US" sz="2000" dirty="0"/>
              <a:t> </a:t>
            </a:r>
            <a:r>
              <a:rPr lang="en-US" sz="2000" dirty="0" err="1"/>
              <a:t>olan</a:t>
            </a:r>
            <a:r>
              <a:rPr lang="en-US" sz="2000" dirty="0"/>
              <a:t> </a:t>
            </a:r>
            <a:r>
              <a:rPr lang="en-US" sz="2000" dirty="0" err="1"/>
              <a:t>veya</a:t>
            </a:r>
            <a:r>
              <a:rPr lang="en-US" sz="2000" dirty="0"/>
              <a:t> </a:t>
            </a:r>
            <a:r>
              <a:rPr lang="en-US" sz="2000" dirty="0" err="1"/>
              <a:t>olmayan</a:t>
            </a:r>
            <a:r>
              <a:rPr lang="en-US" sz="2000" dirty="0"/>
              <a:t> her </a:t>
            </a:r>
            <a:r>
              <a:rPr lang="en-US" sz="2000" dirty="0" err="1"/>
              <a:t>türlü</a:t>
            </a:r>
            <a:r>
              <a:rPr lang="en-US" sz="2000" dirty="0"/>
              <a:t> </a:t>
            </a:r>
            <a:r>
              <a:rPr lang="en-US" sz="2000" dirty="0" err="1"/>
              <a:t>işçi</a:t>
            </a:r>
            <a:r>
              <a:rPr lang="en-US" sz="2000" dirty="0"/>
              <a:t> </a:t>
            </a:r>
            <a:r>
              <a:rPr lang="en-US" sz="2000" dirty="0" err="1"/>
              <a:t>için</a:t>
            </a:r>
            <a:r>
              <a:rPr lang="en-US" sz="2000" dirty="0"/>
              <a:t> </a:t>
            </a:r>
            <a:r>
              <a:rPr lang="en-US" sz="2000" dirty="0" err="1"/>
              <a:t>uygulanır</a:t>
            </a:r>
            <a:r>
              <a:rPr lang="en-US" sz="2000" dirty="0"/>
              <a:t>.</a:t>
            </a:r>
            <a:r>
              <a:rPr lang="en-US" sz="2000" b="1" dirty="0"/>
              <a:t> </a:t>
            </a:r>
            <a:endParaRPr lang="tr-TR" sz="2000" b="1" dirty="0"/>
          </a:p>
        </p:txBody>
      </p:sp>
      <p:sp>
        <p:nvSpPr>
          <p:cNvPr id="3" name="Dikdörtgen 2"/>
          <p:cNvSpPr/>
          <p:nvPr/>
        </p:nvSpPr>
        <p:spPr>
          <a:xfrm>
            <a:off x="3268243" y="-64436"/>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45009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17544"/>
            <a:ext cx="8229600" cy="451520"/>
          </a:xfrm>
          <a:solidFill>
            <a:schemeClr val="tx2">
              <a:lumMod val="75000"/>
            </a:schemeClr>
          </a:solidFill>
        </p:spPr>
        <p:txBody>
          <a:bodyPr>
            <a:normAutofit fontScale="90000"/>
          </a:bodyPr>
          <a:lstStyle/>
          <a:p>
            <a:r>
              <a:rPr lang="tr-TR"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5510 </a:t>
            </a:r>
            <a:r>
              <a:rPr lang="tr-T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SAYILI KANUN 3</a:t>
            </a:r>
            <a:r>
              <a:rPr lang="tr-TR"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tr-T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MADDE</a:t>
            </a:r>
            <a:endParaRPr lang="tr-TR" sz="32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12</a:t>
            </a:fld>
            <a:endParaRPr lang="tr-TR"/>
          </a:p>
        </p:txBody>
      </p:sp>
      <p:sp>
        <p:nvSpPr>
          <p:cNvPr id="7" name="Metin kutusu 6"/>
          <p:cNvSpPr txBox="1"/>
          <p:nvPr>
            <p:custDataLst>
              <p:tags r:id="rId3"/>
            </p:custDataLst>
          </p:nvPr>
        </p:nvSpPr>
        <p:spPr>
          <a:xfrm>
            <a:off x="299202" y="836712"/>
            <a:ext cx="8545596" cy="5632311"/>
          </a:xfrm>
          <a:prstGeom prst="rect">
            <a:avLst/>
          </a:prstGeom>
          <a:noFill/>
        </p:spPr>
        <p:txBody>
          <a:bodyPr wrap="square" rtlCol="0">
            <a:spAutoFit/>
          </a:bodyPr>
          <a:lstStyle/>
          <a:p>
            <a:r>
              <a:rPr lang="tr-TR" sz="2400" b="1" dirty="0" smtClean="0"/>
              <a:t>20/8/2016-6745/60 </a:t>
            </a:r>
            <a:r>
              <a:rPr lang="tr-TR" sz="2400" b="1" dirty="0" err="1"/>
              <a:t>md</a:t>
            </a:r>
            <a:r>
              <a:rPr lang="tr-TR" sz="2400" b="1" dirty="0" err="1" smtClean="0"/>
              <a:t>.</a:t>
            </a:r>
            <a:r>
              <a:rPr lang="tr-TR" sz="2400" b="1" dirty="0"/>
              <a:t> </a:t>
            </a:r>
            <a:r>
              <a:rPr lang="tr-TR" sz="2400" b="1" dirty="0" smtClean="0"/>
              <a:t>İle eklenen fıkra</a:t>
            </a:r>
          </a:p>
          <a:p>
            <a:pPr marL="342900" indent="-342900">
              <a:buFont typeface="Wingdings" panose="05000000000000000000" pitchFamily="2" charset="2"/>
              <a:buChar char="Ø"/>
            </a:pPr>
            <a:r>
              <a:rPr lang="tr-TR" sz="2400" dirty="0" smtClean="0"/>
              <a:t>4857 </a:t>
            </a:r>
            <a:r>
              <a:rPr lang="tr-TR" sz="2400" dirty="0"/>
              <a:t>sayılı Kanunun 13 üncü ve 14 üncü maddelerine göre kısmi süreli veya çağrı üzerine çalışanlar, ay içerisinde günün bazı saatlerinde çalışıp, çalıştığı saat karşılığında ücret alanlar ve bu Kanunun ek 9 uncu maddesinin birinci fıkrasına tabi olarak çalışanlardan ay içerisinde otuz günden eksik prim ödeme gün sayısı bulunanlar, sigortalı çalışmama şartı hariç birinci fıkranın (10) numaralı bendinde yer verilen diğer şartları haiz olmaları kaydıyla otuz günden eksik günleri için genel sağlık sigortalısının bakmakla yükümlü olduğu kişi sayılır. </a:t>
            </a:r>
            <a:endParaRPr lang="tr-TR" sz="2400" i="1" dirty="0" smtClean="0"/>
          </a:p>
          <a:p>
            <a:pPr marL="342900" indent="-342900">
              <a:buFont typeface="Wingdings" panose="05000000000000000000" pitchFamily="2" charset="2"/>
              <a:buChar char="Ø"/>
            </a:pPr>
            <a:r>
              <a:rPr lang="tr-TR" sz="2400" i="1" dirty="0" smtClean="0"/>
              <a:t>1/10/2016 </a:t>
            </a:r>
            <a:r>
              <a:rPr lang="tr-TR" sz="2400" i="1" dirty="0"/>
              <a:t>tarihinde yürürlüğe </a:t>
            </a:r>
            <a:r>
              <a:rPr lang="tr-TR" sz="2400" i="1" dirty="0" smtClean="0"/>
              <a:t>girecek</a:t>
            </a:r>
          </a:p>
          <a:p>
            <a:pPr marL="342900" indent="-342900">
              <a:buFont typeface="Wingdings" panose="05000000000000000000" pitchFamily="2" charset="2"/>
              <a:buChar char="Ø"/>
            </a:pPr>
            <a:r>
              <a:rPr lang="tr-TR" sz="2400" i="1" dirty="0" smtClean="0"/>
              <a:t>Söz konusu düzenlemeye paralel olarak 88. maddesinde de bu düzenlemede hariç tutulanların dışındakiler 30 güne tamamlatacak şekilde prim ödeyecekleri ile ilgili düzenleme yapılmıştır.</a:t>
            </a:r>
            <a:endParaRPr lang="tr-TR" sz="2400" dirty="0"/>
          </a:p>
        </p:txBody>
      </p:sp>
      <p:sp>
        <p:nvSpPr>
          <p:cNvPr id="3" name="Dikdörtgen 2"/>
          <p:cNvSpPr/>
          <p:nvPr/>
        </p:nvSpPr>
        <p:spPr>
          <a:xfrm>
            <a:off x="3268243" y="-64436"/>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4051308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17544"/>
            <a:ext cx="8229600" cy="451520"/>
          </a:xfrm>
          <a:solidFill>
            <a:schemeClr val="tx2">
              <a:lumMod val="75000"/>
            </a:schemeClr>
          </a:solidFill>
        </p:spPr>
        <p:txBody>
          <a:bodyPr>
            <a:normAutofit fontScale="90000"/>
          </a:bodyPr>
          <a:lstStyle/>
          <a:p>
            <a:r>
              <a:rPr lang="tr-TR"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5510 </a:t>
            </a:r>
            <a:r>
              <a:rPr lang="tr-T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SAYILI KANUN </a:t>
            </a:r>
            <a:r>
              <a:rPr lang="tr-TR"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12. </a:t>
            </a:r>
            <a:r>
              <a:rPr lang="tr-T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MADDE</a:t>
            </a:r>
            <a:endParaRPr lang="tr-TR" sz="32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13</a:t>
            </a:fld>
            <a:endParaRPr lang="tr-TR"/>
          </a:p>
        </p:txBody>
      </p:sp>
      <p:sp>
        <p:nvSpPr>
          <p:cNvPr id="7" name="Metin kutusu 6"/>
          <p:cNvSpPr txBox="1"/>
          <p:nvPr>
            <p:custDataLst>
              <p:tags r:id="rId3"/>
            </p:custDataLst>
          </p:nvPr>
        </p:nvSpPr>
        <p:spPr>
          <a:xfrm>
            <a:off x="202868" y="1265938"/>
            <a:ext cx="8545596" cy="3416320"/>
          </a:xfrm>
          <a:prstGeom prst="rect">
            <a:avLst/>
          </a:prstGeom>
          <a:noFill/>
        </p:spPr>
        <p:txBody>
          <a:bodyPr wrap="square" rtlCol="0">
            <a:spAutoFit/>
          </a:bodyPr>
          <a:lstStyle/>
          <a:p>
            <a:r>
              <a:rPr lang="tr-TR" sz="2400" b="1" dirty="0" smtClean="0"/>
              <a:t>15/7/2016-6728/46 </a:t>
            </a:r>
            <a:r>
              <a:rPr lang="tr-TR" sz="2400" b="1" dirty="0" err="1" smtClean="0"/>
              <a:t>md.</a:t>
            </a:r>
            <a:r>
              <a:rPr lang="tr-TR" sz="2400" b="1" dirty="0" smtClean="0"/>
              <a:t> İle eklenen fıkra</a:t>
            </a:r>
          </a:p>
          <a:p>
            <a:pPr marL="342900" indent="-342900">
              <a:buFont typeface="Wingdings" panose="05000000000000000000" pitchFamily="2" charset="2"/>
              <a:buChar char="Ø"/>
            </a:pPr>
            <a:r>
              <a:rPr lang="tr-TR" sz="2400" dirty="0" smtClean="0"/>
              <a:t>Bu </a:t>
            </a:r>
            <a:r>
              <a:rPr lang="tr-TR" sz="2400" dirty="0"/>
              <a:t>Kanun gereği internet, elektronik ve benzeri ortamda Kuruma gönderilecek muhtasar ve prim hizmet beyannamesinin defter ve kayıtlara ve bu kayıtların dayanağını teşkil eden belgelere uygun olmamasından işverenlerle birlikte yazılı sözleşme ile yetki verilmiş serbest muhasebeci, serbest muhasebeci malî müşavir ve yeminli malî müşavirler de müştereken ve </a:t>
            </a:r>
            <a:r>
              <a:rPr lang="tr-TR" sz="2400" dirty="0" err="1"/>
              <a:t>müteselsilen</a:t>
            </a:r>
            <a:r>
              <a:rPr lang="tr-TR" sz="2400" dirty="0"/>
              <a:t> sorumludur. Bu fıkranın uygulanmasına ilişkin usul ve esaslar Kurum tarafından çıkarılan yönetmelikle düzenlenir.</a:t>
            </a:r>
          </a:p>
        </p:txBody>
      </p:sp>
      <p:sp>
        <p:nvSpPr>
          <p:cNvPr id="3" name="Dikdörtgen 2"/>
          <p:cNvSpPr/>
          <p:nvPr/>
        </p:nvSpPr>
        <p:spPr>
          <a:xfrm>
            <a:off x="3268243" y="-64436"/>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402000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276999"/>
            <a:ext cx="8229600" cy="533400"/>
          </a:xfrm>
          <a:solidFill>
            <a:schemeClr val="tx2">
              <a:lumMod val="75000"/>
            </a:schemeClr>
          </a:solidFill>
        </p:spPr>
        <p:txBody>
          <a:bodyPr>
            <a:normAutofit fontScale="90000"/>
          </a:bodyPr>
          <a:lstStyle/>
          <a:p>
            <a:r>
              <a:rPr lang="tr-T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5510 SAYILI KANUN </a:t>
            </a:r>
            <a:r>
              <a:rPr lang="tr-TR"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60. </a:t>
            </a:r>
            <a:r>
              <a:rPr lang="tr-T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MADDE</a:t>
            </a:r>
            <a:endParaRPr lang="tr-TR" sz="32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14</a:t>
            </a:fld>
            <a:endParaRPr lang="tr-TR"/>
          </a:p>
        </p:txBody>
      </p:sp>
      <p:sp>
        <p:nvSpPr>
          <p:cNvPr id="7" name="Metin kutusu 6"/>
          <p:cNvSpPr txBox="1"/>
          <p:nvPr>
            <p:custDataLst>
              <p:tags r:id="rId3"/>
            </p:custDataLst>
          </p:nvPr>
        </p:nvSpPr>
        <p:spPr>
          <a:xfrm>
            <a:off x="202868" y="1628800"/>
            <a:ext cx="8329573" cy="3785652"/>
          </a:xfrm>
          <a:prstGeom prst="rect">
            <a:avLst/>
          </a:prstGeom>
          <a:noFill/>
        </p:spPr>
        <p:txBody>
          <a:bodyPr wrap="square" rtlCol="0">
            <a:spAutoFit/>
          </a:bodyPr>
          <a:lstStyle/>
          <a:p>
            <a:r>
              <a:rPr lang="tr-TR" sz="2400" b="1" dirty="0" smtClean="0"/>
              <a:t>29/1/2016-6663/26 </a:t>
            </a:r>
            <a:r>
              <a:rPr lang="tr-TR" sz="2400" b="1" dirty="0" err="1"/>
              <a:t>md</a:t>
            </a:r>
            <a:r>
              <a:rPr lang="tr-TR" sz="2400" b="1" dirty="0" err="1" smtClean="0"/>
              <a:t>.</a:t>
            </a:r>
            <a:r>
              <a:rPr lang="tr-TR" sz="2400" b="1" dirty="0" smtClean="0"/>
              <a:t> İle eklenen fıkra</a:t>
            </a:r>
          </a:p>
          <a:p>
            <a:pPr marL="342900" indent="-342900">
              <a:buFont typeface="Wingdings" panose="05000000000000000000" pitchFamily="2" charset="2"/>
              <a:buChar char="Ø"/>
            </a:pPr>
            <a:r>
              <a:rPr lang="tr-TR" sz="2400" dirty="0" smtClean="0"/>
              <a:t>Ana </a:t>
            </a:r>
            <a:r>
              <a:rPr lang="tr-TR" sz="2400" dirty="0"/>
              <a:t>veya babası üzerinden bakmakla yükümlü olunan kişi sayılmayanlardan; lise ve dengi öğrenimden mezun olanlar 20 yaşını, yükseköğrenimden mezun olanlar ise 25 yaşını geçmemek ve bakmakla yükümlü olunan kişi ya da bu maddenin birinci fıkrasının (g) bendinde sayılanlar hariç genel sağlık sigortalısı olmamak şartıyla mezun oldukları tarihi izleyen günden itibaren </a:t>
            </a:r>
            <a:r>
              <a:rPr lang="tr-TR" sz="2400" b="1" u="sng" dirty="0">
                <a:solidFill>
                  <a:srgbClr val="FF0000"/>
                </a:solidFill>
              </a:rPr>
              <a:t>iki yıl süreyle </a:t>
            </a:r>
            <a:r>
              <a:rPr lang="tr-TR" sz="2400" dirty="0"/>
              <a:t>gelir tespiti yapılmaksızın birinci fıkranın (c) bendinin (1) numaralı alt bendi kapsamında genel sağlık sigortalısı sayılır. </a:t>
            </a:r>
          </a:p>
        </p:txBody>
      </p:sp>
      <p:sp>
        <p:nvSpPr>
          <p:cNvPr id="3" name="Dikdörtgen 2"/>
          <p:cNvSpPr/>
          <p:nvPr/>
        </p:nvSpPr>
        <p:spPr>
          <a:xfrm>
            <a:off x="3251227" y="-58549"/>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288951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276999"/>
            <a:ext cx="8229600" cy="533400"/>
          </a:xfrm>
          <a:solidFill>
            <a:schemeClr val="tx2">
              <a:lumMod val="75000"/>
            </a:schemeClr>
          </a:solidFill>
        </p:spPr>
        <p:txBody>
          <a:bodyPr>
            <a:normAutofit fontScale="90000"/>
          </a:bodyPr>
          <a:lstStyle/>
          <a:p>
            <a:r>
              <a:rPr lang="tr-T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5510 SAYILI KANUN </a:t>
            </a:r>
            <a:r>
              <a:rPr lang="tr-TR"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81. </a:t>
            </a:r>
            <a:r>
              <a:rPr lang="tr-T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MADDE</a:t>
            </a:r>
            <a:endParaRPr lang="tr-TR" sz="32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15</a:t>
            </a:fld>
            <a:endParaRPr lang="tr-TR"/>
          </a:p>
        </p:txBody>
      </p:sp>
      <p:sp>
        <p:nvSpPr>
          <p:cNvPr id="7" name="Metin kutusu 6"/>
          <p:cNvSpPr txBox="1"/>
          <p:nvPr>
            <p:custDataLst>
              <p:tags r:id="rId3"/>
            </p:custDataLst>
          </p:nvPr>
        </p:nvSpPr>
        <p:spPr>
          <a:xfrm>
            <a:off x="202868" y="908720"/>
            <a:ext cx="8761620" cy="5509200"/>
          </a:xfrm>
          <a:prstGeom prst="rect">
            <a:avLst/>
          </a:prstGeom>
          <a:noFill/>
        </p:spPr>
        <p:txBody>
          <a:bodyPr wrap="square" rtlCol="0">
            <a:spAutoFit/>
          </a:bodyPr>
          <a:lstStyle/>
          <a:p>
            <a:r>
              <a:rPr lang="tr-TR" sz="2200" b="1" dirty="0"/>
              <a:t>20/8/2016-6745/62 </a:t>
            </a:r>
            <a:r>
              <a:rPr lang="tr-TR" sz="2200" b="1" dirty="0" err="1"/>
              <a:t>md</a:t>
            </a:r>
            <a:r>
              <a:rPr lang="tr-TR" sz="2200" b="1" dirty="0" err="1" smtClean="0"/>
              <a:t>.</a:t>
            </a:r>
            <a:r>
              <a:rPr lang="tr-TR" sz="2200" b="1" dirty="0" smtClean="0"/>
              <a:t> İle eklenen fıkra</a:t>
            </a:r>
          </a:p>
          <a:p>
            <a:pPr marL="342900" indent="-342900">
              <a:buFont typeface="Wingdings" panose="05000000000000000000" pitchFamily="2" charset="2"/>
              <a:buChar char="Ø"/>
            </a:pPr>
            <a:r>
              <a:rPr lang="tr-TR" sz="2200" dirty="0" smtClean="0"/>
              <a:t>İsteğe </a:t>
            </a:r>
            <a:r>
              <a:rPr lang="tr-TR" sz="2200" dirty="0"/>
              <a:t>bağlı sigortalılar hariç </a:t>
            </a:r>
            <a:r>
              <a:rPr lang="tr-TR" sz="2200" dirty="0" smtClean="0"/>
              <a:t>4/b </a:t>
            </a:r>
            <a:r>
              <a:rPr lang="tr-TR" sz="2200" dirty="0"/>
              <a:t>sigortalıların malullük, yaşlılık ve ölüm sigortaları primlerinden, </a:t>
            </a:r>
            <a:r>
              <a:rPr lang="tr-TR" sz="2200" b="1" u="sng" dirty="0">
                <a:solidFill>
                  <a:srgbClr val="FF0000"/>
                </a:solidFill>
              </a:rPr>
              <a:t>beş puanlık kısmına </a:t>
            </a:r>
            <a:r>
              <a:rPr lang="tr-TR" sz="2200" dirty="0"/>
              <a:t>isabet eden tutar Hazinece </a:t>
            </a:r>
            <a:r>
              <a:rPr lang="tr-TR" sz="2200" dirty="0" smtClean="0"/>
              <a:t>karşılanır.</a:t>
            </a:r>
          </a:p>
          <a:p>
            <a:pPr marL="342900" indent="-342900">
              <a:buFont typeface="Wingdings" panose="05000000000000000000" pitchFamily="2" charset="2"/>
              <a:buChar char="Ø"/>
            </a:pPr>
            <a:r>
              <a:rPr lang="tr-TR" sz="2200" dirty="0" smtClean="0"/>
              <a:t>Sigortalıların </a:t>
            </a:r>
            <a:r>
              <a:rPr lang="tr-TR" sz="2200" dirty="0"/>
              <a:t>bu prim indiriminden yararlanabilmeleri için primlerin Hazinece karşılanmayan kısmının yasal süresi içinde ödenmesi, Kuruma kendi sigortalılıklarından kaynaklanan prim, idari para cezası ve bunlara ilişkin gecikme cezası ve gecikme zammı borcunun bulunmaması </a:t>
            </a:r>
            <a:r>
              <a:rPr lang="tr-TR" sz="2200" dirty="0" smtClean="0"/>
              <a:t>şarttır.</a:t>
            </a:r>
          </a:p>
          <a:p>
            <a:pPr marL="342900" indent="-342900">
              <a:buFont typeface="Wingdings" panose="05000000000000000000" pitchFamily="2" charset="2"/>
              <a:buChar char="Ø"/>
            </a:pPr>
            <a:r>
              <a:rPr lang="tr-TR" sz="2200" dirty="0" smtClean="0"/>
              <a:t>Ancak </a:t>
            </a:r>
            <a:r>
              <a:rPr lang="tr-TR" sz="2200" dirty="0"/>
              <a:t>Kuruma olan prim, idari para cezası ve bunlara ilişkin gecikme cezası ve gecikme zammı borçlarını taksitlendiren veya yapılandıran sigortalılar bu taksitlendirme veya yapılandırma işlemleri devam ettiği sürece bu bent hükmünden yararlandırılır. Borçlanma ve ihya kapsamındaki primlerden dolayı bu indirimden yararlanılmaz. Hazinece karşılanan prim tutarları gelir ve kurumlar vergisi uygulamalarında gider veya maliyet unsuru olarak dikkate alınmaz. </a:t>
            </a:r>
            <a:endParaRPr lang="tr-TR" sz="2200" baseline="30000" dirty="0"/>
          </a:p>
          <a:p>
            <a:pPr marL="342900" indent="-342900">
              <a:buFont typeface="Wingdings" panose="05000000000000000000" pitchFamily="2" charset="2"/>
              <a:buChar char="Ø"/>
            </a:pPr>
            <a:r>
              <a:rPr lang="tr-TR" sz="2200" i="1" dirty="0" smtClean="0"/>
              <a:t>1/10/2016 </a:t>
            </a:r>
            <a:r>
              <a:rPr lang="tr-TR" sz="2200" i="1" dirty="0"/>
              <a:t>tarihinde yürürlüğe </a:t>
            </a:r>
            <a:r>
              <a:rPr lang="tr-TR" sz="2200" i="1" dirty="0" smtClean="0"/>
              <a:t>girecek.</a:t>
            </a:r>
            <a:endParaRPr lang="tr-TR" sz="2200" dirty="0"/>
          </a:p>
        </p:txBody>
      </p:sp>
      <p:sp>
        <p:nvSpPr>
          <p:cNvPr id="3" name="Dikdörtgen 2"/>
          <p:cNvSpPr/>
          <p:nvPr/>
        </p:nvSpPr>
        <p:spPr>
          <a:xfrm>
            <a:off x="3251227" y="-58549"/>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3127997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276999"/>
            <a:ext cx="8229600" cy="487705"/>
          </a:xfrm>
          <a:solidFill>
            <a:schemeClr val="tx2">
              <a:lumMod val="75000"/>
            </a:schemeClr>
          </a:solidFill>
        </p:spPr>
        <p:txBody>
          <a:bodyPr>
            <a:normAutofit fontScale="90000"/>
          </a:bodyPr>
          <a:lstStyle/>
          <a:p>
            <a:r>
              <a:rPr lang="tr-T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5510 SAYILI KANUN </a:t>
            </a:r>
            <a:r>
              <a:rPr lang="tr-TR"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86. </a:t>
            </a:r>
            <a:r>
              <a:rPr lang="tr-T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MADDE</a:t>
            </a:r>
            <a:endParaRPr lang="tr-TR" sz="32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16</a:t>
            </a:fld>
            <a:endParaRPr lang="tr-TR"/>
          </a:p>
        </p:txBody>
      </p:sp>
      <p:sp>
        <p:nvSpPr>
          <p:cNvPr id="7" name="Metin kutusu 6"/>
          <p:cNvSpPr txBox="1"/>
          <p:nvPr>
            <p:custDataLst>
              <p:tags r:id="rId3"/>
            </p:custDataLst>
          </p:nvPr>
        </p:nvSpPr>
        <p:spPr>
          <a:xfrm>
            <a:off x="202868" y="908720"/>
            <a:ext cx="8761620" cy="5262979"/>
          </a:xfrm>
          <a:prstGeom prst="rect">
            <a:avLst/>
          </a:prstGeom>
          <a:noFill/>
        </p:spPr>
        <p:txBody>
          <a:bodyPr wrap="square" rtlCol="0">
            <a:spAutoFit/>
          </a:bodyPr>
          <a:lstStyle/>
          <a:p>
            <a:r>
              <a:rPr lang="tr-TR" sz="2400" b="1" dirty="0"/>
              <a:t>15/7/2016-6728/48 </a:t>
            </a:r>
            <a:r>
              <a:rPr lang="tr-TR" sz="2400" b="1" dirty="0" err="1"/>
              <a:t>md</a:t>
            </a:r>
            <a:r>
              <a:rPr lang="tr-TR" sz="2400" b="1" dirty="0" err="1" smtClean="0"/>
              <a:t>.</a:t>
            </a:r>
            <a:r>
              <a:rPr lang="tr-TR" sz="2400" b="1" dirty="0" smtClean="0"/>
              <a:t> İle değişen fıkralar</a:t>
            </a:r>
          </a:p>
          <a:p>
            <a:pPr marL="342900" indent="-342900">
              <a:buFont typeface="Wingdings" panose="05000000000000000000" pitchFamily="2" charset="2"/>
              <a:buChar char="Ø"/>
            </a:pPr>
            <a:r>
              <a:rPr lang="tr-TR" sz="2400" dirty="0" smtClean="0"/>
              <a:t>Bu </a:t>
            </a:r>
            <a:r>
              <a:rPr lang="tr-TR" sz="2400" dirty="0"/>
              <a:t>Kanunun 4 üncü ve 5 inci maddesine tabi sigortalılar ile sosyal güvenlik destek primine tabi sigortalılar için işverenlerce Kuruma verilmesi gereken aylık prim ve hizmet belgelerinin şekli, içeriği, ekleri, ilgili olduğu dönemi, verilme süresi ve diğer hususlar Kurum tarafından çıkarılan yönetmelikle </a:t>
            </a:r>
            <a:r>
              <a:rPr lang="tr-TR" sz="2400" dirty="0" smtClean="0"/>
              <a:t>belirlenir.</a:t>
            </a:r>
          </a:p>
          <a:p>
            <a:pPr marL="342900" indent="-342900">
              <a:buFont typeface="Wingdings" panose="05000000000000000000" pitchFamily="2" charset="2"/>
              <a:buChar char="Ø"/>
            </a:pPr>
            <a:r>
              <a:rPr lang="tr-TR" sz="2400" dirty="0" smtClean="0"/>
              <a:t>Ay </a:t>
            </a:r>
            <a:r>
              <a:rPr lang="tr-TR" sz="2400" dirty="0"/>
              <a:t>içinde bazı işgünlerinde çalıştırılmadığı ve ücret ödenmediği beyan edilen sigortalıların, otuz günden az çalıştıklarını ispatlayan belgeler, işverence ilgili aya ait aylık prim ve hizmet belgesinin veya muhtasar ve prim hizmet beyannamesinin verilmesi gereken süre içinde verilir. Belgelerin şekli, içeriği, ekleri, ilgili olduğu dönemi, verilme süresi, verilme yöntemi, belgeleri verecek işyerleri, belgelerin verileceği kurum ile diğer hususlar Kurumca çıkarılan yönetmelikle belirlenir</a:t>
            </a:r>
            <a:r>
              <a:rPr lang="tr-TR" sz="2400" dirty="0" smtClean="0"/>
              <a:t>.</a:t>
            </a:r>
            <a:endParaRPr lang="tr-TR" sz="2400" dirty="0"/>
          </a:p>
        </p:txBody>
      </p:sp>
      <p:sp>
        <p:nvSpPr>
          <p:cNvPr id="3" name="Dikdörtgen 2"/>
          <p:cNvSpPr/>
          <p:nvPr/>
        </p:nvSpPr>
        <p:spPr>
          <a:xfrm>
            <a:off x="3251227" y="-58549"/>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204062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276999"/>
            <a:ext cx="8229600" cy="487705"/>
          </a:xfrm>
          <a:solidFill>
            <a:schemeClr val="tx2">
              <a:lumMod val="75000"/>
            </a:schemeClr>
          </a:solidFill>
        </p:spPr>
        <p:txBody>
          <a:bodyPr>
            <a:normAutofit fontScale="90000"/>
          </a:bodyPr>
          <a:lstStyle/>
          <a:p>
            <a:r>
              <a:rPr lang="tr-T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5510 SAYILI KANUN </a:t>
            </a:r>
            <a:r>
              <a:rPr lang="tr-TR"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102. </a:t>
            </a:r>
            <a:r>
              <a:rPr lang="tr-T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MADDE</a:t>
            </a:r>
            <a:endParaRPr lang="tr-TR" sz="32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17</a:t>
            </a:fld>
            <a:endParaRPr lang="tr-TR"/>
          </a:p>
        </p:txBody>
      </p:sp>
      <p:sp>
        <p:nvSpPr>
          <p:cNvPr id="7" name="Metin kutusu 6"/>
          <p:cNvSpPr txBox="1"/>
          <p:nvPr>
            <p:custDataLst>
              <p:tags r:id="rId3"/>
            </p:custDataLst>
          </p:nvPr>
        </p:nvSpPr>
        <p:spPr>
          <a:xfrm>
            <a:off x="202868" y="908720"/>
            <a:ext cx="8761620" cy="3046988"/>
          </a:xfrm>
          <a:prstGeom prst="rect">
            <a:avLst/>
          </a:prstGeom>
          <a:noFill/>
        </p:spPr>
        <p:txBody>
          <a:bodyPr wrap="square" rtlCol="0">
            <a:spAutoFit/>
          </a:bodyPr>
          <a:lstStyle/>
          <a:p>
            <a:r>
              <a:rPr lang="tr-TR" sz="2400" b="1" dirty="0"/>
              <a:t>15/7/2016-6728/51 </a:t>
            </a:r>
            <a:r>
              <a:rPr lang="tr-TR" sz="2400" b="1" dirty="0" err="1" smtClean="0"/>
              <a:t>md.</a:t>
            </a:r>
            <a:r>
              <a:rPr lang="tr-TR" sz="2400" b="1" dirty="0" smtClean="0"/>
              <a:t> İle eklenen fıkra</a:t>
            </a:r>
          </a:p>
          <a:p>
            <a:pPr marL="342900" indent="-342900">
              <a:buFont typeface="Wingdings" panose="05000000000000000000" pitchFamily="2" charset="2"/>
              <a:buChar char="Ø"/>
            </a:pPr>
            <a:r>
              <a:rPr lang="tr-TR" sz="2400" dirty="0" smtClean="0"/>
              <a:t>Muhtasar </a:t>
            </a:r>
            <a:r>
              <a:rPr lang="tr-TR" sz="2400" dirty="0"/>
              <a:t>ve prim hizmet beyannamesinde, sigortalıların işyerlerinde fiilen yaptıkları işe uygun meslek adı ve kodunu, gerçeğe aykırı bildiren her bir işyeri için aylık asgari ücreti geçmemek üzere meslek adı ve kodu gerçeğe aykırı bildirilen sigortalı başına asgari ücretin onda biri tutarında idari para cezası uygulanır. </a:t>
            </a:r>
            <a:endParaRPr lang="tr-TR" sz="2400" baseline="30000" dirty="0"/>
          </a:p>
          <a:p>
            <a:pPr marL="342900" indent="-342900">
              <a:buFont typeface="Wingdings" panose="05000000000000000000" pitchFamily="2" charset="2"/>
              <a:buChar char="Ø"/>
            </a:pPr>
            <a:r>
              <a:rPr lang="tr-TR" sz="2400" i="1" dirty="0" smtClean="0"/>
              <a:t>1/1/2018 </a:t>
            </a:r>
            <a:r>
              <a:rPr lang="tr-TR" sz="2400" i="1" dirty="0"/>
              <a:t>tarihinde yürürlüğe </a:t>
            </a:r>
            <a:r>
              <a:rPr lang="tr-TR" sz="2400" i="1" dirty="0" smtClean="0"/>
              <a:t>girecek</a:t>
            </a:r>
            <a:endParaRPr lang="tr-TR" sz="2400" dirty="0"/>
          </a:p>
        </p:txBody>
      </p:sp>
      <p:sp>
        <p:nvSpPr>
          <p:cNvPr id="3" name="Dikdörtgen 2"/>
          <p:cNvSpPr/>
          <p:nvPr/>
        </p:nvSpPr>
        <p:spPr>
          <a:xfrm>
            <a:off x="3251227" y="-58549"/>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3449537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276999"/>
            <a:ext cx="8229600" cy="487705"/>
          </a:xfrm>
          <a:solidFill>
            <a:schemeClr val="tx2">
              <a:lumMod val="75000"/>
            </a:schemeClr>
          </a:solidFill>
        </p:spPr>
        <p:txBody>
          <a:bodyPr>
            <a:normAutofit fontScale="90000"/>
          </a:bodyPr>
          <a:lstStyle/>
          <a:p>
            <a:r>
              <a:rPr lang="tr-TR"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SSİY’DE YAPILAN DEĞİŞİKLİKLER</a:t>
            </a:r>
            <a:endParaRPr lang="tr-TR" sz="32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18</a:t>
            </a:fld>
            <a:endParaRPr lang="tr-TR"/>
          </a:p>
        </p:txBody>
      </p:sp>
      <p:sp>
        <p:nvSpPr>
          <p:cNvPr id="7" name="Metin kutusu 6"/>
          <p:cNvSpPr txBox="1"/>
          <p:nvPr>
            <p:custDataLst>
              <p:tags r:id="rId3"/>
            </p:custDataLst>
          </p:nvPr>
        </p:nvSpPr>
        <p:spPr>
          <a:xfrm>
            <a:off x="202868" y="908720"/>
            <a:ext cx="8761620" cy="6370975"/>
          </a:xfrm>
          <a:prstGeom prst="rect">
            <a:avLst/>
          </a:prstGeom>
          <a:noFill/>
        </p:spPr>
        <p:txBody>
          <a:bodyPr wrap="square" rtlCol="0">
            <a:spAutoFit/>
          </a:bodyPr>
          <a:lstStyle/>
          <a:p>
            <a:r>
              <a:rPr lang="tr-TR" sz="2400" dirty="0"/>
              <a:t>25.08.2016 tarih ve 29812 sayılı Resmi Gazete ’de yayımlanan Sosyal Sigorta İşlemleri Yönetmeliğinde Değişiklik Yapılmasına İlişkin Yönetmelik’’ ile </a:t>
            </a:r>
            <a:r>
              <a:rPr lang="tr-TR" sz="2400" dirty="0" smtClean="0"/>
              <a:t>bazı </a:t>
            </a:r>
            <a:r>
              <a:rPr lang="tr-TR" sz="2400" dirty="0"/>
              <a:t>değişiklikler yapılmıştır</a:t>
            </a:r>
            <a:r>
              <a:rPr lang="tr-TR" sz="2400" dirty="0" smtClean="0"/>
              <a:t>.</a:t>
            </a:r>
          </a:p>
          <a:p>
            <a:pPr marL="342900" lvl="0" indent="-342900">
              <a:buFont typeface="Wingdings" panose="05000000000000000000" pitchFamily="2" charset="2"/>
              <a:buChar char="Ø"/>
            </a:pPr>
            <a:r>
              <a:rPr lang="tr-TR" sz="2400" dirty="0" smtClean="0"/>
              <a:t>İşverenler</a:t>
            </a:r>
            <a:r>
              <a:rPr lang="tr-TR" sz="2400" dirty="0"/>
              <a:t>, e-sigorta yoluyla verdikleri </a:t>
            </a:r>
            <a:r>
              <a:rPr lang="tr-TR" sz="2400" b="1" u="sng" dirty="0"/>
              <a:t>işe giriş bildirgelerini, bildirgede belirtilen işe giriş tarihini takip eden ilk iş günü saat 23.59’a kadar e-sigorta yoluyla iptal edebileceklerdir</a:t>
            </a:r>
            <a:r>
              <a:rPr lang="tr-TR" sz="2400" b="1" u="sng" dirty="0" smtClean="0"/>
              <a:t>.</a:t>
            </a:r>
          </a:p>
          <a:p>
            <a:pPr marL="342900" indent="-342900">
              <a:buFont typeface="Wingdings" panose="05000000000000000000" pitchFamily="2" charset="2"/>
              <a:buChar char="Ø"/>
            </a:pPr>
            <a:r>
              <a:rPr lang="tr-TR" sz="2400" dirty="0"/>
              <a:t>Asgari işçilikte, ihale konusu işin sözleşmesinde çalıştırılacak sigortalı sayısı belli olmayan ve devamlı işyerlerinden yapılan ihale konusu işler için kimlerin çalıştığının ihale makamınca Kuruma bildirilmesi halinde </a:t>
            </a:r>
            <a:r>
              <a:rPr lang="tr-TR" sz="2400" b="1" dirty="0"/>
              <a:t>araştırma işleminde sadece bu kişilerin kazançları Kuruma bildirilmiş kazanç tutarı olarak dikkate alınacaktır.</a:t>
            </a:r>
            <a:endParaRPr lang="tr-TR" sz="2400" dirty="0"/>
          </a:p>
          <a:p>
            <a:pPr marL="342900" lvl="0" indent="-342900">
              <a:buFont typeface="Wingdings" panose="05000000000000000000" pitchFamily="2" charset="2"/>
              <a:buChar char="Ø"/>
            </a:pPr>
            <a:r>
              <a:rPr lang="tr-TR" sz="2400" dirty="0"/>
              <a:t>Kuruma yapılacak başvuru/bildirimlerde </a:t>
            </a:r>
            <a:r>
              <a:rPr lang="tr-TR" sz="2400" b="1" u="sng" dirty="0"/>
              <a:t>PTT Alo Post veya PTT Kargo</a:t>
            </a:r>
            <a:r>
              <a:rPr lang="tr-TR" sz="2400" dirty="0"/>
              <a:t> ile yapılan başvuru ve bildirimlerde de </a:t>
            </a:r>
            <a:r>
              <a:rPr lang="tr-TR" sz="2400" b="1" dirty="0"/>
              <a:t>başvuru veya bildirimin postaya veya kargoya verildiği tarih; başvuru veya bildirim tarihi olarak kabul edilecektir.</a:t>
            </a:r>
            <a:endParaRPr lang="tr-TR" sz="2400" dirty="0"/>
          </a:p>
          <a:p>
            <a:pPr marL="342900" indent="-342900">
              <a:buFont typeface="Wingdings" panose="05000000000000000000" pitchFamily="2" charset="2"/>
              <a:buChar char="Ø"/>
            </a:pPr>
            <a:endParaRPr lang="tr-TR" sz="2400" dirty="0"/>
          </a:p>
        </p:txBody>
      </p:sp>
      <p:sp>
        <p:nvSpPr>
          <p:cNvPr id="3" name="Dikdörtgen 2"/>
          <p:cNvSpPr/>
          <p:nvPr/>
        </p:nvSpPr>
        <p:spPr>
          <a:xfrm>
            <a:off x="3251227" y="-58549"/>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286637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23165"/>
            <a:ext cx="8229600" cy="451520"/>
          </a:xfrm>
          <a:solidFill>
            <a:schemeClr val="tx2">
              <a:lumMod val="75000"/>
            </a:schemeClr>
          </a:solidFill>
        </p:spPr>
        <p:txBody>
          <a:bodyPr>
            <a:noAutofit/>
          </a:bodyPr>
          <a:lstStyle/>
          <a:p>
            <a:r>
              <a:rPr lang="tr-TR"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6735 SAYILI KANUN</a:t>
            </a:r>
            <a:endParaRPr lang="tr-TR"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2</a:t>
            </a:fld>
            <a:endParaRPr lang="tr-TR"/>
          </a:p>
        </p:txBody>
      </p:sp>
      <p:sp>
        <p:nvSpPr>
          <p:cNvPr id="7" name="Metin kutusu 6"/>
          <p:cNvSpPr txBox="1"/>
          <p:nvPr>
            <p:custDataLst>
              <p:tags r:id="rId3"/>
            </p:custDataLst>
          </p:nvPr>
        </p:nvSpPr>
        <p:spPr>
          <a:xfrm>
            <a:off x="202868" y="908720"/>
            <a:ext cx="8833628" cy="4154984"/>
          </a:xfrm>
          <a:prstGeom prst="rect">
            <a:avLst/>
          </a:prstGeom>
          <a:noFill/>
        </p:spPr>
        <p:txBody>
          <a:bodyPr wrap="square" rtlCol="0">
            <a:spAutoFit/>
          </a:bodyPr>
          <a:lstStyle/>
          <a:p>
            <a:pPr marL="342900" indent="-342900">
              <a:buFont typeface="Wingdings" panose="05000000000000000000" pitchFamily="2" charset="2"/>
              <a:buChar char="Ø"/>
            </a:pPr>
            <a:r>
              <a:rPr lang="tr-TR" sz="2400" dirty="0" smtClean="0"/>
              <a:t>Uluslararası </a:t>
            </a:r>
            <a:r>
              <a:rPr lang="tr-TR" sz="2400" dirty="0"/>
              <a:t>İşgücü Kanunu (UAİK) 13 Ağustos 2016 tarihli Resmi Gazetede yayımlanarak aynı gün yürürlüğe girdi. Kanunla birlikte yabancı işçi çalışma mevzuatı yeniden düzenlenmiştir. Bu kapsamda;4817 sayılı Yabancıların Çalışma İzinleri Hakkında Kanun yürürlükten </a:t>
            </a:r>
            <a:r>
              <a:rPr lang="tr-TR" sz="2400" dirty="0" smtClean="0"/>
              <a:t>kaldırılmıştır.</a:t>
            </a:r>
          </a:p>
          <a:p>
            <a:pPr marL="342900" indent="-342900">
              <a:buFont typeface="Wingdings" panose="05000000000000000000" pitchFamily="2" charset="2"/>
              <a:buChar char="Ø"/>
            </a:pPr>
            <a:r>
              <a:rPr lang="tr-TR" sz="2400" dirty="0" smtClean="0"/>
              <a:t>Çalışma </a:t>
            </a:r>
            <a:r>
              <a:rPr lang="tr-TR" sz="2400" dirty="0"/>
              <a:t>ve Sosyal Güvenlik Bakanlığı bünyesinde Uluslararası İşgücü Genel Müdürlüğü </a:t>
            </a:r>
            <a:r>
              <a:rPr lang="tr-TR" sz="2400" dirty="0" smtClean="0"/>
              <a:t>kurulmuştur.</a:t>
            </a:r>
          </a:p>
          <a:p>
            <a:pPr marL="342900" indent="-342900">
              <a:buFont typeface="Wingdings" panose="05000000000000000000" pitchFamily="2" charset="2"/>
              <a:buChar char="Ø"/>
            </a:pPr>
            <a:r>
              <a:rPr lang="tr-TR" sz="2400" dirty="0" smtClean="0"/>
              <a:t>Çalışma </a:t>
            </a:r>
            <a:r>
              <a:rPr lang="tr-TR" sz="2400" dirty="0"/>
              <a:t>izni türleri, süreleri, istisna ve muafiyet </a:t>
            </a:r>
            <a:r>
              <a:rPr lang="tr-TR" sz="2400" dirty="0" err="1"/>
              <a:t>usülleri</a:t>
            </a:r>
            <a:r>
              <a:rPr lang="tr-TR" sz="2400" dirty="0"/>
              <a:t> yeniden </a:t>
            </a:r>
            <a:r>
              <a:rPr lang="tr-TR" sz="2400" dirty="0" smtClean="0"/>
              <a:t>belirlenmiştir.</a:t>
            </a:r>
          </a:p>
          <a:p>
            <a:pPr marL="342900" indent="-342900">
              <a:buFont typeface="Wingdings" panose="05000000000000000000" pitchFamily="2" charset="2"/>
              <a:buChar char="Ø"/>
            </a:pPr>
            <a:r>
              <a:rPr lang="tr-TR" sz="2400" dirty="0" smtClean="0"/>
              <a:t>Yabancıların </a:t>
            </a:r>
            <a:r>
              <a:rPr lang="tr-TR" sz="2400" dirty="0"/>
              <a:t>çalışma izinlerine aracılık etmek üzere faaliyet gösterecek Yetkili Aracı Kurumlar kurulması </a:t>
            </a:r>
            <a:r>
              <a:rPr lang="tr-TR" sz="2400" dirty="0" smtClean="0"/>
              <a:t>öngörülmüştür.</a:t>
            </a:r>
          </a:p>
        </p:txBody>
      </p:sp>
      <p:sp>
        <p:nvSpPr>
          <p:cNvPr id="3" name="Dikdörtgen 2"/>
          <p:cNvSpPr/>
          <p:nvPr/>
        </p:nvSpPr>
        <p:spPr>
          <a:xfrm>
            <a:off x="3238527" y="-46167"/>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87280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23165"/>
            <a:ext cx="8229600" cy="451520"/>
          </a:xfrm>
          <a:solidFill>
            <a:schemeClr val="tx2">
              <a:lumMod val="75000"/>
            </a:schemeClr>
          </a:solidFill>
        </p:spPr>
        <p:txBody>
          <a:bodyPr>
            <a:noAutofit/>
          </a:bodyPr>
          <a:lstStyle/>
          <a:p>
            <a:r>
              <a:rPr lang="tr-TR"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6735 SAYILI KANUN</a:t>
            </a:r>
            <a:endParaRPr lang="tr-TR"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3</a:t>
            </a:fld>
            <a:endParaRPr lang="tr-TR"/>
          </a:p>
        </p:txBody>
      </p:sp>
      <p:sp>
        <p:nvSpPr>
          <p:cNvPr id="7" name="Metin kutusu 6"/>
          <p:cNvSpPr txBox="1"/>
          <p:nvPr>
            <p:custDataLst>
              <p:tags r:id="rId3"/>
            </p:custDataLst>
          </p:nvPr>
        </p:nvSpPr>
        <p:spPr>
          <a:xfrm>
            <a:off x="202868" y="908720"/>
            <a:ext cx="8833628" cy="5262979"/>
          </a:xfrm>
          <a:prstGeom prst="rect">
            <a:avLst/>
          </a:prstGeom>
          <a:noFill/>
        </p:spPr>
        <p:txBody>
          <a:bodyPr wrap="square" rtlCol="0">
            <a:spAutoFit/>
          </a:bodyPr>
          <a:lstStyle/>
          <a:p>
            <a:pPr marL="342900" indent="-342900">
              <a:buFont typeface="Wingdings" panose="05000000000000000000" pitchFamily="2" charset="2"/>
              <a:buChar char="Ø"/>
            </a:pPr>
            <a:r>
              <a:rPr lang="tr-TR" sz="2400" dirty="0"/>
              <a:t>UAİ Kanunu kapsamında getirilen en önemli yeniliklerden birisi </a:t>
            </a:r>
            <a:r>
              <a:rPr lang="tr-TR" sz="2400" b="1" dirty="0"/>
              <a:t>Turkuaz Kart</a:t>
            </a:r>
            <a:r>
              <a:rPr lang="tr-TR" sz="2400" dirty="0"/>
              <a:t>'tır. Turkuaz Kart, yabancıya, Türkiye’de süresiz çalışma hakkı veren ve mevzuat hükümlerine göre eş ve bakmakla yükümlü olduğu çocuklarına da ikamet hakkı tanıyan belgedir. </a:t>
            </a:r>
            <a:endParaRPr lang="tr-TR" sz="2400" dirty="0" smtClean="0"/>
          </a:p>
          <a:p>
            <a:pPr marL="342900" indent="-342900">
              <a:buFont typeface="Wingdings" panose="05000000000000000000" pitchFamily="2" charset="2"/>
              <a:buChar char="Ø"/>
            </a:pPr>
            <a:r>
              <a:rPr lang="tr-TR" sz="2400" dirty="0" smtClean="0"/>
              <a:t>Türkiye’nin </a:t>
            </a:r>
            <a:r>
              <a:rPr lang="tr-TR" sz="2400" dirty="0"/>
              <a:t>kalkınmasını destekleyen yatırımları yapacak, bilimsel ve teknolojik gelişmeye katkı sağlayacak, eğitim durumu, mesleki deneyimi ile Ar-Ge ve yenilikçilik alanlarında yetişmiş, stratejik önemi haiz herhangi bir alanda öne çıkmış nitelikli yabancı insan gücünün Türkiye’ye kazandırılmasına yönelik, Turkuaz Kart adı altında kolaylaştırılmış yeni bir çalışma izin sistemi getirilmiştir. Turkuaz Kart sahibi yabancı, Kanunda düzenlenen süresiz çalışma izninin sağladığı haklardan yararlanacaktır. Ancak Uluslararası Koruma Kanunu kapsamındaki yabancılara Turkuaz Kart verilmeyecektir</a:t>
            </a:r>
            <a:r>
              <a:rPr lang="tr-TR" sz="2400" dirty="0" smtClean="0"/>
              <a:t>.</a:t>
            </a:r>
            <a:endParaRPr lang="tr-TR" sz="2400" dirty="0"/>
          </a:p>
        </p:txBody>
      </p:sp>
      <p:sp>
        <p:nvSpPr>
          <p:cNvPr id="3" name="Dikdörtgen 2"/>
          <p:cNvSpPr/>
          <p:nvPr/>
        </p:nvSpPr>
        <p:spPr>
          <a:xfrm>
            <a:off x="3238527" y="-46167"/>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1253202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23165"/>
            <a:ext cx="8229600" cy="451520"/>
          </a:xfrm>
          <a:solidFill>
            <a:schemeClr val="tx2">
              <a:lumMod val="75000"/>
            </a:schemeClr>
          </a:solidFill>
        </p:spPr>
        <p:txBody>
          <a:bodyPr>
            <a:noAutofit/>
          </a:bodyPr>
          <a:lstStyle/>
          <a:p>
            <a:r>
              <a:rPr lang="tr-TR"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6735 SAYILI KANUN</a:t>
            </a:r>
            <a:endParaRPr lang="tr-TR"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4</a:t>
            </a:fld>
            <a:endParaRPr lang="tr-TR"/>
          </a:p>
        </p:txBody>
      </p:sp>
      <p:sp>
        <p:nvSpPr>
          <p:cNvPr id="7" name="Metin kutusu 6"/>
          <p:cNvSpPr txBox="1"/>
          <p:nvPr>
            <p:custDataLst>
              <p:tags r:id="rId3"/>
            </p:custDataLst>
          </p:nvPr>
        </p:nvSpPr>
        <p:spPr>
          <a:xfrm>
            <a:off x="202868" y="908720"/>
            <a:ext cx="8833628" cy="6001643"/>
          </a:xfrm>
          <a:prstGeom prst="rect">
            <a:avLst/>
          </a:prstGeom>
          <a:noFill/>
        </p:spPr>
        <p:txBody>
          <a:bodyPr wrap="square" rtlCol="0">
            <a:spAutoFit/>
          </a:bodyPr>
          <a:lstStyle/>
          <a:p>
            <a:pPr marL="342900" indent="-342900">
              <a:buFont typeface="Wingdings" panose="05000000000000000000" pitchFamily="2" charset="2"/>
              <a:buChar char="Ø"/>
            </a:pPr>
            <a:r>
              <a:rPr lang="tr-TR" sz="2400" dirty="0" smtClean="0"/>
              <a:t>TTK </a:t>
            </a:r>
            <a:r>
              <a:rPr lang="tr-TR" sz="2400" dirty="0"/>
              <a:t>göre kurulmuş anonim şirketlerin Türkiye'de ikamet etmeyen yönetim kurulu üyesi, diğer şirketlerin yönetici sıfatı olmayan ortağı ile Türkiye'deki faaliyeti 180 günde 90 günü geçmeyen </a:t>
            </a:r>
            <a:r>
              <a:rPr lang="tr-TR" sz="2400" dirty="0" err="1"/>
              <a:t>sınırötesi</a:t>
            </a:r>
            <a:r>
              <a:rPr lang="tr-TR" sz="2400" dirty="0"/>
              <a:t> hizmet </a:t>
            </a:r>
            <a:r>
              <a:rPr lang="tr-TR" sz="2400" dirty="0" err="1" smtClean="0"/>
              <a:t>sunucuları,çalışma</a:t>
            </a:r>
            <a:r>
              <a:rPr lang="tr-TR" sz="2400" dirty="0" smtClean="0"/>
              <a:t> </a:t>
            </a:r>
            <a:r>
              <a:rPr lang="tr-TR" sz="2400" dirty="0"/>
              <a:t>izni muafiyeti </a:t>
            </a:r>
            <a:r>
              <a:rPr lang="tr-TR" sz="2400" dirty="0" smtClean="0"/>
              <a:t>kapsamındadır.</a:t>
            </a:r>
            <a:r>
              <a:rPr lang="tr-TR" sz="2400" dirty="0"/>
              <a:t> </a:t>
            </a:r>
            <a:endParaRPr lang="tr-TR" sz="2400" dirty="0" smtClean="0"/>
          </a:p>
          <a:p>
            <a:pPr marL="342900" indent="-342900">
              <a:buFont typeface="Wingdings" panose="05000000000000000000" pitchFamily="2" charset="2"/>
              <a:buChar char="Ø"/>
            </a:pPr>
            <a:r>
              <a:rPr lang="tr-TR" sz="2400" dirty="0" smtClean="0"/>
              <a:t>Türkiye'de </a:t>
            </a:r>
            <a:r>
              <a:rPr lang="tr-TR" sz="2400" dirty="0"/>
              <a:t>öğrenim görmekte olan yabancı öğrenciler, çalışma izni almak şartıyla çalışabileceklerdir. Ön </a:t>
            </a:r>
            <a:r>
              <a:rPr lang="tr-TR" sz="2400" b="1" dirty="0"/>
              <a:t>lisans ve lisans öğrencileri kısmi süreli </a:t>
            </a:r>
            <a:r>
              <a:rPr lang="tr-TR" sz="2400" dirty="0"/>
              <a:t>olarak çalışabilecekken, lisansüstü (</a:t>
            </a:r>
            <a:r>
              <a:rPr lang="tr-TR" sz="2400" dirty="0" err="1"/>
              <a:t>master</a:t>
            </a:r>
            <a:r>
              <a:rPr lang="tr-TR" sz="2400" dirty="0"/>
              <a:t>, doktora) öğrenim gören öğrenciler </a:t>
            </a:r>
            <a:r>
              <a:rPr lang="tr-TR" sz="2400" b="1" dirty="0"/>
              <a:t>tam süreli </a:t>
            </a:r>
            <a:r>
              <a:rPr lang="tr-TR" sz="2400" dirty="0"/>
              <a:t>de çalışabileceklerdir. </a:t>
            </a:r>
            <a:endParaRPr lang="tr-TR" sz="2400" dirty="0" smtClean="0"/>
          </a:p>
          <a:p>
            <a:pPr marL="342900" indent="-342900">
              <a:buFont typeface="Wingdings" panose="05000000000000000000" pitchFamily="2" charset="2"/>
              <a:buChar char="Ø"/>
            </a:pPr>
            <a:r>
              <a:rPr lang="tr-TR" sz="2400" dirty="0" smtClean="0"/>
              <a:t>UAİ </a:t>
            </a:r>
            <a:r>
              <a:rPr lang="tr-TR" sz="2400" dirty="0"/>
              <a:t>Kanunu kapsamında işveren ve diğer kişilere uygulanacak idari para cezaları yeniden belirlenmiştir. </a:t>
            </a:r>
            <a:endParaRPr lang="tr-TR" sz="2400" dirty="0" smtClean="0"/>
          </a:p>
          <a:p>
            <a:pPr marL="342900" indent="-342900">
              <a:buFont typeface="Wingdings" panose="05000000000000000000" pitchFamily="2" charset="2"/>
              <a:buChar char="Ø"/>
            </a:pPr>
            <a:r>
              <a:rPr lang="tr-TR" sz="2400" dirty="0" smtClean="0"/>
              <a:t>UAİ </a:t>
            </a:r>
            <a:r>
              <a:rPr lang="tr-TR" sz="2400" dirty="0"/>
              <a:t>Kanununun yürürlüğe girdiği 13 Ağustos 2016 tarihinden önce alınmış olan çalışma izinler, süreleri bitinceye kadar geçerli kabul edilecektir. </a:t>
            </a:r>
            <a:endParaRPr lang="tr-TR" sz="2400" dirty="0" smtClean="0"/>
          </a:p>
          <a:p>
            <a:pPr marL="342900" indent="-342900">
              <a:buFont typeface="Wingdings" panose="05000000000000000000" pitchFamily="2" charset="2"/>
              <a:buChar char="Ø"/>
            </a:pPr>
            <a:r>
              <a:rPr lang="tr-TR" sz="2400" dirty="0" smtClean="0"/>
              <a:t>13 </a:t>
            </a:r>
            <a:r>
              <a:rPr lang="tr-TR" sz="2400" dirty="0"/>
              <a:t>Ağustos 2016 tarihinden önce yapılan ve işlemleri devam eden çalışma izin başvurularında, önceki ve sonraki mevzuattan başvuru sahibi lehine olan hükümler uygulanacaktır. </a:t>
            </a:r>
            <a:endParaRPr lang="tr-TR" sz="2400" dirty="0"/>
          </a:p>
        </p:txBody>
      </p:sp>
      <p:sp>
        <p:nvSpPr>
          <p:cNvPr id="3" name="Dikdörtgen 2"/>
          <p:cNvSpPr/>
          <p:nvPr/>
        </p:nvSpPr>
        <p:spPr>
          <a:xfrm>
            <a:off x="3238527" y="-46167"/>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1286024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23165"/>
            <a:ext cx="8229600" cy="451520"/>
          </a:xfrm>
          <a:solidFill>
            <a:schemeClr val="tx2">
              <a:lumMod val="75000"/>
            </a:schemeClr>
          </a:solidFill>
        </p:spPr>
        <p:txBody>
          <a:bodyPr>
            <a:noAutofit/>
          </a:bodyPr>
          <a:lstStyle/>
          <a:p>
            <a:r>
              <a:rPr lang="tr-TR"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4857 SAYILI KANUN 7. MADDE</a:t>
            </a:r>
            <a:endParaRPr lang="tr-TR"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5</a:t>
            </a:fld>
            <a:endParaRPr lang="tr-TR"/>
          </a:p>
        </p:txBody>
      </p:sp>
      <p:sp>
        <p:nvSpPr>
          <p:cNvPr id="7" name="Metin kutusu 6"/>
          <p:cNvSpPr txBox="1"/>
          <p:nvPr>
            <p:custDataLst>
              <p:tags r:id="rId3"/>
            </p:custDataLst>
          </p:nvPr>
        </p:nvSpPr>
        <p:spPr>
          <a:xfrm>
            <a:off x="202868" y="908720"/>
            <a:ext cx="8833628" cy="6001643"/>
          </a:xfrm>
          <a:prstGeom prst="rect">
            <a:avLst/>
          </a:prstGeom>
          <a:noFill/>
        </p:spPr>
        <p:txBody>
          <a:bodyPr wrap="square" rtlCol="0">
            <a:spAutoFit/>
          </a:bodyPr>
          <a:lstStyle/>
          <a:p>
            <a:pPr marL="285750" indent="-285750">
              <a:buFont typeface="Wingdings" pitchFamily="2" charset="2"/>
              <a:buChar char="Ø"/>
            </a:pPr>
            <a:r>
              <a:rPr lang="tr-TR" sz="2400" dirty="0"/>
              <a:t>6/5/2016-6715/1 </a:t>
            </a:r>
            <a:r>
              <a:rPr lang="tr-TR" sz="2400" dirty="0" err="1"/>
              <a:t>md</a:t>
            </a:r>
            <a:r>
              <a:rPr lang="tr-TR" sz="2400" dirty="0" err="1" smtClean="0"/>
              <a:t>.</a:t>
            </a:r>
            <a:r>
              <a:rPr lang="tr-TR" sz="2400" dirty="0" smtClean="0"/>
              <a:t> İle Geçici iş ilişkisi değişti.</a:t>
            </a:r>
          </a:p>
          <a:p>
            <a:pPr marL="285750" indent="-285750">
              <a:buFont typeface="Wingdings" pitchFamily="2" charset="2"/>
              <a:buChar char="Ø"/>
            </a:pPr>
            <a:r>
              <a:rPr lang="tr-TR" sz="2400" dirty="0" smtClean="0"/>
              <a:t>Değişiklikle; </a:t>
            </a:r>
            <a:r>
              <a:rPr lang="en-US" sz="2400" dirty="0" err="1"/>
              <a:t>Türkiye</a:t>
            </a:r>
            <a:r>
              <a:rPr lang="en-US" sz="2400" dirty="0"/>
              <a:t> </a:t>
            </a:r>
            <a:r>
              <a:rPr lang="en-US" sz="2400" dirty="0" err="1"/>
              <a:t>İş</a:t>
            </a:r>
            <a:r>
              <a:rPr lang="en-US" sz="2400" dirty="0"/>
              <a:t> </a:t>
            </a:r>
            <a:r>
              <a:rPr lang="en-US" sz="2400" dirty="0" err="1"/>
              <a:t>Kurumunca</a:t>
            </a:r>
            <a:r>
              <a:rPr lang="en-US" sz="2400" dirty="0"/>
              <a:t> </a:t>
            </a:r>
            <a:r>
              <a:rPr lang="en-US" sz="2400" dirty="0" err="1"/>
              <a:t>izin</a:t>
            </a:r>
            <a:r>
              <a:rPr lang="en-US" sz="2400" dirty="0"/>
              <a:t> </a:t>
            </a:r>
            <a:r>
              <a:rPr lang="en-US" sz="2400" dirty="0" err="1" smtClean="0"/>
              <a:t>verilen</a:t>
            </a:r>
            <a:r>
              <a:rPr lang="tr-TR" sz="2400" dirty="0" smtClean="0"/>
              <a:t> </a:t>
            </a:r>
            <a:r>
              <a:rPr lang="en-US" sz="2400" dirty="0" err="1" smtClean="0"/>
              <a:t>Özel</a:t>
            </a:r>
            <a:r>
              <a:rPr lang="en-US" sz="2400" dirty="0" smtClean="0"/>
              <a:t> </a:t>
            </a:r>
            <a:r>
              <a:rPr lang="en-US" sz="2400" dirty="0" err="1"/>
              <a:t>istihdam</a:t>
            </a:r>
            <a:r>
              <a:rPr lang="en-US" sz="2400" dirty="0"/>
              <a:t> </a:t>
            </a:r>
            <a:r>
              <a:rPr lang="en-US" sz="2400" dirty="0" err="1"/>
              <a:t>bürosu</a:t>
            </a:r>
            <a:r>
              <a:rPr lang="en-US" sz="2400" dirty="0"/>
              <a:t> </a:t>
            </a:r>
            <a:r>
              <a:rPr lang="en-US" sz="2400" dirty="0" err="1"/>
              <a:t>aracılığıyla</a:t>
            </a:r>
            <a:r>
              <a:rPr lang="en-US" sz="2400" dirty="0"/>
              <a:t> </a:t>
            </a:r>
            <a:r>
              <a:rPr lang="en-US" sz="2400" dirty="0" err="1"/>
              <a:t>geçici</a:t>
            </a:r>
            <a:r>
              <a:rPr lang="en-US" sz="2400" dirty="0"/>
              <a:t> </a:t>
            </a:r>
            <a:r>
              <a:rPr lang="en-US" sz="2400" dirty="0" err="1"/>
              <a:t>iş</a:t>
            </a:r>
            <a:r>
              <a:rPr lang="en-US" sz="2400" dirty="0"/>
              <a:t> </a:t>
            </a:r>
            <a:r>
              <a:rPr lang="en-US" sz="2400" dirty="0" err="1" smtClean="0"/>
              <a:t>ilişkisi</a:t>
            </a:r>
            <a:r>
              <a:rPr lang="tr-TR" sz="2400" dirty="0"/>
              <a:t>;</a:t>
            </a:r>
            <a:r>
              <a:rPr lang="en-US" sz="2400" dirty="0" smtClean="0"/>
              <a:t> </a:t>
            </a:r>
            <a:endParaRPr lang="tr-TR" sz="2400" dirty="0"/>
          </a:p>
          <a:p>
            <a:r>
              <a:rPr lang="en-US" sz="2400" dirty="0" smtClean="0"/>
              <a:t>a</a:t>
            </a:r>
            <a:r>
              <a:rPr lang="en-US" sz="2400" dirty="0"/>
              <a:t>) </a:t>
            </a:r>
            <a:r>
              <a:rPr lang="tr-TR" sz="2400" dirty="0" smtClean="0"/>
              <a:t>Okul çağı doğum izni, yarım çalışma ödenekli doğum izni, </a:t>
            </a:r>
            <a:r>
              <a:rPr lang="en-US" sz="2400" dirty="0" err="1" smtClean="0"/>
              <a:t>askerlik</a:t>
            </a:r>
            <a:r>
              <a:rPr lang="en-US" sz="2400" dirty="0" smtClean="0"/>
              <a:t> </a:t>
            </a:r>
            <a:r>
              <a:rPr lang="en-US" sz="2400" dirty="0" err="1" smtClean="0"/>
              <a:t>hizmeti</a:t>
            </a:r>
            <a:r>
              <a:rPr lang="en-US" sz="2400" dirty="0" smtClean="0"/>
              <a:t> </a:t>
            </a:r>
            <a:r>
              <a:rPr lang="en-US" sz="2400" dirty="0" err="1"/>
              <a:t>ve</a:t>
            </a:r>
            <a:r>
              <a:rPr lang="en-US" sz="2400" dirty="0"/>
              <a:t> </a:t>
            </a:r>
            <a:r>
              <a:rPr lang="en-US" sz="2400" dirty="0" err="1"/>
              <a:t>iş</a:t>
            </a:r>
            <a:r>
              <a:rPr lang="en-US" sz="2400" dirty="0"/>
              <a:t> </a:t>
            </a:r>
            <a:r>
              <a:rPr lang="en-US" sz="2400" dirty="0" err="1"/>
              <a:t>sözleşmesinin</a:t>
            </a:r>
            <a:r>
              <a:rPr lang="en-US" sz="2400" dirty="0"/>
              <a:t> </a:t>
            </a:r>
            <a:r>
              <a:rPr lang="en-US" sz="2400" dirty="0" err="1"/>
              <a:t>askıda</a:t>
            </a:r>
            <a:r>
              <a:rPr lang="en-US" sz="2400" dirty="0"/>
              <a:t> </a:t>
            </a:r>
            <a:r>
              <a:rPr lang="en-US" sz="2400" dirty="0" err="1"/>
              <a:t>kaldığı</a:t>
            </a:r>
            <a:r>
              <a:rPr lang="en-US" sz="2400" dirty="0"/>
              <a:t> </a:t>
            </a:r>
            <a:r>
              <a:rPr lang="en-US" sz="2400" dirty="0" err="1"/>
              <a:t>diğer</a:t>
            </a:r>
            <a:r>
              <a:rPr lang="en-US" sz="2400" dirty="0"/>
              <a:t> </a:t>
            </a:r>
            <a:r>
              <a:rPr lang="en-US" sz="2400" dirty="0" err="1"/>
              <a:t>hâllerde</a:t>
            </a:r>
            <a:r>
              <a:rPr lang="en-US" sz="2400" dirty="0"/>
              <a:t>,</a:t>
            </a:r>
            <a:endParaRPr lang="tr-TR" sz="2400" b="1" dirty="0"/>
          </a:p>
          <a:p>
            <a:r>
              <a:rPr lang="en-US" sz="2400" dirty="0"/>
              <a:t>b) </a:t>
            </a:r>
            <a:r>
              <a:rPr lang="en-US" sz="2400" dirty="0" err="1"/>
              <a:t>Mevsimlik</a:t>
            </a:r>
            <a:r>
              <a:rPr lang="en-US" sz="2400" dirty="0"/>
              <a:t> </a:t>
            </a:r>
            <a:r>
              <a:rPr lang="en-US" sz="2400" dirty="0" err="1"/>
              <a:t>tarım</a:t>
            </a:r>
            <a:r>
              <a:rPr lang="en-US" sz="2400" dirty="0"/>
              <a:t> </a:t>
            </a:r>
            <a:r>
              <a:rPr lang="en-US" sz="2400" dirty="0" err="1"/>
              <a:t>işlerinde</a:t>
            </a:r>
            <a:r>
              <a:rPr lang="en-US" sz="2400" dirty="0"/>
              <a:t>,</a:t>
            </a:r>
            <a:endParaRPr lang="tr-TR" sz="2400" b="1" dirty="0"/>
          </a:p>
          <a:p>
            <a:r>
              <a:rPr lang="en-US" sz="2400" dirty="0"/>
              <a:t>c) </a:t>
            </a:r>
            <a:r>
              <a:rPr lang="en-US" sz="2400" dirty="0" err="1"/>
              <a:t>Ev</a:t>
            </a:r>
            <a:r>
              <a:rPr lang="en-US" sz="2400" dirty="0"/>
              <a:t> </a:t>
            </a:r>
            <a:r>
              <a:rPr lang="en-US" sz="2400" dirty="0" err="1"/>
              <a:t>hizmetlerinde</a:t>
            </a:r>
            <a:r>
              <a:rPr lang="en-US" sz="2400" dirty="0"/>
              <a:t>,</a:t>
            </a:r>
            <a:endParaRPr lang="tr-TR" sz="2400" b="1" dirty="0"/>
          </a:p>
          <a:p>
            <a:r>
              <a:rPr lang="en-US" sz="2400" dirty="0"/>
              <a:t>d) </a:t>
            </a:r>
            <a:r>
              <a:rPr lang="en-US" sz="2400" dirty="0" err="1"/>
              <a:t>İşletmenin</a:t>
            </a:r>
            <a:r>
              <a:rPr lang="en-US" sz="2400" dirty="0"/>
              <a:t> </a:t>
            </a:r>
            <a:r>
              <a:rPr lang="en-US" sz="2400" dirty="0" err="1"/>
              <a:t>günlük</a:t>
            </a:r>
            <a:r>
              <a:rPr lang="en-US" sz="2400" dirty="0"/>
              <a:t> </a:t>
            </a:r>
            <a:r>
              <a:rPr lang="en-US" sz="2400" dirty="0" err="1"/>
              <a:t>işlerinden</a:t>
            </a:r>
            <a:r>
              <a:rPr lang="en-US" sz="2400" dirty="0"/>
              <a:t> </a:t>
            </a:r>
            <a:r>
              <a:rPr lang="en-US" sz="2400" dirty="0" err="1"/>
              <a:t>sayılmayan</a:t>
            </a:r>
            <a:r>
              <a:rPr lang="en-US" sz="2400" dirty="0"/>
              <a:t> </a:t>
            </a:r>
            <a:r>
              <a:rPr lang="en-US" sz="2400" dirty="0" err="1"/>
              <a:t>ve</a:t>
            </a:r>
            <a:r>
              <a:rPr lang="en-US" sz="2400" dirty="0"/>
              <a:t> </a:t>
            </a:r>
            <a:r>
              <a:rPr lang="en-US" sz="2400" dirty="0" err="1"/>
              <a:t>aralıklı</a:t>
            </a:r>
            <a:r>
              <a:rPr lang="en-US" sz="2400" dirty="0"/>
              <a:t> </a:t>
            </a:r>
            <a:r>
              <a:rPr lang="en-US" sz="2400" dirty="0" err="1"/>
              <a:t>olarak</a:t>
            </a:r>
            <a:r>
              <a:rPr lang="en-US" sz="2400" dirty="0"/>
              <a:t> </a:t>
            </a:r>
            <a:r>
              <a:rPr lang="en-US" sz="2400" dirty="0" err="1"/>
              <a:t>gördürülen</a:t>
            </a:r>
            <a:r>
              <a:rPr lang="en-US" sz="2400" dirty="0"/>
              <a:t> </a:t>
            </a:r>
            <a:r>
              <a:rPr lang="en-US" sz="2400" dirty="0" err="1"/>
              <a:t>işlerde</a:t>
            </a:r>
            <a:r>
              <a:rPr lang="en-US" sz="2400" dirty="0"/>
              <a:t>,</a:t>
            </a:r>
            <a:endParaRPr lang="tr-TR" sz="2400" b="1" dirty="0"/>
          </a:p>
          <a:p>
            <a:r>
              <a:rPr lang="en-US" sz="2400" dirty="0"/>
              <a:t>e) </a:t>
            </a:r>
            <a:r>
              <a:rPr lang="en-US" sz="2400" dirty="0" err="1"/>
              <a:t>İş</a:t>
            </a:r>
            <a:r>
              <a:rPr lang="en-US" sz="2400" dirty="0"/>
              <a:t> </a:t>
            </a:r>
            <a:r>
              <a:rPr lang="en-US" sz="2400" dirty="0" err="1"/>
              <a:t>sağlığı</a:t>
            </a:r>
            <a:r>
              <a:rPr lang="en-US" sz="2400" dirty="0"/>
              <a:t> </a:t>
            </a:r>
            <a:r>
              <a:rPr lang="en-US" sz="2400" dirty="0" err="1"/>
              <a:t>ve</a:t>
            </a:r>
            <a:r>
              <a:rPr lang="en-US" sz="2400" dirty="0"/>
              <a:t> </a:t>
            </a:r>
            <a:r>
              <a:rPr lang="en-US" sz="2400" dirty="0" err="1"/>
              <a:t>güvenliği</a:t>
            </a:r>
            <a:r>
              <a:rPr lang="en-US" sz="2400" dirty="0"/>
              <a:t> </a:t>
            </a:r>
            <a:r>
              <a:rPr lang="en-US" sz="2400" dirty="0" err="1"/>
              <a:t>bakımından</a:t>
            </a:r>
            <a:r>
              <a:rPr lang="en-US" sz="2400" dirty="0"/>
              <a:t> </a:t>
            </a:r>
            <a:r>
              <a:rPr lang="en-US" sz="2400" dirty="0" err="1"/>
              <a:t>acil</a:t>
            </a:r>
            <a:r>
              <a:rPr lang="en-US" sz="2400" dirty="0"/>
              <a:t> </a:t>
            </a:r>
            <a:r>
              <a:rPr lang="en-US" sz="2400" dirty="0" err="1"/>
              <a:t>olan</a:t>
            </a:r>
            <a:r>
              <a:rPr lang="en-US" sz="2400" dirty="0"/>
              <a:t> </a:t>
            </a:r>
            <a:r>
              <a:rPr lang="en-US" sz="2400" dirty="0" err="1"/>
              <a:t>işlerde</a:t>
            </a:r>
            <a:r>
              <a:rPr lang="en-US" sz="2400" dirty="0"/>
              <a:t> </a:t>
            </a:r>
            <a:r>
              <a:rPr lang="en-US" sz="2400" dirty="0" err="1"/>
              <a:t>veya</a:t>
            </a:r>
            <a:r>
              <a:rPr lang="en-US" sz="2400" dirty="0"/>
              <a:t> </a:t>
            </a:r>
            <a:r>
              <a:rPr lang="en-US" sz="2400" dirty="0" err="1"/>
              <a:t>üretimi</a:t>
            </a:r>
            <a:r>
              <a:rPr lang="en-US" sz="2400" dirty="0"/>
              <a:t> </a:t>
            </a:r>
            <a:r>
              <a:rPr lang="en-US" sz="2400" dirty="0" err="1"/>
              <a:t>önemli</a:t>
            </a:r>
            <a:r>
              <a:rPr lang="en-US" sz="2400" dirty="0"/>
              <a:t> </a:t>
            </a:r>
            <a:r>
              <a:rPr lang="en-US" sz="2400" dirty="0" err="1"/>
              <a:t>ölçüde</a:t>
            </a:r>
            <a:r>
              <a:rPr lang="en-US" sz="2400" dirty="0"/>
              <a:t> </a:t>
            </a:r>
            <a:r>
              <a:rPr lang="en-US" sz="2400" dirty="0" err="1"/>
              <a:t>etkileyen</a:t>
            </a:r>
            <a:r>
              <a:rPr lang="en-US" sz="2400" dirty="0"/>
              <a:t> </a:t>
            </a:r>
            <a:r>
              <a:rPr lang="en-US" sz="2400" dirty="0" err="1"/>
              <a:t>zorlayıcı</a:t>
            </a:r>
            <a:r>
              <a:rPr lang="en-US" sz="2400" dirty="0"/>
              <a:t> </a:t>
            </a:r>
            <a:r>
              <a:rPr lang="en-US" sz="2400" dirty="0" err="1"/>
              <a:t>nedenlerin</a:t>
            </a:r>
            <a:r>
              <a:rPr lang="en-US" sz="2400" dirty="0"/>
              <a:t> </a:t>
            </a:r>
            <a:r>
              <a:rPr lang="en-US" sz="2400" dirty="0" err="1"/>
              <a:t>ortaya</a:t>
            </a:r>
            <a:r>
              <a:rPr lang="en-US" sz="2400" dirty="0"/>
              <a:t> </a:t>
            </a:r>
            <a:r>
              <a:rPr lang="en-US" sz="2400" dirty="0" err="1"/>
              <a:t>çıkması</a:t>
            </a:r>
            <a:r>
              <a:rPr lang="en-US" sz="2400" dirty="0"/>
              <a:t> </a:t>
            </a:r>
            <a:r>
              <a:rPr lang="en-US" sz="2400" dirty="0" err="1"/>
              <a:t>hâlinde</a:t>
            </a:r>
            <a:r>
              <a:rPr lang="en-US" sz="2400" dirty="0"/>
              <a:t>,</a:t>
            </a:r>
            <a:endParaRPr lang="tr-TR" sz="2400" b="1" dirty="0"/>
          </a:p>
          <a:p>
            <a:r>
              <a:rPr lang="en-US" sz="2400" dirty="0"/>
              <a:t>f) </a:t>
            </a:r>
            <a:r>
              <a:rPr lang="en-US" sz="2400" dirty="0" err="1"/>
              <a:t>İşletmenin</a:t>
            </a:r>
            <a:r>
              <a:rPr lang="en-US" sz="2400" dirty="0"/>
              <a:t> </a:t>
            </a:r>
            <a:r>
              <a:rPr lang="en-US" sz="2400" dirty="0" err="1"/>
              <a:t>ortalama</a:t>
            </a:r>
            <a:r>
              <a:rPr lang="en-US" sz="2400" dirty="0"/>
              <a:t> mal </a:t>
            </a:r>
            <a:r>
              <a:rPr lang="en-US" sz="2400" dirty="0" err="1"/>
              <a:t>ve</a:t>
            </a:r>
            <a:r>
              <a:rPr lang="en-US" sz="2400" dirty="0"/>
              <a:t> </a:t>
            </a:r>
            <a:r>
              <a:rPr lang="en-US" sz="2400" dirty="0" err="1"/>
              <a:t>hizmet</a:t>
            </a:r>
            <a:r>
              <a:rPr lang="en-US" sz="2400" dirty="0"/>
              <a:t> </a:t>
            </a:r>
            <a:r>
              <a:rPr lang="en-US" sz="2400" dirty="0" err="1"/>
              <a:t>üretim</a:t>
            </a:r>
            <a:r>
              <a:rPr lang="en-US" sz="2400" dirty="0"/>
              <a:t> </a:t>
            </a:r>
            <a:r>
              <a:rPr lang="en-US" sz="2400" dirty="0" err="1"/>
              <a:t>kapasitesinin</a:t>
            </a:r>
            <a:r>
              <a:rPr lang="en-US" sz="2400" dirty="0"/>
              <a:t> </a:t>
            </a:r>
            <a:r>
              <a:rPr lang="en-US" sz="2400" dirty="0" err="1"/>
              <a:t>geçici</a:t>
            </a:r>
            <a:r>
              <a:rPr lang="en-US" sz="2400" dirty="0"/>
              <a:t> </a:t>
            </a:r>
            <a:r>
              <a:rPr lang="en-US" sz="2400" dirty="0" err="1"/>
              <a:t>iş</a:t>
            </a:r>
            <a:r>
              <a:rPr lang="en-US" sz="2400" dirty="0"/>
              <a:t> </a:t>
            </a:r>
            <a:r>
              <a:rPr lang="en-US" sz="2400" dirty="0" err="1"/>
              <a:t>ilişkisi</a:t>
            </a:r>
            <a:r>
              <a:rPr lang="en-US" sz="2400" dirty="0"/>
              <a:t> </a:t>
            </a:r>
            <a:r>
              <a:rPr lang="en-US" sz="2400" dirty="0" err="1"/>
              <a:t>kurulmasını</a:t>
            </a:r>
            <a:r>
              <a:rPr lang="en-US" sz="2400" dirty="0"/>
              <a:t> </a:t>
            </a:r>
            <a:r>
              <a:rPr lang="en-US" sz="2400" dirty="0" err="1"/>
              <a:t>gerektirecek</a:t>
            </a:r>
            <a:r>
              <a:rPr lang="en-US" sz="2400" dirty="0"/>
              <a:t> </a:t>
            </a:r>
            <a:r>
              <a:rPr lang="en-US" sz="2400" dirty="0" err="1"/>
              <a:t>ölçüde</a:t>
            </a:r>
            <a:r>
              <a:rPr lang="en-US" sz="2400" dirty="0"/>
              <a:t> </a:t>
            </a:r>
            <a:r>
              <a:rPr lang="en-US" sz="2400" dirty="0" err="1"/>
              <a:t>ve</a:t>
            </a:r>
            <a:r>
              <a:rPr lang="en-US" sz="2400" dirty="0"/>
              <a:t> </a:t>
            </a:r>
            <a:r>
              <a:rPr lang="en-US" sz="2400" dirty="0" err="1"/>
              <a:t>öngörülemeyen</a:t>
            </a:r>
            <a:r>
              <a:rPr lang="en-US" sz="2400" dirty="0"/>
              <a:t> </a:t>
            </a:r>
            <a:r>
              <a:rPr lang="en-US" sz="2400" dirty="0" err="1"/>
              <a:t>şekilde</a:t>
            </a:r>
            <a:r>
              <a:rPr lang="en-US" sz="2400" dirty="0"/>
              <a:t> </a:t>
            </a:r>
            <a:r>
              <a:rPr lang="en-US" sz="2400" dirty="0" err="1"/>
              <a:t>artması</a:t>
            </a:r>
            <a:r>
              <a:rPr lang="en-US" sz="2400" dirty="0"/>
              <a:t> </a:t>
            </a:r>
            <a:r>
              <a:rPr lang="en-US" sz="2400" dirty="0" err="1"/>
              <a:t>hâlinde</a:t>
            </a:r>
            <a:r>
              <a:rPr lang="en-US" sz="2400" dirty="0"/>
              <a:t>,</a:t>
            </a:r>
            <a:endParaRPr lang="tr-TR" sz="2400" b="1" dirty="0"/>
          </a:p>
          <a:p>
            <a:r>
              <a:rPr lang="en-US" sz="2400" dirty="0"/>
              <a:t>g) </a:t>
            </a:r>
            <a:r>
              <a:rPr lang="en-US" sz="2400" dirty="0" err="1"/>
              <a:t>Mevsimlik</a:t>
            </a:r>
            <a:r>
              <a:rPr lang="en-US" sz="2400" dirty="0"/>
              <a:t> </a:t>
            </a:r>
            <a:r>
              <a:rPr lang="en-US" sz="2400" dirty="0" err="1"/>
              <a:t>işler</a:t>
            </a:r>
            <a:r>
              <a:rPr lang="en-US" sz="2400" dirty="0"/>
              <a:t> </a:t>
            </a:r>
            <a:r>
              <a:rPr lang="en-US" sz="2400" dirty="0" err="1"/>
              <a:t>hariç</a:t>
            </a:r>
            <a:r>
              <a:rPr lang="en-US" sz="2400" dirty="0"/>
              <a:t> </a:t>
            </a:r>
            <a:r>
              <a:rPr lang="en-US" sz="2400" dirty="0" err="1"/>
              <a:t>dönemsellik</a:t>
            </a:r>
            <a:r>
              <a:rPr lang="en-US" sz="2400" dirty="0"/>
              <a:t> </a:t>
            </a:r>
            <a:r>
              <a:rPr lang="en-US" sz="2400" dirty="0" err="1"/>
              <a:t>arz</a:t>
            </a:r>
            <a:r>
              <a:rPr lang="en-US" sz="2400" dirty="0"/>
              <a:t> </a:t>
            </a:r>
            <a:r>
              <a:rPr lang="en-US" sz="2400" dirty="0" err="1"/>
              <a:t>eden</a:t>
            </a:r>
            <a:r>
              <a:rPr lang="en-US" sz="2400" dirty="0"/>
              <a:t> </a:t>
            </a:r>
            <a:r>
              <a:rPr lang="en-US" sz="2400" dirty="0" err="1"/>
              <a:t>iş</a:t>
            </a:r>
            <a:r>
              <a:rPr lang="en-US" sz="2400" dirty="0"/>
              <a:t> </a:t>
            </a:r>
            <a:r>
              <a:rPr lang="en-US" sz="2400" dirty="0" err="1"/>
              <a:t>artışları</a:t>
            </a:r>
            <a:r>
              <a:rPr lang="en-US" sz="2400" dirty="0"/>
              <a:t> </a:t>
            </a:r>
            <a:r>
              <a:rPr lang="en-US" sz="2400" dirty="0" err="1"/>
              <a:t>hâlinde</a:t>
            </a:r>
            <a:r>
              <a:rPr lang="en-US" sz="2400" dirty="0"/>
              <a:t>,</a:t>
            </a:r>
            <a:endParaRPr lang="tr-TR" sz="2400" b="1" dirty="0"/>
          </a:p>
          <a:p>
            <a:r>
              <a:rPr lang="en-US" sz="2400" dirty="0" err="1"/>
              <a:t>kurulabilir</a:t>
            </a:r>
            <a:r>
              <a:rPr lang="en-US" sz="2400" dirty="0" smtClean="0"/>
              <a:t>.</a:t>
            </a:r>
            <a:endParaRPr lang="tr-TR" sz="2400" b="1" dirty="0"/>
          </a:p>
        </p:txBody>
      </p:sp>
      <p:sp>
        <p:nvSpPr>
          <p:cNvPr id="3" name="Dikdörtgen 2"/>
          <p:cNvSpPr/>
          <p:nvPr/>
        </p:nvSpPr>
        <p:spPr>
          <a:xfrm>
            <a:off x="3238527" y="-46167"/>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1759692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04896"/>
            <a:ext cx="8229600" cy="459808"/>
          </a:xfrm>
          <a:solidFill>
            <a:schemeClr val="tx2">
              <a:lumMod val="75000"/>
            </a:schemeClr>
          </a:solidFill>
        </p:spPr>
        <p:txBody>
          <a:bodyPr>
            <a:noAutofit/>
          </a:bodyPr>
          <a:lstStyle/>
          <a:p>
            <a:r>
              <a:rPr lang="tr-T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4857 SAYILI KANUN 7. MADDE</a:t>
            </a:r>
            <a:endParaRPr lang="tr-TR" sz="3200" b="1" dirty="0">
              <a:solidFill>
                <a:schemeClr val="bg1"/>
              </a:solidFill>
              <a:effectLst>
                <a:outerShdw blurRad="38100" dist="38100" dir="2700000" algn="tl">
                  <a:srgbClr val="000000">
                    <a:alpha val="43137"/>
                  </a:srgbClr>
                </a:out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6</a:t>
            </a:fld>
            <a:endParaRPr lang="tr-TR"/>
          </a:p>
        </p:txBody>
      </p:sp>
      <p:sp>
        <p:nvSpPr>
          <p:cNvPr id="7" name="Metin kutusu 6"/>
          <p:cNvSpPr txBox="1"/>
          <p:nvPr>
            <p:custDataLst>
              <p:tags r:id="rId3"/>
            </p:custDataLst>
          </p:nvPr>
        </p:nvSpPr>
        <p:spPr>
          <a:xfrm>
            <a:off x="24723" y="836712"/>
            <a:ext cx="9011773" cy="6001643"/>
          </a:xfrm>
          <a:prstGeom prst="rect">
            <a:avLst/>
          </a:prstGeom>
          <a:noFill/>
        </p:spPr>
        <p:txBody>
          <a:bodyPr wrap="square" rtlCol="0">
            <a:spAutoFit/>
          </a:bodyPr>
          <a:lstStyle/>
          <a:p>
            <a:pPr marL="342900" indent="-342900">
              <a:buFont typeface="Wingdings" panose="05000000000000000000" pitchFamily="2" charset="2"/>
              <a:buChar char="Ø"/>
            </a:pPr>
            <a:r>
              <a:rPr lang="en-US" sz="2400" dirty="0" err="1"/>
              <a:t>Geçici</a:t>
            </a:r>
            <a:r>
              <a:rPr lang="en-US" sz="2400" dirty="0"/>
              <a:t> </a:t>
            </a:r>
            <a:r>
              <a:rPr lang="en-US" sz="2400" dirty="0" err="1"/>
              <a:t>işçi</a:t>
            </a:r>
            <a:r>
              <a:rPr lang="en-US" sz="2400" dirty="0"/>
              <a:t> </a:t>
            </a:r>
            <a:r>
              <a:rPr lang="en-US" sz="2400" dirty="0" err="1"/>
              <a:t>sağlama</a:t>
            </a:r>
            <a:r>
              <a:rPr lang="en-US" sz="2400" dirty="0"/>
              <a:t> </a:t>
            </a:r>
            <a:r>
              <a:rPr lang="en-US" sz="2400" dirty="0" err="1"/>
              <a:t>sözleşmesi</a:t>
            </a:r>
            <a:r>
              <a:rPr lang="en-US" sz="2400" dirty="0"/>
              <a:t> </a:t>
            </a:r>
            <a:r>
              <a:rPr lang="en-US" sz="2400" dirty="0" smtClean="0"/>
              <a:t>(</a:t>
            </a:r>
            <a:r>
              <a:rPr lang="en-US" sz="2400" dirty="0"/>
              <a:t>a) </a:t>
            </a:r>
            <a:r>
              <a:rPr lang="en-US" sz="2400" dirty="0" err="1"/>
              <a:t>bendinde</a:t>
            </a:r>
            <a:r>
              <a:rPr lang="en-US" sz="2400" dirty="0"/>
              <a:t> </a:t>
            </a:r>
            <a:r>
              <a:rPr lang="en-US" sz="2400" dirty="0" err="1"/>
              <a:t>sayılan</a:t>
            </a:r>
            <a:r>
              <a:rPr lang="en-US" sz="2400" dirty="0"/>
              <a:t> </a:t>
            </a:r>
            <a:r>
              <a:rPr lang="en-US" sz="2400" dirty="0" err="1"/>
              <a:t>hâllerin</a:t>
            </a:r>
            <a:r>
              <a:rPr lang="en-US" sz="2400" dirty="0"/>
              <a:t> </a:t>
            </a:r>
            <a:r>
              <a:rPr lang="en-US" sz="2400" dirty="0" err="1"/>
              <a:t>devamı</a:t>
            </a:r>
            <a:r>
              <a:rPr lang="en-US" sz="2400" dirty="0"/>
              <a:t> </a:t>
            </a:r>
            <a:r>
              <a:rPr lang="en-US" sz="2400" dirty="0" err="1"/>
              <a:t>süresince</a:t>
            </a:r>
            <a:r>
              <a:rPr lang="en-US" sz="2400" dirty="0"/>
              <a:t>, (b) </a:t>
            </a:r>
            <a:r>
              <a:rPr lang="en-US" sz="2400" dirty="0" err="1"/>
              <a:t>ve</a:t>
            </a:r>
            <a:r>
              <a:rPr lang="en-US" sz="2400" dirty="0"/>
              <a:t> (c) </a:t>
            </a:r>
            <a:r>
              <a:rPr lang="en-US" sz="2400" dirty="0" err="1"/>
              <a:t>bentlerinde</a:t>
            </a:r>
            <a:r>
              <a:rPr lang="en-US" sz="2400" dirty="0"/>
              <a:t> </a:t>
            </a:r>
            <a:r>
              <a:rPr lang="en-US" sz="2400" dirty="0" err="1"/>
              <a:t>sayılan</a:t>
            </a:r>
            <a:r>
              <a:rPr lang="en-US" sz="2400" dirty="0"/>
              <a:t> </a:t>
            </a:r>
            <a:r>
              <a:rPr lang="en-US" sz="2400" dirty="0" err="1"/>
              <a:t>hâllerde</a:t>
            </a:r>
            <a:r>
              <a:rPr lang="en-US" sz="2400" dirty="0"/>
              <a:t> </a:t>
            </a:r>
            <a:r>
              <a:rPr lang="en-US" sz="2400" dirty="0" err="1"/>
              <a:t>süre</a:t>
            </a:r>
            <a:r>
              <a:rPr lang="en-US" sz="2400" dirty="0"/>
              <a:t> </a:t>
            </a:r>
            <a:r>
              <a:rPr lang="en-US" sz="2400" dirty="0" err="1"/>
              <a:t>sınırı</a:t>
            </a:r>
            <a:r>
              <a:rPr lang="en-US" sz="2400" dirty="0"/>
              <a:t> </a:t>
            </a:r>
            <a:r>
              <a:rPr lang="en-US" sz="2400" dirty="0" err="1"/>
              <a:t>olmaksızın</a:t>
            </a:r>
            <a:r>
              <a:rPr lang="en-US" sz="2400" dirty="0"/>
              <a:t>, </a:t>
            </a:r>
            <a:r>
              <a:rPr lang="en-US" sz="2400" dirty="0" err="1"/>
              <a:t>diğer</a:t>
            </a:r>
            <a:r>
              <a:rPr lang="en-US" sz="2400" dirty="0"/>
              <a:t> </a:t>
            </a:r>
            <a:r>
              <a:rPr lang="en-US" sz="2400" dirty="0" err="1"/>
              <a:t>bentlerde</a:t>
            </a:r>
            <a:r>
              <a:rPr lang="en-US" sz="2400" dirty="0"/>
              <a:t> </a:t>
            </a:r>
            <a:r>
              <a:rPr lang="en-US" sz="2400" dirty="0" err="1"/>
              <a:t>sayılan</a:t>
            </a:r>
            <a:r>
              <a:rPr lang="en-US" sz="2400" dirty="0"/>
              <a:t> </a:t>
            </a:r>
            <a:r>
              <a:rPr lang="en-US" sz="2400" dirty="0" err="1"/>
              <a:t>hâllerde</a:t>
            </a:r>
            <a:r>
              <a:rPr lang="en-US" sz="2400" dirty="0"/>
              <a:t> </a:t>
            </a:r>
            <a:r>
              <a:rPr lang="en-US" sz="2400" dirty="0" err="1"/>
              <a:t>ise</a:t>
            </a:r>
            <a:r>
              <a:rPr lang="en-US" sz="2400" dirty="0"/>
              <a:t> </a:t>
            </a:r>
            <a:r>
              <a:rPr lang="en-US" sz="2400" dirty="0" err="1"/>
              <a:t>en</a:t>
            </a:r>
            <a:r>
              <a:rPr lang="en-US" sz="2400" dirty="0"/>
              <a:t> </a:t>
            </a:r>
            <a:r>
              <a:rPr lang="en-US" sz="2400" dirty="0" err="1"/>
              <a:t>fazla</a:t>
            </a:r>
            <a:r>
              <a:rPr lang="en-US" sz="2400" dirty="0"/>
              <a:t> </a:t>
            </a:r>
            <a:r>
              <a:rPr lang="en-US" sz="2400" dirty="0" err="1"/>
              <a:t>dört</a:t>
            </a:r>
            <a:r>
              <a:rPr lang="en-US" sz="2400" dirty="0"/>
              <a:t> ay </a:t>
            </a:r>
            <a:r>
              <a:rPr lang="en-US" sz="2400" dirty="0" err="1"/>
              <a:t>süreyle</a:t>
            </a:r>
            <a:r>
              <a:rPr lang="en-US" sz="2400" dirty="0"/>
              <a:t> </a:t>
            </a:r>
            <a:r>
              <a:rPr lang="en-US" sz="2400" dirty="0" err="1"/>
              <a:t>kurulabilir</a:t>
            </a:r>
            <a:r>
              <a:rPr lang="en-US" sz="2400" dirty="0"/>
              <a:t>. </a:t>
            </a:r>
            <a:r>
              <a:rPr lang="en-US" sz="2400" dirty="0" smtClean="0"/>
              <a:t>(</a:t>
            </a:r>
            <a:r>
              <a:rPr lang="en-US" sz="2400" dirty="0"/>
              <a:t>g) </a:t>
            </a:r>
            <a:r>
              <a:rPr lang="en-US" sz="2400" dirty="0" err="1"/>
              <a:t>bendi</a:t>
            </a:r>
            <a:r>
              <a:rPr lang="en-US" sz="2400" dirty="0"/>
              <a:t> </a:t>
            </a:r>
            <a:r>
              <a:rPr lang="en-US" sz="2400" dirty="0" err="1"/>
              <a:t>hariç</a:t>
            </a:r>
            <a:r>
              <a:rPr lang="en-US" sz="2400" dirty="0"/>
              <a:t> </a:t>
            </a:r>
            <a:r>
              <a:rPr lang="en-US" sz="2400" dirty="0" err="1"/>
              <a:t>toplam</a:t>
            </a:r>
            <a:r>
              <a:rPr lang="en-US" sz="2400" dirty="0"/>
              <a:t> </a:t>
            </a:r>
            <a:r>
              <a:rPr lang="en-US" sz="2400" dirty="0" err="1"/>
              <a:t>sekiz</a:t>
            </a:r>
            <a:r>
              <a:rPr lang="en-US" sz="2400" dirty="0"/>
              <a:t> </a:t>
            </a:r>
            <a:r>
              <a:rPr lang="en-US" sz="2400" dirty="0" err="1"/>
              <a:t>ayı</a:t>
            </a:r>
            <a:r>
              <a:rPr lang="en-US" sz="2400" dirty="0"/>
              <a:t> </a:t>
            </a:r>
            <a:r>
              <a:rPr lang="en-US" sz="2400" dirty="0" err="1"/>
              <a:t>geçmemek</a:t>
            </a:r>
            <a:r>
              <a:rPr lang="en-US" sz="2400" dirty="0"/>
              <a:t> </a:t>
            </a:r>
            <a:r>
              <a:rPr lang="en-US" sz="2400" dirty="0" err="1"/>
              <a:t>üzere</a:t>
            </a:r>
            <a:r>
              <a:rPr lang="en-US" sz="2400" dirty="0"/>
              <a:t> </a:t>
            </a:r>
            <a:r>
              <a:rPr lang="en-US" sz="2400" dirty="0" err="1"/>
              <a:t>en</a:t>
            </a:r>
            <a:r>
              <a:rPr lang="en-US" sz="2400" dirty="0"/>
              <a:t> </a:t>
            </a:r>
            <a:r>
              <a:rPr lang="en-US" sz="2400" dirty="0" err="1"/>
              <a:t>fazla</a:t>
            </a:r>
            <a:r>
              <a:rPr lang="en-US" sz="2400" dirty="0"/>
              <a:t> </a:t>
            </a:r>
            <a:r>
              <a:rPr lang="en-US" sz="2400" dirty="0" err="1"/>
              <a:t>iki</a:t>
            </a:r>
            <a:r>
              <a:rPr lang="en-US" sz="2400" dirty="0"/>
              <a:t> </a:t>
            </a:r>
            <a:r>
              <a:rPr lang="en-US" sz="2400" dirty="0" err="1"/>
              <a:t>defa</a:t>
            </a:r>
            <a:r>
              <a:rPr lang="en-US" sz="2400" dirty="0"/>
              <a:t> </a:t>
            </a:r>
            <a:r>
              <a:rPr lang="en-US" sz="2400" dirty="0" err="1"/>
              <a:t>yenilenebilir</a:t>
            </a:r>
            <a:r>
              <a:rPr lang="en-US" sz="2400" dirty="0"/>
              <a:t>. </a:t>
            </a:r>
            <a:r>
              <a:rPr lang="en-US" sz="2400" dirty="0" err="1"/>
              <a:t>Geçici</a:t>
            </a:r>
            <a:r>
              <a:rPr lang="en-US" sz="2400" dirty="0"/>
              <a:t> </a:t>
            </a:r>
            <a:r>
              <a:rPr lang="en-US" sz="2400" dirty="0" err="1"/>
              <a:t>işçi</a:t>
            </a:r>
            <a:r>
              <a:rPr lang="en-US" sz="2400" dirty="0"/>
              <a:t> </a:t>
            </a:r>
            <a:r>
              <a:rPr lang="en-US" sz="2400" dirty="0" err="1"/>
              <a:t>çalıştıran</a:t>
            </a:r>
            <a:r>
              <a:rPr lang="en-US" sz="2400" dirty="0"/>
              <a:t> </a:t>
            </a:r>
            <a:r>
              <a:rPr lang="en-US" sz="2400" dirty="0" err="1"/>
              <a:t>işveren</a:t>
            </a:r>
            <a:r>
              <a:rPr lang="en-US" sz="2400" dirty="0"/>
              <a:t>, </a:t>
            </a:r>
            <a:r>
              <a:rPr lang="en-US" sz="2400" dirty="0" err="1" smtClean="0"/>
              <a:t>sürenin</a:t>
            </a:r>
            <a:r>
              <a:rPr lang="en-US" sz="2400" dirty="0" smtClean="0"/>
              <a:t> </a:t>
            </a:r>
            <a:r>
              <a:rPr lang="en-US" sz="2400" dirty="0" err="1"/>
              <a:t>sonunda</a:t>
            </a:r>
            <a:r>
              <a:rPr lang="en-US" sz="2400" dirty="0"/>
              <a:t> </a:t>
            </a:r>
            <a:r>
              <a:rPr lang="en-US" sz="2400" dirty="0" err="1"/>
              <a:t>aynı</a:t>
            </a:r>
            <a:r>
              <a:rPr lang="en-US" sz="2400" dirty="0"/>
              <a:t> </a:t>
            </a:r>
            <a:r>
              <a:rPr lang="en-US" sz="2400" dirty="0" err="1"/>
              <a:t>iş</a:t>
            </a:r>
            <a:r>
              <a:rPr lang="en-US" sz="2400" dirty="0"/>
              <a:t> </a:t>
            </a:r>
            <a:r>
              <a:rPr lang="en-US" sz="2400" dirty="0" err="1"/>
              <a:t>için</a:t>
            </a:r>
            <a:r>
              <a:rPr lang="en-US" sz="2400" dirty="0"/>
              <a:t> </a:t>
            </a:r>
            <a:r>
              <a:rPr lang="en-US" sz="2400" dirty="0" err="1"/>
              <a:t>altı</a:t>
            </a:r>
            <a:r>
              <a:rPr lang="en-US" sz="2400" dirty="0"/>
              <a:t> ay </a:t>
            </a:r>
            <a:r>
              <a:rPr lang="en-US" sz="2400" dirty="0" err="1"/>
              <a:t>geçmedikçe</a:t>
            </a:r>
            <a:r>
              <a:rPr lang="en-US" sz="2400" dirty="0"/>
              <a:t> </a:t>
            </a:r>
            <a:r>
              <a:rPr lang="tr-TR" sz="2400" dirty="0" smtClean="0"/>
              <a:t>tekrar</a:t>
            </a:r>
            <a:r>
              <a:rPr lang="en-US" sz="2400" dirty="0" smtClean="0"/>
              <a:t> </a:t>
            </a:r>
            <a:r>
              <a:rPr lang="en-US" sz="2400" dirty="0" err="1"/>
              <a:t>geçici</a:t>
            </a:r>
            <a:r>
              <a:rPr lang="en-US" sz="2400" dirty="0"/>
              <a:t> </a:t>
            </a:r>
            <a:r>
              <a:rPr lang="en-US" sz="2400" dirty="0" err="1" smtClean="0"/>
              <a:t>işçi</a:t>
            </a:r>
            <a:r>
              <a:rPr lang="en-US" sz="2400" dirty="0" smtClean="0"/>
              <a:t> </a:t>
            </a:r>
            <a:r>
              <a:rPr lang="en-US" sz="2400" dirty="0" err="1" smtClean="0"/>
              <a:t>çalıştıramaz</a:t>
            </a:r>
            <a:r>
              <a:rPr lang="en-US" sz="2400" dirty="0" smtClean="0"/>
              <a:t>.</a:t>
            </a:r>
            <a:endParaRPr lang="tr-TR" sz="2400" b="1" dirty="0"/>
          </a:p>
          <a:p>
            <a:pPr marL="342900" indent="-342900">
              <a:buFont typeface="Wingdings" panose="05000000000000000000" pitchFamily="2" charset="2"/>
              <a:buChar char="Ø"/>
            </a:pPr>
            <a:r>
              <a:rPr lang="en-US" sz="2400" dirty="0" err="1" smtClean="0"/>
              <a:t>Geçici</a:t>
            </a:r>
            <a:r>
              <a:rPr lang="en-US" sz="2400" dirty="0" smtClean="0"/>
              <a:t> </a:t>
            </a:r>
            <a:r>
              <a:rPr lang="en-US" sz="2400" dirty="0" err="1"/>
              <a:t>işçi</a:t>
            </a:r>
            <a:r>
              <a:rPr lang="en-US" sz="2400" dirty="0"/>
              <a:t> </a:t>
            </a:r>
            <a:r>
              <a:rPr lang="en-US" sz="2400" dirty="0" err="1"/>
              <a:t>çalıştıran</a:t>
            </a:r>
            <a:r>
              <a:rPr lang="en-US" sz="2400" dirty="0"/>
              <a:t> </a:t>
            </a:r>
            <a:r>
              <a:rPr lang="en-US" sz="2400" dirty="0" err="1"/>
              <a:t>işveren</a:t>
            </a:r>
            <a:r>
              <a:rPr lang="en-US" sz="2400" dirty="0"/>
              <a:t>, </a:t>
            </a:r>
            <a:r>
              <a:rPr lang="en-US" sz="2400" dirty="0" err="1"/>
              <a:t>grev</a:t>
            </a:r>
            <a:r>
              <a:rPr lang="en-US" sz="2400" dirty="0"/>
              <a:t> </a:t>
            </a:r>
            <a:r>
              <a:rPr lang="en-US" sz="2400" dirty="0" err="1"/>
              <a:t>ve</a:t>
            </a:r>
            <a:r>
              <a:rPr lang="en-US" sz="2400" dirty="0"/>
              <a:t> </a:t>
            </a:r>
            <a:r>
              <a:rPr lang="en-US" sz="2400" dirty="0" err="1"/>
              <a:t>lokavtın</a:t>
            </a:r>
            <a:r>
              <a:rPr lang="en-US" sz="2400" dirty="0"/>
              <a:t> </a:t>
            </a:r>
            <a:r>
              <a:rPr lang="en-US" sz="2400" dirty="0" err="1"/>
              <a:t>uygulanması</a:t>
            </a:r>
            <a:r>
              <a:rPr lang="en-US" sz="2400" dirty="0"/>
              <a:t> </a:t>
            </a:r>
            <a:r>
              <a:rPr lang="en-US" sz="2400" dirty="0" err="1"/>
              <a:t>sırasında</a:t>
            </a:r>
            <a:r>
              <a:rPr lang="en-US" sz="2400" dirty="0"/>
              <a:t> </a:t>
            </a:r>
            <a:r>
              <a:rPr lang="en-US" sz="2400" dirty="0" err="1" smtClean="0"/>
              <a:t>geçici</a:t>
            </a:r>
            <a:r>
              <a:rPr lang="en-US" sz="2400" dirty="0" smtClean="0"/>
              <a:t> </a:t>
            </a:r>
            <a:r>
              <a:rPr lang="en-US" sz="2400" dirty="0" err="1"/>
              <a:t>iş</a:t>
            </a:r>
            <a:r>
              <a:rPr lang="en-US" sz="2400" dirty="0"/>
              <a:t> </a:t>
            </a:r>
            <a:r>
              <a:rPr lang="en-US" sz="2400" dirty="0" err="1"/>
              <a:t>ilişkisiyle</a:t>
            </a:r>
            <a:r>
              <a:rPr lang="en-US" sz="2400" dirty="0"/>
              <a:t> </a:t>
            </a:r>
            <a:r>
              <a:rPr lang="en-US" sz="2400" dirty="0" err="1"/>
              <a:t>işçi</a:t>
            </a:r>
            <a:r>
              <a:rPr lang="en-US" sz="2400" dirty="0"/>
              <a:t> </a:t>
            </a:r>
            <a:r>
              <a:rPr lang="en-US" sz="2400" dirty="0" err="1" smtClean="0"/>
              <a:t>çalıştıramaz</a:t>
            </a:r>
            <a:r>
              <a:rPr lang="en-US" sz="2400" dirty="0" smtClean="0"/>
              <a:t>.</a:t>
            </a:r>
            <a:endParaRPr lang="tr-TR" sz="2400" b="1" dirty="0"/>
          </a:p>
          <a:p>
            <a:pPr marL="342900" indent="-342900">
              <a:buFont typeface="Wingdings" panose="05000000000000000000" pitchFamily="2" charset="2"/>
              <a:buChar char="Ø"/>
            </a:pPr>
            <a:r>
              <a:rPr lang="tr-TR" sz="2400" dirty="0" smtClean="0"/>
              <a:t>Arızi ihtiyaçlara gereği </a:t>
            </a:r>
            <a:r>
              <a:rPr lang="en-US" sz="2400" dirty="0" smtClean="0"/>
              <a:t>(f </a:t>
            </a:r>
            <a:r>
              <a:rPr lang="en-US" sz="2400" dirty="0" err="1" smtClean="0"/>
              <a:t>bendi</a:t>
            </a:r>
            <a:r>
              <a:rPr lang="tr-TR" sz="2400" dirty="0" smtClean="0"/>
              <a:t>) g</a:t>
            </a:r>
            <a:r>
              <a:rPr lang="en-US" sz="2400" dirty="0" err="1" smtClean="0"/>
              <a:t>eçici</a:t>
            </a:r>
            <a:r>
              <a:rPr lang="en-US" sz="2400" dirty="0" smtClean="0"/>
              <a:t> </a:t>
            </a:r>
            <a:r>
              <a:rPr lang="en-US" sz="2400" dirty="0" err="1"/>
              <a:t>iş</a:t>
            </a:r>
            <a:r>
              <a:rPr lang="en-US" sz="2400" dirty="0"/>
              <a:t> </a:t>
            </a:r>
            <a:r>
              <a:rPr lang="en-US" sz="2400" dirty="0" err="1"/>
              <a:t>ilişkisi</a:t>
            </a:r>
            <a:r>
              <a:rPr lang="en-US" sz="2400" dirty="0"/>
              <a:t> </a:t>
            </a:r>
            <a:r>
              <a:rPr lang="en-US" sz="2400" dirty="0" err="1"/>
              <a:t>ile</a:t>
            </a:r>
            <a:r>
              <a:rPr lang="en-US" sz="2400" dirty="0"/>
              <a:t> </a:t>
            </a:r>
            <a:r>
              <a:rPr lang="en-US" sz="2400" dirty="0" err="1"/>
              <a:t>çalıştırılan</a:t>
            </a:r>
            <a:r>
              <a:rPr lang="en-US" sz="2400" dirty="0"/>
              <a:t> </a:t>
            </a:r>
            <a:r>
              <a:rPr lang="en-US" sz="2400" dirty="0" err="1"/>
              <a:t>işçi</a:t>
            </a:r>
            <a:r>
              <a:rPr lang="en-US" sz="2400" dirty="0"/>
              <a:t> </a:t>
            </a:r>
            <a:r>
              <a:rPr lang="en-US" sz="2400" dirty="0" err="1"/>
              <a:t>sayısı</a:t>
            </a:r>
            <a:r>
              <a:rPr lang="en-US" sz="2400" dirty="0"/>
              <a:t>, </a:t>
            </a:r>
            <a:r>
              <a:rPr lang="en-US" sz="2400" dirty="0" err="1"/>
              <a:t>işyerinde</a:t>
            </a:r>
            <a:r>
              <a:rPr lang="en-US" sz="2400" dirty="0"/>
              <a:t> </a:t>
            </a:r>
            <a:r>
              <a:rPr lang="en-US" sz="2400" dirty="0" err="1"/>
              <a:t>çalıştırılan</a:t>
            </a:r>
            <a:r>
              <a:rPr lang="en-US" sz="2400" dirty="0"/>
              <a:t> </a:t>
            </a:r>
            <a:r>
              <a:rPr lang="en-US" sz="2400" dirty="0" err="1"/>
              <a:t>işçi</a:t>
            </a:r>
            <a:r>
              <a:rPr lang="en-US" sz="2400" dirty="0"/>
              <a:t> </a:t>
            </a:r>
            <a:r>
              <a:rPr lang="en-US" sz="2400" dirty="0" err="1"/>
              <a:t>sayısının</a:t>
            </a:r>
            <a:r>
              <a:rPr lang="en-US" sz="2400" dirty="0"/>
              <a:t> </a:t>
            </a:r>
            <a:r>
              <a:rPr lang="en-US" sz="2400" dirty="0" err="1"/>
              <a:t>dörtte</a:t>
            </a:r>
            <a:r>
              <a:rPr lang="en-US" sz="2400" dirty="0"/>
              <a:t> </a:t>
            </a:r>
            <a:r>
              <a:rPr lang="en-US" sz="2400" dirty="0" err="1"/>
              <a:t>birini</a:t>
            </a:r>
            <a:r>
              <a:rPr lang="en-US" sz="2400" dirty="0"/>
              <a:t> </a:t>
            </a:r>
            <a:r>
              <a:rPr lang="en-US" sz="2400" dirty="0" err="1"/>
              <a:t>geçemez</a:t>
            </a:r>
            <a:r>
              <a:rPr lang="en-US" sz="2400" dirty="0"/>
              <a:t>. </a:t>
            </a:r>
            <a:r>
              <a:rPr lang="en-US" sz="2400" dirty="0" err="1"/>
              <a:t>Ancak</a:t>
            </a:r>
            <a:r>
              <a:rPr lang="en-US" sz="2400" dirty="0"/>
              <a:t>, on </a:t>
            </a:r>
            <a:r>
              <a:rPr lang="en-US" sz="2400" dirty="0" err="1"/>
              <a:t>ve</a:t>
            </a:r>
            <a:r>
              <a:rPr lang="en-US" sz="2400" dirty="0"/>
              <a:t> </a:t>
            </a:r>
            <a:r>
              <a:rPr lang="en-US" sz="2400" dirty="0" err="1"/>
              <a:t>daha</a:t>
            </a:r>
            <a:r>
              <a:rPr lang="en-US" sz="2400" dirty="0"/>
              <a:t> </a:t>
            </a:r>
            <a:r>
              <a:rPr lang="en-US" sz="2400" dirty="0" err="1"/>
              <a:t>az</a:t>
            </a:r>
            <a:r>
              <a:rPr lang="en-US" sz="2400" dirty="0"/>
              <a:t> </a:t>
            </a:r>
            <a:r>
              <a:rPr lang="en-US" sz="2400" dirty="0" err="1"/>
              <a:t>işçi</a:t>
            </a:r>
            <a:r>
              <a:rPr lang="en-US" sz="2400" dirty="0"/>
              <a:t> </a:t>
            </a:r>
            <a:r>
              <a:rPr lang="en-US" sz="2400" dirty="0" err="1"/>
              <a:t>çalıştırılan</a:t>
            </a:r>
            <a:r>
              <a:rPr lang="en-US" sz="2400" dirty="0"/>
              <a:t> </a:t>
            </a:r>
            <a:r>
              <a:rPr lang="en-US" sz="2400" dirty="0" err="1"/>
              <a:t>işyerlerinde</a:t>
            </a:r>
            <a:r>
              <a:rPr lang="en-US" sz="2400" dirty="0"/>
              <a:t> </a:t>
            </a:r>
            <a:r>
              <a:rPr lang="en-US" sz="2400" dirty="0" err="1"/>
              <a:t>beş</a:t>
            </a:r>
            <a:r>
              <a:rPr lang="en-US" sz="2400" dirty="0"/>
              <a:t> </a:t>
            </a:r>
            <a:r>
              <a:rPr lang="en-US" sz="2400" dirty="0" err="1"/>
              <a:t>işçiye</a:t>
            </a:r>
            <a:r>
              <a:rPr lang="en-US" sz="2400" dirty="0"/>
              <a:t> </a:t>
            </a:r>
            <a:r>
              <a:rPr lang="en-US" sz="2400" dirty="0" err="1"/>
              <a:t>kadar</a:t>
            </a:r>
            <a:r>
              <a:rPr lang="en-US" sz="2400" dirty="0"/>
              <a:t> </a:t>
            </a:r>
            <a:r>
              <a:rPr lang="en-US" sz="2400" dirty="0" err="1"/>
              <a:t>geçici</a:t>
            </a:r>
            <a:r>
              <a:rPr lang="en-US" sz="2400" dirty="0"/>
              <a:t> </a:t>
            </a:r>
            <a:r>
              <a:rPr lang="en-US" sz="2400" dirty="0" err="1"/>
              <a:t>iş</a:t>
            </a:r>
            <a:r>
              <a:rPr lang="en-US" sz="2400" dirty="0"/>
              <a:t> </a:t>
            </a:r>
            <a:r>
              <a:rPr lang="en-US" sz="2400" dirty="0" err="1"/>
              <a:t>ilişkisi</a:t>
            </a:r>
            <a:r>
              <a:rPr lang="en-US" sz="2400" dirty="0"/>
              <a:t> </a:t>
            </a:r>
            <a:r>
              <a:rPr lang="en-US" sz="2400" dirty="0" err="1"/>
              <a:t>kurulabilir</a:t>
            </a:r>
            <a:r>
              <a:rPr lang="en-US" sz="2400" dirty="0"/>
              <a:t>. </a:t>
            </a:r>
            <a:r>
              <a:rPr lang="en-US" sz="2400" dirty="0" err="1"/>
              <a:t>İşçi</a:t>
            </a:r>
            <a:r>
              <a:rPr lang="en-US" sz="2400" dirty="0"/>
              <a:t> </a:t>
            </a:r>
            <a:r>
              <a:rPr lang="en-US" sz="2400" dirty="0" err="1" smtClean="0"/>
              <a:t>sayısın</a:t>
            </a:r>
            <a:r>
              <a:rPr lang="tr-TR" sz="2400" dirty="0" smtClean="0"/>
              <a:t>da</a:t>
            </a:r>
            <a:r>
              <a:rPr lang="en-US" sz="2400" dirty="0" smtClean="0"/>
              <a:t>, </a:t>
            </a:r>
            <a:r>
              <a:rPr lang="en-US" sz="2400" dirty="0" err="1"/>
              <a:t>kısmi</a:t>
            </a:r>
            <a:r>
              <a:rPr lang="en-US" sz="2400" dirty="0"/>
              <a:t> </a:t>
            </a:r>
            <a:r>
              <a:rPr lang="en-US" sz="2400" dirty="0" err="1" smtClean="0"/>
              <a:t>süreli</a:t>
            </a:r>
            <a:r>
              <a:rPr lang="tr-TR" sz="2400" dirty="0" err="1" smtClean="0"/>
              <a:t>ler</a:t>
            </a:r>
            <a:r>
              <a:rPr lang="tr-TR" sz="2400" dirty="0"/>
              <a:t>,</a:t>
            </a:r>
            <a:r>
              <a:rPr lang="en-US" sz="2400" dirty="0" smtClean="0"/>
              <a:t> </a:t>
            </a:r>
            <a:r>
              <a:rPr lang="en-US" sz="2400" dirty="0" err="1"/>
              <a:t>çalışma</a:t>
            </a:r>
            <a:r>
              <a:rPr lang="en-US" sz="2400" dirty="0"/>
              <a:t> </a:t>
            </a:r>
            <a:r>
              <a:rPr lang="en-US" sz="2400" dirty="0" err="1"/>
              <a:t>süreleri</a:t>
            </a:r>
            <a:r>
              <a:rPr lang="en-US" sz="2400" dirty="0"/>
              <a:t> </a:t>
            </a:r>
            <a:r>
              <a:rPr lang="en-US" sz="2400" dirty="0" err="1"/>
              <a:t>dikkate</a:t>
            </a:r>
            <a:r>
              <a:rPr lang="en-US" sz="2400" dirty="0"/>
              <a:t> </a:t>
            </a:r>
            <a:r>
              <a:rPr lang="en-US" sz="2400" dirty="0" err="1"/>
              <a:t>alınarak</a:t>
            </a:r>
            <a:r>
              <a:rPr lang="en-US" sz="2400" dirty="0"/>
              <a:t> tam </a:t>
            </a:r>
            <a:r>
              <a:rPr lang="en-US" sz="2400" dirty="0" err="1"/>
              <a:t>süreli</a:t>
            </a:r>
            <a:r>
              <a:rPr lang="en-US" sz="2400" dirty="0"/>
              <a:t> </a:t>
            </a:r>
            <a:r>
              <a:rPr lang="en-US" sz="2400" dirty="0" err="1"/>
              <a:t>çalışmaya</a:t>
            </a:r>
            <a:r>
              <a:rPr lang="en-US" sz="2400" dirty="0"/>
              <a:t> </a:t>
            </a:r>
            <a:r>
              <a:rPr lang="en-US" sz="2400" dirty="0" err="1"/>
              <a:t>dönüştürülür</a:t>
            </a:r>
            <a:r>
              <a:rPr lang="en-US" sz="2400" dirty="0"/>
              <a:t>. </a:t>
            </a:r>
            <a:endParaRPr lang="tr-TR" sz="2400" dirty="0" smtClean="0"/>
          </a:p>
          <a:p>
            <a:pPr marL="342900" indent="-342900">
              <a:buFont typeface="Wingdings" panose="05000000000000000000" pitchFamily="2" charset="2"/>
              <a:buChar char="Ø"/>
            </a:pPr>
            <a:r>
              <a:rPr lang="en-US" sz="2400" dirty="0" err="1" smtClean="0"/>
              <a:t>Geçici</a:t>
            </a:r>
            <a:r>
              <a:rPr lang="en-US" sz="2400" dirty="0" smtClean="0"/>
              <a:t> </a:t>
            </a:r>
            <a:r>
              <a:rPr lang="en-US" sz="2400" dirty="0" err="1"/>
              <a:t>işçi</a:t>
            </a:r>
            <a:r>
              <a:rPr lang="en-US" sz="2400" dirty="0"/>
              <a:t> </a:t>
            </a:r>
            <a:r>
              <a:rPr lang="en-US" sz="2400" dirty="0" err="1"/>
              <a:t>çalıştıran</a:t>
            </a:r>
            <a:r>
              <a:rPr lang="en-US" sz="2400" dirty="0"/>
              <a:t> </a:t>
            </a:r>
            <a:r>
              <a:rPr lang="en-US" sz="2400" dirty="0" err="1"/>
              <a:t>işveren</a:t>
            </a:r>
            <a:r>
              <a:rPr lang="en-US" sz="2400" dirty="0"/>
              <a:t>, </a:t>
            </a:r>
            <a:r>
              <a:rPr lang="en-US" sz="2400" dirty="0" err="1"/>
              <a:t>iş</a:t>
            </a:r>
            <a:r>
              <a:rPr lang="en-US" sz="2400" dirty="0"/>
              <a:t> </a:t>
            </a:r>
            <a:r>
              <a:rPr lang="en-US" sz="2400" dirty="0" err="1"/>
              <a:t>sözleşmesi</a:t>
            </a:r>
            <a:r>
              <a:rPr lang="en-US" sz="2400" dirty="0"/>
              <a:t> </a:t>
            </a:r>
            <a:r>
              <a:rPr lang="en-US" sz="2400" dirty="0" err="1"/>
              <a:t>feshedilen</a:t>
            </a:r>
            <a:r>
              <a:rPr lang="en-US" sz="2400" dirty="0"/>
              <a:t> </a:t>
            </a:r>
            <a:r>
              <a:rPr lang="en-US" sz="2400" dirty="0" err="1"/>
              <a:t>işçisini</a:t>
            </a:r>
            <a:r>
              <a:rPr lang="en-US" sz="2400" dirty="0"/>
              <a:t> </a:t>
            </a:r>
            <a:r>
              <a:rPr lang="en-US" sz="2400" dirty="0" err="1"/>
              <a:t>fesih</a:t>
            </a:r>
            <a:r>
              <a:rPr lang="en-US" sz="2400" dirty="0"/>
              <a:t> </a:t>
            </a:r>
            <a:r>
              <a:rPr lang="en-US" sz="2400" dirty="0" err="1"/>
              <a:t>tarihinden</a:t>
            </a:r>
            <a:r>
              <a:rPr lang="en-US" sz="2400" dirty="0"/>
              <a:t> </a:t>
            </a:r>
            <a:r>
              <a:rPr lang="en-US" sz="2400" dirty="0" err="1"/>
              <a:t>itibaren</a:t>
            </a:r>
            <a:r>
              <a:rPr lang="en-US" sz="2400" dirty="0"/>
              <a:t> </a:t>
            </a:r>
            <a:r>
              <a:rPr lang="en-US" sz="2400" dirty="0" err="1"/>
              <a:t>altı</a:t>
            </a:r>
            <a:r>
              <a:rPr lang="en-US" sz="2400" dirty="0"/>
              <a:t> ay </a:t>
            </a:r>
            <a:r>
              <a:rPr lang="en-US" sz="2400" dirty="0" err="1"/>
              <a:t>geçmeden</a:t>
            </a:r>
            <a:r>
              <a:rPr lang="en-US" sz="2400" dirty="0"/>
              <a:t> </a:t>
            </a:r>
            <a:r>
              <a:rPr lang="en-US" sz="2400" dirty="0" err="1"/>
              <a:t>geçici</a:t>
            </a:r>
            <a:r>
              <a:rPr lang="en-US" sz="2400" dirty="0"/>
              <a:t> </a:t>
            </a:r>
            <a:r>
              <a:rPr lang="en-US" sz="2400" dirty="0" err="1"/>
              <a:t>iş</a:t>
            </a:r>
            <a:r>
              <a:rPr lang="en-US" sz="2400" dirty="0"/>
              <a:t> </a:t>
            </a:r>
            <a:r>
              <a:rPr lang="en-US" sz="2400" dirty="0" err="1"/>
              <a:t>ilişkisi</a:t>
            </a:r>
            <a:r>
              <a:rPr lang="en-US" sz="2400" dirty="0"/>
              <a:t> </a:t>
            </a:r>
            <a:r>
              <a:rPr lang="en-US" sz="2400" dirty="0" err="1"/>
              <a:t>kapsamında</a:t>
            </a:r>
            <a:r>
              <a:rPr lang="en-US" sz="2400" dirty="0"/>
              <a:t> </a:t>
            </a:r>
            <a:r>
              <a:rPr lang="en-US" sz="2400" dirty="0" err="1"/>
              <a:t>çalıştıramaz</a:t>
            </a:r>
            <a:r>
              <a:rPr lang="en-US" sz="2400" dirty="0" smtClean="0"/>
              <a:t>.</a:t>
            </a:r>
            <a:endParaRPr lang="tr-TR" sz="2400" b="1" dirty="0"/>
          </a:p>
        </p:txBody>
      </p:sp>
      <p:sp>
        <p:nvSpPr>
          <p:cNvPr id="3" name="Dikdörtgen 2"/>
          <p:cNvSpPr/>
          <p:nvPr/>
        </p:nvSpPr>
        <p:spPr>
          <a:xfrm>
            <a:off x="3366637" y="-64436"/>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74429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07751"/>
            <a:ext cx="8229600" cy="456954"/>
          </a:xfrm>
          <a:solidFill>
            <a:schemeClr val="tx2">
              <a:lumMod val="75000"/>
            </a:schemeClr>
          </a:solidFill>
        </p:spPr>
        <p:txBody>
          <a:bodyPr>
            <a:noAutofit/>
          </a:bodyPr>
          <a:lstStyle/>
          <a:p>
            <a:r>
              <a:rPr lang="tr-TR"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4857 SAYILI KANUN 7. MADDE</a:t>
            </a:r>
            <a:endParaRPr lang="tr-TR" sz="2800" b="1" dirty="0">
              <a:solidFill>
                <a:schemeClr val="bg1">
                  <a:lumMod val="95000"/>
                </a:schemeClr>
              </a:solidFill>
              <a:effectLst>
                <a:outerShdw blurRad="38100" dist="38100" dir="2700000" algn="tl">
                  <a:srgbClr val="000000">
                    <a:alpha val="43137"/>
                  </a:srgbClr>
                </a:outerShdw>
              </a:effectLst>
            </a:endParaRPr>
          </a:p>
        </p:txBody>
      </p:sp>
      <p:grpSp>
        <p:nvGrpSpPr>
          <p:cNvPr id="11" name="Grup 10"/>
          <p:cNvGrpSpPr/>
          <p:nvPr/>
        </p:nvGrpSpPr>
        <p:grpSpPr>
          <a:xfrm>
            <a:off x="-324544" y="-15414"/>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7</a:t>
            </a:fld>
            <a:endParaRPr lang="tr-TR"/>
          </a:p>
        </p:txBody>
      </p:sp>
      <p:sp>
        <p:nvSpPr>
          <p:cNvPr id="7" name="Metin kutusu 6"/>
          <p:cNvSpPr txBox="1"/>
          <p:nvPr>
            <p:custDataLst>
              <p:tags r:id="rId3"/>
            </p:custDataLst>
          </p:nvPr>
        </p:nvSpPr>
        <p:spPr>
          <a:xfrm>
            <a:off x="179512" y="980728"/>
            <a:ext cx="8784976" cy="5262979"/>
          </a:xfrm>
          <a:prstGeom prst="rect">
            <a:avLst/>
          </a:prstGeom>
          <a:noFill/>
        </p:spPr>
        <p:txBody>
          <a:bodyPr wrap="square" rtlCol="0">
            <a:spAutoFit/>
          </a:bodyPr>
          <a:lstStyle/>
          <a:p>
            <a:pPr marL="342900" indent="-342900">
              <a:buFont typeface="Wingdings" panose="05000000000000000000" pitchFamily="2" charset="2"/>
              <a:buChar char="Ø"/>
            </a:pPr>
            <a:r>
              <a:rPr lang="tr-TR" sz="2400" dirty="0" smtClean="0"/>
              <a:t>Geçici işçi olarak çalıştırılan işçi özel istihdam bürosunun işçisidir. </a:t>
            </a:r>
            <a:r>
              <a:rPr lang="tr-TR" sz="2400" dirty="0"/>
              <a:t>geçici işçi ile iş sözleşmesi, geçici işçi çalıştıran işveren ile geçici işçi sağlama sözleşmesi yapmak suretiyle yazılı olarak kurulur. </a:t>
            </a:r>
            <a:endParaRPr lang="tr-TR" sz="2400" dirty="0" smtClean="0"/>
          </a:p>
          <a:p>
            <a:pPr marL="342900" indent="-342900">
              <a:buFont typeface="Wingdings" panose="05000000000000000000" pitchFamily="2" charset="2"/>
              <a:buChar char="Ø"/>
            </a:pPr>
            <a:r>
              <a:rPr lang="en-US" sz="2400" dirty="0" err="1"/>
              <a:t>Geçici</a:t>
            </a:r>
            <a:r>
              <a:rPr lang="en-US" sz="2400" dirty="0"/>
              <a:t> </a:t>
            </a:r>
            <a:r>
              <a:rPr lang="en-US" sz="2400" dirty="0" err="1"/>
              <a:t>işçi</a:t>
            </a:r>
            <a:r>
              <a:rPr lang="en-US" sz="2400" dirty="0"/>
              <a:t> </a:t>
            </a:r>
            <a:r>
              <a:rPr lang="en-US" sz="2400" dirty="0" err="1"/>
              <a:t>ile</a:t>
            </a:r>
            <a:r>
              <a:rPr lang="en-US" sz="2400" dirty="0"/>
              <a:t> </a:t>
            </a:r>
            <a:r>
              <a:rPr lang="en-US" sz="2400" dirty="0" err="1"/>
              <a:t>yapılacak</a:t>
            </a:r>
            <a:r>
              <a:rPr lang="en-US" sz="2400" dirty="0"/>
              <a:t> </a:t>
            </a:r>
            <a:r>
              <a:rPr lang="en-US" sz="2400" dirty="0" err="1"/>
              <a:t>iş</a:t>
            </a:r>
            <a:r>
              <a:rPr lang="en-US" sz="2400" dirty="0"/>
              <a:t> </a:t>
            </a:r>
            <a:r>
              <a:rPr lang="en-US" sz="2400" dirty="0" err="1"/>
              <a:t>sözleşmesinde</a:t>
            </a:r>
            <a:r>
              <a:rPr lang="en-US" sz="2400" dirty="0"/>
              <a:t>, </a:t>
            </a:r>
            <a:r>
              <a:rPr lang="en-US" sz="2400" dirty="0" err="1"/>
              <a:t>işçinin</a:t>
            </a:r>
            <a:r>
              <a:rPr lang="en-US" sz="2400" dirty="0"/>
              <a:t> ne </a:t>
            </a:r>
            <a:r>
              <a:rPr lang="en-US" sz="2400" dirty="0" err="1"/>
              <a:t>kadar</a:t>
            </a:r>
            <a:r>
              <a:rPr lang="en-US" sz="2400" dirty="0"/>
              <a:t> </a:t>
            </a:r>
            <a:r>
              <a:rPr lang="en-US" sz="2400" dirty="0" err="1"/>
              <a:t>süre</a:t>
            </a:r>
            <a:r>
              <a:rPr lang="en-US" sz="2400" dirty="0"/>
              <a:t> </a:t>
            </a:r>
            <a:r>
              <a:rPr lang="en-US" sz="2400" dirty="0" err="1"/>
              <a:t>içerisinde</a:t>
            </a:r>
            <a:r>
              <a:rPr lang="en-US" sz="2400" dirty="0"/>
              <a:t> </a:t>
            </a:r>
            <a:r>
              <a:rPr lang="en-US" sz="2400" dirty="0" err="1"/>
              <a:t>işe</a:t>
            </a:r>
            <a:r>
              <a:rPr lang="en-US" sz="2400" dirty="0"/>
              <a:t> </a:t>
            </a:r>
            <a:r>
              <a:rPr lang="en-US" sz="2400" dirty="0" err="1"/>
              <a:t>çağrılmazsa</a:t>
            </a:r>
            <a:r>
              <a:rPr lang="en-US" sz="2400" dirty="0"/>
              <a:t> </a:t>
            </a:r>
            <a:r>
              <a:rPr lang="en-US" sz="2400" dirty="0" err="1"/>
              <a:t>haklı</a:t>
            </a:r>
            <a:r>
              <a:rPr lang="en-US" sz="2400" dirty="0"/>
              <a:t> </a:t>
            </a:r>
            <a:r>
              <a:rPr lang="en-US" sz="2400" dirty="0" err="1"/>
              <a:t>nedenle</a:t>
            </a:r>
            <a:r>
              <a:rPr lang="en-US" sz="2400" dirty="0"/>
              <a:t> </a:t>
            </a:r>
            <a:r>
              <a:rPr lang="en-US" sz="2400" dirty="0" err="1"/>
              <a:t>iş</a:t>
            </a:r>
            <a:r>
              <a:rPr lang="en-US" sz="2400" dirty="0"/>
              <a:t> </a:t>
            </a:r>
            <a:r>
              <a:rPr lang="en-US" sz="2400" dirty="0" err="1"/>
              <a:t>sözleşmesini</a:t>
            </a:r>
            <a:r>
              <a:rPr lang="en-US" sz="2400" dirty="0"/>
              <a:t> </a:t>
            </a:r>
            <a:r>
              <a:rPr lang="en-US" sz="2400" dirty="0" err="1"/>
              <a:t>feshedebileceği</a:t>
            </a:r>
            <a:r>
              <a:rPr lang="en-US" sz="2400" dirty="0"/>
              <a:t> </a:t>
            </a:r>
            <a:r>
              <a:rPr lang="en-US" sz="2400" dirty="0" err="1"/>
              <a:t>belirtilir</a:t>
            </a:r>
            <a:r>
              <a:rPr lang="en-US" sz="2400" dirty="0"/>
              <a:t>. Bu </a:t>
            </a:r>
            <a:r>
              <a:rPr lang="en-US" sz="2400" dirty="0" err="1"/>
              <a:t>süre</a:t>
            </a:r>
            <a:r>
              <a:rPr lang="en-US" sz="2400" dirty="0"/>
              <a:t> </a:t>
            </a:r>
            <a:r>
              <a:rPr lang="en-US" sz="2400" dirty="0" err="1"/>
              <a:t>üç</a:t>
            </a:r>
            <a:r>
              <a:rPr lang="en-US" sz="2400" dirty="0"/>
              <a:t> </a:t>
            </a:r>
            <a:r>
              <a:rPr lang="en-US" sz="2400" dirty="0" err="1"/>
              <a:t>ayı</a:t>
            </a:r>
            <a:r>
              <a:rPr lang="en-US" sz="2400" dirty="0"/>
              <a:t> </a:t>
            </a:r>
            <a:r>
              <a:rPr lang="en-US" sz="2400" dirty="0" err="1"/>
              <a:t>geçemez</a:t>
            </a:r>
            <a:r>
              <a:rPr lang="en-US" sz="2400" dirty="0" smtClean="0"/>
              <a:t>.</a:t>
            </a:r>
            <a:endParaRPr lang="tr-TR" sz="2400" b="1" dirty="0"/>
          </a:p>
          <a:p>
            <a:pPr marL="342900" indent="-342900">
              <a:buFont typeface="Wingdings" panose="05000000000000000000" pitchFamily="2" charset="2"/>
              <a:buChar char="Ø"/>
            </a:pPr>
            <a:r>
              <a:rPr lang="tr-TR" sz="2400" dirty="0" smtClean="0"/>
              <a:t>Özel istihdam bürosu;</a:t>
            </a:r>
          </a:p>
          <a:p>
            <a:pPr marL="342900" indent="-342900">
              <a:buFont typeface="Wingdings" panose="05000000000000000000" pitchFamily="2" charset="2"/>
              <a:buChar char="§"/>
            </a:pPr>
            <a:r>
              <a:rPr lang="tr-TR" sz="2400" dirty="0" smtClean="0"/>
              <a:t>işçisine </a:t>
            </a:r>
            <a:r>
              <a:rPr lang="tr-TR" sz="2400" dirty="0"/>
              <a:t>talimat verme </a:t>
            </a:r>
            <a:r>
              <a:rPr lang="tr-TR" sz="2400" dirty="0" smtClean="0"/>
              <a:t>yetkisine sahiptir. </a:t>
            </a:r>
          </a:p>
          <a:p>
            <a:pPr marL="342900" indent="-342900">
              <a:buFont typeface="Wingdings" panose="05000000000000000000" pitchFamily="2" charset="2"/>
              <a:buChar char="§"/>
            </a:pPr>
            <a:r>
              <a:rPr lang="tr-TR" sz="2400" dirty="0" smtClean="0"/>
              <a:t>İş-Kur’a işçi ile ilgili belgeleri sunmak zorundadır. </a:t>
            </a:r>
          </a:p>
          <a:p>
            <a:pPr marL="342900" indent="-342900">
              <a:buFont typeface="Wingdings" panose="05000000000000000000" pitchFamily="2" charset="2"/>
              <a:buChar char="§"/>
            </a:pPr>
            <a:r>
              <a:rPr lang="tr-TR" sz="2400" dirty="0" smtClean="0"/>
              <a:t>İş kazası ve meslek hastalığı bildirmekle yükümlüdür.</a:t>
            </a:r>
            <a:r>
              <a:rPr lang="tr-TR" sz="2400" dirty="0"/>
              <a:t> </a:t>
            </a:r>
            <a:endParaRPr lang="tr-TR" sz="2400" dirty="0" smtClean="0"/>
          </a:p>
          <a:p>
            <a:pPr marL="342900" indent="-342900">
              <a:buFont typeface="Wingdings" panose="05000000000000000000" pitchFamily="2" charset="2"/>
              <a:buChar char="§"/>
            </a:pPr>
            <a:r>
              <a:rPr lang="tr-TR" sz="2400" dirty="0" smtClean="0"/>
              <a:t>Geçici </a:t>
            </a:r>
            <a:r>
              <a:rPr lang="tr-TR" sz="2400" dirty="0"/>
              <a:t>işçileri çalıştıkları dönemlerde, işyerindeki sosyal hizmetlerden eşit muamele ilkesince yararlandırır. </a:t>
            </a:r>
            <a:endParaRPr lang="tr-TR" sz="2400" dirty="0" smtClean="0"/>
          </a:p>
          <a:p>
            <a:pPr marL="342900" indent="-342900">
              <a:buFont typeface="Wingdings" panose="05000000000000000000" pitchFamily="2" charset="2"/>
              <a:buChar char="§"/>
            </a:pPr>
            <a:r>
              <a:rPr lang="tr-TR" sz="2400" dirty="0" smtClean="0"/>
              <a:t>6331/17’e göre </a:t>
            </a:r>
            <a:r>
              <a:rPr lang="tr-TR" sz="2400" dirty="0"/>
              <a:t>eğitimleri vermekle ve iş sağlığı ve güvenliği açısından gereken tedbirleri </a:t>
            </a:r>
            <a:r>
              <a:rPr lang="tr-TR" sz="2400" dirty="0" smtClean="0"/>
              <a:t>almakla yükümlüdür. </a:t>
            </a:r>
            <a:endParaRPr lang="tr-TR" sz="2400" dirty="0"/>
          </a:p>
        </p:txBody>
      </p:sp>
      <p:sp>
        <p:nvSpPr>
          <p:cNvPr id="3" name="Dikdörtgen 2"/>
          <p:cNvSpPr/>
          <p:nvPr/>
        </p:nvSpPr>
        <p:spPr>
          <a:xfrm>
            <a:off x="3131840" y="-61581"/>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2190605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07751"/>
            <a:ext cx="8229600" cy="384945"/>
          </a:xfrm>
          <a:solidFill>
            <a:schemeClr val="tx2">
              <a:lumMod val="75000"/>
            </a:schemeClr>
          </a:solidFill>
        </p:spPr>
        <p:txBody>
          <a:bodyPr>
            <a:noAutofit/>
          </a:bodyPr>
          <a:lstStyle/>
          <a:p>
            <a:r>
              <a:rPr lang="tr-TR"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4857 SAYILI KANUN </a:t>
            </a:r>
            <a:r>
              <a:rPr lang="tr-TR" sz="2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13. </a:t>
            </a:r>
            <a:r>
              <a:rPr lang="tr-TR"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MADDE</a:t>
            </a:r>
            <a:endParaRPr lang="tr-TR" sz="2800" b="1" dirty="0">
              <a:solidFill>
                <a:schemeClr val="bg1">
                  <a:lumMod val="95000"/>
                </a:schemeClr>
              </a:solidFill>
              <a:effectLst>
                <a:outerShdw blurRad="38100" dist="38100" dir="2700000" algn="tl">
                  <a:srgbClr val="000000">
                    <a:alpha val="43137"/>
                  </a:srgbClr>
                </a:outerShdw>
              </a:effectLst>
            </a:endParaRPr>
          </a:p>
        </p:txBody>
      </p:sp>
      <p:grpSp>
        <p:nvGrpSpPr>
          <p:cNvPr id="11" name="Grup 10"/>
          <p:cNvGrpSpPr/>
          <p:nvPr/>
        </p:nvGrpSpPr>
        <p:grpSpPr>
          <a:xfrm>
            <a:off x="-324544" y="-15414"/>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8</a:t>
            </a:fld>
            <a:endParaRPr lang="tr-TR"/>
          </a:p>
        </p:txBody>
      </p:sp>
      <p:sp>
        <p:nvSpPr>
          <p:cNvPr id="7" name="Metin kutusu 6"/>
          <p:cNvSpPr txBox="1"/>
          <p:nvPr>
            <p:custDataLst>
              <p:tags r:id="rId3"/>
            </p:custDataLst>
          </p:nvPr>
        </p:nvSpPr>
        <p:spPr>
          <a:xfrm>
            <a:off x="191124" y="908720"/>
            <a:ext cx="8784976" cy="6001643"/>
          </a:xfrm>
          <a:prstGeom prst="rect">
            <a:avLst/>
          </a:prstGeom>
          <a:noFill/>
        </p:spPr>
        <p:txBody>
          <a:bodyPr wrap="square" rtlCol="0">
            <a:spAutoFit/>
          </a:bodyPr>
          <a:lstStyle/>
          <a:p>
            <a:pPr fontAlgn="ctr"/>
            <a:r>
              <a:rPr lang="tr-TR" sz="2400" b="1" dirty="0"/>
              <a:t>29/1/2016-6663/21 </a:t>
            </a:r>
            <a:r>
              <a:rPr lang="tr-TR" sz="2400" b="1" dirty="0" err="1"/>
              <a:t>md</a:t>
            </a:r>
            <a:r>
              <a:rPr lang="tr-TR" sz="2400" b="1" dirty="0" err="1" smtClean="0"/>
              <a:t>.</a:t>
            </a:r>
            <a:r>
              <a:rPr lang="tr-TR" sz="2400" b="1" dirty="0" smtClean="0"/>
              <a:t> İle eklenen fıkra</a:t>
            </a:r>
            <a:endParaRPr lang="tr-TR" sz="2400" dirty="0" smtClean="0"/>
          </a:p>
          <a:p>
            <a:pPr fontAlgn="ctr"/>
            <a:r>
              <a:rPr lang="tr-TR" sz="2400" dirty="0" smtClean="0"/>
              <a:t>Bu </a:t>
            </a:r>
            <a:r>
              <a:rPr lang="tr-TR" sz="2400" dirty="0"/>
              <a:t>kanunun 74 üncü maddesinde öngörülen izinlerin bitiminden sonra mecburi ilköğretim çağının başladığı tarihi takip eden ay başına kadar bu maddeye göre ebeveynlerden biri kısmi süreli çalışma talebinde bulunabilir. Bu talep işveren tarafından karşılanır ve geçerli fesih nedeni sayılmaz. Bu fıkra kapsamında kısmi süreli çalışmaya başlayan işçi, aynı çocuk için bir daha bu haktan faydalanmamak üzere tam zamanlı çalışmaya dönebilir. Kısmi süreli çalışmaya geçen işçinin tam zamanlı çalışmaya başlaması durumunda yerine işe alınan işçinin iş sözleşmesi kendiliğinden sona erer. Bu haktan faydalanmak veya tam zamanlı çalışmaya geri dönmek isteyen işçi işverene bunu en az bir ay önce yazılı olarak bildirir. Ebeveynlerden birinin çalışmaması hâlinde, çalışan eş kısmi süreli çalışma talebinde bulunamaz. Üç yaşını doldurmamış bir çocuğu eşiyle birlikte veya münferiden evlat edinenler de çocuğun fiilen teslim edildiği tarihten itibaren bu haktan faydalanır.</a:t>
            </a:r>
          </a:p>
        </p:txBody>
      </p:sp>
      <p:sp>
        <p:nvSpPr>
          <p:cNvPr id="3" name="Dikdörtgen 2"/>
          <p:cNvSpPr/>
          <p:nvPr/>
        </p:nvSpPr>
        <p:spPr>
          <a:xfrm>
            <a:off x="3131840" y="-61581"/>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552393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custDataLst>
              <p:tags r:id="rId1"/>
            </p:custDataLst>
          </p:nvPr>
        </p:nvSpPr>
        <p:spPr>
          <a:xfrm>
            <a:off x="457200" y="317544"/>
            <a:ext cx="8229600" cy="451520"/>
          </a:xfrm>
          <a:solidFill>
            <a:schemeClr val="tx2">
              <a:lumMod val="75000"/>
            </a:schemeClr>
          </a:solidFill>
        </p:spPr>
        <p:txBody>
          <a:bodyPr>
            <a:normAutofit fontScale="90000"/>
          </a:bodyPr>
          <a:lstStyle/>
          <a:p>
            <a:r>
              <a:rPr lang="tr-T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4857 SAYILI KANUN </a:t>
            </a:r>
            <a:r>
              <a:rPr lang="tr-TR"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14. </a:t>
            </a:r>
            <a:r>
              <a:rPr lang="tr-TR"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MADDE</a:t>
            </a:r>
            <a:endParaRPr lang="tr-TR" sz="3200" b="1"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grpSp>
        <p:nvGrpSpPr>
          <p:cNvPr id="11" name="Grup 10"/>
          <p:cNvGrpSpPr/>
          <p:nvPr/>
        </p:nvGrpSpPr>
        <p:grpSpPr>
          <a:xfrm>
            <a:off x="0" y="0"/>
            <a:ext cx="9144000" cy="276999"/>
            <a:chOff x="0" y="0"/>
            <a:chExt cx="9144000" cy="381000"/>
          </a:xfrm>
        </p:grpSpPr>
        <p:sp>
          <p:nvSpPr>
            <p:cNvPr id="4" name="Dikdörtgen 3"/>
            <p:cNvSpPr/>
            <p:nvPr>
              <p:custDataLst>
                <p:tags r:id="rId4"/>
              </p:custDataLst>
            </p:nvPr>
          </p:nvSpPr>
          <p:spPr>
            <a:xfrm>
              <a:off x="0" y="0"/>
              <a:ext cx="9144000" cy="381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nvGrpSpPr>
            <p:cNvPr id="8" name="Group 9"/>
            <p:cNvGrpSpPr>
              <a:grpSpLocks noChangeAspect="1"/>
            </p:cNvGrpSpPr>
            <p:nvPr/>
          </p:nvGrpSpPr>
          <p:grpSpPr bwMode="auto">
            <a:xfrm>
              <a:off x="24723" y="14837"/>
              <a:ext cx="934093" cy="322595"/>
              <a:chOff x="1755" y="1344"/>
              <a:chExt cx="2994" cy="1034"/>
            </a:xfrm>
          </p:grpSpPr>
          <p:sp>
            <p:nvSpPr>
              <p:cNvPr id="9" name="AutoShape 8"/>
              <p:cNvSpPr>
                <a:spLocks noChangeAspect="1" noChangeArrowheads="1" noTextEdit="1"/>
              </p:cNvSpPr>
              <p:nvPr>
                <p:custDataLst>
                  <p:tags r:id="rId5"/>
                </p:custDataLst>
              </p:nvPr>
            </p:nvSpPr>
            <p:spPr bwMode="auto">
              <a:xfrm>
                <a:off x="3600" y="1344"/>
                <a:ext cx="1149"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tr-TR"/>
              </a:p>
            </p:txBody>
          </p:sp>
          <p:sp>
            <p:nvSpPr>
              <p:cNvPr id="10" name="Freeform 10"/>
              <p:cNvSpPr>
                <a:spLocks/>
              </p:cNvSpPr>
              <p:nvPr>
                <p:custDataLst>
                  <p:tags r:id="rId6"/>
                </p:custDataLst>
              </p:nvPr>
            </p:nvSpPr>
            <p:spPr bwMode="auto">
              <a:xfrm>
                <a:off x="1755" y="1437"/>
                <a:ext cx="1142" cy="941"/>
              </a:xfrm>
              <a:custGeom>
                <a:avLst/>
                <a:gdLst>
                  <a:gd name="T0" fmla="*/ 2259 w 2284"/>
                  <a:gd name="T1" fmla="*/ 1161 h 1882"/>
                  <a:gd name="T2" fmla="*/ 2061 w 2284"/>
                  <a:gd name="T3" fmla="*/ 1682 h 1882"/>
                  <a:gd name="T4" fmla="*/ 1579 w 2284"/>
                  <a:gd name="T5" fmla="*/ 1872 h 1882"/>
                  <a:gd name="T6" fmla="*/ 1303 w 2284"/>
                  <a:gd name="T7" fmla="*/ 1676 h 1882"/>
                  <a:gd name="T8" fmla="*/ 1126 w 2284"/>
                  <a:gd name="T9" fmla="*/ 1290 h 1882"/>
                  <a:gd name="T10" fmla="*/ 1247 w 2284"/>
                  <a:gd name="T11" fmla="*/ 1190 h 1882"/>
                  <a:gd name="T12" fmla="*/ 1378 w 2284"/>
                  <a:gd name="T13" fmla="*/ 1538 h 1882"/>
                  <a:gd name="T14" fmla="*/ 1594 w 2284"/>
                  <a:gd name="T15" fmla="*/ 1724 h 1882"/>
                  <a:gd name="T16" fmla="*/ 1854 w 2284"/>
                  <a:gd name="T17" fmla="*/ 1676 h 1882"/>
                  <a:gd name="T18" fmla="*/ 2053 w 2284"/>
                  <a:gd name="T19" fmla="*/ 1391 h 1882"/>
                  <a:gd name="T20" fmla="*/ 2130 w 2284"/>
                  <a:gd name="T21" fmla="*/ 951 h 1882"/>
                  <a:gd name="T22" fmla="*/ 2097 w 2284"/>
                  <a:gd name="T23" fmla="*/ 658 h 1882"/>
                  <a:gd name="T24" fmla="*/ 2008 w 2284"/>
                  <a:gd name="T25" fmla="*/ 413 h 1882"/>
                  <a:gd name="T26" fmla="*/ 1896 w 2284"/>
                  <a:gd name="T27" fmla="*/ 263 h 1882"/>
                  <a:gd name="T28" fmla="*/ 1807 w 2284"/>
                  <a:gd name="T29" fmla="*/ 198 h 1882"/>
                  <a:gd name="T30" fmla="*/ 1711 w 2284"/>
                  <a:gd name="T31" fmla="*/ 168 h 1882"/>
                  <a:gd name="T32" fmla="*/ 1513 w 2284"/>
                  <a:gd name="T33" fmla="*/ 221 h 1882"/>
                  <a:gd name="T34" fmla="*/ 1320 w 2284"/>
                  <a:gd name="T35" fmla="*/ 488 h 1882"/>
                  <a:gd name="T36" fmla="*/ 1229 w 2284"/>
                  <a:gd name="T37" fmla="*/ 936 h 1882"/>
                  <a:gd name="T38" fmla="*/ 1414 w 2284"/>
                  <a:gd name="T39" fmla="*/ 689 h 1882"/>
                  <a:gd name="T40" fmla="*/ 1517 w 2284"/>
                  <a:gd name="T41" fmla="*/ 503 h 1882"/>
                  <a:gd name="T42" fmla="*/ 1650 w 2284"/>
                  <a:gd name="T43" fmla="*/ 454 h 1882"/>
                  <a:gd name="T44" fmla="*/ 1762 w 2284"/>
                  <a:gd name="T45" fmla="*/ 519 h 1882"/>
                  <a:gd name="T46" fmla="*/ 1876 w 2284"/>
                  <a:gd name="T47" fmla="*/ 773 h 1882"/>
                  <a:gd name="T48" fmla="*/ 1883 w 2284"/>
                  <a:gd name="T49" fmla="*/ 1107 h 1882"/>
                  <a:gd name="T50" fmla="*/ 1798 w 2284"/>
                  <a:gd name="T51" fmla="*/ 1347 h 1882"/>
                  <a:gd name="T52" fmla="*/ 1657 w 2284"/>
                  <a:gd name="T53" fmla="*/ 1460 h 1882"/>
                  <a:gd name="T54" fmla="*/ 1517 w 2284"/>
                  <a:gd name="T55" fmla="*/ 1414 h 1882"/>
                  <a:gd name="T56" fmla="*/ 1414 w 2284"/>
                  <a:gd name="T57" fmla="*/ 1249 h 1882"/>
                  <a:gd name="T58" fmla="*/ 1490 w 2284"/>
                  <a:gd name="T59" fmla="*/ 1049 h 1882"/>
                  <a:gd name="T60" fmla="*/ 1573 w 2284"/>
                  <a:gd name="T61" fmla="*/ 1218 h 1882"/>
                  <a:gd name="T62" fmla="*/ 1708 w 2284"/>
                  <a:gd name="T63" fmla="*/ 1152 h 1882"/>
                  <a:gd name="T64" fmla="*/ 1736 w 2284"/>
                  <a:gd name="T65" fmla="*/ 851 h 1882"/>
                  <a:gd name="T66" fmla="*/ 1613 w 2284"/>
                  <a:gd name="T67" fmla="*/ 683 h 1882"/>
                  <a:gd name="T68" fmla="*/ 1496 w 2284"/>
                  <a:gd name="T69" fmla="*/ 833 h 1882"/>
                  <a:gd name="T70" fmla="*/ 1537 w 2284"/>
                  <a:gd name="T71" fmla="*/ 930 h 1882"/>
                  <a:gd name="T72" fmla="*/ 1577 w 2284"/>
                  <a:gd name="T73" fmla="*/ 904 h 1882"/>
                  <a:gd name="T74" fmla="*/ 1613 w 2284"/>
                  <a:gd name="T75" fmla="*/ 864 h 1882"/>
                  <a:gd name="T76" fmla="*/ 1657 w 2284"/>
                  <a:gd name="T77" fmla="*/ 920 h 1882"/>
                  <a:gd name="T78" fmla="*/ 1647 w 2284"/>
                  <a:gd name="T79" fmla="*/ 1024 h 1882"/>
                  <a:gd name="T80" fmla="*/ 1600 w 2284"/>
                  <a:gd name="T81" fmla="*/ 1047 h 1882"/>
                  <a:gd name="T82" fmla="*/ 1571 w 2284"/>
                  <a:gd name="T83" fmla="*/ 990 h 1882"/>
                  <a:gd name="T84" fmla="*/ 1469 w 2284"/>
                  <a:gd name="T85" fmla="*/ 989 h 1882"/>
                  <a:gd name="T86" fmla="*/ 1252 w 2284"/>
                  <a:gd name="T87" fmla="*/ 989 h 1882"/>
                  <a:gd name="T88" fmla="*/ 1013 w 2284"/>
                  <a:gd name="T89" fmla="*/ 989 h 1882"/>
                  <a:gd name="T90" fmla="*/ 789 w 2284"/>
                  <a:gd name="T91" fmla="*/ 989 h 1882"/>
                  <a:gd name="T92" fmla="*/ 649 w 2284"/>
                  <a:gd name="T93" fmla="*/ 990 h 1882"/>
                  <a:gd name="T94" fmla="*/ 216 w 2284"/>
                  <a:gd name="T95" fmla="*/ 990 h 1882"/>
                  <a:gd name="T96" fmla="*/ 628 w 2284"/>
                  <a:gd name="T97" fmla="*/ 930 h 1882"/>
                  <a:gd name="T98" fmla="*/ 711 w 2284"/>
                  <a:gd name="T99" fmla="*/ 930 h 1882"/>
                  <a:gd name="T100" fmla="*/ 915 w 2284"/>
                  <a:gd name="T101" fmla="*/ 930 h 1882"/>
                  <a:gd name="T102" fmla="*/ 1097 w 2284"/>
                  <a:gd name="T103" fmla="*/ 743 h 1882"/>
                  <a:gd name="T104" fmla="*/ 1258 w 2284"/>
                  <a:gd name="T105" fmla="*/ 273 h 1882"/>
                  <a:gd name="T106" fmla="*/ 1552 w 2284"/>
                  <a:gd name="T107" fmla="*/ 18 h 1882"/>
                  <a:gd name="T108" fmla="*/ 1761 w 2284"/>
                  <a:gd name="T109" fmla="*/ 8 h 1882"/>
                  <a:gd name="T110" fmla="*/ 1900 w 2284"/>
                  <a:gd name="T111" fmla="*/ 63 h 1882"/>
                  <a:gd name="T112" fmla="*/ 2038 w 2284"/>
                  <a:gd name="T113" fmla="*/ 185 h 1882"/>
                  <a:gd name="T114" fmla="*/ 2092 w 2284"/>
                  <a:gd name="T115" fmla="*/ 260 h 1882"/>
                  <a:gd name="T116" fmla="*/ 2236 w 2284"/>
                  <a:gd name="T117" fmla="*/ 56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84" h="1882">
                    <a:moveTo>
                      <a:pt x="2284" y="930"/>
                    </a:moveTo>
                    <a:lnTo>
                      <a:pt x="2284" y="942"/>
                    </a:lnTo>
                    <a:lnTo>
                      <a:pt x="2282" y="973"/>
                    </a:lnTo>
                    <a:lnTo>
                      <a:pt x="2277" y="1023"/>
                    </a:lnTo>
                    <a:lnTo>
                      <a:pt x="2270" y="1086"/>
                    </a:lnTo>
                    <a:lnTo>
                      <a:pt x="2259" y="1161"/>
                    </a:lnTo>
                    <a:lnTo>
                      <a:pt x="2243" y="1244"/>
                    </a:lnTo>
                    <a:lnTo>
                      <a:pt x="2221" y="1333"/>
                    </a:lnTo>
                    <a:lnTo>
                      <a:pt x="2193" y="1424"/>
                    </a:lnTo>
                    <a:lnTo>
                      <a:pt x="2157" y="1514"/>
                    </a:lnTo>
                    <a:lnTo>
                      <a:pt x="2114" y="1602"/>
                    </a:lnTo>
                    <a:lnTo>
                      <a:pt x="2061" y="1682"/>
                    </a:lnTo>
                    <a:lnTo>
                      <a:pt x="1998" y="1754"/>
                    </a:lnTo>
                    <a:lnTo>
                      <a:pt x="1925" y="1811"/>
                    </a:lnTo>
                    <a:lnTo>
                      <a:pt x="1840" y="1855"/>
                    </a:lnTo>
                    <a:lnTo>
                      <a:pt x="1743" y="1879"/>
                    </a:lnTo>
                    <a:lnTo>
                      <a:pt x="1632" y="1882"/>
                    </a:lnTo>
                    <a:lnTo>
                      <a:pt x="1579" y="1872"/>
                    </a:lnTo>
                    <a:lnTo>
                      <a:pt x="1528" y="1855"/>
                    </a:lnTo>
                    <a:lnTo>
                      <a:pt x="1479" y="1832"/>
                    </a:lnTo>
                    <a:lnTo>
                      <a:pt x="1431" y="1802"/>
                    </a:lnTo>
                    <a:lnTo>
                      <a:pt x="1386" y="1765"/>
                    </a:lnTo>
                    <a:lnTo>
                      <a:pt x="1344" y="1724"/>
                    </a:lnTo>
                    <a:lnTo>
                      <a:pt x="1303" y="1676"/>
                    </a:lnTo>
                    <a:lnTo>
                      <a:pt x="1265" y="1623"/>
                    </a:lnTo>
                    <a:lnTo>
                      <a:pt x="1231" y="1565"/>
                    </a:lnTo>
                    <a:lnTo>
                      <a:pt x="1200" y="1502"/>
                    </a:lnTo>
                    <a:lnTo>
                      <a:pt x="1171" y="1435"/>
                    </a:lnTo>
                    <a:lnTo>
                      <a:pt x="1147" y="1365"/>
                    </a:lnTo>
                    <a:lnTo>
                      <a:pt x="1126" y="1290"/>
                    </a:lnTo>
                    <a:lnTo>
                      <a:pt x="1109" y="1213"/>
                    </a:lnTo>
                    <a:lnTo>
                      <a:pt x="1096" y="1132"/>
                    </a:lnTo>
                    <a:lnTo>
                      <a:pt x="1088" y="1049"/>
                    </a:lnTo>
                    <a:lnTo>
                      <a:pt x="1230" y="1049"/>
                    </a:lnTo>
                    <a:lnTo>
                      <a:pt x="1237" y="1120"/>
                    </a:lnTo>
                    <a:lnTo>
                      <a:pt x="1247" y="1190"/>
                    </a:lnTo>
                    <a:lnTo>
                      <a:pt x="1262" y="1256"/>
                    </a:lnTo>
                    <a:lnTo>
                      <a:pt x="1279" y="1321"/>
                    </a:lnTo>
                    <a:lnTo>
                      <a:pt x="1300" y="1381"/>
                    </a:lnTo>
                    <a:lnTo>
                      <a:pt x="1323" y="1437"/>
                    </a:lnTo>
                    <a:lnTo>
                      <a:pt x="1350" y="1490"/>
                    </a:lnTo>
                    <a:lnTo>
                      <a:pt x="1378" y="1538"/>
                    </a:lnTo>
                    <a:lnTo>
                      <a:pt x="1408" y="1583"/>
                    </a:lnTo>
                    <a:lnTo>
                      <a:pt x="1442" y="1623"/>
                    </a:lnTo>
                    <a:lnTo>
                      <a:pt x="1477" y="1656"/>
                    </a:lnTo>
                    <a:lnTo>
                      <a:pt x="1514" y="1685"/>
                    </a:lnTo>
                    <a:lnTo>
                      <a:pt x="1554" y="1708"/>
                    </a:lnTo>
                    <a:lnTo>
                      <a:pt x="1594" y="1724"/>
                    </a:lnTo>
                    <a:lnTo>
                      <a:pt x="1635" y="1734"/>
                    </a:lnTo>
                    <a:lnTo>
                      <a:pt x="1678" y="1738"/>
                    </a:lnTo>
                    <a:lnTo>
                      <a:pt x="1724" y="1733"/>
                    </a:lnTo>
                    <a:lnTo>
                      <a:pt x="1769" y="1722"/>
                    </a:lnTo>
                    <a:lnTo>
                      <a:pt x="1813" y="1702"/>
                    </a:lnTo>
                    <a:lnTo>
                      <a:pt x="1854" y="1676"/>
                    </a:lnTo>
                    <a:lnTo>
                      <a:pt x="1893" y="1643"/>
                    </a:lnTo>
                    <a:lnTo>
                      <a:pt x="1930" y="1603"/>
                    </a:lnTo>
                    <a:lnTo>
                      <a:pt x="1966" y="1558"/>
                    </a:lnTo>
                    <a:lnTo>
                      <a:pt x="1997" y="1507"/>
                    </a:lnTo>
                    <a:lnTo>
                      <a:pt x="2027" y="1451"/>
                    </a:lnTo>
                    <a:lnTo>
                      <a:pt x="2053" y="1391"/>
                    </a:lnTo>
                    <a:lnTo>
                      <a:pt x="2076" y="1325"/>
                    </a:lnTo>
                    <a:lnTo>
                      <a:pt x="2094" y="1257"/>
                    </a:lnTo>
                    <a:lnTo>
                      <a:pt x="2109" y="1185"/>
                    </a:lnTo>
                    <a:lnTo>
                      <a:pt x="2121" y="1110"/>
                    </a:lnTo>
                    <a:lnTo>
                      <a:pt x="2127" y="1032"/>
                    </a:lnTo>
                    <a:lnTo>
                      <a:pt x="2130" y="951"/>
                    </a:lnTo>
                    <a:lnTo>
                      <a:pt x="2129" y="899"/>
                    </a:lnTo>
                    <a:lnTo>
                      <a:pt x="2126" y="849"/>
                    </a:lnTo>
                    <a:lnTo>
                      <a:pt x="2122" y="799"/>
                    </a:lnTo>
                    <a:lnTo>
                      <a:pt x="2115" y="751"/>
                    </a:lnTo>
                    <a:lnTo>
                      <a:pt x="2107" y="704"/>
                    </a:lnTo>
                    <a:lnTo>
                      <a:pt x="2097" y="658"/>
                    </a:lnTo>
                    <a:lnTo>
                      <a:pt x="2086" y="613"/>
                    </a:lnTo>
                    <a:lnTo>
                      <a:pt x="2073" y="570"/>
                    </a:lnTo>
                    <a:lnTo>
                      <a:pt x="2058" y="529"/>
                    </a:lnTo>
                    <a:lnTo>
                      <a:pt x="2042" y="488"/>
                    </a:lnTo>
                    <a:lnTo>
                      <a:pt x="2026" y="450"/>
                    </a:lnTo>
                    <a:lnTo>
                      <a:pt x="2008" y="413"/>
                    </a:lnTo>
                    <a:lnTo>
                      <a:pt x="1988" y="380"/>
                    </a:lnTo>
                    <a:lnTo>
                      <a:pt x="1967" y="348"/>
                    </a:lnTo>
                    <a:lnTo>
                      <a:pt x="1945" y="318"/>
                    </a:lnTo>
                    <a:lnTo>
                      <a:pt x="1922" y="290"/>
                    </a:lnTo>
                    <a:lnTo>
                      <a:pt x="1908" y="276"/>
                    </a:lnTo>
                    <a:lnTo>
                      <a:pt x="1896" y="263"/>
                    </a:lnTo>
                    <a:lnTo>
                      <a:pt x="1881" y="250"/>
                    </a:lnTo>
                    <a:lnTo>
                      <a:pt x="1867" y="237"/>
                    </a:lnTo>
                    <a:lnTo>
                      <a:pt x="1853" y="227"/>
                    </a:lnTo>
                    <a:lnTo>
                      <a:pt x="1838" y="216"/>
                    </a:lnTo>
                    <a:lnTo>
                      <a:pt x="1823" y="207"/>
                    </a:lnTo>
                    <a:lnTo>
                      <a:pt x="1807" y="198"/>
                    </a:lnTo>
                    <a:lnTo>
                      <a:pt x="1792" y="191"/>
                    </a:lnTo>
                    <a:lnTo>
                      <a:pt x="1776" y="184"/>
                    </a:lnTo>
                    <a:lnTo>
                      <a:pt x="1760" y="178"/>
                    </a:lnTo>
                    <a:lnTo>
                      <a:pt x="1744" y="174"/>
                    </a:lnTo>
                    <a:lnTo>
                      <a:pt x="1728" y="170"/>
                    </a:lnTo>
                    <a:lnTo>
                      <a:pt x="1711" y="168"/>
                    </a:lnTo>
                    <a:lnTo>
                      <a:pt x="1695" y="166"/>
                    </a:lnTo>
                    <a:lnTo>
                      <a:pt x="1678" y="166"/>
                    </a:lnTo>
                    <a:lnTo>
                      <a:pt x="1635" y="169"/>
                    </a:lnTo>
                    <a:lnTo>
                      <a:pt x="1593" y="180"/>
                    </a:lnTo>
                    <a:lnTo>
                      <a:pt x="1552" y="197"/>
                    </a:lnTo>
                    <a:lnTo>
                      <a:pt x="1513" y="221"/>
                    </a:lnTo>
                    <a:lnTo>
                      <a:pt x="1475" y="251"/>
                    </a:lnTo>
                    <a:lnTo>
                      <a:pt x="1439" y="287"/>
                    </a:lnTo>
                    <a:lnTo>
                      <a:pt x="1406" y="329"/>
                    </a:lnTo>
                    <a:lnTo>
                      <a:pt x="1375" y="377"/>
                    </a:lnTo>
                    <a:lnTo>
                      <a:pt x="1346" y="431"/>
                    </a:lnTo>
                    <a:lnTo>
                      <a:pt x="1320" y="488"/>
                    </a:lnTo>
                    <a:lnTo>
                      <a:pt x="1297" y="552"/>
                    </a:lnTo>
                    <a:lnTo>
                      <a:pt x="1276" y="620"/>
                    </a:lnTo>
                    <a:lnTo>
                      <a:pt x="1258" y="693"/>
                    </a:lnTo>
                    <a:lnTo>
                      <a:pt x="1246" y="770"/>
                    </a:lnTo>
                    <a:lnTo>
                      <a:pt x="1235" y="851"/>
                    </a:lnTo>
                    <a:lnTo>
                      <a:pt x="1229" y="936"/>
                    </a:lnTo>
                    <a:lnTo>
                      <a:pt x="1370" y="936"/>
                    </a:lnTo>
                    <a:lnTo>
                      <a:pt x="1375" y="881"/>
                    </a:lnTo>
                    <a:lnTo>
                      <a:pt x="1383" y="828"/>
                    </a:lnTo>
                    <a:lnTo>
                      <a:pt x="1391" y="778"/>
                    </a:lnTo>
                    <a:lnTo>
                      <a:pt x="1401" y="732"/>
                    </a:lnTo>
                    <a:lnTo>
                      <a:pt x="1414" y="689"/>
                    </a:lnTo>
                    <a:lnTo>
                      <a:pt x="1428" y="649"/>
                    </a:lnTo>
                    <a:lnTo>
                      <a:pt x="1443" y="613"/>
                    </a:lnTo>
                    <a:lnTo>
                      <a:pt x="1460" y="580"/>
                    </a:lnTo>
                    <a:lnTo>
                      <a:pt x="1477" y="550"/>
                    </a:lnTo>
                    <a:lnTo>
                      <a:pt x="1497" y="525"/>
                    </a:lnTo>
                    <a:lnTo>
                      <a:pt x="1517" y="503"/>
                    </a:lnTo>
                    <a:lnTo>
                      <a:pt x="1537" y="485"/>
                    </a:lnTo>
                    <a:lnTo>
                      <a:pt x="1559" y="471"/>
                    </a:lnTo>
                    <a:lnTo>
                      <a:pt x="1582" y="461"/>
                    </a:lnTo>
                    <a:lnTo>
                      <a:pt x="1605" y="455"/>
                    </a:lnTo>
                    <a:lnTo>
                      <a:pt x="1630" y="453"/>
                    </a:lnTo>
                    <a:lnTo>
                      <a:pt x="1650" y="454"/>
                    </a:lnTo>
                    <a:lnTo>
                      <a:pt x="1670" y="458"/>
                    </a:lnTo>
                    <a:lnTo>
                      <a:pt x="1690" y="465"/>
                    </a:lnTo>
                    <a:lnTo>
                      <a:pt x="1709" y="476"/>
                    </a:lnTo>
                    <a:lnTo>
                      <a:pt x="1728" y="488"/>
                    </a:lnTo>
                    <a:lnTo>
                      <a:pt x="1745" y="502"/>
                    </a:lnTo>
                    <a:lnTo>
                      <a:pt x="1762" y="519"/>
                    </a:lnTo>
                    <a:lnTo>
                      <a:pt x="1778" y="539"/>
                    </a:lnTo>
                    <a:lnTo>
                      <a:pt x="1804" y="576"/>
                    </a:lnTo>
                    <a:lnTo>
                      <a:pt x="1827" y="618"/>
                    </a:lnTo>
                    <a:lnTo>
                      <a:pt x="1846" y="666"/>
                    </a:lnTo>
                    <a:lnTo>
                      <a:pt x="1862" y="716"/>
                    </a:lnTo>
                    <a:lnTo>
                      <a:pt x="1876" y="773"/>
                    </a:lnTo>
                    <a:lnTo>
                      <a:pt x="1887" y="831"/>
                    </a:lnTo>
                    <a:lnTo>
                      <a:pt x="1892" y="892"/>
                    </a:lnTo>
                    <a:lnTo>
                      <a:pt x="1895" y="957"/>
                    </a:lnTo>
                    <a:lnTo>
                      <a:pt x="1893" y="1009"/>
                    </a:lnTo>
                    <a:lnTo>
                      <a:pt x="1889" y="1058"/>
                    </a:lnTo>
                    <a:lnTo>
                      <a:pt x="1883" y="1107"/>
                    </a:lnTo>
                    <a:lnTo>
                      <a:pt x="1874" y="1154"/>
                    </a:lnTo>
                    <a:lnTo>
                      <a:pt x="1862" y="1198"/>
                    </a:lnTo>
                    <a:lnTo>
                      <a:pt x="1850" y="1239"/>
                    </a:lnTo>
                    <a:lnTo>
                      <a:pt x="1834" y="1278"/>
                    </a:lnTo>
                    <a:lnTo>
                      <a:pt x="1817" y="1314"/>
                    </a:lnTo>
                    <a:lnTo>
                      <a:pt x="1798" y="1347"/>
                    </a:lnTo>
                    <a:lnTo>
                      <a:pt x="1778" y="1376"/>
                    </a:lnTo>
                    <a:lnTo>
                      <a:pt x="1756" y="1401"/>
                    </a:lnTo>
                    <a:lnTo>
                      <a:pt x="1733" y="1422"/>
                    </a:lnTo>
                    <a:lnTo>
                      <a:pt x="1708" y="1439"/>
                    </a:lnTo>
                    <a:lnTo>
                      <a:pt x="1683" y="1452"/>
                    </a:lnTo>
                    <a:lnTo>
                      <a:pt x="1657" y="1460"/>
                    </a:lnTo>
                    <a:lnTo>
                      <a:pt x="1630" y="1462"/>
                    </a:lnTo>
                    <a:lnTo>
                      <a:pt x="1605" y="1460"/>
                    </a:lnTo>
                    <a:lnTo>
                      <a:pt x="1582" y="1454"/>
                    </a:lnTo>
                    <a:lnTo>
                      <a:pt x="1559" y="1444"/>
                    </a:lnTo>
                    <a:lnTo>
                      <a:pt x="1537" y="1431"/>
                    </a:lnTo>
                    <a:lnTo>
                      <a:pt x="1517" y="1414"/>
                    </a:lnTo>
                    <a:lnTo>
                      <a:pt x="1497" y="1393"/>
                    </a:lnTo>
                    <a:lnTo>
                      <a:pt x="1477" y="1370"/>
                    </a:lnTo>
                    <a:lnTo>
                      <a:pt x="1460" y="1344"/>
                    </a:lnTo>
                    <a:lnTo>
                      <a:pt x="1443" y="1315"/>
                    </a:lnTo>
                    <a:lnTo>
                      <a:pt x="1428" y="1283"/>
                    </a:lnTo>
                    <a:lnTo>
                      <a:pt x="1414" y="1249"/>
                    </a:lnTo>
                    <a:lnTo>
                      <a:pt x="1401" y="1213"/>
                    </a:lnTo>
                    <a:lnTo>
                      <a:pt x="1391" y="1175"/>
                    </a:lnTo>
                    <a:lnTo>
                      <a:pt x="1383" y="1134"/>
                    </a:lnTo>
                    <a:lnTo>
                      <a:pt x="1375" y="1093"/>
                    </a:lnTo>
                    <a:lnTo>
                      <a:pt x="1370" y="1049"/>
                    </a:lnTo>
                    <a:lnTo>
                      <a:pt x="1490" y="1049"/>
                    </a:lnTo>
                    <a:lnTo>
                      <a:pt x="1498" y="1087"/>
                    </a:lnTo>
                    <a:lnTo>
                      <a:pt x="1509" y="1123"/>
                    </a:lnTo>
                    <a:lnTo>
                      <a:pt x="1522" y="1154"/>
                    </a:lnTo>
                    <a:lnTo>
                      <a:pt x="1537" y="1180"/>
                    </a:lnTo>
                    <a:lnTo>
                      <a:pt x="1555" y="1202"/>
                    </a:lnTo>
                    <a:lnTo>
                      <a:pt x="1573" y="1218"/>
                    </a:lnTo>
                    <a:lnTo>
                      <a:pt x="1593" y="1229"/>
                    </a:lnTo>
                    <a:lnTo>
                      <a:pt x="1613" y="1232"/>
                    </a:lnTo>
                    <a:lnTo>
                      <a:pt x="1640" y="1226"/>
                    </a:lnTo>
                    <a:lnTo>
                      <a:pt x="1665" y="1210"/>
                    </a:lnTo>
                    <a:lnTo>
                      <a:pt x="1688" y="1185"/>
                    </a:lnTo>
                    <a:lnTo>
                      <a:pt x="1708" y="1152"/>
                    </a:lnTo>
                    <a:lnTo>
                      <a:pt x="1723" y="1111"/>
                    </a:lnTo>
                    <a:lnTo>
                      <a:pt x="1736" y="1064"/>
                    </a:lnTo>
                    <a:lnTo>
                      <a:pt x="1744" y="1012"/>
                    </a:lnTo>
                    <a:lnTo>
                      <a:pt x="1746" y="957"/>
                    </a:lnTo>
                    <a:lnTo>
                      <a:pt x="1744" y="902"/>
                    </a:lnTo>
                    <a:lnTo>
                      <a:pt x="1736" y="851"/>
                    </a:lnTo>
                    <a:lnTo>
                      <a:pt x="1723" y="804"/>
                    </a:lnTo>
                    <a:lnTo>
                      <a:pt x="1708" y="763"/>
                    </a:lnTo>
                    <a:lnTo>
                      <a:pt x="1688" y="730"/>
                    </a:lnTo>
                    <a:lnTo>
                      <a:pt x="1665" y="705"/>
                    </a:lnTo>
                    <a:lnTo>
                      <a:pt x="1640" y="689"/>
                    </a:lnTo>
                    <a:lnTo>
                      <a:pt x="1613" y="683"/>
                    </a:lnTo>
                    <a:lnTo>
                      <a:pt x="1588" y="687"/>
                    </a:lnTo>
                    <a:lnTo>
                      <a:pt x="1565" y="702"/>
                    </a:lnTo>
                    <a:lnTo>
                      <a:pt x="1544" y="724"/>
                    </a:lnTo>
                    <a:lnTo>
                      <a:pt x="1525" y="754"/>
                    </a:lnTo>
                    <a:lnTo>
                      <a:pt x="1509" y="791"/>
                    </a:lnTo>
                    <a:lnTo>
                      <a:pt x="1496" y="833"/>
                    </a:lnTo>
                    <a:lnTo>
                      <a:pt x="1488" y="880"/>
                    </a:lnTo>
                    <a:lnTo>
                      <a:pt x="1483" y="930"/>
                    </a:lnTo>
                    <a:lnTo>
                      <a:pt x="1498" y="930"/>
                    </a:lnTo>
                    <a:lnTo>
                      <a:pt x="1513" y="930"/>
                    </a:lnTo>
                    <a:lnTo>
                      <a:pt x="1526" y="930"/>
                    </a:lnTo>
                    <a:lnTo>
                      <a:pt x="1537" y="930"/>
                    </a:lnTo>
                    <a:lnTo>
                      <a:pt x="1548" y="930"/>
                    </a:lnTo>
                    <a:lnTo>
                      <a:pt x="1557" y="930"/>
                    </a:lnTo>
                    <a:lnTo>
                      <a:pt x="1564" y="930"/>
                    </a:lnTo>
                    <a:lnTo>
                      <a:pt x="1570" y="930"/>
                    </a:lnTo>
                    <a:lnTo>
                      <a:pt x="1572" y="917"/>
                    </a:lnTo>
                    <a:lnTo>
                      <a:pt x="1577" y="904"/>
                    </a:lnTo>
                    <a:lnTo>
                      <a:pt x="1580" y="892"/>
                    </a:lnTo>
                    <a:lnTo>
                      <a:pt x="1586" y="882"/>
                    </a:lnTo>
                    <a:lnTo>
                      <a:pt x="1592" y="874"/>
                    </a:lnTo>
                    <a:lnTo>
                      <a:pt x="1598" y="868"/>
                    </a:lnTo>
                    <a:lnTo>
                      <a:pt x="1605" y="865"/>
                    </a:lnTo>
                    <a:lnTo>
                      <a:pt x="1613" y="864"/>
                    </a:lnTo>
                    <a:lnTo>
                      <a:pt x="1623" y="866"/>
                    </a:lnTo>
                    <a:lnTo>
                      <a:pt x="1632" y="871"/>
                    </a:lnTo>
                    <a:lnTo>
                      <a:pt x="1640" y="880"/>
                    </a:lnTo>
                    <a:lnTo>
                      <a:pt x="1647" y="891"/>
                    </a:lnTo>
                    <a:lnTo>
                      <a:pt x="1653" y="905"/>
                    </a:lnTo>
                    <a:lnTo>
                      <a:pt x="1657" y="920"/>
                    </a:lnTo>
                    <a:lnTo>
                      <a:pt x="1660" y="939"/>
                    </a:lnTo>
                    <a:lnTo>
                      <a:pt x="1661" y="957"/>
                    </a:lnTo>
                    <a:lnTo>
                      <a:pt x="1660" y="975"/>
                    </a:lnTo>
                    <a:lnTo>
                      <a:pt x="1657" y="994"/>
                    </a:lnTo>
                    <a:lnTo>
                      <a:pt x="1653" y="1010"/>
                    </a:lnTo>
                    <a:lnTo>
                      <a:pt x="1647" y="1024"/>
                    </a:lnTo>
                    <a:lnTo>
                      <a:pt x="1640" y="1035"/>
                    </a:lnTo>
                    <a:lnTo>
                      <a:pt x="1632" y="1044"/>
                    </a:lnTo>
                    <a:lnTo>
                      <a:pt x="1623" y="1049"/>
                    </a:lnTo>
                    <a:lnTo>
                      <a:pt x="1613" y="1051"/>
                    </a:lnTo>
                    <a:lnTo>
                      <a:pt x="1607" y="1050"/>
                    </a:lnTo>
                    <a:lnTo>
                      <a:pt x="1600" y="1047"/>
                    </a:lnTo>
                    <a:lnTo>
                      <a:pt x="1593" y="1041"/>
                    </a:lnTo>
                    <a:lnTo>
                      <a:pt x="1587" y="1034"/>
                    </a:lnTo>
                    <a:lnTo>
                      <a:pt x="1581" y="1025"/>
                    </a:lnTo>
                    <a:lnTo>
                      <a:pt x="1578" y="1015"/>
                    </a:lnTo>
                    <a:lnTo>
                      <a:pt x="1573" y="1003"/>
                    </a:lnTo>
                    <a:lnTo>
                      <a:pt x="1571" y="990"/>
                    </a:lnTo>
                    <a:lnTo>
                      <a:pt x="1563" y="990"/>
                    </a:lnTo>
                    <a:lnTo>
                      <a:pt x="1551" y="990"/>
                    </a:lnTo>
                    <a:lnTo>
                      <a:pt x="1536" y="990"/>
                    </a:lnTo>
                    <a:lnTo>
                      <a:pt x="1518" y="989"/>
                    </a:lnTo>
                    <a:lnTo>
                      <a:pt x="1495" y="989"/>
                    </a:lnTo>
                    <a:lnTo>
                      <a:pt x="1469" y="989"/>
                    </a:lnTo>
                    <a:lnTo>
                      <a:pt x="1441" y="989"/>
                    </a:lnTo>
                    <a:lnTo>
                      <a:pt x="1408" y="989"/>
                    </a:lnTo>
                    <a:lnTo>
                      <a:pt x="1374" y="989"/>
                    </a:lnTo>
                    <a:lnTo>
                      <a:pt x="1336" y="989"/>
                    </a:lnTo>
                    <a:lnTo>
                      <a:pt x="1294" y="989"/>
                    </a:lnTo>
                    <a:lnTo>
                      <a:pt x="1252" y="989"/>
                    </a:lnTo>
                    <a:lnTo>
                      <a:pt x="1205" y="989"/>
                    </a:lnTo>
                    <a:lnTo>
                      <a:pt x="1157" y="989"/>
                    </a:lnTo>
                    <a:lnTo>
                      <a:pt x="1106" y="989"/>
                    </a:lnTo>
                    <a:lnTo>
                      <a:pt x="1053" y="989"/>
                    </a:lnTo>
                    <a:lnTo>
                      <a:pt x="1053" y="989"/>
                    </a:lnTo>
                    <a:lnTo>
                      <a:pt x="1013" y="989"/>
                    </a:lnTo>
                    <a:lnTo>
                      <a:pt x="973" y="989"/>
                    </a:lnTo>
                    <a:lnTo>
                      <a:pt x="932" y="989"/>
                    </a:lnTo>
                    <a:lnTo>
                      <a:pt x="894" y="989"/>
                    </a:lnTo>
                    <a:lnTo>
                      <a:pt x="857" y="989"/>
                    </a:lnTo>
                    <a:lnTo>
                      <a:pt x="823" y="989"/>
                    </a:lnTo>
                    <a:lnTo>
                      <a:pt x="789" y="989"/>
                    </a:lnTo>
                    <a:lnTo>
                      <a:pt x="758" y="989"/>
                    </a:lnTo>
                    <a:lnTo>
                      <a:pt x="731" y="990"/>
                    </a:lnTo>
                    <a:lnTo>
                      <a:pt x="705" y="990"/>
                    </a:lnTo>
                    <a:lnTo>
                      <a:pt x="682" y="990"/>
                    </a:lnTo>
                    <a:lnTo>
                      <a:pt x="664" y="990"/>
                    </a:lnTo>
                    <a:lnTo>
                      <a:pt x="649" y="990"/>
                    </a:lnTo>
                    <a:lnTo>
                      <a:pt x="637" y="990"/>
                    </a:lnTo>
                    <a:lnTo>
                      <a:pt x="630" y="990"/>
                    </a:lnTo>
                    <a:lnTo>
                      <a:pt x="628" y="990"/>
                    </a:lnTo>
                    <a:lnTo>
                      <a:pt x="449" y="1218"/>
                    </a:lnTo>
                    <a:lnTo>
                      <a:pt x="51" y="1218"/>
                    </a:lnTo>
                    <a:lnTo>
                      <a:pt x="216" y="990"/>
                    </a:lnTo>
                    <a:lnTo>
                      <a:pt x="0" y="990"/>
                    </a:lnTo>
                    <a:lnTo>
                      <a:pt x="0" y="930"/>
                    </a:lnTo>
                    <a:lnTo>
                      <a:pt x="216" y="930"/>
                    </a:lnTo>
                    <a:lnTo>
                      <a:pt x="17" y="719"/>
                    </a:lnTo>
                    <a:lnTo>
                      <a:pt x="467" y="724"/>
                    </a:lnTo>
                    <a:lnTo>
                      <a:pt x="628" y="930"/>
                    </a:lnTo>
                    <a:lnTo>
                      <a:pt x="630" y="930"/>
                    </a:lnTo>
                    <a:lnTo>
                      <a:pt x="638" y="930"/>
                    </a:lnTo>
                    <a:lnTo>
                      <a:pt x="650" y="930"/>
                    </a:lnTo>
                    <a:lnTo>
                      <a:pt x="667" y="930"/>
                    </a:lnTo>
                    <a:lnTo>
                      <a:pt x="687" y="930"/>
                    </a:lnTo>
                    <a:lnTo>
                      <a:pt x="711" y="930"/>
                    </a:lnTo>
                    <a:lnTo>
                      <a:pt x="739" y="930"/>
                    </a:lnTo>
                    <a:lnTo>
                      <a:pt x="770" y="930"/>
                    </a:lnTo>
                    <a:lnTo>
                      <a:pt x="802" y="930"/>
                    </a:lnTo>
                    <a:lnTo>
                      <a:pt x="838" y="930"/>
                    </a:lnTo>
                    <a:lnTo>
                      <a:pt x="876" y="930"/>
                    </a:lnTo>
                    <a:lnTo>
                      <a:pt x="915" y="930"/>
                    </a:lnTo>
                    <a:lnTo>
                      <a:pt x="957" y="930"/>
                    </a:lnTo>
                    <a:lnTo>
                      <a:pt x="998" y="930"/>
                    </a:lnTo>
                    <a:lnTo>
                      <a:pt x="1041" y="930"/>
                    </a:lnTo>
                    <a:lnTo>
                      <a:pt x="1084" y="930"/>
                    </a:lnTo>
                    <a:lnTo>
                      <a:pt x="1088" y="835"/>
                    </a:lnTo>
                    <a:lnTo>
                      <a:pt x="1097" y="743"/>
                    </a:lnTo>
                    <a:lnTo>
                      <a:pt x="1112" y="654"/>
                    </a:lnTo>
                    <a:lnTo>
                      <a:pt x="1133" y="569"/>
                    </a:lnTo>
                    <a:lnTo>
                      <a:pt x="1157" y="487"/>
                    </a:lnTo>
                    <a:lnTo>
                      <a:pt x="1187" y="410"/>
                    </a:lnTo>
                    <a:lnTo>
                      <a:pt x="1220" y="339"/>
                    </a:lnTo>
                    <a:lnTo>
                      <a:pt x="1258" y="273"/>
                    </a:lnTo>
                    <a:lnTo>
                      <a:pt x="1300" y="213"/>
                    </a:lnTo>
                    <a:lnTo>
                      <a:pt x="1345" y="159"/>
                    </a:lnTo>
                    <a:lnTo>
                      <a:pt x="1393" y="113"/>
                    </a:lnTo>
                    <a:lnTo>
                      <a:pt x="1444" y="74"/>
                    </a:lnTo>
                    <a:lnTo>
                      <a:pt x="1497" y="41"/>
                    </a:lnTo>
                    <a:lnTo>
                      <a:pt x="1552" y="18"/>
                    </a:lnTo>
                    <a:lnTo>
                      <a:pt x="1611" y="5"/>
                    </a:lnTo>
                    <a:lnTo>
                      <a:pt x="1670" y="0"/>
                    </a:lnTo>
                    <a:lnTo>
                      <a:pt x="1693" y="0"/>
                    </a:lnTo>
                    <a:lnTo>
                      <a:pt x="1715" y="2"/>
                    </a:lnTo>
                    <a:lnTo>
                      <a:pt x="1738" y="5"/>
                    </a:lnTo>
                    <a:lnTo>
                      <a:pt x="1761" y="8"/>
                    </a:lnTo>
                    <a:lnTo>
                      <a:pt x="1784" y="14"/>
                    </a:lnTo>
                    <a:lnTo>
                      <a:pt x="1807" y="21"/>
                    </a:lnTo>
                    <a:lnTo>
                      <a:pt x="1831" y="29"/>
                    </a:lnTo>
                    <a:lnTo>
                      <a:pt x="1854" y="38"/>
                    </a:lnTo>
                    <a:lnTo>
                      <a:pt x="1877" y="50"/>
                    </a:lnTo>
                    <a:lnTo>
                      <a:pt x="1900" y="63"/>
                    </a:lnTo>
                    <a:lnTo>
                      <a:pt x="1923" y="78"/>
                    </a:lnTo>
                    <a:lnTo>
                      <a:pt x="1947" y="96"/>
                    </a:lnTo>
                    <a:lnTo>
                      <a:pt x="1970" y="114"/>
                    </a:lnTo>
                    <a:lnTo>
                      <a:pt x="1993" y="136"/>
                    </a:lnTo>
                    <a:lnTo>
                      <a:pt x="2016" y="159"/>
                    </a:lnTo>
                    <a:lnTo>
                      <a:pt x="2038" y="185"/>
                    </a:lnTo>
                    <a:lnTo>
                      <a:pt x="1989" y="136"/>
                    </a:lnTo>
                    <a:lnTo>
                      <a:pt x="2004" y="151"/>
                    </a:lnTo>
                    <a:lnTo>
                      <a:pt x="2023" y="172"/>
                    </a:lnTo>
                    <a:lnTo>
                      <a:pt x="2044" y="197"/>
                    </a:lnTo>
                    <a:lnTo>
                      <a:pt x="2068" y="226"/>
                    </a:lnTo>
                    <a:lnTo>
                      <a:pt x="2092" y="260"/>
                    </a:lnTo>
                    <a:lnTo>
                      <a:pt x="2117" y="298"/>
                    </a:lnTo>
                    <a:lnTo>
                      <a:pt x="2144" y="342"/>
                    </a:lnTo>
                    <a:lnTo>
                      <a:pt x="2169" y="389"/>
                    </a:lnTo>
                    <a:lnTo>
                      <a:pt x="2193" y="441"/>
                    </a:lnTo>
                    <a:lnTo>
                      <a:pt x="2216" y="499"/>
                    </a:lnTo>
                    <a:lnTo>
                      <a:pt x="2236" y="560"/>
                    </a:lnTo>
                    <a:lnTo>
                      <a:pt x="2254" y="625"/>
                    </a:lnTo>
                    <a:lnTo>
                      <a:pt x="2268" y="694"/>
                    </a:lnTo>
                    <a:lnTo>
                      <a:pt x="2278" y="769"/>
                    </a:lnTo>
                    <a:lnTo>
                      <a:pt x="2284" y="848"/>
                    </a:lnTo>
                    <a:lnTo>
                      <a:pt x="2284" y="93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a:p>
            </p:txBody>
          </p:sp>
        </p:grpSp>
      </p:grpSp>
      <p:sp>
        <p:nvSpPr>
          <p:cNvPr id="5" name="Slayt Numarası Yer Tutucusu 4"/>
          <p:cNvSpPr>
            <a:spLocks noGrp="1"/>
          </p:cNvSpPr>
          <p:nvPr>
            <p:ph type="sldNum" sz="quarter" idx="12"/>
            <p:custDataLst>
              <p:tags r:id="rId2"/>
            </p:custDataLst>
          </p:nvPr>
        </p:nvSpPr>
        <p:spPr/>
        <p:txBody>
          <a:bodyPr/>
          <a:lstStyle/>
          <a:p>
            <a:fld id="{C1FA2219-9131-49AD-A1B5-1FFD48A79E7F}" type="slidenum">
              <a:rPr lang="tr-TR" smtClean="0"/>
              <a:pPr/>
              <a:t>9</a:t>
            </a:fld>
            <a:endParaRPr lang="tr-TR"/>
          </a:p>
        </p:txBody>
      </p:sp>
      <p:sp>
        <p:nvSpPr>
          <p:cNvPr id="7" name="Metin kutusu 6"/>
          <p:cNvSpPr txBox="1"/>
          <p:nvPr>
            <p:custDataLst>
              <p:tags r:id="rId3"/>
            </p:custDataLst>
          </p:nvPr>
        </p:nvSpPr>
        <p:spPr>
          <a:xfrm>
            <a:off x="128798" y="836712"/>
            <a:ext cx="8907697" cy="6001643"/>
          </a:xfrm>
          <a:prstGeom prst="rect">
            <a:avLst/>
          </a:prstGeom>
          <a:noFill/>
        </p:spPr>
        <p:txBody>
          <a:bodyPr wrap="square" rtlCol="0">
            <a:spAutoFit/>
          </a:bodyPr>
          <a:lstStyle/>
          <a:p>
            <a:r>
              <a:rPr lang="tr-TR" sz="2400" b="1" dirty="0"/>
              <a:t>6/5/2016-6715/2 </a:t>
            </a:r>
            <a:r>
              <a:rPr lang="tr-TR" sz="2400" b="1" dirty="0" err="1"/>
              <a:t>md</a:t>
            </a:r>
            <a:r>
              <a:rPr lang="tr-TR" sz="2400" b="1" dirty="0" err="1" smtClean="0"/>
              <a:t>.</a:t>
            </a:r>
            <a:r>
              <a:rPr lang="tr-TR" sz="2400" b="1" dirty="0" smtClean="0"/>
              <a:t> İle eklene fıkralar</a:t>
            </a:r>
            <a:endParaRPr lang="tr-TR" sz="2400" dirty="0" smtClean="0"/>
          </a:p>
          <a:p>
            <a:pPr marL="342900" indent="-342900">
              <a:buFont typeface="Wingdings" panose="05000000000000000000" pitchFamily="2" charset="2"/>
              <a:buChar char="Ø"/>
            </a:pPr>
            <a:r>
              <a:rPr lang="en-US" sz="2400" dirty="0" err="1" smtClean="0"/>
              <a:t>Uzaktan</a:t>
            </a:r>
            <a:r>
              <a:rPr lang="en-US" sz="2400" dirty="0" smtClean="0"/>
              <a:t> </a:t>
            </a:r>
            <a:r>
              <a:rPr lang="en-US" sz="2400" dirty="0" err="1"/>
              <a:t>çalışma</a:t>
            </a:r>
            <a:r>
              <a:rPr lang="en-US" sz="2400" dirty="0"/>
              <a:t>; </a:t>
            </a:r>
            <a:r>
              <a:rPr lang="en-US" sz="2400" dirty="0" err="1"/>
              <a:t>işçinin</a:t>
            </a:r>
            <a:r>
              <a:rPr lang="en-US" sz="2400" dirty="0"/>
              <a:t>, </a:t>
            </a:r>
            <a:r>
              <a:rPr lang="en-US" sz="2400" dirty="0" err="1"/>
              <a:t>işveren</a:t>
            </a:r>
            <a:r>
              <a:rPr lang="en-US" sz="2400" dirty="0"/>
              <a:t> </a:t>
            </a:r>
            <a:r>
              <a:rPr lang="en-US" sz="2400" dirty="0" err="1"/>
              <a:t>tarafından</a:t>
            </a:r>
            <a:r>
              <a:rPr lang="en-US" sz="2400" dirty="0"/>
              <a:t> </a:t>
            </a:r>
            <a:r>
              <a:rPr lang="en-US" sz="2400" dirty="0" err="1"/>
              <a:t>oluşturulan</a:t>
            </a:r>
            <a:r>
              <a:rPr lang="en-US" sz="2400" dirty="0"/>
              <a:t> </a:t>
            </a:r>
            <a:r>
              <a:rPr lang="en-US" sz="2400" dirty="0" err="1"/>
              <a:t>iş</a:t>
            </a:r>
            <a:r>
              <a:rPr lang="en-US" sz="2400" dirty="0"/>
              <a:t> </a:t>
            </a:r>
            <a:r>
              <a:rPr lang="en-US" sz="2400" dirty="0" err="1"/>
              <a:t>organizasyonu</a:t>
            </a:r>
            <a:r>
              <a:rPr lang="en-US" sz="2400" dirty="0"/>
              <a:t> </a:t>
            </a:r>
            <a:r>
              <a:rPr lang="en-US" sz="2400" dirty="0" err="1"/>
              <a:t>kapsamında</a:t>
            </a:r>
            <a:r>
              <a:rPr lang="en-US" sz="2400" dirty="0"/>
              <a:t> </a:t>
            </a:r>
            <a:r>
              <a:rPr lang="en-US" sz="2400" dirty="0" err="1"/>
              <a:t>iş</a:t>
            </a:r>
            <a:r>
              <a:rPr lang="en-US" sz="2400" dirty="0"/>
              <a:t> </a:t>
            </a:r>
            <a:r>
              <a:rPr lang="en-US" sz="2400" dirty="0" err="1"/>
              <a:t>görme</a:t>
            </a:r>
            <a:r>
              <a:rPr lang="en-US" sz="2400" dirty="0"/>
              <a:t> </a:t>
            </a:r>
            <a:r>
              <a:rPr lang="en-US" sz="2400" dirty="0" err="1"/>
              <a:t>edimini</a:t>
            </a:r>
            <a:r>
              <a:rPr lang="en-US" sz="2400" dirty="0"/>
              <a:t> </a:t>
            </a:r>
            <a:r>
              <a:rPr lang="en-US" sz="2400" dirty="0" err="1"/>
              <a:t>evinde</a:t>
            </a:r>
            <a:r>
              <a:rPr lang="en-US" sz="2400" dirty="0"/>
              <a:t> </a:t>
            </a:r>
            <a:r>
              <a:rPr lang="en-US" sz="2400" dirty="0" err="1"/>
              <a:t>ya</a:t>
            </a:r>
            <a:r>
              <a:rPr lang="en-US" sz="2400" dirty="0"/>
              <a:t> da </a:t>
            </a:r>
            <a:r>
              <a:rPr lang="en-US" sz="2400" dirty="0" err="1"/>
              <a:t>teknolojik</a:t>
            </a:r>
            <a:r>
              <a:rPr lang="en-US" sz="2400" dirty="0"/>
              <a:t> </a:t>
            </a:r>
            <a:r>
              <a:rPr lang="en-US" sz="2400" dirty="0" err="1"/>
              <a:t>iletişim</a:t>
            </a:r>
            <a:r>
              <a:rPr lang="en-US" sz="2400" dirty="0"/>
              <a:t> </a:t>
            </a:r>
            <a:r>
              <a:rPr lang="en-US" sz="2400" dirty="0" err="1"/>
              <a:t>araçları</a:t>
            </a:r>
            <a:r>
              <a:rPr lang="en-US" sz="2400" dirty="0"/>
              <a:t> </a:t>
            </a:r>
            <a:r>
              <a:rPr lang="en-US" sz="2400" dirty="0" err="1"/>
              <a:t>ile</a:t>
            </a:r>
            <a:r>
              <a:rPr lang="en-US" sz="2400" dirty="0"/>
              <a:t> </a:t>
            </a:r>
            <a:r>
              <a:rPr lang="en-US" sz="2400" dirty="0" err="1"/>
              <a:t>işyeri</a:t>
            </a:r>
            <a:r>
              <a:rPr lang="en-US" sz="2400" dirty="0"/>
              <a:t> </a:t>
            </a:r>
            <a:r>
              <a:rPr lang="en-US" sz="2400" dirty="0" err="1"/>
              <a:t>dışında</a:t>
            </a:r>
            <a:r>
              <a:rPr lang="en-US" sz="2400" dirty="0"/>
              <a:t> </a:t>
            </a:r>
            <a:r>
              <a:rPr lang="en-US" sz="2400" dirty="0" err="1"/>
              <a:t>yerine</a:t>
            </a:r>
            <a:r>
              <a:rPr lang="en-US" sz="2400" dirty="0"/>
              <a:t> </a:t>
            </a:r>
            <a:r>
              <a:rPr lang="en-US" sz="2400" dirty="0" err="1"/>
              <a:t>getirmesi</a:t>
            </a:r>
            <a:r>
              <a:rPr lang="en-US" sz="2400" dirty="0"/>
              <a:t> </a:t>
            </a:r>
            <a:r>
              <a:rPr lang="en-US" sz="2400" dirty="0" err="1"/>
              <a:t>esasına</a:t>
            </a:r>
            <a:r>
              <a:rPr lang="en-US" sz="2400" dirty="0"/>
              <a:t> </a:t>
            </a:r>
            <a:r>
              <a:rPr lang="en-US" sz="2400" dirty="0" err="1"/>
              <a:t>dayalı</a:t>
            </a:r>
            <a:r>
              <a:rPr lang="en-US" sz="2400" dirty="0"/>
              <a:t> </a:t>
            </a:r>
            <a:r>
              <a:rPr lang="en-US" sz="2400" dirty="0" err="1"/>
              <a:t>ve</a:t>
            </a:r>
            <a:r>
              <a:rPr lang="en-US" sz="2400" dirty="0"/>
              <a:t> </a:t>
            </a:r>
            <a:r>
              <a:rPr lang="en-US" sz="2400" dirty="0" err="1"/>
              <a:t>yazılı</a:t>
            </a:r>
            <a:r>
              <a:rPr lang="en-US" sz="2400" dirty="0"/>
              <a:t> </a:t>
            </a:r>
            <a:r>
              <a:rPr lang="en-US" sz="2400" dirty="0" err="1"/>
              <a:t>olarak</a:t>
            </a:r>
            <a:r>
              <a:rPr lang="en-US" sz="2400" dirty="0"/>
              <a:t> </a:t>
            </a:r>
            <a:r>
              <a:rPr lang="en-US" sz="2400" dirty="0" err="1"/>
              <a:t>kurulan</a:t>
            </a:r>
            <a:r>
              <a:rPr lang="en-US" sz="2400" dirty="0"/>
              <a:t> </a:t>
            </a:r>
            <a:r>
              <a:rPr lang="en-US" sz="2400" dirty="0" err="1"/>
              <a:t>iş</a:t>
            </a:r>
            <a:r>
              <a:rPr lang="en-US" sz="2400" dirty="0"/>
              <a:t> </a:t>
            </a:r>
            <a:r>
              <a:rPr lang="en-US" sz="2400" dirty="0" err="1" smtClean="0"/>
              <a:t>ilişkisidir</a:t>
            </a:r>
            <a:r>
              <a:rPr lang="en-US" sz="2400" dirty="0" smtClean="0"/>
              <a:t>.</a:t>
            </a:r>
            <a:endParaRPr lang="tr-TR" sz="2400" b="1" dirty="0"/>
          </a:p>
          <a:p>
            <a:pPr marL="342900" indent="-342900">
              <a:buFont typeface="Wingdings" panose="05000000000000000000" pitchFamily="2" charset="2"/>
              <a:buChar char="Ø"/>
            </a:pPr>
            <a:r>
              <a:rPr lang="tr-TR" sz="2400" dirty="0" smtClean="0"/>
              <a:t>İ</a:t>
            </a:r>
            <a:r>
              <a:rPr lang="en-US" sz="2400" dirty="0" smtClean="0"/>
              <a:t>ş </a:t>
            </a:r>
            <a:r>
              <a:rPr lang="en-US" sz="2400" dirty="0" err="1"/>
              <a:t>sözleşmesinde</a:t>
            </a:r>
            <a:r>
              <a:rPr lang="en-US" sz="2400" dirty="0"/>
              <a:t>; </a:t>
            </a:r>
            <a:r>
              <a:rPr lang="en-US" sz="2400" dirty="0" err="1"/>
              <a:t>işin</a:t>
            </a:r>
            <a:r>
              <a:rPr lang="en-US" sz="2400" dirty="0"/>
              <a:t> </a:t>
            </a:r>
            <a:r>
              <a:rPr lang="en-US" sz="2400" dirty="0" err="1"/>
              <a:t>tanımı</a:t>
            </a:r>
            <a:r>
              <a:rPr lang="en-US" sz="2400" dirty="0"/>
              <a:t>, </a:t>
            </a:r>
            <a:r>
              <a:rPr lang="en-US" sz="2400" dirty="0" err="1"/>
              <a:t>yapılma</a:t>
            </a:r>
            <a:r>
              <a:rPr lang="en-US" sz="2400" dirty="0"/>
              <a:t> </a:t>
            </a:r>
            <a:r>
              <a:rPr lang="en-US" sz="2400" dirty="0" err="1"/>
              <a:t>şekli</a:t>
            </a:r>
            <a:r>
              <a:rPr lang="en-US" sz="2400" dirty="0"/>
              <a:t>, </a:t>
            </a:r>
            <a:r>
              <a:rPr lang="en-US" sz="2400" dirty="0" err="1"/>
              <a:t>işin</a:t>
            </a:r>
            <a:r>
              <a:rPr lang="en-US" sz="2400" dirty="0"/>
              <a:t> </a:t>
            </a:r>
            <a:r>
              <a:rPr lang="en-US" sz="2400" dirty="0" err="1"/>
              <a:t>süresi</a:t>
            </a:r>
            <a:r>
              <a:rPr lang="en-US" sz="2400" dirty="0"/>
              <a:t> </a:t>
            </a:r>
            <a:r>
              <a:rPr lang="en-US" sz="2400" dirty="0" err="1"/>
              <a:t>ve</a:t>
            </a:r>
            <a:r>
              <a:rPr lang="en-US" sz="2400" dirty="0"/>
              <a:t> </a:t>
            </a:r>
            <a:r>
              <a:rPr lang="en-US" sz="2400" dirty="0" err="1"/>
              <a:t>yeri</a:t>
            </a:r>
            <a:r>
              <a:rPr lang="en-US" sz="2400" dirty="0"/>
              <a:t>, </a:t>
            </a:r>
            <a:r>
              <a:rPr lang="en-US" sz="2400" dirty="0" err="1"/>
              <a:t>ücret</a:t>
            </a:r>
            <a:r>
              <a:rPr lang="en-US" sz="2400" dirty="0"/>
              <a:t> </a:t>
            </a:r>
            <a:r>
              <a:rPr lang="en-US" sz="2400" dirty="0" err="1"/>
              <a:t>ve</a:t>
            </a:r>
            <a:r>
              <a:rPr lang="en-US" sz="2400" dirty="0"/>
              <a:t> </a:t>
            </a:r>
            <a:r>
              <a:rPr lang="en-US" sz="2400" dirty="0" err="1"/>
              <a:t>ücretin</a:t>
            </a:r>
            <a:r>
              <a:rPr lang="en-US" sz="2400" dirty="0"/>
              <a:t> </a:t>
            </a:r>
            <a:r>
              <a:rPr lang="en-US" sz="2400" dirty="0" err="1"/>
              <a:t>ödenmesine</a:t>
            </a:r>
            <a:r>
              <a:rPr lang="en-US" sz="2400" dirty="0"/>
              <a:t> </a:t>
            </a:r>
            <a:r>
              <a:rPr lang="en-US" sz="2400" dirty="0" err="1"/>
              <a:t>ilişkin</a:t>
            </a:r>
            <a:r>
              <a:rPr lang="en-US" sz="2400" dirty="0"/>
              <a:t> </a:t>
            </a:r>
            <a:r>
              <a:rPr lang="en-US" sz="2400" dirty="0" err="1"/>
              <a:t>hususlar</a:t>
            </a:r>
            <a:r>
              <a:rPr lang="en-US" sz="2400" dirty="0"/>
              <a:t>, </a:t>
            </a:r>
            <a:r>
              <a:rPr lang="en-US" sz="2400" dirty="0" err="1"/>
              <a:t>işveren</a:t>
            </a:r>
            <a:r>
              <a:rPr lang="en-US" sz="2400" dirty="0"/>
              <a:t> </a:t>
            </a:r>
            <a:r>
              <a:rPr lang="en-US" sz="2400" dirty="0" err="1"/>
              <a:t>tarafından</a:t>
            </a:r>
            <a:r>
              <a:rPr lang="en-US" sz="2400" dirty="0"/>
              <a:t> </a:t>
            </a:r>
            <a:r>
              <a:rPr lang="en-US" sz="2400" dirty="0" err="1"/>
              <a:t>sağlanan</a:t>
            </a:r>
            <a:r>
              <a:rPr lang="en-US" sz="2400" dirty="0"/>
              <a:t> </a:t>
            </a:r>
            <a:r>
              <a:rPr lang="en-US" sz="2400" dirty="0" err="1"/>
              <a:t>ekipman</a:t>
            </a:r>
            <a:r>
              <a:rPr lang="en-US" sz="2400" dirty="0"/>
              <a:t> </a:t>
            </a:r>
            <a:r>
              <a:rPr lang="en-US" sz="2400" dirty="0" err="1"/>
              <a:t>ve</a:t>
            </a:r>
            <a:r>
              <a:rPr lang="en-US" sz="2400" dirty="0"/>
              <a:t> </a:t>
            </a:r>
            <a:r>
              <a:rPr lang="en-US" sz="2400" dirty="0" err="1"/>
              <a:t>bunların</a:t>
            </a:r>
            <a:r>
              <a:rPr lang="en-US" sz="2400" dirty="0"/>
              <a:t> </a:t>
            </a:r>
            <a:r>
              <a:rPr lang="en-US" sz="2400" dirty="0" err="1"/>
              <a:t>korunmasına</a:t>
            </a:r>
            <a:r>
              <a:rPr lang="en-US" sz="2400" dirty="0"/>
              <a:t> </a:t>
            </a:r>
            <a:r>
              <a:rPr lang="en-US" sz="2400" dirty="0" err="1"/>
              <a:t>ilişkin</a:t>
            </a:r>
            <a:r>
              <a:rPr lang="en-US" sz="2400" dirty="0"/>
              <a:t> </a:t>
            </a:r>
            <a:r>
              <a:rPr lang="en-US" sz="2400" dirty="0" err="1"/>
              <a:t>yükümlülükler</a:t>
            </a:r>
            <a:r>
              <a:rPr lang="en-US" sz="2400" dirty="0"/>
              <a:t>, </a:t>
            </a:r>
            <a:r>
              <a:rPr lang="en-US" sz="2400" dirty="0" err="1"/>
              <a:t>işverenin</a:t>
            </a:r>
            <a:r>
              <a:rPr lang="en-US" sz="2400" dirty="0"/>
              <a:t> </a:t>
            </a:r>
            <a:r>
              <a:rPr lang="en-US" sz="2400" dirty="0" err="1"/>
              <a:t>işçiyle</a:t>
            </a:r>
            <a:r>
              <a:rPr lang="en-US" sz="2400" dirty="0"/>
              <a:t> </a:t>
            </a:r>
            <a:r>
              <a:rPr lang="en-US" sz="2400" dirty="0" err="1"/>
              <a:t>iletişim</a:t>
            </a:r>
            <a:r>
              <a:rPr lang="en-US" sz="2400" dirty="0"/>
              <a:t> </a:t>
            </a:r>
            <a:r>
              <a:rPr lang="en-US" sz="2400" dirty="0" err="1" smtClean="0"/>
              <a:t>kurmas</a:t>
            </a:r>
            <a:r>
              <a:rPr lang="tr-TR" sz="2400" dirty="0" smtClean="0"/>
              <a:t>ı, </a:t>
            </a:r>
            <a:r>
              <a:rPr lang="en-US" sz="2400" dirty="0" err="1" smtClean="0"/>
              <a:t>genel</a:t>
            </a:r>
            <a:r>
              <a:rPr lang="tr-TR" sz="2400" dirty="0"/>
              <a:t>/</a:t>
            </a:r>
            <a:r>
              <a:rPr lang="en-US" sz="2400" dirty="0" err="1" smtClean="0"/>
              <a:t>özel</a:t>
            </a:r>
            <a:r>
              <a:rPr lang="en-US" sz="2400" dirty="0" smtClean="0"/>
              <a:t> </a:t>
            </a:r>
            <a:r>
              <a:rPr lang="en-US" sz="2400" dirty="0" err="1"/>
              <a:t>çalışma</a:t>
            </a:r>
            <a:r>
              <a:rPr lang="en-US" sz="2400" dirty="0"/>
              <a:t> </a:t>
            </a:r>
            <a:r>
              <a:rPr lang="en-US" sz="2400" dirty="0" err="1" smtClean="0"/>
              <a:t>şartlar</a:t>
            </a:r>
            <a:r>
              <a:rPr lang="tr-TR" sz="2400" dirty="0" smtClean="0"/>
              <a:t>ı </a:t>
            </a:r>
            <a:r>
              <a:rPr lang="en-US" sz="2400" dirty="0" err="1" smtClean="0"/>
              <a:t>hükümler</a:t>
            </a:r>
            <a:r>
              <a:rPr lang="en-US" sz="2400" dirty="0" smtClean="0"/>
              <a:t> </a:t>
            </a:r>
            <a:r>
              <a:rPr lang="en-US" sz="2400" dirty="0" err="1" smtClean="0"/>
              <a:t>yer</a:t>
            </a:r>
            <a:r>
              <a:rPr lang="tr-TR" sz="2400" dirty="0" smtClean="0"/>
              <a:t>alır</a:t>
            </a:r>
          </a:p>
          <a:p>
            <a:pPr marL="342900" indent="-342900">
              <a:buFont typeface="Wingdings" panose="05000000000000000000" pitchFamily="2" charset="2"/>
              <a:buChar char="Ø"/>
            </a:pPr>
            <a:r>
              <a:rPr lang="tr-TR" sz="2400" b="1" dirty="0" smtClean="0"/>
              <a:t> </a:t>
            </a:r>
            <a:r>
              <a:rPr lang="en-US" sz="2400" dirty="0" err="1" smtClean="0"/>
              <a:t>Uzaktan</a:t>
            </a:r>
            <a:r>
              <a:rPr lang="en-US" sz="2400" dirty="0" smtClean="0"/>
              <a:t> </a:t>
            </a:r>
            <a:r>
              <a:rPr lang="en-US" sz="2400" dirty="0" err="1"/>
              <a:t>çalışmada</a:t>
            </a:r>
            <a:r>
              <a:rPr lang="en-US" sz="2400" dirty="0"/>
              <a:t> </a:t>
            </a:r>
            <a:r>
              <a:rPr lang="en-US" sz="2400" dirty="0" err="1"/>
              <a:t>işçiler</a:t>
            </a:r>
            <a:r>
              <a:rPr lang="en-US" sz="2400" dirty="0"/>
              <a:t>, </a:t>
            </a:r>
            <a:r>
              <a:rPr lang="en-US" sz="2400" dirty="0" err="1"/>
              <a:t>esaslı</a:t>
            </a:r>
            <a:r>
              <a:rPr lang="en-US" sz="2400" dirty="0"/>
              <a:t> </a:t>
            </a:r>
            <a:r>
              <a:rPr lang="en-US" sz="2400" dirty="0" err="1"/>
              <a:t>neden</a:t>
            </a:r>
            <a:r>
              <a:rPr lang="en-US" sz="2400" dirty="0"/>
              <a:t> </a:t>
            </a:r>
            <a:r>
              <a:rPr lang="en-US" sz="2400" dirty="0" err="1"/>
              <a:t>olmadıkça</a:t>
            </a:r>
            <a:r>
              <a:rPr lang="en-US" sz="2400" dirty="0"/>
              <a:t> salt </a:t>
            </a:r>
            <a:r>
              <a:rPr lang="en-US" sz="2400" dirty="0" err="1"/>
              <a:t>iş</a:t>
            </a:r>
            <a:r>
              <a:rPr lang="en-US" sz="2400" dirty="0"/>
              <a:t> </a:t>
            </a:r>
            <a:r>
              <a:rPr lang="en-US" sz="2400" dirty="0" err="1"/>
              <a:t>sözleşmesinin</a:t>
            </a:r>
            <a:r>
              <a:rPr lang="en-US" sz="2400" dirty="0"/>
              <a:t> </a:t>
            </a:r>
            <a:r>
              <a:rPr lang="en-US" sz="2400" dirty="0" err="1"/>
              <a:t>niteliğinden</a:t>
            </a:r>
            <a:r>
              <a:rPr lang="en-US" sz="2400" dirty="0"/>
              <a:t> </a:t>
            </a:r>
            <a:r>
              <a:rPr lang="en-US" sz="2400" dirty="0" err="1"/>
              <a:t>ötürü</a:t>
            </a:r>
            <a:r>
              <a:rPr lang="en-US" sz="2400" dirty="0"/>
              <a:t> </a:t>
            </a:r>
            <a:r>
              <a:rPr lang="en-US" sz="2400" dirty="0" err="1"/>
              <a:t>emsal</a:t>
            </a:r>
            <a:r>
              <a:rPr lang="en-US" sz="2400" dirty="0"/>
              <a:t> </a:t>
            </a:r>
            <a:r>
              <a:rPr lang="en-US" sz="2400" dirty="0" err="1"/>
              <a:t>işçiye</a:t>
            </a:r>
            <a:r>
              <a:rPr lang="en-US" sz="2400" dirty="0"/>
              <a:t> </a:t>
            </a:r>
            <a:r>
              <a:rPr lang="en-US" sz="2400" dirty="0" err="1"/>
              <a:t>göre</a:t>
            </a:r>
            <a:r>
              <a:rPr lang="en-US" sz="2400" dirty="0"/>
              <a:t> </a:t>
            </a:r>
            <a:r>
              <a:rPr lang="en-US" sz="2400" dirty="0" err="1"/>
              <a:t>farklı</a:t>
            </a:r>
            <a:r>
              <a:rPr lang="en-US" sz="2400" dirty="0"/>
              <a:t> </a:t>
            </a:r>
            <a:r>
              <a:rPr lang="en-US" sz="2400" dirty="0" err="1"/>
              <a:t>işleme</a:t>
            </a:r>
            <a:r>
              <a:rPr lang="en-US" sz="2400" dirty="0"/>
              <a:t> </a:t>
            </a:r>
            <a:r>
              <a:rPr lang="en-US" sz="2400" dirty="0" err="1"/>
              <a:t>tabi</a:t>
            </a:r>
            <a:r>
              <a:rPr lang="en-US" sz="2400" dirty="0"/>
              <a:t> </a:t>
            </a:r>
            <a:r>
              <a:rPr lang="en-US" sz="2400" dirty="0" err="1"/>
              <a:t>tutulamaz</a:t>
            </a:r>
            <a:r>
              <a:rPr lang="en-US" sz="2400" dirty="0"/>
              <a:t>. </a:t>
            </a:r>
            <a:r>
              <a:rPr lang="en-US" sz="2400" dirty="0" err="1"/>
              <a:t>İşveren</a:t>
            </a:r>
            <a:r>
              <a:rPr lang="en-US" sz="2400" dirty="0"/>
              <a:t>, </a:t>
            </a:r>
            <a:r>
              <a:rPr lang="en-US" sz="2400" dirty="0" err="1"/>
              <a:t>uzaktan</a:t>
            </a:r>
            <a:r>
              <a:rPr lang="en-US" sz="2400" dirty="0"/>
              <a:t> </a:t>
            </a:r>
            <a:r>
              <a:rPr lang="en-US" sz="2400" dirty="0" err="1"/>
              <a:t>çalışma</a:t>
            </a:r>
            <a:r>
              <a:rPr lang="en-US" sz="2400" dirty="0"/>
              <a:t> </a:t>
            </a:r>
            <a:r>
              <a:rPr lang="en-US" sz="2400" dirty="0" err="1"/>
              <a:t>ilişkisiyle</a:t>
            </a:r>
            <a:r>
              <a:rPr lang="en-US" sz="2400" dirty="0"/>
              <a:t> </a:t>
            </a:r>
            <a:r>
              <a:rPr lang="en-US" sz="2400" dirty="0" err="1"/>
              <a:t>iş</a:t>
            </a:r>
            <a:r>
              <a:rPr lang="en-US" sz="2400" dirty="0"/>
              <a:t> </a:t>
            </a:r>
            <a:r>
              <a:rPr lang="en-US" sz="2400" dirty="0" err="1"/>
              <a:t>verdiği</a:t>
            </a:r>
            <a:r>
              <a:rPr lang="en-US" sz="2400" dirty="0"/>
              <a:t> </a:t>
            </a:r>
            <a:r>
              <a:rPr lang="en-US" sz="2400" dirty="0" err="1"/>
              <a:t>çalışanın</a:t>
            </a:r>
            <a:r>
              <a:rPr lang="en-US" sz="2400" dirty="0"/>
              <a:t> </a:t>
            </a:r>
            <a:r>
              <a:rPr lang="en-US" sz="2400" dirty="0" err="1"/>
              <a:t>yaptığı</a:t>
            </a:r>
            <a:r>
              <a:rPr lang="en-US" sz="2400" dirty="0"/>
              <a:t> </a:t>
            </a:r>
            <a:r>
              <a:rPr lang="en-US" sz="2400" dirty="0" err="1"/>
              <a:t>işin</a:t>
            </a:r>
            <a:r>
              <a:rPr lang="en-US" sz="2400" dirty="0"/>
              <a:t> </a:t>
            </a:r>
            <a:r>
              <a:rPr lang="en-US" sz="2400" dirty="0" err="1"/>
              <a:t>niteliğini</a:t>
            </a:r>
            <a:r>
              <a:rPr lang="en-US" sz="2400" dirty="0"/>
              <a:t> </a:t>
            </a:r>
            <a:r>
              <a:rPr lang="en-US" sz="2400" dirty="0" err="1"/>
              <a:t>dikkate</a:t>
            </a:r>
            <a:r>
              <a:rPr lang="en-US" sz="2400" dirty="0"/>
              <a:t> </a:t>
            </a:r>
            <a:r>
              <a:rPr lang="en-US" sz="2400" dirty="0" err="1"/>
              <a:t>alarak</a:t>
            </a:r>
            <a:r>
              <a:rPr lang="en-US" sz="2400" dirty="0"/>
              <a:t> </a:t>
            </a:r>
            <a:r>
              <a:rPr lang="en-US" sz="2400" dirty="0" err="1"/>
              <a:t>iş</a:t>
            </a:r>
            <a:r>
              <a:rPr lang="en-US" sz="2400" dirty="0"/>
              <a:t> </a:t>
            </a:r>
            <a:r>
              <a:rPr lang="en-US" sz="2400" dirty="0" err="1"/>
              <a:t>sağlığı</a:t>
            </a:r>
            <a:r>
              <a:rPr lang="en-US" sz="2400" dirty="0"/>
              <a:t> </a:t>
            </a:r>
            <a:r>
              <a:rPr lang="en-US" sz="2400" dirty="0" err="1"/>
              <a:t>ve</a:t>
            </a:r>
            <a:r>
              <a:rPr lang="en-US" sz="2400" dirty="0"/>
              <a:t> </a:t>
            </a:r>
            <a:r>
              <a:rPr lang="en-US" sz="2400" dirty="0" err="1"/>
              <a:t>güvenliği</a:t>
            </a:r>
            <a:r>
              <a:rPr lang="en-US" sz="2400" dirty="0"/>
              <a:t> </a:t>
            </a:r>
            <a:r>
              <a:rPr lang="en-US" sz="2400" dirty="0" err="1"/>
              <a:t>önlemleri</a:t>
            </a:r>
            <a:r>
              <a:rPr lang="en-US" sz="2400" dirty="0"/>
              <a:t> </a:t>
            </a:r>
            <a:r>
              <a:rPr lang="en-US" sz="2400" dirty="0" err="1"/>
              <a:t>hususunda</a:t>
            </a:r>
            <a:r>
              <a:rPr lang="en-US" sz="2400" dirty="0"/>
              <a:t> </a:t>
            </a:r>
            <a:r>
              <a:rPr lang="en-US" sz="2400" dirty="0" err="1"/>
              <a:t>çalışanı</a:t>
            </a:r>
            <a:r>
              <a:rPr lang="en-US" sz="2400" dirty="0"/>
              <a:t> </a:t>
            </a:r>
            <a:r>
              <a:rPr lang="en-US" sz="2400" dirty="0" err="1"/>
              <a:t>bilgilendirmek</a:t>
            </a:r>
            <a:r>
              <a:rPr lang="en-US" sz="2400" dirty="0"/>
              <a:t>, </a:t>
            </a:r>
            <a:r>
              <a:rPr lang="en-US" sz="2400" dirty="0" err="1"/>
              <a:t>gerekli</a:t>
            </a:r>
            <a:r>
              <a:rPr lang="en-US" sz="2400" dirty="0"/>
              <a:t> </a:t>
            </a:r>
            <a:r>
              <a:rPr lang="en-US" sz="2400" dirty="0" err="1"/>
              <a:t>eğitimi</a:t>
            </a:r>
            <a:r>
              <a:rPr lang="en-US" sz="2400" dirty="0"/>
              <a:t> </a:t>
            </a:r>
            <a:r>
              <a:rPr lang="en-US" sz="2400" dirty="0" err="1"/>
              <a:t>vermek</a:t>
            </a:r>
            <a:r>
              <a:rPr lang="en-US" sz="2400" dirty="0"/>
              <a:t>, </a:t>
            </a:r>
            <a:r>
              <a:rPr lang="en-US" sz="2400" dirty="0" err="1"/>
              <a:t>sağlık</a:t>
            </a:r>
            <a:r>
              <a:rPr lang="en-US" sz="2400" dirty="0"/>
              <a:t> </a:t>
            </a:r>
            <a:r>
              <a:rPr lang="en-US" sz="2400" dirty="0" err="1"/>
              <a:t>gözetimini</a:t>
            </a:r>
            <a:r>
              <a:rPr lang="en-US" sz="2400" dirty="0"/>
              <a:t> </a:t>
            </a:r>
            <a:r>
              <a:rPr lang="en-US" sz="2400" dirty="0" err="1"/>
              <a:t>sağlamak</a:t>
            </a:r>
            <a:r>
              <a:rPr lang="en-US" sz="2400" dirty="0"/>
              <a:t> </a:t>
            </a:r>
            <a:r>
              <a:rPr lang="en-US" sz="2400" dirty="0" err="1"/>
              <a:t>ve</a:t>
            </a:r>
            <a:r>
              <a:rPr lang="en-US" sz="2400" dirty="0"/>
              <a:t> </a:t>
            </a:r>
            <a:r>
              <a:rPr lang="en-US" sz="2400" dirty="0" err="1"/>
              <a:t>sağladığı</a:t>
            </a:r>
            <a:r>
              <a:rPr lang="en-US" sz="2400" dirty="0"/>
              <a:t> </a:t>
            </a:r>
            <a:r>
              <a:rPr lang="en-US" sz="2400" dirty="0" err="1"/>
              <a:t>ekipmanla</a:t>
            </a:r>
            <a:r>
              <a:rPr lang="en-US" sz="2400" dirty="0"/>
              <a:t> </a:t>
            </a:r>
            <a:r>
              <a:rPr lang="en-US" sz="2400" dirty="0" err="1"/>
              <a:t>ilgili</a:t>
            </a:r>
            <a:r>
              <a:rPr lang="en-US" sz="2400" dirty="0"/>
              <a:t> </a:t>
            </a:r>
            <a:r>
              <a:rPr lang="en-US" sz="2400" dirty="0" err="1"/>
              <a:t>gerekli</a:t>
            </a:r>
            <a:r>
              <a:rPr lang="en-US" sz="2400" dirty="0"/>
              <a:t> </a:t>
            </a:r>
            <a:r>
              <a:rPr lang="en-US" sz="2400" dirty="0" err="1"/>
              <a:t>iş</a:t>
            </a:r>
            <a:r>
              <a:rPr lang="en-US" sz="2400" dirty="0"/>
              <a:t> </a:t>
            </a:r>
            <a:r>
              <a:rPr lang="en-US" sz="2400" dirty="0" err="1"/>
              <a:t>güvenliği</a:t>
            </a:r>
            <a:r>
              <a:rPr lang="en-US" sz="2400" dirty="0"/>
              <a:t> </a:t>
            </a:r>
            <a:r>
              <a:rPr lang="en-US" sz="2400" dirty="0" err="1"/>
              <a:t>tedbirlerini</a:t>
            </a:r>
            <a:r>
              <a:rPr lang="en-US" sz="2400" dirty="0"/>
              <a:t> </a:t>
            </a:r>
            <a:r>
              <a:rPr lang="en-US" sz="2400" dirty="0" err="1"/>
              <a:t>almakla</a:t>
            </a:r>
            <a:r>
              <a:rPr lang="en-US" sz="2400" dirty="0"/>
              <a:t> </a:t>
            </a:r>
            <a:r>
              <a:rPr lang="en-US" sz="2400" dirty="0" err="1" smtClean="0"/>
              <a:t>yükümlüdür</a:t>
            </a:r>
            <a:r>
              <a:rPr lang="en-US" sz="2400" dirty="0" smtClean="0"/>
              <a:t>.</a:t>
            </a:r>
            <a:endParaRPr lang="tr-TR" sz="2400" b="1" dirty="0"/>
          </a:p>
        </p:txBody>
      </p:sp>
      <p:sp>
        <p:nvSpPr>
          <p:cNvPr id="3" name="Dikdörtgen 2"/>
          <p:cNvSpPr/>
          <p:nvPr/>
        </p:nvSpPr>
        <p:spPr>
          <a:xfrm>
            <a:off x="3268243" y="-64436"/>
            <a:ext cx="2410725" cy="369332"/>
          </a:xfrm>
          <a:prstGeom prst="rect">
            <a:avLst/>
          </a:prstGeom>
        </p:spPr>
        <p:txBody>
          <a:bodyPr wrap="none">
            <a:spAutoFit/>
          </a:bodyPr>
          <a:lstStyle/>
          <a:p>
            <a:r>
              <a:rPr lang="tr-TR" b="1" i="1" dirty="0">
                <a:solidFill>
                  <a:srgbClr val="FF0000"/>
                </a:solidFill>
              </a:rPr>
              <a:t>ersinumdu@gmail.com</a:t>
            </a:r>
          </a:p>
        </p:txBody>
      </p:sp>
    </p:spTree>
    <p:extLst>
      <p:ext uri="{BB962C8B-B14F-4D97-AF65-F5344CB8AC3E}">
        <p14:creationId xmlns:p14="http://schemas.microsoft.com/office/powerpoint/2010/main" val="2488654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VIDEO_FILES_RECORD" val="&lt;Videos&gt;&lt;Video Name=&quot;Math 142 Venn diagrams logic_271_1_60529.flv&quot; Position=&quot;1&quot; SlideID=&quot;271&quot;/&gt;&lt;/Videos&gt;&#10;"/>
  <p:tag name="ISPRING_RESOURCE_PATHS_HASH" val="94b0f9a2ce84e864a328139283993d548c239c2d"/>
  <p:tag name="MMPROD_10697PHOTO" val=""/>
  <p:tag name="MMPROD_10697LOGO" val="iVBORw0KGgoAAAANSUhEUgAAAJYAAAAnCAMAAADaSUEAAAAAA3NCSVQICAjb4U/gAAABgFBMVEUKAoV5c7pFQpzLyNghHIW0sM9xa67k4+mhnsJhW6gzL5QMB4SWkr3X1t6+vNWBfLRTUKMZEYbv7/AoJo2ppsc+OJfe3eaKhr3EwdlQSp1qZK17dbYMBYudnb4pIYu2tM729veJhbasrNY1L5sWDIzOzd6koMualr1bV5tKQptybbIQCIW8uNYIAIxpZrbe3uzFwtavrceDfr5iXa4vKI6RjLzW1eYbFoxRSqV8ea0jHYxLSJ5HPZ/v7/Y4M5UmGpK2tdbQz+Ps6vG/vd+ZmcyTk8URDYRXUqUNAIulo82PjLZtaa0+OZqMi72DgbZBO5x2c7UQCIve1uZLRKRlYayurc5cWK3Fxd0xKJkgGo08OJealMOzsNZzcakZEI2mpcN7eLVXUaspI5XT0d9WTKrj4ezKx9yEgb3p6PMbFYTZ2Oy1s9uko9V+fb05MZusqM9cWKZkYaYsJ5PDv98OA4dsabaSjriUkMMkIJIIAJTm5e8UDYzHx+MvJZecnMQwKJRRYdU1AAAAgHRSTlP//////////////////////////////////////////wD//////////////////////////////////////////////////////////////////////////////////////////////////////////////////////////////33b3zAAAAAJcEhZcwAACxIAAAsSAdLdfvwAAAAcdEVYdFNvZnR3YXJlAEFkb2JlIEZpcmV3b3JrcyBDUzQGstOgAAAAFnRFWHRDcmVhdGlvbiBUaW1lADA2LzA4LzEx1qX7YgAABeBJREFUWIXNmP1b2kgQx1MtpxBFQEVErn6pBluSHGdb4xuhGDWCLwinFBVqOSkRbSuItPWJLfzrN0HwsPf4tOfT53LzC7vLZPPJ7OzM7DL4XwrT2bE7Rl3omzcJpVOYm5ZSn7ty2vGYPUdJMA/oWph2o3zmE9Uo7KoDcuShbCKSIUzrN8iKYq2MDLsNONQvyAbMpGphyQ6fT2SzCO0P6thVPbDw/GfzsRwMSQJFW1VHni1DmxVFttdsrGSMJAjZ5ixghd+CtCCSqBlzsQSeIKzAKIGU2THImz6DMxYxF8tGVIuAlY3CoxJelyg2sWJ5M7E+10Sxi1aSfGpJpYa1TRWbPTURKxKLNXSM0NbTL6sKkj5frC3H5mHlfOKChDqfgBJZCBm2u6GKVc0KqwyCYi2LHJ8EdlQN8VQHVSxmVhZi5DOxipKTXH6DtSB6eIsqNnbvieMbnFW6P9b4pHgGjQ8gzh4bAesWVWzz3hOnk1rl/juGeVITr+I4XlSifBkztClvge0rbcXC1LTU7rgL3/O5/twyB2jpYntAuOsJ6R9BW6InmUPj7RVJGOgd6BJCu5O3sSa5lm7ZIWmjM61O/aT8HSw9ckW5vn7e/pCyunqH5qiTgLnOkaeDMphrCv6jfbw3sdHHeby1WgdWKtrSHZ6jh9tZUki9/w4WwimyAndThsiB0B2KGfrCX7Y6Ry5yZK02APs8/Xvv6/neQsbLdhgs3tKdSwWNBVHK/mQJ0dRj+H8FLJ+Cp+iet+fO7fkRl7JehMUfLLawPLSIdXTnyzMVCeMzoUJwCz1+Hb1babjzaY/1lPu07nFl4+jju6ahzczoEPrWM65suQOLFmyurPUm5qekzPPDm8H291JNMZslA1eU1ANE+XfY4BBc0G3bKPCRZEPavIKSgDcSevTnLSyNPxAmd5Dls3BeIjSAfEV+GMfhZdImLH72ZBFWKSgl9dMIN7aovIjbe3F2JHdikYTL9un113Uus8G2fKxtLRTWfL4tjKxqh2uU21cGaPMH8ktnR3BPhunvOPu+X0M2kalOtLAumliS8yMmJvCYX8FK6qKfg2rtP/Hi61cF8osUzf52FhfE/OHQk2+4q1dpWpiJG9+6kZ3P3UPz/jfdnFGuimKqHU+JwvLyCPBn9yvkW4v8Bxqs94X34HbuGgpH1Wny76mps+uYEuYNawWaWLZNwqqjtL8zhBL7qqCFcESuCs+CbwVv93ExuYrdlMAtwT5LpE2s2dg3YpW10ZE3r93uNfL9yaUWllcHRqryXLioGtZ69yy1jKAzFDas9dxQGKE6Dd4FyXbW1H9Vo80yNA5J/Q2Ns6a1MMbT2Cz9r+DlDu3WHmVz0LDWMr+KYwpPcLuKexHM7ZFvnXdk5muJ4gMvlU8yRnW43w4327ucVimjkfJXB11DfEA5udS9bOLplcTxi4ZCaPAL2Z8fGKZSkmSpYcsN+RU6srxSHl3KWUq5WLbRbAE1kuAUZ0RBqaKNBV3bqhK67OrXJ9SN8T+eaL8cY3iQAyN8k25iVM0/4C3YH4bOi9tt1wpxliGKLu6cfBpFIcehO10s5UrFnFy02JsaU4ZWTglZrr+kmN1KU8s9rvUIdpdkMUJTM0gsz3igCwKtOJcmT7ILPZDSJegrZM/MtIVG7AVK1Zu3qSbttHvWEOIrCNVq+TuizbeijWYKP6j6Q8LgwW1rpen4c0AV6oIbG2LN84PTLNl+bmnGQOiMnmwdxQYdfxyzS8jWxL2f+q5/hYXNjvS8BdeB0w0vna/TdPAYMREr8PdepFpwjo4/CapzPE5R3L8rkf0XWBhuG8sLVFgBK+oITgfJhgmzqJpYnmZAF8WKcRURoKNiELotZvo5EQmj+hMX5ebxx7izwSL1nZrJWLD6fL4DnfL8M0pim3Kzz6fNo2pfJFkZWxFp1UtBizJEklaVNfUmqYWFAY0CmANywyk1j9mPLGZSdVxSSiolwC4KD3GG4XdNCw3Xwty0SmUXKryAcbWaNNHZr+UvRc6TFskuISEAAAAASUVORK5CYII="/>
  <p:tag name="MMPROD_NEXTUNIQUEID" val="10108"/>
  <p:tag name="MMPROD_DATA" val="&lt;object type=&quot;10002&quot; unique_id=&quot;901&quot;&gt;&lt;property id=&quot;10007&quot; value=&quot;Next&quot;/&gt;&lt;property id=&quot;10008&quot; value=&quot;Back&quot;/&gt;&lt;property id=&quot;10012&quot; value=&quot;0&quot;/&gt;&lt;property id=&quot;10124&quot; value=&quot;Click to continue&quot;/&gt;&lt;property id=&quot;10125&quot; value=&quot;Click to submit answer&quot;/&gt;&lt;property id=&quot;10126&quot; value=&quot;Click to go back&quot;/&gt;&lt;property id=&quot;10128&quot; value=&quot;Click to clear&quot;/&gt;&lt;property id=&quot;10133&quot; value=&quot;1&quot;/&gt;&lt;property id=&quot;10134&quot; value=&quot;0&quot;/&gt;&lt;property id=&quot;10135&quot; value=&quot;,&quot;/&gt;&lt;property id=&quot;10136&quot; value=&quot;2&quot;/&gt;&lt;property id=&quot;10156&quot; value=&quot;0&quot;/&gt;&lt;property id=&quot;10157&quot; value=&quot;0&quot;/&gt;&lt;property id=&quot;10158&quot; value=&quot;0&quot;/&gt;&lt;property id=&quot;10177&quot; value=&quot;0&quot;/&gt;&lt;property id=&quot;10185&quot; value=&quot;0&quot;/&gt;&lt;property id=&quot;10188&quot; value=&quot;The time to answer this question has expired.&quot;/&gt;&lt;property id=&quot;10189&quot; value=&quot;1&quot;/&gt;&lt;property id=&quot;10194&quot; value=&quot;1&quot;/&gt;&lt;property id=&quot;10195&quot; value=&quot;1&quot;/&gt;&lt;property id=&quot;10196&quot; value=&quot;0&quot;/&gt;&lt;property id=&quot;10198&quot; value=&quot;100&quot;/&gt;&lt;property id=&quot;10200&quot; value=&quot;1&quo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0&quot; value=&quot;&amp;lt;Format Name=&amp;quot;Presentation Default&amp;quot;&amp;gt;&amp;lt;Question FontName=&amp;quot;Trebuchet MS&amp;quot; IsBold=&amp;quot;1&amp;quot; IsItalic=&amp;quot;0&amp;quot; IsUnderline=&amp;quot;0&amp;quot; FontSize=&amp;quot;46&amp;quot; UseDefFont=&amp;quot;1&amp;quot;/&amp;gt;&amp;lt;Answer FontName=&amp;quot;Trebuchet MS&amp;quot; IsBold=&amp;quot;0&amp;quot; IsItalic=&amp;quot;0&amp;quot; IsUnderline=&amp;quot;0&amp;quot; FontSize=&amp;quot;18&amp;quot;/&amp;gt;&amp;lt;Button FontName=&amp;quot;Trebuchet MS&amp;quot; IsBold=&amp;quot;0&amp;quot; IsItalic=&amp;quot;0&amp;quot; IsUnderline=&amp;quot;0&amp;quot; FontSize=&amp;quot;14&amp;quot;/&amp;gt;&amp;lt;Message FontName=&amp;quot;Trebuchet MS&amp;quot; IsBold=&amp;quot;0&amp;quot; IsItalic=&amp;quot;0&amp;quot; IsUnderline=&amp;quot;0&amp;quot; FontSize=&amp;quot;18&amp;quot;/&amp;gt;&amp;lt;ButtonPlacement Orientation=&amp;quot;Horizontal&amp;quot; Position=&amp;quot;0&amp;quot;/&amp;gt;&amp;lt;/Format&amp;gt;&quot;/&gt;&lt;property id=&quot;10221&quot; value=&quot;&amp;lt;Format Name=&amp;quot;Presentation Default&amp;quot;&amp;gt;&amp;lt;Question FontName=&amp;quot;Trebuchet MS&amp;quot; IsBold=&amp;quot;1&amp;quot; IsItalic=&amp;quot;0&amp;quot; IsUnderline=&amp;quot;0&amp;quot; FontSize=&amp;quot;46&amp;quot;/&amp;gt;&amp;lt;Answer FontName=&amp;quot;Trebuchet MS&amp;quot; IsBold=&amp;quot;0&amp;quot; IsItalic=&amp;quot;0&amp;quot; IsUnderline=&amp;quot;0&amp;quot; FontSize=&amp;quot;18&amp;quot;/&amp;gt;&amp;lt;Button FontName=&amp;quot;Trebuchet MS&amp;quot; IsBold=&amp;quot;0&amp;quot; IsItalic=&amp;quot;0&amp;quot; IsUnderline=&amp;quot;0&amp;quot; FontSize=&amp;quot;14&amp;quot;/&amp;gt;&amp;lt;Message FontName=&amp;quot;Trebuchet MS&amp;quot; IsBold=&amp;quot;0&amp;quot; IsItalic=&amp;quot;0&amp;quot; IsUnderline=&amp;quot;0&amp;quot; FontSize=&amp;quot;18&amp;quot;/&amp;gt;&amp;lt;ButtonPlacement Orientation=&amp;quot;Horizontal&amp;quot; Position=&amp;quot;0&amp;quot;/&amp;gt;&amp;lt;/Format&amp;gt; &quot;/&gt;&lt;property id=&quot;10227&quot; value=&quot;1&quot;/&gt;&lt;property id=&quot;10229&quot; value=&quot;0&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property id=&quot;10009&quot; value=&quot;Submit&quot;/&gt;&lt;property id=&quot;10022&quot; value=&quot;Try again&quot;/&gt;&lt;property id=&quot;10068&quot; value=&quot;Correct - Click anywhere to continue&quot;/&gt;&lt;property id=&quot;10069&quot; value=&quot;Incorrect - Click anywhere to continue&quot;/&gt;&lt;property id=&quot;10127&quot; value=&quot;Clear&quot;/&gt;&lt;property id=&quot;10183&quot; value=&quot;You must answer the question before continuing&quot;/&gt;&lt;/object&gt;&#10;"/>
  <p:tag name="MMPROD_THEME_BG_IMAGE" val=""/>
  <p:tag name="MMPROD_39343PHOTO" val="/9j/4AAQSkZJRgABAQAAAQABAAD/2wBDAAMCAgMCAgMDAwMEAwMEBQgFBQQEBQoHBwYIDAoMDAsKCwsNDhIQDQ4RDgsLEBYQERMUFRUVDA8XGBYUGBIUFRT/2wBDAQMEBAUEBQkFBQkUDQsNFBQUFBQUFBQUFBQUFBQUFBQUFBQUFBQUFBQUFBQUFBQUFBQUFBQUFBQUFBQUFBQUFBT/wAARCAC0AJY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2+9J/dapNrvt/iprN+83U7zH+X/Zr17HONZfm/utRtPy0Mx3fNTtp/hpgOZdzcNtqTaflpu6ub8bfEjQPh9p63Wuapbaahz5azSAGQ+gppOTshNpK7Z1G35flqRvu7mr4F+MH/BSwaXNdad4N0eKSWJiov7qTKfggr5N8YftifFHxVNM1x4svY4pW3eTat5afTAxScqdP45a+WpHPKXwr7z9rGmj2r+8X/gTU5m3LX4Q6h8dPGs9xHK/irVJJVx5bfa2+XH410Xh39qz4neH7hZbPxlqisnyhJJzIn5Nml7eh/M/u/4I7VLXsvv/AOAftw2dtV2kDqy7fu9flr85fhX/AMFKPEdnJb2vjDTYNUtQu1rm1Xy5/rjoa+2PhT8ePC3xk0lbrw/qCyThf3lnNxPH9VrX4lzQldf10HzW0krHoXO2m8/db/vqjdvWj59tZtalAudtOX5l+b/vqmq25acrHbQA5c7W/wBmhejUKxZfloVjtqBob5b9n2j0opD1ooC4xpNsm7b8tO3D+H5WprMUkanbg7bapaCBmPmNQv3lo3Hd81OVqqwHB/Gv4waX8FvBN14h1SOeaKL5IoYVy8kh6CvyP+Lnxm8YftBeMJJ7qaeZHkP2ezVv3cCe1fVX/BTL4jXL6tofg21k2wJF9ruAv8RY4UH8q8V+EPgmLQ9Hhup1/wBMn+dj/IV5GYY54anyw3Z6mXYBYyr73wo8j1D4M6za6f8AaJ18x2XlI+a5GPwbqEs3ltay/TbX3Fa2Md1tVl3L/drpNL8A6fKyyvZxbu7ba+bhmFWPxK59ZUyShJrldj4hs/g/qt/5eyzl+dd33a7zwr+zHqd1cb7xfJiHzfd+97V9qaf4bsrNVVbdV/2dtXpNLRF2ov8A3zXLVx1aWkdDsoZThqbUmrs+Sda/Zjg+ys+m3DW9wP4G5DGs39n/AMTXHwo+L1nb6pG1rcJLsD+YI9xJ/vH+E19gSaOm1t8dfPf7TXw3jl0m38QWq+XcW0m1mjX7wNdOAx9SnWjGo7xMczy2lOk50laS/E/TLSbp7/S7e4ddrSRhjt96tcoteK/se+NJ/GnwH0O4upmmurTfaSO3X5TgZ/Cvalzt/vV942uh+dtW0BW+9/DTlztoVv7y/wDAqI/uikSOX7lC78UK3y/NQlACK3JyvNFP3UUrICFlCN8tNZgzfdo3fvPl+9QzfMvy1VgD+L5aduDfe+Wm8bvlqRutUB+UP7WmuP46/aQ1re26K0nFpGq/3U4rrNNjSK1hRflVVAFcj8StP2fHDxRK3/QUm5/4FXcWah442/2a+LzJ+0q2PtcmSp03LudBoajctelaSyPGu75flrzvQVXzFVW+Y16VptvshXdXmRhyqx9NKqpGxDs/3q2LWOJ1/wBqsPdt+7/DWha3iRR73batHJzaJCjU5dWTXFqjq3y1xvxA8Ox694ZvrR1+Vo+K6C+8daJZbUlvo42Zto3Niprry7+xkdPmUrxtrKdKVPcl1o1PdTMH/gn/AHUmkaf4w8OTt88Fyl1Gvsw2nH5V9dKwda+Pf2Y1fRvjhqlr82y6spGx/usDX2HxX3uDn7ShCTetj80xkFTrzitriq3y/NQuGWnKw203cP7u2uw4hyt8rbqauPmpyt8rbaFYN/D81ADcleMZ96KduFFGo9CqzDzKG+8v92pJFCyfMtCqlWIbtG7d/wCO07b+tDY8za1SbQlID80fj14bOl/tAa9b7dqy3f2gFeOHG6uf8eeID4X0Fmg+a4ddsa+9elftDaxL4g+NDXj6a1jsU28nc5TgFq8z8XaKNZkj3r+6j+YmvjcVKKr3buj7TA06nsHFb/8AAOH8K6x8Q7qTz7DT5bqIdWbFe5eA/itqkU0dh4h0mfT5+xkXhvxrze18VeKLexktfCtrbQyRYVWusb5PXaDgce9dZ468QanBoui2lxfQaheTQB7392oMEo6hWXg0SlKcOayt+J2UoeynyXk357H0FY3Ud/atPB821c14z8Vrzxhr0i2Gl30ejwbvmfne35V1Xwm8SH+x/Klb59vDNXK+MvD6eI9avre6vruzgmjKxTQ8eWxHB464ri9q00oOzZ6vsueLcle3Q4/S/wBl/VdUaO8n8SXNw4+ZtzHr7c19AfC2z1PSdNk0jVJGuGtuIrhs5kT3zXn/AML/AIb6v4S0X914mub68M5LeZu8jy/7u1yTu/2hXt2hxloVeVf3qrtJqas25crlzGUKK5eeMeV9jJ+HLWmg/HqO4uLhbW3WxmYs3RicDFfVFjfW9/axzwSLNA/zB16V8vzaPbr4gm1RdzXCQGJfRcnk19BfDex+x+CdNRmZt0e/Lc9TmvoMsxDlH2VtFr+J8vmuEjTXt+bVu1vkdMu3+Ghdv8VOXG3bQq1758uCqPm205f9qhVFCrsoAjwrcjpRT1jAJoouBF5fzMv3v9qmsoZv9qpGU7ty0NGGZWqwG7fm+anLijbTlUbqAPjX9rCzisviRvijVfOtkeX/AGn6Z/SvH7FYr1vKf7rV9JftjeEXddN16D+6beb045FfKOl3nlXC7f8AvmvjcfC1SXY+8y2tF04W7fijtpPCNpbx79q+1cXrGixRTNK3zeldpHqUktrGG+7trF8QRhbViteZLSNke/GLvqbHwvh828WLb8tenX3heKWT5l+bd/FXm/wn2PqGGbay17ZfSRpNGySKzbQxXvVOn7lzbnadkQ6Hp8VrH5RX6NXVSWscFn8rfNWfa2qSxq6/hU19IFs2VW/hohG62Oaq7O5zbXQ/tq3TazM7bSPbvX1FpcKW+m28abVVY0wv4V81+F7UalrUcDLu82QKPXrX09HCIo1Vfuhdv5V9BlUGozl3sfJZ1VTUIeo7j+KmqopzL8tNVRtr6FI+UBVG2nKo3U5V3rQq/wB2kBE2M0U8dOetFGoEbR/vN38LU5sblqNfvfK1O/2WqtQBlPmf7NO2jdRt+anbd7bWpgcX8XPh7J8RvCc2kxXS2spkDxySLkZHqBX52+KvDd34N8UX2l3Xy3FtKYm9Gwa/Uho6+N/21PBdvpesaf4hg+WW/UxTJ/tpjB/KvGx9Dmjzrc9jA4l02qb26ep5Do9wLiFVb+GtDWls5bNov4tvNcb4f1I7vK3fM1XPEV5/Z1u1zK0rL2Crk18tJOLPuqFZzjpuN8D+H7m18RNeRXk6p3RujV7loqq90t1Ku6Xbt3e1eA+E/HFy15ut9PkkiX727g16tpfibW7pd1vpsXlN90SZzWuy1O32VSSuup7BpMw27f4e1O1bH2dlWub0O8vFVftm1Xb+70qbWtUSKFnlbaiKWYr1wK0ikkeVXlKLseufAvQwmn3moywq2+QJE7L6dcV6ssdc38M77SL/AME6TcaJN9o02SINFL/E2euffNdRt+X/AGq+uw9L2dKKPz7EVHVqybI/L+XaaasYqRVO2jy/lroOYbt+9uoVfm+WnKp20RqaAIwvFFPVXyfmooHoVNv8P3dtOZXpu75qGYq3ytQIc0e+T/aqTaU/2qo3WoRWqtLPMsKIu5nZsBR9TXg/xU/bK8F/DxpLeyuP7ev0zlLVh5an3b/CiUlBc0nZFRUpu0Vdnt3ijxVpnhLSZtR1a+jsbWFfmlmbA+lfnb8UPihqnx18TeJNXRm/sHTWjtbOLsoYnn6nGa8x+On7UXiD4w6w0t5J9l06H5beyh+4vufU16Z+yPZ23iDwDr1rcL5iz3e2X6GMYNeTWq/Wb06f9M9GlBYe1SoeVW+sS6XebHbaw6Guoj8TDWWjV2Vl6YrR+KHwpudBvJIGjZl5aGftIteXKt3o1wrMrYRq+elBX5Z7n09Kq4WlB6M958M6KIl82L5Wbr8tepeH4zbw7XZmrxnwD40t5bdUnk2v/tV6JpvjCNPlWTd83FKNNKyPVdeTV7naXl0Ldd33cU7SdHfxa32N1bbMrpu9sHJrFtbefWbiN5Nyo38Ne2eCfDqeHvCupeILr93FDaSNE3TgKctXRTpe1morbr6Hl163soOcnq9j4/8Agz8dvEPwl229vcNcafDKVksJOUYA4OPQ19ZeDf2zPAXiBlttSupdBumxj7Yv7ts+jLX58zSb5JJfus8hb5W9STWLrjb7VmRvnT5v90e1Z0MxrYeXJ8Ufy+ZjWy+liI8+0j9jtH8Qaf4h09brTb6C+t3+ZZbeQOPzFaC/Ov8Adr8Xvhv8bvE/w51rzdG1i5tdjbiisSknsV6Gvtf4V/t7QX6x23ivT/Lf7v2mz/qpr6SnjqU/i91+f+Z87Uy+rDWHvLyPspVO2mxqX3K1cn4N+K3hrxzbq+kaxBcSH/ljuxIv/ATzXXRzb1au+/Mro85xcXZ7iRqcmil2hud1FMkwdQ1yz05pGurhYURdzSycIoHqTxXh/wASv2wvBnguGZdOuv7avRnCQ8Jn3aviv4oftKeLPihNI1/efZ7JW/d2lvkR4+nf8a8rupjfx7mZml7hmry6uOUdIK/mepTwTlrUZ6Z8ZP2pPF/xLuLhJb6Sz09vljtbVtiY9/Wvn++1S4urra8jSNt3GumurP8Ad/Mvyj+9XN2MKXFxdXDL+7Vti15Uq0ptyk7nq+xjBKMNP+AZM0hSTHr2r6m/Yh1oxalr2lu3+tjjmVfoSK+X9QhCyblr2r9k/VP7L+Jmnru+W5je3P4jI/UVvh5qFSLZwVoSnGSXQ+/JPD+n+L7NtN1KPcrf6t+6n1BrwX4rfs96h4SkaVoftGnSN+6vI1+Tnsf7pr6EVXg8udflZa9Q8O3Ft4g0NrW8hiuInXbJHIuQ1ericFDERutJHDhcbPDOz1i+h+c/h/4Yzy6ht3MqrXtXhX4ex2Sq0q7m9Wr0T4reA/DfgPULOez1D7C91If9GkUuIwOScjkLXK6P8UPDmjeJLeyv47nVkLfMLePYir13Etgt/u18nOCp1fZVJpPzZ93QU61D2tKm2rN6J9D1L4b/AA1/teRby8jaPTU+6Onmn/4mrn7VXiQ+EvgvqkUG2N7xRaRqvG0N1/8AHa9U0HWtP1vR7e60uaKaydf3Zh6Y9K+Q/wBvjxkVXRdBWT5N3myJ/eNfTOnHDYaTjvb7z5B1amKxUVPvt2PklmG1fm8xf73aqt9GfLk2r8jLtPQjFTbkeP5vl/2ay9WkKQtsb5du75f4q+IVubQ+16HnMm+DWmRm2yIxWuo024li/iZttYOsQ+bMt+v3/uS/0NbWn/6lWWvRqu8EzgoK03FnbeH/ABpf6TIr29xPC4+75bYKn6ivePh/+2R4w8JNGt5dLrlhx+6uuXUezda+W5Jj5aqrfN3ap7O6Ksq/7X8VY0a9WjrCVvyNquHo1lacT9OfAv7Yng7xJZ+Zf+Zo90Fy0Uvzq3P8Ld//AK9Ffm9DdSRAqG+XqPmor0lm9bsjy3lFK+7OYX97GtNWYIyhfvU23m+VW+8tTKoXd92suaxqoLcr69fG1s2f+I/KKo2tqbXSY1b7x+Y/U1V8QXG3ULX7Qu2zVtxK9M+9bF9cR/ZY9u3bt4K9GzRO8YxVtyadpVJN9FY5fUMuzbl+7XTfDHWH0PxFp93E217edJc/7pBrBa3dtzN95um6k0+4+y6lGjf3qpS7dDFxSmm9mfrrYyQappNnewMskF3EksZX+IMM1HqHjaD4baDqGr3XzQW8e4RL1kc/dUfU1wf7NPio+I/hLpKP80ttmIfgelcz8Urq78VeLre1dvs+g2DfLtb/AF8vdj7DoK+ypSU4RmuqPk6kHTqSg+jPnHVPih4h8f8AjjUNR1vdcXk8pzEudkSDgKo9hXfaLZ29np8mqKu5lXeHXBGB1A7V5reMmjfFjXElban2n5dv8RIBxXq2i+GX8X+JNL8PWt5LGl18023gLEvLY7V+NZjSnWzH2cVecnZbWfqf0Nl1SnQyqFRu1OMbve/nbyOs/Zz+MGt6D4m1C9vI5bXwhcsElhkywWToJV/9mrzv9rbxdH4r+LzJBJ51vbRbhtbhgen6CvctS0mytbqHS7K3WHTrBfKVV6MR1Jr478cahFe/EjxFPF8sSTvbxD+6FG2v0PF0/qWAhQbvbQ/JKVb6/mU8Qo2T/pGTdXB270+8O3bFZepX3nrJ5X3fukf3a0LzHk7G+bPQrXNyTFY5k3eXLIpVX718tTSerPo6krGBeXD+ZJZwfM7t++fqFA6Ct/S/3Uexvu7az7Gxjg+V12yf3v61cjuPKZdjLuHTdXdUakrJHn0o8j5pbsuTSFP7zN/6DUliyN0+ZRVFpi21d3ytmrmntv3bV6dl9q5mly2O6Lu9DZiXMYO7b7baKs7A0SjG0rwB7UVyuxscDpN0NrJu+XvurTaRV+7938+tYVj/AOPHrWov3tu7p+denLc8qCuhL6OK8tWiddyvXKWt9LpepfYNzXFqzfuwvWOtrWNQFrGqRr+9P3UWnaDo4tY5Li4bddP8xbbkL9K3jPki7nLVg51Fy7rdjrpdqq27azfw9sVz00m2++b73SunvFR1+9/+uuT1Rj52/wDiZv4aKXvEYhaJo/QD9gvxJHqmj61oMrfvbfF1D67GG1v6V6Z42t4l1iaJV2ovy18g/sU+Mv8AhHPi5o++bbBe5spN3T5xx/48BX0x8fPEyeHLXxI27bOkZii/334GPzr6fB1lHCty+zf/ADPCxWHlUxUIx+1b/I+Z9P8AserfFLWLpf8ASLL7TIw3ZO4DjNeyfC3xtYeHPiZb/vGk+3wSWsTzNnyXP3Qv90fLXifwjhP/AAkU0r/NAMMjRtw3sfVTnmtLxdNceGdUa68vycSJcQMvXKtkfSvzCjiVHNI1m+uq6LU/cp4JVMrlhe0dHfV6fofUmtahHpdrfXDN8kEUk0jt/sgmvhPS7g3sM15Ovz3M7yhvdjmvqL4qeMorj4L6tq9rJ/x/2UaxN/10wP618y2MMcWm26t95Vr7nO6l+SK9T8myelaUnLcNSZ1hVW27tvO3pxXPx3UU6s3mLu5XC88iuivv9XHuX5tv8PpXJ6tYxpN9ot28mXui9G/D1r5yk4tWPoKvMncuQyNdTbGb5Ofn/u1ixzebI21vMTdtz/eFWdQuja2PkRN/pVwv7z/ZT/69ZtrJ5Ua7fl9a7IRW/Q8+pN81jTW42LtbtW7pLH+H5s/MNvWucjZJdrL97uP71dN4fsftFwu38ulZVbRidNG7kdLp9uNjearZ4/iorN1/xTa+Hoo1aRt7HH4c0Vwe8ztc4xdrnnWn3Qnb+6z1teXsX5v8iuL8J6h/pGx91doqhvmVd3pXq1o8srdDxsJUVWncx9es5YJI7+3/AHksPzEbfvDuK1LHUBqVms8TLsZdxX+6aJvnZnZflK1gxzf8I1q235vsFy3/AHy9Uv3kbdVsVNeynzL4Xv8A5mxcNtjVf4i232+tc1rUfzMu7pXT3EgdWbb8rfd3VzutR/u1Zvur+VVTdnuYYiPumt4D1p9G1a1uopPLnglSWPb6qQR/KvqL9pDxkPGU2m3lhJutdTWO7LL7KM/+PGvj/RZvKvF+bp2r2DQdam1S60myfay28RWLzmwjZOSDirr15UaFSEXZyS/M7cpw8cRiqU5K/Ldtd1b/ADPQfh3YiW3ma33LKM4Ma/IuBzk9uOlM+ME32fQ9k7KssUfzOq5LdBz+grW8HwweHLeZ1ZmidunPzY6Zrlf2gLiD7RC1vtjWWPcVVs7h2J9yOor87oWq4lSWytfzd+h+v137KlJd07abaJWMXVPGx1L4C+GdJ8xmuP7QNvIn+xHlhn/vpayVUp5aM38P3a8/03Unl1SGz8z/AEWGUzKn+0QAf5V3FnNvmXcvy7uFr7vHVXW5H5I/JcJSVJzS/mf5k19Mdu0t93+VcnNInnTTyt+6h+Y+tb2tSfLtTdy38Nc5qX79Vt1+4nzSbf4n9/pXNRWhpiGzO3SXk0l0/wArFuU9uwFLuD7lb5dzbvmqBpBErKvy1X84tNXopfceO5W33NjT1e4mVlb5WXdXoFns07SZrhtv3eW7LXF+G7ffMu35m7Hb61u+OMNp9rYIzKksn75v9lRkiuGqlKaitj06TdOm5LcpaLZnxJeT6jcYaPHlwKegTP8APiioBfy7Y7fT4pHREySvyjHQcUU2n2EorqebeH2K33BP3q9IjY+Wv+7RRXbifiR5WWfw5DCoaZgelUdfgSaycONw2bhnsfaiiuen8SPTr/Ayr4Qme90wRzMXCHaCepHvVfXOJCg4ULwBRRW6/iSOGX+7R9DGtWPnx17D8PlDyqW+Yxx/LntRRXn5v/uzPe4V/wB9j8z3HwzELzQ1ilJaPyjLs4xvEmA31xx9K8U+MFzJ/brx7vkXCgex60UV8thf98p+n6H6Bi2/qeI9X+aPP/D9pH/bFwecqq459etdXbsfK3/xUUV9VW6fI/OaPxT9SO7UCKZ+rRxblJ7HFZjwLDbDYSCepzzRRVU9kKpuzmdUlY3BGcA9cVStSWmjyTRRXo/ZPAfx/M7LTbl7O182PG8vtyRnA9qn8aW62txo6As/mK7O0hyWPuaKK4vtL5nq/wDLt/IzReSxKqq2FA6UUUVbMz//2Q=="/>
  <p:tag name="MMPROD_39343LOGO"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ZmFsc2UiLz4NCgkJPHVpc2hvdyBuYW1lPSJzZWFyY2giIHZhbHVlPSJ0cnVlIi8+DQoJCTx1aXNob3cgbmFtZT0icXVpeiIgdmFsdWU9ImZhbHNlIi8+DQoJCTx1aXNob3cgbmFtZT0iYXR0YWNobWVudHMiIHZhbHVlPSJ0cnVlIi8+DQoJCTx1aXNob3cgbmFtZT0idXRpbHMiIHZhbHVlPSJ0cnVlIi8+DQoJCTx1aXNob3cgbmFtZT0idm9sdW1lIiB2YWx1ZT0idHJ1ZSIvPg0KCQk8dWlzaG93IG5hbWU9InBsYXliYXIiIHZhbHVlPSJ0cnVlIi8+DQoJCTx1aXNob3cgbmFtZT0idGFsa2luZ2hlYWQiIHZhbHVlPSJ0cnVlIi8+DQoJCTx1aXNob3cgbmFtZT0ic2lkZWJhcm9ucmlnaHQiIHZhbHVlPSJ0cnVlIi8+DQoJCTx1aXNob3cgbmFtZT0idmlld2NoYW5nZSIgdmFsdWU9InRydWUiLz4NCgkJPHVpc2hvdyBuYW1lPSJhbHdheXNTY3J1bmNoIiB2YWx1ZT0iZmFsc2UiLz4NCgkJPHVpc2hvdyBuYW1lPSJpbml0aWFsZGlzcGxheW1vZGVpc25vcm1hbCIgdmFsdWU9InRydWUiLz4NCgkJPHVpcmVwbGFjZSBuYW1lPSJsb2dvIiB2YWx1ZT0iIi8+DQoJCTx1aXJlcGxhY2UgbmFtZT0iYmdpbWFnZSIgdmFsdWU9IiIvPg0KCQk8dWlyZXBsYWNlIG5hbWU9ImluaXRpYWx0YWIiIHZhbHVlPSJvdXRsaW5lIi8+DQoJPC9sYXlvdXQ+DQoJ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DQoJCTx1aXRleHQgbmFtZT0iUVVJWlBPRF9RVUlaX1BBU1NTQ09SRSIgdmFsdWU9IlBhc3NpbmcgU2NvcmU6Ii8+DQoJCTx1aXRleHQgbmFtZT0iUVVJWlBPRF9RVUlaX01BWFNDT1JFIiB2YWx1ZT0iTWF4IFNjb3JlOiIvPg0KCQk8dWl0ZXh0IG5hbWU9IlFVSVpQT0RfUVVFU0FUTVBUX1NUUiIgdmFsdWU9IkF0dGVtcHQ6ICVuIG9mICV0Ii8+DQoJCTx1aXRleHQgbmFtZT0iUVVJWlBPRF9RVUVTVFlQRV9TVFIiIHZhbHVlPSJUeXBlOiAlcyIvPg0KCQk8dWl0ZXh0IG5hbWU9IlFVSVpQT0RfUVVFU1RZUEVfR1JEIiB2YWx1ZT0iR3JhZGVkIi8+DQoJCTx1aXRleHQgbmFtZT0iUVVJWlBPRF9RVUVTVFlQRV9TVlkiIHZhbHVlPSJTdXJ2ZXkiLz4NCgkJPHVpdGV4dCBuYW1lPSJRVUlaUE9EX1FVSVpBVE1QVF9JTkYiIHZhbHVlPSJJbmZpbml0ZSIvPg0KCQk8dWl0ZXh0IG5hbWU9IlFVSVpQT0RfUVVFU0FUTVBUX0lORiIgdmFsdWU9IkluZmluaXRlIi8+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DQoJCTx1aXRleHQgbmFtZT0iU0NSVUJCQVJTVEFUVVNfTk9BVURJTyIgdmFsdWU9IktlaW4gQXVkaW8iLz4NCgkJPHVpdGV4dCBuYW1lPSJTQ1JVQkJBUlNUQVRVU19WSURQTEFZSU5HIiB2YWx1ZT0iVmlkZW8gd2lyZCBhYmdlc3BpZWx0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1xdWl6IHBvZCBhbmQgbWVzc2FnZSBib3ggdGV4dHMtLT4NCgkJPHVpdGV4dCBuYW1lPSJRVUlaUE9EX1FVSVpfQVRURU1QVCIgdmFsdWU9IlF1aXp2ZXJzdWNoOiIvPg0KCQk8dWl0ZXh0IG5hbWU9IlFVSVpQT0RfUVVJWl9BVFRFTVBUX1ZBTFVFIiB2YWx1ZT0iJW4gdm9uICV0Ii8+DQoJCTx1aXRleHQgbmFtZT0iUVVJWlBPRF9RVUlaX1NDT1JFIiB2YWx1ZT0iRXJyZWljaHQ6Ii8+DQoJCTx1aXRleHQgbmFtZT0iUVVJWlBPRF9RVUlaX1BBU1NTQ09SRSIgdmFsdWU9Ik1pbmRlc3RwdW5rdHphaGw6Ii8+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JiN4QTsmI3hBO1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Db21tZW50YWlyZXMgZGVzIGRpYXBvc2l0aXZlcyIvPg0KCQk8IS0tcXVpeiBwb2QgYW5kIG1lc3NhZ2UgYm94IHRleHRzLS0+DQoJCTx1aXRleHQgbmFtZT0iUVVJWlBPRF9RVUlaX0FUVEVNUFQiIHZhbHVlPSJUZW50YXRpdmUgZGUgcXVlc3Rpb25uYWlyZSA6Ii8+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JiN4QTsmI3hBO1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WSURQTEFZSU5HIiB2YWx1ZT0i44OT44OH44Kq5YaN55Sf5Lit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1FVSVoiIHZhbHVlPSLjgq/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5qSc57Si44GZ44KL44OG44Kt44K544O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cXVpeiBwb2QgYW5kIG1lc3NhZ2UgYm94IHRleHRzLS0+DQoJCTx1aXRleHQgbmFtZT0iUVVJWlBPRF9RVUlaX0FUVEVNUFQiIHZhbHVlPSLjgq/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DQoJCTx1aXRleHQgbmFtZT0iUVVJWlBPRF9RVUVTVFlQRV9TVFIiIHZhbHVlPSLjgr/jgqTjg5cgOiAlcyIvPg0KCQk8dWl0ZXh0IG5hbWU9IlFVSVpQT0RfUVVFU1RZUEVfR1JEIiB2YWx1ZT0i6KmV5L6hIi8+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OBhCIvPg0KCQk8dWl0ZXh0IG5hbWU9IldBUk5JTkdNU0dfTk9TVFJJTkciIHZhbHVlPSLjgYTjgYTjgYgiLz4NCgkJPHVpdGV4dCBuYW1lPSJXQVJOSU5HTVNHX1RJVExFU1RSSU5HIiB2YWx1ZT0i44Kv44Kk44K644Gu44OK44OT44Ky44O844K344On44Oz44Gr6Zai44GZ44KL6K2m5ZGKIi8+DQoJCTx1aXRleHQgbmFtZT0iV0FSTklOR01TR19NU0dTVFJJTkciIHZhbHVlPSLjgZPjga7jgq/jgqTjgrrjgavjga/jgIHjgb7jgaDop6PnrZTjgZfjgabjgYTjgarjgYTos6rllY/jgYzjgYLjgorjgb7jgZnjgIImI3hBOyYjeEE7IOOCr+OCpOOCuuOCkue1guS6huOBmeOCi+OBq+OBr+OAgeOAjOOBr+OBhOOAjeOCkuOCr+ODquODg+OCr+OBl+OBvuOBmeOAguOCr+OCpOOCuuOCkue2muihjOOBmeOCi+OBq+OBr+OAgeOAjOOBhOOBhOOBiOOAjeOCkuOCr+ODquODg+OCr+OBl+OBvuOBmeOAgiIvPg0KCQk8dWl0ZXh0IG5hbWU9IklORk9STUFUSU9OX0gyNjRfRkxBU0hQTEFZRVIiIHZhbHVlPSLjgYrkvb/jgYTjga7jgrPjg7Pjg5Tjg6Xjg7zjgr/jgavnj77lnKjjgqTjg7Pjgrnjg4jjg7zjg6vjgZXjgozjgabjgYTjgosgRmxhc2ggUGxheWVyIOOBruODkOODvOOCuOODp+ODs+OBr+OAgeOBk+OBruODk+ODh+OCquOCkuOCteODneODvOODiOOBl+OBpuOBhOOBvuOBm+OCk+OAguacgOaWsOOBriBGbGFzaCBQbGF5ZXIg44KS44OA44Km44Oz44Ot44O844OJ44GZ44KL44Gr44Gv44CB44OT44OH44Kq6aCY5Z+f44KS44Kv44Oq44OD44Kv44GX44Gm44GP44Gg44GV44GE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VklEUExBWUlORyIgdmFsdWU9Iuu5hOuUlOyYpCDsnqzsg50g7KSR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cXVpeiBwb2QgYW5kIG1lc3NhZ2UgYm94IHRleHRzLS0+DQoJCTx1aXRleHQgbmFtZT0iUVVJWlBPRF9RVUlaX0FUVEVNUFQiIHZhbHVlPSLtgLTspogg7Iuc64+EIO2an+yImDoiLz4NCgkJPHVpdGV4dCBuYW1lPSJRVUlaUE9EX1FVSVpfQVRURU1QVF9WQUxVRSIgdmFsdWU9IiVuLyV0Ii8+DQoJCTx1aXRleHQgbmFtZT0iUVVJWlBPRF9RVUlaX1NDT1JFIiB2YWx1ZT0i65Od7KCQOiIvPg0KCQk8dWl0ZXh0IG5hbWU9IlFVSVpQT0RfUVVJWl9QQVNTU0NPUkUiIHZhbHVlPSLthrXqs7wg7KCQ7IiYOiIvPg0KCQk8dWl0ZXh0IG5hbWU9IlFVSVpQT0RfUVVJWl9NQVhTQ09SRSIgdmFsdWU9Iuy1nOqzoCDsoJDsiJg6Ii8+DQoJCTx1aXRleHQgbmFtZT0iUVVJWlBPRF9RVUVTQVRNUFRfU1RSIiB2YWx1ZT0i7Iuc64+EIO2an+yImDogJW4vJXQiLz4NCgkJPHVpdGV4dCBuYW1lPSJRVUlaUE9EX1FVRVNUWVBFX1NUUiIgdmFsdWU9IuycoO2YlTogJXMiLz4NCgkJPHVpdGV4dCBuYW1lPSJRVUlaUE9EX1FVRVNUWVBFX0dSRCIgdmFsdWU9IuygkOyImCDrp6TquLDquLAg7JmE66OMIi8+DQoJCTx1aXRleHQgbmFtZT0iUVVJWlBPRF9RVUVTVFlQRV9TVlkiIHZhbHVlPSLshKTrrLgg7KGw7IKsIi8+DQoJCTx1aXRleHQgbmFtZT0iUVVJWlBPRF9RVUlaQVRNUFRfSU5GIiB2YWx1ZT0i66y07ZWcIi8+DQoJCTx1aXRleHQgbmFtZT0iUVVJWlBPRF9RVUVTQVRNUFRfSU5GIiB2YWx1ZT0i66y07ZWcIi8+DQoJCTx1aXRleHQgbmFtZT0iV0FSTklOR01TR19ZRVNTVFJJTkciIHZhbHVlPSLsmIgiLz4NCgkJPHVpdGV4dCBuYW1lPSJXQVJOSU5HTVNHX05PU1RSSU5HIiB2YWx1ZT0i7JWE64uI7JikIi8+DQoJCTx1aXRleHQgbmFtZT0iV0FSTklOR01TR19USVRMRVNUUklORyIgdmFsdWU9Iu2AtOymiCDrgrTruYTqsozsnbTshZgg6rK96rOgIi8+DQoJCTx1aXRleHQgbmFtZT0iV0FSTklOR01TR19NU0dTVFJJTkciIHZhbHVlPSLsnbQg7YC07KaI7JeQ7IScIOyLnOuPhO2VmOyngCDslYrsnYAg7KeI66y47J20IOyeiOyKteuLiOuLpC4mI3hBOyYjeEE77YC07KaI66W8IOyiheujjO2VmOugpOuptCBb7JiIXeulvCDtgbTrpq3tlZjqs6AsIO2AtOymiOulvCDqs4Tsho3tlZjroKTrqbQgW+yVhOuLiOyYpF3rpbwg7YG066at7ZWY7Iut7Iuc7JikLiIvPg0KCQk8dWl0ZXh0IG5hbWU9IklORk9STUFUSU9OX0gyNjRfRkxBU0hQTEFZRVIiIHZhbHVlPSLsi5zsiqTthZzsl5Ag7ISk7LmY65CY7Ja0IOyeiOuKlCDtmITsnqwg67KE7KCE7J2YIEZsYXNoIFBsYXllcuuKlCDsnbQg67mE65SU7Jik66W8IOyngOybkO2VmOyngCDslYrsirXri4jri6QuIOy1nOyLoCBGbGFzaCBQbGF5ZXLrpbwg64uk7Jq066Gc65Oc7ZWY66Ck66m0IOu5hOuUlOyYpCDsmIHsl63snYQg7YG066at7ZWY7Iut7Iuc7Jik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JPGxhbmd1YWdlIGlkPSJlcy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EZXRlbmlkYSIvPg0KCQk8dWl0ZXh0IG5hbWU9IlNDUlVCQkFSU1RBVFVTX1BMQVlJTkciIHZhbHVlPSJSZXByb2R1Y2llbmRvIi8+DQoJCTx1aXRleHQgbmFtZT0iU0NSVUJCQVJTVEFUVVNfTk9BVURJTyIgdmFsdWU9IlNpbiBzb25pZG8iLz4NCgkJPHVpdGV4dCBuYW1lPSJTQ1JVQkJBUlNUQVRVU19WSURQTEFZSU5HIiB2YWx1ZT0iVsOtZGVvIGVuIHJlcHJvZC4iLz4NCgkJPHVpdGV4dCBuYW1lPSJTQ1JVQkJBUlNUQVRVU19MT0FESU5HIiB2YWx1ZT0iQ2FyZ2FuZG8iLz4NCgkJPHVpdGV4dCBuYW1lPSJTQ1JVQkJBUlNUQVRVU19CVUZGRVJJTkciIHZhbHVlPSJBbG1hY2VuYW5kbyBlbiBiw7pmZXIiLz4NCgkJPHVpdGV4dCBuYW1lPSJTQ1JVQkJBUlNUQVRVU19RVUVTVElPTiIgdmFsdWU9IkNvbnRlc3RhciBwcmVndW50YSIvPg0KCQk8dWl0ZXh0IG5hbWU9IlNDUlVCQkFSU1RBVFVTX1JFVklFV1FVSVoiIHZhbHVlPSJSZXZpc2FuZG8gcHJ1ZWJhIi8+DQoJCTwhLS0gc3Vic3RpdHV0aW9uOiAlbSA9PSBtaW51dGVzIHJlbWFpbmluZyAtLT4NCgkJPCEtLSBzdWJzdGl0dXRpb246ICVzID09IHNlY29uZHMgcmVtYWluaW5nIC0tPg0KCQk8dWl0ZXh0IG5hbWU9IkVMQVBTRUQiIHZhbHVlPSIlbSBtaW51dG9zICVzIHNlZ3VuZG9zIHJlc3RhbnRlcyIvPg0KCQk8dWl0ZXh0IG5hbWU9Ik5PVEZPVU5EIiB2YWx1ZT0iTm8gc2UgaGEgZW5jb250cmFkbyBuYWRhIi8+DQoJCTx1aXRleHQgbmFtZT0iQVRUQUNITUVOVFMiIHZhbHVlPSJBcmNoaXZvcyBhZGp1bnRvcyIvPg0KCQk8IS0tIHN1YnN0aXR1dGlvbjogJXAgPT0gY3VycmVudCBzcGVha2VyJ3MgdGl0bGUgLS0+DQoJCTx1aXRleHQgbmFtZT0iQklPV0lOX1RJVExFIiB2YWx1ZT0iQmlvZ3JhZsOtYTogJXAiLz4NCgkJPHVpdGV4dCBuYW1lPSJCSU9CVE5fVElUTEUiIHZhbHVlPSJCaW9ncmFmw61hIi8+DQoJCTx1aXRleHQgbmFtZT0iRElWSURFUkJUTl9USVRMRSIgdmFsdWU9InwiLz4NCgkJPHVpdGV4dCBuYW1lPSJDT05UQUNUQlROX1RJVExFIiB2YWx1ZT0iQ29udGFjdG8iLz4NCgkJPHVpdGV4dCBuYW1lPSJUQUJfUVVJWiIgdmFsdWU9IlBydWViYSIvPg0KCQk8dWl0ZXh0IG5hbWU9IlRBQl9PVVRMSU5FIiB2YWx1ZT0iQ29udG9ybm8iLz4NCgkJPHVpdGV4dCBuYW1lPSJUQUJfVEhVTUIiIHZhbHVlPSJNaW5pYXQuIi8+DQoJCTx1aXRleHQgbmFtZT0iVEFCX05PVEVTIiB2YWx1ZT0iTm90YXMiLz4NCgkJPHVpdGV4dCBuYW1lPSJUQUJfU0VBUkNIIiB2YWx1ZT0iQnVzY2FyIi8+DQoJCTx1aXRleHQgbmFtZT0iU0xJREVfSEVBRElORyIgdmFsdWU9IlTDrXR1bG8gZGUgZGlhcG9zaXRpdmEiLz4NCgkJPHVpdGV4dCBuYW1lPSJEVVJBVElPTl9IRUFESU5HIiB2YWx1ZT0iRHVyYWMuIi8+DQoJCTx1aXRleHQgbmFtZT0iU0VBUkNIX0hFQURJTkciIHZhbHVlPSJCdXNjYXIgdGV4dG86Ii8+DQoJCTx1aXRleHQgbmFtZT0iVEhVTUJfSEVBRElORyIgdmFsdWU9IkRpYXBvc2l0aXZhIi8+DQoJCTx1aXRleHQgbmFtZT0iVEhVTUJfSU5GTyIgdmFsdWU9IkR1ci4vVMOtdC4gZGlhcC4iLz4NCgkJPHVpdGV4dCBuYW1lPSJBVFRBQ0hOQU1FX0hFQURJTkciIHZhbHVlPSJOb21icmUgZGUgYXJjaGl2byIvPg0KCQk8dWl0ZXh0IG5hbWU9IkFUVEFDSFNJWkVfSEVBRElORyIgdmFsdWU9IlRhbWHDsW8iLz4NCgkJPHVpdGV4dCBuYW1lPSJTTElERV9OT1RFUyIgdmFsdWU9Ik5vdGFzIGRlIGRpYXBvc2l0aXZhIi8+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DQoJCTx1aXRleHQgbmFtZT0iUVVJWlBPRF9RVUVTQVRNUFRfU1RSIiB2YWx1ZT0iSW50ZW50b3M6ICVuIGRlICV0Ii8+DQoJCTx1aXRleHQgbmFtZT0iUVVJWlBPRF9RVUVTVFlQRV9TVFIiIHZhbHVlPSJUaXBvOiAlcyIvPg0KCQk8dWl0ZXh0IG5hbWU9IlFVSVpQT0RfUVVFU1RZUEVfR1JEIiB2YWx1ZT0iQ29uIHB1bnR1YWNpw7NuIi8+DQoJCTx1aXRleHQgbmFtZT0iUVVJWlBPRF9RVUVTVFlQRV9TVlkiIHZhbHVlPSJFbmN1ZXN0YSIvPg0KCQk8dWl0ZXh0IG5hbWU9IlFVSVpQT0RfUVVJWkFUTVBUX0lORiIgdmFsdWU9IkluZmluaXRvIi8+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iYjeEE7JiN4QTt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6ICVwIi8+DQoJCTwhLS0gc3Vic3RpdHV0aW9uOiAlcCA9PSBwcmVzZW50YXRpb24gdGl0bGUgLS0+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whLS1xdWl6IHBvZCBhbmQgbWVzc2FnZSBib3ggdGV4dHMtLT4NCgkJPHVpdGV4dCBuYW1lPSJRVUlaUE9EX1FVSVpfQVRURU1QVCIgdmFsdWU9IlRlbnRhdGl2YSBubyBxdWVzdGlvbsOhcmlvOiIvPg0KCQk8dWl0ZXh0IG5hbWU9IlFVSVpQT0RfUVVJWl9BVFRFTVBUX1ZBTFVFIiB2YWx1ZT0iJW4gZGUgJXQiLz4NCgkJPHVpdGV4dCBuYW1lPSJRVUlaUE9EX1FVSVpfU0NPUkUiIHZhbHVlPSJQb250dWHDp8OjbzoiLz4NCgkJPHVpdGV4dCBuYW1lPSJRVUlaUE9EX1FVSVpfUEFTU1NDT1JFIiB2YWx1ZT0iUG9udHVhw6fDo28gZGUgYXByb3Zhw6fDo286Ii8+DQoJCTx1aXRleHQgbmFtZT0iUVVJWlBPRF9RVUlaX01BWFNDT1JFIiB2YWx1ZT0iUG9udHVhw6fDo28gbcOheGltYToiLz4NCgkJPHVpdGV4dCBuYW1lPSJRVUlaUE9EX1FVRVNBVE1QVF9TVFIiIHZhbHVlPSJUZW50YXRpdmE6ICVuIGRlICV0Ii8+DQoJCTx1aXRleHQgbmFtZT0iUVVJWlBPRF9RVUVTVFlQRV9TVFIiIHZhbHVlPSJUaXBvOiAlcyIvPg0KCQk8dWl0ZXh0IG5hbWU9IlFVSVpQT0RfUVVFU1RZUEVfR1JEIiB2YWx1ZT0iQ2xhc3NpZmljYXTDs3JpYSIvPg0KCQk8dWl0ZXh0IG5hbWU9IlFVSVpQT0RfUVVFU1RZUEVfU1ZZIiB2YWx1ZT0iUGVzcXVpc2EiLz4NCgkJPHVpdGV4dCBuYW1lPSJRVUlaUE9EX1FVSVpBVE1QVF9JTkYiIHZhbHVlPSJJbmZpbml0byIvPg0KCQk8dWl0ZXh0IG5hbWU9IlFVSVpQT0RfUVVFU0FUTVBUX0lORiIgdmFsdWU9IkluZmluaXRvIi8+DQoJCTx1aXRleHQgbmFtZT0iV0FSTklOR01TR19ZRVNTVFJJTkciIHZhbHVlPSJTaW0iLz4NCgkJPHVpdGV4dCBuYW1lPSJXQVJOSU5HTVNHX05PU1RSSU5HIiB2YWx1ZT0iTsOjbyIvPg0KCQk8dWl0ZXh0IG5hbWU9IldBUk5JTkdNU0dfVElUTEVTVFJJTkciIHZhbHVlPSJBbGVydGEgZGUgbmF2ZWdhw6fDo28gZG8gcXVlc3Rpb27DoXJpbyIvPg0KCQk8dWl0ZXh0IG5hbWU9IldBUk5JTkdNU0dfTVNHU1RSSU5HIiB2YWx1ZT0iRXhpc3RlbSBwZXJndW50YXMgcXVlIG7Do28gZm9yYW0gcmVzcG9uZGlkYXMgbmVzdGUgcXVlc3Rpb27DoXJpby4mI3hBOyYjeEE7Q2xpcXVlIGVtIFNpbSBwYXJhIHNhaXIgZG8gcXVlc3Rpb27DoXJpbyBvdSBlbSBOw6NvIHNlIHF1aXNlciBjb250aW51YXIuIi8+DQoJCTx1aXRleHQgbmFtZT0iSU5GT1JNQVRJT05fSDI2NF9GTEFTSFBMQVlFUiIgdmFsdWU9IkEgdmVyc8OjbyBhdHVhbCBkbyBGbGFzaCBQbGF5ZXIgaW5zdGFsYWRhIG5vIGNvbXB1dGFkb3IgbsOjbyBvZmVyZWNlIHN1cG9ydGUgYSBlc3NlIHbDrWRlby4gQ2xpcXVlIG5hIMOhcmVhIGRvIHbDrWRlbyBwYXJhIGJhaXhhciBhIHZlcnPDo28gbWFpcyByZWNlbnRlIGRv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DQoJCTx1aXRleHQgbmFtZT0iRE9DV1JBUF9QUk9NUFQiIHZhbHVlPSJDbGlxdWUgcGFyYSBiYWl4YXI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DQoJCTx1aXRleHQgbmFtZT0iU0NSVUJCQVJTVEFUVVNfUkVWSUVXUVVJWiIgdmFsdWU9IlJldmlzaW9uZSBkZWwgcXVpeiIvPg0KCQk8IS0tIHN1YnN0aXR1dGlvbjogJW0gPT0gbWludXRlcyByZW1haW5pbmcgLS0+DQoJCTwhLS0gc3Vic3RpdHV0aW9uOiAlcyA9PSBzZWNvbmRzIHJlbWFpbmluZyAtLT4NCgkJPHVpdGV4dCBuYW1lPSJFTEFQU0VEIiB2YWx1ZT0iJW0gTWludXRpICVzIFNlY29uZGkgcmltYW5lbnRpIi8+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DQoJCTx1aXRleHQgbmFtZT0iVEFCX1RIVU1CIiB2YWx1ZT0iTWluaWF0dXJlIi8+DQoJCTx1aXRleHQgbmFtZT0iVEFCX05PVEVTIiB2YWx1ZT0iTm90ZSIvPg0KCQk8dWl0ZXh0IG5hbWU9IlRBQl9TRUFSQ0giIHZhbHVlPSJDZXJjYSIvPg0KCQk8dWl0ZXh0IG5hbWU9IlNMSURFX0hFQURJTkciIHZhbHVlPSJUaXRvbG8gZGlhcG9zaXRpdmEiLz4NCgkJPHVpdGV4dCBuYW1lPSJEVVJBVElPTl9IRUFESU5HIiB2YWx1ZT0iRHVyYXRhIi8+DQoJCTx1aXRleHQgbmFtZT0iU0VBUkNIX0hFQURJTkciIHZhbHVlPSJDZXJjYSB0ZXN0bzoiLz4NCgkJPHVpdGV4dCBuYW1lPSJUSFVNQl9IRUFESU5HIiB2YWx1ZT0iRGlhcG9zaXRpdmEiLz4NCgkJPHVpdGV4dCBuYW1lPSJUSFVNQl9JTkZPIiB2YWx1ZT0iVGl0b2xvL1RlbXBvIi8+DQoJCTx1aXRleHQgbmFtZT0iQVRUQUNITkFNRV9IRUFESU5HIiB2YWx1ZT0iTm9tZSBmaWxlIi8+DQoJCTx1aXRleHQgbmFtZT0iQVRUQUNIU0laRV9IRUFESU5HIiB2YWx1ZT0iRGltZW5zaW9uZSIvPg0KCQk8dWl0ZXh0IG5hbWU9IlNMSURFX05PVEVTIiB2YWx1ZT0iTm90ZSBkaWFwb3NpdGl2YSIvPg0KCQk8IS0tcXVpeiBwb2QgYW5kIG1lc3NhZ2UgYm94IHRleHRzLS0+DQoJCTx1aXRleHQgbmFtZT0iUVVJWlBPRF9RVUlaX0FUVEVNUFQiIHZhbHVlPSJUZW50YXRpdm8gcXVpejoiLz4NCgkJPHVpdGV4dCBuYW1lPSJRVUlaUE9EX1FVSVpfQVRURU1QVF9WQUxVRSIgdmFsdWU9IiVuIGRpICV0Ii8+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DQoJCTx1aXRleHQgbmFtZT0iUVVJWlBPRF9RVUVTVFlQRV9HUkQiIHZhbHVlPSJDb24gdmFsdXRhemlvbmUiLz4NCgkJPHVpdGV4dCBuYW1lPSJRVUlaUE9EX1FVRVNUWVBFX1NWWSIgdmFsdWU9IkluZGFnaW5lIi8+DQoJCTx1aXRleHQgbmFtZT0iUVVJWlBPRF9RVUlaQVRNUFRfSU5GIiB2YWx1ZT0iSW5maW5pdGkiLz4NCgkJPHVpdGV4dCBuYW1lPSJRVUlaUE9EX1FVRVNBVE1QVF9JTkYiIHZhbHVlPSJJbmZpbml0aSIvPg0KCQk8dWl0ZXh0IG5hbWU9IldBUk5JTkdNU0dfWUVTU1RSSU5HIiB2YWx1ZT0iU8OsIi8+DQoJCTx1aXRleHQgbmFtZT0iV0FSTklOR01TR19OT1NUUklORyIgdmFsdWU9Ik5vIi8+DQoJCTx1aXRleHQgbmFtZT0iV0FSTklOR01TR19USVRMRVNUUklORyIgdmFsdWU9IkF2dmVydGVuemEgbmF2aWdhemlvbmUgcXVpeiIvPg0KCQk8dWl0ZXh0IG5hbWU9IldBUk5JTkdNU0dfTVNHU1RSSU5HIiB2YWx1ZT0iT2Njb3JyZSBhbmNvcmEgcmlzcG9uZGVyZSBhZCBhbGN1bmUgZG9tYW5kZSBkZWwgcXVpei4mI3hBOyYjeEE7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ICVuIi8+DQoJCTwhLS0gc3Vic3RpdHV0aW9uOiAlbiA9PSBzbGlkZSBudW1iZXIgLS0+DQoJCTwhLS0gc3Vic3RpdHV0aW9uOiAldCA9PSB0b3RhbCBzbGlkZSBjb3VudCAtLT4NCgkJPHVpdGV4dCBuYW1lPSJTQ1JVQkJBUlNUQVRVU19TTElERUlORk8iIHZhbHVlPSJEaWEgJW4gLyAldCB8ICIvPg0KCQk8dWl0ZXh0IG5hbWU9IlNDUlVCQkFSU1RBVFVTX1NUT1BQRUQiIHZhbHVlPSJHZXN0b3B0Ii8+DQoJCTx1aXRleHQgbmFtZT0iU0NSVUJCQVJTVEFUVVNfUExBWUlORyIgdmFsdWU9IkFmc3BlbGVuIi8+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DQoJCTx1aXRleHQgbmFtZT0iU0NSVUJCQVJTVEFUVVNfUkVWSUVXUVVJWiIgdmFsdWU9IlF1aXogY29udHJvbGVyZW4iLz4NCgkJPCEtLSBzdWJzdGl0dXRpb246ICVtID09IG1pbnV0ZXMgcmVtYWluaW5nIC0tPg0KCQk8IS0tIHN1YnN0aXR1dGlvbjogJXMgPT0gc2Vjb25kcyByZW1haW5pbmcgLS0+DQoJCTx1aXRleHQgbmFtZT0iRUxBUFNFRCIgdmFsdWU9IkVyIHJlc3RlcmVuICVtIG1pbnV0ZW4gJXMgc2Vjb25kZW4iLz4NCgkJPHVpdGV4dCBuYW1lPSJOT1RGT1VORCIgdmFsdWU9Ik5pZXRzIGdldm9uZGVuIi8+DQoJCTx1aXRleHQgbmFtZT0iQVRUQUNITUVOVFMiIHZhbHVlPSJCaWpsYWdlbiIvPg0KCQk8IS0tIHN1YnN0aXR1dGlvbjogJXAgPT0gY3VycmVudCBzcGVha2VyJ3MgdGl0bGUgLS0+DQoJCTx1aXRleHQgbmFtZT0iQklPV0lOX1RJVExFIiB2YWx1ZT0iQmlvZ3JhZmllOiAlcCIvPg0KCQk8dWl0ZXh0IG5hbWU9IkJJT0JUTl9USVRMRSIgdmFsdWU9IkJpb2dyYWZpZSIvPg0KCQk8dWl0ZXh0IG5hbWU9IkRJVklERVJCVE5fVElUTEUiIHZhbHVlPSJ8Ii8+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DQoJCTx1aXRleHQgbmFtZT0iVEFCX1NFQVJDSCIgdmFsdWU9IlpvZWtlbiIvPg0KCQk8dWl0ZXh0IG5hbWU9IlNMSURFX0hFQURJTkciIHZhbHVlPSJUaXRlbCB2YW4gZGlhIi8+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DQoJCTx1aXRleHQgbmFtZT0iQVRUQUNITkFNRV9IRUFESU5HIiB2YWx1ZT0iQmVzdGFuZHNuYWFtIi8+DQoJCTx1aXRleHQgbmFtZT0iQVRUQUNIU0laRV9IRUFESU5HIiB2YWx1ZT0iR3Jvb3R0ZSIvPg0KCQk8dWl0ZXh0IG5hbWU9IlNMSURFX05PVEVTIiB2YWx1ZT0iRGlhbm90aXRpZXM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mI3hBOyYjeEE7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CEtLXF1aXogcG9kIGFuZCBtZXNzYWdlIGJveCB0ZXh0cy0tPg0KCQk8dWl0ZXh0IG5hbWU9IlFVSVpQT0RfUVVJWl9BVFRFTVBUIiB2YWx1ZT0i5rWL6aqM5bCd6K+V5qyh5pWwOiIvPg0KCQk8dWl0ZXh0IG5hbWU9IlFVSVpQT0RfUVVJWl9BVFRFTVBUX1ZBTFVFIiB2YWx1ZT0i56ysICVuIOasoe+8jOWFsSAldCDmrKEiLz4NCgkJPHVpdGV4dCBuYW1lPSJRVUlaUE9EX1FVSVpfU0NPUkUiIHZhbHVlPSLlvpfliIY6Ii8+DQoJCTx1aXRleHQgbmFtZT0iUVVJWlBPRF9RVUlaX1BBU1NTQ09SRSIgdmFsdWU9IuWPiuagvOWIhuaVsDoiLz4NCgkJPHVpdGV4dCBuYW1lPSJRVUlaUE9EX1FVSVpfTUFYU0NPUkUiIHZhbHVlPSLmnIDpq5jliIbmlbA6Ii8+DQoJCTx1aXRleHQgbmFtZT0iUVVJWlBPRF9RVUVTQVRNUFRfU1RSIiB2YWx1ZT0i5bCd6K+V5qyh5pWwOiDnrKwgJW4g5qyh77yM5YWxICV0IOasoSIvPg0KCQk8dWl0ZXh0IG5hbWU9IlFVSVpQT0RfUVVFU1RZUEVfU1RSIiB2YWx1ZT0i57G75Z6LOiAlcyIvPg0KCQk8dWl0ZXh0IG5hbWU9IlFVSVpQT0RfUVVFU1RZUEVfR1JEIiB2YWx1ZT0i6K+E57qnIi8+DQoJCTx1aXRleHQgbmFtZT0iUVVJWlBPRF9RVUVTVFlQRV9TVlkiIHZhbHVlPSLosIPmn6UiLz4NCgkJPHVpdGV4dCBuYW1lPSJRVUlaUE9EX1FVSVpBVE1QVF9JTkYiIHZhbHVlPSLml6DpmZAiLz4NCgkJPHVpdGV4dCBuYW1lPSJRVUlaUE9EX1FVRVNBVE1QVF9JTkYiIHZhbHVlPSLml6DpmZAiLz4NCgkJPHVpdGV4dCBuYW1lPSJXQVJOSU5HTVNHX1lFU1NUUklORyIgdmFsdWU9IuaYryIvPg0KCQk8dWl0ZXh0IG5hbWU9IldBUk5JTkdNU0dfTk9TVFJJTkciIHZhbHVlPSLlkKYiLz4NCgkJPHVpdGV4dCBuYW1lPSJXQVJOSU5HTVNHX1RJVExFU1RSSU5HIiB2YWx1ZT0i5rWL6aqM5a+86Iiq6K2m5ZGKIi8+DQoJCTx1aXRleHQgbmFtZT0iV0FSTklOR01TR19NU0dTVFJJTkciIHZhbHVlPSLmraTmtYvpqozkuK3mnInmnKrlsJ3or5XkvZznrZTnmoTpl67popjjgIImI3hBOyYjeEE75Y2V5Ye74oCc5piv4oCd6YCA5Ye65q2k5rWL6aqM44CC5Y2V5Ye74oCc5ZCm4oCd57un57ut5rWL6aqM44CCIi8+DQoJCTx1aXRleHQgbmFtZT0iSU5GT1JNQVRJT05fSDI2NF9GTEFTSFBMQVlFUiIgdmFsdWU9IuW9k+WJjeWuieijheWcqOaCqOeahOiuoeeul+acuuS4iueahCBGbGFzaCBQbGF5ZXIg54mI5pys5LiN5pSv5oyB6K+l6KeG6aKR44CC5Y2V5Ye76KeG6aKR5Yy65Z+f5LiL6L295pyA5paw54mI5pys55qEIEZsYXNoIFBsYXllcu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lkJHlj4LliqDogIXmmL7npLrmj5DopoHmoI8iLz4NCgkJPHVpdGV4dCBuYW1lPSJNVVRFIiB2YWx1ZT0i6Z2Z6Z+zIi8+DQoJCTx1aXRleHQgbmFtZT0iRE9DV1JBUF9USVRMRSIgdmFsdWU9IlByZXNlbnRlciDmlofku7bpmYTku7YiLz4NCgkJPHVpdGV4dCBuYW1lPSJET0NXUkFQX01TRyIgdmFsdWU9IuS/neWtmOWIsOaIkeeahOiuoeeul+acuiIvPg0KCQk8dWl0ZXh0IG5hbWU9IkRPQ1dSQVBfUFJPTVBUIiB2YWx1ZT0i5Y2V5Ye75Lul5LiL6L29Ii8+DQoJPC9sYW5ndWFnZT4NCgk8bGFuZ3VhZ2UgaWQ9InR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YXl0ICVuIi8+DQoJCTwhLS0gc3Vic3RpdHV0aW9uOiAlbiA9PSBzbGlkZSBudW1iZXIgLS0+DQoJCTwhLS0gc3Vic3RpdHV0aW9uOiAldCA9PSB0b3RhbCBzbGlkZSBjb3VudCAtLT4NCgkJPHVpdGV4dCBuYW1lPSJTQ1JVQkJBUlNUQVRVU19TTElERUlORk8iIHZhbHVlPSJTbGF5dCAlbiAvICV0IHwgIi8+DQoJCTx1aXRleHQgbmFtZT0iU0NSVUJCQVJTVEFUVVNfU1RPUFBFRCIgdmFsdWU9IkR1cmR1cnVsZHUiLz4NCgkJPHVpdGV4dCBuYW1lPSJTQ1JVQkJBUlNUQVRVU19QTEFZSU5HIiB2YWx1ZT0iT3luYXTEsWzEsXlvciIvPg0KCQk8dWl0ZXh0IG5hbWU9IlNDUlVCQkFSU1RBVFVTX05PQVVESU8iIHZhbHVlPSJTZXMgWW9rIi8+DQoJCTx1aXRleHQgbmFtZT0iU0NSVUJCQVJTVEFUVVNfVklEUExBWUlORyIgdmFsdWU9IlZpZGVvIE95bmF0xLFsxLF5b3IiLz4NCgkJPHVpdGV4dCBuYW1lPSJTQ1JVQkJBUlNUQVRVU19MT0FESU5HIiB2YWx1ZT0iWcO8a2xlbml5b3IiLz4NCgkJPHVpdGV4dCBuYW1lPSJTQ1JVQkJBUlNUQVRVU19CVUZGRVJJTkciIHZhbHVlPSJBcmFiZWxsZcSfZSBBbMSxbsSxeW9yIi8+DQoJCTx1aXRleHQgbmFtZT0iU0NSVUJCQVJTVEFUVVNfUVVFU1RJT04iIHZhbHVlPSJTb3J1eXUgWWFuxLF0bGEiLz4NCgkJPHVpdGV4dCBuYW1lPSJTQ1JVQkJBUlNUQVRVU19SRVZJRVdRVUlaIiB2YWx1ZT0iU8SxbmF2IMSwbmNlbGVuaXlvciIvPg0KCQk8IS0tIHN1YnN0aXR1dGlvbjogJW0gPT0gbWludXRlcyByZW1haW5pbmcgLS0+DQoJCTwhLS0gc3Vic3RpdHV0aW9uOiAlcyA9PSBzZWNvbmRzIHJlbWFpbmluZyAtLT4NCgkJPHVpdGV4dCBuYW1lPSJFTEFQU0VEIiB2YWx1ZT0iJW0gRGFraWthICVzIFNhbml5ZSBLYWxkxLEiLz4NCgkJPHVpdGV4dCBuYW1lPSJOT1RGT1VORCIgdmFsdWU9IkhlcmhhbmdpIEJpciDFnmV5IEJ1bHVubWFkxLEiLz4NCgkJPHVpdGV4dCBuYW1lPSJBVFRBQ0hNRU5UUyIgdmFsdWU9IkVrbGVy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xLBydGliYXQiLz4NCgkJPHVpdGV4dCBuYW1lPSJUQUJfUVVJWiIgdmFsdWU9IlPEsW5hdiIvPg0KCQk8dWl0ZXh0IG5hbWU9IlRBQl9PVVRMSU5FIiB2YWx1ZT0iQW5hIEhhdCIvPg0KCQk8dWl0ZXh0IG5hbWU9IlRBQl9USFVNQiIgdmFsdWU9IlJlc2ltIi8+DQoJCTx1aXRleHQgbmFtZT0iVEFCX05PVEVTIiB2YWx1ZT0iTm90bGFyIi8+DQoJCTx1aXRleHQgbmFtZT0iVEFCX1NFQVJDSCIgdmFsdWU9IkFyYSIvPg0KCQk8dWl0ZXh0IG5hbWU9IlNMSURFX0hFQURJTkciIHZhbHVlPSJTbGF5dCBCYcWfbMSxxJ/EsSIvPg0KCQk8dWl0ZXh0IG5hbWU9IkRVUkFUSU9OX0hFQURJTkciIHZhbHVlPSJTw7xyZSIvPg0KCQk8dWl0ZXh0IG5hbWU9IlNFQVJDSF9IRUFESU5HIiB2YWx1ZT0iTWV0bmkgYXJhOiIvPg0KCQk8dWl0ZXh0IG5hbWU9IlRIVU1CX0hFQURJTkciIHZhbHVlPSJTbGF5dCIvPg0KCQk8dWl0ZXh0IG5hbWU9IlRIVU1CX0lORk8iIHZhbHVlPSJTbGF5dCBCYcWfbMSxxJ/EsS9Tw7xyZXNpIi8+DQoJCTx1aXRleHQgbmFtZT0iQVRUQUNITkFNRV9IRUFESU5HIiB2YWx1ZT0iRG9zeWEgQWTEsSIvPg0KCQk8dWl0ZXh0IG5hbWU9IkFUVEFDSFNJWkVfSEVBRElORyIgdmFsdWU9IkJveXV0Ii8+DQoJCTx1aXRleHQgbmFtZT0iU0xJREVfTk9URVMiIHZhbHVlPSJTbGF5dCBOb3RsYXLEsSIvPg0KCQk8IS0tcXVpeiBwb2QgYW5kIG1lc3NhZ2UgYm94IHRleHRzLS0+DQoJCTx1aXRleHQgbmFtZT0iUVVJWlBPRF9RVUlaX0FUVEVNUFQiIHZhbHVlPSJTxLFuYXYgRGVuZW1lc2k6Ii8+DQoJCTx1aXRleHQgbmFtZT0iUVVJWlBPRF9RVUlaX0FUVEVNUFRfVkFMVUUiIHZhbHVlPSIlbi8ldCIvPg0KCQk8dWl0ZXh0IG5hbWU9IlFVSVpQT0RfUVVJWl9TQ09SRSIgdmFsdWU9IlB1YW46Ii8+DQoJCTx1aXRleHQgbmFtZT0iUVVJWlBPRF9RVUlaX1BBU1NTQ09SRSIgdmFsdWU9Ikdlw6dtZSBQdWFuxLE6Ii8+DQoJCTx1aXRleHQgbmFtZT0iUVVJWlBPRF9RVUlaX01BWFNDT1JFIiB2YWx1ZT0iTWFrc2ltdW0gUHVhbjoiLz4NCgkJPHVpdGV4dCBuYW1lPSJRVUlaUE9EX1FVRVNBVE1QVF9TVFIiIHZhbHVlPSJEZW5lbWU6ICVuLyV0Ii8+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DQoJCTx1aXRleHQgbmFtZT0iV0FSTklOR01TR19ZRVNTVFJJTkciIHZhbHVlPSJFdmV0Ii8+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DQoJCTx1aXRleHQgbmFtZT0iU0NSVUJCQVJTVEFUVVNfU0xJREVJTkZPIiB2YWx1ZT0i0KHQu9Cw0LnQtCAlbiAvICV0IHwgIi8+DQoJCTx1aXRleHQgbmFtZT0iU0NSVUJCQVJTVEFUVVNfU1RPUFBFRCIgdmFsdWU9ItCe0YHRgtCw0L3QvtCy0LvQtdC90L4iLz4NCgkJPHVpdGV4dCBuYW1lPSJTQ1JVQkJBUlNUQVRVU19QTEFZSU5HIiB2YWx1ZT0i0JLQvtGB0L/RgNC+0LjQt9Cy0LXQtNC10L3QuNC1Ii8+DQoJCTx1aXRleHQgbmFtZT0iU0NSVUJCQVJTVEFUVVNfTk9BVURJTyIgdmFsdWU9ItCd0LXRgiDQsNGD0LTQuNC+Ii8+DQoJCTx1aXRleHQgbmFtZT0iU0NSVUJCQVJTVEFUVVNfVklEUExBWUlORyIgdmFsdWU9ItCS0L7RgdC/0YDQvtC40LfQstC10LTQtdC90LjQtSDQstC40LTQtdC+Ii8+DQoJCTx1aXRleHQgbmFtZT0iU0NSVUJCQVJTVEFUVVNfTE9BRElORyIgdmFsdWU9ItCX0LDQs9GA0YPQt9C60LAiLz4NCgkJPHVpdGV4dCBuYW1lPSJTQ1JVQkJBUlNUQVRVU19CVUZGRVJJTkciIHZhbHVlPSLQkdGD0YTQtdGA0LjQt9Cw0YbQuNGPIi8+DQoJCTx1aXRleHQgbmFtZT0iU0NSVUJCQVJTVEFUVVNfUVVFU1RJT04iIHZhbHVlPSLQntGC0LLQtdGCINC90LAg0LLQvtC/0YDQvtGBIi8+DQoJCTx1aXRleHQgbmFtZT0iU0NSVUJCQVJTVEFUVVNfUkVWSUVXUVVJWiIgdmFsdWU9ItCe0LHQt9C+0YAg0L7Qv9GA0L7RgdCwIi8+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Ii8+DQoJCTx1aXRleHQgbmFtZT0iQVRUQUNITUVOVFMiIHZhbHVlPSLQktC70L7QttC10L3QuNGPIi8+DQoJCTwhLS0gc3Vic3RpdHV0aW9uOiAlcCA9PSBjdXJyZW50IHNwZWFrZXIncyB0aXRsZSAtLT4NCgkJPHVpdGV4dCBuYW1lPSJCSU9XSU5fVElUTEUiIHZhbHVlPSLQkdC40L7Qs9GA0LDRhNC40Y86ICVwIi8+DQoJCTx1aXRleHQgbmFtZT0iQklPQlROX1RJVExFIiB2YWx1ZT0i0JHQuNC+0LPRgNCw0YTQuNGPIi8+DQoJCTx1aXRleHQgbmFtZT0iRElWSURFUkJUTl9USVRMRSIgdmFsdWU9InwiLz4NCgkJPHVpdGV4dCBuYW1lPSJDT05UQUNUQlROX1RJVExFIiB2YWx1ZT0i0JrQvtC90YLQsNC60YIiLz4NCgkJPHVpdGV4dCBuYW1lPSJUQUJfUVVJWiIgdmFsdWU9ItCe0L/RgNC+0YEiLz4NCgkJPHVpdGV4dCBuYW1lPSJUQUJfT1VUTElORSIgdmFsdWU9ItCh0YXQtdC80LAiLz4NCgkJPHVpdGV4dCBuYW1lPSJUQUJfVEhVTUIiIHZhbHVlPSLQkdC10LPRg9C90L7QuiIvPg0KCQk8dWl0ZXh0IG5hbWU9IlRBQl9OT1RFUyIgdmFsdWU9ItCX0LDQvNC10YLQutC4Ii8+DQoJCTx1aXRleHQgbmFtZT0iVEFCX1NFQVJDSCIgdmFsdWU9ItCf0L7QuNGB0LoiLz4NCgkJPHVpdGV4dCBuYW1lPSJTTElERV9IRUFESU5HIiB2YWx1ZT0i0JfQsNCz0L7Qu9C+0LLQvtC6INGB0LvQsNC50LTQsCIvPg0KCQk8dWl0ZXh0IG5hbWU9IkRVUkFUSU9OX0hFQURJTkciIHZhbHVlPSLQlNC70LjRgi3RgdGC0YwiLz4NCgkJPHVpdGV4dCBuYW1lPSJTRUFSQ0hfSEVBRElORyIgdmFsdWU9ItCf0L7QuNGB0Log0YLQtdC60YHRgtCwOiIvPg0KCQk8dWl0ZXh0IG5hbWU9IlRIVU1CX0hFQURJTkciIHZhbHVlPSLQodC70LDQudC0Ii8+DQoJCTx1aXRleHQgbmFtZT0iVEhVTUJfSU5GTyIgdmFsdWU9ItCd0LDQt9Cy0LDQvdC40LUv0LTQu9C40YIt0L3QvtGB0YLRjCIvPg0KCQk8dWl0ZXh0IG5hbWU9IkFUVEFDSE5BTUVfSEVBRElORyIgdmFsdWU9ItCY0LzRjyDRhNCw0LnQu9CwIi8+DQoJCTx1aXRleHQgbmFtZT0iQVRUQUNIU0laRV9IRUFESU5HIiB2YWx1ZT0i0KDQsNC30LzQtdGAIi8+DQoJCTx1aXRleHQgbmFtZT0iU0xJREVfTk9URVMiIHZhbHVlPSLQl9Cw0LzQtdGC0LrQuCDQuiDRgdC70LDQudC00YM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g=="/>
  <p:tag name="MMPROD_UIDATA" val="&lt;database version=&quot;7.0&quot;&gt;&lt;object type=&quot;1&quot; unique_id=&quot;10001&quot;&gt;&lt;property id=&quot;20141&quot; value=&quot;İhracat Kavramı, Temel Yapısı ve İhracat Süreci&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1&quot; value=&quot;D:\+++SERTİFİKA 2013\Dış Ticaret Uzmanlığı - Burhan Özkan\İÇERİK\1.HAFTA\&quot;/&gt;&lt;property id=&quot;20224&quot; value=&quot;C:\Users\SAU\Documents\My Adobe Presentations\Hafta 1&quot;/&gt;&lt;property id=&quot;20225&quot; value=&quot;D:\+++SERTİFİKA 2013\Dış Ticaret Uzmanlığı - Burhan Özkan\İÇERİK\1.HAFTA\&quot;/&gt;&lt;property id=&quot;20226&quot; value=&quot;D:\+++++Videolar 2013\SERTİFİKA 2013\DIŞ TİCARET - Burhan Özkan\DERS İÇERİĞİ\1. HAFTA\Hafta 1.pptx&quot;/&gt;&lt;property id=&quot;20250&quot; value=&quot;0&quot;/&gt;&lt;property id=&quot;20251&quot; value=&quot;0&quot;/&gt;&lt;property id=&quot;20259&quot; value=&quot;0&quot;/&gt;&lt;object type=&quot;2&quot; unique_id=&quot;10559&quot;&gt;&lt;object type=&quot;3&quot; unique_id=&quot;10560&quot;&gt;&lt;property id=&quot;20148&quot; value=&quot;5&quot;/&gt;&lt;property id=&quot;20300&quot; value=&quot;Slide 1 - &amp;quot;İhracat Kavramı, &amp;#x0D;&amp;#x0A;Temel Yapısı ve İhracat Süreci&amp;quot;&quot;/&gt;&lt;property id=&quot;20302&quot; value=&quot;1&quot;/&gt;&lt;property id=&quot;20303&quot; value=&quot;Burhan ÖZKAN&quot;/&gt;&lt;property id=&quot;20307&quot; value=&quot;256&quot;/&gt;&lt;property id=&quot;20309&quot; value=&quot;39343&quot;/&gt;&lt;property id=&quot;20312&quot; value=&quot;0&quot;/&gt;&lt;/object&gt;&lt;object type=&quot;3&quot; unique_id=&quot;10588&quot;&gt;&lt;property id=&quot;20148&quot; value=&quot;5&quot;/&gt;&lt;property id=&quot;20300&quot; value=&quot;Slide 2 - &amp;quot;İhracat Kavramı ve İhracatın Temel Esasları&amp;quot;&quot;/&gt;&lt;property id=&quot;20302&quot; value=&quot;1&quot;/&gt;&lt;property id=&quot;20303&quot; value=&quot;Burhan ÖZKAN&quot;/&gt;&lt;property id=&quot;20307&quot; value=&quot;257&quot;/&gt;&lt;property id=&quot;20309&quot; value=&quot;39343&quot;/&gt;&lt;property id=&quot;20312&quot; value=&quot;0&quot;/&gt;&lt;/object&gt;&lt;object type=&quot;3&quot; unique_id=&quot;36754&quot;&gt;&lt;property id=&quot;20148&quot; value=&quot;5&quot;/&gt;&lt;property id=&quot;20300&quot; value=&quot;Slide 3 - &amp;quot;İhracat Kavramı ve İhracatın Temel Esasları&amp;quot;&quot;/&gt;&lt;property id=&quot;20302&quot; value=&quot;1&quot;/&gt;&lt;property id=&quot;20303&quot; value=&quot;Burhan ÖZKAN&quot;/&gt;&lt;property id=&quot;20307&quot; value=&quot;282&quot;/&gt;&lt;property id=&quot;20309&quot; value=&quot;39343&quot;/&gt;&lt;property id=&quot;20312&quot; value=&quot;0&quot;/&gt;&lt;/object&gt;&lt;object type=&quot;3&quot; unique_id=&quot;36789&quot;&gt;&lt;property id=&quot;20148&quot; value=&quot;5&quot;/&gt;&lt;property id=&quot;20300&quot; value=&quot;Slide 4 - &amp;quot;İhracat Kavramı ve İhracatın Temel Esasları&amp;quot;&quot;/&gt;&lt;property id=&quot;20302&quot; value=&quot;1&quot;/&gt;&lt;property id=&quot;20303&quot; value=&quot;Burhan ÖZKAN&quot;/&gt;&lt;property id=&quot;20307&quot; value=&quot;283&quot;/&gt;&lt;property id=&quot;20309&quot; value=&quot;39343&quot;/&gt;&lt;property id=&quot;20312&quot; value=&quot;0&quot;/&gt;&lt;/object&gt;&lt;object type=&quot;3&quot; unique_id=&quot;36826&quot;&gt;&lt;property id=&quot;20148&quot; value=&quot;5&quot;/&gt;&lt;property id=&quot;20300&quot; value=&quot;Slide 5 - &amp;quot;İhracat Kavramı ve İhracatın Temel Esasları&amp;quot;&quot;/&gt;&lt;property id=&quot;20302&quot; value=&quot;1&quot;/&gt;&lt;property id=&quot;20303&quot; value=&quot;Burhan ÖZKAN&quot;/&gt;&lt;property id=&quot;20307&quot; value=&quot;284&quot;/&gt;&lt;property id=&quot;20309&quot; value=&quot;39343&quot;/&gt;&lt;property id=&quot;20312&quot; value=&quot;0&quot;/&gt;&lt;/object&gt;&lt;object type=&quot;3&quot; unique_id=&quot;36892&quot;&gt;&lt;property id=&quot;20148&quot; value=&quot;5&quot;/&gt;&lt;property id=&quot;20300&quot; value=&quot;Slide 6 - &amp;quot;İhracatın Temel Esasları&amp;quot;&quot;/&gt;&lt;property id=&quot;20302&quot; value=&quot;1&quot;/&gt;&lt;property id=&quot;20303&quot; value=&quot;Burhan ÖZKAN&quot;/&gt;&lt;property id=&quot;20307&quot; value=&quot;285&quot;/&gt;&lt;property id=&quot;20309&quot; value=&quot;39343&quot;/&gt;&lt;property id=&quot;20312&quot; value=&quot;0&quot;/&gt;&lt;/object&gt;&lt;object type=&quot;3&quot; unique_id=&quot;36935&quot;&gt;&lt;property id=&quot;20148&quot; value=&quot;5&quot;/&gt;&lt;property id=&quot;20300&quot; value=&quot;Slide 7 - &amp;quot;İhracatın Temel Esasları&amp;quot;&quot;/&gt;&lt;property id=&quot;20302&quot; value=&quot;1&quot;/&gt;&lt;property id=&quot;20303&quot; value=&quot;Burhan ÖZKAN&quot;/&gt;&lt;property id=&quot;20307&quot; value=&quot;286&quot;/&gt;&lt;property id=&quot;20309&quot; value=&quot;39343&quot;/&gt;&lt;property id=&quot;20312&quot; value=&quot;0&quot;/&gt;&lt;/object&gt;&lt;object type=&quot;3&quot; unique_id=&quot;36981&quot;&gt;&lt;property id=&quot;20148&quot; value=&quot;5&quot;/&gt;&lt;property id=&quot;20300&quot; value=&quot;Slide 8 - &amp;quot;İhracatın Temel Esasları&amp;quot;&quot;/&gt;&lt;property id=&quot;20302&quot; value=&quot;1&quot;/&gt;&lt;property id=&quot;20303&quot; value=&quot;Burhan ÖZKAN&quot;/&gt;&lt;property id=&quot;20307&quot; value=&quot;287&quot;/&gt;&lt;property id=&quot;20309&quot; value=&quot;39343&quot;/&gt;&lt;property id=&quot;20312&quot; value=&quot;0&quot;/&gt;&lt;/object&gt;&lt;object type=&quot;3&quot; unique_id=&quot;37030&quot;&gt;&lt;property id=&quot;20148&quot; value=&quot;5&quot;/&gt;&lt;property id=&quot;20300&quot; value=&quot;Slide 9 - &amp;quot;İhracatta Başarı İlkeleri&amp;quot;&quot;/&gt;&lt;property id=&quot;20302&quot; value=&quot;1&quot;/&gt;&lt;property id=&quot;20303&quot; value=&quot;Burhan ÖZKAN&quot;/&gt;&lt;property id=&quot;20307&quot; value=&quot;288&quot;/&gt;&lt;property id=&quot;20309&quot; value=&quot;39343&quot;/&gt;&lt;property id=&quot;20312&quot; value=&quot;0&quot;/&gt;&lt;/object&gt;&lt;object type=&quot;3&quot; unique_id=&quot;37184&quot;&gt;&lt;property id=&quot;20148&quot; value=&quot;5&quot;/&gt;&lt;property id=&quot;20300&quot; value=&quot;Slide 10 - &amp;quot;İhracat Süreci&amp;quot;&quot;/&gt;&lt;property id=&quot;20302&quot; value=&quot;1&quot;/&gt;&lt;property id=&quot;20303&quot; value=&quot;Burhan ÖZKAN&quot;/&gt;&lt;property id=&quot;20307&quot; value=&quot;289&quot;/&gt;&lt;property id=&quot;20309&quot; value=&quot;39343&quot;/&gt;&lt;property id=&quot;20312&quot; value=&quot;0&quot;/&gt;&lt;/object&gt;&lt;object type=&quot;3&quot; unique_id=&quot;37239&quot;&gt;&lt;property id=&quot;20148&quot; value=&quot;5&quot;/&gt;&lt;property id=&quot;20300&quot; value=&quot;Slide 11 - &amp;quot;İhracat Süreci&amp;quot;&quot;/&gt;&lt;property id=&quot;20302&quot; value=&quot;1&quot;/&gt;&lt;property id=&quot;20303&quot; value=&quot;Burhan ÖZKAN&quot;/&gt;&lt;property id=&quot;20307&quot; value=&quot;290&quot;/&gt;&lt;property id=&quot;20309&quot; value=&quot;39343&quot;/&gt;&lt;property id=&quot;20312&quot; value=&quot;0&quot;/&gt;&lt;/object&gt;&lt;object type=&quot;3&quot; unique_id=&quot;37335&quot;&gt;&lt;property id=&quot;20148&quot; value=&quot;5&quot;/&gt;&lt;property id=&quot;20300&quot; value=&quot;Slide 12 - &amp;quot;İhracat Sürecinde Başarılı Olabilmek için Kullanılabilecek İç ve Dış Kaynaklar&amp;quot;&quot;/&gt;&lt;property id=&quot;20302&quot; value=&quot;1&quot;/&gt;&lt;property id=&quot;20303&quot; value=&quot;Burhan ÖZKAN&quot;/&gt;&lt;property id=&quot;20307&quot; value=&quot;291&quot;/&gt;&lt;property id=&quot;20309&quot; value=&quot;39343&quot;/&gt;&lt;property id=&quot;20312&quot; value=&quot;0&quot;/&gt;&lt;/object&gt;&lt;object type=&quot;3&quot; unique_id=&quot;37436&quot;&gt;&lt;property id=&quot;20148&quot; value=&quot;5&quot;/&gt;&lt;property id=&quot;20300&quot; value=&quot;Slide 13 - &amp;quot;İhracat Sürecinde Başarılı Olabilmek için Kullanılabilecek İç ve Dış Kaynaklar&amp;quot;&quot;/&gt;&lt;property id=&quot;20302&quot; value=&quot;1&quot;/&gt;&lt;property id=&quot;20303&quot; value=&quot;Burhan ÖZKAN&quot;/&gt;&lt;property id=&quot;20307&quot; value=&quot;292&quot;/&gt;&lt;property id=&quot;20309&quot; value=&quot;39343&quot;/&gt;&lt;property id=&quot;20312&quot; value=&quot;0&quot;/&gt;&lt;/object&gt;&lt;object type=&quot;3&quot; unique_id=&quot;37500&quot;&gt;&lt;property id=&quot;20148&quot; value=&quot;5&quot;/&gt;&lt;property id=&quot;20300&quot; value=&quot;Slide 14 - &amp;quot;İhracat Sürecinde Başarılı Olabilmek için Kullanılabilecek İç ve Dış Kaynaklar&amp;quot;&quot;/&gt;&lt;property id=&quot;20302&quot; value=&quot;1&quot;/&gt;&lt;property id=&quot;20303&quot; value=&quot;Burhan ÖZKAN&quot;/&gt;&lt;property id=&quot;20307&quot; value=&quot;293&quot;/&gt;&lt;property id=&quot;20309&quot; value=&quot;39343&quot;/&gt;&lt;property id=&quot;20312&quot; value=&quot;0&quot;/&gt;&lt;/object&gt;&lt;object type=&quot;3&quot; unique_id=&quot;37567&quot;&gt;&lt;property id=&quot;20148&quot; value=&quot;5&quot;/&gt;&lt;property id=&quot;20300&quot; value=&quot;Slide 15 - &amp;quot;İhracat Sürecinde Başarılı Olabilmek için Kullanılabilecek İç ve Dış Kaynaklar&amp;quot;&quot;/&gt;&lt;property id=&quot;20302&quot; value=&quot;1&quot;/&gt;&lt;property id=&quot;20303&quot; value=&quot;Burhan ÖZKAN&quot;/&gt;&lt;property id=&quot;20307&quot; value=&quot;294&quot;/&gt;&lt;property id=&quot;20309&quot; value=&quot;39343&quot;/&gt;&lt;property id=&quot;20312&quot; value=&quot;0&quot;/&gt;&lt;/object&gt;&lt;object type=&quot;3&quot; unique_id=&quot;37637&quot;&gt;&lt;property id=&quot;20148&quot; value=&quot;5&quot;/&gt;&lt;property id=&quot;20300&quot; value=&quot;Slide 16 - &amp;quot;İhracat Sürecinde Başarılı Olabilmek için Kullanılabilecek İç ve Dış Kaynaklar&amp;quot;&quot;/&gt;&lt;property id=&quot;20302&quot; value=&quot;1&quot;/&gt;&lt;property id=&quot;20303&quot; value=&quot;Burhan ÖZKAN&quot;/&gt;&lt;property id=&quot;20307&quot; value=&quot;295&quot;/&gt;&lt;property id=&quot;20309&quot; value=&quot;39343&quot;/&gt;&lt;property id=&quot;20312&quot; value=&quot;0&quot;/&gt;&lt;/object&gt;&lt;object type=&quot;3&quot; unique_id=&quot;37758&quot;&gt;&lt;property id=&quot;20148&quot; value=&quot;5&quot;/&gt;&lt;property id=&quot;20300&quot; value=&quot;Slide 17 - &amp;quot;İhracat Süreci&amp;quot;&quot;/&gt;&lt;property id=&quot;20302&quot; value=&quot;1&quot;/&gt;&lt;property id=&quot;20303&quot; value=&quot;Burhan ÖZKAN&quot;/&gt;&lt;property id=&quot;20307&quot; value=&quot;296&quot;/&gt;&lt;property id=&quot;20309&quot; value=&quot;39343&quot;/&gt;&lt;property id=&quot;20312&quot; value=&quot;0&quot;/&gt;&lt;/object&gt;&lt;object type=&quot;3&quot; unique_id=&quot;37834&quot;&gt;&lt;property id=&quot;20148&quot; value=&quot;5&quot;/&gt;&lt;property id=&quot;20300&quot; value=&quot;Slide 18 - &amp;quot;İhracat Süreci&amp;quot;&quot;/&gt;&lt;property id=&quot;20302&quot; value=&quot;1&quot;/&gt;&lt;property id=&quot;20303&quot; value=&quot;Burhan ÖZKAN&quot;/&gt;&lt;property id=&quot;20307&quot; value=&quot;297&quot;/&gt;&lt;property id=&quot;20309&quot; value=&quot;39343&quot;/&gt;&lt;property id=&quot;20312&quot; value=&quot;0&quot;/&gt;&lt;/object&gt;&lt;object type=&quot;3&quot; unique_id=&quot;37913&quot;&gt;&lt;property id=&quot;20148&quot; value=&quot;5&quot;/&gt;&lt;property id=&quot;20300&quot; value=&quot;Slide 19 - &amp;quot;İhracat Süreci&amp;quot;&quot;/&gt;&lt;property id=&quot;20302&quot; value=&quot;1&quot;/&gt;&lt;property id=&quot;20303&quot; value=&quot;Burhan ÖZKAN&quot;/&gt;&lt;property id=&quot;20307&quot; value=&quot;298&quot;/&gt;&lt;property id=&quot;20309&quot; value=&quot;39343&quot;/&gt;&lt;property id=&quot;20312&quot; value=&quot;0&quot;/&gt;&lt;/object&gt;&lt;object type=&quot;3&quot; unique_id=&quot;37995&quot;&gt;&lt;property id=&quot;20148&quot; value=&quot;5&quot;/&gt;&lt;property id=&quot;20300&quot; value=&quot;Slide 20 - &amp;quot;Dış Ticarette Karşılaşılan Sorunlar&amp;quot;&quot;/&gt;&lt;property id=&quot;20302&quot; value=&quot;1&quot;/&gt;&lt;property id=&quot;20303&quot; value=&quot;Burhan ÖZKAN&quot;/&gt;&lt;property id=&quot;20307&quot; value=&quot;299&quot;/&gt;&lt;property id=&quot;20309&quot; value=&quot;39343&quot;/&gt;&lt;property id=&quot;20312&quot; value=&quot;0&quot;/&gt;&lt;/object&gt;&lt;object type=&quot;3&quot; unique_id=&quot;38136&quot;&gt;&lt;property id=&quot;20148&quot; value=&quot;5&quot;/&gt;&lt;property id=&quot;20300&quot; value=&quot;Slide 21 - &amp;quot;Dış Ticarette Karşılaşılan Sorunlar&amp;quot;&quot;/&gt;&lt;property id=&quot;20302&quot; value=&quot;1&quot;/&gt;&lt;property id=&quot;20303&quot; value=&quot;Burhan ÖZKAN&quot;/&gt;&lt;property id=&quot;20307&quot; value=&quot;300&quot;/&gt;&lt;property id=&quot;20309&quot; value=&quot;39343&quot;/&gt;&lt;property id=&quot;20312&quot; value=&quot;0&quot;/&gt;&lt;/object&gt;&lt;object type=&quot;3&quot; unique_id=&quot;38282&quot;&gt;&lt;property id=&quot;20148&quot; value=&quot;5&quot;/&gt;&lt;property id=&quot;20300&quot; value=&quot;Slide 22 - &amp;quot;Dış Ticarette Karşılaşılan Sorunlar&amp;quot;&quot;/&gt;&lt;property id=&quot;20302&quot; value=&quot;1&quot;/&gt;&lt;property id=&quot;20303&quot; value=&quot;Burhan ÖZKAN&quot;/&gt;&lt;property id=&quot;20307&quot; value=&quot;301&quot;/&gt;&lt;property id=&quot;20309&quot; value=&quot;39343&quot;/&gt;&lt;property id=&quot;20312&quot; value=&quot;0&quot;/&gt;&lt;/object&gt;&lt;object type=&quot;3&quot; unique_id=&quot;38403&quot;&gt;&lt;property id=&quot;20148&quot; value=&quot;5&quot;/&gt;&lt;property id=&quot;20300&quot; value=&quot;Slide 23 - &amp;quot;Dış Ticaretle ile İlgili Kuruluşlar&amp;quot;&quot;/&gt;&lt;property id=&quot;20302&quot; value=&quot;1&quot;/&gt;&lt;property id=&quot;20303&quot; value=&quot;Burhan ÖZKAN&quot;/&gt;&lt;property id=&quot;20307&quot; value=&quot;302&quot;/&gt;&lt;property id=&quot;20309&quot; value=&quot;39343&quot;/&gt;&lt;property id=&quot;20312&quot; value=&quot;0&quot;/&gt;&lt;/object&gt;&lt;object type=&quot;3&quot; unique_id=&quot;38404&quot;&gt;&lt;property id=&quot;20148&quot; value=&quot;5&quot;/&gt;&lt;property id=&quot;20300&quot; value=&quot;Slide 24 - &amp;quot;Dış Ticaret Müsteşarlığı&amp;quot;&quot;/&gt;&lt;property id=&quot;20302&quot; value=&quot;1&quot;/&gt;&lt;property id=&quot;20303&quot; value=&quot;Burhan ÖZKAN&quot;/&gt;&lt;property id=&quot;20307&quot; value=&quot;303&quot;/&gt;&lt;property id=&quot;20309&quot; value=&quot;39343&quot;/&gt;&lt;property id=&quot;20312&quot; value=&quot;0&quot;/&gt;&lt;/object&gt;&lt;object type=&quot;3&quot; unique_id=&quot;38501&quot;&gt;&lt;property id=&quot;20148&quot; value=&quot;5&quot;/&gt;&lt;property id=&quot;20300&quot; value=&quot;Slide 25 - &amp;quot;İhracatçı Birlikleri&amp;quot;&quot;/&gt;&lt;property id=&quot;20302&quot; value=&quot;1&quot;/&gt;&lt;property id=&quot;20303&quot; value=&quot;Burhan ÖZKAN&quot;/&gt;&lt;property id=&quot;20307&quot; value=&quot;304&quot;/&gt;&lt;property id=&quot;20309&quot; value=&quot;39343&quot;/&gt;&lt;property id=&quot;20312&quot; value=&quot;0&quot;/&gt;&lt;/object&gt;&lt;object type=&quot;3&quot; unique_id=&quot;38601&quot;&gt;&lt;property id=&quot;20148&quot; value=&quot;5&quot;/&gt;&lt;property id=&quot;20300&quot; value=&quot;Slide 26 - &amp;quot;Gümrük Müsteşarlığı&amp;quot;&quot;/&gt;&lt;property id=&quot;20302&quot; value=&quot;1&quot;/&gt;&lt;property id=&quot;20303&quot; value=&quot;Burhan ÖZKAN&quot;/&gt;&lt;property id=&quot;20307&quot; value=&quot;305&quot;/&gt;&lt;property id=&quot;20309&quot; value=&quot;39343&quot;/&gt;&lt;property id=&quot;20312&quot; value=&quot;0&quot;/&gt;&lt;/object&gt;&lt;object type=&quot;3&quot; unique_id=&quot;38704&quot;&gt;&lt;property id=&quot;20148&quot; value=&quot;5&quot;/&gt;&lt;property id=&quot;20300&quot; value=&quot;Slide 27 - &amp;quot;Ticaret ve Sanayi Odaları&amp;quot;&quot;/&gt;&lt;property id=&quot;20302&quot; value=&quot;1&quot;/&gt;&lt;property id=&quot;20303&quot; value=&quot;Burhan ÖZKAN&quot;/&gt;&lt;property id=&quot;20307&quot; value=&quot;306&quot;/&gt;&lt;property id=&quot;20309&quot; value=&quot;39343&quot;/&gt;&lt;property id=&quot;20312&quot; value=&quot;0&quot;/&gt;&lt;/object&gt;&lt;object type=&quot;3&quot; unique_id=&quot;38810&quot;&gt;&lt;property id=&quot;20148&quot; value=&quot;5&quot;/&gt;&lt;property id=&quot;20300&quot; value=&quot;Slide 28 - &amp;quot;Türk Eximbank - Türkiye İhracat Kredi Bankası&amp;quot;&quot;/&gt;&lt;property id=&quot;20302&quot; value=&quot;1&quot;/&gt;&lt;property id=&quot;20303&quot; value=&quot;Burhan ÖZKAN&quot;/&gt;&lt;property id=&quot;20307&quot; value=&quot;307&quot;/&gt;&lt;property id=&quot;20309&quot; value=&quot;39343&quot;/&gt;&lt;property id=&quot;20312&quot; value=&quot;0&quot;/&gt;&lt;/object&gt;&lt;object type=&quot;3&quot; unique_id=&quot;38919&quot;&gt;&lt;property id=&quot;20148&quot; value=&quot;5&quot;/&gt;&lt;property id=&quot;20300&quot; value=&quot;Slide 29 - &amp;quot;İhracat İşlemleri Şeması&amp;quot;&quot;/&gt;&lt;property id=&quot;20302&quot; value=&quot;1&quot;/&gt;&lt;property id=&quot;20303&quot; value=&quot;Burhan ÖZKAN&quot;/&gt;&lt;property id=&quot;20307&quot; value=&quot;308&quot;/&gt;&lt;property id=&quot;20309&quot; value=&quot;39343&quot;/&gt;&lt;property id=&quot;20312&quot; value=&quot;0&quot;/&gt;&lt;/object&gt;&lt;object type=&quot;3&quot; unique_id=&quot;39031&quot;&gt;&lt;property id=&quot;20148&quot; value=&quot;5&quot;/&gt;&lt;property id=&quot;20300&quot; value=&quot;Slide 30 - &amp;quot;İhracat İşlemleri Şeması&amp;quot;&quot;/&gt;&lt;property id=&quot;20302&quot; value=&quot;1&quot;/&gt;&lt;property id=&quot;20303&quot; value=&quot;Burhan ÖZKAN&quot;/&gt;&lt;property id=&quot;20307&quot; value=&quot;309&quot;/&gt;&lt;property id=&quot;20309&quot; value=&quot;39343&quot;/&gt;&lt;property id=&quot;20312&quot; value=&quot;0&quot;/&gt;&lt;/object&gt;&lt;object type=&quot;3&quot; unique_id=&quot;39222&quot;&gt;&lt;property id=&quot;20148&quot; value=&quot;5&quot;/&gt;&lt;property id=&quot;20300&quot; value=&quot;Slide 31 - &amp;quot;İhracat İşlemleri Şeması&amp;quot;&quot;/&gt;&lt;property id=&quot;20302&quot; value=&quot;1&quot;/&gt;&lt;property id=&quot;20303&quot; value=&quot;Burhan ÖZKAN&quot;/&gt;&lt;property id=&quot;20307&quot; value=&quot;310&quot;/&gt;&lt;property id=&quot;20309&quot; value=&quot;39343&quot;/&gt;&lt;property id=&quot;20312&quot; value=&quot;0&quot;/&gt;&lt;/object&gt;&lt;/object&gt;&lt;object type=&quot;8&quot; unique_id=&quot;10563&quot;&gt;&lt;object type=&quot;9&quot; unique_id=&quot;39383&quot;&gt;&lt;property id=&quot;20000&quot; value=&quot;0&quot;/&gt;&lt;property id=&quot;20400&quot; value=&quot;ekitap&quot;/&gt;&lt;property id=&quot;20401&quot; value=&quot;ekitap.pdf&quot;/&gt;&lt;property id=&quot;20402&quot; value=&quot;0&quot;/&gt;&lt;property id=&quot;20404&quot; value=&quot;753024&quot;/&gt;&lt;property id=&quot;20405&quot; value=&quot;0&quot;/&gt;&lt;/object&gt;&lt;/object&gt;&lt;object type=&quot;4&quot; unique_id=&quot;10695&quot;&gt;&lt;object type=&quot;5&quot; unique_id=&quot;10697&quot;&gt;&lt;property id=&quot;20149&quot; value=&quot;Esrin Palas&quot;/&gt;&lt;property id=&quot;20150&quot; value=&quot;Öğr. Gör.&quot;/&gt;&lt;property id=&quot;20153&quot; value=&quot;epalas@sakarya.edu.tr&quot;/&gt;&lt;property id=&quot;20159&quot; value=&quot;logo_sau.png&quot;/&gt;&lt;/object&gt;&lt;object type=&quot;5&quot; unique_id=&quot;39343&quot;&gt;&lt;property id=&quot;20000&quot; value=&quot;0&quot;/&gt;&lt;property id=&quot;20149&quot; value=&quot;Burhan ÖZKAN&quot;/&gt;&lt;property id=&quot;20150&quot; value=&quot;Öğr.Gör.&quot;/&gt;&lt;property id=&quot;20151&quot; value=&quot;burhanozkan.jpg&quot;/&gt;&lt;/object&gt;&lt;/object&gt;&lt;object type=&quot;10&quot; unique_id=&quot;33809&quot;&gt;&lt;object type=&quot;11&quot; unique_id=&quot;33810&quot;&gt;&lt;property id=&quot;20180&quot; value=&quot;1&quot;/&gt;&lt;property id=&quot;20181&quot; value=&quot;1&quot;/&gt;&lt;property id=&quot;20182&quot; value=&quot;0&quot;/&gt;&lt;property id=&quot;20183&quot; value=&quot;1&quot;/&gt;&lt;/object&gt;&lt;object type=&quot;12&quot; unique_id=&quot;33812&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0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0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87&quot;/&gt;&lt;lineCharCount val=&quot;29&quot;/&gt;&lt;lineCharCount val=&quot;1&quot;/&gt;&lt;lineCharCount val=&quot;16&quot;/&gt;&lt;lineCharCount val=&quot;6&quot;/&gt;&lt;lineCharCount val=&quot;63&quot;/&gt;&lt;lineCharCount val=&quot;1&quot;/&gt;&lt;lineCharCount val=&quot;50&quot;/&gt;&lt;lineCharCount val=&quot;1&quot;/&gt;&lt;lineCharCount val=&quot;81&quot;/&gt;&lt;lineCharCount val=&quot;21&quot;/&gt;&lt;lineCharCount val=&quot;1&quot;/&gt;&lt;lineCharCount val=&quot;63&quot;/&gt;&lt;lineCharCount val=&quot;1&quot;/&gt;&lt;lineCharCount val=&quot;61&quot;/&gt;&lt;/TableIndex&gt;&lt;/ShapeTextInfo&gt;"/>
</p:tagLst>
</file>

<file path=ppt/tags/tag10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2C9CB776-6EB8-4073-AEAA-652910DDDE59}&quot;/&gt;&lt;isInvalidForFieldText val=&quot;0&quot;/&gt;&lt;Image&gt;&lt;filename val=&quot;C:\Users\SAU\Documents\My Adobe Presentations\Hafta 1\data\asimages\{2C9CB776-6EB8-4073-AEAA-652910DDDE59}_4.png&quot;/&gt;&lt;left val=&quot;36&quot;/&gt;&lt;top val=&quot;30&quot;/&gt;&lt;width val=&quot;649&quot;/&gt;&lt;height val=&quot;62&quot;/&gt;&lt;hasText val=&quot;1&quot;/&gt;&lt;/Image&gt;&lt;/ThreeDShapeInfo&gt;"/>
</p:tagLst>
</file>

<file path=ppt/tags/tag10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0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3&quot;/&gt;&lt;lineCharCount val=&quot;93&quot;/&gt;&lt;lineCharCount val=&quot;28&quot;/&gt;&lt;lineCharCount val=&quot;1&quot;/&gt;&lt;lineCharCount val=&quot;14&quot;/&gt;&lt;lineCharCount val=&quot;33&quot;/&gt;&lt;lineCharCount val=&quot;27&quot;/&gt;&lt;lineCharCount val=&quot;25&quot;/&gt;&lt;lineCharCount val=&quot;18&quot;/&gt;&lt;lineCharCount val=&quot;28&quot;/&gt;&lt;lineCharCount val=&quot;38&quot;/&gt;&lt;lineCharCount val=&quot;32&quot;/&gt;&lt;lineCharCount val=&quot;1&quot;/&gt;&lt;lineCharCount val=&quot;4&quot;/&gt;&lt;/TableIndex&gt;&lt;/ShapeTextInfo&gt;"/>
</p:tagLst>
</file>

<file path=ppt/tags/tag10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2C9CB776-6EB8-4073-AEAA-652910DDDE59}&quot;/&gt;&lt;isInvalidForFieldText val=&quot;0&quot;/&gt;&lt;Image&gt;&lt;filename val=&quot;C:\Users\SAU\Documents\My Adobe Presentations\Hafta 1\data\asimages\{2C9CB776-6EB8-4073-AEAA-652910DDDE59}_4.png&quot;/&gt;&lt;left val=&quot;36&quot;/&gt;&lt;top val=&quot;30&quot;/&gt;&lt;width val=&quot;649&quot;/&gt;&lt;height val=&quot;62&quot;/&gt;&lt;hasText val=&quot;1&quot;/&gt;&lt;/Image&gt;&lt;/ThreeDShapeInfo&gt;"/>
</p:tagLst>
</file>

<file path=ppt/tags/tag1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3&quot;/&gt;&lt;lineCharCount val=&quot;93&quot;/&gt;&lt;lineCharCount val=&quot;28&quot;/&gt;&lt;lineCharCount val=&quot;1&quot;/&gt;&lt;lineCharCount val=&quot;14&quot;/&gt;&lt;lineCharCount val=&quot;33&quot;/&gt;&lt;lineCharCount val=&quot;27&quot;/&gt;&lt;lineCharCount val=&quot;25&quot;/&gt;&lt;lineCharCount val=&quot;18&quot;/&gt;&lt;lineCharCount val=&quot;28&quot;/&gt;&lt;lineCharCount val=&quot;38&quot;/&gt;&lt;lineCharCount val=&quot;32&quot;/&gt;&lt;lineCharCount val=&quot;1&quot;/&gt;&lt;lineCharCount val=&quot;4&quot;/&gt;&lt;/TableIndex&gt;&lt;/ShapeTextInfo&gt;"/>
</p:tagLst>
</file>

<file path=ppt/tags/tag1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2C9CB776-6EB8-4073-AEAA-652910DDDE59}&quot;/&gt;&lt;isInvalidForFieldText val=&quot;0&quot;/&gt;&lt;Image&gt;&lt;filename val=&quot;C:\Users\SAU\Documents\My Adobe Presentations\Hafta 1\data\asimages\{2C9CB776-6EB8-4073-AEAA-652910DDDE59}_4.png&quot;/&gt;&lt;left val=&quot;36&quot;/&gt;&lt;top val=&quot;30&quot;/&gt;&lt;width val=&quot;649&quot;/&gt;&lt;height val=&quot;62&quot;/&gt;&lt;hasText val=&quot;1&quot;/&gt;&lt;/Image&gt;&lt;/ThreeDShapeInfo&gt;"/>
</p:tagLst>
</file>

<file path=ppt/tags/tag1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3&quot;/&gt;&lt;lineCharCount val=&quot;93&quot;/&gt;&lt;lineCharCount val=&quot;28&quot;/&gt;&lt;lineCharCount val=&quot;1&quot;/&gt;&lt;lineCharCount val=&quot;14&quot;/&gt;&lt;lineCharCount val=&quot;33&quot;/&gt;&lt;lineCharCount val=&quot;27&quot;/&gt;&lt;lineCharCount val=&quot;25&quot;/&gt;&lt;lineCharCount val=&quot;18&quot;/&gt;&lt;lineCharCount val=&quot;28&quot;/&gt;&lt;lineCharCount val=&quot;38&quot;/&gt;&lt;lineCharCount val=&quot;32&quot;/&gt;&lt;lineCharCount val=&quot;1&quot;/&gt;&lt;lineCharCount val=&quot;4&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2C9CB776-6EB8-4073-AEAA-652910DDDE59}&quot;/&gt;&lt;isInvalidForFieldText val=&quot;0&quot;/&gt;&lt;Image&gt;&lt;filename val=&quot;C:\Users\SAU\Documents\My Adobe Presentations\Hafta 1\data\asimages\{2C9CB776-6EB8-4073-AEAA-652910DDDE59}_4.png&quot;/&gt;&lt;left val=&quot;36&quot;/&gt;&lt;top val=&quot;30&quot;/&gt;&lt;width val=&quot;649&quot;/&gt;&lt;height val=&quot;62&quot;/&gt;&lt;hasText val=&quot;1&quot;/&gt;&lt;/Image&gt;&lt;/ThreeDShapeInfo&gt;"/>
</p:tagLst>
</file>

<file path=ppt/tags/tag1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3&quot;/&gt;&lt;lineCharCount val=&quot;93&quot;/&gt;&lt;lineCharCount val=&quot;28&quot;/&gt;&lt;lineCharCount val=&quot;1&quot;/&gt;&lt;lineCharCount val=&quot;14&quot;/&gt;&lt;lineCharCount val=&quot;33&quot;/&gt;&lt;lineCharCount val=&quot;27&quot;/&gt;&lt;lineCharCount val=&quot;25&quot;/&gt;&lt;lineCharCount val=&quot;18&quot;/&gt;&lt;lineCharCount val=&quot;28&quot;/&gt;&lt;lineCharCount val=&quot;38&quot;/&gt;&lt;lineCharCount val=&quot;32&quot;/&gt;&lt;lineCharCount val=&quot;1&quot;/&gt;&lt;lineCharCount val=&quot;4&quot;/&gt;&lt;/TableIndex&gt;&lt;/ShapeTextInfo&gt;"/>
</p:tagLst>
</file>

<file path=ppt/tags/tag1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2C9CB776-6EB8-4073-AEAA-652910DDDE59}&quot;/&gt;&lt;isInvalidForFieldText val=&quot;0&quot;/&gt;&lt;Image&gt;&lt;filename val=&quot;C:\Users\SAU\Documents\My Adobe Presentations\Hafta 1\data\asimages\{2C9CB776-6EB8-4073-AEAA-652910DDDE59}_4.png&quot;/&gt;&lt;left val=&quot;36&quot;/&gt;&lt;top val=&quot;30&quot;/&gt;&lt;width val=&quot;649&quot;/&gt;&lt;height val=&quot;62&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1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3&quot;/&gt;&lt;lineCharCount val=&quot;93&quot;/&gt;&lt;lineCharCount val=&quot;28&quot;/&gt;&lt;lineCharCount val=&quot;1&quot;/&gt;&lt;lineCharCount val=&quot;14&quot;/&gt;&lt;lineCharCount val=&quot;33&quot;/&gt;&lt;lineCharCount val=&quot;27&quot;/&gt;&lt;lineCharCount val=&quot;25&quot;/&gt;&lt;lineCharCount val=&quot;18&quot;/&gt;&lt;lineCharCount val=&quot;28&quot;/&gt;&lt;lineCharCount val=&quot;38&quot;/&gt;&lt;lineCharCount val=&quot;32&quot;/&gt;&lt;lineCharCount val=&quot;1&quot;/&gt;&lt;lineCharCount val=&quot;4&quot;/&gt;&lt;/TableIndex&gt;&lt;/ShapeTextInfo&gt;"/>
</p:tagLst>
</file>

<file path=ppt/tags/tag1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0&quot;/&gt;&lt;lineCharCount val=&quot;8&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8&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1&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7&quot;/&gt;&lt;lineCharCount val=&quot;13&quot;/&gt;&lt;lineCharCount val=&quot;13&quot;/&gt;&lt;lineCharCount val=&quot;15&quot;/&gt;&lt;lineCharCount val=&quot;13&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1&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7&quot;/&gt;&lt;lineCharCount val=&quot;13&quot;/&gt;&lt;lineCharCount val=&quot;13&quot;/&gt;&lt;lineCharCount val=&quot;15&quot;/&gt;&lt;lineCharCount val=&quot;13&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0&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923E13D3-BFBC-4DE4-A1DA-82AF94D0B99D}&quot;/&gt;&lt;isInvalidForFieldText val=&quot;0&quot;/&gt;&lt;Image&gt;&lt;filename val=&quot;C:\Users\SAU\Documents\My Adobe Presentations\Hafta 1\data\asimages\{923E13D3-BFBC-4DE4-A1DA-82AF94D0B99D}_2.png&quot;/&gt;&lt;left val=&quot;36&quot;/&gt;&lt;top val=&quot;30&quot;/&gt;&lt;width val=&quot;649&quot;/&gt;&lt;height val=&quot;62&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6&quot;/&gt;&lt;lineCharCount val=&quot;27&quot;/&gt;&lt;lineCharCount val=&quot;3&quot;/&gt;&lt;lineCharCount val=&quot;72&quot;/&gt;&lt;lineCharCount val=&quot;2&quot;/&gt;&lt;lineCharCount val=&quot;73&quot;/&gt;&lt;lineCharCount val=&quot;67&quot;/&gt;&lt;lineCharCount val=&quot;77&quot;/&gt;&lt;lineCharCount val=&quot;36&quot;/&gt;&lt;lineCharCount val=&quot;2&quot;/&gt;&lt;lineCharCount val=&quot;20&quot;/&gt;&lt;lineCharCount val=&quot;2&quot;/&gt;&lt;lineCharCount val=&quot;61&quot;/&gt;&lt;lineCharCount val=&quot;1&quot;/&gt;&lt;lineCharCount val=&quot;91&quot;/&gt;&lt;lineCharCount val=&quot;93&quot;/&gt;&lt;lineCharCount val=&quot;31&quot;/&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923E13D3-BFBC-4DE4-A1DA-82AF94D0B99D}&quot;/&gt;&lt;isInvalidForFieldText val=&quot;0&quot;/&gt;&lt;Image&gt;&lt;filename val=&quot;C:\Users\SAU\Documents\My Adobe Presentations\Hafta 1\data\asimages\{923E13D3-BFBC-4DE4-A1DA-82AF94D0B99D}_2.png&quot;/&gt;&lt;left val=&quot;36&quot;/&gt;&lt;top val=&quot;30&quot;/&gt;&lt;width val=&quot;649&quot;/&gt;&lt;height val=&quot;62&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6&quot;/&gt;&lt;lineCharCount val=&quot;27&quot;/&gt;&lt;lineCharCount val=&quot;3&quot;/&gt;&lt;lineCharCount val=&quot;72&quot;/&gt;&lt;lineCharCount val=&quot;2&quot;/&gt;&lt;lineCharCount val=&quot;73&quot;/&gt;&lt;lineCharCount val=&quot;67&quot;/&gt;&lt;lineCharCount val=&quot;77&quot;/&gt;&lt;lineCharCount val=&quot;36&quot;/&gt;&lt;lineCharCount val=&quot;2&quot;/&gt;&lt;lineCharCount val=&quot;20&quot;/&gt;&lt;lineCharCount val=&quot;2&quot;/&gt;&lt;lineCharCount val=&quot;61&quot;/&gt;&lt;lineCharCount val=&quot;1&quot;/&gt;&lt;lineCharCount val=&quot;91&quot;/&gt;&lt;lineCharCount val=&quot;93&quot;/&gt;&lt;lineCharCount val=&quot;31&quot;/&gt;&lt;/TableIndex&gt;&lt;/ShapeText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923E13D3-BFBC-4DE4-A1DA-82AF94D0B99D}&quot;/&gt;&lt;isInvalidForFieldText val=&quot;0&quot;/&gt;&lt;Image&gt;&lt;filename val=&quot;C:\Users\SAU\Documents\My Adobe Presentations\Hafta 1\data\asimages\{923E13D3-BFBC-4DE4-A1DA-82AF94D0B99D}_2.png&quot;/&gt;&lt;left val=&quot;36&quot;/&gt;&lt;top val=&quot;30&quot;/&gt;&lt;width val=&quot;649&quot;/&gt;&lt;height val=&quot;62&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6&quot;/&gt;&lt;lineCharCount val=&quot;27&quot;/&gt;&lt;lineCharCount val=&quot;3&quot;/&gt;&lt;lineCharCount val=&quot;72&quot;/&gt;&lt;lineCharCount val=&quot;2&quot;/&gt;&lt;lineCharCount val=&quot;73&quot;/&gt;&lt;lineCharCount val=&quot;67&quot;/&gt;&lt;lineCharCount val=&quot;77&quot;/&gt;&lt;lineCharCount val=&quot;36&quot;/&gt;&lt;lineCharCount val=&quot;2&quot;/&gt;&lt;lineCharCount val=&quot;20&quot;/&gt;&lt;lineCharCount val=&quot;2&quot;/&gt;&lt;lineCharCount val=&quot;61&quot;/&gt;&lt;lineCharCount val=&quot;1&quot;/&gt;&lt;lineCharCount val=&quot;91&quot;/&gt;&lt;lineCharCount val=&quot;93&quot;/&gt;&lt;lineCharCount val=&quot;31&quot;/&gt;&lt;/TableIndex&gt;&lt;/ShapeText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923E13D3-BFBC-4DE4-A1DA-82AF94D0B99D}&quot;/&gt;&lt;isInvalidForFieldText val=&quot;0&quot;/&gt;&lt;Image&gt;&lt;filename val=&quot;C:\Users\SAU\Documents\My Adobe Presentations\Hafta 1\data\asimages\{923E13D3-BFBC-4DE4-A1DA-82AF94D0B99D}_2.png&quot;/&gt;&lt;left val=&quot;36&quot;/&gt;&lt;top val=&quot;30&quot;/&gt;&lt;width val=&quot;649&quot;/&gt;&lt;height val=&quot;62&quot;/&gt;&lt;hasText val=&quot;1&quot;/&gt;&lt;/Image&gt;&lt;/ThreeDShape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6&quot;/&gt;&lt;lineCharCount val=&quot;27&quot;/&gt;&lt;lineCharCount val=&quot;3&quot;/&gt;&lt;lineCharCount val=&quot;72&quot;/&gt;&lt;lineCharCount val=&quot;2&quot;/&gt;&lt;lineCharCount val=&quot;73&quot;/&gt;&lt;lineCharCount val=&quot;67&quot;/&gt;&lt;lineCharCount val=&quot;77&quot;/&gt;&lt;lineCharCount val=&quot;36&quot;/&gt;&lt;lineCharCount val=&quot;2&quot;/&gt;&lt;lineCharCount val=&quot;20&quot;/&gt;&lt;lineCharCount val=&quot;2&quot;/&gt;&lt;lineCharCount val=&quot;61&quot;/&gt;&lt;lineCharCount val=&quot;1&quot;/&gt;&lt;lineCharCount val=&quot;91&quot;/&gt;&lt;lineCharCount val=&quot;93&quot;/&gt;&lt;lineCharCount val=&quot;31&quot;/&gt;&lt;/TableIndex&gt;&lt;/ShapeText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923E13D3-BFBC-4DE4-A1DA-82AF94D0B99D}&quot;/&gt;&lt;isInvalidForFieldText val=&quot;0&quot;/&gt;&lt;Image&gt;&lt;filename val=&quot;C:\Users\SAU\Documents\My Adobe Presentations\Hafta 1\data\asimages\{923E13D3-BFBC-4DE4-A1DA-82AF94D0B99D}_2.png&quot;/&gt;&lt;left val=&quot;36&quot;/&gt;&lt;top val=&quot;30&quot;/&gt;&lt;width val=&quot;649&quot;/&gt;&lt;height val=&quot;62&quot;/&gt;&lt;hasText val=&quot;1&quot;/&gt;&lt;/Image&gt;&lt;/ThreeDShapeInfo&gt;"/>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6&quot;/&gt;&lt;lineCharCount val=&quot;27&quot;/&gt;&lt;lineCharCount val=&quot;3&quot;/&gt;&lt;lineCharCount val=&quot;72&quot;/&gt;&lt;lineCharCount val=&quot;2&quot;/&gt;&lt;lineCharCount val=&quot;73&quot;/&gt;&lt;lineCharCount val=&quot;67&quot;/&gt;&lt;lineCharCount val=&quot;77&quot;/&gt;&lt;lineCharCount val=&quot;36&quot;/&gt;&lt;lineCharCount val=&quot;2&quot;/&gt;&lt;lineCharCount val=&quot;20&quot;/&gt;&lt;lineCharCount val=&quot;2&quot;/&gt;&lt;lineCharCount val=&quot;61&quot;/&gt;&lt;lineCharCount val=&quot;1&quot;/&gt;&lt;lineCharCount val=&quot;91&quot;/&gt;&lt;lineCharCount val=&quot;93&quot;/&gt;&lt;lineCharCount val=&quot;31&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8&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923E13D3-BFBC-4DE4-A1DA-82AF94D0B99D}&quot;/&gt;&lt;isInvalidForFieldText val=&quot;0&quot;/&gt;&lt;Image&gt;&lt;filename val=&quot;C:\Users\SAU\Documents\My Adobe Presentations\Hafta 1\data\asimages\{923E13D3-BFBC-4DE4-A1DA-82AF94D0B99D}_2.png&quot;/&gt;&lt;left val=&quot;36&quot;/&gt;&lt;top val=&quot;30&quot;/&gt;&lt;width val=&quot;649&quot;/&gt;&lt;height val=&quot;62&quot;/&gt;&lt;hasText val=&quot;1&quot;/&gt;&lt;/Image&gt;&lt;/ThreeDShapeInfo&gt;"/>
</p:tagLst>
</file>

<file path=ppt/tags/tag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6&quot;/&gt;&lt;lineCharCount val=&quot;27&quot;/&gt;&lt;lineCharCount val=&quot;3&quot;/&gt;&lt;lineCharCount val=&quot;72&quot;/&gt;&lt;lineCharCount val=&quot;2&quot;/&gt;&lt;lineCharCount val=&quot;73&quot;/&gt;&lt;lineCharCount val=&quot;67&quot;/&gt;&lt;lineCharCount val=&quot;77&quot;/&gt;&lt;lineCharCount val=&quot;36&quot;/&gt;&lt;lineCharCount val=&quot;2&quot;/&gt;&lt;lineCharCount val=&quot;20&quot;/&gt;&lt;lineCharCount val=&quot;2&quot;/&gt;&lt;lineCharCount val=&quot;61&quot;/&gt;&lt;lineCharCount val=&quot;1&quot;/&gt;&lt;lineCharCount val=&quot;91&quot;/&gt;&lt;lineCharCount val=&quot;93&quot;/&gt;&lt;lineCharCount val=&quot;31&quot;/&gt;&lt;/TableIndex&gt;&lt;/ShapeTextInfo&gt;"/>
</p:tagLst>
</file>

<file path=ppt/tags/tag6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923E13D3-BFBC-4DE4-A1DA-82AF94D0B99D}&quot;/&gt;&lt;isInvalidForFieldText val=&quot;0&quot;/&gt;&lt;Image&gt;&lt;filename val=&quot;C:\Users\SAU\Documents\My Adobe Presentations\Hafta 1\data\asimages\{923E13D3-BFBC-4DE4-A1DA-82AF94D0B99D}_2.png&quot;/&gt;&lt;left val=&quot;36&quot;/&gt;&lt;top val=&quot;30&quot;/&gt;&lt;width val=&quot;649&quot;/&gt;&lt;height val=&quot;62&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7&quot;/&gt;&lt;lineCharCount val=&quot;13&quot;/&gt;&lt;lineCharCount val=&quot;13&quot;/&gt;&lt;lineCharCount val=&quot;15&quot;/&gt;&lt;lineCharCount val=&quot;13&quot;/&gt;&lt;/TableIndex&gt;&lt;/ShapeTextInfo&gt;"/>
</p:tagLst>
</file>

<file path=ppt/tags/tag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7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6&quot;/&gt;&lt;lineCharCount val=&quot;27&quot;/&gt;&lt;lineCharCount val=&quot;3&quot;/&gt;&lt;lineCharCount val=&quot;72&quot;/&gt;&lt;lineCharCount val=&quot;2&quot;/&gt;&lt;lineCharCount val=&quot;73&quot;/&gt;&lt;lineCharCount val=&quot;67&quot;/&gt;&lt;lineCharCount val=&quot;77&quot;/&gt;&lt;lineCharCount val=&quot;36&quot;/&gt;&lt;lineCharCount val=&quot;2&quot;/&gt;&lt;lineCharCount val=&quot;20&quot;/&gt;&lt;lineCharCount val=&quot;2&quot;/&gt;&lt;lineCharCount val=&quot;61&quot;/&gt;&lt;lineCharCount val=&quot;1&quot;/&gt;&lt;lineCharCount val=&quot;91&quot;/&gt;&lt;lineCharCount val=&quot;93&quot;/&gt;&lt;lineCharCount val=&quot;31&quot;/&gt;&lt;/TableIndex&gt;&lt;/ShapeTextInfo&gt;"/>
</p:tagLst>
</file>

<file path=ppt/tags/tag7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B8728612-1F17-40AB-B10A-E0F96EF673F5}&quot;/&gt;&lt;isInvalidForFieldText val=&quot;0&quot;/&gt;&lt;Image&gt;&lt;filename val=&quot;C:\Users\SAU\Documents\My Adobe Presentations\Hafta 1\data\asimages\{B8728612-1F17-40AB-B10A-E0F96EF673F5}_3.png&quot;/&gt;&lt;left val=&quot;36&quot;/&gt;&lt;top val=&quot;30&quot;/&gt;&lt;width val=&quot;649&quot;/&gt;&lt;height val=&quot;62&quot;/&gt;&lt;hasText val=&quot;1&quot;/&gt;&lt;/Image&gt;&lt;/ThreeDShapeInfo&gt;"/>
</p:tagLst>
</file>

<file path=ppt/tags/tag7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87&quot;/&gt;&lt;lineCharCount val=&quot;29&quot;/&gt;&lt;lineCharCount val=&quot;1&quot;/&gt;&lt;lineCharCount val=&quot;16&quot;/&gt;&lt;lineCharCount val=&quot;6&quot;/&gt;&lt;lineCharCount val=&quot;63&quot;/&gt;&lt;lineCharCount val=&quot;1&quot;/&gt;&lt;lineCharCount val=&quot;50&quot;/&gt;&lt;lineCharCount val=&quot;1&quot;/&gt;&lt;lineCharCount val=&quot;81&quot;/&gt;&lt;lineCharCount val=&quot;21&quot;/&gt;&lt;lineCharCount val=&quot;1&quot;/&gt;&lt;lineCharCount val=&quot;63&quot;/&gt;&lt;lineCharCount val=&quot;1&quot;/&gt;&lt;lineCharCount val=&quot;61&quot;/&gt;&lt;/TableIndex&gt;&lt;/ShapeTextInfo&gt;"/>
</p:tagLst>
</file>

<file path=ppt/tags/tag7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B8728612-1F17-40AB-B10A-E0F96EF673F5}&quot;/&gt;&lt;isInvalidForFieldText val=&quot;0&quot;/&gt;&lt;Image&gt;&lt;filename val=&quot;C:\Users\SAU\Documents\My Adobe Presentations\Hafta 1\data\asimages\{B8728612-1F17-40AB-B10A-E0F96EF673F5}_3.png&quot;/&gt;&lt;left val=&quot;36&quot;/&gt;&lt;top val=&quot;30&quot;/&gt;&lt;width val=&quot;649&quot;/&gt;&lt;height val=&quot;62&quot;/&gt;&lt;hasText val=&quot;1&quot;/&gt;&lt;/Image&gt;&lt;/ThreeDShapeInfo&gt;"/>
</p:tagLst>
</file>

<file path=ppt/tags/tag8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8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87&quot;/&gt;&lt;lineCharCount val=&quot;29&quot;/&gt;&lt;lineCharCount val=&quot;1&quot;/&gt;&lt;lineCharCount val=&quot;16&quot;/&gt;&lt;lineCharCount val=&quot;6&quot;/&gt;&lt;lineCharCount val=&quot;63&quot;/&gt;&lt;lineCharCount val=&quot;1&quot;/&gt;&lt;lineCharCount val=&quot;50&quot;/&gt;&lt;lineCharCount val=&quot;1&quot;/&gt;&lt;lineCharCount val=&quot;81&quot;/&gt;&lt;lineCharCount val=&quot;21&quot;/&gt;&lt;lineCharCount val=&quot;1&quot;/&gt;&lt;lineCharCount val=&quot;63&quot;/&gt;&lt;lineCharCount val=&quot;1&quot;/&gt;&lt;lineCharCount val=&quot;61&quot;/&gt;&lt;/TableIndex&gt;&lt;/ShapeTextInfo&gt;"/>
</p:tagLst>
</file>

<file path=ppt/tags/tag8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B8728612-1F17-40AB-B10A-E0F96EF673F5}&quot;/&gt;&lt;isInvalidForFieldText val=&quot;0&quot;/&gt;&lt;Image&gt;&lt;filename val=&quot;C:\Users\SAU\Documents\My Adobe Presentations\Hafta 1\data\asimages\{B8728612-1F17-40AB-B10A-E0F96EF673F5}_3.png&quot;/&gt;&lt;left val=&quot;36&quot;/&gt;&lt;top val=&quot;30&quot;/&gt;&lt;width val=&quot;649&quot;/&gt;&lt;height val=&quot;62&quot;/&gt;&lt;hasText val=&quot;1&quot;/&gt;&lt;/Image&gt;&lt;/ThreeDShapeInfo&gt;"/>
</p:tagLst>
</file>

<file path=ppt/tags/tag8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8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87&quot;/&gt;&lt;lineCharCount val=&quot;29&quot;/&gt;&lt;lineCharCount val=&quot;1&quot;/&gt;&lt;lineCharCount val=&quot;16&quot;/&gt;&lt;lineCharCount val=&quot;6&quot;/&gt;&lt;lineCharCount val=&quot;63&quot;/&gt;&lt;lineCharCount val=&quot;1&quot;/&gt;&lt;lineCharCount val=&quot;50&quot;/&gt;&lt;lineCharCount val=&quot;1&quot;/&gt;&lt;lineCharCount val=&quot;81&quot;/&gt;&lt;lineCharCount val=&quot;21&quot;/&gt;&lt;lineCharCount val=&quot;1&quot;/&gt;&lt;lineCharCount val=&quot;63&quot;/&gt;&lt;lineCharCount val=&quot;1&quot;/&gt;&lt;lineCharCount val=&quot;61&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B8728612-1F17-40AB-B10A-E0F96EF673F5}&quot;/&gt;&lt;isInvalidForFieldText val=&quot;0&quot;/&gt;&lt;Image&gt;&lt;filename val=&quot;C:\Users\SAU\Documents\My Adobe Presentations\Hafta 1\data\asimages\{B8728612-1F17-40AB-B10A-E0F96EF673F5}_3.png&quot;/&gt;&lt;left val=&quot;36&quot;/&gt;&lt;top val=&quot;30&quot;/&gt;&lt;width val=&quot;649&quot;/&gt;&lt;height val=&quot;62&quot;/&gt;&lt;hasText val=&quot;1&quot;/&gt;&lt;/Image&gt;&lt;/ThreeDShapeInfo&gt;"/>
</p:tagLst>
</file>

<file path=ppt/tags/tag9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Lst>
</file>

<file path=ppt/tags/tag9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87&quot;/&gt;&lt;lineCharCount val=&quot;29&quot;/&gt;&lt;lineCharCount val=&quot;1&quot;/&gt;&lt;lineCharCount val=&quot;16&quot;/&gt;&lt;lineCharCount val=&quot;6&quot;/&gt;&lt;lineCharCount val=&quot;63&quot;/&gt;&lt;lineCharCount val=&quot;1&quot;/&gt;&lt;lineCharCount val=&quot;50&quot;/&gt;&lt;lineCharCount val=&quot;1&quot;/&gt;&lt;lineCharCount val=&quot;81&quot;/&gt;&lt;lineCharCount val=&quot;21&quot;/&gt;&lt;lineCharCount val=&quot;1&quot;/&gt;&lt;lineCharCount val=&quot;63&quot;/&gt;&lt;lineCharCount val=&quot;1&quot;/&gt;&lt;lineCharCount val=&quot;61&quot;/&gt;&lt;/TableIndex&gt;&lt;/ShapeTextInfo&gt;"/>
</p:tagLst>
</file>

<file path=ppt/tags/tag9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3&quot;/&gt;&lt;/TableIndex&gt;&lt;/ShapeTextInfo&gt;"/>
  <p:tag name="PRESENTER_SHAPEINFO" val="&lt;ThreeDShapeInfo&gt;&lt;uuid val=&quot;{B8728612-1F17-40AB-B10A-E0F96EF673F5}&quot;/&gt;&lt;isInvalidForFieldText val=&quot;0&quot;/&gt;&lt;Image&gt;&lt;filename val=&quot;C:\Users\SAU\Documents\My Adobe Presentations\Hafta 1\data\asimages\{B8728612-1F17-40AB-B10A-E0F96EF673F5}_3.png&quot;/&gt;&lt;left val=&quot;36&quot;/&gt;&lt;top val=&quot;30&quot;/&gt;&lt;width val=&quot;649&quot;/&gt;&lt;height val=&quot;62&quot;/&gt;&lt;hasText val=&quot;1&quot;/&gt;&lt;/Image&gt;&lt;/ThreeDShapeInfo&gt;"/>
</p:tagLst>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3424</TotalTime>
  <Words>1773</Words>
  <Application>Microsoft Office PowerPoint</Application>
  <PresentationFormat>Ekran Gösterisi (4:3)</PresentationFormat>
  <Paragraphs>149</Paragraphs>
  <Slides>18</Slides>
  <Notes>18</Notes>
  <HiddenSlides>0</HiddenSlides>
  <MMClips>0</MMClips>
  <ScaleCrop>false</ScaleCrop>
  <HeadingPairs>
    <vt:vector size="4" baseType="variant">
      <vt:variant>
        <vt:lpstr>Tema</vt:lpstr>
      </vt:variant>
      <vt:variant>
        <vt:i4>2</vt:i4>
      </vt:variant>
      <vt:variant>
        <vt:lpstr>Slayt Başlıkları</vt:lpstr>
      </vt:variant>
      <vt:variant>
        <vt:i4>18</vt:i4>
      </vt:variant>
    </vt:vector>
  </HeadingPairs>
  <TitlesOfParts>
    <vt:vector size="20" baseType="lpstr">
      <vt:lpstr>Hava Akımı</vt:lpstr>
      <vt:lpstr>Ofis Teması</vt:lpstr>
      <vt:lpstr>PowerPoint Sunusu</vt:lpstr>
      <vt:lpstr>6735 SAYILI KANUN</vt:lpstr>
      <vt:lpstr>6735 SAYILI KANUN</vt:lpstr>
      <vt:lpstr>6735 SAYILI KANUN</vt:lpstr>
      <vt:lpstr>4857 SAYILI KANUN 7. MADDE</vt:lpstr>
      <vt:lpstr>4857 SAYILI KANUN 7. MADDE</vt:lpstr>
      <vt:lpstr>4857 SAYILI KANUN 7. MADDE</vt:lpstr>
      <vt:lpstr>4857 SAYILI KANUN 13. MADDE</vt:lpstr>
      <vt:lpstr>4857 SAYILI KANUN 14. MADDE</vt:lpstr>
      <vt:lpstr>4857 SAYILI KANUN 56. MADDE</vt:lpstr>
      <vt:lpstr>4857 SAYILI KANUN 74. MADDE</vt:lpstr>
      <vt:lpstr>5510 SAYILI KANUN 3. MADDE</vt:lpstr>
      <vt:lpstr>5510 SAYILI KANUN 12. MADDE</vt:lpstr>
      <vt:lpstr>5510 SAYILI KANUN 60. MADDE</vt:lpstr>
      <vt:lpstr>5510 SAYILI KANUN 81. MADDE</vt:lpstr>
      <vt:lpstr>5510 SAYILI KANUN 86. MADDE</vt:lpstr>
      <vt:lpstr>5510 SAYILI KANUN 102. MADDE</vt:lpstr>
      <vt:lpstr>SSİY’DE YAPILAN DEĞİŞİKLİKLER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zparlak</dc:creator>
  <cp:lastModifiedBy>Acer</cp:lastModifiedBy>
  <cp:revision>456</cp:revision>
  <dcterms:created xsi:type="dcterms:W3CDTF">2011-06-08T08:18:11Z</dcterms:created>
  <dcterms:modified xsi:type="dcterms:W3CDTF">2016-09-20T16:45:48Z</dcterms:modified>
</cp:coreProperties>
</file>